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theme/theme3.xml" ContentType="application/vnd.openxmlformats-officedocument.theme+xml"/>
  <Override PartName="/ppt/slideLayouts/slideLayout6.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97" r:id="rId3"/>
    <p:sldMasterId id="2147483793" r:id="rId4"/>
    <p:sldMasterId id="2147483826" r:id="rId5"/>
    <p:sldMasterId id="2147483828" r:id="rId6"/>
  </p:sldMasterIdLst>
  <p:notesMasterIdLst>
    <p:notesMasterId r:id="rId14"/>
  </p:notesMasterIdLst>
  <p:sldIdLst>
    <p:sldId id="261" r:id="rId7"/>
    <p:sldId id="258" r:id="rId8"/>
    <p:sldId id="430" r:id="rId9"/>
    <p:sldId id="431" r:id="rId10"/>
    <p:sldId id="1578" r:id="rId11"/>
    <p:sldId id="1577" r:id="rId12"/>
    <p:sldId id="433" r:id="rId13"/>
  </p:sldIdLst>
  <p:sldSz cx="12192000" cy="6858000"/>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1">
          <p15:clr>
            <a:srgbClr val="A4A3A4"/>
          </p15:clr>
        </p15:guide>
        <p15:guide id="2" orient="horz" pos="4075">
          <p15:clr>
            <a:srgbClr val="A4A3A4"/>
          </p15:clr>
        </p15:guide>
        <p15:guide id="4" pos="3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F8ED046-3824-2236-DBBE-78BCFC16FF8B}" name="MAHY, Mary" initials="MM" userId="S::mahym@unaids.org::0afd4db8-d624-4195-ad74-d950010a3c7a" providerId="AD"/>
</p188: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63CDF6"/>
    <a:srgbClr val="70C8BE"/>
    <a:srgbClr val="89C443"/>
    <a:srgbClr val="02AEF0"/>
    <a:srgbClr val="0092D2"/>
    <a:srgbClr val="0092CF"/>
    <a:srgbClr val="E27222"/>
    <a:srgbClr val="6FB4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showGuides="1">
      <p:cViewPr varScale="1">
        <p:scale>
          <a:sx n="86" d="100"/>
          <a:sy n="86" d="100"/>
        </p:scale>
        <p:origin x="708" y="84"/>
      </p:cViewPr>
      <p:guideLst>
        <p:guide orient="horz" pos="2161"/>
        <p:guide orient="horz" pos="4075"/>
        <p:guide pos="3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4.xml"/><Relationship Id="rId11" Type="http://schemas.openxmlformats.org/officeDocument/2006/relationships/slide" Target="slides/slide5.xml"/><Relationship Id="rId5" Type="http://schemas.openxmlformats.org/officeDocument/2006/relationships/slideMaster" Target="slideMasters/slideMaster3.xml"/><Relationship Id="rId15" Type="http://schemas.openxmlformats.org/officeDocument/2006/relationships/presProps" Target="presProps.xml"/><Relationship Id="rId10" Type="http://schemas.openxmlformats.org/officeDocument/2006/relationships/slide" Target="slides/slide4.xml"/><Relationship Id="rId19" Type="http://schemas.microsoft.com/office/2018/10/relationships/authors" Target="authors.xml"/><Relationship Id="rId4" Type="http://schemas.openxmlformats.org/officeDocument/2006/relationships/slideMaster" Target="slideMasters/slideMaster2.xml"/><Relationship Id="rId9" Type="http://schemas.openxmlformats.org/officeDocument/2006/relationships/slide" Target="slides/slide3.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B14D04B-C68C-401C-B075-B2BD0F86CBA3}" type="doc">
      <dgm:prSet loTypeId="urn:microsoft.com/office/officeart/2005/8/layout/hProcess9" loCatId="process" qsTypeId="urn:microsoft.com/office/officeart/2005/8/quickstyle/simple1" qsCatId="simple" csTypeId="urn:microsoft.com/office/officeart/2005/8/colors/accent2_2" csCatId="accent2" phldr="1"/>
      <dgm:spPr/>
    </dgm:pt>
    <dgm:pt modelId="{40C7AC5B-1D0B-437E-98FB-C26EDC8CF96A}">
      <dgm:prSet phldrT="[Text]" custT="1"/>
      <dgm:spPr/>
      <dgm:t>
        <a:bodyPr/>
        <a:lstStyle/>
        <a:p>
          <a:r>
            <a:rPr lang="en-US" sz="2400" b="1" u="none" dirty="0"/>
            <a:t>Data</a:t>
          </a:r>
        </a:p>
        <a:p>
          <a:r>
            <a:rPr lang="en-US" sz="1700" dirty="0"/>
            <a:t>Surveys</a:t>
          </a:r>
        </a:p>
        <a:p>
          <a:r>
            <a:rPr lang="en-US" sz="1700" dirty="0"/>
            <a:t>Surveillance</a:t>
          </a:r>
        </a:p>
        <a:p>
          <a:r>
            <a:rPr lang="en-US" sz="1700" dirty="0"/>
            <a:t>Program data</a:t>
          </a:r>
        </a:p>
      </dgm:t>
    </dgm:pt>
    <dgm:pt modelId="{972FE7C5-DAC4-4B00-9887-3413D5004C76}" type="parTrans" cxnId="{1E62C440-E84F-4425-9676-C9B61E1CFBF1}">
      <dgm:prSet/>
      <dgm:spPr/>
      <dgm:t>
        <a:bodyPr/>
        <a:lstStyle/>
        <a:p>
          <a:endParaRPr lang="en-US"/>
        </a:p>
      </dgm:t>
    </dgm:pt>
    <dgm:pt modelId="{99563D14-6A1A-453C-B5A1-B6B224620FA5}" type="sibTrans" cxnId="{1E62C440-E84F-4425-9676-C9B61E1CFBF1}">
      <dgm:prSet/>
      <dgm:spPr/>
      <dgm:t>
        <a:bodyPr/>
        <a:lstStyle/>
        <a:p>
          <a:endParaRPr lang="en-US"/>
        </a:p>
      </dgm:t>
    </dgm:pt>
    <dgm:pt modelId="{2541151C-9417-4013-B22C-B0847B3A6EF1}">
      <dgm:prSet phldrT="[Text]" custT="1"/>
      <dgm:spPr/>
      <dgm:t>
        <a:bodyPr/>
        <a:lstStyle/>
        <a:p>
          <a:r>
            <a:rPr lang="en-US" sz="2400" b="1" u="none"/>
            <a:t>Models</a:t>
          </a:r>
          <a:endParaRPr lang="en-US" sz="1700" b="1" u="none"/>
        </a:p>
      </dgm:t>
    </dgm:pt>
    <dgm:pt modelId="{73505AEB-A58E-44FE-8B65-CD0BDD0EF796}" type="parTrans" cxnId="{75327466-91E0-4962-B3F1-1D528A55F28C}">
      <dgm:prSet/>
      <dgm:spPr/>
      <dgm:t>
        <a:bodyPr/>
        <a:lstStyle/>
        <a:p>
          <a:endParaRPr lang="en-US"/>
        </a:p>
      </dgm:t>
    </dgm:pt>
    <dgm:pt modelId="{C976F005-7F64-4AD1-B9D8-1EC427EB487B}" type="sibTrans" cxnId="{75327466-91E0-4962-B3F1-1D528A55F28C}">
      <dgm:prSet/>
      <dgm:spPr/>
      <dgm:t>
        <a:bodyPr/>
        <a:lstStyle/>
        <a:p>
          <a:endParaRPr lang="en-US"/>
        </a:p>
      </dgm:t>
    </dgm:pt>
    <dgm:pt modelId="{F5FC104F-6CE6-4696-ACC1-624AEDF6D28E}">
      <dgm:prSet phldrT="[Text]" custT="1"/>
      <dgm:spPr/>
      <dgm:t>
        <a:bodyPr/>
        <a:lstStyle/>
        <a:p>
          <a:r>
            <a:rPr lang="en-US" sz="2400" b="1" u="none"/>
            <a:t>Estimated Indicators</a:t>
          </a:r>
        </a:p>
        <a:p>
          <a:r>
            <a:rPr lang="en-US" sz="1700"/>
            <a:t>PLHIV</a:t>
          </a:r>
        </a:p>
        <a:p>
          <a:r>
            <a:rPr lang="en-US" sz="1700"/>
            <a:t>Incidence</a:t>
          </a:r>
        </a:p>
        <a:p>
          <a:r>
            <a:rPr lang="en-US" sz="1700"/>
            <a:t>Mortality</a:t>
          </a:r>
        </a:p>
        <a:p>
          <a:r>
            <a:rPr lang="en-US" sz="1700"/>
            <a:t>Treatment coverage</a:t>
          </a:r>
        </a:p>
      </dgm:t>
    </dgm:pt>
    <dgm:pt modelId="{A8150011-CA4D-4F21-99B5-3043B7AF2E40}" type="parTrans" cxnId="{FFEBA65D-5EDD-409E-AE59-89BF36A8C021}">
      <dgm:prSet/>
      <dgm:spPr/>
      <dgm:t>
        <a:bodyPr/>
        <a:lstStyle/>
        <a:p>
          <a:endParaRPr lang="en-US"/>
        </a:p>
      </dgm:t>
    </dgm:pt>
    <dgm:pt modelId="{6B84B544-BB52-4934-890D-FE2404CC2506}" type="sibTrans" cxnId="{FFEBA65D-5EDD-409E-AE59-89BF36A8C021}">
      <dgm:prSet/>
      <dgm:spPr/>
      <dgm:t>
        <a:bodyPr/>
        <a:lstStyle/>
        <a:p>
          <a:endParaRPr lang="en-US"/>
        </a:p>
      </dgm:t>
    </dgm:pt>
    <dgm:pt modelId="{E848C375-9928-4759-BCC9-8396D9F8F985}" type="pres">
      <dgm:prSet presAssocID="{0B14D04B-C68C-401C-B075-B2BD0F86CBA3}" presName="CompostProcess" presStyleCnt="0">
        <dgm:presLayoutVars>
          <dgm:dir/>
          <dgm:resizeHandles val="exact"/>
        </dgm:presLayoutVars>
      </dgm:prSet>
      <dgm:spPr/>
    </dgm:pt>
    <dgm:pt modelId="{F4BF17C9-E502-4CC6-BC29-917B77D15061}" type="pres">
      <dgm:prSet presAssocID="{0B14D04B-C68C-401C-B075-B2BD0F86CBA3}" presName="arrow" presStyleLbl="bgShp" presStyleIdx="0" presStyleCnt="1"/>
      <dgm:spPr/>
    </dgm:pt>
    <dgm:pt modelId="{88F5A422-CE64-4152-BE9A-71EA2FB6FFFC}" type="pres">
      <dgm:prSet presAssocID="{0B14D04B-C68C-401C-B075-B2BD0F86CBA3}" presName="linearProcess" presStyleCnt="0"/>
      <dgm:spPr/>
    </dgm:pt>
    <dgm:pt modelId="{4D929AF7-00DB-4C74-AE03-81AD834CA88F}" type="pres">
      <dgm:prSet presAssocID="{40C7AC5B-1D0B-437E-98FB-C26EDC8CF96A}" presName="textNode" presStyleLbl="node1" presStyleIdx="0" presStyleCnt="3">
        <dgm:presLayoutVars>
          <dgm:bulletEnabled val="1"/>
        </dgm:presLayoutVars>
      </dgm:prSet>
      <dgm:spPr/>
    </dgm:pt>
    <dgm:pt modelId="{C74B6808-944D-4390-8690-A1CFB0242CFB}" type="pres">
      <dgm:prSet presAssocID="{99563D14-6A1A-453C-B5A1-B6B224620FA5}" presName="sibTrans" presStyleCnt="0"/>
      <dgm:spPr/>
    </dgm:pt>
    <dgm:pt modelId="{3312F03B-FEC9-436F-9B95-2F2900348EEE}" type="pres">
      <dgm:prSet presAssocID="{2541151C-9417-4013-B22C-B0847B3A6EF1}" presName="textNode" presStyleLbl="node1" presStyleIdx="1" presStyleCnt="3">
        <dgm:presLayoutVars>
          <dgm:bulletEnabled val="1"/>
        </dgm:presLayoutVars>
      </dgm:prSet>
      <dgm:spPr/>
    </dgm:pt>
    <dgm:pt modelId="{A5D2F2C3-04C8-44C3-B68D-D8C731976A90}" type="pres">
      <dgm:prSet presAssocID="{C976F005-7F64-4AD1-B9D8-1EC427EB487B}" presName="sibTrans" presStyleCnt="0"/>
      <dgm:spPr/>
    </dgm:pt>
    <dgm:pt modelId="{DC38D557-B0CE-46C8-B0E0-7E40C70906CB}" type="pres">
      <dgm:prSet presAssocID="{F5FC104F-6CE6-4696-ACC1-624AEDF6D28E}" presName="textNode" presStyleLbl="node1" presStyleIdx="2" presStyleCnt="3" custScaleY="129337">
        <dgm:presLayoutVars>
          <dgm:bulletEnabled val="1"/>
        </dgm:presLayoutVars>
      </dgm:prSet>
      <dgm:spPr/>
    </dgm:pt>
  </dgm:ptLst>
  <dgm:cxnLst>
    <dgm:cxn modelId="{1E62C440-E84F-4425-9676-C9B61E1CFBF1}" srcId="{0B14D04B-C68C-401C-B075-B2BD0F86CBA3}" destId="{40C7AC5B-1D0B-437E-98FB-C26EDC8CF96A}" srcOrd="0" destOrd="0" parTransId="{972FE7C5-DAC4-4B00-9887-3413D5004C76}" sibTransId="{99563D14-6A1A-453C-B5A1-B6B224620FA5}"/>
    <dgm:cxn modelId="{FFEBA65D-5EDD-409E-AE59-89BF36A8C021}" srcId="{0B14D04B-C68C-401C-B075-B2BD0F86CBA3}" destId="{F5FC104F-6CE6-4696-ACC1-624AEDF6D28E}" srcOrd="2" destOrd="0" parTransId="{A8150011-CA4D-4F21-99B5-3043B7AF2E40}" sibTransId="{6B84B544-BB52-4934-890D-FE2404CC2506}"/>
    <dgm:cxn modelId="{9125AB5E-7241-44F1-A118-AECC284FDFE4}" type="presOf" srcId="{2541151C-9417-4013-B22C-B0847B3A6EF1}" destId="{3312F03B-FEC9-436F-9B95-2F2900348EEE}" srcOrd="0" destOrd="0" presId="urn:microsoft.com/office/officeart/2005/8/layout/hProcess9"/>
    <dgm:cxn modelId="{75327466-91E0-4962-B3F1-1D528A55F28C}" srcId="{0B14D04B-C68C-401C-B075-B2BD0F86CBA3}" destId="{2541151C-9417-4013-B22C-B0847B3A6EF1}" srcOrd="1" destOrd="0" parTransId="{73505AEB-A58E-44FE-8B65-CD0BDD0EF796}" sibTransId="{C976F005-7F64-4AD1-B9D8-1EC427EB487B}"/>
    <dgm:cxn modelId="{76FD3C6D-23B6-4F8A-A812-28FD69093C3A}" type="presOf" srcId="{F5FC104F-6CE6-4696-ACC1-624AEDF6D28E}" destId="{DC38D557-B0CE-46C8-B0E0-7E40C70906CB}" srcOrd="0" destOrd="0" presId="urn:microsoft.com/office/officeart/2005/8/layout/hProcess9"/>
    <dgm:cxn modelId="{78D70E79-9FB0-425A-89B4-DEAA4703F58D}" type="presOf" srcId="{40C7AC5B-1D0B-437E-98FB-C26EDC8CF96A}" destId="{4D929AF7-00DB-4C74-AE03-81AD834CA88F}" srcOrd="0" destOrd="0" presId="urn:microsoft.com/office/officeart/2005/8/layout/hProcess9"/>
    <dgm:cxn modelId="{A4E179B9-28CF-401F-BADF-FE52A7CB20DC}" type="presOf" srcId="{0B14D04B-C68C-401C-B075-B2BD0F86CBA3}" destId="{E848C375-9928-4759-BCC9-8396D9F8F985}" srcOrd="0" destOrd="0" presId="urn:microsoft.com/office/officeart/2005/8/layout/hProcess9"/>
    <dgm:cxn modelId="{23B6B98D-6B67-4B3B-A317-BFBEE24E4AF8}" type="presParOf" srcId="{E848C375-9928-4759-BCC9-8396D9F8F985}" destId="{F4BF17C9-E502-4CC6-BC29-917B77D15061}" srcOrd="0" destOrd="0" presId="urn:microsoft.com/office/officeart/2005/8/layout/hProcess9"/>
    <dgm:cxn modelId="{5CECB9DA-2E6D-4BEB-BC50-F2DF5F3C39CB}" type="presParOf" srcId="{E848C375-9928-4759-BCC9-8396D9F8F985}" destId="{88F5A422-CE64-4152-BE9A-71EA2FB6FFFC}" srcOrd="1" destOrd="0" presId="urn:microsoft.com/office/officeart/2005/8/layout/hProcess9"/>
    <dgm:cxn modelId="{D77997D9-FB9C-4619-AA37-383A27526449}" type="presParOf" srcId="{88F5A422-CE64-4152-BE9A-71EA2FB6FFFC}" destId="{4D929AF7-00DB-4C74-AE03-81AD834CA88F}" srcOrd="0" destOrd="0" presId="urn:microsoft.com/office/officeart/2005/8/layout/hProcess9"/>
    <dgm:cxn modelId="{5E23C523-417E-46D1-96FA-0A50C22BEE32}" type="presParOf" srcId="{88F5A422-CE64-4152-BE9A-71EA2FB6FFFC}" destId="{C74B6808-944D-4390-8690-A1CFB0242CFB}" srcOrd="1" destOrd="0" presId="urn:microsoft.com/office/officeart/2005/8/layout/hProcess9"/>
    <dgm:cxn modelId="{C7B669DD-3DCE-4BBB-BC5F-3EF897E89609}" type="presParOf" srcId="{88F5A422-CE64-4152-BE9A-71EA2FB6FFFC}" destId="{3312F03B-FEC9-436F-9B95-2F2900348EEE}" srcOrd="2" destOrd="0" presId="urn:microsoft.com/office/officeart/2005/8/layout/hProcess9"/>
    <dgm:cxn modelId="{6365A909-9A12-411C-BD17-B9C36890E774}" type="presParOf" srcId="{88F5A422-CE64-4152-BE9A-71EA2FB6FFFC}" destId="{A5D2F2C3-04C8-44C3-B68D-D8C731976A90}" srcOrd="3" destOrd="0" presId="urn:microsoft.com/office/officeart/2005/8/layout/hProcess9"/>
    <dgm:cxn modelId="{722C909A-B51A-4E4D-BE21-D938F21BDF0E}" type="presParOf" srcId="{88F5A422-CE64-4152-BE9A-71EA2FB6FFFC}" destId="{DC38D557-B0CE-46C8-B0E0-7E40C70906CB}" srcOrd="4"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BF17C9-E502-4CC6-BC29-917B77D15061}">
      <dsp:nvSpPr>
        <dsp:cNvPr id="0" name=""/>
        <dsp:cNvSpPr/>
      </dsp:nvSpPr>
      <dsp:spPr>
        <a:xfrm>
          <a:off x="560527" y="0"/>
          <a:ext cx="6352641" cy="5370237"/>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929AF7-00DB-4C74-AE03-81AD834CA88F}">
      <dsp:nvSpPr>
        <dsp:cNvPr id="0" name=""/>
        <dsp:cNvSpPr/>
      </dsp:nvSpPr>
      <dsp:spPr>
        <a:xfrm>
          <a:off x="3649" y="1611071"/>
          <a:ext cx="2255246" cy="214809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u="none" kern="1200" dirty="0"/>
            <a:t>Data</a:t>
          </a:r>
        </a:p>
        <a:p>
          <a:pPr marL="0" lvl="0" indent="0" algn="ctr" defTabSz="1066800">
            <a:lnSpc>
              <a:spcPct val="90000"/>
            </a:lnSpc>
            <a:spcBef>
              <a:spcPct val="0"/>
            </a:spcBef>
            <a:spcAft>
              <a:spcPct val="35000"/>
            </a:spcAft>
            <a:buNone/>
          </a:pPr>
          <a:r>
            <a:rPr lang="en-US" sz="1700" kern="1200" dirty="0"/>
            <a:t>Surveys</a:t>
          </a:r>
        </a:p>
        <a:p>
          <a:pPr marL="0" lvl="0" indent="0" algn="ctr" defTabSz="1066800">
            <a:lnSpc>
              <a:spcPct val="90000"/>
            </a:lnSpc>
            <a:spcBef>
              <a:spcPct val="0"/>
            </a:spcBef>
            <a:spcAft>
              <a:spcPct val="35000"/>
            </a:spcAft>
            <a:buNone/>
          </a:pPr>
          <a:r>
            <a:rPr lang="en-US" sz="1700" kern="1200" dirty="0"/>
            <a:t>Surveillance</a:t>
          </a:r>
        </a:p>
        <a:p>
          <a:pPr marL="0" lvl="0" indent="0" algn="ctr" defTabSz="1066800">
            <a:lnSpc>
              <a:spcPct val="90000"/>
            </a:lnSpc>
            <a:spcBef>
              <a:spcPct val="0"/>
            </a:spcBef>
            <a:spcAft>
              <a:spcPct val="35000"/>
            </a:spcAft>
            <a:buNone/>
          </a:pPr>
          <a:r>
            <a:rPr lang="en-US" sz="1700" kern="1200" dirty="0"/>
            <a:t>Program data</a:t>
          </a:r>
        </a:p>
      </dsp:txBody>
      <dsp:txXfrm>
        <a:off x="108510" y="1715932"/>
        <a:ext cx="2045524" cy="1938372"/>
      </dsp:txXfrm>
    </dsp:sp>
    <dsp:sp modelId="{3312F03B-FEC9-436F-9B95-2F2900348EEE}">
      <dsp:nvSpPr>
        <dsp:cNvPr id="0" name=""/>
        <dsp:cNvSpPr/>
      </dsp:nvSpPr>
      <dsp:spPr>
        <a:xfrm>
          <a:off x="2609224" y="1611071"/>
          <a:ext cx="2255246" cy="2148094"/>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u="none" kern="1200"/>
            <a:t>Models</a:t>
          </a:r>
          <a:endParaRPr lang="en-US" sz="1700" b="1" u="none" kern="1200"/>
        </a:p>
      </dsp:txBody>
      <dsp:txXfrm>
        <a:off x="2714085" y="1715932"/>
        <a:ext cx="2045524" cy="1938372"/>
      </dsp:txXfrm>
    </dsp:sp>
    <dsp:sp modelId="{DC38D557-B0CE-46C8-B0E0-7E40C70906CB}">
      <dsp:nvSpPr>
        <dsp:cNvPr id="0" name=""/>
        <dsp:cNvSpPr/>
      </dsp:nvSpPr>
      <dsp:spPr>
        <a:xfrm>
          <a:off x="5214800" y="1295977"/>
          <a:ext cx="2255246" cy="2778281"/>
        </a:xfrm>
        <a:prstGeom prst="round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u="none" kern="1200"/>
            <a:t>Estimated Indicators</a:t>
          </a:r>
        </a:p>
        <a:p>
          <a:pPr marL="0" lvl="0" indent="0" algn="ctr" defTabSz="1066800">
            <a:lnSpc>
              <a:spcPct val="90000"/>
            </a:lnSpc>
            <a:spcBef>
              <a:spcPct val="0"/>
            </a:spcBef>
            <a:spcAft>
              <a:spcPct val="35000"/>
            </a:spcAft>
            <a:buNone/>
          </a:pPr>
          <a:r>
            <a:rPr lang="en-US" sz="1700" kern="1200"/>
            <a:t>PLHIV</a:t>
          </a:r>
        </a:p>
        <a:p>
          <a:pPr marL="0" lvl="0" indent="0" algn="ctr" defTabSz="1066800">
            <a:lnSpc>
              <a:spcPct val="90000"/>
            </a:lnSpc>
            <a:spcBef>
              <a:spcPct val="0"/>
            </a:spcBef>
            <a:spcAft>
              <a:spcPct val="35000"/>
            </a:spcAft>
            <a:buNone/>
          </a:pPr>
          <a:r>
            <a:rPr lang="en-US" sz="1700" kern="1200"/>
            <a:t>Incidence</a:t>
          </a:r>
        </a:p>
        <a:p>
          <a:pPr marL="0" lvl="0" indent="0" algn="ctr" defTabSz="1066800">
            <a:lnSpc>
              <a:spcPct val="90000"/>
            </a:lnSpc>
            <a:spcBef>
              <a:spcPct val="0"/>
            </a:spcBef>
            <a:spcAft>
              <a:spcPct val="35000"/>
            </a:spcAft>
            <a:buNone/>
          </a:pPr>
          <a:r>
            <a:rPr lang="en-US" sz="1700" kern="1200"/>
            <a:t>Mortality</a:t>
          </a:r>
        </a:p>
        <a:p>
          <a:pPr marL="0" lvl="0" indent="0" algn="ctr" defTabSz="1066800">
            <a:lnSpc>
              <a:spcPct val="90000"/>
            </a:lnSpc>
            <a:spcBef>
              <a:spcPct val="0"/>
            </a:spcBef>
            <a:spcAft>
              <a:spcPct val="35000"/>
            </a:spcAft>
            <a:buNone/>
          </a:pPr>
          <a:r>
            <a:rPr lang="en-US" sz="1700" kern="1200"/>
            <a:t>Treatment coverage</a:t>
          </a:r>
        </a:p>
      </dsp:txBody>
      <dsp:txXfrm>
        <a:off x="5324892" y="1406069"/>
        <a:ext cx="2035062" cy="2558097"/>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F48DD2-8BE9-4FCE-AD42-58EE198D6C87}" type="datetimeFigureOut">
              <a:rPr lang="en-US" smtClean="0"/>
              <a:t>3/27/2023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120617-EDB4-4A2C-8E78-C191A3D3B818}" type="slidenum">
              <a:rPr lang="en-US" smtClean="0"/>
              <a:t>‹#›</a:t>
            </a:fld>
            <a:endParaRPr lang="en-US"/>
          </a:p>
        </p:txBody>
      </p:sp>
    </p:spTree>
    <p:extLst>
      <p:ext uri="{BB962C8B-B14F-4D97-AF65-F5344CB8AC3E}">
        <p14:creationId xmlns:p14="http://schemas.microsoft.com/office/powerpoint/2010/main" val="37698666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UNAIDS coordinates an annual process to prepare estimates of key HIV indicators. These estimates are used to understand the burden of HIV across the world, to track progress in combatting the epidemic and to identify priority areas for action. We use various data sources to prepare these estimates. Each contributes to our understanding, but none provides a complete picture. National surveys are good for understanding prevalence and incidence rates at one point in time but are not available for all years and do not tell us about the number of people affected. Program data tells us about the number of people receiving services but may not tell us anything about who is missed. Special research studies help us to understand HIV dynamics but are limited to the populations studies. Therefore, we use models to translate the available data into estimates of trends and levels of the key indicators that are useful to guide program decisions and track progress. </a:t>
            </a:r>
          </a:p>
        </p:txBody>
      </p:sp>
      <p:sp>
        <p:nvSpPr>
          <p:cNvPr id="4" name="Slide Number Placeholder 3"/>
          <p:cNvSpPr>
            <a:spLocks noGrp="1"/>
          </p:cNvSpPr>
          <p:nvPr>
            <p:ph type="sldNum" sz="quarter" idx="5"/>
          </p:nvPr>
        </p:nvSpPr>
        <p:spPr/>
        <p:txBody>
          <a:bodyPr/>
          <a:lstStyle/>
          <a:p>
            <a:fld id="{B73660D5-ED4C-41CA-8F92-89CB6C57A10E}" type="slidenum">
              <a:rPr lang="en-US" smtClean="0"/>
              <a:t>2</a:t>
            </a:fld>
            <a:endParaRPr lang="en-US"/>
          </a:p>
        </p:txBody>
      </p:sp>
    </p:spTree>
    <p:extLst>
      <p:ext uri="{BB962C8B-B14F-4D97-AF65-F5344CB8AC3E}">
        <p14:creationId xmlns:p14="http://schemas.microsoft.com/office/powerpoint/2010/main" val="11854955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estimates start with data, as shown in the gold boxes on the left. National sources provide demographic data, programs statistics and surveillance, survey and testing data. Epidemic patterns, such as progression and mortality rates, are derived from special studies and reviewed by the UNAIDS Reference Group on Estimates, Models and Projections. These data are used to estimate trends in adult incidence and prevalence over time using one of several models, depending on the type of data available. The incidence trends and other data are used by the Spectrum/AIM model to calculate HIV transmission to children and progression and morality in all PLHIV. The results of these calculations are summarized for the national level in key results such as new infections and AIDS-related deaths by sex, age and time. If surveys are available, the national results can be used in the Naomi model to calculate key indicators at district level. These subnational results can also be transferred to the PEPFAR datapack for detailed PEPFAR planning. </a:t>
            </a:r>
          </a:p>
        </p:txBody>
      </p:sp>
      <p:sp>
        <p:nvSpPr>
          <p:cNvPr id="4" name="Slide Number Placeholder 3"/>
          <p:cNvSpPr>
            <a:spLocks noGrp="1"/>
          </p:cNvSpPr>
          <p:nvPr>
            <p:ph type="sldNum" sz="quarter" idx="10"/>
          </p:nvPr>
        </p:nvSpPr>
        <p:spPr/>
        <p:txBody>
          <a:bodyPr/>
          <a:lstStyle/>
          <a:p>
            <a:fld id="{E24A5805-7970-4D0D-8F46-E59AD9EA70EA}" type="slidenum">
              <a:rPr lang="en-US" smtClean="0"/>
              <a:t>3</a:t>
            </a:fld>
            <a:endParaRPr lang="en-US"/>
          </a:p>
        </p:txBody>
      </p:sp>
    </p:spTree>
    <p:extLst>
      <p:ext uri="{BB962C8B-B14F-4D97-AF65-F5344CB8AC3E}">
        <p14:creationId xmlns:p14="http://schemas.microsoft.com/office/powerpoint/2010/main" val="37542174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Several different model are available to estimate HIV incidence and prevalence trends. The selection of which model to use depends on the data available. </a:t>
            </a:r>
          </a:p>
          <a:p>
            <a:pPr marL="228600" indent="-228600">
              <a:buAutoNum type="arabicPeriod"/>
            </a:pPr>
            <a:r>
              <a:rPr lang="en-US"/>
              <a:t>EPP is designed for countries with robust HIV surveillance data. For generalized epidemics this includes estimates of HIV prevalence from surveillance among ANC attendees, routine testing among ANC attendees and national household surveys. EPP can also use data on ART coverage from national surveys. For concentrated epidemics, EPP uses data from surveillance among key populations as well as ANC attendees. </a:t>
            </a:r>
            <a:br>
              <a:rPr lang="en-US"/>
            </a:br>
            <a:endParaRPr lang="en-US"/>
          </a:p>
          <a:p>
            <a:pPr marL="228600" indent="-228600">
              <a:buAutoNum type="arabicPeriod"/>
            </a:pPr>
            <a:r>
              <a:rPr lang="en-US"/>
              <a:t>CSAVR is designed for countries that do not have good surveillance data but do have good case reporting. It requires information on new HIV diagnoses by year and AIDS-related deaths and can also use information on CD4 counts at diagnosis if available. </a:t>
            </a:r>
            <a:br>
              <a:rPr lang="en-US"/>
            </a:br>
            <a:endParaRPr lang="en-US"/>
          </a:p>
          <a:p>
            <a:pPr marL="228600" indent="-228600">
              <a:buAutoNum type="arabicPeriod"/>
            </a:pPr>
            <a:r>
              <a:rPr lang="en-US"/>
              <a:t>AEM is used in most Asian with good surveillance data on key populations and information on behaviors and STI trends over time</a:t>
            </a:r>
            <a:br>
              <a:rPr lang="en-US"/>
            </a:br>
            <a:endParaRPr lang="en-US"/>
          </a:p>
          <a:p>
            <a:pPr marL="228600" indent="-228600">
              <a:buAutoNum type="arabicPeriod"/>
            </a:pPr>
            <a:r>
              <a:rPr lang="en-US"/>
              <a:t>ECDC is used in European and other High-Income countries with good case-based surveillance for HIV. It fits reported HIV and AIDS case and/or death numbers.</a:t>
            </a:r>
          </a:p>
        </p:txBody>
      </p:sp>
      <p:sp>
        <p:nvSpPr>
          <p:cNvPr id="4" name="Slide Number Placeholder 3"/>
          <p:cNvSpPr>
            <a:spLocks noGrp="1"/>
          </p:cNvSpPr>
          <p:nvPr>
            <p:ph type="sldNum" sz="quarter" idx="5"/>
          </p:nvPr>
        </p:nvSpPr>
        <p:spPr/>
        <p:txBody>
          <a:bodyPr/>
          <a:lstStyle/>
          <a:p>
            <a:fld id="{B73660D5-ED4C-41CA-8F92-89CB6C57A10E}" type="slidenum">
              <a:rPr lang="en-US" smtClean="0"/>
              <a:t>4</a:t>
            </a:fld>
            <a:endParaRPr lang="en-US"/>
          </a:p>
        </p:txBody>
      </p:sp>
    </p:spTree>
    <p:extLst>
      <p:ext uri="{BB962C8B-B14F-4D97-AF65-F5344CB8AC3E}">
        <p14:creationId xmlns:p14="http://schemas.microsoft.com/office/powerpoint/2010/main" val="4304635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Several different model are available to estimate HIV incidence and prevalence trends. The selection of which model to use depends on the data available. </a:t>
            </a:r>
          </a:p>
          <a:p>
            <a:pPr marL="228600" indent="-228600">
              <a:buAutoNum type="arabicPeriod"/>
            </a:pPr>
            <a:r>
              <a:rPr lang="en-US"/>
              <a:t>EPP is designed for countries with robust HIV surveillance data. For generalized epidemics this includes estimates of HIV prevalence from surveillance among ANC attendees, routine testing among ANC attendees and national household surveys. EPP can also use data on ART coverage from national surveys. For concentrated epidemics, EPP uses data from surveillance among key populations as well as ANC attendees. </a:t>
            </a:r>
          </a:p>
          <a:p>
            <a:pPr marL="228600" indent="-228600">
              <a:buAutoNum type="arabicPeriod"/>
            </a:pPr>
            <a:r>
              <a:rPr lang="en-US"/>
              <a:t>CSAVR is designed for countries that do not have good surveillance data but do have good case reporting. It requires information on new HIV diagnoses by year and AIDS-related deaths and can also use information on CD4 counts at diagnosis if available. </a:t>
            </a:r>
          </a:p>
          <a:p>
            <a:pPr marL="228600" indent="-228600">
              <a:buAutoNum type="arabicPeriod"/>
            </a:pPr>
            <a:r>
              <a:rPr lang="en-US"/>
              <a:t>AEM is used in a number of Asian with good surveillance data on key populations and information on behaviors and STI trends over time</a:t>
            </a:r>
          </a:p>
          <a:p>
            <a:pPr marL="228600" indent="-228600">
              <a:buAutoNum type="arabicPeriod"/>
            </a:pPr>
            <a:r>
              <a:rPr lang="en-US"/>
              <a:t>ECDC is used in European countries with good case-based surveillance for HIV. It can also use aggregate data on new diagnoses, AIDS cases and AIDS-related deaths.</a:t>
            </a:r>
          </a:p>
        </p:txBody>
      </p:sp>
      <p:sp>
        <p:nvSpPr>
          <p:cNvPr id="4" name="Slide Number Placeholder 3"/>
          <p:cNvSpPr>
            <a:spLocks noGrp="1"/>
          </p:cNvSpPr>
          <p:nvPr>
            <p:ph type="sldNum" sz="quarter" idx="5"/>
          </p:nvPr>
        </p:nvSpPr>
        <p:spPr/>
        <p:txBody>
          <a:bodyPr/>
          <a:lstStyle/>
          <a:p>
            <a:fld id="{B73660D5-ED4C-41CA-8F92-89CB6C57A10E}" type="slidenum">
              <a:rPr lang="en-US" smtClean="0"/>
              <a:t>5</a:t>
            </a:fld>
            <a:endParaRPr lang="en-US"/>
          </a:p>
        </p:txBody>
      </p:sp>
    </p:spTree>
    <p:extLst>
      <p:ext uri="{BB962C8B-B14F-4D97-AF65-F5344CB8AC3E}">
        <p14:creationId xmlns:p14="http://schemas.microsoft.com/office/powerpoint/2010/main" val="911037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pay-off from the process is a set of updated estimates using the latest national data that indicate the status of the epidemic and can be used for planning the next steps of the response. Outputs include trends in new infections and AIDS deaths, the treatment cascade showing the remaining gaps and, in come cases, subnational estimates that can be used for detailed planning at subnational levels. </a:t>
            </a:r>
          </a:p>
        </p:txBody>
      </p:sp>
      <p:sp>
        <p:nvSpPr>
          <p:cNvPr id="4" name="Slide Number Placeholder 3"/>
          <p:cNvSpPr>
            <a:spLocks noGrp="1"/>
          </p:cNvSpPr>
          <p:nvPr>
            <p:ph type="sldNum" sz="quarter" idx="5"/>
          </p:nvPr>
        </p:nvSpPr>
        <p:spPr/>
        <p:txBody>
          <a:bodyPr/>
          <a:lstStyle/>
          <a:p>
            <a:fld id="{B73660D5-ED4C-41CA-8F92-89CB6C57A10E}" type="slidenum">
              <a:rPr lang="en-US" smtClean="0"/>
              <a:t>7</a:t>
            </a:fld>
            <a:endParaRPr lang="en-US"/>
          </a:p>
        </p:txBody>
      </p:sp>
    </p:spTree>
    <p:extLst>
      <p:ext uri="{BB962C8B-B14F-4D97-AF65-F5344CB8AC3E}">
        <p14:creationId xmlns:p14="http://schemas.microsoft.com/office/powerpoint/2010/main" val="314243790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pic>
        <p:nvPicPr>
          <p:cNvPr id="4" name="Picture 3" descr="A drawing of a person&#10;&#10;Description automatically generated">
            <a:extLst>
              <a:ext uri="{FF2B5EF4-FFF2-40B4-BE49-F238E27FC236}">
                <a16:creationId xmlns:a16="http://schemas.microsoft.com/office/drawing/2014/main" id="{58C094B6-EE20-4452-A30A-57A26827F71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extLst>
      <p:ext uri="{BB962C8B-B14F-4D97-AF65-F5344CB8AC3E}">
        <p14:creationId xmlns:p14="http://schemas.microsoft.com/office/powerpoint/2010/main" val="7184462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2" name="Date Placeholder 1"/>
          <p:cNvSpPr>
            <a:spLocks noGrp="1"/>
          </p:cNvSpPr>
          <p:nvPr>
            <p:ph type="dt" sz="half" idx="10"/>
          </p:nvPr>
        </p:nvSpPr>
        <p:spPr/>
        <p:txBody>
          <a:bodyPr/>
          <a:lstStyle/>
          <a:p>
            <a:fld id="{5586B75A-687E-405C-8A0B-8D00578BA2C3}" type="datetimeFigureOut">
              <a:rPr lang="en-US" dirty="0"/>
              <a:pPr/>
              <a:t>3/27/2023</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055340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blank">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3/27/2023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14546125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A4EC07-70EF-A364-EB2D-4CFCF9980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 name="Text Placeholder 2">
            <a:extLst>
              <a:ext uri="{FF2B5EF4-FFF2-40B4-BE49-F238E27FC236}">
                <a16:creationId xmlns:a16="http://schemas.microsoft.com/office/drawing/2014/main" id="{3159CA24-7586-DF39-6F6F-B39C5D782DA0}"/>
              </a:ext>
            </a:extLst>
          </p:cNvPr>
          <p:cNvSpPr>
            <a:spLocks noGrp="1"/>
          </p:cNvSpPr>
          <p:nvPr>
            <p:ph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2800"/>
            </a:lvl1pPr>
            <a:lvl2pPr>
              <a:defRPr sz="2400"/>
            </a:lvl2pPr>
            <a:lvl3pPr>
              <a:defRPr sz="2000"/>
            </a:lvl3pPr>
            <a:lvl4pPr>
              <a:defRPr sz="1800"/>
            </a:lvl4pPr>
            <a:lvl5pPr>
              <a:defRPr sz="1800"/>
            </a:lvl5p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extLst>
      <p:ext uri="{BB962C8B-B14F-4D97-AF65-F5344CB8AC3E}">
        <p14:creationId xmlns:p14="http://schemas.microsoft.com/office/powerpoint/2010/main" val="8926409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25426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9535143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4.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5.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87000A48-B11F-D2D0-C41F-79083D4F131C}"/>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1027" name="Text Placeholder 2">
            <a:extLst>
              <a:ext uri="{FF2B5EF4-FFF2-40B4-BE49-F238E27FC236}">
                <a16:creationId xmlns:a16="http://schemas.microsoft.com/office/drawing/2014/main" id="{9C0BB814-E95D-B987-483A-5D2B3E46B299}"/>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425B18D-7536-03BC-A6A7-38CFE82B91EB}"/>
              </a:ext>
            </a:extLst>
          </p:cNvPr>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ea typeface="ＭＳ Ｐゴシック" charset="-128"/>
              </a:defRPr>
            </a:lvl1pPr>
          </a:lstStyle>
          <a:p>
            <a:pPr>
              <a:defRPr/>
            </a:pPr>
            <a:fld id="{04595CB1-17EC-4B57-9AEB-39E2D0C9A9CE}" type="datetimeFigureOut">
              <a:rPr lang="en-US"/>
              <a:pPr>
                <a:defRPr/>
              </a:pPr>
              <a:t>3/27/2023</a:t>
            </a:fld>
            <a:endParaRPr lang="en-US"/>
          </a:p>
        </p:txBody>
      </p:sp>
      <p:sp>
        <p:nvSpPr>
          <p:cNvPr id="5" name="Footer Placeholder 4">
            <a:extLst>
              <a:ext uri="{FF2B5EF4-FFF2-40B4-BE49-F238E27FC236}">
                <a16:creationId xmlns:a16="http://schemas.microsoft.com/office/drawing/2014/main" id="{AF6E1E6D-A47D-9616-5F12-36CE047E17D5}"/>
              </a:ext>
            </a:extLst>
          </p:cNvPr>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ea typeface="ＭＳ Ｐゴシック" charset="-128"/>
              </a:defRPr>
            </a:lvl1pPr>
          </a:lstStyle>
          <a:p>
            <a:pPr>
              <a:defRPr/>
            </a:pPr>
            <a:endParaRPr lang="en-US"/>
          </a:p>
        </p:txBody>
      </p:sp>
      <p:sp>
        <p:nvSpPr>
          <p:cNvPr id="6" name="Slide Number Placeholder 5">
            <a:extLst>
              <a:ext uri="{FF2B5EF4-FFF2-40B4-BE49-F238E27FC236}">
                <a16:creationId xmlns:a16="http://schemas.microsoft.com/office/drawing/2014/main" id="{83C01F93-5450-E8D2-0374-037CAFC8565B}"/>
              </a:ext>
            </a:extLst>
          </p:cNvPr>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898989"/>
                </a:solidFill>
              </a:defRPr>
            </a:lvl1pPr>
          </a:lstStyle>
          <a:p>
            <a:pPr>
              <a:defRPr/>
            </a:pPr>
            <a:fld id="{E1F1C314-A97A-4E1C-AC20-70EBAAB75D94}" type="slidenum">
              <a:rPr lang="en-US" altLang="en-US"/>
              <a:pPr>
                <a:defRPr/>
              </a:pPr>
              <a:t>‹#›</a:t>
            </a:fld>
            <a:endParaRPr lang="en-US" altLang="en-US"/>
          </a:p>
        </p:txBody>
      </p:sp>
      <p:pic>
        <p:nvPicPr>
          <p:cNvPr id="2" name="Picture 1" descr="A drawing of a person&#10;&#10;Description automatically generated">
            <a:extLst>
              <a:ext uri="{FF2B5EF4-FFF2-40B4-BE49-F238E27FC236}">
                <a16:creationId xmlns:a16="http://schemas.microsoft.com/office/drawing/2014/main" id="{FC06606E-8542-5298-54AB-615D68670402}"/>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7" r:id="rId1"/>
    <p:sldLayoutId id="2147483889" r:id="rId2"/>
    <p:sldLayoutId id="2147483890" r:id="rId3"/>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82CC27C-D1B2-EB15-4ED4-97FC813530AF}"/>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3" name="Text Placeholder 2">
            <a:extLst>
              <a:ext uri="{FF2B5EF4-FFF2-40B4-BE49-F238E27FC236}">
                <a16:creationId xmlns:a16="http://schemas.microsoft.com/office/drawing/2014/main" id="{1FFF3D5F-4B83-4310-82EC-068B8059ECE6}"/>
              </a:ext>
            </a:extLst>
          </p:cNvPr>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pic>
        <p:nvPicPr>
          <p:cNvPr id="4" name="Picture 3" descr="A drawing of a person&#10;&#10;Description automatically generated">
            <a:extLst>
              <a:ext uri="{FF2B5EF4-FFF2-40B4-BE49-F238E27FC236}">
                <a16:creationId xmlns:a16="http://schemas.microsoft.com/office/drawing/2014/main" id="{3B3A8714-1E2B-0259-B55B-37F51725EC9A}"/>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1" r:id="rId1"/>
  </p:sldLayoutIdLst>
  <p:txStyles>
    <p:titleStyle>
      <a:lvl1pPr algn="l" rtl="0" eaLnBrk="0" fontAlgn="base" hangingPunct="0">
        <a:spcBef>
          <a:spcPct val="0"/>
        </a:spcBef>
        <a:spcAft>
          <a:spcPct val="0"/>
        </a:spcAft>
        <a:defRPr sz="4400" b="1" kern="1200">
          <a:solidFill>
            <a:schemeClr val="accent2"/>
          </a:solidFill>
          <a:latin typeface="+mj-lt"/>
          <a:ea typeface="+mj-ea"/>
          <a:cs typeface="+mj-cs"/>
        </a:defRPr>
      </a:lvl1pPr>
      <a:lvl2pPr algn="ctr" rtl="0" eaLnBrk="0" fontAlgn="base" hangingPunct="0">
        <a:spcBef>
          <a:spcPct val="0"/>
        </a:spcBef>
        <a:spcAft>
          <a:spcPct val="0"/>
        </a:spcAft>
        <a:defRPr sz="4400">
          <a:solidFill>
            <a:schemeClr val="tx1"/>
          </a:solidFill>
          <a:latin typeface="Calibri" charset="0"/>
        </a:defRPr>
      </a:lvl2pPr>
      <a:lvl3pPr algn="ctr" rtl="0" eaLnBrk="0" fontAlgn="base" hangingPunct="0">
        <a:spcBef>
          <a:spcPct val="0"/>
        </a:spcBef>
        <a:spcAft>
          <a:spcPct val="0"/>
        </a:spcAft>
        <a:defRPr sz="4400">
          <a:solidFill>
            <a:schemeClr val="tx1"/>
          </a:solidFill>
          <a:latin typeface="Calibri" charset="0"/>
        </a:defRPr>
      </a:lvl3pPr>
      <a:lvl4pPr algn="ctr" rtl="0" eaLnBrk="0" fontAlgn="base" hangingPunct="0">
        <a:spcBef>
          <a:spcPct val="0"/>
        </a:spcBef>
        <a:spcAft>
          <a:spcPct val="0"/>
        </a:spcAft>
        <a:defRPr sz="4400">
          <a:solidFill>
            <a:schemeClr val="tx1"/>
          </a:solidFill>
          <a:latin typeface="Calibri" charset="0"/>
        </a:defRPr>
      </a:lvl4pPr>
      <a:lvl5pPr algn="ctr" rtl="0" eaLnBrk="0" fontAlgn="base" hangingPunct="0">
        <a:spcBef>
          <a:spcPct val="0"/>
        </a:spcBef>
        <a:spcAft>
          <a:spcPct val="0"/>
        </a:spcAft>
        <a:defRPr sz="4400">
          <a:solidFill>
            <a:schemeClr val="tx1"/>
          </a:solidFill>
          <a:latin typeface="Calibri" charset="0"/>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0421AF6-CEC7-1EB0-563F-AB3B1037D490}"/>
              </a:ext>
            </a:extLst>
          </p:cNvPr>
          <p:cNvSpPr/>
          <p:nvPr userDrawn="1"/>
        </p:nvSpPr>
        <p:spPr>
          <a:xfrm>
            <a:off x="-1" y="0"/>
            <a:ext cx="963101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fr-CH" dirty="0"/>
              <a:t>                              </a:t>
            </a:r>
            <a:endParaRPr lang="en-US" dirty="0"/>
          </a:p>
        </p:txBody>
      </p:sp>
      <p:pic>
        <p:nvPicPr>
          <p:cNvPr id="2" name="Picture 1" descr="A drawing of a person&#10;&#10;Description automatically generated">
            <a:extLst>
              <a:ext uri="{FF2B5EF4-FFF2-40B4-BE49-F238E27FC236}">
                <a16:creationId xmlns:a16="http://schemas.microsoft.com/office/drawing/2014/main" id="{680F2A20-C225-38A4-8DF3-7FBAC916E29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0422253" y="6453896"/>
            <a:ext cx="1540764" cy="228600"/>
          </a:xfrm>
          <a:prstGeom prst="rect">
            <a:avLst/>
          </a:prstGeom>
        </p:spPr>
      </p:pic>
    </p:spTree>
  </p:cSld>
  <p:clrMap bg1="lt1" tx1="dk1" bg2="lt2" tx2="dk2" accent1="accent1" accent2="accent2" accent3="accent3" accent4="accent4" accent5="accent5" accent6="accent6" hlink="hlink" folHlink="folHlink"/>
  <p:sldLayoutIdLst>
    <p:sldLayoutId id="2147483882"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CBCD4D7-2F03-42C8-C8EC-C76717F17F45}"/>
              </a:ext>
            </a:extLst>
          </p:cNvPr>
          <p:cNvSpPr/>
          <p:nvPr userDrawn="1"/>
        </p:nvSpPr>
        <p:spPr>
          <a:xfrm>
            <a:off x="0" y="0"/>
            <a:ext cx="12192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Tree>
  </p:cSld>
  <p:clrMap bg1="lt1" tx1="dk1" bg2="lt2" tx2="dk2" accent1="accent1" accent2="accent2" accent3="accent3" accent4="accent4" accent5="accent5" accent6="accent6" hlink="hlink" folHlink="folHlink"/>
  <p:sldLayoutIdLst>
    <p:sldLayoutId id="2147483883"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a:extLst>
              <a:ext uri="{FF2B5EF4-FFF2-40B4-BE49-F238E27FC236}">
                <a16:creationId xmlns:a16="http://schemas.microsoft.com/office/drawing/2014/main" id="{B1A8ED45-CF1F-4761-1257-908B2280C255}"/>
              </a:ext>
            </a:extLst>
          </p:cNvPr>
          <p:cNvSpPr txBox="1">
            <a:spLocks/>
          </p:cNvSpPr>
          <p:nvPr/>
        </p:nvSpPr>
        <p:spPr bwMode="auto">
          <a:xfrm>
            <a:off x="565149" y="1628775"/>
            <a:ext cx="8382907"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90000"/>
              </a:lnSpc>
            </a:pPr>
            <a:r>
              <a:rPr lang="en-US" altLang="en-US" sz="3600" b="1" dirty="0">
                <a:solidFill>
                  <a:schemeClr val="bg1"/>
                </a:solidFill>
                <a:cs typeface="Arial" panose="020B0604020202020204" pitchFamily="34" charset="0"/>
              </a:rPr>
              <a:t>Overview of Models and Tools Used to Generate HIV Estimates</a:t>
            </a:r>
          </a:p>
        </p:txBody>
      </p:sp>
      <p:sp>
        <p:nvSpPr>
          <p:cNvPr id="6149" name="Text Placeholder 6">
            <a:extLst>
              <a:ext uri="{FF2B5EF4-FFF2-40B4-BE49-F238E27FC236}">
                <a16:creationId xmlns:a16="http://schemas.microsoft.com/office/drawing/2014/main" id="{5AC8760F-9D28-D4E0-49DA-53AA1EECE2B2}"/>
              </a:ext>
            </a:extLst>
          </p:cNvPr>
          <p:cNvSpPr txBox="1">
            <a:spLocks/>
          </p:cNvSpPr>
          <p:nvPr/>
        </p:nvSpPr>
        <p:spPr bwMode="auto">
          <a:xfrm>
            <a:off x="571500" y="4468732"/>
            <a:ext cx="3016250" cy="538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20000"/>
              </a:spcBef>
              <a:buFont typeface="Arial" panose="020B0604020202020204" pitchFamily="34" charset="0"/>
              <a:buNone/>
            </a:pPr>
            <a:r>
              <a:rPr lang="en-US" altLang="en-US" sz="1400" b="1" dirty="0">
                <a:solidFill>
                  <a:schemeClr val="bg1"/>
                </a:solidFill>
                <a:cs typeface="Arial" panose="020B0604020202020204" pitchFamily="34" charset="0"/>
              </a:rPr>
              <a:t>John Stover</a:t>
            </a:r>
          </a:p>
        </p:txBody>
      </p:sp>
      <p:sp>
        <p:nvSpPr>
          <p:cNvPr id="6150" name="Text Placeholder 6">
            <a:extLst>
              <a:ext uri="{FF2B5EF4-FFF2-40B4-BE49-F238E27FC236}">
                <a16:creationId xmlns:a16="http://schemas.microsoft.com/office/drawing/2014/main" id="{8738A2A9-4E6E-4F02-60ED-35B7DE648922}"/>
              </a:ext>
            </a:extLst>
          </p:cNvPr>
          <p:cNvSpPr txBox="1">
            <a:spLocks/>
          </p:cNvSpPr>
          <p:nvPr/>
        </p:nvSpPr>
        <p:spPr bwMode="auto">
          <a:xfrm>
            <a:off x="565150" y="5889171"/>
            <a:ext cx="5117193" cy="6179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defTabSz="4572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lnSpc>
                <a:spcPct val="120000"/>
              </a:lnSpc>
              <a:spcBef>
                <a:spcPct val="20000"/>
              </a:spcBef>
              <a:buFont typeface="Arial" panose="020B0604020202020204" pitchFamily="34" charset="0"/>
              <a:buNone/>
            </a:pPr>
            <a:r>
              <a:rPr lang="en-US" altLang="en-US" sz="1200" b="1" dirty="0">
                <a:solidFill>
                  <a:schemeClr val="bg1"/>
                </a:solidFill>
                <a:cs typeface="Arial" panose="020B0604020202020204" pitchFamily="34" charset="0"/>
              </a:rPr>
              <a:t>UNAIDS 2023 Workshop on </a:t>
            </a:r>
          </a:p>
          <a:p>
            <a:pPr eaLnBrk="1" hangingPunct="1">
              <a:lnSpc>
                <a:spcPct val="120000"/>
              </a:lnSpc>
              <a:spcBef>
                <a:spcPct val="20000"/>
              </a:spcBef>
              <a:buFont typeface="Arial" panose="020B0604020202020204" pitchFamily="34" charset="0"/>
              <a:buNone/>
            </a:pPr>
            <a:r>
              <a:rPr lang="en-US" altLang="en-US" sz="1200" b="1" dirty="0">
                <a:solidFill>
                  <a:schemeClr val="bg1"/>
                </a:solidFill>
                <a:cs typeface="Arial" panose="020B0604020202020204" pitchFamily="34" charset="0"/>
              </a:rPr>
              <a:t>HIV Estimates and Identifying Inequalities</a:t>
            </a:r>
          </a:p>
          <a:p>
            <a:pPr eaLnBrk="1" hangingPunct="1">
              <a:lnSpc>
                <a:spcPct val="120000"/>
              </a:lnSpc>
              <a:spcBef>
                <a:spcPct val="20000"/>
              </a:spcBef>
              <a:buFont typeface="Arial" panose="020B0604020202020204" pitchFamily="34" charset="0"/>
              <a:buNone/>
            </a:pPr>
            <a:endParaRPr lang="en-US" altLang="en-US" sz="1200" b="1" dirty="0">
              <a:solidFill>
                <a:schemeClr val="bg1"/>
              </a:solidFill>
              <a:cs typeface="Arial" panose="020B0604020202020204"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p:nvPr>
        </p:nvSpPr>
        <p:spPr>
          <a:xfrm>
            <a:off x="135038" y="1215342"/>
            <a:ext cx="3892952" cy="4317357"/>
          </a:xfrm>
          <a:solidFill>
            <a:schemeClr val="accent2"/>
          </a:solidFill>
        </p:spPr>
        <p:txBody>
          <a:bodyPr/>
          <a:lstStyle/>
          <a:p>
            <a:r>
              <a:rPr lang="en-US" b="1" dirty="0">
                <a:solidFill>
                  <a:schemeClr val="bg1"/>
                </a:solidFill>
              </a:rPr>
              <a:t>Purpose of HIV Epidemic Modeling</a:t>
            </a:r>
            <a:br>
              <a:rPr lang="en-US" dirty="0">
                <a:solidFill>
                  <a:schemeClr val="bg1"/>
                </a:solidFill>
              </a:rPr>
            </a:br>
            <a:br>
              <a:rPr lang="en-US" dirty="0">
                <a:solidFill>
                  <a:schemeClr val="bg1"/>
                </a:solidFill>
              </a:rPr>
            </a:br>
            <a:r>
              <a:rPr lang="en-US" sz="2400" dirty="0">
                <a:solidFill>
                  <a:schemeClr val="bg1"/>
                </a:solidFill>
              </a:rPr>
              <a:t>Synthesize data to estimate key HIV indicators</a:t>
            </a:r>
            <a:r>
              <a:rPr lang="en-US" sz="4000" dirty="0">
                <a:solidFill>
                  <a:schemeClr val="bg1"/>
                </a:solidFill>
              </a:rPr>
              <a:t> </a:t>
            </a:r>
            <a:endParaRPr lang="en-CH" dirty="0">
              <a:solidFill>
                <a:schemeClr val="bg1"/>
              </a:solidFill>
            </a:endParaRPr>
          </a:p>
        </p:txBody>
      </p:sp>
      <p:graphicFrame>
        <p:nvGraphicFramePr>
          <p:cNvPr id="8" name="Diagram 7">
            <a:extLst>
              <a:ext uri="{FF2B5EF4-FFF2-40B4-BE49-F238E27FC236}">
                <a16:creationId xmlns:a16="http://schemas.microsoft.com/office/drawing/2014/main" id="{DF464E69-9A00-4938-932C-B57A8A8B56F7}"/>
              </a:ext>
            </a:extLst>
          </p:cNvPr>
          <p:cNvGraphicFramePr/>
          <p:nvPr>
            <p:extLst>
              <p:ext uri="{D42A27DB-BD31-4B8C-83A1-F6EECF244321}">
                <p14:modId xmlns:p14="http://schemas.microsoft.com/office/powerpoint/2010/main" val="3847618536"/>
              </p:ext>
            </p:extLst>
          </p:nvPr>
        </p:nvGraphicFramePr>
        <p:xfrm>
          <a:off x="4308098" y="783838"/>
          <a:ext cx="7473696" cy="53702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05379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447800" y="141323"/>
            <a:ext cx="9258300" cy="792163"/>
          </a:xfrm>
        </p:spPr>
        <p:txBody>
          <a:bodyPr anchor="t">
            <a:normAutofit fontScale="90000"/>
          </a:bodyPr>
          <a:lstStyle/>
          <a:p>
            <a:pPr eaLnBrk="1" hangingPunct="1"/>
            <a:r>
              <a:rPr lang="en-US" altLang="en-US" dirty="0"/>
              <a:t>Structure</a:t>
            </a:r>
            <a:br>
              <a:rPr lang="en-US" altLang="en-US" dirty="0"/>
            </a:br>
            <a:endParaRPr lang="en-US" altLang="en-US" dirty="0"/>
          </a:p>
        </p:txBody>
      </p:sp>
      <p:sp>
        <p:nvSpPr>
          <p:cNvPr id="6" name="Flowchart: Process 5"/>
          <p:cNvSpPr/>
          <p:nvPr/>
        </p:nvSpPr>
        <p:spPr>
          <a:xfrm>
            <a:off x="1447800" y="1524000"/>
            <a:ext cx="2286000" cy="91440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tx1"/>
                </a:solidFill>
              </a:rPr>
              <a:t>Demographic Data</a:t>
            </a:r>
          </a:p>
        </p:txBody>
      </p:sp>
      <p:sp>
        <p:nvSpPr>
          <p:cNvPr id="7" name="Flowchart: Process 6"/>
          <p:cNvSpPr/>
          <p:nvPr/>
        </p:nvSpPr>
        <p:spPr>
          <a:xfrm>
            <a:off x="1447800" y="2667000"/>
            <a:ext cx="2286000" cy="91440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tx1"/>
                </a:solidFill>
              </a:rPr>
              <a:t>Program Statistics</a:t>
            </a:r>
          </a:p>
        </p:txBody>
      </p:sp>
      <p:sp>
        <p:nvSpPr>
          <p:cNvPr id="8" name="Flowchart: Process 7"/>
          <p:cNvSpPr/>
          <p:nvPr/>
        </p:nvSpPr>
        <p:spPr>
          <a:xfrm>
            <a:off x="1447800" y="3810000"/>
            <a:ext cx="2286000" cy="914400"/>
          </a:xfrm>
          <a:prstGeom prst="flowChartProcess">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solidFill>
                  <a:schemeClr val="tx1"/>
                </a:solidFill>
              </a:rPr>
              <a:t>Epidemic Patterns</a:t>
            </a:r>
          </a:p>
        </p:txBody>
      </p:sp>
      <p:sp>
        <p:nvSpPr>
          <p:cNvPr id="9" name="Flowchart: Process 8"/>
          <p:cNvSpPr/>
          <p:nvPr/>
        </p:nvSpPr>
        <p:spPr>
          <a:xfrm>
            <a:off x="1447800" y="4953000"/>
            <a:ext cx="2286000" cy="1356320"/>
          </a:xfrm>
          <a:prstGeom prst="flowChartProcess">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a:solidFill>
                  <a:schemeClr val="tx1"/>
                </a:solidFill>
              </a:rPr>
              <a:t>Surveillance,  Survey and Routine Testing Data</a:t>
            </a:r>
          </a:p>
        </p:txBody>
      </p:sp>
      <p:sp>
        <p:nvSpPr>
          <p:cNvPr id="10" name="Flowchart: Process 9"/>
          <p:cNvSpPr/>
          <p:nvPr/>
        </p:nvSpPr>
        <p:spPr>
          <a:xfrm>
            <a:off x="4787899" y="1600200"/>
            <a:ext cx="3060699" cy="2971800"/>
          </a:xfrm>
          <a:prstGeom prst="flowChartProcess">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400" b="1">
                <a:solidFill>
                  <a:schemeClr val="tx1"/>
                </a:solidFill>
              </a:rPr>
              <a:t>Spectrum/AIM Calculations</a:t>
            </a:r>
          </a:p>
          <a:p>
            <a:pPr algn="ctr">
              <a:defRPr/>
            </a:pPr>
            <a:endParaRPr lang="en-US">
              <a:solidFill>
                <a:schemeClr val="tx1"/>
              </a:solidFill>
            </a:endParaRPr>
          </a:p>
          <a:p>
            <a:pPr algn="ctr">
              <a:defRPr/>
            </a:pPr>
            <a:r>
              <a:rPr lang="en-US">
                <a:solidFill>
                  <a:schemeClr val="tx1"/>
                </a:solidFill>
              </a:rPr>
              <a:t>Adults</a:t>
            </a:r>
          </a:p>
          <a:p>
            <a:pPr algn="ctr">
              <a:defRPr/>
            </a:pPr>
            <a:r>
              <a:rPr lang="en-US">
                <a:solidFill>
                  <a:schemeClr val="tx1"/>
                </a:solidFill>
              </a:rPr>
              <a:t>Mother-to-child transmission</a:t>
            </a:r>
            <a:endParaRPr lang="en-US" sz="2000">
              <a:solidFill>
                <a:schemeClr val="tx1"/>
              </a:solidFill>
            </a:endParaRPr>
          </a:p>
          <a:p>
            <a:pPr algn="ctr">
              <a:defRPr/>
            </a:pPr>
            <a:r>
              <a:rPr lang="en-US">
                <a:solidFill>
                  <a:schemeClr val="tx1"/>
                </a:solidFill>
              </a:rPr>
              <a:t>Children</a:t>
            </a:r>
          </a:p>
        </p:txBody>
      </p:sp>
      <p:sp>
        <p:nvSpPr>
          <p:cNvPr id="11" name="Flowchart: Process 10"/>
          <p:cNvSpPr/>
          <p:nvPr/>
        </p:nvSpPr>
        <p:spPr>
          <a:xfrm>
            <a:off x="4523231" y="4952999"/>
            <a:ext cx="3979165" cy="1623875"/>
          </a:xfrm>
          <a:prstGeom prst="flowChartProcess">
            <a:avLst/>
          </a:prstGeom>
          <a:solidFill>
            <a:schemeClr val="accent6">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000" b="1" dirty="0">
                <a:solidFill>
                  <a:schemeClr val="tx1"/>
                </a:solidFill>
              </a:rPr>
              <a:t>Prevalence &amp; incidence trend</a:t>
            </a:r>
          </a:p>
          <a:p>
            <a:pPr algn="ctr">
              <a:defRPr/>
            </a:pPr>
            <a:r>
              <a:rPr lang="en-US" sz="2000" dirty="0">
                <a:solidFill>
                  <a:schemeClr val="tx1"/>
                </a:solidFill>
              </a:rPr>
              <a:t>Generalized epidemic: EPP-Gen.</a:t>
            </a:r>
          </a:p>
          <a:p>
            <a:pPr algn="ctr">
              <a:defRPr/>
            </a:pPr>
            <a:br>
              <a:rPr lang="en-US" sz="2000" dirty="0">
                <a:solidFill>
                  <a:schemeClr val="tx1"/>
                </a:solidFill>
              </a:rPr>
            </a:br>
            <a:r>
              <a:rPr lang="en-US" sz="2000" dirty="0">
                <a:solidFill>
                  <a:schemeClr val="tx1"/>
                </a:solidFill>
              </a:rPr>
              <a:t>Concentrated epidemics: </a:t>
            </a:r>
          </a:p>
          <a:p>
            <a:pPr algn="ctr">
              <a:defRPr/>
            </a:pPr>
            <a:r>
              <a:rPr lang="en-US" sz="2000" dirty="0">
                <a:solidFill>
                  <a:schemeClr val="tx1"/>
                </a:solidFill>
              </a:rPr>
              <a:t>EPP / CSAVR / AEM / ECDC</a:t>
            </a:r>
          </a:p>
        </p:txBody>
      </p:sp>
      <p:cxnSp>
        <p:nvCxnSpPr>
          <p:cNvPr id="13" name="Straight Arrow Connector 12"/>
          <p:cNvCxnSpPr>
            <a:cxnSpLocks/>
          </p:cNvCxnSpPr>
          <p:nvPr/>
        </p:nvCxnSpPr>
        <p:spPr>
          <a:xfrm>
            <a:off x="3733800" y="5517232"/>
            <a:ext cx="789432"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a:stCxn id="7" idx="3"/>
          </p:cNvCxnSpPr>
          <p:nvPr/>
        </p:nvCxnSpPr>
        <p:spPr>
          <a:xfrm>
            <a:off x="3733800" y="3124200"/>
            <a:ext cx="990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a:cxnSpLocks/>
          </p:cNvCxnSpPr>
          <p:nvPr/>
        </p:nvCxnSpPr>
        <p:spPr>
          <a:xfrm>
            <a:off x="4267200" y="1981200"/>
            <a:ext cx="0" cy="3536032"/>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6" idx="3"/>
          </p:cNvCxnSpPr>
          <p:nvPr/>
        </p:nvCxnSpPr>
        <p:spPr>
          <a:xfrm>
            <a:off x="3733800" y="19812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733800" y="43434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Flowchart: Process 26"/>
          <p:cNvSpPr/>
          <p:nvPr/>
        </p:nvSpPr>
        <p:spPr>
          <a:xfrm>
            <a:off x="8499346" y="1676400"/>
            <a:ext cx="3286249" cy="2828994"/>
          </a:xfrm>
          <a:prstGeom prst="flowChartProcess">
            <a:avLst/>
          </a:prstGeom>
          <a:solidFill>
            <a:schemeClr val="bg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2800" b="1">
                <a:solidFill>
                  <a:schemeClr val="tx1"/>
                </a:solidFill>
              </a:rPr>
              <a:t>National Results</a:t>
            </a:r>
          </a:p>
          <a:p>
            <a:pPr algn="ctr">
              <a:defRPr/>
            </a:pPr>
            <a:endParaRPr lang="en-US" sz="2400">
              <a:solidFill>
                <a:schemeClr val="tx1"/>
              </a:solidFill>
            </a:endParaRPr>
          </a:p>
          <a:p>
            <a:pPr algn="ctr">
              <a:defRPr/>
            </a:pPr>
            <a:r>
              <a:rPr lang="en-US" sz="2000">
                <a:solidFill>
                  <a:schemeClr val="tx1"/>
                </a:solidFill>
              </a:rPr>
              <a:t>Number HIV+</a:t>
            </a:r>
          </a:p>
          <a:p>
            <a:pPr algn="ctr">
              <a:defRPr/>
            </a:pPr>
            <a:r>
              <a:rPr lang="en-US" sz="2000">
                <a:solidFill>
                  <a:schemeClr val="tx1"/>
                </a:solidFill>
              </a:rPr>
              <a:t>New Infections</a:t>
            </a:r>
          </a:p>
          <a:p>
            <a:pPr algn="ctr">
              <a:defRPr/>
            </a:pPr>
            <a:r>
              <a:rPr lang="en-US" sz="2000">
                <a:solidFill>
                  <a:schemeClr val="tx1"/>
                </a:solidFill>
              </a:rPr>
              <a:t>AIDS deaths</a:t>
            </a:r>
          </a:p>
          <a:p>
            <a:pPr algn="ctr">
              <a:defRPr/>
            </a:pPr>
            <a:r>
              <a:rPr lang="en-US" sz="2000">
                <a:solidFill>
                  <a:schemeClr val="tx1"/>
                </a:solidFill>
              </a:rPr>
              <a:t>Need for ART &amp; PMTCT</a:t>
            </a:r>
          </a:p>
          <a:p>
            <a:pPr algn="ctr">
              <a:defRPr/>
            </a:pPr>
            <a:r>
              <a:rPr lang="en-US" sz="2000">
                <a:solidFill>
                  <a:schemeClr val="tx1"/>
                </a:solidFill>
              </a:rPr>
              <a:t>Coverage of ART &amp;  PMTCT</a:t>
            </a:r>
            <a:endParaRPr lang="en-US" sz="2400">
              <a:solidFill>
                <a:schemeClr val="tx1"/>
              </a:solidFill>
            </a:endParaRPr>
          </a:p>
        </p:txBody>
      </p:sp>
      <p:cxnSp>
        <p:nvCxnSpPr>
          <p:cNvPr id="28" name="Straight Arrow Connector 27"/>
          <p:cNvCxnSpPr/>
          <p:nvPr/>
        </p:nvCxnSpPr>
        <p:spPr>
          <a:xfrm>
            <a:off x="7848598" y="3162300"/>
            <a:ext cx="6096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92E9C287-3C33-4974-83D4-61F5354E8255}"/>
              </a:ext>
            </a:extLst>
          </p:cNvPr>
          <p:cNvSpPr txBox="1"/>
          <p:nvPr/>
        </p:nvSpPr>
        <p:spPr>
          <a:xfrm>
            <a:off x="1447800" y="727904"/>
            <a:ext cx="9918699" cy="769441"/>
          </a:xfrm>
          <a:prstGeom prst="rect">
            <a:avLst/>
          </a:prstGeom>
          <a:noFill/>
        </p:spPr>
        <p:txBody>
          <a:bodyPr wrap="square" rtlCol="0">
            <a:spAutoFit/>
          </a:bodyPr>
          <a:lstStyle/>
          <a:p>
            <a:r>
              <a:rPr lang="en-US" sz="4400" dirty="0"/>
              <a:t>Data 					&gt; Model	 			&gt; 	Results</a:t>
            </a:r>
          </a:p>
        </p:txBody>
      </p:sp>
      <p:cxnSp>
        <p:nvCxnSpPr>
          <p:cNvPr id="12" name="Straight Arrow Connector 11">
            <a:extLst>
              <a:ext uri="{FF2B5EF4-FFF2-40B4-BE49-F238E27FC236}">
                <a16:creationId xmlns:a16="http://schemas.microsoft.com/office/drawing/2014/main" id="{5F0D4B7A-48DB-2963-6108-652839DCC512}"/>
              </a:ext>
            </a:extLst>
          </p:cNvPr>
          <p:cNvCxnSpPr>
            <a:endCxn id="10" idx="2"/>
          </p:cNvCxnSpPr>
          <p:nvPr/>
        </p:nvCxnSpPr>
        <p:spPr>
          <a:xfrm flipV="1">
            <a:off x="6318248" y="4572000"/>
            <a:ext cx="1" cy="38099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3454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idx="4294967295"/>
          </p:nvPr>
        </p:nvSpPr>
        <p:spPr>
          <a:xfrm>
            <a:off x="457200" y="216568"/>
            <a:ext cx="11734800" cy="1447131"/>
          </a:xfrm>
        </p:spPr>
        <p:txBody>
          <a:bodyPr>
            <a:normAutofit fontScale="90000"/>
          </a:bodyPr>
          <a:lstStyle/>
          <a:p>
            <a:r>
              <a:rPr lang="en-US" b="1" dirty="0">
                <a:latin typeface="Arial" panose="020B0604020202020204" pitchFamily="34" charset="0"/>
                <a:cs typeface="Arial" panose="020B0604020202020204" pitchFamily="34" charset="0"/>
              </a:rPr>
              <a:t>Estimating Incidence Trends – Concentrated epidemics</a:t>
            </a:r>
            <a:br>
              <a:rPr lang="en-US" u="sng" dirty="0">
                <a:solidFill>
                  <a:srgbClr val="0070C0"/>
                </a:solidFill>
              </a:rPr>
            </a:br>
            <a:r>
              <a:rPr lang="en-US" sz="2400" dirty="0">
                <a:solidFill>
                  <a:schemeClr val="tx1"/>
                </a:solidFill>
              </a:rPr>
              <a:t>Different models can be used, depending on the data available</a:t>
            </a:r>
            <a:endParaRPr lang="en-CH" dirty="0">
              <a:solidFill>
                <a:schemeClr val="tx1"/>
              </a:solidFill>
            </a:endParaRPr>
          </a:p>
        </p:txBody>
      </p:sp>
      <p:graphicFrame>
        <p:nvGraphicFramePr>
          <p:cNvPr id="3" name="Table 3">
            <a:extLst>
              <a:ext uri="{FF2B5EF4-FFF2-40B4-BE49-F238E27FC236}">
                <a16:creationId xmlns:a16="http://schemas.microsoft.com/office/drawing/2014/main" id="{A498938D-29F1-4833-BCC1-632D3D78C7A9}"/>
              </a:ext>
            </a:extLst>
          </p:cNvPr>
          <p:cNvGraphicFramePr>
            <a:graphicFrameLocks noGrp="1"/>
          </p:cNvGraphicFramePr>
          <p:nvPr>
            <p:extLst>
              <p:ext uri="{D42A27DB-BD31-4B8C-83A1-F6EECF244321}">
                <p14:modId xmlns:p14="http://schemas.microsoft.com/office/powerpoint/2010/main" val="3990011547"/>
              </p:ext>
            </p:extLst>
          </p:nvPr>
        </p:nvGraphicFramePr>
        <p:xfrm>
          <a:off x="457200" y="2034540"/>
          <a:ext cx="11366500" cy="4419600"/>
        </p:xfrm>
        <a:graphic>
          <a:graphicData uri="http://schemas.openxmlformats.org/drawingml/2006/table">
            <a:tbl>
              <a:tblPr firstRow="1" bandRow="1">
                <a:tableStyleId>{21E4AEA4-8DFA-4A89-87EB-49C32662AFE0}</a:tableStyleId>
              </a:tblPr>
              <a:tblGrid>
                <a:gridCol w="2770584">
                  <a:extLst>
                    <a:ext uri="{9D8B030D-6E8A-4147-A177-3AD203B41FA5}">
                      <a16:colId xmlns:a16="http://schemas.microsoft.com/office/drawing/2014/main" val="2983053911"/>
                    </a:ext>
                  </a:extLst>
                </a:gridCol>
                <a:gridCol w="8595916">
                  <a:extLst>
                    <a:ext uri="{9D8B030D-6E8A-4147-A177-3AD203B41FA5}">
                      <a16:colId xmlns:a16="http://schemas.microsoft.com/office/drawing/2014/main" val="4233037758"/>
                    </a:ext>
                  </a:extLst>
                </a:gridCol>
              </a:tblGrid>
              <a:tr h="370840">
                <a:tc>
                  <a:txBody>
                    <a:bodyPr/>
                    <a:lstStyle/>
                    <a:p>
                      <a:r>
                        <a:rPr lang="en-US" sz="2000" dirty="0"/>
                        <a:t>Model </a:t>
                      </a:r>
                    </a:p>
                  </a:txBody>
                  <a:tcPr/>
                </a:tc>
                <a:tc>
                  <a:txBody>
                    <a:bodyPr/>
                    <a:lstStyle/>
                    <a:p>
                      <a:r>
                        <a:rPr lang="en-US" sz="2000" dirty="0"/>
                        <a:t>Data Required</a:t>
                      </a:r>
                    </a:p>
                  </a:txBody>
                  <a:tcPr/>
                </a:tc>
                <a:extLst>
                  <a:ext uri="{0D108BD9-81ED-4DB2-BD59-A6C34878D82A}">
                    <a16:rowId xmlns:a16="http://schemas.microsoft.com/office/drawing/2014/main" val="4294926556"/>
                  </a:ext>
                </a:extLst>
              </a:tr>
              <a:tr h="370840">
                <a:tc>
                  <a:txBody>
                    <a:bodyPr/>
                    <a:lstStyle/>
                    <a:p>
                      <a:r>
                        <a:rPr lang="en-US" sz="2000"/>
                        <a:t>Estimation and Projection Package (EPP)</a:t>
                      </a:r>
                    </a:p>
                  </a:txBody>
                  <a:tcPr/>
                </a:tc>
                <a:tc>
                  <a:txBody>
                    <a:bodyPr/>
                    <a:lstStyle/>
                    <a:p>
                      <a:r>
                        <a:rPr lang="en-US" sz="2000"/>
                        <a:t>Prevalence data for ANC clients and Key Populations from:</a:t>
                      </a:r>
                    </a:p>
                    <a:p>
                      <a:pPr marL="285750" indent="-285750">
                        <a:buFont typeface="Arial" panose="020B0604020202020204" pitchFamily="34" charset="0"/>
                        <a:buChar char="•"/>
                      </a:pPr>
                      <a:r>
                        <a:rPr lang="en-US" sz="2000"/>
                        <a:t>Sentinel Surveillance and IBBS</a:t>
                      </a:r>
                    </a:p>
                    <a:p>
                      <a:pPr marL="285750" indent="-285750">
                        <a:buFont typeface="Arial" panose="020B0604020202020204" pitchFamily="34" charset="0"/>
                        <a:buChar char="•"/>
                      </a:pPr>
                      <a:r>
                        <a:rPr lang="en-US" sz="2000"/>
                        <a:t>Routine programmatic testing</a:t>
                      </a:r>
                    </a:p>
                    <a:p>
                      <a:pPr marL="0" indent="0">
                        <a:buFont typeface="Arial" panose="020B0604020202020204" pitchFamily="34" charset="0"/>
                        <a:buNone/>
                      </a:pPr>
                      <a:r>
                        <a:rPr lang="en-US" sz="2000"/>
                        <a:t>&amp; Population Group Size Estimates</a:t>
                      </a:r>
                    </a:p>
                  </a:txBody>
                  <a:tcPr/>
                </a:tc>
                <a:extLst>
                  <a:ext uri="{0D108BD9-81ED-4DB2-BD59-A6C34878D82A}">
                    <a16:rowId xmlns:a16="http://schemas.microsoft.com/office/drawing/2014/main" val="2459542645"/>
                  </a:ext>
                </a:extLst>
              </a:tr>
              <a:tr h="370840">
                <a:tc>
                  <a:txBody>
                    <a:bodyPr/>
                    <a:lstStyle/>
                    <a:p>
                      <a:r>
                        <a:rPr lang="en-US" sz="2000"/>
                        <a:t>AIDS Epidemic Model (AEM)</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Surveillance prevalence data: ANC clients &amp; Key Populations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Population Group Size Estimates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2000"/>
                        <a:t>Program service coverage</a:t>
                      </a:r>
                    </a:p>
                  </a:txBody>
                  <a:tcPr/>
                </a:tc>
                <a:extLst>
                  <a:ext uri="{0D108BD9-81ED-4DB2-BD59-A6C34878D82A}">
                    <a16:rowId xmlns:a16="http://schemas.microsoft.com/office/drawing/2014/main" val="2574109699"/>
                  </a:ext>
                </a:extLst>
              </a:tr>
              <a:tr h="370840">
                <a:tc>
                  <a:txBody>
                    <a:bodyPr/>
                    <a:lstStyle/>
                    <a:p>
                      <a:r>
                        <a:rPr lang="en-US" sz="2000"/>
                        <a:t>Case Surveillance and Vital Registration (CSAVR)</a:t>
                      </a:r>
                    </a:p>
                  </a:txBody>
                  <a:tcPr/>
                </a:tc>
                <a:tc>
                  <a:txBody>
                    <a:bodyPr/>
                    <a:lstStyle/>
                    <a:p>
                      <a:pPr marL="285750" indent="-285750">
                        <a:buFont typeface="Arial" panose="020B0604020202020204" pitchFamily="34" charset="0"/>
                        <a:buChar char="•"/>
                      </a:pPr>
                      <a:r>
                        <a:rPr lang="en-US" sz="2000"/>
                        <a:t>New HIV diagnoses</a:t>
                      </a:r>
                    </a:p>
                    <a:p>
                      <a:pPr marL="285750" indent="-285750">
                        <a:buFont typeface="Arial" panose="020B0604020202020204" pitchFamily="34" charset="0"/>
                        <a:buChar char="•"/>
                      </a:pPr>
                      <a:r>
                        <a:rPr lang="en-US" sz="2000"/>
                        <a:t>AIDS-related deaths</a:t>
                      </a:r>
                    </a:p>
                    <a:p>
                      <a:pPr marL="285750" indent="-285750">
                        <a:buFont typeface="Arial" panose="020B0604020202020204" pitchFamily="34" charset="0"/>
                        <a:buChar char="•"/>
                      </a:pPr>
                      <a:r>
                        <a:rPr lang="en-US" sz="2000"/>
                        <a:t>Optionally, CD4 count at diagnosis</a:t>
                      </a:r>
                    </a:p>
                  </a:txBody>
                  <a:tcPr/>
                </a:tc>
                <a:extLst>
                  <a:ext uri="{0D108BD9-81ED-4DB2-BD59-A6C34878D82A}">
                    <a16:rowId xmlns:a16="http://schemas.microsoft.com/office/drawing/2014/main" val="4222240978"/>
                  </a:ext>
                </a:extLst>
              </a:tr>
              <a:tr h="370840">
                <a:tc>
                  <a:txBody>
                    <a:bodyPr/>
                    <a:lstStyle/>
                    <a:p>
                      <a:r>
                        <a:rPr lang="en-US" sz="2000"/>
                        <a:t>ECDC HIV Model </a:t>
                      </a:r>
                    </a:p>
                  </a:txBody>
                  <a:tcPr/>
                </a:tc>
                <a:tc>
                  <a:txBody>
                    <a:bodyPr/>
                    <a:lstStyle/>
                    <a:p>
                      <a:r>
                        <a:rPr lang="en-US" sz="2000" dirty="0"/>
                        <a:t>Case-based or aggregate surveillance data: </a:t>
                      </a:r>
                    </a:p>
                    <a:p>
                      <a:r>
                        <a:rPr lang="en-US" sz="2000" dirty="0"/>
                        <a:t>New HIV diagnoses, AIDS diagnoses, AIDS-related deaths</a:t>
                      </a:r>
                    </a:p>
                  </a:txBody>
                  <a:tcPr/>
                </a:tc>
                <a:extLst>
                  <a:ext uri="{0D108BD9-81ED-4DB2-BD59-A6C34878D82A}">
                    <a16:rowId xmlns:a16="http://schemas.microsoft.com/office/drawing/2014/main" val="17873336"/>
                  </a:ext>
                </a:extLst>
              </a:tr>
            </a:tbl>
          </a:graphicData>
        </a:graphic>
      </p:graphicFrame>
    </p:spTree>
    <p:extLst>
      <p:ext uri="{BB962C8B-B14F-4D97-AF65-F5344CB8AC3E}">
        <p14:creationId xmlns:p14="http://schemas.microsoft.com/office/powerpoint/2010/main" val="3478066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3176-701D-400D-AD07-5EC591B16680}"/>
              </a:ext>
            </a:extLst>
          </p:cNvPr>
          <p:cNvSpPr>
            <a:spLocks noGrp="1"/>
          </p:cNvSpPr>
          <p:nvPr>
            <p:ph type="title"/>
          </p:nvPr>
        </p:nvSpPr>
        <p:spPr>
          <a:xfrm>
            <a:off x="144379" y="274638"/>
            <a:ext cx="12047621" cy="1143000"/>
          </a:xfrm>
        </p:spPr>
        <p:txBody>
          <a:bodyPr>
            <a:normAutofit fontScale="90000"/>
          </a:bodyPr>
          <a:lstStyle/>
          <a:p>
            <a:r>
              <a:rPr lang="en-US" sz="3600" b="1" dirty="0"/>
              <a:t>Estimating Incidence Trends – Generalized &amp; Concentrated Epidemics</a:t>
            </a:r>
            <a:br>
              <a:rPr lang="en-US" u="sng" dirty="0"/>
            </a:br>
            <a:r>
              <a:rPr lang="en-US" sz="2400" dirty="0"/>
              <a:t>Different models can be used, depending on the data available</a:t>
            </a:r>
            <a:br>
              <a:rPr lang="en-US" dirty="0"/>
            </a:br>
            <a:endParaRPr lang="en-CH" dirty="0"/>
          </a:p>
        </p:txBody>
      </p:sp>
      <p:graphicFrame>
        <p:nvGraphicFramePr>
          <p:cNvPr id="3" name="Table 3">
            <a:extLst>
              <a:ext uri="{FF2B5EF4-FFF2-40B4-BE49-F238E27FC236}">
                <a16:creationId xmlns:a16="http://schemas.microsoft.com/office/drawing/2014/main" id="{A498938D-29F1-4833-BCC1-632D3D78C7A9}"/>
              </a:ext>
            </a:extLst>
          </p:cNvPr>
          <p:cNvGraphicFramePr>
            <a:graphicFrameLocks noGrp="1"/>
          </p:cNvGraphicFramePr>
          <p:nvPr>
            <p:extLst>
              <p:ext uri="{D42A27DB-BD31-4B8C-83A1-F6EECF244321}">
                <p14:modId xmlns:p14="http://schemas.microsoft.com/office/powerpoint/2010/main" val="4039737551"/>
              </p:ext>
            </p:extLst>
          </p:nvPr>
        </p:nvGraphicFramePr>
        <p:xfrm>
          <a:off x="1088858" y="1151155"/>
          <a:ext cx="8128000" cy="5400040"/>
        </p:xfrm>
        <a:graphic>
          <a:graphicData uri="http://schemas.openxmlformats.org/drawingml/2006/table">
            <a:tbl>
              <a:tblPr firstRow="1" bandRow="1">
                <a:tableStyleId>{21E4AEA4-8DFA-4A89-87EB-49C32662AFE0}</a:tableStyleId>
              </a:tblPr>
              <a:tblGrid>
                <a:gridCol w="1981200">
                  <a:extLst>
                    <a:ext uri="{9D8B030D-6E8A-4147-A177-3AD203B41FA5}">
                      <a16:colId xmlns:a16="http://schemas.microsoft.com/office/drawing/2014/main" val="2983053911"/>
                    </a:ext>
                  </a:extLst>
                </a:gridCol>
                <a:gridCol w="6146800">
                  <a:extLst>
                    <a:ext uri="{9D8B030D-6E8A-4147-A177-3AD203B41FA5}">
                      <a16:colId xmlns:a16="http://schemas.microsoft.com/office/drawing/2014/main" val="4233037758"/>
                    </a:ext>
                  </a:extLst>
                </a:gridCol>
              </a:tblGrid>
              <a:tr h="370840">
                <a:tc>
                  <a:txBody>
                    <a:bodyPr/>
                    <a:lstStyle/>
                    <a:p>
                      <a:r>
                        <a:rPr lang="en-US"/>
                        <a:t>Model </a:t>
                      </a:r>
                    </a:p>
                  </a:txBody>
                  <a:tcPr/>
                </a:tc>
                <a:tc>
                  <a:txBody>
                    <a:bodyPr/>
                    <a:lstStyle/>
                    <a:p>
                      <a:r>
                        <a:rPr lang="en-US"/>
                        <a:t>Data Required</a:t>
                      </a:r>
                    </a:p>
                  </a:txBody>
                  <a:tcPr/>
                </a:tc>
                <a:extLst>
                  <a:ext uri="{0D108BD9-81ED-4DB2-BD59-A6C34878D82A}">
                    <a16:rowId xmlns:a16="http://schemas.microsoft.com/office/drawing/2014/main" val="4294926556"/>
                  </a:ext>
                </a:extLst>
              </a:tr>
              <a:tr h="370840">
                <a:tc>
                  <a:txBody>
                    <a:bodyPr/>
                    <a:lstStyle/>
                    <a:p>
                      <a:r>
                        <a:rPr lang="en-US"/>
                        <a:t>Estimation and Projection Package (EPP)</a:t>
                      </a:r>
                    </a:p>
                  </a:txBody>
                  <a:tcPr/>
                </a:tc>
                <a:tc>
                  <a:txBody>
                    <a:bodyPr/>
                    <a:lstStyle/>
                    <a:p>
                      <a:pPr marL="285750" indent="-285750">
                        <a:buFont typeface="Arial" panose="020B0604020202020204" pitchFamily="34" charset="0"/>
                        <a:buChar char="•"/>
                      </a:pPr>
                      <a:r>
                        <a:rPr lang="en-US" dirty="0"/>
                        <a:t>Surveillance prevalence data for ANC clients and/or Key Populations</a:t>
                      </a:r>
                    </a:p>
                    <a:p>
                      <a:pPr marL="285750" indent="-285750">
                        <a:buFont typeface="Arial" panose="020B0604020202020204" pitchFamily="34" charset="0"/>
                        <a:buChar char="•"/>
                      </a:pPr>
                      <a:r>
                        <a:rPr lang="en-US" dirty="0"/>
                        <a:t>Population Group Size Estimates</a:t>
                      </a:r>
                    </a:p>
                    <a:p>
                      <a:r>
                        <a:rPr lang="en-US" dirty="0"/>
                        <a:t>Can also use:</a:t>
                      </a:r>
                    </a:p>
                    <a:p>
                      <a:pPr marL="285750" indent="-285750">
                        <a:buFont typeface="Arial" panose="020B0604020202020204" pitchFamily="34" charset="0"/>
                        <a:buChar char="•"/>
                      </a:pPr>
                      <a:r>
                        <a:rPr lang="en-US" dirty="0"/>
                        <a:t>Prevalence from routine testing among ANC attendees</a:t>
                      </a:r>
                    </a:p>
                    <a:p>
                      <a:pPr marL="285750" indent="-285750">
                        <a:buFont typeface="Arial" panose="020B0604020202020204" pitchFamily="34" charset="0"/>
                        <a:buChar char="•"/>
                      </a:pPr>
                      <a:r>
                        <a:rPr lang="en-US" dirty="0"/>
                        <a:t>Prevalence and ART coverage from national household surveys</a:t>
                      </a:r>
                    </a:p>
                  </a:txBody>
                  <a:tcPr/>
                </a:tc>
                <a:extLst>
                  <a:ext uri="{0D108BD9-81ED-4DB2-BD59-A6C34878D82A}">
                    <a16:rowId xmlns:a16="http://schemas.microsoft.com/office/drawing/2014/main" val="2459542645"/>
                  </a:ext>
                </a:extLst>
              </a:tr>
              <a:tr h="370840">
                <a:tc>
                  <a:txBody>
                    <a:bodyPr/>
                    <a:lstStyle/>
                    <a:p>
                      <a:r>
                        <a:rPr lang="en-US"/>
                        <a:t>AIDS Epidemic Model (AEM)</a:t>
                      </a:r>
                    </a:p>
                  </a:txBody>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Surveillance prevalence data for, ANC clients and Key Populations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Population size estimates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Program service coverage</a:t>
                      </a:r>
                    </a:p>
                  </a:txBody>
                  <a:tcPr/>
                </a:tc>
                <a:extLst>
                  <a:ext uri="{0D108BD9-81ED-4DB2-BD59-A6C34878D82A}">
                    <a16:rowId xmlns:a16="http://schemas.microsoft.com/office/drawing/2014/main" val="2574109699"/>
                  </a:ext>
                </a:extLst>
              </a:tr>
              <a:tr h="370840">
                <a:tc>
                  <a:txBody>
                    <a:bodyPr/>
                    <a:lstStyle/>
                    <a:p>
                      <a:r>
                        <a:rPr lang="en-US"/>
                        <a:t>Case Surveillance and Vital Registration (CSAVR)</a:t>
                      </a:r>
                    </a:p>
                  </a:txBody>
                  <a:tcPr/>
                </a:tc>
                <a:tc>
                  <a:txBody>
                    <a:bodyPr/>
                    <a:lstStyle/>
                    <a:p>
                      <a:pPr marL="285750" indent="-285750">
                        <a:buFont typeface="Arial" panose="020B0604020202020204" pitchFamily="34" charset="0"/>
                        <a:buChar char="•"/>
                      </a:pPr>
                      <a:r>
                        <a:rPr lang="en-US"/>
                        <a:t>New HIV diagnoses</a:t>
                      </a:r>
                    </a:p>
                    <a:p>
                      <a:pPr marL="285750" indent="-285750">
                        <a:buFont typeface="Arial" panose="020B0604020202020204" pitchFamily="34" charset="0"/>
                        <a:buChar char="•"/>
                      </a:pPr>
                      <a:r>
                        <a:rPr lang="en-US"/>
                        <a:t>AIDS-related deaths</a:t>
                      </a:r>
                    </a:p>
                    <a:p>
                      <a:pPr marL="285750" indent="-285750">
                        <a:buFont typeface="Arial" panose="020B0604020202020204" pitchFamily="34" charset="0"/>
                        <a:buChar char="•"/>
                      </a:pPr>
                      <a:r>
                        <a:rPr lang="en-US"/>
                        <a:t>Optionally, CD4 count at diagnosis</a:t>
                      </a:r>
                    </a:p>
                  </a:txBody>
                  <a:tcPr/>
                </a:tc>
                <a:extLst>
                  <a:ext uri="{0D108BD9-81ED-4DB2-BD59-A6C34878D82A}">
                    <a16:rowId xmlns:a16="http://schemas.microsoft.com/office/drawing/2014/main" val="2550624297"/>
                  </a:ext>
                </a:extLst>
              </a:tr>
              <a:tr h="370840">
                <a:tc>
                  <a:txBody>
                    <a:bodyPr/>
                    <a:lstStyle/>
                    <a:p>
                      <a:r>
                        <a:rPr lang="en-US"/>
                        <a:t>ECDC HIV Model </a:t>
                      </a:r>
                    </a:p>
                  </a:txBody>
                  <a:tcPr/>
                </a:tc>
                <a:tc>
                  <a:txBody>
                    <a:bodyPr/>
                    <a:lstStyle/>
                    <a:p>
                      <a:r>
                        <a:rPr lang="en-US" dirty="0"/>
                        <a:t>Case-based or aggregate surveillance data: </a:t>
                      </a:r>
                    </a:p>
                    <a:p>
                      <a:r>
                        <a:rPr lang="en-US" dirty="0"/>
                        <a:t>New HIV diagnoses, AIDS diagnoses, AIDS-related deaths</a:t>
                      </a:r>
                    </a:p>
                  </a:txBody>
                  <a:tcPr/>
                </a:tc>
                <a:extLst>
                  <a:ext uri="{0D108BD9-81ED-4DB2-BD59-A6C34878D82A}">
                    <a16:rowId xmlns:a16="http://schemas.microsoft.com/office/drawing/2014/main" val="17873336"/>
                  </a:ext>
                </a:extLst>
              </a:tr>
            </a:tbl>
          </a:graphicData>
        </a:graphic>
      </p:graphicFrame>
    </p:spTree>
    <p:extLst>
      <p:ext uri="{BB962C8B-B14F-4D97-AF65-F5344CB8AC3E}">
        <p14:creationId xmlns:p14="http://schemas.microsoft.com/office/powerpoint/2010/main" val="1494862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2F1728-8C57-86BA-9A81-C068D12BF842}"/>
              </a:ext>
            </a:extLst>
          </p:cNvPr>
          <p:cNvSpPr>
            <a:spLocks noGrp="1"/>
          </p:cNvSpPr>
          <p:nvPr>
            <p:ph type="title"/>
          </p:nvPr>
        </p:nvSpPr>
        <p:spPr>
          <a:xfrm>
            <a:off x="1054100" y="248038"/>
            <a:ext cx="10824903" cy="727322"/>
          </a:xfrm>
        </p:spPr>
        <p:txBody>
          <a:bodyPr vert="horz" lIns="91440" tIns="45720" rIns="91440" bIns="45720" rtlCol="0" anchor="ctr">
            <a:normAutofit/>
          </a:bodyPr>
          <a:lstStyle/>
          <a:p>
            <a:r>
              <a:rPr lang="en-US" sz="2800" b="1" dirty="0">
                <a:latin typeface="Arial" panose="020B0604020202020204" pitchFamily="34" charset="0"/>
                <a:ea typeface="ＭＳ Ｐゴシック" panose="020B0600070205080204" pitchFamily="34" charset="-128"/>
                <a:cs typeface="+mn-cs"/>
              </a:rPr>
              <a:t>Methods and models used to create HIV estimates</a:t>
            </a:r>
          </a:p>
        </p:txBody>
      </p:sp>
      <p:graphicFrame>
        <p:nvGraphicFramePr>
          <p:cNvPr id="3" name="Table 2">
            <a:extLst>
              <a:ext uri="{FF2B5EF4-FFF2-40B4-BE49-F238E27FC236}">
                <a16:creationId xmlns:a16="http://schemas.microsoft.com/office/drawing/2014/main" id="{854C0ADB-68DF-9AF3-2A56-D820354B5ABF}"/>
              </a:ext>
            </a:extLst>
          </p:cNvPr>
          <p:cNvGraphicFramePr>
            <a:graphicFrameLocks noGrp="1"/>
          </p:cNvGraphicFramePr>
          <p:nvPr>
            <p:extLst>
              <p:ext uri="{D42A27DB-BD31-4B8C-83A1-F6EECF244321}">
                <p14:modId xmlns:p14="http://schemas.microsoft.com/office/powerpoint/2010/main" val="1091555433"/>
              </p:ext>
            </p:extLst>
          </p:nvPr>
        </p:nvGraphicFramePr>
        <p:xfrm>
          <a:off x="320041" y="1249680"/>
          <a:ext cx="11186158" cy="4447784"/>
        </p:xfrm>
        <a:graphic>
          <a:graphicData uri="http://schemas.openxmlformats.org/drawingml/2006/table">
            <a:tbl>
              <a:tblPr firstRow="1" bandRow="1">
                <a:tableStyleId>{21E4AEA4-8DFA-4A89-87EB-49C32662AFE0}</a:tableStyleId>
              </a:tblPr>
              <a:tblGrid>
                <a:gridCol w="3459479">
                  <a:extLst>
                    <a:ext uri="{9D8B030D-6E8A-4147-A177-3AD203B41FA5}">
                      <a16:colId xmlns:a16="http://schemas.microsoft.com/office/drawing/2014/main" val="842630820"/>
                    </a:ext>
                  </a:extLst>
                </a:gridCol>
                <a:gridCol w="1081238">
                  <a:extLst>
                    <a:ext uri="{9D8B030D-6E8A-4147-A177-3AD203B41FA5}">
                      <a16:colId xmlns:a16="http://schemas.microsoft.com/office/drawing/2014/main" val="64889179"/>
                    </a:ext>
                  </a:extLst>
                </a:gridCol>
                <a:gridCol w="6645441">
                  <a:extLst>
                    <a:ext uri="{9D8B030D-6E8A-4147-A177-3AD203B41FA5}">
                      <a16:colId xmlns:a16="http://schemas.microsoft.com/office/drawing/2014/main" val="1040945214"/>
                    </a:ext>
                  </a:extLst>
                </a:gridCol>
              </a:tblGrid>
              <a:tr h="554599">
                <a:tc>
                  <a:txBody>
                    <a:bodyPr/>
                    <a:lstStyle/>
                    <a:p>
                      <a:pPr algn="l">
                        <a:lnSpc>
                          <a:spcPct val="150000"/>
                        </a:lnSpc>
                        <a:spcAft>
                          <a:spcPts val="400"/>
                        </a:spcAft>
                        <a:tabLst>
                          <a:tab pos="107950" algn="l"/>
                          <a:tab pos="457200" algn="l"/>
                        </a:tabLst>
                      </a:pPr>
                      <a:r>
                        <a:rPr lang="fr-CH" sz="1800" dirty="0">
                          <a:effectLst/>
                        </a:rPr>
                        <a:t>Incidence model</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fr-CH" sz="1800">
                          <a:effectLst/>
                        </a:rPr>
                        <a:t>Countries</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43865" algn="l"/>
                        </a:tabLst>
                      </a:pPr>
                      <a:r>
                        <a:rPr lang="fr-CH" sz="1800" dirty="0" err="1">
                          <a:effectLst/>
                        </a:rPr>
                        <a:t>Regions</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024937148"/>
                  </a:ext>
                </a:extLst>
              </a:tr>
              <a:tr h="554599">
                <a:tc>
                  <a:txBody>
                    <a:bodyPr/>
                    <a:lstStyle/>
                    <a:p>
                      <a:pPr algn="l">
                        <a:lnSpc>
                          <a:spcPct val="150000"/>
                        </a:lnSpc>
                        <a:spcAft>
                          <a:spcPts val="400"/>
                        </a:spcAft>
                        <a:tabLst>
                          <a:tab pos="107950" algn="l"/>
                          <a:tab pos="457200" algn="l"/>
                        </a:tabLst>
                      </a:pPr>
                      <a:r>
                        <a:rPr lang="en-GB" sz="1800">
                          <a:effectLst/>
                        </a:rPr>
                        <a:t>EPP</a:t>
                      </a:r>
                      <a:r>
                        <a:rPr lang="fr-CH" sz="1800">
                          <a:effectLst/>
                        </a:rPr>
                        <a:t>, Generalized epidemic</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en-GB" sz="1800">
                          <a:effectLst/>
                        </a:rPr>
                        <a:t>37</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en-US" sz="1800">
                          <a:effectLst/>
                        </a:rPr>
                        <a:t>Eastern and southern Africa, Western and central Africa, Caribbean, Asia-Pacific</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560019089"/>
                  </a:ext>
                </a:extLst>
              </a:tr>
              <a:tr h="460522">
                <a:tc>
                  <a:txBody>
                    <a:bodyPr/>
                    <a:lstStyle/>
                    <a:p>
                      <a:pPr algn="l">
                        <a:lnSpc>
                          <a:spcPct val="150000"/>
                        </a:lnSpc>
                        <a:spcAft>
                          <a:spcPts val="400"/>
                        </a:spcAft>
                        <a:tabLst>
                          <a:tab pos="107950" algn="l"/>
                          <a:tab pos="457200" algn="l"/>
                        </a:tabLst>
                      </a:pPr>
                      <a:r>
                        <a:rPr lang="en-GB" sz="1800">
                          <a:effectLst/>
                        </a:rPr>
                        <a:t>EPP</a:t>
                      </a:r>
                      <a:r>
                        <a:rPr lang="fr-CH" sz="1800">
                          <a:effectLst/>
                        </a:rPr>
                        <a:t>, Concentrated epidemic</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en-GB" sz="1800">
                          <a:effectLst/>
                        </a:rPr>
                        <a:t>39</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en-US" sz="1800">
                          <a:effectLst/>
                        </a:rPr>
                        <a:t>Middle East and North Africa, Eastern Europe and central Asia, Caribbean, Latin America, Asia and the Pacific</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348390021"/>
                  </a:ext>
                </a:extLst>
              </a:tr>
              <a:tr h="206600">
                <a:tc>
                  <a:txBody>
                    <a:bodyPr/>
                    <a:lstStyle/>
                    <a:p>
                      <a:pPr algn="l">
                        <a:lnSpc>
                          <a:spcPct val="150000"/>
                        </a:lnSpc>
                        <a:spcAft>
                          <a:spcPts val="400"/>
                        </a:spcAft>
                        <a:tabLst>
                          <a:tab pos="107950" algn="l"/>
                          <a:tab pos="457200" algn="l"/>
                        </a:tabLst>
                      </a:pPr>
                      <a:r>
                        <a:rPr lang="en-US" sz="1800">
                          <a:effectLst/>
                        </a:rPr>
                        <a:t> </a:t>
                      </a:r>
                      <a:r>
                        <a:rPr lang="en-GB" sz="1800">
                          <a:effectLst/>
                        </a:rPr>
                        <a:t>AIDS E</a:t>
                      </a:r>
                      <a:r>
                        <a:rPr lang="fr-CH" sz="1800">
                          <a:effectLst/>
                        </a:rPr>
                        <a:t>pidemic </a:t>
                      </a:r>
                      <a:r>
                        <a:rPr lang="en-GB" sz="1800">
                          <a:effectLst/>
                        </a:rPr>
                        <a:t>M</a:t>
                      </a:r>
                      <a:r>
                        <a:rPr lang="fr-CH" sz="1800">
                          <a:effectLst/>
                        </a:rPr>
                        <a:t>odel</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en-GB" sz="1800">
                          <a:effectLst/>
                        </a:rPr>
                        <a:t>13</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fr-CH" sz="1800">
                          <a:effectLst/>
                        </a:rPr>
                        <a:t>Asia and the Pacific</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2428834008"/>
                  </a:ext>
                </a:extLst>
              </a:tr>
              <a:tr h="677320">
                <a:tc>
                  <a:txBody>
                    <a:bodyPr/>
                    <a:lstStyle/>
                    <a:p>
                      <a:pPr algn="l">
                        <a:lnSpc>
                          <a:spcPct val="150000"/>
                        </a:lnSpc>
                        <a:spcAft>
                          <a:spcPts val="400"/>
                        </a:spcAft>
                        <a:tabLst>
                          <a:tab pos="107950" algn="l"/>
                          <a:tab pos="457200" algn="l"/>
                        </a:tabLst>
                      </a:pPr>
                      <a:r>
                        <a:rPr lang="en-GB" sz="1800">
                          <a:effectLst/>
                        </a:rPr>
                        <a:t>CSAVR or ECDC model fitting deaths and/or case reports</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en-GB" sz="1800">
                          <a:effectLst/>
                        </a:rPr>
                        <a:t>69</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en-US" sz="1800">
                          <a:effectLst/>
                        </a:rPr>
                        <a:t>Middle East and North Africa, Eastern Europe and central Asia, Caribbean, Latin America, Western and central Europe and North America, Asia and the Pacific</a:t>
                      </a:r>
                      <a:endParaRPr lang="en-CH" sz="1800">
                        <a:effectLst/>
                        <a:latin typeface="Arial" panose="020B0604020202020204" pitchFamily="34" charset="0"/>
                        <a:cs typeface="Arial" panose="020B0604020202020204" pitchFamily="34" charset="0"/>
                      </a:endParaRPr>
                    </a:p>
                  </a:txBody>
                  <a:tcPr marL="68580" marR="68580" marT="0" marB="0" anchor="ctr"/>
                </a:tc>
                <a:extLst>
                  <a:ext uri="{0D108BD9-81ED-4DB2-BD59-A6C34878D82A}">
                    <a16:rowId xmlns:a16="http://schemas.microsoft.com/office/drawing/2014/main" val="1358427199"/>
                  </a:ext>
                </a:extLst>
              </a:tr>
              <a:tr h="742440">
                <a:tc>
                  <a:txBody>
                    <a:bodyPr/>
                    <a:lstStyle/>
                    <a:p>
                      <a:pPr algn="l">
                        <a:lnSpc>
                          <a:spcPct val="150000"/>
                        </a:lnSpc>
                        <a:spcAft>
                          <a:spcPts val="400"/>
                        </a:spcAft>
                        <a:tabLst>
                          <a:tab pos="107950" algn="l"/>
                          <a:tab pos="457200" algn="l"/>
                        </a:tabLst>
                      </a:pPr>
                      <a:r>
                        <a:rPr lang="en-GB" sz="1800">
                          <a:effectLst/>
                        </a:rPr>
                        <a:t>Other</a:t>
                      </a:r>
                      <a:r>
                        <a:rPr lang="en-US" sz="1800">
                          <a:effectLst/>
                        </a:rPr>
                        <a:t> </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en-GB" sz="1800">
                          <a:effectLst/>
                        </a:rPr>
                        <a:t>14</a:t>
                      </a:r>
                      <a:endParaRPr lang="en-CH" sz="180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tc>
                  <a:txBody>
                    <a:bodyPr/>
                    <a:lstStyle/>
                    <a:p>
                      <a:pPr algn="l">
                        <a:lnSpc>
                          <a:spcPct val="150000"/>
                        </a:lnSpc>
                        <a:spcAft>
                          <a:spcPts val="400"/>
                        </a:spcAft>
                        <a:tabLst>
                          <a:tab pos="107950" algn="l"/>
                          <a:tab pos="457200" algn="l"/>
                        </a:tabLst>
                      </a:pPr>
                      <a:r>
                        <a:rPr lang="en-US" sz="1800" dirty="0">
                          <a:effectLst/>
                        </a:rPr>
                        <a:t>Western and central Europe and North America, Asia and the Pacific, Latin America, Eastern and southern Africa</a:t>
                      </a:r>
                      <a:endParaRPr lang="en-CH" sz="1800" dirty="0">
                        <a:effectLst/>
                        <a:latin typeface="Arial" panose="020B0604020202020204" pitchFamily="34" charset="0"/>
                        <a:ea typeface="Cambria" panose="02040503050406030204" pitchFamily="18" charset="0"/>
                        <a:cs typeface="Arial" panose="020B0604020202020204" pitchFamily="34" charset="0"/>
                      </a:endParaRPr>
                    </a:p>
                  </a:txBody>
                  <a:tcPr marL="68580" marR="68580" marT="0" marB="0" anchor="ctr"/>
                </a:tc>
                <a:extLst>
                  <a:ext uri="{0D108BD9-81ED-4DB2-BD59-A6C34878D82A}">
                    <a16:rowId xmlns:a16="http://schemas.microsoft.com/office/drawing/2014/main" val="1624060112"/>
                  </a:ext>
                </a:extLst>
              </a:tr>
            </a:tbl>
          </a:graphicData>
        </a:graphic>
      </p:graphicFrame>
    </p:spTree>
    <p:extLst>
      <p:ext uri="{BB962C8B-B14F-4D97-AF65-F5344CB8AC3E}">
        <p14:creationId xmlns:p14="http://schemas.microsoft.com/office/powerpoint/2010/main" val="41725182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Picture 1" descr="Chart, line chart&#10;&#10;Description automatically generated">
            <a:extLst>
              <a:ext uri="{FF2B5EF4-FFF2-40B4-BE49-F238E27FC236}">
                <a16:creationId xmlns:a16="http://schemas.microsoft.com/office/drawing/2014/main" id="{7C665B67-830E-D4A9-348C-E1C12D3352C8}"/>
              </a:ext>
            </a:extLst>
          </p:cNvPr>
          <p:cNvPicPr>
            <a:picLocks noChangeAspect="1"/>
          </p:cNvPicPr>
          <p:nvPr/>
        </p:nvPicPr>
        <p:blipFill rotWithShape="1">
          <a:blip r:embed="rId3">
            <a:extLst>
              <a:ext uri="{28A0092B-C50C-407E-A947-70E740481C1C}">
                <a14:useLocalDpi xmlns:a14="http://schemas.microsoft.com/office/drawing/2010/main" val="0"/>
              </a:ext>
            </a:extLst>
          </a:blip>
          <a:srcRect t="20208" r="-127" b="7917"/>
          <a:stretch/>
        </p:blipFill>
        <p:spPr>
          <a:xfrm>
            <a:off x="175224" y="174481"/>
            <a:ext cx="5920776" cy="3258583"/>
          </a:xfrm>
          <a:prstGeom prst="rect">
            <a:avLst/>
          </a:prstGeom>
        </p:spPr>
      </p:pic>
      <p:pic>
        <p:nvPicPr>
          <p:cNvPr id="3" name="Picture 2" descr="Chart, line chart&#10;&#10;Description automatically generated">
            <a:extLst>
              <a:ext uri="{FF2B5EF4-FFF2-40B4-BE49-F238E27FC236}">
                <a16:creationId xmlns:a16="http://schemas.microsoft.com/office/drawing/2014/main" id="{A8ECC404-D092-D95B-79B8-3895981D2DB0}"/>
              </a:ext>
            </a:extLst>
          </p:cNvPr>
          <p:cNvPicPr>
            <a:picLocks noChangeAspect="1"/>
          </p:cNvPicPr>
          <p:nvPr/>
        </p:nvPicPr>
        <p:blipFill rotWithShape="1">
          <a:blip r:embed="rId4">
            <a:extLst>
              <a:ext uri="{28A0092B-C50C-407E-A947-70E740481C1C}">
                <a14:useLocalDpi xmlns:a14="http://schemas.microsoft.com/office/drawing/2010/main" val="0"/>
              </a:ext>
            </a:extLst>
          </a:blip>
          <a:srcRect l="-127" t="20964" r="254" b="7966"/>
          <a:stretch/>
        </p:blipFill>
        <p:spPr>
          <a:xfrm>
            <a:off x="0" y="3433064"/>
            <a:ext cx="5245100" cy="3450336"/>
          </a:xfrm>
          <a:prstGeom prst="rect">
            <a:avLst/>
          </a:prstGeom>
        </p:spPr>
      </p:pic>
      <p:pic>
        <p:nvPicPr>
          <p:cNvPr id="8" name="Picture 7">
            <a:extLst>
              <a:ext uri="{FF2B5EF4-FFF2-40B4-BE49-F238E27FC236}">
                <a16:creationId xmlns:a16="http://schemas.microsoft.com/office/drawing/2014/main" id="{8CF4D9FF-91E4-49D5-BA0A-2B5CD7788BDF}"/>
              </a:ext>
            </a:extLst>
          </p:cNvPr>
          <p:cNvPicPr>
            <a:picLocks noChangeAspect="1"/>
          </p:cNvPicPr>
          <p:nvPr/>
        </p:nvPicPr>
        <p:blipFill>
          <a:blip r:embed="rId5"/>
          <a:stretch>
            <a:fillRect/>
          </a:stretch>
        </p:blipFill>
        <p:spPr>
          <a:xfrm>
            <a:off x="9067800" y="93902"/>
            <a:ext cx="2948976" cy="2785376"/>
          </a:xfrm>
          <a:prstGeom prst="rect">
            <a:avLst/>
          </a:prstGeom>
        </p:spPr>
      </p:pic>
      <p:sp>
        <p:nvSpPr>
          <p:cNvPr id="9" name="TextBox 8">
            <a:extLst>
              <a:ext uri="{FF2B5EF4-FFF2-40B4-BE49-F238E27FC236}">
                <a16:creationId xmlns:a16="http://schemas.microsoft.com/office/drawing/2014/main" id="{9B8BFA46-3ACA-4C7C-A547-AA241CC56921}"/>
              </a:ext>
            </a:extLst>
          </p:cNvPr>
          <p:cNvSpPr txBox="1"/>
          <p:nvPr/>
        </p:nvSpPr>
        <p:spPr>
          <a:xfrm>
            <a:off x="1127760" y="93902"/>
            <a:ext cx="10643616" cy="646331"/>
          </a:xfrm>
          <a:prstGeom prst="rect">
            <a:avLst/>
          </a:prstGeom>
          <a:noFill/>
        </p:spPr>
        <p:txBody>
          <a:bodyPr wrap="square" rtlCol="0">
            <a:spAutoFit/>
          </a:bodyPr>
          <a:lstStyle/>
          <a:p>
            <a:pPr algn="ctr"/>
            <a:r>
              <a:rPr lang="en-US" sz="3600" b="1"/>
              <a:t>Key Results from HIV Estimates</a:t>
            </a:r>
          </a:p>
        </p:txBody>
      </p:sp>
      <p:pic>
        <p:nvPicPr>
          <p:cNvPr id="7" name="Picture 2" descr="Chart, bar chart&#10;&#10;Description automatically generated">
            <a:extLst>
              <a:ext uri="{FF2B5EF4-FFF2-40B4-BE49-F238E27FC236}">
                <a16:creationId xmlns:a16="http://schemas.microsoft.com/office/drawing/2014/main" id="{27A6180E-589A-24D2-052B-B88BCF98FBBF}"/>
              </a:ext>
            </a:extLst>
          </p:cNvPr>
          <p:cNvPicPr>
            <a:picLocks noChangeAspect="1"/>
          </p:cNvPicPr>
          <p:nvPr/>
        </p:nvPicPr>
        <p:blipFill>
          <a:blip r:embed="rId6"/>
          <a:stretch>
            <a:fillRect/>
          </a:stretch>
        </p:blipFill>
        <p:spPr>
          <a:xfrm>
            <a:off x="5390197" y="2962646"/>
            <a:ext cx="5947174" cy="3895354"/>
          </a:xfrm>
          <a:prstGeom prst="rect">
            <a:avLst/>
          </a:prstGeom>
        </p:spPr>
      </p:pic>
    </p:spTree>
    <p:extLst>
      <p:ext uri="{BB962C8B-B14F-4D97-AF65-F5344CB8AC3E}">
        <p14:creationId xmlns:p14="http://schemas.microsoft.com/office/powerpoint/2010/main" val="117805581"/>
      </p:ext>
    </p:extLst>
  </p:cSld>
  <p:clrMapOvr>
    <a:masterClrMapping/>
  </p:clrMapOvr>
</p:sld>
</file>

<file path=ppt/theme/theme1.xml><?xml version="1.0" encoding="utf-8"?>
<a:theme xmlns:a="http://schemas.openxmlformats.org/drawingml/2006/main" name="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UNAIDS Global">
      <a:dk1>
        <a:sysClr val="windowText" lastClr="000000"/>
      </a:dk1>
      <a:lt1>
        <a:sysClr val="window" lastClr="FFFFFF"/>
      </a:lt1>
      <a:dk2>
        <a:srgbClr val="70C8BE"/>
      </a:dk2>
      <a:lt2>
        <a:srgbClr val="B6AEA7"/>
      </a:lt2>
      <a:accent1>
        <a:srgbClr val="70C8BE"/>
      </a:accent1>
      <a:accent2>
        <a:srgbClr val="F15B40"/>
      </a:accent2>
      <a:accent3>
        <a:srgbClr val="00A99A"/>
      </a:accent3>
      <a:accent4>
        <a:srgbClr val="78BCC1"/>
      </a:accent4>
      <a:accent5>
        <a:srgbClr val="78A7B7"/>
      </a:accent5>
      <a:accent6>
        <a:srgbClr val="CDC884"/>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893E641F549574BB805BD9C73365D4F" ma:contentTypeVersion="17" ma:contentTypeDescription="Create a new document." ma:contentTypeScope="" ma:versionID="8482625136bccad5fea5e68a871e4699">
  <xsd:schema xmlns:xsd="http://www.w3.org/2001/XMLSchema" xmlns:xs="http://www.w3.org/2001/XMLSchema" xmlns:p="http://schemas.microsoft.com/office/2006/metadata/properties" xmlns:ns2="288ef829-98c5-46d1-83dc-c2ef7c814da2" xmlns:ns3="2ddeef39-65d3-4660-94f2-f063f949c57e" targetNamespace="http://schemas.microsoft.com/office/2006/metadata/properties" ma:root="true" ma:fieldsID="99cee5fdab9c537e456a0b77a5796a97" ns2:_="" ns3:_="">
    <xsd:import namespace="288ef829-98c5-46d1-83dc-c2ef7c814da2"/>
    <xsd:import namespace="2ddeef39-65d3-4660-94f2-f063f949c57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_Flow_SignoffStatu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8ef829-98c5-46d1-83dc-c2ef7c814da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MediaServiceAutoTags" ma:internalName="MediaServiceAutoTags" ma:readOnly="true">
      <xsd:simpleType>
        <xsd:restriction base="dms:Text"/>
      </xsd:simpleType>
    </xsd:element>
    <xsd:element name="MediaServiceOCR" ma:index="12" nillable="true" ma:displayName="MediaServiceOCR" ma:internalName="MediaServiceOCR" ma:readOnly="true">
      <xsd:simpleType>
        <xsd:restriction base="dms:Note">
          <xsd:maxLength value="255"/>
        </xsd:restriction>
      </xsd:simpleType>
    </xsd:element>
    <xsd:element name="MediaServiceLocation" ma:index="13" nillable="true" ma:displayName="MediaServiceLocation" ma:internalName="MediaServiceLocatio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_Flow_SignoffStatus" ma:index="21" nillable="true" ma:displayName="Sign-off status" ma:internalName="Sign_x002d_off_x0020_status">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f008808e-a4ff-498b-8b44-8869f1dca9fb"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2ddeef39-65d3-4660-94f2-f063f949c57e"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TaxCatchAll" ma:index="24" nillable="true" ma:displayName="Taxonomy Catch All Column" ma:hidden="true" ma:list="{f1142ec6-8224-48c2-babf-013e8b339833}" ma:internalName="TaxCatchAll" ma:showField="CatchAllData" ma:web="2ddeef39-65d3-4660-94f2-f063f949c5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03110F1-5703-4B98-9F85-E7FD4B190DF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88ef829-98c5-46d1-83dc-c2ef7c814da2"/>
    <ds:schemaRef ds:uri="2ddeef39-65d3-4660-94f2-f063f949c5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AAA385C-3F6D-406C-A4FC-68A4FF141DB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75</TotalTime>
  <Words>1303</Words>
  <Application>Microsoft Office PowerPoint</Application>
  <PresentationFormat>Widescreen</PresentationFormat>
  <Paragraphs>114</Paragraphs>
  <Slides>7</Slides>
  <Notes>5</Notes>
  <HiddenSlides>2</HiddenSlides>
  <MMClips>0</MMClips>
  <ScaleCrop>false</ScaleCrop>
  <HeadingPairs>
    <vt:vector size="4" baseType="variant">
      <vt:variant>
        <vt:lpstr>Theme</vt:lpstr>
      </vt:variant>
      <vt:variant>
        <vt:i4>4</vt:i4>
      </vt:variant>
      <vt:variant>
        <vt:lpstr>Slide Titles</vt:lpstr>
      </vt:variant>
      <vt:variant>
        <vt:i4>7</vt:i4>
      </vt:variant>
    </vt:vector>
  </HeadingPairs>
  <TitlesOfParts>
    <vt:vector size="11" baseType="lpstr">
      <vt:lpstr>Custom Design</vt:lpstr>
      <vt:lpstr>1_Custom Design</vt:lpstr>
      <vt:lpstr>2_Custom Design</vt:lpstr>
      <vt:lpstr>3_Custom Design</vt:lpstr>
      <vt:lpstr>PowerPoint Presentation</vt:lpstr>
      <vt:lpstr>Purpose of HIV Epidemic Modeling  Synthesize data to estimate key HIV indicators </vt:lpstr>
      <vt:lpstr>Structure </vt:lpstr>
      <vt:lpstr>Estimating Incidence Trends – Concentrated epidemics Different models can be used, depending on the data available</vt:lpstr>
      <vt:lpstr>Estimating Incidence Trends – Generalized &amp; Concentrated Epidemics Different models can be used, depending on the data available </vt:lpstr>
      <vt:lpstr>Methods and models used to create HIV estimates</vt:lpstr>
      <vt:lpstr>PowerPoint Presentation</vt:lpstr>
    </vt:vector>
  </TitlesOfParts>
  <Company>studiovertex</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 title in 24 point Arial regular</dc:title>
  <dc:creator>Nathalie Gouiran</dc:creator>
  <cp:lastModifiedBy>John Stover</cp:lastModifiedBy>
  <cp:revision>56</cp:revision>
  <cp:lastPrinted>2011-08-22T20:13:01Z</cp:lastPrinted>
  <dcterms:created xsi:type="dcterms:W3CDTF">2011-11-29T17:23:10Z</dcterms:created>
  <dcterms:modified xsi:type="dcterms:W3CDTF">2023-03-28T06:34:37Z</dcterms:modified>
</cp:coreProperties>
</file>