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4"/>
    <p:sldMasterId id="2147483793" r:id="rId5"/>
    <p:sldMasterId id="2147483826" r:id="rId6"/>
    <p:sldMasterId id="2147483828" r:id="rId7"/>
  </p:sldMasterIdLst>
  <p:notesMasterIdLst>
    <p:notesMasterId r:id="rId31"/>
  </p:notesMasterIdLst>
  <p:sldIdLst>
    <p:sldId id="1580" r:id="rId8"/>
    <p:sldId id="431" r:id="rId9"/>
    <p:sldId id="323" r:id="rId10"/>
    <p:sldId id="324" r:id="rId11"/>
    <p:sldId id="430" r:id="rId12"/>
    <p:sldId id="432" r:id="rId13"/>
    <p:sldId id="1578" r:id="rId14"/>
    <p:sldId id="307" r:id="rId15"/>
    <p:sldId id="309" r:id="rId16"/>
    <p:sldId id="310" r:id="rId17"/>
    <p:sldId id="311" r:id="rId18"/>
    <p:sldId id="312" r:id="rId19"/>
    <p:sldId id="313" r:id="rId20"/>
    <p:sldId id="314" r:id="rId21"/>
    <p:sldId id="1579" r:id="rId22"/>
    <p:sldId id="315" r:id="rId23"/>
    <p:sldId id="317" r:id="rId24"/>
    <p:sldId id="318" r:id="rId25"/>
    <p:sldId id="319" r:id="rId26"/>
    <p:sldId id="322" r:id="rId27"/>
    <p:sldId id="321" r:id="rId28"/>
    <p:sldId id="302" r:id="rId29"/>
    <p:sldId id="305" r:id="rId3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4075">
          <p15:clr>
            <a:srgbClr val="A4A3A4"/>
          </p15:clr>
        </p15:guide>
        <p15:guide id="4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CDF6"/>
    <a:srgbClr val="70C8BE"/>
    <a:srgbClr val="89C443"/>
    <a:srgbClr val="02AEF0"/>
    <a:srgbClr val="0092D2"/>
    <a:srgbClr val="0092CF"/>
    <a:srgbClr val="E27222"/>
    <a:srgbClr val="6FB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C6C0B0-10BE-428E-9F29-5DF44B49D8D6}" v="3" dt="2023-02-26T23:19:23.62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91" autoAdjust="0"/>
  </p:normalViewPr>
  <p:slideViewPr>
    <p:cSldViewPr snapToGrid="0" snapToObjects="1" showGuides="1">
      <p:cViewPr varScale="1">
        <p:scale>
          <a:sx n="55" d="100"/>
          <a:sy n="55" d="100"/>
        </p:scale>
        <p:origin x="1072" y="36"/>
      </p:cViewPr>
      <p:guideLst>
        <p:guide orient="horz" pos="2161"/>
        <p:guide orient="horz" pos="4075"/>
        <p:guide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ableStyles" Target="tableStyles.xml"/><Relationship Id="rId8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4D04B-C68C-401C-B075-B2BD0F86CBA3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40C7AC5B-1D0B-437E-98FB-C26EDC8CF96A}">
      <dgm:prSet phldrT="[Text]" custT="1"/>
      <dgm:spPr/>
      <dgm:t>
        <a:bodyPr/>
        <a:lstStyle/>
        <a:p>
          <a:r>
            <a:rPr lang="ru-RU" sz="2400" b="1" u="none"/>
            <a:t>Данные</a:t>
          </a:r>
        </a:p>
        <a:p>
          <a:r>
            <a:rPr lang="ru-RU" sz="1700"/>
            <a:t>Опросы</a:t>
          </a:r>
        </a:p>
        <a:p>
          <a:r>
            <a:rPr lang="ru-RU" sz="1700"/>
            <a:t>Наблюдение</a:t>
          </a:r>
        </a:p>
        <a:p>
          <a:r>
            <a:rPr lang="ru-RU" sz="1700"/>
            <a:t>Данные программы</a:t>
          </a:r>
        </a:p>
      </dgm:t>
    </dgm:pt>
    <dgm:pt modelId="{972FE7C5-DAC4-4B00-9887-3413D5004C76}" type="parTrans" cxnId="{1E62C440-E84F-4425-9676-C9B61E1CFBF1}">
      <dgm:prSet/>
      <dgm:spPr/>
      <dgm:t>
        <a:bodyPr/>
        <a:lstStyle/>
        <a:p>
          <a:endParaRPr lang="en-US"/>
        </a:p>
      </dgm:t>
    </dgm:pt>
    <dgm:pt modelId="{99563D14-6A1A-453C-B5A1-B6B224620FA5}" type="sibTrans" cxnId="{1E62C440-E84F-4425-9676-C9B61E1CFBF1}">
      <dgm:prSet/>
      <dgm:spPr/>
      <dgm:t>
        <a:bodyPr/>
        <a:lstStyle/>
        <a:p>
          <a:endParaRPr lang="en-US"/>
        </a:p>
      </dgm:t>
    </dgm:pt>
    <dgm:pt modelId="{2541151C-9417-4013-B22C-B0847B3A6EF1}">
      <dgm:prSet phldrT="[Text]" custT="1"/>
      <dgm:spPr/>
      <dgm:t>
        <a:bodyPr/>
        <a:lstStyle/>
        <a:p>
          <a:r>
            <a:rPr lang="ru-RU" sz="2400" b="1" u="none"/>
            <a:t>Модели</a:t>
          </a:r>
        </a:p>
      </dgm:t>
    </dgm:pt>
    <dgm:pt modelId="{73505AEB-A58E-44FE-8B65-CD0BDD0EF796}" type="parTrans" cxnId="{75327466-91E0-4962-B3F1-1D528A55F28C}">
      <dgm:prSet/>
      <dgm:spPr/>
      <dgm:t>
        <a:bodyPr/>
        <a:lstStyle/>
        <a:p>
          <a:endParaRPr lang="en-US"/>
        </a:p>
      </dgm:t>
    </dgm:pt>
    <dgm:pt modelId="{C976F005-7F64-4AD1-B9D8-1EC427EB487B}" type="sibTrans" cxnId="{75327466-91E0-4962-B3F1-1D528A55F28C}">
      <dgm:prSet/>
      <dgm:spPr/>
      <dgm:t>
        <a:bodyPr/>
        <a:lstStyle/>
        <a:p>
          <a:endParaRPr lang="en-US"/>
        </a:p>
      </dgm:t>
    </dgm:pt>
    <dgm:pt modelId="{F5FC104F-6CE6-4696-ACC1-624AEDF6D28E}">
      <dgm:prSet phldrT="[Text]" custT="1"/>
      <dgm:spPr/>
      <dgm:t>
        <a:bodyPr/>
        <a:lstStyle/>
        <a:p>
          <a:r>
            <a:rPr lang="ru-RU" sz="2400" b="1" u="none"/>
            <a:t>Оценочные показатели</a:t>
          </a:r>
        </a:p>
        <a:p>
          <a:r>
            <a:rPr lang="ru-RU" sz="1700"/>
            <a:t>ЛЖВ</a:t>
          </a:r>
        </a:p>
        <a:p>
          <a:r>
            <a:rPr lang="ru-RU" sz="1700"/>
            <a:t>Заболеваемость</a:t>
          </a:r>
        </a:p>
        <a:p>
          <a:r>
            <a:rPr lang="ru-RU" sz="1700"/>
            <a:t>Смертность</a:t>
          </a:r>
        </a:p>
        <a:p>
          <a:r>
            <a:rPr lang="ru-RU" sz="1700"/>
            <a:t>Охват лечения</a:t>
          </a:r>
        </a:p>
      </dgm:t>
    </dgm:pt>
    <dgm:pt modelId="{A8150011-CA4D-4F21-99B5-3043B7AF2E40}" type="parTrans" cxnId="{FFEBA65D-5EDD-409E-AE59-89BF36A8C021}">
      <dgm:prSet/>
      <dgm:spPr/>
      <dgm:t>
        <a:bodyPr/>
        <a:lstStyle/>
        <a:p>
          <a:endParaRPr lang="en-US"/>
        </a:p>
      </dgm:t>
    </dgm:pt>
    <dgm:pt modelId="{6B84B544-BB52-4934-890D-FE2404CC2506}" type="sibTrans" cxnId="{FFEBA65D-5EDD-409E-AE59-89BF36A8C021}">
      <dgm:prSet/>
      <dgm:spPr/>
      <dgm:t>
        <a:bodyPr/>
        <a:lstStyle/>
        <a:p>
          <a:endParaRPr lang="en-US"/>
        </a:p>
      </dgm:t>
    </dgm:pt>
    <dgm:pt modelId="{E848C375-9928-4759-BCC9-8396D9F8F985}" type="pres">
      <dgm:prSet presAssocID="{0B14D04B-C68C-401C-B075-B2BD0F86CBA3}" presName="CompostProcess" presStyleCnt="0">
        <dgm:presLayoutVars>
          <dgm:dir/>
          <dgm:resizeHandles val="exact"/>
        </dgm:presLayoutVars>
      </dgm:prSet>
      <dgm:spPr/>
    </dgm:pt>
    <dgm:pt modelId="{F4BF17C9-E502-4CC6-BC29-917B77D15061}" type="pres">
      <dgm:prSet presAssocID="{0B14D04B-C68C-401C-B075-B2BD0F86CBA3}" presName="arrow" presStyleLbl="bgShp" presStyleIdx="0" presStyleCnt="1"/>
      <dgm:spPr/>
    </dgm:pt>
    <dgm:pt modelId="{88F5A422-CE64-4152-BE9A-71EA2FB6FFFC}" type="pres">
      <dgm:prSet presAssocID="{0B14D04B-C68C-401C-B075-B2BD0F86CBA3}" presName="linearProcess" presStyleCnt="0"/>
      <dgm:spPr/>
    </dgm:pt>
    <dgm:pt modelId="{4D929AF7-00DB-4C74-AE03-81AD834CA88F}" type="pres">
      <dgm:prSet presAssocID="{40C7AC5B-1D0B-437E-98FB-C26EDC8CF96A}" presName="textNode" presStyleLbl="node1" presStyleIdx="0" presStyleCnt="3">
        <dgm:presLayoutVars>
          <dgm:bulletEnabled val="1"/>
        </dgm:presLayoutVars>
      </dgm:prSet>
      <dgm:spPr/>
    </dgm:pt>
    <dgm:pt modelId="{C74B6808-944D-4390-8690-A1CFB0242CFB}" type="pres">
      <dgm:prSet presAssocID="{99563D14-6A1A-453C-B5A1-B6B224620FA5}" presName="sibTrans" presStyleCnt="0"/>
      <dgm:spPr/>
    </dgm:pt>
    <dgm:pt modelId="{3312F03B-FEC9-436F-9B95-2F2900348EEE}" type="pres">
      <dgm:prSet presAssocID="{2541151C-9417-4013-B22C-B0847B3A6EF1}" presName="textNode" presStyleLbl="node1" presStyleIdx="1" presStyleCnt="3">
        <dgm:presLayoutVars>
          <dgm:bulletEnabled val="1"/>
        </dgm:presLayoutVars>
      </dgm:prSet>
      <dgm:spPr/>
    </dgm:pt>
    <dgm:pt modelId="{A5D2F2C3-04C8-44C3-B68D-D8C731976A90}" type="pres">
      <dgm:prSet presAssocID="{C976F005-7F64-4AD1-B9D8-1EC427EB487B}" presName="sibTrans" presStyleCnt="0"/>
      <dgm:spPr/>
    </dgm:pt>
    <dgm:pt modelId="{DC38D557-B0CE-46C8-B0E0-7E40C70906CB}" type="pres">
      <dgm:prSet presAssocID="{F5FC104F-6CE6-4696-ACC1-624AEDF6D28E}" presName="textNode" presStyleLbl="node1" presStyleIdx="2" presStyleCnt="3" custScaleY="129337">
        <dgm:presLayoutVars>
          <dgm:bulletEnabled val="1"/>
        </dgm:presLayoutVars>
      </dgm:prSet>
      <dgm:spPr/>
    </dgm:pt>
  </dgm:ptLst>
  <dgm:cxnLst>
    <dgm:cxn modelId="{1E62C440-E84F-4425-9676-C9B61E1CFBF1}" srcId="{0B14D04B-C68C-401C-B075-B2BD0F86CBA3}" destId="{40C7AC5B-1D0B-437E-98FB-C26EDC8CF96A}" srcOrd="0" destOrd="0" parTransId="{972FE7C5-DAC4-4B00-9887-3413D5004C76}" sibTransId="{99563D14-6A1A-453C-B5A1-B6B224620FA5}"/>
    <dgm:cxn modelId="{FFEBA65D-5EDD-409E-AE59-89BF36A8C021}" srcId="{0B14D04B-C68C-401C-B075-B2BD0F86CBA3}" destId="{F5FC104F-6CE6-4696-ACC1-624AEDF6D28E}" srcOrd="2" destOrd="0" parTransId="{A8150011-CA4D-4F21-99B5-3043B7AF2E40}" sibTransId="{6B84B544-BB52-4934-890D-FE2404CC2506}"/>
    <dgm:cxn modelId="{9125AB5E-7241-44F1-A118-AECC284FDFE4}" type="presOf" srcId="{2541151C-9417-4013-B22C-B0847B3A6EF1}" destId="{3312F03B-FEC9-436F-9B95-2F2900348EEE}" srcOrd="0" destOrd="0" presId="urn:microsoft.com/office/officeart/2005/8/layout/hProcess9"/>
    <dgm:cxn modelId="{75327466-91E0-4962-B3F1-1D528A55F28C}" srcId="{0B14D04B-C68C-401C-B075-B2BD0F86CBA3}" destId="{2541151C-9417-4013-B22C-B0847B3A6EF1}" srcOrd="1" destOrd="0" parTransId="{73505AEB-A58E-44FE-8B65-CD0BDD0EF796}" sibTransId="{C976F005-7F64-4AD1-B9D8-1EC427EB487B}"/>
    <dgm:cxn modelId="{76FD3C6D-23B6-4F8A-A812-28FD69093C3A}" type="presOf" srcId="{F5FC104F-6CE6-4696-ACC1-624AEDF6D28E}" destId="{DC38D557-B0CE-46C8-B0E0-7E40C70906CB}" srcOrd="0" destOrd="0" presId="urn:microsoft.com/office/officeart/2005/8/layout/hProcess9"/>
    <dgm:cxn modelId="{78D70E79-9FB0-425A-89B4-DEAA4703F58D}" type="presOf" srcId="{40C7AC5B-1D0B-437E-98FB-C26EDC8CF96A}" destId="{4D929AF7-00DB-4C74-AE03-81AD834CA88F}" srcOrd="0" destOrd="0" presId="urn:microsoft.com/office/officeart/2005/8/layout/hProcess9"/>
    <dgm:cxn modelId="{A4E179B9-28CF-401F-BADF-FE52A7CB20DC}" type="presOf" srcId="{0B14D04B-C68C-401C-B075-B2BD0F86CBA3}" destId="{E848C375-9928-4759-BCC9-8396D9F8F985}" srcOrd="0" destOrd="0" presId="urn:microsoft.com/office/officeart/2005/8/layout/hProcess9"/>
    <dgm:cxn modelId="{23B6B98D-6B67-4B3B-A317-BFBEE24E4AF8}" type="presParOf" srcId="{E848C375-9928-4759-BCC9-8396D9F8F985}" destId="{F4BF17C9-E502-4CC6-BC29-917B77D15061}" srcOrd="0" destOrd="0" presId="urn:microsoft.com/office/officeart/2005/8/layout/hProcess9"/>
    <dgm:cxn modelId="{5CECB9DA-2E6D-4BEB-BC50-F2DF5F3C39CB}" type="presParOf" srcId="{E848C375-9928-4759-BCC9-8396D9F8F985}" destId="{88F5A422-CE64-4152-BE9A-71EA2FB6FFFC}" srcOrd="1" destOrd="0" presId="urn:microsoft.com/office/officeart/2005/8/layout/hProcess9"/>
    <dgm:cxn modelId="{D77997D9-FB9C-4619-AA37-383A27526449}" type="presParOf" srcId="{88F5A422-CE64-4152-BE9A-71EA2FB6FFFC}" destId="{4D929AF7-00DB-4C74-AE03-81AD834CA88F}" srcOrd="0" destOrd="0" presId="urn:microsoft.com/office/officeart/2005/8/layout/hProcess9"/>
    <dgm:cxn modelId="{5E23C523-417E-46D1-96FA-0A50C22BEE32}" type="presParOf" srcId="{88F5A422-CE64-4152-BE9A-71EA2FB6FFFC}" destId="{C74B6808-944D-4390-8690-A1CFB0242CFB}" srcOrd="1" destOrd="0" presId="urn:microsoft.com/office/officeart/2005/8/layout/hProcess9"/>
    <dgm:cxn modelId="{C7B669DD-3DCE-4BBB-BC5F-3EF897E89609}" type="presParOf" srcId="{88F5A422-CE64-4152-BE9A-71EA2FB6FFFC}" destId="{3312F03B-FEC9-436F-9B95-2F2900348EEE}" srcOrd="2" destOrd="0" presId="urn:microsoft.com/office/officeart/2005/8/layout/hProcess9"/>
    <dgm:cxn modelId="{6365A909-9A12-411C-BD17-B9C36890E774}" type="presParOf" srcId="{88F5A422-CE64-4152-BE9A-71EA2FB6FFFC}" destId="{A5D2F2C3-04C8-44C3-B68D-D8C731976A90}" srcOrd="3" destOrd="0" presId="urn:microsoft.com/office/officeart/2005/8/layout/hProcess9"/>
    <dgm:cxn modelId="{722C909A-B51A-4E4D-BE21-D938F21BDF0E}" type="presParOf" srcId="{88F5A422-CE64-4152-BE9A-71EA2FB6FFFC}" destId="{DC38D557-B0CE-46C8-B0E0-7E40C70906C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F17C9-E502-4CC6-BC29-917B77D15061}">
      <dsp:nvSpPr>
        <dsp:cNvPr id="0" name=""/>
        <dsp:cNvSpPr/>
      </dsp:nvSpPr>
      <dsp:spPr>
        <a:xfrm>
          <a:off x="597522" y="0"/>
          <a:ext cx="6771917" cy="452628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29AF7-00DB-4C74-AE03-81AD834CA88F}">
      <dsp:nvSpPr>
        <dsp:cNvPr id="0" name=""/>
        <dsp:cNvSpPr/>
      </dsp:nvSpPr>
      <dsp:spPr>
        <a:xfrm>
          <a:off x="3805" y="1357884"/>
          <a:ext cx="2471319" cy="18105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u="none" kern="1200"/>
            <a:t>Данные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Опросы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Наблюдение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Данные программы</a:t>
          </a:r>
        </a:p>
      </dsp:txBody>
      <dsp:txXfrm>
        <a:off x="92187" y="1446266"/>
        <a:ext cx="2294555" cy="1633748"/>
      </dsp:txXfrm>
    </dsp:sp>
    <dsp:sp modelId="{3312F03B-FEC9-436F-9B95-2F2900348EEE}">
      <dsp:nvSpPr>
        <dsp:cNvPr id="0" name=""/>
        <dsp:cNvSpPr/>
      </dsp:nvSpPr>
      <dsp:spPr>
        <a:xfrm>
          <a:off x="2747821" y="1357884"/>
          <a:ext cx="2471319" cy="18105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u="none" kern="1200"/>
            <a:t>Модели</a:t>
          </a:r>
        </a:p>
      </dsp:txBody>
      <dsp:txXfrm>
        <a:off x="2836203" y="1446266"/>
        <a:ext cx="2294555" cy="1633748"/>
      </dsp:txXfrm>
    </dsp:sp>
    <dsp:sp modelId="{DC38D557-B0CE-46C8-B0E0-7E40C70906CB}">
      <dsp:nvSpPr>
        <dsp:cNvPr id="0" name=""/>
        <dsp:cNvSpPr/>
      </dsp:nvSpPr>
      <dsp:spPr>
        <a:xfrm>
          <a:off x="5491837" y="1092309"/>
          <a:ext cx="2471319" cy="23416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u="none" kern="1200"/>
            <a:t>Оценочные показатели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ЛЖВ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Заболеваемость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Смертность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Охват лечения</a:t>
          </a:r>
        </a:p>
      </dsp:txBody>
      <dsp:txXfrm>
        <a:off x="5606147" y="1206619"/>
        <a:ext cx="2242699" cy="2113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8DD2-8BE9-4FCE-AD42-58EE198D6C8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20617-EDB4-4A2C-8E78-C191A3D3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ЮНЭЙДС координирует ежегодный процесс подготовки оценок по основным показателям ВИЧ. Эти оценки используются для понимания бремени ВИЧ во всем мире, отслеживания прогресса в борьбе с эпидемией и определения приоритетных направлений деятельности. Для подготовки этих оценок мы используем различные источники данных. Каждый из них вносит свой вклад в наше понимание, но ни один не дает полной картины. Национальные исследования хороши для понимания показателей распространенности и заболеваемости в определенный момент времени, но они не доступны за все годы и не говорят нам о количестве людей, затронутых болезнью. Данные по программам говорят нам о количестве людей, получающих услуги, но могут ничего не сказать о том, кто не учтен. Специальные исследования помогают нам понять динамику ВИЧ, но они ограничены исследованиями популяций. Поэтому мы используем модели для преобразования имеющиеся данных в оценки тенденций и уровней ключевых показателей, которые полезны для принятия программных решений и отслеживания прогресса. </a:t>
            </a:r>
            <a:r>
              <a:rPr lang="ru-RU" sz="1800" b="0" i="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26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660D5-ED4C-41CA-8F92-89CB6C57A10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Оценки начинаются с данных, как показано в розовых ячейках слева. Национальные источники предоставляют демографические данные, статистику программ и данные наблюдения, исследования и тестирования. Особенности эпидемии, такие как показатели прогрессирования и смертности, определяются на основе специальных исследований и рассматриваются референс-группой ЮНЭЙДС по оценкам, моделям и прогнозам. Эти данные используются для оценки тенденций в заболеваемости и распространенности среди взрослых с течением времени с помощью одной из нескольких моделей в зависимости от типа имеющихся данных. Тенденции заболеваемости и другие данные используются в модели Spectrum/AIM для расчета передачи ВИЧ детям, а также прогрессирования и смертности у всех ЛЖВ. Результаты этих расчетов обобщаются на национальном уровне в виде ключевых результатов, таких как новые случаи инфицирования и смерти от СПИДа в зависимости от пола, возраста и времени. Если исследования доступны, национальные результаты могут быть использованы в модели Naomi для расчета ключевых показателей на уровне района. Эти субнациональные результаты также могут быть переданы в пакет данных ПЕПФАР для детального планирования ПЕПФАР.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A5805-7970-4D0D-8F46-E59AD9EA70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17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Существует несколько различных моделей для оценки тенденций заболеваемости и распространенности ВИЧ. Выбор модели зависит от имеющихся данных. </a:t>
            </a:r>
          </a:p>
          <a:p>
            <a:pPr marL="228600" indent="-228600">
              <a:buAutoNum type="arabicPeriod"/>
            </a:pPr>
            <a:r>
              <a:rPr lang="ru-RU"/>
              <a:t>ПОП разработана для стран с надежными данными эпиднадзора за ВИЧ. Для генерализованных эпидемий сюда также включают оценки распространенности ВИЧ по результатам эпиднадзора среди клиентов ДЖК, планового тестирования среди клиентов ДЖК и национальных обследований домохозяйств. ПОП также может использовать данные об охвате АРТ, полученные в ходе национальных обследований. При концентрированных эпидемиях ПОП использует данные эпиднадзора среди ключевых групп населения, а также среди клиентов ДЖК. </a:t>
            </a:r>
            <a:br>
              <a:rPr lang="ru-RU"/>
            </a:br>
            <a:endParaRPr lang="ru-RU"/>
          </a:p>
          <a:p>
            <a:pPr marL="228600" indent="-228600">
              <a:buAutoNum type="arabicPeriod"/>
            </a:pPr>
            <a:r>
              <a:rPr lang="ru-RU"/>
              <a:t>CSAVR разработан для стран, которые не имеют хороших данных по эпиднадзору, но имеют хорошие данные по регистрации случаев. Для этого требуется информация о новых диагнозах ВИЧ по годам и случаях смерти, связанных со СПИДом. В случае доступности может использоваться информация о количестве CD4 при постановке диагноза. </a:t>
            </a:r>
            <a:br>
              <a:rPr lang="ru-RU"/>
            </a:br>
            <a:endParaRPr lang="ru-RU"/>
          </a:p>
          <a:p>
            <a:pPr marL="228600" indent="-228600">
              <a:buAutoNum type="arabicPeriod"/>
            </a:pPr>
            <a:r>
              <a:rPr lang="ru-RU"/>
              <a:t>AEM используется в большинстве стран Азии с хорошими данными эпиднадзора по ключевым группам населения и информацией о поведении и тенденциях развития ИППП во времени.</a:t>
            </a:r>
            <a:br>
              <a:rPr lang="ru-RU"/>
            </a:br>
            <a:endParaRPr lang="ru-RU"/>
          </a:p>
          <a:p>
            <a:pPr marL="228600" indent="-228600">
              <a:buAutoNum type="arabicPeriod"/>
            </a:pPr>
            <a:r>
              <a:rPr lang="ru-RU"/>
              <a:t>ECDC используется в европейских и других странах с высоким уровнем доходов, где хорошо развит эпиднадзор за случаями ВИЧ. Эта модель подходит для данных о количестве случаев ВИЧ и СПИДа и (или) смертей.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660D5-ED4C-41CA-8F92-89CB6C57A1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63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«AIM &gt; Статистика программы &gt; Тестирование в ДЖК» было обновлено и включает две новые строки входных данных.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Можно ввести данные о рождаемости, зарегистрированные программой, для сравнения с данными о рождаемости, рассчитанными Spectrum (верхняя строка).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Можно добавить женщин, которые были ВИЧ-отрицательными во время первого посещения ДЖК, если это зарегистрировано в вашей системе на основании недавнего отрицательного результата теста на ВИЧ. Если такие данные имеются, они должны быть включены в знаменатель при расчете распространенности ВИЧ в ДЖК.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78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форме тестирования ДЖК имеется график для визуального представления рождаемости, зарегистрированной программой, наряду с другими данными в форме. Информация о рождаемости, зарегистрированная программой, дает больше контекста для понимания этих данных. Например, если число первых посещений ДЖК намного больше, чем рождаемость в Spectrum, это может быть связано с тем, что Spectrum недооценивает рождаемость. В странах, где значительная часть женщин рожает дома, может быть полезно провести триангуляцию общего числа родов, используя данные обследования при посещении ДЖК.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75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Форма тестирования на ВИЧ — это новая форма, которую мы добавили в Spectrum. Здесь вы можете регистрировать данные о тестировании на ВИЧ в вашей стране. В настоящее время это не влияет на расчеты Spectrum, но может быть полезно при интерпретации данных эпиднадзора о случаях заболеваний для CSAVR. Мы также изучаем другие варианты использования этих данных в модели в референс-группе ЮНЭЙДС. Использование этой формы привлекло большое внимание и вызвало множество вопросов, и мы признаем, что определения могут быть несколько двусмысленными. Когда вы вводите данные в эту форму, используйте кнопку Source (Источник), чтобы задокументировать то, что вы ввели. Если у вас есть предложения о том, как мы можем улучшить эту форму, дайте нам знать.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5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Существует новая форма проверки, которую можно использовать для ввода данных о смертности по любой причине среди людей, получающих АРТ, и сравнения этих данных с оценками Spectrum. В прошлом году некоторым странам потребовалось изменить показатели смертности при АРТ, чтобы они лучше соответствовали этим данным, и эта проверка должна помочь определить, нужна ли такая корректировка.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8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Каскадный анализ представляет собой новую форма проверки, которую мы добавили, чтобы помочь изучить компоненты изменения числа пациентов, получающих АРТ, с конца 2021 года до конца 2022 года. Это позволит вам ввести данные о компонентах этих изменений, сообщаемых программой, таких как новые инициации и повторное вовлечение в терапию, смертность и отказ от лечения, и сравнить их с расчетами Spectrum.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3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Примечание переводчика: URL-адрес здесь должен быть другим:</a:t>
            </a:r>
          </a:p>
          <a:p>
            <a:r>
              <a:rPr lang="ru-RU"/>
              <a:t>Французский https://hivtools.unaids.org/fr/hiv-estimates-training-material-fr/</a:t>
            </a:r>
          </a:p>
          <a:p>
            <a:r>
              <a:rPr lang="ru-RU"/>
              <a:t>Русский https://hivtools.unaids.org/ru/hiv-estimates-training-material-ru/</a:t>
            </a:r>
          </a:p>
          <a:p>
            <a:r>
              <a:rPr lang="ru-RU"/>
              <a:t>Испанский https://hivtools.unaids.org/es/hiv-estimates-training-material-es/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5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A4BC2-EEAF-BA38-53AD-6770F7439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AC4D2-E81D-ED64-6225-ED4A25739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698D7-351D-C82D-E0F4-A0D094CA5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595CB1-17EC-4B57-9AEB-39E2D0C9A9CE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B1B11-140E-63F5-E1AB-33818882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80C25-3B25-750A-A5B1-AD2D3381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1C314-A97A-4E1C-AC20-70EBAAB7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98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264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drawing of a person&#10;&#10;Description automatically generated">
            <a:extLst>
              <a:ext uri="{FF2B5EF4-FFF2-40B4-BE49-F238E27FC236}">
                <a16:creationId xmlns:a16="http://schemas.microsoft.com/office/drawing/2014/main" id="{27E9D739-2671-4723-8BDF-914AB0AC5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82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5394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81FE798-AC33-9282-DE99-8F699C8A9AD3}"/>
              </a:ext>
            </a:extLst>
          </p:cNvPr>
          <p:cNvSpPr>
            <a:spLocks noGrp="1"/>
          </p:cNvSpPr>
          <p:nvPr>
            <p:ph idx="10"/>
          </p:nvPr>
        </p:nvSpPr>
        <p:spPr bwMode="auto">
          <a:xfrm>
            <a:off x="6187442" y="1600199"/>
            <a:ext cx="53949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070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4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3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42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35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000A48-B11F-D2D0-C41F-79083D4F1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0BB814-E95D-B987-483A-5D2B3E46B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B18D-7536-03BC-A6A7-38CFE82B9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95CB1-17EC-4B57-9AEB-39E2D0C9A9CE}" type="datetimeFigureOut">
              <a:rPr lang="en-US"/>
              <a:pPr>
                <a:defRPr/>
              </a:pPr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1E6D-A47D-9616-5F12-36CE047E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1F93-5450-E8D2-0374-037CAFC8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F1C314-A97A-4E1C-AC20-70EBAAB7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FC06606E-8542-5298-54AB-615D686704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3B3A8714-1E2B-0259-B55B-37F51725EC9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5" r:id="rId2"/>
    <p:sldLayoutId id="2147483886" r:id="rId3"/>
    <p:sldLayoutId id="2147483887" r:id="rId4"/>
    <p:sldLayoutId id="214748388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421AF6-CEC7-1EB0-563F-AB3B1037D490}"/>
              </a:ext>
            </a:extLst>
          </p:cNvPr>
          <p:cNvSpPr/>
          <p:nvPr userDrawn="1"/>
        </p:nvSpPr>
        <p:spPr>
          <a:xfrm>
            <a:off x="-1" y="0"/>
            <a:ext cx="96310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/>
              <a:t>                              </a:t>
            </a:r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680F2A20-C225-38A4-8DF3-7FBAC916E2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BCD4D7-2F03-42C8-C8EC-C76717F17F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hivtools.unaids.org/hiv-estimates-training-material-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s://avenirhealth.org/software-spectrum.php" TargetMode="Externa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1A8ED45-CF1F-4761-1257-908B2280C255}"/>
              </a:ext>
            </a:extLst>
          </p:cNvPr>
          <p:cNvSpPr txBox="1">
            <a:spLocks/>
          </p:cNvSpPr>
          <p:nvPr/>
        </p:nvSpPr>
        <p:spPr bwMode="auto">
          <a:xfrm>
            <a:off x="574113" y="1628775"/>
            <a:ext cx="8373943" cy="1224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Начало работы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.</a:t>
            </a:r>
            <a:r>
              <a:rPr lang="ru-RU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 Типы моделей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.</a:t>
            </a:r>
            <a:r>
              <a:rPr lang="ru-RU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 Обновления в Spectrum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.</a:t>
            </a:r>
            <a:endParaRPr lang="ru-RU" sz="3200" b="1" dirty="0">
              <a:solidFill>
                <a:schemeClr val="bg1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6149" name="Text Placeholder 6">
            <a:extLst>
              <a:ext uri="{FF2B5EF4-FFF2-40B4-BE49-F238E27FC236}">
                <a16:creationId xmlns:a16="http://schemas.microsoft.com/office/drawing/2014/main" id="{5AC8760F-9D28-D4E0-49DA-53AA1EECE2B2}"/>
              </a:ext>
            </a:extLst>
          </p:cNvPr>
          <p:cNvSpPr txBox="1">
            <a:spLocks/>
          </p:cNvSpPr>
          <p:nvPr/>
        </p:nvSpPr>
        <p:spPr bwMode="auto">
          <a:xfrm>
            <a:off x="571500" y="4468732"/>
            <a:ext cx="30162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ru-RU" sz="16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Роб Глаубиус, Avenir Health</a:t>
            </a:r>
          </a:p>
        </p:txBody>
      </p:sp>
      <p:sp>
        <p:nvSpPr>
          <p:cNvPr id="6150" name="Text Placeholder 6">
            <a:extLst>
              <a:ext uri="{FF2B5EF4-FFF2-40B4-BE49-F238E27FC236}">
                <a16:creationId xmlns:a16="http://schemas.microsoft.com/office/drawing/2014/main" id="{8738A2A9-4E6E-4F02-60ED-35B7DE648922}"/>
              </a:ext>
            </a:extLst>
          </p:cNvPr>
          <p:cNvSpPr txBox="1">
            <a:spLocks/>
          </p:cNvSpPr>
          <p:nvPr/>
        </p:nvSpPr>
        <p:spPr bwMode="auto">
          <a:xfrm>
            <a:off x="574113" y="4868952"/>
            <a:ext cx="4404014" cy="103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ru-RU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Семинар ЮНЭЙДС по оценкам ВИЧ и </a:t>
            </a:r>
            <a:r>
              <a:rPr lang="ru-RU" sz="1200" b="1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выявлению неравенств</a:t>
            </a:r>
            <a:r>
              <a:rPr lang="en-US" sz="1200" b="1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в регионе Восточной Европы и Центральной Азии 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ru-RU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Кишинев, 27 февраля — 3 марта</a:t>
            </a:r>
          </a:p>
        </p:txBody>
      </p:sp>
    </p:spTree>
    <p:extLst>
      <p:ext uri="{BB962C8B-B14F-4D97-AF65-F5344CB8AC3E}">
        <p14:creationId xmlns:p14="http://schemas.microsoft.com/office/powerpoint/2010/main" val="3568357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321A0-C0EB-24F4-7113-8E909B1B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/>
              <a:t>Рождаемость, зарегистрированная программой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863E7F-F61A-413D-AE9B-CD9BD46EC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436" y="2193344"/>
            <a:ext cx="8259128" cy="326898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0A50908E-C915-F55D-39D2-F5150ED85B14}"/>
              </a:ext>
            </a:extLst>
          </p:cNvPr>
          <p:cNvSpPr/>
          <p:nvPr/>
        </p:nvSpPr>
        <p:spPr>
          <a:xfrm>
            <a:off x="1381974" y="3198593"/>
            <a:ext cx="584462" cy="37707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F76827D-736D-B41A-A9E1-AC264EA20400}"/>
              </a:ext>
            </a:extLst>
          </p:cNvPr>
          <p:cNvSpPr/>
          <p:nvPr/>
        </p:nvSpPr>
        <p:spPr>
          <a:xfrm>
            <a:off x="1381974" y="5151512"/>
            <a:ext cx="584462" cy="37707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5DE8F-90FC-61ED-D2EC-8C0A12D54283}"/>
              </a:ext>
            </a:extLst>
          </p:cNvPr>
          <p:cNvSpPr txBox="1"/>
          <p:nvPr/>
        </p:nvSpPr>
        <p:spPr>
          <a:xfrm>
            <a:off x="609600" y="6172200"/>
            <a:ext cx="3783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>
                <a:latin typeface="+mj-lt"/>
              </a:rPr>
              <a:t>AIM &gt; Статистика программы &gt; Тестирование в ДЖК</a:t>
            </a:r>
          </a:p>
        </p:txBody>
      </p:sp>
    </p:spTree>
    <p:extLst>
      <p:ext uri="{BB962C8B-B14F-4D97-AF65-F5344CB8AC3E}">
        <p14:creationId xmlns:p14="http://schemas.microsoft.com/office/powerpoint/2010/main" val="324514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9536F-6D62-68D5-0CDD-6176A87F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/>
              <a:t>Предполагаемая рождаемость, рождаемость по программе и первые посещения ДЖК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CDD99C-F0A2-267D-3D62-46082C04923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47450" y="1622256"/>
            <a:ext cx="8097100" cy="452628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2CBA8EA-30DE-C8E2-F8DE-772315E5F75A}"/>
              </a:ext>
            </a:extLst>
          </p:cNvPr>
          <p:cNvSpPr/>
          <p:nvPr/>
        </p:nvSpPr>
        <p:spPr>
          <a:xfrm>
            <a:off x="3832694" y="1857982"/>
            <a:ext cx="128016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5D92344-E8ED-DD64-04CA-6AF787B6328C}"/>
              </a:ext>
            </a:extLst>
          </p:cNvPr>
          <p:cNvSpPr/>
          <p:nvPr/>
        </p:nvSpPr>
        <p:spPr>
          <a:xfrm>
            <a:off x="7545419" y="1857982"/>
            <a:ext cx="128016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F0A803-393F-AE16-03B7-E0AA3622C962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5112854" y="2086582"/>
            <a:ext cx="2291513" cy="141537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DE1BAE3-D0B0-21B1-C7ED-BA2F73432B8F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674103" y="2315182"/>
            <a:ext cx="511396" cy="69066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AAB45CD-8F3F-6EED-4E86-40BE43E29DBB}"/>
              </a:ext>
            </a:extLst>
          </p:cNvPr>
          <p:cNvSpPr txBox="1"/>
          <p:nvPr/>
        </p:nvSpPr>
        <p:spPr>
          <a:xfrm>
            <a:off x="609600" y="6172200"/>
            <a:ext cx="3783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>
                <a:latin typeface="+mj-lt"/>
              </a:rPr>
              <a:t>AIM &gt; Статистика программы &gt; Тестирование в ДЖК</a:t>
            </a:r>
          </a:p>
        </p:txBody>
      </p:sp>
    </p:spTree>
    <p:extLst>
      <p:ext uri="{BB962C8B-B14F-4D97-AF65-F5344CB8AC3E}">
        <p14:creationId xmlns:p14="http://schemas.microsoft.com/office/powerpoint/2010/main" val="2710745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D8383-383C-1DF6-96BA-28ACBD98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Редактор тестирования на ВИЧ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F5D237-85BD-6E8D-140B-8064C2215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321" y="128587"/>
            <a:ext cx="4000500" cy="6600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DC947F-FEEA-0455-B97A-EE8F2F898CFD}"/>
              </a:ext>
            </a:extLst>
          </p:cNvPr>
          <p:cNvSpPr txBox="1"/>
          <p:nvPr/>
        </p:nvSpPr>
        <p:spPr>
          <a:xfrm>
            <a:off x="609600" y="6172200"/>
            <a:ext cx="3711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>
                <a:latin typeface="+mj-lt"/>
              </a:rPr>
              <a:t>AIM &gt; Статистика программы &gt; Тестирование на ВИЧ</a:t>
            </a:r>
          </a:p>
        </p:txBody>
      </p:sp>
    </p:spTree>
    <p:extLst>
      <p:ext uri="{BB962C8B-B14F-4D97-AF65-F5344CB8AC3E}">
        <p14:creationId xmlns:p14="http://schemas.microsoft.com/office/powerpoint/2010/main" val="156597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B2CF-7EAD-9F18-FDC6-474F39ACF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Перспективы мирового населения на 2022 год (WPP 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F9D61-8631-5775-C5D9-00F3F96F2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847" y="1609771"/>
            <a:ext cx="9045388" cy="4172464"/>
          </a:xfrm>
        </p:spPr>
        <p:txBody>
          <a:bodyPr/>
          <a:lstStyle/>
          <a:p>
            <a:r>
              <a:rPr lang="ru-RU" sz="2300" dirty="0"/>
              <a:t>Оценки и прогнозы WPP 2022 доступны через Spectrum.</a:t>
            </a:r>
          </a:p>
          <a:p>
            <a:r>
              <a:rPr lang="ru-RU" sz="2300" dirty="0"/>
              <a:t>Для большинства стран изменения несущественные, но есть несколько значительных.</a:t>
            </a:r>
          </a:p>
          <a:p>
            <a:r>
              <a:rPr lang="ru-RU" sz="2300" dirty="0"/>
              <a:t>Оценки включают влияние COVID-19 на смертность.</a:t>
            </a:r>
          </a:p>
          <a:p>
            <a:r>
              <a:rPr lang="ru-RU" sz="2300" dirty="0"/>
              <a:t>Обновление не является автоматическим. Пользователь должен выполнить обновление.</a:t>
            </a:r>
          </a:p>
          <a:p>
            <a:pPr lvl="1"/>
            <a:r>
              <a:rPr lang="ru-RU" sz="2300" dirty="0"/>
              <a:t>Может быть выполнено одновременно с обновлением итогового года до 2030 года.</a:t>
            </a:r>
          </a:p>
          <a:p>
            <a:r>
              <a:rPr lang="ru-RU" sz="2300" dirty="0"/>
              <a:t>В отсутствие обновлений необходимо</a:t>
            </a:r>
            <a:endParaRPr lang="en-US" sz="2300" dirty="0"/>
          </a:p>
          <a:p>
            <a:r>
              <a:rPr lang="ru-RU" sz="2300" dirty="0"/>
              <a:t> расширить демографические 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      </a:t>
            </a:r>
            <a:r>
              <a:rPr lang="ru-RU" sz="2300" dirty="0"/>
              <a:t>данные до 2030 года.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2FB0AE-77B9-F0EC-19F4-9FC24DA8B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292" y="4589149"/>
            <a:ext cx="4845950" cy="182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28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6D1A-84CC-2018-47CB-6EECFC883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z="4000" dirty="0"/>
              <a:t>Корректировка качества данных АРТ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4E45AD-89D0-36FE-D2B0-DB6E0F2D7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26324"/>
            <a:ext cx="7487602" cy="51473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AE2D54-65E0-0EBC-BD06-A381F364EF88}"/>
              </a:ext>
            </a:extLst>
          </p:cNvPr>
          <p:cNvSpPr txBox="1"/>
          <p:nvPr/>
        </p:nvSpPr>
        <p:spPr>
          <a:xfrm>
            <a:off x="8356061" y="1426324"/>
            <a:ext cx="34727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>
                <a:latin typeface="+mj-lt"/>
              </a:rPr>
              <a:t>Данные DHIS можно применять непосредственно в редакторах АРТ, а все необходимые корректировки можно использовать отдельно. Это документирует корректировку и делает ее прозрачной.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E2310F-0651-CBB8-BC27-B04E9536989C}"/>
              </a:ext>
            </a:extLst>
          </p:cNvPr>
          <p:cNvCxnSpPr/>
          <p:nvPr/>
        </p:nvCxnSpPr>
        <p:spPr>
          <a:xfrm flipH="1">
            <a:off x="7940201" y="6092792"/>
            <a:ext cx="234315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83F2ADE-5FF0-0C69-8DD8-9D792296FFF3}"/>
              </a:ext>
            </a:extLst>
          </p:cNvPr>
          <p:cNvCxnSpPr/>
          <p:nvPr/>
        </p:nvCxnSpPr>
        <p:spPr>
          <a:xfrm flipH="1">
            <a:off x="7400925" y="4575681"/>
            <a:ext cx="234315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652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47BD6-A673-A096-FB0B-242D9D32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Расчет эффекта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BC68-79B4-773B-127F-62484C4C4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Заболеваемость ВИЧ снижается по мере роста охвата АРТ в ПОП.</a:t>
            </a:r>
          </a:p>
          <a:p>
            <a:pPr lvl="1"/>
            <a:r>
              <a:rPr lang="ru-RU" sz="2400" dirty="0"/>
              <a:t>Ранее: снижение заболеваемости на 0,8 % на каждый процент увеличения охвата АРТ.</a:t>
            </a:r>
          </a:p>
          <a:p>
            <a:r>
              <a:rPr lang="ru-RU" dirty="0"/>
              <a:t>Это значение может быть выше (или ниже) при более высоких (более низких) уровнях вирусной супрессии.</a:t>
            </a:r>
          </a:p>
          <a:p>
            <a:r>
              <a:rPr lang="ru-RU" dirty="0"/>
              <a:t>После ввода данных о подавлении вируса в Spectrum вы можете автоматически рассчитать влияние АРТ на вирусную супрессию.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7E690-5B4F-D5A7-0BC8-08DC37826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613" y="4926104"/>
            <a:ext cx="2390775" cy="89535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93C1F4-16D9-9029-67C7-6385EFD8C35F}"/>
              </a:ext>
            </a:extLst>
          </p:cNvPr>
          <p:cNvSpPr txBox="1"/>
          <p:nvPr/>
        </p:nvSpPr>
        <p:spPr>
          <a:xfrm>
            <a:off x="609600" y="6172200"/>
            <a:ext cx="528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>
                <a:latin typeface="+mj-lt"/>
              </a:rPr>
              <a:t>AIM &gt; Дополнительные параметры &gt; Параметры перехода для взрослых</a:t>
            </a:r>
          </a:p>
        </p:txBody>
      </p:sp>
    </p:spTree>
    <p:extLst>
      <p:ext uri="{BB962C8B-B14F-4D97-AF65-F5344CB8AC3E}">
        <p14:creationId xmlns:p14="http://schemas.microsoft.com/office/powerpoint/2010/main" val="1205268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2B0F-C306-8FE7-BE1D-C6584FDF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Оценки на конец года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4C785-66CA-B322-9DEC-40423DD03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Оценки WPP на 2022 год относятся к 1</a:t>
            </a:r>
            <a:r>
              <a:rPr lang="ru-RU" baseline="30000" dirty="0"/>
              <a:t> </a:t>
            </a:r>
            <a:r>
              <a:rPr lang="ru-RU" dirty="0"/>
              <a:t>января, а не к 1 июля, как в предыдущих версиях.</a:t>
            </a:r>
          </a:p>
          <a:p>
            <a:r>
              <a:rPr lang="ru-RU" dirty="0"/>
              <a:t>Модели Spectrum и ПОП были обновлены для корректировки с учетом новой даты отсчета.</a:t>
            </a:r>
          </a:p>
          <a:p>
            <a:r>
              <a:rPr lang="ru-RU" dirty="0"/>
              <a:t>Все ожидаемые результаты теперь относятся к 31 декабря (уровни) за период с 1 января по 31 декабря (показатели).</a:t>
            </a:r>
          </a:p>
          <a:p>
            <a:r>
              <a:rPr lang="ru-RU" dirty="0"/>
              <a:t>Влияние на оценки ВИЧ в целом невелико, особенно по сравнению с обновленными демографическими оценками.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97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573EC-FB2A-3F77-E4B9-1657EB7F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Предупреждение при сохранении «недопустимого» файла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9C7AB-9C0F-9CB8-7AB2-84243B39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предупреждение означает, что вы могли изменить некоторые входные данные без повторного проецирования. Результаты могут измениться при отображении индикатора после сохранения файла. </a:t>
            </a:r>
          </a:p>
          <a:p>
            <a:r>
              <a:rPr lang="ru-RU" dirty="0"/>
              <a:t>Лучше всего ответить «Нет», отобразить любой результат, а затем сохранить файл.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7D37D4-CF64-3524-FBC6-AC1FA88805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88453" y="3638143"/>
            <a:ext cx="5670789" cy="2710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6595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7796-A06B-7B00-0982-E1DCAE2D4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Смерти по любым причинам у лиц на АРТ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D7DAE2-75AE-C3FC-0E57-B139536EA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53" y="1508395"/>
            <a:ext cx="8051095" cy="45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50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C43F-49EC-5FC9-68F5-E3E37A43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sz="4000" dirty="0"/>
              <a:t>Каскадный анализ изменений в АРТ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E7D45-58E8-1CDE-FD81-8531D4CBC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280" y="1078271"/>
            <a:ext cx="7711440" cy="5577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204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1872-9D4C-62F7-019C-8D956A3D0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E248D-92AE-B1F9-2E9C-436AFEA5C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Обзор моделей, используемых для получения оценок по ВИЧ</a:t>
            </a:r>
          </a:p>
          <a:p>
            <a:r>
              <a:rPr lang="ru-RU"/>
              <a:t>Краткий обзор основных изменений в программе Spectrum/AIM на 2023 год</a:t>
            </a:r>
          </a:p>
          <a:p>
            <a:r>
              <a:rPr lang="ru-RU"/>
              <a:t>Начало работы в Spectrum</a:t>
            </a:r>
          </a:p>
        </p:txBody>
      </p:sp>
    </p:spTree>
    <p:extLst>
      <p:ext uri="{BB962C8B-B14F-4D97-AF65-F5344CB8AC3E}">
        <p14:creationId xmlns:p14="http://schemas.microsoft.com/office/powerpoint/2010/main" val="3569257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E9A3A-FFD1-07D9-6C73-32D03C2F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Где найти дополнительную информацию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3FD25-5E70-ABA0-5063-0E45D3FF9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/>
              <a:t>Онлайн</a:t>
            </a:r>
            <a:r>
              <a:rPr lang="ru-RU" sz="2800" dirty="0"/>
              <a:t>: </a:t>
            </a:r>
            <a:r>
              <a:rPr lang="ru-RU" sz="2800" dirty="0">
                <a:hlinkClick r:id="rId3"/>
              </a:rPr>
              <a:t>https://hivtools.unaids.org/hiv-estimates-training-material-en</a:t>
            </a:r>
          </a:p>
          <a:p>
            <a:pPr lvl="1"/>
            <a:r>
              <a:rPr lang="ru-RU" dirty="0"/>
              <a:t>Основные шаги по обновлению Spectrum</a:t>
            </a:r>
          </a:p>
          <a:p>
            <a:pPr lvl="1"/>
            <a:r>
              <a:rPr lang="ru-RU" dirty="0"/>
              <a:t>Пособие по обновлению оценок ВИЧ для программы Spectrum</a:t>
            </a:r>
          </a:p>
          <a:p>
            <a:r>
              <a:rPr lang="ru-RU" sz="2800" b="1" dirty="0"/>
              <a:t>В программе Spectrum</a:t>
            </a:r>
          </a:p>
          <a:p>
            <a:pPr lvl="1"/>
            <a:r>
              <a:rPr lang="ru-RU" dirty="0"/>
              <a:t>Кнопка Help (Справка)</a:t>
            </a:r>
          </a:p>
          <a:p>
            <a:pPr lvl="1"/>
            <a:r>
              <a:rPr lang="ru-RU" dirty="0"/>
              <a:t>Online Support (Интернет-поддержка)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D7E6AD-121C-ED44-B8F0-BEDE618FD3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9897" y="3254442"/>
            <a:ext cx="2254587" cy="121747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3627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A8A25-3F5B-09F4-A439-FBDFE74317F0}"/>
              </a:ext>
            </a:extLst>
          </p:cNvPr>
          <p:cNvSpPr txBox="1"/>
          <p:nvPr/>
        </p:nvSpPr>
        <p:spPr>
          <a:xfrm>
            <a:off x="609600" y="3205113"/>
            <a:ext cx="1097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+mj-lt"/>
              </a:rPr>
              <a:t>Начало работы в Spectrum</a:t>
            </a:r>
          </a:p>
        </p:txBody>
      </p:sp>
    </p:spTree>
    <p:extLst>
      <p:ext uri="{BB962C8B-B14F-4D97-AF65-F5344CB8AC3E}">
        <p14:creationId xmlns:p14="http://schemas.microsoft.com/office/powerpoint/2010/main" val="2752107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F962E80-82CB-4B65-AB07-7B24FB3EE97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863185" y="965830"/>
            <a:ext cx="5187040" cy="329214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0B1065-F9ED-407C-B225-99C494BAC3F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646339" y="4449651"/>
            <a:ext cx="4343400" cy="237059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BCD27CA-D67D-4AD8-990C-1B59C0284DF5}"/>
              </a:ext>
            </a:extLst>
          </p:cNvPr>
          <p:cNvSpPr/>
          <p:nvPr/>
        </p:nvSpPr>
        <p:spPr>
          <a:xfrm>
            <a:off x="5503720" y="6428352"/>
            <a:ext cx="1744198" cy="3100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C63167-F373-444E-9852-008730EB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/>
              <a:t>Программное обеспечение Spectrum на 2023 год</a:t>
            </a:r>
            <a:br>
              <a:rPr lang="ru-RU" dirty="0"/>
            </a:br>
            <a:r>
              <a:rPr lang="ru-RU" sz="3200" dirty="0">
                <a:solidFill>
                  <a:srgbClr val="C00000"/>
                </a:solidFill>
              </a:rPr>
              <a:t>Версия для ПК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788167-AAD2-5508-0D56-52B32C6CF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6169891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ru-RU" sz="1800"/>
              <a:t>Загрузите последнюю версию программного обеспечения Spectrum с сайта Avenir Health </a:t>
            </a:r>
            <a:r>
              <a:rPr lang="ru-RU" sz="1800" b="1">
                <a:solidFill>
                  <a:schemeClr val="accent1">
                    <a:lumMod val="75000"/>
                  </a:schemeClr>
                </a:solidFill>
                <a:hlinkClick r:id="rId5"/>
              </a:rPr>
              <a:t>https://avenirhealth.org/software-spectrum.php</a:t>
            </a:r>
            <a:r>
              <a:rPr lang="ru-RU" sz="1800"/>
              <a:t>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/>
              <a:t>Запустите файл SpecInstall.exe для установки Spectrum.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/>
              <a:t>Запустите Spectrum, выбрав его в меню Пуск.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/>
              <a:t>Откройте свою проекцию Spectrum 2022.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/>
              <a:t>Используйте File (Файл) &gt; Save As (Сохранить как), чтобы сохранить файл с новым именем, например: Country_23jan2023.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BBA060-3DBB-40D8-9E47-CB1041920A09}"/>
              </a:ext>
            </a:extLst>
          </p:cNvPr>
          <p:cNvCxnSpPr>
            <a:cxnSpLocks/>
            <a:stCxn id="13" idx="3"/>
            <a:endCxn id="7" idx="1"/>
          </p:cNvCxnSpPr>
          <p:nvPr/>
        </p:nvCxnSpPr>
        <p:spPr>
          <a:xfrm>
            <a:off x="7596162" y="2236889"/>
            <a:ext cx="2985103" cy="16691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0D424-CF1D-26F2-2DC8-9DF2E7CFB68C}"/>
              </a:ext>
            </a:extLst>
          </p:cNvPr>
          <p:cNvSpPr/>
          <p:nvPr/>
        </p:nvSpPr>
        <p:spPr>
          <a:xfrm>
            <a:off x="10839450" y="415473"/>
            <a:ext cx="1210775" cy="160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CC03253-683F-40C6-E139-105ECE391801}"/>
              </a:ext>
            </a:extLst>
          </p:cNvPr>
          <p:cNvSpPr/>
          <p:nvPr/>
        </p:nvSpPr>
        <p:spPr>
          <a:xfrm>
            <a:off x="10581265" y="3763944"/>
            <a:ext cx="1015423" cy="2841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180F952-2B72-C532-BA33-55091FFC74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6412" y="1955901"/>
            <a:ext cx="1809750" cy="561975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6217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13A1-3996-547C-E539-E41819330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z="3800" dirty="0"/>
              <a:t>Изменение последнего года прогноза на 2030 год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F72D4-2570-9E0A-82DB-E9FD1BB06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445" y="1600200"/>
            <a:ext cx="6337955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Откройте менеджер проекций.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Используйте выпадающее меню Final year (Конечный год), чтобы изменить конечный год на 2030 (или более поздний).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DED32E-E9C6-A204-549A-BFFC939D0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40" y="1296600"/>
            <a:ext cx="2588895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C16E04-AAD9-36DA-06C7-C3FC3FC14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540" y="2208319"/>
            <a:ext cx="4131945" cy="43948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3C7EE279-D705-97BB-BB7F-B9AD36C31E6A}"/>
              </a:ext>
            </a:extLst>
          </p:cNvPr>
          <p:cNvSpPr/>
          <p:nvPr/>
        </p:nvSpPr>
        <p:spPr>
          <a:xfrm>
            <a:off x="2251356" y="1562204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7281F2DA-BE5D-3D00-8F61-2A2EF2E6D44E}"/>
              </a:ext>
            </a:extLst>
          </p:cNvPr>
          <p:cNvSpPr/>
          <p:nvPr/>
        </p:nvSpPr>
        <p:spPr>
          <a:xfrm>
            <a:off x="2322794" y="2015683"/>
            <a:ext cx="314325" cy="2998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88D952B-F26D-6993-B9A2-854FE55A24E8}"/>
              </a:ext>
            </a:extLst>
          </p:cNvPr>
          <p:cNvSpPr/>
          <p:nvPr/>
        </p:nvSpPr>
        <p:spPr>
          <a:xfrm>
            <a:off x="1462797" y="3264031"/>
            <a:ext cx="593023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4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9E14B1-B784-4F75-12DC-B3CCD608C8C3}"/>
              </a:ext>
            </a:extLst>
          </p:cNvPr>
          <p:cNvSpPr txBox="1"/>
          <p:nvPr/>
        </p:nvSpPr>
        <p:spPr>
          <a:xfrm>
            <a:off x="609600" y="3205113"/>
            <a:ext cx="1097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+mj-lt"/>
              </a:rPr>
              <a:t>Обзор моделей и инструментов, используемых для получения оценок по ВИЧ</a:t>
            </a:r>
          </a:p>
        </p:txBody>
      </p:sp>
    </p:spTree>
    <p:extLst>
      <p:ext uri="{BB962C8B-B14F-4D97-AF65-F5344CB8AC3E}">
        <p14:creationId xmlns:p14="http://schemas.microsoft.com/office/powerpoint/2010/main" val="341869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4C7D-F846-EF5F-48AF-2E4DBFDE4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Цель моделирования эпидемии ВИЧ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156F-41B2-8999-4DC1-54F585EB1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0"/>
            <a:ext cx="11073319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/>
              <a:t>Мы используем модели для обобщения данных и оценки ключевых показателей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59AAAF-9B2F-4DDF-A363-D46544542F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044635"/>
              </p:ext>
            </p:extLst>
          </p:nvPr>
        </p:nvGraphicFramePr>
        <p:xfrm>
          <a:off x="2112519" y="2074275"/>
          <a:ext cx="796696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444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466850" y="141323"/>
            <a:ext cx="9258300" cy="792163"/>
          </a:xfrm>
        </p:spPr>
        <p:txBody>
          <a:bodyPr anchor="t">
            <a:normAutofit/>
          </a:bodyPr>
          <a:lstStyle/>
          <a:p>
            <a:pPr eaLnBrk="1" hangingPunct="1"/>
            <a:r>
              <a:rPr lang="ru-RU" sz="4000" dirty="0"/>
              <a:t>Структура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1447800" y="1524000"/>
            <a:ext cx="2286000" cy="91440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Демографические данные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1447800" y="2667000"/>
            <a:ext cx="2286000" cy="91440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Статистика программы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1447800" y="3810000"/>
            <a:ext cx="2286000" cy="914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Особенности эпидемии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1447800" y="4953000"/>
            <a:ext cx="2286000" cy="135632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Данные наблюдения,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исследования и планового тестирования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4787899" y="1600200"/>
            <a:ext cx="3060699" cy="2971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tx1"/>
                </a:solidFill>
              </a:rPr>
              <a:t>Расчеты Spectrum/AIM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Взрослые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Передача от матери к ребенку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Дети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523231" y="4901165"/>
            <a:ext cx="3979165" cy="1956835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Распространенность и тенденция заболеваемости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Для генерализованных эпидемий: EPP-Gen</a:t>
            </a:r>
          </a:p>
          <a:p>
            <a:pPr algn="ctr">
              <a:defRPr/>
            </a:pP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Для концентрированных эпидемий: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ПОП/CSAVR/AEM/ECDC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3733800" y="5517232"/>
            <a:ext cx="7894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3733800" y="310515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4267200" y="1981200"/>
            <a:ext cx="0" cy="3536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3"/>
          </p:cNvCxnSpPr>
          <p:nvPr/>
        </p:nvCxnSpPr>
        <p:spPr>
          <a:xfrm>
            <a:off x="3733800" y="19812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3733800" y="43434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Process 26"/>
          <p:cNvSpPr/>
          <p:nvPr/>
        </p:nvSpPr>
        <p:spPr>
          <a:xfrm>
            <a:off x="8499346" y="1676400"/>
            <a:ext cx="3286249" cy="2828994"/>
          </a:xfrm>
          <a:prstGeom prst="flowChartProcess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tx1"/>
                </a:solidFill>
              </a:rPr>
              <a:t>Национальные результаты</a:t>
            </a:r>
          </a:p>
          <a:p>
            <a:pPr algn="ctr">
              <a:defRPr/>
            </a:pPr>
            <a:endParaRPr lang="en-US" sz="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Количество ВИЧ+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Новые случаи инфицирования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Случаи смерти от СПИДа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Потребность в АРТ и ППМР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Охват АРТ и ППМР</a:t>
            </a:r>
          </a:p>
        </p:txBody>
      </p:sp>
      <p:cxnSp>
        <p:nvCxnSpPr>
          <p:cNvPr id="28" name="Straight Arrow Connector 27"/>
          <p:cNvCxnSpPr>
            <a:cxnSpLocks/>
          </p:cNvCxnSpPr>
          <p:nvPr/>
        </p:nvCxnSpPr>
        <p:spPr>
          <a:xfrm>
            <a:off x="7848598" y="3103546"/>
            <a:ext cx="650748" cy="47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A7B02E1-D885-2A9A-FF84-5387EC745B0F}"/>
              </a:ext>
            </a:extLst>
          </p:cNvPr>
          <p:cNvSpPr txBox="1"/>
          <p:nvPr/>
        </p:nvSpPr>
        <p:spPr>
          <a:xfrm>
            <a:off x="2083984" y="893055"/>
            <a:ext cx="981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  <a:latin typeface="+mj-lt"/>
              </a:rPr>
              <a:t>Данные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6D2E07-40F6-C765-7F4B-233FEA250EF3}"/>
              </a:ext>
            </a:extLst>
          </p:cNvPr>
          <p:cNvSpPr txBox="1"/>
          <p:nvPr/>
        </p:nvSpPr>
        <p:spPr>
          <a:xfrm>
            <a:off x="5591506" y="893055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Модель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39467-0496-F8C5-5C00-03F73556B8C0}"/>
              </a:ext>
            </a:extLst>
          </p:cNvPr>
          <p:cNvSpPr txBox="1"/>
          <p:nvPr/>
        </p:nvSpPr>
        <p:spPr>
          <a:xfrm>
            <a:off x="9409816" y="893055"/>
            <a:ext cx="1406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>
                <a:solidFill>
                  <a:schemeClr val="bg2">
                    <a:lumMod val="50000"/>
                  </a:schemeClr>
                </a:solidFill>
                <a:latin typeface="+mj-lt"/>
              </a:rPr>
              <a:t>Результаты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53ED25D-6AE3-0D5F-2CA4-E9D2A61D2309}"/>
              </a:ext>
            </a:extLst>
          </p:cNvPr>
          <p:cNvSpPr/>
          <p:nvPr/>
        </p:nvSpPr>
        <p:spPr>
          <a:xfrm>
            <a:off x="3768115" y="1099849"/>
            <a:ext cx="1120811" cy="17118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8264F000-C6E4-ED7F-A641-4064FEB03DAF}"/>
              </a:ext>
            </a:extLst>
          </p:cNvPr>
          <p:cNvSpPr/>
          <p:nvPr/>
        </p:nvSpPr>
        <p:spPr>
          <a:xfrm>
            <a:off x="7586426" y="1099849"/>
            <a:ext cx="1120811" cy="17118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D17565-C496-A690-479C-F80641EF52FB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6318249" y="4572000"/>
            <a:ext cx="0" cy="3809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45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3176-701D-400D-AD07-5EC591B1668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274320"/>
            <a:ext cx="10972800" cy="144713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cs typeface="Arial" panose="020B0604020202020204" pitchFamily="34" charset="0"/>
              </a:rPr>
              <a:t>Оценка тенденций заболеваемости — концентрированные эпидемии</a:t>
            </a:r>
            <a:br>
              <a:rPr lang="ru-RU" u="sng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В зависимости от имеющихся данных можно использовать различные модели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498938D-29F1-4833-BCC1-632D3D78C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64051"/>
              </p:ext>
            </p:extLst>
          </p:nvPr>
        </p:nvGraphicFramePr>
        <p:xfrm>
          <a:off x="412750" y="2034540"/>
          <a:ext cx="11366500" cy="594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70584">
                  <a:extLst>
                    <a:ext uri="{9D8B030D-6E8A-4147-A177-3AD203B41FA5}">
                      <a16:colId xmlns:a16="http://schemas.microsoft.com/office/drawing/2014/main" val="2983053911"/>
                    </a:ext>
                  </a:extLst>
                </a:gridCol>
                <a:gridCol w="8595916">
                  <a:extLst>
                    <a:ext uri="{9D8B030D-6E8A-4147-A177-3AD203B41FA5}">
                      <a16:colId xmlns:a16="http://schemas.microsoft.com/office/drawing/2014/main" val="4233037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/>
                        <a:t>Модель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Необходимые данные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926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/>
                        <a:t>Пакет оценки и прогнозирования (ПОП)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Данные о распространенности среди клиентов ДЖК и ключевых групп населения получают на основании: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/>
                        <a:t>дозорного эпиднадзора и IBBS;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/>
                        <a:t>планового программного тестирования;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2000"/>
                        <a:t>приблизительного размера популяции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542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/>
                        <a:t>Модель эпидемии СПИДа (AEM)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/>
                        <a:t>Данные эпиднадзора о распространенности: клиенты ДЖК и ключевые группы населения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/>
                        <a:t>Приблизительный размер популяции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/>
                        <a:t>Охват услуг по программе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0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/>
                        <a:t>Наблюдение за случаями и регистрация актов гражданского состояния (CSAVR)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/>
                        <a:t>Новые диагнозы ВИЧ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/>
                        <a:t>Случаи смерти, связанной со СПИДом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/>
                        <a:t>Возможный вариант: количество CD4 на момент постановки диагноза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240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/>
                        <a:t>Модель ECDC по ВИЧ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Данные наблюдения на основе случаев или совокупности: </a:t>
                      </a:r>
                    </a:p>
                    <a:p>
                      <a:r>
                        <a:rPr lang="ru-RU" sz="2000"/>
                        <a:t>новые диагнозы ВИЧ, диагнозы СПИДа, случаи смерти, связанной со СПИДом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06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1728-8C57-86BA-9A81-C068D12BF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49" y="248038"/>
            <a:ext cx="10824903" cy="7273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800" b="1" dirty="0">
                <a:ea typeface="ＭＳ Ｐゴシック" panose="020B0600070205080204" pitchFamily="34" charset="-128"/>
                <a:cs typeface="+mn-cs"/>
              </a:rPr>
              <a:t>Модели, используемые для создания оценок ВИЧ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4C0ADB-68DF-9AF3-2A56-D820354B5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898599"/>
              </p:ext>
            </p:extLst>
          </p:nvPr>
        </p:nvGraphicFramePr>
        <p:xfrm>
          <a:off x="502921" y="1111454"/>
          <a:ext cx="11186158" cy="62515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59479">
                  <a:extLst>
                    <a:ext uri="{9D8B030D-6E8A-4147-A177-3AD203B41FA5}">
                      <a16:colId xmlns:a16="http://schemas.microsoft.com/office/drawing/2014/main" val="842630820"/>
                    </a:ext>
                  </a:extLst>
                </a:gridCol>
                <a:gridCol w="1081238">
                  <a:extLst>
                    <a:ext uri="{9D8B030D-6E8A-4147-A177-3AD203B41FA5}">
                      <a16:colId xmlns:a16="http://schemas.microsoft.com/office/drawing/2014/main" val="64889179"/>
                    </a:ext>
                  </a:extLst>
                </a:gridCol>
                <a:gridCol w="6645441">
                  <a:extLst>
                    <a:ext uri="{9D8B030D-6E8A-4147-A177-3AD203B41FA5}">
                      <a16:colId xmlns:a16="http://schemas.microsoft.com/office/drawing/2014/main" val="1040945214"/>
                    </a:ext>
                  </a:extLst>
                </a:gridCol>
              </a:tblGrid>
              <a:tr h="2580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Модель заболеваемости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Страны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43865" algn="l"/>
                        </a:tabLst>
                      </a:pPr>
                      <a:r>
                        <a:rPr lang="ru-RU" sz="1800"/>
                        <a:t>Регионы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24937148"/>
                  </a:ext>
                </a:extLst>
              </a:tr>
              <a:tr h="4895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ПОП, генерализованные эпидемии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37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Азия и Тихоокеанский регион</a:t>
                      </a: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Восточная Европа и Центральная Азия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Карибский бассейн</a:t>
                      </a: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Латинская Америка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Восточная и Южная Африка</a:t>
                      </a: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Ближний Восток и Северная Африка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Западная и Центральная Африка</a:t>
                      </a: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Западная и Центральная Европа и Северная Америка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560019089"/>
                  </a:ext>
                </a:extLst>
              </a:tr>
              <a:tr h="4895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ПОП, концентрированные эпидемии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39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Азия и Тихоокеанский регион</a:t>
                      </a: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Восточная Европа и Центральная Азия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Карибский бассейн</a:t>
                      </a: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Латинская Америка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Восточная и Южная Африка	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Ближний Восток и Северная Африка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Западная и Центральная Африка	Западная и Центральная Европа и Северная Америка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8390021"/>
                  </a:ext>
                </a:extLst>
              </a:tr>
              <a:tr h="2580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 Модель эпидемии СПИДа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13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Азия и Тихоокеанский регион</a:t>
                      </a: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Восточная Европа и Центральная Азия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Карибский бассейн	Латинская Америка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Восточная и Южная Африка	Ближний Восток и Северная Африка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Западная и Центральная Африка	Западная и Центральная Европа и Северная Америка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28834008"/>
                  </a:ext>
                </a:extLst>
              </a:tr>
              <a:tr h="7210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Модель CSAVR или ECDC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69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Азия и Тихоокеанский регион</a:t>
                      </a: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Восточная Европа и Центральная Азия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Карибский бассейн</a:t>
                      </a: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Латинская Америка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Восточная и Южная Африка	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Ближний Восток и Северная Африка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Западная и Центральная Африка	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</a:rPr>
                        <a:t>Западная и Центральная Европа и Северная Америка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58427199"/>
                  </a:ext>
                </a:extLst>
              </a:tr>
              <a:tr h="4895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Другое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7950" algn="l"/>
                          <a:tab pos="457200" algn="l"/>
                        </a:tabLst>
                      </a:pPr>
                      <a:r>
                        <a:rPr lang="ru-RU" sz="1800"/>
                        <a:t>14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Азия и Тихоокеанский регион</a:t>
                      </a:r>
                      <a:r>
                        <a:rPr lang="ru-RU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Восточная Европа и Центральная Азия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Карибский бассейн	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Латинская Америка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Восточная и Южная Африка</a:t>
                      </a:r>
                      <a:r>
                        <a:rPr lang="ru-RU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	Ближний Восток и Северная Африка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l"/>
                          <a:tab pos="457200" algn="l"/>
                          <a:tab pos="274320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Западная и Центральная Африка	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Западная и Центральная Европа и Северная Америка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24060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13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19251D-E2FF-3804-F4D2-7D9F22567A3F}"/>
              </a:ext>
            </a:extLst>
          </p:cNvPr>
          <p:cNvSpPr txBox="1"/>
          <p:nvPr/>
        </p:nvSpPr>
        <p:spPr>
          <a:xfrm>
            <a:off x="609600" y="3205113"/>
            <a:ext cx="1097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+mj-lt"/>
              </a:rPr>
              <a:t>Краткий обзор основных изменений</a:t>
            </a:r>
          </a:p>
          <a:p>
            <a:pPr algn="ctr"/>
            <a:r>
              <a:rPr lang="ru-RU" sz="4400" b="1">
                <a:solidFill>
                  <a:schemeClr val="bg1"/>
                </a:solidFill>
                <a:latin typeface="+mj-lt"/>
              </a:rPr>
              <a:t>в Spectrum/AIM на 2023 год</a:t>
            </a:r>
          </a:p>
        </p:txBody>
      </p:sp>
    </p:spTree>
    <p:extLst>
      <p:ext uri="{BB962C8B-B14F-4D97-AF65-F5344CB8AC3E}">
        <p14:creationId xmlns:p14="http://schemas.microsoft.com/office/powerpoint/2010/main" val="98626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AF00-E5E6-910F-C774-C05F2569E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Основные изменения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1231-9D02-5F40-F05D-F8687984D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b="1" i="0" u="none" strike="noStrike">
                <a:solidFill>
                  <a:schemeClr val="accent2"/>
                </a:solidFill>
                <a:latin typeface="+mj-lt"/>
              </a:rPr>
              <a:t>Входные данные</a:t>
            </a:r>
            <a:r>
              <a:rPr lang="ru-RU" b="0" i="0">
                <a:solidFill>
                  <a:schemeClr val="accent2"/>
                </a:solidFill>
                <a:latin typeface="+mj-lt"/>
              </a:rPr>
              <a:t>​</a:t>
            </a:r>
          </a:p>
          <a:p>
            <a:pPr lvl="1"/>
            <a:r>
              <a:rPr lang="ru-RU" b="0" i="0" u="none" strike="noStrike">
                <a:latin typeface="+mj-lt"/>
              </a:rPr>
              <a:t>Рождаемость, зарегистрированная программой</a:t>
            </a:r>
          </a:p>
          <a:p>
            <a:pPr lvl="1"/>
            <a:r>
              <a:rPr lang="ru-RU">
                <a:solidFill>
                  <a:schemeClr val="bg1">
                    <a:lumMod val="75000"/>
                  </a:schemeClr>
                </a:solidFill>
                <a:latin typeface="+mj-lt"/>
              </a:rPr>
              <a:t>Чтение данных программы из ADR</a:t>
            </a:r>
          </a:p>
          <a:p>
            <a:pPr lvl="1"/>
            <a:r>
              <a:rPr lang="ru-RU" b="0" i="0" u="none" strike="noStrike">
                <a:latin typeface="+mj-lt"/>
              </a:rPr>
              <a:t>Редактор тестирования на ВИЧ</a:t>
            </a:r>
          </a:p>
          <a:p>
            <a:pPr lvl="1"/>
            <a:r>
              <a:rPr lang="ru-RU" b="0" i="0" u="none" strike="noStrike">
                <a:latin typeface="+mj-lt"/>
              </a:rPr>
              <a:t>WPP, 2022 г.</a:t>
            </a:r>
          </a:p>
          <a:p>
            <a:pPr lvl="1"/>
            <a:r>
              <a:rPr lang="ru-RU" b="0" i="0" u="none" strike="noStrike">
                <a:latin typeface="+mj-lt"/>
              </a:rPr>
              <a:t>Качество данных АРТ</a:t>
            </a:r>
          </a:p>
          <a:p>
            <a:pPr lvl="1"/>
            <a:r>
              <a:rPr lang="ru-RU">
                <a:latin typeface="+mj-lt"/>
              </a:rPr>
              <a:t>Расчет эффекта ART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b="1" i="0" u="none" strike="noStrike">
                <a:solidFill>
                  <a:schemeClr val="accent2"/>
                </a:solidFill>
                <a:latin typeface="+mj-lt"/>
              </a:rPr>
              <a:t>Методы</a:t>
            </a:r>
            <a:r>
              <a:rPr lang="ru-RU" b="0" i="0">
                <a:solidFill>
                  <a:schemeClr val="accent2"/>
                </a:solidFill>
                <a:latin typeface="+mj-lt"/>
              </a:rPr>
              <a:t>​</a:t>
            </a:r>
          </a:p>
          <a:p>
            <a:pPr lvl="1"/>
            <a:r>
              <a:rPr lang="ru-RU" b="0" i="0" u="none" strike="noStrike">
                <a:solidFill>
                  <a:schemeClr val="bg1">
                    <a:lumMod val="75000"/>
                  </a:schemeClr>
                </a:solidFill>
                <a:latin typeface="+mj-lt"/>
              </a:rPr>
              <a:t>Shiny90</a:t>
            </a:r>
          </a:p>
          <a:p>
            <a:pPr lvl="1"/>
            <a:r>
              <a:rPr lang="ru-RU" b="0" i="0" u="none" strike="noStrike">
                <a:latin typeface="+mj-lt"/>
              </a:rPr>
              <a:t>Оценки на конец года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3F86F-23A9-148C-516B-9C8E733E815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ru-RU" b="1" i="0" u="none" strike="noStrike">
                <a:solidFill>
                  <a:schemeClr val="accent2"/>
                </a:solidFill>
                <a:latin typeface="+mj-lt"/>
              </a:rPr>
              <a:t>Результаты/проверка</a:t>
            </a:r>
            <a:r>
              <a:rPr lang="ru-RU" b="0" i="0">
                <a:solidFill>
                  <a:schemeClr val="accent2"/>
                </a:solidFill>
                <a:latin typeface="+mj-lt"/>
              </a:rPr>
              <a:t>​</a:t>
            </a:r>
          </a:p>
          <a:p>
            <a:pPr lvl="1"/>
            <a:r>
              <a:rPr lang="ru-RU" b="0" i="0" u="none" strike="noStrike">
                <a:latin typeface="+mj-lt"/>
              </a:rPr>
              <a:t>Предупреждение о сохранении файла</a:t>
            </a:r>
          </a:p>
          <a:p>
            <a:pPr lvl="1"/>
            <a:r>
              <a:rPr lang="ru-RU" b="0" i="0" u="none" strike="noStrike">
                <a:latin typeface="+mj-lt"/>
              </a:rPr>
              <a:t>Контрольные периоды</a:t>
            </a:r>
          </a:p>
          <a:p>
            <a:pPr lvl="1"/>
            <a:r>
              <a:rPr lang="ru-RU" b="0" i="0" u="none" strike="noStrike">
                <a:latin typeface="+mj-lt"/>
              </a:rPr>
              <a:t>Смерти по любым причинам у лиц на АРТ</a:t>
            </a:r>
          </a:p>
          <a:p>
            <a:pPr lvl="1"/>
            <a:r>
              <a:rPr lang="ru-RU" b="0" i="0" u="none" strike="noStrike">
                <a:latin typeface="+mj-lt"/>
              </a:rPr>
              <a:t>Каскадный анализ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923091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536512-25F1-4228-A29D-651614EA2AD7}">
  <ds:schemaRefs>
    <ds:schemaRef ds:uri="http://schemas.microsoft.com/office/2006/metadata/properties"/>
    <ds:schemaRef ds:uri="http://schemas.microsoft.com/office/infopath/2007/PartnerControls"/>
    <ds:schemaRef ds:uri="288ef829-98c5-46d1-83dc-c2ef7c814da2"/>
    <ds:schemaRef ds:uri="2ddeef39-65d3-4660-94f2-f063f949c57e"/>
  </ds:schemaRefs>
</ds:datastoreItem>
</file>

<file path=customXml/itemProps2.xml><?xml version="1.0" encoding="utf-8"?>
<ds:datastoreItem xmlns:ds="http://schemas.openxmlformats.org/officeDocument/2006/customXml" ds:itemID="{0AAA385C-3F6D-406C-A4FC-68A4FF141D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3110F1-5703-4B98-9F85-E7FD4B190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ef829-98c5-46d1-83dc-c2ef7c814da2"/>
    <ds:schemaRef ds:uri="2ddeef39-65d3-4660-94f2-f063f949c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2128</Words>
  <Application>Microsoft Office PowerPoint</Application>
  <PresentationFormat>Widescreen</PresentationFormat>
  <Paragraphs>195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Custom Design</vt:lpstr>
      <vt:lpstr>1_Custom Design</vt:lpstr>
      <vt:lpstr>2_Custom Design</vt:lpstr>
      <vt:lpstr>3_Custom Design</vt:lpstr>
      <vt:lpstr>PowerPoint Presentation</vt:lpstr>
      <vt:lpstr>План</vt:lpstr>
      <vt:lpstr>PowerPoint Presentation</vt:lpstr>
      <vt:lpstr>Цель моделирования эпидемии ВИЧ</vt:lpstr>
      <vt:lpstr>Структура</vt:lpstr>
      <vt:lpstr>Оценка тенденций заболеваемости — концентрированные эпидемии В зависимости от имеющихся данных можно использовать различные модели</vt:lpstr>
      <vt:lpstr>Модели, используемые для создания оценок ВИЧ</vt:lpstr>
      <vt:lpstr>PowerPoint Presentation</vt:lpstr>
      <vt:lpstr>Основные изменения</vt:lpstr>
      <vt:lpstr>Рождаемость, зарегистрированная программой</vt:lpstr>
      <vt:lpstr>Предполагаемая рождаемость, рождаемость по программе и первые посещения ДЖК</vt:lpstr>
      <vt:lpstr>Редактор тестирования на ВИЧ</vt:lpstr>
      <vt:lpstr>Перспективы мирового населения на 2022 год (WPP 2022)</vt:lpstr>
      <vt:lpstr>Корректировка качества данных АРТ</vt:lpstr>
      <vt:lpstr>Расчет эффекта ART</vt:lpstr>
      <vt:lpstr>Оценки на конец года</vt:lpstr>
      <vt:lpstr>Предупреждение при сохранении «недопустимого» файла</vt:lpstr>
      <vt:lpstr>Смерти по любым причинам у лиц на АРТ</vt:lpstr>
      <vt:lpstr>Каскадный анализ изменений в АРТ</vt:lpstr>
      <vt:lpstr>Где найти дополнительную информацию</vt:lpstr>
      <vt:lpstr>PowerPoint Presentation</vt:lpstr>
      <vt:lpstr>Программное обеспечение Spectrum на 2023 год Версия для ПК</vt:lpstr>
      <vt:lpstr>Изменение последнего года прогноза на 2030 год</vt:lpstr>
    </vt:vector>
  </TitlesOfParts>
  <Company>studiovertex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in 24 point Arial regular</dc:title>
  <dc:creator>Nathalie Gouiran</dc:creator>
  <cp:lastModifiedBy>YAKUSIK, Anna</cp:lastModifiedBy>
  <cp:revision>207</cp:revision>
  <cp:lastPrinted>2011-08-22T20:13:01Z</cp:lastPrinted>
  <dcterms:created xsi:type="dcterms:W3CDTF">2011-11-29T17:23:10Z</dcterms:created>
  <dcterms:modified xsi:type="dcterms:W3CDTF">2023-05-02T11:21:13Z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