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4"/>
  </p:sldMasterIdLst>
  <p:notesMasterIdLst>
    <p:notesMasterId r:id="rId15"/>
  </p:notesMasterIdLst>
  <p:sldIdLst>
    <p:sldId id="256" r:id="rId5"/>
    <p:sldId id="1565" r:id="rId6"/>
    <p:sldId id="1550" r:id="rId7"/>
    <p:sldId id="3111" r:id="rId8"/>
    <p:sldId id="3110" r:id="rId9"/>
    <p:sldId id="258" r:id="rId10"/>
    <p:sldId id="3107" r:id="rId11"/>
    <p:sldId id="1540" r:id="rId12"/>
    <p:sldId id="3108" r:id="rId13"/>
    <p:sldId id="481" r:id="rId14"/>
  </p:sldIdLst>
  <p:sldSz cx="12192000" cy="6858000"/>
  <p:notesSz cx="7077075" cy="9363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E42543C-91A2-9EE8-E1B7-037F13AD6FD2}" name="Maria Aysa Lastra (CENSUS/POP FED)" initials="MA" userId="S::maria.aysalastra@census.gov::948fd170-ada1-4200-94c9-8cc71294b718" providerId="AD"/>
  <p188:author id="{1D209682-7508-1126-3555-3E7965AE71E1}" name="EKANMIAN, Gatien" initials="EG" userId="S::ekanmiang@unaids.org::c5d5b6b5-1f29-4811-bd93-36fc4aa3b73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EE8EC"/>
    <a:srgbClr val="4141D1"/>
    <a:srgbClr val="30C4C4"/>
    <a:srgbClr val="9CEAEE"/>
    <a:srgbClr val="DDF4F7"/>
    <a:srgbClr val="32C2B4"/>
    <a:srgbClr val="FF5050"/>
    <a:srgbClr val="E4E4E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BD18F29-5D9E-4E38-9657-6D4DAB3A7BAA}" v="88" dt="2025-02-03T14:54:53.124"/>
  </p1510:revLst>
</p1510:revInfo>
</file>

<file path=ppt/tableStyles.xml><?xml version="1.0" encoding="utf-8"?>
<a:tblStyleLst xmlns:a="http://schemas.openxmlformats.org/drawingml/2006/main" def="{5C22544A-7EE6-4342-B048-85BDC9FD1C3A}">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1026" autoAdjust="0"/>
  </p:normalViewPr>
  <p:slideViewPr>
    <p:cSldViewPr snapToGrid="0">
      <p:cViewPr varScale="1">
        <p:scale>
          <a:sx n="64" d="100"/>
          <a:sy n="64" d="100"/>
        </p:scale>
        <p:origin x="656" y="44"/>
      </p:cViewPr>
      <p:guideLst/>
    </p:cSldViewPr>
  </p:slideViewPr>
  <p:notesTextViewPr>
    <p:cViewPr>
      <p:scale>
        <a:sx n="1" d="1"/>
        <a:sy n="1" d="1"/>
      </p:scale>
      <p:origin x="0" y="0"/>
    </p:cViewPr>
  </p:notesTextViewPr>
  <p:sorterViewPr>
    <p:cViewPr>
      <p:scale>
        <a:sx n="110" d="100"/>
        <a:sy n="110" d="100"/>
      </p:scale>
      <p:origin x="0" y="-143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ORENROMP, Eline Louise" userId="a44abeb2-aa4e-4d35-a6f5-0d25c352ba16" providerId="ADAL" clId="{9BD18F29-5D9E-4E38-9657-6D4DAB3A7BAA}"/>
    <pc:docChg chg="undo custSel addSld delSld modSld modNotesMaster">
      <pc:chgData name="KORENROMP, Eline Louise" userId="a44abeb2-aa4e-4d35-a6f5-0d25c352ba16" providerId="ADAL" clId="{9BD18F29-5D9E-4E38-9657-6D4DAB3A7BAA}" dt="2025-02-03T15:10:37.265" v="1389" actId="20577"/>
      <pc:docMkLst>
        <pc:docMk/>
      </pc:docMkLst>
      <pc:sldChg chg="modSp mod">
        <pc:chgData name="KORENROMP, Eline Louise" userId="a44abeb2-aa4e-4d35-a6f5-0d25c352ba16" providerId="ADAL" clId="{9BD18F29-5D9E-4E38-9657-6D4DAB3A7BAA}" dt="2025-02-03T14:28:21.877" v="1292" actId="27636"/>
        <pc:sldMkLst>
          <pc:docMk/>
          <pc:sldMk cId="100137037" sldId="256"/>
        </pc:sldMkLst>
        <pc:spChg chg="mod">
          <ac:chgData name="KORENROMP, Eline Louise" userId="a44abeb2-aa4e-4d35-a6f5-0d25c352ba16" providerId="ADAL" clId="{9BD18F29-5D9E-4E38-9657-6D4DAB3A7BAA}" dt="2025-02-03T10:32:08.481" v="433" actId="20577"/>
          <ac:spMkLst>
            <pc:docMk/>
            <pc:sldMk cId="100137037" sldId="256"/>
            <ac:spMk id="2" creationId="{FBF8752D-0820-4F35-9D5D-B9D345CC6D3E}"/>
          </ac:spMkLst>
        </pc:spChg>
        <pc:spChg chg="mod">
          <ac:chgData name="KORENROMP, Eline Louise" userId="a44abeb2-aa4e-4d35-a6f5-0d25c352ba16" providerId="ADAL" clId="{9BD18F29-5D9E-4E38-9657-6D4DAB3A7BAA}" dt="2025-02-03T14:28:21.877" v="1292" actId="27636"/>
          <ac:spMkLst>
            <pc:docMk/>
            <pc:sldMk cId="100137037" sldId="256"/>
            <ac:spMk id="3" creationId="{39C97AB2-D1E8-48E1-B9C2-6E6C1698B16B}"/>
          </ac:spMkLst>
        </pc:spChg>
      </pc:sldChg>
      <pc:sldChg chg="modSp mod modNotesTx">
        <pc:chgData name="KORENROMP, Eline Louise" userId="a44abeb2-aa4e-4d35-a6f5-0d25c352ba16" providerId="ADAL" clId="{9BD18F29-5D9E-4E38-9657-6D4DAB3A7BAA}" dt="2025-02-03T15:10:37.265" v="1389" actId="20577"/>
        <pc:sldMkLst>
          <pc:docMk/>
          <pc:sldMk cId="670719479" sldId="258"/>
        </pc:sldMkLst>
        <pc:spChg chg="mod">
          <ac:chgData name="KORENROMP, Eline Louise" userId="a44abeb2-aa4e-4d35-a6f5-0d25c352ba16" providerId="ADAL" clId="{9BD18F29-5D9E-4E38-9657-6D4DAB3A7BAA}" dt="2025-02-03T15:10:11.840" v="1381" actId="403"/>
          <ac:spMkLst>
            <pc:docMk/>
            <pc:sldMk cId="670719479" sldId="258"/>
            <ac:spMk id="4" creationId="{FB5A33A4-6BF2-218A-02C7-F85A047ED10E}"/>
          </ac:spMkLst>
        </pc:spChg>
        <pc:spChg chg="mod">
          <ac:chgData name="KORENROMP, Eline Louise" userId="a44abeb2-aa4e-4d35-a6f5-0d25c352ba16" providerId="ADAL" clId="{9BD18F29-5D9E-4E38-9657-6D4DAB3A7BAA}" dt="2025-02-03T15:10:25.871" v="1386" actId="14100"/>
          <ac:spMkLst>
            <pc:docMk/>
            <pc:sldMk cId="670719479" sldId="258"/>
            <ac:spMk id="5" creationId="{F4885958-91C1-B3E6-D626-29B46ABB5129}"/>
          </ac:spMkLst>
        </pc:spChg>
        <pc:spChg chg="mod">
          <ac:chgData name="KORENROMP, Eline Louise" userId="a44abeb2-aa4e-4d35-a6f5-0d25c352ba16" providerId="ADAL" clId="{9BD18F29-5D9E-4E38-9657-6D4DAB3A7BAA}" dt="2025-02-03T15:10:23.761" v="1385" actId="14100"/>
          <ac:spMkLst>
            <pc:docMk/>
            <pc:sldMk cId="670719479" sldId="258"/>
            <ac:spMk id="6" creationId="{4F3BDDB3-B36C-6562-78DD-5D58318B46DF}"/>
          </ac:spMkLst>
        </pc:spChg>
        <pc:spChg chg="mod">
          <ac:chgData name="KORENROMP, Eline Louise" userId="a44abeb2-aa4e-4d35-a6f5-0d25c352ba16" providerId="ADAL" clId="{9BD18F29-5D9E-4E38-9657-6D4DAB3A7BAA}" dt="2025-02-03T15:10:37.265" v="1389" actId="20577"/>
          <ac:spMkLst>
            <pc:docMk/>
            <pc:sldMk cId="670719479" sldId="258"/>
            <ac:spMk id="8" creationId="{B7BD1463-91BB-D000-86EA-429CAD86662B}"/>
          </ac:spMkLst>
        </pc:spChg>
        <pc:spChg chg="mod">
          <ac:chgData name="KORENROMP, Eline Louise" userId="a44abeb2-aa4e-4d35-a6f5-0d25c352ba16" providerId="ADAL" clId="{9BD18F29-5D9E-4E38-9657-6D4DAB3A7BAA}" dt="2025-02-03T15:10:04.229" v="1380" actId="207"/>
          <ac:spMkLst>
            <pc:docMk/>
            <pc:sldMk cId="670719479" sldId="258"/>
            <ac:spMk id="19" creationId="{4E99E1F7-53DD-E8AB-B3EB-CB2CDD0F0B33}"/>
          </ac:spMkLst>
        </pc:spChg>
        <pc:spChg chg="mod">
          <ac:chgData name="KORENROMP, Eline Louise" userId="a44abeb2-aa4e-4d35-a6f5-0d25c352ba16" providerId="ADAL" clId="{9BD18F29-5D9E-4E38-9657-6D4DAB3A7BAA}" dt="2025-02-03T10:21:32.144" v="178" actId="6549"/>
          <ac:spMkLst>
            <pc:docMk/>
            <pc:sldMk cId="670719479" sldId="258"/>
            <ac:spMk id="25" creationId="{B89416AF-6E4C-CB87-7775-35A87875C74F}"/>
          </ac:spMkLst>
        </pc:spChg>
        <pc:cxnChg chg="mod">
          <ac:chgData name="KORENROMP, Eline Louise" userId="a44abeb2-aa4e-4d35-a6f5-0d25c352ba16" providerId="ADAL" clId="{9BD18F29-5D9E-4E38-9657-6D4DAB3A7BAA}" dt="2025-02-03T15:10:25.871" v="1386" actId="14100"/>
          <ac:cxnSpMkLst>
            <pc:docMk/>
            <pc:sldMk cId="670719479" sldId="258"/>
            <ac:cxnSpMk id="11" creationId="{A3B53F40-1F2A-E59D-7B31-79216AEAD9B4}"/>
          </ac:cxnSpMkLst>
        </pc:cxnChg>
      </pc:sldChg>
      <pc:sldChg chg="addSp delSp modSp mod">
        <pc:chgData name="KORENROMP, Eline Louise" userId="a44abeb2-aa4e-4d35-a6f5-0d25c352ba16" providerId="ADAL" clId="{9BD18F29-5D9E-4E38-9657-6D4DAB3A7BAA}" dt="2025-02-03T14:22:17.497" v="1264" actId="6549"/>
        <pc:sldMkLst>
          <pc:docMk/>
          <pc:sldMk cId="4077375247" sldId="481"/>
        </pc:sldMkLst>
        <pc:spChg chg="mod">
          <ac:chgData name="KORENROMP, Eline Louise" userId="a44abeb2-aa4e-4d35-a6f5-0d25c352ba16" providerId="ADAL" clId="{9BD18F29-5D9E-4E38-9657-6D4DAB3A7BAA}" dt="2025-02-03T14:22:17.497" v="1264" actId="6549"/>
          <ac:spMkLst>
            <pc:docMk/>
            <pc:sldMk cId="4077375247" sldId="481"/>
            <ac:spMk id="2" creationId="{CF9314BC-677D-45C6-B125-E1496B8E43DF}"/>
          </ac:spMkLst>
        </pc:spChg>
        <pc:spChg chg="add">
          <ac:chgData name="KORENROMP, Eline Louise" userId="a44abeb2-aa4e-4d35-a6f5-0d25c352ba16" providerId="ADAL" clId="{9BD18F29-5D9E-4E38-9657-6D4DAB3A7BAA}" dt="2025-02-03T14:21:11.830" v="1198"/>
          <ac:spMkLst>
            <pc:docMk/>
            <pc:sldMk cId="4077375247" sldId="481"/>
            <ac:spMk id="3" creationId="{99A096C3-7AF2-0B58-C197-A17E61C1024A}"/>
          </ac:spMkLst>
        </pc:spChg>
        <pc:spChg chg="mod">
          <ac:chgData name="KORENROMP, Eline Louise" userId="a44abeb2-aa4e-4d35-a6f5-0d25c352ba16" providerId="ADAL" clId="{9BD18F29-5D9E-4E38-9657-6D4DAB3A7BAA}" dt="2025-02-03T14:21:51.671" v="1218" actId="20577"/>
          <ac:spMkLst>
            <pc:docMk/>
            <pc:sldMk cId="4077375247" sldId="481"/>
            <ac:spMk id="4" creationId="{C2FEF825-B1A4-1F45-4E91-9427D602CE8F}"/>
          </ac:spMkLst>
        </pc:spChg>
        <pc:spChg chg="add del mod">
          <ac:chgData name="KORENROMP, Eline Louise" userId="a44abeb2-aa4e-4d35-a6f5-0d25c352ba16" providerId="ADAL" clId="{9BD18F29-5D9E-4E38-9657-6D4DAB3A7BAA}" dt="2025-02-03T14:21:24.247" v="1205" actId="478"/>
          <ac:spMkLst>
            <pc:docMk/>
            <pc:sldMk cId="4077375247" sldId="481"/>
            <ac:spMk id="6" creationId="{B85CAE3A-4B9D-84FB-D361-BDEE5C8001F5}"/>
          </ac:spMkLst>
        </pc:spChg>
      </pc:sldChg>
      <pc:sldChg chg="addSp delSp modSp mod modCm">
        <pc:chgData name="KORENROMP, Eline Louise" userId="a44abeb2-aa4e-4d35-a6f5-0d25c352ba16" providerId="ADAL" clId="{9BD18F29-5D9E-4E38-9657-6D4DAB3A7BAA}" dt="2025-02-03T15:09:24.108" v="1375" actId="255"/>
        <pc:sldMkLst>
          <pc:docMk/>
          <pc:sldMk cId="134191081" sldId="1540"/>
        </pc:sldMkLst>
        <pc:spChg chg="mod">
          <ac:chgData name="KORENROMP, Eline Louise" userId="a44abeb2-aa4e-4d35-a6f5-0d25c352ba16" providerId="ADAL" clId="{9BD18F29-5D9E-4E38-9657-6D4DAB3A7BAA}" dt="2025-02-03T15:09:24.108" v="1375" actId="255"/>
          <ac:spMkLst>
            <pc:docMk/>
            <pc:sldMk cId="134191081" sldId="1540"/>
            <ac:spMk id="3" creationId="{9A0DC9E1-6409-E998-ED77-26E3D4288057}"/>
          </ac:spMkLst>
        </pc:spChg>
        <pc:spChg chg="mod">
          <ac:chgData name="KORENROMP, Eline Louise" userId="a44abeb2-aa4e-4d35-a6f5-0d25c352ba16" providerId="ADAL" clId="{9BD18F29-5D9E-4E38-9657-6D4DAB3A7BAA}" dt="2025-02-03T14:24:23.041" v="1285" actId="113"/>
          <ac:spMkLst>
            <pc:docMk/>
            <pc:sldMk cId="134191081" sldId="1540"/>
            <ac:spMk id="4" creationId="{30519FBC-3F2B-C023-EB27-963E9FB9C8A0}"/>
          </ac:spMkLst>
        </pc:spChg>
        <pc:picChg chg="del mod">
          <ac:chgData name="KORENROMP, Eline Louise" userId="a44abeb2-aa4e-4d35-a6f5-0d25c352ba16" providerId="ADAL" clId="{9BD18F29-5D9E-4E38-9657-6D4DAB3A7BAA}" dt="2025-02-03T10:29:21.917" v="430" actId="478"/>
          <ac:picMkLst>
            <pc:docMk/>
            <pc:sldMk cId="134191081" sldId="1540"/>
            <ac:picMk id="5" creationId="{17C7DEAE-91E8-5AFD-E17B-9665BAE48F8C}"/>
          </ac:picMkLst>
        </pc:picChg>
        <pc:picChg chg="add mod">
          <ac:chgData name="KORENROMP, Eline Louise" userId="a44abeb2-aa4e-4d35-a6f5-0d25c352ba16" providerId="ADAL" clId="{9BD18F29-5D9E-4E38-9657-6D4DAB3A7BAA}" dt="2025-02-03T10:29:30.138" v="432" actId="14100"/>
          <ac:picMkLst>
            <pc:docMk/>
            <pc:sldMk cId="134191081" sldId="1540"/>
            <ac:picMk id="6" creationId="{F25958F8-5D52-B0D9-1C24-C760DB53657E}"/>
          </ac:picMkLst>
        </pc:picChg>
        <pc:extLst>
          <p:ext xmlns:p="http://schemas.openxmlformats.org/presentationml/2006/main" uri="{D6D511B9-2390-475A-947B-AFAB55BFBCF1}">
            <pc226:cmChg xmlns:pc226="http://schemas.microsoft.com/office/powerpoint/2022/06/main/command" chg="mod">
              <pc226:chgData name="KORENROMP, Eline Louise" userId="a44abeb2-aa4e-4d35-a6f5-0d25c352ba16" providerId="ADAL" clId="{9BD18F29-5D9E-4E38-9657-6D4DAB3A7BAA}" dt="2025-02-03T10:26:04.591" v="332" actId="6549"/>
              <pc2:cmMkLst xmlns:pc2="http://schemas.microsoft.com/office/powerpoint/2019/9/main/command">
                <pc:docMk/>
                <pc:sldMk cId="134191081" sldId="1540"/>
                <pc2:cmMk id="{404F36D0-BB27-46D9-B809-6C31E24AB927}"/>
              </pc2:cmMkLst>
            </pc226:cmChg>
          </p:ext>
        </pc:extLst>
      </pc:sldChg>
      <pc:sldChg chg="modSp mod">
        <pc:chgData name="KORENROMP, Eline Louise" userId="a44abeb2-aa4e-4d35-a6f5-0d25c352ba16" providerId="ADAL" clId="{9BD18F29-5D9E-4E38-9657-6D4DAB3A7BAA}" dt="2025-02-03T10:18:56.292" v="99" actId="14100"/>
        <pc:sldMkLst>
          <pc:docMk/>
          <pc:sldMk cId="3809484236" sldId="1550"/>
        </pc:sldMkLst>
        <pc:spChg chg="mod">
          <ac:chgData name="KORENROMP, Eline Louise" userId="a44abeb2-aa4e-4d35-a6f5-0d25c352ba16" providerId="ADAL" clId="{9BD18F29-5D9E-4E38-9657-6D4DAB3A7BAA}" dt="2025-02-03T10:18:50.884" v="97" actId="1076"/>
          <ac:spMkLst>
            <pc:docMk/>
            <pc:sldMk cId="3809484236" sldId="1550"/>
            <ac:spMk id="2" creationId="{99C9377E-5CCA-053B-C7DA-904E692A56B7}"/>
          </ac:spMkLst>
        </pc:spChg>
        <pc:picChg chg="mod">
          <ac:chgData name="KORENROMP, Eline Louise" userId="a44abeb2-aa4e-4d35-a6f5-0d25c352ba16" providerId="ADAL" clId="{9BD18F29-5D9E-4E38-9657-6D4DAB3A7BAA}" dt="2025-02-03T10:18:56.292" v="99" actId="14100"/>
          <ac:picMkLst>
            <pc:docMk/>
            <pc:sldMk cId="3809484236" sldId="1550"/>
            <ac:picMk id="13" creationId="{371F3C81-D4F3-66EE-9D88-81384EA947B9}"/>
          </ac:picMkLst>
        </pc:picChg>
      </pc:sldChg>
      <pc:sldChg chg="modSp mod modNotesTx">
        <pc:chgData name="KORENROMP, Eline Louise" userId="a44abeb2-aa4e-4d35-a6f5-0d25c352ba16" providerId="ADAL" clId="{9BD18F29-5D9E-4E38-9657-6D4DAB3A7BAA}" dt="2025-02-03T14:10:25.326" v="1082" actId="404"/>
        <pc:sldMkLst>
          <pc:docMk/>
          <pc:sldMk cId="1792933428" sldId="1565"/>
        </pc:sldMkLst>
        <pc:spChg chg="mod">
          <ac:chgData name="KORENROMP, Eline Louise" userId="a44abeb2-aa4e-4d35-a6f5-0d25c352ba16" providerId="ADAL" clId="{9BD18F29-5D9E-4E38-9657-6D4DAB3A7BAA}" dt="2025-02-03T10:18:03.656" v="83" actId="1076"/>
          <ac:spMkLst>
            <pc:docMk/>
            <pc:sldMk cId="1792933428" sldId="1565"/>
            <ac:spMk id="9" creationId="{B361A2E7-D689-207E-77A1-523E86F2A449}"/>
          </ac:spMkLst>
        </pc:spChg>
        <pc:graphicFrameChg chg="mod modGraphic">
          <ac:chgData name="KORENROMP, Eline Louise" userId="a44abeb2-aa4e-4d35-a6f5-0d25c352ba16" providerId="ADAL" clId="{9BD18F29-5D9E-4E38-9657-6D4DAB3A7BAA}" dt="2025-02-03T10:50:53.082" v="561" actId="6549"/>
          <ac:graphicFrameMkLst>
            <pc:docMk/>
            <pc:sldMk cId="1792933428" sldId="1565"/>
            <ac:graphicFrameMk id="6" creationId="{14C0D224-90B7-F719-B568-064782179CF4}"/>
          </ac:graphicFrameMkLst>
        </pc:graphicFrameChg>
      </pc:sldChg>
      <pc:sldChg chg="modSp mod modNotesTx">
        <pc:chgData name="KORENROMP, Eline Louise" userId="a44abeb2-aa4e-4d35-a6f5-0d25c352ba16" providerId="ADAL" clId="{9BD18F29-5D9E-4E38-9657-6D4DAB3A7BAA}" dt="2025-02-03T15:09:41.283" v="1376" actId="114"/>
        <pc:sldMkLst>
          <pc:docMk/>
          <pc:sldMk cId="3520420856" sldId="3107"/>
        </pc:sldMkLst>
        <pc:spChg chg="mod">
          <ac:chgData name="KORENROMP, Eline Louise" userId="a44abeb2-aa4e-4d35-a6f5-0d25c352ba16" providerId="ADAL" clId="{9BD18F29-5D9E-4E38-9657-6D4DAB3A7BAA}" dt="2025-02-03T15:09:41.283" v="1376" actId="114"/>
          <ac:spMkLst>
            <pc:docMk/>
            <pc:sldMk cId="3520420856" sldId="3107"/>
            <ac:spMk id="9" creationId="{3829E4DA-89CA-7EA5-5072-437C0617A06C}"/>
          </ac:spMkLst>
        </pc:spChg>
        <pc:graphicFrameChg chg="modGraphic">
          <ac:chgData name="KORENROMP, Eline Louise" userId="a44abeb2-aa4e-4d35-a6f5-0d25c352ba16" providerId="ADAL" clId="{9BD18F29-5D9E-4E38-9657-6D4DAB3A7BAA}" dt="2025-02-03T10:25:52.753" v="325" actId="20577"/>
          <ac:graphicFrameMkLst>
            <pc:docMk/>
            <pc:sldMk cId="3520420856" sldId="3107"/>
            <ac:graphicFrameMk id="6" creationId="{A181771F-1A7E-C98F-FC83-C30C81F67946}"/>
          </ac:graphicFrameMkLst>
        </pc:graphicFrameChg>
      </pc:sldChg>
      <pc:sldChg chg="modSp mod modCm">
        <pc:chgData name="KORENROMP, Eline Louise" userId="a44abeb2-aa4e-4d35-a6f5-0d25c352ba16" providerId="ADAL" clId="{9BD18F29-5D9E-4E38-9657-6D4DAB3A7BAA}" dt="2025-02-03T14:54:02.514" v="1326" actId="6549"/>
        <pc:sldMkLst>
          <pc:docMk/>
          <pc:sldMk cId="31282999" sldId="3108"/>
        </pc:sldMkLst>
        <pc:spChg chg="mod">
          <ac:chgData name="KORENROMP, Eline Louise" userId="a44abeb2-aa4e-4d35-a6f5-0d25c352ba16" providerId="ADAL" clId="{9BD18F29-5D9E-4E38-9657-6D4DAB3A7BAA}" dt="2025-02-03T14:54:02.514" v="1326" actId="6549"/>
          <ac:spMkLst>
            <pc:docMk/>
            <pc:sldMk cId="31282999" sldId="3108"/>
            <ac:spMk id="3" creationId="{0A4FCDE3-BBD5-1D87-82ED-EE71A9717B84}"/>
          </ac:spMkLst>
        </pc:spChg>
        <pc:spChg chg="mod">
          <ac:chgData name="KORENROMP, Eline Louise" userId="a44abeb2-aa4e-4d35-a6f5-0d25c352ba16" providerId="ADAL" clId="{9BD18F29-5D9E-4E38-9657-6D4DAB3A7BAA}" dt="2025-02-03T14:24:18.844" v="1284" actId="113"/>
          <ac:spMkLst>
            <pc:docMk/>
            <pc:sldMk cId="31282999" sldId="3108"/>
            <ac:spMk id="4" creationId="{5FE95CC3-2C2F-745E-717C-FF8C78D7C7FD}"/>
          </ac:spMkLst>
        </pc:spChg>
        <pc:extLst>
          <p:ext xmlns:p="http://schemas.openxmlformats.org/presentationml/2006/main" uri="{D6D511B9-2390-475A-947B-AFAB55BFBCF1}">
            <pc226:cmChg xmlns:pc226="http://schemas.microsoft.com/office/powerpoint/2022/06/main/command" chg="mod">
              <pc226:chgData name="KORENROMP, Eline Louise" userId="a44abeb2-aa4e-4d35-a6f5-0d25c352ba16" providerId="ADAL" clId="{9BD18F29-5D9E-4E38-9657-6D4DAB3A7BAA}" dt="2025-02-03T10:27:27.613" v="407" actId="6549"/>
              <pc2:cmMkLst xmlns:pc2="http://schemas.microsoft.com/office/powerpoint/2019/9/main/command">
                <pc:docMk/>
                <pc:sldMk cId="31282999" sldId="3108"/>
                <pc2:cmMk id="{E3182157-E3A7-449F-BD31-8D9C4157A0DD}"/>
              </pc2:cmMkLst>
            </pc226:cmChg>
            <pc226:cmChg xmlns:pc226="http://schemas.microsoft.com/office/powerpoint/2022/06/main/command" chg="mod">
              <pc226:chgData name="KORENROMP, Eline Louise" userId="a44abeb2-aa4e-4d35-a6f5-0d25c352ba16" providerId="ADAL" clId="{9BD18F29-5D9E-4E38-9657-6D4DAB3A7BAA}" dt="2025-02-03T10:27:27.613" v="407" actId="6549"/>
              <pc2:cmMkLst xmlns:pc2="http://schemas.microsoft.com/office/powerpoint/2019/9/main/command">
                <pc:docMk/>
                <pc:sldMk cId="31282999" sldId="3108"/>
                <pc2:cmMk id="{E3F0C685-CB38-42C2-937F-F89CDF35440D}"/>
              </pc2:cmMkLst>
            </pc226:cmChg>
          </p:ext>
        </pc:extLst>
      </pc:sldChg>
      <pc:sldChg chg="modSp mod">
        <pc:chgData name="KORENROMP, Eline Louise" userId="a44abeb2-aa4e-4d35-a6f5-0d25c352ba16" providerId="ADAL" clId="{9BD18F29-5D9E-4E38-9657-6D4DAB3A7BAA}" dt="2025-02-03T10:55:03.836" v="695" actId="20577"/>
        <pc:sldMkLst>
          <pc:docMk/>
          <pc:sldMk cId="1306116881" sldId="3110"/>
        </pc:sldMkLst>
        <pc:spChg chg="mod">
          <ac:chgData name="KORENROMP, Eline Louise" userId="a44abeb2-aa4e-4d35-a6f5-0d25c352ba16" providerId="ADAL" clId="{9BD18F29-5D9E-4E38-9657-6D4DAB3A7BAA}" dt="2025-02-03T10:19:59.419" v="132" actId="20577"/>
          <ac:spMkLst>
            <pc:docMk/>
            <pc:sldMk cId="1306116881" sldId="3110"/>
            <ac:spMk id="2" creationId="{88913B21-0EB5-A046-E4A8-E77DDF9951C1}"/>
          </ac:spMkLst>
        </pc:spChg>
        <pc:spChg chg="mod">
          <ac:chgData name="KORENROMP, Eline Louise" userId="a44abeb2-aa4e-4d35-a6f5-0d25c352ba16" providerId="ADAL" clId="{9BD18F29-5D9E-4E38-9657-6D4DAB3A7BAA}" dt="2025-02-03T10:53:55.989" v="686" actId="113"/>
          <ac:spMkLst>
            <pc:docMk/>
            <pc:sldMk cId="1306116881" sldId="3110"/>
            <ac:spMk id="4" creationId="{E217895E-E21E-B08B-C8D0-3860F5349E1B}"/>
          </ac:spMkLst>
        </pc:spChg>
        <pc:spChg chg="mod">
          <ac:chgData name="KORENROMP, Eline Louise" userId="a44abeb2-aa4e-4d35-a6f5-0d25c352ba16" providerId="ADAL" clId="{9BD18F29-5D9E-4E38-9657-6D4DAB3A7BAA}" dt="2025-02-03T10:55:03.836" v="695" actId="20577"/>
          <ac:spMkLst>
            <pc:docMk/>
            <pc:sldMk cId="1306116881" sldId="3110"/>
            <ac:spMk id="7" creationId="{18D60644-430C-3305-97F9-F28E74EF1EC2}"/>
          </ac:spMkLst>
        </pc:spChg>
        <pc:picChg chg="mod">
          <ac:chgData name="KORENROMP, Eline Louise" userId="a44abeb2-aa4e-4d35-a6f5-0d25c352ba16" providerId="ADAL" clId="{9BD18F29-5D9E-4E38-9657-6D4DAB3A7BAA}" dt="2025-02-03T10:20:11.924" v="134" actId="14100"/>
          <ac:picMkLst>
            <pc:docMk/>
            <pc:sldMk cId="1306116881" sldId="3110"/>
            <ac:picMk id="8" creationId="{85DC521C-6C1E-F0EE-2003-EF144C148BC4}"/>
          </ac:picMkLst>
        </pc:picChg>
        <pc:picChg chg="mod">
          <ac:chgData name="KORENROMP, Eline Louise" userId="a44abeb2-aa4e-4d35-a6f5-0d25c352ba16" providerId="ADAL" clId="{9BD18F29-5D9E-4E38-9657-6D4DAB3A7BAA}" dt="2025-02-03T10:20:11.924" v="134" actId="14100"/>
          <ac:picMkLst>
            <pc:docMk/>
            <pc:sldMk cId="1306116881" sldId="3110"/>
            <ac:picMk id="10" creationId="{9A7BEE20-9CD8-4A55-E1AF-21F365ACADA2}"/>
          </ac:picMkLst>
        </pc:picChg>
      </pc:sldChg>
      <pc:sldChg chg="modSp mod modShow">
        <pc:chgData name="KORENROMP, Eline Louise" userId="a44abeb2-aa4e-4d35-a6f5-0d25c352ba16" providerId="ADAL" clId="{9BD18F29-5D9E-4E38-9657-6D4DAB3A7BAA}" dt="2025-02-03T10:52:17.361" v="562" actId="729"/>
        <pc:sldMkLst>
          <pc:docMk/>
          <pc:sldMk cId="177154159" sldId="3111"/>
        </pc:sldMkLst>
        <pc:spChg chg="mod">
          <ac:chgData name="KORENROMP, Eline Louise" userId="a44abeb2-aa4e-4d35-a6f5-0d25c352ba16" providerId="ADAL" clId="{9BD18F29-5D9E-4E38-9657-6D4DAB3A7BAA}" dt="2025-02-03T10:19:28.281" v="101" actId="14100"/>
          <ac:spMkLst>
            <pc:docMk/>
            <pc:sldMk cId="177154159" sldId="3111"/>
            <ac:spMk id="3" creationId="{0B718955-0B36-9C48-854E-7AD042B84099}"/>
          </ac:spMkLst>
        </pc:spChg>
        <pc:picChg chg="mod">
          <ac:chgData name="KORENROMP, Eline Louise" userId="a44abeb2-aa4e-4d35-a6f5-0d25c352ba16" providerId="ADAL" clId="{9BD18F29-5D9E-4E38-9657-6D4DAB3A7BAA}" dt="2025-02-03T10:19:32.954" v="103" actId="1076"/>
          <ac:picMkLst>
            <pc:docMk/>
            <pc:sldMk cId="177154159" sldId="3111"/>
            <ac:picMk id="6" creationId="{A7A30AF9-C796-2BBB-7DBD-C50ADC8341D4}"/>
          </ac:picMkLst>
        </pc:picChg>
      </pc:sldChg>
      <pc:sldChg chg="new del">
        <pc:chgData name="KORENROMP, Eline Louise" userId="a44abeb2-aa4e-4d35-a6f5-0d25c352ba16" providerId="ADAL" clId="{9BD18F29-5D9E-4E38-9657-6D4DAB3A7BAA}" dt="2025-02-03T15:10:33.086" v="1388" actId="680"/>
        <pc:sldMkLst>
          <pc:docMk/>
          <pc:sldMk cId="2110692236" sldId="3112"/>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66732" cy="469779"/>
          </a:xfrm>
          <a:prstGeom prst="rect">
            <a:avLst/>
          </a:prstGeom>
        </p:spPr>
        <p:txBody>
          <a:bodyPr vert="horz" lIns="93933" tIns="46967" rIns="93933" bIns="46967" rtlCol="0"/>
          <a:lstStyle>
            <a:lvl1pPr algn="l">
              <a:defRPr sz="1200"/>
            </a:lvl1pPr>
          </a:lstStyle>
          <a:p>
            <a:endParaRPr lang="en-US"/>
          </a:p>
        </p:txBody>
      </p:sp>
      <p:sp>
        <p:nvSpPr>
          <p:cNvPr id="3" name="Date Placeholder 2"/>
          <p:cNvSpPr>
            <a:spLocks noGrp="1"/>
          </p:cNvSpPr>
          <p:nvPr>
            <p:ph type="dt" idx="1"/>
          </p:nvPr>
        </p:nvSpPr>
        <p:spPr>
          <a:xfrm>
            <a:off x="4008706" y="1"/>
            <a:ext cx="3066732" cy="469779"/>
          </a:xfrm>
          <a:prstGeom prst="rect">
            <a:avLst/>
          </a:prstGeom>
        </p:spPr>
        <p:txBody>
          <a:bodyPr vert="horz" lIns="93933" tIns="46967" rIns="93933" bIns="46967" rtlCol="0"/>
          <a:lstStyle>
            <a:lvl1pPr algn="r">
              <a:defRPr sz="1200"/>
            </a:lvl1pPr>
          </a:lstStyle>
          <a:p>
            <a:fld id="{3F4DE85E-B7DD-4983-B81E-87808B4ABA6B}" type="datetimeFigureOut">
              <a:rPr lang="en-US" smtClean="0"/>
              <a:t>3/17/2025</a:t>
            </a:fld>
            <a:endParaRPr lang="en-US"/>
          </a:p>
        </p:txBody>
      </p:sp>
      <p:sp>
        <p:nvSpPr>
          <p:cNvPr id="4" name="Slide Image Placeholder 3"/>
          <p:cNvSpPr>
            <a:spLocks noGrp="1" noRot="1" noChangeAspect="1"/>
          </p:cNvSpPr>
          <p:nvPr>
            <p:ph type="sldImg" idx="2"/>
          </p:nvPr>
        </p:nvSpPr>
        <p:spPr>
          <a:xfrm>
            <a:off x="728663" y="1169988"/>
            <a:ext cx="5619750" cy="3160712"/>
          </a:xfrm>
          <a:prstGeom prst="rect">
            <a:avLst/>
          </a:prstGeom>
          <a:noFill/>
          <a:ln w="12700">
            <a:solidFill>
              <a:prstClr val="black"/>
            </a:solidFill>
          </a:ln>
        </p:spPr>
        <p:txBody>
          <a:bodyPr vert="horz" lIns="93933" tIns="46967" rIns="93933" bIns="46967" rtlCol="0" anchor="ctr"/>
          <a:lstStyle/>
          <a:p>
            <a:endParaRPr lang="en-US"/>
          </a:p>
        </p:txBody>
      </p:sp>
      <p:sp>
        <p:nvSpPr>
          <p:cNvPr id="5" name="Notes Placeholder 4"/>
          <p:cNvSpPr>
            <a:spLocks noGrp="1"/>
          </p:cNvSpPr>
          <p:nvPr>
            <p:ph type="body" sz="quarter" idx="3"/>
          </p:nvPr>
        </p:nvSpPr>
        <p:spPr>
          <a:xfrm>
            <a:off x="707708" y="4505980"/>
            <a:ext cx="5661660" cy="3686712"/>
          </a:xfrm>
          <a:prstGeom prst="rect">
            <a:avLst/>
          </a:prstGeom>
        </p:spPr>
        <p:txBody>
          <a:bodyPr vert="horz" lIns="93933" tIns="46967" rIns="93933" bIns="46967" rtlCol="0"/>
          <a:lstStyle/>
          <a:p>
            <a:pPr lvl="0"/>
            <a:r>
              <a:rPr lang="en-US"/>
              <a:t>Haga clic para editar los estilos de texto maestro</a:t>
            </a:r>
          </a:p>
          <a:p>
            <a:pPr lvl="1"/>
            <a:r>
              <a:rPr lang="en-US"/>
              <a:t>Segundo nivel</a:t>
            </a:r>
          </a:p>
          <a:p>
            <a:pPr lvl="2"/>
            <a:r>
              <a:rPr lang="en-US"/>
              <a:t>Tercer nivel</a:t>
            </a:r>
          </a:p>
          <a:p>
            <a:pPr lvl="3"/>
            <a:r>
              <a:rPr lang="en-US"/>
              <a:t>Cuarto nivel</a:t>
            </a:r>
          </a:p>
          <a:p>
            <a:pPr lvl="4"/>
            <a:r>
              <a:rPr lang="en-US"/>
              <a:t>Quinto nivel</a:t>
            </a:r>
          </a:p>
        </p:txBody>
      </p:sp>
      <p:sp>
        <p:nvSpPr>
          <p:cNvPr id="6" name="Footer Placeholder 5"/>
          <p:cNvSpPr>
            <a:spLocks noGrp="1"/>
          </p:cNvSpPr>
          <p:nvPr>
            <p:ph type="ftr" sz="quarter" idx="4"/>
          </p:nvPr>
        </p:nvSpPr>
        <p:spPr>
          <a:xfrm>
            <a:off x="1" y="8893297"/>
            <a:ext cx="3066732" cy="469778"/>
          </a:xfrm>
          <a:prstGeom prst="rect">
            <a:avLst/>
          </a:prstGeom>
        </p:spPr>
        <p:txBody>
          <a:bodyPr vert="horz" lIns="93933" tIns="46967" rIns="93933" bIns="46967" rtlCol="0" anchor="b"/>
          <a:lstStyle>
            <a:lvl1pPr algn="l">
              <a:defRPr sz="1200"/>
            </a:lvl1pPr>
          </a:lstStyle>
          <a:p>
            <a:endParaRPr lang="en-US"/>
          </a:p>
        </p:txBody>
      </p:sp>
      <p:sp>
        <p:nvSpPr>
          <p:cNvPr id="7" name="Slide Number Placeholder 6"/>
          <p:cNvSpPr>
            <a:spLocks noGrp="1"/>
          </p:cNvSpPr>
          <p:nvPr>
            <p:ph type="sldNum" sz="quarter" idx="5"/>
          </p:nvPr>
        </p:nvSpPr>
        <p:spPr>
          <a:xfrm>
            <a:off x="4008706" y="8893297"/>
            <a:ext cx="3066732" cy="469778"/>
          </a:xfrm>
          <a:prstGeom prst="rect">
            <a:avLst/>
          </a:prstGeom>
        </p:spPr>
        <p:txBody>
          <a:bodyPr vert="horz" lIns="93933" tIns="46967" rIns="93933" bIns="46967" rtlCol="0" anchor="b"/>
          <a:lstStyle>
            <a:lvl1pPr algn="r">
              <a:defRPr sz="1200"/>
            </a:lvl1pPr>
          </a:lstStyle>
          <a:p>
            <a:fld id="{57659616-E921-41D3-9E36-7E9FC31D8247}" type="slidenum">
              <a:rPr lang="en-US" smtClean="0"/>
              <a:t>‹#›</a:t>
            </a:fld>
            <a:endParaRPr lang="en-US"/>
          </a:p>
        </p:txBody>
      </p:sp>
    </p:spTree>
    <p:extLst>
      <p:ext uri="{BB962C8B-B14F-4D97-AF65-F5344CB8AC3E}">
        <p14:creationId xmlns:p14="http://schemas.microsoft.com/office/powerpoint/2010/main" val="3172901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7659616-E921-41D3-9E36-7E9FC31D8247}" type="slidenum">
              <a:rPr lang="en-US" smtClean="0"/>
              <a:t>1</a:t>
            </a:fld>
            <a:endParaRPr lang="en-US"/>
          </a:p>
        </p:txBody>
      </p:sp>
    </p:spTree>
    <p:extLst>
      <p:ext uri="{BB962C8B-B14F-4D97-AF65-F5344CB8AC3E}">
        <p14:creationId xmlns:p14="http://schemas.microsoft.com/office/powerpoint/2010/main" val="7033962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H"/>
          </a:p>
        </p:txBody>
      </p:sp>
      <p:sp>
        <p:nvSpPr>
          <p:cNvPr id="4" name="Slide Number Placeholder 3"/>
          <p:cNvSpPr>
            <a:spLocks noGrp="1"/>
          </p:cNvSpPr>
          <p:nvPr>
            <p:ph type="sldNum" sz="quarter" idx="5"/>
          </p:nvPr>
        </p:nvSpPr>
        <p:spPr/>
        <p:txBody>
          <a:bodyPr/>
          <a:lstStyle/>
          <a:p>
            <a:fld id="{57659616-E921-41D3-9E36-7E9FC31D8247}" type="slidenum">
              <a:rPr lang="en-US" smtClean="0"/>
              <a:t>10</a:t>
            </a:fld>
            <a:endParaRPr lang="en-US"/>
          </a:p>
        </p:txBody>
      </p:sp>
    </p:spTree>
    <p:extLst>
      <p:ext uri="{BB962C8B-B14F-4D97-AF65-F5344CB8AC3E}">
        <p14:creationId xmlns:p14="http://schemas.microsoft.com/office/powerpoint/2010/main" val="8895806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5"/>
              </a:spcAft>
            </a:pPr>
            <a:r>
              <a:rPr lang="en-US" sz="1200" kern="100" dirty="0">
                <a:solidFill>
                  <a:srgbClr val="000000"/>
                </a:solidFill>
                <a:latin typeface="Calibri" panose="020F0502020204030204" pitchFamily="34" charset="0"/>
                <a:ea typeface="Calibri" panose="020F0502020204030204" pitchFamily="34" charset="0"/>
                <a:cs typeface="Times New Roman" panose="02020603050405020304" pitchFamily="18" charset="0"/>
              </a:rPr>
              <a:t>Los países con epidemias de VIH concentradas tradicionalmente modelan su epidemia generando curvas epidémicas separadas para las subpoblaciones clave de mayor riesgo, como las personas que se inyectan drogas, los hombres que tienen relaciones sexuales con hombres y las trabajadoras del sexo, junto con la población general de menor riesgo. Este es el </a:t>
            </a:r>
            <a:r>
              <a:rPr lang="en-US" sz="1200" kern="100" dirty="0" err="1">
                <a:solidFill>
                  <a:srgbClr val="000000"/>
                </a:solidFill>
                <a:latin typeface="Calibri" panose="020F0502020204030204" pitchFamily="34" charset="0"/>
                <a:ea typeface="Calibri" panose="020F0502020204030204" pitchFamily="34" charset="0"/>
                <a:cs typeface="Times New Roman" panose="02020603050405020304" pitchFamily="18" charset="0"/>
              </a:rPr>
              <a:t>caso</a:t>
            </a:r>
            <a:r>
              <a:rPr lang="en-US" sz="1200" kern="1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del </a:t>
            </a:r>
            <a:r>
              <a:rPr lang="en-US" sz="1200" kern="100" dirty="0" err="1">
                <a:solidFill>
                  <a:srgbClr val="000000"/>
                </a:solidFill>
                <a:latin typeface="Calibri" panose="020F0502020204030204" pitchFamily="34" charset="0"/>
                <a:ea typeface="Calibri" panose="020F0502020204030204" pitchFamily="34" charset="0"/>
                <a:cs typeface="Times New Roman" panose="02020603050405020304" pitchFamily="18" charset="0"/>
              </a:rPr>
              <a:t>modelo</a:t>
            </a:r>
            <a:r>
              <a:rPr lang="en-US" sz="1200" kern="1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EPP, que se </a:t>
            </a:r>
            <a:r>
              <a:rPr lang="en-US" sz="1200" kern="100" dirty="0" err="1">
                <a:solidFill>
                  <a:srgbClr val="000000"/>
                </a:solidFill>
                <a:latin typeface="Calibri" panose="020F0502020204030204" pitchFamily="34" charset="0"/>
                <a:ea typeface="Calibri" panose="020F0502020204030204" pitchFamily="34" charset="0"/>
                <a:cs typeface="Times New Roman" panose="02020603050405020304" pitchFamily="18" charset="0"/>
              </a:rPr>
              <a:t>ajusta</a:t>
            </a:r>
            <a:r>
              <a:rPr lang="en-US" sz="1200" kern="1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a la </a:t>
            </a:r>
            <a:r>
              <a:rPr lang="en-US" sz="1200" kern="100" dirty="0" err="1">
                <a:solidFill>
                  <a:srgbClr val="000000"/>
                </a:solidFill>
                <a:latin typeface="Calibri" panose="020F0502020204030204" pitchFamily="34" charset="0"/>
                <a:ea typeface="Calibri" panose="020F0502020204030204" pitchFamily="34" charset="0"/>
                <a:cs typeface="Times New Roman" panose="02020603050405020304" pitchFamily="18" charset="0"/>
              </a:rPr>
              <a:t>prevalencia</a:t>
            </a:r>
            <a:r>
              <a:rPr lang="en-US" sz="1200" kern="1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a:t>
            </a:r>
            <a:r>
              <a:rPr lang="en-US" sz="1200" kern="100" dirty="0" err="1">
                <a:solidFill>
                  <a:srgbClr val="000000"/>
                </a:solidFill>
                <a:latin typeface="Calibri" panose="020F0502020204030204" pitchFamily="34" charset="0"/>
                <a:ea typeface="Calibri" panose="020F0502020204030204" pitchFamily="34" charset="0"/>
                <a:cs typeface="Times New Roman" panose="02020603050405020304" pitchFamily="18" charset="0"/>
              </a:rPr>
              <a:t>medida</a:t>
            </a:r>
            <a:r>
              <a:rPr lang="en-US" sz="1200" kern="1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en la vigilancia y de </a:t>
            </a:r>
            <a:r>
              <a:rPr lang="en-US" sz="1200" kern="100" dirty="0" err="1">
                <a:solidFill>
                  <a:srgbClr val="000000"/>
                </a:solidFill>
                <a:latin typeface="Calibri" panose="020F0502020204030204" pitchFamily="34" charset="0"/>
                <a:ea typeface="Calibri" panose="020F0502020204030204" pitchFamily="34" charset="0"/>
                <a:cs typeface="Times New Roman" panose="02020603050405020304" pitchFamily="18" charset="0"/>
              </a:rPr>
              <a:t>encuestas</a:t>
            </a:r>
            <a:r>
              <a:rPr lang="en-US" sz="1200" kern="100" dirty="0">
                <a:solidFill>
                  <a:srgbClr val="000000"/>
                </a:solidFill>
                <a:latin typeface="Calibri" panose="020F0502020204030204" pitchFamily="34" charset="0"/>
                <a:ea typeface="Calibri" panose="020F0502020204030204" pitchFamily="34" charset="0"/>
                <a:cs typeface="Times New Roman" panose="02020603050405020304" pitchFamily="18" charset="0"/>
              </a:rPr>
              <a:t>.</a:t>
            </a:r>
          </a:p>
          <a:p>
            <a:pPr>
              <a:lnSpc>
                <a:spcPct val="107000"/>
              </a:lnSpc>
              <a:spcAft>
                <a:spcPts val="805"/>
              </a:spcAft>
            </a:pPr>
            <a:endParaRPr lang="en-KE" sz="1200" dirty="0"/>
          </a:p>
          <a:p>
            <a:pPr>
              <a:lnSpc>
                <a:spcPct val="107000"/>
              </a:lnSpc>
              <a:spcAft>
                <a:spcPts val="805"/>
              </a:spcAft>
            </a:pPr>
            <a:r>
              <a:rPr lang="en-US" sz="1200" kern="100" dirty="0">
                <a:solidFill>
                  <a:srgbClr val="000000"/>
                </a:solidFill>
                <a:latin typeface="Calibri" panose="020F0502020204030204" pitchFamily="34" charset="0"/>
                <a:ea typeface="Calibri" panose="020F0502020204030204" pitchFamily="34" charset="0"/>
                <a:cs typeface="Times New Roman" panose="02020603050405020304" pitchFamily="18" charset="0"/>
              </a:rPr>
              <a:t>Por el contrario, los países con sistemas sólidos de notificación de casos de VIH y </a:t>
            </a:r>
            <a:r>
              <a:rPr lang="en-US" sz="1200" kern="100" dirty="0" err="1">
                <a:solidFill>
                  <a:srgbClr val="000000"/>
                </a:solidFill>
                <a:latin typeface="Calibri" panose="020F0502020204030204" pitchFamily="34" charset="0"/>
                <a:ea typeface="Calibri" panose="020F0502020204030204" pitchFamily="34" charset="0"/>
                <a:cs typeface="Times New Roman" panose="02020603050405020304" pitchFamily="18" charset="0"/>
              </a:rPr>
              <a:t>registro</a:t>
            </a:r>
            <a:r>
              <a:rPr lang="en-US" sz="1200" kern="1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vital optan por ajustar los datos de vigilancia basados en casos, de nuevos </a:t>
            </a:r>
            <a:r>
              <a:rPr lang="en-US" sz="1200" kern="100" dirty="0" err="1">
                <a:solidFill>
                  <a:srgbClr val="000000"/>
                </a:solidFill>
                <a:latin typeface="Calibri" panose="020F0502020204030204" pitchFamily="34" charset="0"/>
                <a:ea typeface="Calibri" panose="020F0502020204030204" pitchFamily="34" charset="0"/>
                <a:cs typeface="Times New Roman" panose="02020603050405020304" pitchFamily="18" charset="0"/>
              </a:rPr>
              <a:t>diagnósticos</a:t>
            </a:r>
            <a:r>
              <a:rPr lang="en-US" sz="1200" kern="1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de casos de VIH y de defunciones por SIDA notificadas en el registro vital.  Este es el </a:t>
            </a:r>
            <a:r>
              <a:rPr lang="en-US" sz="1200" kern="100" dirty="0" err="1">
                <a:solidFill>
                  <a:srgbClr val="000000"/>
                </a:solidFill>
                <a:latin typeface="Calibri" panose="020F0502020204030204" pitchFamily="34" charset="0"/>
                <a:ea typeface="Calibri" panose="020F0502020204030204" pitchFamily="34" charset="0"/>
                <a:cs typeface="Times New Roman" panose="02020603050405020304" pitchFamily="18" charset="0"/>
              </a:rPr>
              <a:t>caso</a:t>
            </a:r>
            <a:r>
              <a:rPr lang="en-US" sz="1200" kern="1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del </a:t>
            </a:r>
            <a:r>
              <a:rPr lang="en-US" sz="1200" kern="100" dirty="0" err="1">
                <a:solidFill>
                  <a:srgbClr val="000000"/>
                </a:solidFill>
                <a:latin typeface="Calibri" panose="020F0502020204030204" pitchFamily="34" charset="0"/>
                <a:ea typeface="Calibri" panose="020F0502020204030204" pitchFamily="34" charset="0"/>
                <a:cs typeface="Times New Roman" panose="02020603050405020304" pitchFamily="18" charset="0"/>
              </a:rPr>
              <a:t>modelo</a:t>
            </a:r>
            <a:r>
              <a:rPr lang="en-US" sz="1200" kern="1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de Vigilancia de Casos y </a:t>
            </a:r>
            <a:r>
              <a:rPr lang="en-US" sz="1200" kern="100" dirty="0" err="1">
                <a:solidFill>
                  <a:srgbClr val="000000"/>
                </a:solidFill>
                <a:latin typeface="Calibri" panose="020F0502020204030204" pitchFamily="34" charset="0"/>
                <a:ea typeface="Calibri" panose="020F0502020204030204" pitchFamily="34" charset="0"/>
                <a:cs typeface="Times New Roman" panose="02020603050405020304" pitchFamily="18" charset="0"/>
              </a:rPr>
              <a:t>Registro</a:t>
            </a:r>
            <a:r>
              <a:rPr lang="en-US" sz="1200" kern="1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Vital, CSAVR.</a:t>
            </a:r>
            <a:endParaRPr lang="en-KE" sz="1200" dirty="0"/>
          </a:p>
        </p:txBody>
      </p:sp>
      <p:sp>
        <p:nvSpPr>
          <p:cNvPr id="4" name="Slide Number Placeholder 3"/>
          <p:cNvSpPr>
            <a:spLocks noGrp="1"/>
          </p:cNvSpPr>
          <p:nvPr>
            <p:ph type="sldNum" sz="quarter" idx="5"/>
          </p:nvPr>
        </p:nvSpPr>
        <p:spPr/>
        <p:txBody>
          <a:bodyPr/>
          <a:lstStyle/>
          <a:p>
            <a:fld id="{E5F4B4AD-9710-49A7-B214-561577097D0C}" type="slidenum">
              <a:rPr lang="en-US" smtClean="0"/>
              <a:t>2</a:t>
            </a:fld>
            <a:endParaRPr lang="en-US"/>
          </a:p>
        </p:txBody>
      </p:sp>
    </p:spTree>
    <p:extLst>
      <p:ext uri="{BB962C8B-B14F-4D97-AF65-F5344CB8AC3E}">
        <p14:creationId xmlns:p14="http://schemas.microsoft.com/office/powerpoint/2010/main" val="34047022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0435">
              <a:defRPr/>
            </a:pPr>
            <a:r>
              <a:rPr lang="en-US" b="0" i="0" dirty="0">
                <a:solidFill>
                  <a:srgbClr val="374151"/>
                </a:solidFill>
                <a:effectLst/>
                <a:latin typeface="Söhne"/>
              </a:rPr>
              <a:t>En la ronda de 2024, la mayoría de los países con una epidemia concentrada utilizaron el modelo CSAVR (71; 2 países de ingresos altos utilizaron el modelo similar ECDC), seguido del EPP.  </a:t>
            </a:r>
          </a:p>
        </p:txBody>
      </p:sp>
      <p:sp>
        <p:nvSpPr>
          <p:cNvPr id="4" name="Slide Number Placeholder 3"/>
          <p:cNvSpPr>
            <a:spLocks noGrp="1"/>
          </p:cNvSpPr>
          <p:nvPr>
            <p:ph type="sldNum" sz="quarter" idx="5"/>
          </p:nvPr>
        </p:nvSpPr>
        <p:spPr/>
        <p:txBody>
          <a:bodyPr/>
          <a:lstStyle/>
          <a:p>
            <a:fld id="{0A6A75E5-EEA6-4699-9135-78D05B2AA1DC}" type="slidenum">
              <a:rPr lang="en-CH" smtClean="0"/>
              <a:t>3</a:t>
            </a:fld>
            <a:endParaRPr lang="en-CH"/>
          </a:p>
        </p:txBody>
      </p:sp>
    </p:spTree>
    <p:extLst>
      <p:ext uri="{BB962C8B-B14F-4D97-AF65-F5344CB8AC3E}">
        <p14:creationId xmlns:p14="http://schemas.microsoft.com/office/powerpoint/2010/main" val="1855535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124E3C-0788-814F-5E3D-42E6FFF34F0C}"/>
            </a:ext>
          </a:extLst>
        </p:cNvPr>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59F018FD-55E6-2C95-309B-E459308A170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a:extLst>
              <a:ext uri="{FF2B5EF4-FFF2-40B4-BE49-F238E27FC236}">
                <a16:creationId xmlns:a16="http://schemas.microsoft.com/office/drawing/2014/main" id="{7B8EFDF2-9A58-247F-D5CC-D8934B23D81E}"/>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920435">
              <a:defRPr/>
            </a:pPr>
            <a:r>
              <a:rPr lang="en-US" dirty="0"/>
              <a:t>Véase la </a:t>
            </a:r>
            <a:r>
              <a:rPr lang="en-US" i="1" dirty="0"/>
              <a:t>Guía para actualizar una estimación del espectro del VIH </a:t>
            </a:r>
            <a:r>
              <a:rPr lang="en-US" i="0" dirty="0"/>
              <a:t>(documento Word, en https://hivtools.unaids.org/hiv-estimates-training-material-en/):</a:t>
            </a:r>
          </a:p>
          <a:p>
            <a:pPr defTabSz="920435">
              <a:defRPr/>
            </a:pPr>
            <a:r>
              <a:rPr lang="en-US" dirty="0"/>
              <a:t>Árbol de decisión Figura 1</a:t>
            </a:r>
            <a:endParaRPr lang="en-CH" dirty="0"/>
          </a:p>
          <a:p>
            <a:endParaRPr lang="en-US" altLang="en-US" dirty="0"/>
          </a:p>
        </p:txBody>
      </p:sp>
      <p:sp>
        <p:nvSpPr>
          <p:cNvPr id="30724" name="Slide Number Placeholder 3">
            <a:extLst>
              <a:ext uri="{FF2B5EF4-FFF2-40B4-BE49-F238E27FC236}">
                <a16:creationId xmlns:a16="http://schemas.microsoft.com/office/drawing/2014/main" id="{AF388ECD-04AA-15DC-3903-71579DE0297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p>
            <a:pPr defTabSz="360846"/>
            <a:fld id="{49916E62-25B1-4E32-937E-3951AE3EFD89}" type="slidenum">
              <a:rPr lang="en-US" altLang="en-US" smtClean="0"/>
              <a:pPr defTabSz="360846"/>
              <a:t>4</a:t>
            </a:fld>
            <a:endParaRPr lang="en-US" altLang="en-US"/>
          </a:p>
        </p:txBody>
      </p:sp>
    </p:spTree>
    <p:extLst>
      <p:ext uri="{BB962C8B-B14F-4D97-AF65-F5344CB8AC3E}">
        <p14:creationId xmlns:p14="http://schemas.microsoft.com/office/powerpoint/2010/main" val="15441802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0435">
              <a:defRPr/>
            </a:pPr>
            <a:r>
              <a:rPr lang="en-US" dirty="0"/>
              <a:t>4 </a:t>
            </a:r>
            <a:br>
              <a:rPr lang="en-US" dirty="0"/>
            </a:br>
            <a:r>
              <a:rPr lang="en-US" dirty="0"/>
              <a:t>Véase la </a:t>
            </a:r>
            <a:r>
              <a:rPr lang="en-US" i="1" dirty="0"/>
              <a:t>Guía para actualizar una estimación del espectro del VIH </a:t>
            </a:r>
            <a:r>
              <a:rPr lang="en-US" i="0" dirty="0"/>
              <a:t>(documento Word, en https://hivtools.unaids.org/hiv-estimates-training-material-en/):</a:t>
            </a:r>
          </a:p>
          <a:p>
            <a:pPr defTabSz="920435">
              <a:defRPr/>
            </a:pPr>
            <a:r>
              <a:rPr lang="en-US" dirty="0"/>
              <a:t>Árbol de decisión Figura 1</a:t>
            </a:r>
            <a:endParaRPr lang="en-CH" dirty="0"/>
          </a:p>
          <a:p>
            <a:endParaRPr lang="en-CH" dirty="0"/>
          </a:p>
        </p:txBody>
      </p:sp>
      <p:sp>
        <p:nvSpPr>
          <p:cNvPr id="4" name="Slide Number Placeholder 3"/>
          <p:cNvSpPr>
            <a:spLocks noGrp="1"/>
          </p:cNvSpPr>
          <p:nvPr>
            <p:ph type="sldNum" sz="quarter" idx="5"/>
          </p:nvPr>
        </p:nvSpPr>
        <p:spPr/>
        <p:txBody>
          <a:bodyPr/>
          <a:lstStyle/>
          <a:p>
            <a:fld id="{A671EB5F-83F3-497B-B51D-09B785C8EBFD}" type="slidenum">
              <a:rPr lang="en-US" smtClean="0"/>
              <a:t>5</a:t>
            </a:fld>
            <a:endParaRPr lang="en-US"/>
          </a:p>
        </p:txBody>
      </p:sp>
    </p:spTree>
    <p:extLst>
      <p:ext uri="{BB962C8B-B14F-4D97-AF65-F5344CB8AC3E}">
        <p14:creationId xmlns:p14="http://schemas.microsoft.com/office/powerpoint/2010/main" val="12677885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5"/>
              </a:spcAft>
            </a:pPr>
            <a:r>
              <a:rPr lang="en-US" kern="100" dirty="0">
                <a:solidFill>
                  <a:srgbClr val="000000"/>
                </a:solidFill>
                <a:latin typeface="Calibri" panose="020F0502020204030204" pitchFamily="34" charset="0"/>
                <a:ea typeface="Calibri" panose="020F0502020204030204" pitchFamily="34" charset="0"/>
                <a:cs typeface="Times New Roman" panose="02020603050405020304" pitchFamily="18" charset="0"/>
              </a:rPr>
              <a:t>Todos los </a:t>
            </a:r>
            <a:r>
              <a:rPr lang="en-US" kern="100" dirty="0" err="1">
                <a:solidFill>
                  <a:srgbClr val="000000"/>
                </a:solidFill>
                <a:latin typeface="Calibri" panose="020F0502020204030204" pitchFamily="34" charset="0"/>
                <a:ea typeface="Calibri" panose="020F0502020204030204" pitchFamily="34" charset="0"/>
                <a:cs typeface="Times New Roman" panose="02020603050405020304" pitchFamily="18" charset="0"/>
              </a:rPr>
              <a:t>modelos</a:t>
            </a:r>
            <a:r>
              <a:rPr lang="en-US" kern="1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a:t>
            </a:r>
            <a:r>
              <a:rPr lang="en-US" kern="100" dirty="0" err="1">
                <a:solidFill>
                  <a:srgbClr val="000000"/>
                </a:solidFill>
                <a:latin typeface="Calibri" panose="020F0502020204030204" pitchFamily="34" charset="0"/>
                <a:ea typeface="Calibri" panose="020F0502020204030204" pitchFamily="34" charset="0"/>
                <a:cs typeface="Times New Roman" panose="02020603050405020304" pitchFamily="18" charset="0"/>
              </a:rPr>
              <a:t>dentro</a:t>
            </a:r>
            <a:r>
              <a:rPr lang="en-US" kern="1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de Spectrum </a:t>
            </a:r>
            <a:r>
              <a:rPr lang="en-US" kern="100" dirty="0" err="1">
                <a:solidFill>
                  <a:srgbClr val="000000"/>
                </a:solidFill>
                <a:latin typeface="Calibri" panose="020F0502020204030204" pitchFamily="34" charset="0"/>
                <a:ea typeface="Calibri" panose="020F0502020204030204" pitchFamily="34" charset="0"/>
                <a:cs typeface="Times New Roman" panose="02020603050405020304" pitchFamily="18" charset="0"/>
              </a:rPr>
              <a:t>utilizan</a:t>
            </a:r>
            <a:r>
              <a:rPr lang="en-US" kern="1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los mismos </a:t>
            </a:r>
            <a:r>
              <a:rPr lang="en-US" kern="100" dirty="0" err="1">
                <a:solidFill>
                  <a:srgbClr val="000000"/>
                </a:solidFill>
                <a:latin typeface="Calibri" panose="020F0502020204030204" pitchFamily="34" charset="0"/>
                <a:ea typeface="Calibri" panose="020F0502020204030204" pitchFamily="34" charset="0"/>
                <a:cs typeface="Times New Roman" panose="02020603050405020304" pitchFamily="18" charset="0"/>
              </a:rPr>
              <a:t>supuestos</a:t>
            </a:r>
            <a:r>
              <a:rPr lang="en-US" kern="1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a:t>
            </a:r>
            <a:r>
              <a:rPr lang="en-US" kern="100" dirty="0" err="1">
                <a:solidFill>
                  <a:srgbClr val="000000"/>
                </a:solidFill>
                <a:latin typeface="Calibri" panose="020F0502020204030204" pitchFamily="34" charset="0"/>
                <a:ea typeface="Calibri" panose="020F0502020204030204" pitchFamily="34" charset="0"/>
                <a:cs typeface="Times New Roman" panose="02020603050405020304" pitchFamily="18" charset="0"/>
              </a:rPr>
              <a:t>sobre</a:t>
            </a:r>
            <a:r>
              <a:rPr lang="en-US" kern="1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la </a:t>
            </a:r>
            <a:r>
              <a:rPr lang="en-US" kern="100" dirty="0" err="1">
                <a:solidFill>
                  <a:srgbClr val="000000"/>
                </a:solidFill>
                <a:latin typeface="Calibri" panose="020F0502020204030204" pitchFamily="34" charset="0"/>
                <a:ea typeface="Calibri" panose="020F0502020204030204" pitchFamily="34" charset="0"/>
                <a:cs typeface="Times New Roman" panose="02020603050405020304" pitchFamily="18" charset="0"/>
              </a:rPr>
              <a:t>progresión</a:t>
            </a:r>
            <a:r>
              <a:rPr lang="en-US" kern="1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y la </a:t>
            </a:r>
            <a:r>
              <a:rPr lang="en-US" kern="100" dirty="0" err="1">
                <a:solidFill>
                  <a:srgbClr val="000000"/>
                </a:solidFill>
                <a:latin typeface="Calibri" panose="020F0502020204030204" pitchFamily="34" charset="0"/>
                <a:ea typeface="Calibri" panose="020F0502020204030204" pitchFamily="34" charset="0"/>
                <a:cs typeface="Times New Roman" panose="02020603050405020304" pitchFamily="18" charset="0"/>
              </a:rPr>
              <a:t>mortalidad</a:t>
            </a:r>
            <a:r>
              <a:rPr lang="en-US" kern="1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y la </a:t>
            </a:r>
            <a:r>
              <a:rPr lang="en-US" kern="100" dirty="0" err="1">
                <a:solidFill>
                  <a:srgbClr val="000000"/>
                </a:solidFill>
                <a:latin typeface="Calibri" panose="020F0502020204030204" pitchFamily="34" charset="0"/>
                <a:ea typeface="Calibri" panose="020F0502020204030204" pitchFamily="34" charset="0"/>
                <a:cs typeface="Times New Roman" panose="02020603050405020304" pitchFamily="18" charset="0"/>
              </a:rPr>
              <a:t>eficacia</a:t>
            </a:r>
            <a:r>
              <a:rPr lang="en-US" kern="1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del </a:t>
            </a:r>
            <a:r>
              <a:rPr lang="en-US" kern="100" dirty="0" err="1">
                <a:solidFill>
                  <a:srgbClr val="000000"/>
                </a:solidFill>
                <a:latin typeface="Calibri" panose="020F0502020204030204" pitchFamily="34" charset="0"/>
                <a:ea typeface="Calibri" panose="020F0502020204030204" pitchFamily="34" charset="0"/>
                <a:cs typeface="Times New Roman" panose="02020603050405020304" pitchFamily="18" charset="0"/>
              </a:rPr>
              <a:t>tratamien</a:t>
            </a:r>
            <a:r>
              <a:rPr lang="en-US" kern="1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a:t>
            </a:r>
            <a:r>
              <a:rPr lang="en-US" kern="100" dirty="0" err="1">
                <a:solidFill>
                  <a:srgbClr val="000000"/>
                </a:solidFill>
                <a:latin typeface="Calibri" panose="020F0502020204030204" pitchFamily="34" charset="0"/>
                <a:ea typeface="Calibri" panose="020F0502020204030204" pitchFamily="34" charset="0"/>
                <a:cs typeface="Times New Roman" panose="02020603050405020304" pitchFamily="18" charset="0"/>
              </a:rPr>
              <a:t>Éstos</a:t>
            </a:r>
            <a:r>
              <a:rPr lang="en-US" kern="1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se acordaron y se actualizan anualmente con la supervisión técnica del Grupo de Referencia sobre modelización y </a:t>
            </a:r>
            <a:r>
              <a:rPr lang="en-US" kern="100" dirty="0" err="1">
                <a:solidFill>
                  <a:srgbClr val="000000"/>
                </a:solidFill>
                <a:latin typeface="Calibri" panose="020F0502020204030204" pitchFamily="34" charset="0"/>
                <a:ea typeface="Calibri" panose="020F0502020204030204" pitchFamily="34" charset="0"/>
                <a:cs typeface="Times New Roman" panose="02020603050405020304" pitchFamily="18" charset="0"/>
              </a:rPr>
              <a:t>proyecciones</a:t>
            </a:r>
            <a:r>
              <a:rPr lang="en-US" kern="1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convocado por ONUSIDA.</a:t>
            </a:r>
          </a:p>
          <a:p>
            <a:pPr>
              <a:lnSpc>
                <a:spcPct val="107000"/>
              </a:lnSpc>
              <a:spcAft>
                <a:spcPts val="805"/>
              </a:spcAft>
            </a:pPr>
            <a:endParaRPr lang="en-KE" dirty="0"/>
          </a:p>
          <a:p>
            <a:pPr>
              <a:lnSpc>
                <a:spcPct val="107000"/>
              </a:lnSpc>
              <a:spcAft>
                <a:spcPts val="805"/>
              </a:spcAft>
            </a:pPr>
            <a:r>
              <a:rPr lang="en-US" kern="100" dirty="0">
                <a:solidFill>
                  <a:srgbClr val="000000"/>
                </a:solidFill>
                <a:latin typeface="Calibri" panose="020F0502020204030204" pitchFamily="34" charset="0"/>
                <a:ea typeface="Calibri" panose="020F0502020204030204" pitchFamily="34" charset="0"/>
                <a:cs typeface="Times New Roman" panose="02020603050405020304" pitchFamily="18" charset="0"/>
              </a:rPr>
              <a:t>Los datos demográficos proceden de la División de Población de la ONU o de censos nacionales recientes.</a:t>
            </a:r>
            <a:endParaRPr lang="en-KE" dirty="0"/>
          </a:p>
          <a:p>
            <a:endParaRPr lang="en-CH" dirty="0"/>
          </a:p>
        </p:txBody>
      </p:sp>
      <p:sp>
        <p:nvSpPr>
          <p:cNvPr id="4" name="Slide Number Placeholder 3"/>
          <p:cNvSpPr>
            <a:spLocks noGrp="1"/>
          </p:cNvSpPr>
          <p:nvPr>
            <p:ph type="sldNum" sz="quarter" idx="5"/>
          </p:nvPr>
        </p:nvSpPr>
        <p:spPr/>
        <p:txBody>
          <a:bodyPr/>
          <a:lstStyle/>
          <a:p>
            <a:fld id="{57659616-E921-41D3-9E36-7E9FC31D8247}" type="slidenum">
              <a:rPr lang="en-US" smtClean="0"/>
              <a:t>6</a:t>
            </a:fld>
            <a:endParaRPr lang="en-US"/>
          </a:p>
        </p:txBody>
      </p:sp>
    </p:spTree>
    <p:extLst>
      <p:ext uri="{BB962C8B-B14F-4D97-AF65-F5344CB8AC3E}">
        <p14:creationId xmlns:p14="http://schemas.microsoft.com/office/powerpoint/2010/main" val="40451430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DA7EF0-3673-A530-F658-3F4975FBE18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43F28D0-B745-BA21-B8F9-BD1BAB33249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8CA4CA8-B352-F1CE-4C03-B97FA6873582}"/>
              </a:ext>
            </a:extLst>
          </p:cNvPr>
          <p:cNvSpPr>
            <a:spLocks noGrp="1"/>
          </p:cNvSpPr>
          <p:nvPr>
            <p:ph type="body" idx="1"/>
          </p:nvPr>
        </p:nvSpPr>
        <p:spPr/>
        <p:txBody>
          <a:bodyPr/>
          <a:lstStyle/>
          <a:p>
            <a:pPr>
              <a:lnSpc>
                <a:spcPct val="107000"/>
              </a:lnSpc>
              <a:spcAft>
                <a:spcPts val="805"/>
              </a:spcAft>
            </a:pPr>
            <a:br>
              <a:rPr lang="en-US" sz="1800" kern="100" dirty="0">
                <a:solidFill>
                  <a:srgbClr val="000000"/>
                </a:solidFill>
                <a:latin typeface="Calibri" panose="020F0502020204030204" pitchFamily="34" charset="0"/>
                <a:ea typeface="Calibri" panose="020F0502020204030204" pitchFamily="34" charset="0"/>
                <a:cs typeface="Times New Roman" panose="02020603050405020304" pitchFamily="18" charset="0"/>
              </a:rPr>
            </a:br>
            <a:endParaRPr lang="en-KE" sz="1800" dirty="0"/>
          </a:p>
          <a:p>
            <a:pPr defTabSz="948508">
              <a:defRPr/>
            </a:pPr>
            <a:endParaRPr lang="en-US" sz="1800" dirty="0">
              <a:latin typeface="Times New Roman" panose="02020603050405020304" pitchFamily="18" charset="0"/>
              <a:ea typeface="Cambria" panose="02040503050406030204" pitchFamily="18" charset="0"/>
            </a:endParaRPr>
          </a:p>
        </p:txBody>
      </p:sp>
      <p:sp>
        <p:nvSpPr>
          <p:cNvPr id="4" name="Slide Number Placeholder 3">
            <a:extLst>
              <a:ext uri="{FF2B5EF4-FFF2-40B4-BE49-F238E27FC236}">
                <a16:creationId xmlns:a16="http://schemas.microsoft.com/office/drawing/2014/main" id="{973DE1BC-7497-D7E7-0028-BD3055FFFABD}"/>
              </a:ext>
            </a:extLst>
          </p:cNvPr>
          <p:cNvSpPr>
            <a:spLocks noGrp="1"/>
          </p:cNvSpPr>
          <p:nvPr>
            <p:ph type="sldNum" sz="quarter" idx="5"/>
          </p:nvPr>
        </p:nvSpPr>
        <p:spPr/>
        <p:txBody>
          <a:bodyPr/>
          <a:lstStyle/>
          <a:p>
            <a:fld id="{E5F4B4AD-9710-49A7-B214-561577097D0C}" type="slidenum">
              <a:rPr lang="en-US" smtClean="0"/>
              <a:t>7</a:t>
            </a:fld>
            <a:endParaRPr lang="en-US"/>
          </a:p>
        </p:txBody>
      </p:sp>
    </p:spTree>
    <p:extLst>
      <p:ext uri="{BB962C8B-B14F-4D97-AF65-F5344CB8AC3E}">
        <p14:creationId xmlns:p14="http://schemas.microsoft.com/office/powerpoint/2010/main" val="30348092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27BF8273-7899-9063-8B38-DEECCB3DB5E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a:extLst>
              <a:ext uri="{FF2B5EF4-FFF2-40B4-BE49-F238E27FC236}">
                <a16:creationId xmlns:a16="http://schemas.microsoft.com/office/drawing/2014/main" id="{A4E4A6EC-F30B-0CFF-6B29-F52B8D5D5611}"/>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Como ya se ha mencionado, la calidad de los datos es fundamental para obtener buenas estimaciones. Para facilitar las revisiones de la calidad de los datos, le recomendamos que primero coteje y revise los datos de entrada en un Excel y se asegure de que son de buena calidad y coherentes en todos los indicadores relacionados (por ejemplo, en cascada).</a:t>
            </a:r>
          </a:p>
          <a:p>
            <a:endParaRPr lang="en-US" altLang="en-US" dirty="0"/>
          </a:p>
          <a:p>
            <a:pPr marL="173980" indent="-173980">
              <a:buFontTx/>
              <a:buChar char="•"/>
            </a:pPr>
            <a:r>
              <a:rPr lang="en-US" altLang="en-US" dirty="0"/>
              <a:t>En primer lugar, actualice el XLS, revíselo y asegúrese de la calidad y coherencia de los datos. </a:t>
            </a:r>
          </a:p>
          <a:p>
            <a:pPr marL="173980" indent="-173980">
              <a:buFontTx/>
              <a:buChar char="•"/>
            </a:pPr>
            <a:r>
              <a:rPr lang="en-US" altLang="en-US" dirty="0"/>
              <a:t>A continuación, copie en el archivo Spectrum y actualice la estimación.</a:t>
            </a:r>
          </a:p>
        </p:txBody>
      </p:sp>
      <p:sp>
        <p:nvSpPr>
          <p:cNvPr id="30724" name="Slide Number Placeholder 3">
            <a:extLst>
              <a:ext uri="{FF2B5EF4-FFF2-40B4-BE49-F238E27FC236}">
                <a16:creationId xmlns:a16="http://schemas.microsoft.com/office/drawing/2014/main" id="{DD3F7C80-43A1-3C0E-27AD-D900B46CBC35}"/>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p>
            <a:pPr defTabSz="360846"/>
            <a:fld id="{49916E62-25B1-4E32-937E-3951AE3EFD89}" type="slidenum">
              <a:rPr lang="en-US" altLang="en-US" smtClean="0"/>
              <a:pPr defTabSz="360846"/>
              <a:t>8</a:t>
            </a:fld>
            <a:endParaRPr lang="en-US" altLang="en-US"/>
          </a:p>
        </p:txBody>
      </p:sp>
    </p:spTree>
    <p:extLst>
      <p:ext uri="{BB962C8B-B14F-4D97-AF65-F5344CB8AC3E}">
        <p14:creationId xmlns:p14="http://schemas.microsoft.com/office/powerpoint/2010/main" val="20613503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B71A07-B4FC-F5ED-86D6-3269312F9E15}"/>
            </a:ext>
          </a:extLst>
        </p:cNvPr>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E6A23DAF-60FD-09D3-85E2-C82A4EBDDFB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a:extLst>
              <a:ext uri="{FF2B5EF4-FFF2-40B4-BE49-F238E27FC236}">
                <a16:creationId xmlns:a16="http://schemas.microsoft.com/office/drawing/2014/main" id="{6AFA0A6F-C365-725E-F940-E53A1A86266D}"/>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30724" name="Slide Number Placeholder 3">
            <a:extLst>
              <a:ext uri="{FF2B5EF4-FFF2-40B4-BE49-F238E27FC236}">
                <a16:creationId xmlns:a16="http://schemas.microsoft.com/office/drawing/2014/main" id="{AAB9D33A-9020-C221-9A70-8D29910FE898}"/>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p>
            <a:pPr defTabSz="360846"/>
            <a:fld id="{49916E62-25B1-4E32-937E-3951AE3EFD89}" type="slidenum">
              <a:rPr lang="en-US" altLang="en-US" smtClean="0"/>
              <a:pPr defTabSz="360846"/>
              <a:t>9</a:t>
            </a:fld>
            <a:endParaRPr lang="en-US" altLang="en-US"/>
          </a:p>
        </p:txBody>
      </p:sp>
    </p:spTree>
    <p:extLst>
      <p:ext uri="{BB962C8B-B14F-4D97-AF65-F5344CB8AC3E}">
        <p14:creationId xmlns:p14="http://schemas.microsoft.com/office/powerpoint/2010/main" val="74193986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rgbClr val="30C4C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4000" spc="-100" baseline="0">
                <a:solidFill>
                  <a:srgbClr val="FFFFFF"/>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latin typeface="Arial" panose="020B0604020202020204" pitchFamily="34" charset="0"/>
                <a:cs typeface="Arial" panose="020B0604020202020204" pitchFamily="34" charset="0"/>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a:p>
        </p:txBody>
      </p:sp>
      <p:pic>
        <p:nvPicPr>
          <p:cNvPr id="9" name="Picture 8" descr="A drawing of a person&#10;&#10;Description automatically generated">
            <a:extLst>
              <a:ext uri="{FF2B5EF4-FFF2-40B4-BE49-F238E27FC236}">
                <a16:creationId xmlns:a16="http://schemas.microsoft.com/office/drawing/2014/main" id="{6B19407E-735D-4378-94C5-F2663C5558A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764793" y="6356350"/>
            <a:ext cx="2198224" cy="326146"/>
          </a:xfrm>
          <a:prstGeom prst="rect">
            <a:avLst/>
          </a:prstGeom>
        </p:spPr>
      </p:pic>
    </p:spTree>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586B75A-687E-405C-8A0B-8D00578BA2C3}" type="datetimeFigureOut">
              <a:rPr lang="en-US" dirty="0"/>
              <a:pPr/>
              <a:t>3/17/2025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586B75A-687E-405C-8A0B-8D00578BA2C3}" type="datetimeFigureOut">
              <a:rPr lang="en-US" dirty="0"/>
              <a:pPr/>
              <a:t>3/17/2025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31_Full Blank">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2B3352C-804F-4FBE-9BAC-0540179A9030}"/>
              </a:ext>
            </a:extLst>
          </p:cNvPr>
          <p:cNvSpPr/>
          <p:nvPr userDrawn="1"/>
        </p:nvSpPr>
        <p:spPr>
          <a:xfrm>
            <a:off x="11320462" y="6276705"/>
            <a:ext cx="871537" cy="4228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Segoe UI" panose="020B0502040204020203" pitchFamily="34" charset="0"/>
            </a:endParaRPr>
          </a:p>
        </p:txBody>
      </p:sp>
      <p:sp>
        <p:nvSpPr>
          <p:cNvPr id="3" name="Slide Number Placeholder 2">
            <a:extLst>
              <a:ext uri="{FF2B5EF4-FFF2-40B4-BE49-F238E27FC236}">
                <a16:creationId xmlns:a16="http://schemas.microsoft.com/office/drawing/2014/main" id="{49429A07-EF4B-4D19-9C9A-D48368868761}"/>
              </a:ext>
            </a:extLst>
          </p:cNvPr>
          <p:cNvSpPr>
            <a:spLocks noGrp="1"/>
          </p:cNvSpPr>
          <p:nvPr>
            <p:ph type="sldNum" sz="quarter" idx="4"/>
          </p:nvPr>
        </p:nvSpPr>
        <p:spPr>
          <a:xfrm>
            <a:off x="11359207" y="6320639"/>
            <a:ext cx="595417" cy="320734"/>
          </a:xfrm>
          <a:prstGeom prst="rect">
            <a:avLst/>
          </a:prstGeom>
        </p:spPr>
        <p:txBody>
          <a:bodyPr/>
          <a:lstStyle>
            <a:lvl1pPr algn="ctr">
              <a:defRPr sz="1500" b="1">
                <a:solidFill>
                  <a:schemeClr val="bg1"/>
                </a:solidFill>
                <a:latin typeface="Segoe UI" panose="020B0502040204020203" pitchFamily="34" charset="0"/>
              </a:defRPr>
            </a:lvl1pPr>
          </a:lstStyle>
          <a:p>
            <a:fld id="{3A98EE3D-8CD1-4C3F-BD1C-C98C9596463C}" type="slidenum">
              <a:rPr lang="en-US" smtClean="0"/>
              <a:t>‹#›</a:t>
            </a:fld>
            <a:endParaRPr lang="en-US"/>
          </a:p>
        </p:txBody>
      </p:sp>
      <p:sp>
        <p:nvSpPr>
          <p:cNvPr id="4" name="Rectangle 3">
            <a:extLst>
              <a:ext uri="{FF2B5EF4-FFF2-40B4-BE49-F238E27FC236}">
                <a16:creationId xmlns:a16="http://schemas.microsoft.com/office/drawing/2014/main" id="{18C3E781-07F8-4A03-A0E2-E5C52A924028}"/>
              </a:ext>
            </a:extLst>
          </p:cNvPr>
          <p:cNvSpPr/>
          <p:nvPr userDrawn="1"/>
        </p:nvSpPr>
        <p:spPr>
          <a:xfrm>
            <a:off x="11275649" y="6276705"/>
            <a:ext cx="25807" cy="4228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Segoe UI" panose="020B0502040204020203" pitchFamily="34" charset="0"/>
            </a:endParaRPr>
          </a:p>
        </p:txBody>
      </p:sp>
    </p:spTree>
    <p:extLst>
      <p:ext uri="{BB962C8B-B14F-4D97-AF65-F5344CB8AC3E}">
        <p14:creationId xmlns:p14="http://schemas.microsoft.com/office/powerpoint/2010/main" val="3104357893"/>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200">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a:p>
        </p:txBody>
      </p:sp>
      <p:pic>
        <p:nvPicPr>
          <p:cNvPr id="4" name="Picture 3" descr="A drawing of a person&#10;&#10;Description automatically generated">
            <a:extLst>
              <a:ext uri="{FF2B5EF4-FFF2-40B4-BE49-F238E27FC236}">
                <a16:creationId xmlns:a16="http://schemas.microsoft.com/office/drawing/2014/main" id="{58C094B6-EE20-4452-A30A-57A26827F71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422253" y="6453896"/>
            <a:ext cx="1540764" cy="228600"/>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3/17/2025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p:cNvSpPr>
            <a:spLocks noGrp="1"/>
          </p:cNvSpPr>
          <p:nvPr>
            <p:ph type="dt" sz="half" idx="10"/>
          </p:nvPr>
        </p:nvSpPr>
        <p:spPr/>
        <p:txBody>
          <a:bodyPr/>
          <a:lstStyle/>
          <a:p>
            <a:fld id="{5586B75A-687E-405C-8A0B-8D00578BA2C3}" type="datetimeFigureOut">
              <a:rPr lang="en-US" dirty="0"/>
              <a:pPr/>
              <a:t>3/17/2025</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Date Placeholder 1"/>
          <p:cNvSpPr>
            <a:spLocks noGrp="1"/>
          </p:cNvSpPr>
          <p:nvPr>
            <p:ph type="dt" sz="half" idx="10"/>
          </p:nvPr>
        </p:nvSpPr>
        <p:spPr/>
        <p:txBody>
          <a:bodyPr/>
          <a:lstStyle/>
          <a:p>
            <a:fld id="{5586B75A-687E-405C-8A0B-8D00578BA2C3}" type="datetimeFigureOut">
              <a:rPr lang="en-US" dirty="0"/>
              <a:pPr/>
              <a:t>3/17/2025</a:t>
            </a:fld>
            <a:endParaRPr lang="en-US"/>
          </a:p>
        </p:txBody>
      </p:sp>
      <p:sp>
        <p:nvSpPr>
          <p:cNvPr id="11" name="Footer Placeholder 10"/>
          <p:cNvSpPr>
            <a:spLocks noGrp="1"/>
          </p:cNvSpPr>
          <p:nvPr>
            <p:ph type="ftr" sz="quarter" idx="11"/>
          </p:nvPr>
        </p:nvSpPr>
        <p:spPr/>
        <p:txBody>
          <a:bodyPr/>
          <a:lstStyle/>
          <a:p>
            <a:endParaRPr lang="en-US"/>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p>
        </p:txBody>
      </p:sp>
      <p:sp>
        <p:nvSpPr>
          <p:cNvPr id="2" name="Date Placeholder 1"/>
          <p:cNvSpPr>
            <a:spLocks noGrp="1"/>
          </p:cNvSpPr>
          <p:nvPr>
            <p:ph type="dt" sz="half" idx="10"/>
          </p:nvPr>
        </p:nvSpPr>
        <p:spPr/>
        <p:txBody>
          <a:bodyPr/>
          <a:lstStyle/>
          <a:p>
            <a:fld id="{5586B75A-687E-405C-8A0B-8D00578BA2C3}" type="datetimeFigureOut">
              <a:rPr lang="en-US" dirty="0"/>
              <a:pPr/>
              <a:t>3/17/2025</a:t>
            </a:fld>
            <a:endParaRPr lang="en-US"/>
          </a:p>
        </p:txBody>
      </p:sp>
      <p:sp>
        <p:nvSpPr>
          <p:cNvPr id="7" name="Footer Placeholder 6"/>
          <p:cNvSpPr>
            <a:spLocks noGrp="1"/>
          </p:cNvSpPr>
          <p:nvPr>
            <p:ph type="ftr" sz="quarter" idx="11"/>
          </p:nvPr>
        </p:nvSpPr>
        <p:spPr/>
        <p:txBody>
          <a:bodyPr/>
          <a:lstStyle/>
          <a:p>
            <a:endParaRPr lang="en-US"/>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3/17/2025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3/17/2025</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3/17/2025</a:t>
            </a:fld>
            <a:endParaRPr lang="en-US"/>
          </a:p>
        </p:txBody>
      </p:sp>
      <p:sp>
        <p:nvSpPr>
          <p:cNvPr id="9" name="Footer Placeholder 8"/>
          <p:cNvSpPr>
            <a:spLocks noGrp="1"/>
          </p:cNvSpPr>
          <p:nvPr>
            <p:ph type="ftr" sz="quarter" idx="11"/>
          </p:nvPr>
        </p:nvSpPr>
        <p:spPr>
          <a:xfrm>
            <a:off x="3499101" y="6356350"/>
            <a:ext cx="5911517" cy="365125"/>
          </a:xfrm>
        </p:spPr>
        <p:txBody>
          <a:bodyPr/>
          <a:lstStyle/>
          <a:p>
            <a:endParaRPr lang="en-US"/>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rgbClr val="30C4C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Haga clic para editar el estilo del título maestro</a:t>
            </a:r>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Haga clic para editar los estilos de texto maestro</a:t>
            </a:r>
          </a:p>
          <a:p>
            <a:pPr lvl="1"/>
            <a:r>
              <a:rPr lang="en-US"/>
              <a:t>Segundo nivel</a:t>
            </a:r>
          </a:p>
          <a:p>
            <a:pPr lvl="2"/>
            <a:r>
              <a:rPr lang="en-US"/>
              <a:t>Tercer nivel</a:t>
            </a:r>
          </a:p>
          <a:p>
            <a:pPr lvl="3"/>
            <a:r>
              <a:rPr lang="en-US"/>
              <a:t>Cuarto nivel</a:t>
            </a:r>
          </a:p>
          <a:p>
            <a:pPr lvl="4"/>
            <a:r>
              <a:rPr lang="en-US"/>
              <a:t>Quinto nivel</a:t>
            </a:r>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t>3/17/2025</a:t>
            </a:fld>
            <a:endParaRPr lang="en-US"/>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t>‹#›</a:t>
            </a:fld>
            <a:endParaRPr lang="en-US"/>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 id="2147483852" r:id="rId12"/>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s://unaids.sharepoint.com/:f:/s/FSDFI/Eotu_-LscuVHuet7bm2osD4BmnwsOlLMErpNLsBDFZCkOw?e=Oq9gBn" TargetMode="External"/><Relationship Id="rId4" Type="http://schemas.openxmlformats.org/officeDocument/2006/relationships/hyperlink" Target="https://hivtools.unaids.org/hiv-estimates-training-material-en/" TargetMode="Externa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themeOverride" Target="../theme/themeOverride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hyperlink" Target="https://crossroads.unaids.org/wp-content/uploads/2024/07/ANNEX-2.pdf"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4.emf"/><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8752D-0820-4F35-9D5D-B9D345CC6D3E}"/>
              </a:ext>
            </a:extLst>
          </p:cNvPr>
          <p:cNvSpPr>
            <a:spLocks noGrp="1"/>
          </p:cNvSpPr>
          <p:nvPr>
            <p:ph type="ctrTitle"/>
          </p:nvPr>
        </p:nvSpPr>
        <p:spPr>
          <a:xfrm>
            <a:off x="1069848" y="1298448"/>
            <a:ext cx="7315200" cy="2544503"/>
          </a:xfrm>
        </p:spPr>
        <p:txBody>
          <a:bodyPr>
            <a:normAutofit/>
          </a:bodyPr>
          <a:lstStyle/>
          <a:p>
            <a:pPr algn="ctr"/>
            <a:r>
              <a:rPr lang="en-US" b="1" dirty="0" err="1"/>
              <a:t>Modelos</a:t>
            </a:r>
            <a:r>
              <a:rPr lang="en-US" b="1" dirty="0"/>
              <a:t> y herramientas</a:t>
            </a:r>
            <a:br>
              <a:rPr lang="en-US" b="1" dirty="0"/>
            </a:br>
            <a:r>
              <a:rPr lang="en-US" b="1" dirty="0"/>
              <a:t>para las estimaciones del VIH en Epidemias Concentradas, </a:t>
            </a:r>
            <a:br>
              <a:rPr lang="en-US" b="1" dirty="0"/>
            </a:br>
            <a:r>
              <a:rPr lang="en-US" b="1" dirty="0" err="1"/>
              <a:t>ronda</a:t>
            </a:r>
            <a:r>
              <a:rPr lang="en-US" b="1" dirty="0"/>
              <a:t> 2025</a:t>
            </a:r>
            <a:endParaRPr lang="en-CH" b="1" dirty="0"/>
          </a:p>
        </p:txBody>
      </p:sp>
      <p:sp>
        <p:nvSpPr>
          <p:cNvPr id="5" name="Subtitle 4">
            <a:extLst>
              <a:ext uri="{FF2B5EF4-FFF2-40B4-BE49-F238E27FC236}">
                <a16:creationId xmlns:a16="http://schemas.microsoft.com/office/drawing/2014/main" id="{8066E0EC-9EF4-2D2D-0E29-541E7D326038}"/>
              </a:ext>
            </a:extLst>
          </p:cNvPr>
          <p:cNvSpPr>
            <a:spLocks noGrp="1"/>
          </p:cNvSpPr>
          <p:nvPr>
            <p:ph type="subTitle" idx="1"/>
          </p:nvPr>
        </p:nvSpPr>
        <p:spPr/>
        <p:txBody>
          <a:bodyPr/>
          <a:lstStyle/>
          <a:p>
            <a:endParaRPr lang="en-KE"/>
          </a:p>
        </p:txBody>
      </p:sp>
    </p:spTree>
    <p:extLst>
      <p:ext uri="{BB962C8B-B14F-4D97-AF65-F5344CB8AC3E}">
        <p14:creationId xmlns:p14="http://schemas.microsoft.com/office/powerpoint/2010/main" val="1001370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61CAF1B-8FA6-E058-220C-24D4FF50CC40}"/>
              </a:ext>
            </a:extLst>
          </p:cNvPr>
          <p:cNvPicPr>
            <a:picLocks noChangeAspect="1"/>
          </p:cNvPicPr>
          <p:nvPr/>
        </p:nvPicPr>
        <p:blipFill rotWithShape="1">
          <a:blip r:embed="rId3"/>
          <a:srcRect l="19382" t="66"/>
          <a:stretch/>
        </p:blipFill>
        <p:spPr>
          <a:xfrm>
            <a:off x="7225783" y="146462"/>
            <a:ext cx="4966217" cy="6711538"/>
          </a:xfrm>
          <a:prstGeom prst="rect">
            <a:avLst/>
          </a:prstGeom>
        </p:spPr>
      </p:pic>
      <p:sp>
        <p:nvSpPr>
          <p:cNvPr id="2" name="Title 1">
            <a:extLst>
              <a:ext uri="{FF2B5EF4-FFF2-40B4-BE49-F238E27FC236}">
                <a16:creationId xmlns:a16="http://schemas.microsoft.com/office/drawing/2014/main" id="{CF9314BC-677D-45C6-B125-E1496B8E43DF}"/>
              </a:ext>
            </a:extLst>
          </p:cNvPr>
          <p:cNvSpPr>
            <a:spLocks noGrp="1"/>
          </p:cNvSpPr>
          <p:nvPr>
            <p:ph type="title"/>
          </p:nvPr>
        </p:nvSpPr>
        <p:spPr>
          <a:xfrm>
            <a:off x="0" y="1123837"/>
            <a:ext cx="3443287" cy="4601183"/>
          </a:xfrm>
        </p:spPr>
        <p:txBody>
          <a:bodyPr>
            <a:normAutofit fontScale="90000"/>
          </a:bodyPr>
          <a:lstStyle/>
          <a:p>
            <a:r>
              <a:rPr lang="en-US" sz="2400" b="1" dirty="0">
                <a:latin typeface="Arial" panose="020B0604020202020204" pitchFamily="34" charset="0"/>
                <a:cs typeface="Arial" panose="020B0604020202020204" pitchFamily="34" charset="0"/>
              </a:rPr>
              <a:t>Estimaciones </a:t>
            </a:r>
            <a:br>
              <a:rPr lang="en-US" sz="2400" b="1" dirty="0">
                <a:latin typeface="Arial" panose="020B0604020202020204" pitchFamily="34" charset="0"/>
                <a:cs typeface="Arial" panose="020B0604020202020204" pitchFamily="34" charset="0"/>
              </a:rPr>
            </a:br>
            <a:r>
              <a:rPr lang="en-US" sz="2400" b="1" dirty="0">
                <a:latin typeface="Arial" panose="020B0604020202020204" pitchFamily="34" charset="0"/>
                <a:cs typeface="Arial" panose="020B0604020202020204" pitchFamily="34" charset="0"/>
              </a:rPr>
              <a:t>Materiales de </a:t>
            </a:r>
            <a:r>
              <a:rPr lang="en-US" sz="2400" b="1" dirty="0" err="1">
                <a:latin typeface="Arial" panose="020B0604020202020204" pitchFamily="34" charset="0"/>
                <a:cs typeface="Arial" panose="020B0604020202020204" pitchFamily="34" charset="0"/>
              </a:rPr>
              <a:t>formación</a:t>
            </a:r>
            <a:r>
              <a:rPr lang="en-US" sz="2400" b="1" dirty="0">
                <a:latin typeface="Arial" panose="020B0604020202020204" pitchFamily="34" charset="0"/>
                <a:cs typeface="Arial" panose="020B0604020202020204" pitchFamily="34" charset="0"/>
              </a:rPr>
              <a:t> </a:t>
            </a:r>
            <a:br>
              <a:rPr lang="en-US" sz="2400" b="1" dirty="0">
                <a:latin typeface="Arial" panose="020B0604020202020204" pitchFamily="34" charset="0"/>
                <a:cs typeface="Arial" panose="020B0604020202020204" pitchFamily="34" charset="0"/>
              </a:rPr>
            </a:br>
            <a:r>
              <a:rPr lang="en-US" sz="2400" dirty="0">
                <a:latin typeface="Arial" panose="020B0604020202020204" pitchFamily="34" charset="0"/>
                <a:cs typeface="Arial" panose="020B0604020202020204" pitchFamily="34" charset="0"/>
              </a:rPr>
              <a:t>y </a:t>
            </a:r>
            <a:r>
              <a:rPr lang="en-US" sz="2400" b="1" dirty="0"/>
              <a:t>orientación</a:t>
            </a:r>
            <a:br>
              <a:rPr lang="en-US" sz="2400" b="1" dirty="0">
                <a:latin typeface="Arial" panose="020B0604020202020204" pitchFamily="34" charset="0"/>
                <a:cs typeface="Arial" panose="020B0604020202020204" pitchFamily="34" charset="0"/>
              </a:rPr>
            </a:br>
            <a:br>
              <a:rPr lang="en-US" sz="2400" b="1" u="sng" dirty="0">
                <a:latin typeface="Arial" panose="020B0604020202020204" pitchFamily="34" charset="0"/>
                <a:cs typeface="Arial" panose="020B0604020202020204" pitchFamily="34" charset="0"/>
              </a:rPr>
            </a:br>
            <a:r>
              <a:rPr lang="en-US" sz="2400" dirty="0">
                <a:solidFill>
                  <a:schemeClr val="bg1"/>
                </a:solidFill>
                <a:latin typeface="Arial" panose="020B0604020202020204" pitchFamily="34" charset="0"/>
                <a:ea typeface="MS Mincho" panose="02020609040205080304" pitchFamily="49" charset="-128"/>
                <a:cs typeface="Arial" panose="020B0604020202020204" pitchFamily="34" charset="0"/>
                <a:hlinkClick r:id="rId4">
                  <a:extLst>
                    <a:ext uri="{A12FA001-AC4F-418D-AE19-62706E023703}">
                      <ahyp:hlinkClr xmlns:ahyp="http://schemas.microsoft.com/office/drawing/2018/hyperlinkcolor" val="tx"/>
                    </a:ext>
                  </a:extLst>
                </a:hlinkClick>
              </a:rPr>
              <a:t>https://hivtools.unaids.org/hiv-estimates-training-material-en/</a:t>
            </a:r>
            <a:br>
              <a:rPr lang="en-US" sz="2400" dirty="0">
                <a:solidFill>
                  <a:schemeClr val="bg1"/>
                </a:solidFill>
                <a:latin typeface="Arial" panose="020B0604020202020204" pitchFamily="34" charset="0"/>
                <a:ea typeface="MS Mincho" panose="02020609040205080304" pitchFamily="49" charset="-128"/>
                <a:cs typeface="Arial" panose="020B0604020202020204" pitchFamily="34" charset="0"/>
              </a:rPr>
            </a:br>
            <a:br>
              <a:rPr lang="en-US" sz="2400" dirty="0">
                <a:solidFill>
                  <a:schemeClr val="bg1"/>
                </a:solidFill>
                <a:latin typeface="Arial" panose="020B0604020202020204" pitchFamily="34" charset="0"/>
                <a:ea typeface="MS Mincho" panose="02020609040205080304" pitchFamily="49" charset="-128"/>
                <a:cs typeface="Arial" panose="020B0604020202020204" pitchFamily="34" charset="0"/>
              </a:rPr>
            </a:br>
            <a:r>
              <a:rPr lang="en-US" sz="2400" dirty="0">
                <a:solidFill>
                  <a:schemeClr val="bg1"/>
                </a:solidFill>
                <a:latin typeface="Arial" panose="020B0604020202020204" pitchFamily="34" charset="0"/>
                <a:ea typeface="MS Mincho" panose="02020609040205080304" pitchFamily="49" charset="-128"/>
                <a:cs typeface="Arial" panose="020B0604020202020204" pitchFamily="34" charset="0"/>
              </a:rPr>
              <a:t>&amp; </a:t>
            </a:r>
            <a:r>
              <a:rPr lang="en-US" sz="2400" dirty="0" err="1">
                <a:solidFill>
                  <a:schemeClr val="bg1"/>
                </a:solidFill>
                <a:latin typeface="Arial" panose="020B0604020202020204" pitchFamily="34" charset="0"/>
                <a:ea typeface="MS Mincho" panose="02020609040205080304" pitchFamily="49" charset="-128"/>
                <a:cs typeface="Arial" panose="020B0604020202020204" pitchFamily="34" charset="0"/>
              </a:rPr>
              <a:t>Carpeta</a:t>
            </a:r>
            <a:r>
              <a:rPr lang="en-US" sz="2400" dirty="0">
                <a:solidFill>
                  <a:schemeClr val="bg1"/>
                </a:solidFill>
                <a:latin typeface="Arial" panose="020B0604020202020204" pitchFamily="34" charset="0"/>
                <a:ea typeface="MS Mincho" panose="02020609040205080304" pitchFamily="49" charset="-128"/>
                <a:cs typeface="Arial" panose="020B0604020202020204" pitchFamily="34" charset="0"/>
              </a:rPr>
              <a:t> SharePoint del taller </a:t>
            </a:r>
            <a:r>
              <a:rPr kumimoji="0" lang="en-CH" altLang="en-CH" sz="2400" i="1" u="none" strike="noStrike" cap="none" normalizeH="0" baseline="0" dirty="0">
                <a:ln>
                  <a:noFill/>
                </a:ln>
                <a:solidFill>
                  <a:srgbClr val="9EE8EC"/>
                </a:solidFill>
                <a:effectLst/>
                <a:latin typeface="Arial" panose="020B0604020202020204" pitchFamily="34" charset="0"/>
                <a:hlinkClick r:id="rId5">
                  <a:extLst>
                    <a:ext uri="{A12FA001-AC4F-418D-AE19-62706E023703}">
                      <ahyp:hlinkClr xmlns:ahyp="http://schemas.microsoft.com/office/drawing/2018/hyperlinkcolor" val="tx"/>
                    </a:ext>
                  </a:extLst>
                </a:hlinkClick>
              </a:rPr>
              <a:t>25LA-share</a:t>
            </a:r>
            <a:r>
              <a:rPr lang="en-US" altLang="en-CH" sz="2400" i="1" dirty="0">
                <a:solidFill>
                  <a:srgbClr val="9EE8EC"/>
                </a:solidFill>
              </a:rPr>
              <a:t> </a:t>
            </a:r>
            <a:br>
              <a:rPr lang="en-US" altLang="en-CH" sz="2400" dirty="0">
                <a:solidFill>
                  <a:srgbClr val="9EE8EC"/>
                </a:solidFill>
              </a:rPr>
            </a:br>
            <a:r>
              <a:rPr lang="en-US" sz="2400" dirty="0">
                <a:solidFill>
                  <a:schemeClr val="bg1"/>
                </a:solidFill>
                <a:latin typeface="Arial" panose="020B0604020202020204" pitchFamily="34" charset="0"/>
                <a:ea typeface="MS Mincho" panose="02020609040205080304" pitchFamily="49" charset="-128"/>
                <a:cs typeface="Arial" panose="020B0604020202020204" pitchFamily="34" charset="0"/>
              </a:rPr>
              <a:t>con todas las </a:t>
            </a:r>
            <a:r>
              <a:rPr lang="en-US" sz="2400" dirty="0" err="1">
                <a:solidFill>
                  <a:schemeClr val="bg1"/>
                </a:solidFill>
                <a:latin typeface="Arial" panose="020B0604020202020204" pitchFamily="34" charset="0"/>
                <a:ea typeface="MS Mincho" panose="02020609040205080304" pitchFamily="49" charset="-128"/>
                <a:cs typeface="Arial" panose="020B0604020202020204" pitchFamily="34" charset="0"/>
              </a:rPr>
              <a:t>presentaciones</a:t>
            </a:r>
            <a:r>
              <a:rPr lang="en-US" sz="2400" dirty="0">
                <a:solidFill>
                  <a:schemeClr val="bg1"/>
                </a:solidFill>
                <a:latin typeface="Arial" panose="020B0604020202020204" pitchFamily="34" charset="0"/>
                <a:ea typeface="MS Mincho" panose="02020609040205080304" pitchFamily="49" charset="-128"/>
                <a:cs typeface="Arial" panose="020B0604020202020204" pitchFamily="34" charset="0"/>
              </a:rPr>
              <a:t> </a:t>
            </a:r>
            <a:r>
              <a:rPr lang="en-US" sz="2400" dirty="0">
                <a:solidFill>
                  <a:schemeClr val="bg1"/>
                </a:solidFill>
                <a:ea typeface="MS Mincho" panose="02020609040205080304" pitchFamily="49" charset="-128"/>
              </a:rPr>
              <a:t>y </a:t>
            </a:r>
            <a:r>
              <a:rPr lang="en-US" sz="2400" dirty="0" err="1">
                <a:solidFill>
                  <a:schemeClr val="bg1"/>
                </a:solidFill>
                <a:ea typeface="MS Mincho" panose="02020609040205080304" pitchFamily="49" charset="-128"/>
              </a:rPr>
              <a:t>guias</a:t>
            </a:r>
            <a:br>
              <a:rPr lang="en-US" sz="2400" b="1"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 </a:t>
            </a:r>
            <a:endParaRPr lang="en-CH" dirty="0">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id="{C2FEF825-B1A4-1F45-4E91-9427D602CE8F}"/>
              </a:ext>
            </a:extLst>
          </p:cNvPr>
          <p:cNvSpPr txBox="1"/>
          <p:nvPr/>
        </p:nvSpPr>
        <p:spPr>
          <a:xfrm>
            <a:off x="3578772" y="1123837"/>
            <a:ext cx="3957145" cy="4801314"/>
          </a:xfrm>
          <a:prstGeom prst="rect">
            <a:avLst/>
          </a:prstGeom>
          <a:noFill/>
        </p:spPr>
        <p:txBody>
          <a:bodyPr wrap="square">
            <a:spAutoFit/>
          </a:bodyPr>
          <a:lstStyle/>
          <a:p>
            <a:r>
              <a:rPr lang="en-US" b="1" dirty="0">
                <a:solidFill>
                  <a:srgbClr val="4141D1"/>
                </a:solidFill>
                <a:latin typeface="Arial" panose="020B0604020202020204" pitchFamily="34" charset="0"/>
                <a:cs typeface="Arial" panose="020B0604020202020204" pitchFamily="34" charset="0"/>
              </a:rPr>
              <a:t>Pasos </a:t>
            </a:r>
            <a:r>
              <a:rPr lang="en-US" dirty="0">
                <a:solidFill>
                  <a:srgbClr val="4141D1"/>
                </a:solidFill>
                <a:latin typeface="Arial" panose="020B0604020202020204" pitchFamily="34" charset="0"/>
                <a:cs typeface="Arial" panose="020B0604020202020204" pitchFamily="34" charset="0"/>
              </a:rPr>
              <a:t>básicos para actualizar </a:t>
            </a:r>
            <a:r>
              <a:rPr lang="en-US" dirty="0" err="1">
                <a:solidFill>
                  <a:srgbClr val="4141D1"/>
                </a:solidFill>
                <a:latin typeface="Arial" panose="020B0604020202020204" pitchFamily="34" charset="0"/>
                <a:cs typeface="Arial" panose="020B0604020202020204" pitchFamily="34" charset="0"/>
              </a:rPr>
              <a:t>el</a:t>
            </a:r>
            <a:r>
              <a:rPr lang="en-US" dirty="0">
                <a:solidFill>
                  <a:srgbClr val="4141D1"/>
                </a:solidFill>
                <a:latin typeface="Arial" panose="020B0604020202020204" pitchFamily="34" charset="0"/>
                <a:cs typeface="Arial" panose="020B0604020202020204" pitchFamily="34" charset="0"/>
              </a:rPr>
              <a:t> Spectrum </a:t>
            </a:r>
            <a:br>
              <a:rPr lang="en-US" dirty="0">
                <a:solidFill>
                  <a:schemeClr val="tx1"/>
                </a:solidFill>
                <a:latin typeface="Arial" panose="020B0604020202020204" pitchFamily="34" charset="0"/>
                <a:cs typeface="Arial" panose="020B0604020202020204" pitchFamily="34" charset="0"/>
              </a:rPr>
            </a:br>
            <a:r>
              <a:rPr lang="en-US" i="1" dirty="0">
                <a:solidFill>
                  <a:schemeClr val="tx1"/>
                </a:solidFill>
                <a:latin typeface="Arial" panose="020B0604020202020204" pitchFamily="34" charset="0"/>
                <a:cs typeface="Arial" panose="020B0604020202020204" pitchFamily="34" charset="0"/>
              </a:rPr>
              <a:t>Eng, Fr, Esp, Árabe, Port, Rus</a:t>
            </a:r>
          </a:p>
          <a:p>
            <a:endParaRPr lang="en-US" dirty="0">
              <a:latin typeface="Arial" panose="020B0604020202020204" pitchFamily="34" charset="0"/>
              <a:cs typeface="Arial" panose="020B0604020202020204" pitchFamily="34" charset="0"/>
            </a:endParaRPr>
          </a:p>
          <a:p>
            <a:r>
              <a:rPr lang="en-US" b="1" dirty="0">
                <a:solidFill>
                  <a:srgbClr val="4141D1"/>
                </a:solidFill>
                <a:latin typeface="Arial" panose="020B0604020202020204" pitchFamily="34" charset="0"/>
                <a:cs typeface="Arial" panose="020B0604020202020204" pitchFamily="34" charset="0"/>
              </a:rPr>
              <a:t>¿Qué hay de nuevo </a:t>
            </a:r>
            <a:r>
              <a:rPr lang="en-US" dirty="0">
                <a:solidFill>
                  <a:srgbClr val="4141D1"/>
                </a:solidFill>
                <a:latin typeface="Arial" panose="020B0604020202020204" pitchFamily="34" charset="0"/>
                <a:cs typeface="Arial" panose="020B0604020202020204" pitchFamily="34" charset="0"/>
              </a:rPr>
              <a:t>en Spectrum? </a:t>
            </a:r>
          </a:p>
          <a:p>
            <a:r>
              <a:rPr lang="en-US" i="1" dirty="0">
                <a:latin typeface="Arial" panose="020B0604020202020204" pitchFamily="34" charset="0"/>
                <a:cs typeface="Arial" panose="020B0604020202020204" pitchFamily="34" charset="0"/>
              </a:rPr>
              <a:t>Eng, Fr, Esp, Árabe, </a:t>
            </a:r>
            <a:r>
              <a:rPr lang="en-US" i="1" dirty="0">
                <a:solidFill>
                  <a:schemeClr val="tx1"/>
                </a:solidFill>
                <a:latin typeface="Arial" panose="020B0604020202020204" pitchFamily="34" charset="0"/>
                <a:cs typeface="Arial" panose="020B0604020202020204" pitchFamily="34" charset="0"/>
              </a:rPr>
              <a:t>Port </a:t>
            </a:r>
          </a:p>
          <a:p>
            <a:endParaRPr lang="en-US" dirty="0">
              <a:latin typeface="Arial" panose="020B0604020202020204" pitchFamily="34" charset="0"/>
              <a:cs typeface="Arial" panose="020B0604020202020204" pitchFamily="34" charset="0"/>
            </a:endParaRPr>
          </a:p>
          <a:p>
            <a:r>
              <a:rPr lang="en-US" b="1" dirty="0">
                <a:solidFill>
                  <a:srgbClr val="4141D1"/>
                </a:solidFill>
                <a:latin typeface="Arial" panose="020B0604020202020204" pitchFamily="34" charset="0"/>
                <a:cs typeface="Arial" panose="020B0604020202020204" pitchFamily="34" charset="0"/>
              </a:rPr>
              <a:t>Guía </a:t>
            </a:r>
            <a:r>
              <a:rPr lang="en-US" dirty="0">
                <a:solidFill>
                  <a:srgbClr val="4141D1"/>
                </a:solidFill>
                <a:latin typeface="Arial" panose="020B0604020202020204" pitchFamily="34" charset="0"/>
                <a:cs typeface="Arial" panose="020B0604020202020204" pitchFamily="34" charset="0"/>
              </a:rPr>
              <a:t>para la actualización </a:t>
            </a:r>
            <a:br>
              <a:rPr lang="en-US" dirty="0">
                <a:solidFill>
                  <a:srgbClr val="4141D1"/>
                </a:solidFill>
                <a:latin typeface="Arial" panose="020B0604020202020204" pitchFamily="34" charset="0"/>
                <a:cs typeface="Arial" panose="020B0604020202020204" pitchFamily="34" charset="0"/>
              </a:rPr>
            </a:br>
            <a:r>
              <a:rPr lang="en-US" dirty="0">
                <a:solidFill>
                  <a:srgbClr val="4141D1"/>
                </a:solidFill>
                <a:latin typeface="Arial" panose="020B0604020202020204" pitchFamily="34" charset="0"/>
                <a:cs typeface="Arial" panose="020B0604020202020204" pitchFamily="34" charset="0"/>
              </a:rPr>
              <a:t>Estimaciones del VIH en Spectrum</a:t>
            </a:r>
          </a:p>
          <a:p>
            <a:r>
              <a:rPr lang="en-US" i="1" dirty="0">
                <a:latin typeface="Arial" panose="020B0604020202020204" pitchFamily="34" charset="0"/>
                <a:cs typeface="Arial" panose="020B0604020202020204" pitchFamily="34" charset="0"/>
              </a:rPr>
              <a:t>Eng, Fr, Esp, </a:t>
            </a:r>
            <a:r>
              <a:rPr lang="en-US" i="1" dirty="0" err="1">
                <a:latin typeface="Arial" panose="020B0604020202020204" pitchFamily="34" charset="0"/>
                <a:cs typeface="Arial" panose="020B0604020202020204" pitchFamily="34" charset="0"/>
              </a:rPr>
              <a:t>Rusc</a:t>
            </a:r>
            <a:r>
              <a:rPr lang="en-US" dirty="0" err="1">
                <a:latin typeface="Arial" panose="020B0604020202020204" pitchFamily="34" charset="0"/>
                <a:cs typeface="Arial" panose="020B0604020202020204" pitchFamily="34" charset="0"/>
              </a:rPr>
              <a:t>Todos</a:t>
            </a:r>
            <a:r>
              <a:rPr lang="en-US" dirty="0">
                <a:latin typeface="Arial" panose="020B0604020202020204" pitchFamily="34" charset="0"/>
                <a:cs typeface="Arial" panose="020B0604020202020204" pitchFamily="34" charset="0"/>
              </a:rPr>
              <a:t> los detalles, con </a:t>
            </a:r>
            <a:r>
              <a:rPr lang="en-US" b="1" dirty="0">
                <a:latin typeface="Arial" panose="020B0604020202020204" pitchFamily="34" charset="0"/>
                <a:cs typeface="Arial" panose="020B0604020202020204" pitchFamily="34" charset="0"/>
              </a:rPr>
              <a:t>capturas de pantalla</a:t>
            </a:r>
          </a:p>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r>
              <a:rPr lang="en-US" b="1" dirty="0">
                <a:solidFill>
                  <a:srgbClr val="4141D1"/>
                </a:solidFill>
                <a:latin typeface="Arial" panose="020B0604020202020204" pitchFamily="34" charset="0"/>
                <a:cs typeface="Arial" panose="020B0604020202020204" pitchFamily="34" charset="0"/>
              </a:rPr>
              <a:t>Interfaz de usuario de Spectrum</a:t>
            </a:r>
          </a:p>
          <a:p>
            <a:r>
              <a:rPr lang="en-US" i="1" dirty="0">
                <a:latin typeface="Arial" panose="020B0604020202020204" pitchFamily="34" charset="0"/>
                <a:cs typeface="Arial" panose="020B0604020202020204" pitchFamily="34" charset="0"/>
              </a:rPr>
              <a:t>Archivo &gt; Opciones &gt; Idioma:</a:t>
            </a:r>
            <a:br>
              <a:rPr lang="en-US" i="1" dirty="0">
                <a:latin typeface="Arial" panose="020B0604020202020204" pitchFamily="34" charset="0"/>
                <a:cs typeface="Arial" panose="020B0604020202020204" pitchFamily="34" charset="0"/>
              </a:rPr>
            </a:br>
            <a:r>
              <a:rPr lang="en-US" i="1" dirty="0">
                <a:latin typeface="Arial" panose="020B0604020202020204" pitchFamily="34" charset="0"/>
                <a:cs typeface="Arial" panose="020B0604020202020204" pitchFamily="34" charset="0"/>
              </a:rPr>
              <a:t>Eng, Fr, Esp, Árabe, Port</a:t>
            </a:r>
            <a:r>
              <a:rPr lang="en-US" i="1" dirty="0">
                <a:solidFill>
                  <a:schemeClr val="tx1"/>
                </a:solidFill>
                <a:latin typeface="Arial" panose="020B0604020202020204" pitchFamily="34" charset="0"/>
                <a:cs typeface="Arial" panose="020B0604020202020204" pitchFamily="34" charset="0"/>
              </a:rPr>
              <a:t>, Rus, Chin</a:t>
            </a: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773752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AB3176-701D-400D-AD07-5EC591B16680}"/>
              </a:ext>
            </a:extLst>
          </p:cNvPr>
          <p:cNvSpPr>
            <a:spLocks noGrp="1"/>
          </p:cNvSpPr>
          <p:nvPr>
            <p:ph type="title" idx="4294967295"/>
          </p:nvPr>
        </p:nvSpPr>
        <p:spPr>
          <a:xfrm>
            <a:off x="288254" y="173038"/>
            <a:ext cx="11903747" cy="768350"/>
          </a:xfrm>
        </p:spPr>
        <p:txBody>
          <a:bodyPr>
            <a:noAutofit/>
          </a:bodyPr>
          <a:lstStyle/>
          <a:p>
            <a:r>
              <a:rPr lang="en-US" sz="2700" b="1" dirty="0">
                <a:solidFill>
                  <a:srgbClr val="0070C0"/>
                </a:solidFill>
                <a:latin typeface="Arial" panose="020B0604020202020204" pitchFamily="34" charset="0"/>
                <a:ea typeface="+mn-ea"/>
                <a:cs typeface="+mn-cs"/>
              </a:rPr>
              <a:t>Opciones del modelo de incidencia en Spectrum, Epidemias concentradas</a:t>
            </a:r>
            <a:endParaRPr lang="en-CH" sz="2700" b="1" dirty="0">
              <a:solidFill>
                <a:srgbClr val="0070C0"/>
              </a:solidFill>
              <a:latin typeface="Arial" panose="020B0604020202020204" pitchFamily="34" charset="0"/>
              <a:ea typeface="+mn-ea"/>
              <a:cs typeface="+mn-cs"/>
            </a:endParaRPr>
          </a:p>
        </p:txBody>
      </p:sp>
      <p:pic>
        <p:nvPicPr>
          <p:cNvPr id="3" name="Picture 2">
            <a:extLst>
              <a:ext uri="{FF2B5EF4-FFF2-40B4-BE49-F238E27FC236}">
                <a16:creationId xmlns:a16="http://schemas.microsoft.com/office/drawing/2014/main" id="{AB0337D0-F465-B0D2-2944-30F2C452F6F6}"/>
              </a:ext>
            </a:extLst>
          </p:cNvPr>
          <p:cNvPicPr/>
          <p:nvPr/>
        </p:nvPicPr>
        <p:blipFill rotWithShape="1">
          <a:blip r:embed="rId4">
            <a:extLst>
              <a:ext uri="{28A0092B-C50C-407E-A947-70E740481C1C}">
                <a14:useLocalDpi xmlns:a14="http://schemas.microsoft.com/office/drawing/2010/main" val="0"/>
              </a:ext>
            </a:extLst>
          </a:blip>
          <a:srcRect l="84699" t="-14100" r="3735" b="-1"/>
          <a:stretch/>
        </p:blipFill>
        <p:spPr bwMode="auto">
          <a:xfrm>
            <a:off x="11007793" y="679847"/>
            <a:ext cx="801283" cy="653960"/>
          </a:xfrm>
          <a:prstGeom prst="rect">
            <a:avLst/>
          </a:prstGeom>
          <a:noFill/>
          <a:ln>
            <a:noFill/>
          </a:ln>
        </p:spPr>
      </p:pic>
      <p:graphicFrame>
        <p:nvGraphicFramePr>
          <p:cNvPr id="6" name="Table 5">
            <a:extLst>
              <a:ext uri="{FF2B5EF4-FFF2-40B4-BE49-F238E27FC236}">
                <a16:creationId xmlns:a16="http://schemas.microsoft.com/office/drawing/2014/main" id="{14C0D224-90B7-F719-B568-064782179CF4}"/>
              </a:ext>
            </a:extLst>
          </p:cNvPr>
          <p:cNvGraphicFramePr>
            <a:graphicFrameLocks noGrp="1"/>
          </p:cNvGraphicFramePr>
          <p:nvPr>
            <p:extLst>
              <p:ext uri="{D42A27DB-BD31-4B8C-83A1-F6EECF244321}">
                <p14:modId xmlns:p14="http://schemas.microsoft.com/office/powerpoint/2010/main" val="835708248"/>
              </p:ext>
            </p:extLst>
          </p:nvPr>
        </p:nvGraphicFramePr>
        <p:xfrm>
          <a:off x="288958" y="1848967"/>
          <a:ext cx="11610096" cy="3858388"/>
        </p:xfrm>
        <a:graphic>
          <a:graphicData uri="http://schemas.openxmlformats.org/drawingml/2006/table">
            <a:tbl>
              <a:tblPr firstRow="1" firstCol="1" bandRow="1">
                <a:tableStyleId>{BC89EF96-8CEA-46FF-86C4-4CE0E7609802}</a:tableStyleId>
              </a:tblPr>
              <a:tblGrid>
                <a:gridCol w="2788047">
                  <a:extLst>
                    <a:ext uri="{9D8B030D-6E8A-4147-A177-3AD203B41FA5}">
                      <a16:colId xmlns:a16="http://schemas.microsoft.com/office/drawing/2014/main" val="395701974"/>
                    </a:ext>
                  </a:extLst>
                </a:gridCol>
                <a:gridCol w="7001584">
                  <a:extLst>
                    <a:ext uri="{9D8B030D-6E8A-4147-A177-3AD203B41FA5}">
                      <a16:colId xmlns:a16="http://schemas.microsoft.com/office/drawing/2014/main" val="4121573992"/>
                    </a:ext>
                  </a:extLst>
                </a:gridCol>
                <a:gridCol w="1820465">
                  <a:extLst>
                    <a:ext uri="{9D8B030D-6E8A-4147-A177-3AD203B41FA5}">
                      <a16:colId xmlns:a16="http://schemas.microsoft.com/office/drawing/2014/main" val="1920398385"/>
                    </a:ext>
                  </a:extLst>
                </a:gridCol>
              </a:tblGrid>
              <a:tr h="548617">
                <a:tc>
                  <a:txBody>
                    <a:bodyPr/>
                    <a:lstStyle/>
                    <a:p>
                      <a:pPr fontAlgn="base">
                        <a:lnSpc>
                          <a:spcPct val="107000"/>
                        </a:lnSpc>
                        <a:spcAft>
                          <a:spcPts val="800"/>
                        </a:spcAft>
                      </a:pPr>
                      <a:r>
                        <a:rPr lang="fr-CH" sz="1800" dirty="0">
                          <a:effectLst/>
                          <a:latin typeface="Calibri" panose="020F0502020204030204" pitchFamily="34" charset="0"/>
                          <a:cs typeface="Calibri" panose="020F0502020204030204" pitchFamily="34" charset="0"/>
                        </a:rPr>
                        <a:t>Modelo de </a:t>
                      </a:r>
                      <a:r>
                        <a:rPr lang="fr-CH" sz="1800" dirty="0" err="1">
                          <a:effectLst/>
                          <a:latin typeface="Calibri" panose="020F0502020204030204" pitchFamily="34" charset="0"/>
                          <a:cs typeface="Calibri" panose="020F0502020204030204" pitchFamily="34" charset="0"/>
                        </a:rPr>
                        <a:t>estimación</a:t>
                      </a:r>
                      <a:r>
                        <a:rPr lang="fr-CH" sz="1800" dirty="0">
                          <a:effectLst/>
                          <a:latin typeface="Calibri" panose="020F0502020204030204" pitchFamily="34" charset="0"/>
                          <a:cs typeface="Calibri" panose="020F0502020204030204" pitchFamily="34" charset="0"/>
                        </a:rPr>
                        <a:t> de</a:t>
                      </a:r>
                      <a:br>
                        <a:rPr lang="fr-CH" sz="1800" dirty="0">
                          <a:effectLst/>
                          <a:latin typeface="Calibri" panose="020F0502020204030204" pitchFamily="34" charset="0"/>
                          <a:cs typeface="Calibri" panose="020F0502020204030204" pitchFamily="34" charset="0"/>
                        </a:rPr>
                      </a:br>
                      <a:r>
                        <a:rPr lang="en-US" sz="1800" dirty="0">
                          <a:effectLst/>
                          <a:latin typeface="Calibri" panose="020F0502020204030204" pitchFamily="34" charset="0"/>
                          <a:cs typeface="Calibri" panose="020F0502020204030204" pitchFamily="34" charset="0"/>
                        </a:rPr>
                        <a:t>Incidencia </a:t>
                      </a:r>
                      <a:r>
                        <a:rPr lang="fr-CH" sz="1800" dirty="0" err="1">
                          <a:effectLst/>
                          <a:latin typeface="Calibri" panose="020F0502020204030204" pitchFamily="34" charset="0"/>
                          <a:cs typeface="Calibri" panose="020F0502020204030204" pitchFamily="34" charset="0"/>
                        </a:rPr>
                        <a:t>en adultos </a:t>
                      </a:r>
                    </a:p>
                  </a:txBody>
                  <a:tcPr marL="0" marR="0" marT="0" marB="0" anchor="ctr"/>
                </a:tc>
                <a:tc>
                  <a:txBody>
                    <a:bodyPr/>
                    <a:lstStyle/>
                    <a:p>
                      <a:pPr algn="l" fontAlgn="base">
                        <a:lnSpc>
                          <a:spcPct val="107000"/>
                        </a:lnSpc>
                        <a:spcAft>
                          <a:spcPts val="800"/>
                        </a:spcAft>
                      </a:pPr>
                      <a:r>
                        <a:rPr lang="en-US" sz="1800" dirty="0">
                          <a:effectLst/>
                          <a:latin typeface="Calibri" panose="020F0502020204030204" pitchFamily="34" charset="0"/>
                          <a:cs typeface="Calibri" panose="020F0502020204030204" pitchFamily="34" charset="0"/>
                        </a:rPr>
                        <a:t>Datos necesarios*</a:t>
                      </a:r>
                      <a:endParaRPr lang="en-CH" sz="1800" dirty="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tc>
                <a:tc>
                  <a:txBody>
                    <a:bodyPr/>
                    <a:lstStyle/>
                    <a:p>
                      <a:pPr algn="ctr" fontAlgn="base">
                        <a:lnSpc>
                          <a:spcPct val="107000"/>
                        </a:lnSpc>
                        <a:spcAft>
                          <a:spcPts val="800"/>
                        </a:spcAft>
                      </a:pPr>
                      <a:r>
                        <a:rPr lang="en-US" sz="1800" dirty="0">
                          <a:effectLst/>
                          <a:latin typeface="Calibri" panose="020F0502020204030204" pitchFamily="34" charset="0"/>
                          <a:cs typeface="Calibri" panose="020F0502020204030204" pitchFamily="34" charset="0"/>
                        </a:rPr>
                        <a:t>¿Proporciona </a:t>
                      </a:r>
                      <a:r>
                        <a:rPr lang="en-US" sz="1800" dirty="0" err="1">
                          <a:effectLst/>
                          <a:latin typeface="Calibri" panose="020F0502020204030204" pitchFamily="34" charset="0"/>
                          <a:cs typeface="Calibri" panose="020F0502020204030204" pitchFamily="34" charset="0"/>
                        </a:rPr>
                        <a:t>estimaciones</a:t>
                      </a:r>
                      <a:r>
                        <a:rPr lang="en-US" sz="1800" dirty="0">
                          <a:effectLst/>
                          <a:latin typeface="Calibri" panose="020F0502020204030204" pitchFamily="34" charset="0"/>
                          <a:cs typeface="Calibri" panose="020F0502020204030204" pitchFamily="34" charset="0"/>
                        </a:rPr>
                        <a:t> </a:t>
                      </a:r>
                      <a:r>
                        <a:rPr lang="en-US" sz="1800" dirty="0" err="1">
                          <a:effectLst/>
                          <a:latin typeface="Calibri" panose="020F0502020204030204" pitchFamily="34" charset="0"/>
                          <a:cs typeface="Calibri" panose="020F0502020204030204" pitchFamily="34" charset="0"/>
                        </a:rPr>
                        <a:t>sobre</a:t>
                      </a:r>
                      <a:r>
                        <a:rPr lang="en-US" sz="1800" dirty="0">
                          <a:effectLst/>
                          <a:latin typeface="Calibri" panose="020F0502020204030204" pitchFamily="34" charset="0"/>
                          <a:cs typeface="Calibri" panose="020F0502020204030204" pitchFamily="34" charset="0"/>
                        </a:rPr>
                        <a:t> </a:t>
                      </a:r>
                      <a:r>
                        <a:rPr lang="en-US" sz="1800" dirty="0" err="1">
                          <a:effectLst/>
                          <a:latin typeface="Calibri" panose="020F0502020204030204" pitchFamily="34" charset="0"/>
                          <a:cs typeface="Calibri" panose="020F0502020204030204" pitchFamily="34" charset="0"/>
                        </a:rPr>
                        <a:t>poblaciones</a:t>
                      </a:r>
                      <a:r>
                        <a:rPr lang="en-US" sz="1800" dirty="0">
                          <a:effectLst/>
                          <a:latin typeface="Calibri" panose="020F0502020204030204" pitchFamily="34" charset="0"/>
                          <a:cs typeface="Calibri" panose="020F0502020204030204" pitchFamily="34" charset="0"/>
                        </a:rPr>
                        <a:t> clave?</a:t>
                      </a:r>
                      <a:endParaRPr lang="en-CH" sz="1800" dirty="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tc>
                <a:extLst>
                  <a:ext uri="{0D108BD9-81ED-4DB2-BD59-A6C34878D82A}">
                    <a16:rowId xmlns:a16="http://schemas.microsoft.com/office/drawing/2014/main" val="4112705536"/>
                  </a:ext>
                </a:extLst>
              </a:tr>
              <a:tr h="161925">
                <a:tc>
                  <a:txBody>
                    <a:bodyPr/>
                    <a:lstStyle/>
                    <a:p>
                      <a:pPr fontAlgn="base">
                        <a:lnSpc>
                          <a:spcPct val="107000"/>
                        </a:lnSpc>
                        <a:spcAft>
                          <a:spcPts val="800"/>
                        </a:spcAft>
                      </a:pPr>
                      <a:r>
                        <a:rPr lang="en-US" sz="1800" b="0" dirty="0">
                          <a:effectLst/>
                          <a:latin typeface="Calibri" panose="020F0502020204030204" pitchFamily="34" charset="0"/>
                          <a:cs typeface="Calibri" panose="020F0502020204030204" pitchFamily="34" charset="0"/>
                        </a:rPr>
                        <a:t>Paquete de estimación y proyección (</a:t>
                      </a:r>
                      <a:r>
                        <a:rPr lang="en-US" sz="1800" b="1" dirty="0">
                          <a:effectLst/>
                          <a:latin typeface="Calibri" panose="020F0502020204030204" pitchFamily="34" charset="0"/>
                          <a:cs typeface="Calibri" panose="020F0502020204030204" pitchFamily="34" charset="0"/>
                        </a:rPr>
                        <a:t>EPP</a:t>
                      </a:r>
                      <a:r>
                        <a:rPr lang="en-US" sz="1800" b="0" dirty="0">
                          <a:effectLst/>
                          <a:latin typeface="Calibri" panose="020F0502020204030204" pitchFamily="34" charset="0"/>
                          <a:cs typeface="Calibri" panose="020F0502020204030204" pitchFamily="34" charset="0"/>
                        </a:rPr>
                        <a:t>) para </a:t>
                      </a:r>
                      <a:r>
                        <a:rPr lang="fr-CH" sz="1800" b="0" dirty="0" err="1">
                          <a:effectLst/>
                          <a:latin typeface="Calibri" panose="020F0502020204030204" pitchFamily="34" charset="0"/>
                          <a:cs typeface="Calibri" panose="020F0502020204030204" pitchFamily="34" charset="0"/>
                        </a:rPr>
                        <a:t>epidemias concentradas</a:t>
                      </a:r>
                      <a:endParaRPr lang="en-CH" sz="1800" b="0" dirty="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tc>
                <a:tc>
                  <a:txBody>
                    <a:bodyPr/>
                    <a:lstStyle/>
                    <a:p>
                      <a:r>
                        <a:rPr lang="en-US" sz="1800" b="1" dirty="0">
                          <a:latin typeface="Calibri" panose="020F0502020204030204" pitchFamily="34" charset="0"/>
                          <a:cs typeface="Calibri" panose="020F0502020204030204" pitchFamily="34" charset="0"/>
                        </a:rPr>
                        <a:t>Prevalencia </a:t>
                      </a:r>
                      <a:r>
                        <a:rPr lang="en-US" sz="1800" b="0" dirty="0">
                          <a:latin typeface="Calibri" panose="020F0502020204030204" pitchFamily="34" charset="0"/>
                          <a:cs typeface="Calibri" panose="020F0502020204030204" pitchFamily="34" charset="0"/>
                        </a:rPr>
                        <a:t>en </a:t>
                      </a:r>
                      <a:r>
                        <a:rPr lang="en-US" sz="1800" b="1" dirty="0">
                          <a:latin typeface="Calibri" panose="020F0502020204030204" pitchFamily="34" charset="0"/>
                          <a:cs typeface="Calibri" panose="020F0502020204030204" pitchFamily="34" charset="0"/>
                        </a:rPr>
                        <a:t>poblaciones clave </a:t>
                      </a:r>
                      <a:r>
                        <a:rPr lang="en-US" sz="1800" dirty="0">
                          <a:latin typeface="Calibri" panose="020F0502020204030204" pitchFamily="34" charset="0"/>
                          <a:cs typeface="Calibri" panose="020F0502020204030204" pitchFamily="34" charset="0"/>
                        </a:rPr>
                        <a:t>y en </a:t>
                      </a:r>
                      <a:r>
                        <a:rPr lang="en-US" sz="1800" dirty="0" err="1">
                          <a:latin typeface="Calibri" panose="020F0502020204030204" pitchFamily="34" charset="0"/>
                          <a:cs typeface="Calibri" panose="020F0502020204030204" pitchFamily="34" charset="0"/>
                        </a:rPr>
                        <a:t>mujeres</a:t>
                      </a:r>
                      <a:r>
                        <a:rPr lang="en-US" sz="1800" dirty="0">
                          <a:latin typeface="Calibri" panose="020F0502020204030204" pitchFamily="34" charset="0"/>
                          <a:cs typeface="Calibri" panose="020F0502020204030204" pitchFamily="34" charset="0"/>
                        </a:rPr>
                        <a:t> </a:t>
                      </a:r>
                      <a:r>
                        <a:rPr lang="en-US" sz="1800" dirty="0" err="1">
                          <a:latin typeface="Calibri" panose="020F0502020204030204" pitchFamily="34" charset="0"/>
                          <a:cs typeface="Calibri" panose="020F0502020204030204" pitchFamily="34" charset="0"/>
                        </a:rPr>
                        <a:t>gestantes</a:t>
                      </a:r>
                      <a:r>
                        <a:rPr lang="en-US" sz="1800" dirty="0">
                          <a:latin typeface="Calibri" panose="020F0502020204030204" pitchFamily="34" charset="0"/>
                          <a:cs typeface="Calibri" panose="020F0502020204030204" pitchFamily="34" charset="0"/>
                        </a:rPr>
                        <a:t>, </a:t>
                      </a:r>
                      <a:br>
                        <a:rPr lang="en-US" sz="1800" dirty="0">
                          <a:latin typeface="Calibri" panose="020F0502020204030204" pitchFamily="34" charset="0"/>
                          <a:cs typeface="Calibri" panose="020F0502020204030204" pitchFamily="34" charset="0"/>
                        </a:rPr>
                      </a:br>
                      <a:r>
                        <a:rPr lang="en-US" sz="1800" dirty="0" err="1">
                          <a:latin typeface="Calibri" panose="020F0502020204030204" pitchFamily="34" charset="0"/>
                          <a:cs typeface="Calibri" panose="020F0502020204030204" pitchFamily="34" charset="0"/>
                        </a:rPr>
                        <a:t>provenientes</a:t>
                      </a:r>
                      <a:r>
                        <a:rPr lang="en-US" sz="1800" dirty="0">
                          <a:latin typeface="Calibri" panose="020F0502020204030204" pitchFamily="34" charset="0"/>
                          <a:cs typeface="Calibri" panose="020F0502020204030204" pitchFamily="34" charset="0"/>
                        </a:rPr>
                        <a:t> de:</a:t>
                      </a:r>
                    </a:p>
                    <a:p>
                      <a:pPr marL="285750" indent="-285750">
                        <a:buFont typeface="Arial" panose="020B0604020202020204" pitchFamily="34" charset="0"/>
                        <a:buChar char="•"/>
                      </a:pPr>
                      <a:r>
                        <a:rPr lang="en-US" sz="1800" dirty="0">
                          <a:latin typeface="Calibri" panose="020F0502020204030204" pitchFamily="34" charset="0"/>
                          <a:cs typeface="Calibri" panose="020F0502020204030204" pitchFamily="34" charset="0"/>
                        </a:rPr>
                        <a:t>Vigilancia centinela y </a:t>
                      </a:r>
                      <a:r>
                        <a:rPr lang="en-US" sz="1800" dirty="0" err="1">
                          <a:latin typeface="Calibri" panose="020F0502020204030204" pitchFamily="34" charset="0"/>
                          <a:cs typeface="Calibri" panose="020F0502020204030204" pitchFamily="34" charset="0"/>
                        </a:rPr>
                        <a:t>encuestas</a:t>
                      </a:r>
                      <a:r>
                        <a:rPr lang="en-US" sz="1800" dirty="0">
                          <a:latin typeface="Calibri" panose="020F0502020204030204" pitchFamily="34" charset="0"/>
                          <a:cs typeface="Calibri" panose="020F0502020204030204" pitchFamily="34" charset="0"/>
                        </a:rPr>
                        <a:t> </a:t>
                      </a:r>
                      <a:r>
                        <a:rPr lang="en-US" sz="1800" dirty="0" err="1">
                          <a:latin typeface="Calibri" panose="020F0502020204030204" pitchFamily="34" charset="0"/>
                          <a:cs typeface="Calibri" panose="020F0502020204030204" pitchFamily="34" charset="0"/>
                        </a:rPr>
                        <a:t>bioconductuales</a:t>
                      </a:r>
                      <a:r>
                        <a:rPr lang="en-US" sz="1800" dirty="0">
                          <a:latin typeface="Calibri" panose="020F0502020204030204" pitchFamily="34" charset="0"/>
                          <a:cs typeface="Calibri" panose="020F0502020204030204" pitchFamily="34" charset="0"/>
                        </a:rPr>
                        <a:t> (</a:t>
                      </a:r>
                      <a:r>
                        <a:rPr lang="en-US" sz="1800" i="1" dirty="0">
                          <a:latin typeface="Calibri" panose="020F0502020204030204" pitchFamily="34" charset="0"/>
                          <a:cs typeface="Calibri" panose="020F0502020204030204" pitchFamily="34" charset="0"/>
                        </a:rPr>
                        <a:t>IBBS</a:t>
                      </a:r>
                      <a:r>
                        <a:rPr lang="en-US" sz="1800" dirty="0">
                          <a:latin typeface="Calibri" panose="020F0502020204030204" pitchFamily="34" charset="0"/>
                          <a:cs typeface="Calibri" panose="020F0502020204030204" pitchFamily="34" charset="0"/>
                        </a:rPr>
                        <a:t>)</a:t>
                      </a:r>
                    </a:p>
                    <a:p>
                      <a:pPr marL="285750" indent="-285750">
                        <a:buFont typeface="Arial" panose="020B0604020202020204" pitchFamily="34" charset="0"/>
                        <a:buChar char="•"/>
                      </a:pPr>
                      <a:r>
                        <a:rPr lang="en-US" sz="1800" dirty="0">
                          <a:latin typeface="Calibri" panose="020F0502020204030204" pitchFamily="34" charset="0"/>
                          <a:cs typeface="Calibri" panose="020F0502020204030204" pitchFamily="34" charset="0"/>
                        </a:rPr>
                        <a:t>Pruebas de rutina en la </a:t>
                      </a:r>
                      <a:r>
                        <a:rPr lang="en-US" sz="1800" dirty="0" err="1">
                          <a:latin typeface="Calibri" panose="020F0502020204030204" pitchFamily="34" charset="0"/>
                          <a:cs typeface="Calibri" panose="020F0502020204030204" pitchFamily="34" charset="0"/>
                        </a:rPr>
                        <a:t>Atención</a:t>
                      </a:r>
                      <a:r>
                        <a:rPr lang="en-US" sz="1800" dirty="0">
                          <a:latin typeface="Calibri" panose="020F0502020204030204" pitchFamily="34" charset="0"/>
                          <a:cs typeface="Calibri" panose="020F0502020204030204" pitchFamily="34" charset="0"/>
                        </a:rPr>
                        <a:t> Pre-Natal</a:t>
                      </a:r>
                      <a:br>
                        <a:rPr lang="en-US" sz="1800" dirty="0">
                          <a:latin typeface="Calibri" panose="020F0502020204030204" pitchFamily="34" charset="0"/>
                          <a:cs typeface="Calibri" panose="020F0502020204030204" pitchFamily="34" charset="0"/>
                        </a:rPr>
                      </a:br>
                      <a:endParaRPr lang="en-US" sz="1800" dirty="0">
                        <a:latin typeface="Calibri" panose="020F0502020204030204" pitchFamily="34" charset="0"/>
                        <a:cs typeface="Calibri" panose="020F0502020204030204" pitchFamily="34" charset="0"/>
                      </a:endParaRPr>
                    </a:p>
                    <a:p>
                      <a:pPr marL="0" indent="0">
                        <a:buFont typeface="Arial" panose="020B0604020202020204" pitchFamily="34" charset="0"/>
                        <a:buNone/>
                      </a:pPr>
                      <a:r>
                        <a:rPr lang="en-US" sz="1800" dirty="0">
                          <a:latin typeface="Calibri" panose="020F0502020204030204" pitchFamily="34" charset="0"/>
                          <a:cs typeface="Calibri" panose="020F0502020204030204" pitchFamily="34" charset="0"/>
                        </a:rPr>
                        <a:t>&amp; </a:t>
                      </a:r>
                      <a:r>
                        <a:rPr lang="en-US" sz="1800" b="1" dirty="0">
                          <a:latin typeface="Calibri" panose="020F0502020204030204" pitchFamily="34" charset="0"/>
                          <a:cs typeface="Calibri" panose="020F0502020204030204" pitchFamily="34" charset="0"/>
                        </a:rPr>
                        <a:t>Estimaciones del tamaño de los grupos de población clave</a:t>
                      </a:r>
                    </a:p>
                    <a:p>
                      <a:pPr marL="0" indent="0">
                        <a:buFont typeface="Arial" panose="020B0604020202020204" pitchFamily="34" charset="0"/>
                        <a:buNone/>
                      </a:pPr>
                      <a:endParaRPr lang="en-US" sz="1800" dirty="0">
                        <a:latin typeface="Calibri" panose="020F0502020204030204" pitchFamily="34" charset="0"/>
                        <a:cs typeface="Calibri" panose="020F0502020204030204" pitchFamily="34" charset="0"/>
                      </a:endParaRPr>
                    </a:p>
                  </a:txBody>
                  <a:tcPr marL="0" marR="0" marT="0" marB="0" anchor="ctr"/>
                </a:tc>
                <a:tc>
                  <a:txBody>
                    <a:bodyPr/>
                    <a:lstStyle/>
                    <a:p>
                      <a:pPr algn="ctr" fontAlgn="base">
                        <a:lnSpc>
                          <a:spcPct val="107000"/>
                        </a:lnSpc>
                        <a:spcAft>
                          <a:spcPts val="800"/>
                        </a:spcAft>
                      </a:pPr>
                      <a:r>
                        <a:rPr lang="en-US" sz="1800" dirty="0">
                          <a:effectLst/>
                          <a:latin typeface="Calibri" panose="020F0502020204030204" pitchFamily="34" charset="0"/>
                          <a:cs typeface="Calibri" panose="020F0502020204030204" pitchFamily="34" charset="0"/>
                        </a:rPr>
                        <a:t>Sí </a:t>
                      </a:r>
                      <a:endParaRPr lang="en-CH" sz="1800" dirty="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tc>
                <a:extLst>
                  <a:ext uri="{0D108BD9-81ED-4DB2-BD59-A6C34878D82A}">
                    <a16:rowId xmlns:a16="http://schemas.microsoft.com/office/drawing/2014/main" val="1988106824"/>
                  </a:ext>
                </a:extLst>
              </a:tr>
              <a:tr h="257216">
                <a:tc>
                  <a:txBody>
                    <a:bodyPr/>
                    <a:lstStyle/>
                    <a:p>
                      <a:pPr fontAlgn="base">
                        <a:lnSpc>
                          <a:spcPct val="107000"/>
                        </a:lnSpc>
                        <a:spcAft>
                          <a:spcPts val="800"/>
                        </a:spcAft>
                      </a:pPr>
                      <a:r>
                        <a:rPr lang="en-US" sz="1800" b="0" dirty="0">
                          <a:effectLst/>
                          <a:latin typeface="Calibri" panose="020F0502020204030204" pitchFamily="34" charset="0"/>
                          <a:cs typeface="Calibri" panose="020F0502020204030204" pitchFamily="34" charset="0"/>
                        </a:rPr>
                        <a:t>Vigilancia de Casos y </a:t>
                      </a:r>
                      <a:br>
                        <a:rPr lang="en-US" sz="1800" b="0" dirty="0">
                          <a:effectLst/>
                          <a:latin typeface="Calibri" panose="020F0502020204030204" pitchFamily="34" charset="0"/>
                          <a:cs typeface="Calibri" panose="020F0502020204030204" pitchFamily="34" charset="0"/>
                        </a:rPr>
                      </a:br>
                      <a:r>
                        <a:rPr lang="en-US" sz="1800" b="0" dirty="0" err="1">
                          <a:effectLst/>
                          <a:latin typeface="Calibri" panose="020F0502020204030204" pitchFamily="34" charset="0"/>
                          <a:cs typeface="Calibri" panose="020F0502020204030204" pitchFamily="34" charset="0"/>
                        </a:rPr>
                        <a:t>Registro</a:t>
                      </a:r>
                      <a:r>
                        <a:rPr lang="en-US" sz="1800" b="0" dirty="0">
                          <a:effectLst/>
                          <a:latin typeface="Calibri" panose="020F0502020204030204" pitchFamily="34" charset="0"/>
                          <a:cs typeface="Calibri" panose="020F0502020204030204" pitchFamily="34" charset="0"/>
                        </a:rPr>
                        <a:t> Vital/Civil (</a:t>
                      </a:r>
                      <a:r>
                        <a:rPr lang="en-US" sz="1800" b="1" dirty="0">
                          <a:effectLst/>
                          <a:latin typeface="Calibri" panose="020F0502020204030204" pitchFamily="34" charset="0"/>
                          <a:cs typeface="Calibri" panose="020F0502020204030204" pitchFamily="34" charset="0"/>
                        </a:rPr>
                        <a:t>CSAVR</a:t>
                      </a:r>
                      <a:r>
                        <a:rPr lang="en-US" sz="1800" b="0" dirty="0">
                          <a:effectLst/>
                          <a:latin typeface="Calibri" panose="020F0502020204030204" pitchFamily="34" charset="0"/>
                          <a:cs typeface="Calibri" panose="020F0502020204030204" pitchFamily="34" charset="0"/>
                        </a:rPr>
                        <a:t>)</a:t>
                      </a:r>
                      <a:endParaRPr lang="en-CH" sz="1800" b="0" dirty="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tc>
                <a:tc>
                  <a:txBody>
                    <a:bodyPr/>
                    <a:lstStyle/>
                    <a:p>
                      <a:pPr marL="285750" indent="-285750" algn="l" fontAlgn="base">
                        <a:lnSpc>
                          <a:spcPct val="107000"/>
                        </a:lnSpc>
                        <a:spcAft>
                          <a:spcPts val="800"/>
                        </a:spcAft>
                        <a:buFont typeface="Arial" panose="020B0604020202020204" pitchFamily="34" charset="0"/>
                        <a:buChar char="•"/>
                      </a:pPr>
                      <a:r>
                        <a:rPr lang="en-US" sz="1800" kern="1200" dirty="0">
                          <a:solidFill>
                            <a:schemeClr val="dk1"/>
                          </a:solidFill>
                          <a:latin typeface="Calibri" panose="020F0502020204030204" pitchFamily="34" charset="0"/>
                          <a:cs typeface="Calibri" panose="020F0502020204030204" pitchFamily="34" charset="0"/>
                        </a:rPr>
                        <a:t>Nuevos (= Primera </a:t>
                      </a:r>
                      <a:r>
                        <a:rPr lang="en-US" sz="1800" kern="1200" dirty="0" err="1">
                          <a:solidFill>
                            <a:schemeClr val="dk1"/>
                          </a:solidFill>
                          <a:latin typeface="Calibri" panose="020F0502020204030204" pitchFamily="34" charset="0"/>
                          <a:cs typeface="Calibri" panose="020F0502020204030204" pitchFamily="34" charset="0"/>
                        </a:rPr>
                        <a:t>vez</a:t>
                      </a:r>
                      <a:r>
                        <a:rPr lang="en-US" sz="1800" kern="1200" dirty="0">
                          <a:solidFill>
                            <a:schemeClr val="dk1"/>
                          </a:solidFill>
                          <a:latin typeface="Calibri" panose="020F0502020204030204" pitchFamily="34" charset="0"/>
                          <a:cs typeface="Calibri" panose="020F0502020204030204" pitchFamily="34" charset="0"/>
                        </a:rPr>
                        <a:t>) diagnósticos de casos de VIH (incl. </a:t>
                      </a:r>
                      <a:r>
                        <a:rPr lang="en-US" sz="1800" kern="1200" dirty="0" err="1">
                          <a:solidFill>
                            <a:schemeClr val="dk1"/>
                          </a:solidFill>
                          <a:latin typeface="Calibri" panose="020F0502020204030204" pitchFamily="34" charset="0"/>
                          <a:cs typeface="Calibri" panose="020F0502020204030204" pitchFamily="34" charset="0"/>
                        </a:rPr>
                        <a:t>Sida</a:t>
                      </a:r>
                      <a:r>
                        <a:rPr lang="en-US" sz="1800" kern="1200" dirty="0">
                          <a:solidFill>
                            <a:schemeClr val="dk1"/>
                          </a:solidFill>
                          <a:latin typeface="Calibri" panose="020F0502020204030204" pitchFamily="34" charset="0"/>
                          <a:cs typeface="Calibri" panose="020F0502020204030204" pitchFamily="34" charset="0"/>
                        </a:rPr>
                        <a:t>)</a:t>
                      </a:r>
                    </a:p>
                    <a:p>
                      <a:pPr marL="285750" indent="-285750" algn="l" fontAlgn="base">
                        <a:lnSpc>
                          <a:spcPct val="107000"/>
                        </a:lnSpc>
                        <a:spcAft>
                          <a:spcPts val="800"/>
                        </a:spcAft>
                        <a:buFont typeface="Arial" panose="020B0604020202020204" pitchFamily="34" charset="0"/>
                        <a:buChar char="•"/>
                      </a:pPr>
                      <a:r>
                        <a:rPr lang="en-US" sz="1800" kern="1200" dirty="0">
                          <a:solidFill>
                            <a:schemeClr val="dk1"/>
                          </a:solidFill>
                          <a:latin typeface="Calibri" panose="020F0502020204030204" pitchFamily="34" charset="0"/>
                          <a:cs typeface="Calibri" panose="020F0502020204030204" pitchFamily="34" charset="0"/>
                        </a:rPr>
                        <a:t>Muertes relacionadas con </a:t>
                      </a:r>
                      <a:r>
                        <a:rPr lang="en-US" sz="1800" kern="1200" dirty="0" err="1">
                          <a:solidFill>
                            <a:schemeClr val="dk1"/>
                          </a:solidFill>
                          <a:latin typeface="Calibri" panose="020F0502020204030204" pitchFamily="34" charset="0"/>
                          <a:cs typeface="Calibri" panose="020F0502020204030204" pitchFamily="34" charset="0"/>
                        </a:rPr>
                        <a:t>el</a:t>
                      </a:r>
                      <a:r>
                        <a:rPr lang="en-US" sz="1800" kern="1200" dirty="0">
                          <a:solidFill>
                            <a:schemeClr val="dk1"/>
                          </a:solidFill>
                          <a:latin typeface="Calibri" panose="020F0502020204030204" pitchFamily="34" charset="0"/>
                          <a:cs typeface="Calibri" panose="020F0502020204030204" pitchFamily="34" charset="0"/>
                        </a:rPr>
                        <a:t> </a:t>
                      </a:r>
                      <a:r>
                        <a:rPr lang="en-US" sz="1800" kern="1200" dirty="0" err="1">
                          <a:solidFill>
                            <a:schemeClr val="dk1"/>
                          </a:solidFill>
                          <a:latin typeface="Calibri" panose="020F0502020204030204" pitchFamily="34" charset="0"/>
                          <a:cs typeface="Calibri" panose="020F0502020204030204" pitchFamily="34" charset="0"/>
                        </a:rPr>
                        <a:t>Sida</a:t>
                      </a:r>
                      <a:r>
                        <a:rPr lang="en-US" sz="1800" kern="1200" dirty="0">
                          <a:solidFill>
                            <a:schemeClr val="dk1"/>
                          </a:solidFill>
                          <a:latin typeface="Calibri" panose="020F0502020204030204" pitchFamily="34" charset="0"/>
                          <a:cs typeface="Calibri" panose="020F0502020204030204" pitchFamily="34" charset="0"/>
                        </a:rPr>
                        <a:t> </a:t>
                      </a:r>
                    </a:p>
                    <a:p>
                      <a:pPr marL="285750" indent="-285750" algn="l" fontAlgn="base">
                        <a:lnSpc>
                          <a:spcPct val="107000"/>
                        </a:lnSpc>
                        <a:spcAft>
                          <a:spcPts val="800"/>
                        </a:spcAft>
                        <a:buFont typeface="Arial" panose="020B0604020202020204" pitchFamily="34" charset="0"/>
                        <a:buChar char="•"/>
                      </a:pPr>
                      <a:r>
                        <a:rPr lang="en-US" sz="1800" kern="1200" dirty="0" err="1">
                          <a:solidFill>
                            <a:schemeClr val="dk1"/>
                          </a:solidFill>
                          <a:latin typeface="Calibri" panose="020F0502020204030204" pitchFamily="34" charset="0"/>
                          <a:cs typeface="Calibri" panose="020F0502020204030204" pitchFamily="34" charset="0"/>
                        </a:rPr>
                        <a:t>Opcionalmente</a:t>
                      </a:r>
                      <a:r>
                        <a:rPr lang="en-US" sz="1800" kern="1200" dirty="0">
                          <a:solidFill>
                            <a:schemeClr val="dk1"/>
                          </a:solidFill>
                          <a:latin typeface="Calibri" panose="020F0502020204030204" pitchFamily="34" charset="0"/>
                          <a:cs typeface="Calibri" panose="020F0502020204030204" pitchFamily="34" charset="0"/>
                        </a:rPr>
                        <a:t>, recuento de CD4 en el momento del diagnóstico inicial</a:t>
                      </a:r>
                      <a:endParaRPr lang="en-CH" sz="180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tc>
                  <a:txBody>
                    <a:bodyPr/>
                    <a:lstStyle/>
                    <a:p>
                      <a:pPr algn="ctr" fontAlgn="base">
                        <a:lnSpc>
                          <a:spcPct val="107000"/>
                        </a:lnSpc>
                        <a:spcAft>
                          <a:spcPts val="800"/>
                        </a:spcAft>
                      </a:pPr>
                      <a:r>
                        <a:rPr lang="en-US" sz="1800" dirty="0">
                          <a:solidFill>
                            <a:srgbClr val="C00000"/>
                          </a:solidFill>
                          <a:effectLst/>
                          <a:latin typeface="Calibri" panose="020F0502020204030204" pitchFamily="34" charset="0"/>
                          <a:cs typeface="Calibri" panose="020F0502020204030204" pitchFamily="34" charset="0"/>
                        </a:rPr>
                        <a:t>No</a:t>
                      </a:r>
                      <a:endParaRPr lang="en-CH" sz="1800" dirty="0">
                        <a:solidFill>
                          <a:srgbClr val="C00000"/>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tc>
                <a:extLst>
                  <a:ext uri="{0D108BD9-81ED-4DB2-BD59-A6C34878D82A}">
                    <a16:rowId xmlns:a16="http://schemas.microsoft.com/office/drawing/2014/main" val="168335671"/>
                  </a:ext>
                </a:extLst>
              </a:tr>
            </a:tbl>
          </a:graphicData>
        </a:graphic>
      </p:graphicFrame>
      <p:sp>
        <p:nvSpPr>
          <p:cNvPr id="8" name="TextBox 7">
            <a:extLst>
              <a:ext uri="{FF2B5EF4-FFF2-40B4-BE49-F238E27FC236}">
                <a16:creationId xmlns:a16="http://schemas.microsoft.com/office/drawing/2014/main" id="{F3EB3E4C-8126-D7D2-EB27-41296E745E0A}"/>
              </a:ext>
            </a:extLst>
          </p:cNvPr>
          <p:cNvSpPr txBox="1"/>
          <p:nvPr/>
        </p:nvSpPr>
        <p:spPr>
          <a:xfrm>
            <a:off x="288254" y="679847"/>
            <a:ext cx="10539580" cy="923330"/>
          </a:xfrm>
          <a:prstGeom prst="rect">
            <a:avLst/>
          </a:prstGeom>
          <a:noFill/>
        </p:spPr>
        <p:txBody>
          <a:bodyPr wrap="square">
            <a:spAutoFit/>
          </a:bodyPr>
          <a:lstStyle/>
          <a:p>
            <a:br>
              <a:rPr lang="en-US" u="sng" dirty="0">
                <a:solidFill>
                  <a:srgbClr val="0070C0"/>
                </a:solidFill>
                <a:latin typeface="Arial" panose="020B0604020202020204" pitchFamily="34" charset="0"/>
                <a:cs typeface="Arial" panose="020B0604020202020204" pitchFamily="34" charset="0"/>
              </a:rPr>
            </a:br>
            <a:r>
              <a:rPr lang="en-US" sz="1800" dirty="0">
                <a:solidFill>
                  <a:schemeClr val="tx1"/>
                </a:solidFill>
                <a:latin typeface="Arial" panose="020B0604020202020204" pitchFamily="34" charset="0"/>
                <a:cs typeface="Arial" panose="020B0604020202020204" pitchFamily="34" charset="0"/>
              </a:rPr>
              <a:t>Se pueden utilizar diferentes modelos, </a:t>
            </a:r>
            <a:r>
              <a:rPr lang="en-US" sz="1800" dirty="0" err="1">
                <a:solidFill>
                  <a:schemeClr val="tx1"/>
                </a:solidFill>
                <a:latin typeface="Arial" panose="020B0604020202020204" pitchFamily="34" charset="0"/>
                <a:cs typeface="Arial" panose="020B0604020202020204" pitchFamily="34" charset="0"/>
              </a:rPr>
              <a:t>dependiendo</a:t>
            </a:r>
            <a:r>
              <a:rPr lang="en-US" sz="1800" dirty="0">
                <a:solidFill>
                  <a:schemeClr val="tx1"/>
                </a:solidFill>
                <a:latin typeface="Arial" panose="020B0604020202020204" pitchFamily="34" charset="0"/>
                <a:cs typeface="Arial" panose="020B0604020202020204" pitchFamily="34" charset="0"/>
              </a:rPr>
              <a:t> de </a:t>
            </a:r>
            <a:r>
              <a:rPr lang="en-US" sz="1800" dirty="0" err="1">
                <a:solidFill>
                  <a:schemeClr val="tx1"/>
                </a:solidFill>
                <a:latin typeface="Arial" panose="020B0604020202020204" pitchFamily="34" charset="0"/>
                <a:cs typeface="Arial" panose="020B0604020202020204" pitchFamily="34" charset="0"/>
              </a:rPr>
              <a:t>los</a:t>
            </a:r>
            <a:r>
              <a:rPr lang="en-US" sz="1800" dirty="0">
                <a:solidFill>
                  <a:schemeClr val="tx1"/>
                </a:solidFill>
                <a:latin typeface="Arial" panose="020B0604020202020204" pitchFamily="34" charset="0"/>
                <a:cs typeface="Arial" panose="020B0604020202020204" pitchFamily="34" charset="0"/>
              </a:rPr>
              <a:t> </a:t>
            </a:r>
            <a:r>
              <a:rPr lang="en-US" sz="1800" dirty="0" err="1">
                <a:solidFill>
                  <a:schemeClr val="tx1"/>
                </a:solidFill>
                <a:latin typeface="Arial" panose="020B0604020202020204" pitchFamily="34" charset="0"/>
                <a:cs typeface="Arial" panose="020B0604020202020204" pitchFamily="34" charset="0"/>
              </a:rPr>
              <a:t>tipos</a:t>
            </a:r>
            <a:r>
              <a:rPr lang="en-US" sz="1800" dirty="0">
                <a:solidFill>
                  <a:schemeClr val="tx1"/>
                </a:solidFill>
                <a:latin typeface="Arial" panose="020B0604020202020204" pitchFamily="34" charset="0"/>
                <a:cs typeface="Arial" panose="020B0604020202020204" pitchFamily="34" charset="0"/>
              </a:rPr>
              <a:t> de datos de vigilancia recopilados históricamente</a:t>
            </a:r>
          </a:p>
        </p:txBody>
      </p:sp>
      <p:sp>
        <p:nvSpPr>
          <p:cNvPr id="9" name="TextBox 8">
            <a:extLst>
              <a:ext uri="{FF2B5EF4-FFF2-40B4-BE49-F238E27FC236}">
                <a16:creationId xmlns:a16="http://schemas.microsoft.com/office/drawing/2014/main" id="{B361A2E7-D689-207E-77A1-523E86F2A449}"/>
              </a:ext>
            </a:extLst>
          </p:cNvPr>
          <p:cNvSpPr txBox="1"/>
          <p:nvPr/>
        </p:nvSpPr>
        <p:spPr>
          <a:xfrm>
            <a:off x="378938" y="5949974"/>
            <a:ext cx="11430137" cy="646331"/>
          </a:xfrm>
          <a:prstGeom prst="rect">
            <a:avLst/>
          </a:prstGeom>
          <a:noFill/>
        </p:spPr>
        <p:txBody>
          <a:bodyPr wrap="square">
            <a:spAutoFit/>
          </a:bodyPr>
          <a:lstStyle/>
          <a:p>
            <a:r>
              <a:rPr lang="en-US" dirty="0">
                <a:latin typeface="Arial" panose="020B0604020202020204" pitchFamily="34" charset="0"/>
                <a:cs typeface="Arial" panose="020B0604020202020204" pitchFamily="34" charset="0"/>
              </a:rPr>
              <a:t>* Todos los modelos utilizan también cifras de TAR en </a:t>
            </a:r>
            <a:r>
              <a:rPr lang="en-US" dirty="0" err="1">
                <a:latin typeface="Arial" panose="020B0604020202020204" pitchFamily="34" charset="0"/>
                <a:cs typeface="Arial" panose="020B0604020202020204" pitchFamily="34" charset="0"/>
              </a:rPr>
              <a:t>adultos</a:t>
            </a:r>
            <a:r>
              <a:rPr lang="en-US" dirty="0">
                <a:latin typeface="Arial" panose="020B0604020202020204" pitchFamily="34" charset="0"/>
                <a:cs typeface="Arial" panose="020B0604020202020204" pitchFamily="34" charset="0"/>
              </a:rPr>
              <a:t>, </a:t>
            </a:r>
            <a:br>
              <a:rPr lang="en-US" dirty="0">
                <a:latin typeface="Arial" panose="020B0604020202020204" pitchFamily="34" charset="0"/>
                <a:cs typeface="Arial" panose="020B0604020202020204" pitchFamily="34" charset="0"/>
              </a:rPr>
            </a:br>
            <a:r>
              <a:rPr lang="en-US" dirty="0" err="1">
                <a:latin typeface="Arial" panose="020B0604020202020204" pitchFamily="34" charset="0"/>
                <a:cs typeface="Arial" panose="020B0604020202020204" pitchFamily="34" charset="0"/>
              </a:rPr>
              <a:t>ya</a:t>
            </a:r>
            <a:r>
              <a:rPr lang="en-US" dirty="0">
                <a:latin typeface="Arial" panose="020B0604020202020204" pitchFamily="34" charset="0"/>
                <a:cs typeface="Arial" panose="020B0604020202020204" pitchFamily="34" charset="0"/>
              </a:rPr>
              <a:t> que la cobertura de TAR en adultos reduce la incidencia del VIH en adultos</a:t>
            </a:r>
            <a:endParaRPr lang="en-CH"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92933428"/>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DCDDE2F-A34F-D8BB-8BF2-503669AAA49F}"/>
              </a:ext>
            </a:extLst>
          </p:cNvPr>
          <p:cNvSpPr>
            <a:spLocks noGrp="1"/>
          </p:cNvSpPr>
          <p:nvPr>
            <p:ph type="sldNum" sz="quarter" idx="12"/>
          </p:nvPr>
        </p:nvSpPr>
        <p:spPr/>
        <p:txBody>
          <a:bodyPr/>
          <a:lstStyle/>
          <a:p>
            <a:fld id="{4FAB73BC-B049-4115-A692-8D63A059BFB8}" type="slidenum">
              <a:rPr lang="en-KE" smtClean="0"/>
              <a:t>3</a:t>
            </a:fld>
            <a:endParaRPr lang="en-KE"/>
          </a:p>
        </p:txBody>
      </p:sp>
      <p:sp>
        <p:nvSpPr>
          <p:cNvPr id="2" name="Title 1">
            <a:extLst>
              <a:ext uri="{FF2B5EF4-FFF2-40B4-BE49-F238E27FC236}">
                <a16:creationId xmlns:a16="http://schemas.microsoft.com/office/drawing/2014/main" id="{99C9377E-5CCA-053B-C7DA-904E692A56B7}"/>
              </a:ext>
            </a:extLst>
          </p:cNvPr>
          <p:cNvSpPr>
            <a:spLocks noGrp="1"/>
          </p:cNvSpPr>
          <p:nvPr>
            <p:ph type="title" idx="4294967295"/>
          </p:nvPr>
        </p:nvSpPr>
        <p:spPr>
          <a:xfrm>
            <a:off x="578891" y="0"/>
            <a:ext cx="10515600" cy="1325563"/>
          </a:xfrm>
        </p:spPr>
        <p:txBody>
          <a:bodyPr>
            <a:normAutofit/>
          </a:bodyPr>
          <a:lstStyle/>
          <a:p>
            <a:r>
              <a:rPr lang="en-US" sz="3200" b="1" dirty="0">
                <a:solidFill>
                  <a:srgbClr val="0070C0"/>
                </a:solidFill>
                <a:latin typeface="Arial" panose="020B0604020202020204" pitchFamily="34" charset="0"/>
                <a:ea typeface="+mn-ea"/>
                <a:cs typeface="+mn-cs"/>
              </a:rPr>
              <a:t>Opciones del modelo de incidencia en Spectrum: </a:t>
            </a:r>
            <a:br>
              <a:rPr lang="en-US" sz="3200" b="1" dirty="0">
                <a:solidFill>
                  <a:srgbClr val="0070C0"/>
                </a:solidFill>
                <a:latin typeface="Arial" panose="020B0604020202020204" pitchFamily="34" charset="0"/>
                <a:ea typeface="+mn-ea"/>
                <a:cs typeface="+mn-cs"/>
              </a:rPr>
            </a:br>
            <a:r>
              <a:rPr lang="en-US" sz="3200" b="1" dirty="0">
                <a:solidFill>
                  <a:srgbClr val="0070C0"/>
                </a:solidFill>
                <a:latin typeface="Arial" panose="020B0604020202020204" pitchFamily="34" charset="0"/>
                <a:ea typeface="+mn-ea"/>
                <a:cs typeface="+mn-cs"/>
              </a:rPr>
              <a:t>Utilización en la ronda de estimaciones de 2024</a:t>
            </a:r>
            <a:endParaRPr lang="en-KE" sz="3200" b="1" dirty="0">
              <a:solidFill>
                <a:srgbClr val="0070C0"/>
              </a:solidFill>
              <a:latin typeface="Arial" panose="020B0604020202020204" pitchFamily="34" charset="0"/>
              <a:ea typeface="+mn-ea"/>
              <a:cs typeface="+mn-cs"/>
            </a:endParaRPr>
          </a:p>
        </p:txBody>
      </p:sp>
      <p:sp>
        <p:nvSpPr>
          <p:cNvPr id="8" name="TextBox 7">
            <a:extLst>
              <a:ext uri="{FF2B5EF4-FFF2-40B4-BE49-F238E27FC236}">
                <a16:creationId xmlns:a16="http://schemas.microsoft.com/office/drawing/2014/main" id="{4DCE8C9D-91D3-A9AD-AC48-111C650F0126}"/>
              </a:ext>
            </a:extLst>
          </p:cNvPr>
          <p:cNvSpPr txBox="1"/>
          <p:nvPr/>
        </p:nvSpPr>
        <p:spPr>
          <a:xfrm>
            <a:off x="10497498" y="6345327"/>
            <a:ext cx="1530927" cy="369332"/>
          </a:xfrm>
          <a:prstGeom prst="rect">
            <a:avLst/>
          </a:prstGeom>
          <a:noFill/>
        </p:spPr>
        <p:txBody>
          <a:bodyPr wrap="square">
            <a:spAutoFit/>
          </a:bodyPr>
          <a:lstStyle/>
          <a:p>
            <a:r>
              <a:rPr lang="en-US" dirty="0">
                <a:solidFill>
                  <a:srgbClr val="00B0F0"/>
                </a:solidFill>
                <a:hlinkClick r:id="rId3">
                  <a:extLst>
                    <a:ext uri="{A12FA001-AC4F-418D-AE19-62706E023703}">
                      <ahyp:hlinkClr xmlns:ahyp="http://schemas.microsoft.com/office/drawing/2018/hyperlinkcolor" val="tx"/>
                    </a:ext>
                  </a:extLst>
                </a:hlinkClick>
              </a:rPr>
              <a:t>ANEXO-2.pdf</a:t>
            </a:r>
            <a:endParaRPr lang="en-CH" dirty="0"/>
          </a:p>
        </p:txBody>
      </p:sp>
      <p:pic>
        <p:nvPicPr>
          <p:cNvPr id="9" name="Picture 8">
            <a:extLst>
              <a:ext uri="{FF2B5EF4-FFF2-40B4-BE49-F238E27FC236}">
                <a16:creationId xmlns:a16="http://schemas.microsoft.com/office/drawing/2014/main" id="{36E7412E-8BB7-51ED-305D-5AFAFC5B7663}"/>
              </a:ext>
            </a:extLst>
          </p:cNvPr>
          <p:cNvPicPr>
            <a:picLocks noChangeAspect="1"/>
          </p:cNvPicPr>
          <p:nvPr/>
        </p:nvPicPr>
        <p:blipFill>
          <a:blip r:embed="rId4"/>
          <a:stretch>
            <a:fillRect/>
          </a:stretch>
        </p:blipFill>
        <p:spPr>
          <a:xfrm>
            <a:off x="10250421" y="3328163"/>
            <a:ext cx="2025083" cy="2851188"/>
          </a:xfrm>
          <a:prstGeom prst="rect">
            <a:avLst/>
          </a:prstGeom>
        </p:spPr>
      </p:pic>
      <p:pic>
        <p:nvPicPr>
          <p:cNvPr id="13" name="Picture 12">
            <a:extLst>
              <a:ext uri="{FF2B5EF4-FFF2-40B4-BE49-F238E27FC236}">
                <a16:creationId xmlns:a16="http://schemas.microsoft.com/office/drawing/2014/main" id="{371F3C81-D4F3-66EE-9D88-81384EA947B9}"/>
              </a:ext>
            </a:extLst>
          </p:cNvPr>
          <p:cNvPicPr>
            <a:picLocks noChangeAspect="1"/>
          </p:cNvPicPr>
          <p:nvPr/>
        </p:nvPicPr>
        <p:blipFill>
          <a:blip r:embed="rId5"/>
          <a:stretch>
            <a:fillRect/>
          </a:stretch>
        </p:blipFill>
        <p:spPr>
          <a:xfrm>
            <a:off x="805219" y="1183681"/>
            <a:ext cx="8580166" cy="5720203"/>
          </a:xfrm>
          <a:prstGeom prst="rect">
            <a:avLst/>
          </a:prstGeom>
        </p:spPr>
      </p:pic>
    </p:spTree>
    <p:extLst>
      <p:ext uri="{BB962C8B-B14F-4D97-AF65-F5344CB8AC3E}">
        <p14:creationId xmlns:p14="http://schemas.microsoft.com/office/powerpoint/2010/main" val="38094842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D9F043-18E0-0649-D4F4-D683CF495891}"/>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FD83A5C6-CD78-9745-9A43-4B0FA67B0E09}"/>
              </a:ext>
            </a:extLst>
          </p:cNvPr>
          <p:cNvSpPr txBox="1"/>
          <p:nvPr/>
        </p:nvSpPr>
        <p:spPr>
          <a:xfrm>
            <a:off x="483413" y="153096"/>
            <a:ext cx="11007179" cy="584775"/>
          </a:xfrm>
          <a:prstGeom prst="rect">
            <a:avLst/>
          </a:prstGeom>
          <a:noFill/>
        </p:spPr>
        <p:txBody>
          <a:bodyPr wrap="square">
            <a:spAutoFit/>
          </a:bodyPr>
          <a:lstStyle/>
          <a:p>
            <a:r>
              <a:rPr lang="en-US" sz="3200" b="1" i="0" u="none" strike="noStrike" dirty="0">
                <a:solidFill>
                  <a:srgbClr val="0070C0"/>
                </a:solidFill>
                <a:effectLst/>
                <a:latin typeface="Arial" panose="020B0604020202020204" pitchFamily="34" charset="0"/>
              </a:rPr>
              <a:t>Selección del modelo de incidencia: ¿CSAVR o EPP?</a:t>
            </a:r>
            <a:endParaRPr lang="en-US" sz="3200" b="1" dirty="0">
              <a:solidFill>
                <a:srgbClr val="0070C0"/>
              </a:solidFill>
            </a:endParaRPr>
          </a:p>
        </p:txBody>
      </p:sp>
      <p:pic>
        <p:nvPicPr>
          <p:cNvPr id="6" name="Picture 5">
            <a:extLst>
              <a:ext uri="{FF2B5EF4-FFF2-40B4-BE49-F238E27FC236}">
                <a16:creationId xmlns:a16="http://schemas.microsoft.com/office/drawing/2014/main" id="{A7A30AF9-C796-2BBB-7DBD-C50ADC8341D4}"/>
              </a:ext>
            </a:extLst>
          </p:cNvPr>
          <p:cNvPicPr>
            <a:picLocks noChangeAspect="1"/>
          </p:cNvPicPr>
          <p:nvPr/>
        </p:nvPicPr>
        <p:blipFill>
          <a:blip r:embed="rId3"/>
          <a:stretch>
            <a:fillRect/>
          </a:stretch>
        </p:blipFill>
        <p:spPr>
          <a:xfrm>
            <a:off x="1064079" y="639443"/>
            <a:ext cx="10426513" cy="5747709"/>
          </a:xfrm>
          <a:prstGeom prst="rect">
            <a:avLst/>
          </a:prstGeom>
        </p:spPr>
      </p:pic>
      <p:sp>
        <p:nvSpPr>
          <p:cNvPr id="3" name="Content Placeholder 2">
            <a:extLst>
              <a:ext uri="{FF2B5EF4-FFF2-40B4-BE49-F238E27FC236}">
                <a16:creationId xmlns:a16="http://schemas.microsoft.com/office/drawing/2014/main" id="{0B718955-0B36-9C48-854E-7AD042B84099}"/>
              </a:ext>
            </a:extLst>
          </p:cNvPr>
          <p:cNvSpPr>
            <a:spLocks noGrp="1"/>
          </p:cNvSpPr>
          <p:nvPr>
            <p:ph idx="4294967295"/>
          </p:nvPr>
        </p:nvSpPr>
        <p:spPr>
          <a:xfrm>
            <a:off x="297156" y="6387152"/>
            <a:ext cx="11597683" cy="400793"/>
          </a:xfrm>
        </p:spPr>
        <p:txBody>
          <a:bodyPr>
            <a:noAutofit/>
          </a:bodyPr>
          <a:lstStyle/>
          <a:p>
            <a:pPr marL="0" indent="0" defTabSz="411480">
              <a:lnSpc>
                <a:spcPct val="100000"/>
              </a:lnSpc>
              <a:buNone/>
              <a:defRPr/>
            </a:pPr>
            <a:r>
              <a:rPr lang="en-US" i="1" dirty="0">
                <a:solidFill>
                  <a:schemeClr val="tx1"/>
                </a:solidFill>
                <a:latin typeface="Arial" panose="020B0604020202020204" pitchFamily="34" charset="0"/>
                <a:cs typeface="Arial" panose="020B0604020202020204" pitchFamily="34" charset="0"/>
              </a:rPr>
              <a:t>Guía del usuario de Spectrum, </a:t>
            </a:r>
            <a:r>
              <a:rPr lang="en-US" i="1" dirty="0" err="1">
                <a:solidFill>
                  <a:schemeClr val="tx1"/>
                </a:solidFill>
                <a:latin typeface="Arial" panose="020B0604020202020204" pitchFamily="34" charset="0"/>
                <a:cs typeface="Arial" panose="020B0604020202020204" pitchFamily="34" charset="0"/>
              </a:rPr>
              <a:t>Figura</a:t>
            </a:r>
            <a:r>
              <a:rPr lang="en-US" i="1" dirty="0">
                <a:solidFill>
                  <a:schemeClr val="tx1"/>
                </a:solidFill>
                <a:latin typeface="Arial" panose="020B0604020202020204" pitchFamily="34" charset="0"/>
                <a:cs typeface="Arial" panose="020B0604020202020204" pitchFamily="34" charset="0"/>
              </a:rPr>
              <a:t> 1</a:t>
            </a:r>
          </a:p>
        </p:txBody>
      </p:sp>
    </p:spTree>
    <p:extLst>
      <p:ext uri="{BB962C8B-B14F-4D97-AF65-F5344CB8AC3E}">
        <p14:creationId xmlns:p14="http://schemas.microsoft.com/office/powerpoint/2010/main" val="1771541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8913B21-0EB5-A046-E4A8-E77DDF9951C1}"/>
              </a:ext>
            </a:extLst>
          </p:cNvPr>
          <p:cNvSpPr txBox="1"/>
          <p:nvPr/>
        </p:nvSpPr>
        <p:spPr>
          <a:xfrm>
            <a:off x="277822" y="77308"/>
            <a:ext cx="11666527" cy="1077218"/>
          </a:xfrm>
          <a:prstGeom prst="rect">
            <a:avLst/>
          </a:prstGeom>
          <a:noFill/>
        </p:spPr>
        <p:txBody>
          <a:bodyPr wrap="square" lIns="91440" tIns="45720" rIns="91440" bIns="45720" rtlCol="0" anchor="t">
            <a:spAutoFit/>
          </a:bodyPr>
          <a:lstStyle/>
          <a:p>
            <a:r>
              <a:rPr lang="en-US" sz="3200" b="1" dirty="0">
                <a:solidFill>
                  <a:srgbClr val="0070C0"/>
                </a:solidFill>
                <a:latin typeface="Arial" panose="020B0604020202020204" pitchFamily="34" charset="0"/>
              </a:rPr>
              <a:t>Requisitos de datos para una </a:t>
            </a:r>
            <a:r>
              <a:rPr lang="en-US" sz="3200" b="1" dirty="0" err="1">
                <a:solidFill>
                  <a:srgbClr val="0070C0"/>
                </a:solidFill>
                <a:latin typeface="Arial" panose="020B0604020202020204" pitchFamily="34" charset="0"/>
              </a:rPr>
              <a:t>tendencia</a:t>
            </a:r>
            <a:r>
              <a:rPr lang="en-US" sz="3200" b="1" dirty="0">
                <a:solidFill>
                  <a:srgbClr val="0070C0"/>
                </a:solidFill>
                <a:latin typeface="Arial" panose="020B0604020202020204" pitchFamily="34" charset="0"/>
              </a:rPr>
              <a:t> </a:t>
            </a:r>
            <a:r>
              <a:rPr lang="en-US" sz="3200" b="1" dirty="0" err="1">
                <a:solidFill>
                  <a:srgbClr val="0070C0"/>
                </a:solidFill>
                <a:latin typeface="Arial" panose="020B0604020202020204" pitchFamily="34" charset="0"/>
              </a:rPr>
              <a:t>sólida</a:t>
            </a:r>
            <a:r>
              <a:rPr lang="en-US" sz="3200" b="1" dirty="0">
                <a:solidFill>
                  <a:srgbClr val="0070C0"/>
                </a:solidFill>
                <a:latin typeface="Arial" panose="020B0604020202020204" pitchFamily="34" charset="0"/>
              </a:rPr>
              <a:t> de la </a:t>
            </a:r>
            <a:r>
              <a:rPr lang="en-US" sz="3200" b="1" dirty="0" err="1">
                <a:solidFill>
                  <a:srgbClr val="0070C0"/>
                </a:solidFill>
                <a:latin typeface="Arial" panose="020B0604020202020204" pitchFamily="34" charset="0"/>
              </a:rPr>
              <a:t>incidencia</a:t>
            </a:r>
            <a:r>
              <a:rPr lang="en-US" sz="3200" b="1" dirty="0">
                <a:solidFill>
                  <a:srgbClr val="0070C0"/>
                </a:solidFill>
                <a:latin typeface="Arial" panose="020B0604020202020204" pitchFamily="34" charset="0"/>
              </a:rPr>
              <a:t> </a:t>
            </a:r>
            <a:r>
              <a:rPr lang="en-US" sz="3200" b="1" dirty="0" err="1">
                <a:solidFill>
                  <a:srgbClr val="0070C0"/>
                </a:solidFill>
                <a:latin typeface="Arial" panose="020B0604020202020204" pitchFamily="34" charset="0"/>
              </a:rPr>
              <a:t>estimada</a:t>
            </a:r>
            <a:r>
              <a:rPr lang="en-US" sz="3200" b="1" dirty="0">
                <a:solidFill>
                  <a:srgbClr val="0070C0"/>
                </a:solidFill>
                <a:latin typeface="Arial" panose="020B0604020202020204" pitchFamily="34" charset="0"/>
              </a:rPr>
              <a:t> </a:t>
            </a:r>
            <a:r>
              <a:rPr lang="en-US" sz="3200" b="1" dirty="0" err="1">
                <a:solidFill>
                  <a:srgbClr val="0070C0"/>
                </a:solidFill>
                <a:latin typeface="Arial" panose="020B0604020202020204" pitchFamily="34" charset="0"/>
              </a:rPr>
              <a:t>por</a:t>
            </a:r>
            <a:r>
              <a:rPr lang="en-US" sz="3200" b="1" dirty="0">
                <a:solidFill>
                  <a:srgbClr val="0070C0"/>
                </a:solidFill>
                <a:latin typeface="Arial" panose="020B0604020202020204" pitchFamily="34" charset="0"/>
              </a:rPr>
              <a:t> EPP o CSAVR</a:t>
            </a:r>
          </a:p>
        </p:txBody>
      </p:sp>
      <p:sp>
        <p:nvSpPr>
          <p:cNvPr id="4" name="TextBox 3">
            <a:extLst>
              <a:ext uri="{FF2B5EF4-FFF2-40B4-BE49-F238E27FC236}">
                <a16:creationId xmlns:a16="http://schemas.microsoft.com/office/drawing/2014/main" id="{E217895E-E21E-B08B-C8D0-3860F5349E1B}"/>
              </a:ext>
            </a:extLst>
          </p:cNvPr>
          <p:cNvSpPr txBox="1"/>
          <p:nvPr/>
        </p:nvSpPr>
        <p:spPr>
          <a:xfrm>
            <a:off x="437788" y="1438371"/>
            <a:ext cx="10448617" cy="2585323"/>
          </a:xfrm>
          <a:prstGeom prst="rect">
            <a:avLst/>
          </a:prstGeom>
          <a:noFill/>
        </p:spPr>
        <p:txBody>
          <a:bodyPr wrap="square">
            <a:spAutoFit/>
          </a:bodyPr>
          <a:lstStyle/>
          <a:p>
            <a:r>
              <a:rPr lang="en-US" b="1" u="sng" dirty="0"/>
              <a:t>EPP-Concentrado:</a:t>
            </a:r>
          </a:p>
          <a:p>
            <a:r>
              <a:rPr lang="en-US" dirty="0"/>
              <a:t>Para las </a:t>
            </a:r>
            <a:r>
              <a:rPr lang="en-US" b="1" dirty="0" err="1"/>
              <a:t>poblaciones</a:t>
            </a:r>
            <a:r>
              <a:rPr lang="en-US" b="1" dirty="0"/>
              <a:t> clave </a:t>
            </a:r>
            <a:r>
              <a:rPr lang="en-US" dirty="0" err="1"/>
              <a:t>más</a:t>
            </a:r>
            <a:r>
              <a:rPr lang="en-US" dirty="0"/>
              <a:t> </a:t>
            </a:r>
            <a:r>
              <a:rPr lang="en-US" dirty="0" err="1"/>
              <a:t>importantes</a:t>
            </a:r>
            <a:r>
              <a:rPr lang="en-US" dirty="0"/>
              <a:t> en </a:t>
            </a:r>
            <a:r>
              <a:rPr lang="en-US" dirty="0" err="1"/>
              <a:t>el</a:t>
            </a:r>
            <a:r>
              <a:rPr lang="en-US" dirty="0"/>
              <a:t> </a:t>
            </a:r>
            <a:r>
              <a:rPr lang="en-US" dirty="0" err="1"/>
              <a:t>país</a:t>
            </a:r>
            <a:r>
              <a:rPr lang="en-US" dirty="0"/>
              <a:t>: </a:t>
            </a:r>
            <a:br>
              <a:rPr lang="en-US" dirty="0"/>
            </a:br>
            <a:endParaRPr lang="en-US" dirty="0"/>
          </a:p>
          <a:p>
            <a:pPr marL="285750" indent="-285750">
              <a:buFont typeface="Arial" panose="020B0604020202020204" pitchFamily="34" charset="0"/>
              <a:buChar char="•"/>
            </a:pPr>
            <a:r>
              <a:rPr lang="en-US" dirty="0"/>
              <a:t>Una </a:t>
            </a:r>
            <a:r>
              <a:rPr lang="en-US" b="1" dirty="0">
                <a:highlight>
                  <a:srgbClr val="9EE8EC"/>
                </a:highlight>
              </a:rPr>
              <a:t>estimación del tamaño de la población nacional</a:t>
            </a:r>
          </a:p>
          <a:p>
            <a:pPr marL="285750" indent="-285750">
              <a:buFont typeface="Arial" panose="020B0604020202020204" pitchFamily="34" charset="0"/>
              <a:buChar char="•"/>
            </a:pPr>
            <a:r>
              <a:rPr lang="en-US" dirty="0"/>
              <a:t>Una estimación del </a:t>
            </a:r>
            <a:r>
              <a:rPr lang="en-US" b="1" dirty="0"/>
              <a:t>% de hombres </a:t>
            </a:r>
            <a:r>
              <a:rPr lang="en-US" dirty="0"/>
              <a:t>en cada población</a:t>
            </a:r>
          </a:p>
          <a:p>
            <a:pPr marL="285750" indent="-285750">
              <a:buFont typeface="Arial" panose="020B0604020202020204" pitchFamily="34" charset="0"/>
              <a:buChar char="•"/>
            </a:pPr>
            <a:r>
              <a:rPr lang="en-US" dirty="0"/>
              <a:t>Una estimación de la duración de la estancia en la población </a:t>
            </a:r>
            <a:br>
              <a:rPr lang="en-US" dirty="0"/>
            </a:br>
            <a:r>
              <a:rPr lang="en-US" dirty="0"/>
              <a:t>(por ejemplo, años en el trabajo sexual)</a:t>
            </a:r>
          </a:p>
          <a:p>
            <a:pPr marL="285750" indent="-285750">
              <a:buFont typeface="Arial" panose="020B0604020202020204" pitchFamily="34" charset="0"/>
              <a:buChar char="•"/>
            </a:pPr>
            <a:r>
              <a:rPr lang="en-US" dirty="0"/>
              <a:t>Al menos </a:t>
            </a:r>
            <a:r>
              <a:rPr lang="en-US" b="1" dirty="0">
                <a:highlight>
                  <a:srgbClr val="9EE8EC"/>
                </a:highlight>
              </a:rPr>
              <a:t>3-4 puntos de datos de </a:t>
            </a:r>
            <a:r>
              <a:rPr lang="en-US" b="1" dirty="0" err="1">
                <a:highlight>
                  <a:srgbClr val="9EE8EC"/>
                </a:highlight>
              </a:rPr>
              <a:t>prevalencia</a:t>
            </a:r>
            <a:r>
              <a:rPr lang="en-US" b="1" dirty="0">
                <a:highlight>
                  <a:srgbClr val="9EE8EC"/>
                </a:highlight>
              </a:rPr>
              <a:t> </a:t>
            </a:r>
            <a:r>
              <a:rPr lang="en-US" dirty="0">
                <a:highlight>
                  <a:srgbClr val="9EE8EC"/>
                </a:highlight>
              </a:rPr>
              <a:t>a lo largo del tiempo</a:t>
            </a:r>
            <a:r>
              <a:rPr lang="en-US" dirty="0"/>
              <a:t>, </a:t>
            </a:r>
            <a:br>
              <a:rPr lang="en-US" b="1" dirty="0"/>
            </a:br>
            <a:r>
              <a:rPr lang="en-US" dirty="0"/>
              <a:t>el más reciente a partir </a:t>
            </a:r>
            <a:r>
              <a:rPr lang="en-US" b="1" dirty="0"/>
              <a:t>de 2020</a:t>
            </a:r>
          </a:p>
        </p:txBody>
      </p:sp>
      <p:sp>
        <p:nvSpPr>
          <p:cNvPr id="7" name="TextBox 6">
            <a:extLst>
              <a:ext uri="{FF2B5EF4-FFF2-40B4-BE49-F238E27FC236}">
                <a16:creationId xmlns:a16="http://schemas.microsoft.com/office/drawing/2014/main" id="{18D60644-430C-3305-97F9-F28E74EF1EC2}"/>
              </a:ext>
            </a:extLst>
          </p:cNvPr>
          <p:cNvSpPr txBox="1"/>
          <p:nvPr/>
        </p:nvSpPr>
        <p:spPr>
          <a:xfrm>
            <a:off x="437788" y="4278296"/>
            <a:ext cx="11427378" cy="2308324"/>
          </a:xfrm>
          <a:prstGeom prst="rect">
            <a:avLst/>
          </a:prstGeom>
          <a:noFill/>
        </p:spPr>
        <p:txBody>
          <a:bodyPr wrap="square">
            <a:spAutoFit/>
          </a:bodyPr>
          <a:lstStyle/>
          <a:p>
            <a:pPr marL="285750" indent="-285750">
              <a:buFont typeface="Arial" panose="020B0604020202020204" pitchFamily="34" charset="0"/>
              <a:buChar char="•"/>
            </a:pPr>
            <a:r>
              <a:rPr lang="en-US" dirty="0"/>
              <a:t>y/o la </a:t>
            </a:r>
            <a:r>
              <a:rPr lang="en-US" b="1" dirty="0"/>
              <a:t>población restante (de menor riesgo) </a:t>
            </a:r>
            <a:r>
              <a:rPr lang="en-US" dirty="0"/>
              <a:t>estimada en </a:t>
            </a:r>
            <a:r>
              <a:rPr lang="en-US" b="1" dirty="0"/>
              <a:t>≥ 4 puntos de datos de </a:t>
            </a:r>
            <a:r>
              <a:rPr lang="en-US" b="1" dirty="0" err="1">
                <a:highlight>
                  <a:srgbClr val="9EE8EC"/>
                </a:highlight>
              </a:rPr>
              <a:t>prevalencia</a:t>
            </a:r>
            <a:r>
              <a:rPr lang="en-US" b="1" dirty="0">
                <a:highlight>
                  <a:srgbClr val="9EE8EC"/>
                </a:highlight>
              </a:rPr>
              <a:t> </a:t>
            </a:r>
            <a:br>
              <a:rPr lang="en-US" b="1" dirty="0">
                <a:highlight>
                  <a:srgbClr val="9EE8EC"/>
                </a:highlight>
              </a:rPr>
            </a:br>
            <a:r>
              <a:rPr lang="en-US" b="1" dirty="0">
                <a:highlight>
                  <a:srgbClr val="9EE8EC"/>
                </a:highlight>
              </a:rPr>
              <a:t>en la </a:t>
            </a:r>
            <a:r>
              <a:rPr lang="en-US" b="1" dirty="0" err="1">
                <a:highlight>
                  <a:srgbClr val="9EE8EC"/>
                </a:highlight>
              </a:rPr>
              <a:t>Atención</a:t>
            </a:r>
            <a:r>
              <a:rPr lang="en-US" b="1" dirty="0">
                <a:highlight>
                  <a:srgbClr val="9EE8EC"/>
                </a:highlight>
              </a:rPr>
              <a:t> Pre-Natal (APN) </a:t>
            </a:r>
            <a:r>
              <a:rPr lang="en-US" dirty="0">
                <a:highlight>
                  <a:srgbClr val="9EE8EC"/>
                </a:highlight>
              </a:rPr>
              <a:t>– de vigilancia centinela o programa de </a:t>
            </a:r>
            <a:r>
              <a:rPr lang="en-US" dirty="0" err="1">
                <a:highlight>
                  <a:srgbClr val="9EE8EC"/>
                </a:highlight>
              </a:rPr>
              <a:t>rutina</a:t>
            </a:r>
            <a:endParaRPr lang="en-US" dirty="0">
              <a:highlight>
                <a:srgbClr val="9EE8EC"/>
              </a:highlight>
            </a:endParaRPr>
          </a:p>
          <a:p>
            <a:pPr marL="285750" indent="-285750">
              <a:buFont typeface="Arial" panose="020B0604020202020204" pitchFamily="34" charset="0"/>
              <a:buChar char="•"/>
            </a:pPr>
            <a:endParaRPr lang="en-US" b="1" dirty="0">
              <a:highlight>
                <a:srgbClr val="FFFF00"/>
              </a:highlight>
            </a:endParaRPr>
          </a:p>
          <a:p>
            <a:r>
              <a:rPr lang="en-US" b="1" u="sng" dirty="0"/>
              <a:t>CSAVR:</a:t>
            </a:r>
            <a:endParaRPr lang="en-US" dirty="0"/>
          </a:p>
          <a:p>
            <a:pPr marL="285750" indent="-285750">
              <a:buFont typeface="Arial" panose="020B0604020202020204" pitchFamily="34" charset="0"/>
              <a:buChar char="•"/>
            </a:pPr>
            <a:endParaRPr lang="en-US" b="1" dirty="0">
              <a:solidFill>
                <a:schemeClr val="tx1"/>
              </a:solidFill>
              <a:highlight>
                <a:srgbClr val="FFFF00"/>
              </a:highlight>
              <a:cs typeface="Arial" panose="020B0604020202020204" pitchFamily="34" charset="0"/>
            </a:endParaRPr>
          </a:p>
          <a:p>
            <a:pPr marL="285750" indent="-285750">
              <a:buFont typeface="Arial" panose="020B0604020202020204" pitchFamily="34" charset="0"/>
              <a:buChar char="•"/>
            </a:pPr>
            <a:r>
              <a:rPr lang="en-US" b="1" dirty="0">
                <a:solidFill>
                  <a:schemeClr val="tx1"/>
                </a:solidFill>
                <a:cs typeface="Arial" panose="020B0604020202020204" pitchFamily="34" charset="0"/>
              </a:rPr>
              <a:t>8 años </a:t>
            </a:r>
            <a:r>
              <a:rPr lang="en-US" dirty="0">
                <a:solidFill>
                  <a:schemeClr val="tx1"/>
                </a:solidFill>
                <a:cs typeface="Arial" panose="020B0604020202020204" pitchFamily="34" charset="0"/>
              </a:rPr>
              <a:t>de datos de </a:t>
            </a:r>
            <a:r>
              <a:rPr lang="en-US" b="1" dirty="0">
                <a:solidFill>
                  <a:schemeClr val="tx1"/>
                </a:solidFill>
                <a:highlight>
                  <a:srgbClr val="9EE8EC"/>
                </a:highlight>
                <a:cs typeface="Arial" panose="020B0604020202020204" pitchFamily="34" charset="0"/>
              </a:rPr>
              <a:t>muertes por VIH/</a:t>
            </a:r>
            <a:r>
              <a:rPr lang="en-US" b="1" dirty="0" err="1">
                <a:solidFill>
                  <a:schemeClr val="tx1"/>
                </a:solidFill>
                <a:highlight>
                  <a:srgbClr val="9EE8EC"/>
                </a:highlight>
                <a:cs typeface="Arial" panose="020B0604020202020204" pitchFamily="34" charset="0"/>
              </a:rPr>
              <a:t>Sida</a:t>
            </a:r>
            <a:r>
              <a:rPr lang="en-US" b="1" dirty="0">
                <a:solidFill>
                  <a:schemeClr val="tx1"/>
                </a:solidFill>
                <a:highlight>
                  <a:srgbClr val="9EE8EC"/>
                </a:highlight>
                <a:cs typeface="Arial" panose="020B0604020202020204" pitchFamily="34" charset="0"/>
              </a:rPr>
              <a:t> </a:t>
            </a:r>
            <a:r>
              <a:rPr lang="en-US" i="1" dirty="0">
                <a:solidFill>
                  <a:schemeClr val="tx1"/>
                </a:solidFill>
                <a:cs typeface="Arial" panose="020B0604020202020204" pitchFamily="34" charset="0"/>
              </a:rPr>
              <a:t>y </a:t>
            </a:r>
            <a:r>
              <a:rPr lang="en-US" b="1" dirty="0">
                <a:solidFill>
                  <a:schemeClr val="tx1"/>
                </a:solidFill>
                <a:cs typeface="Arial" panose="020B0604020202020204" pitchFamily="34" charset="0"/>
              </a:rPr>
              <a:t>8 años </a:t>
            </a:r>
            <a:r>
              <a:rPr lang="en-US" dirty="0">
                <a:solidFill>
                  <a:schemeClr val="tx1"/>
                </a:solidFill>
                <a:cs typeface="Arial" panose="020B0604020202020204" pitchFamily="34" charset="0"/>
              </a:rPr>
              <a:t>de </a:t>
            </a:r>
            <a:r>
              <a:rPr lang="en-US" b="1" dirty="0">
                <a:solidFill>
                  <a:schemeClr val="tx1"/>
                </a:solidFill>
                <a:highlight>
                  <a:srgbClr val="9EE8EC"/>
                </a:highlight>
                <a:cs typeface="Arial" panose="020B0604020202020204" pitchFamily="34" charset="0"/>
              </a:rPr>
              <a:t>diagnósticos de casos </a:t>
            </a:r>
            <a:r>
              <a:rPr lang="en-US" dirty="0">
                <a:cs typeface="Arial" panose="020B0604020202020204" pitchFamily="34" charset="0"/>
              </a:rPr>
              <a:t>(entre 1990 y 2024)</a:t>
            </a:r>
          </a:p>
          <a:p>
            <a:pPr marL="742950" lvl="1" indent="-285750">
              <a:buFont typeface="Arial" panose="020B0604020202020204" pitchFamily="34" charset="0"/>
              <a:buChar char="•"/>
            </a:pPr>
            <a:r>
              <a:rPr lang="en-US" dirty="0">
                <a:cs typeface="Arial" panose="020B0604020202020204" pitchFamily="34" charset="0"/>
              </a:rPr>
              <a:t>Registro Vital de Causas de Defunción clasificado por el IHME como de calidad media o buena (grupos 2A y 2B)</a:t>
            </a:r>
          </a:p>
          <a:p>
            <a:pPr marL="285750" indent="-285750">
              <a:buFont typeface="Arial" panose="020B0604020202020204" pitchFamily="34" charset="0"/>
              <a:buChar char="•"/>
            </a:pPr>
            <a:r>
              <a:rPr lang="en-US" dirty="0" err="1">
                <a:cs typeface="Arial" panose="020B0604020202020204" pitchFamily="34" charset="0"/>
              </a:rPr>
              <a:t>Archivo</a:t>
            </a:r>
            <a:r>
              <a:rPr lang="en-US" dirty="0">
                <a:cs typeface="Arial" panose="020B0604020202020204" pitchFamily="34" charset="0"/>
              </a:rPr>
              <a:t> de Spectrum que cubre toda la población </a:t>
            </a:r>
            <a:r>
              <a:rPr lang="en-US" i="1" dirty="0">
                <a:cs typeface="Arial" panose="020B0604020202020204" pitchFamily="34" charset="0"/>
              </a:rPr>
              <a:t>"de facto</a:t>
            </a:r>
            <a:r>
              <a:rPr lang="en-US" dirty="0">
                <a:cs typeface="Arial" panose="020B0604020202020204" pitchFamily="34" charset="0"/>
              </a:rPr>
              <a:t>": todos los residentes, incluidos los no nacionales.</a:t>
            </a:r>
            <a:endParaRPr lang="en-US" dirty="0">
              <a:solidFill>
                <a:schemeClr val="tx1"/>
              </a:solidFill>
              <a:cs typeface="Arial" panose="020B0604020202020204" pitchFamily="34" charset="0"/>
            </a:endParaRPr>
          </a:p>
        </p:txBody>
      </p:sp>
      <p:pic>
        <p:nvPicPr>
          <p:cNvPr id="8" name="Picture 7">
            <a:extLst>
              <a:ext uri="{FF2B5EF4-FFF2-40B4-BE49-F238E27FC236}">
                <a16:creationId xmlns:a16="http://schemas.microsoft.com/office/drawing/2014/main" id="{85DC521C-6C1E-F0EE-2003-EF144C148BC4}"/>
              </a:ext>
            </a:extLst>
          </p:cNvPr>
          <p:cNvPicPr>
            <a:picLocks noChangeAspect="1"/>
          </p:cNvPicPr>
          <p:nvPr/>
        </p:nvPicPr>
        <p:blipFill>
          <a:blip r:embed="rId3"/>
          <a:stretch>
            <a:fillRect/>
          </a:stretch>
        </p:blipFill>
        <p:spPr>
          <a:xfrm>
            <a:off x="8243249" y="866329"/>
            <a:ext cx="1910920" cy="3355018"/>
          </a:xfrm>
          <a:prstGeom prst="rect">
            <a:avLst/>
          </a:prstGeom>
        </p:spPr>
      </p:pic>
      <p:pic>
        <p:nvPicPr>
          <p:cNvPr id="10" name="Picture 9">
            <a:extLst>
              <a:ext uri="{FF2B5EF4-FFF2-40B4-BE49-F238E27FC236}">
                <a16:creationId xmlns:a16="http://schemas.microsoft.com/office/drawing/2014/main" id="{9A7BEE20-9CD8-4A55-E1AF-21F365ACADA2}"/>
              </a:ext>
            </a:extLst>
          </p:cNvPr>
          <p:cNvPicPr>
            <a:picLocks noChangeAspect="1"/>
          </p:cNvPicPr>
          <p:nvPr/>
        </p:nvPicPr>
        <p:blipFill>
          <a:blip r:embed="rId4"/>
          <a:stretch>
            <a:fillRect/>
          </a:stretch>
        </p:blipFill>
        <p:spPr>
          <a:xfrm>
            <a:off x="10168065" y="866328"/>
            <a:ext cx="1916532" cy="3355017"/>
          </a:xfrm>
          <a:prstGeom prst="rect">
            <a:avLst/>
          </a:prstGeom>
        </p:spPr>
      </p:pic>
    </p:spTree>
    <p:extLst>
      <p:ext uri="{BB962C8B-B14F-4D97-AF65-F5344CB8AC3E}">
        <p14:creationId xmlns:p14="http://schemas.microsoft.com/office/powerpoint/2010/main" val="13061168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Process 3">
            <a:extLst>
              <a:ext uri="{FF2B5EF4-FFF2-40B4-BE49-F238E27FC236}">
                <a16:creationId xmlns:a16="http://schemas.microsoft.com/office/drawing/2014/main" id="{FB5A33A4-6BF2-218A-02C7-F85A047ED10E}"/>
              </a:ext>
            </a:extLst>
          </p:cNvPr>
          <p:cNvSpPr/>
          <p:nvPr/>
        </p:nvSpPr>
        <p:spPr>
          <a:xfrm>
            <a:off x="736247" y="1985776"/>
            <a:ext cx="2286000" cy="914400"/>
          </a:xfrm>
          <a:prstGeom prst="flowChartProcess">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Datos demográficos</a:t>
            </a:r>
          </a:p>
        </p:txBody>
      </p:sp>
      <p:sp>
        <p:nvSpPr>
          <p:cNvPr id="5" name="Flowchart: Process 4">
            <a:extLst>
              <a:ext uri="{FF2B5EF4-FFF2-40B4-BE49-F238E27FC236}">
                <a16:creationId xmlns:a16="http://schemas.microsoft.com/office/drawing/2014/main" id="{F4885958-91C1-B3E6-D626-29B46ABB5129}"/>
              </a:ext>
            </a:extLst>
          </p:cNvPr>
          <p:cNvSpPr/>
          <p:nvPr/>
        </p:nvSpPr>
        <p:spPr>
          <a:xfrm>
            <a:off x="736247" y="3128776"/>
            <a:ext cx="2286000" cy="676187"/>
          </a:xfrm>
          <a:prstGeom prst="flowChartProcess">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Datos del programa</a:t>
            </a:r>
          </a:p>
        </p:txBody>
      </p:sp>
      <p:sp>
        <p:nvSpPr>
          <p:cNvPr id="6" name="Flowchart: Process 5">
            <a:extLst>
              <a:ext uri="{FF2B5EF4-FFF2-40B4-BE49-F238E27FC236}">
                <a16:creationId xmlns:a16="http://schemas.microsoft.com/office/drawing/2014/main" id="{4F3BDDB3-B36C-6562-78DD-5D58318B46DF}"/>
              </a:ext>
            </a:extLst>
          </p:cNvPr>
          <p:cNvSpPr/>
          <p:nvPr/>
        </p:nvSpPr>
        <p:spPr>
          <a:xfrm>
            <a:off x="736247" y="4074007"/>
            <a:ext cx="2286000" cy="1213037"/>
          </a:xfrm>
          <a:prstGeom prst="flowChartProcess">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Patrones epidémicos: distribución por edad/sexo </a:t>
            </a:r>
            <a:br>
              <a:rPr lang="en-US" dirty="0">
                <a:solidFill>
                  <a:schemeClr val="tx1"/>
                </a:solidFill>
              </a:rPr>
            </a:br>
            <a:r>
              <a:rPr lang="en-US" dirty="0">
                <a:solidFill>
                  <a:schemeClr val="tx1"/>
                </a:solidFill>
              </a:rPr>
              <a:t>en incidencia </a:t>
            </a:r>
          </a:p>
        </p:txBody>
      </p:sp>
      <p:sp>
        <p:nvSpPr>
          <p:cNvPr id="7" name="Flowchart: Process 6">
            <a:extLst>
              <a:ext uri="{FF2B5EF4-FFF2-40B4-BE49-F238E27FC236}">
                <a16:creationId xmlns:a16="http://schemas.microsoft.com/office/drawing/2014/main" id="{FB1BD6C4-0B71-B017-2995-0F942FFE3FB6}"/>
              </a:ext>
            </a:extLst>
          </p:cNvPr>
          <p:cNvSpPr/>
          <p:nvPr/>
        </p:nvSpPr>
        <p:spPr>
          <a:xfrm>
            <a:off x="736247" y="5414776"/>
            <a:ext cx="2286000" cy="1256188"/>
          </a:xfrm>
          <a:prstGeom prst="flowChartProcess">
            <a:avLst/>
          </a:prstGeom>
          <a:noFill/>
          <a:ln w="44450">
            <a:solidFill>
              <a:srgbClr val="4141D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000" dirty="0">
                <a:solidFill>
                  <a:schemeClr val="tx1"/>
                </a:solidFill>
              </a:rPr>
              <a:t>Datos de vigilancia, encuestas y pruebas rutinarias</a:t>
            </a:r>
          </a:p>
        </p:txBody>
      </p:sp>
      <p:sp>
        <p:nvSpPr>
          <p:cNvPr id="8" name="Flowchart: Process 7">
            <a:extLst>
              <a:ext uri="{FF2B5EF4-FFF2-40B4-BE49-F238E27FC236}">
                <a16:creationId xmlns:a16="http://schemas.microsoft.com/office/drawing/2014/main" id="{B7BD1463-91BB-D000-86EA-429CAD86662B}"/>
              </a:ext>
            </a:extLst>
          </p:cNvPr>
          <p:cNvSpPr/>
          <p:nvPr/>
        </p:nvSpPr>
        <p:spPr>
          <a:xfrm>
            <a:off x="4089047" y="2061976"/>
            <a:ext cx="2895600" cy="2971800"/>
          </a:xfrm>
          <a:prstGeom prst="flowChartProcess">
            <a:avLst/>
          </a:prstGeom>
          <a:solidFill>
            <a:srgbClr val="30C4C4"/>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u="sng" dirty="0">
                <a:solidFill>
                  <a:schemeClr val="tx1"/>
                </a:solidFill>
              </a:rPr>
              <a:t>Cálculos </a:t>
            </a:r>
            <a:r>
              <a:rPr lang="en-US" u="sng" dirty="0" err="1">
                <a:solidFill>
                  <a:schemeClr val="tx1"/>
                </a:solidFill>
              </a:rPr>
              <a:t>demográficos</a:t>
            </a:r>
            <a:r>
              <a:rPr lang="en-US" u="sng">
                <a:solidFill>
                  <a:schemeClr val="tx1"/>
                </a:solidFill>
              </a:rPr>
              <a:t> </a:t>
            </a:r>
            <a:br>
              <a:rPr lang="en-US" u="sng">
                <a:solidFill>
                  <a:schemeClr val="tx1"/>
                </a:solidFill>
              </a:rPr>
            </a:br>
            <a:r>
              <a:rPr lang="en-US" u="sng">
                <a:solidFill>
                  <a:schemeClr val="tx1"/>
                </a:solidFill>
              </a:rPr>
              <a:t>y </a:t>
            </a:r>
            <a:r>
              <a:rPr lang="en-US" u="sng" dirty="0">
                <a:solidFill>
                  <a:schemeClr val="tx1"/>
                </a:solidFill>
              </a:rPr>
              <a:t>epidémicos</a:t>
            </a:r>
          </a:p>
          <a:p>
            <a:pPr algn="ctr">
              <a:defRPr/>
            </a:pPr>
            <a:endParaRPr lang="en-US" dirty="0">
              <a:solidFill>
                <a:schemeClr val="tx1"/>
              </a:solidFill>
            </a:endParaRPr>
          </a:p>
          <a:p>
            <a:pPr algn="ctr">
              <a:buFont typeface="Arial" pitchFamily="34" charset="0"/>
              <a:buChar char="•"/>
              <a:defRPr/>
            </a:pPr>
            <a:r>
              <a:rPr lang="en-US" sz="1600" dirty="0">
                <a:solidFill>
                  <a:schemeClr val="tx1"/>
                </a:solidFill>
              </a:rPr>
              <a:t> Transmisión de madre a hijo</a:t>
            </a:r>
            <a:endParaRPr lang="en-US" dirty="0">
              <a:solidFill>
                <a:schemeClr val="tx1"/>
              </a:solidFill>
            </a:endParaRPr>
          </a:p>
          <a:p>
            <a:pPr algn="ctr">
              <a:buFont typeface="Arial" pitchFamily="34" charset="0"/>
              <a:buChar char="•"/>
              <a:defRPr/>
            </a:pPr>
            <a:r>
              <a:rPr lang="en-US" dirty="0">
                <a:solidFill>
                  <a:schemeClr val="tx1"/>
                </a:solidFill>
              </a:rPr>
              <a:t> Modelo de enfermedad infantil</a:t>
            </a:r>
          </a:p>
          <a:p>
            <a:pPr algn="ctr">
              <a:buFont typeface="Arial" pitchFamily="34" charset="0"/>
              <a:buChar char="•"/>
              <a:defRPr/>
            </a:pPr>
            <a:r>
              <a:rPr lang="en-US" dirty="0">
                <a:solidFill>
                  <a:schemeClr val="tx1"/>
                </a:solidFill>
              </a:rPr>
              <a:t>Modelo de enfermedad adulta</a:t>
            </a:r>
          </a:p>
        </p:txBody>
      </p:sp>
      <p:sp>
        <p:nvSpPr>
          <p:cNvPr id="9" name="Flowchart: Process 8">
            <a:extLst>
              <a:ext uri="{FF2B5EF4-FFF2-40B4-BE49-F238E27FC236}">
                <a16:creationId xmlns:a16="http://schemas.microsoft.com/office/drawing/2014/main" id="{541ECB81-105D-13E1-3985-8B54867D0901}"/>
              </a:ext>
            </a:extLst>
          </p:cNvPr>
          <p:cNvSpPr/>
          <p:nvPr/>
        </p:nvSpPr>
        <p:spPr>
          <a:xfrm>
            <a:off x="4393847" y="5414776"/>
            <a:ext cx="2286000" cy="914400"/>
          </a:xfrm>
          <a:prstGeom prst="flowChartProcess">
            <a:avLst/>
          </a:prstGeom>
          <a:solidFill>
            <a:srgbClr val="30C4C4"/>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Tendencia de la prevalencia / incidencia en adultos</a:t>
            </a:r>
          </a:p>
        </p:txBody>
      </p:sp>
      <p:cxnSp>
        <p:nvCxnSpPr>
          <p:cNvPr id="10" name="Straight Arrow Connector 9">
            <a:extLst>
              <a:ext uri="{FF2B5EF4-FFF2-40B4-BE49-F238E27FC236}">
                <a16:creationId xmlns:a16="http://schemas.microsoft.com/office/drawing/2014/main" id="{FF63DCD8-675D-45A8-CCB0-E8B408F238A0}"/>
              </a:ext>
            </a:extLst>
          </p:cNvPr>
          <p:cNvCxnSpPr>
            <a:cxnSpLocks/>
          </p:cNvCxnSpPr>
          <p:nvPr/>
        </p:nvCxnSpPr>
        <p:spPr>
          <a:xfrm>
            <a:off x="3022247" y="5979008"/>
            <a:ext cx="1371600" cy="0"/>
          </a:xfrm>
          <a:prstGeom prst="straightConnector1">
            <a:avLst/>
          </a:prstGeom>
          <a:ln w="41275">
            <a:solidFill>
              <a:srgbClr val="4141D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A3B53F40-1F2A-E59D-7B31-79216AEAD9B4}"/>
              </a:ext>
            </a:extLst>
          </p:cNvPr>
          <p:cNvCxnSpPr>
            <a:cxnSpLocks/>
            <a:stCxn id="5" idx="3"/>
          </p:cNvCxnSpPr>
          <p:nvPr/>
        </p:nvCxnSpPr>
        <p:spPr>
          <a:xfrm>
            <a:off x="3022247" y="3466870"/>
            <a:ext cx="990600" cy="120694"/>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CEACB1FA-DB92-DABF-4092-57E1C8511412}"/>
              </a:ext>
            </a:extLst>
          </p:cNvPr>
          <p:cNvCxnSpPr>
            <a:cxnSpLocks/>
          </p:cNvCxnSpPr>
          <p:nvPr/>
        </p:nvCxnSpPr>
        <p:spPr>
          <a:xfrm>
            <a:off x="3555647" y="2442976"/>
            <a:ext cx="0" cy="23622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878226BD-9B3C-0B41-0372-8ACE696EC05B}"/>
              </a:ext>
            </a:extLst>
          </p:cNvPr>
          <p:cNvCxnSpPr>
            <a:stCxn id="4" idx="3"/>
          </p:cNvCxnSpPr>
          <p:nvPr/>
        </p:nvCxnSpPr>
        <p:spPr>
          <a:xfrm>
            <a:off x="3022247" y="2442976"/>
            <a:ext cx="533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ECAFE4A5-7B8B-0331-67FF-E31A1EA8647C}"/>
              </a:ext>
            </a:extLst>
          </p:cNvPr>
          <p:cNvCxnSpPr>
            <a:cxnSpLocks/>
          </p:cNvCxnSpPr>
          <p:nvPr/>
        </p:nvCxnSpPr>
        <p:spPr>
          <a:xfrm>
            <a:off x="3022247" y="4805176"/>
            <a:ext cx="533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86DAD28D-2583-D318-8EFE-F2ECA85EE55A}"/>
              </a:ext>
            </a:extLst>
          </p:cNvPr>
          <p:cNvCxnSpPr>
            <a:stCxn id="9" idx="0"/>
            <a:endCxn id="8" idx="2"/>
          </p:cNvCxnSpPr>
          <p:nvPr/>
        </p:nvCxnSpPr>
        <p:spPr>
          <a:xfrm rot="5400000" flipH="1" flipV="1">
            <a:off x="5346348" y="5224277"/>
            <a:ext cx="381000" cy="317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 name="Flowchart: Process 15">
            <a:extLst>
              <a:ext uri="{FF2B5EF4-FFF2-40B4-BE49-F238E27FC236}">
                <a16:creationId xmlns:a16="http://schemas.microsoft.com/office/drawing/2014/main" id="{F5555A09-ABF4-860A-A34B-E9658B7E5E62}"/>
              </a:ext>
            </a:extLst>
          </p:cNvPr>
          <p:cNvSpPr/>
          <p:nvPr/>
        </p:nvSpPr>
        <p:spPr>
          <a:xfrm>
            <a:off x="7594247" y="2138176"/>
            <a:ext cx="4282560" cy="2660648"/>
          </a:xfrm>
          <a:prstGeom prst="flowChartProcess">
            <a:avLst/>
          </a:prstGeom>
          <a:solidFill>
            <a:schemeClr val="bg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000" u="sng" dirty="0">
                <a:solidFill>
                  <a:schemeClr val="tx1"/>
                </a:solidFill>
              </a:rPr>
              <a:t>Resultados</a:t>
            </a:r>
          </a:p>
          <a:p>
            <a:pPr algn="ctr">
              <a:defRPr/>
            </a:pPr>
            <a:endParaRPr lang="en-US" sz="2400" dirty="0">
              <a:solidFill>
                <a:schemeClr val="tx1"/>
              </a:solidFill>
            </a:endParaRPr>
          </a:p>
          <a:p>
            <a:pPr algn="ctr">
              <a:buFont typeface="Arial" pitchFamily="34" charset="0"/>
              <a:buChar char="•"/>
              <a:defRPr/>
            </a:pPr>
            <a:r>
              <a:rPr lang="en-US" sz="2000" dirty="0">
                <a:solidFill>
                  <a:schemeClr val="tx1"/>
                </a:solidFill>
              </a:rPr>
              <a:t> Número VIH+ y prevalencia</a:t>
            </a:r>
          </a:p>
          <a:p>
            <a:pPr algn="ctr">
              <a:buFont typeface="Arial" pitchFamily="34" charset="0"/>
              <a:buChar char="•"/>
              <a:defRPr/>
            </a:pPr>
            <a:r>
              <a:rPr lang="en-US" sz="2000" dirty="0">
                <a:solidFill>
                  <a:schemeClr val="tx1"/>
                </a:solidFill>
              </a:rPr>
              <a:t>Nuevas infecciones e incidencia</a:t>
            </a:r>
          </a:p>
          <a:p>
            <a:pPr algn="ctr">
              <a:buFont typeface="Arial" pitchFamily="34" charset="0"/>
              <a:buChar char="•"/>
              <a:defRPr/>
            </a:pPr>
            <a:r>
              <a:rPr lang="en-US" sz="2000" dirty="0">
                <a:solidFill>
                  <a:schemeClr val="tx1"/>
                </a:solidFill>
              </a:rPr>
              <a:t>Muertes por sida</a:t>
            </a:r>
          </a:p>
          <a:p>
            <a:pPr algn="ctr">
              <a:buFont typeface="Arial" pitchFamily="34" charset="0"/>
              <a:buChar char="•"/>
              <a:defRPr/>
            </a:pPr>
            <a:r>
              <a:rPr lang="en-US" sz="2000" dirty="0">
                <a:solidFill>
                  <a:schemeClr val="tx1"/>
                </a:solidFill>
              </a:rPr>
              <a:t>Necesidad de TAR y cobertura</a:t>
            </a:r>
          </a:p>
          <a:p>
            <a:pPr algn="ctr">
              <a:buFont typeface="Arial" pitchFamily="34" charset="0"/>
              <a:buChar char="•"/>
              <a:defRPr/>
            </a:pPr>
            <a:r>
              <a:rPr lang="en-US" sz="2000" dirty="0">
                <a:solidFill>
                  <a:schemeClr val="tx1"/>
                </a:solidFill>
              </a:rPr>
              <a:t>Necesidad de PTMI y cobertura</a:t>
            </a:r>
            <a:endParaRPr lang="en-US" sz="2400" dirty="0">
              <a:solidFill>
                <a:schemeClr val="tx1"/>
              </a:solidFill>
            </a:endParaRPr>
          </a:p>
        </p:txBody>
      </p:sp>
      <p:cxnSp>
        <p:nvCxnSpPr>
          <p:cNvPr id="17" name="Straight Arrow Connector 16">
            <a:extLst>
              <a:ext uri="{FF2B5EF4-FFF2-40B4-BE49-F238E27FC236}">
                <a16:creationId xmlns:a16="http://schemas.microsoft.com/office/drawing/2014/main" id="{B65B81D5-5F30-1606-E62A-571FE6A12F31}"/>
              </a:ext>
            </a:extLst>
          </p:cNvPr>
          <p:cNvCxnSpPr>
            <a:cxnSpLocks/>
          </p:cNvCxnSpPr>
          <p:nvPr/>
        </p:nvCxnSpPr>
        <p:spPr>
          <a:xfrm>
            <a:off x="6984647" y="3662176"/>
            <a:ext cx="609600" cy="158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D049C84D-FFF8-9D1F-C73F-861C4C1C8717}"/>
              </a:ext>
            </a:extLst>
          </p:cNvPr>
          <p:cNvCxnSpPr>
            <a:cxnSpLocks/>
          </p:cNvCxnSpPr>
          <p:nvPr/>
        </p:nvCxnSpPr>
        <p:spPr>
          <a:xfrm flipH="1">
            <a:off x="6725175" y="5972833"/>
            <a:ext cx="518943" cy="0"/>
          </a:xfrm>
          <a:prstGeom prst="straightConnector1">
            <a:avLst/>
          </a:prstGeom>
          <a:ln w="38100">
            <a:solidFill>
              <a:srgbClr val="4141D1"/>
            </a:solidFill>
            <a:tailEnd type="triangle"/>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4E99E1F7-53DD-E8AB-B3EB-CB2CDD0F0B33}"/>
              </a:ext>
            </a:extLst>
          </p:cNvPr>
          <p:cNvSpPr txBox="1"/>
          <p:nvPr/>
        </p:nvSpPr>
        <p:spPr>
          <a:xfrm>
            <a:off x="7289446" y="5109052"/>
            <a:ext cx="4797918" cy="1754326"/>
          </a:xfrm>
          <a:prstGeom prst="rect">
            <a:avLst/>
          </a:prstGeom>
          <a:noFill/>
          <a:ln w="38100">
            <a:solidFill>
              <a:srgbClr val="4141D1"/>
            </a:solidFill>
          </a:ln>
        </p:spPr>
        <p:txBody>
          <a:bodyPr wrap="square" rtlCol="0">
            <a:spAutoFit/>
          </a:bodyPr>
          <a:lstStyle/>
          <a:p>
            <a:r>
              <a:rPr lang="en-US" b="1" dirty="0"/>
              <a:t>EPP/CSAVR</a:t>
            </a:r>
            <a:r>
              <a:rPr lang="en-US" dirty="0"/>
              <a:t>: ajuste estadístico a los datos de vigilancia</a:t>
            </a:r>
          </a:p>
          <a:p>
            <a:endParaRPr lang="en-US" dirty="0"/>
          </a:p>
          <a:p>
            <a:r>
              <a:rPr lang="en-US" b="1" dirty="0">
                <a:solidFill>
                  <a:schemeClr val="bg1">
                    <a:lumMod val="50000"/>
                  </a:schemeClr>
                </a:solidFill>
              </a:rPr>
              <a:t>GOALS</a:t>
            </a:r>
            <a:r>
              <a:rPr lang="en-US" dirty="0">
                <a:solidFill>
                  <a:schemeClr val="bg1">
                    <a:lumMod val="50000"/>
                  </a:schemeClr>
                </a:solidFill>
              </a:rPr>
              <a:t>: simulación basada en los comportamientos de riesgo y cobertura de las intervenciones de prevención y tratamiento</a:t>
            </a:r>
          </a:p>
        </p:txBody>
      </p:sp>
      <p:sp>
        <p:nvSpPr>
          <p:cNvPr id="25" name="TextBox 24">
            <a:extLst>
              <a:ext uri="{FF2B5EF4-FFF2-40B4-BE49-F238E27FC236}">
                <a16:creationId xmlns:a16="http://schemas.microsoft.com/office/drawing/2014/main" id="{B89416AF-6E4C-CB87-7775-35A87875C74F}"/>
              </a:ext>
            </a:extLst>
          </p:cNvPr>
          <p:cNvSpPr txBox="1"/>
          <p:nvPr/>
        </p:nvSpPr>
        <p:spPr>
          <a:xfrm>
            <a:off x="758540" y="187036"/>
            <a:ext cx="11118267" cy="1255728"/>
          </a:xfrm>
          <a:prstGeom prst="rect">
            <a:avLst/>
          </a:prstGeom>
          <a:noFill/>
        </p:spPr>
        <p:txBody>
          <a:bodyPr wrap="square" rtlCol="0">
            <a:spAutoFit/>
          </a:bodyPr>
          <a:lstStyle/>
          <a:p>
            <a:pPr defTabSz="914400">
              <a:lnSpc>
                <a:spcPct val="90000"/>
              </a:lnSpc>
              <a:spcBef>
                <a:spcPct val="0"/>
              </a:spcBef>
            </a:pPr>
            <a:r>
              <a:rPr lang="en-US" sz="2800" b="1" spc="-60" dirty="0">
                <a:solidFill>
                  <a:srgbClr val="0070C0"/>
                </a:solidFill>
                <a:latin typeface="Arial" panose="020B0604020202020204" pitchFamily="34" charset="0"/>
              </a:rPr>
              <a:t>EPP y CSAVR </a:t>
            </a:r>
            <a:r>
              <a:rPr lang="en-US" sz="2800" spc="-60" dirty="0">
                <a:solidFill>
                  <a:srgbClr val="0070C0"/>
                </a:solidFill>
                <a:latin typeface="Arial" panose="020B0604020202020204" pitchFamily="34" charset="0"/>
              </a:rPr>
              <a:t>se aplican </a:t>
            </a:r>
            <a:r>
              <a:rPr lang="en-US" sz="2800" b="1" spc="-60" dirty="0">
                <a:solidFill>
                  <a:srgbClr val="0070C0"/>
                </a:solidFill>
                <a:latin typeface="Arial" panose="020B0604020202020204" pitchFamily="34" charset="0"/>
              </a:rPr>
              <a:t>en Spectrum </a:t>
            </a:r>
            <a:r>
              <a:rPr lang="en-US" sz="2800" spc="-60" dirty="0">
                <a:solidFill>
                  <a:srgbClr val="0070C0"/>
                </a:solidFill>
                <a:latin typeface="Arial" panose="020B0604020202020204" pitchFamily="34" charset="0"/>
              </a:rPr>
              <a:t>y utilizan el </a:t>
            </a:r>
            <a:r>
              <a:rPr lang="en-US" sz="2800" b="1" spc="-60" dirty="0">
                <a:solidFill>
                  <a:srgbClr val="0070C0"/>
                </a:solidFill>
                <a:latin typeface="Arial" panose="020B0604020202020204" pitchFamily="34" charset="0"/>
              </a:rPr>
              <a:t>mismo enfoque de la dinámica del VIH: </a:t>
            </a:r>
            <a:r>
              <a:rPr lang="en-US" sz="2800" spc="-60" dirty="0" err="1">
                <a:solidFill>
                  <a:srgbClr val="0070C0"/>
                </a:solidFill>
                <a:latin typeface="Arial" panose="020B0604020202020204" pitchFamily="34" charset="0"/>
              </a:rPr>
              <a:t>progresión</a:t>
            </a:r>
            <a:r>
              <a:rPr lang="en-US" sz="2800" spc="-60" dirty="0">
                <a:solidFill>
                  <a:srgbClr val="0070C0"/>
                </a:solidFill>
                <a:latin typeface="Arial" panose="020B0604020202020204" pitchFamily="34" charset="0"/>
              </a:rPr>
              <a:t> de la enfermedad, </a:t>
            </a:r>
            <a:r>
              <a:rPr lang="en-US" sz="2800" spc="-60" dirty="0" err="1">
                <a:solidFill>
                  <a:srgbClr val="0070C0"/>
                </a:solidFill>
                <a:latin typeface="Arial" panose="020B0604020202020204" pitchFamily="34" charset="0"/>
              </a:rPr>
              <a:t>mortalidad</a:t>
            </a:r>
            <a:r>
              <a:rPr lang="en-US" sz="2800" spc="-60" dirty="0">
                <a:solidFill>
                  <a:srgbClr val="0070C0"/>
                </a:solidFill>
                <a:latin typeface="Arial" panose="020B0604020202020204" pitchFamily="34" charset="0"/>
              </a:rPr>
              <a:t> y </a:t>
            </a:r>
            <a:br>
              <a:rPr lang="en-US" sz="2800" spc="-60" dirty="0">
                <a:solidFill>
                  <a:srgbClr val="0070C0"/>
                </a:solidFill>
                <a:latin typeface="Arial" panose="020B0604020202020204" pitchFamily="34" charset="0"/>
              </a:rPr>
            </a:br>
            <a:r>
              <a:rPr lang="en-US" sz="2800" spc="-60" dirty="0" err="1">
                <a:solidFill>
                  <a:srgbClr val="0070C0"/>
                </a:solidFill>
                <a:latin typeface="Arial" panose="020B0604020202020204" pitchFamily="34" charset="0"/>
              </a:rPr>
              <a:t>efecto</a:t>
            </a:r>
            <a:r>
              <a:rPr lang="en-US" sz="2800" spc="-60" dirty="0">
                <a:solidFill>
                  <a:srgbClr val="0070C0"/>
                </a:solidFill>
                <a:latin typeface="Arial" panose="020B0604020202020204" pitchFamily="34" charset="0"/>
              </a:rPr>
              <a:t> del TAR en la reducción de la transmisión</a:t>
            </a:r>
          </a:p>
        </p:txBody>
      </p:sp>
    </p:spTree>
    <p:extLst>
      <p:ext uri="{BB962C8B-B14F-4D97-AF65-F5344CB8AC3E}">
        <p14:creationId xmlns:p14="http://schemas.microsoft.com/office/powerpoint/2010/main" val="6707194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9481D3-9B96-0767-926C-6AAB78EC946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DD96739-39C8-67EB-FD51-2809F82C892A}"/>
              </a:ext>
            </a:extLst>
          </p:cNvPr>
          <p:cNvSpPr>
            <a:spLocks noGrp="1"/>
          </p:cNvSpPr>
          <p:nvPr>
            <p:ph type="title" idx="4294967295"/>
          </p:nvPr>
        </p:nvSpPr>
        <p:spPr>
          <a:xfrm>
            <a:off x="288254" y="173777"/>
            <a:ext cx="11700781" cy="768268"/>
          </a:xfrm>
        </p:spPr>
        <p:txBody>
          <a:bodyPr>
            <a:normAutofit/>
          </a:bodyPr>
          <a:lstStyle/>
          <a:p>
            <a:r>
              <a:rPr lang="en-US" sz="3200" b="1" dirty="0">
                <a:solidFill>
                  <a:srgbClr val="0070C0"/>
                </a:solidFill>
                <a:latin typeface="Arial" panose="020B0604020202020204" pitchFamily="34" charset="0"/>
                <a:ea typeface="+mn-ea"/>
                <a:cs typeface="+mn-cs"/>
              </a:rPr>
              <a:t>Estimaciones para las poblaciones clave</a:t>
            </a:r>
            <a:endParaRPr lang="en-CH" sz="3200" b="1" dirty="0">
              <a:solidFill>
                <a:srgbClr val="0070C0"/>
              </a:solidFill>
              <a:latin typeface="Arial" panose="020B0604020202020204" pitchFamily="34" charset="0"/>
              <a:ea typeface="+mn-ea"/>
              <a:cs typeface="+mn-cs"/>
            </a:endParaRPr>
          </a:p>
        </p:txBody>
      </p:sp>
      <p:graphicFrame>
        <p:nvGraphicFramePr>
          <p:cNvPr id="6" name="Table 5">
            <a:extLst>
              <a:ext uri="{FF2B5EF4-FFF2-40B4-BE49-F238E27FC236}">
                <a16:creationId xmlns:a16="http://schemas.microsoft.com/office/drawing/2014/main" id="{A181771F-1A7E-C98F-FC83-C30C81F67946}"/>
              </a:ext>
            </a:extLst>
          </p:cNvPr>
          <p:cNvGraphicFramePr>
            <a:graphicFrameLocks noGrp="1"/>
          </p:cNvGraphicFramePr>
          <p:nvPr>
            <p:extLst>
              <p:ext uri="{D42A27DB-BD31-4B8C-83A1-F6EECF244321}">
                <p14:modId xmlns:p14="http://schemas.microsoft.com/office/powerpoint/2010/main" val="1516921569"/>
              </p:ext>
            </p:extLst>
          </p:nvPr>
        </p:nvGraphicFramePr>
        <p:xfrm>
          <a:off x="378939" y="985228"/>
          <a:ext cx="11610096" cy="2680399"/>
        </p:xfrm>
        <a:graphic>
          <a:graphicData uri="http://schemas.openxmlformats.org/drawingml/2006/table">
            <a:tbl>
              <a:tblPr firstRow="1" firstCol="1" bandRow="1">
                <a:tableStyleId>{BC89EF96-8CEA-46FF-86C4-4CE0E7609802}</a:tableStyleId>
              </a:tblPr>
              <a:tblGrid>
                <a:gridCol w="5508833">
                  <a:extLst>
                    <a:ext uri="{9D8B030D-6E8A-4147-A177-3AD203B41FA5}">
                      <a16:colId xmlns:a16="http://schemas.microsoft.com/office/drawing/2014/main" val="395701974"/>
                    </a:ext>
                  </a:extLst>
                </a:gridCol>
                <a:gridCol w="6101263">
                  <a:extLst>
                    <a:ext uri="{9D8B030D-6E8A-4147-A177-3AD203B41FA5}">
                      <a16:colId xmlns:a16="http://schemas.microsoft.com/office/drawing/2014/main" val="1920398385"/>
                    </a:ext>
                  </a:extLst>
                </a:gridCol>
              </a:tblGrid>
              <a:tr h="548617">
                <a:tc>
                  <a:txBody>
                    <a:bodyPr/>
                    <a:lstStyle/>
                    <a:p>
                      <a:pPr fontAlgn="base">
                        <a:lnSpc>
                          <a:spcPct val="107000"/>
                        </a:lnSpc>
                        <a:spcAft>
                          <a:spcPts val="800"/>
                        </a:spcAft>
                      </a:pPr>
                      <a:r>
                        <a:rPr lang="fr-CH" sz="2400" dirty="0">
                          <a:effectLst/>
                        </a:rPr>
                        <a:t>Modelo de </a:t>
                      </a:r>
                      <a:r>
                        <a:rPr lang="fr-CH" sz="2400" dirty="0" err="1">
                          <a:effectLst/>
                        </a:rPr>
                        <a:t>estimación de </a:t>
                      </a:r>
                      <a:r>
                        <a:rPr lang="en-US" sz="2400" dirty="0">
                          <a:effectLst/>
                        </a:rPr>
                        <a:t>la </a:t>
                      </a:r>
                      <a:r>
                        <a:rPr lang="en-US" sz="2400" dirty="0" err="1">
                          <a:effectLst/>
                        </a:rPr>
                        <a:t>incidencia</a:t>
                      </a:r>
                      <a:r>
                        <a:rPr lang="en-US" sz="2400" dirty="0">
                          <a:effectLst/>
                        </a:rPr>
                        <a:t> </a:t>
                      </a:r>
                      <a:br>
                        <a:rPr lang="en-US" sz="2400" dirty="0">
                          <a:effectLst/>
                        </a:rPr>
                      </a:br>
                      <a:r>
                        <a:rPr lang="en-US" sz="2400" dirty="0">
                          <a:effectLst/>
                        </a:rPr>
                        <a:t>en adultos </a:t>
                      </a:r>
                      <a:endParaRPr lang="en-US" sz="2400" dirty="0">
                        <a:effectLst/>
                        <a:latin typeface="Arial" panose="020B0604020202020204" pitchFamily="34" charset="0"/>
                        <a:cs typeface="Arial" panose="020B0604020202020204" pitchFamily="34" charset="0"/>
                      </a:endParaRPr>
                    </a:p>
                  </a:txBody>
                  <a:tcPr marL="0" marR="0" marT="0" marB="0" anchor="ctr"/>
                </a:tc>
                <a:tc>
                  <a:txBody>
                    <a:bodyPr/>
                    <a:lstStyle/>
                    <a:p>
                      <a:pPr algn="l" fontAlgn="base">
                        <a:lnSpc>
                          <a:spcPct val="107000"/>
                        </a:lnSpc>
                        <a:spcAft>
                          <a:spcPts val="800"/>
                        </a:spcAft>
                      </a:pPr>
                      <a:r>
                        <a:rPr lang="en-US" sz="2400" dirty="0">
                          <a:effectLst/>
                        </a:rPr>
                        <a:t>¿Proporciona estimaciones de población clave?</a:t>
                      </a:r>
                      <a:endParaRPr lang="en-CH" sz="2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extLst>
                  <a:ext uri="{0D108BD9-81ED-4DB2-BD59-A6C34878D82A}">
                    <a16:rowId xmlns:a16="http://schemas.microsoft.com/office/drawing/2014/main" val="4112705536"/>
                  </a:ext>
                </a:extLst>
              </a:tr>
              <a:tr h="161925">
                <a:tc>
                  <a:txBody>
                    <a:bodyPr/>
                    <a:lstStyle/>
                    <a:p>
                      <a:pPr fontAlgn="base">
                        <a:lnSpc>
                          <a:spcPct val="107000"/>
                        </a:lnSpc>
                        <a:spcAft>
                          <a:spcPts val="800"/>
                        </a:spcAft>
                      </a:pPr>
                      <a:r>
                        <a:rPr lang="en-US" sz="2400" b="0" dirty="0">
                          <a:effectLst/>
                        </a:rPr>
                        <a:t>Paquete de estimación y </a:t>
                      </a:r>
                      <a:r>
                        <a:rPr lang="en-US" sz="2400" b="0" dirty="0" err="1">
                          <a:effectLst/>
                        </a:rPr>
                        <a:t>proyección</a:t>
                      </a:r>
                      <a:r>
                        <a:rPr lang="en-US" sz="2400" b="0" dirty="0">
                          <a:effectLst/>
                        </a:rPr>
                        <a:t> </a:t>
                      </a:r>
                      <a:br>
                        <a:rPr lang="en-US" sz="2400" b="0" dirty="0">
                          <a:effectLst/>
                        </a:rPr>
                      </a:br>
                      <a:r>
                        <a:rPr lang="en-US" sz="2400" b="0" dirty="0">
                          <a:effectLst/>
                        </a:rPr>
                        <a:t>(</a:t>
                      </a:r>
                      <a:r>
                        <a:rPr lang="en-US" sz="2400" b="1" dirty="0">
                          <a:effectLst/>
                        </a:rPr>
                        <a:t>EPP</a:t>
                      </a:r>
                      <a:r>
                        <a:rPr lang="en-US" sz="2400" b="0" dirty="0">
                          <a:effectLst/>
                        </a:rPr>
                        <a:t>) para </a:t>
                      </a:r>
                      <a:r>
                        <a:rPr lang="fr-CH" sz="2400" b="0" dirty="0" err="1">
                          <a:effectLst/>
                        </a:rPr>
                        <a:t>epidemias concentradas</a:t>
                      </a:r>
                      <a:endParaRPr lang="en-CH" sz="2400" b="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c>
                  <a:txBody>
                    <a:bodyPr/>
                    <a:lstStyle/>
                    <a:p>
                      <a:pPr algn="l" fontAlgn="base">
                        <a:lnSpc>
                          <a:spcPct val="107000"/>
                        </a:lnSpc>
                        <a:spcAft>
                          <a:spcPts val="800"/>
                        </a:spcAft>
                      </a:pPr>
                      <a:r>
                        <a:rPr lang="en-US" sz="2400" dirty="0">
                          <a:effectLst/>
                        </a:rPr>
                        <a:t>Sí </a:t>
                      </a:r>
                      <a:r>
                        <a:rPr lang="en-US" sz="2400" dirty="0">
                          <a:effectLst/>
                          <a:latin typeface="Arial" panose="020B0604020202020204" pitchFamily="34" charset="0"/>
                          <a:ea typeface="Calibri" panose="020F0502020204030204" pitchFamily="34" charset="0"/>
                          <a:cs typeface="Arial" panose="020B0604020202020204" pitchFamily="34" charset="0"/>
                        </a:rPr>
                        <a:t>- </a:t>
                      </a:r>
                      <a:r>
                        <a:rPr lang="en-US" sz="2400" dirty="0">
                          <a:solidFill>
                            <a:srgbClr val="C00000"/>
                          </a:solidFill>
                          <a:effectLst/>
                        </a:rPr>
                        <a:t>poblaciones clave seleccionadas (y otros subgrupos) con ≥</a:t>
                      </a:r>
                      <a:r>
                        <a:rPr lang="en-US" sz="2400" b="1" dirty="0">
                          <a:solidFill>
                            <a:srgbClr val="C00000"/>
                          </a:solidFill>
                          <a:effectLst/>
                        </a:rPr>
                        <a:t>3 puntos de datos de prevalencia</a:t>
                      </a:r>
                      <a:endParaRPr lang="en-CH" sz="2400" b="1" dirty="0">
                        <a:solidFill>
                          <a:srgbClr val="C00000"/>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extLst>
                  <a:ext uri="{0D108BD9-81ED-4DB2-BD59-A6C34878D82A}">
                    <a16:rowId xmlns:a16="http://schemas.microsoft.com/office/drawing/2014/main" val="1988106824"/>
                  </a:ext>
                </a:extLst>
              </a:tr>
              <a:tr h="257216">
                <a:tc>
                  <a:txBody>
                    <a:bodyPr/>
                    <a:lstStyle/>
                    <a:p>
                      <a:pPr fontAlgn="base">
                        <a:lnSpc>
                          <a:spcPct val="107000"/>
                        </a:lnSpc>
                        <a:spcAft>
                          <a:spcPts val="800"/>
                        </a:spcAft>
                      </a:pPr>
                      <a:r>
                        <a:rPr lang="en-US" sz="2400" b="0" dirty="0">
                          <a:effectLst/>
                        </a:rPr>
                        <a:t> Vigilancia de Casos y </a:t>
                      </a:r>
                      <a:r>
                        <a:rPr lang="en-US" sz="2400" b="0" dirty="0" err="1">
                          <a:effectLst/>
                        </a:rPr>
                        <a:t>Registro</a:t>
                      </a:r>
                      <a:r>
                        <a:rPr lang="en-US" sz="2400" b="0" dirty="0">
                          <a:effectLst/>
                        </a:rPr>
                        <a:t> Vital/Civil (</a:t>
                      </a:r>
                      <a:r>
                        <a:rPr lang="en-US" sz="2400" b="1" dirty="0">
                          <a:effectLst/>
                        </a:rPr>
                        <a:t>CSAVR</a:t>
                      </a:r>
                      <a:r>
                        <a:rPr lang="en-US" sz="2400" b="0" dirty="0">
                          <a:effectLst/>
                        </a:rPr>
                        <a:t>)</a:t>
                      </a:r>
                      <a:endParaRPr lang="en-CH" sz="2400" b="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c>
                  <a:txBody>
                    <a:bodyPr/>
                    <a:lstStyle/>
                    <a:p>
                      <a:pPr algn="l" fontAlgn="base">
                        <a:lnSpc>
                          <a:spcPct val="107000"/>
                        </a:lnSpc>
                        <a:spcAft>
                          <a:spcPts val="800"/>
                        </a:spcAft>
                      </a:pPr>
                      <a:r>
                        <a:rPr lang="en-US" sz="2400" dirty="0">
                          <a:solidFill>
                            <a:srgbClr val="C00000"/>
                          </a:solidFill>
                          <a:effectLst/>
                        </a:rPr>
                        <a:t>No</a:t>
                      </a:r>
                      <a:endParaRPr lang="en-CH" sz="2400" dirty="0">
                        <a:solidFill>
                          <a:srgbClr val="C00000"/>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extLst>
                  <a:ext uri="{0D108BD9-81ED-4DB2-BD59-A6C34878D82A}">
                    <a16:rowId xmlns:a16="http://schemas.microsoft.com/office/drawing/2014/main" val="168335671"/>
                  </a:ext>
                </a:extLst>
              </a:tr>
            </a:tbl>
          </a:graphicData>
        </a:graphic>
      </p:graphicFrame>
      <p:sp>
        <p:nvSpPr>
          <p:cNvPr id="9" name="TextBox 8">
            <a:extLst>
              <a:ext uri="{FF2B5EF4-FFF2-40B4-BE49-F238E27FC236}">
                <a16:creationId xmlns:a16="http://schemas.microsoft.com/office/drawing/2014/main" id="{3829E4DA-89CA-7EA5-5072-437C0617A06C}"/>
              </a:ext>
            </a:extLst>
          </p:cNvPr>
          <p:cNvSpPr txBox="1"/>
          <p:nvPr/>
        </p:nvSpPr>
        <p:spPr>
          <a:xfrm>
            <a:off x="288254" y="3977640"/>
            <a:ext cx="11903746" cy="2585323"/>
          </a:xfrm>
          <a:prstGeom prst="rect">
            <a:avLst/>
          </a:prstGeom>
          <a:noFill/>
        </p:spPr>
        <p:txBody>
          <a:bodyPr wrap="square">
            <a:spAutoFit/>
          </a:bodyPr>
          <a:lstStyle/>
          <a:p>
            <a:r>
              <a:rPr lang="en-US" dirty="0">
                <a:latin typeface="Arial" panose="020B0604020202020204" pitchFamily="34" charset="0"/>
                <a:cs typeface="Arial" panose="020B0604020202020204" pitchFamily="34" charset="0"/>
              </a:rPr>
              <a:t>Se pide a </a:t>
            </a:r>
            <a:r>
              <a:rPr lang="en-US" i="1" dirty="0">
                <a:latin typeface="Arial" panose="020B0604020202020204" pitchFamily="34" charset="0"/>
                <a:cs typeface="Arial" panose="020B0604020202020204" pitchFamily="34" charset="0"/>
              </a:rPr>
              <a:t>todos los países </a:t>
            </a:r>
            <a:r>
              <a:rPr lang="en-US" dirty="0">
                <a:latin typeface="Arial" panose="020B0604020202020204" pitchFamily="34" charset="0"/>
                <a:cs typeface="Arial" panose="020B0604020202020204" pitchFamily="34" charset="0"/>
              </a:rPr>
              <a:t>que revisen y </a:t>
            </a:r>
            <a:r>
              <a:rPr lang="en-US" dirty="0" err="1">
                <a:latin typeface="Arial" panose="020B0604020202020204" pitchFamily="34" charset="0"/>
                <a:cs typeface="Arial" panose="020B0604020202020204" pitchFamily="34" charset="0"/>
              </a:rPr>
              <a:t>actualicen</a:t>
            </a:r>
            <a:r>
              <a:rPr lang="en-US" dirty="0">
                <a:latin typeface="Arial" panose="020B0604020202020204" pitchFamily="34" charset="0"/>
                <a:cs typeface="Arial" panose="020B0604020202020204" pitchFamily="34" charset="0"/>
              </a:rPr>
              <a:t> los datos de las poblaciones clave, para estimar las infecciones </a:t>
            </a:r>
            <a:r>
              <a:rPr lang="en-US" b="1" dirty="0">
                <a:latin typeface="Arial" panose="020B0604020202020204" pitchFamily="34" charset="0"/>
                <a:cs typeface="Arial" panose="020B0604020202020204" pitchFamily="34" charset="0"/>
              </a:rPr>
              <a:t>por Modo de transmisión </a:t>
            </a:r>
            <a:r>
              <a:rPr lang="en-US" dirty="0">
                <a:latin typeface="Arial" panose="020B0604020202020204" pitchFamily="34" charset="0"/>
                <a:cs typeface="Arial" panose="020B0604020202020204" pitchFamily="34" charset="0"/>
              </a:rPr>
              <a:t>y </a:t>
            </a:r>
            <a:r>
              <a:rPr lang="en-US" dirty="0" err="1">
                <a:latin typeface="Arial" panose="020B0604020202020204" pitchFamily="34" charset="0"/>
                <a:cs typeface="Arial" panose="020B0604020202020204" pitchFamily="34" charset="0"/>
              </a:rPr>
              <a:t>establecer</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metas</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calcular</a:t>
            </a:r>
            <a:r>
              <a:rPr lang="en-US" dirty="0">
                <a:latin typeface="Arial" panose="020B0604020202020204" pitchFamily="34" charset="0"/>
                <a:cs typeface="Arial" panose="020B0604020202020204" pitchFamily="34" charset="0"/>
              </a:rPr>
              <a:t> costes y </a:t>
            </a:r>
            <a:r>
              <a:rPr lang="en-US" dirty="0" err="1">
                <a:latin typeface="Arial" panose="020B0604020202020204" pitchFamily="34" charset="0"/>
                <a:cs typeface="Arial" panose="020B0604020202020204" pitchFamily="34" charset="0"/>
              </a:rPr>
              <a:t>planificar</a:t>
            </a:r>
            <a:r>
              <a:rPr lang="en-US" dirty="0">
                <a:latin typeface="Arial" panose="020B0604020202020204" pitchFamily="34" charset="0"/>
                <a:cs typeface="Arial" panose="020B0604020202020204" pitchFamily="34" charset="0"/>
              </a:rPr>
              <a:t> la </a:t>
            </a:r>
            <a:r>
              <a:rPr lang="en-US" dirty="0" err="1">
                <a:latin typeface="Arial" panose="020B0604020202020204" pitchFamily="34" charset="0"/>
                <a:cs typeface="Arial" panose="020B0604020202020204" pitchFamily="34" charset="0"/>
              </a:rPr>
              <a:t>sostenibilidad</a:t>
            </a:r>
            <a:r>
              <a:rPr lang="en-US" dirty="0">
                <a:latin typeface="Arial" panose="020B0604020202020204" pitchFamily="34" charset="0"/>
                <a:cs typeface="Arial" panose="020B0604020202020204" pitchFamily="34" charset="0"/>
              </a:rPr>
              <a:t> del </a:t>
            </a:r>
            <a:r>
              <a:rPr lang="en-US" dirty="0" err="1">
                <a:latin typeface="Arial" panose="020B0604020202020204" pitchFamily="34" charset="0"/>
                <a:cs typeface="Arial" panose="020B0604020202020204" pitchFamily="34" charset="0"/>
              </a:rPr>
              <a:t>programa</a:t>
            </a:r>
            <a:r>
              <a:rPr lang="en-US" dirty="0">
                <a:latin typeface="Arial" panose="020B0604020202020204" pitchFamily="34" charset="0"/>
                <a:cs typeface="Arial" panose="020B0604020202020204" pitchFamily="34" charset="0"/>
              </a:rPr>
              <a:t>.</a:t>
            </a:r>
            <a:br>
              <a:rPr lang="en-US" dirty="0">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Día 4: </a:t>
            </a:r>
            <a:r>
              <a:rPr lang="en-US" dirty="0" err="1">
                <a:latin typeface="Arial" panose="020B0604020202020204" pitchFamily="34" charset="0"/>
                <a:cs typeface="Arial" panose="020B0604020202020204" pitchFamily="34" charset="0"/>
              </a:rPr>
              <a:t>Revisar</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datos</a:t>
            </a:r>
            <a:r>
              <a:rPr lang="en-US" dirty="0">
                <a:latin typeface="Arial" panose="020B0604020202020204" pitchFamily="34" charset="0"/>
                <a:cs typeface="Arial" panose="020B0604020202020204" pitchFamily="34" charset="0"/>
              </a:rPr>
              <a:t> de prevalencia y </a:t>
            </a:r>
            <a:r>
              <a:rPr lang="en-US" dirty="0" err="1">
                <a:latin typeface="Arial" panose="020B0604020202020204" pitchFamily="34" charset="0"/>
                <a:cs typeface="Arial" panose="020B0604020202020204" pitchFamily="34" charset="0"/>
              </a:rPr>
              <a:t>tamaño</a:t>
            </a:r>
            <a:r>
              <a:rPr lang="en-US" dirty="0">
                <a:latin typeface="Arial" panose="020B0604020202020204" pitchFamily="34" charset="0"/>
                <a:cs typeface="Arial" panose="020B0604020202020204" pitchFamily="34" charset="0"/>
              </a:rPr>
              <a:t> de población, en un </a:t>
            </a:r>
            <a:r>
              <a:rPr lang="en-US" dirty="0" err="1">
                <a:latin typeface="Arial" panose="020B0604020202020204" pitchFamily="34" charset="0"/>
                <a:cs typeface="Arial" panose="020B0604020202020204" pitchFamily="34" charset="0"/>
              </a:rPr>
              <a:t>archivo</a:t>
            </a:r>
            <a:r>
              <a:rPr lang="en-US" dirty="0">
                <a:latin typeface="Arial" panose="020B0604020202020204" pitchFamily="34" charset="0"/>
                <a:cs typeface="Arial" panose="020B0604020202020204" pitchFamily="34" charset="0"/>
              </a:rPr>
              <a:t> Excel </a:t>
            </a:r>
            <a:r>
              <a:rPr lang="en-US" dirty="0" err="1">
                <a:latin typeface="Arial" panose="020B0604020202020204" pitchFamily="34" charset="0"/>
                <a:cs typeface="Arial" panose="020B0604020202020204" pitchFamily="34" charset="0"/>
              </a:rPr>
              <a:t>prellenado</a:t>
            </a:r>
            <a:r>
              <a:rPr lang="en-US" dirty="0">
                <a:latin typeface="Arial" panose="020B0604020202020204" pitchFamily="34" charset="0"/>
                <a:cs typeface="Arial" panose="020B0604020202020204" pitchFamily="34" charset="0"/>
              </a:rPr>
              <a:t> por Avenir Health a partir de </a:t>
            </a:r>
            <a:r>
              <a:rPr lang="en-US" dirty="0" err="1">
                <a:latin typeface="Arial" panose="020B0604020202020204" pitchFamily="34" charset="0"/>
                <a:cs typeface="Arial" panose="020B0604020202020204" pitchFamily="34" charset="0"/>
              </a:rPr>
              <a:t>datos</a:t>
            </a:r>
            <a:r>
              <a:rPr lang="en-US" dirty="0">
                <a:latin typeface="Arial" panose="020B0604020202020204" pitchFamily="34" charset="0"/>
                <a:cs typeface="Arial" panose="020B0604020202020204" pitchFamily="34" charset="0"/>
              </a:rPr>
              <a:t> en </a:t>
            </a:r>
            <a:r>
              <a:rPr lang="en-CH" i="1" dirty="0" err="1">
                <a:latin typeface="Arial" panose="020B0604020202020204" pitchFamily="34" charset="0"/>
                <a:cs typeface="Arial" panose="020B0604020202020204" pitchFamily="34" charset="0"/>
              </a:rPr>
              <a:t>Monitoreo</a:t>
            </a:r>
            <a:r>
              <a:rPr lang="en-CH" i="1" dirty="0">
                <a:latin typeface="Arial" panose="020B0604020202020204" pitchFamily="34" charset="0"/>
                <a:cs typeface="Arial" panose="020B0604020202020204" pitchFamily="34" charset="0"/>
              </a:rPr>
              <a:t> Global del SIDA</a:t>
            </a:r>
            <a:r>
              <a:rPr lang="en-US" i="1" dirty="0">
                <a:latin typeface="Arial" panose="020B0604020202020204" pitchFamily="34" charset="0"/>
                <a:cs typeface="Arial" panose="020B0604020202020204" pitchFamily="34" charset="0"/>
              </a:rPr>
              <a:t> (GAM) </a:t>
            </a:r>
            <a:r>
              <a:rPr lang="en-US" dirty="0">
                <a:latin typeface="Arial" panose="020B0604020202020204" pitchFamily="34" charset="0"/>
                <a:cs typeface="Arial" panose="020B0604020202020204" pitchFamily="34" charset="0"/>
              </a:rPr>
              <a:t>y </a:t>
            </a:r>
            <a:r>
              <a:rPr lang="en-US" dirty="0" err="1">
                <a:latin typeface="Arial" panose="020B0604020202020204" pitchFamily="34" charset="0"/>
                <a:cs typeface="Arial" panose="020B0604020202020204" pitchFamily="34" charset="0"/>
              </a:rPr>
              <a:t>el</a:t>
            </a:r>
            <a:r>
              <a:rPr lang="en-US" dirty="0">
                <a:latin typeface="Arial" panose="020B0604020202020204" pitchFamily="34" charset="0"/>
                <a:cs typeface="Arial" panose="020B0604020202020204" pitchFamily="34" charset="0"/>
              </a:rPr>
              <a:t> </a:t>
            </a:r>
            <a:r>
              <a:rPr lang="en-US" i="1" dirty="0">
                <a:latin typeface="Arial" panose="020B0604020202020204" pitchFamily="34" charset="0"/>
                <a:cs typeface="Arial" panose="020B0604020202020204" pitchFamily="34" charset="0"/>
              </a:rPr>
              <a:t>Atlas de poblaciones clave. </a:t>
            </a: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Presentación nº 14, </a:t>
            </a:r>
            <a:r>
              <a:rPr lang="en-US" i="1" kern="1200" dirty="0">
                <a:solidFill>
                  <a:srgbClr val="0070C0"/>
                </a:solidFill>
                <a:effectLst/>
                <a:latin typeface="Arial" panose="020B0604020202020204" pitchFamily="34" charset="0"/>
                <a:ea typeface="Calibri" panose="020F0502020204030204" pitchFamily="34" charset="0"/>
              </a:rPr>
              <a:t>Poblaciones clave: estimaciones de prevalencia y tamaño de los grupos de población </a:t>
            </a:r>
            <a:br>
              <a:rPr lang="en-US" i="1" kern="1200" dirty="0">
                <a:solidFill>
                  <a:srgbClr val="0070C0"/>
                </a:solidFill>
                <a:effectLst/>
                <a:latin typeface="Arial" panose="020B0604020202020204" pitchFamily="34" charset="0"/>
                <a:ea typeface="Calibri" panose="020F0502020204030204" pitchFamily="34" charset="0"/>
              </a:rPr>
            </a:br>
            <a:r>
              <a:rPr lang="en-US" i="1" kern="1200" dirty="0">
                <a:solidFill>
                  <a:srgbClr val="0070C0"/>
                </a:solidFill>
                <a:effectLst/>
                <a:latin typeface="Arial" panose="020B0604020202020204" pitchFamily="34" charset="0"/>
                <a:ea typeface="Calibri" panose="020F0502020204030204" pitchFamily="34" charset="0"/>
              </a:rPr>
              <a:t>- Recopilación de datos (en Excel) para </a:t>
            </a:r>
            <a:r>
              <a:rPr lang="en-US" i="1" kern="1200" dirty="0" err="1">
                <a:solidFill>
                  <a:srgbClr val="0070C0"/>
                </a:solidFill>
                <a:effectLst/>
                <a:latin typeface="Arial" panose="020B0604020202020204" pitchFamily="34" charset="0"/>
                <a:ea typeface="Calibri" panose="020F0502020204030204" pitchFamily="34" charset="0"/>
              </a:rPr>
              <a:t>escenarios</a:t>
            </a:r>
            <a:r>
              <a:rPr lang="en-US" i="1" kern="1200" dirty="0">
                <a:solidFill>
                  <a:srgbClr val="0070C0"/>
                </a:solidFill>
                <a:effectLst/>
                <a:latin typeface="Arial" panose="020B0604020202020204" pitchFamily="34" charset="0"/>
                <a:ea typeface="Calibri" panose="020F0502020204030204" pitchFamily="34" charset="0"/>
              </a:rPr>
              <a:t> del </a:t>
            </a:r>
            <a:r>
              <a:rPr lang="en-US" i="1" kern="1200" dirty="0" err="1">
                <a:solidFill>
                  <a:srgbClr val="0070C0"/>
                </a:solidFill>
                <a:effectLst/>
                <a:latin typeface="Arial" panose="020B0604020202020204" pitchFamily="34" charset="0"/>
                <a:ea typeface="Calibri" panose="020F0502020204030204" pitchFamily="34" charset="0"/>
              </a:rPr>
              <a:t>programa</a:t>
            </a:r>
            <a:r>
              <a:rPr lang="en-US" i="1" kern="1200" dirty="0">
                <a:solidFill>
                  <a:srgbClr val="0070C0"/>
                </a:solidFill>
                <a:effectLst/>
                <a:latin typeface="Arial" panose="020B0604020202020204" pitchFamily="34" charset="0"/>
                <a:ea typeface="Calibri" panose="020F0502020204030204" pitchFamily="34" charset="0"/>
              </a:rPr>
              <a:t> en GOALS </a:t>
            </a:r>
            <a:endParaRPr lang="en-CH" i="1" dirty="0">
              <a:solidFill>
                <a:srgbClr val="0070C0"/>
              </a:solidFill>
              <a:latin typeface="Arial" panose="020B0604020202020204" pitchFamily="34" charset="0"/>
              <a:cs typeface="Arial" panose="020B0604020202020204" pitchFamily="34" charset="0"/>
            </a:endParaRPr>
          </a:p>
          <a:p>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Día 5: </a:t>
            </a:r>
            <a:r>
              <a:rPr lang="en-US" dirty="0" err="1">
                <a:latin typeface="Arial" panose="020B0604020202020204" pitchFamily="34" charset="0"/>
                <a:cs typeface="Arial" panose="020B0604020202020204" pitchFamily="34" charset="0"/>
              </a:rPr>
              <a:t>Revisar</a:t>
            </a:r>
            <a:r>
              <a:rPr lang="en-US" dirty="0">
                <a:latin typeface="Arial" panose="020B0604020202020204" pitchFamily="34" charset="0"/>
                <a:cs typeface="Arial" panose="020B0604020202020204" pitchFamily="34" charset="0"/>
              </a:rPr>
              <a:t> la calibración epidémica del </a:t>
            </a:r>
            <a:r>
              <a:rPr lang="en-US" b="1" dirty="0">
                <a:solidFill>
                  <a:srgbClr val="0070C0"/>
                </a:solidFill>
                <a:latin typeface="Arial" panose="020B0604020202020204" pitchFamily="34" charset="0"/>
                <a:cs typeface="Arial" panose="020B0604020202020204" pitchFamily="34" charset="0"/>
              </a:rPr>
              <a:t>modelo </a:t>
            </a:r>
            <a:r>
              <a:rPr lang="en-US" b="1" i="1" dirty="0">
                <a:solidFill>
                  <a:srgbClr val="0070C0"/>
                </a:solidFill>
                <a:latin typeface="Arial" panose="020B0604020202020204" pitchFamily="34" charset="0"/>
                <a:cs typeface="Arial" panose="020B0604020202020204" pitchFamily="34" charset="0"/>
              </a:rPr>
              <a:t>GOALS </a:t>
            </a:r>
            <a:r>
              <a:rPr lang="en-US" dirty="0">
                <a:latin typeface="Arial" panose="020B0604020202020204" pitchFamily="34" charset="0"/>
                <a:cs typeface="Arial" panose="020B0604020202020204" pitchFamily="34" charset="0"/>
              </a:rPr>
              <a:t>con estos datos y </a:t>
            </a:r>
            <a:r>
              <a:rPr lang="en-US" dirty="0" err="1">
                <a:latin typeface="Arial" panose="020B0604020202020204" pitchFamily="34" charset="0"/>
                <a:cs typeface="Arial" panose="020B0604020202020204" pitchFamily="34" charset="0"/>
              </a:rPr>
              <a:t>explorar</a:t>
            </a:r>
            <a:r>
              <a:rPr lang="en-US" dirty="0">
                <a:latin typeface="Arial" panose="020B0604020202020204" pitchFamily="34" charset="0"/>
                <a:cs typeface="Arial" panose="020B0604020202020204" pitchFamily="34" charset="0"/>
              </a:rPr>
              <a:t> escenarios del programa</a:t>
            </a:r>
          </a:p>
        </p:txBody>
      </p:sp>
    </p:spTree>
    <p:extLst>
      <p:ext uri="{BB962C8B-B14F-4D97-AF65-F5344CB8AC3E}">
        <p14:creationId xmlns:p14="http://schemas.microsoft.com/office/powerpoint/2010/main" val="35204208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A0DC9E1-6409-E998-ED77-26E3D4288057}"/>
              </a:ext>
            </a:extLst>
          </p:cNvPr>
          <p:cNvSpPr>
            <a:spLocks noGrp="1"/>
          </p:cNvSpPr>
          <p:nvPr>
            <p:ph idx="4294967295"/>
          </p:nvPr>
        </p:nvSpPr>
        <p:spPr>
          <a:xfrm>
            <a:off x="472397" y="1840235"/>
            <a:ext cx="11597683" cy="2719755"/>
          </a:xfrm>
        </p:spPr>
        <p:txBody>
          <a:bodyPr>
            <a:noAutofit/>
          </a:bodyPr>
          <a:lstStyle/>
          <a:p>
            <a:pPr marL="0" indent="0" defTabSz="411480">
              <a:lnSpc>
                <a:spcPct val="100000"/>
              </a:lnSpc>
              <a:buNone/>
              <a:defRPr/>
            </a:pPr>
            <a:r>
              <a:rPr lang="en-US" sz="2200" b="1" dirty="0">
                <a:solidFill>
                  <a:schemeClr val="tx1"/>
                </a:solidFill>
                <a:latin typeface="Arial" panose="020B0604020202020204" pitchFamily="34" charset="0"/>
                <a:cs typeface="Arial" panose="020B0604020202020204" pitchFamily="34" charset="0"/>
              </a:rPr>
              <a:t>Archivo Excel </a:t>
            </a:r>
            <a:r>
              <a:rPr lang="en-US" sz="2200" dirty="0">
                <a:solidFill>
                  <a:schemeClr val="tx1"/>
                </a:solidFill>
                <a:latin typeface="Arial" panose="020B0604020202020204" pitchFamily="34" charset="0"/>
                <a:cs typeface="Arial" panose="020B0604020202020204" pitchFamily="34" charset="0"/>
              </a:rPr>
              <a:t>para actualizar, revisar y garantizar la calidad de </a:t>
            </a:r>
            <a:r>
              <a:rPr lang="en-US" sz="2200" b="1" dirty="0">
                <a:solidFill>
                  <a:schemeClr val="tx1"/>
                </a:solidFill>
                <a:latin typeface="Arial" panose="020B0604020202020204" pitchFamily="34" charset="0"/>
                <a:cs typeface="Arial" panose="020B0604020202020204" pitchFamily="34" charset="0"/>
              </a:rPr>
              <a:t>los datos </a:t>
            </a:r>
            <a:r>
              <a:rPr lang="en-US" sz="2200" dirty="0">
                <a:solidFill>
                  <a:schemeClr val="tx1"/>
                </a:solidFill>
                <a:latin typeface="Arial" panose="020B0604020202020204" pitchFamily="34" charset="0"/>
                <a:cs typeface="Arial" panose="020B0604020202020204" pitchFamily="34" charset="0"/>
              </a:rPr>
              <a:t>y su coherencia</a:t>
            </a:r>
          </a:p>
          <a:p>
            <a:pPr marL="342900" indent="-342900" defTabSz="411480">
              <a:lnSpc>
                <a:spcPct val="100000"/>
              </a:lnSpc>
              <a:defRPr/>
            </a:pPr>
            <a:r>
              <a:rPr lang="en-US" sz="2200" dirty="0">
                <a:solidFill>
                  <a:schemeClr val="tx1"/>
                </a:solidFill>
                <a:latin typeface="Arial" panose="020B0604020202020204" pitchFamily="34" charset="0"/>
                <a:cs typeface="Arial" panose="020B0604020202020204" pitchFamily="34" charset="0"/>
              </a:rPr>
              <a:t>Hojas </a:t>
            </a:r>
            <a:r>
              <a:rPr lang="en-US" sz="2200" i="1" dirty="0">
                <a:solidFill>
                  <a:schemeClr val="tx1"/>
                </a:solidFill>
                <a:latin typeface="Arial" panose="020B0604020202020204" pitchFamily="34" charset="0"/>
                <a:cs typeface="Arial" panose="020B0604020202020204" pitchFamily="34" charset="0"/>
              </a:rPr>
              <a:t>TAR, </a:t>
            </a:r>
            <a:r>
              <a:rPr lang="en-US" sz="2200" i="1" dirty="0" err="1">
                <a:solidFill>
                  <a:schemeClr val="tx1"/>
                </a:solidFill>
                <a:latin typeface="Arial" panose="020B0604020202020204" pitchFamily="34" charset="0"/>
                <a:cs typeface="Arial" panose="020B0604020202020204" pitchFamily="34" charset="0"/>
              </a:rPr>
              <a:t>Conocimiento</a:t>
            </a:r>
            <a:r>
              <a:rPr lang="en-US" sz="2200" i="1" dirty="0">
                <a:solidFill>
                  <a:schemeClr val="tx1"/>
                </a:solidFill>
                <a:latin typeface="Arial" panose="020B0604020202020204" pitchFamily="34" charset="0"/>
                <a:cs typeface="Arial" panose="020B0604020202020204" pitchFamily="34" charset="0"/>
              </a:rPr>
              <a:t> del </a:t>
            </a:r>
            <a:r>
              <a:rPr lang="en-US" sz="2200" i="1" dirty="0" err="1">
                <a:solidFill>
                  <a:schemeClr val="tx1"/>
                </a:solidFill>
                <a:latin typeface="Arial" panose="020B0604020202020204" pitchFamily="34" charset="0"/>
                <a:cs typeface="Arial" panose="020B0604020202020204" pitchFamily="34" charset="0"/>
              </a:rPr>
              <a:t>estado</a:t>
            </a:r>
            <a:r>
              <a:rPr lang="en-US" sz="2200" i="1" dirty="0">
                <a:solidFill>
                  <a:schemeClr val="tx1"/>
                </a:solidFill>
                <a:latin typeface="Arial" panose="020B0604020202020204" pitchFamily="34" charset="0"/>
                <a:cs typeface="Arial" panose="020B0604020202020204" pitchFamily="34" charset="0"/>
              </a:rPr>
              <a:t> VIH+ </a:t>
            </a:r>
            <a:r>
              <a:rPr lang="en-US" sz="2200" dirty="0">
                <a:solidFill>
                  <a:schemeClr val="tx1"/>
                </a:solidFill>
                <a:latin typeface="Arial" panose="020B0604020202020204" pitchFamily="34" charset="0"/>
                <a:cs typeface="Arial" panose="020B0604020202020204" pitchFamily="34" charset="0"/>
              </a:rPr>
              <a:t>y </a:t>
            </a:r>
            <a:r>
              <a:rPr lang="en-US" sz="2200" i="1" dirty="0">
                <a:solidFill>
                  <a:schemeClr val="tx1"/>
                </a:solidFill>
                <a:latin typeface="Arial" panose="020B0604020202020204" pitchFamily="34" charset="0"/>
                <a:cs typeface="Arial" panose="020B0604020202020204" pitchFamily="34" charset="0"/>
              </a:rPr>
              <a:t>supresión de carga viral; PTMI, </a:t>
            </a:r>
            <a:br>
              <a:rPr lang="en-US" sz="2200" i="1" dirty="0">
                <a:solidFill>
                  <a:schemeClr val="tx1"/>
                </a:solidFill>
                <a:latin typeface="Arial" panose="020B0604020202020204" pitchFamily="34" charset="0"/>
                <a:cs typeface="Arial" panose="020B0604020202020204" pitchFamily="34" charset="0"/>
              </a:rPr>
            </a:br>
            <a:r>
              <a:rPr lang="en-US" sz="2200" i="1" dirty="0" err="1">
                <a:solidFill>
                  <a:schemeClr val="tx1"/>
                </a:solidFill>
                <a:latin typeface="Arial" panose="020B0604020202020204" pitchFamily="34" charset="0"/>
                <a:cs typeface="Arial" panose="020B0604020202020204" pitchFamily="34" charset="0"/>
              </a:rPr>
              <a:t>pruebas</a:t>
            </a:r>
            <a:r>
              <a:rPr lang="en-US" sz="2200" i="1" dirty="0">
                <a:solidFill>
                  <a:schemeClr val="tx1"/>
                </a:solidFill>
                <a:latin typeface="Arial" panose="020B0604020202020204" pitchFamily="34" charset="0"/>
                <a:cs typeface="Arial" panose="020B0604020202020204" pitchFamily="34" charset="0"/>
              </a:rPr>
              <a:t> de </a:t>
            </a:r>
            <a:r>
              <a:rPr lang="en-US" sz="2200" i="1" dirty="0" err="1">
                <a:solidFill>
                  <a:schemeClr val="tx1"/>
                </a:solidFill>
                <a:latin typeface="Arial" panose="020B0604020202020204" pitchFamily="34" charset="0"/>
                <a:cs typeface="Arial" panose="020B0604020202020204" pitchFamily="34" charset="0"/>
              </a:rPr>
              <a:t>rutina</a:t>
            </a:r>
            <a:r>
              <a:rPr lang="en-US" sz="2200" i="1" dirty="0">
                <a:solidFill>
                  <a:schemeClr val="tx1"/>
                </a:solidFill>
                <a:latin typeface="Arial" panose="020B0604020202020204" pitchFamily="34" charset="0"/>
                <a:cs typeface="Arial" panose="020B0604020202020204" pitchFamily="34" charset="0"/>
              </a:rPr>
              <a:t> en la </a:t>
            </a:r>
            <a:r>
              <a:rPr lang="en-US" sz="2200" i="1" dirty="0" err="1">
                <a:solidFill>
                  <a:schemeClr val="tx1"/>
                </a:solidFill>
                <a:latin typeface="Arial" panose="020B0604020202020204" pitchFamily="34" charset="0"/>
                <a:cs typeface="Arial" panose="020B0604020202020204" pitchFamily="34" charset="0"/>
              </a:rPr>
              <a:t>atención</a:t>
            </a:r>
            <a:r>
              <a:rPr lang="en-US" sz="2200" i="1" dirty="0">
                <a:solidFill>
                  <a:schemeClr val="tx1"/>
                </a:solidFill>
                <a:latin typeface="Arial" panose="020B0604020202020204" pitchFamily="34" charset="0"/>
                <a:cs typeface="Arial" panose="020B0604020202020204" pitchFamily="34" charset="0"/>
              </a:rPr>
              <a:t> pre-natal (APN)</a:t>
            </a:r>
          </a:p>
          <a:p>
            <a:pPr marL="342900" indent="-342900" defTabSz="411480">
              <a:lnSpc>
                <a:spcPct val="100000"/>
              </a:lnSpc>
              <a:defRPr/>
            </a:pPr>
            <a:r>
              <a:rPr lang="en-US" sz="2200" dirty="0" err="1">
                <a:solidFill>
                  <a:schemeClr val="tx1"/>
                </a:solidFill>
                <a:latin typeface="Arial" panose="020B0604020202020204" pitchFamily="34" charset="0"/>
                <a:cs typeface="Arial" panose="020B0604020202020204" pitchFamily="34" charset="0"/>
              </a:rPr>
              <a:t>Países</a:t>
            </a:r>
            <a:r>
              <a:rPr lang="en-US" sz="2200" dirty="0">
                <a:solidFill>
                  <a:schemeClr val="tx1"/>
                </a:solidFill>
                <a:latin typeface="Arial" panose="020B0604020202020204" pitchFamily="34" charset="0"/>
                <a:cs typeface="Arial" panose="020B0604020202020204" pitchFamily="34" charset="0"/>
              </a:rPr>
              <a:t> EPP: hoja </a:t>
            </a:r>
            <a:r>
              <a:rPr lang="en-US" sz="2200" i="1" dirty="0">
                <a:solidFill>
                  <a:schemeClr val="tx1"/>
                </a:solidFill>
                <a:latin typeface="Arial" panose="020B0604020202020204" pitchFamily="34" charset="0"/>
                <a:cs typeface="Arial" panose="020B0604020202020204" pitchFamily="34" charset="0"/>
              </a:rPr>
              <a:t>GraphEPP </a:t>
            </a:r>
          </a:p>
          <a:p>
            <a:pPr marL="342900" indent="-342900" defTabSz="411480">
              <a:lnSpc>
                <a:spcPct val="100000"/>
              </a:lnSpc>
              <a:defRPr/>
            </a:pPr>
            <a:r>
              <a:rPr lang="en-US" sz="2200" dirty="0">
                <a:solidFill>
                  <a:schemeClr val="tx1"/>
                </a:solidFill>
                <a:latin typeface="Arial" panose="020B0604020202020204" pitchFamily="34" charset="0"/>
                <a:cs typeface="Arial" panose="020B0604020202020204" pitchFamily="34" charset="0"/>
              </a:rPr>
              <a:t>Países CSAVR: hojas </a:t>
            </a:r>
            <a:r>
              <a:rPr lang="en-US" sz="2200" i="1" dirty="0">
                <a:solidFill>
                  <a:schemeClr val="tx1"/>
                </a:solidFill>
                <a:latin typeface="Arial" panose="020B0604020202020204" pitchFamily="34" charset="0"/>
                <a:cs typeface="Arial" panose="020B0604020202020204" pitchFamily="34" charset="0"/>
              </a:rPr>
              <a:t>Cases, Deaths, CD4</a:t>
            </a:r>
          </a:p>
          <a:p>
            <a:pPr marL="342900" indent="-342900" defTabSz="411480">
              <a:lnSpc>
                <a:spcPct val="100000"/>
              </a:lnSpc>
              <a:defRPr/>
            </a:pPr>
            <a:r>
              <a:rPr lang="en-US" sz="2200" dirty="0">
                <a:solidFill>
                  <a:schemeClr val="tx1"/>
                </a:solidFill>
                <a:latin typeface="Arial" panose="020B0604020202020204" pitchFamily="34" charset="0"/>
                <a:cs typeface="Arial" panose="020B0604020202020204" pitchFamily="34" charset="0"/>
              </a:rPr>
              <a:t>Hoja </a:t>
            </a:r>
            <a:r>
              <a:rPr lang="en-US" sz="2200" i="1" dirty="0">
                <a:solidFill>
                  <a:schemeClr val="tx1"/>
                </a:solidFill>
                <a:latin typeface="Arial" panose="020B0604020202020204" pitchFamily="34" charset="0"/>
                <a:cs typeface="Arial" panose="020B0604020202020204" pitchFamily="34" charset="0"/>
              </a:rPr>
              <a:t>'Rec(</a:t>
            </a:r>
            <a:r>
              <a:rPr lang="en-US" sz="2200" i="1" dirty="0" err="1">
                <a:solidFill>
                  <a:schemeClr val="tx1"/>
                </a:solidFill>
                <a:latin typeface="Arial" panose="020B0604020202020204" pitchFamily="34" charset="0"/>
                <a:cs typeface="Arial" panose="020B0604020202020204" pitchFamily="34" charset="0"/>
              </a:rPr>
              <a:t>recomendacione</a:t>
            </a:r>
            <a:r>
              <a:rPr lang="en-US" sz="2200" i="1" dirty="0">
                <a:solidFill>
                  <a:schemeClr val="tx1"/>
                </a:solidFill>
                <a:latin typeface="Arial" panose="020B0604020202020204" pitchFamily="34" charset="0"/>
                <a:cs typeface="Arial" panose="020B0604020202020204" pitchFamily="34" charset="0"/>
              </a:rPr>
              <a:t>)s' </a:t>
            </a:r>
            <a:r>
              <a:rPr lang="en-US" sz="2200" dirty="0">
                <a:solidFill>
                  <a:schemeClr val="tx1"/>
                </a:solidFill>
                <a:latin typeface="Arial" panose="020B0604020202020204" pitchFamily="34" charset="0"/>
                <a:cs typeface="Arial" panose="020B0604020202020204" pitchFamily="34" charset="0"/>
              </a:rPr>
              <a:t>con recomendaciones específicas para </a:t>
            </a:r>
            <a:r>
              <a:rPr lang="en-US" sz="2200" dirty="0" err="1">
                <a:solidFill>
                  <a:schemeClr val="tx1"/>
                </a:solidFill>
                <a:latin typeface="Arial" panose="020B0604020202020204" pitchFamily="34" charset="0"/>
                <a:cs typeface="Arial" panose="020B0604020202020204" pitchFamily="34" charset="0"/>
              </a:rPr>
              <a:t>cada</a:t>
            </a:r>
            <a:r>
              <a:rPr lang="en-US" sz="2200" dirty="0">
                <a:solidFill>
                  <a:schemeClr val="tx1"/>
                </a:solidFill>
                <a:latin typeface="Arial" panose="020B0604020202020204" pitchFamily="34" charset="0"/>
                <a:cs typeface="Arial" panose="020B0604020202020204" pitchFamily="34" charset="0"/>
              </a:rPr>
              <a:t> </a:t>
            </a:r>
            <a:r>
              <a:rPr lang="en-US" sz="2200" dirty="0" err="1">
                <a:solidFill>
                  <a:schemeClr val="tx1"/>
                </a:solidFill>
                <a:latin typeface="Arial" panose="020B0604020202020204" pitchFamily="34" charset="0"/>
                <a:cs typeface="Arial" panose="020B0604020202020204" pitchFamily="34" charset="0"/>
              </a:rPr>
              <a:t>país</a:t>
            </a:r>
            <a:r>
              <a:rPr lang="en-US" sz="2200" dirty="0">
                <a:solidFill>
                  <a:schemeClr val="tx1"/>
                </a:solidFill>
                <a:latin typeface="Arial" panose="020B0604020202020204" pitchFamily="34" charset="0"/>
                <a:cs typeface="Arial" panose="020B0604020202020204" pitchFamily="34" charset="0"/>
              </a:rPr>
              <a:t>, </a:t>
            </a:r>
            <a:br>
              <a:rPr lang="en-US" sz="2200" dirty="0">
                <a:solidFill>
                  <a:schemeClr val="tx1"/>
                </a:solidFill>
                <a:latin typeface="Arial" panose="020B0604020202020204" pitchFamily="34" charset="0"/>
                <a:cs typeface="Arial" panose="020B0604020202020204" pitchFamily="34" charset="0"/>
              </a:rPr>
            </a:br>
            <a:r>
              <a:rPr lang="en-US" sz="2200" dirty="0">
                <a:solidFill>
                  <a:schemeClr val="tx1"/>
                </a:solidFill>
                <a:latin typeface="Arial" panose="020B0604020202020204" pitchFamily="34" charset="0"/>
                <a:cs typeface="Arial" panose="020B0604020202020204" pitchFamily="34" charset="0"/>
              </a:rPr>
              <a:t>pendientes o actualizadas de la ronda 2024</a:t>
            </a:r>
          </a:p>
        </p:txBody>
      </p:sp>
      <p:sp>
        <p:nvSpPr>
          <p:cNvPr id="4" name="TextBox 3">
            <a:extLst>
              <a:ext uri="{FF2B5EF4-FFF2-40B4-BE49-F238E27FC236}">
                <a16:creationId xmlns:a16="http://schemas.microsoft.com/office/drawing/2014/main" id="{30519FBC-3F2B-C023-EB27-963E9FB9C8A0}"/>
              </a:ext>
            </a:extLst>
          </p:cNvPr>
          <p:cNvSpPr txBox="1"/>
          <p:nvPr/>
        </p:nvSpPr>
        <p:spPr>
          <a:xfrm>
            <a:off x="472397" y="318351"/>
            <a:ext cx="10786842" cy="1077218"/>
          </a:xfrm>
          <a:prstGeom prst="rect">
            <a:avLst/>
          </a:prstGeom>
          <a:noFill/>
        </p:spPr>
        <p:txBody>
          <a:bodyPr wrap="square">
            <a:spAutoFit/>
          </a:bodyPr>
          <a:lstStyle/>
          <a:p>
            <a:r>
              <a:rPr lang="en-US" sz="3200" b="1" i="0" u="none" strike="noStrike" dirty="0">
                <a:solidFill>
                  <a:srgbClr val="0070C0"/>
                </a:solidFill>
                <a:effectLst/>
                <a:latin typeface="Arial" panose="020B0604020202020204" pitchFamily="34" charset="0"/>
              </a:rPr>
              <a:t>¡ </a:t>
            </a:r>
            <a:r>
              <a:rPr lang="en-US" sz="3200" b="1" i="0" u="none" strike="noStrike" dirty="0" err="1">
                <a:solidFill>
                  <a:srgbClr val="0070C0"/>
                </a:solidFill>
                <a:effectLst/>
                <a:latin typeface="Arial" panose="020B0604020202020204" pitchFamily="34" charset="0"/>
              </a:rPr>
              <a:t>Revisión</a:t>
            </a:r>
            <a:r>
              <a:rPr lang="en-US" sz="3200" b="1" i="0" u="none" strike="noStrike" dirty="0">
                <a:solidFill>
                  <a:srgbClr val="0070C0"/>
                </a:solidFill>
                <a:effectLst/>
                <a:latin typeface="Arial" panose="020B0604020202020204" pitchFamily="34" charset="0"/>
              </a:rPr>
              <a:t> de la calidad de </a:t>
            </a:r>
            <a:r>
              <a:rPr lang="en-US" sz="3200" b="1" i="0" u="none" strike="noStrike" dirty="0" err="1">
                <a:solidFill>
                  <a:srgbClr val="0070C0"/>
                </a:solidFill>
                <a:effectLst/>
                <a:latin typeface="Arial" panose="020B0604020202020204" pitchFamily="34" charset="0"/>
              </a:rPr>
              <a:t>los</a:t>
            </a:r>
            <a:r>
              <a:rPr lang="en-US" sz="3200" b="1" i="0" u="none" strike="noStrike" dirty="0">
                <a:solidFill>
                  <a:srgbClr val="0070C0"/>
                </a:solidFill>
                <a:effectLst/>
                <a:latin typeface="Arial" panose="020B0604020202020204" pitchFamily="34" charset="0"/>
              </a:rPr>
              <a:t> </a:t>
            </a:r>
            <a:r>
              <a:rPr lang="en-US" sz="3200" b="1" i="0" u="none" strike="noStrike" dirty="0" err="1">
                <a:solidFill>
                  <a:srgbClr val="0070C0"/>
                </a:solidFill>
                <a:effectLst/>
                <a:latin typeface="Arial" panose="020B0604020202020204" pitchFamily="34" charset="0"/>
              </a:rPr>
              <a:t>datos</a:t>
            </a:r>
            <a:r>
              <a:rPr lang="en-US" sz="3200" b="1" i="0" u="none" strike="noStrike" dirty="0">
                <a:solidFill>
                  <a:srgbClr val="0070C0"/>
                </a:solidFill>
                <a:effectLst/>
                <a:latin typeface="Arial" panose="020B0604020202020204" pitchFamily="34" charset="0"/>
              </a:rPr>
              <a:t> ! </a:t>
            </a:r>
            <a:br>
              <a:rPr lang="en-US" sz="3200" b="1" i="0" u="none" strike="noStrike" dirty="0">
                <a:solidFill>
                  <a:srgbClr val="0070C0"/>
                </a:solidFill>
                <a:effectLst/>
                <a:latin typeface="Arial" panose="020B0604020202020204" pitchFamily="34" charset="0"/>
              </a:rPr>
            </a:br>
            <a:r>
              <a:rPr lang="en-US" sz="3200" b="1" i="0" u="none" strike="noStrike" dirty="0">
                <a:solidFill>
                  <a:srgbClr val="0070C0"/>
                </a:solidFill>
                <a:effectLst/>
                <a:latin typeface="Arial" panose="020B0604020202020204" pitchFamily="34" charset="0"/>
              </a:rPr>
              <a:t>antes de ajustar Spectrum </a:t>
            </a:r>
            <a:r>
              <a:rPr lang="en-US" sz="3200" i="0" u="none" strike="noStrike" dirty="0">
                <a:solidFill>
                  <a:srgbClr val="0070C0"/>
                </a:solidFill>
                <a:effectLst/>
                <a:latin typeface="Arial" panose="020B0604020202020204" pitchFamily="34" charset="0"/>
              </a:rPr>
              <a:t>(I)</a:t>
            </a:r>
            <a:endParaRPr lang="en-US" sz="3200" dirty="0">
              <a:solidFill>
                <a:srgbClr val="0070C0"/>
              </a:solidFill>
            </a:endParaRPr>
          </a:p>
        </p:txBody>
      </p:sp>
      <p:pic>
        <p:nvPicPr>
          <p:cNvPr id="6" name="Picture 5">
            <a:extLst>
              <a:ext uri="{FF2B5EF4-FFF2-40B4-BE49-F238E27FC236}">
                <a16:creationId xmlns:a16="http://schemas.microsoft.com/office/drawing/2014/main" id="{F25958F8-5D52-B0D9-1C24-C760DB53657E}"/>
              </a:ext>
            </a:extLst>
          </p:cNvPr>
          <p:cNvPicPr>
            <a:picLocks noChangeAspect="1"/>
          </p:cNvPicPr>
          <p:nvPr/>
        </p:nvPicPr>
        <p:blipFill>
          <a:blip r:embed="rId3"/>
          <a:stretch>
            <a:fillRect/>
          </a:stretch>
        </p:blipFill>
        <p:spPr>
          <a:xfrm>
            <a:off x="-1" y="5004655"/>
            <a:ext cx="12165293" cy="754699"/>
          </a:xfrm>
          <a:prstGeom prst="rect">
            <a:avLst/>
          </a:prstGeom>
        </p:spPr>
      </p:pic>
    </p:spTree>
    <p:extLst>
      <p:ext uri="{BB962C8B-B14F-4D97-AF65-F5344CB8AC3E}">
        <p14:creationId xmlns:p14="http://schemas.microsoft.com/office/powerpoint/2010/main" val="1341910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91A937-66B7-F45D-0C1A-EEFE12C56E5B}"/>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A4FCDE3-BBD5-1D87-82ED-EE71A9717B84}"/>
              </a:ext>
            </a:extLst>
          </p:cNvPr>
          <p:cNvSpPr>
            <a:spLocks noGrp="1"/>
          </p:cNvSpPr>
          <p:nvPr>
            <p:ph idx="4294967295"/>
          </p:nvPr>
        </p:nvSpPr>
        <p:spPr>
          <a:xfrm>
            <a:off x="472397" y="1715226"/>
            <a:ext cx="11597683" cy="4918610"/>
          </a:xfrm>
        </p:spPr>
        <p:txBody>
          <a:bodyPr>
            <a:noAutofit/>
          </a:bodyPr>
          <a:lstStyle/>
          <a:p>
            <a:pPr marL="0" indent="0" defTabSz="411480">
              <a:lnSpc>
                <a:spcPct val="100000"/>
              </a:lnSpc>
              <a:buNone/>
              <a:defRPr/>
            </a:pPr>
            <a:r>
              <a:rPr lang="en-US" sz="1800" dirty="0">
                <a:solidFill>
                  <a:schemeClr val="tx1"/>
                </a:solidFill>
                <a:latin typeface="Arial" panose="020B0604020202020204" pitchFamily="34" charset="0"/>
                <a:cs typeface="Arial" panose="020B0604020202020204" pitchFamily="34" charset="0"/>
              </a:rPr>
              <a:t>Comprobaciones - para cada año de datos y subgrupo: </a:t>
            </a:r>
            <a:br>
              <a:rPr lang="en-US" sz="1800" dirty="0">
                <a:solidFill>
                  <a:schemeClr val="tx1"/>
                </a:solidFill>
                <a:latin typeface="Arial" panose="020B0604020202020204" pitchFamily="34" charset="0"/>
                <a:cs typeface="Arial" panose="020B0604020202020204" pitchFamily="34" charset="0"/>
              </a:rPr>
            </a:br>
            <a:endParaRPr lang="en-US" sz="1800" dirty="0">
              <a:solidFill>
                <a:schemeClr val="tx1"/>
              </a:solidFill>
              <a:latin typeface="Arial" panose="020B0604020202020204" pitchFamily="34" charset="0"/>
              <a:cs typeface="Arial" panose="020B0604020202020204" pitchFamily="34" charset="0"/>
            </a:endParaRPr>
          </a:p>
          <a:p>
            <a:pPr marL="342900" indent="-342900" defTabSz="411480">
              <a:lnSpc>
                <a:spcPct val="100000"/>
              </a:lnSpc>
              <a:defRPr/>
            </a:pPr>
            <a:r>
              <a:rPr lang="en-US" sz="1800" dirty="0">
                <a:solidFill>
                  <a:schemeClr val="tx1"/>
                </a:solidFill>
                <a:latin typeface="Arial" panose="020B0604020202020204" pitchFamily="34" charset="0"/>
                <a:cs typeface="Arial" panose="020B0604020202020204" pitchFamily="34" charset="0"/>
              </a:rPr>
              <a:t>TAR: </a:t>
            </a:r>
            <a:r>
              <a:rPr lang="en-US" sz="1800" b="1" dirty="0">
                <a:solidFill>
                  <a:schemeClr val="tx1"/>
                </a:solidFill>
                <a:latin typeface="Arial" panose="020B0604020202020204" pitchFamily="34" charset="0"/>
                <a:cs typeface="Arial" panose="020B0604020202020204" pitchFamily="34" charset="0"/>
              </a:rPr>
              <a:t>La suma de los subgrupos de edad </a:t>
            </a:r>
            <a:r>
              <a:rPr lang="en-US" sz="1800" dirty="0">
                <a:solidFill>
                  <a:schemeClr val="tx1"/>
                </a:solidFill>
                <a:latin typeface="Arial" panose="020B0604020202020204" pitchFamily="34" charset="0"/>
                <a:cs typeface="Arial" panose="020B0604020202020204" pitchFamily="34" charset="0"/>
              </a:rPr>
              <a:t>coincide con el total de adultos o niños</a:t>
            </a:r>
          </a:p>
          <a:p>
            <a:pPr marL="342900" indent="-342900" defTabSz="411480">
              <a:lnSpc>
                <a:spcPct val="100000"/>
              </a:lnSpc>
              <a:defRPr/>
            </a:pPr>
            <a:r>
              <a:rPr lang="en-US" sz="1800" b="1" dirty="0" err="1">
                <a:solidFill>
                  <a:schemeClr val="tx1"/>
                </a:solidFill>
                <a:latin typeface="Arial" panose="020B0604020202020204" pitchFamily="34" charset="0"/>
                <a:cs typeface="Arial" panose="020B0604020202020204" pitchFamily="34" charset="0"/>
              </a:rPr>
              <a:t>Pruebas</a:t>
            </a:r>
            <a:r>
              <a:rPr lang="en-US" sz="1800" b="1" dirty="0">
                <a:solidFill>
                  <a:schemeClr val="tx1"/>
                </a:solidFill>
                <a:latin typeface="Arial" panose="020B0604020202020204" pitchFamily="34" charset="0"/>
                <a:cs typeface="Arial" panose="020B0604020202020204" pitchFamily="34" charset="0"/>
              </a:rPr>
              <a:t> de Carga Viral cubren &lt;=100% </a:t>
            </a:r>
            <a:r>
              <a:rPr lang="en-US" sz="1800" dirty="0">
                <a:solidFill>
                  <a:schemeClr val="tx1"/>
                </a:solidFill>
                <a:latin typeface="Arial" panose="020B0604020202020204" pitchFamily="34" charset="0"/>
                <a:cs typeface="Arial" panose="020B0604020202020204" pitchFamily="34" charset="0"/>
              </a:rPr>
              <a:t>de los pacientes con TAR; </a:t>
            </a:r>
            <a:br>
              <a:rPr lang="en-US" sz="1800" dirty="0">
                <a:solidFill>
                  <a:schemeClr val="tx1"/>
                </a:solidFill>
                <a:latin typeface="Arial" panose="020B0604020202020204" pitchFamily="34" charset="0"/>
                <a:cs typeface="Arial" panose="020B0604020202020204" pitchFamily="34" charset="0"/>
              </a:rPr>
            </a:br>
            <a:r>
              <a:rPr lang="en-US" sz="1800" dirty="0">
                <a:solidFill>
                  <a:schemeClr val="tx1"/>
                </a:solidFill>
                <a:latin typeface="Arial" panose="020B0604020202020204" pitchFamily="34" charset="0"/>
                <a:cs typeface="Arial" panose="020B0604020202020204" pitchFamily="34" charset="0"/>
              </a:rPr>
              <a:t>la supresión de la carga viral no </a:t>
            </a:r>
            <a:r>
              <a:rPr lang="en-US" sz="1800" dirty="0" err="1">
                <a:solidFill>
                  <a:schemeClr val="tx1"/>
                </a:solidFill>
                <a:latin typeface="Arial" panose="020B0604020202020204" pitchFamily="34" charset="0"/>
                <a:cs typeface="Arial" panose="020B0604020202020204" pitchFamily="34" charset="0"/>
              </a:rPr>
              <a:t>supera</a:t>
            </a:r>
            <a:r>
              <a:rPr lang="en-US" sz="1800" dirty="0">
                <a:solidFill>
                  <a:schemeClr val="tx1"/>
                </a:solidFill>
                <a:latin typeface="Arial" panose="020B0604020202020204" pitchFamily="34" charset="0"/>
                <a:cs typeface="Arial" panose="020B0604020202020204" pitchFamily="34" charset="0"/>
              </a:rPr>
              <a:t> </a:t>
            </a:r>
            <a:r>
              <a:rPr lang="en-US" sz="1800" dirty="0" err="1">
                <a:solidFill>
                  <a:schemeClr val="tx1"/>
                </a:solidFill>
                <a:latin typeface="Arial" panose="020B0604020202020204" pitchFamily="34" charset="0"/>
                <a:cs typeface="Arial" panose="020B0604020202020204" pitchFamily="34" charset="0"/>
              </a:rPr>
              <a:t>el</a:t>
            </a:r>
            <a:r>
              <a:rPr lang="en-US" sz="1800" dirty="0">
                <a:solidFill>
                  <a:schemeClr val="tx1"/>
                </a:solidFill>
                <a:latin typeface="Arial" panose="020B0604020202020204" pitchFamily="34" charset="0"/>
                <a:cs typeface="Arial" panose="020B0604020202020204" pitchFamily="34" charset="0"/>
              </a:rPr>
              <a:t> 100%.</a:t>
            </a:r>
          </a:p>
          <a:p>
            <a:pPr marL="342900" indent="-342900" defTabSz="411480">
              <a:lnSpc>
                <a:spcPct val="100000"/>
              </a:lnSpc>
              <a:defRPr/>
            </a:pPr>
            <a:r>
              <a:rPr lang="en-US" sz="1800" dirty="0" err="1">
                <a:solidFill>
                  <a:schemeClr val="tx1"/>
                </a:solidFill>
                <a:latin typeface="Arial" panose="020B0604020202020204" pitchFamily="34" charset="0"/>
                <a:cs typeface="Arial" panose="020B0604020202020204" pitchFamily="34" charset="0"/>
              </a:rPr>
              <a:t>Cifras</a:t>
            </a:r>
            <a:r>
              <a:rPr lang="en-US" sz="1800" dirty="0">
                <a:solidFill>
                  <a:schemeClr val="tx1"/>
                </a:solidFill>
                <a:latin typeface="Arial" panose="020B0604020202020204" pitchFamily="34" charset="0"/>
                <a:cs typeface="Arial" panose="020B0604020202020204" pitchFamily="34" charset="0"/>
              </a:rPr>
              <a:t> de </a:t>
            </a:r>
            <a:r>
              <a:rPr lang="en-US" sz="1800" dirty="0" err="1">
                <a:solidFill>
                  <a:schemeClr val="tx1"/>
                </a:solidFill>
                <a:latin typeface="Arial" panose="020B0604020202020204" pitchFamily="34" charset="0"/>
                <a:cs typeface="Arial" panose="020B0604020202020204" pitchFamily="34" charset="0"/>
              </a:rPr>
              <a:t>programa</a:t>
            </a:r>
            <a:r>
              <a:rPr lang="en-US" sz="1800" dirty="0">
                <a:solidFill>
                  <a:schemeClr val="tx1"/>
                </a:solidFill>
                <a:latin typeface="Arial" panose="020B0604020202020204" pitchFamily="34" charset="0"/>
                <a:cs typeface="Arial" panose="020B0604020202020204" pitchFamily="34" charset="0"/>
              </a:rPr>
              <a:t> de los que </a:t>
            </a:r>
            <a:r>
              <a:rPr lang="en-US" sz="1800" b="1" dirty="0" err="1">
                <a:solidFill>
                  <a:schemeClr val="tx1"/>
                </a:solidFill>
                <a:latin typeface="Arial" panose="020B0604020202020204" pitchFamily="34" charset="0"/>
                <a:cs typeface="Arial" panose="020B0604020202020204" pitchFamily="34" charset="0"/>
              </a:rPr>
              <a:t>conocen</a:t>
            </a:r>
            <a:r>
              <a:rPr lang="en-US" sz="1800" b="1" dirty="0">
                <a:solidFill>
                  <a:schemeClr val="tx1"/>
                </a:solidFill>
                <a:latin typeface="Arial" panose="020B0604020202020204" pitchFamily="34" charset="0"/>
                <a:cs typeface="Arial" panose="020B0604020202020204" pitchFamily="34" charset="0"/>
              </a:rPr>
              <a:t> </a:t>
            </a:r>
            <a:r>
              <a:rPr lang="en-US" sz="1800" b="1" dirty="0" err="1">
                <a:solidFill>
                  <a:schemeClr val="tx1"/>
                </a:solidFill>
                <a:latin typeface="Arial" panose="020B0604020202020204" pitchFamily="34" charset="0"/>
                <a:cs typeface="Arial" panose="020B0604020202020204" pitchFamily="34" charset="0"/>
              </a:rPr>
              <a:t>su</a:t>
            </a:r>
            <a:r>
              <a:rPr lang="en-US" sz="1800" b="1" dirty="0">
                <a:solidFill>
                  <a:schemeClr val="tx1"/>
                </a:solidFill>
                <a:latin typeface="Arial" panose="020B0604020202020204" pitchFamily="34" charset="0"/>
                <a:cs typeface="Arial" panose="020B0604020202020204" pitchFamily="34" charset="0"/>
              </a:rPr>
              <a:t> </a:t>
            </a:r>
            <a:r>
              <a:rPr lang="en-US" sz="1800" b="1" dirty="0" err="1">
                <a:solidFill>
                  <a:schemeClr val="tx1"/>
                </a:solidFill>
                <a:latin typeface="Arial" panose="020B0604020202020204" pitchFamily="34" charset="0"/>
                <a:cs typeface="Arial" panose="020B0604020202020204" pitchFamily="34" charset="0"/>
              </a:rPr>
              <a:t>estado</a:t>
            </a:r>
            <a:r>
              <a:rPr lang="en-US" sz="1800" b="1" dirty="0">
                <a:solidFill>
                  <a:schemeClr val="tx1"/>
                </a:solidFill>
                <a:latin typeface="Arial" panose="020B0604020202020204" pitchFamily="34" charset="0"/>
                <a:cs typeface="Arial" panose="020B0604020202020204" pitchFamily="34" charset="0"/>
              </a:rPr>
              <a:t> de VIH+ </a:t>
            </a:r>
            <a:r>
              <a:rPr lang="en-US" sz="1800" dirty="0">
                <a:solidFill>
                  <a:schemeClr val="tx1"/>
                </a:solidFill>
                <a:latin typeface="Arial" panose="020B0604020202020204" pitchFamily="34" charset="0"/>
                <a:cs typeface="Arial" panose="020B0604020202020204" pitchFamily="34" charset="0"/>
              </a:rPr>
              <a:t>están por encima de las cifras de </a:t>
            </a:r>
            <a:r>
              <a:rPr lang="en-US" sz="1800" b="1" dirty="0">
                <a:solidFill>
                  <a:schemeClr val="tx1"/>
                </a:solidFill>
                <a:latin typeface="Arial" panose="020B0604020202020204" pitchFamily="34" charset="0"/>
                <a:cs typeface="Arial" panose="020B0604020202020204" pitchFamily="34" charset="0"/>
              </a:rPr>
              <a:t>TAR</a:t>
            </a:r>
          </a:p>
          <a:p>
            <a:pPr marL="342900" indent="-342900" defTabSz="411480">
              <a:lnSpc>
                <a:spcPct val="100000"/>
              </a:lnSpc>
              <a:defRPr/>
            </a:pPr>
            <a:r>
              <a:rPr lang="en-US" sz="1800" dirty="0">
                <a:solidFill>
                  <a:schemeClr val="tx1"/>
                </a:solidFill>
                <a:latin typeface="Arial" panose="020B0604020202020204" pitchFamily="34" charset="0"/>
                <a:cs typeface="Arial" panose="020B0604020202020204" pitchFamily="34" charset="0"/>
              </a:rPr>
              <a:t>Las </a:t>
            </a:r>
            <a:r>
              <a:rPr lang="en-US" sz="1800" b="1" dirty="0">
                <a:solidFill>
                  <a:schemeClr val="tx1"/>
                </a:solidFill>
                <a:latin typeface="Arial" panose="020B0604020202020204" pitchFamily="34" charset="0"/>
                <a:cs typeface="Arial" panose="020B0604020202020204" pitchFamily="34" charset="0"/>
              </a:rPr>
              <a:t>pruebas de VIH+ en la APN </a:t>
            </a:r>
            <a:r>
              <a:rPr lang="en-US" sz="1800" dirty="0">
                <a:solidFill>
                  <a:schemeClr val="tx1"/>
                </a:solidFill>
                <a:latin typeface="Arial" panose="020B0604020202020204" pitchFamily="34" charset="0"/>
                <a:cs typeface="Arial" panose="020B0604020202020204" pitchFamily="34" charset="0"/>
              </a:rPr>
              <a:t>(</a:t>
            </a:r>
            <a:r>
              <a:rPr lang="en-US" sz="1800" i="1" dirty="0" err="1">
                <a:solidFill>
                  <a:schemeClr val="tx1"/>
                </a:solidFill>
                <a:latin typeface="Arial" panose="020B0604020202020204" pitchFamily="34" charset="0"/>
                <a:cs typeface="Arial" panose="020B0604020202020204" pitchFamily="34" charset="0"/>
              </a:rPr>
              <a:t>recién</a:t>
            </a:r>
            <a:r>
              <a:rPr lang="en-US" sz="1800" i="1" dirty="0">
                <a:solidFill>
                  <a:schemeClr val="tx1"/>
                </a:solidFill>
                <a:latin typeface="Arial" panose="020B0604020202020204" pitchFamily="34" charset="0"/>
                <a:cs typeface="Arial" panose="020B0604020202020204" pitchFamily="34" charset="0"/>
              </a:rPr>
              <a:t> </a:t>
            </a:r>
            <a:r>
              <a:rPr lang="en-US" sz="1800" i="1" dirty="0" err="1">
                <a:solidFill>
                  <a:schemeClr val="tx1"/>
                </a:solidFill>
                <a:latin typeface="Arial" panose="020B0604020202020204" pitchFamily="34" charset="0"/>
                <a:cs typeface="Arial" panose="020B0604020202020204" pitchFamily="34" charset="0"/>
              </a:rPr>
              <a:t>diagnosticadas</a:t>
            </a:r>
            <a:r>
              <a:rPr lang="en-US" sz="1800" i="1" dirty="0">
                <a:solidFill>
                  <a:schemeClr val="tx1"/>
                </a:solidFill>
                <a:latin typeface="Arial" panose="020B0604020202020204" pitchFamily="34" charset="0"/>
                <a:cs typeface="Arial" panose="020B0604020202020204" pitchFamily="34" charset="0"/>
              </a:rPr>
              <a:t>, </a:t>
            </a:r>
            <a:r>
              <a:rPr lang="en-US" sz="1800" dirty="0" err="1">
                <a:solidFill>
                  <a:schemeClr val="tx1"/>
                </a:solidFill>
                <a:latin typeface="Arial" panose="020B0604020202020204" pitchFamily="34" charset="0"/>
                <a:cs typeface="Arial" panose="020B0604020202020204" pitchFamily="34" charset="0"/>
              </a:rPr>
              <a:t>más</a:t>
            </a:r>
            <a:r>
              <a:rPr lang="en-US" sz="1800" dirty="0">
                <a:solidFill>
                  <a:schemeClr val="tx1"/>
                </a:solidFill>
                <a:latin typeface="Arial" panose="020B0604020202020204" pitchFamily="34" charset="0"/>
                <a:cs typeface="Arial" panose="020B0604020202020204" pitchFamily="34" charset="0"/>
              </a:rPr>
              <a:t> </a:t>
            </a:r>
            <a:r>
              <a:rPr lang="en-US" sz="1800" i="1" dirty="0">
                <a:solidFill>
                  <a:schemeClr val="tx1"/>
                </a:solidFill>
                <a:latin typeface="Arial" panose="020B0604020202020204" pitchFamily="34" charset="0"/>
                <a:cs typeface="Arial" panose="020B0604020202020204" pitchFamily="34" charset="0"/>
              </a:rPr>
              <a:t>VIH+ </a:t>
            </a:r>
            <a:r>
              <a:rPr lang="en-US" sz="1800" i="1" dirty="0" err="1">
                <a:solidFill>
                  <a:schemeClr val="tx1"/>
                </a:solidFill>
                <a:latin typeface="Arial" panose="020B0604020202020204" pitchFamily="34" charset="0"/>
                <a:cs typeface="Arial" panose="020B0604020202020204" pitchFamily="34" charset="0"/>
              </a:rPr>
              <a:t>conocido</a:t>
            </a:r>
            <a:r>
              <a:rPr lang="en-US" sz="1800" i="1" dirty="0">
                <a:solidFill>
                  <a:schemeClr val="tx1"/>
                </a:solidFill>
                <a:latin typeface="Arial" panose="020B0604020202020204" pitchFamily="34" charset="0"/>
                <a:cs typeface="Arial" panose="020B0604020202020204" pitchFamily="34" charset="0"/>
              </a:rPr>
              <a:t> ante del embarazo</a:t>
            </a:r>
            <a:r>
              <a:rPr lang="en-US" sz="1800" dirty="0">
                <a:solidFill>
                  <a:schemeClr val="tx1"/>
                </a:solidFill>
                <a:latin typeface="Arial" panose="020B0604020202020204" pitchFamily="34" charset="0"/>
                <a:cs typeface="Arial" panose="020B0604020202020204" pitchFamily="34" charset="0"/>
              </a:rPr>
              <a:t> actual) </a:t>
            </a:r>
            <a:br>
              <a:rPr lang="en-US" sz="1800" dirty="0">
                <a:solidFill>
                  <a:schemeClr val="tx1"/>
                </a:solidFill>
                <a:latin typeface="Arial" panose="020B0604020202020204" pitchFamily="34" charset="0"/>
                <a:cs typeface="Arial" panose="020B0604020202020204" pitchFamily="34" charset="0"/>
              </a:rPr>
            </a:br>
            <a:r>
              <a:rPr lang="en-US" sz="1800" dirty="0" err="1">
                <a:solidFill>
                  <a:schemeClr val="tx1"/>
                </a:solidFill>
                <a:latin typeface="Arial" panose="020B0604020202020204" pitchFamily="34" charset="0"/>
                <a:cs typeface="Arial" panose="020B0604020202020204" pitchFamily="34" charset="0"/>
              </a:rPr>
              <a:t>igualan</a:t>
            </a:r>
            <a:r>
              <a:rPr lang="en-US" sz="1800" dirty="0">
                <a:solidFill>
                  <a:schemeClr val="tx1"/>
                </a:solidFill>
                <a:latin typeface="Arial" panose="020B0604020202020204" pitchFamily="34" charset="0"/>
                <a:cs typeface="Arial" panose="020B0604020202020204" pitchFamily="34" charset="0"/>
              </a:rPr>
              <a:t> o superan a las mujeres VIH+ que recibieron la </a:t>
            </a:r>
            <a:r>
              <a:rPr lang="en-US" sz="1800" b="1" dirty="0">
                <a:solidFill>
                  <a:schemeClr val="tx1"/>
                </a:solidFill>
                <a:latin typeface="Arial" panose="020B0604020202020204" pitchFamily="34" charset="0"/>
                <a:cs typeface="Arial" panose="020B0604020202020204" pitchFamily="34" charset="0"/>
              </a:rPr>
              <a:t>PTMI </a:t>
            </a:r>
            <a:r>
              <a:rPr lang="en-US" sz="1800" dirty="0">
                <a:solidFill>
                  <a:schemeClr val="tx1"/>
                </a:solidFill>
                <a:latin typeface="Arial" panose="020B0604020202020204" pitchFamily="34" charset="0"/>
                <a:cs typeface="Arial" panose="020B0604020202020204" pitchFamily="34" charset="0"/>
              </a:rPr>
              <a:t>(iniciada </a:t>
            </a:r>
            <a:r>
              <a:rPr lang="en-US" sz="1800" i="1" dirty="0" err="1">
                <a:solidFill>
                  <a:schemeClr val="tx1"/>
                </a:solidFill>
                <a:latin typeface="Arial" panose="020B0604020202020204" pitchFamily="34" charset="0"/>
                <a:cs typeface="Arial" panose="020B0604020202020204" pitchFamily="34" charset="0"/>
              </a:rPr>
              <a:t>durante</a:t>
            </a:r>
            <a:r>
              <a:rPr lang="en-US" sz="1800" i="1" dirty="0">
                <a:solidFill>
                  <a:schemeClr val="tx1"/>
                </a:solidFill>
                <a:latin typeface="Arial" panose="020B0604020202020204" pitchFamily="34" charset="0"/>
                <a:cs typeface="Arial" panose="020B0604020202020204" pitchFamily="34" charset="0"/>
              </a:rPr>
              <a:t> + antes </a:t>
            </a:r>
            <a:r>
              <a:rPr lang="en-US" sz="1800" dirty="0">
                <a:solidFill>
                  <a:schemeClr val="tx1"/>
                </a:solidFill>
                <a:latin typeface="Arial" panose="020B0604020202020204" pitchFamily="34" charset="0"/>
                <a:cs typeface="Arial" panose="020B0604020202020204" pitchFamily="34" charset="0"/>
              </a:rPr>
              <a:t>del embarazo actual).</a:t>
            </a:r>
            <a:br>
              <a:rPr lang="en-US" sz="1800" dirty="0">
                <a:solidFill>
                  <a:schemeClr val="tx1"/>
                </a:solidFill>
                <a:latin typeface="Arial" panose="020B0604020202020204" pitchFamily="34" charset="0"/>
                <a:cs typeface="Arial" panose="020B0604020202020204" pitchFamily="34" charset="0"/>
              </a:rPr>
            </a:br>
            <a:endParaRPr lang="en-US" sz="1800" dirty="0">
              <a:solidFill>
                <a:schemeClr val="tx1"/>
              </a:solidFill>
              <a:latin typeface="Arial" panose="020B0604020202020204" pitchFamily="34" charset="0"/>
              <a:cs typeface="Arial" panose="020B0604020202020204" pitchFamily="34" charset="0"/>
            </a:endParaRPr>
          </a:p>
          <a:p>
            <a:pPr marL="0" indent="0" defTabSz="411480">
              <a:lnSpc>
                <a:spcPct val="100000"/>
              </a:lnSpc>
              <a:buNone/>
              <a:defRPr/>
            </a:pPr>
            <a:r>
              <a:rPr lang="en-US" sz="1800" dirty="0" err="1">
                <a:solidFill>
                  <a:schemeClr val="bg1">
                    <a:lumMod val="50000"/>
                  </a:schemeClr>
                </a:solidFill>
                <a:latin typeface="Arial" panose="020B0604020202020204" pitchFamily="34" charset="0"/>
                <a:cs typeface="Arial" panose="020B0604020202020204" pitchFamily="34" charset="0"/>
              </a:rPr>
              <a:t>Opcional</a:t>
            </a:r>
            <a:r>
              <a:rPr lang="en-US" sz="1800" dirty="0">
                <a:solidFill>
                  <a:schemeClr val="bg1">
                    <a:lumMod val="50000"/>
                  </a:schemeClr>
                </a:solidFill>
                <a:latin typeface="Arial" panose="020B0604020202020204" pitchFamily="34" charset="0"/>
                <a:cs typeface="Arial" panose="020B0604020202020204" pitchFamily="34" charset="0"/>
              </a:rPr>
              <a:t> / Avanzado:</a:t>
            </a:r>
          </a:p>
          <a:p>
            <a:pPr marL="342900" indent="-342900" defTabSz="411480">
              <a:lnSpc>
                <a:spcPct val="100000"/>
              </a:lnSpc>
              <a:defRPr/>
            </a:pPr>
            <a:r>
              <a:rPr lang="en-US" sz="1800" dirty="0">
                <a:solidFill>
                  <a:schemeClr val="bg1">
                    <a:lumMod val="50000"/>
                  </a:schemeClr>
                </a:solidFill>
                <a:latin typeface="Arial" panose="020B0604020202020204" pitchFamily="34" charset="0"/>
                <a:cs typeface="Arial" panose="020B0604020202020204" pitchFamily="34" charset="0"/>
              </a:rPr>
              <a:t>Hoja ‘IRR por sexo': supuestos o ajustes alternativos de las </a:t>
            </a:r>
            <a:r>
              <a:rPr lang="en-US" sz="1800" dirty="0" err="1">
                <a:solidFill>
                  <a:schemeClr val="bg1">
                    <a:lumMod val="50000"/>
                  </a:schemeClr>
                </a:solidFill>
                <a:latin typeface="Arial" panose="020B0604020202020204" pitchFamily="34" charset="0"/>
                <a:cs typeface="Arial" panose="020B0604020202020204" pitchFamily="34" charset="0"/>
              </a:rPr>
              <a:t>Razones</a:t>
            </a:r>
            <a:r>
              <a:rPr lang="en-US" sz="1800" dirty="0">
                <a:solidFill>
                  <a:schemeClr val="bg1">
                    <a:lumMod val="50000"/>
                  </a:schemeClr>
                </a:solidFill>
                <a:latin typeface="Arial" panose="020B0604020202020204" pitchFamily="34" charset="0"/>
                <a:cs typeface="Arial" panose="020B0604020202020204" pitchFamily="34" charset="0"/>
              </a:rPr>
              <a:t> de </a:t>
            </a:r>
            <a:r>
              <a:rPr lang="en-US" sz="1800" dirty="0" err="1">
                <a:solidFill>
                  <a:schemeClr val="bg1">
                    <a:lumMod val="50000"/>
                  </a:schemeClr>
                </a:solidFill>
                <a:latin typeface="Arial" panose="020B0604020202020204" pitchFamily="34" charset="0"/>
                <a:cs typeface="Arial" panose="020B0604020202020204" pitchFamily="34" charset="0"/>
              </a:rPr>
              <a:t>Tasas</a:t>
            </a:r>
            <a:r>
              <a:rPr lang="en-US" sz="1800" dirty="0">
                <a:solidFill>
                  <a:schemeClr val="bg1">
                    <a:lumMod val="50000"/>
                  </a:schemeClr>
                </a:solidFill>
                <a:latin typeface="Arial" panose="020B0604020202020204" pitchFamily="34" charset="0"/>
                <a:cs typeface="Arial" panose="020B0604020202020204" pitchFamily="34" charset="0"/>
              </a:rPr>
              <a:t> de </a:t>
            </a:r>
            <a:r>
              <a:rPr lang="en-US" sz="1800" dirty="0" err="1">
                <a:solidFill>
                  <a:schemeClr val="bg1">
                    <a:lumMod val="50000"/>
                  </a:schemeClr>
                </a:solidFill>
                <a:latin typeface="Arial" panose="020B0604020202020204" pitchFamily="34" charset="0"/>
                <a:cs typeface="Arial" panose="020B0604020202020204" pitchFamily="34" charset="0"/>
              </a:rPr>
              <a:t>Incidencia</a:t>
            </a:r>
            <a:r>
              <a:rPr lang="en-US" sz="1800" dirty="0">
                <a:solidFill>
                  <a:schemeClr val="bg1">
                    <a:lumMod val="50000"/>
                  </a:schemeClr>
                </a:solidFill>
                <a:latin typeface="Arial" panose="020B0604020202020204" pitchFamily="34" charset="0"/>
                <a:cs typeface="Arial" panose="020B0604020202020204" pitchFamily="34" charset="0"/>
              </a:rPr>
              <a:t> </a:t>
            </a:r>
            <a:br>
              <a:rPr lang="en-US" sz="1800" dirty="0">
                <a:solidFill>
                  <a:schemeClr val="bg1">
                    <a:lumMod val="50000"/>
                  </a:schemeClr>
                </a:solidFill>
                <a:latin typeface="Arial" panose="020B0604020202020204" pitchFamily="34" charset="0"/>
                <a:cs typeface="Arial" panose="020B0604020202020204" pitchFamily="34" charset="0"/>
              </a:rPr>
            </a:br>
            <a:r>
              <a:rPr lang="en-US" sz="1800" dirty="0">
                <a:solidFill>
                  <a:schemeClr val="bg1">
                    <a:lumMod val="50000"/>
                  </a:schemeClr>
                </a:solidFill>
                <a:latin typeface="Arial" panose="020B0604020202020204" pitchFamily="34" charset="0"/>
                <a:cs typeface="Arial" panose="020B0604020202020204" pitchFamily="34" charset="0"/>
              </a:rPr>
              <a:t>(IRR, en </a:t>
            </a:r>
            <a:r>
              <a:rPr lang="en-US" sz="1800" dirty="0" err="1">
                <a:solidFill>
                  <a:schemeClr val="bg1">
                    <a:lumMod val="50000"/>
                  </a:schemeClr>
                </a:solidFill>
                <a:latin typeface="Arial" panose="020B0604020202020204" pitchFamily="34" charset="0"/>
                <a:cs typeface="Arial" panose="020B0604020202020204" pitchFamily="34" charset="0"/>
              </a:rPr>
              <a:t>inglés</a:t>
            </a:r>
            <a:r>
              <a:rPr lang="en-US" sz="1800" dirty="0">
                <a:solidFill>
                  <a:schemeClr val="bg1">
                    <a:lumMod val="50000"/>
                  </a:schemeClr>
                </a:solidFill>
                <a:latin typeface="Arial" panose="020B0604020202020204" pitchFamily="34" charset="0"/>
                <a:cs typeface="Arial" panose="020B0604020202020204" pitchFamily="34" charset="0"/>
              </a:rPr>
              <a:t>) por sexo, y su efecto sobre la Fecundidad VIH+ (Factor de </a:t>
            </a:r>
            <a:r>
              <a:rPr lang="en-US" sz="1800" dirty="0" err="1">
                <a:solidFill>
                  <a:schemeClr val="bg1">
                    <a:lumMod val="50000"/>
                  </a:schemeClr>
                </a:solidFill>
                <a:latin typeface="Arial" panose="020B0604020202020204" pitchFamily="34" charset="0"/>
                <a:cs typeface="Arial" panose="020B0604020202020204" pitchFamily="34" charset="0"/>
              </a:rPr>
              <a:t>Ajuste</a:t>
            </a:r>
            <a:r>
              <a:rPr lang="en-US" sz="1800" dirty="0">
                <a:solidFill>
                  <a:schemeClr val="bg1">
                    <a:lumMod val="50000"/>
                  </a:schemeClr>
                </a:solidFill>
                <a:latin typeface="Arial" panose="020B0604020202020204" pitchFamily="34" charset="0"/>
                <a:cs typeface="Arial" panose="020B0604020202020204" pitchFamily="34" charset="0"/>
              </a:rPr>
              <a:t> Local)</a:t>
            </a:r>
          </a:p>
          <a:p>
            <a:pPr marL="342900" indent="-342900" defTabSz="411480">
              <a:lnSpc>
                <a:spcPct val="100000"/>
              </a:lnSpc>
              <a:defRPr/>
            </a:pPr>
            <a:r>
              <a:rPr lang="en-US" sz="1800" dirty="0">
                <a:solidFill>
                  <a:schemeClr val="bg1">
                    <a:lumMod val="50000"/>
                  </a:schemeClr>
                </a:solidFill>
                <a:latin typeface="Arial" panose="020B0604020202020204" pitchFamily="34" charset="0"/>
                <a:cs typeface="Arial" panose="020B0604020202020204" pitchFamily="34" charset="0"/>
              </a:rPr>
              <a:t>Hojas </a:t>
            </a:r>
            <a:r>
              <a:rPr lang="en-US" sz="1800" i="1" dirty="0">
                <a:solidFill>
                  <a:schemeClr val="bg1">
                    <a:lumMod val="50000"/>
                  </a:schemeClr>
                </a:solidFill>
                <a:latin typeface="Arial" panose="020B0604020202020204" pitchFamily="34" charset="0"/>
                <a:cs typeface="Arial" panose="020B0604020202020204" pitchFamily="34" charset="0"/>
              </a:rPr>
              <a:t>GraphEPP, </a:t>
            </a:r>
            <a:r>
              <a:rPr lang="en-US" sz="1800" i="1" dirty="0" err="1">
                <a:solidFill>
                  <a:schemeClr val="bg1">
                    <a:lumMod val="50000"/>
                  </a:schemeClr>
                </a:solidFill>
                <a:latin typeface="Arial" panose="020B0604020202020204" pitchFamily="34" charset="0"/>
                <a:cs typeface="Arial" panose="020B0604020202020204" pitchFamily="34" charset="0"/>
              </a:rPr>
              <a:t>GraphCSAVR</a:t>
            </a:r>
            <a:r>
              <a:rPr lang="en-US" sz="1800" i="1" dirty="0">
                <a:solidFill>
                  <a:schemeClr val="bg1">
                    <a:lumMod val="50000"/>
                  </a:schemeClr>
                </a:solidFill>
                <a:latin typeface="Arial" panose="020B0604020202020204" pitchFamily="34" charset="0"/>
                <a:cs typeface="Arial" panose="020B0604020202020204" pitchFamily="34" charset="0"/>
              </a:rPr>
              <a:t>, </a:t>
            </a:r>
            <a:r>
              <a:rPr lang="en-US" sz="1800" i="1" dirty="0" err="1">
                <a:solidFill>
                  <a:schemeClr val="bg1">
                    <a:lumMod val="50000"/>
                  </a:schemeClr>
                </a:solidFill>
                <a:latin typeface="Arial" panose="020B0604020202020204" pitchFamily="34" charset="0"/>
                <a:cs typeface="Arial" panose="020B0604020202020204" pitchFamily="34" charset="0"/>
              </a:rPr>
              <a:t>GraphAIM</a:t>
            </a:r>
            <a:r>
              <a:rPr lang="en-US" sz="1800" dirty="0">
                <a:solidFill>
                  <a:schemeClr val="bg1">
                    <a:lumMod val="50000"/>
                  </a:schemeClr>
                </a:solidFill>
                <a:latin typeface="Arial" panose="020B0604020202020204" pitchFamily="34" charset="0"/>
                <a:cs typeface="Arial" panose="020B0604020202020204" pitchFamily="34" charset="0"/>
              </a:rPr>
              <a:t>: </a:t>
            </a:r>
            <a:br>
              <a:rPr lang="en-US" sz="1800" dirty="0">
                <a:solidFill>
                  <a:schemeClr val="bg1">
                    <a:lumMod val="50000"/>
                  </a:schemeClr>
                </a:solidFill>
                <a:latin typeface="Arial" panose="020B0604020202020204" pitchFamily="34" charset="0"/>
                <a:cs typeface="Arial" panose="020B0604020202020204" pitchFamily="34" charset="0"/>
              </a:rPr>
            </a:br>
            <a:r>
              <a:rPr lang="en-US" sz="1800" dirty="0" err="1">
                <a:solidFill>
                  <a:schemeClr val="bg1">
                    <a:lumMod val="50000"/>
                  </a:schemeClr>
                </a:solidFill>
                <a:latin typeface="Arial" panose="020B0604020202020204" pitchFamily="34" charset="0"/>
                <a:cs typeface="Arial" panose="020B0604020202020204" pitchFamily="34" charset="0"/>
              </a:rPr>
              <a:t>Comparación</a:t>
            </a:r>
            <a:r>
              <a:rPr lang="en-US" sz="1800" dirty="0">
                <a:solidFill>
                  <a:schemeClr val="bg1">
                    <a:lumMod val="50000"/>
                  </a:schemeClr>
                </a:solidFill>
                <a:latin typeface="Arial" panose="020B0604020202020204" pitchFamily="34" charset="0"/>
                <a:cs typeface="Arial" panose="020B0604020202020204" pitchFamily="34" charset="0"/>
              </a:rPr>
              <a:t> con ajustes </a:t>
            </a:r>
            <a:r>
              <a:rPr lang="en-US" sz="1800" dirty="0" err="1">
                <a:solidFill>
                  <a:schemeClr val="bg1">
                    <a:lumMod val="50000"/>
                  </a:schemeClr>
                </a:solidFill>
                <a:latin typeface="Arial" panose="020B0604020202020204" pitchFamily="34" charset="0"/>
                <a:cs typeface="Arial" panose="020B0604020202020204" pitchFamily="34" charset="0"/>
              </a:rPr>
              <a:t>pasados</a:t>
            </a:r>
            <a:r>
              <a:rPr lang="en-US" sz="1800" dirty="0">
                <a:solidFill>
                  <a:schemeClr val="bg1">
                    <a:lumMod val="50000"/>
                  </a:schemeClr>
                </a:solidFill>
                <a:latin typeface="Arial" panose="020B0604020202020204" pitchFamily="34" charset="0"/>
                <a:cs typeface="Arial" panose="020B0604020202020204" pitchFamily="34" charset="0"/>
              </a:rPr>
              <a:t> (de la </a:t>
            </a:r>
            <a:r>
              <a:rPr lang="en-US" sz="1800" dirty="0" err="1">
                <a:solidFill>
                  <a:schemeClr val="bg1">
                    <a:lumMod val="50000"/>
                  </a:schemeClr>
                </a:solidFill>
                <a:latin typeface="Arial" panose="020B0604020202020204" pitchFamily="34" charset="0"/>
                <a:cs typeface="Arial" panose="020B0604020202020204" pitchFamily="34" charset="0"/>
              </a:rPr>
              <a:t>ronda</a:t>
            </a:r>
            <a:r>
              <a:rPr lang="en-US" sz="1800" dirty="0">
                <a:solidFill>
                  <a:schemeClr val="bg1">
                    <a:lumMod val="50000"/>
                  </a:schemeClr>
                </a:solidFill>
                <a:latin typeface="Arial" panose="020B0604020202020204" pitchFamily="34" charset="0"/>
                <a:cs typeface="Arial" panose="020B0604020202020204" pitchFamily="34" charset="0"/>
              </a:rPr>
              <a:t> 2024) y entre modelos alternativos "</a:t>
            </a:r>
            <a:r>
              <a:rPr lang="en-US" sz="1800" dirty="0" err="1">
                <a:solidFill>
                  <a:schemeClr val="bg1">
                    <a:lumMod val="50000"/>
                  </a:schemeClr>
                </a:solidFill>
                <a:latin typeface="Arial" panose="020B0604020202020204" pitchFamily="34" charset="0"/>
                <a:cs typeface="Arial" panose="020B0604020202020204" pitchFamily="34" charset="0"/>
              </a:rPr>
              <a:t>triangulados</a:t>
            </a:r>
            <a:r>
              <a:rPr lang="en-US" sz="1800" dirty="0">
                <a:solidFill>
                  <a:schemeClr val="bg1">
                    <a:lumMod val="50000"/>
                  </a:schemeClr>
                </a:solidFill>
                <a:latin typeface="Arial" panose="020B0604020202020204" pitchFamily="34" charset="0"/>
                <a:cs typeface="Arial" panose="020B0604020202020204" pitchFamily="34" charset="0"/>
              </a:rPr>
              <a:t>”</a:t>
            </a:r>
          </a:p>
        </p:txBody>
      </p:sp>
      <p:sp>
        <p:nvSpPr>
          <p:cNvPr id="4" name="TextBox 3">
            <a:extLst>
              <a:ext uri="{FF2B5EF4-FFF2-40B4-BE49-F238E27FC236}">
                <a16:creationId xmlns:a16="http://schemas.microsoft.com/office/drawing/2014/main" id="{5FE95CC3-2C2F-745E-717C-FF8C78D7C7FD}"/>
              </a:ext>
            </a:extLst>
          </p:cNvPr>
          <p:cNvSpPr txBox="1"/>
          <p:nvPr/>
        </p:nvSpPr>
        <p:spPr>
          <a:xfrm>
            <a:off x="472397" y="318351"/>
            <a:ext cx="10021432" cy="1077218"/>
          </a:xfrm>
          <a:prstGeom prst="rect">
            <a:avLst/>
          </a:prstGeom>
          <a:noFill/>
        </p:spPr>
        <p:txBody>
          <a:bodyPr wrap="square">
            <a:spAutoFit/>
          </a:bodyPr>
          <a:lstStyle/>
          <a:p>
            <a:r>
              <a:rPr lang="en-US" sz="3200" b="1" i="0" u="none" strike="noStrike" dirty="0">
                <a:solidFill>
                  <a:srgbClr val="0070C0"/>
                </a:solidFill>
                <a:effectLst/>
                <a:latin typeface="Arial" panose="020B0604020202020204" pitchFamily="34" charset="0"/>
              </a:rPr>
              <a:t>¡ </a:t>
            </a:r>
            <a:r>
              <a:rPr lang="en-US" sz="3200" b="1" i="0" u="none" strike="noStrike" dirty="0" err="1">
                <a:solidFill>
                  <a:srgbClr val="0070C0"/>
                </a:solidFill>
                <a:effectLst/>
                <a:latin typeface="Arial" panose="020B0604020202020204" pitchFamily="34" charset="0"/>
              </a:rPr>
              <a:t>Revisión</a:t>
            </a:r>
            <a:r>
              <a:rPr lang="en-US" sz="3200" b="1" i="0" u="none" strike="noStrike" dirty="0">
                <a:solidFill>
                  <a:srgbClr val="0070C0"/>
                </a:solidFill>
                <a:effectLst/>
                <a:latin typeface="Arial" panose="020B0604020202020204" pitchFamily="34" charset="0"/>
              </a:rPr>
              <a:t> de la calidad de </a:t>
            </a:r>
            <a:r>
              <a:rPr lang="en-US" sz="3200" b="1" i="0" u="none" strike="noStrike" dirty="0" err="1">
                <a:solidFill>
                  <a:srgbClr val="0070C0"/>
                </a:solidFill>
                <a:effectLst/>
                <a:latin typeface="Arial" panose="020B0604020202020204" pitchFamily="34" charset="0"/>
              </a:rPr>
              <a:t>los</a:t>
            </a:r>
            <a:r>
              <a:rPr lang="en-US" sz="3200" b="1" i="0" u="none" strike="noStrike" dirty="0">
                <a:solidFill>
                  <a:srgbClr val="0070C0"/>
                </a:solidFill>
                <a:effectLst/>
                <a:latin typeface="Arial" panose="020B0604020202020204" pitchFamily="34" charset="0"/>
              </a:rPr>
              <a:t> </a:t>
            </a:r>
            <a:r>
              <a:rPr lang="en-US" sz="3200" b="1" i="0" u="none" strike="noStrike" dirty="0" err="1">
                <a:solidFill>
                  <a:srgbClr val="0070C0"/>
                </a:solidFill>
                <a:effectLst/>
                <a:latin typeface="Arial" panose="020B0604020202020204" pitchFamily="34" charset="0"/>
              </a:rPr>
              <a:t>datos</a:t>
            </a:r>
            <a:r>
              <a:rPr lang="en-US" sz="3200" b="1" i="0" u="none" strike="noStrike" dirty="0">
                <a:solidFill>
                  <a:srgbClr val="0070C0"/>
                </a:solidFill>
                <a:effectLst/>
                <a:latin typeface="Arial" panose="020B0604020202020204" pitchFamily="34" charset="0"/>
              </a:rPr>
              <a:t> ! </a:t>
            </a:r>
            <a:br>
              <a:rPr lang="en-US" sz="3200" b="1" i="0" u="none" strike="noStrike" dirty="0">
                <a:solidFill>
                  <a:srgbClr val="0070C0"/>
                </a:solidFill>
                <a:effectLst/>
                <a:latin typeface="Arial" panose="020B0604020202020204" pitchFamily="34" charset="0"/>
              </a:rPr>
            </a:br>
            <a:r>
              <a:rPr lang="en-US" sz="3200" b="1" i="0" u="none" strike="noStrike" dirty="0">
                <a:solidFill>
                  <a:srgbClr val="0070C0"/>
                </a:solidFill>
                <a:effectLst/>
                <a:latin typeface="Arial" panose="020B0604020202020204" pitchFamily="34" charset="0"/>
              </a:rPr>
              <a:t>antes de ajustar Spectrum </a:t>
            </a:r>
            <a:r>
              <a:rPr lang="en-US" sz="3200" i="0" u="none" strike="noStrike" dirty="0">
                <a:solidFill>
                  <a:srgbClr val="0070C0"/>
                </a:solidFill>
                <a:effectLst/>
                <a:latin typeface="Arial" panose="020B0604020202020204" pitchFamily="34" charset="0"/>
              </a:rPr>
              <a:t>(II)</a:t>
            </a:r>
            <a:endParaRPr lang="en-US" sz="3200" dirty="0">
              <a:solidFill>
                <a:srgbClr val="0070C0"/>
              </a:solidFill>
            </a:endParaRPr>
          </a:p>
        </p:txBody>
      </p:sp>
    </p:spTree>
    <p:extLst>
      <p:ext uri="{BB962C8B-B14F-4D97-AF65-F5344CB8AC3E}">
        <p14:creationId xmlns:p14="http://schemas.microsoft.com/office/powerpoint/2010/main" val="31282999"/>
      </p:ext>
    </p:extLst>
  </p:cSld>
  <p:clrMapOvr>
    <a:masterClrMapping/>
  </p:clrMapOvr>
</p:sld>
</file>

<file path=ppt/theme/theme1.xml><?xml version="1.0" encoding="utf-8"?>
<a:theme xmlns:a="http://schemas.openxmlformats.org/drawingml/2006/main" name="Frame">
  <a:themeElements>
    <a:clrScheme name="Marquee">
      <a:dk1>
        <a:srgbClr val="000000"/>
      </a:dk1>
      <a:lt1>
        <a:sysClr val="window" lastClr="FFFFFF"/>
      </a:lt1>
      <a:dk2>
        <a:srgbClr val="5E5E5E"/>
      </a:dk2>
      <a:lt2>
        <a:srgbClr val="DDDDDD"/>
      </a:lt2>
      <a:accent1>
        <a:srgbClr val="418AB3"/>
      </a:accent1>
      <a:accent2>
        <a:srgbClr val="A6B727"/>
      </a:accent2>
      <a:accent3>
        <a:srgbClr val="F69200"/>
      </a:accent3>
      <a:accent4>
        <a:srgbClr val="838383"/>
      </a:accent4>
      <a:accent5>
        <a:srgbClr val="FEC306"/>
      </a:accent5>
      <a:accent6>
        <a:srgbClr val="DF5327"/>
      </a:accent6>
      <a:hlink>
        <a:srgbClr val="F59E00"/>
      </a:hlink>
      <a:folHlink>
        <a:srgbClr val="B2B2B2"/>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Marquee">
    <a:dk1>
      <a:srgbClr val="000000"/>
    </a:dk1>
    <a:lt1>
      <a:sysClr val="window" lastClr="FFFFFF"/>
    </a:lt1>
    <a:dk2>
      <a:srgbClr val="5E5E5E"/>
    </a:dk2>
    <a:lt2>
      <a:srgbClr val="DDDDDD"/>
    </a:lt2>
    <a:accent1>
      <a:srgbClr val="418AB3"/>
    </a:accent1>
    <a:accent2>
      <a:srgbClr val="A6B727"/>
    </a:accent2>
    <a:accent3>
      <a:srgbClr val="F69200"/>
    </a:accent3>
    <a:accent4>
      <a:srgbClr val="838383"/>
    </a:accent4>
    <a:accent5>
      <a:srgbClr val="FEC306"/>
    </a:accent5>
    <a:accent6>
      <a:srgbClr val="DF5327"/>
    </a:accent6>
    <a:hlink>
      <a:srgbClr val="F59E00"/>
    </a:hlink>
    <a:folHlink>
      <a:srgbClr val="B2B2B2"/>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893E641F549574BB805BD9C73365D4F" ma:contentTypeVersion="21" ma:contentTypeDescription="Create a new document." ma:contentTypeScope="" ma:versionID="848d5250be30190ee293fa977b7b3659">
  <xsd:schema xmlns:xsd="http://www.w3.org/2001/XMLSchema" xmlns:xs="http://www.w3.org/2001/XMLSchema" xmlns:p="http://schemas.microsoft.com/office/2006/metadata/properties" xmlns:ns1="http://schemas.microsoft.com/sharepoint/v3" xmlns:ns2="288ef829-98c5-46d1-83dc-c2ef7c814da2" xmlns:ns3="2ddeef39-65d3-4660-94f2-f063f949c57e" targetNamespace="http://schemas.microsoft.com/office/2006/metadata/properties" ma:root="true" ma:fieldsID="f067d9dc7eb05f16e5031dc3fd13465b" ns1:_="" ns2:_="" ns3:_="">
    <xsd:import namespace="http://schemas.microsoft.com/sharepoint/v3"/>
    <xsd:import namespace="288ef829-98c5-46d1-83dc-c2ef7c814da2"/>
    <xsd:import namespace="2ddeef39-65d3-4660-94f2-f063f949c57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Location"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_Flow_SignoffStatus" minOccurs="0"/>
                <xsd:element ref="ns2:lcf76f155ced4ddcb4097134ff3c332f" minOccurs="0"/>
                <xsd:element ref="ns3:TaxCatchAll" minOccurs="0"/>
                <xsd:element ref="ns2:MediaServiceObjectDetectorVersions" minOccurs="0"/>
                <xsd:element ref="ns2:MediaServiceSearchProperties"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7" nillable="true" ma:displayName="Unified Compliance Policy Properties" ma:hidden="true" ma:internalName="_ip_UnifiedCompliancePolicyProperties">
      <xsd:simpleType>
        <xsd:restriction base="dms:Note"/>
      </xsd:simpleType>
    </xsd:element>
    <xsd:element name="_ip_UnifiedCompliancePolicyUIAction" ma:index="28"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88ef829-98c5-46d1-83dc-c2ef7c814da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MediaServic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_Flow_SignoffStatus" ma:index="21" nillable="true" ma:displayName="Sign-off status" ma:internalName="Sign_x002d_off_x0020_status">
      <xsd:simpleType>
        <xsd:restriction base="dms:Text"/>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f008808e-a4ff-498b-8b44-8869f1dca9fb"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ddeef39-65d3-4660-94f2-f063f949c57e"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f1142ec6-8224-48c2-babf-013e8b339833}" ma:internalName="TaxCatchAll" ma:showField="CatchAllData" ma:web="2ddeef39-65d3-4660-94f2-f063f949c57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Flow_SignoffStatus xmlns="288ef829-98c5-46d1-83dc-c2ef7c814da2" xsi:nil="true"/>
    <TaxCatchAll xmlns="2ddeef39-65d3-4660-94f2-f063f949c57e" xsi:nil="true"/>
    <lcf76f155ced4ddcb4097134ff3c332f xmlns="288ef829-98c5-46d1-83dc-c2ef7c814da2">
      <Terms xmlns="http://schemas.microsoft.com/office/infopath/2007/PartnerControls"/>
    </lcf76f155ced4ddcb4097134ff3c332f>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8D113BA4-D951-4A1F-BCD2-7682C9FC6F3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288ef829-98c5-46d1-83dc-c2ef7c814da2"/>
    <ds:schemaRef ds:uri="2ddeef39-65d3-4660-94f2-f063f949c5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A68826C-7F49-4255-84DF-FB18152B947A}">
  <ds:schemaRefs>
    <ds:schemaRef ds:uri="http://schemas.microsoft.com/sharepoint/v3/contenttype/forms"/>
  </ds:schemaRefs>
</ds:datastoreItem>
</file>

<file path=customXml/itemProps3.xml><?xml version="1.0" encoding="utf-8"?>
<ds:datastoreItem xmlns:ds="http://schemas.openxmlformats.org/officeDocument/2006/customXml" ds:itemID="{A2E8C118-C8EC-49B1-A66F-B9ADAA399884}">
  <ds:schemaRefs>
    <ds:schemaRef ds:uri="2ddeef39-65d3-4660-94f2-f063f949c57e"/>
    <ds:schemaRef ds:uri="http://schemas.microsoft.com/office/infopath/2007/PartnerControls"/>
    <ds:schemaRef ds:uri="http://purl.org/dc/elements/1.1/"/>
    <ds:schemaRef ds:uri="http://schemas.microsoft.com/office/2006/documentManagement/types"/>
    <ds:schemaRef ds:uri="http://schemas.openxmlformats.org/package/2006/metadata/core-properties"/>
    <ds:schemaRef ds:uri="288ef829-98c5-46d1-83dc-c2ef7c814da2"/>
    <ds:schemaRef ds:uri="http://www.w3.org/XML/1998/namespace"/>
    <ds:schemaRef ds:uri="http://schemas.microsoft.com/office/2006/metadata/properties"/>
    <ds:schemaRef ds:uri="http://purl.org/dc/dcmitype/"/>
    <ds:schemaRef ds:uri="http://purl.org/dc/terms/"/>
    <ds:schemaRef ds:uri="http://schemas.microsoft.com/sharepoint/v3"/>
  </ds:schemaRefs>
</ds:datastoreItem>
</file>

<file path=docMetadata/LabelInfo.xml><?xml version="1.0" encoding="utf-8"?>
<clbl:labelList xmlns:clbl="http://schemas.microsoft.com/office/2020/mipLabelMetadata">
  <clbl:label id="{c2e1cf9b-e1b6-44eb-8021-428c292d3eb5}" enabled="0" method="" siteId="{c2e1cf9b-e1b6-44eb-8021-428c292d3eb5}" removed="1"/>
</clbl:labelList>
</file>

<file path=docProps/app.xml><?xml version="1.0" encoding="utf-8"?>
<Properties xmlns="http://schemas.openxmlformats.org/officeDocument/2006/extended-properties" xmlns:vt="http://schemas.openxmlformats.org/officeDocument/2006/docPropsVTypes">
  <Template/>
  <TotalTime>2780</TotalTime>
  <Words>1587</Words>
  <Application>Microsoft Office PowerPoint</Application>
  <PresentationFormat>Widescreen</PresentationFormat>
  <Paragraphs>122</Paragraphs>
  <Slides>10</Slides>
  <Notes>10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10</vt:i4>
      </vt:variant>
    </vt:vector>
  </HeadingPairs>
  <TitlesOfParts>
    <vt:vector size="19" baseType="lpstr">
      <vt:lpstr>MS Mincho</vt:lpstr>
      <vt:lpstr>Arial</vt:lpstr>
      <vt:lpstr>Calibri</vt:lpstr>
      <vt:lpstr>Corbel</vt:lpstr>
      <vt:lpstr>Segoe UI</vt:lpstr>
      <vt:lpstr>Söhne</vt:lpstr>
      <vt:lpstr>Times New Roman</vt:lpstr>
      <vt:lpstr>Wingdings 2</vt:lpstr>
      <vt:lpstr>Frame</vt:lpstr>
      <vt:lpstr>Modelos y herramientas para las estimaciones del VIH en Epidemias Concentradas,  ronda 2025</vt:lpstr>
      <vt:lpstr>Opciones del modelo de incidencia en Spectrum, Epidemias concentradas</vt:lpstr>
      <vt:lpstr>Opciones del modelo de incidencia en Spectrum:  Utilización en la ronda de estimaciones de 2024</vt:lpstr>
      <vt:lpstr>PowerPoint Presentation</vt:lpstr>
      <vt:lpstr>PowerPoint Presentation</vt:lpstr>
      <vt:lpstr>PowerPoint Presentation</vt:lpstr>
      <vt:lpstr>Estimaciones para las poblaciones clave</vt:lpstr>
      <vt:lpstr>PowerPoint Presentation</vt:lpstr>
      <vt:lpstr>PowerPoint Presentation</vt:lpstr>
      <vt:lpstr>Estimaciones  Materiales de formación  y orientación  https://hivtools.unaids.org/hiv-estimates-training-material-en/  &amp; Carpeta SharePoint del taller 25LA-share  con todas las presentaciones y guias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HIV estimates 2021 Training of facilitators</dc:title>
  <dc:creator>MAHY, Mary</dc:creator>
  <cp:keywords>, docId:385A6F02EC9390DBD28FF4FC29722347</cp:keywords>
  <cp:lastModifiedBy>RWODZI, Desire Tarwireyi</cp:lastModifiedBy>
  <cp:revision>18</cp:revision>
  <cp:lastPrinted>2025-02-03T14:06:29Z</cp:lastPrinted>
  <dcterms:created xsi:type="dcterms:W3CDTF">2020-12-01T17:29:59Z</dcterms:created>
  <dcterms:modified xsi:type="dcterms:W3CDTF">2025-03-17T08:41:00Z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0x0101006893E641F549574BB805BD9C73365D4F</vt:lpwstr>
  </property>
  <property fmtid="{D5CDD505-2E9C-101B-9397-08002B2CF9AE}" pid="3" name="MediaServiceImageTags">
    <vt:lpwstr/>
  </property>
</Properties>
</file>