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12192000"/>
  <p:embeddedFontLs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Montserrat Regular" panose="00000500000000000000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716DA0-FD99-443F-8D33-E65621B41BD6}" v="2" dt="2025-02-18T05:05:30.1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67" d="100"/>
          <a:sy n="67" d="100"/>
        </p:scale>
        <p:origin x="5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KUSIK, Anna" userId="884b3cc0-12f8-466b-9563-0e29647e7f3c" providerId="ADAL" clId="{81716DA0-FD99-443F-8D33-E65621B41BD6}"/>
    <pc:docChg chg="undo custSel addSld delSld modSld">
      <pc:chgData name="YAKUSIK, Anna" userId="884b3cc0-12f8-466b-9563-0e29647e7f3c" providerId="ADAL" clId="{81716DA0-FD99-443F-8D33-E65621B41BD6}" dt="2025-02-18T05:06:01.519" v="77" actId="20577"/>
      <pc:docMkLst>
        <pc:docMk/>
      </pc:docMkLst>
      <pc:sldChg chg="modSp mod">
        <pc:chgData name="YAKUSIK, Anna" userId="884b3cc0-12f8-466b-9563-0e29647e7f3c" providerId="ADAL" clId="{81716DA0-FD99-443F-8D33-E65621B41BD6}" dt="2025-02-17T09:02:15.389" v="28" actId="790"/>
        <pc:sldMkLst>
          <pc:docMk/>
          <pc:sldMk cId="0" sldId="256"/>
        </pc:sldMkLst>
        <pc:spChg chg="mod">
          <ac:chgData name="YAKUSIK, Anna" userId="884b3cc0-12f8-466b-9563-0e29647e7f3c" providerId="ADAL" clId="{81716DA0-FD99-443F-8D33-E65621B41BD6}" dt="2025-02-17T09:02:15.389" v="28" actId="790"/>
          <ac:spMkLst>
            <pc:docMk/>
            <pc:sldMk cId="0" sldId="256"/>
            <ac:spMk id="8" creationId="{00000000-0000-0000-0000-000000000000}"/>
          </ac:spMkLst>
        </pc:spChg>
      </pc:sldChg>
      <pc:sldChg chg="delSp modSp mod">
        <pc:chgData name="YAKUSIK, Anna" userId="884b3cc0-12f8-466b-9563-0e29647e7f3c" providerId="ADAL" clId="{81716DA0-FD99-443F-8D33-E65621B41BD6}" dt="2025-02-17T09:05:03.155" v="66" actId="20577"/>
        <pc:sldMkLst>
          <pc:docMk/>
          <pc:sldMk cId="0" sldId="257"/>
        </pc:sldMkLst>
        <pc:spChg chg="mod">
          <ac:chgData name="YAKUSIK, Anna" userId="884b3cc0-12f8-466b-9563-0e29647e7f3c" providerId="ADAL" clId="{81716DA0-FD99-443F-8D33-E65621B41BD6}" dt="2025-02-17T09:05:03.155" v="66" actId="20577"/>
          <ac:spMkLst>
            <pc:docMk/>
            <pc:sldMk cId="0" sldId="257"/>
            <ac:spMk id="11" creationId="{00000000-0000-0000-0000-000000000000}"/>
          </ac:spMkLst>
        </pc:spChg>
      </pc:sldChg>
      <pc:sldChg chg="modSp mod">
        <pc:chgData name="YAKUSIK, Anna" userId="884b3cc0-12f8-466b-9563-0e29647e7f3c" providerId="ADAL" clId="{81716DA0-FD99-443F-8D33-E65621B41BD6}" dt="2025-02-17T09:06:25.864" v="68" actId="108"/>
        <pc:sldMkLst>
          <pc:docMk/>
          <pc:sldMk cId="0" sldId="258"/>
        </pc:sldMkLst>
        <pc:spChg chg="mod">
          <ac:chgData name="YAKUSIK, Anna" userId="884b3cc0-12f8-466b-9563-0e29647e7f3c" providerId="ADAL" clId="{81716DA0-FD99-443F-8D33-E65621B41BD6}" dt="2025-02-17T09:06:25.864" v="68" actId="108"/>
          <ac:spMkLst>
            <pc:docMk/>
            <pc:sldMk cId="0" sldId="258"/>
            <ac:spMk id="22" creationId="{00000000-0000-0000-0000-000000000000}"/>
          </ac:spMkLst>
        </pc:spChg>
      </pc:sldChg>
      <pc:sldChg chg="modSp mod">
        <pc:chgData name="YAKUSIK, Anna" userId="884b3cc0-12f8-466b-9563-0e29647e7f3c" providerId="ADAL" clId="{81716DA0-FD99-443F-8D33-E65621B41BD6}" dt="2025-02-18T05:03:26.205" v="71" actId="790"/>
        <pc:sldMkLst>
          <pc:docMk/>
          <pc:sldMk cId="0" sldId="260"/>
        </pc:sldMkLst>
        <pc:spChg chg="mod">
          <ac:chgData name="YAKUSIK, Anna" userId="884b3cc0-12f8-466b-9563-0e29647e7f3c" providerId="ADAL" clId="{81716DA0-FD99-443F-8D33-E65621B41BD6}" dt="2025-02-18T05:03:26.205" v="71" actId="790"/>
          <ac:spMkLst>
            <pc:docMk/>
            <pc:sldMk cId="0" sldId="260"/>
            <ac:spMk id="3" creationId="{00000000-0000-0000-0000-000000000000}"/>
          </ac:spMkLst>
        </pc:spChg>
      </pc:sldChg>
      <pc:sldChg chg="modSp mod">
        <pc:chgData name="YAKUSIK, Anna" userId="884b3cc0-12f8-466b-9563-0e29647e7f3c" providerId="ADAL" clId="{81716DA0-FD99-443F-8D33-E65621B41BD6}" dt="2025-02-18T05:06:01.519" v="77" actId="20577"/>
        <pc:sldMkLst>
          <pc:docMk/>
          <pc:sldMk cId="0" sldId="262"/>
        </pc:sldMkLst>
        <pc:spChg chg="mod">
          <ac:chgData name="YAKUSIK, Anna" userId="884b3cc0-12f8-466b-9563-0e29647e7f3c" providerId="ADAL" clId="{81716DA0-FD99-443F-8D33-E65621B41BD6}" dt="2025-02-18T05:05:27.675" v="76" actId="108"/>
          <ac:spMkLst>
            <pc:docMk/>
            <pc:sldMk cId="0" sldId="262"/>
            <ac:spMk id="10" creationId="{00000000-0000-0000-0000-000000000000}"/>
          </ac:spMkLst>
        </pc:spChg>
        <pc:spChg chg="mod">
          <ac:chgData name="YAKUSIK, Anna" userId="884b3cc0-12f8-466b-9563-0e29647e7f3c" providerId="ADAL" clId="{81716DA0-FD99-443F-8D33-E65621B41BD6}" dt="2025-02-18T05:06:01.519" v="77" actId="20577"/>
          <ac:spMkLst>
            <pc:docMk/>
            <pc:sldMk cId="0" sldId="262"/>
            <ac:spMk id="13" creationId="{00000000-0000-0000-0000-000000000000}"/>
          </ac:spMkLst>
        </pc:spChg>
      </pc:sldChg>
      <pc:sldChg chg="modSp mod">
        <pc:chgData name="YAKUSIK, Anna" userId="884b3cc0-12f8-466b-9563-0e29647e7f3c" providerId="ADAL" clId="{81716DA0-FD99-443F-8D33-E65621B41BD6}" dt="2025-02-16T16:33:08.924" v="8" actId="404"/>
        <pc:sldMkLst>
          <pc:docMk/>
          <pc:sldMk cId="0" sldId="265"/>
        </pc:sldMkLst>
        <pc:spChg chg="mod">
          <ac:chgData name="YAKUSIK, Anna" userId="884b3cc0-12f8-466b-9563-0e29647e7f3c" providerId="ADAL" clId="{81716DA0-FD99-443F-8D33-E65621B41BD6}" dt="2025-02-16T16:33:08.924" v="8" actId="404"/>
          <ac:spMkLst>
            <pc:docMk/>
            <pc:sldMk cId="0" sldId="265"/>
            <ac:spMk id="5" creationId="{00000000-0000-0000-0000-000000000000}"/>
          </ac:spMkLst>
        </pc:spChg>
      </pc:sldChg>
      <pc:sldChg chg="modSp add del mod setBg">
        <pc:chgData name="YAKUSIK, Anna" userId="884b3cc0-12f8-466b-9563-0e29647e7f3c" providerId="ADAL" clId="{81716DA0-FD99-443F-8D33-E65621B41BD6}" dt="2025-02-16T16:31:28.534" v="5" actId="47"/>
        <pc:sldMkLst>
          <pc:docMk/>
          <pc:sldMk cId="3136641980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0224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hyperlink" Target="https://avenirhealth.org/software-spectrum.php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Relationship Id="rId9" Type="http://schemas.openxmlformats.org/officeDocument/2006/relationships/hyperlink" Target="https://crossroads.unaids.org/wp-content/uploads/2024/07/ANNEX-2.pdf" TargetMode="Externa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image" Target="../media/image27.svg"/><Relationship Id="rId26" Type="http://schemas.openxmlformats.org/officeDocument/2006/relationships/image" Target="../media/image35.svg"/><Relationship Id="rId21" Type="http://schemas.openxmlformats.org/officeDocument/2006/relationships/image" Target="../media/image30.png"/><Relationship Id="rId34" Type="http://schemas.openxmlformats.org/officeDocument/2006/relationships/image" Target="../media/image43.sv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5.svg"/><Relationship Id="rId20" Type="http://schemas.openxmlformats.org/officeDocument/2006/relationships/image" Target="../media/image29.sv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24" Type="http://schemas.openxmlformats.org/officeDocument/2006/relationships/image" Target="../media/image33.svg"/><Relationship Id="rId32" Type="http://schemas.openxmlformats.org/officeDocument/2006/relationships/image" Target="../media/image41.svg"/><Relationship Id="rId37" Type="http://schemas.openxmlformats.org/officeDocument/2006/relationships/hyperlink" Target="https://avenirhealth.org/Download/Spectrum/Manuals/SpectrumManualE.pdf" TargetMode="External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svg"/><Relationship Id="rId36" Type="http://schemas.openxmlformats.org/officeDocument/2006/relationships/image" Target="../media/image45.svg"/><Relationship Id="rId10" Type="http://schemas.openxmlformats.org/officeDocument/2006/relationships/image" Target="../media/image19.sv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Relationship Id="rId22" Type="http://schemas.openxmlformats.org/officeDocument/2006/relationships/image" Target="../media/image31.svg"/><Relationship Id="rId27" Type="http://schemas.openxmlformats.org/officeDocument/2006/relationships/image" Target="../media/image36.png"/><Relationship Id="rId30" Type="http://schemas.openxmlformats.org/officeDocument/2006/relationships/image" Target="../media/image39.svg"/><Relationship Id="rId35" Type="http://schemas.openxmlformats.org/officeDocument/2006/relationships/image" Target="../media/image44.png"/><Relationship Id="rId8" Type="http://schemas.openxmlformats.org/officeDocument/2006/relationships/image" Target="../media/image17.svg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svg"/><Relationship Id="rId1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sv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svg"/><Relationship Id="rId4" Type="http://schemas.openxmlformats.org/officeDocument/2006/relationships/image" Target="../media/image47.svg"/><Relationship Id="rId9" Type="http://schemas.openxmlformats.org/officeDocument/2006/relationships/image" Target="../media/image52.png"/><Relationship Id="rId14" Type="http://schemas.openxmlformats.org/officeDocument/2006/relationships/image" Target="../media/image5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1647385"/>
            <a:ext cx="12188951" cy="3561459"/>
          </a:xfrm>
          <a:prstGeom prst="rect">
            <a:avLst/>
          </a:prstGeom>
          <a:solidFill>
            <a:srgbClr val="62A8BB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Object 2"/>
          <p:cNvSpPr/>
          <p:nvPr/>
        </p:nvSpPr>
        <p:spPr>
          <a:xfrm>
            <a:off x="813481" y="2151968"/>
            <a:ext cx="10561991" cy="220291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5783"/>
              </a:lnSpc>
              <a:buNone/>
            </a:pPr>
            <a:r>
              <a:rPr lang="en-US" sz="459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Модели и инструменты оценки ВИЧ для концентрированных эпидемий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595164" y="4364985"/>
            <a:ext cx="10998625" cy="230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1814"/>
              </a:lnSpc>
              <a:spcBef>
                <a:spcPts val="78"/>
              </a:spcBef>
              <a:buNone/>
            </a:pPr>
            <a:r>
              <a:rPr lang="en-US" sz="144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ВИЧ-оценки, ВЕЦА, 17-21 февраля 2025 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285679" y="6139059"/>
            <a:ext cx="4168923" cy="19198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1512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Анна Якусик  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285679" y="6433214"/>
            <a:ext cx="4168923" cy="18125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1428"/>
              </a:lnSpc>
              <a:spcBef>
                <a:spcPts val="789"/>
              </a:spcBef>
              <a:buNone/>
            </a:pPr>
            <a:r>
              <a:rPr lang="en-US" sz="1020" dirty="0">
                <a:solidFill>
                  <a:srgbClr val="FFFFFF">
                    <a:alpha val="9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Данные для воздействия, Глобальный центр, ЮНЭЙДС  </a:t>
            </a:r>
            <a:endParaRPr lang="en-US" dirty="0"/>
          </a:p>
        </p:txBody>
      </p:sp>
      <p:pic>
        <p:nvPicPr>
          <p:cNvPr id="7" name="Object 6" descr="UNAIDSlogo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312996" y="6380155"/>
            <a:ext cx="1681296" cy="2475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752794" y="128907"/>
            <a:ext cx="5679796" cy="101962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016"/>
              </a:lnSpc>
              <a:buNone/>
            </a:pPr>
            <a:r>
              <a:rPr lang="en-US" sz="3188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Инструменты и ресурсы для работы с ВИЧ  </a:t>
            </a:r>
            <a:endParaRPr lang="en-US" dirty="0"/>
          </a:p>
        </p:txBody>
      </p:sp>
      <p:pic>
        <p:nvPicPr>
          <p:cNvPr id="3" name="Object 2" descr="image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03974" y="104749"/>
            <a:ext cx="5886488" cy="6761885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533267" y="3699754"/>
            <a:ext cx="7298641" cy="277427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2268"/>
              </a:lnSpc>
              <a:buSzPct val="100000"/>
              <a:buChar char="•"/>
            </a:pPr>
            <a:r>
              <a:rPr lang="en-US" sz="1800" b="1" dirty="0">
                <a:solidFill>
                  <a:srgbClr val="14558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Basic Steps to Update Spectrum</a:t>
            </a:r>
            <a:br>
              <a:rPr lang="en-US" sz="1800" dirty="0">
                <a:solidFill>
                  <a:srgbClr val="14558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</a:br>
            <a:r>
              <a:rPr lang="en-US" sz="1800" dirty="0">
                <a:solidFill>
                  <a:srgbClr val="14558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Eng, Fr, Esp, Arabic, Port, Rus</a:t>
            </a:r>
          </a:p>
          <a:p>
            <a:pPr marL="242900" indent="-242900" algn="l">
              <a:lnSpc>
                <a:spcPts val="2268"/>
              </a:lnSpc>
              <a:spcBef>
                <a:spcPts val="1952"/>
              </a:spcBef>
              <a:buSzPct val="100000"/>
              <a:buChar char="•"/>
            </a:pPr>
            <a:r>
              <a:rPr lang="en-US" sz="1800" b="1" dirty="0">
                <a:solidFill>
                  <a:srgbClr val="14558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What’s new in Spectrum? </a:t>
            </a:r>
            <a:r>
              <a:rPr lang="en-US" sz="1800" dirty="0">
                <a:solidFill>
                  <a:srgbClr val="14558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Eng, Fr, Esp, Arabic, Port</a:t>
            </a:r>
          </a:p>
          <a:p>
            <a:pPr marL="242900" indent="-242900" algn="l">
              <a:lnSpc>
                <a:spcPts val="2268"/>
              </a:lnSpc>
              <a:spcBef>
                <a:spcPts val="1952"/>
              </a:spcBef>
              <a:buSzPct val="100000"/>
              <a:buChar char="•"/>
            </a:pPr>
            <a:r>
              <a:rPr lang="en-US" sz="1800" b="1" dirty="0">
                <a:solidFill>
                  <a:srgbClr val="14558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Guide for updating Spectrum HIV estimates </a:t>
            </a:r>
            <a:r>
              <a:rPr lang="en-US" sz="1800" dirty="0">
                <a:solidFill>
                  <a:srgbClr val="14558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Eng, Fr, Esp, Rus All detail, with screenshots</a:t>
            </a:r>
          </a:p>
          <a:p>
            <a:pPr marL="242900" indent="-242900" algn="l">
              <a:lnSpc>
                <a:spcPts val="2268"/>
              </a:lnSpc>
              <a:spcBef>
                <a:spcPts val="1952"/>
              </a:spcBef>
              <a:buSzPct val="100000"/>
              <a:buChar char="•"/>
            </a:pPr>
            <a:r>
              <a:rPr lang="en-US" sz="1800" b="1" dirty="0">
                <a:solidFill>
                  <a:srgbClr val="14558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Spectrum user interface </a:t>
            </a:r>
            <a:r>
              <a:rPr lang="en-US" sz="1800" dirty="0">
                <a:solidFill>
                  <a:srgbClr val="14558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File &gt; Options &gt; Language:</a:t>
            </a:r>
            <a:br>
              <a:rPr lang="en-US" sz="1800" dirty="0">
                <a:solidFill>
                  <a:srgbClr val="14558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</a:br>
            <a:r>
              <a:rPr lang="en-US" sz="1800" dirty="0">
                <a:solidFill>
                  <a:srgbClr val="14558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Eng, Fr, Esp, Arabic, Port, Rus, Chin        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533267" y="1614300"/>
            <a:ext cx="6772665" cy="165753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2268"/>
              </a:lnSpc>
              <a:buSzPct val="100000"/>
              <a:buChar char="•"/>
            </a:pPr>
            <a:r>
              <a:rPr lang="en-US" dirty="0">
                <a:solidFill>
                  <a:srgbClr val="62A8B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Материалы, учебные и руководящие пособия</a:t>
            </a:r>
          </a:p>
          <a:p>
            <a:pPr marL="242900" indent="-242900" algn="l">
              <a:lnSpc>
                <a:spcPts val="2268"/>
              </a:lnSpc>
              <a:spcBef>
                <a:spcPts val="1952"/>
              </a:spcBef>
              <a:buSzPct val="100000"/>
              <a:buChar char="•"/>
            </a:pPr>
            <a:r>
              <a:rPr lang="en-US" dirty="0">
                <a:solidFill>
                  <a:srgbClr val="62A8B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Инструменты ВИЧ: hivtools.unaids.org</a:t>
            </a:r>
          </a:p>
          <a:p>
            <a:pPr marL="242900" indent="-242900" algn="l">
              <a:lnSpc>
                <a:spcPts val="2268"/>
              </a:lnSpc>
              <a:spcBef>
                <a:spcPts val="1952"/>
              </a:spcBef>
              <a:buSzPct val="100000"/>
              <a:buChar char="•"/>
            </a:pPr>
            <a:r>
              <a:rPr lang="en-US" dirty="0">
                <a:solidFill>
                  <a:srgbClr val="62A8B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Материалы семинара, включая презентации в PowerPoint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315047" y="100294"/>
            <a:ext cx="7435479" cy="152957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016"/>
              </a:lnSpc>
              <a:buNone/>
            </a:pPr>
            <a:r>
              <a:rPr lang="en-US" sz="3188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Концентрированные эпидемии в Spectrum: варианты моделей заболеваемости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1009853" y="1733387"/>
            <a:ext cx="10045867" cy="26656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100"/>
              </a:lnSpc>
              <a:spcBef>
                <a:spcPts val="799"/>
              </a:spcBef>
              <a:buNone/>
            </a:pPr>
            <a:r>
              <a:rPr lang="en-US" sz="150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Выбор модели зависит от типа(ов) собранных данных наблюдения    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428518" y="1914046"/>
            <a:ext cx="11236688" cy="4342314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8970" y="2104444"/>
            <a:ext cx="10865308" cy="3980455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8970" y="2104444"/>
            <a:ext cx="10855785" cy="3961409"/>
          </a:xfrm>
          <a:prstGeom prst="rect">
            <a:avLst/>
          </a:prstGeom>
        </p:spPr>
      </p:pic>
      <p:sp>
        <p:nvSpPr>
          <p:cNvPr id="7" name="Object 6"/>
          <p:cNvSpPr/>
          <p:nvPr/>
        </p:nvSpPr>
        <p:spPr>
          <a:xfrm>
            <a:off x="618970" y="2104499"/>
            <a:ext cx="2276374" cy="108038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FFFFFF"/>
                </a:solidFill>
                <a:ea typeface="Montserrat Regular" pitchFamily="34" charset="-122"/>
                <a:cs typeface="Montserrat Regular" pitchFamily="34" charset="-120"/>
              </a:rPr>
              <a:t>Модель оценки заболеваемости среди взрослых</a:t>
            </a:r>
            <a:endParaRPr lang="en-US" sz="1000" dirty="0"/>
          </a:p>
        </p:txBody>
      </p:sp>
      <p:sp>
        <p:nvSpPr>
          <p:cNvPr id="8" name="Object 7"/>
          <p:cNvSpPr/>
          <p:nvPr/>
        </p:nvSpPr>
        <p:spPr>
          <a:xfrm>
            <a:off x="2895345" y="2104499"/>
            <a:ext cx="6668507" cy="108038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FFFFFF"/>
                </a:solidFill>
                <a:ea typeface="Montserrat Regular" pitchFamily="34" charset="-122"/>
                <a:cs typeface="Montserrat Regular" pitchFamily="34" charset="-120"/>
              </a:rPr>
              <a:t>Необходимые данные*</a:t>
            </a:r>
            <a:endParaRPr lang="en-US" sz="1000" dirty="0"/>
          </a:p>
        </p:txBody>
      </p:sp>
      <p:sp>
        <p:nvSpPr>
          <p:cNvPr id="9" name="Object 8"/>
          <p:cNvSpPr/>
          <p:nvPr/>
        </p:nvSpPr>
        <p:spPr>
          <a:xfrm>
            <a:off x="618970" y="3184883"/>
            <a:ext cx="2276374" cy="1440513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buNone/>
            </a:pPr>
            <a:r>
              <a:rPr lang="en-US" sz="1000" b="1" dirty="0">
                <a:solidFill>
                  <a:srgbClr val="2A2921"/>
                </a:solidFill>
                <a:ea typeface="Montserrat Regular" pitchFamily="34" charset="-122"/>
                <a:cs typeface="Montserrat Regular" pitchFamily="34" charset="-120"/>
              </a:rPr>
              <a:t>Пакет оценки и прогнозирования (EPP, Estimation and Projection Package) для концентрированных эпидемий</a:t>
            </a:r>
            <a:endParaRPr lang="en-US" sz="1000" dirty="0"/>
          </a:p>
        </p:txBody>
      </p:sp>
      <p:sp>
        <p:nvSpPr>
          <p:cNvPr id="10" name="Object 9"/>
          <p:cNvSpPr/>
          <p:nvPr/>
        </p:nvSpPr>
        <p:spPr>
          <a:xfrm>
            <a:off x="2895345" y="3184883"/>
            <a:ext cx="6668507" cy="1440513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2A2921"/>
                </a:solidFill>
                <a:ea typeface="Montserrat Regular" pitchFamily="34" charset="-122"/>
                <a:cs typeface="Montserrat Regular" pitchFamily="34" charset="-120"/>
              </a:rPr>
              <a:t> Распространенность в ключевых группах населения и среди беременных женщин, посещающих консультации по дородовому уходу: Эпиднадзор и IBBS; Рутинное тестирование в рамках дородового ухода; Оценка размера ключевых групп населения</a:t>
            </a:r>
            <a:endParaRPr lang="en-US" sz="1000" dirty="0"/>
          </a:p>
        </p:txBody>
      </p:sp>
      <p:sp>
        <p:nvSpPr>
          <p:cNvPr id="11" name="Object 10"/>
          <p:cNvSpPr/>
          <p:nvPr/>
        </p:nvSpPr>
        <p:spPr>
          <a:xfrm>
            <a:off x="618970" y="4625396"/>
            <a:ext cx="2276374" cy="1440513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buNone/>
            </a:pPr>
            <a:r>
              <a:rPr lang="en-US" sz="1000" b="1" dirty="0">
                <a:solidFill>
                  <a:srgbClr val="2A2921"/>
                </a:solidFill>
                <a:ea typeface="Montserrat Regular" pitchFamily="34" charset="-122"/>
                <a:cs typeface="Montserrat Regular" pitchFamily="34" charset="-120"/>
              </a:rPr>
              <a:t>Эпидемиологический надзор и </a:t>
            </a:r>
            <a:r>
              <a:rPr lang="ru-RU" sz="1000" b="1" noProof="0" dirty="0">
                <a:solidFill>
                  <a:srgbClr val="2A2921"/>
                </a:solidFill>
                <a:ea typeface="Montserrat Regular" pitchFamily="34" charset="-122"/>
                <a:cs typeface="Montserrat Regular" pitchFamily="34" charset="-120"/>
              </a:rPr>
              <a:t>учет</a:t>
            </a:r>
            <a:r>
              <a:rPr lang="en-US" sz="1000" b="1" dirty="0">
                <a:solidFill>
                  <a:srgbClr val="2A2921"/>
                </a:solidFill>
                <a:ea typeface="Montserrat Regular" pitchFamily="34" charset="-122"/>
                <a:cs typeface="Montserrat Regular" pitchFamily="34" charset="-120"/>
              </a:rPr>
              <a:t> </a:t>
            </a:r>
            <a:r>
              <a:rPr lang="ru-RU" sz="1000" b="1" dirty="0">
                <a:solidFill>
                  <a:srgbClr val="2A2921"/>
                </a:solidFill>
                <a:ea typeface="Montserrat Regular" pitchFamily="34" charset="-122"/>
                <a:cs typeface="Montserrat Regular" pitchFamily="34" charset="-120"/>
              </a:rPr>
              <a:t>актов гражданского состояния</a:t>
            </a:r>
            <a:r>
              <a:rPr lang="en-US" sz="1000" b="1" dirty="0">
                <a:solidFill>
                  <a:srgbClr val="2A2921"/>
                </a:solidFill>
                <a:ea typeface="Montserrat Regular" pitchFamily="34" charset="-122"/>
                <a:cs typeface="Montserrat Regular" pitchFamily="34" charset="-120"/>
              </a:rPr>
              <a:t> (CSAVR, Case Surveillance and Vital Registration)</a:t>
            </a:r>
            <a:endParaRPr lang="en-US" sz="1000" dirty="0"/>
          </a:p>
        </p:txBody>
      </p:sp>
      <p:sp>
        <p:nvSpPr>
          <p:cNvPr id="12" name="Object 11"/>
          <p:cNvSpPr/>
          <p:nvPr/>
        </p:nvSpPr>
        <p:spPr>
          <a:xfrm>
            <a:off x="2895345" y="4625396"/>
            <a:ext cx="6668507" cy="1440513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2A2921"/>
                </a:solidFill>
                <a:ea typeface="Montserrat Regular" pitchFamily="34" charset="-122"/>
                <a:cs typeface="Montserrat Regular" pitchFamily="34" charset="-120"/>
              </a:rPr>
              <a:t>Новые (=первичные) диагнозы ВИЧ/СПИД; Смерти, связанные со СПИДом; CD4 при постановке первичного диагноза (по желанию) </a:t>
            </a:r>
            <a:endParaRPr lang="en-US" sz="1000" dirty="0"/>
          </a:p>
        </p:txBody>
      </p:sp>
      <p:sp>
        <p:nvSpPr>
          <p:cNvPr id="13" name="Object 12"/>
          <p:cNvSpPr/>
          <p:nvPr/>
        </p:nvSpPr>
        <p:spPr>
          <a:xfrm>
            <a:off x="9563852" y="2104499"/>
            <a:ext cx="1910902" cy="108038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FFFFFF"/>
                </a:solidFill>
                <a:ea typeface="Montserrat Regular" pitchFamily="34" charset="-122"/>
                <a:cs typeface="Montserrat Regular" pitchFamily="34" charset="-120"/>
              </a:rPr>
              <a:t>Предоставляет оценки численности ключевых групп населения?</a:t>
            </a:r>
            <a:endParaRPr lang="en-US" sz="1000" dirty="0"/>
          </a:p>
        </p:txBody>
      </p:sp>
      <p:sp>
        <p:nvSpPr>
          <p:cNvPr id="14" name="Object 13"/>
          <p:cNvSpPr/>
          <p:nvPr/>
        </p:nvSpPr>
        <p:spPr>
          <a:xfrm>
            <a:off x="9563852" y="3184883"/>
            <a:ext cx="1910902" cy="1440513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buNone/>
            </a:pPr>
            <a:r>
              <a:rPr lang="en-US" sz="1000" b="1" dirty="0">
                <a:solidFill>
                  <a:srgbClr val="2A2921"/>
                </a:solidFill>
                <a:ea typeface="Montserrat Regular" pitchFamily="34" charset="-122"/>
                <a:cs typeface="Montserrat Regular" pitchFamily="34" charset="-120"/>
              </a:rPr>
              <a:t>Да</a:t>
            </a:r>
            <a:endParaRPr lang="en-US" sz="1000" dirty="0"/>
          </a:p>
        </p:txBody>
      </p:sp>
      <p:sp>
        <p:nvSpPr>
          <p:cNvPr id="15" name="Object 14"/>
          <p:cNvSpPr/>
          <p:nvPr/>
        </p:nvSpPr>
        <p:spPr>
          <a:xfrm>
            <a:off x="9563852" y="4625396"/>
            <a:ext cx="1910902" cy="1440513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buNone/>
            </a:pPr>
            <a:r>
              <a:rPr lang="en-US" sz="1000" b="1" dirty="0">
                <a:solidFill>
                  <a:srgbClr val="E04C2B"/>
                </a:solidFill>
                <a:ea typeface="Montserrat Regular" pitchFamily="34" charset="-122"/>
                <a:cs typeface="Montserrat Regular" pitchFamily="34" charset="-120"/>
              </a:rPr>
              <a:t>Нет</a:t>
            </a:r>
            <a:endParaRPr lang="en-US" sz="1000" dirty="0"/>
          </a:p>
        </p:txBody>
      </p:sp>
      <p:sp>
        <p:nvSpPr>
          <p:cNvPr id="16" name="Object 15"/>
          <p:cNvSpPr/>
          <p:nvPr/>
        </p:nvSpPr>
        <p:spPr>
          <a:xfrm>
            <a:off x="-609448" y="6169755"/>
            <a:ext cx="12341260" cy="19992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lnSpc>
                <a:spcPts val="1575"/>
              </a:lnSpc>
              <a:buNone/>
            </a:pPr>
            <a:r>
              <a:rPr lang="en-US" sz="1125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*Все модели также используют данные о количестве взрослых, получающих АРТ, при этом охват АРТ снижает заболеваемость ВИЧ среди взрослых. </a:t>
            </a:r>
            <a:endParaRPr lang="en-US" dirty="0"/>
          </a:p>
        </p:txBody>
      </p:sp>
      <p:pic>
        <p:nvPicPr>
          <p:cNvPr id="17" name="Object 16" descr="UNAIDSlogo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408222" y="6475381"/>
            <a:ext cx="1681296" cy="247588"/>
          </a:xfrm>
          <a:prstGeom prst="rect">
            <a:avLst/>
          </a:prstGeom>
        </p:spPr>
      </p:pic>
      <p:pic>
        <p:nvPicPr>
          <p:cNvPr id="18" name="Object 17" descr="image.png"/>
          <p:cNvPicPr>
            <a:picLocks noChangeAspect="1"/>
          </p:cNvPicPr>
          <p:nvPr/>
        </p:nvPicPr>
        <p:blipFill>
          <a:blip r:embed="rId8"/>
          <a:srcRect l="-10091" t="-14320" r="-10091" b="-14320"/>
          <a:stretch/>
        </p:blipFill>
        <p:spPr>
          <a:xfrm>
            <a:off x="9979704" y="-85704"/>
            <a:ext cx="2436533" cy="729789"/>
          </a:xfrm>
          <a:prstGeom prst="rect">
            <a:avLst/>
          </a:prstGeom>
        </p:spPr>
      </p:pic>
      <p:sp>
        <p:nvSpPr>
          <p:cNvPr id="19" name="Object 18"/>
          <p:cNvSpPr/>
          <p:nvPr/>
        </p:nvSpPr>
        <p:spPr>
          <a:xfrm>
            <a:off x="10370132" y="718723"/>
            <a:ext cx="1679453" cy="25601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016"/>
              </a:lnSpc>
              <a:buNone/>
            </a:pPr>
            <a:r>
              <a:rPr lang="en-US" sz="1440" u="sng" dirty="0">
                <a:solidFill>
                  <a:srgbClr val="11A9E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  <a:hlinkClick r:id="rId9"/>
              </a:rPr>
              <a:t>Avenir Health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268764" y="119339"/>
            <a:ext cx="7651425" cy="101971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016"/>
              </a:lnSpc>
              <a:buNone/>
            </a:pPr>
            <a:r>
              <a:rPr lang="en-US" sz="3188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Модели оценки заболеваемости в Spectrum: раунд 2024 года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133317" y="1057011"/>
            <a:ext cx="9823284" cy="539205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 sz="1100"/>
          </a:p>
        </p:txBody>
      </p:sp>
      <p:pic>
        <p:nvPicPr>
          <p:cNvPr id="4" name="Object 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3688" y="1247408"/>
            <a:ext cx="9455960" cy="5027943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688" y="1247408"/>
            <a:ext cx="9446438" cy="5018420"/>
          </a:xfrm>
          <a:prstGeom prst="rect">
            <a:avLst/>
          </a:prstGeom>
        </p:spPr>
      </p:pic>
      <p:sp>
        <p:nvSpPr>
          <p:cNvPr id="6" name="Object 5"/>
          <p:cNvSpPr/>
          <p:nvPr/>
        </p:nvSpPr>
        <p:spPr>
          <a:xfrm>
            <a:off x="323769" y="1247463"/>
            <a:ext cx="3121606" cy="482876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FFFFFF"/>
                </a:solidFill>
                <a:ea typeface="Montserrat Regular" pitchFamily="34" charset="-122"/>
                <a:cs typeface="Montserrat Regular" pitchFamily="34" charset="-120"/>
              </a:rPr>
              <a:t>Модель заболеваемости</a:t>
            </a:r>
            <a:endParaRPr lang="en-US" sz="1000" dirty="0"/>
          </a:p>
        </p:txBody>
      </p:sp>
      <p:sp>
        <p:nvSpPr>
          <p:cNvPr id="7" name="Object 6"/>
          <p:cNvSpPr/>
          <p:nvPr/>
        </p:nvSpPr>
        <p:spPr>
          <a:xfrm>
            <a:off x="3445375" y="1247463"/>
            <a:ext cx="1521035" cy="482876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FFFFFF"/>
                </a:solidFill>
                <a:ea typeface="Montserrat Regular" pitchFamily="34" charset="-122"/>
                <a:cs typeface="Montserrat Regular" pitchFamily="34" charset="-120"/>
              </a:rPr>
              <a:t>Количество стран</a:t>
            </a:r>
            <a:endParaRPr lang="en-US" sz="1000" dirty="0"/>
          </a:p>
        </p:txBody>
      </p:sp>
      <p:sp>
        <p:nvSpPr>
          <p:cNvPr id="8" name="Object 7"/>
          <p:cNvSpPr/>
          <p:nvPr/>
        </p:nvSpPr>
        <p:spPr>
          <a:xfrm>
            <a:off x="4966409" y="1247463"/>
            <a:ext cx="1586337" cy="48287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FFFFFF"/>
                </a:solidFill>
                <a:ea typeface="Montserrat Regular" pitchFamily="34" charset="-122"/>
                <a:cs typeface="Montserrat Regular" pitchFamily="34" charset="-120"/>
              </a:rPr>
              <a:t>Распространенность  ВИЧ (возраст 15–49 лет)</a:t>
            </a:r>
            <a:endParaRPr lang="en-US" sz="1000" dirty="0"/>
          </a:p>
        </p:txBody>
      </p:sp>
      <p:sp>
        <p:nvSpPr>
          <p:cNvPr id="9" name="Object 8"/>
          <p:cNvSpPr/>
          <p:nvPr/>
        </p:nvSpPr>
        <p:spPr>
          <a:xfrm>
            <a:off x="6552747" y="1247463"/>
            <a:ext cx="3213402" cy="482876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FFFFFF"/>
                </a:solidFill>
                <a:ea typeface="Montserrat Regular" pitchFamily="34" charset="-122"/>
                <a:cs typeface="Montserrat Regular" pitchFamily="34" charset="-120"/>
              </a:rPr>
              <a:t>Регионы</a:t>
            </a:r>
            <a:endParaRPr lang="en-US" sz="1000" dirty="0"/>
          </a:p>
        </p:txBody>
      </p:sp>
      <p:sp>
        <p:nvSpPr>
          <p:cNvPr id="10" name="Object 9"/>
          <p:cNvSpPr/>
          <p:nvPr/>
        </p:nvSpPr>
        <p:spPr>
          <a:xfrm>
            <a:off x="323769" y="1730339"/>
            <a:ext cx="3121606" cy="76277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2A2921"/>
                </a:solidFill>
                <a:ea typeface="Montserrat Regular" pitchFamily="34" charset="-122"/>
                <a:cs typeface="Montserrat Regular" pitchFamily="34" charset="-120"/>
              </a:rPr>
              <a:t>Пакет оценки и прогнозирования (EPP), генерализованная эпидемия</a:t>
            </a:r>
            <a:endParaRPr lang="en-US" sz="1000" dirty="0"/>
          </a:p>
        </p:txBody>
      </p:sp>
      <p:sp>
        <p:nvSpPr>
          <p:cNvPr id="11" name="Object 10"/>
          <p:cNvSpPr/>
          <p:nvPr/>
        </p:nvSpPr>
        <p:spPr>
          <a:xfrm>
            <a:off x="3445375" y="1730339"/>
            <a:ext cx="1521035" cy="76277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2A2921"/>
                </a:solidFill>
                <a:ea typeface="Montserrat Regular" pitchFamily="34" charset="-122"/>
                <a:cs typeface="Montserrat Regular" pitchFamily="34" charset="-120"/>
              </a:rPr>
              <a:t>38</a:t>
            </a:r>
            <a:endParaRPr lang="en-US" sz="1000" dirty="0"/>
          </a:p>
        </p:txBody>
      </p:sp>
      <p:sp>
        <p:nvSpPr>
          <p:cNvPr id="12" name="Object 11"/>
          <p:cNvSpPr/>
          <p:nvPr/>
        </p:nvSpPr>
        <p:spPr>
          <a:xfrm>
            <a:off x="4966409" y="1730339"/>
            <a:ext cx="1586337" cy="76277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2A2921"/>
                </a:solidFill>
                <a:ea typeface="Montserrat Regular" pitchFamily="34" charset="-122"/>
                <a:cs typeface="Montserrat Regular" pitchFamily="34" charset="-120"/>
              </a:rPr>
              <a:t>1.7%</a:t>
            </a:r>
            <a:endParaRPr lang="en-US" sz="1000" dirty="0"/>
          </a:p>
        </p:txBody>
      </p:sp>
      <p:sp>
        <p:nvSpPr>
          <p:cNvPr id="13" name="Object 12"/>
          <p:cNvSpPr/>
          <p:nvPr/>
        </p:nvSpPr>
        <p:spPr>
          <a:xfrm>
            <a:off x="6552747" y="1730339"/>
            <a:ext cx="3213402" cy="76277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2A2921"/>
                </a:solidFill>
                <a:ea typeface="Montserrat Regular" pitchFamily="34" charset="-122"/>
                <a:cs typeface="Montserrat Regular" pitchFamily="34" charset="-120"/>
              </a:rPr>
              <a:t>Азиатско-Тихоокеанский регион, Карибский бассейн, Восточная и южная Африка, Западная и центральная Африка</a:t>
            </a:r>
            <a:endParaRPr lang="en-US" sz="1000" dirty="0"/>
          </a:p>
        </p:txBody>
      </p:sp>
      <p:sp>
        <p:nvSpPr>
          <p:cNvPr id="14" name="Object 13"/>
          <p:cNvSpPr/>
          <p:nvPr/>
        </p:nvSpPr>
        <p:spPr>
          <a:xfrm>
            <a:off x="323769" y="2493116"/>
            <a:ext cx="3121606" cy="837413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2A2921"/>
                </a:solidFill>
                <a:ea typeface="Montserrat Regular" pitchFamily="34" charset="-122"/>
                <a:cs typeface="Montserrat Regular" pitchFamily="34" charset="-120"/>
              </a:rPr>
              <a:t>Пакет оценки и прогнозирования (EPP), концентрированная эпидемия</a:t>
            </a:r>
            <a:endParaRPr lang="en-US" sz="1000" dirty="0"/>
          </a:p>
        </p:txBody>
      </p:sp>
      <p:sp>
        <p:nvSpPr>
          <p:cNvPr id="15" name="Object 14"/>
          <p:cNvSpPr/>
          <p:nvPr/>
        </p:nvSpPr>
        <p:spPr>
          <a:xfrm>
            <a:off x="3445375" y="2493116"/>
            <a:ext cx="1521035" cy="837413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2A2921"/>
                </a:solidFill>
                <a:ea typeface="Montserrat Regular" pitchFamily="34" charset="-122"/>
                <a:cs typeface="Montserrat Regular" pitchFamily="34" charset="-120"/>
              </a:rPr>
              <a:t>38</a:t>
            </a:r>
            <a:endParaRPr lang="en-US" sz="1000" dirty="0"/>
          </a:p>
        </p:txBody>
      </p:sp>
      <p:sp>
        <p:nvSpPr>
          <p:cNvPr id="16" name="Object 15"/>
          <p:cNvSpPr/>
          <p:nvPr/>
        </p:nvSpPr>
        <p:spPr>
          <a:xfrm>
            <a:off x="4966409" y="2493116"/>
            <a:ext cx="1586337" cy="837413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2A2921"/>
                </a:solidFill>
                <a:ea typeface="Montserrat Regular" pitchFamily="34" charset="-122"/>
                <a:cs typeface="Montserrat Regular" pitchFamily="34" charset="-120"/>
              </a:rPr>
              <a:t>0.29%</a:t>
            </a:r>
            <a:endParaRPr lang="en-US" sz="1000" dirty="0"/>
          </a:p>
        </p:txBody>
      </p:sp>
      <p:sp>
        <p:nvSpPr>
          <p:cNvPr id="17" name="Object 16"/>
          <p:cNvSpPr/>
          <p:nvPr/>
        </p:nvSpPr>
        <p:spPr>
          <a:xfrm>
            <a:off x="6552747" y="2493116"/>
            <a:ext cx="3213402" cy="837413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2A2921"/>
                </a:solidFill>
                <a:ea typeface="Montserrat Regular" pitchFamily="34" charset="-122"/>
                <a:cs typeface="Montserrat Regular" pitchFamily="34" charset="-120"/>
              </a:rPr>
              <a:t>Азиатско-Тихоокеанский регион, Карибский бассейн, Восточная Европа и Центральная Азия, Латинская Америка, Ближний Восток и Северная Африка, Западная и центральная Африка</a:t>
            </a:r>
            <a:endParaRPr lang="en-US" sz="1000" dirty="0"/>
          </a:p>
        </p:txBody>
      </p:sp>
      <p:sp>
        <p:nvSpPr>
          <p:cNvPr id="18" name="Object 17"/>
          <p:cNvSpPr/>
          <p:nvPr/>
        </p:nvSpPr>
        <p:spPr>
          <a:xfrm>
            <a:off x="323769" y="3330529"/>
            <a:ext cx="3121606" cy="724523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2A2921"/>
                </a:solidFill>
                <a:ea typeface="Montserrat Regular" pitchFamily="34" charset="-122"/>
                <a:cs typeface="Montserrat Regular" pitchFamily="34" charset="-120"/>
              </a:rPr>
              <a:t>Модель эпидемии СПИДа (AEM, AIDS Epidemic Model)</a:t>
            </a:r>
            <a:endParaRPr lang="en-US" sz="1000" dirty="0"/>
          </a:p>
        </p:txBody>
      </p:sp>
      <p:sp>
        <p:nvSpPr>
          <p:cNvPr id="19" name="Object 18"/>
          <p:cNvSpPr/>
          <p:nvPr/>
        </p:nvSpPr>
        <p:spPr>
          <a:xfrm>
            <a:off x="3445375" y="3330529"/>
            <a:ext cx="1521035" cy="724523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2A2921"/>
                </a:solidFill>
                <a:ea typeface="Montserrat Regular" pitchFamily="34" charset="-122"/>
                <a:cs typeface="Montserrat Regular" pitchFamily="34" charset="-120"/>
              </a:rPr>
              <a:t>13</a:t>
            </a:r>
            <a:endParaRPr lang="en-US" sz="1000" dirty="0"/>
          </a:p>
        </p:txBody>
      </p:sp>
      <p:sp>
        <p:nvSpPr>
          <p:cNvPr id="20" name="Object 19"/>
          <p:cNvSpPr/>
          <p:nvPr/>
        </p:nvSpPr>
        <p:spPr>
          <a:xfrm>
            <a:off x="4966409" y="3330529"/>
            <a:ext cx="1586337" cy="724523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2A2921"/>
                </a:solidFill>
                <a:ea typeface="Montserrat Regular" pitchFamily="34" charset="-122"/>
                <a:cs typeface="Montserrat Regular" pitchFamily="34" charset="-120"/>
              </a:rPr>
              <a:t>0.32%</a:t>
            </a:r>
            <a:endParaRPr lang="en-US" sz="1000" dirty="0"/>
          </a:p>
        </p:txBody>
      </p:sp>
      <p:sp>
        <p:nvSpPr>
          <p:cNvPr id="21" name="Object 20"/>
          <p:cNvSpPr/>
          <p:nvPr/>
        </p:nvSpPr>
        <p:spPr>
          <a:xfrm>
            <a:off x="6552747" y="3330529"/>
            <a:ext cx="3213402" cy="724523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2A2921"/>
                </a:solidFill>
                <a:ea typeface="Montserrat Regular" pitchFamily="34" charset="-122"/>
                <a:cs typeface="Montserrat Regular" pitchFamily="34" charset="-120"/>
              </a:rPr>
              <a:t>Азиатско-Тихоокеанский регион</a:t>
            </a:r>
            <a:endParaRPr lang="en-US" sz="1000" dirty="0"/>
          </a:p>
        </p:txBody>
      </p:sp>
      <p:sp>
        <p:nvSpPr>
          <p:cNvPr id="22" name="Object 21"/>
          <p:cNvSpPr/>
          <p:nvPr/>
        </p:nvSpPr>
        <p:spPr>
          <a:xfrm>
            <a:off x="323769" y="4055053"/>
            <a:ext cx="3121606" cy="116678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2A2921"/>
                </a:solidFill>
                <a:ea typeface="Montserrat Regular" pitchFamily="34" charset="-122"/>
                <a:cs typeface="Montserrat Regular" pitchFamily="34" charset="-120"/>
              </a:rPr>
              <a:t>Эпидемиологический </a:t>
            </a:r>
            <a:r>
              <a:rPr lang="en-US" sz="1000" dirty="0">
                <a:solidFill>
                  <a:srgbClr val="2A2921"/>
                </a:solidFill>
              </a:rPr>
              <a:t>надзор и </a:t>
            </a:r>
            <a:r>
              <a:rPr lang="ru-RU" sz="1000" dirty="0">
                <a:solidFill>
                  <a:srgbClr val="2A2921"/>
                </a:solidFill>
              </a:rPr>
              <a:t>учет</a:t>
            </a:r>
            <a:r>
              <a:rPr lang="en-US" sz="1000" dirty="0">
                <a:solidFill>
                  <a:srgbClr val="2A2921"/>
                </a:solidFill>
              </a:rPr>
              <a:t> </a:t>
            </a:r>
            <a:r>
              <a:rPr lang="ru-RU" sz="1000" dirty="0">
                <a:solidFill>
                  <a:srgbClr val="2A2921"/>
                </a:solidFill>
              </a:rPr>
              <a:t>актов гражданского состояния</a:t>
            </a:r>
            <a:r>
              <a:rPr lang="en-US" sz="1000" dirty="0">
                <a:solidFill>
                  <a:srgbClr val="2A2921"/>
                </a:solidFill>
              </a:rPr>
              <a:t> (CSAVR); модель Европейского центра профилактики </a:t>
            </a:r>
            <a:r>
              <a:rPr lang="en-US" sz="1000" dirty="0">
                <a:solidFill>
                  <a:srgbClr val="2A2921"/>
                </a:solidFill>
                <a:ea typeface="Montserrat Regular" pitchFamily="34" charset="-122"/>
                <a:cs typeface="Montserrat Regular" pitchFamily="34" charset="-120"/>
              </a:rPr>
              <a:t>и контроля заболеваний (ECDC)</a:t>
            </a:r>
            <a:endParaRPr lang="en-US" sz="1000" dirty="0"/>
          </a:p>
        </p:txBody>
      </p:sp>
      <p:sp>
        <p:nvSpPr>
          <p:cNvPr id="23" name="Object 22"/>
          <p:cNvSpPr/>
          <p:nvPr/>
        </p:nvSpPr>
        <p:spPr>
          <a:xfrm>
            <a:off x="3445375" y="4055053"/>
            <a:ext cx="1521035" cy="116678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2A2921"/>
                </a:solidFill>
                <a:ea typeface="Montserrat Regular" pitchFamily="34" charset="-122"/>
                <a:cs typeface="Montserrat Regular" pitchFamily="34" charset="-120"/>
              </a:rPr>
              <a:t>73</a:t>
            </a:r>
            <a:endParaRPr lang="en-US" sz="1000" dirty="0"/>
          </a:p>
        </p:txBody>
      </p:sp>
      <p:sp>
        <p:nvSpPr>
          <p:cNvPr id="24" name="Object 23"/>
          <p:cNvSpPr/>
          <p:nvPr/>
        </p:nvSpPr>
        <p:spPr>
          <a:xfrm>
            <a:off x="4966409" y="4055053"/>
            <a:ext cx="1586337" cy="116678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2A2921"/>
                </a:solidFill>
                <a:ea typeface="Montserrat Regular" pitchFamily="34" charset="-122"/>
                <a:cs typeface="Montserrat Regular" pitchFamily="34" charset="-120"/>
              </a:rPr>
              <a:t>0.13%</a:t>
            </a:r>
            <a:endParaRPr lang="en-US" sz="1000" dirty="0"/>
          </a:p>
        </p:txBody>
      </p:sp>
      <p:sp>
        <p:nvSpPr>
          <p:cNvPr id="25" name="Object 24"/>
          <p:cNvSpPr/>
          <p:nvPr/>
        </p:nvSpPr>
        <p:spPr>
          <a:xfrm>
            <a:off x="6552747" y="4055053"/>
            <a:ext cx="3213402" cy="116678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2A2921"/>
                </a:solidFill>
                <a:ea typeface="Montserrat Regular" pitchFamily="34" charset="-122"/>
                <a:cs typeface="Montserrat Regular" pitchFamily="34" charset="-120"/>
              </a:rPr>
              <a:t>Азиатско-Тихоокеанский регион, Карибский бассейн, Восточная Европа и Центральная Азия, Латинская Америка, Ближний Восток и Северная Африка, Западная и центральная Европа и Северная Америка</a:t>
            </a:r>
            <a:endParaRPr lang="en-US" sz="1000" dirty="0"/>
          </a:p>
        </p:txBody>
      </p:sp>
      <p:sp>
        <p:nvSpPr>
          <p:cNvPr id="26" name="Object 25"/>
          <p:cNvSpPr/>
          <p:nvPr/>
        </p:nvSpPr>
        <p:spPr>
          <a:xfrm>
            <a:off x="323769" y="5221833"/>
            <a:ext cx="3121606" cy="73059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2A2921"/>
                </a:solidFill>
                <a:ea typeface="Montserrat Regular" pitchFamily="34" charset="-122"/>
                <a:cs typeface="Montserrat Regular" pitchFamily="34" charset="-120"/>
              </a:rPr>
              <a:t>Другие</a:t>
            </a:r>
            <a:endParaRPr lang="en-US" sz="1000" dirty="0"/>
          </a:p>
        </p:txBody>
      </p:sp>
      <p:sp>
        <p:nvSpPr>
          <p:cNvPr id="27" name="Object 26"/>
          <p:cNvSpPr/>
          <p:nvPr/>
        </p:nvSpPr>
        <p:spPr>
          <a:xfrm>
            <a:off x="3445375" y="5221833"/>
            <a:ext cx="1521035" cy="73059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2A2921"/>
                </a:solidFill>
                <a:ea typeface="Montserrat Regular" pitchFamily="34" charset="-122"/>
                <a:cs typeface="Montserrat Regular" pitchFamily="34" charset="-120"/>
              </a:rPr>
              <a:t>10</a:t>
            </a:r>
            <a:endParaRPr lang="en-US" sz="1000" dirty="0"/>
          </a:p>
        </p:txBody>
      </p:sp>
      <p:sp>
        <p:nvSpPr>
          <p:cNvPr id="28" name="Object 27"/>
          <p:cNvSpPr/>
          <p:nvPr/>
        </p:nvSpPr>
        <p:spPr>
          <a:xfrm>
            <a:off x="4966409" y="5221833"/>
            <a:ext cx="1586337" cy="73059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2A2921"/>
                </a:solidFill>
                <a:ea typeface="Montserrat Regular" pitchFamily="34" charset="-122"/>
                <a:cs typeface="Montserrat Regular" pitchFamily="34" charset="-120"/>
              </a:rPr>
              <a:t>0.30%</a:t>
            </a:r>
            <a:endParaRPr lang="en-US" sz="1000" dirty="0"/>
          </a:p>
        </p:txBody>
      </p:sp>
      <p:sp>
        <p:nvSpPr>
          <p:cNvPr id="29" name="Object 28"/>
          <p:cNvSpPr/>
          <p:nvPr/>
        </p:nvSpPr>
        <p:spPr>
          <a:xfrm>
            <a:off x="6552747" y="5221833"/>
            <a:ext cx="3213402" cy="73059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2A2921"/>
                </a:solidFill>
                <a:ea typeface="Montserrat Regular" pitchFamily="34" charset="-122"/>
                <a:cs typeface="Montserrat Regular" pitchFamily="34" charset="-120"/>
              </a:rPr>
              <a:t>Азиатско-Тихоокеанский регион, Восточная и южная Африка, Латинская Америка, Западная и центральная Европа и Северная Америка</a:t>
            </a:r>
            <a:endParaRPr lang="en-US" sz="1000" dirty="0"/>
          </a:p>
        </p:txBody>
      </p:sp>
      <p:sp>
        <p:nvSpPr>
          <p:cNvPr id="30" name="Object 29"/>
          <p:cNvSpPr/>
          <p:nvPr/>
        </p:nvSpPr>
        <p:spPr>
          <a:xfrm>
            <a:off x="323769" y="5952428"/>
            <a:ext cx="3121606" cy="30618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buNone/>
            </a:pPr>
            <a:r>
              <a:rPr lang="en-US" sz="1000" b="1" dirty="0">
                <a:solidFill>
                  <a:srgbClr val="2A2921"/>
                </a:solidFill>
                <a:ea typeface="Montserrat Regular" pitchFamily="34" charset="-122"/>
                <a:cs typeface="Montserrat Regular" pitchFamily="34" charset="-120"/>
              </a:rPr>
              <a:t>Все модели</a:t>
            </a:r>
            <a:endParaRPr lang="en-US" sz="1000" dirty="0"/>
          </a:p>
        </p:txBody>
      </p:sp>
      <p:sp>
        <p:nvSpPr>
          <p:cNvPr id="31" name="Object 30"/>
          <p:cNvSpPr/>
          <p:nvPr/>
        </p:nvSpPr>
        <p:spPr>
          <a:xfrm>
            <a:off x="3445375" y="5952428"/>
            <a:ext cx="1521035" cy="30618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buNone/>
            </a:pPr>
            <a:r>
              <a:rPr lang="en-US" sz="1000" b="1" dirty="0">
                <a:solidFill>
                  <a:srgbClr val="2A2921"/>
                </a:solidFill>
                <a:ea typeface="Montserrat Regular" pitchFamily="34" charset="-122"/>
                <a:cs typeface="Montserrat Regular" pitchFamily="34" charset="-120"/>
              </a:rPr>
              <a:t>172</a:t>
            </a:r>
            <a:endParaRPr lang="en-US" sz="1000" dirty="0"/>
          </a:p>
        </p:txBody>
      </p:sp>
      <p:sp>
        <p:nvSpPr>
          <p:cNvPr id="32" name="Object 31"/>
          <p:cNvSpPr/>
          <p:nvPr/>
        </p:nvSpPr>
        <p:spPr>
          <a:xfrm>
            <a:off x="4966409" y="5952428"/>
            <a:ext cx="1586337" cy="30618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buNone/>
            </a:pPr>
            <a:r>
              <a:rPr lang="en-US" sz="1000" b="1" dirty="0">
                <a:solidFill>
                  <a:srgbClr val="2A2921"/>
                </a:solidFill>
                <a:ea typeface="Montserrat Regular" pitchFamily="34" charset="-122"/>
                <a:cs typeface="Montserrat Regular" pitchFamily="34" charset="-120"/>
              </a:rPr>
              <a:t>0.33%</a:t>
            </a:r>
            <a:endParaRPr lang="en-US" sz="1000" dirty="0"/>
          </a:p>
        </p:txBody>
      </p:sp>
      <p:sp>
        <p:nvSpPr>
          <p:cNvPr id="33" name="Object 32"/>
          <p:cNvSpPr/>
          <p:nvPr/>
        </p:nvSpPr>
        <p:spPr>
          <a:xfrm>
            <a:off x="6552747" y="5952428"/>
            <a:ext cx="3213402" cy="30618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buNone/>
            </a:pPr>
            <a:endParaRPr lang="en-US" sz="1000" dirty="0"/>
          </a:p>
        </p:txBody>
      </p:sp>
      <p:pic>
        <p:nvPicPr>
          <p:cNvPr id="34" name="Object 33" descr="UNAIDSlogo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312996" y="6475381"/>
            <a:ext cx="1681296" cy="247588"/>
          </a:xfrm>
          <a:prstGeom prst="rect">
            <a:avLst/>
          </a:prstGeom>
        </p:spPr>
      </p:pic>
      <p:pic>
        <p:nvPicPr>
          <p:cNvPr id="35" name="Object 34" descr="image.png"/>
          <p:cNvPicPr>
            <a:picLocks noChangeAspect="1"/>
          </p:cNvPicPr>
          <p:nvPr/>
        </p:nvPicPr>
        <p:blipFill>
          <a:blip r:embed="rId8"/>
          <a:srcRect l="-1282" t="-1282" r="-1282" b="-1282"/>
          <a:stretch/>
        </p:blipFill>
        <p:spPr>
          <a:xfrm>
            <a:off x="10179679" y="2599675"/>
            <a:ext cx="1643897" cy="2310342"/>
          </a:xfrm>
          <a:prstGeom prst="rect">
            <a:avLst/>
          </a:prstGeom>
        </p:spPr>
      </p:pic>
      <p:sp>
        <p:nvSpPr>
          <p:cNvPr id="36" name="Object 35"/>
          <p:cNvSpPr/>
          <p:nvPr/>
        </p:nvSpPr>
        <p:spPr>
          <a:xfrm>
            <a:off x="10255860" y="5222922"/>
            <a:ext cx="1649695" cy="25601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016"/>
              </a:lnSpc>
              <a:buNone/>
            </a:pPr>
            <a:r>
              <a:rPr lang="en-US" sz="1440" u="sng" dirty="0">
                <a:solidFill>
                  <a:srgbClr val="11A9E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  <a:hlinkClick r:id="rId9"/>
              </a:rPr>
              <a:t>ANNEX-2.pdf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66927"/>
            <a:ext cx="12188952" cy="50985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016"/>
              </a:lnSpc>
              <a:buNone/>
            </a:pPr>
            <a:r>
              <a:rPr lang="en-US" sz="3188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Выбор модели заболеваемости: CSAVR или EPP?  </a:t>
            </a:r>
            <a:endParaRPr lang="en-US" dirty="0"/>
          </a:p>
        </p:txBody>
      </p:sp>
      <p:pic>
        <p:nvPicPr>
          <p:cNvPr id="3" name="Object 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42463" y="1533087"/>
            <a:ext cx="2018795" cy="314246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2207" y="1533087"/>
            <a:ext cx="1799775" cy="314246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51104" y="2213874"/>
            <a:ext cx="95226" cy="818945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66276" y="2132985"/>
            <a:ext cx="95226" cy="866558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4513" y="3347120"/>
            <a:ext cx="990352" cy="1152237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466276" y="3685144"/>
            <a:ext cx="95226" cy="790377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132860" y="3347120"/>
            <a:ext cx="942739" cy="1095101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04513" y="5103934"/>
            <a:ext cx="95226" cy="714196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466276" y="5084996"/>
            <a:ext cx="95226" cy="733242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980428" y="5123006"/>
            <a:ext cx="95226" cy="695151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789476" y="3299507"/>
            <a:ext cx="990352" cy="1590277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9351104" y="3556509"/>
            <a:ext cx="95226" cy="704674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0017684" y="3299507"/>
            <a:ext cx="885604" cy="1628368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113288" y="5256377"/>
            <a:ext cx="95226" cy="219020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027416" y="5265846"/>
            <a:ext cx="371382" cy="942739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9398715" y="5265846"/>
            <a:ext cx="409473" cy="942739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484223" y="5418288"/>
            <a:ext cx="95226" cy="180930"/>
          </a:xfrm>
          <a:prstGeom prst="rect">
            <a:avLst/>
          </a:prstGeom>
        </p:spPr>
      </p:pic>
      <p:sp>
        <p:nvSpPr>
          <p:cNvPr id="20" name="Object 19"/>
          <p:cNvSpPr/>
          <p:nvPr/>
        </p:nvSpPr>
        <p:spPr>
          <a:xfrm>
            <a:off x="5151813" y="1252246"/>
            <a:ext cx="1812630" cy="428518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62A8BB"/>
            </a:solidFill>
            <a:prstDash val="solid"/>
            <a:miter lim="800000"/>
          </a:ln>
        </p:spPr>
        <p:txBody>
          <a:bodyPr/>
          <a:lstStyle/>
          <a:p>
            <a:endParaRPr lang="en-US" sz="700"/>
          </a:p>
        </p:txBody>
      </p:sp>
      <p:sp>
        <p:nvSpPr>
          <p:cNvPr id="21" name="Object 20"/>
          <p:cNvSpPr/>
          <p:nvPr/>
        </p:nvSpPr>
        <p:spPr>
          <a:xfrm>
            <a:off x="5278457" y="1492111"/>
            <a:ext cx="1574902" cy="8061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635"/>
              </a:lnSpc>
              <a:buNone/>
            </a:pPr>
            <a:r>
              <a:rPr lang="en-US" sz="700" dirty="0">
                <a:solidFill>
                  <a:srgbClr val="2A2921"/>
                </a:solidFill>
                <a:ea typeface="Montserrat" pitchFamily="34" charset="-122"/>
                <a:cs typeface="Montserrat" pitchFamily="34" charset="-120"/>
              </a:rPr>
              <a:t>Доступность данных  </a:t>
            </a:r>
            <a:endParaRPr lang="en-US" sz="700" dirty="0"/>
          </a:p>
        </p:txBody>
      </p:sp>
      <p:sp>
        <p:nvSpPr>
          <p:cNvPr id="22" name="Object 21"/>
          <p:cNvSpPr/>
          <p:nvPr/>
        </p:nvSpPr>
        <p:spPr>
          <a:xfrm>
            <a:off x="1894919" y="1456933"/>
            <a:ext cx="1237940" cy="676106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62A8BB"/>
            </a:solidFill>
            <a:prstDash val="solid"/>
            <a:miter lim="800000"/>
          </a:ln>
        </p:spPr>
        <p:txBody>
          <a:bodyPr/>
          <a:lstStyle/>
          <a:p>
            <a:endParaRPr lang="en-US" sz="700"/>
          </a:p>
        </p:txBody>
      </p:sp>
      <p:sp>
        <p:nvSpPr>
          <p:cNvPr id="23" name="Object 22"/>
          <p:cNvSpPr/>
          <p:nvPr/>
        </p:nvSpPr>
        <p:spPr>
          <a:xfrm>
            <a:off x="2042602" y="1630189"/>
            <a:ext cx="942739" cy="3224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635"/>
              </a:lnSpc>
              <a:buNone/>
            </a:pPr>
            <a:r>
              <a:rPr lang="ru-RU" sz="700" noProof="0" dirty="0">
                <a:solidFill>
                  <a:srgbClr val="2A2921"/>
                </a:solidFill>
                <a:ea typeface="Montserrat" pitchFamily="34" charset="-122"/>
                <a:cs typeface="Montserrat" pitchFamily="34" charset="-120"/>
              </a:rPr>
              <a:t>Достоверные национальные системы эпиднадзора и учета причин смертности</a:t>
            </a:r>
            <a:endParaRPr lang="ru-RU" sz="700" noProof="0" dirty="0"/>
          </a:p>
        </p:txBody>
      </p:sp>
      <p:sp>
        <p:nvSpPr>
          <p:cNvPr id="24" name="Object 23"/>
          <p:cNvSpPr/>
          <p:nvPr/>
        </p:nvSpPr>
        <p:spPr>
          <a:xfrm>
            <a:off x="8779746" y="1375910"/>
            <a:ext cx="1237942" cy="837990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62A8BB"/>
            </a:solidFill>
            <a:prstDash val="solid"/>
            <a:miter lim="800000"/>
          </a:ln>
        </p:spPr>
        <p:txBody>
          <a:bodyPr/>
          <a:lstStyle/>
          <a:p>
            <a:endParaRPr lang="en-US" sz="700"/>
          </a:p>
        </p:txBody>
      </p:sp>
      <p:sp>
        <p:nvSpPr>
          <p:cNvPr id="25" name="Object 24"/>
          <p:cNvSpPr/>
          <p:nvPr/>
        </p:nvSpPr>
        <p:spPr>
          <a:xfrm>
            <a:off x="8927455" y="1549247"/>
            <a:ext cx="1032495" cy="48370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635"/>
              </a:lnSpc>
              <a:buNone/>
            </a:pPr>
            <a:r>
              <a:rPr lang="en-US" sz="700" dirty="0">
                <a:solidFill>
                  <a:srgbClr val="2A2921"/>
                </a:solidFill>
                <a:ea typeface="Montserrat" pitchFamily="34" charset="-122"/>
                <a:cs typeface="Montserrat" pitchFamily="34" charset="-120"/>
              </a:rPr>
              <a:t>Долговременный мониторинг эпидемиологической ситуации и/или исследования распространенности</a:t>
            </a:r>
            <a:endParaRPr lang="en-US" sz="700" dirty="0"/>
          </a:p>
        </p:txBody>
      </p:sp>
      <p:sp>
        <p:nvSpPr>
          <p:cNvPr id="26" name="Object 25"/>
          <p:cNvSpPr/>
          <p:nvPr/>
        </p:nvSpPr>
        <p:spPr>
          <a:xfrm>
            <a:off x="8779746" y="3042368"/>
            <a:ext cx="1237942" cy="514222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62A8BB"/>
            </a:solidFill>
            <a:prstDash val="solid"/>
            <a:miter lim="800000"/>
          </a:ln>
        </p:spPr>
        <p:txBody>
          <a:bodyPr/>
          <a:lstStyle/>
          <a:p>
            <a:endParaRPr lang="en-US" sz="700"/>
          </a:p>
        </p:txBody>
      </p:sp>
      <p:sp>
        <p:nvSpPr>
          <p:cNvPr id="27" name="Object 26"/>
          <p:cNvSpPr/>
          <p:nvPr/>
        </p:nvSpPr>
        <p:spPr>
          <a:xfrm>
            <a:off x="8841834" y="2918466"/>
            <a:ext cx="1075973" cy="70951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635"/>
              </a:lnSpc>
              <a:buNone/>
            </a:pPr>
            <a:r>
              <a:rPr lang="en-US" sz="700" dirty="0">
                <a:solidFill>
                  <a:srgbClr val="2A2921"/>
                </a:solidFill>
                <a:ea typeface="Montserrat" pitchFamily="34" charset="-122"/>
                <a:cs typeface="Montserrat" pitchFamily="34" charset="-120"/>
              </a:rPr>
              <a:t>Пакет оценки и прогнозирования </a:t>
            </a:r>
          </a:p>
          <a:p>
            <a:pPr algn="ctr">
              <a:lnSpc>
                <a:spcPts val="635"/>
              </a:lnSpc>
              <a:buNone/>
            </a:pPr>
            <a:endParaRPr lang="en-US" sz="700" dirty="0">
              <a:solidFill>
                <a:srgbClr val="2A2921"/>
              </a:solidFill>
              <a:ea typeface="Montserrat" pitchFamily="34" charset="-122"/>
              <a:cs typeface="Montserrat" pitchFamily="34" charset="-120"/>
            </a:endParaRPr>
          </a:p>
          <a:p>
            <a:pPr algn="ctr">
              <a:lnSpc>
                <a:spcPts val="635"/>
              </a:lnSpc>
              <a:buNone/>
            </a:pPr>
            <a:r>
              <a:rPr lang="en-US" sz="700" dirty="0">
                <a:solidFill>
                  <a:srgbClr val="2A2921"/>
                </a:solidFill>
                <a:ea typeface="Montserrat" pitchFamily="34" charset="-122"/>
                <a:cs typeface="Montserrat" pitchFamily="34" charset="-120"/>
              </a:rPr>
              <a:t>(EPP)</a:t>
            </a:r>
            <a:endParaRPr lang="en-US" sz="700" dirty="0"/>
          </a:p>
        </p:txBody>
      </p:sp>
      <p:sp>
        <p:nvSpPr>
          <p:cNvPr id="28" name="Object 27"/>
          <p:cNvSpPr/>
          <p:nvPr/>
        </p:nvSpPr>
        <p:spPr>
          <a:xfrm>
            <a:off x="1894919" y="3009093"/>
            <a:ext cx="1237940" cy="676106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62A8BB"/>
            </a:solidFill>
            <a:prstDash val="solid"/>
            <a:miter lim="800000"/>
          </a:ln>
        </p:spPr>
        <p:txBody>
          <a:bodyPr/>
          <a:lstStyle/>
          <a:p>
            <a:endParaRPr lang="en-US" sz="700"/>
          </a:p>
        </p:txBody>
      </p:sp>
      <p:sp>
        <p:nvSpPr>
          <p:cNvPr id="29" name="Object 28"/>
          <p:cNvSpPr/>
          <p:nvPr/>
        </p:nvSpPr>
        <p:spPr>
          <a:xfrm>
            <a:off x="2042602" y="3182376"/>
            <a:ext cx="942739" cy="3224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635"/>
              </a:lnSpc>
              <a:buNone/>
            </a:pPr>
            <a:r>
              <a:rPr lang="en-US" sz="700" dirty="0">
                <a:solidFill>
                  <a:srgbClr val="2A2921"/>
                </a:solidFill>
                <a:ea typeface="Montserrat" pitchFamily="34" charset="-122"/>
                <a:cs typeface="Montserrat" pitchFamily="34" charset="-120"/>
              </a:rPr>
              <a:t>Эпидемиологический надзор и учет жизненных событий (CSAVR)</a:t>
            </a:r>
            <a:endParaRPr lang="en-US" sz="700" dirty="0"/>
          </a:p>
        </p:txBody>
      </p:sp>
      <p:sp>
        <p:nvSpPr>
          <p:cNvPr id="30" name="Object 29"/>
          <p:cNvSpPr/>
          <p:nvPr/>
        </p:nvSpPr>
        <p:spPr>
          <a:xfrm>
            <a:off x="333292" y="4504171"/>
            <a:ext cx="1237940" cy="599925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62A8BB"/>
            </a:solidFill>
            <a:prstDash val="solid"/>
            <a:miter lim="800000"/>
          </a:ln>
        </p:spPr>
        <p:txBody>
          <a:bodyPr/>
          <a:lstStyle/>
          <a:p>
            <a:endParaRPr lang="en-US" sz="700"/>
          </a:p>
        </p:txBody>
      </p:sp>
      <p:sp>
        <p:nvSpPr>
          <p:cNvPr id="31" name="Object 30"/>
          <p:cNvSpPr/>
          <p:nvPr/>
        </p:nvSpPr>
        <p:spPr>
          <a:xfrm>
            <a:off x="480892" y="4682189"/>
            <a:ext cx="942739" cy="24185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635"/>
              </a:lnSpc>
              <a:buNone/>
            </a:pPr>
            <a:r>
              <a:rPr lang="en-US" sz="700" dirty="0">
                <a:solidFill>
                  <a:srgbClr val="2A2921"/>
                </a:solidFill>
                <a:ea typeface="Montserrat" pitchFamily="34" charset="-122"/>
                <a:cs typeface="Montserrat" pitchFamily="34" charset="-120"/>
              </a:rPr>
              <a:t>Прогнозируется постоянное увеличение заболеваемости</a:t>
            </a:r>
            <a:endParaRPr lang="en-US" sz="700" dirty="0"/>
          </a:p>
        </p:txBody>
      </p:sp>
      <p:sp>
        <p:nvSpPr>
          <p:cNvPr id="32" name="Object 31"/>
          <p:cNvSpPr/>
          <p:nvPr/>
        </p:nvSpPr>
        <p:spPr>
          <a:xfrm>
            <a:off x="1894919" y="4485099"/>
            <a:ext cx="1237940" cy="599925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62A8BB"/>
            </a:solidFill>
            <a:prstDash val="solid"/>
            <a:miter lim="800000"/>
          </a:ln>
        </p:spPr>
        <p:txBody>
          <a:bodyPr/>
          <a:lstStyle/>
          <a:p>
            <a:endParaRPr lang="en-US" sz="700"/>
          </a:p>
        </p:txBody>
      </p:sp>
      <p:sp>
        <p:nvSpPr>
          <p:cNvPr id="33" name="Object 32"/>
          <p:cNvSpPr/>
          <p:nvPr/>
        </p:nvSpPr>
        <p:spPr>
          <a:xfrm>
            <a:off x="2042602" y="4663143"/>
            <a:ext cx="942739" cy="24185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635"/>
              </a:lnSpc>
              <a:buNone/>
            </a:pPr>
            <a:r>
              <a:rPr lang="en-US" sz="700" dirty="0">
                <a:solidFill>
                  <a:srgbClr val="2A2921"/>
                </a:solidFill>
                <a:ea typeface="Montserrat" pitchFamily="34" charset="-122"/>
                <a:cs typeface="Montserrat" pitchFamily="34" charset="-120"/>
              </a:rPr>
              <a:t>Предполагается всплеск, за которым последует спад</a:t>
            </a:r>
            <a:endParaRPr lang="en-US" sz="700" dirty="0"/>
          </a:p>
        </p:txBody>
      </p:sp>
      <p:sp>
        <p:nvSpPr>
          <p:cNvPr id="34" name="Object 33"/>
          <p:cNvSpPr/>
          <p:nvPr/>
        </p:nvSpPr>
        <p:spPr>
          <a:xfrm>
            <a:off x="3409070" y="4446955"/>
            <a:ext cx="1237940" cy="676106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62A8BB"/>
            </a:solidFill>
            <a:prstDash val="solid"/>
            <a:miter lim="800000"/>
          </a:ln>
        </p:spPr>
        <p:txBody>
          <a:bodyPr/>
          <a:lstStyle/>
          <a:p>
            <a:endParaRPr lang="en-US" sz="700"/>
          </a:p>
        </p:txBody>
      </p:sp>
      <p:sp>
        <p:nvSpPr>
          <p:cNvPr id="35" name="Object 34"/>
          <p:cNvSpPr/>
          <p:nvPr/>
        </p:nvSpPr>
        <p:spPr>
          <a:xfrm>
            <a:off x="3556698" y="4620292"/>
            <a:ext cx="942739" cy="3224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635"/>
              </a:lnSpc>
              <a:buNone/>
            </a:pPr>
            <a:r>
              <a:rPr lang="en-US" sz="700" dirty="0">
                <a:solidFill>
                  <a:srgbClr val="2A2921"/>
                </a:solidFill>
                <a:ea typeface="Montserrat" pitchFamily="34" charset="-122"/>
                <a:cs typeface="Montserrat" pitchFamily="34" charset="-120"/>
              </a:rPr>
              <a:t>Предполагаются многогранные тенденции с рядом пиков</a:t>
            </a:r>
            <a:endParaRPr lang="en-US" sz="700" dirty="0"/>
          </a:p>
        </p:txBody>
      </p:sp>
      <p:sp>
        <p:nvSpPr>
          <p:cNvPr id="36" name="Object 35"/>
          <p:cNvSpPr/>
          <p:nvPr/>
        </p:nvSpPr>
        <p:spPr>
          <a:xfrm>
            <a:off x="333292" y="5823000"/>
            <a:ext cx="1237940" cy="514221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62A8BB"/>
            </a:solidFill>
            <a:prstDash val="solid"/>
            <a:miter lim="800000"/>
          </a:ln>
        </p:spPr>
        <p:txBody>
          <a:bodyPr/>
          <a:lstStyle/>
          <a:p>
            <a:endParaRPr lang="en-US" sz="700"/>
          </a:p>
        </p:txBody>
      </p:sp>
      <p:sp>
        <p:nvSpPr>
          <p:cNvPr id="37" name="Object 36"/>
          <p:cNvSpPr/>
          <p:nvPr/>
        </p:nvSpPr>
        <p:spPr>
          <a:xfrm>
            <a:off x="392089" y="5970789"/>
            <a:ext cx="1099945" cy="2122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635"/>
              </a:lnSpc>
              <a:buNone/>
            </a:pPr>
            <a:r>
              <a:rPr lang="ru-RU" sz="700" noProof="0">
                <a:solidFill>
                  <a:srgbClr val="2A2921"/>
                </a:solidFill>
                <a:ea typeface="Montserrat" pitchFamily="34" charset="-122"/>
                <a:cs typeface="Montserrat" pitchFamily="34" charset="-120"/>
              </a:rPr>
              <a:t>Простая логистическая модель  </a:t>
            </a:r>
            <a:endParaRPr lang="ru-RU" sz="700" noProof="0"/>
          </a:p>
        </p:txBody>
      </p:sp>
      <p:sp>
        <p:nvSpPr>
          <p:cNvPr id="38" name="Object 37"/>
          <p:cNvSpPr/>
          <p:nvPr/>
        </p:nvSpPr>
        <p:spPr>
          <a:xfrm>
            <a:off x="1894919" y="5823000"/>
            <a:ext cx="1237940" cy="514221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62A8BB"/>
            </a:solidFill>
            <a:prstDash val="solid"/>
            <a:miter lim="800000"/>
          </a:ln>
        </p:spPr>
        <p:txBody>
          <a:bodyPr/>
          <a:lstStyle/>
          <a:p>
            <a:endParaRPr lang="en-US" sz="700"/>
          </a:p>
        </p:txBody>
      </p:sp>
      <p:sp>
        <p:nvSpPr>
          <p:cNvPr id="39" name="Object 38"/>
          <p:cNvSpPr/>
          <p:nvPr/>
        </p:nvSpPr>
        <p:spPr>
          <a:xfrm>
            <a:off x="2042602" y="5996310"/>
            <a:ext cx="942739" cy="16123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635"/>
              </a:lnSpc>
              <a:buNone/>
            </a:pPr>
            <a:r>
              <a:rPr lang="en-US" sz="700" dirty="0">
                <a:solidFill>
                  <a:srgbClr val="2A2921"/>
                </a:solidFill>
                <a:ea typeface="Montserrat" pitchFamily="34" charset="-122"/>
                <a:cs typeface="Montserrat" pitchFamily="34" charset="-120"/>
              </a:rPr>
              <a:t>Двойная логистическая модель   </a:t>
            </a:r>
            <a:endParaRPr lang="en-US" sz="700" dirty="0"/>
          </a:p>
        </p:txBody>
      </p:sp>
      <p:sp>
        <p:nvSpPr>
          <p:cNvPr id="40" name="Object 39"/>
          <p:cNvSpPr/>
          <p:nvPr/>
        </p:nvSpPr>
        <p:spPr>
          <a:xfrm>
            <a:off x="3409070" y="5823000"/>
            <a:ext cx="1237940" cy="514221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62A8BB"/>
            </a:solidFill>
            <a:prstDash val="solid"/>
            <a:miter lim="800000"/>
          </a:ln>
        </p:spPr>
        <p:txBody>
          <a:bodyPr/>
          <a:lstStyle/>
          <a:p>
            <a:endParaRPr lang="en-US" sz="700"/>
          </a:p>
        </p:txBody>
      </p:sp>
      <p:sp>
        <p:nvSpPr>
          <p:cNvPr id="41" name="Object 40"/>
          <p:cNvSpPr/>
          <p:nvPr/>
        </p:nvSpPr>
        <p:spPr>
          <a:xfrm>
            <a:off x="3556698" y="5996310"/>
            <a:ext cx="942739" cy="16123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635"/>
              </a:lnSpc>
              <a:buNone/>
            </a:pPr>
            <a:r>
              <a:rPr lang="en-US" sz="700" dirty="0">
                <a:solidFill>
                  <a:srgbClr val="2A2921"/>
                </a:solidFill>
                <a:ea typeface="Montserrat" pitchFamily="34" charset="-122"/>
                <a:cs typeface="Montserrat" pitchFamily="34" charset="-120"/>
              </a:rPr>
              <a:t>Сплайн или R логистическая модель    </a:t>
            </a:r>
            <a:endParaRPr lang="en-US" sz="700" dirty="0"/>
          </a:p>
        </p:txBody>
      </p:sp>
      <p:sp>
        <p:nvSpPr>
          <p:cNvPr id="42" name="Object 41"/>
          <p:cNvSpPr/>
          <p:nvPr/>
        </p:nvSpPr>
        <p:spPr>
          <a:xfrm>
            <a:off x="6541931" y="4418413"/>
            <a:ext cx="1237940" cy="837991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62A8BB"/>
            </a:solidFill>
            <a:prstDash val="solid"/>
            <a:miter lim="800000"/>
          </a:ln>
        </p:spPr>
        <p:txBody>
          <a:bodyPr/>
          <a:lstStyle/>
          <a:p>
            <a:endParaRPr lang="en-US" sz="700"/>
          </a:p>
        </p:txBody>
      </p:sp>
      <p:sp>
        <p:nvSpPr>
          <p:cNvPr id="43" name="Object 42"/>
          <p:cNvSpPr/>
          <p:nvPr/>
        </p:nvSpPr>
        <p:spPr>
          <a:xfrm>
            <a:off x="6689640" y="4591724"/>
            <a:ext cx="942739" cy="48370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635"/>
              </a:lnSpc>
              <a:buNone/>
            </a:pPr>
            <a:r>
              <a:rPr lang="en-US" sz="700" dirty="0">
                <a:solidFill>
                  <a:srgbClr val="2A2921"/>
                </a:solidFill>
                <a:ea typeface="Montserrat" pitchFamily="34" charset="-122"/>
                <a:cs typeface="Montserrat" pitchFamily="34" charset="-120"/>
              </a:rPr>
              <a:t>Менее трёх лет данных из опросов или эпидемиологического надзора, или менее трёх последовательных сайтов</a:t>
            </a:r>
            <a:endParaRPr lang="en-US" sz="700" dirty="0"/>
          </a:p>
        </p:txBody>
      </p:sp>
      <p:sp>
        <p:nvSpPr>
          <p:cNvPr id="44" name="Object 43"/>
          <p:cNvSpPr/>
          <p:nvPr/>
        </p:nvSpPr>
        <p:spPr>
          <a:xfrm>
            <a:off x="8779746" y="4266105"/>
            <a:ext cx="1237942" cy="999875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62A8BB"/>
            </a:solidFill>
            <a:prstDash val="solid"/>
            <a:miter lim="800000"/>
          </a:ln>
        </p:spPr>
        <p:txBody>
          <a:bodyPr/>
          <a:lstStyle/>
          <a:p>
            <a:endParaRPr lang="en-US" sz="700"/>
          </a:p>
        </p:txBody>
      </p:sp>
      <p:sp>
        <p:nvSpPr>
          <p:cNvPr id="45" name="Object 44"/>
          <p:cNvSpPr/>
          <p:nvPr/>
        </p:nvSpPr>
        <p:spPr>
          <a:xfrm>
            <a:off x="8841834" y="4442220"/>
            <a:ext cx="1075973" cy="79032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635"/>
              </a:lnSpc>
              <a:buNone/>
            </a:pPr>
            <a:r>
              <a:rPr lang="en-US" sz="700" dirty="0">
                <a:solidFill>
                  <a:srgbClr val="2A2921"/>
                </a:solidFill>
                <a:ea typeface="Montserrat" pitchFamily="34" charset="-122"/>
                <a:cs typeface="Montserrat" pitchFamily="34" charset="-120"/>
              </a:rPr>
              <a:t>Данные, собранные в течение трёх и более лет на трёх последовательных сайтов, включают результаты опросов и эпидемиологического надзора</a:t>
            </a:r>
            <a:endParaRPr lang="en-US" sz="700" dirty="0"/>
          </a:p>
        </p:txBody>
      </p:sp>
      <p:sp>
        <p:nvSpPr>
          <p:cNvPr id="46" name="Object 45"/>
          <p:cNvSpPr/>
          <p:nvPr/>
        </p:nvSpPr>
        <p:spPr>
          <a:xfrm>
            <a:off x="10912866" y="4342260"/>
            <a:ext cx="1237942" cy="1076056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62A8BB"/>
            </a:solidFill>
            <a:prstDash val="solid"/>
            <a:miter lim="800000"/>
          </a:ln>
        </p:spPr>
        <p:txBody>
          <a:bodyPr/>
          <a:lstStyle/>
          <a:p>
            <a:endParaRPr lang="en-US" sz="700"/>
          </a:p>
        </p:txBody>
      </p:sp>
      <p:sp>
        <p:nvSpPr>
          <p:cNvPr id="47" name="Object 46"/>
          <p:cNvSpPr/>
          <p:nvPr/>
        </p:nvSpPr>
        <p:spPr>
          <a:xfrm>
            <a:off x="10974872" y="4515543"/>
            <a:ext cx="1086078" cy="72555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635"/>
              </a:lnSpc>
              <a:buNone/>
            </a:pPr>
            <a:r>
              <a:rPr lang="en-US" sz="700" dirty="0">
                <a:solidFill>
                  <a:srgbClr val="2A2921"/>
                </a:solidFill>
                <a:ea typeface="Montserrat" pitchFamily="34" charset="-122"/>
                <a:cs typeface="Montserrat" pitchFamily="34" charset="-120"/>
              </a:rPr>
              <a:t>Более 50 источников с данными опросов или эпидемиологического наблюдения за период свыше 10 лет, указывающие на конфликтную эпидемиологическую динамику</a:t>
            </a:r>
            <a:endParaRPr lang="en-US" sz="700" dirty="0"/>
          </a:p>
        </p:txBody>
      </p:sp>
      <p:sp>
        <p:nvSpPr>
          <p:cNvPr id="48" name="Object 47"/>
          <p:cNvSpPr/>
          <p:nvPr/>
        </p:nvSpPr>
        <p:spPr>
          <a:xfrm>
            <a:off x="6541931" y="5484973"/>
            <a:ext cx="1237940" cy="514222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62A8BB"/>
            </a:solidFill>
            <a:prstDash val="solid"/>
            <a:miter lim="800000"/>
          </a:ln>
        </p:spPr>
        <p:txBody>
          <a:bodyPr/>
          <a:lstStyle/>
          <a:p>
            <a:endParaRPr lang="en-US" sz="700"/>
          </a:p>
        </p:txBody>
      </p:sp>
      <p:sp>
        <p:nvSpPr>
          <p:cNvPr id="49" name="Object 48"/>
          <p:cNvSpPr/>
          <p:nvPr/>
        </p:nvSpPr>
        <p:spPr>
          <a:xfrm>
            <a:off x="6689640" y="5658257"/>
            <a:ext cx="942739" cy="16123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635"/>
              </a:lnSpc>
              <a:buNone/>
            </a:pPr>
            <a:r>
              <a:rPr lang="en-US" sz="700" dirty="0">
                <a:solidFill>
                  <a:srgbClr val="2A2921"/>
                </a:solidFill>
                <a:ea typeface="Montserrat" pitchFamily="34" charset="-122"/>
                <a:cs typeface="Montserrat" pitchFamily="34" charset="-120"/>
              </a:rPr>
              <a:t>EPP классическая или R-гибрид модель  </a:t>
            </a:r>
            <a:endParaRPr lang="en-US" sz="700" dirty="0"/>
          </a:p>
        </p:txBody>
      </p:sp>
      <p:sp>
        <p:nvSpPr>
          <p:cNvPr id="50" name="Object 49"/>
          <p:cNvSpPr/>
          <p:nvPr/>
        </p:nvSpPr>
        <p:spPr>
          <a:xfrm>
            <a:off x="7779871" y="5861145"/>
            <a:ext cx="1237940" cy="599925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62A8BB"/>
            </a:solidFill>
            <a:prstDash val="solid"/>
            <a:miter lim="800000"/>
          </a:ln>
        </p:spPr>
        <p:txBody>
          <a:bodyPr/>
          <a:lstStyle/>
          <a:p>
            <a:endParaRPr lang="en-US" sz="800"/>
          </a:p>
        </p:txBody>
      </p:sp>
      <p:sp>
        <p:nvSpPr>
          <p:cNvPr id="51" name="Object 50"/>
          <p:cNvSpPr/>
          <p:nvPr/>
        </p:nvSpPr>
        <p:spPr>
          <a:xfrm>
            <a:off x="7927580" y="6039162"/>
            <a:ext cx="999875" cy="24185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635"/>
              </a:lnSpc>
              <a:buNone/>
            </a:pPr>
            <a:r>
              <a:rPr lang="en-US" sz="700" dirty="0">
                <a:solidFill>
                  <a:srgbClr val="2A2921"/>
                </a:solidFill>
                <a:ea typeface="Montserrat" pitchFamily="34" charset="-122"/>
                <a:cs typeface="Montserrat" pitchFamily="34" charset="-120"/>
              </a:rPr>
              <a:t>Концентрированная: R-сплайн / R-гибрид / R-тренд модель</a:t>
            </a:r>
            <a:endParaRPr lang="en-US" sz="700" dirty="0"/>
          </a:p>
        </p:txBody>
      </p:sp>
      <p:sp>
        <p:nvSpPr>
          <p:cNvPr id="52" name="Object 51"/>
          <p:cNvSpPr/>
          <p:nvPr/>
        </p:nvSpPr>
        <p:spPr>
          <a:xfrm>
            <a:off x="9809379" y="5904023"/>
            <a:ext cx="1113497" cy="514221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62A8BB"/>
            </a:solidFill>
            <a:prstDash val="solid"/>
            <a:miter lim="800000"/>
          </a:ln>
        </p:spPr>
        <p:txBody>
          <a:bodyPr/>
          <a:lstStyle/>
          <a:p>
            <a:endParaRPr lang="en-US" sz="700"/>
          </a:p>
        </p:txBody>
      </p:sp>
      <p:sp>
        <p:nvSpPr>
          <p:cNvPr id="53" name="Object 52"/>
          <p:cNvSpPr/>
          <p:nvPr/>
        </p:nvSpPr>
        <p:spPr>
          <a:xfrm>
            <a:off x="9959950" y="6077252"/>
            <a:ext cx="943337" cy="25996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635"/>
              </a:lnSpc>
              <a:buNone/>
            </a:pPr>
            <a:r>
              <a:rPr lang="en-US" sz="700" dirty="0">
                <a:solidFill>
                  <a:srgbClr val="2A2921"/>
                </a:solidFill>
                <a:ea typeface="Montserrat" pitchFamily="34" charset="-122"/>
                <a:cs typeface="Montserrat" pitchFamily="34" charset="-120"/>
              </a:rPr>
              <a:t>Генерализованная:R -гибрид модель  </a:t>
            </a:r>
            <a:endParaRPr lang="en-US" sz="700" dirty="0"/>
          </a:p>
        </p:txBody>
      </p:sp>
      <p:sp>
        <p:nvSpPr>
          <p:cNvPr id="54" name="Object 53"/>
          <p:cNvSpPr/>
          <p:nvPr/>
        </p:nvSpPr>
        <p:spPr>
          <a:xfrm>
            <a:off x="10922876" y="5599273"/>
            <a:ext cx="1236893" cy="438040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62A8BB"/>
            </a:solidFill>
            <a:prstDash val="solid"/>
            <a:miter lim="800000"/>
          </a:ln>
        </p:spPr>
        <p:txBody>
          <a:bodyPr/>
          <a:lstStyle/>
          <a:p>
            <a:endParaRPr lang="en-US" sz="700"/>
          </a:p>
        </p:txBody>
      </p:sp>
      <p:sp>
        <p:nvSpPr>
          <p:cNvPr id="55" name="Object 54"/>
          <p:cNvSpPr/>
          <p:nvPr/>
        </p:nvSpPr>
        <p:spPr>
          <a:xfrm>
            <a:off x="11070646" y="5777290"/>
            <a:ext cx="941450" cy="8061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635"/>
              </a:lnSpc>
              <a:buNone/>
            </a:pPr>
            <a:r>
              <a:rPr lang="en-US" sz="700" dirty="0">
                <a:solidFill>
                  <a:srgbClr val="2A2921"/>
                </a:solidFill>
                <a:ea typeface="Montserrat" pitchFamily="34" charset="-122"/>
                <a:cs typeface="Montserrat" pitchFamily="34" charset="-120"/>
              </a:rPr>
              <a:t>R -гибрид модель      </a:t>
            </a:r>
            <a:endParaRPr lang="en-US" sz="700" dirty="0"/>
          </a:p>
        </p:txBody>
      </p:sp>
      <p:sp>
        <p:nvSpPr>
          <p:cNvPr id="56" name="Object 55"/>
          <p:cNvSpPr/>
          <p:nvPr/>
        </p:nvSpPr>
        <p:spPr>
          <a:xfrm>
            <a:off x="999875" y="6470385"/>
            <a:ext cx="6766713" cy="25601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016"/>
              </a:lnSpc>
              <a:buNone/>
            </a:pPr>
            <a:r>
              <a:rPr lang="en-US" sz="144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Руководство пользователя Spectrum (</a:t>
            </a:r>
            <a:r>
              <a:rPr lang="en-US" sz="1440" u="sng" dirty="0">
                <a:solidFill>
                  <a:srgbClr val="11A9E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  <a:hlinkClick r:id="rId37"/>
              </a:rPr>
              <a:t>Spectrum Manual</a:t>
            </a:r>
            <a:r>
              <a:rPr lang="en-US" sz="144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)  </a:t>
            </a:r>
            <a:endParaRPr lang="en-US" dirty="0"/>
          </a:p>
        </p:txBody>
      </p:sp>
      <p:pic>
        <p:nvPicPr>
          <p:cNvPr id="57" name="Object 56" descr="UNAIDSlogo.png"/>
          <p:cNvPicPr>
            <a:picLocks noChangeAspect="1"/>
          </p:cNvPicPr>
          <p:nvPr/>
        </p:nvPicPr>
        <p:blipFill>
          <a:blip r:embed="rId38"/>
          <a:srcRect/>
          <a:stretch/>
        </p:blipFill>
        <p:spPr>
          <a:xfrm>
            <a:off x="10379654" y="6522994"/>
            <a:ext cx="1681296" cy="2475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11204" y="224088"/>
            <a:ext cx="11308290" cy="101971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016"/>
              </a:lnSpc>
              <a:buNone/>
            </a:pPr>
            <a:r>
              <a:rPr lang="en-US" sz="3188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Данные, необходимые для прогноза уровня заболеваемости, полученные из EPP или CSAVR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799900" y="1590295"/>
            <a:ext cx="5993100" cy="416731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242900" indent="-242900" algn="l">
              <a:lnSpc>
                <a:spcPts val="2449"/>
              </a:lnSpc>
              <a:buSzPct val="100000"/>
              <a:buChar char="•"/>
            </a:pPr>
            <a:r>
              <a:rPr lang="en-US" sz="1944" b="1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EPP, концентрированная эпидемия:</a:t>
            </a:r>
          </a:p>
          <a:p>
            <a:pPr marL="485800" lvl="1" indent="-242900" algn="l">
              <a:lnSpc>
                <a:spcPts val="1738"/>
              </a:lnSpc>
              <a:spcBef>
                <a:spcPts val="504"/>
              </a:spcBef>
              <a:buSzPct val="100000"/>
              <a:buChar char="•"/>
            </a:pPr>
            <a:r>
              <a:rPr lang="en-US" sz="1242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Все основные </a:t>
            </a:r>
            <a:r>
              <a:rPr lang="en-US" sz="1242" b="1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ключевые группы населения</a:t>
            </a:r>
            <a:r>
              <a:rPr lang="en-US" sz="1242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учтены.</a:t>
            </a:r>
          </a:p>
          <a:p>
            <a:pPr marL="728700" lvl="2" indent="-242900" algn="l">
              <a:lnSpc>
                <a:spcPts val="1738"/>
              </a:lnSpc>
              <a:spcBef>
                <a:spcPts val="618"/>
              </a:spcBef>
              <a:buSzPct val="100000"/>
              <a:buChar char="•"/>
            </a:pPr>
            <a:r>
              <a:rPr lang="en-US" sz="1242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Наиболее важные ключевые группы населения оцениваются на основе:</a:t>
            </a:r>
          </a:p>
          <a:p>
            <a:pPr marL="971600" lvl="3" indent="-242900" algn="l">
              <a:lnSpc>
                <a:spcPts val="1738"/>
              </a:lnSpc>
              <a:spcBef>
                <a:spcPts val="618"/>
              </a:spcBef>
              <a:buSzPct val="100000"/>
              <a:buChar char="•"/>
            </a:pPr>
            <a:r>
              <a:rPr lang="en-US" sz="1242" dirty="0" err="1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Оценки</a:t>
            </a:r>
            <a:r>
              <a:rPr lang="en-US" sz="1242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ru-RU" sz="1242" b="1" noProof="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численности населения страны</a:t>
            </a:r>
            <a:r>
              <a:rPr lang="en-US" sz="1242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</a:t>
            </a:r>
          </a:p>
          <a:p>
            <a:pPr marL="971600" lvl="3" indent="-242900" algn="l">
              <a:lnSpc>
                <a:spcPts val="1738"/>
              </a:lnSpc>
              <a:spcBef>
                <a:spcPts val="618"/>
              </a:spcBef>
              <a:buSzPct val="100000"/>
              <a:buChar char="•"/>
            </a:pPr>
            <a:r>
              <a:rPr lang="en-US" sz="1242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Оценки </a:t>
            </a:r>
            <a:r>
              <a:rPr lang="en-US" sz="1242" b="1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процента мужчин </a:t>
            </a:r>
            <a:r>
              <a:rPr lang="en-US" sz="1242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 каждой группе населения.</a:t>
            </a:r>
          </a:p>
          <a:p>
            <a:pPr marL="971600" lvl="3" indent="-242900" algn="l">
              <a:lnSpc>
                <a:spcPts val="1738"/>
              </a:lnSpc>
              <a:spcBef>
                <a:spcPts val="618"/>
              </a:spcBef>
              <a:buSzPct val="100000"/>
              <a:buChar char="•"/>
            </a:pPr>
            <a:r>
              <a:rPr lang="en-US" sz="1242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Оценки </a:t>
            </a:r>
            <a:r>
              <a:rPr lang="en-US" sz="1242" b="1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продолжительности нахождения </a:t>
            </a:r>
            <a:r>
              <a:rPr lang="en-US" sz="1242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 группе населения (например, количество лет работы в секс-индустрии).</a:t>
            </a:r>
          </a:p>
          <a:p>
            <a:pPr marL="971600" lvl="3" indent="-242900" algn="l">
              <a:lnSpc>
                <a:spcPts val="1738"/>
              </a:lnSpc>
              <a:spcBef>
                <a:spcPts val="618"/>
              </a:spcBef>
              <a:buSzPct val="100000"/>
              <a:buChar char="•"/>
            </a:pPr>
            <a:r>
              <a:rPr lang="en-US" sz="1242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Наличие как минимум </a:t>
            </a:r>
            <a:r>
              <a:rPr lang="en-US" sz="1242" b="1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3–4 точек данных о распространенности за период времени</a:t>
            </a:r>
            <a:r>
              <a:rPr lang="en-US" sz="1242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включая самые последние данные за </a:t>
            </a:r>
            <a:r>
              <a:rPr lang="en-US" sz="1242" b="1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2020 год и позже</a:t>
            </a:r>
            <a:r>
              <a:rPr lang="en-US" sz="1242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</a:t>
            </a:r>
          </a:p>
          <a:p>
            <a:pPr marL="971600" lvl="3" indent="-242900" algn="l">
              <a:lnSpc>
                <a:spcPts val="1738"/>
              </a:lnSpc>
              <a:spcBef>
                <a:spcPts val="618"/>
              </a:spcBef>
              <a:buSzPct val="100000"/>
              <a:buChar char="•"/>
            </a:pPr>
            <a:r>
              <a:rPr lang="en-US" sz="1242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Наличие </a:t>
            </a:r>
            <a:r>
              <a:rPr lang="en-US" sz="1242" b="1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≥ 4 точек данных о распространенности в рамках дородового ухода </a:t>
            </a:r>
            <a:r>
              <a:rPr lang="en-US" sz="1242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(сервисное наблюдение или рутинный эпиднадзор).  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6418245" y="1580773"/>
            <a:ext cx="5740254" cy="23021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242900" indent="-242900" algn="l">
              <a:lnSpc>
                <a:spcPts val="2449"/>
              </a:lnSpc>
              <a:buSzPct val="100000"/>
              <a:buChar char="•"/>
            </a:pPr>
            <a:r>
              <a:rPr lang="en-US" sz="1944" b="1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CSAVR:</a:t>
            </a:r>
            <a:r>
              <a:rPr lang="en-US" sz="1944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 </a:t>
            </a:r>
          </a:p>
          <a:p>
            <a:pPr marL="485800" lvl="1" indent="-242900" algn="l">
              <a:lnSpc>
                <a:spcPts val="1738"/>
              </a:lnSpc>
              <a:spcBef>
                <a:spcPts val="504"/>
              </a:spcBef>
              <a:buSzPct val="100000"/>
              <a:buChar char="•"/>
            </a:pPr>
            <a:r>
              <a:rPr lang="en-US" sz="1242" b="1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Данные о смертности от ВИЧ/СПИДа и диагнозах за 8 лет </a:t>
            </a:r>
            <a:r>
              <a:rPr lang="en-US" sz="1242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(1990-2024 гг.).</a:t>
            </a:r>
          </a:p>
          <a:p>
            <a:pPr marL="728700" lvl="2" indent="-242900" algn="l">
              <a:lnSpc>
                <a:spcPts val="1738"/>
              </a:lnSpc>
              <a:spcBef>
                <a:spcPts val="618"/>
              </a:spcBef>
              <a:buSzPct val="100000"/>
              <a:buChar char="•"/>
            </a:pPr>
            <a:r>
              <a:rPr lang="en-US" sz="1242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Регистрация причин смерти, классифицированных Институтом метрики и оценки здоровья (IHME) как среднее или высокое качество (группы 2A и 2B).  </a:t>
            </a:r>
          </a:p>
          <a:p>
            <a:pPr marL="485800" lvl="1" indent="-242900" algn="l">
              <a:lnSpc>
                <a:spcPts val="1738"/>
              </a:lnSpc>
              <a:spcBef>
                <a:spcPts val="618"/>
              </a:spcBef>
              <a:buSzPct val="100000"/>
              <a:buChar char="•"/>
            </a:pPr>
            <a:r>
              <a:rPr lang="en-US" sz="1242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Файл Spectrum, охватывающий всю </a:t>
            </a:r>
            <a:r>
              <a:rPr lang="en-US" sz="1242" b="1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фактическую </a:t>
            </a:r>
            <a:r>
              <a:rPr lang="en-US" sz="1242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численность населения: всех жителей, включая не граждан.  </a:t>
            </a:r>
            <a:endParaRPr lang="en-US" dirty="0"/>
          </a:p>
        </p:txBody>
      </p:sp>
      <p:pic>
        <p:nvPicPr>
          <p:cNvPr id="5" name="Object 4" descr="UNAIDSlogo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255860" y="6456336"/>
            <a:ext cx="1681296" cy="2475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906038" y="-52068"/>
            <a:ext cx="10357832" cy="101971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016"/>
              </a:lnSpc>
              <a:buNone/>
            </a:pPr>
            <a:r>
              <a:rPr lang="en-US" sz="3188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Spectrum реализует как EPP, так и CSAVR, применяя сходный подход к динамике ВИЧ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-9523" y="1074234"/>
            <a:ext cx="12188952" cy="28784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268"/>
              </a:lnSpc>
              <a:spcBef>
                <a:spcPts val="823"/>
              </a:spcBef>
              <a:buNone/>
            </a:pPr>
            <a:r>
              <a:rPr lang="en-US" sz="18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 Прогрессирование болезни, смертность и влияние АРТ на снижение передачи</a:t>
            </a:r>
            <a:endParaRPr lang="en-US" dirty="0"/>
          </a:p>
        </p:txBody>
      </p:sp>
      <p:pic>
        <p:nvPicPr>
          <p:cNvPr id="4" name="Object 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13868" y="2761559"/>
            <a:ext cx="1276031" cy="371382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23338" y="1818766"/>
            <a:ext cx="1266508" cy="1314121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26314" y="3037633"/>
            <a:ext cx="1256986" cy="999875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48883" y="5627812"/>
            <a:ext cx="1409348" cy="95226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61103" y="4725734"/>
            <a:ext cx="95226" cy="409473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826269" y="3037633"/>
            <a:ext cx="514221" cy="104749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264920" y="5627812"/>
            <a:ext cx="1009398" cy="95226"/>
          </a:xfrm>
          <a:prstGeom prst="rect">
            <a:avLst/>
          </a:prstGeom>
        </p:spPr>
      </p:pic>
      <p:sp>
        <p:nvSpPr>
          <p:cNvPr id="11" name="Object 10"/>
          <p:cNvSpPr/>
          <p:nvPr/>
        </p:nvSpPr>
        <p:spPr>
          <a:xfrm>
            <a:off x="1018815" y="1471136"/>
            <a:ext cx="1904524" cy="695151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62A8BB"/>
            </a:solidFill>
            <a:prstDash val="solid"/>
            <a:miter lim="800000"/>
          </a:ln>
        </p:spPr>
        <p:txBody>
          <a:bodyPr/>
          <a:lstStyle/>
          <a:p>
            <a:endParaRPr lang="en-US"/>
          </a:p>
        </p:txBody>
      </p:sp>
      <p:sp>
        <p:nvSpPr>
          <p:cNvPr id="12" name="Object 11"/>
          <p:cNvSpPr/>
          <p:nvPr/>
        </p:nvSpPr>
        <p:spPr>
          <a:xfrm>
            <a:off x="1133192" y="1619765"/>
            <a:ext cx="1675981" cy="39136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1542"/>
              </a:lnSpc>
              <a:buNone/>
            </a:pPr>
            <a:r>
              <a:rPr lang="en-US" sz="1224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Демографические данные</a:t>
            </a:r>
            <a:endParaRPr lang="en-US" dirty="0"/>
          </a:p>
        </p:txBody>
      </p:sp>
      <p:sp>
        <p:nvSpPr>
          <p:cNvPr id="13" name="Object 12"/>
          <p:cNvSpPr/>
          <p:nvPr/>
        </p:nvSpPr>
        <p:spPr>
          <a:xfrm>
            <a:off x="1009344" y="2413930"/>
            <a:ext cx="1904524" cy="695150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62A8BB"/>
            </a:solidFill>
            <a:prstDash val="solid"/>
            <a:miter lim="800000"/>
          </a:ln>
        </p:spPr>
        <p:txBody>
          <a:bodyPr/>
          <a:lstStyle/>
          <a:p>
            <a:endParaRPr lang="en-US"/>
          </a:p>
        </p:txBody>
      </p:sp>
      <p:sp>
        <p:nvSpPr>
          <p:cNvPr id="14" name="Object 13"/>
          <p:cNvSpPr/>
          <p:nvPr/>
        </p:nvSpPr>
        <p:spPr>
          <a:xfrm>
            <a:off x="1123669" y="2562504"/>
            <a:ext cx="1675981" cy="39136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1542"/>
              </a:lnSpc>
              <a:buNone/>
            </a:pPr>
            <a:r>
              <a:rPr lang="en-US" sz="1224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Программные данные</a:t>
            </a:r>
            <a:endParaRPr lang="en-US" dirty="0"/>
          </a:p>
        </p:txBody>
      </p:sp>
      <p:sp>
        <p:nvSpPr>
          <p:cNvPr id="15" name="Object 14"/>
          <p:cNvSpPr/>
          <p:nvPr/>
        </p:nvSpPr>
        <p:spPr>
          <a:xfrm>
            <a:off x="996768" y="3399466"/>
            <a:ext cx="1929570" cy="1276031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62A8BB"/>
            </a:solidFill>
            <a:prstDash val="solid"/>
            <a:miter lim="800000"/>
          </a:ln>
        </p:spPr>
        <p:txBody>
          <a:bodyPr/>
          <a:lstStyle/>
          <a:p>
            <a:endParaRPr lang="en-US"/>
          </a:p>
        </p:txBody>
      </p:sp>
      <p:sp>
        <p:nvSpPr>
          <p:cNvPr id="16" name="Object 15"/>
          <p:cNvSpPr/>
          <p:nvPr/>
        </p:nvSpPr>
        <p:spPr>
          <a:xfrm>
            <a:off x="1109911" y="3643321"/>
            <a:ext cx="1703458" cy="78273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1542"/>
              </a:lnSpc>
              <a:buNone/>
            </a:pPr>
            <a:r>
              <a:rPr lang="en-US" sz="1224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Возрастно-половое распределение заболеваемости </a:t>
            </a:r>
            <a:endParaRPr lang="en-US" dirty="0"/>
          </a:p>
        </p:txBody>
      </p:sp>
      <p:sp>
        <p:nvSpPr>
          <p:cNvPr id="17" name="Object 16"/>
          <p:cNvSpPr/>
          <p:nvPr/>
        </p:nvSpPr>
        <p:spPr>
          <a:xfrm>
            <a:off x="1145506" y="5052533"/>
            <a:ext cx="2203440" cy="1245654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E66922"/>
            </a:solidFill>
            <a:prstDash val="solid"/>
            <a:miter lim="800000"/>
          </a:ln>
        </p:spPr>
        <p:txBody>
          <a:bodyPr/>
          <a:lstStyle/>
          <a:p>
            <a:endParaRPr lang="en-US"/>
          </a:p>
        </p:txBody>
      </p:sp>
      <p:sp>
        <p:nvSpPr>
          <p:cNvPr id="18" name="Object 17"/>
          <p:cNvSpPr/>
          <p:nvPr/>
        </p:nvSpPr>
        <p:spPr>
          <a:xfrm>
            <a:off x="1245002" y="5281212"/>
            <a:ext cx="2004610" cy="78273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1542"/>
              </a:lnSpc>
              <a:buNone/>
            </a:pPr>
            <a:r>
              <a:rPr lang="en-US" sz="1224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Наблюдение, исследование и рутинные данные тестирования</a:t>
            </a:r>
            <a:endParaRPr lang="en-US" dirty="0"/>
          </a:p>
        </p:txBody>
      </p:sp>
      <p:sp>
        <p:nvSpPr>
          <p:cNvPr id="19" name="Object 18"/>
          <p:cNvSpPr/>
          <p:nvPr/>
        </p:nvSpPr>
        <p:spPr>
          <a:xfrm>
            <a:off x="4203640" y="1454363"/>
            <a:ext cx="3610234" cy="3261782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14558C"/>
            </a:solidFill>
            <a:prstDash val="solid"/>
            <a:miter lim="800000"/>
          </a:ln>
        </p:spPr>
        <p:txBody>
          <a:bodyPr/>
          <a:lstStyle/>
          <a:p>
            <a:endParaRPr lang="en-US"/>
          </a:p>
        </p:txBody>
      </p:sp>
      <p:sp>
        <p:nvSpPr>
          <p:cNvPr id="20" name="Object 19"/>
          <p:cNvSpPr/>
          <p:nvPr/>
        </p:nvSpPr>
        <p:spPr>
          <a:xfrm>
            <a:off x="4218936" y="2595833"/>
            <a:ext cx="3579612" cy="97841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1542"/>
              </a:lnSpc>
              <a:buNone/>
            </a:pPr>
            <a:r>
              <a:rPr lang="en-US" sz="1224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Демографические и эпидемиологические расчеты Передача от матери ребенку: Модель детских заболеваний,  Модель взрослых заболеваний</a:t>
            </a:r>
            <a:endParaRPr lang="en-US" dirty="0"/>
          </a:p>
        </p:txBody>
      </p:sp>
      <p:sp>
        <p:nvSpPr>
          <p:cNvPr id="21" name="Object 20"/>
          <p:cNvSpPr/>
          <p:nvPr/>
        </p:nvSpPr>
        <p:spPr>
          <a:xfrm>
            <a:off x="4761986" y="5132610"/>
            <a:ext cx="2493401" cy="1085579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E66922"/>
            </a:solidFill>
            <a:prstDash val="solid"/>
            <a:miter lim="800000"/>
          </a:ln>
        </p:spPr>
        <p:txBody>
          <a:bodyPr/>
          <a:lstStyle/>
          <a:p>
            <a:endParaRPr lang="en-US"/>
          </a:p>
        </p:txBody>
      </p:sp>
      <p:sp>
        <p:nvSpPr>
          <p:cNvPr id="22" name="Object 21"/>
          <p:cNvSpPr/>
          <p:nvPr/>
        </p:nvSpPr>
        <p:spPr>
          <a:xfrm>
            <a:off x="4846906" y="5281212"/>
            <a:ext cx="2323717" cy="78273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1542"/>
              </a:lnSpc>
              <a:buNone/>
            </a:pPr>
            <a:r>
              <a:rPr lang="en-US" sz="1224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Тенденция распространенности / заболеваемости среди взрослых</a:t>
            </a:r>
            <a:endParaRPr lang="en-US" dirty="0"/>
          </a:p>
        </p:txBody>
      </p:sp>
      <p:sp>
        <p:nvSpPr>
          <p:cNvPr id="23" name="Object 22"/>
          <p:cNvSpPr/>
          <p:nvPr/>
        </p:nvSpPr>
        <p:spPr>
          <a:xfrm>
            <a:off x="8349067" y="2252017"/>
            <a:ext cx="3280258" cy="1666458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14558C"/>
            </a:solidFill>
            <a:prstDash val="solid"/>
            <a:miter lim="800000"/>
          </a:ln>
        </p:spPr>
        <p:txBody>
          <a:bodyPr/>
          <a:lstStyle/>
          <a:p>
            <a:endParaRPr lang="en-US"/>
          </a:p>
        </p:txBody>
      </p:sp>
      <p:sp>
        <p:nvSpPr>
          <p:cNvPr id="24" name="Object 23"/>
          <p:cNvSpPr/>
          <p:nvPr/>
        </p:nvSpPr>
        <p:spPr>
          <a:xfrm>
            <a:off x="8394575" y="2400620"/>
            <a:ext cx="3189284" cy="136977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1542"/>
              </a:lnSpc>
              <a:buNone/>
            </a:pPr>
            <a:r>
              <a:rPr lang="en-US" sz="1224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 Результат: Количество ВИЧ-инфицированных и распространенность, новые инфекции и заболеваемость, смертность от СПИДа, потребность в АРТ и охват, потребность в ППМР и охват</a:t>
            </a:r>
            <a:endParaRPr lang="en-US" dirty="0"/>
          </a:p>
        </p:txBody>
      </p:sp>
      <p:sp>
        <p:nvSpPr>
          <p:cNvPr id="25" name="Object 24"/>
          <p:cNvSpPr/>
          <p:nvPr/>
        </p:nvSpPr>
        <p:spPr>
          <a:xfrm>
            <a:off x="8265876" y="4937423"/>
            <a:ext cx="3446715" cy="1476006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E66922"/>
            </a:solidFill>
            <a:prstDash val="solid"/>
            <a:miter lim="800000"/>
          </a:ln>
        </p:spPr>
        <p:txBody>
          <a:bodyPr/>
          <a:lstStyle/>
          <a:p>
            <a:endParaRPr lang="en-US"/>
          </a:p>
        </p:txBody>
      </p:sp>
      <p:sp>
        <p:nvSpPr>
          <p:cNvPr id="26" name="Object 25"/>
          <p:cNvSpPr/>
          <p:nvPr/>
        </p:nvSpPr>
        <p:spPr>
          <a:xfrm>
            <a:off x="8303058" y="5085998"/>
            <a:ext cx="3372297" cy="117409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1542"/>
              </a:lnSpc>
              <a:buNone/>
            </a:pPr>
            <a:r>
              <a:rPr lang="en-US" sz="1224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Эпидемиологическая модель EPP/CSAVR: статистическое соответствие данным наблюдений. Цели (и AEM): моделирование на основе рискованного поведения и охвата профилактикой и лечением</a:t>
            </a:r>
            <a:endParaRPr lang="en-US" dirty="0"/>
          </a:p>
        </p:txBody>
      </p:sp>
      <p:pic>
        <p:nvPicPr>
          <p:cNvPr id="27" name="Object 26" descr="UNAIDSlogo.png"/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10274906" y="6580130"/>
            <a:ext cx="1681296" cy="2475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209498" y="290746"/>
            <a:ext cx="12188952" cy="50985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016"/>
              </a:lnSpc>
              <a:buNone/>
            </a:pPr>
            <a:r>
              <a:rPr lang="en-US" sz="3188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Оценка для ключевых групп населения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742764" y="971307"/>
            <a:ext cx="10684378" cy="313624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pic>
        <p:nvPicPr>
          <p:cNvPr id="4" name="Object 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3187" y="1161651"/>
            <a:ext cx="10312996" cy="2771082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3187" y="1161651"/>
            <a:ext cx="10312996" cy="2761559"/>
          </a:xfrm>
          <a:prstGeom prst="rect">
            <a:avLst/>
          </a:prstGeom>
        </p:spPr>
      </p:pic>
      <p:sp>
        <p:nvSpPr>
          <p:cNvPr id="6" name="Object 5"/>
          <p:cNvSpPr/>
          <p:nvPr/>
        </p:nvSpPr>
        <p:spPr>
          <a:xfrm>
            <a:off x="933217" y="1161759"/>
            <a:ext cx="4683397" cy="1102136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buNone/>
            </a:pPr>
            <a:r>
              <a:rPr lang="en-US" sz="1500" b="1" dirty="0">
                <a:solidFill>
                  <a:srgbClr val="FFFFFF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Модель оценки заболеваемости среди взрослых</a:t>
            </a:r>
            <a:endParaRPr lang="en-US" dirty="0"/>
          </a:p>
        </p:txBody>
      </p:sp>
      <p:sp>
        <p:nvSpPr>
          <p:cNvPr id="7" name="Object 6"/>
          <p:cNvSpPr/>
          <p:nvPr/>
        </p:nvSpPr>
        <p:spPr>
          <a:xfrm>
            <a:off x="5616614" y="1161759"/>
            <a:ext cx="5620076" cy="1102136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buNone/>
            </a:pPr>
            <a:r>
              <a:rPr lang="en-US" sz="1500" b="1" dirty="0">
                <a:solidFill>
                  <a:srgbClr val="FFFFFF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Предоставляет оценки для ключевых групп населения?</a:t>
            </a:r>
            <a:endParaRPr lang="en-US" dirty="0"/>
          </a:p>
        </p:txBody>
      </p:sp>
      <p:sp>
        <p:nvSpPr>
          <p:cNvPr id="8" name="Object 7"/>
          <p:cNvSpPr/>
          <p:nvPr/>
        </p:nvSpPr>
        <p:spPr>
          <a:xfrm>
            <a:off x="933217" y="2263896"/>
            <a:ext cx="4683397" cy="826602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buNone/>
            </a:pPr>
            <a:r>
              <a:rPr lang="en-US" sz="1500" dirty="0">
                <a:solidFill>
                  <a:srgbClr val="2A2921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Пакет оценки и прогнозирования (EPP), концентрированная эпидемия</a:t>
            </a:r>
            <a:endParaRPr lang="en-US" dirty="0"/>
          </a:p>
        </p:txBody>
      </p:sp>
      <p:sp>
        <p:nvSpPr>
          <p:cNvPr id="9" name="Object 8"/>
          <p:cNvSpPr/>
          <p:nvPr/>
        </p:nvSpPr>
        <p:spPr>
          <a:xfrm>
            <a:off x="5616614" y="2263896"/>
            <a:ext cx="5620076" cy="826602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buNone/>
            </a:pPr>
            <a:r>
              <a:rPr lang="en-US" sz="1500" b="1" dirty="0">
                <a:solidFill>
                  <a:srgbClr val="E04C2B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Да – выбранные ключевые группы населения (и другие подгруппы) с ≥3 точками данных о распространенности</a:t>
            </a:r>
            <a:endParaRPr lang="en-US" dirty="0"/>
          </a:p>
        </p:txBody>
      </p:sp>
      <p:sp>
        <p:nvSpPr>
          <p:cNvPr id="10" name="Object 9"/>
          <p:cNvSpPr/>
          <p:nvPr/>
        </p:nvSpPr>
        <p:spPr>
          <a:xfrm>
            <a:off x="933217" y="3090498"/>
            <a:ext cx="4683397" cy="826602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buNone/>
            </a:pPr>
            <a:r>
              <a:rPr lang="en-US" sz="1500" dirty="0">
                <a:solidFill>
                  <a:srgbClr val="2A2921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Эпидемиологический </a:t>
            </a:r>
            <a:r>
              <a:rPr lang="en-US" sz="1500" dirty="0">
                <a:solidFill>
                  <a:srgbClr val="2A2921"/>
                </a:solidFill>
                <a:latin typeface="Montserrat Regular" pitchFamily="34" charset="0"/>
              </a:rPr>
              <a:t>надзор и</a:t>
            </a:r>
            <a:r>
              <a:rPr lang="ru-RU" sz="1500" dirty="0">
                <a:solidFill>
                  <a:srgbClr val="2A2921"/>
                </a:solidFill>
                <a:latin typeface="Montserrat Regular" pitchFamily="34" charset="0"/>
              </a:rPr>
              <a:t> учет</a:t>
            </a:r>
            <a:r>
              <a:rPr lang="en-US" sz="1500" dirty="0">
                <a:solidFill>
                  <a:srgbClr val="2A2921"/>
                </a:solidFill>
                <a:latin typeface="Montserrat Regular" pitchFamily="34" charset="0"/>
              </a:rPr>
              <a:t> </a:t>
            </a:r>
            <a:r>
              <a:rPr lang="ru-RU" sz="1500" dirty="0">
                <a:solidFill>
                  <a:srgbClr val="2A2921"/>
                </a:solidFill>
                <a:latin typeface="Montserrat Regular" pitchFamily="34" charset="0"/>
              </a:rPr>
              <a:t>актов гражданского состояния</a:t>
            </a:r>
            <a:r>
              <a:rPr lang="en-US" sz="1500" dirty="0">
                <a:solidFill>
                  <a:srgbClr val="2A2921"/>
                </a:solidFill>
                <a:latin typeface="Montserrat Regular" pitchFamily="34" charset="0"/>
              </a:rPr>
              <a:t> (CSAVR)</a:t>
            </a:r>
          </a:p>
        </p:txBody>
      </p:sp>
      <p:sp>
        <p:nvSpPr>
          <p:cNvPr id="11" name="Object 10"/>
          <p:cNvSpPr/>
          <p:nvPr/>
        </p:nvSpPr>
        <p:spPr>
          <a:xfrm>
            <a:off x="5616614" y="3090498"/>
            <a:ext cx="5620076" cy="826602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buNone/>
            </a:pPr>
            <a:r>
              <a:rPr lang="en-US" sz="1500" b="1" dirty="0">
                <a:solidFill>
                  <a:srgbClr val="E04C2B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Нет</a:t>
            </a:r>
            <a:endParaRPr lang="en-US" dirty="0"/>
          </a:p>
        </p:txBody>
      </p:sp>
      <p:pic>
        <p:nvPicPr>
          <p:cNvPr id="12" name="Object 11" descr="UNAIDSlogo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322519" y="6475381"/>
            <a:ext cx="1582212" cy="232997"/>
          </a:xfrm>
          <a:prstGeom prst="rect">
            <a:avLst/>
          </a:prstGeom>
        </p:spPr>
      </p:pic>
      <p:sp>
        <p:nvSpPr>
          <p:cNvPr id="13" name="Object 12"/>
          <p:cNvSpPr/>
          <p:nvPr/>
        </p:nvSpPr>
        <p:spPr>
          <a:xfrm>
            <a:off x="1104624" y="4170492"/>
            <a:ext cx="10912868" cy="248192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1418"/>
              </a:lnSpc>
              <a:buSzPct val="100000"/>
              <a:buChar char="•"/>
            </a:pPr>
            <a:r>
              <a:rPr lang="en-US" sz="1125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Все страны должны проанализировать и систематизировать данные о ключевых группах населения, оценить распространение инфекций по путям передачи, установить целевые показатели, рассчитать затраты и обеспечить устойчивость программ.</a:t>
            </a:r>
          </a:p>
          <a:p>
            <a:pPr marL="485800" lvl="1" indent="-242900" algn="l">
              <a:lnSpc>
                <a:spcPts val="1575"/>
              </a:lnSpc>
              <a:spcBef>
                <a:spcPts val="775"/>
              </a:spcBef>
              <a:buSzPct val="100000"/>
              <a:buChar char="•"/>
            </a:pPr>
            <a:r>
              <a:rPr lang="en-US" sz="1125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Это также касается стран, использующих Spectrum EPP, в </a:t>
            </a:r>
            <a:r>
              <a:rPr lang="ru-RU" sz="1125" noProof="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которых</a:t>
            </a:r>
            <a:r>
              <a:rPr lang="en-US" sz="1125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ru-RU" sz="1125" b="1" i="1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некоторые</a:t>
            </a:r>
            <a:r>
              <a:rPr lang="ru-RU" sz="1125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ru-RU" sz="1125" b="1" i="1" noProof="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или</a:t>
            </a:r>
            <a:r>
              <a:rPr lang="en-US" sz="1125" b="1" i="1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все ключевые</a:t>
            </a:r>
            <a:r>
              <a:rPr lang="en-US" sz="1125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группы учитываются в оценке EPP.</a:t>
            </a:r>
          </a:p>
          <a:p>
            <a:pPr marL="242900" indent="-242900" algn="l">
              <a:lnSpc>
                <a:spcPts val="1418"/>
              </a:lnSpc>
              <a:spcBef>
                <a:spcPts val="2245"/>
              </a:spcBef>
              <a:buSzPct val="100000"/>
              <a:buChar char="•"/>
            </a:pPr>
            <a:r>
              <a:rPr lang="en-US" sz="1125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Провести обзор данных о распространенности и оценках численности групп - в Excel-файле, предварительно заполненном Avenir Health, с использованием данных Глобального мониторинга СПИДа (GAM) и Key Population Atlas.</a:t>
            </a:r>
          </a:p>
          <a:p>
            <a:pPr marL="485800" lvl="1" indent="-242900" algn="l">
              <a:lnSpc>
                <a:spcPts val="1575"/>
              </a:lnSpc>
              <a:spcBef>
                <a:spcPts val="775"/>
              </a:spcBef>
              <a:buSzPct val="100000"/>
              <a:buChar char="•"/>
            </a:pPr>
            <a:r>
              <a:rPr lang="en-US" sz="1125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Презентация: распространенность и оценки численности ключевых групп населения - для сводных данных в сценариях программы GOALS.</a:t>
            </a:r>
          </a:p>
          <a:p>
            <a:pPr marL="242900" indent="-242900" algn="l">
              <a:lnSpc>
                <a:spcPts val="1418"/>
              </a:lnSpc>
              <a:spcBef>
                <a:spcPts val="2245"/>
              </a:spcBef>
              <a:buSzPct val="100000"/>
              <a:buChar char="•"/>
            </a:pPr>
            <a:r>
              <a:rPr lang="en-US" sz="1125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Калибровка модели GOALS к этим данным и анализ сценариев.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150822" y="366927"/>
            <a:ext cx="7887308" cy="101971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016"/>
              </a:lnSpc>
              <a:buNone/>
            </a:pPr>
            <a:r>
              <a:rPr lang="en-US" sz="3188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Проверка качества данных перед подгонкой модели Spectrum (1)  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1352212" y="2395155"/>
            <a:ext cx="10429351" cy="20698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2268"/>
              </a:lnSpc>
              <a:buSzPct val="100000"/>
              <a:buChar char="•"/>
            </a:pPr>
            <a:r>
              <a:rPr lang="en-US" sz="18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Обновление, проверка и гарантия качества данных и согласованности в Excel:</a:t>
            </a:r>
          </a:p>
          <a:p>
            <a:pPr marL="485800" lvl="1" indent="-242900" algn="l">
              <a:lnSpc>
                <a:spcPts val="1932"/>
              </a:lnSpc>
              <a:spcBef>
                <a:spcPts val="499"/>
              </a:spcBef>
              <a:buSzPct val="100000"/>
              <a:buChar char="•"/>
            </a:pPr>
            <a:r>
              <a:rPr lang="en-US" sz="138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вкладки ART, Knowing Status &amp; VL Suppression, PMTCT, ANC routine testing</a:t>
            </a:r>
          </a:p>
          <a:p>
            <a:pPr marL="485800" lvl="1" indent="-242900" algn="l">
              <a:lnSpc>
                <a:spcPts val="1932"/>
              </a:lnSpc>
              <a:spcBef>
                <a:spcPts val="523"/>
              </a:spcBef>
              <a:buSzPct val="100000"/>
              <a:buChar char="•"/>
            </a:pPr>
            <a:r>
              <a:rPr lang="en-US" sz="138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 странах EPP: вкладка Graph EPP</a:t>
            </a:r>
          </a:p>
          <a:p>
            <a:pPr marL="485800" lvl="1" indent="-242900" algn="l">
              <a:lnSpc>
                <a:spcPts val="1932"/>
              </a:lnSpc>
              <a:spcBef>
                <a:spcPts val="523"/>
              </a:spcBef>
              <a:buSzPct val="100000"/>
              <a:buChar char="•"/>
            </a:pPr>
            <a:r>
              <a:rPr lang="en-US" sz="138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 странах CSAVR: вкладки  Cases, Deaths, CD4</a:t>
            </a:r>
          </a:p>
          <a:p>
            <a:pPr marL="485800" lvl="1" indent="-242900" algn="l">
              <a:lnSpc>
                <a:spcPts val="1932"/>
              </a:lnSpc>
              <a:spcBef>
                <a:spcPts val="523"/>
              </a:spcBef>
              <a:buSzPct val="100000"/>
              <a:buChar char="•"/>
            </a:pPr>
            <a:r>
              <a:rPr lang="en-US" sz="138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вкладка Recommendations с рекомендациями по отдельным странам, находящимися в ожидании или обновленными с раунда 2024 года</a:t>
            </a:r>
            <a:endParaRPr lang="en-US" dirty="0"/>
          </a:p>
        </p:txBody>
      </p:sp>
      <p:pic>
        <p:nvPicPr>
          <p:cNvPr id="4" name="Object 3" descr="UNAIDSlogo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322519" y="6418245"/>
            <a:ext cx="1582212" cy="2329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458895" y="147952"/>
            <a:ext cx="9271162" cy="15294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016"/>
              </a:lnSpc>
              <a:buNone/>
            </a:pPr>
            <a:r>
              <a:rPr lang="en-US" sz="3188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Проверка качества данных перед подгонкой модели Spectrum: Проверка качества данных в Excel (2)  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1180805" y="2071386"/>
            <a:ext cx="10429350" cy="28797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268"/>
              </a:lnSpc>
              <a:buNone/>
            </a:pPr>
            <a:r>
              <a:rPr lang="en-US" sz="18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Проверка для каждого года данных и подгруппы: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1180805" y="2423885"/>
            <a:ext cx="10429350" cy="191994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485800" lvl="1" indent="-242900" algn="l">
              <a:lnSpc>
                <a:spcPts val="1932"/>
              </a:lnSpc>
              <a:spcBef>
                <a:spcPts val="499"/>
              </a:spcBef>
              <a:buSzPct val="100000"/>
              <a:buChar char="•"/>
            </a:pPr>
            <a:r>
              <a:rPr lang="en-US" sz="138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АРТ: </a:t>
            </a:r>
            <a:r>
              <a:rPr lang="en-US" sz="1380" b="1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сумма подгрупп по возрасту</a:t>
            </a:r>
            <a:r>
              <a:rPr lang="en-US" sz="138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соответствует общему количеству взрослых или детей</a:t>
            </a:r>
          </a:p>
          <a:p>
            <a:pPr marL="485800" lvl="1" indent="-242900" algn="l">
              <a:lnSpc>
                <a:spcPts val="1932"/>
              </a:lnSpc>
              <a:spcBef>
                <a:spcPts val="523"/>
              </a:spcBef>
              <a:buSzPct val="100000"/>
              <a:buChar char="•"/>
            </a:pPr>
            <a:r>
              <a:rPr lang="en-US" sz="1380" b="1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Тестирование на вирусную нагрузку охватывает &lt;=</a:t>
            </a:r>
            <a:r>
              <a:rPr lang="en-US" sz="138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100% пациентов на АРТ. Максимум 100%</a:t>
            </a:r>
          </a:p>
          <a:p>
            <a:pPr marL="485800" lvl="1" indent="-242900" algn="l">
              <a:lnSpc>
                <a:spcPts val="1932"/>
              </a:lnSpc>
              <a:spcBef>
                <a:spcPts val="523"/>
              </a:spcBef>
              <a:buSzPct val="100000"/>
              <a:buChar char="•"/>
            </a:pPr>
            <a:r>
              <a:rPr lang="en-US" sz="138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Данные программ о людях, знающих свой ВИЧ-положительный статус, превышают данные по количеству на АРТ</a:t>
            </a:r>
          </a:p>
          <a:p>
            <a:pPr marL="485800" lvl="1" indent="-242900" algn="l">
              <a:lnSpc>
                <a:spcPts val="1932"/>
              </a:lnSpc>
              <a:spcBef>
                <a:spcPts val="523"/>
              </a:spcBef>
              <a:buSzPct val="100000"/>
              <a:buChar char="•"/>
            </a:pPr>
            <a:r>
              <a:rPr lang="en-US" sz="138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Тесты на ВИЧ в дородовой консультации (</a:t>
            </a:r>
            <a:r>
              <a:rPr lang="en-US" sz="1380" i="1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впервые диагностированные и известные ВИЧ-положительные до </a:t>
            </a:r>
            <a:r>
              <a:rPr lang="en-US" sz="138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текущей беременности) соответствуют или превышают показатели ВИЧ-положительных женщин на ППМР (профилактика во время и до текущей беременности)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1180805" y="4504659"/>
            <a:ext cx="10429350" cy="28797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268"/>
              </a:lnSpc>
              <a:spcBef>
                <a:spcPts val="1242"/>
              </a:spcBef>
              <a:buNone/>
            </a:pPr>
            <a:r>
              <a:rPr lang="en-US" sz="18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Дополнительно - для советников ЮНЭЙДС: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1180805" y="4857158"/>
            <a:ext cx="10429350" cy="129394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485800" lvl="1" indent="-242900" algn="l">
              <a:lnSpc>
                <a:spcPts val="1932"/>
              </a:lnSpc>
              <a:spcBef>
                <a:spcPts val="499"/>
              </a:spcBef>
              <a:buSzPct val="100000"/>
              <a:buChar char="•"/>
            </a:pPr>
            <a:r>
              <a:rPr lang="en-US" sz="138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Вкладка 'IRR-by-sex': альтернативные предположения или подбор Коэффициентов IRR по полу и их влияние на Фертильность ВИЧ-положительных (подобранный Поправочный Коэффициент/Local Adjustment Factor)</a:t>
            </a:r>
          </a:p>
          <a:p>
            <a:pPr marL="485800" lvl="1" indent="-242900" algn="l">
              <a:lnSpc>
                <a:spcPts val="1932"/>
              </a:lnSpc>
              <a:spcBef>
                <a:spcPts val="523"/>
              </a:spcBef>
              <a:buSzPct val="100000"/>
              <a:buChar char="•"/>
            </a:pPr>
            <a:r>
              <a:rPr lang="en-US" sz="138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Вкладки Graph EPP, Graph CSAVR, Graph AIM: Сравнение предыдущих (2024 раунд) подборок и альтернативных 'триангулированных' моделей</a:t>
            </a:r>
            <a:endParaRPr lang="en-US" dirty="0"/>
          </a:p>
        </p:txBody>
      </p:sp>
      <p:pic>
        <p:nvPicPr>
          <p:cNvPr id="7" name="Object 6" descr="UNAIDSlogo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465358" y="6456336"/>
            <a:ext cx="1582212" cy="2329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288ef829-98c5-46d1-83dc-c2ef7c814da2" xsi:nil="true"/>
    <TaxCatchAll xmlns="2ddeef39-65d3-4660-94f2-f063f949c57e" xsi:nil="true"/>
    <lcf76f155ced4ddcb4097134ff3c332f xmlns="288ef829-98c5-46d1-83dc-c2ef7c814da2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3E641F549574BB805BD9C73365D4F" ma:contentTypeVersion="21" ma:contentTypeDescription="Create a new document." ma:contentTypeScope="" ma:versionID="848d5250be30190ee293fa977b7b3659">
  <xsd:schema xmlns:xsd="http://www.w3.org/2001/XMLSchema" xmlns:xs="http://www.w3.org/2001/XMLSchema" xmlns:p="http://schemas.microsoft.com/office/2006/metadata/properties" xmlns:ns1="http://schemas.microsoft.com/sharepoint/v3" xmlns:ns2="288ef829-98c5-46d1-83dc-c2ef7c814da2" xmlns:ns3="2ddeef39-65d3-4660-94f2-f063f949c57e" targetNamespace="http://schemas.microsoft.com/office/2006/metadata/properties" ma:root="true" ma:fieldsID="f067d9dc7eb05f16e5031dc3fd13465b" ns1:_="" ns2:_="" ns3:_="">
    <xsd:import namespace="http://schemas.microsoft.com/sharepoint/v3"/>
    <xsd:import namespace="288ef829-98c5-46d1-83dc-c2ef7c814da2"/>
    <xsd:import namespace="2ddeef39-65d3-4660-94f2-f063f949c5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8ef829-98c5-46d1-83dc-c2ef7c814d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008808e-a4ff-498b-8b44-8869f1dca9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deef39-65d3-4660-94f2-f063f949c5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1142ec6-8224-48c2-babf-013e8b339833}" ma:internalName="TaxCatchAll" ma:showField="CatchAllData" ma:web="2ddeef39-65d3-4660-94f2-f063f949c5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A8D9CB-D1AB-4A5C-B5FB-554B2A1E2B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E981D7-B59C-4172-AE0E-8BB6ECBDE4EA}">
  <ds:schemaRefs>
    <ds:schemaRef ds:uri="http://schemas.microsoft.com/office/2006/metadata/properties"/>
    <ds:schemaRef ds:uri="http://schemas.microsoft.com/office/infopath/2007/PartnerControls"/>
    <ds:schemaRef ds:uri="288ef829-98c5-46d1-83dc-c2ef7c814da2"/>
    <ds:schemaRef ds:uri="2ddeef39-65d3-4660-94f2-f063f949c57e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117A8499-548C-4E3C-8ACC-1E9A49B35D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88ef829-98c5-46d1-83dc-c2ef7c814da2"/>
    <ds:schemaRef ds:uri="2ddeef39-65d3-4660-94f2-f063f949c5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1287</Words>
  <Application>Microsoft Office PowerPoint</Application>
  <PresentationFormat>Widescreen</PresentationFormat>
  <Paragraphs>136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Montserrat</vt:lpstr>
      <vt:lpstr>Montserrat Regular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Beautiful.ai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02. Models &amp; Tools for Estimates_08Feb2025_ru_ay</dc:title>
  <dc:subject>02. Models &amp; Tools for Estimates_08Feb2025_ru_ay</dc:subject>
  <dc:creator>Anna Yakusik</dc:creator>
  <cp:lastModifiedBy>RWODZI, Desire Tarwireyi</cp:lastModifiedBy>
  <cp:revision>3</cp:revision>
  <dcterms:created xsi:type="dcterms:W3CDTF">2025-02-16T16:08:41Z</dcterms:created>
  <dcterms:modified xsi:type="dcterms:W3CDTF">2025-03-17T08:43:57Z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0x0101006893E641F549574BB805BD9C73365D4F</vt:lpwstr>
  </property>
  <property fmtid="{D5CDD505-2E9C-101B-9397-08002B2CF9AE}" pid="3" name="MediaServiceImageTags">
    <vt:lpwstr/>
  </property>
</Properties>
</file>