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369" r:id="rId5"/>
    <p:sldId id="362" r:id="rId6"/>
    <p:sldId id="363" r:id="rId7"/>
    <p:sldId id="370" r:id="rId8"/>
    <p:sldId id="373" r:id="rId9"/>
    <p:sldId id="376" r:id="rId10"/>
    <p:sldId id="378" r:id="rId11"/>
    <p:sldId id="379" r:id="rId12"/>
    <p:sldId id="359" r:id="rId13"/>
    <p:sldId id="360" r:id="rId14"/>
    <p:sldId id="361" r:id="rId15"/>
    <p:sldId id="355" r:id="rId16"/>
    <p:sldId id="356" r:id="rId17"/>
    <p:sldId id="365" r:id="rId18"/>
    <p:sldId id="366" r:id="rId19"/>
    <p:sldId id="375" r:id="rId20"/>
    <p:sldId id="351" r:id="rId21"/>
    <p:sldId id="352" r:id="rId22"/>
    <p:sldId id="368" r:id="rId23"/>
    <p:sldId id="374" r:id="rId24"/>
    <p:sldId id="377" r:id="rId25"/>
    <p:sldId id="346" r:id="rId26"/>
    <p:sldId id="339" r:id="rId27"/>
    <p:sldId id="354" r:id="rId28"/>
    <p:sldId id="341" r:id="rId29"/>
    <p:sldId id="371" r:id="rId30"/>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B9690C-B91F-15F6-66CA-D99C06D2E4DD}" name="Katharine Kripke" initials="KK" userId="S::kkripke@futuresinstitute.org::737067a8-ce4c-468f-a99a-57252e8500d5" providerId="AD"/>
  <p188:author id="{423B4970-DA43-C9EB-9F95-5A546B8F60C8}" name="KORENROMP, Eline Louise" initials="EK"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4141D1"/>
    <a:srgbClr val="0E26DA"/>
    <a:srgbClr val="0000FF"/>
    <a:srgbClr val="E31315"/>
    <a:srgbClr val="32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65D1E-92B6-E901-C738-B47BBA823E3C}" v="7" dt="2024-01-30T16:31:49.732"/>
    <p1510:client id="{75C2D831-B979-419A-9F40-8AF49F1DB3BB}" v="23" dt="2024-01-30T13:35:59.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80357" autoAdjust="0"/>
  </p:normalViewPr>
  <p:slideViewPr>
    <p:cSldViewPr snapToGrid="0">
      <p:cViewPr>
        <p:scale>
          <a:sx n="60" d="100"/>
          <a:sy n="60" d="100"/>
        </p:scale>
        <p:origin x="427" y="-254"/>
      </p:cViewPr>
      <p:guideLst/>
    </p:cSldViewPr>
  </p:slideViewPr>
  <p:notesTextViewPr>
    <p:cViewPr>
      <p:scale>
        <a:sx n="1" d="1"/>
        <a:sy n="1" d="1"/>
      </p:scale>
      <p:origin x="0" y="0"/>
    </p:cViewPr>
  </p:notesTextViewPr>
  <p:sorterViewPr>
    <p:cViewPr>
      <p:scale>
        <a:sx n="100" d="100"/>
        <a:sy n="100" d="100"/>
      </p:scale>
      <p:origin x="0" y="-3420"/>
    </p:cViewPr>
  </p:sorterViewPr>
  <p:notesViewPr>
    <p:cSldViewPr snapToGrid="0">
      <p:cViewPr varScale="1">
        <p:scale>
          <a:sx n="82" d="100"/>
          <a:sy n="82" d="100"/>
        </p:scale>
        <p:origin x="38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bertGlaubius\Avenir%20Health%20Dropbox\Robert%20Glaubius\My%20Files\Avenir\Estimates%20workshops\2024%20UNAIDS%20estimates\webinar-concentrated\Data\csavr-spline-compare-2024-01-1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obertGlaubius\Avenir%20Health%20Dropbox\Robert%20Glaubius\My%20Files\Avenir\Estimates%20workshops\2024%20UNAIDS%20estimates\webinar-concentrated\Data\csavr-spline-compare-2024-01-1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Asia-Pacífico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CH"/>
        </a:p>
      </c:txPr>
    </c:title>
    <c:autoTitleDeleted val="0"/>
    <c:plotArea>
      <c:layout/>
      <c:lineChart>
        <c:grouping val="standard"/>
        <c:varyColors val="0"/>
        <c:ser>
          <c:idx val="0"/>
          <c:order val="0"/>
          <c:tx>
            <c:strRef>
              <c:f>Sheet1!$A$2</c:f>
              <c:strCache>
                <c:ptCount val="1"/>
                <c:pt idx="0">
                  <c:v>Tasas 2019</c:v>
                </c:pt>
              </c:strCache>
            </c:strRef>
          </c:tx>
          <c:spPr>
            <a:ln w="28575" cap="rnd">
              <a:solidFill>
                <a:schemeClr val="accent1"/>
              </a:solidFill>
              <a:round/>
            </a:ln>
            <a:effectLst/>
          </c:spPr>
          <c:marker>
            <c:symbol val="none"/>
          </c:marker>
          <c:cat>
            <c:strRef>
              <c:f>Sheet1!$B$1:$AC$1</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Sheet1!$B$2:$AC$2</c:f>
              <c:numCache>
                <c:formatCode>#,##0</c:formatCode>
                <c:ptCount val="28"/>
                <c:pt idx="0">
                  <c:v>0</c:v>
                </c:pt>
                <c:pt idx="1">
                  <c:v>0</c:v>
                </c:pt>
                <c:pt idx="2">
                  <c:v>1</c:v>
                </c:pt>
                <c:pt idx="3">
                  <c:v>5</c:v>
                </c:pt>
                <c:pt idx="4">
                  <c:v>37</c:v>
                </c:pt>
                <c:pt idx="5">
                  <c:v>58</c:v>
                </c:pt>
                <c:pt idx="6">
                  <c:v>271</c:v>
                </c:pt>
                <c:pt idx="7">
                  <c:v>1263</c:v>
                </c:pt>
                <c:pt idx="8">
                  <c:v>2281</c:v>
                </c:pt>
                <c:pt idx="9">
                  <c:v>3654</c:v>
                </c:pt>
                <c:pt idx="10">
                  <c:v>6992</c:v>
                </c:pt>
                <c:pt idx="11">
                  <c:v>8825</c:v>
                </c:pt>
                <c:pt idx="12">
                  <c:v>9303</c:v>
                </c:pt>
                <c:pt idx="13">
                  <c:v>10348</c:v>
                </c:pt>
                <c:pt idx="14">
                  <c:v>11566</c:v>
                </c:pt>
                <c:pt idx="15">
                  <c:v>12675</c:v>
                </c:pt>
                <c:pt idx="16">
                  <c:v>14933</c:v>
                </c:pt>
                <c:pt idx="17">
                  <c:v>16668</c:v>
                </c:pt>
                <c:pt idx="18">
                  <c:v>18277</c:v>
                </c:pt>
                <c:pt idx="19">
                  <c:v>20449</c:v>
                </c:pt>
                <c:pt idx="20">
                  <c:v>23162</c:v>
                </c:pt>
                <c:pt idx="21">
                  <c:v>25355</c:v>
                </c:pt>
                <c:pt idx="22">
                  <c:v>26373</c:v>
                </c:pt>
                <c:pt idx="23">
                  <c:v>26632</c:v>
                </c:pt>
                <c:pt idx="24">
                  <c:v>28004</c:v>
                </c:pt>
                <c:pt idx="25">
                  <c:v>28221</c:v>
                </c:pt>
                <c:pt idx="26">
                  <c:v>25732</c:v>
                </c:pt>
                <c:pt idx="27">
                  <c:v>26614</c:v>
                </c:pt>
              </c:numCache>
            </c:numRef>
          </c:val>
          <c:smooth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EFD-4A53-A04A-44F546459AA3}"/>
            </c:ext>
          </c:extLst>
        </c:ser>
        <c:ser>
          <c:idx val="1"/>
          <c:order val="1"/>
          <c:tx>
            <c:strRef>
              <c:f>Sheet1!$A$3</c:f>
              <c:strCache>
                <c:ptCount val="1"/>
                <c:pt idx="0">
                  <c:v>Tazas 2024</c:v>
                </c:pt>
              </c:strCache>
            </c:strRef>
          </c:tx>
          <c:spPr>
            <a:ln w="28575" cap="rnd">
              <a:solidFill>
                <a:schemeClr val="accent2"/>
              </a:solidFill>
              <a:round/>
            </a:ln>
            <a:effectLst/>
          </c:spPr>
          <c:marker>
            <c:symbol val="none"/>
          </c:marker>
          <c:cat>
            <c:strRef>
              <c:f>Sheet1!$B$1:$AC$1</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Sheet1!$B$3:$AC$3</c:f>
              <c:numCache>
                <c:formatCode>#,##0</c:formatCode>
                <c:ptCount val="28"/>
                <c:pt idx="0">
                  <c:v>0</c:v>
                </c:pt>
                <c:pt idx="1">
                  <c:v>0</c:v>
                </c:pt>
                <c:pt idx="2">
                  <c:v>1</c:v>
                </c:pt>
                <c:pt idx="3">
                  <c:v>5</c:v>
                </c:pt>
                <c:pt idx="4">
                  <c:v>37</c:v>
                </c:pt>
                <c:pt idx="5">
                  <c:v>58</c:v>
                </c:pt>
                <c:pt idx="6">
                  <c:v>271</c:v>
                </c:pt>
                <c:pt idx="7">
                  <c:v>1261</c:v>
                </c:pt>
                <c:pt idx="8">
                  <c:v>2276</c:v>
                </c:pt>
                <c:pt idx="9">
                  <c:v>3641</c:v>
                </c:pt>
                <c:pt idx="10">
                  <c:v>6972</c:v>
                </c:pt>
                <c:pt idx="11">
                  <c:v>8787</c:v>
                </c:pt>
                <c:pt idx="12">
                  <c:v>9244</c:v>
                </c:pt>
                <c:pt idx="13">
                  <c:v>10261</c:v>
                </c:pt>
                <c:pt idx="14">
                  <c:v>11454</c:v>
                </c:pt>
                <c:pt idx="15">
                  <c:v>12549</c:v>
                </c:pt>
                <c:pt idx="16">
                  <c:v>14828</c:v>
                </c:pt>
                <c:pt idx="17">
                  <c:v>16599</c:v>
                </c:pt>
                <c:pt idx="18">
                  <c:v>18257</c:v>
                </c:pt>
                <c:pt idx="19">
                  <c:v>20485</c:v>
                </c:pt>
                <c:pt idx="20">
                  <c:v>23258</c:v>
                </c:pt>
                <c:pt idx="21">
                  <c:v>25512</c:v>
                </c:pt>
                <c:pt idx="22">
                  <c:v>26616</c:v>
                </c:pt>
                <c:pt idx="23">
                  <c:v>26954</c:v>
                </c:pt>
                <c:pt idx="24">
                  <c:v>28402</c:v>
                </c:pt>
                <c:pt idx="25">
                  <c:v>28685</c:v>
                </c:pt>
                <c:pt idx="26">
                  <c:v>26263</c:v>
                </c:pt>
                <c:pt idx="27">
                  <c:v>27169</c:v>
                </c:pt>
              </c:numCache>
            </c:numRef>
          </c:val>
          <c:smooth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EFD-4A53-A04A-44F546459AA3}"/>
            </c:ext>
          </c:extLst>
        </c:ser>
        <c:dLbls>
          <c:showLegendKey val="0"/>
          <c:showVal val="0"/>
          <c:showCatName val="0"/>
          <c:showSerName val="0"/>
          <c:showPercent val="0"/>
          <c:showBubbleSize val="0"/>
        </c:dLbls>
        <c:smooth val="0"/>
        <c:axId val="653682640"/>
        <c:axId val="65368120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LineSeries>
              <c15:ser>
                <c:idx val="2"/>
                <c:order val="2"/>
                <c:tx>
                  <c:str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Sheet1!$A$4</c15:sqref>
                        </c15:formulaRef>
                      </c:ext>
                    </c:extLst>
                    <c:strCache>
                      <c:ptCount val="1"/>
                      <c:pt idx="0">
                        <c:v>Alt first start defn</c:v>
                      </c:pt>
                    </c:strCache>
                  </c:strRef>
                </c:tx>
                <c:spPr>
                  <a:ln w="28575" cap="rnd">
                    <a:solidFill>
                      <a:schemeClr val="accent3"/>
                    </a:solidFill>
                    <a:round/>
                  </a:ln>
                  <a:effectLst/>
                </c:spPr>
                <c:marker>
                  <c:symbol val="none"/>
                </c:marker>
                <c:cat>
                  <c:str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Sheet1!$B$1:$AC$1</c15:sqref>
                        </c15:formulaRef>
                      </c:ext>
                    </c:extLst>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Sheet1!$B$4:$AC$4</c15:sqref>
                        </c15:formulaRef>
                      </c:ext>
                    </c:extLst>
                    <c:numCache>
                      <c:formatCode>#,##0</c:formatCode>
                      <c:ptCount val="28"/>
                      <c:pt idx="0">
                        <c:v>0</c:v>
                      </c:pt>
                      <c:pt idx="1">
                        <c:v>0</c:v>
                      </c:pt>
                      <c:pt idx="2">
                        <c:v>1</c:v>
                      </c:pt>
                      <c:pt idx="3">
                        <c:v>5</c:v>
                      </c:pt>
                      <c:pt idx="4">
                        <c:v>36</c:v>
                      </c:pt>
                      <c:pt idx="5">
                        <c:v>56</c:v>
                      </c:pt>
                      <c:pt idx="6">
                        <c:v>267</c:v>
                      </c:pt>
                      <c:pt idx="7">
                        <c:v>1246</c:v>
                      </c:pt>
                      <c:pt idx="8">
                        <c:v>2229</c:v>
                      </c:pt>
                      <c:pt idx="9">
                        <c:v>3534</c:v>
                      </c:pt>
                      <c:pt idx="10">
                        <c:v>6754</c:v>
                      </c:pt>
                      <c:pt idx="11">
                        <c:v>8376</c:v>
                      </c:pt>
                      <c:pt idx="12">
                        <c:v>8557</c:v>
                      </c:pt>
                      <c:pt idx="13">
                        <c:v>9274</c:v>
                      </c:pt>
                      <c:pt idx="14">
                        <c:v>10170</c:v>
                      </c:pt>
                      <c:pt idx="15">
                        <c:v>10968</c:v>
                      </c:pt>
                      <c:pt idx="16">
                        <c:v>12919</c:v>
                      </c:pt>
                      <c:pt idx="17">
                        <c:v>14328</c:v>
                      </c:pt>
                      <c:pt idx="18">
                        <c:v>15569</c:v>
                      </c:pt>
                      <c:pt idx="19">
                        <c:v>17348</c:v>
                      </c:pt>
                      <c:pt idx="20">
                        <c:v>19627</c:v>
                      </c:pt>
                      <c:pt idx="21">
                        <c:v>21341</c:v>
                      </c:pt>
                      <c:pt idx="22">
                        <c:v>21800</c:v>
                      </c:pt>
                      <c:pt idx="23">
                        <c:v>21555</c:v>
                      </c:pt>
                      <c:pt idx="24">
                        <c:v>22519</c:v>
                      </c:pt>
                      <c:pt idx="25">
                        <c:v>22335</c:v>
                      </c:pt>
                      <c:pt idx="26">
                        <c:v>19424</c:v>
                      </c:pt>
                      <c:pt idx="27">
                        <c:v>20184</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EFD-4A53-A04A-44F546459AA3}"/>
                  </c:ext>
                </c:extLst>
              </c15:ser>
            </c15:filteredLineSeries>
            <c15:filteredLineSeries>
              <c15:ser>
                <c:idx val="3"/>
                <c:order val="3"/>
                <c:tx>
                  <c:strRef>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Sheet1!$A$5</c15:sqref>
                        </c15:formulaRef>
                      </c:ext>
                    </c:extLst>
                    <c:strCache>
                      <c:ptCount val="1"/>
                      <c:pt idx="0">
                        <c:v>Confirm cd4 elig</c:v>
                      </c:pt>
                    </c:strCache>
                  </c:strRef>
                </c:tx>
                <c:spPr>
                  <a:ln w="28575" cap="rnd">
                    <a:solidFill>
                      <a:schemeClr val="accent4"/>
                    </a:solidFill>
                    <a:round/>
                  </a:ln>
                  <a:effectLst/>
                </c:spPr>
                <c:marker>
                  <c:symbol val="none"/>
                </c:marker>
                <c:cat>
                  <c:strRef>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Sheet1!$B$1:$AC$1</c15:sqref>
                        </c15:formulaRef>
                      </c:ext>
                    </c:extLst>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Sheet1!$B$5:$AC$5</c15:sqref>
                        </c15:formulaRef>
                      </c:ext>
                    </c:extLst>
                    <c:numCache>
                      <c:formatCode>#,##0</c:formatCode>
                      <c:ptCount val="28"/>
                      <c:pt idx="0">
                        <c:v>0</c:v>
                      </c:pt>
                      <c:pt idx="1">
                        <c:v>0</c:v>
                      </c:pt>
                      <c:pt idx="2">
                        <c:v>1</c:v>
                      </c:pt>
                      <c:pt idx="3">
                        <c:v>5</c:v>
                      </c:pt>
                      <c:pt idx="4">
                        <c:v>36</c:v>
                      </c:pt>
                      <c:pt idx="5">
                        <c:v>56</c:v>
                      </c:pt>
                      <c:pt idx="6">
                        <c:v>265</c:v>
                      </c:pt>
                      <c:pt idx="7">
                        <c:v>1244</c:v>
                      </c:pt>
                      <c:pt idx="8">
                        <c:v>2216</c:v>
                      </c:pt>
                      <c:pt idx="9">
                        <c:v>3505</c:v>
                      </c:pt>
                      <c:pt idx="10">
                        <c:v>6697</c:v>
                      </c:pt>
                      <c:pt idx="11">
                        <c:v>8273</c:v>
                      </c:pt>
                      <c:pt idx="12">
                        <c:v>8387</c:v>
                      </c:pt>
                      <c:pt idx="13">
                        <c:v>9021</c:v>
                      </c:pt>
                      <c:pt idx="14">
                        <c:v>9836</c:v>
                      </c:pt>
                      <c:pt idx="15">
                        <c:v>10547</c:v>
                      </c:pt>
                      <c:pt idx="16">
                        <c:v>12394</c:v>
                      </c:pt>
                      <c:pt idx="17">
                        <c:v>13679</c:v>
                      </c:pt>
                      <c:pt idx="18">
                        <c:v>14769</c:v>
                      </c:pt>
                      <c:pt idx="19">
                        <c:v>16374</c:v>
                      </c:pt>
                      <c:pt idx="20">
                        <c:v>18458</c:v>
                      </c:pt>
                      <c:pt idx="21">
                        <c:v>19940</c:v>
                      </c:pt>
                      <c:pt idx="22">
                        <c:v>20130</c:v>
                      </c:pt>
                      <c:pt idx="23">
                        <c:v>19625</c:v>
                      </c:pt>
                      <c:pt idx="24">
                        <c:v>20363</c:v>
                      </c:pt>
                      <c:pt idx="25">
                        <c:v>19954</c:v>
                      </c:pt>
                      <c:pt idx="26">
                        <c:v>16804</c:v>
                      </c:pt>
                      <c:pt idx="27">
                        <c:v>17432</c:v>
                      </c:pt>
                    </c:numCache>
                  </c:numRef>
                </c:val>
                <c:smooth val="0"/>
                <c:extLst xmlns:c16r3="http://schemas.microsoft.com/office/drawing/2017/03/chart" xmlns:c16="http://schemas.microsoft.com/office/drawing/2014/chart" xmlns:c14="http://schemas.microsoft.com/office/drawing/2007/8/2/chart" xmlns:mc="http://schemas.openxmlformats.org/markup-compatibility/2006" xmlns:c15="http://schemas.microsoft.com/office/drawing/2012/chart">
                  <c:ext xmlns:c16="http://schemas.microsoft.com/office/drawing/2014/chart" uri="{C3380CC4-5D6E-409C-BE32-E72D297353CC}">
                    <c16:uniqueId val="{00000003-8EFD-4A53-A04A-44F546459AA3}"/>
                  </c:ext>
                </c:extLst>
              </c15:ser>
            </c15:filteredLineSeries>
          </c:ext>
        </c:extLst>
      </c:lineChart>
      <c:catAx>
        <c:axId val="65368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653681200"/>
        <c:crosses val="autoZero"/>
        <c:auto val="1"/>
        <c:lblAlgn val="ctr"/>
        <c:lblOffset val="100"/>
        <c:tickLblSkip val="5"/>
        <c:noMultiLvlLbl val="0"/>
      </c:catAx>
      <c:valAx>
        <c:axId val="65368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Muertes por sida con TAR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CH"/>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653682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América Latina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CH"/>
        </a:p>
      </c:txPr>
    </c:title>
    <c:autoTitleDeleted val="0"/>
    <c:plotArea>
      <c:layout/>
      <c:lineChart>
        <c:grouping val="standard"/>
        <c:varyColors val="0"/>
        <c:ser>
          <c:idx val="0"/>
          <c:order val="0"/>
          <c:tx>
            <c:strRef>
              <c:f>Sheet1!$A$2</c:f>
              <c:strCache>
                <c:ptCount val="1"/>
                <c:pt idx="0">
                  <c:v>Tasas 2019</c:v>
                </c:pt>
              </c:strCache>
            </c:strRef>
          </c:tx>
          <c:spPr>
            <a:ln w="28575" cap="rnd">
              <a:solidFill>
                <a:schemeClr val="accent1"/>
              </a:solidFill>
              <a:round/>
            </a:ln>
            <a:effectLst/>
          </c:spPr>
          <c:marker>
            <c:symbol val="none"/>
          </c:marker>
          <c:cat>
            <c:strRef>
              <c:f>Sheet1!$B$1:$AC$1</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Sheet1!$B$2:$AC$2</c:f>
              <c:numCache>
                <c:formatCode>General</c:formatCode>
                <c:ptCount val="28"/>
                <c:pt idx="0">
                  <c:v>9</c:v>
                </c:pt>
                <c:pt idx="1">
                  <c:v>19</c:v>
                </c:pt>
                <c:pt idx="2">
                  <c:v>2732</c:v>
                </c:pt>
                <c:pt idx="3">
                  <c:v>3973</c:v>
                </c:pt>
                <c:pt idx="4">
                  <c:v>4398</c:v>
                </c:pt>
                <c:pt idx="5">
                  <c:v>5461</c:v>
                </c:pt>
                <c:pt idx="6">
                  <c:v>5871</c:v>
                </c:pt>
                <c:pt idx="7">
                  <c:v>6004</c:v>
                </c:pt>
                <c:pt idx="8">
                  <c:v>6476</c:v>
                </c:pt>
                <c:pt idx="9">
                  <c:v>6993</c:v>
                </c:pt>
                <c:pt idx="10">
                  <c:v>7405</c:v>
                </c:pt>
                <c:pt idx="11">
                  <c:v>8262</c:v>
                </c:pt>
                <c:pt idx="12">
                  <c:v>7997</c:v>
                </c:pt>
                <c:pt idx="13">
                  <c:v>8063</c:v>
                </c:pt>
                <c:pt idx="14">
                  <c:v>8597</c:v>
                </c:pt>
                <c:pt idx="15">
                  <c:v>8642</c:v>
                </c:pt>
                <c:pt idx="16">
                  <c:v>9107</c:v>
                </c:pt>
                <c:pt idx="17">
                  <c:v>9234</c:v>
                </c:pt>
                <c:pt idx="18">
                  <c:v>9411</c:v>
                </c:pt>
                <c:pt idx="19">
                  <c:v>9643</c:v>
                </c:pt>
                <c:pt idx="20">
                  <c:v>10018</c:v>
                </c:pt>
                <c:pt idx="21">
                  <c:v>10259</c:v>
                </c:pt>
                <c:pt idx="22">
                  <c:v>9454</c:v>
                </c:pt>
                <c:pt idx="23">
                  <c:v>9348</c:v>
                </c:pt>
                <c:pt idx="24">
                  <c:v>9637</c:v>
                </c:pt>
                <c:pt idx="25">
                  <c:v>9678</c:v>
                </c:pt>
                <c:pt idx="26">
                  <c:v>9056</c:v>
                </c:pt>
                <c:pt idx="27">
                  <c:v>8478</c:v>
                </c:pt>
              </c:numCache>
            </c:numRef>
          </c:val>
          <c:smooth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2A0-4695-A457-AB13C7A509D8}"/>
            </c:ext>
          </c:extLst>
        </c:ser>
        <c:ser>
          <c:idx val="1"/>
          <c:order val="1"/>
          <c:tx>
            <c:strRef>
              <c:f>Sheet1!$A$3</c:f>
              <c:strCache>
                <c:ptCount val="1"/>
                <c:pt idx="0">
                  <c:v>Tasas 2024</c:v>
                </c:pt>
              </c:strCache>
            </c:strRef>
          </c:tx>
          <c:spPr>
            <a:ln w="28575" cap="rnd">
              <a:solidFill>
                <a:schemeClr val="accent2"/>
              </a:solidFill>
              <a:round/>
            </a:ln>
            <a:effectLst/>
          </c:spPr>
          <c:marker>
            <c:symbol val="none"/>
          </c:marker>
          <c:cat>
            <c:strRef>
              <c:f>Sheet1!$B$1:$AC$1</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Sheet1!$B$3:$AC$3</c:f>
              <c:numCache>
                <c:formatCode>General</c:formatCode>
                <c:ptCount val="28"/>
                <c:pt idx="0">
                  <c:v>9</c:v>
                </c:pt>
                <c:pt idx="1">
                  <c:v>19</c:v>
                </c:pt>
                <c:pt idx="2">
                  <c:v>2732</c:v>
                </c:pt>
                <c:pt idx="3">
                  <c:v>3969</c:v>
                </c:pt>
                <c:pt idx="4">
                  <c:v>4388</c:v>
                </c:pt>
                <c:pt idx="5">
                  <c:v>5445</c:v>
                </c:pt>
                <c:pt idx="6">
                  <c:v>5846</c:v>
                </c:pt>
                <c:pt idx="7">
                  <c:v>5973</c:v>
                </c:pt>
                <c:pt idx="8">
                  <c:v>6436</c:v>
                </c:pt>
                <c:pt idx="9">
                  <c:v>6944</c:v>
                </c:pt>
                <c:pt idx="10">
                  <c:v>7349</c:v>
                </c:pt>
                <c:pt idx="11">
                  <c:v>8193</c:v>
                </c:pt>
                <c:pt idx="12">
                  <c:v>7925</c:v>
                </c:pt>
                <c:pt idx="13">
                  <c:v>7983</c:v>
                </c:pt>
                <c:pt idx="14">
                  <c:v>8513</c:v>
                </c:pt>
                <c:pt idx="15">
                  <c:v>8566</c:v>
                </c:pt>
                <c:pt idx="16">
                  <c:v>9030</c:v>
                </c:pt>
                <c:pt idx="17">
                  <c:v>9153</c:v>
                </c:pt>
                <c:pt idx="18">
                  <c:v>9330</c:v>
                </c:pt>
                <c:pt idx="19">
                  <c:v>9560</c:v>
                </c:pt>
                <c:pt idx="20">
                  <c:v>9938</c:v>
                </c:pt>
                <c:pt idx="21">
                  <c:v>10184</c:v>
                </c:pt>
                <c:pt idx="22">
                  <c:v>9384</c:v>
                </c:pt>
                <c:pt idx="23">
                  <c:v>9276</c:v>
                </c:pt>
                <c:pt idx="24">
                  <c:v>9560</c:v>
                </c:pt>
                <c:pt idx="25">
                  <c:v>9597</c:v>
                </c:pt>
                <c:pt idx="26">
                  <c:v>8972</c:v>
                </c:pt>
                <c:pt idx="27">
                  <c:v>8387</c:v>
                </c:pt>
              </c:numCache>
            </c:numRef>
          </c:val>
          <c:smooth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2A0-4695-A457-AB13C7A509D8}"/>
            </c:ext>
          </c:extLst>
        </c:ser>
        <c:dLbls>
          <c:showLegendKey val="0"/>
          <c:showVal val="0"/>
          <c:showCatName val="0"/>
          <c:showSerName val="0"/>
          <c:showPercent val="0"/>
          <c:showBubbleSize val="0"/>
        </c:dLbls>
        <c:smooth val="0"/>
        <c:axId val="74724320"/>
        <c:axId val="65059708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LineSeries>
              <c15:ser>
                <c:idx val="2"/>
                <c:order val="2"/>
                <c:tx>
                  <c:str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Sheet1!$A$4</c15:sqref>
                        </c15:formulaRef>
                      </c:ext>
                    </c:extLst>
                    <c:strCache>
                      <c:ptCount val="1"/>
                      <c:pt idx="0">
                        <c:v>Alt first start defn</c:v>
                      </c:pt>
                    </c:strCache>
                  </c:strRef>
                </c:tx>
                <c:spPr>
                  <a:ln w="28575" cap="rnd">
                    <a:solidFill>
                      <a:schemeClr val="accent3"/>
                    </a:solidFill>
                    <a:round/>
                  </a:ln>
                  <a:effectLst/>
                </c:spPr>
                <c:marker>
                  <c:symbol val="none"/>
                </c:marker>
                <c:cat>
                  <c:str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Sheet1!$B$1:$AC$1</c15:sqref>
                        </c15:formulaRef>
                      </c:ext>
                    </c:extLst>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Sheet1!$B$4:$AC$4</c15:sqref>
                        </c15:formulaRef>
                      </c:ext>
                    </c:extLst>
                    <c:numCache>
                      <c:formatCode>General</c:formatCode>
                      <c:ptCount val="28"/>
                      <c:pt idx="0">
                        <c:v>9</c:v>
                      </c:pt>
                      <c:pt idx="1">
                        <c:v>19</c:v>
                      </c:pt>
                      <c:pt idx="2">
                        <c:v>2720</c:v>
                      </c:pt>
                      <c:pt idx="3">
                        <c:v>3913</c:v>
                      </c:pt>
                      <c:pt idx="4">
                        <c:v>4265</c:v>
                      </c:pt>
                      <c:pt idx="5">
                        <c:v>5246</c:v>
                      </c:pt>
                      <c:pt idx="6">
                        <c:v>5557</c:v>
                      </c:pt>
                      <c:pt idx="7">
                        <c:v>5586</c:v>
                      </c:pt>
                      <c:pt idx="8">
                        <c:v>5954</c:v>
                      </c:pt>
                      <c:pt idx="9">
                        <c:v>6363</c:v>
                      </c:pt>
                      <c:pt idx="10">
                        <c:v>6663</c:v>
                      </c:pt>
                      <c:pt idx="11">
                        <c:v>7400</c:v>
                      </c:pt>
                      <c:pt idx="12">
                        <c:v>7000</c:v>
                      </c:pt>
                      <c:pt idx="13">
                        <c:v>6943</c:v>
                      </c:pt>
                      <c:pt idx="14">
                        <c:v>7360</c:v>
                      </c:pt>
                      <c:pt idx="15">
                        <c:v>7438</c:v>
                      </c:pt>
                      <c:pt idx="16">
                        <c:v>7781</c:v>
                      </c:pt>
                      <c:pt idx="17">
                        <c:v>7777</c:v>
                      </c:pt>
                      <c:pt idx="18">
                        <c:v>7829</c:v>
                      </c:pt>
                      <c:pt idx="19">
                        <c:v>7939</c:v>
                      </c:pt>
                      <c:pt idx="20">
                        <c:v>8242</c:v>
                      </c:pt>
                      <c:pt idx="21">
                        <c:v>8408</c:v>
                      </c:pt>
                      <c:pt idx="22">
                        <c:v>7541</c:v>
                      </c:pt>
                      <c:pt idx="23">
                        <c:v>7389</c:v>
                      </c:pt>
                      <c:pt idx="24">
                        <c:v>7627</c:v>
                      </c:pt>
                      <c:pt idx="25">
                        <c:v>7608</c:v>
                      </c:pt>
                      <c:pt idx="26">
                        <c:v>6929</c:v>
                      </c:pt>
                      <c:pt idx="27">
                        <c:v>6323</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2A0-4695-A457-AB13C7A509D8}"/>
                  </c:ext>
                </c:extLst>
              </c15:ser>
            </c15:filteredLineSeries>
            <c15:filteredLineSeries>
              <c15:ser>
                <c:idx val="3"/>
                <c:order val="3"/>
                <c:tx>
                  <c:strRef>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Sheet1!$A$5</c15:sqref>
                        </c15:formulaRef>
                      </c:ext>
                    </c:extLst>
                    <c:strCache>
                      <c:ptCount val="1"/>
                      <c:pt idx="0">
                        <c:v>Confirm ccd4 elig</c:v>
                      </c:pt>
                    </c:strCache>
                  </c:strRef>
                </c:tx>
                <c:spPr>
                  <a:ln w="28575" cap="rnd">
                    <a:solidFill>
                      <a:schemeClr val="accent4"/>
                    </a:solidFill>
                    <a:round/>
                  </a:ln>
                  <a:effectLst/>
                </c:spPr>
                <c:marker>
                  <c:symbol val="none"/>
                </c:marker>
                <c:cat>
                  <c:strRef>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Sheet1!$B$1:$AC$1</c15:sqref>
                        </c15:formulaRef>
                      </c:ext>
                    </c:extLst>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Sheet1!$B$5:$AC$5</c15:sqref>
                        </c15:formulaRef>
                      </c:ext>
                    </c:extLst>
                    <c:numCache>
                      <c:formatCode>General</c:formatCode>
                      <c:ptCount val="28"/>
                      <c:pt idx="0">
                        <c:v>9</c:v>
                      </c:pt>
                      <c:pt idx="1">
                        <c:v>18</c:v>
                      </c:pt>
                      <c:pt idx="2">
                        <c:v>2717</c:v>
                      </c:pt>
                      <c:pt idx="3">
                        <c:v>3897</c:v>
                      </c:pt>
                      <c:pt idx="4">
                        <c:v>4232</c:v>
                      </c:pt>
                      <c:pt idx="5">
                        <c:v>5193</c:v>
                      </c:pt>
                      <c:pt idx="6">
                        <c:v>5477</c:v>
                      </c:pt>
                      <c:pt idx="7">
                        <c:v>5481</c:v>
                      </c:pt>
                      <c:pt idx="8">
                        <c:v>5818</c:v>
                      </c:pt>
                      <c:pt idx="9">
                        <c:v>6196</c:v>
                      </c:pt>
                      <c:pt idx="10">
                        <c:v>6463</c:v>
                      </c:pt>
                      <c:pt idx="11">
                        <c:v>7166</c:v>
                      </c:pt>
                      <c:pt idx="12">
                        <c:v>6726</c:v>
                      </c:pt>
                      <c:pt idx="13">
                        <c:v>6630</c:v>
                      </c:pt>
                      <c:pt idx="14">
                        <c:v>7015</c:v>
                      </c:pt>
                      <c:pt idx="15">
                        <c:v>7097</c:v>
                      </c:pt>
                      <c:pt idx="16">
                        <c:v>7397</c:v>
                      </c:pt>
                      <c:pt idx="17">
                        <c:v>7348</c:v>
                      </c:pt>
                      <c:pt idx="18">
                        <c:v>7354</c:v>
                      </c:pt>
                      <c:pt idx="19">
                        <c:v>7421</c:v>
                      </c:pt>
                      <c:pt idx="20">
                        <c:v>7698</c:v>
                      </c:pt>
                      <c:pt idx="21">
                        <c:v>7833</c:v>
                      </c:pt>
                      <c:pt idx="22">
                        <c:v>6939</c:v>
                      </c:pt>
                      <c:pt idx="23">
                        <c:v>6759</c:v>
                      </c:pt>
                      <c:pt idx="24">
                        <c:v>6967</c:v>
                      </c:pt>
                      <c:pt idx="25">
                        <c:v>6915</c:v>
                      </c:pt>
                      <c:pt idx="26">
                        <c:v>6203</c:v>
                      </c:pt>
                      <c:pt idx="27">
                        <c:v>5571</c:v>
                      </c:pt>
                    </c:numCache>
                  </c:numRef>
                </c:val>
                <c:smooth val="0"/>
                <c:extLst xmlns:c16r3="http://schemas.microsoft.com/office/drawing/2017/03/chart" xmlns:c16="http://schemas.microsoft.com/office/drawing/2014/chart" xmlns:c14="http://schemas.microsoft.com/office/drawing/2007/8/2/chart" xmlns:mc="http://schemas.openxmlformats.org/markup-compatibility/2006" xmlns:c15="http://schemas.microsoft.com/office/drawing/2012/chart">
                  <c:ext xmlns:c16="http://schemas.microsoft.com/office/drawing/2014/chart" uri="{C3380CC4-5D6E-409C-BE32-E72D297353CC}">
                    <c16:uniqueId val="{00000003-42A0-4695-A457-AB13C7A509D8}"/>
                  </c:ext>
                </c:extLst>
              </c15:ser>
            </c15:filteredLineSeries>
          </c:ext>
        </c:extLst>
      </c:lineChart>
      <c:catAx>
        <c:axId val="7472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650597080"/>
        <c:crosses val="autoZero"/>
        <c:auto val="1"/>
        <c:lblAlgn val="ctr"/>
        <c:lblOffset val="100"/>
        <c:tickLblSkip val="5"/>
        <c:noMultiLvlLbl val="0"/>
      </c:catAx>
      <c:valAx>
        <c:axId val="650597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Muertes por sida con TAR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CH"/>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74724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Muertes relacionadas con el VIH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lineChart>
        <c:grouping val="standard"/>
        <c:varyColors val="0"/>
        <c:ser>
          <c:idx val="0"/>
          <c:order val="0"/>
          <c:tx>
            <c:strRef>
              <c:f>Qatar!$A$5</c:f>
              <c:strCache>
                <c:ptCount val="1"/>
                <c:pt idx="0">
                  <c:v>Estrías - 5 nudos</c:v>
                </c:pt>
              </c:strCache>
            </c:strRef>
          </c:tx>
          <c:spPr>
            <a:ln w="28575" cap="rnd">
              <a:solidFill>
                <a:schemeClr val="accent1"/>
              </a:solidFill>
              <a:round/>
            </a:ln>
            <a:effectLst/>
          </c:spPr>
          <c:marker>
            <c:symbol val="none"/>
          </c:marker>
          <c:cat>
            <c:strRef>
              <c:f>Qatar!$B$1:$BB$1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Qatar!$B$5:$BB$5</c:f>
              <c:numCache>
                <c:formatCode>General</c:formatCode>
                <c:ptCount val="53"/>
                <c:pt idx="0">
                  <c:v>0</c:v>
                </c:pt>
                <c:pt idx="1">
                  <c:v>0</c:v>
                </c:pt>
                <c:pt idx="2">
                  <c:v>1.0000000000000001E-5</c:v>
                </c:pt>
                <c:pt idx="3">
                  <c:v>1.9000000000000001E-4</c:v>
                </c:pt>
                <c:pt idx="4">
                  <c:v>1.09E-3</c:v>
                </c:pt>
                <c:pt idx="5">
                  <c:v>4.3099999999999996E-3</c:v>
                </c:pt>
                <c:pt idx="6">
                  <c:v>1.346E-2</c:v>
                </c:pt>
                <c:pt idx="7">
                  <c:v>3.569E-2</c:v>
                </c:pt>
                <c:pt idx="8">
                  <c:v>8.4040000000000004E-2</c:v>
                </c:pt>
                <c:pt idx="9">
                  <c:v>0.18001</c:v>
                </c:pt>
                <c:pt idx="10">
                  <c:v>0.35008</c:v>
                </c:pt>
                <c:pt idx="11">
                  <c:v>0.62287999999999999</c:v>
                </c:pt>
                <c:pt idx="12">
                  <c:v>1.0260400000000001</c:v>
                </c:pt>
                <c:pt idx="13">
                  <c:v>1.5818300000000001</c:v>
                </c:pt>
                <c:pt idx="14">
                  <c:v>2.3027099999999998</c:v>
                </c:pt>
                <c:pt idx="15">
                  <c:v>3.1861199999999998</c:v>
                </c:pt>
                <c:pt idx="16">
                  <c:v>4.0681799999999999</c:v>
                </c:pt>
                <c:pt idx="17">
                  <c:v>4.9554299999999998</c:v>
                </c:pt>
                <c:pt idx="18">
                  <c:v>5.8287000000000004</c:v>
                </c:pt>
                <c:pt idx="19">
                  <c:v>6.6416300000000001</c:v>
                </c:pt>
                <c:pt idx="20">
                  <c:v>7.3555200000000003</c:v>
                </c:pt>
                <c:pt idx="21">
                  <c:v>7.9390799999999997</c:v>
                </c:pt>
                <c:pt idx="22">
                  <c:v>8.3701600000000003</c:v>
                </c:pt>
                <c:pt idx="23">
                  <c:v>8.63673</c:v>
                </c:pt>
                <c:pt idx="24">
                  <c:v>8.7373100000000008</c:v>
                </c:pt>
                <c:pt idx="25">
                  <c:v>8.67882</c:v>
                </c:pt>
                <c:pt idx="26">
                  <c:v>8.4781200000000005</c:v>
                </c:pt>
                <c:pt idx="27">
                  <c:v>8.1313800000000001</c:v>
                </c:pt>
                <c:pt idx="28">
                  <c:v>7.6795200000000001</c:v>
                </c:pt>
                <c:pt idx="29">
                  <c:v>7.1542399999999997</c:v>
                </c:pt>
                <c:pt idx="30">
                  <c:v>6.5838099999999997</c:v>
                </c:pt>
                <c:pt idx="31">
                  <c:v>5.9961900000000004</c:v>
                </c:pt>
                <c:pt idx="32">
                  <c:v>5.4243199999999998</c:v>
                </c:pt>
                <c:pt idx="33">
                  <c:v>4.8804699999999999</c:v>
                </c:pt>
                <c:pt idx="34">
                  <c:v>4.2291400000000001</c:v>
                </c:pt>
                <c:pt idx="35">
                  <c:v>3.93797</c:v>
                </c:pt>
                <c:pt idx="36">
                  <c:v>3.9902099999999998</c:v>
                </c:pt>
                <c:pt idx="37">
                  <c:v>4.0415999999999999</c:v>
                </c:pt>
                <c:pt idx="38">
                  <c:v>4.0463800000000001</c:v>
                </c:pt>
                <c:pt idx="39">
                  <c:v>4.1325900000000004</c:v>
                </c:pt>
                <c:pt idx="40">
                  <c:v>3.8183699999999998</c:v>
                </c:pt>
                <c:pt idx="41">
                  <c:v>3.17659</c:v>
                </c:pt>
                <c:pt idx="42">
                  <c:v>2.6270500000000001</c:v>
                </c:pt>
                <c:pt idx="43">
                  <c:v>2.5502199999999999</c:v>
                </c:pt>
                <c:pt idx="44">
                  <c:v>2.7145600000000001</c:v>
                </c:pt>
                <c:pt idx="45">
                  <c:v>2.8240799999999999</c:v>
                </c:pt>
                <c:pt idx="46">
                  <c:v>3.4115799999999998</c:v>
                </c:pt>
                <c:pt idx="47">
                  <c:v>3.3932899999999999</c:v>
                </c:pt>
                <c:pt idx="48">
                  <c:v>4.0001300000000004</c:v>
                </c:pt>
                <c:pt idx="49">
                  <c:v>4.6923899999999996</c:v>
                </c:pt>
                <c:pt idx="50">
                  <c:v>5.2286999999999999</c:v>
                </c:pt>
                <c:pt idx="51">
                  <c:v>5.8576699999999997</c:v>
                </c:pt>
                <c:pt idx="52">
                  <c:v>6.5649300000000004</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890-476F-9596-6A7D39EEB9D5}"/>
            </c:ext>
          </c:extLst>
        </c:ser>
        <c:ser>
          <c:idx val="1"/>
          <c:order val="1"/>
          <c:tx>
            <c:strRef>
              <c:f>Qatar!$A$6</c:f>
              <c:strCache>
                <c:ptCount val="1"/>
                <c:pt idx="0">
                  <c:v>Estrías - 4 nudos</c:v>
                </c:pt>
              </c:strCache>
            </c:strRef>
          </c:tx>
          <c:spPr>
            <a:ln w="28575" cap="rnd">
              <a:solidFill>
                <a:schemeClr val="accent2"/>
              </a:solidFill>
              <a:round/>
            </a:ln>
            <a:effectLst/>
          </c:spPr>
          <c:marker>
            <c:symbol val="none"/>
          </c:marker>
          <c:cat>
            <c:strRef>
              <c:f>Qatar!$B$1:$BB$1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Qatar!$B$6:$BB$6</c:f>
              <c:numCache>
                <c:formatCode>General</c:formatCode>
                <c:ptCount val="53"/>
                <c:pt idx="0">
                  <c:v>0</c:v>
                </c:pt>
                <c:pt idx="1">
                  <c:v>0</c:v>
                </c:pt>
                <c:pt idx="2">
                  <c:v>0</c:v>
                </c:pt>
                <c:pt idx="3">
                  <c:v>2.0000000000000002E-5</c:v>
                </c:pt>
                <c:pt idx="4">
                  <c:v>1.1E-4</c:v>
                </c:pt>
                <c:pt idx="5">
                  <c:v>4.6000000000000001E-4</c:v>
                </c:pt>
                <c:pt idx="6">
                  <c:v>1.5399999999999999E-3</c:v>
                </c:pt>
                <c:pt idx="7">
                  <c:v>4.2700000000000004E-3</c:v>
                </c:pt>
                <c:pt idx="8">
                  <c:v>1.04E-2</c:v>
                </c:pt>
                <c:pt idx="9">
                  <c:v>2.2939999999999999E-2</c:v>
                </c:pt>
                <c:pt idx="10">
                  <c:v>4.6760000000000003E-2</c:v>
                </c:pt>
                <c:pt idx="11">
                  <c:v>8.9399999999999993E-2</c:v>
                </c:pt>
                <c:pt idx="12">
                  <c:v>0.16203000000000001</c:v>
                </c:pt>
                <c:pt idx="13">
                  <c:v>0.28029999999999999</c:v>
                </c:pt>
                <c:pt idx="14">
                  <c:v>0.46156999999999998</c:v>
                </c:pt>
                <c:pt idx="15">
                  <c:v>0.72245000000000004</c:v>
                </c:pt>
                <c:pt idx="16">
                  <c:v>1.04128</c:v>
                </c:pt>
                <c:pt idx="17">
                  <c:v>1.42916</c:v>
                </c:pt>
                <c:pt idx="18">
                  <c:v>1.8890499999999999</c:v>
                </c:pt>
                <c:pt idx="19">
                  <c:v>2.4099499999999998</c:v>
                </c:pt>
                <c:pt idx="20">
                  <c:v>2.9739800000000001</c:v>
                </c:pt>
                <c:pt idx="21">
                  <c:v>3.5562900000000002</c:v>
                </c:pt>
                <c:pt idx="22">
                  <c:v>4.1268799999999999</c:v>
                </c:pt>
                <c:pt idx="23">
                  <c:v>4.6534700000000004</c:v>
                </c:pt>
                <c:pt idx="24">
                  <c:v>5.1065800000000001</c:v>
                </c:pt>
                <c:pt idx="25">
                  <c:v>5.4645200000000003</c:v>
                </c:pt>
                <c:pt idx="26">
                  <c:v>5.7153099999999997</c:v>
                </c:pt>
                <c:pt idx="27">
                  <c:v>5.8323499999999999</c:v>
                </c:pt>
                <c:pt idx="28">
                  <c:v>5.8364900000000004</c:v>
                </c:pt>
                <c:pt idx="29">
                  <c:v>5.7455699999999998</c:v>
                </c:pt>
                <c:pt idx="30">
                  <c:v>5.57986</c:v>
                </c:pt>
                <c:pt idx="31">
                  <c:v>5.3640299999999996</c:v>
                </c:pt>
                <c:pt idx="32">
                  <c:v>5.1311099999999996</c:v>
                </c:pt>
                <c:pt idx="33">
                  <c:v>4.8915699999999998</c:v>
                </c:pt>
                <c:pt idx="34">
                  <c:v>4.5016800000000003</c:v>
                </c:pt>
                <c:pt idx="35">
                  <c:v>4.4093999999999998</c:v>
                </c:pt>
                <c:pt idx="36">
                  <c:v>4.6380999999999997</c:v>
                </c:pt>
                <c:pt idx="37">
                  <c:v>4.7884500000000001</c:v>
                </c:pt>
                <c:pt idx="38">
                  <c:v>4.7591700000000001</c:v>
                </c:pt>
                <c:pt idx="39">
                  <c:v>4.7364199999999999</c:v>
                </c:pt>
                <c:pt idx="40">
                  <c:v>4.2628199999999996</c:v>
                </c:pt>
                <c:pt idx="41">
                  <c:v>3.5111500000000002</c:v>
                </c:pt>
                <c:pt idx="42">
                  <c:v>2.7595399999999999</c:v>
                </c:pt>
                <c:pt idx="43">
                  <c:v>2.3565200000000002</c:v>
                </c:pt>
                <c:pt idx="44">
                  <c:v>1.98858</c:v>
                </c:pt>
                <c:pt idx="45">
                  <c:v>1.5308999999999999</c:v>
                </c:pt>
                <c:pt idx="46">
                  <c:v>2.09206</c:v>
                </c:pt>
                <c:pt idx="47">
                  <c:v>1.63245</c:v>
                </c:pt>
                <c:pt idx="48">
                  <c:v>1.53067</c:v>
                </c:pt>
                <c:pt idx="49">
                  <c:v>1.8442799999999999</c:v>
                </c:pt>
                <c:pt idx="50">
                  <c:v>2.2629000000000001</c:v>
                </c:pt>
                <c:pt idx="51">
                  <c:v>2.8110499999999998</c:v>
                </c:pt>
                <c:pt idx="52">
                  <c:v>3.59537</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890-476F-9596-6A7D39EEB9D5}"/>
            </c:ext>
          </c:extLst>
        </c:ser>
        <c:ser>
          <c:idx val="2"/>
          <c:order val="2"/>
          <c:tx>
            <c:strRef>
              <c:f>Qatar!$A$7</c:f>
              <c:strCache>
                <c:ptCount val="1"/>
                <c:pt idx="0">
                  <c:v>Splines - 3 nudos</c:v>
                </c:pt>
              </c:strCache>
            </c:strRef>
          </c:tx>
          <c:spPr>
            <a:ln w="28575" cap="rnd">
              <a:solidFill>
                <a:schemeClr val="accent3"/>
              </a:solidFill>
              <a:round/>
            </a:ln>
            <a:effectLst/>
          </c:spPr>
          <c:marker>
            <c:symbol val="none"/>
          </c:marker>
          <c:cat>
            <c:strRef>
              <c:f>Qatar!$B$1:$BB$1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Qatar!$B$7:$BB$7</c:f>
              <c:numCache>
                <c:formatCode>General</c:formatCode>
                <c:ptCount val="53"/>
                <c:pt idx="0">
                  <c:v>0</c:v>
                </c:pt>
                <c:pt idx="1">
                  <c:v>0</c:v>
                </c:pt>
                <c:pt idx="2">
                  <c:v>0</c:v>
                </c:pt>
                <c:pt idx="3">
                  <c:v>0</c:v>
                </c:pt>
                <c:pt idx="4">
                  <c:v>0</c:v>
                </c:pt>
                <c:pt idx="5">
                  <c:v>0</c:v>
                </c:pt>
                <c:pt idx="6">
                  <c:v>1.0000000000000001E-5</c:v>
                </c:pt>
                <c:pt idx="7">
                  <c:v>2.0000000000000002E-5</c:v>
                </c:pt>
                <c:pt idx="8">
                  <c:v>6.0000000000000002E-5</c:v>
                </c:pt>
                <c:pt idx="9">
                  <c:v>1.2999999999999999E-4</c:v>
                </c:pt>
                <c:pt idx="10">
                  <c:v>2.5999999999999998E-4</c:v>
                </c:pt>
                <c:pt idx="11">
                  <c:v>5.0000000000000001E-4</c:v>
                </c:pt>
                <c:pt idx="12">
                  <c:v>9.2000000000000003E-4</c:v>
                </c:pt>
                <c:pt idx="13">
                  <c:v>1.6100000000000001E-3</c:v>
                </c:pt>
                <c:pt idx="14">
                  <c:v>2.7000000000000001E-3</c:v>
                </c:pt>
                <c:pt idx="15">
                  <c:v>4.3699999999999998E-3</c:v>
                </c:pt>
                <c:pt idx="16">
                  <c:v>6.6299999999999996E-3</c:v>
                </c:pt>
                <c:pt idx="17">
                  <c:v>9.7800000000000005E-3</c:v>
                </c:pt>
                <c:pt idx="18">
                  <c:v>1.4160000000000001E-2</c:v>
                </c:pt>
                <c:pt idx="19">
                  <c:v>2.0150000000000001E-2</c:v>
                </c:pt>
                <c:pt idx="20">
                  <c:v>2.8219999999999999E-2</c:v>
                </c:pt>
                <c:pt idx="21">
                  <c:v>3.8940000000000002E-2</c:v>
                </c:pt>
                <c:pt idx="22">
                  <c:v>5.3019999999999998E-2</c:v>
                </c:pt>
                <c:pt idx="23">
                  <c:v>7.127E-2</c:v>
                </c:pt>
                <c:pt idx="24">
                  <c:v>9.468E-2</c:v>
                </c:pt>
                <c:pt idx="25">
                  <c:v>0.12436</c:v>
                </c:pt>
                <c:pt idx="26">
                  <c:v>0.16164999999999999</c:v>
                </c:pt>
                <c:pt idx="27">
                  <c:v>0.20874999999999999</c:v>
                </c:pt>
                <c:pt idx="28">
                  <c:v>0.26785999999999999</c:v>
                </c:pt>
                <c:pt idx="29">
                  <c:v>0.34172999999999998</c:v>
                </c:pt>
                <c:pt idx="30">
                  <c:v>0.43369999999999997</c:v>
                </c:pt>
                <c:pt idx="31">
                  <c:v>0.54766999999999999</c:v>
                </c:pt>
                <c:pt idx="32">
                  <c:v>0.6895</c:v>
                </c:pt>
                <c:pt idx="33">
                  <c:v>0.86334</c:v>
                </c:pt>
                <c:pt idx="34">
                  <c:v>1.0388500000000001</c:v>
                </c:pt>
                <c:pt idx="35">
                  <c:v>1.37354</c:v>
                </c:pt>
                <c:pt idx="36">
                  <c:v>1.97129</c:v>
                </c:pt>
                <c:pt idx="37">
                  <c:v>2.66594</c:v>
                </c:pt>
                <c:pt idx="38">
                  <c:v>3.3604799999999999</c:v>
                </c:pt>
                <c:pt idx="39">
                  <c:v>4.1102600000000002</c:v>
                </c:pt>
                <c:pt idx="40">
                  <c:v>4.2904499999999999</c:v>
                </c:pt>
                <c:pt idx="41">
                  <c:v>3.9049499999999999</c:v>
                </c:pt>
                <c:pt idx="42">
                  <c:v>3.4704999999999999</c:v>
                </c:pt>
                <c:pt idx="43">
                  <c:v>3.5350799999999998</c:v>
                </c:pt>
                <c:pt idx="44">
                  <c:v>3.8531399999999998</c:v>
                </c:pt>
                <c:pt idx="45">
                  <c:v>4.0337699999999996</c:v>
                </c:pt>
                <c:pt idx="46">
                  <c:v>4.9072199999999997</c:v>
                </c:pt>
                <c:pt idx="47">
                  <c:v>6.9361499999999996</c:v>
                </c:pt>
                <c:pt idx="48">
                  <c:v>8.2987699999999993</c:v>
                </c:pt>
                <c:pt idx="49">
                  <c:v>8.9458500000000001</c:v>
                </c:pt>
                <c:pt idx="50">
                  <c:v>9.0122800000000005</c:v>
                </c:pt>
                <c:pt idx="51">
                  <c:v>9.5931499999999996</c:v>
                </c:pt>
                <c:pt idx="52">
                  <c:v>9.8409999999999993</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2890-476F-9596-6A7D39EEB9D5}"/>
            </c:ext>
          </c:extLst>
        </c:ser>
        <c:ser>
          <c:idx val="3"/>
          <c:order val="3"/>
          <c:tx>
            <c:v>Datos</c:v>
          </c:tx>
          <c:spPr>
            <a:ln w="28575" cap="rnd">
              <a:noFill/>
              <a:round/>
            </a:ln>
            <a:effectLst/>
          </c:spPr>
          <c:marker>
            <c:symbol val="circle"/>
            <c:size val="6"/>
            <c:spPr>
              <a:solidFill>
                <a:schemeClr val="tx1"/>
              </a:solidFill>
              <a:ln w="9525">
                <a:noFill/>
              </a:ln>
              <a:effectLst/>
            </c:spPr>
          </c:marker>
          <c:cat>
            <c:strRef>
              <c:f>Qatar!$B$1:$BB$1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Qatar!$B$2:$BB$2</c:f>
              <c:numCache>
                <c:formatCode>General</c:formatCode>
                <c:ptCount val="53"/>
                <c:pt idx="34">
                  <c:v>0.73233000000000004</c:v>
                </c:pt>
                <c:pt idx="35">
                  <c:v>13.16981</c:v>
                </c:pt>
                <c:pt idx="36">
                  <c:v>6.4485700000000001</c:v>
                </c:pt>
                <c:pt idx="37">
                  <c:v>2.6068500000000001</c:v>
                </c:pt>
                <c:pt idx="38">
                  <c:v>2.8613400000000002</c:v>
                </c:pt>
                <c:pt idx="39">
                  <c:v>3.4915799999999999</c:v>
                </c:pt>
                <c:pt idx="40">
                  <c:v>3.2801200000000001</c:v>
                </c:pt>
                <c:pt idx="41">
                  <c:v>1.14852</c:v>
                </c:pt>
                <c:pt idx="42">
                  <c:v>1.69085</c:v>
                </c:pt>
                <c:pt idx="43">
                  <c:v>2.89717</c:v>
                </c:pt>
                <c:pt idx="44">
                  <c:v>3.9265500000000002</c:v>
                </c:pt>
                <c:pt idx="45">
                  <c:v>3.2102900000000001</c:v>
                </c:pt>
                <c:pt idx="46">
                  <c:v>3.78695</c:v>
                </c:pt>
                <c:pt idx="47">
                  <c:v>8.3401300000000003</c:v>
                </c:pt>
                <c:pt idx="49">
                  <c:v>4.0595100000000004</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2890-476F-9596-6A7D39EEB9D5}"/>
            </c:ext>
          </c:extLst>
        </c:ser>
        <c:dLbls>
          <c:showLegendKey val="0"/>
          <c:showVal val="0"/>
          <c:showCatName val="0"/>
          <c:showSerName val="0"/>
          <c:showPercent val="0"/>
          <c:showBubbleSize val="0"/>
        </c:dLbls>
        <c:smooth val="0"/>
        <c:axId val="726979152"/>
        <c:axId val="781266544"/>
      </c:lineChart>
      <c:catAx>
        <c:axId val="726979152"/>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781266544"/>
        <c:crosses val="autoZero"/>
        <c:auto val="1"/>
        <c:lblAlgn val="ctr"/>
        <c:lblOffset val="100"/>
        <c:tickLblSkip val="10"/>
        <c:noMultiLvlLbl val="0"/>
      </c:catAx>
      <c:valAx>
        <c:axId val="78126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726979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Muertes relacionadas con el VIH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lineChart>
        <c:grouping val="standard"/>
        <c:varyColors val="0"/>
        <c:ser>
          <c:idx val="0"/>
          <c:order val="0"/>
          <c:tx>
            <c:strRef>
              <c:f>Portugal!$A$5</c:f>
              <c:strCache>
                <c:ptCount val="1"/>
                <c:pt idx="0">
                  <c:v>Estrías - 5 nudos</c:v>
                </c:pt>
              </c:strCache>
            </c:strRef>
          </c:tx>
          <c:spPr>
            <a:ln w="28575" cap="rnd">
              <a:solidFill>
                <a:schemeClr val="accent1"/>
              </a:solidFill>
              <a:round/>
            </a:ln>
            <a:effectLst/>
          </c:spPr>
          <c:marker>
            <c:symbol val="none"/>
          </c:marker>
          <c:cat>
            <c:strRef>
              <c:f>Portugal!$B$1:$BB$1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Portugal!$B$5:$BB$5</c:f>
              <c:numCache>
                <c:formatCode>General</c:formatCode>
                <c:ptCount val="53"/>
                <c:pt idx="0">
                  <c:v>0</c:v>
                </c:pt>
                <c:pt idx="1">
                  <c:v>0</c:v>
                </c:pt>
                <c:pt idx="2">
                  <c:v>1.093E-2</c:v>
                </c:pt>
                <c:pt idx="3">
                  <c:v>5.5879999999999999E-2</c:v>
                </c:pt>
                <c:pt idx="4">
                  <c:v>0.1598</c:v>
                </c:pt>
                <c:pt idx="5">
                  <c:v>0.34283000000000002</c:v>
                </c:pt>
                <c:pt idx="6">
                  <c:v>0.61504000000000003</c:v>
                </c:pt>
                <c:pt idx="7">
                  <c:v>0.97255000000000003</c:v>
                </c:pt>
                <c:pt idx="8">
                  <c:v>1.39598</c:v>
                </c:pt>
                <c:pt idx="9">
                  <c:v>1.85226</c:v>
                </c:pt>
                <c:pt idx="10">
                  <c:v>2.3014100000000002</c:v>
                </c:pt>
                <c:pt idx="11">
                  <c:v>2.7129599999999998</c:v>
                </c:pt>
                <c:pt idx="12">
                  <c:v>3.1232700000000002</c:v>
                </c:pt>
                <c:pt idx="13">
                  <c:v>3.7325900000000001</c:v>
                </c:pt>
                <c:pt idx="14">
                  <c:v>5.1541800000000002</c:v>
                </c:pt>
                <c:pt idx="15">
                  <c:v>8.7807399999999998</c:v>
                </c:pt>
                <c:pt idx="16">
                  <c:v>17.276620000000001</c:v>
                </c:pt>
                <c:pt idx="17">
                  <c:v>35.190989999999999</c:v>
                </c:pt>
                <c:pt idx="18">
                  <c:v>68.724040000000002</c:v>
                </c:pt>
                <c:pt idx="19">
                  <c:v>123.72723000000001</c:v>
                </c:pt>
                <c:pt idx="20">
                  <c:v>204.94560000000001</c:v>
                </c:pt>
                <c:pt idx="21">
                  <c:v>315.26746000000003</c:v>
                </c:pt>
                <c:pt idx="22">
                  <c:v>456.46274</c:v>
                </c:pt>
                <c:pt idx="23">
                  <c:v>627.29816000000005</c:v>
                </c:pt>
                <c:pt idx="24">
                  <c:v>822.92523000000006</c:v>
                </c:pt>
                <c:pt idx="25">
                  <c:v>1035.27979</c:v>
                </c:pt>
                <c:pt idx="26">
                  <c:v>1256.21741</c:v>
                </c:pt>
                <c:pt idx="27">
                  <c:v>1398.35754</c:v>
                </c:pt>
                <c:pt idx="28">
                  <c:v>1168.90112</c:v>
                </c:pt>
                <c:pt idx="29">
                  <c:v>1115.4737500000001</c:v>
                </c:pt>
                <c:pt idx="30">
                  <c:v>1122.66833</c:v>
                </c:pt>
                <c:pt idx="31">
                  <c:v>1065.9519</c:v>
                </c:pt>
                <c:pt idx="32">
                  <c:v>1027.7000700000001</c:v>
                </c:pt>
                <c:pt idx="33">
                  <c:v>1001.72668</c:v>
                </c:pt>
                <c:pt idx="34">
                  <c:v>976.69312000000002</c:v>
                </c:pt>
                <c:pt idx="35">
                  <c:v>954.39068999999995</c:v>
                </c:pt>
                <c:pt idx="36">
                  <c:v>953.97437000000002</c:v>
                </c:pt>
                <c:pt idx="37">
                  <c:v>947.99036000000001</c:v>
                </c:pt>
                <c:pt idx="38">
                  <c:v>926.92029000000002</c:v>
                </c:pt>
                <c:pt idx="39">
                  <c:v>906.17169000000001</c:v>
                </c:pt>
                <c:pt idx="40">
                  <c:v>865.21185000000003</c:v>
                </c:pt>
                <c:pt idx="41">
                  <c:v>710.33344</c:v>
                </c:pt>
                <c:pt idx="42">
                  <c:v>578.15954999999997</c:v>
                </c:pt>
                <c:pt idx="43">
                  <c:v>481.51859000000002</c:v>
                </c:pt>
                <c:pt idx="44">
                  <c:v>409.95233000000002</c:v>
                </c:pt>
                <c:pt idx="45">
                  <c:v>359.42743000000002</c:v>
                </c:pt>
                <c:pt idx="46">
                  <c:v>341.65627999999998</c:v>
                </c:pt>
                <c:pt idx="47">
                  <c:v>315.85120000000001</c:v>
                </c:pt>
                <c:pt idx="48">
                  <c:v>233.56161</c:v>
                </c:pt>
                <c:pt idx="49">
                  <c:v>205.99791999999999</c:v>
                </c:pt>
                <c:pt idx="50">
                  <c:v>199.89178000000001</c:v>
                </c:pt>
                <c:pt idx="51">
                  <c:v>200.67116999999999</c:v>
                </c:pt>
                <c:pt idx="52">
                  <c:v>200.08091999999999</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9BB-4D41-909B-511CC9FE38A4}"/>
            </c:ext>
          </c:extLst>
        </c:ser>
        <c:ser>
          <c:idx val="1"/>
          <c:order val="1"/>
          <c:tx>
            <c:strRef>
              <c:f>Portugal!$A$6</c:f>
              <c:strCache>
                <c:ptCount val="1"/>
                <c:pt idx="0">
                  <c:v>Estrías - 4 nudos</c:v>
                </c:pt>
              </c:strCache>
            </c:strRef>
          </c:tx>
          <c:spPr>
            <a:ln w="28575" cap="rnd">
              <a:solidFill>
                <a:schemeClr val="accent2"/>
              </a:solidFill>
              <a:round/>
            </a:ln>
            <a:effectLst/>
          </c:spPr>
          <c:marker>
            <c:symbol val="none"/>
          </c:marker>
          <c:cat>
            <c:strRef>
              <c:f>Portugal!$B$1:$BB$1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Portugal!$B$6:$BB$6</c:f>
              <c:numCache>
                <c:formatCode>General</c:formatCode>
                <c:ptCount val="53"/>
                <c:pt idx="0">
                  <c:v>0</c:v>
                </c:pt>
                <c:pt idx="1">
                  <c:v>0</c:v>
                </c:pt>
                <c:pt idx="2">
                  <c:v>1.3999999999999999E-4</c:v>
                </c:pt>
                <c:pt idx="3">
                  <c:v>2.5300000000000001E-3</c:v>
                </c:pt>
                <c:pt idx="4">
                  <c:v>1.6060000000000001E-2</c:v>
                </c:pt>
                <c:pt idx="5">
                  <c:v>6.4530000000000004E-2</c:v>
                </c:pt>
                <c:pt idx="6">
                  <c:v>0.19806000000000001</c:v>
                </c:pt>
                <c:pt idx="7">
                  <c:v>0.50802000000000003</c:v>
                </c:pt>
                <c:pt idx="8">
                  <c:v>1.1451800000000001</c:v>
                </c:pt>
                <c:pt idx="9">
                  <c:v>2.3404199999999999</c:v>
                </c:pt>
                <c:pt idx="10">
                  <c:v>4.4300499999999996</c:v>
                </c:pt>
                <c:pt idx="11">
                  <c:v>7.8605099999999997</c:v>
                </c:pt>
                <c:pt idx="12">
                  <c:v>13.25113</c:v>
                </c:pt>
                <c:pt idx="13">
                  <c:v>21.382010000000001</c:v>
                </c:pt>
                <c:pt idx="14">
                  <c:v>33.229410000000001</c:v>
                </c:pt>
                <c:pt idx="15">
                  <c:v>49.984650000000002</c:v>
                </c:pt>
                <c:pt idx="16">
                  <c:v>73.067359999999994</c:v>
                </c:pt>
                <c:pt idx="17">
                  <c:v>104.15115</c:v>
                </c:pt>
                <c:pt idx="18">
                  <c:v>145.18849</c:v>
                </c:pt>
                <c:pt idx="19">
                  <c:v>198.45231999999999</c:v>
                </c:pt>
                <c:pt idx="20">
                  <c:v>266.44461000000001</c:v>
                </c:pt>
                <c:pt idx="21">
                  <c:v>352.03314</c:v>
                </c:pt>
                <c:pt idx="22">
                  <c:v>459.81151999999997</c:v>
                </c:pt>
                <c:pt idx="23">
                  <c:v>593.58172999999999</c:v>
                </c:pt>
                <c:pt idx="24">
                  <c:v>754.38262999999995</c:v>
                </c:pt>
                <c:pt idx="25">
                  <c:v>940.05939000000001</c:v>
                </c:pt>
                <c:pt idx="26">
                  <c:v>1146.0781199999999</c:v>
                </c:pt>
                <c:pt idx="27">
                  <c:v>1287.28259</c:v>
                </c:pt>
                <c:pt idx="28">
                  <c:v>1076.45984</c:v>
                </c:pt>
                <c:pt idx="29">
                  <c:v>1042.7442599999999</c:v>
                </c:pt>
                <c:pt idx="30">
                  <c:v>1068.7040999999999</c:v>
                </c:pt>
                <c:pt idx="31">
                  <c:v>1031.5468800000001</c:v>
                </c:pt>
                <c:pt idx="32">
                  <c:v>1009.0749499999999</c:v>
                </c:pt>
                <c:pt idx="33">
                  <c:v>995.47644000000003</c:v>
                </c:pt>
                <c:pt idx="34">
                  <c:v>979.67474000000004</c:v>
                </c:pt>
                <c:pt idx="35">
                  <c:v>963.64959999999996</c:v>
                </c:pt>
                <c:pt idx="36">
                  <c:v>966.99761999999998</c:v>
                </c:pt>
                <c:pt idx="37">
                  <c:v>962.42889000000002</c:v>
                </c:pt>
                <c:pt idx="38">
                  <c:v>940.66119000000003</c:v>
                </c:pt>
                <c:pt idx="39">
                  <c:v>917.52191000000005</c:v>
                </c:pt>
                <c:pt idx="40">
                  <c:v>873.27295000000004</c:v>
                </c:pt>
                <c:pt idx="41">
                  <c:v>714.10100999999997</c:v>
                </c:pt>
                <c:pt idx="42">
                  <c:v>578.44390999999996</c:v>
                </c:pt>
                <c:pt idx="43">
                  <c:v>479.19232</c:v>
                </c:pt>
                <c:pt idx="44">
                  <c:v>405.85399999999998</c:v>
                </c:pt>
                <c:pt idx="45">
                  <c:v>354.23129</c:v>
                </c:pt>
                <c:pt idx="46">
                  <c:v>335.54741999999999</c:v>
                </c:pt>
                <c:pt idx="47">
                  <c:v>309.74245999999999</c:v>
                </c:pt>
                <c:pt idx="48">
                  <c:v>230.40030999999999</c:v>
                </c:pt>
                <c:pt idx="49">
                  <c:v>204.48549</c:v>
                </c:pt>
                <c:pt idx="50">
                  <c:v>198.73650000000001</c:v>
                </c:pt>
                <c:pt idx="51">
                  <c:v>199.27045000000001</c:v>
                </c:pt>
                <c:pt idx="52">
                  <c:v>198.50380999999999</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9BB-4D41-909B-511CC9FE38A4}"/>
            </c:ext>
          </c:extLst>
        </c:ser>
        <c:ser>
          <c:idx val="2"/>
          <c:order val="2"/>
          <c:tx>
            <c:strRef>
              <c:f>Portugal!$A$7</c:f>
              <c:strCache>
                <c:ptCount val="1"/>
                <c:pt idx="0">
                  <c:v>Splines - 3 nudos</c:v>
                </c:pt>
              </c:strCache>
            </c:strRef>
          </c:tx>
          <c:spPr>
            <a:ln w="28575" cap="rnd">
              <a:solidFill>
                <a:schemeClr val="accent3"/>
              </a:solidFill>
              <a:round/>
            </a:ln>
            <a:effectLst/>
          </c:spPr>
          <c:marker>
            <c:symbol val="none"/>
          </c:marker>
          <c:cat>
            <c:strRef>
              <c:f>Portugal!$B$1:$BB$1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Portugal!$B$7:$BB$7</c:f>
              <c:numCache>
                <c:formatCode>General</c:formatCode>
                <c:ptCount val="53"/>
                <c:pt idx="0">
                  <c:v>0</c:v>
                </c:pt>
                <c:pt idx="1">
                  <c:v>0</c:v>
                </c:pt>
                <c:pt idx="2">
                  <c:v>4.6269999999999999E-2</c:v>
                </c:pt>
                <c:pt idx="3">
                  <c:v>0.22936999999999999</c:v>
                </c:pt>
                <c:pt idx="4">
                  <c:v>0.63424999999999998</c:v>
                </c:pt>
                <c:pt idx="5">
                  <c:v>1.3115699999999999</c:v>
                </c:pt>
                <c:pt idx="6">
                  <c:v>2.25895</c:v>
                </c:pt>
                <c:pt idx="7">
                  <c:v>3.4150999999999998</c:v>
                </c:pt>
                <c:pt idx="8">
                  <c:v>4.6696200000000001</c:v>
                </c:pt>
                <c:pt idx="9">
                  <c:v>5.8944799999999997</c:v>
                </c:pt>
                <c:pt idx="10">
                  <c:v>7.0016100000000003</c:v>
                </c:pt>
                <c:pt idx="11">
                  <c:v>7.9961399999999996</c:v>
                </c:pt>
                <c:pt idx="12">
                  <c:v>9.1391399999999994</c:v>
                </c:pt>
                <c:pt idx="13">
                  <c:v>11.02262</c:v>
                </c:pt>
                <c:pt idx="14">
                  <c:v>14.706770000000001</c:v>
                </c:pt>
                <c:pt idx="15">
                  <c:v>21.858219999999999</c:v>
                </c:pt>
                <c:pt idx="16">
                  <c:v>34.889150000000001</c:v>
                </c:pt>
                <c:pt idx="17">
                  <c:v>57.097859999999997</c:v>
                </c:pt>
                <c:pt idx="18">
                  <c:v>92.818619999999996</c:v>
                </c:pt>
                <c:pt idx="19">
                  <c:v>147.54288</c:v>
                </c:pt>
                <c:pt idx="20">
                  <c:v>227.57927000000001</c:v>
                </c:pt>
                <c:pt idx="21">
                  <c:v>336.24597</c:v>
                </c:pt>
                <c:pt idx="22">
                  <c:v>473.96544999999998</c:v>
                </c:pt>
                <c:pt idx="23">
                  <c:v>637.53925000000004</c:v>
                </c:pt>
                <c:pt idx="24">
                  <c:v>822.51140999999996</c:v>
                </c:pt>
                <c:pt idx="25">
                  <c:v>1022.45197</c:v>
                </c:pt>
                <c:pt idx="26">
                  <c:v>1230.5112300000001</c:v>
                </c:pt>
                <c:pt idx="27">
                  <c:v>1360.3984399999999</c:v>
                </c:pt>
                <c:pt idx="28">
                  <c:v>1122.40698</c:v>
                </c:pt>
                <c:pt idx="29">
                  <c:v>1064.4008799999999</c:v>
                </c:pt>
                <c:pt idx="30">
                  <c:v>1069.8120100000001</c:v>
                </c:pt>
                <c:pt idx="31">
                  <c:v>1016.03693</c:v>
                </c:pt>
                <c:pt idx="32">
                  <c:v>983.18822999999998</c:v>
                </c:pt>
                <c:pt idx="33">
                  <c:v>964.85144000000003</c:v>
                </c:pt>
                <c:pt idx="34">
                  <c:v>949.26464999999996</c:v>
                </c:pt>
                <c:pt idx="35">
                  <c:v>937.34369000000004</c:v>
                </c:pt>
                <c:pt idx="36">
                  <c:v>947.19304999999997</c:v>
                </c:pt>
                <c:pt idx="37">
                  <c:v>950.92858999999999</c:v>
                </c:pt>
                <c:pt idx="38">
                  <c:v>937.97533999999996</c:v>
                </c:pt>
                <c:pt idx="39">
                  <c:v>923.00232000000005</c:v>
                </c:pt>
                <c:pt idx="40">
                  <c:v>884.76702999999998</c:v>
                </c:pt>
                <c:pt idx="41">
                  <c:v>728.17260999999996</c:v>
                </c:pt>
                <c:pt idx="42">
                  <c:v>591.94195999999999</c:v>
                </c:pt>
                <c:pt idx="43">
                  <c:v>490.19824</c:v>
                </c:pt>
                <c:pt idx="44">
                  <c:v>413.47960999999998</c:v>
                </c:pt>
                <c:pt idx="45">
                  <c:v>358.55721999999997</c:v>
                </c:pt>
                <c:pt idx="46">
                  <c:v>337.43036000000001</c:v>
                </c:pt>
                <c:pt idx="47">
                  <c:v>309.66455000000002</c:v>
                </c:pt>
                <c:pt idx="48">
                  <c:v>229.94060999999999</c:v>
                </c:pt>
                <c:pt idx="49">
                  <c:v>203.92339999999999</c:v>
                </c:pt>
                <c:pt idx="50">
                  <c:v>196.50648000000001</c:v>
                </c:pt>
                <c:pt idx="51">
                  <c:v>195.34041999999999</c:v>
                </c:pt>
                <c:pt idx="52">
                  <c:v>193.95534000000001</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09BB-4D41-909B-511CC9FE38A4}"/>
            </c:ext>
          </c:extLst>
        </c:ser>
        <c:ser>
          <c:idx val="3"/>
          <c:order val="3"/>
          <c:tx>
            <c:v>Datos</c:v>
          </c:tx>
          <c:spPr>
            <a:ln w="28575" cap="rnd">
              <a:noFill/>
              <a:round/>
            </a:ln>
            <a:effectLst/>
          </c:spPr>
          <c:marker>
            <c:symbol val="circle"/>
            <c:size val="6"/>
            <c:spPr>
              <a:solidFill>
                <a:schemeClr val="tx1"/>
              </a:solidFill>
              <a:ln w="9525">
                <a:noFill/>
              </a:ln>
              <a:effectLst/>
            </c:spPr>
          </c:marker>
          <c:cat>
            <c:strRef>
              <c:f>Portugal!$B$1:$BB$1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Portugal!$B$2:$BB$2</c:f>
              <c:numCache>
                <c:formatCode>General</c:formatCode>
                <c:ptCount val="53"/>
                <c:pt idx="10">
                  <c:v>8.4662500000000005</c:v>
                </c:pt>
                <c:pt idx="11">
                  <c:v>8.0165000000000006</c:v>
                </c:pt>
                <c:pt idx="12">
                  <c:v>7.3930999999999996</c:v>
                </c:pt>
                <c:pt idx="13">
                  <c:v>9.4154199999999992</c:v>
                </c:pt>
                <c:pt idx="14">
                  <c:v>8.4029299999999996</c:v>
                </c:pt>
                <c:pt idx="15">
                  <c:v>19.471889999999998</c:v>
                </c:pt>
                <c:pt idx="16">
                  <c:v>30.355609999999999</c:v>
                </c:pt>
                <c:pt idx="17">
                  <c:v>72.371129999999994</c:v>
                </c:pt>
                <c:pt idx="18">
                  <c:v>80.604820000000004</c:v>
                </c:pt>
                <c:pt idx="19">
                  <c:v>134.58482000000001</c:v>
                </c:pt>
                <c:pt idx="20">
                  <c:v>219.36856</c:v>
                </c:pt>
                <c:pt idx="21">
                  <c:v>318.25357000000002</c:v>
                </c:pt>
                <c:pt idx="22">
                  <c:v>470.97552000000002</c:v>
                </c:pt>
                <c:pt idx="23">
                  <c:v>563.00482</c:v>
                </c:pt>
                <c:pt idx="24">
                  <c:v>804.77044999999998</c:v>
                </c:pt>
                <c:pt idx="25">
                  <c:v>1144.3614500000001</c:v>
                </c:pt>
                <c:pt idx="26">
                  <c:v>1337.4428700000001</c:v>
                </c:pt>
                <c:pt idx="27">
                  <c:v>1203.0506600000001</c:v>
                </c:pt>
                <c:pt idx="28">
                  <c:v>1135.9671599999999</c:v>
                </c:pt>
                <c:pt idx="29">
                  <c:v>1259.2078899999999</c:v>
                </c:pt>
                <c:pt idx="30">
                  <c:v>1147.4688699999999</c:v>
                </c:pt>
                <c:pt idx="31">
                  <c:v>1131.32654</c:v>
                </c:pt>
                <c:pt idx="32">
                  <c:v>1093.26135</c:v>
                </c:pt>
                <c:pt idx="33">
                  <c:v>1086.94128</c:v>
                </c:pt>
                <c:pt idx="34">
                  <c:v>1003.29596</c:v>
                </c:pt>
                <c:pt idx="35">
                  <c:v>878.51531999999997</c:v>
                </c:pt>
                <c:pt idx="36">
                  <c:v>769.36743000000001</c:v>
                </c:pt>
                <c:pt idx="37">
                  <c:v>962.38946999999996</c:v>
                </c:pt>
                <c:pt idx="38">
                  <c:v>871.91436999999996</c:v>
                </c:pt>
                <c:pt idx="39">
                  <c:v>799.74255000000005</c:v>
                </c:pt>
                <c:pt idx="40">
                  <c:v>781.20434999999998</c:v>
                </c:pt>
                <c:pt idx="41">
                  <c:v>683.54687999999999</c:v>
                </c:pt>
                <c:pt idx="42">
                  <c:v>612.30957000000001</c:v>
                </c:pt>
                <c:pt idx="43">
                  <c:v>553.80413999999996</c:v>
                </c:pt>
                <c:pt idx="44">
                  <c:v>462.50729000000001</c:v>
                </c:pt>
                <c:pt idx="45">
                  <c:v>441.57119999999998</c:v>
                </c:pt>
                <c:pt idx="46">
                  <c:v>378.42773</c:v>
                </c:pt>
                <c:pt idx="47">
                  <c:v>338.83057000000002</c:v>
                </c:pt>
                <c:pt idx="48">
                  <c:v>359.12979000000001</c:v>
                </c:pt>
                <c:pt idx="49">
                  <c:v>229</c:v>
                </c:pt>
                <c:pt idx="50">
                  <c:v>148</c:v>
                </c:pt>
                <c:pt idx="51">
                  <c:v>150</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9BB-4D41-909B-511CC9FE38A4}"/>
            </c:ext>
          </c:extLst>
        </c:ser>
        <c:dLbls>
          <c:showLegendKey val="0"/>
          <c:showVal val="0"/>
          <c:showCatName val="0"/>
          <c:showSerName val="0"/>
          <c:showPercent val="0"/>
          <c:showBubbleSize val="0"/>
        </c:dLbls>
        <c:smooth val="0"/>
        <c:axId val="726979152"/>
        <c:axId val="781266544"/>
      </c:lineChart>
      <c:catAx>
        <c:axId val="726979152"/>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781266544"/>
        <c:crosses val="autoZero"/>
        <c:auto val="1"/>
        <c:lblAlgn val="ctr"/>
        <c:lblOffset val="100"/>
        <c:tickLblSkip val="10"/>
        <c:tickMarkSkip val="1"/>
        <c:noMultiLvlLbl val="0"/>
      </c:catAx>
      <c:valAx>
        <c:axId val="78126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726979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8852"/>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3857637" y="0"/>
            <a:ext cx="2951162" cy="498852"/>
          </a:xfrm>
          <a:prstGeom prst="rect">
            <a:avLst/>
          </a:prstGeom>
        </p:spPr>
        <p:txBody>
          <a:bodyPr vert="horz" lIns="94229" tIns="47114" rIns="94229" bIns="47114" rtlCol="0"/>
          <a:lstStyle>
            <a:lvl1pPr algn="r">
              <a:defRPr sz="1200"/>
            </a:lvl1pPr>
          </a:lstStyle>
          <a:p>
            <a:fld id="{0AE4AB11-45C1-49B4-8CB0-49E274381F96}" type="datetimeFigureOut">
              <a:rPr lang="en-US" smtClean="0"/>
              <a:t>1/31/2024</a:t>
            </a:fld>
            <a:endParaRPr lang="en-US"/>
          </a:p>
        </p:txBody>
      </p:sp>
      <p:sp>
        <p:nvSpPr>
          <p:cNvPr id="4" name="Slide Image Placeholder 3"/>
          <p:cNvSpPr>
            <a:spLocks noGrp="1" noRot="1" noChangeAspect="1"/>
          </p:cNvSpPr>
          <p:nvPr>
            <p:ph type="sldImg" idx="2"/>
          </p:nvPr>
        </p:nvSpPr>
        <p:spPr>
          <a:xfrm>
            <a:off x="423863" y="1243013"/>
            <a:ext cx="5962650" cy="3354387"/>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4229" tIns="47114" rIns="94229" bIns="47114" rtlCol="0"/>
          <a:lstStyle/>
          <a:p>
            <a:pPr lvl="0"/>
            <a:r>
              <a:rPr lang="en-US"/>
              <a:t>Editar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6" name="Footer Placeholder 5"/>
          <p:cNvSpPr>
            <a:spLocks noGrp="1"/>
          </p:cNvSpPr>
          <p:nvPr>
            <p:ph type="ftr" sz="quarter" idx="4"/>
          </p:nvPr>
        </p:nvSpPr>
        <p:spPr>
          <a:xfrm>
            <a:off x="1" y="9443663"/>
            <a:ext cx="2951162" cy="498851"/>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3857637" y="9443663"/>
            <a:ext cx="2951162" cy="498851"/>
          </a:xfrm>
          <a:prstGeom prst="rect">
            <a:avLst/>
          </a:prstGeom>
        </p:spPr>
        <p:txBody>
          <a:bodyPr vert="horz" lIns="94229" tIns="47114" rIns="94229" bIns="47114" rtlCol="0" anchor="b"/>
          <a:lstStyle>
            <a:lvl1pPr algn="r">
              <a:defRPr sz="1200"/>
            </a:lvl1pPr>
          </a:lstStyle>
          <a:p>
            <a:fld id="{B3FC4483-7CF5-4CF7-BC54-0B04140F1C27}" type="slidenum">
              <a:rPr lang="en-US" smtClean="0"/>
              <a:t>‹#›</a:t>
            </a:fld>
            <a:endParaRPr lang="en-US"/>
          </a:p>
        </p:txBody>
      </p:sp>
    </p:spTree>
    <p:extLst>
      <p:ext uri="{BB962C8B-B14F-4D97-AF65-F5344CB8AC3E}">
        <p14:creationId xmlns:p14="http://schemas.microsoft.com/office/powerpoint/2010/main" val="253048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Nos </a:t>
            </a:r>
            <a:r>
              <a:rPr lang="en-US" dirty="0" err="1"/>
              <a:t>concentramos</a:t>
            </a:r>
            <a:r>
              <a:rPr lang="en-US" dirty="0"/>
              <a:t> </a:t>
            </a:r>
            <a:r>
              <a:rPr lang="en-US" dirty="0" err="1"/>
              <a:t>en</a:t>
            </a:r>
            <a:r>
              <a:rPr lang="en-US" dirty="0"/>
              <a:t> </a:t>
            </a:r>
            <a:r>
              <a:rPr lang="en-US" dirty="0" err="1"/>
              <a:t>los</a:t>
            </a:r>
            <a:r>
              <a:rPr lang="en-US" dirty="0"/>
              <a:t> </a:t>
            </a:r>
            <a:r>
              <a:rPr lang="en-US" dirty="0" err="1"/>
              <a:t>cambios</a:t>
            </a:r>
            <a:r>
              <a:rPr lang="en-US" dirty="0"/>
              <a:t> </a:t>
            </a:r>
            <a:r>
              <a:rPr lang="en-US" dirty="0" err="1"/>
              <a:t>relevantes</a:t>
            </a:r>
            <a:r>
              <a:rPr lang="en-US" dirty="0"/>
              <a:t> para </a:t>
            </a:r>
            <a:r>
              <a:rPr lang="en-US" dirty="0" err="1"/>
              <a:t>los</a:t>
            </a:r>
            <a:r>
              <a:rPr lang="en-US" dirty="0"/>
              <a:t> </a:t>
            </a:r>
            <a:r>
              <a:rPr lang="en-US" dirty="0" err="1"/>
              <a:t>paises</a:t>
            </a:r>
            <a:r>
              <a:rPr lang="en-US" dirty="0"/>
              <a:t> </a:t>
            </a:r>
            <a:r>
              <a:rPr lang="en-US" dirty="0" err="1"/>
              <a:t>presentes</a:t>
            </a:r>
            <a:r>
              <a:rPr lang="en-US" dirty="0"/>
              <a:t> </a:t>
            </a:r>
            <a:r>
              <a:rPr lang="en-US" dirty="0" err="1"/>
              <a:t>en</a:t>
            </a:r>
            <a:r>
              <a:rPr lang="en-US" dirty="0"/>
              <a:t> </a:t>
            </a:r>
            <a:r>
              <a:rPr lang="en-US" dirty="0" err="1"/>
              <a:t>esta</a:t>
            </a:r>
            <a:r>
              <a:rPr lang="en-US" dirty="0"/>
              <a:t> reunion.</a:t>
            </a:r>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1</a:t>
            </a:fld>
            <a:endParaRPr lang="en-US"/>
          </a:p>
        </p:txBody>
      </p:sp>
    </p:spTree>
    <p:extLst>
      <p:ext uri="{BB962C8B-B14F-4D97-AF65-F5344CB8AC3E}">
        <p14:creationId xmlns:p14="http://schemas.microsoft.com/office/powerpoint/2010/main" val="3707570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países con muchos datos, es probable que el número de nudos no influya mucho en el ajuste del modelo. En países con menos datos, las diferencias en la complejidad del modelo afectan más a las estimaciones, y será necesario tener en cuenta el AIC y la plausibilidad de las estimaciones del modelo para elegir entre modelos.</a:t>
            </a:r>
          </a:p>
        </p:txBody>
      </p:sp>
      <p:sp>
        <p:nvSpPr>
          <p:cNvPr id="4" name="Slide Number Placeholder 3"/>
          <p:cNvSpPr>
            <a:spLocks noGrp="1"/>
          </p:cNvSpPr>
          <p:nvPr>
            <p:ph type="sldNum" sz="quarter" idx="5"/>
          </p:nvPr>
        </p:nvSpPr>
        <p:spPr/>
        <p:txBody>
          <a:bodyPr/>
          <a:lstStyle/>
          <a:p>
            <a:fld id="{B3FC4483-7CF5-4CF7-BC54-0B04140F1C27}" type="slidenum">
              <a:rPr lang="en-US" smtClean="0"/>
              <a:t>10</a:t>
            </a:fld>
            <a:endParaRPr lang="en-US"/>
          </a:p>
        </p:txBody>
      </p:sp>
    </p:spTree>
    <p:extLst>
      <p:ext uri="{BB962C8B-B14F-4D97-AF65-F5344CB8AC3E}">
        <p14:creationId xmlns:p14="http://schemas.microsoft.com/office/powerpoint/2010/main" val="210507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11</a:t>
            </a:fld>
            <a:endParaRPr lang="en-US"/>
          </a:p>
        </p:txBody>
      </p:sp>
    </p:spTree>
    <p:extLst>
      <p:ext uri="{BB962C8B-B14F-4D97-AF65-F5344CB8AC3E}">
        <p14:creationId xmlns:p14="http://schemas.microsoft.com/office/powerpoint/2010/main" val="2232906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C4483-7CF5-4CF7-BC54-0B04140F1C27}" type="slidenum">
              <a:rPr lang="en-US" smtClean="0"/>
              <a:t>12</a:t>
            </a:fld>
            <a:endParaRPr lang="en-US"/>
          </a:p>
        </p:txBody>
      </p:sp>
    </p:spTree>
    <p:extLst>
      <p:ext uri="{BB962C8B-B14F-4D97-AF65-F5344CB8AC3E}">
        <p14:creationId xmlns:p14="http://schemas.microsoft.com/office/powerpoint/2010/main" val="331712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B3FC4483-7CF5-4CF7-BC54-0B04140F1C27}" type="slidenum">
              <a:rPr lang="en-US" smtClean="0"/>
              <a:t>13</a:t>
            </a:fld>
            <a:endParaRPr lang="en-US"/>
          </a:p>
        </p:txBody>
      </p:sp>
    </p:spTree>
    <p:extLst>
      <p:ext uri="{BB962C8B-B14F-4D97-AF65-F5344CB8AC3E}">
        <p14:creationId xmlns:p14="http://schemas.microsoft.com/office/powerpoint/2010/main" val="161019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Depende de la tasa de interrupción del tratamiento introducida</a:t>
            </a:r>
            <a:endParaRPr lang="en-CH"/>
          </a:p>
        </p:txBody>
      </p:sp>
      <p:sp>
        <p:nvSpPr>
          <p:cNvPr id="4" name="Slide Number Placeholder 3"/>
          <p:cNvSpPr>
            <a:spLocks noGrp="1"/>
          </p:cNvSpPr>
          <p:nvPr>
            <p:ph type="sldNum" sz="quarter" idx="5"/>
          </p:nvPr>
        </p:nvSpPr>
        <p:spPr/>
        <p:txBody>
          <a:bodyPr/>
          <a:lstStyle/>
          <a:p>
            <a:fld id="{B3FC4483-7CF5-4CF7-BC54-0B04140F1C27}" type="slidenum">
              <a:rPr lang="en-US" smtClean="0"/>
              <a:t>14</a:t>
            </a:fld>
            <a:endParaRPr lang="en-US"/>
          </a:p>
        </p:txBody>
      </p:sp>
    </p:spTree>
    <p:extLst>
      <p:ext uri="{BB962C8B-B14F-4D97-AF65-F5344CB8AC3E}">
        <p14:creationId xmlns:p14="http://schemas.microsoft.com/office/powerpoint/2010/main" val="3870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Finalmente</a:t>
            </a:r>
            <a:r>
              <a:rPr lang="en-US" dirty="0"/>
              <a:t>, Spectrum </a:t>
            </a:r>
            <a:r>
              <a:rPr lang="en-US" dirty="0" err="1"/>
              <a:t>ofrece</a:t>
            </a:r>
            <a:r>
              <a:rPr lang="en-US" dirty="0"/>
              <a:t> </a:t>
            </a:r>
            <a:r>
              <a:rPr lang="en-US" dirty="0" err="1"/>
              <a:t>algunos</a:t>
            </a:r>
            <a:r>
              <a:rPr lang="en-US" dirty="0"/>
              <a:t> </a:t>
            </a:r>
            <a:r>
              <a:rPr lang="en-US" dirty="0" err="1"/>
              <a:t>chequeos</a:t>
            </a:r>
            <a:r>
              <a:rPr lang="en-US" dirty="0"/>
              <a:t> bajo </a:t>
            </a:r>
            <a:r>
              <a:rPr lang="en-US" dirty="0" err="1"/>
              <a:t>el</a:t>
            </a:r>
            <a:r>
              <a:rPr lang="en-US" dirty="0"/>
              <a:t> menu de </a:t>
            </a:r>
            <a:r>
              <a:rPr lang="en-US" dirty="0" err="1"/>
              <a:t>Validacion</a:t>
            </a:r>
            <a:r>
              <a:rPr lang="en-US" dirty="0"/>
              <a:t>, que no </a:t>
            </a:r>
            <a:r>
              <a:rPr lang="en-US" dirty="0" err="1"/>
              <a:t>tratan</a:t>
            </a:r>
            <a:r>
              <a:rPr lang="en-US" dirty="0"/>
              <a:t> de la Calidad de </a:t>
            </a:r>
            <a:r>
              <a:rPr lang="en-US" dirty="0" err="1"/>
              <a:t>datos</a:t>
            </a:r>
            <a:r>
              <a:rPr lang="en-US" dirty="0"/>
              <a:t>, </a:t>
            </a:r>
            <a:r>
              <a:rPr lang="en-US" dirty="0" err="1"/>
              <a:t>sino</a:t>
            </a:r>
            <a:r>
              <a:rPr lang="en-US" dirty="0"/>
              <a:t> de la </a:t>
            </a:r>
            <a:r>
              <a:rPr lang="en-US" dirty="0" err="1"/>
              <a:t>completitud</a:t>
            </a:r>
            <a:r>
              <a:rPr lang="en-US" dirty="0"/>
              <a:t> y la </a:t>
            </a:r>
            <a:r>
              <a:rPr lang="en-US" dirty="0" err="1"/>
              <a:t>coherencia</a:t>
            </a:r>
            <a:r>
              <a:rPr lang="en-US" dirty="0"/>
              <a:t> del archive Spectrum </a:t>
            </a:r>
            <a:r>
              <a:rPr lang="en-US" dirty="0" err="1"/>
              <a:t>en</a:t>
            </a:r>
            <a:r>
              <a:rPr lang="en-US" dirty="0"/>
              <a:t> </a:t>
            </a:r>
            <a:r>
              <a:rPr lang="en-US" dirty="0" err="1"/>
              <a:t>su</a:t>
            </a:r>
            <a:r>
              <a:rPr lang="en-US" dirty="0"/>
              <a:t> conjunto.</a:t>
            </a:r>
          </a:p>
          <a:p>
            <a:endParaRPr lang="en-US" dirty="0"/>
          </a:p>
          <a:p>
            <a:r>
              <a:rPr lang="en-US" dirty="0" err="1"/>
              <a:t>Cada</a:t>
            </a:r>
            <a:r>
              <a:rPr lang="en-US" dirty="0"/>
              <a:t> </a:t>
            </a:r>
            <a:r>
              <a:rPr lang="en-US" dirty="0" err="1"/>
              <a:t>vez</a:t>
            </a:r>
            <a:r>
              <a:rPr lang="en-US" dirty="0"/>
              <a:t> que se </a:t>
            </a:r>
            <a:r>
              <a:rPr lang="en-US" dirty="0" err="1"/>
              <a:t>cambie</a:t>
            </a:r>
            <a:r>
              <a:rPr lang="en-US" dirty="0"/>
              <a:t> un </a:t>
            </a:r>
            <a:r>
              <a:rPr lang="en-US" dirty="0" err="1"/>
              <a:t>dato</a:t>
            </a:r>
            <a:r>
              <a:rPr lang="en-US" dirty="0"/>
              <a:t> o un </a:t>
            </a:r>
            <a:r>
              <a:rPr lang="en-US" dirty="0" err="1"/>
              <a:t>paremetro</a:t>
            </a:r>
            <a:r>
              <a:rPr lang="en-US" dirty="0"/>
              <a:t> </a:t>
            </a:r>
            <a:r>
              <a:rPr lang="en-US" dirty="0" err="1"/>
              <a:t>en</a:t>
            </a:r>
            <a:r>
              <a:rPr lang="en-US" dirty="0"/>
              <a:t> Spectrum, </a:t>
            </a:r>
            <a:r>
              <a:rPr lang="en-US" dirty="0" err="1"/>
              <a:t>puede</a:t>
            </a:r>
            <a:r>
              <a:rPr lang="en-US" dirty="0"/>
              <a:t> </a:t>
            </a:r>
            <a:r>
              <a:rPr lang="en-US" dirty="0" err="1"/>
              <a:t>cambiar</a:t>
            </a:r>
            <a:r>
              <a:rPr lang="en-US" dirty="0"/>
              <a:t> la </a:t>
            </a:r>
            <a:r>
              <a:rPr lang="en-US" dirty="0" err="1"/>
              <a:t>estimacion</a:t>
            </a:r>
            <a:r>
              <a:rPr lang="en-US" dirty="0"/>
              <a:t>. </a:t>
            </a:r>
            <a:r>
              <a:rPr lang="en-US" dirty="0" err="1"/>
              <a:t>Aun</a:t>
            </a:r>
            <a:r>
              <a:rPr lang="en-US" dirty="0"/>
              <a:t>, </a:t>
            </a:r>
            <a:r>
              <a:rPr lang="en-US" dirty="0" err="1"/>
              <a:t>el</a:t>
            </a:r>
            <a:r>
              <a:rPr lang="en-US" dirty="0"/>
              <a:t> Spectrum </a:t>
            </a:r>
            <a:r>
              <a:rPr lang="en-US" dirty="0" err="1"/>
              <a:t>espera</a:t>
            </a:r>
            <a:r>
              <a:rPr lang="en-US" dirty="0"/>
              <a:t> antes de Volver a </a:t>
            </a:r>
            <a:r>
              <a:rPr lang="en-US" dirty="0" err="1"/>
              <a:t>proyectar</a:t>
            </a:r>
            <a:r>
              <a:rPr lang="en-US" dirty="0"/>
              <a:t> </a:t>
            </a:r>
            <a:r>
              <a:rPr lang="en-US" dirty="0" err="1"/>
              <a:t>toda</a:t>
            </a:r>
            <a:r>
              <a:rPr lang="en-US" dirty="0"/>
              <a:t> la </a:t>
            </a:r>
            <a:r>
              <a:rPr lang="en-US" dirty="0" err="1"/>
              <a:t>estimacion</a:t>
            </a:r>
            <a:r>
              <a:rPr lang="en-US" dirty="0"/>
              <a:t>, hasta que le de la </a:t>
            </a:r>
            <a:r>
              <a:rPr lang="en-US" dirty="0" err="1"/>
              <a:t>instruccion</a:t>
            </a:r>
            <a:r>
              <a:rPr lang="en-US" dirty="0"/>
              <a:t> de </a:t>
            </a:r>
            <a:r>
              <a:rPr lang="en-US" dirty="0" err="1"/>
              <a:t>producir</a:t>
            </a:r>
            <a:r>
              <a:rPr lang="en-US" dirty="0"/>
              <a:t> un </a:t>
            </a:r>
            <a:r>
              <a:rPr lang="en-US" dirty="0" err="1"/>
              <a:t>Resultado</a:t>
            </a:r>
            <a:r>
              <a:rPr lang="en-US" dirty="0"/>
              <a:t>.  Por </a:t>
            </a:r>
            <a:r>
              <a:rPr lang="en-US" dirty="0" err="1"/>
              <a:t>consequencia</a:t>
            </a:r>
            <a:r>
              <a:rPr lang="en-US" dirty="0"/>
              <a:t>, es </a:t>
            </a:r>
            <a:r>
              <a:rPr lang="en-US" dirty="0" err="1"/>
              <a:t>nesecario</a:t>
            </a:r>
            <a:r>
              <a:rPr lang="en-US" dirty="0"/>
              <a:t> scar un </a:t>
            </a:r>
            <a:r>
              <a:rPr lang="en-US" dirty="0" err="1"/>
              <a:t>resultado</a:t>
            </a:r>
            <a:r>
              <a:rPr lang="en-US" dirty="0"/>
              <a:t> (</a:t>
            </a:r>
            <a:r>
              <a:rPr lang="en-US" dirty="0" err="1"/>
              <a:t>cualquiera</a:t>
            </a:r>
            <a:r>
              <a:rPr lang="en-US" dirty="0"/>
              <a:t>) y </a:t>
            </a:r>
            <a:r>
              <a:rPr lang="en-US" dirty="0" err="1"/>
              <a:t>asi</a:t>
            </a:r>
            <a:r>
              <a:rPr lang="en-US" dirty="0"/>
              <a:t> </a:t>
            </a:r>
            <a:r>
              <a:rPr lang="en-US" dirty="0" err="1"/>
              <a:t>provocar</a:t>
            </a:r>
            <a:r>
              <a:rPr lang="en-US" dirty="0"/>
              <a:t> la re-</a:t>
            </a:r>
            <a:r>
              <a:rPr lang="en-US" dirty="0" err="1"/>
              <a:t>proyeccion</a:t>
            </a:r>
            <a:r>
              <a:rPr lang="en-US" dirty="0"/>
              <a:t>, antes de </a:t>
            </a:r>
            <a:r>
              <a:rPr lang="en-US" dirty="0" err="1"/>
              <a:t>guardar</a:t>
            </a:r>
            <a:r>
              <a:rPr lang="en-US" dirty="0"/>
              <a:t> </a:t>
            </a:r>
            <a:r>
              <a:rPr lang="en-US" dirty="0" err="1"/>
              <a:t>el</a:t>
            </a:r>
            <a:r>
              <a:rPr lang="en-US" dirty="0"/>
              <a:t> archive. Al </a:t>
            </a:r>
            <a:r>
              <a:rPr lang="en-US" dirty="0" err="1"/>
              <a:t>sacar</a:t>
            </a:r>
            <a:r>
              <a:rPr lang="en-US" dirty="0"/>
              <a:t> </a:t>
            </a:r>
            <a:r>
              <a:rPr lang="en-US" dirty="0" err="1"/>
              <a:t>cualquier</a:t>
            </a:r>
            <a:r>
              <a:rPr lang="en-US" dirty="0"/>
              <a:t> </a:t>
            </a:r>
            <a:r>
              <a:rPr lang="en-US" dirty="0" err="1"/>
              <a:t>resultado</a:t>
            </a:r>
            <a:r>
              <a:rPr lang="en-US" dirty="0"/>
              <a:t>, </a:t>
            </a:r>
            <a:r>
              <a:rPr lang="en-US" dirty="0" err="1"/>
              <a:t>el</a:t>
            </a:r>
            <a:r>
              <a:rPr lang="en-US" dirty="0"/>
              <a:t> </a:t>
            </a:r>
            <a:r>
              <a:rPr lang="en-US" dirty="0" err="1"/>
              <a:t>indicador</a:t>
            </a:r>
            <a:r>
              <a:rPr lang="en-US" dirty="0"/>
              <a:t> de ‘</a:t>
            </a:r>
            <a:r>
              <a:rPr lang="en-US" dirty="0" err="1"/>
              <a:t>Proyeccion</a:t>
            </a:r>
            <a:r>
              <a:rPr lang="en-US" dirty="0"/>
              <a:t> </a:t>
            </a:r>
            <a:r>
              <a:rPr lang="en-US" dirty="0" err="1"/>
              <a:t>valida</a:t>
            </a:r>
            <a:r>
              <a:rPr lang="en-US" dirty="0"/>
              <a:t>’ </a:t>
            </a:r>
            <a:r>
              <a:rPr lang="en-US" dirty="0" err="1"/>
              <a:t>pasa</a:t>
            </a:r>
            <a:r>
              <a:rPr lang="en-US" dirty="0"/>
              <a:t> de No </a:t>
            </a:r>
            <a:r>
              <a:rPr lang="en-US" dirty="0" err="1"/>
              <a:t>válido</a:t>
            </a:r>
            <a:r>
              <a:rPr lang="en-US" dirty="0"/>
              <a:t> a </a:t>
            </a:r>
            <a:r>
              <a:rPr lang="en-US" dirty="0" err="1"/>
              <a:t>Válido</a:t>
            </a:r>
            <a:r>
              <a:rPr lang="en-US" dirty="0"/>
              <a:t>. </a:t>
            </a:r>
          </a:p>
          <a:p>
            <a:endParaRPr lang="en-US" dirty="0"/>
          </a:p>
          <a:p>
            <a:r>
              <a:rPr lang="en-US" dirty="0" err="1"/>
              <a:t>Analisis</a:t>
            </a:r>
            <a:r>
              <a:rPr lang="en-US" dirty="0"/>
              <a:t> de </a:t>
            </a:r>
            <a:r>
              <a:rPr lang="en-US" dirty="0" err="1"/>
              <a:t>incertitrumbre</a:t>
            </a:r>
            <a:r>
              <a:rPr lang="en-US" dirty="0"/>
              <a:t>: Habra que </a:t>
            </a:r>
            <a:r>
              <a:rPr lang="en-US" dirty="0" err="1"/>
              <a:t>actualizar</a:t>
            </a:r>
            <a:r>
              <a:rPr lang="en-US" dirty="0"/>
              <a:t>, para que </a:t>
            </a:r>
            <a:r>
              <a:rPr lang="en-US" dirty="0" err="1"/>
              <a:t>los</a:t>
            </a:r>
            <a:r>
              <a:rPr lang="en-US" dirty="0"/>
              <a:t> </a:t>
            </a:r>
            <a:r>
              <a:rPr lang="en-US" dirty="0" err="1"/>
              <a:t>limites</a:t>
            </a:r>
            <a:r>
              <a:rPr lang="en-US" dirty="0"/>
              <a:t> </a:t>
            </a:r>
            <a:r>
              <a:rPr lang="en-US" dirty="0" err="1"/>
              <a:t>sean</a:t>
            </a:r>
            <a:r>
              <a:rPr lang="en-US" dirty="0"/>
              <a:t> </a:t>
            </a:r>
            <a:r>
              <a:rPr lang="en-US" dirty="0" err="1"/>
              <a:t>coherentes</a:t>
            </a:r>
            <a:r>
              <a:rPr lang="en-US" dirty="0"/>
              <a:t> con la ultima </a:t>
            </a:r>
            <a:r>
              <a:rPr lang="en-US" dirty="0" err="1"/>
              <a:t>estimacion</a:t>
            </a:r>
            <a:r>
              <a:rPr lang="en-US" dirty="0"/>
              <a:t> </a:t>
            </a:r>
            <a:r>
              <a:rPr lang="en-US" dirty="0" err="1"/>
              <a:t>promedia</a:t>
            </a:r>
            <a:r>
              <a:rPr lang="en-US" dirty="0"/>
              <a:t>.</a:t>
            </a:r>
          </a:p>
          <a:p>
            <a:endParaRPr lang="en-US" dirty="0"/>
          </a:p>
          <a:p>
            <a:r>
              <a:rPr lang="en-US" dirty="0"/>
              <a:t>En breve, </a:t>
            </a:r>
            <a:r>
              <a:rPr lang="en-US" dirty="0" err="1"/>
              <a:t>asegurese</a:t>
            </a:r>
            <a:r>
              <a:rPr lang="en-US" dirty="0"/>
              <a:t> de que ambos </a:t>
            </a:r>
            <a:r>
              <a:rPr lang="en-US" dirty="0" err="1"/>
              <a:t>indicadores</a:t>
            </a:r>
            <a:r>
              <a:rPr lang="en-US" dirty="0"/>
              <a:t> </a:t>
            </a:r>
            <a:r>
              <a:rPr lang="en-US" dirty="0" err="1"/>
              <a:t>estén</a:t>
            </a:r>
            <a:r>
              <a:rPr lang="en-US" dirty="0"/>
              <a:t> </a:t>
            </a:r>
            <a:r>
              <a:rPr lang="en-US" dirty="0" err="1"/>
              <a:t>Valido</a:t>
            </a:r>
            <a:r>
              <a:rPr lang="en-US" dirty="0"/>
              <a:t>, antes de </a:t>
            </a:r>
            <a:r>
              <a:rPr lang="en-US" dirty="0" err="1"/>
              <a:t>guardar</a:t>
            </a:r>
            <a:r>
              <a:rPr lang="en-US" dirty="0"/>
              <a:t> </a:t>
            </a:r>
            <a:r>
              <a:rPr lang="en-US" dirty="0" err="1"/>
              <a:t>el</a:t>
            </a:r>
            <a:r>
              <a:rPr lang="en-US" dirty="0"/>
              <a:t> archive y </a:t>
            </a:r>
            <a:r>
              <a:rPr lang="en-US" dirty="0" err="1"/>
              <a:t>enviarlo</a:t>
            </a:r>
            <a:r>
              <a:rPr lang="en-US" dirty="0"/>
              <a:t> </a:t>
            </a:r>
            <a:r>
              <a:rPr lang="en-US" dirty="0" err="1"/>
              <a:t>como</a:t>
            </a:r>
            <a:r>
              <a:rPr lang="en-US" dirty="0"/>
              <a:t> ‘final’.</a:t>
            </a:r>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15</a:t>
            </a:fld>
            <a:endParaRPr lang="en-US"/>
          </a:p>
        </p:txBody>
      </p:sp>
    </p:spTree>
    <p:extLst>
      <p:ext uri="{BB962C8B-B14F-4D97-AF65-F5344CB8AC3E}">
        <p14:creationId xmlns:p14="http://schemas.microsoft.com/office/powerpoint/2010/main" val="1273011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Finalmente</a:t>
            </a:r>
            <a:r>
              <a:rPr lang="en-US" dirty="0"/>
              <a:t>, la version con que producer la </a:t>
            </a:r>
            <a:r>
              <a:rPr lang="en-US" dirty="0" err="1"/>
              <a:t>estimacion</a:t>
            </a:r>
            <a:r>
              <a:rPr lang="en-US" dirty="0"/>
              <a:t> 2024 es </a:t>
            </a:r>
            <a:r>
              <a:rPr lang="en-US" dirty="0" err="1"/>
              <a:t>el</a:t>
            </a:r>
            <a:r>
              <a:rPr lang="en-US" dirty="0"/>
              <a:t> 6.32. </a:t>
            </a:r>
            <a:r>
              <a:rPr lang="en-US" dirty="0" err="1"/>
              <a:t>Pueden</a:t>
            </a:r>
            <a:r>
              <a:rPr lang="en-US" dirty="0"/>
              <a:t> </a:t>
            </a:r>
            <a:r>
              <a:rPr lang="en-US" dirty="0" err="1"/>
              <a:t>descargarlo</a:t>
            </a:r>
            <a:r>
              <a:rPr lang="en-US" dirty="0"/>
              <a:t> de </a:t>
            </a:r>
            <a:r>
              <a:rPr lang="en-US" dirty="0" err="1"/>
              <a:t>varios</a:t>
            </a:r>
            <a:r>
              <a:rPr lang="en-US" dirty="0"/>
              <a:t> </a:t>
            </a:r>
            <a:r>
              <a:rPr lang="en-US" dirty="0" err="1"/>
              <a:t>modos</a:t>
            </a:r>
            <a:r>
              <a:rPr lang="en-US" dirty="0"/>
              <a:t>:</a:t>
            </a:r>
          </a:p>
        </p:txBody>
      </p:sp>
      <p:sp>
        <p:nvSpPr>
          <p:cNvPr id="4" name="Slide Number Placeholder 3"/>
          <p:cNvSpPr>
            <a:spLocks noGrp="1"/>
          </p:cNvSpPr>
          <p:nvPr>
            <p:ph type="sldNum" sz="quarter" idx="5"/>
          </p:nvPr>
        </p:nvSpPr>
        <p:spPr/>
        <p:txBody>
          <a:bodyPr/>
          <a:lstStyle/>
          <a:p>
            <a:fld id="{B3FC4483-7CF5-4CF7-BC54-0B04140F1C27}" type="slidenum">
              <a:rPr lang="en-US" smtClean="0"/>
              <a:t>16</a:t>
            </a:fld>
            <a:endParaRPr lang="en-US"/>
          </a:p>
        </p:txBody>
      </p:sp>
    </p:spTree>
    <p:extLst>
      <p:ext uri="{BB962C8B-B14F-4D97-AF65-F5344CB8AC3E}">
        <p14:creationId xmlns:p14="http://schemas.microsoft.com/office/powerpoint/2010/main" val="1861614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B3FC4483-7CF5-4CF7-BC54-0B04140F1C27}" type="slidenum">
              <a:rPr lang="en-US" smtClean="0"/>
              <a:t>19</a:t>
            </a:fld>
            <a:endParaRPr lang="en-US"/>
          </a:p>
        </p:txBody>
      </p:sp>
    </p:spTree>
    <p:extLst>
      <p:ext uri="{BB962C8B-B14F-4D97-AF65-F5344CB8AC3E}">
        <p14:creationId xmlns:p14="http://schemas.microsoft.com/office/powerpoint/2010/main" val="1740074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C4483-7CF5-4CF7-BC54-0B04140F1C27}" type="slidenum">
              <a:rPr lang="en-US" smtClean="0"/>
              <a:t>20</a:t>
            </a:fld>
            <a:endParaRPr lang="en-US"/>
          </a:p>
        </p:txBody>
      </p:sp>
    </p:spTree>
    <p:extLst>
      <p:ext uri="{BB962C8B-B14F-4D97-AF65-F5344CB8AC3E}">
        <p14:creationId xmlns:p14="http://schemas.microsoft.com/office/powerpoint/2010/main" val="1154295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Oculto - no relevante fuera de la ASS</a:t>
            </a:r>
          </a:p>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22</a:t>
            </a:fld>
            <a:endParaRPr lang="en-US"/>
          </a:p>
        </p:txBody>
      </p:sp>
    </p:spTree>
    <p:extLst>
      <p:ext uri="{BB962C8B-B14F-4D97-AF65-F5344CB8AC3E}">
        <p14:creationId xmlns:p14="http://schemas.microsoft.com/office/powerpoint/2010/main" val="277515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Aqui</a:t>
            </a:r>
            <a:r>
              <a:rPr lang="en-US" dirty="0"/>
              <a:t> un </a:t>
            </a:r>
            <a:r>
              <a:rPr lang="en-US" dirty="0" err="1"/>
              <a:t>resumen</a:t>
            </a:r>
            <a:r>
              <a:rPr lang="en-US" dirty="0"/>
              <a:t> de </a:t>
            </a:r>
            <a:r>
              <a:rPr lang="en-US" dirty="0" err="1"/>
              <a:t>los</a:t>
            </a:r>
            <a:r>
              <a:rPr lang="en-US" dirty="0"/>
              <a:t> </a:t>
            </a:r>
            <a:r>
              <a:rPr lang="en-US" dirty="0" err="1"/>
              <a:t>cambios</a:t>
            </a:r>
            <a:r>
              <a:rPr lang="en-US" dirty="0"/>
              <a:t> principales. Los mas </a:t>
            </a:r>
            <a:r>
              <a:rPr lang="en-US" dirty="0" err="1"/>
              <a:t>importantes</a:t>
            </a:r>
            <a:r>
              <a:rPr lang="en-US" dirty="0"/>
              <a:t> </a:t>
            </a:r>
            <a:r>
              <a:rPr lang="en-US" dirty="0" err="1"/>
              <a:t>los</a:t>
            </a:r>
            <a:r>
              <a:rPr lang="en-US" dirty="0"/>
              <a:t> </a:t>
            </a:r>
            <a:r>
              <a:rPr lang="en-US" dirty="0" err="1"/>
              <a:t>vuelvo</a:t>
            </a:r>
            <a:r>
              <a:rPr lang="en-US" dirty="0"/>
              <a:t> a </a:t>
            </a:r>
            <a:r>
              <a:rPr lang="en-US" dirty="0" err="1"/>
              <a:t>explicar</a:t>
            </a:r>
            <a:r>
              <a:rPr lang="en-US" dirty="0"/>
              <a:t> mas </a:t>
            </a:r>
            <a:r>
              <a:rPr lang="en-US" dirty="0" err="1"/>
              <a:t>tarde</a:t>
            </a:r>
            <a:r>
              <a:rPr lang="en-US" dirty="0"/>
              <a:t> </a:t>
            </a:r>
            <a:r>
              <a:rPr lang="en-US" dirty="0" err="1"/>
              <a:t>en</a:t>
            </a:r>
            <a:r>
              <a:rPr lang="en-US" dirty="0"/>
              <a:t> la </a:t>
            </a:r>
            <a:r>
              <a:rPr lang="en-US" dirty="0" err="1"/>
              <a:t>presentación</a:t>
            </a:r>
            <a:r>
              <a:rPr lang="en-US" dirty="0"/>
              <a:t>.</a:t>
            </a:r>
          </a:p>
          <a:p>
            <a:endParaRPr lang="en-US" dirty="0"/>
          </a:p>
          <a:p>
            <a:r>
              <a:rPr lang="en-US" dirty="0" err="1"/>
              <a:t>Datos</a:t>
            </a:r>
            <a:r>
              <a:rPr lang="en-US" dirty="0"/>
              <a:t>: Este </a:t>
            </a:r>
            <a:r>
              <a:rPr lang="en-US" dirty="0" err="1"/>
              <a:t>a´no</a:t>
            </a:r>
            <a:r>
              <a:rPr lang="en-US" dirty="0"/>
              <a:t> </a:t>
            </a:r>
            <a:r>
              <a:rPr lang="en-US" dirty="0" err="1"/>
              <a:t>proponemos</a:t>
            </a:r>
            <a:r>
              <a:rPr lang="en-US" dirty="0"/>
              <a:t> un </a:t>
            </a:r>
            <a:r>
              <a:rPr lang="en-US" dirty="0" err="1"/>
              <a:t>enfoque</a:t>
            </a:r>
            <a:r>
              <a:rPr lang="en-US" dirty="0"/>
              <a:t> </a:t>
            </a:r>
            <a:r>
              <a:rPr lang="en-US" dirty="0" err="1"/>
              <a:t>en</a:t>
            </a:r>
            <a:r>
              <a:rPr lang="en-US" dirty="0"/>
              <a:t> </a:t>
            </a:r>
            <a:r>
              <a:rPr lang="en-US" dirty="0" err="1"/>
              <a:t>el</a:t>
            </a:r>
            <a:r>
              <a:rPr lang="en-US" dirty="0"/>
              <a:t> </a:t>
            </a:r>
            <a:r>
              <a:rPr lang="en-US" dirty="0" err="1"/>
              <a:t>dinamico</a:t>
            </a:r>
            <a:r>
              <a:rPr lang="en-US" dirty="0"/>
              <a:t> del TAR, </a:t>
            </a:r>
            <a:r>
              <a:rPr lang="en-US" dirty="0" err="1"/>
              <a:t>notamente</a:t>
            </a:r>
            <a:r>
              <a:rPr lang="en-US" dirty="0"/>
              <a:t> </a:t>
            </a:r>
            <a:r>
              <a:rPr lang="en-US" dirty="0" err="1"/>
              <a:t>el</a:t>
            </a:r>
            <a:r>
              <a:rPr lang="en-US" dirty="0"/>
              <a:t> </a:t>
            </a:r>
            <a:r>
              <a:rPr lang="en-US" dirty="0" err="1"/>
              <a:t>abandono</a:t>
            </a:r>
            <a:r>
              <a:rPr lang="en-US" dirty="0"/>
              <a:t>.</a:t>
            </a:r>
          </a:p>
          <a:p>
            <a:r>
              <a:rPr lang="en-US" dirty="0"/>
              <a:t>CSAVR: </a:t>
            </a:r>
          </a:p>
          <a:p>
            <a:endParaRPr lang="en-US" dirty="0"/>
          </a:p>
          <a:p>
            <a:r>
              <a:rPr lang="en-US" dirty="0" err="1"/>
              <a:t>Validacion</a:t>
            </a:r>
            <a:r>
              <a:rPr lang="en-US" dirty="0"/>
              <a:t>: </a:t>
            </a:r>
            <a:r>
              <a:rPr lang="en-US" dirty="0" err="1"/>
              <a:t>asegurarse</a:t>
            </a:r>
            <a:r>
              <a:rPr lang="en-US" dirty="0"/>
              <a:t> que </a:t>
            </a:r>
            <a:r>
              <a:rPr lang="en-US" dirty="0" err="1"/>
              <a:t>el</a:t>
            </a:r>
            <a:r>
              <a:rPr lang="en-US" dirty="0"/>
              <a:t> archive </a:t>
            </a:r>
            <a:r>
              <a:rPr lang="en-US" dirty="0" err="1"/>
              <a:t>esté</a:t>
            </a:r>
            <a:r>
              <a:rPr lang="en-US" dirty="0"/>
              <a:t> complete antes de </a:t>
            </a:r>
            <a:r>
              <a:rPr lang="en-US" dirty="0" err="1"/>
              <a:t>enviarlo</a:t>
            </a:r>
            <a:r>
              <a:rPr lang="en-US" dirty="0"/>
              <a:t> a ONUSIDA.</a:t>
            </a:r>
          </a:p>
          <a:p>
            <a:endParaRPr lang="en-US" dirty="0"/>
          </a:p>
        </p:txBody>
      </p:sp>
      <p:sp>
        <p:nvSpPr>
          <p:cNvPr id="4" name="Slide Number Placeholder 3"/>
          <p:cNvSpPr>
            <a:spLocks noGrp="1"/>
          </p:cNvSpPr>
          <p:nvPr>
            <p:ph type="sldNum" sz="quarter" idx="5"/>
          </p:nvPr>
        </p:nvSpPr>
        <p:spPr/>
        <p:txBody>
          <a:bodyPr/>
          <a:lstStyle/>
          <a:p>
            <a:fld id="{B3FC4483-7CF5-4CF7-BC54-0B04140F1C27}" type="slidenum">
              <a:rPr lang="en-US" smtClean="0"/>
              <a:t>2</a:t>
            </a:fld>
            <a:endParaRPr lang="en-US"/>
          </a:p>
        </p:txBody>
      </p:sp>
    </p:spTree>
    <p:extLst>
      <p:ext uri="{BB962C8B-B14F-4D97-AF65-F5344CB8AC3E}">
        <p14:creationId xmlns:p14="http://schemas.microsoft.com/office/powerpoint/2010/main" val="2868317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Oculto - no relevante fuera de la ASS</a:t>
            </a:r>
          </a:p>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23</a:t>
            </a:fld>
            <a:endParaRPr lang="en-US"/>
          </a:p>
        </p:txBody>
      </p:sp>
    </p:spTree>
    <p:extLst>
      <p:ext uri="{BB962C8B-B14F-4D97-AF65-F5344CB8AC3E}">
        <p14:creationId xmlns:p14="http://schemas.microsoft.com/office/powerpoint/2010/main" val="3292459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Oculto - no relevante fuera de la ASS</a:t>
            </a:r>
          </a:p>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24</a:t>
            </a:fld>
            <a:endParaRPr lang="en-US"/>
          </a:p>
        </p:txBody>
      </p:sp>
    </p:spTree>
    <p:extLst>
      <p:ext uri="{BB962C8B-B14F-4D97-AF65-F5344CB8AC3E}">
        <p14:creationId xmlns:p14="http://schemas.microsoft.com/office/powerpoint/2010/main" val="2656524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Patrones sólo validados y propuestos para los países del África subsahariana</a:t>
            </a:r>
          </a:p>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25</a:t>
            </a:fld>
            <a:endParaRPr lang="en-US"/>
          </a:p>
        </p:txBody>
      </p:sp>
    </p:spTree>
    <p:extLst>
      <p:ext uri="{BB962C8B-B14F-4D97-AF65-F5344CB8AC3E}">
        <p14:creationId xmlns:p14="http://schemas.microsoft.com/office/powerpoint/2010/main" val="236444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 </a:t>
            </a:r>
            <a:r>
              <a:rPr lang="en-US" dirty="0" err="1"/>
              <a:t>vez</a:t>
            </a:r>
            <a:r>
              <a:rPr lang="en-US" dirty="0"/>
              <a:t> </a:t>
            </a:r>
            <a:r>
              <a:rPr lang="en-US" dirty="0" err="1"/>
              <a:t>recuerden</a:t>
            </a:r>
            <a:r>
              <a:rPr lang="en-US" dirty="0"/>
              <a:t> que las </a:t>
            </a:r>
            <a:r>
              <a:rPr lang="en-US" dirty="0" err="1"/>
              <a:t>pantallas</a:t>
            </a:r>
            <a:r>
              <a:rPr lang="en-US" dirty="0"/>
              <a:t> de entrada de </a:t>
            </a:r>
            <a:r>
              <a:rPr lang="en-US" dirty="0" err="1"/>
              <a:t>datos</a:t>
            </a:r>
            <a:r>
              <a:rPr lang="en-US" dirty="0"/>
              <a:t> TAR </a:t>
            </a:r>
            <a:r>
              <a:rPr lang="en-US" dirty="0" err="1"/>
              <a:t>incluyen</a:t>
            </a:r>
            <a:r>
              <a:rPr lang="en-US" dirty="0"/>
              <a:t> </a:t>
            </a:r>
            <a:r>
              <a:rPr lang="en-US" dirty="0" err="1"/>
              <a:t>una</a:t>
            </a:r>
            <a:r>
              <a:rPr lang="en-US" dirty="0"/>
              <a:t> </a:t>
            </a:r>
            <a:r>
              <a:rPr lang="en-US" dirty="0" err="1"/>
              <a:t>linea</a:t>
            </a:r>
            <a:r>
              <a:rPr lang="en-US" dirty="0"/>
              <a:t> </a:t>
            </a:r>
            <a:r>
              <a:rPr lang="en-US" dirty="0" err="1"/>
              <a:t>donde</a:t>
            </a:r>
            <a:r>
              <a:rPr lang="en-US" dirty="0"/>
              <a:t> se </a:t>
            </a:r>
            <a:r>
              <a:rPr lang="en-US" dirty="0" err="1"/>
              <a:t>puede</a:t>
            </a:r>
            <a:r>
              <a:rPr lang="en-US" dirty="0"/>
              <a:t> </a:t>
            </a:r>
            <a:r>
              <a:rPr lang="en-US" dirty="0" err="1"/>
              <a:t>especificar</a:t>
            </a:r>
            <a:r>
              <a:rPr lang="en-US" dirty="0"/>
              <a:t> la </a:t>
            </a:r>
            <a:r>
              <a:rPr lang="en-US" dirty="0" err="1"/>
              <a:t>tasa</a:t>
            </a:r>
            <a:r>
              <a:rPr lang="en-US" dirty="0"/>
              <a:t> de </a:t>
            </a:r>
            <a:r>
              <a:rPr lang="en-US" dirty="0" err="1"/>
              <a:t>abandono</a:t>
            </a:r>
            <a:r>
              <a:rPr lang="en-US" dirty="0"/>
              <a:t>. Para </a:t>
            </a:r>
            <a:r>
              <a:rPr lang="en-US" dirty="0" err="1"/>
              <a:t>adultos</a:t>
            </a:r>
            <a:r>
              <a:rPr lang="en-US" dirty="0"/>
              <a:t> y </a:t>
            </a:r>
            <a:r>
              <a:rPr lang="en-US" dirty="0" err="1"/>
              <a:t>niños</a:t>
            </a:r>
            <a:r>
              <a:rPr lang="en-US" dirty="0"/>
              <a:t>, </a:t>
            </a:r>
            <a:r>
              <a:rPr lang="en-US" dirty="0" err="1"/>
              <a:t>en</a:t>
            </a:r>
            <a:r>
              <a:rPr lang="en-US" dirty="0"/>
              <a:t> </a:t>
            </a:r>
            <a:r>
              <a:rPr lang="en-US" dirty="0" err="1"/>
              <a:t>turno</a:t>
            </a:r>
            <a:r>
              <a:rPr lang="en-US" dirty="0"/>
              <a:t>.</a:t>
            </a:r>
          </a:p>
          <a:p>
            <a:r>
              <a:rPr lang="en-US" dirty="0"/>
              <a:t>Antes lo </a:t>
            </a:r>
            <a:r>
              <a:rPr lang="en-US" dirty="0" err="1"/>
              <a:t>llamamos</a:t>
            </a:r>
            <a:r>
              <a:rPr lang="en-US" dirty="0"/>
              <a:t> ‘</a:t>
            </a:r>
            <a:r>
              <a:rPr lang="en-US" dirty="0" err="1"/>
              <a:t>Perdidas</a:t>
            </a:r>
            <a:r>
              <a:rPr lang="en-US" dirty="0"/>
              <a:t>’, </a:t>
            </a:r>
            <a:r>
              <a:rPr lang="en-US" dirty="0" err="1"/>
              <a:t>ahora</a:t>
            </a:r>
            <a:r>
              <a:rPr lang="en-US" dirty="0"/>
              <a:t> ‘</a:t>
            </a:r>
            <a:r>
              <a:rPr lang="en-US" dirty="0" err="1"/>
              <a:t>Abandono</a:t>
            </a:r>
            <a:r>
              <a:rPr lang="en-US" dirty="0"/>
              <a:t>’. Es </a:t>
            </a:r>
            <a:r>
              <a:rPr lang="en-US" dirty="0" err="1"/>
              <a:t>decir</a:t>
            </a:r>
            <a:r>
              <a:rPr lang="en-US" dirty="0"/>
              <a:t>, </a:t>
            </a:r>
            <a:r>
              <a:rPr lang="en-US" dirty="0" err="1"/>
              <a:t>pacientes</a:t>
            </a:r>
            <a:r>
              <a:rPr lang="en-US" dirty="0"/>
              <a:t> que </a:t>
            </a:r>
            <a:r>
              <a:rPr lang="en-US" dirty="0" err="1"/>
              <a:t>interrumpieron</a:t>
            </a:r>
            <a:r>
              <a:rPr lang="en-US" dirty="0"/>
              <a:t> </a:t>
            </a:r>
            <a:r>
              <a:rPr lang="en-US" dirty="0" err="1"/>
              <a:t>el</a:t>
            </a:r>
            <a:r>
              <a:rPr lang="en-US" dirty="0"/>
              <a:t> TAR </a:t>
            </a:r>
            <a:r>
              <a:rPr lang="en-US" dirty="0" err="1"/>
              <a:t>pero</a:t>
            </a:r>
            <a:r>
              <a:rPr lang="en-US" dirty="0"/>
              <a:t> </a:t>
            </a:r>
            <a:r>
              <a:rPr lang="en-US" dirty="0" err="1"/>
              <a:t>sigen</a:t>
            </a:r>
            <a:r>
              <a:rPr lang="en-US" dirty="0"/>
              <a:t> </a:t>
            </a:r>
            <a:r>
              <a:rPr lang="en-US" dirty="0" err="1"/>
              <a:t>viviendo</a:t>
            </a:r>
            <a:r>
              <a:rPr lang="en-US" dirty="0"/>
              <a:t>.</a:t>
            </a:r>
          </a:p>
          <a:p>
            <a:r>
              <a:rPr lang="en-US" dirty="0"/>
              <a:t>Antes, no </a:t>
            </a:r>
            <a:r>
              <a:rPr lang="en-US" dirty="0" err="1"/>
              <a:t>proporcionamos</a:t>
            </a:r>
            <a:r>
              <a:rPr lang="en-US" dirty="0"/>
              <a:t> </a:t>
            </a:r>
            <a:r>
              <a:rPr lang="en-US" dirty="0" err="1"/>
              <a:t>mucha</a:t>
            </a:r>
            <a:r>
              <a:rPr lang="en-US" dirty="0"/>
              <a:t> </a:t>
            </a:r>
            <a:r>
              <a:rPr lang="en-US" dirty="0" err="1"/>
              <a:t>guia</a:t>
            </a:r>
            <a:r>
              <a:rPr lang="en-US" dirty="0"/>
              <a:t> </a:t>
            </a:r>
            <a:r>
              <a:rPr lang="en-US" dirty="0" err="1"/>
              <a:t>sobre</a:t>
            </a:r>
            <a:r>
              <a:rPr lang="en-US" dirty="0"/>
              <a:t> </a:t>
            </a:r>
            <a:r>
              <a:rPr lang="en-US" dirty="0" err="1"/>
              <a:t>como</a:t>
            </a:r>
            <a:r>
              <a:rPr lang="en-US" dirty="0"/>
              <a:t> </a:t>
            </a:r>
            <a:r>
              <a:rPr lang="en-US" dirty="0" err="1"/>
              <a:t>llenar</a:t>
            </a:r>
            <a:r>
              <a:rPr lang="en-US" dirty="0"/>
              <a:t> </a:t>
            </a:r>
            <a:r>
              <a:rPr lang="en-US" dirty="0" err="1"/>
              <a:t>este</a:t>
            </a:r>
            <a:r>
              <a:rPr lang="en-US" dirty="0"/>
              <a:t> parametron, y </a:t>
            </a:r>
            <a:r>
              <a:rPr lang="en-US" dirty="0" err="1"/>
              <a:t>como</a:t>
            </a:r>
            <a:r>
              <a:rPr lang="en-US" dirty="0"/>
              <a:t> </a:t>
            </a:r>
            <a:r>
              <a:rPr lang="en-US" dirty="0" err="1"/>
              <a:t>resultado</a:t>
            </a:r>
            <a:r>
              <a:rPr lang="en-US" dirty="0"/>
              <a:t> solo </a:t>
            </a:r>
            <a:r>
              <a:rPr lang="en-US" dirty="0" err="1"/>
              <a:t>algunos</a:t>
            </a:r>
            <a:r>
              <a:rPr lang="en-US" dirty="0"/>
              <a:t> </a:t>
            </a:r>
            <a:r>
              <a:rPr lang="en-US" dirty="0" err="1"/>
              <a:t>paises</a:t>
            </a:r>
            <a:r>
              <a:rPr lang="en-US" dirty="0"/>
              <a:t> lo </a:t>
            </a:r>
            <a:r>
              <a:rPr lang="en-US" dirty="0" err="1"/>
              <a:t>habian</a:t>
            </a:r>
            <a:r>
              <a:rPr lang="en-US" dirty="0"/>
              <a:t> </a:t>
            </a:r>
            <a:r>
              <a:rPr lang="en-US" dirty="0" err="1"/>
              <a:t>completado</a:t>
            </a:r>
            <a:r>
              <a:rPr lang="en-US" dirty="0"/>
              <a:t>. </a:t>
            </a:r>
            <a:r>
              <a:rPr lang="en-US" dirty="0" err="1"/>
              <a:t>Ahora</a:t>
            </a:r>
            <a:r>
              <a:rPr lang="en-US" dirty="0"/>
              <a:t>, </a:t>
            </a:r>
            <a:r>
              <a:rPr lang="en-US" dirty="0" err="1"/>
              <a:t>esta</a:t>
            </a:r>
            <a:r>
              <a:rPr lang="en-US" dirty="0"/>
              <a:t> mas claro que sin </a:t>
            </a:r>
            <a:r>
              <a:rPr lang="en-US" dirty="0" err="1"/>
              <a:t>abandono</a:t>
            </a:r>
            <a:r>
              <a:rPr lang="en-US" dirty="0"/>
              <a:t>, las </a:t>
            </a:r>
            <a:r>
              <a:rPr lang="en-US" dirty="0" err="1"/>
              <a:t>estimaciones</a:t>
            </a:r>
            <a:r>
              <a:rPr lang="en-US" dirty="0"/>
              <a:t> </a:t>
            </a:r>
            <a:r>
              <a:rPr lang="en-US" dirty="0" err="1"/>
              <a:t>pueden</a:t>
            </a:r>
            <a:r>
              <a:rPr lang="en-US" dirty="0"/>
              <a:t> ser </a:t>
            </a:r>
            <a:r>
              <a:rPr lang="en-US" dirty="0" err="1"/>
              <a:t>menos</a:t>
            </a:r>
            <a:r>
              <a:rPr lang="en-US" dirty="0"/>
              <a:t> </a:t>
            </a:r>
            <a:r>
              <a:rPr lang="en-US" dirty="0" err="1"/>
              <a:t>realistas</a:t>
            </a:r>
            <a:r>
              <a:rPr lang="en-US" dirty="0"/>
              <a:t> </a:t>
            </a:r>
            <a:r>
              <a:rPr lang="en-US" dirty="0" err="1"/>
              <a:t>en</a:t>
            </a:r>
            <a:r>
              <a:rPr lang="en-US" dirty="0"/>
              <a:t> </a:t>
            </a:r>
            <a:r>
              <a:rPr lang="en-US" dirty="0" err="1"/>
              <a:t>cuanto</a:t>
            </a:r>
            <a:r>
              <a:rPr lang="en-US" dirty="0"/>
              <a:t> a la </a:t>
            </a:r>
            <a:r>
              <a:rPr lang="en-US" dirty="0" err="1"/>
              <a:t>mortalidad</a:t>
            </a:r>
            <a:r>
              <a:rPr lang="en-US" dirty="0"/>
              <a:t>, y la </a:t>
            </a:r>
            <a:r>
              <a:rPr lang="en-US" dirty="0" err="1"/>
              <a:t>cobertura</a:t>
            </a:r>
            <a:r>
              <a:rPr lang="en-US" dirty="0"/>
              <a:t> de TAR </a:t>
            </a:r>
            <a:r>
              <a:rPr lang="en-US" dirty="0" err="1"/>
              <a:t>segun</a:t>
            </a:r>
            <a:r>
              <a:rPr lang="en-US" dirty="0"/>
              <a:t> la </a:t>
            </a:r>
            <a:r>
              <a:rPr lang="en-US" dirty="0" err="1"/>
              <a:t>edad</a:t>
            </a:r>
            <a:r>
              <a:rPr lang="en-US" dirty="0"/>
              <a:t> y </a:t>
            </a:r>
            <a:r>
              <a:rPr lang="en-US" dirty="0" err="1"/>
              <a:t>recuento</a:t>
            </a:r>
            <a:r>
              <a:rPr lang="en-US" dirty="0"/>
              <a:t> de CD4.  Por </a:t>
            </a:r>
            <a:r>
              <a:rPr lang="en-US" dirty="0" err="1"/>
              <a:t>ejemplo</a:t>
            </a:r>
            <a:r>
              <a:rPr lang="en-US" dirty="0"/>
              <a:t>, sin </a:t>
            </a:r>
            <a:r>
              <a:rPr lang="en-US" dirty="0" err="1"/>
              <a:t>especificar</a:t>
            </a:r>
            <a:r>
              <a:rPr lang="en-US" dirty="0"/>
              <a:t> </a:t>
            </a:r>
            <a:r>
              <a:rPr lang="en-US" dirty="0" err="1"/>
              <a:t>el</a:t>
            </a:r>
            <a:r>
              <a:rPr lang="en-US" dirty="0"/>
              <a:t> </a:t>
            </a:r>
            <a:r>
              <a:rPr lang="en-US" dirty="0" err="1"/>
              <a:t>abandono</a:t>
            </a:r>
            <a:r>
              <a:rPr lang="en-US" dirty="0"/>
              <a:t>, </a:t>
            </a:r>
            <a:r>
              <a:rPr lang="en-US" dirty="0" err="1"/>
              <a:t>el</a:t>
            </a:r>
            <a:r>
              <a:rPr lang="en-US" dirty="0"/>
              <a:t> Spectrum </a:t>
            </a:r>
            <a:r>
              <a:rPr lang="en-US" dirty="0" err="1"/>
              <a:t>puede</a:t>
            </a:r>
            <a:r>
              <a:rPr lang="en-US" dirty="0"/>
              <a:t> </a:t>
            </a:r>
            <a:r>
              <a:rPr lang="en-US" dirty="0" err="1"/>
              <a:t>estimar</a:t>
            </a:r>
            <a:r>
              <a:rPr lang="en-US" dirty="0"/>
              <a:t> </a:t>
            </a:r>
            <a:r>
              <a:rPr lang="en-US" dirty="0" err="1"/>
              <a:t>una</a:t>
            </a:r>
            <a:r>
              <a:rPr lang="en-US" dirty="0"/>
              <a:t> </a:t>
            </a:r>
            <a:r>
              <a:rPr lang="en-US" dirty="0" err="1"/>
              <a:t>edad</a:t>
            </a:r>
            <a:r>
              <a:rPr lang="en-US" dirty="0"/>
              <a:t> mayor de </a:t>
            </a:r>
            <a:r>
              <a:rPr lang="en-US" dirty="0" err="1"/>
              <a:t>los</a:t>
            </a:r>
            <a:r>
              <a:rPr lang="en-US" dirty="0"/>
              <a:t> PVVIH que </a:t>
            </a:r>
            <a:r>
              <a:rPr lang="en-US" dirty="0" err="1"/>
              <a:t>en</a:t>
            </a:r>
            <a:r>
              <a:rPr lang="en-US" dirty="0"/>
              <a:t> la </a:t>
            </a:r>
            <a:r>
              <a:rPr lang="en-US" dirty="0" err="1"/>
              <a:t>cohorte</a:t>
            </a:r>
            <a:r>
              <a:rPr lang="en-US" dirty="0"/>
              <a:t> real.</a:t>
            </a:r>
          </a:p>
          <a:p>
            <a:r>
              <a:rPr lang="en-US" dirty="0" err="1"/>
              <a:t>Proponemos</a:t>
            </a:r>
            <a:r>
              <a:rPr lang="en-US" dirty="0"/>
              <a:t> </a:t>
            </a:r>
            <a:r>
              <a:rPr lang="en-US" dirty="0" err="1"/>
              <a:t>varias</a:t>
            </a:r>
            <a:r>
              <a:rPr lang="en-US" dirty="0"/>
              <a:t> </a:t>
            </a:r>
            <a:r>
              <a:rPr lang="en-US" dirty="0" err="1"/>
              <a:t>opciones</a:t>
            </a:r>
            <a:r>
              <a:rPr lang="en-US" dirty="0"/>
              <a:t> para </a:t>
            </a:r>
            <a:r>
              <a:rPr lang="en-US" dirty="0" err="1"/>
              <a:t>fijar</a:t>
            </a:r>
            <a:r>
              <a:rPr lang="en-US" dirty="0"/>
              <a:t> </a:t>
            </a:r>
            <a:r>
              <a:rPr lang="en-US" dirty="0" err="1"/>
              <a:t>este</a:t>
            </a:r>
            <a:r>
              <a:rPr lang="en-US" dirty="0"/>
              <a:t> </a:t>
            </a:r>
            <a:r>
              <a:rPr lang="en-US" dirty="0" err="1"/>
              <a:t>ingreso</a:t>
            </a:r>
            <a:r>
              <a:rPr lang="en-US" dirty="0"/>
              <a:t>: </a:t>
            </a:r>
          </a:p>
          <a:p>
            <a:pPr marL="228600" indent="-228600">
              <a:buAutoNum type="arabicPeriod"/>
            </a:pPr>
            <a:r>
              <a:rPr lang="en-US" dirty="0"/>
              <a:t>Usar </a:t>
            </a:r>
            <a:r>
              <a:rPr lang="en-US" dirty="0" err="1"/>
              <a:t>datos</a:t>
            </a:r>
            <a:r>
              <a:rPr lang="en-US" dirty="0"/>
              <a:t> </a:t>
            </a:r>
            <a:r>
              <a:rPr lang="en-US" dirty="0" err="1"/>
              <a:t>nacionales</a:t>
            </a:r>
            <a:r>
              <a:rPr lang="en-US" dirty="0"/>
              <a:t> para </a:t>
            </a:r>
            <a:r>
              <a:rPr lang="en-US" dirty="0" err="1"/>
              <a:t>estimar</a:t>
            </a:r>
            <a:r>
              <a:rPr lang="en-US" dirty="0"/>
              <a:t> </a:t>
            </a:r>
            <a:r>
              <a:rPr lang="en-US" dirty="0" err="1"/>
              <a:t>el</a:t>
            </a:r>
            <a:r>
              <a:rPr lang="en-US" dirty="0"/>
              <a:t> %. Hay </a:t>
            </a:r>
            <a:r>
              <a:rPr lang="en-US" dirty="0" err="1"/>
              <a:t>varias</a:t>
            </a:r>
            <a:r>
              <a:rPr lang="en-US" dirty="0"/>
              <a:t> </a:t>
            </a:r>
            <a:r>
              <a:rPr lang="en-US" dirty="0" err="1"/>
              <a:t>definiciones</a:t>
            </a:r>
            <a:r>
              <a:rPr lang="en-US" dirty="0"/>
              <a:t>, </a:t>
            </a:r>
            <a:r>
              <a:rPr lang="en-US" dirty="0" err="1"/>
              <a:t>pero</a:t>
            </a:r>
            <a:r>
              <a:rPr lang="en-US" dirty="0"/>
              <a:t> </a:t>
            </a:r>
            <a:r>
              <a:rPr lang="en-US" dirty="0" err="1"/>
              <a:t>debe</a:t>
            </a:r>
            <a:r>
              <a:rPr lang="en-US" dirty="0"/>
              <a:t> ser representative y transversal </a:t>
            </a:r>
            <a:r>
              <a:rPr lang="en-US" dirty="0" err="1"/>
              <a:t>sobre</a:t>
            </a:r>
            <a:r>
              <a:rPr lang="en-US" dirty="0"/>
              <a:t> </a:t>
            </a:r>
            <a:r>
              <a:rPr lang="en-US" dirty="0" err="1"/>
              <a:t>toda</a:t>
            </a:r>
            <a:r>
              <a:rPr lang="en-US" dirty="0"/>
              <a:t> la población de </a:t>
            </a:r>
            <a:r>
              <a:rPr lang="en-US" dirty="0" err="1"/>
              <a:t>pacientes</a:t>
            </a:r>
            <a:r>
              <a:rPr lang="en-US" dirty="0"/>
              <a:t>, y </a:t>
            </a:r>
            <a:r>
              <a:rPr lang="en-US" dirty="0" err="1"/>
              <a:t>todo</a:t>
            </a:r>
            <a:r>
              <a:rPr lang="en-US" dirty="0"/>
              <a:t> </a:t>
            </a:r>
            <a:r>
              <a:rPr lang="en-US" dirty="0" err="1"/>
              <a:t>el</a:t>
            </a:r>
            <a:r>
              <a:rPr lang="en-US" dirty="0"/>
              <a:t> </a:t>
            </a:r>
            <a:r>
              <a:rPr lang="en-US" dirty="0" err="1"/>
              <a:t>año</a:t>
            </a:r>
            <a:r>
              <a:rPr lang="en-US" dirty="0"/>
              <a:t>.</a:t>
            </a:r>
          </a:p>
          <a:p>
            <a:pPr marL="228600" indent="-228600">
              <a:buAutoNum type="arabicPeriod"/>
            </a:pPr>
            <a:r>
              <a:rPr lang="en-US" dirty="0"/>
              <a:t>Valor </a:t>
            </a:r>
            <a:r>
              <a:rPr lang="en-US" dirty="0" err="1"/>
              <a:t>por</a:t>
            </a:r>
            <a:r>
              <a:rPr lang="en-US" dirty="0"/>
              <a:t> </a:t>
            </a:r>
            <a:r>
              <a:rPr lang="en-US" dirty="0" err="1"/>
              <a:t>defacto</a:t>
            </a:r>
            <a:r>
              <a:rPr lang="en-US" dirty="0"/>
              <a:t>. Para </a:t>
            </a:r>
            <a:r>
              <a:rPr lang="en-US" dirty="0" err="1"/>
              <a:t>los</a:t>
            </a:r>
            <a:r>
              <a:rPr lang="en-US" dirty="0"/>
              <a:t> </a:t>
            </a:r>
            <a:r>
              <a:rPr lang="en-US" dirty="0" err="1"/>
              <a:t>adultos</a:t>
            </a:r>
            <a:r>
              <a:rPr lang="en-US" dirty="0"/>
              <a:t>, </a:t>
            </a:r>
            <a:r>
              <a:rPr lang="en-US" dirty="0" err="1"/>
              <a:t>el</a:t>
            </a:r>
            <a:r>
              <a:rPr lang="en-US" dirty="0"/>
              <a:t> 5% </a:t>
            </a:r>
            <a:r>
              <a:rPr lang="en-US" dirty="0" err="1"/>
              <a:t>esta</a:t>
            </a:r>
            <a:r>
              <a:rPr lang="en-US" dirty="0"/>
              <a:t> </a:t>
            </a:r>
            <a:r>
              <a:rPr lang="en-US" dirty="0" err="1"/>
              <a:t>basado</a:t>
            </a:r>
            <a:r>
              <a:rPr lang="en-US" dirty="0"/>
              <a:t> </a:t>
            </a:r>
            <a:r>
              <a:rPr lang="en-US" dirty="0" err="1"/>
              <a:t>en</a:t>
            </a:r>
            <a:r>
              <a:rPr lang="en-US" dirty="0"/>
              <a:t> </a:t>
            </a:r>
            <a:r>
              <a:rPr lang="en-US" dirty="0" err="1"/>
              <a:t>los</a:t>
            </a:r>
            <a:r>
              <a:rPr lang="en-US" dirty="0"/>
              <a:t> </a:t>
            </a:r>
            <a:r>
              <a:rPr lang="en-US" dirty="0" err="1"/>
              <a:t>valores</a:t>
            </a:r>
            <a:r>
              <a:rPr lang="en-US" dirty="0"/>
              <a:t> </a:t>
            </a:r>
            <a:r>
              <a:rPr lang="en-US" dirty="0" err="1"/>
              <a:t>ingresados</a:t>
            </a:r>
            <a:r>
              <a:rPr lang="en-US" dirty="0"/>
              <a:t> </a:t>
            </a:r>
            <a:r>
              <a:rPr lang="en-US" dirty="0" err="1"/>
              <a:t>por</a:t>
            </a:r>
            <a:r>
              <a:rPr lang="en-US" dirty="0"/>
              <a:t> </a:t>
            </a:r>
            <a:r>
              <a:rPr lang="en-US" dirty="0" err="1"/>
              <a:t>los</a:t>
            </a:r>
            <a:r>
              <a:rPr lang="en-US" dirty="0"/>
              <a:t> </a:t>
            </a:r>
            <a:r>
              <a:rPr lang="en-US" dirty="0" err="1"/>
              <a:t>paises</a:t>
            </a:r>
            <a:r>
              <a:rPr lang="en-US" dirty="0"/>
              <a:t> </a:t>
            </a:r>
            <a:r>
              <a:rPr lang="en-US" dirty="0" err="1"/>
              <a:t>en</a:t>
            </a:r>
            <a:r>
              <a:rPr lang="en-US" dirty="0"/>
              <a:t> Spectrum </a:t>
            </a:r>
            <a:r>
              <a:rPr lang="en-US" dirty="0" err="1"/>
              <a:t>en</a:t>
            </a:r>
            <a:r>
              <a:rPr lang="en-US" dirty="0"/>
              <a:t> la </a:t>
            </a:r>
            <a:r>
              <a:rPr lang="en-US" dirty="0" err="1"/>
              <a:t>ronda</a:t>
            </a:r>
            <a:r>
              <a:rPr lang="en-US" dirty="0"/>
              <a:t> 2023. </a:t>
            </a:r>
            <a:br>
              <a:rPr lang="en-US" dirty="0"/>
            </a:br>
            <a:r>
              <a:rPr lang="en-US" dirty="0"/>
              <a:t>Y para </a:t>
            </a:r>
            <a:r>
              <a:rPr lang="en-US" dirty="0" err="1"/>
              <a:t>los</a:t>
            </a:r>
            <a:r>
              <a:rPr lang="en-US" dirty="0"/>
              <a:t> </a:t>
            </a:r>
            <a:r>
              <a:rPr lang="en-US" dirty="0" err="1"/>
              <a:t>niños</a:t>
            </a:r>
            <a:r>
              <a:rPr lang="en-US" dirty="0"/>
              <a:t>, </a:t>
            </a:r>
            <a:r>
              <a:rPr lang="en-US" dirty="0" err="1"/>
              <a:t>refleja</a:t>
            </a:r>
            <a:r>
              <a:rPr lang="en-US" dirty="0"/>
              <a:t> </a:t>
            </a:r>
            <a:r>
              <a:rPr lang="en-US" dirty="0" err="1"/>
              <a:t>una</a:t>
            </a:r>
            <a:r>
              <a:rPr lang="en-US" dirty="0"/>
              <a:t> </a:t>
            </a:r>
            <a:r>
              <a:rPr lang="en-US" dirty="0" err="1"/>
              <a:t>revista</a:t>
            </a:r>
            <a:r>
              <a:rPr lang="en-US" dirty="0"/>
              <a:t> de la </a:t>
            </a:r>
            <a:r>
              <a:rPr lang="en-US" dirty="0" err="1"/>
              <a:t>literatura</a:t>
            </a:r>
            <a:r>
              <a:rPr lang="en-US" dirty="0"/>
              <a:t> </a:t>
            </a:r>
            <a:r>
              <a:rPr lang="en-US" dirty="0" err="1"/>
              <a:t>sobre</a:t>
            </a:r>
            <a:r>
              <a:rPr lang="en-US" dirty="0"/>
              <a:t> </a:t>
            </a:r>
            <a:r>
              <a:rPr lang="en-US" dirty="0" err="1"/>
              <a:t>cohortes</a:t>
            </a:r>
            <a:r>
              <a:rPr lang="en-US" dirty="0"/>
              <a:t> </a:t>
            </a:r>
            <a:r>
              <a:rPr lang="en-US" dirty="0" err="1"/>
              <a:t>pediatricos</a:t>
            </a:r>
            <a:r>
              <a:rPr lang="en-US" dirty="0"/>
              <a:t> </a:t>
            </a:r>
            <a:r>
              <a:rPr lang="en-US" dirty="0" err="1"/>
              <a:t>tratados</a:t>
            </a:r>
            <a:r>
              <a:rPr lang="en-US" dirty="0"/>
              <a:t>.</a:t>
            </a:r>
            <a:br>
              <a:rPr lang="en-US" dirty="0"/>
            </a:br>
            <a:r>
              <a:rPr lang="en-US" dirty="0"/>
              <a:t>Se </a:t>
            </a:r>
            <a:r>
              <a:rPr lang="en-US" dirty="0" err="1"/>
              <a:t>puede</a:t>
            </a:r>
            <a:r>
              <a:rPr lang="en-US" dirty="0"/>
              <a:t> </a:t>
            </a:r>
            <a:r>
              <a:rPr lang="en-US" dirty="0" err="1"/>
              <a:t>ingresar</a:t>
            </a:r>
            <a:r>
              <a:rPr lang="en-US" dirty="0"/>
              <a:t> </a:t>
            </a:r>
            <a:r>
              <a:rPr lang="en-US" dirty="0" err="1"/>
              <a:t>el</a:t>
            </a:r>
            <a:r>
              <a:rPr lang="en-US" dirty="0"/>
              <a:t> 5% o bien </a:t>
            </a:r>
            <a:r>
              <a:rPr lang="en-US" dirty="0" err="1"/>
              <a:t>manualmente</a:t>
            </a:r>
            <a:r>
              <a:rPr lang="en-US" dirty="0"/>
              <a:t>, o bien </a:t>
            </a:r>
            <a:r>
              <a:rPr lang="en-US" dirty="0" err="1"/>
              <a:t>cliqueando</a:t>
            </a:r>
            <a:r>
              <a:rPr lang="en-US" dirty="0"/>
              <a:t> </a:t>
            </a:r>
            <a:r>
              <a:rPr lang="en-US" dirty="0" err="1"/>
              <a:t>el</a:t>
            </a:r>
            <a:r>
              <a:rPr lang="en-US" dirty="0"/>
              <a:t> </a:t>
            </a:r>
            <a:r>
              <a:rPr lang="en-US" dirty="0" err="1"/>
              <a:t>boton</a:t>
            </a:r>
            <a:r>
              <a:rPr lang="en-US" dirty="0"/>
              <a:t> que lo </a:t>
            </a:r>
            <a:r>
              <a:rPr lang="en-US" dirty="0" err="1"/>
              <a:t>pondra</a:t>
            </a:r>
            <a:r>
              <a:rPr lang="en-US" dirty="0"/>
              <a:t> para </a:t>
            </a:r>
            <a:r>
              <a:rPr lang="en-US" dirty="0" err="1"/>
              <a:t>todos</a:t>
            </a:r>
            <a:r>
              <a:rPr lang="en-US" dirty="0"/>
              <a:t> </a:t>
            </a:r>
            <a:r>
              <a:rPr lang="en-US" dirty="0" err="1"/>
              <a:t>los</a:t>
            </a:r>
            <a:r>
              <a:rPr lang="en-US" dirty="0"/>
              <a:t> </a:t>
            </a:r>
            <a:r>
              <a:rPr lang="en-US" dirty="0" err="1"/>
              <a:t>años</a:t>
            </a:r>
            <a:r>
              <a:rPr lang="en-US" dirty="0"/>
              <a:t> de </a:t>
            </a:r>
            <a:r>
              <a:rPr lang="en-US" dirty="0" err="1"/>
              <a:t>una</a:t>
            </a:r>
            <a:r>
              <a:rPr lang="en-US" dirty="0"/>
              <a:t> </a:t>
            </a:r>
            <a:r>
              <a:rPr lang="en-US" dirty="0" err="1"/>
              <a:t>vez</a:t>
            </a:r>
            <a:r>
              <a:rPr lang="en-US" dirty="0"/>
              <a:t>.</a:t>
            </a:r>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3</a:t>
            </a:fld>
            <a:endParaRPr lang="en-US"/>
          </a:p>
        </p:txBody>
      </p:sp>
    </p:spTree>
    <p:extLst>
      <p:ext uri="{BB962C8B-B14F-4D97-AF65-F5344CB8AC3E}">
        <p14:creationId xmlns:p14="http://schemas.microsoft.com/office/powerpoint/2010/main" val="220197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Consorcio</a:t>
            </a:r>
            <a:r>
              <a:rPr lang="en-US" dirty="0"/>
              <a:t> global de </a:t>
            </a:r>
            <a:r>
              <a:rPr lang="en-US" dirty="0" err="1"/>
              <a:t>cohortes</a:t>
            </a:r>
            <a:r>
              <a:rPr lang="en-US" dirty="0"/>
              <a:t> de </a:t>
            </a:r>
            <a:r>
              <a:rPr lang="en-US" dirty="0" err="1"/>
              <a:t>pacientes</a:t>
            </a:r>
            <a:r>
              <a:rPr lang="en-US" dirty="0"/>
              <a:t> </a:t>
            </a:r>
            <a:r>
              <a:rPr lang="en-US" dirty="0" err="1"/>
              <a:t>en</a:t>
            </a:r>
            <a:r>
              <a:rPr lang="en-US" dirty="0"/>
              <a:t> TAR, </a:t>
            </a:r>
            <a:r>
              <a:rPr lang="en-US" dirty="0" err="1"/>
              <a:t>analizados</a:t>
            </a:r>
            <a:r>
              <a:rPr lang="en-US" dirty="0"/>
              <a:t> </a:t>
            </a:r>
            <a:r>
              <a:rPr lang="en-US" dirty="0" err="1"/>
              <a:t>por</a:t>
            </a:r>
            <a:r>
              <a:rPr lang="en-US" dirty="0"/>
              <a:t> </a:t>
            </a:r>
            <a:r>
              <a:rPr lang="en-US" dirty="0" err="1"/>
              <a:t>los</a:t>
            </a:r>
            <a:r>
              <a:rPr lang="en-US" dirty="0"/>
              <a:t> </a:t>
            </a:r>
            <a:r>
              <a:rPr lang="en-US" dirty="0" err="1"/>
              <a:t>cientificos</a:t>
            </a:r>
            <a:r>
              <a:rPr lang="en-US" dirty="0"/>
              <a:t> para </a:t>
            </a:r>
            <a:r>
              <a:rPr lang="en-US" dirty="0" err="1"/>
              <a:t>el</a:t>
            </a:r>
            <a:r>
              <a:rPr lang="en-US" dirty="0"/>
              <a:t> </a:t>
            </a:r>
            <a:r>
              <a:rPr lang="en-US" dirty="0" err="1"/>
              <a:t>grupo</a:t>
            </a:r>
            <a:r>
              <a:rPr lang="en-US" dirty="0"/>
              <a:t> de </a:t>
            </a:r>
            <a:r>
              <a:rPr lang="en-US" dirty="0" err="1"/>
              <a:t>referencia</a:t>
            </a:r>
            <a:r>
              <a:rPr lang="en-US" dirty="0"/>
              <a:t> </a:t>
            </a:r>
            <a:r>
              <a:rPr lang="en-US" dirty="0" err="1"/>
              <a:t>sobre</a:t>
            </a:r>
            <a:r>
              <a:rPr lang="en-US" dirty="0"/>
              <a:t> las </a:t>
            </a:r>
            <a:r>
              <a:rPr lang="en-US" dirty="0" err="1"/>
              <a:t>estimaciones</a:t>
            </a:r>
            <a:r>
              <a:rPr lang="en-US" dirty="0"/>
              <a:t> de la ONUSIDA. </a:t>
            </a:r>
          </a:p>
          <a:p>
            <a:r>
              <a:rPr lang="en-US" dirty="0"/>
              <a:t>Paises </a:t>
            </a:r>
            <a:r>
              <a:rPr lang="en-US" dirty="0" err="1"/>
              <a:t>en</a:t>
            </a:r>
            <a:r>
              <a:rPr lang="en-US" dirty="0"/>
              <a:t> </a:t>
            </a:r>
            <a:r>
              <a:rPr lang="en-US" dirty="0" err="1"/>
              <a:t>estas</a:t>
            </a:r>
            <a:r>
              <a:rPr lang="en-US" dirty="0"/>
              <a:t> regions </a:t>
            </a:r>
            <a:r>
              <a:rPr lang="en-US" dirty="0" err="1"/>
              <a:t>deben</a:t>
            </a:r>
            <a:r>
              <a:rPr lang="en-US" dirty="0"/>
              <a:t> actualizer sus </a:t>
            </a:r>
            <a:r>
              <a:rPr lang="en-US" dirty="0" err="1"/>
              <a:t>parametros</a:t>
            </a:r>
            <a:r>
              <a:rPr lang="en-US" dirty="0"/>
              <a:t> a </a:t>
            </a:r>
            <a:r>
              <a:rPr lang="en-US" dirty="0" err="1"/>
              <a:t>estos</a:t>
            </a:r>
            <a:r>
              <a:rPr lang="en-US" dirty="0"/>
              <a:t> </a:t>
            </a:r>
            <a:r>
              <a:rPr lang="en-US" dirty="0" err="1"/>
              <a:t>nuevos</a:t>
            </a:r>
            <a:r>
              <a:rPr lang="en-US" dirty="0"/>
              <a:t> </a:t>
            </a:r>
            <a:r>
              <a:rPr lang="en-US" dirty="0" err="1"/>
              <a:t>valores</a:t>
            </a:r>
            <a:r>
              <a:rPr lang="en-US" dirty="0"/>
              <a:t> </a:t>
            </a:r>
            <a:r>
              <a:rPr lang="en-US" dirty="0" err="1"/>
              <a:t>predeterminados</a:t>
            </a:r>
            <a:r>
              <a:rPr lang="en-US" dirty="0"/>
              <a:t>.</a:t>
            </a:r>
          </a:p>
          <a:p>
            <a:r>
              <a:rPr lang="en-US" dirty="0"/>
              <a:t>No </a:t>
            </a:r>
            <a:r>
              <a:rPr lang="en-US" dirty="0" err="1"/>
              <a:t>causarán</a:t>
            </a:r>
            <a:r>
              <a:rPr lang="en-US" dirty="0"/>
              <a:t> </a:t>
            </a:r>
            <a:r>
              <a:rPr lang="en-US" dirty="0" err="1"/>
              <a:t>cambios</a:t>
            </a:r>
            <a:r>
              <a:rPr lang="en-US" dirty="0"/>
              <a:t> </a:t>
            </a:r>
            <a:r>
              <a:rPr lang="en-US" dirty="0" err="1"/>
              <a:t>radicales</a:t>
            </a:r>
            <a:r>
              <a:rPr lang="en-US" dirty="0"/>
              <a:t>, </a:t>
            </a:r>
            <a:r>
              <a:rPr lang="en-US" dirty="0" err="1"/>
              <a:t>pero</a:t>
            </a:r>
            <a:r>
              <a:rPr lang="en-US" dirty="0"/>
              <a:t> </a:t>
            </a:r>
            <a:r>
              <a:rPr lang="en-US" dirty="0" err="1"/>
              <a:t>reflejan</a:t>
            </a:r>
            <a:r>
              <a:rPr lang="en-US" dirty="0"/>
              <a:t> la </a:t>
            </a:r>
            <a:r>
              <a:rPr lang="en-US" dirty="0" err="1"/>
              <a:t>ciencia</a:t>
            </a:r>
            <a:r>
              <a:rPr lang="en-US" dirty="0"/>
              <a:t> mas </a:t>
            </a:r>
            <a:r>
              <a:rPr lang="en-US" dirty="0" err="1"/>
              <a:t>reciente</a:t>
            </a:r>
            <a:r>
              <a:rPr lang="en-US" dirty="0"/>
              <a:t>, </a:t>
            </a:r>
            <a:r>
              <a:rPr lang="en-US" dirty="0" err="1"/>
              <a:t>asi</a:t>
            </a:r>
            <a:r>
              <a:rPr lang="en-US" dirty="0"/>
              <a:t> que </a:t>
            </a:r>
            <a:r>
              <a:rPr lang="en-US" dirty="0" err="1"/>
              <a:t>recomendamos</a:t>
            </a:r>
            <a:r>
              <a:rPr lang="en-US" dirty="0"/>
              <a:t> adopter </a:t>
            </a:r>
            <a:r>
              <a:rPr lang="en-US" dirty="0" err="1"/>
              <a:t>estos</a:t>
            </a:r>
            <a:r>
              <a:rPr lang="en-US" dirty="0"/>
              <a:t> </a:t>
            </a:r>
            <a:r>
              <a:rPr lang="en-US" dirty="0" err="1"/>
              <a:t>nuevos</a:t>
            </a:r>
            <a:r>
              <a:rPr lang="en-US" dirty="0"/>
              <a:t> </a:t>
            </a:r>
            <a:r>
              <a:rPr lang="en-US" dirty="0" err="1"/>
              <a:t>patrones</a:t>
            </a:r>
            <a:r>
              <a:rPr lang="en-US" dirty="0"/>
              <a:t>.</a:t>
            </a:r>
          </a:p>
        </p:txBody>
      </p:sp>
      <p:sp>
        <p:nvSpPr>
          <p:cNvPr id="4" name="Slide Number Placeholder 3"/>
          <p:cNvSpPr>
            <a:spLocks noGrp="1"/>
          </p:cNvSpPr>
          <p:nvPr>
            <p:ph type="sldNum" sz="quarter" idx="5"/>
          </p:nvPr>
        </p:nvSpPr>
        <p:spPr/>
        <p:txBody>
          <a:bodyPr/>
          <a:lstStyle/>
          <a:p>
            <a:fld id="{B3FC4483-7CF5-4CF7-BC54-0B04140F1C27}" type="slidenum">
              <a:rPr lang="en-US" smtClean="0"/>
              <a:t>4</a:t>
            </a:fld>
            <a:endParaRPr lang="en-US"/>
          </a:p>
        </p:txBody>
      </p:sp>
    </p:spTree>
    <p:extLst>
      <p:ext uri="{BB962C8B-B14F-4D97-AF65-F5344CB8AC3E}">
        <p14:creationId xmlns:p14="http://schemas.microsoft.com/office/powerpoint/2010/main" val="848892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Ahora</a:t>
            </a:r>
            <a:r>
              <a:rPr lang="en-US" dirty="0"/>
              <a:t>, </a:t>
            </a:r>
            <a:r>
              <a:rPr lang="en-US" dirty="0" err="1"/>
              <a:t>los</a:t>
            </a:r>
            <a:r>
              <a:rPr lang="en-US" dirty="0"/>
              <a:t> </a:t>
            </a:r>
            <a:r>
              <a:rPr lang="en-US" dirty="0" err="1"/>
              <a:t>modelos</a:t>
            </a:r>
            <a:r>
              <a:rPr lang="en-US" dirty="0"/>
              <a:t> de incidence. Son EPP y CSAVR.</a:t>
            </a:r>
          </a:p>
          <a:p>
            <a:r>
              <a:rPr lang="en-US" dirty="0"/>
              <a:t>EPP de </a:t>
            </a:r>
            <a:r>
              <a:rPr lang="en-US" dirty="0" err="1"/>
              <a:t>por</a:t>
            </a:r>
            <a:r>
              <a:rPr lang="en-US" dirty="0"/>
              <a:t> </a:t>
            </a:r>
            <a:r>
              <a:rPr lang="en-US" dirty="0" err="1"/>
              <a:t>si</a:t>
            </a:r>
            <a:r>
              <a:rPr lang="en-US" dirty="0"/>
              <a:t> no </a:t>
            </a:r>
            <a:r>
              <a:rPr lang="en-US" dirty="0" err="1"/>
              <a:t>cambio</a:t>
            </a:r>
            <a:r>
              <a:rPr lang="en-US" dirty="0"/>
              <a:t>, </a:t>
            </a:r>
            <a:r>
              <a:rPr lang="en-US" dirty="0" err="1"/>
              <a:t>pero</a:t>
            </a:r>
            <a:r>
              <a:rPr lang="en-US" dirty="0"/>
              <a:t> </a:t>
            </a:r>
            <a:r>
              <a:rPr lang="en-US" dirty="0" err="1"/>
              <a:t>afinamos</a:t>
            </a:r>
            <a:r>
              <a:rPr lang="en-US" dirty="0"/>
              <a:t> la </a:t>
            </a:r>
            <a:r>
              <a:rPr lang="en-US" dirty="0" err="1"/>
              <a:t>recomendacion</a:t>
            </a:r>
            <a:r>
              <a:rPr lang="en-US" dirty="0"/>
              <a:t> </a:t>
            </a:r>
            <a:r>
              <a:rPr lang="en-US" dirty="0" err="1"/>
              <a:t>sobre</a:t>
            </a:r>
            <a:r>
              <a:rPr lang="en-US" dirty="0"/>
              <a:t> </a:t>
            </a:r>
            <a:r>
              <a:rPr lang="en-US" dirty="0" err="1"/>
              <a:t>el</a:t>
            </a:r>
            <a:r>
              <a:rPr lang="en-US" dirty="0"/>
              <a:t> </a:t>
            </a:r>
            <a:r>
              <a:rPr lang="en-US" dirty="0" err="1"/>
              <a:t>tipo</a:t>
            </a:r>
            <a:r>
              <a:rPr lang="en-US" dirty="0"/>
              <a:t> </a:t>
            </a:r>
            <a:r>
              <a:rPr lang="en-US" dirty="0" err="1"/>
              <a:t>preferido</a:t>
            </a:r>
            <a:r>
              <a:rPr lang="en-US" dirty="0"/>
              <a:t> entre las 4 curvas.</a:t>
            </a:r>
          </a:p>
          <a:p>
            <a:endParaRPr lang="en-US" dirty="0"/>
          </a:p>
          <a:p>
            <a:r>
              <a:rPr lang="en-US" dirty="0"/>
              <a:t>Antes, para </a:t>
            </a:r>
            <a:r>
              <a:rPr lang="en-US" dirty="0" err="1"/>
              <a:t>entornos</a:t>
            </a:r>
            <a:r>
              <a:rPr lang="en-US" dirty="0"/>
              <a:t> con </a:t>
            </a:r>
            <a:r>
              <a:rPr lang="en-US" dirty="0" err="1"/>
              <a:t>pocos</a:t>
            </a:r>
            <a:r>
              <a:rPr lang="en-US" dirty="0"/>
              <a:t> puntos de </a:t>
            </a:r>
            <a:r>
              <a:rPr lang="en-US" dirty="0" err="1"/>
              <a:t>datos</a:t>
            </a:r>
            <a:r>
              <a:rPr lang="en-US" dirty="0"/>
              <a:t> de </a:t>
            </a:r>
            <a:r>
              <a:rPr lang="en-US" dirty="0" err="1"/>
              <a:t>prevalencia</a:t>
            </a:r>
            <a:r>
              <a:rPr lang="en-US" dirty="0"/>
              <a:t>, </a:t>
            </a:r>
            <a:r>
              <a:rPr lang="en-US" dirty="0" err="1"/>
              <a:t>recomendamos</a:t>
            </a:r>
            <a:r>
              <a:rPr lang="en-US" dirty="0"/>
              <a:t> </a:t>
            </a:r>
            <a:r>
              <a:rPr lang="en-US" dirty="0" err="1"/>
              <a:t>siempre</a:t>
            </a:r>
            <a:r>
              <a:rPr lang="en-US" dirty="0"/>
              <a:t> solo </a:t>
            </a:r>
            <a:r>
              <a:rPr lang="en-US" dirty="0" err="1"/>
              <a:t>el</a:t>
            </a:r>
            <a:r>
              <a:rPr lang="en-US" dirty="0"/>
              <a:t> EPP-Clásico. </a:t>
            </a:r>
          </a:p>
          <a:p>
            <a:r>
              <a:rPr lang="en-US" dirty="0"/>
              <a:t>Sin embargo, </a:t>
            </a:r>
            <a:r>
              <a:rPr lang="en-US" dirty="0" err="1"/>
              <a:t>notamos</a:t>
            </a:r>
            <a:r>
              <a:rPr lang="en-US" dirty="0"/>
              <a:t> que </a:t>
            </a:r>
            <a:r>
              <a:rPr lang="en-US" dirty="0" err="1"/>
              <a:t>el</a:t>
            </a:r>
            <a:r>
              <a:rPr lang="en-US" dirty="0"/>
              <a:t> EPP-Clasico </a:t>
            </a:r>
            <a:r>
              <a:rPr lang="en-US" dirty="0" err="1"/>
              <a:t>dio</a:t>
            </a:r>
            <a:r>
              <a:rPr lang="en-US" dirty="0"/>
              <a:t> curvas con </a:t>
            </a:r>
            <a:r>
              <a:rPr lang="en-US" dirty="0" err="1"/>
              <a:t>aumento</a:t>
            </a:r>
            <a:r>
              <a:rPr lang="en-US" dirty="0"/>
              <a:t> </a:t>
            </a:r>
            <a:r>
              <a:rPr lang="en-US" dirty="0" err="1"/>
              <a:t>inicial</a:t>
            </a:r>
            <a:r>
              <a:rPr lang="en-US" dirty="0"/>
              <a:t> </a:t>
            </a:r>
            <a:r>
              <a:rPr lang="en-US" dirty="0" err="1"/>
              <a:t>muy</a:t>
            </a:r>
            <a:r>
              <a:rPr lang="en-US" dirty="0"/>
              <a:t> </a:t>
            </a:r>
            <a:r>
              <a:rPr lang="en-US" dirty="0" err="1"/>
              <a:t>abrupto</a:t>
            </a:r>
            <a:r>
              <a:rPr lang="en-US" dirty="0"/>
              <a:t>.</a:t>
            </a:r>
          </a:p>
          <a:p>
            <a:endParaRPr lang="en-US" dirty="0"/>
          </a:p>
          <a:p>
            <a:r>
              <a:rPr lang="en-US" dirty="0"/>
              <a:t>Si </a:t>
            </a:r>
            <a:r>
              <a:rPr lang="en-US" dirty="0" err="1"/>
              <a:t>tiene</a:t>
            </a:r>
            <a:r>
              <a:rPr lang="en-US" dirty="0"/>
              <a:t> </a:t>
            </a:r>
            <a:r>
              <a:rPr lang="en-US" dirty="0" err="1"/>
              <a:t>pocos</a:t>
            </a:r>
            <a:r>
              <a:rPr lang="en-US" dirty="0"/>
              <a:t> </a:t>
            </a:r>
            <a:r>
              <a:rPr lang="en-US" dirty="0" err="1"/>
              <a:t>datos</a:t>
            </a:r>
            <a:r>
              <a:rPr lang="en-US" dirty="0"/>
              <a:t>, </a:t>
            </a:r>
            <a:r>
              <a:rPr lang="en-US" dirty="0" err="1"/>
              <a:t>proponemos</a:t>
            </a:r>
            <a:r>
              <a:rPr lang="en-US" dirty="0"/>
              <a:t> corer </a:t>
            </a:r>
            <a:r>
              <a:rPr lang="en-US" dirty="0" err="1"/>
              <a:t>Hibrida</a:t>
            </a:r>
            <a:r>
              <a:rPr lang="en-US" dirty="0"/>
              <a:t>-R y EPP-Clasico </a:t>
            </a:r>
            <a:r>
              <a:rPr lang="en-US" dirty="0" err="1"/>
              <a:t>en</a:t>
            </a:r>
            <a:r>
              <a:rPr lang="en-US" dirty="0"/>
              <a:t> </a:t>
            </a:r>
            <a:r>
              <a:rPr lang="en-US" dirty="0" err="1"/>
              <a:t>turno</a:t>
            </a:r>
            <a:r>
              <a:rPr lang="en-US" dirty="0"/>
              <a:t>, y </a:t>
            </a:r>
            <a:r>
              <a:rPr lang="en-US" dirty="0" err="1"/>
              <a:t>comparar</a:t>
            </a:r>
            <a:r>
              <a:rPr lang="en-US" dirty="0"/>
              <a:t>. El major se </a:t>
            </a:r>
            <a:r>
              <a:rPr lang="en-US" dirty="0" err="1"/>
              <a:t>puede</a:t>
            </a:r>
            <a:r>
              <a:rPr lang="en-US" dirty="0"/>
              <a:t> determiner, </a:t>
            </a:r>
            <a:r>
              <a:rPr lang="en-US" dirty="0" err="1"/>
              <a:t>considerando</a:t>
            </a:r>
            <a:r>
              <a:rPr lang="en-US" dirty="0"/>
              <a:t> 3 </a:t>
            </a:r>
            <a:r>
              <a:rPr lang="en-US" dirty="0" err="1"/>
              <a:t>aspectos</a:t>
            </a:r>
            <a:r>
              <a:rPr lang="en-US" dirty="0"/>
              <a:t> de </a:t>
            </a:r>
            <a:r>
              <a:rPr lang="en-US" dirty="0" err="1"/>
              <a:t>los</a:t>
            </a:r>
            <a:r>
              <a:rPr lang="en-US" dirty="0"/>
              <a:t> </a:t>
            </a:r>
            <a:r>
              <a:rPr lang="en-US" dirty="0" err="1"/>
              <a:t>resultados</a:t>
            </a:r>
            <a:r>
              <a:rPr lang="en-US" dirty="0"/>
              <a:t>: </a:t>
            </a:r>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5</a:t>
            </a:fld>
            <a:endParaRPr lang="en-US"/>
          </a:p>
        </p:txBody>
      </p:sp>
    </p:spTree>
    <p:extLst>
      <p:ext uri="{BB962C8B-B14F-4D97-AF65-F5344CB8AC3E}">
        <p14:creationId xmlns:p14="http://schemas.microsoft.com/office/powerpoint/2010/main" val="57252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B3FC4483-7CF5-4CF7-BC54-0B04140F1C27}" type="slidenum">
              <a:rPr lang="en-US" smtClean="0"/>
              <a:t>6</a:t>
            </a:fld>
            <a:endParaRPr lang="en-US"/>
          </a:p>
        </p:txBody>
      </p:sp>
    </p:spTree>
    <p:extLst>
      <p:ext uri="{BB962C8B-B14F-4D97-AF65-F5344CB8AC3E}">
        <p14:creationId xmlns:p14="http://schemas.microsoft.com/office/powerpoint/2010/main" val="202833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B3FC4483-7CF5-4CF7-BC54-0B04140F1C27}" type="slidenum">
              <a:rPr lang="en-US" smtClean="0"/>
              <a:t>7</a:t>
            </a:fld>
            <a:endParaRPr lang="en-US"/>
          </a:p>
        </p:txBody>
      </p:sp>
    </p:spTree>
    <p:extLst>
      <p:ext uri="{BB962C8B-B14F-4D97-AF65-F5344CB8AC3E}">
        <p14:creationId xmlns:p14="http://schemas.microsoft.com/office/powerpoint/2010/main" val="331528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B3FC4483-7CF5-4CF7-BC54-0B04140F1C27}" type="slidenum">
              <a:rPr lang="en-US" smtClean="0"/>
              <a:t>8</a:t>
            </a:fld>
            <a:endParaRPr lang="en-US"/>
          </a:p>
        </p:txBody>
      </p:sp>
    </p:spTree>
    <p:extLst>
      <p:ext uri="{BB962C8B-B14F-4D97-AF65-F5344CB8AC3E}">
        <p14:creationId xmlns:p14="http://schemas.microsoft.com/office/powerpoint/2010/main" val="12939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Recuerden</a:t>
            </a:r>
            <a:r>
              <a:rPr lang="en-US" dirty="0"/>
              <a:t> que </a:t>
            </a:r>
            <a:r>
              <a:rPr lang="en-US" dirty="0" err="1"/>
              <a:t>el</a:t>
            </a:r>
            <a:r>
              <a:rPr lang="en-US" dirty="0"/>
              <a:t> </a:t>
            </a:r>
            <a:r>
              <a:rPr lang="en-US" dirty="0" err="1"/>
              <a:t>modelo</a:t>
            </a:r>
            <a:r>
              <a:rPr lang="en-US" dirty="0"/>
              <a:t> CSAVR </a:t>
            </a:r>
            <a:r>
              <a:rPr lang="en-US" dirty="0" err="1"/>
              <a:t>proporciona</a:t>
            </a:r>
            <a:r>
              <a:rPr lang="en-US" dirty="0"/>
              <a:t> 4 curvas </a:t>
            </a:r>
            <a:r>
              <a:rPr lang="en-US" dirty="0" err="1"/>
              <a:t>alternativas</a:t>
            </a:r>
            <a:r>
              <a:rPr lang="en-US" dirty="0"/>
              <a:t>: Logistica simple, Logistica doble, Splines y R-</a:t>
            </a:r>
            <a:r>
              <a:rPr lang="en-US" dirty="0" err="1"/>
              <a:t>logistica</a:t>
            </a:r>
            <a:r>
              <a:rPr lang="en-US" dirty="0"/>
              <a:t>.</a:t>
            </a:r>
          </a:p>
          <a:p>
            <a:r>
              <a:rPr lang="en-US" dirty="0"/>
              <a:t>El Splines es </a:t>
            </a:r>
            <a:r>
              <a:rPr lang="en-US" dirty="0" err="1"/>
              <a:t>una</a:t>
            </a:r>
            <a:r>
              <a:rPr lang="en-US" dirty="0"/>
              <a:t> curva con 5 </a:t>
            </a:r>
            <a:r>
              <a:rPr lang="en-US" dirty="0" err="1"/>
              <a:t>nudos</a:t>
            </a:r>
            <a:r>
              <a:rPr lang="en-US" dirty="0"/>
              <a:t>, que </a:t>
            </a:r>
            <a:r>
              <a:rPr lang="en-US" dirty="0" err="1"/>
              <a:t>proporciona</a:t>
            </a:r>
            <a:r>
              <a:rPr lang="en-US" dirty="0"/>
              <a:t> </a:t>
            </a:r>
            <a:r>
              <a:rPr lang="en-US" dirty="0" err="1"/>
              <a:t>mucha</a:t>
            </a:r>
            <a:r>
              <a:rPr lang="en-US" dirty="0"/>
              <a:t> </a:t>
            </a:r>
            <a:r>
              <a:rPr lang="en-US" dirty="0" err="1"/>
              <a:t>flexibilidad</a:t>
            </a:r>
            <a:r>
              <a:rPr lang="en-US" dirty="0"/>
              <a:t> para replica la </a:t>
            </a:r>
            <a:r>
              <a:rPr lang="en-US" dirty="0" err="1"/>
              <a:t>tendencia</a:t>
            </a:r>
            <a:r>
              <a:rPr lang="en-US" dirty="0"/>
              <a:t> </a:t>
            </a:r>
            <a:r>
              <a:rPr lang="en-US" dirty="0" err="1"/>
              <a:t>sugerica</a:t>
            </a:r>
            <a:r>
              <a:rPr lang="en-US" dirty="0"/>
              <a:t> </a:t>
            </a:r>
            <a:r>
              <a:rPr lang="en-US" dirty="0" err="1"/>
              <a:t>por</a:t>
            </a:r>
            <a:r>
              <a:rPr lang="en-US" dirty="0"/>
              <a:t> </a:t>
            </a:r>
            <a:r>
              <a:rPr lang="en-US" dirty="0" err="1"/>
              <a:t>los</a:t>
            </a:r>
            <a:r>
              <a:rPr lang="en-US" dirty="0"/>
              <a:t> </a:t>
            </a:r>
            <a:r>
              <a:rPr lang="en-US" dirty="0" err="1"/>
              <a:t>datos</a:t>
            </a:r>
            <a:r>
              <a:rPr lang="en-US" dirty="0"/>
              <a:t> de </a:t>
            </a:r>
            <a:r>
              <a:rPr lang="en-US" dirty="0" err="1"/>
              <a:t>casos</a:t>
            </a:r>
            <a:r>
              <a:rPr lang="en-US" dirty="0"/>
              <a:t>.</a:t>
            </a:r>
          </a:p>
          <a:p>
            <a:endParaRPr lang="en-US" dirty="0"/>
          </a:p>
          <a:p>
            <a:r>
              <a:rPr lang="en-US" dirty="0"/>
              <a:t>Veran que la </a:t>
            </a:r>
            <a:r>
              <a:rPr lang="en-US" dirty="0" err="1"/>
              <a:t>pantalla</a:t>
            </a:r>
            <a:r>
              <a:rPr lang="en-US" dirty="0"/>
              <a:t> del </a:t>
            </a:r>
            <a:r>
              <a:rPr lang="en-US" dirty="0" err="1"/>
              <a:t>ajuste</a:t>
            </a:r>
            <a:r>
              <a:rPr lang="en-US" dirty="0"/>
              <a:t> CSAVR se ha </a:t>
            </a:r>
            <a:r>
              <a:rPr lang="en-US" dirty="0" err="1"/>
              <a:t>restructurado</a:t>
            </a:r>
            <a:r>
              <a:rPr lang="en-US" dirty="0"/>
              <a:t> para </a:t>
            </a:r>
            <a:r>
              <a:rPr lang="en-US" dirty="0" err="1"/>
              <a:t>monstrar</a:t>
            </a:r>
            <a:r>
              <a:rPr lang="en-US" dirty="0"/>
              <a:t> </a:t>
            </a:r>
            <a:r>
              <a:rPr lang="en-US" dirty="0" err="1"/>
              <a:t>estas</a:t>
            </a:r>
            <a:r>
              <a:rPr lang="en-US" dirty="0"/>
              <a:t> </a:t>
            </a:r>
            <a:r>
              <a:rPr lang="en-US" dirty="0" err="1"/>
              <a:t>nuevas</a:t>
            </a:r>
            <a:r>
              <a:rPr lang="en-US" dirty="0"/>
              <a:t> </a:t>
            </a:r>
            <a:r>
              <a:rPr lang="en-US" dirty="0" err="1"/>
              <a:t>opciones</a:t>
            </a:r>
            <a:r>
              <a:rPr lang="en-US" dirty="0"/>
              <a:t>.</a:t>
            </a:r>
          </a:p>
          <a:p>
            <a:r>
              <a:rPr lang="en-US" dirty="0"/>
              <a:t>El menu de models de incidence </a:t>
            </a:r>
            <a:r>
              <a:rPr lang="en-US" dirty="0" err="1"/>
              <a:t>ahora</a:t>
            </a:r>
            <a:r>
              <a:rPr lang="en-US" dirty="0"/>
              <a:t> </a:t>
            </a:r>
            <a:r>
              <a:rPr lang="en-US" dirty="0" err="1"/>
              <a:t>ofrece</a:t>
            </a:r>
            <a:r>
              <a:rPr lang="en-US" dirty="0"/>
              <a:t> 6 variants, </a:t>
            </a:r>
            <a:r>
              <a:rPr lang="en-US" dirty="0" err="1"/>
              <a:t>incluyendo</a:t>
            </a:r>
            <a:r>
              <a:rPr lang="en-US" dirty="0"/>
              <a:t> </a:t>
            </a:r>
            <a:r>
              <a:rPr lang="en-US" dirty="0" err="1"/>
              <a:t>el</a:t>
            </a:r>
            <a:r>
              <a:rPr lang="en-US" dirty="0"/>
              <a:t> Splines con 5 y Tambien con 3 y 4 </a:t>
            </a:r>
            <a:r>
              <a:rPr lang="en-US" dirty="0" err="1"/>
              <a:t>nudos</a:t>
            </a:r>
            <a:r>
              <a:rPr lang="en-US" dirty="0"/>
              <a:t>.</a:t>
            </a:r>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9</a:t>
            </a:fld>
            <a:endParaRPr lang="en-US"/>
          </a:p>
        </p:txBody>
      </p:sp>
    </p:spTree>
    <p:extLst>
      <p:ext uri="{BB962C8B-B14F-4D97-AF65-F5344CB8AC3E}">
        <p14:creationId xmlns:p14="http://schemas.microsoft.com/office/powerpoint/2010/main" val="3210860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30BB-CAAA-48EC-9DFD-99B77037C3FD}"/>
              </a:ext>
            </a:extLst>
          </p:cNvPr>
          <p:cNvSpPr>
            <a:spLocks noGrp="1"/>
          </p:cNvSpPr>
          <p:nvPr>
            <p:ph type="ctrTitle"/>
          </p:nvPr>
        </p:nvSpPr>
        <p:spPr>
          <a:xfrm>
            <a:off x="1524000" y="1122363"/>
            <a:ext cx="9144000" cy="2387600"/>
          </a:xfrm>
        </p:spPr>
        <p:txBody>
          <a:bodyPr anchor="b"/>
          <a:lstStyle>
            <a:lvl1pPr algn="ctr">
              <a:defRPr sz="6000" b="1">
                <a:latin typeface="+mn-lt"/>
              </a:defRPr>
            </a:lvl1pPr>
          </a:lstStyle>
          <a:p>
            <a:r>
              <a:rPr lang="en-US"/>
              <a:t>Click to edit Master title style</a:t>
            </a:r>
          </a:p>
        </p:txBody>
      </p:sp>
      <p:sp>
        <p:nvSpPr>
          <p:cNvPr id="3" name="Subtitle 2">
            <a:extLst>
              <a:ext uri="{FF2B5EF4-FFF2-40B4-BE49-F238E27FC236}">
                <a16:creationId xmlns:a16="http://schemas.microsoft.com/office/drawing/2014/main" id="{C7138379-9D4B-41CC-A162-04630EEFFF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C69BC0-259B-4EDC-A2F4-B502821B83F8}"/>
              </a:ext>
            </a:extLst>
          </p:cNvPr>
          <p:cNvSpPr>
            <a:spLocks noGrp="1"/>
          </p:cNvSpPr>
          <p:nvPr>
            <p:ph type="dt" sz="half" idx="10"/>
          </p:nvPr>
        </p:nvSpPr>
        <p:spPr/>
        <p:txBody>
          <a:bodyPr/>
          <a:lstStyle/>
          <a:p>
            <a:fld id="{AC9815C0-9D66-4541-8E11-B69383B3C42B}" type="datetime1">
              <a:rPr lang="en-US" smtClean="0"/>
              <a:t>1/31/2024</a:t>
            </a:fld>
            <a:endParaRPr lang="en-US"/>
          </a:p>
        </p:txBody>
      </p:sp>
      <p:sp>
        <p:nvSpPr>
          <p:cNvPr id="5" name="Footer Placeholder 4">
            <a:extLst>
              <a:ext uri="{FF2B5EF4-FFF2-40B4-BE49-F238E27FC236}">
                <a16:creationId xmlns:a16="http://schemas.microsoft.com/office/drawing/2014/main" id="{10468F82-E990-4006-B9FB-874EBB3EF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48E7C-4764-4FC4-885E-B32B1EB19A0D}"/>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290140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9E80-FFE9-4389-BF4C-C50CD9BD1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C29126-94E8-486F-AB01-81D4CFF102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2164F-6980-49D3-9234-46FF0AF79773}"/>
              </a:ext>
            </a:extLst>
          </p:cNvPr>
          <p:cNvSpPr>
            <a:spLocks noGrp="1"/>
          </p:cNvSpPr>
          <p:nvPr>
            <p:ph type="dt" sz="half" idx="10"/>
          </p:nvPr>
        </p:nvSpPr>
        <p:spPr/>
        <p:txBody>
          <a:bodyPr/>
          <a:lstStyle/>
          <a:p>
            <a:fld id="{0F61128E-712B-4887-8407-3A35F15867CE}" type="datetime1">
              <a:rPr lang="en-US" smtClean="0"/>
              <a:t>1/31/2024</a:t>
            </a:fld>
            <a:endParaRPr lang="en-US"/>
          </a:p>
        </p:txBody>
      </p:sp>
      <p:sp>
        <p:nvSpPr>
          <p:cNvPr id="5" name="Footer Placeholder 4">
            <a:extLst>
              <a:ext uri="{FF2B5EF4-FFF2-40B4-BE49-F238E27FC236}">
                <a16:creationId xmlns:a16="http://schemas.microsoft.com/office/drawing/2014/main" id="{D4232924-8374-4A5D-A277-331FA271E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C6C28-9E30-4D11-902A-C96FF870B60B}"/>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176051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406D1-4742-4843-B0E4-CF3871785B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71B94-81D7-4F30-93A4-F51FB2348E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18BF0-7FBF-4898-BDDE-1819ECBF3D73}"/>
              </a:ext>
            </a:extLst>
          </p:cNvPr>
          <p:cNvSpPr>
            <a:spLocks noGrp="1"/>
          </p:cNvSpPr>
          <p:nvPr>
            <p:ph type="dt" sz="half" idx="10"/>
          </p:nvPr>
        </p:nvSpPr>
        <p:spPr/>
        <p:txBody>
          <a:bodyPr/>
          <a:lstStyle/>
          <a:p>
            <a:fld id="{CC898F68-DB58-406D-A67A-8F9D04739816}" type="datetime1">
              <a:rPr lang="en-US" smtClean="0"/>
              <a:t>1/31/2024</a:t>
            </a:fld>
            <a:endParaRPr lang="en-US"/>
          </a:p>
        </p:txBody>
      </p:sp>
      <p:sp>
        <p:nvSpPr>
          <p:cNvPr id="5" name="Footer Placeholder 4">
            <a:extLst>
              <a:ext uri="{FF2B5EF4-FFF2-40B4-BE49-F238E27FC236}">
                <a16:creationId xmlns:a16="http://schemas.microsoft.com/office/drawing/2014/main" id="{E9A314CD-386A-40A5-BDCD-8E2827033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64C93-68E5-4FA4-960B-FA155FD77963}"/>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8853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0635-5CEC-4384-A2C5-92AC0631E584}"/>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B4A8BB4E-225E-4BBD-BC67-20818DE0E807}"/>
              </a:ext>
            </a:extLst>
          </p:cNvPr>
          <p:cNvSpPr>
            <a:spLocks noGrp="1"/>
          </p:cNvSpPr>
          <p:nvPr>
            <p:ph idx="1"/>
          </p:nvPr>
        </p:nvSpPr>
        <p:spPr/>
        <p:txBody>
          <a:bodyPr/>
          <a:lstStyle>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9623A2F-A054-4209-9CB7-42837F1E8368}"/>
              </a:ext>
            </a:extLst>
          </p:cNvPr>
          <p:cNvSpPr>
            <a:spLocks noGrp="1"/>
          </p:cNvSpPr>
          <p:nvPr>
            <p:ph type="dt" sz="half" idx="10"/>
          </p:nvPr>
        </p:nvSpPr>
        <p:spPr/>
        <p:txBody>
          <a:bodyPr/>
          <a:lstStyle/>
          <a:p>
            <a:fld id="{36A8F8BD-08BB-4A8A-8AA8-0E91AB431CE6}" type="datetime1">
              <a:rPr lang="en-US" smtClean="0"/>
              <a:t>1/31/2024</a:t>
            </a:fld>
            <a:endParaRPr lang="en-US"/>
          </a:p>
        </p:txBody>
      </p:sp>
      <p:sp>
        <p:nvSpPr>
          <p:cNvPr id="5" name="Footer Placeholder 4">
            <a:extLst>
              <a:ext uri="{FF2B5EF4-FFF2-40B4-BE49-F238E27FC236}">
                <a16:creationId xmlns:a16="http://schemas.microsoft.com/office/drawing/2014/main" id="{E8B15E96-6D50-49D4-A754-DB54CED3B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6BBE9-FB13-47EA-8E2E-97B9E891EF5C}"/>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404551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5859-FF05-4BE3-9984-9DE6B302C41E}"/>
              </a:ext>
            </a:extLst>
          </p:cNvPr>
          <p:cNvSpPr>
            <a:spLocks noGrp="1"/>
          </p:cNvSpPr>
          <p:nvPr>
            <p:ph type="title"/>
          </p:nvPr>
        </p:nvSpPr>
        <p:spPr>
          <a:xfrm>
            <a:off x="831850" y="1709738"/>
            <a:ext cx="10515600" cy="2852737"/>
          </a:xfrm>
        </p:spPr>
        <p:txBody>
          <a:bodyPr anchor="b"/>
          <a:lstStyle>
            <a:lvl1pPr>
              <a:defRPr sz="6000"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DEF576AB-BBC3-44D6-B38A-2146FFA535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874BE9-2FBD-44FA-9901-235021B1F765}"/>
              </a:ext>
            </a:extLst>
          </p:cNvPr>
          <p:cNvSpPr>
            <a:spLocks noGrp="1"/>
          </p:cNvSpPr>
          <p:nvPr>
            <p:ph type="dt" sz="half" idx="10"/>
          </p:nvPr>
        </p:nvSpPr>
        <p:spPr/>
        <p:txBody>
          <a:bodyPr/>
          <a:lstStyle/>
          <a:p>
            <a:fld id="{BBB27DEC-FE6B-4C45-AEFE-23E3916E4A2C}" type="datetime1">
              <a:rPr lang="en-US" smtClean="0"/>
              <a:t>1/31/2024</a:t>
            </a:fld>
            <a:endParaRPr lang="en-US"/>
          </a:p>
        </p:txBody>
      </p:sp>
      <p:sp>
        <p:nvSpPr>
          <p:cNvPr id="5" name="Footer Placeholder 4">
            <a:extLst>
              <a:ext uri="{FF2B5EF4-FFF2-40B4-BE49-F238E27FC236}">
                <a16:creationId xmlns:a16="http://schemas.microsoft.com/office/drawing/2014/main" id="{7F390B51-59EA-41AB-94E9-375285703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EBA5D-F0A5-4D6B-A1F2-BFABC769D04B}"/>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35943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1501-5772-471B-AFD3-1C60F0C3197D}"/>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B30AA951-E9F3-4F45-BE8D-33D643E2292D}"/>
              </a:ext>
            </a:extLst>
          </p:cNvPr>
          <p:cNvSpPr>
            <a:spLocks noGrp="1"/>
          </p:cNvSpPr>
          <p:nvPr>
            <p:ph sz="half" idx="1"/>
          </p:nvPr>
        </p:nvSpPr>
        <p:spPr>
          <a:xfrm>
            <a:off x="838200" y="1825625"/>
            <a:ext cx="5181600" cy="4351338"/>
          </a:xfrm>
        </p:spPr>
        <p:txBody>
          <a:bodyPr/>
          <a:lstStyle>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2167EA7-40E6-4C26-853D-899527397BB9}"/>
              </a:ext>
            </a:extLst>
          </p:cNvPr>
          <p:cNvSpPr>
            <a:spLocks noGrp="1"/>
          </p:cNvSpPr>
          <p:nvPr>
            <p:ph sz="half" idx="2"/>
          </p:nvPr>
        </p:nvSpPr>
        <p:spPr>
          <a:xfrm>
            <a:off x="6172200" y="1825625"/>
            <a:ext cx="5181600" cy="4351338"/>
          </a:xfrm>
        </p:spPr>
        <p:txBody>
          <a:bodyPr/>
          <a:lstStyle>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EF73D78-4183-4F29-8643-E9C5524EAA37}"/>
              </a:ext>
            </a:extLst>
          </p:cNvPr>
          <p:cNvSpPr>
            <a:spLocks noGrp="1"/>
          </p:cNvSpPr>
          <p:nvPr>
            <p:ph type="dt" sz="half" idx="10"/>
          </p:nvPr>
        </p:nvSpPr>
        <p:spPr/>
        <p:txBody>
          <a:bodyPr/>
          <a:lstStyle/>
          <a:p>
            <a:fld id="{EF26BF74-6D9E-4704-9FB6-10854F62FD25}" type="datetime1">
              <a:rPr lang="en-US" smtClean="0"/>
              <a:t>1/31/2024</a:t>
            </a:fld>
            <a:endParaRPr lang="en-US"/>
          </a:p>
        </p:txBody>
      </p:sp>
      <p:sp>
        <p:nvSpPr>
          <p:cNvPr id="6" name="Footer Placeholder 5">
            <a:extLst>
              <a:ext uri="{FF2B5EF4-FFF2-40B4-BE49-F238E27FC236}">
                <a16:creationId xmlns:a16="http://schemas.microsoft.com/office/drawing/2014/main" id="{3AAB7B4F-EA3E-4405-8DCF-DB23CA60B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78963-6E88-449C-AF13-1CC62AD335E3}"/>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12438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960A-D71E-4D7A-A787-74D6DBC298A7}"/>
              </a:ext>
            </a:extLst>
          </p:cNvPr>
          <p:cNvSpPr>
            <a:spLocks noGrp="1"/>
          </p:cNvSpPr>
          <p:nvPr>
            <p:ph type="title"/>
          </p:nvPr>
        </p:nvSpPr>
        <p:spPr>
          <a:xfrm>
            <a:off x="839788" y="365125"/>
            <a:ext cx="10515600" cy="1325563"/>
          </a:xfrm>
        </p:spPr>
        <p:txBody>
          <a:bodyPr/>
          <a:lstStyle>
            <a:lvl1pPr>
              <a:defRPr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62DCE931-0A02-4E5D-BC3A-23D8B0C75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F3536B-B25D-424A-B0DF-0E8150B9D9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C1CA37-FDC4-41B1-B1AC-B87A790C8C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9A0925-DF69-4EA2-9066-DB572E2244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DE81A6-5371-4902-8150-5FF40623197D}"/>
              </a:ext>
            </a:extLst>
          </p:cNvPr>
          <p:cNvSpPr>
            <a:spLocks noGrp="1"/>
          </p:cNvSpPr>
          <p:nvPr>
            <p:ph type="dt" sz="half" idx="10"/>
          </p:nvPr>
        </p:nvSpPr>
        <p:spPr/>
        <p:txBody>
          <a:bodyPr/>
          <a:lstStyle/>
          <a:p>
            <a:fld id="{46269F49-6F24-41E3-99E1-36D6A62E0123}" type="datetime1">
              <a:rPr lang="en-US" smtClean="0"/>
              <a:t>1/31/2024</a:t>
            </a:fld>
            <a:endParaRPr lang="en-US"/>
          </a:p>
        </p:txBody>
      </p:sp>
      <p:sp>
        <p:nvSpPr>
          <p:cNvPr id="8" name="Footer Placeholder 7">
            <a:extLst>
              <a:ext uri="{FF2B5EF4-FFF2-40B4-BE49-F238E27FC236}">
                <a16:creationId xmlns:a16="http://schemas.microsoft.com/office/drawing/2014/main" id="{7BE31778-510A-4041-9C9D-C1F82C700C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FF709-2C1D-4720-9A95-6CC79415EF28}"/>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197398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309B-B01A-412B-BEED-0D67B99F64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EF931A-F7EF-4755-8AE3-BFC95E008188}"/>
              </a:ext>
            </a:extLst>
          </p:cNvPr>
          <p:cNvSpPr>
            <a:spLocks noGrp="1"/>
          </p:cNvSpPr>
          <p:nvPr>
            <p:ph type="dt" sz="half" idx="10"/>
          </p:nvPr>
        </p:nvSpPr>
        <p:spPr/>
        <p:txBody>
          <a:bodyPr/>
          <a:lstStyle/>
          <a:p>
            <a:fld id="{6AEA245D-C950-427F-90AD-A5991B6CD881}" type="datetime1">
              <a:rPr lang="en-US" smtClean="0"/>
              <a:t>1/31/2024</a:t>
            </a:fld>
            <a:endParaRPr lang="en-US"/>
          </a:p>
        </p:txBody>
      </p:sp>
      <p:sp>
        <p:nvSpPr>
          <p:cNvPr id="4" name="Footer Placeholder 3">
            <a:extLst>
              <a:ext uri="{FF2B5EF4-FFF2-40B4-BE49-F238E27FC236}">
                <a16:creationId xmlns:a16="http://schemas.microsoft.com/office/drawing/2014/main" id="{8C5A84C3-A4E1-4FF5-A4F0-1C7633002E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D42B29-0923-4F80-A1BA-EADDF40ED4CA}"/>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46941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237E6-99B3-43E0-8CE0-F79E41697C7E}"/>
              </a:ext>
            </a:extLst>
          </p:cNvPr>
          <p:cNvSpPr>
            <a:spLocks noGrp="1"/>
          </p:cNvSpPr>
          <p:nvPr>
            <p:ph type="dt" sz="half" idx="10"/>
          </p:nvPr>
        </p:nvSpPr>
        <p:spPr/>
        <p:txBody>
          <a:bodyPr/>
          <a:lstStyle/>
          <a:p>
            <a:fld id="{78502B6E-3404-4F23-A953-FDF3AA194680}" type="datetime1">
              <a:rPr lang="en-US" smtClean="0"/>
              <a:t>1/31/2024</a:t>
            </a:fld>
            <a:endParaRPr lang="en-US"/>
          </a:p>
        </p:txBody>
      </p:sp>
      <p:sp>
        <p:nvSpPr>
          <p:cNvPr id="3" name="Footer Placeholder 2">
            <a:extLst>
              <a:ext uri="{FF2B5EF4-FFF2-40B4-BE49-F238E27FC236}">
                <a16:creationId xmlns:a16="http://schemas.microsoft.com/office/drawing/2014/main" id="{65806CEB-FFE8-45C9-A160-C569042733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D5E00E-7BEC-4215-AB68-7381349887D3}"/>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310773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25F9-8356-48AF-8918-4A2F8F7CF14F}"/>
              </a:ext>
            </a:extLst>
          </p:cNvPr>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599E571-ED8F-488E-BC94-67043974E4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3B47D-DAEF-4BE7-BDB4-3EAC834B4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5550B2-964B-495E-8261-847B7ACC54AB}"/>
              </a:ext>
            </a:extLst>
          </p:cNvPr>
          <p:cNvSpPr>
            <a:spLocks noGrp="1"/>
          </p:cNvSpPr>
          <p:nvPr>
            <p:ph type="dt" sz="half" idx="10"/>
          </p:nvPr>
        </p:nvSpPr>
        <p:spPr/>
        <p:txBody>
          <a:bodyPr/>
          <a:lstStyle/>
          <a:p>
            <a:fld id="{F07DB540-1546-4174-8277-76BD957A9002}" type="datetime1">
              <a:rPr lang="en-US" smtClean="0"/>
              <a:t>1/31/2024</a:t>
            </a:fld>
            <a:endParaRPr lang="en-US"/>
          </a:p>
        </p:txBody>
      </p:sp>
      <p:sp>
        <p:nvSpPr>
          <p:cNvPr id="6" name="Footer Placeholder 5">
            <a:extLst>
              <a:ext uri="{FF2B5EF4-FFF2-40B4-BE49-F238E27FC236}">
                <a16:creationId xmlns:a16="http://schemas.microsoft.com/office/drawing/2014/main" id="{4F10F761-F58F-4325-85D5-562C5D051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7DC73-208E-4865-87D1-F946ACE438AC}"/>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183705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D931-B410-4998-8FAD-E589AFF4F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FAA984-1199-43A2-97C7-03EB24D42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603AE7-CA65-45F3-8ED4-956CCC072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498087-5B2F-42E7-90BC-C2A2AE09BE5B}"/>
              </a:ext>
            </a:extLst>
          </p:cNvPr>
          <p:cNvSpPr>
            <a:spLocks noGrp="1"/>
          </p:cNvSpPr>
          <p:nvPr>
            <p:ph type="dt" sz="half" idx="10"/>
          </p:nvPr>
        </p:nvSpPr>
        <p:spPr/>
        <p:txBody>
          <a:bodyPr/>
          <a:lstStyle/>
          <a:p>
            <a:fld id="{E97A57B1-A5D9-45E6-A279-9AEA52C5FC22}" type="datetime1">
              <a:rPr lang="en-US" smtClean="0"/>
              <a:t>1/31/2024</a:t>
            </a:fld>
            <a:endParaRPr lang="en-US"/>
          </a:p>
        </p:txBody>
      </p:sp>
      <p:sp>
        <p:nvSpPr>
          <p:cNvPr id="6" name="Footer Placeholder 5">
            <a:extLst>
              <a:ext uri="{FF2B5EF4-FFF2-40B4-BE49-F238E27FC236}">
                <a16:creationId xmlns:a16="http://schemas.microsoft.com/office/drawing/2014/main" id="{2058AFC6-D80C-4F36-BCCE-C85A8F4DA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13FD0-C90A-4586-BDDA-A704638CBC6C}"/>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3365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349E3-188E-48F2-B91D-5FA3E3422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a:extLst>
              <a:ext uri="{FF2B5EF4-FFF2-40B4-BE49-F238E27FC236}">
                <a16:creationId xmlns:a16="http://schemas.microsoft.com/office/drawing/2014/main" id="{6EF401C4-1EE0-44CC-8E8C-FF650AD8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Editar estilos de texto maestro</a:t>
            </a:r>
          </a:p>
          <a:p>
            <a:pPr lvl="1"/>
            <a:r>
              <a:rPr lang="en-US" dirty="0"/>
              <a:t>Segundo nivel</a:t>
            </a:r>
          </a:p>
          <a:p>
            <a:pPr lvl="2"/>
            <a:r>
              <a:rPr lang="en-US" dirty="0"/>
              <a:t>Tercer nivel</a:t>
            </a:r>
          </a:p>
          <a:p>
            <a:pPr lvl="3"/>
            <a:r>
              <a:rPr lang="en-US" dirty="0"/>
              <a:t>Cuarto nivel</a:t>
            </a:r>
          </a:p>
          <a:p>
            <a:pPr lvl="4"/>
            <a:r>
              <a:rPr lang="en-US" dirty="0"/>
              <a:t>Quinto nivel</a:t>
            </a:r>
          </a:p>
        </p:txBody>
      </p:sp>
      <p:sp>
        <p:nvSpPr>
          <p:cNvPr id="4" name="Date Placeholder 3">
            <a:extLst>
              <a:ext uri="{FF2B5EF4-FFF2-40B4-BE49-F238E27FC236}">
                <a16:creationId xmlns:a16="http://schemas.microsoft.com/office/drawing/2014/main" id="{3C6A944F-3A24-4EF6-A744-EF0C3AA9B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45AFB-5F80-4C18-8A26-A6AD51EE6895}" type="datetime1">
              <a:rPr lang="en-US" smtClean="0"/>
              <a:t>1/31/2024</a:t>
            </a:fld>
            <a:endParaRPr lang="en-US" dirty="0"/>
          </a:p>
        </p:txBody>
      </p:sp>
      <p:sp>
        <p:nvSpPr>
          <p:cNvPr id="5" name="Footer Placeholder 4">
            <a:extLst>
              <a:ext uri="{FF2B5EF4-FFF2-40B4-BE49-F238E27FC236}">
                <a16:creationId xmlns:a16="http://schemas.microsoft.com/office/drawing/2014/main" id="{36BDDA52-73A5-48F7-814D-E811CBE67B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F164C1-FD47-4408-B785-D12A9B884C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D369-8700-4468-8CC4-EE7C53720160}" type="slidenum">
              <a:rPr lang="en-US" smtClean="0"/>
              <a:t>‹#›</a:t>
            </a:fld>
            <a:endParaRPr lang="en-US"/>
          </a:p>
        </p:txBody>
      </p:sp>
    </p:spTree>
    <p:extLst>
      <p:ext uri="{BB962C8B-B14F-4D97-AF65-F5344CB8AC3E}">
        <p14:creationId xmlns:p14="http://schemas.microsoft.com/office/powerpoint/2010/main" val="378643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rgbClr val="327BB6"/>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27BB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27BB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hivtools.unaids.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A784-76C7-A5B0-0CC6-4075707FE0A7}"/>
              </a:ext>
            </a:extLst>
          </p:cNvPr>
          <p:cNvSpPr>
            <a:spLocks noGrp="1"/>
          </p:cNvSpPr>
          <p:nvPr>
            <p:ph type="ctrTitle"/>
          </p:nvPr>
        </p:nvSpPr>
        <p:spPr>
          <a:xfrm>
            <a:off x="950495" y="1122363"/>
            <a:ext cx="10371221" cy="2613614"/>
          </a:xfrm>
        </p:spPr>
        <p:txBody>
          <a:bodyPr>
            <a:normAutofit fontScale="90000"/>
          </a:bodyPr>
          <a:lstStyle/>
          <a:p>
            <a:r>
              <a:rPr lang="en-US" dirty="0">
                <a:solidFill>
                  <a:srgbClr val="0E26DA"/>
                </a:solidFill>
                <a:effectLst/>
                <a:latin typeface="Calibri" panose="020F0502020204030204" pitchFamily="34" charset="0"/>
                <a:ea typeface="Calibri" panose="020F0502020204030204" pitchFamily="34" charset="0"/>
              </a:rPr>
              <a:t>Cambios </a:t>
            </a:r>
            <a:r>
              <a:rPr lang="en-US" dirty="0" err="1">
                <a:solidFill>
                  <a:srgbClr val="0E26DA"/>
                </a:solidFill>
                <a:effectLst/>
                <a:latin typeface="Calibri" panose="020F0502020204030204" pitchFamily="34" charset="0"/>
                <a:ea typeface="Calibri" panose="020F0502020204030204" pitchFamily="34" charset="0"/>
              </a:rPr>
              <a:t>en</a:t>
            </a:r>
            <a:r>
              <a:rPr lang="en-US" dirty="0">
                <a:solidFill>
                  <a:srgbClr val="0E26DA"/>
                </a:solidFill>
                <a:effectLst/>
                <a:latin typeface="Calibri" panose="020F0502020204030204" pitchFamily="34" charset="0"/>
                <a:ea typeface="Calibri" panose="020F0502020204030204" pitchFamily="34" charset="0"/>
              </a:rPr>
              <a:t> Spectrum</a:t>
            </a:r>
            <a:r>
              <a:rPr lang="en-US" dirty="0">
                <a:solidFill>
                  <a:srgbClr val="0E26DA"/>
                </a:solidFill>
                <a:latin typeface="Calibri" panose="020F0502020204030204" pitchFamily="34" charset="0"/>
                <a:ea typeface="Calibri" panose="020F0502020204030204" pitchFamily="34" charset="0"/>
              </a:rPr>
              <a:t> </a:t>
            </a:r>
            <a:br>
              <a:rPr lang="en-US" dirty="0">
                <a:solidFill>
                  <a:srgbClr val="0E26DA"/>
                </a:solidFill>
                <a:latin typeface="Calibri" panose="020F0502020204030204" pitchFamily="34" charset="0"/>
                <a:ea typeface="Calibri" panose="020F0502020204030204" pitchFamily="34" charset="0"/>
              </a:rPr>
            </a:br>
            <a:r>
              <a:rPr lang="en-US" dirty="0">
                <a:solidFill>
                  <a:srgbClr val="0E26DA"/>
                </a:solidFill>
                <a:latin typeface="Calibri" panose="020F0502020204030204" pitchFamily="34" charset="0"/>
                <a:ea typeface="Calibri" panose="020F0502020204030204" pitchFamily="34" charset="0"/>
              </a:rPr>
              <a:t>AIM, EPP </a:t>
            </a:r>
            <a:r>
              <a:rPr lang="en-US" dirty="0">
                <a:solidFill>
                  <a:srgbClr val="0E26DA"/>
                </a:solidFill>
                <a:effectLst/>
                <a:latin typeface="Calibri" panose="020F0502020204030204" pitchFamily="34" charset="0"/>
                <a:ea typeface="Calibri" panose="020F0502020204030204" pitchFamily="34" charset="0"/>
              </a:rPr>
              <a:t>y CSAVR</a:t>
            </a:r>
            <a:br>
              <a:rPr lang="en-US" dirty="0">
                <a:solidFill>
                  <a:srgbClr val="0E26DA"/>
                </a:solidFill>
                <a:effectLst/>
                <a:latin typeface="Calibri" panose="020F0502020204030204" pitchFamily="34" charset="0"/>
                <a:ea typeface="Calibri" panose="020F0502020204030204" pitchFamily="34" charset="0"/>
              </a:rPr>
            </a:br>
            <a:r>
              <a:rPr lang="en-US" dirty="0">
                <a:solidFill>
                  <a:srgbClr val="0E26DA"/>
                </a:solidFill>
                <a:effectLst/>
                <a:latin typeface="Calibri" panose="020F0502020204030204" pitchFamily="34" charset="0"/>
                <a:ea typeface="Calibri" panose="020F0502020204030204" pitchFamily="34" charset="0"/>
              </a:rPr>
              <a:t>para las estimaciones del VIH </a:t>
            </a:r>
            <a:br>
              <a:rPr lang="en-US" dirty="0">
                <a:solidFill>
                  <a:srgbClr val="0E26DA"/>
                </a:solidFill>
                <a:effectLst/>
                <a:latin typeface="Calibri" panose="020F0502020204030204" pitchFamily="34" charset="0"/>
                <a:ea typeface="Calibri" panose="020F0502020204030204" pitchFamily="34" charset="0"/>
              </a:rPr>
            </a:br>
            <a:r>
              <a:rPr lang="en-US" dirty="0">
                <a:solidFill>
                  <a:srgbClr val="0E26DA"/>
                </a:solidFill>
                <a:effectLst/>
                <a:latin typeface="Calibri" panose="020F0502020204030204" pitchFamily="34" charset="0"/>
                <a:ea typeface="Calibri" panose="020F0502020204030204" pitchFamily="34" charset="0"/>
              </a:rPr>
              <a:t>de la ronda de 2024</a:t>
            </a:r>
            <a:endParaRPr lang="en-US" sz="23900" dirty="0">
              <a:solidFill>
                <a:srgbClr val="0E26DA"/>
              </a:solidFill>
            </a:endParaRPr>
          </a:p>
        </p:txBody>
      </p:sp>
      <p:sp>
        <p:nvSpPr>
          <p:cNvPr id="5" name="Subtitle 4">
            <a:extLst>
              <a:ext uri="{FF2B5EF4-FFF2-40B4-BE49-F238E27FC236}">
                <a16:creationId xmlns:a16="http://schemas.microsoft.com/office/drawing/2014/main" id="{2D367E3F-78C5-A5F0-5B21-F5028AF87A9F}"/>
              </a:ext>
            </a:extLst>
          </p:cNvPr>
          <p:cNvSpPr>
            <a:spLocks noGrp="1"/>
          </p:cNvSpPr>
          <p:nvPr>
            <p:ph type="subTitle" idx="1"/>
          </p:nvPr>
        </p:nvSpPr>
        <p:spPr>
          <a:xfrm>
            <a:off x="1524000" y="3602037"/>
            <a:ext cx="9144000" cy="3009777"/>
          </a:xfrm>
        </p:spPr>
        <p:txBody>
          <a:bodyPr>
            <a:normAutofit/>
          </a:bodyPr>
          <a:lstStyle/>
          <a:p>
            <a:endParaRPr lang="en-US" dirty="0"/>
          </a:p>
          <a:p>
            <a:r>
              <a:rPr lang="en-US" dirty="0"/>
              <a:t>Eline </a:t>
            </a:r>
            <a:r>
              <a:rPr lang="en-US" dirty="0" err="1"/>
              <a:t>Korenromp,</a:t>
            </a:r>
            <a:r>
              <a:rPr lang="en-US" dirty="0"/>
              <a:t> ONUSIDA </a:t>
            </a:r>
          </a:p>
          <a:p>
            <a:r>
              <a:rPr lang="en-US" dirty="0"/>
              <a:t>&amp; Robert Glaubius, Avenir Health</a:t>
            </a:r>
          </a:p>
          <a:p>
            <a:r>
              <a:rPr lang="en-US" dirty="0" err="1"/>
              <a:t>Seminario</a:t>
            </a:r>
            <a:r>
              <a:rPr lang="en-US" dirty="0"/>
              <a:t> web </a:t>
            </a:r>
            <a:r>
              <a:rPr lang="en-US" i="1" dirty="0"/>
              <a:t>"EPP y CSAVR para </a:t>
            </a:r>
            <a:r>
              <a:rPr lang="en-US" i="1" dirty="0" err="1"/>
              <a:t>epidemias</a:t>
            </a:r>
            <a:r>
              <a:rPr lang="en-US" i="1" dirty="0"/>
              <a:t> </a:t>
            </a:r>
            <a:r>
              <a:rPr lang="en-US" i="1" dirty="0" err="1"/>
              <a:t>concentradas</a:t>
            </a:r>
            <a:r>
              <a:rPr lang="en-US" i="1" dirty="0"/>
              <a:t> </a:t>
            </a:r>
            <a:r>
              <a:rPr lang="en-US" dirty="0"/>
              <a:t>"</a:t>
            </a:r>
          </a:p>
          <a:p>
            <a:r>
              <a:rPr lang="en-US" dirty="0" err="1"/>
              <a:t>el</a:t>
            </a:r>
            <a:r>
              <a:rPr lang="en-US" dirty="0"/>
              <a:t> 30 de enero de 2024 con </a:t>
            </a:r>
            <a:r>
              <a:rPr lang="en-US" dirty="0" err="1"/>
              <a:t>los</a:t>
            </a:r>
            <a:r>
              <a:rPr lang="en-US" dirty="0"/>
              <a:t> </a:t>
            </a:r>
            <a:r>
              <a:rPr lang="en-US" dirty="0" err="1"/>
              <a:t>paises</a:t>
            </a:r>
            <a:r>
              <a:rPr lang="en-US" dirty="0"/>
              <a:t> </a:t>
            </a:r>
            <a:r>
              <a:rPr lang="en-US" dirty="0" err="1"/>
              <a:t>Latinoamericanos</a:t>
            </a:r>
            <a:endParaRPr lang="en-US" dirty="0"/>
          </a:p>
        </p:txBody>
      </p:sp>
    </p:spTree>
    <p:extLst>
      <p:ext uri="{BB962C8B-B14F-4D97-AF65-F5344CB8AC3E}">
        <p14:creationId xmlns:p14="http://schemas.microsoft.com/office/powerpoint/2010/main" val="385087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p:txBody>
          <a:bodyPr/>
          <a:lstStyle/>
          <a:p>
            <a:r>
              <a:rPr lang="en-US" dirty="0">
                <a:solidFill>
                  <a:srgbClr val="0000FF"/>
                </a:solidFill>
              </a:rPr>
              <a:t>CSAVR: ahora se puede especificar el número de nudos de una curva Spline</a:t>
            </a:r>
          </a:p>
        </p:txBody>
      </p:sp>
      <p:sp>
        <p:nvSpPr>
          <p:cNvPr id="8" name="Text Placeholder 7">
            <a:extLst>
              <a:ext uri="{FF2B5EF4-FFF2-40B4-BE49-F238E27FC236}">
                <a16:creationId xmlns:a16="http://schemas.microsoft.com/office/drawing/2014/main" id="{AD994F5E-1BA1-65D0-BB6B-2D209D37AE75}"/>
              </a:ext>
            </a:extLst>
          </p:cNvPr>
          <p:cNvSpPr>
            <a:spLocks noGrp="1"/>
          </p:cNvSpPr>
          <p:nvPr>
            <p:ph type="body" idx="1"/>
          </p:nvPr>
        </p:nvSpPr>
        <p:spPr/>
        <p:txBody>
          <a:bodyPr>
            <a:normAutofit/>
          </a:bodyPr>
          <a:lstStyle/>
          <a:p>
            <a:r>
              <a:rPr lang="en-US" dirty="0">
                <a:solidFill>
                  <a:srgbClr val="0000FF"/>
                </a:solidFill>
              </a:rPr>
              <a:t>Entorno con muchos datos: </a:t>
            </a:r>
            <a:r>
              <a:rPr lang="en-US" b="0" dirty="0"/>
              <a:t>no hay mucha diferencia entre las curvas</a:t>
            </a:r>
          </a:p>
        </p:txBody>
      </p:sp>
      <p:sp>
        <p:nvSpPr>
          <p:cNvPr id="10" name="Text Placeholder 9">
            <a:extLst>
              <a:ext uri="{FF2B5EF4-FFF2-40B4-BE49-F238E27FC236}">
                <a16:creationId xmlns:a16="http://schemas.microsoft.com/office/drawing/2014/main" id="{874355F0-2A22-2831-0CAB-1B0A37EDE4FE}"/>
              </a:ext>
            </a:extLst>
          </p:cNvPr>
          <p:cNvSpPr>
            <a:spLocks noGrp="1"/>
          </p:cNvSpPr>
          <p:nvPr>
            <p:ph type="body" sz="quarter" idx="3"/>
          </p:nvPr>
        </p:nvSpPr>
        <p:spPr/>
        <p:txBody>
          <a:bodyPr>
            <a:normAutofit/>
          </a:bodyPr>
          <a:lstStyle/>
          <a:p>
            <a:r>
              <a:rPr lang="en-US" dirty="0">
                <a:solidFill>
                  <a:srgbClr val="0000FF"/>
                </a:solidFill>
              </a:rPr>
              <a:t>Datos escasos: </a:t>
            </a:r>
            <a:r>
              <a:rPr lang="en-US" b="0" dirty="0"/>
              <a:t>la </a:t>
            </a:r>
            <a:r>
              <a:rPr lang="en-US" b="0" dirty="0" err="1"/>
              <a:t>elección</a:t>
            </a:r>
            <a:r>
              <a:rPr lang="en-US" b="0" dirty="0"/>
              <a:t> de la curva importa más</a:t>
            </a:r>
          </a:p>
        </p:txBody>
      </p:sp>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10</a:t>
            </a:fld>
            <a:endParaRPr lang="en-US"/>
          </a:p>
        </p:txBody>
      </p:sp>
      <p:graphicFrame>
        <p:nvGraphicFramePr>
          <p:cNvPr id="18" name="Content Placeholder 17">
            <a:extLst>
              <a:ext uri="{FF2B5EF4-FFF2-40B4-BE49-F238E27FC236}">
                <a16:creationId xmlns:a16="http://schemas.microsoft.com/office/drawing/2014/main" id="{E2F94464-996C-467C-A9CD-094FC98BFCA4}"/>
              </a:ext>
            </a:extLst>
          </p:cNvPr>
          <p:cNvGraphicFramePr>
            <a:graphicFrameLocks noGrp="1"/>
          </p:cNvGraphicFramePr>
          <p:nvPr>
            <p:ph sz="quarter" idx="4"/>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20">
            <a:extLst>
              <a:ext uri="{FF2B5EF4-FFF2-40B4-BE49-F238E27FC236}">
                <a16:creationId xmlns:a16="http://schemas.microsoft.com/office/drawing/2014/main" id="{F4D3C6BA-F7ED-4519-9B40-3C3BCE4654FE}"/>
              </a:ext>
            </a:extLst>
          </p:cNvPr>
          <p:cNvGraphicFramePr>
            <a:graphicFrameLocks noGrp="1"/>
          </p:cNvGraphicFramePr>
          <p:nvPr>
            <p:ph sz="half" idx="2"/>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700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237708FC-5540-D22E-F246-3E126D2886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46359" y="1166826"/>
            <a:ext cx="6545641" cy="4144956"/>
          </a:xfrm>
          <a:prstGeom prst="rect">
            <a:avLst/>
          </a:prstGeom>
        </p:spPr>
      </p:pic>
      <p:sp>
        <p:nvSpPr>
          <p:cNvPr id="2" name="Title 1">
            <a:extLst>
              <a:ext uri="{FF2B5EF4-FFF2-40B4-BE49-F238E27FC236}">
                <a16:creationId xmlns:a16="http://schemas.microsoft.com/office/drawing/2014/main" id="{0EACABFA-6D06-45FD-1D27-7DCA671F16EF}"/>
              </a:ext>
            </a:extLst>
          </p:cNvPr>
          <p:cNvSpPr>
            <a:spLocks noGrp="1"/>
          </p:cNvSpPr>
          <p:nvPr>
            <p:ph type="title"/>
          </p:nvPr>
        </p:nvSpPr>
        <p:spPr>
          <a:xfrm>
            <a:off x="399288" y="297663"/>
            <a:ext cx="10515600" cy="1325563"/>
          </a:xfrm>
        </p:spPr>
        <p:txBody>
          <a:bodyPr/>
          <a:lstStyle/>
          <a:p>
            <a:r>
              <a:rPr lang="en-US" dirty="0">
                <a:solidFill>
                  <a:srgbClr val="0000FF"/>
                </a:solidFill>
              </a:rPr>
              <a:t>Un clic para "Ajustar todos" los modelos de </a:t>
            </a:r>
            <a:r>
              <a:rPr lang="en-US" dirty="0" err="1">
                <a:solidFill>
                  <a:srgbClr val="0000FF"/>
                </a:solidFill>
              </a:rPr>
              <a:t>incidencia</a:t>
            </a:r>
            <a:r>
              <a:rPr lang="en-US" dirty="0">
                <a:solidFill>
                  <a:srgbClr val="0000FF"/>
                </a:solidFill>
              </a:rPr>
              <a:t> </a:t>
            </a:r>
            <a:r>
              <a:rPr lang="en-US" dirty="0" err="1">
                <a:solidFill>
                  <a:srgbClr val="0000FF"/>
                </a:solidFill>
              </a:rPr>
              <a:t>en</a:t>
            </a:r>
            <a:r>
              <a:rPr lang="en-US" dirty="0">
                <a:solidFill>
                  <a:srgbClr val="0000FF"/>
                </a:solidFill>
              </a:rPr>
              <a:t> CSAVR</a:t>
            </a:r>
          </a:p>
        </p:txBody>
      </p:sp>
      <p:sp>
        <p:nvSpPr>
          <p:cNvPr id="3" name="Content Placeholder 2">
            <a:extLst>
              <a:ext uri="{FF2B5EF4-FFF2-40B4-BE49-F238E27FC236}">
                <a16:creationId xmlns:a16="http://schemas.microsoft.com/office/drawing/2014/main" id="{4A85D756-298E-7AC4-2F8B-ECC4C6D350D1}"/>
              </a:ext>
            </a:extLst>
          </p:cNvPr>
          <p:cNvSpPr>
            <a:spLocks noGrp="1"/>
          </p:cNvSpPr>
          <p:nvPr>
            <p:ph sz="half" idx="1"/>
          </p:nvPr>
        </p:nvSpPr>
        <p:spPr>
          <a:xfrm>
            <a:off x="0" y="1825625"/>
            <a:ext cx="6019800" cy="4351338"/>
          </a:xfrm>
        </p:spPr>
        <p:txBody>
          <a:bodyPr>
            <a:normAutofit fontScale="92500" lnSpcReduction="20000"/>
          </a:bodyPr>
          <a:lstStyle/>
          <a:p>
            <a:r>
              <a:rPr lang="en-US" dirty="0"/>
              <a:t>Recomendamos ajustar todos </a:t>
            </a:r>
            <a:r>
              <a:rPr lang="en-US" dirty="0" err="1"/>
              <a:t>los</a:t>
            </a:r>
            <a:r>
              <a:rPr lang="en-US" dirty="0"/>
              <a:t> 6 </a:t>
            </a:r>
            <a:r>
              <a:rPr lang="en-US" dirty="0" err="1"/>
              <a:t>modelos</a:t>
            </a:r>
            <a:r>
              <a:rPr lang="en-US" dirty="0"/>
              <a:t> de incidencia y, a continuación, elegir uno plausible con un </a:t>
            </a:r>
            <a:r>
              <a:rPr lang="en-US" i="1" dirty="0"/>
              <a:t>AIC</a:t>
            </a:r>
            <a:r>
              <a:rPr lang="en-US" dirty="0"/>
              <a:t> bajo.</a:t>
            </a:r>
          </a:p>
          <a:p>
            <a:r>
              <a:rPr lang="en-US" dirty="0"/>
              <a:t>El botón "Ajustar todos los modelos" ajusta secuencialmente </a:t>
            </a:r>
            <a:r>
              <a:rPr lang="en-US" dirty="0" err="1"/>
              <a:t>los</a:t>
            </a:r>
            <a:r>
              <a:rPr lang="en-US" dirty="0"/>
              <a:t> 6 modelos</a:t>
            </a:r>
          </a:p>
          <a:p>
            <a:r>
              <a:rPr lang="en-US" dirty="0"/>
              <a:t>Configure cada modelo de incidencia antes de </a:t>
            </a:r>
            <a:r>
              <a:rPr lang="en-US" dirty="0" err="1"/>
              <a:t>ajustarlo</a:t>
            </a:r>
            <a:r>
              <a:rPr lang="en-US" dirty="0"/>
              <a:t> !</a:t>
            </a:r>
          </a:p>
          <a:p>
            <a:pPr lvl="1"/>
            <a:r>
              <a:rPr lang="en-US" dirty="0"/>
              <a:t>Elija si desea ajustar las Ratios de </a:t>
            </a:r>
            <a:r>
              <a:rPr lang="en-US" dirty="0" err="1"/>
              <a:t>Tasas</a:t>
            </a:r>
            <a:r>
              <a:rPr lang="en-US" dirty="0"/>
              <a:t> de </a:t>
            </a:r>
            <a:r>
              <a:rPr lang="en-US" dirty="0" err="1"/>
              <a:t>Incidencia</a:t>
            </a:r>
            <a:r>
              <a:rPr lang="en-US" dirty="0"/>
              <a:t> (RTI, o IRR </a:t>
            </a:r>
            <a:r>
              <a:rPr lang="en-US" dirty="0" err="1"/>
              <a:t>en</a:t>
            </a:r>
            <a:r>
              <a:rPr lang="en-US" dirty="0"/>
              <a:t> </a:t>
            </a:r>
            <a:r>
              <a:rPr lang="en-US" dirty="0" err="1"/>
              <a:t>inglés</a:t>
            </a:r>
            <a:r>
              <a:rPr lang="en-US" dirty="0"/>
              <a:t>) </a:t>
            </a:r>
            <a:br>
              <a:rPr lang="en-US" dirty="0"/>
            </a:br>
            <a:r>
              <a:rPr lang="en-US" dirty="0" err="1"/>
              <a:t>por</a:t>
            </a:r>
            <a:r>
              <a:rPr lang="en-US" dirty="0"/>
              <a:t> sexo y/o edad para </a:t>
            </a:r>
            <a:r>
              <a:rPr lang="en-US" b="1" dirty="0" err="1"/>
              <a:t>cada</a:t>
            </a:r>
            <a:r>
              <a:rPr lang="en-US" b="1" dirty="0"/>
              <a:t> uno</a:t>
            </a:r>
            <a:br>
              <a:rPr lang="en-US" dirty="0"/>
            </a:br>
            <a:endParaRPr lang="en-US" dirty="0"/>
          </a:p>
          <a:p>
            <a:r>
              <a:rPr lang="en-US" dirty="0"/>
              <a:t>Ya no es necesario elegir "Propósito del ajuste": todos los ajustes CSAVR estiman límites de incertidumbre</a:t>
            </a:r>
          </a:p>
        </p:txBody>
      </p:sp>
      <p:sp>
        <p:nvSpPr>
          <p:cNvPr id="5" name="Slide Number Placeholder 4">
            <a:extLst>
              <a:ext uri="{FF2B5EF4-FFF2-40B4-BE49-F238E27FC236}">
                <a16:creationId xmlns:a16="http://schemas.microsoft.com/office/drawing/2014/main" id="{B1F165A0-4EC0-351C-0074-4262BD9E3226}"/>
              </a:ext>
            </a:extLst>
          </p:cNvPr>
          <p:cNvSpPr>
            <a:spLocks noGrp="1"/>
          </p:cNvSpPr>
          <p:nvPr>
            <p:ph type="sldNum" sz="quarter" idx="12"/>
          </p:nvPr>
        </p:nvSpPr>
        <p:spPr/>
        <p:txBody>
          <a:bodyPr/>
          <a:lstStyle/>
          <a:p>
            <a:fld id="{CF13D369-8700-4468-8CC4-EE7C53720160}" type="slidenum">
              <a:rPr lang="en-US" smtClean="0"/>
              <a:t>11</a:t>
            </a:fld>
            <a:endParaRPr lang="en-US"/>
          </a:p>
        </p:txBody>
      </p:sp>
      <p:sp>
        <p:nvSpPr>
          <p:cNvPr id="10" name="Rectangle 9">
            <a:extLst>
              <a:ext uri="{FF2B5EF4-FFF2-40B4-BE49-F238E27FC236}">
                <a16:creationId xmlns:a16="http://schemas.microsoft.com/office/drawing/2014/main" id="{71DA6969-8838-94A7-5BC6-13C03818D6C4}"/>
              </a:ext>
            </a:extLst>
          </p:cNvPr>
          <p:cNvSpPr/>
          <p:nvPr/>
        </p:nvSpPr>
        <p:spPr>
          <a:xfrm>
            <a:off x="6945859" y="2601686"/>
            <a:ext cx="1074780" cy="6376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8B5EA84-5747-1366-B504-BE3B2A9E3C53}"/>
              </a:ext>
            </a:extLst>
          </p:cNvPr>
          <p:cNvSpPr/>
          <p:nvPr/>
        </p:nvSpPr>
        <p:spPr>
          <a:xfrm flipH="1">
            <a:off x="8020639" y="2712670"/>
            <a:ext cx="334663" cy="27815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04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7178E1-494C-1068-2BE1-7A15DA59EF2C}"/>
              </a:ext>
            </a:extLst>
          </p:cNvPr>
          <p:cNvSpPr>
            <a:spLocks noGrp="1"/>
          </p:cNvSpPr>
          <p:nvPr>
            <p:ph type="title"/>
          </p:nvPr>
        </p:nvSpPr>
        <p:spPr>
          <a:xfrm>
            <a:off x="278779" y="365125"/>
            <a:ext cx="11690307" cy="858557"/>
          </a:xfrm>
        </p:spPr>
        <p:txBody>
          <a:bodyPr>
            <a:normAutofit fontScale="90000"/>
          </a:bodyPr>
          <a:lstStyle/>
          <a:p>
            <a:r>
              <a:rPr lang="en-US">
                <a:solidFill>
                  <a:srgbClr val="0E26DA"/>
                </a:solidFill>
              </a:rPr>
              <a:t>Conocimiento del estatus (primer objetivo 95) para niños (I)</a:t>
            </a:r>
          </a:p>
        </p:txBody>
      </p:sp>
      <p:sp>
        <p:nvSpPr>
          <p:cNvPr id="6" name="Content Placeholder 5">
            <a:extLst>
              <a:ext uri="{FF2B5EF4-FFF2-40B4-BE49-F238E27FC236}">
                <a16:creationId xmlns:a16="http://schemas.microsoft.com/office/drawing/2014/main" id="{3ECA7B4F-4AB7-84A5-63FA-3F82E8BBEFED}"/>
              </a:ext>
            </a:extLst>
          </p:cNvPr>
          <p:cNvSpPr>
            <a:spLocks noGrp="1"/>
          </p:cNvSpPr>
          <p:nvPr>
            <p:ph sz="half" idx="1"/>
          </p:nvPr>
        </p:nvSpPr>
        <p:spPr>
          <a:xfrm>
            <a:off x="278778" y="1333780"/>
            <a:ext cx="11388965" cy="5205132"/>
          </a:xfrm>
        </p:spPr>
        <p:txBody>
          <a:bodyPr>
            <a:normAutofit/>
          </a:bodyPr>
          <a:lstStyle/>
          <a:p>
            <a:pPr marL="342900" lvl="0" indent="-342900">
              <a:lnSpc>
                <a:spcPct val="115000"/>
              </a:lnSpc>
              <a:spcAft>
                <a:spcPts val="1000"/>
              </a:spcAft>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rPr>
              <a:t>Utilice el </a:t>
            </a:r>
            <a:r>
              <a:rPr lang="en-GB" sz="2000" dirty="0" err="1">
                <a:solidFill>
                  <a:srgbClr val="000000"/>
                </a:solidFill>
                <a:effectLst/>
                <a:latin typeface="Calibri" panose="020F0502020204030204" pitchFamily="34" charset="0"/>
                <a:ea typeface="Calibri" panose="020F0502020204030204" pitchFamily="34" charset="0"/>
              </a:rPr>
              <a:t>conocimiento</a:t>
            </a:r>
            <a:r>
              <a:rPr lang="en-GB" sz="2000" dirty="0">
                <a:solidFill>
                  <a:srgbClr val="000000"/>
                </a:solidFill>
                <a:effectLst/>
                <a:latin typeface="Calibri" panose="020F0502020204030204" pitchFamily="34" charset="0"/>
                <a:ea typeface="Calibri" panose="020F0502020204030204" pitchFamily="34" charset="0"/>
              </a:rPr>
              <a:t> del </a:t>
            </a:r>
            <a:r>
              <a:rPr lang="en-GB" sz="2000" dirty="0" err="1">
                <a:solidFill>
                  <a:srgbClr val="000000"/>
                </a:solidFill>
                <a:effectLst/>
                <a:latin typeface="Calibri" panose="020F0502020204030204" pitchFamily="34" charset="0"/>
                <a:ea typeface="Calibri" panose="020F0502020204030204" pitchFamily="34" charset="0"/>
              </a:rPr>
              <a:t>estado</a:t>
            </a:r>
            <a:r>
              <a:rPr lang="en-GB" sz="2000" dirty="0">
                <a:solidFill>
                  <a:srgbClr val="000000"/>
                </a:solidFill>
                <a:effectLst/>
                <a:latin typeface="Calibri" panose="020F0502020204030204" pitchFamily="34" charset="0"/>
                <a:ea typeface="Calibri" panose="020F0502020204030204" pitchFamily="34" charset="0"/>
              </a:rPr>
              <a:t> </a:t>
            </a:r>
            <a:r>
              <a:rPr lang="en-GB" sz="2000" dirty="0" err="1">
                <a:solidFill>
                  <a:srgbClr val="000000"/>
                </a:solidFill>
                <a:effectLst/>
                <a:latin typeface="Calibri" panose="020F0502020204030204" pitchFamily="34" charset="0"/>
                <a:ea typeface="Calibri" panose="020F0502020204030204" pitchFamily="34" charset="0"/>
              </a:rPr>
              <a:t>serológico</a:t>
            </a:r>
            <a:r>
              <a:rPr lang="en-GB" sz="2000" dirty="0">
                <a:solidFill>
                  <a:srgbClr val="000000"/>
                </a:solidFill>
                <a:effectLst/>
                <a:latin typeface="Calibri" panose="020F0502020204030204" pitchFamily="34" charset="0"/>
                <a:ea typeface="Calibri" panose="020F0502020204030204" pitchFamily="34" charset="0"/>
              </a:rPr>
              <a:t> basado en los datos del programa </a:t>
            </a:r>
            <a:r>
              <a:rPr lang="en-GB" sz="2000" b="1" i="1" u="sng" dirty="0">
                <a:solidFill>
                  <a:srgbClr val="000000"/>
                </a:solidFill>
                <a:effectLst/>
                <a:latin typeface="Calibri" panose="020F0502020204030204" pitchFamily="34" charset="0"/>
                <a:ea typeface="Calibri" panose="020F0502020204030204" pitchFamily="34" charset="0"/>
              </a:rPr>
              <a:t>si </a:t>
            </a:r>
            <a:r>
              <a:rPr lang="en-GB" sz="2000" dirty="0">
                <a:solidFill>
                  <a:srgbClr val="000000"/>
                </a:solidFill>
                <a:effectLst/>
                <a:latin typeface="Calibri" panose="020F0502020204030204" pitchFamily="34" charset="0"/>
                <a:ea typeface="Calibri" panose="020F0502020204030204" pitchFamily="34" charset="0"/>
              </a:rPr>
              <a:t>puede </a:t>
            </a:r>
            <a:r>
              <a:rPr lang="en-GB" sz="2000" b="1" dirty="0">
                <a:solidFill>
                  <a:srgbClr val="000000"/>
                </a:solidFill>
                <a:effectLst/>
                <a:latin typeface="Calibri" panose="020F0502020204030204" pitchFamily="34" charset="0"/>
                <a:ea typeface="Calibri" panose="020F0502020204030204" pitchFamily="34" charset="0"/>
              </a:rPr>
              <a:t>restar todas las muertes, </a:t>
            </a:r>
            <a:r>
              <a:rPr lang="en-GB" sz="2000" b="1" dirty="0" err="1">
                <a:solidFill>
                  <a:srgbClr val="000000"/>
                </a:solidFill>
                <a:effectLst/>
                <a:latin typeface="Calibri" panose="020F0502020204030204" pitchFamily="34" charset="0"/>
                <a:ea typeface="Calibri" panose="020F0502020204030204" pitchFamily="34" charset="0"/>
              </a:rPr>
              <a:t>emigraciones</a:t>
            </a:r>
            <a:r>
              <a:rPr lang="en-GB" sz="2000" b="1" dirty="0">
                <a:solidFill>
                  <a:srgbClr val="000000"/>
                </a:solidFill>
                <a:effectLst/>
                <a:latin typeface="Calibri" panose="020F0502020204030204" pitchFamily="34" charset="0"/>
                <a:ea typeface="Calibri" panose="020F0502020204030204" pitchFamily="34" charset="0"/>
              </a:rPr>
              <a:t> y niños que sobreviven (envejecen) en la cohorte de más de 15 años</a:t>
            </a:r>
            <a:r>
              <a:rPr lang="en-GB" sz="2000" dirty="0">
                <a:solidFill>
                  <a:srgbClr val="000000"/>
                </a:solidFill>
                <a:effectLst/>
                <a:latin typeface="Calibri" panose="020F0502020204030204" pitchFamily="34" charset="0"/>
                <a:ea typeface="Calibri" panose="020F0502020204030204" pitchFamily="34" charset="0"/>
              </a:rPr>
              <a:t>. </a:t>
            </a:r>
          </a:p>
          <a:p>
            <a:pPr marL="342900" lvl="0" indent="-342900">
              <a:lnSpc>
                <a:spcPct val="115000"/>
              </a:lnSpc>
              <a:spcAft>
                <a:spcPts val="1000"/>
              </a:spcAft>
              <a:buFont typeface="Symbol" panose="05050102010706020507" pitchFamily="18" charset="2"/>
              <a:buChar char=""/>
            </a:pPr>
            <a:r>
              <a:rPr lang="en-GB" sz="2000" dirty="0">
                <a:solidFill>
                  <a:schemeClr val="bg1">
                    <a:lumMod val="50000"/>
                  </a:schemeClr>
                </a:solidFill>
                <a:effectLst/>
                <a:latin typeface="Calibri" panose="020F0502020204030204" pitchFamily="34" charset="0"/>
                <a:ea typeface="Calibri" panose="020F0502020204030204" pitchFamily="34" charset="0"/>
              </a:rPr>
              <a:t>Si esto no es posible o no produce un resultado coherente con los niños que viven con el VIH estimados por </a:t>
            </a:r>
            <a:r>
              <a:rPr lang="en-GB" sz="2000" b="1" dirty="0">
                <a:solidFill>
                  <a:schemeClr val="bg1">
                    <a:lumMod val="50000"/>
                  </a:schemeClr>
                </a:solidFill>
                <a:effectLst/>
                <a:latin typeface="Calibri" panose="020F0502020204030204" pitchFamily="34" charset="0"/>
                <a:ea typeface="Calibri" panose="020F0502020204030204" pitchFamily="34" charset="0"/>
              </a:rPr>
              <a:t>Spectrum</a:t>
            </a:r>
            <a:r>
              <a:rPr lang="en-GB" sz="2000" dirty="0">
                <a:solidFill>
                  <a:schemeClr val="bg1">
                    <a:lumMod val="50000"/>
                  </a:schemeClr>
                </a:solidFill>
                <a:effectLst/>
                <a:latin typeface="Calibri" panose="020F0502020204030204" pitchFamily="34" charset="0"/>
                <a:ea typeface="Calibri" panose="020F0502020204030204" pitchFamily="34" charset="0"/>
              </a:rPr>
              <a:t>, haga que </a:t>
            </a:r>
            <a:r>
              <a:rPr lang="en-GB" sz="2000" b="1" dirty="0">
                <a:solidFill>
                  <a:schemeClr val="bg1">
                    <a:lumMod val="50000"/>
                  </a:schemeClr>
                </a:solidFill>
                <a:effectLst/>
                <a:latin typeface="Calibri" panose="020F0502020204030204" pitchFamily="34" charset="0"/>
                <a:ea typeface="Calibri" panose="020F0502020204030204" pitchFamily="34" charset="0"/>
              </a:rPr>
              <a:t>Spectrum calcule el Conocimiento de la Situación (KOS</a:t>
            </a:r>
            <a:r>
              <a:rPr lang="en-GB" sz="2000" dirty="0">
                <a:solidFill>
                  <a:schemeClr val="bg1">
                    <a:lumMod val="50000"/>
                  </a:schemeClr>
                </a:solidFill>
                <a:effectLst/>
                <a:latin typeface="Calibri" panose="020F0502020204030204" pitchFamily="34" charset="0"/>
                <a:ea typeface="Calibri" panose="020F0502020204030204" pitchFamily="34" charset="0"/>
              </a:rPr>
              <a:t>) de </a:t>
            </a:r>
            <a:r>
              <a:rPr lang="en-GB" sz="2000" b="1" dirty="0">
                <a:solidFill>
                  <a:schemeClr val="bg1">
                    <a:lumMod val="50000"/>
                  </a:schemeClr>
                </a:solidFill>
                <a:effectLst/>
                <a:latin typeface="Calibri" panose="020F0502020204030204" pitchFamily="34" charset="0"/>
                <a:ea typeface="Calibri" panose="020F0502020204030204" pitchFamily="34" charset="0"/>
              </a:rPr>
              <a:t>los niños</a:t>
            </a:r>
            <a:r>
              <a:rPr lang="en-GB" sz="2000" dirty="0">
                <a:solidFill>
                  <a:schemeClr val="bg1">
                    <a:lumMod val="50000"/>
                  </a:schemeClr>
                </a:solidFill>
                <a:effectLst/>
                <a:latin typeface="Calibri" panose="020F0502020204030204" pitchFamily="34" charset="0"/>
                <a:ea typeface="Calibri" panose="020F0502020204030204" pitchFamily="34" charset="0"/>
              </a:rPr>
              <a:t>, para todos los </a:t>
            </a:r>
            <a:r>
              <a:rPr lang="en-GB" sz="2000" dirty="0" err="1">
                <a:solidFill>
                  <a:schemeClr val="bg1">
                    <a:lumMod val="50000"/>
                  </a:schemeClr>
                </a:solidFill>
                <a:effectLst/>
                <a:latin typeface="Calibri" panose="020F0502020204030204" pitchFamily="34" charset="0"/>
                <a:ea typeface="Calibri" panose="020F0502020204030204" pitchFamily="34" charset="0"/>
              </a:rPr>
              <a:t>años</a:t>
            </a:r>
            <a:r>
              <a:rPr lang="en-GB" sz="2000" dirty="0">
                <a:solidFill>
                  <a:schemeClr val="bg1">
                    <a:lumMod val="50000"/>
                  </a:schemeClr>
                </a:solidFill>
                <a:effectLst/>
                <a:latin typeface="Calibri" panose="020F0502020204030204" pitchFamily="34" charset="0"/>
                <a:ea typeface="Calibri" panose="020F0502020204030204" pitchFamily="34" charset="0"/>
              </a:rPr>
              <a:t>, </a:t>
            </a:r>
            <a:r>
              <a:rPr lang="en-GB" sz="2000" dirty="0" err="1">
                <a:solidFill>
                  <a:schemeClr val="bg1">
                    <a:lumMod val="50000"/>
                  </a:schemeClr>
                </a:solidFill>
                <a:effectLst/>
                <a:latin typeface="Calibri" panose="020F0502020204030204" pitchFamily="34" charset="0"/>
                <a:ea typeface="Calibri" panose="020F0502020204030204" pitchFamily="34" charset="0"/>
              </a:rPr>
              <a:t>basándose</a:t>
            </a:r>
            <a:r>
              <a:rPr lang="en-GB" sz="2000" dirty="0">
                <a:solidFill>
                  <a:schemeClr val="bg1">
                    <a:lumMod val="50000"/>
                  </a:schemeClr>
                </a:solidFill>
                <a:effectLst/>
                <a:latin typeface="Calibri" panose="020F0502020204030204" pitchFamily="34" charset="0"/>
                <a:ea typeface="Calibri" panose="020F0502020204030204" pitchFamily="34" charset="0"/>
              </a:rPr>
              <a:t> en las cifras introducidas sobre </a:t>
            </a:r>
            <a:r>
              <a:rPr lang="en-GB" sz="2000" dirty="0" err="1">
                <a:solidFill>
                  <a:schemeClr val="bg1">
                    <a:lumMod val="50000"/>
                  </a:schemeClr>
                </a:solidFill>
                <a:effectLst/>
                <a:latin typeface="Calibri" panose="020F0502020204030204" pitchFamily="34" charset="0"/>
                <a:ea typeface="Calibri" panose="020F0502020204030204" pitchFamily="34" charset="0"/>
              </a:rPr>
              <a:t>el</a:t>
            </a:r>
            <a:r>
              <a:rPr lang="en-GB" sz="2000" dirty="0">
                <a:solidFill>
                  <a:schemeClr val="bg1">
                    <a:lumMod val="50000"/>
                  </a:schemeClr>
                </a:solidFill>
                <a:effectLst/>
                <a:latin typeface="Calibri" panose="020F0502020204030204" pitchFamily="34" charset="0"/>
                <a:ea typeface="Calibri" panose="020F0502020204030204" pitchFamily="34" charset="0"/>
              </a:rPr>
              <a:t> TAR y la tasa de </a:t>
            </a:r>
            <a:r>
              <a:rPr lang="en-GB" sz="2000" dirty="0" err="1">
                <a:solidFill>
                  <a:schemeClr val="bg1">
                    <a:lumMod val="50000"/>
                  </a:schemeClr>
                </a:solidFill>
                <a:effectLst/>
                <a:latin typeface="Calibri" panose="020F0502020204030204" pitchFamily="34" charset="0"/>
                <a:ea typeface="Calibri" panose="020F0502020204030204" pitchFamily="34" charset="0"/>
              </a:rPr>
              <a:t>abandono</a:t>
            </a:r>
            <a:r>
              <a:rPr lang="en-GB" sz="2000" dirty="0">
                <a:solidFill>
                  <a:schemeClr val="bg1">
                    <a:lumMod val="50000"/>
                  </a:schemeClr>
                </a:solidFill>
                <a:effectLst/>
                <a:latin typeface="Calibri" panose="020F0502020204030204" pitchFamily="34" charset="0"/>
                <a:ea typeface="Calibri" panose="020F0502020204030204" pitchFamily="34" charset="0"/>
              </a:rPr>
              <a:t> del tratamiento. </a:t>
            </a:r>
          </a:p>
          <a:p>
            <a:pPr marL="342900" lvl="0" indent="-342900">
              <a:lnSpc>
                <a:spcPct val="115000"/>
              </a:lnSpc>
              <a:spcAft>
                <a:spcPts val="1000"/>
              </a:spcAft>
              <a:buFont typeface="Symbol" panose="05050102010706020507" pitchFamily="18" charset="2"/>
              <a:buChar char=""/>
            </a:pPr>
            <a:endParaRPr lang="en-GB" sz="2000" dirty="0">
              <a:solidFill>
                <a:srgbClr val="000000"/>
              </a:solidFill>
              <a:latin typeface="Calibri" panose="020F0502020204030204" pitchFamily="34" charset="0"/>
            </a:endParaRPr>
          </a:p>
          <a:p>
            <a:pPr marL="342900" lvl="0" indent="-342900">
              <a:lnSpc>
                <a:spcPct val="115000"/>
              </a:lnSpc>
              <a:spcAft>
                <a:spcPts val="1000"/>
              </a:spcAft>
              <a:buFont typeface="Symbol" panose="05050102010706020507" pitchFamily="18" charset="2"/>
              <a:buChar char=""/>
            </a:pPr>
            <a:endParaRPr lang="en-GB" sz="20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32FCA29F-3EE1-E5E2-99DB-0AF8ED6DFFF3}"/>
              </a:ext>
            </a:extLst>
          </p:cNvPr>
          <p:cNvSpPr>
            <a:spLocks noGrp="1"/>
          </p:cNvSpPr>
          <p:nvPr>
            <p:ph type="sldNum" sz="quarter" idx="12"/>
          </p:nvPr>
        </p:nvSpPr>
        <p:spPr/>
        <p:txBody>
          <a:bodyPr/>
          <a:lstStyle/>
          <a:p>
            <a:fld id="{CF13D369-8700-4468-8CC4-EE7C53720160}" type="slidenum">
              <a:rPr lang="en-US" smtClean="0"/>
              <a:t>12</a:t>
            </a:fld>
            <a:endParaRPr lang="en-US"/>
          </a:p>
        </p:txBody>
      </p:sp>
      <p:grpSp>
        <p:nvGrpSpPr>
          <p:cNvPr id="2" name="Group 1">
            <a:extLst>
              <a:ext uri="{FF2B5EF4-FFF2-40B4-BE49-F238E27FC236}">
                <a16:creationId xmlns:a16="http://schemas.microsoft.com/office/drawing/2014/main" id="{38135897-6120-A1FA-6A37-991CAF5C69DC}"/>
              </a:ext>
            </a:extLst>
          </p:cNvPr>
          <p:cNvGrpSpPr/>
          <p:nvPr/>
        </p:nvGrpSpPr>
        <p:grpSpPr>
          <a:xfrm>
            <a:off x="125423" y="4114800"/>
            <a:ext cx="11941154" cy="2508614"/>
            <a:chOff x="125423" y="4121580"/>
            <a:chExt cx="11941154" cy="2508614"/>
          </a:xfrm>
        </p:grpSpPr>
        <p:pic>
          <p:nvPicPr>
            <p:cNvPr id="3" name="Picture 2">
              <a:extLst>
                <a:ext uri="{FF2B5EF4-FFF2-40B4-BE49-F238E27FC236}">
                  <a16:creationId xmlns:a16="http://schemas.microsoft.com/office/drawing/2014/main" id="{C7B6FB2E-4995-2CAC-3A3F-50AD21C3196B}"/>
                </a:ext>
              </a:extLst>
            </p:cNvPr>
            <p:cNvPicPr>
              <a:picLocks noChangeAspect="1"/>
            </p:cNvPicPr>
            <p:nvPr/>
          </p:nvPicPr>
          <p:blipFill rotWithShape="1">
            <a:blip r:embed="rId3"/>
            <a:srcRect t="-1" b="62653"/>
            <a:stretch/>
          </p:blipFill>
          <p:spPr>
            <a:xfrm>
              <a:off x="125423" y="4121580"/>
              <a:ext cx="11941154" cy="2508614"/>
            </a:xfrm>
            <a:prstGeom prst="rect">
              <a:avLst/>
            </a:prstGeom>
          </p:spPr>
        </p:pic>
        <p:sp>
          <p:nvSpPr>
            <p:cNvPr id="9" name="Oval 8">
              <a:extLst>
                <a:ext uri="{FF2B5EF4-FFF2-40B4-BE49-F238E27FC236}">
                  <a16:creationId xmlns:a16="http://schemas.microsoft.com/office/drawing/2014/main" id="{8B68BB12-D3A9-78C6-3254-CCACFD492529}"/>
                </a:ext>
              </a:extLst>
            </p:cNvPr>
            <p:cNvSpPr/>
            <p:nvPr/>
          </p:nvSpPr>
          <p:spPr>
            <a:xfrm>
              <a:off x="7792274" y="5703179"/>
              <a:ext cx="4131645" cy="601944"/>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171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7178E1-494C-1068-2BE1-7A15DA59EF2C}"/>
              </a:ext>
            </a:extLst>
          </p:cNvPr>
          <p:cNvSpPr>
            <a:spLocks noGrp="1"/>
          </p:cNvSpPr>
          <p:nvPr>
            <p:ph type="title"/>
          </p:nvPr>
        </p:nvSpPr>
        <p:spPr>
          <a:xfrm>
            <a:off x="278779" y="365125"/>
            <a:ext cx="11690307" cy="858557"/>
          </a:xfrm>
        </p:spPr>
        <p:txBody>
          <a:bodyPr>
            <a:normAutofit fontScale="90000"/>
          </a:bodyPr>
          <a:lstStyle/>
          <a:p>
            <a:r>
              <a:rPr lang="en-US" dirty="0">
                <a:solidFill>
                  <a:srgbClr val="0E26DA"/>
                </a:solidFill>
              </a:rPr>
              <a:t>Conocimiento del estado (primer objetivo 95) de los niños (II)</a:t>
            </a:r>
          </a:p>
        </p:txBody>
      </p:sp>
      <p:sp>
        <p:nvSpPr>
          <p:cNvPr id="6" name="Content Placeholder 5">
            <a:extLst>
              <a:ext uri="{FF2B5EF4-FFF2-40B4-BE49-F238E27FC236}">
                <a16:creationId xmlns:a16="http://schemas.microsoft.com/office/drawing/2014/main" id="{3ECA7B4F-4AB7-84A5-63FA-3F82E8BBEFED}"/>
              </a:ext>
            </a:extLst>
          </p:cNvPr>
          <p:cNvSpPr>
            <a:spLocks noGrp="1"/>
          </p:cNvSpPr>
          <p:nvPr>
            <p:ph sz="half" idx="1"/>
          </p:nvPr>
        </p:nvSpPr>
        <p:spPr>
          <a:xfrm>
            <a:off x="278779" y="1333780"/>
            <a:ext cx="11655582" cy="5205132"/>
          </a:xfrm>
        </p:spPr>
        <p:txBody>
          <a:bodyPr>
            <a:normAutofit/>
          </a:bodyPr>
          <a:lstStyle/>
          <a:p>
            <a:pPr marL="342900" lvl="0" indent="-342900">
              <a:lnSpc>
                <a:spcPct val="115000"/>
              </a:lnSpc>
              <a:spcAft>
                <a:spcPts val="1000"/>
              </a:spcAft>
              <a:buFont typeface="Symbol" panose="05050102010706020507" pitchFamily="18" charset="2"/>
              <a:buChar char=""/>
            </a:pPr>
            <a:r>
              <a:rPr lang="en-GB" sz="2000" dirty="0">
                <a:solidFill>
                  <a:schemeClr val="bg1">
                    <a:lumMod val="50000"/>
                  </a:schemeClr>
                </a:solidFill>
                <a:effectLst/>
                <a:latin typeface="Calibri" panose="020F0502020204030204" pitchFamily="34" charset="0"/>
                <a:ea typeface="Calibri" panose="020F0502020204030204" pitchFamily="34" charset="0"/>
              </a:rPr>
              <a:t>Utilice el </a:t>
            </a:r>
            <a:r>
              <a:rPr lang="en-GB" sz="2000" dirty="0" err="1">
                <a:solidFill>
                  <a:schemeClr val="bg1">
                    <a:lumMod val="50000"/>
                  </a:schemeClr>
                </a:solidFill>
                <a:effectLst/>
                <a:latin typeface="Calibri" panose="020F0502020204030204" pitchFamily="34" charset="0"/>
                <a:ea typeface="Calibri" panose="020F0502020204030204" pitchFamily="34" charset="0"/>
              </a:rPr>
              <a:t>conocimiento</a:t>
            </a:r>
            <a:r>
              <a:rPr lang="en-GB" sz="2000" dirty="0">
                <a:solidFill>
                  <a:schemeClr val="bg1">
                    <a:lumMod val="50000"/>
                  </a:schemeClr>
                </a:solidFill>
                <a:effectLst/>
                <a:latin typeface="Calibri" panose="020F0502020204030204" pitchFamily="34" charset="0"/>
                <a:ea typeface="Calibri" panose="020F0502020204030204" pitchFamily="34" charset="0"/>
              </a:rPr>
              <a:t> del </a:t>
            </a:r>
            <a:r>
              <a:rPr lang="en-GB" sz="2000" dirty="0" err="1">
                <a:solidFill>
                  <a:schemeClr val="bg1">
                    <a:lumMod val="50000"/>
                  </a:schemeClr>
                </a:solidFill>
                <a:effectLst/>
                <a:latin typeface="Calibri" panose="020F0502020204030204" pitchFamily="34" charset="0"/>
                <a:ea typeface="Calibri" panose="020F0502020204030204" pitchFamily="34" charset="0"/>
              </a:rPr>
              <a:t>estado</a:t>
            </a:r>
            <a:r>
              <a:rPr lang="en-GB" sz="2000" dirty="0">
                <a:solidFill>
                  <a:schemeClr val="bg1">
                    <a:lumMod val="50000"/>
                  </a:schemeClr>
                </a:solidFill>
                <a:effectLst/>
                <a:latin typeface="Calibri" panose="020F0502020204030204" pitchFamily="34" charset="0"/>
                <a:ea typeface="Calibri" panose="020F0502020204030204" pitchFamily="34" charset="0"/>
              </a:rPr>
              <a:t> </a:t>
            </a:r>
            <a:r>
              <a:rPr lang="en-GB" sz="2000" dirty="0" err="1">
                <a:solidFill>
                  <a:schemeClr val="bg1">
                    <a:lumMod val="50000"/>
                  </a:schemeClr>
                </a:solidFill>
                <a:effectLst/>
                <a:latin typeface="Calibri" panose="020F0502020204030204" pitchFamily="34" charset="0"/>
                <a:ea typeface="Calibri" panose="020F0502020204030204" pitchFamily="34" charset="0"/>
              </a:rPr>
              <a:t>serológico</a:t>
            </a:r>
            <a:r>
              <a:rPr lang="en-GB" sz="2000" dirty="0">
                <a:solidFill>
                  <a:schemeClr val="bg1">
                    <a:lumMod val="50000"/>
                  </a:schemeClr>
                </a:solidFill>
                <a:effectLst/>
                <a:latin typeface="Calibri" panose="020F0502020204030204" pitchFamily="34" charset="0"/>
                <a:ea typeface="Calibri" panose="020F0502020204030204" pitchFamily="34" charset="0"/>
              </a:rPr>
              <a:t> basado en los datos del programa </a:t>
            </a:r>
            <a:r>
              <a:rPr lang="en-GB" sz="2000" b="1" i="1" u="sng" dirty="0">
                <a:solidFill>
                  <a:schemeClr val="bg1">
                    <a:lumMod val="50000"/>
                  </a:schemeClr>
                </a:solidFill>
                <a:effectLst/>
                <a:latin typeface="Calibri" panose="020F0502020204030204" pitchFamily="34" charset="0"/>
                <a:ea typeface="Calibri" panose="020F0502020204030204" pitchFamily="34" charset="0"/>
              </a:rPr>
              <a:t>si </a:t>
            </a:r>
            <a:r>
              <a:rPr lang="en-GB" sz="2000" dirty="0">
                <a:solidFill>
                  <a:schemeClr val="bg1">
                    <a:lumMod val="50000"/>
                  </a:schemeClr>
                </a:solidFill>
                <a:effectLst/>
                <a:latin typeface="Calibri" panose="020F0502020204030204" pitchFamily="34" charset="0"/>
                <a:ea typeface="Calibri" panose="020F0502020204030204" pitchFamily="34" charset="0"/>
              </a:rPr>
              <a:t>puede </a:t>
            </a:r>
            <a:r>
              <a:rPr lang="en-GB" sz="2000" b="1" dirty="0">
                <a:solidFill>
                  <a:schemeClr val="bg1">
                    <a:lumMod val="50000"/>
                  </a:schemeClr>
                </a:solidFill>
                <a:effectLst/>
                <a:latin typeface="Calibri" panose="020F0502020204030204" pitchFamily="34" charset="0"/>
                <a:ea typeface="Calibri" panose="020F0502020204030204" pitchFamily="34" charset="0"/>
              </a:rPr>
              <a:t>restar todas las muertes, </a:t>
            </a:r>
            <a:r>
              <a:rPr lang="en-GB" sz="2000" b="1" dirty="0" err="1">
                <a:solidFill>
                  <a:schemeClr val="bg1">
                    <a:lumMod val="50000"/>
                  </a:schemeClr>
                </a:solidFill>
                <a:effectLst/>
                <a:latin typeface="Calibri" panose="020F0502020204030204" pitchFamily="34" charset="0"/>
                <a:ea typeface="Calibri" panose="020F0502020204030204" pitchFamily="34" charset="0"/>
              </a:rPr>
              <a:t>emigraciones</a:t>
            </a:r>
            <a:r>
              <a:rPr lang="en-GB" sz="2000" b="1" dirty="0">
                <a:solidFill>
                  <a:schemeClr val="bg1">
                    <a:lumMod val="50000"/>
                  </a:schemeClr>
                </a:solidFill>
                <a:effectLst/>
                <a:latin typeface="Calibri" panose="020F0502020204030204" pitchFamily="34" charset="0"/>
                <a:ea typeface="Calibri" panose="020F0502020204030204" pitchFamily="34" charset="0"/>
              </a:rPr>
              <a:t> y niños que sobreviven (envejecen) en la cohorte de más de 15 años</a:t>
            </a:r>
            <a:r>
              <a:rPr lang="en-GB" sz="2000" dirty="0">
                <a:solidFill>
                  <a:schemeClr val="bg1">
                    <a:lumMod val="50000"/>
                  </a:schemeClr>
                </a:solidFill>
                <a:effectLst/>
                <a:latin typeface="Calibri" panose="020F0502020204030204" pitchFamily="34" charset="0"/>
                <a:ea typeface="Calibri" panose="020F0502020204030204" pitchFamily="34" charset="0"/>
              </a:rPr>
              <a:t>. </a:t>
            </a:r>
          </a:p>
          <a:p>
            <a:pPr marL="342900" lvl="0" indent="-342900">
              <a:lnSpc>
                <a:spcPct val="115000"/>
              </a:lnSpc>
              <a:spcAft>
                <a:spcPts val="1000"/>
              </a:spcAft>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rPr>
              <a:t>Si esto no es posible o no produce un resultado coherente con los niños que viven con el VIH estimados por </a:t>
            </a:r>
            <a:r>
              <a:rPr lang="en-GB" sz="2000" b="1" dirty="0">
                <a:solidFill>
                  <a:srgbClr val="000000"/>
                </a:solidFill>
                <a:effectLst/>
                <a:latin typeface="Calibri" panose="020F0502020204030204" pitchFamily="34" charset="0"/>
                <a:ea typeface="Calibri" panose="020F0502020204030204" pitchFamily="34" charset="0"/>
              </a:rPr>
              <a:t>Spectrum</a:t>
            </a:r>
            <a:r>
              <a:rPr lang="en-GB" sz="2000" dirty="0">
                <a:solidFill>
                  <a:srgbClr val="000000"/>
                </a:solidFill>
                <a:effectLst/>
                <a:latin typeface="Calibri" panose="020F0502020204030204" pitchFamily="34" charset="0"/>
                <a:ea typeface="Calibri" panose="020F0502020204030204" pitchFamily="34" charset="0"/>
              </a:rPr>
              <a:t>, haga que </a:t>
            </a:r>
            <a:r>
              <a:rPr lang="en-GB" sz="2000" b="1" dirty="0">
                <a:solidFill>
                  <a:srgbClr val="000000"/>
                </a:solidFill>
                <a:effectLst/>
                <a:latin typeface="Calibri" panose="020F0502020204030204" pitchFamily="34" charset="0"/>
                <a:ea typeface="Calibri" panose="020F0502020204030204" pitchFamily="34" charset="0"/>
              </a:rPr>
              <a:t>Spectrum calcule el Conocimiento de la Situación (KOS</a:t>
            </a:r>
            <a:r>
              <a:rPr lang="en-GB" sz="2000" dirty="0">
                <a:solidFill>
                  <a:srgbClr val="000000"/>
                </a:solidFill>
                <a:effectLst/>
                <a:latin typeface="Calibri" panose="020F0502020204030204" pitchFamily="34" charset="0"/>
                <a:ea typeface="Calibri" panose="020F0502020204030204" pitchFamily="34" charset="0"/>
              </a:rPr>
              <a:t>) de </a:t>
            </a:r>
            <a:r>
              <a:rPr lang="en-GB" sz="2000" b="1" dirty="0">
                <a:solidFill>
                  <a:srgbClr val="000000"/>
                </a:solidFill>
                <a:effectLst/>
                <a:latin typeface="Calibri" panose="020F0502020204030204" pitchFamily="34" charset="0"/>
                <a:ea typeface="Calibri" panose="020F0502020204030204" pitchFamily="34" charset="0"/>
              </a:rPr>
              <a:t>los niños</a:t>
            </a:r>
            <a:r>
              <a:rPr lang="en-GB" sz="2000" dirty="0">
                <a:solidFill>
                  <a:srgbClr val="000000"/>
                </a:solidFill>
                <a:effectLst/>
                <a:latin typeface="Calibri" panose="020F0502020204030204" pitchFamily="34" charset="0"/>
                <a:ea typeface="Calibri" panose="020F0502020204030204" pitchFamily="34" charset="0"/>
              </a:rPr>
              <a:t>, para todos los </a:t>
            </a:r>
            <a:r>
              <a:rPr lang="en-GB" sz="2000" dirty="0" err="1">
                <a:solidFill>
                  <a:srgbClr val="000000"/>
                </a:solidFill>
                <a:effectLst/>
                <a:latin typeface="Calibri" panose="020F0502020204030204" pitchFamily="34" charset="0"/>
                <a:ea typeface="Calibri" panose="020F0502020204030204" pitchFamily="34" charset="0"/>
              </a:rPr>
              <a:t>años</a:t>
            </a:r>
            <a:r>
              <a:rPr lang="en-GB" sz="2000" dirty="0">
                <a:solidFill>
                  <a:srgbClr val="000000"/>
                </a:solidFill>
                <a:effectLst/>
                <a:latin typeface="Calibri" panose="020F0502020204030204" pitchFamily="34" charset="0"/>
                <a:ea typeface="Calibri" panose="020F0502020204030204" pitchFamily="34" charset="0"/>
              </a:rPr>
              <a:t>, </a:t>
            </a:r>
            <a:r>
              <a:rPr lang="en-GB" sz="2000" dirty="0" err="1">
                <a:solidFill>
                  <a:srgbClr val="000000"/>
                </a:solidFill>
                <a:effectLst/>
                <a:latin typeface="Calibri" panose="020F0502020204030204" pitchFamily="34" charset="0"/>
                <a:ea typeface="Calibri" panose="020F0502020204030204" pitchFamily="34" charset="0"/>
              </a:rPr>
              <a:t>basándose</a:t>
            </a:r>
            <a:r>
              <a:rPr lang="en-GB" sz="2000" dirty="0">
                <a:solidFill>
                  <a:srgbClr val="000000"/>
                </a:solidFill>
                <a:effectLst/>
                <a:latin typeface="Calibri" panose="020F0502020204030204" pitchFamily="34" charset="0"/>
                <a:ea typeface="Calibri" panose="020F0502020204030204" pitchFamily="34" charset="0"/>
              </a:rPr>
              <a:t> en las cifras introducidas sobre </a:t>
            </a:r>
            <a:r>
              <a:rPr lang="en-GB" sz="2000" dirty="0" err="1">
                <a:solidFill>
                  <a:srgbClr val="000000"/>
                </a:solidFill>
                <a:effectLst/>
                <a:latin typeface="Calibri" panose="020F0502020204030204" pitchFamily="34" charset="0"/>
                <a:ea typeface="Calibri" panose="020F0502020204030204" pitchFamily="34" charset="0"/>
              </a:rPr>
              <a:t>el</a:t>
            </a:r>
            <a:r>
              <a:rPr lang="en-GB" sz="2000" dirty="0">
                <a:solidFill>
                  <a:srgbClr val="000000"/>
                </a:solidFill>
                <a:effectLst/>
                <a:latin typeface="Calibri" panose="020F0502020204030204" pitchFamily="34" charset="0"/>
                <a:ea typeface="Calibri" panose="020F0502020204030204" pitchFamily="34" charset="0"/>
              </a:rPr>
              <a:t> </a:t>
            </a:r>
            <a:r>
              <a:rPr lang="en-GB" sz="2000" dirty="0">
                <a:solidFill>
                  <a:srgbClr val="000000"/>
                </a:solidFill>
                <a:latin typeface="Calibri" panose="020F0502020204030204" pitchFamily="34" charset="0"/>
                <a:ea typeface="Calibri" panose="020F0502020204030204" pitchFamily="34" charset="0"/>
              </a:rPr>
              <a:t>TAR </a:t>
            </a:r>
            <a:r>
              <a:rPr lang="en-GB" sz="2000" dirty="0">
                <a:solidFill>
                  <a:srgbClr val="000000"/>
                </a:solidFill>
                <a:effectLst/>
                <a:latin typeface="Calibri" panose="020F0502020204030204" pitchFamily="34" charset="0"/>
                <a:ea typeface="Calibri" panose="020F0502020204030204" pitchFamily="34" charset="0"/>
              </a:rPr>
              <a:t>y la tasa de </a:t>
            </a:r>
            <a:r>
              <a:rPr lang="en-GB" sz="2000" dirty="0" err="1">
                <a:solidFill>
                  <a:srgbClr val="000000"/>
                </a:solidFill>
                <a:effectLst/>
                <a:latin typeface="Calibri" panose="020F0502020204030204" pitchFamily="34" charset="0"/>
                <a:ea typeface="Calibri" panose="020F0502020204030204" pitchFamily="34" charset="0"/>
              </a:rPr>
              <a:t>iabandono</a:t>
            </a:r>
            <a:r>
              <a:rPr lang="en-GB" sz="2000" dirty="0">
                <a:solidFill>
                  <a:srgbClr val="000000"/>
                </a:solidFill>
                <a:effectLst/>
                <a:latin typeface="Calibri" panose="020F0502020204030204" pitchFamily="34" charset="0"/>
                <a:ea typeface="Calibri" panose="020F0502020204030204" pitchFamily="34" charset="0"/>
              </a:rPr>
              <a:t> del tratamiento. </a:t>
            </a:r>
          </a:p>
          <a:p>
            <a:pPr marL="342900" lvl="0" indent="-342900">
              <a:lnSpc>
                <a:spcPct val="115000"/>
              </a:lnSpc>
              <a:spcAft>
                <a:spcPts val="1000"/>
              </a:spcAft>
              <a:buFont typeface="Symbol" panose="05050102010706020507" pitchFamily="18" charset="2"/>
              <a:buChar char=""/>
            </a:pPr>
            <a:endParaRPr lang="en-GB" sz="2000" dirty="0">
              <a:solidFill>
                <a:srgbClr val="000000"/>
              </a:solidFill>
              <a:latin typeface="Calibri" panose="020F0502020204030204" pitchFamily="34" charset="0"/>
            </a:endParaRPr>
          </a:p>
          <a:p>
            <a:pPr marL="342900" lvl="0" indent="-342900">
              <a:lnSpc>
                <a:spcPct val="115000"/>
              </a:lnSpc>
              <a:spcAft>
                <a:spcPts val="1000"/>
              </a:spcAft>
              <a:buFont typeface="Symbol" panose="05050102010706020507" pitchFamily="18" charset="2"/>
              <a:buChar char=""/>
            </a:pPr>
            <a:endParaRPr lang="en-GB" sz="20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32FCA29F-3EE1-E5E2-99DB-0AF8ED6DFFF3}"/>
              </a:ext>
            </a:extLst>
          </p:cNvPr>
          <p:cNvSpPr>
            <a:spLocks noGrp="1"/>
          </p:cNvSpPr>
          <p:nvPr>
            <p:ph type="sldNum" sz="quarter" idx="12"/>
          </p:nvPr>
        </p:nvSpPr>
        <p:spPr/>
        <p:txBody>
          <a:bodyPr/>
          <a:lstStyle/>
          <a:p>
            <a:fld id="{CF13D369-8700-4468-8CC4-EE7C53720160}" type="slidenum">
              <a:rPr lang="en-US" smtClean="0"/>
              <a:t>13</a:t>
            </a:fld>
            <a:endParaRPr lang="en-US"/>
          </a:p>
        </p:txBody>
      </p:sp>
      <p:pic>
        <p:nvPicPr>
          <p:cNvPr id="8" name="Picture 7">
            <a:extLst>
              <a:ext uri="{FF2B5EF4-FFF2-40B4-BE49-F238E27FC236}">
                <a16:creationId xmlns:a16="http://schemas.microsoft.com/office/drawing/2014/main" id="{6C509974-8E94-2693-B450-9D7D9E4AA1C8}"/>
              </a:ext>
            </a:extLst>
          </p:cNvPr>
          <p:cNvPicPr>
            <a:picLocks noChangeAspect="1"/>
          </p:cNvPicPr>
          <p:nvPr/>
        </p:nvPicPr>
        <p:blipFill rotWithShape="1">
          <a:blip r:embed="rId3"/>
          <a:srcRect b="62652"/>
          <a:stretch/>
        </p:blipFill>
        <p:spPr>
          <a:xfrm>
            <a:off x="128016" y="4114800"/>
            <a:ext cx="11942064" cy="2508805"/>
          </a:xfrm>
          <a:prstGeom prst="rect">
            <a:avLst/>
          </a:prstGeom>
        </p:spPr>
      </p:pic>
      <p:sp>
        <p:nvSpPr>
          <p:cNvPr id="2" name="Oval 1">
            <a:extLst>
              <a:ext uri="{FF2B5EF4-FFF2-40B4-BE49-F238E27FC236}">
                <a16:creationId xmlns:a16="http://schemas.microsoft.com/office/drawing/2014/main" id="{18C743B4-18BC-2901-E547-4FC0E69A83FC}"/>
              </a:ext>
            </a:extLst>
          </p:cNvPr>
          <p:cNvSpPr/>
          <p:nvPr/>
        </p:nvSpPr>
        <p:spPr>
          <a:xfrm>
            <a:off x="2329341" y="5729221"/>
            <a:ext cx="9605020" cy="647645"/>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2D86F63-5F06-7781-2C7F-04068A9915CE}"/>
              </a:ext>
            </a:extLst>
          </p:cNvPr>
          <p:cNvCxnSpPr>
            <a:cxnSpLocks/>
          </p:cNvCxnSpPr>
          <p:nvPr/>
        </p:nvCxnSpPr>
        <p:spPr>
          <a:xfrm>
            <a:off x="3718560" y="5524220"/>
            <a:ext cx="976270" cy="367047"/>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45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3C0-DD2D-BC81-0716-4EB9C5FFDE6A}"/>
              </a:ext>
            </a:extLst>
          </p:cNvPr>
          <p:cNvSpPr>
            <a:spLocks noGrp="1"/>
          </p:cNvSpPr>
          <p:nvPr>
            <p:ph type="title"/>
          </p:nvPr>
        </p:nvSpPr>
        <p:spPr>
          <a:xfrm>
            <a:off x="838200" y="184805"/>
            <a:ext cx="10515600" cy="1001757"/>
          </a:xfrm>
        </p:spPr>
        <p:txBody>
          <a:bodyPr anchor="ctr">
            <a:normAutofit fontScale="90000"/>
          </a:bodyPr>
          <a:lstStyle/>
          <a:p>
            <a:r>
              <a:rPr lang="en-US" sz="5200" dirty="0">
                <a:solidFill>
                  <a:srgbClr val="0E26DA"/>
                </a:solidFill>
              </a:rPr>
              <a:t>Validación: Niños previamente tratados</a:t>
            </a:r>
          </a:p>
        </p:txBody>
      </p:sp>
      <p:sp>
        <p:nvSpPr>
          <p:cNvPr id="4" name="Slide Number Placeholder 3">
            <a:extLst>
              <a:ext uri="{FF2B5EF4-FFF2-40B4-BE49-F238E27FC236}">
                <a16:creationId xmlns:a16="http://schemas.microsoft.com/office/drawing/2014/main" id="{868A78E4-149A-F9CC-A619-D5DF423435AF}"/>
              </a:ext>
            </a:extLst>
          </p:cNvPr>
          <p:cNvSpPr>
            <a:spLocks noGrp="1"/>
          </p:cNvSpPr>
          <p:nvPr>
            <p:ph type="sldNum" sz="quarter" idx="12"/>
          </p:nvPr>
        </p:nvSpPr>
        <p:spPr>
          <a:xfrm>
            <a:off x="8610600" y="6356350"/>
            <a:ext cx="2743200" cy="365125"/>
          </a:xfrm>
        </p:spPr>
        <p:txBody>
          <a:bodyPr>
            <a:normAutofit/>
          </a:bodyPr>
          <a:lstStyle/>
          <a:p>
            <a:pPr>
              <a:spcAft>
                <a:spcPts val="600"/>
              </a:spcAft>
            </a:pPr>
            <a:fld id="{CF13D369-8700-4468-8CC4-EE7C53720160}" type="slidenum">
              <a:rPr lang="en-US" smtClean="0"/>
              <a:t>14</a:t>
            </a:fld>
            <a:endParaRPr lang="en-US"/>
          </a:p>
        </p:txBody>
      </p:sp>
      <p:sp>
        <p:nvSpPr>
          <p:cNvPr id="10" name="TextBox 9">
            <a:extLst>
              <a:ext uri="{FF2B5EF4-FFF2-40B4-BE49-F238E27FC236}">
                <a16:creationId xmlns:a16="http://schemas.microsoft.com/office/drawing/2014/main" id="{580E4B82-12A4-8A45-7BC1-2C45D5D14E03}"/>
              </a:ext>
            </a:extLst>
          </p:cNvPr>
          <p:cNvSpPr txBox="1"/>
          <p:nvPr/>
        </p:nvSpPr>
        <p:spPr>
          <a:xfrm>
            <a:off x="1478810" y="5749865"/>
            <a:ext cx="9518367" cy="923330"/>
          </a:xfrm>
          <a:prstGeom prst="rect">
            <a:avLst/>
          </a:prstGeom>
          <a:noFill/>
        </p:spPr>
        <p:txBody>
          <a:bodyPr wrap="square" rtlCol="0">
            <a:spAutoFit/>
          </a:bodyPr>
          <a:lstStyle/>
          <a:p>
            <a:r>
              <a:rPr lang="en-US" dirty="0"/>
              <a:t>Al igual que el mismo gráfico para los adultos, calcula el número de niños que </a:t>
            </a:r>
            <a:r>
              <a:rPr lang="en-US" dirty="0" err="1"/>
              <a:t>actualmente</a:t>
            </a:r>
            <a:r>
              <a:rPr lang="en-US" dirty="0"/>
              <a:t> </a:t>
            </a:r>
            <a:br>
              <a:rPr lang="en-US" dirty="0"/>
            </a:br>
            <a:r>
              <a:rPr lang="en-US" dirty="0"/>
              <a:t>no </a:t>
            </a:r>
            <a:r>
              <a:rPr lang="en-US" dirty="0" err="1"/>
              <a:t>reciben</a:t>
            </a:r>
            <a:r>
              <a:rPr lang="en-US" dirty="0"/>
              <a:t> TAR y que antes sí lo recibían. </a:t>
            </a:r>
          </a:p>
          <a:p>
            <a:r>
              <a:rPr lang="en-US" dirty="0"/>
              <a:t>PT[t] = PT[t-1] + </a:t>
            </a:r>
            <a:r>
              <a:rPr lang="en-US" b="1" dirty="0" err="1"/>
              <a:t>abandonos</a:t>
            </a:r>
            <a:r>
              <a:rPr lang="en-US" b="1" dirty="0"/>
              <a:t>[t-1] - Reinicios[t-1] </a:t>
            </a:r>
            <a:r>
              <a:rPr lang="en-US" dirty="0"/>
              <a:t>- Fallecimientos[t-1] - </a:t>
            </a:r>
            <a:r>
              <a:rPr lang="en-US" dirty="0" err="1"/>
              <a:t>Envejecimiento</a:t>
            </a:r>
            <a:r>
              <a:rPr lang="en-US" dirty="0"/>
              <a:t>[t-1]</a:t>
            </a:r>
          </a:p>
        </p:txBody>
      </p:sp>
      <p:pic>
        <p:nvPicPr>
          <p:cNvPr id="5" name="Picture 4">
            <a:extLst>
              <a:ext uri="{FF2B5EF4-FFF2-40B4-BE49-F238E27FC236}">
                <a16:creationId xmlns:a16="http://schemas.microsoft.com/office/drawing/2014/main" id="{3D84D9D2-4B27-D094-1B26-A3E9F664B43A}"/>
              </a:ext>
            </a:extLst>
          </p:cNvPr>
          <p:cNvPicPr>
            <a:picLocks noChangeAspect="1"/>
          </p:cNvPicPr>
          <p:nvPr/>
        </p:nvPicPr>
        <p:blipFill>
          <a:blip r:embed="rId3"/>
          <a:stretch>
            <a:fillRect/>
          </a:stretch>
        </p:blipFill>
        <p:spPr>
          <a:xfrm>
            <a:off x="2033981" y="1272320"/>
            <a:ext cx="7716204" cy="4313359"/>
          </a:xfrm>
          <a:prstGeom prst="rect">
            <a:avLst/>
          </a:prstGeom>
        </p:spPr>
      </p:pic>
    </p:spTree>
    <p:extLst>
      <p:ext uri="{BB962C8B-B14F-4D97-AF65-F5344CB8AC3E}">
        <p14:creationId xmlns:p14="http://schemas.microsoft.com/office/powerpoint/2010/main" val="184830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mputer screen shot of a computer&#10;&#10;Description automatically generated">
            <a:extLst>
              <a:ext uri="{FF2B5EF4-FFF2-40B4-BE49-F238E27FC236}">
                <a16:creationId xmlns:a16="http://schemas.microsoft.com/office/drawing/2014/main" id="{3084F052-390D-2732-EAB2-AFACBEF3FF79}"/>
              </a:ext>
            </a:extLst>
          </p:cNvPr>
          <p:cNvPicPr>
            <a:picLocks noChangeAspect="1"/>
          </p:cNvPicPr>
          <p:nvPr/>
        </p:nvPicPr>
        <p:blipFill rotWithShape="1">
          <a:blip r:embed="rId3">
            <a:extLst>
              <a:ext uri="{28A0092B-C50C-407E-A947-70E740481C1C}">
                <a14:useLocalDpi xmlns:a14="http://schemas.microsoft.com/office/drawing/2010/main" val="0"/>
              </a:ext>
            </a:extLst>
          </a:blip>
          <a:srcRect l="20000" t="14921" r="19911" b="18730"/>
          <a:stretch/>
        </p:blipFill>
        <p:spPr>
          <a:xfrm>
            <a:off x="106041" y="1227228"/>
            <a:ext cx="8184885" cy="5083629"/>
          </a:xfrm>
          <a:prstGeom prst="rect">
            <a:avLst/>
          </a:prstGeom>
        </p:spPr>
      </p:pic>
      <p:sp>
        <p:nvSpPr>
          <p:cNvPr id="5" name="Title 4">
            <a:extLst>
              <a:ext uri="{FF2B5EF4-FFF2-40B4-BE49-F238E27FC236}">
                <a16:creationId xmlns:a16="http://schemas.microsoft.com/office/drawing/2014/main" id="{19C1E9BF-3583-F1E2-8147-7D5DCB0D344D}"/>
              </a:ext>
            </a:extLst>
          </p:cNvPr>
          <p:cNvSpPr>
            <a:spLocks noGrp="1"/>
          </p:cNvSpPr>
          <p:nvPr>
            <p:ph type="title"/>
          </p:nvPr>
        </p:nvSpPr>
        <p:spPr>
          <a:xfrm>
            <a:off x="411081" y="177008"/>
            <a:ext cx="10515600" cy="729579"/>
          </a:xfrm>
        </p:spPr>
        <p:txBody>
          <a:bodyPr/>
          <a:lstStyle/>
          <a:p>
            <a:r>
              <a:rPr lang="en-US">
                <a:solidFill>
                  <a:srgbClr val="0E26DA"/>
                </a:solidFill>
              </a:rPr>
              <a:t>Indicadores de validación de archivos</a:t>
            </a:r>
          </a:p>
        </p:txBody>
      </p:sp>
      <p:sp>
        <p:nvSpPr>
          <p:cNvPr id="4" name="Slide Number Placeholder 3">
            <a:extLst>
              <a:ext uri="{FF2B5EF4-FFF2-40B4-BE49-F238E27FC236}">
                <a16:creationId xmlns:a16="http://schemas.microsoft.com/office/drawing/2014/main" id="{F8707706-9A2A-F152-BEED-60A0AF98AC6A}"/>
              </a:ext>
            </a:extLst>
          </p:cNvPr>
          <p:cNvSpPr>
            <a:spLocks noGrp="1"/>
          </p:cNvSpPr>
          <p:nvPr>
            <p:ph type="sldNum" sz="quarter" idx="12"/>
          </p:nvPr>
        </p:nvSpPr>
        <p:spPr/>
        <p:txBody>
          <a:bodyPr/>
          <a:lstStyle/>
          <a:p>
            <a:fld id="{CF13D369-8700-4468-8CC4-EE7C53720160}" type="slidenum">
              <a:rPr lang="en-US" smtClean="0"/>
              <a:t>15</a:t>
            </a:fld>
            <a:endParaRPr lang="en-US"/>
          </a:p>
        </p:txBody>
      </p:sp>
      <p:sp>
        <p:nvSpPr>
          <p:cNvPr id="18" name="TextBox 17">
            <a:extLst>
              <a:ext uri="{FF2B5EF4-FFF2-40B4-BE49-F238E27FC236}">
                <a16:creationId xmlns:a16="http://schemas.microsoft.com/office/drawing/2014/main" id="{53A26C38-3031-D0EA-A250-76A649F99587}"/>
              </a:ext>
            </a:extLst>
          </p:cNvPr>
          <p:cNvSpPr txBox="1"/>
          <p:nvPr/>
        </p:nvSpPr>
        <p:spPr>
          <a:xfrm>
            <a:off x="7993517" y="1106776"/>
            <a:ext cx="4198483" cy="532453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dirty="0"/>
              <a:t>Proyección no válida"</a:t>
            </a:r>
            <a:r>
              <a:rPr lang="en-US" sz="2000" dirty="0"/>
              <a:t>. Indica que las entradas </a:t>
            </a:r>
            <a:r>
              <a:rPr lang="en-US" sz="2000" err="1"/>
              <a:t>pueden</a:t>
            </a:r>
            <a:r>
              <a:rPr lang="en-US" sz="2000"/>
              <a:t> haber </a:t>
            </a:r>
            <a:r>
              <a:rPr lang="en-US" sz="2000" dirty="0"/>
              <a:t>cambiado desde la última vez que se proyectó el fichero. </a:t>
            </a:r>
            <a:br>
              <a:rPr lang="en-US" sz="2000" dirty="0"/>
            </a:br>
            <a:r>
              <a:rPr lang="en-US" sz="2000" dirty="0">
                <a:sym typeface="Wingdings" panose="05000000000000000000" pitchFamily="2" charset="2"/>
              </a:rPr>
              <a:t> </a:t>
            </a:r>
            <a:r>
              <a:rPr lang="en-US" sz="2000" dirty="0"/>
              <a:t>Mostrar cualquier resultado para forzar un nuevo cálculo antes de guardar el archivo.</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UA no válido </a:t>
            </a:r>
            <a:r>
              <a:rPr lang="en-US" sz="2000" dirty="0"/>
              <a:t>Indica que los </a:t>
            </a:r>
            <a:r>
              <a:rPr lang="en-US" sz="2000" dirty="0" err="1"/>
              <a:t>resultados</a:t>
            </a:r>
            <a:r>
              <a:rPr lang="en-US" sz="2000" dirty="0"/>
              <a:t> </a:t>
            </a:r>
            <a:r>
              <a:rPr lang="en-US" sz="2000" dirty="0" err="1"/>
              <a:t>pueden</a:t>
            </a:r>
            <a:r>
              <a:rPr lang="en-US" sz="2000" dirty="0"/>
              <a:t> </a:t>
            </a:r>
            <a:r>
              <a:rPr lang="en-US" sz="2000" dirty="0" err="1"/>
              <a:t>haber</a:t>
            </a:r>
            <a:r>
              <a:rPr lang="en-US" sz="2000" dirty="0"/>
              <a:t> </a:t>
            </a:r>
            <a:r>
              <a:rPr lang="en-US" sz="2000" dirty="0" err="1"/>
              <a:t>cambiado</a:t>
            </a:r>
            <a:r>
              <a:rPr lang="en-US" sz="2000" dirty="0"/>
              <a:t> desde que se ejecutó el Análisis de Incertidumbre </a:t>
            </a:r>
            <a:r>
              <a:rPr lang="en-US" sz="2000" dirty="0">
                <a:sym typeface="Wingdings" panose="05000000000000000000" pitchFamily="2" charset="2"/>
              </a:rPr>
              <a:t></a:t>
            </a:r>
            <a:br>
              <a:rPr lang="en-US" sz="2000" dirty="0">
                <a:sym typeface="Wingdings" panose="05000000000000000000" pitchFamily="2" charset="2"/>
              </a:rPr>
            </a:br>
            <a:r>
              <a:rPr lang="en-US" sz="2000" dirty="0">
                <a:sym typeface="Wingdings" panose="05000000000000000000" pitchFamily="2" charset="2"/>
              </a:rPr>
              <a:t>En </a:t>
            </a:r>
            <a:r>
              <a:rPr lang="en-US" sz="2000" b="1" i="1" dirty="0"/>
              <a:t>Herramientas &gt; AIM &gt; Análisis de incertidumbre </a:t>
            </a:r>
            <a:r>
              <a:rPr lang="en-US" sz="2000" dirty="0"/>
              <a:t>vuelva a estimar los límites de incertidumbre (estableciendo el año en 2023) antes de guardar el archivo. </a:t>
            </a:r>
          </a:p>
        </p:txBody>
      </p:sp>
      <p:sp>
        <p:nvSpPr>
          <p:cNvPr id="7" name="Oval 6">
            <a:extLst>
              <a:ext uri="{FF2B5EF4-FFF2-40B4-BE49-F238E27FC236}">
                <a16:creationId xmlns:a16="http://schemas.microsoft.com/office/drawing/2014/main" id="{82224967-3258-DF15-D856-B4B20605CD9D}"/>
              </a:ext>
            </a:extLst>
          </p:cNvPr>
          <p:cNvSpPr/>
          <p:nvPr/>
        </p:nvSpPr>
        <p:spPr>
          <a:xfrm>
            <a:off x="106041" y="5985120"/>
            <a:ext cx="732159" cy="553792"/>
          </a:xfrm>
          <a:prstGeom prst="ellipse">
            <a:avLst/>
          </a:prstGeom>
          <a:noFill/>
          <a:ln w="190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159F5D7-8A85-FDBC-FEF9-777E0015456B}"/>
              </a:ext>
            </a:extLst>
          </p:cNvPr>
          <p:cNvSpPr/>
          <p:nvPr/>
        </p:nvSpPr>
        <p:spPr>
          <a:xfrm>
            <a:off x="7620000" y="5997971"/>
            <a:ext cx="670926" cy="553792"/>
          </a:xfrm>
          <a:prstGeom prst="ellipse">
            <a:avLst/>
          </a:prstGeom>
          <a:noFill/>
          <a:ln w="190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035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6124-6532-D0C8-BB0D-1066A701787A}"/>
              </a:ext>
            </a:extLst>
          </p:cNvPr>
          <p:cNvSpPr>
            <a:spLocks noGrp="1"/>
          </p:cNvSpPr>
          <p:nvPr>
            <p:ph type="title"/>
          </p:nvPr>
        </p:nvSpPr>
        <p:spPr>
          <a:xfrm>
            <a:off x="627798" y="365126"/>
            <a:ext cx="7982802" cy="1245738"/>
          </a:xfrm>
        </p:spPr>
        <p:txBody>
          <a:bodyPr>
            <a:normAutofit fontScale="90000"/>
          </a:bodyPr>
          <a:lstStyle/>
          <a:p>
            <a:r>
              <a:rPr lang="en-US" dirty="0" err="1">
                <a:solidFill>
                  <a:srgbClr val="0E26DA"/>
                </a:solidFill>
              </a:rPr>
              <a:t>Descargar</a:t>
            </a:r>
            <a:r>
              <a:rPr lang="en-US" dirty="0">
                <a:solidFill>
                  <a:srgbClr val="0E26DA"/>
                </a:solidFill>
              </a:rPr>
              <a:t> </a:t>
            </a:r>
            <a:r>
              <a:rPr lang="en-US" dirty="0" err="1">
                <a:solidFill>
                  <a:srgbClr val="0E26DA"/>
                </a:solidFill>
              </a:rPr>
              <a:t>el</a:t>
            </a:r>
            <a:r>
              <a:rPr lang="en-US" dirty="0">
                <a:solidFill>
                  <a:srgbClr val="0E26DA"/>
                </a:solidFill>
              </a:rPr>
              <a:t> </a:t>
            </a:r>
            <a:r>
              <a:rPr lang="en-US" dirty="0" err="1">
                <a:solidFill>
                  <a:srgbClr val="0E26DA"/>
                </a:solidFill>
              </a:rPr>
              <a:t>último</a:t>
            </a:r>
            <a:r>
              <a:rPr lang="en-US" dirty="0">
                <a:solidFill>
                  <a:srgbClr val="0E26DA"/>
                </a:solidFill>
              </a:rPr>
              <a:t> Spectrum para la </a:t>
            </a:r>
            <a:r>
              <a:rPr lang="en-US" dirty="0" err="1">
                <a:solidFill>
                  <a:srgbClr val="0E26DA"/>
                </a:solidFill>
              </a:rPr>
              <a:t>ronda</a:t>
            </a:r>
            <a:r>
              <a:rPr lang="en-US" dirty="0">
                <a:solidFill>
                  <a:srgbClr val="0E26DA"/>
                </a:solidFill>
              </a:rPr>
              <a:t> de </a:t>
            </a:r>
            <a:r>
              <a:rPr lang="en-US" dirty="0" err="1">
                <a:solidFill>
                  <a:srgbClr val="0E26DA"/>
                </a:solidFill>
              </a:rPr>
              <a:t>estimaciones</a:t>
            </a:r>
            <a:r>
              <a:rPr lang="en-US" dirty="0">
                <a:solidFill>
                  <a:srgbClr val="0E26DA"/>
                </a:solidFill>
              </a:rPr>
              <a:t> de 2024</a:t>
            </a:r>
          </a:p>
        </p:txBody>
      </p:sp>
      <p:sp>
        <p:nvSpPr>
          <p:cNvPr id="4" name="Content Placeholder 3">
            <a:extLst>
              <a:ext uri="{FF2B5EF4-FFF2-40B4-BE49-F238E27FC236}">
                <a16:creationId xmlns:a16="http://schemas.microsoft.com/office/drawing/2014/main" id="{B2AB230B-71F6-3D57-4AA2-4E68AC6EF147}"/>
              </a:ext>
            </a:extLst>
          </p:cNvPr>
          <p:cNvSpPr>
            <a:spLocks noGrp="1"/>
          </p:cNvSpPr>
          <p:nvPr>
            <p:ph idx="1"/>
          </p:nvPr>
        </p:nvSpPr>
        <p:spPr>
          <a:xfrm>
            <a:off x="838200" y="1825625"/>
            <a:ext cx="7630886" cy="4351338"/>
          </a:xfrm>
        </p:spPr>
        <p:txBody>
          <a:bodyPr/>
          <a:lstStyle/>
          <a:p>
            <a:r>
              <a:rPr lang="en-US" dirty="0"/>
              <a:t>Visite </a:t>
            </a:r>
            <a:r>
              <a:rPr lang="en-US" dirty="0">
                <a:hlinkClick r:id="rId3"/>
              </a:rPr>
              <a:t>https://hivtools.unaids.org/</a:t>
            </a:r>
            <a:endParaRPr lang="en-US" dirty="0"/>
          </a:p>
          <a:p>
            <a:r>
              <a:rPr lang="en-US" dirty="0"/>
              <a:t>Seleccione "Spectrum: Modelo de </a:t>
            </a:r>
            <a:r>
              <a:rPr lang="en-US" dirty="0" err="1"/>
              <a:t>Impacto</a:t>
            </a:r>
            <a:r>
              <a:rPr lang="en-US" dirty="0"/>
              <a:t> </a:t>
            </a:r>
            <a:br>
              <a:rPr lang="en-US" dirty="0"/>
            </a:br>
            <a:r>
              <a:rPr lang="en-US" dirty="0"/>
              <a:t>del </a:t>
            </a:r>
            <a:r>
              <a:rPr lang="en-US" dirty="0" err="1"/>
              <a:t>sida</a:t>
            </a:r>
            <a:r>
              <a:rPr lang="en-US" dirty="0"/>
              <a:t>“ (AIM, in </a:t>
            </a:r>
            <a:r>
              <a:rPr lang="en-US" dirty="0" err="1"/>
              <a:t>inglés</a:t>
            </a:r>
            <a:r>
              <a:rPr lang="en-US"/>
              <a:t>)</a:t>
            </a:r>
            <a:endParaRPr lang="en-US" dirty="0"/>
          </a:p>
          <a:p>
            <a:r>
              <a:rPr lang="en-US" dirty="0"/>
              <a:t>Descargue el archivo de </a:t>
            </a:r>
            <a:r>
              <a:rPr lang="en-US" dirty="0" err="1"/>
              <a:t>instalación</a:t>
            </a:r>
            <a:r>
              <a:rPr lang="en-US" dirty="0"/>
              <a:t> </a:t>
            </a:r>
            <a:br>
              <a:rPr lang="en-US" dirty="0"/>
            </a:br>
            <a:r>
              <a:rPr lang="en-US" dirty="0"/>
              <a:t>de la versión actual: </a:t>
            </a:r>
            <a:r>
              <a:rPr lang="en-US" b="1" dirty="0">
                <a:solidFill>
                  <a:srgbClr val="0E26DA"/>
                </a:solidFill>
              </a:rPr>
              <a:t>6.32 (24 ene 2024)</a:t>
            </a:r>
            <a:endParaRPr lang="en-US" b="1" u="sng" dirty="0">
              <a:solidFill>
                <a:srgbClr val="0E26DA"/>
              </a:solidFill>
            </a:endParaRPr>
          </a:p>
          <a:p>
            <a:r>
              <a:rPr lang="en-US" dirty="0"/>
              <a:t>Ejecute el archivo descargado</a:t>
            </a:r>
          </a:p>
          <a:p>
            <a:pPr lvl="1"/>
            <a:r>
              <a:rPr lang="en-US" dirty="0"/>
              <a:t>SpecinstallAIM2024.exe</a:t>
            </a:r>
          </a:p>
        </p:txBody>
      </p:sp>
      <p:sp>
        <p:nvSpPr>
          <p:cNvPr id="3" name="Slide Number Placeholder 2">
            <a:extLst>
              <a:ext uri="{FF2B5EF4-FFF2-40B4-BE49-F238E27FC236}">
                <a16:creationId xmlns:a16="http://schemas.microsoft.com/office/drawing/2014/main" id="{AC9F9A2F-0C8D-0F5C-70A6-638ACD1222A4}"/>
              </a:ext>
            </a:extLst>
          </p:cNvPr>
          <p:cNvSpPr>
            <a:spLocks noGrp="1"/>
          </p:cNvSpPr>
          <p:nvPr>
            <p:ph type="sldNum" sz="quarter" idx="12"/>
          </p:nvPr>
        </p:nvSpPr>
        <p:spPr/>
        <p:txBody>
          <a:bodyPr/>
          <a:lstStyle/>
          <a:p>
            <a:fld id="{CF13D369-8700-4468-8CC4-EE7C53720160}" type="slidenum">
              <a:rPr lang="en-US" smtClean="0"/>
              <a:t>16</a:t>
            </a:fld>
            <a:endParaRPr lang="en-US"/>
          </a:p>
        </p:txBody>
      </p:sp>
      <p:grpSp>
        <p:nvGrpSpPr>
          <p:cNvPr id="8" name="Group 7">
            <a:extLst>
              <a:ext uri="{FF2B5EF4-FFF2-40B4-BE49-F238E27FC236}">
                <a16:creationId xmlns:a16="http://schemas.microsoft.com/office/drawing/2014/main" id="{E3B3B495-AE25-1E07-A377-4B7369525531}"/>
              </a:ext>
            </a:extLst>
          </p:cNvPr>
          <p:cNvGrpSpPr/>
          <p:nvPr/>
        </p:nvGrpSpPr>
        <p:grpSpPr>
          <a:xfrm>
            <a:off x="9036169" y="26065"/>
            <a:ext cx="3057858" cy="6724773"/>
            <a:chOff x="9036169" y="26065"/>
            <a:chExt cx="3057858" cy="6724773"/>
          </a:xfrm>
        </p:grpSpPr>
        <p:pic>
          <p:nvPicPr>
            <p:cNvPr id="6" name="Picture 5">
              <a:extLst>
                <a:ext uri="{FF2B5EF4-FFF2-40B4-BE49-F238E27FC236}">
                  <a16:creationId xmlns:a16="http://schemas.microsoft.com/office/drawing/2014/main" id="{6B8E7708-6106-F1A1-BD68-2D4567A6F7C3}"/>
                </a:ext>
              </a:extLst>
            </p:cNvPr>
            <p:cNvPicPr>
              <a:picLocks noChangeAspect="1"/>
            </p:cNvPicPr>
            <p:nvPr/>
          </p:nvPicPr>
          <p:blipFill rotWithShape="1">
            <a:blip r:embed="rId4">
              <a:extLst>
                <a:ext uri="{28A0092B-C50C-407E-A947-70E740481C1C}">
                  <a14:useLocalDpi xmlns:a14="http://schemas.microsoft.com/office/drawing/2010/main" val="0"/>
                </a:ext>
              </a:extLst>
            </a:blip>
            <a:srcRect t="615" b="615"/>
            <a:stretch/>
          </p:blipFill>
          <p:spPr>
            <a:xfrm>
              <a:off x="9036169" y="26065"/>
              <a:ext cx="3057858" cy="6724773"/>
            </a:xfrm>
            <a:prstGeom prst="rect">
              <a:avLst/>
            </a:prstGeom>
          </p:spPr>
        </p:pic>
        <p:sp>
          <p:nvSpPr>
            <p:cNvPr id="7" name="Rectangle: Rounded Corners 6">
              <a:extLst>
                <a:ext uri="{FF2B5EF4-FFF2-40B4-BE49-F238E27FC236}">
                  <a16:creationId xmlns:a16="http://schemas.microsoft.com/office/drawing/2014/main" id="{55CDEE95-DA4E-497D-6C52-9CEF235CCC91}"/>
                </a:ext>
              </a:extLst>
            </p:cNvPr>
            <p:cNvSpPr/>
            <p:nvPr/>
          </p:nvSpPr>
          <p:spPr>
            <a:xfrm>
              <a:off x="9145026" y="5597414"/>
              <a:ext cx="2467319" cy="729573"/>
            </a:xfrm>
            <a:prstGeom prst="roundRect">
              <a:avLst/>
            </a:prstGeom>
            <a:noFill/>
            <a:ln w="381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a:extLst>
              <a:ext uri="{FF2B5EF4-FFF2-40B4-BE49-F238E27FC236}">
                <a16:creationId xmlns:a16="http://schemas.microsoft.com/office/drawing/2014/main" id="{08818BCE-9121-4D50-E048-B1A48FD6A1B0}"/>
              </a:ext>
            </a:extLst>
          </p:cNvPr>
          <p:cNvCxnSpPr>
            <a:cxnSpLocks/>
            <a:endCxn id="7" idx="1"/>
          </p:cNvCxnSpPr>
          <p:nvPr/>
        </p:nvCxnSpPr>
        <p:spPr>
          <a:xfrm>
            <a:off x="7108371" y="4071257"/>
            <a:ext cx="2036655" cy="1890944"/>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58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6124-6532-D0C8-BB0D-1066A701787A}"/>
              </a:ext>
            </a:extLst>
          </p:cNvPr>
          <p:cNvSpPr>
            <a:spLocks noGrp="1"/>
          </p:cNvSpPr>
          <p:nvPr>
            <p:ph type="title"/>
          </p:nvPr>
        </p:nvSpPr>
        <p:spPr>
          <a:xfrm>
            <a:off x="627798" y="365125"/>
            <a:ext cx="7192370" cy="1325563"/>
          </a:xfrm>
        </p:spPr>
        <p:txBody>
          <a:bodyPr>
            <a:normAutofit/>
          </a:bodyPr>
          <a:lstStyle/>
          <a:p>
            <a:r>
              <a:rPr lang="en-US" dirty="0">
                <a:solidFill>
                  <a:srgbClr val="0E26DA"/>
                </a:solidFill>
              </a:rPr>
              <a:t>Diapositivas adicionales</a:t>
            </a:r>
          </a:p>
        </p:txBody>
      </p:sp>
      <p:sp>
        <p:nvSpPr>
          <p:cNvPr id="3" name="Slide Number Placeholder 2">
            <a:extLst>
              <a:ext uri="{FF2B5EF4-FFF2-40B4-BE49-F238E27FC236}">
                <a16:creationId xmlns:a16="http://schemas.microsoft.com/office/drawing/2014/main" id="{AC9F9A2F-0C8D-0F5C-70A6-638ACD1222A4}"/>
              </a:ext>
            </a:extLst>
          </p:cNvPr>
          <p:cNvSpPr>
            <a:spLocks noGrp="1"/>
          </p:cNvSpPr>
          <p:nvPr>
            <p:ph type="sldNum" sz="quarter" idx="12"/>
          </p:nvPr>
        </p:nvSpPr>
        <p:spPr/>
        <p:txBody>
          <a:bodyPr/>
          <a:lstStyle/>
          <a:p>
            <a:fld id="{CF13D369-8700-4468-8CC4-EE7C53720160}" type="slidenum">
              <a:rPr lang="en-US" smtClean="0"/>
              <a:t>17</a:t>
            </a:fld>
            <a:endParaRPr lang="en-US"/>
          </a:p>
        </p:txBody>
      </p:sp>
    </p:spTree>
    <p:extLst>
      <p:ext uri="{BB962C8B-B14F-4D97-AF65-F5344CB8AC3E}">
        <p14:creationId xmlns:p14="http://schemas.microsoft.com/office/powerpoint/2010/main" val="95969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28B0-F4F9-6128-C074-96871DE8128E}"/>
              </a:ext>
            </a:extLst>
          </p:cNvPr>
          <p:cNvSpPr>
            <a:spLocks noGrp="1"/>
          </p:cNvSpPr>
          <p:nvPr>
            <p:ph type="title"/>
          </p:nvPr>
        </p:nvSpPr>
        <p:spPr>
          <a:xfrm>
            <a:off x="838200" y="285535"/>
            <a:ext cx="10515600" cy="889432"/>
          </a:xfrm>
        </p:spPr>
        <p:txBody>
          <a:bodyPr>
            <a:normAutofit fontScale="90000"/>
          </a:bodyPr>
          <a:lstStyle/>
          <a:p>
            <a:r>
              <a:rPr lang="en-US" dirty="0">
                <a:solidFill>
                  <a:srgbClr val="0000FF"/>
                </a:solidFill>
              </a:rPr>
              <a:t>Cuadro de cascada simplificado para los cambios de TAR</a:t>
            </a:r>
          </a:p>
        </p:txBody>
      </p:sp>
      <p:sp>
        <p:nvSpPr>
          <p:cNvPr id="5" name="Slide Number Placeholder 4">
            <a:extLst>
              <a:ext uri="{FF2B5EF4-FFF2-40B4-BE49-F238E27FC236}">
                <a16:creationId xmlns:a16="http://schemas.microsoft.com/office/drawing/2014/main" id="{F25288A0-A96C-D799-B336-61375DC45FBB}"/>
              </a:ext>
            </a:extLst>
          </p:cNvPr>
          <p:cNvSpPr>
            <a:spLocks noGrp="1"/>
          </p:cNvSpPr>
          <p:nvPr>
            <p:ph type="sldNum" sz="quarter" idx="12"/>
          </p:nvPr>
        </p:nvSpPr>
        <p:spPr/>
        <p:txBody>
          <a:bodyPr/>
          <a:lstStyle/>
          <a:p>
            <a:fld id="{CF13D369-8700-4468-8CC4-EE7C53720160}" type="slidenum">
              <a:rPr lang="en-US" smtClean="0"/>
              <a:t>18</a:t>
            </a:fld>
            <a:endParaRPr lang="en-US" dirty="0"/>
          </a:p>
        </p:txBody>
      </p:sp>
      <p:pic>
        <p:nvPicPr>
          <p:cNvPr id="4" name="Picture 3">
            <a:extLst>
              <a:ext uri="{FF2B5EF4-FFF2-40B4-BE49-F238E27FC236}">
                <a16:creationId xmlns:a16="http://schemas.microsoft.com/office/drawing/2014/main" id="{58096EA5-12FB-CE11-13E6-29894679CC86}"/>
              </a:ext>
            </a:extLst>
          </p:cNvPr>
          <p:cNvPicPr>
            <a:picLocks noChangeAspect="1"/>
          </p:cNvPicPr>
          <p:nvPr/>
        </p:nvPicPr>
        <p:blipFill>
          <a:blip r:embed="rId2"/>
          <a:stretch>
            <a:fillRect/>
          </a:stretch>
        </p:blipFill>
        <p:spPr>
          <a:xfrm>
            <a:off x="916004" y="1565442"/>
            <a:ext cx="6887536" cy="5303106"/>
          </a:xfrm>
          <a:prstGeom prst="rect">
            <a:avLst/>
          </a:prstGeom>
        </p:spPr>
      </p:pic>
      <p:cxnSp>
        <p:nvCxnSpPr>
          <p:cNvPr id="7" name="Straight Arrow Connector 6">
            <a:extLst>
              <a:ext uri="{FF2B5EF4-FFF2-40B4-BE49-F238E27FC236}">
                <a16:creationId xmlns:a16="http://schemas.microsoft.com/office/drawing/2014/main" id="{609F7329-D2BF-1CA9-EE22-A0C5BC6A0B5C}"/>
              </a:ext>
            </a:extLst>
          </p:cNvPr>
          <p:cNvCxnSpPr/>
          <p:nvPr/>
        </p:nvCxnSpPr>
        <p:spPr>
          <a:xfrm>
            <a:off x="3806778" y="5792070"/>
            <a:ext cx="609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9878D42-4F25-A71C-AB95-CAB4BCC8DE58}"/>
              </a:ext>
            </a:extLst>
          </p:cNvPr>
          <p:cNvCxnSpPr>
            <a:cxnSpLocks/>
          </p:cNvCxnSpPr>
          <p:nvPr/>
        </p:nvCxnSpPr>
        <p:spPr>
          <a:xfrm>
            <a:off x="4000739" y="5300519"/>
            <a:ext cx="838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4E138DB-920E-2709-00E1-7950BB5DC810}"/>
              </a:ext>
            </a:extLst>
          </p:cNvPr>
          <p:cNvCxnSpPr>
            <a:cxnSpLocks/>
          </p:cNvCxnSpPr>
          <p:nvPr/>
        </p:nvCxnSpPr>
        <p:spPr>
          <a:xfrm>
            <a:off x="4248676" y="4860107"/>
            <a:ext cx="1079500" cy="63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A6646B6-8655-DADF-22B8-12A2276BC442}"/>
              </a:ext>
            </a:extLst>
          </p:cNvPr>
          <p:cNvCxnSpPr>
            <a:cxnSpLocks/>
          </p:cNvCxnSpPr>
          <p:nvPr/>
        </p:nvCxnSpPr>
        <p:spPr>
          <a:xfrm>
            <a:off x="6055824" y="4503386"/>
            <a:ext cx="0" cy="2937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3EF072-C049-E847-015B-944338D89264}"/>
              </a:ext>
            </a:extLst>
          </p:cNvPr>
          <p:cNvCxnSpPr>
            <a:cxnSpLocks/>
          </p:cNvCxnSpPr>
          <p:nvPr/>
        </p:nvCxnSpPr>
        <p:spPr>
          <a:xfrm>
            <a:off x="6477464" y="4415017"/>
            <a:ext cx="0" cy="4784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D31BB5-552A-85AB-212F-FC4A26B2EB17}"/>
              </a:ext>
            </a:extLst>
          </p:cNvPr>
          <p:cNvCxnSpPr>
            <a:cxnSpLocks/>
          </p:cNvCxnSpPr>
          <p:nvPr/>
        </p:nvCxnSpPr>
        <p:spPr>
          <a:xfrm flipH="1">
            <a:off x="7705425" y="5495263"/>
            <a:ext cx="54571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BFB7A6-F7B7-5F4C-1471-54AA08E4BB6C}"/>
              </a:ext>
            </a:extLst>
          </p:cNvPr>
          <p:cNvCxnSpPr>
            <a:cxnSpLocks/>
          </p:cNvCxnSpPr>
          <p:nvPr/>
        </p:nvCxnSpPr>
        <p:spPr>
          <a:xfrm flipV="1">
            <a:off x="6977715" y="5337382"/>
            <a:ext cx="0" cy="3618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73BB72F-7C65-2018-C062-7875B8E2DF3C}"/>
              </a:ext>
            </a:extLst>
          </p:cNvPr>
          <p:cNvSpPr txBox="1"/>
          <p:nvPr/>
        </p:nvSpPr>
        <p:spPr>
          <a:xfrm>
            <a:off x="2384378" y="5624290"/>
            <a:ext cx="1422400" cy="307777"/>
          </a:xfrm>
          <a:prstGeom prst="rect">
            <a:avLst/>
          </a:prstGeom>
          <a:solidFill>
            <a:srgbClr val="FFFFCC"/>
          </a:solidFill>
          <a:ln w="12700">
            <a:solidFill>
              <a:srgbClr val="FF0000"/>
            </a:solidFill>
          </a:ln>
        </p:spPr>
        <p:txBody>
          <a:bodyPr wrap="square" rtlCol="0">
            <a:spAutoFit/>
          </a:bodyPr>
          <a:lstStyle/>
          <a:p>
            <a:pPr algn="ctr"/>
            <a:r>
              <a:rPr lang="en-US" sz="1400" b="1" dirty="0"/>
              <a:t>Con TAR 2022</a:t>
            </a:r>
          </a:p>
        </p:txBody>
      </p:sp>
      <p:sp>
        <p:nvSpPr>
          <p:cNvPr id="23" name="TextBox 22">
            <a:extLst>
              <a:ext uri="{FF2B5EF4-FFF2-40B4-BE49-F238E27FC236}">
                <a16:creationId xmlns:a16="http://schemas.microsoft.com/office/drawing/2014/main" id="{74ED9056-0CF1-D135-70D2-B3852EED8F4B}"/>
              </a:ext>
            </a:extLst>
          </p:cNvPr>
          <p:cNvSpPr txBox="1"/>
          <p:nvPr/>
        </p:nvSpPr>
        <p:spPr>
          <a:xfrm>
            <a:off x="2298939" y="5093432"/>
            <a:ext cx="1701800" cy="307777"/>
          </a:xfrm>
          <a:prstGeom prst="rect">
            <a:avLst/>
          </a:prstGeom>
          <a:solidFill>
            <a:srgbClr val="FFFFCC"/>
          </a:solidFill>
          <a:ln w="12700">
            <a:solidFill>
              <a:srgbClr val="FF0000"/>
            </a:solidFill>
          </a:ln>
        </p:spPr>
        <p:txBody>
          <a:bodyPr wrap="square" rtlCol="0">
            <a:spAutoFit/>
          </a:bodyPr>
          <a:lstStyle/>
          <a:p>
            <a:pPr algn="ctr"/>
            <a:r>
              <a:rPr lang="en-US" sz="1400" b="1" dirty="0"/>
              <a:t>Recién iniciados</a:t>
            </a:r>
          </a:p>
        </p:txBody>
      </p:sp>
      <p:sp>
        <p:nvSpPr>
          <p:cNvPr id="24" name="TextBox 23">
            <a:extLst>
              <a:ext uri="{FF2B5EF4-FFF2-40B4-BE49-F238E27FC236}">
                <a16:creationId xmlns:a16="http://schemas.microsoft.com/office/drawing/2014/main" id="{BBC7A38E-26C5-41F9-4B4B-4B7335D416A5}"/>
              </a:ext>
            </a:extLst>
          </p:cNvPr>
          <p:cNvSpPr txBox="1"/>
          <p:nvPr/>
        </p:nvSpPr>
        <p:spPr>
          <a:xfrm>
            <a:off x="2826275" y="4675442"/>
            <a:ext cx="1422401" cy="307777"/>
          </a:xfrm>
          <a:prstGeom prst="rect">
            <a:avLst/>
          </a:prstGeom>
          <a:solidFill>
            <a:srgbClr val="FFFFCC"/>
          </a:solidFill>
          <a:ln w="12700">
            <a:solidFill>
              <a:srgbClr val="FF0000"/>
            </a:solidFill>
          </a:ln>
        </p:spPr>
        <p:txBody>
          <a:bodyPr wrap="square" rtlCol="0">
            <a:spAutoFit/>
          </a:bodyPr>
          <a:lstStyle/>
          <a:p>
            <a:pPr algn="ctr"/>
            <a:r>
              <a:rPr lang="en-US" sz="1400" b="1" dirty="0"/>
              <a:t>Reactivado</a:t>
            </a:r>
          </a:p>
        </p:txBody>
      </p:sp>
      <p:sp>
        <p:nvSpPr>
          <p:cNvPr id="25" name="TextBox 24">
            <a:extLst>
              <a:ext uri="{FF2B5EF4-FFF2-40B4-BE49-F238E27FC236}">
                <a16:creationId xmlns:a16="http://schemas.microsoft.com/office/drawing/2014/main" id="{A1A825C9-5A0E-E69A-28CA-0FD9C454F578}"/>
              </a:ext>
            </a:extLst>
          </p:cNvPr>
          <p:cNvSpPr txBox="1"/>
          <p:nvPr/>
        </p:nvSpPr>
        <p:spPr>
          <a:xfrm>
            <a:off x="5293677" y="4209098"/>
            <a:ext cx="894919" cy="307777"/>
          </a:xfrm>
          <a:prstGeom prst="rect">
            <a:avLst/>
          </a:prstGeom>
          <a:solidFill>
            <a:srgbClr val="FFFFCC"/>
          </a:solidFill>
          <a:ln w="12700">
            <a:solidFill>
              <a:srgbClr val="FF0000"/>
            </a:solidFill>
          </a:ln>
        </p:spPr>
        <p:txBody>
          <a:bodyPr wrap="square" rtlCol="0">
            <a:spAutoFit/>
          </a:bodyPr>
          <a:lstStyle/>
          <a:p>
            <a:pPr algn="ctr"/>
            <a:r>
              <a:rPr lang="en-US" sz="1400" b="1" dirty="0"/>
              <a:t>Murió</a:t>
            </a:r>
          </a:p>
        </p:txBody>
      </p:sp>
      <p:sp>
        <p:nvSpPr>
          <p:cNvPr id="26" name="TextBox 25">
            <a:extLst>
              <a:ext uri="{FF2B5EF4-FFF2-40B4-BE49-F238E27FC236}">
                <a16:creationId xmlns:a16="http://schemas.microsoft.com/office/drawing/2014/main" id="{2AF69013-80DA-1ADD-6359-8836ADE978D2}"/>
              </a:ext>
            </a:extLst>
          </p:cNvPr>
          <p:cNvSpPr txBox="1"/>
          <p:nvPr/>
        </p:nvSpPr>
        <p:spPr>
          <a:xfrm>
            <a:off x="6294274" y="4209098"/>
            <a:ext cx="1422399" cy="307777"/>
          </a:xfrm>
          <a:prstGeom prst="rect">
            <a:avLst/>
          </a:prstGeom>
          <a:solidFill>
            <a:srgbClr val="FFFFCC"/>
          </a:solidFill>
          <a:ln w="12700">
            <a:solidFill>
              <a:srgbClr val="FF0000"/>
            </a:solidFill>
          </a:ln>
        </p:spPr>
        <p:txBody>
          <a:bodyPr wrap="square" rtlCol="0">
            <a:spAutoFit/>
          </a:bodyPr>
          <a:lstStyle/>
          <a:p>
            <a:pPr algn="ctr"/>
            <a:r>
              <a:rPr lang="en-US" sz="1400" b="1" dirty="0"/>
              <a:t>Desconectado</a:t>
            </a:r>
          </a:p>
        </p:txBody>
      </p:sp>
      <p:sp>
        <p:nvSpPr>
          <p:cNvPr id="27" name="TextBox 26">
            <a:extLst>
              <a:ext uri="{FF2B5EF4-FFF2-40B4-BE49-F238E27FC236}">
                <a16:creationId xmlns:a16="http://schemas.microsoft.com/office/drawing/2014/main" id="{00B409A3-BC33-69D0-8A93-A0826F2EDF9D}"/>
              </a:ext>
            </a:extLst>
          </p:cNvPr>
          <p:cNvSpPr txBox="1"/>
          <p:nvPr/>
        </p:nvSpPr>
        <p:spPr>
          <a:xfrm>
            <a:off x="8251143" y="5303669"/>
            <a:ext cx="1422400" cy="307777"/>
          </a:xfrm>
          <a:prstGeom prst="rect">
            <a:avLst/>
          </a:prstGeom>
          <a:solidFill>
            <a:srgbClr val="FFFFCC"/>
          </a:solidFill>
          <a:ln w="12700">
            <a:solidFill>
              <a:srgbClr val="FF0000"/>
            </a:solidFill>
          </a:ln>
        </p:spPr>
        <p:txBody>
          <a:bodyPr wrap="square" rtlCol="0">
            <a:spAutoFit/>
          </a:bodyPr>
          <a:lstStyle/>
          <a:p>
            <a:pPr algn="ctr"/>
            <a:r>
              <a:rPr lang="en-US" sz="1400" b="1" dirty="0"/>
              <a:t>Con TAR 2023</a:t>
            </a:r>
          </a:p>
        </p:txBody>
      </p:sp>
      <p:sp>
        <p:nvSpPr>
          <p:cNvPr id="28" name="TextBox 27">
            <a:extLst>
              <a:ext uri="{FF2B5EF4-FFF2-40B4-BE49-F238E27FC236}">
                <a16:creationId xmlns:a16="http://schemas.microsoft.com/office/drawing/2014/main" id="{CC279419-2880-194D-E00F-4D55F5C31389}"/>
              </a:ext>
            </a:extLst>
          </p:cNvPr>
          <p:cNvSpPr txBox="1"/>
          <p:nvPr/>
        </p:nvSpPr>
        <p:spPr>
          <a:xfrm>
            <a:off x="5984543" y="5620120"/>
            <a:ext cx="1211382" cy="307777"/>
          </a:xfrm>
          <a:prstGeom prst="rect">
            <a:avLst/>
          </a:prstGeom>
          <a:solidFill>
            <a:srgbClr val="FFFFCC"/>
          </a:solidFill>
          <a:ln w="12700">
            <a:solidFill>
              <a:srgbClr val="FF0000"/>
            </a:solidFill>
          </a:ln>
        </p:spPr>
        <p:txBody>
          <a:bodyPr wrap="square" rtlCol="0">
            <a:spAutoFit/>
          </a:bodyPr>
          <a:lstStyle/>
          <a:p>
            <a:pPr algn="ctr"/>
            <a:r>
              <a:rPr lang="en-US" sz="1400" b="1" dirty="0"/>
              <a:t>Sin atribuir</a:t>
            </a:r>
          </a:p>
        </p:txBody>
      </p:sp>
      <p:sp>
        <p:nvSpPr>
          <p:cNvPr id="3" name="TextBox 2">
            <a:extLst>
              <a:ext uri="{FF2B5EF4-FFF2-40B4-BE49-F238E27FC236}">
                <a16:creationId xmlns:a16="http://schemas.microsoft.com/office/drawing/2014/main" id="{89A5BE05-97D6-C7A4-A7BB-0AC91575DEFD}"/>
              </a:ext>
            </a:extLst>
          </p:cNvPr>
          <p:cNvSpPr txBox="1"/>
          <p:nvPr/>
        </p:nvSpPr>
        <p:spPr>
          <a:xfrm>
            <a:off x="8158310" y="1354673"/>
            <a:ext cx="3851720" cy="2862322"/>
          </a:xfrm>
          <a:prstGeom prst="rect">
            <a:avLst/>
          </a:prstGeom>
          <a:noFill/>
        </p:spPr>
        <p:txBody>
          <a:bodyPr wrap="square">
            <a:spAutoFit/>
          </a:bodyPr>
          <a:lstStyle/>
          <a:p>
            <a:r>
              <a:rPr lang="en-US" sz="2000" dirty="0"/>
              <a:t>Lee las entradas de las estadísticas del programa: </a:t>
            </a:r>
          </a:p>
          <a:p>
            <a:endParaRPr lang="en-US" sz="2000" dirty="0"/>
          </a:p>
          <a:p>
            <a:pPr marL="285750" indent="-285750">
              <a:buFont typeface="Arial" panose="020B0604020202020204" pitchFamily="34" charset="0"/>
              <a:buChar char="•"/>
            </a:pPr>
            <a:r>
              <a:rPr lang="en-US" sz="2000" dirty="0" err="1"/>
              <a:t>Iniciaciones</a:t>
            </a:r>
            <a:r>
              <a:rPr lang="en-US" sz="2000" dirty="0"/>
              <a:t> TAR</a:t>
            </a:r>
          </a:p>
          <a:p>
            <a:pPr marL="285750" indent="-285750">
              <a:buFont typeface="Arial" panose="020B0604020202020204" pitchFamily="34" charset="0"/>
              <a:buChar char="•"/>
            </a:pPr>
            <a:r>
              <a:rPr lang="en-US" sz="2000" dirty="0" err="1"/>
              <a:t>Reinicios</a:t>
            </a:r>
            <a:r>
              <a:rPr lang="en-US" sz="2000" dirty="0"/>
              <a:t> </a:t>
            </a:r>
          </a:p>
          <a:p>
            <a:pPr marL="285750" indent="-285750">
              <a:buFont typeface="Arial" panose="020B0604020202020204" pitchFamily="34" charset="0"/>
              <a:buChar char="•"/>
            </a:pPr>
            <a:r>
              <a:rPr lang="en-US" sz="2000" dirty="0" err="1"/>
              <a:t>Abandonos</a:t>
            </a:r>
            <a:br>
              <a:rPr lang="en-US" sz="2000" dirty="0"/>
            </a:br>
            <a:r>
              <a:rPr lang="en-US" sz="2000" dirty="0"/>
              <a:t>(Spectrum </a:t>
            </a:r>
            <a:r>
              <a:rPr lang="en-US" sz="2000" dirty="0" err="1"/>
              <a:t>convierte</a:t>
            </a:r>
            <a:r>
              <a:rPr lang="en-US" sz="2000" dirty="0"/>
              <a:t> la tasa introducida en el número correspondiente)</a:t>
            </a:r>
            <a:endParaRPr lang="en-CH" sz="2000" dirty="0"/>
          </a:p>
        </p:txBody>
      </p:sp>
    </p:spTree>
    <p:extLst>
      <p:ext uri="{BB962C8B-B14F-4D97-AF65-F5344CB8AC3E}">
        <p14:creationId xmlns:p14="http://schemas.microsoft.com/office/powerpoint/2010/main" val="198007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5B02D7-64CC-E140-BBD4-CA0BF86F7861}"/>
              </a:ext>
            </a:extLst>
          </p:cNvPr>
          <p:cNvSpPr>
            <a:spLocks noGrp="1"/>
          </p:cNvSpPr>
          <p:nvPr>
            <p:ph type="title"/>
          </p:nvPr>
        </p:nvSpPr>
        <p:spPr>
          <a:xfrm>
            <a:off x="838200" y="365126"/>
            <a:ext cx="10515600" cy="982372"/>
          </a:xfrm>
        </p:spPr>
        <p:txBody>
          <a:bodyPr/>
          <a:lstStyle/>
          <a:p>
            <a:r>
              <a:rPr lang="en-US" dirty="0">
                <a:solidFill>
                  <a:srgbClr val="0000FF"/>
                </a:solidFill>
              </a:rPr>
              <a:t>Prevalencia ajustada al tratamiento (15-49)</a:t>
            </a:r>
          </a:p>
        </p:txBody>
      </p:sp>
      <p:sp>
        <p:nvSpPr>
          <p:cNvPr id="5" name="Slide Number Placeholder 4">
            <a:extLst>
              <a:ext uri="{FF2B5EF4-FFF2-40B4-BE49-F238E27FC236}">
                <a16:creationId xmlns:a16="http://schemas.microsoft.com/office/drawing/2014/main" id="{A6088024-88FC-8690-BC4F-C366366B2C6E}"/>
              </a:ext>
            </a:extLst>
          </p:cNvPr>
          <p:cNvSpPr>
            <a:spLocks noGrp="1"/>
          </p:cNvSpPr>
          <p:nvPr>
            <p:ph type="sldNum" sz="quarter" idx="12"/>
          </p:nvPr>
        </p:nvSpPr>
        <p:spPr/>
        <p:txBody>
          <a:bodyPr/>
          <a:lstStyle/>
          <a:p>
            <a:fld id="{CF13D369-8700-4468-8CC4-EE7C53720160}" type="slidenum">
              <a:rPr lang="en-US" smtClean="0"/>
              <a:t>19</a:t>
            </a:fld>
            <a:endParaRPr lang="en-US"/>
          </a:p>
        </p:txBody>
      </p:sp>
      <p:pic>
        <p:nvPicPr>
          <p:cNvPr id="8" name="Picture 7">
            <a:extLst>
              <a:ext uri="{FF2B5EF4-FFF2-40B4-BE49-F238E27FC236}">
                <a16:creationId xmlns:a16="http://schemas.microsoft.com/office/drawing/2014/main" id="{0581B2AA-CC67-5DEC-305C-51FC6EC14368}"/>
              </a:ext>
            </a:extLst>
          </p:cNvPr>
          <p:cNvPicPr>
            <a:picLocks noChangeAspect="1"/>
          </p:cNvPicPr>
          <p:nvPr/>
        </p:nvPicPr>
        <p:blipFill>
          <a:blip r:embed="rId3"/>
          <a:stretch>
            <a:fillRect/>
          </a:stretch>
        </p:blipFill>
        <p:spPr>
          <a:xfrm>
            <a:off x="642176" y="1347497"/>
            <a:ext cx="10907647" cy="4163006"/>
          </a:xfrm>
          <a:prstGeom prst="rect">
            <a:avLst/>
          </a:prstGeom>
        </p:spPr>
      </p:pic>
      <p:sp>
        <p:nvSpPr>
          <p:cNvPr id="9" name="TextBox 8">
            <a:extLst>
              <a:ext uri="{FF2B5EF4-FFF2-40B4-BE49-F238E27FC236}">
                <a16:creationId xmlns:a16="http://schemas.microsoft.com/office/drawing/2014/main" id="{97D08745-6786-DFC9-413F-B5CDAEB9D1B7}"/>
              </a:ext>
            </a:extLst>
          </p:cNvPr>
          <p:cNvSpPr txBox="1"/>
          <p:nvPr/>
        </p:nvSpPr>
        <p:spPr>
          <a:xfrm>
            <a:off x="1118314" y="5657671"/>
            <a:ext cx="9955369" cy="1200329"/>
          </a:xfrm>
          <a:prstGeom prst="rect">
            <a:avLst/>
          </a:prstGeom>
          <a:noFill/>
        </p:spPr>
        <p:txBody>
          <a:bodyPr wrap="square" rtlCol="0">
            <a:spAutoFit/>
          </a:bodyPr>
          <a:lstStyle/>
          <a:p>
            <a:r>
              <a:rPr lang="en-US" dirty="0"/>
              <a:t>La </a:t>
            </a:r>
            <a:r>
              <a:rPr lang="en-US" dirty="0" err="1"/>
              <a:t>prevalencia</a:t>
            </a:r>
            <a:r>
              <a:rPr lang="en-US" dirty="0"/>
              <a:t> </a:t>
            </a:r>
            <a:r>
              <a:rPr lang="en-US" dirty="0" err="1"/>
              <a:t>ajustada</a:t>
            </a:r>
            <a:r>
              <a:rPr lang="en-US" dirty="0"/>
              <a:t> al </a:t>
            </a:r>
            <a:r>
              <a:rPr lang="en-US" dirty="0" err="1"/>
              <a:t>tratamiento</a:t>
            </a:r>
            <a:r>
              <a:rPr lang="en-US" dirty="0"/>
              <a:t> es la </a:t>
            </a:r>
            <a:r>
              <a:rPr lang="en-US" dirty="0" err="1"/>
              <a:t>prevalencia</a:t>
            </a:r>
            <a:r>
              <a:rPr lang="en-US" dirty="0"/>
              <a:t> de PVVIH que no </a:t>
            </a:r>
            <a:r>
              <a:rPr lang="en-US" dirty="0" err="1"/>
              <a:t>reciben</a:t>
            </a:r>
            <a:r>
              <a:rPr lang="en-US" dirty="0"/>
              <a:t> </a:t>
            </a:r>
            <a:r>
              <a:rPr lang="en-US" dirty="0" err="1"/>
              <a:t>tratamiento</a:t>
            </a:r>
            <a:r>
              <a:rPr lang="en-US" dirty="0"/>
              <a:t>:</a:t>
            </a:r>
          </a:p>
          <a:p>
            <a:r>
              <a:rPr lang="en-US" dirty="0"/>
              <a:t>(PVVIH[t] - En TAR[t]) / población[t]</a:t>
            </a:r>
          </a:p>
          <a:p>
            <a:r>
              <a:rPr lang="en-US" dirty="0" err="1"/>
              <a:t>Aproxima</a:t>
            </a:r>
            <a:r>
              <a:rPr lang="en-US" dirty="0"/>
              <a:t> al </a:t>
            </a:r>
            <a:r>
              <a:rPr lang="en-US" dirty="0" err="1"/>
              <a:t>rendimiento</a:t>
            </a:r>
            <a:r>
              <a:rPr lang="en-US" dirty="0"/>
              <a:t> (la </a:t>
            </a:r>
            <a:r>
              <a:rPr lang="en-US" dirty="0" err="1"/>
              <a:t>tasa</a:t>
            </a:r>
            <a:r>
              <a:rPr lang="en-US" dirty="0"/>
              <a:t> de </a:t>
            </a:r>
            <a:r>
              <a:rPr lang="en-US" dirty="0" err="1"/>
              <a:t>positividad</a:t>
            </a:r>
            <a:r>
              <a:rPr lang="en-US" dirty="0"/>
              <a:t> de las </a:t>
            </a:r>
            <a:r>
              <a:rPr lang="en-US" dirty="0" err="1"/>
              <a:t>pruebas</a:t>
            </a:r>
            <a:r>
              <a:rPr lang="en-US" dirty="0"/>
              <a:t>) que </a:t>
            </a:r>
            <a:r>
              <a:rPr lang="en-US" dirty="0" err="1"/>
              <a:t>cabe</a:t>
            </a:r>
            <a:r>
              <a:rPr lang="en-US" dirty="0"/>
              <a:t> </a:t>
            </a:r>
            <a:r>
              <a:rPr lang="en-US" dirty="0" err="1"/>
              <a:t>esperar</a:t>
            </a:r>
            <a:r>
              <a:rPr lang="en-US" dirty="0"/>
              <a:t> de las </a:t>
            </a:r>
            <a:r>
              <a:rPr lang="en-US" dirty="0" err="1"/>
              <a:t>pruebas</a:t>
            </a:r>
            <a:r>
              <a:rPr lang="en-US" dirty="0"/>
              <a:t> </a:t>
            </a:r>
            <a:r>
              <a:rPr lang="en-US" dirty="0" err="1"/>
              <a:t>realizadas</a:t>
            </a:r>
            <a:r>
              <a:rPr lang="en-US" dirty="0"/>
              <a:t> a la población general.</a:t>
            </a:r>
          </a:p>
        </p:txBody>
      </p:sp>
    </p:spTree>
    <p:extLst>
      <p:ext uri="{BB962C8B-B14F-4D97-AF65-F5344CB8AC3E}">
        <p14:creationId xmlns:p14="http://schemas.microsoft.com/office/powerpoint/2010/main" val="96258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7178E1-494C-1068-2BE1-7A15DA59EF2C}"/>
              </a:ext>
            </a:extLst>
          </p:cNvPr>
          <p:cNvSpPr>
            <a:spLocks noGrp="1"/>
          </p:cNvSpPr>
          <p:nvPr>
            <p:ph type="title"/>
          </p:nvPr>
        </p:nvSpPr>
        <p:spPr>
          <a:xfrm>
            <a:off x="367937" y="247560"/>
            <a:ext cx="10515600" cy="858557"/>
          </a:xfrm>
        </p:spPr>
        <p:txBody>
          <a:bodyPr/>
          <a:lstStyle/>
          <a:p>
            <a:r>
              <a:rPr lang="en-US" dirty="0" err="1">
                <a:solidFill>
                  <a:srgbClr val="0000FF"/>
                </a:solidFill>
              </a:rPr>
              <a:t>Cambios</a:t>
            </a:r>
            <a:r>
              <a:rPr lang="en-US" dirty="0">
                <a:solidFill>
                  <a:srgbClr val="0000FF"/>
                </a:solidFill>
              </a:rPr>
              <a:t> para 2024</a:t>
            </a:r>
          </a:p>
        </p:txBody>
      </p:sp>
      <p:sp>
        <p:nvSpPr>
          <p:cNvPr id="6" name="Content Placeholder 5">
            <a:extLst>
              <a:ext uri="{FF2B5EF4-FFF2-40B4-BE49-F238E27FC236}">
                <a16:creationId xmlns:a16="http://schemas.microsoft.com/office/drawing/2014/main" id="{3ECA7B4F-4AB7-84A5-63FA-3F82E8BBEFED}"/>
              </a:ext>
            </a:extLst>
          </p:cNvPr>
          <p:cNvSpPr>
            <a:spLocks noGrp="1"/>
          </p:cNvSpPr>
          <p:nvPr>
            <p:ph sz="half" idx="1"/>
          </p:nvPr>
        </p:nvSpPr>
        <p:spPr>
          <a:xfrm>
            <a:off x="222069" y="1379818"/>
            <a:ext cx="5797731" cy="5341657"/>
          </a:xfrm>
        </p:spPr>
        <p:txBody>
          <a:bodyPr>
            <a:normAutofit fontScale="55000" lnSpcReduction="20000"/>
          </a:bodyPr>
          <a:lstStyle/>
          <a:p>
            <a:pPr marL="0" indent="0">
              <a:buNone/>
            </a:pPr>
            <a:r>
              <a:rPr lang="en-US" sz="2900" b="1" dirty="0"/>
              <a:t>Introducción de datos</a:t>
            </a:r>
          </a:p>
          <a:p>
            <a:r>
              <a:rPr lang="en-US" sz="2900" dirty="0"/>
              <a:t>Tasas de </a:t>
            </a:r>
            <a:r>
              <a:rPr lang="en-US" sz="2900" b="1" dirty="0" err="1"/>
              <a:t>abandono</a:t>
            </a:r>
            <a:r>
              <a:rPr lang="en-US" sz="2900" b="1" dirty="0"/>
              <a:t> del </a:t>
            </a:r>
            <a:r>
              <a:rPr lang="en-US" sz="2900" b="1" dirty="0" err="1"/>
              <a:t>tratamiento</a:t>
            </a:r>
            <a:r>
              <a:rPr lang="en-US" sz="2900" dirty="0"/>
              <a:t>, adultos y niños: Introduzca una tasa &gt;0% para todos los años con TAR, o </a:t>
            </a:r>
            <a:r>
              <a:rPr lang="en-US" sz="2900" dirty="0" err="1"/>
              <a:t>adopte</a:t>
            </a:r>
            <a:r>
              <a:rPr lang="en-US" sz="2900" dirty="0"/>
              <a:t> </a:t>
            </a:r>
            <a:r>
              <a:rPr lang="en-US" sz="2900" dirty="0" err="1"/>
              <a:t>el</a:t>
            </a:r>
            <a:r>
              <a:rPr lang="en-US" sz="2900" dirty="0"/>
              <a:t> </a:t>
            </a:r>
            <a:r>
              <a:rPr lang="en-US" sz="2900" b="1" dirty="0"/>
              <a:t>valor por defecto </a:t>
            </a:r>
            <a:r>
              <a:rPr lang="en-US" sz="2900" dirty="0"/>
              <a:t>del 5%.</a:t>
            </a:r>
          </a:p>
          <a:p>
            <a:r>
              <a:rPr lang="en-US" sz="2900" dirty="0"/>
              <a:t>El </a:t>
            </a:r>
            <a:r>
              <a:rPr lang="en-US" sz="2900" b="1" dirty="0" err="1"/>
              <a:t>conocimiento</a:t>
            </a:r>
            <a:r>
              <a:rPr lang="en-US" sz="2900" b="1" dirty="0"/>
              <a:t> del </a:t>
            </a:r>
            <a:r>
              <a:rPr lang="en-US" sz="2900" b="1" dirty="0" err="1"/>
              <a:t>estado</a:t>
            </a:r>
            <a:r>
              <a:rPr lang="en-US" sz="2900" b="1" dirty="0"/>
              <a:t> </a:t>
            </a:r>
            <a:r>
              <a:rPr lang="en-US" sz="2900" b="1" dirty="0" err="1"/>
              <a:t>serológico</a:t>
            </a:r>
            <a:r>
              <a:rPr lang="en-US" sz="2900" b="1" dirty="0"/>
              <a:t> de </a:t>
            </a:r>
            <a:r>
              <a:rPr lang="en-US" sz="2900" b="1" dirty="0" err="1"/>
              <a:t>los</a:t>
            </a:r>
            <a:r>
              <a:rPr lang="en-US" sz="2900" b="1" dirty="0"/>
              <a:t> </a:t>
            </a:r>
            <a:r>
              <a:rPr lang="en-US" sz="2900" b="1" dirty="0" err="1"/>
              <a:t>niños</a:t>
            </a:r>
            <a:r>
              <a:rPr lang="en-US" sz="2900" b="1" dirty="0"/>
              <a:t> </a:t>
            </a:r>
            <a:r>
              <a:rPr lang="en-US" sz="2900" dirty="0"/>
              <a:t>puede calcularse a </a:t>
            </a:r>
            <a:r>
              <a:rPr lang="en-US" sz="2900" dirty="0" err="1"/>
              <a:t>partir</a:t>
            </a:r>
            <a:r>
              <a:rPr lang="en-US" sz="2900" dirty="0"/>
              <a:t> de </a:t>
            </a:r>
            <a:r>
              <a:rPr lang="en-US" sz="2900" dirty="0" err="1"/>
              <a:t>los</a:t>
            </a:r>
            <a:r>
              <a:rPr lang="en-US" sz="2900" dirty="0"/>
              <a:t> </a:t>
            </a:r>
            <a:r>
              <a:rPr lang="en-US" sz="2900" dirty="0" err="1"/>
              <a:t>ingresos</a:t>
            </a:r>
            <a:r>
              <a:rPr lang="en-US" sz="2900" dirty="0"/>
              <a:t> de </a:t>
            </a:r>
            <a:r>
              <a:rPr lang="en-US" sz="2900" dirty="0" err="1"/>
              <a:t>niños</a:t>
            </a:r>
            <a:r>
              <a:rPr lang="en-US" sz="2900" dirty="0"/>
              <a:t> que </a:t>
            </a:r>
            <a:r>
              <a:rPr lang="en-US" sz="2900" dirty="0" err="1"/>
              <a:t>reciben</a:t>
            </a:r>
            <a:r>
              <a:rPr lang="en-US" sz="2900" dirty="0"/>
              <a:t> TAR y sus tasas de </a:t>
            </a:r>
            <a:r>
              <a:rPr lang="en-US" sz="2900" dirty="0" err="1"/>
              <a:t>abandono</a:t>
            </a:r>
            <a:r>
              <a:rPr lang="en-US" sz="2900" dirty="0"/>
              <a:t>.</a:t>
            </a:r>
            <a:br>
              <a:rPr lang="en-US" sz="2900" dirty="0"/>
            </a:br>
            <a:endParaRPr lang="en-US" sz="2900" dirty="0"/>
          </a:p>
          <a:p>
            <a:pPr marL="0" indent="0">
              <a:buNone/>
            </a:pPr>
            <a:r>
              <a:rPr lang="en-US" sz="2900" b="1" dirty="0" err="1"/>
              <a:t>Parámetros</a:t>
            </a:r>
            <a:r>
              <a:rPr lang="en-US" sz="2900" b="1" dirty="0"/>
              <a:t> </a:t>
            </a:r>
            <a:r>
              <a:rPr lang="en-US" sz="2900" dirty="0"/>
              <a:t>de</a:t>
            </a:r>
            <a:r>
              <a:rPr lang="en-US" sz="2900" b="1" dirty="0"/>
              <a:t> progression </a:t>
            </a:r>
            <a:r>
              <a:rPr lang="en-US" sz="2900" b="1" dirty="0" err="1"/>
              <a:t>clínica</a:t>
            </a:r>
            <a:endParaRPr lang="en-US" sz="2900" b="1" dirty="0"/>
          </a:p>
          <a:p>
            <a:pPr marL="0" indent="0">
              <a:buNone/>
            </a:pPr>
            <a:r>
              <a:rPr lang="en-US" sz="2900" dirty="0"/>
              <a:t>Nuevos patrones de </a:t>
            </a:r>
            <a:r>
              <a:rPr lang="en-US" sz="2900" b="1" dirty="0" err="1"/>
              <a:t>mortalidad</a:t>
            </a:r>
            <a:r>
              <a:rPr lang="en-US" sz="2900" b="1" dirty="0"/>
              <a:t> con TAR </a:t>
            </a:r>
            <a:r>
              <a:rPr lang="en-US" sz="2900" dirty="0" err="1"/>
              <a:t>segun</a:t>
            </a:r>
            <a:r>
              <a:rPr lang="en-US" sz="2900" dirty="0"/>
              <a:t> </a:t>
            </a:r>
            <a:r>
              <a:rPr lang="en-US" sz="2900" dirty="0" err="1"/>
              <a:t>cohortes</a:t>
            </a:r>
            <a:r>
              <a:rPr lang="en-US" sz="2900" dirty="0"/>
              <a:t> </a:t>
            </a:r>
            <a:r>
              <a:rPr lang="en-US" sz="2900" i="1" dirty="0"/>
              <a:t>IeDEA:</a:t>
            </a:r>
          </a:p>
          <a:p>
            <a:r>
              <a:rPr lang="en-US" sz="2900" dirty="0"/>
              <a:t>Asia-</a:t>
            </a:r>
            <a:r>
              <a:rPr lang="en-US" sz="2900" dirty="0" err="1"/>
              <a:t>Pacífico</a:t>
            </a:r>
            <a:r>
              <a:rPr lang="en-US" sz="2900" dirty="0"/>
              <a:t>, América Latina y Caribe: </a:t>
            </a:r>
            <a:r>
              <a:rPr lang="en-US" sz="2900" dirty="0" err="1"/>
              <a:t>niveles</a:t>
            </a:r>
            <a:r>
              <a:rPr lang="en-US" sz="2900" dirty="0"/>
              <a:t>, </a:t>
            </a:r>
            <a:r>
              <a:rPr lang="en-US" sz="2900" dirty="0" err="1"/>
              <a:t>por</a:t>
            </a:r>
            <a:r>
              <a:rPr lang="en-US" sz="2900" dirty="0"/>
              <a:t> </a:t>
            </a:r>
            <a:r>
              <a:rPr lang="en-US" sz="2900" dirty="0" err="1"/>
              <a:t>edad</a:t>
            </a:r>
            <a:r>
              <a:rPr lang="en-US" sz="2900" dirty="0"/>
              <a:t> y CD4</a:t>
            </a:r>
          </a:p>
          <a:p>
            <a:r>
              <a:rPr lang="en-US" sz="2900" dirty="0"/>
              <a:t>Africa </a:t>
            </a:r>
            <a:r>
              <a:rPr lang="en-US" sz="2900" dirty="0" err="1"/>
              <a:t>subsahariana</a:t>
            </a:r>
            <a:r>
              <a:rPr lang="en-US" sz="2900" dirty="0"/>
              <a:t>:  </a:t>
            </a:r>
            <a:r>
              <a:rPr lang="en-US" sz="3200" dirty="0" err="1"/>
              <a:t>tazas</a:t>
            </a:r>
            <a:r>
              <a:rPr lang="en-US" sz="3200" dirty="0"/>
              <a:t> </a:t>
            </a:r>
            <a:r>
              <a:rPr lang="en-US" sz="3200" dirty="0" err="1"/>
              <a:t>estables</a:t>
            </a:r>
            <a:r>
              <a:rPr lang="en-US" sz="3200" dirty="0"/>
              <a:t> </a:t>
            </a:r>
            <a:r>
              <a:rPr lang="en-US" sz="3200" dirty="0" err="1"/>
              <a:t>despues</a:t>
            </a:r>
            <a:r>
              <a:rPr lang="en-US" sz="3200" dirty="0"/>
              <a:t> del 2018.</a:t>
            </a:r>
            <a:br>
              <a:rPr lang="en-US" sz="2900" dirty="0"/>
            </a:br>
            <a:endParaRPr lang="en-US" sz="2900" dirty="0"/>
          </a:p>
          <a:p>
            <a:pPr marL="0" indent="0">
              <a:buNone/>
            </a:pPr>
            <a:r>
              <a:rPr lang="en-US" sz="2900" b="1" dirty="0"/>
              <a:t>Modelos de incidencia</a:t>
            </a:r>
          </a:p>
          <a:p>
            <a:r>
              <a:rPr lang="en-US" sz="2900" b="1" dirty="0"/>
              <a:t>EPP: </a:t>
            </a:r>
            <a:r>
              <a:rPr lang="en-US" sz="2900" dirty="0"/>
              <a:t>Se </a:t>
            </a:r>
            <a:r>
              <a:rPr lang="en-US" sz="2900" dirty="0" err="1"/>
              <a:t>recomienda</a:t>
            </a:r>
            <a:r>
              <a:rPr lang="en-US" sz="2900" dirty="0"/>
              <a:t> la curva </a:t>
            </a:r>
            <a:r>
              <a:rPr lang="en-US" sz="2900" b="1" dirty="0"/>
              <a:t>R-</a:t>
            </a:r>
            <a:r>
              <a:rPr lang="en-US" sz="2900" b="1" dirty="0" err="1"/>
              <a:t>Híbrido</a:t>
            </a:r>
            <a:r>
              <a:rPr lang="en-US" sz="2900" b="1" dirty="0"/>
              <a:t> </a:t>
            </a:r>
            <a:r>
              <a:rPr lang="en-US" sz="2900" dirty="0" err="1"/>
              <a:t>como</a:t>
            </a:r>
            <a:r>
              <a:rPr lang="en-US" sz="2900" dirty="0"/>
              <a:t> </a:t>
            </a:r>
            <a:r>
              <a:rPr lang="en-US" sz="2900" dirty="0" err="1"/>
              <a:t>opción</a:t>
            </a:r>
            <a:endParaRPr lang="en-US" sz="2900" dirty="0"/>
          </a:p>
          <a:p>
            <a:r>
              <a:rPr lang="en-US" sz="2900" b="1" dirty="0"/>
              <a:t>CSAVR</a:t>
            </a:r>
            <a:r>
              <a:rPr lang="en-US" sz="2900" dirty="0"/>
              <a:t>: se ha añadido el botón "Ajustar todo" y la posibilidad de </a:t>
            </a:r>
            <a:r>
              <a:rPr lang="en-US" sz="2900" dirty="0" err="1"/>
              <a:t>variar</a:t>
            </a:r>
            <a:r>
              <a:rPr lang="en-US" sz="2900" dirty="0"/>
              <a:t> el número de </a:t>
            </a:r>
            <a:br>
              <a:rPr lang="en-US" sz="2900" dirty="0"/>
            </a:br>
            <a:r>
              <a:rPr lang="en-US" sz="2900" b="1" dirty="0" err="1"/>
              <a:t>nudos</a:t>
            </a:r>
            <a:r>
              <a:rPr lang="en-US" sz="2900" b="1" dirty="0"/>
              <a:t> de las curvas Splines.</a:t>
            </a:r>
          </a:p>
          <a:p>
            <a:r>
              <a:rPr lang="en-US" sz="2900" dirty="0" err="1">
                <a:solidFill>
                  <a:schemeClr val="bg1">
                    <a:lumMod val="65000"/>
                  </a:schemeClr>
                </a:solidFill>
              </a:rPr>
              <a:t>Integración</a:t>
            </a:r>
            <a:r>
              <a:rPr lang="en-US" sz="2900" dirty="0">
                <a:solidFill>
                  <a:schemeClr val="bg1">
                    <a:lumMod val="65000"/>
                  </a:schemeClr>
                </a:solidFill>
              </a:rPr>
              <a:t> con la actualización del </a:t>
            </a:r>
            <a:r>
              <a:rPr lang="en-US" sz="2900" dirty="0" err="1">
                <a:solidFill>
                  <a:schemeClr val="bg1">
                    <a:lumMod val="65000"/>
                  </a:schemeClr>
                </a:solidFill>
              </a:rPr>
              <a:t>modelo</a:t>
            </a:r>
            <a:r>
              <a:rPr lang="en-US" sz="2900" dirty="0">
                <a:solidFill>
                  <a:schemeClr val="bg1">
                    <a:lumMod val="65000"/>
                  </a:schemeClr>
                </a:solidFill>
              </a:rPr>
              <a:t> ECDC</a:t>
            </a:r>
          </a:p>
          <a:p>
            <a:pPr marL="0" indent="0">
              <a:buNone/>
            </a:pPr>
            <a:endParaRPr lang="en-US" sz="2000" dirty="0"/>
          </a:p>
        </p:txBody>
      </p:sp>
      <p:sp>
        <p:nvSpPr>
          <p:cNvPr id="7" name="Content Placeholder 6">
            <a:extLst>
              <a:ext uri="{FF2B5EF4-FFF2-40B4-BE49-F238E27FC236}">
                <a16:creationId xmlns:a16="http://schemas.microsoft.com/office/drawing/2014/main" id="{D58FA084-0CFA-DF7A-8820-BED22A1BCD61}"/>
              </a:ext>
            </a:extLst>
          </p:cNvPr>
          <p:cNvSpPr>
            <a:spLocks noGrp="1"/>
          </p:cNvSpPr>
          <p:nvPr>
            <p:ph sz="half" idx="2"/>
          </p:nvPr>
        </p:nvSpPr>
        <p:spPr>
          <a:xfrm>
            <a:off x="6172200" y="1379818"/>
            <a:ext cx="5908040" cy="5478182"/>
          </a:xfrm>
        </p:spPr>
        <p:txBody>
          <a:bodyPr>
            <a:normAutofit fontScale="55000" lnSpcReduction="20000"/>
          </a:bodyPr>
          <a:lstStyle/>
          <a:p>
            <a:pPr marL="0" indent="0">
              <a:buNone/>
            </a:pPr>
            <a:r>
              <a:rPr lang="en-US" b="1" dirty="0"/>
              <a:t>Resultados </a:t>
            </a:r>
            <a:r>
              <a:rPr lang="en-US" dirty="0"/>
              <a:t>- nuevas pantallas</a:t>
            </a:r>
          </a:p>
          <a:p>
            <a:r>
              <a:rPr lang="en-US" dirty="0"/>
              <a:t>Muertes no relacionadas con el SIDA de PVVIH </a:t>
            </a:r>
            <a:br>
              <a:rPr lang="en-US" dirty="0"/>
            </a:br>
            <a:r>
              <a:rPr lang="en-US" dirty="0"/>
              <a:t>con y sin TAR</a:t>
            </a:r>
          </a:p>
          <a:p>
            <a:r>
              <a:rPr lang="en-US" dirty="0">
                <a:solidFill>
                  <a:schemeClr val="bg1">
                    <a:lumMod val="65000"/>
                  </a:schemeClr>
                </a:solidFill>
              </a:rPr>
              <a:t>Los indicadores de poblaciones clave cargados desde </a:t>
            </a:r>
            <a:r>
              <a:rPr lang="en-US" dirty="0" err="1">
                <a:solidFill>
                  <a:schemeClr val="bg1">
                    <a:lumMod val="65000"/>
                  </a:schemeClr>
                </a:solidFill>
              </a:rPr>
              <a:t>el</a:t>
            </a:r>
            <a:r>
              <a:rPr lang="en-US" dirty="0">
                <a:solidFill>
                  <a:schemeClr val="bg1">
                    <a:lumMod val="65000"/>
                  </a:schemeClr>
                </a:solidFill>
              </a:rPr>
              <a:t> Excel en </a:t>
            </a:r>
            <a:r>
              <a:rPr lang="en-US" b="1" i="1" dirty="0">
                <a:solidFill>
                  <a:schemeClr val="bg1">
                    <a:lumMod val="65000"/>
                  </a:schemeClr>
                </a:solidFill>
              </a:rPr>
              <a:t>Estadísticas de programas &gt; </a:t>
            </a:r>
            <a:r>
              <a:rPr lang="en-US" dirty="0">
                <a:solidFill>
                  <a:schemeClr val="bg1">
                    <a:lumMod val="65000"/>
                  </a:schemeClr>
                </a:solidFill>
              </a:rPr>
              <a:t>Editor de </a:t>
            </a:r>
            <a:r>
              <a:rPr lang="en-US" b="1" i="1" dirty="0">
                <a:solidFill>
                  <a:schemeClr val="bg1">
                    <a:lumMod val="65000"/>
                  </a:schemeClr>
                </a:solidFill>
              </a:rPr>
              <a:t>poblaciones clave </a:t>
            </a:r>
            <a:r>
              <a:rPr lang="en-US" dirty="0">
                <a:solidFill>
                  <a:schemeClr val="bg1">
                    <a:lumMod val="65000"/>
                  </a:schemeClr>
                </a:solidFill>
              </a:rPr>
              <a:t>ahora también están disponibles en </a:t>
            </a:r>
            <a:r>
              <a:rPr lang="en-US" b="1" i="1" dirty="0">
                <a:solidFill>
                  <a:schemeClr val="bg1">
                    <a:lumMod val="65000"/>
                  </a:schemeClr>
                </a:solidFill>
              </a:rPr>
              <a:t>Resultados &gt; Adultos mayores de 15 años &gt; Estimaciones de poblaciones clave.</a:t>
            </a:r>
            <a:br>
              <a:rPr lang="en-US" b="1" i="1" dirty="0">
                <a:solidFill>
                  <a:schemeClr val="bg1">
                    <a:lumMod val="50000"/>
                  </a:schemeClr>
                </a:solidFill>
              </a:rPr>
            </a:br>
            <a:endParaRPr lang="en-US" b="1" dirty="0">
              <a:solidFill>
                <a:schemeClr val="bg1">
                  <a:lumMod val="50000"/>
                </a:schemeClr>
              </a:solidFill>
            </a:endParaRPr>
          </a:p>
          <a:p>
            <a:pPr marL="0" indent="0">
              <a:buNone/>
            </a:pPr>
            <a:r>
              <a:rPr lang="en-US" dirty="0"/>
              <a:t>Nuevos cuadros de </a:t>
            </a:r>
            <a:r>
              <a:rPr lang="en-US" b="1" dirty="0" err="1"/>
              <a:t>Validación</a:t>
            </a:r>
            <a:endParaRPr lang="en-US" b="1" dirty="0"/>
          </a:p>
          <a:p>
            <a:r>
              <a:rPr lang="en-US" dirty="0"/>
              <a:t>Niños previamente tratados</a:t>
            </a:r>
          </a:p>
          <a:p>
            <a:r>
              <a:rPr lang="en-US" b="1" dirty="0">
                <a:solidFill>
                  <a:schemeClr val="bg1">
                    <a:lumMod val="50000"/>
                  </a:schemeClr>
                </a:solidFill>
              </a:rPr>
              <a:t>Cascada de TAR </a:t>
            </a:r>
            <a:r>
              <a:rPr lang="en-US" dirty="0">
                <a:solidFill>
                  <a:schemeClr val="bg1">
                    <a:lumMod val="50000"/>
                  </a:schemeClr>
                </a:solidFill>
              </a:rPr>
              <a:t>en </a:t>
            </a:r>
            <a:r>
              <a:rPr lang="en-US" dirty="0" err="1">
                <a:solidFill>
                  <a:schemeClr val="bg1">
                    <a:lumMod val="50000"/>
                  </a:schemeClr>
                </a:solidFill>
              </a:rPr>
              <a:t>adultos</a:t>
            </a:r>
            <a:r>
              <a:rPr lang="en-US" dirty="0">
                <a:solidFill>
                  <a:schemeClr val="bg1">
                    <a:lumMod val="50000"/>
                  </a:schemeClr>
                </a:solidFill>
              </a:rPr>
              <a:t> </a:t>
            </a:r>
            <a:br>
              <a:rPr lang="en-US" dirty="0">
                <a:solidFill>
                  <a:schemeClr val="bg1">
                    <a:lumMod val="50000"/>
                  </a:schemeClr>
                </a:solidFill>
              </a:rPr>
            </a:br>
            <a:r>
              <a:rPr lang="en-US" dirty="0">
                <a:solidFill>
                  <a:schemeClr val="bg1">
                    <a:lumMod val="50000"/>
                  </a:schemeClr>
                </a:solidFill>
              </a:rPr>
              <a:t>(la </a:t>
            </a:r>
            <a:r>
              <a:rPr lang="en-US" dirty="0" err="1">
                <a:solidFill>
                  <a:schemeClr val="bg1">
                    <a:lumMod val="50000"/>
                  </a:schemeClr>
                </a:solidFill>
              </a:rPr>
              <a:t>evolución</a:t>
            </a:r>
            <a:r>
              <a:rPr lang="en-US" dirty="0">
                <a:solidFill>
                  <a:schemeClr val="bg1">
                    <a:lumMod val="50000"/>
                  </a:schemeClr>
                </a:solidFill>
              </a:rPr>
              <a:t> de </a:t>
            </a:r>
            <a:r>
              <a:rPr lang="en-US" dirty="0" err="1">
                <a:solidFill>
                  <a:schemeClr val="bg1">
                    <a:lumMod val="50000"/>
                  </a:schemeClr>
                </a:solidFill>
              </a:rPr>
              <a:t>los</a:t>
            </a:r>
            <a:r>
              <a:rPr lang="en-US" dirty="0">
                <a:solidFill>
                  <a:schemeClr val="bg1">
                    <a:lumMod val="50000"/>
                  </a:schemeClr>
                </a:solidFill>
              </a:rPr>
              <a:t> </a:t>
            </a:r>
            <a:r>
              <a:rPr lang="en-US" dirty="0" err="1">
                <a:solidFill>
                  <a:schemeClr val="bg1">
                    <a:lumMod val="50000"/>
                  </a:schemeClr>
                </a:solidFill>
              </a:rPr>
              <a:t>numeros</a:t>
            </a:r>
            <a:r>
              <a:rPr lang="en-US" dirty="0">
                <a:solidFill>
                  <a:schemeClr val="bg1">
                    <a:lumMod val="50000"/>
                  </a:schemeClr>
                </a:solidFill>
              </a:rPr>
              <a:t> de 2022 al 2023): </a:t>
            </a:r>
            <a:br>
              <a:rPr lang="en-US" dirty="0">
                <a:solidFill>
                  <a:schemeClr val="bg1">
                    <a:lumMod val="50000"/>
                  </a:schemeClr>
                </a:solidFill>
              </a:rPr>
            </a:br>
            <a:r>
              <a:rPr lang="en-US" dirty="0">
                <a:solidFill>
                  <a:schemeClr val="bg1">
                    <a:lumMod val="50000"/>
                  </a:schemeClr>
                </a:solidFill>
              </a:rPr>
              <a:t>Lee las entradas de las Estadísticas del Programa para </a:t>
            </a:r>
            <a:r>
              <a:rPr lang="en-US" dirty="0" err="1">
                <a:solidFill>
                  <a:schemeClr val="bg1">
                    <a:lumMod val="50000"/>
                  </a:schemeClr>
                </a:solidFill>
              </a:rPr>
              <a:t>inicios</a:t>
            </a:r>
            <a:r>
              <a:rPr lang="en-US" dirty="0">
                <a:solidFill>
                  <a:schemeClr val="bg1">
                    <a:lumMod val="50000"/>
                  </a:schemeClr>
                </a:solidFill>
              </a:rPr>
              <a:t>, </a:t>
            </a:r>
            <a:r>
              <a:rPr lang="en-US" dirty="0" err="1">
                <a:solidFill>
                  <a:schemeClr val="bg1">
                    <a:lumMod val="50000"/>
                  </a:schemeClr>
                </a:solidFill>
              </a:rPr>
              <a:t>reinicios</a:t>
            </a:r>
            <a:r>
              <a:rPr lang="en-US" dirty="0">
                <a:solidFill>
                  <a:schemeClr val="bg1">
                    <a:lumMod val="50000"/>
                  </a:schemeClr>
                </a:solidFill>
              </a:rPr>
              <a:t> y </a:t>
            </a:r>
            <a:r>
              <a:rPr lang="en-US" dirty="0" err="1">
                <a:solidFill>
                  <a:schemeClr val="bg1">
                    <a:lumMod val="50000"/>
                  </a:schemeClr>
                </a:solidFill>
              </a:rPr>
              <a:t>abandono</a:t>
            </a:r>
            <a:r>
              <a:rPr lang="en-US" dirty="0">
                <a:solidFill>
                  <a:schemeClr val="bg1">
                    <a:lumMod val="50000"/>
                  </a:schemeClr>
                </a:solidFill>
              </a:rPr>
              <a:t> del TAR</a:t>
            </a:r>
            <a:br>
              <a:rPr lang="en-US" dirty="0"/>
            </a:br>
            <a:endParaRPr lang="en-US" sz="2900" b="1" i="1" dirty="0"/>
          </a:p>
          <a:p>
            <a:pPr marL="0" indent="0">
              <a:buNone/>
            </a:pPr>
            <a:r>
              <a:rPr lang="en-US" sz="2900" b="1" dirty="0"/>
              <a:t>Comprobaciones de </a:t>
            </a:r>
            <a:r>
              <a:rPr lang="en-US" sz="2900" b="1" dirty="0" err="1"/>
              <a:t>Validación</a:t>
            </a:r>
            <a:endParaRPr lang="en-US" sz="2900" b="1" dirty="0"/>
          </a:p>
          <a:p>
            <a:r>
              <a:rPr lang="en-US" sz="2900" dirty="0" err="1"/>
              <a:t>Proyección</a:t>
            </a:r>
            <a:r>
              <a:rPr lang="en-US" sz="2900" dirty="0"/>
              <a:t> </a:t>
            </a:r>
            <a:r>
              <a:rPr lang="en-US" sz="2900" dirty="0" err="1"/>
              <a:t>inválida</a:t>
            </a:r>
            <a:r>
              <a:rPr lang="en-US" sz="2900" dirty="0"/>
              <a:t>, UA inválida, Shiny90 inválido.</a:t>
            </a:r>
          </a:p>
        </p:txBody>
      </p:sp>
      <p:sp>
        <p:nvSpPr>
          <p:cNvPr id="4" name="Slide Number Placeholder 3">
            <a:extLst>
              <a:ext uri="{FF2B5EF4-FFF2-40B4-BE49-F238E27FC236}">
                <a16:creationId xmlns:a16="http://schemas.microsoft.com/office/drawing/2014/main" id="{32FCA29F-3EE1-E5E2-99DB-0AF8ED6DFFF3}"/>
              </a:ext>
            </a:extLst>
          </p:cNvPr>
          <p:cNvSpPr>
            <a:spLocks noGrp="1"/>
          </p:cNvSpPr>
          <p:nvPr>
            <p:ph type="sldNum" sz="quarter" idx="12"/>
          </p:nvPr>
        </p:nvSpPr>
        <p:spPr/>
        <p:txBody>
          <a:bodyPr/>
          <a:lstStyle/>
          <a:p>
            <a:fld id="{CF13D369-8700-4468-8CC4-EE7C53720160}" type="slidenum">
              <a:rPr lang="en-US" smtClean="0"/>
              <a:t>2</a:t>
            </a:fld>
            <a:endParaRPr lang="en-US"/>
          </a:p>
        </p:txBody>
      </p:sp>
    </p:spTree>
    <p:extLst>
      <p:ext uri="{BB962C8B-B14F-4D97-AF65-F5344CB8AC3E}">
        <p14:creationId xmlns:p14="http://schemas.microsoft.com/office/powerpoint/2010/main" val="32648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9F6117-103F-5D5C-C9F9-230781BBCB7B}"/>
              </a:ext>
            </a:extLst>
          </p:cNvPr>
          <p:cNvSpPr>
            <a:spLocks noGrp="1"/>
          </p:cNvSpPr>
          <p:nvPr>
            <p:ph type="title"/>
          </p:nvPr>
        </p:nvSpPr>
        <p:spPr>
          <a:xfrm>
            <a:off x="222069" y="136525"/>
            <a:ext cx="11547565" cy="1325563"/>
          </a:xfrm>
        </p:spPr>
        <p:txBody>
          <a:bodyPr>
            <a:noAutofit/>
          </a:bodyPr>
          <a:lstStyle/>
          <a:p>
            <a:r>
              <a:rPr lang="en-US" sz="3600" dirty="0">
                <a:solidFill>
                  <a:srgbClr val="0000FF"/>
                </a:solidFill>
              </a:rPr>
              <a:t>Modelo de </a:t>
            </a:r>
            <a:r>
              <a:rPr lang="en-US" sz="3600" dirty="0" err="1">
                <a:solidFill>
                  <a:srgbClr val="0000FF"/>
                </a:solidFill>
              </a:rPr>
              <a:t>incidencia</a:t>
            </a:r>
            <a:r>
              <a:rPr lang="en-US" sz="3600" dirty="0">
                <a:solidFill>
                  <a:srgbClr val="0000FF"/>
                </a:solidFill>
              </a:rPr>
              <a:t> ECDC (</a:t>
            </a:r>
            <a:r>
              <a:rPr lang="en-US" sz="3600" dirty="0" err="1">
                <a:solidFill>
                  <a:srgbClr val="0000FF"/>
                </a:solidFill>
              </a:rPr>
              <a:t>paises</a:t>
            </a:r>
            <a:r>
              <a:rPr lang="en-US" sz="3600" dirty="0">
                <a:solidFill>
                  <a:srgbClr val="0000FF"/>
                </a:solidFill>
              </a:rPr>
              <a:t> </a:t>
            </a:r>
            <a:r>
              <a:rPr lang="en-US" sz="3600" dirty="0" err="1">
                <a:solidFill>
                  <a:srgbClr val="0000FF"/>
                </a:solidFill>
              </a:rPr>
              <a:t>europeos</a:t>
            </a:r>
            <a:r>
              <a:rPr lang="en-US" sz="3600" dirty="0">
                <a:solidFill>
                  <a:srgbClr val="0000FF"/>
                </a:solidFill>
              </a:rPr>
              <a:t>): Importación a Spectrum, nacional y/o como suma de subpoblaciones</a:t>
            </a:r>
          </a:p>
        </p:txBody>
      </p:sp>
      <p:sp>
        <p:nvSpPr>
          <p:cNvPr id="7" name="Content Placeholder 6">
            <a:extLst>
              <a:ext uri="{FF2B5EF4-FFF2-40B4-BE49-F238E27FC236}">
                <a16:creationId xmlns:a16="http://schemas.microsoft.com/office/drawing/2014/main" id="{E35A130F-65E4-FBF7-870E-61407546BB7D}"/>
              </a:ext>
            </a:extLst>
          </p:cNvPr>
          <p:cNvSpPr>
            <a:spLocks noGrp="1"/>
          </p:cNvSpPr>
          <p:nvPr>
            <p:ph idx="1"/>
          </p:nvPr>
        </p:nvSpPr>
        <p:spPr>
          <a:xfrm>
            <a:off x="313509" y="1580607"/>
            <a:ext cx="11040291" cy="2848180"/>
          </a:xfrm>
        </p:spPr>
        <p:txBody>
          <a:bodyPr>
            <a:normAutofit/>
          </a:bodyPr>
          <a:lstStyle/>
          <a:p>
            <a:r>
              <a:rPr lang="en-US" sz="2000" dirty="0"/>
              <a:t>La </a:t>
            </a:r>
            <a:r>
              <a:rPr lang="en-US" sz="2000" i="1" dirty="0"/>
              <a:t>Herramienta de Modelización del VIH del ECDC , que </a:t>
            </a:r>
            <a:r>
              <a:rPr lang="en-US" sz="2000" dirty="0"/>
              <a:t>se ajusta a los diagnósticos de casos de VIH y SIDA procedentes de una sólida vigilancia nacional basada en casos, puede ejecutarse a escala nacional o por poblaciones clave.</a:t>
            </a:r>
          </a:p>
          <a:p>
            <a:r>
              <a:rPr lang="en-US" sz="2000" dirty="0"/>
              <a:t>Si se ejecuta a nivel nacional, el botón "</a:t>
            </a:r>
            <a:r>
              <a:rPr lang="en-US" sz="2000" i="1" dirty="0"/>
              <a:t>Leer de la base de datos</a:t>
            </a:r>
            <a:r>
              <a:rPr lang="en-US" sz="2000" dirty="0"/>
              <a:t>" de Spectrum puede utilizarse para importar nuevas infecciones desde el archivo de salida (CSV) del modelo ECDC.</a:t>
            </a:r>
          </a:p>
          <a:p>
            <a:r>
              <a:rPr lang="en-US" sz="2000" dirty="0"/>
              <a:t>Si el ECDC se ejecutó por población clave, puede sumar las nuevas infecciones de todas las subpoblaciones y, a continuación, introducir manualmente la suma de las infecciones nacionales en Spectrum.</a:t>
            </a:r>
          </a:p>
        </p:txBody>
      </p:sp>
      <p:sp>
        <p:nvSpPr>
          <p:cNvPr id="5" name="Slide Number Placeholder 4">
            <a:extLst>
              <a:ext uri="{FF2B5EF4-FFF2-40B4-BE49-F238E27FC236}">
                <a16:creationId xmlns:a16="http://schemas.microsoft.com/office/drawing/2014/main" id="{9FC0B9B0-7D16-B6A8-AA27-40AC813986FC}"/>
              </a:ext>
            </a:extLst>
          </p:cNvPr>
          <p:cNvSpPr>
            <a:spLocks noGrp="1"/>
          </p:cNvSpPr>
          <p:nvPr>
            <p:ph type="sldNum" sz="quarter" idx="12"/>
          </p:nvPr>
        </p:nvSpPr>
        <p:spPr/>
        <p:txBody>
          <a:bodyPr/>
          <a:lstStyle/>
          <a:p>
            <a:fld id="{CF13D369-8700-4468-8CC4-EE7C53720160}" type="slidenum">
              <a:rPr lang="en-US" smtClean="0"/>
              <a:t>20</a:t>
            </a:fld>
            <a:endParaRPr lang="en-US"/>
          </a:p>
        </p:txBody>
      </p:sp>
      <p:pic>
        <p:nvPicPr>
          <p:cNvPr id="9" name="Picture 8">
            <a:extLst>
              <a:ext uri="{FF2B5EF4-FFF2-40B4-BE49-F238E27FC236}">
                <a16:creationId xmlns:a16="http://schemas.microsoft.com/office/drawing/2014/main" id="{5BD67468-214E-9608-A6BA-74F330DAB6AC}"/>
              </a:ext>
            </a:extLst>
          </p:cNvPr>
          <p:cNvPicPr>
            <a:picLocks noChangeAspect="1"/>
          </p:cNvPicPr>
          <p:nvPr/>
        </p:nvPicPr>
        <p:blipFill>
          <a:blip r:embed="rId3"/>
          <a:stretch>
            <a:fillRect/>
          </a:stretch>
        </p:blipFill>
        <p:spPr>
          <a:xfrm>
            <a:off x="3427777" y="4428786"/>
            <a:ext cx="8764223" cy="24292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392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6124-6532-D0C8-BB0D-1066A701787A}"/>
              </a:ext>
            </a:extLst>
          </p:cNvPr>
          <p:cNvSpPr>
            <a:spLocks noGrp="1"/>
          </p:cNvSpPr>
          <p:nvPr>
            <p:ph type="title"/>
          </p:nvPr>
        </p:nvSpPr>
        <p:spPr>
          <a:xfrm>
            <a:off x="627797" y="365125"/>
            <a:ext cx="10888341" cy="5770632"/>
          </a:xfrm>
        </p:spPr>
        <p:txBody>
          <a:bodyPr>
            <a:normAutofit/>
          </a:bodyPr>
          <a:lstStyle/>
          <a:p>
            <a:r>
              <a:rPr lang="en-US" dirty="0">
                <a:solidFill>
                  <a:srgbClr val="0E26DA"/>
                </a:solidFill>
              </a:rPr>
              <a:t>Diapositivas adicionales - </a:t>
            </a:r>
            <a:r>
              <a:rPr lang="en-US" dirty="0" err="1">
                <a:solidFill>
                  <a:srgbClr val="0E26DA"/>
                </a:solidFill>
              </a:rPr>
              <a:t>específicas</a:t>
            </a:r>
            <a:r>
              <a:rPr lang="en-US" dirty="0">
                <a:solidFill>
                  <a:srgbClr val="0E26DA"/>
                </a:solidFill>
              </a:rPr>
              <a:t> para las </a:t>
            </a:r>
            <a:br>
              <a:rPr lang="en-US" dirty="0">
                <a:solidFill>
                  <a:srgbClr val="0E26DA"/>
                </a:solidFill>
              </a:rPr>
            </a:br>
            <a:r>
              <a:rPr lang="en-US" i="1" dirty="0">
                <a:solidFill>
                  <a:srgbClr val="0E26DA"/>
                </a:solidFill>
              </a:rPr>
              <a:t>epidemias generalizadas</a:t>
            </a:r>
            <a:r>
              <a:rPr lang="en-US" dirty="0">
                <a:solidFill>
                  <a:srgbClr val="0E26DA"/>
                </a:solidFill>
              </a:rPr>
              <a:t>, con: </a:t>
            </a:r>
            <a:br>
              <a:rPr lang="en-US" dirty="0">
                <a:solidFill>
                  <a:srgbClr val="0E26DA"/>
                </a:solidFill>
              </a:rPr>
            </a:br>
            <a:br>
              <a:rPr lang="en-US" dirty="0">
                <a:solidFill>
                  <a:srgbClr val="0E26DA"/>
                </a:solidFill>
              </a:rPr>
            </a:br>
            <a:r>
              <a:rPr lang="en-US" sz="4000" dirty="0">
                <a:solidFill>
                  <a:srgbClr val="0E26DA"/>
                </a:solidFill>
              </a:rPr>
              <a:t>* </a:t>
            </a:r>
            <a:r>
              <a:rPr lang="en-US" sz="4000" dirty="0" err="1">
                <a:solidFill>
                  <a:srgbClr val="0E26DA"/>
                </a:solidFill>
              </a:rPr>
              <a:t>encuestas</a:t>
            </a:r>
            <a:r>
              <a:rPr lang="en-US" sz="4000" dirty="0">
                <a:solidFill>
                  <a:srgbClr val="0E26DA"/>
                </a:solidFill>
              </a:rPr>
              <a:t> </a:t>
            </a:r>
            <a:r>
              <a:rPr lang="en-US" sz="4000" dirty="0" err="1">
                <a:solidFill>
                  <a:srgbClr val="0E26DA"/>
                </a:solidFill>
              </a:rPr>
              <a:t>nacionales</a:t>
            </a:r>
            <a:r>
              <a:rPr lang="en-US" sz="4000" dirty="0">
                <a:solidFill>
                  <a:srgbClr val="0E26DA"/>
                </a:solidFill>
              </a:rPr>
              <a:t> </a:t>
            </a:r>
            <a:r>
              <a:rPr lang="en-US" sz="4000" b="0" dirty="0">
                <a:solidFill>
                  <a:srgbClr val="0E26DA"/>
                </a:solidFill>
              </a:rPr>
              <a:t>de </a:t>
            </a:r>
            <a:r>
              <a:rPr lang="en-US" sz="4000" b="0" dirty="0" err="1">
                <a:solidFill>
                  <a:srgbClr val="0E26DA"/>
                </a:solidFill>
              </a:rPr>
              <a:t>hogares</a:t>
            </a:r>
            <a:r>
              <a:rPr lang="en-US" sz="4000" b="0" dirty="0">
                <a:solidFill>
                  <a:srgbClr val="0E26DA"/>
                </a:solidFill>
              </a:rPr>
              <a:t> </a:t>
            </a:r>
            <a:br>
              <a:rPr lang="en-US" sz="4000" b="0" dirty="0">
                <a:solidFill>
                  <a:srgbClr val="0E26DA"/>
                </a:solidFill>
              </a:rPr>
            </a:br>
            <a:r>
              <a:rPr lang="en-US" sz="4000" b="0" dirty="0">
                <a:solidFill>
                  <a:srgbClr val="0E26DA"/>
                </a:solidFill>
              </a:rPr>
              <a:t>con </a:t>
            </a:r>
            <a:r>
              <a:rPr lang="en-US" sz="4000" b="0" dirty="0" err="1">
                <a:solidFill>
                  <a:srgbClr val="0E26DA"/>
                </a:solidFill>
              </a:rPr>
              <a:t>serología</a:t>
            </a:r>
            <a:r>
              <a:rPr lang="en-US" sz="4000" b="0" dirty="0">
                <a:solidFill>
                  <a:srgbClr val="0E26DA"/>
                </a:solidFill>
              </a:rPr>
              <a:t> VIH &amp; </a:t>
            </a:r>
            <a:br>
              <a:rPr lang="en-US" sz="4000" dirty="0">
                <a:solidFill>
                  <a:srgbClr val="0E26DA"/>
                </a:solidFill>
              </a:rPr>
            </a:br>
            <a:r>
              <a:rPr lang="en-US" sz="4000" dirty="0">
                <a:solidFill>
                  <a:srgbClr val="0E26DA"/>
                </a:solidFill>
              </a:rPr>
              <a:t>* </a:t>
            </a:r>
            <a:r>
              <a:rPr lang="en-US" sz="4000" b="0" dirty="0">
                <a:solidFill>
                  <a:srgbClr val="0E26DA"/>
                </a:solidFill>
              </a:rPr>
              <a:t>(ampliación hacia) </a:t>
            </a:r>
            <a:r>
              <a:rPr lang="en-US" sz="4000" dirty="0" err="1">
                <a:solidFill>
                  <a:srgbClr val="0E26DA"/>
                </a:solidFill>
              </a:rPr>
              <a:t>pruebas</a:t>
            </a:r>
            <a:r>
              <a:rPr lang="en-US" sz="4000" dirty="0">
                <a:solidFill>
                  <a:srgbClr val="0E26DA"/>
                </a:solidFill>
              </a:rPr>
              <a:t> del VIH </a:t>
            </a:r>
            <a:r>
              <a:rPr lang="en-US" sz="4000" dirty="0" err="1">
                <a:solidFill>
                  <a:srgbClr val="0E26DA"/>
                </a:solidFill>
              </a:rPr>
              <a:t>rutinarias</a:t>
            </a:r>
            <a:r>
              <a:rPr lang="en-US" sz="4000" dirty="0">
                <a:solidFill>
                  <a:srgbClr val="0E26DA"/>
                </a:solidFill>
              </a:rPr>
              <a:t> a escala </a:t>
            </a:r>
            <a:r>
              <a:rPr lang="en-US" sz="4000" dirty="0" err="1">
                <a:solidFill>
                  <a:srgbClr val="0E26DA"/>
                </a:solidFill>
              </a:rPr>
              <a:t>nacional</a:t>
            </a:r>
            <a:r>
              <a:rPr lang="en-US" sz="4000" dirty="0">
                <a:solidFill>
                  <a:srgbClr val="0E26DA"/>
                </a:solidFill>
              </a:rPr>
              <a:t> </a:t>
            </a:r>
            <a:r>
              <a:rPr lang="en-US" sz="4000" dirty="0" err="1">
                <a:solidFill>
                  <a:srgbClr val="0E26DA"/>
                </a:solidFill>
              </a:rPr>
              <a:t>en</a:t>
            </a:r>
            <a:r>
              <a:rPr lang="en-US" sz="4000" dirty="0">
                <a:solidFill>
                  <a:srgbClr val="0E26DA"/>
                </a:solidFill>
              </a:rPr>
              <a:t> la </a:t>
            </a:r>
            <a:r>
              <a:rPr lang="en-US" sz="4000" dirty="0" err="1">
                <a:solidFill>
                  <a:srgbClr val="0E26DA"/>
                </a:solidFill>
              </a:rPr>
              <a:t>Atención</a:t>
            </a:r>
            <a:r>
              <a:rPr lang="en-US" sz="4000" dirty="0">
                <a:solidFill>
                  <a:srgbClr val="0E26DA"/>
                </a:solidFill>
              </a:rPr>
              <a:t> </a:t>
            </a:r>
            <a:r>
              <a:rPr lang="en-US" sz="4000" dirty="0" err="1">
                <a:solidFill>
                  <a:srgbClr val="0E26DA"/>
                </a:solidFill>
              </a:rPr>
              <a:t>PreNatal</a:t>
            </a:r>
            <a:endParaRPr lang="en-US" dirty="0">
              <a:solidFill>
                <a:srgbClr val="0E26DA"/>
              </a:solidFill>
            </a:endParaRPr>
          </a:p>
        </p:txBody>
      </p:sp>
      <p:sp>
        <p:nvSpPr>
          <p:cNvPr id="3" name="Slide Number Placeholder 2">
            <a:extLst>
              <a:ext uri="{FF2B5EF4-FFF2-40B4-BE49-F238E27FC236}">
                <a16:creationId xmlns:a16="http://schemas.microsoft.com/office/drawing/2014/main" id="{AC9F9A2F-0C8D-0F5C-70A6-638ACD1222A4}"/>
              </a:ext>
            </a:extLst>
          </p:cNvPr>
          <p:cNvSpPr>
            <a:spLocks noGrp="1"/>
          </p:cNvSpPr>
          <p:nvPr>
            <p:ph type="sldNum" sz="quarter" idx="12"/>
          </p:nvPr>
        </p:nvSpPr>
        <p:spPr/>
        <p:txBody>
          <a:bodyPr/>
          <a:lstStyle/>
          <a:p>
            <a:fld id="{CF13D369-8700-4468-8CC4-EE7C53720160}" type="slidenum">
              <a:rPr lang="en-US" smtClean="0"/>
              <a:t>21</a:t>
            </a:fld>
            <a:endParaRPr lang="en-US"/>
          </a:p>
        </p:txBody>
      </p:sp>
    </p:spTree>
    <p:extLst>
      <p:ext uri="{BB962C8B-B14F-4D97-AF65-F5344CB8AC3E}">
        <p14:creationId xmlns:p14="http://schemas.microsoft.com/office/powerpoint/2010/main" val="2682931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C39A-C84E-798F-78F8-50323466111E}"/>
              </a:ext>
            </a:extLst>
          </p:cNvPr>
          <p:cNvSpPr>
            <a:spLocks noGrp="1"/>
          </p:cNvSpPr>
          <p:nvPr>
            <p:ph type="title"/>
          </p:nvPr>
        </p:nvSpPr>
        <p:spPr>
          <a:xfrm>
            <a:off x="236035" y="136525"/>
            <a:ext cx="6142463" cy="1774062"/>
          </a:xfrm>
        </p:spPr>
        <p:txBody>
          <a:bodyPr>
            <a:normAutofit/>
          </a:bodyPr>
          <a:lstStyle/>
          <a:p>
            <a:r>
              <a:rPr lang="en-US" b="0" dirty="0" err="1">
                <a:solidFill>
                  <a:srgbClr val="0E26DA"/>
                </a:solidFill>
              </a:rPr>
              <a:t>Patrones</a:t>
            </a:r>
            <a:r>
              <a:rPr lang="en-US" b="0" dirty="0">
                <a:solidFill>
                  <a:srgbClr val="0E26DA"/>
                </a:solidFill>
              </a:rPr>
              <a:t> de </a:t>
            </a:r>
            <a:r>
              <a:rPr lang="en-US" dirty="0" err="1">
                <a:solidFill>
                  <a:srgbClr val="0E26DA"/>
                </a:solidFill>
              </a:rPr>
              <a:t>lactancia</a:t>
            </a:r>
            <a:r>
              <a:rPr lang="en-US" dirty="0">
                <a:solidFill>
                  <a:srgbClr val="0E26DA"/>
                </a:solidFill>
              </a:rPr>
              <a:t> </a:t>
            </a:r>
            <a:r>
              <a:rPr lang="en-US" dirty="0" err="1">
                <a:solidFill>
                  <a:srgbClr val="0E26DA"/>
                </a:solidFill>
              </a:rPr>
              <a:t>materna</a:t>
            </a:r>
            <a:r>
              <a:rPr lang="en-US" b="0" dirty="0">
                <a:solidFill>
                  <a:srgbClr val="0E26DA"/>
                </a:solidFill>
              </a:rPr>
              <a:t>, </a:t>
            </a:r>
            <a:r>
              <a:rPr lang="en-US" b="0" dirty="0" err="1">
                <a:solidFill>
                  <a:srgbClr val="0E26DA"/>
                </a:solidFill>
              </a:rPr>
              <a:t>actualizado</a:t>
            </a:r>
            <a:endParaRPr lang="en-US" b="0" dirty="0">
              <a:solidFill>
                <a:srgbClr val="0E26DA"/>
              </a:solidFill>
            </a:endParaRPr>
          </a:p>
        </p:txBody>
      </p:sp>
      <p:sp>
        <p:nvSpPr>
          <p:cNvPr id="4" name="Content Placeholder 3">
            <a:extLst>
              <a:ext uri="{FF2B5EF4-FFF2-40B4-BE49-F238E27FC236}">
                <a16:creationId xmlns:a16="http://schemas.microsoft.com/office/drawing/2014/main" id="{B401D085-EFB9-667E-98CE-39772E5DA2D1}"/>
              </a:ext>
            </a:extLst>
          </p:cNvPr>
          <p:cNvSpPr>
            <a:spLocks noGrp="1"/>
          </p:cNvSpPr>
          <p:nvPr>
            <p:ph idx="1"/>
          </p:nvPr>
        </p:nvSpPr>
        <p:spPr>
          <a:xfrm>
            <a:off x="0" y="2320118"/>
            <a:ext cx="6378498" cy="3335775"/>
          </a:xfrm>
        </p:spPr>
        <p:txBody>
          <a:bodyPr>
            <a:normAutofit lnSpcReduction="10000"/>
          </a:bodyPr>
          <a:lstStyle/>
          <a:p>
            <a:r>
              <a:rPr lang="en-US" sz="2400" dirty="0"/>
              <a:t>Se </a:t>
            </a:r>
            <a:r>
              <a:rPr lang="en-US" sz="2400" dirty="0" err="1"/>
              <a:t>han</a:t>
            </a:r>
            <a:r>
              <a:rPr lang="en-US" sz="2400" dirty="0"/>
              <a:t> </a:t>
            </a:r>
            <a:r>
              <a:rPr lang="en-US" sz="2400" dirty="0" err="1"/>
              <a:t>añadido</a:t>
            </a:r>
            <a:r>
              <a:rPr lang="en-US" sz="2400" dirty="0"/>
              <a:t> a la base de </a:t>
            </a:r>
            <a:r>
              <a:rPr lang="en-US" sz="2400" dirty="0" err="1"/>
              <a:t>datos</a:t>
            </a:r>
            <a:r>
              <a:rPr lang="en-US" sz="2400" dirty="0"/>
              <a:t> </a:t>
            </a:r>
            <a:r>
              <a:rPr lang="en-US" sz="2400" dirty="0" err="1"/>
              <a:t>datos</a:t>
            </a:r>
            <a:r>
              <a:rPr lang="en-US" sz="2400" dirty="0"/>
              <a:t> </a:t>
            </a:r>
            <a:r>
              <a:rPr lang="en-US" sz="2400" dirty="0" err="1"/>
              <a:t>datos</a:t>
            </a:r>
            <a:r>
              <a:rPr lang="en-US" sz="2400" dirty="0"/>
              <a:t> </a:t>
            </a:r>
            <a:r>
              <a:rPr lang="en-US" sz="2400" dirty="0" err="1"/>
              <a:t>sobre</a:t>
            </a:r>
            <a:r>
              <a:rPr lang="en-US" sz="2400" dirty="0"/>
              <a:t> la </a:t>
            </a:r>
            <a:r>
              <a:rPr lang="en-US" sz="2400" dirty="0" err="1"/>
              <a:t>duración</a:t>
            </a:r>
            <a:r>
              <a:rPr lang="en-US" sz="2400"/>
              <a:t> de la </a:t>
            </a:r>
            <a:r>
              <a:rPr lang="en-US" sz="2400" dirty="0" err="1"/>
              <a:t>lactancia</a:t>
            </a:r>
            <a:r>
              <a:rPr lang="en-US" sz="2400" dirty="0"/>
              <a:t> </a:t>
            </a:r>
            <a:r>
              <a:rPr lang="en-US" sz="2400" dirty="0" err="1"/>
              <a:t>materna</a:t>
            </a:r>
            <a:r>
              <a:rPr lang="en-US" sz="2400" dirty="0"/>
              <a:t> </a:t>
            </a:r>
            <a:r>
              <a:rPr lang="en-US" sz="2400" dirty="0" err="1"/>
              <a:t>procedentes</a:t>
            </a:r>
            <a:r>
              <a:rPr lang="en-US" sz="2400" dirty="0"/>
              <a:t> de 6 </a:t>
            </a:r>
            <a:r>
              <a:rPr lang="en-US" sz="2400" dirty="0" err="1"/>
              <a:t>nuevas</a:t>
            </a:r>
            <a:r>
              <a:rPr lang="en-US" sz="2400" dirty="0"/>
              <a:t> </a:t>
            </a:r>
            <a:r>
              <a:rPr lang="en-US" sz="2400" dirty="0" err="1"/>
              <a:t>encuestas</a:t>
            </a:r>
            <a:r>
              <a:rPr lang="en-US" sz="2400" dirty="0"/>
              <a:t>.</a:t>
            </a:r>
          </a:p>
          <a:p>
            <a:r>
              <a:rPr lang="en-US" sz="2400" dirty="0"/>
              <a:t>Se ha </a:t>
            </a:r>
            <a:r>
              <a:rPr lang="en-US" sz="2400" dirty="0" err="1"/>
              <a:t>actualizado</a:t>
            </a:r>
            <a:r>
              <a:rPr lang="en-US" sz="2400" dirty="0"/>
              <a:t> </a:t>
            </a:r>
            <a:r>
              <a:rPr lang="en-US" sz="2400" dirty="0" err="1"/>
              <a:t>el</a:t>
            </a:r>
            <a:r>
              <a:rPr lang="en-US" sz="2400" dirty="0"/>
              <a:t> </a:t>
            </a:r>
            <a:r>
              <a:rPr lang="en-US" sz="2400" dirty="0" err="1"/>
              <a:t>modelo</a:t>
            </a:r>
            <a:r>
              <a:rPr lang="en-US" sz="2400" dirty="0"/>
              <a:t> para </a:t>
            </a:r>
            <a:r>
              <a:rPr lang="en-US" sz="2400" dirty="0" err="1"/>
              <a:t>estimar</a:t>
            </a:r>
            <a:r>
              <a:rPr lang="en-US" sz="2400" dirty="0"/>
              <a:t> la </a:t>
            </a:r>
            <a:r>
              <a:rPr lang="en-US" sz="2400" dirty="0" err="1"/>
              <a:t>duración</a:t>
            </a:r>
            <a:r>
              <a:rPr lang="en-US" sz="2400" dirty="0"/>
              <a:t> de la </a:t>
            </a:r>
            <a:r>
              <a:rPr lang="en-US" sz="2400" dirty="0" err="1"/>
              <a:t>lactancia</a:t>
            </a:r>
            <a:r>
              <a:rPr lang="en-US" sz="2400" dirty="0"/>
              <a:t> entre </a:t>
            </a:r>
            <a:r>
              <a:rPr lang="en-US" sz="2400" dirty="0" err="1"/>
              <a:t>mujeres</a:t>
            </a:r>
            <a:r>
              <a:rPr lang="en-US" sz="2400" dirty="0"/>
              <a:t> VIH+ y VIH-, para </a:t>
            </a:r>
            <a:r>
              <a:rPr lang="en-US" sz="2400" dirty="0" err="1"/>
              <a:t>África</a:t>
            </a:r>
            <a:r>
              <a:rPr lang="en-US" sz="2400" dirty="0"/>
              <a:t> meridional, oriental y occidental.</a:t>
            </a:r>
          </a:p>
          <a:p>
            <a:r>
              <a:rPr lang="en-US" sz="2400" dirty="0"/>
              <a:t>Para </a:t>
            </a:r>
            <a:r>
              <a:rPr lang="en-US" sz="2400" dirty="0" err="1"/>
              <a:t>utilizar</a:t>
            </a:r>
            <a:r>
              <a:rPr lang="en-US" sz="2400" dirty="0"/>
              <a:t> las </a:t>
            </a:r>
            <a:r>
              <a:rPr lang="en-US" sz="2400" dirty="0" err="1"/>
              <a:t>nuevas</a:t>
            </a:r>
            <a:r>
              <a:rPr lang="en-US" sz="2400" dirty="0"/>
              <a:t> </a:t>
            </a:r>
            <a:r>
              <a:rPr lang="en-US" sz="2400" dirty="0" err="1"/>
              <a:t>estimaciones</a:t>
            </a:r>
            <a:r>
              <a:rPr lang="en-US" sz="2400" dirty="0"/>
              <a:t>, </a:t>
            </a:r>
            <a:r>
              <a:rPr lang="en-US" sz="2400" dirty="0" err="1"/>
              <a:t>todos</a:t>
            </a:r>
            <a:r>
              <a:rPr lang="en-US" sz="2400" dirty="0"/>
              <a:t> </a:t>
            </a:r>
            <a:r>
              <a:rPr lang="en-US" sz="2400" dirty="0" err="1"/>
              <a:t>los</a:t>
            </a:r>
            <a:r>
              <a:rPr lang="en-US" sz="2400" dirty="0"/>
              <a:t> </a:t>
            </a:r>
            <a:r>
              <a:rPr lang="en-US" sz="2400" dirty="0" err="1"/>
              <a:t>países</a:t>
            </a:r>
            <a:r>
              <a:rPr lang="en-US" sz="2400" dirty="0"/>
              <a:t> </a:t>
            </a:r>
            <a:r>
              <a:rPr lang="en-US" sz="2400" dirty="0" err="1"/>
              <a:t>deben</a:t>
            </a:r>
            <a:r>
              <a:rPr lang="en-US" sz="2400" dirty="0"/>
              <a:t> </a:t>
            </a:r>
            <a:r>
              <a:rPr lang="en-US" sz="2400" dirty="0" err="1"/>
              <a:t>hacer</a:t>
            </a:r>
            <a:r>
              <a:rPr lang="en-US" sz="2400" dirty="0"/>
              <a:t> </a:t>
            </a:r>
            <a:r>
              <a:rPr lang="en-US" sz="2400" dirty="0" err="1"/>
              <a:t>clic</a:t>
            </a:r>
            <a:r>
              <a:rPr lang="en-US" sz="2400" dirty="0"/>
              <a:t> </a:t>
            </a:r>
            <a:r>
              <a:rPr lang="en-US" sz="2400" dirty="0" err="1"/>
              <a:t>en</a:t>
            </a:r>
            <a:r>
              <a:rPr lang="en-US" sz="2400" dirty="0"/>
              <a:t> </a:t>
            </a:r>
            <a:r>
              <a:rPr lang="en-US" sz="2400" dirty="0" err="1"/>
              <a:t>el</a:t>
            </a:r>
            <a:r>
              <a:rPr lang="en-US" sz="2400" dirty="0"/>
              <a:t> </a:t>
            </a:r>
            <a:r>
              <a:rPr lang="en-US" sz="2400" dirty="0" err="1"/>
              <a:t>botón</a:t>
            </a:r>
            <a:r>
              <a:rPr lang="en-US" sz="2400" dirty="0"/>
              <a:t> "Leer </a:t>
            </a:r>
            <a:r>
              <a:rPr lang="en-US" sz="2400" dirty="0" err="1"/>
              <a:t>datos</a:t>
            </a:r>
            <a:r>
              <a:rPr lang="en-US" sz="2400" dirty="0"/>
              <a:t> de la </a:t>
            </a:r>
            <a:r>
              <a:rPr lang="en-US" sz="2400" dirty="0" err="1"/>
              <a:t>encuesta</a:t>
            </a:r>
            <a:r>
              <a:rPr lang="en-US" sz="2400" dirty="0"/>
              <a:t>", </a:t>
            </a:r>
            <a:r>
              <a:rPr lang="en-US" sz="2400" dirty="0" err="1"/>
              <a:t>si</a:t>
            </a:r>
            <a:r>
              <a:rPr lang="en-US" sz="2400" dirty="0"/>
              <a:t> </a:t>
            </a:r>
            <a:r>
              <a:rPr lang="en-US" sz="2400" dirty="0" err="1"/>
              <a:t>está</a:t>
            </a:r>
            <a:r>
              <a:rPr lang="en-US" sz="2400" dirty="0"/>
              <a:t> </a:t>
            </a:r>
            <a:r>
              <a:rPr lang="en-US" sz="2400" dirty="0" err="1"/>
              <a:t>activo</a:t>
            </a:r>
            <a:r>
              <a:rPr lang="en-US" sz="2400" dirty="0"/>
              <a:t>.</a:t>
            </a:r>
          </a:p>
        </p:txBody>
      </p:sp>
      <p:sp>
        <p:nvSpPr>
          <p:cNvPr id="3" name="Slide Number Placeholder 2">
            <a:extLst>
              <a:ext uri="{FF2B5EF4-FFF2-40B4-BE49-F238E27FC236}">
                <a16:creationId xmlns:a16="http://schemas.microsoft.com/office/drawing/2014/main" id="{7FC0C3D6-FE55-7ED5-C538-D03404C84563}"/>
              </a:ext>
            </a:extLst>
          </p:cNvPr>
          <p:cNvSpPr>
            <a:spLocks noGrp="1"/>
          </p:cNvSpPr>
          <p:nvPr>
            <p:ph type="sldNum" sz="quarter" idx="12"/>
          </p:nvPr>
        </p:nvSpPr>
        <p:spPr/>
        <p:txBody>
          <a:bodyPr/>
          <a:lstStyle/>
          <a:p>
            <a:fld id="{CF13D369-8700-4468-8CC4-EE7C53720160}" type="slidenum">
              <a:rPr lang="en-US" smtClean="0"/>
              <a:t>22</a:t>
            </a:fld>
            <a:endParaRPr lang="en-US"/>
          </a:p>
        </p:txBody>
      </p:sp>
      <p:pic>
        <p:nvPicPr>
          <p:cNvPr id="7" name="Picture 6" descr="A screenshot of a computer&#10;&#10;Description automatically generated">
            <a:extLst>
              <a:ext uri="{FF2B5EF4-FFF2-40B4-BE49-F238E27FC236}">
                <a16:creationId xmlns:a16="http://schemas.microsoft.com/office/drawing/2014/main" id="{10D3B7DD-AFA5-FECD-962D-8EDD807F145B}"/>
              </a:ext>
            </a:extLst>
          </p:cNvPr>
          <p:cNvPicPr>
            <a:picLocks noChangeAspect="1"/>
          </p:cNvPicPr>
          <p:nvPr/>
        </p:nvPicPr>
        <p:blipFill rotWithShape="1">
          <a:blip r:embed="rId3">
            <a:extLst>
              <a:ext uri="{28A0092B-C50C-407E-A947-70E740481C1C}">
                <a14:useLocalDpi xmlns:a14="http://schemas.microsoft.com/office/drawing/2010/main" val="0"/>
              </a:ext>
            </a:extLst>
          </a:blip>
          <a:srcRect l="20803" t="12222" r="46786" b="16349"/>
          <a:stretch/>
        </p:blipFill>
        <p:spPr>
          <a:xfrm>
            <a:off x="6694714" y="136525"/>
            <a:ext cx="5377545" cy="6666375"/>
          </a:xfrm>
          <a:prstGeom prst="rect">
            <a:avLst/>
          </a:prstGeom>
        </p:spPr>
      </p:pic>
      <p:sp>
        <p:nvSpPr>
          <p:cNvPr id="9" name="Oval 8">
            <a:extLst>
              <a:ext uri="{FF2B5EF4-FFF2-40B4-BE49-F238E27FC236}">
                <a16:creationId xmlns:a16="http://schemas.microsoft.com/office/drawing/2014/main" id="{13283C49-C5A4-63EA-6AB2-9162C299E643}"/>
              </a:ext>
            </a:extLst>
          </p:cNvPr>
          <p:cNvSpPr/>
          <p:nvPr/>
        </p:nvSpPr>
        <p:spPr>
          <a:xfrm>
            <a:off x="6694714" y="5378997"/>
            <a:ext cx="1444050" cy="553792"/>
          </a:xfrm>
          <a:prstGeom prst="ellipse">
            <a:avLst/>
          </a:prstGeom>
          <a:noFill/>
          <a:ln w="444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58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C9BB-3CA2-1939-735D-E284D3CF0BEC}"/>
              </a:ext>
            </a:extLst>
          </p:cNvPr>
          <p:cNvSpPr>
            <a:spLocks noGrp="1"/>
          </p:cNvSpPr>
          <p:nvPr>
            <p:ph type="title"/>
          </p:nvPr>
        </p:nvSpPr>
        <p:spPr>
          <a:xfrm>
            <a:off x="401470" y="136525"/>
            <a:ext cx="11542593" cy="1325563"/>
          </a:xfrm>
        </p:spPr>
        <p:txBody>
          <a:bodyPr>
            <a:noAutofit/>
          </a:bodyPr>
          <a:lstStyle/>
          <a:p>
            <a:r>
              <a:rPr lang="en-US" sz="4000" dirty="0" err="1">
                <a:solidFill>
                  <a:srgbClr val="0E26DA"/>
                </a:solidFill>
              </a:rPr>
              <a:t>Validación</a:t>
            </a:r>
            <a:r>
              <a:rPr lang="en-US" sz="4000" dirty="0">
                <a:solidFill>
                  <a:srgbClr val="0E26DA"/>
                </a:solidFill>
              </a:rPr>
              <a:t>: </a:t>
            </a:r>
            <a:r>
              <a:rPr lang="en-US" sz="4000" dirty="0" err="1">
                <a:solidFill>
                  <a:srgbClr val="0E26DA"/>
                </a:solidFill>
              </a:rPr>
              <a:t>Comparar</a:t>
            </a:r>
            <a:r>
              <a:rPr lang="en-US" sz="4000" dirty="0">
                <a:solidFill>
                  <a:srgbClr val="0E26DA"/>
                </a:solidFill>
              </a:rPr>
              <a:t> la </a:t>
            </a:r>
            <a:r>
              <a:rPr lang="en-US" sz="4000" dirty="0" err="1">
                <a:solidFill>
                  <a:srgbClr val="0E26DA"/>
                </a:solidFill>
              </a:rPr>
              <a:t>cobertura</a:t>
            </a:r>
            <a:r>
              <a:rPr lang="en-US" sz="4000" dirty="0">
                <a:solidFill>
                  <a:srgbClr val="0E26DA"/>
                </a:solidFill>
              </a:rPr>
              <a:t> del TAR o las </a:t>
            </a:r>
            <a:r>
              <a:rPr lang="en-US" sz="4000" dirty="0" err="1">
                <a:solidFill>
                  <a:srgbClr val="0E26DA"/>
                </a:solidFill>
              </a:rPr>
              <a:t>cifras</a:t>
            </a:r>
            <a:r>
              <a:rPr lang="en-US" sz="4000" dirty="0">
                <a:solidFill>
                  <a:srgbClr val="0E26DA"/>
                </a:solidFill>
              </a:rPr>
              <a:t> de </a:t>
            </a:r>
            <a:r>
              <a:rPr lang="en-US" sz="4000" dirty="0" err="1">
                <a:solidFill>
                  <a:srgbClr val="0E26DA"/>
                </a:solidFill>
              </a:rPr>
              <a:t>los</a:t>
            </a:r>
            <a:r>
              <a:rPr lang="en-US" sz="4000" dirty="0">
                <a:solidFill>
                  <a:srgbClr val="0E26DA"/>
                </a:solidFill>
              </a:rPr>
              <a:t> </a:t>
            </a:r>
            <a:r>
              <a:rPr lang="en-US" sz="4000" dirty="0" err="1">
                <a:solidFill>
                  <a:srgbClr val="0E26DA"/>
                </a:solidFill>
              </a:rPr>
              <a:t>datos</a:t>
            </a:r>
            <a:r>
              <a:rPr lang="en-US" sz="4000" dirty="0">
                <a:solidFill>
                  <a:srgbClr val="0E26DA"/>
                </a:solidFill>
              </a:rPr>
              <a:t> del </a:t>
            </a:r>
            <a:r>
              <a:rPr lang="en-US" sz="4000" dirty="0" err="1">
                <a:solidFill>
                  <a:srgbClr val="0E26DA"/>
                </a:solidFill>
              </a:rPr>
              <a:t>programa</a:t>
            </a:r>
            <a:r>
              <a:rPr lang="en-US" sz="4000" dirty="0">
                <a:solidFill>
                  <a:srgbClr val="0E26DA"/>
                </a:solidFill>
              </a:rPr>
              <a:t> con la </a:t>
            </a:r>
            <a:r>
              <a:rPr lang="en-US" sz="4000" dirty="0" err="1">
                <a:solidFill>
                  <a:srgbClr val="0E26DA"/>
                </a:solidFill>
              </a:rPr>
              <a:t>encuesta</a:t>
            </a:r>
            <a:r>
              <a:rPr lang="en-US" sz="4000" dirty="0">
                <a:solidFill>
                  <a:srgbClr val="0E26DA"/>
                </a:solidFill>
              </a:rPr>
              <a:t> (I)</a:t>
            </a:r>
          </a:p>
        </p:txBody>
      </p:sp>
      <p:sp>
        <p:nvSpPr>
          <p:cNvPr id="5" name="Slide Number Placeholder 4">
            <a:extLst>
              <a:ext uri="{FF2B5EF4-FFF2-40B4-BE49-F238E27FC236}">
                <a16:creationId xmlns:a16="http://schemas.microsoft.com/office/drawing/2014/main" id="{9F9D651A-567A-47B1-4F26-018D3293079A}"/>
              </a:ext>
            </a:extLst>
          </p:cNvPr>
          <p:cNvSpPr>
            <a:spLocks noGrp="1"/>
          </p:cNvSpPr>
          <p:nvPr>
            <p:ph type="sldNum" sz="quarter" idx="12"/>
          </p:nvPr>
        </p:nvSpPr>
        <p:spPr/>
        <p:txBody>
          <a:bodyPr/>
          <a:lstStyle/>
          <a:p>
            <a:fld id="{CF13D369-8700-4468-8CC4-EE7C53720160}" type="slidenum">
              <a:rPr lang="en-US" smtClean="0"/>
              <a:t>23</a:t>
            </a:fld>
            <a:endParaRPr lang="en-US"/>
          </a:p>
        </p:txBody>
      </p:sp>
      <p:pic>
        <p:nvPicPr>
          <p:cNvPr id="8" name="Picture 7">
            <a:extLst>
              <a:ext uri="{FF2B5EF4-FFF2-40B4-BE49-F238E27FC236}">
                <a16:creationId xmlns:a16="http://schemas.microsoft.com/office/drawing/2014/main" id="{8A91D09E-245A-C11C-0488-A258B414F3F3}"/>
              </a:ext>
            </a:extLst>
          </p:cNvPr>
          <p:cNvPicPr>
            <a:picLocks noChangeAspect="1"/>
          </p:cNvPicPr>
          <p:nvPr/>
        </p:nvPicPr>
        <p:blipFill>
          <a:blip r:embed="rId3"/>
          <a:stretch>
            <a:fillRect/>
          </a:stretch>
        </p:blipFill>
        <p:spPr>
          <a:xfrm>
            <a:off x="5298907" y="1838976"/>
            <a:ext cx="6893093" cy="5019024"/>
          </a:xfrm>
          <a:prstGeom prst="rect">
            <a:avLst/>
          </a:prstGeom>
        </p:spPr>
      </p:pic>
      <p:sp>
        <p:nvSpPr>
          <p:cNvPr id="4" name="TextBox 3">
            <a:extLst>
              <a:ext uri="{FF2B5EF4-FFF2-40B4-BE49-F238E27FC236}">
                <a16:creationId xmlns:a16="http://schemas.microsoft.com/office/drawing/2014/main" id="{F9FD8CF3-DD67-4B29-396F-144038F87F4B}"/>
              </a:ext>
            </a:extLst>
          </p:cNvPr>
          <p:cNvSpPr txBox="1"/>
          <p:nvPr/>
        </p:nvSpPr>
        <p:spPr>
          <a:xfrm>
            <a:off x="247935" y="1890955"/>
            <a:ext cx="5227579" cy="3383683"/>
          </a:xfrm>
          <a:prstGeom prst="rect">
            <a:avLst/>
          </a:prstGeom>
          <a:noFill/>
        </p:spPr>
        <p:txBody>
          <a:bodyPr wrap="square">
            <a:spAutoFit/>
          </a:bodyPr>
          <a:lstStyle/>
          <a:p>
            <a:r>
              <a:rPr lang="en-US" b="1" dirty="0"/>
              <a:t>TAR </a:t>
            </a:r>
            <a:r>
              <a:rPr lang="en-US" b="1" dirty="0" err="1"/>
              <a:t>en</a:t>
            </a:r>
            <a:r>
              <a:rPr lang="en-US" b="1" dirty="0"/>
              <a:t> </a:t>
            </a:r>
            <a:r>
              <a:rPr lang="en-US" b="1" dirty="0" err="1"/>
              <a:t>adultos</a:t>
            </a:r>
            <a:r>
              <a:rPr lang="en-US" dirty="0"/>
              <a:t>, a </a:t>
            </a:r>
            <a:r>
              <a:rPr lang="en-US" dirty="0" err="1"/>
              <a:t>partir</a:t>
            </a:r>
            <a:r>
              <a:rPr lang="en-US" dirty="0"/>
              <a:t> de </a:t>
            </a:r>
            <a:r>
              <a:rPr lang="en-US" b="1" dirty="0" err="1"/>
              <a:t>datos</a:t>
            </a:r>
            <a:r>
              <a:rPr lang="en-US" b="1" dirty="0"/>
              <a:t> del </a:t>
            </a:r>
            <a:r>
              <a:rPr lang="en-US" b="1" dirty="0" err="1"/>
              <a:t>programa</a:t>
            </a:r>
            <a:r>
              <a:rPr lang="en-US" b="1" dirty="0"/>
              <a:t> </a:t>
            </a:r>
            <a:br>
              <a:rPr lang="en-US" b="1" dirty="0"/>
            </a:br>
            <a:r>
              <a:rPr lang="en-US" dirty="0" err="1"/>
              <a:t>frente</a:t>
            </a:r>
            <a:r>
              <a:rPr lang="en-US" dirty="0"/>
              <a:t> a </a:t>
            </a:r>
            <a:r>
              <a:rPr lang="en-US" b="1" dirty="0"/>
              <a:t>la </a:t>
            </a:r>
            <a:r>
              <a:rPr lang="en-US" b="1" dirty="0" err="1"/>
              <a:t>encuesta</a:t>
            </a:r>
            <a:r>
              <a:rPr lang="en-US" b="1" dirty="0"/>
              <a:t> </a:t>
            </a:r>
            <a:r>
              <a:rPr lang="en-US" b="1" dirty="0" err="1"/>
              <a:t>domiciliaria</a:t>
            </a:r>
            <a:r>
              <a:rPr lang="en-US" b="1" dirty="0"/>
              <a:t> PHIA</a:t>
            </a:r>
            <a:br>
              <a:rPr lang="en-US" dirty="0"/>
            </a:br>
            <a:endParaRPr lang="en-US" dirty="0"/>
          </a:p>
          <a:p>
            <a:pPr marL="742950" lvl="1" indent="-285750">
              <a:lnSpc>
                <a:spcPct val="107000"/>
              </a:lnSpc>
              <a:buFont typeface="Symbol" panose="05050102010706020507" pitchFamily="18" charset="2"/>
              <a:buChar char=""/>
            </a:pPr>
            <a:r>
              <a:rPr lang="en-US" b="1" dirty="0" err="1"/>
              <a:t>Cobertura</a:t>
            </a:r>
            <a:r>
              <a:rPr lang="en-US" b="1" dirty="0"/>
              <a:t> del TAR </a:t>
            </a:r>
            <a:r>
              <a:rPr lang="en-US" b="1" dirty="0" err="1"/>
              <a:t>por</a:t>
            </a:r>
            <a:r>
              <a:rPr lang="en-US" b="1" dirty="0"/>
              <a:t> </a:t>
            </a:r>
            <a:r>
              <a:rPr lang="en-US" b="1" dirty="0" err="1"/>
              <a:t>edad</a:t>
            </a:r>
            <a:r>
              <a:rPr lang="en-US" b="1" dirty="0"/>
              <a:t> </a:t>
            </a:r>
            <a:br>
              <a:rPr lang="en-US" b="1" dirty="0"/>
            </a:br>
            <a:r>
              <a:rPr lang="en-US" dirty="0"/>
              <a:t>(1 </a:t>
            </a:r>
            <a:r>
              <a:rPr lang="en-US" dirty="0" err="1"/>
              <a:t>año</a:t>
            </a:r>
            <a:r>
              <a:rPr lang="en-US" dirty="0"/>
              <a:t> de </a:t>
            </a:r>
            <a:r>
              <a:rPr lang="en-US" dirty="0" err="1"/>
              <a:t>encuesta</a:t>
            </a:r>
            <a:r>
              <a:rPr lang="en-US" dirty="0"/>
              <a:t>)</a:t>
            </a:r>
            <a:br>
              <a:rPr lang="en-US" dirty="0"/>
            </a:br>
            <a:endParaRPr lang="en-CH" dirty="0"/>
          </a:p>
          <a:p>
            <a:pPr marL="742950" lvl="1" indent="-285750">
              <a:lnSpc>
                <a:spcPct val="107000"/>
              </a:lnSpc>
              <a:spcAft>
                <a:spcPts val="800"/>
              </a:spcAft>
              <a:buFont typeface="Symbol" panose="05050102010706020507" pitchFamily="18" charset="2"/>
              <a:buChar char=""/>
            </a:pPr>
            <a:r>
              <a:rPr lang="en-US" dirty="0" err="1"/>
              <a:t>Cobertura</a:t>
            </a:r>
            <a:r>
              <a:rPr lang="en-US" dirty="0"/>
              <a:t> del TAR a lo largo del </a:t>
            </a:r>
            <a:r>
              <a:rPr lang="en-US" dirty="0" err="1"/>
              <a:t>tiempo</a:t>
            </a:r>
            <a:r>
              <a:rPr lang="en-US" dirty="0"/>
              <a:t> </a:t>
            </a:r>
            <a:br>
              <a:rPr lang="en-US" dirty="0"/>
            </a:br>
            <a:r>
              <a:rPr lang="en-US" dirty="0"/>
              <a:t>(</a:t>
            </a:r>
            <a:r>
              <a:rPr lang="en-US" dirty="0" err="1"/>
              <a:t>todas</a:t>
            </a:r>
            <a:r>
              <a:rPr lang="en-US" dirty="0"/>
              <a:t> las </a:t>
            </a:r>
            <a:r>
              <a:rPr lang="en-US" dirty="0" err="1"/>
              <a:t>encuestas</a:t>
            </a:r>
            <a:r>
              <a:rPr lang="en-US" dirty="0"/>
              <a:t>)</a:t>
            </a:r>
            <a:br>
              <a:rPr lang="en-US" dirty="0"/>
            </a:br>
            <a:endParaRPr lang="en-US" dirty="0"/>
          </a:p>
          <a:p>
            <a:pPr marL="742950" lvl="1" indent="-285750">
              <a:lnSpc>
                <a:spcPct val="107000"/>
              </a:lnSpc>
              <a:spcAft>
                <a:spcPts val="800"/>
              </a:spcAft>
              <a:buFont typeface="Symbol" panose="05050102010706020507" pitchFamily="18" charset="2"/>
              <a:buChar char=""/>
            </a:pPr>
            <a:r>
              <a:rPr lang="en-US" dirty="0" err="1"/>
              <a:t>Número</a:t>
            </a:r>
            <a:r>
              <a:rPr lang="en-US" dirty="0"/>
              <a:t> de personas </a:t>
            </a:r>
            <a:r>
              <a:rPr lang="en-US" dirty="0" err="1"/>
              <a:t>en</a:t>
            </a:r>
            <a:r>
              <a:rPr lang="en-US" dirty="0"/>
              <a:t> </a:t>
            </a:r>
            <a:r>
              <a:rPr lang="en-US" dirty="0" err="1"/>
              <a:t>tratamiento</a:t>
            </a:r>
            <a:r>
              <a:rPr lang="en-US" dirty="0"/>
              <a:t> </a:t>
            </a:r>
            <a:r>
              <a:rPr lang="en-US" dirty="0" err="1"/>
              <a:t>antirretrovírico</a:t>
            </a:r>
            <a:r>
              <a:rPr lang="en-US" dirty="0"/>
              <a:t> (1 </a:t>
            </a:r>
            <a:r>
              <a:rPr lang="en-US" dirty="0" err="1"/>
              <a:t>año</a:t>
            </a:r>
            <a:r>
              <a:rPr lang="en-US" dirty="0"/>
              <a:t> de </a:t>
            </a:r>
            <a:r>
              <a:rPr lang="en-US" dirty="0" err="1"/>
              <a:t>encuesta</a:t>
            </a:r>
            <a:r>
              <a:rPr lang="en-US" dirty="0"/>
              <a:t>).</a:t>
            </a:r>
          </a:p>
        </p:txBody>
      </p:sp>
    </p:spTree>
    <p:extLst>
      <p:ext uri="{BB962C8B-B14F-4D97-AF65-F5344CB8AC3E}">
        <p14:creationId xmlns:p14="http://schemas.microsoft.com/office/powerpoint/2010/main" val="2418676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C9BB-3CA2-1939-735D-E284D3CF0BEC}"/>
              </a:ext>
            </a:extLst>
          </p:cNvPr>
          <p:cNvSpPr>
            <a:spLocks noGrp="1"/>
          </p:cNvSpPr>
          <p:nvPr>
            <p:ph type="title"/>
          </p:nvPr>
        </p:nvSpPr>
        <p:spPr>
          <a:xfrm>
            <a:off x="269912" y="136525"/>
            <a:ext cx="11696131" cy="767639"/>
          </a:xfrm>
        </p:spPr>
        <p:txBody>
          <a:bodyPr>
            <a:normAutofit fontScale="90000"/>
          </a:bodyPr>
          <a:lstStyle/>
          <a:p>
            <a:r>
              <a:rPr lang="en-US" dirty="0" err="1">
                <a:solidFill>
                  <a:srgbClr val="0E26DA"/>
                </a:solidFill>
              </a:rPr>
              <a:t>Comparar</a:t>
            </a:r>
            <a:r>
              <a:rPr lang="en-US" dirty="0">
                <a:solidFill>
                  <a:srgbClr val="0E26DA"/>
                </a:solidFill>
              </a:rPr>
              <a:t> TAR entre </a:t>
            </a:r>
            <a:r>
              <a:rPr lang="en-US" dirty="0" err="1">
                <a:solidFill>
                  <a:srgbClr val="0E26DA"/>
                </a:solidFill>
              </a:rPr>
              <a:t>los</a:t>
            </a:r>
            <a:r>
              <a:rPr lang="en-US" dirty="0">
                <a:solidFill>
                  <a:srgbClr val="0E26DA"/>
                </a:solidFill>
              </a:rPr>
              <a:t> </a:t>
            </a:r>
            <a:r>
              <a:rPr lang="en-US" dirty="0" err="1">
                <a:solidFill>
                  <a:srgbClr val="0E26DA"/>
                </a:solidFill>
              </a:rPr>
              <a:t>datos</a:t>
            </a:r>
            <a:r>
              <a:rPr lang="en-US" dirty="0">
                <a:solidFill>
                  <a:srgbClr val="0E26DA"/>
                </a:solidFill>
              </a:rPr>
              <a:t> del </a:t>
            </a:r>
            <a:r>
              <a:rPr lang="en-US" dirty="0" err="1">
                <a:solidFill>
                  <a:srgbClr val="0E26DA"/>
                </a:solidFill>
              </a:rPr>
              <a:t>programa</a:t>
            </a:r>
            <a:r>
              <a:rPr lang="en-US" dirty="0">
                <a:solidFill>
                  <a:srgbClr val="0E26DA"/>
                </a:solidFill>
              </a:rPr>
              <a:t> y </a:t>
            </a:r>
            <a:r>
              <a:rPr lang="en-US" dirty="0" err="1">
                <a:solidFill>
                  <a:srgbClr val="0E26DA"/>
                </a:solidFill>
              </a:rPr>
              <a:t>una</a:t>
            </a:r>
            <a:r>
              <a:rPr lang="en-US" dirty="0">
                <a:solidFill>
                  <a:srgbClr val="0E26DA"/>
                </a:solidFill>
              </a:rPr>
              <a:t> </a:t>
            </a:r>
            <a:r>
              <a:rPr lang="en-US" dirty="0" err="1">
                <a:solidFill>
                  <a:srgbClr val="0E26DA"/>
                </a:solidFill>
              </a:rPr>
              <a:t>encuesta</a:t>
            </a:r>
            <a:r>
              <a:rPr lang="en-US" dirty="0">
                <a:solidFill>
                  <a:srgbClr val="0E26DA"/>
                </a:solidFill>
              </a:rPr>
              <a:t> de </a:t>
            </a:r>
            <a:r>
              <a:rPr lang="en-US" dirty="0" err="1">
                <a:solidFill>
                  <a:srgbClr val="0E26DA"/>
                </a:solidFill>
              </a:rPr>
              <a:t>hogares</a:t>
            </a:r>
            <a:r>
              <a:rPr lang="en-US" dirty="0">
                <a:solidFill>
                  <a:srgbClr val="0E26DA"/>
                </a:solidFill>
              </a:rPr>
              <a:t> (II)</a:t>
            </a:r>
          </a:p>
        </p:txBody>
      </p:sp>
      <p:sp>
        <p:nvSpPr>
          <p:cNvPr id="5" name="Slide Number Placeholder 4">
            <a:extLst>
              <a:ext uri="{FF2B5EF4-FFF2-40B4-BE49-F238E27FC236}">
                <a16:creationId xmlns:a16="http://schemas.microsoft.com/office/drawing/2014/main" id="{9F9D651A-567A-47B1-4F26-018D3293079A}"/>
              </a:ext>
            </a:extLst>
          </p:cNvPr>
          <p:cNvSpPr>
            <a:spLocks noGrp="1"/>
          </p:cNvSpPr>
          <p:nvPr>
            <p:ph type="sldNum" sz="quarter" idx="12"/>
          </p:nvPr>
        </p:nvSpPr>
        <p:spPr/>
        <p:txBody>
          <a:bodyPr/>
          <a:lstStyle/>
          <a:p>
            <a:fld id="{CF13D369-8700-4468-8CC4-EE7C53720160}" type="slidenum">
              <a:rPr lang="en-US" smtClean="0"/>
              <a:t>24</a:t>
            </a:fld>
            <a:endParaRPr lang="en-US"/>
          </a:p>
        </p:txBody>
      </p:sp>
      <p:pic>
        <p:nvPicPr>
          <p:cNvPr id="11" name="Picture 10">
            <a:extLst>
              <a:ext uri="{FF2B5EF4-FFF2-40B4-BE49-F238E27FC236}">
                <a16:creationId xmlns:a16="http://schemas.microsoft.com/office/drawing/2014/main" id="{4261E9A9-4EA9-AD02-9C58-F347C48100D4}"/>
              </a:ext>
            </a:extLst>
          </p:cNvPr>
          <p:cNvPicPr>
            <a:picLocks noChangeAspect="1"/>
          </p:cNvPicPr>
          <p:nvPr/>
        </p:nvPicPr>
        <p:blipFill>
          <a:blip r:embed="rId3"/>
          <a:stretch>
            <a:fillRect/>
          </a:stretch>
        </p:blipFill>
        <p:spPr>
          <a:xfrm>
            <a:off x="7096836" y="2802512"/>
            <a:ext cx="5095164" cy="3830152"/>
          </a:xfrm>
          <a:prstGeom prst="rect">
            <a:avLst/>
          </a:prstGeom>
        </p:spPr>
      </p:pic>
      <p:sp>
        <p:nvSpPr>
          <p:cNvPr id="4" name="TextBox 3">
            <a:extLst>
              <a:ext uri="{FF2B5EF4-FFF2-40B4-BE49-F238E27FC236}">
                <a16:creationId xmlns:a16="http://schemas.microsoft.com/office/drawing/2014/main" id="{F9FD8CF3-DD67-4B29-396F-144038F87F4B}"/>
              </a:ext>
            </a:extLst>
          </p:cNvPr>
          <p:cNvSpPr txBox="1"/>
          <p:nvPr/>
        </p:nvSpPr>
        <p:spPr>
          <a:xfrm>
            <a:off x="269912" y="1049784"/>
            <a:ext cx="7482016" cy="2113143"/>
          </a:xfrm>
          <a:prstGeom prst="rect">
            <a:avLst/>
          </a:prstGeom>
          <a:noFill/>
        </p:spPr>
        <p:txBody>
          <a:bodyPr wrap="square">
            <a:spAutoFit/>
          </a:bodyPr>
          <a:lstStyle/>
          <a:p>
            <a:r>
              <a:rPr lang="en-US" sz="2000" dirty="0">
                <a:latin typeface="Calibri" panose="020F0502020204030204" pitchFamily="34" charset="0"/>
                <a:cs typeface="Arial" panose="020B0604020202020204" pitchFamily="34" charset="0"/>
              </a:rPr>
              <a:t>TAR </a:t>
            </a:r>
            <a:r>
              <a:rPr lang="en-US" sz="2000" dirty="0" err="1">
                <a:latin typeface="Calibri" panose="020F0502020204030204" pitchFamily="34" charset="0"/>
                <a:cs typeface="Arial" panose="020B0604020202020204" pitchFamily="34" charset="0"/>
              </a:rPr>
              <a:t>en</a:t>
            </a:r>
            <a:r>
              <a:rPr lang="en-US" sz="2000" dirty="0">
                <a:latin typeface="Calibri" panose="020F0502020204030204" pitchFamily="34" charset="0"/>
                <a:cs typeface="Arial" panose="020B0604020202020204" pitchFamily="34" charset="0"/>
              </a:rPr>
              <a:t> </a:t>
            </a:r>
            <a:r>
              <a:rPr lang="en-US" sz="2000" dirty="0" err="1">
                <a:latin typeface="Calibri" panose="020F0502020204030204" pitchFamily="34" charset="0"/>
                <a:cs typeface="Arial" panose="020B0604020202020204" pitchFamily="34" charset="0"/>
              </a:rPr>
              <a:t>adultos</a:t>
            </a:r>
            <a:r>
              <a:rPr lang="en-US" sz="2000" dirty="0">
                <a:latin typeface="Calibri" panose="020F0502020204030204" pitchFamily="34" charset="0"/>
                <a:cs typeface="Arial" panose="020B0604020202020204" pitchFamily="34" charset="0"/>
              </a:rPr>
              <a:t>, a </a:t>
            </a:r>
            <a:r>
              <a:rPr lang="en-US" sz="2000" dirty="0" err="1">
                <a:latin typeface="Calibri" panose="020F0502020204030204" pitchFamily="34" charset="0"/>
                <a:cs typeface="Arial" panose="020B0604020202020204" pitchFamily="34" charset="0"/>
              </a:rPr>
              <a:t>partir</a:t>
            </a:r>
            <a:r>
              <a:rPr lang="en-US" sz="2000" dirty="0">
                <a:latin typeface="Calibri" panose="020F0502020204030204" pitchFamily="34" charset="0"/>
                <a:cs typeface="Arial" panose="020B0604020202020204" pitchFamily="34" charset="0"/>
              </a:rPr>
              <a:t> de </a:t>
            </a:r>
            <a:r>
              <a:rPr lang="en-US" sz="2000" dirty="0" err="1">
                <a:latin typeface="Calibri" panose="020F0502020204030204" pitchFamily="34" charset="0"/>
                <a:cs typeface="Arial" panose="020B0604020202020204" pitchFamily="34" charset="0"/>
              </a:rPr>
              <a:t>datos</a:t>
            </a:r>
            <a:r>
              <a:rPr lang="en-US" sz="2000" dirty="0">
                <a:latin typeface="Calibri" panose="020F0502020204030204" pitchFamily="34" charset="0"/>
                <a:cs typeface="Arial" panose="020B0604020202020204" pitchFamily="34" charset="0"/>
              </a:rPr>
              <a:t> del </a:t>
            </a:r>
            <a:r>
              <a:rPr lang="en-US" sz="2000" dirty="0" err="1">
                <a:latin typeface="Calibri" panose="020F0502020204030204" pitchFamily="34" charset="0"/>
                <a:cs typeface="Arial" panose="020B0604020202020204" pitchFamily="34" charset="0"/>
              </a:rPr>
              <a:t>programa</a:t>
            </a:r>
            <a:r>
              <a:rPr lang="en-US" sz="2000" dirty="0">
                <a:latin typeface="Calibri" panose="020F0502020204030204" pitchFamily="34" charset="0"/>
                <a:cs typeface="Arial" panose="020B0604020202020204" pitchFamily="34" charset="0"/>
              </a:rPr>
              <a:t> </a:t>
            </a:r>
            <a:r>
              <a:rPr lang="en-US" sz="2000" dirty="0" err="1">
                <a:latin typeface="Calibri" panose="020F0502020204030204" pitchFamily="34" charset="0"/>
                <a:cs typeface="Arial" panose="020B0604020202020204" pitchFamily="34" charset="0"/>
              </a:rPr>
              <a:t>frente</a:t>
            </a:r>
            <a:r>
              <a:rPr lang="en-US" sz="2000" dirty="0">
                <a:latin typeface="Calibri" panose="020F0502020204030204" pitchFamily="34" charset="0"/>
                <a:cs typeface="Arial" panose="020B0604020202020204" pitchFamily="34" charset="0"/>
              </a:rPr>
              <a:t> a la </a:t>
            </a:r>
            <a:r>
              <a:rPr lang="en-US" sz="2000" dirty="0" err="1">
                <a:latin typeface="Calibri" panose="020F0502020204030204" pitchFamily="34" charset="0"/>
                <a:cs typeface="Arial" panose="020B0604020202020204" pitchFamily="34" charset="0"/>
              </a:rPr>
              <a:t>encuesta</a:t>
            </a:r>
            <a:r>
              <a:rPr lang="en-US" sz="2000" dirty="0">
                <a:latin typeface="Calibri" panose="020F0502020204030204" pitchFamily="34" charset="0"/>
                <a:cs typeface="Arial" panose="020B0604020202020204" pitchFamily="34" charset="0"/>
              </a:rPr>
              <a:t> de </a:t>
            </a:r>
            <a:r>
              <a:rPr lang="en-US" sz="2000" dirty="0" err="1">
                <a:latin typeface="Calibri" panose="020F0502020204030204" pitchFamily="34" charset="0"/>
                <a:cs typeface="Arial" panose="020B0604020202020204" pitchFamily="34" charset="0"/>
              </a:rPr>
              <a:t>hogares</a:t>
            </a:r>
            <a:r>
              <a:rPr lang="en-US" sz="2000" dirty="0">
                <a:latin typeface="Calibri" panose="020F0502020204030204" pitchFamily="34" charset="0"/>
                <a:cs typeface="Arial" panose="020B0604020202020204" pitchFamily="34" charset="0"/>
              </a:rPr>
              <a:t> PHIA</a:t>
            </a:r>
          </a:p>
          <a:p>
            <a:pPr marL="742950" lvl="1" indent="-285750">
              <a:lnSpc>
                <a:spcPct val="107000"/>
              </a:lnSpc>
              <a:buFont typeface="Symbol" panose="05050102010706020507" pitchFamily="18" charset="2"/>
              <a:buChar char=""/>
            </a:pPr>
            <a:r>
              <a:rPr lang="en-US" sz="2000" dirty="0" err="1">
                <a:latin typeface="Calibri" panose="020F0502020204030204" pitchFamily="34" charset="0"/>
                <a:cs typeface="Arial" panose="020B0604020202020204" pitchFamily="34" charset="0"/>
              </a:rPr>
              <a:t>Cobertura</a:t>
            </a:r>
            <a:r>
              <a:rPr lang="en-US" sz="2000" dirty="0">
                <a:latin typeface="Calibri" panose="020F0502020204030204" pitchFamily="34" charset="0"/>
                <a:cs typeface="Arial" panose="020B0604020202020204" pitchFamily="34" charset="0"/>
              </a:rPr>
              <a:t> del TAR </a:t>
            </a:r>
            <a:r>
              <a:rPr lang="en-US" sz="2000" dirty="0" err="1">
                <a:latin typeface="Calibri" panose="020F0502020204030204" pitchFamily="34" charset="0"/>
                <a:cs typeface="Arial" panose="020B0604020202020204" pitchFamily="34" charset="0"/>
              </a:rPr>
              <a:t>por</a:t>
            </a:r>
            <a:r>
              <a:rPr lang="en-US" sz="2000" dirty="0">
                <a:latin typeface="Calibri" panose="020F0502020204030204" pitchFamily="34" charset="0"/>
                <a:cs typeface="Arial" panose="020B0604020202020204" pitchFamily="34" charset="0"/>
              </a:rPr>
              <a:t> </a:t>
            </a:r>
            <a:r>
              <a:rPr lang="en-US" sz="2000" dirty="0" err="1">
                <a:latin typeface="Calibri" panose="020F0502020204030204" pitchFamily="34" charset="0"/>
                <a:cs typeface="Arial" panose="020B0604020202020204" pitchFamily="34" charset="0"/>
              </a:rPr>
              <a:t>edad</a:t>
            </a:r>
            <a:r>
              <a:rPr lang="en-US" sz="2000" dirty="0">
                <a:latin typeface="Calibri" panose="020F0502020204030204" pitchFamily="34" charset="0"/>
                <a:cs typeface="Arial" panose="020B0604020202020204" pitchFamily="34" charset="0"/>
              </a:rPr>
              <a:t> (1 </a:t>
            </a:r>
            <a:r>
              <a:rPr lang="en-US" sz="2000" dirty="0" err="1">
                <a:latin typeface="Calibri" panose="020F0502020204030204" pitchFamily="34" charset="0"/>
                <a:cs typeface="Arial" panose="020B0604020202020204" pitchFamily="34" charset="0"/>
              </a:rPr>
              <a:t>año</a:t>
            </a:r>
            <a:r>
              <a:rPr lang="en-US" sz="2000" dirty="0">
                <a:latin typeface="Calibri" panose="020F0502020204030204" pitchFamily="34" charset="0"/>
                <a:cs typeface="Arial" panose="020B0604020202020204" pitchFamily="34" charset="0"/>
              </a:rPr>
              <a:t> de </a:t>
            </a:r>
            <a:r>
              <a:rPr lang="en-US" sz="2000" dirty="0" err="1">
                <a:latin typeface="Calibri" panose="020F0502020204030204" pitchFamily="34" charset="0"/>
                <a:cs typeface="Arial" panose="020B0604020202020204" pitchFamily="34" charset="0"/>
              </a:rPr>
              <a:t>encuesta</a:t>
            </a:r>
            <a:r>
              <a:rPr lang="en-US" sz="2000" dirty="0">
                <a:latin typeface="Calibri" panose="020F0502020204030204" pitchFamily="34" charset="0"/>
                <a:cs typeface="Arial" panose="020B0604020202020204" pitchFamily="34" charset="0"/>
              </a:rPr>
              <a:t>)</a:t>
            </a:r>
            <a:endParaRPr lang="en-CH" sz="2000" dirty="0">
              <a:latin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en-US" sz="2000" b="1" dirty="0" err="1">
                <a:latin typeface="Calibri" panose="020F0502020204030204" pitchFamily="34" charset="0"/>
                <a:cs typeface="Arial" panose="020B0604020202020204" pitchFamily="34" charset="0"/>
              </a:rPr>
              <a:t>Cobertura</a:t>
            </a:r>
            <a:r>
              <a:rPr lang="en-US" sz="2000" b="1" dirty="0">
                <a:latin typeface="Calibri" panose="020F0502020204030204" pitchFamily="34" charset="0"/>
                <a:cs typeface="Arial" panose="020B0604020202020204" pitchFamily="34" charset="0"/>
              </a:rPr>
              <a:t> </a:t>
            </a:r>
            <a:r>
              <a:rPr lang="en-US" sz="2000" dirty="0">
                <a:latin typeface="Calibri" panose="020F0502020204030204" pitchFamily="34" charset="0"/>
                <a:cs typeface="Arial" panose="020B0604020202020204" pitchFamily="34" charset="0"/>
              </a:rPr>
              <a:t>del TAR a </a:t>
            </a:r>
            <a:r>
              <a:rPr lang="en-US" sz="2000" b="1" dirty="0">
                <a:latin typeface="Calibri" panose="020F0502020204030204" pitchFamily="34" charset="0"/>
                <a:cs typeface="Arial" panose="020B0604020202020204" pitchFamily="34" charset="0"/>
              </a:rPr>
              <a:t>lo largo del </a:t>
            </a:r>
            <a:r>
              <a:rPr lang="en-US" sz="2000" b="1" dirty="0" err="1">
                <a:latin typeface="Calibri" panose="020F0502020204030204" pitchFamily="34" charset="0"/>
                <a:cs typeface="Arial" panose="020B0604020202020204" pitchFamily="34" charset="0"/>
              </a:rPr>
              <a:t>tiempo</a:t>
            </a:r>
            <a:r>
              <a:rPr lang="en-US" sz="2000" b="1" dirty="0">
                <a:latin typeface="Calibri" panose="020F0502020204030204" pitchFamily="34" charset="0"/>
                <a:cs typeface="Arial" panose="020B0604020202020204" pitchFamily="34" charset="0"/>
              </a:rPr>
              <a:t> </a:t>
            </a:r>
            <a:r>
              <a:rPr lang="en-US" sz="2000" dirty="0">
                <a:latin typeface="Calibri" panose="020F0502020204030204" pitchFamily="34" charset="0"/>
                <a:cs typeface="Arial" panose="020B0604020202020204" pitchFamily="34" charset="0"/>
              </a:rPr>
              <a:t>(</a:t>
            </a:r>
            <a:r>
              <a:rPr lang="en-US" sz="2000" dirty="0" err="1">
                <a:latin typeface="Calibri" panose="020F0502020204030204" pitchFamily="34" charset="0"/>
                <a:cs typeface="Arial" panose="020B0604020202020204" pitchFamily="34" charset="0"/>
              </a:rPr>
              <a:t>todas</a:t>
            </a:r>
            <a:r>
              <a:rPr lang="en-US" sz="2000" dirty="0">
                <a:latin typeface="Calibri" panose="020F0502020204030204" pitchFamily="34" charset="0"/>
                <a:cs typeface="Arial" panose="020B0604020202020204" pitchFamily="34" charset="0"/>
              </a:rPr>
              <a:t> las </a:t>
            </a:r>
            <a:r>
              <a:rPr lang="en-US" sz="2000" dirty="0" err="1">
                <a:latin typeface="Calibri" panose="020F0502020204030204" pitchFamily="34" charset="0"/>
                <a:cs typeface="Arial" panose="020B0604020202020204" pitchFamily="34" charset="0"/>
              </a:rPr>
              <a:t>encuestas</a:t>
            </a:r>
            <a:r>
              <a:rPr lang="en-US" sz="2000" dirty="0">
                <a:latin typeface="Calibri" panose="020F0502020204030204" pitchFamily="34" charset="0"/>
                <a:cs typeface="Arial" panose="020B0604020202020204" pitchFamily="34" charset="0"/>
              </a:rPr>
              <a:t>)</a:t>
            </a:r>
          </a:p>
          <a:p>
            <a:pPr marL="742950" lvl="1" indent="-285750">
              <a:lnSpc>
                <a:spcPct val="107000"/>
              </a:lnSpc>
              <a:spcAft>
                <a:spcPts val="800"/>
              </a:spcAft>
              <a:buFont typeface="Symbol" panose="05050102010706020507" pitchFamily="18" charset="2"/>
              <a:buChar char=""/>
            </a:pPr>
            <a:r>
              <a:rPr lang="en-US" sz="2000" b="1" dirty="0" err="1">
                <a:latin typeface="Calibri" panose="020F0502020204030204" pitchFamily="34" charset="0"/>
                <a:cs typeface="Arial" panose="020B0604020202020204" pitchFamily="34" charset="0"/>
              </a:rPr>
              <a:t>Número</a:t>
            </a:r>
            <a:r>
              <a:rPr lang="en-US" sz="2000" b="1" dirty="0">
                <a:latin typeface="Calibri" panose="020F0502020204030204" pitchFamily="34" charset="0"/>
                <a:cs typeface="Arial" panose="020B0604020202020204" pitchFamily="34" charset="0"/>
              </a:rPr>
              <a:t> de personas </a:t>
            </a:r>
            <a:r>
              <a:rPr lang="en-US" sz="2000" dirty="0" err="1">
                <a:latin typeface="Calibri" panose="020F0502020204030204" pitchFamily="34" charset="0"/>
                <a:cs typeface="Arial" panose="020B0604020202020204" pitchFamily="34" charset="0"/>
              </a:rPr>
              <a:t>en</a:t>
            </a:r>
            <a:r>
              <a:rPr lang="en-US" sz="2000" dirty="0">
                <a:latin typeface="Calibri" panose="020F0502020204030204" pitchFamily="34" charset="0"/>
                <a:cs typeface="Arial" panose="020B0604020202020204" pitchFamily="34" charset="0"/>
              </a:rPr>
              <a:t> </a:t>
            </a:r>
            <a:r>
              <a:rPr lang="en-US" sz="2000" dirty="0" err="1">
                <a:latin typeface="Calibri" panose="020F0502020204030204" pitchFamily="34" charset="0"/>
                <a:cs typeface="Arial" panose="020B0604020202020204" pitchFamily="34" charset="0"/>
              </a:rPr>
              <a:t>tratamiento</a:t>
            </a:r>
            <a:r>
              <a:rPr lang="en-US" sz="2000" dirty="0">
                <a:latin typeface="Calibri" panose="020F0502020204030204" pitchFamily="34" charset="0"/>
                <a:cs typeface="Arial" panose="020B0604020202020204" pitchFamily="34" charset="0"/>
              </a:rPr>
              <a:t> </a:t>
            </a:r>
            <a:r>
              <a:rPr lang="en-US" sz="2000" dirty="0" err="1">
                <a:latin typeface="Calibri" panose="020F0502020204030204" pitchFamily="34" charset="0"/>
                <a:cs typeface="Arial" panose="020B0604020202020204" pitchFamily="34" charset="0"/>
              </a:rPr>
              <a:t>antirretrovírico</a:t>
            </a:r>
            <a:r>
              <a:rPr lang="en-US" sz="2000" dirty="0">
                <a:latin typeface="Calibri" panose="020F0502020204030204" pitchFamily="34" charset="0"/>
                <a:cs typeface="Arial" panose="020B0604020202020204" pitchFamily="34" charset="0"/>
              </a:rPr>
              <a:t> (1 </a:t>
            </a:r>
            <a:r>
              <a:rPr lang="en-US" sz="2000" dirty="0" err="1">
                <a:latin typeface="Calibri" panose="020F0502020204030204" pitchFamily="34" charset="0"/>
                <a:cs typeface="Arial" panose="020B0604020202020204" pitchFamily="34" charset="0"/>
              </a:rPr>
              <a:t>año</a:t>
            </a:r>
            <a:r>
              <a:rPr lang="en-US" sz="2000" dirty="0">
                <a:latin typeface="Calibri" panose="020F0502020204030204" pitchFamily="34" charset="0"/>
                <a:cs typeface="Arial" panose="020B0604020202020204" pitchFamily="34" charset="0"/>
              </a:rPr>
              <a:t> de </a:t>
            </a:r>
            <a:r>
              <a:rPr lang="en-US" sz="2000" dirty="0" err="1">
                <a:latin typeface="Calibri" panose="020F0502020204030204" pitchFamily="34" charset="0"/>
                <a:cs typeface="Arial" panose="020B0604020202020204" pitchFamily="34" charset="0"/>
              </a:rPr>
              <a:t>encuesta</a:t>
            </a:r>
            <a:r>
              <a:rPr lang="en-US" sz="2000" dirty="0">
                <a:latin typeface="Calibri" panose="020F050202020403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09AE4261-4A21-6C78-DAD4-DB792380BE6D}"/>
              </a:ext>
            </a:extLst>
          </p:cNvPr>
          <p:cNvPicPr>
            <a:picLocks noChangeAspect="1"/>
          </p:cNvPicPr>
          <p:nvPr/>
        </p:nvPicPr>
        <p:blipFill>
          <a:blip r:embed="rId4"/>
          <a:stretch>
            <a:fillRect/>
          </a:stretch>
        </p:blipFill>
        <p:spPr>
          <a:xfrm>
            <a:off x="0" y="2890082"/>
            <a:ext cx="6961910" cy="3891708"/>
          </a:xfrm>
          <a:prstGeom prst="rect">
            <a:avLst/>
          </a:prstGeom>
        </p:spPr>
      </p:pic>
      <p:sp>
        <p:nvSpPr>
          <p:cNvPr id="7" name="TextBox 6">
            <a:extLst>
              <a:ext uri="{FF2B5EF4-FFF2-40B4-BE49-F238E27FC236}">
                <a16:creationId xmlns:a16="http://schemas.microsoft.com/office/drawing/2014/main" id="{66528FD5-F48C-9F56-C856-7EDF086B6941}"/>
              </a:ext>
            </a:extLst>
          </p:cNvPr>
          <p:cNvSpPr txBox="1"/>
          <p:nvPr/>
        </p:nvSpPr>
        <p:spPr>
          <a:xfrm>
            <a:off x="7751928" y="1049784"/>
            <a:ext cx="4214115" cy="1015663"/>
          </a:xfrm>
          <a:prstGeom prst="rect">
            <a:avLst/>
          </a:prstGeom>
          <a:noFill/>
        </p:spPr>
        <p:txBody>
          <a:bodyPr wrap="square">
            <a:spAutoFit/>
          </a:bodyPr>
          <a:lstStyle/>
          <a:p>
            <a:r>
              <a:rPr lang="en-US" sz="2000">
                <a:effectLst/>
                <a:latin typeface="Calibri" panose="020F0502020204030204" pitchFamily="34" charset="0"/>
                <a:ea typeface="Calibri" panose="020F0502020204030204" pitchFamily="34" charset="0"/>
                <a:cs typeface="Arial" panose="020B0604020202020204" pitchFamily="34" charset="0"/>
              </a:rPr>
              <a:t>Si las estimaciones basadas en programas y en encuestas no se aproximan, puede indicar problemas con una de las fuentes. </a:t>
            </a:r>
            <a:endParaRPr lang="en-CH" sz="2000"/>
          </a:p>
        </p:txBody>
      </p:sp>
    </p:spTree>
    <p:extLst>
      <p:ext uri="{BB962C8B-B14F-4D97-AF65-F5344CB8AC3E}">
        <p14:creationId xmlns:p14="http://schemas.microsoft.com/office/powerpoint/2010/main" val="1778982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72C948-B7D9-9D47-5108-FB8B40696010}"/>
              </a:ext>
            </a:extLst>
          </p:cNvPr>
          <p:cNvPicPr>
            <a:picLocks noChangeAspect="1"/>
          </p:cNvPicPr>
          <p:nvPr/>
        </p:nvPicPr>
        <p:blipFill>
          <a:blip r:embed="rId3"/>
          <a:stretch>
            <a:fillRect/>
          </a:stretch>
        </p:blipFill>
        <p:spPr>
          <a:xfrm>
            <a:off x="4329332" y="1555845"/>
            <a:ext cx="7821708" cy="4568588"/>
          </a:xfrm>
          <a:prstGeom prst="rect">
            <a:avLst/>
          </a:prstGeom>
        </p:spPr>
      </p:pic>
      <p:sp>
        <p:nvSpPr>
          <p:cNvPr id="2" name="Title 1">
            <a:extLst>
              <a:ext uri="{FF2B5EF4-FFF2-40B4-BE49-F238E27FC236}">
                <a16:creationId xmlns:a16="http://schemas.microsoft.com/office/drawing/2014/main" id="{2A86C529-1712-58A5-319B-67D233A4C5FB}"/>
              </a:ext>
            </a:extLst>
          </p:cNvPr>
          <p:cNvSpPr>
            <a:spLocks noGrp="1"/>
          </p:cNvSpPr>
          <p:nvPr>
            <p:ph type="title"/>
          </p:nvPr>
        </p:nvSpPr>
        <p:spPr>
          <a:xfrm>
            <a:off x="268779" y="68600"/>
            <a:ext cx="11713956" cy="1323256"/>
          </a:xfrm>
        </p:spPr>
        <p:txBody>
          <a:bodyPr>
            <a:noAutofit/>
          </a:bodyPr>
          <a:lstStyle/>
          <a:p>
            <a:pPr>
              <a:spcAft>
                <a:spcPts val="800"/>
              </a:spcAft>
            </a:pPr>
            <a:r>
              <a:rPr lang="en-US" sz="3600" b="0" dirty="0" err="1">
                <a:solidFill>
                  <a:srgbClr val="0E26DA"/>
                </a:solidFill>
              </a:rPr>
              <a:t>Validación</a:t>
            </a:r>
            <a:r>
              <a:rPr lang="en-US" sz="3600" b="0" dirty="0">
                <a:solidFill>
                  <a:srgbClr val="0E26DA"/>
                </a:solidFill>
              </a:rPr>
              <a:t>: </a:t>
            </a:r>
            <a:r>
              <a:rPr lang="en-US" sz="3600" dirty="0" err="1">
                <a:solidFill>
                  <a:srgbClr val="0E26DA"/>
                </a:solidFill>
              </a:rPr>
              <a:t>Cobertura</a:t>
            </a:r>
            <a:r>
              <a:rPr lang="en-US" sz="3600" dirty="0">
                <a:solidFill>
                  <a:srgbClr val="0E26DA"/>
                </a:solidFill>
              </a:rPr>
              <a:t> de </a:t>
            </a:r>
            <a:r>
              <a:rPr lang="en-US" sz="3600" dirty="0" err="1">
                <a:solidFill>
                  <a:srgbClr val="0E26DA"/>
                </a:solidFill>
              </a:rPr>
              <a:t>terapia</a:t>
            </a:r>
            <a:r>
              <a:rPr lang="en-US" sz="3600" dirty="0">
                <a:solidFill>
                  <a:srgbClr val="0E26DA"/>
                </a:solidFill>
              </a:rPr>
              <a:t> antirretrovírica </a:t>
            </a:r>
            <a:r>
              <a:rPr lang="en-US" sz="3600" dirty="0" err="1">
                <a:solidFill>
                  <a:srgbClr val="0E26DA"/>
                </a:solidFill>
              </a:rPr>
              <a:t>en</a:t>
            </a:r>
            <a:r>
              <a:rPr lang="en-US" sz="3600" dirty="0">
                <a:solidFill>
                  <a:srgbClr val="0E26DA"/>
                </a:solidFill>
              </a:rPr>
              <a:t> </a:t>
            </a:r>
            <a:r>
              <a:rPr lang="en-US" sz="3600" dirty="0" err="1">
                <a:solidFill>
                  <a:srgbClr val="0E26DA"/>
                </a:solidFill>
              </a:rPr>
              <a:t>adultos</a:t>
            </a:r>
            <a:r>
              <a:rPr lang="en-US" sz="3600" dirty="0">
                <a:solidFill>
                  <a:srgbClr val="0E26DA"/>
                </a:solidFill>
              </a:rPr>
              <a:t> </a:t>
            </a:r>
            <a:br>
              <a:rPr lang="en-US" sz="3600" dirty="0">
                <a:solidFill>
                  <a:srgbClr val="0E26DA"/>
                </a:solidFill>
              </a:rPr>
            </a:br>
            <a:r>
              <a:rPr lang="en-US" sz="3600" b="0" dirty="0" err="1">
                <a:solidFill>
                  <a:srgbClr val="0E26DA"/>
                </a:solidFill>
              </a:rPr>
              <a:t>frente</a:t>
            </a:r>
            <a:r>
              <a:rPr lang="en-US" sz="3600" b="0" dirty="0">
                <a:solidFill>
                  <a:srgbClr val="0E26DA"/>
                </a:solidFill>
              </a:rPr>
              <a:t> a la </a:t>
            </a:r>
            <a:r>
              <a:rPr lang="en-US" sz="3600" dirty="0" err="1">
                <a:solidFill>
                  <a:srgbClr val="0E26DA"/>
                </a:solidFill>
              </a:rPr>
              <a:t>prevista</a:t>
            </a:r>
            <a:r>
              <a:rPr lang="en-US" sz="3600" dirty="0">
                <a:solidFill>
                  <a:srgbClr val="0E26DA"/>
                </a:solidFill>
              </a:rPr>
              <a:t> a </a:t>
            </a:r>
            <a:r>
              <a:rPr lang="en-US" sz="3600" dirty="0" err="1">
                <a:solidFill>
                  <a:srgbClr val="0E26DA"/>
                </a:solidFill>
              </a:rPr>
              <a:t>partir</a:t>
            </a:r>
            <a:r>
              <a:rPr lang="en-US" sz="3600" dirty="0">
                <a:solidFill>
                  <a:srgbClr val="0E26DA"/>
                </a:solidFill>
              </a:rPr>
              <a:t> de </a:t>
            </a:r>
            <a:r>
              <a:rPr lang="en-US" sz="3600" dirty="0" err="1">
                <a:solidFill>
                  <a:srgbClr val="0E26DA"/>
                </a:solidFill>
              </a:rPr>
              <a:t>los</a:t>
            </a:r>
            <a:r>
              <a:rPr lang="en-US" sz="3600" dirty="0">
                <a:solidFill>
                  <a:srgbClr val="0E26DA"/>
                </a:solidFill>
              </a:rPr>
              <a:t> </a:t>
            </a:r>
            <a:r>
              <a:rPr lang="en-US" sz="3600" dirty="0" err="1">
                <a:solidFill>
                  <a:srgbClr val="0E26DA"/>
                </a:solidFill>
              </a:rPr>
              <a:t>datos</a:t>
            </a:r>
            <a:r>
              <a:rPr lang="en-US" sz="3600" dirty="0">
                <a:solidFill>
                  <a:srgbClr val="0E26DA"/>
                </a:solidFill>
              </a:rPr>
              <a:t> de PTMI/APN</a:t>
            </a:r>
            <a:endParaRPr lang="en-US" sz="3600" b="0" dirty="0">
              <a:solidFill>
                <a:srgbClr val="0E26DA"/>
              </a:solidFill>
            </a:endParaRPr>
          </a:p>
        </p:txBody>
      </p:sp>
      <p:sp>
        <p:nvSpPr>
          <p:cNvPr id="5" name="Slide Number Placeholder 4">
            <a:extLst>
              <a:ext uri="{FF2B5EF4-FFF2-40B4-BE49-F238E27FC236}">
                <a16:creationId xmlns:a16="http://schemas.microsoft.com/office/drawing/2014/main" id="{FB6711F3-3F18-886A-C05D-94417C2C26D8}"/>
              </a:ext>
            </a:extLst>
          </p:cNvPr>
          <p:cNvSpPr>
            <a:spLocks noGrp="1"/>
          </p:cNvSpPr>
          <p:nvPr>
            <p:ph type="sldNum" sz="quarter" idx="12"/>
          </p:nvPr>
        </p:nvSpPr>
        <p:spPr/>
        <p:txBody>
          <a:bodyPr/>
          <a:lstStyle/>
          <a:p>
            <a:fld id="{CF13D369-8700-4468-8CC4-EE7C53720160}" type="slidenum">
              <a:rPr lang="en-US" smtClean="0"/>
              <a:t>25</a:t>
            </a:fld>
            <a:endParaRPr lang="en-US"/>
          </a:p>
        </p:txBody>
      </p:sp>
      <p:sp>
        <p:nvSpPr>
          <p:cNvPr id="7" name="TextBox 6">
            <a:extLst>
              <a:ext uri="{FF2B5EF4-FFF2-40B4-BE49-F238E27FC236}">
                <a16:creationId xmlns:a16="http://schemas.microsoft.com/office/drawing/2014/main" id="{C74D95D2-3CAC-68AA-CA4C-0D2B0D831D4B}"/>
              </a:ext>
            </a:extLst>
          </p:cNvPr>
          <p:cNvSpPr txBox="1"/>
          <p:nvPr/>
        </p:nvSpPr>
        <p:spPr>
          <a:xfrm>
            <a:off x="40960" y="1485648"/>
            <a:ext cx="4120065" cy="5324535"/>
          </a:xfrm>
          <a:prstGeom prst="rect">
            <a:avLst/>
          </a:prstGeom>
          <a:noFill/>
        </p:spPr>
        <p:txBody>
          <a:bodyPr wrap="square">
            <a:spAutoFit/>
          </a:bodyPr>
          <a:lstStyle/>
          <a:p>
            <a:r>
              <a:rPr lang="en-US" sz="2000" dirty="0">
                <a:effectLst/>
                <a:latin typeface="Calibri" panose="020F0502020204030204" pitchFamily="34" charset="0"/>
                <a:ea typeface="Calibri" panose="020F0502020204030204" pitchFamily="34" charset="0"/>
                <a:cs typeface="Arial" panose="020B0604020202020204" pitchFamily="34" charset="0"/>
              </a:rPr>
              <a:t>La </a:t>
            </a:r>
            <a:r>
              <a:rPr lang="en-US" sz="2000" dirty="0" err="1">
                <a:effectLst/>
                <a:latin typeface="Calibri" panose="020F0502020204030204" pitchFamily="34" charset="0"/>
                <a:ea typeface="Calibri" panose="020F0502020204030204" pitchFamily="34" charset="0"/>
                <a:cs typeface="Arial" panose="020B0604020202020204" pitchFamily="34" charset="0"/>
              </a:rPr>
              <a:t>predicción</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US" sz="2000" dirty="0" err="1">
                <a:effectLst/>
                <a:latin typeface="Calibri" panose="020F0502020204030204" pitchFamily="34" charset="0"/>
                <a:ea typeface="Calibri" panose="020F0502020204030204" pitchFamily="34" charset="0"/>
                <a:cs typeface="Arial" panose="020B0604020202020204" pitchFamily="34" charset="0"/>
              </a:rPr>
              <a:t>utiliza</a:t>
            </a:r>
            <a:r>
              <a:rPr lang="en-US" sz="2000" dirty="0">
                <a:effectLst/>
                <a:latin typeface="Calibri" panose="020F0502020204030204" pitchFamily="34" charset="0"/>
                <a:ea typeface="Calibri" panose="020F0502020204030204" pitchFamily="34" charset="0"/>
                <a:cs typeface="Arial" panose="020B0604020202020204" pitchFamily="34" charset="0"/>
              </a:rPr>
              <a:t> las entradas de </a:t>
            </a:r>
            <a:r>
              <a:rPr lang="en-US" sz="2000" i="1" dirty="0" err="1">
                <a:effectLst/>
                <a:latin typeface="Calibri" panose="020F0502020204030204" pitchFamily="34" charset="0"/>
                <a:ea typeface="Calibri" panose="020F0502020204030204" pitchFamily="34" charset="0"/>
                <a:cs typeface="Arial" panose="020B0604020202020204" pitchFamily="34" charset="0"/>
              </a:rPr>
              <a:t>Estadísticas</a:t>
            </a:r>
            <a:r>
              <a:rPr lang="en-US" sz="2000" i="1" dirty="0">
                <a:effectLst/>
                <a:latin typeface="Calibri" panose="020F0502020204030204" pitchFamily="34" charset="0"/>
                <a:ea typeface="Calibri" panose="020F0502020204030204" pitchFamily="34" charset="0"/>
                <a:cs typeface="Arial" panose="020B0604020202020204" pitchFamily="34" charset="0"/>
              </a:rPr>
              <a:t> del </a:t>
            </a:r>
            <a:r>
              <a:rPr lang="en-US" sz="2000" i="1" dirty="0" err="1">
                <a:effectLst/>
                <a:latin typeface="Calibri" panose="020F0502020204030204" pitchFamily="34" charset="0"/>
                <a:ea typeface="Calibri" panose="020F0502020204030204" pitchFamily="34" charset="0"/>
                <a:cs typeface="Arial" panose="020B0604020202020204" pitchFamily="34" charset="0"/>
              </a:rPr>
              <a:t>programa</a:t>
            </a:r>
            <a:r>
              <a:rPr lang="en-US" sz="2000" i="1" dirty="0">
                <a:effectLst/>
                <a:latin typeface="Calibri" panose="020F0502020204030204" pitchFamily="34" charset="0"/>
                <a:ea typeface="Calibri" panose="020F0502020204030204" pitchFamily="34" charset="0"/>
                <a:cs typeface="Arial" panose="020B0604020202020204" pitchFamily="34" charset="0"/>
              </a:rPr>
              <a:t> &gt; PTMI</a:t>
            </a:r>
            <a:r>
              <a:rPr lang="en-US" sz="2000" dirty="0">
                <a:effectLst/>
                <a:latin typeface="Calibri" panose="020F0502020204030204" pitchFamily="34" charset="0"/>
                <a:ea typeface="Calibri" panose="020F0502020204030204" pitchFamily="34" charset="0"/>
                <a:cs typeface="Arial" panose="020B0604020202020204" pitchFamily="34" charset="0"/>
              </a:rPr>
              <a:t>:  </a:t>
            </a:r>
          </a:p>
          <a:p>
            <a:r>
              <a:rPr lang="en-US" sz="2000" b="0" dirty="0" err="1"/>
              <a:t>Porcentaje</a:t>
            </a:r>
            <a:r>
              <a:rPr lang="en-US" sz="2000" b="0" dirty="0"/>
              <a:t> de </a:t>
            </a:r>
            <a:r>
              <a:rPr lang="en-US" sz="2000" b="0" dirty="0" err="1"/>
              <a:t>mujeres</a:t>
            </a:r>
            <a:r>
              <a:rPr lang="en-US" sz="2000" b="0" dirty="0"/>
              <a:t> </a:t>
            </a:r>
            <a:r>
              <a:rPr lang="en-US" sz="2000" b="0" dirty="0" err="1"/>
              <a:t>embarazadas</a:t>
            </a:r>
            <a:r>
              <a:rPr lang="en-US" sz="2000" b="0" dirty="0"/>
              <a:t> VIH+ que </a:t>
            </a:r>
            <a:r>
              <a:rPr lang="en-US" sz="2000" b="1" dirty="0" err="1"/>
              <a:t>ya</a:t>
            </a:r>
            <a:r>
              <a:rPr lang="en-US" sz="2000" b="1" dirty="0"/>
              <a:t> </a:t>
            </a:r>
            <a:r>
              <a:rPr lang="en-US" sz="2000" b="1" dirty="0" err="1"/>
              <a:t>recibían</a:t>
            </a:r>
            <a:r>
              <a:rPr lang="en-US" sz="2000" b="1" dirty="0"/>
              <a:t> </a:t>
            </a:r>
            <a:r>
              <a:rPr lang="en-US" sz="2000" b="1" dirty="0" err="1"/>
              <a:t>tratamiento</a:t>
            </a:r>
            <a:r>
              <a:rPr lang="en-US" sz="2000" b="1" dirty="0"/>
              <a:t> </a:t>
            </a:r>
            <a:r>
              <a:rPr lang="en-US" sz="2000" b="1" dirty="0" err="1"/>
              <a:t>antirretrovírico</a:t>
            </a:r>
            <a:r>
              <a:rPr lang="en-US" sz="2000" b="1" dirty="0"/>
              <a:t> antes </a:t>
            </a:r>
            <a:r>
              <a:rPr lang="en-US" sz="2000" b="0" dirty="0"/>
              <a:t>del </a:t>
            </a:r>
            <a:r>
              <a:rPr lang="en-US" sz="2000" b="0" dirty="0" err="1"/>
              <a:t>embarazo</a:t>
            </a:r>
            <a:r>
              <a:rPr lang="en-US" sz="2000" b="0" dirty="0"/>
              <a:t> actual.</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en-US" sz="2000" dirty="0">
              <a:effectLst/>
              <a:latin typeface="Calibri" panose="020F0502020204030204" pitchFamily="34" charset="0"/>
              <a:ea typeface="Calibri" panose="020F0502020204030204" pitchFamily="34" charset="0"/>
              <a:cs typeface="Arial" panose="020B0604020202020204" pitchFamily="34" charset="0"/>
            </a:endParaRPr>
          </a:p>
          <a:p>
            <a:r>
              <a:rPr lang="en-US" sz="2000" dirty="0">
                <a:effectLst/>
                <a:latin typeface="Calibri" panose="020F0502020204030204" pitchFamily="34" charset="0"/>
                <a:ea typeface="Calibri" panose="020F0502020204030204" pitchFamily="34" charset="0"/>
                <a:cs typeface="Arial" panose="020B0604020202020204" pitchFamily="34" charset="0"/>
              </a:rPr>
              <a:t>Si la </a:t>
            </a:r>
            <a:r>
              <a:rPr lang="en-US" sz="2000" dirty="0" err="1">
                <a:effectLst/>
                <a:latin typeface="Calibri" panose="020F0502020204030204" pitchFamily="34" charset="0"/>
                <a:ea typeface="Calibri" panose="020F0502020204030204" pitchFamily="34" charset="0"/>
                <a:cs typeface="Arial" panose="020B0604020202020204" pitchFamily="34" charset="0"/>
              </a:rPr>
              <a:t>predicción</a:t>
            </a:r>
            <a:r>
              <a:rPr lang="en-US" sz="2000" dirty="0">
                <a:effectLst/>
                <a:latin typeface="Calibri" panose="020F0502020204030204" pitchFamily="34" charset="0"/>
                <a:ea typeface="Calibri" panose="020F0502020204030204" pitchFamily="34" charset="0"/>
                <a:cs typeface="Arial" panose="020B0604020202020204" pitchFamily="34" charset="0"/>
              </a:rPr>
              <a:t> y la </a:t>
            </a:r>
            <a:r>
              <a:rPr lang="en-US" sz="2000" dirty="0" err="1">
                <a:effectLst/>
                <a:latin typeface="Calibri" panose="020F0502020204030204" pitchFamily="34" charset="0"/>
                <a:ea typeface="Calibri" panose="020F0502020204030204" pitchFamily="34" charset="0"/>
                <a:cs typeface="Arial" panose="020B0604020202020204" pitchFamily="34" charset="0"/>
              </a:rPr>
              <a:t>estimación</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US" sz="2000" dirty="0" err="1">
                <a:effectLst/>
                <a:latin typeface="Calibri" panose="020F0502020204030204" pitchFamily="34" charset="0"/>
                <a:ea typeface="Calibri" panose="020F0502020204030204" pitchFamily="34" charset="0"/>
                <a:cs typeface="Arial" panose="020B0604020202020204" pitchFamily="34" charset="0"/>
              </a:rPr>
              <a:t>basada</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US" sz="2000" dirty="0" err="1">
                <a:effectLst/>
                <a:latin typeface="Calibri" panose="020F0502020204030204" pitchFamily="34" charset="0"/>
                <a:ea typeface="Calibri" panose="020F0502020204030204" pitchFamily="34" charset="0"/>
                <a:cs typeface="Arial" panose="020B0604020202020204" pitchFamily="34" charset="0"/>
              </a:rPr>
              <a:t>en</a:t>
            </a:r>
            <a:r>
              <a:rPr lang="en-US" sz="2000" dirty="0">
                <a:effectLst/>
                <a:latin typeface="Calibri" panose="020F0502020204030204" pitchFamily="34" charset="0"/>
                <a:ea typeface="Calibri" panose="020F0502020204030204" pitchFamily="34" charset="0"/>
                <a:cs typeface="Arial" panose="020B0604020202020204" pitchFamily="34" charset="0"/>
              </a:rPr>
              <a:t> el </a:t>
            </a:r>
            <a:r>
              <a:rPr lang="en-US" sz="2000" dirty="0" err="1">
                <a:effectLst/>
                <a:latin typeface="Calibri" panose="020F0502020204030204" pitchFamily="34" charset="0"/>
                <a:ea typeface="Calibri" panose="020F0502020204030204" pitchFamily="34" charset="0"/>
                <a:cs typeface="Arial" panose="020B0604020202020204" pitchFamily="34" charset="0"/>
              </a:rPr>
              <a:t>programa</a:t>
            </a:r>
            <a:r>
              <a:rPr lang="en-US" sz="2000" dirty="0">
                <a:effectLst/>
                <a:latin typeface="Calibri" panose="020F0502020204030204" pitchFamily="34" charset="0"/>
                <a:ea typeface="Calibri" panose="020F0502020204030204" pitchFamily="34" charset="0"/>
                <a:cs typeface="Arial" panose="020B0604020202020204" pitchFamily="34" charset="0"/>
              </a:rPr>
              <a:t> no se </a:t>
            </a:r>
            <a:r>
              <a:rPr lang="en-US" sz="2000" dirty="0" err="1">
                <a:effectLst/>
                <a:latin typeface="Calibri" panose="020F0502020204030204" pitchFamily="34" charset="0"/>
                <a:ea typeface="Calibri" panose="020F0502020204030204" pitchFamily="34" charset="0"/>
                <a:cs typeface="Arial" panose="020B0604020202020204" pitchFamily="34" charset="0"/>
              </a:rPr>
              <a:t>aproximan</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US" sz="2000" dirty="0" err="1">
                <a:effectLst/>
                <a:latin typeface="Calibri" panose="020F0502020204030204" pitchFamily="34" charset="0"/>
                <a:ea typeface="Calibri" panose="020F0502020204030204" pitchFamily="34" charset="0"/>
                <a:cs typeface="Arial" panose="020B0604020202020204" pitchFamily="34" charset="0"/>
              </a:rPr>
              <a:t>una</a:t>
            </a:r>
            <a:r>
              <a:rPr lang="en-US" sz="2000" dirty="0">
                <a:effectLst/>
                <a:latin typeface="Calibri" panose="020F0502020204030204" pitchFamily="34" charset="0"/>
                <a:ea typeface="Calibri" panose="020F0502020204030204" pitchFamily="34" charset="0"/>
                <a:cs typeface="Arial" panose="020B0604020202020204" pitchFamily="34" charset="0"/>
              </a:rPr>
              <a:t> o ambas </a:t>
            </a:r>
            <a:r>
              <a:rPr lang="en-US" sz="2000" dirty="0" err="1">
                <a:effectLst/>
                <a:latin typeface="Calibri" panose="020F0502020204030204" pitchFamily="34" charset="0"/>
                <a:ea typeface="Calibri" panose="020F0502020204030204" pitchFamily="34" charset="0"/>
                <a:cs typeface="Arial" panose="020B0604020202020204" pitchFamily="34" charset="0"/>
              </a:rPr>
              <a:t>fuentes</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US" sz="2000" dirty="0" err="1">
                <a:effectLst/>
                <a:latin typeface="Calibri" panose="020F0502020204030204" pitchFamily="34" charset="0"/>
                <a:ea typeface="Calibri" panose="020F0502020204030204" pitchFamily="34" charset="0"/>
                <a:cs typeface="Arial" panose="020B0604020202020204" pitchFamily="34" charset="0"/>
              </a:rPr>
              <a:t>pueden</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US" sz="2000" dirty="0" err="1">
                <a:effectLst/>
                <a:latin typeface="Calibri" panose="020F0502020204030204" pitchFamily="34" charset="0"/>
                <a:ea typeface="Calibri" panose="020F0502020204030204" pitchFamily="34" charset="0"/>
                <a:cs typeface="Arial" panose="020B0604020202020204" pitchFamily="34" charset="0"/>
              </a:rPr>
              <a:t>tener</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US" sz="2000" dirty="0" err="1">
                <a:effectLst/>
                <a:latin typeface="Calibri" panose="020F0502020204030204" pitchFamily="34" charset="0"/>
                <a:ea typeface="Calibri" panose="020F0502020204030204" pitchFamily="34" charset="0"/>
                <a:cs typeface="Arial" panose="020B0604020202020204" pitchFamily="34" charset="0"/>
              </a:rPr>
              <a:t>problemas</a:t>
            </a:r>
            <a:r>
              <a:rPr lang="en-US" sz="20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buFont typeface="Wingdings" panose="05000000000000000000" pitchFamily="2" charset="2"/>
              <a:buChar char="à"/>
            </a:pPr>
            <a:r>
              <a:rPr lang="en-US" sz="2000" dirty="0" err="1">
                <a:latin typeface="Calibri" panose="020F0502020204030204" pitchFamily="34" charset="0"/>
                <a:ea typeface="Calibri" panose="020F0502020204030204" pitchFamily="34" charset="0"/>
                <a:cs typeface="Arial" panose="020B0604020202020204" pitchFamily="34" charset="0"/>
              </a:rPr>
              <a:t>Examinar</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los</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datos</a:t>
            </a:r>
            <a:r>
              <a:rPr lang="en-US" sz="2000" dirty="0">
                <a:latin typeface="Calibri" panose="020F0502020204030204" pitchFamily="34" charset="0"/>
                <a:ea typeface="Calibri" panose="020F0502020204030204" pitchFamily="34" charset="0"/>
                <a:cs typeface="Arial" panose="020B0604020202020204" pitchFamily="34" charset="0"/>
              </a:rPr>
              <a:t> de TAR y APN.</a:t>
            </a:r>
          </a:p>
          <a:p>
            <a:endParaRPr lang="en-US" sz="2000" dirty="0">
              <a:latin typeface="Calibri" panose="020F0502020204030204" pitchFamily="34" charset="0"/>
              <a:ea typeface="Calibri" panose="020F0502020204030204" pitchFamily="34" charset="0"/>
              <a:cs typeface="Arial" panose="020B0604020202020204" pitchFamily="34" charset="0"/>
            </a:endParaRPr>
          </a:p>
          <a:p>
            <a:r>
              <a:rPr lang="en-US" sz="2000" dirty="0">
                <a:latin typeface="Calibri" panose="020F0502020204030204" pitchFamily="34" charset="0"/>
                <a:ea typeface="Calibri" panose="020F0502020204030204" pitchFamily="34" charset="0"/>
                <a:cs typeface="Arial" panose="020B0604020202020204" pitchFamily="34" charset="0"/>
              </a:rPr>
              <a:t>APN/PTMI </a:t>
            </a:r>
            <a:r>
              <a:rPr lang="en-US" sz="2000" b="1" dirty="0" err="1">
                <a:latin typeface="Calibri" panose="020F0502020204030204" pitchFamily="34" charset="0"/>
                <a:ea typeface="Calibri" panose="020F0502020204030204" pitchFamily="34" charset="0"/>
                <a:cs typeface="Arial" panose="020B0604020202020204" pitchFamily="34" charset="0"/>
              </a:rPr>
              <a:t>ya</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en</a:t>
            </a:r>
            <a:r>
              <a:rPr lang="en-US" sz="2000" b="1" dirty="0">
                <a:latin typeface="Calibri" panose="020F0502020204030204" pitchFamily="34" charset="0"/>
                <a:ea typeface="Calibri" panose="020F0502020204030204" pitchFamily="34" charset="0"/>
                <a:cs typeface="Arial" panose="020B0604020202020204" pitchFamily="34" charset="0"/>
              </a:rPr>
              <a:t> TAR = </a:t>
            </a:r>
            <a:r>
              <a:rPr lang="en-US" sz="2000" b="1" dirty="0" err="1">
                <a:latin typeface="Calibri" panose="020F0502020204030204" pitchFamily="34" charset="0"/>
                <a:ea typeface="Calibri" panose="020F0502020204030204" pitchFamily="34" charset="0"/>
                <a:cs typeface="Arial" panose="020B0604020202020204" pitchFamily="34" charset="0"/>
              </a:rPr>
              <a:t>positivo</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conocido</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dirty="0">
                <a:latin typeface="Calibri" panose="020F0502020204030204" pitchFamily="34" charset="0"/>
                <a:ea typeface="Calibri" panose="020F0502020204030204" pitchFamily="34" charset="0"/>
                <a:cs typeface="Arial" panose="020B0604020202020204" pitchFamily="34" charset="0"/>
              </a:rPr>
              <a:t>antes del </a:t>
            </a:r>
            <a:r>
              <a:rPr lang="en-US" sz="2000" dirty="0" err="1">
                <a:latin typeface="Calibri" panose="020F0502020204030204" pitchFamily="34" charset="0"/>
                <a:ea typeface="Calibri" panose="020F0502020204030204" pitchFamily="34" charset="0"/>
                <a:cs typeface="Arial" panose="020B0604020202020204" pitchFamily="34" charset="0"/>
              </a:rPr>
              <a:t>embarazo</a:t>
            </a:r>
            <a:r>
              <a:rPr lang="en-US" sz="2000" dirty="0">
                <a:latin typeface="Calibri" panose="020F0502020204030204" pitchFamily="34" charset="0"/>
                <a:ea typeface="Calibri" panose="020F0502020204030204" pitchFamily="34" charset="0"/>
                <a:cs typeface="Arial" panose="020B0604020202020204" pitchFamily="34" charset="0"/>
              </a:rPr>
              <a:t> actual </a:t>
            </a:r>
            <a:r>
              <a:rPr lang="en-US" sz="2000" dirty="0" err="1">
                <a:latin typeface="Calibri" panose="020F0502020204030204" pitchFamily="34" charset="0"/>
                <a:ea typeface="Calibri" panose="020F0502020204030204" pitchFamily="34" charset="0"/>
                <a:cs typeface="Arial" panose="020B0604020202020204" pitchFamily="34" charset="0"/>
              </a:rPr>
              <a:t>debe</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contar</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en</a:t>
            </a:r>
            <a:r>
              <a:rPr lang="en-US" sz="2000" dirty="0">
                <a:latin typeface="Calibri" panose="020F0502020204030204" pitchFamily="34" charset="0"/>
                <a:ea typeface="Calibri" panose="020F0502020204030204" pitchFamily="34" charset="0"/>
                <a:cs typeface="Arial" panose="020B0604020202020204" pitchFamily="34" charset="0"/>
              </a:rPr>
              <a:t> la </a:t>
            </a:r>
            <a:r>
              <a:rPr lang="en-US" sz="2000" b="1" dirty="0" err="1">
                <a:latin typeface="Calibri" panose="020F0502020204030204" pitchFamily="34" charset="0"/>
                <a:ea typeface="Calibri" panose="020F0502020204030204" pitchFamily="34" charset="0"/>
                <a:cs typeface="Arial" panose="020B0604020202020204" pitchFamily="34" charset="0"/>
              </a:rPr>
              <a:t>prevalencia</a:t>
            </a:r>
            <a:r>
              <a:rPr lang="en-US" sz="2000" b="1" dirty="0">
                <a:latin typeface="Calibri" panose="020F0502020204030204" pitchFamily="34" charset="0"/>
                <a:ea typeface="Calibri" panose="020F0502020204030204" pitchFamily="34" charset="0"/>
                <a:cs typeface="Arial" panose="020B0604020202020204" pitchFamily="34" charset="0"/>
              </a:rPr>
              <a:t> APN-RT</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en</a:t>
            </a:r>
            <a:r>
              <a:rPr lang="en-US" sz="2000" dirty="0">
                <a:latin typeface="Calibri" panose="020F0502020204030204" pitchFamily="34" charset="0"/>
                <a:ea typeface="Calibri" panose="020F0502020204030204" pitchFamily="34" charset="0"/>
                <a:cs typeface="Arial" panose="020B0604020202020204" pitchFamily="34" charset="0"/>
              </a:rPr>
              <a:t> el </a:t>
            </a:r>
            <a:r>
              <a:rPr lang="en-US" sz="2000" dirty="0" err="1">
                <a:latin typeface="Calibri" panose="020F0502020204030204" pitchFamily="34" charset="0"/>
                <a:ea typeface="Calibri" panose="020F0502020204030204" pitchFamily="34" charset="0"/>
                <a:cs typeface="Arial" panose="020B0604020202020204" pitchFamily="34" charset="0"/>
              </a:rPr>
              <a:t>ajuste</a:t>
            </a:r>
            <a:r>
              <a:rPr lang="en-US" sz="2000" dirty="0">
                <a:latin typeface="Calibri" panose="020F0502020204030204" pitchFamily="34" charset="0"/>
                <a:ea typeface="Calibri" panose="020F0502020204030204" pitchFamily="34" charset="0"/>
                <a:cs typeface="Arial" panose="020B0604020202020204" pitchFamily="34" charset="0"/>
              </a:rPr>
              <a:t> EPP!</a:t>
            </a:r>
            <a:endParaRPr lang="en-CH" sz="2000" dirty="0"/>
          </a:p>
        </p:txBody>
      </p:sp>
      <p:sp>
        <p:nvSpPr>
          <p:cNvPr id="3" name="Content Placeholder 2">
            <a:extLst>
              <a:ext uri="{FF2B5EF4-FFF2-40B4-BE49-F238E27FC236}">
                <a16:creationId xmlns:a16="http://schemas.microsoft.com/office/drawing/2014/main" id="{2160CD39-7776-AA88-1D59-19F622157794}"/>
              </a:ext>
            </a:extLst>
          </p:cNvPr>
          <p:cNvSpPr>
            <a:spLocks noGrp="1"/>
          </p:cNvSpPr>
          <p:nvPr>
            <p:ph sz="half" idx="1"/>
          </p:nvPr>
        </p:nvSpPr>
        <p:spPr>
          <a:xfrm>
            <a:off x="4539343" y="6288422"/>
            <a:ext cx="7652657" cy="500979"/>
          </a:xfrm>
          <a:solidFill>
            <a:schemeClr val="bg1"/>
          </a:solidFill>
        </p:spPr>
        <p:txBody>
          <a:bodyPr>
            <a:noAutofit/>
          </a:bodyPr>
          <a:lstStyle/>
          <a:p>
            <a:pPr marL="0" indent="0">
              <a:buNone/>
            </a:pPr>
            <a:r>
              <a:rPr lang="en-US" sz="1200" dirty="0">
                <a:latin typeface="Arial" panose="020B0604020202020204" pitchFamily="34" charset="0"/>
                <a:cs typeface="Arial" panose="020B0604020202020204" pitchFamily="34" charset="0"/>
              </a:rPr>
              <a:t>Logit(</a:t>
            </a:r>
            <a:r>
              <a:rPr lang="en-US" sz="1200" dirty="0" err="1">
                <a:latin typeface="Arial" panose="020B0604020202020204" pitchFamily="34" charset="0"/>
                <a:cs typeface="Arial" panose="020B0604020202020204" pitchFamily="34" charset="0"/>
              </a:rPr>
              <a:t>cobertura</a:t>
            </a:r>
            <a:r>
              <a:rPr lang="en-US" sz="1200" dirty="0">
                <a:latin typeface="Arial" panose="020B0604020202020204" pitchFamily="34" charset="0"/>
                <a:cs typeface="Arial" panose="020B0604020202020204" pitchFamily="34" charset="0"/>
              </a:rPr>
              <a:t> TAR </a:t>
            </a:r>
            <a:r>
              <a:rPr lang="en-US" sz="1200" dirty="0" err="1">
                <a:latin typeface="Arial" panose="020B0604020202020204" pitchFamily="34" charset="0"/>
                <a:cs typeface="Arial" panose="020B0604020202020204" pitchFamily="34" charset="0"/>
              </a:rPr>
              <a:t>prevista</a:t>
            </a:r>
            <a:r>
              <a:rPr lang="en-US" sz="1200" dirty="0">
                <a:latin typeface="Arial" panose="020B0604020202020204" pitchFamily="34" charset="0"/>
                <a:cs typeface="Arial" panose="020B0604020202020204" pitchFamily="34" charset="0"/>
              </a:rPr>
              <a:t>) = 0,281 + 1,015 * logit(TAR PW),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PW = </a:t>
            </a:r>
            <a:r>
              <a:rPr lang="en-US" sz="1200" dirty="0" err="1">
                <a:latin typeface="Arial" panose="020B0604020202020204" pitchFamily="34" charset="0"/>
                <a:cs typeface="Arial" panose="020B0604020202020204" pitchFamily="34" charset="0"/>
              </a:rPr>
              <a:t>proporción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mujeres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embarazadas</a:t>
            </a:r>
            <a:r>
              <a:rPr lang="en-US" sz="1200" dirty="0">
                <a:latin typeface="Arial" panose="020B0604020202020204" pitchFamily="34" charset="0"/>
                <a:cs typeface="Arial" panose="020B0604020202020204" pitchFamily="34" charset="0"/>
              </a:rPr>
              <a:t> VIH+ que </a:t>
            </a:r>
            <a:r>
              <a:rPr lang="en-US" sz="1200" dirty="0" err="1">
                <a:latin typeface="Arial" panose="020B0604020202020204" pitchFamily="34" charset="0"/>
                <a:cs typeface="Arial" panose="020B0604020202020204" pitchFamily="34" charset="0"/>
              </a:rPr>
              <a:t>ya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recibían</a:t>
            </a:r>
            <a:r>
              <a:rPr lang="en-US" sz="1200" dirty="0">
                <a:latin typeface="Arial" panose="020B0604020202020204" pitchFamily="34" charset="0"/>
                <a:cs typeface="Arial" panose="020B0604020202020204" pitchFamily="34" charset="0"/>
              </a:rPr>
              <a:t> TAR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momento</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primera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visita</a:t>
            </a:r>
            <a:r>
              <a:rPr lang="en-US" sz="1200" dirty="0">
                <a:latin typeface="Arial" panose="020B0604020202020204" pitchFamily="34" charset="0"/>
                <a:cs typeface="Arial" panose="020B0604020202020204" pitchFamily="34" charset="0"/>
              </a:rPr>
              <a:t> APN</a:t>
            </a:r>
          </a:p>
        </p:txBody>
      </p:sp>
    </p:spTree>
    <p:extLst>
      <p:ext uri="{BB962C8B-B14F-4D97-AF65-F5344CB8AC3E}">
        <p14:creationId xmlns:p14="http://schemas.microsoft.com/office/powerpoint/2010/main" val="1270428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C1E9BF-3583-F1E2-8147-7D5DCB0D344D}"/>
              </a:ext>
            </a:extLst>
          </p:cNvPr>
          <p:cNvSpPr>
            <a:spLocks noGrp="1"/>
          </p:cNvSpPr>
          <p:nvPr>
            <p:ph type="title"/>
          </p:nvPr>
        </p:nvSpPr>
        <p:spPr>
          <a:xfrm>
            <a:off x="411080" y="177008"/>
            <a:ext cx="11439543" cy="729579"/>
          </a:xfrm>
        </p:spPr>
        <p:txBody>
          <a:bodyPr>
            <a:normAutofit fontScale="90000"/>
          </a:bodyPr>
          <a:lstStyle/>
          <a:p>
            <a:r>
              <a:rPr lang="en-US" dirty="0">
                <a:solidFill>
                  <a:srgbClr val="0E26DA"/>
                </a:solidFill>
              </a:rPr>
              <a:t>Indicadores de Validación de </a:t>
            </a:r>
            <a:r>
              <a:rPr lang="en-US" dirty="0" err="1">
                <a:solidFill>
                  <a:srgbClr val="0E26DA"/>
                </a:solidFill>
              </a:rPr>
              <a:t>archivo</a:t>
            </a:r>
            <a:r>
              <a:rPr lang="en-US" dirty="0">
                <a:solidFill>
                  <a:srgbClr val="0E26DA"/>
                </a:solidFill>
              </a:rPr>
              <a:t> </a:t>
            </a:r>
            <a:br>
              <a:rPr lang="en-US" dirty="0">
                <a:solidFill>
                  <a:srgbClr val="0E26DA"/>
                </a:solidFill>
              </a:rPr>
            </a:br>
            <a:r>
              <a:rPr lang="en-US" dirty="0">
                <a:solidFill>
                  <a:srgbClr val="0E26DA"/>
                </a:solidFill>
              </a:rPr>
              <a:t>- </a:t>
            </a:r>
            <a:r>
              <a:rPr lang="en-US" dirty="0">
                <a:solidFill>
                  <a:srgbClr val="00B050"/>
                </a:solidFill>
              </a:rPr>
              <a:t>Epidemias generalizadas</a:t>
            </a:r>
          </a:p>
        </p:txBody>
      </p:sp>
      <p:sp>
        <p:nvSpPr>
          <p:cNvPr id="4" name="Slide Number Placeholder 3">
            <a:extLst>
              <a:ext uri="{FF2B5EF4-FFF2-40B4-BE49-F238E27FC236}">
                <a16:creationId xmlns:a16="http://schemas.microsoft.com/office/drawing/2014/main" id="{F8707706-9A2A-F152-BEED-60A0AF98AC6A}"/>
              </a:ext>
            </a:extLst>
          </p:cNvPr>
          <p:cNvSpPr>
            <a:spLocks noGrp="1"/>
          </p:cNvSpPr>
          <p:nvPr>
            <p:ph type="sldNum" sz="quarter" idx="12"/>
          </p:nvPr>
        </p:nvSpPr>
        <p:spPr/>
        <p:txBody>
          <a:bodyPr/>
          <a:lstStyle/>
          <a:p>
            <a:fld id="{CF13D369-8700-4468-8CC4-EE7C53720160}" type="slidenum">
              <a:rPr lang="en-US" smtClean="0"/>
              <a:t>26</a:t>
            </a:fld>
            <a:endParaRPr lang="en-US"/>
          </a:p>
        </p:txBody>
      </p:sp>
      <p:grpSp>
        <p:nvGrpSpPr>
          <p:cNvPr id="2" name="Group 1">
            <a:extLst>
              <a:ext uri="{FF2B5EF4-FFF2-40B4-BE49-F238E27FC236}">
                <a16:creationId xmlns:a16="http://schemas.microsoft.com/office/drawing/2014/main" id="{9F59ABA3-6013-283A-D37D-5DF5705964CA}"/>
              </a:ext>
            </a:extLst>
          </p:cNvPr>
          <p:cNvGrpSpPr/>
          <p:nvPr/>
        </p:nvGrpSpPr>
        <p:grpSpPr>
          <a:xfrm>
            <a:off x="36394" y="997103"/>
            <a:ext cx="7957123" cy="5541809"/>
            <a:chOff x="297287" y="997103"/>
            <a:chExt cx="7536943" cy="5243734"/>
          </a:xfrm>
        </p:grpSpPr>
        <p:pic>
          <p:nvPicPr>
            <p:cNvPr id="16" name="Picture 15">
              <a:extLst>
                <a:ext uri="{FF2B5EF4-FFF2-40B4-BE49-F238E27FC236}">
                  <a16:creationId xmlns:a16="http://schemas.microsoft.com/office/drawing/2014/main" id="{1C0A80F7-5005-3A25-2D7D-1C2FE0E36426}"/>
                </a:ext>
              </a:extLst>
            </p:cNvPr>
            <p:cNvPicPr>
              <a:picLocks noChangeAspect="1"/>
            </p:cNvPicPr>
            <p:nvPr/>
          </p:nvPicPr>
          <p:blipFill>
            <a:blip r:embed="rId2"/>
            <a:stretch>
              <a:fillRect/>
            </a:stretch>
          </p:blipFill>
          <p:spPr>
            <a:xfrm>
              <a:off x="365588" y="997103"/>
              <a:ext cx="7468642" cy="5134692"/>
            </a:xfrm>
            <a:prstGeom prst="rect">
              <a:avLst/>
            </a:prstGeom>
          </p:spPr>
        </p:pic>
        <p:sp>
          <p:nvSpPr>
            <p:cNvPr id="8" name="Oval 7">
              <a:extLst>
                <a:ext uri="{FF2B5EF4-FFF2-40B4-BE49-F238E27FC236}">
                  <a16:creationId xmlns:a16="http://schemas.microsoft.com/office/drawing/2014/main" id="{FAE2D6A3-7A5E-4619-31F7-08B6D311AD8C}"/>
                </a:ext>
              </a:extLst>
            </p:cNvPr>
            <p:cNvSpPr/>
            <p:nvPr/>
          </p:nvSpPr>
          <p:spPr>
            <a:xfrm>
              <a:off x="297287" y="5803843"/>
              <a:ext cx="1081825" cy="399245"/>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DAF9474-1B75-56A9-B405-2B97528B1D80}"/>
                </a:ext>
              </a:extLst>
            </p:cNvPr>
            <p:cNvSpPr/>
            <p:nvPr/>
          </p:nvSpPr>
          <p:spPr>
            <a:xfrm>
              <a:off x="5419859" y="5860897"/>
              <a:ext cx="980942" cy="379940"/>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B6EAE3-86E6-3F44-4543-34AFD6C8C488}"/>
                </a:ext>
              </a:extLst>
            </p:cNvPr>
            <p:cNvSpPr/>
            <p:nvPr/>
          </p:nvSpPr>
          <p:spPr>
            <a:xfrm>
              <a:off x="6400801" y="5860897"/>
              <a:ext cx="980943" cy="342191"/>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53A26C38-3031-D0EA-A250-76A649F99587}"/>
              </a:ext>
            </a:extLst>
          </p:cNvPr>
          <p:cNvSpPr txBox="1"/>
          <p:nvPr/>
        </p:nvSpPr>
        <p:spPr>
          <a:xfrm>
            <a:off x="7993517" y="1106776"/>
            <a:ext cx="4198483" cy="5016758"/>
          </a:xfrm>
          <a:prstGeom prst="rect">
            <a:avLst/>
          </a:prstGeom>
          <a:noFill/>
        </p:spPr>
        <p:txBody>
          <a:bodyPr wrap="square" rtlCol="0">
            <a:spAutoFit/>
          </a:bodyPr>
          <a:lstStyle/>
          <a:p>
            <a:pPr marL="285750" indent="-285750">
              <a:buFont typeface="Arial" panose="020B0604020202020204" pitchFamily="34" charset="0"/>
              <a:buChar char="•"/>
            </a:pPr>
            <a:r>
              <a:rPr lang="en-US" sz="1600" b="1" dirty="0"/>
              <a:t>Proyección no válida"</a:t>
            </a:r>
            <a:r>
              <a:rPr lang="en-US" sz="1600" dirty="0"/>
              <a:t>. Indica que las entradas </a:t>
            </a:r>
            <a:r>
              <a:rPr lang="en-US" sz="1600" dirty="0" err="1"/>
              <a:t>pueden</a:t>
            </a:r>
            <a:r>
              <a:rPr lang="en-US" sz="1600" dirty="0"/>
              <a:t> </a:t>
            </a:r>
            <a:r>
              <a:rPr lang="en-US" sz="1600" dirty="0" err="1"/>
              <a:t>haber</a:t>
            </a:r>
            <a:r>
              <a:rPr lang="en-US" sz="1600" dirty="0"/>
              <a:t> cambiado desde la última vez que se proyectó el fichero. </a:t>
            </a:r>
            <a:br>
              <a:rPr lang="en-US" sz="1600" dirty="0"/>
            </a:br>
            <a:r>
              <a:rPr lang="en-US" sz="1600" dirty="0">
                <a:sym typeface="Wingdings" panose="05000000000000000000" pitchFamily="2" charset="2"/>
              </a:rPr>
              <a:t> </a:t>
            </a:r>
            <a:r>
              <a:rPr lang="en-US" sz="1600" dirty="0"/>
              <a:t>Mostrar cualquier resultado para forzar un nuevo cálculo antes de guardar el archivo.</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UA no válido </a:t>
            </a:r>
            <a:r>
              <a:rPr lang="en-US" sz="1600" dirty="0"/>
              <a:t>Indica que los resultados pueden haber cambiado desde que se ejecutó el Análisis de Incertidumbre </a:t>
            </a:r>
            <a:r>
              <a:rPr lang="en-US" sz="1600" dirty="0">
                <a:sym typeface="Wingdings" panose="05000000000000000000" pitchFamily="2" charset="2"/>
              </a:rPr>
              <a:t></a:t>
            </a:r>
            <a:br>
              <a:rPr lang="en-US" sz="1600" dirty="0">
                <a:sym typeface="Wingdings" panose="05000000000000000000" pitchFamily="2" charset="2"/>
              </a:rPr>
            </a:br>
            <a:r>
              <a:rPr lang="en-US" sz="1600" dirty="0">
                <a:sym typeface="Wingdings" panose="05000000000000000000" pitchFamily="2" charset="2"/>
              </a:rPr>
              <a:t>En </a:t>
            </a:r>
            <a:r>
              <a:rPr lang="en-US" sz="1600" b="1" i="1" dirty="0"/>
              <a:t>Herramientas &gt; AIM &gt; Análisis de incertidumbre </a:t>
            </a:r>
            <a:r>
              <a:rPr lang="en-US" sz="1600" dirty="0"/>
              <a:t>vuelva a estimar los límites de incertidumbre (estableciendo el año en 2023) antes de guardar el archivo.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solidFill>
                  <a:srgbClr val="00B050"/>
                </a:solidFill>
              </a:rPr>
              <a:t>Shiny90 no válido</a:t>
            </a:r>
            <a:r>
              <a:rPr lang="en-US" sz="1600" dirty="0">
                <a:solidFill>
                  <a:srgbClr val="00B050"/>
                </a:solidFill>
              </a:rPr>
              <a:t> Indica que se han modificado las entradas TAR desde la última ejecución del modelo Shiny90. </a:t>
            </a:r>
            <a:br>
              <a:rPr lang="en-US" sz="1600" dirty="0">
                <a:solidFill>
                  <a:srgbClr val="00B050"/>
                </a:solidFill>
              </a:rPr>
            </a:br>
            <a:r>
              <a:rPr lang="en-US" sz="1600" dirty="0">
                <a:solidFill>
                  <a:srgbClr val="00B050"/>
                </a:solidFill>
                <a:sym typeface="Wingdings" panose="05000000000000000000" pitchFamily="2" charset="2"/>
              </a:rPr>
              <a:t> En </a:t>
            </a:r>
            <a:r>
              <a:rPr lang="en-US" sz="1600" b="1" i="1" dirty="0">
                <a:solidFill>
                  <a:srgbClr val="00B050"/>
                </a:solidFill>
              </a:rPr>
              <a:t>Estadísticas del programa &gt; Conocimiento del estado </a:t>
            </a:r>
            <a:r>
              <a:rPr lang="en-US" sz="1600" dirty="0">
                <a:solidFill>
                  <a:srgbClr val="00B050"/>
                </a:solidFill>
              </a:rPr>
              <a:t>volver a ejecutar Shiny90</a:t>
            </a:r>
          </a:p>
        </p:txBody>
      </p:sp>
    </p:spTree>
    <p:extLst>
      <p:ext uri="{BB962C8B-B14F-4D97-AF65-F5344CB8AC3E}">
        <p14:creationId xmlns:p14="http://schemas.microsoft.com/office/powerpoint/2010/main" val="292941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58FA6A1D-F800-EE0E-A7CF-CBD436670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0174"/>
            <a:ext cx="9702800" cy="5457825"/>
          </a:xfrm>
          <a:prstGeom prst="rect">
            <a:avLst/>
          </a:prstGeom>
        </p:spPr>
      </p:pic>
      <p:sp>
        <p:nvSpPr>
          <p:cNvPr id="2" name="Title 1">
            <a:extLst>
              <a:ext uri="{FF2B5EF4-FFF2-40B4-BE49-F238E27FC236}">
                <a16:creationId xmlns:a16="http://schemas.microsoft.com/office/drawing/2014/main" id="{F219A3C0-DD2D-BC81-0716-4EB9C5FFDE6A}"/>
              </a:ext>
            </a:extLst>
          </p:cNvPr>
          <p:cNvSpPr>
            <a:spLocks noGrp="1"/>
          </p:cNvSpPr>
          <p:nvPr>
            <p:ph type="title"/>
          </p:nvPr>
        </p:nvSpPr>
        <p:spPr>
          <a:xfrm>
            <a:off x="233680" y="169071"/>
            <a:ext cx="11866879" cy="1001757"/>
          </a:xfrm>
        </p:spPr>
        <p:txBody>
          <a:bodyPr anchor="ctr">
            <a:normAutofit fontScale="90000"/>
          </a:bodyPr>
          <a:lstStyle/>
          <a:p>
            <a:r>
              <a:rPr lang="en-US" sz="5200" dirty="0" err="1">
                <a:solidFill>
                  <a:srgbClr val="0E26DA"/>
                </a:solidFill>
              </a:rPr>
              <a:t>Abandono</a:t>
            </a:r>
            <a:r>
              <a:rPr lang="en-US" sz="5200" dirty="0">
                <a:solidFill>
                  <a:srgbClr val="0E26DA"/>
                </a:solidFill>
              </a:rPr>
              <a:t> del tratamiento: </a:t>
            </a:r>
            <a:r>
              <a:rPr lang="en-US" sz="5200" dirty="0" err="1">
                <a:solidFill>
                  <a:srgbClr val="0E26DA"/>
                </a:solidFill>
              </a:rPr>
              <a:t>datos</a:t>
            </a:r>
            <a:r>
              <a:rPr lang="en-US" sz="5200" dirty="0">
                <a:solidFill>
                  <a:srgbClr val="0E26DA"/>
                </a:solidFill>
              </a:rPr>
              <a:t> de programa</a:t>
            </a:r>
          </a:p>
        </p:txBody>
      </p:sp>
      <p:sp>
        <p:nvSpPr>
          <p:cNvPr id="4" name="Slide Number Placeholder 3">
            <a:extLst>
              <a:ext uri="{FF2B5EF4-FFF2-40B4-BE49-F238E27FC236}">
                <a16:creationId xmlns:a16="http://schemas.microsoft.com/office/drawing/2014/main" id="{868A78E4-149A-F9CC-A619-D5DF423435AF}"/>
              </a:ext>
            </a:extLst>
          </p:cNvPr>
          <p:cNvSpPr>
            <a:spLocks noGrp="1"/>
          </p:cNvSpPr>
          <p:nvPr>
            <p:ph type="sldNum" sz="quarter" idx="12"/>
          </p:nvPr>
        </p:nvSpPr>
        <p:spPr>
          <a:xfrm>
            <a:off x="8610600" y="6356350"/>
            <a:ext cx="2743200" cy="365125"/>
          </a:xfrm>
        </p:spPr>
        <p:txBody>
          <a:bodyPr>
            <a:normAutofit/>
          </a:bodyPr>
          <a:lstStyle/>
          <a:p>
            <a:pPr>
              <a:spcAft>
                <a:spcPts val="600"/>
              </a:spcAft>
            </a:pPr>
            <a:fld id="{CF13D369-8700-4468-8CC4-EE7C53720160}" type="slidenum">
              <a:rPr lang="en-US" smtClean="0"/>
              <a:t>3</a:t>
            </a:fld>
            <a:endParaRPr lang="en-US"/>
          </a:p>
        </p:txBody>
      </p:sp>
      <p:sp>
        <p:nvSpPr>
          <p:cNvPr id="11" name="Oval 10">
            <a:extLst>
              <a:ext uri="{FF2B5EF4-FFF2-40B4-BE49-F238E27FC236}">
                <a16:creationId xmlns:a16="http://schemas.microsoft.com/office/drawing/2014/main" id="{77969DD6-F2CA-0E0F-9414-2C2395D7F642}"/>
              </a:ext>
            </a:extLst>
          </p:cNvPr>
          <p:cNvSpPr/>
          <p:nvPr/>
        </p:nvSpPr>
        <p:spPr>
          <a:xfrm>
            <a:off x="6167119" y="4958080"/>
            <a:ext cx="3402481" cy="499746"/>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AB491E0-54A0-8638-68EE-9C0AC039111F}"/>
              </a:ext>
            </a:extLst>
          </p:cNvPr>
          <p:cNvSpPr/>
          <p:nvPr/>
        </p:nvSpPr>
        <p:spPr>
          <a:xfrm>
            <a:off x="1991360" y="4958080"/>
            <a:ext cx="4175759" cy="424950"/>
          </a:xfrm>
          <a:prstGeom prst="ellipse">
            <a:avLst/>
          </a:prstGeom>
          <a:noFill/>
          <a:ln w="444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0E4B82-12A4-8A45-7BC1-2C45D5D14E03}"/>
              </a:ext>
            </a:extLst>
          </p:cNvPr>
          <p:cNvSpPr txBox="1"/>
          <p:nvPr/>
        </p:nvSpPr>
        <p:spPr>
          <a:xfrm>
            <a:off x="899160" y="1011274"/>
            <a:ext cx="10393680" cy="338554"/>
          </a:xfrm>
          <a:prstGeom prst="rect">
            <a:avLst/>
          </a:prstGeom>
          <a:solidFill>
            <a:schemeClr val="accent4">
              <a:lumMod val="20000"/>
              <a:lumOff val="80000"/>
            </a:schemeClr>
          </a:solidFill>
          <a:ln>
            <a:solidFill>
              <a:srgbClr val="FF0000"/>
            </a:solidFill>
          </a:ln>
        </p:spPr>
        <p:txBody>
          <a:bodyPr wrap="square" rtlCol="0">
            <a:spAutoFit/>
          </a:bodyPr>
          <a:lstStyle/>
          <a:p>
            <a:r>
              <a:rPr lang="en-US" sz="1600" dirty="0"/>
              <a:t>Introduzca un </a:t>
            </a:r>
            <a:r>
              <a:rPr lang="en-US" sz="1600" b="1" dirty="0"/>
              <a:t>% de </a:t>
            </a:r>
            <a:r>
              <a:rPr lang="en-US" sz="1600" b="1" dirty="0" err="1"/>
              <a:t>abandono</a:t>
            </a:r>
            <a:r>
              <a:rPr lang="en-US" sz="1600" b="1" dirty="0"/>
              <a:t> del tratamiento </a:t>
            </a:r>
            <a:r>
              <a:rPr lang="en-US" sz="1600" dirty="0"/>
              <a:t>para todos los años con TAR </a:t>
            </a:r>
            <a:r>
              <a:rPr lang="en-US" sz="1600" b="1" dirty="0"/>
              <a:t>por encima de 0</a:t>
            </a:r>
            <a:r>
              <a:rPr lang="en-US" sz="1600" dirty="0"/>
              <a:t>, para </a:t>
            </a:r>
            <a:r>
              <a:rPr lang="en-US" sz="1600" b="1" dirty="0"/>
              <a:t>niños y adultos</a:t>
            </a:r>
            <a:r>
              <a:rPr lang="en-US" sz="1600" dirty="0"/>
              <a:t>:</a:t>
            </a:r>
          </a:p>
        </p:txBody>
      </p:sp>
      <p:sp>
        <p:nvSpPr>
          <p:cNvPr id="13" name="TextBox 12">
            <a:extLst>
              <a:ext uri="{FF2B5EF4-FFF2-40B4-BE49-F238E27FC236}">
                <a16:creationId xmlns:a16="http://schemas.microsoft.com/office/drawing/2014/main" id="{C4CEAF48-C433-405B-D2BF-A9C860B1619C}"/>
              </a:ext>
            </a:extLst>
          </p:cNvPr>
          <p:cNvSpPr txBox="1"/>
          <p:nvPr/>
        </p:nvSpPr>
        <p:spPr>
          <a:xfrm>
            <a:off x="6505303" y="1676033"/>
            <a:ext cx="5572384" cy="2800767"/>
          </a:xfrm>
          <a:prstGeom prst="rect">
            <a:avLst/>
          </a:prstGeom>
          <a:solidFill>
            <a:schemeClr val="accent4">
              <a:lumMod val="20000"/>
              <a:lumOff val="80000"/>
            </a:schemeClr>
          </a:solidFill>
          <a:ln>
            <a:solidFill>
              <a:srgbClr val="FF0000"/>
            </a:solidFill>
          </a:ln>
        </p:spPr>
        <p:txBody>
          <a:bodyPr wrap="square">
            <a:spAutoFit/>
          </a:bodyPr>
          <a:lstStyle/>
          <a:p>
            <a:pPr marL="285750" indent="-285750">
              <a:buFont typeface="Arial" panose="020B0604020202020204" pitchFamily="34" charset="0"/>
              <a:buChar char="•"/>
            </a:pPr>
            <a:r>
              <a:rPr lang="en-US" sz="1600" dirty="0"/>
              <a:t>A partir de </a:t>
            </a:r>
            <a:r>
              <a:rPr lang="en-US" sz="1600" b="1" dirty="0"/>
              <a:t>datos fiables de programas nacionales </a:t>
            </a:r>
            <a:r>
              <a:rPr lang="en-US" sz="1600" dirty="0"/>
              <a:t>o representativos a nivel nacional, </a:t>
            </a:r>
            <a:br>
              <a:rPr lang="en-US" sz="1600" dirty="0"/>
            </a:br>
            <a:r>
              <a:rPr lang="en-US" sz="1600" dirty="0"/>
              <a:t>que podrá </a:t>
            </a:r>
            <a:r>
              <a:rPr lang="en-US" sz="1600" b="1" dirty="0"/>
              <a:t>extrapolar a años anteriores y posteriores.</a:t>
            </a:r>
          </a:p>
          <a:p>
            <a:pPr marL="742950" lvl="1" indent="-285750">
              <a:buFont typeface="Arial" panose="020B0604020202020204" pitchFamily="34" charset="0"/>
              <a:buChar char="•"/>
            </a:pPr>
            <a:r>
              <a:rPr lang="en-US" sz="1600" dirty="0"/>
              <a:t>Escriba (en el campo "Fuente") la </a:t>
            </a:r>
            <a:r>
              <a:rPr lang="en-US" sz="1600" b="1" dirty="0"/>
              <a:t>definición utilizada para calcular este índice</a:t>
            </a:r>
            <a:r>
              <a:rPr lang="en-US" sz="1600" dirty="0"/>
              <a:t>, por ejemplo, X </a:t>
            </a:r>
            <a:r>
              <a:rPr lang="en-US" sz="1600" i="1" dirty="0"/>
              <a:t>meses desde el último contacto (visita al dispensario o recogida de ARV) o desde el último contacto programado. </a:t>
            </a:r>
          </a:p>
          <a:p>
            <a:pPr marL="742950" lvl="1"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dirty="0"/>
              <a:t>Alternativamente, utilice el </a:t>
            </a:r>
            <a:r>
              <a:rPr lang="en-US" sz="1600" b="1" dirty="0"/>
              <a:t>valor por defecto </a:t>
            </a:r>
            <a:r>
              <a:rPr lang="en-US" sz="1600" dirty="0"/>
              <a:t>recomendado del </a:t>
            </a:r>
            <a:r>
              <a:rPr lang="en-US" sz="1600" b="1" dirty="0"/>
              <a:t>5% anual: </a:t>
            </a:r>
            <a:r>
              <a:rPr lang="en-US" sz="1600" dirty="0" err="1"/>
              <a:t>botón</a:t>
            </a:r>
            <a:r>
              <a:rPr lang="en-US" sz="1600" dirty="0"/>
              <a:t> </a:t>
            </a:r>
            <a:br>
              <a:rPr lang="en-US" sz="1600" dirty="0"/>
            </a:br>
            <a:r>
              <a:rPr lang="en-US" sz="1600" b="1" dirty="0"/>
              <a:t>"Aplicar el porcentaje de </a:t>
            </a:r>
            <a:r>
              <a:rPr lang="en-US" sz="1600" b="1" dirty="0" err="1"/>
              <a:t>abandono</a:t>
            </a:r>
            <a:r>
              <a:rPr lang="en-US" sz="1600" b="1" dirty="0"/>
              <a:t> por defecto".</a:t>
            </a:r>
          </a:p>
        </p:txBody>
      </p:sp>
      <p:sp>
        <p:nvSpPr>
          <p:cNvPr id="3" name="Oval 2">
            <a:extLst>
              <a:ext uri="{FF2B5EF4-FFF2-40B4-BE49-F238E27FC236}">
                <a16:creationId xmlns:a16="http://schemas.microsoft.com/office/drawing/2014/main" id="{BC80FF73-0F57-8F6B-3EA5-6E538FBF944D}"/>
              </a:ext>
            </a:extLst>
          </p:cNvPr>
          <p:cNvSpPr/>
          <p:nvPr/>
        </p:nvSpPr>
        <p:spPr>
          <a:xfrm>
            <a:off x="3306489" y="5827676"/>
            <a:ext cx="1997622" cy="528674"/>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76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45E4-3A06-B08C-D175-EB5EA96BA257}"/>
              </a:ext>
            </a:extLst>
          </p:cNvPr>
          <p:cNvSpPr>
            <a:spLocks noGrp="1"/>
          </p:cNvSpPr>
          <p:nvPr>
            <p:ph type="title"/>
          </p:nvPr>
        </p:nvSpPr>
        <p:spPr>
          <a:xfrm>
            <a:off x="292608" y="173210"/>
            <a:ext cx="10515600" cy="1325563"/>
          </a:xfrm>
        </p:spPr>
        <p:txBody>
          <a:bodyPr>
            <a:normAutofit/>
          </a:bodyPr>
          <a:lstStyle/>
          <a:p>
            <a:r>
              <a:rPr lang="en-US" dirty="0">
                <a:solidFill>
                  <a:srgbClr val="0000FF"/>
                </a:solidFill>
              </a:rPr>
              <a:t>Nuevos patrones de </a:t>
            </a:r>
            <a:r>
              <a:rPr lang="en-US" dirty="0" err="1">
                <a:solidFill>
                  <a:srgbClr val="0000FF"/>
                </a:solidFill>
              </a:rPr>
              <a:t>mortalidad</a:t>
            </a:r>
            <a:r>
              <a:rPr lang="en-US" dirty="0">
                <a:solidFill>
                  <a:srgbClr val="0000FF"/>
                </a:solidFill>
              </a:rPr>
              <a:t> de PVVIH con TAR </a:t>
            </a:r>
            <a:r>
              <a:rPr lang="en-US" dirty="0" err="1">
                <a:solidFill>
                  <a:srgbClr val="0000FF"/>
                </a:solidFill>
              </a:rPr>
              <a:t>en</a:t>
            </a:r>
            <a:r>
              <a:rPr lang="en-US" dirty="0">
                <a:solidFill>
                  <a:srgbClr val="0000FF"/>
                </a:solidFill>
              </a:rPr>
              <a:t> algunas regiones</a:t>
            </a:r>
          </a:p>
        </p:txBody>
      </p:sp>
      <p:sp>
        <p:nvSpPr>
          <p:cNvPr id="3" name="Content Placeholder 2">
            <a:extLst>
              <a:ext uri="{FF2B5EF4-FFF2-40B4-BE49-F238E27FC236}">
                <a16:creationId xmlns:a16="http://schemas.microsoft.com/office/drawing/2014/main" id="{09721714-FFD2-332E-19FE-57F93F5B4882}"/>
              </a:ext>
            </a:extLst>
          </p:cNvPr>
          <p:cNvSpPr>
            <a:spLocks noGrp="1"/>
          </p:cNvSpPr>
          <p:nvPr>
            <p:ph sz="half" idx="1"/>
          </p:nvPr>
        </p:nvSpPr>
        <p:spPr>
          <a:xfrm>
            <a:off x="292608" y="1811813"/>
            <a:ext cx="6118351" cy="4909662"/>
          </a:xfrm>
        </p:spPr>
        <p:txBody>
          <a:bodyPr>
            <a:normAutofit fontScale="92500" lnSpcReduction="20000"/>
          </a:bodyPr>
          <a:lstStyle/>
          <a:p>
            <a:r>
              <a:rPr lang="en-US" dirty="0"/>
              <a:t>El </a:t>
            </a:r>
            <a:r>
              <a:rPr lang="en-US" dirty="0" err="1"/>
              <a:t>consorcio</a:t>
            </a:r>
            <a:r>
              <a:rPr lang="en-US" dirty="0"/>
              <a:t> </a:t>
            </a:r>
            <a:r>
              <a:rPr lang="en-US" i="1" dirty="0"/>
              <a:t>IeDEA </a:t>
            </a:r>
            <a:r>
              <a:rPr lang="en-US" dirty="0"/>
              <a:t>actualizó sus estimaciones de las tasas de </a:t>
            </a:r>
            <a:r>
              <a:rPr lang="en-US" dirty="0" err="1"/>
              <a:t>mortalidad</a:t>
            </a:r>
            <a:r>
              <a:rPr lang="en-US" dirty="0"/>
              <a:t> de PVVIH con TAR para las regiones:</a:t>
            </a:r>
          </a:p>
          <a:p>
            <a:pPr lvl="1"/>
            <a:r>
              <a:rPr lang="en-US" dirty="0"/>
              <a:t>Asia-Pacífico</a:t>
            </a:r>
          </a:p>
          <a:p>
            <a:pPr lvl="1"/>
            <a:r>
              <a:rPr lang="en-US" b="1" dirty="0"/>
              <a:t>América Latina y Caribes</a:t>
            </a:r>
          </a:p>
          <a:p>
            <a:r>
              <a:rPr lang="en-US" dirty="0"/>
              <a:t>No se espera que estos valores por defecto actualizados cambien mucho las estimaciones de muertes relacionadas con el VIH.</a:t>
            </a:r>
            <a:br>
              <a:rPr lang="en-US" dirty="0"/>
            </a:br>
            <a:endParaRPr lang="en-US" dirty="0"/>
          </a:p>
          <a:p>
            <a:r>
              <a:rPr lang="en-US" dirty="0">
                <a:solidFill>
                  <a:schemeClr val="bg1">
                    <a:lumMod val="50000"/>
                  </a:schemeClr>
                </a:solidFill>
              </a:rPr>
              <a:t>Los países que han ajustado las tasas de mortalidad de las personas infectadas por el VIH/SIDA para que coincidan con las defunciones por SIDA notificadas pueden seguir utilizando sus tasas ajustadas.</a:t>
            </a:r>
          </a:p>
        </p:txBody>
      </p:sp>
      <p:sp>
        <p:nvSpPr>
          <p:cNvPr id="5" name="Slide Number Placeholder 4">
            <a:extLst>
              <a:ext uri="{FF2B5EF4-FFF2-40B4-BE49-F238E27FC236}">
                <a16:creationId xmlns:a16="http://schemas.microsoft.com/office/drawing/2014/main" id="{28DCEE0D-B317-99B8-B051-29DFBC141301}"/>
              </a:ext>
            </a:extLst>
          </p:cNvPr>
          <p:cNvSpPr>
            <a:spLocks noGrp="1"/>
          </p:cNvSpPr>
          <p:nvPr>
            <p:ph type="sldNum" sz="quarter" idx="12"/>
          </p:nvPr>
        </p:nvSpPr>
        <p:spPr/>
        <p:txBody>
          <a:bodyPr/>
          <a:lstStyle/>
          <a:p>
            <a:fld id="{CF13D369-8700-4468-8CC4-EE7C53720160}" type="slidenum">
              <a:rPr lang="en-US" smtClean="0"/>
              <a:t>4</a:t>
            </a:fld>
            <a:endParaRPr lang="en-US"/>
          </a:p>
        </p:txBody>
      </p:sp>
      <p:graphicFrame>
        <p:nvGraphicFramePr>
          <p:cNvPr id="6" name="Content Placeholder 14">
            <a:extLst>
              <a:ext uri="{FF2B5EF4-FFF2-40B4-BE49-F238E27FC236}">
                <a16:creationId xmlns:a16="http://schemas.microsoft.com/office/drawing/2014/main" id="{8015CB6C-1DCC-2C61-556A-37DA38356B71}"/>
              </a:ext>
            </a:extLst>
          </p:cNvPr>
          <p:cNvGraphicFramePr>
            <a:graphicFrameLocks/>
          </p:cNvGraphicFramePr>
          <p:nvPr>
            <p:extLst>
              <p:ext uri="{D42A27DB-BD31-4B8C-83A1-F6EECF244321}">
                <p14:modId xmlns:p14="http://schemas.microsoft.com/office/powerpoint/2010/main" val="565333090"/>
              </p:ext>
            </p:extLst>
          </p:nvPr>
        </p:nvGraphicFramePr>
        <p:xfrm>
          <a:off x="6410962" y="1526153"/>
          <a:ext cx="5181598"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1">
            <a:extLst>
              <a:ext uri="{FF2B5EF4-FFF2-40B4-BE49-F238E27FC236}">
                <a16:creationId xmlns:a16="http://schemas.microsoft.com/office/drawing/2014/main" id="{8B1C6AFE-407C-5F00-78C1-F8C542777AF3}"/>
              </a:ext>
            </a:extLst>
          </p:cNvPr>
          <p:cNvGraphicFramePr>
            <a:graphicFrameLocks noGrp="1"/>
          </p:cNvGraphicFramePr>
          <p:nvPr>
            <p:ph sz="half" idx="2"/>
            <p:extLst>
              <p:ext uri="{D42A27DB-BD31-4B8C-83A1-F6EECF244321}">
                <p14:modId xmlns:p14="http://schemas.microsoft.com/office/powerpoint/2010/main" val="1035383585"/>
              </p:ext>
            </p:extLst>
          </p:nvPr>
        </p:nvGraphicFramePr>
        <p:xfrm>
          <a:off x="6410961" y="3987482"/>
          <a:ext cx="5181600" cy="246888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AA5ED043-18A9-93A4-56CB-BAF3E5C13410}"/>
              </a:ext>
            </a:extLst>
          </p:cNvPr>
          <p:cNvSpPr txBox="1"/>
          <p:nvPr/>
        </p:nvSpPr>
        <p:spPr>
          <a:xfrm>
            <a:off x="10297160" y="2299381"/>
            <a:ext cx="1958870" cy="307777"/>
          </a:xfrm>
          <a:prstGeom prst="rect">
            <a:avLst/>
          </a:prstGeom>
          <a:solidFill>
            <a:schemeClr val="accent4">
              <a:lumMod val="20000"/>
              <a:lumOff val="80000"/>
            </a:schemeClr>
          </a:solidFill>
          <a:ln w="19050">
            <a:solidFill>
              <a:schemeClr val="tx1"/>
            </a:solidFill>
          </a:ln>
        </p:spPr>
        <p:txBody>
          <a:bodyPr wrap="none" rtlCol="0">
            <a:spAutoFit/>
          </a:bodyPr>
          <a:lstStyle/>
          <a:p>
            <a:r>
              <a:rPr lang="en-US" sz="1400" b="1" dirty="0"/>
              <a:t>2022: +2% de diferencia</a:t>
            </a:r>
          </a:p>
        </p:txBody>
      </p:sp>
      <p:sp>
        <p:nvSpPr>
          <p:cNvPr id="9" name="TextBox 8">
            <a:extLst>
              <a:ext uri="{FF2B5EF4-FFF2-40B4-BE49-F238E27FC236}">
                <a16:creationId xmlns:a16="http://schemas.microsoft.com/office/drawing/2014/main" id="{597A4594-24EF-2B4A-A7AD-9D8E879ED2F3}"/>
              </a:ext>
            </a:extLst>
          </p:cNvPr>
          <p:cNvSpPr txBox="1"/>
          <p:nvPr/>
        </p:nvSpPr>
        <p:spPr>
          <a:xfrm>
            <a:off x="10332426" y="4829234"/>
            <a:ext cx="1923604" cy="307777"/>
          </a:xfrm>
          <a:prstGeom prst="rect">
            <a:avLst/>
          </a:prstGeom>
          <a:solidFill>
            <a:schemeClr val="accent4">
              <a:lumMod val="20000"/>
              <a:lumOff val="80000"/>
            </a:schemeClr>
          </a:solidFill>
          <a:ln w="19050">
            <a:solidFill>
              <a:schemeClr val="tx1"/>
            </a:solidFill>
          </a:ln>
        </p:spPr>
        <p:txBody>
          <a:bodyPr wrap="none" rtlCol="0">
            <a:spAutoFit/>
          </a:bodyPr>
          <a:lstStyle/>
          <a:p>
            <a:r>
              <a:rPr lang="en-US" sz="1400" b="1" dirty="0"/>
              <a:t>2022: -1% de diferencia</a:t>
            </a:r>
          </a:p>
        </p:txBody>
      </p:sp>
    </p:spTree>
    <p:extLst>
      <p:ext uri="{BB962C8B-B14F-4D97-AF65-F5344CB8AC3E}">
        <p14:creationId xmlns:p14="http://schemas.microsoft.com/office/powerpoint/2010/main" val="185440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a:extLst>
              <a:ext uri="{FF2B5EF4-FFF2-40B4-BE49-F238E27FC236}">
                <a16:creationId xmlns:a16="http://schemas.microsoft.com/office/drawing/2014/main" id="{691A35C0-7D95-9D4E-60DE-4A6099751254}"/>
              </a:ext>
            </a:extLst>
          </p:cNvPr>
          <p:cNvGrpSpPr/>
          <p:nvPr/>
        </p:nvGrpSpPr>
        <p:grpSpPr>
          <a:xfrm>
            <a:off x="3340993" y="812764"/>
            <a:ext cx="8875943" cy="5870590"/>
            <a:chOff x="323528" y="873756"/>
            <a:chExt cx="8875943" cy="5870590"/>
          </a:xfrm>
        </p:grpSpPr>
        <p:cxnSp>
          <p:nvCxnSpPr>
            <p:cNvPr id="131" name="Straight Connector 130">
              <a:extLst>
                <a:ext uri="{FF2B5EF4-FFF2-40B4-BE49-F238E27FC236}">
                  <a16:creationId xmlns:a16="http://schemas.microsoft.com/office/drawing/2014/main" id="{F943C81F-8632-1664-D1EF-02EB7FB19C2F}"/>
                </a:ext>
              </a:extLst>
            </p:cNvPr>
            <p:cNvCxnSpPr>
              <a:cxnSpLocks/>
              <a:stCxn id="142" idx="2"/>
              <a:endCxn id="158" idx="0"/>
            </p:cNvCxnSpPr>
            <p:nvPr/>
          </p:nvCxnSpPr>
          <p:spPr>
            <a:xfrm flipH="1">
              <a:off x="3978072" y="2930424"/>
              <a:ext cx="1" cy="27529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58B8CC1-2702-5D1D-E37E-90A17BA794FC}"/>
                </a:ext>
              </a:extLst>
            </p:cNvPr>
            <p:cNvCxnSpPr/>
            <p:nvPr/>
          </p:nvCxnSpPr>
          <p:spPr>
            <a:xfrm>
              <a:off x="6582082" y="2892781"/>
              <a:ext cx="0" cy="55833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FCC66D0-3558-FD0D-7C08-701BF302EAD4}"/>
                </a:ext>
              </a:extLst>
            </p:cNvPr>
            <p:cNvCxnSpPr>
              <a:cxnSpLocks/>
              <a:stCxn id="145" idx="2"/>
              <a:endCxn id="143" idx="0"/>
            </p:cNvCxnSpPr>
            <p:nvPr/>
          </p:nvCxnSpPr>
          <p:spPr>
            <a:xfrm>
              <a:off x="6440605" y="5517583"/>
              <a:ext cx="856062"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F9B8162-6574-8753-7538-5C17E17E4FCE}"/>
                </a:ext>
              </a:extLst>
            </p:cNvPr>
            <p:cNvCxnSpPr>
              <a:cxnSpLocks/>
            </p:cNvCxnSpPr>
            <p:nvPr/>
          </p:nvCxnSpPr>
          <p:spPr>
            <a:xfrm flipH="1">
              <a:off x="8550298" y="5518452"/>
              <a:ext cx="1699" cy="281314"/>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ECEA6D7-DACD-2A05-EDB6-E6CF175EF289}"/>
                </a:ext>
              </a:extLst>
            </p:cNvPr>
            <p:cNvCxnSpPr>
              <a:cxnSpLocks/>
              <a:stCxn id="155" idx="2"/>
              <a:endCxn id="151" idx="0"/>
            </p:cNvCxnSpPr>
            <p:nvPr/>
          </p:nvCxnSpPr>
          <p:spPr>
            <a:xfrm>
              <a:off x="1982820" y="5517583"/>
              <a:ext cx="2763"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527E23B-8B8F-F1CE-0A19-DF26BFFF88A8}"/>
                </a:ext>
              </a:extLst>
            </p:cNvPr>
            <p:cNvCxnSpPr>
              <a:cxnSpLocks/>
              <a:stCxn id="156" idx="2"/>
              <a:endCxn id="152" idx="0"/>
            </p:cNvCxnSpPr>
            <p:nvPr/>
          </p:nvCxnSpPr>
          <p:spPr>
            <a:xfrm>
              <a:off x="3251295" y="5517583"/>
              <a:ext cx="0"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8D4EEEB-CC89-975E-32AD-7823EE8D9592}"/>
                </a:ext>
              </a:extLst>
            </p:cNvPr>
            <p:cNvCxnSpPr>
              <a:cxnSpLocks/>
              <a:stCxn id="145" idx="0"/>
              <a:endCxn id="157" idx="2"/>
            </p:cNvCxnSpPr>
            <p:nvPr/>
          </p:nvCxnSpPr>
          <p:spPr>
            <a:xfrm flipV="1">
              <a:off x="6440605" y="4093114"/>
              <a:ext cx="136428" cy="555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3693AE0-A1E9-7E17-41B4-BCCC4C1A3230}"/>
                </a:ext>
              </a:extLst>
            </p:cNvPr>
            <p:cNvCxnSpPr>
              <a:stCxn id="157" idx="2"/>
              <a:endCxn id="144" idx="0"/>
            </p:cNvCxnSpPr>
            <p:nvPr/>
          </p:nvCxnSpPr>
          <p:spPr>
            <a:xfrm flipH="1">
              <a:off x="4782235" y="4093114"/>
              <a:ext cx="1794798" cy="555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371DE8B-6D89-B201-E0A0-2C739D9A0CFA}"/>
                </a:ext>
              </a:extLst>
            </p:cNvPr>
            <p:cNvCxnSpPr>
              <a:cxnSpLocks/>
              <a:endCxn id="142" idx="0"/>
            </p:cNvCxnSpPr>
            <p:nvPr/>
          </p:nvCxnSpPr>
          <p:spPr>
            <a:xfrm>
              <a:off x="3978072" y="1390141"/>
              <a:ext cx="1" cy="27315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EF938FD-35D4-1373-1B76-DF0CA1862D20}"/>
                </a:ext>
              </a:extLst>
            </p:cNvPr>
            <p:cNvCxnSpPr>
              <a:cxnSpLocks/>
              <a:endCxn id="146" idx="0"/>
            </p:cNvCxnSpPr>
            <p:nvPr/>
          </p:nvCxnSpPr>
          <p:spPr>
            <a:xfrm flipH="1">
              <a:off x="4504776" y="5509304"/>
              <a:ext cx="1699" cy="27492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B7788B09-3BA5-37F2-ED43-F988ABE3F929}"/>
                </a:ext>
              </a:extLst>
            </p:cNvPr>
            <p:cNvSpPr/>
            <p:nvPr/>
          </p:nvSpPr>
          <p:spPr>
            <a:xfrm>
              <a:off x="3047640" y="873756"/>
              <a:ext cx="4249027"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Disponibilidad de datos</a:t>
              </a:r>
            </a:p>
          </p:txBody>
        </p:sp>
        <p:sp>
          <p:nvSpPr>
            <p:cNvPr id="142" name="Rectangle 141">
              <a:extLst>
                <a:ext uri="{FF2B5EF4-FFF2-40B4-BE49-F238E27FC236}">
                  <a16:creationId xmlns:a16="http://schemas.microsoft.com/office/drawing/2014/main" id="{E9E13BEE-F4AE-8665-D9A0-507E310E5EBB}"/>
                </a:ext>
              </a:extLst>
            </p:cNvPr>
            <p:cNvSpPr/>
            <p:nvPr/>
          </p:nvSpPr>
          <p:spPr>
            <a:xfrm>
              <a:off x="3047451" y="1663292"/>
              <a:ext cx="1861243" cy="126713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schemeClr val="tx1"/>
                  </a:solidFill>
                  <a:latin typeface="Calibri" panose="020F0502020204030204" pitchFamily="34" charset="0"/>
                  <a:cs typeface="Calibri" panose="020F0502020204030204" pitchFamily="34" charset="0"/>
                </a:rPr>
                <a:t>Vigilancia nacional de casos sólida e histórica Y datos del registro civil específicos de cada causa</a:t>
              </a:r>
            </a:p>
          </p:txBody>
        </p:sp>
        <p:sp>
          <p:nvSpPr>
            <p:cNvPr id="143" name="Rectangle 142">
              <a:extLst>
                <a:ext uri="{FF2B5EF4-FFF2-40B4-BE49-F238E27FC236}">
                  <a16:creationId xmlns:a16="http://schemas.microsoft.com/office/drawing/2014/main" id="{6AB18E59-1B20-D72F-70FA-9B3FB74311A4}"/>
                </a:ext>
              </a:extLst>
            </p:cNvPr>
            <p:cNvSpPr/>
            <p:nvPr/>
          </p:nvSpPr>
          <p:spPr>
            <a:xfrm>
              <a:off x="6706134" y="5784226"/>
              <a:ext cx="1181066"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i="1" dirty="0">
                  <a:solidFill>
                    <a:schemeClr val="tx1"/>
                  </a:solidFill>
                  <a:latin typeface="Calibri" panose="020F0502020204030204" pitchFamily="34" charset="0"/>
                  <a:cs typeface="Calibri" panose="020F0502020204030204" pitchFamily="34" charset="0"/>
                </a:rPr>
                <a:t>Generalizado</a:t>
              </a:r>
              <a:r>
                <a:rPr lang="en-US" sz="1100" dirty="0">
                  <a:solidFill>
                    <a:schemeClr val="tx1"/>
                  </a:solidFill>
                  <a:latin typeface="Calibri" panose="020F0502020204030204" pitchFamily="34" charset="0"/>
                  <a:cs typeface="Calibri" panose="020F0502020204030204" pitchFamily="34" charset="0"/>
                </a:rPr>
                <a:t>: </a:t>
              </a: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R-Híbrido</a:t>
              </a:r>
            </a:p>
          </p:txBody>
        </p:sp>
        <p:sp>
          <p:nvSpPr>
            <p:cNvPr id="144" name="Rectangle 143">
              <a:extLst>
                <a:ext uri="{FF2B5EF4-FFF2-40B4-BE49-F238E27FC236}">
                  <a16:creationId xmlns:a16="http://schemas.microsoft.com/office/drawing/2014/main" id="{8DFFDA0F-474C-CCB6-8DD5-6C265E573DF1}"/>
                </a:ext>
              </a:extLst>
            </p:cNvPr>
            <p:cNvSpPr>
              <a:spLocks noChangeAspect="1"/>
            </p:cNvSpPr>
            <p:nvPr/>
          </p:nvSpPr>
          <p:spPr>
            <a:xfrm>
              <a:off x="3949901" y="4648903"/>
              <a:ext cx="1664667"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schemeClr val="tx1"/>
                  </a:solidFill>
                  <a:latin typeface="Calibri" panose="020F0502020204030204" pitchFamily="34" charset="0"/>
                  <a:cs typeface="Calibri" panose="020F0502020204030204" pitchFamily="34" charset="0"/>
                </a:rPr>
                <a:t>&lt;3 años de datos de encuestas/vigilancia O &lt;3 centros coherentes</a:t>
              </a:r>
            </a:p>
          </p:txBody>
        </p:sp>
        <p:sp>
          <p:nvSpPr>
            <p:cNvPr id="146" name="Rectangle 145">
              <a:extLst>
                <a:ext uri="{FF2B5EF4-FFF2-40B4-BE49-F238E27FC236}">
                  <a16:creationId xmlns:a16="http://schemas.microsoft.com/office/drawing/2014/main" id="{03B666EA-F7FD-4795-66CC-0A4EC126C3D8}"/>
                </a:ext>
              </a:extLst>
            </p:cNvPr>
            <p:cNvSpPr/>
            <p:nvPr/>
          </p:nvSpPr>
          <p:spPr>
            <a:xfrm>
              <a:off x="4006386" y="5784226"/>
              <a:ext cx="996779" cy="960120"/>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schemeClr val="tx1"/>
                  </a:solidFill>
                  <a:latin typeface="Calibri" panose="020F0502020204030204" pitchFamily="34" charset="0"/>
                  <a:cs typeface="Calibri" panose="020F0502020204030204" pitchFamily="34" charset="0"/>
                </a:rPr>
                <a:t>EPP </a:t>
              </a: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Clásico </a:t>
              </a: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 </a:t>
              </a:r>
              <a:r>
                <a:rPr lang="en-US" sz="1100" b="1" dirty="0">
                  <a:solidFill>
                    <a:schemeClr val="tx1"/>
                  </a:solidFill>
                  <a:highlight>
                    <a:srgbClr val="FFFF00"/>
                  </a:highlight>
                  <a:latin typeface="Calibri" panose="020F0502020204030204" pitchFamily="34" charset="0"/>
                  <a:cs typeface="Calibri" panose="020F0502020204030204" pitchFamily="34" charset="0"/>
                </a:rPr>
                <a:t>R-Híbrido</a:t>
              </a:r>
            </a:p>
          </p:txBody>
        </p:sp>
        <p:cxnSp>
          <p:nvCxnSpPr>
            <p:cNvPr id="148" name="Straight Connector 147">
              <a:extLst>
                <a:ext uri="{FF2B5EF4-FFF2-40B4-BE49-F238E27FC236}">
                  <a16:creationId xmlns:a16="http://schemas.microsoft.com/office/drawing/2014/main" id="{68A4049E-146B-09E0-CEDB-BFCD67276F6B}"/>
                </a:ext>
              </a:extLst>
            </p:cNvPr>
            <p:cNvCxnSpPr>
              <a:endCxn id="157" idx="2"/>
            </p:cNvCxnSpPr>
            <p:nvPr/>
          </p:nvCxnSpPr>
          <p:spPr>
            <a:xfrm flipH="1" flipV="1">
              <a:off x="6577033" y="4093114"/>
              <a:ext cx="1804694" cy="55579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EF15BC7D-D64D-03D6-949D-2B594DCCE42A}"/>
                </a:ext>
              </a:extLst>
            </p:cNvPr>
            <p:cNvSpPr/>
            <p:nvPr/>
          </p:nvSpPr>
          <p:spPr>
            <a:xfrm>
              <a:off x="7266643" y="4648903"/>
              <a:ext cx="1932828"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schemeClr val="tx1"/>
                  </a:solidFill>
                  <a:latin typeface="Calibri" panose="020F0502020204030204" pitchFamily="34" charset="0"/>
                  <a:cs typeface="Calibri" panose="020F0502020204030204" pitchFamily="34" charset="0"/>
                </a:rPr>
                <a:t>≥50 lugares con ≥10 años de datos de encuesta o vigilancia Y una tendencia epidémica compleja.</a:t>
              </a:r>
            </a:p>
          </p:txBody>
        </p:sp>
        <p:cxnSp>
          <p:nvCxnSpPr>
            <p:cNvPr id="150" name="Straight Connector 149">
              <a:extLst>
                <a:ext uri="{FF2B5EF4-FFF2-40B4-BE49-F238E27FC236}">
                  <a16:creationId xmlns:a16="http://schemas.microsoft.com/office/drawing/2014/main" id="{9EA78A3D-292F-9889-4F62-765D09EFB92E}"/>
                </a:ext>
              </a:extLst>
            </p:cNvPr>
            <p:cNvCxnSpPr/>
            <p:nvPr/>
          </p:nvCxnSpPr>
          <p:spPr>
            <a:xfrm>
              <a:off x="6600231" y="1432714"/>
              <a:ext cx="0" cy="55833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D2780047-4488-DCAD-60DB-5074936BE680}"/>
                </a:ext>
              </a:extLst>
            </p:cNvPr>
            <p:cNvSpPr/>
            <p:nvPr/>
          </p:nvSpPr>
          <p:spPr>
            <a:xfrm>
              <a:off x="1423227" y="5784226"/>
              <a:ext cx="1124712"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prstClr val="black">
                      <a:lumMod val="75000"/>
                      <a:lumOff val="25000"/>
                    </a:prstClr>
                  </a:solidFill>
                  <a:latin typeface="Calibri" panose="020F0502020204030204" pitchFamily="34" charset="0"/>
                  <a:cs typeface="Calibri" panose="020F0502020204030204" pitchFamily="34" charset="0"/>
                </a:rPr>
                <a:t>Doble logística</a:t>
              </a:r>
            </a:p>
          </p:txBody>
        </p:sp>
        <p:sp>
          <p:nvSpPr>
            <p:cNvPr id="152" name="Rectangle 151">
              <a:extLst>
                <a:ext uri="{FF2B5EF4-FFF2-40B4-BE49-F238E27FC236}">
                  <a16:creationId xmlns:a16="http://schemas.microsoft.com/office/drawing/2014/main" id="{00DE04B9-259D-DD1F-C1C2-6ED527B03CEF}"/>
                </a:ext>
              </a:extLst>
            </p:cNvPr>
            <p:cNvSpPr/>
            <p:nvPr/>
          </p:nvSpPr>
          <p:spPr>
            <a:xfrm>
              <a:off x="2592927" y="5784226"/>
              <a:ext cx="1316736"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prstClr val="black">
                      <a:lumMod val="75000"/>
                      <a:lumOff val="25000"/>
                    </a:prstClr>
                  </a:solidFill>
                  <a:latin typeface="Calibri" panose="020F0502020204030204" pitchFamily="34" charset="0"/>
                  <a:cs typeface="Calibri" panose="020F0502020204030204" pitchFamily="34" charset="0"/>
                </a:rPr>
                <a:t>Spline o</a:t>
              </a:r>
            </a:p>
            <a:p>
              <a:pPr lvl="0" algn="ctr"/>
              <a:r>
                <a:rPr lang="en-US" sz="1100" dirty="0">
                  <a:solidFill>
                    <a:prstClr val="black">
                      <a:lumMod val="75000"/>
                      <a:lumOff val="25000"/>
                    </a:prstClr>
                  </a:solidFill>
                  <a:latin typeface="Calibri" panose="020F0502020204030204" pitchFamily="34" charset="0"/>
                  <a:cs typeface="Calibri" panose="020F0502020204030204" pitchFamily="34" charset="0"/>
                </a:rPr>
                <a:t>R-logística</a:t>
              </a:r>
            </a:p>
          </p:txBody>
        </p:sp>
        <p:cxnSp>
          <p:nvCxnSpPr>
            <p:cNvPr id="153" name="Straight Connector 152">
              <a:extLst>
                <a:ext uri="{FF2B5EF4-FFF2-40B4-BE49-F238E27FC236}">
                  <a16:creationId xmlns:a16="http://schemas.microsoft.com/office/drawing/2014/main" id="{BF954B83-87D1-3A37-B352-F184C06960F9}"/>
                </a:ext>
              </a:extLst>
            </p:cNvPr>
            <p:cNvCxnSpPr>
              <a:cxnSpLocks/>
              <a:stCxn id="158" idx="2"/>
              <a:endCxn id="155" idx="0"/>
            </p:cNvCxnSpPr>
            <p:nvPr/>
          </p:nvCxnSpPr>
          <p:spPr>
            <a:xfrm flipH="1">
              <a:off x="1982820" y="4120114"/>
              <a:ext cx="1995252" cy="528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D3BDE43-6D7E-4EDA-A07A-56935F3087A5}"/>
                </a:ext>
              </a:extLst>
            </p:cNvPr>
            <p:cNvCxnSpPr>
              <a:cxnSpLocks/>
              <a:stCxn id="158" idx="2"/>
              <a:endCxn id="156" idx="0"/>
            </p:cNvCxnSpPr>
            <p:nvPr/>
          </p:nvCxnSpPr>
          <p:spPr>
            <a:xfrm flipH="1">
              <a:off x="3251295" y="4120114"/>
              <a:ext cx="726777" cy="528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28F82911-B32C-B6FF-A63B-13A8EBA29501}"/>
                </a:ext>
              </a:extLst>
            </p:cNvPr>
            <p:cNvSpPr>
              <a:spLocks noChangeAspect="1"/>
            </p:cNvSpPr>
            <p:nvPr/>
          </p:nvSpPr>
          <p:spPr>
            <a:xfrm>
              <a:off x="1417701" y="4648903"/>
              <a:ext cx="1130238"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schemeClr val="tx1"/>
                  </a:solidFill>
                  <a:latin typeface="Calibri" panose="020F0502020204030204" pitchFamily="34" charset="0"/>
                  <a:cs typeface="Calibri" panose="020F0502020204030204" pitchFamily="34" charset="0"/>
                </a:rPr>
                <a:t>Se espera un pico de incidencia y luego un descenso</a:t>
              </a:r>
            </a:p>
          </p:txBody>
        </p:sp>
        <p:sp>
          <p:nvSpPr>
            <p:cNvPr id="156" name="Rectangle 155">
              <a:extLst>
                <a:ext uri="{FF2B5EF4-FFF2-40B4-BE49-F238E27FC236}">
                  <a16:creationId xmlns:a16="http://schemas.microsoft.com/office/drawing/2014/main" id="{FC2F3070-CC33-E4DF-8F3A-BBC600BC2720}"/>
                </a:ext>
              </a:extLst>
            </p:cNvPr>
            <p:cNvSpPr/>
            <p:nvPr/>
          </p:nvSpPr>
          <p:spPr>
            <a:xfrm>
              <a:off x="2592927" y="4648903"/>
              <a:ext cx="1316736"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schemeClr val="tx1"/>
                  </a:solidFill>
                  <a:latin typeface="Calibri" panose="020F0502020204030204" pitchFamily="34" charset="0"/>
                  <a:cs typeface="Calibri" panose="020F0502020204030204" pitchFamily="34" charset="0"/>
                </a:rPr>
                <a:t>Tendencia epidémica compleja esperada (por ejemplo, múltiples picos)</a:t>
              </a:r>
              <a:endParaRPr lang="en-US" sz="1200" dirty="0">
                <a:solidFill>
                  <a:schemeClr val="tx1"/>
                </a:solidFill>
                <a:latin typeface="Calibri" panose="020F0502020204030204" pitchFamily="34" charset="0"/>
                <a:cs typeface="Calibri" panose="020F0502020204030204" pitchFamily="34" charset="0"/>
              </a:endParaRPr>
            </a:p>
          </p:txBody>
        </p:sp>
        <p:sp>
          <p:nvSpPr>
            <p:cNvPr id="157" name="Rectangle 156">
              <a:extLst>
                <a:ext uri="{FF2B5EF4-FFF2-40B4-BE49-F238E27FC236}">
                  <a16:creationId xmlns:a16="http://schemas.microsoft.com/office/drawing/2014/main" id="{9C2B0B2E-4AB6-82BA-E01C-71E72B7DF7C0}"/>
                </a:ext>
              </a:extLst>
            </p:cNvPr>
            <p:cNvSpPr/>
            <p:nvPr/>
          </p:nvSpPr>
          <p:spPr>
            <a:xfrm>
              <a:off x="5857397" y="3178714"/>
              <a:ext cx="1439271"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prstClr val="black">
                      <a:lumMod val="75000"/>
                      <a:lumOff val="25000"/>
                    </a:prstClr>
                  </a:solidFill>
                  <a:latin typeface="Calibri" panose="020F0502020204030204" pitchFamily="34" charset="0"/>
                  <a:cs typeface="Calibri" panose="020F0502020204030204" pitchFamily="34" charset="0"/>
                </a:rPr>
                <a:t>Ajustador de curvas del Paquete de proyecciones epidémicas (EPP)</a:t>
              </a:r>
            </a:p>
          </p:txBody>
        </p:sp>
        <p:sp>
          <p:nvSpPr>
            <p:cNvPr id="159" name="Rectangle 158">
              <a:extLst>
                <a:ext uri="{FF2B5EF4-FFF2-40B4-BE49-F238E27FC236}">
                  <a16:creationId xmlns:a16="http://schemas.microsoft.com/office/drawing/2014/main" id="{A3518D6B-A141-731A-E4E8-AAD3EBAC95D2}"/>
                </a:ext>
              </a:extLst>
            </p:cNvPr>
            <p:cNvSpPr/>
            <p:nvPr/>
          </p:nvSpPr>
          <p:spPr>
            <a:xfrm>
              <a:off x="5880972" y="1682028"/>
              <a:ext cx="1415695" cy="126713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schemeClr val="tx1"/>
                  </a:solidFill>
                  <a:latin typeface="Calibri" panose="020F0502020204030204" pitchFamily="34" charset="0"/>
                  <a:cs typeface="Calibri" panose="020F0502020204030204" pitchFamily="34" charset="0"/>
                </a:rPr>
                <a:t>Datos plurianuales de vigilancia y/o prevalencia de encuestas**</a:t>
              </a:r>
            </a:p>
          </p:txBody>
        </p:sp>
        <p:cxnSp>
          <p:nvCxnSpPr>
            <p:cNvPr id="160" name="Straight Connector 159">
              <a:extLst>
                <a:ext uri="{FF2B5EF4-FFF2-40B4-BE49-F238E27FC236}">
                  <a16:creationId xmlns:a16="http://schemas.microsoft.com/office/drawing/2014/main" id="{99A761C6-270D-7E0D-D159-A00FDB8FE697}"/>
                </a:ext>
              </a:extLst>
            </p:cNvPr>
            <p:cNvCxnSpPr>
              <a:cxnSpLocks/>
              <a:stCxn id="163" idx="2"/>
              <a:endCxn id="161" idx="0"/>
            </p:cNvCxnSpPr>
            <p:nvPr/>
          </p:nvCxnSpPr>
          <p:spPr>
            <a:xfrm>
              <a:off x="849308" y="5517583"/>
              <a:ext cx="0"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756EE56A-10AD-FB50-AEFB-5899A4CC6C04}"/>
                </a:ext>
              </a:extLst>
            </p:cNvPr>
            <p:cNvSpPr/>
            <p:nvPr/>
          </p:nvSpPr>
          <p:spPr>
            <a:xfrm>
              <a:off x="323528" y="5784226"/>
              <a:ext cx="1051560"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prstClr val="black">
                      <a:lumMod val="75000"/>
                      <a:lumOff val="25000"/>
                    </a:prstClr>
                  </a:solidFill>
                  <a:latin typeface="Calibri" panose="020F0502020204030204" pitchFamily="34" charset="0"/>
                  <a:cs typeface="Calibri" panose="020F0502020204030204" pitchFamily="34" charset="0"/>
                </a:rPr>
                <a:t>Logística simple</a:t>
              </a:r>
            </a:p>
          </p:txBody>
        </p:sp>
        <p:cxnSp>
          <p:nvCxnSpPr>
            <p:cNvPr id="162" name="Straight Connector 161">
              <a:extLst>
                <a:ext uri="{FF2B5EF4-FFF2-40B4-BE49-F238E27FC236}">
                  <a16:creationId xmlns:a16="http://schemas.microsoft.com/office/drawing/2014/main" id="{E3F995D8-A172-61A3-E37A-73C9CE36E341}"/>
                </a:ext>
              </a:extLst>
            </p:cNvPr>
            <p:cNvCxnSpPr>
              <a:cxnSpLocks/>
              <a:stCxn id="158" idx="2"/>
              <a:endCxn id="163" idx="0"/>
            </p:cNvCxnSpPr>
            <p:nvPr/>
          </p:nvCxnSpPr>
          <p:spPr>
            <a:xfrm flipH="1">
              <a:off x="849308" y="4120114"/>
              <a:ext cx="3128764" cy="528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38B41C1A-6836-12B6-58E2-8DAF762EE93A}"/>
                </a:ext>
              </a:extLst>
            </p:cNvPr>
            <p:cNvSpPr/>
            <p:nvPr/>
          </p:nvSpPr>
          <p:spPr>
            <a:xfrm>
              <a:off x="323528" y="4648903"/>
              <a:ext cx="1051560"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schemeClr val="tx1"/>
                  </a:solidFill>
                  <a:latin typeface="Calibri" panose="020F0502020204030204" pitchFamily="34" charset="0"/>
                  <a:cs typeface="Calibri" panose="020F0502020204030204" pitchFamily="34" charset="0"/>
                </a:rPr>
                <a:t>Se prevé un aumento continuo de la incidencia</a:t>
              </a:r>
            </a:p>
          </p:txBody>
        </p:sp>
        <p:cxnSp>
          <p:nvCxnSpPr>
            <p:cNvPr id="165" name="Straight Connector 164">
              <a:extLst>
                <a:ext uri="{FF2B5EF4-FFF2-40B4-BE49-F238E27FC236}">
                  <a16:creationId xmlns:a16="http://schemas.microsoft.com/office/drawing/2014/main" id="{06B8F1E1-0CA8-3670-AB83-74F8911B6150}"/>
                </a:ext>
              </a:extLst>
            </p:cNvPr>
            <p:cNvCxnSpPr>
              <a:cxnSpLocks/>
              <a:stCxn id="145" idx="2"/>
              <a:endCxn id="164" idx="0"/>
            </p:cNvCxnSpPr>
            <p:nvPr/>
          </p:nvCxnSpPr>
          <p:spPr>
            <a:xfrm flipH="1">
              <a:off x="5834970" y="5517583"/>
              <a:ext cx="605635"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C4A0F440-07E1-413B-8EDB-BC63F90369C1}"/>
                </a:ext>
              </a:extLst>
            </p:cNvPr>
            <p:cNvSpPr/>
            <p:nvPr/>
          </p:nvSpPr>
          <p:spPr>
            <a:xfrm>
              <a:off x="5657181" y="4648903"/>
              <a:ext cx="1566848"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schemeClr val="tx1"/>
                  </a:solidFill>
                  <a:latin typeface="Calibri" panose="020F0502020204030204" pitchFamily="34" charset="0"/>
                  <a:cs typeface="Calibri" panose="020F0502020204030204" pitchFamily="34" charset="0"/>
                </a:rPr>
                <a:t>≥ 3 años de encuesta O datos de vigilancia de 3 sitios consistentes.</a:t>
              </a:r>
            </a:p>
          </p:txBody>
        </p:sp>
        <p:sp>
          <p:nvSpPr>
            <p:cNvPr id="158" name="Rectangle 157">
              <a:extLst>
                <a:ext uri="{FF2B5EF4-FFF2-40B4-BE49-F238E27FC236}">
                  <a16:creationId xmlns:a16="http://schemas.microsoft.com/office/drawing/2014/main" id="{4FDB39AF-0F50-B9E0-84FD-B1B4222F9B1F}"/>
                </a:ext>
              </a:extLst>
            </p:cNvPr>
            <p:cNvSpPr/>
            <p:nvPr/>
          </p:nvSpPr>
          <p:spPr>
            <a:xfrm>
              <a:off x="3019222" y="3205714"/>
              <a:ext cx="1917700"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dirty="0">
                  <a:solidFill>
                    <a:prstClr val="black">
                      <a:lumMod val="75000"/>
                      <a:lumOff val="25000"/>
                    </a:prstClr>
                  </a:solidFill>
                  <a:latin typeface="Calibri" panose="020F0502020204030204" pitchFamily="34" charset="0"/>
                  <a:cs typeface="Calibri" panose="020F0502020204030204" pitchFamily="34" charset="0"/>
                </a:rPr>
                <a:t>Vigilancia de casos y registro vital (CSAVR) </a:t>
              </a:r>
              <a:br>
                <a:rPr lang="en-US" sz="1100" dirty="0">
                  <a:solidFill>
                    <a:prstClr val="black">
                      <a:lumMod val="75000"/>
                      <a:lumOff val="25000"/>
                    </a:prstClr>
                  </a:solidFill>
                  <a:latin typeface="Calibri" panose="020F0502020204030204" pitchFamily="34" charset="0"/>
                  <a:cs typeface="Calibri" panose="020F0502020204030204" pitchFamily="34" charset="0"/>
                </a:rPr>
              </a:br>
              <a:r>
                <a:rPr lang="en-US" sz="1100" dirty="0">
                  <a:solidFill>
                    <a:prstClr val="black">
                      <a:lumMod val="75000"/>
                      <a:lumOff val="25000"/>
                    </a:prstClr>
                  </a:solidFill>
                  <a:latin typeface="Calibri" panose="020F0502020204030204" pitchFamily="34" charset="0"/>
                  <a:cs typeface="Calibri" panose="020F0502020204030204" pitchFamily="34" charset="0"/>
                </a:rPr>
                <a:t>ajustador de curvas</a:t>
              </a:r>
            </a:p>
          </p:txBody>
        </p:sp>
        <p:sp>
          <p:nvSpPr>
            <p:cNvPr id="147" name="Rectangle 146">
              <a:extLst>
                <a:ext uri="{FF2B5EF4-FFF2-40B4-BE49-F238E27FC236}">
                  <a16:creationId xmlns:a16="http://schemas.microsoft.com/office/drawing/2014/main" id="{333249F1-EC31-BB34-9AB4-E0F03CAA16B7}"/>
                </a:ext>
              </a:extLst>
            </p:cNvPr>
            <p:cNvSpPr/>
            <p:nvPr/>
          </p:nvSpPr>
          <p:spPr>
            <a:xfrm>
              <a:off x="8132215" y="5784226"/>
              <a:ext cx="900782" cy="960120"/>
            </a:xfrm>
            <a:prstGeom prst="rect">
              <a:avLst/>
            </a:prstGeom>
            <a:solidFill>
              <a:schemeClr val="bg1"/>
            </a:solid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b="1" dirty="0">
                  <a:solidFill>
                    <a:schemeClr val="tx1"/>
                  </a:solidFill>
                  <a:highlight>
                    <a:srgbClr val="FFFF00"/>
                  </a:highlight>
                  <a:latin typeface="Calibri" panose="020F0502020204030204" pitchFamily="34" charset="0"/>
                  <a:cs typeface="Calibri" panose="020F0502020204030204" pitchFamily="34" charset="0"/>
                </a:rPr>
                <a:t>Híbrido R</a:t>
              </a:r>
              <a:endParaRPr lang="en-US" sz="1100" b="1" baseline="30000" dirty="0">
                <a:solidFill>
                  <a:schemeClr val="tx1"/>
                </a:solidFill>
                <a:highlight>
                  <a:srgbClr val="FFFF00"/>
                </a:highlight>
                <a:latin typeface="Calibri" panose="020F0502020204030204" pitchFamily="34" charset="0"/>
                <a:cs typeface="Calibri" panose="020F0502020204030204" pitchFamily="34" charset="0"/>
              </a:endParaRPr>
            </a:p>
          </p:txBody>
        </p:sp>
        <p:sp>
          <p:nvSpPr>
            <p:cNvPr id="164" name="Rectangle 163">
              <a:extLst>
                <a:ext uri="{FF2B5EF4-FFF2-40B4-BE49-F238E27FC236}">
                  <a16:creationId xmlns:a16="http://schemas.microsoft.com/office/drawing/2014/main" id="{9BDF079F-89C5-BDF7-882A-B7ED9D01C8BE}"/>
                </a:ext>
              </a:extLst>
            </p:cNvPr>
            <p:cNvSpPr/>
            <p:nvPr/>
          </p:nvSpPr>
          <p:spPr>
            <a:xfrm>
              <a:off x="5061230" y="5784226"/>
              <a:ext cx="1547479" cy="960120"/>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i="1" dirty="0">
                  <a:solidFill>
                    <a:schemeClr val="tx1"/>
                  </a:solidFill>
                  <a:latin typeface="Calibri" panose="020F0502020204030204" pitchFamily="34" charset="0"/>
                  <a:cs typeface="Calibri" panose="020F0502020204030204" pitchFamily="34" charset="0"/>
                </a:rPr>
                <a:t>Concentrado:</a:t>
              </a:r>
            </a:p>
            <a:p>
              <a:pPr lvl="0" algn="ctr"/>
              <a:r>
                <a:rPr lang="en-US" sz="1100" dirty="0">
                  <a:solidFill>
                    <a:schemeClr val="tx1"/>
                  </a:solidFill>
                  <a:latin typeface="Calibri" panose="020F0502020204030204" pitchFamily="34" charset="0"/>
                  <a:cs typeface="Calibri" panose="020F0502020204030204" pitchFamily="34" charset="0"/>
                </a:rPr>
                <a:t>R-Spline </a:t>
              </a: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 </a:t>
              </a:r>
              <a:r>
                <a:rPr lang="en-US" sz="1100" b="1" dirty="0">
                  <a:solidFill>
                    <a:schemeClr val="tx1"/>
                  </a:solidFill>
                  <a:highlight>
                    <a:srgbClr val="FFFF00"/>
                  </a:highlight>
                  <a:latin typeface="Calibri" panose="020F0502020204030204" pitchFamily="34" charset="0"/>
                  <a:cs typeface="Calibri" panose="020F0502020204030204" pitchFamily="34" charset="0"/>
                </a:rPr>
                <a:t>R-Híbrido </a:t>
              </a:r>
              <a:br>
                <a:rPr lang="en-US" sz="1100" b="1"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 R-tendencia</a:t>
              </a:r>
            </a:p>
          </p:txBody>
        </p:sp>
      </p:grpSp>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5</a:t>
            </a:fld>
            <a:endParaRPr lang="en-US"/>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1"/>
          </p:nvPr>
        </p:nvSpPr>
        <p:spPr>
          <a:xfrm>
            <a:off x="52379" y="1440751"/>
            <a:ext cx="5745701" cy="1959014"/>
          </a:xfrm>
        </p:spPr>
        <p:txBody>
          <a:bodyPr>
            <a:normAutofit/>
          </a:bodyPr>
          <a:lstStyle/>
          <a:p>
            <a:pPr marL="0" indent="0">
              <a:buNone/>
            </a:pPr>
            <a:r>
              <a:rPr lang="en-US" sz="2000" dirty="0"/>
              <a:t>La </a:t>
            </a:r>
            <a:r>
              <a:rPr lang="en-US" sz="2000" dirty="0" err="1"/>
              <a:t>opción</a:t>
            </a:r>
            <a:r>
              <a:rPr lang="en-US" sz="2000" dirty="0"/>
              <a:t> </a:t>
            </a:r>
            <a:r>
              <a:rPr lang="en-US" sz="2000" b="1" dirty="0"/>
              <a:t>R-</a:t>
            </a:r>
            <a:r>
              <a:rPr lang="en-US" sz="2000" b="1" dirty="0" err="1"/>
              <a:t>Híbrido</a:t>
            </a:r>
            <a:r>
              <a:rPr lang="en-US" sz="2000" b="1" dirty="0"/>
              <a:t> </a:t>
            </a:r>
            <a:r>
              <a:rPr lang="en-US" sz="2000" dirty="0"/>
              <a:t>se </a:t>
            </a:r>
            <a:r>
              <a:rPr lang="en-US" sz="2000" dirty="0" err="1"/>
              <a:t>recomienda</a:t>
            </a:r>
            <a:r>
              <a:rPr lang="en-US" sz="2000" dirty="0"/>
              <a:t> </a:t>
            </a:r>
            <a:r>
              <a:rPr lang="en-US" sz="2000" dirty="0" err="1"/>
              <a:t>ahora</a:t>
            </a:r>
            <a:br>
              <a:rPr lang="en-US" sz="2000" dirty="0"/>
            </a:br>
            <a:r>
              <a:rPr lang="en-US" sz="2000" dirty="0"/>
              <a:t>-- </a:t>
            </a:r>
            <a:r>
              <a:rPr lang="en-US" sz="2000" dirty="0" err="1"/>
              <a:t>tenga</a:t>
            </a:r>
            <a:r>
              <a:rPr lang="en-US" sz="2000" dirty="0"/>
              <a:t> o no </a:t>
            </a:r>
            <a:r>
              <a:rPr lang="en-US" sz="2000" dirty="0" err="1"/>
              <a:t>tenga</a:t>
            </a:r>
            <a:r>
              <a:rPr lang="en-US" sz="2000" dirty="0"/>
              <a:t> </a:t>
            </a:r>
            <a:r>
              <a:rPr lang="en-US" sz="2000" dirty="0" err="1"/>
              <a:t>una</a:t>
            </a:r>
            <a:r>
              <a:rPr lang="en-US" sz="2000" dirty="0"/>
              <a:t> sub-población </a:t>
            </a:r>
            <a:br>
              <a:rPr lang="en-US" sz="2000" dirty="0"/>
            </a:br>
            <a:r>
              <a:rPr lang="en-US" sz="2000" dirty="0"/>
              <a:t>&lt;3 o ≥3 puntos de datos de prevalencia. </a:t>
            </a:r>
            <a:br>
              <a:rPr lang="en-US" sz="2000" dirty="0"/>
            </a:br>
            <a:endParaRPr lang="en-US" sz="2000" dirty="0"/>
          </a:p>
          <a:p>
            <a:pPr marL="0" indent="0">
              <a:buNone/>
            </a:pPr>
            <a:r>
              <a:rPr lang="en-US" sz="2000" dirty="0">
                <a:sym typeface="Wingdings" panose="05000000000000000000" pitchFamily="2" charset="2"/>
              </a:rPr>
              <a:t> Pruebe varias curvas y </a:t>
            </a:r>
            <a:r>
              <a:rPr lang="en-US" sz="2000" dirty="0" err="1">
                <a:sym typeface="Wingdings" panose="05000000000000000000" pitchFamily="2" charset="2"/>
              </a:rPr>
              <a:t>selecciona</a:t>
            </a:r>
            <a:r>
              <a:rPr lang="en-US" sz="2000" dirty="0">
                <a:sym typeface="Wingdings" panose="05000000000000000000" pitchFamily="2" charset="2"/>
              </a:rPr>
              <a:t> la </a:t>
            </a:r>
            <a:r>
              <a:rPr lang="en-US" sz="2000" dirty="0" err="1">
                <a:sym typeface="Wingdings" panose="05000000000000000000" pitchFamily="2" charset="2"/>
              </a:rPr>
              <a:t>mejor</a:t>
            </a:r>
            <a:r>
              <a:rPr lang="en-US" sz="2000" dirty="0">
                <a:sym typeface="Wingdings" panose="05000000000000000000" pitchFamily="2" charset="2"/>
              </a:rPr>
              <a:t> </a:t>
            </a:r>
            <a:br>
              <a:rPr lang="en-US" sz="2000" dirty="0">
                <a:sym typeface="Wingdings" panose="05000000000000000000" pitchFamily="2" charset="2"/>
              </a:rPr>
            </a:br>
            <a:r>
              <a:rPr lang="en-US" sz="2000" dirty="0" err="1">
                <a:sym typeface="Wingdings" panose="05000000000000000000" pitchFamily="2" charset="2"/>
              </a:rPr>
              <a:t>en</a:t>
            </a:r>
            <a:r>
              <a:rPr lang="en-US" sz="2000" dirty="0">
                <a:sym typeface="Wingdings" panose="05000000000000000000" pitchFamily="2" charset="2"/>
              </a:rPr>
              <a:t> función de: </a:t>
            </a:r>
          </a:p>
        </p:txBody>
      </p:sp>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249332" y="281639"/>
            <a:ext cx="11631167" cy="776306"/>
          </a:xfrm>
        </p:spPr>
        <p:txBody>
          <a:bodyPr>
            <a:noAutofit/>
          </a:bodyPr>
          <a:lstStyle/>
          <a:p>
            <a:r>
              <a:rPr lang="en-US" sz="4000" dirty="0">
                <a:solidFill>
                  <a:srgbClr val="0000FF"/>
                </a:solidFill>
              </a:rPr>
              <a:t>EPP: </a:t>
            </a:r>
            <a:r>
              <a:rPr lang="en-US" sz="4000" dirty="0" err="1">
                <a:solidFill>
                  <a:srgbClr val="0000FF"/>
                </a:solidFill>
              </a:rPr>
              <a:t>recomendaciones</a:t>
            </a:r>
            <a:r>
              <a:rPr lang="en-US" sz="4000" dirty="0">
                <a:solidFill>
                  <a:srgbClr val="0000FF"/>
                </a:solidFill>
              </a:rPr>
              <a:t> </a:t>
            </a:r>
            <a:r>
              <a:rPr lang="en-US" sz="4000" dirty="0" err="1">
                <a:solidFill>
                  <a:srgbClr val="0000FF"/>
                </a:solidFill>
              </a:rPr>
              <a:t>matizadas</a:t>
            </a:r>
            <a:r>
              <a:rPr lang="en-US" sz="4000" dirty="0">
                <a:solidFill>
                  <a:srgbClr val="0000FF"/>
                </a:solidFill>
              </a:rPr>
              <a:t> </a:t>
            </a:r>
            <a:r>
              <a:rPr lang="en-US" sz="4000" dirty="0" err="1">
                <a:solidFill>
                  <a:srgbClr val="0000FF"/>
                </a:solidFill>
              </a:rPr>
              <a:t>sobre</a:t>
            </a:r>
            <a:r>
              <a:rPr lang="en-US" sz="4000" dirty="0">
                <a:solidFill>
                  <a:srgbClr val="0000FF"/>
                </a:solidFill>
              </a:rPr>
              <a:t> </a:t>
            </a:r>
            <a:br>
              <a:rPr lang="en-US" sz="4000" dirty="0">
                <a:solidFill>
                  <a:srgbClr val="0000FF"/>
                </a:solidFill>
              </a:rPr>
            </a:br>
            <a:r>
              <a:rPr lang="en-US" sz="4000" dirty="0" err="1">
                <a:solidFill>
                  <a:srgbClr val="0000FF"/>
                </a:solidFill>
              </a:rPr>
              <a:t>el</a:t>
            </a:r>
            <a:r>
              <a:rPr lang="en-US" sz="4000" dirty="0">
                <a:solidFill>
                  <a:srgbClr val="0000FF"/>
                </a:solidFill>
              </a:rPr>
              <a:t> tipo de curvas</a:t>
            </a:r>
          </a:p>
        </p:txBody>
      </p:sp>
      <p:sp>
        <p:nvSpPr>
          <p:cNvPr id="129" name="TextBox 128">
            <a:extLst>
              <a:ext uri="{FF2B5EF4-FFF2-40B4-BE49-F238E27FC236}">
                <a16:creationId xmlns:a16="http://schemas.microsoft.com/office/drawing/2014/main" id="{03DC3AA3-3A46-7E2A-28C0-F98CD601937B}"/>
              </a:ext>
            </a:extLst>
          </p:cNvPr>
          <p:cNvSpPr txBox="1"/>
          <p:nvPr/>
        </p:nvSpPr>
        <p:spPr>
          <a:xfrm>
            <a:off x="-9403" y="3390120"/>
            <a:ext cx="3969095" cy="1569660"/>
          </a:xfrm>
          <a:prstGeom prst="rect">
            <a:avLst/>
          </a:prstGeom>
          <a:noFill/>
        </p:spPr>
        <p:txBody>
          <a:bodyPr wrap="square">
            <a:spAutoFit/>
          </a:bodyPr>
          <a:lstStyle/>
          <a:p>
            <a:pPr marL="285750" indent="-285750">
              <a:buFont typeface="Arial" panose="020B0604020202020204" pitchFamily="34" charset="0"/>
              <a:buChar char="•"/>
            </a:pPr>
            <a:r>
              <a:rPr lang="en-US" sz="1600" dirty="0">
                <a:sym typeface="Wingdings" panose="05000000000000000000" pitchFamily="2" charset="2"/>
              </a:rPr>
              <a:t>Ajuste a los datos de </a:t>
            </a:r>
            <a:r>
              <a:rPr lang="en-US" sz="1600" dirty="0" err="1">
                <a:sym typeface="Wingdings" panose="05000000000000000000" pitchFamily="2" charset="2"/>
              </a:rPr>
              <a:t>prevalencia</a:t>
            </a:r>
            <a:br>
              <a:rPr lang="en-US" sz="1600" dirty="0">
                <a:sym typeface="Wingdings" panose="05000000000000000000" pitchFamily="2" charset="2"/>
              </a:rPr>
            </a:br>
            <a:endParaRPr lang="en-US" sz="1600" dirty="0">
              <a:sym typeface="Wingdings" panose="05000000000000000000" pitchFamily="2" charset="2"/>
            </a:endParaRPr>
          </a:p>
          <a:p>
            <a:pPr marL="285750" indent="-285750">
              <a:buFont typeface="Arial" panose="020B0604020202020204" pitchFamily="34" charset="0"/>
              <a:buChar char="•"/>
            </a:pPr>
            <a:r>
              <a:rPr lang="en-US" sz="1600" dirty="0">
                <a:sym typeface="Wingdings" panose="05000000000000000000" pitchFamily="2" charset="2"/>
              </a:rPr>
              <a:t>Secuencia plausible en el aumento inicial de la </a:t>
            </a:r>
            <a:r>
              <a:rPr lang="en-US" sz="1600" dirty="0" err="1">
                <a:sym typeface="Wingdings" panose="05000000000000000000" pitchFamily="2" charset="2"/>
              </a:rPr>
              <a:t>prevalencia</a:t>
            </a:r>
            <a:r>
              <a:rPr lang="en-US" sz="1600" dirty="0">
                <a:sym typeface="Wingdings" panose="05000000000000000000" pitchFamily="2" charset="2"/>
              </a:rPr>
              <a:t> entre las poblaciónes: </a:t>
            </a:r>
            <a:r>
              <a:rPr lang="en-US" sz="1600" b="1" dirty="0" err="1">
                <a:sym typeface="Wingdings" panose="05000000000000000000" pitchFamily="2" charset="2"/>
              </a:rPr>
              <a:t>Poblaciones</a:t>
            </a:r>
            <a:r>
              <a:rPr lang="en-US" sz="1600" b="1" dirty="0">
                <a:sym typeface="Wingdings" panose="05000000000000000000" pitchFamily="2" charset="2"/>
              </a:rPr>
              <a:t> claves </a:t>
            </a:r>
            <a:r>
              <a:rPr lang="en-US" sz="1600" b="1" dirty="0" err="1">
                <a:sym typeface="Wingdings" panose="05000000000000000000" pitchFamily="2" charset="2"/>
              </a:rPr>
              <a:t>precederán</a:t>
            </a:r>
            <a:r>
              <a:rPr lang="en-US" sz="1600" b="1" dirty="0">
                <a:sym typeface="Wingdings" panose="05000000000000000000" pitchFamily="2" charset="2"/>
              </a:rPr>
              <a:t> </a:t>
            </a:r>
            <a:br>
              <a:rPr lang="en-US" sz="1600" b="1" dirty="0">
                <a:sym typeface="Wingdings" panose="05000000000000000000" pitchFamily="2" charset="2"/>
              </a:rPr>
            </a:br>
            <a:r>
              <a:rPr lang="en-US" sz="1600" b="1" dirty="0">
                <a:sym typeface="Wingdings" panose="05000000000000000000" pitchFamily="2" charset="2"/>
              </a:rPr>
              <a:t>a </a:t>
            </a:r>
            <a:r>
              <a:rPr lang="en-US" sz="1600" b="1" dirty="0" err="1">
                <a:sym typeface="Wingdings" panose="05000000000000000000" pitchFamily="2" charset="2"/>
              </a:rPr>
              <a:t>los</a:t>
            </a:r>
            <a:r>
              <a:rPr lang="en-US" sz="1600" b="1" dirty="0">
                <a:sym typeface="Wingdings" panose="05000000000000000000" pitchFamily="2" charset="2"/>
              </a:rPr>
              <a:t> Hombres y </a:t>
            </a:r>
            <a:r>
              <a:rPr lang="en-US" sz="1600" b="1" dirty="0" err="1">
                <a:sym typeface="Wingdings" panose="05000000000000000000" pitchFamily="2" charset="2"/>
              </a:rPr>
              <a:t>Mujeres</a:t>
            </a:r>
            <a:r>
              <a:rPr lang="en-US" sz="1600" b="1" dirty="0">
                <a:sym typeface="Wingdings" panose="05000000000000000000" pitchFamily="2" charset="2"/>
              </a:rPr>
              <a:t> ‘</a:t>
            </a:r>
            <a:r>
              <a:rPr lang="en-US" sz="1600" b="1" dirty="0" err="1">
                <a:sym typeface="Wingdings" panose="05000000000000000000" pitchFamily="2" charset="2"/>
              </a:rPr>
              <a:t>restantes</a:t>
            </a:r>
            <a:r>
              <a:rPr lang="en-US" sz="1600" dirty="0">
                <a:sym typeface="Wingdings" panose="05000000000000000000" pitchFamily="2" charset="2"/>
              </a:rPr>
              <a:t>’</a:t>
            </a:r>
          </a:p>
        </p:txBody>
      </p:sp>
      <p:sp>
        <p:nvSpPr>
          <p:cNvPr id="5" name="TextBox 4">
            <a:extLst>
              <a:ext uri="{FF2B5EF4-FFF2-40B4-BE49-F238E27FC236}">
                <a16:creationId xmlns:a16="http://schemas.microsoft.com/office/drawing/2014/main" id="{23071C11-344F-B2AB-E35F-F22B81F1C4F7}"/>
              </a:ext>
            </a:extLst>
          </p:cNvPr>
          <p:cNvSpPr txBox="1"/>
          <p:nvPr/>
        </p:nvSpPr>
        <p:spPr>
          <a:xfrm>
            <a:off x="-7160" y="5054431"/>
            <a:ext cx="3290088" cy="1323439"/>
          </a:xfrm>
          <a:prstGeom prst="rect">
            <a:avLst/>
          </a:prstGeom>
          <a:noFill/>
        </p:spPr>
        <p:txBody>
          <a:bodyPr wrap="square">
            <a:spAutoFit/>
          </a:bodyPr>
          <a:lstStyle/>
          <a:p>
            <a:pPr marL="285750" indent="-285750">
              <a:buFont typeface="Arial" panose="020B0604020202020204" pitchFamily="34" charset="0"/>
              <a:buChar char="•"/>
            </a:pPr>
            <a:r>
              <a:rPr lang="en-US" sz="1600" dirty="0" err="1">
                <a:sym typeface="Wingdings" panose="05000000000000000000" pitchFamily="2" charset="2"/>
              </a:rPr>
              <a:t>Ajuste</a:t>
            </a:r>
            <a:r>
              <a:rPr lang="en-US" sz="1600" dirty="0">
                <a:sym typeface="Wingdings" panose="05000000000000000000" pitchFamily="2" charset="2"/>
              </a:rPr>
              <a:t> </a:t>
            </a:r>
            <a:r>
              <a:rPr lang="en-US" sz="1600" dirty="0" err="1">
                <a:sym typeface="Wingdings" panose="05000000000000000000" pitchFamily="2" charset="2"/>
              </a:rPr>
              <a:t>nacional</a:t>
            </a:r>
            <a:r>
              <a:rPr lang="en-US" sz="1600" dirty="0">
                <a:sym typeface="Wingdings" panose="05000000000000000000" pitchFamily="2" charset="2"/>
              </a:rPr>
              <a:t> a </a:t>
            </a:r>
            <a:r>
              <a:rPr lang="en-US" sz="1600" dirty="0" err="1">
                <a:sym typeface="Wingdings" panose="05000000000000000000" pitchFamily="2" charset="2"/>
              </a:rPr>
              <a:t>los</a:t>
            </a:r>
            <a:r>
              <a:rPr lang="en-US" sz="1600" dirty="0">
                <a:sym typeface="Wingdings" panose="05000000000000000000" pitchFamily="2" charset="2"/>
              </a:rPr>
              <a:t> </a:t>
            </a:r>
            <a:r>
              <a:rPr lang="en-US" sz="1600" dirty="0" err="1">
                <a:sym typeface="Wingdings" panose="05000000000000000000" pitchFamily="2" charset="2"/>
              </a:rPr>
              <a:t>diagnósticos</a:t>
            </a:r>
            <a:r>
              <a:rPr lang="en-US" sz="1600" dirty="0">
                <a:sym typeface="Wingdings" panose="05000000000000000000" pitchFamily="2" charset="2"/>
              </a:rPr>
              <a:t> de </a:t>
            </a:r>
            <a:r>
              <a:rPr lang="en-US" sz="1600" b="1" dirty="0">
                <a:sym typeface="Wingdings" panose="05000000000000000000" pitchFamily="2" charset="2"/>
              </a:rPr>
              <a:t>VIH y SIDA </a:t>
            </a:r>
            <a:r>
              <a:rPr lang="en-US" sz="1600" b="1" dirty="0" err="1">
                <a:sym typeface="Wingdings" panose="05000000000000000000" pitchFamily="2" charset="2"/>
              </a:rPr>
              <a:t>notificados</a:t>
            </a:r>
            <a:r>
              <a:rPr lang="en-US" sz="1600" b="1" dirty="0">
                <a:sym typeface="Wingdings" panose="05000000000000000000" pitchFamily="2" charset="2"/>
              </a:rPr>
              <a:t> </a:t>
            </a:r>
            <a:r>
              <a:rPr lang="en-US" sz="1600" dirty="0">
                <a:sym typeface="Wingdings" panose="05000000000000000000" pitchFamily="2" charset="2"/>
              </a:rPr>
              <a:t>(la era antes del TAR) - </a:t>
            </a:r>
            <a:r>
              <a:rPr lang="en-US" sz="1600" dirty="0" err="1">
                <a:sym typeface="Wingdings" panose="05000000000000000000" pitchFamily="2" charset="2"/>
              </a:rPr>
              <a:t>en</a:t>
            </a:r>
            <a:r>
              <a:rPr lang="en-US" sz="1600" dirty="0">
                <a:sym typeface="Wingdings" panose="05000000000000000000" pitchFamily="2" charset="2"/>
              </a:rPr>
              <a:t> </a:t>
            </a:r>
            <a:r>
              <a:rPr lang="en-US" sz="1600" i="1" dirty="0" err="1">
                <a:sym typeface="Wingdings" panose="05000000000000000000" pitchFamily="2" charset="2"/>
              </a:rPr>
              <a:t>Ajuste</a:t>
            </a:r>
            <a:r>
              <a:rPr lang="en-US" sz="1600" i="1" dirty="0">
                <a:sym typeface="Wingdings" panose="05000000000000000000" pitchFamily="2" charset="2"/>
              </a:rPr>
              <a:t> de curvas &gt; </a:t>
            </a:r>
            <a:r>
              <a:rPr lang="en-US" sz="1600" i="1" dirty="0" err="1">
                <a:sym typeface="Wingdings" panose="05000000000000000000" pitchFamily="2" charset="2"/>
              </a:rPr>
              <a:t>Resultados</a:t>
            </a:r>
            <a:r>
              <a:rPr lang="en-US" sz="1600" i="1" dirty="0">
                <a:sym typeface="Wingdings" panose="05000000000000000000" pitchFamily="2" charset="2"/>
              </a:rPr>
              <a:t> del </a:t>
            </a:r>
            <a:r>
              <a:rPr lang="en-US" sz="1600" i="1" dirty="0" err="1">
                <a:sym typeface="Wingdings" panose="05000000000000000000" pitchFamily="2" charset="2"/>
              </a:rPr>
              <a:t>ajuste</a:t>
            </a:r>
            <a:r>
              <a:rPr lang="en-US" sz="1600" i="1" dirty="0">
                <a:sym typeface="Wingdings" panose="05000000000000000000" pitchFamily="2" charset="2"/>
              </a:rPr>
              <a:t> &gt; </a:t>
            </a:r>
            <a:r>
              <a:rPr lang="en-US" sz="1600" i="1" dirty="0" err="1">
                <a:sym typeface="Wingdings" panose="05000000000000000000" pitchFamily="2" charset="2"/>
              </a:rPr>
              <a:t>Comprobación</a:t>
            </a:r>
            <a:r>
              <a:rPr lang="en-US" sz="1600" i="1" dirty="0">
                <a:sym typeface="Wingdings" panose="05000000000000000000" pitchFamily="2" charset="2"/>
              </a:rPr>
              <a:t> de </a:t>
            </a:r>
            <a:r>
              <a:rPr lang="en-US" sz="1600" i="1" dirty="0" err="1">
                <a:sym typeface="Wingdings" panose="05000000000000000000" pitchFamily="2" charset="2"/>
              </a:rPr>
              <a:t>datos</a:t>
            </a:r>
            <a:endParaRPr lang="en-CH" sz="1600" i="1" dirty="0"/>
          </a:p>
        </p:txBody>
      </p:sp>
    </p:spTree>
    <p:extLst>
      <p:ext uri="{BB962C8B-B14F-4D97-AF65-F5344CB8AC3E}">
        <p14:creationId xmlns:p14="http://schemas.microsoft.com/office/powerpoint/2010/main" val="121474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6</a:t>
            </a:fld>
            <a:endParaRPr lang="en-US"/>
          </a:p>
        </p:txBody>
      </p:sp>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280416" y="404758"/>
            <a:ext cx="11631167" cy="776306"/>
          </a:xfrm>
        </p:spPr>
        <p:txBody>
          <a:bodyPr>
            <a:noAutofit/>
          </a:bodyPr>
          <a:lstStyle/>
          <a:p>
            <a:r>
              <a:rPr lang="en-US" sz="3600" dirty="0">
                <a:solidFill>
                  <a:srgbClr val="0000FF"/>
                </a:solidFill>
              </a:rPr>
              <a:t>EPP: </a:t>
            </a:r>
            <a:r>
              <a:rPr lang="en-US" sz="3600" i="1" dirty="0" err="1">
                <a:solidFill>
                  <a:srgbClr val="C00000"/>
                </a:solidFill>
              </a:rPr>
              <a:t>Híbrido</a:t>
            </a:r>
            <a:r>
              <a:rPr lang="en-US" sz="3600" i="1" dirty="0">
                <a:solidFill>
                  <a:srgbClr val="C00000"/>
                </a:solidFill>
              </a:rPr>
              <a:t>-R </a:t>
            </a:r>
            <a:r>
              <a:rPr lang="en-US" sz="3600" dirty="0" err="1">
                <a:solidFill>
                  <a:srgbClr val="0000FF"/>
                </a:solidFill>
              </a:rPr>
              <a:t>puede</a:t>
            </a:r>
            <a:r>
              <a:rPr lang="en-US" sz="3600" dirty="0">
                <a:solidFill>
                  <a:srgbClr val="0000FF"/>
                </a:solidFill>
              </a:rPr>
              <a:t> </a:t>
            </a:r>
            <a:r>
              <a:rPr lang="en-US" sz="3600" dirty="0" err="1">
                <a:solidFill>
                  <a:srgbClr val="0000FF"/>
                </a:solidFill>
              </a:rPr>
              <a:t>proporcionar</a:t>
            </a:r>
            <a:r>
              <a:rPr lang="en-US" sz="3600" dirty="0">
                <a:solidFill>
                  <a:srgbClr val="0000FF"/>
                </a:solidFill>
              </a:rPr>
              <a:t> curvas más plausible, con </a:t>
            </a:r>
            <a:r>
              <a:rPr lang="en-US" sz="3600" dirty="0" err="1">
                <a:solidFill>
                  <a:srgbClr val="0000FF"/>
                </a:solidFill>
              </a:rPr>
              <a:t>aumento</a:t>
            </a:r>
            <a:r>
              <a:rPr lang="en-US" sz="3600" dirty="0">
                <a:solidFill>
                  <a:srgbClr val="0000FF"/>
                </a:solidFill>
              </a:rPr>
              <a:t> inicial más gradual, que </a:t>
            </a:r>
            <a:r>
              <a:rPr lang="en-US" sz="3600" i="1" dirty="0">
                <a:solidFill>
                  <a:srgbClr val="0000FF"/>
                </a:solidFill>
              </a:rPr>
              <a:t>EPP-Clásico </a:t>
            </a:r>
            <a:r>
              <a:rPr lang="en-US" sz="3600" dirty="0">
                <a:solidFill>
                  <a:srgbClr val="0000FF"/>
                </a:solidFill>
              </a:rPr>
              <a:t>o </a:t>
            </a:r>
            <a:r>
              <a:rPr lang="en-US" sz="3600" i="1" dirty="0">
                <a:solidFill>
                  <a:srgbClr val="0000FF"/>
                </a:solidFill>
              </a:rPr>
              <a:t>R-Spline</a:t>
            </a:r>
            <a:endParaRPr lang="en-US" sz="3600" dirty="0">
              <a:solidFill>
                <a:srgbClr val="0000FF"/>
              </a:solidFill>
            </a:endParaRPr>
          </a:p>
        </p:txBody>
      </p:sp>
      <p:pic>
        <p:nvPicPr>
          <p:cNvPr id="3" name="Picture 2">
            <a:extLst>
              <a:ext uri="{FF2B5EF4-FFF2-40B4-BE49-F238E27FC236}">
                <a16:creationId xmlns:a16="http://schemas.microsoft.com/office/drawing/2014/main" id="{815E019C-3B1E-8FFC-2F29-CBA0C277FF89}"/>
              </a:ext>
            </a:extLst>
          </p:cNvPr>
          <p:cNvPicPr>
            <a:picLocks noChangeAspect="1"/>
          </p:cNvPicPr>
          <p:nvPr/>
        </p:nvPicPr>
        <p:blipFill rotWithShape="1">
          <a:blip r:embed="rId3"/>
          <a:srcRect t="7720" r="26479"/>
          <a:stretch/>
        </p:blipFill>
        <p:spPr>
          <a:xfrm>
            <a:off x="1" y="1431235"/>
            <a:ext cx="8362122" cy="5426765"/>
          </a:xfrm>
          <a:prstGeom prst="rect">
            <a:avLst/>
          </a:prstGeom>
        </p:spPr>
      </p:pic>
      <p:sp>
        <p:nvSpPr>
          <p:cNvPr id="6" name="Content Placeholder 5">
            <a:extLst>
              <a:ext uri="{FF2B5EF4-FFF2-40B4-BE49-F238E27FC236}">
                <a16:creationId xmlns:a16="http://schemas.microsoft.com/office/drawing/2014/main" id="{7620BA2A-BCF1-EC34-A52F-03F64544212B}"/>
              </a:ext>
            </a:extLst>
          </p:cNvPr>
          <p:cNvSpPr>
            <a:spLocks noGrp="1"/>
          </p:cNvSpPr>
          <p:nvPr>
            <p:ph sz="half" idx="1"/>
          </p:nvPr>
        </p:nvSpPr>
        <p:spPr>
          <a:xfrm>
            <a:off x="5791201" y="2046754"/>
            <a:ext cx="5857460" cy="4406487"/>
          </a:xfrm>
          <a:solidFill>
            <a:schemeClr val="bg1"/>
          </a:solidFill>
        </p:spPr>
        <p:txBody>
          <a:bodyPr>
            <a:normAutofit/>
          </a:bodyPr>
          <a:lstStyle/>
          <a:p>
            <a:pPr marL="0" indent="0">
              <a:buNone/>
            </a:pPr>
            <a:endParaRPr lang="en-US" dirty="0"/>
          </a:p>
          <a:p>
            <a:pPr marL="0" indent="0">
              <a:buNone/>
            </a:pPr>
            <a:r>
              <a:rPr lang="en-US" dirty="0"/>
              <a:t>Ejemplo, Nicaragua HSH</a:t>
            </a:r>
          </a:p>
          <a:p>
            <a:r>
              <a:rPr lang="en-US" dirty="0" err="1">
                <a:solidFill>
                  <a:srgbClr val="4141D1"/>
                </a:solidFill>
                <a:sym typeface="Wingdings" panose="05000000000000000000" pitchFamily="2" charset="2"/>
              </a:rPr>
              <a:t>Archivo</a:t>
            </a:r>
            <a:r>
              <a:rPr lang="en-US" dirty="0">
                <a:solidFill>
                  <a:srgbClr val="4141D1"/>
                </a:solidFill>
                <a:sym typeface="Wingdings" panose="05000000000000000000" pitchFamily="2" charset="2"/>
              </a:rPr>
              <a:t> final 2023: EPP-Clásico</a:t>
            </a:r>
          </a:p>
          <a:p>
            <a:r>
              <a:rPr lang="en-US" dirty="0" err="1">
                <a:solidFill>
                  <a:srgbClr val="C00000"/>
                </a:solidFill>
                <a:sym typeface="Wingdings" panose="05000000000000000000" pitchFamily="2" charset="2"/>
              </a:rPr>
              <a:t>Borrador</a:t>
            </a:r>
            <a:r>
              <a:rPr lang="en-US" dirty="0">
                <a:solidFill>
                  <a:srgbClr val="C00000"/>
                </a:solidFill>
                <a:sym typeface="Wingdings" panose="05000000000000000000" pitchFamily="2" charset="2"/>
              </a:rPr>
              <a:t> 2024: </a:t>
            </a:r>
            <a:r>
              <a:rPr lang="en-US" dirty="0" err="1">
                <a:solidFill>
                  <a:srgbClr val="C00000"/>
                </a:solidFill>
                <a:sym typeface="Wingdings" panose="05000000000000000000" pitchFamily="2" charset="2"/>
              </a:rPr>
              <a:t>Híbrido</a:t>
            </a:r>
            <a:r>
              <a:rPr lang="en-US" dirty="0">
                <a:solidFill>
                  <a:srgbClr val="C00000"/>
                </a:solidFill>
                <a:sym typeface="Wingdings" panose="05000000000000000000" pitchFamily="2" charset="2"/>
              </a:rPr>
              <a:t>-R</a:t>
            </a:r>
          </a:p>
        </p:txBody>
      </p:sp>
    </p:spTree>
    <p:extLst>
      <p:ext uri="{BB962C8B-B14F-4D97-AF65-F5344CB8AC3E}">
        <p14:creationId xmlns:p14="http://schemas.microsoft.com/office/powerpoint/2010/main" val="126244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7</a:t>
            </a:fld>
            <a:endParaRPr lang="en-US"/>
          </a:p>
        </p:txBody>
      </p:sp>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280416" y="404757"/>
            <a:ext cx="11631167" cy="776306"/>
          </a:xfrm>
        </p:spPr>
        <p:txBody>
          <a:bodyPr>
            <a:noAutofit/>
          </a:bodyPr>
          <a:lstStyle/>
          <a:p>
            <a:r>
              <a:rPr lang="en-US" sz="3600" dirty="0">
                <a:solidFill>
                  <a:srgbClr val="0000FF"/>
                </a:solidFill>
              </a:rPr>
              <a:t>EPP: "validar" el aumento inicial de la epidemia frente al </a:t>
            </a:r>
            <a:br>
              <a:rPr lang="en-US" sz="3600" dirty="0">
                <a:solidFill>
                  <a:srgbClr val="0000FF"/>
                </a:solidFill>
              </a:rPr>
            </a:br>
            <a:r>
              <a:rPr lang="en-US" sz="3600" dirty="0">
                <a:solidFill>
                  <a:srgbClr val="0000FF"/>
                </a:solidFill>
                <a:highlight>
                  <a:srgbClr val="FFFF00"/>
                </a:highlight>
              </a:rPr>
              <a:t>diagnósticos de casos de VIH y SIDA </a:t>
            </a:r>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1"/>
          </p:nvPr>
        </p:nvSpPr>
        <p:spPr>
          <a:xfrm>
            <a:off x="185529" y="1642020"/>
            <a:ext cx="7260299" cy="5079455"/>
          </a:xfrm>
          <a:solidFill>
            <a:schemeClr val="bg1"/>
          </a:solidFill>
        </p:spPr>
        <p:txBody>
          <a:bodyPr>
            <a:noAutofit/>
          </a:bodyPr>
          <a:lstStyle/>
          <a:p>
            <a:pPr marL="0" indent="0">
              <a:buNone/>
            </a:pPr>
            <a:endParaRPr lang="en-US" sz="900" dirty="0"/>
          </a:p>
          <a:p>
            <a:pPr marL="0" indent="0">
              <a:lnSpc>
                <a:spcPct val="90000"/>
              </a:lnSpc>
              <a:spcAft>
                <a:spcPts val="600"/>
              </a:spcAft>
              <a:buClr>
                <a:schemeClr val="accent1"/>
              </a:buClr>
              <a:buNone/>
            </a:pPr>
            <a:r>
              <a:rPr lang="en-US" sz="1400" i="1" dirty="0">
                <a:latin typeface="Arial" panose="020B0604020202020204" pitchFamily="34" charset="0"/>
                <a:ea typeface="Cambria" panose="02040503050406030204" pitchFamily="18" charset="0"/>
                <a:cs typeface="Arial" panose="020B0604020202020204" pitchFamily="34" charset="0"/>
              </a:rPr>
              <a:t>EPP &gt; Ajuste de curvas &gt; Resultados del ajuste &gt; Comprobación de datos &gt; Edición de datos sobre el VIH y el SIDA</a:t>
            </a:r>
          </a:p>
          <a:p>
            <a:pPr marL="182563" indent="-182563">
              <a:lnSpc>
                <a:spcPct val="90000"/>
              </a:lnSpc>
              <a:spcAft>
                <a:spcPts val="600"/>
              </a:spcAft>
              <a:buClr>
                <a:schemeClr val="accent1"/>
              </a:buClr>
              <a:buFont typeface="Wingdings 2" pitchFamily="18" charset="2"/>
              <a:buChar char=""/>
            </a:pPr>
            <a:r>
              <a:rPr lang="en-US" sz="1400" dirty="0">
                <a:latin typeface="Arial" panose="020B0604020202020204" pitchFamily="34" charset="0"/>
                <a:ea typeface="Cambria" panose="02040503050406030204" pitchFamily="18" charset="0"/>
                <a:cs typeface="Arial" panose="020B0604020202020204" pitchFamily="34" charset="0"/>
              </a:rPr>
              <a:t>Diagnósticos de sida (antes de la era con TAR) como indicador de muertes </a:t>
            </a:r>
            <a:r>
              <a:rPr lang="en-US" sz="1400" dirty="0" err="1">
                <a:latin typeface="Arial" panose="020B0604020202020204" pitchFamily="34" charset="0"/>
                <a:ea typeface="Cambria" panose="02040503050406030204" pitchFamily="18" charset="0"/>
                <a:cs typeface="Arial" panose="020B0604020202020204" pitchFamily="34" charset="0"/>
              </a:rPr>
              <a:t>por</a:t>
            </a:r>
            <a:r>
              <a:rPr lang="en-US" sz="1400" dirty="0">
                <a:latin typeface="Arial" panose="020B0604020202020204" pitchFamily="34" charset="0"/>
                <a:ea typeface="Cambria" panose="02040503050406030204" pitchFamily="18" charset="0"/>
                <a:cs typeface="Arial" panose="020B0604020202020204" pitchFamily="34" charset="0"/>
              </a:rPr>
              <a:t> </a:t>
            </a:r>
            <a:r>
              <a:rPr lang="en-US" sz="1400" dirty="0" err="1">
                <a:latin typeface="Arial" panose="020B0604020202020204" pitchFamily="34" charset="0"/>
                <a:ea typeface="Cambria" panose="02040503050406030204" pitchFamily="18" charset="0"/>
                <a:cs typeface="Arial" panose="020B0604020202020204" pitchFamily="34" charset="0"/>
              </a:rPr>
              <a:t>Sida</a:t>
            </a:r>
            <a:r>
              <a:rPr lang="en-US" sz="1400" dirty="0">
                <a:latin typeface="Arial" panose="020B0604020202020204" pitchFamily="34" charset="0"/>
                <a:ea typeface="Cambria" panose="02040503050406030204" pitchFamily="18" charset="0"/>
                <a:cs typeface="Arial" panose="020B0604020202020204" pitchFamily="34" charset="0"/>
              </a:rPr>
              <a:t> (con un desfase de ≈1 año)</a:t>
            </a:r>
          </a:p>
          <a:p>
            <a:pPr marL="182563" indent="-182563">
              <a:lnSpc>
                <a:spcPct val="90000"/>
              </a:lnSpc>
              <a:spcAft>
                <a:spcPts val="600"/>
              </a:spcAft>
              <a:buClr>
                <a:schemeClr val="accent1"/>
              </a:buClr>
              <a:buFont typeface="Wingdings 2" pitchFamily="18" charset="2"/>
              <a:buChar char=""/>
            </a:pPr>
            <a:r>
              <a:rPr lang="en-US" sz="1400" dirty="0">
                <a:latin typeface="Arial" panose="020B0604020202020204" pitchFamily="34" charset="0"/>
                <a:ea typeface="Cambria" panose="02040503050406030204" pitchFamily="18" charset="0"/>
                <a:cs typeface="Arial" panose="020B0604020202020204" pitchFamily="34" charset="0"/>
              </a:rPr>
              <a:t>Se espera que los </a:t>
            </a:r>
            <a:r>
              <a:rPr lang="en-US" sz="1400" b="1" dirty="0">
                <a:latin typeface="Arial" panose="020B0604020202020204" pitchFamily="34" charset="0"/>
                <a:ea typeface="Cambria" panose="02040503050406030204" pitchFamily="18" charset="0"/>
                <a:cs typeface="Arial" panose="020B0604020202020204" pitchFamily="34" charset="0"/>
              </a:rPr>
              <a:t>diagnósticos</a:t>
            </a:r>
            <a:r>
              <a:rPr lang="en-US" sz="1400" dirty="0">
                <a:latin typeface="Arial" panose="020B0604020202020204" pitchFamily="34" charset="0"/>
                <a:ea typeface="Cambria" panose="02040503050406030204" pitchFamily="18" charset="0"/>
                <a:cs typeface="Arial" panose="020B0604020202020204" pitchFamily="34" charset="0"/>
              </a:rPr>
              <a:t> de VIH </a:t>
            </a:r>
            <a:r>
              <a:rPr lang="en-US" sz="1400" dirty="0" err="1">
                <a:latin typeface="Arial" panose="020B0604020202020204" pitchFamily="34" charset="0"/>
                <a:ea typeface="Cambria" panose="02040503050406030204" pitchFamily="18" charset="0"/>
                <a:cs typeface="Arial" panose="020B0604020202020204" pitchFamily="34" charset="0"/>
              </a:rPr>
              <a:t>sigan</a:t>
            </a:r>
            <a:r>
              <a:rPr lang="en-US" sz="1400" dirty="0">
                <a:latin typeface="Arial" panose="020B0604020202020204" pitchFamily="34" charset="0"/>
                <a:ea typeface="Cambria" panose="02040503050406030204" pitchFamily="18" charset="0"/>
                <a:cs typeface="Arial" panose="020B0604020202020204" pitchFamily="34" charset="0"/>
              </a:rPr>
              <a:t> a las nuevas </a:t>
            </a:r>
            <a:r>
              <a:rPr lang="en-US" sz="1400" b="1" dirty="0">
                <a:latin typeface="Arial" panose="020B0604020202020204" pitchFamily="34" charset="0"/>
                <a:ea typeface="Cambria" panose="02040503050406030204" pitchFamily="18" charset="0"/>
                <a:cs typeface="Arial" panose="020B0604020202020204" pitchFamily="34" charset="0"/>
              </a:rPr>
              <a:t>infecciones</a:t>
            </a:r>
            <a:r>
              <a:rPr lang="en-US" sz="1400" dirty="0">
                <a:latin typeface="Arial" panose="020B0604020202020204" pitchFamily="34" charset="0"/>
                <a:ea typeface="Cambria" panose="02040503050406030204" pitchFamily="18" charset="0"/>
                <a:cs typeface="Arial" panose="020B0604020202020204" pitchFamily="34" charset="0"/>
              </a:rPr>
              <a:t>.</a:t>
            </a:r>
            <a:br>
              <a:rPr lang="en-US" sz="1400" dirty="0">
                <a:latin typeface="Arial" panose="020B0604020202020204" pitchFamily="34" charset="0"/>
                <a:ea typeface="Cambria" panose="02040503050406030204" pitchFamily="18" charset="0"/>
                <a:cs typeface="Arial" panose="020B0604020202020204" pitchFamily="34" charset="0"/>
              </a:rPr>
            </a:br>
            <a:endParaRPr lang="en-US" sz="1400" dirty="0">
              <a:latin typeface="Arial" panose="020B0604020202020204" pitchFamily="34" charset="0"/>
              <a:ea typeface="Cambria" panose="02040503050406030204" pitchFamily="18" charset="0"/>
              <a:cs typeface="Arial" panose="020B0604020202020204" pitchFamily="34" charset="0"/>
            </a:endParaRPr>
          </a:p>
          <a:p>
            <a:pPr marL="0" indent="0">
              <a:lnSpc>
                <a:spcPct val="90000"/>
              </a:lnSpc>
              <a:spcAft>
                <a:spcPts val="600"/>
              </a:spcAft>
              <a:buClr>
                <a:schemeClr val="accent1"/>
              </a:buClr>
              <a:buNone/>
            </a:pPr>
            <a:r>
              <a:rPr lang="en-US" sz="1400" dirty="0">
                <a:latin typeface="Arial" panose="020B0604020202020204" pitchFamily="34" charset="0"/>
                <a:ea typeface="Cambria" panose="02040503050406030204" pitchFamily="18" charset="0"/>
                <a:cs typeface="Arial" panose="020B0604020202020204" pitchFamily="34" charset="0"/>
              </a:rPr>
              <a:t>Advertencias:</a:t>
            </a:r>
          </a:p>
          <a:p>
            <a:pPr marL="182563" indent="-182563">
              <a:lnSpc>
                <a:spcPct val="90000"/>
              </a:lnSpc>
              <a:spcAft>
                <a:spcPts val="600"/>
              </a:spcAft>
              <a:buClr>
                <a:schemeClr val="accent1"/>
              </a:buClr>
              <a:buFont typeface="Wingdings 2" pitchFamily="18" charset="2"/>
              <a:buChar char=""/>
            </a:pPr>
            <a:r>
              <a:rPr lang="en-US" sz="1400" dirty="0">
                <a:latin typeface="Arial" panose="020B0604020202020204" pitchFamily="34" charset="0"/>
                <a:ea typeface="Cambria" panose="02040503050406030204" pitchFamily="18" charset="0"/>
                <a:cs typeface="Arial" panose="020B0604020202020204" pitchFamily="34" charset="0"/>
              </a:rPr>
              <a:t>Los retrasos en el diagnóstico varían según el país, el grupo y el año.</a:t>
            </a:r>
          </a:p>
          <a:p>
            <a:pPr marL="182563" indent="-182563">
              <a:lnSpc>
                <a:spcPct val="90000"/>
              </a:lnSpc>
              <a:spcAft>
                <a:spcPts val="600"/>
              </a:spcAft>
              <a:buClr>
                <a:schemeClr val="accent1"/>
              </a:buClr>
              <a:buFont typeface="Wingdings 2" pitchFamily="18" charset="2"/>
              <a:buChar char=""/>
            </a:pPr>
            <a:r>
              <a:rPr lang="en-US" sz="1400" dirty="0">
                <a:effectLst/>
                <a:latin typeface="Arial" panose="020B0604020202020204" pitchFamily="34" charset="0"/>
                <a:ea typeface="Cambria" panose="02040503050406030204" pitchFamily="18" charset="0"/>
                <a:cs typeface="Arial" panose="020B0604020202020204" pitchFamily="34" charset="0"/>
              </a:rPr>
              <a:t>La exhaustividad y la puntualidad de la notificación de casos variaron a lo largo del tiempo.</a:t>
            </a:r>
          </a:p>
          <a:p>
            <a:pPr marL="182563" indent="-182563">
              <a:lnSpc>
                <a:spcPct val="90000"/>
              </a:lnSpc>
              <a:spcAft>
                <a:spcPts val="600"/>
              </a:spcAft>
              <a:buClr>
                <a:schemeClr val="accent1"/>
              </a:buClr>
              <a:buFont typeface="Wingdings 2" pitchFamily="18" charset="2"/>
              <a:buChar char=""/>
            </a:pPr>
            <a:r>
              <a:rPr lang="en-US" sz="1400" dirty="0">
                <a:effectLst/>
                <a:latin typeface="Arial" panose="020B0604020202020204" pitchFamily="34" charset="0"/>
                <a:ea typeface="Cambria" panose="02040503050406030204" pitchFamily="18" charset="0"/>
                <a:cs typeface="Arial" panose="020B0604020202020204" pitchFamily="34" charset="0"/>
              </a:rPr>
              <a:t>¿Mezclar los diagnósticos de </a:t>
            </a:r>
            <a:r>
              <a:rPr lang="en-US" sz="1400" dirty="0" err="1">
                <a:effectLst/>
                <a:latin typeface="Arial" panose="020B0604020202020204" pitchFamily="34" charset="0"/>
                <a:ea typeface="Cambria" panose="02040503050406030204" pitchFamily="18" charset="0"/>
                <a:cs typeface="Arial" panose="020B0604020202020204" pitchFamily="34" charset="0"/>
              </a:rPr>
              <a:t>Sida</a:t>
            </a:r>
            <a:r>
              <a:rPr lang="en-US" sz="1400" dirty="0">
                <a:effectLst/>
                <a:latin typeface="Arial" panose="020B0604020202020204" pitchFamily="34" charset="0"/>
                <a:ea typeface="Cambria" panose="02040503050406030204" pitchFamily="18" charset="0"/>
                <a:cs typeface="Arial" panose="020B0604020202020204" pitchFamily="34" charset="0"/>
              </a:rPr>
              <a:t> y VIH? </a:t>
            </a:r>
            <a:br>
              <a:rPr lang="en-US" sz="1400" dirty="0">
                <a:effectLst/>
                <a:latin typeface="Arial" panose="020B0604020202020204" pitchFamily="34" charset="0"/>
                <a:ea typeface="Cambria" panose="02040503050406030204" pitchFamily="18" charset="0"/>
                <a:cs typeface="Arial" panose="020B0604020202020204" pitchFamily="34" charset="0"/>
              </a:rPr>
            </a:br>
            <a:r>
              <a:rPr lang="en-US" sz="1400" dirty="0">
                <a:effectLst/>
                <a:latin typeface="Arial" panose="020B0604020202020204" pitchFamily="34" charset="0"/>
                <a:ea typeface="Cambria" panose="02040503050406030204" pitchFamily="18" charset="0"/>
                <a:cs typeface="Arial" panose="020B0604020202020204" pitchFamily="34" charset="0"/>
              </a:rPr>
              <a:t>A veces se combinan, otras veces no.</a:t>
            </a:r>
            <a:br>
              <a:rPr lang="en-US" sz="1400" dirty="0">
                <a:effectLst/>
                <a:latin typeface="Arial" panose="020B0604020202020204" pitchFamily="34" charset="0"/>
                <a:ea typeface="Cambria" panose="02040503050406030204" pitchFamily="18" charset="0"/>
                <a:cs typeface="Arial" panose="020B0604020202020204" pitchFamily="34" charset="0"/>
              </a:rPr>
            </a:br>
            <a:endParaRPr lang="en-US" sz="1400" dirty="0">
              <a:effectLst/>
              <a:latin typeface="Arial" panose="020B0604020202020204" pitchFamily="34" charset="0"/>
              <a:ea typeface="Cambria" panose="02040503050406030204" pitchFamily="18" charset="0"/>
              <a:cs typeface="Arial" panose="020B0604020202020204" pitchFamily="34" charset="0"/>
            </a:endParaRPr>
          </a:p>
          <a:p>
            <a:pPr marL="0" indent="0">
              <a:lnSpc>
                <a:spcPct val="90000"/>
              </a:lnSpc>
              <a:spcAft>
                <a:spcPts val="600"/>
              </a:spcAft>
              <a:buClr>
                <a:schemeClr val="accent1"/>
              </a:buClr>
              <a:buNone/>
            </a:pPr>
            <a:r>
              <a:rPr lang="en-US" sz="1400" dirty="0">
                <a:effectLst/>
                <a:latin typeface="Arial" panose="020B0604020202020204" pitchFamily="34" charset="0"/>
                <a:ea typeface="Cambria" panose="02040503050406030204" pitchFamily="18" charset="0"/>
                <a:cs typeface="Arial" panose="020B0604020202020204" pitchFamily="34" charset="0"/>
                <a:sym typeface="Wingdings" panose="05000000000000000000" pitchFamily="2" charset="2"/>
              </a:rPr>
              <a:t> </a:t>
            </a:r>
            <a:r>
              <a:rPr lang="en-US" sz="1400" dirty="0" err="1">
                <a:effectLst/>
                <a:latin typeface="Arial" panose="020B0604020202020204" pitchFamily="34" charset="0"/>
                <a:ea typeface="Cambria" panose="02040503050406030204" pitchFamily="18" charset="0"/>
                <a:cs typeface="Arial" panose="020B0604020202020204" pitchFamily="34" charset="0"/>
                <a:sym typeface="Wingdings" panose="05000000000000000000" pitchFamily="2" charset="2"/>
              </a:rPr>
              <a:t>Asegurar</a:t>
            </a:r>
            <a:r>
              <a:rPr lang="en-US" sz="1400" dirty="0">
                <a:effectLst/>
                <a:latin typeface="Arial" panose="020B0604020202020204" pitchFamily="34" charset="0"/>
                <a:ea typeface="Cambria" panose="02040503050406030204" pitchFamily="18" charset="0"/>
                <a:cs typeface="Arial" panose="020B0604020202020204" pitchFamily="34" charset="0"/>
              </a:rPr>
              <a:t> </a:t>
            </a:r>
            <a:r>
              <a:rPr lang="en-US" sz="1400" dirty="0" err="1">
                <a:effectLst/>
                <a:latin typeface="Arial" panose="020B0604020202020204" pitchFamily="34" charset="0"/>
                <a:ea typeface="Cambria" panose="02040503050406030204" pitchFamily="18" charset="0"/>
                <a:cs typeface="Arial" panose="020B0604020202020204" pitchFamily="34" charset="0"/>
              </a:rPr>
              <a:t>una</a:t>
            </a:r>
            <a:r>
              <a:rPr lang="en-US" sz="1400" dirty="0">
                <a:effectLst/>
                <a:latin typeface="Arial" panose="020B0604020202020204" pitchFamily="34" charset="0"/>
                <a:ea typeface="Cambria" panose="02040503050406030204" pitchFamily="18" charset="0"/>
                <a:cs typeface="Arial" panose="020B0604020202020204" pitchFamily="34" charset="0"/>
              </a:rPr>
              <a:t> </a:t>
            </a:r>
            <a:r>
              <a:rPr lang="en-US" sz="1400" dirty="0" err="1">
                <a:effectLst/>
                <a:latin typeface="Arial" panose="020B0604020202020204" pitchFamily="34" charset="0"/>
                <a:ea typeface="Cambria" panose="02040503050406030204" pitchFamily="18" charset="0"/>
                <a:cs typeface="Arial" panose="020B0604020202020204" pitchFamily="34" charset="0"/>
              </a:rPr>
              <a:t>coherencia</a:t>
            </a:r>
            <a:r>
              <a:rPr lang="en-US" sz="1400" dirty="0">
                <a:effectLst/>
                <a:latin typeface="Arial" panose="020B0604020202020204" pitchFamily="34" charset="0"/>
                <a:ea typeface="Cambria" panose="02040503050406030204" pitchFamily="18" charset="0"/>
                <a:cs typeface="Arial" panose="020B0604020202020204" pitchFamily="34" charset="0"/>
              </a:rPr>
              <a:t> global, no </a:t>
            </a:r>
            <a:r>
              <a:rPr lang="en-US" sz="1400" dirty="0" err="1">
                <a:effectLst/>
                <a:latin typeface="Arial" panose="020B0604020202020204" pitchFamily="34" charset="0"/>
                <a:ea typeface="Cambria" panose="02040503050406030204" pitchFamily="18" charset="0"/>
                <a:cs typeface="Arial" panose="020B0604020202020204" pitchFamily="34" charset="0"/>
              </a:rPr>
              <a:t>una</a:t>
            </a:r>
            <a:r>
              <a:rPr lang="en-US" sz="1400" dirty="0">
                <a:effectLst/>
                <a:latin typeface="Arial" panose="020B0604020202020204" pitchFamily="34" charset="0"/>
                <a:ea typeface="Cambria" panose="02040503050406030204" pitchFamily="18" charset="0"/>
                <a:cs typeface="Arial" panose="020B0604020202020204" pitchFamily="34" charset="0"/>
              </a:rPr>
              <a:t> </a:t>
            </a:r>
            <a:r>
              <a:rPr lang="en-US" sz="1400" dirty="0" err="1">
                <a:effectLst/>
                <a:latin typeface="Arial" panose="020B0604020202020204" pitchFamily="34" charset="0"/>
                <a:ea typeface="Cambria" panose="02040503050406030204" pitchFamily="18" charset="0"/>
                <a:cs typeface="Arial" panose="020B0604020202020204" pitchFamily="34" charset="0"/>
              </a:rPr>
              <a:t>coincidencia</a:t>
            </a:r>
            <a:r>
              <a:rPr lang="en-US" sz="1400" dirty="0">
                <a:effectLst/>
                <a:latin typeface="Arial" panose="020B0604020202020204" pitchFamily="34" charset="0"/>
                <a:ea typeface="Cambria" panose="02040503050406030204" pitchFamily="18" charset="0"/>
                <a:cs typeface="Arial" panose="020B0604020202020204" pitchFamily="34" charset="0"/>
              </a:rPr>
              <a:t> exacta</a:t>
            </a:r>
          </a:p>
        </p:txBody>
      </p:sp>
      <p:pic>
        <p:nvPicPr>
          <p:cNvPr id="3" name="Picture 2" descr="A screenshot of a computer&#10;&#10;Description automatically generated">
            <a:extLst>
              <a:ext uri="{FF2B5EF4-FFF2-40B4-BE49-F238E27FC236}">
                <a16:creationId xmlns:a16="http://schemas.microsoft.com/office/drawing/2014/main" id="{59ECE894-D3DB-74F1-E20C-8FB87DC814F5}"/>
              </a:ext>
            </a:extLst>
          </p:cNvPr>
          <p:cNvPicPr>
            <a:picLocks noChangeAspect="1"/>
          </p:cNvPicPr>
          <p:nvPr/>
        </p:nvPicPr>
        <p:blipFill rotWithShape="1">
          <a:blip r:embed="rId3">
            <a:extLst>
              <a:ext uri="{28A0092B-C50C-407E-A947-70E740481C1C}">
                <a14:useLocalDpi xmlns:a14="http://schemas.microsoft.com/office/drawing/2010/main" val="0"/>
              </a:ext>
            </a:extLst>
          </a:blip>
          <a:srcRect l="23835" t="18832" r="50212" b="19648"/>
          <a:stretch/>
        </p:blipFill>
        <p:spPr bwMode="auto">
          <a:xfrm>
            <a:off x="7576457" y="686364"/>
            <a:ext cx="4600449" cy="61339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684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8</a:t>
            </a:fld>
            <a:endParaRPr lang="en-US"/>
          </a:p>
        </p:txBody>
      </p:sp>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280416" y="404758"/>
            <a:ext cx="11631167" cy="776306"/>
          </a:xfrm>
        </p:spPr>
        <p:txBody>
          <a:bodyPr>
            <a:normAutofit fontScale="90000"/>
          </a:bodyPr>
          <a:lstStyle/>
          <a:p>
            <a:r>
              <a:rPr lang="en-US" dirty="0">
                <a:solidFill>
                  <a:srgbClr val="0000FF"/>
                </a:solidFill>
              </a:rPr>
              <a:t>EPP: "validar" el aumento epidémico inicial </a:t>
            </a:r>
            <a:r>
              <a:rPr lang="en-US" dirty="0">
                <a:solidFill>
                  <a:srgbClr val="0000FF"/>
                </a:solidFill>
                <a:highlight>
                  <a:srgbClr val="FFFF00"/>
                </a:highlight>
              </a:rPr>
              <a:t>entre </a:t>
            </a:r>
            <a:br>
              <a:rPr lang="en-US" dirty="0">
                <a:solidFill>
                  <a:srgbClr val="0000FF"/>
                </a:solidFill>
                <a:highlight>
                  <a:srgbClr val="FFFF00"/>
                </a:highlight>
              </a:rPr>
            </a:br>
            <a:r>
              <a:rPr lang="en-US" dirty="0">
                <a:solidFill>
                  <a:srgbClr val="0000FF"/>
                </a:solidFill>
                <a:highlight>
                  <a:srgbClr val="FFFF00"/>
                </a:highlight>
              </a:rPr>
              <a:t>subpoblaciones</a:t>
            </a:r>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1"/>
          </p:nvPr>
        </p:nvSpPr>
        <p:spPr>
          <a:xfrm>
            <a:off x="185530" y="1642020"/>
            <a:ext cx="4306957" cy="5079455"/>
          </a:xfrm>
          <a:solidFill>
            <a:schemeClr val="bg1"/>
          </a:solidFill>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marL="0" indent="0" algn="l">
              <a:buNone/>
            </a:pPr>
            <a:r>
              <a:rPr lang="en-US" sz="2000" i="1" dirty="0">
                <a:latin typeface="Arial" panose="020B0604020202020204" pitchFamily="34" charset="0"/>
                <a:ea typeface="Cambria" panose="02040503050406030204" pitchFamily="18" charset="0"/>
                <a:cs typeface="Arial" panose="020B0604020202020204" pitchFamily="34" charset="0"/>
              </a:rPr>
              <a:t>EPP &gt; Ajuste de curvas &gt; Resultados del ajuste</a:t>
            </a:r>
          </a:p>
          <a:p>
            <a:pPr marL="0" indent="0" algn="l">
              <a:buNone/>
            </a:pPr>
            <a:r>
              <a:rPr lang="en-US" sz="2000" b="0" i="0" u="none" strike="noStrike" baseline="0" dirty="0">
                <a:latin typeface="Arial" panose="020B0604020202020204" pitchFamily="34" charset="0"/>
                <a:cs typeface="Arial" panose="020B0604020202020204" pitchFamily="34" charset="0"/>
              </a:rPr>
              <a:t>Ejemplo (Jamaica, 2023): </a:t>
            </a:r>
            <a:br>
              <a:rPr lang="en-US" sz="2000" b="0" i="0" u="none" strike="noStrike" baseline="0" dirty="0">
                <a:latin typeface="Arial" panose="020B0604020202020204" pitchFamily="34" charset="0"/>
                <a:cs typeface="Arial" panose="020B0604020202020204" pitchFamily="34" charset="0"/>
              </a:rPr>
            </a:br>
            <a:endParaRPr lang="en-US" sz="2000" b="0" i="0" u="none" strike="noStrike" baseline="0" dirty="0">
              <a:latin typeface="Arial" panose="020B0604020202020204" pitchFamily="34" charset="0"/>
              <a:cs typeface="Arial" panose="020B0604020202020204" pitchFamily="34" charset="0"/>
            </a:endParaRPr>
          </a:p>
          <a:p>
            <a:r>
              <a:rPr lang="en-US" sz="2000" b="0" i="0" u="none" strike="noStrike" baseline="0" dirty="0">
                <a:latin typeface="Arial" panose="020B0604020202020204" pitchFamily="34" charset="0"/>
                <a:cs typeface="Arial" panose="020B0604020202020204" pitchFamily="34" charset="0"/>
              </a:rPr>
              <a:t>Todas las </a:t>
            </a:r>
            <a:r>
              <a:rPr lang="en-US" sz="2000" dirty="0">
                <a:latin typeface="Arial" panose="020B0604020202020204" pitchFamily="34" charset="0"/>
                <a:cs typeface="Arial" panose="020B0604020202020204" pitchFamily="34" charset="0"/>
              </a:rPr>
              <a:t>subpoblaciones equipadas </a:t>
            </a:r>
            <a:r>
              <a:rPr lang="en-US" sz="2000" b="0" i="0" u="none" strike="noStrike" baseline="0" dirty="0">
                <a:latin typeface="Arial" panose="020B0604020202020204" pitchFamily="34" charset="0"/>
                <a:cs typeface="Arial" panose="020B0604020202020204" pitchFamily="34" charset="0"/>
              </a:rPr>
              <a:t>con </a:t>
            </a:r>
            <a:r>
              <a:rPr lang="en-US" sz="2000" b="0" i="1" u="none" strike="noStrike" baseline="0" dirty="0">
                <a:latin typeface="Arial" panose="020B0604020202020204" pitchFamily="34" charset="0"/>
                <a:cs typeface="Arial" panose="020B0604020202020204" pitchFamily="34" charset="0"/>
              </a:rPr>
              <a:t>EPP-Classic</a:t>
            </a:r>
          </a:p>
          <a:p>
            <a:pPr algn="l"/>
            <a:r>
              <a:rPr lang="pt-PT" sz="2000" b="0" i="0" u="none" strike="noStrike" baseline="0" dirty="0">
                <a:latin typeface="Arial" panose="020B0604020202020204" pitchFamily="34" charset="0"/>
                <a:cs typeface="Arial" panose="020B0604020202020204" pitchFamily="34" charset="0"/>
              </a:rPr>
              <a:t>Orden inverosímil de aumento de la incidencia: </a:t>
            </a:r>
            <a:br>
              <a:rPr lang="pt-PT" sz="2000" b="0" i="0" u="none" strike="noStrike" baseline="0" dirty="0">
                <a:latin typeface="Arial" panose="020B0604020202020204" pitchFamily="34" charset="0"/>
                <a:cs typeface="Arial" panose="020B0604020202020204" pitchFamily="34" charset="0"/>
              </a:rPr>
            </a:br>
            <a:r>
              <a:rPr lang="pt-PT" sz="2000" b="1" i="0" u="none" strike="noStrike" baseline="0" dirty="0">
                <a:solidFill>
                  <a:srgbClr val="00B050"/>
                </a:solidFill>
                <a:latin typeface="Arial" panose="020B0604020202020204" pitchFamily="34" charset="0"/>
                <a:cs typeface="Arial" panose="020B0604020202020204" pitchFamily="34" charset="0"/>
              </a:rPr>
              <a:t>El resto de hombres </a:t>
            </a:r>
            <a:r>
              <a:rPr lang="pt-PT" sz="2000" b="0" i="0" u="none" strike="noStrike" baseline="0" dirty="0">
                <a:latin typeface="Arial" panose="020B0604020202020204" pitchFamily="34" charset="0"/>
                <a:cs typeface="Arial" panose="020B0604020202020204" pitchFamily="34" charset="0"/>
              </a:rPr>
              <a:t>y </a:t>
            </a:r>
            <a:r>
              <a:rPr lang="pt-PT" sz="2000" b="1" i="0" u="none" strike="noStrike" baseline="0" dirty="0">
                <a:solidFill>
                  <a:srgbClr val="CC00CC"/>
                </a:solidFill>
                <a:latin typeface="Arial" panose="020B0604020202020204" pitchFamily="34" charset="0"/>
                <a:cs typeface="Arial" panose="020B0604020202020204" pitchFamily="34" charset="0"/>
              </a:rPr>
              <a:t>mujeres despegaron </a:t>
            </a:r>
            <a:r>
              <a:rPr lang="pt-PT" sz="2000" b="0" i="0" u="none" strike="noStrike" baseline="0" dirty="0">
                <a:latin typeface="Arial" panose="020B0604020202020204" pitchFamily="34" charset="0"/>
                <a:cs typeface="Arial" panose="020B0604020202020204" pitchFamily="34" charset="0"/>
              </a:rPr>
              <a:t>antes que </a:t>
            </a:r>
            <a:r>
              <a:rPr lang="pt-PT" sz="2000" b="1" i="0" u="none" strike="noStrike" baseline="0" dirty="0">
                <a:solidFill>
                  <a:srgbClr val="C00000"/>
                </a:solidFill>
                <a:latin typeface="Arial" panose="020B0604020202020204" pitchFamily="34" charset="0"/>
                <a:cs typeface="Arial" panose="020B0604020202020204" pitchFamily="34" charset="0"/>
              </a:rPr>
              <a:t>los HSH</a:t>
            </a:r>
            <a:endParaRPr lang="en-US" sz="2000" b="1" i="1" dirty="0">
              <a:solidFill>
                <a:srgbClr val="C00000"/>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2D364552-7BDB-79CA-C42D-B80808818860}"/>
              </a:ext>
            </a:extLst>
          </p:cNvPr>
          <p:cNvPicPr>
            <a:picLocks noChangeAspect="1"/>
          </p:cNvPicPr>
          <p:nvPr/>
        </p:nvPicPr>
        <p:blipFill>
          <a:blip r:embed="rId3"/>
          <a:stretch>
            <a:fillRect/>
          </a:stretch>
        </p:blipFill>
        <p:spPr>
          <a:xfrm>
            <a:off x="4492487" y="792911"/>
            <a:ext cx="7699513" cy="5871851"/>
          </a:xfrm>
          <a:prstGeom prst="rect">
            <a:avLst/>
          </a:prstGeom>
        </p:spPr>
      </p:pic>
      <p:sp>
        <p:nvSpPr>
          <p:cNvPr id="3" name="Oval 2">
            <a:extLst>
              <a:ext uri="{FF2B5EF4-FFF2-40B4-BE49-F238E27FC236}">
                <a16:creationId xmlns:a16="http://schemas.microsoft.com/office/drawing/2014/main" id="{08D6001F-A9F7-2FF4-3186-FE7BF46894E8}"/>
              </a:ext>
            </a:extLst>
          </p:cNvPr>
          <p:cNvSpPr/>
          <p:nvPr/>
        </p:nvSpPr>
        <p:spPr>
          <a:xfrm>
            <a:off x="6736080" y="4084320"/>
            <a:ext cx="355600" cy="558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78646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omputer&#10;&#10;Description automatically generated">
            <a:extLst>
              <a:ext uri="{FF2B5EF4-FFF2-40B4-BE49-F238E27FC236}">
                <a16:creationId xmlns:a16="http://schemas.microsoft.com/office/drawing/2014/main" id="{CCB4AE98-207A-3822-CFBA-1C10CD4F40ED}"/>
              </a:ext>
            </a:extLst>
          </p:cNvPr>
          <p:cNvPicPr>
            <a:picLocks noChangeAspect="1"/>
          </p:cNvPicPr>
          <p:nvPr/>
        </p:nvPicPr>
        <p:blipFill rotWithShape="1">
          <a:blip r:embed="rId3">
            <a:extLst>
              <a:ext uri="{28A0092B-C50C-407E-A947-70E740481C1C}">
                <a14:useLocalDpi xmlns:a14="http://schemas.microsoft.com/office/drawing/2010/main" val="0"/>
              </a:ext>
            </a:extLst>
          </a:blip>
          <a:srcRect r="67333" b="11609"/>
          <a:stretch/>
        </p:blipFill>
        <p:spPr>
          <a:xfrm>
            <a:off x="8632936" y="1411708"/>
            <a:ext cx="3488586" cy="5309767"/>
          </a:xfrm>
          <a:prstGeom prst="rect">
            <a:avLst/>
          </a:prstGeom>
        </p:spPr>
      </p:pic>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330200" y="214435"/>
            <a:ext cx="10515600" cy="1325563"/>
          </a:xfrm>
        </p:spPr>
        <p:txBody>
          <a:bodyPr/>
          <a:lstStyle/>
          <a:p>
            <a:r>
              <a:rPr lang="en-US" dirty="0">
                <a:solidFill>
                  <a:srgbClr val="0000FF"/>
                </a:solidFill>
              </a:rPr>
              <a:t>CSAVR: ahora se puede especificar el número de nudos de una curva Splines</a:t>
            </a:r>
          </a:p>
        </p:txBody>
      </p:sp>
      <p:sp>
        <p:nvSpPr>
          <p:cNvPr id="3" name="Content Placeholder 2">
            <a:extLst>
              <a:ext uri="{FF2B5EF4-FFF2-40B4-BE49-F238E27FC236}">
                <a16:creationId xmlns:a16="http://schemas.microsoft.com/office/drawing/2014/main" id="{CA36A1BC-4A5A-AD46-6395-811BAA45962A}"/>
              </a:ext>
            </a:extLst>
          </p:cNvPr>
          <p:cNvSpPr>
            <a:spLocks noGrp="1"/>
          </p:cNvSpPr>
          <p:nvPr>
            <p:ph sz="half" idx="1"/>
          </p:nvPr>
        </p:nvSpPr>
        <p:spPr>
          <a:xfrm>
            <a:off x="0" y="1825625"/>
            <a:ext cx="6575866" cy="4836398"/>
          </a:xfrm>
        </p:spPr>
        <p:txBody>
          <a:bodyPr>
            <a:normAutofit fontScale="92500"/>
          </a:bodyPr>
          <a:lstStyle/>
          <a:p>
            <a:r>
              <a:rPr lang="en-US" dirty="0"/>
              <a:t>El </a:t>
            </a:r>
            <a:r>
              <a:rPr lang="en-US" dirty="0" err="1"/>
              <a:t>modelo</a:t>
            </a:r>
            <a:r>
              <a:rPr lang="en-US" dirty="0"/>
              <a:t> original de Splines </a:t>
            </a:r>
            <a:r>
              <a:rPr lang="en-US" dirty="0" err="1"/>
              <a:t>tiene</a:t>
            </a:r>
            <a:r>
              <a:rPr lang="en-US" dirty="0"/>
              <a:t> 5 nudos</a:t>
            </a:r>
          </a:p>
          <a:p>
            <a:pPr lvl="1"/>
            <a:r>
              <a:rPr lang="en-US" dirty="0"/>
              <a:t>Más nudos permiten tendencias de incidencia más flexibles</a:t>
            </a:r>
          </a:p>
          <a:p>
            <a:pPr lvl="1"/>
            <a:r>
              <a:rPr lang="en-US" dirty="0"/>
              <a:t>Una mayor flexibilidad no siempre es buena: podría sobreajustar datos ruidosos; por ejemplo, si los últimos informes de casos correspondieran a los </a:t>
            </a:r>
            <a:r>
              <a:rPr lang="en-US" dirty="0">
                <a:solidFill>
                  <a:srgbClr val="C00000"/>
                </a:solidFill>
              </a:rPr>
              <a:t>años COVID 2020-2021, podría provocar un falso descenso en la incidencia reciente estimada</a:t>
            </a:r>
            <a:r>
              <a:rPr lang="en-US" dirty="0"/>
              <a:t>.</a:t>
            </a:r>
          </a:p>
          <a:p>
            <a:r>
              <a:rPr lang="en-US" dirty="0"/>
              <a:t>Ahora hay </a:t>
            </a:r>
            <a:r>
              <a:rPr lang="en-US" dirty="0" err="1"/>
              <a:t>disponibles</a:t>
            </a:r>
            <a:r>
              <a:rPr lang="en-US" dirty="0"/>
              <a:t> Splines con 3 ó 4 nudos</a:t>
            </a:r>
          </a:p>
          <a:p>
            <a:pPr lvl="1"/>
            <a:r>
              <a:rPr lang="en-US" dirty="0"/>
              <a:t>Puede ajustar </a:t>
            </a:r>
            <a:r>
              <a:rPr lang="en-US" dirty="0" err="1"/>
              <a:t>los</a:t>
            </a:r>
            <a:r>
              <a:rPr lang="en-US" dirty="0"/>
              <a:t> </a:t>
            </a:r>
            <a:r>
              <a:rPr lang="en-US" dirty="0" err="1"/>
              <a:t>tres</a:t>
            </a:r>
            <a:r>
              <a:rPr lang="en-US" dirty="0"/>
              <a:t> Splines, entonces </a:t>
            </a:r>
            <a:r>
              <a:rPr lang="en-US" dirty="0" err="1"/>
              <a:t>elija</a:t>
            </a:r>
            <a:r>
              <a:rPr lang="en-US" dirty="0"/>
              <a:t> la opción con el </a:t>
            </a:r>
            <a:r>
              <a:rPr lang="en-US" i="1" dirty="0"/>
              <a:t>Criterio de Información de Akaike (AIC) </a:t>
            </a:r>
            <a:r>
              <a:rPr lang="en-US" dirty="0" err="1"/>
              <a:t>más</a:t>
            </a:r>
            <a:r>
              <a:rPr lang="en-US" dirty="0"/>
              <a:t> bajo, </a:t>
            </a:r>
            <a:br>
              <a:rPr lang="en-US" dirty="0"/>
            </a:br>
            <a:r>
              <a:rPr lang="en-US" dirty="0"/>
              <a:t>o la curva </a:t>
            </a:r>
            <a:r>
              <a:rPr lang="en-US" dirty="0" err="1"/>
              <a:t>histórica</a:t>
            </a:r>
            <a:r>
              <a:rPr lang="en-US" dirty="0"/>
              <a:t> mas plausible</a:t>
            </a:r>
          </a:p>
          <a:p>
            <a:endParaRPr lang="en-US" dirty="0"/>
          </a:p>
        </p:txBody>
      </p:sp>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9</a:t>
            </a:fld>
            <a:endParaRPr lang="en-US"/>
          </a:p>
        </p:txBody>
      </p:sp>
      <p:sp>
        <p:nvSpPr>
          <p:cNvPr id="11" name="Rectangle: Rounded Corners 10">
            <a:extLst>
              <a:ext uri="{FF2B5EF4-FFF2-40B4-BE49-F238E27FC236}">
                <a16:creationId xmlns:a16="http://schemas.microsoft.com/office/drawing/2014/main" id="{7CFBBFC5-51B9-C750-8B07-BDB3FF647E9C}"/>
              </a:ext>
            </a:extLst>
          </p:cNvPr>
          <p:cNvSpPr/>
          <p:nvPr/>
        </p:nvSpPr>
        <p:spPr>
          <a:xfrm>
            <a:off x="8714017" y="2504269"/>
            <a:ext cx="1372772" cy="16475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33AF5BE-B74C-5E53-AF0B-26A5DCA619EE}"/>
              </a:ext>
            </a:extLst>
          </p:cNvPr>
          <p:cNvSpPr/>
          <p:nvPr/>
        </p:nvSpPr>
        <p:spPr>
          <a:xfrm>
            <a:off x="8714017" y="2690844"/>
            <a:ext cx="1372772" cy="320040"/>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4BBB9C8-BEB6-FDA6-8EC8-F7F3FF72E83F}"/>
              </a:ext>
            </a:extLst>
          </p:cNvPr>
          <p:cNvSpPr txBox="1"/>
          <p:nvPr/>
        </p:nvSpPr>
        <p:spPr>
          <a:xfrm>
            <a:off x="6777994" y="2432759"/>
            <a:ext cx="1473021" cy="584775"/>
          </a:xfrm>
          <a:prstGeom prst="rect">
            <a:avLst/>
          </a:prstGeom>
          <a:solidFill>
            <a:schemeClr val="accent4">
              <a:lumMod val="20000"/>
              <a:lumOff val="80000"/>
            </a:schemeClr>
          </a:solidFill>
          <a:ln w="28575">
            <a:solidFill>
              <a:srgbClr val="FF0000"/>
            </a:solidFill>
          </a:ln>
        </p:spPr>
        <p:txBody>
          <a:bodyPr wrap="square" rtlCol="0">
            <a:spAutoFit/>
          </a:bodyPr>
          <a:lstStyle/>
          <a:p>
            <a:pPr algn="ctr"/>
            <a:r>
              <a:rPr lang="en-US" sz="1600" b="1" dirty="0" err="1"/>
              <a:t>Opción</a:t>
            </a:r>
            <a:r>
              <a:rPr lang="en-US" sz="1600" b="1" dirty="0"/>
              <a:t> original de Splines</a:t>
            </a:r>
          </a:p>
        </p:txBody>
      </p:sp>
      <p:sp>
        <p:nvSpPr>
          <p:cNvPr id="16" name="TextBox 15">
            <a:extLst>
              <a:ext uri="{FF2B5EF4-FFF2-40B4-BE49-F238E27FC236}">
                <a16:creationId xmlns:a16="http://schemas.microsoft.com/office/drawing/2014/main" id="{BD4CB2D0-71A9-0631-CB59-FD49DDDE7C0E}"/>
              </a:ext>
            </a:extLst>
          </p:cNvPr>
          <p:cNvSpPr txBox="1"/>
          <p:nvPr/>
        </p:nvSpPr>
        <p:spPr>
          <a:xfrm>
            <a:off x="6777994" y="3002646"/>
            <a:ext cx="1473022" cy="584775"/>
          </a:xfrm>
          <a:prstGeom prst="rect">
            <a:avLst/>
          </a:prstGeom>
          <a:solidFill>
            <a:schemeClr val="accent4">
              <a:lumMod val="20000"/>
              <a:lumOff val="80000"/>
            </a:schemeClr>
          </a:solidFill>
          <a:ln w="28575">
            <a:solidFill>
              <a:srgbClr val="7030A0"/>
            </a:solidFill>
          </a:ln>
        </p:spPr>
        <p:txBody>
          <a:bodyPr wrap="square" rtlCol="0">
            <a:spAutoFit/>
          </a:bodyPr>
          <a:lstStyle/>
          <a:p>
            <a:pPr algn="ctr"/>
            <a:r>
              <a:rPr lang="en-US" sz="1600" b="1" dirty="0"/>
              <a:t>Nuevas opciones</a:t>
            </a:r>
          </a:p>
        </p:txBody>
      </p:sp>
      <p:cxnSp>
        <p:nvCxnSpPr>
          <p:cNvPr id="17" name="Connector: Elbow 16">
            <a:extLst>
              <a:ext uri="{FF2B5EF4-FFF2-40B4-BE49-F238E27FC236}">
                <a16:creationId xmlns:a16="http://schemas.microsoft.com/office/drawing/2014/main" id="{7ACFB7B0-FF13-ABB7-EB18-9CE66132BC82}"/>
              </a:ext>
            </a:extLst>
          </p:cNvPr>
          <p:cNvCxnSpPr>
            <a:cxnSpLocks/>
            <a:stCxn id="16" idx="3"/>
            <a:endCxn id="12" idx="1"/>
          </p:cNvCxnSpPr>
          <p:nvPr/>
        </p:nvCxnSpPr>
        <p:spPr>
          <a:xfrm flipV="1">
            <a:off x="8251016" y="2850864"/>
            <a:ext cx="463001" cy="444170"/>
          </a:xfrm>
          <a:prstGeom prst="bentConnector3">
            <a:avLst>
              <a:gd name="adj1" fmla="val 50000"/>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AE2072B-C461-D77F-5A8E-F704B251504A}"/>
              </a:ext>
            </a:extLst>
          </p:cNvPr>
          <p:cNvCxnSpPr>
            <a:cxnSpLocks/>
            <a:stCxn id="13" idx="3"/>
            <a:endCxn id="11" idx="1"/>
          </p:cNvCxnSpPr>
          <p:nvPr/>
        </p:nvCxnSpPr>
        <p:spPr>
          <a:xfrm flipV="1">
            <a:off x="8251015" y="2586647"/>
            <a:ext cx="463002" cy="1385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CF2CF36-EEF9-95D2-54FB-B3C198E2BC90}"/>
              </a:ext>
            </a:extLst>
          </p:cNvPr>
          <p:cNvSpPr txBox="1"/>
          <p:nvPr/>
        </p:nvSpPr>
        <p:spPr>
          <a:xfrm>
            <a:off x="6096000" y="5584805"/>
            <a:ext cx="2514600" cy="1077218"/>
          </a:xfrm>
          <a:prstGeom prst="rect">
            <a:avLst/>
          </a:prstGeom>
          <a:solidFill>
            <a:schemeClr val="accent4">
              <a:lumMod val="20000"/>
              <a:lumOff val="80000"/>
            </a:schemeClr>
          </a:solidFill>
          <a:ln w="28575">
            <a:solidFill>
              <a:srgbClr val="327BB6"/>
            </a:solidFill>
          </a:ln>
        </p:spPr>
        <p:txBody>
          <a:bodyPr wrap="square" rtlCol="0">
            <a:spAutoFit/>
          </a:bodyPr>
          <a:lstStyle/>
          <a:p>
            <a:r>
              <a:rPr lang="en-US" sz="1600" b="1" dirty="0"/>
              <a:t>AIC</a:t>
            </a:r>
            <a:r>
              <a:rPr lang="en-US" sz="1600" dirty="0"/>
              <a:t>: "Splines con 5 nudos" </a:t>
            </a:r>
            <a:r>
              <a:rPr lang="en-US" sz="1600" dirty="0" err="1"/>
              <a:t>estadísticamente</a:t>
            </a:r>
            <a:r>
              <a:rPr lang="en-US" sz="1600" dirty="0"/>
              <a:t> </a:t>
            </a:r>
            <a:r>
              <a:rPr lang="en-US" sz="1600" dirty="0" err="1"/>
              <a:t>fue</a:t>
            </a:r>
            <a:r>
              <a:rPr lang="en-US" sz="1600" dirty="0"/>
              <a:t> mejor que otras opciones de Splines </a:t>
            </a:r>
            <a:r>
              <a:rPr lang="en-US" sz="1600" dirty="0" err="1"/>
              <a:t>en</a:t>
            </a:r>
            <a:r>
              <a:rPr lang="en-US" sz="1600" dirty="0"/>
              <a:t> </a:t>
            </a:r>
            <a:r>
              <a:rPr lang="en-US" sz="1600" dirty="0" err="1"/>
              <a:t>este</a:t>
            </a:r>
            <a:r>
              <a:rPr lang="en-US" sz="1600" dirty="0"/>
              <a:t> </a:t>
            </a:r>
            <a:r>
              <a:rPr lang="en-US" sz="1600" dirty="0" err="1"/>
              <a:t>ejemplo</a:t>
            </a:r>
            <a:endParaRPr lang="en-US" sz="1600" dirty="0"/>
          </a:p>
        </p:txBody>
      </p:sp>
      <p:sp>
        <p:nvSpPr>
          <p:cNvPr id="26" name="Rectangle: Rounded Corners 25">
            <a:extLst>
              <a:ext uri="{FF2B5EF4-FFF2-40B4-BE49-F238E27FC236}">
                <a16:creationId xmlns:a16="http://schemas.microsoft.com/office/drawing/2014/main" id="{6D9B0CA9-14C8-1EBD-BFAA-84BE12D8E82F}"/>
              </a:ext>
            </a:extLst>
          </p:cNvPr>
          <p:cNvSpPr/>
          <p:nvPr/>
        </p:nvSpPr>
        <p:spPr>
          <a:xfrm>
            <a:off x="8714016" y="5882640"/>
            <a:ext cx="1659343" cy="619361"/>
          </a:xfrm>
          <a:prstGeom prst="roundRect">
            <a:avLst/>
          </a:prstGeom>
          <a:noFill/>
          <a:ln w="28575">
            <a:solidFill>
              <a:srgbClr val="327B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82F94D72-2E4A-AC86-47EC-E9B2FB2BAAB6}"/>
              </a:ext>
            </a:extLst>
          </p:cNvPr>
          <p:cNvCxnSpPr>
            <a:cxnSpLocks/>
            <a:stCxn id="25" idx="3"/>
            <a:endCxn id="26" idx="1"/>
          </p:cNvCxnSpPr>
          <p:nvPr/>
        </p:nvCxnSpPr>
        <p:spPr>
          <a:xfrm>
            <a:off x="8610600" y="6123414"/>
            <a:ext cx="103416" cy="68907"/>
          </a:xfrm>
          <a:prstGeom prst="straightConnector1">
            <a:avLst/>
          </a:prstGeom>
          <a:ln w="28575">
            <a:solidFill>
              <a:srgbClr val="327BB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509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D59F95-0977-4650-B0AD-61E2F7509DAB}">
  <ds:schemaRefs>
    <ds:schemaRef ds:uri="http://schemas.microsoft.com/sharepoint/v3/contenttype/forms"/>
  </ds:schemaRefs>
</ds:datastoreItem>
</file>

<file path=customXml/itemProps2.xml><?xml version="1.0" encoding="utf-8"?>
<ds:datastoreItem xmlns:ds="http://schemas.openxmlformats.org/officeDocument/2006/customXml" ds:itemID="{CA075BA0-8626-4E6F-94D9-3C382CF9A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EFC1DD-034F-4B43-91CC-C5BA77A5D37E}">
  <ds:schemaRefs>
    <ds:schemaRef ds:uri="http://schemas.microsoft.com/office/2006/documentManagement/types"/>
    <ds:schemaRef ds:uri="http://purl.org/dc/elements/1.1/"/>
    <ds:schemaRef ds:uri="288ef829-98c5-46d1-83dc-c2ef7c814da2"/>
    <ds:schemaRef ds:uri="http://purl.org/dc/term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2ddeef39-65d3-4660-94f2-f063f949c57e"/>
    <ds:schemaRef ds:uri="http://www.w3.org/XML/1998/namespace"/>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0</TotalTime>
  <Words>3449</Words>
  <Application>Microsoft Office PowerPoint</Application>
  <PresentationFormat>Widescreen</PresentationFormat>
  <Paragraphs>272</Paragraphs>
  <Slides>26</Slides>
  <Notes>22</Notes>
  <HiddenSlides>12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Symbol</vt:lpstr>
      <vt:lpstr>Wingdings</vt:lpstr>
      <vt:lpstr>Wingdings 2</vt:lpstr>
      <vt:lpstr>Office Theme</vt:lpstr>
      <vt:lpstr>Cambios en Spectrum  AIM, EPP y CSAVR para las estimaciones del VIH  de la ronda de 2024</vt:lpstr>
      <vt:lpstr>Cambios para 2024</vt:lpstr>
      <vt:lpstr>Abandono del tratamiento: datos de programa</vt:lpstr>
      <vt:lpstr>Nuevos patrones de mortalidad de PVVIH con TAR en algunas regiones</vt:lpstr>
      <vt:lpstr>EPP: recomendaciones matizadas sobre  el tipo de curvas</vt:lpstr>
      <vt:lpstr>EPP: Híbrido-R puede proporcionar curvas más plausible, con aumento inicial más gradual, que EPP-Clásico o R-Spline</vt:lpstr>
      <vt:lpstr>EPP: "validar" el aumento inicial de la epidemia frente al  diagnósticos de casos de VIH y SIDA </vt:lpstr>
      <vt:lpstr>EPP: "validar" el aumento epidémico inicial entre  subpoblaciones</vt:lpstr>
      <vt:lpstr>CSAVR: ahora se puede especificar el número de nudos de una curva Splines</vt:lpstr>
      <vt:lpstr>CSAVR: ahora se puede especificar el número de nudos de una curva Spline</vt:lpstr>
      <vt:lpstr>Un clic para "Ajustar todos" los modelos de incidencia en CSAVR</vt:lpstr>
      <vt:lpstr>Conocimiento del estatus (primer objetivo 95) para niños (I)</vt:lpstr>
      <vt:lpstr>Conocimiento del estado (primer objetivo 95) de los niños (II)</vt:lpstr>
      <vt:lpstr>Validación: Niños previamente tratados</vt:lpstr>
      <vt:lpstr>Indicadores de validación de archivos</vt:lpstr>
      <vt:lpstr>Descargar el último Spectrum para la ronda de estimaciones de 2024</vt:lpstr>
      <vt:lpstr>Diapositivas adicionales</vt:lpstr>
      <vt:lpstr>Cuadro de cascada simplificado para los cambios de TAR</vt:lpstr>
      <vt:lpstr>Prevalencia ajustada al tratamiento (15-49)</vt:lpstr>
      <vt:lpstr>Modelo de incidencia ECDC (paises europeos): Importación a Spectrum, nacional y/o como suma de subpoblaciones</vt:lpstr>
      <vt:lpstr>Diapositivas adicionales - específicas para las  epidemias generalizadas, con:   * encuestas nacionales de hogares  con serología VIH &amp;  * (ampliación hacia) pruebas del VIH rutinarias a escala nacional en la Atención PreNatal</vt:lpstr>
      <vt:lpstr>Patrones de lactancia materna, actualizado</vt:lpstr>
      <vt:lpstr>Validación: Comparar la cobertura del TAR o las cifras de los datos del programa con la encuesta (I)</vt:lpstr>
      <vt:lpstr>Comparar TAR entre los datos del programa y una encuesta de hogares (II)</vt:lpstr>
      <vt:lpstr>Validación: Cobertura de terapia antirretrovírica en adultos  frente a la prevista a partir de los datos de PTMI/APN</vt:lpstr>
      <vt:lpstr>Indicadores de Validación de archivo  - Epidemias generalizadas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rglaubius</dc:creator>
  <cp:keywords>, docId:AC0E076064A5ED5A61DACD45BE7D920A</cp:keywords>
  <cp:lastModifiedBy>KORENROMP, Eline Louise</cp:lastModifiedBy>
  <cp:revision>2406</cp:revision>
  <cp:lastPrinted>2024-01-30T12:47:51Z</cp:lastPrinted>
  <dcterms:created xsi:type="dcterms:W3CDTF">2017-12-22T14:29:51Z</dcterms:created>
  <dcterms:modified xsi:type="dcterms:W3CDTF">2024-01-31T08:27:50Z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