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1"/>
  </p:notesMasterIdLst>
  <p:sldIdLst>
    <p:sldId id="369" r:id="rId5"/>
    <p:sldId id="362" r:id="rId6"/>
    <p:sldId id="363" r:id="rId7"/>
    <p:sldId id="370" r:id="rId8"/>
    <p:sldId id="373" r:id="rId9"/>
    <p:sldId id="376" r:id="rId10"/>
    <p:sldId id="378" r:id="rId11"/>
    <p:sldId id="379" r:id="rId12"/>
    <p:sldId id="359" r:id="rId13"/>
    <p:sldId id="360" r:id="rId14"/>
    <p:sldId id="361" r:id="rId15"/>
    <p:sldId id="374" r:id="rId16"/>
    <p:sldId id="355" r:id="rId17"/>
    <p:sldId id="356" r:id="rId18"/>
    <p:sldId id="365" r:id="rId19"/>
    <p:sldId id="366" r:id="rId20"/>
    <p:sldId id="371" r:id="rId21"/>
    <p:sldId id="375" r:id="rId22"/>
    <p:sldId id="351" r:id="rId23"/>
    <p:sldId id="352" r:id="rId24"/>
    <p:sldId id="368" r:id="rId25"/>
    <p:sldId id="377" r:id="rId26"/>
    <p:sldId id="346" r:id="rId27"/>
    <p:sldId id="339" r:id="rId28"/>
    <p:sldId id="354" r:id="rId29"/>
    <p:sldId id="341" r:id="rId3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B9690C-B91F-15F6-66CA-D99C06D2E4DD}" name="Katharine Kripke" initials="KK" userId="S::kkripke@futuresinstitute.org::737067a8-ce4c-468f-a99a-57252e8500d5" providerId="AD"/>
  <p188:author id="{423B4970-DA43-C9EB-9F95-5A546B8F60C8}" name="KORENROMP, Eline Louise" initials="EK" userId="S::KorenrompE@unaids.org::a44abeb2-aa4e-4d35-a6f5-0d25c352ba1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4141D1"/>
    <a:srgbClr val="0E26DA"/>
    <a:srgbClr val="0000FF"/>
    <a:srgbClr val="E31315"/>
    <a:srgbClr val="327B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727" autoAdjust="0"/>
    <p:restoredTop sz="96357" autoAdjust="0"/>
  </p:normalViewPr>
  <p:slideViewPr>
    <p:cSldViewPr snapToGrid="0">
      <p:cViewPr varScale="1">
        <p:scale>
          <a:sx n="101" d="100"/>
          <a:sy n="101" d="100"/>
        </p:scale>
        <p:origin x="120" y="312"/>
      </p:cViewPr>
      <p:guideLst/>
    </p:cSldViewPr>
  </p:slideViewPr>
  <p:notesTextViewPr>
    <p:cViewPr>
      <p:scale>
        <a:sx n="1" d="1"/>
        <a:sy n="1" d="1"/>
      </p:scale>
      <p:origin x="0" y="0"/>
    </p:cViewPr>
  </p:notesTextViewPr>
  <p:sorterViewPr>
    <p:cViewPr>
      <p:scale>
        <a:sx n="100" d="100"/>
        <a:sy n="100" d="100"/>
      </p:scale>
      <p:origin x="0" y="-829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RENROMP, Eline Louise" userId="a44abeb2-aa4e-4d35-a6f5-0d25c352ba16" providerId="ADAL" clId="{39B9E5EA-E61C-4D84-B91A-A45F53477C75}"/>
    <pc:docChg chg="undo custSel modSld">
      <pc:chgData name="KORENROMP, Eline Louise" userId="a44abeb2-aa4e-4d35-a6f5-0d25c352ba16" providerId="ADAL" clId="{39B9E5EA-E61C-4D84-B91A-A45F53477C75}" dt="2024-01-31T08:25:46.504" v="133" actId="20577"/>
      <pc:docMkLst>
        <pc:docMk/>
      </pc:docMkLst>
      <pc:sldChg chg="modSp mod">
        <pc:chgData name="KORENROMP, Eline Louise" userId="a44abeb2-aa4e-4d35-a6f5-0d25c352ba16" providerId="ADAL" clId="{39B9E5EA-E61C-4D84-B91A-A45F53477C75}" dt="2024-01-31T08:25:46.504" v="133" actId="20577"/>
        <pc:sldMkLst>
          <pc:docMk/>
          <pc:sldMk cId="326483188" sldId="362"/>
        </pc:sldMkLst>
        <pc:spChg chg="mod">
          <ac:chgData name="KORENROMP, Eline Louise" userId="a44abeb2-aa4e-4d35-a6f5-0d25c352ba16" providerId="ADAL" clId="{39B9E5EA-E61C-4D84-B91A-A45F53477C75}" dt="2024-01-31T08:25:46.504" v="133" actId="20577"/>
          <ac:spMkLst>
            <pc:docMk/>
            <pc:sldMk cId="326483188" sldId="362"/>
            <ac:spMk id="6" creationId="{3ECA7B4F-4AB7-84A5-63FA-3F82E8BBEFED}"/>
          </ac:spMkLst>
        </pc:spChg>
        <pc:spChg chg="mod">
          <ac:chgData name="KORENROMP, Eline Louise" userId="a44abeb2-aa4e-4d35-a6f5-0d25c352ba16" providerId="ADAL" clId="{39B9E5EA-E61C-4D84-B91A-A45F53477C75}" dt="2024-01-31T08:24:23.829" v="70" actId="207"/>
          <ac:spMkLst>
            <pc:docMk/>
            <pc:sldMk cId="326483188" sldId="362"/>
            <ac:spMk id="7" creationId="{D58FA084-0CFA-DF7A-8820-BED22A1BCD6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obertGlaubius\Avenir%20Health%20Dropbox\Robert%20Glaubius\My%20Files\Avenir\Estimates%20workshops\2024%20UNAIDS%20estimates\webinar-concentrated\Data\csavr-spline-compare-2024-01-1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RobertGlaubius\Avenir%20Health%20Dropbox\Robert%20Glaubius\My%20Files\Avenir\Estimates%20workshops\2024%20UNAIDS%20estimates\webinar-concentrated\Data\csavr-spline-compare-2024-01-11.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a:t>Asie-Pacifique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KE"/>
        </a:p>
      </c:txPr>
    </c:title>
    <c:autoTitleDeleted val="0"/>
    <c:plotArea>
      <c:layout/>
      <c:lineChart>
        <c:grouping val="standard"/>
        <c:varyColors val="0"/>
        <c:ser>
          <c:idx val="0"/>
          <c:order val="0"/>
          <c:tx>
            <c:strRef>
              <c:f>Sheet1!$A$2</c:f>
              <c:strCache>
                <c:ptCount val="1"/>
                <c:pt idx="0">
                  <c:v>Taux 2019</c:v>
                </c:pt>
              </c:strCache>
            </c:strRef>
          </c:tx>
          <c:spPr>
            <a:ln w="28575" cap="rnd">
              <a:solidFill>
                <a:schemeClr val="accent1"/>
              </a:solidFill>
              <a:round/>
            </a:ln>
            <a:effectLst/>
          </c:spPr>
          <c:marker>
            <c:symbol val="none"/>
          </c:marker>
          <c:cat>
            <c:strRef>
              <c:f>Sheet1!$B$1:$AC$1</c:f>
              <c:strCach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strCache>
            </c:strRef>
          </c:cat>
          <c:val>
            <c:numRef>
              <c:f>Sheet1!$B$2:$AC$2</c:f>
              <c:numCache>
                <c:formatCode>#,##0</c:formatCode>
                <c:ptCount val="28"/>
                <c:pt idx="0">
                  <c:v>0</c:v>
                </c:pt>
                <c:pt idx="1">
                  <c:v>0</c:v>
                </c:pt>
                <c:pt idx="2">
                  <c:v>1</c:v>
                </c:pt>
                <c:pt idx="3">
                  <c:v>5</c:v>
                </c:pt>
                <c:pt idx="4">
                  <c:v>37</c:v>
                </c:pt>
                <c:pt idx="5">
                  <c:v>58</c:v>
                </c:pt>
                <c:pt idx="6">
                  <c:v>271</c:v>
                </c:pt>
                <c:pt idx="7">
                  <c:v>1263</c:v>
                </c:pt>
                <c:pt idx="8">
                  <c:v>2281</c:v>
                </c:pt>
                <c:pt idx="9">
                  <c:v>3654</c:v>
                </c:pt>
                <c:pt idx="10">
                  <c:v>6992</c:v>
                </c:pt>
                <c:pt idx="11">
                  <c:v>8825</c:v>
                </c:pt>
                <c:pt idx="12">
                  <c:v>9303</c:v>
                </c:pt>
                <c:pt idx="13">
                  <c:v>10348</c:v>
                </c:pt>
                <c:pt idx="14">
                  <c:v>11566</c:v>
                </c:pt>
                <c:pt idx="15">
                  <c:v>12675</c:v>
                </c:pt>
                <c:pt idx="16">
                  <c:v>14933</c:v>
                </c:pt>
                <c:pt idx="17">
                  <c:v>16668</c:v>
                </c:pt>
                <c:pt idx="18">
                  <c:v>18277</c:v>
                </c:pt>
                <c:pt idx="19">
                  <c:v>20449</c:v>
                </c:pt>
                <c:pt idx="20">
                  <c:v>23162</c:v>
                </c:pt>
                <c:pt idx="21">
                  <c:v>25355</c:v>
                </c:pt>
                <c:pt idx="22">
                  <c:v>26373</c:v>
                </c:pt>
                <c:pt idx="23">
                  <c:v>26632</c:v>
                </c:pt>
                <c:pt idx="24">
                  <c:v>28004</c:v>
                </c:pt>
                <c:pt idx="25">
                  <c:v>28221</c:v>
                </c:pt>
                <c:pt idx="26">
                  <c:v>25732</c:v>
                </c:pt>
                <c:pt idx="27">
                  <c:v>26614</c:v>
                </c:pt>
              </c:numCache>
            </c:numRef>
          </c:val>
          <c:smooth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8EFD-4A53-A04A-44F546459AA3}"/>
            </c:ext>
          </c:extLst>
        </c:ser>
        <c:ser>
          <c:idx val="1"/>
          <c:order val="1"/>
          <c:tx>
            <c:strRef>
              <c:f>Sheet1!$A$3</c:f>
              <c:strCache>
                <c:ptCount val="1"/>
                <c:pt idx="0">
                  <c:v>Taux 2024</c:v>
                </c:pt>
              </c:strCache>
            </c:strRef>
          </c:tx>
          <c:spPr>
            <a:ln w="28575" cap="rnd">
              <a:solidFill>
                <a:schemeClr val="accent2"/>
              </a:solidFill>
              <a:round/>
            </a:ln>
            <a:effectLst/>
          </c:spPr>
          <c:marker>
            <c:symbol val="none"/>
          </c:marker>
          <c:cat>
            <c:strRef>
              <c:f>Sheet1!$B$1:$AC$1</c:f>
              <c:strCach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strCache>
            </c:strRef>
          </c:cat>
          <c:val>
            <c:numRef>
              <c:f>Sheet1!$B$3:$AC$3</c:f>
              <c:numCache>
                <c:formatCode>#,##0</c:formatCode>
                <c:ptCount val="28"/>
                <c:pt idx="0">
                  <c:v>0</c:v>
                </c:pt>
                <c:pt idx="1">
                  <c:v>0</c:v>
                </c:pt>
                <c:pt idx="2">
                  <c:v>1</c:v>
                </c:pt>
                <c:pt idx="3">
                  <c:v>5</c:v>
                </c:pt>
                <c:pt idx="4">
                  <c:v>37</c:v>
                </c:pt>
                <c:pt idx="5">
                  <c:v>58</c:v>
                </c:pt>
                <c:pt idx="6">
                  <c:v>271</c:v>
                </c:pt>
                <c:pt idx="7">
                  <c:v>1261</c:v>
                </c:pt>
                <c:pt idx="8">
                  <c:v>2276</c:v>
                </c:pt>
                <c:pt idx="9">
                  <c:v>3641</c:v>
                </c:pt>
                <c:pt idx="10">
                  <c:v>6972</c:v>
                </c:pt>
                <c:pt idx="11">
                  <c:v>8787</c:v>
                </c:pt>
                <c:pt idx="12">
                  <c:v>9244</c:v>
                </c:pt>
                <c:pt idx="13">
                  <c:v>10261</c:v>
                </c:pt>
                <c:pt idx="14">
                  <c:v>11454</c:v>
                </c:pt>
                <c:pt idx="15">
                  <c:v>12549</c:v>
                </c:pt>
                <c:pt idx="16">
                  <c:v>14828</c:v>
                </c:pt>
                <c:pt idx="17">
                  <c:v>16599</c:v>
                </c:pt>
                <c:pt idx="18">
                  <c:v>18257</c:v>
                </c:pt>
                <c:pt idx="19">
                  <c:v>20485</c:v>
                </c:pt>
                <c:pt idx="20">
                  <c:v>23258</c:v>
                </c:pt>
                <c:pt idx="21">
                  <c:v>25512</c:v>
                </c:pt>
                <c:pt idx="22">
                  <c:v>26616</c:v>
                </c:pt>
                <c:pt idx="23">
                  <c:v>26954</c:v>
                </c:pt>
                <c:pt idx="24">
                  <c:v>28402</c:v>
                </c:pt>
                <c:pt idx="25">
                  <c:v>28685</c:v>
                </c:pt>
                <c:pt idx="26">
                  <c:v>26263</c:v>
                </c:pt>
                <c:pt idx="27">
                  <c:v>27169</c:v>
                </c:pt>
              </c:numCache>
            </c:numRef>
          </c:val>
          <c:smooth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8EFD-4A53-A04A-44F546459AA3}"/>
            </c:ext>
          </c:extLst>
        </c:ser>
        <c:dLbls>
          <c:showLegendKey val="0"/>
          <c:showVal val="0"/>
          <c:showCatName val="0"/>
          <c:showSerName val="0"/>
          <c:showPercent val="0"/>
          <c:showBubbleSize val="0"/>
        </c:dLbls>
        <c:smooth val="0"/>
        <c:axId val="653682640"/>
        <c:axId val="65368120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filteredLineSeries>
              <c15:ser>
                <c:idx val="2"/>
                <c:order val="2"/>
                <c:tx>
                  <c:strRef>
                    <c:extLst xmlns:mc="http://schemas.openxmlformats.org/markup-compatibility/2006" xmlns:c14="http://schemas.microsoft.com/office/drawing/2007/8/2/chart" xmlns:c16="http://schemas.microsoft.com/office/drawing/2014/chart" xmlns:c16r3="http://schemas.microsoft.com/office/drawing/2017/03/chart">
                      <c:ext uri="{02D57815-91ED-43cb-92C2-25804820EDAC}">
                        <c15:formulaRef>
                          <c15:sqref>Sheet1!$A$4</c15:sqref>
                        </c15:formulaRef>
                      </c:ext>
                    </c:extLst>
                    <c:strCache>
                      <c:ptCount val="1"/>
                      <c:pt idx="0">
                        <c:v>Alt first start defn</c:v>
                      </c:pt>
                    </c:strCache>
                  </c:strRef>
                </c:tx>
                <c:spPr>
                  <a:ln w="28575" cap="rnd">
                    <a:solidFill>
                      <a:schemeClr val="accent3"/>
                    </a:solidFill>
                    <a:round/>
                  </a:ln>
                  <a:effectLst/>
                </c:spPr>
                <c:marker>
                  <c:symbol val="none"/>
                </c:marker>
                <c:cat>
                  <c:strRef>
                    <c:extLst xmlns:mc="http://schemas.openxmlformats.org/markup-compatibility/2006" xmlns:c14="http://schemas.microsoft.com/office/drawing/2007/8/2/chart" xmlns:c16="http://schemas.microsoft.com/office/drawing/2014/chart" xmlns:c16r3="http://schemas.microsoft.com/office/drawing/2017/03/chart">
                      <c:ext uri="{02D57815-91ED-43cb-92C2-25804820EDAC}">
                        <c15:formulaRef>
                          <c15:sqref>Sheet1!$B$1:$AC$1</c15:sqref>
                        </c15:formulaRef>
                      </c:ext>
                    </c:extLst>
                    <c:strCach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strCache>
                  </c:strRef>
                </c:cat>
                <c:val>
                  <c:numRef>
                    <c:extLst xmlns:mc="http://schemas.openxmlformats.org/markup-compatibility/2006" xmlns:c14="http://schemas.microsoft.com/office/drawing/2007/8/2/chart" xmlns:c16="http://schemas.microsoft.com/office/drawing/2014/chart" xmlns:c16r3="http://schemas.microsoft.com/office/drawing/2017/03/chart">
                      <c:ext uri="{02D57815-91ED-43cb-92C2-25804820EDAC}">
                        <c15:formulaRef>
                          <c15:sqref>Sheet1!$B$4:$AC$4</c15:sqref>
                        </c15:formulaRef>
                      </c:ext>
                    </c:extLst>
                    <c:numCache>
                      <c:formatCode>#,##0</c:formatCode>
                      <c:ptCount val="28"/>
                      <c:pt idx="0">
                        <c:v>0</c:v>
                      </c:pt>
                      <c:pt idx="1">
                        <c:v>0</c:v>
                      </c:pt>
                      <c:pt idx="2">
                        <c:v>1</c:v>
                      </c:pt>
                      <c:pt idx="3">
                        <c:v>5</c:v>
                      </c:pt>
                      <c:pt idx="4">
                        <c:v>36</c:v>
                      </c:pt>
                      <c:pt idx="5">
                        <c:v>56</c:v>
                      </c:pt>
                      <c:pt idx="6">
                        <c:v>267</c:v>
                      </c:pt>
                      <c:pt idx="7">
                        <c:v>1246</c:v>
                      </c:pt>
                      <c:pt idx="8">
                        <c:v>2229</c:v>
                      </c:pt>
                      <c:pt idx="9">
                        <c:v>3534</c:v>
                      </c:pt>
                      <c:pt idx="10">
                        <c:v>6754</c:v>
                      </c:pt>
                      <c:pt idx="11">
                        <c:v>8376</c:v>
                      </c:pt>
                      <c:pt idx="12">
                        <c:v>8557</c:v>
                      </c:pt>
                      <c:pt idx="13">
                        <c:v>9274</c:v>
                      </c:pt>
                      <c:pt idx="14">
                        <c:v>10170</c:v>
                      </c:pt>
                      <c:pt idx="15">
                        <c:v>10968</c:v>
                      </c:pt>
                      <c:pt idx="16">
                        <c:v>12919</c:v>
                      </c:pt>
                      <c:pt idx="17">
                        <c:v>14328</c:v>
                      </c:pt>
                      <c:pt idx="18">
                        <c:v>15569</c:v>
                      </c:pt>
                      <c:pt idx="19">
                        <c:v>17348</c:v>
                      </c:pt>
                      <c:pt idx="20">
                        <c:v>19627</c:v>
                      </c:pt>
                      <c:pt idx="21">
                        <c:v>21341</c:v>
                      </c:pt>
                      <c:pt idx="22">
                        <c:v>21800</c:v>
                      </c:pt>
                      <c:pt idx="23">
                        <c:v>21555</c:v>
                      </c:pt>
                      <c:pt idx="24">
                        <c:v>22519</c:v>
                      </c:pt>
                      <c:pt idx="25">
                        <c:v>22335</c:v>
                      </c:pt>
                      <c:pt idx="26">
                        <c:v>19424</c:v>
                      </c:pt>
                      <c:pt idx="27">
                        <c:v>20184</c:v>
                      </c:pt>
                    </c:numCache>
                  </c:numRef>
                </c:val>
                <c:smooth val="0"/>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2-8EFD-4A53-A04A-44F546459AA3}"/>
                  </c:ext>
                </c:extLst>
              </c15:ser>
            </c15:filteredLineSeries>
            <c15:filteredLineSeries>
              <c15:ser>
                <c:idx val="3"/>
                <c:order val="3"/>
                <c:tx>
                  <c:strRef>
                    <c:extLst xmlns:c15="http://schemas.microsoft.com/office/drawing/2012/chart" xmlns:mc="http://schemas.openxmlformats.org/markup-compatibility/2006" xmlns:c14="http://schemas.microsoft.com/office/drawing/2007/8/2/chart" xmlns:c16="http://schemas.microsoft.com/office/drawing/2014/chart" xmlns:c16r3="http://schemas.microsoft.com/office/drawing/2017/03/chart">
                      <c:ext xmlns:c15="http://schemas.microsoft.com/office/drawing/2012/chart" uri="{02D57815-91ED-43cb-92C2-25804820EDAC}">
                        <c15:formulaRef>
                          <c15:sqref>Sheet1!$A$5</c15:sqref>
                        </c15:formulaRef>
                      </c:ext>
                    </c:extLst>
                    <c:strCache>
                      <c:ptCount val="1"/>
                      <c:pt idx="0">
                        <c:v>Confirm cd4 elig</c:v>
                      </c:pt>
                    </c:strCache>
                  </c:strRef>
                </c:tx>
                <c:spPr>
                  <a:ln w="28575" cap="rnd">
                    <a:solidFill>
                      <a:schemeClr val="accent4"/>
                    </a:solidFill>
                    <a:round/>
                  </a:ln>
                  <a:effectLst/>
                </c:spPr>
                <c:marker>
                  <c:symbol val="none"/>
                </c:marker>
                <c:cat>
                  <c:strRef>
                    <c:extLst xmlns:c15="http://schemas.microsoft.com/office/drawing/2012/chart" xmlns:mc="http://schemas.openxmlformats.org/markup-compatibility/2006" xmlns:c14="http://schemas.microsoft.com/office/drawing/2007/8/2/chart" xmlns:c16="http://schemas.microsoft.com/office/drawing/2014/chart" xmlns:c16r3="http://schemas.microsoft.com/office/drawing/2017/03/chart">
                      <c:ext xmlns:c15="http://schemas.microsoft.com/office/drawing/2012/chart" uri="{02D57815-91ED-43cb-92C2-25804820EDAC}">
                        <c15:formulaRef>
                          <c15:sqref>Sheet1!$B$1:$AC$1</c15:sqref>
                        </c15:formulaRef>
                      </c:ext>
                    </c:extLst>
                    <c:strCach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strCache>
                  </c:strRef>
                </c:cat>
                <c:val>
                  <c:numRef>
                    <c:extLst xmlns:c15="http://schemas.microsoft.com/office/drawing/2012/chart" xmlns:mc="http://schemas.openxmlformats.org/markup-compatibility/2006" xmlns:c14="http://schemas.microsoft.com/office/drawing/2007/8/2/chart" xmlns:c16="http://schemas.microsoft.com/office/drawing/2014/chart" xmlns:c16r3="http://schemas.microsoft.com/office/drawing/2017/03/chart">
                      <c:ext xmlns:c15="http://schemas.microsoft.com/office/drawing/2012/chart" uri="{02D57815-91ED-43cb-92C2-25804820EDAC}">
                        <c15:formulaRef>
                          <c15:sqref>Sheet1!$B$5:$AC$5</c15:sqref>
                        </c15:formulaRef>
                      </c:ext>
                    </c:extLst>
                    <c:numCache>
                      <c:formatCode>#,##0</c:formatCode>
                      <c:ptCount val="28"/>
                      <c:pt idx="0">
                        <c:v>0</c:v>
                      </c:pt>
                      <c:pt idx="1">
                        <c:v>0</c:v>
                      </c:pt>
                      <c:pt idx="2">
                        <c:v>1</c:v>
                      </c:pt>
                      <c:pt idx="3">
                        <c:v>5</c:v>
                      </c:pt>
                      <c:pt idx="4">
                        <c:v>36</c:v>
                      </c:pt>
                      <c:pt idx="5">
                        <c:v>56</c:v>
                      </c:pt>
                      <c:pt idx="6">
                        <c:v>265</c:v>
                      </c:pt>
                      <c:pt idx="7">
                        <c:v>1244</c:v>
                      </c:pt>
                      <c:pt idx="8">
                        <c:v>2216</c:v>
                      </c:pt>
                      <c:pt idx="9">
                        <c:v>3505</c:v>
                      </c:pt>
                      <c:pt idx="10">
                        <c:v>6697</c:v>
                      </c:pt>
                      <c:pt idx="11">
                        <c:v>8273</c:v>
                      </c:pt>
                      <c:pt idx="12">
                        <c:v>8387</c:v>
                      </c:pt>
                      <c:pt idx="13">
                        <c:v>9021</c:v>
                      </c:pt>
                      <c:pt idx="14">
                        <c:v>9836</c:v>
                      </c:pt>
                      <c:pt idx="15">
                        <c:v>10547</c:v>
                      </c:pt>
                      <c:pt idx="16">
                        <c:v>12394</c:v>
                      </c:pt>
                      <c:pt idx="17">
                        <c:v>13679</c:v>
                      </c:pt>
                      <c:pt idx="18">
                        <c:v>14769</c:v>
                      </c:pt>
                      <c:pt idx="19">
                        <c:v>16374</c:v>
                      </c:pt>
                      <c:pt idx="20">
                        <c:v>18458</c:v>
                      </c:pt>
                      <c:pt idx="21">
                        <c:v>19940</c:v>
                      </c:pt>
                      <c:pt idx="22">
                        <c:v>20130</c:v>
                      </c:pt>
                      <c:pt idx="23">
                        <c:v>19625</c:v>
                      </c:pt>
                      <c:pt idx="24">
                        <c:v>20363</c:v>
                      </c:pt>
                      <c:pt idx="25">
                        <c:v>19954</c:v>
                      </c:pt>
                      <c:pt idx="26">
                        <c:v>16804</c:v>
                      </c:pt>
                      <c:pt idx="27">
                        <c:v>17432</c:v>
                      </c:pt>
                    </c:numCache>
                  </c:numRef>
                </c:val>
                <c:smooth val="0"/>
                <c:extLst xmlns:c15="http://schemas.microsoft.com/office/drawing/2012/char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3-8EFD-4A53-A04A-44F546459AA3}"/>
                  </c:ext>
                </c:extLst>
              </c15:ser>
            </c15:filteredLineSeries>
          </c:ext>
        </c:extLst>
      </c:lineChart>
      <c:catAx>
        <c:axId val="653682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KE"/>
          </a:p>
        </c:txPr>
        <c:crossAx val="653681200"/>
        <c:crosses val="autoZero"/>
        <c:auto val="1"/>
        <c:lblAlgn val="ctr"/>
        <c:lblOffset val="100"/>
        <c:tickLblSkip val="5"/>
        <c:noMultiLvlLbl val="0"/>
      </c:catAx>
      <c:valAx>
        <c:axId val="653681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a:t>Décès dus au sida sous traitement antirétroviral</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K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KE"/>
          </a:p>
        </c:txPr>
        <c:crossAx val="65368264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KE"/>
        </a:p>
      </c:txPr>
    </c:legend>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K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a:t>Amérique latine + Caraïbes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KE"/>
        </a:p>
      </c:txPr>
    </c:title>
    <c:autoTitleDeleted val="0"/>
    <c:plotArea>
      <c:layout/>
      <c:lineChart>
        <c:grouping val="standard"/>
        <c:varyColors val="0"/>
        <c:ser>
          <c:idx val="0"/>
          <c:order val="0"/>
          <c:tx>
            <c:strRef>
              <c:f>Sheet1!$A$2</c:f>
              <c:strCache>
                <c:ptCount val="1"/>
                <c:pt idx="0">
                  <c:v>Taux 2019</c:v>
                </c:pt>
              </c:strCache>
            </c:strRef>
          </c:tx>
          <c:spPr>
            <a:ln w="28575" cap="rnd">
              <a:solidFill>
                <a:schemeClr val="accent1"/>
              </a:solidFill>
              <a:round/>
            </a:ln>
            <a:effectLst/>
          </c:spPr>
          <c:marker>
            <c:symbol val="none"/>
          </c:marker>
          <c:cat>
            <c:strRef>
              <c:f>Sheet1!$B$1:$AC$1</c:f>
              <c:strCach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strCache>
            </c:strRef>
          </c:cat>
          <c:val>
            <c:numRef>
              <c:f>Sheet1!$B$2:$AC$2</c:f>
              <c:numCache>
                <c:formatCode>General</c:formatCode>
                <c:ptCount val="28"/>
                <c:pt idx="0">
                  <c:v>9</c:v>
                </c:pt>
                <c:pt idx="1">
                  <c:v>19</c:v>
                </c:pt>
                <c:pt idx="2">
                  <c:v>2732</c:v>
                </c:pt>
                <c:pt idx="3">
                  <c:v>3973</c:v>
                </c:pt>
                <c:pt idx="4">
                  <c:v>4398</c:v>
                </c:pt>
                <c:pt idx="5">
                  <c:v>5461</c:v>
                </c:pt>
                <c:pt idx="6">
                  <c:v>5871</c:v>
                </c:pt>
                <c:pt idx="7">
                  <c:v>6004</c:v>
                </c:pt>
                <c:pt idx="8">
                  <c:v>6476</c:v>
                </c:pt>
                <c:pt idx="9">
                  <c:v>6993</c:v>
                </c:pt>
                <c:pt idx="10">
                  <c:v>7405</c:v>
                </c:pt>
                <c:pt idx="11">
                  <c:v>8262</c:v>
                </c:pt>
                <c:pt idx="12">
                  <c:v>7997</c:v>
                </c:pt>
                <c:pt idx="13">
                  <c:v>8063</c:v>
                </c:pt>
                <c:pt idx="14">
                  <c:v>8597</c:v>
                </c:pt>
                <c:pt idx="15">
                  <c:v>8642</c:v>
                </c:pt>
                <c:pt idx="16">
                  <c:v>9107</c:v>
                </c:pt>
                <c:pt idx="17">
                  <c:v>9234</c:v>
                </c:pt>
                <c:pt idx="18">
                  <c:v>9411</c:v>
                </c:pt>
                <c:pt idx="19">
                  <c:v>9643</c:v>
                </c:pt>
                <c:pt idx="20">
                  <c:v>10018</c:v>
                </c:pt>
                <c:pt idx="21">
                  <c:v>10259</c:v>
                </c:pt>
                <c:pt idx="22">
                  <c:v>9454</c:v>
                </c:pt>
                <c:pt idx="23">
                  <c:v>9348</c:v>
                </c:pt>
                <c:pt idx="24">
                  <c:v>9637</c:v>
                </c:pt>
                <c:pt idx="25">
                  <c:v>9678</c:v>
                </c:pt>
                <c:pt idx="26">
                  <c:v>9056</c:v>
                </c:pt>
                <c:pt idx="27">
                  <c:v>8478</c:v>
                </c:pt>
              </c:numCache>
            </c:numRef>
          </c:val>
          <c:smooth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42A0-4695-A457-AB13C7A509D8}"/>
            </c:ext>
          </c:extLst>
        </c:ser>
        <c:ser>
          <c:idx val="1"/>
          <c:order val="1"/>
          <c:tx>
            <c:strRef>
              <c:f>Sheet1!$A$3</c:f>
              <c:strCache>
                <c:ptCount val="1"/>
                <c:pt idx="0">
                  <c:v>Taux 2024</c:v>
                </c:pt>
              </c:strCache>
            </c:strRef>
          </c:tx>
          <c:spPr>
            <a:ln w="28575" cap="rnd">
              <a:solidFill>
                <a:schemeClr val="accent2"/>
              </a:solidFill>
              <a:round/>
            </a:ln>
            <a:effectLst/>
          </c:spPr>
          <c:marker>
            <c:symbol val="none"/>
          </c:marker>
          <c:cat>
            <c:strRef>
              <c:f>Sheet1!$B$1:$AC$1</c:f>
              <c:strCach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strCache>
            </c:strRef>
          </c:cat>
          <c:val>
            <c:numRef>
              <c:f>Sheet1!$B$3:$AC$3</c:f>
              <c:numCache>
                <c:formatCode>General</c:formatCode>
                <c:ptCount val="28"/>
                <c:pt idx="0">
                  <c:v>9</c:v>
                </c:pt>
                <c:pt idx="1">
                  <c:v>19</c:v>
                </c:pt>
                <c:pt idx="2">
                  <c:v>2732</c:v>
                </c:pt>
                <c:pt idx="3">
                  <c:v>3969</c:v>
                </c:pt>
                <c:pt idx="4">
                  <c:v>4388</c:v>
                </c:pt>
                <c:pt idx="5">
                  <c:v>5445</c:v>
                </c:pt>
                <c:pt idx="6">
                  <c:v>5846</c:v>
                </c:pt>
                <c:pt idx="7">
                  <c:v>5973</c:v>
                </c:pt>
                <c:pt idx="8">
                  <c:v>6436</c:v>
                </c:pt>
                <c:pt idx="9">
                  <c:v>6944</c:v>
                </c:pt>
                <c:pt idx="10">
                  <c:v>7349</c:v>
                </c:pt>
                <c:pt idx="11">
                  <c:v>8193</c:v>
                </c:pt>
                <c:pt idx="12">
                  <c:v>7925</c:v>
                </c:pt>
                <c:pt idx="13">
                  <c:v>7983</c:v>
                </c:pt>
                <c:pt idx="14">
                  <c:v>8513</c:v>
                </c:pt>
                <c:pt idx="15">
                  <c:v>8566</c:v>
                </c:pt>
                <c:pt idx="16">
                  <c:v>9030</c:v>
                </c:pt>
                <c:pt idx="17">
                  <c:v>9153</c:v>
                </c:pt>
                <c:pt idx="18">
                  <c:v>9330</c:v>
                </c:pt>
                <c:pt idx="19">
                  <c:v>9560</c:v>
                </c:pt>
                <c:pt idx="20">
                  <c:v>9938</c:v>
                </c:pt>
                <c:pt idx="21">
                  <c:v>10184</c:v>
                </c:pt>
                <c:pt idx="22">
                  <c:v>9384</c:v>
                </c:pt>
                <c:pt idx="23">
                  <c:v>9276</c:v>
                </c:pt>
                <c:pt idx="24">
                  <c:v>9560</c:v>
                </c:pt>
                <c:pt idx="25">
                  <c:v>9597</c:v>
                </c:pt>
                <c:pt idx="26">
                  <c:v>8972</c:v>
                </c:pt>
                <c:pt idx="27">
                  <c:v>8387</c:v>
                </c:pt>
              </c:numCache>
            </c:numRef>
          </c:val>
          <c:smooth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42A0-4695-A457-AB13C7A509D8}"/>
            </c:ext>
          </c:extLst>
        </c:ser>
        <c:dLbls>
          <c:showLegendKey val="0"/>
          <c:showVal val="0"/>
          <c:showCatName val="0"/>
          <c:showSerName val="0"/>
          <c:showPercent val="0"/>
          <c:showBubbleSize val="0"/>
        </c:dLbls>
        <c:smooth val="0"/>
        <c:axId val="74724320"/>
        <c:axId val="65059708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filteredLineSeries>
              <c15:ser>
                <c:idx val="2"/>
                <c:order val="2"/>
                <c:tx>
                  <c:strRef>
                    <c:extLst xmlns:mc="http://schemas.openxmlformats.org/markup-compatibility/2006" xmlns:c14="http://schemas.microsoft.com/office/drawing/2007/8/2/chart" xmlns:c16="http://schemas.microsoft.com/office/drawing/2014/chart" xmlns:c16r3="http://schemas.microsoft.com/office/drawing/2017/03/chart">
                      <c:ext uri="{02D57815-91ED-43cb-92C2-25804820EDAC}">
                        <c15:formulaRef>
                          <c15:sqref>Sheet1!$A$4</c15:sqref>
                        </c15:formulaRef>
                      </c:ext>
                    </c:extLst>
                    <c:strCache>
                      <c:ptCount val="1"/>
                      <c:pt idx="0">
                        <c:v>Alt first start defn</c:v>
                      </c:pt>
                    </c:strCache>
                  </c:strRef>
                </c:tx>
                <c:spPr>
                  <a:ln w="28575" cap="rnd">
                    <a:solidFill>
                      <a:schemeClr val="accent3"/>
                    </a:solidFill>
                    <a:round/>
                  </a:ln>
                  <a:effectLst/>
                </c:spPr>
                <c:marker>
                  <c:symbol val="none"/>
                </c:marker>
                <c:cat>
                  <c:strRef>
                    <c:extLst xmlns:mc="http://schemas.openxmlformats.org/markup-compatibility/2006" xmlns:c14="http://schemas.microsoft.com/office/drawing/2007/8/2/chart" xmlns:c16="http://schemas.microsoft.com/office/drawing/2014/chart" xmlns:c16r3="http://schemas.microsoft.com/office/drawing/2017/03/chart">
                      <c:ext uri="{02D57815-91ED-43cb-92C2-25804820EDAC}">
                        <c15:formulaRef>
                          <c15:sqref>Sheet1!$B$1:$AC$1</c15:sqref>
                        </c15:formulaRef>
                      </c:ext>
                    </c:extLst>
                    <c:strCach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strCache>
                  </c:strRef>
                </c:cat>
                <c:val>
                  <c:numRef>
                    <c:extLst xmlns:mc="http://schemas.openxmlformats.org/markup-compatibility/2006" xmlns:c14="http://schemas.microsoft.com/office/drawing/2007/8/2/chart" xmlns:c16="http://schemas.microsoft.com/office/drawing/2014/chart" xmlns:c16r3="http://schemas.microsoft.com/office/drawing/2017/03/chart">
                      <c:ext uri="{02D57815-91ED-43cb-92C2-25804820EDAC}">
                        <c15:formulaRef>
                          <c15:sqref>Sheet1!$B$4:$AC$4</c15:sqref>
                        </c15:formulaRef>
                      </c:ext>
                    </c:extLst>
                    <c:numCache>
                      <c:formatCode>General</c:formatCode>
                      <c:ptCount val="28"/>
                      <c:pt idx="0">
                        <c:v>9</c:v>
                      </c:pt>
                      <c:pt idx="1">
                        <c:v>19</c:v>
                      </c:pt>
                      <c:pt idx="2">
                        <c:v>2720</c:v>
                      </c:pt>
                      <c:pt idx="3">
                        <c:v>3913</c:v>
                      </c:pt>
                      <c:pt idx="4">
                        <c:v>4265</c:v>
                      </c:pt>
                      <c:pt idx="5">
                        <c:v>5246</c:v>
                      </c:pt>
                      <c:pt idx="6">
                        <c:v>5557</c:v>
                      </c:pt>
                      <c:pt idx="7">
                        <c:v>5586</c:v>
                      </c:pt>
                      <c:pt idx="8">
                        <c:v>5954</c:v>
                      </c:pt>
                      <c:pt idx="9">
                        <c:v>6363</c:v>
                      </c:pt>
                      <c:pt idx="10">
                        <c:v>6663</c:v>
                      </c:pt>
                      <c:pt idx="11">
                        <c:v>7400</c:v>
                      </c:pt>
                      <c:pt idx="12">
                        <c:v>7000</c:v>
                      </c:pt>
                      <c:pt idx="13">
                        <c:v>6943</c:v>
                      </c:pt>
                      <c:pt idx="14">
                        <c:v>7360</c:v>
                      </c:pt>
                      <c:pt idx="15">
                        <c:v>7438</c:v>
                      </c:pt>
                      <c:pt idx="16">
                        <c:v>7781</c:v>
                      </c:pt>
                      <c:pt idx="17">
                        <c:v>7777</c:v>
                      </c:pt>
                      <c:pt idx="18">
                        <c:v>7829</c:v>
                      </c:pt>
                      <c:pt idx="19">
                        <c:v>7939</c:v>
                      </c:pt>
                      <c:pt idx="20">
                        <c:v>8242</c:v>
                      </c:pt>
                      <c:pt idx="21">
                        <c:v>8408</c:v>
                      </c:pt>
                      <c:pt idx="22">
                        <c:v>7541</c:v>
                      </c:pt>
                      <c:pt idx="23">
                        <c:v>7389</c:v>
                      </c:pt>
                      <c:pt idx="24">
                        <c:v>7627</c:v>
                      </c:pt>
                      <c:pt idx="25">
                        <c:v>7608</c:v>
                      </c:pt>
                      <c:pt idx="26">
                        <c:v>6929</c:v>
                      </c:pt>
                      <c:pt idx="27">
                        <c:v>6323</c:v>
                      </c:pt>
                    </c:numCache>
                  </c:numRef>
                </c:val>
                <c:smooth val="0"/>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2-42A0-4695-A457-AB13C7A509D8}"/>
                  </c:ext>
                </c:extLst>
              </c15:ser>
            </c15:filteredLineSeries>
            <c15:filteredLineSeries>
              <c15:ser>
                <c:idx val="3"/>
                <c:order val="3"/>
                <c:tx>
                  <c:strRef>
                    <c:extLst xmlns:c15="http://schemas.microsoft.com/office/drawing/2012/chart" xmlns:mc="http://schemas.openxmlformats.org/markup-compatibility/2006" xmlns:c14="http://schemas.microsoft.com/office/drawing/2007/8/2/chart" xmlns:c16="http://schemas.microsoft.com/office/drawing/2014/chart" xmlns:c16r3="http://schemas.microsoft.com/office/drawing/2017/03/chart">
                      <c:ext xmlns:c15="http://schemas.microsoft.com/office/drawing/2012/chart" uri="{02D57815-91ED-43cb-92C2-25804820EDAC}">
                        <c15:formulaRef>
                          <c15:sqref>Sheet1!$A$5</c15:sqref>
                        </c15:formulaRef>
                      </c:ext>
                    </c:extLst>
                    <c:strCache>
                      <c:ptCount val="1"/>
                      <c:pt idx="0">
                        <c:v>Confirm ccd4 elig</c:v>
                      </c:pt>
                    </c:strCache>
                  </c:strRef>
                </c:tx>
                <c:spPr>
                  <a:ln w="28575" cap="rnd">
                    <a:solidFill>
                      <a:schemeClr val="accent4"/>
                    </a:solidFill>
                    <a:round/>
                  </a:ln>
                  <a:effectLst/>
                </c:spPr>
                <c:marker>
                  <c:symbol val="none"/>
                </c:marker>
                <c:cat>
                  <c:strRef>
                    <c:extLst xmlns:c15="http://schemas.microsoft.com/office/drawing/2012/chart" xmlns:mc="http://schemas.openxmlformats.org/markup-compatibility/2006" xmlns:c14="http://schemas.microsoft.com/office/drawing/2007/8/2/chart" xmlns:c16="http://schemas.microsoft.com/office/drawing/2014/chart" xmlns:c16r3="http://schemas.microsoft.com/office/drawing/2017/03/chart">
                      <c:ext xmlns:c15="http://schemas.microsoft.com/office/drawing/2012/chart" uri="{02D57815-91ED-43cb-92C2-25804820EDAC}">
                        <c15:formulaRef>
                          <c15:sqref>Sheet1!$B$1:$AC$1</c15:sqref>
                        </c15:formulaRef>
                      </c:ext>
                    </c:extLst>
                    <c:strCach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strCache>
                  </c:strRef>
                </c:cat>
                <c:val>
                  <c:numRef>
                    <c:extLst xmlns:c15="http://schemas.microsoft.com/office/drawing/2012/chart" xmlns:mc="http://schemas.openxmlformats.org/markup-compatibility/2006" xmlns:c14="http://schemas.microsoft.com/office/drawing/2007/8/2/chart" xmlns:c16="http://schemas.microsoft.com/office/drawing/2014/chart" xmlns:c16r3="http://schemas.microsoft.com/office/drawing/2017/03/chart">
                      <c:ext xmlns:c15="http://schemas.microsoft.com/office/drawing/2012/chart" uri="{02D57815-91ED-43cb-92C2-25804820EDAC}">
                        <c15:formulaRef>
                          <c15:sqref>Sheet1!$B$5:$AC$5</c15:sqref>
                        </c15:formulaRef>
                      </c:ext>
                    </c:extLst>
                    <c:numCache>
                      <c:formatCode>General</c:formatCode>
                      <c:ptCount val="28"/>
                      <c:pt idx="0">
                        <c:v>9</c:v>
                      </c:pt>
                      <c:pt idx="1">
                        <c:v>18</c:v>
                      </c:pt>
                      <c:pt idx="2">
                        <c:v>2717</c:v>
                      </c:pt>
                      <c:pt idx="3">
                        <c:v>3897</c:v>
                      </c:pt>
                      <c:pt idx="4">
                        <c:v>4232</c:v>
                      </c:pt>
                      <c:pt idx="5">
                        <c:v>5193</c:v>
                      </c:pt>
                      <c:pt idx="6">
                        <c:v>5477</c:v>
                      </c:pt>
                      <c:pt idx="7">
                        <c:v>5481</c:v>
                      </c:pt>
                      <c:pt idx="8">
                        <c:v>5818</c:v>
                      </c:pt>
                      <c:pt idx="9">
                        <c:v>6196</c:v>
                      </c:pt>
                      <c:pt idx="10">
                        <c:v>6463</c:v>
                      </c:pt>
                      <c:pt idx="11">
                        <c:v>7166</c:v>
                      </c:pt>
                      <c:pt idx="12">
                        <c:v>6726</c:v>
                      </c:pt>
                      <c:pt idx="13">
                        <c:v>6630</c:v>
                      </c:pt>
                      <c:pt idx="14">
                        <c:v>7015</c:v>
                      </c:pt>
                      <c:pt idx="15">
                        <c:v>7097</c:v>
                      </c:pt>
                      <c:pt idx="16">
                        <c:v>7397</c:v>
                      </c:pt>
                      <c:pt idx="17">
                        <c:v>7348</c:v>
                      </c:pt>
                      <c:pt idx="18">
                        <c:v>7354</c:v>
                      </c:pt>
                      <c:pt idx="19">
                        <c:v>7421</c:v>
                      </c:pt>
                      <c:pt idx="20">
                        <c:v>7698</c:v>
                      </c:pt>
                      <c:pt idx="21">
                        <c:v>7833</c:v>
                      </c:pt>
                      <c:pt idx="22">
                        <c:v>6939</c:v>
                      </c:pt>
                      <c:pt idx="23">
                        <c:v>6759</c:v>
                      </c:pt>
                      <c:pt idx="24">
                        <c:v>6967</c:v>
                      </c:pt>
                      <c:pt idx="25">
                        <c:v>6915</c:v>
                      </c:pt>
                      <c:pt idx="26">
                        <c:v>6203</c:v>
                      </c:pt>
                      <c:pt idx="27">
                        <c:v>5571</c:v>
                      </c:pt>
                    </c:numCache>
                  </c:numRef>
                </c:val>
                <c:smooth val="0"/>
                <c:extLst xmlns:c15="http://schemas.microsoft.com/office/drawing/2012/char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3-42A0-4695-A457-AB13C7A509D8}"/>
                  </c:ext>
                </c:extLst>
              </c15:ser>
            </c15:filteredLineSeries>
          </c:ext>
        </c:extLst>
      </c:lineChart>
      <c:catAx>
        <c:axId val="74724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KE"/>
          </a:p>
        </c:txPr>
        <c:crossAx val="650597080"/>
        <c:crosses val="autoZero"/>
        <c:auto val="1"/>
        <c:lblAlgn val="ctr"/>
        <c:lblOffset val="100"/>
        <c:tickLblSkip val="5"/>
        <c:noMultiLvlLbl val="0"/>
      </c:catAx>
      <c:valAx>
        <c:axId val="6505970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a:t>Décès dus au sida sous traitement antirétroviral</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K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KE"/>
          </a:p>
        </c:txPr>
        <c:crossAx val="7472432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KE"/>
        </a:p>
      </c:txPr>
    </c:legend>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K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Décès liés au VIH</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KE"/>
        </a:p>
      </c:txPr>
    </c:title>
    <c:autoTitleDeleted val="0"/>
    <c:plotArea>
      <c:layout/>
      <c:lineChart>
        <c:grouping val="standard"/>
        <c:varyColors val="0"/>
        <c:ser>
          <c:idx val="0"/>
          <c:order val="0"/>
          <c:tx>
            <c:strRef>
              <c:f>Qatar!$A$5</c:f>
              <c:strCache>
                <c:ptCount val="1"/>
                <c:pt idx="0">
                  <c:v>Splines - 5 nœuds</c:v>
                </c:pt>
              </c:strCache>
            </c:strRef>
          </c:tx>
          <c:spPr>
            <a:ln w="28575" cap="rnd">
              <a:solidFill>
                <a:schemeClr val="accent1"/>
              </a:solidFill>
              <a:round/>
            </a:ln>
            <a:effectLst/>
          </c:spPr>
          <c:marker>
            <c:symbol val="none"/>
          </c:marker>
          <c:cat>
            <c:strRef>
              <c:f>Qatar!$B$1:$BB$1</c:f>
              <c:strCache>
                <c:ptCount val="53"/>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strCache>
            </c:strRef>
          </c:cat>
          <c:val>
            <c:numRef>
              <c:f>Qatar!$B$5:$BB$5</c:f>
              <c:numCache>
                <c:formatCode>General</c:formatCode>
                <c:ptCount val="53"/>
                <c:pt idx="0">
                  <c:v>0</c:v>
                </c:pt>
                <c:pt idx="1">
                  <c:v>0</c:v>
                </c:pt>
                <c:pt idx="2">
                  <c:v>1.0000000000000001E-5</c:v>
                </c:pt>
                <c:pt idx="3">
                  <c:v>1.9000000000000001E-4</c:v>
                </c:pt>
                <c:pt idx="4">
                  <c:v>1.09E-3</c:v>
                </c:pt>
                <c:pt idx="5">
                  <c:v>4.3099999999999996E-3</c:v>
                </c:pt>
                <c:pt idx="6">
                  <c:v>1.346E-2</c:v>
                </c:pt>
                <c:pt idx="7">
                  <c:v>3.569E-2</c:v>
                </c:pt>
                <c:pt idx="8">
                  <c:v>8.4040000000000004E-2</c:v>
                </c:pt>
                <c:pt idx="9">
                  <c:v>0.18001</c:v>
                </c:pt>
                <c:pt idx="10">
                  <c:v>0.35008</c:v>
                </c:pt>
                <c:pt idx="11">
                  <c:v>0.62287999999999999</c:v>
                </c:pt>
                <c:pt idx="12">
                  <c:v>1.0260400000000001</c:v>
                </c:pt>
                <c:pt idx="13">
                  <c:v>1.5818300000000001</c:v>
                </c:pt>
                <c:pt idx="14">
                  <c:v>2.3027099999999998</c:v>
                </c:pt>
                <c:pt idx="15">
                  <c:v>3.1861199999999998</c:v>
                </c:pt>
                <c:pt idx="16">
                  <c:v>4.0681799999999999</c:v>
                </c:pt>
                <c:pt idx="17">
                  <c:v>4.9554299999999998</c:v>
                </c:pt>
                <c:pt idx="18">
                  <c:v>5.8287000000000004</c:v>
                </c:pt>
                <c:pt idx="19">
                  <c:v>6.6416300000000001</c:v>
                </c:pt>
                <c:pt idx="20">
                  <c:v>7.3555200000000003</c:v>
                </c:pt>
                <c:pt idx="21">
                  <c:v>7.9390799999999997</c:v>
                </c:pt>
                <c:pt idx="22">
                  <c:v>8.3701600000000003</c:v>
                </c:pt>
                <c:pt idx="23">
                  <c:v>8.63673</c:v>
                </c:pt>
                <c:pt idx="24">
                  <c:v>8.7373100000000008</c:v>
                </c:pt>
                <c:pt idx="25">
                  <c:v>8.67882</c:v>
                </c:pt>
                <c:pt idx="26">
                  <c:v>8.4781200000000005</c:v>
                </c:pt>
                <c:pt idx="27">
                  <c:v>8.1313800000000001</c:v>
                </c:pt>
                <c:pt idx="28">
                  <c:v>7.6795200000000001</c:v>
                </c:pt>
                <c:pt idx="29">
                  <c:v>7.1542399999999997</c:v>
                </c:pt>
                <c:pt idx="30">
                  <c:v>6.5838099999999997</c:v>
                </c:pt>
                <c:pt idx="31">
                  <c:v>5.9961900000000004</c:v>
                </c:pt>
                <c:pt idx="32">
                  <c:v>5.4243199999999998</c:v>
                </c:pt>
                <c:pt idx="33">
                  <c:v>4.8804699999999999</c:v>
                </c:pt>
                <c:pt idx="34">
                  <c:v>4.2291400000000001</c:v>
                </c:pt>
                <c:pt idx="35">
                  <c:v>3.93797</c:v>
                </c:pt>
                <c:pt idx="36">
                  <c:v>3.9902099999999998</c:v>
                </c:pt>
                <c:pt idx="37">
                  <c:v>4.0415999999999999</c:v>
                </c:pt>
                <c:pt idx="38">
                  <c:v>4.0463800000000001</c:v>
                </c:pt>
                <c:pt idx="39">
                  <c:v>4.1325900000000004</c:v>
                </c:pt>
                <c:pt idx="40">
                  <c:v>3.8183699999999998</c:v>
                </c:pt>
                <c:pt idx="41">
                  <c:v>3.17659</c:v>
                </c:pt>
                <c:pt idx="42">
                  <c:v>2.6270500000000001</c:v>
                </c:pt>
                <c:pt idx="43">
                  <c:v>2.5502199999999999</c:v>
                </c:pt>
                <c:pt idx="44">
                  <c:v>2.7145600000000001</c:v>
                </c:pt>
                <c:pt idx="45">
                  <c:v>2.8240799999999999</c:v>
                </c:pt>
                <c:pt idx="46">
                  <c:v>3.4115799999999998</c:v>
                </c:pt>
                <c:pt idx="47">
                  <c:v>3.3932899999999999</c:v>
                </c:pt>
                <c:pt idx="48">
                  <c:v>4.0001300000000004</c:v>
                </c:pt>
                <c:pt idx="49">
                  <c:v>4.6923899999999996</c:v>
                </c:pt>
                <c:pt idx="50">
                  <c:v>5.2286999999999999</c:v>
                </c:pt>
                <c:pt idx="51">
                  <c:v>5.8576699999999997</c:v>
                </c:pt>
                <c:pt idx="52">
                  <c:v>6.5649300000000004</c:v>
                </c:pt>
              </c:numCache>
            </c:numRef>
          </c:val>
          <c:smooth val="0"/>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2890-476F-9596-6A7D39EEB9D5}"/>
            </c:ext>
          </c:extLst>
        </c:ser>
        <c:ser>
          <c:idx val="1"/>
          <c:order val="1"/>
          <c:tx>
            <c:strRef>
              <c:f>Qatar!$A$6</c:f>
              <c:strCache>
                <c:ptCount val="1"/>
                <c:pt idx="0">
                  <c:v>Splines - 4 nœuds</c:v>
                </c:pt>
              </c:strCache>
            </c:strRef>
          </c:tx>
          <c:spPr>
            <a:ln w="28575" cap="rnd">
              <a:solidFill>
                <a:schemeClr val="accent2"/>
              </a:solidFill>
              <a:round/>
            </a:ln>
            <a:effectLst/>
          </c:spPr>
          <c:marker>
            <c:symbol val="none"/>
          </c:marker>
          <c:cat>
            <c:strRef>
              <c:f>Qatar!$B$1:$BB$1</c:f>
              <c:strCache>
                <c:ptCount val="53"/>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strCache>
            </c:strRef>
          </c:cat>
          <c:val>
            <c:numRef>
              <c:f>Qatar!$B$6:$BB$6</c:f>
              <c:numCache>
                <c:formatCode>General</c:formatCode>
                <c:ptCount val="53"/>
                <c:pt idx="0">
                  <c:v>0</c:v>
                </c:pt>
                <c:pt idx="1">
                  <c:v>0</c:v>
                </c:pt>
                <c:pt idx="2">
                  <c:v>0</c:v>
                </c:pt>
                <c:pt idx="3">
                  <c:v>2.0000000000000002E-5</c:v>
                </c:pt>
                <c:pt idx="4">
                  <c:v>1.1E-4</c:v>
                </c:pt>
                <c:pt idx="5">
                  <c:v>4.6000000000000001E-4</c:v>
                </c:pt>
                <c:pt idx="6">
                  <c:v>1.5399999999999999E-3</c:v>
                </c:pt>
                <c:pt idx="7">
                  <c:v>4.2700000000000004E-3</c:v>
                </c:pt>
                <c:pt idx="8">
                  <c:v>1.04E-2</c:v>
                </c:pt>
                <c:pt idx="9">
                  <c:v>2.2939999999999999E-2</c:v>
                </c:pt>
                <c:pt idx="10">
                  <c:v>4.6760000000000003E-2</c:v>
                </c:pt>
                <c:pt idx="11">
                  <c:v>8.9399999999999993E-2</c:v>
                </c:pt>
                <c:pt idx="12">
                  <c:v>0.16203000000000001</c:v>
                </c:pt>
                <c:pt idx="13">
                  <c:v>0.28029999999999999</c:v>
                </c:pt>
                <c:pt idx="14">
                  <c:v>0.46156999999999998</c:v>
                </c:pt>
                <c:pt idx="15">
                  <c:v>0.72245000000000004</c:v>
                </c:pt>
                <c:pt idx="16">
                  <c:v>1.04128</c:v>
                </c:pt>
                <c:pt idx="17">
                  <c:v>1.42916</c:v>
                </c:pt>
                <c:pt idx="18">
                  <c:v>1.8890499999999999</c:v>
                </c:pt>
                <c:pt idx="19">
                  <c:v>2.4099499999999998</c:v>
                </c:pt>
                <c:pt idx="20">
                  <c:v>2.9739800000000001</c:v>
                </c:pt>
                <c:pt idx="21">
                  <c:v>3.5562900000000002</c:v>
                </c:pt>
                <c:pt idx="22">
                  <c:v>4.1268799999999999</c:v>
                </c:pt>
                <c:pt idx="23">
                  <c:v>4.6534700000000004</c:v>
                </c:pt>
                <c:pt idx="24">
                  <c:v>5.1065800000000001</c:v>
                </c:pt>
                <c:pt idx="25">
                  <c:v>5.4645200000000003</c:v>
                </c:pt>
                <c:pt idx="26">
                  <c:v>5.7153099999999997</c:v>
                </c:pt>
                <c:pt idx="27">
                  <c:v>5.8323499999999999</c:v>
                </c:pt>
                <c:pt idx="28">
                  <c:v>5.8364900000000004</c:v>
                </c:pt>
                <c:pt idx="29">
                  <c:v>5.7455699999999998</c:v>
                </c:pt>
                <c:pt idx="30">
                  <c:v>5.57986</c:v>
                </c:pt>
                <c:pt idx="31">
                  <c:v>5.3640299999999996</c:v>
                </c:pt>
                <c:pt idx="32">
                  <c:v>5.1311099999999996</c:v>
                </c:pt>
                <c:pt idx="33">
                  <c:v>4.8915699999999998</c:v>
                </c:pt>
                <c:pt idx="34">
                  <c:v>4.5016800000000003</c:v>
                </c:pt>
                <c:pt idx="35">
                  <c:v>4.4093999999999998</c:v>
                </c:pt>
                <c:pt idx="36">
                  <c:v>4.6380999999999997</c:v>
                </c:pt>
                <c:pt idx="37">
                  <c:v>4.7884500000000001</c:v>
                </c:pt>
                <c:pt idx="38">
                  <c:v>4.7591700000000001</c:v>
                </c:pt>
                <c:pt idx="39">
                  <c:v>4.7364199999999999</c:v>
                </c:pt>
                <c:pt idx="40">
                  <c:v>4.2628199999999996</c:v>
                </c:pt>
                <c:pt idx="41">
                  <c:v>3.5111500000000002</c:v>
                </c:pt>
                <c:pt idx="42">
                  <c:v>2.7595399999999999</c:v>
                </c:pt>
                <c:pt idx="43">
                  <c:v>2.3565200000000002</c:v>
                </c:pt>
                <c:pt idx="44">
                  <c:v>1.98858</c:v>
                </c:pt>
                <c:pt idx="45">
                  <c:v>1.5308999999999999</c:v>
                </c:pt>
                <c:pt idx="46">
                  <c:v>2.09206</c:v>
                </c:pt>
                <c:pt idx="47">
                  <c:v>1.63245</c:v>
                </c:pt>
                <c:pt idx="48">
                  <c:v>1.53067</c:v>
                </c:pt>
                <c:pt idx="49">
                  <c:v>1.8442799999999999</c:v>
                </c:pt>
                <c:pt idx="50">
                  <c:v>2.2629000000000001</c:v>
                </c:pt>
                <c:pt idx="51">
                  <c:v>2.8110499999999998</c:v>
                </c:pt>
                <c:pt idx="52">
                  <c:v>3.59537</c:v>
                </c:pt>
              </c:numCache>
            </c:numRef>
          </c:val>
          <c:smooth val="0"/>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1-2890-476F-9596-6A7D39EEB9D5}"/>
            </c:ext>
          </c:extLst>
        </c:ser>
        <c:ser>
          <c:idx val="2"/>
          <c:order val="2"/>
          <c:tx>
            <c:strRef>
              <c:f>Qatar!$A$7</c:f>
              <c:strCache>
                <c:ptCount val="1"/>
                <c:pt idx="0">
                  <c:v>Splines - 3 nœuds</c:v>
                </c:pt>
              </c:strCache>
            </c:strRef>
          </c:tx>
          <c:spPr>
            <a:ln w="28575" cap="rnd">
              <a:solidFill>
                <a:schemeClr val="accent3"/>
              </a:solidFill>
              <a:round/>
            </a:ln>
            <a:effectLst/>
          </c:spPr>
          <c:marker>
            <c:symbol val="none"/>
          </c:marker>
          <c:cat>
            <c:strRef>
              <c:f>Qatar!$B$1:$BB$1</c:f>
              <c:strCache>
                <c:ptCount val="53"/>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strCache>
            </c:strRef>
          </c:cat>
          <c:val>
            <c:numRef>
              <c:f>Qatar!$B$7:$BB$7</c:f>
              <c:numCache>
                <c:formatCode>General</c:formatCode>
                <c:ptCount val="53"/>
                <c:pt idx="0">
                  <c:v>0</c:v>
                </c:pt>
                <c:pt idx="1">
                  <c:v>0</c:v>
                </c:pt>
                <c:pt idx="2">
                  <c:v>0</c:v>
                </c:pt>
                <c:pt idx="3">
                  <c:v>0</c:v>
                </c:pt>
                <c:pt idx="4">
                  <c:v>0</c:v>
                </c:pt>
                <c:pt idx="5">
                  <c:v>0</c:v>
                </c:pt>
                <c:pt idx="6">
                  <c:v>1.0000000000000001E-5</c:v>
                </c:pt>
                <c:pt idx="7">
                  <c:v>2.0000000000000002E-5</c:v>
                </c:pt>
                <c:pt idx="8">
                  <c:v>6.0000000000000002E-5</c:v>
                </c:pt>
                <c:pt idx="9">
                  <c:v>1.2999999999999999E-4</c:v>
                </c:pt>
                <c:pt idx="10">
                  <c:v>2.5999999999999998E-4</c:v>
                </c:pt>
                <c:pt idx="11">
                  <c:v>5.0000000000000001E-4</c:v>
                </c:pt>
                <c:pt idx="12">
                  <c:v>9.2000000000000003E-4</c:v>
                </c:pt>
                <c:pt idx="13">
                  <c:v>1.6100000000000001E-3</c:v>
                </c:pt>
                <c:pt idx="14">
                  <c:v>2.7000000000000001E-3</c:v>
                </c:pt>
                <c:pt idx="15">
                  <c:v>4.3699999999999998E-3</c:v>
                </c:pt>
                <c:pt idx="16">
                  <c:v>6.6299999999999996E-3</c:v>
                </c:pt>
                <c:pt idx="17">
                  <c:v>9.7800000000000005E-3</c:v>
                </c:pt>
                <c:pt idx="18">
                  <c:v>1.4160000000000001E-2</c:v>
                </c:pt>
                <c:pt idx="19">
                  <c:v>2.0150000000000001E-2</c:v>
                </c:pt>
                <c:pt idx="20">
                  <c:v>2.8219999999999999E-2</c:v>
                </c:pt>
                <c:pt idx="21">
                  <c:v>3.8940000000000002E-2</c:v>
                </c:pt>
                <c:pt idx="22">
                  <c:v>5.3019999999999998E-2</c:v>
                </c:pt>
                <c:pt idx="23">
                  <c:v>7.127E-2</c:v>
                </c:pt>
                <c:pt idx="24">
                  <c:v>9.468E-2</c:v>
                </c:pt>
                <c:pt idx="25">
                  <c:v>0.12436</c:v>
                </c:pt>
                <c:pt idx="26">
                  <c:v>0.16164999999999999</c:v>
                </c:pt>
                <c:pt idx="27">
                  <c:v>0.20874999999999999</c:v>
                </c:pt>
                <c:pt idx="28">
                  <c:v>0.26785999999999999</c:v>
                </c:pt>
                <c:pt idx="29">
                  <c:v>0.34172999999999998</c:v>
                </c:pt>
                <c:pt idx="30">
                  <c:v>0.43369999999999997</c:v>
                </c:pt>
                <c:pt idx="31">
                  <c:v>0.54766999999999999</c:v>
                </c:pt>
                <c:pt idx="32">
                  <c:v>0.6895</c:v>
                </c:pt>
                <c:pt idx="33">
                  <c:v>0.86334</c:v>
                </c:pt>
                <c:pt idx="34">
                  <c:v>1.0388500000000001</c:v>
                </c:pt>
                <c:pt idx="35">
                  <c:v>1.37354</c:v>
                </c:pt>
                <c:pt idx="36">
                  <c:v>1.97129</c:v>
                </c:pt>
                <c:pt idx="37">
                  <c:v>2.66594</c:v>
                </c:pt>
                <c:pt idx="38">
                  <c:v>3.3604799999999999</c:v>
                </c:pt>
                <c:pt idx="39">
                  <c:v>4.1102600000000002</c:v>
                </c:pt>
                <c:pt idx="40">
                  <c:v>4.2904499999999999</c:v>
                </c:pt>
                <c:pt idx="41">
                  <c:v>3.9049499999999999</c:v>
                </c:pt>
                <c:pt idx="42">
                  <c:v>3.4704999999999999</c:v>
                </c:pt>
                <c:pt idx="43">
                  <c:v>3.5350799999999998</c:v>
                </c:pt>
                <c:pt idx="44">
                  <c:v>3.8531399999999998</c:v>
                </c:pt>
                <c:pt idx="45">
                  <c:v>4.0337699999999996</c:v>
                </c:pt>
                <c:pt idx="46">
                  <c:v>4.9072199999999997</c:v>
                </c:pt>
                <c:pt idx="47">
                  <c:v>6.9361499999999996</c:v>
                </c:pt>
                <c:pt idx="48">
                  <c:v>8.2987699999999993</c:v>
                </c:pt>
                <c:pt idx="49">
                  <c:v>8.9458500000000001</c:v>
                </c:pt>
                <c:pt idx="50">
                  <c:v>9.0122800000000005</c:v>
                </c:pt>
                <c:pt idx="51">
                  <c:v>9.5931499999999996</c:v>
                </c:pt>
                <c:pt idx="52">
                  <c:v>9.8409999999999993</c:v>
                </c:pt>
              </c:numCache>
            </c:numRef>
          </c:val>
          <c:smooth val="0"/>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2-2890-476F-9596-6A7D39EEB9D5}"/>
            </c:ext>
          </c:extLst>
        </c:ser>
        <c:ser>
          <c:idx val="3"/>
          <c:order val="3"/>
          <c:tx>
            <c:v>Données</c:v>
          </c:tx>
          <c:spPr>
            <a:ln w="28575" cap="rnd">
              <a:noFill/>
              <a:round/>
            </a:ln>
            <a:effectLst/>
          </c:spPr>
          <c:marker>
            <c:symbol val="circle"/>
            <c:size val="6"/>
            <c:spPr>
              <a:solidFill>
                <a:schemeClr val="tx1"/>
              </a:solidFill>
              <a:ln w="9525">
                <a:noFill/>
              </a:ln>
              <a:effectLst/>
            </c:spPr>
          </c:marker>
          <c:cat>
            <c:strRef>
              <c:f>Qatar!$B$1:$BB$1</c:f>
              <c:strCache>
                <c:ptCount val="53"/>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strCache>
            </c:strRef>
          </c:cat>
          <c:val>
            <c:numRef>
              <c:f>Qatar!$B$2:$BB$2</c:f>
              <c:numCache>
                <c:formatCode>General</c:formatCode>
                <c:ptCount val="53"/>
                <c:pt idx="34">
                  <c:v>0.73233000000000004</c:v>
                </c:pt>
                <c:pt idx="35">
                  <c:v>13.16981</c:v>
                </c:pt>
                <c:pt idx="36">
                  <c:v>6.4485700000000001</c:v>
                </c:pt>
                <c:pt idx="37">
                  <c:v>2.6068500000000001</c:v>
                </c:pt>
                <c:pt idx="38">
                  <c:v>2.8613400000000002</c:v>
                </c:pt>
                <c:pt idx="39">
                  <c:v>3.4915799999999999</c:v>
                </c:pt>
                <c:pt idx="40">
                  <c:v>3.2801200000000001</c:v>
                </c:pt>
                <c:pt idx="41">
                  <c:v>1.14852</c:v>
                </c:pt>
                <c:pt idx="42">
                  <c:v>1.69085</c:v>
                </c:pt>
                <c:pt idx="43">
                  <c:v>2.89717</c:v>
                </c:pt>
                <c:pt idx="44">
                  <c:v>3.9265500000000002</c:v>
                </c:pt>
                <c:pt idx="45">
                  <c:v>3.2102900000000001</c:v>
                </c:pt>
                <c:pt idx="46">
                  <c:v>3.78695</c:v>
                </c:pt>
                <c:pt idx="47">
                  <c:v>8.3401300000000003</c:v>
                </c:pt>
                <c:pt idx="49">
                  <c:v>4.0595100000000004</c:v>
                </c:pt>
              </c:numCache>
            </c:numRef>
          </c:val>
          <c:smooth val="0"/>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3-2890-476F-9596-6A7D39EEB9D5}"/>
            </c:ext>
          </c:extLst>
        </c:ser>
        <c:dLbls>
          <c:showLegendKey val="0"/>
          <c:showVal val="0"/>
          <c:showCatName val="0"/>
          <c:showSerName val="0"/>
          <c:showPercent val="0"/>
          <c:showBubbleSize val="0"/>
        </c:dLbls>
        <c:smooth val="0"/>
        <c:axId val="726979152"/>
        <c:axId val="781266544"/>
      </c:lineChart>
      <c:catAx>
        <c:axId val="726979152"/>
        <c:scaling>
          <c:orientation val="minMax"/>
        </c:scaling>
        <c:delete val="0"/>
        <c:axPos val="b"/>
        <c:numFmt formatCode="0.0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KE"/>
          </a:p>
        </c:txPr>
        <c:crossAx val="781266544"/>
        <c:crosses val="autoZero"/>
        <c:auto val="1"/>
        <c:lblAlgn val="ctr"/>
        <c:lblOffset val="100"/>
        <c:tickLblSkip val="10"/>
        <c:noMultiLvlLbl val="0"/>
      </c:catAx>
      <c:valAx>
        <c:axId val="781266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KE"/>
          </a:p>
        </c:txPr>
        <c:crossAx val="72697915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KE"/>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K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Décès liés au VIH</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KE"/>
        </a:p>
      </c:txPr>
    </c:title>
    <c:autoTitleDeleted val="0"/>
    <c:plotArea>
      <c:layout/>
      <c:lineChart>
        <c:grouping val="standard"/>
        <c:varyColors val="0"/>
        <c:ser>
          <c:idx val="0"/>
          <c:order val="0"/>
          <c:tx>
            <c:strRef>
              <c:f>Portugal!$A$5</c:f>
              <c:strCache>
                <c:ptCount val="1"/>
                <c:pt idx="0">
                  <c:v>Splines - 5 nœuds</c:v>
                </c:pt>
              </c:strCache>
            </c:strRef>
          </c:tx>
          <c:spPr>
            <a:ln w="28575" cap="rnd">
              <a:solidFill>
                <a:schemeClr val="accent1"/>
              </a:solidFill>
              <a:round/>
            </a:ln>
            <a:effectLst/>
          </c:spPr>
          <c:marker>
            <c:symbol val="none"/>
          </c:marker>
          <c:cat>
            <c:strRef>
              <c:f>Portugal!$B$1:$BB$1</c:f>
              <c:strCache>
                <c:ptCount val="53"/>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strCache>
            </c:strRef>
          </c:cat>
          <c:val>
            <c:numRef>
              <c:f>Portugal!$B$5:$BB$5</c:f>
              <c:numCache>
                <c:formatCode>General</c:formatCode>
                <c:ptCount val="53"/>
                <c:pt idx="0">
                  <c:v>0</c:v>
                </c:pt>
                <c:pt idx="1">
                  <c:v>0</c:v>
                </c:pt>
                <c:pt idx="2">
                  <c:v>1.093E-2</c:v>
                </c:pt>
                <c:pt idx="3">
                  <c:v>5.5879999999999999E-2</c:v>
                </c:pt>
                <c:pt idx="4">
                  <c:v>0.1598</c:v>
                </c:pt>
                <c:pt idx="5">
                  <c:v>0.34283000000000002</c:v>
                </c:pt>
                <c:pt idx="6">
                  <c:v>0.61504000000000003</c:v>
                </c:pt>
                <c:pt idx="7">
                  <c:v>0.97255000000000003</c:v>
                </c:pt>
                <c:pt idx="8">
                  <c:v>1.39598</c:v>
                </c:pt>
                <c:pt idx="9">
                  <c:v>1.85226</c:v>
                </c:pt>
                <c:pt idx="10">
                  <c:v>2.3014100000000002</c:v>
                </c:pt>
                <c:pt idx="11">
                  <c:v>2.7129599999999998</c:v>
                </c:pt>
                <c:pt idx="12">
                  <c:v>3.1232700000000002</c:v>
                </c:pt>
                <c:pt idx="13">
                  <c:v>3.7325900000000001</c:v>
                </c:pt>
                <c:pt idx="14">
                  <c:v>5.1541800000000002</c:v>
                </c:pt>
                <c:pt idx="15">
                  <c:v>8.7807399999999998</c:v>
                </c:pt>
                <c:pt idx="16">
                  <c:v>17.276620000000001</c:v>
                </c:pt>
                <c:pt idx="17">
                  <c:v>35.190989999999999</c:v>
                </c:pt>
                <c:pt idx="18">
                  <c:v>68.724040000000002</c:v>
                </c:pt>
                <c:pt idx="19">
                  <c:v>123.72723000000001</c:v>
                </c:pt>
                <c:pt idx="20">
                  <c:v>204.94560000000001</c:v>
                </c:pt>
                <c:pt idx="21">
                  <c:v>315.26746000000003</c:v>
                </c:pt>
                <c:pt idx="22">
                  <c:v>456.46274</c:v>
                </c:pt>
                <c:pt idx="23">
                  <c:v>627.29816000000005</c:v>
                </c:pt>
                <c:pt idx="24">
                  <c:v>822.92523000000006</c:v>
                </c:pt>
                <c:pt idx="25">
                  <c:v>1035.27979</c:v>
                </c:pt>
                <c:pt idx="26">
                  <c:v>1256.21741</c:v>
                </c:pt>
                <c:pt idx="27">
                  <c:v>1398.35754</c:v>
                </c:pt>
                <c:pt idx="28">
                  <c:v>1168.90112</c:v>
                </c:pt>
                <c:pt idx="29">
                  <c:v>1115.4737500000001</c:v>
                </c:pt>
                <c:pt idx="30">
                  <c:v>1122.66833</c:v>
                </c:pt>
                <c:pt idx="31">
                  <c:v>1065.9519</c:v>
                </c:pt>
                <c:pt idx="32">
                  <c:v>1027.7000700000001</c:v>
                </c:pt>
                <c:pt idx="33">
                  <c:v>1001.72668</c:v>
                </c:pt>
                <c:pt idx="34">
                  <c:v>976.69312000000002</c:v>
                </c:pt>
                <c:pt idx="35">
                  <c:v>954.39068999999995</c:v>
                </c:pt>
                <c:pt idx="36">
                  <c:v>953.97437000000002</c:v>
                </c:pt>
                <c:pt idx="37">
                  <c:v>947.99036000000001</c:v>
                </c:pt>
                <c:pt idx="38">
                  <c:v>926.92029000000002</c:v>
                </c:pt>
                <c:pt idx="39">
                  <c:v>906.17169000000001</c:v>
                </c:pt>
                <c:pt idx="40">
                  <c:v>865.21185000000003</c:v>
                </c:pt>
                <c:pt idx="41">
                  <c:v>710.33344</c:v>
                </c:pt>
                <c:pt idx="42">
                  <c:v>578.15954999999997</c:v>
                </c:pt>
                <c:pt idx="43">
                  <c:v>481.51859000000002</c:v>
                </c:pt>
                <c:pt idx="44">
                  <c:v>409.95233000000002</c:v>
                </c:pt>
                <c:pt idx="45">
                  <c:v>359.42743000000002</c:v>
                </c:pt>
                <c:pt idx="46">
                  <c:v>341.65627999999998</c:v>
                </c:pt>
                <c:pt idx="47">
                  <c:v>315.85120000000001</c:v>
                </c:pt>
                <c:pt idx="48">
                  <c:v>233.56161</c:v>
                </c:pt>
                <c:pt idx="49">
                  <c:v>205.99791999999999</c:v>
                </c:pt>
                <c:pt idx="50">
                  <c:v>199.89178000000001</c:v>
                </c:pt>
                <c:pt idx="51">
                  <c:v>200.67116999999999</c:v>
                </c:pt>
                <c:pt idx="52">
                  <c:v>200.08091999999999</c:v>
                </c:pt>
              </c:numCache>
            </c:numRef>
          </c:val>
          <c:smooth val="0"/>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09BB-4D41-909B-511CC9FE38A4}"/>
            </c:ext>
          </c:extLst>
        </c:ser>
        <c:ser>
          <c:idx val="1"/>
          <c:order val="1"/>
          <c:tx>
            <c:strRef>
              <c:f>Portugal!$A$6</c:f>
              <c:strCache>
                <c:ptCount val="1"/>
                <c:pt idx="0">
                  <c:v>Splines - 4 nœuds</c:v>
                </c:pt>
              </c:strCache>
            </c:strRef>
          </c:tx>
          <c:spPr>
            <a:ln w="28575" cap="rnd">
              <a:solidFill>
                <a:schemeClr val="accent2"/>
              </a:solidFill>
              <a:round/>
            </a:ln>
            <a:effectLst/>
          </c:spPr>
          <c:marker>
            <c:symbol val="none"/>
          </c:marker>
          <c:cat>
            <c:strRef>
              <c:f>Portugal!$B$1:$BB$1</c:f>
              <c:strCache>
                <c:ptCount val="53"/>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strCache>
            </c:strRef>
          </c:cat>
          <c:val>
            <c:numRef>
              <c:f>Portugal!$B$6:$BB$6</c:f>
              <c:numCache>
                <c:formatCode>General</c:formatCode>
                <c:ptCount val="53"/>
                <c:pt idx="0">
                  <c:v>0</c:v>
                </c:pt>
                <c:pt idx="1">
                  <c:v>0</c:v>
                </c:pt>
                <c:pt idx="2">
                  <c:v>1.3999999999999999E-4</c:v>
                </c:pt>
                <c:pt idx="3">
                  <c:v>2.5300000000000001E-3</c:v>
                </c:pt>
                <c:pt idx="4">
                  <c:v>1.6060000000000001E-2</c:v>
                </c:pt>
                <c:pt idx="5">
                  <c:v>6.4530000000000004E-2</c:v>
                </c:pt>
                <c:pt idx="6">
                  <c:v>0.19806000000000001</c:v>
                </c:pt>
                <c:pt idx="7">
                  <c:v>0.50802000000000003</c:v>
                </c:pt>
                <c:pt idx="8">
                  <c:v>1.1451800000000001</c:v>
                </c:pt>
                <c:pt idx="9">
                  <c:v>2.3404199999999999</c:v>
                </c:pt>
                <c:pt idx="10">
                  <c:v>4.4300499999999996</c:v>
                </c:pt>
                <c:pt idx="11">
                  <c:v>7.8605099999999997</c:v>
                </c:pt>
                <c:pt idx="12">
                  <c:v>13.25113</c:v>
                </c:pt>
                <c:pt idx="13">
                  <c:v>21.382010000000001</c:v>
                </c:pt>
                <c:pt idx="14">
                  <c:v>33.229410000000001</c:v>
                </c:pt>
                <c:pt idx="15">
                  <c:v>49.984650000000002</c:v>
                </c:pt>
                <c:pt idx="16">
                  <c:v>73.067359999999994</c:v>
                </c:pt>
                <c:pt idx="17">
                  <c:v>104.15115</c:v>
                </c:pt>
                <c:pt idx="18">
                  <c:v>145.18849</c:v>
                </c:pt>
                <c:pt idx="19">
                  <c:v>198.45231999999999</c:v>
                </c:pt>
                <c:pt idx="20">
                  <c:v>266.44461000000001</c:v>
                </c:pt>
                <c:pt idx="21">
                  <c:v>352.03314</c:v>
                </c:pt>
                <c:pt idx="22">
                  <c:v>459.81151999999997</c:v>
                </c:pt>
                <c:pt idx="23">
                  <c:v>593.58172999999999</c:v>
                </c:pt>
                <c:pt idx="24">
                  <c:v>754.38262999999995</c:v>
                </c:pt>
                <c:pt idx="25">
                  <c:v>940.05939000000001</c:v>
                </c:pt>
                <c:pt idx="26">
                  <c:v>1146.0781199999999</c:v>
                </c:pt>
                <c:pt idx="27">
                  <c:v>1287.28259</c:v>
                </c:pt>
                <c:pt idx="28">
                  <c:v>1076.45984</c:v>
                </c:pt>
                <c:pt idx="29">
                  <c:v>1042.7442599999999</c:v>
                </c:pt>
                <c:pt idx="30">
                  <c:v>1068.7040999999999</c:v>
                </c:pt>
                <c:pt idx="31">
                  <c:v>1031.5468800000001</c:v>
                </c:pt>
                <c:pt idx="32">
                  <c:v>1009.0749499999999</c:v>
                </c:pt>
                <c:pt idx="33">
                  <c:v>995.47644000000003</c:v>
                </c:pt>
                <c:pt idx="34">
                  <c:v>979.67474000000004</c:v>
                </c:pt>
                <c:pt idx="35">
                  <c:v>963.64959999999996</c:v>
                </c:pt>
                <c:pt idx="36">
                  <c:v>966.99761999999998</c:v>
                </c:pt>
                <c:pt idx="37">
                  <c:v>962.42889000000002</c:v>
                </c:pt>
                <c:pt idx="38">
                  <c:v>940.66119000000003</c:v>
                </c:pt>
                <c:pt idx="39">
                  <c:v>917.52191000000005</c:v>
                </c:pt>
                <c:pt idx="40">
                  <c:v>873.27295000000004</c:v>
                </c:pt>
                <c:pt idx="41">
                  <c:v>714.10100999999997</c:v>
                </c:pt>
                <c:pt idx="42">
                  <c:v>578.44390999999996</c:v>
                </c:pt>
                <c:pt idx="43">
                  <c:v>479.19232</c:v>
                </c:pt>
                <c:pt idx="44">
                  <c:v>405.85399999999998</c:v>
                </c:pt>
                <c:pt idx="45">
                  <c:v>354.23129</c:v>
                </c:pt>
                <c:pt idx="46">
                  <c:v>335.54741999999999</c:v>
                </c:pt>
                <c:pt idx="47">
                  <c:v>309.74245999999999</c:v>
                </c:pt>
                <c:pt idx="48">
                  <c:v>230.40030999999999</c:v>
                </c:pt>
                <c:pt idx="49">
                  <c:v>204.48549</c:v>
                </c:pt>
                <c:pt idx="50">
                  <c:v>198.73650000000001</c:v>
                </c:pt>
                <c:pt idx="51">
                  <c:v>199.27045000000001</c:v>
                </c:pt>
                <c:pt idx="52">
                  <c:v>198.50380999999999</c:v>
                </c:pt>
              </c:numCache>
            </c:numRef>
          </c:val>
          <c:smooth val="0"/>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1-09BB-4D41-909B-511CC9FE38A4}"/>
            </c:ext>
          </c:extLst>
        </c:ser>
        <c:ser>
          <c:idx val="2"/>
          <c:order val="2"/>
          <c:tx>
            <c:strRef>
              <c:f>Portugal!$A$7</c:f>
              <c:strCache>
                <c:ptCount val="1"/>
                <c:pt idx="0">
                  <c:v>Splines - 3 nœuds</c:v>
                </c:pt>
              </c:strCache>
            </c:strRef>
          </c:tx>
          <c:spPr>
            <a:ln w="28575" cap="rnd">
              <a:solidFill>
                <a:schemeClr val="accent3"/>
              </a:solidFill>
              <a:round/>
            </a:ln>
            <a:effectLst/>
          </c:spPr>
          <c:marker>
            <c:symbol val="none"/>
          </c:marker>
          <c:cat>
            <c:strRef>
              <c:f>Portugal!$B$1:$BB$1</c:f>
              <c:strCache>
                <c:ptCount val="53"/>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strCache>
            </c:strRef>
          </c:cat>
          <c:val>
            <c:numRef>
              <c:f>Portugal!$B$7:$BB$7</c:f>
              <c:numCache>
                <c:formatCode>General</c:formatCode>
                <c:ptCount val="53"/>
                <c:pt idx="0">
                  <c:v>0</c:v>
                </c:pt>
                <c:pt idx="1">
                  <c:v>0</c:v>
                </c:pt>
                <c:pt idx="2">
                  <c:v>4.6269999999999999E-2</c:v>
                </c:pt>
                <c:pt idx="3">
                  <c:v>0.22936999999999999</c:v>
                </c:pt>
                <c:pt idx="4">
                  <c:v>0.63424999999999998</c:v>
                </c:pt>
                <c:pt idx="5">
                  <c:v>1.3115699999999999</c:v>
                </c:pt>
                <c:pt idx="6">
                  <c:v>2.25895</c:v>
                </c:pt>
                <c:pt idx="7">
                  <c:v>3.4150999999999998</c:v>
                </c:pt>
                <c:pt idx="8">
                  <c:v>4.6696200000000001</c:v>
                </c:pt>
                <c:pt idx="9">
                  <c:v>5.8944799999999997</c:v>
                </c:pt>
                <c:pt idx="10">
                  <c:v>7.0016100000000003</c:v>
                </c:pt>
                <c:pt idx="11">
                  <c:v>7.9961399999999996</c:v>
                </c:pt>
                <c:pt idx="12">
                  <c:v>9.1391399999999994</c:v>
                </c:pt>
                <c:pt idx="13">
                  <c:v>11.02262</c:v>
                </c:pt>
                <c:pt idx="14">
                  <c:v>14.706770000000001</c:v>
                </c:pt>
                <c:pt idx="15">
                  <c:v>21.858219999999999</c:v>
                </c:pt>
                <c:pt idx="16">
                  <c:v>34.889150000000001</c:v>
                </c:pt>
                <c:pt idx="17">
                  <c:v>57.097859999999997</c:v>
                </c:pt>
                <c:pt idx="18">
                  <c:v>92.818619999999996</c:v>
                </c:pt>
                <c:pt idx="19">
                  <c:v>147.54288</c:v>
                </c:pt>
                <c:pt idx="20">
                  <c:v>227.57927000000001</c:v>
                </c:pt>
                <c:pt idx="21">
                  <c:v>336.24597</c:v>
                </c:pt>
                <c:pt idx="22">
                  <c:v>473.96544999999998</c:v>
                </c:pt>
                <c:pt idx="23">
                  <c:v>637.53925000000004</c:v>
                </c:pt>
                <c:pt idx="24">
                  <c:v>822.51140999999996</c:v>
                </c:pt>
                <c:pt idx="25">
                  <c:v>1022.45197</c:v>
                </c:pt>
                <c:pt idx="26">
                  <c:v>1230.5112300000001</c:v>
                </c:pt>
                <c:pt idx="27">
                  <c:v>1360.3984399999999</c:v>
                </c:pt>
                <c:pt idx="28">
                  <c:v>1122.40698</c:v>
                </c:pt>
                <c:pt idx="29">
                  <c:v>1064.4008799999999</c:v>
                </c:pt>
                <c:pt idx="30">
                  <c:v>1069.8120100000001</c:v>
                </c:pt>
                <c:pt idx="31">
                  <c:v>1016.03693</c:v>
                </c:pt>
                <c:pt idx="32">
                  <c:v>983.18822999999998</c:v>
                </c:pt>
                <c:pt idx="33">
                  <c:v>964.85144000000003</c:v>
                </c:pt>
                <c:pt idx="34">
                  <c:v>949.26464999999996</c:v>
                </c:pt>
                <c:pt idx="35">
                  <c:v>937.34369000000004</c:v>
                </c:pt>
                <c:pt idx="36">
                  <c:v>947.19304999999997</c:v>
                </c:pt>
                <c:pt idx="37">
                  <c:v>950.92858999999999</c:v>
                </c:pt>
                <c:pt idx="38">
                  <c:v>937.97533999999996</c:v>
                </c:pt>
                <c:pt idx="39">
                  <c:v>923.00232000000005</c:v>
                </c:pt>
                <c:pt idx="40">
                  <c:v>884.76702999999998</c:v>
                </c:pt>
                <c:pt idx="41">
                  <c:v>728.17260999999996</c:v>
                </c:pt>
                <c:pt idx="42">
                  <c:v>591.94195999999999</c:v>
                </c:pt>
                <c:pt idx="43">
                  <c:v>490.19824</c:v>
                </c:pt>
                <c:pt idx="44">
                  <c:v>413.47960999999998</c:v>
                </c:pt>
                <c:pt idx="45">
                  <c:v>358.55721999999997</c:v>
                </c:pt>
                <c:pt idx="46">
                  <c:v>337.43036000000001</c:v>
                </c:pt>
                <c:pt idx="47">
                  <c:v>309.66455000000002</c:v>
                </c:pt>
                <c:pt idx="48">
                  <c:v>229.94060999999999</c:v>
                </c:pt>
                <c:pt idx="49">
                  <c:v>203.92339999999999</c:v>
                </c:pt>
                <c:pt idx="50">
                  <c:v>196.50648000000001</c:v>
                </c:pt>
                <c:pt idx="51">
                  <c:v>195.34041999999999</c:v>
                </c:pt>
                <c:pt idx="52">
                  <c:v>193.95534000000001</c:v>
                </c:pt>
              </c:numCache>
            </c:numRef>
          </c:val>
          <c:smooth val="0"/>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2-09BB-4D41-909B-511CC9FE38A4}"/>
            </c:ext>
          </c:extLst>
        </c:ser>
        <c:ser>
          <c:idx val="3"/>
          <c:order val="3"/>
          <c:tx>
            <c:v>Données</c:v>
          </c:tx>
          <c:spPr>
            <a:ln w="28575" cap="rnd">
              <a:noFill/>
              <a:round/>
            </a:ln>
            <a:effectLst/>
          </c:spPr>
          <c:marker>
            <c:symbol val="circle"/>
            <c:size val="6"/>
            <c:spPr>
              <a:solidFill>
                <a:schemeClr val="tx1"/>
              </a:solidFill>
              <a:ln w="9525">
                <a:noFill/>
              </a:ln>
              <a:effectLst/>
            </c:spPr>
          </c:marker>
          <c:cat>
            <c:strRef>
              <c:f>Portugal!$B$1:$BB$1</c:f>
              <c:strCache>
                <c:ptCount val="53"/>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strCache>
            </c:strRef>
          </c:cat>
          <c:val>
            <c:numRef>
              <c:f>Portugal!$B$2:$BB$2</c:f>
              <c:numCache>
                <c:formatCode>General</c:formatCode>
                <c:ptCount val="53"/>
                <c:pt idx="10">
                  <c:v>8.4662500000000005</c:v>
                </c:pt>
                <c:pt idx="11">
                  <c:v>8.0165000000000006</c:v>
                </c:pt>
                <c:pt idx="12">
                  <c:v>7.3930999999999996</c:v>
                </c:pt>
                <c:pt idx="13">
                  <c:v>9.4154199999999992</c:v>
                </c:pt>
                <c:pt idx="14">
                  <c:v>8.4029299999999996</c:v>
                </c:pt>
                <c:pt idx="15">
                  <c:v>19.471889999999998</c:v>
                </c:pt>
                <c:pt idx="16">
                  <c:v>30.355609999999999</c:v>
                </c:pt>
                <c:pt idx="17">
                  <c:v>72.371129999999994</c:v>
                </c:pt>
                <c:pt idx="18">
                  <c:v>80.604820000000004</c:v>
                </c:pt>
                <c:pt idx="19">
                  <c:v>134.58482000000001</c:v>
                </c:pt>
                <c:pt idx="20">
                  <c:v>219.36856</c:v>
                </c:pt>
                <c:pt idx="21">
                  <c:v>318.25357000000002</c:v>
                </c:pt>
                <c:pt idx="22">
                  <c:v>470.97552000000002</c:v>
                </c:pt>
                <c:pt idx="23">
                  <c:v>563.00482</c:v>
                </c:pt>
                <c:pt idx="24">
                  <c:v>804.77044999999998</c:v>
                </c:pt>
                <c:pt idx="25">
                  <c:v>1144.3614500000001</c:v>
                </c:pt>
                <c:pt idx="26">
                  <c:v>1337.4428700000001</c:v>
                </c:pt>
                <c:pt idx="27">
                  <c:v>1203.0506600000001</c:v>
                </c:pt>
                <c:pt idx="28">
                  <c:v>1135.9671599999999</c:v>
                </c:pt>
                <c:pt idx="29">
                  <c:v>1259.2078899999999</c:v>
                </c:pt>
                <c:pt idx="30">
                  <c:v>1147.4688699999999</c:v>
                </c:pt>
                <c:pt idx="31">
                  <c:v>1131.32654</c:v>
                </c:pt>
                <c:pt idx="32">
                  <c:v>1093.26135</c:v>
                </c:pt>
                <c:pt idx="33">
                  <c:v>1086.94128</c:v>
                </c:pt>
                <c:pt idx="34">
                  <c:v>1003.29596</c:v>
                </c:pt>
                <c:pt idx="35">
                  <c:v>878.51531999999997</c:v>
                </c:pt>
                <c:pt idx="36">
                  <c:v>769.36743000000001</c:v>
                </c:pt>
                <c:pt idx="37">
                  <c:v>962.38946999999996</c:v>
                </c:pt>
                <c:pt idx="38">
                  <c:v>871.91436999999996</c:v>
                </c:pt>
                <c:pt idx="39">
                  <c:v>799.74255000000005</c:v>
                </c:pt>
                <c:pt idx="40">
                  <c:v>781.20434999999998</c:v>
                </c:pt>
                <c:pt idx="41">
                  <c:v>683.54687999999999</c:v>
                </c:pt>
                <c:pt idx="42">
                  <c:v>612.30957000000001</c:v>
                </c:pt>
                <c:pt idx="43">
                  <c:v>553.80413999999996</c:v>
                </c:pt>
                <c:pt idx="44">
                  <c:v>462.50729000000001</c:v>
                </c:pt>
                <c:pt idx="45">
                  <c:v>441.57119999999998</c:v>
                </c:pt>
                <c:pt idx="46">
                  <c:v>378.42773</c:v>
                </c:pt>
                <c:pt idx="47">
                  <c:v>338.83057000000002</c:v>
                </c:pt>
                <c:pt idx="48">
                  <c:v>359.12979000000001</c:v>
                </c:pt>
                <c:pt idx="49">
                  <c:v>229</c:v>
                </c:pt>
                <c:pt idx="50">
                  <c:v>148</c:v>
                </c:pt>
                <c:pt idx="51">
                  <c:v>150</c:v>
                </c:pt>
              </c:numCache>
            </c:numRef>
          </c:val>
          <c:smooth val="0"/>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3-09BB-4D41-909B-511CC9FE38A4}"/>
            </c:ext>
          </c:extLst>
        </c:ser>
        <c:dLbls>
          <c:showLegendKey val="0"/>
          <c:showVal val="0"/>
          <c:showCatName val="0"/>
          <c:showSerName val="0"/>
          <c:showPercent val="0"/>
          <c:showBubbleSize val="0"/>
        </c:dLbls>
        <c:smooth val="0"/>
        <c:axId val="726979152"/>
        <c:axId val="781266544"/>
      </c:lineChart>
      <c:catAx>
        <c:axId val="726979152"/>
        <c:scaling>
          <c:orientation val="minMax"/>
        </c:scaling>
        <c:delete val="0"/>
        <c:axPos val="b"/>
        <c:numFmt formatCode="0.0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KE"/>
          </a:p>
        </c:txPr>
        <c:crossAx val="781266544"/>
        <c:crosses val="autoZero"/>
        <c:auto val="1"/>
        <c:lblAlgn val="ctr"/>
        <c:lblOffset val="100"/>
        <c:tickLblSkip val="10"/>
        <c:tickMarkSkip val="1"/>
        <c:noMultiLvlLbl val="0"/>
      </c:catAx>
      <c:valAx>
        <c:axId val="781266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KE"/>
          </a:p>
        </c:txPr>
        <c:crossAx val="72697915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KE"/>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K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0AE4AB11-45C1-49B4-8CB0-49E274381F96}" type="datetimeFigureOut">
              <a:rPr lang="en-US" smtClean="0"/>
              <a:t>2/20/2024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Modifier les styles du texte maître</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3FC4483-7CF5-4CF7-BC54-0B04140F1C27}" type="slidenum">
              <a:rPr lang="en-US" smtClean="0"/>
              <a:t>‹#›</a:t>
            </a:fld>
            <a:endParaRPr lang="en-US"/>
          </a:p>
        </p:txBody>
      </p:sp>
    </p:spTree>
    <p:extLst>
      <p:ext uri="{BB962C8B-B14F-4D97-AF65-F5344CB8AC3E}">
        <p14:creationId xmlns:p14="http://schemas.microsoft.com/office/powerpoint/2010/main" val="2530484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FC4483-7CF5-4CF7-BC54-0B04140F1C27}" type="slidenum">
              <a:rPr lang="en-US" smtClean="0"/>
              <a:t>2</a:t>
            </a:fld>
            <a:endParaRPr lang="en-US"/>
          </a:p>
        </p:txBody>
      </p:sp>
    </p:spTree>
    <p:extLst>
      <p:ext uri="{BB962C8B-B14F-4D97-AF65-F5344CB8AC3E}">
        <p14:creationId xmlns:p14="http://schemas.microsoft.com/office/powerpoint/2010/main" val="2868317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Caché - non pertinent en dehors du SSA</a:t>
            </a:r>
          </a:p>
          <a:p>
            <a:endParaRPr lang="en-CH" dirty="0"/>
          </a:p>
        </p:txBody>
      </p:sp>
      <p:sp>
        <p:nvSpPr>
          <p:cNvPr id="4" name="Slide Number Placeholder 3"/>
          <p:cNvSpPr>
            <a:spLocks noGrp="1"/>
          </p:cNvSpPr>
          <p:nvPr>
            <p:ph type="sldNum" sz="quarter" idx="5"/>
          </p:nvPr>
        </p:nvSpPr>
        <p:spPr/>
        <p:txBody>
          <a:bodyPr/>
          <a:lstStyle/>
          <a:p>
            <a:fld id="{B3FC4483-7CF5-4CF7-BC54-0B04140F1C27}" type="slidenum">
              <a:rPr lang="en-US" smtClean="0"/>
              <a:t>25</a:t>
            </a:fld>
            <a:endParaRPr lang="en-US"/>
          </a:p>
        </p:txBody>
      </p:sp>
    </p:spTree>
    <p:extLst>
      <p:ext uri="{BB962C8B-B14F-4D97-AF65-F5344CB8AC3E}">
        <p14:creationId xmlns:p14="http://schemas.microsoft.com/office/powerpoint/2010/main" val="2656524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Modèles validés et proposés uniquement pour les pays d'Afrique subsaharienne</a:t>
            </a:r>
          </a:p>
          <a:p>
            <a:endParaRPr lang="en-CH" dirty="0"/>
          </a:p>
        </p:txBody>
      </p:sp>
      <p:sp>
        <p:nvSpPr>
          <p:cNvPr id="4" name="Slide Number Placeholder 3"/>
          <p:cNvSpPr>
            <a:spLocks noGrp="1"/>
          </p:cNvSpPr>
          <p:nvPr>
            <p:ph type="sldNum" sz="quarter" idx="5"/>
          </p:nvPr>
        </p:nvSpPr>
        <p:spPr/>
        <p:txBody>
          <a:bodyPr/>
          <a:lstStyle/>
          <a:p>
            <a:fld id="{B3FC4483-7CF5-4CF7-BC54-0B04140F1C27}" type="slidenum">
              <a:rPr lang="en-US" smtClean="0"/>
              <a:t>26</a:t>
            </a:fld>
            <a:endParaRPr lang="en-US"/>
          </a:p>
        </p:txBody>
      </p:sp>
    </p:spTree>
    <p:extLst>
      <p:ext uri="{BB962C8B-B14F-4D97-AF65-F5344CB8AC3E}">
        <p14:creationId xmlns:p14="http://schemas.microsoft.com/office/powerpoint/2010/main" val="2364441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FC4483-7CF5-4CF7-BC54-0B04140F1C27}" type="slidenum">
              <a:rPr lang="en-US" smtClean="0"/>
              <a:t>4</a:t>
            </a:fld>
            <a:endParaRPr lang="en-US"/>
          </a:p>
        </p:txBody>
      </p:sp>
    </p:spTree>
    <p:extLst>
      <p:ext uri="{BB962C8B-B14F-4D97-AF65-F5344CB8AC3E}">
        <p14:creationId xmlns:p14="http://schemas.microsoft.com/office/powerpoint/2010/main" val="848892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Dans les pays disposant d'un grand nombre de données, le nombre de nœuds ne fera probablement pas une grande différence dans l'ajustement du modèle. Dans les pays disposant de moins de données, les différences de complexité du modèle ont plus d'importance pour les estimations, et vous devrez tenir compte de l'AIC et de la plausibilité des estimations du modèle pour choisir entre les modèles.</a:t>
            </a:r>
          </a:p>
        </p:txBody>
      </p:sp>
      <p:sp>
        <p:nvSpPr>
          <p:cNvPr id="4" name="Slide Number Placeholder 3"/>
          <p:cNvSpPr>
            <a:spLocks noGrp="1"/>
          </p:cNvSpPr>
          <p:nvPr>
            <p:ph type="sldNum" sz="quarter" idx="5"/>
          </p:nvPr>
        </p:nvSpPr>
        <p:spPr/>
        <p:txBody>
          <a:bodyPr/>
          <a:lstStyle/>
          <a:p>
            <a:fld id="{B3FC4483-7CF5-4CF7-BC54-0B04140F1C27}" type="slidenum">
              <a:rPr lang="en-US" smtClean="0"/>
              <a:t>10</a:t>
            </a:fld>
            <a:endParaRPr lang="en-US"/>
          </a:p>
        </p:txBody>
      </p:sp>
    </p:spTree>
    <p:extLst>
      <p:ext uri="{BB962C8B-B14F-4D97-AF65-F5344CB8AC3E}">
        <p14:creationId xmlns:p14="http://schemas.microsoft.com/office/powerpoint/2010/main" val="2105074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FC4483-7CF5-4CF7-BC54-0B04140F1C27}" type="slidenum">
              <a:rPr lang="en-US" smtClean="0"/>
              <a:t>12</a:t>
            </a:fld>
            <a:endParaRPr lang="en-US"/>
          </a:p>
        </p:txBody>
      </p:sp>
    </p:spTree>
    <p:extLst>
      <p:ext uri="{BB962C8B-B14F-4D97-AF65-F5344CB8AC3E}">
        <p14:creationId xmlns:p14="http://schemas.microsoft.com/office/powerpoint/2010/main" val="1154295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du rapporteur : suppression du point relatif à Shiny90, qui n'est pas pertinent dans ce contexte.</a:t>
            </a:r>
          </a:p>
        </p:txBody>
      </p:sp>
      <p:sp>
        <p:nvSpPr>
          <p:cNvPr id="4" name="Slide Number Placeholder 3"/>
          <p:cNvSpPr>
            <a:spLocks noGrp="1"/>
          </p:cNvSpPr>
          <p:nvPr>
            <p:ph type="sldNum" sz="quarter" idx="5"/>
          </p:nvPr>
        </p:nvSpPr>
        <p:spPr/>
        <p:txBody>
          <a:bodyPr/>
          <a:lstStyle/>
          <a:p>
            <a:fld id="{B3FC4483-7CF5-4CF7-BC54-0B04140F1C27}" type="slidenum">
              <a:rPr lang="en-US" smtClean="0"/>
              <a:t>13</a:t>
            </a:fld>
            <a:endParaRPr lang="en-US"/>
          </a:p>
        </p:txBody>
      </p:sp>
    </p:spTree>
    <p:extLst>
      <p:ext uri="{BB962C8B-B14F-4D97-AF65-F5344CB8AC3E}">
        <p14:creationId xmlns:p14="http://schemas.microsoft.com/office/powerpoint/2010/main" val="3317121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Cela dépend du taux d'interruption du traitement introduit !</a:t>
            </a:r>
            <a:endParaRPr lang="en-CH"/>
          </a:p>
        </p:txBody>
      </p:sp>
      <p:sp>
        <p:nvSpPr>
          <p:cNvPr id="4" name="Slide Number Placeholder 3"/>
          <p:cNvSpPr>
            <a:spLocks noGrp="1"/>
          </p:cNvSpPr>
          <p:nvPr>
            <p:ph type="sldNum" sz="quarter" idx="5"/>
          </p:nvPr>
        </p:nvSpPr>
        <p:spPr/>
        <p:txBody>
          <a:bodyPr/>
          <a:lstStyle/>
          <a:p>
            <a:fld id="{B3FC4483-7CF5-4CF7-BC54-0B04140F1C27}" type="slidenum">
              <a:rPr lang="en-US" smtClean="0"/>
              <a:t>15</a:t>
            </a:fld>
            <a:endParaRPr lang="en-US"/>
          </a:p>
        </p:txBody>
      </p:sp>
    </p:spTree>
    <p:extLst>
      <p:ext uri="{BB962C8B-B14F-4D97-AF65-F5344CB8AC3E}">
        <p14:creationId xmlns:p14="http://schemas.microsoft.com/office/powerpoint/2010/main" val="38706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FC4483-7CF5-4CF7-BC54-0B04140F1C27}" type="slidenum">
              <a:rPr lang="en-US" smtClean="0"/>
              <a:t>18</a:t>
            </a:fld>
            <a:endParaRPr lang="en-US"/>
          </a:p>
        </p:txBody>
      </p:sp>
    </p:spTree>
    <p:extLst>
      <p:ext uri="{BB962C8B-B14F-4D97-AF65-F5344CB8AC3E}">
        <p14:creationId xmlns:p14="http://schemas.microsoft.com/office/powerpoint/2010/main" val="1861614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Caché - non pertinent en dehors du SSA</a:t>
            </a:r>
          </a:p>
          <a:p>
            <a:endParaRPr lang="en-CH" dirty="0"/>
          </a:p>
        </p:txBody>
      </p:sp>
      <p:sp>
        <p:nvSpPr>
          <p:cNvPr id="4" name="Slide Number Placeholder 3"/>
          <p:cNvSpPr>
            <a:spLocks noGrp="1"/>
          </p:cNvSpPr>
          <p:nvPr>
            <p:ph type="sldNum" sz="quarter" idx="5"/>
          </p:nvPr>
        </p:nvSpPr>
        <p:spPr/>
        <p:txBody>
          <a:bodyPr/>
          <a:lstStyle/>
          <a:p>
            <a:fld id="{B3FC4483-7CF5-4CF7-BC54-0B04140F1C27}" type="slidenum">
              <a:rPr lang="en-US" smtClean="0"/>
              <a:t>23</a:t>
            </a:fld>
            <a:endParaRPr lang="en-US"/>
          </a:p>
        </p:txBody>
      </p:sp>
    </p:spTree>
    <p:extLst>
      <p:ext uri="{BB962C8B-B14F-4D97-AF65-F5344CB8AC3E}">
        <p14:creationId xmlns:p14="http://schemas.microsoft.com/office/powerpoint/2010/main" val="2775153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Caché - non pertinent en dehors du SSA</a:t>
            </a:r>
          </a:p>
          <a:p>
            <a:endParaRPr lang="en-CH" dirty="0"/>
          </a:p>
        </p:txBody>
      </p:sp>
      <p:sp>
        <p:nvSpPr>
          <p:cNvPr id="4" name="Slide Number Placeholder 3"/>
          <p:cNvSpPr>
            <a:spLocks noGrp="1"/>
          </p:cNvSpPr>
          <p:nvPr>
            <p:ph type="sldNum" sz="quarter" idx="5"/>
          </p:nvPr>
        </p:nvSpPr>
        <p:spPr/>
        <p:txBody>
          <a:bodyPr/>
          <a:lstStyle/>
          <a:p>
            <a:fld id="{B3FC4483-7CF5-4CF7-BC54-0B04140F1C27}" type="slidenum">
              <a:rPr lang="en-US" smtClean="0"/>
              <a:t>24</a:t>
            </a:fld>
            <a:endParaRPr lang="en-US"/>
          </a:p>
        </p:txBody>
      </p:sp>
    </p:spTree>
    <p:extLst>
      <p:ext uri="{BB962C8B-B14F-4D97-AF65-F5344CB8AC3E}">
        <p14:creationId xmlns:p14="http://schemas.microsoft.com/office/powerpoint/2010/main" val="3292459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230BB-CAAA-48EC-9DFD-99B77037C3FD}"/>
              </a:ext>
            </a:extLst>
          </p:cNvPr>
          <p:cNvSpPr>
            <a:spLocks noGrp="1"/>
          </p:cNvSpPr>
          <p:nvPr>
            <p:ph type="ctrTitle"/>
          </p:nvPr>
        </p:nvSpPr>
        <p:spPr>
          <a:xfrm>
            <a:off x="1524000" y="1122363"/>
            <a:ext cx="9144000" cy="2387600"/>
          </a:xfrm>
        </p:spPr>
        <p:txBody>
          <a:bodyPr anchor="b"/>
          <a:lstStyle>
            <a:lvl1pPr algn="ctr">
              <a:defRPr sz="6000" b="1">
                <a:latin typeface="+mn-lt"/>
              </a:defRPr>
            </a:lvl1pPr>
          </a:lstStyle>
          <a:p>
            <a:r>
              <a:rPr lang="en-US"/>
              <a:t>Click to edit Master title style</a:t>
            </a:r>
          </a:p>
        </p:txBody>
      </p:sp>
      <p:sp>
        <p:nvSpPr>
          <p:cNvPr id="3" name="Subtitle 2">
            <a:extLst>
              <a:ext uri="{FF2B5EF4-FFF2-40B4-BE49-F238E27FC236}">
                <a16:creationId xmlns:a16="http://schemas.microsoft.com/office/drawing/2014/main" id="{C7138379-9D4B-41CC-A162-04630EEFFF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C69BC0-259B-4EDC-A2F4-B502821B83F8}"/>
              </a:ext>
            </a:extLst>
          </p:cNvPr>
          <p:cNvSpPr>
            <a:spLocks noGrp="1"/>
          </p:cNvSpPr>
          <p:nvPr>
            <p:ph type="dt" sz="half" idx="10"/>
          </p:nvPr>
        </p:nvSpPr>
        <p:spPr/>
        <p:txBody>
          <a:bodyPr/>
          <a:lstStyle/>
          <a:p>
            <a:fld id="{AC9815C0-9D66-4541-8E11-B69383B3C42B}" type="datetime1">
              <a:rPr lang="en-US" smtClean="0"/>
              <a:t>2/20/2024</a:t>
            </a:fld>
            <a:endParaRPr lang="en-US"/>
          </a:p>
        </p:txBody>
      </p:sp>
      <p:sp>
        <p:nvSpPr>
          <p:cNvPr id="5" name="Footer Placeholder 4">
            <a:extLst>
              <a:ext uri="{FF2B5EF4-FFF2-40B4-BE49-F238E27FC236}">
                <a16:creationId xmlns:a16="http://schemas.microsoft.com/office/drawing/2014/main" id="{10468F82-E990-4006-B9FB-874EBB3EF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548E7C-4764-4FC4-885E-B32B1EB19A0D}"/>
              </a:ext>
            </a:extLst>
          </p:cNvPr>
          <p:cNvSpPr>
            <a:spLocks noGrp="1"/>
          </p:cNvSpPr>
          <p:nvPr>
            <p:ph type="sldNum" sz="quarter" idx="12"/>
          </p:nvPr>
        </p:nvSpPr>
        <p:spPr/>
        <p:txBody>
          <a:bodyPr/>
          <a:lstStyle/>
          <a:p>
            <a:fld id="{CF13D369-8700-4468-8CC4-EE7C53720160}" type="slidenum">
              <a:rPr lang="en-US" smtClean="0"/>
              <a:t>‹#›</a:t>
            </a:fld>
            <a:endParaRPr lang="en-US"/>
          </a:p>
        </p:txBody>
      </p:sp>
    </p:spTree>
    <p:extLst>
      <p:ext uri="{BB962C8B-B14F-4D97-AF65-F5344CB8AC3E}">
        <p14:creationId xmlns:p14="http://schemas.microsoft.com/office/powerpoint/2010/main" val="2901405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D9E80-FFE9-4389-BF4C-C50CD9BD16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C29126-94E8-486F-AB01-81D4CFF102A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A2164F-6980-49D3-9234-46FF0AF79773}"/>
              </a:ext>
            </a:extLst>
          </p:cNvPr>
          <p:cNvSpPr>
            <a:spLocks noGrp="1"/>
          </p:cNvSpPr>
          <p:nvPr>
            <p:ph type="dt" sz="half" idx="10"/>
          </p:nvPr>
        </p:nvSpPr>
        <p:spPr/>
        <p:txBody>
          <a:bodyPr/>
          <a:lstStyle/>
          <a:p>
            <a:fld id="{0F61128E-712B-4887-8407-3A35F15867CE}" type="datetime1">
              <a:rPr lang="en-US" smtClean="0"/>
              <a:t>2/20/2024</a:t>
            </a:fld>
            <a:endParaRPr lang="en-US"/>
          </a:p>
        </p:txBody>
      </p:sp>
      <p:sp>
        <p:nvSpPr>
          <p:cNvPr id="5" name="Footer Placeholder 4">
            <a:extLst>
              <a:ext uri="{FF2B5EF4-FFF2-40B4-BE49-F238E27FC236}">
                <a16:creationId xmlns:a16="http://schemas.microsoft.com/office/drawing/2014/main" id="{D4232924-8374-4A5D-A277-331FA271E3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FC6C28-9E30-4D11-902A-C96FF870B60B}"/>
              </a:ext>
            </a:extLst>
          </p:cNvPr>
          <p:cNvSpPr>
            <a:spLocks noGrp="1"/>
          </p:cNvSpPr>
          <p:nvPr>
            <p:ph type="sldNum" sz="quarter" idx="12"/>
          </p:nvPr>
        </p:nvSpPr>
        <p:spPr/>
        <p:txBody>
          <a:bodyPr/>
          <a:lstStyle/>
          <a:p>
            <a:fld id="{CF13D369-8700-4468-8CC4-EE7C53720160}" type="slidenum">
              <a:rPr lang="en-US" smtClean="0"/>
              <a:t>‹#›</a:t>
            </a:fld>
            <a:endParaRPr lang="en-US"/>
          </a:p>
        </p:txBody>
      </p:sp>
    </p:spTree>
    <p:extLst>
      <p:ext uri="{BB962C8B-B14F-4D97-AF65-F5344CB8AC3E}">
        <p14:creationId xmlns:p14="http://schemas.microsoft.com/office/powerpoint/2010/main" val="1760510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D406D1-4742-4843-B0E4-CF3871785B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171B94-81D7-4F30-93A4-F51FB2348E3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918BF0-7FBF-4898-BDDE-1819ECBF3D73}"/>
              </a:ext>
            </a:extLst>
          </p:cNvPr>
          <p:cNvSpPr>
            <a:spLocks noGrp="1"/>
          </p:cNvSpPr>
          <p:nvPr>
            <p:ph type="dt" sz="half" idx="10"/>
          </p:nvPr>
        </p:nvSpPr>
        <p:spPr/>
        <p:txBody>
          <a:bodyPr/>
          <a:lstStyle/>
          <a:p>
            <a:fld id="{CC898F68-DB58-406D-A67A-8F9D04739816}" type="datetime1">
              <a:rPr lang="en-US" smtClean="0"/>
              <a:t>2/20/2024</a:t>
            </a:fld>
            <a:endParaRPr lang="en-US"/>
          </a:p>
        </p:txBody>
      </p:sp>
      <p:sp>
        <p:nvSpPr>
          <p:cNvPr id="5" name="Footer Placeholder 4">
            <a:extLst>
              <a:ext uri="{FF2B5EF4-FFF2-40B4-BE49-F238E27FC236}">
                <a16:creationId xmlns:a16="http://schemas.microsoft.com/office/drawing/2014/main" id="{E9A314CD-386A-40A5-BDCD-8E2827033F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464C93-68E5-4FA4-960B-FA155FD77963}"/>
              </a:ext>
            </a:extLst>
          </p:cNvPr>
          <p:cNvSpPr>
            <a:spLocks noGrp="1"/>
          </p:cNvSpPr>
          <p:nvPr>
            <p:ph type="sldNum" sz="quarter" idx="12"/>
          </p:nvPr>
        </p:nvSpPr>
        <p:spPr/>
        <p:txBody>
          <a:bodyPr/>
          <a:lstStyle/>
          <a:p>
            <a:fld id="{CF13D369-8700-4468-8CC4-EE7C53720160}" type="slidenum">
              <a:rPr lang="en-US" smtClean="0"/>
              <a:t>‹#›</a:t>
            </a:fld>
            <a:endParaRPr lang="en-US"/>
          </a:p>
        </p:txBody>
      </p:sp>
    </p:spTree>
    <p:extLst>
      <p:ext uri="{BB962C8B-B14F-4D97-AF65-F5344CB8AC3E}">
        <p14:creationId xmlns:p14="http://schemas.microsoft.com/office/powerpoint/2010/main" val="88533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10635-5CEC-4384-A2C5-92AC0631E584}"/>
              </a:ext>
            </a:extLst>
          </p:cNvPr>
          <p:cNvSpPr>
            <a:spLocks noGrp="1"/>
          </p:cNvSpPr>
          <p:nvPr>
            <p:ph type="title"/>
          </p:nvPr>
        </p:nvSpPr>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B4A8BB4E-225E-4BBD-BC67-20818DE0E807}"/>
              </a:ext>
            </a:extLst>
          </p:cNvPr>
          <p:cNvSpPr>
            <a:spLocks noGrp="1"/>
          </p:cNvSpPr>
          <p:nvPr>
            <p:ph idx="1"/>
          </p:nvPr>
        </p:nvSpPr>
        <p:spPr/>
        <p:txBody>
          <a:bodyPr/>
          <a:lstStyle>
            <a:lvl2pPr marL="685800" indent="-228600">
              <a:buFont typeface="Arial" panose="020B0604020202020204" pitchFamily="34" charset="0"/>
              <a:buChar char="•"/>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9623A2F-A054-4209-9CB7-42837F1E8368}"/>
              </a:ext>
            </a:extLst>
          </p:cNvPr>
          <p:cNvSpPr>
            <a:spLocks noGrp="1"/>
          </p:cNvSpPr>
          <p:nvPr>
            <p:ph type="dt" sz="half" idx="10"/>
          </p:nvPr>
        </p:nvSpPr>
        <p:spPr/>
        <p:txBody>
          <a:bodyPr/>
          <a:lstStyle/>
          <a:p>
            <a:fld id="{36A8F8BD-08BB-4A8A-8AA8-0E91AB431CE6}" type="datetime1">
              <a:rPr lang="en-US" smtClean="0"/>
              <a:t>2/20/2024</a:t>
            </a:fld>
            <a:endParaRPr lang="en-US"/>
          </a:p>
        </p:txBody>
      </p:sp>
      <p:sp>
        <p:nvSpPr>
          <p:cNvPr id="5" name="Footer Placeholder 4">
            <a:extLst>
              <a:ext uri="{FF2B5EF4-FFF2-40B4-BE49-F238E27FC236}">
                <a16:creationId xmlns:a16="http://schemas.microsoft.com/office/drawing/2014/main" id="{E8B15E96-6D50-49D4-A754-DB54CED3B1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86BBE9-FB13-47EA-8E2E-97B9E891EF5C}"/>
              </a:ext>
            </a:extLst>
          </p:cNvPr>
          <p:cNvSpPr>
            <a:spLocks noGrp="1"/>
          </p:cNvSpPr>
          <p:nvPr>
            <p:ph type="sldNum" sz="quarter" idx="12"/>
          </p:nvPr>
        </p:nvSpPr>
        <p:spPr/>
        <p:txBody>
          <a:bodyPr/>
          <a:lstStyle/>
          <a:p>
            <a:fld id="{CF13D369-8700-4468-8CC4-EE7C53720160}" type="slidenum">
              <a:rPr lang="en-US" smtClean="0"/>
              <a:t>‹#›</a:t>
            </a:fld>
            <a:endParaRPr lang="en-US"/>
          </a:p>
        </p:txBody>
      </p:sp>
    </p:spTree>
    <p:extLst>
      <p:ext uri="{BB962C8B-B14F-4D97-AF65-F5344CB8AC3E}">
        <p14:creationId xmlns:p14="http://schemas.microsoft.com/office/powerpoint/2010/main" val="4045517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25859-FF05-4BE3-9984-9DE6B302C41E}"/>
              </a:ext>
            </a:extLst>
          </p:cNvPr>
          <p:cNvSpPr>
            <a:spLocks noGrp="1"/>
          </p:cNvSpPr>
          <p:nvPr>
            <p:ph type="title"/>
          </p:nvPr>
        </p:nvSpPr>
        <p:spPr>
          <a:xfrm>
            <a:off x="831850" y="1709738"/>
            <a:ext cx="10515600" cy="2852737"/>
          </a:xfrm>
        </p:spPr>
        <p:txBody>
          <a:bodyPr anchor="b"/>
          <a:lstStyle>
            <a:lvl1pPr>
              <a:defRPr sz="6000" b="1">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DEF576AB-BBC3-44D6-B38A-2146FFA535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E874BE9-2FBD-44FA-9901-235021B1F765}"/>
              </a:ext>
            </a:extLst>
          </p:cNvPr>
          <p:cNvSpPr>
            <a:spLocks noGrp="1"/>
          </p:cNvSpPr>
          <p:nvPr>
            <p:ph type="dt" sz="half" idx="10"/>
          </p:nvPr>
        </p:nvSpPr>
        <p:spPr/>
        <p:txBody>
          <a:bodyPr/>
          <a:lstStyle/>
          <a:p>
            <a:fld id="{BBB27DEC-FE6B-4C45-AEFE-23E3916E4A2C}" type="datetime1">
              <a:rPr lang="en-US" smtClean="0"/>
              <a:t>2/20/2024</a:t>
            </a:fld>
            <a:endParaRPr lang="en-US"/>
          </a:p>
        </p:txBody>
      </p:sp>
      <p:sp>
        <p:nvSpPr>
          <p:cNvPr id="5" name="Footer Placeholder 4">
            <a:extLst>
              <a:ext uri="{FF2B5EF4-FFF2-40B4-BE49-F238E27FC236}">
                <a16:creationId xmlns:a16="http://schemas.microsoft.com/office/drawing/2014/main" id="{7F390B51-59EA-41AB-94E9-3752857031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6EBA5D-F0A5-4D6B-A1F2-BFABC769D04B}"/>
              </a:ext>
            </a:extLst>
          </p:cNvPr>
          <p:cNvSpPr>
            <a:spLocks noGrp="1"/>
          </p:cNvSpPr>
          <p:nvPr>
            <p:ph type="sldNum" sz="quarter" idx="12"/>
          </p:nvPr>
        </p:nvSpPr>
        <p:spPr/>
        <p:txBody>
          <a:bodyPr/>
          <a:lstStyle/>
          <a:p>
            <a:fld id="{CF13D369-8700-4468-8CC4-EE7C53720160}" type="slidenum">
              <a:rPr lang="en-US" smtClean="0"/>
              <a:t>‹#›</a:t>
            </a:fld>
            <a:endParaRPr lang="en-US"/>
          </a:p>
        </p:txBody>
      </p:sp>
    </p:spTree>
    <p:extLst>
      <p:ext uri="{BB962C8B-B14F-4D97-AF65-F5344CB8AC3E}">
        <p14:creationId xmlns:p14="http://schemas.microsoft.com/office/powerpoint/2010/main" val="359439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11501-5772-471B-AFD3-1C60F0C3197D}"/>
              </a:ext>
            </a:extLst>
          </p:cNvPr>
          <p:cNvSpPr>
            <a:spLocks noGrp="1"/>
          </p:cNvSpPr>
          <p:nvPr>
            <p:ph type="title"/>
          </p:nvPr>
        </p:nvSpPr>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B30AA951-E9F3-4F45-BE8D-33D643E2292D}"/>
              </a:ext>
            </a:extLst>
          </p:cNvPr>
          <p:cNvSpPr>
            <a:spLocks noGrp="1"/>
          </p:cNvSpPr>
          <p:nvPr>
            <p:ph sz="half" idx="1"/>
          </p:nvPr>
        </p:nvSpPr>
        <p:spPr>
          <a:xfrm>
            <a:off x="838200" y="1825625"/>
            <a:ext cx="5181600" cy="4351338"/>
          </a:xfrm>
        </p:spPr>
        <p:txBody>
          <a:bodyPr/>
          <a:lstStyle>
            <a:lvl2pPr marL="685800" indent="-228600">
              <a:buFont typeface="Arial" panose="020B0604020202020204" pitchFamily="34" charset="0"/>
              <a:buChar char="•"/>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2167EA7-40E6-4C26-853D-899527397BB9}"/>
              </a:ext>
            </a:extLst>
          </p:cNvPr>
          <p:cNvSpPr>
            <a:spLocks noGrp="1"/>
          </p:cNvSpPr>
          <p:nvPr>
            <p:ph sz="half" idx="2"/>
          </p:nvPr>
        </p:nvSpPr>
        <p:spPr>
          <a:xfrm>
            <a:off x="6172200" y="1825625"/>
            <a:ext cx="5181600" cy="4351338"/>
          </a:xfrm>
        </p:spPr>
        <p:txBody>
          <a:bodyPr/>
          <a:lstStyle>
            <a:lvl2pPr marL="685800" indent="-228600">
              <a:buFont typeface="Arial" panose="020B0604020202020204" pitchFamily="34" charset="0"/>
              <a:buChar char="•"/>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EF73D78-4183-4F29-8643-E9C5524EAA37}"/>
              </a:ext>
            </a:extLst>
          </p:cNvPr>
          <p:cNvSpPr>
            <a:spLocks noGrp="1"/>
          </p:cNvSpPr>
          <p:nvPr>
            <p:ph type="dt" sz="half" idx="10"/>
          </p:nvPr>
        </p:nvSpPr>
        <p:spPr/>
        <p:txBody>
          <a:bodyPr/>
          <a:lstStyle/>
          <a:p>
            <a:fld id="{EF26BF74-6D9E-4704-9FB6-10854F62FD25}" type="datetime1">
              <a:rPr lang="en-US" smtClean="0"/>
              <a:t>2/20/2024</a:t>
            </a:fld>
            <a:endParaRPr lang="en-US"/>
          </a:p>
        </p:txBody>
      </p:sp>
      <p:sp>
        <p:nvSpPr>
          <p:cNvPr id="6" name="Footer Placeholder 5">
            <a:extLst>
              <a:ext uri="{FF2B5EF4-FFF2-40B4-BE49-F238E27FC236}">
                <a16:creationId xmlns:a16="http://schemas.microsoft.com/office/drawing/2014/main" id="{3AAB7B4F-EA3E-4405-8DCF-DB23CA60BE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578963-6E88-449C-AF13-1CC62AD335E3}"/>
              </a:ext>
            </a:extLst>
          </p:cNvPr>
          <p:cNvSpPr>
            <a:spLocks noGrp="1"/>
          </p:cNvSpPr>
          <p:nvPr>
            <p:ph type="sldNum" sz="quarter" idx="12"/>
          </p:nvPr>
        </p:nvSpPr>
        <p:spPr/>
        <p:txBody>
          <a:bodyPr/>
          <a:lstStyle/>
          <a:p>
            <a:fld id="{CF13D369-8700-4468-8CC4-EE7C53720160}" type="slidenum">
              <a:rPr lang="en-US" smtClean="0"/>
              <a:t>‹#›</a:t>
            </a:fld>
            <a:endParaRPr lang="en-US"/>
          </a:p>
        </p:txBody>
      </p:sp>
    </p:spTree>
    <p:extLst>
      <p:ext uri="{BB962C8B-B14F-4D97-AF65-F5344CB8AC3E}">
        <p14:creationId xmlns:p14="http://schemas.microsoft.com/office/powerpoint/2010/main" val="124383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960A-D71E-4D7A-A787-74D6DBC298A7}"/>
              </a:ext>
            </a:extLst>
          </p:cNvPr>
          <p:cNvSpPr>
            <a:spLocks noGrp="1"/>
          </p:cNvSpPr>
          <p:nvPr>
            <p:ph type="title"/>
          </p:nvPr>
        </p:nvSpPr>
        <p:spPr>
          <a:xfrm>
            <a:off x="839788" y="365125"/>
            <a:ext cx="10515600" cy="1325563"/>
          </a:xfrm>
        </p:spPr>
        <p:txBody>
          <a:bodyPr/>
          <a:lstStyle>
            <a:lvl1pPr>
              <a:defRPr b="1">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62DCE931-0A02-4E5D-BC3A-23D8B0C754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EF3536B-B25D-424A-B0DF-0E8150B9D99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C1CA37-FDC4-41B1-B1AC-B87A790C8C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C9A0925-DF69-4EA2-9066-DB572E22442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DE81A6-5371-4902-8150-5FF40623197D}"/>
              </a:ext>
            </a:extLst>
          </p:cNvPr>
          <p:cNvSpPr>
            <a:spLocks noGrp="1"/>
          </p:cNvSpPr>
          <p:nvPr>
            <p:ph type="dt" sz="half" idx="10"/>
          </p:nvPr>
        </p:nvSpPr>
        <p:spPr/>
        <p:txBody>
          <a:bodyPr/>
          <a:lstStyle/>
          <a:p>
            <a:fld id="{46269F49-6F24-41E3-99E1-36D6A62E0123}" type="datetime1">
              <a:rPr lang="en-US" smtClean="0"/>
              <a:t>2/20/2024</a:t>
            </a:fld>
            <a:endParaRPr lang="en-US"/>
          </a:p>
        </p:txBody>
      </p:sp>
      <p:sp>
        <p:nvSpPr>
          <p:cNvPr id="8" name="Footer Placeholder 7">
            <a:extLst>
              <a:ext uri="{FF2B5EF4-FFF2-40B4-BE49-F238E27FC236}">
                <a16:creationId xmlns:a16="http://schemas.microsoft.com/office/drawing/2014/main" id="{7BE31778-510A-4041-9C9D-C1F82C700C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BFF709-2C1D-4720-9A95-6CC79415EF28}"/>
              </a:ext>
            </a:extLst>
          </p:cNvPr>
          <p:cNvSpPr>
            <a:spLocks noGrp="1"/>
          </p:cNvSpPr>
          <p:nvPr>
            <p:ph type="sldNum" sz="quarter" idx="12"/>
          </p:nvPr>
        </p:nvSpPr>
        <p:spPr/>
        <p:txBody>
          <a:bodyPr/>
          <a:lstStyle/>
          <a:p>
            <a:fld id="{CF13D369-8700-4468-8CC4-EE7C53720160}" type="slidenum">
              <a:rPr lang="en-US" smtClean="0"/>
              <a:t>‹#›</a:t>
            </a:fld>
            <a:endParaRPr lang="en-US"/>
          </a:p>
        </p:txBody>
      </p:sp>
    </p:spTree>
    <p:extLst>
      <p:ext uri="{BB962C8B-B14F-4D97-AF65-F5344CB8AC3E}">
        <p14:creationId xmlns:p14="http://schemas.microsoft.com/office/powerpoint/2010/main" val="1973981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4309B-B01A-412B-BEED-0D67B99F64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EF931A-F7EF-4755-8AE3-BFC95E008188}"/>
              </a:ext>
            </a:extLst>
          </p:cNvPr>
          <p:cNvSpPr>
            <a:spLocks noGrp="1"/>
          </p:cNvSpPr>
          <p:nvPr>
            <p:ph type="dt" sz="half" idx="10"/>
          </p:nvPr>
        </p:nvSpPr>
        <p:spPr/>
        <p:txBody>
          <a:bodyPr/>
          <a:lstStyle/>
          <a:p>
            <a:fld id="{6AEA245D-C950-427F-90AD-A5991B6CD881}" type="datetime1">
              <a:rPr lang="en-US" smtClean="0"/>
              <a:t>2/20/2024</a:t>
            </a:fld>
            <a:endParaRPr lang="en-US"/>
          </a:p>
        </p:txBody>
      </p:sp>
      <p:sp>
        <p:nvSpPr>
          <p:cNvPr id="4" name="Footer Placeholder 3">
            <a:extLst>
              <a:ext uri="{FF2B5EF4-FFF2-40B4-BE49-F238E27FC236}">
                <a16:creationId xmlns:a16="http://schemas.microsoft.com/office/drawing/2014/main" id="{8C5A84C3-A4E1-4FF5-A4F0-1C7633002E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D42B29-0923-4F80-A1BA-EADDF40ED4CA}"/>
              </a:ext>
            </a:extLst>
          </p:cNvPr>
          <p:cNvSpPr>
            <a:spLocks noGrp="1"/>
          </p:cNvSpPr>
          <p:nvPr>
            <p:ph type="sldNum" sz="quarter" idx="12"/>
          </p:nvPr>
        </p:nvSpPr>
        <p:spPr/>
        <p:txBody>
          <a:bodyPr/>
          <a:lstStyle/>
          <a:p>
            <a:fld id="{CF13D369-8700-4468-8CC4-EE7C53720160}" type="slidenum">
              <a:rPr lang="en-US" smtClean="0"/>
              <a:t>‹#›</a:t>
            </a:fld>
            <a:endParaRPr lang="en-US"/>
          </a:p>
        </p:txBody>
      </p:sp>
    </p:spTree>
    <p:extLst>
      <p:ext uri="{BB962C8B-B14F-4D97-AF65-F5344CB8AC3E}">
        <p14:creationId xmlns:p14="http://schemas.microsoft.com/office/powerpoint/2010/main" val="469415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0237E6-99B3-43E0-8CE0-F79E41697C7E}"/>
              </a:ext>
            </a:extLst>
          </p:cNvPr>
          <p:cNvSpPr>
            <a:spLocks noGrp="1"/>
          </p:cNvSpPr>
          <p:nvPr>
            <p:ph type="dt" sz="half" idx="10"/>
          </p:nvPr>
        </p:nvSpPr>
        <p:spPr/>
        <p:txBody>
          <a:bodyPr/>
          <a:lstStyle/>
          <a:p>
            <a:fld id="{78502B6E-3404-4F23-A953-FDF3AA194680}" type="datetime1">
              <a:rPr lang="en-US" smtClean="0"/>
              <a:t>2/20/2024</a:t>
            </a:fld>
            <a:endParaRPr lang="en-US"/>
          </a:p>
        </p:txBody>
      </p:sp>
      <p:sp>
        <p:nvSpPr>
          <p:cNvPr id="3" name="Footer Placeholder 2">
            <a:extLst>
              <a:ext uri="{FF2B5EF4-FFF2-40B4-BE49-F238E27FC236}">
                <a16:creationId xmlns:a16="http://schemas.microsoft.com/office/drawing/2014/main" id="{65806CEB-FFE8-45C9-A160-C569042733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D5E00E-7BEC-4215-AB68-7381349887D3}"/>
              </a:ext>
            </a:extLst>
          </p:cNvPr>
          <p:cNvSpPr>
            <a:spLocks noGrp="1"/>
          </p:cNvSpPr>
          <p:nvPr>
            <p:ph type="sldNum" sz="quarter" idx="12"/>
          </p:nvPr>
        </p:nvSpPr>
        <p:spPr/>
        <p:txBody>
          <a:bodyPr/>
          <a:lstStyle/>
          <a:p>
            <a:fld id="{CF13D369-8700-4468-8CC4-EE7C53720160}" type="slidenum">
              <a:rPr lang="en-US" smtClean="0"/>
              <a:t>‹#›</a:t>
            </a:fld>
            <a:endParaRPr lang="en-US"/>
          </a:p>
        </p:txBody>
      </p:sp>
    </p:spTree>
    <p:extLst>
      <p:ext uri="{BB962C8B-B14F-4D97-AF65-F5344CB8AC3E}">
        <p14:creationId xmlns:p14="http://schemas.microsoft.com/office/powerpoint/2010/main" val="3107739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A25F9-8356-48AF-8918-4A2F8F7CF14F}"/>
              </a:ext>
            </a:extLst>
          </p:cNvPr>
          <p:cNvSpPr>
            <a:spLocks noGrp="1"/>
          </p:cNvSpPr>
          <p:nvPr>
            <p:ph type="title"/>
          </p:nvPr>
        </p:nvSpPr>
        <p:spPr>
          <a:xfrm>
            <a:off x="839788" y="457200"/>
            <a:ext cx="3932237" cy="1600200"/>
          </a:xfrm>
        </p:spPr>
        <p:txBody>
          <a:bodyPr anchor="b"/>
          <a:lstStyle>
            <a:lvl1pPr>
              <a:defRPr sz="3200"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7599E571-ED8F-488E-BC94-67043974E4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23B47D-DAEF-4BE7-BDB4-3EAC834B4B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45550B2-964B-495E-8261-847B7ACC54AB}"/>
              </a:ext>
            </a:extLst>
          </p:cNvPr>
          <p:cNvSpPr>
            <a:spLocks noGrp="1"/>
          </p:cNvSpPr>
          <p:nvPr>
            <p:ph type="dt" sz="half" idx="10"/>
          </p:nvPr>
        </p:nvSpPr>
        <p:spPr/>
        <p:txBody>
          <a:bodyPr/>
          <a:lstStyle/>
          <a:p>
            <a:fld id="{F07DB540-1546-4174-8277-76BD957A9002}" type="datetime1">
              <a:rPr lang="en-US" smtClean="0"/>
              <a:t>2/20/2024</a:t>
            </a:fld>
            <a:endParaRPr lang="en-US"/>
          </a:p>
        </p:txBody>
      </p:sp>
      <p:sp>
        <p:nvSpPr>
          <p:cNvPr id="6" name="Footer Placeholder 5">
            <a:extLst>
              <a:ext uri="{FF2B5EF4-FFF2-40B4-BE49-F238E27FC236}">
                <a16:creationId xmlns:a16="http://schemas.microsoft.com/office/drawing/2014/main" id="{4F10F761-F58F-4325-85D5-562C5D051E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07DC73-208E-4865-87D1-F946ACE438AC}"/>
              </a:ext>
            </a:extLst>
          </p:cNvPr>
          <p:cNvSpPr>
            <a:spLocks noGrp="1"/>
          </p:cNvSpPr>
          <p:nvPr>
            <p:ph type="sldNum" sz="quarter" idx="12"/>
          </p:nvPr>
        </p:nvSpPr>
        <p:spPr/>
        <p:txBody>
          <a:bodyPr/>
          <a:lstStyle/>
          <a:p>
            <a:fld id="{CF13D369-8700-4468-8CC4-EE7C53720160}" type="slidenum">
              <a:rPr lang="en-US" smtClean="0"/>
              <a:t>‹#›</a:t>
            </a:fld>
            <a:endParaRPr lang="en-US"/>
          </a:p>
        </p:txBody>
      </p:sp>
    </p:spTree>
    <p:extLst>
      <p:ext uri="{BB962C8B-B14F-4D97-AF65-F5344CB8AC3E}">
        <p14:creationId xmlns:p14="http://schemas.microsoft.com/office/powerpoint/2010/main" val="1837058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BD931-B410-4998-8FAD-E589AFF4FF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FAA984-1199-43A2-97C7-03EB24D42A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603AE7-CA65-45F3-8ED4-956CCC0721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C498087-5B2F-42E7-90BC-C2A2AE09BE5B}"/>
              </a:ext>
            </a:extLst>
          </p:cNvPr>
          <p:cNvSpPr>
            <a:spLocks noGrp="1"/>
          </p:cNvSpPr>
          <p:nvPr>
            <p:ph type="dt" sz="half" idx="10"/>
          </p:nvPr>
        </p:nvSpPr>
        <p:spPr/>
        <p:txBody>
          <a:bodyPr/>
          <a:lstStyle/>
          <a:p>
            <a:fld id="{E97A57B1-A5D9-45E6-A279-9AEA52C5FC22}" type="datetime1">
              <a:rPr lang="en-US" smtClean="0"/>
              <a:t>2/20/2024</a:t>
            </a:fld>
            <a:endParaRPr lang="en-US"/>
          </a:p>
        </p:txBody>
      </p:sp>
      <p:sp>
        <p:nvSpPr>
          <p:cNvPr id="6" name="Footer Placeholder 5">
            <a:extLst>
              <a:ext uri="{FF2B5EF4-FFF2-40B4-BE49-F238E27FC236}">
                <a16:creationId xmlns:a16="http://schemas.microsoft.com/office/drawing/2014/main" id="{2058AFC6-D80C-4F36-BCCE-C85A8F4DAA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313FD0-C90A-4586-BDDA-A704638CBC6C}"/>
              </a:ext>
            </a:extLst>
          </p:cNvPr>
          <p:cNvSpPr>
            <a:spLocks noGrp="1"/>
          </p:cNvSpPr>
          <p:nvPr>
            <p:ph type="sldNum" sz="quarter" idx="12"/>
          </p:nvPr>
        </p:nvSpPr>
        <p:spPr/>
        <p:txBody>
          <a:bodyPr/>
          <a:lstStyle/>
          <a:p>
            <a:fld id="{CF13D369-8700-4468-8CC4-EE7C53720160}" type="slidenum">
              <a:rPr lang="en-US" smtClean="0"/>
              <a:t>‹#›</a:t>
            </a:fld>
            <a:endParaRPr lang="en-US"/>
          </a:p>
        </p:txBody>
      </p:sp>
    </p:spTree>
    <p:extLst>
      <p:ext uri="{BB962C8B-B14F-4D97-AF65-F5344CB8AC3E}">
        <p14:creationId xmlns:p14="http://schemas.microsoft.com/office/powerpoint/2010/main" val="336542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7349E3-188E-48F2-B91D-5FA3E34220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Cliquez pour modifier le style du titre principal</a:t>
            </a:r>
          </a:p>
        </p:txBody>
      </p:sp>
      <p:sp>
        <p:nvSpPr>
          <p:cNvPr id="3" name="Text Placeholder 2">
            <a:extLst>
              <a:ext uri="{FF2B5EF4-FFF2-40B4-BE49-F238E27FC236}">
                <a16:creationId xmlns:a16="http://schemas.microsoft.com/office/drawing/2014/main" id="{6EF401C4-1EE0-44CC-8E8C-FF650AD827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Modifier les styles du texte maître</a:t>
            </a:r>
          </a:p>
          <a:p>
            <a:pPr lvl="1"/>
            <a:r>
              <a:rPr lang="en-US" dirty="0"/>
              <a:t>Deuxième niveau</a:t>
            </a:r>
          </a:p>
          <a:p>
            <a:pPr lvl="2"/>
            <a:r>
              <a:rPr lang="en-US" dirty="0"/>
              <a:t>Troisième niveau</a:t>
            </a:r>
          </a:p>
          <a:p>
            <a:pPr lvl="3"/>
            <a:r>
              <a:rPr lang="en-US" dirty="0"/>
              <a:t>Quatrième niveau</a:t>
            </a:r>
          </a:p>
          <a:p>
            <a:pPr lvl="4"/>
            <a:r>
              <a:rPr lang="en-US" dirty="0"/>
              <a:t>Cinquième niveau</a:t>
            </a:r>
          </a:p>
        </p:txBody>
      </p:sp>
      <p:sp>
        <p:nvSpPr>
          <p:cNvPr id="4" name="Date Placeholder 3">
            <a:extLst>
              <a:ext uri="{FF2B5EF4-FFF2-40B4-BE49-F238E27FC236}">
                <a16:creationId xmlns:a16="http://schemas.microsoft.com/office/drawing/2014/main" id="{3C6A944F-3A24-4EF6-A744-EF0C3AA9BF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D45AFB-5F80-4C18-8A26-A6AD51EE6895}" type="datetime1">
              <a:rPr lang="en-US" smtClean="0"/>
              <a:t>2/20/2024</a:t>
            </a:fld>
            <a:endParaRPr lang="en-US" dirty="0"/>
          </a:p>
        </p:txBody>
      </p:sp>
      <p:sp>
        <p:nvSpPr>
          <p:cNvPr id="5" name="Footer Placeholder 4">
            <a:extLst>
              <a:ext uri="{FF2B5EF4-FFF2-40B4-BE49-F238E27FC236}">
                <a16:creationId xmlns:a16="http://schemas.microsoft.com/office/drawing/2014/main" id="{36BDDA52-73A5-48F7-814D-E811CBE67B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F164C1-FD47-4408-B785-D12A9B884C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3D369-8700-4468-8CC4-EE7C53720160}" type="slidenum">
              <a:rPr lang="en-US" smtClean="0"/>
              <a:t>‹#›</a:t>
            </a:fld>
            <a:endParaRPr lang="en-US"/>
          </a:p>
        </p:txBody>
      </p:sp>
    </p:spTree>
    <p:extLst>
      <p:ext uri="{BB962C8B-B14F-4D97-AF65-F5344CB8AC3E}">
        <p14:creationId xmlns:p14="http://schemas.microsoft.com/office/powerpoint/2010/main" val="3786434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rgbClr val="327BB6"/>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7030A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327BB6"/>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7030A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327BB6"/>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hivtools.unaids.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A784-76C7-A5B0-0CC6-4075707FE0A7}"/>
              </a:ext>
            </a:extLst>
          </p:cNvPr>
          <p:cNvSpPr>
            <a:spLocks noGrp="1"/>
          </p:cNvSpPr>
          <p:nvPr>
            <p:ph type="ctrTitle"/>
          </p:nvPr>
        </p:nvSpPr>
        <p:spPr>
          <a:xfrm>
            <a:off x="950495" y="1122363"/>
            <a:ext cx="10371221" cy="2387600"/>
          </a:xfrm>
        </p:spPr>
        <p:txBody>
          <a:bodyPr>
            <a:normAutofit fontScale="90000"/>
          </a:bodyPr>
          <a:lstStyle/>
          <a:p>
            <a:r>
              <a:rPr lang="en-US" dirty="0">
                <a:solidFill>
                  <a:srgbClr val="0E26DA"/>
                </a:solidFill>
                <a:effectLst/>
                <a:latin typeface="Calibri" panose="020F0502020204030204" pitchFamily="34" charset="0"/>
                <a:ea typeface="Calibri" panose="020F0502020204030204" pitchFamily="34" charset="0"/>
              </a:rPr>
              <a:t>Changements dans le </a:t>
            </a:r>
            <a:r>
              <a:rPr lang="en-US" dirty="0">
                <a:solidFill>
                  <a:srgbClr val="0E26DA"/>
                </a:solidFill>
                <a:latin typeface="Calibri" panose="020F0502020204030204" pitchFamily="34" charset="0"/>
                <a:ea typeface="Calibri" panose="020F0502020204030204" pitchFamily="34" charset="0"/>
              </a:rPr>
              <a:t>spectre </a:t>
            </a:r>
            <a:br>
              <a:rPr lang="en-US" dirty="0">
                <a:solidFill>
                  <a:srgbClr val="0E26DA"/>
                </a:solidFill>
                <a:latin typeface="Calibri" panose="020F0502020204030204" pitchFamily="34" charset="0"/>
                <a:ea typeface="Calibri" panose="020F0502020204030204" pitchFamily="34" charset="0"/>
              </a:rPr>
            </a:br>
            <a:r>
              <a:rPr lang="en-US" dirty="0">
                <a:solidFill>
                  <a:srgbClr val="0E26DA"/>
                </a:solidFill>
                <a:latin typeface="Calibri" panose="020F0502020204030204" pitchFamily="34" charset="0"/>
                <a:ea typeface="Calibri" panose="020F0502020204030204" pitchFamily="34" charset="0"/>
              </a:rPr>
              <a:t>AIM, EPP </a:t>
            </a:r>
            <a:r>
              <a:rPr lang="en-US" dirty="0">
                <a:solidFill>
                  <a:srgbClr val="0E26DA"/>
                </a:solidFill>
                <a:effectLst/>
                <a:latin typeface="Calibri" panose="020F0502020204030204" pitchFamily="34" charset="0"/>
                <a:ea typeface="Calibri" panose="020F0502020204030204" pitchFamily="34" charset="0"/>
              </a:rPr>
              <a:t>et CSAVR</a:t>
            </a:r>
            <a:br>
              <a:rPr lang="en-US" dirty="0">
                <a:solidFill>
                  <a:srgbClr val="0E26DA"/>
                </a:solidFill>
                <a:effectLst/>
                <a:latin typeface="Calibri" panose="020F0502020204030204" pitchFamily="34" charset="0"/>
                <a:ea typeface="Calibri" panose="020F0502020204030204" pitchFamily="34" charset="0"/>
              </a:rPr>
            </a:br>
            <a:r>
              <a:rPr lang="en-US" dirty="0">
                <a:solidFill>
                  <a:srgbClr val="0E26DA"/>
                </a:solidFill>
                <a:effectLst/>
                <a:latin typeface="Calibri" panose="020F0502020204030204" pitchFamily="34" charset="0"/>
                <a:ea typeface="Calibri" panose="020F0502020204030204" pitchFamily="34" charset="0"/>
              </a:rPr>
              <a:t>pour les estimations du VIH pour 2024</a:t>
            </a:r>
            <a:endParaRPr lang="en-US" sz="23900" dirty="0">
              <a:solidFill>
                <a:srgbClr val="0E26DA"/>
              </a:solidFill>
            </a:endParaRPr>
          </a:p>
        </p:txBody>
      </p:sp>
      <p:sp>
        <p:nvSpPr>
          <p:cNvPr id="5" name="Subtitle 4">
            <a:extLst>
              <a:ext uri="{FF2B5EF4-FFF2-40B4-BE49-F238E27FC236}">
                <a16:creationId xmlns:a16="http://schemas.microsoft.com/office/drawing/2014/main" id="{2D367E3F-78C5-A5F0-5B21-F5028AF87A9F}"/>
              </a:ext>
            </a:extLst>
          </p:cNvPr>
          <p:cNvSpPr>
            <a:spLocks noGrp="1"/>
          </p:cNvSpPr>
          <p:nvPr>
            <p:ph type="subTitle" idx="1"/>
          </p:nvPr>
        </p:nvSpPr>
        <p:spPr/>
        <p:txBody>
          <a:bodyPr>
            <a:normAutofit/>
          </a:bodyPr>
          <a:lstStyle/>
          <a:p>
            <a:endParaRPr lang="en-US" dirty="0"/>
          </a:p>
          <a:p>
            <a:r>
              <a:rPr lang="en-US"/>
              <a:t>Rob </a:t>
            </a:r>
            <a:r>
              <a:rPr lang="en-US" dirty="0"/>
              <a:t>Glaubius, Avenir Health</a:t>
            </a:r>
          </a:p>
          <a:p>
            <a:r>
              <a:rPr lang="en-US" dirty="0"/>
              <a:t>25 janvier 2024</a:t>
            </a:r>
          </a:p>
        </p:txBody>
      </p:sp>
    </p:spTree>
    <p:extLst>
      <p:ext uri="{BB962C8B-B14F-4D97-AF65-F5344CB8AC3E}">
        <p14:creationId xmlns:p14="http://schemas.microsoft.com/office/powerpoint/2010/main" val="3850873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B425D-4F60-6C93-D681-5EEC5B92F9E3}"/>
              </a:ext>
            </a:extLst>
          </p:cNvPr>
          <p:cNvSpPr>
            <a:spLocks noGrp="1"/>
          </p:cNvSpPr>
          <p:nvPr>
            <p:ph type="title"/>
          </p:nvPr>
        </p:nvSpPr>
        <p:spPr/>
        <p:txBody>
          <a:bodyPr/>
          <a:lstStyle/>
          <a:p>
            <a:r>
              <a:rPr lang="en-US" dirty="0">
                <a:solidFill>
                  <a:srgbClr val="0000FF"/>
                </a:solidFill>
              </a:rPr>
              <a:t>CSAVR : le nombre de nœuds d'une courbe Spline peut désormais être spécifié</a:t>
            </a:r>
          </a:p>
        </p:txBody>
      </p:sp>
      <p:sp>
        <p:nvSpPr>
          <p:cNvPr id="8" name="Text Placeholder 7">
            <a:extLst>
              <a:ext uri="{FF2B5EF4-FFF2-40B4-BE49-F238E27FC236}">
                <a16:creationId xmlns:a16="http://schemas.microsoft.com/office/drawing/2014/main" id="{AD994F5E-1BA1-65D0-BB6B-2D209D37AE75}"/>
              </a:ext>
            </a:extLst>
          </p:cNvPr>
          <p:cNvSpPr>
            <a:spLocks noGrp="1"/>
          </p:cNvSpPr>
          <p:nvPr>
            <p:ph type="body" idx="1"/>
          </p:nvPr>
        </p:nvSpPr>
        <p:spPr/>
        <p:txBody>
          <a:bodyPr/>
          <a:lstStyle/>
          <a:p>
            <a:r>
              <a:rPr lang="en-US" dirty="0">
                <a:solidFill>
                  <a:srgbClr val="0000FF"/>
                </a:solidFill>
              </a:rPr>
              <a:t>Cadre à forte densité de données : </a:t>
            </a:r>
            <a:r>
              <a:rPr lang="en-US" b="0" dirty="0"/>
              <a:t>peu de différences entre les modèles</a:t>
            </a:r>
          </a:p>
        </p:txBody>
      </p:sp>
      <p:sp>
        <p:nvSpPr>
          <p:cNvPr id="10" name="Text Placeholder 9">
            <a:extLst>
              <a:ext uri="{FF2B5EF4-FFF2-40B4-BE49-F238E27FC236}">
                <a16:creationId xmlns:a16="http://schemas.microsoft.com/office/drawing/2014/main" id="{874355F0-2A22-2831-0CAB-1B0A37EDE4FE}"/>
              </a:ext>
            </a:extLst>
          </p:cNvPr>
          <p:cNvSpPr>
            <a:spLocks noGrp="1"/>
          </p:cNvSpPr>
          <p:nvPr>
            <p:ph type="body" sz="quarter" idx="3"/>
          </p:nvPr>
        </p:nvSpPr>
        <p:spPr/>
        <p:txBody>
          <a:bodyPr/>
          <a:lstStyle/>
          <a:p>
            <a:r>
              <a:rPr lang="en-US" dirty="0">
                <a:solidFill>
                  <a:srgbClr val="0000FF"/>
                </a:solidFill>
              </a:rPr>
              <a:t>Données éparses : le </a:t>
            </a:r>
            <a:r>
              <a:rPr lang="en-US" b="0" dirty="0"/>
              <a:t>choix du modèle a plus d'importance</a:t>
            </a:r>
          </a:p>
        </p:txBody>
      </p:sp>
      <p:sp>
        <p:nvSpPr>
          <p:cNvPr id="4" name="Slide Number Placeholder 3">
            <a:extLst>
              <a:ext uri="{FF2B5EF4-FFF2-40B4-BE49-F238E27FC236}">
                <a16:creationId xmlns:a16="http://schemas.microsoft.com/office/drawing/2014/main" id="{C8E5ECFD-2A99-C6D9-CA9F-F8EFE6EE69EC}"/>
              </a:ext>
            </a:extLst>
          </p:cNvPr>
          <p:cNvSpPr>
            <a:spLocks noGrp="1"/>
          </p:cNvSpPr>
          <p:nvPr>
            <p:ph type="sldNum" sz="quarter" idx="12"/>
          </p:nvPr>
        </p:nvSpPr>
        <p:spPr/>
        <p:txBody>
          <a:bodyPr/>
          <a:lstStyle/>
          <a:p>
            <a:fld id="{CF13D369-8700-4468-8CC4-EE7C53720160}" type="slidenum">
              <a:rPr lang="en-US" smtClean="0"/>
              <a:t>10</a:t>
            </a:fld>
            <a:endParaRPr lang="en-US"/>
          </a:p>
        </p:txBody>
      </p:sp>
      <p:graphicFrame>
        <p:nvGraphicFramePr>
          <p:cNvPr id="18" name="Content Placeholder 17">
            <a:extLst>
              <a:ext uri="{FF2B5EF4-FFF2-40B4-BE49-F238E27FC236}">
                <a16:creationId xmlns:a16="http://schemas.microsoft.com/office/drawing/2014/main" id="{E2F94464-996C-467C-A9CD-094FC98BFCA4}"/>
              </a:ext>
            </a:extLst>
          </p:cNvPr>
          <p:cNvGraphicFramePr>
            <a:graphicFrameLocks noGrp="1"/>
          </p:cNvGraphicFramePr>
          <p:nvPr>
            <p:ph sz="quarter" idx="4"/>
          </p:nvPr>
        </p:nvGraphicFramePr>
        <p:xfrm>
          <a:off x="6172200" y="2505075"/>
          <a:ext cx="5183188" cy="36845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ontent Placeholder 20">
            <a:extLst>
              <a:ext uri="{FF2B5EF4-FFF2-40B4-BE49-F238E27FC236}">
                <a16:creationId xmlns:a16="http://schemas.microsoft.com/office/drawing/2014/main" id="{F4D3C6BA-F7ED-4519-9B40-3C3BCE4654FE}"/>
              </a:ext>
            </a:extLst>
          </p:cNvPr>
          <p:cNvGraphicFramePr>
            <a:graphicFrameLocks noGrp="1"/>
          </p:cNvGraphicFramePr>
          <p:nvPr>
            <p:ph sz="half" idx="2"/>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47009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CABFA-6D06-45FD-1D27-7DCA671F16EF}"/>
              </a:ext>
            </a:extLst>
          </p:cNvPr>
          <p:cNvSpPr>
            <a:spLocks noGrp="1"/>
          </p:cNvSpPr>
          <p:nvPr>
            <p:ph type="title"/>
          </p:nvPr>
        </p:nvSpPr>
        <p:spPr/>
        <p:txBody>
          <a:bodyPr/>
          <a:lstStyle/>
          <a:p>
            <a:r>
              <a:rPr lang="en-US" dirty="0">
                <a:solidFill>
                  <a:srgbClr val="0000FF"/>
                </a:solidFill>
              </a:rPr>
              <a:t>Un clic pour "s'adapter à tous" les modèles d'incidence CSAVR</a:t>
            </a:r>
          </a:p>
        </p:txBody>
      </p:sp>
      <p:sp>
        <p:nvSpPr>
          <p:cNvPr id="3" name="Content Placeholder 2">
            <a:extLst>
              <a:ext uri="{FF2B5EF4-FFF2-40B4-BE49-F238E27FC236}">
                <a16:creationId xmlns:a16="http://schemas.microsoft.com/office/drawing/2014/main" id="{4A85D756-298E-7AC4-2F8B-ECC4C6D350D1}"/>
              </a:ext>
            </a:extLst>
          </p:cNvPr>
          <p:cNvSpPr>
            <a:spLocks noGrp="1"/>
          </p:cNvSpPr>
          <p:nvPr>
            <p:ph sz="half" idx="1"/>
          </p:nvPr>
        </p:nvSpPr>
        <p:spPr>
          <a:xfrm>
            <a:off x="0" y="1825625"/>
            <a:ext cx="6019800" cy="4351338"/>
          </a:xfrm>
        </p:spPr>
        <p:txBody>
          <a:bodyPr>
            <a:normAutofit fontScale="92500" lnSpcReduction="20000"/>
          </a:bodyPr>
          <a:lstStyle/>
          <a:p>
            <a:r>
              <a:rPr lang="en-US" dirty="0"/>
              <a:t>Nous recommandons d'ajuster tous les modèles d'incidence, puis de choisir celui qui est plausible et dont l'AIC est faible</a:t>
            </a:r>
          </a:p>
          <a:p>
            <a:r>
              <a:rPr lang="en-US" dirty="0"/>
              <a:t>Le bouton "Ajuster tous les modèles" permet d'ajuster séquentiellement les six modèles.</a:t>
            </a:r>
          </a:p>
          <a:p>
            <a:r>
              <a:rPr lang="en-US" dirty="0"/>
              <a:t>Configurer chaque modèle d'incidence avant l'ajustement</a:t>
            </a:r>
          </a:p>
          <a:p>
            <a:pPr lvl="1"/>
            <a:r>
              <a:rPr lang="en-US" dirty="0"/>
              <a:t>Choisissez d'ajuster ou non les TRI en fonction du sexe et/ou de l'âge pour chaque</a:t>
            </a:r>
          </a:p>
          <a:p>
            <a:r>
              <a:rPr lang="en-US" dirty="0"/>
              <a:t>Il n'est pas nécessaire de choisir le "but de l'ajustement" : tous les ajustements CSAVR estiment les limites d'incertitude.</a:t>
            </a:r>
          </a:p>
        </p:txBody>
      </p:sp>
      <p:sp>
        <p:nvSpPr>
          <p:cNvPr id="5" name="Slide Number Placeholder 4">
            <a:extLst>
              <a:ext uri="{FF2B5EF4-FFF2-40B4-BE49-F238E27FC236}">
                <a16:creationId xmlns:a16="http://schemas.microsoft.com/office/drawing/2014/main" id="{B1F165A0-4EC0-351C-0074-4262BD9E3226}"/>
              </a:ext>
            </a:extLst>
          </p:cNvPr>
          <p:cNvSpPr>
            <a:spLocks noGrp="1"/>
          </p:cNvSpPr>
          <p:nvPr>
            <p:ph type="sldNum" sz="quarter" idx="12"/>
          </p:nvPr>
        </p:nvSpPr>
        <p:spPr/>
        <p:txBody>
          <a:bodyPr/>
          <a:lstStyle/>
          <a:p>
            <a:fld id="{CF13D369-8700-4468-8CC4-EE7C53720160}" type="slidenum">
              <a:rPr lang="en-US" smtClean="0"/>
              <a:t>11</a:t>
            </a:fld>
            <a:endParaRPr lang="en-US"/>
          </a:p>
        </p:txBody>
      </p:sp>
      <p:pic>
        <p:nvPicPr>
          <p:cNvPr id="8" name="Content Placeholder 7">
            <a:extLst>
              <a:ext uri="{FF2B5EF4-FFF2-40B4-BE49-F238E27FC236}">
                <a16:creationId xmlns:a16="http://schemas.microsoft.com/office/drawing/2014/main" id="{111A58F1-9ED9-F46A-7736-65EDAA3F624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6066341" y="1571862"/>
            <a:ext cx="5970211" cy="3780426"/>
          </a:xfrm>
          <a:prstGeom prst="rect">
            <a:avLst/>
          </a:prstGeom>
        </p:spPr>
      </p:pic>
      <p:sp>
        <p:nvSpPr>
          <p:cNvPr id="10" name="Rectangle 9">
            <a:extLst>
              <a:ext uri="{FF2B5EF4-FFF2-40B4-BE49-F238E27FC236}">
                <a16:creationId xmlns:a16="http://schemas.microsoft.com/office/drawing/2014/main" id="{71DA6969-8838-94A7-5BC6-13C03818D6C4}"/>
              </a:ext>
            </a:extLst>
          </p:cNvPr>
          <p:cNvSpPr/>
          <p:nvPr/>
        </p:nvSpPr>
        <p:spPr>
          <a:xfrm>
            <a:off x="7202445" y="2712670"/>
            <a:ext cx="1074780" cy="80205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118FBBE-4FF1-EA4C-8C54-870C6638FBD6}"/>
              </a:ext>
            </a:extLst>
          </p:cNvPr>
          <p:cNvPicPr>
            <a:picLocks noChangeAspect="1"/>
          </p:cNvPicPr>
          <p:nvPr/>
        </p:nvPicPr>
        <p:blipFill rotWithShape="1">
          <a:blip r:embed="rId3"/>
          <a:srcRect l="19665" t="37114" r="63056" b="43370"/>
          <a:stretch/>
        </p:blipFill>
        <p:spPr>
          <a:xfrm>
            <a:off x="8112875" y="3117468"/>
            <a:ext cx="1853514" cy="1325563"/>
          </a:xfrm>
          <a:prstGeom prst="rect">
            <a:avLst/>
          </a:prstGeom>
          <a:ln w="19050">
            <a:solidFill>
              <a:srgbClr val="FF0000"/>
            </a:solidFill>
          </a:ln>
          <a:effectLst>
            <a:outerShdw blurRad="50800" dist="38100" dir="2700000" algn="tl" rotWithShape="0">
              <a:prstClr val="black">
                <a:alpha val="40000"/>
              </a:prstClr>
            </a:outerShdw>
          </a:effectLst>
        </p:spPr>
      </p:pic>
      <p:sp>
        <p:nvSpPr>
          <p:cNvPr id="11" name="Arrow: Right 10">
            <a:extLst>
              <a:ext uri="{FF2B5EF4-FFF2-40B4-BE49-F238E27FC236}">
                <a16:creationId xmlns:a16="http://schemas.microsoft.com/office/drawing/2014/main" id="{E8B5EA84-5747-1366-B504-BE3B2A9E3C53}"/>
              </a:ext>
            </a:extLst>
          </p:cNvPr>
          <p:cNvSpPr/>
          <p:nvPr/>
        </p:nvSpPr>
        <p:spPr>
          <a:xfrm flipH="1">
            <a:off x="9784125" y="3809555"/>
            <a:ext cx="334663" cy="278155"/>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2043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39F6117-103F-5D5C-C9F9-230781BBCB7B}"/>
              </a:ext>
            </a:extLst>
          </p:cNvPr>
          <p:cNvSpPr>
            <a:spLocks noGrp="1"/>
          </p:cNvSpPr>
          <p:nvPr>
            <p:ph type="title"/>
          </p:nvPr>
        </p:nvSpPr>
        <p:spPr/>
        <p:txBody>
          <a:bodyPr>
            <a:normAutofit fontScale="90000"/>
          </a:bodyPr>
          <a:lstStyle/>
          <a:p>
            <a:r>
              <a:rPr lang="en-US" dirty="0">
                <a:solidFill>
                  <a:srgbClr val="0000FF"/>
                </a:solidFill>
              </a:rPr>
              <a:t>Modèle d'incidence de l'ECDC : Importation dans le spectre, au niveau national et/ou en tant que somme de sous-populations</a:t>
            </a:r>
          </a:p>
        </p:txBody>
      </p:sp>
      <p:sp>
        <p:nvSpPr>
          <p:cNvPr id="7" name="Content Placeholder 6">
            <a:extLst>
              <a:ext uri="{FF2B5EF4-FFF2-40B4-BE49-F238E27FC236}">
                <a16:creationId xmlns:a16="http://schemas.microsoft.com/office/drawing/2014/main" id="{E35A130F-65E4-FBF7-870E-61407546BB7D}"/>
              </a:ext>
            </a:extLst>
          </p:cNvPr>
          <p:cNvSpPr>
            <a:spLocks noGrp="1"/>
          </p:cNvSpPr>
          <p:nvPr>
            <p:ph idx="1"/>
          </p:nvPr>
        </p:nvSpPr>
        <p:spPr/>
        <p:txBody>
          <a:bodyPr>
            <a:normAutofit/>
          </a:bodyPr>
          <a:lstStyle/>
          <a:p>
            <a:r>
              <a:rPr lang="en-US" sz="2000" dirty="0"/>
              <a:t>L'</a:t>
            </a:r>
            <a:r>
              <a:rPr lang="en-US" sz="2000" i="1" dirty="0"/>
              <a:t>outil de modélisation du VIH de l'ECDC, </a:t>
            </a:r>
            <a:r>
              <a:rPr lang="en-US" sz="2000" dirty="0"/>
              <a:t>adapté aux diagnostics de cas de VIH et de SIDA provenant d'une surveillance nationale solide basée sur les cas, peut être utilisé au niveau national ou par population clé.</a:t>
            </a:r>
          </a:p>
          <a:p>
            <a:r>
              <a:rPr lang="en-US" sz="2000" dirty="0"/>
              <a:t>S'il est exécuté au niveau national, le bouton "</a:t>
            </a:r>
            <a:r>
              <a:rPr lang="en-US" sz="2000" i="1" dirty="0"/>
              <a:t>Lire la base de données</a:t>
            </a:r>
            <a:r>
              <a:rPr lang="en-US" sz="2000" dirty="0"/>
              <a:t>" de Spectrum peut être utilisé pour importer de nouvelles infections à partir du fichier de sortie (CSV) du modèle ECDC.</a:t>
            </a:r>
          </a:p>
          <a:p>
            <a:r>
              <a:rPr lang="en-US" sz="2000" dirty="0"/>
              <a:t>Si l'ECDC a été exécuté par population clé, vous pouvez faire la somme des nouvelles infections dans toutes les sous-populations, puis entrer manuellement la somme des infections nationales dans Spectrum.</a:t>
            </a:r>
          </a:p>
        </p:txBody>
      </p:sp>
      <p:sp>
        <p:nvSpPr>
          <p:cNvPr id="5" name="Slide Number Placeholder 4">
            <a:extLst>
              <a:ext uri="{FF2B5EF4-FFF2-40B4-BE49-F238E27FC236}">
                <a16:creationId xmlns:a16="http://schemas.microsoft.com/office/drawing/2014/main" id="{9FC0B9B0-7D16-B6A8-AA27-40AC813986FC}"/>
              </a:ext>
            </a:extLst>
          </p:cNvPr>
          <p:cNvSpPr>
            <a:spLocks noGrp="1"/>
          </p:cNvSpPr>
          <p:nvPr>
            <p:ph type="sldNum" sz="quarter" idx="12"/>
          </p:nvPr>
        </p:nvSpPr>
        <p:spPr/>
        <p:txBody>
          <a:bodyPr/>
          <a:lstStyle/>
          <a:p>
            <a:fld id="{CF13D369-8700-4468-8CC4-EE7C53720160}" type="slidenum">
              <a:rPr lang="en-US" smtClean="0"/>
              <a:t>12</a:t>
            </a:fld>
            <a:endParaRPr lang="en-US"/>
          </a:p>
        </p:txBody>
      </p:sp>
      <p:pic>
        <p:nvPicPr>
          <p:cNvPr id="9" name="Picture 8">
            <a:extLst>
              <a:ext uri="{FF2B5EF4-FFF2-40B4-BE49-F238E27FC236}">
                <a16:creationId xmlns:a16="http://schemas.microsoft.com/office/drawing/2014/main" id="{5BD67468-214E-9608-A6BA-74F330DAB6AC}"/>
              </a:ext>
            </a:extLst>
          </p:cNvPr>
          <p:cNvPicPr>
            <a:picLocks noChangeAspect="1"/>
          </p:cNvPicPr>
          <p:nvPr/>
        </p:nvPicPr>
        <p:blipFill>
          <a:blip r:embed="rId3"/>
          <a:stretch>
            <a:fillRect/>
          </a:stretch>
        </p:blipFill>
        <p:spPr>
          <a:xfrm>
            <a:off x="1713888" y="4358936"/>
            <a:ext cx="8764223" cy="242921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63921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7178E1-494C-1068-2BE1-7A15DA59EF2C}"/>
              </a:ext>
            </a:extLst>
          </p:cNvPr>
          <p:cNvSpPr>
            <a:spLocks noGrp="1"/>
          </p:cNvSpPr>
          <p:nvPr>
            <p:ph type="title"/>
          </p:nvPr>
        </p:nvSpPr>
        <p:spPr>
          <a:xfrm>
            <a:off x="278779" y="365125"/>
            <a:ext cx="11690307" cy="858557"/>
          </a:xfrm>
        </p:spPr>
        <p:txBody>
          <a:bodyPr>
            <a:normAutofit fontScale="90000"/>
          </a:bodyPr>
          <a:lstStyle/>
          <a:p>
            <a:r>
              <a:rPr lang="en-US">
                <a:solidFill>
                  <a:srgbClr val="0E26DA"/>
                </a:solidFill>
              </a:rPr>
              <a:t>Connaissance du statut (première cible 95) pour les enfants (I)</a:t>
            </a:r>
          </a:p>
        </p:txBody>
      </p:sp>
      <p:sp>
        <p:nvSpPr>
          <p:cNvPr id="6" name="Content Placeholder 5">
            <a:extLst>
              <a:ext uri="{FF2B5EF4-FFF2-40B4-BE49-F238E27FC236}">
                <a16:creationId xmlns:a16="http://schemas.microsoft.com/office/drawing/2014/main" id="{3ECA7B4F-4AB7-84A5-63FA-3F82E8BBEFED}"/>
              </a:ext>
            </a:extLst>
          </p:cNvPr>
          <p:cNvSpPr>
            <a:spLocks noGrp="1"/>
          </p:cNvSpPr>
          <p:nvPr>
            <p:ph sz="half" idx="1"/>
          </p:nvPr>
        </p:nvSpPr>
        <p:spPr>
          <a:xfrm>
            <a:off x="278779" y="1333780"/>
            <a:ext cx="10803202" cy="5205132"/>
          </a:xfrm>
        </p:spPr>
        <p:txBody>
          <a:bodyPr>
            <a:normAutofit/>
          </a:bodyPr>
          <a:lstStyle/>
          <a:p>
            <a:pPr marL="342900" lvl="0" indent="-342900">
              <a:lnSpc>
                <a:spcPct val="115000"/>
              </a:lnSpc>
              <a:spcAft>
                <a:spcPts val="1000"/>
              </a:spcAft>
              <a:buFont typeface="Symbol" panose="05050102010706020507" pitchFamily="18" charset="2"/>
              <a:buChar char=""/>
            </a:pPr>
            <a:r>
              <a:rPr lang="en-GB" sz="2000" dirty="0">
                <a:solidFill>
                  <a:srgbClr val="000000"/>
                </a:solidFill>
                <a:effectLst/>
                <a:latin typeface="Calibri" panose="020F0502020204030204" pitchFamily="34" charset="0"/>
                <a:ea typeface="Calibri" panose="020F0502020204030204" pitchFamily="34" charset="0"/>
              </a:rPr>
              <a:t>Utilisez la connaissance du statut basée sur les données du programme si vous pouvez </a:t>
            </a:r>
            <a:r>
              <a:rPr lang="en-GB" sz="2000" b="1" dirty="0">
                <a:solidFill>
                  <a:srgbClr val="000000"/>
                </a:solidFill>
                <a:effectLst/>
                <a:latin typeface="Calibri" panose="020F0502020204030204" pitchFamily="34" charset="0"/>
                <a:ea typeface="Calibri" panose="020F0502020204030204" pitchFamily="34" charset="0"/>
              </a:rPr>
              <a:t>soustraire tous les décès, les émigrations et les enfants qui survivent (vieillissement) dans la cohorte des 15 ans et plus. </a:t>
            </a:r>
            <a:br>
              <a:rPr lang="en-GB" sz="2000" b="1" dirty="0">
                <a:solidFill>
                  <a:srgbClr val="000000"/>
                </a:solidFill>
                <a:effectLst/>
                <a:latin typeface="Calibri" panose="020F0502020204030204" pitchFamily="34" charset="0"/>
                <a:ea typeface="Calibri" panose="020F0502020204030204" pitchFamily="34" charset="0"/>
              </a:rPr>
            </a:br>
            <a:r>
              <a:rPr lang="en-GB" sz="2000" b="1" dirty="0">
                <a:solidFill>
                  <a:srgbClr val="000000"/>
                </a:solidFill>
                <a:effectLst/>
                <a:latin typeface="Calibri" panose="020F0502020204030204" pitchFamily="34" charset="0"/>
                <a:ea typeface="Calibri" panose="020F0502020204030204" pitchFamily="34" charset="0"/>
              </a:rPr>
              <a:t>et les enfants qui survivent (vieillissement) dans la cohorte des 15 ans et plus</a:t>
            </a:r>
            <a:r>
              <a:rPr lang="en-GB" sz="2000" dirty="0">
                <a:solidFill>
                  <a:srgbClr val="000000"/>
                </a:solidFill>
                <a:effectLst/>
                <a:latin typeface="Calibri" panose="020F0502020204030204" pitchFamily="34" charset="0"/>
                <a:ea typeface="Calibri" panose="020F0502020204030204" pitchFamily="34" charset="0"/>
              </a:rPr>
              <a:t>. </a:t>
            </a:r>
          </a:p>
          <a:p>
            <a:pPr marL="342900" lvl="0" indent="-342900">
              <a:lnSpc>
                <a:spcPct val="115000"/>
              </a:lnSpc>
              <a:spcAft>
                <a:spcPts val="1000"/>
              </a:spcAft>
              <a:buFont typeface="Symbol" panose="05050102010706020507" pitchFamily="18" charset="2"/>
              <a:buChar char=""/>
            </a:pPr>
            <a:r>
              <a:rPr lang="en-GB" sz="2000" dirty="0">
                <a:solidFill>
                  <a:schemeClr val="bg1">
                    <a:lumMod val="50000"/>
                  </a:schemeClr>
                </a:solidFill>
                <a:effectLst/>
                <a:latin typeface="Calibri" panose="020F0502020204030204" pitchFamily="34" charset="0"/>
                <a:ea typeface="Calibri" panose="020F0502020204030204" pitchFamily="34" charset="0"/>
              </a:rPr>
              <a:t>Si cela n'est pas possible ou ne produit pas un résultat cohérent avec les estimations de Spectrum concernant les enfants vivant avec le VIH, demandez à </a:t>
            </a:r>
            <a:r>
              <a:rPr lang="en-GB" sz="2000" b="1" dirty="0">
                <a:solidFill>
                  <a:schemeClr val="bg1">
                    <a:lumMod val="50000"/>
                  </a:schemeClr>
                </a:solidFill>
                <a:effectLst/>
                <a:latin typeface="Calibri" panose="020F0502020204030204" pitchFamily="34" charset="0"/>
                <a:ea typeface="Calibri" panose="020F0502020204030204" pitchFamily="34" charset="0"/>
              </a:rPr>
              <a:t>Spectrum </a:t>
            </a:r>
            <a:r>
              <a:rPr lang="en-GB" sz="2000" dirty="0">
                <a:solidFill>
                  <a:schemeClr val="bg1">
                    <a:lumMod val="50000"/>
                  </a:schemeClr>
                </a:solidFill>
                <a:effectLst/>
                <a:latin typeface="Calibri" panose="020F0502020204030204" pitchFamily="34" charset="0"/>
                <a:ea typeface="Calibri" panose="020F0502020204030204" pitchFamily="34" charset="0"/>
              </a:rPr>
              <a:t>de </a:t>
            </a:r>
            <a:r>
              <a:rPr lang="en-GB" sz="2000" b="1" dirty="0">
                <a:solidFill>
                  <a:schemeClr val="bg1">
                    <a:lumMod val="50000"/>
                  </a:schemeClr>
                </a:solidFill>
                <a:effectLst/>
                <a:latin typeface="Calibri" panose="020F0502020204030204" pitchFamily="34" charset="0"/>
                <a:ea typeface="Calibri" panose="020F0502020204030204" pitchFamily="34" charset="0"/>
              </a:rPr>
              <a:t>calculer la connaissance du statut de l'enfant (KOS)</a:t>
            </a:r>
            <a:r>
              <a:rPr lang="en-GB" sz="2000" dirty="0">
                <a:solidFill>
                  <a:schemeClr val="bg1">
                    <a:lumMod val="50000"/>
                  </a:schemeClr>
                </a:solidFill>
                <a:effectLst/>
                <a:latin typeface="Calibri" panose="020F0502020204030204" pitchFamily="34" charset="0"/>
                <a:ea typeface="Calibri" panose="020F0502020204030204" pitchFamily="34" charset="0"/>
              </a:rPr>
              <a:t>, pour toutes les années,</a:t>
            </a:r>
            <a:br>
              <a:rPr lang="en-GB" sz="2000" dirty="0">
                <a:solidFill>
                  <a:schemeClr val="bg1">
                    <a:lumMod val="50000"/>
                  </a:schemeClr>
                </a:solidFill>
                <a:effectLst/>
                <a:latin typeface="Calibri" panose="020F0502020204030204" pitchFamily="34" charset="0"/>
                <a:ea typeface="Calibri" panose="020F0502020204030204" pitchFamily="34" charset="0"/>
              </a:rPr>
            </a:br>
            <a:r>
              <a:rPr lang="en-GB" sz="2000" dirty="0">
                <a:solidFill>
                  <a:schemeClr val="bg1">
                    <a:lumMod val="50000"/>
                  </a:schemeClr>
                </a:solidFill>
                <a:effectLst/>
                <a:latin typeface="Calibri" panose="020F0502020204030204" pitchFamily="34" charset="0"/>
                <a:ea typeface="Calibri" panose="020F0502020204030204" pitchFamily="34" charset="0"/>
              </a:rPr>
              <a:t>en se basant sur les chiffres saisis concernant le TAR et le taux d'interruption du traitement. </a:t>
            </a:r>
          </a:p>
          <a:p>
            <a:pPr marL="342900" lvl="0" indent="-342900">
              <a:lnSpc>
                <a:spcPct val="115000"/>
              </a:lnSpc>
              <a:spcAft>
                <a:spcPts val="1000"/>
              </a:spcAft>
              <a:buFont typeface="Symbol" panose="05050102010706020507" pitchFamily="18" charset="2"/>
              <a:buChar char=""/>
            </a:pPr>
            <a:endParaRPr lang="en-GB" sz="2000" dirty="0">
              <a:solidFill>
                <a:srgbClr val="000000"/>
              </a:solidFill>
              <a:latin typeface="Calibri" panose="020F0502020204030204" pitchFamily="34" charset="0"/>
            </a:endParaRPr>
          </a:p>
          <a:p>
            <a:pPr marL="342900" lvl="0" indent="-342900">
              <a:lnSpc>
                <a:spcPct val="115000"/>
              </a:lnSpc>
              <a:spcAft>
                <a:spcPts val="1000"/>
              </a:spcAft>
              <a:buFont typeface="Symbol" panose="05050102010706020507" pitchFamily="18" charset="2"/>
              <a:buChar char=""/>
            </a:pPr>
            <a:endParaRPr lang="en-GB" sz="2000" dirty="0">
              <a:solidFill>
                <a:srgbClr val="000000"/>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32FCA29F-3EE1-E5E2-99DB-0AF8ED6DFFF3}"/>
              </a:ext>
            </a:extLst>
          </p:cNvPr>
          <p:cNvSpPr>
            <a:spLocks noGrp="1"/>
          </p:cNvSpPr>
          <p:nvPr>
            <p:ph type="sldNum" sz="quarter" idx="12"/>
          </p:nvPr>
        </p:nvSpPr>
        <p:spPr/>
        <p:txBody>
          <a:bodyPr/>
          <a:lstStyle/>
          <a:p>
            <a:fld id="{CF13D369-8700-4468-8CC4-EE7C53720160}" type="slidenum">
              <a:rPr lang="en-US" smtClean="0"/>
              <a:t>13</a:t>
            </a:fld>
            <a:endParaRPr lang="en-US"/>
          </a:p>
        </p:txBody>
      </p:sp>
      <p:grpSp>
        <p:nvGrpSpPr>
          <p:cNvPr id="2" name="Group 1">
            <a:extLst>
              <a:ext uri="{FF2B5EF4-FFF2-40B4-BE49-F238E27FC236}">
                <a16:creationId xmlns:a16="http://schemas.microsoft.com/office/drawing/2014/main" id="{38135897-6120-A1FA-6A37-991CAF5C69DC}"/>
              </a:ext>
            </a:extLst>
          </p:cNvPr>
          <p:cNvGrpSpPr/>
          <p:nvPr/>
        </p:nvGrpSpPr>
        <p:grpSpPr>
          <a:xfrm>
            <a:off x="125423" y="4114800"/>
            <a:ext cx="11941154" cy="2508614"/>
            <a:chOff x="125423" y="4121580"/>
            <a:chExt cx="11941154" cy="2508614"/>
          </a:xfrm>
        </p:grpSpPr>
        <p:pic>
          <p:nvPicPr>
            <p:cNvPr id="3" name="Picture 2">
              <a:extLst>
                <a:ext uri="{FF2B5EF4-FFF2-40B4-BE49-F238E27FC236}">
                  <a16:creationId xmlns:a16="http://schemas.microsoft.com/office/drawing/2014/main" id="{C7B6FB2E-4995-2CAC-3A3F-50AD21C3196B}"/>
                </a:ext>
              </a:extLst>
            </p:cNvPr>
            <p:cNvPicPr>
              <a:picLocks noChangeAspect="1"/>
            </p:cNvPicPr>
            <p:nvPr/>
          </p:nvPicPr>
          <p:blipFill rotWithShape="1">
            <a:blip r:embed="rId3"/>
            <a:srcRect t="-1" b="62653"/>
            <a:stretch/>
          </p:blipFill>
          <p:spPr>
            <a:xfrm>
              <a:off x="125423" y="4121580"/>
              <a:ext cx="11941154" cy="2508614"/>
            </a:xfrm>
            <a:prstGeom prst="rect">
              <a:avLst/>
            </a:prstGeom>
          </p:spPr>
        </p:pic>
        <p:sp>
          <p:nvSpPr>
            <p:cNvPr id="9" name="Oval 8">
              <a:extLst>
                <a:ext uri="{FF2B5EF4-FFF2-40B4-BE49-F238E27FC236}">
                  <a16:creationId xmlns:a16="http://schemas.microsoft.com/office/drawing/2014/main" id="{8B68BB12-D3A9-78C6-3254-CCACFD492529}"/>
                </a:ext>
              </a:extLst>
            </p:cNvPr>
            <p:cNvSpPr/>
            <p:nvPr/>
          </p:nvSpPr>
          <p:spPr>
            <a:xfrm>
              <a:off x="7792274" y="5703179"/>
              <a:ext cx="4131645" cy="601944"/>
            </a:xfrm>
            <a:prstGeom prst="ellipse">
              <a:avLst/>
            </a:prstGeom>
            <a:noFill/>
            <a:ln w="444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01714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7178E1-494C-1068-2BE1-7A15DA59EF2C}"/>
              </a:ext>
            </a:extLst>
          </p:cNvPr>
          <p:cNvSpPr>
            <a:spLocks noGrp="1"/>
          </p:cNvSpPr>
          <p:nvPr>
            <p:ph type="title"/>
          </p:nvPr>
        </p:nvSpPr>
        <p:spPr>
          <a:xfrm>
            <a:off x="278779" y="365125"/>
            <a:ext cx="11690307" cy="858557"/>
          </a:xfrm>
        </p:spPr>
        <p:txBody>
          <a:bodyPr>
            <a:normAutofit fontScale="90000"/>
          </a:bodyPr>
          <a:lstStyle/>
          <a:p>
            <a:r>
              <a:rPr lang="en-US" dirty="0">
                <a:solidFill>
                  <a:srgbClr val="0E26DA"/>
                </a:solidFill>
              </a:rPr>
              <a:t>Connaissance du statut (première cible 95) pour les enfants (II)</a:t>
            </a:r>
          </a:p>
        </p:txBody>
      </p:sp>
      <p:sp>
        <p:nvSpPr>
          <p:cNvPr id="6" name="Content Placeholder 5">
            <a:extLst>
              <a:ext uri="{FF2B5EF4-FFF2-40B4-BE49-F238E27FC236}">
                <a16:creationId xmlns:a16="http://schemas.microsoft.com/office/drawing/2014/main" id="{3ECA7B4F-4AB7-84A5-63FA-3F82E8BBEFED}"/>
              </a:ext>
            </a:extLst>
          </p:cNvPr>
          <p:cNvSpPr>
            <a:spLocks noGrp="1"/>
          </p:cNvSpPr>
          <p:nvPr>
            <p:ph sz="half" idx="1"/>
          </p:nvPr>
        </p:nvSpPr>
        <p:spPr>
          <a:xfrm>
            <a:off x="278779" y="1333780"/>
            <a:ext cx="10803202" cy="5205132"/>
          </a:xfrm>
        </p:spPr>
        <p:txBody>
          <a:bodyPr>
            <a:normAutofit/>
          </a:bodyPr>
          <a:lstStyle/>
          <a:p>
            <a:pPr marL="342900" lvl="0" indent="-342900">
              <a:lnSpc>
                <a:spcPct val="115000"/>
              </a:lnSpc>
              <a:spcAft>
                <a:spcPts val="1000"/>
              </a:spcAft>
              <a:buFont typeface="Symbol" panose="05050102010706020507" pitchFamily="18" charset="2"/>
              <a:buChar char=""/>
            </a:pPr>
            <a:r>
              <a:rPr lang="en-GB" sz="2000" dirty="0">
                <a:solidFill>
                  <a:schemeClr val="bg1">
                    <a:lumMod val="50000"/>
                  </a:schemeClr>
                </a:solidFill>
                <a:effectLst/>
                <a:latin typeface="Calibri" panose="020F0502020204030204" pitchFamily="34" charset="0"/>
                <a:ea typeface="Calibri" panose="020F0502020204030204" pitchFamily="34" charset="0"/>
              </a:rPr>
              <a:t>Utilisez la connaissance du statut basée sur les données du programme si vous pouvez </a:t>
            </a:r>
            <a:r>
              <a:rPr lang="en-GB" sz="2000" b="1" dirty="0">
                <a:solidFill>
                  <a:schemeClr val="bg1">
                    <a:lumMod val="50000"/>
                  </a:schemeClr>
                </a:solidFill>
                <a:effectLst/>
                <a:latin typeface="Calibri" panose="020F0502020204030204" pitchFamily="34" charset="0"/>
                <a:ea typeface="Calibri" panose="020F0502020204030204" pitchFamily="34" charset="0"/>
              </a:rPr>
              <a:t>soustraire tous les décès, les émigrations et les enfants qui survivent (vieillissement) dans la cohorte des 15 ans et plus. </a:t>
            </a:r>
            <a:br>
              <a:rPr lang="en-GB" sz="2000" b="1" dirty="0">
                <a:solidFill>
                  <a:schemeClr val="bg1">
                    <a:lumMod val="50000"/>
                  </a:schemeClr>
                </a:solidFill>
                <a:effectLst/>
                <a:latin typeface="Calibri" panose="020F0502020204030204" pitchFamily="34" charset="0"/>
                <a:ea typeface="Calibri" panose="020F0502020204030204" pitchFamily="34" charset="0"/>
              </a:rPr>
            </a:br>
            <a:r>
              <a:rPr lang="en-GB" sz="2000" b="1" dirty="0">
                <a:solidFill>
                  <a:schemeClr val="bg1">
                    <a:lumMod val="50000"/>
                  </a:schemeClr>
                </a:solidFill>
                <a:effectLst/>
                <a:latin typeface="Calibri" panose="020F0502020204030204" pitchFamily="34" charset="0"/>
                <a:ea typeface="Calibri" panose="020F0502020204030204" pitchFamily="34" charset="0"/>
              </a:rPr>
              <a:t>et les enfants qui survivent (vieillissement) dans la cohorte des 15 ans et plus</a:t>
            </a:r>
            <a:r>
              <a:rPr lang="en-GB" sz="2000" dirty="0">
                <a:solidFill>
                  <a:schemeClr val="bg1">
                    <a:lumMod val="50000"/>
                  </a:schemeClr>
                </a:solidFill>
                <a:effectLst/>
                <a:latin typeface="Calibri" panose="020F0502020204030204" pitchFamily="34" charset="0"/>
                <a:ea typeface="Calibri" panose="020F0502020204030204" pitchFamily="34" charset="0"/>
              </a:rPr>
              <a:t>. </a:t>
            </a:r>
          </a:p>
          <a:p>
            <a:pPr marL="342900" lvl="0" indent="-342900">
              <a:lnSpc>
                <a:spcPct val="115000"/>
              </a:lnSpc>
              <a:spcAft>
                <a:spcPts val="1000"/>
              </a:spcAft>
              <a:buFont typeface="Symbol" panose="05050102010706020507" pitchFamily="18" charset="2"/>
              <a:buChar char=""/>
            </a:pPr>
            <a:r>
              <a:rPr lang="en-GB" sz="2000" dirty="0">
                <a:solidFill>
                  <a:srgbClr val="000000"/>
                </a:solidFill>
                <a:effectLst/>
                <a:latin typeface="Calibri" panose="020F0502020204030204" pitchFamily="34" charset="0"/>
                <a:ea typeface="Calibri" panose="020F0502020204030204" pitchFamily="34" charset="0"/>
              </a:rPr>
              <a:t>Si cela n'est pas possible ou ne produit pas un résultat cohérent avec les estimations de Spectrum concernant les enfants vivant avec le VIH, demandez à </a:t>
            </a:r>
            <a:r>
              <a:rPr lang="en-GB" sz="2000" b="1" dirty="0">
                <a:solidFill>
                  <a:srgbClr val="000000"/>
                </a:solidFill>
                <a:effectLst/>
                <a:latin typeface="Calibri" panose="020F0502020204030204" pitchFamily="34" charset="0"/>
                <a:ea typeface="Calibri" panose="020F0502020204030204" pitchFamily="34" charset="0"/>
              </a:rPr>
              <a:t>Spectrum </a:t>
            </a:r>
            <a:r>
              <a:rPr lang="en-GB" sz="2000" dirty="0">
                <a:solidFill>
                  <a:srgbClr val="000000"/>
                </a:solidFill>
                <a:effectLst/>
                <a:latin typeface="Calibri" panose="020F0502020204030204" pitchFamily="34" charset="0"/>
                <a:ea typeface="Calibri" panose="020F0502020204030204" pitchFamily="34" charset="0"/>
              </a:rPr>
              <a:t>de </a:t>
            </a:r>
            <a:r>
              <a:rPr lang="en-GB" sz="2000" b="1" dirty="0">
                <a:solidFill>
                  <a:srgbClr val="000000"/>
                </a:solidFill>
                <a:effectLst/>
                <a:latin typeface="Calibri" panose="020F0502020204030204" pitchFamily="34" charset="0"/>
                <a:ea typeface="Calibri" panose="020F0502020204030204" pitchFamily="34" charset="0"/>
              </a:rPr>
              <a:t>calculer la connaissance du statut de l'enfant (KOS)</a:t>
            </a:r>
            <a:r>
              <a:rPr lang="en-GB" sz="2000" dirty="0">
                <a:solidFill>
                  <a:srgbClr val="000000"/>
                </a:solidFill>
                <a:effectLst/>
                <a:latin typeface="Calibri" panose="020F0502020204030204" pitchFamily="34" charset="0"/>
                <a:ea typeface="Calibri" panose="020F0502020204030204" pitchFamily="34" charset="0"/>
              </a:rPr>
              <a:t>, pour toutes les années,</a:t>
            </a:r>
            <a:br>
              <a:rPr lang="en-GB" sz="2000" dirty="0">
                <a:solidFill>
                  <a:srgbClr val="000000"/>
                </a:solidFill>
                <a:effectLst/>
                <a:latin typeface="Calibri" panose="020F0502020204030204" pitchFamily="34" charset="0"/>
                <a:ea typeface="Calibri" panose="020F0502020204030204" pitchFamily="34" charset="0"/>
              </a:rPr>
            </a:br>
            <a:r>
              <a:rPr lang="en-GB" sz="2000" dirty="0">
                <a:solidFill>
                  <a:srgbClr val="000000"/>
                </a:solidFill>
                <a:effectLst/>
                <a:latin typeface="Calibri" panose="020F0502020204030204" pitchFamily="34" charset="0"/>
                <a:ea typeface="Calibri" panose="020F0502020204030204" pitchFamily="34" charset="0"/>
              </a:rPr>
              <a:t>en se basant sur les chiffres saisis concernant le TAR et le taux d'interruption du traitement. </a:t>
            </a:r>
          </a:p>
          <a:p>
            <a:pPr marL="342900" lvl="0" indent="-342900">
              <a:lnSpc>
                <a:spcPct val="115000"/>
              </a:lnSpc>
              <a:spcAft>
                <a:spcPts val="1000"/>
              </a:spcAft>
              <a:buFont typeface="Symbol" panose="05050102010706020507" pitchFamily="18" charset="2"/>
              <a:buChar char=""/>
            </a:pPr>
            <a:endParaRPr lang="en-GB" sz="2000" dirty="0">
              <a:solidFill>
                <a:srgbClr val="000000"/>
              </a:solidFill>
              <a:latin typeface="Calibri" panose="020F0502020204030204" pitchFamily="34" charset="0"/>
            </a:endParaRPr>
          </a:p>
          <a:p>
            <a:pPr marL="342900" lvl="0" indent="-342900">
              <a:lnSpc>
                <a:spcPct val="115000"/>
              </a:lnSpc>
              <a:spcAft>
                <a:spcPts val="1000"/>
              </a:spcAft>
              <a:buFont typeface="Symbol" panose="05050102010706020507" pitchFamily="18" charset="2"/>
              <a:buChar char=""/>
            </a:pPr>
            <a:endParaRPr lang="en-GB" sz="2000" dirty="0">
              <a:solidFill>
                <a:srgbClr val="000000"/>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32FCA29F-3EE1-E5E2-99DB-0AF8ED6DFFF3}"/>
              </a:ext>
            </a:extLst>
          </p:cNvPr>
          <p:cNvSpPr>
            <a:spLocks noGrp="1"/>
          </p:cNvSpPr>
          <p:nvPr>
            <p:ph type="sldNum" sz="quarter" idx="12"/>
          </p:nvPr>
        </p:nvSpPr>
        <p:spPr/>
        <p:txBody>
          <a:bodyPr/>
          <a:lstStyle/>
          <a:p>
            <a:fld id="{CF13D369-8700-4468-8CC4-EE7C53720160}" type="slidenum">
              <a:rPr lang="en-US" smtClean="0"/>
              <a:t>14</a:t>
            </a:fld>
            <a:endParaRPr lang="en-US"/>
          </a:p>
        </p:txBody>
      </p:sp>
      <p:pic>
        <p:nvPicPr>
          <p:cNvPr id="8" name="Picture 7">
            <a:extLst>
              <a:ext uri="{FF2B5EF4-FFF2-40B4-BE49-F238E27FC236}">
                <a16:creationId xmlns:a16="http://schemas.microsoft.com/office/drawing/2014/main" id="{6C509974-8E94-2693-B450-9D7D9E4AA1C8}"/>
              </a:ext>
            </a:extLst>
          </p:cNvPr>
          <p:cNvPicPr>
            <a:picLocks noChangeAspect="1"/>
          </p:cNvPicPr>
          <p:nvPr/>
        </p:nvPicPr>
        <p:blipFill rotWithShape="1">
          <a:blip r:embed="rId2"/>
          <a:srcRect b="62652"/>
          <a:stretch/>
        </p:blipFill>
        <p:spPr>
          <a:xfrm>
            <a:off x="128016" y="4114800"/>
            <a:ext cx="11942064" cy="2508805"/>
          </a:xfrm>
          <a:prstGeom prst="rect">
            <a:avLst/>
          </a:prstGeom>
        </p:spPr>
      </p:pic>
      <p:sp>
        <p:nvSpPr>
          <p:cNvPr id="2" name="Oval 1">
            <a:extLst>
              <a:ext uri="{FF2B5EF4-FFF2-40B4-BE49-F238E27FC236}">
                <a16:creationId xmlns:a16="http://schemas.microsoft.com/office/drawing/2014/main" id="{18C743B4-18BC-2901-E547-4FC0E69A83FC}"/>
              </a:ext>
            </a:extLst>
          </p:cNvPr>
          <p:cNvSpPr/>
          <p:nvPr/>
        </p:nvSpPr>
        <p:spPr>
          <a:xfrm>
            <a:off x="2329341" y="5729221"/>
            <a:ext cx="9605020" cy="647645"/>
          </a:xfrm>
          <a:prstGeom prst="ellipse">
            <a:avLst/>
          </a:prstGeom>
          <a:noFill/>
          <a:ln w="444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92D86F63-5F06-7781-2C7F-04068A9915CE}"/>
              </a:ext>
            </a:extLst>
          </p:cNvPr>
          <p:cNvCxnSpPr>
            <a:cxnSpLocks/>
          </p:cNvCxnSpPr>
          <p:nvPr/>
        </p:nvCxnSpPr>
        <p:spPr>
          <a:xfrm>
            <a:off x="3875964" y="5713846"/>
            <a:ext cx="818866" cy="177421"/>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451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9A3C0-DD2D-BC81-0716-4EB9C5FFDE6A}"/>
              </a:ext>
            </a:extLst>
          </p:cNvPr>
          <p:cNvSpPr>
            <a:spLocks noGrp="1"/>
          </p:cNvSpPr>
          <p:nvPr>
            <p:ph type="title"/>
          </p:nvPr>
        </p:nvSpPr>
        <p:spPr>
          <a:xfrm>
            <a:off x="838200" y="184805"/>
            <a:ext cx="10515600" cy="1001757"/>
          </a:xfrm>
        </p:spPr>
        <p:txBody>
          <a:bodyPr anchor="ctr">
            <a:normAutofit/>
          </a:bodyPr>
          <a:lstStyle/>
          <a:p>
            <a:r>
              <a:rPr lang="en-US" sz="5200" dirty="0">
                <a:solidFill>
                  <a:srgbClr val="0E26DA"/>
                </a:solidFill>
              </a:rPr>
              <a:t>Validation : Enfants déjà traités</a:t>
            </a:r>
          </a:p>
        </p:txBody>
      </p:sp>
      <p:pic>
        <p:nvPicPr>
          <p:cNvPr id="9" name="Picture 8">
            <a:extLst>
              <a:ext uri="{FF2B5EF4-FFF2-40B4-BE49-F238E27FC236}">
                <a16:creationId xmlns:a16="http://schemas.microsoft.com/office/drawing/2014/main" id="{9351C63A-CCBA-7CF4-27FE-D627533FD1A8}"/>
              </a:ext>
            </a:extLst>
          </p:cNvPr>
          <p:cNvPicPr>
            <a:picLocks noChangeAspect="1"/>
          </p:cNvPicPr>
          <p:nvPr/>
        </p:nvPicPr>
        <p:blipFill>
          <a:blip r:embed="rId3"/>
          <a:stretch>
            <a:fillRect/>
          </a:stretch>
        </p:blipFill>
        <p:spPr>
          <a:xfrm>
            <a:off x="2192226" y="1165752"/>
            <a:ext cx="7807549" cy="4450303"/>
          </a:xfrm>
          <a:prstGeom prst="rect">
            <a:avLst/>
          </a:prstGeom>
          <a:ln>
            <a:solidFill>
              <a:schemeClr val="tx1"/>
            </a:solidFill>
          </a:ln>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868A78E4-149A-F9CC-A619-D5DF423435AF}"/>
              </a:ext>
            </a:extLst>
          </p:cNvPr>
          <p:cNvSpPr>
            <a:spLocks noGrp="1"/>
          </p:cNvSpPr>
          <p:nvPr>
            <p:ph type="sldNum" sz="quarter" idx="12"/>
          </p:nvPr>
        </p:nvSpPr>
        <p:spPr>
          <a:xfrm>
            <a:off x="8610600" y="6356350"/>
            <a:ext cx="2743200" cy="365125"/>
          </a:xfrm>
        </p:spPr>
        <p:txBody>
          <a:bodyPr>
            <a:normAutofit/>
          </a:bodyPr>
          <a:lstStyle/>
          <a:p>
            <a:pPr>
              <a:spcAft>
                <a:spcPts val="600"/>
              </a:spcAft>
            </a:pPr>
            <a:fld id="{CF13D369-8700-4468-8CC4-EE7C53720160}" type="slidenum">
              <a:rPr lang="en-US" smtClean="0"/>
              <a:t>15</a:t>
            </a:fld>
            <a:endParaRPr lang="en-US"/>
          </a:p>
        </p:txBody>
      </p:sp>
      <p:sp>
        <p:nvSpPr>
          <p:cNvPr id="10" name="TextBox 9">
            <a:extLst>
              <a:ext uri="{FF2B5EF4-FFF2-40B4-BE49-F238E27FC236}">
                <a16:creationId xmlns:a16="http://schemas.microsoft.com/office/drawing/2014/main" id="{580E4B82-12A4-8A45-7BC1-2C45D5D14E03}"/>
              </a:ext>
            </a:extLst>
          </p:cNvPr>
          <p:cNvSpPr txBox="1"/>
          <p:nvPr/>
        </p:nvSpPr>
        <p:spPr>
          <a:xfrm>
            <a:off x="231819" y="5843153"/>
            <a:ext cx="11320529" cy="646331"/>
          </a:xfrm>
          <a:prstGeom prst="rect">
            <a:avLst/>
          </a:prstGeom>
          <a:noFill/>
        </p:spPr>
        <p:txBody>
          <a:bodyPr wrap="square" rtlCol="0">
            <a:spAutoFit/>
          </a:bodyPr>
          <a:lstStyle/>
          <a:p>
            <a:r>
              <a:rPr lang="en-US" dirty="0"/>
              <a:t>Comme le même tableau pour les adultes, il calcule le nombre d'enfants qui ne sont pas actuellement sous TARV et qui l'étaient auparavant. </a:t>
            </a:r>
          </a:p>
          <a:p>
            <a:r>
              <a:rPr lang="en-US" dirty="0"/>
              <a:t>PT[t] = PT[t-1] + </a:t>
            </a:r>
            <a:r>
              <a:rPr lang="en-US" b="1" dirty="0"/>
              <a:t>Interruptions[t-1] - Réinitialisations[t-1] </a:t>
            </a:r>
            <a:r>
              <a:rPr lang="en-US" dirty="0"/>
              <a:t>- Décès[t-1] - </a:t>
            </a:r>
            <a:r>
              <a:rPr lang="en-US" dirty="0" err="1"/>
              <a:t>AgeingOut</a:t>
            </a:r>
            <a:r>
              <a:rPr lang="en-US" dirty="0"/>
              <a:t>[t-1]</a:t>
            </a:r>
          </a:p>
        </p:txBody>
      </p:sp>
    </p:spTree>
    <p:extLst>
      <p:ext uri="{BB962C8B-B14F-4D97-AF65-F5344CB8AC3E}">
        <p14:creationId xmlns:p14="http://schemas.microsoft.com/office/powerpoint/2010/main" val="1848305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C1E9BF-3583-F1E2-8147-7D5DCB0D344D}"/>
              </a:ext>
            </a:extLst>
          </p:cNvPr>
          <p:cNvSpPr>
            <a:spLocks noGrp="1"/>
          </p:cNvSpPr>
          <p:nvPr>
            <p:ph type="title"/>
          </p:nvPr>
        </p:nvSpPr>
        <p:spPr>
          <a:xfrm>
            <a:off x="411081" y="177008"/>
            <a:ext cx="10515600" cy="729579"/>
          </a:xfrm>
        </p:spPr>
        <p:txBody>
          <a:bodyPr/>
          <a:lstStyle/>
          <a:p>
            <a:r>
              <a:rPr lang="en-US">
                <a:solidFill>
                  <a:srgbClr val="0E26DA"/>
                </a:solidFill>
              </a:rPr>
              <a:t>Indicateurs de validation des fichiers</a:t>
            </a:r>
          </a:p>
        </p:txBody>
      </p:sp>
      <p:sp>
        <p:nvSpPr>
          <p:cNvPr id="4" name="Slide Number Placeholder 3">
            <a:extLst>
              <a:ext uri="{FF2B5EF4-FFF2-40B4-BE49-F238E27FC236}">
                <a16:creationId xmlns:a16="http://schemas.microsoft.com/office/drawing/2014/main" id="{F8707706-9A2A-F152-BEED-60A0AF98AC6A}"/>
              </a:ext>
            </a:extLst>
          </p:cNvPr>
          <p:cNvSpPr>
            <a:spLocks noGrp="1"/>
          </p:cNvSpPr>
          <p:nvPr>
            <p:ph type="sldNum" sz="quarter" idx="12"/>
          </p:nvPr>
        </p:nvSpPr>
        <p:spPr/>
        <p:txBody>
          <a:bodyPr/>
          <a:lstStyle/>
          <a:p>
            <a:fld id="{CF13D369-8700-4468-8CC4-EE7C53720160}" type="slidenum">
              <a:rPr lang="en-US" smtClean="0"/>
              <a:t>16</a:t>
            </a:fld>
            <a:endParaRPr lang="en-US"/>
          </a:p>
        </p:txBody>
      </p:sp>
      <p:grpSp>
        <p:nvGrpSpPr>
          <p:cNvPr id="2" name="Group 1">
            <a:extLst>
              <a:ext uri="{FF2B5EF4-FFF2-40B4-BE49-F238E27FC236}">
                <a16:creationId xmlns:a16="http://schemas.microsoft.com/office/drawing/2014/main" id="{9F59ABA3-6013-283A-D37D-5DF5705964CA}"/>
              </a:ext>
            </a:extLst>
          </p:cNvPr>
          <p:cNvGrpSpPr/>
          <p:nvPr/>
        </p:nvGrpSpPr>
        <p:grpSpPr>
          <a:xfrm>
            <a:off x="36394" y="997103"/>
            <a:ext cx="7957123" cy="5541809"/>
            <a:chOff x="297287" y="997103"/>
            <a:chExt cx="7536943" cy="5243734"/>
          </a:xfrm>
        </p:grpSpPr>
        <p:pic>
          <p:nvPicPr>
            <p:cNvPr id="16" name="Picture 15">
              <a:extLst>
                <a:ext uri="{FF2B5EF4-FFF2-40B4-BE49-F238E27FC236}">
                  <a16:creationId xmlns:a16="http://schemas.microsoft.com/office/drawing/2014/main" id="{1C0A80F7-5005-3A25-2D7D-1C2FE0E36426}"/>
                </a:ext>
              </a:extLst>
            </p:cNvPr>
            <p:cNvPicPr>
              <a:picLocks noChangeAspect="1"/>
            </p:cNvPicPr>
            <p:nvPr/>
          </p:nvPicPr>
          <p:blipFill>
            <a:blip r:embed="rId2"/>
            <a:stretch>
              <a:fillRect/>
            </a:stretch>
          </p:blipFill>
          <p:spPr>
            <a:xfrm>
              <a:off x="365588" y="997103"/>
              <a:ext cx="7468642" cy="5134692"/>
            </a:xfrm>
            <a:prstGeom prst="rect">
              <a:avLst/>
            </a:prstGeom>
          </p:spPr>
        </p:pic>
        <p:sp>
          <p:nvSpPr>
            <p:cNvPr id="8" name="Oval 7">
              <a:extLst>
                <a:ext uri="{FF2B5EF4-FFF2-40B4-BE49-F238E27FC236}">
                  <a16:creationId xmlns:a16="http://schemas.microsoft.com/office/drawing/2014/main" id="{FAE2D6A3-7A5E-4619-31F7-08B6D311AD8C}"/>
                </a:ext>
              </a:extLst>
            </p:cNvPr>
            <p:cNvSpPr/>
            <p:nvPr/>
          </p:nvSpPr>
          <p:spPr>
            <a:xfrm>
              <a:off x="297287" y="5803843"/>
              <a:ext cx="1081825" cy="399245"/>
            </a:xfrm>
            <a:prstGeom prst="ellipse">
              <a:avLst/>
            </a:prstGeom>
            <a:noFill/>
            <a:ln w="25400">
              <a:solidFill>
                <a:srgbClr val="E313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DAF9474-1B75-56A9-B405-2B97528B1D80}"/>
                </a:ext>
              </a:extLst>
            </p:cNvPr>
            <p:cNvSpPr/>
            <p:nvPr/>
          </p:nvSpPr>
          <p:spPr>
            <a:xfrm>
              <a:off x="5419859" y="5860897"/>
              <a:ext cx="980942" cy="379940"/>
            </a:xfrm>
            <a:prstGeom prst="ellipse">
              <a:avLst/>
            </a:prstGeom>
            <a:noFill/>
            <a:ln w="25400">
              <a:solidFill>
                <a:srgbClr val="E313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53A26C38-3031-D0EA-A250-76A649F99587}"/>
              </a:ext>
            </a:extLst>
          </p:cNvPr>
          <p:cNvSpPr txBox="1"/>
          <p:nvPr/>
        </p:nvSpPr>
        <p:spPr>
          <a:xfrm>
            <a:off x="7993517" y="1106776"/>
            <a:ext cx="4198483" cy="3416320"/>
          </a:xfrm>
          <a:prstGeom prst="rect">
            <a:avLst/>
          </a:prstGeom>
          <a:noFill/>
        </p:spPr>
        <p:txBody>
          <a:bodyPr wrap="square" rtlCol="0">
            <a:spAutoFit/>
          </a:bodyPr>
          <a:lstStyle/>
          <a:p>
            <a:pPr marL="285750" indent="-285750">
              <a:buFont typeface="Arial" panose="020B0604020202020204" pitchFamily="34" charset="0"/>
              <a:buChar char="•"/>
            </a:pPr>
            <a:r>
              <a:rPr lang="en-US" b="1" dirty="0"/>
              <a:t>Projection invalide"</a:t>
            </a:r>
            <a:r>
              <a:rPr lang="en-US" dirty="0"/>
              <a:t>. Indique que les données d'entrée peuvent avoir changé depuis la dernière fois que le fichier a été projeté. </a:t>
            </a:r>
            <a:br>
              <a:rPr lang="en-US" dirty="0"/>
            </a:br>
            <a:r>
              <a:rPr lang="en-US" dirty="0">
                <a:sym typeface="Wingdings" panose="05000000000000000000" pitchFamily="2" charset="2"/>
              </a:rPr>
              <a:t> </a:t>
            </a:r>
            <a:r>
              <a:rPr lang="en-US" dirty="0"/>
              <a:t>Afficher n'importe quel résultat pour forcer un nouveau calcul avant d'enregistrer le fichier.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UA invalide"</a:t>
            </a:r>
            <a:r>
              <a:rPr lang="en-US" dirty="0"/>
              <a:t>. Indique que les résultats peuvent avoir changé depuis l'exécution de l'analyse d'incertitude</a:t>
            </a:r>
            <a:r>
              <a:rPr lang="en-US" dirty="0">
                <a:sym typeface="Wingdings" panose="05000000000000000000" pitchFamily="2" charset="2"/>
              </a:rPr>
              <a:t>. </a:t>
            </a:r>
            <a:br>
              <a:rPr lang="en-US" dirty="0">
                <a:sym typeface="Wingdings" panose="05000000000000000000" pitchFamily="2" charset="2"/>
              </a:rPr>
            </a:br>
            <a:r>
              <a:rPr lang="en-US" dirty="0">
                <a:sym typeface="Wingdings" panose="05000000000000000000" pitchFamily="2" charset="2"/>
              </a:rPr>
              <a:t>Dans </a:t>
            </a:r>
            <a:r>
              <a:rPr lang="en-US" b="1" i="1" dirty="0"/>
              <a:t>Tools &gt; AIM &gt; Uncertainty Analysis (Outils &gt; AIM &gt; Analyse d'incertitude), </a:t>
            </a:r>
            <a:r>
              <a:rPr lang="en-US" dirty="0"/>
              <a:t>ré-estimer les limites d'incertitude (en réglant l'année sur 2023) avant de sauvegarder le fichier. </a:t>
            </a:r>
          </a:p>
        </p:txBody>
      </p:sp>
    </p:spTree>
    <p:extLst>
      <p:ext uri="{BB962C8B-B14F-4D97-AF65-F5344CB8AC3E}">
        <p14:creationId xmlns:p14="http://schemas.microsoft.com/office/powerpoint/2010/main" val="2548035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C1E9BF-3583-F1E2-8147-7D5DCB0D344D}"/>
              </a:ext>
            </a:extLst>
          </p:cNvPr>
          <p:cNvSpPr>
            <a:spLocks noGrp="1"/>
          </p:cNvSpPr>
          <p:nvPr>
            <p:ph type="title"/>
          </p:nvPr>
        </p:nvSpPr>
        <p:spPr>
          <a:xfrm>
            <a:off x="411080" y="177008"/>
            <a:ext cx="11439543" cy="729579"/>
          </a:xfrm>
        </p:spPr>
        <p:txBody>
          <a:bodyPr>
            <a:normAutofit fontScale="90000"/>
          </a:bodyPr>
          <a:lstStyle/>
          <a:p>
            <a:r>
              <a:rPr lang="en-US" dirty="0">
                <a:solidFill>
                  <a:srgbClr val="0E26DA"/>
                </a:solidFill>
              </a:rPr>
              <a:t>Indicateurs de validation des fichiers - </a:t>
            </a:r>
            <a:r>
              <a:rPr lang="en-US" dirty="0">
                <a:solidFill>
                  <a:srgbClr val="00B050"/>
                </a:solidFill>
              </a:rPr>
              <a:t>Epidémies généralisées</a:t>
            </a:r>
          </a:p>
        </p:txBody>
      </p:sp>
      <p:sp>
        <p:nvSpPr>
          <p:cNvPr id="4" name="Slide Number Placeholder 3">
            <a:extLst>
              <a:ext uri="{FF2B5EF4-FFF2-40B4-BE49-F238E27FC236}">
                <a16:creationId xmlns:a16="http://schemas.microsoft.com/office/drawing/2014/main" id="{F8707706-9A2A-F152-BEED-60A0AF98AC6A}"/>
              </a:ext>
            </a:extLst>
          </p:cNvPr>
          <p:cNvSpPr>
            <a:spLocks noGrp="1"/>
          </p:cNvSpPr>
          <p:nvPr>
            <p:ph type="sldNum" sz="quarter" idx="12"/>
          </p:nvPr>
        </p:nvSpPr>
        <p:spPr/>
        <p:txBody>
          <a:bodyPr/>
          <a:lstStyle/>
          <a:p>
            <a:fld id="{CF13D369-8700-4468-8CC4-EE7C53720160}" type="slidenum">
              <a:rPr lang="en-US" smtClean="0"/>
              <a:t>17</a:t>
            </a:fld>
            <a:endParaRPr lang="en-US"/>
          </a:p>
        </p:txBody>
      </p:sp>
      <p:grpSp>
        <p:nvGrpSpPr>
          <p:cNvPr id="2" name="Group 1">
            <a:extLst>
              <a:ext uri="{FF2B5EF4-FFF2-40B4-BE49-F238E27FC236}">
                <a16:creationId xmlns:a16="http://schemas.microsoft.com/office/drawing/2014/main" id="{9F59ABA3-6013-283A-D37D-5DF5705964CA}"/>
              </a:ext>
            </a:extLst>
          </p:cNvPr>
          <p:cNvGrpSpPr/>
          <p:nvPr/>
        </p:nvGrpSpPr>
        <p:grpSpPr>
          <a:xfrm>
            <a:off x="36394" y="997103"/>
            <a:ext cx="7957123" cy="5541809"/>
            <a:chOff x="297287" y="997103"/>
            <a:chExt cx="7536943" cy="5243734"/>
          </a:xfrm>
        </p:grpSpPr>
        <p:pic>
          <p:nvPicPr>
            <p:cNvPr id="16" name="Picture 15">
              <a:extLst>
                <a:ext uri="{FF2B5EF4-FFF2-40B4-BE49-F238E27FC236}">
                  <a16:creationId xmlns:a16="http://schemas.microsoft.com/office/drawing/2014/main" id="{1C0A80F7-5005-3A25-2D7D-1C2FE0E36426}"/>
                </a:ext>
              </a:extLst>
            </p:cNvPr>
            <p:cNvPicPr>
              <a:picLocks noChangeAspect="1"/>
            </p:cNvPicPr>
            <p:nvPr/>
          </p:nvPicPr>
          <p:blipFill>
            <a:blip r:embed="rId2"/>
            <a:stretch>
              <a:fillRect/>
            </a:stretch>
          </p:blipFill>
          <p:spPr>
            <a:xfrm>
              <a:off x="365588" y="997103"/>
              <a:ext cx="7468642" cy="5134692"/>
            </a:xfrm>
            <a:prstGeom prst="rect">
              <a:avLst/>
            </a:prstGeom>
          </p:spPr>
        </p:pic>
        <p:sp>
          <p:nvSpPr>
            <p:cNvPr id="8" name="Oval 7">
              <a:extLst>
                <a:ext uri="{FF2B5EF4-FFF2-40B4-BE49-F238E27FC236}">
                  <a16:creationId xmlns:a16="http://schemas.microsoft.com/office/drawing/2014/main" id="{FAE2D6A3-7A5E-4619-31F7-08B6D311AD8C}"/>
                </a:ext>
              </a:extLst>
            </p:cNvPr>
            <p:cNvSpPr/>
            <p:nvPr/>
          </p:nvSpPr>
          <p:spPr>
            <a:xfrm>
              <a:off x="297287" y="5803843"/>
              <a:ext cx="1081825" cy="399245"/>
            </a:xfrm>
            <a:prstGeom prst="ellipse">
              <a:avLst/>
            </a:prstGeom>
            <a:noFill/>
            <a:ln w="25400">
              <a:solidFill>
                <a:srgbClr val="E313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DAF9474-1B75-56A9-B405-2B97528B1D80}"/>
                </a:ext>
              </a:extLst>
            </p:cNvPr>
            <p:cNvSpPr/>
            <p:nvPr/>
          </p:nvSpPr>
          <p:spPr>
            <a:xfrm>
              <a:off x="5419859" y="5860897"/>
              <a:ext cx="980942" cy="379940"/>
            </a:xfrm>
            <a:prstGeom prst="ellipse">
              <a:avLst/>
            </a:prstGeom>
            <a:noFill/>
            <a:ln w="25400">
              <a:solidFill>
                <a:srgbClr val="E313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B6EAE3-86E6-3F44-4543-34AFD6C8C488}"/>
                </a:ext>
              </a:extLst>
            </p:cNvPr>
            <p:cNvSpPr/>
            <p:nvPr/>
          </p:nvSpPr>
          <p:spPr>
            <a:xfrm>
              <a:off x="6400801" y="5860897"/>
              <a:ext cx="980943" cy="342191"/>
            </a:xfrm>
            <a:prstGeom prst="ellipse">
              <a:avLst/>
            </a:prstGeom>
            <a:noFill/>
            <a:ln w="25400">
              <a:solidFill>
                <a:srgbClr val="E313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53A26C38-3031-D0EA-A250-76A649F99587}"/>
              </a:ext>
            </a:extLst>
          </p:cNvPr>
          <p:cNvSpPr txBox="1"/>
          <p:nvPr/>
        </p:nvSpPr>
        <p:spPr>
          <a:xfrm>
            <a:off x="7993517" y="1106776"/>
            <a:ext cx="4198483" cy="5509200"/>
          </a:xfrm>
          <a:prstGeom prst="rect">
            <a:avLst/>
          </a:prstGeom>
          <a:noFill/>
        </p:spPr>
        <p:txBody>
          <a:bodyPr wrap="square" rtlCol="0">
            <a:spAutoFit/>
          </a:bodyPr>
          <a:lstStyle/>
          <a:p>
            <a:pPr marL="285750" indent="-285750">
              <a:buFont typeface="Arial" panose="020B0604020202020204" pitchFamily="34" charset="0"/>
              <a:buChar char="•"/>
            </a:pPr>
            <a:r>
              <a:rPr lang="en-US" sz="1600" b="1" dirty="0"/>
              <a:t>Projection invalide"</a:t>
            </a:r>
            <a:r>
              <a:rPr lang="en-US" sz="1600" dirty="0"/>
              <a:t>. Indique que les données d'entrée peuvent avoir changé depuis la dernière fois que le fichier a été projeté. </a:t>
            </a:r>
            <a:br>
              <a:rPr lang="en-US" sz="1600" dirty="0"/>
            </a:br>
            <a:r>
              <a:rPr lang="en-US" sz="1600" dirty="0">
                <a:sym typeface="Wingdings" panose="05000000000000000000" pitchFamily="2" charset="2"/>
              </a:rPr>
              <a:t> </a:t>
            </a:r>
            <a:r>
              <a:rPr lang="en-US" sz="1600" dirty="0"/>
              <a:t>Afficher n'importe quel résultat pour forcer un nouveau calcul avant d'enregistrer le fichier.</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t>UA invalide"</a:t>
            </a:r>
            <a:r>
              <a:rPr lang="en-US" sz="1600" dirty="0"/>
              <a:t>. Indique que les résultats peuvent avoir changé depuis l'exécution de l'analyse d'incertitude</a:t>
            </a:r>
            <a:r>
              <a:rPr lang="en-US" sz="1600" dirty="0">
                <a:sym typeface="Wingdings" panose="05000000000000000000" pitchFamily="2" charset="2"/>
              </a:rPr>
              <a:t>. </a:t>
            </a:r>
            <a:br>
              <a:rPr lang="en-US" sz="1600" dirty="0">
                <a:sym typeface="Wingdings" panose="05000000000000000000" pitchFamily="2" charset="2"/>
              </a:rPr>
            </a:br>
            <a:r>
              <a:rPr lang="en-US" sz="1600" dirty="0">
                <a:sym typeface="Wingdings" panose="05000000000000000000" pitchFamily="2" charset="2"/>
              </a:rPr>
              <a:t>Dans </a:t>
            </a:r>
            <a:r>
              <a:rPr lang="en-US" sz="1600" b="1" i="1" dirty="0"/>
              <a:t>Tools &gt; AIM &gt; Uncertainty Analysis (Outils &gt; AIM &gt; Analyse d'incertitude), </a:t>
            </a:r>
            <a:r>
              <a:rPr lang="en-US" sz="1600" dirty="0"/>
              <a:t>ré-estimer les limites d'incertitude (en réglant l'année sur 2023) avant de sauvegarder le fichier.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solidFill>
                  <a:srgbClr val="00B050"/>
                </a:solidFill>
              </a:rPr>
              <a:t>'Shiny90 invalid'</a:t>
            </a:r>
            <a:r>
              <a:rPr lang="en-US" sz="1600" dirty="0">
                <a:solidFill>
                  <a:srgbClr val="00B050"/>
                </a:solidFill>
              </a:rPr>
              <a:t>. Indique que les entrées ART ont été modifiées depuis la dernière exécution du modèle Shiny90. </a:t>
            </a:r>
            <a:br>
              <a:rPr lang="en-US" sz="1600" dirty="0">
                <a:solidFill>
                  <a:srgbClr val="00B050"/>
                </a:solidFill>
              </a:rPr>
            </a:br>
            <a:r>
              <a:rPr lang="en-US" sz="1600" dirty="0">
                <a:solidFill>
                  <a:srgbClr val="00B050"/>
                </a:solidFill>
                <a:sym typeface="Wingdings" panose="05000000000000000000" pitchFamily="2" charset="2"/>
              </a:rPr>
              <a:t> Dans </a:t>
            </a:r>
            <a:r>
              <a:rPr lang="en-US" sz="1600" b="1" i="1" dirty="0">
                <a:solidFill>
                  <a:srgbClr val="00B050"/>
                </a:solidFill>
              </a:rPr>
              <a:t>Statistiques du programme &gt; Connaissance de l'état</a:t>
            </a:r>
            <a:r>
              <a:rPr lang="en-US" sz="1600" dirty="0">
                <a:solidFill>
                  <a:srgbClr val="00B050"/>
                </a:solidFill>
              </a:rPr>
              <a:t>, réexécuter Shiny90</a:t>
            </a:r>
          </a:p>
        </p:txBody>
      </p:sp>
    </p:spTree>
    <p:extLst>
      <p:ext uri="{BB962C8B-B14F-4D97-AF65-F5344CB8AC3E}">
        <p14:creationId xmlns:p14="http://schemas.microsoft.com/office/powerpoint/2010/main" val="3524560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56124-6532-D0C8-BB0D-1066A701787A}"/>
              </a:ext>
            </a:extLst>
          </p:cNvPr>
          <p:cNvSpPr>
            <a:spLocks noGrp="1"/>
          </p:cNvSpPr>
          <p:nvPr>
            <p:ph type="title"/>
          </p:nvPr>
        </p:nvSpPr>
        <p:spPr>
          <a:xfrm>
            <a:off x="627798" y="365125"/>
            <a:ext cx="7192370" cy="1325563"/>
          </a:xfrm>
        </p:spPr>
        <p:txBody>
          <a:bodyPr>
            <a:normAutofit fontScale="90000"/>
          </a:bodyPr>
          <a:lstStyle/>
          <a:p>
            <a:r>
              <a:rPr lang="en-US">
                <a:solidFill>
                  <a:srgbClr val="0E26DA"/>
                </a:solidFill>
              </a:rPr>
              <a:t>Télécharger le dernier Spectrum pour le cycle d'estimations 2024</a:t>
            </a:r>
          </a:p>
        </p:txBody>
      </p:sp>
      <p:sp>
        <p:nvSpPr>
          <p:cNvPr id="4" name="Content Placeholder 3">
            <a:extLst>
              <a:ext uri="{FF2B5EF4-FFF2-40B4-BE49-F238E27FC236}">
                <a16:creationId xmlns:a16="http://schemas.microsoft.com/office/drawing/2014/main" id="{B2AB230B-71F6-3D57-4AA2-4E68AC6EF147}"/>
              </a:ext>
            </a:extLst>
          </p:cNvPr>
          <p:cNvSpPr>
            <a:spLocks noGrp="1"/>
          </p:cNvSpPr>
          <p:nvPr>
            <p:ph idx="1"/>
          </p:nvPr>
        </p:nvSpPr>
        <p:spPr>
          <a:xfrm>
            <a:off x="838200" y="1825625"/>
            <a:ext cx="6451242" cy="4351338"/>
          </a:xfrm>
        </p:spPr>
        <p:txBody>
          <a:bodyPr/>
          <a:lstStyle/>
          <a:p>
            <a:r>
              <a:rPr lang="en-US" dirty="0"/>
              <a:t>Aller sur </a:t>
            </a:r>
            <a:r>
              <a:rPr lang="en-US" dirty="0">
                <a:hlinkClick r:id="rId3"/>
              </a:rPr>
              <a:t>https://hivtools.unaids.org/</a:t>
            </a:r>
            <a:endParaRPr lang="en-US" dirty="0"/>
          </a:p>
          <a:p>
            <a:r>
              <a:rPr lang="en-US" dirty="0"/>
              <a:t>Sélectionnez 'Spectrum : Modèle d'impact sur le sida</a:t>
            </a:r>
          </a:p>
          <a:p>
            <a:r>
              <a:rPr lang="en-US" dirty="0"/>
              <a:t>Télécharger le fichier d'installation de la version actuelle : </a:t>
            </a:r>
            <a:r>
              <a:rPr lang="en-US" b="1" dirty="0">
                <a:solidFill>
                  <a:srgbClr val="0E26DA"/>
                </a:solidFill>
              </a:rPr>
              <a:t>6.32 (24 Jan 2024)</a:t>
            </a:r>
            <a:endParaRPr lang="en-US" b="1" u="sng" dirty="0">
              <a:solidFill>
                <a:srgbClr val="0E26DA"/>
              </a:solidFill>
            </a:endParaRPr>
          </a:p>
          <a:p>
            <a:r>
              <a:rPr lang="en-US" dirty="0"/>
              <a:t>Exécuter le fichier téléchargé</a:t>
            </a:r>
          </a:p>
          <a:p>
            <a:pPr lvl="1"/>
            <a:r>
              <a:rPr lang="en-US" dirty="0"/>
              <a:t>SpecinstallAIM2024.exe</a:t>
            </a:r>
          </a:p>
        </p:txBody>
      </p:sp>
      <p:sp>
        <p:nvSpPr>
          <p:cNvPr id="3" name="Slide Number Placeholder 2">
            <a:extLst>
              <a:ext uri="{FF2B5EF4-FFF2-40B4-BE49-F238E27FC236}">
                <a16:creationId xmlns:a16="http://schemas.microsoft.com/office/drawing/2014/main" id="{AC9F9A2F-0C8D-0F5C-70A6-638ACD1222A4}"/>
              </a:ext>
            </a:extLst>
          </p:cNvPr>
          <p:cNvSpPr>
            <a:spLocks noGrp="1"/>
          </p:cNvSpPr>
          <p:nvPr>
            <p:ph type="sldNum" sz="quarter" idx="12"/>
          </p:nvPr>
        </p:nvSpPr>
        <p:spPr/>
        <p:txBody>
          <a:bodyPr/>
          <a:lstStyle/>
          <a:p>
            <a:fld id="{CF13D369-8700-4468-8CC4-EE7C53720160}" type="slidenum">
              <a:rPr lang="en-US" smtClean="0"/>
              <a:t>18</a:t>
            </a:fld>
            <a:endParaRPr lang="en-US"/>
          </a:p>
        </p:txBody>
      </p:sp>
      <p:grpSp>
        <p:nvGrpSpPr>
          <p:cNvPr id="8" name="Group 7">
            <a:extLst>
              <a:ext uri="{FF2B5EF4-FFF2-40B4-BE49-F238E27FC236}">
                <a16:creationId xmlns:a16="http://schemas.microsoft.com/office/drawing/2014/main" id="{E3B3B495-AE25-1E07-A377-4B7369525531}"/>
              </a:ext>
            </a:extLst>
          </p:cNvPr>
          <p:cNvGrpSpPr/>
          <p:nvPr/>
        </p:nvGrpSpPr>
        <p:grpSpPr>
          <a:xfrm>
            <a:off x="9036169" y="26065"/>
            <a:ext cx="3057858" cy="6724773"/>
            <a:chOff x="9036169" y="26065"/>
            <a:chExt cx="3057858" cy="6724773"/>
          </a:xfrm>
        </p:grpSpPr>
        <p:pic>
          <p:nvPicPr>
            <p:cNvPr id="6" name="Picture 5">
              <a:extLst>
                <a:ext uri="{FF2B5EF4-FFF2-40B4-BE49-F238E27FC236}">
                  <a16:creationId xmlns:a16="http://schemas.microsoft.com/office/drawing/2014/main" id="{6B8E7708-6106-F1A1-BD68-2D4567A6F7C3}"/>
                </a:ext>
              </a:extLst>
            </p:cNvPr>
            <p:cNvPicPr>
              <a:picLocks noChangeAspect="1"/>
            </p:cNvPicPr>
            <p:nvPr/>
          </p:nvPicPr>
          <p:blipFill rotWithShape="1">
            <a:blip r:embed="rId4">
              <a:extLst>
                <a:ext uri="{28A0092B-C50C-407E-A947-70E740481C1C}">
                  <a14:useLocalDpi xmlns:a14="http://schemas.microsoft.com/office/drawing/2010/main" val="0"/>
                </a:ext>
              </a:extLst>
            </a:blip>
            <a:srcRect t="615" b="615"/>
            <a:stretch/>
          </p:blipFill>
          <p:spPr>
            <a:xfrm>
              <a:off x="9036169" y="26065"/>
              <a:ext cx="3057858" cy="6724773"/>
            </a:xfrm>
            <a:prstGeom prst="rect">
              <a:avLst/>
            </a:prstGeom>
          </p:spPr>
        </p:pic>
        <p:sp>
          <p:nvSpPr>
            <p:cNvPr id="7" name="Rectangle: Rounded Corners 6">
              <a:extLst>
                <a:ext uri="{FF2B5EF4-FFF2-40B4-BE49-F238E27FC236}">
                  <a16:creationId xmlns:a16="http://schemas.microsoft.com/office/drawing/2014/main" id="{55CDEE95-DA4E-497D-6C52-9CEF235CCC91}"/>
                </a:ext>
              </a:extLst>
            </p:cNvPr>
            <p:cNvSpPr/>
            <p:nvPr/>
          </p:nvSpPr>
          <p:spPr>
            <a:xfrm>
              <a:off x="9145026" y="5597414"/>
              <a:ext cx="2467319" cy="729573"/>
            </a:xfrm>
            <a:prstGeom prst="roundRect">
              <a:avLst/>
            </a:prstGeom>
            <a:noFill/>
            <a:ln w="38100">
              <a:solidFill>
                <a:srgbClr val="E313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 name="Straight Arrow Connector 8">
            <a:extLst>
              <a:ext uri="{FF2B5EF4-FFF2-40B4-BE49-F238E27FC236}">
                <a16:creationId xmlns:a16="http://schemas.microsoft.com/office/drawing/2014/main" id="{08818BCE-9121-4D50-E048-B1A48FD6A1B0}"/>
              </a:ext>
            </a:extLst>
          </p:cNvPr>
          <p:cNvCxnSpPr>
            <a:cxnSpLocks/>
            <a:endCxn id="7" idx="1"/>
          </p:cNvCxnSpPr>
          <p:nvPr/>
        </p:nvCxnSpPr>
        <p:spPr>
          <a:xfrm>
            <a:off x="5972175" y="3686175"/>
            <a:ext cx="3172851" cy="2276026"/>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7580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56124-6532-D0C8-BB0D-1066A701787A}"/>
              </a:ext>
            </a:extLst>
          </p:cNvPr>
          <p:cNvSpPr>
            <a:spLocks noGrp="1"/>
          </p:cNvSpPr>
          <p:nvPr>
            <p:ph type="title"/>
          </p:nvPr>
        </p:nvSpPr>
        <p:spPr>
          <a:xfrm>
            <a:off x="627798" y="365125"/>
            <a:ext cx="7192370" cy="1325563"/>
          </a:xfrm>
        </p:spPr>
        <p:txBody>
          <a:bodyPr>
            <a:normAutofit/>
          </a:bodyPr>
          <a:lstStyle/>
          <a:p>
            <a:r>
              <a:rPr lang="en-US" dirty="0">
                <a:solidFill>
                  <a:srgbClr val="0E26DA"/>
                </a:solidFill>
              </a:rPr>
              <a:t>Diapositives supplémentaires</a:t>
            </a:r>
          </a:p>
        </p:txBody>
      </p:sp>
      <p:sp>
        <p:nvSpPr>
          <p:cNvPr id="3" name="Slide Number Placeholder 2">
            <a:extLst>
              <a:ext uri="{FF2B5EF4-FFF2-40B4-BE49-F238E27FC236}">
                <a16:creationId xmlns:a16="http://schemas.microsoft.com/office/drawing/2014/main" id="{AC9F9A2F-0C8D-0F5C-70A6-638ACD1222A4}"/>
              </a:ext>
            </a:extLst>
          </p:cNvPr>
          <p:cNvSpPr>
            <a:spLocks noGrp="1"/>
          </p:cNvSpPr>
          <p:nvPr>
            <p:ph type="sldNum" sz="quarter" idx="12"/>
          </p:nvPr>
        </p:nvSpPr>
        <p:spPr/>
        <p:txBody>
          <a:bodyPr/>
          <a:lstStyle/>
          <a:p>
            <a:fld id="{CF13D369-8700-4468-8CC4-EE7C53720160}" type="slidenum">
              <a:rPr lang="en-US" smtClean="0"/>
              <a:t>19</a:t>
            </a:fld>
            <a:endParaRPr lang="en-US"/>
          </a:p>
        </p:txBody>
      </p:sp>
    </p:spTree>
    <p:extLst>
      <p:ext uri="{BB962C8B-B14F-4D97-AF65-F5344CB8AC3E}">
        <p14:creationId xmlns:p14="http://schemas.microsoft.com/office/powerpoint/2010/main" val="959696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7178E1-494C-1068-2BE1-7A15DA59EF2C}"/>
              </a:ext>
            </a:extLst>
          </p:cNvPr>
          <p:cNvSpPr>
            <a:spLocks noGrp="1"/>
          </p:cNvSpPr>
          <p:nvPr>
            <p:ph type="title"/>
          </p:nvPr>
        </p:nvSpPr>
        <p:spPr>
          <a:xfrm>
            <a:off x="167640" y="104611"/>
            <a:ext cx="10515600" cy="858557"/>
          </a:xfrm>
        </p:spPr>
        <p:txBody>
          <a:bodyPr/>
          <a:lstStyle/>
          <a:p>
            <a:r>
              <a:rPr lang="en-US" dirty="0">
                <a:solidFill>
                  <a:srgbClr val="0000FF"/>
                </a:solidFill>
              </a:rPr>
              <a:t>Principaux changements pour 2024</a:t>
            </a:r>
          </a:p>
        </p:txBody>
      </p:sp>
      <p:sp>
        <p:nvSpPr>
          <p:cNvPr id="6" name="Content Placeholder 5">
            <a:extLst>
              <a:ext uri="{FF2B5EF4-FFF2-40B4-BE49-F238E27FC236}">
                <a16:creationId xmlns:a16="http://schemas.microsoft.com/office/drawing/2014/main" id="{3ECA7B4F-4AB7-84A5-63FA-3F82E8BBEFED}"/>
              </a:ext>
            </a:extLst>
          </p:cNvPr>
          <p:cNvSpPr>
            <a:spLocks noGrp="1"/>
          </p:cNvSpPr>
          <p:nvPr>
            <p:ph sz="half" idx="1"/>
          </p:nvPr>
        </p:nvSpPr>
        <p:spPr>
          <a:xfrm>
            <a:off x="0" y="963168"/>
            <a:ext cx="6778752" cy="5669279"/>
          </a:xfrm>
        </p:spPr>
        <p:txBody>
          <a:bodyPr>
            <a:normAutofit/>
          </a:bodyPr>
          <a:lstStyle/>
          <a:p>
            <a:pPr marL="0" indent="0">
              <a:buNone/>
            </a:pPr>
            <a:r>
              <a:rPr lang="en-US" sz="1600" b="1" dirty="0"/>
              <a:t>Saisie de données</a:t>
            </a:r>
          </a:p>
          <a:p>
            <a:r>
              <a:rPr lang="en-US" sz="1600" dirty="0"/>
              <a:t>Taux d'</a:t>
            </a:r>
            <a:r>
              <a:rPr lang="en-US" sz="1600" b="1" dirty="0"/>
              <a:t>interruption du traitement</a:t>
            </a:r>
            <a:r>
              <a:rPr lang="en-US" sz="1600" dirty="0"/>
              <a:t>, adultes et enfants : Entrer un taux &gt;0% pour toutes les années avec des données du programme TAR, ou adopter un taux par défaut de 5%.</a:t>
            </a:r>
            <a:endParaRPr lang="en-US" sz="1600" b="1" dirty="0"/>
          </a:p>
          <a:p>
            <a:r>
              <a:rPr lang="en-US" sz="1600" b="1" dirty="0"/>
              <a:t>La connaissance du statut des enfants </a:t>
            </a:r>
            <a:r>
              <a:rPr lang="en-US" sz="1600" dirty="0"/>
              <a:t>peut être estimée à partir du nombre d'enfants sous TAR et des taux d'interruption du </a:t>
            </a:r>
            <a:r>
              <a:rPr lang="en-US" sz="1600" dirty="0" err="1"/>
              <a:t>traitement</a:t>
            </a:r>
            <a:r>
              <a:rPr lang="en-US" sz="1600" dirty="0"/>
              <a:t>.</a:t>
            </a:r>
          </a:p>
          <a:p>
            <a:endParaRPr lang="en-US" sz="1600" dirty="0"/>
          </a:p>
          <a:p>
            <a:pPr marL="0" indent="0">
              <a:buNone/>
            </a:pPr>
            <a:r>
              <a:rPr lang="en-US" sz="1600" b="1" dirty="0"/>
              <a:t>Paramètres/défauts</a:t>
            </a:r>
          </a:p>
          <a:p>
            <a:pPr marL="0" indent="0">
              <a:buNone/>
            </a:pPr>
            <a:r>
              <a:rPr lang="en-US" sz="1600" dirty="0"/>
              <a:t>Nouveaux schémas de mortalité sous TAR, </a:t>
            </a:r>
            <a:r>
              <a:rPr lang="en-US" sz="1600" dirty="0" err="1"/>
              <a:t>selon</a:t>
            </a:r>
            <a:r>
              <a:rPr lang="en-US" sz="1600" dirty="0"/>
              <a:t> </a:t>
            </a:r>
            <a:r>
              <a:rPr lang="en-US" sz="1600" i="1" dirty="0"/>
              <a:t>IeDEA:</a:t>
            </a:r>
          </a:p>
          <a:p>
            <a:r>
              <a:rPr lang="en-US" sz="1600" dirty="0" err="1"/>
              <a:t>Asie</a:t>
            </a:r>
            <a:r>
              <a:rPr lang="en-US" sz="1600" dirty="0"/>
              <a:t> + </a:t>
            </a:r>
            <a:r>
              <a:rPr lang="en-US" sz="1600" dirty="0" err="1"/>
              <a:t>Pacifique</a:t>
            </a:r>
            <a:r>
              <a:rPr lang="en-US" sz="1600" dirty="0"/>
              <a:t>, </a:t>
            </a:r>
            <a:r>
              <a:rPr lang="en-US" sz="1600" dirty="0" err="1"/>
              <a:t>Amérique</a:t>
            </a:r>
            <a:r>
              <a:rPr lang="en-US" sz="1600" dirty="0"/>
              <a:t> </a:t>
            </a:r>
            <a:r>
              <a:rPr lang="en-US" sz="1600" dirty="0" err="1"/>
              <a:t>latine</a:t>
            </a:r>
            <a:r>
              <a:rPr lang="en-US" sz="1600" dirty="0"/>
              <a:t> + Caribes: </a:t>
            </a:r>
            <a:r>
              <a:rPr lang="en-US" sz="1600" dirty="0" err="1"/>
              <a:t>niveaux</a:t>
            </a:r>
            <a:r>
              <a:rPr lang="en-US" sz="1600" dirty="0"/>
              <a:t>, par age &amp; CD4</a:t>
            </a:r>
          </a:p>
          <a:p>
            <a:r>
              <a:rPr lang="en-US" sz="1600" dirty="0"/>
              <a:t>Afrique </a:t>
            </a:r>
            <a:r>
              <a:rPr lang="en-US" sz="1600" dirty="0" err="1"/>
              <a:t>subsaharienne</a:t>
            </a:r>
            <a:r>
              <a:rPr lang="en-US" sz="1600" dirty="0"/>
              <a:t>: stable après 2018</a:t>
            </a:r>
          </a:p>
          <a:p>
            <a:endParaRPr lang="en-US" sz="1600" i="1" dirty="0"/>
          </a:p>
          <a:p>
            <a:pPr marL="0" indent="0">
              <a:buNone/>
            </a:pPr>
            <a:r>
              <a:rPr lang="en-US" sz="1600" b="1" dirty="0"/>
              <a:t>Modèles d'incidence</a:t>
            </a:r>
          </a:p>
          <a:p>
            <a:r>
              <a:rPr lang="fr-FR" sz="1600" dirty="0"/>
              <a:t>EPP: Courbe </a:t>
            </a:r>
            <a:r>
              <a:rPr lang="fr-FR" sz="1600" i="1" dirty="0"/>
              <a:t>R-Hybride</a:t>
            </a:r>
            <a:r>
              <a:rPr lang="fr-FR" sz="1600" dirty="0"/>
              <a:t> recommandée, </a:t>
            </a:r>
            <a:br>
              <a:rPr lang="fr-FR" sz="1600" dirty="0"/>
            </a:br>
            <a:r>
              <a:rPr lang="fr-FR" sz="1600" dirty="0"/>
              <a:t>pour plus d'épidémies et de sous-populations</a:t>
            </a:r>
          </a:p>
          <a:p>
            <a:r>
              <a:rPr lang="en-US" sz="1600" dirty="0"/>
              <a:t>CSAVR : bouton “</a:t>
            </a:r>
            <a:r>
              <a:rPr lang="en-US" sz="1600" dirty="0" err="1"/>
              <a:t>Ajuster</a:t>
            </a:r>
            <a:r>
              <a:rPr lang="en-US" sz="1600" dirty="0"/>
              <a:t> </a:t>
            </a:r>
            <a:r>
              <a:rPr lang="en-US" sz="1600" dirty="0" err="1"/>
              <a:t>tous</a:t>
            </a:r>
            <a:r>
              <a:rPr lang="en-US" sz="1600" dirty="0"/>
              <a:t> les </a:t>
            </a:r>
            <a:r>
              <a:rPr lang="en-US" sz="1600" dirty="0" err="1"/>
              <a:t>modèles</a:t>
            </a:r>
            <a:r>
              <a:rPr lang="en-US" sz="1600" dirty="0"/>
              <a:t>" et possibilité de spécifier le nombre de nœuds pour les Splines</a:t>
            </a:r>
          </a:p>
          <a:p>
            <a:r>
              <a:rPr lang="en-US" sz="1600" dirty="0"/>
              <a:t>Intégrer la mise à jour du </a:t>
            </a:r>
            <a:r>
              <a:rPr lang="en-US" sz="1600" dirty="0" err="1"/>
              <a:t>modèle</a:t>
            </a:r>
            <a:r>
              <a:rPr lang="en-US" sz="1600" dirty="0"/>
              <a:t> </a:t>
            </a:r>
            <a:r>
              <a:rPr lang="en-US" sz="1600" dirty="0" err="1"/>
              <a:t>l'ECDC</a:t>
            </a:r>
            <a:endParaRPr lang="en-US" sz="1600" dirty="0"/>
          </a:p>
        </p:txBody>
      </p:sp>
      <p:sp>
        <p:nvSpPr>
          <p:cNvPr id="7" name="Content Placeholder 6">
            <a:extLst>
              <a:ext uri="{FF2B5EF4-FFF2-40B4-BE49-F238E27FC236}">
                <a16:creationId xmlns:a16="http://schemas.microsoft.com/office/drawing/2014/main" id="{D58FA084-0CFA-DF7A-8820-BED22A1BCD61}"/>
              </a:ext>
            </a:extLst>
          </p:cNvPr>
          <p:cNvSpPr>
            <a:spLocks noGrp="1"/>
          </p:cNvSpPr>
          <p:nvPr>
            <p:ph sz="half" idx="2"/>
          </p:nvPr>
        </p:nvSpPr>
        <p:spPr>
          <a:xfrm>
            <a:off x="6778752" y="966216"/>
            <a:ext cx="5413248" cy="5666231"/>
          </a:xfrm>
        </p:spPr>
        <p:txBody>
          <a:bodyPr>
            <a:noAutofit/>
          </a:bodyPr>
          <a:lstStyle/>
          <a:p>
            <a:pPr marL="0" indent="0">
              <a:buNone/>
            </a:pPr>
            <a:r>
              <a:rPr lang="en-US" sz="1600" b="1" dirty="0"/>
              <a:t>Résultats - nouveaux affichages</a:t>
            </a:r>
          </a:p>
          <a:p>
            <a:r>
              <a:rPr lang="en-US" sz="1600" dirty="0"/>
              <a:t>Décès non liés au SIDA chez les PVVIH sous et hors TARV</a:t>
            </a:r>
          </a:p>
          <a:p>
            <a:r>
              <a:rPr lang="en-US" sz="1600" dirty="0">
                <a:solidFill>
                  <a:schemeClr val="bg1">
                    <a:lumMod val="50000"/>
                  </a:schemeClr>
                </a:solidFill>
              </a:rPr>
              <a:t>Les indicateurs des populations clés chargés à partir du classeur KP dans </a:t>
            </a:r>
            <a:r>
              <a:rPr lang="en-US" sz="1600" b="1" i="1" dirty="0">
                <a:solidFill>
                  <a:schemeClr val="bg1">
                    <a:lumMod val="50000"/>
                  </a:schemeClr>
                </a:solidFill>
              </a:rPr>
              <a:t>Statistiques des programmes &gt; </a:t>
            </a:r>
            <a:r>
              <a:rPr lang="en-US" sz="1600" dirty="0">
                <a:solidFill>
                  <a:schemeClr val="bg1">
                    <a:lumMod val="50000"/>
                  </a:schemeClr>
                </a:solidFill>
              </a:rPr>
              <a:t>Editeur des </a:t>
            </a:r>
            <a:r>
              <a:rPr lang="en-US" sz="1600" b="1" i="1" dirty="0">
                <a:solidFill>
                  <a:schemeClr val="bg1">
                    <a:lumMod val="50000"/>
                  </a:schemeClr>
                </a:solidFill>
              </a:rPr>
              <a:t>populations clés </a:t>
            </a:r>
            <a:r>
              <a:rPr lang="en-US" sz="1600" dirty="0">
                <a:solidFill>
                  <a:schemeClr val="bg1">
                    <a:lumMod val="50000"/>
                  </a:schemeClr>
                </a:solidFill>
              </a:rPr>
              <a:t>sont maintenant également disponibles sous </a:t>
            </a:r>
            <a:r>
              <a:rPr lang="en-US" sz="1600" b="1" i="1" dirty="0">
                <a:solidFill>
                  <a:schemeClr val="bg1">
                    <a:lumMod val="50000"/>
                  </a:schemeClr>
                </a:solidFill>
              </a:rPr>
              <a:t>Résultats &gt; Adultes 15+ &gt; Estimations des populations </a:t>
            </a:r>
            <a:r>
              <a:rPr lang="en-US" sz="1600" b="1" i="1" dirty="0" err="1">
                <a:solidFill>
                  <a:schemeClr val="bg1">
                    <a:lumMod val="50000"/>
                  </a:schemeClr>
                </a:solidFill>
              </a:rPr>
              <a:t>clés</a:t>
            </a:r>
            <a:r>
              <a:rPr lang="en-US" sz="1600" b="1" i="1" dirty="0">
                <a:solidFill>
                  <a:schemeClr val="bg1">
                    <a:lumMod val="50000"/>
                  </a:schemeClr>
                </a:solidFill>
              </a:rPr>
              <a:t>.</a:t>
            </a:r>
          </a:p>
          <a:p>
            <a:endParaRPr lang="en-US" sz="1600" b="1" dirty="0"/>
          </a:p>
          <a:p>
            <a:pPr marL="0" indent="0">
              <a:buNone/>
            </a:pPr>
            <a:r>
              <a:rPr lang="en-US" sz="1600" b="1" dirty="0"/>
              <a:t>Nouveaux tableaux de validation</a:t>
            </a:r>
          </a:p>
          <a:p>
            <a:r>
              <a:rPr lang="en-US" sz="1600" dirty="0"/>
              <a:t>Enfants précédemment traités</a:t>
            </a:r>
          </a:p>
          <a:p>
            <a:r>
              <a:rPr lang="en-US" sz="1600" b="1" dirty="0"/>
              <a:t>Chute </a:t>
            </a:r>
            <a:r>
              <a:rPr lang="en-US" sz="1600" b="1" dirty="0" err="1"/>
              <a:t>d'eau</a:t>
            </a:r>
            <a:r>
              <a:rPr lang="en-US" sz="1600" b="1" dirty="0"/>
              <a:t> T</a:t>
            </a:r>
            <a:r>
              <a:rPr lang="en-US" sz="1600" dirty="0"/>
              <a:t>AR pour adultes (changement 2022-2023) : </a:t>
            </a:r>
            <a:br>
              <a:rPr lang="en-US" sz="1600" dirty="0"/>
            </a:br>
            <a:r>
              <a:rPr lang="en-US" sz="1600" dirty="0"/>
              <a:t>lit les entrées des statistiques de programme pour les initiations, les réengagements et les interruptions de </a:t>
            </a:r>
            <a:r>
              <a:rPr lang="en-US" sz="1600" dirty="0" err="1"/>
              <a:t>traitement</a:t>
            </a:r>
            <a:r>
              <a:rPr lang="en-US" sz="1600" dirty="0"/>
              <a:t> TAR.</a:t>
            </a:r>
          </a:p>
          <a:p>
            <a:endParaRPr lang="en-US" sz="1600" b="1" i="1" dirty="0"/>
          </a:p>
          <a:p>
            <a:pPr marL="0" indent="0">
              <a:buNone/>
            </a:pPr>
            <a:r>
              <a:rPr lang="en-US" sz="1600" b="1" dirty="0"/>
              <a:t>Contrôles de validation</a:t>
            </a:r>
          </a:p>
          <a:p>
            <a:r>
              <a:rPr lang="en-US" sz="1600" dirty="0"/>
              <a:t>Projection non </a:t>
            </a:r>
            <a:r>
              <a:rPr lang="en-US" sz="1600" dirty="0" err="1"/>
              <a:t>valide</a:t>
            </a:r>
            <a:r>
              <a:rPr lang="en-US" sz="1600" dirty="0"/>
              <a:t>, </a:t>
            </a:r>
            <a:r>
              <a:rPr lang="en-US" sz="1600" dirty="0" err="1"/>
              <a:t>Analyse</a:t>
            </a:r>
            <a:r>
              <a:rPr lang="en-US" sz="1600" dirty="0"/>
              <a:t> </a:t>
            </a:r>
            <a:r>
              <a:rPr lang="en-US" sz="1600" dirty="0" err="1"/>
              <a:t>d’Incertitude</a:t>
            </a:r>
            <a:r>
              <a:rPr lang="en-US" sz="1600" dirty="0"/>
              <a:t> non valide, Shiny90 non valide.</a:t>
            </a:r>
          </a:p>
        </p:txBody>
      </p:sp>
      <p:sp>
        <p:nvSpPr>
          <p:cNvPr id="4" name="Slide Number Placeholder 3">
            <a:extLst>
              <a:ext uri="{FF2B5EF4-FFF2-40B4-BE49-F238E27FC236}">
                <a16:creationId xmlns:a16="http://schemas.microsoft.com/office/drawing/2014/main" id="{32FCA29F-3EE1-E5E2-99DB-0AF8ED6DFFF3}"/>
              </a:ext>
            </a:extLst>
          </p:cNvPr>
          <p:cNvSpPr>
            <a:spLocks noGrp="1"/>
          </p:cNvSpPr>
          <p:nvPr>
            <p:ph type="sldNum" sz="quarter" idx="12"/>
          </p:nvPr>
        </p:nvSpPr>
        <p:spPr/>
        <p:txBody>
          <a:bodyPr/>
          <a:lstStyle/>
          <a:p>
            <a:fld id="{CF13D369-8700-4468-8CC4-EE7C53720160}" type="slidenum">
              <a:rPr lang="en-US" smtClean="0"/>
              <a:t>2</a:t>
            </a:fld>
            <a:endParaRPr lang="en-US"/>
          </a:p>
        </p:txBody>
      </p:sp>
    </p:spTree>
    <p:extLst>
      <p:ext uri="{BB962C8B-B14F-4D97-AF65-F5344CB8AC3E}">
        <p14:creationId xmlns:p14="http://schemas.microsoft.com/office/powerpoint/2010/main" val="326483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C28B0-F4F9-6128-C074-96871DE8128E}"/>
              </a:ext>
            </a:extLst>
          </p:cNvPr>
          <p:cNvSpPr>
            <a:spLocks noGrp="1"/>
          </p:cNvSpPr>
          <p:nvPr>
            <p:ph type="title"/>
          </p:nvPr>
        </p:nvSpPr>
        <p:spPr>
          <a:xfrm>
            <a:off x="838200" y="285535"/>
            <a:ext cx="10515600" cy="889432"/>
          </a:xfrm>
        </p:spPr>
        <p:txBody>
          <a:bodyPr/>
          <a:lstStyle/>
          <a:p>
            <a:r>
              <a:rPr lang="en-US" dirty="0">
                <a:solidFill>
                  <a:srgbClr val="0000FF"/>
                </a:solidFill>
              </a:rPr>
              <a:t>Diagramme simplifié de l'évolution de l'ART</a:t>
            </a:r>
          </a:p>
        </p:txBody>
      </p:sp>
      <p:sp>
        <p:nvSpPr>
          <p:cNvPr id="5" name="Slide Number Placeholder 4">
            <a:extLst>
              <a:ext uri="{FF2B5EF4-FFF2-40B4-BE49-F238E27FC236}">
                <a16:creationId xmlns:a16="http://schemas.microsoft.com/office/drawing/2014/main" id="{F25288A0-A96C-D799-B336-61375DC45FBB}"/>
              </a:ext>
            </a:extLst>
          </p:cNvPr>
          <p:cNvSpPr>
            <a:spLocks noGrp="1"/>
          </p:cNvSpPr>
          <p:nvPr>
            <p:ph type="sldNum" sz="quarter" idx="12"/>
          </p:nvPr>
        </p:nvSpPr>
        <p:spPr/>
        <p:txBody>
          <a:bodyPr/>
          <a:lstStyle/>
          <a:p>
            <a:fld id="{CF13D369-8700-4468-8CC4-EE7C53720160}" type="slidenum">
              <a:rPr lang="en-US" smtClean="0"/>
              <a:t>20</a:t>
            </a:fld>
            <a:endParaRPr lang="en-US" dirty="0"/>
          </a:p>
        </p:txBody>
      </p:sp>
      <p:pic>
        <p:nvPicPr>
          <p:cNvPr id="4" name="Picture 3">
            <a:extLst>
              <a:ext uri="{FF2B5EF4-FFF2-40B4-BE49-F238E27FC236}">
                <a16:creationId xmlns:a16="http://schemas.microsoft.com/office/drawing/2014/main" id="{58096EA5-12FB-CE11-13E6-29894679CC86}"/>
              </a:ext>
            </a:extLst>
          </p:cNvPr>
          <p:cNvPicPr>
            <a:picLocks noChangeAspect="1"/>
          </p:cNvPicPr>
          <p:nvPr/>
        </p:nvPicPr>
        <p:blipFill>
          <a:blip r:embed="rId2"/>
          <a:stretch>
            <a:fillRect/>
          </a:stretch>
        </p:blipFill>
        <p:spPr>
          <a:xfrm>
            <a:off x="942304" y="1174967"/>
            <a:ext cx="6887536" cy="5303106"/>
          </a:xfrm>
          <a:prstGeom prst="rect">
            <a:avLst/>
          </a:prstGeom>
        </p:spPr>
      </p:pic>
      <p:cxnSp>
        <p:nvCxnSpPr>
          <p:cNvPr id="7" name="Straight Arrow Connector 6">
            <a:extLst>
              <a:ext uri="{FF2B5EF4-FFF2-40B4-BE49-F238E27FC236}">
                <a16:creationId xmlns:a16="http://schemas.microsoft.com/office/drawing/2014/main" id="{609F7329-D2BF-1CA9-EE22-A0C5BC6A0B5C}"/>
              </a:ext>
            </a:extLst>
          </p:cNvPr>
          <p:cNvCxnSpPr/>
          <p:nvPr/>
        </p:nvCxnSpPr>
        <p:spPr>
          <a:xfrm>
            <a:off x="3806778" y="5792070"/>
            <a:ext cx="6096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9878D42-4F25-A71C-AB95-CAB4BCC8DE58}"/>
              </a:ext>
            </a:extLst>
          </p:cNvPr>
          <p:cNvCxnSpPr>
            <a:cxnSpLocks/>
          </p:cNvCxnSpPr>
          <p:nvPr/>
        </p:nvCxnSpPr>
        <p:spPr>
          <a:xfrm>
            <a:off x="4000739" y="5300519"/>
            <a:ext cx="8382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4E138DB-920E-2709-00E1-7950BB5DC810}"/>
              </a:ext>
            </a:extLst>
          </p:cNvPr>
          <p:cNvCxnSpPr>
            <a:cxnSpLocks/>
          </p:cNvCxnSpPr>
          <p:nvPr/>
        </p:nvCxnSpPr>
        <p:spPr>
          <a:xfrm>
            <a:off x="4248676" y="4860107"/>
            <a:ext cx="1079500" cy="63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A6646B6-8655-DADF-22B8-12A2276BC442}"/>
              </a:ext>
            </a:extLst>
          </p:cNvPr>
          <p:cNvCxnSpPr>
            <a:cxnSpLocks/>
          </p:cNvCxnSpPr>
          <p:nvPr/>
        </p:nvCxnSpPr>
        <p:spPr>
          <a:xfrm>
            <a:off x="6055824" y="4503386"/>
            <a:ext cx="0" cy="2937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E3EF072-C049-E847-015B-944338D89264}"/>
              </a:ext>
            </a:extLst>
          </p:cNvPr>
          <p:cNvCxnSpPr>
            <a:cxnSpLocks/>
          </p:cNvCxnSpPr>
          <p:nvPr/>
        </p:nvCxnSpPr>
        <p:spPr>
          <a:xfrm>
            <a:off x="6477464" y="4415017"/>
            <a:ext cx="0" cy="4784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7D31BB5-552A-85AB-212F-FC4A26B2EB17}"/>
              </a:ext>
            </a:extLst>
          </p:cNvPr>
          <p:cNvCxnSpPr>
            <a:cxnSpLocks/>
          </p:cNvCxnSpPr>
          <p:nvPr/>
        </p:nvCxnSpPr>
        <p:spPr>
          <a:xfrm flipH="1">
            <a:off x="7705425" y="5495263"/>
            <a:ext cx="54571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EBFB7A6-F7B7-5F4C-1471-54AA08E4BB6C}"/>
              </a:ext>
            </a:extLst>
          </p:cNvPr>
          <p:cNvCxnSpPr>
            <a:cxnSpLocks/>
          </p:cNvCxnSpPr>
          <p:nvPr/>
        </p:nvCxnSpPr>
        <p:spPr>
          <a:xfrm flipV="1">
            <a:off x="6977715" y="5337382"/>
            <a:ext cx="0" cy="3618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73BB72F-7C65-2018-C062-7875B8E2DF3C}"/>
              </a:ext>
            </a:extLst>
          </p:cNvPr>
          <p:cNvSpPr txBox="1"/>
          <p:nvPr/>
        </p:nvSpPr>
        <p:spPr>
          <a:xfrm>
            <a:off x="2384378" y="5624290"/>
            <a:ext cx="1422400" cy="307777"/>
          </a:xfrm>
          <a:prstGeom prst="rect">
            <a:avLst/>
          </a:prstGeom>
          <a:solidFill>
            <a:srgbClr val="FFFFCC"/>
          </a:solidFill>
          <a:ln w="12700">
            <a:solidFill>
              <a:srgbClr val="FF0000"/>
            </a:solidFill>
          </a:ln>
        </p:spPr>
        <p:txBody>
          <a:bodyPr wrap="square" rtlCol="0">
            <a:spAutoFit/>
          </a:bodyPr>
          <a:lstStyle/>
          <a:p>
            <a:pPr algn="ctr"/>
            <a:r>
              <a:rPr lang="en-US" sz="1400" b="1" dirty="0"/>
              <a:t>Sur ART 2022</a:t>
            </a:r>
          </a:p>
        </p:txBody>
      </p:sp>
      <p:sp>
        <p:nvSpPr>
          <p:cNvPr id="23" name="TextBox 22">
            <a:extLst>
              <a:ext uri="{FF2B5EF4-FFF2-40B4-BE49-F238E27FC236}">
                <a16:creationId xmlns:a16="http://schemas.microsoft.com/office/drawing/2014/main" id="{74ED9056-0CF1-D135-70D2-B3852EED8F4B}"/>
              </a:ext>
            </a:extLst>
          </p:cNvPr>
          <p:cNvSpPr txBox="1"/>
          <p:nvPr/>
        </p:nvSpPr>
        <p:spPr>
          <a:xfrm>
            <a:off x="2298939" y="5093432"/>
            <a:ext cx="1701800" cy="307777"/>
          </a:xfrm>
          <a:prstGeom prst="rect">
            <a:avLst/>
          </a:prstGeom>
          <a:solidFill>
            <a:srgbClr val="FFFFCC"/>
          </a:solidFill>
          <a:ln w="12700">
            <a:solidFill>
              <a:srgbClr val="FF0000"/>
            </a:solidFill>
          </a:ln>
        </p:spPr>
        <p:txBody>
          <a:bodyPr wrap="square" rtlCol="0">
            <a:spAutoFit/>
          </a:bodyPr>
          <a:lstStyle/>
          <a:p>
            <a:pPr algn="ctr"/>
            <a:r>
              <a:rPr lang="en-US" sz="1400" b="1" dirty="0"/>
              <a:t>Nouvellement initié</a:t>
            </a:r>
          </a:p>
        </p:txBody>
      </p:sp>
      <p:sp>
        <p:nvSpPr>
          <p:cNvPr id="24" name="TextBox 23">
            <a:extLst>
              <a:ext uri="{FF2B5EF4-FFF2-40B4-BE49-F238E27FC236}">
                <a16:creationId xmlns:a16="http://schemas.microsoft.com/office/drawing/2014/main" id="{BBC7A38E-26C5-41F9-4B4B-4B7335D416A5}"/>
              </a:ext>
            </a:extLst>
          </p:cNvPr>
          <p:cNvSpPr txBox="1"/>
          <p:nvPr/>
        </p:nvSpPr>
        <p:spPr>
          <a:xfrm>
            <a:off x="2826275" y="4675442"/>
            <a:ext cx="1422401" cy="307777"/>
          </a:xfrm>
          <a:prstGeom prst="rect">
            <a:avLst/>
          </a:prstGeom>
          <a:solidFill>
            <a:srgbClr val="FFFFCC"/>
          </a:solidFill>
          <a:ln w="12700">
            <a:solidFill>
              <a:srgbClr val="FF0000"/>
            </a:solidFill>
          </a:ln>
        </p:spPr>
        <p:txBody>
          <a:bodyPr wrap="square" rtlCol="0">
            <a:spAutoFit/>
          </a:bodyPr>
          <a:lstStyle/>
          <a:p>
            <a:pPr algn="ctr"/>
            <a:r>
              <a:rPr lang="en-US" sz="1400" b="1" dirty="0"/>
              <a:t>Réengagé</a:t>
            </a:r>
          </a:p>
        </p:txBody>
      </p:sp>
      <p:sp>
        <p:nvSpPr>
          <p:cNvPr id="25" name="TextBox 24">
            <a:extLst>
              <a:ext uri="{FF2B5EF4-FFF2-40B4-BE49-F238E27FC236}">
                <a16:creationId xmlns:a16="http://schemas.microsoft.com/office/drawing/2014/main" id="{A1A825C9-5A0E-E69A-28CA-0FD9C454F578}"/>
              </a:ext>
            </a:extLst>
          </p:cNvPr>
          <p:cNvSpPr txBox="1"/>
          <p:nvPr/>
        </p:nvSpPr>
        <p:spPr>
          <a:xfrm>
            <a:off x="5553596" y="4209098"/>
            <a:ext cx="635000" cy="307777"/>
          </a:xfrm>
          <a:prstGeom prst="rect">
            <a:avLst/>
          </a:prstGeom>
          <a:solidFill>
            <a:srgbClr val="FFFFCC"/>
          </a:solidFill>
          <a:ln w="12700">
            <a:solidFill>
              <a:srgbClr val="FF0000"/>
            </a:solidFill>
          </a:ln>
        </p:spPr>
        <p:txBody>
          <a:bodyPr wrap="square" rtlCol="0">
            <a:spAutoFit/>
          </a:bodyPr>
          <a:lstStyle/>
          <a:p>
            <a:pPr algn="ctr"/>
            <a:r>
              <a:rPr lang="en-US" sz="1400" b="1" dirty="0"/>
              <a:t>Décédé</a:t>
            </a:r>
          </a:p>
        </p:txBody>
      </p:sp>
      <p:sp>
        <p:nvSpPr>
          <p:cNvPr id="26" name="TextBox 25">
            <a:extLst>
              <a:ext uri="{FF2B5EF4-FFF2-40B4-BE49-F238E27FC236}">
                <a16:creationId xmlns:a16="http://schemas.microsoft.com/office/drawing/2014/main" id="{2AF69013-80DA-1ADD-6359-8836ADE978D2}"/>
              </a:ext>
            </a:extLst>
          </p:cNvPr>
          <p:cNvSpPr txBox="1"/>
          <p:nvPr/>
        </p:nvSpPr>
        <p:spPr>
          <a:xfrm>
            <a:off x="6294274" y="4209098"/>
            <a:ext cx="1422399" cy="307777"/>
          </a:xfrm>
          <a:prstGeom prst="rect">
            <a:avLst/>
          </a:prstGeom>
          <a:solidFill>
            <a:srgbClr val="FFFFCC"/>
          </a:solidFill>
          <a:ln w="12700">
            <a:solidFill>
              <a:srgbClr val="FF0000"/>
            </a:solidFill>
          </a:ln>
        </p:spPr>
        <p:txBody>
          <a:bodyPr wrap="square" rtlCol="0">
            <a:spAutoFit/>
          </a:bodyPr>
          <a:lstStyle/>
          <a:p>
            <a:pPr algn="ctr"/>
            <a:r>
              <a:rPr lang="en-US" sz="1400" b="1" dirty="0"/>
              <a:t>Désengagé</a:t>
            </a:r>
          </a:p>
        </p:txBody>
      </p:sp>
      <p:sp>
        <p:nvSpPr>
          <p:cNvPr id="27" name="TextBox 26">
            <a:extLst>
              <a:ext uri="{FF2B5EF4-FFF2-40B4-BE49-F238E27FC236}">
                <a16:creationId xmlns:a16="http://schemas.microsoft.com/office/drawing/2014/main" id="{00B409A3-BC33-69D0-8A93-A0826F2EDF9D}"/>
              </a:ext>
            </a:extLst>
          </p:cNvPr>
          <p:cNvSpPr txBox="1"/>
          <p:nvPr/>
        </p:nvSpPr>
        <p:spPr>
          <a:xfrm>
            <a:off x="8251143" y="5303669"/>
            <a:ext cx="1422400" cy="307777"/>
          </a:xfrm>
          <a:prstGeom prst="rect">
            <a:avLst/>
          </a:prstGeom>
          <a:solidFill>
            <a:srgbClr val="FFFFCC"/>
          </a:solidFill>
          <a:ln w="12700">
            <a:solidFill>
              <a:srgbClr val="FF0000"/>
            </a:solidFill>
          </a:ln>
        </p:spPr>
        <p:txBody>
          <a:bodyPr wrap="square" rtlCol="0">
            <a:spAutoFit/>
          </a:bodyPr>
          <a:lstStyle/>
          <a:p>
            <a:pPr algn="ctr"/>
            <a:r>
              <a:rPr lang="en-US" sz="1400" b="1" dirty="0"/>
              <a:t>Sur ART 2023</a:t>
            </a:r>
          </a:p>
        </p:txBody>
      </p:sp>
      <p:sp>
        <p:nvSpPr>
          <p:cNvPr id="28" name="TextBox 27">
            <a:extLst>
              <a:ext uri="{FF2B5EF4-FFF2-40B4-BE49-F238E27FC236}">
                <a16:creationId xmlns:a16="http://schemas.microsoft.com/office/drawing/2014/main" id="{CC279419-2880-194D-E00F-4D55F5C31389}"/>
              </a:ext>
            </a:extLst>
          </p:cNvPr>
          <p:cNvSpPr txBox="1"/>
          <p:nvPr/>
        </p:nvSpPr>
        <p:spPr>
          <a:xfrm>
            <a:off x="5984543" y="5620120"/>
            <a:ext cx="1211382" cy="307777"/>
          </a:xfrm>
          <a:prstGeom prst="rect">
            <a:avLst/>
          </a:prstGeom>
          <a:solidFill>
            <a:srgbClr val="FFFFCC"/>
          </a:solidFill>
          <a:ln w="12700">
            <a:solidFill>
              <a:srgbClr val="FF0000"/>
            </a:solidFill>
          </a:ln>
        </p:spPr>
        <p:txBody>
          <a:bodyPr wrap="square" rtlCol="0">
            <a:spAutoFit/>
          </a:bodyPr>
          <a:lstStyle/>
          <a:p>
            <a:pPr algn="ctr"/>
            <a:r>
              <a:rPr lang="en-US" sz="1400" b="1" dirty="0"/>
              <a:t>Non attribué</a:t>
            </a:r>
          </a:p>
        </p:txBody>
      </p:sp>
      <p:sp>
        <p:nvSpPr>
          <p:cNvPr id="3" name="TextBox 2">
            <a:extLst>
              <a:ext uri="{FF2B5EF4-FFF2-40B4-BE49-F238E27FC236}">
                <a16:creationId xmlns:a16="http://schemas.microsoft.com/office/drawing/2014/main" id="{89A5BE05-97D6-C7A4-A7BB-0AC91575DEFD}"/>
              </a:ext>
            </a:extLst>
          </p:cNvPr>
          <p:cNvSpPr txBox="1"/>
          <p:nvPr/>
        </p:nvSpPr>
        <p:spPr>
          <a:xfrm>
            <a:off x="8158310" y="1354673"/>
            <a:ext cx="3851720" cy="2246769"/>
          </a:xfrm>
          <a:prstGeom prst="rect">
            <a:avLst/>
          </a:prstGeom>
          <a:noFill/>
        </p:spPr>
        <p:txBody>
          <a:bodyPr wrap="square">
            <a:spAutoFit/>
          </a:bodyPr>
          <a:lstStyle/>
          <a:p>
            <a:r>
              <a:rPr lang="en-US" sz="2000" dirty="0"/>
              <a:t>Lit les entrées des statistiques du programme : </a:t>
            </a:r>
          </a:p>
          <a:p>
            <a:endParaRPr lang="en-US" sz="2000" dirty="0"/>
          </a:p>
          <a:p>
            <a:pPr marL="285750" indent="-285750">
              <a:buFont typeface="Arial" panose="020B0604020202020204" pitchFamily="34" charset="0"/>
              <a:buChar char="•"/>
            </a:pPr>
            <a:r>
              <a:rPr lang="en-US" sz="2000" dirty="0"/>
              <a:t>Initiations ART</a:t>
            </a:r>
          </a:p>
          <a:p>
            <a:pPr marL="285750" indent="-285750">
              <a:buFont typeface="Arial" panose="020B0604020202020204" pitchFamily="34" charset="0"/>
              <a:buChar char="•"/>
            </a:pPr>
            <a:r>
              <a:rPr lang="en-US" sz="2000" dirty="0"/>
              <a:t>Réengagements </a:t>
            </a:r>
          </a:p>
          <a:p>
            <a:pPr marL="285750" indent="-285750">
              <a:buFont typeface="Arial" panose="020B0604020202020204" pitchFamily="34" charset="0"/>
              <a:buChar char="•"/>
            </a:pPr>
            <a:r>
              <a:rPr lang="en-US" sz="2000" dirty="0"/>
              <a:t>Interruption du traitement (conversion du taux saisi en nombre correspondant)</a:t>
            </a:r>
            <a:endParaRPr lang="en-CH" sz="2000" dirty="0"/>
          </a:p>
        </p:txBody>
      </p:sp>
    </p:spTree>
    <p:extLst>
      <p:ext uri="{BB962C8B-B14F-4D97-AF65-F5344CB8AC3E}">
        <p14:creationId xmlns:p14="http://schemas.microsoft.com/office/powerpoint/2010/main" val="198007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5B02D7-64CC-E140-BBD4-CA0BF86F7861}"/>
              </a:ext>
            </a:extLst>
          </p:cNvPr>
          <p:cNvSpPr>
            <a:spLocks noGrp="1"/>
          </p:cNvSpPr>
          <p:nvPr>
            <p:ph type="title"/>
          </p:nvPr>
        </p:nvSpPr>
        <p:spPr>
          <a:xfrm>
            <a:off x="838200" y="365126"/>
            <a:ext cx="10515600" cy="982372"/>
          </a:xfrm>
        </p:spPr>
        <p:txBody>
          <a:bodyPr/>
          <a:lstStyle/>
          <a:p>
            <a:r>
              <a:rPr lang="en-US" dirty="0">
                <a:solidFill>
                  <a:srgbClr val="0000FF"/>
                </a:solidFill>
              </a:rPr>
              <a:t>Prévalence ajustée au traitement (15-49)</a:t>
            </a:r>
          </a:p>
        </p:txBody>
      </p:sp>
      <p:sp>
        <p:nvSpPr>
          <p:cNvPr id="5" name="Slide Number Placeholder 4">
            <a:extLst>
              <a:ext uri="{FF2B5EF4-FFF2-40B4-BE49-F238E27FC236}">
                <a16:creationId xmlns:a16="http://schemas.microsoft.com/office/drawing/2014/main" id="{A6088024-88FC-8690-BC4F-C366366B2C6E}"/>
              </a:ext>
            </a:extLst>
          </p:cNvPr>
          <p:cNvSpPr>
            <a:spLocks noGrp="1"/>
          </p:cNvSpPr>
          <p:nvPr>
            <p:ph type="sldNum" sz="quarter" idx="12"/>
          </p:nvPr>
        </p:nvSpPr>
        <p:spPr/>
        <p:txBody>
          <a:bodyPr/>
          <a:lstStyle/>
          <a:p>
            <a:fld id="{CF13D369-8700-4468-8CC4-EE7C53720160}" type="slidenum">
              <a:rPr lang="en-US" smtClean="0"/>
              <a:t>21</a:t>
            </a:fld>
            <a:endParaRPr lang="en-US"/>
          </a:p>
        </p:txBody>
      </p:sp>
      <p:pic>
        <p:nvPicPr>
          <p:cNvPr id="8" name="Picture 7">
            <a:extLst>
              <a:ext uri="{FF2B5EF4-FFF2-40B4-BE49-F238E27FC236}">
                <a16:creationId xmlns:a16="http://schemas.microsoft.com/office/drawing/2014/main" id="{0581B2AA-CC67-5DEC-305C-51FC6EC14368}"/>
              </a:ext>
            </a:extLst>
          </p:cNvPr>
          <p:cNvPicPr>
            <a:picLocks noChangeAspect="1"/>
          </p:cNvPicPr>
          <p:nvPr/>
        </p:nvPicPr>
        <p:blipFill>
          <a:blip r:embed="rId2"/>
          <a:stretch>
            <a:fillRect/>
          </a:stretch>
        </p:blipFill>
        <p:spPr>
          <a:xfrm>
            <a:off x="642176" y="1347497"/>
            <a:ext cx="10907647" cy="4163006"/>
          </a:xfrm>
          <a:prstGeom prst="rect">
            <a:avLst/>
          </a:prstGeom>
        </p:spPr>
      </p:pic>
      <p:sp>
        <p:nvSpPr>
          <p:cNvPr id="9" name="TextBox 8">
            <a:extLst>
              <a:ext uri="{FF2B5EF4-FFF2-40B4-BE49-F238E27FC236}">
                <a16:creationId xmlns:a16="http://schemas.microsoft.com/office/drawing/2014/main" id="{97D08745-6786-DFC9-413F-B5CDAEB9D1B7}"/>
              </a:ext>
            </a:extLst>
          </p:cNvPr>
          <p:cNvSpPr txBox="1"/>
          <p:nvPr/>
        </p:nvSpPr>
        <p:spPr>
          <a:xfrm>
            <a:off x="1043189" y="5756856"/>
            <a:ext cx="9955369" cy="923330"/>
          </a:xfrm>
          <a:prstGeom prst="rect">
            <a:avLst/>
          </a:prstGeom>
          <a:noFill/>
        </p:spPr>
        <p:txBody>
          <a:bodyPr wrap="square" rtlCol="0">
            <a:spAutoFit/>
          </a:bodyPr>
          <a:lstStyle/>
          <a:p>
            <a:r>
              <a:rPr lang="en-US"/>
              <a:t>La prévalence ajustée au traitement est la prévalence des PVVIH qui ne sont pas sous traitement.</a:t>
            </a:r>
          </a:p>
          <a:p>
            <a:r>
              <a:rPr lang="en-US"/>
              <a:t>(PVVIH[t] - Sous ART[t]) / population[t]</a:t>
            </a:r>
          </a:p>
          <a:p>
            <a:r>
              <a:rPr lang="en-US"/>
              <a:t>Il s'agit d'une approximation du rendement (taux de positivité des tests) que l'on peut attendre des tests effectués dans la population générale.</a:t>
            </a:r>
          </a:p>
        </p:txBody>
      </p:sp>
    </p:spTree>
    <p:extLst>
      <p:ext uri="{BB962C8B-B14F-4D97-AF65-F5344CB8AC3E}">
        <p14:creationId xmlns:p14="http://schemas.microsoft.com/office/powerpoint/2010/main" val="962585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56124-6532-D0C8-BB0D-1066A701787A}"/>
              </a:ext>
            </a:extLst>
          </p:cNvPr>
          <p:cNvSpPr>
            <a:spLocks noGrp="1"/>
          </p:cNvSpPr>
          <p:nvPr>
            <p:ph type="title"/>
          </p:nvPr>
        </p:nvSpPr>
        <p:spPr>
          <a:xfrm>
            <a:off x="627797" y="365125"/>
            <a:ext cx="10888341" cy="5770632"/>
          </a:xfrm>
        </p:spPr>
        <p:txBody>
          <a:bodyPr>
            <a:normAutofit fontScale="90000"/>
          </a:bodyPr>
          <a:lstStyle/>
          <a:p>
            <a:r>
              <a:rPr lang="en-US" dirty="0">
                <a:solidFill>
                  <a:srgbClr val="0E26DA"/>
                </a:solidFill>
              </a:rPr>
              <a:t>Diapositives supplémentaires - spécifiques aux </a:t>
            </a:r>
            <a:br>
              <a:rPr lang="en-US" dirty="0">
                <a:solidFill>
                  <a:srgbClr val="0E26DA"/>
                </a:solidFill>
              </a:rPr>
            </a:br>
            <a:r>
              <a:rPr lang="en-US" i="1" dirty="0">
                <a:solidFill>
                  <a:srgbClr val="0E26DA"/>
                </a:solidFill>
              </a:rPr>
              <a:t>épidémies généralisées</a:t>
            </a:r>
            <a:r>
              <a:rPr lang="en-US" dirty="0">
                <a:solidFill>
                  <a:srgbClr val="0E26DA"/>
                </a:solidFill>
              </a:rPr>
              <a:t>, avec : </a:t>
            </a:r>
            <a:br>
              <a:rPr lang="en-US" dirty="0">
                <a:solidFill>
                  <a:srgbClr val="0E26DA"/>
                </a:solidFill>
              </a:rPr>
            </a:br>
            <a:br>
              <a:rPr lang="en-US" dirty="0">
                <a:solidFill>
                  <a:srgbClr val="0E26DA"/>
                </a:solidFill>
              </a:rPr>
            </a:br>
            <a:r>
              <a:rPr lang="en-US" dirty="0">
                <a:solidFill>
                  <a:srgbClr val="0E26DA"/>
                </a:solidFill>
              </a:rPr>
              <a:t>* </a:t>
            </a:r>
            <a:r>
              <a:rPr lang="en-US" dirty="0" err="1">
                <a:solidFill>
                  <a:srgbClr val="0E26DA"/>
                </a:solidFill>
              </a:rPr>
              <a:t>enquêtes sérologiques </a:t>
            </a:r>
            <a:r>
              <a:rPr lang="en-US" dirty="0">
                <a:solidFill>
                  <a:srgbClr val="0E26DA"/>
                </a:solidFill>
              </a:rPr>
              <a:t>nationales auprès des ménages &amp; </a:t>
            </a:r>
            <a:br>
              <a:rPr lang="en-US" dirty="0">
                <a:solidFill>
                  <a:srgbClr val="0E26DA"/>
                </a:solidFill>
              </a:rPr>
            </a:br>
            <a:r>
              <a:rPr lang="en-US" b="0" dirty="0">
                <a:solidFill>
                  <a:srgbClr val="0E26DA"/>
                </a:solidFill>
              </a:rPr>
              <a:t>* (intensification vers) le dépistage </a:t>
            </a:r>
            <a:r>
              <a:rPr lang="en-US" dirty="0">
                <a:solidFill>
                  <a:srgbClr val="0E26DA"/>
                </a:solidFill>
              </a:rPr>
              <a:t>systématique du VIH à l'échelle nationale </a:t>
            </a:r>
            <a:br>
              <a:rPr lang="en-US" dirty="0">
                <a:solidFill>
                  <a:srgbClr val="0E26DA"/>
                </a:solidFill>
              </a:rPr>
            </a:br>
            <a:r>
              <a:rPr lang="en-US" dirty="0">
                <a:solidFill>
                  <a:srgbClr val="0E26DA"/>
                </a:solidFill>
              </a:rPr>
              <a:t>   le dépistage du VIH dans le cadre des soins prénatals</a:t>
            </a:r>
          </a:p>
        </p:txBody>
      </p:sp>
      <p:sp>
        <p:nvSpPr>
          <p:cNvPr id="3" name="Slide Number Placeholder 2">
            <a:extLst>
              <a:ext uri="{FF2B5EF4-FFF2-40B4-BE49-F238E27FC236}">
                <a16:creationId xmlns:a16="http://schemas.microsoft.com/office/drawing/2014/main" id="{AC9F9A2F-0C8D-0F5C-70A6-638ACD1222A4}"/>
              </a:ext>
            </a:extLst>
          </p:cNvPr>
          <p:cNvSpPr>
            <a:spLocks noGrp="1"/>
          </p:cNvSpPr>
          <p:nvPr>
            <p:ph type="sldNum" sz="quarter" idx="12"/>
          </p:nvPr>
        </p:nvSpPr>
        <p:spPr/>
        <p:txBody>
          <a:bodyPr/>
          <a:lstStyle/>
          <a:p>
            <a:fld id="{CF13D369-8700-4468-8CC4-EE7C53720160}" type="slidenum">
              <a:rPr lang="en-US" smtClean="0"/>
              <a:t>22</a:t>
            </a:fld>
            <a:endParaRPr lang="en-US"/>
          </a:p>
        </p:txBody>
      </p:sp>
    </p:spTree>
    <p:extLst>
      <p:ext uri="{BB962C8B-B14F-4D97-AF65-F5344CB8AC3E}">
        <p14:creationId xmlns:p14="http://schemas.microsoft.com/office/powerpoint/2010/main" val="2682931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AC39A-C84E-798F-78F8-50323466111E}"/>
              </a:ext>
            </a:extLst>
          </p:cNvPr>
          <p:cNvSpPr>
            <a:spLocks noGrp="1"/>
          </p:cNvSpPr>
          <p:nvPr>
            <p:ph type="title"/>
          </p:nvPr>
        </p:nvSpPr>
        <p:spPr>
          <a:xfrm>
            <a:off x="236035" y="136525"/>
            <a:ext cx="6142463" cy="1774062"/>
          </a:xfrm>
        </p:spPr>
        <p:txBody>
          <a:bodyPr>
            <a:normAutofit/>
          </a:bodyPr>
          <a:lstStyle/>
          <a:p>
            <a:r>
              <a:rPr lang="en-US">
                <a:solidFill>
                  <a:srgbClr val="0E26DA"/>
                </a:solidFill>
              </a:rPr>
              <a:t>Modèles d'allaitement, </a:t>
            </a:r>
            <a:br>
              <a:rPr lang="en-US">
                <a:solidFill>
                  <a:srgbClr val="0E26DA"/>
                </a:solidFill>
              </a:rPr>
            </a:br>
            <a:r>
              <a:rPr lang="en-US">
                <a:solidFill>
                  <a:srgbClr val="0E26DA"/>
                </a:solidFill>
              </a:rPr>
              <a:t>mis à jour</a:t>
            </a:r>
          </a:p>
        </p:txBody>
      </p:sp>
      <p:sp>
        <p:nvSpPr>
          <p:cNvPr id="4" name="Content Placeholder 3">
            <a:extLst>
              <a:ext uri="{FF2B5EF4-FFF2-40B4-BE49-F238E27FC236}">
                <a16:creationId xmlns:a16="http://schemas.microsoft.com/office/drawing/2014/main" id="{B401D085-EFB9-667E-98CE-39772E5DA2D1}"/>
              </a:ext>
            </a:extLst>
          </p:cNvPr>
          <p:cNvSpPr>
            <a:spLocks noGrp="1"/>
          </p:cNvSpPr>
          <p:nvPr>
            <p:ph idx="1"/>
          </p:nvPr>
        </p:nvSpPr>
        <p:spPr>
          <a:xfrm>
            <a:off x="0" y="2320118"/>
            <a:ext cx="6378498" cy="3335775"/>
          </a:xfrm>
        </p:spPr>
        <p:txBody>
          <a:bodyPr>
            <a:normAutofit fontScale="92500" lnSpcReduction="10000"/>
          </a:bodyPr>
          <a:lstStyle/>
          <a:p>
            <a:r>
              <a:rPr lang="en-US" sz="2400"/>
              <a:t>Des données sur la durée de l'allaitement provenant de 6 nouvelles enquêtes ont été ajoutées à la base de données.</a:t>
            </a:r>
          </a:p>
          <a:p>
            <a:r>
              <a:rPr lang="en-US" sz="2400"/>
              <a:t>Le modèle d'estimation de la durée de l'allaitement chez les femmes séropositives et séronégatives a été mis à jour pour l'Afrique australe, l'Afrique de l'Est et l'Afrique de l'Ouest.</a:t>
            </a:r>
          </a:p>
          <a:p>
            <a:r>
              <a:rPr lang="en-US" sz="2400"/>
              <a:t>Pour utiliser les nouvelles estimations, tous les pays doivent cliquer sur le bouton "Lire les données de l'enquête", s'il est actif.</a:t>
            </a:r>
          </a:p>
        </p:txBody>
      </p:sp>
      <p:sp>
        <p:nvSpPr>
          <p:cNvPr id="3" name="Slide Number Placeholder 2">
            <a:extLst>
              <a:ext uri="{FF2B5EF4-FFF2-40B4-BE49-F238E27FC236}">
                <a16:creationId xmlns:a16="http://schemas.microsoft.com/office/drawing/2014/main" id="{7FC0C3D6-FE55-7ED5-C538-D03404C84563}"/>
              </a:ext>
            </a:extLst>
          </p:cNvPr>
          <p:cNvSpPr>
            <a:spLocks noGrp="1"/>
          </p:cNvSpPr>
          <p:nvPr>
            <p:ph type="sldNum" sz="quarter" idx="12"/>
          </p:nvPr>
        </p:nvSpPr>
        <p:spPr/>
        <p:txBody>
          <a:bodyPr/>
          <a:lstStyle/>
          <a:p>
            <a:fld id="{CF13D369-8700-4468-8CC4-EE7C53720160}" type="slidenum">
              <a:rPr lang="en-US" smtClean="0"/>
              <a:t>23</a:t>
            </a:fld>
            <a:endParaRPr lang="en-US"/>
          </a:p>
        </p:txBody>
      </p:sp>
      <p:pic>
        <p:nvPicPr>
          <p:cNvPr id="6" name="Picture 5">
            <a:extLst>
              <a:ext uri="{FF2B5EF4-FFF2-40B4-BE49-F238E27FC236}">
                <a16:creationId xmlns:a16="http://schemas.microsoft.com/office/drawing/2014/main" id="{D6C5BF91-81EB-09E9-2C81-9683CDDFC5F1}"/>
              </a:ext>
            </a:extLst>
          </p:cNvPr>
          <p:cNvPicPr>
            <a:picLocks noChangeAspect="1"/>
          </p:cNvPicPr>
          <p:nvPr/>
        </p:nvPicPr>
        <p:blipFill>
          <a:blip r:embed="rId3"/>
          <a:stretch>
            <a:fillRect/>
          </a:stretch>
        </p:blipFill>
        <p:spPr>
          <a:xfrm>
            <a:off x="6331544" y="136525"/>
            <a:ext cx="5743641" cy="6625892"/>
          </a:xfrm>
          <a:prstGeom prst="rect">
            <a:avLst/>
          </a:prstGeom>
        </p:spPr>
      </p:pic>
      <p:sp>
        <p:nvSpPr>
          <p:cNvPr id="9" name="Oval 8">
            <a:extLst>
              <a:ext uri="{FF2B5EF4-FFF2-40B4-BE49-F238E27FC236}">
                <a16:creationId xmlns:a16="http://schemas.microsoft.com/office/drawing/2014/main" id="{13283C49-C5A4-63EA-6AB2-9162C299E643}"/>
              </a:ext>
            </a:extLst>
          </p:cNvPr>
          <p:cNvSpPr/>
          <p:nvPr/>
        </p:nvSpPr>
        <p:spPr>
          <a:xfrm>
            <a:off x="6331544" y="5349108"/>
            <a:ext cx="1596980" cy="553792"/>
          </a:xfrm>
          <a:prstGeom prst="ellipse">
            <a:avLst/>
          </a:prstGeom>
          <a:noFill/>
          <a:ln w="44450">
            <a:solidFill>
              <a:srgbClr val="E313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2589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EC9BB-3CA2-1939-735D-E284D3CF0BEC}"/>
              </a:ext>
            </a:extLst>
          </p:cNvPr>
          <p:cNvSpPr>
            <a:spLocks noGrp="1"/>
          </p:cNvSpPr>
          <p:nvPr>
            <p:ph type="title"/>
          </p:nvPr>
        </p:nvSpPr>
        <p:spPr>
          <a:xfrm>
            <a:off x="401470" y="136525"/>
            <a:ext cx="11542593" cy="1325563"/>
          </a:xfrm>
        </p:spPr>
        <p:txBody>
          <a:bodyPr>
            <a:normAutofit fontScale="90000"/>
          </a:bodyPr>
          <a:lstStyle/>
          <a:p>
            <a:r>
              <a:rPr lang="en-US">
                <a:solidFill>
                  <a:srgbClr val="0E26DA"/>
                </a:solidFill>
              </a:rPr>
              <a:t>Validation : Comparer la couverture ART ou les chiffres des données du programme avec ceux de l'enquête (I)</a:t>
            </a:r>
          </a:p>
        </p:txBody>
      </p:sp>
      <p:sp>
        <p:nvSpPr>
          <p:cNvPr id="5" name="Slide Number Placeholder 4">
            <a:extLst>
              <a:ext uri="{FF2B5EF4-FFF2-40B4-BE49-F238E27FC236}">
                <a16:creationId xmlns:a16="http://schemas.microsoft.com/office/drawing/2014/main" id="{9F9D651A-567A-47B1-4F26-018D3293079A}"/>
              </a:ext>
            </a:extLst>
          </p:cNvPr>
          <p:cNvSpPr>
            <a:spLocks noGrp="1"/>
          </p:cNvSpPr>
          <p:nvPr>
            <p:ph type="sldNum" sz="quarter" idx="12"/>
          </p:nvPr>
        </p:nvSpPr>
        <p:spPr/>
        <p:txBody>
          <a:bodyPr/>
          <a:lstStyle/>
          <a:p>
            <a:fld id="{CF13D369-8700-4468-8CC4-EE7C53720160}" type="slidenum">
              <a:rPr lang="en-US" smtClean="0"/>
              <a:t>24</a:t>
            </a:fld>
            <a:endParaRPr lang="en-US"/>
          </a:p>
        </p:txBody>
      </p:sp>
      <p:pic>
        <p:nvPicPr>
          <p:cNvPr id="8" name="Picture 7">
            <a:extLst>
              <a:ext uri="{FF2B5EF4-FFF2-40B4-BE49-F238E27FC236}">
                <a16:creationId xmlns:a16="http://schemas.microsoft.com/office/drawing/2014/main" id="{8A91D09E-245A-C11C-0488-A258B414F3F3}"/>
              </a:ext>
            </a:extLst>
          </p:cNvPr>
          <p:cNvPicPr>
            <a:picLocks noChangeAspect="1"/>
          </p:cNvPicPr>
          <p:nvPr/>
        </p:nvPicPr>
        <p:blipFill>
          <a:blip r:embed="rId3"/>
          <a:stretch>
            <a:fillRect/>
          </a:stretch>
        </p:blipFill>
        <p:spPr>
          <a:xfrm>
            <a:off x="5175263" y="1838976"/>
            <a:ext cx="6893093" cy="5019024"/>
          </a:xfrm>
          <a:prstGeom prst="rect">
            <a:avLst/>
          </a:prstGeom>
        </p:spPr>
      </p:pic>
      <p:sp>
        <p:nvSpPr>
          <p:cNvPr id="4" name="TextBox 3">
            <a:extLst>
              <a:ext uri="{FF2B5EF4-FFF2-40B4-BE49-F238E27FC236}">
                <a16:creationId xmlns:a16="http://schemas.microsoft.com/office/drawing/2014/main" id="{F9FD8CF3-DD67-4B29-396F-144038F87F4B}"/>
              </a:ext>
            </a:extLst>
          </p:cNvPr>
          <p:cNvSpPr txBox="1"/>
          <p:nvPr/>
        </p:nvSpPr>
        <p:spPr>
          <a:xfrm>
            <a:off x="247936" y="1890955"/>
            <a:ext cx="4927328" cy="3067956"/>
          </a:xfrm>
          <a:prstGeom prst="rect">
            <a:avLst/>
          </a:prstGeom>
          <a:noFill/>
        </p:spPr>
        <p:txBody>
          <a:bodyPr wrap="square">
            <a:spAutoFit/>
          </a:bodyPr>
          <a:lstStyle/>
          <a:p>
            <a:r>
              <a:rPr lang="en-US" b="1" dirty="0"/>
              <a:t>ART pour </a:t>
            </a:r>
            <a:r>
              <a:rPr lang="en-US" b="1" dirty="0" err="1"/>
              <a:t>adultes</a:t>
            </a:r>
            <a:r>
              <a:rPr lang="en-US" dirty="0"/>
              <a:t>, à </a:t>
            </a:r>
            <a:r>
              <a:rPr lang="en-US" dirty="0" err="1"/>
              <a:t>partir</a:t>
            </a:r>
            <a:r>
              <a:rPr lang="en-US" dirty="0"/>
              <a:t> des </a:t>
            </a:r>
            <a:r>
              <a:rPr lang="en-US" b="1" dirty="0"/>
              <a:t>données du programme </a:t>
            </a:r>
            <a:br>
              <a:rPr lang="en-US" b="1" dirty="0"/>
            </a:br>
            <a:r>
              <a:rPr lang="en-US" dirty="0"/>
              <a:t>par rapport à </a:t>
            </a:r>
            <a:r>
              <a:rPr lang="en-US" dirty="0" err="1"/>
              <a:t>l'</a:t>
            </a:r>
            <a:r>
              <a:rPr lang="en-US" b="1" dirty="0" err="1"/>
              <a:t>enquête</a:t>
            </a:r>
            <a:r>
              <a:rPr lang="en-US" b="1" dirty="0"/>
              <a:t> PHIA sur les ménages</a:t>
            </a:r>
            <a:br>
              <a:rPr lang="en-US" dirty="0"/>
            </a:br>
            <a:endParaRPr lang="en-US" dirty="0"/>
          </a:p>
          <a:p>
            <a:pPr marL="742950" lvl="1" indent="-285750">
              <a:lnSpc>
                <a:spcPct val="107000"/>
              </a:lnSpc>
              <a:buFont typeface="Symbol" panose="05050102010706020507" pitchFamily="18" charset="2"/>
              <a:buChar char=""/>
            </a:pPr>
            <a:r>
              <a:rPr lang="en-US" b="1" dirty="0"/>
              <a:t>Couverture ART par </a:t>
            </a:r>
            <a:r>
              <a:rPr lang="en-US" b="1" dirty="0" err="1"/>
              <a:t>âge</a:t>
            </a:r>
            <a:r>
              <a:rPr lang="en-US" b="1" dirty="0"/>
              <a:t> </a:t>
            </a:r>
            <a:r>
              <a:rPr lang="en-US" dirty="0"/>
              <a:t>(1 </a:t>
            </a:r>
            <a:r>
              <a:rPr lang="en-US" dirty="0" err="1"/>
              <a:t>année</a:t>
            </a:r>
            <a:r>
              <a:rPr lang="en-US" dirty="0"/>
              <a:t> </a:t>
            </a:r>
            <a:r>
              <a:rPr lang="en-US" dirty="0" err="1"/>
              <a:t>d'enquête</a:t>
            </a:r>
            <a:r>
              <a:rPr lang="en-US" dirty="0"/>
              <a:t>)</a:t>
            </a:r>
            <a:endParaRPr lang="en-CH" dirty="0"/>
          </a:p>
          <a:p>
            <a:pPr marL="742950" lvl="1" indent="-285750">
              <a:lnSpc>
                <a:spcPct val="107000"/>
              </a:lnSpc>
              <a:spcAft>
                <a:spcPts val="800"/>
              </a:spcAft>
              <a:buFont typeface="Symbol" panose="05050102010706020507" pitchFamily="18" charset="2"/>
              <a:buChar char=""/>
            </a:pPr>
            <a:r>
              <a:rPr lang="en-US" dirty="0"/>
              <a:t>Couverture ART dans le temps (</a:t>
            </a:r>
            <a:r>
              <a:rPr lang="en-US" dirty="0" err="1"/>
              <a:t>toutes</a:t>
            </a:r>
            <a:r>
              <a:rPr lang="en-US" dirty="0"/>
              <a:t> les </a:t>
            </a:r>
            <a:r>
              <a:rPr lang="en-US" dirty="0" err="1"/>
              <a:t>enquêtes</a:t>
            </a:r>
            <a:r>
              <a:rPr lang="en-US" dirty="0"/>
              <a:t>)</a:t>
            </a:r>
          </a:p>
          <a:p>
            <a:pPr marL="742950" lvl="1" indent="-285750">
              <a:lnSpc>
                <a:spcPct val="107000"/>
              </a:lnSpc>
              <a:spcAft>
                <a:spcPts val="800"/>
              </a:spcAft>
              <a:buFont typeface="Symbol" panose="05050102010706020507" pitchFamily="18" charset="2"/>
              <a:buChar char=""/>
            </a:pPr>
            <a:r>
              <a:rPr lang="en-US" dirty="0" err="1"/>
              <a:t>Nombre</a:t>
            </a:r>
            <a:r>
              <a:rPr lang="en-US" dirty="0"/>
              <a:t> de </a:t>
            </a:r>
            <a:r>
              <a:rPr lang="en-US" dirty="0" err="1"/>
              <a:t>personnes</a:t>
            </a:r>
            <a:r>
              <a:rPr lang="en-US" dirty="0"/>
              <a:t> sous </a:t>
            </a:r>
            <a:r>
              <a:rPr lang="en-US" dirty="0" err="1"/>
              <a:t>traitement</a:t>
            </a:r>
            <a:r>
              <a:rPr lang="en-US" dirty="0"/>
              <a:t> </a:t>
            </a:r>
            <a:r>
              <a:rPr lang="en-US" dirty="0" err="1"/>
              <a:t>antirétroviral</a:t>
            </a:r>
            <a:r>
              <a:rPr lang="en-US" dirty="0"/>
              <a:t> (1 </a:t>
            </a:r>
            <a:r>
              <a:rPr lang="en-US" dirty="0" err="1"/>
              <a:t>année</a:t>
            </a:r>
            <a:r>
              <a:rPr lang="en-US" dirty="0"/>
              <a:t> </a:t>
            </a:r>
            <a:r>
              <a:rPr lang="en-US" dirty="0" err="1"/>
              <a:t>d'enquête</a:t>
            </a:r>
            <a:r>
              <a:rPr lang="en-US" dirty="0"/>
              <a:t>).</a:t>
            </a:r>
          </a:p>
        </p:txBody>
      </p:sp>
    </p:spTree>
    <p:extLst>
      <p:ext uri="{BB962C8B-B14F-4D97-AF65-F5344CB8AC3E}">
        <p14:creationId xmlns:p14="http://schemas.microsoft.com/office/powerpoint/2010/main" val="2418676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EC9BB-3CA2-1939-735D-E284D3CF0BEC}"/>
              </a:ext>
            </a:extLst>
          </p:cNvPr>
          <p:cNvSpPr>
            <a:spLocks noGrp="1"/>
          </p:cNvSpPr>
          <p:nvPr>
            <p:ph type="title"/>
          </p:nvPr>
        </p:nvSpPr>
        <p:spPr>
          <a:xfrm>
            <a:off x="269912" y="136525"/>
            <a:ext cx="11696131" cy="767639"/>
          </a:xfrm>
        </p:spPr>
        <p:txBody>
          <a:bodyPr>
            <a:normAutofit fontScale="90000"/>
          </a:bodyPr>
          <a:lstStyle/>
          <a:p>
            <a:r>
              <a:rPr lang="en-US">
                <a:solidFill>
                  <a:srgbClr val="0E26DA"/>
                </a:solidFill>
              </a:rPr>
              <a:t>Comparer l'ART des données du programme avec l'enquête (II)</a:t>
            </a:r>
          </a:p>
        </p:txBody>
      </p:sp>
      <p:sp>
        <p:nvSpPr>
          <p:cNvPr id="5" name="Slide Number Placeholder 4">
            <a:extLst>
              <a:ext uri="{FF2B5EF4-FFF2-40B4-BE49-F238E27FC236}">
                <a16:creationId xmlns:a16="http://schemas.microsoft.com/office/drawing/2014/main" id="{9F9D651A-567A-47B1-4F26-018D3293079A}"/>
              </a:ext>
            </a:extLst>
          </p:cNvPr>
          <p:cNvSpPr>
            <a:spLocks noGrp="1"/>
          </p:cNvSpPr>
          <p:nvPr>
            <p:ph type="sldNum" sz="quarter" idx="12"/>
          </p:nvPr>
        </p:nvSpPr>
        <p:spPr/>
        <p:txBody>
          <a:bodyPr/>
          <a:lstStyle/>
          <a:p>
            <a:fld id="{CF13D369-8700-4468-8CC4-EE7C53720160}" type="slidenum">
              <a:rPr lang="en-US" smtClean="0"/>
              <a:t>25</a:t>
            </a:fld>
            <a:endParaRPr lang="en-US"/>
          </a:p>
        </p:txBody>
      </p:sp>
      <p:pic>
        <p:nvPicPr>
          <p:cNvPr id="11" name="Picture 10">
            <a:extLst>
              <a:ext uri="{FF2B5EF4-FFF2-40B4-BE49-F238E27FC236}">
                <a16:creationId xmlns:a16="http://schemas.microsoft.com/office/drawing/2014/main" id="{4261E9A9-4EA9-AD02-9C58-F347C48100D4}"/>
              </a:ext>
            </a:extLst>
          </p:cNvPr>
          <p:cNvPicPr>
            <a:picLocks noChangeAspect="1"/>
          </p:cNvPicPr>
          <p:nvPr/>
        </p:nvPicPr>
        <p:blipFill>
          <a:blip r:embed="rId3"/>
          <a:stretch>
            <a:fillRect/>
          </a:stretch>
        </p:blipFill>
        <p:spPr>
          <a:xfrm>
            <a:off x="7096836" y="2802512"/>
            <a:ext cx="5095164" cy="3830152"/>
          </a:xfrm>
          <a:prstGeom prst="rect">
            <a:avLst/>
          </a:prstGeom>
        </p:spPr>
      </p:pic>
      <p:sp>
        <p:nvSpPr>
          <p:cNvPr id="4" name="TextBox 3">
            <a:extLst>
              <a:ext uri="{FF2B5EF4-FFF2-40B4-BE49-F238E27FC236}">
                <a16:creationId xmlns:a16="http://schemas.microsoft.com/office/drawing/2014/main" id="{F9FD8CF3-DD67-4B29-396F-144038F87F4B}"/>
              </a:ext>
            </a:extLst>
          </p:cNvPr>
          <p:cNvSpPr txBox="1"/>
          <p:nvPr/>
        </p:nvSpPr>
        <p:spPr>
          <a:xfrm>
            <a:off x="269912" y="1049784"/>
            <a:ext cx="7482016" cy="1921232"/>
          </a:xfrm>
          <a:prstGeom prst="rect">
            <a:avLst/>
          </a:prstGeom>
          <a:noFill/>
        </p:spPr>
        <p:txBody>
          <a:bodyPr wrap="square">
            <a:spAutoFit/>
          </a:bodyPr>
          <a:lstStyle/>
          <a:p>
            <a:r>
              <a:rPr lang="en-US" dirty="0">
                <a:latin typeface="Calibri" panose="020F0502020204030204" pitchFamily="34" charset="0"/>
                <a:cs typeface="Arial" panose="020B0604020202020204" pitchFamily="34" charset="0"/>
              </a:rPr>
              <a:t>ART pour </a:t>
            </a:r>
            <a:r>
              <a:rPr lang="en-US" dirty="0" err="1">
                <a:latin typeface="Calibri" panose="020F0502020204030204" pitchFamily="34" charset="0"/>
                <a:cs typeface="Arial" panose="020B0604020202020204" pitchFamily="34" charset="0"/>
              </a:rPr>
              <a:t>adultes</a:t>
            </a:r>
            <a:r>
              <a:rPr lang="en-US" dirty="0">
                <a:latin typeface="Calibri" panose="020F0502020204030204" pitchFamily="34" charset="0"/>
                <a:cs typeface="Arial" panose="020B0604020202020204" pitchFamily="34" charset="0"/>
              </a:rPr>
              <a:t>, à </a:t>
            </a:r>
            <a:r>
              <a:rPr lang="en-US" dirty="0" err="1">
                <a:latin typeface="Calibri" panose="020F0502020204030204" pitchFamily="34" charset="0"/>
                <a:cs typeface="Arial" panose="020B0604020202020204" pitchFamily="34" charset="0"/>
              </a:rPr>
              <a:t>partir</a:t>
            </a:r>
            <a:r>
              <a:rPr lang="en-US" dirty="0">
                <a:latin typeface="Calibri" panose="020F0502020204030204" pitchFamily="34" charset="0"/>
                <a:cs typeface="Arial" panose="020B0604020202020204" pitchFamily="34" charset="0"/>
              </a:rPr>
              <a:t> des données du programme par rapport à </a:t>
            </a:r>
            <a:r>
              <a:rPr lang="en-US" dirty="0" err="1">
                <a:latin typeface="Calibri" panose="020F0502020204030204" pitchFamily="34" charset="0"/>
                <a:cs typeface="Arial" panose="020B0604020202020204" pitchFamily="34" charset="0"/>
              </a:rPr>
              <a:t>l'enquête</a:t>
            </a:r>
            <a:r>
              <a:rPr lang="en-US" dirty="0">
                <a:latin typeface="Calibri" panose="020F0502020204030204" pitchFamily="34" charset="0"/>
                <a:cs typeface="Arial" panose="020B0604020202020204" pitchFamily="34" charset="0"/>
              </a:rPr>
              <a:t> PHIA sur les ménages</a:t>
            </a:r>
          </a:p>
          <a:p>
            <a:pPr marL="742950" lvl="1" indent="-285750">
              <a:lnSpc>
                <a:spcPct val="107000"/>
              </a:lnSpc>
              <a:buFont typeface="Symbol" panose="05050102010706020507" pitchFamily="18" charset="2"/>
              <a:buChar char=""/>
            </a:pPr>
            <a:r>
              <a:rPr lang="en-US" dirty="0">
                <a:latin typeface="Calibri" panose="020F0502020204030204" pitchFamily="34" charset="0"/>
                <a:cs typeface="Arial" panose="020B0604020202020204" pitchFamily="34" charset="0"/>
              </a:rPr>
              <a:t>Couverture ART par </a:t>
            </a:r>
            <a:r>
              <a:rPr lang="en-US" dirty="0" err="1">
                <a:latin typeface="Calibri" panose="020F0502020204030204" pitchFamily="34" charset="0"/>
                <a:cs typeface="Arial" panose="020B0604020202020204" pitchFamily="34" charset="0"/>
              </a:rPr>
              <a:t>âge</a:t>
            </a:r>
            <a:r>
              <a:rPr lang="en-US" dirty="0">
                <a:latin typeface="Calibri" panose="020F0502020204030204" pitchFamily="34" charset="0"/>
                <a:cs typeface="Arial" panose="020B0604020202020204" pitchFamily="34" charset="0"/>
              </a:rPr>
              <a:t> (1 </a:t>
            </a:r>
            <a:r>
              <a:rPr lang="en-US" dirty="0" err="1">
                <a:latin typeface="Calibri" panose="020F0502020204030204" pitchFamily="34" charset="0"/>
                <a:cs typeface="Arial" panose="020B0604020202020204" pitchFamily="34" charset="0"/>
              </a:rPr>
              <a:t>année</a:t>
            </a:r>
            <a:r>
              <a:rPr lang="en-US" dirty="0">
                <a:latin typeface="Calibri" panose="020F0502020204030204" pitchFamily="34" charset="0"/>
                <a:cs typeface="Arial" panose="020B0604020202020204" pitchFamily="34" charset="0"/>
              </a:rPr>
              <a:t> </a:t>
            </a:r>
            <a:r>
              <a:rPr lang="en-US" dirty="0" err="1">
                <a:latin typeface="Calibri" panose="020F0502020204030204" pitchFamily="34" charset="0"/>
                <a:cs typeface="Arial" panose="020B0604020202020204" pitchFamily="34" charset="0"/>
              </a:rPr>
              <a:t>d'enquête</a:t>
            </a:r>
            <a:r>
              <a:rPr lang="en-US" dirty="0">
                <a:latin typeface="Calibri" panose="020F0502020204030204" pitchFamily="34" charset="0"/>
                <a:cs typeface="Arial" panose="020B0604020202020204" pitchFamily="34" charset="0"/>
              </a:rPr>
              <a:t>)</a:t>
            </a:r>
            <a:endParaRPr lang="en-CH" dirty="0">
              <a:latin typeface="Calibri" panose="020F0502020204030204" pitchFamily="34" charset="0"/>
              <a:cs typeface="Arial" panose="020B0604020202020204" pitchFamily="34" charset="0"/>
            </a:endParaRPr>
          </a:p>
          <a:p>
            <a:pPr marL="742950" lvl="1" indent="-285750">
              <a:lnSpc>
                <a:spcPct val="107000"/>
              </a:lnSpc>
              <a:spcAft>
                <a:spcPts val="800"/>
              </a:spcAft>
              <a:buFont typeface="Symbol" panose="05050102010706020507" pitchFamily="18" charset="2"/>
              <a:buChar char=""/>
            </a:pPr>
            <a:r>
              <a:rPr lang="en-US" b="1" dirty="0">
                <a:latin typeface="Calibri" panose="020F0502020204030204" pitchFamily="34" charset="0"/>
                <a:cs typeface="Arial" panose="020B0604020202020204" pitchFamily="34" charset="0"/>
              </a:rPr>
              <a:t>Couverture </a:t>
            </a:r>
            <a:r>
              <a:rPr lang="en-US" dirty="0">
                <a:latin typeface="Calibri" panose="020F0502020204030204" pitchFamily="34" charset="0"/>
                <a:cs typeface="Arial" panose="020B0604020202020204" pitchFamily="34" charset="0"/>
              </a:rPr>
              <a:t>ART </a:t>
            </a:r>
            <a:r>
              <a:rPr lang="en-US" b="1" dirty="0">
                <a:latin typeface="Calibri" panose="020F0502020204030204" pitchFamily="34" charset="0"/>
                <a:cs typeface="Arial" panose="020B0604020202020204" pitchFamily="34" charset="0"/>
              </a:rPr>
              <a:t>dans le temps </a:t>
            </a:r>
            <a:r>
              <a:rPr lang="en-US" dirty="0">
                <a:latin typeface="Calibri" panose="020F0502020204030204" pitchFamily="34" charset="0"/>
                <a:cs typeface="Arial" panose="020B0604020202020204" pitchFamily="34" charset="0"/>
              </a:rPr>
              <a:t>(</a:t>
            </a:r>
            <a:r>
              <a:rPr lang="en-US" dirty="0" err="1">
                <a:latin typeface="Calibri" panose="020F0502020204030204" pitchFamily="34" charset="0"/>
                <a:cs typeface="Arial" panose="020B0604020202020204" pitchFamily="34" charset="0"/>
              </a:rPr>
              <a:t>toutes</a:t>
            </a:r>
            <a:r>
              <a:rPr lang="en-US" dirty="0">
                <a:latin typeface="Calibri" panose="020F0502020204030204" pitchFamily="34" charset="0"/>
                <a:cs typeface="Arial" panose="020B0604020202020204" pitchFamily="34" charset="0"/>
              </a:rPr>
              <a:t> les </a:t>
            </a:r>
            <a:r>
              <a:rPr lang="en-US" dirty="0" err="1">
                <a:latin typeface="Calibri" panose="020F0502020204030204" pitchFamily="34" charset="0"/>
                <a:cs typeface="Arial" panose="020B0604020202020204" pitchFamily="34" charset="0"/>
              </a:rPr>
              <a:t>enquêtes</a:t>
            </a:r>
            <a:r>
              <a:rPr lang="en-US" dirty="0">
                <a:latin typeface="Calibri" panose="020F0502020204030204" pitchFamily="34" charset="0"/>
                <a:cs typeface="Arial" panose="020B0604020202020204" pitchFamily="34" charset="0"/>
              </a:rPr>
              <a:t>)</a:t>
            </a:r>
          </a:p>
          <a:p>
            <a:pPr marL="742950" lvl="1" indent="-285750">
              <a:lnSpc>
                <a:spcPct val="107000"/>
              </a:lnSpc>
              <a:spcAft>
                <a:spcPts val="800"/>
              </a:spcAft>
              <a:buFont typeface="Symbol" panose="05050102010706020507" pitchFamily="18" charset="2"/>
              <a:buChar char=""/>
            </a:pPr>
            <a:r>
              <a:rPr lang="en-US" b="1" dirty="0" err="1">
                <a:latin typeface="Calibri" panose="020F0502020204030204" pitchFamily="34" charset="0"/>
                <a:cs typeface="Arial" panose="020B0604020202020204" pitchFamily="34" charset="0"/>
              </a:rPr>
              <a:t>Nombre</a:t>
            </a:r>
            <a:r>
              <a:rPr lang="en-US" b="1" dirty="0">
                <a:latin typeface="Calibri" panose="020F0502020204030204" pitchFamily="34" charset="0"/>
                <a:cs typeface="Arial" panose="020B0604020202020204" pitchFamily="34" charset="0"/>
              </a:rPr>
              <a:t> de </a:t>
            </a:r>
            <a:r>
              <a:rPr lang="en-US" b="1" dirty="0" err="1">
                <a:latin typeface="Calibri" panose="020F0502020204030204" pitchFamily="34" charset="0"/>
                <a:cs typeface="Arial" panose="020B0604020202020204" pitchFamily="34" charset="0"/>
              </a:rPr>
              <a:t>personnes</a:t>
            </a:r>
            <a:r>
              <a:rPr lang="en-US" b="1" dirty="0">
                <a:latin typeface="Calibri" panose="020F0502020204030204" pitchFamily="34" charset="0"/>
                <a:cs typeface="Arial" panose="020B0604020202020204" pitchFamily="34" charset="0"/>
              </a:rPr>
              <a:t> </a:t>
            </a:r>
            <a:r>
              <a:rPr lang="en-US" dirty="0">
                <a:latin typeface="Calibri" panose="020F0502020204030204" pitchFamily="34" charset="0"/>
                <a:cs typeface="Arial" panose="020B0604020202020204" pitchFamily="34" charset="0"/>
              </a:rPr>
              <a:t>sous </a:t>
            </a:r>
            <a:r>
              <a:rPr lang="en-US" dirty="0" err="1">
                <a:latin typeface="Calibri" panose="020F0502020204030204" pitchFamily="34" charset="0"/>
                <a:cs typeface="Arial" panose="020B0604020202020204" pitchFamily="34" charset="0"/>
              </a:rPr>
              <a:t>traitement</a:t>
            </a:r>
            <a:r>
              <a:rPr lang="en-US" dirty="0">
                <a:latin typeface="Calibri" panose="020F0502020204030204" pitchFamily="34" charset="0"/>
                <a:cs typeface="Arial" panose="020B0604020202020204" pitchFamily="34" charset="0"/>
              </a:rPr>
              <a:t> </a:t>
            </a:r>
            <a:r>
              <a:rPr lang="en-US" dirty="0" err="1">
                <a:latin typeface="Calibri" panose="020F0502020204030204" pitchFamily="34" charset="0"/>
                <a:cs typeface="Arial" panose="020B0604020202020204" pitchFamily="34" charset="0"/>
              </a:rPr>
              <a:t>antirétroviral</a:t>
            </a:r>
            <a:r>
              <a:rPr lang="en-US" dirty="0">
                <a:latin typeface="Calibri" panose="020F0502020204030204" pitchFamily="34" charset="0"/>
                <a:cs typeface="Arial" panose="020B0604020202020204" pitchFamily="34" charset="0"/>
              </a:rPr>
              <a:t> (1 </a:t>
            </a:r>
            <a:r>
              <a:rPr lang="en-US" dirty="0" err="1">
                <a:latin typeface="Calibri" panose="020F0502020204030204" pitchFamily="34" charset="0"/>
                <a:cs typeface="Arial" panose="020B0604020202020204" pitchFamily="34" charset="0"/>
              </a:rPr>
              <a:t>année</a:t>
            </a:r>
            <a:r>
              <a:rPr lang="en-US" dirty="0">
                <a:latin typeface="Calibri" panose="020F0502020204030204" pitchFamily="34" charset="0"/>
                <a:cs typeface="Arial" panose="020B0604020202020204" pitchFamily="34" charset="0"/>
              </a:rPr>
              <a:t> </a:t>
            </a:r>
            <a:r>
              <a:rPr lang="en-US" dirty="0" err="1">
                <a:latin typeface="Calibri" panose="020F0502020204030204" pitchFamily="34" charset="0"/>
                <a:cs typeface="Arial" panose="020B0604020202020204" pitchFamily="34" charset="0"/>
              </a:rPr>
              <a:t>d'enquête</a:t>
            </a:r>
            <a:r>
              <a:rPr lang="en-US" dirty="0">
                <a:latin typeface="Calibri" panose="020F0502020204030204" pitchFamily="34" charset="0"/>
                <a:cs typeface="Arial" panose="020B0604020202020204" pitchFamily="34" charset="0"/>
              </a:rPr>
              <a:t>).</a:t>
            </a:r>
          </a:p>
        </p:txBody>
      </p:sp>
      <p:pic>
        <p:nvPicPr>
          <p:cNvPr id="6" name="Picture 5">
            <a:extLst>
              <a:ext uri="{FF2B5EF4-FFF2-40B4-BE49-F238E27FC236}">
                <a16:creationId xmlns:a16="http://schemas.microsoft.com/office/drawing/2014/main" id="{09AE4261-4A21-6C78-DAD4-DB792380BE6D}"/>
              </a:ext>
            </a:extLst>
          </p:cNvPr>
          <p:cNvPicPr>
            <a:picLocks noChangeAspect="1"/>
          </p:cNvPicPr>
          <p:nvPr/>
        </p:nvPicPr>
        <p:blipFill>
          <a:blip r:embed="rId4"/>
          <a:stretch>
            <a:fillRect/>
          </a:stretch>
        </p:blipFill>
        <p:spPr>
          <a:xfrm>
            <a:off x="0" y="2890082"/>
            <a:ext cx="6961910" cy="3891708"/>
          </a:xfrm>
          <a:prstGeom prst="rect">
            <a:avLst/>
          </a:prstGeom>
        </p:spPr>
      </p:pic>
      <p:sp>
        <p:nvSpPr>
          <p:cNvPr id="7" name="TextBox 6">
            <a:extLst>
              <a:ext uri="{FF2B5EF4-FFF2-40B4-BE49-F238E27FC236}">
                <a16:creationId xmlns:a16="http://schemas.microsoft.com/office/drawing/2014/main" id="{66528FD5-F48C-9F56-C856-7EDF086B6941}"/>
              </a:ext>
            </a:extLst>
          </p:cNvPr>
          <p:cNvSpPr txBox="1"/>
          <p:nvPr/>
        </p:nvSpPr>
        <p:spPr>
          <a:xfrm>
            <a:off x="7751928" y="1049784"/>
            <a:ext cx="4214115" cy="1015663"/>
          </a:xfrm>
          <a:prstGeom prst="rect">
            <a:avLst/>
          </a:prstGeom>
          <a:noFill/>
        </p:spPr>
        <p:txBody>
          <a:bodyPr wrap="square">
            <a:spAutoFit/>
          </a:bodyPr>
          <a:lstStyle/>
          <a:p>
            <a:r>
              <a:rPr lang="en-US" sz="2000">
                <a:effectLst/>
                <a:latin typeface="Calibri" panose="020F0502020204030204" pitchFamily="34" charset="0"/>
                <a:ea typeface="Calibri" panose="020F0502020204030204" pitchFamily="34" charset="0"/>
                <a:cs typeface="Arial" panose="020B0604020202020204" pitchFamily="34" charset="0"/>
              </a:rPr>
              <a:t>Si les estimations basées sur les programmes et les enquêtes ne sont pas proches, cela peut indiquer des problèmes avec l'une des sources. </a:t>
            </a:r>
            <a:endParaRPr lang="en-CH" sz="2000"/>
          </a:p>
        </p:txBody>
      </p:sp>
    </p:spTree>
    <p:extLst>
      <p:ext uri="{BB962C8B-B14F-4D97-AF65-F5344CB8AC3E}">
        <p14:creationId xmlns:p14="http://schemas.microsoft.com/office/powerpoint/2010/main" val="1778982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72C948-B7D9-9D47-5108-FB8B40696010}"/>
              </a:ext>
            </a:extLst>
          </p:cNvPr>
          <p:cNvPicPr>
            <a:picLocks noChangeAspect="1"/>
          </p:cNvPicPr>
          <p:nvPr/>
        </p:nvPicPr>
        <p:blipFill>
          <a:blip r:embed="rId3"/>
          <a:stretch>
            <a:fillRect/>
          </a:stretch>
        </p:blipFill>
        <p:spPr>
          <a:xfrm>
            <a:off x="4329332" y="1555845"/>
            <a:ext cx="7821708" cy="4568588"/>
          </a:xfrm>
          <a:prstGeom prst="rect">
            <a:avLst/>
          </a:prstGeom>
        </p:spPr>
      </p:pic>
      <p:sp>
        <p:nvSpPr>
          <p:cNvPr id="2" name="Title 1">
            <a:extLst>
              <a:ext uri="{FF2B5EF4-FFF2-40B4-BE49-F238E27FC236}">
                <a16:creationId xmlns:a16="http://schemas.microsoft.com/office/drawing/2014/main" id="{2A86C529-1712-58A5-319B-67D233A4C5FB}"/>
              </a:ext>
            </a:extLst>
          </p:cNvPr>
          <p:cNvSpPr>
            <a:spLocks noGrp="1"/>
          </p:cNvSpPr>
          <p:nvPr>
            <p:ph type="title"/>
          </p:nvPr>
        </p:nvSpPr>
        <p:spPr>
          <a:xfrm>
            <a:off x="268779" y="68600"/>
            <a:ext cx="11713956" cy="1323256"/>
          </a:xfrm>
        </p:spPr>
        <p:txBody>
          <a:bodyPr>
            <a:noAutofit/>
          </a:bodyPr>
          <a:lstStyle/>
          <a:p>
            <a:pPr>
              <a:spcAft>
                <a:spcPts val="800"/>
              </a:spcAft>
            </a:pPr>
            <a:r>
              <a:rPr lang="en-US" sz="3600" b="0">
                <a:solidFill>
                  <a:srgbClr val="0E26DA"/>
                </a:solidFill>
              </a:rPr>
              <a:t>Validation : </a:t>
            </a:r>
            <a:r>
              <a:rPr lang="en-US" sz="3600">
                <a:solidFill>
                  <a:srgbClr val="0E26DA"/>
                </a:solidFill>
              </a:rPr>
              <a:t>Couverture ART chez les adultes à partir des données du programme </a:t>
            </a:r>
            <a:br>
              <a:rPr lang="en-US" sz="3600">
                <a:solidFill>
                  <a:srgbClr val="0E26DA"/>
                </a:solidFill>
              </a:rPr>
            </a:br>
            <a:r>
              <a:rPr lang="en-US" sz="3600" b="0">
                <a:solidFill>
                  <a:srgbClr val="0E26DA"/>
                </a:solidFill>
              </a:rPr>
              <a:t>par rapport à celle </a:t>
            </a:r>
            <a:r>
              <a:rPr lang="en-US" sz="3600">
                <a:solidFill>
                  <a:srgbClr val="0E26DA"/>
                </a:solidFill>
              </a:rPr>
              <a:t>prédite à partir des données PMTCT/ANC</a:t>
            </a:r>
            <a:endParaRPr lang="en-US" sz="3600" b="0">
              <a:solidFill>
                <a:srgbClr val="0E26DA"/>
              </a:solidFill>
            </a:endParaRPr>
          </a:p>
        </p:txBody>
      </p:sp>
      <p:sp>
        <p:nvSpPr>
          <p:cNvPr id="5" name="Slide Number Placeholder 4">
            <a:extLst>
              <a:ext uri="{FF2B5EF4-FFF2-40B4-BE49-F238E27FC236}">
                <a16:creationId xmlns:a16="http://schemas.microsoft.com/office/drawing/2014/main" id="{FB6711F3-3F18-886A-C05D-94417C2C26D8}"/>
              </a:ext>
            </a:extLst>
          </p:cNvPr>
          <p:cNvSpPr>
            <a:spLocks noGrp="1"/>
          </p:cNvSpPr>
          <p:nvPr>
            <p:ph type="sldNum" sz="quarter" idx="12"/>
          </p:nvPr>
        </p:nvSpPr>
        <p:spPr/>
        <p:txBody>
          <a:bodyPr/>
          <a:lstStyle/>
          <a:p>
            <a:fld id="{CF13D369-8700-4468-8CC4-EE7C53720160}" type="slidenum">
              <a:rPr lang="en-US" smtClean="0"/>
              <a:t>26</a:t>
            </a:fld>
            <a:endParaRPr lang="en-US"/>
          </a:p>
        </p:txBody>
      </p:sp>
      <p:sp>
        <p:nvSpPr>
          <p:cNvPr id="7" name="TextBox 6">
            <a:extLst>
              <a:ext uri="{FF2B5EF4-FFF2-40B4-BE49-F238E27FC236}">
                <a16:creationId xmlns:a16="http://schemas.microsoft.com/office/drawing/2014/main" id="{C74D95D2-3CAC-68AA-CA4C-0D2B0D831D4B}"/>
              </a:ext>
            </a:extLst>
          </p:cNvPr>
          <p:cNvSpPr txBox="1"/>
          <p:nvPr/>
        </p:nvSpPr>
        <p:spPr>
          <a:xfrm>
            <a:off x="40960" y="1719618"/>
            <a:ext cx="4120065" cy="4801314"/>
          </a:xfrm>
          <a:prstGeom prst="rect">
            <a:avLst/>
          </a:prstGeom>
          <a:noFill/>
        </p:spPr>
        <p:txBody>
          <a:bodyPr wrap="square">
            <a:spAutoFit/>
          </a:bodyPr>
          <a:lstStyle/>
          <a:p>
            <a:r>
              <a:rPr lang="en-US" sz="1700" dirty="0">
                <a:effectLst/>
                <a:latin typeface="Calibri" panose="020F0502020204030204" pitchFamily="34" charset="0"/>
                <a:ea typeface="Calibri" panose="020F0502020204030204" pitchFamily="34" charset="0"/>
                <a:cs typeface="Arial" panose="020B0604020202020204" pitchFamily="34" charset="0"/>
              </a:rPr>
              <a:t>La </a:t>
            </a:r>
            <a:r>
              <a:rPr lang="en-US" sz="1700" dirty="0" err="1">
                <a:effectLst/>
                <a:latin typeface="Calibri" panose="020F0502020204030204" pitchFamily="34" charset="0"/>
                <a:ea typeface="Calibri" panose="020F0502020204030204" pitchFamily="34" charset="0"/>
                <a:cs typeface="Arial" panose="020B0604020202020204" pitchFamily="34" charset="0"/>
              </a:rPr>
              <a:t>prédiction</a:t>
            </a:r>
            <a:r>
              <a:rPr lang="en-US" sz="1700" dirty="0">
                <a:effectLst/>
                <a:latin typeface="Calibri" panose="020F0502020204030204" pitchFamily="34" charset="0"/>
                <a:ea typeface="Calibri" panose="020F0502020204030204" pitchFamily="34" charset="0"/>
                <a:cs typeface="Arial" panose="020B0604020202020204" pitchFamily="34" charset="0"/>
              </a:rPr>
              <a:t> </a:t>
            </a:r>
            <a:r>
              <a:rPr lang="en-US" sz="1700" dirty="0" err="1">
                <a:effectLst/>
                <a:latin typeface="Calibri" panose="020F0502020204030204" pitchFamily="34" charset="0"/>
                <a:ea typeface="Calibri" panose="020F0502020204030204" pitchFamily="34" charset="0"/>
                <a:cs typeface="Arial" panose="020B0604020202020204" pitchFamily="34" charset="0"/>
              </a:rPr>
              <a:t>utilise</a:t>
            </a:r>
            <a:r>
              <a:rPr lang="en-US" sz="1700" dirty="0">
                <a:effectLst/>
                <a:latin typeface="Calibri" panose="020F0502020204030204" pitchFamily="34" charset="0"/>
                <a:ea typeface="Calibri" panose="020F0502020204030204" pitchFamily="34" charset="0"/>
                <a:cs typeface="Arial" panose="020B0604020202020204" pitchFamily="34" charset="0"/>
              </a:rPr>
              <a:t> les entrées dans </a:t>
            </a:r>
            <a:r>
              <a:rPr lang="en-US" sz="1700" dirty="0" err="1">
                <a:effectLst/>
                <a:latin typeface="Calibri" panose="020F0502020204030204" pitchFamily="34" charset="0"/>
                <a:ea typeface="Calibri" panose="020F0502020204030204" pitchFamily="34" charset="0"/>
                <a:cs typeface="Arial" panose="020B0604020202020204" pitchFamily="34" charset="0"/>
              </a:rPr>
              <a:t>Statistiques</a:t>
            </a:r>
            <a:r>
              <a:rPr lang="en-US" sz="1700" dirty="0">
                <a:effectLst/>
                <a:latin typeface="Calibri" panose="020F0502020204030204" pitchFamily="34" charset="0"/>
                <a:ea typeface="Calibri" panose="020F0502020204030204" pitchFamily="34" charset="0"/>
                <a:cs typeface="Arial" panose="020B0604020202020204" pitchFamily="34" charset="0"/>
              </a:rPr>
              <a:t> du programme &gt; PTME : </a:t>
            </a:r>
          </a:p>
          <a:p>
            <a:r>
              <a:rPr lang="en-US" sz="1700" b="0" dirty="0"/>
              <a:t>Le </a:t>
            </a:r>
            <a:r>
              <a:rPr lang="en-US" sz="1700" b="0" dirty="0" err="1"/>
              <a:t>pourcentage</a:t>
            </a:r>
            <a:r>
              <a:rPr lang="en-US" sz="1700" b="0" dirty="0"/>
              <a:t> de femmes enceintes </a:t>
            </a:r>
            <a:r>
              <a:rPr lang="en-US" sz="1700" b="0" dirty="0" err="1"/>
              <a:t>séropositives</a:t>
            </a:r>
            <a:r>
              <a:rPr lang="en-US" sz="1700" b="0" dirty="0"/>
              <a:t> </a:t>
            </a:r>
            <a:r>
              <a:rPr lang="en-US" sz="1700" b="1" dirty="0"/>
              <a:t>déjà sous </a:t>
            </a:r>
            <a:r>
              <a:rPr lang="en-US" sz="1700" b="1" dirty="0" err="1"/>
              <a:t>traitement</a:t>
            </a:r>
            <a:r>
              <a:rPr lang="en-US" sz="1700" b="1" dirty="0"/>
              <a:t> </a:t>
            </a:r>
            <a:r>
              <a:rPr lang="en-US" sz="1700" b="1" dirty="0" err="1"/>
              <a:t>antirétroviral</a:t>
            </a:r>
            <a:r>
              <a:rPr lang="en-US" sz="1700" b="1" dirty="0"/>
              <a:t> </a:t>
            </a:r>
            <a:r>
              <a:rPr lang="en-US" sz="1700" b="1" dirty="0" err="1"/>
              <a:t>avant</a:t>
            </a:r>
            <a:r>
              <a:rPr lang="en-US" sz="1700" b="1" dirty="0"/>
              <a:t> la </a:t>
            </a:r>
            <a:r>
              <a:rPr lang="en-US" sz="1700" b="0" dirty="0" err="1"/>
              <a:t>grossesse</a:t>
            </a:r>
            <a:r>
              <a:rPr lang="en-US" sz="1700" b="0" dirty="0"/>
              <a:t> </a:t>
            </a:r>
            <a:r>
              <a:rPr lang="en-US" sz="1700" b="0" dirty="0" err="1"/>
              <a:t>en</a:t>
            </a:r>
            <a:r>
              <a:rPr lang="en-US" sz="1700" b="0" dirty="0"/>
              <a:t> </a:t>
            </a:r>
            <a:r>
              <a:rPr lang="en-US" sz="1700" b="0" dirty="0" err="1"/>
              <a:t>cours</a:t>
            </a:r>
            <a:r>
              <a:rPr lang="en-US" sz="1700" b="0" dirty="0"/>
              <a:t>.</a:t>
            </a:r>
            <a:endParaRPr lang="en-US" sz="1700" dirty="0">
              <a:latin typeface="Calibri" panose="020F0502020204030204" pitchFamily="34" charset="0"/>
              <a:ea typeface="Calibri" panose="020F0502020204030204" pitchFamily="34" charset="0"/>
              <a:cs typeface="Arial" panose="020B0604020202020204" pitchFamily="34" charset="0"/>
            </a:endParaRPr>
          </a:p>
          <a:p>
            <a:endParaRPr lang="en-US" sz="1700" dirty="0">
              <a:effectLst/>
              <a:latin typeface="Calibri" panose="020F0502020204030204" pitchFamily="34" charset="0"/>
              <a:ea typeface="Calibri" panose="020F0502020204030204" pitchFamily="34" charset="0"/>
              <a:cs typeface="Arial" panose="020B0604020202020204" pitchFamily="34" charset="0"/>
            </a:endParaRPr>
          </a:p>
          <a:p>
            <a:r>
              <a:rPr lang="en-US" sz="1700" dirty="0">
                <a:effectLst/>
                <a:latin typeface="Calibri" panose="020F0502020204030204" pitchFamily="34" charset="0"/>
                <a:ea typeface="Calibri" panose="020F0502020204030204" pitchFamily="34" charset="0"/>
                <a:cs typeface="Arial" panose="020B0604020202020204" pitchFamily="34" charset="0"/>
              </a:rPr>
              <a:t>Si la </a:t>
            </a:r>
            <a:r>
              <a:rPr lang="en-US" sz="1700" dirty="0" err="1">
                <a:effectLst/>
                <a:latin typeface="Calibri" panose="020F0502020204030204" pitchFamily="34" charset="0"/>
                <a:ea typeface="Calibri" panose="020F0502020204030204" pitchFamily="34" charset="0"/>
                <a:cs typeface="Arial" panose="020B0604020202020204" pitchFamily="34" charset="0"/>
              </a:rPr>
              <a:t>prévision</a:t>
            </a:r>
            <a:r>
              <a:rPr lang="en-US" sz="1700" dirty="0">
                <a:effectLst/>
                <a:latin typeface="Calibri" panose="020F0502020204030204" pitchFamily="34" charset="0"/>
                <a:ea typeface="Calibri" panose="020F0502020204030204" pitchFamily="34" charset="0"/>
                <a:cs typeface="Arial" panose="020B0604020202020204" pitchFamily="34" charset="0"/>
              </a:rPr>
              <a:t> et </a:t>
            </a:r>
            <a:r>
              <a:rPr lang="en-US" sz="1700" dirty="0" err="1">
                <a:effectLst/>
                <a:latin typeface="Calibri" panose="020F0502020204030204" pitchFamily="34" charset="0"/>
                <a:ea typeface="Calibri" panose="020F0502020204030204" pitchFamily="34" charset="0"/>
                <a:cs typeface="Arial" panose="020B0604020202020204" pitchFamily="34" charset="0"/>
              </a:rPr>
              <a:t>l'estimation</a:t>
            </a:r>
            <a:r>
              <a:rPr lang="en-US" sz="1700" dirty="0">
                <a:effectLst/>
                <a:latin typeface="Calibri" panose="020F0502020204030204" pitchFamily="34" charset="0"/>
                <a:ea typeface="Calibri" panose="020F0502020204030204" pitchFamily="34" charset="0"/>
                <a:cs typeface="Arial" panose="020B0604020202020204" pitchFamily="34" charset="0"/>
              </a:rPr>
              <a:t> </a:t>
            </a:r>
            <a:r>
              <a:rPr lang="en-US" sz="1700" dirty="0" err="1">
                <a:effectLst/>
                <a:latin typeface="Calibri" panose="020F0502020204030204" pitchFamily="34" charset="0"/>
                <a:ea typeface="Calibri" panose="020F0502020204030204" pitchFamily="34" charset="0"/>
                <a:cs typeface="Arial" panose="020B0604020202020204" pitchFamily="34" charset="0"/>
              </a:rPr>
              <a:t>basée</a:t>
            </a:r>
            <a:r>
              <a:rPr lang="en-US" sz="1700" dirty="0">
                <a:effectLst/>
                <a:latin typeface="Calibri" panose="020F0502020204030204" pitchFamily="34" charset="0"/>
                <a:ea typeface="Calibri" panose="020F0502020204030204" pitchFamily="34" charset="0"/>
                <a:cs typeface="Arial" panose="020B0604020202020204" pitchFamily="34" charset="0"/>
              </a:rPr>
              <a:t> sur le programme ne </a:t>
            </a:r>
            <a:r>
              <a:rPr lang="en-US" sz="1700" dirty="0" err="1">
                <a:effectLst/>
                <a:latin typeface="Calibri" panose="020F0502020204030204" pitchFamily="34" charset="0"/>
                <a:ea typeface="Calibri" panose="020F0502020204030204" pitchFamily="34" charset="0"/>
                <a:cs typeface="Arial" panose="020B0604020202020204" pitchFamily="34" charset="0"/>
              </a:rPr>
              <a:t>sont</a:t>
            </a:r>
            <a:r>
              <a:rPr lang="en-US" sz="1700" dirty="0">
                <a:effectLst/>
                <a:latin typeface="Calibri" panose="020F0502020204030204" pitchFamily="34" charset="0"/>
                <a:ea typeface="Calibri" panose="020F0502020204030204" pitchFamily="34" charset="0"/>
                <a:cs typeface="Arial" panose="020B0604020202020204" pitchFamily="34" charset="0"/>
              </a:rPr>
              <a:t> pas </a:t>
            </a:r>
            <a:r>
              <a:rPr lang="en-US" sz="1700" dirty="0" err="1">
                <a:effectLst/>
                <a:latin typeface="Calibri" panose="020F0502020204030204" pitchFamily="34" charset="0"/>
                <a:ea typeface="Calibri" panose="020F0502020204030204" pitchFamily="34" charset="0"/>
                <a:cs typeface="Arial" panose="020B0604020202020204" pitchFamily="34" charset="0"/>
              </a:rPr>
              <a:t>proches</a:t>
            </a:r>
            <a:r>
              <a:rPr lang="en-US" sz="1700" dirty="0">
                <a:effectLst/>
                <a:latin typeface="Calibri" panose="020F0502020204030204" pitchFamily="34" charset="0"/>
                <a:ea typeface="Calibri" panose="020F0502020204030204" pitchFamily="34" charset="0"/>
                <a:cs typeface="Arial" panose="020B0604020202020204" pitchFamily="34" charset="0"/>
              </a:rPr>
              <a:t>, </a:t>
            </a:r>
            <a:r>
              <a:rPr lang="en-US" sz="1700" dirty="0" err="1">
                <a:effectLst/>
                <a:latin typeface="Calibri" panose="020F0502020204030204" pitchFamily="34" charset="0"/>
                <a:ea typeface="Calibri" panose="020F0502020204030204" pitchFamily="34" charset="0"/>
                <a:cs typeface="Arial" panose="020B0604020202020204" pitchFamily="34" charset="0"/>
              </a:rPr>
              <a:t>l'une</a:t>
            </a:r>
            <a:r>
              <a:rPr lang="en-US" sz="1700" dirty="0">
                <a:effectLst/>
                <a:latin typeface="Calibri" panose="020F0502020204030204" pitchFamily="34" charset="0"/>
                <a:ea typeface="Calibri" panose="020F0502020204030204" pitchFamily="34" charset="0"/>
                <a:cs typeface="Arial" panose="020B0604020202020204" pitchFamily="34" charset="0"/>
              </a:rPr>
              <a:t> </a:t>
            </a:r>
            <a:r>
              <a:rPr lang="en-US" sz="1700" dirty="0" err="1">
                <a:effectLst/>
                <a:latin typeface="Calibri" panose="020F0502020204030204" pitchFamily="34" charset="0"/>
                <a:ea typeface="Calibri" panose="020F0502020204030204" pitchFamily="34" charset="0"/>
                <a:cs typeface="Arial" panose="020B0604020202020204" pitchFamily="34" charset="0"/>
              </a:rPr>
              <a:t>ou</a:t>
            </a:r>
            <a:r>
              <a:rPr lang="en-US" sz="1700" dirty="0">
                <a:effectLst/>
                <a:latin typeface="Calibri" panose="020F0502020204030204" pitchFamily="34" charset="0"/>
                <a:ea typeface="Calibri" panose="020F0502020204030204" pitchFamily="34" charset="0"/>
                <a:cs typeface="Arial" panose="020B0604020202020204" pitchFamily="34" charset="0"/>
              </a:rPr>
              <a:t> les deux sources </a:t>
            </a:r>
            <a:r>
              <a:rPr lang="en-US" sz="1700" dirty="0" err="1">
                <a:effectLst/>
                <a:latin typeface="Calibri" panose="020F0502020204030204" pitchFamily="34" charset="0"/>
                <a:ea typeface="Calibri" panose="020F0502020204030204" pitchFamily="34" charset="0"/>
                <a:cs typeface="Arial" panose="020B0604020202020204" pitchFamily="34" charset="0"/>
              </a:rPr>
              <a:t>peuvent</a:t>
            </a:r>
            <a:r>
              <a:rPr lang="en-US" sz="1700" dirty="0">
                <a:effectLst/>
                <a:latin typeface="Calibri" panose="020F0502020204030204" pitchFamily="34" charset="0"/>
                <a:ea typeface="Calibri" panose="020F0502020204030204" pitchFamily="34" charset="0"/>
                <a:cs typeface="Arial" panose="020B0604020202020204" pitchFamily="34" charset="0"/>
              </a:rPr>
              <a:t> </a:t>
            </a:r>
            <a:r>
              <a:rPr lang="en-US" sz="1700" dirty="0" err="1">
                <a:effectLst/>
                <a:latin typeface="Calibri" panose="020F0502020204030204" pitchFamily="34" charset="0"/>
                <a:ea typeface="Calibri" panose="020F0502020204030204" pitchFamily="34" charset="0"/>
                <a:cs typeface="Arial" panose="020B0604020202020204" pitchFamily="34" charset="0"/>
              </a:rPr>
              <a:t>présenter</a:t>
            </a:r>
            <a:r>
              <a:rPr lang="en-US" sz="1700" dirty="0">
                <a:effectLst/>
                <a:latin typeface="Calibri" panose="020F0502020204030204" pitchFamily="34" charset="0"/>
                <a:ea typeface="Calibri" panose="020F0502020204030204" pitchFamily="34" charset="0"/>
                <a:cs typeface="Arial" panose="020B0604020202020204" pitchFamily="34" charset="0"/>
              </a:rPr>
              <a:t> des </a:t>
            </a:r>
            <a:r>
              <a:rPr lang="en-US" sz="1700" dirty="0" err="1">
                <a:effectLst/>
                <a:latin typeface="Calibri" panose="020F0502020204030204" pitchFamily="34" charset="0"/>
                <a:ea typeface="Calibri" panose="020F0502020204030204" pitchFamily="34" charset="0"/>
                <a:cs typeface="Arial" panose="020B0604020202020204" pitchFamily="34" charset="0"/>
              </a:rPr>
              <a:t>problèmes</a:t>
            </a:r>
            <a:r>
              <a:rPr lang="en-US" sz="1700" dirty="0">
                <a:effectLst/>
                <a:latin typeface="Calibri" panose="020F0502020204030204" pitchFamily="34" charset="0"/>
                <a:ea typeface="Calibri" panose="020F0502020204030204" pitchFamily="34" charset="0"/>
                <a:cs typeface="Arial" panose="020B0604020202020204" pitchFamily="34" charset="0"/>
              </a:rPr>
              <a:t> </a:t>
            </a:r>
          </a:p>
          <a:p>
            <a:pPr marL="342900" indent="-342900">
              <a:buFont typeface="Wingdings" panose="05000000000000000000" pitchFamily="2" charset="2"/>
              <a:buChar char="à"/>
            </a:pPr>
            <a:r>
              <a:rPr lang="en-US" sz="1700" dirty="0">
                <a:latin typeface="Calibri" panose="020F0502020204030204" pitchFamily="34" charset="0"/>
                <a:ea typeface="Calibri" panose="020F0502020204030204" pitchFamily="34" charset="0"/>
                <a:cs typeface="Arial" panose="020B0604020202020204" pitchFamily="34" charset="0"/>
              </a:rPr>
              <a:t>Examiner les données relatives aux </a:t>
            </a:r>
            <a:r>
              <a:rPr lang="en-US" sz="1700" dirty="0" err="1">
                <a:latin typeface="Calibri" panose="020F0502020204030204" pitchFamily="34" charset="0"/>
                <a:ea typeface="Calibri" panose="020F0502020204030204" pitchFamily="34" charset="0"/>
                <a:cs typeface="Arial" panose="020B0604020202020204" pitchFamily="34" charset="0"/>
              </a:rPr>
              <a:t>traitements</a:t>
            </a:r>
            <a:r>
              <a:rPr lang="en-US" sz="1700" dirty="0">
                <a:latin typeface="Calibri" panose="020F0502020204030204" pitchFamily="34" charset="0"/>
                <a:ea typeface="Calibri" panose="020F0502020204030204" pitchFamily="34" charset="0"/>
                <a:cs typeface="Arial" panose="020B0604020202020204" pitchFamily="34" charset="0"/>
              </a:rPr>
              <a:t> </a:t>
            </a:r>
            <a:r>
              <a:rPr lang="en-US" sz="1700" dirty="0" err="1">
                <a:latin typeface="Calibri" panose="020F0502020204030204" pitchFamily="34" charset="0"/>
                <a:ea typeface="Calibri" panose="020F0502020204030204" pitchFamily="34" charset="0"/>
                <a:cs typeface="Arial" panose="020B0604020202020204" pitchFamily="34" charset="0"/>
              </a:rPr>
              <a:t>antirétroviraux</a:t>
            </a:r>
            <a:r>
              <a:rPr lang="en-US" sz="1700" dirty="0">
                <a:latin typeface="Calibri" panose="020F0502020204030204" pitchFamily="34" charset="0"/>
                <a:ea typeface="Calibri" panose="020F0502020204030204" pitchFamily="34" charset="0"/>
                <a:cs typeface="Arial" panose="020B0604020202020204" pitchFamily="34" charset="0"/>
              </a:rPr>
              <a:t> et aux </a:t>
            </a:r>
            <a:r>
              <a:rPr lang="en-US" sz="1700" dirty="0" err="1">
                <a:latin typeface="Calibri" panose="020F0502020204030204" pitchFamily="34" charset="0"/>
                <a:ea typeface="Calibri" panose="020F0502020204030204" pitchFamily="34" charset="0"/>
                <a:cs typeface="Arial" panose="020B0604020202020204" pitchFamily="34" charset="0"/>
              </a:rPr>
              <a:t>soins</a:t>
            </a:r>
            <a:r>
              <a:rPr lang="en-US" sz="1700" dirty="0">
                <a:latin typeface="Calibri" panose="020F0502020204030204" pitchFamily="34" charset="0"/>
                <a:ea typeface="Calibri" panose="020F0502020204030204" pitchFamily="34" charset="0"/>
                <a:cs typeface="Arial" panose="020B0604020202020204" pitchFamily="34" charset="0"/>
              </a:rPr>
              <a:t> </a:t>
            </a:r>
            <a:r>
              <a:rPr lang="en-US" sz="1700" dirty="0" err="1">
                <a:latin typeface="Calibri" panose="020F0502020204030204" pitchFamily="34" charset="0"/>
                <a:ea typeface="Calibri" panose="020F0502020204030204" pitchFamily="34" charset="0"/>
                <a:cs typeface="Arial" panose="020B0604020202020204" pitchFamily="34" charset="0"/>
              </a:rPr>
              <a:t>prénatals</a:t>
            </a:r>
            <a:endParaRPr lang="en-US" sz="1700" dirty="0">
              <a:latin typeface="Calibri" panose="020F0502020204030204" pitchFamily="34" charset="0"/>
              <a:ea typeface="Calibri" panose="020F0502020204030204" pitchFamily="34" charset="0"/>
              <a:cs typeface="Arial" panose="020B0604020202020204" pitchFamily="34" charset="0"/>
            </a:endParaRPr>
          </a:p>
          <a:p>
            <a:endParaRPr lang="en-US" sz="1700" dirty="0">
              <a:latin typeface="Calibri" panose="020F0502020204030204" pitchFamily="34" charset="0"/>
              <a:ea typeface="Calibri" panose="020F0502020204030204" pitchFamily="34" charset="0"/>
              <a:cs typeface="Arial" panose="020B0604020202020204" pitchFamily="34" charset="0"/>
            </a:endParaRPr>
          </a:p>
          <a:p>
            <a:r>
              <a:rPr lang="en-US" sz="1700" dirty="0">
                <a:latin typeface="Calibri" panose="020F0502020204030204" pitchFamily="34" charset="0"/>
                <a:ea typeface="Calibri" panose="020F0502020204030204" pitchFamily="34" charset="0"/>
                <a:cs typeface="Arial" panose="020B0604020202020204" pitchFamily="34" charset="0"/>
              </a:rPr>
              <a:t>Les CPN/PTME </a:t>
            </a:r>
            <a:r>
              <a:rPr lang="en-US" sz="1700" b="1" dirty="0">
                <a:latin typeface="Calibri" panose="020F0502020204030204" pitchFamily="34" charset="0"/>
                <a:ea typeface="Calibri" panose="020F0502020204030204" pitchFamily="34" charset="0"/>
                <a:cs typeface="Arial" panose="020B0604020202020204" pitchFamily="34" charset="0"/>
              </a:rPr>
              <a:t>déjà sous ART = </a:t>
            </a:r>
            <a:r>
              <a:rPr lang="en-US" sz="1700" b="1" dirty="0" err="1">
                <a:latin typeface="Calibri" panose="020F0502020204030204" pitchFamily="34" charset="0"/>
                <a:ea typeface="Calibri" panose="020F0502020204030204" pitchFamily="34" charset="0"/>
                <a:cs typeface="Arial" panose="020B0604020202020204" pitchFamily="34" charset="0"/>
              </a:rPr>
              <a:t>positifs</a:t>
            </a:r>
            <a:r>
              <a:rPr lang="en-US" sz="1700" b="1" dirty="0">
                <a:latin typeface="Calibri" panose="020F0502020204030204" pitchFamily="34" charset="0"/>
                <a:ea typeface="Calibri" panose="020F0502020204030204" pitchFamily="34" charset="0"/>
                <a:cs typeface="Arial" panose="020B0604020202020204" pitchFamily="34" charset="0"/>
              </a:rPr>
              <a:t> </a:t>
            </a:r>
            <a:r>
              <a:rPr lang="en-US" sz="1700" b="1" dirty="0" err="1">
                <a:latin typeface="Calibri" panose="020F0502020204030204" pitchFamily="34" charset="0"/>
                <a:ea typeface="Calibri" panose="020F0502020204030204" pitchFamily="34" charset="0"/>
                <a:cs typeface="Arial" panose="020B0604020202020204" pitchFamily="34" charset="0"/>
              </a:rPr>
              <a:t>connus</a:t>
            </a:r>
            <a:r>
              <a:rPr lang="en-US" sz="1700" b="1" dirty="0">
                <a:latin typeface="Calibri" panose="020F0502020204030204" pitchFamily="34" charset="0"/>
                <a:ea typeface="Calibri" panose="020F0502020204030204" pitchFamily="34" charset="0"/>
                <a:cs typeface="Arial" panose="020B0604020202020204" pitchFamily="34" charset="0"/>
              </a:rPr>
              <a:t> </a:t>
            </a:r>
            <a:r>
              <a:rPr lang="en-US" sz="1700" dirty="0" err="1">
                <a:latin typeface="Calibri" panose="020F0502020204030204" pitchFamily="34" charset="0"/>
                <a:ea typeface="Calibri" panose="020F0502020204030204" pitchFamily="34" charset="0"/>
                <a:cs typeface="Arial" panose="020B0604020202020204" pitchFamily="34" charset="0"/>
              </a:rPr>
              <a:t>avant</a:t>
            </a:r>
            <a:r>
              <a:rPr lang="en-US" sz="1700" dirty="0">
                <a:latin typeface="Calibri" panose="020F0502020204030204" pitchFamily="34" charset="0"/>
                <a:ea typeface="Calibri" panose="020F0502020204030204" pitchFamily="34" charset="0"/>
                <a:cs typeface="Arial" panose="020B0604020202020204" pitchFamily="34" charset="0"/>
              </a:rPr>
              <a:t> la </a:t>
            </a:r>
            <a:r>
              <a:rPr lang="en-US" sz="1700" dirty="0" err="1">
                <a:latin typeface="Calibri" panose="020F0502020204030204" pitchFamily="34" charset="0"/>
                <a:ea typeface="Calibri" panose="020F0502020204030204" pitchFamily="34" charset="0"/>
                <a:cs typeface="Arial" panose="020B0604020202020204" pitchFamily="34" charset="0"/>
              </a:rPr>
              <a:t>grossesse</a:t>
            </a:r>
            <a:r>
              <a:rPr lang="en-US" sz="1700" dirty="0">
                <a:latin typeface="Calibri" panose="020F0502020204030204" pitchFamily="34" charset="0"/>
                <a:ea typeface="Calibri" panose="020F0502020204030204" pitchFamily="34" charset="0"/>
                <a:cs typeface="Arial" panose="020B0604020202020204" pitchFamily="34" charset="0"/>
              </a:rPr>
              <a:t> </a:t>
            </a:r>
            <a:r>
              <a:rPr lang="en-US" sz="1700" dirty="0" err="1">
                <a:latin typeface="Calibri" panose="020F0502020204030204" pitchFamily="34" charset="0"/>
                <a:ea typeface="Calibri" panose="020F0502020204030204" pitchFamily="34" charset="0"/>
                <a:cs typeface="Arial" panose="020B0604020202020204" pitchFamily="34" charset="0"/>
              </a:rPr>
              <a:t>actuelle</a:t>
            </a:r>
            <a:r>
              <a:rPr lang="en-US" sz="1700" dirty="0">
                <a:latin typeface="Calibri" panose="020F0502020204030204" pitchFamily="34" charset="0"/>
                <a:ea typeface="Calibri" panose="020F0502020204030204" pitchFamily="34" charset="0"/>
                <a:cs typeface="Arial" panose="020B0604020202020204" pitchFamily="34" charset="0"/>
              </a:rPr>
              <a:t> </a:t>
            </a:r>
            <a:r>
              <a:rPr lang="en-US" sz="1700" dirty="0" err="1">
                <a:latin typeface="Calibri" panose="020F0502020204030204" pitchFamily="34" charset="0"/>
                <a:ea typeface="Calibri" panose="020F0502020204030204" pitchFamily="34" charset="0"/>
                <a:cs typeface="Arial" panose="020B0604020202020204" pitchFamily="34" charset="0"/>
              </a:rPr>
              <a:t>devraient</a:t>
            </a:r>
            <a:r>
              <a:rPr lang="en-US" sz="1700" dirty="0">
                <a:latin typeface="Calibri" panose="020F0502020204030204" pitchFamily="34" charset="0"/>
                <a:ea typeface="Calibri" panose="020F0502020204030204" pitchFamily="34" charset="0"/>
                <a:cs typeface="Arial" panose="020B0604020202020204" pitchFamily="34" charset="0"/>
              </a:rPr>
              <a:t> </a:t>
            </a:r>
            <a:r>
              <a:rPr lang="en-US" sz="1700" dirty="0" err="1">
                <a:latin typeface="Calibri" panose="020F0502020204030204" pitchFamily="34" charset="0"/>
                <a:ea typeface="Calibri" panose="020F0502020204030204" pitchFamily="34" charset="0"/>
                <a:cs typeface="Arial" panose="020B0604020202020204" pitchFamily="34" charset="0"/>
              </a:rPr>
              <a:t>être</a:t>
            </a:r>
            <a:r>
              <a:rPr lang="en-US" sz="1700" dirty="0">
                <a:latin typeface="Calibri" panose="020F0502020204030204" pitchFamily="34" charset="0"/>
                <a:ea typeface="Calibri" panose="020F0502020204030204" pitchFamily="34" charset="0"/>
                <a:cs typeface="Arial" panose="020B0604020202020204" pitchFamily="34" charset="0"/>
              </a:rPr>
              <a:t> pris </a:t>
            </a:r>
            <a:r>
              <a:rPr lang="en-US" sz="1700" dirty="0" err="1">
                <a:latin typeface="Calibri" panose="020F0502020204030204" pitchFamily="34" charset="0"/>
                <a:ea typeface="Calibri" panose="020F0502020204030204" pitchFamily="34" charset="0"/>
                <a:cs typeface="Arial" panose="020B0604020202020204" pitchFamily="34" charset="0"/>
              </a:rPr>
              <a:t>en</a:t>
            </a:r>
            <a:r>
              <a:rPr lang="en-US" sz="1700" dirty="0">
                <a:latin typeface="Calibri" panose="020F0502020204030204" pitchFamily="34" charset="0"/>
                <a:ea typeface="Calibri" panose="020F0502020204030204" pitchFamily="34" charset="0"/>
                <a:cs typeface="Arial" panose="020B0604020202020204" pitchFamily="34" charset="0"/>
              </a:rPr>
              <a:t> </a:t>
            </a:r>
            <a:r>
              <a:rPr lang="en-US" sz="1700" dirty="0" err="1">
                <a:latin typeface="Calibri" panose="020F0502020204030204" pitchFamily="34" charset="0"/>
                <a:ea typeface="Calibri" panose="020F0502020204030204" pitchFamily="34" charset="0"/>
                <a:cs typeface="Arial" panose="020B0604020202020204" pitchFamily="34" charset="0"/>
              </a:rPr>
              <a:t>compte</a:t>
            </a:r>
            <a:r>
              <a:rPr lang="en-US" sz="1700" dirty="0">
                <a:latin typeface="Calibri" panose="020F0502020204030204" pitchFamily="34" charset="0"/>
                <a:ea typeface="Calibri" panose="020F0502020204030204" pitchFamily="34" charset="0"/>
                <a:cs typeface="Arial" panose="020B0604020202020204" pitchFamily="34" charset="0"/>
              </a:rPr>
              <a:t> dans la </a:t>
            </a:r>
            <a:r>
              <a:rPr lang="en-US" sz="1700" b="1" dirty="0" err="1">
                <a:latin typeface="Calibri" panose="020F0502020204030204" pitchFamily="34" charset="0"/>
                <a:ea typeface="Calibri" panose="020F0502020204030204" pitchFamily="34" charset="0"/>
                <a:cs typeface="Arial" panose="020B0604020202020204" pitchFamily="34" charset="0"/>
              </a:rPr>
              <a:t>prévalence</a:t>
            </a:r>
            <a:r>
              <a:rPr lang="en-US" sz="1700" b="1" dirty="0">
                <a:latin typeface="Calibri" panose="020F0502020204030204" pitchFamily="34" charset="0"/>
                <a:ea typeface="Calibri" panose="020F0502020204030204" pitchFamily="34" charset="0"/>
                <a:cs typeface="Arial" panose="020B0604020202020204" pitchFamily="34" charset="0"/>
              </a:rPr>
              <a:t> des CPN-TDM</a:t>
            </a:r>
            <a:r>
              <a:rPr lang="en-US" sz="1700" dirty="0">
                <a:latin typeface="Calibri" panose="020F0502020204030204" pitchFamily="34" charset="0"/>
                <a:ea typeface="Calibri" panose="020F0502020204030204" pitchFamily="34" charset="0"/>
                <a:cs typeface="Arial" panose="020B0604020202020204" pitchFamily="34" charset="0"/>
              </a:rPr>
              <a:t>, dans le cadre de </a:t>
            </a:r>
            <a:r>
              <a:rPr lang="en-US" sz="1700" dirty="0" err="1">
                <a:latin typeface="Calibri" panose="020F0502020204030204" pitchFamily="34" charset="0"/>
                <a:ea typeface="Calibri" panose="020F0502020204030204" pitchFamily="34" charset="0"/>
                <a:cs typeface="Arial" panose="020B0604020202020204" pitchFamily="34" charset="0"/>
              </a:rPr>
              <a:t>l'EPP</a:t>
            </a:r>
            <a:r>
              <a:rPr lang="en-US" sz="1700" dirty="0">
                <a:latin typeface="Calibri" panose="020F0502020204030204" pitchFamily="34" charset="0"/>
                <a:ea typeface="Calibri" panose="020F0502020204030204" pitchFamily="34" charset="0"/>
                <a:cs typeface="Arial" panose="020B0604020202020204" pitchFamily="34" charset="0"/>
              </a:rPr>
              <a:t> !</a:t>
            </a:r>
            <a:endParaRPr lang="en-CH" sz="1700" dirty="0"/>
          </a:p>
        </p:txBody>
      </p:sp>
      <p:sp>
        <p:nvSpPr>
          <p:cNvPr id="3" name="Content Placeholder 2">
            <a:extLst>
              <a:ext uri="{FF2B5EF4-FFF2-40B4-BE49-F238E27FC236}">
                <a16:creationId xmlns:a16="http://schemas.microsoft.com/office/drawing/2014/main" id="{2160CD39-7776-AA88-1D59-19F622157794}"/>
              </a:ext>
            </a:extLst>
          </p:cNvPr>
          <p:cNvSpPr>
            <a:spLocks noGrp="1"/>
          </p:cNvSpPr>
          <p:nvPr>
            <p:ph sz="half" idx="1"/>
          </p:nvPr>
        </p:nvSpPr>
        <p:spPr>
          <a:xfrm>
            <a:off x="4908629" y="6288422"/>
            <a:ext cx="7283371" cy="500979"/>
          </a:xfrm>
          <a:solidFill>
            <a:schemeClr val="bg1"/>
          </a:solidFill>
        </p:spPr>
        <p:txBody>
          <a:bodyPr>
            <a:normAutofit fontScale="85000" lnSpcReduction="20000"/>
          </a:bodyPr>
          <a:lstStyle/>
          <a:p>
            <a:pPr marL="0" indent="0">
              <a:buNone/>
            </a:pPr>
            <a:r>
              <a:rPr lang="en-US" sz="2000"/>
              <a:t>Logit(couverture ART prédite) = 0,281 + 1,015 * logit(PW ART), PW = proportion de femmes enceintes VIH+ déjà sous ART au moment de la première visite ANC</a:t>
            </a:r>
          </a:p>
        </p:txBody>
      </p:sp>
    </p:spTree>
    <p:extLst>
      <p:ext uri="{BB962C8B-B14F-4D97-AF65-F5344CB8AC3E}">
        <p14:creationId xmlns:p14="http://schemas.microsoft.com/office/powerpoint/2010/main" val="1270428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9A3C0-DD2D-BC81-0716-4EB9C5FFDE6A}"/>
              </a:ext>
            </a:extLst>
          </p:cNvPr>
          <p:cNvSpPr>
            <a:spLocks noGrp="1"/>
          </p:cNvSpPr>
          <p:nvPr>
            <p:ph type="title"/>
          </p:nvPr>
        </p:nvSpPr>
        <p:spPr>
          <a:xfrm>
            <a:off x="434211" y="169071"/>
            <a:ext cx="11320528" cy="1001757"/>
          </a:xfrm>
        </p:spPr>
        <p:txBody>
          <a:bodyPr anchor="ctr">
            <a:normAutofit fontScale="90000"/>
          </a:bodyPr>
          <a:lstStyle/>
          <a:p>
            <a:r>
              <a:rPr lang="en-US" sz="5200" dirty="0">
                <a:solidFill>
                  <a:srgbClr val="0E26DA"/>
                </a:solidFill>
              </a:rPr>
              <a:t>Interruption du traitement : données du programme</a:t>
            </a:r>
          </a:p>
        </p:txBody>
      </p:sp>
      <p:sp>
        <p:nvSpPr>
          <p:cNvPr id="4" name="Slide Number Placeholder 3">
            <a:extLst>
              <a:ext uri="{FF2B5EF4-FFF2-40B4-BE49-F238E27FC236}">
                <a16:creationId xmlns:a16="http://schemas.microsoft.com/office/drawing/2014/main" id="{868A78E4-149A-F9CC-A619-D5DF423435AF}"/>
              </a:ext>
            </a:extLst>
          </p:cNvPr>
          <p:cNvSpPr>
            <a:spLocks noGrp="1"/>
          </p:cNvSpPr>
          <p:nvPr>
            <p:ph type="sldNum" sz="quarter" idx="12"/>
          </p:nvPr>
        </p:nvSpPr>
        <p:spPr>
          <a:xfrm>
            <a:off x="8610600" y="6356350"/>
            <a:ext cx="2743200" cy="365125"/>
          </a:xfrm>
        </p:spPr>
        <p:txBody>
          <a:bodyPr>
            <a:normAutofit/>
          </a:bodyPr>
          <a:lstStyle/>
          <a:p>
            <a:pPr>
              <a:spcAft>
                <a:spcPts val="600"/>
              </a:spcAft>
            </a:pPr>
            <a:fld id="{CF13D369-8700-4468-8CC4-EE7C53720160}" type="slidenum">
              <a:rPr lang="en-US" smtClean="0"/>
              <a:t>3</a:t>
            </a:fld>
            <a:endParaRPr lang="en-US"/>
          </a:p>
        </p:txBody>
      </p:sp>
      <p:pic>
        <p:nvPicPr>
          <p:cNvPr id="12" name="Picture 11">
            <a:extLst>
              <a:ext uri="{FF2B5EF4-FFF2-40B4-BE49-F238E27FC236}">
                <a16:creationId xmlns:a16="http://schemas.microsoft.com/office/drawing/2014/main" id="{AE6B2CF8-A42E-B4AC-C18B-CEDC87AAEC5E}"/>
              </a:ext>
            </a:extLst>
          </p:cNvPr>
          <p:cNvPicPr>
            <a:picLocks noChangeAspect="1"/>
          </p:cNvPicPr>
          <p:nvPr/>
        </p:nvPicPr>
        <p:blipFill rotWithShape="1">
          <a:blip r:embed="rId2"/>
          <a:srcRect b="4700"/>
          <a:stretch/>
        </p:blipFill>
        <p:spPr>
          <a:xfrm>
            <a:off x="114313" y="1417010"/>
            <a:ext cx="9957027" cy="5337620"/>
          </a:xfrm>
          <a:prstGeom prst="rect">
            <a:avLst/>
          </a:prstGeom>
        </p:spPr>
      </p:pic>
      <p:sp>
        <p:nvSpPr>
          <p:cNvPr id="11" name="Oval 10">
            <a:extLst>
              <a:ext uri="{FF2B5EF4-FFF2-40B4-BE49-F238E27FC236}">
                <a16:creationId xmlns:a16="http://schemas.microsoft.com/office/drawing/2014/main" id="{77969DD6-F2CA-0E0F-9414-2C2395D7F642}"/>
              </a:ext>
            </a:extLst>
          </p:cNvPr>
          <p:cNvSpPr/>
          <p:nvPr/>
        </p:nvSpPr>
        <p:spPr>
          <a:xfrm>
            <a:off x="6668859" y="5212115"/>
            <a:ext cx="3402481" cy="170915"/>
          </a:xfrm>
          <a:prstGeom prst="ellipse">
            <a:avLst/>
          </a:prstGeom>
          <a:noFill/>
          <a:ln w="444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AB491E0-54A0-8638-68EE-9C0AC039111F}"/>
              </a:ext>
            </a:extLst>
          </p:cNvPr>
          <p:cNvSpPr/>
          <p:nvPr/>
        </p:nvSpPr>
        <p:spPr>
          <a:xfrm>
            <a:off x="6123050" y="4974869"/>
            <a:ext cx="711059" cy="610654"/>
          </a:xfrm>
          <a:prstGeom prst="ellipse">
            <a:avLst/>
          </a:prstGeom>
          <a:noFill/>
          <a:ln w="44450">
            <a:solidFill>
              <a:srgbClr val="E313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80E4B82-12A4-8A45-7BC1-2C45D5D14E03}"/>
              </a:ext>
            </a:extLst>
          </p:cNvPr>
          <p:cNvSpPr txBox="1"/>
          <p:nvPr/>
        </p:nvSpPr>
        <p:spPr>
          <a:xfrm>
            <a:off x="1301876" y="1215327"/>
            <a:ext cx="9605139" cy="523220"/>
          </a:xfrm>
          <a:prstGeom prst="rect">
            <a:avLst/>
          </a:prstGeom>
          <a:solidFill>
            <a:schemeClr val="accent4">
              <a:lumMod val="20000"/>
              <a:lumOff val="80000"/>
            </a:schemeClr>
          </a:solidFill>
          <a:ln>
            <a:solidFill>
              <a:srgbClr val="FF0000"/>
            </a:solidFill>
          </a:ln>
        </p:spPr>
        <p:txBody>
          <a:bodyPr wrap="square" rtlCol="0">
            <a:spAutoFit/>
          </a:bodyPr>
          <a:lstStyle/>
          <a:p>
            <a:r>
              <a:rPr lang="en-US" sz="1400" dirty="0"/>
              <a:t>Veuillez indiquer un </a:t>
            </a:r>
            <a:r>
              <a:rPr lang="en-US" sz="1400" b="1" dirty="0"/>
              <a:t>taux d'interruption de traitement pour toutes les années où le traitement antirétroviral est supérieur à 0</a:t>
            </a:r>
            <a:r>
              <a:rPr lang="en-US" sz="1400" dirty="0"/>
              <a:t>, pour les </a:t>
            </a:r>
            <a:r>
              <a:rPr lang="en-US" sz="1400" b="1" dirty="0"/>
              <a:t>enfants et les adultes </a:t>
            </a:r>
            <a:r>
              <a:rPr lang="en-US" sz="1400" dirty="0"/>
              <a:t>:</a:t>
            </a:r>
          </a:p>
        </p:txBody>
      </p:sp>
      <p:sp>
        <p:nvSpPr>
          <p:cNvPr id="13" name="TextBox 12">
            <a:extLst>
              <a:ext uri="{FF2B5EF4-FFF2-40B4-BE49-F238E27FC236}">
                <a16:creationId xmlns:a16="http://schemas.microsoft.com/office/drawing/2014/main" id="{C4CEAF48-C433-405B-D2BF-A9C860B1619C}"/>
              </a:ext>
            </a:extLst>
          </p:cNvPr>
          <p:cNvSpPr txBox="1"/>
          <p:nvPr/>
        </p:nvSpPr>
        <p:spPr>
          <a:xfrm>
            <a:off x="6753225" y="1676033"/>
            <a:ext cx="5115815" cy="3139321"/>
          </a:xfrm>
          <a:prstGeom prst="rect">
            <a:avLst/>
          </a:prstGeom>
          <a:solidFill>
            <a:schemeClr val="accent4">
              <a:lumMod val="20000"/>
              <a:lumOff val="80000"/>
            </a:schemeClr>
          </a:solidFill>
          <a:ln>
            <a:solidFill>
              <a:srgbClr val="FF0000"/>
            </a:solidFill>
          </a:ln>
        </p:spPr>
        <p:txBody>
          <a:bodyPr wrap="square">
            <a:spAutoFit/>
          </a:bodyPr>
          <a:lstStyle/>
          <a:p>
            <a:pPr marL="285750" indent="-285750">
              <a:buFont typeface="Arial" panose="020B0604020202020204" pitchFamily="34" charset="0"/>
              <a:buChar char="•"/>
            </a:pPr>
            <a:r>
              <a:rPr lang="en-US" sz="1600" dirty="0"/>
              <a:t>à partir de </a:t>
            </a:r>
            <a:r>
              <a:rPr lang="en-US" sz="1600" b="1" dirty="0"/>
              <a:t>données nationales fiables </a:t>
            </a:r>
            <a:r>
              <a:rPr lang="en-US" sz="1600" dirty="0"/>
              <a:t>ou de </a:t>
            </a:r>
            <a:r>
              <a:rPr lang="en-US" sz="1600" b="1" dirty="0"/>
              <a:t>données de programmes </a:t>
            </a:r>
            <a:r>
              <a:rPr lang="en-US" sz="1600" dirty="0"/>
              <a:t>représentatifs au niveau national, que vous pouvez </a:t>
            </a:r>
            <a:r>
              <a:rPr lang="en-US" sz="1600" b="1" dirty="0"/>
              <a:t>extrapoler aux années antérieures et postérieures.</a:t>
            </a:r>
          </a:p>
          <a:p>
            <a:pPr marL="742950" lvl="1" indent="-285750">
              <a:buFont typeface="Arial" panose="020B0604020202020204" pitchFamily="34" charset="0"/>
              <a:buChar char="•"/>
            </a:pPr>
            <a:r>
              <a:rPr lang="en-US" sz="1600" dirty="0"/>
              <a:t>Inscrivez (dans le champ "Source") la </a:t>
            </a:r>
            <a:r>
              <a:rPr lang="en-US" sz="1600" b="1" dirty="0"/>
              <a:t>définition utilisée pour calculer ce taux</a:t>
            </a:r>
            <a:r>
              <a:rPr lang="en-US" sz="1600" dirty="0"/>
              <a:t>, par exemple, x mois depuis le dernier contact (visite à la clinique ou retrait des ARV) ou depuis le dernier contact programmé. </a:t>
            </a:r>
          </a:p>
          <a:p>
            <a:pPr marL="285750" indent="-285750">
              <a:buFont typeface="Arial" panose="020B0604020202020204" pitchFamily="34" charset="0"/>
              <a:buChar char="•"/>
            </a:pPr>
            <a:r>
              <a:rPr lang="en-US" sz="1600" dirty="0"/>
              <a:t>Vous pouvez également utiliser la valeur </a:t>
            </a:r>
            <a:r>
              <a:rPr lang="en-US" sz="1600" b="1" dirty="0"/>
              <a:t>par défaut </a:t>
            </a:r>
            <a:r>
              <a:rPr lang="en-US" sz="1600" dirty="0"/>
              <a:t>recommandée </a:t>
            </a:r>
            <a:r>
              <a:rPr lang="en-US" sz="1600" b="1" dirty="0"/>
              <a:t>de 5 % par an - </a:t>
            </a:r>
            <a:r>
              <a:rPr lang="en-US" sz="1600" dirty="0"/>
              <a:t>bouton </a:t>
            </a:r>
            <a:r>
              <a:rPr lang="en-US" sz="1600" b="1" dirty="0"/>
              <a:t>"Appliquer le taux d'interruption par défaut".</a:t>
            </a:r>
          </a:p>
        </p:txBody>
      </p:sp>
      <p:sp>
        <p:nvSpPr>
          <p:cNvPr id="3" name="Oval 2">
            <a:extLst>
              <a:ext uri="{FF2B5EF4-FFF2-40B4-BE49-F238E27FC236}">
                <a16:creationId xmlns:a16="http://schemas.microsoft.com/office/drawing/2014/main" id="{BC80FF73-0F57-8F6B-3EA5-6E538FBF944D}"/>
              </a:ext>
            </a:extLst>
          </p:cNvPr>
          <p:cNvSpPr/>
          <p:nvPr/>
        </p:nvSpPr>
        <p:spPr>
          <a:xfrm>
            <a:off x="3450679" y="6115279"/>
            <a:ext cx="1997622" cy="260121"/>
          </a:xfrm>
          <a:prstGeom prst="ellipse">
            <a:avLst/>
          </a:prstGeom>
          <a:noFill/>
          <a:ln w="444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7767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D45E4-3A06-B08C-D175-EB5EA96BA257}"/>
              </a:ext>
            </a:extLst>
          </p:cNvPr>
          <p:cNvSpPr>
            <a:spLocks noGrp="1"/>
          </p:cNvSpPr>
          <p:nvPr>
            <p:ph type="title"/>
          </p:nvPr>
        </p:nvSpPr>
        <p:spPr>
          <a:xfrm>
            <a:off x="762000" y="99791"/>
            <a:ext cx="10515600" cy="1325563"/>
          </a:xfrm>
        </p:spPr>
        <p:txBody>
          <a:bodyPr>
            <a:normAutofit fontScale="90000"/>
          </a:bodyPr>
          <a:lstStyle/>
          <a:p>
            <a:r>
              <a:rPr lang="en-US" dirty="0">
                <a:solidFill>
                  <a:srgbClr val="0000FF"/>
                </a:solidFill>
              </a:rPr>
              <a:t>Nouvelles tendances de la mortalité due au traitement </a:t>
            </a:r>
            <a:r>
              <a:rPr lang="en-US" dirty="0" err="1">
                <a:solidFill>
                  <a:srgbClr val="0000FF"/>
                </a:solidFill>
              </a:rPr>
              <a:t>antirétroviral</a:t>
            </a:r>
            <a:r>
              <a:rPr lang="en-US" dirty="0">
                <a:solidFill>
                  <a:srgbClr val="0000FF"/>
                </a:solidFill>
              </a:rPr>
              <a:t> pour certaines régions</a:t>
            </a:r>
          </a:p>
        </p:txBody>
      </p:sp>
      <p:sp>
        <p:nvSpPr>
          <p:cNvPr id="3" name="Content Placeholder 2">
            <a:extLst>
              <a:ext uri="{FF2B5EF4-FFF2-40B4-BE49-F238E27FC236}">
                <a16:creationId xmlns:a16="http://schemas.microsoft.com/office/drawing/2014/main" id="{09721714-FFD2-332E-19FE-57F93F5B4882}"/>
              </a:ext>
            </a:extLst>
          </p:cNvPr>
          <p:cNvSpPr>
            <a:spLocks noGrp="1"/>
          </p:cNvSpPr>
          <p:nvPr>
            <p:ph sz="half" idx="1"/>
          </p:nvPr>
        </p:nvSpPr>
        <p:spPr>
          <a:xfrm>
            <a:off x="292609" y="1910969"/>
            <a:ext cx="5727192" cy="4351338"/>
          </a:xfrm>
        </p:spPr>
        <p:txBody>
          <a:bodyPr>
            <a:normAutofit fontScale="92500" lnSpcReduction="20000"/>
          </a:bodyPr>
          <a:lstStyle/>
          <a:p>
            <a:r>
              <a:rPr lang="en-US" dirty="0"/>
              <a:t>Le consortium </a:t>
            </a:r>
            <a:r>
              <a:rPr lang="en-US" dirty="0" err="1"/>
              <a:t>IeDEA </a:t>
            </a:r>
            <a:r>
              <a:rPr lang="en-US" dirty="0"/>
              <a:t>a mis à jour ses estimations des taux de mortalité par cancer du sein pour deux régions</a:t>
            </a:r>
          </a:p>
          <a:p>
            <a:pPr lvl="1"/>
            <a:r>
              <a:rPr lang="en-US" dirty="0"/>
              <a:t>Asie-Pacifique</a:t>
            </a:r>
          </a:p>
          <a:p>
            <a:pPr lvl="1"/>
            <a:r>
              <a:rPr lang="en-US" dirty="0" err="1"/>
              <a:t>Amérique</a:t>
            </a:r>
            <a:r>
              <a:rPr lang="en-US" dirty="0"/>
              <a:t> </a:t>
            </a:r>
            <a:r>
              <a:rPr lang="en-US" dirty="0" err="1"/>
              <a:t>latine</a:t>
            </a:r>
            <a:r>
              <a:rPr lang="en-US" dirty="0"/>
              <a:t> + </a:t>
            </a:r>
            <a:r>
              <a:rPr lang="en-US" dirty="0" err="1"/>
              <a:t>Caraïbes</a:t>
            </a:r>
            <a:endParaRPr lang="en-US" dirty="0"/>
          </a:p>
          <a:p>
            <a:r>
              <a:rPr lang="en-US" dirty="0"/>
              <a:t>Ces valeurs par défaut actualisées ne </a:t>
            </a:r>
            <a:r>
              <a:rPr lang="en-US" dirty="0" err="1"/>
              <a:t>devraient</a:t>
            </a:r>
            <a:r>
              <a:rPr lang="en-US" dirty="0"/>
              <a:t> pas modifier (de manière significative) les estimations des décès liés au VIH.</a:t>
            </a:r>
          </a:p>
          <a:p>
            <a:r>
              <a:rPr lang="en-US" dirty="0"/>
              <a:t>Les pays qui ont ajusté les taux de mortalité liés au TAR pour les faire correspondre aux décès dus au sida déclarés peuvent continuer à utiliser leurs taux ajustés.</a:t>
            </a:r>
          </a:p>
        </p:txBody>
      </p:sp>
      <p:sp>
        <p:nvSpPr>
          <p:cNvPr id="5" name="Slide Number Placeholder 4">
            <a:extLst>
              <a:ext uri="{FF2B5EF4-FFF2-40B4-BE49-F238E27FC236}">
                <a16:creationId xmlns:a16="http://schemas.microsoft.com/office/drawing/2014/main" id="{28DCEE0D-B317-99B8-B051-29DFBC141301}"/>
              </a:ext>
            </a:extLst>
          </p:cNvPr>
          <p:cNvSpPr>
            <a:spLocks noGrp="1"/>
          </p:cNvSpPr>
          <p:nvPr>
            <p:ph type="sldNum" sz="quarter" idx="12"/>
          </p:nvPr>
        </p:nvSpPr>
        <p:spPr/>
        <p:txBody>
          <a:bodyPr/>
          <a:lstStyle/>
          <a:p>
            <a:fld id="{CF13D369-8700-4468-8CC4-EE7C53720160}" type="slidenum">
              <a:rPr lang="en-US" smtClean="0"/>
              <a:t>4</a:t>
            </a:fld>
            <a:endParaRPr lang="en-US"/>
          </a:p>
        </p:txBody>
      </p:sp>
      <p:graphicFrame>
        <p:nvGraphicFramePr>
          <p:cNvPr id="6" name="Content Placeholder 14">
            <a:extLst>
              <a:ext uri="{FF2B5EF4-FFF2-40B4-BE49-F238E27FC236}">
                <a16:creationId xmlns:a16="http://schemas.microsoft.com/office/drawing/2014/main" id="{8015CB6C-1DCC-2C61-556A-37DA38356B71}"/>
              </a:ext>
            </a:extLst>
          </p:cNvPr>
          <p:cNvGraphicFramePr>
            <a:graphicFrameLocks/>
          </p:cNvGraphicFramePr>
          <p:nvPr>
            <p:extLst>
              <p:ext uri="{D42A27DB-BD31-4B8C-83A1-F6EECF244321}">
                <p14:modId xmlns:p14="http://schemas.microsoft.com/office/powerpoint/2010/main" val="4051339453"/>
              </p:ext>
            </p:extLst>
          </p:nvPr>
        </p:nvGraphicFramePr>
        <p:xfrm>
          <a:off x="6096002" y="1526153"/>
          <a:ext cx="5181598" cy="24688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11">
            <a:extLst>
              <a:ext uri="{FF2B5EF4-FFF2-40B4-BE49-F238E27FC236}">
                <a16:creationId xmlns:a16="http://schemas.microsoft.com/office/drawing/2014/main" id="{8B1C6AFE-407C-5F00-78C1-F8C542777AF3}"/>
              </a:ext>
            </a:extLst>
          </p:cNvPr>
          <p:cNvGraphicFramePr>
            <a:graphicFrameLocks noGrp="1"/>
          </p:cNvGraphicFramePr>
          <p:nvPr>
            <p:ph sz="half" idx="2"/>
            <p:extLst>
              <p:ext uri="{D42A27DB-BD31-4B8C-83A1-F6EECF244321}">
                <p14:modId xmlns:p14="http://schemas.microsoft.com/office/powerpoint/2010/main" val="1407235354"/>
              </p:ext>
            </p:extLst>
          </p:nvPr>
        </p:nvGraphicFramePr>
        <p:xfrm>
          <a:off x="6096001" y="3987482"/>
          <a:ext cx="5181600" cy="246888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AA5ED043-18A9-93A4-56CB-BAF3E5C13410}"/>
              </a:ext>
            </a:extLst>
          </p:cNvPr>
          <p:cNvSpPr txBox="1"/>
          <p:nvPr/>
        </p:nvSpPr>
        <p:spPr>
          <a:xfrm>
            <a:off x="9982200" y="2162433"/>
            <a:ext cx="2065638" cy="307777"/>
          </a:xfrm>
          <a:prstGeom prst="rect">
            <a:avLst/>
          </a:prstGeom>
          <a:solidFill>
            <a:schemeClr val="accent4">
              <a:lumMod val="20000"/>
              <a:lumOff val="80000"/>
            </a:schemeClr>
          </a:solidFill>
          <a:ln w="19050">
            <a:solidFill>
              <a:schemeClr val="tx1"/>
            </a:solidFill>
          </a:ln>
        </p:spPr>
        <p:txBody>
          <a:bodyPr wrap="square" rtlCol="0">
            <a:spAutoFit/>
          </a:bodyPr>
          <a:lstStyle/>
          <a:p>
            <a:r>
              <a:rPr lang="en-US" sz="1400" b="1" dirty="0"/>
              <a:t>2022 : différence de +2%</a:t>
            </a:r>
          </a:p>
        </p:txBody>
      </p:sp>
      <p:sp>
        <p:nvSpPr>
          <p:cNvPr id="9" name="TextBox 8">
            <a:extLst>
              <a:ext uri="{FF2B5EF4-FFF2-40B4-BE49-F238E27FC236}">
                <a16:creationId xmlns:a16="http://schemas.microsoft.com/office/drawing/2014/main" id="{597A4594-24EF-2B4A-A7AD-9D8E879ED2F3}"/>
              </a:ext>
            </a:extLst>
          </p:cNvPr>
          <p:cNvSpPr txBox="1"/>
          <p:nvPr/>
        </p:nvSpPr>
        <p:spPr>
          <a:xfrm>
            <a:off x="10017466" y="4767004"/>
            <a:ext cx="2030372" cy="307777"/>
          </a:xfrm>
          <a:prstGeom prst="rect">
            <a:avLst/>
          </a:prstGeom>
          <a:solidFill>
            <a:schemeClr val="accent4">
              <a:lumMod val="20000"/>
              <a:lumOff val="80000"/>
            </a:schemeClr>
          </a:solidFill>
          <a:ln w="19050">
            <a:solidFill>
              <a:schemeClr val="tx1"/>
            </a:solidFill>
          </a:ln>
        </p:spPr>
        <p:txBody>
          <a:bodyPr wrap="square" rtlCol="0">
            <a:spAutoFit/>
          </a:bodyPr>
          <a:lstStyle/>
          <a:p>
            <a:r>
              <a:rPr lang="en-US" sz="1400" b="1" dirty="0"/>
              <a:t>2022 : -1% de différence</a:t>
            </a:r>
          </a:p>
        </p:txBody>
      </p:sp>
    </p:spTree>
    <p:extLst>
      <p:ext uri="{BB962C8B-B14F-4D97-AF65-F5344CB8AC3E}">
        <p14:creationId xmlns:p14="http://schemas.microsoft.com/office/powerpoint/2010/main" val="1854406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 name="Group 129">
            <a:extLst>
              <a:ext uri="{FF2B5EF4-FFF2-40B4-BE49-F238E27FC236}">
                <a16:creationId xmlns:a16="http://schemas.microsoft.com/office/drawing/2014/main" id="{691A35C0-7D95-9D4E-60DE-4A6099751254}"/>
              </a:ext>
            </a:extLst>
          </p:cNvPr>
          <p:cNvGrpSpPr/>
          <p:nvPr/>
        </p:nvGrpSpPr>
        <p:grpSpPr>
          <a:xfrm>
            <a:off x="3316057" y="822408"/>
            <a:ext cx="8875943" cy="5870590"/>
            <a:chOff x="323528" y="873756"/>
            <a:chExt cx="8875943" cy="5870590"/>
          </a:xfrm>
        </p:grpSpPr>
        <p:cxnSp>
          <p:nvCxnSpPr>
            <p:cNvPr id="131" name="Straight Connector 130">
              <a:extLst>
                <a:ext uri="{FF2B5EF4-FFF2-40B4-BE49-F238E27FC236}">
                  <a16:creationId xmlns:a16="http://schemas.microsoft.com/office/drawing/2014/main" id="{F943C81F-8632-1664-D1EF-02EB7FB19C2F}"/>
                </a:ext>
              </a:extLst>
            </p:cNvPr>
            <p:cNvCxnSpPr>
              <a:cxnSpLocks/>
              <a:stCxn id="142" idx="2"/>
              <a:endCxn id="158" idx="0"/>
            </p:cNvCxnSpPr>
            <p:nvPr/>
          </p:nvCxnSpPr>
          <p:spPr>
            <a:xfrm flipH="1">
              <a:off x="3978072" y="2930424"/>
              <a:ext cx="1" cy="27529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958B8CC1-2702-5D1D-E37E-90A17BA794FC}"/>
                </a:ext>
              </a:extLst>
            </p:cNvPr>
            <p:cNvCxnSpPr/>
            <p:nvPr/>
          </p:nvCxnSpPr>
          <p:spPr>
            <a:xfrm>
              <a:off x="6582082" y="2892781"/>
              <a:ext cx="0" cy="558331"/>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DFCC66D0-3558-FD0D-7C08-701BF302EAD4}"/>
                </a:ext>
              </a:extLst>
            </p:cNvPr>
            <p:cNvCxnSpPr>
              <a:cxnSpLocks/>
              <a:stCxn id="145" idx="2"/>
              <a:endCxn id="143" idx="0"/>
            </p:cNvCxnSpPr>
            <p:nvPr/>
          </p:nvCxnSpPr>
          <p:spPr>
            <a:xfrm>
              <a:off x="6440605" y="5517583"/>
              <a:ext cx="856062" cy="266643"/>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BF9B8162-6574-8753-7538-5C17E17E4FCE}"/>
                </a:ext>
              </a:extLst>
            </p:cNvPr>
            <p:cNvCxnSpPr>
              <a:cxnSpLocks/>
            </p:cNvCxnSpPr>
            <p:nvPr/>
          </p:nvCxnSpPr>
          <p:spPr>
            <a:xfrm flipH="1">
              <a:off x="8550298" y="5518452"/>
              <a:ext cx="1699" cy="281314"/>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AECEA6D7-DACD-2A05-EDB6-E6CF175EF289}"/>
                </a:ext>
              </a:extLst>
            </p:cNvPr>
            <p:cNvCxnSpPr>
              <a:cxnSpLocks/>
              <a:stCxn id="155" idx="2"/>
              <a:endCxn id="151" idx="0"/>
            </p:cNvCxnSpPr>
            <p:nvPr/>
          </p:nvCxnSpPr>
          <p:spPr>
            <a:xfrm>
              <a:off x="1916724" y="5517583"/>
              <a:ext cx="68859" cy="266643"/>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527E23B-8B8F-F1CE-0A19-DF26BFFF88A8}"/>
                </a:ext>
              </a:extLst>
            </p:cNvPr>
            <p:cNvCxnSpPr>
              <a:cxnSpLocks/>
              <a:stCxn id="156" idx="2"/>
              <a:endCxn id="152" idx="0"/>
            </p:cNvCxnSpPr>
            <p:nvPr/>
          </p:nvCxnSpPr>
          <p:spPr>
            <a:xfrm flipH="1">
              <a:off x="3251295" y="5517583"/>
              <a:ext cx="35135" cy="266643"/>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8D4EEEB-CC89-975E-32AD-7823EE8D9592}"/>
                </a:ext>
              </a:extLst>
            </p:cNvPr>
            <p:cNvCxnSpPr>
              <a:cxnSpLocks/>
              <a:stCxn id="145" idx="0"/>
              <a:endCxn id="157" idx="2"/>
            </p:cNvCxnSpPr>
            <p:nvPr/>
          </p:nvCxnSpPr>
          <p:spPr>
            <a:xfrm flipV="1">
              <a:off x="6440605" y="4093114"/>
              <a:ext cx="136428" cy="464349"/>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3693AE0-A1E9-7E17-41B4-BCCC4C1A3230}"/>
                </a:ext>
              </a:extLst>
            </p:cNvPr>
            <p:cNvCxnSpPr>
              <a:cxnSpLocks/>
              <a:stCxn id="157" idx="2"/>
              <a:endCxn id="144" idx="0"/>
            </p:cNvCxnSpPr>
            <p:nvPr/>
          </p:nvCxnSpPr>
          <p:spPr>
            <a:xfrm flipH="1">
              <a:off x="4888917" y="4093114"/>
              <a:ext cx="1688116" cy="555789"/>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371DE8B-6D89-B201-E0A0-2C739D9A0CFA}"/>
                </a:ext>
              </a:extLst>
            </p:cNvPr>
            <p:cNvCxnSpPr>
              <a:cxnSpLocks/>
              <a:endCxn id="142" idx="0"/>
            </p:cNvCxnSpPr>
            <p:nvPr/>
          </p:nvCxnSpPr>
          <p:spPr>
            <a:xfrm>
              <a:off x="3978072" y="1390141"/>
              <a:ext cx="1" cy="273151"/>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3EF938FD-35D4-1373-1B76-DF0CA1862D20}"/>
                </a:ext>
              </a:extLst>
            </p:cNvPr>
            <p:cNvCxnSpPr>
              <a:cxnSpLocks/>
              <a:endCxn id="146" idx="0"/>
            </p:cNvCxnSpPr>
            <p:nvPr/>
          </p:nvCxnSpPr>
          <p:spPr>
            <a:xfrm flipH="1">
              <a:off x="4504776" y="5509304"/>
              <a:ext cx="1699" cy="274922"/>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Rectangle 140">
              <a:extLst>
                <a:ext uri="{FF2B5EF4-FFF2-40B4-BE49-F238E27FC236}">
                  <a16:creationId xmlns:a16="http://schemas.microsoft.com/office/drawing/2014/main" id="{B7788B09-3BA5-37F2-ED43-F988ABE3F929}"/>
                </a:ext>
              </a:extLst>
            </p:cNvPr>
            <p:cNvSpPr/>
            <p:nvPr/>
          </p:nvSpPr>
          <p:spPr>
            <a:xfrm>
              <a:off x="3047640" y="873756"/>
              <a:ext cx="4249027" cy="5334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alibri" panose="020F0502020204030204" pitchFamily="34" charset="0"/>
                  <a:cs typeface="Calibri" panose="020F0502020204030204" pitchFamily="34" charset="0"/>
                </a:rPr>
                <a:t>Disponibilité des données</a:t>
              </a:r>
            </a:p>
          </p:txBody>
        </p:sp>
        <p:sp>
          <p:nvSpPr>
            <p:cNvPr id="142" name="Rectangle 141">
              <a:extLst>
                <a:ext uri="{FF2B5EF4-FFF2-40B4-BE49-F238E27FC236}">
                  <a16:creationId xmlns:a16="http://schemas.microsoft.com/office/drawing/2014/main" id="{E9E13BEE-F4AE-8665-D9A0-507E310E5EBB}"/>
                </a:ext>
              </a:extLst>
            </p:cNvPr>
            <p:cNvSpPr/>
            <p:nvPr/>
          </p:nvSpPr>
          <p:spPr>
            <a:xfrm>
              <a:off x="3047451" y="1663292"/>
              <a:ext cx="1861243" cy="126713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lvl="0" algn="ctr"/>
              <a:r>
                <a:rPr lang="en-US" sz="1200" dirty="0">
                  <a:solidFill>
                    <a:schemeClr val="tx1"/>
                  </a:solidFill>
                  <a:latin typeface="Calibri" panose="020F0502020204030204" pitchFamily="34" charset="0"/>
                  <a:cs typeface="Calibri" panose="020F0502020204030204" pitchFamily="34" charset="0"/>
                </a:rPr>
                <a:t>Surveillance nationale des cas robuste et historique ET données d'enregistrement de l'état civil spécifiques à la cause</a:t>
              </a:r>
            </a:p>
          </p:txBody>
        </p:sp>
        <p:sp>
          <p:nvSpPr>
            <p:cNvPr id="143" name="Rectangle 142">
              <a:extLst>
                <a:ext uri="{FF2B5EF4-FFF2-40B4-BE49-F238E27FC236}">
                  <a16:creationId xmlns:a16="http://schemas.microsoft.com/office/drawing/2014/main" id="{6AB18E59-1B20-D72F-70FA-9B3FB74311A4}"/>
                </a:ext>
              </a:extLst>
            </p:cNvPr>
            <p:cNvSpPr/>
            <p:nvPr/>
          </p:nvSpPr>
          <p:spPr>
            <a:xfrm>
              <a:off x="6706134" y="5784226"/>
              <a:ext cx="1181066" cy="96012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lvl="0" algn="ctr"/>
              <a:r>
                <a:rPr lang="en-US" sz="1200" i="1" dirty="0">
                  <a:solidFill>
                    <a:schemeClr val="tx1"/>
                  </a:solidFill>
                  <a:latin typeface="Calibri" panose="020F0502020204030204" pitchFamily="34" charset="0"/>
                  <a:cs typeface="Calibri" panose="020F0502020204030204" pitchFamily="34" charset="0"/>
                </a:rPr>
                <a:t>Généralisé </a:t>
              </a:r>
              <a:r>
                <a:rPr lang="en-US" sz="1200" dirty="0">
                  <a:solidFill>
                    <a:schemeClr val="tx1"/>
                  </a:solidFill>
                  <a:latin typeface="Calibri" panose="020F0502020204030204" pitchFamily="34" charset="0"/>
                  <a:cs typeface="Calibri" panose="020F0502020204030204" pitchFamily="34" charset="0"/>
                </a:rPr>
                <a:t>: </a:t>
              </a:r>
              <a:br>
                <a:rPr lang="en-US" sz="1200" dirty="0">
                  <a:solidFill>
                    <a:schemeClr val="tx1"/>
                  </a:solidFill>
                  <a:latin typeface="Calibri" panose="020F0502020204030204" pitchFamily="34" charset="0"/>
                  <a:cs typeface="Calibri" panose="020F0502020204030204" pitchFamily="34" charset="0"/>
                </a:rPr>
              </a:br>
              <a:r>
                <a:rPr lang="en-US" sz="1200" dirty="0">
                  <a:solidFill>
                    <a:schemeClr val="tx1"/>
                  </a:solidFill>
                  <a:latin typeface="Calibri" panose="020F0502020204030204" pitchFamily="34" charset="0"/>
                  <a:cs typeface="Calibri" panose="020F0502020204030204" pitchFamily="34" charset="0"/>
                </a:rPr>
                <a:t>R-Hybride</a:t>
              </a:r>
            </a:p>
          </p:txBody>
        </p:sp>
        <p:sp>
          <p:nvSpPr>
            <p:cNvPr id="144" name="Rectangle 143">
              <a:extLst>
                <a:ext uri="{FF2B5EF4-FFF2-40B4-BE49-F238E27FC236}">
                  <a16:creationId xmlns:a16="http://schemas.microsoft.com/office/drawing/2014/main" id="{8DFFDA0F-474C-CCB6-8DD5-6C265E573DF1}"/>
                </a:ext>
              </a:extLst>
            </p:cNvPr>
            <p:cNvSpPr>
              <a:spLocks noChangeAspect="1"/>
            </p:cNvSpPr>
            <p:nvPr/>
          </p:nvSpPr>
          <p:spPr>
            <a:xfrm>
              <a:off x="4163265" y="4648903"/>
              <a:ext cx="1451303" cy="86868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lvl="0" algn="ctr"/>
              <a:r>
                <a:rPr lang="en-US" sz="1200" dirty="0">
                  <a:solidFill>
                    <a:schemeClr val="tx1"/>
                  </a:solidFill>
                  <a:latin typeface="Calibri" panose="020F0502020204030204" pitchFamily="34" charset="0"/>
                  <a:cs typeface="Calibri" panose="020F0502020204030204" pitchFamily="34" charset="0"/>
                </a:rPr>
                <a:t>&lt;3 ans de données d'enquête/surveillance OU &lt;3 sites cohérents</a:t>
              </a:r>
            </a:p>
          </p:txBody>
        </p:sp>
        <p:sp>
          <p:nvSpPr>
            <p:cNvPr id="146" name="Rectangle 145">
              <a:extLst>
                <a:ext uri="{FF2B5EF4-FFF2-40B4-BE49-F238E27FC236}">
                  <a16:creationId xmlns:a16="http://schemas.microsoft.com/office/drawing/2014/main" id="{03B666EA-F7FD-4795-66CC-0A4EC126C3D8}"/>
                </a:ext>
              </a:extLst>
            </p:cNvPr>
            <p:cNvSpPr/>
            <p:nvPr/>
          </p:nvSpPr>
          <p:spPr>
            <a:xfrm>
              <a:off x="4006386" y="5784226"/>
              <a:ext cx="996779" cy="960120"/>
            </a:xfrm>
            <a:prstGeom prst="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lvl="0" algn="ctr"/>
              <a:r>
                <a:rPr lang="en-US" sz="1200" dirty="0">
                  <a:solidFill>
                    <a:schemeClr val="tx1"/>
                  </a:solidFill>
                  <a:latin typeface="Calibri" panose="020F0502020204030204" pitchFamily="34" charset="0"/>
                  <a:cs typeface="Calibri" panose="020F0502020204030204" pitchFamily="34" charset="0"/>
                </a:rPr>
                <a:t>EPP </a:t>
              </a:r>
              <a:br>
                <a:rPr lang="en-US" sz="1200" dirty="0">
                  <a:solidFill>
                    <a:schemeClr val="tx1"/>
                  </a:solidFill>
                  <a:latin typeface="Calibri" panose="020F0502020204030204" pitchFamily="34" charset="0"/>
                  <a:cs typeface="Calibri" panose="020F0502020204030204" pitchFamily="34" charset="0"/>
                </a:rPr>
              </a:br>
              <a:r>
                <a:rPr lang="en-US" sz="1200" dirty="0">
                  <a:solidFill>
                    <a:schemeClr val="tx1"/>
                  </a:solidFill>
                  <a:latin typeface="Calibri" panose="020F0502020204030204" pitchFamily="34" charset="0"/>
                  <a:cs typeface="Calibri" panose="020F0502020204030204" pitchFamily="34" charset="0"/>
                </a:rPr>
                <a:t>Classique </a:t>
              </a:r>
              <a:br>
                <a:rPr lang="en-US" sz="1200" dirty="0">
                  <a:solidFill>
                    <a:schemeClr val="tx1"/>
                  </a:solidFill>
                  <a:latin typeface="Calibri" panose="020F0502020204030204" pitchFamily="34" charset="0"/>
                  <a:cs typeface="Calibri" panose="020F0502020204030204" pitchFamily="34" charset="0"/>
                </a:rPr>
              </a:br>
              <a:r>
                <a:rPr lang="en-US" sz="1200" dirty="0">
                  <a:solidFill>
                    <a:schemeClr val="tx1"/>
                  </a:solidFill>
                  <a:latin typeface="Calibri" panose="020F0502020204030204" pitchFamily="34" charset="0"/>
                  <a:cs typeface="Calibri" panose="020F0502020204030204" pitchFamily="34" charset="0"/>
                </a:rPr>
                <a:t>/ </a:t>
              </a:r>
              <a:r>
                <a:rPr lang="en-US" sz="1200" b="1" dirty="0">
                  <a:solidFill>
                    <a:schemeClr val="tx1"/>
                  </a:solidFill>
                  <a:highlight>
                    <a:srgbClr val="FFFF00"/>
                  </a:highlight>
                  <a:latin typeface="Calibri" panose="020F0502020204030204" pitchFamily="34" charset="0"/>
                  <a:cs typeface="Calibri" panose="020F0502020204030204" pitchFamily="34" charset="0"/>
                </a:rPr>
                <a:t>R-</a:t>
              </a:r>
              <a:r>
                <a:rPr lang="en-US" sz="1200" b="1" dirty="0" err="1">
                  <a:solidFill>
                    <a:schemeClr val="tx1"/>
                  </a:solidFill>
                  <a:highlight>
                    <a:srgbClr val="FFFF00"/>
                  </a:highlight>
                  <a:latin typeface="Calibri" panose="020F0502020204030204" pitchFamily="34" charset="0"/>
                  <a:cs typeface="Calibri" panose="020F0502020204030204" pitchFamily="34" charset="0"/>
                </a:rPr>
                <a:t>Hybride</a:t>
              </a:r>
              <a:endParaRPr lang="en-US" sz="1200" b="1" dirty="0">
                <a:solidFill>
                  <a:schemeClr val="tx1"/>
                </a:solidFill>
                <a:highlight>
                  <a:srgbClr val="FFFF00"/>
                </a:highlight>
                <a:latin typeface="Calibri" panose="020F0502020204030204" pitchFamily="34" charset="0"/>
                <a:cs typeface="Calibri" panose="020F0502020204030204" pitchFamily="34" charset="0"/>
              </a:endParaRPr>
            </a:p>
          </p:txBody>
        </p:sp>
        <p:cxnSp>
          <p:nvCxnSpPr>
            <p:cNvPr id="148" name="Straight Connector 147">
              <a:extLst>
                <a:ext uri="{FF2B5EF4-FFF2-40B4-BE49-F238E27FC236}">
                  <a16:creationId xmlns:a16="http://schemas.microsoft.com/office/drawing/2014/main" id="{68A4049E-146B-09E0-CEDB-BFCD67276F6B}"/>
                </a:ext>
              </a:extLst>
            </p:cNvPr>
            <p:cNvCxnSpPr>
              <a:cxnSpLocks/>
              <a:stCxn id="149" idx="0"/>
              <a:endCxn id="157" idx="2"/>
            </p:cNvCxnSpPr>
            <p:nvPr/>
          </p:nvCxnSpPr>
          <p:spPr>
            <a:xfrm flipH="1" flipV="1">
              <a:off x="6577033" y="4093114"/>
              <a:ext cx="1656024" cy="464349"/>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Rectangle 148">
              <a:extLst>
                <a:ext uri="{FF2B5EF4-FFF2-40B4-BE49-F238E27FC236}">
                  <a16:creationId xmlns:a16="http://schemas.microsoft.com/office/drawing/2014/main" id="{EF15BC7D-D64D-03D6-949D-2B594DCCE42A}"/>
                </a:ext>
              </a:extLst>
            </p:cNvPr>
            <p:cNvSpPr/>
            <p:nvPr/>
          </p:nvSpPr>
          <p:spPr>
            <a:xfrm>
              <a:off x="7266643" y="4557463"/>
              <a:ext cx="1932828" cy="96012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lvl="0" algn="ctr"/>
              <a:r>
                <a:rPr lang="en-US" sz="1200" dirty="0">
                  <a:solidFill>
                    <a:schemeClr val="tx1"/>
                  </a:solidFill>
                  <a:latin typeface="Calibri" panose="020F0502020204030204" pitchFamily="34" charset="0"/>
                  <a:cs typeface="Calibri" panose="020F0502020204030204" pitchFamily="34" charset="0"/>
                </a:rPr>
                <a:t>≥50 sites avec ≥10 ans de données d'enquête ou de surveillance ET une tendance épidémique complexe</a:t>
              </a:r>
            </a:p>
          </p:txBody>
        </p:sp>
        <p:cxnSp>
          <p:nvCxnSpPr>
            <p:cNvPr id="150" name="Straight Connector 149">
              <a:extLst>
                <a:ext uri="{FF2B5EF4-FFF2-40B4-BE49-F238E27FC236}">
                  <a16:creationId xmlns:a16="http://schemas.microsoft.com/office/drawing/2014/main" id="{9EA78A3D-292F-9889-4F62-765D09EFB92E}"/>
                </a:ext>
              </a:extLst>
            </p:cNvPr>
            <p:cNvCxnSpPr/>
            <p:nvPr/>
          </p:nvCxnSpPr>
          <p:spPr>
            <a:xfrm>
              <a:off x="6600231" y="1432714"/>
              <a:ext cx="0" cy="558331"/>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1" name="Rectangle 150">
              <a:extLst>
                <a:ext uri="{FF2B5EF4-FFF2-40B4-BE49-F238E27FC236}">
                  <a16:creationId xmlns:a16="http://schemas.microsoft.com/office/drawing/2014/main" id="{D2780047-4488-DCAD-60DB-5074936BE680}"/>
                </a:ext>
              </a:extLst>
            </p:cNvPr>
            <p:cNvSpPr/>
            <p:nvPr/>
          </p:nvSpPr>
          <p:spPr>
            <a:xfrm>
              <a:off x="1423227" y="5784226"/>
              <a:ext cx="1124712" cy="96012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lvl="0" algn="ctr"/>
              <a:r>
                <a:rPr lang="en-US" sz="1200" dirty="0">
                  <a:solidFill>
                    <a:schemeClr val="tx1"/>
                  </a:solidFill>
                  <a:latin typeface="Calibri" panose="020F0502020204030204" pitchFamily="34" charset="0"/>
                  <a:cs typeface="Calibri" panose="020F0502020204030204" pitchFamily="34" charset="0"/>
                </a:rPr>
                <a:t>Double logistique</a:t>
              </a:r>
            </a:p>
          </p:txBody>
        </p:sp>
        <p:sp>
          <p:nvSpPr>
            <p:cNvPr id="152" name="Rectangle 151">
              <a:extLst>
                <a:ext uri="{FF2B5EF4-FFF2-40B4-BE49-F238E27FC236}">
                  <a16:creationId xmlns:a16="http://schemas.microsoft.com/office/drawing/2014/main" id="{00DE04B9-259D-DD1F-C1C2-6ED527B03CEF}"/>
                </a:ext>
              </a:extLst>
            </p:cNvPr>
            <p:cNvSpPr/>
            <p:nvPr/>
          </p:nvSpPr>
          <p:spPr>
            <a:xfrm>
              <a:off x="2592927" y="5784226"/>
              <a:ext cx="1316736" cy="96012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lvl="0" algn="ctr"/>
              <a:r>
                <a:rPr lang="en-US" sz="1200" dirty="0">
                  <a:solidFill>
                    <a:schemeClr val="tx1"/>
                  </a:solidFill>
                  <a:latin typeface="Calibri" panose="020F0502020204030204" pitchFamily="34" charset="0"/>
                  <a:cs typeface="Calibri" panose="020F0502020204030204" pitchFamily="34" charset="0"/>
                </a:rPr>
                <a:t>Spline ou</a:t>
              </a:r>
            </a:p>
            <a:p>
              <a:pPr lvl="0" algn="ctr"/>
              <a:r>
                <a:rPr lang="en-US" sz="1200" dirty="0">
                  <a:solidFill>
                    <a:schemeClr val="tx1"/>
                  </a:solidFill>
                  <a:latin typeface="Calibri" panose="020F0502020204030204" pitchFamily="34" charset="0"/>
                  <a:cs typeface="Calibri" panose="020F0502020204030204" pitchFamily="34" charset="0"/>
                </a:rPr>
                <a:t>R-logistique</a:t>
              </a:r>
            </a:p>
          </p:txBody>
        </p:sp>
        <p:cxnSp>
          <p:nvCxnSpPr>
            <p:cNvPr id="153" name="Straight Connector 152">
              <a:extLst>
                <a:ext uri="{FF2B5EF4-FFF2-40B4-BE49-F238E27FC236}">
                  <a16:creationId xmlns:a16="http://schemas.microsoft.com/office/drawing/2014/main" id="{BF954B83-87D1-3A37-B352-F184C06960F9}"/>
                </a:ext>
              </a:extLst>
            </p:cNvPr>
            <p:cNvCxnSpPr>
              <a:cxnSpLocks/>
              <a:stCxn id="158" idx="2"/>
              <a:endCxn id="155" idx="0"/>
            </p:cNvCxnSpPr>
            <p:nvPr/>
          </p:nvCxnSpPr>
          <p:spPr>
            <a:xfrm flipH="1">
              <a:off x="1916724" y="4120114"/>
              <a:ext cx="2061348" cy="528789"/>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3D3BDE43-6D7E-4EDA-A07A-56935F3087A5}"/>
                </a:ext>
              </a:extLst>
            </p:cNvPr>
            <p:cNvCxnSpPr>
              <a:cxnSpLocks/>
              <a:stCxn id="158" idx="2"/>
              <a:endCxn id="156" idx="0"/>
            </p:cNvCxnSpPr>
            <p:nvPr/>
          </p:nvCxnSpPr>
          <p:spPr>
            <a:xfrm flipH="1">
              <a:off x="3286430" y="4120114"/>
              <a:ext cx="691642" cy="437349"/>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Rectangle 154">
              <a:extLst>
                <a:ext uri="{FF2B5EF4-FFF2-40B4-BE49-F238E27FC236}">
                  <a16:creationId xmlns:a16="http://schemas.microsoft.com/office/drawing/2014/main" id="{28F82911-B32C-B6FF-A63B-13A8EBA29501}"/>
                </a:ext>
              </a:extLst>
            </p:cNvPr>
            <p:cNvSpPr>
              <a:spLocks noChangeAspect="1"/>
            </p:cNvSpPr>
            <p:nvPr/>
          </p:nvSpPr>
          <p:spPr>
            <a:xfrm>
              <a:off x="1417701" y="4648903"/>
              <a:ext cx="998046" cy="86868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lvl="0" algn="ctr"/>
              <a:r>
                <a:rPr lang="en-US" sz="1200" dirty="0">
                  <a:solidFill>
                    <a:schemeClr val="tx1"/>
                  </a:solidFill>
                  <a:latin typeface="Calibri" panose="020F0502020204030204" pitchFamily="34" charset="0"/>
                  <a:cs typeface="Calibri" panose="020F0502020204030204" pitchFamily="34" charset="0"/>
                </a:rPr>
                <a:t>Pic puis déclin de l'incidence attendus</a:t>
              </a:r>
            </a:p>
          </p:txBody>
        </p:sp>
        <p:sp>
          <p:nvSpPr>
            <p:cNvPr id="156" name="Rectangle 155">
              <a:extLst>
                <a:ext uri="{FF2B5EF4-FFF2-40B4-BE49-F238E27FC236}">
                  <a16:creationId xmlns:a16="http://schemas.microsoft.com/office/drawing/2014/main" id="{FC2F3070-CC33-E4DF-8F3A-BBC600BC2720}"/>
                </a:ext>
              </a:extLst>
            </p:cNvPr>
            <p:cNvSpPr/>
            <p:nvPr/>
          </p:nvSpPr>
          <p:spPr>
            <a:xfrm>
              <a:off x="2458360" y="4557463"/>
              <a:ext cx="1656140" cy="96012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lvl="0" algn="ctr"/>
              <a:r>
                <a:rPr lang="en-US" sz="1200" dirty="0">
                  <a:solidFill>
                    <a:schemeClr val="tx1"/>
                  </a:solidFill>
                  <a:latin typeface="Calibri" panose="020F0502020204030204" pitchFamily="34" charset="0"/>
                  <a:cs typeface="Calibri" panose="020F0502020204030204" pitchFamily="34" charset="0"/>
                </a:rPr>
                <a:t>Tendance épidémique complexe attendue (par exemple, pics multiples)</a:t>
              </a:r>
              <a:endParaRPr lang="en-US" sz="1400" dirty="0">
                <a:solidFill>
                  <a:schemeClr val="tx1"/>
                </a:solidFill>
                <a:latin typeface="Calibri" panose="020F0502020204030204" pitchFamily="34" charset="0"/>
                <a:cs typeface="Calibri" panose="020F0502020204030204" pitchFamily="34" charset="0"/>
              </a:endParaRPr>
            </a:p>
          </p:txBody>
        </p:sp>
        <p:sp>
          <p:nvSpPr>
            <p:cNvPr id="157" name="Rectangle 156">
              <a:extLst>
                <a:ext uri="{FF2B5EF4-FFF2-40B4-BE49-F238E27FC236}">
                  <a16:creationId xmlns:a16="http://schemas.microsoft.com/office/drawing/2014/main" id="{9C2B0B2E-4AB6-82BA-E01C-71E72B7DF7C0}"/>
                </a:ext>
              </a:extLst>
            </p:cNvPr>
            <p:cNvSpPr/>
            <p:nvPr/>
          </p:nvSpPr>
          <p:spPr>
            <a:xfrm>
              <a:off x="5857397" y="3178714"/>
              <a:ext cx="1439271" cy="9144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lvl="0" algn="ctr"/>
              <a:r>
                <a:rPr lang="en-US" sz="1200" dirty="0">
                  <a:solidFill>
                    <a:schemeClr val="tx1"/>
                  </a:solidFill>
                  <a:latin typeface="Calibri" panose="020F0502020204030204" pitchFamily="34" charset="0"/>
                  <a:cs typeface="Calibri" panose="020F0502020204030204" pitchFamily="34" charset="0"/>
                </a:rPr>
                <a:t>Ajusteur de </a:t>
              </a:r>
              <a:r>
                <a:rPr lang="en-US" sz="1200" dirty="0" err="1">
                  <a:solidFill>
                    <a:schemeClr val="tx1"/>
                  </a:solidFill>
                  <a:latin typeface="Calibri" panose="020F0502020204030204" pitchFamily="34" charset="0"/>
                  <a:cs typeface="Calibri" panose="020F0502020204030204" pitchFamily="34" charset="0"/>
                </a:rPr>
                <a:t>courbes</a:t>
              </a:r>
              <a:r>
                <a:rPr lang="en-US" sz="1200" dirty="0">
                  <a:solidFill>
                    <a:schemeClr val="tx1"/>
                  </a:solidFill>
                  <a:latin typeface="Calibri" panose="020F0502020204030204" pitchFamily="34" charset="0"/>
                  <a:cs typeface="Calibri" panose="020F0502020204030204" pitchFamily="34" charset="0"/>
                </a:rPr>
                <a:t> </a:t>
              </a:r>
              <a:r>
                <a:rPr lang="en-US" sz="1200" i="1" dirty="0">
                  <a:solidFill>
                    <a:schemeClr val="tx1"/>
                  </a:solidFill>
                  <a:latin typeface="Calibri" panose="020F0502020204030204" pitchFamily="34" charset="0"/>
                  <a:cs typeface="Calibri" panose="020F0502020204030204" pitchFamily="34" charset="0"/>
                </a:rPr>
                <a:t>‘Epidemic Projections Package’ (EPP)</a:t>
              </a:r>
            </a:p>
          </p:txBody>
        </p:sp>
        <p:sp>
          <p:nvSpPr>
            <p:cNvPr id="159" name="Rectangle 158">
              <a:extLst>
                <a:ext uri="{FF2B5EF4-FFF2-40B4-BE49-F238E27FC236}">
                  <a16:creationId xmlns:a16="http://schemas.microsoft.com/office/drawing/2014/main" id="{A3518D6B-A141-731A-E4E8-AAD3EBAC95D2}"/>
                </a:ext>
              </a:extLst>
            </p:cNvPr>
            <p:cNvSpPr/>
            <p:nvPr/>
          </p:nvSpPr>
          <p:spPr>
            <a:xfrm>
              <a:off x="5880972" y="1682028"/>
              <a:ext cx="1415695" cy="126713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lvl="0" algn="ctr"/>
              <a:r>
                <a:rPr lang="en-US" sz="1200" dirty="0">
                  <a:solidFill>
                    <a:schemeClr val="tx1"/>
                  </a:solidFill>
                  <a:latin typeface="Calibri" panose="020F0502020204030204" pitchFamily="34" charset="0"/>
                  <a:cs typeface="Calibri" panose="020F0502020204030204" pitchFamily="34" charset="0"/>
                </a:rPr>
                <a:t>Données de surveillance et/ou d'enquête pluriannuelles sur la </a:t>
              </a:r>
              <a:r>
                <a:rPr lang="en-US" sz="1200" dirty="0" err="1">
                  <a:solidFill>
                    <a:schemeClr val="tx1"/>
                  </a:solidFill>
                  <a:latin typeface="Calibri" panose="020F0502020204030204" pitchFamily="34" charset="0"/>
                  <a:cs typeface="Calibri" panose="020F0502020204030204" pitchFamily="34" charset="0"/>
                </a:rPr>
                <a:t>prévalence</a:t>
              </a:r>
              <a:endParaRPr lang="en-US" sz="1200" dirty="0">
                <a:solidFill>
                  <a:schemeClr val="tx1"/>
                </a:solidFill>
                <a:latin typeface="Calibri" panose="020F0502020204030204" pitchFamily="34" charset="0"/>
                <a:cs typeface="Calibri" panose="020F0502020204030204" pitchFamily="34" charset="0"/>
              </a:endParaRPr>
            </a:p>
          </p:txBody>
        </p:sp>
        <p:cxnSp>
          <p:nvCxnSpPr>
            <p:cNvPr id="160" name="Straight Connector 159">
              <a:extLst>
                <a:ext uri="{FF2B5EF4-FFF2-40B4-BE49-F238E27FC236}">
                  <a16:creationId xmlns:a16="http://schemas.microsoft.com/office/drawing/2014/main" id="{99A761C6-270D-7E0D-D159-A00FDB8FE697}"/>
                </a:ext>
              </a:extLst>
            </p:cNvPr>
            <p:cNvCxnSpPr>
              <a:cxnSpLocks/>
              <a:stCxn id="163" idx="2"/>
              <a:endCxn id="161" idx="0"/>
            </p:cNvCxnSpPr>
            <p:nvPr/>
          </p:nvCxnSpPr>
          <p:spPr>
            <a:xfrm>
              <a:off x="849308" y="5517583"/>
              <a:ext cx="0" cy="266643"/>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Rectangle 160">
              <a:extLst>
                <a:ext uri="{FF2B5EF4-FFF2-40B4-BE49-F238E27FC236}">
                  <a16:creationId xmlns:a16="http://schemas.microsoft.com/office/drawing/2014/main" id="{756EE56A-10AD-FB50-AEFB-5899A4CC6C04}"/>
                </a:ext>
              </a:extLst>
            </p:cNvPr>
            <p:cNvSpPr/>
            <p:nvPr/>
          </p:nvSpPr>
          <p:spPr>
            <a:xfrm>
              <a:off x="323528" y="5784226"/>
              <a:ext cx="1051560" cy="96012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lvl="0" algn="ctr"/>
              <a:r>
                <a:rPr lang="en-US" sz="1200" dirty="0">
                  <a:solidFill>
                    <a:schemeClr val="tx1"/>
                  </a:solidFill>
                  <a:latin typeface="Calibri" panose="020F0502020204030204" pitchFamily="34" charset="0"/>
                  <a:cs typeface="Calibri" panose="020F0502020204030204" pitchFamily="34" charset="0"/>
                </a:rPr>
                <a:t>Logistique simple</a:t>
              </a:r>
            </a:p>
          </p:txBody>
        </p:sp>
        <p:cxnSp>
          <p:nvCxnSpPr>
            <p:cNvPr id="162" name="Straight Connector 161">
              <a:extLst>
                <a:ext uri="{FF2B5EF4-FFF2-40B4-BE49-F238E27FC236}">
                  <a16:creationId xmlns:a16="http://schemas.microsoft.com/office/drawing/2014/main" id="{E3F995D8-A172-61A3-E37A-73C9CE36E341}"/>
                </a:ext>
              </a:extLst>
            </p:cNvPr>
            <p:cNvCxnSpPr>
              <a:cxnSpLocks/>
              <a:stCxn id="158" idx="2"/>
              <a:endCxn id="163" idx="0"/>
            </p:cNvCxnSpPr>
            <p:nvPr/>
          </p:nvCxnSpPr>
          <p:spPr>
            <a:xfrm flipH="1">
              <a:off x="849308" y="4120114"/>
              <a:ext cx="3128764" cy="528789"/>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63" name="Rectangle 162">
              <a:extLst>
                <a:ext uri="{FF2B5EF4-FFF2-40B4-BE49-F238E27FC236}">
                  <a16:creationId xmlns:a16="http://schemas.microsoft.com/office/drawing/2014/main" id="{38B41C1A-6836-12B6-58E2-8DAF762EE93A}"/>
                </a:ext>
              </a:extLst>
            </p:cNvPr>
            <p:cNvSpPr/>
            <p:nvPr/>
          </p:nvSpPr>
          <p:spPr>
            <a:xfrm>
              <a:off x="323528" y="4648903"/>
              <a:ext cx="1051560" cy="86868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lvl="0" algn="ctr"/>
              <a:r>
                <a:rPr lang="en-US" sz="1200" dirty="0">
                  <a:solidFill>
                    <a:schemeClr val="tx1"/>
                  </a:solidFill>
                  <a:latin typeface="Calibri" panose="020F0502020204030204" pitchFamily="34" charset="0"/>
                  <a:cs typeface="Calibri" panose="020F0502020204030204" pitchFamily="34" charset="0"/>
                </a:rPr>
                <a:t>Augmentation continue de l'incidence attendue</a:t>
              </a:r>
            </a:p>
          </p:txBody>
        </p:sp>
        <p:cxnSp>
          <p:nvCxnSpPr>
            <p:cNvPr id="165" name="Straight Connector 164">
              <a:extLst>
                <a:ext uri="{FF2B5EF4-FFF2-40B4-BE49-F238E27FC236}">
                  <a16:creationId xmlns:a16="http://schemas.microsoft.com/office/drawing/2014/main" id="{06B8F1E1-0CA8-3670-AB83-74F8911B6150}"/>
                </a:ext>
              </a:extLst>
            </p:cNvPr>
            <p:cNvCxnSpPr>
              <a:cxnSpLocks/>
              <a:stCxn id="145" idx="2"/>
              <a:endCxn id="164" idx="0"/>
            </p:cNvCxnSpPr>
            <p:nvPr/>
          </p:nvCxnSpPr>
          <p:spPr>
            <a:xfrm flipH="1">
              <a:off x="5834970" y="5517583"/>
              <a:ext cx="605635" cy="266643"/>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C4A0F440-07E1-413B-8EDB-BC63F90369C1}"/>
                </a:ext>
              </a:extLst>
            </p:cNvPr>
            <p:cNvSpPr/>
            <p:nvPr/>
          </p:nvSpPr>
          <p:spPr>
            <a:xfrm>
              <a:off x="5657181" y="4557463"/>
              <a:ext cx="1566848" cy="96012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lvl="0" algn="ctr"/>
              <a:r>
                <a:rPr lang="en-US" sz="1200" dirty="0">
                  <a:solidFill>
                    <a:schemeClr val="tx1"/>
                  </a:solidFill>
                  <a:latin typeface="Calibri" panose="020F0502020204030204" pitchFamily="34" charset="0"/>
                  <a:cs typeface="Calibri" panose="020F0502020204030204" pitchFamily="34" charset="0"/>
                </a:rPr>
                <a:t>≥ 3 ans d'enquête OU de données de surveillance provenant de 3 sites cohérents</a:t>
              </a:r>
            </a:p>
          </p:txBody>
        </p:sp>
        <p:sp>
          <p:nvSpPr>
            <p:cNvPr id="158" name="Rectangle 157">
              <a:extLst>
                <a:ext uri="{FF2B5EF4-FFF2-40B4-BE49-F238E27FC236}">
                  <a16:creationId xmlns:a16="http://schemas.microsoft.com/office/drawing/2014/main" id="{4FDB39AF-0F50-B9E0-84FD-B1B4222F9B1F}"/>
                </a:ext>
              </a:extLst>
            </p:cNvPr>
            <p:cNvSpPr/>
            <p:nvPr/>
          </p:nvSpPr>
          <p:spPr>
            <a:xfrm>
              <a:off x="3019222" y="3205714"/>
              <a:ext cx="1917700" cy="9144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lvl="0" algn="ctr"/>
              <a:r>
                <a:rPr lang="en-US" sz="1200" dirty="0" err="1">
                  <a:solidFill>
                    <a:schemeClr val="tx1"/>
                  </a:solidFill>
                  <a:latin typeface="Calibri" panose="020F0502020204030204" pitchFamily="34" charset="0"/>
                  <a:cs typeface="Calibri" panose="020F0502020204030204" pitchFamily="34" charset="0"/>
                </a:rPr>
                <a:t>Modèle</a:t>
              </a:r>
              <a:r>
                <a:rPr lang="en-US" sz="1200" dirty="0">
                  <a:solidFill>
                    <a:schemeClr val="tx1"/>
                  </a:solidFill>
                  <a:latin typeface="Calibri" panose="020F0502020204030204" pitchFamily="34" charset="0"/>
                  <a:cs typeface="Calibri" panose="020F0502020204030204" pitchFamily="34" charset="0"/>
                </a:rPr>
                <a:t> </a:t>
              </a:r>
              <a:r>
                <a:rPr lang="en-US" sz="1200" dirty="0" err="1">
                  <a:solidFill>
                    <a:schemeClr val="tx1"/>
                  </a:solidFill>
                  <a:latin typeface="Calibri" panose="020F0502020204030204" pitchFamily="34" charset="0"/>
                  <a:cs typeface="Calibri" panose="020F0502020204030204" pitchFamily="34" charset="0"/>
                </a:rPr>
                <a:t>d’incidence</a:t>
              </a:r>
              <a:r>
                <a:rPr lang="en-US" sz="1200" dirty="0">
                  <a:solidFill>
                    <a:schemeClr val="tx1"/>
                  </a:solidFill>
                  <a:latin typeface="Calibri" panose="020F0502020204030204" pitchFamily="34" charset="0"/>
                  <a:cs typeface="Calibri" panose="020F0502020204030204" pitchFamily="34" charset="0"/>
                </a:rPr>
                <a:t> </a:t>
              </a:r>
              <a:r>
                <a:rPr lang="en-US" sz="1200" i="1" dirty="0">
                  <a:solidFill>
                    <a:schemeClr val="tx1"/>
                  </a:solidFill>
                  <a:latin typeface="Calibri" panose="020F0502020204030204" pitchFamily="34" charset="0"/>
                  <a:cs typeface="Calibri" panose="020F0502020204030204" pitchFamily="34" charset="0"/>
                </a:rPr>
                <a:t>Surveillance des cas et enregistrement de l'état civil (CSAVR)</a:t>
              </a:r>
            </a:p>
          </p:txBody>
        </p:sp>
        <p:sp>
          <p:nvSpPr>
            <p:cNvPr id="147" name="Rectangle 146">
              <a:extLst>
                <a:ext uri="{FF2B5EF4-FFF2-40B4-BE49-F238E27FC236}">
                  <a16:creationId xmlns:a16="http://schemas.microsoft.com/office/drawing/2014/main" id="{333249F1-EC31-BB34-9AB4-E0F03CAA16B7}"/>
                </a:ext>
              </a:extLst>
            </p:cNvPr>
            <p:cNvSpPr/>
            <p:nvPr/>
          </p:nvSpPr>
          <p:spPr>
            <a:xfrm>
              <a:off x="8132215" y="5784226"/>
              <a:ext cx="900782" cy="960120"/>
            </a:xfrm>
            <a:prstGeom prst="rect">
              <a:avLst/>
            </a:prstGeom>
            <a:solidFill>
              <a:schemeClr val="bg1"/>
            </a:solid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lvl="0" algn="ctr"/>
              <a:r>
                <a:rPr lang="en-US" sz="1200" b="1" dirty="0">
                  <a:solidFill>
                    <a:schemeClr val="tx1"/>
                  </a:solidFill>
                  <a:highlight>
                    <a:srgbClr val="FFFF00"/>
                  </a:highlight>
                  <a:latin typeface="Calibri" panose="020F0502020204030204" pitchFamily="34" charset="0"/>
                  <a:cs typeface="Calibri" panose="020F0502020204030204" pitchFamily="34" charset="0"/>
                </a:rPr>
                <a:t>R-Hybride</a:t>
              </a:r>
              <a:endParaRPr lang="en-US" sz="1200" b="1" baseline="30000" dirty="0">
                <a:solidFill>
                  <a:schemeClr val="tx1"/>
                </a:solidFill>
                <a:highlight>
                  <a:srgbClr val="FFFF00"/>
                </a:highlight>
                <a:latin typeface="Calibri" panose="020F0502020204030204" pitchFamily="34" charset="0"/>
                <a:cs typeface="Calibri" panose="020F0502020204030204" pitchFamily="34" charset="0"/>
              </a:endParaRPr>
            </a:p>
          </p:txBody>
        </p:sp>
        <p:sp>
          <p:nvSpPr>
            <p:cNvPr id="164" name="Rectangle 163">
              <a:extLst>
                <a:ext uri="{FF2B5EF4-FFF2-40B4-BE49-F238E27FC236}">
                  <a16:creationId xmlns:a16="http://schemas.microsoft.com/office/drawing/2014/main" id="{9BDF079F-89C5-BDF7-882A-B7ED9D01C8BE}"/>
                </a:ext>
              </a:extLst>
            </p:cNvPr>
            <p:cNvSpPr/>
            <p:nvPr/>
          </p:nvSpPr>
          <p:spPr>
            <a:xfrm>
              <a:off x="5061230" y="5784226"/>
              <a:ext cx="1547479" cy="960120"/>
            </a:xfrm>
            <a:prstGeom prst="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lvl="0" algn="ctr"/>
              <a:r>
                <a:rPr lang="en-US" sz="1200" i="1" dirty="0">
                  <a:solidFill>
                    <a:schemeClr val="tx1"/>
                  </a:solidFill>
                  <a:latin typeface="Calibri" panose="020F0502020204030204" pitchFamily="34" charset="0"/>
                  <a:cs typeface="Calibri" panose="020F0502020204030204" pitchFamily="34" charset="0"/>
                </a:rPr>
                <a:t>Concentré :</a:t>
              </a:r>
            </a:p>
            <a:p>
              <a:pPr lvl="0" algn="ctr"/>
              <a:r>
                <a:rPr lang="en-US" sz="1200" dirty="0">
                  <a:solidFill>
                    <a:schemeClr val="tx1"/>
                  </a:solidFill>
                  <a:latin typeface="Calibri" panose="020F0502020204030204" pitchFamily="34" charset="0"/>
                  <a:cs typeface="Calibri" panose="020F0502020204030204" pitchFamily="34" charset="0"/>
                </a:rPr>
                <a:t>R-Spline </a:t>
              </a:r>
              <a:br>
                <a:rPr lang="en-US" sz="1200" dirty="0">
                  <a:solidFill>
                    <a:schemeClr val="tx1"/>
                  </a:solidFill>
                  <a:latin typeface="Calibri" panose="020F0502020204030204" pitchFamily="34" charset="0"/>
                  <a:cs typeface="Calibri" panose="020F0502020204030204" pitchFamily="34" charset="0"/>
                </a:rPr>
              </a:br>
              <a:r>
                <a:rPr lang="en-US" sz="1200" dirty="0">
                  <a:solidFill>
                    <a:schemeClr val="tx1"/>
                  </a:solidFill>
                  <a:latin typeface="Calibri" panose="020F0502020204030204" pitchFamily="34" charset="0"/>
                  <a:cs typeface="Calibri" panose="020F0502020204030204" pitchFamily="34" charset="0"/>
                </a:rPr>
                <a:t>/ </a:t>
              </a:r>
              <a:r>
                <a:rPr lang="en-US" sz="1200" b="1" dirty="0">
                  <a:solidFill>
                    <a:schemeClr val="tx1"/>
                  </a:solidFill>
                  <a:highlight>
                    <a:srgbClr val="FFFF00"/>
                  </a:highlight>
                  <a:latin typeface="Calibri" panose="020F0502020204030204" pitchFamily="34" charset="0"/>
                  <a:cs typeface="Calibri" panose="020F0502020204030204" pitchFamily="34" charset="0"/>
                </a:rPr>
                <a:t>R-</a:t>
              </a:r>
              <a:r>
                <a:rPr lang="en-US" sz="1200" b="1" dirty="0" err="1">
                  <a:solidFill>
                    <a:schemeClr val="tx1"/>
                  </a:solidFill>
                  <a:highlight>
                    <a:srgbClr val="FFFF00"/>
                  </a:highlight>
                  <a:latin typeface="Calibri" panose="020F0502020204030204" pitchFamily="34" charset="0"/>
                  <a:cs typeface="Calibri" panose="020F0502020204030204" pitchFamily="34" charset="0"/>
                </a:rPr>
                <a:t>Hybride</a:t>
              </a:r>
              <a:r>
                <a:rPr lang="en-US" sz="1200" b="1" dirty="0">
                  <a:solidFill>
                    <a:schemeClr val="tx1"/>
                  </a:solidFill>
                  <a:highlight>
                    <a:srgbClr val="FFFF00"/>
                  </a:highlight>
                  <a:latin typeface="Calibri" panose="020F0502020204030204" pitchFamily="34" charset="0"/>
                  <a:cs typeface="Calibri" panose="020F0502020204030204" pitchFamily="34" charset="0"/>
                </a:rPr>
                <a:t> </a:t>
              </a:r>
              <a:br>
                <a:rPr lang="en-US" sz="1200" b="1" dirty="0">
                  <a:solidFill>
                    <a:schemeClr val="tx1"/>
                  </a:solidFill>
                  <a:latin typeface="Calibri" panose="020F0502020204030204" pitchFamily="34" charset="0"/>
                  <a:cs typeface="Calibri" panose="020F0502020204030204" pitchFamily="34" charset="0"/>
                </a:rPr>
              </a:br>
              <a:r>
                <a:rPr lang="en-US" sz="1200" dirty="0">
                  <a:solidFill>
                    <a:schemeClr val="tx1"/>
                  </a:solidFill>
                  <a:latin typeface="Calibri" panose="020F0502020204030204" pitchFamily="34" charset="0"/>
                  <a:cs typeface="Calibri" panose="020F0502020204030204" pitchFamily="34" charset="0"/>
                </a:rPr>
                <a:t>/ R-trend</a:t>
              </a:r>
            </a:p>
          </p:txBody>
        </p:sp>
      </p:grpSp>
      <p:sp>
        <p:nvSpPr>
          <p:cNvPr id="4" name="Slide Number Placeholder 3">
            <a:extLst>
              <a:ext uri="{FF2B5EF4-FFF2-40B4-BE49-F238E27FC236}">
                <a16:creationId xmlns:a16="http://schemas.microsoft.com/office/drawing/2014/main" id="{C8E5ECFD-2A99-C6D9-CA9F-F8EFE6EE69EC}"/>
              </a:ext>
            </a:extLst>
          </p:cNvPr>
          <p:cNvSpPr>
            <a:spLocks noGrp="1"/>
          </p:cNvSpPr>
          <p:nvPr>
            <p:ph type="sldNum" sz="quarter" idx="12"/>
          </p:nvPr>
        </p:nvSpPr>
        <p:spPr/>
        <p:txBody>
          <a:bodyPr/>
          <a:lstStyle/>
          <a:p>
            <a:fld id="{CF13D369-8700-4468-8CC4-EE7C53720160}" type="slidenum">
              <a:rPr lang="en-US" smtClean="0"/>
              <a:t>5</a:t>
            </a:fld>
            <a:endParaRPr lang="en-US"/>
          </a:p>
        </p:txBody>
      </p:sp>
      <p:sp>
        <p:nvSpPr>
          <p:cNvPr id="6" name="Content Placeholder 5">
            <a:extLst>
              <a:ext uri="{FF2B5EF4-FFF2-40B4-BE49-F238E27FC236}">
                <a16:creationId xmlns:a16="http://schemas.microsoft.com/office/drawing/2014/main" id="{7620BA2A-BCF1-EC34-A52F-03F64544212B}"/>
              </a:ext>
            </a:extLst>
          </p:cNvPr>
          <p:cNvSpPr>
            <a:spLocks noGrp="1"/>
          </p:cNvSpPr>
          <p:nvPr>
            <p:ph sz="half" idx="1"/>
          </p:nvPr>
        </p:nvSpPr>
        <p:spPr>
          <a:xfrm>
            <a:off x="107101" y="1355808"/>
            <a:ext cx="5904650" cy="2043956"/>
          </a:xfrm>
        </p:spPr>
        <p:txBody>
          <a:bodyPr>
            <a:noAutofit/>
          </a:bodyPr>
          <a:lstStyle/>
          <a:p>
            <a:pPr marL="0" indent="0">
              <a:buNone/>
            </a:pPr>
            <a:r>
              <a:rPr lang="en-US" sz="2000" dirty="0"/>
              <a:t>Également pour les épidémies concentrées, </a:t>
            </a:r>
            <a:br>
              <a:rPr lang="en-US" sz="2000" dirty="0"/>
            </a:br>
            <a:r>
              <a:rPr lang="en-US" sz="2000" b="1" dirty="0"/>
              <a:t>R-</a:t>
            </a:r>
            <a:r>
              <a:rPr lang="en-US" sz="2000" b="1" dirty="0" err="1"/>
              <a:t>Hybride</a:t>
            </a:r>
            <a:r>
              <a:rPr lang="en-US" sz="2000" b="1" dirty="0"/>
              <a:t> </a:t>
            </a:r>
            <a:r>
              <a:rPr lang="en-US" sz="2000" dirty="0"/>
              <a:t>est maintenant recommandé -- qu'une sous-population ait ou non &lt;3 ou ≥3 points de données de prévalence. </a:t>
            </a:r>
            <a:br>
              <a:rPr lang="en-US" sz="2000" dirty="0"/>
            </a:br>
            <a:r>
              <a:rPr lang="en-US" sz="2000" dirty="0">
                <a:sym typeface="Wingdings" panose="05000000000000000000" pitchFamily="2" charset="2"/>
              </a:rPr>
              <a:t> Essayez plusieurs </a:t>
            </a:r>
            <a:r>
              <a:rPr lang="en-US" sz="2000" dirty="0" err="1">
                <a:sym typeface="Wingdings" panose="05000000000000000000" pitchFamily="2" charset="2"/>
              </a:rPr>
              <a:t>courbes</a:t>
            </a:r>
            <a:r>
              <a:rPr lang="en-US" sz="2000" dirty="0">
                <a:sym typeface="Wingdings" panose="05000000000000000000" pitchFamily="2" charset="2"/>
              </a:rPr>
              <a:t> et </a:t>
            </a:r>
            <a:r>
              <a:rPr lang="en-US" sz="2000" dirty="0" err="1">
                <a:sym typeface="Wingdings" panose="05000000000000000000" pitchFamily="2" charset="2"/>
              </a:rPr>
              <a:t>choisir</a:t>
            </a:r>
            <a:r>
              <a:rPr lang="en-US" sz="2000" dirty="0">
                <a:sym typeface="Wingdings" panose="05000000000000000000" pitchFamily="2" charset="2"/>
              </a:rPr>
              <a:t> la </a:t>
            </a:r>
            <a:r>
              <a:rPr lang="en-US" sz="2000" dirty="0" err="1">
                <a:sym typeface="Wingdings" panose="05000000000000000000" pitchFamily="2" charset="2"/>
              </a:rPr>
              <a:t>meilleure</a:t>
            </a:r>
            <a:r>
              <a:rPr lang="en-US" sz="2000" dirty="0">
                <a:sym typeface="Wingdings" panose="05000000000000000000" pitchFamily="2" charset="2"/>
              </a:rPr>
              <a:t> </a:t>
            </a:r>
            <a:br>
              <a:rPr lang="en-US" sz="2000" dirty="0">
                <a:sym typeface="Wingdings" panose="05000000000000000000" pitchFamily="2" charset="2"/>
              </a:rPr>
            </a:br>
            <a:r>
              <a:rPr lang="en-US" sz="2000" dirty="0" err="1">
                <a:sym typeface="Wingdings" panose="05000000000000000000" pitchFamily="2" charset="2"/>
              </a:rPr>
              <a:t>en</a:t>
            </a:r>
            <a:r>
              <a:rPr lang="en-US" sz="2000" dirty="0">
                <a:sym typeface="Wingdings" panose="05000000000000000000" pitchFamily="2" charset="2"/>
              </a:rPr>
              <a:t> fonction de : </a:t>
            </a:r>
          </a:p>
        </p:txBody>
      </p:sp>
      <p:sp>
        <p:nvSpPr>
          <p:cNvPr id="2" name="Title 1">
            <a:extLst>
              <a:ext uri="{FF2B5EF4-FFF2-40B4-BE49-F238E27FC236}">
                <a16:creationId xmlns:a16="http://schemas.microsoft.com/office/drawing/2014/main" id="{476B425D-4F60-6C93-D681-5EEC5B92F9E3}"/>
              </a:ext>
            </a:extLst>
          </p:cNvPr>
          <p:cNvSpPr>
            <a:spLocks noGrp="1"/>
          </p:cNvSpPr>
          <p:nvPr>
            <p:ph type="title"/>
          </p:nvPr>
        </p:nvSpPr>
        <p:spPr>
          <a:xfrm>
            <a:off x="280416" y="275133"/>
            <a:ext cx="11631167" cy="776306"/>
          </a:xfrm>
        </p:spPr>
        <p:txBody>
          <a:bodyPr>
            <a:normAutofit fontScale="90000"/>
          </a:bodyPr>
          <a:lstStyle/>
          <a:p>
            <a:r>
              <a:rPr lang="en-US" dirty="0">
                <a:solidFill>
                  <a:srgbClr val="0000FF"/>
                </a:solidFill>
              </a:rPr>
              <a:t>EPP-Conc. : recommandations sur les types de courbes, affinées</a:t>
            </a:r>
          </a:p>
        </p:txBody>
      </p:sp>
      <p:sp>
        <p:nvSpPr>
          <p:cNvPr id="129" name="TextBox 128">
            <a:extLst>
              <a:ext uri="{FF2B5EF4-FFF2-40B4-BE49-F238E27FC236}">
                <a16:creationId xmlns:a16="http://schemas.microsoft.com/office/drawing/2014/main" id="{03DC3AA3-3A46-7E2A-28C0-F98CD601937B}"/>
              </a:ext>
            </a:extLst>
          </p:cNvPr>
          <p:cNvSpPr txBox="1"/>
          <p:nvPr/>
        </p:nvSpPr>
        <p:spPr>
          <a:xfrm>
            <a:off x="107101" y="3371416"/>
            <a:ext cx="4938236" cy="1077218"/>
          </a:xfrm>
          <a:prstGeom prst="rect">
            <a:avLst/>
          </a:prstGeom>
          <a:noFill/>
        </p:spPr>
        <p:txBody>
          <a:bodyPr wrap="square">
            <a:spAutoFit/>
          </a:bodyPr>
          <a:lstStyle/>
          <a:p>
            <a:pPr marL="285750" indent="-285750">
              <a:buFont typeface="Arial" panose="020B0604020202020204" pitchFamily="34" charset="0"/>
              <a:buChar char="•"/>
            </a:pPr>
            <a:r>
              <a:rPr lang="en-US" sz="1600" dirty="0">
                <a:sym typeface="Wingdings" panose="05000000000000000000" pitchFamily="2" charset="2"/>
              </a:rPr>
              <a:t>Adaptation aux données de prévalence </a:t>
            </a:r>
          </a:p>
          <a:p>
            <a:pPr marL="285750" indent="-285750">
              <a:buFont typeface="Arial" panose="020B0604020202020204" pitchFamily="34" charset="0"/>
              <a:buChar char="•"/>
            </a:pPr>
            <a:r>
              <a:rPr lang="en-US" sz="1600" dirty="0">
                <a:sym typeface="Wingdings" panose="05000000000000000000" pitchFamily="2" charset="2"/>
              </a:rPr>
              <a:t>Séquence plausible de l'augmentation initiale de la prévalence au sein des populations - Populations </a:t>
            </a:r>
            <a:r>
              <a:rPr lang="en-US" sz="1600" dirty="0" err="1">
                <a:sym typeface="Wingdings" panose="05000000000000000000" pitchFamily="2" charset="2"/>
              </a:rPr>
              <a:t>clés</a:t>
            </a:r>
            <a:r>
              <a:rPr lang="en-US" sz="1600" dirty="0">
                <a:sym typeface="Wingdings" panose="05000000000000000000" pitchFamily="2" charset="2"/>
              </a:rPr>
              <a:t> </a:t>
            </a:r>
            <a:r>
              <a:rPr lang="en-US" sz="1600" dirty="0" err="1">
                <a:sym typeface="Wingdings" panose="05000000000000000000" pitchFamily="2" charset="2"/>
              </a:rPr>
              <a:t>précèderont</a:t>
            </a:r>
            <a:r>
              <a:rPr lang="en-US" sz="1600" dirty="0">
                <a:sym typeface="Wingdings" panose="05000000000000000000" pitchFamily="2" charset="2"/>
              </a:rPr>
              <a:t> les Hommes &amp; Femmes </a:t>
            </a:r>
            <a:r>
              <a:rPr lang="en-US" sz="1600" dirty="0" err="1">
                <a:sym typeface="Wingdings" panose="05000000000000000000" pitchFamily="2" charset="2"/>
              </a:rPr>
              <a:t>restant</a:t>
            </a:r>
            <a:r>
              <a:rPr lang="en-US" sz="1600" dirty="0">
                <a:sym typeface="Wingdings" panose="05000000000000000000" pitchFamily="2" charset="2"/>
              </a:rPr>
              <a:t>(e)s</a:t>
            </a:r>
          </a:p>
        </p:txBody>
      </p:sp>
      <p:sp>
        <p:nvSpPr>
          <p:cNvPr id="5" name="TextBox 4">
            <a:extLst>
              <a:ext uri="{FF2B5EF4-FFF2-40B4-BE49-F238E27FC236}">
                <a16:creationId xmlns:a16="http://schemas.microsoft.com/office/drawing/2014/main" id="{CDC864AD-F52C-CBE9-CFCC-54392977A54F}"/>
              </a:ext>
            </a:extLst>
          </p:cNvPr>
          <p:cNvSpPr txBox="1"/>
          <p:nvPr/>
        </p:nvSpPr>
        <p:spPr>
          <a:xfrm>
            <a:off x="63124" y="4461332"/>
            <a:ext cx="3125481" cy="1815882"/>
          </a:xfrm>
          <a:prstGeom prst="rect">
            <a:avLst/>
          </a:prstGeom>
          <a:noFill/>
        </p:spPr>
        <p:txBody>
          <a:bodyPr wrap="square">
            <a:spAutoFit/>
          </a:bodyPr>
          <a:lstStyle/>
          <a:p>
            <a:pPr marL="285750" indent="-285750">
              <a:buFont typeface="Arial" panose="020B0604020202020204" pitchFamily="34" charset="0"/>
              <a:buChar char="•"/>
            </a:pPr>
            <a:r>
              <a:rPr lang="en-US" sz="1600" dirty="0">
                <a:sym typeface="Wingdings" panose="05000000000000000000" pitchFamily="2" charset="2"/>
              </a:rPr>
              <a:t>La </a:t>
            </a:r>
            <a:r>
              <a:rPr lang="en-US" sz="1600" dirty="0" err="1">
                <a:sym typeface="Wingdings" panose="05000000000000000000" pitchFamily="2" charset="2"/>
              </a:rPr>
              <a:t>cohérence</a:t>
            </a:r>
            <a:r>
              <a:rPr lang="en-US" sz="1600" dirty="0">
                <a:sym typeface="Wingdings" panose="05000000000000000000" pitchFamily="2" charset="2"/>
              </a:rPr>
              <a:t> de </a:t>
            </a:r>
            <a:r>
              <a:rPr lang="en-US" sz="1600" dirty="0" err="1">
                <a:sym typeface="Wingdings" panose="05000000000000000000" pitchFamily="2" charset="2"/>
              </a:rPr>
              <a:t>l’épidémie</a:t>
            </a:r>
            <a:r>
              <a:rPr lang="en-US" sz="1600" dirty="0">
                <a:sym typeface="Wingdings" panose="05000000000000000000" pitchFamily="2" charset="2"/>
              </a:rPr>
              <a:t> </a:t>
            </a:r>
            <a:r>
              <a:rPr lang="en-US" sz="1600" dirty="0" err="1">
                <a:sym typeface="Wingdings" panose="05000000000000000000" pitchFamily="2" charset="2"/>
              </a:rPr>
              <a:t>nationale</a:t>
            </a:r>
            <a:r>
              <a:rPr lang="en-US" sz="1600" dirty="0">
                <a:sym typeface="Wingdings" panose="05000000000000000000" pitchFamily="2" charset="2"/>
              </a:rPr>
              <a:t> avec les diagnostics de VIH et de SIDA </a:t>
            </a:r>
            <a:br>
              <a:rPr lang="en-US" sz="1600" dirty="0">
                <a:sym typeface="Wingdings" panose="05000000000000000000" pitchFamily="2" charset="2"/>
              </a:rPr>
            </a:br>
            <a:r>
              <a:rPr lang="en-US" sz="1600" dirty="0">
                <a:sym typeface="Wingdings" panose="05000000000000000000" pitchFamily="2" charset="2"/>
              </a:rPr>
              <a:t>(pendant </a:t>
            </a:r>
            <a:r>
              <a:rPr lang="en-US" sz="1600" dirty="0" err="1">
                <a:sym typeface="Wingdings" panose="05000000000000000000" pitchFamily="2" charset="2"/>
              </a:rPr>
              <a:t>l’ère</a:t>
            </a:r>
            <a:r>
              <a:rPr lang="en-US" sz="1600" dirty="0">
                <a:sym typeface="Wingdings" panose="05000000000000000000" pitchFamily="2" charset="2"/>
              </a:rPr>
              <a:t> </a:t>
            </a:r>
            <a:r>
              <a:rPr lang="en-US" sz="1600" dirty="0" err="1">
                <a:sym typeface="Wingdings" panose="05000000000000000000" pitchFamily="2" charset="2"/>
              </a:rPr>
              <a:t>pré</a:t>
            </a:r>
            <a:r>
              <a:rPr lang="en-US" sz="1600" dirty="0">
                <a:sym typeface="Wingdings" panose="05000000000000000000" pitchFamily="2" charset="2"/>
              </a:rPr>
              <a:t>-TAR) </a:t>
            </a:r>
            <a:br>
              <a:rPr lang="en-US" sz="1600" dirty="0">
                <a:sym typeface="Wingdings" panose="05000000000000000000" pitchFamily="2" charset="2"/>
              </a:rPr>
            </a:br>
            <a:r>
              <a:rPr lang="en-US" sz="1600" dirty="0">
                <a:sym typeface="Wingdings" panose="05000000000000000000" pitchFamily="2" charset="2"/>
              </a:rPr>
              <a:t>- sous </a:t>
            </a:r>
            <a:r>
              <a:rPr lang="en-US" sz="1600" i="1" dirty="0" err="1">
                <a:sym typeface="Wingdings" panose="05000000000000000000" pitchFamily="2" charset="2"/>
              </a:rPr>
              <a:t>Ajustement</a:t>
            </a:r>
            <a:r>
              <a:rPr lang="en-US" sz="1600" i="1" dirty="0">
                <a:sym typeface="Wingdings" panose="05000000000000000000" pitchFamily="2" charset="2"/>
              </a:rPr>
              <a:t> des </a:t>
            </a:r>
            <a:r>
              <a:rPr lang="en-US" sz="1600" i="1" dirty="0" err="1">
                <a:sym typeface="Wingdings" panose="05000000000000000000" pitchFamily="2" charset="2"/>
              </a:rPr>
              <a:t>courbes</a:t>
            </a:r>
            <a:r>
              <a:rPr lang="en-US" sz="1600" i="1" dirty="0">
                <a:sym typeface="Wingdings" panose="05000000000000000000" pitchFamily="2" charset="2"/>
              </a:rPr>
              <a:t> &gt; </a:t>
            </a:r>
            <a:r>
              <a:rPr lang="en-US" sz="1600" i="1" dirty="0" err="1">
                <a:sym typeface="Wingdings" panose="05000000000000000000" pitchFamily="2" charset="2"/>
              </a:rPr>
              <a:t>Ajustement</a:t>
            </a:r>
            <a:r>
              <a:rPr lang="en-US" sz="1600" i="1" dirty="0">
                <a:sym typeface="Wingdings" panose="05000000000000000000" pitchFamily="2" charset="2"/>
              </a:rPr>
              <a:t> des </a:t>
            </a:r>
            <a:r>
              <a:rPr lang="en-US" sz="1600" i="1" dirty="0" err="1">
                <a:sym typeface="Wingdings" panose="05000000000000000000" pitchFamily="2" charset="2"/>
              </a:rPr>
              <a:t>résultats</a:t>
            </a:r>
            <a:r>
              <a:rPr lang="en-US" sz="1600" i="1" dirty="0">
                <a:sym typeface="Wingdings" panose="05000000000000000000" pitchFamily="2" charset="2"/>
              </a:rPr>
              <a:t> &gt; </a:t>
            </a:r>
            <a:r>
              <a:rPr lang="en-US" sz="1600" i="1" dirty="0" err="1">
                <a:sym typeface="Wingdings" panose="05000000000000000000" pitchFamily="2" charset="2"/>
              </a:rPr>
              <a:t>Vérification</a:t>
            </a:r>
            <a:r>
              <a:rPr lang="en-US" sz="1600" i="1" dirty="0">
                <a:sym typeface="Wingdings" panose="05000000000000000000" pitchFamily="2" charset="2"/>
              </a:rPr>
              <a:t> des données</a:t>
            </a:r>
            <a:endParaRPr lang="en-CH" sz="1600" i="1" dirty="0"/>
          </a:p>
        </p:txBody>
      </p:sp>
    </p:spTree>
    <p:extLst>
      <p:ext uri="{BB962C8B-B14F-4D97-AF65-F5344CB8AC3E}">
        <p14:creationId xmlns:p14="http://schemas.microsoft.com/office/powerpoint/2010/main" val="1214741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E5ECFD-2A99-C6D9-CA9F-F8EFE6EE69EC}"/>
              </a:ext>
            </a:extLst>
          </p:cNvPr>
          <p:cNvSpPr>
            <a:spLocks noGrp="1"/>
          </p:cNvSpPr>
          <p:nvPr>
            <p:ph type="sldNum" sz="quarter" idx="12"/>
          </p:nvPr>
        </p:nvSpPr>
        <p:spPr/>
        <p:txBody>
          <a:bodyPr/>
          <a:lstStyle/>
          <a:p>
            <a:fld id="{CF13D369-8700-4468-8CC4-EE7C53720160}" type="slidenum">
              <a:rPr lang="en-US" smtClean="0"/>
              <a:t>6</a:t>
            </a:fld>
            <a:endParaRPr lang="en-US"/>
          </a:p>
        </p:txBody>
      </p:sp>
      <p:sp>
        <p:nvSpPr>
          <p:cNvPr id="2" name="Title 1">
            <a:extLst>
              <a:ext uri="{FF2B5EF4-FFF2-40B4-BE49-F238E27FC236}">
                <a16:creationId xmlns:a16="http://schemas.microsoft.com/office/drawing/2014/main" id="{476B425D-4F60-6C93-D681-5EEC5B92F9E3}"/>
              </a:ext>
            </a:extLst>
          </p:cNvPr>
          <p:cNvSpPr>
            <a:spLocks noGrp="1"/>
          </p:cNvSpPr>
          <p:nvPr>
            <p:ph type="title"/>
          </p:nvPr>
        </p:nvSpPr>
        <p:spPr>
          <a:xfrm>
            <a:off x="280416" y="404758"/>
            <a:ext cx="11631167" cy="776306"/>
          </a:xfrm>
        </p:spPr>
        <p:txBody>
          <a:bodyPr>
            <a:noAutofit/>
          </a:bodyPr>
          <a:lstStyle/>
          <a:p>
            <a:r>
              <a:rPr lang="en-US" sz="3600" dirty="0">
                <a:solidFill>
                  <a:srgbClr val="0000FF"/>
                </a:solidFill>
              </a:rPr>
              <a:t>EPP : </a:t>
            </a:r>
            <a:r>
              <a:rPr lang="en-US" sz="3600" i="1" dirty="0">
                <a:solidFill>
                  <a:srgbClr val="C00000"/>
                </a:solidFill>
              </a:rPr>
              <a:t>R-Hybrid </a:t>
            </a:r>
            <a:r>
              <a:rPr lang="en-US" sz="3600" dirty="0">
                <a:solidFill>
                  <a:srgbClr val="0000FF"/>
                </a:solidFill>
              </a:rPr>
              <a:t>ajuste une courbe plus plausible, avec une augmentation initiale plus graduelle, que EPP-Classic ou R-Spline.</a:t>
            </a:r>
          </a:p>
        </p:txBody>
      </p:sp>
      <p:pic>
        <p:nvPicPr>
          <p:cNvPr id="3" name="Picture 2">
            <a:extLst>
              <a:ext uri="{FF2B5EF4-FFF2-40B4-BE49-F238E27FC236}">
                <a16:creationId xmlns:a16="http://schemas.microsoft.com/office/drawing/2014/main" id="{815E019C-3B1E-8FFC-2F29-CBA0C277FF89}"/>
              </a:ext>
            </a:extLst>
          </p:cNvPr>
          <p:cNvPicPr>
            <a:picLocks noChangeAspect="1"/>
          </p:cNvPicPr>
          <p:nvPr/>
        </p:nvPicPr>
        <p:blipFill rotWithShape="1">
          <a:blip r:embed="rId2"/>
          <a:srcRect t="7720" r="26479"/>
          <a:stretch/>
        </p:blipFill>
        <p:spPr>
          <a:xfrm>
            <a:off x="1" y="1431235"/>
            <a:ext cx="8362122" cy="5426765"/>
          </a:xfrm>
          <a:prstGeom prst="rect">
            <a:avLst/>
          </a:prstGeom>
        </p:spPr>
      </p:pic>
      <p:sp>
        <p:nvSpPr>
          <p:cNvPr id="6" name="Content Placeholder 5">
            <a:extLst>
              <a:ext uri="{FF2B5EF4-FFF2-40B4-BE49-F238E27FC236}">
                <a16:creationId xmlns:a16="http://schemas.microsoft.com/office/drawing/2014/main" id="{7620BA2A-BCF1-EC34-A52F-03F64544212B}"/>
              </a:ext>
            </a:extLst>
          </p:cNvPr>
          <p:cNvSpPr>
            <a:spLocks noGrp="1"/>
          </p:cNvSpPr>
          <p:nvPr>
            <p:ph sz="half" idx="1"/>
          </p:nvPr>
        </p:nvSpPr>
        <p:spPr>
          <a:xfrm>
            <a:off x="5791201" y="2046754"/>
            <a:ext cx="5857460" cy="4406487"/>
          </a:xfrm>
          <a:solidFill>
            <a:schemeClr val="bg1"/>
          </a:solidFill>
        </p:spPr>
        <p:txBody>
          <a:bodyPr>
            <a:normAutofit/>
          </a:bodyPr>
          <a:lstStyle/>
          <a:p>
            <a:pPr marL="0" indent="0">
              <a:buNone/>
            </a:pPr>
            <a:endParaRPr lang="en-US" dirty="0"/>
          </a:p>
          <a:p>
            <a:pPr marL="0" indent="0">
              <a:buNone/>
            </a:pPr>
            <a:r>
              <a:rPr lang="en-US" dirty="0"/>
              <a:t>Example, Nicaragua HSH</a:t>
            </a:r>
          </a:p>
          <a:p>
            <a:r>
              <a:rPr lang="en-US" dirty="0">
                <a:solidFill>
                  <a:srgbClr val="4141D1"/>
                </a:solidFill>
                <a:sym typeface="Wingdings" panose="05000000000000000000" pitchFamily="2" charset="2"/>
              </a:rPr>
              <a:t>Dossier final 2023 : EPP-Classic</a:t>
            </a:r>
          </a:p>
          <a:p>
            <a:r>
              <a:rPr lang="en-US" dirty="0" err="1">
                <a:solidFill>
                  <a:srgbClr val="C00000"/>
                </a:solidFill>
                <a:sym typeface="Wingdings" panose="05000000000000000000" pitchFamily="2" charset="2"/>
              </a:rPr>
              <a:t>Brouillon</a:t>
            </a:r>
            <a:r>
              <a:rPr lang="en-US" dirty="0">
                <a:solidFill>
                  <a:srgbClr val="C00000"/>
                </a:solidFill>
                <a:sym typeface="Wingdings" panose="05000000000000000000" pitchFamily="2" charset="2"/>
              </a:rPr>
              <a:t> 2024 : R-Spline</a:t>
            </a:r>
          </a:p>
        </p:txBody>
      </p:sp>
    </p:spTree>
    <p:extLst>
      <p:ext uri="{BB962C8B-B14F-4D97-AF65-F5344CB8AC3E}">
        <p14:creationId xmlns:p14="http://schemas.microsoft.com/office/powerpoint/2010/main" val="1262445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E5ECFD-2A99-C6D9-CA9F-F8EFE6EE69EC}"/>
              </a:ext>
            </a:extLst>
          </p:cNvPr>
          <p:cNvSpPr>
            <a:spLocks noGrp="1"/>
          </p:cNvSpPr>
          <p:nvPr>
            <p:ph type="sldNum" sz="quarter" idx="12"/>
          </p:nvPr>
        </p:nvSpPr>
        <p:spPr/>
        <p:txBody>
          <a:bodyPr/>
          <a:lstStyle/>
          <a:p>
            <a:fld id="{CF13D369-8700-4468-8CC4-EE7C53720160}" type="slidenum">
              <a:rPr lang="en-US" smtClean="0"/>
              <a:t>7</a:t>
            </a:fld>
            <a:endParaRPr lang="en-US"/>
          </a:p>
        </p:txBody>
      </p:sp>
      <p:sp>
        <p:nvSpPr>
          <p:cNvPr id="2" name="Title 1">
            <a:extLst>
              <a:ext uri="{FF2B5EF4-FFF2-40B4-BE49-F238E27FC236}">
                <a16:creationId xmlns:a16="http://schemas.microsoft.com/office/drawing/2014/main" id="{476B425D-4F60-6C93-D681-5EEC5B92F9E3}"/>
              </a:ext>
            </a:extLst>
          </p:cNvPr>
          <p:cNvSpPr>
            <a:spLocks noGrp="1"/>
          </p:cNvSpPr>
          <p:nvPr>
            <p:ph type="title"/>
          </p:nvPr>
        </p:nvSpPr>
        <p:spPr>
          <a:xfrm>
            <a:off x="280416" y="404758"/>
            <a:ext cx="11631167" cy="776306"/>
          </a:xfrm>
        </p:spPr>
        <p:txBody>
          <a:bodyPr>
            <a:noAutofit/>
          </a:bodyPr>
          <a:lstStyle/>
          <a:p>
            <a:r>
              <a:rPr lang="en-US" sz="3200" dirty="0">
                <a:solidFill>
                  <a:srgbClr val="0000FF"/>
                </a:solidFill>
              </a:rPr>
              <a:t>EPP : "valider" la hausse initiale de l'épidémie par rapport aux diagnostics de cas de VIH/SIDA </a:t>
            </a:r>
            <a:br>
              <a:rPr lang="en-US" sz="3200" dirty="0">
                <a:solidFill>
                  <a:srgbClr val="0000FF"/>
                </a:solidFill>
              </a:rPr>
            </a:br>
            <a:r>
              <a:rPr lang="en-US" sz="3200" dirty="0">
                <a:solidFill>
                  <a:srgbClr val="0000FF"/>
                </a:solidFill>
              </a:rPr>
              <a:t>Diagnostics de cas de VIH et de SIDA </a:t>
            </a:r>
          </a:p>
        </p:txBody>
      </p:sp>
      <p:sp>
        <p:nvSpPr>
          <p:cNvPr id="6" name="Content Placeholder 5">
            <a:extLst>
              <a:ext uri="{FF2B5EF4-FFF2-40B4-BE49-F238E27FC236}">
                <a16:creationId xmlns:a16="http://schemas.microsoft.com/office/drawing/2014/main" id="{7620BA2A-BCF1-EC34-A52F-03F64544212B}"/>
              </a:ext>
            </a:extLst>
          </p:cNvPr>
          <p:cNvSpPr>
            <a:spLocks noGrp="1"/>
          </p:cNvSpPr>
          <p:nvPr>
            <p:ph sz="half" idx="1"/>
          </p:nvPr>
        </p:nvSpPr>
        <p:spPr>
          <a:xfrm>
            <a:off x="185530" y="1642020"/>
            <a:ext cx="6111642" cy="5079455"/>
          </a:xfrm>
          <a:solidFill>
            <a:schemeClr val="bg1"/>
          </a:solidFill>
        </p:spPr>
        <p:txBody>
          <a:bodyPr>
            <a:noAutofit/>
          </a:bodyPr>
          <a:lstStyle/>
          <a:p>
            <a:pPr marL="0" indent="0">
              <a:lnSpc>
                <a:spcPct val="90000"/>
              </a:lnSpc>
              <a:spcAft>
                <a:spcPts val="600"/>
              </a:spcAft>
              <a:buClr>
                <a:schemeClr val="accent1"/>
              </a:buClr>
              <a:buNone/>
            </a:pPr>
            <a:r>
              <a:rPr lang="en-US" sz="1400" i="1" dirty="0">
                <a:latin typeface="Arial" panose="020B0604020202020204" pitchFamily="34" charset="0"/>
                <a:ea typeface="Cambria" panose="02040503050406030204" pitchFamily="18" charset="0"/>
                <a:cs typeface="Arial" panose="020B0604020202020204" pitchFamily="34" charset="0"/>
              </a:rPr>
              <a:t>EPP &gt; Ajustement de courbe &gt; Ajustement des résultats &gt; Vérification des données &gt; Modifier les données relatives au VIH et au SIDA</a:t>
            </a:r>
          </a:p>
          <a:p>
            <a:pPr marL="182563" indent="-182563">
              <a:lnSpc>
                <a:spcPct val="90000"/>
              </a:lnSpc>
              <a:spcAft>
                <a:spcPts val="600"/>
              </a:spcAft>
              <a:buClr>
                <a:schemeClr val="accent1"/>
              </a:buClr>
              <a:buFont typeface="Wingdings 2" pitchFamily="18" charset="2"/>
              <a:buChar char=""/>
            </a:pPr>
            <a:r>
              <a:rPr lang="en-US" sz="1400" dirty="0">
                <a:latin typeface="Arial" panose="020B0604020202020204" pitchFamily="34" charset="0"/>
                <a:ea typeface="Cambria" panose="02040503050406030204" pitchFamily="18" charset="0"/>
                <a:cs typeface="Arial" panose="020B0604020202020204" pitchFamily="34" charset="0"/>
              </a:rPr>
              <a:t>Diagnostics de sida (avant la thérapie antirétrovirale), une approximation des décès dus au sida </a:t>
            </a:r>
            <a:br>
              <a:rPr lang="en-US" sz="1400" dirty="0">
                <a:latin typeface="Arial" panose="020B0604020202020204" pitchFamily="34" charset="0"/>
                <a:ea typeface="Cambria" panose="02040503050406030204" pitchFamily="18" charset="0"/>
                <a:cs typeface="Arial" panose="020B0604020202020204" pitchFamily="34" charset="0"/>
              </a:rPr>
            </a:br>
            <a:r>
              <a:rPr lang="en-US" sz="1400" dirty="0">
                <a:latin typeface="Arial" panose="020B0604020202020204" pitchFamily="34" charset="0"/>
                <a:ea typeface="Cambria" panose="02040503050406030204" pitchFamily="18" charset="0"/>
                <a:cs typeface="Arial" panose="020B0604020202020204" pitchFamily="34" charset="0"/>
              </a:rPr>
              <a:t>(avec un décalage de ≈1 an)</a:t>
            </a:r>
          </a:p>
          <a:p>
            <a:pPr marL="182563" indent="-182563">
              <a:lnSpc>
                <a:spcPct val="90000"/>
              </a:lnSpc>
              <a:spcAft>
                <a:spcPts val="600"/>
              </a:spcAft>
              <a:buClr>
                <a:schemeClr val="accent1"/>
              </a:buClr>
              <a:buFont typeface="Wingdings 2" pitchFamily="18" charset="2"/>
              <a:buChar char=""/>
            </a:pPr>
            <a:r>
              <a:rPr lang="en-US" sz="1400" dirty="0">
                <a:latin typeface="Arial" panose="020B0604020202020204" pitchFamily="34" charset="0"/>
                <a:ea typeface="Cambria" panose="02040503050406030204" pitchFamily="18" charset="0"/>
                <a:cs typeface="Arial" panose="020B0604020202020204" pitchFamily="34" charset="0"/>
              </a:rPr>
              <a:t>Les diagnostics de VIH devraient suivre les nouvelles infections.</a:t>
            </a:r>
            <a:br>
              <a:rPr lang="en-US" sz="1400" dirty="0">
                <a:latin typeface="Arial" panose="020B0604020202020204" pitchFamily="34" charset="0"/>
                <a:ea typeface="Cambria" panose="02040503050406030204" pitchFamily="18" charset="0"/>
                <a:cs typeface="Arial" panose="020B0604020202020204" pitchFamily="34" charset="0"/>
              </a:rPr>
            </a:br>
            <a:endParaRPr lang="en-US" sz="1400" dirty="0">
              <a:latin typeface="Arial" panose="020B0604020202020204" pitchFamily="34" charset="0"/>
              <a:ea typeface="Cambria" panose="02040503050406030204" pitchFamily="18" charset="0"/>
              <a:cs typeface="Arial" panose="020B0604020202020204" pitchFamily="34" charset="0"/>
            </a:endParaRPr>
          </a:p>
          <a:p>
            <a:pPr marL="0" indent="0">
              <a:lnSpc>
                <a:spcPct val="90000"/>
              </a:lnSpc>
              <a:spcAft>
                <a:spcPts val="600"/>
              </a:spcAft>
              <a:buClr>
                <a:schemeClr val="accent1"/>
              </a:buClr>
              <a:buNone/>
            </a:pPr>
            <a:r>
              <a:rPr lang="en-US" sz="1400" dirty="0">
                <a:latin typeface="Arial" panose="020B0604020202020204" pitchFamily="34" charset="0"/>
                <a:ea typeface="Cambria" panose="02040503050406030204" pitchFamily="18" charset="0"/>
                <a:cs typeface="Arial" panose="020B0604020202020204" pitchFamily="34" charset="0"/>
              </a:rPr>
              <a:t>Mises </a:t>
            </a:r>
            <a:r>
              <a:rPr lang="en-US" sz="1400" dirty="0" err="1">
                <a:latin typeface="Arial" panose="020B0604020202020204" pitchFamily="34" charset="0"/>
                <a:ea typeface="Cambria" panose="02040503050406030204" pitchFamily="18" charset="0"/>
                <a:cs typeface="Arial" panose="020B0604020202020204" pitchFamily="34" charset="0"/>
              </a:rPr>
              <a:t>en</a:t>
            </a:r>
            <a:r>
              <a:rPr lang="en-US" sz="1400" dirty="0">
                <a:latin typeface="Arial" panose="020B0604020202020204" pitchFamily="34" charset="0"/>
                <a:ea typeface="Cambria" panose="02040503050406030204" pitchFamily="18" charset="0"/>
                <a:cs typeface="Arial" panose="020B0604020202020204" pitchFamily="34" charset="0"/>
              </a:rPr>
              <a:t> </a:t>
            </a:r>
            <a:r>
              <a:rPr lang="en-US" sz="1400" dirty="0" err="1">
                <a:latin typeface="Arial" panose="020B0604020202020204" pitchFamily="34" charset="0"/>
                <a:ea typeface="Cambria" panose="02040503050406030204" pitchFamily="18" charset="0"/>
                <a:cs typeface="Arial" panose="020B0604020202020204" pitchFamily="34" charset="0"/>
              </a:rPr>
              <a:t>garde</a:t>
            </a:r>
            <a:r>
              <a:rPr lang="en-US" sz="1400" dirty="0">
                <a:latin typeface="Arial" panose="020B0604020202020204" pitchFamily="34" charset="0"/>
                <a:ea typeface="Cambria" panose="02040503050406030204" pitchFamily="18" charset="0"/>
                <a:cs typeface="Arial" panose="020B0604020202020204" pitchFamily="34" charset="0"/>
              </a:rPr>
              <a:t> :</a:t>
            </a:r>
          </a:p>
          <a:p>
            <a:pPr marL="182563" indent="-182563">
              <a:lnSpc>
                <a:spcPct val="90000"/>
              </a:lnSpc>
              <a:spcAft>
                <a:spcPts val="600"/>
              </a:spcAft>
              <a:buClr>
                <a:schemeClr val="accent1"/>
              </a:buClr>
              <a:buFont typeface="Wingdings 2" pitchFamily="18" charset="2"/>
              <a:buChar char=""/>
            </a:pPr>
            <a:r>
              <a:rPr lang="en-US" sz="1400" dirty="0">
                <a:latin typeface="Arial" panose="020B0604020202020204" pitchFamily="34" charset="0"/>
                <a:ea typeface="Cambria" panose="02040503050406030204" pitchFamily="18" charset="0"/>
                <a:cs typeface="Arial" panose="020B0604020202020204" pitchFamily="34" charset="0"/>
              </a:rPr>
              <a:t>Les décalages dans le diagnostic varient selon le pays, le groupe et l'année.</a:t>
            </a:r>
          </a:p>
          <a:p>
            <a:pPr marL="182563" indent="-182563">
              <a:lnSpc>
                <a:spcPct val="90000"/>
              </a:lnSpc>
              <a:spcAft>
                <a:spcPts val="600"/>
              </a:spcAft>
              <a:buClr>
                <a:schemeClr val="accent1"/>
              </a:buClr>
              <a:buFont typeface="Wingdings 2" pitchFamily="18" charset="2"/>
              <a:buChar char=""/>
            </a:pPr>
            <a:r>
              <a:rPr lang="en-US" sz="1400" dirty="0">
                <a:effectLst/>
                <a:latin typeface="Arial" panose="020B0604020202020204" pitchFamily="34" charset="0"/>
                <a:ea typeface="Cambria" panose="02040503050406030204" pitchFamily="18" charset="0"/>
                <a:cs typeface="Arial" panose="020B0604020202020204" pitchFamily="34" charset="0"/>
              </a:rPr>
              <a:t>L'exhaustivité - et le respect des délais - des rapports sur les cas varient dans le temps.</a:t>
            </a:r>
          </a:p>
          <a:p>
            <a:pPr marL="182563" indent="-182563">
              <a:lnSpc>
                <a:spcPct val="90000"/>
              </a:lnSpc>
              <a:spcAft>
                <a:spcPts val="600"/>
              </a:spcAft>
              <a:buClr>
                <a:schemeClr val="accent1"/>
              </a:buClr>
              <a:buFont typeface="Wingdings 2" pitchFamily="18" charset="2"/>
              <a:buChar char=""/>
            </a:pPr>
            <a:r>
              <a:rPr lang="en-US" sz="1400" dirty="0">
                <a:effectLst/>
                <a:latin typeface="Arial" panose="020B0604020202020204" pitchFamily="34" charset="0"/>
                <a:ea typeface="Cambria" panose="02040503050406030204" pitchFamily="18" charset="0"/>
                <a:cs typeface="Arial" panose="020B0604020202020204" pitchFamily="34" charset="0"/>
              </a:rPr>
              <a:t>Mélanger les diagnostics de sida et de VIH ? </a:t>
            </a:r>
            <a:br>
              <a:rPr lang="en-US" sz="1400" dirty="0">
                <a:effectLst/>
                <a:latin typeface="Arial" panose="020B0604020202020204" pitchFamily="34" charset="0"/>
                <a:ea typeface="Cambria" panose="02040503050406030204" pitchFamily="18" charset="0"/>
                <a:cs typeface="Arial" panose="020B0604020202020204" pitchFamily="34" charset="0"/>
              </a:rPr>
            </a:br>
            <a:r>
              <a:rPr lang="en-US" sz="1400" dirty="0">
                <a:effectLst/>
                <a:latin typeface="Arial" panose="020B0604020202020204" pitchFamily="34" charset="0"/>
                <a:ea typeface="Cambria" panose="02040503050406030204" pitchFamily="18" charset="0"/>
                <a:cs typeface="Arial" panose="020B0604020202020204" pitchFamily="34" charset="0"/>
              </a:rPr>
              <a:t>Parfois combinés, parfois non.</a:t>
            </a:r>
            <a:br>
              <a:rPr lang="en-US" sz="1400" dirty="0">
                <a:effectLst/>
                <a:latin typeface="Arial" panose="020B0604020202020204" pitchFamily="34" charset="0"/>
                <a:ea typeface="Cambria" panose="02040503050406030204" pitchFamily="18" charset="0"/>
                <a:cs typeface="Arial" panose="020B0604020202020204" pitchFamily="34" charset="0"/>
              </a:rPr>
            </a:br>
            <a:endParaRPr lang="en-US" sz="1400" dirty="0">
              <a:effectLst/>
              <a:latin typeface="Arial" panose="020B0604020202020204" pitchFamily="34" charset="0"/>
              <a:ea typeface="Cambria" panose="02040503050406030204" pitchFamily="18" charset="0"/>
              <a:cs typeface="Arial" panose="020B0604020202020204" pitchFamily="34" charset="0"/>
            </a:endParaRPr>
          </a:p>
          <a:p>
            <a:pPr marL="0" indent="0">
              <a:lnSpc>
                <a:spcPct val="90000"/>
              </a:lnSpc>
              <a:spcAft>
                <a:spcPts val="600"/>
              </a:spcAft>
              <a:buClr>
                <a:schemeClr val="accent1"/>
              </a:buClr>
              <a:buNone/>
            </a:pPr>
            <a:r>
              <a:rPr lang="en-US" sz="1400" dirty="0">
                <a:effectLst/>
                <a:latin typeface="Arial" panose="020B0604020202020204" pitchFamily="34" charset="0"/>
                <a:ea typeface="Cambria" panose="02040503050406030204" pitchFamily="18" charset="0"/>
                <a:cs typeface="Arial" panose="020B0604020202020204" pitchFamily="34" charset="0"/>
                <a:sym typeface="Wingdings" panose="05000000000000000000" pitchFamily="2" charset="2"/>
              </a:rPr>
              <a:t> </a:t>
            </a:r>
            <a:r>
              <a:rPr lang="en-US" sz="1400" dirty="0">
                <a:effectLst/>
                <a:latin typeface="Arial" panose="020B0604020202020204" pitchFamily="34" charset="0"/>
                <a:ea typeface="Cambria" panose="02040503050406030204" pitchFamily="18" charset="0"/>
                <a:cs typeface="Arial" panose="020B0604020202020204" pitchFamily="34" charset="0"/>
              </a:rPr>
              <a:t>Évaluer la compatibilité générale (pas de correspondance exacte).</a:t>
            </a:r>
          </a:p>
        </p:txBody>
      </p:sp>
      <p:pic>
        <p:nvPicPr>
          <p:cNvPr id="5" name="Picture 4">
            <a:extLst>
              <a:ext uri="{FF2B5EF4-FFF2-40B4-BE49-F238E27FC236}">
                <a16:creationId xmlns:a16="http://schemas.microsoft.com/office/drawing/2014/main" id="{96408107-786E-CC46-A36F-895A0B09947D}"/>
              </a:ext>
            </a:extLst>
          </p:cNvPr>
          <p:cNvPicPr>
            <a:picLocks noChangeAspect="1"/>
          </p:cNvPicPr>
          <p:nvPr/>
        </p:nvPicPr>
        <p:blipFill rotWithShape="1">
          <a:blip r:embed="rId2"/>
          <a:srcRect l="-897" r="50897" b="5578"/>
          <a:stretch/>
        </p:blipFill>
        <p:spPr>
          <a:xfrm>
            <a:off x="6535711" y="792910"/>
            <a:ext cx="5656289" cy="6008381"/>
          </a:xfrm>
          <a:prstGeom prst="rect">
            <a:avLst/>
          </a:prstGeom>
        </p:spPr>
      </p:pic>
    </p:spTree>
    <p:extLst>
      <p:ext uri="{BB962C8B-B14F-4D97-AF65-F5344CB8AC3E}">
        <p14:creationId xmlns:p14="http://schemas.microsoft.com/office/powerpoint/2010/main" val="428684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E5ECFD-2A99-C6D9-CA9F-F8EFE6EE69EC}"/>
              </a:ext>
            </a:extLst>
          </p:cNvPr>
          <p:cNvSpPr>
            <a:spLocks noGrp="1"/>
          </p:cNvSpPr>
          <p:nvPr>
            <p:ph type="sldNum" sz="quarter" idx="12"/>
          </p:nvPr>
        </p:nvSpPr>
        <p:spPr/>
        <p:txBody>
          <a:bodyPr/>
          <a:lstStyle/>
          <a:p>
            <a:fld id="{CF13D369-8700-4468-8CC4-EE7C53720160}" type="slidenum">
              <a:rPr lang="en-US" smtClean="0"/>
              <a:t>8</a:t>
            </a:fld>
            <a:endParaRPr lang="en-US"/>
          </a:p>
        </p:txBody>
      </p:sp>
      <p:sp>
        <p:nvSpPr>
          <p:cNvPr id="2" name="Title 1">
            <a:extLst>
              <a:ext uri="{FF2B5EF4-FFF2-40B4-BE49-F238E27FC236}">
                <a16:creationId xmlns:a16="http://schemas.microsoft.com/office/drawing/2014/main" id="{476B425D-4F60-6C93-D681-5EEC5B92F9E3}"/>
              </a:ext>
            </a:extLst>
          </p:cNvPr>
          <p:cNvSpPr>
            <a:spLocks noGrp="1"/>
          </p:cNvSpPr>
          <p:nvPr>
            <p:ph type="title"/>
          </p:nvPr>
        </p:nvSpPr>
        <p:spPr>
          <a:xfrm>
            <a:off x="280416" y="404758"/>
            <a:ext cx="11631167" cy="776306"/>
          </a:xfrm>
        </p:spPr>
        <p:txBody>
          <a:bodyPr>
            <a:normAutofit fontScale="90000"/>
          </a:bodyPr>
          <a:lstStyle/>
          <a:p>
            <a:r>
              <a:rPr lang="en-US" dirty="0">
                <a:solidFill>
                  <a:srgbClr val="0000FF"/>
                </a:solidFill>
              </a:rPr>
              <a:t>EPP : "valider" la progression initiale de l'épidémie dans les </a:t>
            </a:r>
            <a:br>
              <a:rPr lang="en-US" dirty="0">
                <a:solidFill>
                  <a:srgbClr val="0000FF"/>
                </a:solidFill>
              </a:rPr>
            </a:br>
            <a:r>
              <a:rPr lang="en-US" dirty="0">
                <a:solidFill>
                  <a:srgbClr val="0000FF"/>
                </a:solidFill>
              </a:rPr>
              <a:t>sous-populations</a:t>
            </a:r>
          </a:p>
        </p:txBody>
      </p:sp>
      <p:sp>
        <p:nvSpPr>
          <p:cNvPr id="6" name="Content Placeholder 5">
            <a:extLst>
              <a:ext uri="{FF2B5EF4-FFF2-40B4-BE49-F238E27FC236}">
                <a16:creationId xmlns:a16="http://schemas.microsoft.com/office/drawing/2014/main" id="{7620BA2A-BCF1-EC34-A52F-03F64544212B}"/>
              </a:ext>
            </a:extLst>
          </p:cNvPr>
          <p:cNvSpPr>
            <a:spLocks noGrp="1"/>
          </p:cNvSpPr>
          <p:nvPr>
            <p:ph sz="half" idx="1"/>
          </p:nvPr>
        </p:nvSpPr>
        <p:spPr>
          <a:xfrm>
            <a:off x="185530" y="1642020"/>
            <a:ext cx="4306957" cy="5079455"/>
          </a:xfrm>
          <a:solidFill>
            <a:schemeClr val="bg1"/>
          </a:solidFill>
        </p:spPr>
        <p:txBody>
          <a:bodyPr>
            <a:normAutofit/>
          </a:bodyPr>
          <a:lstStyle/>
          <a:p>
            <a:pPr marL="0" indent="0">
              <a:buNone/>
            </a:pPr>
            <a:endParaRPr lang="en-US" sz="2000" dirty="0">
              <a:latin typeface="Arial" panose="020B0604020202020204" pitchFamily="34" charset="0"/>
              <a:cs typeface="Arial" panose="020B0604020202020204" pitchFamily="34" charset="0"/>
            </a:endParaRPr>
          </a:p>
          <a:p>
            <a:pPr marL="0" indent="0" algn="l">
              <a:buNone/>
            </a:pPr>
            <a:r>
              <a:rPr lang="en-US" sz="2000" i="1" dirty="0">
                <a:latin typeface="Arial" panose="020B0604020202020204" pitchFamily="34" charset="0"/>
                <a:ea typeface="Cambria" panose="02040503050406030204" pitchFamily="18" charset="0"/>
                <a:cs typeface="Arial" panose="020B0604020202020204" pitchFamily="34" charset="0"/>
              </a:rPr>
              <a:t>EPP &gt; Ajustement de courbe &gt; Résultats de l'ajustement</a:t>
            </a:r>
          </a:p>
          <a:p>
            <a:pPr marL="0" indent="0" algn="l">
              <a:buNone/>
            </a:pPr>
            <a:r>
              <a:rPr lang="en-US" sz="2000" b="0" i="0" u="none" strike="noStrike" baseline="0" dirty="0">
                <a:latin typeface="Arial" panose="020B0604020202020204" pitchFamily="34" charset="0"/>
                <a:cs typeface="Arial" panose="020B0604020202020204" pitchFamily="34" charset="0"/>
              </a:rPr>
              <a:t>Exemple (Jamaïque, 2023) : </a:t>
            </a:r>
          </a:p>
          <a:p>
            <a:r>
              <a:rPr lang="en-US" sz="2000" b="0" i="0" u="none" strike="noStrike" baseline="0" dirty="0">
                <a:latin typeface="Arial" panose="020B0604020202020204" pitchFamily="34" charset="0"/>
                <a:cs typeface="Arial" panose="020B0604020202020204" pitchFamily="34" charset="0"/>
              </a:rPr>
              <a:t>Toutes les </a:t>
            </a:r>
            <a:r>
              <a:rPr lang="en-US" sz="2000" dirty="0">
                <a:latin typeface="Arial" panose="020B0604020202020204" pitchFamily="34" charset="0"/>
                <a:cs typeface="Arial" panose="020B0604020202020204" pitchFamily="34" charset="0"/>
              </a:rPr>
              <a:t>sous-populations ajustées </a:t>
            </a:r>
            <a:r>
              <a:rPr lang="en-US" sz="2000" b="0" i="0" u="none" strike="noStrike" baseline="0" dirty="0">
                <a:latin typeface="Arial" panose="020B0604020202020204" pitchFamily="34" charset="0"/>
                <a:cs typeface="Arial" panose="020B0604020202020204" pitchFamily="34" charset="0"/>
              </a:rPr>
              <a:t>avec </a:t>
            </a:r>
            <a:r>
              <a:rPr lang="en-US" sz="2000" b="0" i="1" u="none" strike="noStrike" baseline="0" dirty="0">
                <a:latin typeface="Arial" panose="020B0604020202020204" pitchFamily="34" charset="0"/>
                <a:cs typeface="Arial" panose="020B0604020202020204" pitchFamily="34" charset="0"/>
              </a:rPr>
              <a:t>EPP-Classic</a:t>
            </a:r>
          </a:p>
          <a:p>
            <a:pPr algn="l"/>
            <a:r>
              <a:rPr lang="pt-PT" sz="2000" b="0" i="0" u="none" strike="noStrike" baseline="0" dirty="0">
                <a:latin typeface="Arial" panose="020B0604020202020204" pitchFamily="34" charset="0"/>
                <a:cs typeface="Arial" panose="020B0604020202020204" pitchFamily="34" charset="0"/>
              </a:rPr>
              <a:t>L'ordre d'augmentation de l'incidence n'est pas plausible : </a:t>
            </a:r>
            <a:br>
              <a:rPr lang="pt-PT" sz="2000" b="0" i="0" u="none" strike="noStrike" baseline="0" dirty="0">
                <a:latin typeface="Arial" panose="020B0604020202020204" pitchFamily="34" charset="0"/>
                <a:cs typeface="Arial" panose="020B0604020202020204" pitchFamily="34" charset="0"/>
              </a:rPr>
            </a:br>
            <a:r>
              <a:rPr lang="pt-PT" sz="2000" b="1" i="0" u="none" strike="noStrike" baseline="0" dirty="0">
                <a:solidFill>
                  <a:srgbClr val="00B050"/>
                </a:solidFill>
                <a:latin typeface="Arial" panose="020B0604020202020204" pitchFamily="34" charset="0"/>
                <a:cs typeface="Arial" panose="020B0604020202020204" pitchFamily="34" charset="0"/>
              </a:rPr>
              <a:t>Les hommes </a:t>
            </a:r>
            <a:r>
              <a:rPr lang="pt-PT" sz="2000" b="0" i="0" u="none" strike="noStrike" baseline="0" dirty="0">
                <a:latin typeface="Arial" panose="020B0604020202020204" pitchFamily="34" charset="0"/>
                <a:cs typeface="Arial" panose="020B0604020202020204" pitchFamily="34" charset="0"/>
              </a:rPr>
              <a:t>et les </a:t>
            </a:r>
            <a:r>
              <a:rPr lang="pt-PT" sz="2000" b="1" i="0" u="none" strike="noStrike" baseline="0" dirty="0">
                <a:solidFill>
                  <a:srgbClr val="CC00CC"/>
                </a:solidFill>
                <a:latin typeface="Arial" panose="020B0604020202020204" pitchFamily="34" charset="0"/>
                <a:cs typeface="Arial" panose="020B0604020202020204" pitchFamily="34" charset="0"/>
              </a:rPr>
              <a:t>femmes </a:t>
            </a:r>
            <a:r>
              <a:rPr lang="pt-PT" sz="2000" b="1" i="0" u="none" strike="noStrike" baseline="0" dirty="0">
                <a:solidFill>
                  <a:srgbClr val="00B050"/>
                </a:solidFill>
                <a:latin typeface="Arial" panose="020B0604020202020204" pitchFamily="34" charset="0"/>
                <a:cs typeface="Arial" panose="020B0604020202020204" pitchFamily="34" charset="0"/>
              </a:rPr>
              <a:t>restants </a:t>
            </a:r>
            <a:r>
              <a:rPr lang="pt-PT" sz="2000" b="0" i="0" u="none" strike="noStrike" baseline="0" dirty="0">
                <a:latin typeface="Arial" panose="020B0604020202020204" pitchFamily="34" charset="0"/>
                <a:cs typeface="Arial" panose="020B0604020202020204" pitchFamily="34" charset="0"/>
              </a:rPr>
              <a:t>ont décollé avant les </a:t>
            </a:r>
            <a:r>
              <a:rPr lang="pt-PT" sz="2000" b="1" i="0" u="none" strike="noStrike" baseline="0" dirty="0">
                <a:solidFill>
                  <a:srgbClr val="C00000"/>
                </a:solidFill>
                <a:latin typeface="Arial" panose="020B0604020202020204" pitchFamily="34" charset="0"/>
                <a:cs typeface="Arial" panose="020B0604020202020204" pitchFamily="34" charset="0"/>
              </a:rPr>
              <a:t>HSH.</a:t>
            </a:r>
            <a:endParaRPr lang="en-US" sz="2000" b="1" i="1" dirty="0">
              <a:solidFill>
                <a:srgbClr val="C00000"/>
              </a:solidFill>
              <a:latin typeface="Arial" panose="020B0604020202020204" pitchFamily="34" charset="0"/>
              <a:ea typeface="Cambria" panose="02040503050406030204" pitchFamily="18" charset="0"/>
              <a:cs typeface="Arial" panose="020B0604020202020204" pitchFamily="34" charset="0"/>
            </a:endParaRPr>
          </a:p>
        </p:txBody>
      </p:sp>
      <p:pic>
        <p:nvPicPr>
          <p:cNvPr id="7" name="Picture 6">
            <a:extLst>
              <a:ext uri="{FF2B5EF4-FFF2-40B4-BE49-F238E27FC236}">
                <a16:creationId xmlns:a16="http://schemas.microsoft.com/office/drawing/2014/main" id="{2D364552-7BDB-79CA-C42D-B80808818860}"/>
              </a:ext>
            </a:extLst>
          </p:cNvPr>
          <p:cNvPicPr>
            <a:picLocks noChangeAspect="1"/>
          </p:cNvPicPr>
          <p:nvPr/>
        </p:nvPicPr>
        <p:blipFill>
          <a:blip r:embed="rId2"/>
          <a:stretch>
            <a:fillRect/>
          </a:stretch>
        </p:blipFill>
        <p:spPr>
          <a:xfrm>
            <a:off x="4492487" y="792911"/>
            <a:ext cx="7699513" cy="5871851"/>
          </a:xfrm>
          <a:prstGeom prst="rect">
            <a:avLst/>
          </a:prstGeom>
        </p:spPr>
      </p:pic>
    </p:spTree>
    <p:extLst>
      <p:ext uri="{BB962C8B-B14F-4D97-AF65-F5344CB8AC3E}">
        <p14:creationId xmlns:p14="http://schemas.microsoft.com/office/powerpoint/2010/main" val="1786460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204A910-8142-6113-F30B-57C322A80EB6}"/>
              </a:ext>
            </a:extLst>
          </p:cNvPr>
          <p:cNvPicPr>
            <a:picLocks noChangeAspect="1"/>
          </p:cNvPicPr>
          <p:nvPr/>
        </p:nvPicPr>
        <p:blipFill rotWithShape="1">
          <a:blip r:embed="rId2"/>
          <a:srcRect l="-1" r="63065" b="5897"/>
          <a:stretch/>
        </p:blipFill>
        <p:spPr>
          <a:xfrm>
            <a:off x="8610600" y="1496568"/>
            <a:ext cx="3089052" cy="498348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76B425D-4F60-6C93-D681-5EEC5B92F9E3}"/>
              </a:ext>
            </a:extLst>
          </p:cNvPr>
          <p:cNvSpPr>
            <a:spLocks noGrp="1"/>
          </p:cNvSpPr>
          <p:nvPr>
            <p:ph type="title"/>
          </p:nvPr>
        </p:nvSpPr>
        <p:spPr/>
        <p:txBody>
          <a:bodyPr/>
          <a:lstStyle/>
          <a:p>
            <a:r>
              <a:rPr lang="en-US" dirty="0">
                <a:solidFill>
                  <a:srgbClr val="0000FF"/>
                </a:solidFill>
              </a:rPr>
              <a:t>CSAVR : le nombre de nœuds d'une </a:t>
            </a:r>
            <a:r>
              <a:rPr lang="en-US" dirty="0" err="1">
                <a:solidFill>
                  <a:srgbClr val="0000FF"/>
                </a:solidFill>
              </a:rPr>
              <a:t>courbe</a:t>
            </a:r>
            <a:r>
              <a:rPr lang="en-US">
                <a:solidFill>
                  <a:srgbClr val="0000FF"/>
                </a:solidFill>
              </a:rPr>
              <a:t> Splines </a:t>
            </a:r>
            <a:r>
              <a:rPr lang="en-US" dirty="0">
                <a:solidFill>
                  <a:srgbClr val="0000FF"/>
                </a:solidFill>
              </a:rPr>
              <a:t>peut désormais être spécifié</a:t>
            </a:r>
          </a:p>
        </p:txBody>
      </p:sp>
      <p:sp>
        <p:nvSpPr>
          <p:cNvPr id="3" name="Content Placeholder 2">
            <a:extLst>
              <a:ext uri="{FF2B5EF4-FFF2-40B4-BE49-F238E27FC236}">
                <a16:creationId xmlns:a16="http://schemas.microsoft.com/office/drawing/2014/main" id="{CA36A1BC-4A5A-AD46-6395-811BAA45962A}"/>
              </a:ext>
            </a:extLst>
          </p:cNvPr>
          <p:cNvSpPr>
            <a:spLocks noGrp="1"/>
          </p:cNvSpPr>
          <p:nvPr>
            <p:ph sz="half" idx="1"/>
          </p:nvPr>
        </p:nvSpPr>
        <p:spPr>
          <a:xfrm>
            <a:off x="0" y="1825625"/>
            <a:ext cx="6330776" cy="4351338"/>
          </a:xfrm>
        </p:spPr>
        <p:txBody>
          <a:bodyPr>
            <a:noAutofit/>
          </a:bodyPr>
          <a:lstStyle/>
          <a:p>
            <a:r>
              <a:rPr lang="en-US" sz="2400" dirty="0"/>
              <a:t>Le </a:t>
            </a:r>
            <a:r>
              <a:rPr lang="en-US" sz="2400" dirty="0" err="1"/>
              <a:t>modèle</a:t>
            </a:r>
            <a:r>
              <a:rPr lang="en-US" sz="2400" dirty="0"/>
              <a:t> Splines original comporte 5 nœuds</a:t>
            </a:r>
          </a:p>
          <a:p>
            <a:pPr lvl="1"/>
            <a:r>
              <a:rPr lang="en-US" sz="2000" dirty="0"/>
              <a:t>Un plus grand nombre de nœuds permet d'obtenir des tendances plus souples en matière d'incidence</a:t>
            </a:r>
          </a:p>
          <a:p>
            <a:pPr lvl="1"/>
            <a:r>
              <a:rPr lang="en-US" sz="2000" dirty="0"/>
              <a:t>Une plus grande flexibilité n'est pas toujours bénéfique : elle peut entraîner une suradaptation des données bruyantes - par exemple, si les derniers rapports de cas concernent les années COVID 2020-2021, cela peut entraîner une baisse erronée de l'incidence récente estimée.</a:t>
            </a:r>
          </a:p>
          <a:p>
            <a:r>
              <a:rPr lang="en-US" sz="2400" dirty="0"/>
              <a:t>Des Splines à 3 ou 4 nœuds sont maintenant disponibles</a:t>
            </a:r>
          </a:p>
          <a:p>
            <a:pPr lvl="1"/>
            <a:r>
              <a:rPr lang="en-US" sz="2000" dirty="0" err="1"/>
              <a:t>Essayez</a:t>
            </a:r>
            <a:r>
              <a:rPr lang="en-US" sz="2000" dirty="0"/>
              <a:t> les trois, puis choisir l'option présentant le </a:t>
            </a:r>
            <a:r>
              <a:rPr lang="en-US" sz="2000" dirty="0" err="1"/>
              <a:t>Critère</a:t>
            </a:r>
            <a:r>
              <a:rPr lang="en-US" sz="2000" dirty="0"/>
              <a:t> </a:t>
            </a:r>
            <a:r>
              <a:rPr lang="en-US" sz="2000" dirty="0" err="1"/>
              <a:t>d’Information</a:t>
            </a:r>
            <a:r>
              <a:rPr lang="en-US" sz="2000" dirty="0"/>
              <a:t> d'Akaike (AIC) le plus </a:t>
            </a:r>
            <a:r>
              <a:rPr lang="en-US" sz="2000" dirty="0" err="1"/>
              <a:t>faible</a:t>
            </a:r>
            <a:r>
              <a:rPr lang="en-US" sz="2000" dirty="0"/>
              <a:t> et/</a:t>
            </a:r>
            <a:r>
              <a:rPr lang="en-US" sz="2000" dirty="0" err="1"/>
              <a:t>ou</a:t>
            </a:r>
            <a:r>
              <a:rPr lang="en-US" sz="2000" dirty="0"/>
              <a:t> la </a:t>
            </a:r>
            <a:r>
              <a:rPr lang="en-US" sz="2000" dirty="0" err="1"/>
              <a:t>courbe</a:t>
            </a:r>
            <a:r>
              <a:rPr lang="en-US" sz="2000" dirty="0"/>
              <a:t> </a:t>
            </a:r>
            <a:r>
              <a:rPr lang="en-US" sz="2000" dirty="0" err="1"/>
              <a:t>historique</a:t>
            </a:r>
            <a:r>
              <a:rPr lang="en-US" sz="2000" dirty="0"/>
              <a:t> la plus plausible.</a:t>
            </a:r>
          </a:p>
          <a:p>
            <a:endParaRPr lang="en-US" sz="2400" dirty="0"/>
          </a:p>
        </p:txBody>
      </p:sp>
      <p:sp>
        <p:nvSpPr>
          <p:cNvPr id="4" name="Slide Number Placeholder 3">
            <a:extLst>
              <a:ext uri="{FF2B5EF4-FFF2-40B4-BE49-F238E27FC236}">
                <a16:creationId xmlns:a16="http://schemas.microsoft.com/office/drawing/2014/main" id="{C8E5ECFD-2A99-C6D9-CA9F-F8EFE6EE69EC}"/>
              </a:ext>
            </a:extLst>
          </p:cNvPr>
          <p:cNvSpPr>
            <a:spLocks noGrp="1"/>
          </p:cNvSpPr>
          <p:nvPr>
            <p:ph type="sldNum" sz="quarter" idx="12"/>
          </p:nvPr>
        </p:nvSpPr>
        <p:spPr/>
        <p:txBody>
          <a:bodyPr/>
          <a:lstStyle/>
          <a:p>
            <a:fld id="{CF13D369-8700-4468-8CC4-EE7C53720160}" type="slidenum">
              <a:rPr lang="en-US" smtClean="0"/>
              <a:t>9</a:t>
            </a:fld>
            <a:endParaRPr lang="en-US"/>
          </a:p>
        </p:txBody>
      </p:sp>
      <p:sp>
        <p:nvSpPr>
          <p:cNvPr id="11" name="Rectangle: Rounded Corners 10">
            <a:extLst>
              <a:ext uri="{FF2B5EF4-FFF2-40B4-BE49-F238E27FC236}">
                <a16:creationId xmlns:a16="http://schemas.microsoft.com/office/drawing/2014/main" id="{7CFBBFC5-51B9-C750-8B07-BDB3FF647E9C}"/>
              </a:ext>
            </a:extLst>
          </p:cNvPr>
          <p:cNvSpPr/>
          <p:nvPr/>
        </p:nvSpPr>
        <p:spPr>
          <a:xfrm>
            <a:off x="8714017" y="2504269"/>
            <a:ext cx="1372772" cy="16475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D33AF5BE-B74C-5E53-AF0B-26A5DCA619EE}"/>
              </a:ext>
            </a:extLst>
          </p:cNvPr>
          <p:cNvSpPr/>
          <p:nvPr/>
        </p:nvSpPr>
        <p:spPr>
          <a:xfrm>
            <a:off x="8714017" y="2690844"/>
            <a:ext cx="1372772" cy="320040"/>
          </a:xfrm>
          <a:prstGeom prst="roundRect">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4BBB9C8-BEB6-FDA6-8EC8-F7F3FF72E83F}"/>
              </a:ext>
            </a:extLst>
          </p:cNvPr>
          <p:cNvSpPr txBox="1"/>
          <p:nvPr/>
        </p:nvSpPr>
        <p:spPr>
          <a:xfrm>
            <a:off x="6330776" y="2432759"/>
            <a:ext cx="1920240" cy="307777"/>
          </a:xfrm>
          <a:prstGeom prst="rect">
            <a:avLst/>
          </a:prstGeom>
          <a:solidFill>
            <a:schemeClr val="accent4">
              <a:lumMod val="20000"/>
              <a:lumOff val="80000"/>
            </a:schemeClr>
          </a:solidFill>
          <a:ln w="28575">
            <a:solidFill>
              <a:srgbClr val="FF0000"/>
            </a:solidFill>
          </a:ln>
        </p:spPr>
        <p:txBody>
          <a:bodyPr wrap="square" rtlCol="0">
            <a:spAutoFit/>
          </a:bodyPr>
          <a:lstStyle/>
          <a:p>
            <a:pPr algn="ctr"/>
            <a:r>
              <a:rPr lang="en-US" sz="1400" b="1" dirty="0"/>
              <a:t>Option cannelure originale</a:t>
            </a:r>
          </a:p>
        </p:txBody>
      </p:sp>
      <p:sp>
        <p:nvSpPr>
          <p:cNvPr id="16" name="TextBox 15">
            <a:extLst>
              <a:ext uri="{FF2B5EF4-FFF2-40B4-BE49-F238E27FC236}">
                <a16:creationId xmlns:a16="http://schemas.microsoft.com/office/drawing/2014/main" id="{BD4CB2D0-71A9-0631-CB59-FD49DDDE7C0E}"/>
              </a:ext>
            </a:extLst>
          </p:cNvPr>
          <p:cNvSpPr txBox="1"/>
          <p:nvPr/>
        </p:nvSpPr>
        <p:spPr>
          <a:xfrm>
            <a:off x="6330776" y="3002646"/>
            <a:ext cx="1920240" cy="307777"/>
          </a:xfrm>
          <a:prstGeom prst="rect">
            <a:avLst/>
          </a:prstGeom>
          <a:solidFill>
            <a:schemeClr val="accent4">
              <a:lumMod val="20000"/>
              <a:lumOff val="80000"/>
            </a:schemeClr>
          </a:solidFill>
          <a:ln w="28575">
            <a:solidFill>
              <a:srgbClr val="7030A0"/>
            </a:solidFill>
          </a:ln>
        </p:spPr>
        <p:txBody>
          <a:bodyPr wrap="square" rtlCol="0">
            <a:spAutoFit/>
          </a:bodyPr>
          <a:lstStyle/>
          <a:p>
            <a:pPr algn="ctr"/>
            <a:r>
              <a:rPr lang="en-US" sz="1400" b="1" dirty="0"/>
              <a:t>Nouvelles options</a:t>
            </a:r>
          </a:p>
        </p:txBody>
      </p:sp>
      <p:cxnSp>
        <p:nvCxnSpPr>
          <p:cNvPr id="17" name="Connector: Elbow 16">
            <a:extLst>
              <a:ext uri="{FF2B5EF4-FFF2-40B4-BE49-F238E27FC236}">
                <a16:creationId xmlns:a16="http://schemas.microsoft.com/office/drawing/2014/main" id="{7ACFB7B0-FF13-ABB7-EB18-9CE66132BC82}"/>
              </a:ext>
            </a:extLst>
          </p:cNvPr>
          <p:cNvCxnSpPr>
            <a:cxnSpLocks/>
            <a:stCxn id="16" idx="3"/>
            <a:endCxn id="12" idx="1"/>
          </p:cNvCxnSpPr>
          <p:nvPr/>
        </p:nvCxnSpPr>
        <p:spPr>
          <a:xfrm flipV="1">
            <a:off x="8251016" y="2850864"/>
            <a:ext cx="463001" cy="305671"/>
          </a:xfrm>
          <a:prstGeom prst="bentConnector3">
            <a:avLst>
              <a:gd name="adj1" fmla="val 50000"/>
            </a:avLst>
          </a:prstGeom>
          <a:ln w="28575">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AE2072B-C461-D77F-5A8E-F704B251504A}"/>
              </a:ext>
            </a:extLst>
          </p:cNvPr>
          <p:cNvCxnSpPr>
            <a:cxnSpLocks/>
            <a:stCxn id="13" idx="3"/>
            <a:endCxn id="11" idx="1"/>
          </p:cNvCxnSpPr>
          <p:nvPr/>
        </p:nvCxnSpPr>
        <p:spPr>
          <a:xfrm>
            <a:off x="8251016" y="2306532"/>
            <a:ext cx="463001" cy="280115"/>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CF2CF36-EEF9-95D2-54FB-B3C198E2BC90}"/>
              </a:ext>
            </a:extLst>
          </p:cNvPr>
          <p:cNvSpPr txBox="1"/>
          <p:nvPr/>
        </p:nvSpPr>
        <p:spPr>
          <a:xfrm>
            <a:off x="6172202" y="5403720"/>
            <a:ext cx="2092546" cy="954107"/>
          </a:xfrm>
          <a:prstGeom prst="rect">
            <a:avLst/>
          </a:prstGeom>
          <a:solidFill>
            <a:schemeClr val="accent4">
              <a:lumMod val="20000"/>
              <a:lumOff val="80000"/>
            </a:schemeClr>
          </a:solidFill>
          <a:ln w="28575">
            <a:solidFill>
              <a:srgbClr val="327BB6"/>
            </a:solidFill>
          </a:ln>
        </p:spPr>
        <p:txBody>
          <a:bodyPr wrap="square" rtlCol="0">
            <a:spAutoFit/>
          </a:bodyPr>
          <a:lstStyle/>
          <a:p>
            <a:r>
              <a:rPr lang="en-US" sz="1400" b="1" dirty="0"/>
              <a:t>AIC</a:t>
            </a:r>
            <a:r>
              <a:rPr lang="en-US" sz="1400" dirty="0"/>
              <a:t>. L'option "Splines - 5 nœuds" </a:t>
            </a:r>
            <a:r>
              <a:rPr lang="en-US" sz="1400" dirty="0" err="1"/>
              <a:t>statistiquement</a:t>
            </a:r>
            <a:r>
              <a:rPr lang="en-US" sz="1400" dirty="0"/>
              <a:t> a </a:t>
            </a:r>
            <a:r>
              <a:rPr lang="en-US" sz="1400" dirty="0" err="1"/>
              <a:t>mieux</a:t>
            </a:r>
            <a:r>
              <a:rPr lang="en-US" sz="1400" dirty="0"/>
              <a:t> </a:t>
            </a:r>
            <a:r>
              <a:rPr lang="en-US" sz="1400" dirty="0" err="1"/>
              <a:t>fonctionné</a:t>
            </a:r>
            <a:r>
              <a:rPr lang="en-US" sz="1400" dirty="0"/>
              <a:t> que les autres options Splines.</a:t>
            </a:r>
          </a:p>
        </p:txBody>
      </p:sp>
      <p:sp>
        <p:nvSpPr>
          <p:cNvPr id="26" name="Rectangle: Rounded Corners 25">
            <a:extLst>
              <a:ext uri="{FF2B5EF4-FFF2-40B4-BE49-F238E27FC236}">
                <a16:creationId xmlns:a16="http://schemas.microsoft.com/office/drawing/2014/main" id="{6D9B0CA9-14C8-1EBD-BFAA-84BE12D8E82F}"/>
              </a:ext>
            </a:extLst>
          </p:cNvPr>
          <p:cNvSpPr/>
          <p:nvPr/>
        </p:nvSpPr>
        <p:spPr>
          <a:xfrm>
            <a:off x="8632936" y="5217992"/>
            <a:ext cx="1497226" cy="1325563"/>
          </a:xfrm>
          <a:prstGeom prst="roundRect">
            <a:avLst/>
          </a:prstGeom>
          <a:noFill/>
          <a:ln w="28575">
            <a:solidFill>
              <a:srgbClr val="327BB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a:extLst>
              <a:ext uri="{FF2B5EF4-FFF2-40B4-BE49-F238E27FC236}">
                <a16:creationId xmlns:a16="http://schemas.microsoft.com/office/drawing/2014/main" id="{82F94D72-2E4A-AC86-47EC-E9B2FB2BAAB6}"/>
              </a:ext>
            </a:extLst>
          </p:cNvPr>
          <p:cNvCxnSpPr>
            <a:cxnSpLocks/>
            <a:stCxn id="25" idx="3"/>
            <a:endCxn id="26" idx="1"/>
          </p:cNvCxnSpPr>
          <p:nvPr/>
        </p:nvCxnSpPr>
        <p:spPr>
          <a:xfrm>
            <a:off x="8264748" y="5880774"/>
            <a:ext cx="368188" cy="0"/>
          </a:xfrm>
          <a:prstGeom prst="straightConnector1">
            <a:avLst/>
          </a:prstGeom>
          <a:ln w="28575">
            <a:solidFill>
              <a:srgbClr val="327BB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0509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288ef829-98c5-46d1-83dc-c2ef7c814da2" xsi:nil="true"/>
    <TaxCatchAll xmlns="2ddeef39-65d3-4660-94f2-f063f949c57e" xsi:nil="true"/>
    <lcf76f155ced4ddcb4097134ff3c332f xmlns="288ef829-98c5-46d1-83dc-c2ef7c814da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93E641F549574BB805BD9C73365D4F" ma:contentTypeVersion="19" ma:contentTypeDescription="Create a new document." ma:contentTypeScope="" ma:versionID="fd2d0a4ae318738fa5f1ff72e65b2934">
  <xsd:schema xmlns:xsd="http://www.w3.org/2001/XMLSchema" xmlns:xs="http://www.w3.org/2001/XMLSchema" xmlns:p="http://schemas.microsoft.com/office/2006/metadata/properties" xmlns:ns2="288ef829-98c5-46d1-83dc-c2ef7c814da2" xmlns:ns3="2ddeef39-65d3-4660-94f2-f063f949c57e" targetNamespace="http://schemas.microsoft.com/office/2006/metadata/properties" ma:root="true" ma:fieldsID="37c2625be6a258cebd7413079fa12bc5" ns2:_="" ns3:_="">
    <xsd:import namespace="288ef829-98c5-46d1-83dc-c2ef7c814da2"/>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8ef829-98c5-46d1-83dc-c2ef7c814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1142ec6-8224-48c2-babf-013e8b339833}" ma:internalName="TaxCatchAll" ma:showField="CatchAllData" ma:web="2ddeef39-65d3-4660-94f2-f063f949c5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EFC1DD-034F-4B43-91CC-C5BA77A5D37E}">
  <ds:schemaRefs>
    <ds:schemaRef ds:uri="http://schemas.microsoft.com/office/2006/documentManagement/types"/>
    <ds:schemaRef ds:uri="2ddeef39-65d3-4660-94f2-f063f949c57e"/>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288ef829-98c5-46d1-83dc-c2ef7c814da2"/>
    <ds:schemaRef ds:uri="http://www.w3.org/XML/1998/namespace"/>
    <ds:schemaRef ds:uri="http://purl.org/dc/dcmitype/"/>
    <ds:schemaRef ds:uri="http://purl.org/dc/terms/"/>
  </ds:schemaRefs>
</ds:datastoreItem>
</file>

<file path=customXml/itemProps2.xml><?xml version="1.0" encoding="utf-8"?>
<ds:datastoreItem xmlns:ds="http://schemas.openxmlformats.org/officeDocument/2006/customXml" ds:itemID="{CA075BA0-8626-4E6F-94D9-3C382CF9A4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8ef829-98c5-46d1-83dc-c2ef7c814da2"/>
    <ds:schemaRef ds:uri="2ddeef39-65d3-4660-94f2-f063f949c5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D59F95-0977-4650-B0AD-61E2F7509DAB}">
  <ds:schemaRefs>
    <ds:schemaRef ds:uri="http://schemas.microsoft.com/sharepoint/v3/contenttype/forms"/>
  </ds:schemaRefs>
</ds:datastoreItem>
</file>

<file path=docMetadata/LabelInfo.xml><?xml version="1.0" encoding="utf-8"?>
<clbl:labelList xmlns:clbl="http://schemas.microsoft.com/office/2020/mipLabelMetadata">
  <clbl:label id="{c2e1cf9b-e1b6-44eb-8021-428c292d3eb5}" enabled="0" method="" siteId="{c2e1cf9b-e1b6-44eb-8021-428c292d3eb5}" removed="1"/>
</clbl:labelList>
</file>

<file path=docProps/app.xml><?xml version="1.0" encoding="utf-8"?>
<Properties xmlns="http://schemas.openxmlformats.org/officeDocument/2006/extended-properties" xmlns:vt="http://schemas.openxmlformats.org/officeDocument/2006/docPropsVTypes">
  <TotalTime>0</TotalTime>
  <Words>2749</Words>
  <Application>Microsoft Office PowerPoint</Application>
  <PresentationFormat>Widescreen</PresentationFormat>
  <Paragraphs>225</Paragraphs>
  <Slides>26</Slides>
  <Notes>11</Notes>
  <HiddenSlides>9</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Symbol</vt:lpstr>
      <vt:lpstr>Wingdings</vt:lpstr>
      <vt:lpstr>Wingdings 2</vt:lpstr>
      <vt:lpstr>Office Theme</vt:lpstr>
      <vt:lpstr>Changements dans le spectre  AIM, EPP et CSAVR pour les estimations du VIH pour 2024</vt:lpstr>
      <vt:lpstr>Principaux changements pour 2024</vt:lpstr>
      <vt:lpstr>Interruption du traitement : données du programme</vt:lpstr>
      <vt:lpstr>Nouvelles tendances de la mortalité due au traitement antirétroviral pour certaines régions</vt:lpstr>
      <vt:lpstr>EPP-Conc. : recommandations sur les types de courbes, affinées</vt:lpstr>
      <vt:lpstr>EPP : R-Hybrid ajuste une courbe plus plausible, avec une augmentation initiale plus graduelle, que EPP-Classic ou R-Spline.</vt:lpstr>
      <vt:lpstr>EPP : "valider" la hausse initiale de l'épidémie par rapport aux diagnostics de cas de VIH/SIDA  Diagnostics de cas de VIH et de SIDA </vt:lpstr>
      <vt:lpstr>EPP : "valider" la progression initiale de l'épidémie dans les  sous-populations</vt:lpstr>
      <vt:lpstr>CSAVR : le nombre de nœuds d'une courbe Splines peut désormais être spécifié</vt:lpstr>
      <vt:lpstr>CSAVR : le nombre de nœuds d'une courbe Spline peut désormais être spécifié</vt:lpstr>
      <vt:lpstr>Un clic pour "s'adapter à tous" les modèles d'incidence CSAVR</vt:lpstr>
      <vt:lpstr>Modèle d'incidence de l'ECDC : Importation dans le spectre, au niveau national et/ou en tant que somme de sous-populations</vt:lpstr>
      <vt:lpstr>Connaissance du statut (première cible 95) pour les enfants (I)</vt:lpstr>
      <vt:lpstr>Connaissance du statut (première cible 95) pour les enfants (II)</vt:lpstr>
      <vt:lpstr>Validation : Enfants déjà traités</vt:lpstr>
      <vt:lpstr>Indicateurs de validation des fichiers</vt:lpstr>
      <vt:lpstr>Indicateurs de validation des fichiers - Epidémies généralisées</vt:lpstr>
      <vt:lpstr>Télécharger le dernier Spectrum pour le cycle d'estimations 2024</vt:lpstr>
      <vt:lpstr>Diapositives supplémentaires</vt:lpstr>
      <vt:lpstr>Diagramme simplifié de l'évolution de l'ART</vt:lpstr>
      <vt:lpstr>Prévalence ajustée au traitement (15-49)</vt:lpstr>
      <vt:lpstr>Diapositives supplémentaires - spécifiques aux  épidémies généralisées, avec :   * enquêtes sérologiques nationales auprès des ménages &amp;  * (intensification vers) le dépistage systématique du VIH à l'échelle nationale     le dépistage du VIH dans le cadre des soins prénatals</vt:lpstr>
      <vt:lpstr>Modèles d'allaitement,  mis à jour</vt:lpstr>
      <vt:lpstr>Validation : Comparer la couverture ART ou les chiffres des données du programme avec ceux de l'enquête (I)</vt:lpstr>
      <vt:lpstr>Comparer l'ART des données du programme avec l'enquête (II)</vt:lpstr>
      <vt:lpstr>Validation : Couverture ART chez les adultes à partir des données du programme  par rapport à celle prédite à partir des données PMTCT/ANC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rglaubius</dc:creator>
  <cp:keywords>, docId:1DA2E15A43AB354C98309C1CB30D48C7</cp:keywords>
  <cp:lastModifiedBy>RWODZI, Desire Tarwireyi</cp:lastModifiedBy>
  <cp:revision>2404</cp:revision>
  <cp:lastPrinted>2023-11-30T16:34:53Z</cp:lastPrinted>
  <dcterms:created xsi:type="dcterms:W3CDTF">2017-12-22T14:29:51Z</dcterms:created>
  <dcterms:modified xsi:type="dcterms:W3CDTF">2024-02-20T10:17:02Z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0x0101006893E641F549574BB805BD9C73365D4F</vt:lpwstr>
  </property>
  <property fmtid="{D5CDD505-2E9C-101B-9397-08002B2CF9AE}" pid="3" name="MediaServiceImageTags">
    <vt:lpwstr/>
  </property>
</Properties>
</file>