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 id="2147483660" r:id="rId5"/>
  </p:sldMasterIdLst>
  <p:notesMasterIdLst>
    <p:notesMasterId r:id="rId19"/>
  </p:notesMasterIdLst>
  <p:sldIdLst>
    <p:sldId id="256" r:id="rId6"/>
    <p:sldId id="262" r:id="rId7"/>
    <p:sldId id="263" r:id="rId8"/>
    <p:sldId id="264" r:id="rId9"/>
    <p:sldId id="275" r:id="rId10"/>
    <p:sldId id="276" r:id="rId11"/>
    <p:sldId id="277" r:id="rId12"/>
    <p:sldId id="265" r:id="rId13"/>
    <p:sldId id="266" r:id="rId14"/>
    <p:sldId id="267" r:id="rId15"/>
    <p:sldId id="278"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3B4970-DA43-C9EB-9F95-5A546B8F60C8}" name="KORENROMP, Eline Louise" initials="EK" userId="S::KorenrompE@unaids.org::a44abeb2-aa4e-4d35-a6f5-0d25c352ba16" providerId="AD"/>
  <p188:author id="{26F2377C-C6D7-1955-B181-C334F16C25DA}" name="Robert Glaubius" initials="RG" userId="S::RGlaubius@avenirhealth.org::c74bf380-7616-4260-89c8-67b05f06cd2a" providerId="AD"/>
  <p188:author id="{533D1E9D-59B8-62D1-1A8B-624C14EEDC41}" name="Robert Glaubius" initials="RG" userId="S::rglaubius_avenirhealth.org#ext#@unaids.onmicrosoft.com::ce50593f-0189-4cf2-864a-de0991ebb9c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1315"/>
    <a:srgbClr val="327B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447" autoAdjust="0"/>
  </p:normalViewPr>
  <p:slideViewPr>
    <p:cSldViewPr snapToGrid="0">
      <p:cViewPr varScale="1">
        <p:scale>
          <a:sx n="71" d="100"/>
          <a:sy n="71" d="100"/>
        </p:scale>
        <p:origin x="388" y="4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RENROMP, Eline Louise" userId="a44abeb2-aa4e-4d35-a6f5-0d25c352ba16" providerId="ADAL" clId="{66A85AD0-BE92-44B6-9490-9CA405EFB258}"/>
    <pc:docChg chg="modSld">
      <pc:chgData name="KORENROMP, Eline Louise" userId="a44abeb2-aa4e-4d35-a6f5-0d25c352ba16" providerId="ADAL" clId="{66A85AD0-BE92-44B6-9490-9CA405EFB258}" dt="2025-02-10T08:09:19.490" v="6" actId="20577"/>
      <pc:docMkLst>
        <pc:docMk/>
      </pc:docMkLst>
      <pc:sldChg chg="modSp mod">
        <pc:chgData name="KORENROMP, Eline Louise" userId="a44abeb2-aa4e-4d35-a6f5-0d25c352ba16" providerId="ADAL" clId="{66A85AD0-BE92-44B6-9490-9CA405EFB258}" dt="2025-02-10T08:09:19.490" v="6" actId="20577"/>
        <pc:sldMkLst>
          <pc:docMk/>
          <pc:sldMk cId="2888350398" sldId="262"/>
        </pc:sldMkLst>
        <pc:spChg chg="mod">
          <ac:chgData name="KORENROMP, Eline Louise" userId="a44abeb2-aa4e-4d35-a6f5-0d25c352ba16" providerId="ADAL" clId="{66A85AD0-BE92-44B6-9490-9CA405EFB258}" dt="2025-02-10T08:09:19.490" v="6" actId="20577"/>
          <ac:spMkLst>
            <pc:docMk/>
            <pc:sldMk cId="2888350398" sldId="262"/>
            <ac:spMk id="6" creationId="{8BDBA89C-E819-8E5C-C27E-8D43B3C575B8}"/>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t>Tasas de transmisión </a:t>
            </a:r>
            <a:r>
              <a:rPr lang="en-US" b="1" dirty="0"/>
              <a:t>prenatal (incl. periparto</a:t>
            </a:r>
            <a:r>
              <a:rPr lang="en-US" dirty="0"/>
              <a:t>)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CH"/>
        </a:p>
      </c:txPr>
    </c:title>
    <c:autoTitleDeleted val="0"/>
    <c:plotArea>
      <c:layout/>
      <c:barChart>
        <c:barDir val="col"/>
        <c:grouping val="clustered"/>
        <c:varyColors val="0"/>
        <c:ser>
          <c:idx val="0"/>
          <c:order val="0"/>
          <c:tx>
            <c:strRef>
              <c:f>Sheet1!$B$1</c:f>
              <c:strCache>
                <c:ptCount val="1"/>
                <c:pt idx="0">
                  <c:v>Previo</c:v>
                </c:pt>
              </c:strCache>
            </c:strRef>
          </c:tx>
          <c:spPr>
            <a:solidFill>
              <a:schemeClr val="accent1"/>
            </a:solidFill>
            <a:ln>
              <a:noFill/>
            </a:ln>
            <a:effectLst/>
          </c:spPr>
          <c:invertIfNegative val="0"/>
          <c:cat>
            <c:strRef>
              <c:f>Sheet1!$A$2:$A$11</c:f>
              <c:strCache>
                <c:ptCount val="10"/>
                <c:pt idx="0">
                  <c:v>Sin TAR CD4&lt;200</c:v>
                </c:pt>
                <c:pt idx="1">
                  <c:v>Sin TAR CD4200-350</c:v>
                </c:pt>
                <c:pt idx="2">
                  <c:v>Sin TAR CD4&gt;350</c:v>
                </c:pt>
                <c:pt idx="3">
                  <c:v>Dosis única NVP</c:v>
                </c:pt>
                <c:pt idx="4">
                  <c:v>Dual ARV</c:v>
                </c:pt>
                <c:pt idx="5">
                  <c:v>Opción A</c:v>
                </c:pt>
                <c:pt idx="6">
                  <c:v>Opción B</c:v>
                </c:pt>
                <c:pt idx="7">
                  <c:v>TAR antes</c:v>
                </c:pt>
                <c:pt idx="8">
                  <c:v>TAR durante</c:v>
                </c:pt>
                <c:pt idx="9">
                  <c:v>TAR tarde</c:v>
                </c:pt>
              </c:strCache>
            </c:strRef>
          </c:cat>
          <c:val>
            <c:numRef>
              <c:f>Sheet1!$B$2:$B$11</c:f>
              <c:numCache>
                <c:formatCode>General</c:formatCode>
                <c:ptCount val="10"/>
                <c:pt idx="0">
                  <c:v>37</c:v>
                </c:pt>
                <c:pt idx="1">
                  <c:v>27</c:v>
                </c:pt>
                <c:pt idx="2">
                  <c:v>15</c:v>
                </c:pt>
                <c:pt idx="3">
                  <c:v>7.5</c:v>
                </c:pt>
                <c:pt idx="4">
                  <c:v>2.2000000000000002</c:v>
                </c:pt>
                <c:pt idx="5">
                  <c:v>4.0999999999999996</c:v>
                </c:pt>
                <c:pt idx="6">
                  <c:v>1.9</c:v>
                </c:pt>
                <c:pt idx="7">
                  <c:v>0.26</c:v>
                </c:pt>
                <c:pt idx="8">
                  <c:v>1.4</c:v>
                </c:pt>
                <c:pt idx="9">
                  <c:v>8.1999999999999993</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B88C-4CEC-9118-ED343A786ACE}"/>
            </c:ext>
          </c:extLst>
        </c:ser>
        <c:ser>
          <c:idx val="1"/>
          <c:order val="1"/>
          <c:tx>
            <c:strRef>
              <c:f>Sheet1!$C$1</c:f>
              <c:strCache>
                <c:ptCount val="1"/>
                <c:pt idx="0">
                  <c:v>Nuevo</c:v>
                </c:pt>
              </c:strCache>
            </c:strRef>
          </c:tx>
          <c:spPr>
            <a:solidFill>
              <a:schemeClr val="accent2"/>
            </a:solidFill>
            <a:ln>
              <a:noFill/>
            </a:ln>
            <a:effectLst/>
          </c:spPr>
          <c:invertIfNegative val="0"/>
          <c:cat>
            <c:strRef>
              <c:f>Sheet1!$A$2:$A$11</c:f>
              <c:strCache>
                <c:ptCount val="10"/>
                <c:pt idx="0">
                  <c:v>Sin TAR CD4&lt;200</c:v>
                </c:pt>
                <c:pt idx="1">
                  <c:v>Sin TAR CD4200-350</c:v>
                </c:pt>
                <c:pt idx="2">
                  <c:v>Sin TAR CD4&gt;350</c:v>
                </c:pt>
                <c:pt idx="3">
                  <c:v>Dosis única NVP</c:v>
                </c:pt>
                <c:pt idx="4">
                  <c:v>Dual ARV</c:v>
                </c:pt>
                <c:pt idx="5">
                  <c:v>Opción A</c:v>
                </c:pt>
                <c:pt idx="6">
                  <c:v>Opción B</c:v>
                </c:pt>
                <c:pt idx="7">
                  <c:v>TAR antes</c:v>
                </c:pt>
                <c:pt idx="8">
                  <c:v>TAR durante</c:v>
                </c:pt>
                <c:pt idx="9">
                  <c:v>TAR tarde</c:v>
                </c:pt>
              </c:strCache>
            </c:strRef>
          </c:cat>
          <c:val>
            <c:numRef>
              <c:f>Sheet1!$C$2:$C$11</c:f>
              <c:numCache>
                <c:formatCode>General</c:formatCode>
                <c:ptCount val="10"/>
                <c:pt idx="0">
                  <c:v>33.4</c:v>
                </c:pt>
                <c:pt idx="1">
                  <c:v>25.1</c:v>
                </c:pt>
                <c:pt idx="2">
                  <c:v>16.7</c:v>
                </c:pt>
                <c:pt idx="3">
                  <c:v>8.3000000000000007</c:v>
                </c:pt>
                <c:pt idx="4">
                  <c:v>3.1</c:v>
                </c:pt>
                <c:pt idx="5">
                  <c:v>3.1</c:v>
                </c:pt>
                <c:pt idx="6">
                  <c:v>1.8</c:v>
                </c:pt>
                <c:pt idx="7">
                  <c:v>0.33</c:v>
                </c:pt>
                <c:pt idx="8">
                  <c:v>1</c:v>
                </c:pt>
                <c:pt idx="9">
                  <c:v>5.2</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1-B88C-4CEC-9118-ED343A786ACE}"/>
            </c:ext>
          </c:extLst>
        </c:ser>
        <c:dLbls>
          <c:showLegendKey val="0"/>
          <c:showVal val="0"/>
          <c:showCatName val="0"/>
          <c:showSerName val="0"/>
          <c:showPercent val="0"/>
          <c:showBubbleSize val="0"/>
        </c:dLbls>
        <c:gapWidth val="219"/>
        <c:overlap val="-27"/>
        <c:axId val="1623165984"/>
        <c:axId val="1623158304"/>
      </c:barChart>
      <c:catAx>
        <c:axId val="1623165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CH"/>
          </a:p>
        </c:txPr>
        <c:crossAx val="1623158304"/>
        <c:crosses val="autoZero"/>
        <c:auto val="1"/>
        <c:lblAlgn val="ctr"/>
        <c:lblOffset val="100"/>
        <c:noMultiLvlLbl val="0"/>
      </c:catAx>
      <c:valAx>
        <c:axId val="1623158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CH"/>
          </a:p>
        </c:txPr>
        <c:crossAx val="1623165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CH"/>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CH"/>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t>Tasas de transmisión de </a:t>
            </a:r>
            <a:r>
              <a:rPr lang="en-US" b="1" dirty="0"/>
              <a:t>la lactancia materna </a:t>
            </a:r>
            <a:r>
              <a:rPr lang="en-US" dirty="0"/>
              <a:t>(% al mes)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CH"/>
        </a:p>
      </c:txPr>
    </c:title>
    <c:autoTitleDeleted val="0"/>
    <c:plotArea>
      <c:layout/>
      <c:barChart>
        <c:barDir val="col"/>
        <c:grouping val="clustered"/>
        <c:varyColors val="0"/>
        <c:ser>
          <c:idx val="0"/>
          <c:order val="0"/>
          <c:tx>
            <c:strRef>
              <c:f>Sheet1!$B$1</c:f>
              <c:strCache>
                <c:ptCount val="1"/>
                <c:pt idx="0">
                  <c:v>Previo</c:v>
                </c:pt>
              </c:strCache>
            </c:strRef>
          </c:tx>
          <c:spPr>
            <a:solidFill>
              <a:schemeClr val="accent1"/>
            </a:solidFill>
            <a:ln>
              <a:noFill/>
            </a:ln>
            <a:effectLst/>
          </c:spPr>
          <c:invertIfNegative val="0"/>
          <c:cat>
            <c:strRef>
              <c:f>Sheet1!$A$2:$A$12</c:f>
              <c:strCache>
                <c:ptCount val="11"/>
                <c:pt idx="0">
                  <c:v>Sin TAR CD4&lt;200</c:v>
                </c:pt>
                <c:pt idx="1">
                  <c:v>Sin TAR CD4200-350</c:v>
                </c:pt>
                <c:pt idx="2">
                  <c:v>Sin TAR CD4&gt;350</c:v>
                </c:pt>
                <c:pt idx="3">
                  <c:v>Dosis única NVP CD4&lt;350</c:v>
                </c:pt>
                <c:pt idx="4">
                  <c:v>Dosis única NVP CD4&gt;350</c:v>
                </c:pt>
                <c:pt idx="5">
                  <c:v>Dual ARV</c:v>
                </c:pt>
                <c:pt idx="6">
                  <c:v>Opción A</c:v>
                </c:pt>
                <c:pt idx="7">
                  <c:v>Opción B</c:v>
                </c:pt>
                <c:pt idx="8">
                  <c:v>TAR antes</c:v>
                </c:pt>
                <c:pt idx="9">
                  <c:v>TAR durante</c:v>
                </c:pt>
                <c:pt idx="10">
                  <c:v>TAR tarde</c:v>
                </c:pt>
              </c:strCache>
            </c:strRef>
          </c:cat>
          <c:val>
            <c:numRef>
              <c:f>Sheet1!$B$2:$B$12</c:f>
              <c:numCache>
                <c:formatCode>General</c:formatCode>
                <c:ptCount val="11"/>
                <c:pt idx="0">
                  <c:v>0.89</c:v>
                </c:pt>
                <c:pt idx="1">
                  <c:v>0.81</c:v>
                </c:pt>
                <c:pt idx="2">
                  <c:v>0.51</c:v>
                </c:pt>
                <c:pt idx="3">
                  <c:v>0.99</c:v>
                </c:pt>
                <c:pt idx="4">
                  <c:v>0.4</c:v>
                </c:pt>
                <c:pt idx="5">
                  <c:v>0.18</c:v>
                </c:pt>
                <c:pt idx="6">
                  <c:v>0.2</c:v>
                </c:pt>
                <c:pt idx="7">
                  <c:v>0.13</c:v>
                </c:pt>
                <c:pt idx="8">
                  <c:v>2.3E-2</c:v>
                </c:pt>
                <c:pt idx="9">
                  <c:v>0.11</c:v>
                </c:pt>
                <c:pt idx="10">
                  <c:v>0.2</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B88C-4CEC-9118-ED343A786ACE}"/>
            </c:ext>
          </c:extLst>
        </c:ser>
        <c:ser>
          <c:idx val="1"/>
          <c:order val="1"/>
          <c:tx>
            <c:strRef>
              <c:f>Sheet1!$C$1</c:f>
              <c:strCache>
                <c:ptCount val="1"/>
                <c:pt idx="0">
                  <c:v>Nuevo</c:v>
                </c:pt>
              </c:strCache>
            </c:strRef>
          </c:tx>
          <c:spPr>
            <a:solidFill>
              <a:schemeClr val="accent2"/>
            </a:solidFill>
            <a:ln>
              <a:noFill/>
            </a:ln>
            <a:effectLst/>
          </c:spPr>
          <c:invertIfNegative val="0"/>
          <c:cat>
            <c:strRef>
              <c:f>Sheet1!$A$2:$A$12</c:f>
              <c:strCache>
                <c:ptCount val="11"/>
                <c:pt idx="0">
                  <c:v>Sin TAR CD4&lt;200</c:v>
                </c:pt>
                <c:pt idx="1">
                  <c:v>Sin TAR CD4200-350</c:v>
                </c:pt>
                <c:pt idx="2">
                  <c:v>Sin TAR CD4&gt;350</c:v>
                </c:pt>
                <c:pt idx="3">
                  <c:v>Dosis única NVP CD4&lt;350</c:v>
                </c:pt>
                <c:pt idx="4">
                  <c:v>Dosis única NVP CD4&gt;350</c:v>
                </c:pt>
                <c:pt idx="5">
                  <c:v>Dual ARV</c:v>
                </c:pt>
                <c:pt idx="6">
                  <c:v>Opción A</c:v>
                </c:pt>
                <c:pt idx="7">
                  <c:v>Opción B</c:v>
                </c:pt>
                <c:pt idx="8">
                  <c:v>TAR antes</c:v>
                </c:pt>
                <c:pt idx="9">
                  <c:v>TAR durante</c:v>
                </c:pt>
                <c:pt idx="10">
                  <c:v>TAR tarde</c:v>
                </c:pt>
              </c:strCache>
            </c:strRef>
          </c:cat>
          <c:val>
            <c:numRef>
              <c:f>Sheet1!$C$2:$C$12</c:f>
              <c:numCache>
                <c:formatCode>General</c:formatCode>
                <c:ptCount val="11"/>
                <c:pt idx="0">
                  <c:v>1.07</c:v>
                </c:pt>
                <c:pt idx="1">
                  <c:v>0.94</c:v>
                </c:pt>
                <c:pt idx="2">
                  <c:v>0.8</c:v>
                </c:pt>
                <c:pt idx="3">
                  <c:v>0.74</c:v>
                </c:pt>
                <c:pt idx="4">
                  <c:v>0.33</c:v>
                </c:pt>
                <c:pt idx="5">
                  <c:v>0.2</c:v>
                </c:pt>
                <c:pt idx="6">
                  <c:v>0.2</c:v>
                </c:pt>
                <c:pt idx="7">
                  <c:v>0.14000000000000001</c:v>
                </c:pt>
                <c:pt idx="8">
                  <c:v>0.02</c:v>
                </c:pt>
                <c:pt idx="9">
                  <c:v>0.13</c:v>
                </c:pt>
                <c:pt idx="10">
                  <c:v>0.13</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1-B88C-4CEC-9118-ED343A786ACE}"/>
            </c:ext>
          </c:extLst>
        </c:ser>
        <c:dLbls>
          <c:showLegendKey val="0"/>
          <c:showVal val="0"/>
          <c:showCatName val="0"/>
          <c:showSerName val="0"/>
          <c:showPercent val="0"/>
          <c:showBubbleSize val="0"/>
        </c:dLbls>
        <c:gapWidth val="219"/>
        <c:overlap val="-27"/>
        <c:axId val="1623165984"/>
        <c:axId val="1623158304"/>
      </c:barChart>
      <c:catAx>
        <c:axId val="1623165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CH"/>
          </a:p>
        </c:txPr>
        <c:crossAx val="1623158304"/>
        <c:crosses val="autoZero"/>
        <c:auto val="1"/>
        <c:lblAlgn val="ctr"/>
        <c:lblOffset val="100"/>
        <c:noMultiLvlLbl val="0"/>
      </c:catAx>
      <c:valAx>
        <c:axId val="1623158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CH"/>
          </a:p>
        </c:txPr>
        <c:crossAx val="1623165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CH"/>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CH"/>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s-ES" dirty="0"/>
              <a:t>Número de personas con enfermedad avanzada</a:t>
            </a:r>
            <a:r>
              <a:rPr lang="es-ES" baseline="0" dirty="0"/>
              <a:t> del </a:t>
            </a:r>
            <a:r>
              <a:rPr lang="es-ES" dirty="0"/>
              <a:t>VIH en Colombia</a:t>
            </a:r>
            <a:endParaRPr lang="en-US"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areaChart>
        <c:grouping val="stacked"/>
        <c:varyColors val="0"/>
        <c:ser>
          <c:idx val="1"/>
          <c:order val="0"/>
          <c:tx>
            <c:strRef>
              <c:f>Sheet1!$B$1</c:f>
              <c:strCache>
                <c:ptCount val="1"/>
                <c:pt idx="0">
                  <c:v>Sin TAR, estado desconocido</c:v>
                </c:pt>
              </c:strCache>
            </c:strRef>
          </c:tx>
          <c:spPr>
            <a:solidFill>
              <a:srgbClr val="00B0F0"/>
            </a:solidFill>
            <a:ln w="25400">
              <a:noFill/>
            </a:ln>
            <a:effectLst/>
          </c:spPr>
          <c:cat>
            <c:numRef>
              <c:f>Sheet1!$A$2:$A$10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Sheet1!$B$2:$B$10</c:f>
              <c:numCache>
                <c:formatCode>#,##0</c:formatCode>
                <c:ptCount val="9"/>
                <c:pt idx="0">
                  <c:v>8673.8934013311264</c:v>
                </c:pt>
                <c:pt idx="1">
                  <c:v>8485.6349186128136</c:v>
                </c:pt>
                <c:pt idx="2">
                  <c:v>9461.273211865453</c:v>
                </c:pt>
                <c:pt idx="3">
                  <c:v>8482.3119996818532</c:v>
                </c:pt>
                <c:pt idx="4">
                  <c:v>7085.3474694056913</c:v>
                </c:pt>
                <c:pt idx="5">
                  <c:v>7302.0790031557626</c:v>
                </c:pt>
                <c:pt idx="6">
                  <c:v>9224.5224879728594</c:v>
                </c:pt>
                <c:pt idx="7">
                  <c:v>8967.7187335276194</c:v>
                </c:pt>
                <c:pt idx="8">
                  <c:v>8239.0537038605853</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D98-4E35-882D-E8CCFD7BA57C}"/>
            </c:ext>
          </c:extLst>
        </c:ser>
        <c:ser>
          <c:idx val="2"/>
          <c:order val="1"/>
          <c:tx>
            <c:strRef>
              <c:f>Sheet1!$C$1</c:f>
              <c:strCache>
                <c:ptCount val="1"/>
                <c:pt idx="0">
                  <c:v>Sin TAR, estado conocido</c:v>
                </c:pt>
              </c:strCache>
            </c:strRef>
          </c:tx>
          <c:spPr>
            <a:solidFill>
              <a:schemeClr val="accent2"/>
            </a:solidFill>
            <a:ln w="25400">
              <a:noFill/>
            </a:ln>
            <a:effectLst/>
          </c:spPr>
          <c:cat>
            <c:numRef>
              <c:f>Sheet1!$A$2:$A$10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Sheet1!$C$2:$C$10</c:f>
              <c:numCache>
                <c:formatCode>General</c:formatCode>
                <c:ptCount val="9"/>
                <c:pt idx="0">
                  <c:v>17829.106598668874</c:v>
                </c:pt>
                <c:pt idx="1">
                  <c:v>17888.365081387186</c:v>
                </c:pt>
                <c:pt idx="2">
                  <c:v>19081.726788134547</c:v>
                </c:pt>
                <c:pt idx="3">
                  <c:v>17993.688000318147</c:v>
                </c:pt>
                <c:pt idx="4">
                  <c:v>13888.652530594309</c:v>
                </c:pt>
                <c:pt idx="5">
                  <c:v>13410.920996844237</c:v>
                </c:pt>
                <c:pt idx="6">
                  <c:v>15884.477512027141</c:v>
                </c:pt>
                <c:pt idx="7">
                  <c:v>14293.281266472381</c:v>
                </c:pt>
                <c:pt idx="8">
                  <c:v>13483.946296139415</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D98-4E35-882D-E8CCFD7BA57C}"/>
            </c:ext>
          </c:extLst>
        </c:ser>
        <c:ser>
          <c:idx val="3"/>
          <c:order val="2"/>
          <c:tx>
            <c:strRef>
              <c:f>Sheet1!$D$1</c:f>
              <c:strCache>
                <c:ptCount val="1"/>
                <c:pt idx="0">
                  <c:v>Sobre TAR</c:v>
                </c:pt>
              </c:strCache>
            </c:strRef>
          </c:tx>
          <c:spPr>
            <a:solidFill>
              <a:schemeClr val="accent3"/>
            </a:solidFill>
            <a:ln w="25400">
              <a:noFill/>
            </a:ln>
            <a:effectLst/>
          </c:spPr>
          <c:cat>
            <c:numRef>
              <c:f>Sheet1!$A$2:$A$10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Sheet1!$D$2:$D$10</c:f>
              <c:numCache>
                <c:formatCode>#,##0</c:formatCode>
                <c:ptCount val="9"/>
                <c:pt idx="0">
                  <c:v>9425</c:v>
                </c:pt>
                <c:pt idx="1">
                  <c:v>9221</c:v>
                </c:pt>
                <c:pt idx="2">
                  <c:v>7755</c:v>
                </c:pt>
                <c:pt idx="3">
                  <c:v>7951</c:v>
                </c:pt>
                <c:pt idx="4">
                  <c:v>8962</c:v>
                </c:pt>
                <c:pt idx="5">
                  <c:v>7609</c:v>
                </c:pt>
                <c:pt idx="6">
                  <c:v>6771</c:v>
                </c:pt>
                <c:pt idx="7">
                  <c:v>7597</c:v>
                </c:pt>
                <c:pt idx="8">
                  <c:v>8193</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1D98-4E35-882D-E8CCFD7BA57C}"/>
            </c:ext>
          </c:extLst>
        </c:ser>
        <c:dLbls>
          <c:showLegendKey val="0"/>
          <c:showVal val="0"/>
          <c:showCatName val="0"/>
          <c:showSerName val="0"/>
          <c:showPercent val="0"/>
          <c:showBubbleSize val="0"/>
        </c:dLbls>
        <c:axId val="1469294304"/>
        <c:axId val="1469294784"/>
      </c:areaChart>
      <c:catAx>
        <c:axId val="14692943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CH"/>
          </a:p>
        </c:txPr>
        <c:crossAx val="1469294784"/>
        <c:crosses val="autoZero"/>
        <c:auto val="1"/>
        <c:lblAlgn val="ctr"/>
        <c:lblOffset val="100"/>
        <c:noMultiLvlLbl val="0"/>
      </c:catAx>
      <c:valAx>
        <c:axId val="14692947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CH"/>
          </a:p>
        </c:txPr>
        <c:crossAx val="146929430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CH"/>
        </a:p>
      </c:txPr>
    </c:legend>
    <c:plotVisOnly val="1"/>
    <c:dispBlanksAs val="zero"/>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tx1"/>
          </a:solidFill>
        </a:defRPr>
      </a:pPr>
      <a:endParaRPr lang="en-CH"/>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ES" sz="1600" dirty="0"/>
              <a:t>Distribución de muertes por MC por grupo de población</a:t>
            </a:r>
            <a:endParaRPr lang="en-US" sz="16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Sheet1!$A$2</c:f>
              <c:strCache>
                <c:ptCount val="1"/>
                <c:pt idx="0">
                  <c:v>Sin TAR, sin conocimientp, sin tratamiento</c:v>
                </c:pt>
              </c:strCache>
            </c:strRef>
          </c:tx>
          <c:spPr>
            <a:solidFill>
              <a:srgbClr val="0070C0"/>
            </a:solidFill>
            <a:ln>
              <a:noFill/>
            </a:ln>
            <a:effectLst/>
          </c:spPr>
          <c:invertIfNegative val="0"/>
          <c:cat>
            <c:strRef>
              <c:f>Sheet1!$B$1:$J$1</c:f>
              <c:strCache>
                <c:ptCount val="9"/>
                <c:pt idx="0">
                  <c:v>South Africa</c:v>
                </c:pt>
                <c:pt idx="1">
                  <c:v>Botswana</c:v>
                </c:pt>
                <c:pt idx="2">
                  <c:v>Uganda</c:v>
                </c:pt>
                <c:pt idx="3">
                  <c:v>Ghana</c:v>
                </c:pt>
                <c:pt idx="4">
                  <c:v>Indonesia</c:v>
                </c:pt>
                <c:pt idx="5">
                  <c:v>Colombia</c:v>
                </c:pt>
                <c:pt idx="6">
                  <c:v>Egypt</c:v>
                </c:pt>
                <c:pt idx="7">
                  <c:v>Spain</c:v>
                </c:pt>
                <c:pt idx="8">
                  <c:v>Barbados</c:v>
                </c:pt>
              </c:strCache>
            </c:strRef>
          </c:cat>
          <c:val>
            <c:numRef>
              <c:f>Sheet1!$B$2:$J$2</c:f>
              <c:numCache>
                <c:formatCode>_(* #,##0_);_(* \(#,##0\);_(* "-"??_);_(@_)</c:formatCode>
                <c:ptCount val="9"/>
                <c:pt idx="0">
                  <c:v>16.067774289383859</c:v>
                </c:pt>
                <c:pt idx="1">
                  <c:v>2.2554385930971805</c:v>
                </c:pt>
                <c:pt idx="2">
                  <c:v>102.83734226992934</c:v>
                </c:pt>
                <c:pt idx="3">
                  <c:v>112.24415694897289</c:v>
                </c:pt>
                <c:pt idx="4">
                  <c:v>673.56898290749996</c:v>
                </c:pt>
                <c:pt idx="5">
                  <c:v>199.63618899493125</c:v>
                </c:pt>
                <c:pt idx="6">
                  <c:v>5.2694737808668188</c:v>
                </c:pt>
                <c:pt idx="7">
                  <c:v>4.1727154591684545</c:v>
                </c:pt>
                <c:pt idx="8">
                  <c:v>0.46011627178973713</c:v>
                </c:pt>
              </c:numCache>
            </c:numRef>
          </c:val>
          <c:extLst>
            <c:ext xmlns:c16="http://schemas.microsoft.com/office/drawing/2014/chart" uri="{C3380CC4-5D6E-409C-BE32-E72D297353CC}">
              <c16:uniqueId val="{00000000-D5E7-4845-8FF2-5AAE894436FE}"/>
            </c:ext>
          </c:extLst>
        </c:ser>
        <c:ser>
          <c:idx val="1"/>
          <c:order val="1"/>
          <c:tx>
            <c:strRef>
              <c:f>Sheet1!$A$3</c:f>
              <c:strCache>
                <c:ptCount val="1"/>
                <c:pt idx="0">
                  <c:v>Sin TAR, sin conocimiento, con tratamiento</c:v>
                </c:pt>
              </c:strCache>
            </c:strRef>
          </c:tx>
          <c:spPr>
            <a:solidFill>
              <a:schemeClr val="accent4"/>
            </a:solidFill>
            <a:ln>
              <a:noFill/>
            </a:ln>
            <a:effectLst/>
          </c:spPr>
          <c:invertIfNegative val="0"/>
          <c:cat>
            <c:strRef>
              <c:f>Sheet1!$B$1:$J$1</c:f>
              <c:strCache>
                <c:ptCount val="9"/>
                <c:pt idx="0">
                  <c:v>South Africa</c:v>
                </c:pt>
                <c:pt idx="1">
                  <c:v>Botswana</c:v>
                </c:pt>
                <c:pt idx="2">
                  <c:v>Uganda</c:v>
                </c:pt>
                <c:pt idx="3">
                  <c:v>Ghana</c:v>
                </c:pt>
                <c:pt idx="4">
                  <c:v>Indonesia</c:v>
                </c:pt>
                <c:pt idx="5">
                  <c:v>Colombia</c:v>
                </c:pt>
                <c:pt idx="6">
                  <c:v>Egypt</c:v>
                </c:pt>
                <c:pt idx="7">
                  <c:v>Spain</c:v>
                </c:pt>
                <c:pt idx="8">
                  <c:v>Barbados</c:v>
                </c:pt>
              </c:strCache>
            </c:strRef>
          </c:cat>
          <c:val>
            <c:numRef>
              <c:f>Sheet1!$B$3:$J$3</c:f>
              <c:numCache>
                <c:formatCode>_(* #,##0_);_(* \(#,##0\);_(* "-"??_);_(@_)</c:formatCode>
                <c:ptCount val="9"/>
                <c:pt idx="0">
                  <c:v>16.067774289383859</c:v>
                </c:pt>
                <c:pt idx="1">
                  <c:v>2.2554385930971805</c:v>
                </c:pt>
                <c:pt idx="2">
                  <c:v>102.83734226992934</c:v>
                </c:pt>
                <c:pt idx="3">
                  <c:v>112.24415694897289</c:v>
                </c:pt>
                <c:pt idx="4">
                  <c:v>673.56898290749996</c:v>
                </c:pt>
                <c:pt idx="5">
                  <c:v>199.63618899493125</c:v>
                </c:pt>
                <c:pt idx="6">
                  <c:v>5.2694737808668188</c:v>
                </c:pt>
                <c:pt idx="7">
                  <c:v>4.1727154591684545</c:v>
                </c:pt>
                <c:pt idx="8">
                  <c:v>0.46011627178973713</c:v>
                </c:pt>
              </c:numCache>
            </c:numRef>
          </c:val>
          <c:extLst>
            <c:ext xmlns:c16="http://schemas.microsoft.com/office/drawing/2014/chart" uri="{C3380CC4-5D6E-409C-BE32-E72D297353CC}">
              <c16:uniqueId val="{00000001-D5E7-4845-8FF2-5AAE894436FE}"/>
            </c:ext>
          </c:extLst>
        </c:ser>
        <c:ser>
          <c:idx val="2"/>
          <c:order val="2"/>
          <c:tx>
            <c:strRef>
              <c:f>Sheet1!$A$4</c:f>
              <c:strCache>
                <c:ptCount val="1"/>
                <c:pt idx="0">
                  <c:v>Sin TAR, conocimiento, sin tratemiento</c:v>
                </c:pt>
              </c:strCache>
            </c:strRef>
          </c:tx>
          <c:spPr>
            <a:solidFill>
              <a:srgbClr val="00B050"/>
            </a:solidFill>
            <a:ln>
              <a:noFill/>
            </a:ln>
            <a:effectLst/>
          </c:spPr>
          <c:invertIfNegative val="0"/>
          <c:cat>
            <c:strRef>
              <c:f>Sheet1!$B$1:$J$1</c:f>
              <c:strCache>
                <c:ptCount val="9"/>
                <c:pt idx="0">
                  <c:v>South Africa</c:v>
                </c:pt>
                <c:pt idx="1">
                  <c:v>Botswana</c:v>
                </c:pt>
                <c:pt idx="2">
                  <c:v>Uganda</c:v>
                </c:pt>
                <c:pt idx="3">
                  <c:v>Ghana</c:v>
                </c:pt>
                <c:pt idx="4">
                  <c:v>Indonesia</c:v>
                </c:pt>
                <c:pt idx="5">
                  <c:v>Colombia</c:v>
                </c:pt>
                <c:pt idx="6">
                  <c:v>Egypt</c:v>
                </c:pt>
                <c:pt idx="7">
                  <c:v>Spain</c:v>
                </c:pt>
                <c:pt idx="8">
                  <c:v>Barbados</c:v>
                </c:pt>
              </c:strCache>
            </c:strRef>
          </c:cat>
          <c:val>
            <c:numRef>
              <c:f>Sheet1!$B$4:$J$4</c:f>
              <c:numCache>
                <c:formatCode>_(* #,##0_);_(* \(#,##0\);_(* "-"??_);_(@_)</c:formatCode>
                <c:ptCount val="9"/>
                <c:pt idx="0">
                  <c:v>282.8741823764928</c:v>
                </c:pt>
                <c:pt idx="1">
                  <c:v>70.134587653522246</c:v>
                </c:pt>
                <c:pt idx="2">
                  <c:v>1052.8283186880565</c:v>
                </c:pt>
                <c:pt idx="3">
                  <c:v>181.48505628082171</c:v>
                </c:pt>
                <c:pt idx="4">
                  <c:v>1616.5655589779999</c:v>
                </c:pt>
                <c:pt idx="5">
                  <c:v>445.03020839605506</c:v>
                </c:pt>
                <c:pt idx="6">
                  <c:v>7.6856652953065439</c:v>
                </c:pt>
                <c:pt idx="7">
                  <c:v>40.032796144665241</c:v>
                </c:pt>
                <c:pt idx="8">
                  <c:v>6.2402331185682094</c:v>
                </c:pt>
              </c:numCache>
            </c:numRef>
          </c:val>
          <c:extLst>
            <c:ext xmlns:c16="http://schemas.microsoft.com/office/drawing/2014/chart" uri="{C3380CC4-5D6E-409C-BE32-E72D297353CC}">
              <c16:uniqueId val="{00000002-D5E7-4845-8FF2-5AAE894436FE}"/>
            </c:ext>
          </c:extLst>
        </c:ser>
        <c:ser>
          <c:idx val="3"/>
          <c:order val="3"/>
          <c:tx>
            <c:strRef>
              <c:f>Sheet1!$A$5</c:f>
              <c:strCache>
                <c:ptCount val="1"/>
                <c:pt idx="0">
                  <c:v>Sin TAR, conocimiento, con tratamiento</c:v>
                </c:pt>
              </c:strCache>
            </c:strRef>
          </c:tx>
          <c:spPr>
            <a:solidFill>
              <a:schemeClr val="accent1"/>
            </a:solidFill>
            <a:ln>
              <a:noFill/>
            </a:ln>
            <a:effectLst/>
          </c:spPr>
          <c:invertIfNegative val="0"/>
          <c:cat>
            <c:strRef>
              <c:f>Sheet1!$B$1:$J$1</c:f>
              <c:strCache>
                <c:ptCount val="9"/>
                <c:pt idx="0">
                  <c:v>South Africa</c:v>
                </c:pt>
                <c:pt idx="1">
                  <c:v>Botswana</c:v>
                </c:pt>
                <c:pt idx="2">
                  <c:v>Uganda</c:v>
                </c:pt>
                <c:pt idx="3">
                  <c:v>Ghana</c:v>
                </c:pt>
                <c:pt idx="4">
                  <c:v>Indonesia</c:v>
                </c:pt>
                <c:pt idx="5">
                  <c:v>Colombia</c:v>
                </c:pt>
                <c:pt idx="6">
                  <c:v>Egypt</c:v>
                </c:pt>
                <c:pt idx="7">
                  <c:v>Spain</c:v>
                </c:pt>
                <c:pt idx="8">
                  <c:v>Barbados</c:v>
                </c:pt>
              </c:strCache>
            </c:strRef>
          </c:cat>
          <c:val>
            <c:numRef>
              <c:f>Sheet1!$B$5:$J$5</c:f>
              <c:numCache>
                <c:formatCode>_(* #,##0_);_(* \(#,##0\);_(* "-"??_);_(@_)</c:formatCode>
                <c:ptCount val="9"/>
                <c:pt idx="0">
                  <c:v>424.31127356473922</c:v>
                </c:pt>
                <c:pt idx="1">
                  <c:v>105.20188148028338</c:v>
                </c:pt>
                <c:pt idx="2">
                  <c:v>1579.2424780320846</c:v>
                </c:pt>
                <c:pt idx="3">
                  <c:v>272.22758442123256</c:v>
                </c:pt>
                <c:pt idx="4">
                  <c:v>2424.8483384669998</c:v>
                </c:pt>
                <c:pt idx="5">
                  <c:v>667.54531259408259</c:v>
                </c:pt>
                <c:pt idx="6">
                  <c:v>11.528497942959815</c:v>
                </c:pt>
                <c:pt idx="7">
                  <c:v>60.049194216997847</c:v>
                </c:pt>
                <c:pt idx="8">
                  <c:v>9.3603496778523141</c:v>
                </c:pt>
              </c:numCache>
            </c:numRef>
          </c:val>
          <c:extLst>
            <c:ext xmlns:c16="http://schemas.microsoft.com/office/drawing/2014/chart" uri="{C3380CC4-5D6E-409C-BE32-E72D297353CC}">
              <c16:uniqueId val="{00000003-D5E7-4845-8FF2-5AAE894436FE}"/>
            </c:ext>
          </c:extLst>
        </c:ser>
        <c:ser>
          <c:idx val="4"/>
          <c:order val="4"/>
          <c:tx>
            <c:strRef>
              <c:f>Sheet1!$A$6</c:f>
              <c:strCache>
                <c:ptCount val="1"/>
                <c:pt idx="0">
                  <c:v>TAR, sin tratamiento</c:v>
                </c:pt>
              </c:strCache>
            </c:strRef>
          </c:tx>
          <c:spPr>
            <a:solidFill>
              <a:schemeClr val="accent5"/>
            </a:solidFill>
            <a:ln>
              <a:noFill/>
            </a:ln>
            <a:effectLst/>
          </c:spPr>
          <c:invertIfNegative val="0"/>
          <c:cat>
            <c:strRef>
              <c:f>Sheet1!$B$1:$J$1</c:f>
              <c:strCache>
                <c:ptCount val="9"/>
                <c:pt idx="0">
                  <c:v>South Africa</c:v>
                </c:pt>
                <c:pt idx="1">
                  <c:v>Botswana</c:v>
                </c:pt>
                <c:pt idx="2">
                  <c:v>Uganda</c:v>
                </c:pt>
                <c:pt idx="3">
                  <c:v>Ghana</c:v>
                </c:pt>
                <c:pt idx="4">
                  <c:v>Indonesia</c:v>
                </c:pt>
                <c:pt idx="5">
                  <c:v>Colombia</c:v>
                </c:pt>
                <c:pt idx="6">
                  <c:v>Egypt</c:v>
                </c:pt>
                <c:pt idx="7">
                  <c:v>Spain</c:v>
                </c:pt>
                <c:pt idx="8">
                  <c:v>Barbados</c:v>
                </c:pt>
              </c:strCache>
            </c:strRef>
          </c:cat>
          <c:val>
            <c:numRef>
              <c:f>Sheet1!$B$6:$J$6</c:f>
              <c:numCache>
                <c:formatCode>_(* #,##0_);_(* \(#,##0\);_(* "-"??_);_(@_)</c:formatCode>
                <c:ptCount val="9"/>
                <c:pt idx="0">
                  <c:v>109.51503584399998</c:v>
                </c:pt>
                <c:pt idx="1">
                  <c:v>5.0636989519999993</c:v>
                </c:pt>
                <c:pt idx="2">
                  <c:v>41.166682757999993</c:v>
                </c:pt>
                <c:pt idx="3">
                  <c:v>2.2366901959999996</c:v>
                </c:pt>
                <c:pt idx="4">
                  <c:v>12.662399253999997</c:v>
                </c:pt>
                <c:pt idx="5">
                  <c:v>15.116901064500002</c:v>
                </c:pt>
                <c:pt idx="6">
                  <c:v>0.63383575199999997</c:v>
                </c:pt>
                <c:pt idx="7">
                  <c:v>3.3191279279999999</c:v>
                </c:pt>
                <c:pt idx="8">
                  <c:v>15.116901064500002</c:v>
                </c:pt>
              </c:numCache>
            </c:numRef>
          </c:val>
          <c:extLst>
            <c:ext xmlns:c16="http://schemas.microsoft.com/office/drawing/2014/chart" uri="{C3380CC4-5D6E-409C-BE32-E72D297353CC}">
              <c16:uniqueId val="{00000004-D5E7-4845-8FF2-5AAE894436FE}"/>
            </c:ext>
          </c:extLst>
        </c:ser>
        <c:ser>
          <c:idx val="5"/>
          <c:order val="5"/>
          <c:tx>
            <c:strRef>
              <c:f>Sheet1!$A$7</c:f>
              <c:strCache>
                <c:ptCount val="1"/>
                <c:pt idx="0">
                  <c:v>TAR, con tratamiento</c:v>
                </c:pt>
              </c:strCache>
            </c:strRef>
          </c:tx>
          <c:spPr>
            <a:solidFill>
              <a:schemeClr val="accent3"/>
            </a:solidFill>
            <a:ln>
              <a:noFill/>
            </a:ln>
            <a:effectLst/>
          </c:spPr>
          <c:invertIfNegative val="0"/>
          <c:cat>
            <c:strRef>
              <c:f>Sheet1!$B$1:$J$1</c:f>
              <c:strCache>
                <c:ptCount val="9"/>
                <c:pt idx="0">
                  <c:v>South Africa</c:v>
                </c:pt>
                <c:pt idx="1">
                  <c:v>Botswana</c:v>
                </c:pt>
                <c:pt idx="2">
                  <c:v>Uganda</c:v>
                </c:pt>
                <c:pt idx="3">
                  <c:v>Ghana</c:v>
                </c:pt>
                <c:pt idx="4">
                  <c:v>Indonesia</c:v>
                </c:pt>
                <c:pt idx="5">
                  <c:v>Colombia</c:v>
                </c:pt>
                <c:pt idx="6">
                  <c:v>Egypt</c:v>
                </c:pt>
                <c:pt idx="7">
                  <c:v>Spain</c:v>
                </c:pt>
                <c:pt idx="8">
                  <c:v>Barbados</c:v>
                </c:pt>
              </c:strCache>
            </c:strRef>
          </c:cat>
          <c:val>
            <c:numRef>
              <c:f>Sheet1!$B$7:$J$7</c:f>
              <c:numCache>
                <c:formatCode>_(* #,##0_);_(* \(#,##0\);_(* "-"??_);_(@_)</c:formatCode>
                <c:ptCount val="9"/>
                <c:pt idx="0">
                  <c:v>2080.7856810359995</c:v>
                </c:pt>
                <c:pt idx="1">
                  <c:v>96.210280087999976</c:v>
                </c:pt>
                <c:pt idx="2">
                  <c:v>782.16697240199983</c:v>
                </c:pt>
                <c:pt idx="3">
                  <c:v>42.497113723999995</c:v>
                </c:pt>
                <c:pt idx="4">
                  <c:v>240.58558582599991</c:v>
                </c:pt>
                <c:pt idx="5">
                  <c:v>287.22112022550004</c:v>
                </c:pt>
                <c:pt idx="6">
                  <c:v>12.042879287999998</c:v>
                </c:pt>
                <c:pt idx="7">
                  <c:v>63.063430631999992</c:v>
                </c:pt>
                <c:pt idx="8">
                  <c:v>287.22112022550004</c:v>
                </c:pt>
              </c:numCache>
            </c:numRef>
          </c:val>
          <c:extLst>
            <c:ext xmlns:c16="http://schemas.microsoft.com/office/drawing/2014/chart" uri="{C3380CC4-5D6E-409C-BE32-E72D297353CC}">
              <c16:uniqueId val="{00000005-D5E7-4845-8FF2-5AAE894436FE}"/>
            </c:ext>
          </c:extLst>
        </c:ser>
        <c:dLbls>
          <c:showLegendKey val="0"/>
          <c:showVal val="0"/>
          <c:showCatName val="0"/>
          <c:showSerName val="0"/>
          <c:showPercent val="0"/>
          <c:showBubbleSize val="0"/>
        </c:dLbls>
        <c:gapWidth val="100"/>
        <c:overlap val="100"/>
        <c:axId val="741558783"/>
        <c:axId val="741556863"/>
      </c:barChart>
      <c:lineChart>
        <c:grouping val="standard"/>
        <c:varyColors val="0"/>
        <c:ser>
          <c:idx val="6"/>
          <c:order val="6"/>
          <c:tx>
            <c:strRef>
              <c:f>Sheet1!$A$8</c:f>
              <c:strCache>
                <c:ptCount val="1"/>
                <c:pt idx="0">
                  <c:v>% muertos por SIDA</c:v>
                </c:pt>
              </c:strCache>
            </c:strRef>
          </c:tx>
          <c:spPr>
            <a:ln w="28575" cap="rnd">
              <a:noFill/>
              <a:round/>
            </a:ln>
            <a:effectLst/>
          </c:spPr>
          <c:marker>
            <c:symbol val="diamond"/>
            <c:size val="8"/>
            <c:spPr>
              <a:solidFill>
                <a:srgbClr val="FFFF00"/>
              </a:solidFill>
              <a:ln w="9525">
                <a:solidFill>
                  <a:srgbClr val="FFFF00"/>
                </a:solidFill>
              </a:ln>
              <a:effectLst/>
            </c:spPr>
          </c:marker>
          <c:cat>
            <c:strRef>
              <c:f>Sheet1!$B$1:$J$1</c:f>
              <c:strCache>
                <c:ptCount val="9"/>
                <c:pt idx="0">
                  <c:v>South Africa</c:v>
                </c:pt>
                <c:pt idx="1">
                  <c:v>Botswana</c:v>
                </c:pt>
                <c:pt idx="2">
                  <c:v>Uganda</c:v>
                </c:pt>
                <c:pt idx="3">
                  <c:v>Ghana</c:v>
                </c:pt>
                <c:pt idx="4">
                  <c:v>Indonesia</c:v>
                </c:pt>
                <c:pt idx="5">
                  <c:v>Colombia</c:v>
                </c:pt>
                <c:pt idx="6">
                  <c:v>Egypt</c:v>
                </c:pt>
                <c:pt idx="7">
                  <c:v>Spain</c:v>
                </c:pt>
                <c:pt idx="8">
                  <c:v>Barbados</c:v>
                </c:pt>
              </c:strCache>
            </c:strRef>
          </c:cat>
          <c:val>
            <c:numRef>
              <c:f>Sheet1!$B$8:$J$8</c:f>
              <c:numCache>
                <c:formatCode>0%</c:formatCode>
                <c:ptCount val="9"/>
                <c:pt idx="0">
                  <c:v>2.0884698048519789E-2</c:v>
                </c:pt>
                <c:pt idx="1">
                  <c:v>2.8332784691808423E-2</c:v>
                </c:pt>
                <c:pt idx="2">
                  <c:v>0.14179983092553078</c:v>
                </c:pt>
                <c:pt idx="3">
                  <c:v>2.7243714829642218E-2</c:v>
                </c:pt>
                <c:pt idx="4">
                  <c:v>9.3002692612920046E-2</c:v>
                </c:pt>
                <c:pt idx="5">
                  <c:v>0.21278904570108537</c:v>
                </c:pt>
                <c:pt idx="6">
                  <c:v>2.5681075410657554E-2</c:v>
                </c:pt>
                <c:pt idx="7">
                  <c:v>5.5026417388215079E-2</c:v>
                </c:pt>
                <c:pt idx="8" formatCode="_(* #,##0_);_(* \(#,##0\);_(* &quot;-&quot;??_);_(@_)">
                  <c:v>7.2999999999999995E-2</c:v>
                </c:pt>
              </c:numCache>
            </c:numRef>
          </c:val>
          <c:smooth val="0"/>
          <c:extLst>
            <c:ext xmlns:c16="http://schemas.microsoft.com/office/drawing/2014/chart" uri="{C3380CC4-5D6E-409C-BE32-E72D297353CC}">
              <c16:uniqueId val="{00000006-D5E7-4845-8FF2-5AAE894436FE}"/>
            </c:ext>
          </c:extLst>
        </c:ser>
        <c:dLbls>
          <c:showLegendKey val="0"/>
          <c:showVal val="0"/>
          <c:showCatName val="0"/>
          <c:showSerName val="0"/>
          <c:showPercent val="0"/>
          <c:showBubbleSize val="0"/>
        </c:dLbls>
        <c:marker val="1"/>
        <c:smooth val="0"/>
        <c:axId val="992386768"/>
        <c:axId val="992374768"/>
      </c:lineChart>
      <c:catAx>
        <c:axId val="741558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41556863"/>
        <c:crosses val="autoZero"/>
        <c:auto val="1"/>
        <c:lblAlgn val="ctr"/>
        <c:lblOffset val="100"/>
        <c:noMultiLvlLbl val="0"/>
      </c:catAx>
      <c:valAx>
        <c:axId val="74155686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 de </a:t>
                </a:r>
                <a:r>
                  <a:rPr lang="en-US" dirty="0" err="1"/>
                  <a:t>muertes</a:t>
                </a:r>
                <a:r>
                  <a:rPr lang="en-US" baseline="0" dirty="0"/>
                  <a:t> </a:t>
                </a:r>
                <a:r>
                  <a:rPr lang="en-US" baseline="0" dirty="0" err="1"/>
                  <a:t>por</a:t>
                </a:r>
                <a:r>
                  <a:rPr lang="en-US" baseline="0" dirty="0"/>
                  <a:t> MC</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1558783"/>
        <c:crosses val="autoZero"/>
        <c:crossBetween val="between"/>
      </c:valAx>
      <c:valAx>
        <c:axId val="992374768"/>
        <c:scaling>
          <c:orientation val="minMax"/>
        </c:scaling>
        <c:delete val="0"/>
        <c:axPos val="r"/>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a:t>
                </a:r>
                <a:r>
                  <a:rPr lang="en-US" baseline="0" dirty="0"/>
                  <a:t> de </a:t>
                </a:r>
                <a:r>
                  <a:rPr lang="en-US" baseline="0" dirty="0" err="1"/>
                  <a:t>nuertes</a:t>
                </a:r>
                <a:r>
                  <a:rPr lang="en-US" baseline="0" dirty="0"/>
                  <a:t> </a:t>
                </a:r>
                <a:r>
                  <a:rPr lang="en-US" baseline="0" dirty="0" err="1"/>
                  <a:t>por</a:t>
                </a:r>
                <a:r>
                  <a:rPr lang="en-US" baseline="0" dirty="0"/>
                  <a:t> SIDA</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2386768"/>
        <c:crosses val="max"/>
        <c:crossBetween val="between"/>
      </c:valAx>
      <c:catAx>
        <c:axId val="992386768"/>
        <c:scaling>
          <c:orientation val="minMax"/>
        </c:scaling>
        <c:delete val="1"/>
        <c:axPos val="b"/>
        <c:numFmt formatCode="General" sourceLinked="1"/>
        <c:majorTickMark val="out"/>
        <c:minorTickMark val="none"/>
        <c:tickLblPos val="nextTo"/>
        <c:crossAx val="99237476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E4AB11-45C1-49B4-8CB0-49E274381F96}" type="datetimeFigureOut">
              <a:rPr lang="en-US" smtClean="0"/>
              <a:t>3/17/2025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Editar estilos de texto maestro</a:t>
            </a:r>
          </a:p>
          <a:p>
            <a:pPr lvl="1"/>
            <a:r>
              <a:rPr lang="en-US"/>
              <a:t>Segundo nivel</a:t>
            </a:r>
          </a:p>
          <a:p>
            <a:pPr lvl="2"/>
            <a:r>
              <a:rPr lang="en-US"/>
              <a:t>Tercer nivel</a:t>
            </a:r>
          </a:p>
          <a:p>
            <a:pPr lvl="3"/>
            <a:r>
              <a:rPr lang="en-US"/>
              <a:t>Cuarto nivel</a:t>
            </a:r>
          </a:p>
          <a:p>
            <a:pPr lvl="4"/>
            <a:r>
              <a:rPr lang="en-US"/>
              <a:t>Quinto nivel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FC4483-7CF5-4CF7-BC54-0B04140F1C27}" type="slidenum">
              <a:rPr lang="en-US" smtClean="0"/>
              <a:t>‹#›</a:t>
            </a:fld>
            <a:endParaRPr lang="en-US"/>
          </a:p>
        </p:txBody>
      </p:sp>
    </p:spTree>
    <p:extLst>
      <p:ext uri="{BB962C8B-B14F-4D97-AF65-F5344CB8AC3E}">
        <p14:creationId xmlns:p14="http://schemas.microsoft.com/office/powerpoint/2010/main" val="2530484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Tenemos un pequeño cambio en los métodos sobre cómo Spectrum calcula las muertes por sida.</a:t>
            </a:r>
          </a:p>
          <a:p>
            <a:endParaRPr lang="en-US" dirty="0"/>
          </a:p>
          <a:p>
            <a:r>
              <a:rPr lang="en-US" dirty="0"/>
              <a:t>En los últimos años se han acumulado pruebas de que las muertes por sida de Spectrum incluían algunas muertes por causas no relacionadas con el sida que afectan de forma desproporcionada a las personas seropositivas. Este "exceso" de muertes no relacionadas con el sida entre las PVVIH se debe a enfermedades cardiovasculares y a algunos cánceres no relacionados con el sida, y algunas son atribuibles a factores relacionados con el estilo de vida, como la mortalidad asociada al consumo de drogas inyectables.</a:t>
            </a:r>
          </a:p>
          <a:p>
            <a:endParaRPr lang="en-US" dirty="0"/>
          </a:p>
          <a:p>
            <a:r>
              <a:rPr lang="en-US" dirty="0"/>
              <a:t>Para tenerlo en cuenta, hemos reclasificado algunas muertes por SIDA como muertes por exceso no relacionadas con el SIDA. Los efectos de esto variarán un poco dependiendo de si utiliza el EPP o el CSAVR. Si utiliza el EPP, es probable que vea un pequeño descenso en las estimaciones de muertes por sida. Si utiliza CSAVR, es posible que vea un ligero aumento en las estimaciones de personas con VIH, de modo que las estimaciones de muertes por SIDA se mantengan alineadas con sus datos de registro civil.</a:t>
            </a:r>
          </a:p>
          <a:p>
            <a:endParaRPr lang="en-US" dirty="0"/>
          </a:p>
          <a:p>
            <a:r>
              <a:rPr lang="en-US" dirty="0"/>
              <a:t>Los efectos son más notables en los países de ingresos altos, donde las tasas de mortalidad con TAR son bajas (ejemplo mostrado: Francia); mientras que los efectos en otros entornos serán, por lo general, bastante pequeños.</a:t>
            </a:r>
          </a:p>
        </p:txBody>
      </p:sp>
      <p:sp>
        <p:nvSpPr>
          <p:cNvPr id="4" name="Slide Number Placeholder 3"/>
          <p:cNvSpPr>
            <a:spLocks noGrp="1"/>
          </p:cNvSpPr>
          <p:nvPr>
            <p:ph type="sldNum" sz="quarter" idx="5"/>
          </p:nvPr>
        </p:nvSpPr>
        <p:spPr/>
        <p:txBody>
          <a:bodyPr/>
          <a:lstStyle/>
          <a:p>
            <a:fld id="{B3FC4483-7CF5-4CF7-BC54-0B04140F1C27}" type="slidenum">
              <a:rPr lang="en-US" smtClean="0"/>
              <a:t>11</a:t>
            </a:fld>
            <a:endParaRPr lang="en-US"/>
          </a:p>
        </p:txBody>
      </p:sp>
    </p:spTree>
    <p:extLst>
      <p:ext uri="{BB962C8B-B14F-4D97-AF65-F5344CB8AC3E}">
        <p14:creationId xmlns:p14="http://schemas.microsoft.com/office/powerpoint/2010/main" val="12369191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a:xfrm>
            <a:off x="2411215" y="6356349"/>
            <a:ext cx="1371600" cy="365125"/>
          </a:xfrm>
        </p:spPr>
        <p:txBody>
          <a:bodyPr/>
          <a:lstStyle>
            <a:lvl1pPr algn="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rPr>
              <a:t>27 October 2020</a:t>
            </a:r>
          </a:p>
        </p:txBody>
      </p:sp>
      <p:sp>
        <p:nvSpPr>
          <p:cNvPr id="5" name="Footer Placeholder 4"/>
          <p:cNvSpPr>
            <a:spLocks noGrp="1"/>
          </p:cNvSpPr>
          <p:nvPr>
            <p:ph type="ftr" sz="quarter" idx="11"/>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rPr>
              <a:t>2021 HIV Estimates</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pic>
        <p:nvPicPr>
          <p:cNvPr id="12" name="Picture 11">
            <a:extLst>
              <a:ext uri="{FF2B5EF4-FFF2-40B4-BE49-F238E27FC236}">
                <a16:creationId xmlns:a16="http://schemas.microsoft.com/office/drawing/2014/main" id="{1185AAC3-23AF-4C83-A6C4-E518F947A1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3" y="6264632"/>
            <a:ext cx="1155747" cy="456843"/>
          </a:xfrm>
          <a:prstGeom prst="rect">
            <a:avLst/>
          </a:prstGeom>
        </p:spPr>
      </p:pic>
      <p:pic>
        <p:nvPicPr>
          <p:cNvPr id="9" name="Picture 8" descr="A drawing of a person&#10;&#10;Description automatically generated">
            <a:extLst>
              <a:ext uri="{FF2B5EF4-FFF2-40B4-BE49-F238E27FC236}">
                <a16:creationId xmlns:a16="http://schemas.microsoft.com/office/drawing/2014/main" id="{6B19407E-735D-4378-94C5-F2663C5558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spTree>
    <p:extLst>
      <p:ext uri="{BB962C8B-B14F-4D97-AF65-F5344CB8AC3E}">
        <p14:creationId xmlns:p14="http://schemas.microsoft.com/office/powerpoint/2010/main" val="2912152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545074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502220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a:xfrm>
            <a:off x="2411215" y="6356349"/>
            <a:ext cx="1371600" cy="365125"/>
          </a:xfrm>
        </p:spPr>
        <p:txBody>
          <a:bodyPr/>
          <a:lstStyle>
            <a:lvl1pPr algn="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rPr>
              <a:t>27 October 2020</a:t>
            </a:r>
          </a:p>
        </p:txBody>
      </p:sp>
      <p:sp>
        <p:nvSpPr>
          <p:cNvPr id="5" name="Footer Placeholder 4"/>
          <p:cNvSpPr>
            <a:spLocks noGrp="1"/>
          </p:cNvSpPr>
          <p:nvPr>
            <p:ph type="ftr" sz="quarter" idx="11"/>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rPr>
              <a:t>2021 HIV Estimates</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pic>
        <p:nvPicPr>
          <p:cNvPr id="12" name="Picture 11">
            <a:extLst>
              <a:ext uri="{FF2B5EF4-FFF2-40B4-BE49-F238E27FC236}">
                <a16:creationId xmlns:a16="http://schemas.microsoft.com/office/drawing/2014/main" id="{1185AAC3-23AF-4C83-A6C4-E518F947A1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3" y="6264632"/>
            <a:ext cx="1155747" cy="456843"/>
          </a:xfrm>
          <a:prstGeom prst="rect">
            <a:avLst/>
          </a:prstGeom>
        </p:spPr>
      </p:pic>
      <p:pic>
        <p:nvPicPr>
          <p:cNvPr id="9" name="Picture 8" descr="A drawing of a person&#10;&#10;Description automatically generated">
            <a:extLst>
              <a:ext uri="{FF2B5EF4-FFF2-40B4-BE49-F238E27FC236}">
                <a16:creationId xmlns:a16="http://schemas.microsoft.com/office/drawing/2014/main" id="{6B19407E-735D-4378-94C5-F2663C5558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spTree>
    <p:extLst>
      <p:ext uri="{BB962C8B-B14F-4D97-AF65-F5344CB8AC3E}">
        <p14:creationId xmlns:p14="http://schemas.microsoft.com/office/powerpoint/2010/main" val="3416364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pic>
        <p:nvPicPr>
          <p:cNvPr id="10" name="Picture 9">
            <a:extLst>
              <a:ext uri="{FF2B5EF4-FFF2-40B4-BE49-F238E27FC236}">
                <a16:creationId xmlns:a16="http://schemas.microsoft.com/office/drawing/2014/main" id="{75B05365-4E6F-46E3-B4DE-458780BF88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3" y="6327173"/>
            <a:ext cx="997527" cy="394302"/>
          </a:xfrm>
          <a:prstGeom prst="rect">
            <a:avLst/>
          </a:prstGeom>
        </p:spPr>
      </p:pic>
      <p:pic>
        <p:nvPicPr>
          <p:cNvPr id="4" name="Picture 3" descr="A drawing of a person&#10;&#10;Description automatically generated">
            <a:extLst>
              <a:ext uri="{FF2B5EF4-FFF2-40B4-BE49-F238E27FC236}">
                <a16:creationId xmlns:a16="http://schemas.microsoft.com/office/drawing/2014/main" id="{58C094B6-EE20-4452-A30A-57A26827F71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spTree>
    <p:extLst>
      <p:ext uri="{BB962C8B-B14F-4D97-AF65-F5344CB8AC3E}">
        <p14:creationId xmlns:p14="http://schemas.microsoft.com/office/powerpoint/2010/main" val="1717906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454331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9" name="Footer Placeholder 8"/>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10" name="Slide Number Placeholder 9"/>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948955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11" name="Footer Placeholder 10"/>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12" name="Slide Number Placeholder 1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739818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7" name="Footer Placeholder 6"/>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8" name="Slide Number Placeholder 7"/>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604866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1943200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9" name="Footer Placeholder 8"/>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10" name="Slide Number Placeholder 9"/>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191213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pic>
        <p:nvPicPr>
          <p:cNvPr id="10" name="Picture 9">
            <a:extLst>
              <a:ext uri="{FF2B5EF4-FFF2-40B4-BE49-F238E27FC236}">
                <a16:creationId xmlns:a16="http://schemas.microsoft.com/office/drawing/2014/main" id="{75B05365-4E6F-46E3-B4DE-458780BF88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3" y="6327173"/>
            <a:ext cx="997527" cy="394302"/>
          </a:xfrm>
          <a:prstGeom prst="rect">
            <a:avLst/>
          </a:prstGeom>
        </p:spPr>
      </p:pic>
      <p:pic>
        <p:nvPicPr>
          <p:cNvPr id="4" name="Picture 3" descr="A drawing of a person&#10;&#10;Description automatically generated">
            <a:extLst>
              <a:ext uri="{FF2B5EF4-FFF2-40B4-BE49-F238E27FC236}">
                <a16:creationId xmlns:a16="http://schemas.microsoft.com/office/drawing/2014/main" id="{58C094B6-EE20-4452-A30A-57A26827F71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spTree>
    <p:extLst>
      <p:ext uri="{BB962C8B-B14F-4D97-AF65-F5344CB8AC3E}">
        <p14:creationId xmlns:p14="http://schemas.microsoft.com/office/powerpoint/2010/main" val="15619159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9" name="Footer Placeholder 8"/>
          <p:cNvSpPr>
            <a:spLocks noGrp="1"/>
          </p:cNvSpPr>
          <p:nvPr>
            <p:ph type="ftr" sz="quarter" idx="11"/>
          </p:nvPr>
        </p:nvSpPr>
        <p:spPr>
          <a:xfrm>
            <a:off x="3499101" y="6356350"/>
            <a:ext cx="591151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10" name="Slide Number Placeholder 9"/>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4692156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797372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529045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806455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9" name="Footer Placeholder 8"/>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10" name="Slide Number Placeholder 9"/>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108282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11" name="Footer Placeholder 10"/>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12" name="Slide Number Placeholder 1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272834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7" name="Footer Placeholder 6"/>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8" name="Slide Number Placeholder 7"/>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675660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27880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9" name="Footer Placeholder 8"/>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10" name="Slide Number Placeholder 9"/>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693597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9" name="Footer Placeholder 8"/>
          <p:cNvSpPr>
            <a:spLocks noGrp="1"/>
          </p:cNvSpPr>
          <p:nvPr>
            <p:ph type="ftr" sz="quarter" idx="11"/>
          </p:nvPr>
        </p:nvSpPr>
        <p:spPr>
          <a:xfrm>
            <a:off x="3499101" y="6356350"/>
            <a:ext cx="591151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10" name="Slide Number Placeholder 9"/>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926579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Haga clic para editar el estilo del título maestro</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Haga clic para editar los estilos de texto maestro</a:t>
            </a:r>
          </a:p>
          <a:p>
            <a:pPr lvl="1"/>
            <a:r>
              <a:rPr lang="en-US"/>
              <a:t>Segundo nivel</a:t>
            </a:r>
          </a:p>
          <a:p>
            <a:pPr lvl="2"/>
            <a:r>
              <a:rPr lang="en-US"/>
              <a:t>Tercer nivel</a:t>
            </a:r>
          </a:p>
          <a:p>
            <a:pPr lvl="3"/>
            <a:r>
              <a:rPr lang="en-US"/>
              <a:t>Cuarto nivel</a:t>
            </a:r>
          </a:p>
          <a:p>
            <a:pPr lvl="4"/>
            <a:r>
              <a:rPr lang="en-US"/>
              <a:t>Quinto nivel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5347109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Haga clic para editar el estilo del título maestro</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Haga clic para editar los estilos de texto maestro</a:t>
            </a:r>
          </a:p>
          <a:p>
            <a:pPr lvl="1"/>
            <a:r>
              <a:rPr lang="en-US"/>
              <a:t>Segundo nivel</a:t>
            </a:r>
          </a:p>
          <a:p>
            <a:pPr lvl="2"/>
            <a:r>
              <a:rPr lang="en-US"/>
              <a:t>Tercer nivel</a:t>
            </a:r>
          </a:p>
          <a:p>
            <a:pPr lvl="3"/>
            <a:r>
              <a:rPr lang="en-US"/>
              <a:t>Cuarto nivel</a:t>
            </a:r>
          </a:p>
          <a:p>
            <a:pPr lvl="4"/>
            <a:r>
              <a:rPr lang="en-US"/>
              <a:t>Quinto nivel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2596046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42055-955B-4A5E-9178-C1AE8BCD69B0}"/>
              </a:ext>
            </a:extLst>
          </p:cNvPr>
          <p:cNvSpPr>
            <a:spLocks noGrp="1"/>
          </p:cNvSpPr>
          <p:nvPr>
            <p:ph type="ctrTitle"/>
          </p:nvPr>
        </p:nvSpPr>
        <p:spPr>
          <a:xfrm>
            <a:off x="1069848" y="1298448"/>
            <a:ext cx="7315200" cy="2008278"/>
          </a:xfrm>
        </p:spPr>
        <p:txBody>
          <a:bodyPr>
            <a:normAutofit fontScale="90000"/>
          </a:bodyPr>
          <a:lstStyle/>
          <a:p>
            <a:pPr algn="ctr"/>
            <a:r>
              <a:rPr lang="en-US" sz="5400" b="1" dirty="0"/>
              <a:t>Cambios importantes en </a:t>
            </a:r>
            <a:r>
              <a:rPr lang="en-US" sz="5400" b="1" dirty="0" err="1"/>
              <a:t>el</a:t>
            </a:r>
            <a:r>
              <a:rPr lang="en-US" sz="5400" b="1" dirty="0"/>
              <a:t> Spectrum/AIM para 2025</a:t>
            </a:r>
          </a:p>
        </p:txBody>
      </p:sp>
      <p:sp>
        <p:nvSpPr>
          <p:cNvPr id="5" name="Subtitle 4">
            <a:extLst>
              <a:ext uri="{FF2B5EF4-FFF2-40B4-BE49-F238E27FC236}">
                <a16:creationId xmlns:a16="http://schemas.microsoft.com/office/drawing/2014/main" id="{7D1B4F5C-6FFD-1018-628E-F8F3E8B1C147}"/>
              </a:ext>
            </a:extLst>
          </p:cNvPr>
          <p:cNvSpPr>
            <a:spLocks noGrp="1"/>
          </p:cNvSpPr>
          <p:nvPr>
            <p:ph type="subTitle" idx="1"/>
          </p:nvPr>
        </p:nvSpPr>
        <p:spPr/>
        <p:txBody>
          <a:bodyPr/>
          <a:lstStyle/>
          <a:p>
            <a:endParaRPr lang="en-KE"/>
          </a:p>
        </p:txBody>
      </p:sp>
    </p:spTree>
    <p:extLst>
      <p:ext uri="{BB962C8B-B14F-4D97-AF65-F5344CB8AC3E}">
        <p14:creationId xmlns:p14="http://schemas.microsoft.com/office/powerpoint/2010/main" val="484929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5D224-3DD6-1559-C91D-8916E471708F}"/>
              </a:ext>
            </a:extLst>
          </p:cNvPr>
          <p:cNvSpPr>
            <a:spLocks noGrp="1"/>
          </p:cNvSpPr>
          <p:nvPr>
            <p:ph type="title"/>
          </p:nvPr>
        </p:nvSpPr>
        <p:spPr/>
        <p:txBody>
          <a:bodyPr/>
          <a:lstStyle/>
          <a:p>
            <a:r>
              <a:rPr lang="en-US"/>
              <a:t>Recuento de CD4 en el momento del diagnóstico</a:t>
            </a:r>
          </a:p>
        </p:txBody>
      </p:sp>
      <p:sp>
        <p:nvSpPr>
          <p:cNvPr id="5" name="Arrow: Right 4">
            <a:extLst>
              <a:ext uri="{FF2B5EF4-FFF2-40B4-BE49-F238E27FC236}">
                <a16:creationId xmlns:a16="http://schemas.microsoft.com/office/drawing/2014/main" id="{BBE28FB8-7C85-392D-06D1-1FA6857C0A8D}"/>
              </a:ext>
            </a:extLst>
          </p:cNvPr>
          <p:cNvSpPr/>
          <p:nvPr/>
        </p:nvSpPr>
        <p:spPr>
          <a:xfrm>
            <a:off x="3476943" y="5154429"/>
            <a:ext cx="853852" cy="262085"/>
          </a:xfrm>
          <a:prstGeom prst="right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6614C97-84EB-8751-335A-69B5C7C45F8E}"/>
              </a:ext>
            </a:extLst>
          </p:cNvPr>
          <p:cNvPicPr>
            <a:picLocks noChangeAspect="1"/>
          </p:cNvPicPr>
          <p:nvPr/>
        </p:nvPicPr>
        <p:blipFill>
          <a:blip r:embed="rId2"/>
          <a:stretch>
            <a:fillRect/>
          </a:stretch>
        </p:blipFill>
        <p:spPr>
          <a:xfrm>
            <a:off x="4330795" y="1214319"/>
            <a:ext cx="7427090" cy="4420217"/>
          </a:xfrm>
          <a:prstGeom prst="rect">
            <a:avLst/>
          </a:prstGeom>
        </p:spPr>
      </p:pic>
      <p:sp>
        <p:nvSpPr>
          <p:cNvPr id="7" name="Rectangle 6">
            <a:extLst>
              <a:ext uri="{FF2B5EF4-FFF2-40B4-BE49-F238E27FC236}">
                <a16:creationId xmlns:a16="http://schemas.microsoft.com/office/drawing/2014/main" id="{3AC5852A-FF23-EC54-4C46-404246F5892B}"/>
              </a:ext>
            </a:extLst>
          </p:cNvPr>
          <p:cNvSpPr/>
          <p:nvPr/>
        </p:nvSpPr>
        <p:spPr>
          <a:xfrm>
            <a:off x="10352314" y="5040086"/>
            <a:ext cx="555172" cy="684934"/>
          </a:xfrm>
          <a:prstGeom prst="rect">
            <a:avLst/>
          </a:prstGeom>
          <a:noFill/>
          <a:ln w="38100">
            <a:solidFill>
              <a:srgbClr val="E313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9376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AD92E0-9006-902C-CC56-81C1139DF723}"/>
              </a:ext>
            </a:extLst>
          </p:cNvPr>
          <p:cNvSpPr>
            <a:spLocks noGrp="1"/>
          </p:cNvSpPr>
          <p:nvPr>
            <p:ph type="title"/>
          </p:nvPr>
        </p:nvSpPr>
        <p:spPr/>
        <p:txBody>
          <a:bodyPr/>
          <a:lstStyle/>
          <a:p>
            <a:r>
              <a:rPr lang="en-US" dirty="0" err="1"/>
              <a:t>Exceso</a:t>
            </a:r>
            <a:r>
              <a:rPr lang="en-US" dirty="0"/>
              <a:t> de </a:t>
            </a:r>
            <a:r>
              <a:rPr lang="en-US" dirty="0" err="1"/>
              <a:t>mortalidad</a:t>
            </a:r>
            <a:r>
              <a:rPr lang="en-US" dirty="0"/>
              <a:t> no </a:t>
            </a:r>
            <a:r>
              <a:rPr lang="en-US" dirty="0" err="1"/>
              <a:t>relacionada</a:t>
            </a:r>
            <a:r>
              <a:rPr lang="en-US" dirty="0"/>
              <a:t> con </a:t>
            </a:r>
            <a:r>
              <a:rPr lang="en-US" dirty="0" err="1"/>
              <a:t>el</a:t>
            </a:r>
            <a:r>
              <a:rPr lang="en-US" dirty="0"/>
              <a:t> SIDA de PVVH</a:t>
            </a:r>
          </a:p>
        </p:txBody>
      </p:sp>
      <p:pic>
        <p:nvPicPr>
          <p:cNvPr id="10" name="Content Placeholder 17">
            <a:extLst>
              <a:ext uri="{FF2B5EF4-FFF2-40B4-BE49-F238E27FC236}">
                <a16:creationId xmlns:a16="http://schemas.microsoft.com/office/drawing/2014/main" id="{9EEC51F5-95AB-C6AD-4005-1CA8F699C714}"/>
              </a:ext>
            </a:extLst>
          </p:cNvPr>
          <p:cNvPicPr>
            <a:picLocks noChangeAspect="1"/>
          </p:cNvPicPr>
          <p:nvPr/>
        </p:nvPicPr>
        <p:blipFill>
          <a:blip r:embed="rId3"/>
          <a:stretch>
            <a:fillRect/>
          </a:stretch>
        </p:blipFill>
        <p:spPr>
          <a:xfrm>
            <a:off x="3464379" y="1123837"/>
            <a:ext cx="6702878" cy="4542772"/>
          </a:xfrm>
          <a:prstGeom prst="rect">
            <a:avLst/>
          </a:prstGeom>
        </p:spPr>
      </p:pic>
      <p:sp>
        <p:nvSpPr>
          <p:cNvPr id="11" name="TextBox 10">
            <a:extLst>
              <a:ext uri="{FF2B5EF4-FFF2-40B4-BE49-F238E27FC236}">
                <a16:creationId xmlns:a16="http://schemas.microsoft.com/office/drawing/2014/main" id="{30FC6792-A734-E0B9-73E8-51344A7495BD}"/>
              </a:ext>
            </a:extLst>
          </p:cNvPr>
          <p:cNvSpPr txBox="1"/>
          <p:nvPr/>
        </p:nvSpPr>
        <p:spPr>
          <a:xfrm>
            <a:off x="6696166" y="1827824"/>
            <a:ext cx="1144865" cy="307777"/>
          </a:xfrm>
          <a:prstGeom prst="rect">
            <a:avLst/>
          </a:prstGeom>
          <a:noFill/>
        </p:spPr>
        <p:txBody>
          <a:bodyPr wrap="none" rtlCol="0">
            <a:spAutoFit/>
          </a:bodyPr>
          <a:lstStyle/>
          <a:p>
            <a:r>
              <a:rPr lang="en-US" sz="1400" b="1" dirty="0" err="1">
                <a:solidFill>
                  <a:srgbClr val="1C6FC2"/>
                </a:solidFill>
              </a:rPr>
              <a:t>Muertes</a:t>
            </a:r>
            <a:r>
              <a:rPr lang="en-US" sz="1400" b="1" dirty="0">
                <a:solidFill>
                  <a:srgbClr val="1C6FC2"/>
                </a:solidFill>
              </a:rPr>
              <a:t> </a:t>
            </a:r>
            <a:r>
              <a:rPr lang="en-US" sz="1400" b="1" dirty="0" err="1">
                <a:solidFill>
                  <a:srgbClr val="1C6FC2"/>
                </a:solidFill>
              </a:rPr>
              <a:t>por</a:t>
            </a:r>
            <a:r>
              <a:rPr lang="en-US" sz="1400" b="1" dirty="0">
                <a:solidFill>
                  <a:srgbClr val="1C6FC2"/>
                </a:solidFill>
              </a:rPr>
              <a:t> </a:t>
            </a:r>
            <a:r>
              <a:rPr lang="en-US" sz="1400" b="1" dirty="0" err="1">
                <a:solidFill>
                  <a:srgbClr val="1C6FC2"/>
                </a:solidFill>
              </a:rPr>
              <a:t>sida</a:t>
            </a:r>
            <a:endParaRPr lang="en-US" sz="1400" b="1" dirty="0">
              <a:solidFill>
                <a:srgbClr val="1C6FC2"/>
              </a:solidFill>
            </a:endParaRPr>
          </a:p>
        </p:txBody>
      </p:sp>
      <p:sp>
        <p:nvSpPr>
          <p:cNvPr id="12" name="TextBox 11">
            <a:extLst>
              <a:ext uri="{FF2B5EF4-FFF2-40B4-BE49-F238E27FC236}">
                <a16:creationId xmlns:a16="http://schemas.microsoft.com/office/drawing/2014/main" id="{069E2C2A-6D98-15A8-AE24-2363177688B9}"/>
              </a:ext>
            </a:extLst>
          </p:cNvPr>
          <p:cNvSpPr txBox="1"/>
          <p:nvPr/>
        </p:nvSpPr>
        <p:spPr>
          <a:xfrm>
            <a:off x="8497079" y="2901208"/>
            <a:ext cx="3517469" cy="523220"/>
          </a:xfrm>
          <a:prstGeom prst="rect">
            <a:avLst/>
          </a:prstGeom>
          <a:noFill/>
        </p:spPr>
        <p:txBody>
          <a:bodyPr wrap="square" rtlCol="0">
            <a:spAutoFit/>
          </a:bodyPr>
          <a:lstStyle/>
          <a:p>
            <a:r>
              <a:rPr lang="en-US" sz="1400" b="1" dirty="0">
                <a:solidFill>
                  <a:srgbClr val="39CA1C"/>
                </a:solidFill>
              </a:rPr>
              <a:t>Total de </a:t>
            </a:r>
            <a:r>
              <a:rPr lang="en-US" sz="1400" b="1" dirty="0" err="1">
                <a:solidFill>
                  <a:srgbClr val="39CA1C"/>
                </a:solidFill>
              </a:rPr>
              <a:t>muertes</a:t>
            </a:r>
            <a:r>
              <a:rPr lang="en-US" sz="1400" b="1" dirty="0">
                <a:solidFill>
                  <a:srgbClr val="39CA1C"/>
                </a:solidFill>
              </a:rPr>
              <a:t> no </a:t>
            </a:r>
            <a:r>
              <a:rPr lang="en-US" sz="1400" b="1" dirty="0" err="1">
                <a:solidFill>
                  <a:srgbClr val="39CA1C"/>
                </a:solidFill>
              </a:rPr>
              <a:t>relacionadas</a:t>
            </a:r>
            <a:r>
              <a:rPr lang="en-US" sz="1400" b="1" dirty="0">
                <a:solidFill>
                  <a:srgbClr val="39CA1C"/>
                </a:solidFill>
              </a:rPr>
              <a:t> con </a:t>
            </a:r>
            <a:r>
              <a:rPr lang="en-US" sz="1400" b="1" dirty="0" err="1">
                <a:solidFill>
                  <a:srgbClr val="39CA1C"/>
                </a:solidFill>
              </a:rPr>
              <a:t>el</a:t>
            </a:r>
            <a:r>
              <a:rPr lang="en-US" sz="1400" b="1" dirty="0">
                <a:solidFill>
                  <a:srgbClr val="39CA1C"/>
                </a:solidFill>
              </a:rPr>
              <a:t> SIDA de personas que </a:t>
            </a:r>
            <a:r>
              <a:rPr lang="en-US" sz="1400" b="1" dirty="0" err="1">
                <a:solidFill>
                  <a:srgbClr val="39CA1C"/>
                </a:solidFill>
              </a:rPr>
              <a:t>viven</a:t>
            </a:r>
            <a:r>
              <a:rPr lang="en-US" sz="1400" b="1" dirty="0">
                <a:solidFill>
                  <a:srgbClr val="39CA1C"/>
                </a:solidFill>
              </a:rPr>
              <a:t> con </a:t>
            </a:r>
            <a:r>
              <a:rPr lang="en-US" sz="1400" b="1" dirty="0" err="1">
                <a:solidFill>
                  <a:srgbClr val="39CA1C"/>
                </a:solidFill>
              </a:rPr>
              <a:t>el</a:t>
            </a:r>
            <a:r>
              <a:rPr lang="en-US" sz="1400" b="1" dirty="0">
                <a:solidFill>
                  <a:srgbClr val="39CA1C"/>
                </a:solidFill>
              </a:rPr>
              <a:t> VIH</a:t>
            </a:r>
          </a:p>
        </p:txBody>
      </p:sp>
      <p:sp>
        <p:nvSpPr>
          <p:cNvPr id="13" name="TextBox 12">
            <a:extLst>
              <a:ext uri="{FF2B5EF4-FFF2-40B4-BE49-F238E27FC236}">
                <a16:creationId xmlns:a16="http://schemas.microsoft.com/office/drawing/2014/main" id="{B5517D16-0A03-7676-0086-DE65BA485A5E}"/>
              </a:ext>
            </a:extLst>
          </p:cNvPr>
          <p:cNvSpPr txBox="1"/>
          <p:nvPr/>
        </p:nvSpPr>
        <p:spPr>
          <a:xfrm>
            <a:off x="10255814" y="4397944"/>
            <a:ext cx="1533415" cy="954107"/>
          </a:xfrm>
          <a:prstGeom prst="rect">
            <a:avLst/>
          </a:prstGeom>
          <a:noFill/>
        </p:spPr>
        <p:txBody>
          <a:bodyPr wrap="square" rtlCol="0">
            <a:spAutoFit/>
          </a:bodyPr>
          <a:lstStyle/>
          <a:p>
            <a:r>
              <a:rPr lang="en-US" sz="1400" b="1" dirty="0" err="1"/>
              <a:t>Exceso</a:t>
            </a:r>
            <a:r>
              <a:rPr lang="en-US" sz="1400" b="1" dirty="0"/>
              <a:t> de </a:t>
            </a:r>
            <a:r>
              <a:rPr lang="en-US" sz="1400" b="1" dirty="0" err="1"/>
              <a:t>muertes</a:t>
            </a:r>
            <a:r>
              <a:rPr lang="en-US" sz="1400" b="1" dirty="0"/>
              <a:t> no </a:t>
            </a:r>
            <a:r>
              <a:rPr lang="en-US" sz="1400" b="1" dirty="0" err="1"/>
              <a:t>relacionadas</a:t>
            </a:r>
            <a:r>
              <a:rPr lang="en-US" sz="1400" b="1" dirty="0"/>
              <a:t> con </a:t>
            </a:r>
            <a:r>
              <a:rPr lang="en-US" sz="1400" b="1" dirty="0" err="1"/>
              <a:t>el</a:t>
            </a:r>
            <a:r>
              <a:rPr lang="en-US" sz="1400" b="1" dirty="0"/>
              <a:t> SIDA</a:t>
            </a:r>
          </a:p>
        </p:txBody>
      </p:sp>
      <p:sp>
        <p:nvSpPr>
          <p:cNvPr id="3" name="TextBox 2">
            <a:extLst>
              <a:ext uri="{FF2B5EF4-FFF2-40B4-BE49-F238E27FC236}">
                <a16:creationId xmlns:a16="http://schemas.microsoft.com/office/drawing/2014/main" id="{230EFF6A-9A20-9C2C-05A8-7142AAC1401E}"/>
              </a:ext>
            </a:extLst>
          </p:cNvPr>
          <p:cNvSpPr txBox="1"/>
          <p:nvPr/>
        </p:nvSpPr>
        <p:spPr>
          <a:xfrm>
            <a:off x="4713514" y="5192486"/>
            <a:ext cx="4408715" cy="674914"/>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81898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DBD984-F7B1-5BAB-2C9F-7A355444E2C1}"/>
              </a:ext>
            </a:extLst>
          </p:cNvPr>
          <p:cNvSpPr>
            <a:spLocks noGrp="1"/>
          </p:cNvSpPr>
          <p:nvPr>
            <p:ph type="title"/>
          </p:nvPr>
        </p:nvSpPr>
        <p:spPr>
          <a:xfrm>
            <a:off x="252919" y="1123838"/>
            <a:ext cx="2947482" cy="1662906"/>
          </a:xfrm>
        </p:spPr>
        <p:txBody>
          <a:bodyPr>
            <a:normAutofit/>
          </a:bodyPr>
          <a:lstStyle/>
          <a:p>
            <a:r>
              <a:rPr lang="en-US" sz="3600" b="1" dirty="0" err="1"/>
              <a:t>Enfermedad</a:t>
            </a:r>
            <a:r>
              <a:rPr lang="en-US" sz="3600" b="1" dirty="0"/>
              <a:t> </a:t>
            </a:r>
            <a:r>
              <a:rPr lang="en-US" sz="3600" b="1" dirty="0" err="1"/>
              <a:t>avanzada</a:t>
            </a:r>
            <a:r>
              <a:rPr lang="en-US" sz="3600" b="1" dirty="0"/>
              <a:t> del VIH</a:t>
            </a:r>
            <a:endParaRPr lang="en-US" dirty="0"/>
          </a:p>
        </p:txBody>
      </p:sp>
      <p:graphicFrame>
        <p:nvGraphicFramePr>
          <p:cNvPr id="6" name="Content Placeholder 11">
            <a:extLst>
              <a:ext uri="{FF2B5EF4-FFF2-40B4-BE49-F238E27FC236}">
                <a16:creationId xmlns:a16="http://schemas.microsoft.com/office/drawing/2014/main" id="{204FD4D7-AA9B-1DF8-A762-84232CA2DD07}"/>
              </a:ext>
            </a:extLst>
          </p:cNvPr>
          <p:cNvGraphicFramePr>
            <a:graphicFrameLocks/>
          </p:cNvGraphicFramePr>
          <p:nvPr>
            <p:extLst>
              <p:ext uri="{D42A27DB-BD31-4B8C-83A1-F6EECF244321}">
                <p14:modId xmlns:p14="http://schemas.microsoft.com/office/powerpoint/2010/main" val="1229806739"/>
              </p:ext>
            </p:extLst>
          </p:nvPr>
        </p:nvGraphicFramePr>
        <p:xfrm>
          <a:off x="3725671" y="740229"/>
          <a:ext cx="7522580" cy="519063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6819D358-895B-A56D-EA73-517933E3E504}"/>
              </a:ext>
            </a:extLst>
          </p:cNvPr>
          <p:cNvSpPr txBox="1"/>
          <p:nvPr/>
        </p:nvSpPr>
        <p:spPr>
          <a:xfrm>
            <a:off x="0" y="3113314"/>
            <a:ext cx="3102429" cy="1754326"/>
          </a:xfrm>
          <a:prstGeom prst="rect">
            <a:avLst/>
          </a:prstGeom>
          <a:noFill/>
        </p:spPr>
        <p:txBody>
          <a:bodyPr wrap="square" rtlCol="0">
            <a:spAutoFit/>
          </a:bodyPr>
          <a:lstStyle/>
          <a:p>
            <a:r>
              <a:rPr lang="en-US" dirty="0" err="1"/>
              <a:t>Adultos</a:t>
            </a:r>
            <a:r>
              <a:rPr lang="en-US" dirty="0"/>
              <a:t>: PVVIH con CD4&lt;200</a:t>
            </a:r>
          </a:p>
          <a:p>
            <a:r>
              <a:rPr lang="en-US" dirty="0" err="1"/>
              <a:t>N</a:t>
            </a:r>
            <a:r>
              <a:rPr lang="en-US" sz="1800" dirty="0" err="1"/>
              <a:t>iños</a:t>
            </a:r>
            <a:r>
              <a:rPr lang="en-US" sz="1800" dirty="0"/>
              <a:t> &lt; 5 </a:t>
            </a:r>
            <a:r>
              <a:rPr lang="en-US" sz="1800" dirty="0" err="1"/>
              <a:t>años</a:t>
            </a:r>
            <a:r>
              <a:rPr lang="en-US" sz="1800" dirty="0"/>
              <a:t>: Todo PVVIH</a:t>
            </a:r>
          </a:p>
          <a:p>
            <a:r>
              <a:rPr lang="en-US" dirty="0" err="1"/>
              <a:t>N</a:t>
            </a:r>
            <a:r>
              <a:rPr lang="en-US" sz="1800" dirty="0" err="1"/>
              <a:t>iños</a:t>
            </a:r>
            <a:r>
              <a:rPr lang="en-US" sz="1800" dirty="0"/>
              <a:t> 5-14 </a:t>
            </a:r>
            <a:r>
              <a:rPr lang="en-US" sz="1800" dirty="0" err="1"/>
              <a:t>años</a:t>
            </a:r>
            <a:r>
              <a:rPr lang="en-US" sz="1800" dirty="0"/>
              <a:t>: PVVIH con 	CD4 &lt;200</a:t>
            </a:r>
          </a:p>
          <a:p>
            <a:endParaRPr lang="en-US" dirty="0"/>
          </a:p>
          <a:p>
            <a:endParaRPr lang="en-US" dirty="0"/>
          </a:p>
        </p:txBody>
      </p:sp>
    </p:spTree>
    <p:extLst>
      <p:ext uri="{BB962C8B-B14F-4D97-AF65-F5344CB8AC3E}">
        <p14:creationId xmlns:p14="http://schemas.microsoft.com/office/powerpoint/2010/main" val="1618915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AF7A3-1943-86CB-B0E6-D3EF8964935B}"/>
              </a:ext>
            </a:extLst>
          </p:cNvPr>
          <p:cNvSpPr>
            <a:spLocks noGrp="1"/>
          </p:cNvSpPr>
          <p:nvPr>
            <p:ph type="title"/>
          </p:nvPr>
        </p:nvSpPr>
        <p:spPr>
          <a:xfrm>
            <a:off x="242033" y="1036751"/>
            <a:ext cx="2947482" cy="1314563"/>
          </a:xfrm>
        </p:spPr>
        <p:txBody>
          <a:bodyPr/>
          <a:lstStyle/>
          <a:p>
            <a:r>
              <a:rPr lang="en-US" sz="3600" b="1" dirty="0"/>
              <a:t>Meningitis </a:t>
            </a:r>
            <a:r>
              <a:rPr lang="en-US" sz="3600" b="1" dirty="0" err="1"/>
              <a:t>criptocócica</a:t>
            </a:r>
            <a:endParaRPr lang="en-US" dirty="0"/>
          </a:p>
        </p:txBody>
      </p:sp>
      <p:sp>
        <p:nvSpPr>
          <p:cNvPr id="3" name="Content Placeholder 2">
            <a:extLst>
              <a:ext uri="{FF2B5EF4-FFF2-40B4-BE49-F238E27FC236}">
                <a16:creationId xmlns:a16="http://schemas.microsoft.com/office/drawing/2014/main" id="{17E85809-0047-764F-409C-CB90DCD17EE5}"/>
              </a:ext>
            </a:extLst>
          </p:cNvPr>
          <p:cNvSpPr>
            <a:spLocks noGrp="1"/>
          </p:cNvSpPr>
          <p:nvPr>
            <p:ph idx="1"/>
          </p:nvPr>
        </p:nvSpPr>
        <p:spPr>
          <a:xfrm>
            <a:off x="3622360" y="167340"/>
            <a:ext cx="7315200" cy="1526692"/>
          </a:xfrm>
        </p:spPr>
        <p:txBody>
          <a:bodyPr>
            <a:normAutofit/>
          </a:bodyPr>
          <a:lstStyle/>
          <a:p>
            <a:r>
              <a:rPr lang="en-US" sz="2000" dirty="0" err="1">
                <a:solidFill>
                  <a:schemeClr val="tx1"/>
                </a:solidFill>
              </a:rPr>
              <a:t>Estimaciones</a:t>
            </a:r>
            <a:r>
              <a:rPr lang="en-US" sz="2000" dirty="0">
                <a:solidFill>
                  <a:schemeClr val="tx1"/>
                </a:solidFill>
              </a:rPr>
              <a:t> </a:t>
            </a:r>
            <a:r>
              <a:rPr lang="en-US" sz="2000" dirty="0" err="1">
                <a:solidFill>
                  <a:schemeClr val="tx1"/>
                </a:solidFill>
              </a:rPr>
              <a:t>basadas</a:t>
            </a:r>
            <a:r>
              <a:rPr lang="en-US" sz="2000" dirty="0">
                <a:solidFill>
                  <a:schemeClr val="tx1"/>
                </a:solidFill>
              </a:rPr>
              <a:t> </a:t>
            </a:r>
            <a:r>
              <a:rPr lang="en-US" sz="2000" dirty="0" err="1">
                <a:solidFill>
                  <a:schemeClr val="tx1"/>
                </a:solidFill>
              </a:rPr>
              <a:t>en</a:t>
            </a:r>
            <a:r>
              <a:rPr lang="en-US" sz="2000" dirty="0">
                <a:solidFill>
                  <a:schemeClr val="tx1"/>
                </a:solidFill>
              </a:rPr>
              <a:t> </a:t>
            </a:r>
            <a:r>
              <a:rPr lang="en-US" sz="2000" dirty="0" err="1">
                <a:solidFill>
                  <a:schemeClr val="tx1"/>
                </a:solidFill>
              </a:rPr>
              <a:t>métodos</a:t>
            </a:r>
            <a:r>
              <a:rPr lang="en-US" sz="2000" dirty="0">
                <a:solidFill>
                  <a:schemeClr val="tx1"/>
                </a:solidFill>
              </a:rPr>
              <a:t> e </a:t>
            </a:r>
            <a:r>
              <a:rPr lang="en-US" sz="2000" dirty="0" err="1">
                <a:solidFill>
                  <a:schemeClr val="tx1"/>
                </a:solidFill>
              </a:rPr>
              <a:t>hipótesis</a:t>
            </a:r>
            <a:r>
              <a:rPr lang="en-US" sz="2000" dirty="0">
                <a:solidFill>
                  <a:schemeClr val="tx1"/>
                </a:solidFill>
              </a:rPr>
              <a:t> de </a:t>
            </a:r>
            <a:br>
              <a:rPr lang="en-US" sz="2000" dirty="0">
                <a:solidFill>
                  <a:schemeClr val="tx1"/>
                </a:solidFill>
              </a:rPr>
            </a:br>
            <a:r>
              <a:rPr lang="en-US" sz="2000" dirty="0">
                <a:solidFill>
                  <a:schemeClr val="tx1"/>
                </a:solidFill>
              </a:rPr>
              <a:t>Rajasingham-R et al. </a:t>
            </a:r>
            <a:r>
              <a:rPr lang="en-US" sz="2000" i="1" dirty="0">
                <a:solidFill>
                  <a:schemeClr val="tx1"/>
                </a:solidFill>
              </a:rPr>
              <a:t>Lancet Infect Dis </a:t>
            </a:r>
            <a:r>
              <a:rPr lang="en-US" sz="2000" dirty="0">
                <a:solidFill>
                  <a:schemeClr val="tx1"/>
                </a:solidFill>
              </a:rPr>
              <a:t>2022: 22: 1748-55</a:t>
            </a:r>
          </a:p>
          <a:p>
            <a:r>
              <a:rPr lang="en-US" sz="2000" dirty="0" err="1">
                <a:solidFill>
                  <a:schemeClr val="tx1"/>
                </a:solidFill>
              </a:rPr>
              <a:t>Depende</a:t>
            </a:r>
            <a:r>
              <a:rPr lang="en-US" sz="2000" dirty="0">
                <a:solidFill>
                  <a:schemeClr val="tx1"/>
                </a:solidFill>
              </a:rPr>
              <a:t> de: Población de PVVIH </a:t>
            </a:r>
            <a:r>
              <a:rPr lang="en-US" sz="2000" dirty="0" err="1">
                <a:solidFill>
                  <a:schemeClr val="tx1"/>
                </a:solidFill>
              </a:rPr>
              <a:t>por</a:t>
            </a:r>
            <a:r>
              <a:rPr lang="en-US" sz="2000" dirty="0">
                <a:solidFill>
                  <a:schemeClr val="tx1"/>
                </a:solidFill>
              </a:rPr>
              <a:t> CD4 y </a:t>
            </a:r>
            <a:r>
              <a:rPr lang="en-US" sz="2000" dirty="0" err="1">
                <a:solidFill>
                  <a:schemeClr val="tx1"/>
                </a:solidFill>
              </a:rPr>
              <a:t>estado</a:t>
            </a:r>
            <a:r>
              <a:rPr lang="en-US" sz="2000" dirty="0">
                <a:solidFill>
                  <a:schemeClr val="tx1"/>
                </a:solidFill>
              </a:rPr>
              <a:t> de TAR, </a:t>
            </a:r>
            <a:r>
              <a:rPr lang="en-US" sz="2000" dirty="0" err="1">
                <a:solidFill>
                  <a:schemeClr val="tx1"/>
                </a:solidFill>
              </a:rPr>
              <a:t>prevalencia</a:t>
            </a:r>
            <a:r>
              <a:rPr lang="en-US" sz="2000" dirty="0">
                <a:solidFill>
                  <a:schemeClr val="tx1"/>
                </a:solidFill>
              </a:rPr>
              <a:t> CrAg del </a:t>
            </a:r>
            <a:r>
              <a:rPr lang="en-US" sz="2000" dirty="0" err="1">
                <a:solidFill>
                  <a:schemeClr val="tx1"/>
                </a:solidFill>
              </a:rPr>
              <a:t>país</a:t>
            </a:r>
            <a:r>
              <a:rPr lang="en-US" sz="2000" dirty="0">
                <a:solidFill>
                  <a:schemeClr val="tx1"/>
                </a:solidFill>
              </a:rPr>
              <a:t> y </a:t>
            </a:r>
            <a:r>
              <a:rPr lang="en-US" sz="2000" dirty="0" err="1">
                <a:solidFill>
                  <a:schemeClr val="tx1"/>
                </a:solidFill>
              </a:rPr>
              <a:t>proporciones</a:t>
            </a:r>
            <a:r>
              <a:rPr lang="en-US" sz="2000" dirty="0">
                <a:solidFill>
                  <a:schemeClr val="tx1"/>
                </a:solidFill>
              </a:rPr>
              <a:t> </a:t>
            </a:r>
            <a:r>
              <a:rPr lang="en-US" sz="2000" dirty="0" err="1">
                <a:solidFill>
                  <a:schemeClr val="tx1"/>
                </a:solidFill>
              </a:rPr>
              <a:t>atendidas</a:t>
            </a:r>
            <a:r>
              <a:rPr lang="en-US" sz="2000" dirty="0">
                <a:solidFill>
                  <a:schemeClr val="tx1"/>
                </a:solidFill>
              </a:rPr>
              <a:t> </a:t>
            </a:r>
            <a:r>
              <a:rPr lang="en-US" sz="2000" dirty="0" err="1">
                <a:solidFill>
                  <a:schemeClr val="tx1"/>
                </a:solidFill>
              </a:rPr>
              <a:t>por</a:t>
            </a:r>
            <a:r>
              <a:rPr lang="en-US" sz="2000" dirty="0">
                <a:solidFill>
                  <a:schemeClr val="tx1"/>
                </a:solidFill>
              </a:rPr>
              <a:t> CrAg</a:t>
            </a:r>
          </a:p>
        </p:txBody>
      </p:sp>
      <p:graphicFrame>
        <p:nvGraphicFramePr>
          <p:cNvPr id="5" name="Chart 4">
            <a:extLst>
              <a:ext uri="{FF2B5EF4-FFF2-40B4-BE49-F238E27FC236}">
                <a16:creationId xmlns:a16="http://schemas.microsoft.com/office/drawing/2014/main" id="{6DB90888-018B-B050-EA0B-8A796C0C253C}"/>
              </a:ext>
            </a:extLst>
          </p:cNvPr>
          <p:cNvGraphicFramePr/>
          <p:nvPr>
            <p:extLst>
              <p:ext uri="{D42A27DB-BD31-4B8C-83A1-F6EECF244321}">
                <p14:modId xmlns:p14="http://schemas.microsoft.com/office/powerpoint/2010/main" val="755846653"/>
              </p:ext>
            </p:extLst>
          </p:nvPr>
        </p:nvGraphicFramePr>
        <p:xfrm>
          <a:off x="3622360" y="1850571"/>
          <a:ext cx="7031621" cy="468838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8C9AE0A3-2432-6F82-2F26-DB61858A0E14}"/>
              </a:ext>
            </a:extLst>
          </p:cNvPr>
          <p:cNvSpPr txBox="1"/>
          <p:nvPr/>
        </p:nvSpPr>
        <p:spPr>
          <a:xfrm>
            <a:off x="242033" y="2569580"/>
            <a:ext cx="2755810" cy="2893100"/>
          </a:xfrm>
          <a:prstGeom prst="rect">
            <a:avLst/>
          </a:prstGeom>
          <a:noFill/>
        </p:spPr>
        <p:txBody>
          <a:bodyPr wrap="square" rtlCol="0">
            <a:spAutoFit/>
          </a:bodyPr>
          <a:lstStyle/>
          <a:p>
            <a:r>
              <a:rPr lang="en-US" sz="2400" dirty="0" err="1"/>
              <a:t>Nuevos</a:t>
            </a:r>
            <a:r>
              <a:rPr lang="en-US" sz="2400" dirty="0"/>
              <a:t> </a:t>
            </a:r>
            <a:r>
              <a:rPr lang="en-US" sz="2400" dirty="0" err="1"/>
              <a:t>indicacores</a:t>
            </a:r>
            <a:r>
              <a:rPr lang="en-US" sz="2400" dirty="0"/>
              <a:t> </a:t>
            </a:r>
          </a:p>
          <a:p>
            <a:pPr marL="342900" indent="-342900">
              <a:buFont typeface="Arial" panose="020B0604020202020204" pitchFamily="34" charset="0"/>
              <a:buChar char="•"/>
            </a:pPr>
            <a:r>
              <a:rPr lang="en-US" sz="2000" dirty="0"/>
              <a:t>PVVIH </a:t>
            </a:r>
            <a:r>
              <a:rPr lang="en-US" sz="2000" dirty="0" err="1"/>
              <a:t>en</a:t>
            </a:r>
            <a:r>
              <a:rPr lang="en-US" sz="2000" dirty="0"/>
              <a:t> </a:t>
            </a:r>
            <a:r>
              <a:rPr lang="en-US" sz="2000" dirty="0" err="1"/>
              <a:t>riesgo</a:t>
            </a:r>
            <a:r>
              <a:rPr lang="en-US" sz="2000" dirty="0"/>
              <a:t> de MC</a:t>
            </a:r>
          </a:p>
          <a:p>
            <a:pPr marL="342900" indent="-342900">
              <a:buFont typeface="Arial" panose="020B0604020202020204" pitchFamily="34" charset="0"/>
              <a:buChar char="•"/>
            </a:pPr>
            <a:r>
              <a:rPr lang="en-US" sz="2000" dirty="0"/>
              <a:t>PVVIH con MC</a:t>
            </a:r>
          </a:p>
          <a:p>
            <a:pPr marL="342900" indent="-342900">
              <a:buFont typeface="Arial" panose="020B0604020202020204" pitchFamily="34" charset="0"/>
              <a:buChar char="•"/>
            </a:pPr>
            <a:r>
              <a:rPr lang="en-US" sz="2000" dirty="0" err="1"/>
              <a:t>Muerted</a:t>
            </a:r>
            <a:r>
              <a:rPr lang="en-US" sz="2000" dirty="0"/>
              <a:t> a las PVVIH </a:t>
            </a:r>
            <a:r>
              <a:rPr lang="en-US" sz="2000" dirty="0" err="1"/>
              <a:t>por</a:t>
            </a:r>
            <a:r>
              <a:rPr lang="en-US" sz="2000" dirty="0"/>
              <a:t> MC</a:t>
            </a:r>
          </a:p>
          <a:p>
            <a:pPr marL="342900" indent="-342900">
              <a:buFont typeface="Arial" panose="020B0604020202020204" pitchFamily="34" charset="0"/>
              <a:buChar char="•"/>
            </a:pPr>
            <a:r>
              <a:rPr lang="en-US" sz="2000" dirty="0"/>
              <a:t>% de </a:t>
            </a:r>
            <a:r>
              <a:rPr lang="en-US" sz="2000" dirty="0" err="1"/>
              <a:t>muertes</a:t>
            </a:r>
            <a:r>
              <a:rPr lang="en-US" sz="2000" dirty="0"/>
              <a:t> </a:t>
            </a:r>
            <a:r>
              <a:rPr lang="en-US" sz="2000" dirty="0" err="1"/>
              <a:t>por</a:t>
            </a:r>
            <a:r>
              <a:rPr lang="en-US" sz="2000" dirty="0"/>
              <a:t> </a:t>
            </a:r>
            <a:r>
              <a:rPr lang="en-US" sz="2000" dirty="0" err="1"/>
              <a:t>sida</a:t>
            </a:r>
            <a:r>
              <a:rPr lang="en-US" sz="2000" dirty="0"/>
              <a:t> </a:t>
            </a:r>
            <a:r>
              <a:rPr lang="en-US" sz="2000" dirty="0" err="1"/>
              <a:t>debidas</a:t>
            </a:r>
            <a:r>
              <a:rPr lang="en-US" sz="2000" dirty="0"/>
              <a:t> a MC</a:t>
            </a:r>
          </a:p>
          <a:p>
            <a:endParaRPr lang="en-US" dirty="0"/>
          </a:p>
        </p:txBody>
      </p:sp>
    </p:spTree>
    <p:extLst>
      <p:ext uri="{BB962C8B-B14F-4D97-AF65-F5344CB8AC3E}">
        <p14:creationId xmlns:p14="http://schemas.microsoft.com/office/powerpoint/2010/main" val="262639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FD5E8-B46A-FE12-5DC3-D8E8A55FC8D3}"/>
              </a:ext>
            </a:extLst>
          </p:cNvPr>
          <p:cNvSpPr>
            <a:spLocks noGrp="1"/>
          </p:cNvSpPr>
          <p:nvPr>
            <p:ph type="title"/>
          </p:nvPr>
        </p:nvSpPr>
        <p:spPr/>
        <p:txBody>
          <a:bodyPr/>
          <a:lstStyle/>
          <a:p>
            <a:r>
              <a:rPr lang="en-US" dirty="0" err="1"/>
              <a:t>Cambios</a:t>
            </a:r>
            <a:r>
              <a:rPr lang="en-US" dirty="0"/>
              <a:t> clave</a:t>
            </a:r>
          </a:p>
        </p:txBody>
      </p:sp>
      <p:sp>
        <p:nvSpPr>
          <p:cNvPr id="5" name="Content Placeholder 4">
            <a:extLst>
              <a:ext uri="{FF2B5EF4-FFF2-40B4-BE49-F238E27FC236}">
                <a16:creationId xmlns:a16="http://schemas.microsoft.com/office/drawing/2014/main" id="{FD5313FB-CB98-8ABC-6D50-0EC4756A3E42}"/>
              </a:ext>
            </a:extLst>
          </p:cNvPr>
          <p:cNvSpPr>
            <a:spLocks noGrp="1"/>
          </p:cNvSpPr>
          <p:nvPr>
            <p:ph sz="half" idx="1"/>
          </p:nvPr>
        </p:nvSpPr>
        <p:spPr>
          <a:xfrm>
            <a:off x="3381153" y="868680"/>
            <a:ext cx="3785191" cy="5120640"/>
          </a:xfrm>
        </p:spPr>
        <p:txBody>
          <a:bodyPr>
            <a:normAutofit/>
          </a:bodyPr>
          <a:lstStyle/>
          <a:p>
            <a:r>
              <a:rPr lang="en-US" sz="2600" b="1" dirty="0">
                <a:solidFill>
                  <a:schemeClr val="tx1"/>
                </a:solidFill>
              </a:rPr>
              <a:t>Software</a:t>
            </a:r>
          </a:p>
          <a:p>
            <a:pPr marL="960120" lvl="1" indent="-457200">
              <a:buFont typeface="+mj-lt"/>
              <a:buAutoNum type="arabicPeriod"/>
            </a:pPr>
            <a:r>
              <a:rPr lang="es-ES" sz="2200" dirty="0"/>
              <a:t>Aplicación web disponible</a:t>
            </a:r>
          </a:p>
          <a:p>
            <a:r>
              <a:rPr lang="en-US" sz="2600" b="1" dirty="0">
                <a:solidFill>
                  <a:schemeClr val="tx1"/>
                </a:solidFill>
              </a:rPr>
              <a:t>Entradas de datos</a:t>
            </a:r>
          </a:p>
          <a:p>
            <a:pPr marL="914400" lvl="1" indent="-457200">
              <a:buFont typeface="+mj-lt"/>
              <a:buAutoNum type="arabicPeriod"/>
            </a:pPr>
            <a:r>
              <a:rPr lang="en-US" sz="2000" dirty="0">
                <a:solidFill>
                  <a:schemeClr val="tx1"/>
                </a:solidFill>
              </a:rPr>
              <a:t>WPP/PPM 2024</a:t>
            </a:r>
          </a:p>
          <a:p>
            <a:pPr marL="914400" lvl="1" indent="-457200">
              <a:buFont typeface="+mj-lt"/>
              <a:buAutoNum type="arabicPeriod"/>
            </a:pPr>
            <a:r>
              <a:rPr lang="en-US" sz="2000" dirty="0">
                <a:solidFill>
                  <a:schemeClr val="tx1"/>
                </a:solidFill>
              </a:rPr>
              <a:t>Riesgos de transmisión vertical</a:t>
            </a:r>
          </a:p>
          <a:p>
            <a:pPr marL="914400" lvl="1" indent="-457200">
              <a:buFont typeface="+mj-lt"/>
              <a:buAutoNum type="arabicPeriod"/>
            </a:pPr>
            <a:r>
              <a:rPr lang="en-US" sz="2000" dirty="0" err="1">
                <a:solidFill>
                  <a:schemeClr val="tx1"/>
                </a:solidFill>
              </a:rPr>
              <a:t>Ajuste</a:t>
            </a:r>
            <a:r>
              <a:rPr lang="en-US" sz="2000" dirty="0">
                <a:solidFill>
                  <a:schemeClr val="tx1"/>
                </a:solidFill>
              </a:rPr>
              <a:t> TAR</a:t>
            </a:r>
          </a:p>
          <a:p>
            <a:pPr marL="914400" lvl="1" indent="-457200">
              <a:buFont typeface="+mj-lt"/>
              <a:buAutoNum type="arabicPeriod"/>
            </a:pPr>
            <a:r>
              <a:rPr lang="en-US" sz="2000" dirty="0">
                <a:solidFill>
                  <a:schemeClr val="tx1"/>
                </a:solidFill>
              </a:rPr>
              <a:t>Reasignación de TAR</a:t>
            </a:r>
          </a:p>
          <a:p>
            <a:pPr marL="914400" lvl="1" indent="-457200">
              <a:buFont typeface="+mj-lt"/>
              <a:buAutoNum type="arabicPeriod"/>
            </a:pPr>
            <a:r>
              <a:rPr lang="en-US" sz="2000" dirty="0" err="1">
                <a:solidFill>
                  <a:schemeClr val="tx1"/>
                </a:solidFill>
              </a:rPr>
              <a:t>Validación</a:t>
            </a:r>
            <a:r>
              <a:rPr lang="en-US" sz="2000" dirty="0">
                <a:solidFill>
                  <a:schemeClr val="tx1"/>
                </a:solidFill>
              </a:rPr>
              <a:t> TAR</a:t>
            </a:r>
          </a:p>
          <a:p>
            <a:pPr marL="914400" lvl="1" indent="-457200">
              <a:buFont typeface="+mj-lt"/>
              <a:buAutoNum type="arabicPeriod"/>
            </a:pPr>
            <a:r>
              <a:rPr lang="en-US" sz="2000" dirty="0">
                <a:solidFill>
                  <a:schemeClr val="tx1"/>
                </a:solidFill>
              </a:rPr>
              <a:t>Recuento de CD4 en el momento del diagnóstico</a:t>
            </a:r>
          </a:p>
          <a:p>
            <a:pPr marL="914400" lvl="1" indent="-457200">
              <a:buFont typeface="+mj-lt"/>
              <a:buAutoNum type="arabicPeriod"/>
            </a:pPr>
            <a:r>
              <a:rPr lang="en-US" sz="2000" dirty="0">
                <a:solidFill>
                  <a:schemeClr val="tx1"/>
                </a:solidFill>
              </a:rPr>
              <a:t>Prueba CD4 en el momento del diagnóstico</a:t>
            </a:r>
          </a:p>
        </p:txBody>
      </p:sp>
      <p:sp>
        <p:nvSpPr>
          <p:cNvPr id="6" name="Content Placeholder 5">
            <a:extLst>
              <a:ext uri="{FF2B5EF4-FFF2-40B4-BE49-F238E27FC236}">
                <a16:creationId xmlns:a16="http://schemas.microsoft.com/office/drawing/2014/main" id="{8BDBA89C-E819-8E5C-C27E-8D43B3C575B8}"/>
              </a:ext>
            </a:extLst>
          </p:cNvPr>
          <p:cNvSpPr>
            <a:spLocks noGrp="1"/>
          </p:cNvSpPr>
          <p:nvPr>
            <p:ph sz="half" idx="2"/>
          </p:nvPr>
        </p:nvSpPr>
        <p:spPr>
          <a:xfrm>
            <a:off x="7166344" y="868680"/>
            <a:ext cx="4998718" cy="5120640"/>
          </a:xfrm>
          <a:solidFill>
            <a:schemeClr val="bg1"/>
          </a:solidFill>
        </p:spPr>
        <p:txBody>
          <a:bodyPr>
            <a:normAutofit/>
          </a:bodyPr>
          <a:lstStyle/>
          <a:p>
            <a:r>
              <a:rPr lang="en-US" sz="2400" b="1" dirty="0">
                <a:solidFill>
                  <a:schemeClr val="tx1"/>
                </a:solidFill>
              </a:rPr>
              <a:t>Interfaz</a:t>
            </a:r>
          </a:p>
          <a:p>
            <a:pPr marL="960120" lvl="1" indent="-457200">
              <a:buFont typeface="+mj-lt"/>
              <a:buAutoNum type="arabicPeriod" startAt="8"/>
            </a:pPr>
            <a:r>
              <a:rPr lang="en-US" sz="2200" dirty="0">
                <a:solidFill>
                  <a:schemeClr val="tx1"/>
                </a:solidFill>
              </a:rPr>
              <a:t>Nueva interfaz CSAVR</a:t>
            </a:r>
          </a:p>
          <a:p>
            <a:r>
              <a:rPr lang="en-US" sz="2400" b="1" dirty="0">
                <a:solidFill>
                  <a:schemeClr val="tx1"/>
                </a:solidFill>
              </a:rPr>
              <a:t>Métodos</a:t>
            </a:r>
          </a:p>
          <a:p>
            <a:pPr marL="914400" lvl="1" indent="-457200">
              <a:buFont typeface="+mj-lt"/>
              <a:buAutoNum type="arabicPeriod" startAt="9"/>
            </a:pPr>
            <a:r>
              <a:rPr lang="en-US" sz="2000" dirty="0">
                <a:solidFill>
                  <a:schemeClr val="tx1"/>
                </a:solidFill>
              </a:rPr>
              <a:t>Exceso de mortalidad no relacionada con el SIDA entre las PVVIH</a:t>
            </a:r>
          </a:p>
          <a:p>
            <a:r>
              <a:rPr lang="en-US" sz="2400" b="1" dirty="0">
                <a:solidFill>
                  <a:schemeClr val="tx1"/>
                </a:solidFill>
              </a:rPr>
              <a:t>Validación</a:t>
            </a:r>
          </a:p>
          <a:p>
            <a:pPr marL="960120" lvl="1" indent="-457200">
              <a:buFont typeface="+mj-lt"/>
              <a:buAutoNum type="arabicPeriod" startAt="10"/>
            </a:pPr>
            <a:r>
              <a:rPr lang="en-US" sz="2200" dirty="0">
                <a:solidFill>
                  <a:schemeClr val="tx1"/>
                </a:solidFill>
              </a:rPr>
              <a:t>Revisión guiada de </a:t>
            </a:r>
            <a:r>
              <a:rPr lang="en-US" sz="2200" dirty="0" err="1">
                <a:solidFill>
                  <a:schemeClr val="tx1"/>
                </a:solidFill>
              </a:rPr>
              <a:t>datos</a:t>
            </a:r>
            <a:r>
              <a:rPr lang="en-US" sz="2200" dirty="0">
                <a:solidFill>
                  <a:schemeClr val="tx1"/>
                </a:solidFill>
              </a:rPr>
              <a:t> TAR</a:t>
            </a:r>
          </a:p>
          <a:p>
            <a:r>
              <a:rPr lang="en-US" sz="2400" b="1" dirty="0" err="1">
                <a:solidFill>
                  <a:schemeClr val="tx1"/>
                </a:solidFill>
              </a:rPr>
              <a:t>Resultados</a:t>
            </a:r>
            <a:endParaRPr lang="en-US" sz="2400" dirty="0">
              <a:solidFill>
                <a:schemeClr val="tx1"/>
              </a:solidFill>
            </a:endParaRPr>
          </a:p>
          <a:p>
            <a:pPr marL="914400" lvl="1" indent="-457200">
              <a:buFont typeface="+mj-lt"/>
              <a:buAutoNum type="arabicPeriod" startAt="11"/>
            </a:pPr>
            <a:r>
              <a:rPr lang="en-US" sz="2000" dirty="0">
                <a:solidFill>
                  <a:schemeClr val="tx1"/>
                </a:solidFill>
              </a:rPr>
              <a:t>Enfermedad VIH </a:t>
            </a:r>
            <a:r>
              <a:rPr lang="en-US" sz="2000" dirty="0" err="1">
                <a:solidFill>
                  <a:schemeClr val="tx1"/>
                </a:solidFill>
              </a:rPr>
              <a:t>avanzada</a:t>
            </a:r>
            <a:r>
              <a:rPr lang="en-US" sz="2000" dirty="0">
                <a:solidFill>
                  <a:schemeClr val="tx1"/>
                </a:solidFill>
              </a:rPr>
              <a:t> </a:t>
            </a:r>
            <a:br>
              <a:rPr lang="en-US" sz="2000" dirty="0">
                <a:solidFill>
                  <a:schemeClr val="tx1"/>
                </a:solidFill>
              </a:rPr>
            </a:br>
            <a:r>
              <a:rPr lang="en-US" sz="1600" dirty="0">
                <a:solidFill>
                  <a:schemeClr val="tx1"/>
                </a:solidFill>
              </a:rPr>
              <a:t>(</a:t>
            </a:r>
            <a:r>
              <a:rPr lang="en-US" sz="1600" dirty="0" err="1">
                <a:solidFill>
                  <a:schemeClr val="tx1"/>
                </a:solidFill>
              </a:rPr>
              <a:t>determina</a:t>
            </a:r>
            <a:r>
              <a:rPr lang="en-US" sz="1600" dirty="0">
                <a:solidFill>
                  <a:schemeClr val="tx1"/>
                </a:solidFill>
              </a:rPr>
              <a:t> las </a:t>
            </a:r>
            <a:r>
              <a:rPr lang="en-US" sz="1600" dirty="0" err="1">
                <a:solidFill>
                  <a:schemeClr val="tx1"/>
                </a:solidFill>
              </a:rPr>
              <a:t>muertes</a:t>
            </a:r>
            <a:r>
              <a:rPr lang="en-US" sz="1600" dirty="0">
                <a:solidFill>
                  <a:schemeClr val="tx1"/>
                </a:solidFill>
              </a:rPr>
              <a:t> </a:t>
            </a:r>
            <a:r>
              <a:rPr lang="en-US" sz="1600" dirty="0" err="1">
                <a:solidFill>
                  <a:schemeClr val="tx1"/>
                </a:solidFill>
              </a:rPr>
              <a:t>por</a:t>
            </a:r>
            <a:r>
              <a:rPr lang="en-US" sz="1600" dirty="0">
                <a:solidFill>
                  <a:schemeClr val="tx1"/>
                </a:solidFill>
              </a:rPr>
              <a:t> </a:t>
            </a:r>
            <a:r>
              <a:rPr lang="en-US" sz="1600" dirty="0" err="1">
                <a:solidFill>
                  <a:schemeClr val="tx1"/>
                </a:solidFill>
              </a:rPr>
              <a:t>sida</a:t>
            </a:r>
            <a:r>
              <a:rPr lang="en-US" sz="1600" dirty="0">
                <a:solidFill>
                  <a:schemeClr val="tx1"/>
                </a:solidFill>
              </a:rPr>
              <a:t>)</a:t>
            </a:r>
            <a:br>
              <a:rPr lang="en-US" sz="2000" dirty="0">
                <a:solidFill>
                  <a:schemeClr val="tx1"/>
                </a:solidFill>
              </a:rPr>
            </a:br>
            <a:endParaRPr lang="en-US" sz="2000" dirty="0">
              <a:solidFill>
                <a:schemeClr val="tx1"/>
              </a:solidFill>
            </a:endParaRPr>
          </a:p>
          <a:p>
            <a:pPr marL="914400" lvl="1" indent="-457200">
              <a:buFont typeface="+mj-lt"/>
              <a:buAutoNum type="arabicPeriod" startAt="12"/>
            </a:pPr>
            <a:r>
              <a:rPr lang="en-US" sz="2000" dirty="0">
                <a:solidFill>
                  <a:schemeClr val="tx1"/>
                </a:solidFill>
              </a:rPr>
              <a:t>Meningitis criptocócica </a:t>
            </a:r>
            <a:br>
              <a:rPr lang="en-US" sz="2000" dirty="0">
                <a:solidFill>
                  <a:schemeClr val="tx1"/>
                </a:solidFill>
              </a:rPr>
            </a:br>
            <a:r>
              <a:rPr lang="en-US" sz="1600" dirty="0">
                <a:solidFill>
                  <a:schemeClr val="tx1"/>
                </a:solidFill>
              </a:rPr>
              <a:t>(</a:t>
            </a:r>
            <a:r>
              <a:rPr lang="en-US" sz="1600" dirty="0">
                <a:solidFill>
                  <a:schemeClr val="tx1"/>
                </a:solidFill>
                <a:sym typeface="Wingdings" panose="05000000000000000000" pitchFamily="2" charset="2"/>
              </a:rPr>
              <a:t>principal </a:t>
            </a:r>
            <a:r>
              <a:rPr lang="en-US" sz="1600" dirty="0" err="1">
                <a:solidFill>
                  <a:schemeClr val="tx1"/>
                </a:solidFill>
                <a:sym typeface="Wingdings" panose="05000000000000000000" pitchFamily="2" charset="2"/>
              </a:rPr>
              <a:t>parte</a:t>
            </a:r>
            <a:r>
              <a:rPr lang="en-US" sz="1600" dirty="0">
                <a:solidFill>
                  <a:schemeClr val="tx1"/>
                </a:solidFill>
                <a:sym typeface="Wingdings" panose="05000000000000000000" pitchFamily="2" charset="2"/>
              </a:rPr>
              <a:t> de </a:t>
            </a:r>
            <a:r>
              <a:rPr lang="en-US" sz="1600" dirty="0" err="1">
                <a:solidFill>
                  <a:schemeClr val="tx1"/>
                </a:solidFill>
                <a:sym typeface="Wingdings" panose="05000000000000000000" pitchFamily="2" charset="2"/>
              </a:rPr>
              <a:t>muertes</a:t>
            </a:r>
            <a:r>
              <a:rPr lang="en-US" sz="1600" dirty="0">
                <a:solidFill>
                  <a:schemeClr val="tx1"/>
                </a:solidFill>
                <a:sym typeface="Wingdings" panose="05000000000000000000" pitchFamily="2" charset="2"/>
              </a:rPr>
              <a:t> </a:t>
            </a:r>
            <a:r>
              <a:rPr lang="en-US" sz="1600" dirty="0" err="1">
                <a:solidFill>
                  <a:schemeClr val="tx1"/>
                </a:solidFill>
                <a:sym typeface="Wingdings" panose="05000000000000000000" pitchFamily="2" charset="2"/>
              </a:rPr>
              <a:t>atribuibles</a:t>
            </a:r>
            <a:r>
              <a:rPr lang="en-US" sz="1600" dirty="0">
                <a:solidFill>
                  <a:schemeClr val="tx1"/>
                </a:solidFill>
                <a:sym typeface="Wingdings" panose="05000000000000000000" pitchFamily="2" charset="2"/>
              </a:rPr>
              <a:t> al SIDA (junto con la tuberculosis); </a:t>
            </a:r>
            <a:r>
              <a:rPr lang="en-US" sz="1600" dirty="0" err="1">
                <a:solidFill>
                  <a:schemeClr val="tx1"/>
                </a:solidFill>
                <a:sym typeface="Wingdings" panose="05000000000000000000" pitchFamily="2" charset="2"/>
              </a:rPr>
              <a:t>prevenible</a:t>
            </a:r>
            <a:r>
              <a:rPr lang="en-US" sz="1600" dirty="0">
                <a:solidFill>
                  <a:schemeClr val="tx1"/>
                </a:solidFill>
                <a:sym typeface="Wingdings" panose="05000000000000000000" pitchFamily="2" charset="2"/>
              </a:rPr>
              <a:t> </a:t>
            </a:r>
            <a:r>
              <a:rPr lang="en-US" sz="1600" i="1" dirty="0" err="1">
                <a:solidFill>
                  <a:schemeClr val="tx1"/>
                </a:solidFill>
                <a:sym typeface="Wingdings" panose="05000000000000000000" pitchFamily="2" charset="2"/>
              </a:rPr>
              <a:t>si</a:t>
            </a:r>
            <a:r>
              <a:rPr lang="en-US" sz="1600" i="1" dirty="0">
                <a:solidFill>
                  <a:schemeClr val="tx1"/>
                </a:solidFill>
                <a:sym typeface="Wingdings" panose="05000000000000000000" pitchFamily="2" charset="2"/>
              </a:rPr>
              <a:t> </a:t>
            </a:r>
            <a:r>
              <a:rPr lang="en-US" sz="1600" dirty="0">
                <a:solidFill>
                  <a:schemeClr val="tx1"/>
                </a:solidFill>
                <a:sym typeface="Wingdings" panose="05000000000000000000" pitchFamily="2" charset="2"/>
              </a:rPr>
              <a:t>la </a:t>
            </a:r>
            <a:r>
              <a:rPr lang="en-US" sz="1600" dirty="0" err="1">
                <a:solidFill>
                  <a:schemeClr val="tx1"/>
                </a:solidFill>
                <a:sym typeface="Wingdings" panose="05000000000000000000" pitchFamily="2" charset="2"/>
              </a:rPr>
              <a:t>infección</a:t>
            </a:r>
            <a:r>
              <a:rPr lang="en-US" sz="1600" dirty="0">
                <a:solidFill>
                  <a:schemeClr val="tx1"/>
                </a:solidFill>
                <a:sym typeface="Wingdings" panose="05000000000000000000" pitchFamily="2" charset="2"/>
              </a:rPr>
              <a:t> se </a:t>
            </a:r>
            <a:r>
              <a:rPr lang="en-US" sz="1600" dirty="0" err="1">
                <a:solidFill>
                  <a:schemeClr val="tx1"/>
                </a:solidFill>
                <a:sym typeface="Wingdings" panose="05000000000000000000" pitchFamily="2" charset="2"/>
              </a:rPr>
              <a:t>detecta</a:t>
            </a:r>
            <a:r>
              <a:rPr lang="en-US" sz="1600" dirty="0">
                <a:solidFill>
                  <a:schemeClr val="tx1"/>
                </a:solidFill>
                <a:sym typeface="Wingdings" panose="05000000000000000000" pitchFamily="2" charset="2"/>
              </a:rPr>
              <a:t>/</a:t>
            </a:r>
            <a:r>
              <a:rPr lang="en-US" sz="1600" dirty="0" err="1">
                <a:solidFill>
                  <a:schemeClr val="tx1"/>
                </a:solidFill>
                <a:sym typeface="Wingdings" panose="05000000000000000000" pitchFamily="2" charset="2"/>
              </a:rPr>
              <a:t>diagnostica</a:t>
            </a:r>
            <a:r>
              <a:rPr lang="en-US" sz="1600" dirty="0">
                <a:solidFill>
                  <a:schemeClr val="tx1"/>
                </a:solidFill>
                <a:sym typeface="Wingdings" panose="05000000000000000000" pitchFamily="2" charset="2"/>
              </a:rPr>
              <a:t> y </a:t>
            </a:r>
            <a:r>
              <a:rPr lang="en-US" sz="1600" dirty="0" err="1">
                <a:solidFill>
                  <a:schemeClr val="tx1"/>
                </a:solidFill>
                <a:sym typeface="Wingdings" panose="05000000000000000000" pitchFamily="2" charset="2"/>
              </a:rPr>
              <a:t>trata</a:t>
            </a:r>
            <a:r>
              <a:rPr lang="en-US" sz="1600" dirty="0">
                <a:solidFill>
                  <a:schemeClr val="tx1"/>
                </a:solidFill>
                <a:sym typeface="Wingdings" panose="05000000000000000000" pitchFamily="2" charset="2"/>
              </a:rPr>
              <a:t>) </a:t>
            </a:r>
            <a:endParaRPr lang="en-US" sz="2000" dirty="0">
              <a:solidFill>
                <a:schemeClr val="tx1"/>
              </a:solidFill>
              <a:sym typeface="Wingdings" panose="05000000000000000000" pitchFamily="2" charset="2"/>
            </a:endParaRPr>
          </a:p>
          <a:p>
            <a:pPr marL="914400" lvl="1" indent="-457200">
              <a:buFont typeface="+mj-lt"/>
              <a:buAutoNum type="arabicPeriod" startAt="11"/>
            </a:pPr>
            <a:endParaRPr lang="en-US" sz="2000" dirty="0">
              <a:solidFill>
                <a:schemeClr val="tx1"/>
              </a:solidFill>
            </a:endParaRPr>
          </a:p>
        </p:txBody>
      </p:sp>
      <p:sp>
        <p:nvSpPr>
          <p:cNvPr id="4" name="Slide Number Placeholder 3">
            <a:extLst>
              <a:ext uri="{FF2B5EF4-FFF2-40B4-BE49-F238E27FC236}">
                <a16:creationId xmlns:a16="http://schemas.microsoft.com/office/drawing/2014/main" id="{3F706628-C12F-2AC9-2DFA-9B8B04086480}"/>
              </a:ext>
            </a:extLst>
          </p:cNvPr>
          <p:cNvSpPr>
            <a:spLocks noGrp="1"/>
          </p:cNvSpPr>
          <p:nvPr>
            <p:ph type="sldNum" sz="quarter" idx="12"/>
          </p:nvPr>
        </p:nvSpPr>
        <p:spPr/>
        <p:txBody>
          <a:bodyPr/>
          <a:lstStyle/>
          <a:p>
            <a:fld id="{CF13D369-8700-4468-8CC4-EE7C53720160}" type="slidenum">
              <a:rPr lang="en-US" smtClean="0"/>
              <a:t>2</a:t>
            </a:fld>
            <a:endParaRPr lang="en-US"/>
          </a:p>
        </p:txBody>
      </p:sp>
    </p:spTree>
    <p:extLst>
      <p:ext uri="{BB962C8B-B14F-4D97-AF65-F5344CB8AC3E}">
        <p14:creationId xmlns:p14="http://schemas.microsoft.com/office/powerpoint/2010/main" val="2888350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293AECA-59D4-FE13-5E79-12DA7F9A1520}"/>
              </a:ext>
            </a:extLst>
          </p:cNvPr>
          <p:cNvSpPr txBox="1"/>
          <p:nvPr/>
        </p:nvSpPr>
        <p:spPr>
          <a:xfrm>
            <a:off x="86998" y="0"/>
            <a:ext cx="11741728" cy="2339102"/>
          </a:xfrm>
          <a:prstGeom prst="rect">
            <a:avLst/>
          </a:prstGeom>
          <a:noFill/>
        </p:spPr>
        <p:txBody>
          <a:bodyPr wrap="square" rtlCol="0">
            <a:spAutoFit/>
          </a:bodyPr>
          <a:lstStyle/>
          <a:p>
            <a:r>
              <a:rPr lang="es-ES" sz="2000" b="1" dirty="0"/>
              <a:t>Aplicación web</a:t>
            </a:r>
            <a:r>
              <a:rPr lang="es-ES" sz="2000" dirty="0"/>
              <a:t> </a:t>
            </a:r>
            <a:r>
              <a:rPr lang="en-US" sz="2000" dirty="0"/>
              <a:t>: </a:t>
            </a:r>
            <a:r>
              <a:rPr lang="en-US" sz="2000" u="sng" dirty="0">
                <a:solidFill>
                  <a:srgbClr val="467886"/>
                </a:solidFill>
                <a:latin typeface="Aptos" panose="020B0004020202020204" pitchFamily="34" charset="0"/>
              </a:rPr>
              <a:t>aim.spectrumweb.org</a:t>
            </a:r>
            <a:endParaRPr lang="en-US" dirty="0"/>
          </a:p>
          <a:p>
            <a:r>
              <a:rPr lang="en-US" dirty="0"/>
              <a:t>Para </a:t>
            </a:r>
            <a:r>
              <a:rPr lang="en-US" dirty="0" err="1"/>
              <a:t>obtener</a:t>
            </a:r>
            <a:r>
              <a:rPr lang="en-US" dirty="0"/>
              <a:t> </a:t>
            </a:r>
            <a:r>
              <a:rPr lang="en-US" dirty="0" err="1"/>
              <a:t>todas</a:t>
            </a:r>
            <a:r>
              <a:rPr lang="en-US" dirty="0"/>
              <a:t> las </a:t>
            </a:r>
            <a:r>
              <a:rPr lang="en-US" dirty="0" err="1"/>
              <a:t>funciones</a:t>
            </a:r>
            <a:r>
              <a:rPr lang="en-US" dirty="0"/>
              <a:t>, </a:t>
            </a:r>
            <a:r>
              <a:rPr lang="en-US" dirty="0" err="1"/>
              <a:t>cree</a:t>
            </a:r>
            <a:r>
              <a:rPr lang="en-US" dirty="0"/>
              <a:t> un </a:t>
            </a:r>
            <a:r>
              <a:rPr lang="en-US" dirty="0" err="1"/>
              <a:t>inicio</a:t>
            </a:r>
            <a:r>
              <a:rPr lang="en-US" dirty="0"/>
              <a:t> de </a:t>
            </a:r>
            <a:r>
              <a:rPr lang="en-US" dirty="0" err="1"/>
              <a:t>sesión</a:t>
            </a:r>
            <a:r>
              <a:rPr lang="en-US" dirty="0"/>
              <a:t>. Se </a:t>
            </a:r>
            <a:r>
              <a:rPr lang="en-US" dirty="0" err="1"/>
              <a:t>trata</a:t>
            </a:r>
            <a:r>
              <a:rPr lang="en-US" dirty="0"/>
              <a:t> de </a:t>
            </a:r>
            <a:r>
              <a:rPr lang="en-US" dirty="0" err="1"/>
              <a:t>una</a:t>
            </a:r>
            <a:r>
              <a:rPr lang="en-US" dirty="0"/>
              <a:t> </a:t>
            </a:r>
            <a:r>
              <a:rPr lang="en-US" dirty="0" err="1"/>
              <a:t>operación</a:t>
            </a:r>
            <a:r>
              <a:rPr lang="en-US" dirty="0"/>
              <a:t> </a:t>
            </a:r>
            <a:r>
              <a:rPr lang="en-US" dirty="0" err="1"/>
              <a:t>única</a:t>
            </a:r>
            <a:r>
              <a:rPr lang="en-US" dirty="0"/>
              <a:t> que le </a:t>
            </a:r>
            <a:r>
              <a:rPr lang="en-US" dirty="0" err="1"/>
              <a:t>permitirá</a:t>
            </a:r>
            <a:r>
              <a:rPr lang="en-US" dirty="0"/>
              <a:t> </a:t>
            </a:r>
            <a:r>
              <a:rPr lang="en-US" dirty="0" err="1"/>
              <a:t>almacenar</a:t>
            </a:r>
            <a:r>
              <a:rPr lang="en-US" dirty="0"/>
              <a:t> </a:t>
            </a:r>
            <a:r>
              <a:rPr lang="en-US" dirty="0" err="1"/>
              <a:t>archivos</a:t>
            </a:r>
            <a:r>
              <a:rPr lang="en-US" dirty="0"/>
              <a:t> </a:t>
            </a:r>
            <a:r>
              <a:rPr lang="en-US" dirty="0" err="1"/>
              <a:t>en</a:t>
            </a:r>
            <a:r>
              <a:rPr lang="en-US" dirty="0"/>
              <a:t> </a:t>
            </a:r>
            <a:r>
              <a:rPr lang="en-US" dirty="0" err="1"/>
              <a:t>su</a:t>
            </a:r>
            <a:r>
              <a:rPr lang="en-US" dirty="0"/>
              <a:t> </a:t>
            </a:r>
            <a:r>
              <a:rPr lang="en-US" dirty="0" err="1"/>
              <a:t>carpeta</a:t>
            </a:r>
            <a:r>
              <a:rPr lang="en-US" dirty="0"/>
              <a:t> personal.</a:t>
            </a:r>
          </a:p>
          <a:p>
            <a:r>
              <a:rPr lang="en-US" dirty="0" err="1"/>
              <a:t>Puede</a:t>
            </a:r>
            <a:r>
              <a:rPr lang="en-US" dirty="0"/>
              <a:t> </a:t>
            </a:r>
            <a:r>
              <a:rPr lang="en-US" dirty="0" err="1"/>
              <a:t>ejecutarlo</a:t>
            </a:r>
            <a:r>
              <a:rPr lang="en-US" dirty="0"/>
              <a:t> sin </a:t>
            </a:r>
            <a:r>
              <a:rPr lang="en-US" dirty="0" err="1"/>
              <a:t>iniciar</a:t>
            </a:r>
            <a:r>
              <a:rPr lang="en-US" dirty="0"/>
              <a:t> </a:t>
            </a:r>
            <a:r>
              <a:rPr lang="en-US" dirty="0" err="1"/>
              <a:t>sesión</a:t>
            </a:r>
            <a:r>
              <a:rPr lang="en-US" dirty="0"/>
              <a:t>, </a:t>
            </a:r>
            <a:r>
              <a:rPr lang="en-US" dirty="0" err="1"/>
              <a:t>pero</a:t>
            </a:r>
            <a:r>
              <a:rPr lang="en-US" dirty="0"/>
              <a:t> no </a:t>
            </a:r>
            <a:r>
              <a:rPr lang="en-US" dirty="0" err="1"/>
              <a:t>podrá</a:t>
            </a:r>
            <a:r>
              <a:rPr lang="en-US" dirty="0"/>
              <a:t> </a:t>
            </a:r>
            <a:r>
              <a:rPr lang="en-US" dirty="0" err="1"/>
              <a:t>guardar</a:t>
            </a:r>
            <a:r>
              <a:rPr lang="en-US" dirty="0"/>
              <a:t> </a:t>
            </a:r>
            <a:r>
              <a:rPr lang="en-US" dirty="0" err="1"/>
              <a:t>archivos</a:t>
            </a:r>
            <a:r>
              <a:rPr lang="en-US" dirty="0"/>
              <a:t>. </a:t>
            </a:r>
          </a:p>
          <a:p>
            <a:pPr marL="342900" indent="-342900">
              <a:buAutoNum type="arabicPeriod"/>
            </a:pPr>
            <a:r>
              <a:rPr lang="en-US" dirty="0"/>
              <a:t>Para </a:t>
            </a:r>
            <a:r>
              <a:rPr lang="en-US" dirty="0" err="1"/>
              <a:t>empezar</a:t>
            </a:r>
            <a:r>
              <a:rPr lang="en-US" dirty="0"/>
              <a:t>, </a:t>
            </a:r>
            <a:r>
              <a:rPr lang="en-US" dirty="0" err="1"/>
              <a:t>seleccione</a:t>
            </a:r>
            <a:r>
              <a:rPr lang="en-US" dirty="0"/>
              <a:t> "</a:t>
            </a:r>
            <a:r>
              <a:rPr lang="en-US" dirty="0" err="1"/>
              <a:t>Abrir</a:t>
            </a:r>
            <a:r>
              <a:rPr lang="en-US" dirty="0"/>
              <a:t> </a:t>
            </a:r>
            <a:r>
              <a:rPr lang="en-US" dirty="0" err="1"/>
              <a:t>proyección</a:t>
            </a:r>
            <a:r>
              <a:rPr lang="en-US" dirty="0"/>
              <a:t> </a:t>
            </a:r>
            <a:r>
              <a:rPr lang="en-US" dirty="0" err="1"/>
              <a:t>existente</a:t>
            </a:r>
            <a:r>
              <a:rPr lang="en-US" dirty="0"/>
              <a:t>" y, a </a:t>
            </a:r>
            <a:r>
              <a:rPr lang="en-US" dirty="0" err="1"/>
              <a:t>continuación</a:t>
            </a:r>
            <a:r>
              <a:rPr lang="en-US" dirty="0"/>
              <a:t>, </a:t>
            </a:r>
            <a:r>
              <a:rPr lang="en-US" dirty="0" err="1"/>
              <a:t>haga</a:t>
            </a:r>
            <a:r>
              <a:rPr lang="en-US" dirty="0"/>
              <a:t> </a:t>
            </a:r>
            <a:r>
              <a:rPr lang="en-US" dirty="0" err="1"/>
              <a:t>clic</a:t>
            </a:r>
            <a:r>
              <a:rPr lang="en-US" dirty="0"/>
              <a:t> </a:t>
            </a:r>
            <a:r>
              <a:rPr lang="en-US" dirty="0" err="1"/>
              <a:t>en</a:t>
            </a:r>
            <a:r>
              <a:rPr lang="en-US" dirty="0"/>
              <a:t> "</a:t>
            </a:r>
            <a:r>
              <a:rPr lang="en-US" dirty="0" err="1"/>
              <a:t>Importar</a:t>
            </a:r>
            <a:r>
              <a:rPr lang="en-US" dirty="0"/>
              <a:t> PJNZ".</a:t>
            </a:r>
          </a:p>
          <a:p>
            <a:pPr marL="342900" indent="-342900">
              <a:buAutoNum type="arabicPeriod"/>
            </a:pPr>
            <a:r>
              <a:rPr lang="en-US" dirty="0" err="1"/>
              <a:t>Introduzca</a:t>
            </a:r>
            <a:r>
              <a:rPr lang="en-US" dirty="0"/>
              <a:t> </a:t>
            </a:r>
            <a:r>
              <a:rPr lang="en-US" dirty="0" err="1"/>
              <a:t>los</a:t>
            </a:r>
            <a:r>
              <a:rPr lang="en-US" dirty="0"/>
              <a:t> </a:t>
            </a:r>
            <a:r>
              <a:rPr lang="en-US" dirty="0" err="1"/>
              <a:t>datos</a:t>
            </a:r>
            <a:r>
              <a:rPr lang="en-US" dirty="0"/>
              <a:t> del </a:t>
            </a:r>
            <a:r>
              <a:rPr lang="en-US" dirty="0" err="1"/>
              <a:t>programa</a:t>
            </a:r>
            <a:r>
              <a:rPr lang="en-US" dirty="0"/>
              <a:t> </a:t>
            </a:r>
            <a:r>
              <a:rPr lang="en-US" dirty="0" err="1"/>
              <a:t>en</a:t>
            </a:r>
            <a:r>
              <a:rPr lang="en-US" dirty="0"/>
              <a:t> '</a:t>
            </a:r>
            <a:r>
              <a:rPr lang="en-US" dirty="0" err="1"/>
              <a:t>Estadísticas</a:t>
            </a:r>
            <a:r>
              <a:rPr lang="en-US" dirty="0"/>
              <a:t> del </a:t>
            </a:r>
            <a:r>
              <a:rPr lang="en-US" dirty="0" err="1"/>
              <a:t>programa</a:t>
            </a:r>
            <a:r>
              <a:rPr lang="en-US" dirty="0"/>
              <a:t>’</a:t>
            </a:r>
          </a:p>
          <a:p>
            <a:pPr marL="342900" indent="-342900">
              <a:buAutoNum type="arabicPeriod"/>
            </a:pPr>
            <a:r>
              <a:rPr lang="en-US" dirty="0" err="1"/>
              <a:t>Ejecute</a:t>
            </a:r>
            <a:r>
              <a:rPr lang="en-US" dirty="0"/>
              <a:t> el EPP </a:t>
            </a:r>
            <a:r>
              <a:rPr lang="en-US" dirty="0" err="1"/>
              <a:t>en</a:t>
            </a:r>
            <a:r>
              <a:rPr lang="en-US" dirty="0"/>
              <a:t> ‘</a:t>
            </a:r>
            <a:r>
              <a:rPr lang="en-US" dirty="0" err="1"/>
              <a:t>Incidencia</a:t>
            </a:r>
            <a:r>
              <a:rPr lang="en-US" dirty="0"/>
              <a:t>’</a:t>
            </a:r>
          </a:p>
          <a:p>
            <a:pPr marL="342900" indent="-342900">
              <a:buAutoNum type="arabicPeriod"/>
            </a:pPr>
            <a:r>
              <a:rPr lang="en-US" dirty="0"/>
              <a:t>Ver </a:t>
            </a:r>
            <a:r>
              <a:rPr lang="en-US" dirty="0" err="1"/>
              <a:t>resultados</a:t>
            </a:r>
            <a:r>
              <a:rPr lang="en-US" dirty="0"/>
              <a:t> </a:t>
            </a:r>
            <a:r>
              <a:rPr lang="en-US" dirty="0" err="1"/>
              <a:t>en</a:t>
            </a:r>
            <a:r>
              <a:rPr lang="en-US" dirty="0"/>
              <a:t> ‘</a:t>
            </a:r>
            <a:r>
              <a:rPr lang="en-US" dirty="0" err="1"/>
              <a:t>Resultados</a:t>
            </a:r>
            <a:r>
              <a:rPr lang="en-US" dirty="0"/>
              <a:t>’</a:t>
            </a:r>
          </a:p>
        </p:txBody>
      </p:sp>
      <p:pic>
        <p:nvPicPr>
          <p:cNvPr id="5" name="Picture 4">
            <a:extLst>
              <a:ext uri="{FF2B5EF4-FFF2-40B4-BE49-F238E27FC236}">
                <a16:creationId xmlns:a16="http://schemas.microsoft.com/office/drawing/2014/main" id="{88657619-CA3F-D4F2-AACD-291999B2F51D}"/>
              </a:ext>
            </a:extLst>
          </p:cNvPr>
          <p:cNvPicPr>
            <a:picLocks noChangeAspect="1"/>
          </p:cNvPicPr>
          <p:nvPr/>
        </p:nvPicPr>
        <p:blipFill>
          <a:blip r:embed="rId2"/>
          <a:stretch>
            <a:fillRect/>
          </a:stretch>
        </p:blipFill>
        <p:spPr>
          <a:xfrm>
            <a:off x="0" y="2389780"/>
            <a:ext cx="12192000" cy="4812236"/>
          </a:xfrm>
          <a:prstGeom prst="rect">
            <a:avLst/>
          </a:prstGeom>
        </p:spPr>
      </p:pic>
    </p:spTree>
    <p:extLst>
      <p:ext uri="{BB962C8B-B14F-4D97-AF65-F5344CB8AC3E}">
        <p14:creationId xmlns:p14="http://schemas.microsoft.com/office/powerpoint/2010/main" val="3891810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8" name="Rectangle 27">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6A9C377-CBF7-E090-A112-8E30C039DF21}"/>
              </a:ext>
            </a:extLst>
          </p:cNvPr>
          <p:cNvSpPr>
            <a:spLocks noGrp="1"/>
          </p:cNvSpPr>
          <p:nvPr>
            <p:ph type="title" idx="4294967295"/>
          </p:nvPr>
        </p:nvSpPr>
        <p:spPr>
          <a:xfrm>
            <a:off x="414557" y="-228845"/>
            <a:ext cx="3925766" cy="3255264"/>
          </a:xfrm>
        </p:spPr>
        <p:txBody>
          <a:bodyPr vert="horz" lIns="91440" tIns="45720" rIns="91440" bIns="45720" rtlCol="0" anchor="b">
            <a:normAutofit/>
          </a:bodyPr>
          <a:lstStyle/>
          <a:p>
            <a:r>
              <a:rPr lang="en-US" sz="4800" spc="-100" dirty="0" err="1"/>
              <a:t>Perspectivas</a:t>
            </a:r>
            <a:r>
              <a:rPr lang="en-US" sz="4800" spc="-100" dirty="0"/>
              <a:t> de la Población Mundial 2024</a:t>
            </a:r>
          </a:p>
        </p:txBody>
      </p:sp>
      <p:sp>
        <p:nvSpPr>
          <p:cNvPr id="32" name="Rectangle 31">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extBox 3">
            <a:extLst>
              <a:ext uri="{FF2B5EF4-FFF2-40B4-BE49-F238E27FC236}">
                <a16:creationId xmlns:a16="http://schemas.microsoft.com/office/drawing/2014/main" id="{D1C2C04E-418B-FA96-37F4-0FC16BC896CE}"/>
              </a:ext>
            </a:extLst>
          </p:cNvPr>
          <p:cNvSpPr txBox="1"/>
          <p:nvPr/>
        </p:nvSpPr>
        <p:spPr>
          <a:xfrm>
            <a:off x="663505" y="3984445"/>
            <a:ext cx="3228521" cy="1907199"/>
          </a:xfrm>
          <a:prstGeom prst="rect">
            <a:avLst/>
          </a:prstGeom>
        </p:spPr>
        <p:txBody>
          <a:bodyPr vert="horz" lIns="91440" tIns="45720" rIns="91440" bIns="45720" rtlCol="0" anchor="t">
            <a:normAutofit/>
          </a:bodyPr>
          <a:lstStyle/>
          <a:p>
            <a:pPr marL="457200" indent="-457200">
              <a:lnSpc>
                <a:spcPct val="90000"/>
              </a:lnSpc>
              <a:spcBef>
                <a:spcPts val="1200"/>
              </a:spcBef>
              <a:buClr>
                <a:schemeClr val="accent1"/>
              </a:buClr>
              <a:buAutoNum type="arabicPeriod"/>
            </a:pPr>
            <a:endParaRPr lang="en-US" sz="2400">
              <a:solidFill>
                <a:schemeClr val="accent1">
                  <a:lumMod val="20000"/>
                  <a:lumOff val="80000"/>
                </a:schemeClr>
              </a:solidFill>
            </a:endParaRPr>
          </a:p>
        </p:txBody>
      </p:sp>
      <p:sp>
        <p:nvSpPr>
          <p:cNvPr id="6" name="TextBox 5">
            <a:extLst>
              <a:ext uri="{FF2B5EF4-FFF2-40B4-BE49-F238E27FC236}">
                <a16:creationId xmlns:a16="http://schemas.microsoft.com/office/drawing/2014/main" id="{C50FF8AC-074A-4124-2A8B-4E1106C63CA8}"/>
              </a:ext>
            </a:extLst>
          </p:cNvPr>
          <p:cNvSpPr txBox="1"/>
          <p:nvPr/>
        </p:nvSpPr>
        <p:spPr>
          <a:xfrm>
            <a:off x="4998027" y="4380073"/>
            <a:ext cx="6530468" cy="2031325"/>
          </a:xfrm>
          <a:prstGeom prst="rect">
            <a:avLst/>
          </a:prstGeom>
          <a:noFill/>
        </p:spPr>
        <p:txBody>
          <a:bodyPr wrap="square" rtlCol="0">
            <a:spAutoFit/>
          </a:bodyPr>
          <a:lstStyle/>
          <a:p>
            <a:r>
              <a:rPr lang="en-US" dirty="0"/>
              <a:t>La División de Población de las Naciones Unidas ha actualizado sus estimaciones y proyecciones demográficas para 2024. La nueva base de datos está en Spectrum. Si ha estado utilizando el WPP 2022 para sus estimaciones demográficas, debería actualizarse a las nuevas estimaciones. Asegúrese de comprobar la actualización para estar al tanto de cualquier cambio significativo. </a:t>
            </a:r>
          </a:p>
          <a:p>
            <a:endParaRPr lang="en-US" dirty="0"/>
          </a:p>
          <a:p>
            <a:r>
              <a:rPr lang="en-US" dirty="0"/>
              <a:t>Más información en: https://population.un.org/dataportal/</a:t>
            </a:r>
          </a:p>
        </p:txBody>
      </p:sp>
      <p:sp>
        <p:nvSpPr>
          <p:cNvPr id="3" name="TextBox 2">
            <a:extLst>
              <a:ext uri="{FF2B5EF4-FFF2-40B4-BE49-F238E27FC236}">
                <a16:creationId xmlns:a16="http://schemas.microsoft.com/office/drawing/2014/main" id="{6603C23A-20A0-6049-5A72-F722D0EF9075}"/>
              </a:ext>
            </a:extLst>
          </p:cNvPr>
          <p:cNvSpPr txBox="1"/>
          <p:nvPr/>
        </p:nvSpPr>
        <p:spPr>
          <a:xfrm>
            <a:off x="134912" y="2893987"/>
            <a:ext cx="4506827" cy="923330"/>
          </a:xfrm>
          <a:prstGeom prst="rect">
            <a:avLst/>
          </a:prstGeom>
          <a:noFill/>
        </p:spPr>
        <p:txBody>
          <a:bodyPr wrap="square" rtlCol="0">
            <a:spAutoFit/>
          </a:bodyPr>
          <a:lstStyle/>
          <a:p>
            <a:r>
              <a:rPr lang="es-ES" dirty="0"/>
              <a:t>Seleccione 'Director' &gt; 'Datos predeterminados' &gt; 'DemProj' &gt; 'De acuerdo' &gt; 'De acuerdo'</a:t>
            </a:r>
            <a:endParaRPr lang="en-US" dirty="0"/>
          </a:p>
        </p:txBody>
      </p:sp>
      <p:pic>
        <p:nvPicPr>
          <p:cNvPr id="8" name="Picture 7">
            <a:extLst>
              <a:ext uri="{FF2B5EF4-FFF2-40B4-BE49-F238E27FC236}">
                <a16:creationId xmlns:a16="http://schemas.microsoft.com/office/drawing/2014/main" id="{041EA840-AD98-356D-88A2-F18372809229}"/>
              </a:ext>
            </a:extLst>
          </p:cNvPr>
          <p:cNvPicPr>
            <a:picLocks noChangeAspect="1"/>
          </p:cNvPicPr>
          <p:nvPr/>
        </p:nvPicPr>
        <p:blipFill>
          <a:blip r:embed="rId2"/>
          <a:stretch>
            <a:fillRect/>
          </a:stretch>
        </p:blipFill>
        <p:spPr>
          <a:xfrm>
            <a:off x="1069848" y="3788418"/>
            <a:ext cx="2321835" cy="2175160"/>
          </a:xfrm>
          <a:prstGeom prst="rect">
            <a:avLst/>
          </a:prstGeom>
        </p:spPr>
      </p:pic>
      <p:sp>
        <p:nvSpPr>
          <p:cNvPr id="9" name="Oval 8">
            <a:extLst>
              <a:ext uri="{FF2B5EF4-FFF2-40B4-BE49-F238E27FC236}">
                <a16:creationId xmlns:a16="http://schemas.microsoft.com/office/drawing/2014/main" id="{643976BD-E624-5389-62C2-DE82E7F98676}"/>
              </a:ext>
            </a:extLst>
          </p:cNvPr>
          <p:cNvSpPr/>
          <p:nvPr/>
        </p:nvSpPr>
        <p:spPr>
          <a:xfrm>
            <a:off x="1295400" y="3897086"/>
            <a:ext cx="239486" cy="315685"/>
          </a:xfrm>
          <a:prstGeom prst="ellipse">
            <a:avLst/>
          </a:prstGeom>
          <a:noFill/>
          <a:ln w="25400">
            <a:solidFill>
              <a:srgbClr val="E313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DFD8C94-2FE9-999F-5C88-727ECF1864F0}"/>
              </a:ext>
            </a:extLst>
          </p:cNvPr>
          <p:cNvSpPr/>
          <p:nvPr/>
        </p:nvSpPr>
        <p:spPr>
          <a:xfrm>
            <a:off x="1709058" y="5714104"/>
            <a:ext cx="576942" cy="315685"/>
          </a:xfrm>
          <a:prstGeom prst="ellipse">
            <a:avLst/>
          </a:prstGeom>
          <a:noFill/>
          <a:ln w="25400">
            <a:solidFill>
              <a:srgbClr val="E313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E768875-B237-BEA1-492D-5EECF0E54D04}"/>
              </a:ext>
            </a:extLst>
          </p:cNvPr>
          <p:cNvSpPr/>
          <p:nvPr/>
        </p:nvSpPr>
        <p:spPr>
          <a:xfrm>
            <a:off x="2388326" y="4780201"/>
            <a:ext cx="822960" cy="315685"/>
          </a:xfrm>
          <a:prstGeom prst="ellipse">
            <a:avLst/>
          </a:prstGeom>
          <a:noFill/>
          <a:ln w="25400">
            <a:solidFill>
              <a:srgbClr val="E313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CC0E3DD-242D-0C10-22AA-AE8051F5E8EF}"/>
              </a:ext>
            </a:extLst>
          </p:cNvPr>
          <p:cNvPicPr>
            <a:picLocks noChangeAspect="1"/>
          </p:cNvPicPr>
          <p:nvPr/>
        </p:nvPicPr>
        <p:blipFill>
          <a:blip r:embed="rId3"/>
          <a:stretch>
            <a:fillRect/>
          </a:stretch>
        </p:blipFill>
        <p:spPr>
          <a:xfrm>
            <a:off x="4950230" y="547085"/>
            <a:ext cx="6557577" cy="3665686"/>
          </a:xfrm>
          <a:prstGeom prst="rect">
            <a:avLst/>
          </a:prstGeom>
        </p:spPr>
      </p:pic>
    </p:spTree>
    <p:extLst>
      <p:ext uri="{BB962C8B-B14F-4D97-AF65-F5344CB8AC3E}">
        <p14:creationId xmlns:p14="http://schemas.microsoft.com/office/powerpoint/2010/main" val="2526069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65105-D79D-7334-F21C-31EBDDA1A7D8}"/>
              </a:ext>
            </a:extLst>
          </p:cNvPr>
          <p:cNvSpPr>
            <a:spLocks noGrp="1"/>
          </p:cNvSpPr>
          <p:nvPr>
            <p:ph type="title"/>
          </p:nvPr>
        </p:nvSpPr>
        <p:spPr>
          <a:xfrm>
            <a:off x="1" y="1123837"/>
            <a:ext cx="3439236" cy="4601183"/>
          </a:xfrm>
        </p:spPr>
        <p:txBody>
          <a:bodyPr/>
          <a:lstStyle/>
          <a:p>
            <a:r>
              <a:rPr lang="en-US" dirty="0"/>
              <a:t>Tasas actualizadas de transmisión vertical (de madre a hijo)</a:t>
            </a:r>
            <a:br>
              <a:rPr lang="en-US" dirty="0"/>
            </a:br>
            <a:br>
              <a:rPr lang="en-US" dirty="0"/>
            </a:br>
            <a:r>
              <a:rPr lang="en-US" sz="2400" dirty="0" err="1"/>
              <a:t>Basadas</a:t>
            </a:r>
            <a:r>
              <a:rPr lang="en-US" sz="2400" dirty="0"/>
              <a:t> en una revisión sistemática y </a:t>
            </a:r>
            <a:r>
              <a:rPr lang="en-US" sz="2400" dirty="0" err="1"/>
              <a:t>una</a:t>
            </a:r>
            <a:r>
              <a:rPr lang="en-US" sz="2400" dirty="0"/>
              <a:t> meta-</a:t>
            </a:r>
            <a:r>
              <a:rPr lang="en-US" sz="2400" dirty="0" err="1"/>
              <a:t>regresión</a:t>
            </a:r>
            <a:endParaRPr lang="en-US" dirty="0"/>
          </a:p>
        </p:txBody>
      </p:sp>
      <p:graphicFrame>
        <p:nvGraphicFramePr>
          <p:cNvPr id="6" name="Content Placeholder 5">
            <a:extLst>
              <a:ext uri="{FF2B5EF4-FFF2-40B4-BE49-F238E27FC236}">
                <a16:creationId xmlns:a16="http://schemas.microsoft.com/office/drawing/2014/main" id="{1D5A1FFB-BE51-0364-034A-941852117860}"/>
              </a:ext>
            </a:extLst>
          </p:cNvPr>
          <p:cNvGraphicFramePr>
            <a:graphicFrameLocks noGrp="1"/>
          </p:cNvGraphicFramePr>
          <p:nvPr>
            <p:ph idx="1"/>
            <p:extLst>
              <p:ext uri="{D42A27DB-BD31-4B8C-83A1-F6EECF244321}">
                <p14:modId xmlns:p14="http://schemas.microsoft.com/office/powerpoint/2010/main" val="353923618"/>
              </p:ext>
            </p:extLst>
          </p:nvPr>
        </p:nvGraphicFramePr>
        <p:xfrm>
          <a:off x="3868738" y="748146"/>
          <a:ext cx="7315200" cy="53305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74017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F73D2-F0EF-D1DD-62AE-076C44D0CC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8A2466-166E-E36A-869D-4BA073B24D54}"/>
              </a:ext>
            </a:extLst>
          </p:cNvPr>
          <p:cNvSpPr>
            <a:spLocks noGrp="1"/>
          </p:cNvSpPr>
          <p:nvPr>
            <p:ph type="title"/>
          </p:nvPr>
        </p:nvSpPr>
        <p:spPr>
          <a:xfrm>
            <a:off x="0" y="1123837"/>
            <a:ext cx="3370997" cy="4601183"/>
          </a:xfrm>
        </p:spPr>
        <p:txBody>
          <a:bodyPr/>
          <a:lstStyle/>
          <a:p>
            <a:r>
              <a:rPr lang="en-US" dirty="0"/>
              <a:t>Tasas actualizadas de transmisión vertical (de madre a hijo)</a:t>
            </a:r>
            <a:br>
              <a:rPr lang="en-US" dirty="0"/>
            </a:br>
            <a:br>
              <a:rPr lang="en-US" sz="2400" dirty="0"/>
            </a:br>
            <a:r>
              <a:rPr lang="en-US" sz="2400" dirty="0" err="1"/>
              <a:t>Basadas</a:t>
            </a:r>
            <a:r>
              <a:rPr lang="en-US" sz="2400" dirty="0"/>
              <a:t> en una revisión sistemática y </a:t>
            </a:r>
            <a:r>
              <a:rPr lang="en-US" sz="2400" dirty="0" err="1"/>
              <a:t>una</a:t>
            </a:r>
            <a:r>
              <a:rPr lang="en-US" sz="2400" dirty="0"/>
              <a:t> meta-</a:t>
            </a:r>
            <a:r>
              <a:rPr lang="en-US" sz="2400" dirty="0" err="1"/>
              <a:t>regresión</a:t>
            </a:r>
            <a:endParaRPr lang="en-US" dirty="0"/>
          </a:p>
        </p:txBody>
      </p:sp>
      <p:graphicFrame>
        <p:nvGraphicFramePr>
          <p:cNvPr id="6" name="Content Placeholder 5">
            <a:extLst>
              <a:ext uri="{FF2B5EF4-FFF2-40B4-BE49-F238E27FC236}">
                <a16:creationId xmlns:a16="http://schemas.microsoft.com/office/drawing/2014/main" id="{A4F22693-DA2E-2DA2-9471-0501497CF6C7}"/>
              </a:ext>
            </a:extLst>
          </p:cNvPr>
          <p:cNvGraphicFramePr>
            <a:graphicFrameLocks noGrp="1"/>
          </p:cNvGraphicFramePr>
          <p:nvPr>
            <p:ph idx="1"/>
            <p:extLst>
              <p:ext uri="{D42A27DB-BD31-4B8C-83A1-F6EECF244321}">
                <p14:modId xmlns:p14="http://schemas.microsoft.com/office/powerpoint/2010/main" val="1352114187"/>
              </p:ext>
            </p:extLst>
          </p:nvPr>
        </p:nvGraphicFramePr>
        <p:xfrm>
          <a:off x="3868738" y="748146"/>
          <a:ext cx="7315200" cy="53305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8914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ABA2C-4DE0-69F9-48BA-3EF9A33B32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167BF0-2DFE-3232-E8AF-CEADA66CFBF0}"/>
              </a:ext>
            </a:extLst>
          </p:cNvPr>
          <p:cNvSpPr>
            <a:spLocks noGrp="1"/>
          </p:cNvSpPr>
          <p:nvPr>
            <p:ph type="title"/>
          </p:nvPr>
        </p:nvSpPr>
        <p:spPr>
          <a:xfrm>
            <a:off x="0" y="1123837"/>
            <a:ext cx="3452884" cy="4601183"/>
          </a:xfrm>
        </p:spPr>
        <p:txBody>
          <a:bodyPr/>
          <a:lstStyle/>
          <a:p>
            <a:r>
              <a:rPr lang="en-US" dirty="0"/>
              <a:t>Tasas actualizadas de transmisión vertical (de madre a hijo)</a:t>
            </a:r>
            <a:br>
              <a:rPr lang="en-US" dirty="0"/>
            </a:br>
            <a:br>
              <a:rPr lang="en-US" sz="2400" dirty="0"/>
            </a:br>
            <a:r>
              <a:rPr lang="en-US" sz="2400" dirty="0" err="1"/>
              <a:t>Basadas</a:t>
            </a:r>
            <a:r>
              <a:rPr lang="en-US" sz="2400" dirty="0"/>
              <a:t> en una revisión sistemática y </a:t>
            </a:r>
            <a:r>
              <a:rPr lang="en-US" sz="2400" dirty="0" err="1"/>
              <a:t>una</a:t>
            </a:r>
            <a:r>
              <a:rPr lang="en-US" sz="2400" dirty="0"/>
              <a:t> meta-</a:t>
            </a:r>
            <a:r>
              <a:rPr lang="en-US" sz="2400" dirty="0" err="1"/>
              <a:t>regresión</a:t>
            </a:r>
            <a:endParaRPr lang="en-US" dirty="0"/>
          </a:p>
        </p:txBody>
      </p:sp>
      <p:sp>
        <p:nvSpPr>
          <p:cNvPr id="4" name="Content Placeholder 3">
            <a:extLst>
              <a:ext uri="{FF2B5EF4-FFF2-40B4-BE49-F238E27FC236}">
                <a16:creationId xmlns:a16="http://schemas.microsoft.com/office/drawing/2014/main" id="{826EA65C-A10A-AA54-000E-1AB40632CAA8}"/>
              </a:ext>
            </a:extLst>
          </p:cNvPr>
          <p:cNvSpPr>
            <a:spLocks noGrp="1"/>
          </p:cNvSpPr>
          <p:nvPr>
            <p:ph idx="1"/>
          </p:nvPr>
        </p:nvSpPr>
        <p:spPr>
          <a:xfrm>
            <a:off x="3869267" y="864108"/>
            <a:ext cx="7782405" cy="3198606"/>
          </a:xfrm>
        </p:spPr>
        <p:txBody>
          <a:bodyPr>
            <a:normAutofit lnSpcReduction="10000"/>
          </a:bodyPr>
          <a:lstStyle/>
          <a:p>
            <a:r>
              <a:rPr lang="en-US" sz="2800" dirty="0">
                <a:solidFill>
                  <a:schemeClr val="tx1"/>
                </a:solidFill>
              </a:rPr>
              <a:t>Si está utilizando los valores predeterminados actuales, debería actualizarlos a los nuevos. Si tiene sus propios estudios, probablemente no quiera actualizar</a:t>
            </a:r>
          </a:p>
          <a:p>
            <a:r>
              <a:rPr lang="en-US" sz="2800" dirty="0">
                <a:solidFill>
                  <a:schemeClr val="tx1"/>
                </a:solidFill>
              </a:rPr>
              <a:t>Para </a:t>
            </a:r>
            <a:r>
              <a:rPr lang="en-US" sz="2800" dirty="0" err="1">
                <a:solidFill>
                  <a:schemeClr val="tx1"/>
                </a:solidFill>
              </a:rPr>
              <a:t>países</a:t>
            </a:r>
            <a:r>
              <a:rPr lang="en-US" sz="2800" dirty="0">
                <a:solidFill>
                  <a:schemeClr val="tx1"/>
                </a:solidFill>
              </a:rPr>
              <a:t> con largos </a:t>
            </a:r>
            <a:r>
              <a:rPr lang="en-US" sz="2800" dirty="0" err="1">
                <a:solidFill>
                  <a:schemeClr val="tx1"/>
                </a:solidFill>
              </a:rPr>
              <a:t>períodos</a:t>
            </a:r>
            <a:r>
              <a:rPr lang="en-US" sz="2800" dirty="0">
                <a:solidFill>
                  <a:schemeClr val="tx1"/>
                </a:solidFill>
              </a:rPr>
              <a:t> de </a:t>
            </a:r>
            <a:r>
              <a:rPr lang="en-US" sz="2800" dirty="0" err="1">
                <a:solidFill>
                  <a:schemeClr val="tx1"/>
                </a:solidFill>
              </a:rPr>
              <a:t>lactancia</a:t>
            </a:r>
            <a:r>
              <a:rPr lang="en-US" sz="2800" dirty="0">
                <a:solidFill>
                  <a:schemeClr val="tx1"/>
                </a:solidFill>
              </a:rPr>
              <a:t> </a:t>
            </a:r>
            <a:r>
              <a:rPr lang="en-US" sz="2800" dirty="0" err="1">
                <a:solidFill>
                  <a:schemeClr val="tx1"/>
                </a:solidFill>
              </a:rPr>
              <a:t>materna</a:t>
            </a:r>
            <a:r>
              <a:rPr lang="en-US" sz="2800" dirty="0">
                <a:solidFill>
                  <a:schemeClr val="tx1"/>
                </a:solidFill>
              </a:rPr>
              <a:t>, </a:t>
            </a:r>
            <a:r>
              <a:rPr lang="en-US" sz="2800" dirty="0" err="1">
                <a:solidFill>
                  <a:schemeClr val="tx1"/>
                </a:solidFill>
              </a:rPr>
              <a:t>aumenten</a:t>
            </a:r>
            <a:r>
              <a:rPr lang="en-US" sz="2800" dirty="0">
                <a:solidFill>
                  <a:schemeClr val="tx1"/>
                </a:solidFill>
              </a:rPr>
              <a:t> la transmisión histórica estimada y el número de niños que viven actualmente con el VIH</a:t>
            </a:r>
          </a:p>
        </p:txBody>
      </p:sp>
      <p:pic>
        <p:nvPicPr>
          <p:cNvPr id="7" name="Picture 6">
            <a:extLst>
              <a:ext uri="{FF2B5EF4-FFF2-40B4-BE49-F238E27FC236}">
                <a16:creationId xmlns:a16="http://schemas.microsoft.com/office/drawing/2014/main" id="{B745DE1A-94A6-40D3-4F7E-0A28CE368887}"/>
              </a:ext>
            </a:extLst>
          </p:cNvPr>
          <p:cNvPicPr>
            <a:picLocks noChangeAspect="1"/>
          </p:cNvPicPr>
          <p:nvPr/>
        </p:nvPicPr>
        <p:blipFill>
          <a:blip r:embed="rId2"/>
          <a:stretch>
            <a:fillRect/>
          </a:stretch>
        </p:blipFill>
        <p:spPr>
          <a:xfrm>
            <a:off x="4144120" y="4021617"/>
            <a:ext cx="5074029" cy="2836383"/>
          </a:xfrm>
          <a:prstGeom prst="rect">
            <a:avLst/>
          </a:prstGeom>
        </p:spPr>
      </p:pic>
    </p:spTree>
    <p:extLst>
      <p:ext uri="{BB962C8B-B14F-4D97-AF65-F5344CB8AC3E}">
        <p14:creationId xmlns:p14="http://schemas.microsoft.com/office/powerpoint/2010/main" val="4280885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BD780CD-915B-FCBB-9682-AE6B5FA9B1EE}"/>
              </a:ext>
            </a:extLst>
          </p:cNvPr>
          <p:cNvPicPr>
            <a:picLocks noChangeAspect="1"/>
          </p:cNvPicPr>
          <p:nvPr/>
        </p:nvPicPr>
        <p:blipFill>
          <a:blip r:embed="rId2"/>
          <a:stretch>
            <a:fillRect/>
          </a:stretch>
        </p:blipFill>
        <p:spPr>
          <a:xfrm>
            <a:off x="3828034" y="1123837"/>
            <a:ext cx="7398063" cy="4829849"/>
          </a:xfrm>
          <a:prstGeom prst="rect">
            <a:avLst/>
          </a:prstGeom>
        </p:spPr>
      </p:pic>
      <p:sp>
        <p:nvSpPr>
          <p:cNvPr id="2" name="Title 1">
            <a:extLst>
              <a:ext uri="{FF2B5EF4-FFF2-40B4-BE49-F238E27FC236}">
                <a16:creationId xmlns:a16="http://schemas.microsoft.com/office/drawing/2014/main" id="{4564F116-DE1D-3801-EE66-3C0B22FCA44F}"/>
              </a:ext>
            </a:extLst>
          </p:cNvPr>
          <p:cNvSpPr>
            <a:spLocks noGrp="1"/>
          </p:cNvSpPr>
          <p:nvPr>
            <p:ph type="title"/>
          </p:nvPr>
        </p:nvSpPr>
        <p:spPr/>
        <p:txBody>
          <a:bodyPr/>
          <a:lstStyle/>
          <a:p>
            <a:r>
              <a:rPr lang="en-US" dirty="0" err="1"/>
              <a:t>Ajuste</a:t>
            </a:r>
            <a:r>
              <a:rPr lang="en-US" dirty="0"/>
              <a:t> de las </a:t>
            </a:r>
            <a:r>
              <a:rPr lang="en-US" dirty="0" err="1"/>
              <a:t>cifras</a:t>
            </a:r>
            <a:r>
              <a:rPr lang="en-US" dirty="0"/>
              <a:t> del </a:t>
            </a:r>
            <a:r>
              <a:rPr lang="en-US" dirty="0" err="1"/>
              <a:t>programa</a:t>
            </a:r>
            <a:r>
              <a:rPr lang="en-US" dirty="0"/>
              <a:t> </a:t>
            </a:r>
            <a:r>
              <a:rPr lang="en-US" dirty="0" err="1"/>
              <a:t>en</a:t>
            </a:r>
            <a:r>
              <a:rPr lang="en-US" dirty="0"/>
              <a:t> TAR </a:t>
            </a:r>
            <a:r>
              <a:rPr lang="en-US" dirty="0" err="1"/>
              <a:t>por</a:t>
            </a:r>
            <a:r>
              <a:rPr lang="en-US" dirty="0"/>
              <a:t> </a:t>
            </a:r>
            <a:r>
              <a:rPr lang="en-US" dirty="0" err="1"/>
              <a:t>exceso</a:t>
            </a:r>
            <a:r>
              <a:rPr lang="en-US" dirty="0"/>
              <a:t> de </a:t>
            </a:r>
            <a:r>
              <a:rPr lang="en-US" dirty="0" err="1"/>
              <a:t>recuento</a:t>
            </a:r>
            <a:endParaRPr lang="en-US" dirty="0"/>
          </a:p>
        </p:txBody>
      </p:sp>
      <p:sp>
        <p:nvSpPr>
          <p:cNvPr id="8" name="Rectangle 7">
            <a:extLst>
              <a:ext uri="{FF2B5EF4-FFF2-40B4-BE49-F238E27FC236}">
                <a16:creationId xmlns:a16="http://schemas.microsoft.com/office/drawing/2014/main" id="{953B7C47-78D7-BB9C-5B9B-81A20B73F70A}"/>
              </a:ext>
            </a:extLst>
          </p:cNvPr>
          <p:cNvSpPr/>
          <p:nvPr/>
        </p:nvSpPr>
        <p:spPr>
          <a:xfrm>
            <a:off x="3837391" y="4623955"/>
            <a:ext cx="7379350" cy="654627"/>
          </a:xfrm>
          <a:prstGeom prst="rect">
            <a:avLst/>
          </a:prstGeom>
          <a:noFill/>
          <a:ln w="31750">
            <a:solidFill>
              <a:srgbClr val="E313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6977E0-5E7A-0462-9C26-09A3264B6A79}"/>
              </a:ext>
            </a:extLst>
          </p:cNvPr>
          <p:cNvSpPr/>
          <p:nvPr/>
        </p:nvSpPr>
        <p:spPr>
          <a:xfrm>
            <a:off x="3837391" y="5362934"/>
            <a:ext cx="7379350" cy="654627"/>
          </a:xfrm>
          <a:prstGeom prst="rect">
            <a:avLst/>
          </a:prstGeom>
          <a:noFill/>
          <a:ln w="31750">
            <a:solidFill>
              <a:srgbClr val="E313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1517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4C9EE1D-12BB-43F7-9A2A-893578DCA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43962A31-C54E-4762-B155-59777FED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8" name="Rectangle 17">
            <a:extLst>
              <a:ext uri="{FF2B5EF4-FFF2-40B4-BE49-F238E27FC236}">
                <a16:creationId xmlns:a16="http://schemas.microsoft.com/office/drawing/2014/main" id="{AA7850C8-8932-45FB-824D-8AB7D8469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28BB4B4-FCCA-4BB8-A5B5-7EDD9652DB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Title 4">
            <a:extLst>
              <a:ext uri="{FF2B5EF4-FFF2-40B4-BE49-F238E27FC236}">
                <a16:creationId xmlns:a16="http://schemas.microsoft.com/office/drawing/2014/main" id="{4DC8D514-289C-DB0F-05A8-92D9ABCF4D00}"/>
              </a:ext>
            </a:extLst>
          </p:cNvPr>
          <p:cNvSpPr>
            <a:spLocks noGrp="1"/>
          </p:cNvSpPr>
          <p:nvPr>
            <p:ph type="title"/>
          </p:nvPr>
        </p:nvSpPr>
        <p:spPr>
          <a:xfrm>
            <a:off x="480607" y="1298448"/>
            <a:ext cx="3847930" cy="3255264"/>
          </a:xfrm>
        </p:spPr>
        <p:txBody>
          <a:bodyPr vert="horz" lIns="91440" tIns="45720" rIns="91440" bIns="45720" rtlCol="0" anchor="b">
            <a:normAutofit/>
          </a:bodyPr>
          <a:lstStyle/>
          <a:p>
            <a:r>
              <a:rPr lang="en-US" sz="5900" spc="-100" dirty="0" err="1"/>
              <a:t>Validación</a:t>
            </a:r>
            <a:r>
              <a:rPr lang="en-US" sz="5900" spc="-100" dirty="0"/>
              <a:t> </a:t>
            </a:r>
            <a:r>
              <a:rPr lang="en-US" sz="5900" spc="-100" dirty="0" err="1"/>
              <a:t>rápida</a:t>
            </a:r>
            <a:r>
              <a:rPr lang="en-US" sz="5900" spc="-100" dirty="0"/>
              <a:t> de TAR</a:t>
            </a:r>
          </a:p>
        </p:txBody>
      </p:sp>
      <p:sp>
        <p:nvSpPr>
          <p:cNvPr id="22" name="Rectangle 21">
            <a:extLst>
              <a:ext uri="{FF2B5EF4-FFF2-40B4-BE49-F238E27FC236}">
                <a16:creationId xmlns:a16="http://schemas.microsoft.com/office/drawing/2014/main" id="{9EAD000C-FECC-4415-AB14-16AC3974C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2727" y="758952"/>
            <a:ext cx="3379859" cy="3191490"/>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4A9CF7B-6D34-42D7-9614-7AA8899261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38608" y="758952"/>
            <a:ext cx="2849303" cy="18309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36CCAB5-616C-4A33-8256-D740D31FAD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0640" y="4090151"/>
            <a:ext cx="3371946" cy="19997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472A6C1-76CF-4215-B818-52CFF4D7AA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38608" y="2722807"/>
            <a:ext cx="2849303" cy="3367097"/>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61CE9D6-3D74-4540-A98B-232824586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TextBox 9">
            <a:extLst>
              <a:ext uri="{FF2B5EF4-FFF2-40B4-BE49-F238E27FC236}">
                <a16:creationId xmlns:a16="http://schemas.microsoft.com/office/drawing/2014/main" id="{22CB467F-39EF-E64E-7198-A3D604F0144D}"/>
              </a:ext>
            </a:extLst>
          </p:cNvPr>
          <p:cNvSpPr txBox="1"/>
          <p:nvPr/>
        </p:nvSpPr>
        <p:spPr>
          <a:xfrm>
            <a:off x="9441264" y="1212739"/>
            <a:ext cx="2046647" cy="923330"/>
          </a:xfrm>
          <a:prstGeom prst="rect">
            <a:avLst/>
          </a:prstGeom>
          <a:noFill/>
        </p:spPr>
        <p:txBody>
          <a:bodyPr wrap="square" rtlCol="0">
            <a:spAutoFit/>
          </a:bodyPr>
          <a:lstStyle/>
          <a:p>
            <a:r>
              <a:rPr lang="en-US" dirty="0" err="1"/>
              <a:t>Comparar</a:t>
            </a:r>
            <a:r>
              <a:rPr lang="en-US" dirty="0"/>
              <a:t> con CAP 'Ya </a:t>
            </a:r>
            <a:r>
              <a:rPr lang="en-US" dirty="0" err="1"/>
              <a:t>en</a:t>
            </a:r>
            <a:r>
              <a:rPr lang="en-US" dirty="0"/>
              <a:t> TAR' </a:t>
            </a:r>
            <a:r>
              <a:rPr lang="en-US" dirty="0" err="1"/>
              <a:t>en</a:t>
            </a:r>
            <a:r>
              <a:rPr lang="en-US" dirty="0"/>
              <a:t> la </a:t>
            </a:r>
            <a:r>
              <a:rPr lang="en-US" dirty="0" err="1"/>
              <a:t>primera</a:t>
            </a:r>
            <a:r>
              <a:rPr lang="en-US" dirty="0"/>
              <a:t> </a:t>
            </a:r>
            <a:r>
              <a:rPr lang="en-US" dirty="0" err="1"/>
              <a:t>visita</a:t>
            </a:r>
            <a:endParaRPr lang="en-US" dirty="0"/>
          </a:p>
        </p:txBody>
      </p:sp>
      <p:sp>
        <p:nvSpPr>
          <p:cNvPr id="11" name="TextBox 10">
            <a:extLst>
              <a:ext uri="{FF2B5EF4-FFF2-40B4-BE49-F238E27FC236}">
                <a16:creationId xmlns:a16="http://schemas.microsoft.com/office/drawing/2014/main" id="{76E5EF14-EBD1-6078-FBCE-EEA1049D3CD7}"/>
              </a:ext>
            </a:extLst>
          </p:cNvPr>
          <p:cNvSpPr txBox="1"/>
          <p:nvPr/>
        </p:nvSpPr>
        <p:spPr>
          <a:xfrm>
            <a:off x="5378004" y="4230546"/>
            <a:ext cx="2539869" cy="646331"/>
          </a:xfrm>
          <a:prstGeom prst="rect">
            <a:avLst/>
          </a:prstGeom>
          <a:noFill/>
        </p:spPr>
        <p:txBody>
          <a:bodyPr wrap="square" rtlCol="0">
            <a:spAutoFit/>
          </a:bodyPr>
          <a:lstStyle/>
          <a:p>
            <a:r>
              <a:rPr lang="en-US"/>
              <a:t>Trazar la tendencia temporal de los datos del programa </a:t>
            </a:r>
          </a:p>
        </p:txBody>
      </p:sp>
      <p:sp>
        <p:nvSpPr>
          <p:cNvPr id="12" name="Arrow: Right 11">
            <a:extLst>
              <a:ext uri="{FF2B5EF4-FFF2-40B4-BE49-F238E27FC236}">
                <a16:creationId xmlns:a16="http://schemas.microsoft.com/office/drawing/2014/main" id="{66E5645E-940F-A754-120A-2700D57B9F59}"/>
              </a:ext>
            </a:extLst>
          </p:cNvPr>
          <p:cNvSpPr/>
          <p:nvPr/>
        </p:nvSpPr>
        <p:spPr>
          <a:xfrm>
            <a:off x="7588264" y="4553711"/>
            <a:ext cx="853852" cy="262085"/>
          </a:xfrm>
          <a:prstGeom prst="right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21898F7B-63F2-AF4B-22C6-6701A11D0BE0}"/>
              </a:ext>
            </a:extLst>
          </p:cNvPr>
          <p:cNvSpPr/>
          <p:nvPr/>
        </p:nvSpPr>
        <p:spPr>
          <a:xfrm rot="10800000">
            <a:off x="8639506" y="1499550"/>
            <a:ext cx="853852" cy="262085"/>
          </a:xfrm>
          <a:prstGeom prst="right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7E6EBBF-D67F-AC1D-B0B5-72FD6C581F66}"/>
              </a:ext>
            </a:extLst>
          </p:cNvPr>
          <p:cNvPicPr>
            <a:picLocks noChangeAspect="1"/>
          </p:cNvPicPr>
          <p:nvPr/>
        </p:nvPicPr>
        <p:blipFill>
          <a:blip r:embed="rId2"/>
          <a:stretch>
            <a:fillRect/>
          </a:stretch>
        </p:blipFill>
        <p:spPr>
          <a:xfrm>
            <a:off x="5268686" y="892629"/>
            <a:ext cx="3153133" cy="2967705"/>
          </a:xfrm>
          <a:prstGeom prst="rect">
            <a:avLst/>
          </a:prstGeom>
        </p:spPr>
      </p:pic>
      <p:pic>
        <p:nvPicPr>
          <p:cNvPr id="6" name="Picture 5">
            <a:extLst>
              <a:ext uri="{FF2B5EF4-FFF2-40B4-BE49-F238E27FC236}">
                <a16:creationId xmlns:a16="http://schemas.microsoft.com/office/drawing/2014/main" id="{14D86785-92E4-6552-9F2F-B1AC2AE8DD79}"/>
              </a:ext>
            </a:extLst>
          </p:cNvPr>
          <p:cNvPicPr>
            <a:picLocks noChangeAspect="1"/>
          </p:cNvPicPr>
          <p:nvPr/>
        </p:nvPicPr>
        <p:blipFill>
          <a:blip r:embed="rId3"/>
          <a:stretch>
            <a:fillRect/>
          </a:stretch>
        </p:blipFill>
        <p:spPr>
          <a:xfrm>
            <a:off x="8715420" y="2760045"/>
            <a:ext cx="2762620" cy="3191644"/>
          </a:xfrm>
          <a:prstGeom prst="rect">
            <a:avLst/>
          </a:prstGeom>
        </p:spPr>
      </p:pic>
    </p:spTree>
    <p:extLst>
      <p:ext uri="{BB962C8B-B14F-4D97-AF65-F5344CB8AC3E}">
        <p14:creationId xmlns:p14="http://schemas.microsoft.com/office/powerpoint/2010/main" val="1644427865"/>
      </p:ext>
    </p:extLst>
  </p:cSld>
  <p:clrMapOvr>
    <a:masterClrMapping/>
  </p:clrMapOvr>
</p:sld>
</file>

<file path=ppt/theme/theme1.xml><?xml version="1.0" encoding="utf-8"?>
<a:theme xmlns:a="http://schemas.openxmlformats.org/drawingml/2006/main" name="1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93E641F549574BB805BD9C73365D4F" ma:contentTypeVersion="21" ma:contentTypeDescription="Create a new document." ma:contentTypeScope="" ma:versionID="848d5250be30190ee293fa977b7b3659">
  <xsd:schema xmlns:xsd="http://www.w3.org/2001/XMLSchema" xmlns:xs="http://www.w3.org/2001/XMLSchema" xmlns:p="http://schemas.microsoft.com/office/2006/metadata/properties" xmlns:ns1="http://schemas.microsoft.com/sharepoint/v3" xmlns:ns2="288ef829-98c5-46d1-83dc-c2ef7c814da2" xmlns:ns3="2ddeef39-65d3-4660-94f2-f063f949c57e" targetNamespace="http://schemas.microsoft.com/office/2006/metadata/properties" ma:root="true" ma:fieldsID="f067d9dc7eb05f16e5031dc3fd13465b" ns1:_="" ns2:_="" ns3:_="">
    <xsd:import namespace="http://schemas.microsoft.com/sharepoint/v3"/>
    <xsd:import namespace="288ef829-98c5-46d1-83dc-c2ef7c814da2"/>
    <xsd:import namespace="2ddeef39-65d3-4660-94f2-f063f949c5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7" nillable="true" ma:displayName="Unified Compliance Policy Properties" ma:hidden="true" ma:internalName="_ip_UnifiedCompliancePolicyProperties">
      <xsd:simpleType>
        <xsd:restriction base="dms:Note"/>
      </xsd:simpleType>
    </xsd:element>
    <xsd:element name="_ip_UnifiedCompliancePolicyUIAction" ma:index="2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8ef829-98c5-46d1-83dc-c2ef7c814d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deef39-65d3-4660-94f2-f063f949c5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1142ec6-8224-48c2-babf-013e8b339833}" ma:internalName="TaxCatchAll" ma:showField="CatchAllData" ma:web="2ddeef39-65d3-4660-94f2-f063f949c5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288ef829-98c5-46d1-83dc-c2ef7c814da2" xsi:nil="true"/>
    <TaxCatchAll xmlns="2ddeef39-65d3-4660-94f2-f063f949c57e" xsi:nil="true"/>
    <lcf76f155ced4ddcb4097134ff3c332f xmlns="288ef829-98c5-46d1-83dc-c2ef7c814da2">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33E167DA-513D-41C7-B086-127E389138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88ef829-98c5-46d1-83dc-c2ef7c814da2"/>
    <ds:schemaRef ds:uri="2ddeef39-65d3-4660-94f2-f063f949c5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BB22FD7-C5D9-48A0-A2B6-37E47D0DF2EE}">
  <ds:schemaRefs>
    <ds:schemaRef ds:uri="http://schemas.microsoft.com/sharepoint/v3/contenttype/forms"/>
  </ds:schemaRefs>
</ds:datastoreItem>
</file>

<file path=customXml/itemProps3.xml><?xml version="1.0" encoding="utf-8"?>
<ds:datastoreItem xmlns:ds="http://schemas.openxmlformats.org/officeDocument/2006/customXml" ds:itemID="{B0E5CB7D-FF08-467E-A0DE-84EBECA057A7}">
  <ds:schemaRefs>
    <ds:schemaRef ds:uri="288ef829-98c5-46d1-83dc-c2ef7c814da2"/>
    <ds:schemaRef ds:uri="2ddeef39-65d3-4660-94f2-f063f949c57e"/>
    <ds:schemaRef ds:uri="http://schemas.microsoft.com/office/2006/metadata/properties"/>
    <ds:schemaRef ds:uri="http://schemas.microsoft.com/office/infopath/2007/PartnerControls"/>
    <ds:schemaRef ds:uri="http://schemas.microsoft.com/sharepoint/v3"/>
  </ds:schemaRefs>
</ds:datastoreItem>
</file>

<file path=docMetadata/LabelInfo.xml><?xml version="1.0" encoding="utf-8"?>
<clbl:labelList xmlns:clbl="http://schemas.microsoft.com/office/2020/mipLabelMetadata">
  <clbl:label id="{c2e1cf9b-e1b6-44eb-8021-428c292d3eb5}" enabled="0" method="" siteId="{c2e1cf9b-e1b6-44eb-8021-428c292d3eb5}" removed="1"/>
</clbl:labelList>
</file>

<file path=docProps/app.xml><?xml version="1.0" encoding="utf-8"?>
<Properties xmlns="http://schemas.openxmlformats.org/officeDocument/2006/extended-properties" xmlns:vt="http://schemas.openxmlformats.org/officeDocument/2006/docPropsVTypes">
  <TotalTime>399</TotalTime>
  <Words>882</Words>
  <Application>Microsoft Office PowerPoint</Application>
  <PresentationFormat>Widescreen</PresentationFormat>
  <Paragraphs>74</Paragraphs>
  <Slides>13</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Aptos</vt:lpstr>
      <vt:lpstr>Arial</vt:lpstr>
      <vt:lpstr>Calibri</vt:lpstr>
      <vt:lpstr>Corbel</vt:lpstr>
      <vt:lpstr>Wingdings</vt:lpstr>
      <vt:lpstr>Wingdings 2</vt:lpstr>
      <vt:lpstr>1_Frame</vt:lpstr>
      <vt:lpstr>Frame</vt:lpstr>
      <vt:lpstr>Cambios importantes en el Spectrum/AIM para 2025</vt:lpstr>
      <vt:lpstr>Cambios clave</vt:lpstr>
      <vt:lpstr>PowerPoint Presentation</vt:lpstr>
      <vt:lpstr>Perspectivas de la Población Mundial 2024</vt:lpstr>
      <vt:lpstr>Tasas actualizadas de transmisión vertical (de madre a hijo)  Basadas en una revisión sistemática y una meta-regresión</vt:lpstr>
      <vt:lpstr>Tasas actualizadas de transmisión vertical (de madre a hijo)  Basadas en una revisión sistemática y una meta-regresión</vt:lpstr>
      <vt:lpstr>Tasas actualizadas de transmisión vertical (de madre a hijo)  Basadas en una revisión sistemática y una meta-regresión</vt:lpstr>
      <vt:lpstr>Ajuste de las cifras del programa en TAR por exceso de recuento</vt:lpstr>
      <vt:lpstr>Validación rápida de TAR</vt:lpstr>
      <vt:lpstr>Recuento de CD4 en el momento del diagnóstico</vt:lpstr>
      <vt:lpstr>Exceso de mortalidad no relacionada con el SIDA de PVVH</vt:lpstr>
      <vt:lpstr>Enfermedad avanzada del VIH</vt:lpstr>
      <vt:lpstr>Meningitis criptocócica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rglaubius</dc:creator>
  <cp:keywords>, docId:99C871BB237CA3095BA567C144A66B5D</cp:keywords>
  <cp:lastModifiedBy>RWODZI, Desire Tarwireyi</cp:lastModifiedBy>
  <cp:revision>44</cp:revision>
  <dcterms:created xsi:type="dcterms:W3CDTF">2017-12-22T14:29:51Z</dcterms:created>
  <dcterms:modified xsi:type="dcterms:W3CDTF">2025-03-17T09:12:33Z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0x0101006893E641F549574BB805BD9C73365D4F</vt:lpwstr>
  </property>
  <property fmtid="{D5CDD505-2E9C-101B-9397-08002B2CF9AE}" pid="3" name="MediaServiceImageTags">
    <vt:lpwstr/>
  </property>
</Properties>
</file>