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60" r:id="rId5"/>
  </p:sldMasterIdLst>
  <p:notesMasterIdLst>
    <p:notesMasterId r:id="rId19"/>
  </p:notesMasterIdLst>
  <p:sldIdLst>
    <p:sldId id="256" r:id="rId6"/>
    <p:sldId id="262" r:id="rId7"/>
    <p:sldId id="263" r:id="rId8"/>
    <p:sldId id="264" r:id="rId9"/>
    <p:sldId id="275" r:id="rId10"/>
    <p:sldId id="276" r:id="rId11"/>
    <p:sldId id="277" r:id="rId12"/>
    <p:sldId id="279" r:id="rId13"/>
    <p:sldId id="266" r:id="rId14"/>
    <p:sldId id="280" r:id="rId15"/>
    <p:sldId id="278" r:id="rId16"/>
    <p:sldId id="271"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3B4970-DA43-C9EB-9F95-5A546B8F60C8}" name="KORENROMP, Eline Louise" initials="EK" userId="S::KorenrompE@unaids.org::a44abeb2-aa4e-4d35-a6f5-0d25c352ba16" providerId="AD"/>
  <p188:author id="{26F2377C-C6D7-1955-B181-C334F16C25DA}" name="Robert Glaubius" initials="RG" userId="S::RGlaubius@avenirhealth.org::c74bf380-7616-4260-89c8-67b05f06cd2a" providerId="AD"/>
  <p188:author id="{533D1E9D-59B8-62D1-1A8B-624C14EEDC41}" name="Robert Glaubius" initials="RG" userId="S::rglaubius_avenirhealth.org#ext#@unaids.onmicrosoft.com::ce50593f-0189-4cf2-864a-de0991ebb9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315"/>
    <a:srgbClr val="32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9A7F5-7121-45CD-BADC-DB7ACEB7BD75}" v="1" dt="2025-02-11T09:24:15.180"/>
    <p1510:client id="{DE23FACF-25F0-FEF2-42E6-6A3DDBC9558E}" v="19" dt="2025-02-11T08:03:09.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26" autoAdjust="0"/>
  </p:normalViewPr>
  <p:slideViewPr>
    <p:cSldViewPr snapToGrid="0">
      <p:cViewPr varScale="1">
        <p:scale>
          <a:sx n="62" d="100"/>
          <a:sy n="62" d="100"/>
        </p:scale>
        <p:origin x="7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5C09A7F5-7121-45CD-BADC-DB7ACEB7BD75}"/>
    <pc:docChg chg="modSld">
      <pc:chgData name="KORENROMP, Eline Louise" userId="a44abeb2-aa4e-4d35-a6f5-0d25c352ba16" providerId="ADAL" clId="{5C09A7F5-7121-45CD-BADC-DB7ACEB7BD75}" dt="2025-02-11T09:24:17.223" v="1" actId="1076"/>
      <pc:docMkLst>
        <pc:docMk/>
      </pc:docMkLst>
      <pc:sldChg chg="addSp modSp mod">
        <pc:chgData name="KORENROMP, Eline Louise" userId="a44abeb2-aa4e-4d35-a6f5-0d25c352ba16" providerId="ADAL" clId="{5C09A7F5-7121-45CD-BADC-DB7ACEB7BD75}" dt="2025-02-11T09:24:17.223" v="1" actId="1076"/>
        <pc:sldMkLst>
          <pc:docMk/>
          <pc:sldMk cId="2888350398" sldId="262"/>
        </pc:sldMkLst>
        <pc:spChg chg="add mod">
          <ac:chgData name="KORENROMP, Eline Louise" userId="a44abeb2-aa4e-4d35-a6f5-0d25c352ba16" providerId="ADAL" clId="{5C09A7F5-7121-45CD-BADC-DB7ACEB7BD75}" dt="2025-02-11T09:24:17.223" v="1" actId="1076"/>
          <ac:spMkLst>
            <pc:docMk/>
            <pc:sldMk cId="2888350398" sldId="262"/>
            <ac:spMk id="3" creationId="{155F5EAB-9BE0-4455-BBB6-238F4EFCF61D}"/>
          </ac:spMkLst>
        </pc:spChg>
      </pc:sldChg>
    </pc:docChg>
  </pc:docChgLst>
  <pc:docChgLst>
    <pc:chgData name="FRESCURA, Luisa" userId="S::frescural@unaids.org::e95ea8f8-6362-4a5d-b45d-96fe641185ff" providerId="AD" clId="Web-{DE23FACF-25F0-FEF2-42E6-6A3DDBC9558E}"/>
    <pc:docChg chg="modSld">
      <pc:chgData name="FRESCURA, Luisa" userId="S::frescural@unaids.org::e95ea8f8-6362-4a5d-b45d-96fe641185ff" providerId="AD" clId="Web-{DE23FACF-25F0-FEF2-42E6-6A3DDBC9558E}" dt="2025-02-11T08:03:08.848" v="17" actId="20577"/>
      <pc:docMkLst>
        <pc:docMk/>
      </pc:docMkLst>
      <pc:sldChg chg="modSp">
        <pc:chgData name="FRESCURA, Luisa" userId="S::frescural@unaids.org::e95ea8f8-6362-4a5d-b45d-96fe641185ff" providerId="AD" clId="Web-{DE23FACF-25F0-FEF2-42E6-6A3DDBC9558E}" dt="2025-02-11T08:03:08.848" v="17" actId="20577"/>
        <pc:sldMkLst>
          <pc:docMk/>
          <pc:sldMk cId="484929057" sldId="256"/>
        </pc:sldMkLst>
        <pc:spChg chg="mod">
          <ac:chgData name="FRESCURA, Luisa" userId="S::frescural@unaids.org::e95ea8f8-6362-4a5d-b45d-96fe641185ff" providerId="AD" clId="Web-{DE23FACF-25F0-FEF2-42E6-6A3DDBC9558E}" dt="2025-02-11T08:03:08.848" v="17" actId="20577"/>
          <ac:spMkLst>
            <pc:docMk/>
            <pc:sldMk cId="484929057" sldId="256"/>
            <ac:spMk id="3" creationId="{7616CA50-EB45-431E-9626-8C2D43650B3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Taux de transmission </a:t>
            </a:r>
            <a:r>
              <a:rPr lang="en-US" b="1" dirty="0"/>
              <a:t>prénatale (y compris péripartum) </a:t>
            </a:r>
            <a:r>
              <a:rPr lang="en-US"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CH"/>
        </a:p>
      </c:txPr>
    </c:title>
    <c:autoTitleDeleted val="0"/>
    <c:plotArea>
      <c:layout/>
      <c:barChart>
        <c:barDir val="col"/>
        <c:grouping val="clustered"/>
        <c:varyColors val="0"/>
        <c:ser>
          <c:idx val="0"/>
          <c:order val="0"/>
          <c:tx>
            <c:strRef>
              <c:f>Sheet1!$B$1</c:f>
              <c:strCache>
                <c:ptCount val="1"/>
                <c:pt idx="0">
                  <c:v>Précédent</c:v>
                </c:pt>
              </c:strCache>
            </c:strRef>
          </c:tx>
          <c:spPr>
            <a:solidFill>
              <a:schemeClr val="accent1"/>
            </a:solidFill>
            <a:ln>
              <a:noFill/>
            </a:ln>
            <a:effectLst/>
          </c:spPr>
          <c:invertIfNegative val="0"/>
          <c:cat>
            <c:strRef>
              <c:f>Sheet1!$A$2:$A$11</c:f>
              <c:strCache>
                <c:ptCount val="10"/>
                <c:pt idx="0">
                  <c:v>Pas d'ART CD4&amp;lt;200</c:v>
                </c:pt>
                <c:pt idx="1">
                  <c:v>Pas d'ART CD4200-350</c:v>
                </c:pt>
                <c:pt idx="2">
                  <c:v>Pas d'ART CD4&amp;gt;350</c:v>
                </c:pt>
                <c:pt idx="3">
                  <c:v>SD NVP</c:v>
                </c:pt>
                <c:pt idx="4">
                  <c:v>Double ARV</c:v>
                </c:pt>
                <c:pt idx="5">
                  <c:v>Option A</c:v>
                </c:pt>
                <c:pt idx="6">
                  <c:v>Option B</c:v>
                </c:pt>
                <c:pt idx="7">
                  <c:v>ART Avant</c:v>
                </c:pt>
                <c:pt idx="8">
                  <c:v>ART Pendant</c:v>
                </c:pt>
                <c:pt idx="9">
                  <c:v>ART Tardif</c:v>
                </c:pt>
              </c:strCache>
            </c:strRef>
          </c:cat>
          <c:val>
            <c:numRef>
              <c:f>Sheet1!$B$2:$B$11</c:f>
              <c:numCache>
                <c:formatCode>General</c:formatCode>
                <c:ptCount val="10"/>
                <c:pt idx="0">
                  <c:v>37</c:v>
                </c:pt>
                <c:pt idx="1">
                  <c:v>27</c:v>
                </c:pt>
                <c:pt idx="2">
                  <c:v>15</c:v>
                </c:pt>
                <c:pt idx="3">
                  <c:v>7.5</c:v>
                </c:pt>
                <c:pt idx="4">
                  <c:v>2.2000000000000002</c:v>
                </c:pt>
                <c:pt idx="5">
                  <c:v>4.0999999999999996</c:v>
                </c:pt>
                <c:pt idx="6">
                  <c:v>1.9</c:v>
                </c:pt>
                <c:pt idx="7">
                  <c:v>0.26</c:v>
                </c:pt>
                <c:pt idx="8">
                  <c:v>1.4</c:v>
                </c:pt>
                <c:pt idx="9">
                  <c:v>8.1999999999999993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88C-4CEC-9118-ED343A786ACE}"/>
            </c:ext>
          </c:extLst>
        </c:ser>
        <c:ser>
          <c:idx val="1"/>
          <c:order val="1"/>
          <c:tx>
            <c:strRef>
              <c:f>Sheet1!$C$1</c:f>
              <c:strCache>
                <c:ptCount val="1"/>
                <c:pt idx="0">
                  <c:v>Nouveau</c:v>
                </c:pt>
              </c:strCache>
            </c:strRef>
          </c:tx>
          <c:spPr>
            <a:solidFill>
              <a:schemeClr val="accent2"/>
            </a:solidFill>
            <a:ln>
              <a:noFill/>
            </a:ln>
            <a:effectLst/>
          </c:spPr>
          <c:invertIfNegative val="0"/>
          <c:cat>
            <c:strRef>
              <c:f>Sheet1!$A$2:$A$11</c:f>
              <c:strCache>
                <c:ptCount val="10"/>
                <c:pt idx="0">
                  <c:v>Pas d'ART CD4&amp;lt;200</c:v>
                </c:pt>
                <c:pt idx="1">
                  <c:v>Pas d'ART CD4200-350</c:v>
                </c:pt>
                <c:pt idx="2">
                  <c:v>Pas d'ART CD4&amp;gt;350</c:v>
                </c:pt>
                <c:pt idx="3">
                  <c:v>SD NVP</c:v>
                </c:pt>
                <c:pt idx="4">
                  <c:v>Double ARV</c:v>
                </c:pt>
                <c:pt idx="5">
                  <c:v>Option A</c:v>
                </c:pt>
                <c:pt idx="6">
                  <c:v>Option B</c:v>
                </c:pt>
                <c:pt idx="7">
                  <c:v>ART Avant</c:v>
                </c:pt>
                <c:pt idx="8">
                  <c:v>ART Pendant</c:v>
                </c:pt>
                <c:pt idx="9">
                  <c:v>ART Late</c:v>
                </c:pt>
              </c:strCache>
            </c:strRef>
          </c:cat>
          <c:val>
            <c:numRef>
              <c:f>Sheet1!$C$2:$C$11</c:f>
              <c:numCache>
                <c:formatCode>General</c:formatCode>
                <c:ptCount val="10"/>
                <c:pt idx="0">
                  <c:v>33.4</c:v>
                </c:pt>
                <c:pt idx="1">
                  <c:v>25.1</c:v>
                </c:pt>
                <c:pt idx="2">
                  <c:v>16.7</c:v>
                </c:pt>
                <c:pt idx="3">
                  <c:v>8.3000000000000007</c:v>
                </c:pt>
                <c:pt idx="4">
                  <c:v>3.1</c:v>
                </c:pt>
                <c:pt idx="5">
                  <c:v>3.1</c:v>
                </c:pt>
                <c:pt idx="6">
                  <c:v>1.8</c:v>
                </c:pt>
                <c:pt idx="7">
                  <c:v>0.33</c:v>
                </c:pt>
                <c:pt idx="8">
                  <c:v>1</c:v>
                </c:pt>
                <c:pt idx="9">
                  <c:v>5.2</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8C-4CEC-9118-ED343A786ACE}"/>
            </c:ext>
          </c:extLst>
        </c:ser>
        <c:dLbls>
          <c:showLegendKey val="0"/>
          <c:showVal val="0"/>
          <c:showCatName val="0"/>
          <c:showSerName val="0"/>
          <c:showPercent val="0"/>
          <c:showBubbleSize val="0"/>
        </c:dLbls>
        <c:gapWidth val="219"/>
        <c:overlap val="-27"/>
        <c:axId val="1623165984"/>
        <c:axId val="1623158304"/>
      </c:barChart>
      <c:catAx>
        <c:axId val="162316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58304"/>
        <c:crosses val="autoZero"/>
        <c:auto val="1"/>
        <c:lblAlgn val="ctr"/>
        <c:lblOffset val="100"/>
        <c:noMultiLvlLbl val="0"/>
      </c:catAx>
      <c:valAx>
        <c:axId val="162315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6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Taux de transmission de l'</a:t>
            </a:r>
            <a:r>
              <a:rPr lang="en-US" b="1" dirty="0"/>
              <a:t>allaitement </a:t>
            </a:r>
            <a:r>
              <a:rPr lang="en-US" dirty="0"/>
              <a:t>(% par mois)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CH"/>
        </a:p>
      </c:txPr>
    </c:title>
    <c:autoTitleDeleted val="0"/>
    <c:plotArea>
      <c:layout/>
      <c:barChart>
        <c:barDir val="col"/>
        <c:grouping val="clustered"/>
        <c:varyColors val="0"/>
        <c:ser>
          <c:idx val="0"/>
          <c:order val="0"/>
          <c:tx>
            <c:strRef>
              <c:f>Sheet1!$B$1</c:f>
              <c:strCache>
                <c:ptCount val="1"/>
                <c:pt idx="0">
                  <c:v>Précédent</c:v>
                </c:pt>
              </c:strCache>
            </c:strRef>
          </c:tx>
          <c:spPr>
            <a:solidFill>
              <a:schemeClr val="accent1"/>
            </a:solidFill>
            <a:ln>
              <a:noFill/>
            </a:ln>
            <a:effectLst/>
          </c:spPr>
          <c:invertIfNegative val="0"/>
          <c:cat>
            <c:strRef>
              <c:f>Sheet1!$A$2:$A$12</c:f>
              <c:strCache>
                <c:ptCount val="11"/>
                <c:pt idx="0">
                  <c:v>Pas d'ART CD4&amp;lt;200</c:v>
                </c:pt>
                <c:pt idx="1">
                  <c:v>Pas d'ART CD4200-350</c:v>
                </c:pt>
                <c:pt idx="2">
                  <c:v>Pas d'ART CD4&amp;gt;350</c:v>
                </c:pt>
                <c:pt idx="3">
                  <c:v>SD NVP CD&amp;lt;350</c:v>
                </c:pt>
                <c:pt idx="4">
                  <c:v>SD NVP CD4&amp;gt;350</c:v>
                </c:pt>
                <c:pt idx="5">
                  <c:v>Double ARV</c:v>
                </c:pt>
                <c:pt idx="6">
                  <c:v>Option A</c:v>
                </c:pt>
                <c:pt idx="7">
                  <c:v>Option B</c:v>
                </c:pt>
                <c:pt idx="8">
                  <c:v>ART Avant</c:v>
                </c:pt>
                <c:pt idx="9">
                  <c:v>ART Pendant</c:v>
                </c:pt>
                <c:pt idx="10">
                  <c:v>ART Tardif</c:v>
                </c:pt>
              </c:strCache>
            </c:strRef>
          </c:cat>
          <c:val>
            <c:numRef>
              <c:f>Sheet1!$B$2:$B$12</c:f>
              <c:numCache>
                <c:formatCode>General</c:formatCode>
                <c:ptCount val="11"/>
                <c:pt idx="0">
                  <c:v>0.89</c:v>
                </c:pt>
                <c:pt idx="1">
                  <c:v>0.81</c:v>
                </c:pt>
                <c:pt idx="2">
                  <c:v>0.51</c:v>
                </c:pt>
                <c:pt idx="3">
                  <c:v>0.99</c:v>
                </c:pt>
                <c:pt idx="4">
                  <c:v>0.4</c:v>
                </c:pt>
                <c:pt idx="5">
                  <c:v>0.18</c:v>
                </c:pt>
                <c:pt idx="6">
                  <c:v>0.2</c:v>
                </c:pt>
                <c:pt idx="7">
                  <c:v>0.13</c:v>
                </c:pt>
                <c:pt idx="8">
                  <c:v>2.3E-2</c:v>
                </c:pt>
                <c:pt idx="9">
                  <c:v>0.11</c:v>
                </c:pt>
                <c:pt idx="10">
                  <c:v>0.2</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88C-4CEC-9118-ED343A786ACE}"/>
            </c:ext>
          </c:extLst>
        </c:ser>
        <c:ser>
          <c:idx val="1"/>
          <c:order val="1"/>
          <c:tx>
            <c:strRef>
              <c:f>Sheet1!$C$1</c:f>
              <c:strCache>
                <c:ptCount val="1"/>
                <c:pt idx="0">
                  <c:v>Nouveau</c:v>
                </c:pt>
              </c:strCache>
            </c:strRef>
          </c:tx>
          <c:spPr>
            <a:solidFill>
              <a:schemeClr val="accent2"/>
            </a:solidFill>
            <a:ln>
              <a:noFill/>
            </a:ln>
            <a:effectLst/>
          </c:spPr>
          <c:invertIfNegative val="0"/>
          <c:cat>
            <c:strRef>
              <c:f>Sheet1!$A$2:$A$12</c:f>
              <c:strCache>
                <c:ptCount val="11"/>
                <c:pt idx="0">
                  <c:v>Pas d'ART CD4&amp;lt;200</c:v>
                </c:pt>
                <c:pt idx="1">
                  <c:v>Pas d'ART CD4200-350</c:v>
                </c:pt>
                <c:pt idx="2">
                  <c:v>Pas d'ART CD4&amp;gt;350</c:v>
                </c:pt>
                <c:pt idx="3">
                  <c:v>SD NVP CD&amp;lt;350</c:v>
                </c:pt>
                <c:pt idx="4">
                  <c:v>SD NVP CD4&amp;gt;350</c:v>
                </c:pt>
                <c:pt idx="5">
                  <c:v>Double ARV</c:v>
                </c:pt>
                <c:pt idx="6">
                  <c:v>Option A</c:v>
                </c:pt>
                <c:pt idx="7">
                  <c:v>Option B</c:v>
                </c:pt>
                <c:pt idx="8">
                  <c:v>ART Avant</c:v>
                </c:pt>
                <c:pt idx="9">
                  <c:v>ART Pendant</c:v>
                </c:pt>
                <c:pt idx="10">
                  <c:v>ART Tardif</c:v>
                </c:pt>
              </c:strCache>
            </c:strRef>
          </c:cat>
          <c:val>
            <c:numRef>
              <c:f>Sheet1!$C$2:$C$12</c:f>
              <c:numCache>
                <c:formatCode>General</c:formatCode>
                <c:ptCount val="11"/>
                <c:pt idx="0">
                  <c:v>1.07</c:v>
                </c:pt>
                <c:pt idx="1">
                  <c:v>0.94</c:v>
                </c:pt>
                <c:pt idx="2">
                  <c:v>0.8</c:v>
                </c:pt>
                <c:pt idx="3">
                  <c:v>0.74</c:v>
                </c:pt>
                <c:pt idx="4">
                  <c:v>0.33</c:v>
                </c:pt>
                <c:pt idx="5">
                  <c:v>0.2</c:v>
                </c:pt>
                <c:pt idx="6">
                  <c:v>0.2</c:v>
                </c:pt>
                <c:pt idx="7">
                  <c:v>0.14000000000000001</c:v>
                </c:pt>
                <c:pt idx="8">
                  <c:v>0.02</c:v>
                </c:pt>
                <c:pt idx="9">
                  <c:v>0.13</c:v>
                </c:pt>
                <c:pt idx="10">
                  <c:v>0.13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8C-4CEC-9118-ED343A786ACE}"/>
            </c:ext>
          </c:extLst>
        </c:ser>
        <c:dLbls>
          <c:showLegendKey val="0"/>
          <c:showVal val="0"/>
          <c:showCatName val="0"/>
          <c:showSerName val="0"/>
          <c:showPercent val="0"/>
          <c:showBubbleSize val="0"/>
        </c:dLbls>
        <c:gapWidth val="219"/>
        <c:overlap val="-27"/>
        <c:axId val="1623165984"/>
        <c:axId val="1623158304"/>
      </c:barChart>
      <c:catAx>
        <c:axId val="162316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58304"/>
        <c:crosses val="autoZero"/>
        <c:auto val="1"/>
        <c:lblAlgn val="ctr"/>
        <c:lblOffset val="100"/>
        <c:noMultiLvlLbl val="0"/>
      </c:catAx>
      <c:valAx>
        <c:axId val="162315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6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Sheet1!$B$1</c:f>
              <c:strCache>
                <c:ptCount val="1"/>
                <c:pt idx="0">
                  <c:v>Sin TAR, status inconnu</c:v>
                </c:pt>
              </c:strCache>
            </c:strRef>
          </c:tx>
          <c:spPr>
            <a:solidFill>
              <a:srgbClr val="00B0F0"/>
            </a:solidFill>
            <a:ln w="25400">
              <a:noFill/>
            </a:ln>
            <a:effectLst/>
          </c:spP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0</c:formatCode>
                <c:ptCount val="9"/>
                <c:pt idx="0">
                  <c:v>1048.6499999999999</c:v>
                </c:pt>
                <c:pt idx="1">
                  <c:v>938.09999999999991</c:v>
                </c:pt>
                <c:pt idx="2">
                  <c:v>846.6</c:v>
                </c:pt>
                <c:pt idx="3">
                  <c:v>649.79999999999995</c:v>
                </c:pt>
                <c:pt idx="4">
                  <c:v>530.85</c:v>
                </c:pt>
                <c:pt idx="5">
                  <c:v>463.5</c:v>
                </c:pt>
                <c:pt idx="6">
                  <c:v>432.15</c:v>
                </c:pt>
                <c:pt idx="7">
                  <c:v>390.15</c:v>
                </c:pt>
                <c:pt idx="8">
                  <c:v>379.5</c:v>
                </c:pt>
              </c:numCache>
            </c:numRef>
          </c:val>
          <c:extLst>
            <c:ext xmlns:c16="http://schemas.microsoft.com/office/drawing/2014/chart" uri="{C3380CC4-5D6E-409C-BE32-E72D297353CC}">
              <c16:uniqueId val="{00000000-72F0-40B0-9CDC-9DB9FC9C0FB6}"/>
            </c:ext>
          </c:extLst>
        </c:ser>
        <c:ser>
          <c:idx val="2"/>
          <c:order val="1"/>
          <c:tx>
            <c:strRef>
              <c:f>Sheet1!$C$1</c:f>
              <c:strCache>
                <c:ptCount val="1"/>
                <c:pt idx="0">
                  <c:v>Sin TAR,status connu</c:v>
                </c:pt>
              </c:strCache>
            </c:strRef>
          </c:tx>
          <c:spPr>
            <a:solidFill>
              <a:schemeClr val="accent2"/>
            </a:solidFill>
            <a:ln w="25400">
              <a:noFill/>
            </a:ln>
            <a:effectLst/>
          </c:spP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0</c:formatCode>
                <c:ptCount val="9"/>
                <c:pt idx="0">
                  <c:v>5942.3499999999995</c:v>
                </c:pt>
                <c:pt idx="1">
                  <c:v>5315.9</c:v>
                </c:pt>
                <c:pt idx="2">
                  <c:v>4797.3999999999996</c:v>
                </c:pt>
                <c:pt idx="3">
                  <c:v>3682.2</c:v>
                </c:pt>
                <c:pt idx="4">
                  <c:v>3008.15</c:v>
                </c:pt>
                <c:pt idx="5">
                  <c:v>2626.5</c:v>
                </c:pt>
                <c:pt idx="6">
                  <c:v>2448.85</c:v>
                </c:pt>
                <c:pt idx="7">
                  <c:v>2210.85</c:v>
                </c:pt>
                <c:pt idx="8">
                  <c:v>2150.5</c:v>
                </c:pt>
              </c:numCache>
            </c:numRef>
          </c:val>
          <c:extLst>
            <c:ext xmlns:c16="http://schemas.microsoft.com/office/drawing/2014/chart" uri="{C3380CC4-5D6E-409C-BE32-E72D297353CC}">
              <c16:uniqueId val="{00000001-72F0-40B0-9CDC-9DB9FC9C0FB6}"/>
            </c:ext>
          </c:extLst>
        </c:ser>
        <c:ser>
          <c:idx val="3"/>
          <c:order val="2"/>
          <c:tx>
            <c:strRef>
              <c:f>Sheet1!$D$1</c:f>
              <c:strCache>
                <c:ptCount val="1"/>
                <c:pt idx="0">
                  <c:v>Avec TAR</c:v>
                </c:pt>
              </c:strCache>
            </c:strRef>
          </c:tx>
          <c:spPr>
            <a:solidFill>
              <a:schemeClr val="accent3"/>
            </a:solidFill>
            <a:ln w="25400">
              <a:noFill/>
            </a:ln>
            <a:effectLst/>
          </c:spP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Sheet1!$D$2:$D$10</c:f>
              <c:numCache>
                <c:formatCode>#,##0</c:formatCode>
                <c:ptCount val="9"/>
                <c:pt idx="0">
                  <c:v>3483</c:v>
                </c:pt>
                <c:pt idx="1">
                  <c:v>3196</c:v>
                </c:pt>
                <c:pt idx="2">
                  <c:v>2831</c:v>
                </c:pt>
                <c:pt idx="3">
                  <c:v>2622</c:v>
                </c:pt>
                <c:pt idx="4">
                  <c:v>2254</c:v>
                </c:pt>
                <c:pt idx="5">
                  <c:v>1927</c:v>
                </c:pt>
                <c:pt idx="6">
                  <c:v>1899</c:v>
                </c:pt>
                <c:pt idx="7">
                  <c:v>1954</c:v>
                </c:pt>
                <c:pt idx="8">
                  <c:v>2017</c:v>
                </c:pt>
              </c:numCache>
            </c:numRef>
          </c:val>
          <c:extLst>
            <c:ext xmlns:c16="http://schemas.microsoft.com/office/drawing/2014/chart" uri="{C3380CC4-5D6E-409C-BE32-E72D297353CC}">
              <c16:uniqueId val="{00000002-72F0-40B0-9CDC-9DB9FC9C0FB6}"/>
            </c:ext>
          </c:extLst>
        </c:ser>
        <c:dLbls>
          <c:showLegendKey val="0"/>
          <c:showVal val="0"/>
          <c:showCatName val="0"/>
          <c:showSerName val="0"/>
          <c:showPercent val="0"/>
          <c:showBubbleSize val="0"/>
        </c:dLbls>
        <c:axId val="1469294304"/>
        <c:axId val="1469294784"/>
      </c:areaChart>
      <c:catAx>
        <c:axId val="1469294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469294784"/>
        <c:crosses val="autoZero"/>
        <c:auto val="1"/>
        <c:lblAlgn val="ctr"/>
        <c:lblOffset val="100"/>
        <c:noMultiLvlLbl val="0"/>
      </c:catAx>
      <c:valAx>
        <c:axId val="1469294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4692943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Répartition des décès dus au MC par groupe de population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Sans TAR, sans conocimiento, sans soins</c:v>
                </c:pt>
              </c:strCache>
            </c:strRef>
          </c:tx>
          <c:spPr>
            <a:solidFill>
              <a:schemeClr val="accent1"/>
            </a:solidFill>
            <a:ln>
              <a:noFill/>
            </a:ln>
            <a:effectLst/>
          </c:spPr>
          <c:invertIfNegative val="0"/>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Sheet1!$B$2:$J$2</c:f>
              <c:numCache>
                <c:formatCode>General</c:formatCode>
                <c:ptCount val="9"/>
                <c:pt idx="0">
                  <c:v>16</c:v>
                </c:pt>
                <c:pt idx="1">
                  <c:v>2</c:v>
                </c:pt>
                <c:pt idx="2">
                  <c:v>103</c:v>
                </c:pt>
                <c:pt idx="3">
                  <c:v>112</c:v>
                </c:pt>
                <c:pt idx="4">
                  <c:v>674</c:v>
                </c:pt>
                <c:pt idx="5">
                  <c:v>200</c:v>
                </c:pt>
                <c:pt idx="6">
                  <c:v>5</c:v>
                </c:pt>
                <c:pt idx="7">
                  <c:v>4</c:v>
                </c:pt>
                <c:pt idx="8">
                  <c:v>0</c:v>
                </c:pt>
              </c:numCache>
            </c:numRef>
          </c:val>
          <c:extLst>
            <c:ext xmlns:c16="http://schemas.microsoft.com/office/drawing/2014/chart" uri="{C3380CC4-5D6E-409C-BE32-E72D297353CC}">
              <c16:uniqueId val="{00000000-9184-4AB7-8680-85C2767630E4}"/>
            </c:ext>
          </c:extLst>
        </c:ser>
        <c:ser>
          <c:idx val="1"/>
          <c:order val="1"/>
          <c:tx>
            <c:strRef>
              <c:f>Sheet1!$A$3</c:f>
              <c:strCache>
                <c:ptCount val="1"/>
                <c:pt idx="0">
                  <c:v>Sans TAR, sans connaissance, avec soin</c:v>
                </c:pt>
              </c:strCache>
            </c:strRef>
          </c:tx>
          <c:spPr>
            <a:solidFill>
              <a:schemeClr val="accent2"/>
            </a:solidFill>
            <a:ln>
              <a:noFill/>
            </a:ln>
            <a:effectLst/>
          </c:spPr>
          <c:invertIfNegative val="0"/>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Sheet1!$B$3:$J$3</c:f>
              <c:numCache>
                <c:formatCode>General</c:formatCode>
                <c:ptCount val="9"/>
                <c:pt idx="0">
                  <c:v>16</c:v>
                </c:pt>
                <c:pt idx="1">
                  <c:v>2</c:v>
                </c:pt>
                <c:pt idx="2">
                  <c:v>103</c:v>
                </c:pt>
                <c:pt idx="3">
                  <c:v>112</c:v>
                </c:pt>
                <c:pt idx="4">
                  <c:v>674</c:v>
                </c:pt>
                <c:pt idx="5">
                  <c:v>200</c:v>
                </c:pt>
                <c:pt idx="6">
                  <c:v>5</c:v>
                </c:pt>
                <c:pt idx="7">
                  <c:v>4</c:v>
                </c:pt>
                <c:pt idx="8">
                  <c:v>0</c:v>
                </c:pt>
              </c:numCache>
            </c:numRef>
          </c:val>
          <c:extLst>
            <c:ext xmlns:c16="http://schemas.microsoft.com/office/drawing/2014/chart" uri="{C3380CC4-5D6E-409C-BE32-E72D297353CC}">
              <c16:uniqueId val="{00000001-9184-4AB7-8680-85C2767630E4}"/>
            </c:ext>
          </c:extLst>
        </c:ser>
        <c:ser>
          <c:idx val="2"/>
          <c:order val="2"/>
          <c:tx>
            <c:strRef>
              <c:f>Sheet1!$A$4</c:f>
              <c:strCache>
                <c:ptCount val="1"/>
                <c:pt idx="0">
                  <c:v>Sans TAR, connaissance, sans soin</c:v>
                </c:pt>
              </c:strCache>
            </c:strRef>
          </c:tx>
          <c:spPr>
            <a:solidFill>
              <a:schemeClr val="accent3"/>
            </a:solidFill>
            <a:ln>
              <a:noFill/>
            </a:ln>
            <a:effectLst/>
          </c:spPr>
          <c:invertIfNegative val="0"/>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Sheet1!$B$4:$J$4</c:f>
              <c:numCache>
                <c:formatCode>General</c:formatCode>
                <c:ptCount val="9"/>
                <c:pt idx="0">
                  <c:v>283</c:v>
                </c:pt>
                <c:pt idx="1">
                  <c:v>70</c:v>
                </c:pt>
                <c:pt idx="2" formatCode="#,##0">
                  <c:v>1053</c:v>
                </c:pt>
                <c:pt idx="3">
                  <c:v>181</c:v>
                </c:pt>
                <c:pt idx="4" formatCode="#,##0">
                  <c:v>1617</c:v>
                </c:pt>
                <c:pt idx="5">
                  <c:v>445</c:v>
                </c:pt>
                <c:pt idx="6">
                  <c:v>8</c:v>
                </c:pt>
                <c:pt idx="7">
                  <c:v>40</c:v>
                </c:pt>
                <c:pt idx="8">
                  <c:v>6</c:v>
                </c:pt>
              </c:numCache>
            </c:numRef>
          </c:val>
          <c:extLst>
            <c:ext xmlns:c16="http://schemas.microsoft.com/office/drawing/2014/chart" uri="{C3380CC4-5D6E-409C-BE32-E72D297353CC}">
              <c16:uniqueId val="{00000002-9184-4AB7-8680-85C2767630E4}"/>
            </c:ext>
          </c:extLst>
        </c:ser>
        <c:ser>
          <c:idx val="3"/>
          <c:order val="3"/>
          <c:tx>
            <c:strRef>
              <c:f>Sheet1!$A$5</c:f>
              <c:strCache>
                <c:ptCount val="1"/>
                <c:pt idx="0">
                  <c:v>Sans TAR, connaissance, avec soin</c:v>
                </c:pt>
              </c:strCache>
            </c:strRef>
          </c:tx>
          <c:spPr>
            <a:solidFill>
              <a:schemeClr val="accent4"/>
            </a:solidFill>
            <a:ln>
              <a:noFill/>
            </a:ln>
            <a:effectLst/>
          </c:spPr>
          <c:invertIfNegative val="0"/>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Sheet1!$B$5:$J$5</c:f>
              <c:numCache>
                <c:formatCode>General</c:formatCode>
                <c:ptCount val="9"/>
                <c:pt idx="0">
                  <c:v>424</c:v>
                </c:pt>
                <c:pt idx="1">
                  <c:v>105</c:v>
                </c:pt>
                <c:pt idx="2" formatCode="#,##0">
                  <c:v>1579</c:v>
                </c:pt>
                <c:pt idx="3">
                  <c:v>272</c:v>
                </c:pt>
                <c:pt idx="4" formatCode="#,##0">
                  <c:v>2425</c:v>
                </c:pt>
                <c:pt idx="5">
                  <c:v>668</c:v>
                </c:pt>
                <c:pt idx="6">
                  <c:v>12</c:v>
                </c:pt>
                <c:pt idx="7">
                  <c:v>60</c:v>
                </c:pt>
                <c:pt idx="8">
                  <c:v>9</c:v>
                </c:pt>
              </c:numCache>
            </c:numRef>
          </c:val>
          <c:extLst>
            <c:ext xmlns:c16="http://schemas.microsoft.com/office/drawing/2014/chart" uri="{C3380CC4-5D6E-409C-BE32-E72D297353CC}">
              <c16:uniqueId val="{00000003-9184-4AB7-8680-85C2767630E4}"/>
            </c:ext>
          </c:extLst>
        </c:ser>
        <c:ser>
          <c:idx val="4"/>
          <c:order val="4"/>
          <c:tx>
            <c:strRef>
              <c:f>Sheet1!$A$6</c:f>
              <c:strCache>
                <c:ptCount val="1"/>
                <c:pt idx="0">
                  <c:v>TAR, sans soin</c:v>
                </c:pt>
              </c:strCache>
            </c:strRef>
          </c:tx>
          <c:spPr>
            <a:solidFill>
              <a:schemeClr val="accent5"/>
            </a:solidFill>
            <a:ln>
              <a:noFill/>
            </a:ln>
            <a:effectLst/>
          </c:spPr>
          <c:invertIfNegative val="0"/>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Sheet1!$B$6:$J$6</c:f>
              <c:numCache>
                <c:formatCode>General</c:formatCode>
                <c:ptCount val="9"/>
                <c:pt idx="0">
                  <c:v>110</c:v>
                </c:pt>
                <c:pt idx="1">
                  <c:v>5</c:v>
                </c:pt>
                <c:pt idx="2">
                  <c:v>41</c:v>
                </c:pt>
                <c:pt idx="3">
                  <c:v>2</c:v>
                </c:pt>
                <c:pt idx="4">
                  <c:v>13</c:v>
                </c:pt>
                <c:pt idx="5">
                  <c:v>15</c:v>
                </c:pt>
                <c:pt idx="6">
                  <c:v>1</c:v>
                </c:pt>
                <c:pt idx="7">
                  <c:v>3</c:v>
                </c:pt>
                <c:pt idx="8">
                  <c:v>15</c:v>
                </c:pt>
              </c:numCache>
            </c:numRef>
          </c:val>
          <c:extLst>
            <c:ext xmlns:c16="http://schemas.microsoft.com/office/drawing/2014/chart" uri="{C3380CC4-5D6E-409C-BE32-E72D297353CC}">
              <c16:uniqueId val="{00000004-9184-4AB7-8680-85C2767630E4}"/>
            </c:ext>
          </c:extLst>
        </c:ser>
        <c:ser>
          <c:idx val="5"/>
          <c:order val="5"/>
          <c:tx>
            <c:strRef>
              <c:f>Sheet1!$A$7</c:f>
              <c:strCache>
                <c:ptCount val="1"/>
                <c:pt idx="0">
                  <c:v>TAR, avec soin</c:v>
                </c:pt>
              </c:strCache>
            </c:strRef>
          </c:tx>
          <c:spPr>
            <a:solidFill>
              <a:schemeClr val="accent6"/>
            </a:solidFill>
            <a:ln>
              <a:noFill/>
            </a:ln>
            <a:effectLst/>
          </c:spPr>
          <c:invertIfNegative val="0"/>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Sheet1!$B$7:$J$7</c:f>
              <c:numCache>
                <c:formatCode>General</c:formatCode>
                <c:ptCount val="9"/>
                <c:pt idx="0" formatCode="#,##0">
                  <c:v>2081</c:v>
                </c:pt>
                <c:pt idx="1">
                  <c:v>96</c:v>
                </c:pt>
                <c:pt idx="2">
                  <c:v>782</c:v>
                </c:pt>
                <c:pt idx="3">
                  <c:v>42</c:v>
                </c:pt>
                <c:pt idx="4">
                  <c:v>241</c:v>
                </c:pt>
                <c:pt idx="5">
                  <c:v>287</c:v>
                </c:pt>
                <c:pt idx="6">
                  <c:v>12</c:v>
                </c:pt>
                <c:pt idx="7">
                  <c:v>63</c:v>
                </c:pt>
                <c:pt idx="8">
                  <c:v>287</c:v>
                </c:pt>
              </c:numCache>
            </c:numRef>
          </c:val>
          <c:extLst>
            <c:ext xmlns:c16="http://schemas.microsoft.com/office/drawing/2014/chart" uri="{C3380CC4-5D6E-409C-BE32-E72D297353CC}">
              <c16:uniqueId val="{00000005-9184-4AB7-8680-85C2767630E4}"/>
            </c:ext>
          </c:extLst>
        </c:ser>
        <c:dLbls>
          <c:showLegendKey val="0"/>
          <c:showVal val="0"/>
          <c:showCatName val="0"/>
          <c:showSerName val="0"/>
          <c:showPercent val="0"/>
          <c:showBubbleSize val="0"/>
        </c:dLbls>
        <c:gapWidth val="50"/>
        <c:overlap val="100"/>
        <c:axId val="178023423"/>
        <c:axId val="178024383"/>
      </c:barChart>
      <c:lineChart>
        <c:grouping val="standard"/>
        <c:varyColors val="0"/>
        <c:ser>
          <c:idx val="6"/>
          <c:order val="6"/>
          <c:tx>
            <c:strRef>
              <c:f>Sheet1!$A$8</c:f>
              <c:strCache>
                <c:ptCount val="1"/>
                <c:pt idx="0">
                  <c:v>Pourcentage de décès dus au sida</c:v>
                </c:pt>
              </c:strCache>
            </c:strRef>
          </c:tx>
          <c:spPr>
            <a:ln w="28575" cap="rnd">
              <a:noFill/>
              <a:round/>
            </a:ln>
            <a:effectLst/>
          </c:spPr>
          <c:marker>
            <c:symbol val="diamond"/>
            <c:size val="8"/>
            <c:spPr>
              <a:solidFill>
                <a:srgbClr val="FFFF00"/>
              </a:solidFill>
              <a:ln w="9525">
                <a:solidFill>
                  <a:srgbClr val="FFFF00"/>
                </a:solidFill>
              </a:ln>
              <a:effectLst/>
            </c:spPr>
          </c:marker>
          <c:cat>
            <c:strRef>
              <c:f>Sheet1!$B$1:$J$1</c:f>
              <c:strCache>
                <c:ptCount val="9"/>
                <c:pt idx="0">
                  <c:v>South Africa</c:v>
                </c:pt>
                <c:pt idx="1">
                  <c:v>Botswana</c:v>
                </c:pt>
                <c:pt idx="2">
                  <c:v>Uganda</c:v>
                </c:pt>
                <c:pt idx="3">
                  <c:v>Ghana</c:v>
                </c:pt>
                <c:pt idx="4">
                  <c:v>Indonesia</c:v>
                </c:pt>
                <c:pt idx="5">
                  <c:v>Colombia</c:v>
                </c:pt>
                <c:pt idx="6">
                  <c:v>Egypt</c:v>
                </c:pt>
                <c:pt idx="7">
                  <c:v>Spain</c:v>
                </c:pt>
                <c:pt idx="8">
                  <c:v>Barbados</c:v>
                </c:pt>
              </c:strCache>
            </c:strRef>
          </c:cat>
          <c:val>
            <c:numRef>
              <c:f>Sheet1!$B$8:$J$8</c:f>
              <c:numCache>
                <c:formatCode>0%</c:formatCode>
                <c:ptCount val="9"/>
                <c:pt idx="0">
                  <c:v>0.02</c:v>
                </c:pt>
                <c:pt idx="1">
                  <c:v>2.8332784691808423E-2</c:v>
                </c:pt>
                <c:pt idx="2">
                  <c:v>0.14179983092553078</c:v>
                </c:pt>
                <c:pt idx="3">
                  <c:v>2.7243714829642218E-2</c:v>
                </c:pt>
                <c:pt idx="4">
                  <c:v>9.3002692612920046E-2</c:v>
                </c:pt>
                <c:pt idx="5">
                  <c:v>0.21278904570108537</c:v>
                </c:pt>
                <c:pt idx="6">
                  <c:v>2.5681075410657554E-2</c:v>
                </c:pt>
                <c:pt idx="7">
                  <c:v>5.5026417388215079E-2</c:v>
                </c:pt>
                <c:pt idx="8">
                  <c:v>7.2999999999999995E-2</c:v>
                </c:pt>
              </c:numCache>
            </c:numRef>
          </c:val>
          <c:smooth val="0"/>
          <c:extLst>
            <c:ext xmlns:c16="http://schemas.microsoft.com/office/drawing/2014/chart" uri="{C3380CC4-5D6E-409C-BE32-E72D297353CC}">
              <c16:uniqueId val="{00000009-9184-4AB7-8680-85C2767630E4}"/>
            </c:ext>
          </c:extLst>
        </c:ser>
        <c:dLbls>
          <c:showLegendKey val="0"/>
          <c:showVal val="0"/>
          <c:showCatName val="0"/>
          <c:showSerName val="0"/>
          <c:showPercent val="0"/>
          <c:showBubbleSize val="0"/>
        </c:dLbls>
        <c:marker val="1"/>
        <c:smooth val="0"/>
        <c:axId val="1195953472"/>
        <c:axId val="1195952992"/>
      </c:lineChart>
      <c:catAx>
        <c:axId val="17802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024383"/>
        <c:crosses val="autoZero"/>
        <c:auto val="1"/>
        <c:lblAlgn val="ctr"/>
        <c:lblOffset val="100"/>
        <c:noMultiLvlLbl val="0"/>
      </c:catAx>
      <c:valAx>
        <c:axId val="1780243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dirty="0"/>
                  <a:t>Pourcentage de décès dus au MC</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023423"/>
        <c:crosses val="autoZero"/>
        <c:crossBetween val="between"/>
      </c:valAx>
      <c:valAx>
        <c:axId val="1195952992"/>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dirty="0"/>
                  <a:t>Pourcentage de décès dus au sida</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5953472"/>
        <c:crosses val="max"/>
        <c:crossBetween val="between"/>
      </c:valAx>
      <c:catAx>
        <c:axId val="1195953472"/>
        <c:scaling>
          <c:orientation val="minMax"/>
        </c:scaling>
        <c:delete val="1"/>
        <c:axPos val="b"/>
        <c:numFmt formatCode="General" sourceLinked="1"/>
        <c:majorTickMark val="out"/>
        <c:minorTickMark val="none"/>
        <c:tickLblPos val="nextTo"/>
        <c:crossAx val="11959529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4AB11-45C1-49B4-8CB0-49E274381F96}"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C4483-7CF5-4CF7-BC54-0B04140F1C27}" type="slidenum">
              <a:rPr lang="en-US" smtClean="0"/>
              <a:t>‹#›</a:t>
            </a:fld>
            <a:endParaRPr lang="en-US"/>
          </a:p>
        </p:txBody>
      </p:sp>
    </p:spTree>
    <p:extLst>
      <p:ext uri="{BB962C8B-B14F-4D97-AF65-F5344CB8AC3E}">
        <p14:creationId xmlns:p14="http://schemas.microsoft.com/office/powerpoint/2010/main" val="253048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avons apporté une petite modification aux méthodes utilisées par Spectrum pour calculer le nombre de décès dus au sida.</a:t>
            </a:r>
          </a:p>
          <a:p>
            <a:endParaRPr lang="en-US" dirty="0"/>
          </a:p>
          <a:p>
            <a:r>
              <a:rPr lang="en-US" dirty="0"/>
              <a:t>Au cours des dernières années, des preuves se sont accumulées pour montrer que les décès dus au sida dans le cadre de Spectrum incluaient certains décès dus à des causes non liées au sida qui affectent de manière disproportionnée les personnes séropositives. Ces décès "excédentaires" non liés au sida parmi les PVVIH sont dus à des maladies cardiovasculaires et à certains cancers non liés au sida, et certains sont attribuables à des facteurs liés au mode de vie, comme la mortalité associée à l'utilisation de drogues injectables.</a:t>
            </a:r>
          </a:p>
          <a:p>
            <a:endParaRPr lang="en-US" dirty="0"/>
          </a:p>
          <a:p>
            <a:r>
              <a:rPr lang="en-US" dirty="0"/>
              <a:t>Pour en tenir compte, nous avons reclassé certains décès dus au sida en surmortalité non due au sida. Les effets de ce changement varieront quelque peu selon que vous utilisez EPP ou CSAVR. Si vous utilisez EPP, vous constaterez probablement une légère diminution des estimations des décès dus au sida. Si vous utilisez CSAVR, il se peut que vous constatiez une légère augmentation des estimations des personnes séropositives, de sorte que les estimations des décès dus au sida restent alignées sur vos données d'état civil.</a:t>
            </a:r>
          </a:p>
          <a:p>
            <a:endParaRPr lang="en-US" dirty="0"/>
          </a:p>
          <a:p>
            <a:r>
              <a:rPr lang="en-US" dirty="0"/>
              <a:t>Les effets sont plus marqués dans les pays à revenu élevé où les taux de mortalité sous ART sont faibles (exemple illustré : France), alors que les effets dans d'autres contextes sont généralement assez faibles.</a:t>
            </a:r>
          </a:p>
        </p:txBody>
      </p:sp>
      <p:sp>
        <p:nvSpPr>
          <p:cNvPr id="4" name="Slide Number Placeholder 3"/>
          <p:cNvSpPr>
            <a:spLocks noGrp="1"/>
          </p:cNvSpPr>
          <p:nvPr>
            <p:ph type="sldNum" sz="quarter" idx="5"/>
          </p:nvPr>
        </p:nvSpPr>
        <p:spPr/>
        <p:txBody>
          <a:bodyPr/>
          <a:lstStyle/>
          <a:p>
            <a:fld id="{B3FC4483-7CF5-4CF7-BC54-0B04140F1C27}" type="slidenum">
              <a:rPr lang="en-US" smtClean="0"/>
              <a:t>11</a:t>
            </a:fld>
            <a:endParaRPr lang="en-US"/>
          </a:p>
        </p:txBody>
      </p:sp>
    </p:spTree>
    <p:extLst>
      <p:ext uri="{BB962C8B-B14F-4D97-AF65-F5344CB8AC3E}">
        <p14:creationId xmlns:p14="http://schemas.microsoft.com/office/powerpoint/2010/main" val="1236919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27 October 2020</a:t>
            </a: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2021 HIV Estimates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291215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4507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02220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27 October 2020</a:t>
            </a: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2021 HIV Estimates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41636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0" name="Picture 9">
            <a:extLst>
              <a:ext uri="{FF2B5EF4-FFF2-40B4-BE49-F238E27FC236}">
                <a16:creationId xmlns:a16="http://schemas.microsoft.com/office/drawing/2014/main" id="{75B05365-4E6F-46E3-B4DE-458780BF8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717906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5433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48955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3981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04866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94320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9121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0" name="Picture 9">
            <a:extLst>
              <a:ext uri="{FF2B5EF4-FFF2-40B4-BE49-F238E27FC236}">
                <a16:creationId xmlns:a16="http://schemas.microsoft.com/office/drawing/2014/main" id="{75B05365-4E6F-46E3-B4DE-458780BF8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56191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69215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97372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2904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0645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0828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7283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7566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788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69359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2657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Cliquez pour modifier le style du titre principal</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4710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Cliquez pour modifier le style du titre principal</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59604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venirhealth.org/Download/Spectrum/SpecInstall.EXE" TargetMode="External"/><Relationship Id="rId2" Type="http://schemas.openxmlformats.org/officeDocument/2006/relationships/hyperlink" Target="https://avenirhealth.org/software-spectrum.php"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2055-955B-4A5E-9178-C1AE8BCD69B0}"/>
              </a:ext>
            </a:extLst>
          </p:cNvPr>
          <p:cNvSpPr>
            <a:spLocks noGrp="1"/>
          </p:cNvSpPr>
          <p:nvPr>
            <p:ph type="ctrTitle"/>
          </p:nvPr>
        </p:nvSpPr>
        <p:spPr>
          <a:xfrm>
            <a:off x="1069848" y="1298448"/>
            <a:ext cx="7315200" cy="2008278"/>
          </a:xfrm>
        </p:spPr>
        <p:txBody>
          <a:bodyPr>
            <a:normAutofit fontScale="90000"/>
          </a:bodyPr>
          <a:lstStyle/>
          <a:p>
            <a:pPr algn="ctr"/>
            <a:r>
              <a:rPr lang="en-US" sz="5400" b="1" dirty="0"/>
              <a:t>Changements majeurs dans le Spectrum/AIM pour 2025</a:t>
            </a:r>
          </a:p>
        </p:txBody>
      </p:sp>
      <p:sp>
        <p:nvSpPr>
          <p:cNvPr id="5" name="Subtitle 4">
            <a:extLst>
              <a:ext uri="{FF2B5EF4-FFF2-40B4-BE49-F238E27FC236}">
                <a16:creationId xmlns:a16="http://schemas.microsoft.com/office/drawing/2014/main" id="{38C309A0-1799-5BD1-F8BA-833489FDF2AF}"/>
              </a:ext>
            </a:extLst>
          </p:cNvPr>
          <p:cNvSpPr>
            <a:spLocks noGrp="1"/>
          </p:cNvSpPr>
          <p:nvPr>
            <p:ph type="subTitle" idx="1"/>
          </p:nvPr>
        </p:nvSpPr>
        <p:spPr/>
        <p:txBody>
          <a:bodyPr/>
          <a:lstStyle/>
          <a:p>
            <a:endParaRPr lang="en-KE"/>
          </a:p>
        </p:txBody>
      </p:sp>
    </p:spTree>
    <p:extLst>
      <p:ext uri="{BB962C8B-B14F-4D97-AF65-F5344CB8AC3E}">
        <p14:creationId xmlns:p14="http://schemas.microsoft.com/office/powerpoint/2010/main" val="48492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8723A-176E-D8FF-00C6-36D0B896A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239E1-8F49-2D31-FE29-710083DF1A44}"/>
              </a:ext>
            </a:extLst>
          </p:cNvPr>
          <p:cNvSpPr>
            <a:spLocks noGrp="1"/>
          </p:cNvSpPr>
          <p:nvPr>
            <p:ph type="title"/>
          </p:nvPr>
        </p:nvSpPr>
        <p:spPr/>
        <p:txBody>
          <a:bodyPr/>
          <a:lstStyle/>
          <a:p>
            <a:r>
              <a:rPr lang="en-US"/>
              <a:t>Nombre de CD4 au moment du diagnostic</a:t>
            </a:r>
          </a:p>
        </p:txBody>
      </p:sp>
      <p:sp>
        <p:nvSpPr>
          <p:cNvPr id="5" name="Arrow: Right 4">
            <a:extLst>
              <a:ext uri="{FF2B5EF4-FFF2-40B4-BE49-F238E27FC236}">
                <a16:creationId xmlns:a16="http://schemas.microsoft.com/office/drawing/2014/main" id="{72C4B6F7-B627-687C-2F85-271F6554316D}"/>
              </a:ext>
            </a:extLst>
          </p:cNvPr>
          <p:cNvSpPr/>
          <p:nvPr/>
        </p:nvSpPr>
        <p:spPr>
          <a:xfrm>
            <a:off x="3476942" y="3659299"/>
            <a:ext cx="853852" cy="2620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4D1F7F-F455-14CD-0D28-73B5076C76A7}"/>
              </a:ext>
            </a:extLst>
          </p:cNvPr>
          <p:cNvPicPr>
            <a:picLocks noChangeAspect="1"/>
          </p:cNvPicPr>
          <p:nvPr/>
        </p:nvPicPr>
        <p:blipFill>
          <a:blip r:embed="rId2"/>
          <a:stretch>
            <a:fillRect/>
          </a:stretch>
        </p:blipFill>
        <p:spPr>
          <a:xfrm>
            <a:off x="4330794" y="715617"/>
            <a:ext cx="7172063" cy="5218044"/>
          </a:xfrm>
          <a:prstGeom prst="rect">
            <a:avLst/>
          </a:prstGeom>
        </p:spPr>
      </p:pic>
    </p:spTree>
    <p:extLst>
      <p:ext uri="{BB962C8B-B14F-4D97-AF65-F5344CB8AC3E}">
        <p14:creationId xmlns:p14="http://schemas.microsoft.com/office/powerpoint/2010/main" val="374761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D92E0-9006-902C-CC56-81C1139DF723}"/>
              </a:ext>
            </a:extLst>
          </p:cNvPr>
          <p:cNvSpPr>
            <a:spLocks noGrp="1"/>
          </p:cNvSpPr>
          <p:nvPr>
            <p:ph type="title"/>
          </p:nvPr>
        </p:nvSpPr>
        <p:spPr/>
        <p:txBody>
          <a:bodyPr/>
          <a:lstStyle/>
          <a:p>
            <a:r>
              <a:rPr lang="en-US"/>
              <a:t>Surmortalité non liée au SIDA</a:t>
            </a:r>
          </a:p>
        </p:txBody>
      </p:sp>
      <p:pic>
        <p:nvPicPr>
          <p:cNvPr id="10" name="Content Placeholder 17">
            <a:extLst>
              <a:ext uri="{FF2B5EF4-FFF2-40B4-BE49-F238E27FC236}">
                <a16:creationId xmlns:a16="http://schemas.microsoft.com/office/drawing/2014/main" id="{9EEC51F5-95AB-C6AD-4005-1CA8F699C714}"/>
              </a:ext>
            </a:extLst>
          </p:cNvPr>
          <p:cNvPicPr>
            <a:picLocks noChangeAspect="1"/>
          </p:cNvPicPr>
          <p:nvPr/>
        </p:nvPicPr>
        <p:blipFill>
          <a:blip r:embed="rId3"/>
          <a:stretch>
            <a:fillRect/>
          </a:stretch>
        </p:blipFill>
        <p:spPr>
          <a:xfrm>
            <a:off x="3867150" y="1157614"/>
            <a:ext cx="7315200" cy="4542772"/>
          </a:xfrm>
          <a:prstGeom prst="rect">
            <a:avLst/>
          </a:prstGeom>
        </p:spPr>
      </p:pic>
      <p:sp>
        <p:nvSpPr>
          <p:cNvPr id="11" name="TextBox 10">
            <a:extLst>
              <a:ext uri="{FF2B5EF4-FFF2-40B4-BE49-F238E27FC236}">
                <a16:creationId xmlns:a16="http://schemas.microsoft.com/office/drawing/2014/main" id="{30FC6792-A734-E0B9-73E8-51344A7495BD}"/>
              </a:ext>
            </a:extLst>
          </p:cNvPr>
          <p:cNvSpPr txBox="1"/>
          <p:nvPr/>
        </p:nvSpPr>
        <p:spPr>
          <a:xfrm>
            <a:off x="7142481" y="2023943"/>
            <a:ext cx="1144865" cy="307777"/>
          </a:xfrm>
          <a:prstGeom prst="rect">
            <a:avLst/>
          </a:prstGeom>
          <a:noFill/>
        </p:spPr>
        <p:txBody>
          <a:bodyPr wrap="none" rtlCol="0">
            <a:spAutoFit/>
          </a:bodyPr>
          <a:lstStyle/>
          <a:p>
            <a:r>
              <a:rPr lang="en-US" sz="1400" b="1">
                <a:solidFill>
                  <a:srgbClr val="1C6FC2"/>
                </a:solidFill>
              </a:rPr>
              <a:t>Décès dus au SIDA</a:t>
            </a:r>
          </a:p>
        </p:txBody>
      </p:sp>
      <p:sp>
        <p:nvSpPr>
          <p:cNvPr id="12" name="TextBox 11">
            <a:extLst>
              <a:ext uri="{FF2B5EF4-FFF2-40B4-BE49-F238E27FC236}">
                <a16:creationId xmlns:a16="http://schemas.microsoft.com/office/drawing/2014/main" id="{069E2C2A-6D98-15A8-AE24-2363177688B9}"/>
              </a:ext>
            </a:extLst>
          </p:cNvPr>
          <p:cNvSpPr txBox="1"/>
          <p:nvPr/>
        </p:nvSpPr>
        <p:spPr>
          <a:xfrm>
            <a:off x="7896146" y="3815139"/>
            <a:ext cx="2697983" cy="307777"/>
          </a:xfrm>
          <a:prstGeom prst="rect">
            <a:avLst/>
          </a:prstGeom>
          <a:noFill/>
        </p:spPr>
        <p:txBody>
          <a:bodyPr wrap="none" rtlCol="0">
            <a:spAutoFit/>
          </a:bodyPr>
          <a:lstStyle/>
          <a:p>
            <a:r>
              <a:rPr lang="en-US" sz="1400" b="1">
                <a:solidFill>
                  <a:srgbClr val="39CA1C"/>
                </a:solidFill>
              </a:rPr>
              <a:t>Total des décès non liés au sida chez les PVVIH</a:t>
            </a:r>
          </a:p>
        </p:txBody>
      </p:sp>
      <p:sp>
        <p:nvSpPr>
          <p:cNvPr id="13" name="TextBox 12">
            <a:extLst>
              <a:ext uri="{FF2B5EF4-FFF2-40B4-BE49-F238E27FC236}">
                <a16:creationId xmlns:a16="http://schemas.microsoft.com/office/drawing/2014/main" id="{B5517D16-0A03-7676-0086-DE65BA485A5E}"/>
              </a:ext>
            </a:extLst>
          </p:cNvPr>
          <p:cNvSpPr txBox="1"/>
          <p:nvPr/>
        </p:nvSpPr>
        <p:spPr>
          <a:xfrm>
            <a:off x="9012376" y="4691858"/>
            <a:ext cx="2071977" cy="307777"/>
          </a:xfrm>
          <a:prstGeom prst="rect">
            <a:avLst/>
          </a:prstGeom>
          <a:noFill/>
        </p:spPr>
        <p:txBody>
          <a:bodyPr wrap="none" rtlCol="0">
            <a:spAutoFit/>
          </a:bodyPr>
          <a:lstStyle/>
          <a:p>
            <a:r>
              <a:rPr lang="en-US" sz="1400" b="1"/>
              <a:t>Surmortalité non liée au SIDA</a:t>
            </a:r>
          </a:p>
        </p:txBody>
      </p:sp>
    </p:spTree>
    <p:extLst>
      <p:ext uri="{BB962C8B-B14F-4D97-AF65-F5344CB8AC3E}">
        <p14:creationId xmlns:p14="http://schemas.microsoft.com/office/powerpoint/2010/main" val="48189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DBD984-F7B1-5BAB-2C9F-7A355444E2C1}"/>
              </a:ext>
            </a:extLst>
          </p:cNvPr>
          <p:cNvSpPr>
            <a:spLocks noGrp="1"/>
          </p:cNvSpPr>
          <p:nvPr>
            <p:ph type="title"/>
          </p:nvPr>
        </p:nvSpPr>
        <p:spPr>
          <a:xfrm>
            <a:off x="252919" y="1123838"/>
            <a:ext cx="2947482" cy="1662906"/>
          </a:xfrm>
        </p:spPr>
        <p:txBody>
          <a:bodyPr>
            <a:normAutofit/>
          </a:bodyPr>
          <a:lstStyle/>
          <a:p>
            <a:r>
              <a:rPr lang="fr-FR" b="1" dirty="0"/>
              <a:t>Maladie du VIH à un stade avancé</a:t>
            </a:r>
            <a:endParaRPr lang="en-US" dirty="0"/>
          </a:p>
        </p:txBody>
      </p:sp>
      <p:sp>
        <p:nvSpPr>
          <p:cNvPr id="7" name="TextBox 6">
            <a:extLst>
              <a:ext uri="{FF2B5EF4-FFF2-40B4-BE49-F238E27FC236}">
                <a16:creationId xmlns:a16="http://schemas.microsoft.com/office/drawing/2014/main" id="{6819D358-895B-A56D-EA73-517933E3E504}"/>
              </a:ext>
            </a:extLst>
          </p:cNvPr>
          <p:cNvSpPr txBox="1"/>
          <p:nvPr/>
        </p:nvSpPr>
        <p:spPr>
          <a:xfrm>
            <a:off x="0" y="3113314"/>
            <a:ext cx="3391786" cy="2585323"/>
          </a:xfrm>
          <a:prstGeom prst="rect">
            <a:avLst/>
          </a:prstGeom>
          <a:noFill/>
        </p:spPr>
        <p:txBody>
          <a:bodyPr wrap="square" rtlCol="0">
            <a:spAutoFit/>
          </a:bodyPr>
          <a:lstStyle/>
          <a:p>
            <a:r>
              <a:rPr lang="en-US" dirty="0" err="1">
                <a:solidFill>
                  <a:schemeClr val="bg1"/>
                </a:solidFill>
              </a:rPr>
              <a:t>Estimé</a:t>
            </a:r>
            <a:r>
              <a:rPr lang="en-US" dirty="0">
                <a:solidFill>
                  <a:schemeClr val="bg1"/>
                </a:solidFill>
              </a:rPr>
              <a:t> par la definition de </a:t>
            </a:r>
            <a:r>
              <a:rPr lang="en-US" dirty="0" err="1">
                <a:solidFill>
                  <a:schemeClr val="bg1"/>
                </a:solidFill>
              </a:rPr>
              <a:t>l'OMS</a:t>
            </a:r>
            <a:r>
              <a:rPr lang="en-US" dirty="0">
                <a:solidFill>
                  <a:schemeClr val="bg1"/>
                </a:solidFill>
              </a:rPr>
              <a:t>:</a:t>
            </a:r>
            <a:br>
              <a:rPr lang="en-US" dirty="0">
                <a:solidFill>
                  <a:schemeClr val="bg1"/>
                </a:solidFill>
              </a:rPr>
            </a:br>
            <a:r>
              <a:rPr lang="en-US" dirty="0">
                <a:solidFill>
                  <a:schemeClr val="bg1"/>
                </a:solidFill>
              </a:rPr>
              <a:t> </a:t>
            </a:r>
          </a:p>
          <a:p>
            <a:pPr marL="285750" indent="-285750">
              <a:buFont typeface="Arial" panose="020B0604020202020204" pitchFamily="34" charset="0"/>
              <a:buChar char="•"/>
            </a:pPr>
            <a:r>
              <a:rPr lang="en-US" dirty="0" err="1">
                <a:solidFill>
                  <a:schemeClr val="bg1"/>
                </a:solidFill>
              </a:rPr>
              <a:t>Adultes</a:t>
            </a:r>
            <a:r>
              <a:rPr lang="en-US" dirty="0">
                <a:solidFill>
                  <a:schemeClr val="bg1"/>
                </a:solidFill>
              </a:rPr>
              <a:t>: PVVIH avec CD4&lt;200</a:t>
            </a:r>
            <a:br>
              <a:rPr lang="en-US" dirty="0">
                <a:solidFill>
                  <a:schemeClr val="bg1"/>
                </a:solidFill>
              </a:rPr>
            </a:br>
            <a:endParaRPr lang="en-US" dirty="0">
              <a:solidFill>
                <a:schemeClr val="bg1"/>
              </a:solidFill>
            </a:endParaRPr>
          </a:p>
          <a:p>
            <a:pPr marL="285750" indent="-285750">
              <a:buFont typeface="Arial" panose="020B0604020202020204" pitchFamily="34" charset="0"/>
              <a:buChar char="•"/>
            </a:pPr>
            <a:r>
              <a:rPr lang="en-US" dirty="0">
                <a:solidFill>
                  <a:schemeClr val="bg1"/>
                </a:solidFill>
              </a:rPr>
              <a:t>Enfants</a:t>
            </a:r>
            <a:r>
              <a:rPr lang="en-US" sz="1800" dirty="0">
                <a:solidFill>
                  <a:schemeClr val="bg1"/>
                </a:solidFill>
              </a:rPr>
              <a:t> &lt; 5 </a:t>
            </a:r>
            <a:r>
              <a:rPr lang="en-US" dirty="0" err="1">
                <a:solidFill>
                  <a:schemeClr val="bg1"/>
                </a:solidFill>
              </a:rPr>
              <a:t>ans</a:t>
            </a:r>
            <a:r>
              <a:rPr lang="en-US" dirty="0">
                <a:solidFill>
                  <a:schemeClr val="bg1"/>
                </a:solidFill>
              </a:rPr>
              <a:t>:</a:t>
            </a:r>
            <a:r>
              <a:rPr lang="en-US" sz="1800" dirty="0">
                <a:solidFill>
                  <a:schemeClr val="bg1"/>
                </a:solidFill>
              </a:rPr>
              <a:t> </a:t>
            </a:r>
            <a:r>
              <a:rPr lang="en-US" dirty="0">
                <a:solidFill>
                  <a:schemeClr val="bg1"/>
                </a:solidFill>
              </a:rPr>
              <a:t>Tous</a:t>
            </a:r>
            <a:endParaRPr lang="en-US" sz="1800" dirty="0">
              <a:solidFill>
                <a:schemeClr val="bg1"/>
              </a:solidFill>
            </a:endParaRPr>
          </a:p>
          <a:p>
            <a:pPr marL="285750" indent="-285750">
              <a:buFont typeface="Arial" panose="020B0604020202020204" pitchFamily="34" charset="0"/>
              <a:buChar char="•"/>
            </a:pPr>
            <a:r>
              <a:rPr lang="en-US" dirty="0">
                <a:solidFill>
                  <a:schemeClr val="bg1"/>
                </a:solidFill>
              </a:rPr>
              <a:t>Enfants</a:t>
            </a:r>
            <a:r>
              <a:rPr lang="en-US" sz="1800" dirty="0">
                <a:solidFill>
                  <a:schemeClr val="bg1"/>
                </a:solidFill>
              </a:rPr>
              <a:t> 5-14 </a:t>
            </a:r>
            <a:r>
              <a:rPr lang="en-US" dirty="0" err="1">
                <a:solidFill>
                  <a:schemeClr val="bg1"/>
                </a:solidFill>
              </a:rPr>
              <a:t>ans</a:t>
            </a:r>
            <a:r>
              <a:rPr lang="en-US" sz="1800" dirty="0">
                <a:solidFill>
                  <a:schemeClr val="bg1"/>
                </a:solidFill>
              </a:rPr>
              <a:t>: </a:t>
            </a:r>
            <a:r>
              <a:rPr lang="en-US" dirty="0">
                <a:solidFill>
                  <a:schemeClr val="bg1"/>
                </a:solidFill>
              </a:rPr>
              <a:t>EVVIH</a:t>
            </a:r>
            <a:r>
              <a:rPr lang="en-US" sz="1800" dirty="0">
                <a:solidFill>
                  <a:schemeClr val="bg1"/>
                </a:solidFill>
              </a:rPr>
              <a:t> </a:t>
            </a:r>
            <a:br>
              <a:rPr lang="en-US" sz="1800" dirty="0">
                <a:solidFill>
                  <a:schemeClr val="bg1"/>
                </a:solidFill>
              </a:rPr>
            </a:br>
            <a:r>
              <a:rPr lang="en-US" dirty="0">
                <a:solidFill>
                  <a:schemeClr val="bg1"/>
                </a:solidFill>
              </a:rPr>
              <a:t>avec</a:t>
            </a:r>
            <a:r>
              <a:rPr lang="en-US" sz="1800" dirty="0">
                <a:solidFill>
                  <a:schemeClr val="bg1"/>
                </a:solidFill>
              </a:rPr>
              <a:t> CD4 &lt;200</a:t>
            </a:r>
          </a:p>
          <a:p>
            <a:endParaRPr lang="en-US" dirty="0"/>
          </a:p>
          <a:p>
            <a:endParaRPr lang="en-US" dirty="0"/>
          </a:p>
        </p:txBody>
      </p:sp>
      <p:graphicFrame>
        <p:nvGraphicFramePr>
          <p:cNvPr id="2" name="Content Placeholder 11">
            <a:extLst>
              <a:ext uri="{FF2B5EF4-FFF2-40B4-BE49-F238E27FC236}">
                <a16:creationId xmlns:a16="http://schemas.microsoft.com/office/drawing/2014/main" id="{D9255B18-B05C-1422-793F-C84C5A45DCD2}"/>
              </a:ext>
            </a:extLst>
          </p:cNvPr>
          <p:cNvGraphicFramePr>
            <a:graphicFrameLocks/>
          </p:cNvGraphicFramePr>
          <p:nvPr>
            <p:extLst>
              <p:ext uri="{D42A27DB-BD31-4B8C-83A1-F6EECF244321}">
                <p14:modId xmlns:p14="http://schemas.microsoft.com/office/powerpoint/2010/main" val="2022585152"/>
              </p:ext>
            </p:extLst>
          </p:nvPr>
        </p:nvGraphicFramePr>
        <p:xfrm>
          <a:off x="3710763" y="962607"/>
          <a:ext cx="8481237" cy="549135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D3FCDD5-7C8F-67EF-4A1A-6094828B9566}"/>
              </a:ext>
            </a:extLst>
          </p:cNvPr>
          <p:cNvSpPr txBox="1"/>
          <p:nvPr/>
        </p:nvSpPr>
        <p:spPr>
          <a:xfrm>
            <a:off x="6375400" y="500942"/>
            <a:ext cx="3668485" cy="461665"/>
          </a:xfrm>
          <a:prstGeom prst="rect">
            <a:avLst/>
          </a:prstGeom>
          <a:noFill/>
        </p:spPr>
        <p:txBody>
          <a:bodyPr wrap="square">
            <a:spAutoFit/>
          </a:bodyPr>
          <a:lstStyle/>
          <a:p>
            <a:r>
              <a:rPr lang="en-US" sz="2400" dirty="0" err="1"/>
              <a:t>Exemple</a:t>
            </a:r>
            <a:r>
              <a:rPr lang="en-US" sz="2400" dirty="0"/>
              <a:t>: Senegal</a:t>
            </a:r>
            <a:endParaRPr lang="en-CH" sz="2400" dirty="0"/>
          </a:p>
        </p:txBody>
      </p:sp>
    </p:spTree>
    <p:extLst>
      <p:ext uri="{BB962C8B-B14F-4D97-AF65-F5344CB8AC3E}">
        <p14:creationId xmlns:p14="http://schemas.microsoft.com/office/powerpoint/2010/main" val="161891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C8729-51AE-B13F-2286-57D502E8C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93E61-AA83-78C9-40E1-04FE6EBC0889}"/>
              </a:ext>
            </a:extLst>
          </p:cNvPr>
          <p:cNvSpPr>
            <a:spLocks noGrp="1"/>
          </p:cNvSpPr>
          <p:nvPr>
            <p:ph type="title"/>
          </p:nvPr>
        </p:nvSpPr>
        <p:spPr>
          <a:xfrm>
            <a:off x="242033" y="1036751"/>
            <a:ext cx="2947482" cy="1314563"/>
          </a:xfrm>
        </p:spPr>
        <p:txBody>
          <a:bodyPr>
            <a:normAutofit fontScale="90000"/>
          </a:bodyPr>
          <a:lstStyle/>
          <a:p>
            <a:r>
              <a:rPr lang="en-US" sz="3600" b="1" dirty="0" err="1"/>
              <a:t>Méningite</a:t>
            </a:r>
            <a:r>
              <a:rPr lang="en-US" sz="3600" b="1" dirty="0"/>
              <a:t> </a:t>
            </a:r>
            <a:r>
              <a:rPr lang="en-US" sz="3600" b="1" dirty="0" err="1"/>
              <a:t>Cryptococcique</a:t>
            </a:r>
            <a:endParaRPr lang="en-US" dirty="0"/>
          </a:p>
        </p:txBody>
      </p:sp>
      <p:sp>
        <p:nvSpPr>
          <p:cNvPr id="3" name="Content Placeholder 2">
            <a:extLst>
              <a:ext uri="{FF2B5EF4-FFF2-40B4-BE49-F238E27FC236}">
                <a16:creationId xmlns:a16="http://schemas.microsoft.com/office/drawing/2014/main" id="{C3A6012D-4920-094C-0470-D68F9038A763}"/>
              </a:ext>
            </a:extLst>
          </p:cNvPr>
          <p:cNvSpPr>
            <a:spLocks noGrp="1"/>
          </p:cNvSpPr>
          <p:nvPr>
            <p:ph idx="1"/>
          </p:nvPr>
        </p:nvSpPr>
        <p:spPr>
          <a:xfrm>
            <a:off x="3508743" y="167340"/>
            <a:ext cx="8683257" cy="1526692"/>
          </a:xfrm>
          <a:solidFill>
            <a:schemeClr val="bg1"/>
          </a:solidFill>
        </p:spPr>
        <p:txBody>
          <a:bodyPr>
            <a:normAutofit lnSpcReduction="10000"/>
          </a:bodyPr>
          <a:lstStyle/>
          <a:p>
            <a:r>
              <a:rPr lang="en-US" dirty="0">
                <a:solidFill>
                  <a:schemeClr val="tx1"/>
                </a:solidFill>
              </a:rPr>
              <a:t>Estimations </a:t>
            </a:r>
            <a:r>
              <a:rPr lang="en-US" dirty="0" err="1">
                <a:solidFill>
                  <a:schemeClr val="tx1"/>
                </a:solidFill>
              </a:rPr>
              <a:t>basées</a:t>
            </a:r>
            <a:r>
              <a:rPr lang="en-US" dirty="0">
                <a:solidFill>
                  <a:schemeClr val="tx1"/>
                </a:solidFill>
              </a:rPr>
              <a:t> sur les </a:t>
            </a:r>
            <a:r>
              <a:rPr lang="en-US" dirty="0" err="1">
                <a:solidFill>
                  <a:schemeClr val="tx1"/>
                </a:solidFill>
              </a:rPr>
              <a:t>méthodes</a:t>
            </a:r>
            <a:r>
              <a:rPr lang="en-US" dirty="0">
                <a:solidFill>
                  <a:schemeClr val="tx1"/>
                </a:solidFill>
              </a:rPr>
              <a:t> et les </a:t>
            </a:r>
            <a:r>
              <a:rPr lang="en-US" dirty="0" err="1">
                <a:solidFill>
                  <a:schemeClr val="tx1"/>
                </a:solidFill>
              </a:rPr>
              <a:t>hypothèses</a:t>
            </a:r>
            <a:r>
              <a:rPr lang="en-US" dirty="0">
                <a:solidFill>
                  <a:schemeClr val="tx1"/>
                </a:solidFill>
              </a:rPr>
              <a:t> de</a:t>
            </a:r>
            <a:br>
              <a:rPr lang="en-US" sz="2000" dirty="0">
                <a:solidFill>
                  <a:schemeClr val="tx1"/>
                </a:solidFill>
              </a:rPr>
            </a:br>
            <a:r>
              <a:rPr lang="en-US" sz="2000" dirty="0">
                <a:solidFill>
                  <a:schemeClr val="tx1"/>
                </a:solidFill>
              </a:rPr>
              <a:t>Rajasingham-R et al. </a:t>
            </a:r>
            <a:r>
              <a:rPr lang="en-US" sz="2000" i="1" dirty="0">
                <a:solidFill>
                  <a:schemeClr val="tx1"/>
                </a:solidFill>
              </a:rPr>
              <a:t>Lancet Infect Dis </a:t>
            </a:r>
            <a:r>
              <a:rPr lang="en-US" sz="2000" dirty="0">
                <a:solidFill>
                  <a:schemeClr val="tx1"/>
                </a:solidFill>
              </a:rPr>
              <a:t>2022: 22: 1748-55</a:t>
            </a:r>
          </a:p>
          <a:p>
            <a:pPr>
              <a:lnSpc>
                <a:spcPct val="80000"/>
              </a:lnSpc>
            </a:pPr>
            <a:r>
              <a:rPr lang="en-US" dirty="0" err="1">
                <a:solidFill>
                  <a:schemeClr val="tx1"/>
                </a:solidFill>
              </a:rPr>
              <a:t>Dépendent</a:t>
            </a:r>
            <a:r>
              <a:rPr lang="en-US" dirty="0">
                <a:solidFill>
                  <a:schemeClr val="tx1"/>
                </a:solidFill>
              </a:rPr>
              <a:t> de </a:t>
            </a:r>
            <a:r>
              <a:rPr lang="en-US" sz="2000" dirty="0">
                <a:solidFill>
                  <a:schemeClr val="tx1"/>
                </a:solidFill>
              </a:rPr>
              <a:t>: Population </a:t>
            </a:r>
            <a:r>
              <a:rPr lang="en-US" dirty="0">
                <a:solidFill>
                  <a:schemeClr val="tx1"/>
                </a:solidFill>
              </a:rPr>
              <a:t>de PVVIH par </a:t>
            </a:r>
            <a:r>
              <a:rPr lang="en-US" dirty="0" err="1">
                <a:solidFill>
                  <a:schemeClr val="tx1"/>
                </a:solidFill>
              </a:rPr>
              <a:t>niveau</a:t>
            </a:r>
            <a:r>
              <a:rPr lang="en-US" dirty="0">
                <a:solidFill>
                  <a:schemeClr val="tx1"/>
                </a:solidFill>
              </a:rPr>
              <a:t> de CD4</a:t>
            </a:r>
            <a:r>
              <a:rPr lang="en-US" sz="2000" dirty="0">
                <a:solidFill>
                  <a:schemeClr val="tx1"/>
                </a:solidFill>
              </a:rPr>
              <a:t> </a:t>
            </a:r>
            <a:r>
              <a:rPr lang="en-US" dirty="0">
                <a:solidFill>
                  <a:schemeClr val="tx1"/>
                </a:solidFill>
              </a:rPr>
              <a:t>et </a:t>
            </a:r>
            <a:r>
              <a:rPr lang="en-US" dirty="0" err="1">
                <a:solidFill>
                  <a:schemeClr val="tx1"/>
                </a:solidFill>
              </a:rPr>
              <a:t>statut</a:t>
            </a:r>
            <a:r>
              <a:rPr lang="en-US" dirty="0">
                <a:solidFill>
                  <a:schemeClr val="tx1"/>
                </a:solidFill>
              </a:rPr>
              <a:t> TAR</a:t>
            </a:r>
            <a:r>
              <a:rPr lang="en-US" sz="2000" dirty="0">
                <a:solidFill>
                  <a:schemeClr val="tx1"/>
                </a:solidFill>
              </a:rPr>
              <a:t>, </a:t>
            </a:r>
            <a:r>
              <a:rPr lang="en-US" dirty="0" err="1">
                <a:solidFill>
                  <a:schemeClr val="tx1"/>
                </a:solidFill>
              </a:rPr>
              <a:t>prévalence</a:t>
            </a:r>
            <a:r>
              <a:rPr lang="en-US" dirty="0">
                <a:solidFill>
                  <a:schemeClr val="tx1"/>
                </a:solidFill>
              </a:rPr>
              <a:t> </a:t>
            </a:r>
            <a:r>
              <a:rPr lang="en-US" dirty="0" err="1">
                <a:solidFill>
                  <a:schemeClr val="tx1"/>
                </a:solidFill>
              </a:rPr>
              <a:t>nationale</a:t>
            </a:r>
            <a:r>
              <a:rPr lang="en-US" dirty="0">
                <a:solidFill>
                  <a:schemeClr val="tx1"/>
                </a:solidFill>
              </a:rPr>
              <a:t> de </a:t>
            </a:r>
            <a:r>
              <a:rPr lang="en-US" dirty="0" err="1">
                <a:solidFill>
                  <a:schemeClr val="tx1"/>
                </a:solidFill>
              </a:rPr>
              <a:t>l'infection</a:t>
            </a:r>
            <a:r>
              <a:rPr lang="en-US" dirty="0">
                <a:solidFill>
                  <a:schemeClr val="tx1"/>
                </a:solidFill>
              </a:rPr>
              <a:t> à </a:t>
            </a:r>
            <a:r>
              <a:rPr lang="en-US" dirty="0" err="1">
                <a:solidFill>
                  <a:schemeClr val="tx1"/>
                </a:solidFill>
              </a:rPr>
              <a:t>l'antigène</a:t>
            </a:r>
            <a:r>
              <a:rPr lang="en-US" dirty="0">
                <a:solidFill>
                  <a:schemeClr val="tx1"/>
                </a:solidFill>
              </a:rPr>
              <a:t> </a:t>
            </a:r>
            <a:r>
              <a:rPr lang="en-US" dirty="0" err="1">
                <a:solidFill>
                  <a:schemeClr val="tx1"/>
                </a:solidFill>
              </a:rPr>
              <a:t>cryptococcique</a:t>
            </a:r>
            <a:r>
              <a:rPr lang="en-US" dirty="0">
                <a:solidFill>
                  <a:schemeClr val="tx1"/>
                </a:solidFill>
              </a:rPr>
              <a:t>, couverture des </a:t>
            </a:r>
            <a:r>
              <a:rPr lang="en-US" dirty="0" err="1">
                <a:solidFill>
                  <a:schemeClr val="tx1"/>
                </a:solidFill>
              </a:rPr>
              <a:t>soins</a:t>
            </a:r>
            <a:r>
              <a:rPr lang="en-US" dirty="0">
                <a:solidFill>
                  <a:schemeClr val="tx1"/>
                </a:solidFill>
              </a:rPr>
              <a:t> pour les PVVIH </a:t>
            </a:r>
            <a:r>
              <a:rPr lang="en-US" dirty="0" err="1">
                <a:solidFill>
                  <a:schemeClr val="tx1"/>
                </a:solidFill>
              </a:rPr>
              <a:t>infectés</a:t>
            </a:r>
            <a:r>
              <a:rPr lang="en-US" dirty="0">
                <a:solidFill>
                  <a:schemeClr val="tx1"/>
                </a:solidFill>
              </a:rPr>
              <a:t> par </a:t>
            </a:r>
            <a:r>
              <a:rPr lang="en-US" dirty="0" err="1">
                <a:solidFill>
                  <a:schemeClr val="tx1"/>
                </a:solidFill>
              </a:rPr>
              <a:t>l'antigène</a:t>
            </a:r>
            <a:r>
              <a:rPr lang="en-US" dirty="0">
                <a:solidFill>
                  <a:schemeClr val="tx1"/>
                </a:solidFill>
              </a:rPr>
              <a:t> </a:t>
            </a:r>
            <a:r>
              <a:rPr lang="en-US" dirty="0" err="1">
                <a:solidFill>
                  <a:schemeClr val="tx1"/>
                </a:solidFill>
              </a:rPr>
              <a:t>cryptococcique</a:t>
            </a:r>
            <a:endParaRPr lang="en-US" dirty="0">
              <a:solidFill>
                <a:schemeClr val="tx1"/>
              </a:solidFill>
            </a:endParaRPr>
          </a:p>
        </p:txBody>
      </p:sp>
      <p:sp>
        <p:nvSpPr>
          <p:cNvPr id="6" name="TextBox 5">
            <a:extLst>
              <a:ext uri="{FF2B5EF4-FFF2-40B4-BE49-F238E27FC236}">
                <a16:creationId xmlns:a16="http://schemas.microsoft.com/office/drawing/2014/main" id="{D178430A-8CCC-F9EC-89D9-2F7D0D743C42}"/>
              </a:ext>
            </a:extLst>
          </p:cNvPr>
          <p:cNvSpPr txBox="1"/>
          <p:nvPr/>
        </p:nvSpPr>
        <p:spPr>
          <a:xfrm>
            <a:off x="0" y="2569580"/>
            <a:ext cx="3508743" cy="2985433"/>
          </a:xfrm>
          <a:prstGeom prst="rect">
            <a:avLst/>
          </a:prstGeom>
          <a:noFill/>
        </p:spPr>
        <p:txBody>
          <a:bodyPr wrap="square" rtlCol="0">
            <a:spAutoFit/>
          </a:bodyPr>
          <a:lstStyle/>
          <a:p>
            <a:r>
              <a:rPr lang="en-US" sz="2400" dirty="0">
                <a:solidFill>
                  <a:schemeClr val="bg1"/>
                </a:solidFill>
              </a:rPr>
              <a:t>Nouveaux </a:t>
            </a:r>
            <a:r>
              <a:rPr lang="en-US" sz="2400" dirty="0" err="1">
                <a:solidFill>
                  <a:schemeClr val="bg1"/>
                </a:solidFill>
              </a:rPr>
              <a:t>indicateurs</a:t>
            </a:r>
            <a:r>
              <a:rPr lang="en-US" sz="2400" dirty="0">
                <a:solidFill>
                  <a:schemeClr val="bg1"/>
                </a:solidFill>
              </a:rPr>
              <a:t> </a:t>
            </a:r>
            <a:r>
              <a:rPr lang="en-US" sz="2400" dirty="0" err="1">
                <a:solidFill>
                  <a:schemeClr val="bg1"/>
                </a:solidFill>
              </a:rPr>
              <a:t>estimés</a:t>
            </a:r>
            <a:r>
              <a:rPr lang="en-US" sz="2400" dirty="0">
                <a:solidFill>
                  <a:schemeClr val="bg1"/>
                </a:solidFill>
              </a:rPr>
              <a:t> par Spectrum </a:t>
            </a:r>
          </a:p>
          <a:p>
            <a:pPr marL="342900" indent="-342900">
              <a:buFont typeface="Arial" panose="020B0604020202020204" pitchFamily="34" charset="0"/>
              <a:buChar char="•"/>
            </a:pPr>
            <a:r>
              <a:rPr lang="en-US" sz="2000" dirty="0">
                <a:solidFill>
                  <a:schemeClr val="bg1"/>
                </a:solidFill>
              </a:rPr>
              <a:t>PVVIH à </a:t>
            </a:r>
            <a:r>
              <a:rPr lang="en-US" sz="2000" dirty="0" err="1">
                <a:solidFill>
                  <a:schemeClr val="bg1"/>
                </a:solidFill>
              </a:rPr>
              <a:t>risque</a:t>
            </a:r>
            <a:r>
              <a:rPr lang="en-US" sz="2000" dirty="0">
                <a:solidFill>
                  <a:schemeClr val="bg1"/>
                </a:solidFill>
              </a:rPr>
              <a:t> de CM i.e. avec infection </a:t>
            </a:r>
            <a:r>
              <a:rPr lang="en-US" sz="2000" dirty="0" err="1">
                <a:solidFill>
                  <a:schemeClr val="bg1"/>
                </a:solidFill>
              </a:rPr>
              <a:t>cryptococcique</a:t>
            </a:r>
            <a:r>
              <a:rPr lang="en-US" sz="2000" dirty="0">
                <a:solidFill>
                  <a:schemeClr val="bg1"/>
                </a:solidFill>
              </a:rPr>
              <a:t> </a:t>
            </a:r>
          </a:p>
          <a:p>
            <a:pPr marL="342900" indent="-342900">
              <a:buFont typeface="Arial" panose="020B0604020202020204" pitchFamily="34" charset="0"/>
              <a:buChar char="•"/>
            </a:pPr>
            <a:r>
              <a:rPr lang="en-US" sz="2000" dirty="0">
                <a:solidFill>
                  <a:schemeClr val="bg1"/>
                </a:solidFill>
              </a:rPr>
              <a:t>PVVIH avec CM </a:t>
            </a:r>
            <a:r>
              <a:rPr lang="en-US" sz="2000" dirty="0" err="1">
                <a:solidFill>
                  <a:schemeClr val="bg1"/>
                </a:solidFill>
              </a:rPr>
              <a:t>clinique</a:t>
            </a: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PVVIH qui </a:t>
            </a:r>
            <a:r>
              <a:rPr lang="en-US" sz="2000" dirty="0" err="1">
                <a:solidFill>
                  <a:schemeClr val="bg1"/>
                </a:solidFill>
              </a:rPr>
              <a:t>décédent</a:t>
            </a:r>
            <a:r>
              <a:rPr lang="en-US" sz="2000" dirty="0">
                <a:solidFill>
                  <a:schemeClr val="bg1"/>
                </a:solidFill>
              </a:rPr>
              <a:t> de CM</a:t>
            </a:r>
          </a:p>
          <a:p>
            <a:pPr marL="342900" indent="-342900">
              <a:buFont typeface="Arial" panose="020B0604020202020204" pitchFamily="34" charset="0"/>
              <a:buChar char="•"/>
            </a:pPr>
            <a:r>
              <a:rPr lang="en-US" sz="2000" dirty="0">
                <a:solidFill>
                  <a:schemeClr val="bg1"/>
                </a:solidFill>
              </a:rPr>
              <a:t>% de </a:t>
            </a:r>
            <a:r>
              <a:rPr lang="en-US" sz="2000" dirty="0" err="1">
                <a:solidFill>
                  <a:schemeClr val="bg1"/>
                </a:solidFill>
              </a:rPr>
              <a:t>Décès</a:t>
            </a:r>
            <a:r>
              <a:rPr lang="en-US" sz="2000" dirty="0">
                <a:solidFill>
                  <a:schemeClr val="bg1"/>
                </a:solidFill>
              </a:rPr>
              <a:t> </a:t>
            </a:r>
            <a:r>
              <a:rPr lang="en-US" sz="2000" dirty="0" err="1">
                <a:solidFill>
                  <a:schemeClr val="bg1"/>
                </a:solidFill>
              </a:rPr>
              <a:t>liés</a:t>
            </a:r>
            <a:r>
              <a:rPr lang="en-US" sz="2000" dirty="0">
                <a:solidFill>
                  <a:schemeClr val="bg1"/>
                </a:solidFill>
              </a:rPr>
              <a:t> au SIDA </a:t>
            </a:r>
            <a:r>
              <a:rPr lang="en-US" sz="2000" dirty="0" err="1">
                <a:solidFill>
                  <a:schemeClr val="bg1"/>
                </a:solidFill>
              </a:rPr>
              <a:t>dus</a:t>
            </a:r>
            <a:r>
              <a:rPr lang="en-US" sz="2000" dirty="0">
                <a:solidFill>
                  <a:schemeClr val="bg1"/>
                </a:solidFill>
              </a:rPr>
              <a:t> à la CM</a:t>
            </a:r>
          </a:p>
        </p:txBody>
      </p:sp>
      <p:graphicFrame>
        <p:nvGraphicFramePr>
          <p:cNvPr id="11" name="Chart 10">
            <a:extLst>
              <a:ext uri="{FF2B5EF4-FFF2-40B4-BE49-F238E27FC236}">
                <a16:creationId xmlns:a16="http://schemas.microsoft.com/office/drawing/2014/main" id="{184428B3-7D34-8B48-63A3-10CB36EDD022}"/>
              </a:ext>
            </a:extLst>
          </p:cNvPr>
          <p:cNvGraphicFramePr/>
          <p:nvPr>
            <p:extLst>
              <p:ext uri="{D42A27DB-BD31-4B8C-83A1-F6EECF244321}">
                <p14:modId xmlns:p14="http://schemas.microsoft.com/office/powerpoint/2010/main" val="814245097"/>
              </p:ext>
            </p:extLst>
          </p:nvPr>
        </p:nvGraphicFramePr>
        <p:xfrm>
          <a:off x="3667538" y="1678534"/>
          <a:ext cx="7854121" cy="44443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980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D5E8-B46A-FE12-5DC3-D8E8A55FC8D3}"/>
              </a:ext>
            </a:extLst>
          </p:cNvPr>
          <p:cNvSpPr>
            <a:spLocks noGrp="1"/>
          </p:cNvSpPr>
          <p:nvPr>
            <p:ph type="title"/>
          </p:nvPr>
        </p:nvSpPr>
        <p:spPr/>
        <p:txBody>
          <a:bodyPr/>
          <a:lstStyle/>
          <a:p>
            <a:r>
              <a:rPr lang="en-US"/>
              <a:t>Principaux changements</a:t>
            </a:r>
          </a:p>
        </p:txBody>
      </p:sp>
      <p:sp>
        <p:nvSpPr>
          <p:cNvPr id="5" name="Content Placeholder 4">
            <a:extLst>
              <a:ext uri="{FF2B5EF4-FFF2-40B4-BE49-F238E27FC236}">
                <a16:creationId xmlns:a16="http://schemas.microsoft.com/office/drawing/2014/main" id="{FD5313FB-CB98-8ABC-6D50-0EC4756A3E42}"/>
              </a:ext>
            </a:extLst>
          </p:cNvPr>
          <p:cNvSpPr>
            <a:spLocks noGrp="1"/>
          </p:cNvSpPr>
          <p:nvPr>
            <p:ph sz="half" idx="1"/>
          </p:nvPr>
        </p:nvSpPr>
        <p:spPr>
          <a:xfrm>
            <a:off x="3551274" y="868680"/>
            <a:ext cx="3791358" cy="5120640"/>
          </a:xfrm>
        </p:spPr>
        <p:txBody>
          <a:bodyPr>
            <a:normAutofit fontScale="92500" lnSpcReduction="10000"/>
          </a:bodyPr>
          <a:lstStyle/>
          <a:p>
            <a:pPr marL="0" indent="0">
              <a:buNone/>
            </a:pPr>
            <a:r>
              <a:rPr lang="en-US" sz="2400" b="1" dirty="0">
                <a:solidFill>
                  <a:schemeClr val="tx1"/>
                </a:solidFill>
              </a:rPr>
              <a:t>Entrées de données</a:t>
            </a:r>
          </a:p>
          <a:p>
            <a:pPr marL="411480" indent="-457200">
              <a:buFont typeface="+mj-lt"/>
              <a:buAutoNum type="arabicPeriod"/>
            </a:pPr>
            <a:r>
              <a:rPr lang="en-US" sz="2600" dirty="0">
                <a:solidFill>
                  <a:schemeClr val="tx1"/>
                </a:solidFill>
              </a:rPr>
              <a:t>WPP 2024</a:t>
            </a:r>
          </a:p>
          <a:p>
            <a:pPr marL="411480" indent="-457200">
              <a:buFont typeface="+mj-lt"/>
              <a:buAutoNum type="arabicPeriod"/>
            </a:pPr>
            <a:r>
              <a:rPr lang="en-US" sz="2600" dirty="0">
                <a:solidFill>
                  <a:schemeClr val="tx1"/>
                </a:solidFill>
              </a:rPr>
              <a:t>Risques de transmission verticale</a:t>
            </a:r>
          </a:p>
          <a:p>
            <a:pPr marL="411480" indent="-457200">
              <a:buFont typeface="+mj-lt"/>
              <a:buAutoNum type="arabicPeriod"/>
            </a:pPr>
            <a:r>
              <a:rPr lang="en-US" sz="2600" dirty="0" err="1">
                <a:solidFill>
                  <a:schemeClr val="tx1"/>
                </a:solidFill>
              </a:rPr>
              <a:t>Ajustement</a:t>
            </a:r>
            <a:r>
              <a:rPr lang="en-US" sz="2600" dirty="0">
                <a:solidFill>
                  <a:schemeClr val="tx1"/>
                </a:solidFill>
              </a:rPr>
              <a:t> TAR</a:t>
            </a:r>
          </a:p>
          <a:p>
            <a:pPr marL="411480" indent="-457200">
              <a:buFont typeface="+mj-lt"/>
              <a:buAutoNum type="arabicPeriod"/>
            </a:pPr>
            <a:r>
              <a:rPr lang="en-US" sz="2600" dirty="0" err="1">
                <a:solidFill>
                  <a:schemeClr val="tx1"/>
                </a:solidFill>
              </a:rPr>
              <a:t>Réaffectation</a:t>
            </a:r>
            <a:r>
              <a:rPr lang="en-US" sz="2600" dirty="0">
                <a:solidFill>
                  <a:schemeClr val="tx1"/>
                </a:solidFill>
              </a:rPr>
              <a:t> du TAR</a:t>
            </a:r>
          </a:p>
          <a:p>
            <a:pPr marL="411480" indent="-457200">
              <a:buFont typeface="+mj-lt"/>
              <a:buAutoNum type="arabicPeriod"/>
            </a:pPr>
            <a:r>
              <a:rPr lang="en-US" sz="2600" dirty="0">
                <a:solidFill>
                  <a:schemeClr val="tx1"/>
                </a:solidFill>
              </a:rPr>
              <a:t>Validation des chiffres TAR</a:t>
            </a:r>
          </a:p>
          <a:p>
            <a:pPr marL="411480" indent="-457200">
              <a:buFont typeface="+mj-lt"/>
              <a:buAutoNum type="arabicPeriod"/>
            </a:pPr>
            <a:r>
              <a:rPr lang="en-US" sz="2600" dirty="0">
                <a:solidFill>
                  <a:schemeClr val="tx1"/>
                </a:solidFill>
              </a:rPr>
              <a:t>Nombre de CD4 au moment du diagnostic</a:t>
            </a:r>
          </a:p>
          <a:p>
            <a:pPr marL="411480" indent="-457200">
              <a:buFont typeface="+mj-lt"/>
              <a:buAutoNum type="arabicPeriod"/>
            </a:pPr>
            <a:r>
              <a:rPr lang="en-US" sz="2600" dirty="0">
                <a:solidFill>
                  <a:schemeClr val="tx1"/>
                </a:solidFill>
              </a:rPr>
              <a:t>Test CD4 au moment du diagnostic</a:t>
            </a:r>
          </a:p>
        </p:txBody>
      </p:sp>
      <p:sp>
        <p:nvSpPr>
          <p:cNvPr id="6" name="Content Placeholder 5">
            <a:extLst>
              <a:ext uri="{FF2B5EF4-FFF2-40B4-BE49-F238E27FC236}">
                <a16:creationId xmlns:a16="http://schemas.microsoft.com/office/drawing/2014/main" id="{8BDBA89C-E819-8E5C-C27E-8D43B3C575B8}"/>
              </a:ext>
            </a:extLst>
          </p:cNvPr>
          <p:cNvSpPr>
            <a:spLocks noGrp="1"/>
          </p:cNvSpPr>
          <p:nvPr>
            <p:ph sz="half" idx="2"/>
          </p:nvPr>
        </p:nvSpPr>
        <p:spPr>
          <a:xfrm>
            <a:off x="7342632" y="868680"/>
            <a:ext cx="4849367" cy="5120640"/>
          </a:xfrm>
          <a:solidFill>
            <a:schemeClr val="bg1"/>
          </a:solidFill>
        </p:spPr>
        <p:txBody>
          <a:bodyPr>
            <a:normAutofit fontScale="92500" lnSpcReduction="10000"/>
          </a:bodyPr>
          <a:lstStyle/>
          <a:p>
            <a:pPr marL="0" indent="0">
              <a:buNone/>
            </a:pPr>
            <a:r>
              <a:rPr lang="en-US" sz="2400" b="1" dirty="0">
                <a:solidFill>
                  <a:schemeClr val="tx1"/>
                </a:solidFill>
              </a:rPr>
              <a:t>Interface</a:t>
            </a:r>
          </a:p>
          <a:p>
            <a:pPr marL="457200" indent="-457200">
              <a:buFont typeface="+mj-lt"/>
              <a:buAutoNum type="arabicPeriod" startAt="8"/>
            </a:pPr>
            <a:r>
              <a:rPr lang="en-US" sz="2200" dirty="0">
                <a:solidFill>
                  <a:schemeClr val="tx1"/>
                </a:solidFill>
              </a:rPr>
              <a:t>Nouvelle interface CSAVR</a:t>
            </a:r>
          </a:p>
          <a:p>
            <a:pPr marL="0" indent="0">
              <a:buNone/>
            </a:pPr>
            <a:r>
              <a:rPr lang="en-US" sz="2400" b="1" dirty="0">
                <a:solidFill>
                  <a:schemeClr val="tx1"/>
                </a:solidFill>
              </a:rPr>
              <a:t>Méthodes</a:t>
            </a:r>
          </a:p>
          <a:p>
            <a:pPr marL="411480" indent="-457200">
              <a:buFont typeface="+mj-lt"/>
              <a:buAutoNum type="arabicPeriod" startAt="9"/>
            </a:pPr>
            <a:r>
              <a:rPr lang="en-US" sz="2200" dirty="0">
                <a:solidFill>
                  <a:schemeClr val="tx1"/>
                </a:solidFill>
              </a:rPr>
              <a:t>Surmortalité non liée au sida </a:t>
            </a:r>
            <a:br>
              <a:rPr lang="en-US" sz="2200" dirty="0">
                <a:solidFill>
                  <a:schemeClr val="tx1"/>
                </a:solidFill>
              </a:rPr>
            </a:br>
            <a:r>
              <a:rPr lang="en-US" sz="2200" dirty="0">
                <a:solidFill>
                  <a:schemeClr val="tx1"/>
                </a:solidFill>
              </a:rPr>
              <a:t>chez les PVVIH</a:t>
            </a:r>
          </a:p>
          <a:p>
            <a:pPr marL="0" indent="0">
              <a:buNone/>
            </a:pPr>
            <a:r>
              <a:rPr lang="en-US" sz="2400" b="1" dirty="0">
                <a:solidFill>
                  <a:schemeClr val="tx1"/>
                </a:solidFill>
              </a:rPr>
              <a:t>Validation</a:t>
            </a:r>
          </a:p>
          <a:p>
            <a:pPr marL="457200" indent="-457200">
              <a:buFont typeface="+mj-lt"/>
              <a:buAutoNum type="arabicPeriod" startAt="10"/>
            </a:pPr>
            <a:r>
              <a:rPr lang="en-US" sz="2200" dirty="0">
                <a:solidFill>
                  <a:schemeClr val="tx1"/>
                </a:solidFill>
              </a:rPr>
              <a:t>Examen guidé des données TAR</a:t>
            </a:r>
          </a:p>
          <a:p>
            <a:pPr marL="0" indent="0">
              <a:buNone/>
            </a:pPr>
            <a:r>
              <a:rPr lang="en-US" sz="2400" b="1" dirty="0" err="1">
                <a:solidFill>
                  <a:schemeClr val="tx1"/>
                </a:solidFill>
              </a:rPr>
              <a:t>Résultats</a:t>
            </a:r>
            <a:endParaRPr lang="en-US" sz="2400" dirty="0">
              <a:solidFill>
                <a:schemeClr val="tx1"/>
              </a:solidFill>
            </a:endParaRPr>
          </a:p>
          <a:p>
            <a:pPr marL="411480" indent="-457200">
              <a:buFont typeface="+mj-lt"/>
              <a:buAutoNum type="arabicPeriod" startAt="11"/>
            </a:pPr>
            <a:r>
              <a:rPr lang="en-US" sz="2200" dirty="0">
                <a:solidFill>
                  <a:schemeClr val="tx1"/>
                </a:solidFill>
              </a:rPr>
              <a:t>Maladie à VIH </a:t>
            </a:r>
            <a:r>
              <a:rPr lang="en-US" sz="2200" dirty="0" err="1">
                <a:solidFill>
                  <a:schemeClr val="tx1"/>
                </a:solidFill>
              </a:rPr>
              <a:t>avancée</a:t>
            </a:r>
            <a:r>
              <a:rPr lang="en-US" sz="2200" dirty="0">
                <a:solidFill>
                  <a:schemeClr val="tx1"/>
                </a:solidFill>
              </a:rPr>
              <a:t> </a:t>
            </a:r>
            <a:br>
              <a:rPr lang="en-US" sz="2200" dirty="0">
                <a:solidFill>
                  <a:schemeClr val="tx1"/>
                </a:solidFill>
              </a:rPr>
            </a:br>
            <a:r>
              <a:rPr lang="en-US" sz="2200" dirty="0">
                <a:solidFill>
                  <a:schemeClr val="tx1"/>
                </a:solidFill>
              </a:rPr>
              <a:t>(determine les </a:t>
            </a:r>
            <a:r>
              <a:rPr lang="en-US" sz="2200" dirty="0" err="1">
                <a:solidFill>
                  <a:schemeClr val="tx1"/>
                </a:solidFill>
              </a:rPr>
              <a:t>décès</a:t>
            </a:r>
            <a:r>
              <a:rPr lang="en-US" sz="2200" dirty="0">
                <a:solidFill>
                  <a:schemeClr val="tx1"/>
                </a:solidFill>
              </a:rPr>
              <a:t>)</a:t>
            </a:r>
          </a:p>
          <a:p>
            <a:pPr marL="411480" indent="-457200">
              <a:buFont typeface="+mj-lt"/>
              <a:buAutoNum type="arabicPeriod" startAt="11"/>
            </a:pPr>
            <a:r>
              <a:rPr lang="en-US" sz="2200" dirty="0">
                <a:solidFill>
                  <a:schemeClr val="tx1"/>
                </a:solidFill>
              </a:rPr>
              <a:t>Méningite à </a:t>
            </a:r>
            <a:r>
              <a:rPr lang="en-US" sz="2200" dirty="0" err="1">
                <a:solidFill>
                  <a:schemeClr val="tx1"/>
                </a:solidFill>
              </a:rPr>
              <a:t>cryptocoques</a:t>
            </a:r>
            <a:r>
              <a:rPr lang="en-US" sz="2200" dirty="0">
                <a:solidFill>
                  <a:schemeClr val="tx1"/>
                </a:solidFill>
              </a:rPr>
              <a:t> (</a:t>
            </a:r>
            <a:r>
              <a:rPr lang="fr-FR" sz="2200" b="0" i="0" dirty="0">
                <a:solidFill>
                  <a:srgbClr val="3C4043"/>
                </a:solidFill>
                <a:effectLst/>
                <a:latin typeface="Roboto" panose="02000000000000000000" pitchFamily="2" charset="0"/>
              </a:rPr>
              <a:t> majeure partie des décès Sida, avec la tuberculose; peuvent être évités si l'infection est diagnostiquée et traitée</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3F706628-C12F-2AC9-2DFA-9B8B04086480}"/>
              </a:ext>
            </a:extLst>
          </p:cNvPr>
          <p:cNvSpPr>
            <a:spLocks noGrp="1"/>
          </p:cNvSpPr>
          <p:nvPr>
            <p:ph type="sldNum" sz="quarter" idx="12"/>
          </p:nvPr>
        </p:nvSpPr>
        <p:spPr/>
        <p:txBody>
          <a:bodyPr/>
          <a:lstStyle/>
          <a:p>
            <a:fld id="{CF13D369-8700-4468-8CC4-EE7C53720160}" type="slidenum">
              <a:rPr lang="en-US" smtClean="0"/>
              <a:t>2</a:t>
            </a:fld>
            <a:endParaRPr lang="en-US"/>
          </a:p>
        </p:txBody>
      </p:sp>
      <p:sp>
        <p:nvSpPr>
          <p:cNvPr id="3" name="TextBox 2">
            <a:extLst>
              <a:ext uri="{FF2B5EF4-FFF2-40B4-BE49-F238E27FC236}">
                <a16:creationId xmlns:a16="http://schemas.microsoft.com/office/drawing/2014/main" id="{155F5EAB-9BE0-4455-BBB6-238F4EFCF61D}"/>
              </a:ext>
            </a:extLst>
          </p:cNvPr>
          <p:cNvSpPr txBox="1"/>
          <p:nvPr/>
        </p:nvSpPr>
        <p:spPr>
          <a:xfrm>
            <a:off x="3551274" y="143457"/>
            <a:ext cx="7623374" cy="923330"/>
          </a:xfrm>
          <a:prstGeom prst="rect">
            <a:avLst/>
          </a:prstGeom>
          <a:noFill/>
        </p:spPr>
        <p:txBody>
          <a:bodyPr wrap="square">
            <a:spAutoFit/>
          </a:bodyPr>
          <a:lstStyle/>
          <a:p>
            <a:r>
              <a:rPr lang="en-US" dirty="0">
                <a:effectLst/>
                <a:highlight>
                  <a:srgbClr val="FFFF00"/>
                </a:highlight>
                <a:latin typeface="Segoe UI" panose="020B0502040204020203" pitchFamily="34" charset="0"/>
                <a:hlinkClick r:id="rId2"/>
              </a:rPr>
              <a:t>Avenir Health</a:t>
            </a:r>
            <a:r>
              <a:rPr lang="en-US" dirty="0">
                <a:effectLst/>
                <a:highlight>
                  <a:srgbClr val="FFFF00"/>
                </a:highlight>
                <a:latin typeface="Segoe UI" panose="020B0502040204020203" pitchFamily="34" charset="0"/>
              </a:rPr>
              <a:t> , Latest General Release for Windows</a:t>
            </a:r>
            <a:br>
              <a:rPr lang="en-US" dirty="0">
                <a:effectLst/>
                <a:highlight>
                  <a:srgbClr val="FFFF00"/>
                </a:highlight>
                <a:latin typeface="Segoe UI" panose="020B0502040204020203" pitchFamily="34" charset="0"/>
              </a:rPr>
            </a:br>
            <a:r>
              <a:rPr lang="en-US" b="1" dirty="0">
                <a:effectLst/>
                <a:highlight>
                  <a:srgbClr val="FFFF00"/>
                </a:highlight>
                <a:latin typeface="Segoe UI" panose="020B0502040204020203" pitchFamily="34" charset="0"/>
              </a:rPr>
              <a:t>Spectrum v. 6.40 (29 Jan 2025)</a:t>
            </a:r>
            <a:br>
              <a:rPr lang="en-US" dirty="0">
                <a:effectLst/>
                <a:highlight>
                  <a:srgbClr val="FFFF00"/>
                </a:highlight>
                <a:latin typeface="Segoe UI" panose="020B0502040204020203" pitchFamily="34" charset="0"/>
              </a:rPr>
            </a:br>
            <a:r>
              <a:rPr lang="en-US" dirty="0">
                <a:effectLst/>
                <a:highlight>
                  <a:srgbClr val="FFFF00"/>
                </a:highlight>
                <a:latin typeface="Segoe UI" panose="020B0502040204020203" pitchFamily="34" charset="0"/>
                <a:hlinkClick r:id="rId3"/>
              </a:rPr>
              <a:t>Direct Link</a:t>
            </a:r>
            <a:endParaRPr lang="en-CH" dirty="0">
              <a:highlight>
                <a:srgbClr val="FFFF00"/>
              </a:highlight>
            </a:endParaRPr>
          </a:p>
        </p:txBody>
      </p:sp>
    </p:spTree>
    <p:extLst>
      <p:ext uri="{BB962C8B-B14F-4D97-AF65-F5344CB8AC3E}">
        <p14:creationId xmlns:p14="http://schemas.microsoft.com/office/powerpoint/2010/main" val="288835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293AECA-59D4-FE13-5E79-12DA7F9A1520}"/>
              </a:ext>
            </a:extLst>
          </p:cNvPr>
          <p:cNvSpPr txBox="1"/>
          <p:nvPr/>
        </p:nvSpPr>
        <p:spPr>
          <a:xfrm>
            <a:off x="176645" y="135082"/>
            <a:ext cx="11741728" cy="2339102"/>
          </a:xfrm>
          <a:prstGeom prst="rect">
            <a:avLst/>
          </a:prstGeom>
          <a:noFill/>
        </p:spPr>
        <p:txBody>
          <a:bodyPr wrap="square" rtlCol="0">
            <a:spAutoFit/>
          </a:bodyPr>
          <a:lstStyle/>
          <a:p>
            <a:r>
              <a:rPr lang="en-US" sz="2000" dirty="0"/>
              <a:t>AIM Web : </a:t>
            </a:r>
            <a:r>
              <a:rPr lang="en-US" sz="2000" u="sng" dirty="0">
                <a:solidFill>
                  <a:srgbClr val="467886"/>
                </a:solidFill>
                <a:latin typeface="Aptos" panose="020B0004020202020204" pitchFamily="34" charset="0"/>
              </a:rPr>
              <a:t>aim.spectrumweb.org</a:t>
            </a:r>
            <a:endParaRPr lang="en-US" dirty="0"/>
          </a:p>
          <a:p>
            <a:r>
              <a:rPr lang="en-US" dirty="0"/>
              <a:t>Pour </a:t>
            </a:r>
            <a:r>
              <a:rPr lang="en-US" dirty="0" err="1"/>
              <a:t>bénéficier</a:t>
            </a:r>
            <a:r>
              <a:rPr lang="en-US" dirty="0"/>
              <a:t> de </a:t>
            </a:r>
            <a:r>
              <a:rPr lang="en-US" dirty="0" err="1"/>
              <a:t>toutes</a:t>
            </a:r>
            <a:r>
              <a:rPr lang="en-US" dirty="0"/>
              <a:t> les </a:t>
            </a:r>
            <a:r>
              <a:rPr lang="en-US" dirty="0" err="1"/>
              <a:t>fonctionnalités</a:t>
            </a:r>
            <a:r>
              <a:rPr lang="en-US" dirty="0"/>
              <a:t>, </a:t>
            </a:r>
            <a:r>
              <a:rPr lang="en-US" dirty="0" err="1"/>
              <a:t>créez</a:t>
            </a:r>
            <a:r>
              <a:rPr lang="en-US" dirty="0"/>
              <a:t> </a:t>
            </a:r>
            <a:r>
              <a:rPr lang="en-US" dirty="0" err="1"/>
              <a:t>une</a:t>
            </a:r>
            <a:r>
              <a:rPr lang="en-US" dirty="0"/>
              <a:t> </a:t>
            </a:r>
            <a:r>
              <a:rPr lang="en-US" dirty="0" err="1"/>
              <a:t>compte</a:t>
            </a:r>
            <a:r>
              <a:rPr lang="en-US" dirty="0"/>
              <a:t>. Il </a:t>
            </a:r>
            <a:r>
              <a:rPr lang="en-US" dirty="0" err="1"/>
              <a:t>s'agit</a:t>
            </a:r>
            <a:r>
              <a:rPr lang="en-US" dirty="0"/>
              <a:t> </a:t>
            </a:r>
            <a:r>
              <a:rPr lang="en-US" dirty="0" err="1"/>
              <a:t>d'une</a:t>
            </a:r>
            <a:r>
              <a:rPr lang="en-US" dirty="0"/>
              <a:t> </a:t>
            </a:r>
            <a:r>
              <a:rPr lang="en-US" dirty="0" err="1"/>
              <a:t>opération</a:t>
            </a:r>
            <a:r>
              <a:rPr lang="en-US" dirty="0"/>
              <a:t> unique qui </a:t>
            </a:r>
            <a:r>
              <a:rPr lang="en-US" dirty="0" err="1"/>
              <a:t>vous</a:t>
            </a:r>
            <a:r>
              <a:rPr lang="en-US" dirty="0"/>
              <a:t> </a:t>
            </a:r>
            <a:r>
              <a:rPr lang="en-US" dirty="0" err="1"/>
              <a:t>permettra</a:t>
            </a:r>
            <a:r>
              <a:rPr lang="en-US" dirty="0"/>
              <a:t> de stocker des </a:t>
            </a:r>
            <a:r>
              <a:rPr lang="en-US" dirty="0" err="1"/>
              <a:t>fichiers</a:t>
            </a:r>
            <a:r>
              <a:rPr lang="en-US" dirty="0"/>
              <a:t> dans </a:t>
            </a:r>
            <a:r>
              <a:rPr lang="en-US" dirty="0" err="1"/>
              <a:t>votre</a:t>
            </a:r>
            <a:r>
              <a:rPr lang="en-US" dirty="0"/>
              <a:t> dossier personnel.</a:t>
            </a:r>
          </a:p>
          <a:p>
            <a:r>
              <a:rPr lang="en-US" dirty="0"/>
              <a:t>Vous </a:t>
            </a:r>
            <a:r>
              <a:rPr lang="en-US" dirty="0" err="1"/>
              <a:t>pouvez</a:t>
            </a:r>
            <a:r>
              <a:rPr lang="en-US" dirty="0"/>
              <a:t> </a:t>
            </a:r>
            <a:r>
              <a:rPr lang="en-US" dirty="0" err="1"/>
              <a:t>exécuter</a:t>
            </a:r>
            <a:r>
              <a:rPr lang="en-US" dirty="0"/>
              <a:t> le programme sans </a:t>
            </a:r>
            <a:r>
              <a:rPr lang="en-US" dirty="0" err="1"/>
              <a:t>vous</a:t>
            </a:r>
            <a:r>
              <a:rPr lang="en-US" dirty="0"/>
              <a:t> </a:t>
            </a:r>
            <a:r>
              <a:rPr lang="en-US" dirty="0" err="1"/>
              <a:t>créez</a:t>
            </a:r>
            <a:r>
              <a:rPr lang="en-US" dirty="0"/>
              <a:t> </a:t>
            </a:r>
            <a:r>
              <a:rPr lang="en-US" dirty="0" err="1"/>
              <a:t>une</a:t>
            </a:r>
            <a:r>
              <a:rPr lang="en-US" dirty="0"/>
              <a:t> </a:t>
            </a:r>
            <a:r>
              <a:rPr lang="en-US" dirty="0" err="1"/>
              <a:t>compte</a:t>
            </a:r>
            <a:r>
              <a:rPr lang="en-US" dirty="0"/>
              <a:t>, </a:t>
            </a:r>
            <a:r>
              <a:rPr lang="en-US" dirty="0" err="1"/>
              <a:t>mais</a:t>
            </a:r>
            <a:r>
              <a:rPr lang="en-US" dirty="0"/>
              <a:t> </a:t>
            </a:r>
            <a:r>
              <a:rPr lang="en-US" dirty="0" err="1"/>
              <a:t>vous</a:t>
            </a:r>
            <a:r>
              <a:rPr lang="en-US" dirty="0"/>
              <a:t> ne </a:t>
            </a:r>
            <a:r>
              <a:rPr lang="en-US" dirty="0" err="1"/>
              <a:t>pourrez</a:t>
            </a:r>
            <a:r>
              <a:rPr lang="en-US" dirty="0"/>
              <a:t> pas </a:t>
            </a:r>
            <a:r>
              <a:rPr lang="en-US" dirty="0" err="1"/>
              <a:t>enregistrer</a:t>
            </a:r>
            <a:r>
              <a:rPr lang="en-US" dirty="0"/>
              <a:t> de </a:t>
            </a:r>
            <a:r>
              <a:rPr lang="en-US" dirty="0" err="1"/>
              <a:t>fichiers</a:t>
            </a:r>
            <a:r>
              <a:rPr lang="en-US" dirty="0"/>
              <a:t>. </a:t>
            </a:r>
          </a:p>
          <a:p>
            <a:pPr marL="342900" indent="-342900">
              <a:buAutoNum type="arabicPeriod"/>
            </a:pPr>
            <a:r>
              <a:rPr lang="en-US" dirty="0"/>
              <a:t>Pour commencer, </a:t>
            </a:r>
            <a:r>
              <a:rPr lang="en-US" dirty="0" err="1"/>
              <a:t>sélectionnez</a:t>
            </a:r>
            <a:r>
              <a:rPr lang="en-US" dirty="0"/>
              <a:t> "</a:t>
            </a:r>
            <a:r>
              <a:rPr lang="en-US" dirty="0" err="1"/>
              <a:t>Ouvrir</a:t>
            </a:r>
            <a:r>
              <a:rPr lang="en-US" dirty="0"/>
              <a:t> </a:t>
            </a:r>
            <a:r>
              <a:rPr lang="en-US" dirty="0" err="1"/>
              <a:t>une</a:t>
            </a:r>
            <a:r>
              <a:rPr lang="en-US" dirty="0"/>
              <a:t> projection </a:t>
            </a:r>
            <a:r>
              <a:rPr lang="en-US" dirty="0" err="1"/>
              <a:t>existante</a:t>
            </a:r>
            <a:r>
              <a:rPr lang="en-US" dirty="0"/>
              <a:t>", </a:t>
            </a:r>
            <a:r>
              <a:rPr lang="en-US" dirty="0" err="1"/>
              <a:t>puis</a:t>
            </a:r>
            <a:r>
              <a:rPr lang="en-US" dirty="0"/>
              <a:t> </a:t>
            </a:r>
            <a:r>
              <a:rPr lang="en-US" dirty="0" err="1"/>
              <a:t>cliquez</a:t>
            </a:r>
            <a:r>
              <a:rPr lang="en-US" dirty="0"/>
              <a:t> sur "Importer PJNZ</a:t>
            </a:r>
          </a:p>
          <a:p>
            <a:pPr marL="342900" indent="-342900">
              <a:buAutoNum type="arabicPeriod"/>
            </a:pPr>
            <a:r>
              <a:rPr lang="en-US" dirty="0" err="1"/>
              <a:t>Saisissez</a:t>
            </a:r>
            <a:r>
              <a:rPr lang="en-US" dirty="0"/>
              <a:t> les données du programme sous "</a:t>
            </a:r>
            <a:r>
              <a:rPr lang="en-US" dirty="0" err="1"/>
              <a:t>Statistiques</a:t>
            </a:r>
            <a:r>
              <a:rPr lang="en-US" dirty="0"/>
              <a:t> du programme</a:t>
            </a:r>
          </a:p>
          <a:p>
            <a:pPr marL="342900" indent="-342900">
              <a:buAutoNum type="arabicPeriod"/>
            </a:pPr>
            <a:r>
              <a:rPr lang="en-US" dirty="0" err="1"/>
              <a:t>Exécutez</a:t>
            </a:r>
            <a:r>
              <a:rPr lang="en-US" dirty="0"/>
              <a:t> EPP sous "Incidence".</a:t>
            </a:r>
          </a:p>
          <a:p>
            <a:pPr marL="342900" indent="-342900">
              <a:buAutoNum type="arabicPeriod"/>
            </a:pPr>
            <a:r>
              <a:rPr lang="en-US" dirty="0" err="1"/>
              <a:t>Voir</a:t>
            </a:r>
            <a:r>
              <a:rPr lang="en-US" dirty="0"/>
              <a:t> les </a:t>
            </a:r>
            <a:r>
              <a:rPr lang="en-US" dirty="0" err="1"/>
              <a:t>résultats</a:t>
            </a:r>
            <a:r>
              <a:rPr lang="en-US" dirty="0"/>
              <a:t> dans la </a:t>
            </a:r>
            <a:r>
              <a:rPr lang="en-US" dirty="0" err="1"/>
              <a:t>rubrique</a:t>
            </a:r>
            <a:r>
              <a:rPr lang="en-US" dirty="0"/>
              <a:t> "</a:t>
            </a:r>
            <a:r>
              <a:rPr lang="en-US" dirty="0" err="1"/>
              <a:t>Résultats</a:t>
            </a:r>
            <a:r>
              <a:rPr lang="en-US" dirty="0"/>
              <a:t>".</a:t>
            </a:r>
          </a:p>
        </p:txBody>
      </p:sp>
      <p:pic>
        <p:nvPicPr>
          <p:cNvPr id="10" name="Picture 9">
            <a:extLst>
              <a:ext uri="{FF2B5EF4-FFF2-40B4-BE49-F238E27FC236}">
                <a16:creationId xmlns:a16="http://schemas.microsoft.com/office/drawing/2014/main" id="{1E093312-02DF-D2BF-34CC-86ABFF6CCBAB}"/>
              </a:ext>
            </a:extLst>
          </p:cNvPr>
          <p:cNvPicPr>
            <a:picLocks noChangeAspect="1"/>
          </p:cNvPicPr>
          <p:nvPr/>
        </p:nvPicPr>
        <p:blipFill>
          <a:blip r:embed="rId2"/>
          <a:stretch>
            <a:fillRect/>
          </a:stretch>
        </p:blipFill>
        <p:spPr>
          <a:xfrm>
            <a:off x="0" y="2352360"/>
            <a:ext cx="12192000" cy="4513905"/>
          </a:xfrm>
          <a:prstGeom prst="rect">
            <a:avLst/>
          </a:prstGeom>
        </p:spPr>
      </p:pic>
    </p:spTree>
    <p:extLst>
      <p:ext uri="{BB962C8B-B14F-4D97-AF65-F5344CB8AC3E}">
        <p14:creationId xmlns:p14="http://schemas.microsoft.com/office/powerpoint/2010/main" val="389181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27">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A9C377-CBF7-E090-A112-8E30C039DF21}"/>
              </a:ext>
            </a:extLst>
          </p:cNvPr>
          <p:cNvSpPr>
            <a:spLocks noGrp="1"/>
          </p:cNvSpPr>
          <p:nvPr>
            <p:ph type="title" idx="4294967295"/>
          </p:nvPr>
        </p:nvSpPr>
        <p:spPr>
          <a:xfrm>
            <a:off x="318052" y="1298448"/>
            <a:ext cx="4010485" cy="3255264"/>
          </a:xfrm>
        </p:spPr>
        <p:txBody>
          <a:bodyPr vert="horz" lIns="91440" tIns="45720" rIns="91440" bIns="45720" rtlCol="0" anchor="b">
            <a:normAutofit fontScale="90000"/>
          </a:bodyPr>
          <a:lstStyle/>
          <a:p>
            <a:r>
              <a:rPr lang="en-US" sz="5500" spc="-100" dirty="0"/>
              <a:t>Perspectives de la population </a:t>
            </a:r>
            <a:r>
              <a:rPr lang="en-US" sz="5500" spc="-100" dirty="0" err="1"/>
              <a:t>mondiale</a:t>
            </a:r>
            <a:r>
              <a:rPr lang="en-US" sz="5500" spc="-100" dirty="0"/>
              <a:t> 2024</a:t>
            </a:r>
          </a:p>
        </p:txBody>
      </p:sp>
      <p:sp>
        <p:nvSpPr>
          <p:cNvPr id="32" name="Rectangle 31">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D1C2C04E-418B-FA96-37F4-0FC16BC896CE}"/>
              </a:ext>
            </a:extLst>
          </p:cNvPr>
          <p:cNvSpPr txBox="1"/>
          <p:nvPr/>
        </p:nvSpPr>
        <p:spPr>
          <a:xfrm>
            <a:off x="663505" y="3984445"/>
            <a:ext cx="3228521" cy="1907199"/>
          </a:xfrm>
          <a:prstGeom prst="rect">
            <a:avLst/>
          </a:prstGeom>
        </p:spPr>
        <p:txBody>
          <a:bodyPr vert="horz" lIns="91440" tIns="45720" rIns="91440" bIns="45720" rtlCol="0" anchor="t">
            <a:normAutofit/>
          </a:bodyPr>
          <a:lstStyle/>
          <a:p>
            <a:pPr marL="457200" indent="-457200">
              <a:lnSpc>
                <a:spcPct val="90000"/>
              </a:lnSpc>
              <a:spcBef>
                <a:spcPts val="1200"/>
              </a:spcBef>
              <a:buClr>
                <a:schemeClr val="accent1"/>
              </a:buClr>
              <a:buAutoNum type="arabicPeriod"/>
            </a:pPr>
            <a:endParaRPr lang="en-US" sz="2400">
              <a:solidFill>
                <a:schemeClr val="accent1">
                  <a:lumMod val="20000"/>
                  <a:lumOff val="80000"/>
                </a:schemeClr>
              </a:solidFill>
            </a:endParaRPr>
          </a:p>
        </p:txBody>
      </p:sp>
      <p:sp>
        <p:nvSpPr>
          <p:cNvPr id="6" name="TextBox 5">
            <a:extLst>
              <a:ext uri="{FF2B5EF4-FFF2-40B4-BE49-F238E27FC236}">
                <a16:creationId xmlns:a16="http://schemas.microsoft.com/office/drawing/2014/main" id="{C50FF8AC-074A-4124-2A8B-4E1106C63CA8}"/>
              </a:ext>
            </a:extLst>
          </p:cNvPr>
          <p:cNvSpPr txBox="1"/>
          <p:nvPr/>
        </p:nvSpPr>
        <p:spPr>
          <a:xfrm>
            <a:off x="4998027" y="4263532"/>
            <a:ext cx="6530468" cy="2585323"/>
          </a:xfrm>
          <a:prstGeom prst="rect">
            <a:avLst/>
          </a:prstGeom>
          <a:noFill/>
        </p:spPr>
        <p:txBody>
          <a:bodyPr wrap="square" rtlCol="0">
            <a:spAutoFit/>
          </a:bodyPr>
          <a:lstStyle/>
          <a:p>
            <a:r>
              <a:rPr lang="en-US" dirty="0"/>
              <a:t>La Division de la population des Nations Unies a mis à jour ses estimations et projections démographiques pour 2024. La nouvelle base de données est dans Spectrum. Si vous avez utilisé WPP 2022 pour vos estimations démographiques, vous devez mettre à jour vos estimations. N'oubliez pas de vérifier la mise à jour pour </a:t>
            </a:r>
            <a:r>
              <a:rPr lang="en-US" dirty="0" err="1"/>
              <a:t>être</a:t>
            </a:r>
            <a:r>
              <a:rPr lang="en-US" dirty="0"/>
              <a:t> </a:t>
            </a:r>
            <a:r>
              <a:rPr lang="en-US" dirty="0" err="1">
                <a:solidFill>
                  <a:srgbClr val="000000"/>
                </a:solidFill>
              </a:rPr>
              <a:t>informé</a:t>
            </a:r>
            <a:r>
              <a:rPr lang="en-US" dirty="0"/>
              <a:t> de tout changement important. </a:t>
            </a:r>
          </a:p>
          <a:p>
            <a:endParaRPr lang="en-US" dirty="0"/>
          </a:p>
          <a:p>
            <a:r>
              <a:rPr lang="en-US" dirty="0"/>
              <a:t>Plus d'informations à l'adresse suivante : https://population.un.org/dataportal/</a:t>
            </a:r>
          </a:p>
        </p:txBody>
      </p:sp>
      <p:pic>
        <p:nvPicPr>
          <p:cNvPr id="7" name="Picture 6">
            <a:extLst>
              <a:ext uri="{FF2B5EF4-FFF2-40B4-BE49-F238E27FC236}">
                <a16:creationId xmlns:a16="http://schemas.microsoft.com/office/drawing/2014/main" id="{3201C873-845C-1AD6-7288-60D003E4B0BD}"/>
              </a:ext>
            </a:extLst>
          </p:cNvPr>
          <p:cNvPicPr>
            <a:picLocks noChangeAspect="1"/>
          </p:cNvPicPr>
          <p:nvPr/>
        </p:nvPicPr>
        <p:blipFill>
          <a:blip r:embed="rId2"/>
          <a:stretch>
            <a:fillRect/>
          </a:stretch>
        </p:blipFill>
        <p:spPr>
          <a:xfrm>
            <a:off x="4675254" y="563142"/>
            <a:ext cx="6826918" cy="3816248"/>
          </a:xfrm>
          <a:prstGeom prst="rect">
            <a:avLst/>
          </a:prstGeom>
        </p:spPr>
      </p:pic>
    </p:spTree>
    <p:extLst>
      <p:ext uri="{BB962C8B-B14F-4D97-AF65-F5344CB8AC3E}">
        <p14:creationId xmlns:p14="http://schemas.microsoft.com/office/powerpoint/2010/main" val="252606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5105-D79D-7334-F21C-31EBDDA1A7D8}"/>
              </a:ext>
            </a:extLst>
          </p:cNvPr>
          <p:cNvSpPr>
            <a:spLocks noGrp="1"/>
          </p:cNvSpPr>
          <p:nvPr>
            <p:ph type="title"/>
          </p:nvPr>
        </p:nvSpPr>
        <p:spPr>
          <a:xfrm>
            <a:off x="1" y="1123837"/>
            <a:ext cx="3439236" cy="4601183"/>
          </a:xfrm>
        </p:spPr>
        <p:txBody>
          <a:bodyPr/>
          <a:lstStyle/>
          <a:p>
            <a:r>
              <a:rPr lang="en-US" dirty="0"/>
              <a:t>Taux de transmission verticale (de la mère à l'enfant) actualisés</a:t>
            </a:r>
            <a:br>
              <a:rPr lang="en-US" dirty="0"/>
            </a:br>
            <a:br>
              <a:rPr lang="en-US" dirty="0"/>
            </a:br>
            <a:r>
              <a:rPr lang="en-US" sz="2400" dirty="0"/>
              <a:t>sur la base d'un examen systématique et d'une méta-régression</a:t>
            </a:r>
            <a:endParaRPr lang="en-US" dirty="0"/>
          </a:p>
        </p:txBody>
      </p:sp>
      <p:graphicFrame>
        <p:nvGraphicFramePr>
          <p:cNvPr id="6" name="Content Placeholder 5">
            <a:extLst>
              <a:ext uri="{FF2B5EF4-FFF2-40B4-BE49-F238E27FC236}">
                <a16:creationId xmlns:a16="http://schemas.microsoft.com/office/drawing/2014/main" id="{1D5A1FFB-BE51-0364-034A-941852117860}"/>
              </a:ext>
            </a:extLst>
          </p:cNvPr>
          <p:cNvGraphicFramePr>
            <a:graphicFrameLocks noGrp="1"/>
          </p:cNvGraphicFramePr>
          <p:nvPr>
            <p:ph idx="1"/>
            <p:extLst>
              <p:ext uri="{D42A27DB-BD31-4B8C-83A1-F6EECF244321}">
                <p14:modId xmlns:p14="http://schemas.microsoft.com/office/powerpoint/2010/main" val="2478171079"/>
              </p:ext>
            </p:extLst>
          </p:nvPr>
        </p:nvGraphicFramePr>
        <p:xfrm>
          <a:off x="3868738" y="748146"/>
          <a:ext cx="7315200" cy="5330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401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F73D2-F0EF-D1DD-62AE-076C44D0C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8A2466-166E-E36A-869D-4BA073B24D54}"/>
              </a:ext>
            </a:extLst>
          </p:cNvPr>
          <p:cNvSpPr>
            <a:spLocks noGrp="1"/>
          </p:cNvSpPr>
          <p:nvPr>
            <p:ph type="title"/>
          </p:nvPr>
        </p:nvSpPr>
        <p:spPr>
          <a:xfrm>
            <a:off x="0" y="1123837"/>
            <a:ext cx="3370997" cy="4601183"/>
          </a:xfrm>
        </p:spPr>
        <p:txBody>
          <a:bodyPr/>
          <a:lstStyle/>
          <a:p>
            <a:r>
              <a:rPr lang="en-US" dirty="0"/>
              <a:t>Taux actualisés de transmission verticale (de la mère à l'enfant)</a:t>
            </a:r>
            <a:br>
              <a:rPr lang="en-US" dirty="0"/>
            </a:br>
            <a:br>
              <a:rPr lang="en-US" sz="2400" dirty="0"/>
            </a:br>
            <a:r>
              <a:rPr lang="en-US" sz="2400" dirty="0"/>
              <a:t>sur la base d'une revue systématique et d'une méta-régression</a:t>
            </a:r>
            <a:endParaRPr lang="en-US" dirty="0"/>
          </a:p>
        </p:txBody>
      </p:sp>
      <p:graphicFrame>
        <p:nvGraphicFramePr>
          <p:cNvPr id="6" name="Content Placeholder 5">
            <a:extLst>
              <a:ext uri="{FF2B5EF4-FFF2-40B4-BE49-F238E27FC236}">
                <a16:creationId xmlns:a16="http://schemas.microsoft.com/office/drawing/2014/main" id="{A4F22693-DA2E-2DA2-9471-0501497CF6C7}"/>
              </a:ext>
            </a:extLst>
          </p:cNvPr>
          <p:cNvGraphicFramePr>
            <a:graphicFrameLocks noGrp="1"/>
          </p:cNvGraphicFramePr>
          <p:nvPr>
            <p:ph idx="1"/>
            <p:extLst>
              <p:ext uri="{D42A27DB-BD31-4B8C-83A1-F6EECF244321}">
                <p14:modId xmlns:p14="http://schemas.microsoft.com/office/powerpoint/2010/main" val="1093004103"/>
              </p:ext>
            </p:extLst>
          </p:nvPr>
        </p:nvGraphicFramePr>
        <p:xfrm>
          <a:off x="3868738" y="748146"/>
          <a:ext cx="7315200" cy="5330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91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ABA2C-4DE0-69F9-48BA-3EF9A33B3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67BF0-2DFE-3232-E8AF-CEADA66CFBF0}"/>
              </a:ext>
            </a:extLst>
          </p:cNvPr>
          <p:cNvSpPr>
            <a:spLocks noGrp="1"/>
          </p:cNvSpPr>
          <p:nvPr>
            <p:ph type="title"/>
          </p:nvPr>
        </p:nvSpPr>
        <p:spPr>
          <a:xfrm>
            <a:off x="0" y="1123837"/>
            <a:ext cx="3452884" cy="4601183"/>
          </a:xfrm>
        </p:spPr>
        <p:txBody>
          <a:bodyPr/>
          <a:lstStyle/>
          <a:p>
            <a:r>
              <a:rPr lang="en-US" dirty="0"/>
              <a:t>Taux actualisés de transmission verticale (de la mère à l'enfant)</a:t>
            </a:r>
            <a:br>
              <a:rPr lang="en-US" dirty="0"/>
            </a:br>
            <a:br>
              <a:rPr lang="en-US" sz="2400" dirty="0"/>
            </a:br>
            <a:r>
              <a:rPr lang="en-US" sz="2400" dirty="0"/>
              <a:t>sur la base d'une revue systématique et d'une méta-régression</a:t>
            </a:r>
            <a:endParaRPr lang="en-US" dirty="0"/>
          </a:p>
        </p:txBody>
      </p:sp>
      <p:sp>
        <p:nvSpPr>
          <p:cNvPr id="4" name="Content Placeholder 3">
            <a:extLst>
              <a:ext uri="{FF2B5EF4-FFF2-40B4-BE49-F238E27FC236}">
                <a16:creationId xmlns:a16="http://schemas.microsoft.com/office/drawing/2014/main" id="{826EA65C-A10A-AA54-000E-1AB40632CAA8}"/>
              </a:ext>
            </a:extLst>
          </p:cNvPr>
          <p:cNvSpPr>
            <a:spLocks noGrp="1"/>
          </p:cNvSpPr>
          <p:nvPr>
            <p:ph idx="1"/>
          </p:nvPr>
        </p:nvSpPr>
        <p:spPr>
          <a:xfrm>
            <a:off x="3869267" y="864108"/>
            <a:ext cx="7782405" cy="5120640"/>
          </a:xfrm>
        </p:spPr>
        <p:txBody>
          <a:bodyPr>
            <a:normAutofit/>
          </a:bodyPr>
          <a:lstStyle/>
          <a:p>
            <a:r>
              <a:rPr lang="en-US" sz="2800" dirty="0">
                <a:solidFill>
                  <a:schemeClr val="tx1"/>
                </a:solidFill>
              </a:rPr>
              <a:t>Si vous utilisez les taux par défaut actuels, vous devez les mettre à jour. Si vous avez vos propres études, vous n'avez probablement pas besoin de les mettre à jour.</a:t>
            </a:r>
          </a:p>
          <a:p>
            <a:r>
              <a:rPr lang="en-US" sz="2800" dirty="0">
                <a:solidFill>
                  <a:schemeClr val="tx1"/>
                </a:solidFill>
              </a:rPr>
              <a:t>Les taux de transmission actualisés augmentent probablement quelque peu les estimations de la transmission historique et le nombre d'enfants vivant actuellement avec le VIH.</a:t>
            </a:r>
          </a:p>
        </p:txBody>
      </p:sp>
    </p:spTree>
    <p:extLst>
      <p:ext uri="{BB962C8B-B14F-4D97-AF65-F5344CB8AC3E}">
        <p14:creationId xmlns:p14="http://schemas.microsoft.com/office/powerpoint/2010/main" val="428088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FA7E8-F4FE-A35B-43E4-F85006DDD68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E55E855-897C-4FFA-E6D3-46E3FE37ECA8}"/>
              </a:ext>
            </a:extLst>
          </p:cNvPr>
          <p:cNvPicPr>
            <a:picLocks noChangeAspect="1"/>
          </p:cNvPicPr>
          <p:nvPr/>
        </p:nvPicPr>
        <p:blipFill>
          <a:blip r:embed="rId2"/>
          <a:stretch>
            <a:fillRect/>
          </a:stretch>
        </p:blipFill>
        <p:spPr>
          <a:xfrm>
            <a:off x="3837390" y="923750"/>
            <a:ext cx="7379351" cy="5093811"/>
          </a:xfrm>
          <a:prstGeom prst="rect">
            <a:avLst/>
          </a:prstGeom>
        </p:spPr>
      </p:pic>
      <p:sp>
        <p:nvSpPr>
          <p:cNvPr id="2" name="Title 1">
            <a:extLst>
              <a:ext uri="{FF2B5EF4-FFF2-40B4-BE49-F238E27FC236}">
                <a16:creationId xmlns:a16="http://schemas.microsoft.com/office/drawing/2014/main" id="{E8CF6252-56B0-482C-F2F8-293144E82C01}"/>
              </a:ext>
            </a:extLst>
          </p:cNvPr>
          <p:cNvSpPr>
            <a:spLocks noGrp="1"/>
          </p:cNvSpPr>
          <p:nvPr>
            <p:ph type="title"/>
          </p:nvPr>
        </p:nvSpPr>
        <p:spPr/>
        <p:txBody>
          <a:bodyPr/>
          <a:lstStyle/>
          <a:p>
            <a:r>
              <a:rPr lang="en-US" dirty="0" err="1"/>
              <a:t>Ajustement</a:t>
            </a:r>
            <a:r>
              <a:rPr lang="en-US" dirty="0"/>
              <a:t> des </a:t>
            </a:r>
            <a:r>
              <a:rPr lang="en-US" dirty="0">
                <a:solidFill>
                  <a:schemeClr val="bg1"/>
                </a:solidFill>
              </a:rPr>
              <a:t>données</a:t>
            </a:r>
            <a:r>
              <a:rPr lang="en-US" dirty="0"/>
              <a:t> de programme sur TAR </a:t>
            </a:r>
            <a:r>
              <a:rPr lang="en-US" dirty="0" err="1"/>
              <a:t>en</a:t>
            </a:r>
            <a:r>
              <a:rPr lang="en-US" dirty="0"/>
              <a:t> </a:t>
            </a:r>
            <a:r>
              <a:rPr lang="en-US" dirty="0" err="1"/>
              <a:t>cas</a:t>
            </a:r>
            <a:r>
              <a:rPr lang="en-US" dirty="0"/>
              <a:t> de </a:t>
            </a:r>
            <a:r>
              <a:rPr lang="en-US" dirty="0" err="1"/>
              <a:t>surcomptage</a:t>
            </a:r>
            <a:endParaRPr lang="en-US" dirty="0"/>
          </a:p>
        </p:txBody>
      </p:sp>
      <p:sp>
        <p:nvSpPr>
          <p:cNvPr id="8" name="Rectangle 7">
            <a:extLst>
              <a:ext uri="{FF2B5EF4-FFF2-40B4-BE49-F238E27FC236}">
                <a16:creationId xmlns:a16="http://schemas.microsoft.com/office/drawing/2014/main" id="{E3FB5A4F-14E0-DEA2-4FDB-139E07B7149E}"/>
              </a:ext>
            </a:extLst>
          </p:cNvPr>
          <p:cNvSpPr/>
          <p:nvPr/>
        </p:nvSpPr>
        <p:spPr>
          <a:xfrm>
            <a:off x="3837391" y="4623955"/>
            <a:ext cx="7379350" cy="654627"/>
          </a:xfrm>
          <a:prstGeom prst="rect">
            <a:avLst/>
          </a:prstGeom>
          <a:noFill/>
          <a:ln w="317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CD2CE2-B2FE-45C9-B917-CD5FDF3BA17E}"/>
              </a:ext>
            </a:extLst>
          </p:cNvPr>
          <p:cNvSpPr/>
          <p:nvPr/>
        </p:nvSpPr>
        <p:spPr>
          <a:xfrm>
            <a:off x="3837391" y="5362934"/>
            <a:ext cx="7379350" cy="654627"/>
          </a:xfrm>
          <a:prstGeom prst="rect">
            <a:avLst/>
          </a:prstGeom>
          <a:noFill/>
          <a:ln w="317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54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4DC8D514-289C-DB0F-05A8-92D9ABCF4D00}"/>
              </a:ext>
            </a:extLst>
          </p:cNvPr>
          <p:cNvSpPr>
            <a:spLocks noGrp="1"/>
          </p:cNvSpPr>
          <p:nvPr>
            <p:ph type="title"/>
          </p:nvPr>
        </p:nvSpPr>
        <p:spPr>
          <a:xfrm>
            <a:off x="480607" y="1298448"/>
            <a:ext cx="3847930" cy="3255264"/>
          </a:xfrm>
        </p:spPr>
        <p:txBody>
          <a:bodyPr vert="horz" lIns="91440" tIns="45720" rIns="91440" bIns="45720" rtlCol="0" anchor="b">
            <a:normAutofit/>
          </a:bodyPr>
          <a:lstStyle/>
          <a:p>
            <a:r>
              <a:rPr lang="en-US" sz="5900" spc="-100" dirty="0"/>
              <a:t>Validation </a:t>
            </a:r>
            <a:r>
              <a:rPr lang="en-US" sz="5900" spc="-100" dirty="0" err="1"/>
              <a:t>rapide</a:t>
            </a:r>
            <a:r>
              <a:rPr lang="en-US" sz="5900" spc="-100" dirty="0"/>
              <a:t> du TAR</a:t>
            </a:r>
          </a:p>
        </p:txBody>
      </p:sp>
      <p:sp>
        <p:nvSpPr>
          <p:cNvPr id="22" name="Rectangle 21">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22CB467F-39EF-E64E-7198-A3D604F0144D}"/>
              </a:ext>
            </a:extLst>
          </p:cNvPr>
          <p:cNvSpPr txBox="1"/>
          <p:nvPr/>
        </p:nvSpPr>
        <p:spPr>
          <a:xfrm>
            <a:off x="9441264" y="1212739"/>
            <a:ext cx="2046647" cy="1200329"/>
          </a:xfrm>
          <a:prstGeom prst="rect">
            <a:avLst/>
          </a:prstGeom>
          <a:noFill/>
        </p:spPr>
        <p:txBody>
          <a:bodyPr wrap="square" rtlCol="0">
            <a:spAutoFit/>
          </a:bodyPr>
          <a:lstStyle/>
          <a:p>
            <a:r>
              <a:rPr lang="en-US" dirty="0"/>
              <a:t>Comparer avec les CPN "Déjà sous TAR" </a:t>
            </a:r>
            <a:r>
              <a:rPr lang="en-US" dirty="0" err="1"/>
              <a:t>lors</a:t>
            </a:r>
            <a:r>
              <a:rPr lang="en-US" dirty="0"/>
              <a:t> de la première </a:t>
            </a:r>
            <a:r>
              <a:rPr lang="en-US" dirty="0" err="1"/>
              <a:t>visite</a:t>
            </a:r>
            <a:endParaRPr lang="en-US" dirty="0"/>
          </a:p>
        </p:txBody>
      </p:sp>
      <p:sp>
        <p:nvSpPr>
          <p:cNvPr id="11" name="TextBox 10">
            <a:extLst>
              <a:ext uri="{FF2B5EF4-FFF2-40B4-BE49-F238E27FC236}">
                <a16:creationId xmlns:a16="http://schemas.microsoft.com/office/drawing/2014/main" id="{76E5EF14-EBD1-6078-FBCE-EEA1049D3CD7}"/>
              </a:ext>
            </a:extLst>
          </p:cNvPr>
          <p:cNvSpPr txBox="1"/>
          <p:nvPr/>
        </p:nvSpPr>
        <p:spPr>
          <a:xfrm>
            <a:off x="5378004" y="4230546"/>
            <a:ext cx="2539869" cy="646331"/>
          </a:xfrm>
          <a:prstGeom prst="rect">
            <a:avLst/>
          </a:prstGeom>
          <a:noFill/>
        </p:spPr>
        <p:txBody>
          <a:bodyPr wrap="square" rtlCol="0">
            <a:spAutoFit/>
          </a:bodyPr>
          <a:lstStyle/>
          <a:p>
            <a:r>
              <a:rPr lang="en-US"/>
              <a:t>Tracer la tendance temporelle des données du programme </a:t>
            </a:r>
          </a:p>
        </p:txBody>
      </p:sp>
      <p:sp>
        <p:nvSpPr>
          <p:cNvPr id="12" name="Arrow: Right 11">
            <a:extLst>
              <a:ext uri="{FF2B5EF4-FFF2-40B4-BE49-F238E27FC236}">
                <a16:creationId xmlns:a16="http://schemas.microsoft.com/office/drawing/2014/main" id="{66E5645E-940F-A754-120A-2700D57B9F59}"/>
              </a:ext>
            </a:extLst>
          </p:cNvPr>
          <p:cNvSpPr/>
          <p:nvPr/>
        </p:nvSpPr>
        <p:spPr>
          <a:xfrm>
            <a:off x="7471064" y="4267096"/>
            <a:ext cx="853852" cy="2620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1898F7B-63F2-AF4B-22C6-6701A11D0BE0}"/>
              </a:ext>
            </a:extLst>
          </p:cNvPr>
          <p:cNvSpPr/>
          <p:nvPr/>
        </p:nvSpPr>
        <p:spPr>
          <a:xfrm rot="10800000">
            <a:off x="8639506" y="1499550"/>
            <a:ext cx="853852" cy="2620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99FBAA-1C8C-2C14-219D-025669D13744}"/>
              </a:ext>
            </a:extLst>
          </p:cNvPr>
          <p:cNvPicPr>
            <a:picLocks noChangeAspect="1"/>
          </p:cNvPicPr>
          <p:nvPr/>
        </p:nvPicPr>
        <p:blipFill>
          <a:blip r:embed="rId2"/>
          <a:stretch>
            <a:fillRect/>
          </a:stretch>
        </p:blipFill>
        <p:spPr>
          <a:xfrm>
            <a:off x="8820538" y="2784945"/>
            <a:ext cx="2472519" cy="3208351"/>
          </a:xfrm>
          <a:prstGeom prst="rect">
            <a:avLst/>
          </a:prstGeom>
        </p:spPr>
      </p:pic>
      <p:pic>
        <p:nvPicPr>
          <p:cNvPr id="6" name="Picture 5">
            <a:extLst>
              <a:ext uri="{FF2B5EF4-FFF2-40B4-BE49-F238E27FC236}">
                <a16:creationId xmlns:a16="http://schemas.microsoft.com/office/drawing/2014/main" id="{3E6FEB6D-6421-FE6A-14F9-C80D0E568AEE}"/>
              </a:ext>
            </a:extLst>
          </p:cNvPr>
          <p:cNvPicPr>
            <a:picLocks noChangeAspect="1"/>
          </p:cNvPicPr>
          <p:nvPr/>
        </p:nvPicPr>
        <p:blipFill>
          <a:blip r:embed="rId3"/>
          <a:stretch>
            <a:fillRect/>
          </a:stretch>
        </p:blipFill>
        <p:spPr>
          <a:xfrm>
            <a:off x="5120640" y="822702"/>
            <a:ext cx="3287864" cy="3099966"/>
          </a:xfrm>
          <a:prstGeom prst="rect">
            <a:avLst/>
          </a:prstGeom>
        </p:spPr>
      </p:pic>
    </p:spTree>
    <p:extLst>
      <p:ext uri="{BB962C8B-B14F-4D97-AF65-F5344CB8AC3E}">
        <p14:creationId xmlns:p14="http://schemas.microsoft.com/office/powerpoint/2010/main" val="1644427865"/>
      </p:ext>
    </p:extLst>
  </p:cSld>
  <p:clrMapOvr>
    <a:masterClrMapping/>
  </p:clrMapOvr>
</p:sld>
</file>

<file path=ppt/theme/theme1.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929073-959C-4840-A791-B5C6FE131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E5CB7D-FF08-467E-A0DE-84EBECA057A7}">
  <ds:schemaRefs>
    <ds:schemaRef ds:uri="288ef829-98c5-46d1-83dc-c2ef7c814da2"/>
    <ds:schemaRef ds:uri="2ddeef39-65d3-4660-94f2-f063f949c57e"/>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6BB22FD7-C5D9-48A0-A2B6-37E47D0DF2EE}">
  <ds:schemaRefs>
    <ds:schemaRef ds:uri="http://schemas.microsoft.com/sharepoint/v3/contenttype/fo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408</TotalTime>
  <Words>918</Words>
  <Application>Microsoft Office PowerPoint</Application>
  <PresentationFormat>Widescreen</PresentationFormat>
  <Paragraphs>73</Paragraphs>
  <Slides>13</Slides>
  <Notes>1</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Aptos</vt:lpstr>
      <vt:lpstr>Arial</vt:lpstr>
      <vt:lpstr>Calibri</vt:lpstr>
      <vt:lpstr>Corbel</vt:lpstr>
      <vt:lpstr>Roboto</vt:lpstr>
      <vt:lpstr>Segoe UI</vt:lpstr>
      <vt:lpstr>Wingdings 2</vt:lpstr>
      <vt:lpstr>1_Frame</vt:lpstr>
      <vt:lpstr>Frame</vt:lpstr>
      <vt:lpstr>Changements majeurs dans le Spectrum/AIM pour 2025</vt:lpstr>
      <vt:lpstr>Principaux changements</vt:lpstr>
      <vt:lpstr>PowerPoint Presentation</vt:lpstr>
      <vt:lpstr>Perspectives de la population mondiale 2024</vt:lpstr>
      <vt:lpstr>Taux de transmission verticale (de la mère à l'enfant) actualisés  sur la base d'un examen systématique et d'une méta-régression</vt:lpstr>
      <vt:lpstr>Taux actualisés de transmission verticale (de la mère à l'enfant)  sur la base d'une revue systématique et d'une méta-régression</vt:lpstr>
      <vt:lpstr>Taux actualisés de transmission verticale (de la mère à l'enfant)  sur la base d'une revue systématique et d'une méta-régression</vt:lpstr>
      <vt:lpstr>Ajustement des données de programme sur TAR en cas de surcomptage</vt:lpstr>
      <vt:lpstr>Validation rapide du TAR</vt:lpstr>
      <vt:lpstr>Nombre de CD4 au moment du diagnostic</vt:lpstr>
      <vt:lpstr>Surmortalité non liée au SIDA</vt:lpstr>
      <vt:lpstr>Maladie du VIH à un stade avancé</vt:lpstr>
      <vt:lpstr>Méningite Cryptococcique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rglaubius</dc:creator>
  <cp:keywords>, docId:A243CF82685CCDDD7195A26E23D751A9</cp:keywords>
  <cp:lastModifiedBy>RWODZI, Desire Tarwireyi</cp:lastModifiedBy>
  <cp:revision>36</cp:revision>
  <dcterms:created xsi:type="dcterms:W3CDTF">2017-12-22T14:29:51Z</dcterms:created>
  <dcterms:modified xsi:type="dcterms:W3CDTF">2025-03-17T09:18:25Z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