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60" r:id="rId5"/>
  </p:sldMasterIdLst>
  <p:notesMasterIdLst>
    <p:notesMasterId r:id="rId46"/>
  </p:notesMasterIdLst>
  <p:sldIdLst>
    <p:sldId id="256" r:id="rId6"/>
    <p:sldId id="262" r:id="rId7"/>
    <p:sldId id="264" r:id="rId8"/>
    <p:sldId id="275" r:id="rId9"/>
    <p:sldId id="276" r:id="rId10"/>
    <p:sldId id="277" r:id="rId11"/>
    <p:sldId id="265" r:id="rId12"/>
    <p:sldId id="266" r:id="rId13"/>
    <p:sldId id="267" r:id="rId14"/>
    <p:sldId id="278" r:id="rId15"/>
    <p:sldId id="271" r:id="rId16"/>
    <p:sldId id="272" r:id="rId17"/>
    <p:sldId id="433" r:id="rId18"/>
    <p:sldId id="598" r:id="rId19"/>
    <p:sldId id="435" r:id="rId20"/>
    <p:sldId id="294" r:id="rId21"/>
    <p:sldId id="493" r:id="rId22"/>
    <p:sldId id="281" r:id="rId23"/>
    <p:sldId id="284" r:id="rId24"/>
    <p:sldId id="443" r:id="rId25"/>
    <p:sldId id="595" r:id="rId26"/>
    <p:sldId id="609" r:id="rId27"/>
    <p:sldId id="442" r:id="rId28"/>
    <p:sldId id="444" r:id="rId29"/>
    <p:sldId id="290" r:id="rId30"/>
    <p:sldId id="291" r:id="rId31"/>
    <p:sldId id="608" r:id="rId32"/>
    <p:sldId id="605" r:id="rId33"/>
    <p:sldId id="606" r:id="rId34"/>
    <p:sldId id="604" r:id="rId35"/>
    <p:sldId id="612" r:id="rId36"/>
    <p:sldId id="607" r:id="rId37"/>
    <p:sldId id="592" r:id="rId38"/>
    <p:sldId id="603" r:id="rId39"/>
    <p:sldId id="611" r:id="rId40"/>
    <p:sldId id="610" r:id="rId41"/>
    <p:sldId id="532" r:id="rId42"/>
    <p:sldId id="593" r:id="rId43"/>
    <p:sldId id="613" r:id="rId44"/>
    <p:sldId id="5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93851-42F1-30FB-5CBF-E33402DE3953}" name="BUZURUKOV, Azam" initials="AB" userId="S::BuzurukovA@unaids.org::e6441530-1b93-4620-a83c-95258507a3a4" providerId="AD"/>
  <p188:author id="{FB2DF955-31C9-9B7B-3DBA-51F114EEE9FF}" name="RWODZI, Desire Tarwireyi" initials="DR" userId="S::RwodziD@unaids.org::f2e414da-657a-4eae-9cb2-9d4947cf517c" providerId="AD"/>
  <p188:author id="{423B4970-DA43-C9EB-9F95-5A546B8F60C8}" name="KORENROMP, Eline Louise" initials="EK" userId="S::KorenrompE@unaids.org::a44abeb2-aa4e-4d35-a6f5-0d25c352ba16" providerId="AD"/>
  <p188:author id="{26F2377C-C6D7-1955-B181-C334F16C25DA}" name="Robert Glaubius" initials="RG" userId="S::RGlaubius@avenirhealth.org::c74bf380-7616-4260-89c8-67b05f06cd2a" providerId="AD"/>
  <p188:author id="{533D1E9D-59B8-62D1-1A8B-624C14EEDC41}" name="Robert Glaubius" initials="RG" userId="S::rglaubius_avenirhealth.org#ext#@unaids.onmicrosoft.com::ce50593f-0189-4cf2-864a-de0991ebb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7AF52-5FA3-47D6-B86A-E58384326FF5}" v="11" dt="2025-02-17T08:53:56.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92901" autoAdjust="0"/>
  </p:normalViewPr>
  <p:slideViewPr>
    <p:cSldViewPr snapToGrid="0">
      <p:cViewPr varScale="1">
        <p:scale>
          <a:sx n="66" d="100"/>
          <a:sy n="66" d="100"/>
        </p:scale>
        <p:origin x="7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UTELNICIUC, Otilia" userId="ecb242ed-a0d8-48f0-a6f7-a03a4e9ff3c1" providerId="ADAL" clId="{69C7AF52-5FA3-47D6-B86A-E58384326FF5}"/>
    <pc:docChg chg="undo redo custSel addSld delSld modSld">
      <pc:chgData name="SCUTELNICIUC, Otilia" userId="ecb242ed-a0d8-48f0-a6f7-a03a4e9ff3c1" providerId="ADAL" clId="{69C7AF52-5FA3-47D6-B86A-E58384326FF5}" dt="2025-02-17T08:55:47.395" v="1455" actId="20577"/>
      <pc:docMkLst>
        <pc:docMk/>
      </pc:docMkLst>
      <pc:sldChg chg="modSp mod">
        <pc:chgData name="SCUTELNICIUC, Otilia" userId="ecb242ed-a0d8-48f0-a6f7-a03a4e9ff3c1" providerId="ADAL" clId="{69C7AF52-5FA3-47D6-B86A-E58384326FF5}" dt="2025-02-17T06:03:08.478" v="49" actId="1076"/>
        <pc:sldMkLst>
          <pc:docMk/>
          <pc:sldMk cId="484929057" sldId="256"/>
        </pc:sldMkLst>
        <pc:spChg chg="mod">
          <ac:chgData name="SCUTELNICIUC, Otilia" userId="ecb242ed-a0d8-48f0-a6f7-a03a4e9ff3c1" providerId="ADAL" clId="{69C7AF52-5FA3-47D6-B86A-E58384326FF5}" dt="2025-02-17T06:03:08.478" v="49" actId="1076"/>
          <ac:spMkLst>
            <pc:docMk/>
            <pc:sldMk cId="484929057" sldId="256"/>
            <ac:spMk id="2" creationId="{C7742055-955B-4A5E-9178-C1AE8BCD69B0}"/>
          </ac:spMkLst>
        </pc:spChg>
      </pc:sldChg>
      <pc:sldChg chg="addSp modSp mod">
        <pc:chgData name="SCUTELNICIUC, Otilia" userId="ecb242ed-a0d8-48f0-a6f7-a03a4e9ff3c1" providerId="ADAL" clId="{69C7AF52-5FA3-47D6-B86A-E58384326FF5}" dt="2025-02-17T08:08:43.907" v="343" actId="113"/>
        <pc:sldMkLst>
          <pc:docMk/>
          <pc:sldMk cId="2888350398" sldId="262"/>
        </pc:sldMkLst>
        <pc:spChg chg="add mod">
          <ac:chgData name="SCUTELNICIUC, Otilia" userId="ecb242ed-a0d8-48f0-a6f7-a03a4e9ff3c1" providerId="ADAL" clId="{69C7AF52-5FA3-47D6-B86A-E58384326FF5}" dt="2025-02-17T06:34:23.420" v="250" actId="1036"/>
          <ac:spMkLst>
            <pc:docMk/>
            <pc:sldMk cId="2888350398" sldId="262"/>
            <ac:spMk id="3" creationId="{43269219-3EF2-AF61-EB76-343967DD178B}"/>
          </ac:spMkLst>
        </pc:spChg>
        <pc:spChg chg="mod">
          <ac:chgData name="SCUTELNICIUC, Otilia" userId="ecb242ed-a0d8-48f0-a6f7-a03a4e9ff3c1" providerId="ADAL" clId="{69C7AF52-5FA3-47D6-B86A-E58384326FF5}" dt="2025-02-17T06:33:29.763" v="249" actId="20577"/>
          <ac:spMkLst>
            <pc:docMk/>
            <pc:sldMk cId="2888350398" sldId="262"/>
            <ac:spMk id="5" creationId="{FD5313FB-CB98-8ABC-6D50-0EC4756A3E42}"/>
          </ac:spMkLst>
        </pc:spChg>
        <pc:spChg chg="mod">
          <ac:chgData name="SCUTELNICIUC, Otilia" userId="ecb242ed-a0d8-48f0-a6f7-a03a4e9ff3c1" providerId="ADAL" clId="{69C7AF52-5FA3-47D6-B86A-E58384326FF5}" dt="2025-02-17T08:08:43.907" v="343" actId="113"/>
          <ac:spMkLst>
            <pc:docMk/>
            <pc:sldMk cId="2888350398" sldId="262"/>
            <ac:spMk id="6" creationId="{8BDBA89C-E819-8E5C-C27E-8D43B3C575B8}"/>
          </ac:spMkLst>
        </pc:spChg>
      </pc:sldChg>
      <pc:sldChg chg="del">
        <pc:chgData name="SCUTELNICIUC, Otilia" userId="ecb242ed-a0d8-48f0-a6f7-a03a4e9ff3c1" providerId="ADAL" clId="{69C7AF52-5FA3-47D6-B86A-E58384326FF5}" dt="2025-02-17T06:06:35.716" v="64" actId="2696"/>
        <pc:sldMkLst>
          <pc:docMk/>
          <pc:sldMk cId="3891810522" sldId="263"/>
        </pc:sldMkLst>
      </pc:sldChg>
      <pc:sldChg chg="modSp mod">
        <pc:chgData name="SCUTELNICIUC, Otilia" userId="ecb242ed-a0d8-48f0-a6f7-a03a4e9ff3c1" providerId="ADAL" clId="{69C7AF52-5FA3-47D6-B86A-E58384326FF5}" dt="2025-02-17T06:28:43.639" v="190" actId="20577"/>
        <pc:sldMkLst>
          <pc:docMk/>
          <pc:sldMk cId="2526069901" sldId="264"/>
        </pc:sldMkLst>
        <pc:spChg chg="mod">
          <ac:chgData name="SCUTELNICIUC, Otilia" userId="ecb242ed-a0d8-48f0-a6f7-a03a4e9ff3c1" providerId="ADAL" clId="{69C7AF52-5FA3-47D6-B86A-E58384326FF5}" dt="2025-02-17T06:28:39.716" v="189" actId="20577"/>
          <ac:spMkLst>
            <pc:docMk/>
            <pc:sldMk cId="2526069901" sldId="264"/>
            <ac:spMk id="2" creationId="{96A9C377-CBF7-E090-A112-8E30C039DF21}"/>
          </ac:spMkLst>
        </pc:spChg>
        <pc:spChg chg="mod">
          <ac:chgData name="SCUTELNICIUC, Otilia" userId="ecb242ed-a0d8-48f0-a6f7-a03a4e9ff3c1" providerId="ADAL" clId="{69C7AF52-5FA3-47D6-B86A-E58384326FF5}" dt="2025-02-17T06:28:43.639" v="190" actId="20577"/>
          <ac:spMkLst>
            <pc:docMk/>
            <pc:sldMk cId="2526069901" sldId="264"/>
            <ac:spMk id="6" creationId="{C50FF8AC-074A-4124-2A8B-4E1106C63CA8}"/>
          </ac:spMkLst>
        </pc:spChg>
        <pc:picChg chg="mod">
          <ac:chgData name="SCUTELNICIUC, Otilia" userId="ecb242ed-a0d8-48f0-a6f7-a03a4e9ff3c1" providerId="ADAL" clId="{69C7AF52-5FA3-47D6-B86A-E58384326FF5}" dt="2025-02-17T06:08:39.295" v="97" actId="1076"/>
          <ac:picMkLst>
            <pc:docMk/>
            <pc:sldMk cId="2526069901" sldId="264"/>
            <ac:picMk id="5" creationId="{5578668F-A8B5-4999-E8EA-965FC0CDA7D6}"/>
          </ac:picMkLst>
        </pc:picChg>
      </pc:sldChg>
      <pc:sldChg chg="modSp mod">
        <pc:chgData name="SCUTELNICIUC, Otilia" userId="ecb242ed-a0d8-48f0-a6f7-a03a4e9ff3c1" providerId="ADAL" clId="{69C7AF52-5FA3-47D6-B86A-E58384326FF5}" dt="2025-02-17T08:30:30.431" v="486" actId="20577"/>
        <pc:sldMkLst>
          <pc:docMk/>
          <pc:sldMk cId="1618915511" sldId="271"/>
        </pc:sldMkLst>
        <pc:spChg chg="mod">
          <ac:chgData name="SCUTELNICIUC, Otilia" userId="ecb242ed-a0d8-48f0-a6f7-a03a4e9ff3c1" providerId="ADAL" clId="{69C7AF52-5FA3-47D6-B86A-E58384326FF5}" dt="2025-02-17T08:25:52.756" v="484" actId="20577"/>
          <ac:spMkLst>
            <pc:docMk/>
            <pc:sldMk cId="1618915511" sldId="271"/>
            <ac:spMk id="4" creationId="{7D3FCDD5-7C8F-67EF-4A1A-6094828B9566}"/>
          </ac:spMkLst>
        </pc:spChg>
        <pc:spChg chg="mod">
          <ac:chgData name="SCUTELNICIUC, Otilia" userId="ecb242ed-a0d8-48f0-a6f7-a03a4e9ff3c1" providerId="ADAL" clId="{69C7AF52-5FA3-47D6-B86A-E58384326FF5}" dt="2025-02-17T08:20:36.812" v="353" actId="1076"/>
          <ac:spMkLst>
            <pc:docMk/>
            <pc:sldMk cId="1618915511" sldId="271"/>
            <ac:spMk id="5" creationId="{BDDBD984-F7B1-5BAB-2C9F-7A355444E2C1}"/>
          </ac:spMkLst>
        </pc:spChg>
        <pc:spChg chg="mod">
          <ac:chgData name="SCUTELNICIUC, Otilia" userId="ecb242ed-a0d8-48f0-a6f7-a03a4e9ff3c1" providerId="ADAL" clId="{69C7AF52-5FA3-47D6-B86A-E58384326FF5}" dt="2025-02-17T08:30:30.431" v="486" actId="20577"/>
          <ac:spMkLst>
            <pc:docMk/>
            <pc:sldMk cId="1618915511" sldId="271"/>
            <ac:spMk id="7" creationId="{6819D358-895B-A56D-EA73-517933E3E504}"/>
          </ac:spMkLst>
        </pc:spChg>
        <pc:graphicFrameChg chg="mod">
          <ac:chgData name="SCUTELNICIUC, Otilia" userId="ecb242ed-a0d8-48f0-a6f7-a03a4e9ff3c1" providerId="ADAL" clId="{69C7AF52-5FA3-47D6-B86A-E58384326FF5}" dt="2025-02-17T08:30:19.498" v="485" actId="14100"/>
          <ac:graphicFrameMkLst>
            <pc:docMk/>
            <pc:sldMk cId="1618915511" sldId="271"/>
            <ac:graphicFrameMk id="2" creationId="{D9255B18-B05C-1422-793F-C84C5A45DCD2}"/>
          </ac:graphicFrameMkLst>
        </pc:graphicFrameChg>
      </pc:sldChg>
      <pc:sldChg chg="modSp add mod">
        <pc:chgData name="SCUTELNICIUC, Otilia" userId="ecb242ed-a0d8-48f0-a6f7-a03a4e9ff3c1" providerId="ADAL" clId="{69C7AF52-5FA3-47D6-B86A-E58384326FF5}" dt="2025-02-17T08:55:47.395" v="1455" actId="20577"/>
        <pc:sldMkLst>
          <pc:docMk/>
          <pc:sldMk cId="2626394546" sldId="272"/>
        </pc:sldMkLst>
        <pc:spChg chg="mod">
          <ac:chgData name="SCUTELNICIUC, Otilia" userId="ecb242ed-a0d8-48f0-a6f7-a03a4e9ff3c1" providerId="ADAL" clId="{69C7AF52-5FA3-47D6-B86A-E58384326FF5}" dt="2025-02-17T08:54:55.155" v="1416" actId="14100"/>
          <ac:spMkLst>
            <pc:docMk/>
            <pc:sldMk cId="2626394546" sldId="272"/>
            <ac:spMk id="2" creationId="{78CAF7A3-1943-86CB-B0E6-D3EF8964935B}"/>
          </ac:spMkLst>
        </pc:spChg>
        <pc:spChg chg="mod">
          <ac:chgData name="SCUTELNICIUC, Otilia" userId="ecb242ed-a0d8-48f0-a6f7-a03a4e9ff3c1" providerId="ADAL" clId="{69C7AF52-5FA3-47D6-B86A-E58384326FF5}" dt="2025-02-17T08:55:47.395" v="1455" actId="20577"/>
          <ac:spMkLst>
            <pc:docMk/>
            <pc:sldMk cId="2626394546" sldId="272"/>
            <ac:spMk id="3" creationId="{17E85809-0047-764F-409C-CB90DCD17EE5}"/>
          </ac:spMkLst>
        </pc:spChg>
        <pc:spChg chg="mod">
          <ac:chgData name="SCUTELNICIUC, Otilia" userId="ecb242ed-a0d8-48f0-a6f7-a03a4e9ff3c1" providerId="ADAL" clId="{69C7AF52-5FA3-47D6-B86A-E58384326FF5}" dt="2025-02-17T08:37:50.927" v="946" actId="207"/>
          <ac:spMkLst>
            <pc:docMk/>
            <pc:sldMk cId="2626394546" sldId="272"/>
            <ac:spMk id="6" creationId="{8C9AE0A3-2432-6F82-2F26-DB61858A0E14}"/>
          </ac:spMkLst>
        </pc:spChg>
        <pc:picChg chg="mod">
          <ac:chgData name="SCUTELNICIUC, Otilia" userId="ecb242ed-a0d8-48f0-a6f7-a03a4e9ff3c1" providerId="ADAL" clId="{69C7AF52-5FA3-47D6-B86A-E58384326FF5}" dt="2025-02-17T08:53:25.968" v="1409" actId="14100"/>
          <ac:picMkLst>
            <pc:docMk/>
            <pc:sldMk cId="2626394546" sldId="272"/>
            <ac:picMk id="4" creationId="{DC067754-E99B-6B30-FF25-6C6A4F49B72C}"/>
          </ac:picMkLst>
        </pc:picChg>
      </pc:sldChg>
      <pc:sldChg chg="modSp mod">
        <pc:chgData name="SCUTELNICIUC, Otilia" userId="ecb242ed-a0d8-48f0-a6f7-a03a4e9ff3c1" providerId="ADAL" clId="{69C7AF52-5FA3-47D6-B86A-E58384326FF5}" dt="2025-02-17T07:56:30.666" v="338" actId="20577"/>
        <pc:sldMkLst>
          <pc:docMk/>
          <pc:sldMk cId="3574017426" sldId="275"/>
        </pc:sldMkLst>
        <pc:spChg chg="mod">
          <ac:chgData name="SCUTELNICIUC, Otilia" userId="ecb242ed-a0d8-48f0-a6f7-a03a4e9ff3c1" providerId="ADAL" clId="{69C7AF52-5FA3-47D6-B86A-E58384326FF5}" dt="2025-02-17T07:56:30.666" v="338" actId="20577"/>
          <ac:spMkLst>
            <pc:docMk/>
            <pc:sldMk cId="3574017426" sldId="275"/>
            <ac:spMk id="2" creationId="{53165105-D79D-7334-F21C-31EBDDA1A7D8}"/>
          </ac:spMkLst>
        </pc:spChg>
      </pc:sldChg>
      <pc:sldChg chg="modSp mod">
        <pc:chgData name="SCUTELNICIUC, Otilia" userId="ecb242ed-a0d8-48f0-a6f7-a03a4e9ff3c1" providerId="ADAL" clId="{69C7AF52-5FA3-47D6-B86A-E58384326FF5}" dt="2025-02-17T07:56:18.601" v="334" actId="20577"/>
        <pc:sldMkLst>
          <pc:docMk/>
          <pc:sldMk cId="238914130" sldId="276"/>
        </pc:sldMkLst>
        <pc:spChg chg="mod">
          <ac:chgData name="SCUTELNICIUC, Otilia" userId="ecb242ed-a0d8-48f0-a6f7-a03a4e9ff3c1" providerId="ADAL" clId="{69C7AF52-5FA3-47D6-B86A-E58384326FF5}" dt="2025-02-17T07:56:18.601" v="334" actId="20577"/>
          <ac:spMkLst>
            <pc:docMk/>
            <pc:sldMk cId="238914130" sldId="276"/>
            <ac:spMk id="2" creationId="{308A2466-166E-E36A-869D-4BA073B24D54}"/>
          </ac:spMkLst>
        </pc:spChg>
      </pc:sldChg>
      <pc:sldChg chg="modSp mod">
        <pc:chgData name="SCUTELNICIUC, Otilia" userId="ecb242ed-a0d8-48f0-a6f7-a03a4e9ff3c1" providerId="ADAL" clId="{69C7AF52-5FA3-47D6-B86A-E58384326FF5}" dt="2025-02-17T07:56:07.020" v="330" actId="20577"/>
        <pc:sldMkLst>
          <pc:docMk/>
          <pc:sldMk cId="4280885228" sldId="277"/>
        </pc:sldMkLst>
        <pc:spChg chg="mod">
          <ac:chgData name="SCUTELNICIUC, Otilia" userId="ecb242ed-a0d8-48f0-a6f7-a03a4e9ff3c1" providerId="ADAL" clId="{69C7AF52-5FA3-47D6-B86A-E58384326FF5}" dt="2025-02-17T07:56:07.020" v="330" actId="20577"/>
          <ac:spMkLst>
            <pc:docMk/>
            <pc:sldMk cId="4280885228" sldId="277"/>
            <ac:spMk id="2" creationId="{7D167BF0-2DFE-3232-E8AF-CEADA66CFBF0}"/>
          </ac:spMkLst>
        </pc:spChg>
        <pc:spChg chg="mod">
          <ac:chgData name="SCUTELNICIUC, Otilia" userId="ecb242ed-a0d8-48f0-a6f7-a03a4e9ff3c1" providerId="ADAL" clId="{69C7AF52-5FA3-47D6-B86A-E58384326FF5}" dt="2025-02-17T06:36:38.642" v="318" actId="20577"/>
          <ac:spMkLst>
            <pc:docMk/>
            <pc:sldMk cId="4280885228" sldId="277"/>
            <ac:spMk id="4" creationId="{826EA65C-A10A-AA54-000E-1AB40632CAA8}"/>
          </ac:spMkLst>
        </pc:spChg>
      </pc:sldChg>
      <pc:sldChg chg="modSp mod">
        <pc:chgData name="SCUTELNICIUC, Otilia" userId="ecb242ed-a0d8-48f0-a6f7-a03a4e9ff3c1" providerId="ADAL" clId="{69C7AF52-5FA3-47D6-B86A-E58384326FF5}" dt="2025-02-17T06:14:15.175" v="188" actId="1076"/>
        <pc:sldMkLst>
          <pc:docMk/>
          <pc:sldMk cId="481898420" sldId="278"/>
        </pc:sldMkLst>
        <pc:spChg chg="mod">
          <ac:chgData name="SCUTELNICIUC, Otilia" userId="ecb242ed-a0d8-48f0-a6f7-a03a4e9ff3c1" providerId="ADAL" clId="{69C7AF52-5FA3-47D6-B86A-E58384326FF5}" dt="2025-02-17T06:14:15.175" v="188" actId="1076"/>
          <ac:spMkLst>
            <pc:docMk/>
            <pc:sldMk cId="481898420" sldId="278"/>
            <ac:spMk id="12" creationId="{069E2C2A-6D98-15A8-AE24-2363177688B9}"/>
          </ac:spMkLst>
        </pc:spChg>
        <pc:spChg chg="mod">
          <ac:chgData name="SCUTELNICIUC, Otilia" userId="ecb242ed-a0d8-48f0-a6f7-a03a4e9ff3c1" providerId="ADAL" clId="{69C7AF52-5FA3-47D6-B86A-E58384326FF5}" dt="2025-02-17T06:14:10.308" v="187" actId="1076"/>
          <ac:spMkLst>
            <pc:docMk/>
            <pc:sldMk cId="481898420" sldId="278"/>
            <ac:spMk id="13" creationId="{B5517D16-0A03-7676-0086-DE65BA485A5E}"/>
          </ac:spMkLst>
        </pc:spChg>
      </pc:sldChg>
      <pc:sldChg chg="add">
        <pc:chgData name="SCUTELNICIUC, Otilia" userId="ecb242ed-a0d8-48f0-a6f7-a03a4e9ff3c1" providerId="ADAL" clId="{69C7AF52-5FA3-47D6-B86A-E58384326FF5}" dt="2025-02-17T08:53:56.680" v="1411"/>
        <pc:sldMkLst>
          <pc:docMk/>
          <pc:sldMk cId="1940173111" sldId="281"/>
        </pc:sldMkLst>
      </pc:sldChg>
      <pc:sldChg chg="add">
        <pc:chgData name="SCUTELNICIUC, Otilia" userId="ecb242ed-a0d8-48f0-a6f7-a03a4e9ff3c1" providerId="ADAL" clId="{69C7AF52-5FA3-47D6-B86A-E58384326FF5}" dt="2025-02-17T08:53:56.680" v="1411"/>
        <pc:sldMkLst>
          <pc:docMk/>
          <pc:sldMk cId="2443329472" sldId="284"/>
        </pc:sldMkLst>
      </pc:sldChg>
      <pc:sldChg chg="add">
        <pc:chgData name="SCUTELNICIUC, Otilia" userId="ecb242ed-a0d8-48f0-a6f7-a03a4e9ff3c1" providerId="ADAL" clId="{69C7AF52-5FA3-47D6-B86A-E58384326FF5}" dt="2025-02-17T08:53:56.680" v="1411"/>
        <pc:sldMkLst>
          <pc:docMk/>
          <pc:sldMk cId="829493007" sldId="290"/>
        </pc:sldMkLst>
      </pc:sldChg>
      <pc:sldChg chg="add">
        <pc:chgData name="SCUTELNICIUC, Otilia" userId="ecb242ed-a0d8-48f0-a6f7-a03a4e9ff3c1" providerId="ADAL" clId="{69C7AF52-5FA3-47D6-B86A-E58384326FF5}" dt="2025-02-17T08:53:56.680" v="1411"/>
        <pc:sldMkLst>
          <pc:docMk/>
          <pc:sldMk cId="3094053899" sldId="291"/>
        </pc:sldMkLst>
      </pc:sldChg>
      <pc:sldChg chg="add">
        <pc:chgData name="SCUTELNICIUC, Otilia" userId="ecb242ed-a0d8-48f0-a6f7-a03a4e9ff3c1" providerId="ADAL" clId="{69C7AF52-5FA3-47D6-B86A-E58384326FF5}" dt="2025-02-17T08:53:56.680" v="1411"/>
        <pc:sldMkLst>
          <pc:docMk/>
          <pc:sldMk cId="2657102656" sldId="294"/>
        </pc:sldMkLst>
      </pc:sldChg>
      <pc:sldChg chg="add">
        <pc:chgData name="SCUTELNICIUC, Otilia" userId="ecb242ed-a0d8-48f0-a6f7-a03a4e9ff3c1" providerId="ADAL" clId="{69C7AF52-5FA3-47D6-B86A-E58384326FF5}" dt="2025-02-17T08:53:56.680" v="1411"/>
        <pc:sldMkLst>
          <pc:docMk/>
          <pc:sldMk cId="2798585004" sldId="433"/>
        </pc:sldMkLst>
      </pc:sldChg>
      <pc:sldChg chg="add">
        <pc:chgData name="SCUTELNICIUC, Otilia" userId="ecb242ed-a0d8-48f0-a6f7-a03a4e9ff3c1" providerId="ADAL" clId="{69C7AF52-5FA3-47D6-B86A-E58384326FF5}" dt="2025-02-17T08:53:56.680" v="1411"/>
        <pc:sldMkLst>
          <pc:docMk/>
          <pc:sldMk cId="2608589719" sldId="435"/>
        </pc:sldMkLst>
      </pc:sldChg>
      <pc:sldChg chg="add">
        <pc:chgData name="SCUTELNICIUC, Otilia" userId="ecb242ed-a0d8-48f0-a6f7-a03a4e9ff3c1" providerId="ADAL" clId="{69C7AF52-5FA3-47D6-B86A-E58384326FF5}" dt="2025-02-17T08:53:56.680" v="1411"/>
        <pc:sldMkLst>
          <pc:docMk/>
          <pc:sldMk cId="2666601881" sldId="442"/>
        </pc:sldMkLst>
      </pc:sldChg>
      <pc:sldChg chg="add">
        <pc:chgData name="SCUTELNICIUC, Otilia" userId="ecb242ed-a0d8-48f0-a6f7-a03a4e9ff3c1" providerId="ADAL" clId="{69C7AF52-5FA3-47D6-B86A-E58384326FF5}" dt="2025-02-17T08:53:56.680" v="1411"/>
        <pc:sldMkLst>
          <pc:docMk/>
          <pc:sldMk cId="729468955" sldId="443"/>
        </pc:sldMkLst>
      </pc:sldChg>
      <pc:sldChg chg="add">
        <pc:chgData name="SCUTELNICIUC, Otilia" userId="ecb242ed-a0d8-48f0-a6f7-a03a4e9ff3c1" providerId="ADAL" clId="{69C7AF52-5FA3-47D6-B86A-E58384326FF5}" dt="2025-02-17T08:53:56.680" v="1411"/>
        <pc:sldMkLst>
          <pc:docMk/>
          <pc:sldMk cId="1108573663" sldId="444"/>
        </pc:sldMkLst>
      </pc:sldChg>
      <pc:sldChg chg="add">
        <pc:chgData name="SCUTELNICIUC, Otilia" userId="ecb242ed-a0d8-48f0-a6f7-a03a4e9ff3c1" providerId="ADAL" clId="{69C7AF52-5FA3-47D6-B86A-E58384326FF5}" dt="2025-02-17T08:53:56.680" v="1411"/>
        <pc:sldMkLst>
          <pc:docMk/>
          <pc:sldMk cId="183522148" sldId="493"/>
        </pc:sldMkLst>
      </pc:sldChg>
      <pc:sldChg chg="add">
        <pc:chgData name="SCUTELNICIUC, Otilia" userId="ecb242ed-a0d8-48f0-a6f7-a03a4e9ff3c1" providerId="ADAL" clId="{69C7AF52-5FA3-47D6-B86A-E58384326FF5}" dt="2025-02-17T08:53:56.680" v="1411"/>
        <pc:sldMkLst>
          <pc:docMk/>
          <pc:sldMk cId="1413324926" sldId="532"/>
        </pc:sldMkLst>
      </pc:sldChg>
      <pc:sldChg chg="add">
        <pc:chgData name="SCUTELNICIUC, Otilia" userId="ecb242ed-a0d8-48f0-a6f7-a03a4e9ff3c1" providerId="ADAL" clId="{69C7AF52-5FA3-47D6-B86A-E58384326FF5}" dt="2025-02-17T08:53:56.680" v="1411"/>
        <pc:sldMkLst>
          <pc:docMk/>
          <pc:sldMk cId="1897610592" sldId="592"/>
        </pc:sldMkLst>
      </pc:sldChg>
      <pc:sldChg chg="add">
        <pc:chgData name="SCUTELNICIUC, Otilia" userId="ecb242ed-a0d8-48f0-a6f7-a03a4e9ff3c1" providerId="ADAL" clId="{69C7AF52-5FA3-47D6-B86A-E58384326FF5}" dt="2025-02-17T08:53:56.680" v="1411"/>
        <pc:sldMkLst>
          <pc:docMk/>
          <pc:sldMk cId="1969628451" sldId="593"/>
        </pc:sldMkLst>
      </pc:sldChg>
      <pc:sldChg chg="add">
        <pc:chgData name="SCUTELNICIUC, Otilia" userId="ecb242ed-a0d8-48f0-a6f7-a03a4e9ff3c1" providerId="ADAL" clId="{69C7AF52-5FA3-47D6-B86A-E58384326FF5}" dt="2025-02-17T08:53:56.680" v="1411"/>
        <pc:sldMkLst>
          <pc:docMk/>
          <pc:sldMk cId="4162600275" sldId="595"/>
        </pc:sldMkLst>
      </pc:sldChg>
      <pc:sldChg chg="add">
        <pc:chgData name="SCUTELNICIUC, Otilia" userId="ecb242ed-a0d8-48f0-a6f7-a03a4e9ff3c1" providerId="ADAL" clId="{69C7AF52-5FA3-47D6-B86A-E58384326FF5}" dt="2025-02-17T08:53:56.680" v="1411"/>
        <pc:sldMkLst>
          <pc:docMk/>
          <pc:sldMk cId="3357065539" sldId="596"/>
        </pc:sldMkLst>
      </pc:sldChg>
      <pc:sldChg chg="add">
        <pc:chgData name="SCUTELNICIUC, Otilia" userId="ecb242ed-a0d8-48f0-a6f7-a03a4e9ff3c1" providerId="ADAL" clId="{69C7AF52-5FA3-47D6-B86A-E58384326FF5}" dt="2025-02-17T08:53:56.680" v="1411"/>
        <pc:sldMkLst>
          <pc:docMk/>
          <pc:sldMk cId="2603235005" sldId="598"/>
        </pc:sldMkLst>
      </pc:sldChg>
      <pc:sldChg chg="add">
        <pc:chgData name="SCUTELNICIUC, Otilia" userId="ecb242ed-a0d8-48f0-a6f7-a03a4e9ff3c1" providerId="ADAL" clId="{69C7AF52-5FA3-47D6-B86A-E58384326FF5}" dt="2025-02-17T08:53:56.680" v="1411"/>
        <pc:sldMkLst>
          <pc:docMk/>
          <pc:sldMk cId="2144032449" sldId="603"/>
        </pc:sldMkLst>
      </pc:sldChg>
      <pc:sldChg chg="add">
        <pc:chgData name="SCUTELNICIUC, Otilia" userId="ecb242ed-a0d8-48f0-a6f7-a03a4e9ff3c1" providerId="ADAL" clId="{69C7AF52-5FA3-47D6-B86A-E58384326FF5}" dt="2025-02-17T08:53:56.680" v="1411"/>
        <pc:sldMkLst>
          <pc:docMk/>
          <pc:sldMk cId="1609635899" sldId="604"/>
        </pc:sldMkLst>
      </pc:sldChg>
      <pc:sldChg chg="add">
        <pc:chgData name="SCUTELNICIUC, Otilia" userId="ecb242ed-a0d8-48f0-a6f7-a03a4e9ff3c1" providerId="ADAL" clId="{69C7AF52-5FA3-47D6-B86A-E58384326FF5}" dt="2025-02-17T08:53:56.680" v="1411"/>
        <pc:sldMkLst>
          <pc:docMk/>
          <pc:sldMk cId="562036411" sldId="605"/>
        </pc:sldMkLst>
      </pc:sldChg>
      <pc:sldChg chg="add">
        <pc:chgData name="SCUTELNICIUC, Otilia" userId="ecb242ed-a0d8-48f0-a6f7-a03a4e9ff3c1" providerId="ADAL" clId="{69C7AF52-5FA3-47D6-B86A-E58384326FF5}" dt="2025-02-17T08:53:56.680" v="1411"/>
        <pc:sldMkLst>
          <pc:docMk/>
          <pc:sldMk cId="3839718844" sldId="606"/>
        </pc:sldMkLst>
      </pc:sldChg>
      <pc:sldChg chg="add">
        <pc:chgData name="SCUTELNICIUC, Otilia" userId="ecb242ed-a0d8-48f0-a6f7-a03a4e9ff3c1" providerId="ADAL" clId="{69C7AF52-5FA3-47D6-B86A-E58384326FF5}" dt="2025-02-17T08:53:56.680" v="1411"/>
        <pc:sldMkLst>
          <pc:docMk/>
          <pc:sldMk cId="4084451052" sldId="607"/>
        </pc:sldMkLst>
      </pc:sldChg>
      <pc:sldChg chg="add">
        <pc:chgData name="SCUTELNICIUC, Otilia" userId="ecb242ed-a0d8-48f0-a6f7-a03a4e9ff3c1" providerId="ADAL" clId="{69C7AF52-5FA3-47D6-B86A-E58384326FF5}" dt="2025-02-17T08:53:56.680" v="1411"/>
        <pc:sldMkLst>
          <pc:docMk/>
          <pc:sldMk cId="2989193637" sldId="608"/>
        </pc:sldMkLst>
      </pc:sldChg>
      <pc:sldChg chg="add">
        <pc:chgData name="SCUTELNICIUC, Otilia" userId="ecb242ed-a0d8-48f0-a6f7-a03a4e9ff3c1" providerId="ADAL" clId="{69C7AF52-5FA3-47D6-B86A-E58384326FF5}" dt="2025-02-17T08:53:56.680" v="1411"/>
        <pc:sldMkLst>
          <pc:docMk/>
          <pc:sldMk cId="318734530" sldId="609"/>
        </pc:sldMkLst>
      </pc:sldChg>
      <pc:sldChg chg="add">
        <pc:chgData name="SCUTELNICIUC, Otilia" userId="ecb242ed-a0d8-48f0-a6f7-a03a4e9ff3c1" providerId="ADAL" clId="{69C7AF52-5FA3-47D6-B86A-E58384326FF5}" dt="2025-02-17T08:53:56.680" v="1411"/>
        <pc:sldMkLst>
          <pc:docMk/>
          <pc:sldMk cId="3304644183" sldId="610"/>
        </pc:sldMkLst>
      </pc:sldChg>
      <pc:sldChg chg="add">
        <pc:chgData name="SCUTELNICIUC, Otilia" userId="ecb242ed-a0d8-48f0-a6f7-a03a4e9ff3c1" providerId="ADAL" clId="{69C7AF52-5FA3-47D6-B86A-E58384326FF5}" dt="2025-02-17T08:53:56.680" v="1411"/>
        <pc:sldMkLst>
          <pc:docMk/>
          <pc:sldMk cId="3150738066" sldId="611"/>
        </pc:sldMkLst>
      </pc:sldChg>
      <pc:sldChg chg="add">
        <pc:chgData name="SCUTELNICIUC, Otilia" userId="ecb242ed-a0d8-48f0-a6f7-a03a4e9ff3c1" providerId="ADAL" clId="{69C7AF52-5FA3-47D6-B86A-E58384326FF5}" dt="2025-02-17T08:53:56.680" v="1411"/>
        <pc:sldMkLst>
          <pc:docMk/>
          <pc:sldMk cId="3997086973" sldId="612"/>
        </pc:sldMkLst>
      </pc:sldChg>
      <pc:sldChg chg="add">
        <pc:chgData name="SCUTELNICIUC, Otilia" userId="ecb242ed-a0d8-48f0-a6f7-a03a4e9ff3c1" providerId="ADAL" clId="{69C7AF52-5FA3-47D6-B86A-E58384326FF5}" dt="2025-02-17T08:53:56.680" v="1411"/>
        <pc:sldMkLst>
          <pc:docMk/>
          <pc:sldMk cId="3987527782" sldId="6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b="1" dirty="0"/>
              <a:t>Вероятность</a:t>
            </a:r>
            <a:r>
              <a:rPr lang="en-US" b="1" dirty="0"/>
              <a:t> </a:t>
            </a:r>
            <a:r>
              <a:rPr lang="en-US" b="1" dirty="0" err="1"/>
              <a:t>передачи</a:t>
            </a:r>
            <a:r>
              <a:rPr lang="en-US" b="1" dirty="0"/>
              <a:t> </a:t>
            </a:r>
            <a:r>
              <a:rPr lang="ru-RU" b="1" dirty="0"/>
              <a:t>ВИЧ</a:t>
            </a:r>
            <a:r>
              <a:rPr lang="en-US" b="1" dirty="0"/>
              <a:t> в </a:t>
            </a:r>
            <a:r>
              <a:rPr lang="en-US" b="1" dirty="0" err="1"/>
              <a:t>дородово</a:t>
            </a:r>
            <a:r>
              <a:rPr lang="ru-RU" b="1" dirty="0"/>
              <a:t>м</a:t>
            </a:r>
            <a:r>
              <a:rPr lang="en-US" b="1" dirty="0"/>
              <a:t> </a:t>
            </a:r>
            <a:r>
              <a:rPr lang="en-US" b="1" dirty="0" err="1"/>
              <a:t>период</a:t>
            </a:r>
            <a:r>
              <a:rPr lang="ru-RU" b="1" dirty="0"/>
              <a:t>е</a:t>
            </a:r>
            <a:r>
              <a:rPr lang="en-US" b="1" dirty="0"/>
              <a:t> (</a:t>
            </a:r>
            <a:r>
              <a:rPr lang="en-US" b="1" dirty="0" err="1"/>
              <a:t>включая</a:t>
            </a:r>
            <a:r>
              <a:rPr lang="en-US" b="1" dirty="0"/>
              <a:t> </a:t>
            </a:r>
            <a:r>
              <a:rPr lang="ru-RU" b="1" dirty="0"/>
              <a:t>роды</a:t>
            </a:r>
            <a:r>
              <a:rPr lang="en-US" b="1"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Версия 2023</c:v>
                </c:pt>
              </c:strCache>
            </c:strRef>
          </c:tx>
          <c:spPr>
            <a:solidFill>
              <a:schemeClr val="accent1"/>
            </a:solidFill>
            <a:ln>
              <a:noFill/>
            </a:ln>
            <a:effectLst/>
          </c:spPr>
          <c:invertIfNegative val="0"/>
          <c:cat>
            <c:strRef>
              <c:f>Sheet1!$A$2:$A$11</c:f>
              <c:strCache>
                <c:ptCount val="10"/>
                <c:pt idx="0">
                  <c:v>No ART CD4&lt;200</c:v>
                </c:pt>
                <c:pt idx="1">
                  <c:v>No ART CD4200-350</c:v>
                </c:pt>
                <c:pt idx="2">
                  <c:v>No ART CD4&gt;350</c:v>
                </c:pt>
                <c:pt idx="3">
                  <c:v>SD NVP</c:v>
                </c:pt>
                <c:pt idx="4">
                  <c:v>Dual ARV</c:v>
                </c:pt>
                <c:pt idx="5">
                  <c:v>Option A</c:v>
                </c:pt>
                <c:pt idx="6">
                  <c:v>Option B</c:v>
                </c:pt>
                <c:pt idx="7">
                  <c:v>ART Before</c:v>
                </c:pt>
                <c:pt idx="8">
                  <c:v>ART During</c:v>
                </c:pt>
                <c:pt idx="9">
                  <c:v>ART Late</c:v>
                </c:pt>
              </c:strCache>
            </c:strRef>
          </c:cat>
          <c:val>
            <c:numRef>
              <c:f>Sheet1!$B$2:$B$11</c:f>
              <c:numCache>
                <c:formatCode>General</c:formatCode>
                <c:ptCount val="10"/>
                <c:pt idx="0">
                  <c:v>37</c:v>
                </c:pt>
                <c:pt idx="1">
                  <c:v>27</c:v>
                </c:pt>
                <c:pt idx="2">
                  <c:v>15</c:v>
                </c:pt>
                <c:pt idx="3">
                  <c:v>7.5</c:v>
                </c:pt>
                <c:pt idx="4">
                  <c:v>2.2000000000000002</c:v>
                </c:pt>
                <c:pt idx="5">
                  <c:v>4.0999999999999996</c:v>
                </c:pt>
                <c:pt idx="6">
                  <c:v>1.9</c:v>
                </c:pt>
                <c:pt idx="7">
                  <c:v>0.26</c:v>
                </c:pt>
                <c:pt idx="8">
                  <c:v>1.4</c:v>
                </c:pt>
                <c:pt idx="9">
                  <c:v>8.1999999999999993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88C-4CEC-9118-ED343A786ACE}"/>
            </c:ext>
          </c:extLst>
        </c:ser>
        <c:ser>
          <c:idx val="1"/>
          <c:order val="1"/>
          <c:tx>
            <c:strRef>
              <c:f>Sheet1!$C$1</c:f>
              <c:strCache>
                <c:ptCount val="1"/>
                <c:pt idx="0">
                  <c:v>Версия 2025</c:v>
                </c:pt>
              </c:strCache>
            </c:strRef>
          </c:tx>
          <c:spPr>
            <a:solidFill>
              <a:schemeClr val="accent2"/>
            </a:solidFill>
            <a:ln>
              <a:noFill/>
            </a:ln>
            <a:effectLst/>
          </c:spPr>
          <c:invertIfNegative val="0"/>
          <c:cat>
            <c:strRef>
              <c:f>Sheet1!$A$2:$A$11</c:f>
              <c:strCache>
                <c:ptCount val="10"/>
                <c:pt idx="0">
                  <c:v>No ART CD4&lt;200</c:v>
                </c:pt>
                <c:pt idx="1">
                  <c:v>No ART CD4200-350</c:v>
                </c:pt>
                <c:pt idx="2">
                  <c:v>No ART CD4&gt;350</c:v>
                </c:pt>
                <c:pt idx="3">
                  <c:v>SD NVP</c:v>
                </c:pt>
                <c:pt idx="4">
                  <c:v>Dual ARV</c:v>
                </c:pt>
                <c:pt idx="5">
                  <c:v>Option A</c:v>
                </c:pt>
                <c:pt idx="6">
                  <c:v>Option B</c:v>
                </c:pt>
                <c:pt idx="7">
                  <c:v>ART Before</c:v>
                </c:pt>
                <c:pt idx="8">
                  <c:v>ART During</c:v>
                </c:pt>
                <c:pt idx="9">
                  <c:v>ART Late</c:v>
                </c:pt>
              </c:strCache>
            </c:strRef>
          </c:cat>
          <c:val>
            <c:numRef>
              <c:f>Sheet1!$C$2:$C$11</c:f>
              <c:numCache>
                <c:formatCode>General</c:formatCode>
                <c:ptCount val="10"/>
                <c:pt idx="0">
                  <c:v>33.4</c:v>
                </c:pt>
                <c:pt idx="1">
                  <c:v>25.1</c:v>
                </c:pt>
                <c:pt idx="2">
                  <c:v>16.7</c:v>
                </c:pt>
                <c:pt idx="3">
                  <c:v>8.3000000000000007</c:v>
                </c:pt>
                <c:pt idx="4">
                  <c:v>3.1</c:v>
                </c:pt>
                <c:pt idx="5">
                  <c:v>3.1</c:v>
                </c:pt>
                <c:pt idx="6">
                  <c:v>1.8</c:v>
                </c:pt>
                <c:pt idx="7">
                  <c:v>0.33</c:v>
                </c:pt>
                <c:pt idx="8">
                  <c:v>1</c:v>
                </c:pt>
                <c:pt idx="9">
                  <c:v>5.2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sz="2000" b="1" i="0" u="none" strike="noStrike" kern="1200" spc="0" baseline="0" dirty="0">
                <a:solidFill>
                  <a:srgbClr val="000000"/>
                </a:solidFill>
              </a:rPr>
              <a:t>Вероятность</a:t>
            </a:r>
            <a:r>
              <a:rPr lang="en-US" sz="2000" b="1" i="0" u="none" strike="noStrike" kern="1200" spc="0" baseline="0" dirty="0">
                <a:solidFill>
                  <a:srgbClr val="000000"/>
                </a:solidFill>
              </a:rPr>
              <a:t> </a:t>
            </a:r>
            <a:r>
              <a:rPr lang="en-US" sz="2000" b="1" i="0" u="none" strike="noStrike" kern="1200" spc="0" baseline="0" dirty="0" err="1">
                <a:solidFill>
                  <a:srgbClr val="000000"/>
                </a:solidFill>
              </a:rPr>
              <a:t>передачи</a:t>
            </a:r>
            <a:r>
              <a:rPr lang="en-US" sz="2000" b="1" i="0" u="none" strike="noStrike" kern="1200" spc="0" baseline="0" dirty="0">
                <a:solidFill>
                  <a:srgbClr val="000000"/>
                </a:solidFill>
              </a:rPr>
              <a:t> </a:t>
            </a:r>
            <a:r>
              <a:rPr lang="ru-RU" sz="2000" b="1" i="0" u="none" strike="noStrike" kern="1200" spc="0" baseline="0" dirty="0">
                <a:solidFill>
                  <a:srgbClr val="000000"/>
                </a:solidFill>
              </a:rPr>
              <a:t>ВИЧ</a:t>
            </a:r>
            <a:r>
              <a:rPr lang="en-US" sz="2000" b="1" i="0" u="none" strike="noStrike" kern="1200" spc="0" baseline="0" dirty="0">
                <a:solidFill>
                  <a:srgbClr val="000000"/>
                </a:solidFill>
              </a:rPr>
              <a:t> </a:t>
            </a:r>
            <a:r>
              <a:rPr lang="ru-RU" sz="2000" b="1" i="0" u="none" strike="noStrike" kern="1200" spc="0" baseline="0" dirty="0">
                <a:solidFill>
                  <a:srgbClr val="000000"/>
                </a:solidFill>
              </a:rPr>
              <a:t>при </a:t>
            </a:r>
            <a:r>
              <a:rPr lang="en-US" sz="2000" b="1" dirty="0" err="1"/>
              <a:t>грудно</a:t>
            </a:r>
            <a:r>
              <a:rPr lang="ru-RU" sz="2000" b="1" dirty="0"/>
              <a:t>м</a:t>
            </a:r>
            <a:r>
              <a:rPr lang="en-US" sz="2000" b="1" dirty="0"/>
              <a:t> </a:t>
            </a:r>
            <a:r>
              <a:rPr lang="en-US" sz="2000" b="1" dirty="0" err="1"/>
              <a:t>вскармливани</a:t>
            </a:r>
            <a:r>
              <a:rPr lang="ru-RU" sz="2000" b="1" dirty="0"/>
              <a:t>и</a:t>
            </a:r>
            <a:r>
              <a:rPr lang="en-US" sz="2000" b="1" dirty="0"/>
              <a:t> </a:t>
            </a:r>
            <a:r>
              <a:rPr lang="en-US" sz="2000" dirty="0"/>
              <a:t>(% в месяц)</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Версия 2023</c:v>
                </c:pt>
              </c:strCache>
            </c:strRef>
          </c:tx>
          <c:spPr>
            <a:solidFill>
              <a:schemeClr val="accent1"/>
            </a:solidFill>
            <a:ln>
              <a:noFill/>
            </a:ln>
            <a:effectLst/>
          </c:spPr>
          <c:invertIfNegative val="0"/>
          <c:cat>
            <c:strRef>
              <c:f>Sheet1!$A$2:$A$12</c:f>
              <c:strCache>
                <c:ptCount val="11"/>
                <c:pt idx="0">
                  <c:v>No ART CD4&lt;200</c:v>
                </c:pt>
                <c:pt idx="1">
                  <c:v>No ART CD4200-350</c:v>
                </c:pt>
                <c:pt idx="2">
                  <c:v>No ART CD4&gt;350</c:v>
                </c:pt>
                <c:pt idx="3">
                  <c:v>SD NVP CD&lt;350</c:v>
                </c:pt>
                <c:pt idx="4">
                  <c:v>SD NVP CD4&gt;350</c:v>
                </c:pt>
                <c:pt idx="5">
                  <c:v>Dual ARV</c:v>
                </c:pt>
                <c:pt idx="6">
                  <c:v>Option A</c:v>
                </c:pt>
                <c:pt idx="7">
                  <c:v>Option B</c:v>
                </c:pt>
                <c:pt idx="8">
                  <c:v>ART Before</c:v>
                </c:pt>
                <c:pt idx="9">
                  <c:v>ART During</c:v>
                </c:pt>
                <c:pt idx="10">
                  <c:v>ART Late</c:v>
                </c:pt>
              </c:strCache>
            </c:strRef>
          </c:cat>
          <c:val>
            <c:numRef>
              <c:f>Sheet1!$B$2:$B$12</c:f>
              <c:numCache>
                <c:formatCode>General</c:formatCode>
                <c:ptCount val="11"/>
                <c:pt idx="0">
                  <c:v>0.89</c:v>
                </c:pt>
                <c:pt idx="1">
                  <c:v>0.81</c:v>
                </c:pt>
                <c:pt idx="2">
                  <c:v>0.51</c:v>
                </c:pt>
                <c:pt idx="3">
                  <c:v>0.99</c:v>
                </c:pt>
                <c:pt idx="4">
                  <c:v>0.4</c:v>
                </c:pt>
                <c:pt idx="5">
                  <c:v>0.18</c:v>
                </c:pt>
                <c:pt idx="6">
                  <c:v>0.2</c:v>
                </c:pt>
                <c:pt idx="7">
                  <c:v>0.13</c:v>
                </c:pt>
                <c:pt idx="8">
                  <c:v>2.3E-2</c:v>
                </c:pt>
                <c:pt idx="9">
                  <c:v>0.11</c:v>
                </c:pt>
                <c:pt idx="10">
                  <c:v>0.2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88C-4CEC-9118-ED343A786ACE}"/>
            </c:ext>
          </c:extLst>
        </c:ser>
        <c:ser>
          <c:idx val="1"/>
          <c:order val="1"/>
          <c:tx>
            <c:strRef>
              <c:f>Sheet1!$C$1</c:f>
              <c:strCache>
                <c:ptCount val="1"/>
                <c:pt idx="0">
                  <c:v>Версия 2025</c:v>
                </c:pt>
              </c:strCache>
            </c:strRef>
          </c:tx>
          <c:spPr>
            <a:solidFill>
              <a:schemeClr val="accent2"/>
            </a:solidFill>
            <a:ln>
              <a:noFill/>
            </a:ln>
            <a:effectLst/>
          </c:spPr>
          <c:invertIfNegative val="0"/>
          <c:cat>
            <c:strRef>
              <c:f>Sheet1!$A$2:$A$12</c:f>
              <c:strCache>
                <c:ptCount val="11"/>
                <c:pt idx="0">
                  <c:v>No ART CD4&lt;200</c:v>
                </c:pt>
                <c:pt idx="1">
                  <c:v>No ART CD4200-350</c:v>
                </c:pt>
                <c:pt idx="2">
                  <c:v>No ART CD4&gt;350</c:v>
                </c:pt>
                <c:pt idx="3">
                  <c:v>SD NVP CD&lt;350</c:v>
                </c:pt>
                <c:pt idx="4">
                  <c:v>SD NVP CD4&gt;350</c:v>
                </c:pt>
                <c:pt idx="5">
                  <c:v>Dual ARV</c:v>
                </c:pt>
                <c:pt idx="6">
                  <c:v>Option A</c:v>
                </c:pt>
                <c:pt idx="7">
                  <c:v>Option B</c:v>
                </c:pt>
                <c:pt idx="8">
                  <c:v>ART Before</c:v>
                </c:pt>
                <c:pt idx="9">
                  <c:v>ART During</c:v>
                </c:pt>
                <c:pt idx="10">
                  <c:v>ART Late</c:v>
                </c:pt>
              </c:strCache>
            </c:strRef>
          </c:cat>
          <c:val>
            <c:numRef>
              <c:f>Sheet1!$C$2:$C$12</c:f>
              <c:numCache>
                <c:formatCode>General</c:formatCode>
                <c:ptCount val="11"/>
                <c:pt idx="0">
                  <c:v>1.07</c:v>
                </c:pt>
                <c:pt idx="1">
                  <c:v>0.94</c:v>
                </c:pt>
                <c:pt idx="2">
                  <c:v>0.8</c:v>
                </c:pt>
                <c:pt idx="3">
                  <c:v>0.74</c:v>
                </c:pt>
                <c:pt idx="4">
                  <c:v>0.33</c:v>
                </c:pt>
                <c:pt idx="5">
                  <c:v>0.2</c:v>
                </c:pt>
                <c:pt idx="6">
                  <c:v>0.2</c:v>
                </c:pt>
                <c:pt idx="7">
                  <c:v>0.14000000000000001</c:v>
                </c:pt>
                <c:pt idx="8">
                  <c:v>0.02</c:v>
                </c:pt>
                <c:pt idx="9">
                  <c:v>0.13</c:v>
                </c:pt>
                <c:pt idx="10">
                  <c:v>0.13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Sheet1!$B$1</c:f>
              <c:strCache>
                <c:ptCount val="1"/>
                <c:pt idx="0">
                  <c:v>Не получают АРТ, статус неизвестен</c:v>
                </c:pt>
              </c:strCache>
            </c:strRef>
          </c:tx>
          <c:spPr>
            <a:solidFill>
              <a:srgbClr val="00B0F0"/>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8673.8934013311264</c:v>
                </c:pt>
                <c:pt idx="1">
                  <c:v>8485.6349186128136</c:v>
                </c:pt>
                <c:pt idx="2">
                  <c:v>9461.273211865453</c:v>
                </c:pt>
                <c:pt idx="3">
                  <c:v>8482.3119996818532</c:v>
                </c:pt>
                <c:pt idx="4">
                  <c:v>7085.3474694056913</c:v>
                </c:pt>
                <c:pt idx="5">
                  <c:v>7302.0790031557626</c:v>
                </c:pt>
                <c:pt idx="6">
                  <c:v>9224.5224879728594</c:v>
                </c:pt>
                <c:pt idx="7">
                  <c:v>8967.7187335276194</c:v>
                </c:pt>
                <c:pt idx="8">
                  <c:v>8239.0537038605853</c:v>
                </c:pt>
              </c:numCache>
            </c:numRef>
          </c:val>
          <c:extLst>
            <c:ext xmlns:c16="http://schemas.microsoft.com/office/drawing/2014/chart" uri="{C3380CC4-5D6E-409C-BE32-E72D297353CC}">
              <c16:uniqueId val="{00000000-72F0-40B0-9CDC-9DB9FC9C0FB6}"/>
            </c:ext>
          </c:extLst>
        </c:ser>
        <c:ser>
          <c:idx val="2"/>
          <c:order val="1"/>
          <c:tx>
            <c:strRef>
              <c:f>Sheet1!$C$1</c:f>
              <c:strCache>
                <c:ptCount val="1"/>
                <c:pt idx="0">
                  <c:v>Не получают АРТ, статус известен</c:v>
                </c:pt>
              </c:strCache>
            </c:strRef>
          </c:tx>
          <c:spPr>
            <a:solidFill>
              <a:schemeClr val="accent2"/>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17829.106598668874</c:v>
                </c:pt>
                <c:pt idx="1">
                  <c:v>17888.365081387186</c:v>
                </c:pt>
                <c:pt idx="2">
                  <c:v>19081.726788134547</c:v>
                </c:pt>
                <c:pt idx="3">
                  <c:v>17993.688000318147</c:v>
                </c:pt>
                <c:pt idx="4">
                  <c:v>13888.652530594309</c:v>
                </c:pt>
                <c:pt idx="5">
                  <c:v>13410.920996844237</c:v>
                </c:pt>
                <c:pt idx="6">
                  <c:v>15884.477512027141</c:v>
                </c:pt>
                <c:pt idx="7">
                  <c:v>14293.281266472381</c:v>
                </c:pt>
                <c:pt idx="8">
                  <c:v>13483.946296139415</c:v>
                </c:pt>
              </c:numCache>
            </c:numRef>
          </c:val>
          <c:extLst>
            <c:ext xmlns:c16="http://schemas.microsoft.com/office/drawing/2014/chart" uri="{C3380CC4-5D6E-409C-BE32-E72D297353CC}">
              <c16:uniqueId val="{00000001-72F0-40B0-9CDC-9DB9FC9C0FB6}"/>
            </c:ext>
          </c:extLst>
        </c:ser>
        <c:ser>
          <c:idx val="3"/>
          <c:order val="2"/>
          <c:tx>
            <c:strRef>
              <c:f>Sheet1!$D$1</c:f>
              <c:strCache>
                <c:ptCount val="1"/>
                <c:pt idx="0">
                  <c:v>На АРТ</c:v>
                </c:pt>
              </c:strCache>
            </c:strRef>
          </c:tx>
          <c:spPr>
            <a:solidFill>
              <a:schemeClr val="accent3"/>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c:formatCode>
                <c:ptCount val="9"/>
                <c:pt idx="0">
                  <c:v>9425</c:v>
                </c:pt>
                <c:pt idx="1">
                  <c:v>9221</c:v>
                </c:pt>
                <c:pt idx="2">
                  <c:v>7755</c:v>
                </c:pt>
                <c:pt idx="3">
                  <c:v>7951</c:v>
                </c:pt>
                <c:pt idx="4">
                  <c:v>8962</c:v>
                </c:pt>
                <c:pt idx="5">
                  <c:v>7609</c:v>
                </c:pt>
                <c:pt idx="6">
                  <c:v>6771</c:v>
                </c:pt>
                <c:pt idx="7">
                  <c:v>7597</c:v>
                </c:pt>
                <c:pt idx="8">
                  <c:v>8193</c:v>
                </c:pt>
              </c:numCache>
            </c:numRef>
          </c:val>
          <c:extLst>
            <c:ext xmlns:c16="http://schemas.microsoft.com/office/drawing/2014/chart" uri="{C3380CC4-5D6E-409C-BE32-E72D297353CC}">
              <c16:uniqueId val="{00000002-72F0-40B0-9CDC-9DB9FC9C0FB6}"/>
            </c:ext>
          </c:extLst>
        </c:ser>
        <c:dLbls>
          <c:showLegendKey val="0"/>
          <c:showVal val="0"/>
          <c:showCatName val="0"/>
          <c:showSerName val="0"/>
          <c:showPercent val="0"/>
          <c:showBubbleSize val="0"/>
        </c:dLbls>
        <c:axId val="1469294304"/>
        <c:axId val="1469294784"/>
      </c:areaChart>
      <c:catAx>
        <c:axId val="146929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784"/>
        <c:crosses val="autoZero"/>
        <c:auto val="1"/>
        <c:lblAlgn val="ctr"/>
        <c:lblOffset val="100"/>
        <c:noMultiLvlLbl val="0"/>
      </c:catAx>
      <c:valAx>
        <c:axId val="1469294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469294304"/>
        <c:crosses val="autoZero"/>
        <c:crossBetween val="midCat"/>
      </c:valAx>
      <c:spPr>
        <a:noFill/>
        <a:ln>
          <a:noFill/>
        </a:ln>
        <a:effectLst/>
      </c:spPr>
    </c:plotArea>
    <c:legend>
      <c:legendPos val="b"/>
      <c:layout>
        <c:manualLayout>
          <c:xMode val="edge"/>
          <c:yMode val="edge"/>
          <c:x val="1.9537951834148713E-2"/>
          <c:y val="0.78026247069029941"/>
          <c:w val="0.91300655788772322"/>
          <c:h val="0.205861175272555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4AB11-45C1-49B4-8CB0-49E274381F96}"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Редактирование стилей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У нас есть одно небольшое изменение в методах, с помощью которых Spectrum рассчитывает количество смертей от СПИДа.</a:t>
            </a:r>
          </a:p>
          <a:p>
            <a:endParaRPr lang="en-US" dirty="0"/>
          </a:p>
          <a:p>
            <a:r>
              <a:rPr lang="en-US" dirty="0"/>
              <a:t>За последние несколько лет накопились данные о том, что в число смертей от СПИДа в Спектруме входят некоторые смерти от причин, не связанных со СПИДом, которые непропорционально сильно влияют на людей с ВИЧ. Эти "избыточные" смерти среди ЛЖВ, не связанные со СПИДом, вызваны сердечно-сосудистыми заболеваниями и некоторыми видами рака, не связанными со СПИДом, а некоторые обусловлены факторами образа жизни, например, смертностью, связанной с употреблением инъекционных наркотиков.</a:t>
            </a:r>
          </a:p>
          <a:p>
            <a:endParaRPr lang="en-US" dirty="0"/>
          </a:p>
          <a:p>
            <a:r>
              <a:rPr lang="en-US" dirty="0"/>
              <a:t>Чтобы учесть это, мы переклассифицировали некоторые случаи смерти от СПИДа как избыточные случаи смерти от не-СПИДа. Эффект от этого будет несколько различаться в зависимости от того, используете ли Вы EPP или CSAVR. Если Вы используете EPP, Вы, скорее всего, увидите небольшое снижение оценок смертей от СПИДа. Если Вы используете CSAVR, Вы можете увидеть небольшое увеличение оценок людей с ВИЧ, так что оценки смертности от СПИДа останутся в соответствии с Вашими данными регистрации актов гражданского состояния.</a:t>
            </a:r>
          </a:p>
          <a:p>
            <a:endParaRPr lang="en-US" dirty="0"/>
          </a:p>
          <a:p>
            <a:r>
              <a:rPr lang="en-US" dirty="0"/>
              <a:t>Эффект наиболее заметен в странах с высоким уровнем дохода, где смертность при применении АРТ низкая (пример: Франция); в то время как в других условиях эффект будет, как правило, совсем небольшим.</a:t>
            </a:r>
          </a:p>
        </p:txBody>
      </p:sp>
      <p:sp>
        <p:nvSpPr>
          <p:cNvPr id="4" name="Slide Number Placeholder 3"/>
          <p:cNvSpPr>
            <a:spLocks noGrp="1"/>
          </p:cNvSpPr>
          <p:nvPr>
            <p:ph type="sldNum" sz="quarter" idx="5"/>
          </p:nvPr>
        </p:nvSpPr>
        <p:spPr/>
        <p:txBody>
          <a:bodyPr/>
          <a:lstStyle/>
          <a:p>
            <a:fld id="{B3FC4483-7CF5-4CF7-BC54-0B04140F1C27}" type="slidenum">
              <a:rPr lang="en-US" smtClean="0"/>
              <a:t>10</a:t>
            </a:fld>
            <a:endParaRPr lang="en-US"/>
          </a:p>
        </p:txBody>
      </p:sp>
    </p:spTree>
    <p:extLst>
      <p:ext uri="{BB962C8B-B14F-4D97-AF65-F5344CB8AC3E}">
        <p14:creationId xmlns:p14="http://schemas.microsoft.com/office/powerpoint/2010/main" val="123691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Мы получили несколько вопросов о том, что должно быть включено в "диагностические" тесты. Это включает тестирование в АНК и других "профессиональных" службах тестирования, но не должно включать самотестирование. Это должно включать тестирование в любом возрасте, включая детей.</a:t>
            </a:r>
          </a:p>
        </p:txBody>
      </p:sp>
      <p:sp>
        <p:nvSpPr>
          <p:cNvPr id="4" name="Slide Number Placeholder 3"/>
          <p:cNvSpPr>
            <a:spLocks noGrp="1"/>
          </p:cNvSpPr>
          <p:nvPr>
            <p:ph type="sldNum" sz="quarter" idx="5"/>
          </p:nvPr>
        </p:nvSpPr>
        <p:spPr/>
        <p:txBody>
          <a:bodyPr/>
          <a:lstStyle/>
          <a:p>
            <a:fld id="{523B704D-9A56-4BE7-9B00-7FDF7739138E}" type="slidenum">
              <a:rPr lang="en-CH" smtClean="0"/>
              <a:t>29</a:t>
            </a:fld>
            <a:endParaRPr lang="en-CH"/>
          </a:p>
        </p:txBody>
      </p:sp>
    </p:spTree>
    <p:extLst>
      <p:ext uri="{BB962C8B-B14F-4D97-AF65-F5344CB8AC3E}">
        <p14:creationId xmlns:p14="http://schemas.microsoft.com/office/powerpoint/2010/main" val="277213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Прошлогодняя программа просто запрашивала количество проведенных самотестирований, которые мы использовали для отчета о количестве распространенных наборов для самотестирования.</a:t>
            </a:r>
          </a:p>
          <a:p>
            <a:r>
              <a:rPr lang="en-US"/>
              <a:t>Данные о самотестировании теперь можно разделить в зависимости от того, использовались ли самотесты с помощью медицинского работника, или же они предназначались для самостоятельного использования. В случае самотестирования с помощью врача Вы можете ввести количество самотестирований с помощью врача, которые были реактивными.</a:t>
            </a:r>
          </a:p>
          <a:p>
            <a:r>
              <a:rPr lang="en-US"/>
              <a:t>Данные о самотестировании также можно разделить в зависимости от того, были ли самотестирования "первичными", предназначенными для получателя, или "вторичными", предназначенными для распространения среди партнеров, членов семьи или других людей.</a:t>
            </a:r>
          </a:p>
          <a:p>
            <a:r>
              <a:rPr lang="en-US"/>
              <a:t>Страны, которые регистрируют данные о количестве людей, прошедших подтверждающий тест в службах тестирования на ВИЧ после реактивного самотестирования, также могут ввести эти данные сюда.</a:t>
            </a:r>
          </a:p>
        </p:txBody>
      </p:sp>
      <p:sp>
        <p:nvSpPr>
          <p:cNvPr id="4" name="Slide Number Placeholder 3"/>
          <p:cNvSpPr>
            <a:spLocks noGrp="1"/>
          </p:cNvSpPr>
          <p:nvPr>
            <p:ph type="sldNum" sz="quarter" idx="5"/>
          </p:nvPr>
        </p:nvSpPr>
        <p:spPr/>
        <p:txBody>
          <a:bodyPr/>
          <a:lstStyle/>
          <a:p>
            <a:fld id="{523B704D-9A56-4BE7-9B00-7FDF7739138E}" type="slidenum">
              <a:rPr lang="en-CH" smtClean="0"/>
              <a:t>30</a:t>
            </a:fld>
            <a:endParaRPr lang="en-CH"/>
          </a:p>
        </p:txBody>
      </p:sp>
    </p:spTree>
    <p:extLst>
      <p:ext uri="{BB962C8B-B14F-4D97-AF65-F5344CB8AC3E}">
        <p14:creationId xmlns:p14="http://schemas.microsoft.com/office/powerpoint/2010/main" val="15902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Раньше Вы могли ввести количество проведенных индексных тестов партнеров, но у нас не было места для ввода количества ВИЧ-положительных индексных тестов. Теперь у нас есть строка, в которую можно ввести положительные индексные тесты.</a:t>
            </a:r>
          </a:p>
        </p:txBody>
      </p:sp>
      <p:sp>
        <p:nvSpPr>
          <p:cNvPr id="4" name="Slide Number Placeholder 3"/>
          <p:cNvSpPr>
            <a:spLocks noGrp="1"/>
          </p:cNvSpPr>
          <p:nvPr>
            <p:ph type="sldNum" sz="quarter" idx="5"/>
          </p:nvPr>
        </p:nvSpPr>
        <p:spPr/>
        <p:txBody>
          <a:bodyPr/>
          <a:lstStyle/>
          <a:p>
            <a:fld id="{523B704D-9A56-4BE7-9B00-7FDF7739138E}" type="slidenum">
              <a:rPr lang="en-CH" smtClean="0"/>
              <a:t>31</a:t>
            </a:fld>
            <a:endParaRPr lang="en-CH"/>
          </a:p>
        </p:txBody>
      </p:sp>
    </p:spTree>
    <p:extLst>
      <p:ext uri="{BB962C8B-B14F-4D97-AF65-F5344CB8AC3E}">
        <p14:creationId xmlns:p14="http://schemas.microsoft.com/office/powerpoint/2010/main" val="35161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Вы заметите, что у нас появилась новая вкладка в форме статистики программы для криптококкового менингита. Данные в этой форме были предварительно заполнены данными из анализа бремени КМ, </a:t>
            </a:r>
            <a:r>
              <a:rPr lang="en-US" err="1"/>
              <a:t>проведенного </a:t>
            </a:r>
            <a:r>
              <a:rPr lang="en-US"/>
              <a:t>Радхой </a:t>
            </a:r>
            <a:r>
              <a:rPr lang="en-US" err="1"/>
              <a:t>Раджасингем</a:t>
            </a:r>
            <a:r>
              <a:rPr lang="en-US"/>
              <a:t>. Пожалуйста, просмотрите их и, по возможности, обновите. Это повлияет на оценки Спектрумом бремени криптококкового менингита и смертности.</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32</a:t>
            </a:fld>
            <a:endParaRPr lang="en-CH"/>
          </a:p>
        </p:txBody>
      </p:sp>
    </p:spTree>
    <p:extLst>
      <p:ext uri="{BB962C8B-B14F-4D97-AF65-F5344CB8AC3E}">
        <p14:creationId xmlns:p14="http://schemas.microsoft.com/office/powerpoint/2010/main" val="178425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23B704D-9A56-4BE7-9B00-7FDF7739138E}" type="slidenum">
              <a:rPr lang="en-CH" smtClean="0"/>
              <a:t>35</a:t>
            </a:fld>
            <a:endParaRPr lang="en-CH"/>
          </a:p>
        </p:txBody>
      </p:sp>
    </p:spTree>
    <p:extLst>
      <p:ext uri="{BB962C8B-B14F-4D97-AF65-F5344CB8AC3E}">
        <p14:creationId xmlns:p14="http://schemas.microsoft.com/office/powerpoint/2010/main" val="392532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36</a:t>
            </a:fld>
            <a:endParaRPr lang="en-CH"/>
          </a:p>
        </p:txBody>
      </p:sp>
    </p:spTree>
    <p:extLst>
      <p:ext uri="{BB962C8B-B14F-4D97-AF65-F5344CB8AC3E}">
        <p14:creationId xmlns:p14="http://schemas.microsoft.com/office/powerpoint/2010/main" val="183998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37</a:t>
            </a:fld>
            <a:endParaRPr lang="en-US"/>
          </a:p>
        </p:txBody>
      </p:sp>
    </p:spTree>
    <p:extLst>
      <p:ext uri="{BB962C8B-B14F-4D97-AF65-F5344CB8AC3E}">
        <p14:creationId xmlns:p14="http://schemas.microsoft.com/office/powerpoint/2010/main" val="281875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7FF-058B-D74A-36A3-241D84C2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CD27-4FB5-95A0-4E0A-11DD9FCE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2BE-B599-305A-9A8A-ADCF56A3B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Скрыто для TOT, но будет представлено на региональных семинарах, где используются данные рутинного тестирования при АНК.</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Страны, имеющие репрезентативные в национальном масштабе данные о распространенности ВИЧ, полученные в результате рутинного тестирования во время АНК, могут использовать эти данные для оценки потребности в профилактике вертикальной передачи. В частности, эти данные можно использовать для калибровки показателей рождаемости у женщин с ВИЧ по сравнению с женщинами без ВИЧ. Для этого зайдите в меню "Дополнительные опции" и выберите "Снижение рождаемости в связи с ВИЧ". В результате Вы перейдете к форме, которая определяет влияние ВИЧ-инфекции на рождаемость в зависимости от возраста, количества CD4 и статуса АРТ. Здесь также указан "местный поправочный коэффициент", который варьируется в зависимости от страны. Вы можете откалибровать этот местный поправочный коэффициент в соответствии с </a:t>
            </a:r>
            <a:r>
              <a:rPr lang="en-US" err="1"/>
              <a:t>данными </a:t>
            </a:r>
            <a:r>
              <a:rPr lang="en-US"/>
              <a:t>Вашего АНК, нажав кнопку "Подогнать местный поправочный коэффициент".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В форме подгонки Вы можете воспользоваться кнопкой "Импортировать данные из программы", чтобы импортировать данные, которые Вы ввели в форму тестирования ANC. После импорта эти данные появятся в таблице в верхней части формы и в виде красных точек на графике в нижней части формы. Данные хорошего качества, как правило, формируют плавную тенденцию. Если есть некоторые отклонения, которые могут быть вызваны ограниченным охватом при увеличении масштаба тестирования или проблемами с доступностью тестирования, Вы можете удалить их, обнулив записи в таблице в этой форме. После очистки данных Вы можете нажать "Fit fertility rate ratios", чтобы начать подгонку. Spectrum попробует несколько различных значений местного поправочного коэффициента. После этого оценка Спектрума - синяя линия - должна быть близка к Вашим данным.</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Когда Вы будете удовлетворены подгонкой, нажмите "OK", чтобы выйти из формы подгонки, и снова "OK", чтобы принять обновленный местный поправочный коэффициент и выйти из формы снижения рождаемости, связанной с ВИЧ.</a:t>
            </a:r>
          </a:p>
          <a:p>
            <a:endParaRPr lang="en-US"/>
          </a:p>
        </p:txBody>
      </p:sp>
      <p:sp>
        <p:nvSpPr>
          <p:cNvPr id="4" name="Slide Number Placeholder 3">
            <a:extLst>
              <a:ext uri="{FF2B5EF4-FFF2-40B4-BE49-F238E27FC236}">
                <a16:creationId xmlns:a16="http://schemas.microsoft.com/office/drawing/2014/main" id="{6389BFD9-D59A-B29D-D8A9-A4F4410F1B91}"/>
              </a:ext>
            </a:extLst>
          </p:cNvPr>
          <p:cNvSpPr>
            <a:spLocks noGrp="1"/>
          </p:cNvSpPr>
          <p:nvPr>
            <p:ph type="sldNum" sz="quarter" idx="5"/>
          </p:nvPr>
        </p:nvSpPr>
        <p:spPr/>
        <p:txBody>
          <a:bodyPr/>
          <a:lstStyle/>
          <a:p>
            <a:fld id="{B3FC4483-7CF5-4CF7-BC54-0B04140F1C27}" type="slidenum">
              <a:rPr lang="en-US" smtClean="0"/>
              <a:t>38</a:t>
            </a:fld>
            <a:endParaRPr lang="en-US"/>
          </a:p>
        </p:txBody>
      </p:sp>
    </p:spTree>
    <p:extLst>
      <p:ext uri="{BB962C8B-B14F-4D97-AF65-F5344CB8AC3E}">
        <p14:creationId xmlns:p14="http://schemas.microsoft.com/office/powerpoint/2010/main" val="3881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Пожалуйста, скорректируйте этот слайд в соответствии с мероприятиями, запланированными на следующее занятие в группе.</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39</a:t>
            </a:fld>
            <a:endParaRPr lang="en-CH"/>
          </a:p>
        </p:txBody>
      </p:sp>
    </p:spTree>
    <p:extLst>
      <p:ext uri="{BB962C8B-B14F-4D97-AF65-F5344CB8AC3E}">
        <p14:creationId xmlns:p14="http://schemas.microsoft.com/office/powerpoint/2010/main" val="28268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13</a:t>
            </a:fld>
            <a:endParaRPr lang="en-CH"/>
          </a:p>
        </p:txBody>
      </p:sp>
    </p:spTree>
    <p:extLst>
      <p:ext uri="{BB962C8B-B14F-4D97-AF65-F5344CB8AC3E}">
        <p14:creationId xmlns:p14="http://schemas.microsoft.com/office/powerpoint/2010/main" val="123926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340624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Спрятан для TOT, но будет выступать на семинарах в стране.</a:t>
            </a:r>
          </a:p>
          <a:p>
            <a:endParaRPr lang="en-US"/>
          </a:p>
          <a:p>
            <a:r>
              <a:rPr lang="en-US"/>
              <a:t>Исходные данные, которые учитывал Отдел народонаселения ООН, описаны на сайте "Источники данных", а также на сайте Spectrum в разделе "Источники прогноза" после загрузки WPP 2024.</a:t>
            </a:r>
          </a:p>
          <a:p>
            <a:r>
              <a:rPr lang="en-US"/>
              <a:t>На сайте Data Portal можно ознакомиться с различными оценками Отдела народонаселения ООН, а также просмотреть эмпирические данные, лежащие в основе оценок рождаемости, как показано здесь для Лесото.</a:t>
            </a:r>
          </a:p>
        </p:txBody>
      </p:sp>
      <p:sp>
        <p:nvSpPr>
          <p:cNvPr id="4" name="Slide Number Placeholder 3"/>
          <p:cNvSpPr>
            <a:spLocks noGrp="1"/>
          </p:cNvSpPr>
          <p:nvPr>
            <p:ph type="sldNum" sz="quarter" idx="5"/>
          </p:nvPr>
        </p:nvSpPr>
        <p:spPr/>
        <p:txBody>
          <a:bodyPr/>
          <a:lstStyle/>
          <a:p>
            <a:fld id="{92120617-EDB4-4A2C-8E78-C191A3D3B818}" type="slidenum">
              <a:rPr lang="en-US" smtClean="0"/>
              <a:t>17</a:t>
            </a:fld>
            <a:endParaRPr lang="en-US"/>
          </a:p>
        </p:txBody>
      </p:sp>
    </p:spTree>
    <p:extLst>
      <p:ext uri="{BB962C8B-B14F-4D97-AF65-F5344CB8AC3E}">
        <p14:creationId xmlns:p14="http://schemas.microsoft.com/office/powerpoint/2010/main" val="354712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8963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Используйте кнопку "Нарисовать значения" в редакторе PMTCT и других редакторах статистики программы для визуализации Ваших данных. Это поможет выявить любые ошибки при вводе данных.</a:t>
            </a:r>
          </a:p>
        </p:txBody>
      </p:sp>
      <p:sp>
        <p:nvSpPr>
          <p:cNvPr id="4" name="Slide Number Placeholder 3"/>
          <p:cNvSpPr>
            <a:spLocks noGrp="1"/>
          </p:cNvSpPr>
          <p:nvPr>
            <p:ph type="sldNum" sz="quarter" idx="5"/>
          </p:nvPr>
        </p:nvSpPr>
        <p:spPr/>
        <p:txBody>
          <a:bodyPr/>
          <a:lstStyle/>
          <a:p>
            <a:fld id="{523B704D-9A56-4BE7-9B00-7FDF7739138E}" type="slidenum">
              <a:rPr lang="en-CH" smtClean="0"/>
              <a:t>20</a:t>
            </a:fld>
            <a:endParaRPr lang="en-CH"/>
          </a:p>
        </p:txBody>
      </p:sp>
    </p:spTree>
    <p:extLst>
      <p:ext uri="{BB962C8B-B14F-4D97-AF65-F5344CB8AC3E}">
        <p14:creationId xmlns:p14="http://schemas.microsoft.com/office/powerpoint/2010/main" val="279209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58F5-7142-33C6-6877-3794C1288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0E019-F781-7409-AB88-C5D0F87A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A34C-F553-DF3C-11A6-5593B617AC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Спрятан для TOT, но будет выступать на семинарах в стране.</a:t>
            </a:r>
          </a:p>
          <a:p>
            <a:endParaRPr lang="en-US"/>
          </a:p>
          <a:p>
            <a:r>
              <a:rPr lang="en-US"/>
              <a:t>EPP просит Вас ввести данные о распространенности ВИЧ по результатам рутинного тестирования на ВИЧ в АНК. Форма тестирования при АНК позволяет Вам проверить свой расчет по основным составляющим. Числитель включает число женщин, о которых было известно, что они были положительными во время первого посещения АНК, и число женщин, которые сдали положительный тест на ВИЧ во время АНК. В знаменатель входят известные положительные результаты и число женщин, которые прошли хотя бы один тест во время АНК. В нескольких странах могут быть также получены данные о "заведомо отрицательных" женщинах. Это женщины, которые не проходили тестирование во время АНК, потому что у них есть документально подтвержденный недавний отрицательный результат теста на ВИЧ. Почти ни одна страна не собирает данные о "заведомо отрицательных" женщинах.</a:t>
            </a:r>
          </a:p>
          <a:p>
            <a:endParaRPr lang="en-US"/>
          </a:p>
          <a:p>
            <a:r>
              <a:rPr lang="en-US"/>
              <a:t>Есть несколько распространенных ошибок, которые можно предотвратить с помощью этой работы:</a:t>
            </a:r>
          </a:p>
          <a:p>
            <a:pPr marL="228600" indent="-228600">
              <a:buAutoNum type="arabicPeriod"/>
            </a:pPr>
            <a:r>
              <a:rPr lang="en-US"/>
              <a:t>Иногда люди ошибочно опускают известных положительных женщин в числителе или знаменателе. Их следует включать в оба показателя.</a:t>
            </a:r>
          </a:p>
          <a:p>
            <a:pPr marL="228600" indent="-228600">
              <a:buAutoNum type="arabicPeriod"/>
            </a:pPr>
            <a:r>
              <a:rPr lang="en-US"/>
              <a:t>Иногда люди ошибочно включают в числитель женщин, получивших положительный результат при повторном тестировании. Следует включать только первый результат теста женщины (повторные тесты могут быть нерепрезентативным подмножеством посетительниц АНК).</a:t>
            </a:r>
          </a:p>
          <a:p>
            <a:pPr marL="0" indent="0">
              <a:buNone/>
            </a:pPr>
            <a:endParaRPr lang="en-US"/>
          </a:p>
          <a:p>
            <a:pPr marL="228600" indent="-228600">
              <a:buAutoNum type="arabicPeriod"/>
            </a:pPr>
            <a:endParaRPr lang="en-US"/>
          </a:p>
          <a:p>
            <a:pPr marL="228600" indent="-228600">
              <a:buAutoNum type="arabicPeriod"/>
            </a:pPr>
            <a:endParaRPr lang="en-US"/>
          </a:p>
        </p:txBody>
      </p:sp>
      <p:sp>
        <p:nvSpPr>
          <p:cNvPr id="4" name="Slide Number Placeholder 3">
            <a:extLst>
              <a:ext uri="{FF2B5EF4-FFF2-40B4-BE49-F238E27FC236}">
                <a16:creationId xmlns:a16="http://schemas.microsoft.com/office/drawing/2014/main" id="{F6532F03-6788-B956-BDB5-8A3484AB8076}"/>
              </a:ext>
            </a:extLst>
          </p:cNvPr>
          <p:cNvSpPr>
            <a:spLocks noGrp="1"/>
          </p:cNvSpPr>
          <p:nvPr>
            <p:ph type="sldNum" sz="quarter" idx="5"/>
          </p:nvPr>
        </p:nvSpPr>
        <p:spPr/>
        <p:txBody>
          <a:bodyPr/>
          <a:lstStyle/>
          <a:p>
            <a:fld id="{523B704D-9A56-4BE7-9B00-7FDF7739138E}" type="slidenum">
              <a:rPr lang="en-CH" smtClean="0"/>
              <a:t>22</a:t>
            </a:fld>
            <a:endParaRPr lang="en-CH"/>
          </a:p>
        </p:txBody>
      </p:sp>
    </p:spTree>
    <p:extLst>
      <p:ext uri="{BB962C8B-B14F-4D97-AF65-F5344CB8AC3E}">
        <p14:creationId xmlns:p14="http://schemas.microsoft.com/office/powerpoint/2010/main" val="121252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Спрятан</a:t>
            </a:r>
            <a:r>
              <a:rPr lang="en-US" dirty="0"/>
              <a:t> </a:t>
            </a:r>
            <a:r>
              <a:rPr lang="en-US" dirty="0" err="1"/>
              <a:t>для</a:t>
            </a:r>
            <a:r>
              <a:rPr lang="en-US" dirty="0"/>
              <a:t> TOT, </a:t>
            </a:r>
            <a:r>
              <a:rPr lang="en-US" dirty="0" err="1"/>
              <a:t>но</a:t>
            </a:r>
            <a:r>
              <a:rPr lang="en-US" dirty="0"/>
              <a:t> </a:t>
            </a:r>
            <a:r>
              <a:rPr lang="en-US" dirty="0" err="1"/>
              <a:t>будет</a:t>
            </a:r>
            <a:r>
              <a:rPr lang="en-US" dirty="0"/>
              <a:t> </a:t>
            </a:r>
            <a:r>
              <a:rPr lang="en-US" dirty="0" err="1"/>
              <a:t>выступать</a:t>
            </a:r>
            <a:r>
              <a:rPr lang="en-US" dirty="0"/>
              <a:t> </a:t>
            </a:r>
            <a:r>
              <a:rPr lang="en-US" dirty="0" err="1"/>
              <a:t>на</a:t>
            </a:r>
            <a:r>
              <a:rPr lang="en-US" dirty="0"/>
              <a:t> </a:t>
            </a:r>
            <a:r>
              <a:rPr lang="en-US" dirty="0" err="1"/>
              <a:t>семинарах</a:t>
            </a:r>
            <a:r>
              <a:rPr lang="en-US" dirty="0"/>
              <a:t> в </a:t>
            </a:r>
            <a:r>
              <a:rPr lang="en-US" dirty="0" err="1"/>
              <a:t>стране</a:t>
            </a:r>
            <a:r>
              <a:rPr lang="en-US" dirty="0"/>
              <a:t>.</a:t>
            </a:r>
          </a:p>
          <a:p>
            <a:endParaRPr lang="en-US" dirty="0"/>
          </a:p>
          <a:p>
            <a:r>
              <a:rPr lang="en-US" dirty="0"/>
              <a:t>В </a:t>
            </a:r>
            <a:r>
              <a:rPr lang="en-US" dirty="0" err="1"/>
              <a:t>этом</a:t>
            </a:r>
            <a:r>
              <a:rPr lang="en-US" dirty="0"/>
              <a:t> </a:t>
            </a:r>
            <a:r>
              <a:rPr lang="en-US" dirty="0" err="1"/>
              <a:t>году</a:t>
            </a:r>
            <a:r>
              <a:rPr lang="en-US" dirty="0"/>
              <a:t> в Spectrum </a:t>
            </a:r>
            <a:r>
              <a:rPr lang="en-US" dirty="0" err="1"/>
              <a:t>были</a:t>
            </a:r>
            <a:r>
              <a:rPr lang="en-US" dirty="0"/>
              <a:t> </a:t>
            </a:r>
            <a:r>
              <a:rPr lang="en-US" dirty="0" err="1"/>
              <a:t>добавлены</a:t>
            </a:r>
            <a:r>
              <a:rPr lang="en-US" dirty="0"/>
              <a:t> </a:t>
            </a:r>
            <a:r>
              <a:rPr lang="en-US" dirty="0" err="1"/>
              <a:t>данные</a:t>
            </a:r>
            <a:r>
              <a:rPr lang="en-US" dirty="0"/>
              <a:t> о </a:t>
            </a:r>
            <a:r>
              <a:rPr lang="en-US" dirty="0" err="1"/>
              <a:t>количестве</a:t>
            </a:r>
            <a:r>
              <a:rPr lang="en-US" dirty="0"/>
              <a:t> CD4 </a:t>
            </a:r>
            <a:r>
              <a:rPr lang="en-US" dirty="0" err="1"/>
              <a:t>при</a:t>
            </a:r>
            <a:r>
              <a:rPr lang="en-US" dirty="0"/>
              <a:t> </a:t>
            </a:r>
            <a:r>
              <a:rPr lang="en-US" dirty="0" err="1"/>
              <a:t>постановке</a:t>
            </a:r>
            <a:r>
              <a:rPr lang="en-US" dirty="0"/>
              <a:t> </a:t>
            </a:r>
            <a:r>
              <a:rPr lang="en-US" dirty="0" err="1"/>
              <a:t>диагноза</a:t>
            </a:r>
            <a:r>
              <a:rPr lang="en-US" dirty="0"/>
              <a:t>. </a:t>
            </a:r>
            <a:r>
              <a:rPr lang="en-US" dirty="0" err="1"/>
              <a:t>Эти</a:t>
            </a:r>
            <a:r>
              <a:rPr lang="en-US" dirty="0"/>
              <a:t> </a:t>
            </a:r>
            <a:r>
              <a:rPr lang="en-US" dirty="0" err="1"/>
              <a:t>данные</a:t>
            </a:r>
            <a:r>
              <a:rPr lang="en-US" dirty="0"/>
              <a:t> </a:t>
            </a:r>
            <a:r>
              <a:rPr lang="en-US" dirty="0" err="1"/>
              <a:t>не</a:t>
            </a:r>
            <a:r>
              <a:rPr lang="en-US" dirty="0"/>
              <a:t> </a:t>
            </a:r>
            <a:r>
              <a:rPr lang="en-US" dirty="0" err="1"/>
              <a:t>влияют</a:t>
            </a:r>
            <a:r>
              <a:rPr lang="en-US" dirty="0"/>
              <a:t> </a:t>
            </a:r>
            <a:r>
              <a:rPr lang="en-US" dirty="0" err="1"/>
              <a:t>на</a:t>
            </a:r>
            <a:r>
              <a:rPr lang="en-US" dirty="0"/>
              <a:t> </a:t>
            </a:r>
            <a:r>
              <a:rPr lang="en-US" dirty="0" err="1"/>
              <a:t>прогнозы</a:t>
            </a:r>
            <a:r>
              <a:rPr lang="en-US" dirty="0"/>
              <a:t> </a:t>
            </a:r>
            <a:r>
              <a:rPr lang="en-US" dirty="0" err="1"/>
              <a:t>Спектрума</a:t>
            </a:r>
            <a:r>
              <a:rPr lang="en-US" dirty="0"/>
              <a:t>, </a:t>
            </a:r>
            <a:r>
              <a:rPr lang="en-US" dirty="0" err="1"/>
              <a:t>страны</a:t>
            </a:r>
            <a:r>
              <a:rPr lang="en-US" dirty="0"/>
              <a:t> </a:t>
            </a:r>
            <a:r>
              <a:rPr lang="en-US" dirty="0" err="1"/>
              <a:t>могут</a:t>
            </a:r>
            <a:r>
              <a:rPr lang="en-US" dirty="0"/>
              <a:t> </a:t>
            </a:r>
            <a:r>
              <a:rPr lang="en-US" dirty="0" err="1"/>
              <a:t>использовать</a:t>
            </a:r>
            <a:r>
              <a:rPr lang="en-US" dirty="0"/>
              <a:t> </a:t>
            </a:r>
            <a:r>
              <a:rPr lang="en-US" dirty="0" err="1"/>
              <a:t>их</a:t>
            </a:r>
            <a:r>
              <a:rPr lang="en-US" dirty="0"/>
              <a:t> </a:t>
            </a:r>
            <a:r>
              <a:rPr lang="en-US" dirty="0" err="1"/>
              <a:t>для</a:t>
            </a:r>
            <a:r>
              <a:rPr lang="en-US" dirty="0"/>
              <a:t> </a:t>
            </a:r>
            <a:r>
              <a:rPr lang="en-US" dirty="0" err="1"/>
              <a:t>отчетности</a:t>
            </a:r>
            <a:r>
              <a:rPr lang="en-US" dirty="0"/>
              <a:t> GAM.</a:t>
            </a:r>
          </a:p>
        </p:txBody>
      </p:sp>
      <p:sp>
        <p:nvSpPr>
          <p:cNvPr id="4" name="Slide Number Placeholder 3"/>
          <p:cNvSpPr>
            <a:spLocks noGrp="1"/>
          </p:cNvSpPr>
          <p:nvPr>
            <p:ph type="sldNum" sz="quarter" idx="5"/>
          </p:nvPr>
        </p:nvSpPr>
        <p:spPr/>
        <p:txBody>
          <a:bodyPr/>
          <a:lstStyle/>
          <a:p>
            <a:fld id="{523B704D-9A56-4BE7-9B00-7FDF7739138E}" type="slidenum">
              <a:rPr lang="en-CH" smtClean="0"/>
              <a:t>27</a:t>
            </a:fld>
            <a:endParaRPr lang="en-CH"/>
          </a:p>
        </p:txBody>
      </p:sp>
    </p:spTree>
    <p:extLst>
      <p:ext uri="{BB962C8B-B14F-4D97-AF65-F5344CB8AC3E}">
        <p14:creationId xmlns:p14="http://schemas.microsoft.com/office/powerpoint/2010/main" val="13158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Спрятан</a:t>
            </a:r>
            <a:r>
              <a:rPr lang="en-US" dirty="0"/>
              <a:t> </a:t>
            </a:r>
            <a:r>
              <a:rPr lang="en-US" dirty="0" err="1"/>
              <a:t>для</a:t>
            </a:r>
            <a:r>
              <a:rPr lang="en-US" dirty="0"/>
              <a:t> TOT, </a:t>
            </a:r>
            <a:r>
              <a:rPr lang="en-US" dirty="0" err="1"/>
              <a:t>но</a:t>
            </a:r>
            <a:r>
              <a:rPr lang="en-US" dirty="0"/>
              <a:t> </a:t>
            </a:r>
            <a:r>
              <a:rPr lang="en-US" dirty="0" err="1"/>
              <a:t>будет</a:t>
            </a:r>
            <a:r>
              <a:rPr lang="en-US" dirty="0"/>
              <a:t> </a:t>
            </a:r>
            <a:r>
              <a:rPr lang="en-US" dirty="0" err="1"/>
              <a:t>выступать</a:t>
            </a:r>
            <a:r>
              <a:rPr lang="en-US" dirty="0"/>
              <a:t> </a:t>
            </a:r>
            <a:r>
              <a:rPr lang="en-US" dirty="0" err="1"/>
              <a:t>на</a:t>
            </a:r>
            <a:r>
              <a:rPr lang="en-US" dirty="0"/>
              <a:t> </a:t>
            </a:r>
            <a:r>
              <a:rPr lang="en-US" dirty="0" err="1"/>
              <a:t>семинарах</a:t>
            </a:r>
            <a:r>
              <a:rPr lang="en-US" dirty="0"/>
              <a:t> в </a:t>
            </a:r>
            <a:r>
              <a:rPr lang="en-US" dirty="0" err="1"/>
              <a:t>стране</a:t>
            </a:r>
            <a:r>
              <a:rPr lang="en-US" dirty="0"/>
              <a:t>.</a:t>
            </a:r>
          </a:p>
          <a:p>
            <a:endParaRPr lang="en-US" dirty="0"/>
          </a:p>
          <a:p>
            <a:r>
              <a:rPr lang="en-US" dirty="0" err="1"/>
              <a:t>Редактор</a:t>
            </a:r>
            <a:r>
              <a:rPr lang="en-US" dirty="0"/>
              <a:t> </a:t>
            </a:r>
            <a:r>
              <a:rPr lang="en-US" dirty="0" err="1"/>
              <a:t>тестирования</a:t>
            </a:r>
            <a:r>
              <a:rPr lang="en-US" dirty="0"/>
              <a:t> </a:t>
            </a:r>
            <a:r>
              <a:rPr lang="en-US" dirty="0" err="1"/>
              <a:t>на</a:t>
            </a:r>
            <a:r>
              <a:rPr lang="en-US" dirty="0"/>
              <a:t> ВИЧ </a:t>
            </a:r>
            <a:r>
              <a:rPr lang="en-US" dirty="0" err="1"/>
              <a:t>был</a:t>
            </a:r>
            <a:r>
              <a:rPr lang="en-US" dirty="0"/>
              <a:t> </a:t>
            </a:r>
            <a:r>
              <a:rPr lang="en-US" dirty="0" err="1"/>
              <a:t>добавлен</a:t>
            </a:r>
            <a:r>
              <a:rPr lang="en-US" dirty="0"/>
              <a:t> </a:t>
            </a:r>
            <a:r>
              <a:rPr lang="en-US" dirty="0" err="1"/>
              <a:t>два</a:t>
            </a:r>
            <a:r>
              <a:rPr lang="en-US" dirty="0"/>
              <a:t> </a:t>
            </a:r>
            <a:r>
              <a:rPr lang="en-US" dirty="0" err="1"/>
              <a:t>года</a:t>
            </a:r>
            <a:r>
              <a:rPr lang="en-US" dirty="0"/>
              <a:t> </a:t>
            </a:r>
            <a:r>
              <a:rPr lang="en-US" dirty="0" err="1"/>
              <a:t>назад</a:t>
            </a:r>
            <a:r>
              <a:rPr lang="en-US" dirty="0"/>
              <a:t> и </a:t>
            </a:r>
            <a:r>
              <a:rPr lang="en-US" dirty="0" err="1"/>
              <a:t>расширен</a:t>
            </a:r>
            <a:r>
              <a:rPr lang="en-US" dirty="0"/>
              <a:t> в </a:t>
            </a:r>
            <a:r>
              <a:rPr lang="en-US" dirty="0" err="1"/>
              <a:t>этом</a:t>
            </a:r>
            <a:r>
              <a:rPr lang="en-US" dirty="0"/>
              <a:t> </a:t>
            </a:r>
            <a:r>
              <a:rPr lang="en-US" dirty="0" err="1"/>
              <a:t>году</a:t>
            </a:r>
            <a:r>
              <a:rPr lang="en-US" dirty="0"/>
              <a:t>, </a:t>
            </a:r>
            <a:r>
              <a:rPr lang="en-US" dirty="0" err="1"/>
              <a:t>чтобы</a:t>
            </a:r>
            <a:r>
              <a:rPr lang="en-US" dirty="0"/>
              <a:t> </a:t>
            </a:r>
            <a:r>
              <a:rPr lang="en-US" dirty="0" err="1"/>
              <a:t>включить</a:t>
            </a:r>
            <a:r>
              <a:rPr lang="en-US" dirty="0"/>
              <a:t> </a:t>
            </a:r>
            <a:r>
              <a:rPr lang="en-US" dirty="0" err="1"/>
              <a:t>больше</a:t>
            </a:r>
            <a:r>
              <a:rPr lang="en-US" dirty="0"/>
              <a:t> </a:t>
            </a:r>
            <a:r>
              <a:rPr lang="en-US" dirty="0" err="1"/>
              <a:t>отчетности</a:t>
            </a:r>
            <a:r>
              <a:rPr lang="en-US" dirty="0"/>
              <a:t> о </a:t>
            </a:r>
            <a:r>
              <a:rPr lang="en-US" dirty="0" err="1"/>
              <a:t>самотестировании</a:t>
            </a:r>
            <a:r>
              <a:rPr lang="en-US" dirty="0"/>
              <a:t>, в </a:t>
            </a:r>
            <a:r>
              <a:rPr lang="en-US" dirty="0" err="1"/>
              <a:t>частности</a:t>
            </a:r>
            <a:r>
              <a:rPr lang="en-US" dirty="0"/>
              <a:t>.</a:t>
            </a:r>
          </a:p>
          <a:p>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28</a:t>
            </a:fld>
            <a:endParaRPr lang="en-CH"/>
          </a:p>
        </p:txBody>
      </p:sp>
    </p:spTree>
    <p:extLst>
      <p:ext uri="{BB962C8B-B14F-4D97-AF65-F5344CB8AC3E}">
        <p14:creationId xmlns:p14="http://schemas.microsoft.com/office/powerpoint/2010/main" val="156404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29121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50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222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41636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71790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5433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4895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98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486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4320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121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6191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6921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737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904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0645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82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2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5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78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9359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2657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Нажмите, чтобы отредактировать стиль заголовка мастера</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4710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Нажмите, чтобы отредактировать стиль заголовка мастера</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960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17.png"/><Relationship Id="rId4" Type="http://schemas.openxmlformats.org/officeDocument/2006/relationships/hyperlink" Target="https://population.un.org/wpp/datasourc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avenirhealth.org/Download/Spectrum/SpecInstall.EXE" TargetMode="External"/><Relationship Id="rId2" Type="http://schemas.openxmlformats.org/officeDocument/2006/relationships/hyperlink" Target="https://avenirhealth.org/software-spectrum.php"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2055-955B-4A5E-9178-C1AE8BCD69B0}"/>
              </a:ext>
            </a:extLst>
          </p:cNvPr>
          <p:cNvSpPr>
            <a:spLocks noGrp="1"/>
          </p:cNvSpPr>
          <p:nvPr>
            <p:ph type="ctrTitle"/>
          </p:nvPr>
        </p:nvSpPr>
        <p:spPr>
          <a:xfrm>
            <a:off x="1100015" y="1627061"/>
            <a:ext cx="7315200" cy="2008278"/>
          </a:xfrm>
        </p:spPr>
        <p:txBody>
          <a:bodyPr>
            <a:normAutofit fontScale="90000"/>
          </a:bodyPr>
          <a:lstStyle/>
          <a:p>
            <a:pPr algn="ctr"/>
            <a:r>
              <a:rPr lang="en-US" sz="5400" b="1" dirty="0" err="1"/>
              <a:t>Основные</a:t>
            </a:r>
            <a:r>
              <a:rPr lang="en-US" sz="5400" b="1" dirty="0"/>
              <a:t> </a:t>
            </a:r>
            <a:r>
              <a:rPr lang="en-US" sz="5400" b="1" dirty="0" err="1"/>
              <a:t>изменения</a:t>
            </a:r>
            <a:r>
              <a:rPr lang="en-US" sz="5400" b="1" dirty="0"/>
              <a:t> в Spectrum/AIM </a:t>
            </a:r>
            <a:r>
              <a:rPr lang="ru-RU" sz="5400" b="1" dirty="0"/>
              <a:t>в версии</a:t>
            </a:r>
            <a:r>
              <a:rPr lang="en-US" sz="5400" b="1" dirty="0"/>
              <a:t> 2025 </a:t>
            </a:r>
            <a:r>
              <a:rPr lang="en-US" sz="5400" b="1" dirty="0" err="1"/>
              <a:t>год</a:t>
            </a:r>
            <a:r>
              <a:rPr lang="ru-RU" sz="5400" b="1" dirty="0"/>
              <a:t>а</a:t>
            </a:r>
            <a:endParaRPr lang="en-US" sz="5400" b="1" dirty="0"/>
          </a:p>
        </p:txBody>
      </p:sp>
      <p:sp>
        <p:nvSpPr>
          <p:cNvPr id="5" name="Subtitle 4">
            <a:extLst>
              <a:ext uri="{FF2B5EF4-FFF2-40B4-BE49-F238E27FC236}">
                <a16:creationId xmlns:a16="http://schemas.microsoft.com/office/drawing/2014/main" id="{CB741F55-4510-7C31-EA53-43F43443E4D1}"/>
              </a:ext>
            </a:extLst>
          </p:cNvPr>
          <p:cNvSpPr>
            <a:spLocks noGrp="1"/>
          </p:cNvSpPr>
          <p:nvPr>
            <p:ph type="subTitle" idx="1"/>
          </p:nvPr>
        </p:nvSpPr>
        <p:spPr/>
        <p:txBody>
          <a:bodyPr/>
          <a:lstStyle/>
          <a:p>
            <a:endParaRPr lang="en-KE"/>
          </a:p>
        </p:txBody>
      </p:sp>
    </p:spTree>
    <p:extLst>
      <p:ext uri="{BB962C8B-B14F-4D97-AF65-F5344CB8AC3E}">
        <p14:creationId xmlns:p14="http://schemas.microsoft.com/office/powerpoint/2010/main" val="4849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D92E0-9006-902C-CC56-81C1139DF723}"/>
              </a:ext>
            </a:extLst>
          </p:cNvPr>
          <p:cNvSpPr>
            <a:spLocks noGrp="1"/>
          </p:cNvSpPr>
          <p:nvPr>
            <p:ph type="title"/>
          </p:nvPr>
        </p:nvSpPr>
        <p:spPr/>
        <p:txBody>
          <a:bodyPr/>
          <a:lstStyle/>
          <a:p>
            <a:r>
              <a:rPr lang="ru-RU" dirty="0"/>
              <a:t>Избыточная</a:t>
            </a:r>
            <a:r>
              <a:rPr lang="en-US" dirty="0"/>
              <a:t> </a:t>
            </a:r>
            <a:r>
              <a:rPr lang="en-US" dirty="0" err="1"/>
              <a:t>смертность</a:t>
            </a:r>
            <a:r>
              <a:rPr lang="en-US" dirty="0"/>
              <a:t>, </a:t>
            </a:r>
            <a:r>
              <a:rPr lang="en-US" dirty="0" err="1"/>
              <a:t>не</a:t>
            </a:r>
            <a:r>
              <a:rPr lang="en-US" dirty="0"/>
              <a:t> </a:t>
            </a:r>
            <a:r>
              <a:rPr lang="en-US" dirty="0" err="1"/>
              <a:t>связанная</a:t>
            </a:r>
            <a:r>
              <a:rPr lang="en-US" dirty="0"/>
              <a:t> </a:t>
            </a:r>
            <a:r>
              <a:rPr lang="en-US" dirty="0" err="1"/>
              <a:t>со</a:t>
            </a:r>
            <a:r>
              <a:rPr lang="en-US" dirty="0"/>
              <a:t> </a:t>
            </a:r>
            <a:r>
              <a:rPr lang="en-US" dirty="0" err="1"/>
              <a:t>СПИДом</a:t>
            </a:r>
            <a:endParaRPr lang="en-US" dirty="0"/>
          </a:p>
        </p:txBody>
      </p:sp>
      <p:pic>
        <p:nvPicPr>
          <p:cNvPr id="10" name="Content Placeholder 17">
            <a:extLst>
              <a:ext uri="{FF2B5EF4-FFF2-40B4-BE49-F238E27FC236}">
                <a16:creationId xmlns:a16="http://schemas.microsoft.com/office/drawing/2014/main" id="{9EEC51F5-95AB-C6AD-4005-1CA8F699C714}"/>
              </a:ext>
            </a:extLst>
          </p:cNvPr>
          <p:cNvPicPr>
            <a:picLocks noChangeAspect="1"/>
          </p:cNvPicPr>
          <p:nvPr/>
        </p:nvPicPr>
        <p:blipFill>
          <a:blip r:embed="rId3"/>
          <a:stretch>
            <a:fillRect/>
          </a:stretch>
        </p:blipFill>
        <p:spPr>
          <a:xfrm>
            <a:off x="3867150" y="1157614"/>
            <a:ext cx="7315200" cy="4542772"/>
          </a:xfrm>
          <a:prstGeom prst="rect">
            <a:avLst/>
          </a:prstGeom>
        </p:spPr>
      </p:pic>
      <p:sp>
        <p:nvSpPr>
          <p:cNvPr id="11" name="TextBox 10">
            <a:extLst>
              <a:ext uri="{FF2B5EF4-FFF2-40B4-BE49-F238E27FC236}">
                <a16:creationId xmlns:a16="http://schemas.microsoft.com/office/drawing/2014/main" id="{30FC6792-A734-E0B9-73E8-51344A7495BD}"/>
              </a:ext>
            </a:extLst>
          </p:cNvPr>
          <p:cNvSpPr txBox="1"/>
          <p:nvPr/>
        </p:nvSpPr>
        <p:spPr>
          <a:xfrm>
            <a:off x="7142481" y="2023943"/>
            <a:ext cx="1144865" cy="307777"/>
          </a:xfrm>
          <a:prstGeom prst="rect">
            <a:avLst/>
          </a:prstGeom>
          <a:noFill/>
        </p:spPr>
        <p:txBody>
          <a:bodyPr wrap="none" rtlCol="0">
            <a:spAutoFit/>
          </a:bodyPr>
          <a:lstStyle/>
          <a:p>
            <a:r>
              <a:rPr lang="en-US" sz="1400" b="1">
                <a:solidFill>
                  <a:srgbClr val="1C6FC2"/>
                </a:solidFill>
              </a:rPr>
              <a:t>Смертность от СПИДа</a:t>
            </a:r>
          </a:p>
        </p:txBody>
      </p:sp>
      <p:sp>
        <p:nvSpPr>
          <p:cNvPr id="12" name="TextBox 11">
            <a:extLst>
              <a:ext uri="{FF2B5EF4-FFF2-40B4-BE49-F238E27FC236}">
                <a16:creationId xmlns:a16="http://schemas.microsoft.com/office/drawing/2014/main" id="{069E2C2A-6D98-15A8-AE24-2363177688B9}"/>
              </a:ext>
            </a:extLst>
          </p:cNvPr>
          <p:cNvSpPr txBox="1"/>
          <p:nvPr/>
        </p:nvSpPr>
        <p:spPr>
          <a:xfrm>
            <a:off x="6252710" y="3270539"/>
            <a:ext cx="5044522" cy="307777"/>
          </a:xfrm>
          <a:prstGeom prst="rect">
            <a:avLst/>
          </a:prstGeom>
          <a:noFill/>
        </p:spPr>
        <p:txBody>
          <a:bodyPr wrap="none" rtlCol="0">
            <a:spAutoFit/>
          </a:bodyPr>
          <a:lstStyle/>
          <a:p>
            <a:r>
              <a:rPr lang="en-US" sz="1400" b="1" dirty="0" err="1">
                <a:solidFill>
                  <a:srgbClr val="39CA1C"/>
                </a:solidFill>
              </a:rPr>
              <a:t>Общее</a:t>
            </a:r>
            <a:r>
              <a:rPr lang="en-US" sz="1400" b="1" dirty="0">
                <a:solidFill>
                  <a:srgbClr val="39CA1C"/>
                </a:solidFill>
              </a:rPr>
              <a:t> </a:t>
            </a:r>
            <a:r>
              <a:rPr lang="ru-RU" sz="1400" b="1" dirty="0">
                <a:solidFill>
                  <a:srgbClr val="39CA1C"/>
                </a:solidFill>
              </a:rPr>
              <a:t>число</a:t>
            </a:r>
            <a:r>
              <a:rPr lang="en-US" sz="1400" b="1" dirty="0">
                <a:solidFill>
                  <a:srgbClr val="39CA1C"/>
                </a:solidFill>
              </a:rPr>
              <a:t> </a:t>
            </a:r>
            <a:r>
              <a:rPr lang="en-US" sz="1400" b="1" dirty="0" err="1">
                <a:solidFill>
                  <a:srgbClr val="39CA1C"/>
                </a:solidFill>
              </a:rPr>
              <a:t>смертей</a:t>
            </a:r>
            <a:r>
              <a:rPr lang="en-US" sz="1400" b="1" dirty="0">
                <a:solidFill>
                  <a:srgbClr val="39CA1C"/>
                </a:solidFill>
              </a:rPr>
              <a:t>, </a:t>
            </a:r>
            <a:r>
              <a:rPr lang="en-US" sz="1400" b="1" dirty="0" err="1">
                <a:solidFill>
                  <a:srgbClr val="39CA1C"/>
                </a:solidFill>
              </a:rPr>
              <a:t>не</a:t>
            </a:r>
            <a:r>
              <a:rPr lang="en-US" sz="1400" b="1" dirty="0">
                <a:solidFill>
                  <a:srgbClr val="39CA1C"/>
                </a:solidFill>
              </a:rPr>
              <a:t> </a:t>
            </a:r>
            <a:r>
              <a:rPr lang="en-US" sz="1400" b="1" dirty="0" err="1">
                <a:solidFill>
                  <a:srgbClr val="39CA1C"/>
                </a:solidFill>
              </a:rPr>
              <a:t>связанных</a:t>
            </a:r>
            <a:r>
              <a:rPr lang="en-US" sz="1400" b="1" dirty="0">
                <a:solidFill>
                  <a:srgbClr val="39CA1C"/>
                </a:solidFill>
              </a:rPr>
              <a:t> </a:t>
            </a:r>
            <a:r>
              <a:rPr lang="en-US" sz="1400" b="1" dirty="0" err="1">
                <a:solidFill>
                  <a:srgbClr val="39CA1C"/>
                </a:solidFill>
              </a:rPr>
              <a:t>со</a:t>
            </a:r>
            <a:r>
              <a:rPr lang="en-US" sz="1400" b="1" dirty="0">
                <a:solidFill>
                  <a:srgbClr val="39CA1C"/>
                </a:solidFill>
              </a:rPr>
              <a:t> </a:t>
            </a:r>
            <a:r>
              <a:rPr lang="en-US" sz="1400" b="1" dirty="0" err="1">
                <a:solidFill>
                  <a:srgbClr val="39CA1C"/>
                </a:solidFill>
              </a:rPr>
              <a:t>СПИДом</a:t>
            </a:r>
            <a:r>
              <a:rPr lang="en-US" sz="1400" b="1" dirty="0">
                <a:solidFill>
                  <a:srgbClr val="39CA1C"/>
                </a:solidFill>
              </a:rPr>
              <a:t>, </a:t>
            </a:r>
            <a:r>
              <a:rPr lang="en-US" sz="1400" b="1" dirty="0" err="1">
                <a:solidFill>
                  <a:srgbClr val="39CA1C"/>
                </a:solidFill>
              </a:rPr>
              <a:t>среди</a:t>
            </a:r>
            <a:r>
              <a:rPr lang="en-US" sz="1400" b="1" dirty="0">
                <a:solidFill>
                  <a:srgbClr val="39CA1C"/>
                </a:solidFill>
              </a:rPr>
              <a:t> ЛЖВ</a:t>
            </a:r>
          </a:p>
        </p:txBody>
      </p:sp>
      <p:sp>
        <p:nvSpPr>
          <p:cNvPr id="13" name="TextBox 12">
            <a:extLst>
              <a:ext uri="{FF2B5EF4-FFF2-40B4-BE49-F238E27FC236}">
                <a16:creationId xmlns:a16="http://schemas.microsoft.com/office/drawing/2014/main" id="{B5517D16-0A03-7676-0086-DE65BA485A5E}"/>
              </a:ext>
            </a:extLst>
          </p:cNvPr>
          <p:cNvSpPr txBox="1"/>
          <p:nvPr/>
        </p:nvSpPr>
        <p:spPr>
          <a:xfrm>
            <a:off x="7071639" y="3951466"/>
            <a:ext cx="2071977" cy="307777"/>
          </a:xfrm>
          <a:prstGeom prst="rect">
            <a:avLst/>
          </a:prstGeom>
          <a:noFill/>
        </p:spPr>
        <p:txBody>
          <a:bodyPr wrap="none" rtlCol="0">
            <a:spAutoFit/>
          </a:bodyPr>
          <a:lstStyle/>
          <a:p>
            <a:r>
              <a:rPr lang="en-US" sz="1400" b="1" dirty="0" err="1"/>
              <a:t>Избыточная</a:t>
            </a:r>
            <a:r>
              <a:rPr lang="en-US" sz="1400" b="1" dirty="0"/>
              <a:t> </a:t>
            </a:r>
            <a:r>
              <a:rPr lang="en-US" sz="1400" b="1" dirty="0" err="1"/>
              <a:t>смертность</a:t>
            </a:r>
            <a:r>
              <a:rPr lang="en-US" sz="1400" b="1" dirty="0"/>
              <a:t>, </a:t>
            </a:r>
            <a:r>
              <a:rPr lang="en-US" sz="1400" b="1" dirty="0" err="1"/>
              <a:t>не</a:t>
            </a:r>
            <a:r>
              <a:rPr lang="en-US" sz="1400" b="1" dirty="0"/>
              <a:t> </a:t>
            </a:r>
            <a:r>
              <a:rPr lang="en-US" sz="1400" b="1" dirty="0" err="1"/>
              <a:t>связанная</a:t>
            </a:r>
            <a:r>
              <a:rPr lang="en-US" sz="1400" b="1" dirty="0"/>
              <a:t> </a:t>
            </a:r>
            <a:r>
              <a:rPr lang="en-US" sz="1400" b="1" dirty="0" err="1"/>
              <a:t>со</a:t>
            </a:r>
            <a:r>
              <a:rPr lang="en-US" sz="1400" b="1" dirty="0"/>
              <a:t> </a:t>
            </a:r>
            <a:r>
              <a:rPr lang="en-US" sz="1400" b="1" dirty="0" err="1"/>
              <a:t>СПИДом</a:t>
            </a:r>
            <a:endParaRPr lang="en-US" sz="1400" b="1" dirty="0"/>
          </a:p>
        </p:txBody>
      </p:sp>
    </p:spTree>
    <p:extLst>
      <p:ext uri="{BB962C8B-B14F-4D97-AF65-F5344CB8AC3E}">
        <p14:creationId xmlns:p14="http://schemas.microsoft.com/office/powerpoint/2010/main" val="48189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DBD984-F7B1-5BAB-2C9F-7A355444E2C1}"/>
              </a:ext>
            </a:extLst>
          </p:cNvPr>
          <p:cNvSpPr>
            <a:spLocks noGrp="1"/>
          </p:cNvSpPr>
          <p:nvPr>
            <p:ph type="title"/>
          </p:nvPr>
        </p:nvSpPr>
        <p:spPr>
          <a:xfrm>
            <a:off x="0" y="1014981"/>
            <a:ext cx="2947482" cy="2936533"/>
          </a:xfrm>
        </p:spPr>
        <p:txBody>
          <a:bodyPr>
            <a:normAutofit/>
          </a:bodyPr>
          <a:lstStyle/>
          <a:p>
            <a:pPr marL="457200" lvl="1"/>
            <a:r>
              <a:rPr lang="ru-RU" sz="2800" dirty="0">
                <a:solidFill>
                  <a:schemeClr val="bg1"/>
                </a:solidFill>
                <a:effectLst/>
                <a:latin typeface="Aptos" panose="020B0004020202020204" pitchFamily="34" charset="0"/>
                <a:ea typeface="Aptos" panose="020B0004020202020204" pitchFamily="34" charset="0"/>
                <a:cs typeface="Aptos" panose="020B0004020202020204" pitchFamily="34" charset="0"/>
              </a:rPr>
              <a:t>Продвинутая стадия ВИЧ-заболевания</a:t>
            </a:r>
          </a:p>
        </p:txBody>
      </p:sp>
      <p:sp>
        <p:nvSpPr>
          <p:cNvPr id="7" name="TextBox 6">
            <a:extLst>
              <a:ext uri="{FF2B5EF4-FFF2-40B4-BE49-F238E27FC236}">
                <a16:creationId xmlns:a16="http://schemas.microsoft.com/office/drawing/2014/main" id="{6819D358-895B-A56D-EA73-517933E3E504}"/>
              </a:ext>
            </a:extLst>
          </p:cNvPr>
          <p:cNvSpPr txBox="1"/>
          <p:nvPr/>
        </p:nvSpPr>
        <p:spPr>
          <a:xfrm>
            <a:off x="63796" y="3951514"/>
            <a:ext cx="3391786" cy="1477328"/>
          </a:xfrm>
          <a:prstGeom prst="rect">
            <a:avLst/>
          </a:prstGeom>
          <a:noFill/>
        </p:spPr>
        <p:txBody>
          <a:bodyPr wrap="square" rtlCol="0">
            <a:spAutoFit/>
          </a:bodyPr>
          <a:lstStyle/>
          <a:p>
            <a:pPr marL="285750" indent="-285750">
              <a:buFont typeface="Arial" panose="020B0604020202020204" pitchFamily="34" charset="0"/>
              <a:buChar char="•"/>
            </a:pPr>
            <a:r>
              <a:rPr lang="ru-RU" dirty="0">
                <a:solidFill>
                  <a:schemeClr val="bg1"/>
                </a:solidFill>
              </a:rPr>
              <a:t>Взрослые</a:t>
            </a:r>
            <a:r>
              <a:rPr lang="en-US" dirty="0">
                <a:solidFill>
                  <a:schemeClr val="bg1"/>
                </a:solidFill>
              </a:rPr>
              <a:t>: CD4&lt;200</a:t>
            </a:r>
          </a:p>
          <a:p>
            <a:pPr marL="285750" indent="-285750">
              <a:buFont typeface="Arial" panose="020B0604020202020204" pitchFamily="34" charset="0"/>
              <a:buChar char="•"/>
            </a:pPr>
            <a:r>
              <a:rPr lang="ru-RU" dirty="0">
                <a:solidFill>
                  <a:schemeClr val="bg1"/>
                </a:solidFill>
              </a:rPr>
              <a:t>Дети</a:t>
            </a:r>
            <a:r>
              <a:rPr lang="en-US" sz="1800" dirty="0">
                <a:solidFill>
                  <a:schemeClr val="bg1"/>
                </a:solidFill>
              </a:rPr>
              <a:t> &lt; 5 </a:t>
            </a:r>
            <a:r>
              <a:rPr lang="ru-RU" sz="1800" dirty="0">
                <a:solidFill>
                  <a:schemeClr val="bg1"/>
                </a:solidFill>
              </a:rPr>
              <a:t>лет</a:t>
            </a:r>
            <a:r>
              <a:rPr lang="en-US" sz="1800" dirty="0">
                <a:solidFill>
                  <a:schemeClr val="bg1"/>
                </a:solidFill>
              </a:rPr>
              <a:t>: </a:t>
            </a:r>
            <a:r>
              <a:rPr lang="ru-RU" sz="1800" dirty="0">
                <a:solidFill>
                  <a:schemeClr val="bg1"/>
                </a:solidFill>
              </a:rPr>
              <a:t>все</a:t>
            </a:r>
            <a:endParaRPr lang="en-US" sz="1800" dirty="0">
              <a:solidFill>
                <a:schemeClr val="bg1"/>
              </a:solidFill>
            </a:endParaRPr>
          </a:p>
          <a:p>
            <a:pPr marL="285750" indent="-285750">
              <a:buFont typeface="Arial" panose="020B0604020202020204" pitchFamily="34" charset="0"/>
              <a:buChar char="•"/>
            </a:pPr>
            <a:r>
              <a:rPr lang="ru-RU" dirty="0">
                <a:solidFill>
                  <a:schemeClr val="bg1"/>
                </a:solidFill>
              </a:rPr>
              <a:t>Дети</a:t>
            </a:r>
            <a:r>
              <a:rPr lang="en-US" sz="1800" dirty="0">
                <a:solidFill>
                  <a:schemeClr val="bg1"/>
                </a:solidFill>
              </a:rPr>
              <a:t> 5-14 </a:t>
            </a:r>
            <a:r>
              <a:rPr lang="ru-RU" sz="1800" dirty="0">
                <a:solidFill>
                  <a:schemeClr val="bg1"/>
                </a:solidFill>
              </a:rPr>
              <a:t>лет </a:t>
            </a:r>
            <a:r>
              <a:rPr lang="en-US" sz="1800" dirty="0">
                <a:solidFill>
                  <a:schemeClr val="bg1"/>
                </a:solidFill>
              </a:rPr>
              <a:t>: CD4 &lt;200</a:t>
            </a:r>
          </a:p>
          <a:p>
            <a:endParaRPr lang="en-US" dirty="0"/>
          </a:p>
          <a:p>
            <a:endParaRPr lang="en-US" dirty="0"/>
          </a:p>
        </p:txBody>
      </p:sp>
      <p:graphicFrame>
        <p:nvGraphicFramePr>
          <p:cNvPr id="2" name="Content Placeholder 11">
            <a:extLst>
              <a:ext uri="{FF2B5EF4-FFF2-40B4-BE49-F238E27FC236}">
                <a16:creationId xmlns:a16="http://schemas.microsoft.com/office/drawing/2014/main" id="{D9255B18-B05C-1422-793F-C84C5A45DCD2}"/>
              </a:ext>
            </a:extLst>
          </p:cNvPr>
          <p:cNvGraphicFramePr>
            <a:graphicFrameLocks/>
          </p:cNvGraphicFramePr>
          <p:nvPr>
            <p:extLst>
              <p:ext uri="{D42A27DB-BD31-4B8C-83A1-F6EECF244321}">
                <p14:modId xmlns:p14="http://schemas.microsoft.com/office/powerpoint/2010/main" val="486693660"/>
              </p:ext>
            </p:extLst>
          </p:nvPr>
        </p:nvGraphicFramePr>
        <p:xfrm>
          <a:off x="3710763" y="962606"/>
          <a:ext cx="7860751" cy="55252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D3FCDD5-7C8F-67EF-4A1A-6094828B9566}"/>
              </a:ext>
            </a:extLst>
          </p:cNvPr>
          <p:cNvSpPr txBox="1"/>
          <p:nvPr/>
        </p:nvSpPr>
        <p:spPr>
          <a:xfrm>
            <a:off x="6375400" y="500942"/>
            <a:ext cx="3668485" cy="461665"/>
          </a:xfrm>
          <a:prstGeom prst="rect">
            <a:avLst/>
          </a:prstGeom>
          <a:noFill/>
        </p:spPr>
        <p:txBody>
          <a:bodyPr wrap="square">
            <a:spAutoFit/>
          </a:bodyPr>
          <a:lstStyle/>
          <a:p>
            <a:r>
              <a:rPr lang="ru-RU" sz="2400" dirty="0"/>
              <a:t>Пример</a:t>
            </a:r>
            <a:r>
              <a:rPr lang="en-US" sz="2400" dirty="0"/>
              <a:t>: Colombia</a:t>
            </a:r>
            <a:endParaRPr lang="en-CH" sz="2400" dirty="0"/>
          </a:p>
        </p:txBody>
      </p:sp>
    </p:spTree>
    <p:extLst>
      <p:ext uri="{BB962C8B-B14F-4D97-AF65-F5344CB8AC3E}">
        <p14:creationId xmlns:p14="http://schemas.microsoft.com/office/powerpoint/2010/main" val="161891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F7A3-1943-86CB-B0E6-D3EF8964935B}"/>
              </a:ext>
            </a:extLst>
          </p:cNvPr>
          <p:cNvSpPr>
            <a:spLocks noGrp="1"/>
          </p:cNvSpPr>
          <p:nvPr>
            <p:ph type="title"/>
          </p:nvPr>
        </p:nvSpPr>
        <p:spPr>
          <a:xfrm>
            <a:off x="-424543" y="1036751"/>
            <a:ext cx="3933286" cy="1314563"/>
          </a:xfrm>
        </p:spPr>
        <p:txBody>
          <a:bodyPr>
            <a:normAutofit/>
          </a:bodyPr>
          <a:lstStyle/>
          <a:p>
            <a:pPr marL="457200" lvl="1"/>
            <a:r>
              <a:rPr lang="ru-RU" sz="3200" dirty="0">
                <a:solidFill>
                  <a:schemeClr val="bg1"/>
                </a:solidFill>
                <a:effectLst/>
                <a:latin typeface="Aptos" panose="020B0004020202020204" pitchFamily="34" charset="0"/>
                <a:ea typeface="Aptos" panose="020B0004020202020204" pitchFamily="34" charset="0"/>
                <a:cs typeface="Aptos" panose="020B0004020202020204" pitchFamily="34" charset="0"/>
              </a:rPr>
              <a:t>Криптококковый менингит </a:t>
            </a:r>
            <a:endParaRPr lang="en-US" sz="3200" dirty="0">
              <a:solidFill>
                <a:schemeClr val="bg1"/>
              </a:solidFill>
            </a:endParaRPr>
          </a:p>
        </p:txBody>
      </p:sp>
      <p:sp>
        <p:nvSpPr>
          <p:cNvPr id="3" name="Content Placeholder 2">
            <a:extLst>
              <a:ext uri="{FF2B5EF4-FFF2-40B4-BE49-F238E27FC236}">
                <a16:creationId xmlns:a16="http://schemas.microsoft.com/office/drawing/2014/main" id="{17E85809-0047-764F-409C-CB90DCD17EE5}"/>
              </a:ext>
            </a:extLst>
          </p:cNvPr>
          <p:cNvSpPr>
            <a:spLocks noGrp="1"/>
          </p:cNvSpPr>
          <p:nvPr>
            <p:ph idx="1"/>
          </p:nvPr>
        </p:nvSpPr>
        <p:spPr>
          <a:xfrm>
            <a:off x="3508743" y="167340"/>
            <a:ext cx="8683257" cy="1526692"/>
          </a:xfrm>
          <a:solidFill>
            <a:schemeClr val="bg1"/>
          </a:solidFill>
        </p:spPr>
        <p:txBody>
          <a:bodyPr>
            <a:normAutofit/>
          </a:bodyPr>
          <a:lstStyle/>
          <a:p>
            <a:r>
              <a:rPr lang="en-US" sz="2000" dirty="0" err="1">
                <a:solidFill>
                  <a:schemeClr val="tx1"/>
                </a:solidFill>
              </a:rPr>
              <a:t>Rajasingham</a:t>
            </a:r>
            <a:r>
              <a:rPr lang="en-US" sz="2000" dirty="0">
                <a:solidFill>
                  <a:schemeClr val="tx1"/>
                </a:solidFill>
              </a:rPr>
              <a:t>-R et al. </a:t>
            </a:r>
            <a:r>
              <a:rPr lang="en-US" sz="2000" i="1" dirty="0">
                <a:solidFill>
                  <a:schemeClr val="tx1"/>
                </a:solidFill>
              </a:rPr>
              <a:t>Lancet Infect Dis </a:t>
            </a:r>
            <a:r>
              <a:rPr lang="en-US" sz="2000" dirty="0">
                <a:solidFill>
                  <a:schemeClr val="tx1"/>
                </a:solidFill>
              </a:rPr>
              <a:t>2022: 22: 1748-55</a:t>
            </a:r>
          </a:p>
          <a:p>
            <a:r>
              <a:rPr lang="ru-RU" sz="2000" dirty="0">
                <a:solidFill>
                  <a:schemeClr val="tx1"/>
                </a:solidFill>
              </a:rPr>
              <a:t>Зависит от</a:t>
            </a:r>
            <a:r>
              <a:rPr lang="en-US" sz="2000" dirty="0">
                <a:solidFill>
                  <a:schemeClr val="tx1"/>
                </a:solidFill>
              </a:rPr>
              <a:t>: CD4</a:t>
            </a:r>
            <a:r>
              <a:rPr lang="ru-RU" dirty="0">
                <a:solidFill>
                  <a:schemeClr val="tx1"/>
                </a:solidFill>
              </a:rPr>
              <a:t>, </a:t>
            </a:r>
            <a:r>
              <a:rPr lang="en-US" sz="2000" dirty="0">
                <a:solidFill>
                  <a:schemeClr val="tx1"/>
                </a:solidFill>
              </a:rPr>
              <a:t>A</a:t>
            </a:r>
            <a:r>
              <a:rPr lang="ru-RU" dirty="0">
                <a:solidFill>
                  <a:schemeClr val="tx1"/>
                </a:solidFill>
              </a:rPr>
              <a:t>Р</a:t>
            </a:r>
            <a:r>
              <a:rPr lang="en-US" sz="2000" dirty="0">
                <a:solidFill>
                  <a:schemeClr val="tx1"/>
                </a:solidFill>
              </a:rPr>
              <a:t>T, </a:t>
            </a:r>
            <a:r>
              <a:rPr lang="ru-RU" dirty="0">
                <a:solidFill>
                  <a:schemeClr val="tx1"/>
                </a:solidFill>
              </a:rPr>
              <a:t>национальная распостраненость инфекции </a:t>
            </a:r>
            <a:r>
              <a:rPr lang="ru-RU" sz="2000" dirty="0">
                <a:solidFill>
                  <a:schemeClr val="tx1"/>
                </a:solidFill>
              </a:rPr>
              <a:t>К</a:t>
            </a:r>
            <a:r>
              <a:rPr lang="en-US" sz="2000" dirty="0">
                <a:solidFill>
                  <a:schemeClr val="tx1"/>
                </a:solidFill>
              </a:rPr>
              <a:t>M, </a:t>
            </a:r>
            <a:r>
              <a:rPr lang="ru-RU" dirty="0">
                <a:solidFill>
                  <a:schemeClr val="tx1"/>
                </a:solidFill>
              </a:rPr>
              <a:t>о</a:t>
            </a:r>
            <a:r>
              <a:rPr lang="en-US" dirty="0">
                <a:solidFill>
                  <a:schemeClr val="tx1"/>
                </a:solidFill>
              </a:rPr>
              <a:t>x</a:t>
            </a:r>
            <a:r>
              <a:rPr lang="ru-RU" dirty="0">
                <a:solidFill>
                  <a:schemeClr val="tx1"/>
                </a:solidFill>
              </a:rPr>
              <a:t>ват </a:t>
            </a:r>
            <a:r>
              <a:rPr lang="ru-RU" sz="2000" dirty="0">
                <a:solidFill>
                  <a:schemeClr val="tx1"/>
                </a:solidFill>
              </a:rPr>
              <a:t>К</a:t>
            </a:r>
            <a:r>
              <a:rPr lang="en-US" sz="2000" dirty="0">
                <a:solidFill>
                  <a:schemeClr val="tx1"/>
                </a:solidFill>
              </a:rPr>
              <a:t>M </a:t>
            </a:r>
            <a:r>
              <a:rPr lang="ru-RU">
                <a:solidFill>
                  <a:schemeClr val="tx1"/>
                </a:solidFill>
              </a:rPr>
              <a:t>лечением среди </a:t>
            </a:r>
            <a:r>
              <a:rPr lang="ru-RU" sz="2000">
                <a:solidFill>
                  <a:schemeClr val="tx1"/>
                </a:solidFill>
              </a:rPr>
              <a:t>ЛЖВ </a:t>
            </a:r>
            <a:endParaRPr lang="en-US" sz="2000" dirty="0">
              <a:solidFill>
                <a:schemeClr val="tx1"/>
              </a:solidFill>
            </a:endParaRPr>
          </a:p>
        </p:txBody>
      </p:sp>
      <p:sp>
        <p:nvSpPr>
          <p:cNvPr id="6" name="TextBox 5">
            <a:extLst>
              <a:ext uri="{FF2B5EF4-FFF2-40B4-BE49-F238E27FC236}">
                <a16:creationId xmlns:a16="http://schemas.microsoft.com/office/drawing/2014/main" id="{8C9AE0A3-2432-6F82-2F26-DB61858A0E14}"/>
              </a:ext>
            </a:extLst>
          </p:cNvPr>
          <p:cNvSpPr txBox="1"/>
          <p:nvPr/>
        </p:nvSpPr>
        <p:spPr>
          <a:xfrm>
            <a:off x="0" y="3037666"/>
            <a:ext cx="3508743" cy="2000548"/>
          </a:xfrm>
          <a:prstGeom prst="rect">
            <a:avLst/>
          </a:prstGeom>
          <a:noFill/>
        </p:spPr>
        <p:txBody>
          <a:bodyPr wrap="square" rtlCol="0">
            <a:spAutoFit/>
          </a:bodyPr>
          <a:lstStyle/>
          <a:p>
            <a:r>
              <a:rPr lang="ru-RU" sz="2400" dirty="0">
                <a:solidFill>
                  <a:schemeClr val="bg1"/>
                </a:solidFill>
              </a:rPr>
              <a:t>Новые показалели</a:t>
            </a:r>
            <a:endParaRPr lang="en-US" sz="2400" dirty="0">
              <a:solidFill>
                <a:schemeClr val="bg1"/>
              </a:solidFill>
            </a:endParaRPr>
          </a:p>
          <a:p>
            <a:pPr marL="342900" indent="-342900">
              <a:buFont typeface="Arial" panose="020B0604020202020204" pitchFamily="34" charset="0"/>
              <a:buChar char="•"/>
            </a:pPr>
            <a:r>
              <a:rPr lang="ru-RU" sz="2000" dirty="0">
                <a:solidFill>
                  <a:schemeClr val="bg1"/>
                </a:solidFill>
              </a:rPr>
              <a:t>ЛЖВ</a:t>
            </a:r>
            <a:r>
              <a:rPr lang="en-US" sz="2000" dirty="0">
                <a:solidFill>
                  <a:schemeClr val="bg1"/>
                </a:solidFill>
              </a:rPr>
              <a:t> </a:t>
            </a:r>
            <a:r>
              <a:rPr lang="ru-RU" sz="2000" dirty="0">
                <a:solidFill>
                  <a:schemeClr val="bg1"/>
                </a:solidFill>
              </a:rPr>
              <a:t>с риском развития К</a:t>
            </a:r>
            <a:r>
              <a:rPr lang="en-US" sz="2000" dirty="0">
                <a:solidFill>
                  <a:schemeClr val="bg1"/>
                </a:solidFill>
              </a:rPr>
              <a:t>M</a:t>
            </a:r>
            <a:endParaRPr lang="ru-RU" sz="2000" dirty="0">
              <a:solidFill>
                <a:schemeClr val="bg1"/>
              </a:solidFill>
            </a:endParaRPr>
          </a:p>
          <a:p>
            <a:pPr marL="342900" indent="-342900">
              <a:buFont typeface="Arial" panose="020B0604020202020204" pitchFamily="34" charset="0"/>
              <a:buChar char="•"/>
            </a:pPr>
            <a:r>
              <a:rPr lang="ru-RU" sz="2000" dirty="0">
                <a:solidFill>
                  <a:schemeClr val="bg1"/>
                </a:solidFill>
              </a:rPr>
              <a:t>ЛЖВ с клиническим К</a:t>
            </a:r>
            <a:r>
              <a:rPr lang="en-US" sz="2000" dirty="0">
                <a:solidFill>
                  <a:schemeClr val="bg1"/>
                </a:solidFill>
              </a:rPr>
              <a:t>M</a:t>
            </a:r>
          </a:p>
          <a:p>
            <a:pPr marL="342900" indent="-342900">
              <a:buFont typeface="Arial" panose="020B0604020202020204" pitchFamily="34" charset="0"/>
              <a:buChar char="•"/>
            </a:pPr>
            <a:r>
              <a:rPr lang="ru-RU" sz="2000" dirty="0">
                <a:solidFill>
                  <a:schemeClr val="bg1"/>
                </a:solidFill>
              </a:rPr>
              <a:t>ЛЖВ  умершие от К</a:t>
            </a:r>
            <a:r>
              <a:rPr lang="en-US" sz="2000" dirty="0">
                <a:solidFill>
                  <a:schemeClr val="bg1"/>
                </a:solidFill>
              </a:rPr>
              <a:t>M</a:t>
            </a:r>
          </a:p>
          <a:p>
            <a:pPr marL="342900" indent="-342900">
              <a:buFont typeface="Arial" panose="020B0604020202020204" pitchFamily="34" charset="0"/>
              <a:buChar char="•"/>
            </a:pPr>
            <a:r>
              <a:rPr lang="en-US" sz="2000" dirty="0">
                <a:solidFill>
                  <a:schemeClr val="bg1"/>
                </a:solidFill>
              </a:rPr>
              <a:t>% </a:t>
            </a:r>
            <a:r>
              <a:rPr lang="ru-RU" sz="2000" dirty="0">
                <a:solidFill>
                  <a:schemeClr val="bg1"/>
                </a:solidFill>
              </a:rPr>
              <a:t>смертей от СПИД</a:t>
            </a:r>
            <a:r>
              <a:rPr lang="ru-RU" dirty="0">
                <a:solidFill>
                  <a:schemeClr val="bg1"/>
                </a:solidFill>
              </a:rPr>
              <a:t>А (</a:t>
            </a:r>
            <a:r>
              <a:rPr lang="ru-RU" sz="1800" dirty="0">
                <a:solidFill>
                  <a:schemeClr val="bg1"/>
                </a:solidFill>
              </a:rPr>
              <a:t>К</a:t>
            </a:r>
            <a:r>
              <a:rPr lang="en-US" sz="1800" dirty="0">
                <a:solidFill>
                  <a:schemeClr val="bg1"/>
                </a:solidFill>
              </a:rPr>
              <a:t>M</a:t>
            </a:r>
            <a:r>
              <a:rPr lang="ru-RU" dirty="0">
                <a:solidFill>
                  <a:schemeClr val="bg1"/>
                </a:solidFill>
              </a:rPr>
              <a:t>)</a:t>
            </a:r>
            <a:endParaRPr lang="en-US" dirty="0">
              <a:solidFill>
                <a:schemeClr val="bg1"/>
              </a:solidFill>
            </a:endParaRPr>
          </a:p>
        </p:txBody>
      </p:sp>
      <p:pic>
        <p:nvPicPr>
          <p:cNvPr id="4" name="Picture 3">
            <a:extLst>
              <a:ext uri="{FF2B5EF4-FFF2-40B4-BE49-F238E27FC236}">
                <a16:creationId xmlns:a16="http://schemas.microsoft.com/office/drawing/2014/main" id="{DC067754-E99B-6B30-FF25-6C6A4F49B72C}"/>
              </a:ext>
            </a:extLst>
          </p:cNvPr>
          <p:cNvPicPr>
            <a:picLocks noChangeAspect="1"/>
          </p:cNvPicPr>
          <p:nvPr/>
        </p:nvPicPr>
        <p:blipFill>
          <a:blip r:embed="rId2"/>
          <a:stretch>
            <a:fillRect/>
          </a:stretch>
        </p:blipFill>
        <p:spPr>
          <a:xfrm>
            <a:off x="3827971" y="1520032"/>
            <a:ext cx="7210143" cy="4825855"/>
          </a:xfrm>
          <a:prstGeom prst="rect">
            <a:avLst/>
          </a:prstGeom>
        </p:spPr>
      </p:pic>
    </p:spTree>
    <p:extLst>
      <p:ext uri="{BB962C8B-B14F-4D97-AF65-F5344CB8AC3E}">
        <p14:creationId xmlns:p14="http://schemas.microsoft.com/office/powerpoint/2010/main" val="262639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p:txBody>
          <a:bodyPr anchor="ctr"/>
          <a:lstStyle/>
          <a:p>
            <a:pPr algn="ctr"/>
            <a:r>
              <a:rPr lang="en-US" b="1" err="1"/>
              <a:t>Начало</a:t>
            </a:r>
            <a:r>
              <a:rPr lang="en-US" b="1"/>
              <a:t> </a:t>
            </a:r>
            <a:r>
              <a:rPr lang="en-US" b="1" err="1"/>
              <a:t>работы</a:t>
            </a:r>
            <a:r>
              <a:rPr lang="en-US" b="1"/>
              <a:t> </a:t>
            </a:r>
            <a:br>
              <a:rPr lang="en-US" b="1"/>
            </a:br>
            <a:r>
              <a:rPr lang="en-US" b="1" err="1"/>
              <a:t>со</a:t>
            </a:r>
            <a:r>
              <a:rPr lang="en-US" b="1"/>
              <a:t> </a:t>
            </a:r>
            <a:r>
              <a:rPr lang="en-US" b="1" dirty="0"/>
              <a:t>Spectrum</a:t>
            </a:r>
            <a:endParaRPr lang="en-US" b="1"/>
          </a:p>
        </p:txBody>
      </p:sp>
      <p:sp>
        <p:nvSpPr>
          <p:cNvPr id="3" name="Subtitle 2">
            <a:extLst>
              <a:ext uri="{FF2B5EF4-FFF2-40B4-BE49-F238E27FC236}">
                <a16:creationId xmlns:a16="http://schemas.microsoft.com/office/drawing/2014/main" id="{92995B8F-0949-4302-83ED-6C466CBCC80B}"/>
              </a:ext>
            </a:extLst>
          </p:cNvPr>
          <p:cNvSpPr>
            <a:spLocks noGrp="1"/>
          </p:cNvSpPr>
          <p:nvPr>
            <p:ph type="subTitle" idx="1"/>
          </p:nvPr>
        </p:nvSpPr>
        <p:spPr>
          <a:xfrm>
            <a:off x="1100015" y="4049486"/>
            <a:ext cx="7315200" cy="1535160"/>
          </a:xfrm>
        </p:spPr>
        <p:txBody>
          <a:bodyPr>
            <a:noAutofit/>
          </a:bodyPr>
          <a:lstStyle/>
          <a:p>
            <a:pPr algn="ctr"/>
            <a:endParaRPr lang="en-US" sz="1700" dirty="0">
              <a:solidFill>
                <a:schemeClr val="bg1"/>
              </a:solidFill>
            </a:endParaRPr>
          </a:p>
          <a:p>
            <a:pPr algn="ctr"/>
            <a:r>
              <a:rPr lang="en-US" b="1" dirty="0">
                <a:solidFill>
                  <a:srgbClr val="D9F1F6"/>
                </a:solidFill>
                <a:cs typeface="Arial"/>
              </a:rPr>
              <a:t>Avenir Health</a:t>
            </a:r>
          </a:p>
          <a:p>
            <a:pPr algn="ctr"/>
            <a:r>
              <a:rPr lang="en-US" b="1" dirty="0">
                <a:solidFill>
                  <a:srgbClr val="D9F1F6"/>
                </a:solidFill>
                <a:cs typeface="Arial"/>
              </a:rPr>
              <a:t>Тренинг по оценке ВИЧ и использованию данных, </a:t>
            </a:r>
            <a:endParaRPr lang="en-US" dirty="0">
              <a:solidFill>
                <a:srgbClr val="000000"/>
              </a:solidFill>
              <a:cs typeface="Arial"/>
            </a:endParaRPr>
          </a:p>
          <a:p>
            <a:pPr algn="ctr"/>
            <a:r>
              <a:rPr lang="ru-RU" b="1" dirty="0">
                <a:solidFill>
                  <a:srgbClr val="D9F1F6"/>
                </a:solidFill>
                <a:cs typeface="Arial"/>
              </a:rPr>
              <a:t>Р</a:t>
            </a:r>
            <a:r>
              <a:rPr lang="en-US" b="1" dirty="0" err="1">
                <a:solidFill>
                  <a:srgbClr val="D9F1F6"/>
                </a:solidFill>
                <a:cs typeface="Arial"/>
              </a:rPr>
              <a:t>егион</a:t>
            </a:r>
            <a:r>
              <a:rPr lang="en-US" b="1" dirty="0">
                <a:solidFill>
                  <a:srgbClr val="D9F1F6"/>
                </a:solidFill>
                <a:cs typeface="Arial"/>
              </a:rPr>
              <a:t> </a:t>
            </a:r>
            <a:r>
              <a:rPr lang="ru-RU" b="1" dirty="0">
                <a:solidFill>
                  <a:srgbClr val="D9F1F6"/>
                </a:solidFill>
                <a:cs typeface="Arial"/>
              </a:rPr>
              <a:t>ВЕЦА</a:t>
            </a:r>
            <a:r>
              <a:rPr lang="en-US" b="1" dirty="0">
                <a:solidFill>
                  <a:srgbClr val="D9F1F6"/>
                </a:solidFill>
                <a:cs typeface="Arial"/>
              </a:rPr>
              <a:t>, </a:t>
            </a:r>
            <a:r>
              <a:rPr lang="ru-RU" b="1" dirty="0">
                <a:solidFill>
                  <a:srgbClr val="D9F1F6"/>
                </a:solidFill>
                <a:cs typeface="Arial"/>
              </a:rPr>
              <a:t>17-21</a:t>
            </a:r>
            <a:r>
              <a:rPr lang="en-US" b="1" dirty="0">
                <a:solidFill>
                  <a:srgbClr val="D9F1F6"/>
                </a:solidFill>
                <a:cs typeface="Arial"/>
              </a:rPr>
              <a:t> февраля 2025 г.</a:t>
            </a:r>
            <a:endParaRPr lang="en-US" b="1" dirty="0">
              <a:solidFill>
                <a:srgbClr val="D9F1F6"/>
              </a:solidFill>
            </a:endParaRPr>
          </a:p>
        </p:txBody>
      </p:sp>
    </p:spTree>
    <p:extLst>
      <p:ext uri="{BB962C8B-B14F-4D97-AF65-F5344CB8AC3E}">
        <p14:creationId xmlns:p14="http://schemas.microsoft.com/office/powerpoint/2010/main" val="279858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Spectrum  2025 </a:t>
            </a:r>
            <a:r>
              <a:rPr lang="en-US" dirty="0" err="1"/>
              <a:t>года</a:t>
            </a:r>
            <a:br>
              <a:rPr lang="en-US" dirty="0"/>
            </a:br>
            <a:br>
              <a:rPr lang="en-US" dirty="0"/>
            </a:br>
            <a:r>
              <a:rPr lang="ru-RU" sz="3200" dirty="0"/>
              <a:t>В</a:t>
            </a:r>
            <a:r>
              <a:rPr lang="en-US" sz="3200" err="1"/>
              <a:t>ерсия</a:t>
            </a:r>
            <a:r>
              <a:rPr lang="ru-RU" sz="3200" dirty="0"/>
              <a:t> для компьютера</a:t>
            </a:r>
            <a:endParaRPr lang="en-US" sz="3200"/>
          </a:p>
        </p:txBody>
      </p:sp>
      <p:sp>
        <p:nvSpPr>
          <p:cNvPr id="2" name="Content Placeholder 1">
            <a:extLst>
              <a:ext uri="{FF2B5EF4-FFF2-40B4-BE49-F238E27FC236}">
                <a16:creationId xmlns:a16="http://schemas.microsoft.com/office/drawing/2014/main" id="{1D788167-AAD2-5508-0D56-52B32C6CF513}"/>
              </a:ext>
            </a:extLst>
          </p:cNvPr>
          <p:cNvSpPr>
            <a:spLocks noGrp="1"/>
          </p:cNvSpPr>
          <p:nvPr>
            <p:ph idx="1"/>
          </p:nvPr>
        </p:nvSpPr>
        <p:spPr>
          <a:xfrm>
            <a:off x="3535893" y="864108"/>
            <a:ext cx="3728019" cy="5120640"/>
          </a:xfrm>
        </p:spPr>
        <p:txBody>
          <a:bodyPr>
            <a:normAutofit lnSpcReduction="10000"/>
          </a:bodyPr>
          <a:lstStyle/>
          <a:p>
            <a:pPr marL="342900" indent="-342900">
              <a:spcAft>
                <a:spcPts val="1200"/>
              </a:spcAft>
              <a:buAutoNum type="arabicPeriod"/>
            </a:pPr>
            <a:r>
              <a:rPr lang="en-US" sz="1800" dirty="0">
                <a:solidFill>
                  <a:schemeClr val="tx1"/>
                </a:solidFill>
              </a:rPr>
              <a:t>Загрузите новую версию Spectrum </a:t>
            </a:r>
            <a:r>
              <a:rPr lang="en-US" sz="1800" b="1" dirty="0">
                <a:solidFill>
                  <a:schemeClr val="tx1"/>
                </a:solidFill>
              </a:rPr>
              <a:t>6.40 </a:t>
            </a:r>
            <a:r>
              <a:rPr lang="en-US" sz="1800" dirty="0">
                <a:solidFill>
                  <a:schemeClr val="tx1"/>
                </a:solidFill>
              </a:rPr>
              <a:t>с веб-сайта Avenir Health по адресу: </a:t>
            </a:r>
            <a:r>
              <a:rPr lang="en-US" sz="1800" dirty="0">
                <a:solidFill>
                  <a:srgbClr val="0000FF"/>
                </a:solidFill>
              </a:rPr>
              <a:t>https://avenirhealth.org/software-spectrum.php.</a:t>
            </a:r>
          </a:p>
          <a:p>
            <a:pPr marL="342900" indent="-342900">
              <a:spcAft>
                <a:spcPts val="1200"/>
              </a:spcAft>
              <a:buAutoNum type="arabicPeriod"/>
            </a:pPr>
            <a:r>
              <a:rPr lang="en-US" sz="1800" dirty="0">
                <a:solidFill>
                  <a:schemeClr val="tx1"/>
                </a:solidFill>
              </a:rPr>
              <a:t>Запустите файл SpecInstallAIM2025.exe, чтобы установить Spectrum</a:t>
            </a:r>
          </a:p>
          <a:p>
            <a:pPr marL="342900" indent="-342900">
              <a:spcAft>
                <a:spcPts val="1200"/>
              </a:spcAft>
              <a:buAutoNum type="arabicPeriod"/>
            </a:pPr>
            <a:r>
              <a:rPr lang="en-US" sz="1800" dirty="0">
                <a:solidFill>
                  <a:schemeClr val="tx1"/>
                </a:solidFill>
              </a:rPr>
              <a:t>Запустите Spectrum, выбрав его в меню Пуск</a:t>
            </a:r>
          </a:p>
          <a:p>
            <a:pPr marL="342900" indent="-342900">
              <a:spcAft>
                <a:spcPts val="1200"/>
              </a:spcAft>
              <a:buAutoNum type="arabicPeriod"/>
            </a:pPr>
            <a:r>
              <a:rPr lang="en-US" sz="1800" dirty="0" err="1">
                <a:solidFill>
                  <a:schemeClr val="tx1"/>
                </a:solidFill>
              </a:rPr>
              <a:t>Откройте</a:t>
            </a:r>
            <a:r>
              <a:rPr lang="en-US" sz="1800" dirty="0">
                <a:solidFill>
                  <a:schemeClr val="tx1"/>
                </a:solidFill>
              </a:rPr>
              <a:t> </a:t>
            </a:r>
            <a:r>
              <a:rPr lang="en-US" sz="1800" dirty="0" err="1">
                <a:solidFill>
                  <a:schemeClr val="tx1"/>
                </a:solidFill>
              </a:rPr>
              <a:t>Ваш</a:t>
            </a:r>
            <a:r>
              <a:rPr lang="ru-RU" sz="1800" dirty="0">
                <a:solidFill>
                  <a:schemeClr val="tx1"/>
                </a:solidFill>
              </a:rPr>
              <a:t> файл</a:t>
            </a:r>
            <a:r>
              <a:rPr lang="en-US" sz="1800" dirty="0">
                <a:solidFill>
                  <a:schemeClr val="tx1"/>
                </a:solidFill>
              </a:rPr>
              <a:t> Spectrum 2024 </a:t>
            </a:r>
            <a:br>
              <a:rPr lang="en-US" sz="1800" dirty="0">
                <a:solidFill>
                  <a:schemeClr val="tx1"/>
                </a:solidFill>
              </a:rPr>
            </a:br>
            <a:r>
              <a:rPr lang="en-US" sz="1800" dirty="0">
                <a:solidFill>
                  <a:schemeClr val="tx1"/>
                </a:solidFill>
              </a:rPr>
              <a:t>(PJNZ)</a:t>
            </a:r>
          </a:p>
          <a:p>
            <a:pPr marL="342900" indent="-342900">
              <a:spcAft>
                <a:spcPts val="1200"/>
              </a:spcAft>
              <a:buAutoNum type="arabicPeriod"/>
            </a:pPr>
            <a:r>
              <a:rPr lang="en-US" sz="1800" dirty="0">
                <a:solidFill>
                  <a:schemeClr val="tx1"/>
                </a:solidFill>
              </a:rPr>
              <a:t>Используйте </a:t>
            </a:r>
            <a:r>
              <a:rPr lang="en-US" sz="1800" b="1" i="1" dirty="0">
                <a:solidFill>
                  <a:schemeClr val="tx1"/>
                </a:solidFill>
              </a:rPr>
              <a:t>File &gt;Save As</a:t>
            </a:r>
            <a:r>
              <a:rPr lang="en-US" sz="1800" dirty="0">
                <a:solidFill>
                  <a:schemeClr val="tx1"/>
                </a:solidFill>
              </a:rPr>
              <a:t>, чтобы сохранить файл с </a:t>
            </a:r>
            <a:r>
              <a:rPr lang="en-US" sz="1800" dirty="0" err="1">
                <a:solidFill>
                  <a:schemeClr val="tx1"/>
                </a:solidFill>
              </a:rPr>
              <a:t>новым</a:t>
            </a:r>
            <a:r>
              <a:rPr lang="en-US" sz="1800" dirty="0">
                <a:solidFill>
                  <a:schemeClr val="tx1"/>
                </a:solidFill>
              </a:rPr>
              <a:t> </a:t>
            </a:r>
            <a:r>
              <a:rPr lang="ru-RU" sz="1800" dirty="0">
                <a:solidFill>
                  <a:schemeClr val="tx1"/>
                </a:solidFill>
              </a:rPr>
              <a:t>названием</a:t>
            </a:r>
            <a:r>
              <a:rPr lang="en-US" sz="1800" dirty="0">
                <a:solidFill>
                  <a:schemeClr val="tx1"/>
                </a:solidFill>
              </a:rPr>
              <a:t>, например, </a:t>
            </a:r>
            <a:r>
              <a:rPr lang="en-US" sz="1800" b="1" i="1" dirty="0">
                <a:solidFill>
                  <a:schemeClr val="tx1"/>
                </a:solidFill>
              </a:rPr>
              <a:t>'Country_</a:t>
            </a:r>
            <a:r>
              <a:rPr lang="ru-RU" sz="1800" b="1" i="1" dirty="0">
                <a:solidFill>
                  <a:schemeClr val="tx1"/>
                </a:solidFill>
              </a:rPr>
              <a:t>17</a:t>
            </a:r>
            <a:r>
              <a:rPr lang="en-US" sz="1800" b="1" i="1" dirty="0">
                <a:solidFill>
                  <a:schemeClr val="tx1"/>
                </a:solidFill>
              </a:rPr>
              <a:t>Feb2025'</a:t>
            </a:r>
            <a:r>
              <a:rPr lang="en-US" sz="1800" dirty="0">
                <a:solidFill>
                  <a:schemeClr val="tx1"/>
                </a:solidFill>
              </a:rPr>
              <a:t>.</a:t>
            </a:r>
          </a:p>
        </p:txBody>
      </p:sp>
      <p:pic>
        <p:nvPicPr>
          <p:cNvPr id="9" name="Picture 8">
            <a:extLst>
              <a:ext uri="{FF2B5EF4-FFF2-40B4-BE49-F238E27FC236}">
                <a16:creationId xmlns:a16="http://schemas.microsoft.com/office/drawing/2014/main" id="{AF962E80-82CB-4B65-AB07-7B24FB3EE975}"/>
              </a:ext>
            </a:extLst>
          </p:cNvPr>
          <p:cNvPicPr>
            <a:picLocks noChangeAspect="1"/>
          </p:cNvPicPr>
          <p:nvPr/>
        </p:nvPicPr>
        <p:blipFill>
          <a:blip r:embed="rId3"/>
          <a:srcRect/>
          <a:stretch/>
        </p:blipFill>
        <p:spPr>
          <a:xfrm>
            <a:off x="7240047" y="615269"/>
            <a:ext cx="4455263" cy="3295839"/>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E10B1065-F9ED-407C-B225-99C494BAC3F0}"/>
              </a:ext>
            </a:extLst>
          </p:cNvPr>
          <p:cNvPicPr>
            <a:picLocks noChangeAspect="1"/>
          </p:cNvPicPr>
          <p:nvPr/>
        </p:nvPicPr>
        <p:blipFill>
          <a:blip r:embed="rId4"/>
          <a:srcRect/>
          <a:stretch/>
        </p:blipFill>
        <p:spPr>
          <a:xfrm>
            <a:off x="7300633" y="3992068"/>
            <a:ext cx="4343400" cy="2330307"/>
          </a:xfrm>
          <a:prstGeom prst="rect">
            <a:avLst/>
          </a:prstGeom>
        </p:spPr>
      </p:pic>
      <p:sp>
        <p:nvSpPr>
          <p:cNvPr id="6" name="Oval 5">
            <a:extLst>
              <a:ext uri="{FF2B5EF4-FFF2-40B4-BE49-F238E27FC236}">
                <a16:creationId xmlns:a16="http://schemas.microsoft.com/office/drawing/2014/main" id="{2BCD27CA-D67D-4AD8-990C-1B59C0284DF5}"/>
              </a:ext>
            </a:extLst>
          </p:cNvPr>
          <p:cNvSpPr/>
          <p:nvPr/>
        </p:nvSpPr>
        <p:spPr>
          <a:xfrm>
            <a:off x="7188771" y="5931396"/>
            <a:ext cx="1744198" cy="310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ABBA060-3DBB-40D8-9E47-CB1041920A09}"/>
              </a:ext>
            </a:extLst>
          </p:cNvPr>
          <p:cNvCxnSpPr>
            <a:cxnSpLocks/>
            <a:endCxn id="5" idx="1"/>
          </p:cNvCxnSpPr>
          <p:nvPr/>
        </p:nvCxnSpPr>
        <p:spPr>
          <a:xfrm>
            <a:off x="7188771" y="1933575"/>
            <a:ext cx="3246819" cy="1676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537456-17CA-D32D-335A-25E24088CF9D}"/>
              </a:ext>
            </a:extLst>
          </p:cNvPr>
          <p:cNvSpPr/>
          <p:nvPr/>
        </p:nvSpPr>
        <p:spPr>
          <a:xfrm>
            <a:off x="10435590" y="3281584"/>
            <a:ext cx="1272540" cy="6564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23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13A1-3996-547C-E539-E418193305C6}"/>
              </a:ext>
            </a:extLst>
          </p:cNvPr>
          <p:cNvSpPr>
            <a:spLocks noGrp="1"/>
          </p:cNvSpPr>
          <p:nvPr>
            <p:ph type="title"/>
          </p:nvPr>
        </p:nvSpPr>
        <p:spPr/>
        <p:txBody>
          <a:bodyPr>
            <a:normAutofit/>
          </a:bodyPr>
          <a:lstStyle/>
          <a:p>
            <a:r>
              <a:rPr lang="en-US" sz="2400" dirty="0" err="1"/>
              <a:t>Обновление</a:t>
            </a:r>
            <a:r>
              <a:rPr lang="en-US" sz="2400" dirty="0"/>
              <a:t> </a:t>
            </a:r>
            <a:r>
              <a:rPr lang="en-US" sz="2400" dirty="0" err="1"/>
              <a:t>демографических</a:t>
            </a:r>
            <a:r>
              <a:rPr lang="en-US" sz="2400" dirty="0"/>
              <a:t> </a:t>
            </a:r>
            <a:r>
              <a:rPr lang="en-US" sz="2400" dirty="0" err="1"/>
              <a:t>данных</a:t>
            </a:r>
            <a:r>
              <a:rPr lang="en-US" sz="2400" dirty="0"/>
              <a:t> </a:t>
            </a:r>
            <a:r>
              <a:rPr lang="ru-RU" sz="2400" dirty="0"/>
              <a:t>числености населения </a:t>
            </a:r>
            <a:r>
              <a:rPr lang="en-US" sz="2400" dirty="0"/>
              <a:t>WPP 2024</a:t>
            </a:r>
          </a:p>
        </p:txBody>
      </p:sp>
      <p:sp>
        <p:nvSpPr>
          <p:cNvPr id="3" name="Content Placeholder 2">
            <a:extLst>
              <a:ext uri="{FF2B5EF4-FFF2-40B4-BE49-F238E27FC236}">
                <a16:creationId xmlns:a16="http://schemas.microsoft.com/office/drawing/2014/main" id="{19BF72D4-2570-9E0A-82DB-E9FD1BB06F59}"/>
              </a:ext>
            </a:extLst>
          </p:cNvPr>
          <p:cNvSpPr>
            <a:spLocks noGrp="1"/>
          </p:cNvSpPr>
          <p:nvPr>
            <p:ph idx="1"/>
          </p:nvPr>
        </p:nvSpPr>
        <p:spPr>
          <a:xfrm>
            <a:off x="7098245" y="771411"/>
            <a:ext cx="4607980" cy="3019539"/>
          </a:xfrm>
        </p:spPr>
        <p:txBody>
          <a:bodyPr>
            <a:normAutofit lnSpcReduction="10000"/>
          </a:bodyPr>
          <a:lstStyle/>
          <a:p>
            <a:pPr marL="457200" indent="-457200">
              <a:buFont typeface="+mj-lt"/>
              <a:buAutoNum type="arabicPeriod"/>
            </a:pPr>
            <a:r>
              <a:rPr lang="en-US" dirty="0" err="1">
                <a:solidFill>
                  <a:schemeClr val="tx1"/>
                </a:solidFill>
              </a:rPr>
              <a:t>Откройте</a:t>
            </a:r>
            <a:r>
              <a:rPr lang="en-US" dirty="0">
                <a:solidFill>
                  <a:schemeClr val="tx1"/>
                </a:solidFill>
              </a:rPr>
              <a:t> </a:t>
            </a:r>
            <a:r>
              <a:rPr lang="en-US" b="1" dirty="0">
                <a:solidFill>
                  <a:schemeClr val="tx1"/>
                </a:solidFill>
              </a:rPr>
              <a:t>Менеджер</a:t>
            </a:r>
          </a:p>
          <a:p>
            <a:pPr marL="457200" indent="-457200">
              <a:buFont typeface="+mj-lt"/>
              <a:buAutoNum type="arabicPeriod"/>
            </a:pPr>
            <a:r>
              <a:rPr lang="en-US" dirty="0" err="1">
                <a:solidFill>
                  <a:schemeClr val="tx1"/>
                </a:solidFill>
              </a:rPr>
              <a:t>Нажмите</a:t>
            </a:r>
            <a:r>
              <a:rPr lang="en-US" dirty="0">
                <a:solidFill>
                  <a:schemeClr val="tx1"/>
                </a:solidFill>
              </a:rPr>
              <a:t> </a:t>
            </a:r>
            <a:r>
              <a:rPr lang="en-US" b="1" dirty="0" err="1">
                <a:solidFill>
                  <a:schemeClr val="tx1"/>
                </a:solidFill>
              </a:rPr>
              <a:t>Данные</a:t>
            </a:r>
            <a:r>
              <a:rPr lang="en-US" b="1" dirty="0">
                <a:solidFill>
                  <a:schemeClr val="tx1"/>
                </a:solidFill>
              </a:rPr>
              <a:t> по </a:t>
            </a:r>
            <a:r>
              <a:rPr lang="en-US" b="1" dirty="0" err="1">
                <a:solidFill>
                  <a:schemeClr val="tx1"/>
                </a:solidFill>
              </a:rPr>
              <a:t>умолчанию</a:t>
            </a:r>
            <a:endParaRPr lang="en-US" b="1" dirty="0">
              <a:solidFill>
                <a:schemeClr val="tx1"/>
              </a:solidFill>
            </a:endParaRPr>
          </a:p>
          <a:p>
            <a:pPr marL="457200" indent="-457200">
              <a:buFont typeface="+mj-lt"/>
              <a:buAutoNum type="arabicPeriod"/>
            </a:pPr>
            <a:r>
              <a:rPr lang="ru-RU" dirty="0">
                <a:solidFill>
                  <a:schemeClr val="tx1"/>
                </a:solidFill>
              </a:rPr>
              <a:t>Поставьте</a:t>
            </a:r>
            <a:r>
              <a:rPr lang="en-US" dirty="0">
                <a:solidFill>
                  <a:schemeClr val="tx1"/>
                </a:solidFill>
              </a:rPr>
              <a:t> </a:t>
            </a:r>
            <a:r>
              <a:rPr lang="en-US" dirty="0" err="1">
                <a:solidFill>
                  <a:schemeClr val="tx1"/>
                </a:solidFill>
              </a:rPr>
              <a:t>флажок</a:t>
            </a:r>
            <a:r>
              <a:rPr lang="en-US" dirty="0">
                <a:solidFill>
                  <a:schemeClr val="tx1"/>
                </a:solidFill>
              </a:rPr>
              <a:t> </a:t>
            </a:r>
            <a:r>
              <a:rPr lang="en-US" dirty="0" err="1">
                <a:solidFill>
                  <a:schemeClr val="tx1"/>
                </a:solidFill>
              </a:rPr>
              <a:t>рядом</a:t>
            </a:r>
            <a:r>
              <a:rPr lang="en-US" dirty="0">
                <a:solidFill>
                  <a:schemeClr val="tx1"/>
                </a:solidFill>
              </a:rPr>
              <a:t> с </a:t>
            </a:r>
            <a:r>
              <a:rPr lang="en-US" b="1" dirty="0">
                <a:solidFill>
                  <a:schemeClr val="tx1"/>
                </a:solidFill>
              </a:rPr>
              <a:t>WPP 2024</a:t>
            </a:r>
            <a:r>
              <a:rPr lang="en-US"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загрузить</a:t>
            </a:r>
            <a:r>
              <a:rPr lang="en-US" dirty="0">
                <a:solidFill>
                  <a:schemeClr val="tx1"/>
                </a:solidFill>
              </a:rPr>
              <a:t> </a:t>
            </a:r>
            <a:r>
              <a:rPr lang="en-US" dirty="0" err="1">
                <a:solidFill>
                  <a:schemeClr val="tx1"/>
                </a:solidFill>
              </a:rPr>
              <a:t>обновленные</a:t>
            </a:r>
            <a:r>
              <a:rPr lang="en-US" dirty="0">
                <a:solidFill>
                  <a:schemeClr val="tx1"/>
                </a:solidFill>
              </a:rPr>
              <a:t> </a:t>
            </a:r>
            <a:r>
              <a:rPr lang="en-US" dirty="0" err="1">
                <a:solidFill>
                  <a:schemeClr val="tx1"/>
                </a:solidFill>
              </a:rPr>
              <a:t>демографические</a:t>
            </a:r>
            <a:r>
              <a:rPr lang="en-US" dirty="0">
                <a:solidFill>
                  <a:schemeClr val="tx1"/>
                </a:solidFill>
              </a:rPr>
              <a:t> </a:t>
            </a:r>
            <a:r>
              <a:rPr lang="en-US" dirty="0" err="1">
                <a:solidFill>
                  <a:schemeClr val="tx1"/>
                </a:solidFill>
              </a:rPr>
              <a:t>данные</a:t>
            </a:r>
            <a:r>
              <a:rPr lang="en-US" dirty="0">
                <a:solidFill>
                  <a:schemeClr val="tx1"/>
                </a:solidFill>
              </a:rPr>
              <a:t>.</a:t>
            </a:r>
          </a:p>
          <a:p>
            <a:pPr marL="457200" indent="-457200">
              <a:buFont typeface="+mj-lt"/>
              <a:buAutoNum type="arabicPeriod"/>
            </a:pPr>
            <a:r>
              <a:rPr lang="en-US" dirty="0" err="1">
                <a:solidFill>
                  <a:schemeClr val="tx1"/>
                </a:solidFill>
              </a:rPr>
              <a:t>Нажмите</a:t>
            </a:r>
            <a:r>
              <a:rPr lang="en-US" dirty="0">
                <a:solidFill>
                  <a:schemeClr val="tx1"/>
                </a:solidFill>
              </a:rPr>
              <a:t> </a:t>
            </a:r>
            <a:r>
              <a:rPr lang="en-US" b="1" dirty="0">
                <a:solidFill>
                  <a:schemeClr val="tx1"/>
                </a:solidFill>
              </a:rPr>
              <a:t>OK</a:t>
            </a:r>
            <a:r>
              <a:rPr lang="en-US"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выйти</a:t>
            </a:r>
            <a:r>
              <a:rPr lang="en-US" dirty="0">
                <a:solidFill>
                  <a:schemeClr val="tx1"/>
                </a:solidFill>
              </a:rPr>
              <a:t> </a:t>
            </a:r>
            <a:r>
              <a:rPr lang="en-US" dirty="0" err="1">
                <a:solidFill>
                  <a:schemeClr val="tx1"/>
                </a:solidFill>
              </a:rPr>
              <a:t>из</a:t>
            </a:r>
            <a:r>
              <a:rPr lang="en-US" dirty="0">
                <a:solidFill>
                  <a:schemeClr val="tx1"/>
                </a:solidFill>
              </a:rPr>
              <a:t> </a:t>
            </a:r>
            <a:r>
              <a:rPr lang="en-US" dirty="0" err="1">
                <a:solidFill>
                  <a:schemeClr val="tx1"/>
                </a:solidFill>
              </a:rPr>
              <a:t>редактора</a:t>
            </a:r>
            <a:r>
              <a:rPr lang="en-US" dirty="0">
                <a:solidFill>
                  <a:schemeClr val="tx1"/>
                </a:solidFill>
              </a:rPr>
              <a:t> </a:t>
            </a:r>
            <a:r>
              <a:rPr lang="en-US" dirty="0" err="1">
                <a:solidFill>
                  <a:schemeClr val="tx1"/>
                </a:solidFill>
              </a:rPr>
              <a:t>данных</a:t>
            </a:r>
            <a:r>
              <a:rPr lang="en-US" dirty="0">
                <a:solidFill>
                  <a:schemeClr val="tx1"/>
                </a:solidFill>
              </a:rPr>
              <a:t> по </a:t>
            </a:r>
            <a:r>
              <a:rPr lang="en-US" dirty="0" err="1">
                <a:solidFill>
                  <a:schemeClr val="tx1"/>
                </a:solidFill>
              </a:rPr>
              <a:t>умолчанию</a:t>
            </a:r>
            <a:r>
              <a:rPr lang="en-US" dirty="0">
                <a:solidFill>
                  <a:schemeClr val="tx1"/>
                </a:solidFill>
              </a:rPr>
              <a:t>.</a:t>
            </a:r>
          </a:p>
          <a:p>
            <a:pPr marL="457200" indent="-457200">
              <a:buFont typeface="+mj-lt"/>
              <a:buAutoNum type="arabicPeriod"/>
            </a:pPr>
            <a:r>
              <a:rPr lang="en-US" dirty="0" err="1">
                <a:solidFill>
                  <a:schemeClr val="tx1"/>
                </a:solidFill>
              </a:rPr>
              <a:t>Нажмите</a:t>
            </a:r>
            <a:r>
              <a:rPr lang="en-US" dirty="0">
                <a:solidFill>
                  <a:schemeClr val="tx1"/>
                </a:solidFill>
              </a:rPr>
              <a:t> </a:t>
            </a:r>
            <a:r>
              <a:rPr lang="en-US" b="1" dirty="0">
                <a:solidFill>
                  <a:schemeClr val="tx1"/>
                </a:solidFill>
              </a:rPr>
              <a:t>OK </a:t>
            </a:r>
            <a:r>
              <a:rPr lang="en-US" dirty="0" err="1">
                <a:solidFill>
                  <a:schemeClr val="tx1"/>
                </a:solidFill>
              </a:rPr>
              <a:t>еще</a:t>
            </a:r>
            <a:r>
              <a:rPr lang="en-US" dirty="0">
                <a:solidFill>
                  <a:schemeClr val="tx1"/>
                </a:solidFill>
              </a:rPr>
              <a:t> </a:t>
            </a:r>
            <a:r>
              <a:rPr lang="en-US" dirty="0" err="1">
                <a:solidFill>
                  <a:schemeClr val="tx1"/>
                </a:solidFill>
              </a:rPr>
              <a:t>раз</a:t>
            </a:r>
            <a:r>
              <a:rPr lang="en-US"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выйти</a:t>
            </a:r>
            <a:r>
              <a:rPr lang="en-US" dirty="0">
                <a:solidFill>
                  <a:schemeClr val="tx1"/>
                </a:solidFill>
              </a:rPr>
              <a:t> </a:t>
            </a:r>
            <a:r>
              <a:rPr lang="en-US" dirty="0" err="1">
                <a:solidFill>
                  <a:schemeClr val="tx1"/>
                </a:solidFill>
              </a:rPr>
              <a:t>из</a:t>
            </a:r>
            <a:r>
              <a:rPr lang="en-US" dirty="0">
                <a:solidFill>
                  <a:schemeClr val="tx1"/>
                </a:solidFill>
              </a:rPr>
              <a:t> </a:t>
            </a:r>
            <a:r>
              <a:rPr lang="en-US" dirty="0" err="1">
                <a:solidFill>
                  <a:schemeClr val="tx1"/>
                </a:solidFill>
              </a:rPr>
              <a:t>менеджера</a:t>
            </a:r>
            <a:r>
              <a:rPr lang="en-US" dirty="0">
                <a:solidFill>
                  <a:schemeClr val="tx1"/>
                </a:solidFill>
              </a:rPr>
              <a:t>.</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3531132" y="771412"/>
            <a:ext cx="2157413" cy="6858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DC16E04-AAD9-36DA-06C7-C3FC3FC1414B}"/>
              </a:ext>
            </a:extLst>
          </p:cNvPr>
          <p:cNvPicPr>
            <a:picLocks noChangeAspect="1"/>
          </p:cNvPicPr>
          <p:nvPr/>
        </p:nvPicPr>
        <p:blipFill>
          <a:blip r:embed="rId3"/>
          <a:srcRect/>
          <a:stretch/>
        </p:blipFill>
        <p:spPr>
          <a:xfrm>
            <a:off x="3531132" y="1524172"/>
            <a:ext cx="3443288" cy="36623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12587ED-75A6-FB0A-0523-F5099E151182}"/>
              </a:ext>
            </a:extLst>
          </p:cNvPr>
          <p:cNvPicPr>
            <a:picLocks noChangeAspect="1"/>
          </p:cNvPicPr>
          <p:nvPr/>
        </p:nvPicPr>
        <p:blipFill>
          <a:blip r:embed="rId4"/>
          <a:srcRect/>
          <a:stretch/>
        </p:blipFill>
        <p:spPr>
          <a:xfrm>
            <a:off x="6257663" y="4042904"/>
            <a:ext cx="3319462" cy="2657475"/>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3C7EE279-D705-97BB-BB7F-B9AD36C31E6A}"/>
              </a:ext>
            </a:extLst>
          </p:cNvPr>
          <p:cNvSpPr/>
          <p:nvPr/>
        </p:nvSpPr>
        <p:spPr>
          <a:xfrm>
            <a:off x="4650621" y="9519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281F2DA-BE5D-3D00-8F61-2A2EF2E6D44E}"/>
              </a:ext>
            </a:extLst>
          </p:cNvPr>
          <p:cNvSpPr/>
          <p:nvPr/>
        </p:nvSpPr>
        <p:spPr>
          <a:xfrm>
            <a:off x="4722059" y="1400345"/>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121DD2-061B-3405-25D0-869EA34D78F3}"/>
              </a:ext>
            </a:extLst>
          </p:cNvPr>
          <p:cNvSpPr/>
          <p:nvPr/>
        </p:nvSpPr>
        <p:spPr>
          <a:xfrm rot="16200000">
            <a:off x="5203033" y="3940684"/>
            <a:ext cx="314325" cy="19002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E997203-D0D1-190B-2E0A-A96B0DADEB88}"/>
              </a:ext>
            </a:extLst>
          </p:cNvPr>
          <p:cNvSpPr/>
          <p:nvPr/>
        </p:nvSpPr>
        <p:spPr>
          <a:xfrm>
            <a:off x="3535895" y="4776502"/>
            <a:ext cx="874181"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495375-F18F-DBF4-BCA8-A52167758953}"/>
              </a:ext>
            </a:extLst>
          </p:cNvPr>
          <p:cNvSpPr/>
          <p:nvPr/>
        </p:nvSpPr>
        <p:spPr>
          <a:xfrm>
            <a:off x="6257663" y="5033676"/>
            <a:ext cx="976575"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8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E23-152A-DCD2-C128-47B264FB8C19}"/>
              </a:ext>
            </a:extLst>
          </p:cNvPr>
          <p:cNvSpPr>
            <a:spLocks noGrp="1"/>
          </p:cNvSpPr>
          <p:nvPr>
            <p:ph type="title"/>
          </p:nvPr>
        </p:nvSpPr>
        <p:spPr/>
        <p:txBody>
          <a:bodyPr>
            <a:normAutofit/>
          </a:bodyPr>
          <a:lstStyle/>
          <a:p>
            <a:r>
              <a:rPr lang="en-US" sz="2800" dirty="0" err="1"/>
              <a:t>Проанализируйте</a:t>
            </a:r>
            <a:r>
              <a:rPr lang="en-US" sz="2800" dirty="0"/>
              <a:t> </a:t>
            </a:r>
            <a:r>
              <a:rPr lang="en-US" sz="2800" err="1"/>
              <a:t>демографические</a:t>
            </a:r>
            <a:r>
              <a:rPr lang="en-US" sz="2800"/>
              <a:t> </a:t>
            </a:r>
            <a:r>
              <a:rPr lang="en-US" sz="2800" err="1"/>
              <a:t>данные</a:t>
            </a:r>
            <a:r>
              <a:rPr lang="en-US" sz="2800"/>
              <a:t> </a:t>
            </a:r>
            <a:r>
              <a:rPr lang="ru-RU" sz="2800" err="1"/>
              <a:t>числености</a:t>
            </a:r>
            <a:r>
              <a:rPr lang="ru-RU" sz="2800"/>
              <a:t> народонаселения </a:t>
            </a:r>
            <a:r>
              <a:rPr lang="en-US" sz="2800"/>
              <a:t>WPP 2024</a:t>
            </a:r>
          </a:p>
          <a:p>
            <a:endParaRPr lang="en-US" sz="2800" dirty="0"/>
          </a:p>
        </p:txBody>
      </p:sp>
      <p:sp>
        <p:nvSpPr>
          <p:cNvPr id="3" name="Content Placeholder 2">
            <a:extLst>
              <a:ext uri="{FF2B5EF4-FFF2-40B4-BE49-F238E27FC236}">
                <a16:creationId xmlns:a16="http://schemas.microsoft.com/office/drawing/2014/main" id="{EFD22BBD-9BB7-63BA-4044-DC7E953B63D4}"/>
              </a:ext>
            </a:extLst>
          </p:cNvPr>
          <p:cNvSpPr>
            <a:spLocks noGrp="1"/>
          </p:cNvSpPr>
          <p:nvPr>
            <p:ph idx="1"/>
          </p:nvPr>
        </p:nvSpPr>
        <p:spPr>
          <a:xfrm>
            <a:off x="3869267" y="654558"/>
            <a:ext cx="7655010" cy="5089749"/>
          </a:xfrm>
        </p:spPr>
        <p:txBody>
          <a:bodyPr anchor="t"/>
          <a:lstStyle/>
          <a:p>
            <a:r>
              <a:rPr lang="en-US" dirty="0" err="1">
                <a:solidFill>
                  <a:schemeClr val="tx1"/>
                </a:solidFill>
              </a:rPr>
              <a:t>Используйте</a:t>
            </a:r>
            <a:r>
              <a:rPr lang="en-US" dirty="0">
                <a:solidFill>
                  <a:schemeClr val="tx1"/>
                </a:solidFill>
              </a:rPr>
              <a:t> </a:t>
            </a:r>
            <a:r>
              <a:rPr lang="en-US" b="1" dirty="0">
                <a:solidFill>
                  <a:schemeClr val="tx1"/>
                </a:solidFill>
              </a:rPr>
              <a:t>"</a:t>
            </a:r>
            <a:r>
              <a:rPr lang="en-US" b="1" dirty="0" err="1">
                <a:solidFill>
                  <a:schemeClr val="tx1"/>
                </a:solidFill>
              </a:rPr>
              <a:t>DemProj</a:t>
            </a:r>
            <a:r>
              <a:rPr lang="en-US" b="1" dirty="0">
                <a:solidFill>
                  <a:schemeClr val="tx1"/>
                </a:solidFill>
              </a:rPr>
              <a:t> &gt; </a:t>
            </a:r>
            <a:r>
              <a:rPr lang="en-US" b="1" dirty="0" err="1">
                <a:solidFill>
                  <a:schemeClr val="tx1"/>
                </a:solidFill>
              </a:rPr>
              <a:t>Результаты</a:t>
            </a:r>
            <a:r>
              <a:rPr lang="en-US" b="1" dirty="0">
                <a:solidFill>
                  <a:schemeClr val="tx1"/>
                </a:solidFill>
              </a:rPr>
              <a:t> &gt; </a:t>
            </a:r>
            <a:r>
              <a:rPr lang="en-US" b="1" dirty="0" err="1">
                <a:solidFill>
                  <a:schemeClr val="tx1"/>
                </a:solidFill>
              </a:rPr>
              <a:t>Население</a:t>
            </a:r>
            <a:r>
              <a:rPr lang="en-US" b="1" dirty="0">
                <a:solidFill>
                  <a:schemeClr val="tx1"/>
                </a:solidFill>
              </a:rPr>
              <a:t> &gt; </a:t>
            </a:r>
            <a:r>
              <a:rPr lang="en-US" b="1" dirty="0" err="1">
                <a:solidFill>
                  <a:schemeClr val="tx1"/>
                </a:solidFill>
              </a:rPr>
              <a:t>Общее</a:t>
            </a:r>
            <a:r>
              <a:rPr lang="en-US" b="1" dirty="0">
                <a:solidFill>
                  <a:schemeClr val="tx1"/>
                </a:solidFill>
              </a:rPr>
              <a:t> </a:t>
            </a:r>
            <a:r>
              <a:rPr lang="en-US" b="1" dirty="0" err="1">
                <a:solidFill>
                  <a:schemeClr val="tx1"/>
                </a:solidFill>
              </a:rPr>
              <a:t>население</a:t>
            </a:r>
            <a:r>
              <a:rPr lang="en-US" b="1"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посмотреть</a:t>
            </a:r>
            <a:r>
              <a:rPr lang="en-US" dirty="0">
                <a:solidFill>
                  <a:schemeClr val="tx1"/>
                </a:solidFill>
              </a:rPr>
              <a:t> </a:t>
            </a:r>
            <a:r>
              <a:rPr lang="en-US" err="1">
                <a:solidFill>
                  <a:schemeClr val="tx1"/>
                </a:solidFill>
              </a:rPr>
              <a:t>данные</a:t>
            </a:r>
            <a:r>
              <a:rPr lang="en-US">
                <a:solidFill>
                  <a:schemeClr val="tx1"/>
                </a:solidFill>
              </a:rPr>
              <a:t> </a:t>
            </a:r>
            <a:r>
              <a:rPr lang="en-US" err="1">
                <a:solidFill>
                  <a:schemeClr val="tx1"/>
                </a:solidFill>
              </a:rPr>
              <a:t>численности</a:t>
            </a:r>
            <a:r>
              <a:rPr lang="en-US">
                <a:solidFill>
                  <a:schemeClr val="tx1"/>
                </a:solidFill>
              </a:rPr>
              <a:t> </a:t>
            </a:r>
            <a:r>
              <a:rPr lang="en-US" dirty="0" err="1">
                <a:solidFill>
                  <a:schemeClr val="tx1"/>
                </a:solidFill>
              </a:rPr>
              <a:t>населения</a:t>
            </a:r>
            <a:r>
              <a:rPr lang="en-US" dirty="0">
                <a:solidFill>
                  <a:schemeClr val="tx1"/>
                </a:solidFill>
              </a:rPr>
              <a:t> </a:t>
            </a:r>
          </a:p>
          <a:p>
            <a:r>
              <a:rPr lang="en-US" dirty="0" err="1">
                <a:solidFill>
                  <a:schemeClr val="tx1"/>
                </a:solidFill>
              </a:rPr>
              <a:t>Страны</a:t>
            </a:r>
            <a:r>
              <a:rPr lang="en-US" dirty="0">
                <a:solidFill>
                  <a:schemeClr val="tx1"/>
                </a:solidFill>
              </a:rPr>
              <a:t> </a:t>
            </a:r>
            <a:r>
              <a:rPr lang="en-US" dirty="0" err="1">
                <a:solidFill>
                  <a:schemeClr val="tx1"/>
                </a:solidFill>
              </a:rPr>
              <a:t>могут</a:t>
            </a:r>
            <a:r>
              <a:rPr lang="en-US" dirty="0">
                <a:solidFill>
                  <a:schemeClr val="tx1"/>
                </a:solidFill>
              </a:rPr>
              <a:t> </a:t>
            </a:r>
            <a:r>
              <a:rPr lang="en-US" err="1">
                <a:solidFill>
                  <a:schemeClr val="tx1"/>
                </a:solidFill>
              </a:rPr>
              <a:t>применить</a:t>
            </a:r>
            <a:r>
              <a:rPr lang="en-US" dirty="0">
                <a:solidFill>
                  <a:schemeClr val="tx1"/>
                </a:solidFill>
              </a:rPr>
              <a:t> </a:t>
            </a:r>
            <a:r>
              <a:rPr lang="en-US" i="1" dirty="0" err="1">
                <a:solidFill>
                  <a:schemeClr val="tx1"/>
                </a:solidFill>
              </a:rPr>
              <a:t>специальную</a:t>
            </a:r>
            <a:r>
              <a:rPr lang="en-US" i="1" dirty="0">
                <a:solidFill>
                  <a:schemeClr val="tx1"/>
                </a:solidFill>
              </a:rPr>
              <a:t> </a:t>
            </a:r>
            <a:r>
              <a:rPr lang="en-US" dirty="0" err="1">
                <a:solidFill>
                  <a:schemeClr val="tx1"/>
                </a:solidFill>
              </a:rPr>
              <a:t>корректировку</a:t>
            </a:r>
            <a:r>
              <a:rPr lang="en-US" dirty="0">
                <a:solidFill>
                  <a:schemeClr val="tx1"/>
                </a:solidFill>
              </a:rPr>
              <a:t>, </a:t>
            </a:r>
            <a:r>
              <a:rPr lang="en-US" dirty="0" err="1">
                <a:solidFill>
                  <a:schemeClr val="tx1"/>
                </a:solidFill>
              </a:rPr>
              <a:t>умножив</a:t>
            </a:r>
            <a:r>
              <a:rPr lang="en-US" dirty="0">
                <a:solidFill>
                  <a:schemeClr val="tx1"/>
                </a:solidFill>
              </a:rPr>
              <a:t> </a:t>
            </a:r>
            <a:r>
              <a:rPr lang="en-US" dirty="0" err="1">
                <a:solidFill>
                  <a:schemeClr val="tx1"/>
                </a:solidFill>
              </a:rPr>
              <a:t>численность</a:t>
            </a:r>
            <a:r>
              <a:rPr lang="en-US" dirty="0">
                <a:solidFill>
                  <a:schemeClr val="tx1"/>
                </a:solidFill>
              </a:rPr>
              <a:t> </a:t>
            </a:r>
            <a:r>
              <a:rPr lang="en-US" dirty="0" err="1">
                <a:solidFill>
                  <a:schemeClr val="tx1"/>
                </a:solidFill>
              </a:rPr>
              <a:t>населения</a:t>
            </a:r>
            <a:r>
              <a:rPr lang="en-US" dirty="0">
                <a:solidFill>
                  <a:schemeClr val="tx1"/>
                </a:solidFill>
              </a:rPr>
              <a:t> 1970 </a:t>
            </a:r>
            <a:r>
              <a:rPr lang="en-US" dirty="0" err="1">
                <a:solidFill>
                  <a:schemeClr val="tx1"/>
                </a:solidFill>
              </a:rPr>
              <a:t>года</a:t>
            </a:r>
            <a:r>
              <a:rPr lang="en-US" dirty="0">
                <a:solidFill>
                  <a:schemeClr val="tx1"/>
                </a:solidFill>
              </a:rPr>
              <a:t> </a:t>
            </a:r>
            <a:r>
              <a:rPr lang="en-US" dirty="0" err="1">
                <a:solidFill>
                  <a:schemeClr val="tx1"/>
                </a:solidFill>
              </a:rPr>
              <a:t>на</a:t>
            </a:r>
            <a:r>
              <a:rPr lang="en-US" dirty="0">
                <a:solidFill>
                  <a:schemeClr val="tx1"/>
                </a:solidFill>
              </a:rPr>
              <a:t> </a:t>
            </a:r>
            <a:r>
              <a:rPr lang="en-US" dirty="0" err="1">
                <a:solidFill>
                  <a:schemeClr val="tx1"/>
                </a:solidFill>
              </a:rPr>
              <a:t>масштабный</a:t>
            </a:r>
            <a:r>
              <a:rPr lang="en-US" dirty="0">
                <a:solidFill>
                  <a:schemeClr val="tx1"/>
                </a:solidFill>
              </a:rPr>
              <a:t> </a:t>
            </a:r>
            <a:r>
              <a:rPr lang="en-US" dirty="0" err="1">
                <a:solidFill>
                  <a:schemeClr val="tx1"/>
                </a:solidFill>
              </a:rPr>
              <a:t>коэффициент</a:t>
            </a:r>
            <a:r>
              <a:rPr lang="en-US" dirty="0">
                <a:solidFill>
                  <a:schemeClr val="tx1"/>
                </a:solidFill>
              </a:rPr>
              <a:t>, </a:t>
            </a:r>
            <a:r>
              <a:rPr lang="en-US" dirty="0" err="1">
                <a:solidFill>
                  <a:schemeClr val="tx1"/>
                </a:solidFill>
              </a:rPr>
              <a:t>соответствующий</a:t>
            </a:r>
            <a:r>
              <a:rPr lang="en-US" dirty="0">
                <a:solidFill>
                  <a:schemeClr val="tx1"/>
                </a:solidFill>
              </a:rPr>
              <a:t> </a:t>
            </a:r>
            <a:r>
              <a:rPr lang="en-US" dirty="0" err="1">
                <a:solidFill>
                  <a:schemeClr val="tx1"/>
                </a:solidFill>
              </a:rPr>
              <a:t>их</a:t>
            </a:r>
            <a:r>
              <a:rPr lang="en-US" dirty="0">
                <a:solidFill>
                  <a:schemeClr val="tx1"/>
                </a:solidFill>
              </a:rPr>
              <a:t> </a:t>
            </a:r>
            <a:r>
              <a:rPr lang="en-US" dirty="0" err="1">
                <a:solidFill>
                  <a:schemeClr val="tx1"/>
                </a:solidFill>
              </a:rPr>
              <a:t>собственной</a:t>
            </a:r>
            <a:r>
              <a:rPr lang="en-US" dirty="0">
                <a:solidFill>
                  <a:schemeClr val="tx1"/>
                </a:solidFill>
              </a:rPr>
              <a:t> </a:t>
            </a:r>
            <a:r>
              <a:rPr lang="en-US" dirty="0" err="1">
                <a:solidFill>
                  <a:schemeClr val="tx1"/>
                </a:solidFill>
              </a:rPr>
              <a:t>оценке</a:t>
            </a:r>
            <a:r>
              <a:rPr lang="en-US" dirty="0">
                <a:solidFill>
                  <a:schemeClr val="tx1"/>
                </a:solidFill>
              </a:rPr>
              <a:t> </a:t>
            </a:r>
            <a:r>
              <a:rPr lang="en-US" dirty="0" err="1">
                <a:solidFill>
                  <a:schemeClr val="tx1"/>
                </a:solidFill>
              </a:rPr>
              <a:t>численности</a:t>
            </a:r>
            <a:r>
              <a:rPr lang="en-US" dirty="0">
                <a:solidFill>
                  <a:schemeClr val="tx1"/>
                </a:solidFill>
              </a:rPr>
              <a:t> </a:t>
            </a:r>
            <a:r>
              <a:rPr lang="en-US" dirty="0" err="1">
                <a:solidFill>
                  <a:schemeClr val="tx1"/>
                </a:solidFill>
              </a:rPr>
              <a:t>населения</a:t>
            </a:r>
            <a:r>
              <a:rPr lang="en-US" dirty="0">
                <a:solidFill>
                  <a:schemeClr val="tx1"/>
                </a:solidFill>
              </a:rPr>
              <a:t> </a:t>
            </a:r>
            <a:r>
              <a:rPr lang="en-US" dirty="0" err="1">
                <a:solidFill>
                  <a:schemeClr val="tx1"/>
                </a:solidFill>
              </a:rPr>
              <a:t>на</a:t>
            </a:r>
            <a:r>
              <a:rPr lang="en-US" dirty="0">
                <a:solidFill>
                  <a:schemeClr val="tx1"/>
                </a:solidFill>
              </a:rPr>
              <a:t> 2024 </a:t>
            </a:r>
            <a:r>
              <a:rPr lang="en-US" dirty="0" err="1">
                <a:solidFill>
                  <a:schemeClr val="tx1"/>
                </a:solidFill>
              </a:rPr>
              <a:t>год</a:t>
            </a:r>
            <a:endParaRPr lang="en-US" dirty="0">
              <a:solidFill>
                <a:schemeClr val="tx1"/>
              </a:solidFill>
            </a:endParaRPr>
          </a:p>
          <a:p>
            <a:r>
              <a:rPr lang="en-US" dirty="0" err="1">
                <a:solidFill>
                  <a:schemeClr val="tx1"/>
                </a:solidFill>
              </a:rPr>
              <a:t>Вместо</a:t>
            </a:r>
            <a:r>
              <a:rPr lang="en-US" dirty="0">
                <a:solidFill>
                  <a:schemeClr val="tx1"/>
                </a:solidFill>
              </a:rPr>
              <a:t> </a:t>
            </a:r>
            <a:r>
              <a:rPr lang="en-US" dirty="0" err="1">
                <a:solidFill>
                  <a:schemeClr val="tx1"/>
                </a:solidFill>
              </a:rPr>
              <a:t>этого</a:t>
            </a:r>
            <a:r>
              <a:rPr lang="en-US" dirty="0">
                <a:solidFill>
                  <a:schemeClr val="tx1"/>
                </a:solidFill>
              </a:rPr>
              <a:t> </a:t>
            </a:r>
            <a:r>
              <a:rPr lang="en-US" dirty="0" err="1">
                <a:solidFill>
                  <a:schemeClr val="tx1"/>
                </a:solidFill>
              </a:rPr>
              <a:t>страны</a:t>
            </a:r>
            <a:r>
              <a:rPr lang="en-US" dirty="0">
                <a:solidFill>
                  <a:schemeClr val="tx1"/>
                </a:solidFill>
              </a:rPr>
              <a:t> </a:t>
            </a:r>
            <a:r>
              <a:rPr lang="en-US" dirty="0" err="1">
                <a:solidFill>
                  <a:schemeClr val="tx1"/>
                </a:solidFill>
              </a:rPr>
              <a:t>могут</a:t>
            </a:r>
            <a:r>
              <a:rPr lang="en-US" dirty="0">
                <a:solidFill>
                  <a:schemeClr val="tx1"/>
                </a:solidFill>
              </a:rPr>
              <a:t> </a:t>
            </a:r>
            <a:r>
              <a:rPr lang="en-US">
                <a:solidFill>
                  <a:schemeClr val="tx1"/>
                </a:solidFill>
              </a:rPr>
              <a:t>запросить</a:t>
            </a:r>
            <a:r>
              <a:rPr lang="en-US" dirty="0">
                <a:solidFill>
                  <a:schemeClr val="tx1"/>
                </a:solidFill>
              </a:rPr>
              <a:t> Spectrum </a:t>
            </a:r>
            <a:r>
              <a:rPr lang="en-US" dirty="0" err="1">
                <a:solidFill>
                  <a:schemeClr val="tx1"/>
                </a:solidFill>
              </a:rPr>
              <a:t>сопоставить</a:t>
            </a:r>
            <a:r>
              <a:rPr lang="en-US" dirty="0">
                <a:solidFill>
                  <a:schemeClr val="tx1"/>
                </a:solidFill>
              </a:rPr>
              <a:t> </a:t>
            </a:r>
            <a:r>
              <a:rPr lang="en-US" dirty="0" err="1">
                <a:solidFill>
                  <a:schemeClr val="tx1"/>
                </a:solidFill>
              </a:rPr>
              <a:t>свои</a:t>
            </a:r>
            <a:r>
              <a:rPr lang="en-US" dirty="0">
                <a:solidFill>
                  <a:schemeClr val="tx1"/>
                </a:solidFill>
              </a:rPr>
              <a:t> </a:t>
            </a:r>
            <a:r>
              <a:rPr lang="en-US" dirty="0" err="1">
                <a:solidFill>
                  <a:schemeClr val="tx1"/>
                </a:solidFill>
              </a:rPr>
              <a:t>прогнозы</a:t>
            </a:r>
            <a:r>
              <a:rPr lang="en-US" dirty="0">
                <a:solidFill>
                  <a:schemeClr val="tx1"/>
                </a:solidFill>
              </a:rPr>
              <a:t> CSO с </a:t>
            </a:r>
            <a:r>
              <a:rPr lang="en-US" dirty="0" err="1">
                <a:solidFill>
                  <a:schemeClr val="tx1"/>
                </a:solidFill>
              </a:rPr>
              <a:t>внешним</a:t>
            </a:r>
            <a:r>
              <a:rPr lang="en-US" dirty="0">
                <a:solidFill>
                  <a:schemeClr val="tx1"/>
                </a:solidFill>
              </a:rPr>
              <a:t> CSV-</a:t>
            </a:r>
            <a:r>
              <a:rPr lang="en-US" dirty="0" err="1">
                <a:solidFill>
                  <a:schemeClr val="tx1"/>
                </a:solidFill>
              </a:rPr>
              <a:t>файлом</a:t>
            </a:r>
            <a:r>
              <a:rPr lang="en-US" dirty="0">
                <a:solidFill>
                  <a:schemeClr val="tx1"/>
                </a:solidFill>
              </a:rPr>
              <a:t>.</a:t>
            </a:r>
          </a:p>
        </p:txBody>
      </p:sp>
      <p:pic>
        <p:nvPicPr>
          <p:cNvPr id="11" name="Picture 10">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4143848" y="3196378"/>
            <a:ext cx="5505450" cy="34051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71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B29236-F8C4-9299-FCA4-41C09F7A6D84}"/>
              </a:ext>
            </a:extLst>
          </p:cNvPr>
          <p:cNvPicPr>
            <a:picLocks noChangeAspect="1"/>
          </p:cNvPicPr>
          <p:nvPr/>
        </p:nvPicPr>
        <p:blipFill>
          <a:blip r:embed="rId3"/>
          <a:srcRect b="9561"/>
          <a:stretch/>
        </p:blipFill>
        <p:spPr>
          <a:xfrm>
            <a:off x="371464" y="2135907"/>
            <a:ext cx="5322570" cy="316371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891778" y="1462712"/>
            <a:ext cx="4281941" cy="646331"/>
          </a:xfrm>
          <a:prstGeom prst="rect">
            <a:avLst/>
          </a:prstGeom>
          <a:noFill/>
        </p:spPr>
        <p:txBody>
          <a:bodyPr wrap="none" rtlCol="0">
            <a:spAutoFit/>
          </a:bodyPr>
          <a:lstStyle/>
          <a:p>
            <a:pPr algn="ctr"/>
            <a:r>
              <a:rPr lang="en-US" b="1">
                <a:solidFill>
                  <a:schemeClr val="tx1">
                    <a:lumMod val="75000"/>
                    <a:lumOff val="25000"/>
                  </a:schemeClr>
                </a:solidFill>
                <a:latin typeface="+mj-lt"/>
              </a:rPr>
              <a:t>Источники данных</a:t>
            </a:r>
          </a:p>
          <a:p>
            <a:pPr algn="ctr"/>
            <a:r>
              <a:rPr lang="en-US" sz="1800">
                <a:latin typeface="+mj-lt"/>
                <a:hlinkClick r:id="rId4"/>
              </a:rPr>
              <a:t>https://population.un.org/wpp/datasources</a:t>
            </a:r>
            <a:endParaRPr lang="en-US" b="1">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en-US" b="1">
                <a:solidFill>
                  <a:schemeClr val="tx1">
                    <a:lumMod val="75000"/>
                    <a:lumOff val="25000"/>
                  </a:schemeClr>
                </a:solidFill>
                <a:latin typeface="+mj-lt"/>
              </a:rPr>
              <a:t>Портал данных</a:t>
            </a:r>
          </a:p>
          <a:p>
            <a:pPr algn="ctr"/>
            <a:r>
              <a:rPr lang="en-US" sz="1800">
                <a:latin typeface="+mj-lt"/>
                <a:hlinkClick r:id="rId6"/>
              </a:rPr>
              <a:t>https://population.un.org/dataportal/home</a:t>
            </a:r>
            <a:endParaRPr lang="en-US" b="1">
              <a:latin typeface="+mj-lt"/>
            </a:endParaRPr>
          </a:p>
        </p:txBody>
      </p:sp>
      <p:sp>
        <p:nvSpPr>
          <p:cNvPr id="3" name="TextBox 2">
            <a:extLst>
              <a:ext uri="{FF2B5EF4-FFF2-40B4-BE49-F238E27FC236}">
                <a16:creationId xmlns:a16="http://schemas.microsoft.com/office/drawing/2014/main" id="{9CFAF8B4-90AA-E0D0-04B7-F3E0756A2827}"/>
              </a:ext>
            </a:extLst>
          </p:cNvPr>
          <p:cNvSpPr txBox="1"/>
          <p:nvPr/>
        </p:nvSpPr>
        <p:spPr>
          <a:xfrm>
            <a:off x="3183312" y="556564"/>
            <a:ext cx="5825377" cy="646331"/>
          </a:xfrm>
          <a:prstGeom prst="rect">
            <a:avLst/>
          </a:prstGeom>
          <a:noFill/>
        </p:spPr>
        <p:txBody>
          <a:bodyPr wrap="none" rtlCol="0">
            <a:spAutoFit/>
          </a:bodyPr>
          <a:lstStyle/>
          <a:p>
            <a:r>
              <a:rPr lang="en-US" sz="3600" b="1">
                <a:solidFill>
                  <a:schemeClr val="tx1">
                    <a:lumMod val="75000"/>
                    <a:lumOff val="25000"/>
                  </a:schemeClr>
                </a:solidFill>
              </a:rPr>
              <a:t>WPP 2024: Онлайн-ресурсы</a:t>
            </a:r>
          </a:p>
        </p:txBody>
      </p:sp>
      <p:pic>
        <p:nvPicPr>
          <p:cNvPr id="9" name="Picture 8">
            <a:extLst>
              <a:ext uri="{FF2B5EF4-FFF2-40B4-BE49-F238E27FC236}">
                <a16:creationId xmlns:a16="http://schemas.microsoft.com/office/drawing/2014/main" id="{C363E806-ADB0-D260-D62F-DF963935B060}"/>
              </a:ext>
            </a:extLst>
          </p:cNvPr>
          <p:cNvPicPr>
            <a:picLocks noChangeAspect="1"/>
          </p:cNvPicPr>
          <p:nvPr/>
        </p:nvPicPr>
        <p:blipFill>
          <a:blip r:embed="rId7"/>
          <a:srcRect t="-1" r="33151" b="63116"/>
          <a:stretch/>
        </p:blipFill>
        <p:spPr>
          <a:xfrm>
            <a:off x="371464" y="5395288"/>
            <a:ext cx="3479644" cy="10090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2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892AC-EC48-0E98-4ED4-0EBBA796F9D1}"/>
              </a:ext>
            </a:extLst>
          </p:cNvPr>
          <p:cNvPicPr>
            <a:picLocks noChangeAspect="1"/>
          </p:cNvPicPr>
          <p:nvPr/>
        </p:nvPicPr>
        <p:blipFill rotWithShape="1">
          <a:blip r:embed="rId2"/>
          <a:srcRect t="676" b="676"/>
          <a:stretch/>
        </p:blipFill>
        <p:spPr>
          <a:xfrm>
            <a:off x="2897718" y="1267024"/>
            <a:ext cx="9144000" cy="13328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en-US"/>
              <a:t>Обновление данных программы</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normAutofit fontScale="92500" lnSpcReduction="10000"/>
          </a:bodyPr>
          <a:lstStyle/>
          <a:p>
            <a:r>
              <a:rPr lang="en-US" b="1" dirty="0">
                <a:solidFill>
                  <a:schemeClr val="accent5"/>
                </a:solidFill>
              </a:rPr>
              <a:t>ППМР</a:t>
            </a:r>
          </a:p>
          <a:p>
            <a:r>
              <a:rPr lang="en-US" b="1" dirty="0">
                <a:solidFill>
                  <a:schemeClr val="accent5"/>
                </a:solidFill>
              </a:rPr>
              <a:t>АНК-</a:t>
            </a:r>
            <a:r>
              <a:rPr lang="en-US" b="1" dirty="0" err="1">
                <a:solidFill>
                  <a:schemeClr val="accent5"/>
                </a:solidFill>
              </a:rPr>
              <a:t>тестирование</a:t>
            </a:r>
            <a:endParaRPr lang="en-US" b="1" dirty="0">
              <a:solidFill>
                <a:schemeClr val="accent5"/>
              </a:solidFill>
            </a:endParaRPr>
          </a:p>
          <a:p>
            <a:r>
              <a:rPr lang="en-US" b="1" dirty="0">
                <a:solidFill>
                  <a:schemeClr val="accent5"/>
                </a:solidFill>
              </a:rPr>
              <a:t>АРТ</a:t>
            </a:r>
          </a:p>
          <a:p>
            <a:r>
              <a:rPr lang="en-US" b="1" dirty="0" err="1">
                <a:solidFill>
                  <a:schemeClr val="accent5"/>
                </a:solidFill>
              </a:rPr>
              <a:t>Тестирование</a:t>
            </a:r>
            <a:r>
              <a:rPr lang="en-US" b="1" dirty="0">
                <a:solidFill>
                  <a:schemeClr val="accent5"/>
                </a:solidFill>
              </a:rPr>
              <a:t> </a:t>
            </a:r>
            <a:r>
              <a:rPr lang="en-US" b="1" dirty="0" err="1">
                <a:solidFill>
                  <a:schemeClr val="accent5"/>
                </a:solidFill>
              </a:rPr>
              <a:t>на</a:t>
            </a:r>
            <a:r>
              <a:rPr lang="en-US" b="1" dirty="0">
                <a:solidFill>
                  <a:schemeClr val="accent5"/>
                </a:solidFill>
              </a:rPr>
              <a:t> ВИЧ</a:t>
            </a:r>
          </a:p>
          <a:p>
            <a:r>
              <a:rPr lang="en-US" b="1" dirty="0" err="1">
                <a:solidFill>
                  <a:schemeClr val="accent5"/>
                </a:solidFill>
              </a:rPr>
              <a:t>Знание</a:t>
            </a:r>
            <a:r>
              <a:rPr lang="en-US" b="1" dirty="0">
                <a:solidFill>
                  <a:schemeClr val="accent5"/>
                </a:solidFill>
              </a:rPr>
              <a:t> </a:t>
            </a:r>
            <a:r>
              <a:rPr lang="en-US" b="1" dirty="0" err="1">
                <a:solidFill>
                  <a:schemeClr val="accent5"/>
                </a:solidFill>
              </a:rPr>
              <a:t>статуса</a:t>
            </a:r>
            <a:endParaRPr lang="en-US" b="1" dirty="0">
              <a:solidFill>
                <a:schemeClr val="accent5"/>
              </a:solidFill>
            </a:endParaRPr>
          </a:p>
          <a:p>
            <a:r>
              <a:rPr lang="en-US" b="1" dirty="0" err="1">
                <a:solidFill>
                  <a:schemeClr val="accent5"/>
                </a:solidFill>
              </a:rPr>
              <a:t>Вирусная</a:t>
            </a:r>
            <a:r>
              <a:rPr lang="en-US" b="1" dirty="0">
                <a:solidFill>
                  <a:schemeClr val="accent5"/>
                </a:solidFill>
              </a:rPr>
              <a:t> </a:t>
            </a:r>
            <a:r>
              <a:rPr lang="en-US" b="1" dirty="0" err="1">
                <a:solidFill>
                  <a:schemeClr val="accent5"/>
                </a:solidFill>
              </a:rPr>
              <a:t>нагрузка</a:t>
            </a:r>
            <a:endParaRPr lang="en-US" dirty="0">
              <a:solidFill>
                <a:schemeClr val="accent5"/>
              </a:solidFill>
            </a:endParaRPr>
          </a:p>
          <a:p>
            <a:r>
              <a:rPr lang="ru-RU" dirty="0"/>
              <a:t>Ключевые</a:t>
            </a:r>
            <a:r>
              <a:rPr lang="en-US" dirty="0"/>
              <a:t> </a:t>
            </a:r>
            <a:r>
              <a:rPr lang="en-US" dirty="0" err="1"/>
              <a:t>группы</a:t>
            </a:r>
            <a:r>
              <a:rPr lang="en-US" dirty="0"/>
              <a:t> </a:t>
            </a:r>
            <a:r>
              <a:rPr lang="en-US" dirty="0" err="1"/>
              <a:t>населения</a:t>
            </a:r>
            <a:endParaRPr lang="en-US" dirty="0"/>
          </a:p>
          <a:p>
            <a:r>
              <a:rPr lang="en-US" b="1" dirty="0" err="1">
                <a:solidFill>
                  <a:schemeClr val="accent5"/>
                </a:solidFill>
              </a:rPr>
              <a:t>Криптококковый</a:t>
            </a:r>
            <a:r>
              <a:rPr lang="en-US" b="1" dirty="0">
                <a:solidFill>
                  <a:schemeClr val="accent5"/>
                </a:solidFill>
              </a:rPr>
              <a:t> </a:t>
            </a:r>
            <a:r>
              <a:rPr lang="en-US" b="1" dirty="0" err="1">
                <a:solidFill>
                  <a:schemeClr val="accent5"/>
                </a:solidFill>
              </a:rPr>
              <a:t>менингит</a:t>
            </a:r>
            <a:r>
              <a:rPr lang="en-US" b="1" dirty="0">
                <a:solidFill>
                  <a:schemeClr val="accent5"/>
                </a:solidFill>
              </a:rPr>
              <a:t> </a:t>
            </a:r>
            <a:r>
              <a:rPr lang="en-US" dirty="0"/>
              <a:t>(</a:t>
            </a:r>
            <a:r>
              <a:rPr lang="en-US" b="1" dirty="0" err="1">
                <a:solidFill>
                  <a:schemeClr val="accent6"/>
                </a:solidFill>
              </a:rPr>
              <a:t>новый</a:t>
            </a:r>
            <a:r>
              <a:rPr lang="en-US" dirty="0"/>
              <a:t>)</a:t>
            </a:r>
          </a:p>
        </p:txBody>
      </p:sp>
      <p:sp>
        <p:nvSpPr>
          <p:cNvPr id="6" name="Oval 5">
            <a:extLst>
              <a:ext uri="{FF2B5EF4-FFF2-40B4-BE49-F238E27FC236}">
                <a16:creationId xmlns:a16="http://schemas.microsoft.com/office/drawing/2014/main" id="{7FB79A02-007B-D8A4-713D-3CB9BA177550}"/>
              </a:ext>
            </a:extLst>
          </p:cNvPr>
          <p:cNvSpPr/>
          <p:nvPr/>
        </p:nvSpPr>
        <p:spPr>
          <a:xfrm>
            <a:off x="4697768" y="2355262"/>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4EE7D85-80E9-5BE3-6D8C-17AC6B165EAA}"/>
              </a:ext>
            </a:extLst>
          </p:cNvPr>
          <p:cNvGrpSpPr/>
          <p:nvPr/>
        </p:nvGrpSpPr>
        <p:grpSpPr>
          <a:xfrm>
            <a:off x="3456217" y="638929"/>
            <a:ext cx="8371233" cy="5580143"/>
            <a:chOff x="1910383" y="0"/>
            <a:chExt cx="8371233" cy="5580143"/>
          </a:xfrm>
        </p:grpSpPr>
        <p:pic>
          <p:nvPicPr>
            <p:cNvPr id="31" name="Picture 30">
              <a:extLst>
                <a:ext uri="{FF2B5EF4-FFF2-40B4-BE49-F238E27FC236}">
                  <a16:creationId xmlns:a16="http://schemas.microsoft.com/office/drawing/2014/main" id="{D49BBB62-33E4-40CE-2FAA-84763F13053B}"/>
                </a:ext>
              </a:extLst>
            </p:cNvPr>
            <p:cNvPicPr>
              <a:picLocks noChangeAspect="1"/>
            </p:cNvPicPr>
            <p:nvPr/>
          </p:nvPicPr>
          <p:blipFill>
            <a:blip r:embed="rId3"/>
            <a:srcRect b="27639"/>
            <a:stretch/>
          </p:blipFill>
          <p:spPr>
            <a:xfrm>
              <a:off x="1910383" y="0"/>
              <a:ext cx="8371233" cy="4962525"/>
            </a:xfrm>
            <a:prstGeom prst="rect">
              <a:avLst/>
            </a:prstGeom>
          </p:spPr>
        </p:pic>
        <p:pic>
          <p:nvPicPr>
            <p:cNvPr id="33" name="Picture 32">
              <a:extLst>
                <a:ext uri="{FF2B5EF4-FFF2-40B4-BE49-F238E27FC236}">
                  <a16:creationId xmlns:a16="http://schemas.microsoft.com/office/drawing/2014/main" id="{5B63B012-B429-4444-C194-031713C2B0F1}"/>
                </a:ext>
              </a:extLst>
            </p:cNvPr>
            <p:cNvPicPr>
              <a:picLocks noChangeAspect="1"/>
            </p:cNvPicPr>
            <p:nvPr/>
          </p:nvPicPr>
          <p:blipFill>
            <a:blip r:embed="rId3"/>
            <a:srcRect t="90965"/>
            <a:stretch/>
          </p:blipFill>
          <p:spPr>
            <a:xfrm>
              <a:off x="1910383" y="4960496"/>
              <a:ext cx="8371233" cy="619647"/>
            </a:xfrm>
            <a:prstGeom prst="rect">
              <a:avLst/>
            </a:prstGeom>
          </p:spPr>
        </p:pic>
      </p:grpSp>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180219" y="1018639"/>
            <a:ext cx="2947482" cy="1076438"/>
          </a:xfrm>
        </p:spPr>
        <p:txBody>
          <a:bodyPr>
            <a:normAutofit/>
          </a:bodyPr>
          <a:lstStyle/>
          <a:p>
            <a:r>
              <a:rPr lang="en-US" sz="3200" b="1" dirty="0"/>
              <a:t>ППМР</a:t>
            </a:r>
          </a:p>
        </p:txBody>
      </p:sp>
      <p:sp>
        <p:nvSpPr>
          <p:cNvPr id="4" name="TextBox 3">
            <a:extLst>
              <a:ext uri="{FF2B5EF4-FFF2-40B4-BE49-F238E27FC236}">
                <a16:creationId xmlns:a16="http://schemas.microsoft.com/office/drawing/2014/main" id="{8A43B42C-8735-47D7-10FA-E08026E83581}"/>
              </a:ext>
            </a:extLst>
          </p:cNvPr>
          <p:cNvSpPr txBox="1"/>
          <p:nvPr/>
        </p:nvSpPr>
        <p:spPr>
          <a:xfrm>
            <a:off x="180219" y="1722418"/>
            <a:ext cx="3165522" cy="4278094"/>
          </a:xfrm>
          <a:prstGeom prst="rect">
            <a:avLst/>
          </a:prstGeom>
          <a:noFill/>
        </p:spPr>
        <p:txBody>
          <a:bodyPr wrap="square" lIns="91440" tIns="45720" rIns="91440" bIns="45720" rtlCol="0" anchor="t">
            <a:spAutoFit/>
          </a:bodyPr>
          <a:lstStyle/>
          <a:p>
            <a:pPr marL="342900" indent="-342900">
              <a:buFont typeface="+mj-lt"/>
              <a:buAutoNum type="arabicPeriod"/>
            </a:pPr>
            <a:r>
              <a:rPr lang="en-US" sz="1600" dirty="0" err="1">
                <a:solidFill>
                  <a:schemeClr val="bg1"/>
                </a:solidFill>
              </a:rPr>
              <a:t>Данные</a:t>
            </a:r>
            <a:r>
              <a:rPr lang="en-US" sz="1600" dirty="0">
                <a:solidFill>
                  <a:schemeClr val="bg1"/>
                </a:solidFill>
              </a:rPr>
              <a:t> </a:t>
            </a:r>
            <a:r>
              <a:rPr lang="en-US" sz="1600" dirty="0" err="1">
                <a:solidFill>
                  <a:schemeClr val="bg1"/>
                </a:solidFill>
              </a:rPr>
              <a:t>отображенны</a:t>
            </a:r>
            <a:r>
              <a:rPr lang="en-US" sz="1600" dirty="0">
                <a:solidFill>
                  <a:schemeClr val="bg1"/>
                </a:solidFill>
              </a:rPr>
              <a:t> в </a:t>
            </a:r>
            <a:r>
              <a:rPr lang="en-US" sz="1600" dirty="0" err="1">
                <a:solidFill>
                  <a:schemeClr val="bg1"/>
                </a:solidFill>
              </a:rPr>
              <a:t>числах</a:t>
            </a:r>
            <a:r>
              <a:rPr lang="en-US" sz="1600" dirty="0">
                <a:solidFill>
                  <a:schemeClr val="bg1"/>
                </a:solidFill>
              </a:rPr>
              <a:t>  </a:t>
            </a:r>
          </a:p>
          <a:p>
            <a:pPr marL="342900" indent="-342900">
              <a:buAutoNum type="arabicPeriod"/>
            </a:pPr>
            <a:r>
              <a:rPr lang="en-US" sz="1600" dirty="0" err="1">
                <a:solidFill>
                  <a:schemeClr val="bg1"/>
                </a:solidFill>
              </a:rPr>
              <a:t>Дородовая</a:t>
            </a:r>
            <a:r>
              <a:rPr lang="en-US" sz="1600" dirty="0">
                <a:solidFill>
                  <a:schemeClr val="bg1"/>
                </a:solidFill>
              </a:rPr>
              <a:t> </a:t>
            </a:r>
            <a:r>
              <a:rPr lang="en-US" sz="1600" dirty="0" err="1">
                <a:solidFill>
                  <a:schemeClr val="bg1"/>
                </a:solidFill>
              </a:rPr>
              <a:t>профилактика</a:t>
            </a:r>
            <a:endParaRPr lang="ru-RU" sz="1600" dirty="0">
              <a:solidFill>
                <a:schemeClr val="bg1"/>
              </a:solidFill>
            </a:endParaRPr>
          </a:p>
          <a:p>
            <a:pPr marL="342900" indent="-342900">
              <a:buAutoNum type="arabicPeriod"/>
            </a:pPr>
            <a:r>
              <a:rPr lang="ru-RU" sz="1600" dirty="0">
                <a:solidFill>
                  <a:schemeClr val="bg1"/>
                </a:solidFill>
              </a:rPr>
              <a:t>У</a:t>
            </a:r>
            <a:r>
              <a:rPr lang="en-US" sz="1600" dirty="0" err="1">
                <a:solidFill>
                  <a:schemeClr val="bg1"/>
                </a:solidFill>
              </a:rPr>
              <a:t>держания</a:t>
            </a:r>
            <a:r>
              <a:rPr lang="en-US" sz="1600" dirty="0">
                <a:solidFill>
                  <a:schemeClr val="bg1"/>
                </a:solidFill>
              </a:rPr>
              <a:t> </a:t>
            </a:r>
            <a:r>
              <a:rPr lang="ru-RU" sz="1600" dirty="0">
                <a:solidFill>
                  <a:schemeClr val="bg1"/>
                </a:solidFill>
              </a:rPr>
              <a:t>на лечении до </a:t>
            </a:r>
            <a:r>
              <a:rPr lang="en-US" sz="1600" dirty="0" err="1">
                <a:solidFill>
                  <a:schemeClr val="bg1"/>
                </a:solidFill>
              </a:rPr>
              <a:t>род</a:t>
            </a:r>
            <a:r>
              <a:rPr lang="ru-RU" sz="1600" dirty="0" err="1">
                <a:solidFill>
                  <a:schemeClr val="bg1"/>
                </a:solidFill>
              </a:rPr>
              <a:t>ов</a:t>
            </a:r>
            <a:endParaRPr lang="en-US" sz="1600" dirty="0">
              <a:solidFill>
                <a:schemeClr val="bg1"/>
              </a:solidFill>
            </a:endParaRPr>
          </a:p>
          <a:p>
            <a:pPr marL="800100" lvl="1" indent="-342900">
              <a:buFont typeface="Arial" panose="020B0604020202020204" pitchFamily="34" charset="0"/>
              <a:buChar char="•"/>
            </a:pPr>
            <a:r>
              <a:rPr lang="en-US" sz="1600" b="1" dirty="0" err="1">
                <a:solidFill>
                  <a:schemeClr val="bg1"/>
                </a:solidFill>
              </a:rPr>
              <a:t>По</a:t>
            </a:r>
            <a:r>
              <a:rPr lang="en-US" sz="1600" b="1" dirty="0">
                <a:solidFill>
                  <a:schemeClr val="bg1"/>
                </a:solidFill>
              </a:rPr>
              <a:t> </a:t>
            </a:r>
            <a:r>
              <a:rPr lang="en-US" sz="1600" b="1" dirty="0" err="1">
                <a:solidFill>
                  <a:schemeClr val="bg1"/>
                </a:solidFill>
              </a:rPr>
              <a:t>умолчанию</a:t>
            </a:r>
            <a:r>
              <a:rPr lang="en-US" sz="1600" b="1" dirty="0">
                <a:solidFill>
                  <a:schemeClr val="bg1"/>
                </a:solidFill>
              </a:rPr>
              <a:t>: </a:t>
            </a:r>
            <a:r>
              <a:rPr lang="en-US" sz="1600" dirty="0">
                <a:solidFill>
                  <a:schemeClr val="bg1"/>
                </a:solidFill>
              </a:rPr>
              <a:t>80%</a:t>
            </a:r>
          </a:p>
          <a:p>
            <a:pPr marL="342900" indent="-342900">
              <a:buFont typeface="+mj-lt"/>
              <a:buAutoNum type="arabicPeriod"/>
            </a:pPr>
            <a:r>
              <a:rPr lang="ru-RU" sz="1600" dirty="0">
                <a:solidFill>
                  <a:schemeClr val="bg1"/>
                </a:solidFill>
              </a:rPr>
              <a:t>Прерывание лечения по месяцам</a:t>
            </a:r>
            <a:r>
              <a:rPr lang="en-US" sz="1600" dirty="0">
                <a:solidFill>
                  <a:schemeClr val="bg1"/>
                </a:solidFill>
              </a:rPr>
              <a:t>, в</a:t>
            </a:r>
            <a:r>
              <a:rPr lang="ru-RU" sz="1600" dirty="0">
                <a:solidFill>
                  <a:schemeClr val="bg1"/>
                </a:solidFill>
              </a:rPr>
              <a:t> период</a:t>
            </a:r>
            <a:r>
              <a:rPr lang="en-US" sz="1600" dirty="0">
                <a:solidFill>
                  <a:schemeClr val="bg1"/>
                </a:solidFill>
              </a:rPr>
              <a:t> </a:t>
            </a:r>
            <a:r>
              <a:rPr lang="en-US" sz="1600" dirty="0" err="1">
                <a:solidFill>
                  <a:schemeClr val="bg1"/>
                </a:solidFill>
              </a:rPr>
              <a:t>грудного</a:t>
            </a:r>
            <a:r>
              <a:rPr lang="en-US" sz="1600" dirty="0">
                <a:solidFill>
                  <a:schemeClr val="bg1"/>
                </a:solidFill>
              </a:rPr>
              <a:t> </a:t>
            </a:r>
            <a:r>
              <a:rPr lang="en-US" sz="1600" dirty="0" err="1">
                <a:solidFill>
                  <a:schemeClr val="bg1"/>
                </a:solidFill>
              </a:rPr>
              <a:t>вскармливания</a:t>
            </a:r>
            <a:endParaRPr lang="en-US" sz="1600" dirty="0">
              <a:solidFill>
                <a:schemeClr val="bg1"/>
              </a:solidFill>
            </a:endParaRPr>
          </a:p>
          <a:p>
            <a:pPr lvl="1"/>
            <a:r>
              <a:rPr lang="en-US" sz="1600" b="1" dirty="0" err="1">
                <a:solidFill>
                  <a:schemeClr val="bg1"/>
                </a:solidFill>
              </a:rPr>
              <a:t>По</a:t>
            </a:r>
            <a:r>
              <a:rPr lang="en-US" sz="1600" b="1" dirty="0">
                <a:solidFill>
                  <a:schemeClr val="bg1"/>
                </a:solidFill>
              </a:rPr>
              <a:t> </a:t>
            </a:r>
            <a:r>
              <a:rPr lang="en-US" sz="1600" b="1" dirty="0" err="1">
                <a:solidFill>
                  <a:schemeClr val="bg1"/>
                </a:solidFill>
              </a:rPr>
              <a:t>умолчанию</a:t>
            </a:r>
            <a:r>
              <a:rPr lang="en-US" sz="1600" b="1" dirty="0">
                <a:solidFill>
                  <a:schemeClr val="bg1"/>
                </a:solidFill>
              </a:rPr>
              <a:t>:</a:t>
            </a:r>
          </a:p>
          <a:p>
            <a:pPr marL="800100" lvl="1" indent="-342900">
              <a:buFont typeface="Arial" panose="020B0604020202020204" pitchFamily="34" charset="0"/>
              <a:buChar char="•"/>
            </a:pPr>
            <a:r>
              <a:rPr lang="en-US" sz="1600" dirty="0">
                <a:solidFill>
                  <a:schemeClr val="bg1"/>
                </a:solidFill>
              </a:rPr>
              <a:t>1,2% в 0-12 </a:t>
            </a:r>
            <a:r>
              <a:rPr lang="en-US" sz="1600" dirty="0" err="1">
                <a:solidFill>
                  <a:schemeClr val="bg1"/>
                </a:solidFill>
              </a:rPr>
              <a:t>месяцев</a:t>
            </a: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0,7% в </a:t>
            </a:r>
            <a:r>
              <a:rPr lang="en-US" sz="1600" dirty="0" err="1">
                <a:solidFill>
                  <a:schemeClr val="bg1"/>
                </a:solidFill>
              </a:rPr>
              <a:t>течение</a:t>
            </a:r>
            <a:r>
              <a:rPr lang="en-US" sz="1600" dirty="0">
                <a:solidFill>
                  <a:schemeClr val="bg1"/>
                </a:solidFill>
              </a:rPr>
              <a:t> 12+ </a:t>
            </a:r>
            <a:r>
              <a:rPr lang="en-US" sz="1600" dirty="0" err="1">
                <a:solidFill>
                  <a:schemeClr val="bg1"/>
                </a:solidFill>
              </a:rPr>
              <a:t>месяцев</a:t>
            </a:r>
            <a:endParaRPr lang="en-US" sz="1600" dirty="0">
              <a:solidFill>
                <a:schemeClr val="bg1"/>
              </a:solidFill>
            </a:endParaRPr>
          </a:p>
          <a:p>
            <a:pPr marL="342900" indent="-342900">
              <a:buFont typeface="+mj-lt"/>
              <a:buAutoNum type="arabicPeriod"/>
            </a:pPr>
            <a:r>
              <a:rPr lang="ru-RU" sz="1600" dirty="0">
                <a:solidFill>
                  <a:schemeClr val="bg1"/>
                </a:solidFill>
              </a:rPr>
              <a:t> Просмотр графика на предмет качества данных</a:t>
            </a:r>
            <a:endParaRPr lang="en-US" sz="1600" dirty="0">
              <a:solidFill>
                <a:schemeClr val="bg1"/>
              </a:solidFill>
            </a:endParaRPr>
          </a:p>
          <a:p>
            <a:pPr marL="342900" indent="-342900">
              <a:buFont typeface="+mj-lt"/>
              <a:buAutoNum type="arabicPeriod"/>
            </a:pPr>
            <a:r>
              <a:rPr lang="ru-RU" sz="1600" dirty="0">
                <a:solidFill>
                  <a:schemeClr val="bg1"/>
                </a:solidFill>
              </a:rPr>
              <a:t>М</a:t>
            </a:r>
            <a:r>
              <a:rPr lang="en-US" sz="1600" dirty="0" err="1">
                <a:solidFill>
                  <a:schemeClr val="bg1"/>
                </a:solidFill>
              </a:rPr>
              <a:t>одел</a:t>
            </a:r>
            <a:r>
              <a:rPr lang="ru-RU" sz="1600" dirty="0">
                <a:solidFill>
                  <a:schemeClr val="bg1"/>
                </a:solidFill>
              </a:rPr>
              <a:t>и</a:t>
            </a:r>
            <a:r>
              <a:rPr lang="en-US" sz="1600" dirty="0">
                <a:solidFill>
                  <a:schemeClr val="bg1"/>
                </a:solidFill>
              </a:rPr>
              <a:t> </a:t>
            </a:r>
            <a:r>
              <a:rPr lang="en-US" sz="1600" dirty="0" err="1">
                <a:solidFill>
                  <a:schemeClr val="bg1"/>
                </a:solidFill>
              </a:rPr>
              <a:t>грудного</a:t>
            </a:r>
            <a:r>
              <a:rPr lang="en-US" sz="1600" dirty="0">
                <a:solidFill>
                  <a:schemeClr val="bg1"/>
                </a:solidFill>
              </a:rPr>
              <a:t> </a:t>
            </a:r>
            <a:r>
              <a:rPr lang="en-US" sz="1600" dirty="0" err="1">
                <a:solidFill>
                  <a:schemeClr val="bg1"/>
                </a:solidFill>
              </a:rPr>
              <a:t>вскармливания</a:t>
            </a:r>
            <a:endParaRPr lang="en-US" sz="1600" dirty="0">
              <a:solidFill>
                <a:schemeClr val="bg1"/>
              </a:solidFill>
            </a:endParaRPr>
          </a:p>
        </p:txBody>
      </p:sp>
      <p:sp>
        <p:nvSpPr>
          <p:cNvPr id="8" name="Rectangle 7">
            <a:extLst>
              <a:ext uri="{FF2B5EF4-FFF2-40B4-BE49-F238E27FC236}">
                <a16:creationId xmlns:a16="http://schemas.microsoft.com/office/drawing/2014/main" id="{96BFEA02-5D8D-71CB-008B-13CC97591BFD}"/>
              </a:ext>
            </a:extLst>
          </p:cNvPr>
          <p:cNvSpPr/>
          <p:nvPr/>
        </p:nvSpPr>
        <p:spPr>
          <a:xfrm>
            <a:off x="7647112" y="2393575"/>
            <a:ext cx="371475" cy="797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63C808-A5F6-686A-27F7-B4FBE137B6AE}"/>
              </a:ext>
            </a:extLst>
          </p:cNvPr>
          <p:cNvSpPr/>
          <p:nvPr/>
        </p:nvSpPr>
        <p:spPr>
          <a:xfrm>
            <a:off x="7542337" y="322960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0243A-C8D6-6579-DA8E-B2C62BC8D882}"/>
              </a:ext>
            </a:extLst>
          </p:cNvPr>
          <p:cNvSpPr/>
          <p:nvPr/>
        </p:nvSpPr>
        <p:spPr>
          <a:xfrm>
            <a:off x="9345645" y="10186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1" name="Oval 10">
            <a:extLst>
              <a:ext uri="{FF2B5EF4-FFF2-40B4-BE49-F238E27FC236}">
                <a16:creationId xmlns:a16="http://schemas.microsoft.com/office/drawing/2014/main" id="{305D5A71-A7CB-BF2A-1E65-41DCA0456278}"/>
              </a:ext>
            </a:extLst>
          </p:cNvPr>
          <p:cNvSpPr/>
          <p:nvPr/>
        </p:nvSpPr>
        <p:spPr>
          <a:xfrm>
            <a:off x="7456684" y="217871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2" name="Oval 11">
            <a:extLst>
              <a:ext uri="{FF2B5EF4-FFF2-40B4-BE49-F238E27FC236}">
                <a16:creationId xmlns:a16="http://schemas.microsoft.com/office/drawing/2014/main" id="{7CE76D5C-03DC-6B23-3EE7-75DDA07EDB05}"/>
              </a:ext>
            </a:extLst>
          </p:cNvPr>
          <p:cNvSpPr/>
          <p:nvPr/>
        </p:nvSpPr>
        <p:spPr>
          <a:xfrm>
            <a:off x="7230418" y="30086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462838" y="4729412"/>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129B2-94FE-94D6-8D0E-93C167F91E6C}"/>
              </a:ext>
            </a:extLst>
          </p:cNvPr>
          <p:cNvSpPr/>
          <p:nvPr/>
        </p:nvSpPr>
        <p:spPr>
          <a:xfrm>
            <a:off x="7276074" y="45628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15" name="Oval 14">
            <a:extLst>
              <a:ext uri="{FF2B5EF4-FFF2-40B4-BE49-F238E27FC236}">
                <a16:creationId xmlns:a16="http://schemas.microsoft.com/office/drawing/2014/main" id="{90577C4A-654E-40AF-FB60-862ACC2972F4}"/>
              </a:ext>
            </a:extLst>
          </p:cNvPr>
          <p:cNvSpPr/>
          <p:nvPr/>
        </p:nvSpPr>
        <p:spPr>
          <a:xfrm>
            <a:off x="7946716"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18" name="Oval 17">
            <a:extLst>
              <a:ext uri="{FF2B5EF4-FFF2-40B4-BE49-F238E27FC236}">
                <a16:creationId xmlns:a16="http://schemas.microsoft.com/office/drawing/2014/main" id="{2312A74C-9CE5-12B8-B5FF-E0EA35E516B1}"/>
              </a:ext>
            </a:extLst>
          </p:cNvPr>
          <p:cNvSpPr/>
          <p:nvPr/>
        </p:nvSpPr>
        <p:spPr>
          <a:xfrm>
            <a:off x="5038718"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p>
        </p:txBody>
      </p:sp>
      <p:pic>
        <p:nvPicPr>
          <p:cNvPr id="19" name="Picture 18">
            <a:extLst>
              <a:ext uri="{FF2B5EF4-FFF2-40B4-BE49-F238E27FC236}">
                <a16:creationId xmlns:a16="http://schemas.microsoft.com/office/drawing/2014/main" id="{1C5DF5F6-6290-B787-5D62-3055A9D475D3}"/>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44332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D5E8-B46A-FE12-5DC3-D8E8A55FC8D3}"/>
              </a:ext>
            </a:extLst>
          </p:cNvPr>
          <p:cNvSpPr>
            <a:spLocks noGrp="1"/>
          </p:cNvSpPr>
          <p:nvPr>
            <p:ph type="title"/>
          </p:nvPr>
        </p:nvSpPr>
        <p:spPr/>
        <p:txBody>
          <a:bodyPr/>
          <a:lstStyle/>
          <a:p>
            <a:r>
              <a:rPr lang="en-US"/>
              <a:t>Ключевые изменения</a:t>
            </a:r>
          </a:p>
        </p:txBody>
      </p:sp>
      <p:sp>
        <p:nvSpPr>
          <p:cNvPr id="5" name="Content Placeholder 4">
            <a:extLst>
              <a:ext uri="{FF2B5EF4-FFF2-40B4-BE49-F238E27FC236}">
                <a16:creationId xmlns:a16="http://schemas.microsoft.com/office/drawing/2014/main" id="{FD5313FB-CB98-8ABC-6D50-0EC4756A3E42}"/>
              </a:ext>
            </a:extLst>
          </p:cNvPr>
          <p:cNvSpPr>
            <a:spLocks noGrp="1"/>
          </p:cNvSpPr>
          <p:nvPr>
            <p:ph sz="half" idx="1"/>
          </p:nvPr>
        </p:nvSpPr>
        <p:spPr>
          <a:xfrm>
            <a:off x="3551274" y="874123"/>
            <a:ext cx="3791358" cy="5120640"/>
          </a:xfrm>
        </p:spPr>
        <p:txBody>
          <a:bodyPr/>
          <a:lstStyle/>
          <a:p>
            <a:r>
              <a:rPr lang="en-US" sz="2400" b="1" dirty="0" err="1">
                <a:solidFill>
                  <a:schemeClr val="tx1"/>
                </a:solidFill>
              </a:rPr>
              <a:t>Вво</a:t>
            </a:r>
            <a:r>
              <a:rPr lang="ru-RU" sz="2400" b="1" dirty="0">
                <a:solidFill>
                  <a:schemeClr val="tx1"/>
                </a:solidFill>
              </a:rPr>
              <a:t>д</a:t>
            </a:r>
            <a:r>
              <a:rPr lang="en-US" sz="2400" b="1" dirty="0">
                <a:solidFill>
                  <a:schemeClr val="tx1"/>
                </a:solidFill>
              </a:rPr>
              <a:t> данных</a:t>
            </a:r>
          </a:p>
          <a:p>
            <a:pPr marL="914400" lvl="1" indent="-457200">
              <a:buFont typeface="+mj-lt"/>
              <a:buAutoNum type="arabicPeriod"/>
            </a:pPr>
            <a:r>
              <a:rPr lang="en-US" sz="2000" dirty="0">
                <a:solidFill>
                  <a:schemeClr val="tx1"/>
                </a:solidFill>
              </a:rPr>
              <a:t>WPP 2024</a:t>
            </a:r>
          </a:p>
          <a:p>
            <a:pPr marL="914400" lvl="1" indent="-457200">
              <a:buFont typeface="+mj-lt"/>
              <a:buAutoNum type="arabicPeriod"/>
            </a:pPr>
            <a:r>
              <a:rPr lang="ru-RU" sz="2000" dirty="0">
                <a:solidFill>
                  <a:schemeClr val="tx1"/>
                </a:solidFill>
              </a:rPr>
              <a:t>Вероятность</a:t>
            </a:r>
            <a:r>
              <a:rPr lang="en-US" sz="2000" dirty="0">
                <a:solidFill>
                  <a:schemeClr val="tx1"/>
                </a:solidFill>
              </a:rPr>
              <a:t> </a:t>
            </a:r>
            <a:r>
              <a:rPr lang="ru-RU" sz="2000" dirty="0">
                <a:solidFill>
                  <a:schemeClr val="tx1"/>
                </a:solidFill>
              </a:rPr>
              <a:t>вертикальной ПМР</a:t>
            </a:r>
            <a:endParaRPr lang="en-US" sz="2000" dirty="0">
              <a:solidFill>
                <a:schemeClr val="tx1"/>
              </a:solidFill>
            </a:endParaRPr>
          </a:p>
          <a:p>
            <a:pPr marL="914400" lvl="1" indent="-457200">
              <a:buFont typeface="+mj-lt"/>
              <a:buAutoNum type="arabicPeriod"/>
            </a:pPr>
            <a:r>
              <a:rPr lang="ru-RU" sz="2000" dirty="0">
                <a:solidFill>
                  <a:schemeClr val="tx1"/>
                </a:solidFill>
              </a:rPr>
              <a:t>Корректировка данных</a:t>
            </a:r>
            <a:r>
              <a:rPr lang="en-US" sz="2000" dirty="0">
                <a:solidFill>
                  <a:schemeClr val="tx1"/>
                </a:solidFill>
              </a:rPr>
              <a:t> АРТ</a:t>
            </a:r>
          </a:p>
          <a:p>
            <a:pPr marL="914400" lvl="1" indent="-457200">
              <a:buFont typeface="+mj-lt"/>
              <a:buAutoNum type="arabicPeriod"/>
            </a:pPr>
            <a:r>
              <a:rPr lang="en-US" sz="2000" dirty="0">
                <a:solidFill>
                  <a:schemeClr val="tx1"/>
                </a:solidFill>
              </a:rPr>
              <a:t>Перераспределение АРТ</a:t>
            </a:r>
          </a:p>
          <a:p>
            <a:pPr marL="914400" lvl="1" indent="-457200">
              <a:buFont typeface="+mj-lt"/>
              <a:buAutoNum type="arabicPeriod"/>
            </a:pPr>
            <a:r>
              <a:rPr lang="en-US" sz="2000" dirty="0">
                <a:solidFill>
                  <a:schemeClr val="tx1"/>
                </a:solidFill>
              </a:rPr>
              <a:t>Валидация АРТ</a:t>
            </a:r>
          </a:p>
          <a:p>
            <a:pPr marL="914400" lvl="1" indent="-457200">
              <a:buFont typeface="+mj-lt"/>
              <a:buAutoNum type="arabicPeriod"/>
            </a:pPr>
            <a:r>
              <a:rPr lang="ru-RU" sz="2000" dirty="0">
                <a:solidFill>
                  <a:schemeClr val="tx1"/>
                </a:solidFill>
              </a:rPr>
              <a:t>Значение</a:t>
            </a:r>
            <a:r>
              <a:rPr lang="en-US" sz="2000" dirty="0">
                <a:solidFill>
                  <a:schemeClr val="tx1"/>
                </a:solidFill>
              </a:rPr>
              <a:t> CD4 на момент постановки диагноза</a:t>
            </a:r>
          </a:p>
          <a:p>
            <a:pPr marL="914400" lvl="1" indent="-457200">
              <a:buFont typeface="+mj-lt"/>
              <a:buAutoNum type="arabicPeriod"/>
            </a:pPr>
            <a:r>
              <a:rPr lang="ru-RU" sz="2000" dirty="0">
                <a:solidFill>
                  <a:schemeClr val="tx1"/>
                </a:solidFill>
              </a:rPr>
              <a:t>Количество т</a:t>
            </a:r>
            <a:r>
              <a:rPr lang="en-US" sz="2000" dirty="0" err="1">
                <a:solidFill>
                  <a:schemeClr val="tx1"/>
                </a:solidFill>
              </a:rPr>
              <a:t>ест</a:t>
            </a:r>
            <a:r>
              <a:rPr lang="ru-RU" sz="2000" dirty="0" err="1">
                <a:solidFill>
                  <a:schemeClr val="tx1"/>
                </a:solidFill>
              </a:rPr>
              <a:t>ов</a:t>
            </a:r>
            <a:r>
              <a:rPr lang="en-US" sz="2000" dirty="0">
                <a:solidFill>
                  <a:schemeClr val="tx1"/>
                </a:solidFill>
              </a:rPr>
              <a:t> на CD4 </a:t>
            </a:r>
            <a:r>
              <a:rPr lang="ru-RU" sz="2000" dirty="0">
                <a:solidFill>
                  <a:schemeClr val="tx1"/>
                </a:solidFill>
              </a:rPr>
              <a:t>(</a:t>
            </a:r>
            <a:r>
              <a:rPr lang="en-US" sz="2000" dirty="0" err="1">
                <a:solidFill>
                  <a:schemeClr val="tx1"/>
                </a:solidFill>
              </a:rPr>
              <a:t>при</a:t>
            </a:r>
            <a:r>
              <a:rPr lang="en-US" sz="2000" dirty="0">
                <a:solidFill>
                  <a:schemeClr val="tx1"/>
                </a:solidFill>
              </a:rPr>
              <a:t> </a:t>
            </a:r>
            <a:r>
              <a:rPr lang="en-US" sz="2000" dirty="0" err="1">
                <a:solidFill>
                  <a:schemeClr val="tx1"/>
                </a:solidFill>
              </a:rPr>
              <a:t>постановке</a:t>
            </a:r>
            <a:r>
              <a:rPr lang="en-US" sz="2000" dirty="0">
                <a:solidFill>
                  <a:schemeClr val="tx1"/>
                </a:solidFill>
              </a:rPr>
              <a:t> </a:t>
            </a:r>
            <a:r>
              <a:rPr lang="en-US" sz="2000" dirty="0" err="1">
                <a:solidFill>
                  <a:schemeClr val="tx1"/>
                </a:solidFill>
              </a:rPr>
              <a:t>диагноза</a:t>
            </a:r>
            <a:r>
              <a:rPr lang="ru-RU" sz="2000" dirty="0">
                <a:solidFill>
                  <a:schemeClr val="tx1"/>
                </a:solidFill>
              </a:rPr>
              <a:t>)</a:t>
            </a:r>
            <a:endParaRPr lang="en-US" sz="2000" dirty="0">
              <a:solidFill>
                <a:schemeClr val="tx1"/>
              </a:solidFill>
            </a:endParaRPr>
          </a:p>
        </p:txBody>
      </p:sp>
      <p:sp>
        <p:nvSpPr>
          <p:cNvPr id="6" name="Content Placeholder 5">
            <a:extLst>
              <a:ext uri="{FF2B5EF4-FFF2-40B4-BE49-F238E27FC236}">
                <a16:creationId xmlns:a16="http://schemas.microsoft.com/office/drawing/2014/main" id="{8BDBA89C-E819-8E5C-C27E-8D43B3C575B8}"/>
              </a:ext>
            </a:extLst>
          </p:cNvPr>
          <p:cNvSpPr>
            <a:spLocks noGrp="1"/>
          </p:cNvSpPr>
          <p:nvPr>
            <p:ph sz="half" idx="2"/>
          </p:nvPr>
        </p:nvSpPr>
        <p:spPr>
          <a:xfrm>
            <a:off x="7818120" y="868680"/>
            <a:ext cx="3949338" cy="4982391"/>
          </a:xfrm>
        </p:spPr>
        <p:txBody>
          <a:bodyPr>
            <a:normAutofit/>
          </a:bodyPr>
          <a:lstStyle/>
          <a:p>
            <a:r>
              <a:rPr lang="en-US" sz="1900" b="1" dirty="0">
                <a:solidFill>
                  <a:schemeClr val="tx1"/>
                </a:solidFill>
              </a:rPr>
              <a:t>Интерфейс</a:t>
            </a:r>
          </a:p>
          <a:p>
            <a:pPr marL="960120" lvl="1" indent="-457200">
              <a:buFont typeface="+mj-lt"/>
              <a:buAutoNum type="arabicPeriod" startAt="8"/>
            </a:pPr>
            <a:r>
              <a:rPr lang="en-US" sz="1900" dirty="0">
                <a:solidFill>
                  <a:schemeClr val="tx1"/>
                </a:solidFill>
              </a:rPr>
              <a:t>Новый интерфейс CSAVR</a:t>
            </a:r>
          </a:p>
          <a:p>
            <a:r>
              <a:rPr lang="en-US" sz="1900" b="1" dirty="0">
                <a:solidFill>
                  <a:schemeClr val="tx1"/>
                </a:solidFill>
              </a:rPr>
              <a:t>Методы</a:t>
            </a:r>
          </a:p>
          <a:p>
            <a:pPr marL="914400" lvl="1" indent="-457200">
              <a:buFont typeface="+mj-lt"/>
              <a:buAutoNum type="arabicPeriod" startAt="9"/>
            </a:pPr>
            <a:r>
              <a:rPr lang="ru-RU" sz="1900" dirty="0">
                <a:solidFill>
                  <a:schemeClr val="tx1"/>
                </a:solidFill>
              </a:rPr>
              <a:t>Избыточная</a:t>
            </a:r>
            <a:r>
              <a:rPr lang="en-US" sz="1900" dirty="0">
                <a:solidFill>
                  <a:schemeClr val="tx1"/>
                </a:solidFill>
              </a:rPr>
              <a:t> смертность, не связанная со СПИДом </a:t>
            </a:r>
            <a:br>
              <a:rPr lang="en-US" sz="1900" dirty="0">
                <a:solidFill>
                  <a:schemeClr val="tx1"/>
                </a:solidFill>
              </a:rPr>
            </a:br>
            <a:r>
              <a:rPr lang="en-US" sz="1900" dirty="0">
                <a:solidFill>
                  <a:schemeClr val="tx1"/>
                </a:solidFill>
              </a:rPr>
              <a:t>среди ЛЖВ</a:t>
            </a:r>
          </a:p>
          <a:p>
            <a:r>
              <a:rPr lang="en-US" sz="1900" b="1" dirty="0">
                <a:solidFill>
                  <a:schemeClr val="tx1"/>
                </a:solidFill>
              </a:rPr>
              <a:t>Валидация</a:t>
            </a:r>
          </a:p>
          <a:p>
            <a:pPr marL="960120" lvl="1" indent="-457200">
              <a:buFont typeface="+mj-lt"/>
              <a:buAutoNum type="arabicPeriod" startAt="10"/>
            </a:pPr>
            <a:r>
              <a:rPr lang="en-US" sz="1900" dirty="0">
                <a:solidFill>
                  <a:schemeClr val="tx1"/>
                </a:solidFill>
              </a:rPr>
              <a:t>Обзор </a:t>
            </a:r>
            <a:r>
              <a:rPr lang="en-US" sz="1900" dirty="0" err="1">
                <a:solidFill>
                  <a:schemeClr val="tx1"/>
                </a:solidFill>
              </a:rPr>
              <a:t>данных</a:t>
            </a:r>
            <a:r>
              <a:rPr lang="en-US" sz="1900" dirty="0">
                <a:solidFill>
                  <a:schemeClr val="tx1"/>
                </a:solidFill>
              </a:rPr>
              <a:t> АРТ</a:t>
            </a:r>
          </a:p>
          <a:p>
            <a:r>
              <a:rPr lang="en-US" sz="1900" b="1" dirty="0">
                <a:solidFill>
                  <a:schemeClr val="tx1"/>
                </a:solidFill>
              </a:rPr>
              <a:t>Результаты </a:t>
            </a:r>
            <a:r>
              <a:rPr lang="en-US" sz="1900" dirty="0">
                <a:solidFill>
                  <a:schemeClr val="tx1"/>
                </a:solidFill>
              </a:rPr>
              <a:t>(презентация 4-го дня)</a:t>
            </a:r>
          </a:p>
          <a:p>
            <a:pPr marL="914400" lvl="1" indent="-457200">
              <a:buFont typeface="+mj-lt"/>
              <a:buAutoNum type="arabicPeriod" startAt="11"/>
            </a:pPr>
            <a:r>
              <a:rPr lang="ru-RU" sz="1800" dirty="0">
                <a:effectLst/>
                <a:latin typeface="Aptos" panose="020B0004020202020204" pitchFamily="34" charset="0"/>
                <a:ea typeface="Aptos" panose="020B0004020202020204" pitchFamily="34" charset="0"/>
                <a:cs typeface="Aptos" panose="020B0004020202020204" pitchFamily="34" charset="0"/>
              </a:rPr>
              <a:t>Продвинутая стадия ВИЧ-заболевания</a:t>
            </a:r>
          </a:p>
          <a:p>
            <a:pPr marL="914400" lvl="1" indent="-457200">
              <a:buFont typeface="+mj-lt"/>
              <a:buAutoNum type="arabicPeriod" startAt="11"/>
            </a:pPr>
            <a:r>
              <a:rPr lang="ru-RU" sz="1800" dirty="0">
                <a:effectLst/>
                <a:latin typeface="Aptos" panose="020B0004020202020204" pitchFamily="34" charset="0"/>
                <a:ea typeface="Aptos" panose="020B0004020202020204" pitchFamily="34" charset="0"/>
                <a:cs typeface="Aptos" panose="020B0004020202020204" pitchFamily="34" charset="0"/>
              </a:rPr>
              <a:t>Криптококковый менингит </a:t>
            </a:r>
            <a:endParaRPr lang="en-US" sz="1900" dirty="0">
              <a:solidFill>
                <a:schemeClr val="tx1"/>
              </a:solidFill>
            </a:endParaRPr>
          </a:p>
        </p:txBody>
      </p:sp>
      <p:sp>
        <p:nvSpPr>
          <p:cNvPr id="4" name="Slide Number Placeholder 3">
            <a:extLst>
              <a:ext uri="{FF2B5EF4-FFF2-40B4-BE49-F238E27FC236}">
                <a16:creationId xmlns:a16="http://schemas.microsoft.com/office/drawing/2014/main" id="{3F706628-C12F-2AC9-2DFA-9B8B04086480}"/>
              </a:ext>
            </a:extLst>
          </p:cNvPr>
          <p:cNvSpPr>
            <a:spLocks noGrp="1"/>
          </p:cNvSpPr>
          <p:nvPr>
            <p:ph type="sldNum" sz="quarter" idx="12"/>
          </p:nvPr>
        </p:nvSpPr>
        <p:spPr/>
        <p:txBody>
          <a:bodyPr/>
          <a:lstStyle/>
          <a:p>
            <a:fld id="{CF13D369-8700-4468-8CC4-EE7C53720160}" type="slidenum">
              <a:rPr lang="en-US" smtClean="0"/>
              <a:t>2</a:t>
            </a:fld>
            <a:endParaRPr lang="en-US"/>
          </a:p>
        </p:txBody>
      </p:sp>
      <p:sp>
        <p:nvSpPr>
          <p:cNvPr id="3" name="TextBox 6">
            <a:extLst>
              <a:ext uri="{FF2B5EF4-FFF2-40B4-BE49-F238E27FC236}">
                <a16:creationId xmlns:a16="http://schemas.microsoft.com/office/drawing/2014/main" id="{43269219-3EF2-AF61-EB76-343967DD178B}"/>
              </a:ext>
            </a:extLst>
          </p:cNvPr>
          <p:cNvSpPr txBox="1"/>
          <p:nvPr/>
        </p:nvSpPr>
        <p:spPr>
          <a:xfrm>
            <a:off x="4171952" y="260997"/>
            <a:ext cx="8758236"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ffectLst/>
                <a:latin typeface="Segoe UI" panose="020B0502040204020203" pitchFamily="34" charset="0"/>
                <a:hlinkClick r:id="rId2"/>
              </a:rPr>
              <a:t>Avenir Health</a:t>
            </a:r>
            <a:r>
              <a:rPr lang="en-US" dirty="0">
                <a:effectLst/>
                <a:latin typeface="Segoe UI" panose="020B0502040204020203" pitchFamily="34" charset="0"/>
              </a:rPr>
              <a:t> , </a:t>
            </a:r>
            <a:r>
              <a:rPr lang="en-US" b="1" dirty="0">
                <a:effectLst/>
                <a:latin typeface="Segoe UI" panose="020B0502040204020203" pitchFamily="34" charset="0"/>
              </a:rPr>
              <a:t>Spectrum v. 6.40 (29 Jan 2025)</a:t>
            </a:r>
            <a:r>
              <a:rPr lang="ru-RU" b="1" dirty="0">
                <a:latin typeface="Segoe UI" panose="020B0502040204020203" pitchFamily="34" charset="0"/>
              </a:rPr>
              <a:t>  </a:t>
            </a:r>
            <a:r>
              <a:rPr lang="en-US" dirty="0">
                <a:effectLst/>
                <a:latin typeface="Segoe UI" panose="020B0502040204020203" pitchFamily="34" charset="0"/>
                <a:hlinkClick r:id="rId3"/>
              </a:rPr>
              <a:t>Direct Link</a:t>
            </a:r>
            <a:endParaRPr lang="en-CH" dirty="0"/>
          </a:p>
        </p:txBody>
      </p:sp>
    </p:spTree>
    <p:extLst>
      <p:ext uri="{BB962C8B-B14F-4D97-AF65-F5344CB8AC3E}">
        <p14:creationId xmlns:p14="http://schemas.microsoft.com/office/powerpoint/2010/main" val="288835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FD3-7903-1380-6BBB-EA3CDD86E869}"/>
              </a:ext>
            </a:extLst>
          </p:cNvPr>
          <p:cNvSpPr>
            <a:spLocks noGrp="1"/>
          </p:cNvSpPr>
          <p:nvPr>
            <p:ph type="title"/>
          </p:nvPr>
        </p:nvSpPr>
        <p:spPr/>
        <p:txBody>
          <a:bodyPr>
            <a:normAutofit/>
          </a:bodyPr>
          <a:lstStyle/>
          <a:p>
            <a:r>
              <a:rPr lang="en-US" sz="3200" b="1"/>
              <a:t>ППМР</a:t>
            </a:r>
            <a:br>
              <a:rPr lang="en-US" sz="3200" b="1"/>
            </a:br>
            <a:r>
              <a:rPr lang="en-US" sz="3200"/>
              <a:t>в </a:t>
            </a:r>
            <a:r>
              <a:rPr lang="en-US" sz="3200" err="1"/>
              <a:t>графиках</a:t>
            </a:r>
            <a:endParaRPr lang="en-US" sz="3200"/>
          </a:p>
        </p:txBody>
      </p:sp>
      <p:pic>
        <p:nvPicPr>
          <p:cNvPr id="11" name="Content Placeholder 10">
            <a:extLst>
              <a:ext uri="{FF2B5EF4-FFF2-40B4-BE49-F238E27FC236}">
                <a16:creationId xmlns:a16="http://schemas.microsoft.com/office/drawing/2014/main" id="{C7DA09D7-704F-FE4C-135E-6F42371ABC1D}"/>
              </a:ext>
            </a:extLst>
          </p:cNvPr>
          <p:cNvPicPr>
            <a:picLocks noGrp="1" noChangeAspect="1"/>
          </p:cNvPicPr>
          <p:nvPr>
            <p:ph idx="1"/>
          </p:nvPr>
        </p:nvPicPr>
        <p:blipFill>
          <a:blip r:embed="rId3"/>
          <a:stretch>
            <a:fillRect/>
          </a:stretch>
        </p:blipFill>
        <p:spPr>
          <a:xfrm>
            <a:off x="4059634" y="1144755"/>
            <a:ext cx="7315200" cy="4089198"/>
          </a:xfrm>
        </p:spPr>
      </p:pic>
      <p:sp>
        <p:nvSpPr>
          <p:cNvPr id="12" name="TextBox 11">
            <a:extLst>
              <a:ext uri="{FF2B5EF4-FFF2-40B4-BE49-F238E27FC236}">
                <a16:creationId xmlns:a16="http://schemas.microsoft.com/office/drawing/2014/main" id="{E4BC3E74-4F05-84B8-7853-74FCB0CF2042}"/>
              </a:ext>
            </a:extLst>
          </p:cNvPr>
          <p:cNvSpPr txBox="1"/>
          <p:nvPr/>
        </p:nvSpPr>
        <p:spPr>
          <a:xfrm>
            <a:off x="4296701" y="5237225"/>
            <a:ext cx="6841067" cy="646331"/>
          </a:xfrm>
          <a:prstGeom prst="rect">
            <a:avLst/>
          </a:prstGeom>
          <a:noFill/>
        </p:spPr>
        <p:txBody>
          <a:bodyPr wrap="square" lIns="91440" tIns="45720" rIns="91440" bIns="45720" rtlCol="0" anchor="t">
            <a:spAutoFit/>
          </a:bodyPr>
          <a:lstStyle/>
          <a:p>
            <a:r>
              <a:rPr lang="en-US" err="1"/>
              <a:t>Большие</a:t>
            </a:r>
            <a:r>
              <a:rPr lang="en-US"/>
              <a:t> </a:t>
            </a:r>
            <a:r>
              <a:rPr lang="en-US" err="1"/>
              <a:t>различия</a:t>
            </a:r>
            <a:r>
              <a:rPr lang="en-US"/>
              <a:t> </a:t>
            </a:r>
            <a:r>
              <a:rPr lang="en-US" err="1"/>
              <a:t>между</a:t>
            </a:r>
            <a:r>
              <a:rPr lang="en-US"/>
              <a:t> </a:t>
            </a:r>
            <a:r>
              <a:rPr lang="en-US" err="1"/>
              <a:t>годами</a:t>
            </a:r>
            <a:r>
              <a:rPr lang="en-US"/>
              <a:t> в </a:t>
            </a:r>
            <a:r>
              <a:rPr lang="en-US" err="1"/>
              <a:t>общем</a:t>
            </a:r>
            <a:r>
              <a:rPr lang="en-US"/>
              <a:t> </a:t>
            </a:r>
            <a:r>
              <a:rPr lang="en-US" err="1"/>
              <a:t>количестве</a:t>
            </a:r>
            <a:r>
              <a:rPr lang="en-US"/>
              <a:t> </a:t>
            </a:r>
            <a:r>
              <a:rPr lang="en-US" err="1"/>
              <a:t>получивших</a:t>
            </a:r>
            <a:r>
              <a:rPr lang="en-US"/>
              <a:t> ППМР </a:t>
            </a:r>
            <a:r>
              <a:rPr lang="en-US" err="1"/>
              <a:t>по</a:t>
            </a:r>
            <a:r>
              <a:rPr lang="en-US"/>
              <a:t> </a:t>
            </a:r>
            <a:r>
              <a:rPr lang="en-US" err="1"/>
              <a:t>схемам</a:t>
            </a:r>
            <a:r>
              <a:rPr lang="en-US"/>
              <a:t>,  </a:t>
            </a:r>
            <a:r>
              <a:rPr lang="en-US" err="1"/>
              <a:t>возможные</a:t>
            </a:r>
            <a:r>
              <a:rPr lang="en-US"/>
              <a:t> ошибки </a:t>
            </a:r>
            <a:r>
              <a:rPr lang="en-US" err="1"/>
              <a:t>при</a:t>
            </a:r>
            <a:r>
              <a:rPr lang="en-US"/>
              <a:t> </a:t>
            </a:r>
            <a:r>
              <a:rPr lang="en-US" err="1"/>
              <a:t>вводе</a:t>
            </a:r>
            <a:r>
              <a:rPr lang="en-US"/>
              <a:t> </a:t>
            </a:r>
            <a:r>
              <a:rPr lang="en-US" err="1"/>
              <a:t>данных</a:t>
            </a:r>
            <a:endParaRPr lang="en-US"/>
          </a:p>
        </p:txBody>
      </p:sp>
      <p:pic>
        <p:nvPicPr>
          <p:cNvPr id="13" name="Picture 12">
            <a:extLst>
              <a:ext uri="{FF2B5EF4-FFF2-40B4-BE49-F238E27FC236}">
                <a16:creationId xmlns:a16="http://schemas.microsoft.com/office/drawing/2014/main" id="{20DD7292-DA2A-DA00-D962-4CA21383FC16}"/>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72946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F6BECB-DD65-9E6B-179B-D2C693A952A1}"/>
              </a:ext>
            </a:extLst>
          </p:cNvPr>
          <p:cNvPicPr>
            <a:picLocks noChangeAspect="1"/>
          </p:cNvPicPr>
          <p:nvPr/>
        </p:nvPicPr>
        <p:blipFill>
          <a:blip r:embed="rId2"/>
          <a:stretch>
            <a:fillRect/>
          </a:stretch>
        </p:blipFill>
        <p:spPr>
          <a:xfrm>
            <a:off x="3657600" y="713232"/>
            <a:ext cx="7901057" cy="5431536"/>
          </a:xfrm>
          <a:prstGeom prst="rect">
            <a:avLst/>
          </a:prstGeom>
        </p:spPr>
      </p:pic>
      <p:sp>
        <p:nvSpPr>
          <p:cNvPr id="12" name="Title 1">
            <a:extLst>
              <a:ext uri="{FF2B5EF4-FFF2-40B4-BE49-F238E27FC236}">
                <a16:creationId xmlns:a16="http://schemas.microsoft.com/office/drawing/2014/main" id="{25B2BBC0-F0A4-412F-9AC2-9C3EFC882DD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АНК-тестирование</a:t>
            </a:r>
          </a:p>
        </p:txBody>
      </p:sp>
      <p:sp>
        <p:nvSpPr>
          <p:cNvPr id="13" name="TextBox 12">
            <a:extLst>
              <a:ext uri="{FF2B5EF4-FFF2-40B4-BE49-F238E27FC236}">
                <a16:creationId xmlns:a16="http://schemas.microsoft.com/office/drawing/2014/main" id="{1F30CDB9-CA25-890F-6358-477850F9FCD8}"/>
              </a:ext>
            </a:extLst>
          </p:cNvPr>
          <p:cNvSpPr txBox="1"/>
          <p:nvPr/>
        </p:nvSpPr>
        <p:spPr>
          <a:xfrm>
            <a:off x="228567" y="2016087"/>
            <a:ext cx="2944368" cy="3693319"/>
          </a:xfrm>
          <a:prstGeom prst="rect">
            <a:avLst/>
          </a:prstGeom>
          <a:noFill/>
        </p:spPr>
        <p:txBody>
          <a:bodyPr wrap="square" lIns="91440" tIns="45720" rIns="91440" bIns="45720" rtlCol="0" anchor="t">
            <a:spAutoFit/>
          </a:bodyPr>
          <a:lstStyle/>
          <a:p>
            <a:pPr marL="342900" indent="-342900">
              <a:buFont typeface="+mj-lt"/>
              <a:buAutoNum type="arabicPeriod"/>
            </a:pPr>
            <a:r>
              <a:rPr lang="en-US" sz="1800" dirty="0" err="1">
                <a:solidFill>
                  <a:schemeClr val="bg1"/>
                </a:solidFill>
              </a:rPr>
              <a:t>Введите</a:t>
            </a:r>
            <a:r>
              <a:rPr lang="en-US" sz="1800" dirty="0">
                <a:solidFill>
                  <a:schemeClr val="bg1"/>
                </a:solidFill>
              </a:rPr>
              <a:t> </a:t>
            </a:r>
            <a:r>
              <a:rPr lang="en-US" sz="1800">
                <a:solidFill>
                  <a:schemeClr val="bg1"/>
                </a:solidFill>
              </a:rPr>
              <a:t>данные</a:t>
            </a:r>
            <a:r>
              <a:rPr lang="en-US">
                <a:solidFill>
                  <a:schemeClr val="bg1"/>
                </a:solidFill>
              </a:rPr>
              <a:t> за</a:t>
            </a:r>
            <a:r>
              <a:rPr lang="en-US" sz="1800" dirty="0">
                <a:solidFill>
                  <a:schemeClr val="bg1"/>
                </a:solidFill>
              </a:rPr>
              <a:t> 2024 </a:t>
            </a:r>
            <a:r>
              <a:rPr lang="en-US" sz="1800" dirty="0" err="1">
                <a:solidFill>
                  <a:schemeClr val="bg1"/>
                </a:solidFill>
              </a:rPr>
              <a:t>год</a:t>
            </a:r>
            <a:endParaRPr lang="en-US" sz="1800" dirty="0">
              <a:solidFill>
                <a:schemeClr val="bg1"/>
              </a:solidFill>
            </a:endParaRPr>
          </a:p>
          <a:p>
            <a:pPr marL="342900" indent="-342900">
              <a:buFont typeface="+mj-lt"/>
              <a:buAutoNum type="arabicPeriod"/>
            </a:pPr>
            <a:r>
              <a:rPr lang="en-US" dirty="0" err="1">
                <a:solidFill>
                  <a:schemeClr val="bg1"/>
                </a:solidFill>
              </a:rPr>
              <a:t>Рассчитайте</a:t>
            </a:r>
            <a:r>
              <a:rPr lang="en-US" dirty="0">
                <a:solidFill>
                  <a:schemeClr val="bg1"/>
                </a:solidFill>
              </a:rPr>
              <a:t> и </a:t>
            </a:r>
            <a:r>
              <a:rPr lang="en-US" dirty="0" err="1">
                <a:solidFill>
                  <a:schemeClr val="bg1"/>
                </a:solidFill>
              </a:rPr>
              <a:t>введите</a:t>
            </a:r>
            <a:r>
              <a:rPr lang="en-US" dirty="0">
                <a:solidFill>
                  <a:schemeClr val="bg1"/>
                </a:solidFill>
              </a:rPr>
              <a:t> </a:t>
            </a:r>
            <a:r>
              <a:rPr lang="en-US" dirty="0" err="1">
                <a:solidFill>
                  <a:schemeClr val="bg1"/>
                </a:solidFill>
              </a:rPr>
              <a:t>данные</a:t>
            </a:r>
            <a:r>
              <a:rPr lang="en-US" dirty="0">
                <a:solidFill>
                  <a:schemeClr val="bg1"/>
                </a:solidFill>
              </a:rPr>
              <a:t> о </a:t>
            </a:r>
            <a:r>
              <a:rPr lang="en-US" dirty="0" err="1">
                <a:solidFill>
                  <a:schemeClr val="bg1"/>
                </a:solidFill>
              </a:rPr>
              <a:t>распространенности</a:t>
            </a:r>
            <a:r>
              <a:rPr lang="en-US" dirty="0">
                <a:solidFill>
                  <a:schemeClr val="bg1"/>
                </a:solidFill>
              </a:rPr>
              <a:t> ВИЧ в АНК: </a:t>
            </a:r>
            <a:r>
              <a:rPr lang="en-US" dirty="0" err="1">
                <a:solidFill>
                  <a:schemeClr val="bg1"/>
                </a:solidFill>
              </a:rPr>
              <a:t>проверьте</a:t>
            </a:r>
            <a:r>
              <a:rPr lang="en-US" dirty="0">
                <a:solidFill>
                  <a:schemeClr val="bg1"/>
                </a:solidFill>
              </a:rPr>
              <a:t>, </a:t>
            </a:r>
            <a:r>
              <a:rPr lang="en-US" dirty="0" err="1">
                <a:solidFill>
                  <a:schemeClr val="bg1"/>
                </a:solidFill>
              </a:rPr>
              <a:t>чтобы</a:t>
            </a:r>
            <a:r>
              <a:rPr lang="en-US" dirty="0">
                <a:solidFill>
                  <a:schemeClr val="bg1"/>
                </a:solidFill>
              </a:rPr>
              <a:t> </a:t>
            </a:r>
            <a:r>
              <a:rPr lang="en-US" dirty="0" err="1">
                <a:solidFill>
                  <a:schemeClr val="bg1"/>
                </a:solidFill>
              </a:rPr>
              <a:t>они</a:t>
            </a:r>
            <a:r>
              <a:rPr lang="en-US" dirty="0">
                <a:solidFill>
                  <a:schemeClr val="bg1"/>
                </a:solidFill>
              </a:rPr>
              <a:t> </a:t>
            </a:r>
            <a:r>
              <a:rPr lang="en-US" dirty="0" err="1">
                <a:solidFill>
                  <a:schemeClr val="bg1"/>
                </a:solidFill>
              </a:rPr>
              <a:t>соответствовали</a:t>
            </a:r>
            <a:r>
              <a:rPr lang="en-US" dirty="0">
                <a:solidFill>
                  <a:schemeClr val="bg1"/>
                </a:solidFill>
              </a:rPr>
              <a:t> </a:t>
            </a:r>
            <a:r>
              <a:rPr lang="en-US" dirty="0" err="1">
                <a:solidFill>
                  <a:schemeClr val="bg1"/>
                </a:solidFill>
              </a:rPr>
              <a:t>расчетам</a:t>
            </a:r>
            <a:r>
              <a:rPr lang="en-US" dirty="0">
                <a:solidFill>
                  <a:schemeClr val="bg1"/>
                </a:solidFill>
              </a:rPr>
              <a:t> AIM</a:t>
            </a:r>
          </a:p>
          <a:p>
            <a:pPr marL="342900" indent="-342900">
              <a:buFont typeface="+mj-lt"/>
              <a:buAutoNum type="arabicPeriod"/>
            </a:pPr>
            <a:r>
              <a:rPr lang="en-US" dirty="0" err="1">
                <a:solidFill>
                  <a:schemeClr val="bg1"/>
                </a:solidFill>
              </a:rPr>
              <a:t>Просмотрите</a:t>
            </a:r>
            <a:r>
              <a:rPr lang="en-US" dirty="0">
                <a:solidFill>
                  <a:schemeClr val="bg1"/>
                </a:solidFill>
              </a:rPr>
              <a:t> </a:t>
            </a:r>
            <a:r>
              <a:rPr lang="en-US" dirty="0" err="1">
                <a:solidFill>
                  <a:schemeClr val="bg1"/>
                </a:solidFill>
              </a:rPr>
              <a:t>графики</a:t>
            </a:r>
            <a:r>
              <a:rPr lang="en-US" dirty="0">
                <a:solidFill>
                  <a:schemeClr val="bg1"/>
                </a:solidFill>
              </a:rPr>
              <a:t> и </a:t>
            </a:r>
            <a:r>
              <a:rPr lang="en-US" dirty="0" err="1">
                <a:solidFill>
                  <a:schemeClr val="bg1"/>
                </a:solidFill>
              </a:rPr>
              <a:t>таблицу</a:t>
            </a:r>
            <a:r>
              <a:rPr lang="en-US" dirty="0">
                <a:solidFill>
                  <a:schemeClr val="bg1"/>
                </a:solidFill>
              </a:rPr>
              <a:t> </a:t>
            </a:r>
            <a:r>
              <a:rPr lang="en-US" dirty="0" err="1">
                <a:solidFill>
                  <a:schemeClr val="bg1"/>
                </a:solidFill>
              </a:rPr>
              <a:t>на</a:t>
            </a:r>
            <a:r>
              <a:rPr lang="en-US" dirty="0">
                <a:solidFill>
                  <a:schemeClr val="bg1"/>
                </a:solidFill>
              </a:rPr>
              <a:t> </a:t>
            </a:r>
            <a:r>
              <a:rPr lang="en-US" dirty="0" err="1">
                <a:solidFill>
                  <a:schemeClr val="bg1"/>
                </a:solidFill>
              </a:rPr>
              <a:t>предмет</a:t>
            </a:r>
            <a:r>
              <a:rPr lang="en-US" dirty="0">
                <a:solidFill>
                  <a:schemeClr val="bg1"/>
                </a:solidFill>
              </a:rPr>
              <a:t> </a:t>
            </a:r>
            <a:r>
              <a:rPr lang="en-US" dirty="0" err="1">
                <a:solidFill>
                  <a:schemeClr val="bg1"/>
                </a:solidFill>
              </a:rPr>
              <a:t>возможных</a:t>
            </a:r>
            <a:r>
              <a:rPr lang="en-US" dirty="0">
                <a:solidFill>
                  <a:schemeClr val="bg1"/>
                </a:solidFill>
              </a:rPr>
              <a:t> </a:t>
            </a:r>
            <a:r>
              <a:rPr lang="en-US" dirty="0" err="1">
                <a:solidFill>
                  <a:schemeClr val="bg1"/>
                </a:solidFill>
              </a:rPr>
              <a:t>проблем</a:t>
            </a:r>
            <a:r>
              <a:rPr lang="en-US" dirty="0">
                <a:solidFill>
                  <a:schemeClr val="bg1"/>
                </a:solidFill>
              </a:rPr>
              <a:t> с </a:t>
            </a:r>
            <a:r>
              <a:rPr lang="en-US" dirty="0" err="1">
                <a:solidFill>
                  <a:schemeClr val="bg1"/>
                </a:solidFill>
              </a:rPr>
              <a:t>качеством</a:t>
            </a:r>
            <a:r>
              <a:rPr lang="en-US" dirty="0">
                <a:solidFill>
                  <a:schemeClr val="bg1"/>
                </a:solidFill>
              </a:rPr>
              <a:t> </a:t>
            </a:r>
            <a:r>
              <a:rPr lang="en-US" dirty="0" err="1">
                <a:solidFill>
                  <a:schemeClr val="bg1"/>
                </a:solidFill>
              </a:rPr>
              <a:t>данных</a:t>
            </a:r>
            <a:endParaRPr lang="en-US" dirty="0">
              <a:solidFill>
                <a:schemeClr val="bg1"/>
              </a:solidFill>
            </a:endParaRPr>
          </a:p>
        </p:txBody>
      </p:sp>
      <p:sp>
        <p:nvSpPr>
          <p:cNvPr id="14" name="Rectangle 13">
            <a:extLst>
              <a:ext uri="{FF2B5EF4-FFF2-40B4-BE49-F238E27FC236}">
                <a16:creationId xmlns:a16="http://schemas.microsoft.com/office/drawing/2014/main" id="{D4794A83-9F31-1B3B-EDF7-DB6DD5F40FAC}"/>
              </a:ext>
            </a:extLst>
          </p:cNvPr>
          <p:cNvSpPr/>
          <p:nvPr/>
        </p:nvSpPr>
        <p:spPr>
          <a:xfrm>
            <a:off x="7195216" y="1532965"/>
            <a:ext cx="508000" cy="1290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C685D0-57BF-2F60-D957-8244ED925FF4}"/>
              </a:ext>
            </a:extLst>
          </p:cNvPr>
          <p:cNvSpPr/>
          <p:nvPr/>
        </p:nvSpPr>
        <p:spPr>
          <a:xfrm>
            <a:off x="7195216" y="323159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84835F-EAD1-0666-0D97-46896A11D3BC}"/>
              </a:ext>
            </a:extLst>
          </p:cNvPr>
          <p:cNvSpPr/>
          <p:nvPr/>
        </p:nvSpPr>
        <p:spPr>
          <a:xfrm>
            <a:off x="6920129" y="201793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7" name="Oval 16">
            <a:extLst>
              <a:ext uri="{FF2B5EF4-FFF2-40B4-BE49-F238E27FC236}">
                <a16:creationId xmlns:a16="http://schemas.microsoft.com/office/drawing/2014/main" id="{15F8B6DD-A5AB-351F-D686-83B0E68D1FEB}"/>
              </a:ext>
            </a:extLst>
          </p:cNvPr>
          <p:cNvSpPr/>
          <p:nvPr/>
        </p:nvSpPr>
        <p:spPr>
          <a:xfrm>
            <a:off x="6924535" y="317024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8" name="Oval 17">
            <a:extLst>
              <a:ext uri="{FF2B5EF4-FFF2-40B4-BE49-F238E27FC236}">
                <a16:creationId xmlns:a16="http://schemas.microsoft.com/office/drawing/2014/main" id="{53A301D0-319D-31BE-BE0E-AA654D557152}"/>
              </a:ext>
            </a:extLst>
          </p:cNvPr>
          <p:cNvSpPr/>
          <p:nvPr/>
        </p:nvSpPr>
        <p:spPr>
          <a:xfrm>
            <a:off x="4626931" y="376157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pic>
        <p:nvPicPr>
          <p:cNvPr id="2" name="Picture 1">
            <a:extLst>
              <a:ext uri="{FF2B5EF4-FFF2-40B4-BE49-F238E27FC236}">
                <a16:creationId xmlns:a16="http://schemas.microsoft.com/office/drawing/2014/main" id="{DFDEEC54-77CF-4668-B0A8-61A1AD19299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416260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7166-D637-649D-802B-D89734F0C7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25BDED1-6A4E-3E2C-AD6B-2E552C078B71}"/>
              </a:ext>
            </a:extLst>
          </p:cNvPr>
          <p:cNvPicPr>
            <a:picLocks noChangeAspect="1"/>
          </p:cNvPicPr>
          <p:nvPr/>
        </p:nvPicPr>
        <p:blipFill>
          <a:blip r:embed="rId3"/>
          <a:srcRect r="55871" b="43784"/>
          <a:stretch/>
        </p:blipFill>
        <p:spPr>
          <a:xfrm>
            <a:off x="1233327" y="2174564"/>
            <a:ext cx="3486645" cy="3053381"/>
          </a:xfrm>
          <a:prstGeom prst="rect">
            <a:avLst/>
          </a:prstGeom>
          <a:ln>
            <a:solidFill>
              <a:schemeClr val="tx1"/>
            </a:solidFill>
          </a:ln>
        </p:spPr>
      </p:pic>
      <p:sp>
        <p:nvSpPr>
          <p:cNvPr id="18" name="Rectangle 17">
            <a:extLst>
              <a:ext uri="{FF2B5EF4-FFF2-40B4-BE49-F238E27FC236}">
                <a16:creationId xmlns:a16="http://schemas.microsoft.com/office/drawing/2014/main" id="{1EE5E806-5C50-E553-DE24-703EF8ABB55A}"/>
              </a:ext>
            </a:extLst>
          </p:cNvPr>
          <p:cNvSpPr/>
          <p:nvPr/>
        </p:nvSpPr>
        <p:spPr>
          <a:xfrm>
            <a:off x="4600362" y="4357643"/>
            <a:ext cx="6358311" cy="915857"/>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4CAFE13E-3A1B-4093-C194-3D01B538557C}"/>
              </a:ext>
            </a:extLst>
          </p:cNvPr>
          <p:cNvCxnSpPr>
            <a:cxnSpLocks/>
            <a:stCxn id="10" idx="0"/>
            <a:endCxn id="11" idx="6"/>
          </p:cNvCxnSpPr>
          <p:nvPr/>
        </p:nvCxnSpPr>
        <p:spPr>
          <a:xfrm rot="16200000" flipV="1">
            <a:off x="5478358" y="2094796"/>
            <a:ext cx="420556" cy="4259794"/>
          </a:xfrm>
          <a:prstGeom prst="bentConnector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2FA5891-317A-8D99-DBE5-22CBA516DE1D}"/>
              </a:ext>
            </a:extLst>
          </p:cNvPr>
          <p:cNvCxnSpPr>
            <a:cxnSpLocks/>
            <a:stCxn id="20" idx="2"/>
            <a:endCxn id="21" idx="4"/>
          </p:cNvCxnSpPr>
          <p:nvPr/>
        </p:nvCxnSpPr>
        <p:spPr>
          <a:xfrm rot="5400000" flipH="1">
            <a:off x="6205566" y="1215189"/>
            <a:ext cx="964453" cy="6997247"/>
          </a:xfrm>
          <a:prstGeom prst="bentConnector3">
            <a:avLst>
              <a:gd name="adj1" fmla="val -23703"/>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17F1C28-441D-64EB-C0A5-0222AA5B5DF7}"/>
              </a:ext>
            </a:extLst>
          </p:cNvPr>
          <p:cNvCxnSpPr>
            <a:cxnSpLocks/>
            <a:stCxn id="25" idx="0"/>
            <a:endCxn id="26" idx="6"/>
          </p:cNvCxnSpPr>
          <p:nvPr/>
        </p:nvCxnSpPr>
        <p:spPr>
          <a:xfrm rot="16200000" flipV="1">
            <a:off x="5694869" y="735285"/>
            <a:ext cx="907310" cy="6492061"/>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484668C-74D4-9CB8-F7B4-40C71BECEBCB}"/>
              </a:ext>
            </a:extLst>
          </p:cNvPr>
          <p:cNvCxnSpPr>
            <a:cxnSpLocks/>
            <a:stCxn id="29" idx="2"/>
            <a:endCxn id="31" idx="6"/>
          </p:cNvCxnSpPr>
          <p:nvPr/>
        </p:nvCxnSpPr>
        <p:spPr>
          <a:xfrm rot="5400000" flipH="1">
            <a:off x="4720020" y="1311554"/>
            <a:ext cx="1815922" cy="5953046"/>
          </a:xfrm>
          <a:prstGeom prst="bentConnector4">
            <a:avLst>
              <a:gd name="adj1" fmla="val -19782"/>
              <a:gd name="adj2" fmla="val -4197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CF4A0A-29D0-5A09-B544-AA0775E978E2}"/>
              </a:ext>
            </a:extLst>
          </p:cNvPr>
          <p:cNvSpPr/>
          <p:nvPr/>
        </p:nvSpPr>
        <p:spPr>
          <a:xfrm>
            <a:off x="3467299" y="3968695"/>
            <a:ext cx="91440" cy="91440"/>
          </a:xfrm>
          <a:prstGeom prst="ellipse">
            <a:avLst/>
          </a:prstGeom>
          <a:solidFill>
            <a:schemeClr val="accent4">
              <a:lumMod val="75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634D5-C3BF-6539-5A55-E4FA95439E58}"/>
              </a:ext>
            </a:extLst>
          </p:cNvPr>
          <p:cNvSpPr/>
          <p:nvPr/>
        </p:nvSpPr>
        <p:spPr>
          <a:xfrm>
            <a:off x="3143449" y="4140145"/>
            <a:ext cx="91440" cy="91440"/>
          </a:xfrm>
          <a:prstGeom prst="ellipse">
            <a:avLst/>
          </a:prstGeom>
          <a:solidFill>
            <a:schemeClr val="bg2">
              <a:lumMod val="75000"/>
            </a:schemeClr>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BC46BB-9E9C-952F-F9A9-2F5B943A1B26}"/>
              </a:ext>
            </a:extLst>
          </p:cNvPr>
          <p:cNvSpPr/>
          <p:nvPr/>
        </p:nvSpPr>
        <p:spPr>
          <a:xfrm>
            <a:off x="2811053" y="3481941"/>
            <a:ext cx="91440" cy="91440"/>
          </a:xfrm>
          <a:prstGeom prst="ellipse">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DF6826-3975-ECD7-D1CF-3F4E24C4058D}"/>
              </a:ext>
            </a:extLst>
          </p:cNvPr>
          <p:cNvSpPr/>
          <p:nvPr/>
        </p:nvSpPr>
        <p:spPr>
          <a:xfrm>
            <a:off x="2560018" y="3334396"/>
            <a:ext cx="91440" cy="91440"/>
          </a:xfrm>
          <a:prstGeom prst="ellipse">
            <a:avLst/>
          </a:prstGeom>
          <a:solidFill>
            <a:srgbClr val="0070C0"/>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A5AD4FE-0971-41FF-0150-59A1A02063E8}"/>
              </a:ext>
            </a:extLst>
          </p:cNvPr>
          <p:cNvSpPr/>
          <p:nvPr/>
        </p:nvSpPr>
        <p:spPr>
          <a:xfrm>
            <a:off x="6345853" y="489283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known_pos</a:t>
            </a:r>
          </a:p>
        </p:txBody>
      </p:sp>
      <p:sp>
        <p:nvSpPr>
          <p:cNvPr id="20" name="Rectangle: Rounded Corners 19">
            <a:extLst>
              <a:ext uri="{FF2B5EF4-FFF2-40B4-BE49-F238E27FC236}">
                <a16:creationId xmlns:a16="http://schemas.microsoft.com/office/drawing/2014/main" id="{F0DEA09F-5641-A578-CB73-3760857980BC}"/>
              </a:ext>
            </a:extLst>
          </p:cNvPr>
          <p:cNvSpPr/>
          <p:nvPr/>
        </p:nvSpPr>
        <p:spPr>
          <a:xfrm>
            <a:off x="9500616" y="4892831"/>
            <a:ext cx="1371600" cy="303207"/>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known_neg</a:t>
            </a:r>
          </a:p>
        </p:txBody>
      </p:sp>
      <p:sp>
        <p:nvSpPr>
          <p:cNvPr id="29" name="Rectangle: Rounded Corners 28">
            <a:extLst>
              <a:ext uri="{FF2B5EF4-FFF2-40B4-BE49-F238E27FC236}">
                <a16:creationId xmlns:a16="http://schemas.microsoft.com/office/drawing/2014/main" id="{032A8F4D-C58A-20AD-9132-E36962103494}"/>
              </a:ext>
            </a:extLst>
          </p:cNvPr>
          <p:cNvSpPr/>
          <p:nvPr/>
        </p:nvSpPr>
        <p:spPr>
          <a:xfrm>
            <a:off x="7918704" y="4892831"/>
            <a:ext cx="1371600" cy="30320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проверено</a:t>
            </a:r>
          </a:p>
        </p:txBody>
      </p:sp>
      <p:sp>
        <p:nvSpPr>
          <p:cNvPr id="6" name="TextBox 5">
            <a:extLst>
              <a:ext uri="{FF2B5EF4-FFF2-40B4-BE49-F238E27FC236}">
                <a16:creationId xmlns:a16="http://schemas.microsoft.com/office/drawing/2014/main" id="{C1CEBFB5-2467-FB57-DC2C-3CC801C9E2AB}"/>
              </a:ext>
            </a:extLst>
          </p:cNvPr>
          <p:cNvSpPr txBox="1"/>
          <p:nvPr/>
        </p:nvSpPr>
        <p:spPr>
          <a:xfrm>
            <a:off x="7664412" y="4859768"/>
            <a:ext cx="306494" cy="369332"/>
          </a:xfrm>
          <a:prstGeom prst="rect">
            <a:avLst/>
          </a:prstGeom>
          <a:noFill/>
        </p:spPr>
        <p:txBody>
          <a:bodyPr wrap="none" rtlCol="0">
            <a:spAutoFit/>
          </a:bodyPr>
          <a:lstStyle/>
          <a:p>
            <a:r>
              <a:rPr lang="en-US" b="1"/>
              <a:t>+</a:t>
            </a:r>
          </a:p>
        </p:txBody>
      </p:sp>
      <p:sp>
        <p:nvSpPr>
          <p:cNvPr id="8" name="TextBox 7">
            <a:extLst>
              <a:ext uri="{FF2B5EF4-FFF2-40B4-BE49-F238E27FC236}">
                <a16:creationId xmlns:a16="http://schemas.microsoft.com/office/drawing/2014/main" id="{0CEB1DE9-1E08-DA42-DD30-1C9A106F1AE0}"/>
              </a:ext>
            </a:extLst>
          </p:cNvPr>
          <p:cNvSpPr txBox="1"/>
          <p:nvPr/>
        </p:nvSpPr>
        <p:spPr>
          <a:xfrm>
            <a:off x="9239302" y="4859768"/>
            <a:ext cx="306494" cy="369332"/>
          </a:xfrm>
          <a:prstGeom prst="rect">
            <a:avLst/>
          </a:prstGeom>
          <a:noFill/>
        </p:spPr>
        <p:txBody>
          <a:bodyPr wrap="none" rtlCol="0">
            <a:spAutoFit/>
          </a:bodyPr>
          <a:lstStyle/>
          <a:p>
            <a:r>
              <a:rPr lang="en-US" b="1"/>
              <a:t>+</a:t>
            </a:r>
          </a:p>
        </p:txBody>
      </p:sp>
      <p:sp>
        <p:nvSpPr>
          <p:cNvPr id="10" name="Rectangle: Rounded Corners 9">
            <a:extLst>
              <a:ext uri="{FF2B5EF4-FFF2-40B4-BE49-F238E27FC236}">
                <a16:creationId xmlns:a16="http://schemas.microsoft.com/office/drawing/2014/main" id="{04D33985-1FEE-71F0-542B-970363456BE0}"/>
              </a:ext>
            </a:extLst>
          </p:cNvPr>
          <p:cNvSpPr/>
          <p:nvPr/>
        </p:nvSpPr>
        <p:spPr>
          <a:xfrm>
            <a:off x="7132733" y="443497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known_pos</a:t>
            </a:r>
          </a:p>
        </p:txBody>
      </p:sp>
      <p:sp>
        <p:nvSpPr>
          <p:cNvPr id="25" name="Rectangle: Rounded Corners 24">
            <a:extLst>
              <a:ext uri="{FF2B5EF4-FFF2-40B4-BE49-F238E27FC236}">
                <a16:creationId xmlns:a16="http://schemas.microsoft.com/office/drawing/2014/main" id="{6E23DBBC-5AC3-AAD3-5F80-2D563F83C919}"/>
              </a:ext>
            </a:extLst>
          </p:cNvPr>
          <p:cNvSpPr/>
          <p:nvPr/>
        </p:nvSpPr>
        <p:spPr>
          <a:xfrm>
            <a:off x="8708754" y="4434971"/>
            <a:ext cx="1371600" cy="30320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tested_pos</a:t>
            </a:r>
          </a:p>
        </p:txBody>
      </p:sp>
      <p:sp>
        <p:nvSpPr>
          <p:cNvPr id="13" name="TextBox 12">
            <a:extLst>
              <a:ext uri="{FF2B5EF4-FFF2-40B4-BE49-F238E27FC236}">
                <a16:creationId xmlns:a16="http://schemas.microsoft.com/office/drawing/2014/main" id="{6AD54464-328B-20B3-6F0A-BE18524C4BD6}"/>
              </a:ext>
            </a:extLst>
          </p:cNvPr>
          <p:cNvSpPr txBox="1"/>
          <p:nvPr/>
        </p:nvSpPr>
        <p:spPr>
          <a:xfrm>
            <a:off x="8454900" y="4401908"/>
            <a:ext cx="306494" cy="369332"/>
          </a:xfrm>
          <a:prstGeom prst="rect">
            <a:avLst/>
          </a:prstGeom>
          <a:noFill/>
        </p:spPr>
        <p:txBody>
          <a:bodyPr wrap="none" rtlCol="0">
            <a:spAutoFit/>
          </a:bodyPr>
          <a:lstStyle/>
          <a:p>
            <a:r>
              <a:rPr lang="en-US" b="1"/>
              <a:t>+</a:t>
            </a:r>
          </a:p>
        </p:txBody>
      </p:sp>
      <p:sp>
        <p:nvSpPr>
          <p:cNvPr id="3" name="Rectangle: Rounded Corners 2">
            <a:extLst>
              <a:ext uri="{FF2B5EF4-FFF2-40B4-BE49-F238E27FC236}">
                <a16:creationId xmlns:a16="http://schemas.microsoft.com/office/drawing/2014/main" id="{1A975B2F-3CCC-E525-63A7-FAC254E4D87E}"/>
              </a:ext>
            </a:extLst>
          </p:cNvPr>
          <p:cNvSpPr/>
          <p:nvPr/>
        </p:nvSpPr>
        <p:spPr>
          <a:xfrm>
            <a:off x="4666113" y="4667346"/>
            <a:ext cx="1371600" cy="303207"/>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Распространенность</a:t>
            </a:r>
          </a:p>
        </p:txBody>
      </p:sp>
      <p:sp>
        <p:nvSpPr>
          <p:cNvPr id="9" name="TextBox 8">
            <a:extLst>
              <a:ext uri="{FF2B5EF4-FFF2-40B4-BE49-F238E27FC236}">
                <a16:creationId xmlns:a16="http://schemas.microsoft.com/office/drawing/2014/main" id="{1EB43344-C528-0619-73BF-A0A7C5B0937C}"/>
              </a:ext>
            </a:extLst>
          </p:cNvPr>
          <p:cNvSpPr txBox="1"/>
          <p:nvPr/>
        </p:nvSpPr>
        <p:spPr>
          <a:xfrm>
            <a:off x="6052222" y="4630838"/>
            <a:ext cx="306494" cy="369332"/>
          </a:xfrm>
          <a:prstGeom prst="rect">
            <a:avLst/>
          </a:prstGeom>
          <a:noFill/>
        </p:spPr>
        <p:txBody>
          <a:bodyPr wrap="none" rtlCol="0">
            <a:spAutoFit/>
          </a:bodyPr>
          <a:lstStyle/>
          <a:p>
            <a:r>
              <a:rPr lang="en-US" b="1"/>
              <a:t>=</a:t>
            </a:r>
          </a:p>
        </p:txBody>
      </p:sp>
      <p:cxnSp>
        <p:nvCxnSpPr>
          <p:cNvPr id="16" name="Straight Connector 15">
            <a:extLst>
              <a:ext uri="{FF2B5EF4-FFF2-40B4-BE49-F238E27FC236}">
                <a16:creationId xmlns:a16="http://schemas.microsoft.com/office/drawing/2014/main" id="{D88E8526-2A96-C17B-FDE9-F31F26A3769D}"/>
              </a:ext>
            </a:extLst>
          </p:cNvPr>
          <p:cNvCxnSpPr>
            <a:cxnSpLocks/>
            <a:stCxn id="9" idx="3"/>
          </p:cNvCxnSpPr>
          <p:nvPr/>
        </p:nvCxnSpPr>
        <p:spPr>
          <a:xfrm>
            <a:off x="6358716" y="4815504"/>
            <a:ext cx="448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798493B-714D-FA1D-9D95-99D3A0512EAB}"/>
              </a:ext>
            </a:extLst>
          </p:cNvPr>
          <p:cNvSpPr/>
          <p:nvPr/>
        </p:nvSpPr>
        <p:spPr>
          <a:xfrm>
            <a:off x="2526229" y="4774385"/>
            <a:ext cx="91440" cy="91440"/>
          </a:xfrm>
          <a:prstGeom prst="ellipse">
            <a:avLst/>
          </a:prstGeom>
          <a:solidFill>
            <a:schemeClr val="accent5">
              <a:lumMod val="75000"/>
            </a:schemeClr>
          </a:solid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91AFB78A-2D99-CEA4-B84B-565E8525FA2B}"/>
              </a:ext>
            </a:extLst>
          </p:cNvPr>
          <p:cNvCxnSpPr>
            <a:cxnSpLocks/>
            <a:stCxn id="3" idx="1"/>
            <a:endCxn id="4" idx="6"/>
          </p:cNvCxnSpPr>
          <p:nvPr/>
        </p:nvCxnSpPr>
        <p:spPr>
          <a:xfrm rot="10800000" flipV="1">
            <a:off x="2617669" y="4818949"/>
            <a:ext cx="2048444" cy="115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A03CC2-811B-7AA4-016B-C4EF66627D31}"/>
              </a:ext>
            </a:extLst>
          </p:cNvPr>
          <p:cNvSpPr>
            <a:spLocks noGrp="1"/>
          </p:cNvSpPr>
          <p:nvPr>
            <p:ph idx="1"/>
          </p:nvPr>
        </p:nvSpPr>
        <p:spPr>
          <a:xfrm>
            <a:off x="3869268" y="864108"/>
            <a:ext cx="7315200" cy="5120640"/>
          </a:xfrm>
        </p:spPr>
        <p:txBody>
          <a:bodyPr anchor="t">
            <a:normAutofit/>
          </a:bodyPr>
          <a:lstStyle/>
          <a:p>
            <a:pPr marL="0" indent="0" algn="ctr">
              <a:buNone/>
            </a:pPr>
            <a:r>
              <a:rPr lang="en-US" sz="2400" b="1" dirty="0" err="1"/>
              <a:t>Вы</a:t>
            </a:r>
            <a:r>
              <a:rPr lang="en-US" sz="2400" b="1" dirty="0"/>
              <a:t> </a:t>
            </a:r>
            <a:r>
              <a:rPr lang="en-US" sz="2400" b="1" dirty="0" err="1"/>
              <a:t>можете</a:t>
            </a:r>
            <a:r>
              <a:rPr lang="en-US" sz="2400" b="1" dirty="0"/>
              <a:t> </a:t>
            </a:r>
            <a:r>
              <a:rPr lang="ru-RU" sz="2400" b="1" dirty="0"/>
              <a:t>сверить данные </a:t>
            </a:r>
            <a:r>
              <a:rPr lang="ru-RU" sz="2400" b="1" dirty="0" err="1"/>
              <a:t>введеные</a:t>
            </a:r>
            <a:r>
              <a:rPr lang="ru-RU" sz="2400" b="1" dirty="0"/>
              <a:t> в</a:t>
            </a:r>
            <a:r>
              <a:rPr lang="en-US" sz="2400" b="1" dirty="0"/>
              <a:t> </a:t>
            </a:r>
            <a:r>
              <a:rPr lang="en-US" sz="2400" b="1" dirty="0" err="1"/>
              <a:t>форму</a:t>
            </a:r>
            <a:r>
              <a:rPr lang="en-US" sz="2400" b="1" dirty="0"/>
              <a:t> </a:t>
            </a:r>
            <a:r>
              <a:rPr lang="en-US" sz="2400" b="1" dirty="0" err="1"/>
              <a:t>тестирования</a:t>
            </a:r>
            <a:r>
              <a:rPr lang="en-US" sz="2400" b="1" dirty="0"/>
              <a:t> АНК, </a:t>
            </a:r>
            <a:r>
              <a:rPr lang="ru-RU" sz="2400" b="1" dirty="0"/>
              <a:t>и данные расчета </a:t>
            </a:r>
            <a:r>
              <a:rPr lang="ru-RU" sz="2400" b="1" dirty="0" err="1"/>
              <a:t>распространености</a:t>
            </a:r>
            <a:r>
              <a:rPr lang="ru-RU" sz="2400" b="1" dirty="0"/>
              <a:t> </a:t>
            </a:r>
            <a:r>
              <a:rPr lang="en-US" sz="2400" b="1" dirty="0"/>
              <a:t>АНК</a:t>
            </a:r>
            <a:r>
              <a:rPr lang="ru-RU" sz="2400" b="1" dirty="0"/>
              <a:t>,</a:t>
            </a:r>
            <a:r>
              <a:rPr lang="en-US" sz="2400" b="1" dirty="0"/>
              <a:t> </a:t>
            </a:r>
            <a:r>
              <a:rPr lang="en-US" sz="2400" b="1" dirty="0" err="1"/>
              <a:t>перед</a:t>
            </a:r>
            <a:r>
              <a:rPr lang="en-US" sz="2400" b="1" dirty="0"/>
              <a:t> </a:t>
            </a:r>
            <a:r>
              <a:rPr lang="en-US" sz="2400" b="1" dirty="0" err="1"/>
              <a:t>обновлением</a:t>
            </a:r>
            <a:r>
              <a:rPr lang="en-US" sz="2400" b="1" dirty="0"/>
              <a:t> EPP</a:t>
            </a:r>
            <a:endParaRPr lang="en-US" sz="2400" dirty="0"/>
          </a:p>
        </p:txBody>
      </p:sp>
    </p:spTree>
    <p:extLst>
      <p:ext uri="{BB962C8B-B14F-4D97-AF65-F5344CB8AC3E}">
        <p14:creationId xmlns:p14="http://schemas.microsoft.com/office/powerpoint/2010/main" val="31873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7A8BF7-BA38-277E-3DB9-9D55EA11A6CB}"/>
              </a:ext>
            </a:extLst>
          </p:cNvPr>
          <p:cNvPicPr>
            <a:picLocks noChangeAspect="1"/>
          </p:cNvPicPr>
          <p:nvPr/>
        </p:nvPicPr>
        <p:blipFill>
          <a:blip r:embed="rId2"/>
          <a:srcRect/>
          <a:stretch/>
        </p:blipFill>
        <p:spPr>
          <a:xfrm>
            <a:off x="3792952" y="276224"/>
            <a:ext cx="7496291" cy="6054439"/>
          </a:xfrm>
          <a:prstGeom prst="rect">
            <a:avLst/>
          </a:prstGeom>
        </p:spPr>
      </p:pic>
      <p:sp>
        <p:nvSpPr>
          <p:cNvPr id="2" name="Title 1">
            <a:extLst>
              <a:ext uri="{FF2B5EF4-FFF2-40B4-BE49-F238E27FC236}">
                <a16:creationId xmlns:a16="http://schemas.microsoft.com/office/drawing/2014/main" id="{AE401E86-ADB7-C13E-92CE-DD08B10BD484}"/>
              </a:ext>
            </a:extLst>
          </p:cNvPr>
          <p:cNvSpPr>
            <a:spLocks noGrp="1"/>
          </p:cNvSpPr>
          <p:nvPr>
            <p:ph type="title"/>
          </p:nvPr>
        </p:nvSpPr>
        <p:spPr>
          <a:xfrm>
            <a:off x="252919" y="1123837"/>
            <a:ext cx="2947482" cy="4601183"/>
          </a:xfrm>
        </p:spPr>
        <p:txBody>
          <a:bodyPr anchor="t">
            <a:normAutofit/>
          </a:bodyPr>
          <a:lstStyle/>
          <a:p>
            <a:r>
              <a:rPr lang="en-US" sz="3200" b="1" dirty="0"/>
              <a:t>АРТ </a:t>
            </a:r>
            <a:r>
              <a:rPr lang="en-US" sz="3200" b="1" dirty="0" err="1"/>
              <a:t>для</a:t>
            </a:r>
            <a:r>
              <a:rPr lang="en-US" sz="3200" b="1" dirty="0"/>
              <a:t> </a:t>
            </a:r>
            <a:r>
              <a:rPr lang="en-US" sz="3200" b="1" dirty="0" err="1"/>
              <a:t>взрослых</a:t>
            </a:r>
            <a:endParaRPr lang="en-US" sz="3200" b="1" dirty="0"/>
          </a:p>
        </p:txBody>
      </p:sp>
      <p:sp>
        <p:nvSpPr>
          <p:cNvPr id="10" name="Oval 9">
            <a:extLst>
              <a:ext uri="{FF2B5EF4-FFF2-40B4-BE49-F238E27FC236}">
                <a16:creationId xmlns:a16="http://schemas.microsoft.com/office/drawing/2014/main" id="{28225514-4FE3-BC5D-8CEE-B17A99F739F3}"/>
              </a:ext>
            </a:extLst>
          </p:cNvPr>
          <p:cNvSpPr/>
          <p:nvPr/>
        </p:nvSpPr>
        <p:spPr>
          <a:xfrm>
            <a:off x="4852219" y="95104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Rectangle 13">
            <a:extLst>
              <a:ext uri="{FF2B5EF4-FFF2-40B4-BE49-F238E27FC236}">
                <a16:creationId xmlns:a16="http://schemas.microsoft.com/office/drawing/2014/main" id="{5650D628-29D7-D8D0-6A84-680CF35911AC}"/>
              </a:ext>
            </a:extLst>
          </p:cNvPr>
          <p:cNvSpPr/>
          <p:nvPr/>
        </p:nvSpPr>
        <p:spPr>
          <a:xfrm>
            <a:off x="8110231" y="200024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49FB2D2-F23B-EE16-A390-4F8F5E932499}"/>
              </a:ext>
            </a:extLst>
          </p:cNvPr>
          <p:cNvSpPr/>
          <p:nvPr/>
        </p:nvSpPr>
        <p:spPr>
          <a:xfrm>
            <a:off x="7887631" y="209251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TextBox 15">
            <a:extLst>
              <a:ext uri="{FF2B5EF4-FFF2-40B4-BE49-F238E27FC236}">
                <a16:creationId xmlns:a16="http://schemas.microsoft.com/office/drawing/2014/main" id="{DD140C7D-9376-BF2B-61B8-E76956FC917D}"/>
              </a:ext>
            </a:extLst>
          </p:cNvPr>
          <p:cNvSpPr txBox="1"/>
          <p:nvPr/>
        </p:nvSpPr>
        <p:spPr>
          <a:xfrm>
            <a:off x="252919" y="1950358"/>
            <a:ext cx="3166556" cy="4185761"/>
          </a:xfrm>
          <a:prstGeom prst="rect">
            <a:avLst/>
          </a:prstGeom>
          <a:noFill/>
        </p:spPr>
        <p:txBody>
          <a:bodyPr wrap="square" rtlCol="0">
            <a:spAutoFit/>
          </a:bodyPr>
          <a:lstStyle/>
          <a:p>
            <a:r>
              <a:rPr lang="en-US" sz="1400" b="1" dirty="0" err="1">
                <a:solidFill>
                  <a:schemeClr val="bg1"/>
                </a:solidFill>
              </a:rPr>
              <a:t>Основные</a:t>
            </a:r>
            <a:r>
              <a:rPr lang="en-US" sz="1400" b="1" dirty="0">
                <a:solidFill>
                  <a:schemeClr val="bg1"/>
                </a:solidFill>
              </a:rPr>
              <a:t> </a:t>
            </a:r>
            <a:r>
              <a:rPr lang="en-US" sz="1400" b="1" dirty="0" err="1">
                <a:solidFill>
                  <a:schemeClr val="bg1"/>
                </a:solidFill>
              </a:rPr>
              <a:t>шаги</a:t>
            </a:r>
            <a:r>
              <a:rPr lang="en-US" sz="1400" b="1" dirty="0">
                <a:solidFill>
                  <a:schemeClr val="bg1"/>
                </a:solidFill>
              </a:rPr>
              <a:t>:</a:t>
            </a:r>
          </a:p>
          <a:p>
            <a:pPr marL="342900" indent="-342900">
              <a:buAutoNum type="arabicPeriod"/>
            </a:pPr>
            <a:r>
              <a:rPr lang="en-US" sz="1400" dirty="0" err="1">
                <a:solidFill>
                  <a:schemeClr val="bg1"/>
                </a:solidFill>
              </a:rPr>
              <a:t>Выберите</a:t>
            </a:r>
            <a:r>
              <a:rPr lang="en-US" sz="1400" dirty="0">
                <a:solidFill>
                  <a:schemeClr val="bg1"/>
                </a:solidFill>
              </a:rPr>
              <a:t> "</a:t>
            </a:r>
            <a:r>
              <a:rPr lang="en-US" sz="1400" dirty="0" err="1">
                <a:solidFill>
                  <a:schemeClr val="bg1"/>
                </a:solidFill>
              </a:rPr>
              <a:t>Число</a:t>
            </a:r>
            <a:r>
              <a:rPr lang="en-US" sz="1400" dirty="0">
                <a:solidFill>
                  <a:schemeClr val="bg1"/>
                </a:solidFill>
              </a:rPr>
              <a:t> </a:t>
            </a:r>
            <a:r>
              <a:rPr lang="en-US" sz="1400" dirty="0" err="1">
                <a:solidFill>
                  <a:schemeClr val="bg1"/>
                </a:solidFill>
              </a:rPr>
              <a:t>или</a:t>
            </a:r>
            <a:r>
              <a:rPr lang="en-US" sz="1400" dirty="0">
                <a:solidFill>
                  <a:schemeClr val="bg1"/>
                </a:solidFill>
              </a:rPr>
              <a:t> </a:t>
            </a:r>
            <a:r>
              <a:rPr lang="en-US" sz="1400" dirty="0" err="1">
                <a:solidFill>
                  <a:schemeClr val="bg1"/>
                </a:solidFill>
              </a:rPr>
              <a:t>процент</a:t>
            </a:r>
            <a:r>
              <a:rPr lang="en-US" sz="1400" dirty="0">
                <a:solidFill>
                  <a:schemeClr val="bg1"/>
                </a:solidFill>
              </a:rPr>
              <a:t>".</a:t>
            </a:r>
          </a:p>
          <a:p>
            <a:pPr marL="342900" indent="-342900">
              <a:buAutoNum type="arabicPeriod"/>
            </a:pPr>
            <a:r>
              <a:rPr lang="en-US" sz="1400" dirty="0" err="1">
                <a:solidFill>
                  <a:schemeClr val="bg1"/>
                </a:solidFill>
              </a:rPr>
              <a:t>Введите</a:t>
            </a:r>
            <a:r>
              <a:rPr lang="en-US" sz="1400" dirty="0">
                <a:solidFill>
                  <a:schemeClr val="bg1"/>
                </a:solidFill>
              </a:rPr>
              <a:t> </a:t>
            </a:r>
            <a:r>
              <a:rPr lang="en-US" sz="1400" dirty="0" err="1">
                <a:solidFill>
                  <a:schemeClr val="bg1"/>
                </a:solidFill>
              </a:rPr>
              <a:t>данные</a:t>
            </a:r>
            <a:r>
              <a:rPr lang="en-US" sz="1400" dirty="0">
                <a:solidFill>
                  <a:schemeClr val="bg1"/>
                </a:solidFill>
              </a:rPr>
              <a:t> </a:t>
            </a:r>
            <a:r>
              <a:rPr lang="en-US" sz="1400" dirty="0" err="1">
                <a:solidFill>
                  <a:schemeClr val="bg1"/>
                </a:solidFill>
              </a:rPr>
              <a:t>за</a:t>
            </a:r>
            <a:r>
              <a:rPr lang="en-US" sz="1400" dirty="0">
                <a:solidFill>
                  <a:schemeClr val="bg1"/>
                </a:solidFill>
              </a:rPr>
              <a:t> 2024 </a:t>
            </a:r>
            <a:r>
              <a:rPr lang="en-US" sz="1400" dirty="0" err="1">
                <a:solidFill>
                  <a:schemeClr val="bg1"/>
                </a:solidFill>
              </a:rPr>
              <a:t>год</a:t>
            </a:r>
            <a:endParaRPr lang="en-US" sz="1400" dirty="0">
              <a:solidFill>
                <a:schemeClr val="bg1"/>
              </a:solidFill>
            </a:endParaRPr>
          </a:p>
          <a:p>
            <a:pPr marL="342900" indent="-342900">
              <a:buAutoNum type="arabicPeriod"/>
            </a:pPr>
            <a:r>
              <a:rPr lang="en-US" sz="1400" dirty="0" err="1">
                <a:solidFill>
                  <a:schemeClr val="bg1"/>
                </a:solidFill>
              </a:rPr>
              <a:t>Введите</a:t>
            </a:r>
            <a:r>
              <a:rPr lang="ru-RU" sz="1400" dirty="0">
                <a:solidFill>
                  <a:schemeClr val="bg1"/>
                </a:solidFill>
              </a:rPr>
              <a:t> </a:t>
            </a:r>
            <a:r>
              <a:rPr lang="en-US" sz="1400" dirty="0" err="1">
                <a:solidFill>
                  <a:schemeClr val="bg1"/>
                </a:solidFill>
              </a:rPr>
              <a:t>данные</a:t>
            </a:r>
            <a:r>
              <a:rPr lang="en-US" sz="1400" dirty="0">
                <a:solidFill>
                  <a:schemeClr val="bg1"/>
                </a:solidFill>
              </a:rPr>
              <a:t> </a:t>
            </a:r>
            <a:r>
              <a:rPr lang="en-US" sz="1400" dirty="0" err="1">
                <a:solidFill>
                  <a:schemeClr val="bg1"/>
                </a:solidFill>
              </a:rPr>
              <a:t>прерывани</a:t>
            </a:r>
            <a:r>
              <a:rPr lang="ru-RU" sz="1400" dirty="0">
                <a:solidFill>
                  <a:schemeClr val="bg1"/>
                </a:solidFill>
              </a:rPr>
              <a:t>я</a:t>
            </a:r>
            <a:r>
              <a:rPr lang="en-US" sz="1400" dirty="0">
                <a:solidFill>
                  <a:schemeClr val="bg1"/>
                </a:solidFill>
              </a:rPr>
              <a:t> ART</a:t>
            </a:r>
          </a:p>
          <a:p>
            <a:pPr marL="800100" lvl="1" indent="-342900">
              <a:buFont typeface="Arial" panose="020B0604020202020204" pitchFamily="34" charset="0"/>
              <a:buChar char="•"/>
              <a:tabLst>
                <a:tab pos="1771650" algn="l"/>
              </a:tabLst>
            </a:pPr>
            <a:r>
              <a:rPr lang="ru-RU" sz="1400" dirty="0">
                <a:solidFill>
                  <a:schemeClr val="bg1"/>
                </a:solidFill>
              </a:rPr>
              <a:t>Страновые данные, если имеются </a:t>
            </a:r>
            <a:endParaRPr lang="en-US" sz="1400" dirty="0">
              <a:solidFill>
                <a:schemeClr val="bg1"/>
              </a:solidFill>
            </a:endParaRPr>
          </a:p>
          <a:p>
            <a:pPr marL="800100" lvl="1" indent="-342900">
              <a:buFont typeface="Arial" panose="020B0604020202020204" pitchFamily="34" charset="0"/>
              <a:buChar char="•"/>
              <a:tabLst>
                <a:tab pos="1771650" algn="l"/>
              </a:tabLst>
            </a:pPr>
            <a:r>
              <a:rPr lang="en-US" sz="1400" dirty="0" err="1">
                <a:solidFill>
                  <a:schemeClr val="bg1"/>
                </a:solidFill>
              </a:rPr>
              <a:t>Или</a:t>
            </a:r>
            <a:r>
              <a:rPr lang="en-US" sz="1400" dirty="0">
                <a:solidFill>
                  <a:schemeClr val="bg1"/>
                </a:solidFill>
              </a:rPr>
              <a:t> </a:t>
            </a:r>
            <a:r>
              <a:rPr lang="en-US" sz="1400" dirty="0" err="1">
                <a:solidFill>
                  <a:schemeClr val="bg1"/>
                </a:solidFill>
              </a:rPr>
              <a:t>используйте</a:t>
            </a:r>
            <a:r>
              <a:rPr lang="en-US" sz="1400" dirty="0">
                <a:solidFill>
                  <a:schemeClr val="bg1"/>
                </a:solidFill>
              </a:rPr>
              <a:t> 5% </a:t>
            </a:r>
            <a:r>
              <a:rPr lang="en-US" sz="1400" dirty="0" err="1">
                <a:solidFill>
                  <a:schemeClr val="bg1"/>
                </a:solidFill>
              </a:rPr>
              <a:t>по</a:t>
            </a:r>
            <a:r>
              <a:rPr lang="en-US" sz="1400" dirty="0">
                <a:solidFill>
                  <a:schemeClr val="bg1"/>
                </a:solidFill>
              </a:rPr>
              <a:t> </a:t>
            </a:r>
            <a:r>
              <a:rPr lang="en-US" sz="1400" dirty="0" err="1">
                <a:solidFill>
                  <a:schemeClr val="bg1"/>
                </a:solidFill>
              </a:rPr>
              <a:t>умолчанию</a:t>
            </a:r>
            <a:endParaRPr lang="en-US" sz="1400" dirty="0">
              <a:solidFill>
                <a:schemeClr val="bg1"/>
              </a:solidFill>
            </a:endParaRPr>
          </a:p>
          <a:p>
            <a:pPr marL="342900" indent="-342900">
              <a:buAutoNum type="arabicPeriod"/>
              <a:tabLst>
                <a:tab pos="1771650" algn="l"/>
              </a:tabLst>
            </a:pPr>
            <a:r>
              <a:rPr lang="en-US" sz="1400" dirty="0">
                <a:solidFill>
                  <a:schemeClr val="bg1"/>
                </a:solidFill>
              </a:rPr>
              <a:t>(</a:t>
            </a:r>
            <a:r>
              <a:rPr lang="en-US" sz="1400" dirty="0" err="1">
                <a:solidFill>
                  <a:schemeClr val="bg1"/>
                </a:solidFill>
              </a:rPr>
              <a:t>Необязательно</a:t>
            </a:r>
            <a:r>
              <a:rPr lang="en-US" sz="1400" dirty="0">
                <a:solidFill>
                  <a:schemeClr val="bg1"/>
                </a:solidFill>
              </a:rPr>
              <a:t>) </a:t>
            </a:r>
            <a:r>
              <a:rPr lang="en-US" sz="1400" dirty="0" err="1">
                <a:solidFill>
                  <a:schemeClr val="bg1"/>
                </a:solidFill>
              </a:rPr>
              <a:t>Укажите</a:t>
            </a:r>
            <a:r>
              <a:rPr lang="en-US" sz="1400" dirty="0">
                <a:solidFill>
                  <a:schemeClr val="bg1"/>
                </a:solidFill>
              </a:rPr>
              <a:t> </a:t>
            </a:r>
            <a:r>
              <a:rPr lang="en-US" sz="1400" dirty="0" err="1">
                <a:solidFill>
                  <a:schemeClr val="bg1"/>
                </a:solidFill>
              </a:rPr>
              <a:t>число</a:t>
            </a:r>
            <a:r>
              <a:rPr lang="en-US" sz="1400" dirty="0">
                <a:solidFill>
                  <a:schemeClr val="bg1"/>
                </a:solidFill>
              </a:rPr>
              <a:t> </a:t>
            </a:r>
            <a:r>
              <a:rPr lang="ru-RU" sz="1400" dirty="0">
                <a:solidFill>
                  <a:schemeClr val="bg1"/>
                </a:solidFill>
              </a:rPr>
              <a:t>тех</a:t>
            </a:r>
            <a:r>
              <a:rPr lang="en-US" sz="1400" dirty="0">
                <a:solidFill>
                  <a:schemeClr val="bg1"/>
                </a:solidFill>
              </a:rPr>
              <a:t>, </a:t>
            </a:r>
            <a:r>
              <a:rPr lang="en-US" sz="1400" dirty="0" err="1">
                <a:solidFill>
                  <a:schemeClr val="bg1"/>
                </a:solidFill>
              </a:rPr>
              <a:t>кто</a:t>
            </a:r>
            <a:r>
              <a:rPr lang="en-US" sz="1400" dirty="0">
                <a:solidFill>
                  <a:schemeClr val="bg1"/>
                </a:solidFill>
              </a:rPr>
              <a:t> </a:t>
            </a:r>
            <a:r>
              <a:rPr lang="en-US" sz="1400" dirty="0" err="1">
                <a:solidFill>
                  <a:schemeClr val="bg1"/>
                </a:solidFill>
              </a:rPr>
              <a:t>начал</a:t>
            </a:r>
            <a:r>
              <a:rPr lang="en-US" sz="1400" dirty="0">
                <a:solidFill>
                  <a:schemeClr val="bg1"/>
                </a:solidFill>
              </a:rPr>
              <a:t> АРТ</a:t>
            </a:r>
            <a:r>
              <a:rPr lang="ru-RU" sz="1400" dirty="0">
                <a:solidFill>
                  <a:schemeClr val="bg1"/>
                </a:solidFill>
              </a:rPr>
              <a:t> в 2024 году</a:t>
            </a:r>
            <a:endParaRPr lang="en-US" sz="1400" dirty="0">
              <a:solidFill>
                <a:schemeClr val="bg1"/>
              </a:solidFill>
            </a:endParaRPr>
          </a:p>
          <a:p>
            <a:pPr marL="342900" indent="-342900">
              <a:buAutoNum type="arabicPeriod"/>
            </a:pPr>
            <a:r>
              <a:rPr lang="ru-RU" sz="1400" dirty="0">
                <a:solidFill>
                  <a:schemeClr val="bg1"/>
                </a:solidFill>
              </a:rPr>
              <a:t>Просмотр графиков на предмет качества данных</a:t>
            </a:r>
            <a:endParaRPr lang="en-US" sz="1400" dirty="0">
              <a:solidFill>
                <a:schemeClr val="bg1"/>
              </a:solidFill>
            </a:endParaRPr>
          </a:p>
          <a:p>
            <a:pPr marL="342900" indent="-342900">
              <a:buAutoNum type="arabicPeriod"/>
            </a:pPr>
            <a:endParaRPr lang="en-US" sz="1400" dirty="0">
              <a:solidFill>
                <a:schemeClr val="bg1"/>
              </a:solidFill>
            </a:endParaRPr>
          </a:p>
          <a:p>
            <a:r>
              <a:rPr lang="en-US" sz="1400" b="1" dirty="0" err="1">
                <a:solidFill>
                  <a:schemeClr val="bg1"/>
                </a:solidFill>
              </a:rPr>
              <a:t>Новые</a:t>
            </a:r>
            <a:r>
              <a:rPr lang="en-US" sz="1400" b="1" dirty="0">
                <a:solidFill>
                  <a:schemeClr val="bg1"/>
                </a:solidFill>
              </a:rPr>
              <a:t> </a:t>
            </a:r>
            <a:r>
              <a:rPr lang="en-US" sz="1400" b="1" dirty="0" err="1">
                <a:solidFill>
                  <a:schemeClr val="bg1"/>
                </a:solidFill>
              </a:rPr>
              <a:t>возможности</a:t>
            </a:r>
            <a:r>
              <a:rPr lang="en-US" sz="1400" b="1" dirty="0">
                <a:solidFill>
                  <a:schemeClr val="bg1"/>
                </a:solidFill>
              </a:rPr>
              <a:t> (</a:t>
            </a:r>
            <a:r>
              <a:rPr lang="en-US" sz="1400" b="1" dirty="0" err="1">
                <a:solidFill>
                  <a:schemeClr val="bg1"/>
                </a:solidFill>
              </a:rPr>
              <a:t>подробнее</a:t>
            </a:r>
            <a:r>
              <a:rPr lang="en-US" sz="1400" b="1" dirty="0">
                <a:solidFill>
                  <a:schemeClr val="bg1"/>
                </a:solidFill>
              </a:rPr>
              <a:t> </a:t>
            </a:r>
            <a:r>
              <a:rPr lang="en-US" sz="1400" b="1" dirty="0" err="1">
                <a:solidFill>
                  <a:schemeClr val="bg1"/>
                </a:solidFill>
              </a:rPr>
              <a:t>позже</a:t>
            </a:r>
            <a:r>
              <a:rPr lang="en-US" sz="1400" b="1" dirty="0">
                <a:solidFill>
                  <a:schemeClr val="bg1"/>
                </a:solidFill>
              </a:rPr>
              <a:t>!)</a:t>
            </a:r>
          </a:p>
          <a:p>
            <a:pPr marL="342900" indent="-342900">
              <a:buFont typeface="+mj-lt"/>
              <a:buAutoNum type="alphaUcPeriod"/>
            </a:pPr>
            <a:r>
              <a:rPr lang="en-US" sz="1400" dirty="0" err="1">
                <a:solidFill>
                  <a:schemeClr val="bg1"/>
                </a:solidFill>
              </a:rPr>
              <a:t>Коэффициент</a:t>
            </a:r>
            <a:r>
              <a:rPr lang="en-US" sz="1400" dirty="0">
                <a:solidFill>
                  <a:schemeClr val="bg1"/>
                </a:solidFill>
              </a:rPr>
              <a:t> </a:t>
            </a:r>
            <a:r>
              <a:rPr lang="en-US" sz="1400" dirty="0" err="1">
                <a:solidFill>
                  <a:schemeClr val="bg1"/>
                </a:solidFill>
              </a:rPr>
              <a:t>корректировки</a:t>
            </a:r>
            <a:endParaRPr lang="en-US" sz="1400" dirty="0">
              <a:solidFill>
                <a:schemeClr val="bg1"/>
              </a:solidFill>
            </a:endParaRPr>
          </a:p>
          <a:p>
            <a:pPr marL="342900" indent="-342900">
              <a:buFont typeface="+mj-lt"/>
              <a:buAutoNum type="alphaUcPeriod"/>
            </a:pPr>
            <a:r>
              <a:rPr lang="ru-RU" sz="1400" dirty="0">
                <a:solidFill>
                  <a:schemeClr val="bg1"/>
                </a:solidFill>
              </a:rPr>
              <a:t>Распределение пациентов по регионам</a:t>
            </a:r>
            <a:endParaRPr lang="en-US" sz="1400" dirty="0">
              <a:solidFill>
                <a:schemeClr val="bg1"/>
              </a:solidFill>
            </a:endParaRPr>
          </a:p>
          <a:p>
            <a:pPr marL="342900" indent="-342900">
              <a:buFont typeface="+mj-lt"/>
              <a:buAutoNum type="alphaUcPeriod"/>
            </a:pPr>
            <a:r>
              <a:rPr lang="en-US" sz="1400" dirty="0" err="1">
                <a:solidFill>
                  <a:schemeClr val="bg1"/>
                </a:solidFill>
              </a:rPr>
              <a:t>Сравн</a:t>
            </a:r>
            <a:r>
              <a:rPr lang="ru-RU" sz="1400" dirty="0">
                <a:solidFill>
                  <a:schemeClr val="bg1"/>
                </a:solidFill>
              </a:rPr>
              <a:t>ение данных с </a:t>
            </a:r>
            <a:r>
              <a:rPr lang="en-US" sz="1400" dirty="0">
                <a:solidFill>
                  <a:schemeClr val="bg1"/>
                </a:solidFill>
              </a:rPr>
              <a:t>A</a:t>
            </a:r>
            <a:r>
              <a:rPr lang="ru-RU" sz="1400" dirty="0">
                <a:solidFill>
                  <a:schemeClr val="bg1"/>
                </a:solidFill>
              </a:rPr>
              <a:t>НК</a:t>
            </a:r>
            <a:endParaRPr lang="en-US" sz="1400" dirty="0">
              <a:solidFill>
                <a:schemeClr val="bg1"/>
              </a:solidFill>
            </a:endParaRPr>
          </a:p>
        </p:txBody>
      </p:sp>
      <p:sp>
        <p:nvSpPr>
          <p:cNvPr id="17" name="Rectangle 16">
            <a:extLst>
              <a:ext uri="{FF2B5EF4-FFF2-40B4-BE49-F238E27FC236}">
                <a16:creationId xmlns:a16="http://schemas.microsoft.com/office/drawing/2014/main" id="{EF843115-F964-B594-D372-8D32FB371E5B}"/>
              </a:ext>
            </a:extLst>
          </p:cNvPr>
          <p:cNvSpPr/>
          <p:nvPr/>
        </p:nvSpPr>
        <p:spPr>
          <a:xfrm>
            <a:off x="8110231" y="4459085"/>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FC18E23-E63B-F4CE-9C9A-EE0E7A51283F}"/>
              </a:ext>
            </a:extLst>
          </p:cNvPr>
          <p:cNvSpPr/>
          <p:nvPr/>
        </p:nvSpPr>
        <p:spPr>
          <a:xfrm>
            <a:off x="9079019"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cxnSp>
        <p:nvCxnSpPr>
          <p:cNvPr id="20" name="Straight Arrow Connector 19">
            <a:extLst>
              <a:ext uri="{FF2B5EF4-FFF2-40B4-BE49-F238E27FC236}">
                <a16:creationId xmlns:a16="http://schemas.microsoft.com/office/drawing/2014/main" id="{8C5CCAEA-F5E0-F241-D987-76243B5B05E9}"/>
              </a:ext>
            </a:extLst>
          </p:cNvPr>
          <p:cNvCxnSpPr>
            <a:cxnSpLocks/>
            <a:stCxn id="18" idx="1"/>
            <a:endCxn id="17" idx="3"/>
          </p:cNvCxnSpPr>
          <p:nvPr/>
        </p:nvCxnSpPr>
        <p:spPr>
          <a:xfrm flipH="1" flipV="1">
            <a:off x="8481706" y="4568686"/>
            <a:ext cx="650877" cy="40937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118596-24F8-6668-1A51-37B89422B0A5}"/>
              </a:ext>
            </a:extLst>
          </p:cNvPr>
          <p:cNvSpPr/>
          <p:nvPr/>
        </p:nvSpPr>
        <p:spPr>
          <a:xfrm>
            <a:off x="6762443" y="5751344"/>
            <a:ext cx="1441418"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DB9E6BC7-68C8-DFCC-71F1-7E2B1C85D5FE}"/>
              </a:ext>
            </a:extLst>
          </p:cNvPr>
          <p:cNvCxnSpPr>
            <a:cxnSpLocks/>
            <a:stCxn id="18" idx="3"/>
            <a:endCxn id="21" idx="3"/>
          </p:cNvCxnSpPr>
          <p:nvPr/>
        </p:nvCxnSpPr>
        <p:spPr>
          <a:xfrm flipH="1">
            <a:off x="8203861" y="5236692"/>
            <a:ext cx="928722" cy="62425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10ABC87-9012-9611-EA23-6AEFC3D43FDC}"/>
              </a:ext>
            </a:extLst>
          </p:cNvPr>
          <p:cNvSpPr/>
          <p:nvPr/>
        </p:nvSpPr>
        <p:spPr>
          <a:xfrm>
            <a:off x="8110231" y="474371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B57F1-6780-129A-1064-2739BD0C60B3}"/>
              </a:ext>
            </a:extLst>
          </p:cNvPr>
          <p:cNvSpPr/>
          <p:nvPr/>
        </p:nvSpPr>
        <p:spPr>
          <a:xfrm>
            <a:off x="7900013"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0" name="Oval 29">
            <a:extLst>
              <a:ext uri="{FF2B5EF4-FFF2-40B4-BE49-F238E27FC236}">
                <a16:creationId xmlns:a16="http://schemas.microsoft.com/office/drawing/2014/main" id="{163ADC56-72F5-EBF9-2C2D-5FA02D2E6E56}"/>
              </a:ext>
            </a:extLst>
          </p:cNvPr>
          <p:cNvSpPr/>
          <p:nvPr/>
        </p:nvSpPr>
        <p:spPr>
          <a:xfrm>
            <a:off x="3852094" y="561909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31" name="Oval 30">
            <a:extLst>
              <a:ext uri="{FF2B5EF4-FFF2-40B4-BE49-F238E27FC236}">
                <a16:creationId xmlns:a16="http://schemas.microsoft.com/office/drawing/2014/main" id="{0EBF5B43-F912-2901-51C6-6B5C63B831DC}"/>
              </a:ext>
            </a:extLst>
          </p:cNvPr>
          <p:cNvSpPr/>
          <p:nvPr/>
        </p:nvSpPr>
        <p:spPr>
          <a:xfrm>
            <a:off x="3567955" y="3677479"/>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sp>
        <p:nvSpPr>
          <p:cNvPr id="32" name="Oval 31">
            <a:extLst>
              <a:ext uri="{FF2B5EF4-FFF2-40B4-BE49-F238E27FC236}">
                <a16:creationId xmlns:a16="http://schemas.microsoft.com/office/drawing/2014/main" id="{EB5FEBB6-2B80-A853-013A-7086F1943C03}"/>
              </a:ext>
            </a:extLst>
          </p:cNvPr>
          <p:cNvSpPr/>
          <p:nvPr/>
        </p:nvSpPr>
        <p:spPr>
          <a:xfrm>
            <a:off x="3567955" y="409332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B</a:t>
            </a:r>
          </a:p>
        </p:txBody>
      </p:sp>
      <p:sp>
        <p:nvSpPr>
          <p:cNvPr id="33" name="Oval 32">
            <a:extLst>
              <a:ext uri="{FF2B5EF4-FFF2-40B4-BE49-F238E27FC236}">
                <a16:creationId xmlns:a16="http://schemas.microsoft.com/office/drawing/2014/main" id="{5C86D66A-3BC4-CB9C-CDEA-AB5664DBA6F3}"/>
              </a:ext>
            </a:extLst>
          </p:cNvPr>
          <p:cNvSpPr/>
          <p:nvPr/>
        </p:nvSpPr>
        <p:spPr>
          <a:xfrm>
            <a:off x="9622517" y="5619097"/>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C</a:t>
            </a:r>
          </a:p>
        </p:txBody>
      </p:sp>
      <p:pic>
        <p:nvPicPr>
          <p:cNvPr id="3" name="Picture 2">
            <a:extLst>
              <a:ext uri="{FF2B5EF4-FFF2-40B4-BE49-F238E27FC236}">
                <a16:creationId xmlns:a16="http://schemas.microsoft.com/office/drawing/2014/main" id="{D2AA0EA9-DDEC-78A8-CF69-4391250993D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66660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5657-F8F2-92EA-4FD7-0046634393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E79D35-DAA5-6C9C-6660-459AD1FAE4C9}"/>
              </a:ext>
            </a:extLst>
          </p:cNvPr>
          <p:cNvPicPr>
            <a:picLocks noChangeAspect="1"/>
          </p:cNvPicPr>
          <p:nvPr/>
        </p:nvPicPr>
        <p:blipFill>
          <a:blip r:embed="rId2"/>
          <a:srcRect/>
          <a:stretch/>
        </p:blipFill>
        <p:spPr>
          <a:xfrm>
            <a:off x="3652810" y="715296"/>
            <a:ext cx="7895049" cy="5427407"/>
          </a:xfrm>
          <a:prstGeom prst="rect">
            <a:avLst/>
          </a:prstGeom>
        </p:spPr>
      </p:pic>
      <p:sp>
        <p:nvSpPr>
          <p:cNvPr id="6" name="Title 1">
            <a:extLst>
              <a:ext uri="{FF2B5EF4-FFF2-40B4-BE49-F238E27FC236}">
                <a16:creationId xmlns:a16="http://schemas.microsoft.com/office/drawing/2014/main" id="{832A004B-0866-7235-2186-FBE6E1B5EEDD}"/>
              </a:ext>
            </a:extLst>
          </p:cNvPr>
          <p:cNvSpPr txBox="1">
            <a:spLocks/>
          </p:cNvSpPr>
          <p:nvPr/>
        </p:nvSpPr>
        <p:spPr>
          <a:xfrm>
            <a:off x="252918" y="739365"/>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dirty="0" err="1"/>
              <a:t>Лечение</a:t>
            </a:r>
            <a:r>
              <a:rPr lang="en-US" sz="3200" b="1" dirty="0"/>
              <a:t> </a:t>
            </a:r>
            <a:r>
              <a:rPr lang="en-US" sz="3200" b="1" dirty="0" err="1"/>
              <a:t>детей</a:t>
            </a:r>
            <a:endParaRPr lang="en-US" sz="3200" b="1" dirty="0"/>
          </a:p>
        </p:txBody>
      </p:sp>
      <p:sp>
        <p:nvSpPr>
          <p:cNvPr id="7" name="TextBox 6">
            <a:extLst>
              <a:ext uri="{FF2B5EF4-FFF2-40B4-BE49-F238E27FC236}">
                <a16:creationId xmlns:a16="http://schemas.microsoft.com/office/drawing/2014/main" id="{5F2D14D5-2DBD-60BF-463B-1B65CF1C4243}"/>
              </a:ext>
            </a:extLst>
          </p:cNvPr>
          <p:cNvSpPr txBox="1"/>
          <p:nvPr/>
        </p:nvSpPr>
        <p:spPr>
          <a:xfrm>
            <a:off x="330585" y="1745995"/>
            <a:ext cx="2944368" cy="4247317"/>
          </a:xfrm>
          <a:prstGeom prst="rect">
            <a:avLst/>
          </a:prstGeom>
          <a:noFill/>
        </p:spPr>
        <p:txBody>
          <a:bodyPr wrap="square" rtlCol="0">
            <a:spAutoFit/>
          </a:bodyPr>
          <a:lstStyle/>
          <a:p>
            <a:pPr marL="342900" indent="-342900">
              <a:buFont typeface="+mj-lt"/>
              <a:buAutoNum type="arabicPeriod"/>
            </a:pPr>
            <a:r>
              <a:rPr lang="en-US" sz="1500" dirty="0" err="1">
                <a:solidFill>
                  <a:schemeClr val="bg1"/>
                </a:solidFill>
              </a:rPr>
              <a:t>Введите</a:t>
            </a:r>
            <a:r>
              <a:rPr lang="en-US" sz="1500" dirty="0">
                <a:solidFill>
                  <a:schemeClr val="bg1"/>
                </a:solidFill>
              </a:rPr>
              <a:t> </a:t>
            </a:r>
            <a:r>
              <a:rPr lang="ru-RU" sz="1500" dirty="0">
                <a:solidFill>
                  <a:schemeClr val="bg1"/>
                </a:solidFill>
              </a:rPr>
              <a:t>число получивших </a:t>
            </a:r>
            <a:r>
              <a:rPr lang="en-US" sz="1500" dirty="0" err="1">
                <a:solidFill>
                  <a:schemeClr val="bg1"/>
                </a:solidFill>
              </a:rPr>
              <a:t>котрим</a:t>
            </a:r>
            <a:r>
              <a:rPr lang="ru-RU" sz="1500" dirty="0" err="1">
                <a:solidFill>
                  <a:schemeClr val="bg1"/>
                </a:solidFill>
              </a:rPr>
              <a:t>аксазол</a:t>
            </a:r>
            <a:r>
              <a:rPr lang="en-US" sz="1500" dirty="0">
                <a:solidFill>
                  <a:schemeClr val="bg1"/>
                </a:solidFill>
              </a:rPr>
              <a:t> в 2024 </a:t>
            </a:r>
            <a:r>
              <a:rPr lang="en-US" sz="1500" dirty="0" err="1">
                <a:solidFill>
                  <a:schemeClr val="bg1"/>
                </a:solidFill>
              </a:rPr>
              <a:t>году</a:t>
            </a:r>
            <a:endParaRPr lang="en-US" sz="1500" dirty="0">
              <a:solidFill>
                <a:schemeClr val="bg1"/>
              </a:solidFill>
            </a:endParaRPr>
          </a:p>
          <a:p>
            <a:pPr marL="342900" indent="-342900">
              <a:buFont typeface="+mj-lt"/>
              <a:buAutoNum type="arabicPeriod"/>
            </a:pPr>
            <a:r>
              <a:rPr lang="ru-RU" sz="1500" dirty="0">
                <a:solidFill>
                  <a:schemeClr val="bg1"/>
                </a:solidFill>
              </a:rPr>
              <a:t>Число получавших </a:t>
            </a:r>
            <a:r>
              <a:rPr lang="en-US" sz="1500" dirty="0">
                <a:solidFill>
                  <a:schemeClr val="bg1"/>
                </a:solidFill>
              </a:rPr>
              <a:t>АРТ в 2024 </a:t>
            </a:r>
            <a:r>
              <a:rPr lang="en-US" sz="1500" dirty="0" err="1">
                <a:solidFill>
                  <a:schemeClr val="bg1"/>
                </a:solidFill>
              </a:rPr>
              <a:t>году</a:t>
            </a:r>
            <a:r>
              <a:rPr lang="en-US" sz="1500" dirty="0">
                <a:solidFill>
                  <a:schemeClr val="bg1"/>
                </a:solidFill>
              </a:rPr>
              <a:t>, </a:t>
            </a:r>
            <a:r>
              <a:rPr lang="ru-RU" sz="1500" dirty="0">
                <a:solidFill>
                  <a:schemeClr val="bg1"/>
                </a:solidFill>
              </a:rPr>
              <a:t> все возраста или по </a:t>
            </a:r>
            <a:r>
              <a:rPr lang="en-US" sz="1500" dirty="0" err="1">
                <a:solidFill>
                  <a:schemeClr val="bg1"/>
                </a:solidFill>
              </a:rPr>
              <a:t>возраст</a:t>
            </a:r>
            <a:r>
              <a:rPr lang="ru-RU" sz="1500" dirty="0" err="1">
                <a:solidFill>
                  <a:schemeClr val="bg1"/>
                </a:solidFill>
              </a:rPr>
              <a:t>ным</a:t>
            </a:r>
            <a:r>
              <a:rPr lang="ru-RU" sz="1500" dirty="0">
                <a:solidFill>
                  <a:schemeClr val="bg1"/>
                </a:solidFill>
              </a:rPr>
              <a:t> группам</a:t>
            </a:r>
            <a:endParaRPr lang="en-US" sz="1500" dirty="0">
              <a:solidFill>
                <a:schemeClr val="bg1"/>
              </a:solidFill>
            </a:endParaRPr>
          </a:p>
          <a:p>
            <a:pPr marL="342900" indent="-342900">
              <a:buFont typeface="+mj-lt"/>
              <a:buAutoNum type="arabicPeriod"/>
            </a:pPr>
            <a:r>
              <a:rPr lang="en-US" sz="1500" dirty="0" err="1">
                <a:solidFill>
                  <a:schemeClr val="bg1"/>
                </a:solidFill>
              </a:rPr>
              <a:t>Введите</a:t>
            </a:r>
            <a:r>
              <a:rPr lang="en-US" sz="1500" dirty="0">
                <a:solidFill>
                  <a:schemeClr val="bg1"/>
                </a:solidFill>
              </a:rPr>
              <a:t> </a:t>
            </a:r>
            <a:r>
              <a:rPr lang="ru-RU" sz="1500" dirty="0">
                <a:solidFill>
                  <a:schemeClr val="bg1"/>
                </a:solidFill>
              </a:rPr>
              <a:t>процент </a:t>
            </a:r>
            <a:r>
              <a:rPr lang="en-US" sz="1500" dirty="0" err="1">
                <a:solidFill>
                  <a:schemeClr val="bg1"/>
                </a:solidFill>
              </a:rPr>
              <a:t>прер</a:t>
            </a:r>
            <a:r>
              <a:rPr lang="ru-RU" sz="1500" dirty="0" err="1">
                <a:solidFill>
                  <a:schemeClr val="bg1"/>
                </a:solidFill>
              </a:rPr>
              <a:t>вавщих</a:t>
            </a:r>
            <a:r>
              <a:rPr lang="en-US" sz="1500" dirty="0">
                <a:solidFill>
                  <a:schemeClr val="bg1"/>
                </a:solidFill>
              </a:rPr>
              <a:t> ART</a:t>
            </a:r>
          </a:p>
          <a:p>
            <a:pPr marL="342900" indent="-342900">
              <a:buFont typeface="+mj-lt"/>
              <a:buAutoNum type="arabicPeriod"/>
            </a:pPr>
            <a:r>
              <a:rPr lang="en-US" sz="1500" dirty="0">
                <a:solidFill>
                  <a:schemeClr val="bg1"/>
                </a:solidFill>
              </a:rPr>
              <a:t>(</a:t>
            </a:r>
            <a:r>
              <a:rPr lang="en-US" sz="1500" dirty="0" err="1">
                <a:solidFill>
                  <a:schemeClr val="bg1"/>
                </a:solidFill>
              </a:rPr>
              <a:t>Необязательно</a:t>
            </a:r>
            <a:r>
              <a:rPr lang="en-US" sz="1500" dirty="0">
                <a:solidFill>
                  <a:schemeClr val="bg1"/>
                </a:solidFill>
              </a:rPr>
              <a:t>) </a:t>
            </a:r>
            <a:r>
              <a:rPr lang="en-US" sz="1500" dirty="0" err="1">
                <a:solidFill>
                  <a:schemeClr val="bg1"/>
                </a:solidFill>
              </a:rPr>
              <a:t>Укажите</a:t>
            </a:r>
            <a:r>
              <a:rPr lang="en-US" sz="1500" dirty="0">
                <a:solidFill>
                  <a:schemeClr val="bg1"/>
                </a:solidFill>
              </a:rPr>
              <a:t> </a:t>
            </a:r>
            <a:r>
              <a:rPr lang="en-US" sz="1500" dirty="0" err="1">
                <a:solidFill>
                  <a:schemeClr val="bg1"/>
                </a:solidFill>
              </a:rPr>
              <a:t>число</a:t>
            </a:r>
            <a:r>
              <a:rPr lang="en-US" sz="1500" dirty="0">
                <a:solidFill>
                  <a:schemeClr val="bg1"/>
                </a:solidFill>
              </a:rPr>
              <a:t> </a:t>
            </a:r>
            <a:r>
              <a:rPr lang="en-US" sz="1500" dirty="0" err="1">
                <a:solidFill>
                  <a:schemeClr val="bg1"/>
                </a:solidFill>
              </a:rPr>
              <a:t>тех</a:t>
            </a:r>
            <a:r>
              <a:rPr lang="en-US" sz="1500" dirty="0">
                <a:solidFill>
                  <a:schemeClr val="bg1"/>
                </a:solidFill>
              </a:rPr>
              <a:t>, </a:t>
            </a:r>
            <a:r>
              <a:rPr lang="en-US" sz="1500" dirty="0" err="1">
                <a:solidFill>
                  <a:schemeClr val="bg1"/>
                </a:solidFill>
              </a:rPr>
              <a:t>кто</a:t>
            </a:r>
            <a:r>
              <a:rPr lang="en-US" sz="1500" dirty="0">
                <a:solidFill>
                  <a:schemeClr val="bg1"/>
                </a:solidFill>
              </a:rPr>
              <a:t> </a:t>
            </a:r>
            <a:r>
              <a:rPr lang="en-US" sz="1500" dirty="0" err="1">
                <a:solidFill>
                  <a:schemeClr val="bg1"/>
                </a:solidFill>
              </a:rPr>
              <a:t>начал</a:t>
            </a:r>
            <a:r>
              <a:rPr lang="en-US" sz="1500" dirty="0">
                <a:solidFill>
                  <a:schemeClr val="bg1"/>
                </a:solidFill>
              </a:rPr>
              <a:t> АРТ</a:t>
            </a:r>
            <a:r>
              <a:rPr lang="ru-RU" sz="1500" dirty="0">
                <a:solidFill>
                  <a:schemeClr val="bg1"/>
                </a:solidFill>
              </a:rPr>
              <a:t> в 2024 году</a:t>
            </a:r>
            <a:endParaRPr lang="en-US" sz="1500" dirty="0">
              <a:solidFill>
                <a:schemeClr val="bg1"/>
              </a:solidFill>
            </a:endParaRPr>
          </a:p>
          <a:p>
            <a:pPr marL="342900" indent="-342900">
              <a:buFont typeface="+mj-lt"/>
              <a:buAutoNum type="arabicPeriod"/>
            </a:pPr>
            <a:r>
              <a:rPr lang="ru-RU" sz="1500" dirty="0">
                <a:solidFill>
                  <a:schemeClr val="bg1"/>
                </a:solidFill>
              </a:rPr>
              <a:t>Просмотр графиков на предмет качества данных</a:t>
            </a:r>
            <a:endParaRPr lang="en-US" sz="1500" dirty="0">
              <a:solidFill>
                <a:schemeClr val="bg1"/>
              </a:solidFill>
            </a:endParaRPr>
          </a:p>
          <a:p>
            <a:pPr marL="342900" indent="-342900">
              <a:buFont typeface="+mj-lt"/>
              <a:buAutoNum type="arabicPeriod"/>
            </a:pPr>
            <a:endParaRPr lang="en-US" sz="1500" dirty="0">
              <a:solidFill>
                <a:schemeClr val="bg1"/>
              </a:solidFill>
            </a:endParaRPr>
          </a:p>
          <a:p>
            <a:r>
              <a:rPr lang="en-US" sz="1500" b="1" dirty="0" err="1">
                <a:solidFill>
                  <a:schemeClr val="bg1"/>
                </a:solidFill>
              </a:rPr>
              <a:t>Новые</a:t>
            </a:r>
            <a:r>
              <a:rPr lang="en-US" sz="1500" b="1" dirty="0">
                <a:solidFill>
                  <a:schemeClr val="bg1"/>
                </a:solidFill>
              </a:rPr>
              <a:t> </a:t>
            </a:r>
            <a:r>
              <a:rPr lang="en-US" sz="1500" b="1" dirty="0" err="1">
                <a:solidFill>
                  <a:schemeClr val="bg1"/>
                </a:solidFill>
              </a:rPr>
              <a:t>возможности</a:t>
            </a:r>
            <a:endParaRPr lang="en-US" sz="1500" b="1" dirty="0">
              <a:solidFill>
                <a:schemeClr val="bg1"/>
              </a:solidFill>
            </a:endParaRPr>
          </a:p>
          <a:p>
            <a:pPr marL="342900" indent="-342900">
              <a:buFont typeface="+mj-lt"/>
              <a:buAutoNum type="alphaUcPeriod"/>
            </a:pPr>
            <a:r>
              <a:rPr lang="en-US" sz="1500" dirty="0" err="1">
                <a:solidFill>
                  <a:schemeClr val="bg1"/>
                </a:solidFill>
              </a:rPr>
              <a:t>Коэффициент</a:t>
            </a:r>
            <a:r>
              <a:rPr lang="en-US" sz="1500" dirty="0">
                <a:solidFill>
                  <a:schemeClr val="bg1"/>
                </a:solidFill>
              </a:rPr>
              <a:t> </a:t>
            </a:r>
            <a:r>
              <a:rPr lang="en-US" sz="1500" dirty="0" err="1">
                <a:solidFill>
                  <a:schemeClr val="bg1"/>
                </a:solidFill>
              </a:rPr>
              <a:t>корректировки</a:t>
            </a:r>
            <a:r>
              <a:rPr lang="en-US" sz="1500" dirty="0">
                <a:solidFill>
                  <a:schemeClr val="bg1"/>
                </a:solidFill>
              </a:rPr>
              <a:t> и </a:t>
            </a:r>
            <a:r>
              <a:rPr lang="en-US" sz="1500" dirty="0" err="1">
                <a:solidFill>
                  <a:schemeClr val="bg1"/>
                </a:solidFill>
              </a:rPr>
              <a:t>перераспределение</a:t>
            </a:r>
            <a:r>
              <a:rPr lang="en-US" sz="1500" dirty="0">
                <a:solidFill>
                  <a:schemeClr val="bg1"/>
                </a:solidFill>
              </a:rPr>
              <a:t> </a:t>
            </a:r>
            <a:r>
              <a:rPr lang="en-US" sz="1500" dirty="0" err="1">
                <a:solidFill>
                  <a:schemeClr val="bg1"/>
                </a:solidFill>
              </a:rPr>
              <a:t>пациентов</a:t>
            </a:r>
            <a:endParaRPr lang="en-US" sz="1500" dirty="0">
              <a:solidFill>
                <a:schemeClr val="bg1"/>
              </a:solidFill>
            </a:endParaRPr>
          </a:p>
        </p:txBody>
      </p:sp>
      <p:sp>
        <p:nvSpPr>
          <p:cNvPr id="10" name="Rectangle 9">
            <a:extLst>
              <a:ext uri="{FF2B5EF4-FFF2-40B4-BE49-F238E27FC236}">
                <a16:creationId xmlns:a16="http://schemas.microsoft.com/office/drawing/2014/main" id="{702A7E50-F4A9-4CEE-8C57-9680E866849B}"/>
              </a:ext>
            </a:extLst>
          </p:cNvPr>
          <p:cNvSpPr/>
          <p:nvPr/>
        </p:nvSpPr>
        <p:spPr>
          <a:xfrm>
            <a:off x="8170769" y="151985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F5E4AB-7817-2D1E-4995-D9AADAC18017}"/>
              </a:ext>
            </a:extLst>
          </p:cNvPr>
          <p:cNvSpPr/>
          <p:nvPr/>
        </p:nvSpPr>
        <p:spPr>
          <a:xfrm>
            <a:off x="8170769" y="22801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93B2BE-0CF6-5A3D-401D-215735BA293F}"/>
              </a:ext>
            </a:extLst>
          </p:cNvPr>
          <p:cNvSpPr/>
          <p:nvPr/>
        </p:nvSpPr>
        <p:spPr>
          <a:xfrm>
            <a:off x="8170769" y="29361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1DA4659-BE2F-E1C9-10EA-1E188AA7F462}"/>
              </a:ext>
            </a:extLst>
          </p:cNvPr>
          <p:cNvSpPr/>
          <p:nvPr/>
        </p:nvSpPr>
        <p:spPr>
          <a:xfrm>
            <a:off x="7859874" y="145004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Oval 13">
            <a:extLst>
              <a:ext uri="{FF2B5EF4-FFF2-40B4-BE49-F238E27FC236}">
                <a16:creationId xmlns:a16="http://schemas.microsoft.com/office/drawing/2014/main" id="{2F36DF7F-BED2-F57A-0324-94DDED3C2A3F}"/>
              </a:ext>
            </a:extLst>
          </p:cNvPr>
          <p:cNvSpPr/>
          <p:nvPr/>
        </p:nvSpPr>
        <p:spPr>
          <a:xfrm>
            <a:off x="8962297" y="264558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Oval 15">
            <a:extLst>
              <a:ext uri="{FF2B5EF4-FFF2-40B4-BE49-F238E27FC236}">
                <a16:creationId xmlns:a16="http://schemas.microsoft.com/office/drawing/2014/main" id="{680A04F8-C101-CDF7-D249-108DC7D5F029}"/>
              </a:ext>
            </a:extLst>
          </p:cNvPr>
          <p:cNvSpPr/>
          <p:nvPr/>
        </p:nvSpPr>
        <p:spPr>
          <a:xfrm>
            <a:off x="3775894" y="547416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cxnSp>
        <p:nvCxnSpPr>
          <p:cNvPr id="19" name="Straight Arrow Connector 18">
            <a:extLst>
              <a:ext uri="{FF2B5EF4-FFF2-40B4-BE49-F238E27FC236}">
                <a16:creationId xmlns:a16="http://schemas.microsoft.com/office/drawing/2014/main" id="{30C06D83-A14E-17FD-0CDC-F6745DDF4ED7}"/>
              </a:ext>
            </a:extLst>
          </p:cNvPr>
          <p:cNvCxnSpPr>
            <a:stCxn id="14" idx="1"/>
            <a:endCxn id="11" idx="3"/>
          </p:cNvCxnSpPr>
          <p:nvPr/>
        </p:nvCxnSpPr>
        <p:spPr>
          <a:xfrm flipH="1" flipV="1">
            <a:off x="8542244" y="2393236"/>
            <a:ext cx="473617" cy="3059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3414A3-D0E6-2FA8-2019-0E70E6E98C2D}"/>
              </a:ext>
            </a:extLst>
          </p:cNvPr>
          <p:cNvCxnSpPr>
            <a:cxnSpLocks/>
            <a:stCxn id="14" idx="3"/>
            <a:endCxn id="12" idx="3"/>
          </p:cNvCxnSpPr>
          <p:nvPr/>
        </p:nvCxnSpPr>
        <p:spPr>
          <a:xfrm flipH="1">
            <a:off x="8542244" y="2957780"/>
            <a:ext cx="473617" cy="3421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30CADF5-10B0-E9FF-5CBD-712BF819B282}"/>
              </a:ext>
            </a:extLst>
          </p:cNvPr>
          <p:cNvSpPr/>
          <p:nvPr/>
        </p:nvSpPr>
        <p:spPr>
          <a:xfrm>
            <a:off x="8170769" y="3907895"/>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D2B4DF3-CF08-B32C-87D6-9176700127D0}"/>
              </a:ext>
            </a:extLst>
          </p:cNvPr>
          <p:cNvSpPr/>
          <p:nvPr/>
        </p:nvSpPr>
        <p:spPr>
          <a:xfrm>
            <a:off x="8962297" y="46311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5" name="Rectangle 4">
            <a:extLst>
              <a:ext uri="{FF2B5EF4-FFF2-40B4-BE49-F238E27FC236}">
                <a16:creationId xmlns:a16="http://schemas.microsoft.com/office/drawing/2014/main" id="{1A789314-4D84-4729-47DA-CBD45AEE0934}"/>
              </a:ext>
            </a:extLst>
          </p:cNvPr>
          <p:cNvSpPr/>
          <p:nvPr/>
        </p:nvSpPr>
        <p:spPr>
          <a:xfrm>
            <a:off x="6771967" y="5579894"/>
            <a:ext cx="1543357" cy="22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6C68E80-717E-A03F-B506-2A71C2E3108D}"/>
              </a:ext>
            </a:extLst>
          </p:cNvPr>
          <p:cNvCxnSpPr>
            <a:cxnSpLocks/>
            <a:stCxn id="15" idx="1"/>
            <a:endCxn id="4" idx="3"/>
          </p:cNvCxnSpPr>
          <p:nvPr/>
        </p:nvCxnSpPr>
        <p:spPr>
          <a:xfrm flipH="1" flipV="1">
            <a:off x="8542244" y="4020967"/>
            <a:ext cx="473617" cy="66377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0E215C-4973-0557-0414-0DBA9D3C010F}"/>
              </a:ext>
            </a:extLst>
          </p:cNvPr>
          <p:cNvCxnSpPr>
            <a:cxnSpLocks/>
            <a:stCxn id="15" idx="3"/>
            <a:endCxn id="5" idx="3"/>
          </p:cNvCxnSpPr>
          <p:nvPr/>
        </p:nvCxnSpPr>
        <p:spPr>
          <a:xfrm flipH="1">
            <a:off x="8315324" y="4943375"/>
            <a:ext cx="700537" cy="74959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6F7853-9C5B-F1B4-8558-BEF8750CCBDC}"/>
              </a:ext>
            </a:extLst>
          </p:cNvPr>
          <p:cNvSpPr/>
          <p:nvPr/>
        </p:nvSpPr>
        <p:spPr>
          <a:xfrm>
            <a:off x="8170769" y="4151942"/>
            <a:ext cx="371475" cy="33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F36AF0-389F-0080-836A-B3E472804663}"/>
              </a:ext>
            </a:extLst>
          </p:cNvPr>
          <p:cNvSpPr/>
          <p:nvPr/>
        </p:nvSpPr>
        <p:spPr>
          <a:xfrm>
            <a:off x="7859874" y="41372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1" name="Oval 30">
            <a:extLst>
              <a:ext uri="{FF2B5EF4-FFF2-40B4-BE49-F238E27FC236}">
                <a16:creationId xmlns:a16="http://schemas.microsoft.com/office/drawing/2014/main" id="{50C046D7-46CC-48C3-0489-AAF96B2D6B7B}"/>
              </a:ext>
            </a:extLst>
          </p:cNvPr>
          <p:cNvSpPr/>
          <p:nvPr/>
        </p:nvSpPr>
        <p:spPr>
          <a:xfrm>
            <a:off x="3410134" y="360415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pic>
        <p:nvPicPr>
          <p:cNvPr id="2" name="Picture 1">
            <a:extLst>
              <a:ext uri="{FF2B5EF4-FFF2-40B4-BE49-F238E27FC236}">
                <a16:creationId xmlns:a16="http://schemas.microsoft.com/office/drawing/2014/main" id="{7ECE5260-54FC-572E-0928-A06C508CA8F0}"/>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110857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14EBF-9D2C-30E1-3D0A-FD4C68D49835}"/>
              </a:ext>
            </a:extLst>
          </p:cNvPr>
          <p:cNvPicPr>
            <a:picLocks noChangeAspect="1"/>
          </p:cNvPicPr>
          <p:nvPr/>
        </p:nvPicPr>
        <p:blipFill>
          <a:blip r:embed="rId2"/>
          <a:srcRect/>
          <a:stretch/>
        </p:blipFill>
        <p:spPr>
          <a:xfrm>
            <a:off x="3529584" y="884580"/>
            <a:ext cx="8458200" cy="2738451"/>
          </a:xfrm>
          <a:prstGeom prst="rect">
            <a:avLst/>
          </a:prstGeom>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B946EB0B-5F46-F8B2-BC90-3E36829FBBD4}"/>
              </a:ext>
            </a:extLst>
          </p:cNvPr>
          <p:cNvSpPr>
            <a:spLocks noGrp="1"/>
          </p:cNvSpPr>
          <p:nvPr>
            <p:ph idx="1"/>
          </p:nvPr>
        </p:nvSpPr>
        <p:spPr>
          <a:xfrm>
            <a:off x="3869268" y="3785418"/>
            <a:ext cx="7315200" cy="2199329"/>
          </a:xfrm>
        </p:spPr>
        <p:txBody>
          <a:bodyPr/>
          <a:lstStyle/>
          <a:p>
            <a:r>
              <a:rPr lang="en-US" dirty="0" err="1"/>
              <a:t>Обновление</a:t>
            </a:r>
            <a:r>
              <a:rPr lang="en-US" dirty="0"/>
              <a:t> </a:t>
            </a:r>
            <a:r>
              <a:rPr lang="en-US" dirty="0" err="1"/>
              <a:t>данных</a:t>
            </a:r>
            <a:r>
              <a:rPr lang="en-US" dirty="0"/>
              <a:t> по АРТ по </a:t>
            </a:r>
            <a:r>
              <a:rPr lang="en-US" dirty="0" err="1"/>
              <a:t>возраст</a:t>
            </a:r>
            <a:r>
              <a:rPr lang="ru-RU" dirty="0" err="1"/>
              <a:t>ным</a:t>
            </a:r>
            <a:r>
              <a:rPr lang="ru-RU" dirty="0"/>
              <a:t> группам, </a:t>
            </a:r>
            <a:r>
              <a:rPr lang="en-US" dirty="0" err="1"/>
              <a:t>мужчин</a:t>
            </a:r>
            <a:r>
              <a:rPr lang="ru-RU" dirty="0"/>
              <a:t>ы</a:t>
            </a:r>
            <a:r>
              <a:rPr lang="en-US" dirty="0"/>
              <a:t> и </a:t>
            </a:r>
            <a:r>
              <a:rPr lang="en-US" dirty="0" err="1"/>
              <a:t>женщин</a:t>
            </a:r>
            <a:r>
              <a:rPr lang="ru-RU" dirty="0"/>
              <a:t>ы</a:t>
            </a:r>
            <a:r>
              <a:rPr lang="en-US" dirty="0"/>
              <a:t> </a:t>
            </a:r>
            <a:r>
              <a:rPr lang="ru-RU" dirty="0"/>
              <a:t>за </a:t>
            </a:r>
            <a:r>
              <a:rPr lang="en-US" dirty="0"/>
              <a:t>2024 </a:t>
            </a:r>
            <a:r>
              <a:rPr lang="en-US" dirty="0" err="1"/>
              <a:t>год</a:t>
            </a:r>
            <a:endParaRPr lang="en-US" dirty="0"/>
          </a:p>
          <a:p>
            <a:r>
              <a:rPr lang="en-US" dirty="0" err="1"/>
              <a:t>Эти</a:t>
            </a:r>
            <a:r>
              <a:rPr lang="en-US" dirty="0"/>
              <a:t> </a:t>
            </a:r>
            <a:r>
              <a:rPr lang="en-US" dirty="0" err="1"/>
              <a:t>данные</a:t>
            </a:r>
            <a:r>
              <a:rPr lang="en-US" dirty="0"/>
              <a:t> </a:t>
            </a:r>
            <a:r>
              <a:rPr lang="en-US" dirty="0" err="1"/>
              <a:t>можно</a:t>
            </a:r>
            <a:r>
              <a:rPr lang="en-US" dirty="0"/>
              <a:t> </a:t>
            </a:r>
            <a:r>
              <a:rPr lang="en-US" dirty="0" err="1"/>
              <a:t>использовать</a:t>
            </a:r>
            <a:r>
              <a:rPr lang="en-US" dirty="0"/>
              <a:t> </a:t>
            </a:r>
            <a:r>
              <a:rPr lang="en-US" dirty="0" err="1"/>
              <a:t>для</a:t>
            </a:r>
            <a:r>
              <a:rPr lang="en-US" dirty="0"/>
              <a:t> </a:t>
            </a:r>
            <a:r>
              <a:rPr lang="en-US" dirty="0" err="1"/>
              <a:t>проверки</a:t>
            </a:r>
            <a:r>
              <a:rPr lang="en-US" dirty="0"/>
              <a:t> </a:t>
            </a:r>
            <a:r>
              <a:rPr lang="en-US" dirty="0" err="1"/>
              <a:t>достоверности</a:t>
            </a:r>
            <a:r>
              <a:rPr lang="en-US" dirty="0"/>
              <a:t> </a:t>
            </a:r>
            <a:r>
              <a:rPr lang="en-US" dirty="0" err="1"/>
              <a:t>или</a:t>
            </a:r>
            <a:r>
              <a:rPr lang="en-US" dirty="0"/>
              <a:t> </a:t>
            </a:r>
            <a:r>
              <a:rPr lang="en-US" dirty="0" err="1"/>
              <a:t>для</a:t>
            </a:r>
            <a:r>
              <a:rPr lang="en-US" dirty="0"/>
              <a:t> </a:t>
            </a:r>
            <a:r>
              <a:rPr lang="en-US" dirty="0" err="1"/>
              <a:t>оценки</a:t>
            </a:r>
            <a:r>
              <a:rPr lang="en-US" dirty="0"/>
              <a:t> </a:t>
            </a:r>
            <a:r>
              <a:rPr lang="en-US" dirty="0" err="1"/>
              <a:t>заболеваемости</a:t>
            </a:r>
            <a:r>
              <a:rPr lang="en-US" dirty="0"/>
              <a:t> по </a:t>
            </a:r>
            <a:r>
              <a:rPr lang="en-US" dirty="0" err="1"/>
              <a:t>возрасту</a:t>
            </a:r>
            <a:endParaRPr lang="en-US" dirty="0"/>
          </a:p>
          <a:p>
            <a:pPr lvl="1"/>
            <a:r>
              <a:rPr lang="en-US" dirty="0" err="1"/>
              <a:t>Более</a:t>
            </a:r>
            <a:r>
              <a:rPr lang="en-US" dirty="0"/>
              <a:t> </a:t>
            </a:r>
            <a:r>
              <a:rPr lang="en-US" dirty="0" err="1"/>
              <a:t>полезной</a:t>
            </a:r>
            <a:r>
              <a:rPr lang="en-US" dirty="0"/>
              <a:t> </a:t>
            </a:r>
            <a:r>
              <a:rPr lang="en-US" dirty="0" err="1"/>
              <a:t>будет</a:t>
            </a:r>
            <a:r>
              <a:rPr lang="en-US" dirty="0"/>
              <a:t> </a:t>
            </a:r>
            <a:r>
              <a:rPr lang="en-US" dirty="0" err="1"/>
              <a:t>разбивка</a:t>
            </a:r>
            <a:r>
              <a:rPr lang="en-US" dirty="0"/>
              <a:t> по </a:t>
            </a:r>
            <a:r>
              <a:rPr lang="en-US" dirty="0" err="1"/>
              <a:t>пятилетним</a:t>
            </a:r>
            <a:r>
              <a:rPr lang="en-US" dirty="0"/>
              <a:t> </a:t>
            </a:r>
            <a:r>
              <a:rPr lang="en-US" dirty="0" err="1"/>
              <a:t>возрастным</a:t>
            </a:r>
            <a:r>
              <a:rPr lang="en-US" dirty="0"/>
              <a:t> </a:t>
            </a:r>
            <a:r>
              <a:rPr lang="en-US" dirty="0" err="1"/>
              <a:t>группам</a:t>
            </a:r>
            <a:endParaRPr lang="en-US" dirty="0"/>
          </a:p>
        </p:txBody>
      </p:sp>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p:txBody>
          <a:bodyPr/>
          <a:lstStyle/>
          <a:p>
            <a:r>
              <a:rPr lang="en-US" b="1" dirty="0"/>
              <a:t>АРТ по </a:t>
            </a:r>
            <a:r>
              <a:rPr lang="en-US" b="1" dirty="0" err="1"/>
              <a:t>возраст</a:t>
            </a:r>
            <a:r>
              <a:rPr lang="ru-RU" b="1" dirty="0" err="1"/>
              <a:t>ным</a:t>
            </a:r>
            <a:r>
              <a:rPr lang="ru-RU" b="1" dirty="0"/>
              <a:t> группам</a:t>
            </a:r>
            <a:endParaRPr lang="en-US" b="1" dirty="0"/>
          </a:p>
        </p:txBody>
      </p:sp>
      <p:sp>
        <p:nvSpPr>
          <p:cNvPr id="10" name="Rectangle 9">
            <a:extLst>
              <a:ext uri="{FF2B5EF4-FFF2-40B4-BE49-F238E27FC236}">
                <a16:creationId xmlns:a16="http://schemas.microsoft.com/office/drawing/2014/main" id="{43320B5C-79A1-0C1C-AC76-E063C94A7546}"/>
              </a:ext>
            </a:extLst>
          </p:cNvPr>
          <p:cNvSpPr/>
          <p:nvPr/>
        </p:nvSpPr>
        <p:spPr>
          <a:xfrm>
            <a:off x="10349270" y="2326149"/>
            <a:ext cx="560438" cy="1297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F8B4E4-84FB-F72B-AB6D-3E9D91488D4E}"/>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82949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4B856E-4628-A15D-721D-F48F0BCF13F4}"/>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ru-RU" sz="3200" b="1" dirty="0"/>
              <a:t>Вирусная нагрузка</a:t>
            </a:r>
            <a:endParaRPr lang="en-US" sz="3200" b="1" dirty="0"/>
          </a:p>
        </p:txBody>
      </p:sp>
      <p:sp>
        <p:nvSpPr>
          <p:cNvPr id="5" name="TextBox 4">
            <a:extLst>
              <a:ext uri="{FF2B5EF4-FFF2-40B4-BE49-F238E27FC236}">
                <a16:creationId xmlns:a16="http://schemas.microsoft.com/office/drawing/2014/main" id="{12747327-09A7-ACC2-2B70-48C134DD42BC}"/>
              </a:ext>
            </a:extLst>
          </p:cNvPr>
          <p:cNvSpPr txBox="1"/>
          <p:nvPr/>
        </p:nvSpPr>
        <p:spPr>
          <a:xfrm>
            <a:off x="256033" y="2443007"/>
            <a:ext cx="2944368" cy="3416320"/>
          </a:xfrm>
          <a:prstGeom prst="rect">
            <a:avLst/>
          </a:prstGeom>
          <a:noFill/>
        </p:spPr>
        <p:txBody>
          <a:bodyPr wrap="square" rtlCol="0">
            <a:spAutoFit/>
          </a:bodyPr>
          <a:lstStyle/>
          <a:p>
            <a:pPr marL="342900" indent="-342900">
              <a:buFont typeface="+mj-lt"/>
              <a:buAutoNum type="arabicPeriod"/>
            </a:pPr>
            <a:r>
              <a:rPr lang="en-US" sz="1800" dirty="0" err="1">
                <a:solidFill>
                  <a:schemeClr val="bg1"/>
                </a:solidFill>
              </a:rPr>
              <a:t>Введите</a:t>
            </a:r>
            <a:r>
              <a:rPr lang="en-US" sz="1800" dirty="0">
                <a:solidFill>
                  <a:schemeClr val="bg1"/>
                </a:solidFill>
              </a:rPr>
              <a:t> </a:t>
            </a:r>
            <a:r>
              <a:rPr lang="en-US" sz="1800" dirty="0" err="1">
                <a:solidFill>
                  <a:schemeClr val="bg1"/>
                </a:solidFill>
              </a:rPr>
              <a:t>данные</a:t>
            </a:r>
            <a:r>
              <a:rPr lang="en-US" sz="1800" dirty="0">
                <a:solidFill>
                  <a:schemeClr val="bg1"/>
                </a:solidFill>
              </a:rPr>
              <a:t> </a:t>
            </a:r>
            <a:r>
              <a:rPr lang="ru-RU" sz="1800" dirty="0">
                <a:solidFill>
                  <a:schemeClr val="bg1"/>
                </a:solidFill>
              </a:rPr>
              <a:t>за </a:t>
            </a:r>
            <a:r>
              <a:rPr lang="en-US" sz="1800" dirty="0">
                <a:solidFill>
                  <a:schemeClr val="bg1"/>
                </a:solidFill>
              </a:rPr>
              <a:t>2024</a:t>
            </a:r>
            <a:r>
              <a:rPr lang="ru-RU" sz="1800" dirty="0">
                <a:solidFill>
                  <a:schemeClr val="bg1"/>
                </a:solidFill>
              </a:rPr>
              <a:t> год</a:t>
            </a:r>
            <a:r>
              <a:rPr lang="en-US" sz="1800" dirty="0">
                <a:solidFill>
                  <a:schemeClr val="bg1"/>
                </a:solidFill>
              </a:rPr>
              <a:t> </a:t>
            </a:r>
            <a:r>
              <a:rPr lang="en-US" sz="1800" dirty="0" err="1">
                <a:solidFill>
                  <a:schemeClr val="bg1"/>
                </a:solidFill>
              </a:rPr>
              <a:t>числа</a:t>
            </a:r>
            <a:r>
              <a:rPr lang="en-US" sz="1800" dirty="0">
                <a:solidFill>
                  <a:schemeClr val="bg1"/>
                </a:solidFill>
              </a:rPr>
              <a:t>, </a:t>
            </a:r>
            <a:r>
              <a:rPr lang="en-US" sz="1800" dirty="0" err="1">
                <a:solidFill>
                  <a:schemeClr val="bg1"/>
                </a:solidFill>
              </a:rPr>
              <a:t>прошедш</a:t>
            </a:r>
            <a:r>
              <a:rPr lang="ru-RU" sz="1800" dirty="0">
                <a:solidFill>
                  <a:schemeClr val="bg1"/>
                </a:solidFill>
              </a:rPr>
              <a:t>их </a:t>
            </a:r>
            <a:r>
              <a:rPr lang="en-US" sz="1800" dirty="0">
                <a:solidFill>
                  <a:schemeClr val="bg1"/>
                </a:solidFill>
              </a:rPr>
              <a:t> </a:t>
            </a:r>
            <a:r>
              <a:rPr lang="en-US" sz="1800" dirty="0" err="1">
                <a:solidFill>
                  <a:schemeClr val="bg1"/>
                </a:solidFill>
              </a:rPr>
              <a:t>тестирование</a:t>
            </a:r>
            <a:r>
              <a:rPr lang="ru-RU" sz="1800" dirty="0">
                <a:solidFill>
                  <a:schemeClr val="bg1"/>
                </a:solidFill>
              </a:rPr>
              <a:t> на вирусную нагрузку</a:t>
            </a:r>
            <a:endParaRPr lang="en-US" sz="1800" dirty="0">
              <a:solidFill>
                <a:schemeClr val="bg1"/>
              </a:solidFill>
            </a:endParaRPr>
          </a:p>
          <a:p>
            <a:pPr marL="342900" indent="-342900">
              <a:buFont typeface="+mj-lt"/>
              <a:buAutoNum type="arabicPeriod"/>
            </a:pPr>
            <a:r>
              <a:rPr lang="en-US" dirty="0" err="1">
                <a:solidFill>
                  <a:schemeClr val="bg1"/>
                </a:solidFill>
              </a:rPr>
              <a:t>Введите</a:t>
            </a:r>
            <a:r>
              <a:rPr lang="en-US" dirty="0">
                <a:solidFill>
                  <a:schemeClr val="bg1"/>
                </a:solidFill>
              </a:rPr>
              <a:t> </a:t>
            </a:r>
            <a:r>
              <a:rPr lang="ru-RU" dirty="0">
                <a:solidFill>
                  <a:schemeClr val="bg1"/>
                </a:solidFill>
              </a:rPr>
              <a:t>число </a:t>
            </a:r>
            <a:r>
              <a:rPr lang="en-US" dirty="0" err="1">
                <a:solidFill>
                  <a:schemeClr val="bg1"/>
                </a:solidFill>
              </a:rPr>
              <a:t>за</a:t>
            </a:r>
            <a:r>
              <a:rPr lang="en-US" dirty="0">
                <a:solidFill>
                  <a:schemeClr val="bg1"/>
                </a:solidFill>
              </a:rPr>
              <a:t> 2024 </a:t>
            </a:r>
            <a:r>
              <a:rPr lang="en-US" dirty="0" err="1">
                <a:solidFill>
                  <a:schemeClr val="bg1"/>
                </a:solidFill>
              </a:rPr>
              <a:t>год</a:t>
            </a:r>
            <a:r>
              <a:rPr lang="en-US" dirty="0">
                <a:solidFill>
                  <a:schemeClr val="bg1"/>
                </a:solidFill>
              </a:rPr>
              <a:t>, </a:t>
            </a:r>
            <a:r>
              <a:rPr lang="ru-RU" dirty="0">
                <a:solidFill>
                  <a:schemeClr val="bg1"/>
                </a:solidFill>
              </a:rPr>
              <a:t>с </a:t>
            </a:r>
            <a:r>
              <a:rPr lang="ru-RU" dirty="0" err="1">
                <a:solidFill>
                  <a:schemeClr val="bg1"/>
                </a:solidFill>
              </a:rPr>
              <a:t>подавленой</a:t>
            </a:r>
            <a:r>
              <a:rPr lang="ru-RU" dirty="0">
                <a:solidFill>
                  <a:schemeClr val="bg1"/>
                </a:solidFill>
              </a:rPr>
              <a:t> вирусной нагрузкой среди тех кто прошел тестирование </a:t>
            </a:r>
            <a:endParaRPr lang="en-US" dirty="0">
              <a:solidFill>
                <a:schemeClr val="bg1"/>
              </a:solidFill>
            </a:endParaRPr>
          </a:p>
          <a:p>
            <a:pPr marL="342900" indent="-342900">
              <a:buFont typeface="+mj-lt"/>
              <a:buAutoNum type="arabicPeriod"/>
            </a:pPr>
            <a:r>
              <a:rPr lang="en-US" sz="1800" dirty="0" err="1">
                <a:solidFill>
                  <a:schemeClr val="bg1"/>
                </a:solidFill>
              </a:rPr>
              <a:t>Проверьте</a:t>
            </a:r>
            <a:r>
              <a:rPr lang="en-US" sz="1800" dirty="0">
                <a:solidFill>
                  <a:schemeClr val="bg1"/>
                </a:solidFill>
              </a:rPr>
              <a:t> </a:t>
            </a:r>
            <a:r>
              <a:rPr lang="en-US" sz="1800" dirty="0" err="1">
                <a:solidFill>
                  <a:schemeClr val="bg1"/>
                </a:solidFill>
              </a:rPr>
              <a:t>порог</a:t>
            </a:r>
            <a:r>
              <a:rPr lang="en-US" sz="1800" dirty="0">
                <a:solidFill>
                  <a:schemeClr val="bg1"/>
                </a:solidFill>
              </a:rPr>
              <a:t> </a:t>
            </a:r>
            <a:r>
              <a:rPr lang="ru-RU" sz="1800" dirty="0" err="1">
                <a:solidFill>
                  <a:schemeClr val="bg1"/>
                </a:solidFill>
              </a:rPr>
              <a:t>подавленой</a:t>
            </a:r>
            <a:r>
              <a:rPr lang="ru-RU" sz="1800" dirty="0">
                <a:solidFill>
                  <a:schemeClr val="bg1"/>
                </a:solidFill>
              </a:rPr>
              <a:t> </a:t>
            </a:r>
            <a:r>
              <a:rPr lang="en-US" sz="1800" dirty="0" err="1">
                <a:solidFill>
                  <a:schemeClr val="bg1"/>
                </a:solidFill>
              </a:rPr>
              <a:t>вирусной</a:t>
            </a:r>
            <a:r>
              <a:rPr lang="en-US" sz="1800" dirty="0">
                <a:solidFill>
                  <a:schemeClr val="bg1"/>
                </a:solidFill>
              </a:rPr>
              <a:t> </a:t>
            </a:r>
            <a:r>
              <a:rPr lang="ru-RU" sz="1800" dirty="0">
                <a:solidFill>
                  <a:schemeClr val="bg1"/>
                </a:solidFill>
              </a:rPr>
              <a:t>нагрузки</a:t>
            </a:r>
            <a:endParaRPr lang="en-US" dirty="0">
              <a:solidFill>
                <a:schemeClr val="bg1"/>
              </a:solidFill>
            </a:endParaRPr>
          </a:p>
        </p:txBody>
      </p:sp>
      <p:pic>
        <p:nvPicPr>
          <p:cNvPr id="7" name="Picture 6">
            <a:extLst>
              <a:ext uri="{FF2B5EF4-FFF2-40B4-BE49-F238E27FC236}">
                <a16:creationId xmlns:a16="http://schemas.microsoft.com/office/drawing/2014/main" id="{682F7068-6F36-FC10-514F-0BCCC1D4BC3A}"/>
              </a:ext>
            </a:extLst>
          </p:cNvPr>
          <p:cNvPicPr>
            <a:picLocks noChangeAspect="1"/>
          </p:cNvPicPr>
          <p:nvPr/>
        </p:nvPicPr>
        <p:blipFill>
          <a:blip r:embed="rId2"/>
          <a:srcRect/>
          <a:stretch/>
        </p:blipFill>
        <p:spPr>
          <a:xfrm>
            <a:off x="3529584" y="461514"/>
            <a:ext cx="8458200" cy="58145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10D0E0C7-7212-4C82-9C37-7FD0A6525AC6}"/>
              </a:ext>
            </a:extLst>
          </p:cNvPr>
          <p:cNvSpPr/>
          <p:nvPr/>
        </p:nvSpPr>
        <p:spPr>
          <a:xfrm>
            <a:off x="8461797" y="2773220"/>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903F11-ED62-374C-6927-4DFD26A3F1AF}"/>
              </a:ext>
            </a:extLst>
          </p:cNvPr>
          <p:cNvSpPr/>
          <p:nvPr/>
        </p:nvSpPr>
        <p:spPr>
          <a:xfrm>
            <a:off x="8461797"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4C59F0-D0EB-7AE7-4686-5BC25550385A}"/>
              </a:ext>
            </a:extLst>
          </p:cNvPr>
          <p:cNvSpPr/>
          <p:nvPr/>
        </p:nvSpPr>
        <p:spPr>
          <a:xfrm>
            <a:off x="8162380" y="25903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3" name="Oval 12">
            <a:extLst>
              <a:ext uri="{FF2B5EF4-FFF2-40B4-BE49-F238E27FC236}">
                <a16:creationId xmlns:a16="http://schemas.microsoft.com/office/drawing/2014/main" id="{372D3E5D-0A04-F31D-51C0-0556CE40DB51}"/>
              </a:ext>
            </a:extLst>
          </p:cNvPr>
          <p:cNvSpPr/>
          <p:nvPr/>
        </p:nvSpPr>
        <p:spPr>
          <a:xfrm>
            <a:off x="8162380"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4" name="Rectangle 13">
            <a:extLst>
              <a:ext uri="{FF2B5EF4-FFF2-40B4-BE49-F238E27FC236}">
                <a16:creationId xmlns:a16="http://schemas.microsoft.com/office/drawing/2014/main" id="{4A2E6DA5-26DC-363E-57E0-1A757D583106}"/>
              </a:ext>
            </a:extLst>
          </p:cNvPr>
          <p:cNvSpPr/>
          <p:nvPr/>
        </p:nvSpPr>
        <p:spPr>
          <a:xfrm>
            <a:off x="8461797" y="3643376"/>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48357B-81D3-C205-2A95-15A85F52F881}"/>
              </a:ext>
            </a:extLst>
          </p:cNvPr>
          <p:cNvSpPr/>
          <p:nvPr/>
        </p:nvSpPr>
        <p:spPr>
          <a:xfrm>
            <a:off x="8162380" y="3460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pic>
        <p:nvPicPr>
          <p:cNvPr id="2" name="Picture 1">
            <a:extLst>
              <a:ext uri="{FF2B5EF4-FFF2-40B4-BE49-F238E27FC236}">
                <a16:creationId xmlns:a16="http://schemas.microsoft.com/office/drawing/2014/main" id="{2C2FEAF0-A05B-AF6A-4CAD-945E67CAC84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3" name="TextBox 2">
            <a:extLst>
              <a:ext uri="{FF2B5EF4-FFF2-40B4-BE49-F238E27FC236}">
                <a16:creationId xmlns:a16="http://schemas.microsoft.com/office/drawing/2014/main" id="{3BA9A17A-1289-CA5F-B7A0-D3DD17D1719C}"/>
              </a:ext>
            </a:extLst>
          </p:cNvPr>
          <p:cNvSpPr txBox="1"/>
          <p:nvPr/>
        </p:nvSpPr>
        <p:spPr>
          <a:xfrm>
            <a:off x="2665935" y="5518559"/>
            <a:ext cx="5092749" cy="523220"/>
          </a:xfrm>
          <a:prstGeom prst="rect">
            <a:avLst/>
          </a:prstGeom>
          <a:solidFill>
            <a:schemeClr val="accent2">
              <a:lumMod val="20000"/>
              <a:lumOff val="80000"/>
            </a:schemeClr>
          </a:solidFill>
          <a:ln w="28575">
            <a:solidFill>
              <a:schemeClr val="tx1"/>
            </a:solidFill>
          </a:ln>
          <a:effectLst/>
        </p:spPr>
        <p:txBody>
          <a:bodyPr wrap="square" rtlCol="0">
            <a:spAutoFit/>
          </a:bodyPr>
          <a:lstStyle/>
          <a:p>
            <a:r>
              <a:rPr lang="en-US" sz="1400" dirty="0" err="1"/>
              <a:t>Эти</a:t>
            </a:r>
            <a:r>
              <a:rPr lang="en-US" sz="1400" dirty="0"/>
              <a:t> </a:t>
            </a:r>
            <a:r>
              <a:rPr lang="en-US" sz="1400" dirty="0" err="1"/>
              <a:t>данные</a:t>
            </a:r>
            <a:r>
              <a:rPr lang="en-US" sz="1400" dirty="0"/>
              <a:t> </a:t>
            </a:r>
            <a:r>
              <a:rPr lang="en-US" sz="1400" dirty="0" err="1"/>
              <a:t>используются</a:t>
            </a:r>
            <a:r>
              <a:rPr lang="en-US" sz="1400" dirty="0"/>
              <a:t> </a:t>
            </a:r>
            <a:r>
              <a:rPr lang="en-US" sz="1400" dirty="0" err="1"/>
              <a:t>для</a:t>
            </a:r>
            <a:r>
              <a:rPr lang="en-US" sz="1400" dirty="0"/>
              <a:t> </a:t>
            </a:r>
            <a:r>
              <a:rPr lang="en-US" sz="1400" dirty="0" err="1"/>
              <a:t>оценки</a:t>
            </a:r>
            <a:r>
              <a:rPr lang="en-US" sz="1400" dirty="0"/>
              <a:t> </a:t>
            </a:r>
            <a:r>
              <a:rPr lang="en-US" sz="1400" dirty="0" err="1"/>
              <a:t>треть</a:t>
            </a:r>
            <a:r>
              <a:rPr lang="ru-RU" sz="1400" dirty="0"/>
              <a:t>их</a:t>
            </a:r>
            <a:r>
              <a:rPr lang="en-US" sz="1400" dirty="0"/>
              <a:t> 95%. </a:t>
            </a:r>
            <a:r>
              <a:rPr lang="en-US" sz="1400" dirty="0" err="1"/>
              <a:t>Пожалуйста</a:t>
            </a:r>
            <a:r>
              <a:rPr lang="en-US" sz="1400" dirty="0"/>
              <a:t>, </a:t>
            </a:r>
            <a:r>
              <a:rPr lang="en-US" sz="1400" dirty="0" err="1"/>
              <a:t>исключите</a:t>
            </a:r>
            <a:r>
              <a:rPr lang="en-US" sz="1400" dirty="0"/>
              <a:t> </a:t>
            </a:r>
            <a:r>
              <a:rPr lang="en-US" sz="1400" dirty="0" err="1"/>
              <a:t>целевые</a:t>
            </a:r>
            <a:r>
              <a:rPr lang="en-US" sz="1400" dirty="0"/>
              <a:t> </a:t>
            </a:r>
            <a:r>
              <a:rPr lang="en-US" sz="1400" dirty="0" err="1"/>
              <a:t>тесты</a:t>
            </a:r>
            <a:r>
              <a:rPr lang="en-US" sz="1400" dirty="0"/>
              <a:t> </a:t>
            </a:r>
            <a:r>
              <a:rPr lang="en-US" sz="1400" dirty="0" err="1"/>
              <a:t>на</a:t>
            </a:r>
            <a:r>
              <a:rPr lang="en-US" sz="1400" dirty="0"/>
              <a:t> В</a:t>
            </a:r>
            <a:r>
              <a:rPr lang="ru-RU" sz="1400" dirty="0"/>
              <a:t>Н</a:t>
            </a:r>
            <a:r>
              <a:rPr lang="en-US" sz="1400" dirty="0"/>
              <a:t> </a:t>
            </a:r>
            <a:r>
              <a:rPr lang="en-US" sz="1400" dirty="0" err="1"/>
              <a:t>из</a:t>
            </a:r>
            <a:r>
              <a:rPr lang="en-US" sz="1400" dirty="0"/>
              <a:t> </a:t>
            </a:r>
            <a:r>
              <a:rPr lang="en-US" sz="1400" dirty="0" err="1"/>
              <a:t>этих</a:t>
            </a:r>
            <a:r>
              <a:rPr lang="en-US" sz="1400" dirty="0"/>
              <a:t> </a:t>
            </a:r>
            <a:r>
              <a:rPr lang="ru-RU" sz="1400" dirty="0"/>
              <a:t>рас</a:t>
            </a:r>
            <a:r>
              <a:rPr lang="en-US" sz="1400" dirty="0" err="1"/>
              <a:t>четов</a:t>
            </a:r>
            <a:endParaRPr lang="en-US" sz="1400" dirty="0"/>
          </a:p>
        </p:txBody>
      </p:sp>
    </p:spTree>
    <p:extLst>
      <p:ext uri="{BB962C8B-B14F-4D97-AF65-F5344CB8AC3E}">
        <p14:creationId xmlns:p14="http://schemas.microsoft.com/office/powerpoint/2010/main" val="309405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D9F76-C556-3B64-471D-F21B2726EC79}"/>
              </a:ext>
            </a:extLst>
          </p:cNvPr>
          <p:cNvPicPr>
            <a:picLocks noChangeAspect="1"/>
          </p:cNvPicPr>
          <p:nvPr/>
        </p:nvPicPr>
        <p:blipFill>
          <a:blip r:embed="rId3"/>
          <a:stretch>
            <a:fillRect/>
          </a:stretch>
        </p:blipFill>
        <p:spPr>
          <a:xfrm>
            <a:off x="3507797" y="601686"/>
            <a:ext cx="8225580" cy="5654628"/>
          </a:xfrm>
          <a:prstGeom prst="rect">
            <a:avLst/>
          </a:prstGeom>
        </p:spPr>
      </p:pic>
      <p:sp>
        <p:nvSpPr>
          <p:cNvPr id="2" name="Title 1">
            <a:extLst>
              <a:ext uri="{FF2B5EF4-FFF2-40B4-BE49-F238E27FC236}">
                <a16:creationId xmlns:a16="http://schemas.microsoft.com/office/drawing/2014/main" id="{902F3581-1173-53F5-EBF9-544E546D28EA}"/>
              </a:ext>
            </a:extLst>
          </p:cNvPr>
          <p:cNvSpPr>
            <a:spLocks noGrp="1"/>
          </p:cNvSpPr>
          <p:nvPr>
            <p:ph type="title"/>
          </p:nvPr>
        </p:nvSpPr>
        <p:spPr/>
        <p:txBody>
          <a:bodyPr anchor="t"/>
          <a:lstStyle/>
          <a:p>
            <a:pPr algn="ctr"/>
            <a:r>
              <a:rPr lang="en-US" b="1"/>
              <a:t>Знание статуса</a:t>
            </a:r>
          </a:p>
        </p:txBody>
      </p:sp>
      <p:pic>
        <p:nvPicPr>
          <p:cNvPr id="4" name="Picture 3">
            <a:extLst>
              <a:ext uri="{FF2B5EF4-FFF2-40B4-BE49-F238E27FC236}">
                <a16:creationId xmlns:a16="http://schemas.microsoft.com/office/drawing/2014/main" id="{74C9A292-6E67-8462-DE8C-3E47517E0498}"/>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7" name="TextBox 6">
            <a:extLst>
              <a:ext uri="{FF2B5EF4-FFF2-40B4-BE49-F238E27FC236}">
                <a16:creationId xmlns:a16="http://schemas.microsoft.com/office/drawing/2014/main" id="{2898E769-14BF-BC61-2AF9-1C51E11AC7C5}"/>
              </a:ext>
            </a:extLst>
          </p:cNvPr>
          <p:cNvSpPr txBox="1"/>
          <p:nvPr/>
        </p:nvSpPr>
        <p:spPr>
          <a:xfrm>
            <a:off x="256033" y="2776382"/>
            <a:ext cx="2944368"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err="1">
                <a:solidFill>
                  <a:schemeClr val="bg1"/>
                </a:solidFill>
              </a:rPr>
              <a:t>Оценка</a:t>
            </a:r>
            <a:r>
              <a:rPr lang="en-US" dirty="0">
                <a:solidFill>
                  <a:schemeClr val="bg1"/>
                </a:solidFill>
              </a:rPr>
              <a:t> </a:t>
            </a:r>
            <a:r>
              <a:rPr lang="ru-RU" dirty="0">
                <a:solidFill>
                  <a:schemeClr val="bg1"/>
                </a:solidFill>
              </a:rPr>
              <a:t>знания статуса</a:t>
            </a:r>
            <a:r>
              <a:rPr lang="en-US" dirty="0">
                <a:solidFill>
                  <a:schemeClr val="bg1"/>
                </a:solidFill>
              </a:rPr>
              <a:t> </a:t>
            </a:r>
            <a:r>
              <a:rPr lang="en-US" dirty="0" err="1">
                <a:solidFill>
                  <a:schemeClr val="bg1"/>
                </a:solidFill>
              </a:rPr>
              <a:t>будет</a:t>
            </a:r>
            <a:r>
              <a:rPr lang="en-US" dirty="0">
                <a:solidFill>
                  <a:schemeClr val="bg1"/>
                </a:solidFill>
              </a:rPr>
              <a:t> </a:t>
            </a:r>
            <a:r>
              <a:rPr lang="en-US" dirty="0" err="1">
                <a:solidFill>
                  <a:schemeClr val="bg1"/>
                </a:solidFill>
              </a:rPr>
              <a:t>рассмотрена</a:t>
            </a:r>
            <a:r>
              <a:rPr lang="en-US" dirty="0">
                <a:solidFill>
                  <a:schemeClr val="bg1"/>
                </a:solidFill>
              </a:rPr>
              <a:t> </a:t>
            </a:r>
            <a:r>
              <a:rPr lang="en-US" dirty="0" err="1">
                <a:solidFill>
                  <a:schemeClr val="bg1"/>
                </a:solidFill>
              </a:rPr>
              <a:t>позже</a:t>
            </a:r>
            <a:r>
              <a:rPr lang="en-US" dirty="0">
                <a:solidFill>
                  <a:schemeClr val="bg1"/>
                </a:solidFill>
              </a:rPr>
              <a:t> </a:t>
            </a:r>
            <a:r>
              <a:rPr lang="en-US" dirty="0" err="1">
                <a:solidFill>
                  <a:schemeClr val="bg1"/>
                </a:solidFill>
              </a:rPr>
              <a:t>на</a:t>
            </a:r>
            <a:r>
              <a:rPr lang="en-US" dirty="0">
                <a:solidFill>
                  <a:schemeClr val="bg1"/>
                </a:solidFill>
              </a:rPr>
              <a:t> </a:t>
            </a:r>
            <a:r>
              <a:rPr lang="en-US" dirty="0" err="1">
                <a:solidFill>
                  <a:schemeClr val="bg1"/>
                </a:solidFill>
              </a:rPr>
              <a:t>этой</a:t>
            </a:r>
            <a:r>
              <a:rPr lang="en-US" dirty="0">
                <a:solidFill>
                  <a:schemeClr val="bg1"/>
                </a:solidFill>
              </a:rPr>
              <a:t> </a:t>
            </a:r>
            <a:r>
              <a:rPr lang="en-US" dirty="0" err="1">
                <a:solidFill>
                  <a:schemeClr val="bg1"/>
                </a:solidFill>
              </a:rPr>
              <a:t>неделе</a:t>
            </a:r>
            <a:endParaRPr lang="en-US" dirty="0">
              <a:solidFill>
                <a:schemeClr val="bg1"/>
              </a:solidFill>
            </a:endParaRPr>
          </a:p>
          <a:p>
            <a:pPr marL="285750" indent="-285750">
              <a:spcAft>
                <a:spcPts val="600"/>
              </a:spcAft>
              <a:buFont typeface="Arial" panose="020B0604020202020204" pitchFamily="34" charset="0"/>
              <a:buChar char="•"/>
            </a:pPr>
            <a:r>
              <a:rPr lang="en-US" dirty="0" err="1">
                <a:solidFill>
                  <a:schemeClr val="bg1"/>
                </a:solidFill>
              </a:rPr>
              <a:t>На</a:t>
            </a:r>
            <a:r>
              <a:rPr lang="en-US" dirty="0">
                <a:solidFill>
                  <a:schemeClr val="bg1"/>
                </a:solidFill>
              </a:rPr>
              <a:t> </a:t>
            </a:r>
            <a:r>
              <a:rPr lang="en-US" dirty="0" err="1">
                <a:solidFill>
                  <a:schemeClr val="bg1"/>
                </a:solidFill>
              </a:rPr>
              <a:t>данный</a:t>
            </a:r>
            <a:r>
              <a:rPr lang="en-US" dirty="0">
                <a:solidFill>
                  <a:schemeClr val="bg1"/>
                </a:solidFill>
              </a:rPr>
              <a:t> </a:t>
            </a:r>
            <a:r>
              <a:rPr lang="en-US" dirty="0" err="1">
                <a:solidFill>
                  <a:schemeClr val="bg1"/>
                </a:solidFill>
              </a:rPr>
              <a:t>момент</a:t>
            </a:r>
            <a:r>
              <a:rPr lang="en-US" dirty="0">
                <a:solidFill>
                  <a:schemeClr val="bg1"/>
                </a:solidFill>
              </a:rPr>
              <a:t> </a:t>
            </a:r>
            <a:r>
              <a:rPr lang="en-US" dirty="0" err="1">
                <a:solidFill>
                  <a:schemeClr val="bg1"/>
                </a:solidFill>
              </a:rPr>
              <a:t>введите</a:t>
            </a:r>
            <a:r>
              <a:rPr lang="en-US" dirty="0">
                <a:solidFill>
                  <a:schemeClr val="bg1"/>
                </a:solidFill>
              </a:rPr>
              <a:t> </a:t>
            </a:r>
            <a:r>
              <a:rPr lang="en-US" dirty="0" err="1">
                <a:solidFill>
                  <a:schemeClr val="bg1"/>
                </a:solidFill>
              </a:rPr>
              <a:t>данные</a:t>
            </a:r>
            <a:r>
              <a:rPr lang="en-US" dirty="0">
                <a:solidFill>
                  <a:schemeClr val="bg1"/>
                </a:solidFill>
              </a:rPr>
              <a:t> о </a:t>
            </a:r>
            <a:r>
              <a:rPr lang="ru-RU" dirty="0">
                <a:solidFill>
                  <a:schemeClr val="bg1"/>
                </a:solidFill>
              </a:rPr>
              <a:t>значении</a:t>
            </a:r>
            <a:r>
              <a:rPr lang="en-US" dirty="0">
                <a:solidFill>
                  <a:schemeClr val="bg1"/>
                </a:solidFill>
              </a:rPr>
              <a:t> CD4 </a:t>
            </a:r>
            <a:r>
              <a:rPr lang="en-US" dirty="0" err="1">
                <a:solidFill>
                  <a:schemeClr val="bg1"/>
                </a:solidFill>
              </a:rPr>
              <a:t>при</a:t>
            </a:r>
            <a:r>
              <a:rPr lang="en-US" dirty="0">
                <a:solidFill>
                  <a:schemeClr val="bg1"/>
                </a:solidFill>
              </a:rPr>
              <a:t> </a:t>
            </a:r>
            <a:r>
              <a:rPr lang="en-US" dirty="0" err="1">
                <a:solidFill>
                  <a:schemeClr val="bg1"/>
                </a:solidFill>
              </a:rPr>
              <a:t>постановке</a:t>
            </a:r>
            <a:r>
              <a:rPr lang="en-US" dirty="0">
                <a:solidFill>
                  <a:schemeClr val="bg1"/>
                </a:solidFill>
              </a:rPr>
              <a:t> </a:t>
            </a:r>
            <a:r>
              <a:rPr lang="en-US" dirty="0" err="1">
                <a:solidFill>
                  <a:schemeClr val="bg1"/>
                </a:solidFill>
              </a:rPr>
              <a:t>диагноза</a:t>
            </a:r>
            <a:endParaRPr lang="en-US" dirty="0">
              <a:solidFill>
                <a:schemeClr val="bg1"/>
              </a:solidFill>
            </a:endParaRPr>
          </a:p>
          <a:p>
            <a:pPr marL="285750" indent="-285750">
              <a:spcAft>
                <a:spcPts val="600"/>
              </a:spcAft>
              <a:buFont typeface="Arial" panose="020B0604020202020204" pitchFamily="34" charset="0"/>
              <a:buChar char="•"/>
            </a:pPr>
            <a:r>
              <a:rPr lang="en-US" dirty="0" err="1">
                <a:solidFill>
                  <a:schemeClr val="bg1"/>
                </a:solidFill>
              </a:rPr>
              <a:t>Эт</a:t>
            </a:r>
            <a:r>
              <a:rPr lang="ru-RU" dirty="0">
                <a:solidFill>
                  <a:schemeClr val="bg1"/>
                </a:solidFill>
              </a:rPr>
              <a:t>и</a:t>
            </a:r>
            <a:r>
              <a:rPr lang="en-US" dirty="0">
                <a:solidFill>
                  <a:schemeClr val="bg1"/>
                </a:solidFill>
              </a:rPr>
              <a:t> </a:t>
            </a:r>
            <a:r>
              <a:rPr lang="en-US" dirty="0" err="1">
                <a:solidFill>
                  <a:schemeClr val="bg1"/>
                </a:solidFill>
              </a:rPr>
              <a:t>данные</a:t>
            </a:r>
            <a:r>
              <a:rPr lang="en-US" dirty="0">
                <a:solidFill>
                  <a:schemeClr val="bg1"/>
                </a:solidFill>
              </a:rPr>
              <a:t> </a:t>
            </a:r>
            <a:r>
              <a:rPr lang="ru-RU" dirty="0">
                <a:solidFill>
                  <a:schemeClr val="bg1"/>
                </a:solidFill>
              </a:rPr>
              <a:t>необходимы </a:t>
            </a:r>
            <a:r>
              <a:rPr lang="en-US" dirty="0" err="1">
                <a:solidFill>
                  <a:schemeClr val="bg1"/>
                </a:solidFill>
              </a:rPr>
              <a:t>для</a:t>
            </a:r>
            <a:r>
              <a:rPr lang="en-US" dirty="0">
                <a:solidFill>
                  <a:schemeClr val="bg1"/>
                </a:solidFill>
              </a:rPr>
              <a:t> </a:t>
            </a:r>
            <a:r>
              <a:rPr lang="en-US" dirty="0" err="1">
                <a:solidFill>
                  <a:schemeClr val="bg1"/>
                </a:solidFill>
              </a:rPr>
              <a:t>отчетности</a:t>
            </a:r>
            <a:r>
              <a:rPr lang="en-US" dirty="0">
                <a:solidFill>
                  <a:schemeClr val="bg1"/>
                </a:solidFill>
              </a:rPr>
              <a:t> GAM</a:t>
            </a:r>
          </a:p>
        </p:txBody>
      </p:sp>
      <p:sp>
        <p:nvSpPr>
          <p:cNvPr id="9" name="Rectangle 8">
            <a:extLst>
              <a:ext uri="{FF2B5EF4-FFF2-40B4-BE49-F238E27FC236}">
                <a16:creationId xmlns:a16="http://schemas.microsoft.com/office/drawing/2014/main" id="{E5CAA9F2-62EE-F2FC-CDDE-0AD9F422CEF3}"/>
              </a:ext>
            </a:extLst>
          </p:cNvPr>
          <p:cNvSpPr/>
          <p:nvPr/>
        </p:nvSpPr>
        <p:spPr>
          <a:xfrm>
            <a:off x="3559073" y="2767836"/>
            <a:ext cx="8114482" cy="16417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19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0B6E-5EEC-AB14-0293-C7567ADF5F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349506-948A-67E6-00EC-FB04641B493E}"/>
              </a:ext>
            </a:extLst>
          </p:cNvPr>
          <p:cNvPicPr>
            <a:picLocks noChangeAspect="1"/>
          </p:cNvPicPr>
          <p:nvPr/>
        </p:nvPicPr>
        <p:blipFill>
          <a:blip r:embed="rId3"/>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60437BA0-BFE6-B81C-36A4-14B8E6FE30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Тестирование на ВИЧ</a:t>
            </a:r>
          </a:p>
        </p:txBody>
      </p:sp>
      <p:pic>
        <p:nvPicPr>
          <p:cNvPr id="6" name="Picture 5">
            <a:extLst>
              <a:ext uri="{FF2B5EF4-FFF2-40B4-BE49-F238E27FC236}">
                <a16:creationId xmlns:a16="http://schemas.microsoft.com/office/drawing/2014/main" id="{29B82B21-554F-27EF-E210-562EDFE90D02}"/>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775F1927-A541-AE4D-AFCB-E361CD9632B9}"/>
              </a:ext>
            </a:extLst>
          </p:cNvPr>
          <p:cNvSpPr txBox="1"/>
          <p:nvPr/>
        </p:nvSpPr>
        <p:spPr>
          <a:xfrm>
            <a:off x="256033" y="2166782"/>
            <a:ext cx="2944368" cy="36471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err="1">
                <a:solidFill>
                  <a:schemeClr val="bg1"/>
                </a:solidFill>
              </a:rPr>
              <a:t>Данные</a:t>
            </a:r>
            <a:r>
              <a:rPr lang="en-US" dirty="0">
                <a:solidFill>
                  <a:schemeClr val="bg1"/>
                </a:solidFill>
              </a:rPr>
              <a:t> в </a:t>
            </a:r>
            <a:r>
              <a:rPr lang="en-US" dirty="0" err="1">
                <a:solidFill>
                  <a:schemeClr val="bg1"/>
                </a:solidFill>
              </a:rPr>
              <a:t>это</a:t>
            </a:r>
            <a:r>
              <a:rPr lang="ru-RU" dirty="0">
                <a:solidFill>
                  <a:schemeClr val="bg1"/>
                </a:solidFill>
              </a:rPr>
              <a:t>й</a:t>
            </a:r>
            <a:r>
              <a:rPr lang="en-US" dirty="0">
                <a:solidFill>
                  <a:schemeClr val="bg1"/>
                </a:solidFill>
              </a:rPr>
              <a:t> </a:t>
            </a:r>
            <a:r>
              <a:rPr lang="ru-RU" dirty="0">
                <a:solidFill>
                  <a:schemeClr val="bg1"/>
                </a:solidFill>
              </a:rPr>
              <a:t>таблице/закладке</a:t>
            </a:r>
            <a:r>
              <a:rPr lang="en-US" dirty="0">
                <a:solidFill>
                  <a:schemeClr val="bg1"/>
                </a:solidFill>
              </a:rPr>
              <a:t> </a:t>
            </a:r>
            <a:r>
              <a:rPr lang="en-US" dirty="0" err="1">
                <a:solidFill>
                  <a:schemeClr val="bg1"/>
                </a:solidFill>
              </a:rPr>
              <a:t>не</a:t>
            </a:r>
            <a:r>
              <a:rPr lang="en-US" dirty="0">
                <a:solidFill>
                  <a:schemeClr val="bg1"/>
                </a:solidFill>
              </a:rPr>
              <a:t> </a:t>
            </a:r>
            <a:r>
              <a:rPr lang="en-US" dirty="0" err="1">
                <a:solidFill>
                  <a:schemeClr val="bg1"/>
                </a:solidFill>
              </a:rPr>
              <a:t>влияют</a:t>
            </a:r>
            <a:r>
              <a:rPr lang="en-US" dirty="0">
                <a:solidFill>
                  <a:schemeClr val="bg1"/>
                </a:solidFill>
              </a:rPr>
              <a:t> (в </a:t>
            </a:r>
            <a:r>
              <a:rPr lang="en-US" dirty="0" err="1">
                <a:solidFill>
                  <a:schemeClr val="bg1"/>
                </a:solidFill>
              </a:rPr>
              <a:t>настоящее</a:t>
            </a:r>
            <a:r>
              <a:rPr lang="en-US" dirty="0">
                <a:solidFill>
                  <a:schemeClr val="bg1"/>
                </a:solidFill>
              </a:rPr>
              <a:t> </a:t>
            </a:r>
            <a:r>
              <a:rPr lang="en-US" dirty="0" err="1">
                <a:solidFill>
                  <a:schemeClr val="bg1"/>
                </a:solidFill>
              </a:rPr>
              <a:t>время</a:t>
            </a:r>
            <a:r>
              <a:rPr lang="en-US" dirty="0">
                <a:solidFill>
                  <a:schemeClr val="bg1"/>
                </a:solidFill>
              </a:rPr>
              <a:t>) </a:t>
            </a:r>
            <a:r>
              <a:rPr lang="en-US" dirty="0" err="1">
                <a:solidFill>
                  <a:schemeClr val="bg1"/>
                </a:solidFill>
              </a:rPr>
              <a:t>на</a:t>
            </a:r>
            <a:r>
              <a:rPr lang="en-US" dirty="0">
                <a:solidFill>
                  <a:schemeClr val="bg1"/>
                </a:solidFill>
              </a:rPr>
              <a:t> </a:t>
            </a:r>
            <a:r>
              <a:rPr lang="en-US" dirty="0" err="1">
                <a:solidFill>
                  <a:schemeClr val="bg1"/>
                </a:solidFill>
              </a:rPr>
              <a:t>оценки</a:t>
            </a:r>
            <a:r>
              <a:rPr lang="en-US" dirty="0">
                <a:solidFill>
                  <a:schemeClr val="bg1"/>
                </a:solidFill>
              </a:rPr>
              <a:t> AIM</a:t>
            </a:r>
          </a:p>
          <a:p>
            <a:pPr marL="285750" indent="-285750">
              <a:spcAft>
                <a:spcPts val="600"/>
              </a:spcAft>
              <a:buFont typeface="Arial" panose="020B0604020202020204" pitchFamily="34" charset="0"/>
              <a:buChar char="•"/>
            </a:pPr>
            <a:r>
              <a:rPr lang="en-US" dirty="0" err="1">
                <a:solidFill>
                  <a:schemeClr val="bg1"/>
                </a:solidFill>
              </a:rPr>
              <a:t>Эти</a:t>
            </a:r>
            <a:r>
              <a:rPr lang="en-US" dirty="0">
                <a:solidFill>
                  <a:schemeClr val="bg1"/>
                </a:solidFill>
              </a:rPr>
              <a:t> </a:t>
            </a:r>
            <a:r>
              <a:rPr lang="en-US" dirty="0" err="1">
                <a:solidFill>
                  <a:schemeClr val="bg1"/>
                </a:solidFill>
              </a:rPr>
              <a:t>данные</a:t>
            </a:r>
            <a:r>
              <a:rPr lang="en-US" dirty="0">
                <a:solidFill>
                  <a:schemeClr val="bg1"/>
                </a:solidFill>
              </a:rPr>
              <a:t> </a:t>
            </a:r>
            <a:r>
              <a:rPr lang="ru-RU" dirty="0">
                <a:solidFill>
                  <a:schemeClr val="bg1"/>
                </a:solidFill>
              </a:rPr>
              <a:t>помогают понять как интерпретировать тенденции/изменения </a:t>
            </a:r>
            <a:r>
              <a:rPr lang="en-US" dirty="0">
                <a:solidFill>
                  <a:schemeClr val="bg1"/>
                </a:solidFill>
              </a:rPr>
              <a:t> </a:t>
            </a:r>
            <a:r>
              <a:rPr lang="en-US" dirty="0" err="1">
                <a:solidFill>
                  <a:schemeClr val="bg1"/>
                </a:solidFill>
              </a:rPr>
              <a:t>знани</a:t>
            </a:r>
            <a:r>
              <a:rPr lang="ru-RU" dirty="0">
                <a:solidFill>
                  <a:schemeClr val="bg1"/>
                </a:solidFill>
              </a:rPr>
              <a:t>я </a:t>
            </a:r>
            <a:r>
              <a:rPr lang="en-US" dirty="0" err="1">
                <a:solidFill>
                  <a:schemeClr val="bg1"/>
                </a:solidFill>
              </a:rPr>
              <a:t>статус</a:t>
            </a:r>
            <a:r>
              <a:rPr lang="ru-RU" dirty="0">
                <a:solidFill>
                  <a:schemeClr val="bg1"/>
                </a:solidFill>
              </a:rPr>
              <a:t>а</a:t>
            </a:r>
          </a:p>
          <a:p>
            <a:pPr marL="285750" indent="-285750">
              <a:spcAft>
                <a:spcPts val="600"/>
              </a:spcAft>
              <a:buFont typeface="Arial" panose="020B0604020202020204" pitchFamily="34" charset="0"/>
              <a:buChar char="•"/>
            </a:pPr>
            <a:r>
              <a:rPr lang="ru-RU" dirty="0">
                <a:solidFill>
                  <a:schemeClr val="bg1"/>
                </a:solidFill>
              </a:rPr>
              <a:t>Эти данные необходимы для отчетности </a:t>
            </a:r>
            <a:r>
              <a:rPr lang="en-US" dirty="0">
                <a:solidFill>
                  <a:schemeClr val="bg1"/>
                </a:solidFill>
              </a:rPr>
              <a:t>GAM</a:t>
            </a:r>
            <a:endParaRPr lang="ru-RU" dirty="0">
              <a:solidFill>
                <a:schemeClr val="bg1"/>
              </a:solidFill>
            </a:endParaRPr>
          </a:p>
          <a:p>
            <a:pPr marL="285750" indent="-285750">
              <a:spcAft>
                <a:spcPts val="600"/>
              </a:spcAft>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562036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C6B0-CD3E-ECFB-9BC0-634CCD3991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7980C72-F4A6-B5A1-618E-C0A16042D37A}"/>
              </a:ext>
            </a:extLst>
          </p:cNvPr>
          <p:cNvPicPr>
            <a:picLocks noChangeAspect="1"/>
          </p:cNvPicPr>
          <p:nvPr/>
        </p:nvPicPr>
        <p:blipFill>
          <a:blip r:embed="rId3"/>
          <a:stretch>
            <a:fillRect/>
          </a:stretch>
        </p:blipFill>
        <p:spPr>
          <a:xfrm>
            <a:off x="3497815" y="596238"/>
            <a:ext cx="8235706" cy="5661589"/>
          </a:xfrm>
          <a:prstGeom prst="rect">
            <a:avLst/>
          </a:prstGeom>
        </p:spPr>
      </p:pic>
      <p:sp>
        <p:nvSpPr>
          <p:cNvPr id="4" name="Title 1">
            <a:extLst>
              <a:ext uri="{FF2B5EF4-FFF2-40B4-BE49-F238E27FC236}">
                <a16:creationId xmlns:a16="http://schemas.microsoft.com/office/drawing/2014/main" id="{6DF6052B-8EEB-D8BA-CDDF-B450CBFD862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Тестирование на ВИЧ</a:t>
            </a:r>
          </a:p>
        </p:txBody>
      </p:sp>
      <p:pic>
        <p:nvPicPr>
          <p:cNvPr id="6" name="Picture 5">
            <a:extLst>
              <a:ext uri="{FF2B5EF4-FFF2-40B4-BE49-F238E27FC236}">
                <a16:creationId xmlns:a16="http://schemas.microsoft.com/office/drawing/2014/main" id="{DB2941AB-4470-5EE1-56DC-651181BE9713}"/>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grpSp>
        <p:nvGrpSpPr>
          <p:cNvPr id="7" name="Group 6">
            <a:extLst>
              <a:ext uri="{FF2B5EF4-FFF2-40B4-BE49-F238E27FC236}">
                <a16:creationId xmlns:a16="http://schemas.microsoft.com/office/drawing/2014/main" id="{9C8077CC-171C-3C66-F263-76F7D76B97FE}"/>
              </a:ext>
            </a:extLst>
          </p:cNvPr>
          <p:cNvGrpSpPr/>
          <p:nvPr/>
        </p:nvGrpSpPr>
        <p:grpSpPr>
          <a:xfrm>
            <a:off x="3594665" y="1123838"/>
            <a:ext cx="7873791" cy="1184659"/>
            <a:chOff x="3594665" y="2244341"/>
            <a:chExt cx="7873791" cy="1184659"/>
          </a:xfrm>
        </p:grpSpPr>
        <p:sp>
          <p:nvSpPr>
            <p:cNvPr id="14" name="Rectangle 13">
              <a:extLst>
                <a:ext uri="{FF2B5EF4-FFF2-40B4-BE49-F238E27FC236}">
                  <a16:creationId xmlns:a16="http://schemas.microsoft.com/office/drawing/2014/main" id="{115B371E-2E67-1153-8071-DD9E6F98E485}"/>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520C64-3E46-E4C6-4A3C-27B9C28698FD}"/>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err="1">
                  <a:solidFill>
                    <a:schemeClr val="tx1"/>
                  </a:solidFill>
                </a:rPr>
                <a:t>Диагностические</a:t>
              </a:r>
              <a:r>
                <a:rPr lang="en-US" sz="1400" b="1" dirty="0">
                  <a:solidFill>
                    <a:schemeClr val="tx1"/>
                  </a:solidFill>
                </a:rPr>
                <a:t> </a:t>
              </a:r>
              <a:r>
                <a:rPr lang="en-US" sz="1400" b="1" dirty="0" err="1">
                  <a:solidFill>
                    <a:schemeClr val="tx1"/>
                  </a:solidFill>
                </a:rPr>
                <a:t>тесты</a:t>
              </a:r>
              <a:r>
                <a:rPr lang="en-US" sz="1400" b="1" dirty="0">
                  <a:solidFill>
                    <a:schemeClr val="tx1"/>
                  </a:solidFill>
                </a:rPr>
                <a:t>: </a:t>
              </a:r>
              <a:r>
                <a:rPr lang="en-US" sz="1400" dirty="0" err="1">
                  <a:solidFill>
                    <a:schemeClr val="tx1"/>
                  </a:solidFill>
                </a:rPr>
                <a:t>Должно</a:t>
              </a:r>
              <a:r>
                <a:rPr lang="en-US" sz="1400" dirty="0">
                  <a:solidFill>
                    <a:schemeClr val="tx1"/>
                  </a:solidFill>
                </a:rPr>
                <a:t> </a:t>
              </a:r>
              <a:r>
                <a:rPr lang="en-US" sz="1400" dirty="0" err="1">
                  <a:solidFill>
                    <a:schemeClr val="tx1"/>
                  </a:solidFill>
                </a:rPr>
                <a:t>быть</a:t>
              </a:r>
              <a:r>
                <a:rPr lang="en-US" sz="1400" dirty="0">
                  <a:solidFill>
                    <a:schemeClr val="tx1"/>
                  </a:solidFill>
                </a:rPr>
                <a:t> </a:t>
              </a:r>
              <a:r>
                <a:rPr lang="en-US" sz="1400" dirty="0" err="1">
                  <a:solidFill>
                    <a:schemeClr val="tx1"/>
                  </a:solidFill>
                </a:rPr>
                <a:t>равно</a:t>
              </a:r>
              <a:r>
                <a:rPr lang="en-US" sz="1400" dirty="0">
                  <a:solidFill>
                    <a:schemeClr val="tx1"/>
                  </a:solidFill>
                </a:rPr>
                <a:t> HTS + ANC; </a:t>
              </a:r>
              <a:r>
                <a:rPr lang="en-US" sz="1400" u="sng" dirty="0" err="1">
                  <a:solidFill>
                    <a:schemeClr val="tx1"/>
                  </a:solidFill>
                </a:rPr>
                <a:t>исключите</a:t>
              </a:r>
              <a:r>
                <a:rPr lang="en-US" sz="1400" u="sng" dirty="0">
                  <a:solidFill>
                    <a:schemeClr val="tx1"/>
                  </a:solidFill>
                </a:rPr>
                <a:t> </a:t>
              </a:r>
              <a:r>
                <a:rPr lang="en-US" sz="1400" u="sng" dirty="0" err="1">
                  <a:solidFill>
                    <a:schemeClr val="tx1"/>
                  </a:solidFill>
                </a:rPr>
                <a:t>самотестирование</a:t>
              </a:r>
              <a:r>
                <a:rPr lang="en-US" sz="1400" u="sng" dirty="0">
                  <a:solidFill>
                    <a:schemeClr val="tx1"/>
                  </a:solidFill>
                </a:rPr>
                <a:t> и </a:t>
              </a:r>
              <a:r>
                <a:rPr lang="en-US" sz="1400" u="sng" dirty="0" err="1">
                  <a:solidFill>
                    <a:schemeClr val="tx1"/>
                  </a:solidFill>
                </a:rPr>
                <a:t>скрининг</a:t>
              </a:r>
              <a:r>
                <a:rPr lang="en-US" sz="1400" u="sng" dirty="0">
                  <a:solidFill>
                    <a:schemeClr val="tx1"/>
                  </a:solidFill>
                </a:rPr>
                <a:t> </a:t>
              </a:r>
              <a:r>
                <a:rPr lang="en-US" sz="1400" u="sng" dirty="0" err="1">
                  <a:solidFill>
                    <a:schemeClr val="tx1"/>
                  </a:solidFill>
                </a:rPr>
                <a:t>донорской</a:t>
              </a:r>
              <a:r>
                <a:rPr lang="en-US" sz="1400" u="sng" dirty="0">
                  <a:solidFill>
                    <a:schemeClr val="tx1"/>
                  </a:solidFill>
                </a:rPr>
                <a:t> </a:t>
              </a:r>
              <a:r>
                <a:rPr lang="en-US" sz="1400" u="sng" dirty="0" err="1">
                  <a:solidFill>
                    <a:schemeClr val="tx1"/>
                  </a:solidFill>
                </a:rPr>
                <a:t>крови</a:t>
              </a:r>
              <a:endParaRPr lang="en-US" sz="1400" u="sng" dirty="0">
                <a:solidFill>
                  <a:schemeClr val="tx1"/>
                </a:solidFill>
              </a:endParaRPr>
            </a:p>
            <a:p>
              <a:pPr marL="285750" indent="-285750">
                <a:buFont typeface="Arial" panose="020B0604020202020204" pitchFamily="34" charset="0"/>
                <a:buChar char="•"/>
              </a:pPr>
              <a:r>
                <a:rPr lang="en-US" sz="1400" b="1" dirty="0" err="1">
                  <a:solidFill>
                    <a:schemeClr val="tx1"/>
                  </a:solidFill>
                </a:rPr>
                <a:t>Тесты</a:t>
              </a:r>
              <a:r>
                <a:rPr lang="en-US" sz="1400" b="1" dirty="0">
                  <a:solidFill>
                    <a:schemeClr val="tx1"/>
                  </a:solidFill>
                </a:rPr>
                <a:t> HTS: </a:t>
              </a:r>
              <a:r>
                <a:rPr lang="en-US" sz="1400" dirty="0" err="1">
                  <a:solidFill>
                    <a:schemeClr val="tx1"/>
                  </a:solidFill>
                </a:rPr>
                <a:t>Пожалуйста</a:t>
              </a:r>
              <a:r>
                <a:rPr lang="en-US" sz="1400" dirty="0">
                  <a:solidFill>
                    <a:schemeClr val="tx1"/>
                  </a:solidFill>
                </a:rPr>
                <a:t>, </a:t>
              </a:r>
              <a:r>
                <a:rPr lang="en-US" sz="1400" u="sng" dirty="0" err="1">
                  <a:solidFill>
                    <a:schemeClr val="tx1"/>
                  </a:solidFill>
                </a:rPr>
                <a:t>исключите</a:t>
              </a:r>
              <a:r>
                <a:rPr lang="en-US" sz="1400" u="sng" dirty="0">
                  <a:solidFill>
                    <a:schemeClr val="tx1"/>
                  </a:solidFill>
                </a:rPr>
                <a:t> АНК</a:t>
              </a:r>
              <a:r>
                <a:rPr lang="en-US" sz="1400" dirty="0">
                  <a:solidFill>
                    <a:schemeClr val="tx1"/>
                  </a:solidFill>
                </a:rPr>
                <a:t>, </a:t>
              </a:r>
              <a:r>
                <a:rPr lang="en-US" sz="1400" dirty="0" err="1">
                  <a:solidFill>
                    <a:schemeClr val="tx1"/>
                  </a:solidFill>
                </a:rPr>
                <a:t>но</a:t>
              </a:r>
              <a:r>
                <a:rPr lang="en-US" sz="1400" dirty="0">
                  <a:solidFill>
                    <a:schemeClr val="tx1"/>
                  </a:solidFill>
                </a:rPr>
                <a:t> </a:t>
              </a:r>
              <a:r>
                <a:rPr lang="en-US" sz="1400" u="sng" dirty="0" err="1">
                  <a:solidFill>
                    <a:schemeClr val="tx1"/>
                  </a:solidFill>
                </a:rPr>
                <a:t>включите</a:t>
              </a:r>
              <a:r>
                <a:rPr lang="en-US" sz="1400" u="sng" dirty="0">
                  <a:solidFill>
                    <a:schemeClr val="tx1"/>
                  </a:solidFill>
                </a:rPr>
                <a:t> </a:t>
              </a:r>
              <a:r>
                <a:rPr lang="en-US" sz="1400" u="sng" dirty="0" err="1">
                  <a:solidFill>
                    <a:schemeClr val="tx1"/>
                  </a:solidFill>
                </a:rPr>
                <a:t>индексное</a:t>
              </a:r>
              <a:r>
                <a:rPr lang="en-US" sz="1400" u="sng" dirty="0">
                  <a:solidFill>
                    <a:schemeClr val="tx1"/>
                  </a:solidFill>
                </a:rPr>
                <a:t> </a:t>
              </a:r>
              <a:r>
                <a:rPr lang="en-US" sz="1400" u="sng" dirty="0" err="1">
                  <a:solidFill>
                    <a:schemeClr val="tx1"/>
                  </a:solidFill>
                </a:rPr>
                <a:t>тестирование</a:t>
              </a:r>
              <a:r>
                <a:rPr lang="en-US" sz="1400" u="sng" dirty="0">
                  <a:solidFill>
                    <a:schemeClr val="tx1"/>
                  </a:solidFill>
                </a:rPr>
                <a:t> </a:t>
              </a:r>
              <a:endParaRPr lang="en-US" sz="1400" dirty="0">
                <a:solidFill>
                  <a:schemeClr val="tx1"/>
                </a:solidFill>
              </a:endParaRPr>
            </a:p>
            <a:p>
              <a:pPr marL="285750" indent="-285750">
                <a:buFont typeface="Arial" panose="020B0604020202020204" pitchFamily="34" charset="0"/>
                <a:buChar char="•"/>
              </a:pPr>
              <a:r>
                <a:rPr lang="ru-RU" sz="1400" b="1" dirty="0">
                  <a:solidFill>
                    <a:schemeClr val="tx1"/>
                  </a:solidFill>
                </a:rPr>
                <a:t>Тесты </a:t>
              </a:r>
              <a:r>
                <a:rPr lang="en-US" sz="1400" b="1" dirty="0" err="1">
                  <a:solidFill>
                    <a:schemeClr val="tx1"/>
                  </a:solidFill>
                </a:rPr>
                <a:t>при</a:t>
              </a:r>
              <a:r>
                <a:rPr lang="en-US" sz="1400" b="1" dirty="0">
                  <a:solidFill>
                    <a:schemeClr val="tx1"/>
                  </a:solidFill>
                </a:rPr>
                <a:t> АНК: </a:t>
              </a:r>
              <a:r>
                <a:rPr lang="en-US" sz="1400" dirty="0" err="1">
                  <a:solidFill>
                    <a:schemeClr val="tx1"/>
                  </a:solidFill>
                </a:rPr>
                <a:t>Включите</a:t>
              </a:r>
              <a:r>
                <a:rPr lang="en-US" sz="1400" dirty="0">
                  <a:solidFill>
                    <a:schemeClr val="tx1"/>
                  </a:solidFill>
                </a:rPr>
                <a:t> </a:t>
              </a:r>
              <a:r>
                <a:rPr lang="en-US" sz="1400" dirty="0" err="1">
                  <a:solidFill>
                    <a:schemeClr val="tx1"/>
                  </a:solidFill>
                </a:rPr>
                <a:t>сюда</a:t>
              </a:r>
              <a:r>
                <a:rPr lang="en-US" sz="1400" dirty="0">
                  <a:solidFill>
                    <a:schemeClr val="tx1"/>
                  </a:solidFill>
                </a:rPr>
                <a:t> </a:t>
              </a:r>
              <a:r>
                <a:rPr lang="en-US" sz="1400" dirty="0" err="1">
                  <a:solidFill>
                    <a:schemeClr val="tx1"/>
                  </a:solidFill>
                </a:rPr>
                <a:t>все</a:t>
              </a:r>
              <a:r>
                <a:rPr lang="en-US" sz="1400" dirty="0">
                  <a:solidFill>
                    <a:schemeClr val="tx1"/>
                  </a:solidFill>
                </a:rPr>
                <a:t> </a:t>
              </a:r>
              <a:r>
                <a:rPr lang="ru-RU" sz="1400" dirty="0">
                  <a:solidFill>
                    <a:schemeClr val="tx1"/>
                  </a:solidFill>
                </a:rPr>
                <a:t>тесты</a:t>
              </a:r>
              <a:r>
                <a:rPr lang="en-US" sz="1400" dirty="0">
                  <a:solidFill>
                    <a:schemeClr val="tx1"/>
                  </a:solidFill>
                </a:rPr>
                <a:t> </a:t>
              </a:r>
              <a:r>
                <a:rPr lang="en-US" sz="1400" dirty="0" err="1">
                  <a:solidFill>
                    <a:schemeClr val="tx1"/>
                  </a:solidFill>
                </a:rPr>
                <a:t>во</a:t>
              </a:r>
              <a:r>
                <a:rPr lang="en-US" sz="1400" dirty="0">
                  <a:solidFill>
                    <a:schemeClr val="tx1"/>
                  </a:solidFill>
                </a:rPr>
                <a:t> </a:t>
              </a:r>
              <a:r>
                <a:rPr lang="en-US" sz="1400" dirty="0" err="1">
                  <a:solidFill>
                    <a:schemeClr val="tx1"/>
                  </a:solidFill>
                </a:rPr>
                <a:t>время</a:t>
              </a:r>
              <a:r>
                <a:rPr lang="en-US" sz="1400" dirty="0">
                  <a:solidFill>
                    <a:schemeClr val="tx1"/>
                  </a:solidFill>
                </a:rPr>
                <a:t> АНК, </a:t>
              </a:r>
              <a:r>
                <a:rPr lang="en-US" sz="1400" dirty="0" err="1">
                  <a:solidFill>
                    <a:schemeClr val="tx1"/>
                  </a:solidFill>
                </a:rPr>
                <a:t>включая</a:t>
              </a:r>
              <a:r>
                <a:rPr lang="en-US" sz="1400" dirty="0">
                  <a:solidFill>
                    <a:schemeClr val="tx1"/>
                  </a:solidFill>
                </a:rPr>
                <a:t> </a:t>
              </a:r>
              <a:r>
                <a:rPr lang="en-US" sz="1400" dirty="0" err="1">
                  <a:solidFill>
                    <a:schemeClr val="tx1"/>
                  </a:solidFill>
                </a:rPr>
                <a:t>роды</a:t>
              </a:r>
              <a:r>
                <a:rPr lang="en-US" sz="1400" dirty="0">
                  <a:solidFill>
                    <a:schemeClr val="tx1"/>
                  </a:solidFill>
                </a:rPr>
                <a:t> и </a:t>
              </a:r>
              <a:r>
                <a:rPr lang="en-US" sz="1400" dirty="0" err="1">
                  <a:solidFill>
                    <a:schemeClr val="tx1"/>
                  </a:solidFill>
                </a:rPr>
                <a:t>схватки</a:t>
              </a:r>
              <a:endParaRPr lang="en-US" sz="1400" dirty="0">
                <a:solidFill>
                  <a:schemeClr val="tx1"/>
                </a:solidFill>
              </a:endParaRPr>
            </a:p>
          </p:txBody>
        </p:sp>
      </p:grpSp>
    </p:spTree>
    <p:extLst>
      <p:ext uri="{BB962C8B-B14F-4D97-AF65-F5344CB8AC3E}">
        <p14:creationId xmlns:p14="http://schemas.microsoft.com/office/powerpoint/2010/main" val="383971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A9C377-CBF7-E090-A112-8E30C039DF21}"/>
              </a:ext>
            </a:extLst>
          </p:cNvPr>
          <p:cNvSpPr>
            <a:spLocks noGrp="1"/>
          </p:cNvSpPr>
          <p:nvPr>
            <p:ph type="title" idx="4294967295"/>
          </p:nvPr>
        </p:nvSpPr>
        <p:spPr>
          <a:xfrm>
            <a:off x="200273" y="1298448"/>
            <a:ext cx="4128264" cy="4322064"/>
          </a:xfrm>
        </p:spPr>
        <p:txBody>
          <a:bodyPr vert="horz" lIns="91440" tIns="45720" rIns="91440" bIns="45720" rtlCol="0" anchor="ctr">
            <a:normAutofit/>
          </a:bodyPr>
          <a:lstStyle/>
          <a:p>
            <a:r>
              <a:rPr lang="ru-RU" dirty="0"/>
              <a:t>Оценка численности </a:t>
            </a:r>
            <a:r>
              <a:rPr lang="en-US" dirty="0" err="1"/>
              <a:t>населения</a:t>
            </a:r>
            <a:r>
              <a:rPr lang="en-US" dirty="0"/>
              <a:t> </a:t>
            </a:r>
            <a:r>
              <a:rPr lang="ru-RU" spc="-100" dirty="0"/>
              <a:t>для</a:t>
            </a:r>
            <a:r>
              <a:rPr lang="en-US" spc="-100" dirty="0"/>
              <a:t> 2024 </a:t>
            </a:r>
            <a:r>
              <a:rPr lang="en-US" spc="-100" dirty="0" err="1"/>
              <a:t>год</a:t>
            </a:r>
            <a:r>
              <a:rPr lang="ru-RU" spc="-100" dirty="0"/>
              <a:t>а</a:t>
            </a:r>
            <a:endParaRPr lang="en-US" spc="-100" dirty="0"/>
          </a:p>
        </p:txBody>
      </p:sp>
      <p:pic>
        <p:nvPicPr>
          <p:cNvPr id="5" name="Picture 4">
            <a:extLst>
              <a:ext uri="{FF2B5EF4-FFF2-40B4-BE49-F238E27FC236}">
                <a16:creationId xmlns:a16="http://schemas.microsoft.com/office/drawing/2014/main" id="{5578668F-A8B5-4999-E8EA-965FC0CDA7D6}"/>
              </a:ext>
            </a:extLst>
          </p:cNvPr>
          <p:cNvPicPr>
            <a:picLocks noChangeAspect="1"/>
          </p:cNvPicPr>
          <p:nvPr/>
        </p:nvPicPr>
        <p:blipFill>
          <a:blip r:embed="rId2"/>
          <a:stretch>
            <a:fillRect/>
          </a:stretch>
        </p:blipFill>
        <p:spPr>
          <a:xfrm>
            <a:off x="4770873" y="395478"/>
            <a:ext cx="6367271" cy="3565671"/>
          </a:xfrm>
          <a:prstGeom prst="rect">
            <a:avLst/>
          </a:prstGeom>
        </p:spPr>
      </p:pic>
      <p:sp>
        <p:nvSpPr>
          <p:cNvPr id="32" name="Rectangle 31">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50FF8AC-074A-4124-2A8B-4E1106C63CA8}"/>
              </a:ext>
            </a:extLst>
          </p:cNvPr>
          <p:cNvSpPr txBox="1"/>
          <p:nvPr/>
        </p:nvSpPr>
        <p:spPr>
          <a:xfrm>
            <a:off x="5006257" y="3877198"/>
            <a:ext cx="6530468" cy="2585323"/>
          </a:xfrm>
          <a:prstGeom prst="rect">
            <a:avLst/>
          </a:prstGeom>
          <a:noFill/>
        </p:spPr>
        <p:txBody>
          <a:bodyPr wrap="square" rtlCol="0">
            <a:spAutoFit/>
          </a:bodyPr>
          <a:lstStyle/>
          <a:p>
            <a:r>
              <a:rPr lang="ru-RU" dirty="0"/>
              <a:t>Департамент</a:t>
            </a:r>
            <a:r>
              <a:rPr lang="en-US" dirty="0"/>
              <a:t> </a:t>
            </a:r>
            <a:r>
              <a:rPr lang="ru-RU" dirty="0"/>
              <a:t>оценки численности </a:t>
            </a:r>
            <a:r>
              <a:rPr lang="en-US" dirty="0" err="1"/>
              <a:t>населения</a:t>
            </a:r>
            <a:r>
              <a:rPr lang="en-US" dirty="0"/>
              <a:t> ООН обновил свои демографические оценки и </a:t>
            </a:r>
            <a:r>
              <a:rPr lang="en-US" dirty="0" err="1"/>
              <a:t>прогнозы</a:t>
            </a:r>
            <a:r>
              <a:rPr lang="en-US" dirty="0"/>
              <a:t> </a:t>
            </a:r>
            <a:r>
              <a:rPr lang="ru-RU" dirty="0"/>
              <a:t>для</a:t>
            </a:r>
            <a:r>
              <a:rPr lang="en-US" dirty="0"/>
              <a:t> 2024 </a:t>
            </a:r>
            <a:r>
              <a:rPr lang="en-US" dirty="0" err="1"/>
              <a:t>год</a:t>
            </a:r>
            <a:r>
              <a:rPr lang="ru-RU" dirty="0"/>
              <a:t>а</a:t>
            </a:r>
            <a:r>
              <a:rPr lang="en-US" dirty="0"/>
              <a:t>. Новая база данных находится в </a:t>
            </a:r>
            <a:r>
              <a:rPr lang="ru-RU" dirty="0"/>
              <a:t> </a:t>
            </a:r>
            <a:r>
              <a:rPr lang="en-US" dirty="0"/>
              <a:t>Spectrum. Если Вы использовали WPP 2022 для своих демографических оценок, Вам следует </a:t>
            </a:r>
            <a:r>
              <a:rPr lang="en-US" dirty="0" err="1"/>
              <a:t>обновить</a:t>
            </a:r>
            <a:r>
              <a:rPr lang="en-US" dirty="0"/>
              <a:t> </a:t>
            </a:r>
            <a:r>
              <a:rPr lang="en-US" dirty="0" err="1"/>
              <a:t>их</a:t>
            </a:r>
            <a:r>
              <a:rPr lang="en-US" dirty="0"/>
              <a:t>. </a:t>
            </a:r>
            <a:r>
              <a:rPr lang="en-US" dirty="0" err="1"/>
              <a:t>Обязательно</a:t>
            </a:r>
            <a:r>
              <a:rPr lang="en-US" dirty="0"/>
              <a:t> </a:t>
            </a:r>
            <a:r>
              <a:rPr lang="en-US" dirty="0" err="1"/>
              <a:t>провер</a:t>
            </a:r>
            <a:r>
              <a:rPr lang="ru-RU" dirty="0" err="1"/>
              <a:t>ьте</a:t>
            </a:r>
            <a:r>
              <a:rPr lang="ru-RU" dirty="0"/>
              <a:t> если данные были</a:t>
            </a:r>
            <a:r>
              <a:rPr lang="en-US" dirty="0"/>
              <a:t> </a:t>
            </a:r>
            <a:r>
              <a:rPr lang="en-US" dirty="0" err="1"/>
              <a:t>обновле</a:t>
            </a:r>
            <a:r>
              <a:rPr lang="ru-RU" dirty="0"/>
              <a:t>нны для вашей страны</a:t>
            </a:r>
            <a:r>
              <a:rPr lang="en-US" dirty="0"/>
              <a:t>. </a:t>
            </a:r>
          </a:p>
          <a:p>
            <a:endParaRPr lang="en-US" dirty="0"/>
          </a:p>
          <a:p>
            <a:r>
              <a:rPr lang="en-US" dirty="0"/>
              <a:t>Дополнительная информация: https://population.un.org/dataportal/</a:t>
            </a:r>
          </a:p>
        </p:txBody>
      </p:sp>
    </p:spTree>
    <p:extLst>
      <p:ext uri="{BB962C8B-B14F-4D97-AF65-F5344CB8AC3E}">
        <p14:creationId xmlns:p14="http://schemas.microsoft.com/office/powerpoint/2010/main" val="2526069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E6B0-643F-1ADA-6549-589430BC6032}"/>
              </a:ext>
            </a:extLst>
          </p:cNvPr>
          <p:cNvPicPr>
            <a:picLocks noChangeAspect="1"/>
          </p:cNvPicPr>
          <p:nvPr/>
        </p:nvPicPr>
        <p:blipFill>
          <a:blip r:embed="rId3"/>
          <a:stretch>
            <a:fillRect/>
          </a:stretch>
        </p:blipFill>
        <p:spPr>
          <a:xfrm>
            <a:off x="3497815" y="590986"/>
            <a:ext cx="8235706" cy="5661589"/>
          </a:xfrm>
          <a:prstGeom prst="rect">
            <a:avLst/>
          </a:prstGeom>
        </p:spPr>
      </p:pic>
      <p:sp>
        <p:nvSpPr>
          <p:cNvPr id="4" name="Title 1">
            <a:extLst>
              <a:ext uri="{FF2B5EF4-FFF2-40B4-BE49-F238E27FC236}">
                <a16:creationId xmlns:a16="http://schemas.microsoft.com/office/drawing/2014/main" id="{078FEEC9-37F9-9E15-83B9-DFE205282691}"/>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Тестирование на ВИЧ</a:t>
            </a:r>
          </a:p>
        </p:txBody>
      </p:sp>
      <p:pic>
        <p:nvPicPr>
          <p:cNvPr id="6" name="Picture 5">
            <a:extLst>
              <a:ext uri="{FF2B5EF4-FFF2-40B4-BE49-F238E27FC236}">
                <a16:creationId xmlns:a16="http://schemas.microsoft.com/office/drawing/2014/main" id="{F7523AE3-0126-D9F0-62AA-4CDB306FFE99}"/>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20" name="Rectangle 19">
            <a:extLst>
              <a:ext uri="{FF2B5EF4-FFF2-40B4-BE49-F238E27FC236}">
                <a16:creationId xmlns:a16="http://schemas.microsoft.com/office/drawing/2014/main" id="{C36EC0BE-BE48-0778-8A98-F31B76E209AF}"/>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904E69-BCF1-16A4-7692-F5F4AF981785}"/>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rPr>
              <a:t>Самотестирование</a:t>
            </a:r>
            <a:r>
              <a:rPr lang="en-US" sz="1200" b="1" dirty="0">
                <a:solidFill>
                  <a:schemeClr val="tx1"/>
                </a:solidFill>
              </a:rPr>
              <a:t> </a:t>
            </a:r>
            <a:r>
              <a:rPr lang="en-US" sz="1200" b="1" dirty="0" err="1">
                <a:solidFill>
                  <a:schemeClr val="tx1"/>
                </a:solidFill>
              </a:rPr>
              <a:t>на</a:t>
            </a:r>
            <a:r>
              <a:rPr lang="en-US" sz="1200" b="1" dirty="0">
                <a:solidFill>
                  <a:schemeClr val="tx1"/>
                </a:solidFill>
              </a:rPr>
              <a:t> ВИЧ</a:t>
            </a:r>
            <a:r>
              <a:rPr lang="en-US" sz="1200" dirty="0">
                <a:solidFill>
                  <a:schemeClr val="tx1"/>
                </a:solidFill>
              </a:rPr>
              <a:t>: </a:t>
            </a:r>
          </a:p>
          <a:p>
            <a:pPr marL="285750" indent="-285750">
              <a:buFont typeface="Arial" panose="020B0604020202020204" pitchFamily="34" charset="0"/>
              <a:buChar char="•"/>
            </a:pPr>
            <a:r>
              <a:rPr lang="en-US" sz="1200" dirty="0" err="1">
                <a:solidFill>
                  <a:schemeClr val="tx1"/>
                </a:solidFill>
              </a:rPr>
              <a:t>Если</a:t>
            </a:r>
            <a:r>
              <a:rPr lang="en-US" sz="1200" dirty="0">
                <a:solidFill>
                  <a:schemeClr val="tx1"/>
                </a:solidFill>
              </a:rPr>
              <a:t> </a:t>
            </a:r>
            <a:r>
              <a:rPr lang="en-US" sz="1200" dirty="0" err="1">
                <a:solidFill>
                  <a:schemeClr val="tx1"/>
                </a:solidFill>
              </a:rPr>
              <a:t>самотестирование</a:t>
            </a:r>
            <a:r>
              <a:rPr lang="en-US" sz="1200" dirty="0">
                <a:solidFill>
                  <a:schemeClr val="tx1"/>
                </a:solidFill>
              </a:rPr>
              <a:t> </a:t>
            </a:r>
            <a:r>
              <a:rPr lang="en-US" sz="1200" dirty="0" err="1">
                <a:solidFill>
                  <a:schemeClr val="tx1"/>
                </a:solidFill>
              </a:rPr>
              <a:t>проводилось</a:t>
            </a:r>
            <a:r>
              <a:rPr lang="en-US" sz="1200" dirty="0">
                <a:solidFill>
                  <a:schemeClr val="tx1"/>
                </a:solidFill>
              </a:rPr>
              <a:t> с </a:t>
            </a:r>
            <a:r>
              <a:rPr lang="en-US" sz="1200" dirty="0" err="1">
                <a:solidFill>
                  <a:schemeClr val="tx1"/>
                </a:solidFill>
              </a:rPr>
              <a:t>помощью</a:t>
            </a:r>
            <a:r>
              <a:rPr lang="en-US" sz="1200" dirty="0">
                <a:solidFill>
                  <a:schemeClr val="tx1"/>
                </a:solidFill>
              </a:rPr>
              <a:t> </a:t>
            </a:r>
            <a:r>
              <a:rPr lang="en-US" sz="1200" dirty="0" err="1">
                <a:solidFill>
                  <a:schemeClr val="tx1"/>
                </a:solidFill>
              </a:rPr>
              <a:t>поставщика</a:t>
            </a:r>
            <a:r>
              <a:rPr lang="en-US" sz="1200" dirty="0">
                <a:solidFill>
                  <a:schemeClr val="tx1"/>
                </a:solidFill>
              </a:rPr>
              <a:t> </a:t>
            </a:r>
            <a:r>
              <a:rPr lang="en-US" sz="1200" dirty="0" err="1">
                <a:solidFill>
                  <a:schemeClr val="tx1"/>
                </a:solidFill>
              </a:rPr>
              <a:t>услуг</a:t>
            </a:r>
            <a:r>
              <a:rPr lang="en-US" sz="1200" dirty="0">
                <a:solidFill>
                  <a:schemeClr val="tx1"/>
                </a:solidFill>
              </a:rPr>
              <a:t> HTS</a:t>
            </a:r>
          </a:p>
          <a:p>
            <a:pPr marL="285750" indent="-285750">
              <a:buFont typeface="Arial" panose="020B0604020202020204" pitchFamily="34" charset="0"/>
              <a:buChar char="•"/>
            </a:pPr>
            <a:r>
              <a:rPr lang="en-US" sz="1200" dirty="0" err="1">
                <a:solidFill>
                  <a:schemeClr val="tx1"/>
                </a:solidFill>
              </a:rPr>
              <a:t>Если</a:t>
            </a:r>
            <a:r>
              <a:rPr lang="en-US" sz="1200" dirty="0">
                <a:solidFill>
                  <a:schemeClr val="tx1"/>
                </a:solidFill>
              </a:rPr>
              <a:t> </a:t>
            </a:r>
            <a:r>
              <a:rPr lang="en-US" sz="1200" dirty="0" err="1">
                <a:solidFill>
                  <a:schemeClr val="tx1"/>
                </a:solidFill>
              </a:rPr>
              <a:t>набор</a:t>
            </a:r>
            <a:r>
              <a:rPr lang="en-US" sz="1200" dirty="0">
                <a:solidFill>
                  <a:schemeClr val="tx1"/>
                </a:solidFill>
              </a:rPr>
              <a:t> </a:t>
            </a:r>
            <a:r>
              <a:rPr lang="en-US" sz="1200" dirty="0" err="1">
                <a:solidFill>
                  <a:schemeClr val="tx1"/>
                </a:solidFill>
              </a:rPr>
              <a:t>предназначался</a:t>
            </a:r>
            <a:r>
              <a:rPr lang="en-US" sz="1200" dirty="0">
                <a:solidFill>
                  <a:schemeClr val="tx1"/>
                </a:solidFill>
              </a:rPr>
              <a:t> </a:t>
            </a:r>
            <a:r>
              <a:rPr lang="en-US" sz="1200" dirty="0" err="1">
                <a:solidFill>
                  <a:schemeClr val="tx1"/>
                </a:solidFill>
              </a:rPr>
              <a:t>для</a:t>
            </a:r>
            <a:r>
              <a:rPr lang="en-US" sz="1200" dirty="0">
                <a:solidFill>
                  <a:schemeClr val="tx1"/>
                </a:solidFill>
              </a:rPr>
              <a:t> </a:t>
            </a:r>
            <a:r>
              <a:rPr lang="en-US" sz="1200" dirty="0" err="1">
                <a:solidFill>
                  <a:schemeClr val="tx1"/>
                </a:solidFill>
              </a:rPr>
              <a:t>использования</a:t>
            </a:r>
            <a:r>
              <a:rPr lang="en-US" sz="1200" dirty="0">
                <a:solidFill>
                  <a:schemeClr val="tx1"/>
                </a:solidFill>
              </a:rPr>
              <a:t> </a:t>
            </a:r>
            <a:r>
              <a:rPr lang="en-US" sz="1200" dirty="0" err="1">
                <a:solidFill>
                  <a:schemeClr val="tx1"/>
                </a:solidFill>
              </a:rPr>
              <a:t>получателем</a:t>
            </a:r>
            <a:r>
              <a:rPr lang="en-US" sz="1200" dirty="0">
                <a:solidFill>
                  <a:schemeClr val="tx1"/>
                </a:solidFill>
              </a:rPr>
              <a:t> (</a:t>
            </a:r>
            <a:r>
              <a:rPr lang="en-US" sz="1200" dirty="0" err="1">
                <a:solidFill>
                  <a:schemeClr val="tx1"/>
                </a:solidFill>
              </a:rPr>
              <a:t>первично</a:t>
            </a:r>
            <a:r>
              <a:rPr lang="en-US" sz="1200" dirty="0">
                <a:solidFill>
                  <a:schemeClr val="tx1"/>
                </a:solidFill>
              </a:rPr>
              <a:t>) </a:t>
            </a:r>
            <a:r>
              <a:rPr lang="en-US" sz="1200" dirty="0" err="1">
                <a:solidFill>
                  <a:schemeClr val="tx1"/>
                </a:solidFill>
              </a:rPr>
              <a:t>или</a:t>
            </a:r>
            <a:r>
              <a:rPr lang="en-US" sz="1200" dirty="0">
                <a:solidFill>
                  <a:schemeClr val="tx1"/>
                </a:solidFill>
              </a:rPr>
              <a:t> </a:t>
            </a:r>
            <a:r>
              <a:rPr lang="en-US" sz="1200" dirty="0" err="1">
                <a:solidFill>
                  <a:schemeClr val="tx1"/>
                </a:solidFill>
              </a:rPr>
              <a:t>другими</a:t>
            </a:r>
            <a:r>
              <a:rPr lang="en-US" sz="1200" dirty="0">
                <a:solidFill>
                  <a:schemeClr val="tx1"/>
                </a:solidFill>
              </a:rPr>
              <a:t> </a:t>
            </a:r>
            <a:r>
              <a:rPr lang="en-US" sz="1200" dirty="0" err="1">
                <a:solidFill>
                  <a:schemeClr val="tx1"/>
                </a:solidFill>
              </a:rPr>
              <a:t>людьми</a:t>
            </a:r>
            <a:r>
              <a:rPr lang="en-US" sz="1200" dirty="0">
                <a:solidFill>
                  <a:schemeClr val="tx1"/>
                </a:solidFill>
              </a:rPr>
              <a:t> (</a:t>
            </a:r>
            <a:r>
              <a:rPr lang="en-US" sz="1200" dirty="0" err="1">
                <a:solidFill>
                  <a:schemeClr val="tx1"/>
                </a:solidFill>
              </a:rPr>
              <a:t>вторично</a:t>
            </a:r>
            <a:r>
              <a:rPr lang="en-US" sz="1200" dirty="0">
                <a:solidFill>
                  <a:schemeClr val="tx1"/>
                </a:solidFill>
              </a:rPr>
              <a:t>)</a:t>
            </a:r>
          </a:p>
          <a:p>
            <a:pPr marL="285750" indent="-285750">
              <a:buFont typeface="Arial" panose="020B0604020202020204" pitchFamily="34" charset="0"/>
              <a:buChar char="•"/>
            </a:pPr>
            <a:r>
              <a:rPr lang="ru-RU" sz="1200" dirty="0">
                <a:solidFill>
                  <a:schemeClr val="tx1"/>
                </a:solidFill>
              </a:rPr>
              <a:t>Число</a:t>
            </a:r>
            <a:r>
              <a:rPr lang="en-US" sz="1200" dirty="0">
                <a:solidFill>
                  <a:schemeClr val="tx1"/>
                </a:solidFill>
              </a:rPr>
              <a:t> </a:t>
            </a:r>
            <a:r>
              <a:rPr lang="en-US" sz="1200" dirty="0" err="1">
                <a:solidFill>
                  <a:schemeClr val="tx1"/>
                </a:solidFill>
              </a:rPr>
              <a:t>людей</a:t>
            </a:r>
            <a:r>
              <a:rPr lang="en-US" sz="1200" dirty="0">
                <a:solidFill>
                  <a:schemeClr val="tx1"/>
                </a:solidFill>
              </a:rPr>
              <a:t>, у </a:t>
            </a:r>
            <a:r>
              <a:rPr lang="en-US" sz="1200" dirty="0" err="1">
                <a:solidFill>
                  <a:schemeClr val="tx1"/>
                </a:solidFill>
              </a:rPr>
              <a:t>которых</a:t>
            </a:r>
            <a:r>
              <a:rPr lang="en-US" sz="1200" dirty="0">
                <a:solidFill>
                  <a:schemeClr val="tx1"/>
                </a:solidFill>
              </a:rPr>
              <a:t> </a:t>
            </a:r>
            <a:r>
              <a:rPr lang="en-US" sz="1200" dirty="0" err="1">
                <a:solidFill>
                  <a:schemeClr val="tx1"/>
                </a:solidFill>
              </a:rPr>
              <a:t>подтвердилась</a:t>
            </a:r>
            <a:r>
              <a:rPr lang="en-US" sz="1200" dirty="0">
                <a:solidFill>
                  <a:schemeClr val="tx1"/>
                </a:solidFill>
              </a:rPr>
              <a:t> </a:t>
            </a:r>
            <a:r>
              <a:rPr lang="en-US" sz="1200" dirty="0" err="1">
                <a:solidFill>
                  <a:schemeClr val="tx1"/>
                </a:solidFill>
              </a:rPr>
              <a:t>положительная</a:t>
            </a:r>
            <a:r>
              <a:rPr lang="en-US" sz="1200" dirty="0">
                <a:solidFill>
                  <a:schemeClr val="tx1"/>
                </a:solidFill>
              </a:rPr>
              <a:t> </a:t>
            </a:r>
            <a:r>
              <a:rPr lang="en-US" sz="1200" dirty="0" err="1">
                <a:solidFill>
                  <a:schemeClr val="tx1"/>
                </a:solidFill>
              </a:rPr>
              <a:t>реакция</a:t>
            </a:r>
            <a:r>
              <a:rPr lang="en-US" sz="1200" dirty="0">
                <a:solidFill>
                  <a:schemeClr val="tx1"/>
                </a:solidFill>
              </a:rPr>
              <a:t> </a:t>
            </a:r>
            <a:r>
              <a:rPr lang="en-US" sz="1200" dirty="0" err="1">
                <a:solidFill>
                  <a:schemeClr val="tx1"/>
                </a:solidFill>
              </a:rPr>
              <a:t>на</a:t>
            </a:r>
            <a:r>
              <a:rPr lang="en-US" sz="1200" dirty="0">
                <a:solidFill>
                  <a:schemeClr val="tx1"/>
                </a:solidFill>
              </a:rPr>
              <a:t> HTS </a:t>
            </a:r>
            <a:r>
              <a:rPr lang="en-US" sz="1200" dirty="0" err="1">
                <a:solidFill>
                  <a:schemeClr val="tx1"/>
                </a:solidFill>
              </a:rPr>
              <a:t>после</a:t>
            </a:r>
            <a:r>
              <a:rPr lang="en-US" sz="1200" dirty="0">
                <a:solidFill>
                  <a:schemeClr val="tx1"/>
                </a:solidFill>
              </a:rPr>
              <a:t> </a:t>
            </a:r>
            <a:r>
              <a:rPr lang="ru-RU" sz="1200" dirty="0">
                <a:solidFill>
                  <a:schemeClr val="tx1"/>
                </a:solidFill>
              </a:rPr>
              <a:t>положительного результата при </a:t>
            </a:r>
            <a:r>
              <a:rPr lang="en-US" sz="1200" dirty="0" err="1">
                <a:solidFill>
                  <a:schemeClr val="tx1"/>
                </a:solidFill>
              </a:rPr>
              <a:t>самотестировани</a:t>
            </a:r>
            <a:r>
              <a:rPr lang="ru-RU" sz="1200" dirty="0">
                <a:solidFill>
                  <a:schemeClr val="tx1"/>
                </a:solidFill>
              </a:rPr>
              <a:t>и</a:t>
            </a:r>
            <a:endParaRPr lang="en-US" sz="1200" dirty="0">
              <a:solidFill>
                <a:schemeClr val="tx1"/>
              </a:solidFill>
            </a:endParaRPr>
          </a:p>
        </p:txBody>
      </p:sp>
    </p:spTree>
    <p:extLst>
      <p:ext uri="{BB962C8B-B14F-4D97-AF65-F5344CB8AC3E}">
        <p14:creationId xmlns:p14="http://schemas.microsoft.com/office/powerpoint/2010/main" val="160963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AB87-1E98-8F18-8D0C-8D1EBCA96C5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8910C8E-4876-1F1E-016D-2E2080921C5B}"/>
              </a:ext>
            </a:extLst>
          </p:cNvPr>
          <p:cNvPicPr>
            <a:picLocks noChangeAspect="1"/>
          </p:cNvPicPr>
          <p:nvPr/>
        </p:nvPicPr>
        <p:blipFill>
          <a:blip r:embed="rId3"/>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F37CA9A6-67FE-D688-735D-D5C8FF86E813}"/>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Тестирование на ВИЧ</a:t>
            </a:r>
          </a:p>
        </p:txBody>
      </p:sp>
      <p:pic>
        <p:nvPicPr>
          <p:cNvPr id="6" name="Picture 5">
            <a:extLst>
              <a:ext uri="{FF2B5EF4-FFF2-40B4-BE49-F238E27FC236}">
                <a16:creationId xmlns:a16="http://schemas.microsoft.com/office/drawing/2014/main" id="{9541917D-55C9-7009-6091-74CBE746DC85}"/>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grpSp>
        <p:nvGrpSpPr>
          <p:cNvPr id="24" name="Group 23">
            <a:extLst>
              <a:ext uri="{FF2B5EF4-FFF2-40B4-BE49-F238E27FC236}">
                <a16:creationId xmlns:a16="http://schemas.microsoft.com/office/drawing/2014/main" id="{44EAD9E5-436A-CD57-DF1F-7508DDC47689}"/>
              </a:ext>
            </a:extLst>
          </p:cNvPr>
          <p:cNvGrpSpPr/>
          <p:nvPr/>
        </p:nvGrpSpPr>
        <p:grpSpPr>
          <a:xfrm>
            <a:off x="3594665" y="3375589"/>
            <a:ext cx="7873791" cy="358923"/>
            <a:chOff x="3363929" y="3016957"/>
            <a:chExt cx="7873791" cy="420589"/>
          </a:xfrm>
        </p:grpSpPr>
        <p:sp>
          <p:nvSpPr>
            <p:cNvPr id="25" name="Rectangle 24">
              <a:extLst>
                <a:ext uri="{FF2B5EF4-FFF2-40B4-BE49-F238E27FC236}">
                  <a16:creationId xmlns:a16="http://schemas.microsoft.com/office/drawing/2014/main" id="{7D564680-8F2E-3F37-68F8-03049BAC03CD}"/>
                </a:ext>
              </a:extLst>
            </p:cNvPr>
            <p:cNvSpPr/>
            <p:nvPr/>
          </p:nvSpPr>
          <p:spPr>
            <a:xfrm>
              <a:off x="3363929" y="3016957"/>
              <a:ext cx="5334263" cy="4205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274A49-442D-7765-9FCE-B5FA5F102199}"/>
                </a:ext>
              </a:extLst>
            </p:cNvPr>
            <p:cNvSpPr/>
            <p:nvPr/>
          </p:nvSpPr>
          <p:spPr>
            <a:xfrm>
              <a:off x="5443671" y="3016957"/>
              <a:ext cx="5794049" cy="42058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err="1">
                  <a:solidFill>
                    <a:schemeClr val="tx1"/>
                  </a:solidFill>
                </a:rPr>
                <a:t>Индексное</a:t>
              </a:r>
              <a:r>
                <a:rPr lang="en-US" sz="1400" b="1" dirty="0">
                  <a:solidFill>
                    <a:schemeClr val="tx1"/>
                  </a:solidFill>
                </a:rPr>
                <a:t> </a:t>
              </a:r>
              <a:r>
                <a:rPr lang="en-US" sz="1400" b="1" dirty="0" err="1">
                  <a:solidFill>
                    <a:schemeClr val="tx1"/>
                  </a:solidFill>
                </a:rPr>
                <a:t>тестирование</a:t>
              </a:r>
              <a:r>
                <a:rPr lang="en-US" sz="1400" b="1" dirty="0">
                  <a:solidFill>
                    <a:schemeClr val="tx1"/>
                  </a:solidFill>
                </a:rPr>
                <a:t>:</a:t>
              </a:r>
              <a:r>
                <a:rPr lang="en-US" sz="1400" dirty="0">
                  <a:solidFill>
                    <a:schemeClr val="tx1"/>
                  </a:solidFill>
                </a:rPr>
                <a:t> </a:t>
              </a:r>
              <a:r>
                <a:rPr lang="en-US" sz="1400" dirty="0" err="1">
                  <a:solidFill>
                    <a:schemeClr val="tx1"/>
                  </a:solidFill>
                </a:rPr>
                <a:t>Положительные</a:t>
              </a:r>
              <a:r>
                <a:rPr lang="en-US" sz="1400" dirty="0">
                  <a:solidFill>
                    <a:schemeClr val="tx1"/>
                  </a:solidFill>
                </a:rPr>
                <a:t> </a:t>
              </a:r>
              <a:r>
                <a:rPr lang="en-US" sz="1400" dirty="0" err="1">
                  <a:solidFill>
                    <a:schemeClr val="tx1"/>
                  </a:solidFill>
                </a:rPr>
                <a:t>результаты</a:t>
              </a:r>
              <a:r>
                <a:rPr lang="en-US" sz="1400" dirty="0">
                  <a:solidFill>
                    <a:schemeClr val="tx1"/>
                  </a:solidFill>
                </a:rPr>
                <a:t> </a:t>
              </a:r>
              <a:r>
                <a:rPr lang="en-US" sz="1400" dirty="0" err="1">
                  <a:solidFill>
                    <a:schemeClr val="tx1"/>
                  </a:solidFill>
                </a:rPr>
                <a:t>индексного</a:t>
              </a:r>
              <a:r>
                <a:rPr lang="en-US" sz="1400" dirty="0">
                  <a:solidFill>
                    <a:schemeClr val="tx1"/>
                  </a:solidFill>
                </a:rPr>
                <a:t> </a:t>
              </a:r>
              <a:r>
                <a:rPr lang="en-US" sz="1400" dirty="0" err="1">
                  <a:solidFill>
                    <a:schemeClr val="tx1"/>
                  </a:solidFill>
                </a:rPr>
                <a:t>тестирования</a:t>
              </a:r>
              <a:endParaRPr lang="en-US" sz="1400" dirty="0">
                <a:solidFill>
                  <a:schemeClr val="tx1"/>
                </a:solidFill>
              </a:endParaRPr>
            </a:p>
          </p:txBody>
        </p:sp>
      </p:grpSp>
    </p:spTree>
    <p:extLst>
      <p:ext uri="{BB962C8B-B14F-4D97-AF65-F5344CB8AC3E}">
        <p14:creationId xmlns:p14="http://schemas.microsoft.com/office/powerpoint/2010/main" val="399708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C218-D787-59A0-8286-741E2D2963A2}"/>
              </a:ext>
            </a:extLst>
          </p:cNvPr>
          <p:cNvSpPr>
            <a:spLocks noGrp="1"/>
          </p:cNvSpPr>
          <p:nvPr>
            <p:ph type="title"/>
          </p:nvPr>
        </p:nvSpPr>
        <p:spPr/>
        <p:txBody>
          <a:bodyPr anchor="t">
            <a:normAutofit/>
          </a:bodyPr>
          <a:lstStyle/>
          <a:p>
            <a:pPr algn="ctr"/>
            <a:br>
              <a:rPr lang="ru-RU" sz="2800" b="1" dirty="0"/>
            </a:br>
            <a:br>
              <a:rPr lang="ru-RU" sz="2800" b="1" dirty="0"/>
            </a:br>
            <a:br>
              <a:rPr lang="ru-RU" sz="2800" b="1" dirty="0"/>
            </a:br>
            <a:br>
              <a:rPr lang="ru-RU" sz="2800" b="1" dirty="0"/>
            </a:br>
            <a:br>
              <a:rPr lang="ru-RU" sz="2800" b="1" dirty="0"/>
            </a:br>
            <a:r>
              <a:rPr lang="en-US" sz="2800" b="1" dirty="0" err="1"/>
              <a:t>Криптококковый</a:t>
            </a:r>
            <a:r>
              <a:rPr lang="en-US" sz="2800" b="1" dirty="0"/>
              <a:t> </a:t>
            </a:r>
            <a:r>
              <a:rPr lang="en-US" sz="2800" b="1" dirty="0" err="1"/>
              <a:t>менингит</a:t>
            </a:r>
            <a:endParaRPr lang="en-US" sz="2800" b="1" dirty="0"/>
          </a:p>
        </p:txBody>
      </p:sp>
      <p:sp>
        <p:nvSpPr>
          <p:cNvPr id="3" name="Content Placeholder 2">
            <a:extLst>
              <a:ext uri="{FF2B5EF4-FFF2-40B4-BE49-F238E27FC236}">
                <a16:creationId xmlns:a16="http://schemas.microsoft.com/office/drawing/2014/main" id="{539A5372-90A3-C617-291B-2A12A3144AC0}"/>
              </a:ext>
            </a:extLst>
          </p:cNvPr>
          <p:cNvSpPr>
            <a:spLocks noGrp="1"/>
          </p:cNvSpPr>
          <p:nvPr>
            <p:ph idx="1"/>
          </p:nvPr>
        </p:nvSpPr>
        <p:spPr>
          <a:xfrm>
            <a:off x="3869268" y="616458"/>
            <a:ext cx="7315200" cy="5120640"/>
          </a:xfrm>
        </p:spPr>
        <p:txBody>
          <a:bodyPr anchor="t"/>
          <a:lstStyle/>
          <a:p>
            <a:r>
              <a:rPr lang="en-US" dirty="0" err="1"/>
              <a:t>Оценка</a:t>
            </a:r>
            <a:r>
              <a:rPr lang="en-US" dirty="0"/>
              <a:t> </a:t>
            </a:r>
            <a:r>
              <a:rPr lang="en-US" dirty="0" err="1"/>
              <a:t>криптококковой</a:t>
            </a:r>
            <a:r>
              <a:rPr lang="en-US" dirty="0"/>
              <a:t> </a:t>
            </a:r>
            <a:r>
              <a:rPr lang="en-US" dirty="0" err="1"/>
              <a:t>антигенемии</a:t>
            </a:r>
            <a:r>
              <a:rPr lang="en-US" dirty="0"/>
              <a:t>, </a:t>
            </a:r>
            <a:r>
              <a:rPr lang="en-US" dirty="0" err="1"/>
              <a:t>криптококкового</a:t>
            </a:r>
            <a:r>
              <a:rPr lang="en-US" dirty="0"/>
              <a:t> </a:t>
            </a:r>
            <a:r>
              <a:rPr lang="en-US" dirty="0" err="1"/>
              <a:t>менингита</a:t>
            </a:r>
            <a:r>
              <a:rPr lang="en-US" dirty="0"/>
              <a:t> и </a:t>
            </a:r>
            <a:r>
              <a:rPr lang="en-US" dirty="0" err="1"/>
              <a:t>смертности</a:t>
            </a:r>
            <a:r>
              <a:rPr lang="en-US" dirty="0"/>
              <a:t> </a:t>
            </a:r>
            <a:r>
              <a:rPr lang="en-US" dirty="0" err="1"/>
              <a:t>от</a:t>
            </a:r>
            <a:r>
              <a:rPr lang="en-US" dirty="0"/>
              <a:t> КМ – </a:t>
            </a:r>
            <a:r>
              <a:rPr lang="ru-RU" dirty="0"/>
              <a:t>это нововведение этого года </a:t>
            </a:r>
            <a:endParaRPr lang="en-US" dirty="0"/>
          </a:p>
          <a:p>
            <a:r>
              <a:rPr lang="en-US" dirty="0" err="1"/>
              <a:t>Пожалуйста</a:t>
            </a:r>
            <a:r>
              <a:rPr lang="en-US" dirty="0"/>
              <a:t>, </a:t>
            </a:r>
            <a:r>
              <a:rPr lang="en-US" dirty="0" err="1"/>
              <a:t>просмотрите</a:t>
            </a:r>
            <a:r>
              <a:rPr lang="en-US" dirty="0"/>
              <a:t> </a:t>
            </a:r>
            <a:r>
              <a:rPr lang="en-US" dirty="0" err="1"/>
              <a:t>предварительно</a:t>
            </a:r>
            <a:r>
              <a:rPr lang="en-US" dirty="0"/>
              <a:t> </a:t>
            </a:r>
            <a:r>
              <a:rPr lang="en-US" dirty="0" err="1"/>
              <a:t>заполненную</a:t>
            </a:r>
            <a:r>
              <a:rPr lang="en-US" dirty="0"/>
              <a:t> </a:t>
            </a:r>
            <a:r>
              <a:rPr lang="ru-RU" dirty="0"/>
              <a:t>таблицу для пациентов с</a:t>
            </a:r>
            <a:r>
              <a:rPr lang="en-US" dirty="0"/>
              <a:t> </a:t>
            </a:r>
            <a:r>
              <a:rPr lang="en-US" dirty="0" err="1"/>
              <a:t>положительным</a:t>
            </a:r>
            <a:r>
              <a:rPr lang="ru-RU" dirty="0"/>
              <a:t> результатом</a:t>
            </a:r>
            <a:r>
              <a:rPr lang="en-US" dirty="0"/>
              <a:t> </a:t>
            </a:r>
            <a:r>
              <a:rPr lang="en-US" dirty="0" err="1"/>
              <a:t>на</a:t>
            </a:r>
            <a:r>
              <a:rPr lang="en-US" dirty="0"/>
              <a:t> </a:t>
            </a:r>
            <a:r>
              <a:rPr lang="en-US" dirty="0" err="1"/>
              <a:t>криптококковый</a:t>
            </a:r>
            <a:r>
              <a:rPr lang="en-US" dirty="0"/>
              <a:t> </a:t>
            </a:r>
            <a:r>
              <a:rPr lang="en-US" dirty="0" err="1"/>
              <a:t>антиген</a:t>
            </a:r>
            <a:r>
              <a:rPr lang="en-US" dirty="0"/>
              <a:t>, и </a:t>
            </a:r>
            <a:r>
              <a:rPr lang="en-US" dirty="0" err="1"/>
              <a:t>обновите</a:t>
            </a:r>
            <a:r>
              <a:rPr lang="en-US" dirty="0"/>
              <a:t> </a:t>
            </a:r>
            <a:r>
              <a:rPr lang="en-US" dirty="0" err="1"/>
              <a:t>ее</a:t>
            </a:r>
            <a:r>
              <a:rPr lang="en-US" dirty="0"/>
              <a:t>, </a:t>
            </a:r>
            <a:r>
              <a:rPr lang="en-US" dirty="0" err="1"/>
              <a:t>если</a:t>
            </a:r>
            <a:r>
              <a:rPr lang="en-US" dirty="0"/>
              <a:t> у </a:t>
            </a:r>
            <a:r>
              <a:rPr lang="en-US" dirty="0" err="1"/>
              <a:t>вас</a:t>
            </a:r>
            <a:r>
              <a:rPr lang="en-US" dirty="0"/>
              <a:t> </a:t>
            </a:r>
            <a:r>
              <a:rPr lang="en-US" dirty="0" err="1"/>
              <a:t>есть</a:t>
            </a:r>
            <a:r>
              <a:rPr lang="en-US" dirty="0"/>
              <a:t> </a:t>
            </a:r>
            <a:r>
              <a:rPr lang="ru-RU" dirty="0"/>
              <a:t>свои страновые данные</a:t>
            </a:r>
            <a:endParaRPr lang="en-US" dirty="0"/>
          </a:p>
          <a:p>
            <a:endParaRPr lang="en-US" dirty="0"/>
          </a:p>
          <a:p>
            <a:endParaRPr lang="en-US" dirty="0"/>
          </a:p>
        </p:txBody>
      </p:sp>
      <p:pic>
        <p:nvPicPr>
          <p:cNvPr id="6" name="Picture 5">
            <a:extLst>
              <a:ext uri="{FF2B5EF4-FFF2-40B4-BE49-F238E27FC236}">
                <a16:creationId xmlns:a16="http://schemas.microsoft.com/office/drawing/2014/main" id="{271A53E7-7BA5-DC97-8707-53CEC18D8AB1}"/>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pic>
        <p:nvPicPr>
          <p:cNvPr id="5" name="Picture 4">
            <a:extLst>
              <a:ext uri="{FF2B5EF4-FFF2-40B4-BE49-F238E27FC236}">
                <a16:creationId xmlns:a16="http://schemas.microsoft.com/office/drawing/2014/main" id="{98CC2E95-FBC8-4BA2-6B7F-CFF9B10B8EBE}"/>
              </a:ext>
            </a:extLst>
          </p:cNvPr>
          <p:cNvPicPr>
            <a:picLocks noChangeAspect="1"/>
          </p:cNvPicPr>
          <p:nvPr/>
        </p:nvPicPr>
        <p:blipFill>
          <a:blip r:embed="rId4"/>
          <a:srcRect r="13793" b="68847"/>
          <a:stretch/>
        </p:blipFill>
        <p:spPr>
          <a:xfrm>
            <a:off x="3813720" y="2858617"/>
            <a:ext cx="7426296" cy="1844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4451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D63BE-3F6A-1C6B-BCBD-07C11492D890}"/>
              </a:ext>
            </a:extLst>
          </p:cNvPr>
          <p:cNvPicPr>
            <a:picLocks noChangeAspect="1"/>
          </p:cNvPicPr>
          <p:nvPr/>
        </p:nvPicPr>
        <p:blipFill rotWithShape="1">
          <a:blip r:embed="rId2"/>
          <a:srcRect b="76364"/>
          <a:stretch/>
        </p:blipFill>
        <p:spPr>
          <a:xfrm>
            <a:off x="3127792" y="802549"/>
            <a:ext cx="9144000" cy="1336796"/>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FB79A02-007B-D8A4-713D-3CB9BA177550}"/>
              </a:ext>
            </a:extLst>
          </p:cNvPr>
          <p:cNvSpPr/>
          <p:nvPr/>
        </p:nvSpPr>
        <p:spPr>
          <a:xfrm>
            <a:off x="6196747" y="1885950"/>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63A771-268B-9A47-6AA4-3815D0A7F03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900" b="1" dirty="0" err="1"/>
              <a:t>Дополнительные</a:t>
            </a:r>
            <a:r>
              <a:rPr lang="en-US" sz="2900" b="1" dirty="0"/>
              <a:t> </a:t>
            </a:r>
            <a:r>
              <a:rPr lang="en-US" sz="2900" b="1" dirty="0" err="1"/>
              <a:t>опции</a:t>
            </a:r>
            <a:endParaRPr lang="en-US" sz="2900" b="1" dirty="0"/>
          </a:p>
        </p:txBody>
      </p:sp>
      <p:sp>
        <p:nvSpPr>
          <p:cNvPr id="13" name="TextBox 12">
            <a:extLst>
              <a:ext uri="{FF2B5EF4-FFF2-40B4-BE49-F238E27FC236}">
                <a16:creationId xmlns:a16="http://schemas.microsoft.com/office/drawing/2014/main" id="{F636D16A-3C90-DD8D-1525-0DB130AE7204}"/>
              </a:ext>
            </a:extLst>
          </p:cNvPr>
          <p:cNvSpPr txBox="1"/>
          <p:nvPr/>
        </p:nvSpPr>
        <p:spPr>
          <a:xfrm>
            <a:off x="256033" y="2115152"/>
            <a:ext cx="2944368" cy="3970318"/>
          </a:xfrm>
          <a:prstGeom prst="rect">
            <a:avLst/>
          </a:prstGeom>
          <a:noFill/>
        </p:spPr>
        <p:txBody>
          <a:bodyPr wrap="square" rtlCol="0">
            <a:spAutoFit/>
          </a:bodyPr>
          <a:lstStyle/>
          <a:p>
            <a:pPr marL="342900" indent="-342900">
              <a:buFont typeface="+mj-lt"/>
              <a:buAutoNum type="arabicPeriod"/>
            </a:pPr>
            <a:r>
              <a:rPr lang="en-US" sz="1800" dirty="0" err="1">
                <a:solidFill>
                  <a:schemeClr val="bg1"/>
                </a:solidFill>
              </a:rPr>
              <a:t>Параметры</a:t>
            </a:r>
            <a:r>
              <a:rPr lang="en-US" sz="1800" dirty="0">
                <a:solidFill>
                  <a:schemeClr val="bg1"/>
                </a:solidFill>
              </a:rPr>
              <a:t> </a:t>
            </a:r>
            <a:r>
              <a:rPr lang="en-US" sz="1800" dirty="0" err="1">
                <a:solidFill>
                  <a:schemeClr val="bg1"/>
                </a:solidFill>
              </a:rPr>
              <a:t>перехода</a:t>
            </a:r>
            <a:endParaRPr lang="en-US" sz="1800" dirty="0">
              <a:solidFill>
                <a:schemeClr val="bg1"/>
              </a:solidFill>
            </a:endParaRPr>
          </a:p>
          <a:p>
            <a:pPr marL="800100" lvl="1" indent="-342900">
              <a:buFont typeface="Arial" panose="020B0604020202020204" pitchFamily="34" charset="0"/>
              <a:buChar char="•"/>
            </a:pPr>
            <a:r>
              <a:rPr lang="ru-RU" dirty="0">
                <a:solidFill>
                  <a:schemeClr val="bg1"/>
                </a:solidFill>
              </a:rPr>
              <a:t>Дети</a:t>
            </a:r>
            <a:endParaRPr lang="en-US" dirty="0">
              <a:solidFill>
                <a:schemeClr val="bg1"/>
              </a:solidFill>
            </a:endParaRPr>
          </a:p>
          <a:p>
            <a:pPr marL="800100" lvl="1" indent="-342900">
              <a:buFont typeface="Arial" panose="020B0604020202020204" pitchFamily="34" charset="0"/>
              <a:buChar char="•"/>
            </a:pPr>
            <a:r>
              <a:rPr lang="en-US" dirty="0" err="1">
                <a:solidFill>
                  <a:schemeClr val="bg1"/>
                </a:solidFill>
              </a:rPr>
              <a:t>Взрослы</a:t>
            </a:r>
            <a:r>
              <a:rPr lang="ru-RU" dirty="0">
                <a:solidFill>
                  <a:schemeClr val="bg1"/>
                </a:solidFill>
              </a:rPr>
              <a:t>е</a:t>
            </a:r>
            <a:endParaRPr lang="en-US" dirty="0">
              <a:solidFill>
                <a:schemeClr val="bg1"/>
              </a:solidFill>
            </a:endParaRPr>
          </a:p>
          <a:p>
            <a:pPr marL="342900" indent="-342900">
              <a:buFont typeface="+mj-lt"/>
              <a:buAutoNum type="arabicPeriod"/>
            </a:pPr>
            <a:r>
              <a:rPr lang="en-US" dirty="0" err="1">
                <a:solidFill>
                  <a:schemeClr val="bg1"/>
                </a:solidFill>
              </a:rPr>
              <a:t>Снижение</a:t>
            </a:r>
            <a:r>
              <a:rPr lang="en-US" dirty="0">
                <a:solidFill>
                  <a:schemeClr val="bg1"/>
                </a:solidFill>
              </a:rPr>
              <a:t> </a:t>
            </a:r>
            <a:r>
              <a:rPr lang="en-US" dirty="0" err="1">
                <a:solidFill>
                  <a:schemeClr val="bg1"/>
                </a:solidFill>
              </a:rPr>
              <a:t>рождаемости</a:t>
            </a:r>
            <a:r>
              <a:rPr lang="en-US" dirty="0">
                <a:solidFill>
                  <a:schemeClr val="bg1"/>
                </a:solidFill>
              </a:rPr>
              <a:t> в </a:t>
            </a:r>
            <a:r>
              <a:rPr lang="en-US" dirty="0" err="1">
                <a:solidFill>
                  <a:schemeClr val="bg1"/>
                </a:solidFill>
              </a:rPr>
              <a:t>связи</a:t>
            </a:r>
            <a:r>
              <a:rPr lang="en-US" dirty="0">
                <a:solidFill>
                  <a:schemeClr val="bg1"/>
                </a:solidFill>
              </a:rPr>
              <a:t> с ВИЧ</a:t>
            </a:r>
          </a:p>
          <a:p>
            <a:pPr marL="342900" indent="-342900">
              <a:buFont typeface="+mj-lt"/>
              <a:buAutoNum type="arabicPeriod"/>
            </a:pPr>
            <a:r>
              <a:rPr lang="en-US" dirty="0" err="1">
                <a:solidFill>
                  <a:schemeClr val="bg1"/>
                </a:solidFill>
              </a:rPr>
              <a:t>Вероятность</a:t>
            </a:r>
            <a:r>
              <a:rPr lang="en-US" dirty="0">
                <a:solidFill>
                  <a:schemeClr val="bg1"/>
                </a:solidFill>
              </a:rPr>
              <a:t> </a:t>
            </a:r>
            <a:r>
              <a:rPr lang="ru-RU" dirty="0">
                <a:solidFill>
                  <a:schemeClr val="bg1"/>
                </a:solidFill>
              </a:rPr>
              <a:t>вертикальной </a:t>
            </a:r>
            <a:r>
              <a:rPr lang="en-US" dirty="0">
                <a:solidFill>
                  <a:schemeClr val="bg1"/>
                </a:solidFill>
              </a:rPr>
              <a:t>ПМР</a:t>
            </a:r>
          </a:p>
          <a:p>
            <a:pPr marL="342900" indent="-342900">
              <a:buFont typeface="+mj-lt"/>
              <a:buAutoNum type="arabicPeriod"/>
            </a:pPr>
            <a:r>
              <a:rPr lang="en-US" sz="1800" dirty="0" err="1">
                <a:solidFill>
                  <a:schemeClr val="bg1"/>
                </a:solidFill>
              </a:rPr>
              <a:t>Метод</a:t>
            </a:r>
            <a:r>
              <a:rPr lang="en-US" sz="1800" dirty="0">
                <a:solidFill>
                  <a:schemeClr val="bg1"/>
                </a:solidFill>
              </a:rPr>
              <a:t> </a:t>
            </a:r>
            <a:r>
              <a:rPr lang="en-US" sz="1800" dirty="0" err="1">
                <a:solidFill>
                  <a:schemeClr val="bg1"/>
                </a:solidFill>
              </a:rPr>
              <a:t>распределения</a:t>
            </a:r>
            <a:r>
              <a:rPr lang="en-US" sz="1800" dirty="0">
                <a:solidFill>
                  <a:schemeClr val="bg1"/>
                </a:solidFill>
              </a:rPr>
              <a:t> </a:t>
            </a:r>
            <a:r>
              <a:rPr lang="en-US" sz="1800" dirty="0" err="1">
                <a:solidFill>
                  <a:schemeClr val="bg1"/>
                </a:solidFill>
              </a:rPr>
              <a:t>новых</a:t>
            </a:r>
            <a:r>
              <a:rPr lang="en-US" sz="1800" dirty="0">
                <a:solidFill>
                  <a:schemeClr val="bg1"/>
                </a:solidFill>
              </a:rPr>
              <a:t> </a:t>
            </a:r>
            <a:r>
              <a:rPr lang="en-US" sz="1800" dirty="0" err="1">
                <a:solidFill>
                  <a:schemeClr val="bg1"/>
                </a:solidFill>
              </a:rPr>
              <a:t>пациентов</a:t>
            </a:r>
            <a:r>
              <a:rPr lang="en-US" sz="1800" dirty="0">
                <a:solidFill>
                  <a:schemeClr val="bg1"/>
                </a:solidFill>
              </a:rPr>
              <a:t> </a:t>
            </a:r>
            <a:r>
              <a:rPr lang="ru-RU" sz="1800" dirty="0">
                <a:solidFill>
                  <a:schemeClr val="bg1"/>
                </a:solidFill>
              </a:rPr>
              <a:t>на</a:t>
            </a:r>
            <a:r>
              <a:rPr lang="en-US" sz="1800" dirty="0">
                <a:solidFill>
                  <a:schemeClr val="bg1"/>
                </a:solidFill>
              </a:rPr>
              <a:t> АРТ</a:t>
            </a:r>
          </a:p>
          <a:p>
            <a:pPr marL="342900" indent="-342900">
              <a:buFont typeface="+mj-lt"/>
              <a:buAutoNum type="arabicPeriod"/>
            </a:pPr>
            <a:r>
              <a:rPr lang="en-US" dirty="0" err="1">
                <a:solidFill>
                  <a:schemeClr val="bg1"/>
                </a:solidFill>
              </a:rPr>
              <a:t>Прогрессирование</a:t>
            </a:r>
            <a:r>
              <a:rPr lang="en-US" dirty="0">
                <a:solidFill>
                  <a:schemeClr val="bg1"/>
                </a:solidFill>
              </a:rPr>
              <a:t> </a:t>
            </a:r>
            <a:r>
              <a:rPr lang="en-US" dirty="0" err="1">
                <a:solidFill>
                  <a:schemeClr val="bg1"/>
                </a:solidFill>
              </a:rPr>
              <a:t>криптококкового</a:t>
            </a:r>
            <a:r>
              <a:rPr lang="en-US" dirty="0">
                <a:solidFill>
                  <a:schemeClr val="bg1"/>
                </a:solidFill>
              </a:rPr>
              <a:t> </a:t>
            </a:r>
            <a:r>
              <a:rPr lang="en-US" dirty="0" err="1">
                <a:solidFill>
                  <a:schemeClr val="bg1"/>
                </a:solidFill>
              </a:rPr>
              <a:t>менингита</a:t>
            </a:r>
            <a:r>
              <a:rPr lang="en-US" dirty="0">
                <a:solidFill>
                  <a:schemeClr val="bg1"/>
                </a:solidFill>
              </a:rPr>
              <a:t> и </a:t>
            </a:r>
            <a:r>
              <a:rPr lang="en-US" dirty="0" err="1">
                <a:solidFill>
                  <a:schemeClr val="bg1"/>
                </a:solidFill>
              </a:rPr>
              <a:t>смертность</a:t>
            </a:r>
            <a:r>
              <a:rPr lang="en-US" dirty="0">
                <a:solidFill>
                  <a:schemeClr val="bg1"/>
                </a:solidFill>
              </a:rPr>
              <a:t> (</a:t>
            </a:r>
            <a:r>
              <a:rPr lang="en-US" b="1" dirty="0">
                <a:solidFill>
                  <a:schemeClr val="bg1"/>
                </a:solidFill>
              </a:rPr>
              <a:t>NEW</a:t>
            </a:r>
            <a:r>
              <a:rPr lang="en-US" dirty="0">
                <a:solidFill>
                  <a:schemeClr val="bg1"/>
                </a:solidFill>
              </a:rPr>
              <a:t>)</a:t>
            </a:r>
            <a:endParaRPr lang="en-US" sz="1800" dirty="0">
              <a:solidFill>
                <a:schemeClr val="bg1"/>
              </a:solidFill>
            </a:endParaRPr>
          </a:p>
        </p:txBody>
      </p:sp>
      <p:sp>
        <p:nvSpPr>
          <p:cNvPr id="15" name="Content Placeholder 14">
            <a:extLst>
              <a:ext uri="{FF2B5EF4-FFF2-40B4-BE49-F238E27FC236}">
                <a16:creationId xmlns:a16="http://schemas.microsoft.com/office/drawing/2014/main" id="{183F21DB-4FC8-5C0C-E19D-4172E1F67B64}"/>
              </a:ext>
            </a:extLst>
          </p:cNvPr>
          <p:cNvSpPr>
            <a:spLocks noGrp="1"/>
          </p:cNvSpPr>
          <p:nvPr>
            <p:ph idx="1"/>
          </p:nvPr>
        </p:nvSpPr>
        <p:spPr>
          <a:xfrm>
            <a:off x="3869268" y="2626409"/>
            <a:ext cx="7315200" cy="3038849"/>
          </a:xfrm>
        </p:spPr>
        <p:txBody>
          <a:bodyPr anchor="t">
            <a:normAutofit fontScale="92500" lnSpcReduction="10000"/>
          </a:bodyPr>
          <a:lstStyle/>
          <a:p>
            <a:r>
              <a:rPr lang="ru-RU" dirty="0">
                <a:solidFill>
                  <a:schemeClr val="tx1"/>
                </a:solidFill>
              </a:rPr>
              <a:t>Таблицы/вкладки дополнительных</a:t>
            </a:r>
            <a:r>
              <a:rPr lang="en-US" dirty="0">
                <a:solidFill>
                  <a:schemeClr val="tx1"/>
                </a:solidFill>
              </a:rPr>
              <a:t> </a:t>
            </a:r>
            <a:r>
              <a:rPr lang="en-US" dirty="0" err="1">
                <a:solidFill>
                  <a:schemeClr val="tx1"/>
                </a:solidFill>
              </a:rPr>
              <a:t>опций</a:t>
            </a:r>
            <a:r>
              <a:rPr lang="en-US" dirty="0">
                <a:solidFill>
                  <a:schemeClr val="tx1"/>
                </a:solidFill>
              </a:rPr>
              <a:t> </a:t>
            </a:r>
            <a:r>
              <a:rPr lang="ru-RU" dirty="0">
                <a:solidFill>
                  <a:schemeClr val="tx1"/>
                </a:solidFill>
              </a:rPr>
              <a:t>включают </a:t>
            </a:r>
            <a:r>
              <a:rPr lang="en-US" dirty="0" err="1">
                <a:solidFill>
                  <a:schemeClr val="tx1"/>
                </a:solidFill>
              </a:rPr>
              <a:t>значения</a:t>
            </a:r>
            <a:r>
              <a:rPr lang="en-US" dirty="0">
                <a:solidFill>
                  <a:schemeClr val="tx1"/>
                </a:solidFill>
              </a:rPr>
              <a:t> </a:t>
            </a:r>
            <a:r>
              <a:rPr lang="en-US" dirty="0" err="1">
                <a:solidFill>
                  <a:schemeClr val="tx1"/>
                </a:solidFill>
              </a:rPr>
              <a:t>параметров</a:t>
            </a:r>
            <a:r>
              <a:rPr lang="en-US" dirty="0">
                <a:solidFill>
                  <a:schemeClr val="tx1"/>
                </a:solidFill>
              </a:rPr>
              <a:t>, </a:t>
            </a:r>
            <a:r>
              <a:rPr lang="en-US" dirty="0" err="1">
                <a:solidFill>
                  <a:schemeClr val="tx1"/>
                </a:solidFill>
              </a:rPr>
              <a:t>которые</a:t>
            </a:r>
            <a:r>
              <a:rPr lang="en-US" dirty="0">
                <a:solidFill>
                  <a:schemeClr val="tx1"/>
                </a:solidFill>
              </a:rPr>
              <a:t> </a:t>
            </a:r>
            <a:r>
              <a:rPr lang="en-US" dirty="0" err="1">
                <a:solidFill>
                  <a:schemeClr val="tx1"/>
                </a:solidFill>
              </a:rPr>
              <a:t>обычно</a:t>
            </a:r>
            <a:r>
              <a:rPr lang="en-US" dirty="0">
                <a:solidFill>
                  <a:schemeClr val="tx1"/>
                </a:solidFill>
              </a:rPr>
              <a:t> </a:t>
            </a:r>
            <a:r>
              <a:rPr lang="ru-RU" dirty="0">
                <a:solidFill>
                  <a:schemeClr val="tx1"/>
                </a:solidFill>
              </a:rPr>
              <a:t>доступны из</a:t>
            </a:r>
            <a:r>
              <a:rPr lang="en-US" dirty="0">
                <a:solidFill>
                  <a:schemeClr val="tx1"/>
                </a:solidFill>
              </a:rPr>
              <a:t> </a:t>
            </a:r>
            <a:r>
              <a:rPr lang="en-US" dirty="0" err="1">
                <a:solidFill>
                  <a:schemeClr val="tx1"/>
                </a:solidFill>
              </a:rPr>
              <a:t>глобальн</a:t>
            </a:r>
            <a:r>
              <a:rPr lang="ru-RU" dirty="0" err="1">
                <a:solidFill>
                  <a:schemeClr val="tx1"/>
                </a:solidFill>
              </a:rPr>
              <a:t>ых</a:t>
            </a:r>
            <a:r>
              <a:rPr lang="en-US" dirty="0">
                <a:solidFill>
                  <a:schemeClr val="tx1"/>
                </a:solidFill>
              </a:rPr>
              <a:t> и</a:t>
            </a:r>
            <a:r>
              <a:rPr lang="ru-RU" dirty="0">
                <a:solidFill>
                  <a:schemeClr val="tx1"/>
                </a:solidFill>
              </a:rPr>
              <a:t>ли</a:t>
            </a:r>
            <a:r>
              <a:rPr lang="en-US" dirty="0">
                <a:solidFill>
                  <a:schemeClr val="tx1"/>
                </a:solidFill>
              </a:rPr>
              <a:t> </a:t>
            </a:r>
            <a:r>
              <a:rPr lang="en-US" dirty="0" err="1">
                <a:solidFill>
                  <a:schemeClr val="tx1"/>
                </a:solidFill>
              </a:rPr>
              <a:t>региональн</a:t>
            </a:r>
            <a:r>
              <a:rPr lang="ru-RU" dirty="0">
                <a:solidFill>
                  <a:schemeClr val="tx1"/>
                </a:solidFill>
              </a:rPr>
              <a:t>ых данных</a:t>
            </a:r>
          </a:p>
          <a:p>
            <a:r>
              <a:rPr lang="en-US" dirty="0" err="1">
                <a:solidFill>
                  <a:schemeClr val="tx1"/>
                </a:solidFill>
              </a:rPr>
              <a:t>Как</a:t>
            </a:r>
            <a:r>
              <a:rPr lang="en-US" dirty="0">
                <a:solidFill>
                  <a:schemeClr val="tx1"/>
                </a:solidFill>
              </a:rPr>
              <a:t> </a:t>
            </a:r>
            <a:r>
              <a:rPr lang="en-US" dirty="0" err="1">
                <a:solidFill>
                  <a:schemeClr val="tx1"/>
                </a:solidFill>
              </a:rPr>
              <a:t>правило</a:t>
            </a:r>
            <a:r>
              <a:rPr lang="en-US" dirty="0">
                <a:solidFill>
                  <a:schemeClr val="tx1"/>
                </a:solidFill>
              </a:rPr>
              <a:t>, </a:t>
            </a:r>
            <a:r>
              <a:rPr lang="en-US" dirty="0" err="1">
                <a:solidFill>
                  <a:schemeClr val="tx1"/>
                </a:solidFill>
              </a:rPr>
              <a:t>значения</a:t>
            </a:r>
            <a:r>
              <a:rPr lang="en-US" dirty="0">
                <a:solidFill>
                  <a:schemeClr val="tx1"/>
                </a:solidFill>
              </a:rPr>
              <a:t> по </a:t>
            </a:r>
            <a:r>
              <a:rPr lang="en-US" dirty="0" err="1">
                <a:solidFill>
                  <a:schemeClr val="tx1"/>
                </a:solidFill>
              </a:rPr>
              <a:t>умолчанию</a:t>
            </a:r>
            <a:r>
              <a:rPr lang="en-US" dirty="0">
                <a:solidFill>
                  <a:schemeClr val="tx1"/>
                </a:solidFill>
              </a:rPr>
              <a:t> </a:t>
            </a:r>
            <a:r>
              <a:rPr lang="en-US" dirty="0" err="1">
                <a:solidFill>
                  <a:schemeClr val="tx1"/>
                </a:solidFill>
              </a:rPr>
              <a:t>отображаются</a:t>
            </a:r>
            <a:r>
              <a:rPr lang="en-US" dirty="0">
                <a:solidFill>
                  <a:schemeClr val="tx1"/>
                </a:solidFill>
              </a:rPr>
              <a:t> </a:t>
            </a:r>
            <a:r>
              <a:rPr lang="en-US" b="1" dirty="0" err="1">
                <a:solidFill>
                  <a:schemeClr val="tx1"/>
                </a:solidFill>
              </a:rPr>
              <a:t>серым</a:t>
            </a:r>
            <a:r>
              <a:rPr lang="en-US" b="1" dirty="0">
                <a:solidFill>
                  <a:schemeClr val="tx1"/>
                </a:solidFill>
              </a:rPr>
              <a:t> </a:t>
            </a:r>
            <a:r>
              <a:rPr lang="en-US" dirty="0" err="1">
                <a:solidFill>
                  <a:schemeClr val="tx1"/>
                </a:solidFill>
              </a:rPr>
              <a:t>или</a:t>
            </a:r>
            <a:r>
              <a:rPr lang="en-US" dirty="0">
                <a:solidFill>
                  <a:schemeClr val="tx1"/>
                </a:solidFill>
              </a:rPr>
              <a:t> </a:t>
            </a:r>
            <a:r>
              <a:rPr lang="en-US" b="1" dirty="0" err="1">
                <a:solidFill>
                  <a:schemeClr val="tx1"/>
                </a:solidFill>
              </a:rPr>
              <a:t>черным</a:t>
            </a:r>
            <a:r>
              <a:rPr lang="en-US" b="1" dirty="0">
                <a:solidFill>
                  <a:schemeClr val="tx1"/>
                </a:solidFill>
              </a:rPr>
              <a:t> </a:t>
            </a:r>
            <a:r>
              <a:rPr lang="en-US" dirty="0" err="1">
                <a:solidFill>
                  <a:schemeClr val="tx1"/>
                </a:solidFill>
              </a:rPr>
              <a:t>цветом</a:t>
            </a:r>
            <a:r>
              <a:rPr lang="en-US" dirty="0">
                <a:solidFill>
                  <a:schemeClr val="tx1"/>
                </a:solidFill>
              </a:rPr>
              <a:t>, а </a:t>
            </a:r>
            <a:r>
              <a:rPr lang="en-US" dirty="0" err="1">
                <a:solidFill>
                  <a:schemeClr val="tx1"/>
                </a:solidFill>
              </a:rPr>
              <a:t>значения</a:t>
            </a:r>
            <a:r>
              <a:rPr lang="en-US" dirty="0">
                <a:solidFill>
                  <a:schemeClr val="tx1"/>
                </a:solidFill>
              </a:rPr>
              <a:t>, </a:t>
            </a:r>
            <a:r>
              <a:rPr lang="en-US" dirty="0" err="1">
                <a:solidFill>
                  <a:schemeClr val="tx1"/>
                </a:solidFill>
              </a:rPr>
              <a:t>не</a:t>
            </a:r>
            <a:r>
              <a:rPr lang="en-US" dirty="0">
                <a:solidFill>
                  <a:schemeClr val="tx1"/>
                </a:solidFill>
              </a:rPr>
              <a:t> </a:t>
            </a:r>
            <a:r>
              <a:rPr lang="ru-RU" dirty="0">
                <a:solidFill>
                  <a:schemeClr val="tx1"/>
                </a:solidFill>
              </a:rPr>
              <a:t>по </a:t>
            </a:r>
            <a:r>
              <a:rPr lang="en-US" dirty="0" err="1">
                <a:solidFill>
                  <a:schemeClr val="tx1"/>
                </a:solidFill>
              </a:rPr>
              <a:t>умолчанию</a:t>
            </a:r>
            <a:r>
              <a:rPr lang="en-US" dirty="0">
                <a:solidFill>
                  <a:schemeClr val="tx1"/>
                </a:solidFill>
              </a:rPr>
              <a:t>, - </a:t>
            </a:r>
            <a:r>
              <a:rPr lang="en-US" b="1" dirty="0" err="1">
                <a:solidFill>
                  <a:srgbClr val="FF0000"/>
                </a:solidFill>
              </a:rPr>
              <a:t>красным</a:t>
            </a:r>
            <a:r>
              <a:rPr lang="en-US" dirty="0">
                <a:solidFill>
                  <a:schemeClr val="tx1"/>
                </a:solidFill>
              </a:rPr>
              <a:t>.</a:t>
            </a:r>
          </a:p>
          <a:p>
            <a:r>
              <a:rPr lang="en-US" dirty="0">
                <a:solidFill>
                  <a:schemeClr val="tx1"/>
                </a:solidFill>
              </a:rPr>
              <a:t>В </a:t>
            </a:r>
            <a:r>
              <a:rPr lang="en-US" dirty="0" err="1">
                <a:solidFill>
                  <a:schemeClr val="tx1"/>
                </a:solidFill>
              </a:rPr>
              <a:t>каждой</a:t>
            </a:r>
            <a:r>
              <a:rPr lang="en-US" dirty="0">
                <a:solidFill>
                  <a:schemeClr val="tx1"/>
                </a:solidFill>
              </a:rPr>
              <a:t> </a:t>
            </a:r>
            <a:r>
              <a:rPr lang="ru-RU" dirty="0">
                <a:solidFill>
                  <a:schemeClr val="tx1"/>
                </a:solidFill>
              </a:rPr>
              <a:t>таблице/закладке</a:t>
            </a:r>
            <a:r>
              <a:rPr lang="en-US" dirty="0">
                <a:solidFill>
                  <a:schemeClr val="tx1"/>
                </a:solidFill>
              </a:rPr>
              <a:t> </a:t>
            </a:r>
            <a:r>
              <a:rPr lang="en-US" dirty="0" err="1">
                <a:solidFill>
                  <a:schemeClr val="tx1"/>
                </a:solidFill>
              </a:rPr>
              <a:t>есть</a:t>
            </a:r>
            <a:r>
              <a:rPr lang="en-US" dirty="0">
                <a:solidFill>
                  <a:schemeClr val="tx1"/>
                </a:solidFill>
              </a:rPr>
              <a:t> </a:t>
            </a:r>
            <a:r>
              <a:rPr lang="en-US" dirty="0" err="1">
                <a:solidFill>
                  <a:schemeClr val="tx1"/>
                </a:solidFill>
              </a:rPr>
              <a:t>кнопка</a:t>
            </a:r>
            <a:r>
              <a:rPr lang="en-US" dirty="0">
                <a:solidFill>
                  <a:schemeClr val="tx1"/>
                </a:solidFill>
              </a:rPr>
              <a:t> </a:t>
            </a:r>
            <a:r>
              <a:rPr lang="en-US" dirty="0" err="1">
                <a:solidFill>
                  <a:schemeClr val="tx1"/>
                </a:solidFill>
              </a:rPr>
              <a:t>для</a:t>
            </a:r>
            <a:r>
              <a:rPr lang="en-US" dirty="0">
                <a:solidFill>
                  <a:schemeClr val="tx1"/>
                </a:solidFill>
              </a:rPr>
              <a:t> </a:t>
            </a:r>
            <a:r>
              <a:rPr lang="en-US" dirty="0" err="1">
                <a:solidFill>
                  <a:schemeClr val="tx1"/>
                </a:solidFill>
              </a:rPr>
              <a:t>восстановления</a:t>
            </a:r>
            <a:r>
              <a:rPr lang="en-US" dirty="0">
                <a:solidFill>
                  <a:schemeClr val="tx1"/>
                </a:solidFill>
              </a:rPr>
              <a:t> </a:t>
            </a:r>
            <a:r>
              <a:rPr lang="en-US" dirty="0" err="1">
                <a:solidFill>
                  <a:schemeClr val="tx1"/>
                </a:solidFill>
              </a:rPr>
              <a:t>настроек</a:t>
            </a:r>
            <a:r>
              <a:rPr lang="en-US" dirty="0">
                <a:solidFill>
                  <a:schemeClr val="tx1"/>
                </a:solidFill>
              </a:rPr>
              <a:t> по </a:t>
            </a:r>
            <a:r>
              <a:rPr lang="en-US" dirty="0" err="1">
                <a:solidFill>
                  <a:schemeClr val="tx1"/>
                </a:solidFill>
              </a:rPr>
              <a:t>умолчанию</a:t>
            </a:r>
            <a:endParaRPr lang="en-US" dirty="0">
              <a:solidFill>
                <a:schemeClr val="tx1"/>
              </a:solidFill>
            </a:endParaRPr>
          </a:p>
          <a:p>
            <a:r>
              <a:rPr lang="en-US" dirty="0" err="1">
                <a:solidFill>
                  <a:schemeClr val="tx1"/>
                </a:solidFill>
              </a:rPr>
              <a:t>Пожалуйста</a:t>
            </a:r>
            <a:r>
              <a:rPr lang="en-US" dirty="0">
                <a:solidFill>
                  <a:schemeClr val="tx1"/>
                </a:solidFill>
              </a:rPr>
              <a:t>, </a:t>
            </a:r>
            <a:r>
              <a:rPr lang="en-US" dirty="0" err="1">
                <a:solidFill>
                  <a:schemeClr val="tx1"/>
                </a:solidFill>
              </a:rPr>
              <a:t>просмотрите</a:t>
            </a:r>
            <a:r>
              <a:rPr lang="en-US" dirty="0">
                <a:solidFill>
                  <a:schemeClr val="tx1"/>
                </a:solidFill>
              </a:rPr>
              <a:t> </a:t>
            </a:r>
            <a:r>
              <a:rPr lang="en-US" dirty="0" err="1">
                <a:solidFill>
                  <a:schemeClr val="tx1"/>
                </a:solidFill>
              </a:rPr>
              <a:t>значения</a:t>
            </a:r>
            <a:r>
              <a:rPr lang="en-US" dirty="0">
                <a:solidFill>
                  <a:schemeClr val="tx1"/>
                </a:solidFill>
              </a:rPr>
              <a:t>, </a:t>
            </a:r>
            <a:r>
              <a:rPr lang="en-US" dirty="0" err="1">
                <a:solidFill>
                  <a:schemeClr val="tx1"/>
                </a:solidFill>
              </a:rPr>
              <a:t>не</a:t>
            </a:r>
            <a:r>
              <a:rPr lang="en-US" dirty="0">
                <a:solidFill>
                  <a:schemeClr val="tx1"/>
                </a:solidFill>
              </a:rPr>
              <a:t> </a:t>
            </a:r>
            <a:r>
              <a:rPr lang="en-US" dirty="0" err="1">
                <a:solidFill>
                  <a:schemeClr val="tx1"/>
                </a:solidFill>
              </a:rPr>
              <a:t>установленные</a:t>
            </a:r>
            <a:r>
              <a:rPr lang="en-US" dirty="0">
                <a:solidFill>
                  <a:schemeClr val="tx1"/>
                </a:solidFill>
              </a:rPr>
              <a:t> по </a:t>
            </a:r>
            <a:r>
              <a:rPr lang="en-US" dirty="0" err="1">
                <a:solidFill>
                  <a:schemeClr val="tx1"/>
                </a:solidFill>
              </a:rPr>
              <a:t>умолчанию</a:t>
            </a:r>
            <a:r>
              <a:rPr lang="en-US" dirty="0">
                <a:solidFill>
                  <a:schemeClr val="tx1"/>
                </a:solidFill>
              </a:rPr>
              <a:t>, и </a:t>
            </a:r>
            <a:r>
              <a:rPr lang="en-US" dirty="0" err="1">
                <a:solidFill>
                  <a:schemeClr val="tx1"/>
                </a:solidFill>
              </a:rPr>
              <a:t>при</a:t>
            </a:r>
            <a:r>
              <a:rPr lang="en-US" dirty="0">
                <a:solidFill>
                  <a:schemeClr val="tx1"/>
                </a:solidFill>
              </a:rPr>
              <a:t> </a:t>
            </a:r>
            <a:r>
              <a:rPr lang="en-US" dirty="0" err="1">
                <a:solidFill>
                  <a:schemeClr val="tx1"/>
                </a:solidFill>
              </a:rPr>
              <a:t>необходимости</a:t>
            </a:r>
            <a:r>
              <a:rPr lang="en-US" dirty="0">
                <a:solidFill>
                  <a:schemeClr val="tx1"/>
                </a:solidFill>
              </a:rPr>
              <a:t> </a:t>
            </a:r>
            <a:r>
              <a:rPr lang="en-US" dirty="0" err="1">
                <a:solidFill>
                  <a:schemeClr val="tx1"/>
                </a:solidFill>
              </a:rPr>
              <a:t>восстановите</a:t>
            </a:r>
            <a:r>
              <a:rPr lang="en-US" dirty="0">
                <a:solidFill>
                  <a:schemeClr val="tx1"/>
                </a:solidFill>
              </a:rPr>
              <a:t> </a:t>
            </a:r>
            <a:r>
              <a:rPr lang="en-US" dirty="0" err="1">
                <a:solidFill>
                  <a:schemeClr val="tx1"/>
                </a:solidFill>
              </a:rPr>
              <a:t>значения</a:t>
            </a:r>
            <a:r>
              <a:rPr lang="en-US" dirty="0">
                <a:solidFill>
                  <a:schemeClr val="tx1"/>
                </a:solidFill>
              </a:rPr>
              <a:t> по </a:t>
            </a:r>
            <a:r>
              <a:rPr lang="en-US" dirty="0" err="1">
                <a:solidFill>
                  <a:schemeClr val="tx1"/>
                </a:solidFill>
              </a:rPr>
              <a:t>умолчанию</a:t>
            </a:r>
            <a:endParaRPr lang="en-US" dirty="0">
              <a:solidFill>
                <a:schemeClr val="tx1"/>
              </a:solidFill>
            </a:endParaRPr>
          </a:p>
        </p:txBody>
      </p:sp>
    </p:spTree>
    <p:extLst>
      <p:ext uri="{BB962C8B-B14F-4D97-AF65-F5344CB8AC3E}">
        <p14:creationId xmlns:p14="http://schemas.microsoft.com/office/powerpoint/2010/main" val="189761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ABCDF-C50E-FC8F-D1D8-FDF7138E415D}"/>
              </a:ext>
            </a:extLst>
          </p:cNvPr>
          <p:cNvSpPr>
            <a:spLocks noGrp="1"/>
          </p:cNvSpPr>
          <p:nvPr>
            <p:ph idx="1"/>
          </p:nvPr>
        </p:nvSpPr>
        <p:spPr>
          <a:xfrm>
            <a:off x="3546502" y="868679"/>
            <a:ext cx="3939116" cy="5120640"/>
          </a:xfrm>
        </p:spPr>
        <p:txBody>
          <a:bodyPr/>
          <a:lstStyle/>
          <a:p>
            <a:r>
              <a:rPr lang="ru-RU" dirty="0">
                <a:solidFill>
                  <a:schemeClr val="tx1"/>
                </a:solidFill>
              </a:rPr>
              <a:t>Данные вертикальной ПМР </a:t>
            </a:r>
            <a:r>
              <a:rPr lang="en-US" dirty="0" err="1">
                <a:solidFill>
                  <a:schemeClr val="tx1"/>
                </a:solidFill>
              </a:rPr>
              <a:t>были</a:t>
            </a:r>
            <a:r>
              <a:rPr lang="en-US" dirty="0">
                <a:solidFill>
                  <a:schemeClr val="tx1"/>
                </a:solidFill>
              </a:rPr>
              <a:t> </a:t>
            </a:r>
            <a:r>
              <a:rPr lang="en-US" dirty="0" err="1">
                <a:solidFill>
                  <a:schemeClr val="tx1"/>
                </a:solidFill>
              </a:rPr>
              <a:t>обновлены</a:t>
            </a:r>
            <a:r>
              <a:rPr lang="en-US"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включить</a:t>
            </a:r>
            <a:r>
              <a:rPr lang="en-US" dirty="0">
                <a:solidFill>
                  <a:schemeClr val="tx1"/>
                </a:solidFill>
              </a:rPr>
              <a:t> </a:t>
            </a:r>
            <a:r>
              <a:rPr lang="en-US" dirty="0" err="1">
                <a:solidFill>
                  <a:schemeClr val="tx1"/>
                </a:solidFill>
              </a:rPr>
              <a:t>новые</a:t>
            </a:r>
            <a:r>
              <a:rPr lang="en-US" dirty="0">
                <a:solidFill>
                  <a:schemeClr val="tx1"/>
                </a:solidFill>
              </a:rPr>
              <a:t> </a:t>
            </a:r>
            <a:r>
              <a:rPr lang="en-US" dirty="0" err="1">
                <a:solidFill>
                  <a:schemeClr val="tx1"/>
                </a:solidFill>
              </a:rPr>
              <a:t>исследования</a:t>
            </a:r>
            <a:r>
              <a:rPr lang="en-US" dirty="0">
                <a:solidFill>
                  <a:schemeClr val="tx1"/>
                </a:solidFill>
              </a:rPr>
              <a:t> и </a:t>
            </a:r>
            <a:r>
              <a:rPr lang="en-US" dirty="0" err="1">
                <a:solidFill>
                  <a:schemeClr val="tx1"/>
                </a:solidFill>
              </a:rPr>
              <a:t>использовать</a:t>
            </a:r>
            <a:r>
              <a:rPr lang="en-US" dirty="0">
                <a:solidFill>
                  <a:schemeClr val="tx1"/>
                </a:solidFill>
              </a:rPr>
              <a:t> </a:t>
            </a:r>
            <a:r>
              <a:rPr lang="en-US" dirty="0" err="1">
                <a:solidFill>
                  <a:schemeClr val="tx1"/>
                </a:solidFill>
              </a:rPr>
              <a:t>больше</a:t>
            </a:r>
            <a:r>
              <a:rPr lang="en-US" dirty="0">
                <a:solidFill>
                  <a:schemeClr val="tx1"/>
                </a:solidFill>
              </a:rPr>
              <a:t> </a:t>
            </a:r>
            <a:r>
              <a:rPr lang="en-US" dirty="0" err="1">
                <a:solidFill>
                  <a:schemeClr val="tx1"/>
                </a:solidFill>
              </a:rPr>
              <a:t>информации</a:t>
            </a:r>
            <a:r>
              <a:rPr lang="en-US" dirty="0">
                <a:solidFill>
                  <a:schemeClr val="tx1"/>
                </a:solidFill>
              </a:rPr>
              <a:t> </a:t>
            </a:r>
            <a:r>
              <a:rPr lang="en-US" dirty="0" err="1">
                <a:solidFill>
                  <a:schemeClr val="tx1"/>
                </a:solidFill>
              </a:rPr>
              <a:t>из</a:t>
            </a:r>
            <a:r>
              <a:rPr lang="en-US" dirty="0">
                <a:solidFill>
                  <a:schemeClr val="tx1"/>
                </a:solidFill>
              </a:rPr>
              <a:t> </a:t>
            </a:r>
            <a:r>
              <a:rPr lang="en-US" dirty="0" err="1">
                <a:solidFill>
                  <a:schemeClr val="tx1"/>
                </a:solidFill>
              </a:rPr>
              <a:t>ранее</a:t>
            </a:r>
            <a:r>
              <a:rPr lang="en-US" dirty="0">
                <a:solidFill>
                  <a:schemeClr val="tx1"/>
                </a:solidFill>
              </a:rPr>
              <a:t> </a:t>
            </a:r>
            <a:r>
              <a:rPr lang="en-US" dirty="0" err="1">
                <a:solidFill>
                  <a:schemeClr val="tx1"/>
                </a:solidFill>
              </a:rPr>
              <a:t>включенных</a:t>
            </a:r>
            <a:r>
              <a:rPr lang="en-US" dirty="0">
                <a:solidFill>
                  <a:schemeClr val="tx1"/>
                </a:solidFill>
              </a:rPr>
              <a:t> </a:t>
            </a:r>
            <a:r>
              <a:rPr lang="en-US" dirty="0" err="1">
                <a:solidFill>
                  <a:schemeClr val="tx1"/>
                </a:solidFill>
              </a:rPr>
              <a:t>исследований</a:t>
            </a:r>
            <a:endParaRPr lang="en-US" dirty="0">
              <a:solidFill>
                <a:schemeClr val="tx1"/>
              </a:solidFill>
            </a:endParaRPr>
          </a:p>
          <a:p>
            <a:r>
              <a:rPr lang="en-US" dirty="0" err="1">
                <a:solidFill>
                  <a:schemeClr val="tx1"/>
                </a:solidFill>
              </a:rPr>
              <a:t>Пожалуйста</a:t>
            </a:r>
            <a:r>
              <a:rPr lang="en-US" dirty="0">
                <a:solidFill>
                  <a:schemeClr val="tx1"/>
                </a:solidFill>
              </a:rPr>
              <a:t>, </a:t>
            </a:r>
            <a:r>
              <a:rPr lang="en-US" dirty="0" err="1">
                <a:solidFill>
                  <a:schemeClr val="tx1"/>
                </a:solidFill>
              </a:rPr>
              <a:t>нажмите</a:t>
            </a:r>
            <a:r>
              <a:rPr lang="en-US" dirty="0">
                <a:solidFill>
                  <a:schemeClr val="tx1"/>
                </a:solidFill>
              </a:rPr>
              <a:t> </a:t>
            </a:r>
            <a:r>
              <a:rPr lang="en-US" dirty="0" err="1">
                <a:solidFill>
                  <a:schemeClr val="tx1"/>
                </a:solidFill>
              </a:rPr>
              <a:t>кнопку</a:t>
            </a:r>
            <a:r>
              <a:rPr lang="en-US" dirty="0">
                <a:solidFill>
                  <a:schemeClr val="tx1"/>
                </a:solidFill>
              </a:rPr>
              <a:t> </a:t>
            </a:r>
            <a:r>
              <a:rPr lang="en-US" b="1" dirty="0" err="1">
                <a:solidFill>
                  <a:schemeClr val="tx1"/>
                </a:solidFill>
              </a:rPr>
              <a:t>Восстановить</a:t>
            </a:r>
            <a:r>
              <a:rPr lang="en-US" b="1" dirty="0">
                <a:solidFill>
                  <a:schemeClr val="tx1"/>
                </a:solidFill>
              </a:rPr>
              <a:t> </a:t>
            </a:r>
            <a:r>
              <a:rPr lang="en-US" b="1" dirty="0" err="1">
                <a:solidFill>
                  <a:schemeClr val="tx1"/>
                </a:solidFill>
              </a:rPr>
              <a:t>значения</a:t>
            </a:r>
            <a:r>
              <a:rPr lang="en-US" b="1" dirty="0">
                <a:solidFill>
                  <a:schemeClr val="tx1"/>
                </a:solidFill>
              </a:rPr>
              <a:t> по </a:t>
            </a:r>
            <a:r>
              <a:rPr lang="en-US" b="1" dirty="0" err="1">
                <a:solidFill>
                  <a:schemeClr val="tx1"/>
                </a:solidFill>
              </a:rPr>
              <a:t>умолчанию</a:t>
            </a:r>
            <a:r>
              <a:rPr lang="en-US" dirty="0">
                <a:solidFill>
                  <a:schemeClr val="tx1"/>
                </a:solidFill>
              </a:rPr>
              <a:t>, </a:t>
            </a:r>
            <a:r>
              <a:rPr lang="en-US" dirty="0" err="1">
                <a:solidFill>
                  <a:schemeClr val="tx1"/>
                </a:solidFill>
              </a:rPr>
              <a:t>чтобы</a:t>
            </a:r>
            <a:r>
              <a:rPr lang="en-US" dirty="0">
                <a:solidFill>
                  <a:schemeClr val="tx1"/>
                </a:solidFill>
              </a:rPr>
              <a:t> </a:t>
            </a:r>
            <a:r>
              <a:rPr lang="en-US" dirty="0" err="1">
                <a:solidFill>
                  <a:schemeClr val="tx1"/>
                </a:solidFill>
              </a:rPr>
              <a:t>использовать</a:t>
            </a:r>
            <a:r>
              <a:rPr lang="en-US" dirty="0">
                <a:solidFill>
                  <a:schemeClr val="tx1"/>
                </a:solidFill>
              </a:rPr>
              <a:t> </a:t>
            </a:r>
            <a:r>
              <a:rPr lang="en-US" dirty="0" err="1">
                <a:solidFill>
                  <a:schemeClr val="tx1"/>
                </a:solidFill>
              </a:rPr>
              <a:t>эти</a:t>
            </a:r>
            <a:r>
              <a:rPr lang="en-US" dirty="0">
                <a:solidFill>
                  <a:schemeClr val="tx1"/>
                </a:solidFill>
              </a:rPr>
              <a:t> </a:t>
            </a:r>
            <a:r>
              <a:rPr lang="en-US" dirty="0" err="1">
                <a:solidFill>
                  <a:schemeClr val="tx1"/>
                </a:solidFill>
              </a:rPr>
              <a:t>обновленные</a:t>
            </a:r>
            <a:r>
              <a:rPr lang="en-US" dirty="0">
                <a:solidFill>
                  <a:schemeClr val="tx1"/>
                </a:solidFill>
              </a:rPr>
              <a:t> </a:t>
            </a:r>
            <a:r>
              <a:rPr lang="ru-RU" dirty="0">
                <a:solidFill>
                  <a:schemeClr val="tx1"/>
                </a:solidFill>
              </a:rPr>
              <a:t>данные</a:t>
            </a:r>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C28CE89C-7342-37C3-E607-8496244A6511}"/>
              </a:ext>
            </a:extLst>
          </p:cNvPr>
          <p:cNvPicPr>
            <a:picLocks noChangeAspect="1"/>
          </p:cNvPicPr>
          <p:nvPr/>
        </p:nvPicPr>
        <p:blipFill>
          <a:blip r:embed="rId2"/>
          <a:stretch>
            <a:fillRect/>
          </a:stretch>
        </p:blipFill>
        <p:spPr>
          <a:xfrm>
            <a:off x="652240" y="294631"/>
            <a:ext cx="2148840" cy="719100"/>
          </a:xfrm>
          <a:prstGeom prst="rect">
            <a:avLst/>
          </a:prstGeom>
          <a:ln>
            <a:solidFill>
              <a:schemeClr val="tx1"/>
            </a:solidFill>
          </a:ln>
        </p:spPr>
      </p:pic>
      <p:sp>
        <p:nvSpPr>
          <p:cNvPr id="7" name="Title 1">
            <a:extLst>
              <a:ext uri="{FF2B5EF4-FFF2-40B4-BE49-F238E27FC236}">
                <a16:creationId xmlns:a16="http://schemas.microsoft.com/office/drawing/2014/main" id="{AEA1558B-4D30-6D33-C2E2-DC4F1B53B7F8}"/>
              </a:ext>
            </a:extLst>
          </p:cNvPr>
          <p:cNvSpPr txBox="1">
            <a:spLocks/>
          </p:cNvSpPr>
          <p:nvPr/>
        </p:nvSpPr>
        <p:spPr>
          <a:xfrm>
            <a:off x="252919" y="1278635"/>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dirty="0" err="1"/>
              <a:t>Вертикальная</a:t>
            </a:r>
            <a:r>
              <a:rPr lang="en-US" sz="3200" b="1" dirty="0"/>
              <a:t>  </a:t>
            </a:r>
            <a:r>
              <a:rPr lang="en-US" sz="3200" b="1" dirty="0" err="1"/>
              <a:t>передач</a:t>
            </a:r>
            <a:r>
              <a:rPr lang="ru-RU" sz="3200" b="1" dirty="0"/>
              <a:t>а ВИЧ </a:t>
            </a:r>
            <a:endParaRPr lang="en-US" sz="3200" b="1" dirty="0"/>
          </a:p>
        </p:txBody>
      </p:sp>
      <p:sp>
        <p:nvSpPr>
          <p:cNvPr id="8" name="TextBox 7">
            <a:extLst>
              <a:ext uri="{FF2B5EF4-FFF2-40B4-BE49-F238E27FC236}">
                <a16:creationId xmlns:a16="http://schemas.microsoft.com/office/drawing/2014/main" id="{DB00218D-1FE0-3D16-33A4-6FBFE5DEA1AE}"/>
              </a:ext>
            </a:extLst>
          </p:cNvPr>
          <p:cNvSpPr txBox="1"/>
          <p:nvPr/>
        </p:nvSpPr>
        <p:spPr>
          <a:xfrm>
            <a:off x="50930" y="2619977"/>
            <a:ext cx="3495571" cy="923330"/>
          </a:xfrm>
          <a:prstGeom prst="rect">
            <a:avLst/>
          </a:prstGeom>
          <a:noFill/>
        </p:spPr>
        <p:txBody>
          <a:bodyPr wrap="square" rtlCol="0">
            <a:spAutoFit/>
          </a:bodyPr>
          <a:lstStyle/>
          <a:p>
            <a:r>
              <a:rPr lang="ru-RU" b="1" dirty="0">
                <a:solidFill>
                  <a:schemeClr val="bg1"/>
                </a:solidFill>
              </a:rPr>
              <a:t>В д</a:t>
            </a:r>
            <a:r>
              <a:rPr lang="en-US" sz="1800" dirty="0" err="1">
                <a:solidFill>
                  <a:schemeClr val="bg1"/>
                </a:solidFill>
              </a:rPr>
              <a:t>ополнительны</a:t>
            </a:r>
            <a:r>
              <a:rPr lang="ru-RU" sz="1800" dirty="0">
                <a:solidFill>
                  <a:schemeClr val="bg1"/>
                </a:solidFill>
              </a:rPr>
              <a:t>х</a:t>
            </a:r>
            <a:r>
              <a:rPr lang="en-US" sz="1800" dirty="0">
                <a:solidFill>
                  <a:schemeClr val="bg1"/>
                </a:solidFill>
              </a:rPr>
              <a:t> </a:t>
            </a:r>
            <a:r>
              <a:rPr lang="en-US" sz="1800" dirty="0" err="1">
                <a:solidFill>
                  <a:schemeClr val="bg1"/>
                </a:solidFill>
              </a:rPr>
              <a:t>опци</a:t>
            </a:r>
            <a:r>
              <a:rPr lang="ru-RU" sz="1800" dirty="0" err="1">
                <a:solidFill>
                  <a:schemeClr val="bg1"/>
                </a:solidFill>
              </a:rPr>
              <a:t>ях</a:t>
            </a:r>
            <a:br>
              <a:rPr lang="en-US" sz="1800" dirty="0">
                <a:solidFill>
                  <a:schemeClr val="bg1"/>
                </a:solidFill>
              </a:rPr>
            </a:br>
            <a:r>
              <a:rPr lang="en-US" sz="1800" dirty="0">
                <a:solidFill>
                  <a:schemeClr val="bg1"/>
                </a:solidFill>
              </a:rPr>
              <a:t>&gt; </a:t>
            </a:r>
            <a:r>
              <a:rPr lang="en-US" sz="1800" dirty="0" err="1">
                <a:solidFill>
                  <a:schemeClr val="bg1"/>
                </a:solidFill>
              </a:rPr>
              <a:t>Вероятность</a:t>
            </a:r>
            <a:r>
              <a:rPr lang="ru-RU" sz="1800" dirty="0">
                <a:solidFill>
                  <a:schemeClr val="bg1"/>
                </a:solidFill>
              </a:rPr>
              <a:t> </a:t>
            </a:r>
            <a:r>
              <a:rPr lang="ru-RU" dirty="0">
                <a:solidFill>
                  <a:schemeClr val="bg1"/>
                </a:solidFill>
              </a:rPr>
              <a:t>вертикальной</a:t>
            </a:r>
            <a:r>
              <a:rPr lang="en-US" sz="1800" dirty="0">
                <a:solidFill>
                  <a:schemeClr val="bg1"/>
                </a:solidFill>
              </a:rPr>
              <a:t> </a:t>
            </a:r>
            <a:r>
              <a:rPr lang="ru-RU" dirty="0">
                <a:solidFill>
                  <a:schemeClr val="bg1"/>
                </a:solidFill>
              </a:rPr>
              <a:t>ПМР</a:t>
            </a:r>
            <a:endParaRPr lang="en-US" sz="1800" dirty="0">
              <a:solidFill>
                <a:schemeClr val="bg1"/>
              </a:solidFill>
            </a:endParaRPr>
          </a:p>
        </p:txBody>
      </p:sp>
      <p:pic>
        <p:nvPicPr>
          <p:cNvPr id="10" name="Picture 9">
            <a:extLst>
              <a:ext uri="{FF2B5EF4-FFF2-40B4-BE49-F238E27FC236}">
                <a16:creationId xmlns:a16="http://schemas.microsoft.com/office/drawing/2014/main" id="{795C52F1-42D3-721A-374D-DAF01EE781ED}"/>
              </a:ext>
            </a:extLst>
          </p:cNvPr>
          <p:cNvPicPr>
            <a:picLocks noChangeAspect="1"/>
          </p:cNvPicPr>
          <p:nvPr/>
        </p:nvPicPr>
        <p:blipFill>
          <a:blip r:embed="rId3"/>
          <a:stretch>
            <a:fillRect/>
          </a:stretch>
        </p:blipFill>
        <p:spPr>
          <a:xfrm>
            <a:off x="7485618" y="1512035"/>
            <a:ext cx="4052120" cy="3833929"/>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38329652-DF41-3867-7AA2-C8D2CECEA3F6}"/>
              </a:ext>
            </a:extLst>
          </p:cNvPr>
          <p:cNvSpPr/>
          <p:nvPr/>
        </p:nvSpPr>
        <p:spPr>
          <a:xfrm>
            <a:off x="9100304" y="5084952"/>
            <a:ext cx="1607576"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98E784D-F310-DC73-BB39-10895B5B62DB}"/>
              </a:ext>
            </a:extLst>
          </p:cNvPr>
          <p:cNvSpPr/>
          <p:nvPr/>
        </p:nvSpPr>
        <p:spPr>
          <a:xfrm rot="10800000">
            <a:off x="9746929" y="5313553"/>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3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3D8-5E8E-CBBB-71B2-0AF82A260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38C56-8020-5459-143F-B3B530B06607}"/>
              </a:ext>
            </a:extLst>
          </p:cNvPr>
          <p:cNvSpPr>
            <a:spLocks noGrp="1"/>
          </p:cNvSpPr>
          <p:nvPr>
            <p:ph type="title"/>
          </p:nvPr>
        </p:nvSpPr>
        <p:spPr/>
        <p:txBody>
          <a:bodyPr anchor="t">
            <a:normAutofit/>
          </a:bodyPr>
          <a:lstStyle/>
          <a:p>
            <a:pPr algn="ctr"/>
            <a:r>
              <a:rPr lang="ru-RU" sz="3200" b="1" dirty="0"/>
              <a:t>Разбивка данных по</a:t>
            </a:r>
            <a:r>
              <a:rPr lang="en-US" sz="3200" b="1" dirty="0"/>
              <a:t> </a:t>
            </a:r>
            <a:r>
              <a:rPr lang="en-US" sz="3200" b="1" dirty="0" err="1"/>
              <a:t>смертности</a:t>
            </a:r>
            <a:r>
              <a:rPr lang="en-US" sz="3200" b="1" dirty="0"/>
              <a:t>, </a:t>
            </a:r>
            <a:r>
              <a:rPr lang="en-US" sz="3200" b="1" dirty="0" err="1"/>
              <a:t>связанной</a:t>
            </a:r>
            <a:r>
              <a:rPr lang="en-US" sz="3200" b="1" dirty="0"/>
              <a:t> с ВИЧ</a:t>
            </a:r>
          </a:p>
        </p:txBody>
      </p:sp>
      <p:sp>
        <p:nvSpPr>
          <p:cNvPr id="3" name="Content Placeholder 2">
            <a:extLst>
              <a:ext uri="{FF2B5EF4-FFF2-40B4-BE49-F238E27FC236}">
                <a16:creationId xmlns:a16="http://schemas.microsoft.com/office/drawing/2014/main" id="{52296F5C-FFF8-9FE0-8757-A43E53E8687C}"/>
              </a:ext>
            </a:extLst>
          </p:cNvPr>
          <p:cNvSpPr>
            <a:spLocks noGrp="1"/>
          </p:cNvSpPr>
          <p:nvPr>
            <p:ph idx="1"/>
          </p:nvPr>
        </p:nvSpPr>
        <p:spPr>
          <a:xfrm>
            <a:off x="3546764" y="720852"/>
            <a:ext cx="7992996" cy="5263896"/>
          </a:xfrm>
        </p:spPr>
        <p:txBody>
          <a:bodyPr anchor="t">
            <a:normAutofit/>
          </a:bodyPr>
          <a:lstStyle/>
          <a:p>
            <a:r>
              <a:rPr lang="en-US" sz="1800" dirty="0">
                <a:solidFill>
                  <a:schemeClr val="tx1"/>
                </a:solidFill>
              </a:rPr>
              <a:t>СПИД </a:t>
            </a:r>
            <a:r>
              <a:rPr lang="ru-RU" sz="1800" dirty="0">
                <a:solidFill>
                  <a:schemeClr val="tx1"/>
                </a:solidFill>
              </a:rPr>
              <a:t>является причиной</a:t>
            </a:r>
            <a:r>
              <a:rPr lang="en-US" sz="1800" dirty="0">
                <a:solidFill>
                  <a:schemeClr val="tx1"/>
                </a:solidFill>
              </a:rPr>
              <a:t> </a:t>
            </a:r>
            <a:r>
              <a:rPr lang="ru-RU" sz="1800" dirty="0">
                <a:solidFill>
                  <a:schemeClr val="tx1"/>
                </a:solidFill>
              </a:rPr>
              <a:t>избыточной смертности в чуть больше половины </a:t>
            </a:r>
            <a:r>
              <a:rPr lang="en-US" sz="1800" dirty="0" err="1">
                <a:solidFill>
                  <a:schemeClr val="tx1"/>
                </a:solidFill>
              </a:rPr>
              <a:t>случаев</a:t>
            </a:r>
            <a:r>
              <a:rPr lang="ru-RU" sz="1800" dirty="0">
                <a:solidFill>
                  <a:schemeClr val="tx1"/>
                </a:solidFill>
              </a:rPr>
              <a:t> у </a:t>
            </a:r>
            <a:r>
              <a:rPr lang="en-US" sz="1800" dirty="0" err="1">
                <a:solidFill>
                  <a:schemeClr val="tx1"/>
                </a:solidFill>
              </a:rPr>
              <a:t>пациентов</a:t>
            </a:r>
            <a:r>
              <a:rPr lang="en-US" sz="1800" dirty="0">
                <a:solidFill>
                  <a:schemeClr val="tx1"/>
                </a:solidFill>
              </a:rPr>
              <a:t>, </a:t>
            </a:r>
            <a:r>
              <a:rPr lang="en-US" sz="1800" dirty="0" err="1">
                <a:solidFill>
                  <a:schemeClr val="tx1"/>
                </a:solidFill>
              </a:rPr>
              <a:t>получающих</a:t>
            </a:r>
            <a:r>
              <a:rPr lang="en-US" sz="1800" dirty="0">
                <a:solidFill>
                  <a:schemeClr val="tx1"/>
                </a:solidFill>
              </a:rPr>
              <a:t> АРТ, в </a:t>
            </a:r>
            <a:r>
              <a:rPr lang="en-US" sz="1800" dirty="0" err="1">
                <a:solidFill>
                  <a:schemeClr val="tx1"/>
                </a:solidFill>
              </a:rPr>
              <a:t>странах</a:t>
            </a:r>
            <a:r>
              <a:rPr lang="en-US" sz="1800" dirty="0">
                <a:solidFill>
                  <a:schemeClr val="tx1"/>
                </a:solidFill>
              </a:rPr>
              <a:t> с </a:t>
            </a:r>
            <a:r>
              <a:rPr lang="en-US" sz="1800" dirty="0" err="1">
                <a:solidFill>
                  <a:schemeClr val="tx1"/>
                </a:solidFill>
              </a:rPr>
              <a:t>высоким</a:t>
            </a:r>
            <a:r>
              <a:rPr lang="en-US" sz="1800" dirty="0">
                <a:solidFill>
                  <a:schemeClr val="tx1"/>
                </a:solidFill>
              </a:rPr>
              <a:t> </a:t>
            </a:r>
            <a:r>
              <a:rPr lang="en-US" sz="1800" dirty="0" err="1">
                <a:solidFill>
                  <a:schemeClr val="tx1"/>
                </a:solidFill>
              </a:rPr>
              <a:t>уровнем</a:t>
            </a:r>
            <a:r>
              <a:rPr lang="en-US" sz="1800" dirty="0">
                <a:solidFill>
                  <a:schemeClr val="tx1"/>
                </a:solidFill>
              </a:rPr>
              <a:t> дохода</a:t>
            </a:r>
            <a:r>
              <a:rPr lang="en-US" sz="1800" baseline="30000" dirty="0">
                <a:solidFill>
                  <a:schemeClr val="tx1"/>
                </a:solidFill>
              </a:rPr>
              <a:t>1</a:t>
            </a:r>
          </a:p>
          <a:p>
            <a:r>
              <a:rPr lang="en-US" sz="1800" dirty="0" err="1">
                <a:solidFill>
                  <a:schemeClr val="tx1"/>
                </a:solidFill>
              </a:rPr>
              <a:t>Остальные</a:t>
            </a:r>
            <a:r>
              <a:rPr lang="en-US" sz="1800" dirty="0">
                <a:solidFill>
                  <a:schemeClr val="tx1"/>
                </a:solidFill>
              </a:rPr>
              <a:t> </a:t>
            </a:r>
            <a:r>
              <a:rPr lang="en-US" sz="1800" dirty="0" err="1">
                <a:solidFill>
                  <a:schemeClr val="tx1"/>
                </a:solidFill>
              </a:rPr>
              <a:t>случаи</a:t>
            </a:r>
            <a:r>
              <a:rPr lang="ru-RU" sz="1800" dirty="0">
                <a:solidFill>
                  <a:schemeClr val="tx1"/>
                </a:solidFill>
              </a:rPr>
              <a:t> избыточной </a:t>
            </a:r>
            <a:r>
              <a:rPr lang="en-US" sz="1800" dirty="0" err="1">
                <a:solidFill>
                  <a:schemeClr val="tx1"/>
                </a:solidFill>
              </a:rPr>
              <a:t>смерт</a:t>
            </a:r>
            <a:r>
              <a:rPr lang="ru-RU" sz="1800" dirty="0" err="1">
                <a:solidFill>
                  <a:schemeClr val="tx1"/>
                </a:solidFill>
              </a:rPr>
              <a:t>ности</a:t>
            </a:r>
            <a:r>
              <a:rPr lang="en-US" sz="1800" dirty="0">
                <a:solidFill>
                  <a:schemeClr val="tx1"/>
                </a:solidFill>
              </a:rPr>
              <a:t> </a:t>
            </a:r>
            <a:r>
              <a:rPr lang="en-US" sz="1800" dirty="0" err="1">
                <a:solidFill>
                  <a:schemeClr val="tx1"/>
                </a:solidFill>
              </a:rPr>
              <a:t>пр</a:t>
            </a:r>
            <a:r>
              <a:rPr lang="ru-RU" sz="1800" dirty="0" err="1">
                <a:solidFill>
                  <a:schemeClr val="tx1"/>
                </a:solidFill>
              </a:rPr>
              <a:t>иходяться</a:t>
            </a:r>
            <a:r>
              <a:rPr lang="ru-RU" sz="1800" dirty="0">
                <a:solidFill>
                  <a:schemeClr val="tx1"/>
                </a:solidFill>
              </a:rPr>
              <a:t> на причины </a:t>
            </a:r>
            <a:r>
              <a:rPr lang="en-US" sz="1800" dirty="0" err="1">
                <a:solidFill>
                  <a:schemeClr val="tx1"/>
                </a:solidFill>
              </a:rPr>
              <a:t>не</a:t>
            </a:r>
            <a:r>
              <a:rPr lang="en-US" sz="1800" dirty="0">
                <a:solidFill>
                  <a:schemeClr val="tx1"/>
                </a:solidFill>
              </a:rPr>
              <a:t> </a:t>
            </a:r>
            <a:r>
              <a:rPr lang="en-US" sz="1800" dirty="0" err="1">
                <a:solidFill>
                  <a:schemeClr val="tx1"/>
                </a:solidFill>
              </a:rPr>
              <a:t>связанны</a:t>
            </a:r>
            <a:r>
              <a:rPr lang="ru-RU" sz="1800" dirty="0">
                <a:solidFill>
                  <a:schemeClr val="tx1"/>
                </a:solidFill>
              </a:rPr>
              <a:t>е</a:t>
            </a:r>
            <a:r>
              <a:rPr lang="en-US" sz="1800" dirty="0">
                <a:solidFill>
                  <a:schemeClr val="tx1"/>
                </a:solidFill>
              </a:rPr>
              <a:t> </a:t>
            </a:r>
            <a:r>
              <a:rPr lang="en-US" sz="1800" dirty="0" err="1">
                <a:solidFill>
                  <a:schemeClr val="tx1"/>
                </a:solidFill>
              </a:rPr>
              <a:t>со</a:t>
            </a:r>
            <a:r>
              <a:rPr lang="en-US" sz="1800" dirty="0">
                <a:solidFill>
                  <a:schemeClr val="tx1"/>
                </a:solidFill>
              </a:rPr>
              <a:t> </a:t>
            </a:r>
            <a:r>
              <a:rPr lang="en-US" sz="1800" dirty="0" err="1">
                <a:solidFill>
                  <a:schemeClr val="tx1"/>
                </a:solidFill>
              </a:rPr>
              <a:t>СПИДом</a:t>
            </a:r>
            <a:r>
              <a:rPr lang="en-US" sz="1800" dirty="0">
                <a:solidFill>
                  <a:schemeClr val="tx1"/>
                </a:solidFill>
              </a:rPr>
              <a:t>, </a:t>
            </a:r>
            <a:r>
              <a:rPr lang="en-US" sz="1800" dirty="0" err="1">
                <a:solidFill>
                  <a:schemeClr val="tx1"/>
                </a:solidFill>
              </a:rPr>
              <a:t>которые</a:t>
            </a:r>
            <a:r>
              <a:rPr lang="en-US" sz="1800" dirty="0">
                <a:solidFill>
                  <a:schemeClr val="tx1"/>
                </a:solidFill>
              </a:rPr>
              <a:t> </a:t>
            </a:r>
            <a:r>
              <a:rPr lang="en-US" sz="1800" dirty="0" err="1">
                <a:solidFill>
                  <a:schemeClr val="tx1"/>
                </a:solidFill>
              </a:rPr>
              <a:t>непропорционально</a:t>
            </a:r>
            <a:r>
              <a:rPr lang="en-US" sz="1800" dirty="0">
                <a:solidFill>
                  <a:schemeClr val="tx1"/>
                </a:solidFill>
              </a:rPr>
              <a:t> </a:t>
            </a:r>
            <a:r>
              <a:rPr lang="ru-RU" sz="1800" dirty="0">
                <a:solidFill>
                  <a:schemeClr val="tx1"/>
                </a:solidFill>
              </a:rPr>
              <a:t>задевают </a:t>
            </a:r>
            <a:r>
              <a:rPr lang="en-US" sz="1800" dirty="0" err="1">
                <a:solidFill>
                  <a:schemeClr val="tx1"/>
                </a:solidFill>
              </a:rPr>
              <a:t>людей</a:t>
            </a:r>
            <a:r>
              <a:rPr lang="en-US" sz="1800" dirty="0">
                <a:solidFill>
                  <a:schemeClr val="tx1"/>
                </a:solidFill>
              </a:rPr>
              <a:t> </a:t>
            </a:r>
            <a:r>
              <a:rPr lang="ru-RU" sz="1800" dirty="0">
                <a:solidFill>
                  <a:schemeClr val="tx1"/>
                </a:solidFill>
              </a:rPr>
              <a:t>живущих </a:t>
            </a:r>
            <a:r>
              <a:rPr lang="en-US" sz="1800" dirty="0">
                <a:solidFill>
                  <a:schemeClr val="tx1"/>
                </a:solidFill>
              </a:rPr>
              <a:t>с ВИЧ</a:t>
            </a:r>
          </a:p>
          <a:p>
            <a:r>
              <a:rPr lang="en-US" sz="1800" dirty="0" err="1">
                <a:solidFill>
                  <a:schemeClr val="tx1"/>
                </a:solidFill>
              </a:rPr>
              <a:t>Показатели</a:t>
            </a:r>
            <a:r>
              <a:rPr lang="en-US" sz="1800" dirty="0">
                <a:solidFill>
                  <a:schemeClr val="tx1"/>
                </a:solidFill>
              </a:rPr>
              <a:t> </a:t>
            </a:r>
            <a:r>
              <a:rPr lang="en-US" sz="1800" dirty="0" err="1">
                <a:solidFill>
                  <a:schemeClr val="tx1"/>
                </a:solidFill>
              </a:rPr>
              <a:t>избыточной</a:t>
            </a:r>
            <a:r>
              <a:rPr lang="en-US" sz="1800" dirty="0">
                <a:solidFill>
                  <a:schemeClr val="tx1"/>
                </a:solidFill>
              </a:rPr>
              <a:t> </a:t>
            </a:r>
            <a:r>
              <a:rPr lang="en-US" sz="1800" dirty="0" err="1">
                <a:solidFill>
                  <a:schemeClr val="tx1"/>
                </a:solidFill>
              </a:rPr>
              <a:t>смертности</a:t>
            </a:r>
            <a:r>
              <a:rPr lang="en-US" sz="1800" dirty="0">
                <a:solidFill>
                  <a:schemeClr val="tx1"/>
                </a:solidFill>
              </a:rPr>
              <a:t> </a:t>
            </a:r>
            <a:r>
              <a:rPr lang="en-US" sz="1800" dirty="0" err="1">
                <a:solidFill>
                  <a:schemeClr val="tx1"/>
                </a:solidFill>
              </a:rPr>
              <a:t>были</a:t>
            </a:r>
            <a:r>
              <a:rPr lang="en-US" sz="1800" dirty="0">
                <a:solidFill>
                  <a:schemeClr val="tx1"/>
                </a:solidFill>
              </a:rPr>
              <a:t> </a:t>
            </a:r>
            <a:r>
              <a:rPr lang="en-US" sz="1800" dirty="0" err="1">
                <a:solidFill>
                  <a:schemeClr val="tx1"/>
                </a:solidFill>
              </a:rPr>
              <a:t>разделены</a:t>
            </a:r>
            <a:r>
              <a:rPr lang="en-US" sz="1800" dirty="0">
                <a:solidFill>
                  <a:schemeClr val="tx1"/>
                </a:solidFill>
              </a:rPr>
              <a:t> </a:t>
            </a:r>
            <a:r>
              <a:rPr lang="en-US" sz="1800" dirty="0" err="1">
                <a:solidFill>
                  <a:schemeClr val="tx1"/>
                </a:solidFill>
              </a:rPr>
              <a:t>на</a:t>
            </a:r>
            <a:r>
              <a:rPr lang="en-US" sz="1800" dirty="0">
                <a:solidFill>
                  <a:schemeClr val="tx1"/>
                </a:solidFill>
              </a:rPr>
              <a:t> </a:t>
            </a:r>
            <a:r>
              <a:rPr lang="en-US" sz="1800" dirty="0" err="1">
                <a:solidFill>
                  <a:schemeClr val="tx1"/>
                </a:solidFill>
              </a:rPr>
              <a:t>избыточную</a:t>
            </a:r>
            <a:r>
              <a:rPr lang="en-US" sz="1800" dirty="0">
                <a:solidFill>
                  <a:schemeClr val="tx1"/>
                </a:solidFill>
              </a:rPr>
              <a:t> </a:t>
            </a:r>
            <a:r>
              <a:rPr lang="en-US" sz="1800" dirty="0" err="1">
                <a:solidFill>
                  <a:schemeClr val="tx1"/>
                </a:solidFill>
              </a:rPr>
              <a:t>смертность</a:t>
            </a:r>
            <a:r>
              <a:rPr lang="en-US" sz="1800" dirty="0">
                <a:solidFill>
                  <a:schemeClr val="tx1"/>
                </a:solidFill>
              </a:rPr>
              <a:t> </a:t>
            </a:r>
            <a:r>
              <a:rPr lang="en-US" sz="1800" dirty="0" err="1">
                <a:solidFill>
                  <a:schemeClr val="tx1"/>
                </a:solidFill>
              </a:rPr>
              <a:t>от</a:t>
            </a:r>
            <a:r>
              <a:rPr lang="en-US" sz="1800" dirty="0">
                <a:solidFill>
                  <a:schemeClr val="tx1"/>
                </a:solidFill>
              </a:rPr>
              <a:t> </a:t>
            </a:r>
            <a:r>
              <a:rPr lang="en-US" sz="1800" dirty="0" err="1">
                <a:solidFill>
                  <a:schemeClr val="tx1"/>
                </a:solidFill>
              </a:rPr>
              <a:t>СПИДа</a:t>
            </a:r>
            <a:r>
              <a:rPr lang="en-US" sz="1800" dirty="0">
                <a:solidFill>
                  <a:schemeClr val="tx1"/>
                </a:solidFill>
              </a:rPr>
              <a:t> и </a:t>
            </a:r>
            <a:r>
              <a:rPr lang="en-US" sz="1800" dirty="0" err="1">
                <a:solidFill>
                  <a:schemeClr val="tx1"/>
                </a:solidFill>
              </a:rPr>
              <a:t>избыточную</a:t>
            </a:r>
            <a:r>
              <a:rPr lang="en-US" sz="1800" dirty="0">
                <a:solidFill>
                  <a:schemeClr val="tx1"/>
                </a:solidFill>
              </a:rPr>
              <a:t> </a:t>
            </a:r>
            <a:r>
              <a:rPr lang="en-US" sz="1800" dirty="0" err="1">
                <a:solidFill>
                  <a:schemeClr val="tx1"/>
                </a:solidFill>
              </a:rPr>
              <a:t>смертность</a:t>
            </a:r>
            <a:r>
              <a:rPr lang="en-US" sz="1800" dirty="0">
                <a:solidFill>
                  <a:schemeClr val="tx1"/>
                </a:solidFill>
              </a:rPr>
              <a:t>, </a:t>
            </a:r>
            <a:r>
              <a:rPr lang="en-US" sz="1800" dirty="0" err="1">
                <a:solidFill>
                  <a:schemeClr val="tx1"/>
                </a:solidFill>
              </a:rPr>
              <a:t>не</a:t>
            </a:r>
            <a:r>
              <a:rPr lang="en-US" sz="1800" dirty="0">
                <a:solidFill>
                  <a:schemeClr val="tx1"/>
                </a:solidFill>
              </a:rPr>
              <a:t> </a:t>
            </a:r>
            <a:r>
              <a:rPr lang="en-US" sz="1800" dirty="0" err="1">
                <a:solidFill>
                  <a:schemeClr val="tx1"/>
                </a:solidFill>
              </a:rPr>
              <a:t>связанную</a:t>
            </a:r>
            <a:r>
              <a:rPr lang="en-US" sz="1800" dirty="0">
                <a:solidFill>
                  <a:schemeClr val="tx1"/>
                </a:solidFill>
              </a:rPr>
              <a:t> </a:t>
            </a:r>
            <a:r>
              <a:rPr lang="en-US" sz="1800" dirty="0" err="1">
                <a:solidFill>
                  <a:schemeClr val="tx1"/>
                </a:solidFill>
              </a:rPr>
              <a:t>со</a:t>
            </a:r>
            <a:r>
              <a:rPr lang="en-US" sz="1800" dirty="0">
                <a:solidFill>
                  <a:schemeClr val="tx1"/>
                </a:solidFill>
              </a:rPr>
              <a:t> </a:t>
            </a:r>
            <a:r>
              <a:rPr lang="en-US" sz="1800" dirty="0" err="1">
                <a:solidFill>
                  <a:schemeClr val="tx1"/>
                </a:solidFill>
              </a:rPr>
              <a:t>СПИДом</a:t>
            </a:r>
            <a:r>
              <a:rPr lang="en-US" sz="1800" dirty="0">
                <a:solidFill>
                  <a:schemeClr val="tx1"/>
                </a:solidFill>
              </a:rPr>
              <a:t>, в </a:t>
            </a:r>
            <a:r>
              <a:rPr lang="en-US" sz="1800" dirty="0" err="1">
                <a:solidFill>
                  <a:schemeClr val="tx1"/>
                </a:solidFill>
              </a:rPr>
              <a:t>основном</a:t>
            </a:r>
            <a:r>
              <a:rPr lang="en-US" sz="1800" dirty="0">
                <a:solidFill>
                  <a:schemeClr val="tx1"/>
                </a:solidFill>
              </a:rPr>
              <a:t> </a:t>
            </a:r>
            <a:r>
              <a:rPr lang="en-US" sz="1800" dirty="0" err="1">
                <a:solidFill>
                  <a:schemeClr val="tx1"/>
                </a:solidFill>
              </a:rPr>
              <a:t>для</a:t>
            </a:r>
            <a:r>
              <a:rPr lang="en-US" sz="1800" dirty="0">
                <a:solidFill>
                  <a:schemeClr val="tx1"/>
                </a:solidFill>
              </a:rPr>
              <a:t> </a:t>
            </a:r>
            <a:r>
              <a:rPr lang="en-US" sz="1800" dirty="0" err="1">
                <a:solidFill>
                  <a:schemeClr val="tx1"/>
                </a:solidFill>
              </a:rPr>
              <a:t>того</a:t>
            </a:r>
            <a:r>
              <a:rPr lang="en-US" sz="1800" dirty="0">
                <a:solidFill>
                  <a:schemeClr val="tx1"/>
                </a:solidFill>
              </a:rPr>
              <a:t>, </a:t>
            </a:r>
            <a:r>
              <a:rPr lang="en-US" sz="1800" dirty="0" err="1">
                <a:solidFill>
                  <a:schemeClr val="tx1"/>
                </a:solidFill>
              </a:rPr>
              <a:t>чтобы</a:t>
            </a:r>
            <a:r>
              <a:rPr lang="en-US" sz="1800" dirty="0">
                <a:solidFill>
                  <a:schemeClr val="tx1"/>
                </a:solidFill>
              </a:rPr>
              <a:t> </a:t>
            </a:r>
            <a:r>
              <a:rPr lang="ru-RU" sz="1800" dirty="0" err="1">
                <a:solidFill>
                  <a:schemeClr val="tx1"/>
                </a:solidFill>
              </a:rPr>
              <a:t>выровнить</a:t>
            </a:r>
            <a:r>
              <a:rPr lang="en-US" sz="1800" dirty="0">
                <a:solidFill>
                  <a:schemeClr val="tx1"/>
                </a:solidFill>
              </a:rPr>
              <a:t> </a:t>
            </a:r>
            <a:r>
              <a:rPr lang="en-US" sz="1800" dirty="0" err="1">
                <a:solidFill>
                  <a:schemeClr val="tx1"/>
                </a:solidFill>
              </a:rPr>
              <a:t>данны</a:t>
            </a:r>
            <a:r>
              <a:rPr lang="ru-RU" sz="1800" dirty="0">
                <a:solidFill>
                  <a:schemeClr val="tx1"/>
                </a:solidFill>
              </a:rPr>
              <a:t>е</a:t>
            </a:r>
            <a:r>
              <a:rPr lang="en-US" sz="1800" dirty="0">
                <a:solidFill>
                  <a:schemeClr val="tx1"/>
                </a:solidFill>
              </a:rPr>
              <a:t> о </a:t>
            </a:r>
            <a:r>
              <a:rPr lang="en-US" sz="1800" dirty="0" err="1">
                <a:solidFill>
                  <a:schemeClr val="tx1"/>
                </a:solidFill>
              </a:rPr>
              <a:t>смертности</a:t>
            </a:r>
            <a:r>
              <a:rPr lang="en-US" sz="1800" dirty="0">
                <a:solidFill>
                  <a:schemeClr val="tx1"/>
                </a:solidFill>
              </a:rPr>
              <a:t> </a:t>
            </a:r>
            <a:r>
              <a:rPr lang="en-US" sz="1800" dirty="0" err="1">
                <a:solidFill>
                  <a:schemeClr val="tx1"/>
                </a:solidFill>
              </a:rPr>
              <a:t>от</a:t>
            </a:r>
            <a:r>
              <a:rPr lang="en-US" sz="1800" dirty="0">
                <a:solidFill>
                  <a:schemeClr val="tx1"/>
                </a:solidFill>
              </a:rPr>
              <a:t> </a:t>
            </a:r>
            <a:r>
              <a:rPr lang="en-US" sz="1800" dirty="0" err="1">
                <a:solidFill>
                  <a:schemeClr val="tx1"/>
                </a:solidFill>
              </a:rPr>
              <a:t>СПИДа</a:t>
            </a:r>
            <a:r>
              <a:rPr lang="en-US" sz="1800" dirty="0">
                <a:solidFill>
                  <a:schemeClr val="tx1"/>
                </a:solidFill>
              </a:rPr>
              <a:t>, </a:t>
            </a:r>
            <a:r>
              <a:rPr lang="en-US" sz="1800" dirty="0" err="1">
                <a:solidFill>
                  <a:schemeClr val="tx1"/>
                </a:solidFill>
              </a:rPr>
              <a:t>используемыми</a:t>
            </a:r>
            <a:r>
              <a:rPr lang="en-US" sz="1800" dirty="0">
                <a:solidFill>
                  <a:schemeClr val="tx1"/>
                </a:solidFill>
              </a:rPr>
              <a:t> в CSAVR</a:t>
            </a:r>
          </a:p>
        </p:txBody>
      </p:sp>
      <p:sp>
        <p:nvSpPr>
          <p:cNvPr id="4" name="TextBox 3">
            <a:extLst>
              <a:ext uri="{FF2B5EF4-FFF2-40B4-BE49-F238E27FC236}">
                <a16:creationId xmlns:a16="http://schemas.microsoft.com/office/drawing/2014/main" id="{D68CFB55-1D3C-C8EB-C557-2AC63154803D}"/>
              </a:ext>
            </a:extLst>
          </p:cNvPr>
          <p:cNvSpPr txBox="1"/>
          <p:nvPr/>
        </p:nvSpPr>
        <p:spPr>
          <a:xfrm>
            <a:off x="266406" y="3502368"/>
            <a:ext cx="2944368" cy="1200329"/>
          </a:xfrm>
          <a:prstGeom prst="rect">
            <a:avLst/>
          </a:prstGeom>
          <a:noFill/>
        </p:spPr>
        <p:txBody>
          <a:bodyPr wrap="square" rtlCol="0">
            <a:spAutoFit/>
          </a:bodyPr>
          <a:lstStyle/>
          <a:p>
            <a:r>
              <a:rPr lang="en-US" sz="1800" dirty="0" err="1">
                <a:solidFill>
                  <a:schemeClr val="bg1"/>
                </a:solidFill>
              </a:rPr>
              <a:t>Дополнительные</a:t>
            </a:r>
            <a:r>
              <a:rPr lang="en-US" sz="1800" dirty="0">
                <a:solidFill>
                  <a:schemeClr val="bg1"/>
                </a:solidFill>
              </a:rPr>
              <a:t> </a:t>
            </a:r>
            <a:r>
              <a:rPr lang="en-US" sz="1800" dirty="0" err="1">
                <a:solidFill>
                  <a:schemeClr val="bg1"/>
                </a:solidFill>
              </a:rPr>
              <a:t>параметры</a:t>
            </a:r>
            <a:br>
              <a:rPr lang="en-US" sz="1800" dirty="0">
                <a:solidFill>
                  <a:schemeClr val="bg1"/>
                </a:solidFill>
              </a:rPr>
            </a:br>
            <a:r>
              <a:rPr lang="en-US" sz="1800" dirty="0">
                <a:solidFill>
                  <a:schemeClr val="bg1"/>
                </a:solidFill>
              </a:rPr>
              <a:t>&gt; </a:t>
            </a:r>
            <a:r>
              <a:rPr lang="en-US" sz="1800" dirty="0" err="1">
                <a:solidFill>
                  <a:schemeClr val="bg1"/>
                </a:solidFill>
              </a:rPr>
              <a:t>Параметры</a:t>
            </a:r>
            <a:r>
              <a:rPr lang="en-US" sz="1800" dirty="0">
                <a:solidFill>
                  <a:schemeClr val="bg1"/>
                </a:solidFill>
              </a:rPr>
              <a:t> </a:t>
            </a:r>
            <a:r>
              <a:rPr lang="en-US" sz="1800" dirty="0" err="1">
                <a:solidFill>
                  <a:schemeClr val="bg1"/>
                </a:solidFill>
              </a:rPr>
              <a:t>перехода</a:t>
            </a:r>
            <a:r>
              <a:rPr lang="en-US" sz="1800" dirty="0">
                <a:solidFill>
                  <a:schemeClr val="bg1"/>
                </a:solidFill>
              </a:rPr>
              <a:t> </a:t>
            </a:r>
            <a:r>
              <a:rPr lang="en-US" sz="1800" dirty="0" err="1">
                <a:solidFill>
                  <a:schemeClr val="bg1"/>
                </a:solidFill>
              </a:rPr>
              <a:t>для</a:t>
            </a:r>
            <a:r>
              <a:rPr lang="en-US" sz="1800" dirty="0">
                <a:solidFill>
                  <a:schemeClr val="bg1"/>
                </a:solidFill>
              </a:rPr>
              <a:t> </a:t>
            </a:r>
            <a:r>
              <a:rPr lang="en-US" sz="1800" dirty="0" err="1">
                <a:solidFill>
                  <a:schemeClr val="bg1"/>
                </a:solidFill>
              </a:rPr>
              <a:t>взрослых</a:t>
            </a:r>
            <a:endParaRPr lang="en-US" sz="1800" dirty="0">
              <a:solidFill>
                <a:schemeClr val="bg1"/>
              </a:solidFill>
            </a:endParaRPr>
          </a:p>
        </p:txBody>
      </p:sp>
      <p:pic>
        <p:nvPicPr>
          <p:cNvPr id="5" name="Content Placeholder 5">
            <a:extLst>
              <a:ext uri="{FF2B5EF4-FFF2-40B4-BE49-F238E27FC236}">
                <a16:creationId xmlns:a16="http://schemas.microsoft.com/office/drawing/2014/main" id="{BF946E17-8125-17AC-2D25-9DB2E60477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6085" y="3622998"/>
            <a:ext cx="7315200" cy="3021495"/>
          </a:xfrm>
          <a:prstGeom prst="rect">
            <a:avLst/>
          </a:prstGeom>
        </p:spPr>
      </p:pic>
      <p:sp>
        <p:nvSpPr>
          <p:cNvPr id="7" name="TextBox 6">
            <a:extLst>
              <a:ext uri="{FF2B5EF4-FFF2-40B4-BE49-F238E27FC236}">
                <a16:creationId xmlns:a16="http://schemas.microsoft.com/office/drawing/2014/main" id="{A0F52C09-C9F9-249D-B23B-B698EBAAC131}"/>
              </a:ext>
            </a:extLst>
          </p:cNvPr>
          <p:cNvSpPr txBox="1"/>
          <p:nvPr/>
        </p:nvSpPr>
        <p:spPr>
          <a:xfrm>
            <a:off x="252919" y="6084481"/>
            <a:ext cx="9823268" cy="523220"/>
          </a:xfrm>
          <a:prstGeom prst="rect">
            <a:avLst/>
          </a:prstGeom>
          <a:noFill/>
        </p:spPr>
        <p:txBody>
          <a:bodyPr wrap="square" rtlCol="0">
            <a:spAutoFit/>
          </a:bodyPr>
          <a:lstStyle/>
          <a:p>
            <a:pPr marL="342900" indent="-342900">
              <a:buFont typeface="+mj-lt"/>
              <a:buAutoNum type="arabicPeriod"/>
            </a:pPr>
            <a:r>
              <a:rPr lang="en-US" sz="1400">
                <a:ea typeface="Calibri" panose="020F0502020204030204" pitchFamily="34" charset="0"/>
                <a:cs typeface="Calibri" panose="020F0502020204030204" pitchFamily="34" charset="0"/>
              </a:rPr>
              <a:t>Трики А, </a:t>
            </a:r>
            <a:r>
              <a:rPr lang="en-US" sz="1400" i="1">
                <a:ea typeface="Calibri" panose="020F0502020204030204" pitchFamily="34" charset="0"/>
                <a:cs typeface="Calibri" panose="020F0502020204030204" pitchFamily="34" charset="0"/>
              </a:rPr>
              <a:t>и др</a:t>
            </a:r>
            <a:r>
              <a:rPr lang="en-US" sz="1400">
                <a:ea typeface="Calibri" panose="020F0502020204030204" pitchFamily="34" charset="0"/>
                <a:cs typeface="Calibri" panose="020F0502020204030204" pitchFamily="34" charset="0"/>
              </a:rPr>
              <a:t>. Избыточная смертность, связанная со СПИДом, среди людей, живущих с ВИЧ, в странах с высоким уровнем дохода: систематический обзор и метаанализ. </a:t>
            </a:r>
            <a:r>
              <a:rPr lang="en-US" sz="1400" i="1">
                <a:ea typeface="Calibri" panose="020F0502020204030204" pitchFamily="34" charset="0"/>
                <a:cs typeface="Calibri" panose="020F0502020204030204" pitchFamily="34" charset="0"/>
              </a:rPr>
              <a:t>J Int AIDS Soc. </a:t>
            </a:r>
            <a:r>
              <a:rPr lang="en-US" sz="1400" i="0">
                <a:ea typeface="Calibri" panose="020F0502020204030204" pitchFamily="34" charset="0"/>
                <a:cs typeface="Calibri" panose="020F0502020204030204" pitchFamily="34" charset="0"/>
              </a:rPr>
              <a:t>2024;27:e26384.</a:t>
            </a:r>
            <a:endParaRPr lang="en-US" sz="140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6EC4FDC-BC65-58D8-A724-6DAA6AAE485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150738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8477-37A4-DD24-B26F-3B65F39198B1}"/>
              </a:ext>
            </a:extLst>
          </p:cNvPr>
          <p:cNvSpPr>
            <a:spLocks noGrp="1"/>
          </p:cNvSpPr>
          <p:nvPr>
            <p:ph type="title"/>
          </p:nvPr>
        </p:nvSpPr>
        <p:spPr>
          <a:xfrm>
            <a:off x="252919" y="1123837"/>
            <a:ext cx="2947482" cy="4601183"/>
          </a:xfrm>
        </p:spPr>
        <p:txBody>
          <a:bodyPr anchor="t">
            <a:normAutofit/>
          </a:bodyPr>
          <a:lstStyle/>
          <a:p>
            <a:pPr algn="ctr"/>
            <a:r>
              <a:rPr lang="ru-RU" sz="3200" b="1" dirty="0"/>
              <a:t>Разбивка</a:t>
            </a:r>
            <a:r>
              <a:rPr lang="en-US" sz="3200" b="1" dirty="0"/>
              <a:t> </a:t>
            </a:r>
            <a:r>
              <a:rPr lang="en-US" sz="3200" b="1" dirty="0" err="1"/>
              <a:t>смертности</a:t>
            </a:r>
            <a:r>
              <a:rPr lang="en-US" sz="3200" b="1" dirty="0"/>
              <a:t>, </a:t>
            </a:r>
            <a:r>
              <a:rPr lang="en-US" sz="3200" b="1" dirty="0" err="1"/>
              <a:t>связанной</a:t>
            </a:r>
            <a:r>
              <a:rPr lang="en-US" sz="3200" b="1" dirty="0"/>
              <a:t> с </a:t>
            </a:r>
            <a:r>
              <a:rPr lang="ru-RU" sz="3200" b="1" dirty="0"/>
              <a:t>СПИДом</a:t>
            </a:r>
            <a:endParaRPr lang="en-US" sz="3200" b="1" dirty="0"/>
          </a:p>
        </p:txBody>
      </p:sp>
      <p:sp>
        <p:nvSpPr>
          <p:cNvPr id="4" name="TextBox 3">
            <a:extLst>
              <a:ext uri="{FF2B5EF4-FFF2-40B4-BE49-F238E27FC236}">
                <a16:creationId xmlns:a16="http://schemas.microsoft.com/office/drawing/2014/main" id="{5C912A03-0803-B80F-8FCB-28B8CC802DAC}"/>
              </a:ext>
            </a:extLst>
          </p:cNvPr>
          <p:cNvSpPr txBox="1"/>
          <p:nvPr/>
        </p:nvSpPr>
        <p:spPr>
          <a:xfrm>
            <a:off x="252919" y="2853439"/>
            <a:ext cx="2944368" cy="1200329"/>
          </a:xfrm>
          <a:prstGeom prst="rect">
            <a:avLst/>
          </a:prstGeom>
          <a:noFill/>
        </p:spPr>
        <p:txBody>
          <a:bodyPr wrap="square" rtlCol="0">
            <a:spAutoFit/>
          </a:bodyPr>
          <a:lstStyle/>
          <a:p>
            <a:r>
              <a:rPr lang="en-US" sz="1800" dirty="0" err="1">
                <a:solidFill>
                  <a:schemeClr val="bg1"/>
                </a:solidFill>
              </a:rPr>
              <a:t>Дополнительные</a:t>
            </a:r>
            <a:r>
              <a:rPr lang="en-US" sz="1800" dirty="0">
                <a:solidFill>
                  <a:schemeClr val="bg1"/>
                </a:solidFill>
              </a:rPr>
              <a:t> </a:t>
            </a:r>
            <a:r>
              <a:rPr lang="en-US" sz="1800" dirty="0" err="1">
                <a:solidFill>
                  <a:schemeClr val="bg1"/>
                </a:solidFill>
              </a:rPr>
              <a:t>параметры</a:t>
            </a:r>
            <a:br>
              <a:rPr lang="en-US" sz="1800" dirty="0">
                <a:solidFill>
                  <a:schemeClr val="bg1"/>
                </a:solidFill>
              </a:rPr>
            </a:br>
            <a:r>
              <a:rPr lang="en-US" sz="1800" dirty="0">
                <a:solidFill>
                  <a:schemeClr val="bg1"/>
                </a:solidFill>
              </a:rPr>
              <a:t>&gt; </a:t>
            </a:r>
            <a:r>
              <a:rPr lang="en-US" sz="1800" dirty="0" err="1">
                <a:solidFill>
                  <a:schemeClr val="bg1"/>
                </a:solidFill>
              </a:rPr>
              <a:t>Параметры</a:t>
            </a:r>
            <a:r>
              <a:rPr lang="en-US" sz="1800" dirty="0">
                <a:solidFill>
                  <a:schemeClr val="bg1"/>
                </a:solidFill>
              </a:rPr>
              <a:t> </a:t>
            </a:r>
            <a:r>
              <a:rPr lang="en-US" sz="1800" dirty="0" err="1">
                <a:solidFill>
                  <a:schemeClr val="bg1"/>
                </a:solidFill>
              </a:rPr>
              <a:t>перехода</a:t>
            </a:r>
            <a:r>
              <a:rPr lang="en-US" sz="1800" dirty="0">
                <a:solidFill>
                  <a:schemeClr val="bg1"/>
                </a:solidFill>
              </a:rPr>
              <a:t> </a:t>
            </a:r>
            <a:r>
              <a:rPr lang="en-US" sz="1800" dirty="0" err="1">
                <a:solidFill>
                  <a:schemeClr val="bg1"/>
                </a:solidFill>
              </a:rPr>
              <a:t>для</a:t>
            </a:r>
            <a:r>
              <a:rPr lang="en-US" sz="1800" dirty="0">
                <a:solidFill>
                  <a:schemeClr val="bg1"/>
                </a:solidFill>
              </a:rPr>
              <a:t> </a:t>
            </a:r>
            <a:r>
              <a:rPr lang="en-US" sz="1800" dirty="0" err="1">
                <a:solidFill>
                  <a:schemeClr val="bg1"/>
                </a:solidFill>
              </a:rPr>
              <a:t>взрослых</a:t>
            </a:r>
            <a:endParaRPr lang="en-US" sz="1800" dirty="0">
              <a:solidFill>
                <a:schemeClr val="bg1"/>
              </a:solidFill>
            </a:endParaRPr>
          </a:p>
        </p:txBody>
      </p:sp>
      <p:pic>
        <p:nvPicPr>
          <p:cNvPr id="6" name="Picture 5">
            <a:extLst>
              <a:ext uri="{FF2B5EF4-FFF2-40B4-BE49-F238E27FC236}">
                <a16:creationId xmlns:a16="http://schemas.microsoft.com/office/drawing/2014/main" id="{A7E83ABC-1B1D-E3B6-3844-6EAEBBE98475}"/>
              </a:ext>
            </a:extLst>
          </p:cNvPr>
          <p:cNvPicPr>
            <a:picLocks noChangeAspect="1"/>
          </p:cNvPicPr>
          <p:nvPr/>
        </p:nvPicPr>
        <p:blipFill>
          <a:blip r:embed="rId3"/>
          <a:stretch>
            <a:fillRect/>
          </a:stretch>
        </p:blipFill>
        <p:spPr>
          <a:xfrm>
            <a:off x="3329465" y="873084"/>
            <a:ext cx="5260439" cy="333231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63F7E28-B669-CC9C-87E7-120534D80B87}"/>
              </a:ext>
            </a:extLst>
          </p:cNvPr>
          <p:cNvPicPr>
            <a:picLocks noChangeAspect="1"/>
          </p:cNvPicPr>
          <p:nvPr/>
        </p:nvPicPr>
        <p:blipFill>
          <a:blip r:embed="rId4"/>
          <a:stretch>
            <a:fillRect/>
          </a:stretch>
        </p:blipFill>
        <p:spPr>
          <a:xfrm>
            <a:off x="6675528" y="2966649"/>
            <a:ext cx="5260439" cy="333231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23258522-C952-EFB7-A29B-7B4B7AC42725}"/>
              </a:ext>
            </a:extLst>
          </p:cNvPr>
          <p:cNvSpPr txBox="1"/>
          <p:nvPr/>
        </p:nvSpPr>
        <p:spPr>
          <a:xfrm>
            <a:off x="652240" y="4163874"/>
            <a:ext cx="5791200" cy="923330"/>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dirty="0" err="1"/>
              <a:t>Нажмите</a:t>
            </a:r>
            <a:r>
              <a:rPr lang="en-US" dirty="0"/>
              <a:t> </a:t>
            </a:r>
            <a:r>
              <a:rPr lang="en-US" b="1" dirty="0"/>
              <a:t>"</a:t>
            </a:r>
            <a:r>
              <a:rPr lang="en-US" b="1" dirty="0" err="1"/>
              <a:t>Восстановить</a:t>
            </a:r>
            <a:r>
              <a:rPr lang="en-US" b="1" dirty="0"/>
              <a:t> </a:t>
            </a:r>
            <a:r>
              <a:rPr lang="en-US" b="1" dirty="0" err="1"/>
              <a:t>все</a:t>
            </a:r>
            <a:r>
              <a:rPr lang="en-US" b="1" dirty="0"/>
              <a:t> </a:t>
            </a:r>
            <a:r>
              <a:rPr lang="en-US" b="1" dirty="0" err="1"/>
              <a:t>значения</a:t>
            </a:r>
            <a:r>
              <a:rPr lang="en-US" b="1" dirty="0"/>
              <a:t> по </a:t>
            </a:r>
            <a:r>
              <a:rPr lang="en-US" b="1" dirty="0" err="1"/>
              <a:t>умолчанию</a:t>
            </a:r>
            <a:r>
              <a:rPr lang="en-US" b="1" dirty="0"/>
              <a:t> </a:t>
            </a:r>
            <a:r>
              <a:rPr lang="en-US" b="1" dirty="0" err="1"/>
              <a:t>для</a:t>
            </a:r>
            <a:r>
              <a:rPr lang="en-US" b="1" dirty="0"/>
              <a:t> </a:t>
            </a:r>
            <a:r>
              <a:rPr lang="en-US" b="1" dirty="0" err="1"/>
              <a:t>перехода</a:t>
            </a:r>
            <a:r>
              <a:rPr lang="en-US" b="1" dirty="0"/>
              <a:t>" и </a:t>
            </a:r>
            <a:r>
              <a:rPr lang="en-US" b="1" dirty="0" err="1"/>
              <a:t>выйдите</a:t>
            </a:r>
            <a:r>
              <a:rPr lang="en-US" b="1" dirty="0"/>
              <a:t> </a:t>
            </a:r>
            <a:r>
              <a:rPr lang="en-US" b="1" dirty="0" err="1"/>
              <a:t>из</a:t>
            </a:r>
            <a:r>
              <a:rPr lang="en-US" b="1" dirty="0"/>
              <a:t> </a:t>
            </a:r>
            <a:r>
              <a:rPr lang="en-US" dirty="0" err="1"/>
              <a:t>любой</a:t>
            </a:r>
            <a:r>
              <a:rPr lang="en-US" dirty="0"/>
              <a:t> </a:t>
            </a:r>
            <a:r>
              <a:rPr lang="ru-RU" dirty="0"/>
              <a:t>вкладки</a:t>
            </a:r>
            <a:r>
              <a:rPr lang="en-US" dirty="0"/>
              <a:t>, </a:t>
            </a:r>
            <a:r>
              <a:rPr lang="en-US" dirty="0" err="1"/>
              <a:t>чтобы</a:t>
            </a:r>
            <a:r>
              <a:rPr lang="en-US" dirty="0"/>
              <a:t> </a:t>
            </a:r>
            <a:r>
              <a:rPr lang="en-US" dirty="0" err="1"/>
              <a:t>обновить</a:t>
            </a:r>
            <a:r>
              <a:rPr lang="en-US" dirty="0"/>
              <a:t> </a:t>
            </a:r>
            <a:r>
              <a:rPr lang="en-US" dirty="0" err="1"/>
              <a:t>показатели</a:t>
            </a:r>
            <a:r>
              <a:rPr lang="en-US" dirty="0"/>
              <a:t> </a:t>
            </a:r>
            <a:r>
              <a:rPr lang="en-US" dirty="0" err="1"/>
              <a:t>смертности</a:t>
            </a:r>
            <a:r>
              <a:rPr lang="en-US" dirty="0"/>
              <a:t>.</a:t>
            </a:r>
          </a:p>
        </p:txBody>
      </p:sp>
      <p:cxnSp>
        <p:nvCxnSpPr>
          <p:cNvPr id="14" name="Straight Arrow Connector 13">
            <a:extLst>
              <a:ext uri="{FF2B5EF4-FFF2-40B4-BE49-F238E27FC236}">
                <a16:creationId xmlns:a16="http://schemas.microsoft.com/office/drawing/2014/main" id="{EEB70EAC-F75F-72B0-3D36-93774A1A8992}"/>
              </a:ext>
            </a:extLst>
          </p:cNvPr>
          <p:cNvCxnSpPr>
            <a:cxnSpLocks/>
            <a:stCxn id="13" idx="3"/>
            <a:endCxn id="23" idx="1"/>
          </p:cNvCxnSpPr>
          <p:nvPr/>
        </p:nvCxnSpPr>
        <p:spPr>
          <a:xfrm>
            <a:off x="6443440" y="4625539"/>
            <a:ext cx="2886120" cy="1578999"/>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006D10-9A76-5857-1C4F-AE26F3436048}"/>
              </a:ext>
            </a:extLst>
          </p:cNvPr>
          <p:cNvSpPr txBox="1"/>
          <p:nvPr/>
        </p:nvSpPr>
        <p:spPr>
          <a:xfrm>
            <a:off x="123886" y="5172913"/>
            <a:ext cx="6610635" cy="1477328"/>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500" dirty="0" err="1"/>
              <a:t>Если</a:t>
            </a:r>
            <a:r>
              <a:rPr lang="en-US" sz="1500" dirty="0"/>
              <a:t> </a:t>
            </a:r>
            <a:r>
              <a:rPr lang="en-US" sz="1500" dirty="0" err="1"/>
              <a:t>Вы</a:t>
            </a:r>
            <a:r>
              <a:rPr lang="en-US" sz="1500" dirty="0"/>
              <a:t> </a:t>
            </a:r>
            <a:r>
              <a:rPr lang="en-US" sz="1500" dirty="0" err="1"/>
              <a:t>ранее</a:t>
            </a:r>
            <a:r>
              <a:rPr lang="en-US" sz="1500" dirty="0"/>
              <a:t> </a:t>
            </a:r>
            <a:r>
              <a:rPr lang="en-US" sz="1500" dirty="0" err="1"/>
              <a:t>корректировали</a:t>
            </a:r>
            <a:r>
              <a:rPr lang="en-US" sz="1500" dirty="0"/>
              <a:t> </a:t>
            </a:r>
            <a:r>
              <a:rPr lang="en-US" sz="1500" dirty="0" err="1"/>
              <a:t>показатели</a:t>
            </a:r>
            <a:r>
              <a:rPr lang="en-US" sz="1500" dirty="0"/>
              <a:t> </a:t>
            </a:r>
            <a:r>
              <a:rPr lang="en-US" sz="1500" dirty="0" err="1"/>
              <a:t>смертности</a:t>
            </a:r>
            <a:r>
              <a:rPr lang="en-US" sz="1500" dirty="0"/>
              <a:t> в </a:t>
            </a:r>
            <a:r>
              <a:rPr lang="en-US" sz="1500" dirty="0" err="1"/>
              <a:t>соответствии</a:t>
            </a:r>
            <a:r>
              <a:rPr lang="en-US" sz="1500" dirty="0"/>
              <a:t> с </a:t>
            </a:r>
            <a:r>
              <a:rPr lang="en-US" sz="1500" dirty="0" err="1"/>
              <a:t>данными</a:t>
            </a:r>
            <a:r>
              <a:rPr lang="en-US" sz="1500" dirty="0"/>
              <a:t> </a:t>
            </a:r>
            <a:r>
              <a:rPr lang="en-US" sz="1500" dirty="0" err="1"/>
              <a:t>регистрации</a:t>
            </a:r>
            <a:r>
              <a:rPr lang="en-US" sz="1500" dirty="0"/>
              <a:t> </a:t>
            </a:r>
            <a:r>
              <a:rPr lang="en-US" sz="1500" dirty="0" err="1"/>
              <a:t>актов</a:t>
            </a:r>
            <a:r>
              <a:rPr lang="en-US" sz="1500" dirty="0"/>
              <a:t> </a:t>
            </a:r>
            <a:r>
              <a:rPr lang="en-US" sz="1500" dirty="0" err="1"/>
              <a:t>гражданского</a:t>
            </a:r>
            <a:r>
              <a:rPr lang="en-US" sz="1500" dirty="0"/>
              <a:t> </a:t>
            </a:r>
            <a:r>
              <a:rPr lang="en-US" sz="1500" dirty="0" err="1"/>
              <a:t>состояния</a:t>
            </a:r>
            <a:r>
              <a:rPr lang="en-US" sz="1500" dirty="0"/>
              <a:t>, </a:t>
            </a:r>
            <a:r>
              <a:rPr lang="en-US" sz="1500" dirty="0" err="1"/>
              <a:t>то</a:t>
            </a:r>
            <a:endParaRPr lang="en-US" sz="1500" dirty="0"/>
          </a:p>
          <a:p>
            <a:pPr marL="285750" indent="-285750">
              <a:buFont typeface="Arial" panose="020B0604020202020204" pitchFamily="34" charset="0"/>
              <a:buChar char="•"/>
            </a:pPr>
            <a:r>
              <a:rPr lang="en-US" sz="1500" dirty="0" err="1"/>
              <a:t>Выб</a:t>
            </a:r>
            <a:r>
              <a:rPr lang="ru-RU" sz="1500" dirty="0" err="1"/>
              <a:t>ерите</a:t>
            </a:r>
            <a:r>
              <a:rPr lang="en-US" sz="1500" dirty="0"/>
              <a:t> </a:t>
            </a:r>
            <a:r>
              <a:rPr lang="en-US" sz="1500" dirty="0" err="1"/>
              <a:t>региональн</a:t>
            </a:r>
            <a:r>
              <a:rPr lang="ru-RU" sz="1500" dirty="0" err="1"/>
              <a:t>ый</a:t>
            </a:r>
            <a:r>
              <a:rPr lang="en-US" sz="1500" dirty="0"/>
              <a:t> </a:t>
            </a:r>
            <a:r>
              <a:rPr lang="en-US" sz="1500" dirty="0" err="1"/>
              <a:t>шаблон</a:t>
            </a:r>
            <a:r>
              <a:rPr lang="en-US" sz="1500" dirty="0"/>
              <a:t> </a:t>
            </a:r>
            <a:r>
              <a:rPr lang="ru-RU" sz="1500" dirty="0"/>
              <a:t>(не по умолчанию) </a:t>
            </a:r>
            <a:r>
              <a:rPr lang="en-US" sz="1500" b="1" dirty="0"/>
              <a:t>ИЛИ</a:t>
            </a:r>
          </a:p>
          <a:p>
            <a:pPr marL="285750" indent="-285750">
              <a:buFont typeface="Arial" panose="020B0604020202020204" pitchFamily="34" charset="0"/>
              <a:buChar char="•"/>
            </a:pPr>
            <a:r>
              <a:rPr lang="en-US" sz="1500" dirty="0" err="1"/>
              <a:t>Ручная</a:t>
            </a:r>
            <a:r>
              <a:rPr lang="en-US" sz="1500" dirty="0"/>
              <a:t> </a:t>
            </a:r>
            <a:r>
              <a:rPr lang="en-US" sz="1500" dirty="0" err="1"/>
              <a:t>корректировка</a:t>
            </a:r>
            <a:r>
              <a:rPr lang="en-US" sz="1500" dirty="0"/>
              <a:t> </a:t>
            </a:r>
            <a:r>
              <a:rPr lang="en-US" sz="1500" dirty="0" err="1"/>
              <a:t>показателей</a:t>
            </a:r>
            <a:r>
              <a:rPr lang="en-US" sz="1500" dirty="0"/>
              <a:t> </a:t>
            </a:r>
            <a:r>
              <a:rPr lang="en-US" sz="1500" dirty="0" err="1"/>
              <a:t>смертности</a:t>
            </a:r>
            <a:r>
              <a:rPr lang="en-US" sz="1500" dirty="0"/>
              <a:t> </a:t>
            </a:r>
            <a:r>
              <a:rPr lang="ru-RU" sz="1500" dirty="0"/>
              <a:t>среди пациентов на</a:t>
            </a:r>
            <a:r>
              <a:rPr lang="en-US" sz="1500" dirty="0"/>
              <a:t> АРТ</a:t>
            </a:r>
          </a:p>
          <a:p>
            <a:r>
              <a:rPr lang="en-US" sz="1500" dirty="0" err="1"/>
              <a:t>Вы</a:t>
            </a:r>
            <a:r>
              <a:rPr lang="en-US" sz="1500" dirty="0"/>
              <a:t> </a:t>
            </a:r>
            <a:r>
              <a:rPr lang="en-US" sz="1500" dirty="0" err="1"/>
              <a:t>можете</a:t>
            </a:r>
            <a:r>
              <a:rPr lang="en-US" sz="1500" dirty="0"/>
              <a:t> </a:t>
            </a:r>
            <a:r>
              <a:rPr lang="en-US" sz="1500" dirty="0" err="1"/>
              <a:t>внести</a:t>
            </a:r>
            <a:r>
              <a:rPr lang="en-US" sz="1500" dirty="0"/>
              <a:t> </a:t>
            </a:r>
            <a:r>
              <a:rPr lang="en-US" sz="1500" dirty="0" err="1"/>
              <a:t>те</a:t>
            </a:r>
            <a:r>
              <a:rPr lang="en-US" sz="1500" dirty="0"/>
              <a:t> </a:t>
            </a:r>
            <a:r>
              <a:rPr lang="en-US" sz="1500" dirty="0" err="1"/>
              <a:t>же</a:t>
            </a:r>
            <a:r>
              <a:rPr lang="en-US" sz="1500" dirty="0"/>
              <a:t> </a:t>
            </a:r>
            <a:r>
              <a:rPr lang="en-US" sz="1500" dirty="0" err="1"/>
              <a:t>изменения</a:t>
            </a:r>
            <a:r>
              <a:rPr lang="en-US" sz="1500" dirty="0"/>
              <a:t> </a:t>
            </a:r>
            <a:r>
              <a:rPr lang="en-US" sz="1500" dirty="0" err="1"/>
              <a:t>после</a:t>
            </a:r>
            <a:r>
              <a:rPr lang="en-US" sz="1500" dirty="0"/>
              <a:t> </a:t>
            </a:r>
            <a:r>
              <a:rPr lang="en-US" sz="1500" dirty="0" err="1"/>
              <a:t>восстановления</a:t>
            </a:r>
            <a:r>
              <a:rPr lang="en-US" sz="1500" dirty="0"/>
              <a:t> </a:t>
            </a:r>
            <a:r>
              <a:rPr lang="en-US" sz="1500" dirty="0" err="1"/>
              <a:t>настроек</a:t>
            </a:r>
            <a:r>
              <a:rPr lang="en-US" sz="1500" dirty="0"/>
              <a:t> по </a:t>
            </a:r>
            <a:r>
              <a:rPr lang="en-US" sz="1500" dirty="0" err="1"/>
              <a:t>умолчанию</a:t>
            </a:r>
            <a:endParaRPr lang="en-US" sz="1500" dirty="0"/>
          </a:p>
        </p:txBody>
      </p:sp>
      <p:sp>
        <p:nvSpPr>
          <p:cNvPr id="23" name="Rectangle 22">
            <a:extLst>
              <a:ext uri="{FF2B5EF4-FFF2-40B4-BE49-F238E27FC236}">
                <a16:creationId xmlns:a16="http://schemas.microsoft.com/office/drawing/2014/main" id="{9F8E0BD2-A769-F04B-D792-69EA033182D3}"/>
              </a:ext>
            </a:extLst>
          </p:cNvPr>
          <p:cNvSpPr/>
          <p:nvPr/>
        </p:nvSpPr>
        <p:spPr>
          <a:xfrm>
            <a:off x="9329560" y="6113098"/>
            <a:ext cx="202996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8631745-4055-0F65-922A-AAE83DBB8D1A}"/>
              </a:ext>
            </a:extLst>
          </p:cNvPr>
          <p:cNvGrpSpPr/>
          <p:nvPr/>
        </p:nvGrpSpPr>
        <p:grpSpPr>
          <a:xfrm>
            <a:off x="8656884" y="2501525"/>
            <a:ext cx="1142151" cy="677580"/>
            <a:chOff x="8656884" y="2484107"/>
            <a:chExt cx="1142151" cy="677580"/>
          </a:xfrm>
        </p:grpSpPr>
        <p:sp>
          <p:nvSpPr>
            <p:cNvPr id="30" name="Arrow: Down 29">
              <a:extLst>
                <a:ext uri="{FF2B5EF4-FFF2-40B4-BE49-F238E27FC236}">
                  <a16:creationId xmlns:a16="http://schemas.microsoft.com/office/drawing/2014/main" id="{55456819-E045-1AC7-F273-8BD9416A0199}"/>
                </a:ext>
              </a:extLst>
            </p:cNvPr>
            <p:cNvSpPr/>
            <p:nvPr/>
          </p:nvSpPr>
          <p:spPr>
            <a:xfrm>
              <a:off x="9061272" y="2792355"/>
              <a:ext cx="333375" cy="3693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b="1"/>
            </a:p>
          </p:txBody>
        </p:sp>
        <p:sp>
          <p:nvSpPr>
            <p:cNvPr id="29" name="TextBox 28">
              <a:extLst>
                <a:ext uri="{FF2B5EF4-FFF2-40B4-BE49-F238E27FC236}">
                  <a16:creationId xmlns:a16="http://schemas.microsoft.com/office/drawing/2014/main" id="{72D9F56D-B32E-1443-F2A4-7AE3D5318268}"/>
                </a:ext>
              </a:extLst>
            </p:cNvPr>
            <p:cNvSpPr txBox="1"/>
            <p:nvPr/>
          </p:nvSpPr>
          <p:spPr>
            <a:xfrm>
              <a:off x="8656884" y="2484107"/>
              <a:ext cx="1142151" cy="461665"/>
            </a:xfrm>
            <a:prstGeom prst="rect">
              <a:avLst/>
            </a:prstGeom>
            <a:solidFill>
              <a:schemeClr val="accent2">
                <a:lumMod val="20000"/>
                <a:lumOff val="80000"/>
              </a:schemeClr>
            </a:solidFill>
            <a:ln w="28575">
              <a:solidFill>
                <a:srgbClr val="FF0000"/>
              </a:solidFill>
            </a:ln>
            <a:effectLst/>
          </p:spPr>
          <p:txBody>
            <a:bodyPr wrap="square" rtlCol="0">
              <a:spAutoFit/>
            </a:bodyPr>
            <a:lstStyle/>
            <a:p>
              <a:pPr algn="ctr"/>
              <a:r>
                <a:rPr lang="en-US" sz="1200" b="1" dirty="0" err="1"/>
                <a:t>Новая</a:t>
              </a:r>
              <a:r>
                <a:rPr lang="en-US" sz="1200" b="1" dirty="0"/>
                <a:t> </a:t>
              </a:r>
              <a:r>
                <a:rPr lang="ru-RU" sz="1200" b="1" dirty="0"/>
                <a:t>вкладка</a:t>
              </a:r>
              <a:endParaRPr lang="en-US" sz="1200" b="1" dirty="0"/>
            </a:p>
          </p:txBody>
        </p:sp>
      </p:grpSp>
      <p:pic>
        <p:nvPicPr>
          <p:cNvPr id="32" name="Picture 31">
            <a:extLst>
              <a:ext uri="{FF2B5EF4-FFF2-40B4-BE49-F238E27FC236}">
                <a16:creationId xmlns:a16="http://schemas.microsoft.com/office/drawing/2014/main" id="{23E2B811-397D-7094-3579-40841E18B42D}"/>
              </a:ext>
            </a:extLst>
          </p:cNvPr>
          <p:cNvPicPr>
            <a:picLocks noChangeAspect="1"/>
          </p:cNvPicPr>
          <p:nvPr/>
        </p:nvPicPr>
        <p:blipFill>
          <a:blip r:embed="rId5"/>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304644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A56F3D-0930-D810-6C4F-0C845B9EB121}"/>
              </a:ext>
            </a:extLst>
          </p:cNvPr>
          <p:cNvSpPr txBox="1"/>
          <p:nvPr/>
        </p:nvSpPr>
        <p:spPr>
          <a:xfrm>
            <a:off x="256033" y="2619977"/>
            <a:ext cx="2944368" cy="1754326"/>
          </a:xfrm>
          <a:prstGeom prst="rect">
            <a:avLst/>
          </a:prstGeom>
          <a:noFill/>
        </p:spPr>
        <p:txBody>
          <a:bodyPr wrap="square" rtlCol="0">
            <a:spAutoFit/>
          </a:bodyPr>
          <a:lstStyle/>
          <a:p>
            <a:r>
              <a:rPr lang="en-US" sz="1800" dirty="0" err="1">
                <a:solidFill>
                  <a:schemeClr val="bg1"/>
                </a:solidFill>
              </a:rPr>
              <a:t>Дополнительные</a:t>
            </a:r>
            <a:r>
              <a:rPr lang="en-US" sz="1800" dirty="0">
                <a:solidFill>
                  <a:schemeClr val="bg1"/>
                </a:solidFill>
              </a:rPr>
              <a:t> </a:t>
            </a:r>
            <a:r>
              <a:rPr lang="en-US" sz="1800" dirty="0" err="1">
                <a:solidFill>
                  <a:schemeClr val="bg1"/>
                </a:solidFill>
              </a:rPr>
              <a:t>параметры</a:t>
            </a:r>
            <a:br>
              <a:rPr lang="en-US" sz="1800" dirty="0">
                <a:solidFill>
                  <a:schemeClr val="bg1"/>
                </a:solidFill>
              </a:rPr>
            </a:br>
            <a:r>
              <a:rPr lang="en-US" sz="1800" dirty="0">
                <a:solidFill>
                  <a:schemeClr val="bg1"/>
                </a:solidFill>
              </a:rPr>
              <a:t>&gt; </a:t>
            </a:r>
            <a:r>
              <a:rPr lang="en-US" sz="1800" dirty="0" err="1">
                <a:solidFill>
                  <a:schemeClr val="bg1"/>
                </a:solidFill>
              </a:rPr>
              <a:t>Параметры</a:t>
            </a:r>
            <a:r>
              <a:rPr lang="en-US" sz="1800" dirty="0">
                <a:solidFill>
                  <a:schemeClr val="bg1"/>
                </a:solidFill>
              </a:rPr>
              <a:t> </a:t>
            </a:r>
            <a:r>
              <a:rPr lang="en-US" sz="1800" dirty="0" err="1">
                <a:solidFill>
                  <a:schemeClr val="bg1"/>
                </a:solidFill>
              </a:rPr>
              <a:t>перехода</a:t>
            </a:r>
            <a:r>
              <a:rPr lang="en-US" sz="1800" dirty="0">
                <a:solidFill>
                  <a:schemeClr val="bg1"/>
                </a:solidFill>
              </a:rPr>
              <a:t> </a:t>
            </a:r>
            <a:r>
              <a:rPr lang="en-US" sz="1800" dirty="0" err="1">
                <a:solidFill>
                  <a:schemeClr val="bg1"/>
                </a:solidFill>
              </a:rPr>
              <a:t>для</a:t>
            </a:r>
            <a:r>
              <a:rPr lang="en-US" sz="1800" dirty="0">
                <a:solidFill>
                  <a:schemeClr val="bg1"/>
                </a:solidFill>
              </a:rPr>
              <a:t> </a:t>
            </a:r>
            <a:r>
              <a:rPr lang="en-US" sz="1800" dirty="0" err="1">
                <a:solidFill>
                  <a:schemeClr val="bg1"/>
                </a:solidFill>
              </a:rPr>
              <a:t>взрослых</a:t>
            </a:r>
            <a:br>
              <a:rPr lang="en-US" sz="1800" dirty="0">
                <a:solidFill>
                  <a:schemeClr val="bg1"/>
                </a:solidFill>
              </a:rPr>
            </a:br>
            <a:r>
              <a:rPr lang="en-US" sz="1800" dirty="0">
                <a:solidFill>
                  <a:schemeClr val="bg1"/>
                </a:solidFill>
              </a:rPr>
              <a:t>&gt; </a:t>
            </a:r>
            <a:r>
              <a:rPr lang="en-US" sz="1800" dirty="0" err="1">
                <a:solidFill>
                  <a:schemeClr val="bg1"/>
                </a:solidFill>
              </a:rPr>
              <a:t>Смертность</a:t>
            </a:r>
            <a:r>
              <a:rPr lang="en-US" sz="1800" dirty="0">
                <a:solidFill>
                  <a:schemeClr val="bg1"/>
                </a:solidFill>
              </a:rPr>
              <a:t> </a:t>
            </a:r>
            <a:r>
              <a:rPr lang="en-US" sz="1800" dirty="0" err="1">
                <a:solidFill>
                  <a:schemeClr val="bg1"/>
                </a:solidFill>
              </a:rPr>
              <a:t>от</a:t>
            </a:r>
            <a:r>
              <a:rPr lang="en-US" sz="1800" dirty="0">
                <a:solidFill>
                  <a:schemeClr val="bg1"/>
                </a:solidFill>
              </a:rPr>
              <a:t> ВИЧ </a:t>
            </a:r>
            <a:r>
              <a:rPr lang="en-US" sz="1800" dirty="0" err="1">
                <a:solidFill>
                  <a:schemeClr val="bg1"/>
                </a:solidFill>
              </a:rPr>
              <a:t>при</a:t>
            </a:r>
            <a:r>
              <a:rPr lang="en-US" sz="1800" dirty="0">
                <a:solidFill>
                  <a:schemeClr val="bg1"/>
                </a:solidFill>
              </a:rPr>
              <a:t> </a:t>
            </a:r>
            <a:r>
              <a:rPr lang="en-US" sz="1800" dirty="0" err="1">
                <a:solidFill>
                  <a:schemeClr val="bg1"/>
                </a:solidFill>
              </a:rPr>
              <a:t>использовании</a:t>
            </a:r>
            <a:r>
              <a:rPr lang="en-US" sz="1800" dirty="0">
                <a:solidFill>
                  <a:schemeClr val="bg1"/>
                </a:solidFill>
              </a:rPr>
              <a:t> АРТ</a:t>
            </a:r>
          </a:p>
        </p:txBody>
      </p:sp>
      <p:sp>
        <p:nvSpPr>
          <p:cNvPr id="4" name="Slide Number Placeholder 3">
            <a:extLst>
              <a:ext uri="{FF2B5EF4-FFF2-40B4-BE49-F238E27FC236}">
                <a16:creationId xmlns:a16="http://schemas.microsoft.com/office/drawing/2014/main" id="{4DDA0B30-2AFB-0F7D-83F9-61A1D678768C}"/>
              </a:ext>
            </a:extLst>
          </p:cNvPr>
          <p:cNvSpPr>
            <a:spLocks noGrp="1"/>
          </p:cNvSpPr>
          <p:nvPr>
            <p:ph type="sldNum" sz="quarter" idx="12"/>
          </p:nvPr>
        </p:nvSpPr>
        <p:spPr/>
        <p:txBody>
          <a:bodyPr/>
          <a:lstStyle/>
          <a:p>
            <a:fld id="{CF13D369-8700-4468-8CC4-EE7C53720160}" type="slidenum">
              <a:rPr lang="en-US" smtClean="0"/>
              <a:t>37</a:t>
            </a:fld>
            <a:endParaRPr lang="en-US"/>
          </a:p>
        </p:txBody>
      </p:sp>
      <p:pic>
        <p:nvPicPr>
          <p:cNvPr id="6" name="Picture 5">
            <a:extLst>
              <a:ext uri="{FF2B5EF4-FFF2-40B4-BE49-F238E27FC236}">
                <a16:creationId xmlns:a16="http://schemas.microsoft.com/office/drawing/2014/main" id="{BD813B31-9C9E-347C-081D-8EB33E9093BA}"/>
              </a:ext>
            </a:extLst>
          </p:cNvPr>
          <p:cNvPicPr>
            <a:picLocks noChangeAspect="1"/>
          </p:cNvPicPr>
          <p:nvPr/>
        </p:nvPicPr>
        <p:blipFill>
          <a:blip r:embed="rId3"/>
          <a:srcRect/>
          <a:stretch/>
        </p:blipFill>
        <p:spPr>
          <a:xfrm>
            <a:off x="4730052" y="2964502"/>
            <a:ext cx="5524807" cy="3499777"/>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id="{6C591C98-3BEF-5BCF-DE84-F8675A836445}"/>
              </a:ext>
            </a:extLst>
          </p:cNvPr>
          <p:cNvSpPr>
            <a:spLocks noGrp="1"/>
          </p:cNvSpPr>
          <p:nvPr>
            <p:ph idx="1"/>
          </p:nvPr>
        </p:nvSpPr>
        <p:spPr>
          <a:xfrm>
            <a:off x="3869268" y="864108"/>
            <a:ext cx="7315200" cy="5120640"/>
          </a:xfrm>
        </p:spPr>
        <p:txBody>
          <a:bodyPr anchor="t">
            <a:normAutofit/>
          </a:bodyPr>
          <a:lstStyle/>
          <a:p>
            <a:r>
              <a:rPr lang="en-US" sz="1800" dirty="0" err="1">
                <a:solidFill>
                  <a:schemeClr val="tx1"/>
                </a:solidFill>
              </a:rPr>
              <a:t>Для</a:t>
            </a:r>
            <a:r>
              <a:rPr lang="en-US" sz="1800" dirty="0">
                <a:solidFill>
                  <a:schemeClr val="tx1"/>
                </a:solidFill>
              </a:rPr>
              <a:t> </a:t>
            </a:r>
            <a:r>
              <a:rPr lang="en-US" sz="1800" dirty="0" err="1">
                <a:solidFill>
                  <a:schemeClr val="tx1"/>
                </a:solidFill>
              </a:rPr>
              <a:t>расчета</a:t>
            </a:r>
            <a:r>
              <a:rPr lang="en-US" sz="1800" dirty="0">
                <a:solidFill>
                  <a:schemeClr val="tx1"/>
                </a:solidFill>
              </a:rPr>
              <a:t> </a:t>
            </a:r>
            <a:r>
              <a:rPr lang="en-US" sz="1800" dirty="0" err="1">
                <a:solidFill>
                  <a:schemeClr val="tx1"/>
                </a:solidFill>
              </a:rPr>
              <a:t>снижения</a:t>
            </a:r>
            <a:r>
              <a:rPr lang="en-US" sz="1800" dirty="0">
                <a:solidFill>
                  <a:schemeClr val="tx1"/>
                </a:solidFill>
              </a:rPr>
              <a:t> </a:t>
            </a:r>
            <a:r>
              <a:rPr lang="en-US" sz="1800" dirty="0" err="1">
                <a:solidFill>
                  <a:schemeClr val="tx1"/>
                </a:solidFill>
              </a:rPr>
              <a:t>передачи</a:t>
            </a:r>
            <a:r>
              <a:rPr lang="en-US" sz="1800" dirty="0">
                <a:solidFill>
                  <a:schemeClr val="tx1"/>
                </a:solidFill>
              </a:rPr>
              <a:t> ВИЧ </a:t>
            </a:r>
            <a:r>
              <a:rPr lang="en-US" sz="1800" dirty="0" err="1">
                <a:solidFill>
                  <a:schemeClr val="tx1"/>
                </a:solidFill>
              </a:rPr>
              <a:t>от</a:t>
            </a:r>
            <a:r>
              <a:rPr lang="en-US" sz="1800" dirty="0">
                <a:solidFill>
                  <a:schemeClr val="tx1"/>
                </a:solidFill>
              </a:rPr>
              <a:t> </a:t>
            </a:r>
            <a:r>
              <a:rPr lang="en-US" sz="1800" dirty="0" err="1">
                <a:solidFill>
                  <a:schemeClr val="tx1"/>
                </a:solidFill>
              </a:rPr>
              <a:t>людей</a:t>
            </a:r>
            <a:r>
              <a:rPr lang="en-US" sz="1800" dirty="0">
                <a:solidFill>
                  <a:schemeClr val="tx1"/>
                </a:solidFill>
              </a:rPr>
              <a:t>, </a:t>
            </a:r>
            <a:r>
              <a:rPr lang="en-US" sz="1800" dirty="0" err="1">
                <a:solidFill>
                  <a:schemeClr val="tx1"/>
                </a:solidFill>
              </a:rPr>
              <a:t>получающих</a:t>
            </a:r>
            <a:r>
              <a:rPr lang="en-US" sz="1800" dirty="0">
                <a:solidFill>
                  <a:schemeClr val="tx1"/>
                </a:solidFill>
              </a:rPr>
              <a:t> АРТ, </a:t>
            </a:r>
            <a:r>
              <a:rPr lang="en-US" sz="1800" dirty="0" err="1">
                <a:solidFill>
                  <a:schemeClr val="tx1"/>
                </a:solidFill>
              </a:rPr>
              <a:t>используются</a:t>
            </a:r>
            <a:r>
              <a:rPr lang="en-US" sz="1800" dirty="0">
                <a:solidFill>
                  <a:schemeClr val="tx1"/>
                </a:solidFill>
              </a:rPr>
              <a:t> </a:t>
            </a:r>
            <a:r>
              <a:rPr lang="en-US" sz="1800" dirty="0" err="1">
                <a:solidFill>
                  <a:schemeClr val="tx1"/>
                </a:solidFill>
              </a:rPr>
              <a:t>данные</a:t>
            </a:r>
            <a:r>
              <a:rPr lang="en-US" sz="1800" dirty="0">
                <a:solidFill>
                  <a:schemeClr val="tx1"/>
                </a:solidFill>
              </a:rPr>
              <a:t> о </a:t>
            </a:r>
            <a:r>
              <a:rPr lang="en-US" sz="1800" dirty="0" err="1">
                <a:solidFill>
                  <a:schemeClr val="tx1"/>
                </a:solidFill>
              </a:rPr>
              <a:t>подавлен</a:t>
            </a:r>
            <a:r>
              <a:rPr lang="ru-RU" sz="1800" dirty="0">
                <a:solidFill>
                  <a:schemeClr val="tx1"/>
                </a:solidFill>
              </a:rPr>
              <a:t>ой вирусной нагрузки</a:t>
            </a:r>
            <a:r>
              <a:rPr lang="en-US" sz="1800" dirty="0">
                <a:solidFill>
                  <a:schemeClr val="tx1"/>
                </a:solidFill>
              </a:rPr>
              <a:t> </a:t>
            </a:r>
            <a:r>
              <a:rPr lang="en-US" sz="1800" dirty="0" err="1">
                <a:solidFill>
                  <a:schemeClr val="tx1"/>
                </a:solidFill>
              </a:rPr>
              <a:t>за</a:t>
            </a:r>
            <a:r>
              <a:rPr lang="en-US" sz="1800" dirty="0">
                <a:solidFill>
                  <a:schemeClr val="tx1"/>
                </a:solidFill>
              </a:rPr>
              <a:t> </a:t>
            </a:r>
            <a:r>
              <a:rPr lang="en-US" sz="1800" dirty="0" err="1">
                <a:solidFill>
                  <a:schemeClr val="tx1"/>
                </a:solidFill>
              </a:rPr>
              <a:t>последние</a:t>
            </a:r>
            <a:r>
              <a:rPr lang="en-US" sz="1800" dirty="0">
                <a:solidFill>
                  <a:schemeClr val="tx1"/>
                </a:solidFill>
              </a:rPr>
              <a:t> </a:t>
            </a:r>
            <a:r>
              <a:rPr lang="en-US" sz="1800" dirty="0" err="1">
                <a:solidFill>
                  <a:schemeClr val="tx1"/>
                </a:solidFill>
              </a:rPr>
              <a:t>три</a:t>
            </a:r>
            <a:r>
              <a:rPr lang="en-US" sz="1800" dirty="0">
                <a:solidFill>
                  <a:schemeClr val="tx1"/>
                </a:solidFill>
              </a:rPr>
              <a:t> </a:t>
            </a:r>
            <a:r>
              <a:rPr lang="en-US" sz="1800" dirty="0" err="1">
                <a:solidFill>
                  <a:schemeClr val="tx1"/>
                </a:solidFill>
              </a:rPr>
              <a:t>года</a:t>
            </a:r>
            <a:r>
              <a:rPr lang="en-US" sz="1800" dirty="0">
                <a:solidFill>
                  <a:schemeClr val="tx1"/>
                </a:solidFill>
              </a:rPr>
              <a:t>.</a:t>
            </a:r>
          </a:p>
          <a:p>
            <a:pPr lvl="1"/>
            <a:r>
              <a:rPr lang="en-US" sz="1600" dirty="0" err="1">
                <a:solidFill>
                  <a:schemeClr val="tx1"/>
                </a:solidFill>
              </a:rPr>
              <a:t>Эффект</a:t>
            </a:r>
            <a:r>
              <a:rPr lang="en-US" sz="1600" dirty="0">
                <a:solidFill>
                  <a:schemeClr val="tx1"/>
                </a:solidFill>
              </a:rPr>
              <a:t> АРТ = </a:t>
            </a:r>
            <a:r>
              <a:rPr lang="ru-RU" sz="1600" dirty="0">
                <a:solidFill>
                  <a:schemeClr val="tx1"/>
                </a:solidFill>
              </a:rPr>
              <a:t>% подавленной вирусной нагрузки </a:t>
            </a:r>
            <a:r>
              <a:rPr lang="en-US" sz="1600" dirty="0">
                <a:solidFill>
                  <a:schemeClr val="tx1"/>
                </a:solidFill>
              </a:rPr>
              <a:t> - 0,07</a:t>
            </a:r>
          </a:p>
          <a:p>
            <a:r>
              <a:rPr lang="en-US" sz="1800" dirty="0" err="1">
                <a:solidFill>
                  <a:schemeClr val="tx1"/>
                </a:solidFill>
              </a:rPr>
              <a:t>Значение</a:t>
            </a:r>
            <a:r>
              <a:rPr lang="en-US" sz="1800" dirty="0">
                <a:solidFill>
                  <a:schemeClr val="tx1"/>
                </a:solidFill>
              </a:rPr>
              <a:t> по </a:t>
            </a:r>
            <a:r>
              <a:rPr lang="en-US" sz="1800" dirty="0" err="1">
                <a:solidFill>
                  <a:schemeClr val="tx1"/>
                </a:solidFill>
              </a:rPr>
              <a:t>умолчанию</a:t>
            </a:r>
            <a:r>
              <a:rPr lang="en-US" sz="1800" dirty="0">
                <a:solidFill>
                  <a:schemeClr val="tx1"/>
                </a:solidFill>
              </a:rPr>
              <a:t> 0,8 </a:t>
            </a:r>
            <a:r>
              <a:rPr lang="en-US" sz="1800" dirty="0" err="1">
                <a:solidFill>
                  <a:schemeClr val="tx1"/>
                </a:solidFill>
              </a:rPr>
              <a:t>рекомендуется</a:t>
            </a:r>
            <a:r>
              <a:rPr lang="en-US" sz="1800" dirty="0">
                <a:solidFill>
                  <a:schemeClr val="tx1"/>
                </a:solidFill>
              </a:rPr>
              <a:t>, </a:t>
            </a:r>
            <a:r>
              <a:rPr lang="en-US" sz="1800" dirty="0" err="1">
                <a:solidFill>
                  <a:schemeClr val="tx1"/>
                </a:solidFill>
              </a:rPr>
              <a:t>если</a:t>
            </a:r>
            <a:r>
              <a:rPr lang="en-US" sz="1800" dirty="0">
                <a:solidFill>
                  <a:schemeClr val="tx1"/>
                </a:solidFill>
              </a:rPr>
              <a:t> </a:t>
            </a:r>
            <a:r>
              <a:rPr lang="en-US" sz="1800" dirty="0" err="1">
                <a:solidFill>
                  <a:schemeClr val="tx1"/>
                </a:solidFill>
              </a:rPr>
              <a:t>отсутствуют</a:t>
            </a:r>
            <a:r>
              <a:rPr lang="en-US" sz="1800" dirty="0">
                <a:solidFill>
                  <a:schemeClr val="tx1"/>
                </a:solidFill>
              </a:rPr>
              <a:t> </a:t>
            </a:r>
            <a:r>
              <a:rPr lang="ru-RU" sz="1800" dirty="0">
                <a:solidFill>
                  <a:schemeClr val="tx1"/>
                </a:solidFill>
              </a:rPr>
              <a:t>свежие данные о подавленной вирусной нагрузки</a:t>
            </a:r>
            <a:endParaRPr lang="en-US" sz="1800" dirty="0">
              <a:solidFill>
                <a:schemeClr val="tx1"/>
              </a:solidFill>
            </a:endParaRPr>
          </a:p>
          <a:p>
            <a:r>
              <a:rPr lang="ru-RU" sz="1800" dirty="0">
                <a:solidFill>
                  <a:schemeClr val="tx1"/>
                </a:solidFill>
              </a:rPr>
              <a:t>Э</a:t>
            </a:r>
            <a:r>
              <a:rPr lang="en-US" sz="1800" dirty="0" err="1">
                <a:solidFill>
                  <a:schemeClr val="tx1"/>
                </a:solidFill>
              </a:rPr>
              <a:t>то</a:t>
            </a:r>
            <a:r>
              <a:rPr lang="en-US" sz="1800" dirty="0">
                <a:solidFill>
                  <a:schemeClr val="tx1"/>
                </a:solidFill>
              </a:rPr>
              <a:t> </a:t>
            </a:r>
            <a:r>
              <a:rPr lang="en-US" sz="1800" dirty="0" err="1">
                <a:solidFill>
                  <a:schemeClr val="tx1"/>
                </a:solidFill>
              </a:rPr>
              <a:t>необходимо</a:t>
            </a:r>
            <a:r>
              <a:rPr lang="en-US" sz="1800" dirty="0">
                <a:solidFill>
                  <a:schemeClr val="tx1"/>
                </a:solidFill>
              </a:rPr>
              <a:t> </a:t>
            </a:r>
            <a:r>
              <a:rPr lang="en-US" sz="1800" dirty="0" err="1">
                <a:solidFill>
                  <a:schemeClr val="tx1"/>
                </a:solidFill>
              </a:rPr>
              <a:t>сделать</a:t>
            </a:r>
            <a:r>
              <a:rPr lang="en-US" sz="1800" dirty="0">
                <a:solidFill>
                  <a:schemeClr val="tx1"/>
                </a:solidFill>
              </a:rPr>
              <a:t> </a:t>
            </a:r>
            <a:r>
              <a:rPr lang="en-US" sz="1800" b="1" dirty="0" err="1">
                <a:solidFill>
                  <a:schemeClr val="tx1"/>
                </a:solidFill>
              </a:rPr>
              <a:t>до</a:t>
            </a:r>
            <a:r>
              <a:rPr lang="en-US" sz="1800" b="1" dirty="0">
                <a:solidFill>
                  <a:schemeClr val="tx1"/>
                </a:solidFill>
              </a:rPr>
              <a:t> </a:t>
            </a:r>
            <a:r>
              <a:rPr lang="ru-RU" sz="1800" b="1" dirty="0">
                <a:solidFill>
                  <a:schemeClr val="tx1"/>
                </a:solidFill>
              </a:rPr>
              <a:t>запуска</a:t>
            </a:r>
            <a:r>
              <a:rPr lang="en-US" sz="1800" b="1" dirty="0">
                <a:solidFill>
                  <a:schemeClr val="tx1"/>
                </a:solidFill>
              </a:rPr>
              <a:t> EPP </a:t>
            </a:r>
            <a:r>
              <a:rPr lang="en-US" sz="1800" b="1" dirty="0" err="1">
                <a:solidFill>
                  <a:schemeClr val="tx1"/>
                </a:solidFill>
              </a:rPr>
              <a:t>или</a:t>
            </a:r>
            <a:r>
              <a:rPr lang="en-US" sz="1800" b="1" dirty="0">
                <a:solidFill>
                  <a:schemeClr val="tx1"/>
                </a:solidFill>
              </a:rPr>
              <a:t> CSAVR</a:t>
            </a:r>
          </a:p>
          <a:p>
            <a:endParaRPr lang="en-US" sz="1800" dirty="0"/>
          </a:p>
        </p:txBody>
      </p:sp>
      <p:sp>
        <p:nvSpPr>
          <p:cNvPr id="10" name="Rectangle: Rounded Corners 9">
            <a:extLst>
              <a:ext uri="{FF2B5EF4-FFF2-40B4-BE49-F238E27FC236}">
                <a16:creationId xmlns:a16="http://schemas.microsoft.com/office/drawing/2014/main" id="{62C71251-DF3E-36C0-2350-AD083E16A8FD}"/>
              </a:ext>
            </a:extLst>
          </p:cNvPr>
          <p:cNvSpPr/>
          <p:nvPr/>
        </p:nvSpPr>
        <p:spPr>
          <a:xfrm>
            <a:off x="4711946" y="5676017"/>
            <a:ext cx="1466662" cy="52550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587467-AE08-760C-7B53-43D04E9136BE}"/>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33965344-AA36-9F5F-34D5-CE2C17F1CB77}"/>
              </a:ext>
            </a:extLst>
          </p:cNvPr>
          <p:cNvSpPr txBox="1">
            <a:spLocks/>
          </p:cNvSpPr>
          <p:nvPr/>
        </p:nvSpPr>
        <p:spPr>
          <a:xfrm>
            <a:off x="252919" y="1123837"/>
            <a:ext cx="2947482" cy="136418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dirty="0"/>
              <a:t>С</a:t>
            </a:r>
            <a:r>
              <a:rPr lang="ru-RU" sz="3200" b="1" dirty="0" err="1"/>
              <a:t>нижение</a:t>
            </a:r>
            <a:r>
              <a:rPr lang="en-US" sz="3200" b="1" dirty="0"/>
              <a:t> </a:t>
            </a:r>
            <a:r>
              <a:rPr lang="en-US" sz="3200" b="1" dirty="0" err="1"/>
              <a:t>передачи</a:t>
            </a:r>
            <a:r>
              <a:rPr lang="en-US" sz="3200" b="1" dirty="0"/>
              <a:t> ВИЧ </a:t>
            </a:r>
            <a:r>
              <a:rPr lang="ru-RU" sz="3200" b="1" dirty="0"/>
              <a:t>при приеме </a:t>
            </a:r>
            <a:r>
              <a:rPr lang="en-US" sz="3200" b="1" dirty="0"/>
              <a:t>АРТ</a:t>
            </a:r>
          </a:p>
        </p:txBody>
      </p:sp>
    </p:spTree>
    <p:extLst>
      <p:ext uri="{BB962C8B-B14F-4D97-AF65-F5344CB8AC3E}">
        <p14:creationId xmlns:p14="http://schemas.microsoft.com/office/powerpoint/2010/main" val="141332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8E8-697B-D9A4-2EE3-01FA498D6C8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1437820-12C1-407E-25C1-BBA27CDA3114}"/>
              </a:ext>
            </a:extLst>
          </p:cNvPr>
          <p:cNvSpPr txBox="1"/>
          <p:nvPr/>
        </p:nvSpPr>
        <p:spPr>
          <a:xfrm>
            <a:off x="17345" y="2619977"/>
            <a:ext cx="3419674" cy="923330"/>
          </a:xfrm>
          <a:prstGeom prst="rect">
            <a:avLst/>
          </a:prstGeom>
          <a:noFill/>
        </p:spPr>
        <p:txBody>
          <a:bodyPr wrap="square" rtlCol="0">
            <a:spAutoFit/>
          </a:bodyPr>
          <a:lstStyle/>
          <a:p>
            <a:r>
              <a:rPr lang="en-US" sz="1800" dirty="0" err="1">
                <a:solidFill>
                  <a:schemeClr val="bg1"/>
                </a:solidFill>
              </a:rPr>
              <a:t>Дополнительные</a:t>
            </a:r>
            <a:r>
              <a:rPr lang="en-US" sz="1800" dirty="0">
                <a:solidFill>
                  <a:schemeClr val="bg1"/>
                </a:solidFill>
              </a:rPr>
              <a:t> </a:t>
            </a:r>
            <a:r>
              <a:rPr lang="en-US" sz="1800" dirty="0" err="1">
                <a:solidFill>
                  <a:schemeClr val="bg1"/>
                </a:solidFill>
              </a:rPr>
              <a:t>возможности</a:t>
            </a:r>
            <a:br>
              <a:rPr lang="en-US" sz="1800" dirty="0">
                <a:solidFill>
                  <a:schemeClr val="bg1"/>
                </a:solidFill>
              </a:rPr>
            </a:br>
            <a:r>
              <a:rPr lang="en-US" sz="1800" dirty="0">
                <a:solidFill>
                  <a:schemeClr val="bg1"/>
                </a:solidFill>
              </a:rPr>
              <a:t>&gt; </a:t>
            </a:r>
            <a:r>
              <a:rPr lang="en-US" sz="1800" dirty="0" err="1">
                <a:solidFill>
                  <a:schemeClr val="bg1"/>
                </a:solidFill>
              </a:rPr>
              <a:t>Снижение</a:t>
            </a:r>
            <a:r>
              <a:rPr lang="en-US" sz="1800" dirty="0">
                <a:solidFill>
                  <a:schemeClr val="bg1"/>
                </a:solidFill>
              </a:rPr>
              <a:t> </a:t>
            </a:r>
            <a:r>
              <a:rPr lang="en-US" sz="1800" dirty="0" err="1">
                <a:solidFill>
                  <a:schemeClr val="bg1"/>
                </a:solidFill>
              </a:rPr>
              <a:t>рождаемости</a:t>
            </a:r>
            <a:r>
              <a:rPr lang="en-US" sz="1800" dirty="0">
                <a:solidFill>
                  <a:schemeClr val="bg1"/>
                </a:solidFill>
              </a:rPr>
              <a:t> в </a:t>
            </a:r>
            <a:r>
              <a:rPr lang="en-US" sz="1800" dirty="0" err="1">
                <a:solidFill>
                  <a:schemeClr val="bg1"/>
                </a:solidFill>
              </a:rPr>
              <a:t>связи</a:t>
            </a:r>
            <a:r>
              <a:rPr lang="en-US" sz="1800" dirty="0">
                <a:solidFill>
                  <a:schemeClr val="bg1"/>
                </a:solidFill>
              </a:rPr>
              <a:t> с ВИЧ</a:t>
            </a:r>
          </a:p>
        </p:txBody>
      </p:sp>
      <p:sp>
        <p:nvSpPr>
          <p:cNvPr id="4" name="Slide Number Placeholder 3">
            <a:extLst>
              <a:ext uri="{FF2B5EF4-FFF2-40B4-BE49-F238E27FC236}">
                <a16:creationId xmlns:a16="http://schemas.microsoft.com/office/drawing/2014/main" id="{3B44D1BF-E646-7406-F0EA-2E9397DF6815}"/>
              </a:ext>
            </a:extLst>
          </p:cNvPr>
          <p:cNvSpPr>
            <a:spLocks noGrp="1"/>
          </p:cNvSpPr>
          <p:nvPr>
            <p:ph type="sldNum" sz="quarter" idx="12"/>
          </p:nvPr>
        </p:nvSpPr>
        <p:spPr/>
        <p:txBody>
          <a:bodyPr/>
          <a:lstStyle/>
          <a:p>
            <a:fld id="{CF13D369-8700-4468-8CC4-EE7C53720160}" type="slidenum">
              <a:rPr lang="en-US" smtClean="0"/>
              <a:t>38</a:t>
            </a:fld>
            <a:endParaRPr lang="en-US"/>
          </a:p>
        </p:txBody>
      </p:sp>
      <p:sp>
        <p:nvSpPr>
          <p:cNvPr id="9" name="Content Placeholder 8">
            <a:extLst>
              <a:ext uri="{FF2B5EF4-FFF2-40B4-BE49-F238E27FC236}">
                <a16:creationId xmlns:a16="http://schemas.microsoft.com/office/drawing/2014/main" id="{E04C98CE-ABF1-F455-4EF4-20C4B0FCEE32}"/>
              </a:ext>
            </a:extLst>
          </p:cNvPr>
          <p:cNvSpPr>
            <a:spLocks noGrp="1"/>
          </p:cNvSpPr>
          <p:nvPr>
            <p:ph idx="1"/>
          </p:nvPr>
        </p:nvSpPr>
        <p:spPr>
          <a:xfrm>
            <a:off x="3869268" y="313445"/>
            <a:ext cx="7315200" cy="5195053"/>
          </a:xfrm>
        </p:spPr>
        <p:txBody>
          <a:bodyPr anchor="t">
            <a:normAutofit/>
          </a:bodyPr>
          <a:lstStyle/>
          <a:p>
            <a:r>
              <a:rPr lang="en-US" sz="1600" dirty="0" err="1">
                <a:solidFill>
                  <a:schemeClr val="tx1"/>
                </a:solidFill>
              </a:rPr>
              <a:t>Калибровка</a:t>
            </a:r>
            <a:r>
              <a:rPr lang="en-US" sz="1600" dirty="0">
                <a:solidFill>
                  <a:schemeClr val="tx1"/>
                </a:solidFill>
              </a:rPr>
              <a:t> </a:t>
            </a:r>
            <a:r>
              <a:rPr lang="en-US" sz="1600" dirty="0" err="1">
                <a:solidFill>
                  <a:schemeClr val="tx1"/>
                </a:solidFill>
              </a:rPr>
              <a:t>рождаемости</a:t>
            </a:r>
            <a:r>
              <a:rPr lang="en-US" sz="1600" dirty="0">
                <a:solidFill>
                  <a:schemeClr val="tx1"/>
                </a:solidFill>
              </a:rPr>
              <a:t> - </a:t>
            </a:r>
            <a:r>
              <a:rPr lang="en-US" sz="1600" dirty="0" err="1">
                <a:solidFill>
                  <a:schemeClr val="tx1"/>
                </a:solidFill>
              </a:rPr>
              <a:t>ключевой</a:t>
            </a:r>
            <a:r>
              <a:rPr lang="en-US" sz="1600" dirty="0">
                <a:solidFill>
                  <a:schemeClr val="tx1"/>
                </a:solidFill>
              </a:rPr>
              <a:t> </a:t>
            </a:r>
            <a:r>
              <a:rPr lang="en-US" sz="1600" dirty="0" err="1">
                <a:solidFill>
                  <a:schemeClr val="tx1"/>
                </a:solidFill>
              </a:rPr>
              <a:t>шаг</a:t>
            </a:r>
            <a:r>
              <a:rPr lang="en-US" sz="1600" dirty="0">
                <a:solidFill>
                  <a:schemeClr val="tx1"/>
                </a:solidFill>
              </a:rPr>
              <a:t> в </a:t>
            </a:r>
            <a:r>
              <a:rPr lang="en-US" sz="1600" dirty="0" err="1">
                <a:solidFill>
                  <a:schemeClr val="tx1"/>
                </a:solidFill>
              </a:rPr>
              <a:t>оценке</a:t>
            </a:r>
            <a:r>
              <a:rPr lang="en-US" sz="1600" dirty="0">
                <a:solidFill>
                  <a:schemeClr val="tx1"/>
                </a:solidFill>
              </a:rPr>
              <a:t> </a:t>
            </a:r>
            <a:r>
              <a:rPr lang="en-US" sz="1600" dirty="0" err="1">
                <a:solidFill>
                  <a:schemeClr val="tx1"/>
                </a:solidFill>
              </a:rPr>
              <a:t>охвата</a:t>
            </a:r>
            <a:r>
              <a:rPr lang="en-US" sz="1600" dirty="0">
                <a:solidFill>
                  <a:schemeClr val="tx1"/>
                </a:solidFill>
              </a:rPr>
              <a:t> ППМР и </a:t>
            </a:r>
            <a:r>
              <a:rPr lang="en-US" sz="1600" dirty="0" err="1">
                <a:solidFill>
                  <a:schemeClr val="tx1"/>
                </a:solidFill>
              </a:rPr>
              <a:t>вертикальной</a:t>
            </a:r>
            <a:r>
              <a:rPr lang="en-US" sz="1600" dirty="0">
                <a:solidFill>
                  <a:schemeClr val="tx1"/>
                </a:solidFill>
              </a:rPr>
              <a:t> </a:t>
            </a:r>
            <a:r>
              <a:rPr lang="en-US" sz="1600" dirty="0" err="1">
                <a:solidFill>
                  <a:schemeClr val="tx1"/>
                </a:solidFill>
              </a:rPr>
              <a:t>передачи</a:t>
            </a:r>
            <a:endParaRPr lang="en-US" sz="1600" dirty="0">
              <a:solidFill>
                <a:schemeClr val="tx1"/>
              </a:solidFill>
            </a:endParaRPr>
          </a:p>
          <a:p>
            <a:r>
              <a:rPr lang="en-US" sz="1600" dirty="0" err="1">
                <a:solidFill>
                  <a:schemeClr val="tx1"/>
                </a:solidFill>
              </a:rPr>
              <a:t>Нажмите</a:t>
            </a:r>
            <a:r>
              <a:rPr lang="en-US" sz="1600" dirty="0">
                <a:solidFill>
                  <a:schemeClr val="tx1"/>
                </a:solidFill>
              </a:rPr>
              <a:t> </a:t>
            </a:r>
            <a:r>
              <a:rPr lang="en-US" sz="1600" b="1" dirty="0">
                <a:solidFill>
                  <a:schemeClr val="tx1"/>
                </a:solidFill>
              </a:rPr>
              <a:t>Fit local adjustment factor</a:t>
            </a:r>
            <a:r>
              <a:rPr lang="en-US" sz="1600" dirty="0">
                <a:solidFill>
                  <a:schemeClr val="tx1"/>
                </a:solidFill>
              </a:rPr>
              <a:t>, </a:t>
            </a:r>
            <a:r>
              <a:rPr lang="en-US" sz="1600" dirty="0" err="1">
                <a:solidFill>
                  <a:schemeClr val="tx1"/>
                </a:solidFill>
              </a:rPr>
              <a:t>чтобы</a:t>
            </a:r>
            <a:r>
              <a:rPr lang="en-US" sz="1600" dirty="0">
                <a:solidFill>
                  <a:schemeClr val="tx1"/>
                </a:solidFill>
              </a:rPr>
              <a:t> </a:t>
            </a:r>
            <a:r>
              <a:rPr lang="en-US" sz="1600" dirty="0" err="1">
                <a:solidFill>
                  <a:schemeClr val="tx1"/>
                </a:solidFill>
              </a:rPr>
              <a:t>открыть</a:t>
            </a:r>
            <a:r>
              <a:rPr lang="en-US" sz="1600" dirty="0">
                <a:solidFill>
                  <a:schemeClr val="tx1"/>
                </a:solidFill>
              </a:rPr>
              <a:t> </a:t>
            </a:r>
            <a:r>
              <a:rPr lang="ru-RU" sz="1600" dirty="0">
                <a:solidFill>
                  <a:schemeClr val="tx1"/>
                </a:solidFill>
              </a:rPr>
              <a:t>вкладку</a:t>
            </a:r>
            <a:r>
              <a:rPr lang="en-US" sz="1600" dirty="0">
                <a:solidFill>
                  <a:schemeClr val="tx1"/>
                </a:solidFill>
              </a:rPr>
              <a:t>, </a:t>
            </a:r>
            <a:r>
              <a:rPr lang="en-US" sz="1600" dirty="0" err="1">
                <a:solidFill>
                  <a:schemeClr val="tx1"/>
                </a:solidFill>
              </a:rPr>
              <a:t>которая</a:t>
            </a:r>
            <a:r>
              <a:rPr lang="en-US" sz="1600" dirty="0">
                <a:solidFill>
                  <a:schemeClr val="tx1"/>
                </a:solidFill>
              </a:rPr>
              <a:t> </a:t>
            </a:r>
            <a:r>
              <a:rPr lang="en-US" sz="1600" dirty="0" err="1">
                <a:solidFill>
                  <a:schemeClr val="tx1"/>
                </a:solidFill>
              </a:rPr>
              <a:t>позволит</a:t>
            </a:r>
            <a:r>
              <a:rPr lang="en-US" sz="1600" dirty="0">
                <a:solidFill>
                  <a:schemeClr val="tx1"/>
                </a:solidFill>
              </a:rPr>
              <a:t> </a:t>
            </a:r>
            <a:r>
              <a:rPr lang="en-US" sz="1600" dirty="0" err="1">
                <a:solidFill>
                  <a:schemeClr val="tx1"/>
                </a:solidFill>
              </a:rPr>
              <a:t>Вам</a:t>
            </a:r>
            <a:endParaRPr lang="en-US" sz="1600" dirty="0">
              <a:solidFill>
                <a:schemeClr val="tx1"/>
              </a:solidFill>
            </a:endParaRPr>
          </a:p>
          <a:p>
            <a:pPr marL="845820" lvl="1" indent="-342900">
              <a:buFont typeface="+mj-lt"/>
              <a:buAutoNum type="arabicPeriod"/>
            </a:pPr>
            <a:r>
              <a:rPr lang="en-US" sz="1400" dirty="0" err="1">
                <a:solidFill>
                  <a:schemeClr val="tx1"/>
                </a:solidFill>
              </a:rPr>
              <a:t>Импортир</a:t>
            </a:r>
            <a:r>
              <a:rPr lang="ru-RU" sz="1400" dirty="0" err="1">
                <a:solidFill>
                  <a:schemeClr val="tx1"/>
                </a:solidFill>
              </a:rPr>
              <a:t>овать</a:t>
            </a:r>
            <a:r>
              <a:rPr lang="en-US" sz="1400" dirty="0">
                <a:solidFill>
                  <a:schemeClr val="tx1"/>
                </a:solidFill>
              </a:rPr>
              <a:t> </a:t>
            </a:r>
            <a:r>
              <a:rPr lang="en-US" sz="1400" dirty="0" err="1">
                <a:solidFill>
                  <a:schemeClr val="tx1"/>
                </a:solidFill>
              </a:rPr>
              <a:t>данные</a:t>
            </a:r>
            <a:r>
              <a:rPr lang="en-US" sz="1400" dirty="0">
                <a:solidFill>
                  <a:schemeClr val="tx1"/>
                </a:solidFill>
              </a:rPr>
              <a:t> о </a:t>
            </a:r>
            <a:r>
              <a:rPr lang="en-US" sz="1400" dirty="0" err="1">
                <a:solidFill>
                  <a:schemeClr val="tx1"/>
                </a:solidFill>
              </a:rPr>
              <a:t>распространенности</a:t>
            </a:r>
            <a:r>
              <a:rPr lang="en-US" sz="1400" dirty="0">
                <a:solidFill>
                  <a:schemeClr val="tx1"/>
                </a:solidFill>
              </a:rPr>
              <a:t> </a:t>
            </a:r>
            <a:r>
              <a:rPr lang="ru-RU" sz="1400" dirty="0">
                <a:solidFill>
                  <a:schemeClr val="tx1"/>
                </a:solidFill>
              </a:rPr>
              <a:t>ВИЧ </a:t>
            </a:r>
            <a:r>
              <a:rPr lang="en-US" sz="1400" dirty="0">
                <a:solidFill>
                  <a:schemeClr val="tx1"/>
                </a:solidFill>
              </a:rPr>
              <a:t>АНК </a:t>
            </a:r>
            <a:r>
              <a:rPr lang="en-US" sz="1400" dirty="0" err="1">
                <a:solidFill>
                  <a:schemeClr val="tx1"/>
                </a:solidFill>
              </a:rPr>
              <a:t>из</a:t>
            </a:r>
            <a:r>
              <a:rPr lang="en-US" sz="1400" dirty="0">
                <a:solidFill>
                  <a:schemeClr val="tx1"/>
                </a:solidFill>
              </a:rPr>
              <a:t> </a:t>
            </a:r>
            <a:r>
              <a:rPr lang="ru-RU" sz="1400" dirty="0">
                <a:solidFill>
                  <a:schemeClr val="tx1"/>
                </a:solidFill>
              </a:rPr>
              <a:t>вкладки данных </a:t>
            </a:r>
            <a:r>
              <a:rPr lang="en-US" sz="1400" dirty="0">
                <a:solidFill>
                  <a:schemeClr val="tx1"/>
                </a:solidFill>
              </a:rPr>
              <a:t> </a:t>
            </a:r>
            <a:r>
              <a:rPr lang="en-US" sz="1400" dirty="0" err="1">
                <a:solidFill>
                  <a:schemeClr val="tx1"/>
                </a:solidFill>
              </a:rPr>
              <a:t>программ</a:t>
            </a:r>
            <a:endParaRPr lang="en-US" sz="1400" dirty="0">
              <a:solidFill>
                <a:schemeClr val="tx1"/>
              </a:solidFill>
            </a:endParaRPr>
          </a:p>
          <a:p>
            <a:pPr marL="845820" lvl="1" indent="-342900">
              <a:buFont typeface="+mj-lt"/>
              <a:buAutoNum type="arabicPeriod"/>
            </a:pPr>
            <a:r>
              <a:rPr lang="en-US" sz="1400" dirty="0" err="1">
                <a:solidFill>
                  <a:schemeClr val="tx1"/>
                </a:solidFill>
              </a:rPr>
              <a:t>Калибров</a:t>
            </a:r>
            <a:r>
              <a:rPr lang="ru-RU" sz="1400" dirty="0" err="1">
                <a:solidFill>
                  <a:schemeClr val="tx1"/>
                </a:solidFill>
              </a:rPr>
              <a:t>ать</a:t>
            </a:r>
            <a:r>
              <a:rPr lang="en-US" sz="1400" dirty="0">
                <a:solidFill>
                  <a:schemeClr val="tx1"/>
                </a:solidFill>
              </a:rPr>
              <a:t> </a:t>
            </a:r>
            <a:r>
              <a:rPr lang="ru-RU" sz="1400" dirty="0">
                <a:solidFill>
                  <a:schemeClr val="tx1"/>
                </a:solidFill>
              </a:rPr>
              <a:t>оценочные данные распространённости ВИЧ среди</a:t>
            </a:r>
            <a:r>
              <a:rPr lang="en-US" sz="1400" dirty="0">
                <a:solidFill>
                  <a:schemeClr val="tx1"/>
                </a:solidFill>
              </a:rPr>
              <a:t> </a:t>
            </a:r>
            <a:r>
              <a:rPr lang="en-US" sz="1400" dirty="0" err="1">
                <a:solidFill>
                  <a:schemeClr val="tx1"/>
                </a:solidFill>
              </a:rPr>
              <a:t>беременных</a:t>
            </a:r>
            <a:r>
              <a:rPr lang="en-US" sz="1400" dirty="0">
                <a:solidFill>
                  <a:schemeClr val="tx1"/>
                </a:solidFill>
              </a:rPr>
              <a:t> </a:t>
            </a:r>
            <a:r>
              <a:rPr lang="en-US" sz="1400" dirty="0" err="1">
                <a:solidFill>
                  <a:schemeClr val="tx1"/>
                </a:solidFill>
              </a:rPr>
              <a:t>женщин</a:t>
            </a:r>
            <a:r>
              <a:rPr lang="en-US" sz="1400" dirty="0">
                <a:solidFill>
                  <a:schemeClr val="tx1"/>
                </a:solidFill>
              </a:rPr>
              <a:t> </a:t>
            </a:r>
            <a:r>
              <a:rPr lang="ru-RU" sz="1400" dirty="0">
                <a:solidFill>
                  <a:schemeClr val="tx1"/>
                </a:solidFill>
              </a:rPr>
              <a:t>с </a:t>
            </a:r>
            <a:r>
              <a:rPr lang="en-US" sz="1400" dirty="0" err="1">
                <a:solidFill>
                  <a:schemeClr val="tx1"/>
                </a:solidFill>
              </a:rPr>
              <a:t>данным</a:t>
            </a:r>
            <a:r>
              <a:rPr lang="ru-RU" sz="1400" dirty="0">
                <a:solidFill>
                  <a:schemeClr val="tx1"/>
                </a:solidFill>
              </a:rPr>
              <a:t>и</a:t>
            </a:r>
            <a:r>
              <a:rPr lang="en-US" sz="1400" dirty="0">
                <a:solidFill>
                  <a:schemeClr val="tx1"/>
                </a:solidFill>
              </a:rPr>
              <a:t> АНК</a:t>
            </a:r>
            <a:r>
              <a:rPr lang="ru-RU" sz="1400" dirty="0">
                <a:solidFill>
                  <a:schemeClr val="tx1"/>
                </a:solidFill>
              </a:rPr>
              <a:t> тестирования</a:t>
            </a:r>
            <a:endParaRPr lang="en-US" sz="1400" dirty="0">
              <a:solidFill>
                <a:schemeClr val="tx1"/>
              </a:solidFill>
            </a:endParaRPr>
          </a:p>
          <a:p>
            <a:pPr marL="845820" lvl="1" indent="-342900">
              <a:buFont typeface="+mj-lt"/>
              <a:buAutoNum type="arabicPeriod"/>
            </a:pPr>
            <a:r>
              <a:rPr lang="en-US" sz="1400" dirty="0" err="1">
                <a:solidFill>
                  <a:schemeClr val="tx1"/>
                </a:solidFill>
              </a:rPr>
              <a:t>Нажмите</a:t>
            </a:r>
            <a:r>
              <a:rPr lang="en-US" sz="1400" dirty="0">
                <a:solidFill>
                  <a:schemeClr val="tx1"/>
                </a:solidFill>
              </a:rPr>
              <a:t> </a:t>
            </a:r>
            <a:r>
              <a:rPr lang="en-US" sz="1400" b="1" dirty="0">
                <a:solidFill>
                  <a:schemeClr val="tx1"/>
                </a:solidFill>
              </a:rPr>
              <a:t>OK</a:t>
            </a:r>
            <a:r>
              <a:rPr lang="en-US" sz="1400" dirty="0">
                <a:solidFill>
                  <a:schemeClr val="tx1"/>
                </a:solidFill>
              </a:rPr>
              <a:t>, </a:t>
            </a:r>
            <a:r>
              <a:rPr lang="en-US" sz="1400" dirty="0" err="1">
                <a:solidFill>
                  <a:schemeClr val="tx1"/>
                </a:solidFill>
              </a:rPr>
              <a:t>чтобы</a:t>
            </a:r>
            <a:r>
              <a:rPr lang="en-US" sz="1400" dirty="0">
                <a:solidFill>
                  <a:schemeClr val="tx1"/>
                </a:solidFill>
              </a:rPr>
              <a:t> п</a:t>
            </a:r>
            <a:r>
              <a:rPr lang="ru-RU" sz="1400" dirty="0" err="1">
                <a:solidFill>
                  <a:schemeClr val="tx1"/>
                </a:solidFill>
              </a:rPr>
              <a:t>олучить</a:t>
            </a:r>
            <a:r>
              <a:rPr lang="en-US" sz="1400" dirty="0">
                <a:solidFill>
                  <a:schemeClr val="tx1"/>
                </a:solidFill>
              </a:rPr>
              <a:t> </a:t>
            </a:r>
            <a:r>
              <a:rPr lang="en-US" sz="1400" dirty="0" err="1">
                <a:solidFill>
                  <a:schemeClr val="tx1"/>
                </a:solidFill>
              </a:rPr>
              <a:t>установленный</a:t>
            </a:r>
            <a:r>
              <a:rPr lang="en-US" sz="1400" dirty="0">
                <a:solidFill>
                  <a:schemeClr val="tx1"/>
                </a:solidFill>
              </a:rPr>
              <a:t> </a:t>
            </a:r>
            <a:r>
              <a:rPr lang="en-US" sz="1400" dirty="0" err="1">
                <a:solidFill>
                  <a:schemeClr val="tx1"/>
                </a:solidFill>
              </a:rPr>
              <a:t>коэффициент</a:t>
            </a:r>
            <a:r>
              <a:rPr lang="en-US" sz="1400" dirty="0">
                <a:solidFill>
                  <a:schemeClr val="tx1"/>
                </a:solidFill>
              </a:rPr>
              <a:t> </a:t>
            </a:r>
            <a:r>
              <a:rPr lang="en-US" sz="1400" dirty="0" err="1">
                <a:solidFill>
                  <a:schemeClr val="tx1"/>
                </a:solidFill>
              </a:rPr>
              <a:t>корректировки</a:t>
            </a:r>
            <a:endParaRPr lang="en-US" sz="1400" dirty="0">
              <a:solidFill>
                <a:schemeClr val="tx1"/>
              </a:solidFill>
            </a:endParaRPr>
          </a:p>
        </p:txBody>
      </p:sp>
      <p:pic>
        <p:nvPicPr>
          <p:cNvPr id="11" name="Picture 10">
            <a:extLst>
              <a:ext uri="{FF2B5EF4-FFF2-40B4-BE49-F238E27FC236}">
                <a16:creationId xmlns:a16="http://schemas.microsoft.com/office/drawing/2014/main" id="{6D5EA041-1522-0143-EF88-52D0C36D5DEA}"/>
              </a:ext>
            </a:extLst>
          </p:cNvPr>
          <p:cNvPicPr>
            <a:picLocks noChangeAspect="1"/>
          </p:cNvPicPr>
          <p:nvPr/>
        </p:nvPicPr>
        <p:blipFill>
          <a:blip r:embed="rId3"/>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F0FE74B2-D2E3-6258-48A7-8EA0B8A06A9E}"/>
              </a:ext>
            </a:extLst>
          </p:cNvPr>
          <p:cNvSpPr txBox="1">
            <a:spLocks/>
          </p:cNvSpPr>
          <p:nvPr/>
        </p:nvSpPr>
        <p:spPr>
          <a:xfrm>
            <a:off x="148667" y="1123838"/>
            <a:ext cx="3157031" cy="10764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Снижение рождаемости в связи с ВИЧ</a:t>
            </a:r>
          </a:p>
        </p:txBody>
      </p:sp>
      <p:pic>
        <p:nvPicPr>
          <p:cNvPr id="14" name="Picture 13">
            <a:extLst>
              <a:ext uri="{FF2B5EF4-FFF2-40B4-BE49-F238E27FC236}">
                <a16:creationId xmlns:a16="http://schemas.microsoft.com/office/drawing/2014/main" id="{5B4986E5-FFA9-C5FE-53FA-F113E3E9E6A7}"/>
              </a:ext>
            </a:extLst>
          </p:cNvPr>
          <p:cNvPicPr>
            <a:picLocks noChangeAspect="1"/>
          </p:cNvPicPr>
          <p:nvPr/>
        </p:nvPicPr>
        <p:blipFill>
          <a:blip r:embed="rId4"/>
          <a:stretch>
            <a:fillRect/>
          </a:stretch>
        </p:blipFill>
        <p:spPr>
          <a:xfrm>
            <a:off x="3483368" y="2844524"/>
            <a:ext cx="5306026" cy="322378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55E7FD1-3B40-5FCE-1B72-8E97F69B6184}"/>
              </a:ext>
            </a:extLst>
          </p:cNvPr>
          <p:cNvPicPr>
            <a:picLocks noChangeAspect="1"/>
          </p:cNvPicPr>
          <p:nvPr/>
        </p:nvPicPr>
        <p:blipFill>
          <a:blip r:embed="rId5"/>
          <a:stretch>
            <a:fillRect/>
          </a:stretch>
        </p:blipFill>
        <p:spPr>
          <a:xfrm>
            <a:off x="7553836" y="3581499"/>
            <a:ext cx="4197432" cy="2783080"/>
          </a:xfrm>
          <a:prstGeom prst="rect">
            <a:avLst/>
          </a:prstGeom>
          <a:effectLst>
            <a:outerShdw blurRad="50800" dist="38100" dir="2700000" algn="tl" rotWithShape="0">
              <a:prstClr val="black">
                <a:alpha val="40000"/>
              </a:prstClr>
            </a:outerShdw>
          </a:effectLst>
        </p:spPr>
      </p:pic>
      <p:sp>
        <p:nvSpPr>
          <p:cNvPr id="17" name="Rectangle: Rounded Corners 16">
            <a:extLst>
              <a:ext uri="{FF2B5EF4-FFF2-40B4-BE49-F238E27FC236}">
                <a16:creationId xmlns:a16="http://schemas.microsoft.com/office/drawing/2014/main" id="{BFC5BE08-AD7C-B8FF-F347-6B38C4C10BF3}"/>
              </a:ext>
            </a:extLst>
          </p:cNvPr>
          <p:cNvSpPr/>
          <p:nvPr/>
        </p:nvSpPr>
        <p:spPr>
          <a:xfrm>
            <a:off x="3506797" y="5470514"/>
            <a:ext cx="1206403" cy="2295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438C2D2-8A9F-8E2A-9D1A-BF5D3FBA0913}"/>
              </a:ext>
            </a:extLst>
          </p:cNvPr>
          <p:cNvSpPr/>
          <p:nvPr/>
        </p:nvSpPr>
        <p:spPr>
          <a:xfrm rot="16200000">
            <a:off x="6028906" y="4098144"/>
            <a:ext cx="333375" cy="297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Tree>
    <p:extLst>
      <p:ext uri="{BB962C8B-B14F-4D97-AF65-F5344CB8AC3E}">
        <p14:creationId xmlns:p14="http://schemas.microsoft.com/office/powerpoint/2010/main" val="1969628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9011-8A4E-AE78-7F23-51CE5EDDD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4AC1C-D6FC-863C-861B-1C82CF17F4A1}"/>
              </a:ext>
            </a:extLst>
          </p:cNvPr>
          <p:cNvSpPr>
            <a:spLocks noGrp="1"/>
          </p:cNvSpPr>
          <p:nvPr>
            <p:ph type="title"/>
          </p:nvPr>
        </p:nvSpPr>
        <p:spPr/>
        <p:txBody>
          <a:bodyPr/>
          <a:lstStyle/>
          <a:p>
            <a:r>
              <a:rPr lang="ru-RU" dirty="0"/>
              <a:t>Основные</a:t>
            </a:r>
            <a:r>
              <a:rPr lang="en-US" dirty="0"/>
              <a:t> </a:t>
            </a:r>
            <a:r>
              <a:rPr lang="en-US" dirty="0" err="1"/>
              <a:t>шаги</a:t>
            </a:r>
            <a:endParaRPr lang="en-US" dirty="0"/>
          </a:p>
        </p:txBody>
      </p:sp>
      <p:sp>
        <p:nvSpPr>
          <p:cNvPr id="3" name="Content Placeholder 2">
            <a:extLst>
              <a:ext uri="{FF2B5EF4-FFF2-40B4-BE49-F238E27FC236}">
                <a16:creationId xmlns:a16="http://schemas.microsoft.com/office/drawing/2014/main" id="{4CC897F4-B701-6870-C7A1-D63D4D764D31}"/>
              </a:ext>
            </a:extLst>
          </p:cNvPr>
          <p:cNvSpPr>
            <a:spLocks noGrp="1"/>
          </p:cNvSpPr>
          <p:nvPr>
            <p:ph idx="1"/>
          </p:nvPr>
        </p:nvSpPr>
        <p:spPr/>
        <p:txBody>
          <a:bodyPr>
            <a:normAutofit/>
          </a:bodyPr>
          <a:lstStyle/>
          <a:p>
            <a:pPr marL="457200" indent="-457200">
              <a:buFont typeface="+mj-lt"/>
              <a:buAutoNum type="arabicPeriod"/>
            </a:pPr>
            <a:r>
              <a:rPr lang="en-US" dirty="0" err="1">
                <a:solidFill>
                  <a:schemeClr val="tx1"/>
                </a:solidFill>
              </a:rPr>
              <a:t>Загрузите</a:t>
            </a:r>
            <a:r>
              <a:rPr lang="en-US" dirty="0">
                <a:solidFill>
                  <a:schemeClr val="tx1"/>
                </a:solidFill>
              </a:rPr>
              <a:t> и </a:t>
            </a:r>
            <a:r>
              <a:rPr lang="en-US" dirty="0" err="1">
                <a:solidFill>
                  <a:schemeClr val="tx1"/>
                </a:solidFill>
              </a:rPr>
              <a:t>установите</a:t>
            </a:r>
            <a:r>
              <a:rPr lang="en-US" dirty="0">
                <a:solidFill>
                  <a:schemeClr val="tx1"/>
                </a:solidFill>
              </a:rPr>
              <a:t> Spectrum с </a:t>
            </a:r>
            <a:r>
              <a:rPr lang="en-US" dirty="0" err="1">
                <a:solidFill>
                  <a:schemeClr val="tx1"/>
                </a:solidFill>
              </a:rPr>
              <a:t>сайта</a:t>
            </a:r>
            <a:r>
              <a:rPr lang="en-US" dirty="0">
                <a:solidFill>
                  <a:schemeClr val="tx1"/>
                </a:solidFill>
              </a:rPr>
              <a:t> </a:t>
            </a:r>
            <a:r>
              <a:rPr lang="en-US" dirty="0">
                <a:solidFill>
                  <a:srgbClr val="0000FF"/>
                </a:solidFill>
              </a:rPr>
              <a:t>https://avenirhealth.org/software-spectrum.php. </a:t>
            </a:r>
            <a:endParaRPr lang="en-US" sz="2000" dirty="0">
              <a:solidFill>
                <a:srgbClr val="0000FF"/>
              </a:solidFill>
            </a:endParaRPr>
          </a:p>
          <a:p>
            <a:pPr marL="457200" indent="-457200">
              <a:buFont typeface="+mj-lt"/>
              <a:buAutoNum type="arabicPeriod"/>
            </a:pPr>
            <a:r>
              <a:rPr lang="en-US" dirty="0" err="1">
                <a:solidFill>
                  <a:schemeClr val="tx1"/>
                </a:solidFill>
              </a:rPr>
              <a:t>Откройте</a:t>
            </a:r>
            <a:r>
              <a:rPr lang="en-US" dirty="0">
                <a:solidFill>
                  <a:schemeClr val="tx1"/>
                </a:solidFill>
              </a:rPr>
              <a:t> </a:t>
            </a:r>
            <a:r>
              <a:rPr lang="en-US" dirty="0" err="1">
                <a:solidFill>
                  <a:schemeClr val="tx1"/>
                </a:solidFill>
              </a:rPr>
              <a:t>прошлогодний</a:t>
            </a:r>
            <a:r>
              <a:rPr lang="en-US" dirty="0">
                <a:solidFill>
                  <a:schemeClr val="tx1"/>
                </a:solidFill>
              </a:rPr>
              <a:t> </a:t>
            </a:r>
            <a:r>
              <a:rPr lang="en-US" dirty="0" err="1">
                <a:solidFill>
                  <a:schemeClr val="tx1"/>
                </a:solidFill>
              </a:rPr>
              <a:t>файл</a:t>
            </a:r>
            <a:r>
              <a:rPr lang="en-US" dirty="0">
                <a:solidFill>
                  <a:schemeClr val="tx1"/>
                </a:solidFill>
              </a:rPr>
              <a:t> Spectrum и </a:t>
            </a:r>
            <a:r>
              <a:rPr lang="en-US" dirty="0" err="1">
                <a:solidFill>
                  <a:schemeClr val="tx1"/>
                </a:solidFill>
              </a:rPr>
              <a:t>сохраните</a:t>
            </a:r>
            <a:r>
              <a:rPr lang="en-US" dirty="0">
                <a:solidFill>
                  <a:schemeClr val="tx1"/>
                </a:solidFill>
              </a:rPr>
              <a:t> </a:t>
            </a:r>
            <a:r>
              <a:rPr lang="en-US" dirty="0" err="1">
                <a:solidFill>
                  <a:schemeClr val="tx1"/>
                </a:solidFill>
              </a:rPr>
              <a:t>ег</a:t>
            </a:r>
            <a:r>
              <a:rPr lang="ru-RU" dirty="0">
                <a:solidFill>
                  <a:schemeClr val="tx1"/>
                </a:solidFill>
              </a:rPr>
              <a:t>о под новым названием</a:t>
            </a:r>
            <a:endParaRPr lang="en-US" dirty="0">
              <a:solidFill>
                <a:schemeClr val="tx1"/>
              </a:solidFill>
            </a:endParaRPr>
          </a:p>
          <a:p>
            <a:pPr marL="457200" indent="-457200">
              <a:buFont typeface="+mj-lt"/>
              <a:buAutoNum type="arabicPeriod"/>
            </a:pPr>
            <a:r>
              <a:rPr lang="en-US" dirty="0" err="1">
                <a:solidFill>
                  <a:schemeClr val="tx1"/>
                </a:solidFill>
              </a:rPr>
              <a:t>Обновите</a:t>
            </a:r>
            <a:r>
              <a:rPr lang="en-US" dirty="0">
                <a:solidFill>
                  <a:schemeClr val="tx1"/>
                </a:solidFill>
              </a:rPr>
              <a:t> WPP 2024 и </a:t>
            </a:r>
            <a:r>
              <a:rPr lang="ru-RU" dirty="0">
                <a:solidFill>
                  <a:schemeClr val="tx1"/>
                </a:solidFill>
              </a:rPr>
              <a:t>просмотрите данные о </a:t>
            </a:r>
            <a:r>
              <a:rPr lang="en-US" dirty="0" err="1">
                <a:solidFill>
                  <a:schemeClr val="tx1"/>
                </a:solidFill>
              </a:rPr>
              <a:t>численност</a:t>
            </a:r>
            <a:r>
              <a:rPr lang="ru-RU" dirty="0">
                <a:solidFill>
                  <a:schemeClr val="tx1"/>
                </a:solidFill>
              </a:rPr>
              <a:t>и народонаселения вашей страны</a:t>
            </a:r>
            <a:endParaRPr lang="en-US" dirty="0">
              <a:solidFill>
                <a:schemeClr val="tx1"/>
              </a:solidFill>
            </a:endParaRPr>
          </a:p>
          <a:p>
            <a:pPr marL="457200" indent="-457200">
              <a:buFont typeface="+mj-lt"/>
              <a:buAutoNum type="arabicPeriod"/>
            </a:pPr>
            <a:r>
              <a:rPr lang="en-US" dirty="0" err="1">
                <a:solidFill>
                  <a:schemeClr val="tx1"/>
                </a:solidFill>
              </a:rPr>
              <a:t>Введите</a:t>
            </a:r>
            <a:r>
              <a:rPr lang="en-US" dirty="0">
                <a:solidFill>
                  <a:schemeClr val="tx1"/>
                </a:solidFill>
              </a:rPr>
              <a:t> </a:t>
            </a:r>
            <a:r>
              <a:rPr lang="en-US" dirty="0" err="1">
                <a:solidFill>
                  <a:schemeClr val="tx1"/>
                </a:solidFill>
              </a:rPr>
              <a:t>данные</a:t>
            </a:r>
            <a:r>
              <a:rPr lang="en-US" dirty="0">
                <a:solidFill>
                  <a:schemeClr val="tx1"/>
                </a:solidFill>
              </a:rPr>
              <a:t> </a:t>
            </a:r>
            <a:r>
              <a:rPr lang="en-US" dirty="0" err="1">
                <a:solidFill>
                  <a:schemeClr val="tx1"/>
                </a:solidFill>
              </a:rPr>
              <a:t>программ</a:t>
            </a:r>
            <a:r>
              <a:rPr lang="en-US" dirty="0">
                <a:solidFill>
                  <a:schemeClr val="tx1"/>
                </a:solidFill>
              </a:rPr>
              <a:t> </a:t>
            </a:r>
            <a:r>
              <a:rPr lang="ru-RU" dirty="0">
                <a:solidFill>
                  <a:schemeClr val="tx1"/>
                </a:solidFill>
              </a:rPr>
              <a:t>за</a:t>
            </a:r>
            <a:r>
              <a:rPr lang="en-US" dirty="0">
                <a:solidFill>
                  <a:schemeClr val="tx1"/>
                </a:solidFill>
              </a:rPr>
              <a:t> 2024 </a:t>
            </a:r>
            <a:r>
              <a:rPr lang="en-US" dirty="0" err="1">
                <a:solidFill>
                  <a:schemeClr val="tx1"/>
                </a:solidFill>
              </a:rPr>
              <a:t>год</a:t>
            </a:r>
            <a:endParaRPr lang="en-US" dirty="0">
              <a:solidFill>
                <a:schemeClr val="tx1"/>
              </a:solidFill>
            </a:endParaRPr>
          </a:p>
          <a:p>
            <a:pPr marL="457200" indent="-457200">
              <a:buFont typeface="+mj-lt"/>
              <a:buAutoNum type="arabicPeriod"/>
            </a:pPr>
            <a:r>
              <a:rPr lang="en-US" dirty="0" err="1">
                <a:solidFill>
                  <a:schemeClr val="tx1"/>
                </a:solidFill>
              </a:rPr>
              <a:t>Используйте</a:t>
            </a:r>
            <a:r>
              <a:rPr lang="en-US" dirty="0">
                <a:solidFill>
                  <a:schemeClr val="tx1"/>
                </a:solidFill>
              </a:rPr>
              <a:t> </a:t>
            </a:r>
            <a:r>
              <a:rPr lang="ru-RU" dirty="0">
                <a:solidFill>
                  <a:schemeClr val="tx1"/>
                </a:solidFill>
              </a:rPr>
              <a:t>вкладки </a:t>
            </a:r>
            <a:r>
              <a:rPr lang="en-US" dirty="0" err="1">
                <a:solidFill>
                  <a:schemeClr val="tx1"/>
                </a:solidFill>
              </a:rPr>
              <a:t>дополнительных</a:t>
            </a:r>
            <a:r>
              <a:rPr lang="en-US" dirty="0">
                <a:solidFill>
                  <a:schemeClr val="tx1"/>
                </a:solidFill>
              </a:rPr>
              <a:t> </a:t>
            </a:r>
            <a:r>
              <a:rPr lang="en-US" dirty="0" err="1">
                <a:solidFill>
                  <a:schemeClr val="tx1"/>
                </a:solidFill>
              </a:rPr>
              <a:t>опций</a:t>
            </a:r>
            <a:r>
              <a:rPr lang="en-US" dirty="0">
                <a:solidFill>
                  <a:schemeClr val="tx1"/>
                </a:solidFill>
              </a:rPr>
              <a:t> </a:t>
            </a:r>
            <a:r>
              <a:rPr lang="en-US" dirty="0" err="1">
                <a:solidFill>
                  <a:schemeClr val="tx1"/>
                </a:solidFill>
              </a:rPr>
              <a:t>чтобы</a:t>
            </a:r>
            <a:endParaRPr lang="en-US" dirty="0">
              <a:solidFill>
                <a:schemeClr val="tx1"/>
              </a:solidFill>
            </a:endParaRPr>
          </a:p>
          <a:p>
            <a:pPr marL="960120" lvl="1" indent="-457200">
              <a:buFont typeface="+mj-lt"/>
              <a:buAutoNum type="arabicPeriod"/>
            </a:pPr>
            <a:r>
              <a:rPr lang="en-US" dirty="0" err="1">
                <a:solidFill>
                  <a:schemeClr val="tx1"/>
                </a:solidFill>
              </a:rPr>
              <a:t>Восстановит</a:t>
            </a:r>
            <a:r>
              <a:rPr lang="ru-RU" dirty="0">
                <a:solidFill>
                  <a:schemeClr val="tx1"/>
                </a:solidFill>
              </a:rPr>
              <a:t>ь</a:t>
            </a:r>
            <a:r>
              <a:rPr lang="en-US" dirty="0">
                <a:solidFill>
                  <a:schemeClr val="tx1"/>
                </a:solidFill>
              </a:rPr>
              <a:t> </a:t>
            </a:r>
            <a:r>
              <a:rPr lang="ru-RU" dirty="0">
                <a:solidFill>
                  <a:schemeClr val="tx1"/>
                </a:solidFill>
              </a:rPr>
              <a:t>данные по умолчанию по</a:t>
            </a:r>
            <a:r>
              <a:rPr lang="en-US" dirty="0">
                <a:solidFill>
                  <a:schemeClr val="tx1"/>
                </a:solidFill>
              </a:rPr>
              <a:t> </a:t>
            </a:r>
            <a:r>
              <a:rPr lang="en-US" dirty="0" err="1">
                <a:solidFill>
                  <a:schemeClr val="tx1"/>
                </a:solidFill>
              </a:rPr>
              <a:t>вертикальн</a:t>
            </a:r>
            <a:r>
              <a:rPr lang="ru-RU" dirty="0">
                <a:solidFill>
                  <a:schemeClr val="tx1"/>
                </a:solidFill>
              </a:rPr>
              <a:t>ой ПМР</a:t>
            </a:r>
            <a:endParaRPr lang="en-US" dirty="0">
              <a:solidFill>
                <a:schemeClr val="tx1"/>
              </a:solidFill>
            </a:endParaRPr>
          </a:p>
          <a:p>
            <a:pPr marL="960120" lvl="1" indent="-457200">
              <a:buFont typeface="+mj-lt"/>
              <a:buAutoNum type="arabicPeriod"/>
            </a:pPr>
            <a:r>
              <a:rPr lang="en-US" dirty="0" err="1">
                <a:solidFill>
                  <a:schemeClr val="tx1"/>
                </a:solidFill>
              </a:rPr>
              <a:t>Восстановит</a:t>
            </a:r>
            <a:r>
              <a:rPr lang="ru-RU" dirty="0">
                <a:solidFill>
                  <a:schemeClr val="tx1"/>
                </a:solidFill>
              </a:rPr>
              <a:t>ь данные по умолчанию </a:t>
            </a:r>
            <a:r>
              <a:rPr lang="en-US" dirty="0" err="1">
                <a:solidFill>
                  <a:schemeClr val="tx1"/>
                </a:solidFill>
              </a:rPr>
              <a:t>смертности</a:t>
            </a:r>
            <a:r>
              <a:rPr lang="en-US" dirty="0">
                <a:solidFill>
                  <a:schemeClr val="tx1"/>
                </a:solidFill>
              </a:rPr>
              <a:t> </a:t>
            </a:r>
            <a:r>
              <a:rPr lang="en-US" dirty="0" err="1">
                <a:solidFill>
                  <a:schemeClr val="tx1"/>
                </a:solidFill>
              </a:rPr>
              <a:t>от</a:t>
            </a:r>
            <a:r>
              <a:rPr lang="en-US" dirty="0">
                <a:solidFill>
                  <a:schemeClr val="tx1"/>
                </a:solidFill>
              </a:rPr>
              <a:t> </a:t>
            </a:r>
            <a:r>
              <a:rPr lang="ru-RU" dirty="0">
                <a:solidFill>
                  <a:schemeClr val="tx1"/>
                </a:solidFill>
              </a:rPr>
              <a:t>СПИДа </a:t>
            </a:r>
            <a:r>
              <a:rPr lang="en-US" dirty="0" err="1">
                <a:solidFill>
                  <a:schemeClr val="tx1"/>
                </a:solidFill>
              </a:rPr>
              <a:t>среди</a:t>
            </a:r>
            <a:r>
              <a:rPr lang="en-US" dirty="0">
                <a:solidFill>
                  <a:schemeClr val="tx1"/>
                </a:solidFill>
              </a:rPr>
              <a:t> </a:t>
            </a:r>
            <a:r>
              <a:rPr lang="en-US" dirty="0" err="1">
                <a:solidFill>
                  <a:schemeClr val="tx1"/>
                </a:solidFill>
              </a:rPr>
              <a:t>взрослых</a:t>
            </a:r>
            <a:endParaRPr lang="en-US" dirty="0">
              <a:solidFill>
                <a:schemeClr val="tx1"/>
              </a:solidFill>
            </a:endParaRPr>
          </a:p>
          <a:p>
            <a:pPr marL="960120" lvl="1" indent="-457200">
              <a:buFont typeface="+mj-lt"/>
              <a:buAutoNum type="arabicPeriod"/>
            </a:pPr>
            <a:r>
              <a:rPr lang="en-US" dirty="0" err="1">
                <a:solidFill>
                  <a:schemeClr val="tx1"/>
                </a:solidFill>
              </a:rPr>
              <a:t>Рассчитайте</a:t>
            </a:r>
            <a:r>
              <a:rPr lang="en-US" dirty="0">
                <a:solidFill>
                  <a:schemeClr val="tx1"/>
                </a:solidFill>
              </a:rPr>
              <a:t> </a:t>
            </a:r>
            <a:r>
              <a:rPr lang="en-US" dirty="0" err="1">
                <a:solidFill>
                  <a:schemeClr val="tx1"/>
                </a:solidFill>
              </a:rPr>
              <a:t>эффект</a:t>
            </a:r>
            <a:r>
              <a:rPr lang="en-US" dirty="0">
                <a:solidFill>
                  <a:schemeClr val="tx1"/>
                </a:solidFill>
              </a:rPr>
              <a:t> A</a:t>
            </a:r>
            <a:r>
              <a:rPr lang="ru-RU" dirty="0">
                <a:solidFill>
                  <a:schemeClr val="tx1"/>
                </a:solidFill>
              </a:rPr>
              <a:t>РТ</a:t>
            </a:r>
            <a:endParaRPr lang="en-US" dirty="0">
              <a:solidFill>
                <a:schemeClr val="tx1"/>
              </a:solidFill>
            </a:endParaRPr>
          </a:p>
          <a:p>
            <a:pPr marL="960120" lvl="1" indent="-457200">
              <a:buFont typeface="+mj-lt"/>
              <a:buAutoNum type="arabicPeriod"/>
            </a:pPr>
            <a:r>
              <a:rPr lang="ru-RU" dirty="0">
                <a:solidFill>
                  <a:schemeClr val="tx1"/>
                </a:solidFill>
              </a:rPr>
              <a:t>Проведите к</a:t>
            </a:r>
            <a:r>
              <a:rPr lang="en-US" dirty="0" err="1">
                <a:solidFill>
                  <a:schemeClr val="tx1"/>
                </a:solidFill>
              </a:rPr>
              <a:t>алибровк</a:t>
            </a:r>
            <a:r>
              <a:rPr lang="ru-RU" dirty="0">
                <a:solidFill>
                  <a:schemeClr val="tx1"/>
                </a:solidFill>
              </a:rPr>
              <a:t>у</a:t>
            </a:r>
            <a:r>
              <a:rPr lang="en-US" dirty="0">
                <a:solidFill>
                  <a:schemeClr val="tx1"/>
                </a:solidFill>
              </a:rPr>
              <a:t> </a:t>
            </a:r>
            <a:r>
              <a:rPr lang="en-US" dirty="0" err="1">
                <a:solidFill>
                  <a:schemeClr val="tx1"/>
                </a:solidFill>
              </a:rPr>
              <a:t>распространенности</a:t>
            </a:r>
            <a:r>
              <a:rPr lang="en-US" dirty="0">
                <a:solidFill>
                  <a:schemeClr val="tx1"/>
                </a:solidFill>
              </a:rPr>
              <a:t> </a:t>
            </a:r>
            <a:r>
              <a:rPr lang="ru-RU" dirty="0">
                <a:solidFill>
                  <a:schemeClr val="tx1"/>
                </a:solidFill>
              </a:rPr>
              <a:t>ВИЧ </a:t>
            </a:r>
            <a:r>
              <a:rPr lang="en-US" dirty="0" err="1">
                <a:solidFill>
                  <a:schemeClr val="tx1"/>
                </a:solidFill>
              </a:rPr>
              <a:t>среди</a:t>
            </a:r>
            <a:r>
              <a:rPr lang="en-US" dirty="0">
                <a:solidFill>
                  <a:schemeClr val="tx1"/>
                </a:solidFill>
              </a:rPr>
              <a:t> </a:t>
            </a:r>
            <a:r>
              <a:rPr lang="en-US" dirty="0" err="1">
                <a:solidFill>
                  <a:schemeClr val="tx1"/>
                </a:solidFill>
              </a:rPr>
              <a:t>беременных</a:t>
            </a:r>
            <a:r>
              <a:rPr lang="en-US" dirty="0">
                <a:solidFill>
                  <a:schemeClr val="tx1"/>
                </a:solidFill>
              </a:rPr>
              <a:t> </a:t>
            </a:r>
            <a:r>
              <a:rPr lang="en-US" dirty="0" err="1">
                <a:solidFill>
                  <a:schemeClr val="tx1"/>
                </a:solidFill>
              </a:rPr>
              <a:t>женщин</a:t>
            </a:r>
            <a:r>
              <a:rPr lang="en-US" dirty="0">
                <a:solidFill>
                  <a:schemeClr val="tx1"/>
                </a:solidFill>
              </a:rPr>
              <a:t> </a:t>
            </a:r>
            <a:r>
              <a:rPr lang="ru-RU" dirty="0">
                <a:solidFill>
                  <a:schemeClr val="tx1"/>
                </a:solidFill>
              </a:rPr>
              <a:t>с</a:t>
            </a:r>
            <a:r>
              <a:rPr lang="en-US" dirty="0">
                <a:solidFill>
                  <a:schemeClr val="tx1"/>
                </a:solidFill>
              </a:rPr>
              <a:t> </a:t>
            </a:r>
            <a:r>
              <a:rPr lang="en-US" dirty="0" err="1">
                <a:solidFill>
                  <a:schemeClr val="tx1"/>
                </a:solidFill>
              </a:rPr>
              <a:t>данным</a:t>
            </a:r>
            <a:r>
              <a:rPr lang="en-US" dirty="0">
                <a:solidFill>
                  <a:schemeClr val="tx1"/>
                </a:solidFill>
              </a:rPr>
              <a:t> АНК-ПРТ, </a:t>
            </a:r>
            <a:r>
              <a:rPr lang="en-US" dirty="0" err="1">
                <a:solidFill>
                  <a:schemeClr val="tx1"/>
                </a:solidFill>
              </a:rPr>
              <a:t>если</a:t>
            </a:r>
            <a:r>
              <a:rPr lang="en-US" dirty="0">
                <a:solidFill>
                  <a:schemeClr val="tx1"/>
                </a:solidFill>
              </a:rPr>
              <a:t> </a:t>
            </a:r>
            <a:r>
              <a:rPr lang="en-US" dirty="0" err="1">
                <a:solidFill>
                  <a:schemeClr val="tx1"/>
                </a:solidFill>
              </a:rPr>
              <a:t>они</a:t>
            </a:r>
            <a:r>
              <a:rPr lang="en-US" dirty="0">
                <a:solidFill>
                  <a:schemeClr val="tx1"/>
                </a:solidFill>
              </a:rPr>
              <a:t> </a:t>
            </a:r>
            <a:r>
              <a:rPr lang="en-US" dirty="0" err="1">
                <a:solidFill>
                  <a:schemeClr val="tx1"/>
                </a:solidFill>
              </a:rPr>
              <a:t>репрезентативны</a:t>
            </a:r>
            <a:r>
              <a:rPr lang="en-US" dirty="0">
                <a:solidFill>
                  <a:schemeClr val="tx1"/>
                </a:solidFill>
              </a:rPr>
              <a:t> </a:t>
            </a:r>
            <a:r>
              <a:rPr lang="ru-RU" dirty="0">
                <a:solidFill>
                  <a:schemeClr val="tx1"/>
                </a:solidFill>
              </a:rPr>
              <a:t>для всей</a:t>
            </a:r>
            <a:r>
              <a:rPr lang="en-US" dirty="0">
                <a:solidFill>
                  <a:schemeClr val="tx1"/>
                </a:solidFill>
              </a:rPr>
              <a:t> </a:t>
            </a:r>
            <a:r>
              <a:rPr lang="en-US" dirty="0" err="1">
                <a:solidFill>
                  <a:schemeClr val="tx1"/>
                </a:solidFill>
              </a:rPr>
              <a:t>страны</a:t>
            </a:r>
            <a:endParaRPr lang="en-US" dirty="0">
              <a:solidFill>
                <a:schemeClr val="tx1"/>
              </a:solidFill>
            </a:endParaRPr>
          </a:p>
        </p:txBody>
      </p:sp>
    </p:spTree>
    <p:extLst>
      <p:ext uri="{BB962C8B-B14F-4D97-AF65-F5344CB8AC3E}">
        <p14:creationId xmlns:p14="http://schemas.microsoft.com/office/powerpoint/2010/main" val="398752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5105-D79D-7334-F21C-31EBDDA1A7D8}"/>
              </a:ext>
            </a:extLst>
          </p:cNvPr>
          <p:cNvSpPr>
            <a:spLocks noGrp="1"/>
          </p:cNvSpPr>
          <p:nvPr>
            <p:ph type="title"/>
          </p:nvPr>
        </p:nvSpPr>
        <p:spPr>
          <a:xfrm>
            <a:off x="100013" y="1128408"/>
            <a:ext cx="3439236" cy="4601183"/>
          </a:xfrm>
        </p:spPr>
        <p:txBody>
          <a:bodyPr/>
          <a:lstStyle/>
          <a:p>
            <a:r>
              <a:rPr lang="ru-RU" sz="3600" dirty="0">
                <a:solidFill>
                  <a:schemeClr val="bg1"/>
                </a:solidFill>
              </a:rPr>
              <a:t>Вероятность</a:t>
            </a:r>
            <a:r>
              <a:rPr lang="ru-RU" dirty="0">
                <a:solidFill>
                  <a:schemeClr val="bg1"/>
                </a:solidFill>
              </a:rPr>
              <a:t> вертикальной</a:t>
            </a:r>
            <a:r>
              <a:rPr lang="en-US" sz="3600" dirty="0">
                <a:solidFill>
                  <a:schemeClr val="bg1"/>
                </a:solidFill>
              </a:rPr>
              <a:t> </a:t>
            </a:r>
            <a:r>
              <a:rPr lang="ru-RU" sz="3600" dirty="0">
                <a:solidFill>
                  <a:schemeClr val="bg1"/>
                </a:solidFill>
              </a:rPr>
              <a:t>ПМР</a:t>
            </a:r>
            <a:br>
              <a:rPr lang="en-US" sz="3600" dirty="0">
                <a:solidFill>
                  <a:schemeClr val="tx1"/>
                </a:solidFill>
              </a:rPr>
            </a:br>
            <a:br>
              <a:rPr lang="en-US" dirty="0"/>
            </a:br>
            <a:br>
              <a:rPr lang="en-US" dirty="0"/>
            </a:br>
            <a:r>
              <a:rPr lang="ru-RU" sz="2400" dirty="0"/>
              <a:t>Результаты с</a:t>
            </a:r>
            <a:r>
              <a:rPr lang="en-US" sz="2400" dirty="0" err="1"/>
              <a:t>истематическ</a:t>
            </a:r>
            <a:r>
              <a:rPr lang="ru-RU" sz="2400" dirty="0"/>
              <a:t>ого</a:t>
            </a:r>
            <a:r>
              <a:rPr lang="en-US" sz="2400" dirty="0"/>
              <a:t> </a:t>
            </a:r>
            <a:r>
              <a:rPr lang="en-US" sz="2400" dirty="0" err="1"/>
              <a:t>обзо</a:t>
            </a:r>
            <a:r>
              <a:rPr lang="ru-RU" sz="2400" dirty="0"/>
              <a:t>ра</a:t>
            </a:r>
            <a:r>
              <a:rPr lang="en-US" sz="2400" dirty="0"/>
              <a:t> и </a:t>
            </a:r>
            <a:r>
              <a:rPr lang="en-US" sz="2400" dirty="0" err="1"/>
              <a:t>мета-регресси</a:t>
            </a:r>
            <a:r>
              <a:rPr lang="ru-RU" sz="2400" dirty="0"/>
              <a:t>и</a:t>
            </a:r>
            <a:endParaRPr lang="en-US" dirty="0"/>
          </a:p>
        </p:txBody>
      </p:sp>
      <p:graphicFrame>
        <p:nvGraphicFramePr>
          <p:cNvPr id="6" name="Content Placeholder 5">
            <a:extLst>
              <a:ext uri="{FF2B5EF4-FFF2-40B4-BE49-F238E27FC236}">
                <a16:creationId xmlns:a16="http://schemas.microsoft.com/office/drawing/2014/main" id="{1D5A1FFB-BE51-0364-034A-941852117860}"/>
              </a:ext>
            </a:extLst>
          </p:cNvPr>
          <p:cNvGraphicFramePr>
            <a:graphicFrameLocks noGrp="1"/>
          </p:cNvGraphicFramePr>
          <p:nvPr>
            <p:ph idx="1"/>
            <p:extLst>
              <p:ext uri="{D42A27DB-BD31-4B8C-83A1-F6EECF244321}">
                <p14:modId xmlns:p14="http://schemas.microsoft.com/office/powerpoint/2010/main" val="2324102664"/>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017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en-US" b="1"/>
              <a:t>Спасибо за внимание!</a:t>
            </a:r>
          </a:p>
        </p:txBody>
      </p:sp>
    </p:spTree>
    <p:extLst>
      <p:ext uri="{BB962C8B-B14F-4D97-AF65-F5344CB8AC3E}">
        <p14:creationId xmlns:p14="http://schemas.microsoft.com/office/powerpoint/2010/main" val="335706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3D2-F0EF-D1DD-62AE-076C44D0C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A2466-166E-E36A-869D-4BA073B24D54}"/>
              </a:ext>
            </a:extLst>
          </p:cNvPr>
          <p:cNvSpPr>
            <a:spLocks noGrp="1"/>
          </p:cNvSpPr>
          <p:nvPr>
            <p:ph type="title"/>
          </p:nvPr>
        </p:nvSpPr>
        <p:spPr>
          <a:xfrm>
            <a:off x="0" y="1112822"/>
            <a:ext cx="3370997" cy="4601183"/>
          </a:xfrm>
        </p:spPr>
        <p:txBody>
          <a:bodyPr>
            <a:normAutofit/>
          </a:bodyPr>
          <a:lstStyle/>
          <a:p>
            <a:r>
              <a:rPr lang="ru-RU" sz="3600" dirty="0">
                <a:solidFill>
                  <a:schemeClr val="bg1"/>
                </a:solidFill>
              </a:rPr>
              <a:t>Вероятность</a:t>
            </a:r>
            <a:r>
              <a:rPr lang="ru-RU" dirty="0">
                <a:solidFill>
                  <a:schemeClr val="bg1"/>
                </a:solidFill>
              </a:rPr>
              <a:t> вертикальной</a:t>
            </a:r>
            <a:r>
              <a:rPr lang="en-US" sz="3600" dirty="0">
                <a:solidFill>
                  <a:schemeClr val="bg1"/>
                </a:solidFill>
              </a:rPr>
              <a:t> </a:t>
            </a:r>
            <a:r>
              <a:rPr lang="ru-RU" sz="3600" dirty="0">
                <a:solidFill>
                  <a:schemeClr val="bg1"/>
                </a:solidFill>
              </a:rPr>
              <a:t>ПМР</a:t>
            </a:r>
            <a:br>
              <a:rPr lang="en-US" dirty="0"/>
            </a:br>
            <a:br>
              <a:rPr lang="en-US" sz="2400" dirty="0"/>
            </a:br>
            <a:r>
              <a:rPr lang="ru-RU" sz="2400" dirty="0"/>
              <a:t>Результаты с</a:t>
            </a:r>
            <a:r>
              <a:rPr lang="en-US" sz="2400" dirty="0" err="1"/>
              <a:t>истематическ</a:t>
            </a:r>
            <a:r>
              <a:rPr lang="ru-RU" sz="2400" dirty="0"/>
              <a:t>ого</a:t>
            </a:r>
            <a:r>
              <a:rPr lang="en-US" sz="2400" dirty="0"/>
              <a:t> </a:t>
            </a:r>
            <a:r>
              <a:rPr lang="en-US" sz="2400" dirty="0" err="1"/>
              <a:t>обзо</a:t>
            </a:r>
            <a:r>
              <a:rPr lang="ru-RU" sz="2400" dirty="0"/>
              <a:t>ра</a:t>
            </a:r>
            <a:r>
              <a:rPr lang="en-US" sz="2400" dirty="0"/>
              <a:t> и </a:t>
            </a:r>
            <a:r>
              <a:rPr lang="en-US" sz="2400" dirty="0" err="1"/>
              <a:t>мета-регресси</a:t>
            </a:r>
            <a:r>
              <a:rPr lang="ru-RU" sz="2400" dirty="0"/>
              <a:t>и</a:t>
            </a:r>
            <a:endParaRPr lang="en-US" dirty="0"/>
          </a:p>
        </p:txBody>
      </p:sp>
      <p:graphicFrame>
        <p:nvGraphicFramePr>
          <p:cNvPr id="6" name="Content Placeholder 5">
            <a:extLst>
              <a:ext uri="{FF2B5EF4-FFF2-40B4-BE49-F238E27FC236}">
                <a16:creationId xmlns:a16="http://schemas.microsoft.com/office/drawing/2014/main" id="{A4F22693-DA2E-2DA2-9471-0501497CF6C7}"/>
              </a:ext>
            </a:extLst>
          </p:cNvPr>
          <p:cNvGraphicFramePr>
            <a:graphicFrameLocks noGrp="1"/>
          </p:cNvGraphicFramePr>
          <p:nvPr>
            <p:ph idx="1"/>
            <p:extLst>
              <p:ext uri="{D42A27DB-BD31-4B8C-83A1-F6EECF244321}">
                <p14:modId xmlns:p14="http://schemas.microsoft.com/office/powerpoint/2010/main" val="3110586196"/>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1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BA2C-4DE0-69F9-48BA-3EF9A33B3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67BF0-2DFE-3232-E8AF-CEADA66CFBF0}"/>
              </a:ext>
            </a:extLst>
          </p:cNvPr>
          <p:cNvSpPr>
            <a:spLocks noGrp="1"/>
          </p:cNvSpPr>
          <p:nvPr>
            <p:ph type="title"/>
          </p:nvPr>
        </p:nvSpPr>
        <p:spPr>
          <a:xfrm>
            <a:off x="0" y="1123836"/>
            <a:ext cx="3452884" cy="4601183"/>
          </a:xfrm>
        </p:spPr>
        <p:txBody>
          <a:bodyPr>
            <a:normAutofit/>
          </a:bodyPr>
          <a:lstStyle/>
          <a:p>
            <a:r>
              <a:rPr lang="ru-RU" dirty="0">
                <a:solidFill>
                  <a:schemeClr val="bg1"/>
                </a:solidFill>
              </a:rPr>
              <a:t>Вероятность вертикальной</a:t>
            </a:r>
            <a:r>
              <a:rPr lang="en-US" dirty="0">
                <a:solidFill>
                  <a:schemeClr val="bg1"/>
                </a:solidFill>
              </a:rPr>
              <a:t> </a:t>
            </a:r>
            <a:r>
              <a:rPr lang="ru-RU" dirty="0">
                <a:solidFill>
                  <a:schemeClr val="bg1"/>
                </a:solidFill>
              </a:rPr>
              <a:t>ПМР </a:t>
            </a:r>
            <a:br>
              <a:rPr lang="ru-RU" sz="3200" dirty="0">
                <a:solidFill>
                  <a:schemeClr val="bg1"/>
                </a:solidFill>
              </a:rPr>
            </a:br>
            <a:br>
              <a:rPr lang="ru-RU" sz="3200" dirty="0">
                <a:solidFill>
                  <a:schemeClr val="bg1"/>
                </a:solidFill>
              </a:rPr>
            </a:br>
            <a:r>
              <a:rPr lang="ru-RU" sz="2400" dirty="0"/>
              <a:t>Результаты с</a:t>
            </a:r>
            <a:r>
              <a:rPr lang="en-US" sz="2400" dirty="0" err="1"/>
              <a:t>истематическ</a:t>
            </a:r>
            <a:r>
              <a:rPr lang="ru-RU" sz="2400" dirty="0"/>
              <a:t>ого</a:t>
            </a:r>
            <a:r>
              <a:rPr lang="en-US" sz="2400" dirty="0"/>
              <a:t> </a:t>
            </a:r>
            <a:r>
              <a:rPr lang="en-US" sz="2400" dirty="0" err="1"/>
              <a:t>обзо</a:t>
            </a:r>
            <a:r>
              <a:rPr lang="ru-RU" sz="2400" dirty="0"/>
              <a:t>ра</a:t>
            </a:r>
            <a:r>
              <a:rPr lang="en-US" sz="2400" dirty="0"/>
              <a:t> и </a:t>
            </a:r>
            <a:r>
              <a:rPr lang="en-US" sz="2400" dirty="0" err="1"/>
              <a:t>мета-регресси</a:t>
            </a:r>
            <a:r>
              <a:rPr lang="ru-RU" sz="2400" dirty="0"/>
              <a:t>и</a:t>
            </a:r>
            <a:endParaRPr lang="en-US" sz="2400" dirty="0"/>
          </a:p>
        </p:txBody>
      </p:sp>
      <p:sp>
        <p:nvSpPr>
          <p:cNvPr id="4" name="Content Placeholder 3">
            <a:extLst>
              <a:ext uri="{FF2B5EF4-FFF2-40B4-BE49-F238E27FC236}">
                <a16:creationId xmlns:a16="http://schemas.microsoft.com/office/drawing/2014/main" id="{826EA65C-A10A-AA54-000E-1AB40632CAA8}"/>
              </a:ext>
            </a:extLst>
          </p:cNvPr>
          <p:cNvSpPr>
            <a:spLocks noGrp="1"/>
          </p:cNvSpPr>
          <p:nvPr>
            <p:ph idx="1"/>
          </p:nvPr>
        </p:nvSpPr>
        <p:spPr>
          <a:xfrm>
            <a:off x="3869267" y="864108"/>
            <a:ext cx="7782405" cy="5120640"/>
          </a:xfrm>
        </p:spPr>
        <p:txBody>
          <a:bodyPr>
            <a:normAutofit/>
          </a:bodyPr>
          <a:lstStyle/>
          <a:p>
            <a:r>
              <a:rPr lang="en-US" sz="2800" dirty="0" err="1">
                <a:solidFill>
                  <a:schemeClr val="tx1"/>
                </a:solidFill>
              </a:rPr>
              <a:t>Обновленн</a:t>
            </a:r>
            <a:r>
              <a:rPr lang="ru-RU" sz="2800" dirty="0">
                <a:solidFill>
                  <a:schemeClr val="tx1"/>
                </a:solidFill>
              </a:rPr>
              <a:t>ая вероятность</a:t>
            </a:r>
            <a:r>
              <a:rPr lang="en-US" sz="2800" dirty="0">
                <a:solidFill>
                  <a:schemeClr val="tx1"/>
                </a:solidFill>
              </a:rPr>
              <a:t> </a:t>
            </a:r>
            <a:r>
              <a:rPr lang="ru-RU" sz="2800" dirty="0">
                <a:solidFill>
                  <a:schemeClr val="tx1"/>
                </a:solidFill>
              </a:rPr>
              <a:t>вертикальной </a:t>
            </a:r>
            <a:r>
              <a:rPr lang="en-US" sz="2800" dirty="0" err="1">
                <a:solidFill>
                  <a:schemeClr val="tx1"/>
                </a:solidFill>
              </a:rPr>
              <a:t>передачи</a:t>
            </a:r>
            <a:r>
              <a:rPr lang="en-US" sz="2800" dirty="0">
                <a:solidFill>
                  <a:schemeClr val="tx1"/>
                </a:solidFill>
              </a:rPr>
              <a:t>,</a:t>
            </a:r>
            <a:r>
              <a:rPr lang="ru-RU" sz="2800" dirty="0">
                <a:solidFill>
                  <a:schemeClr val="tx1"/>
                </a:solidFill>
              </a:rPr>
              <a:t> </a:t>
            </a:r>
            <a:r>
              <a:rPr lang="en-US" sz="2800" dirty="0" err="1">
                <a:solidFill>
                  <a:schemeClr val="tx1"/>
                </a:solidFill>
              </a:rPr>
              <a:t>несколько</a:t>
            </a:r>
            <a:r>
              <a:rPr lang="en-US" sz="2800" dirty="0">
                <a:solidFill>
                  <a:schemeClr val="tx1"/>
                </a:solidFill>
              </a:rPr>
              <a:t> </a:t>
            </a:r>
            <a:r>
              <a:rPr lang="en-US" sz="2800" dirty="0" err="1">
                <a:solidFill>
                  <a:schemeClr val="tx1"/>
                </a:solidFill>
              </a:rPr>
              <a:t>увелич</a:t>
            </a:r>
            <a:r>
              <a:rPr lang="ru-RU" sz="2800" dirty="0">
                <a:solidFill>
                  <a:schemeClr val="tx1"/>
                </a:solidFill>
              </a:rPr>
              <a:t>ит </a:t>
            </a:r>
            <a:r>
              <a:rPr lang="en-US" sz="2800" dirty="0" err="1">
                <a:solidFill>
                  <a:schemeClr val="tx1"/>
                </a:solidFill>
              </a:rPr>
              <a:t>историческую</a:t>
            </a:r>
            <a:r>
              <a:rPr lang="en-US" sz="2800" dirty="0">
                <a:solidFill>
                  <a:schemeClr val="tx1"/>
                </a:solidFill>
              </a:rPr>
              <a:t> </a:t>
            </a:r>
            <a:r>
              <a:rPr lang="ru-RU" sz="2800" dirty="0">
                <a:solidFill>
                  <a:schemeClr val="tx1"/>
                </a:solidFill>
              </a:rPr>
              <a:t>вертикальную </a:t>
            </a:r>
            <a:r>
              <a:rPr lang="en-US" sz="2800" dirty="0" err="1">
                <a:solidFill>
                  <a:schemeClr val="tx1"/>
                </a:solidFill>
              </a:rPr>
              <a:t>передачу</a:t>
            </a:r>
            <a:r>
              <a:rPr lang="en-US" sz="2800" dirty="0">
                <a:solidFill>
                  <a:schemeClr val="tx1"/>
                </a:solidFill>
              </a:rPr>
              <a:t> и </a:t>
            </a:r>
            <a:r>
              <a:rPr lang="ru-RU" sz="2800" dirty="0">
                <a:solidFill>
                  <a:schemeClr val="tx1"/>
                </a:solidFill>
              </a:rPr>
              <a:t>число </a:t>
            </a:r>
            <a:r>
              <a:rPr lang="en-US" sz="2800" dirty="0" err="1">
                <a:solidFill>
                  <a:schemeClr val="tx1"/>
                </a:solidFill>
              </a:rPr>
              <a:t>детей</a:t>
            </a:r>
            <a:r>
              <a:rPr lang="en-US" sz="2800" dirty="0">
                <a:solidFill>
                  <a:schemeClr val="tx1"/>
                </a:solidFill>
              </a:rPr>
              <a:t>, </a:t>
            </a:r>
            <a:r>
              <a:rPr lang="en-US" sz="2800" dirty="0" err="1">
                <a:solidFill>
                  <a:schemeClr val="tx1"/>
                </a:solidFill>
              </a:rPr>
              <a:t>живущих</a:t>
            </a:r>
            <a:r>
              <a:rPr lang="ru-RU" sz="2800" dirty="0">
                <a:solidFill>
                  <a:schemeClr val="tx1"/>
                </a:solidFill>
              </a:rPr>
              <a:t> </a:t>
            </a:r>
            <a:r>
              <a:rPr lang="en-US" sz="2800" dirty="0">
                <a:solidFill>
                  <a:schemeClr val="tx1"/>
                </a:solidFill>
              </a:rPr>
              <a:t>с ВИЧ</a:t>
            </a:r>
          </a:p>
          <a:p>
            <a:r>
              <a:rPr lang="en-US" sz="2800" dirty="0" err="1">
                <a:solidFill>
                  <a:schemeClr val="tx1"/>
                </a:solidFill>
              </a:rPr>
              <a:t>Если</a:t>
            </a:r>
            <a:r>
              <a:rPr lang="en-US" sz="2800" dirty="0">
                <a:solidFill>
                  <a:schemeClr val="tx1"/>
                </a:solidFill>
              </a:rPr>
              <a:t> </a:t>
            </a:r>
            <a:r>
              <a:rPr lang="en-US" sz="2800" dirty="0" err="1">
                <a:solidFill>
                  <a:schemeClr val="tx1"/>
                </a:solidFill>
              </a:rPr>
              <a:t>вы</a:t>
            </a:r>
            <a:r>
              <a:rPr lang="en-US" sz="2800" dirty="0">
                <a:solidFill>
                  <a:schemeClr val="tx1"/>
                </a:solidFill>
              </a:rPr>
              <a:t> </a:t>
            </a:r>
            <a:r>
              <a:rPr lang="en-US" sz="2800" dirty="0" err="1">
                <a:solidFill>
                  <a:schemeClr val="tx1"/>
                </a:solidFill>
              </a:rPr>
              <a:t>используете</a:t>
            </a:r>
            <a:r>
              <a:rPr lang="en-US" sz="2800" dirty="0">
                <a:solidFill>
                  <a:schemeClr val="tx1"/>
                </a:solidFill>
              </a:rPr>
              <a:t> </a:t>
            </a:r>
            <a:r>
              <a:rPr lang="en-US" sz="2800" dirty="0" err="1">
                <a:solidFill>
                  <a:schemeClr val="tx1"/>
                </a:solidFill>
              </a:rPr>
              <a:t>значения</a:t>
            </a:r>
            <a:r>
              <a:rPr lang="en-US" sz="2800" dirty="0">
                <a:solidFill>
                  <a:schemeClr val="tx1"/>
                </a:solidFill>
              </a:rPr>
              <a:t> по </a:t>
            </a:r>
            <a:r>
              <a:rPr lang="en-US" sz="2800" dirty="0" err="1">
                <a:solidFill>
                  <a:schemeClr val="tx1"/>
                </a:solidFill>
              </a:rPr>
              <a:t>умолчанию</a:t>
            </a:r>
            <a:r>
              <a:rPr lang="en-US" sz="2800" dirty="0">
                <a:solidFill>
                  <a:schemeClr val="tx1"/>
                </a:solidFill>
              </a:rPr>
              <a:t>, </a:t>
            </a:r>
            <a:r>
              <a:rPr lang="ru-RU" sz="2800" dirty="0">
                <a:solidFill>
                  <a:schemeClr val="tx1"/>
                </a:solidFill>
              </a:rPr>
              <a:t>то </a:t>
            </a:r>
            <a:r>
              <a:rPr lang="en-US" sz="2800" dirty="0" err="1">
                <a:solidFill>
                  <a:schemeClr val="tx1"/>
                </a:solidFill>
              </a:rPr>
              <a:t>вам</a:t>
            </a:r>
            <a:r>
              <a:rPr lang="en-US" sz="2800" dirty="0">
                <a:solidFill>
                  <a:schemeClr val="tx1"/>
                </a:solidFill>
              </a:rPr>
              <a:t> </a:t>
            </a:r>
            <a:r>
              <a:rPr lang="en-US" sz="2800" dirty="0" err="1">
                <a:solidFill>
                  <a:schemeClr val="tx1"/>
                </a:solidFill>
              </a:rPr>
              <a:t>следует</a:t>
            </a:r>
            <a:r>
              <a:rPr lang="en-US" sz="2800" dirty="0">
                <a:solidFill>
                  <a:schemeClr val="tx1"/>
                </a:solidFill>
              </a:rPr>
              <a:t> </a:t>
            </a:r>
            <a:r>
              <a:rPr lang="ru-RU" sz="2800" dirty="0">
                <a:solidFill>
                  <a:schemeClr val="tx1"/>
                </a:solidFill>
              </a:rPr>
              <a:t>их </a:t>
            </a:r>
            <a:r>
              <a:rPr lang="en-US" sz="2800" dirty="0" err="1">
                <a:solidFill>
                  <a:schemeClr val="tx1"/>
                </a:solidFill>
              </a:rPr>
              <a:t>обновить</a:t>
            </a:r>
            <a:r>
              <a:rPr lang="en-US" sz="2800" dirty="0">
                <a:solidFill>
                  <a:schemeClr val="tx1"/>
                </a:solidFill>
              </a:rPr>
              <a:t>. </a:t>
            </a:r>
            <a:r>
              <a:rPr lang="en-US" sz="2800" dirty="0" err="1">
                <a:solidFill>
                  <a:schemeClr val="tx1"/>
                </a:solidFill>
              </a:rPr>
              <a:t>Если</a:t>
            </a:r>
            <a:r>
              <a:rPr lang="en-US" sz="2800" dirty="0">
                <a:solidFill>
                  <a:schemeClr val="tx1"/>
                </a:solidFill>
              </a:rPr>
              <a:t> у </a:t>
            </a:r>
            <a:r>
              <a:rPr lang="en-US" sz="2800" dirty="0" err="1">
                <a:solidFill>
                  <a:schemeClr val="tx1"/>
                </a:solidFill>
              </a:rPr>
              <a:t>вас</a:t>
            </a:r>
            <a:r>
              <a:rPr lang="en-US" sz="2800" dirty="0">
                <a:solidFill>
                  <a:schemeClr val="tx1"/>
                </a:solidFill>
              </a:rPr>
              <a:t> </a:t>
            </a:r>
            <a:r>
              <a:rPr lang="en-US" sz="2800" dirty="0" err="1">
                <a:solidFill>
                  <a:schemeClr val="tx1"/>
                </a:solidFill>
              </a:rPr>
              <a:t>есть</a:t>
            </a:r>
            <a:r>
              <a:rPr lang="en-US" sz="2800" dirty="0">
                <a:solidFill>
                  <a:schemeClr val="tx1"/>
                </a:solidFill>
              </a:rPr>
              <a:t> </a:t>
            </a:r>
            <a:r>
              <a:rPr lang="en-US" sz="2800" dirty="0" err="1">
                <a:solidFill>
                  <a:schemeClr val="tx1"/>
                </a:solidFill>
              </a:rPr>
              <a:t>свои</a:t>
            </a:r>
            <a:r>
              <a:rPr lang="en-US" sz="2800" dirty="0">
                <a:solidFill>
                  <a:schemeClr val="tx1"/>
                </a:solidFill>
              </a:rPr>
              <a:t> собственные исследования, </a:t>
            </a:r>
            <a:r>
              <a:rPr lang="ru-RU" sz="2800" dirty="0">
                <a:solidFill>
                  <a:schemeClr val="tx1"/>
                </a:solidFill>
              </a:rPr>
              <a:t>то </a:t>
            </a:r>
            <a:r>
              <a:rPr lang="en-US" sz="2800" dirty="0" err="1">
                <a:solidFill>
                  <a:schemeClr val="tx1"/>
                </a:solidFill>
              </a:rPr>
              <a:t>скорее</a:t>
            </a:r>
            <a:r>
              <a:rPr lang="en-US" sz="2800" dirty="0">
                <a:solidFill>
                  <a:schemeClr val="tx1"/>
                </a:solidFill>
              </a:rPr>
              <a:t> </a:t>
            </a:r>
            <a:r>
              <a:rPr lang="en-US" sz="2800" dirty="0" err="1">
                <a:solidFill>
                  <a:schemeClr val="tx1"/>
                </a:solidFill>
              </a:rPr>
              <a:t>всего</a:t>
            </a:r>
            <a:r>
              <a:rPr lang="en-US" sz="2800" dirty="0">
                <a:solidFill>
                  <a:schemeClr val="tx1"/>
                </a:solidFill>
              </a:rPr>
              <a:t>, </a:t>
            </a:r>
            <a:r>
              <a:rPr lang="en-US" sz="2800" dirty="0" err="1">
                <a:solidFill>
                  <a:schemeClr val="tx1"/>
                </a:solidFill>
              </a:rPr>
              <a:t>вам</a:t>
            </a:r>
            <a:r>
              <a:rPr lang="en-US" sz="2800" dirty="0">
                <a:solidFill>
                  <a:schemeClr val="tx1"/>
                </a:solidFill>
              </a:rPr>
              <a:t> </a:t>
            </a:r>
            <a:r>
              <a:rPr lang="en-US" sz="2800" dirty="0" err="1">
                <a:solidFill>
                  <a:schemeClr val="tx1"/>
                </a:solidFill>
              </a:rPr>
              <a:t>не</a:t>
            </a:r>
            <a:r>
              <a:rPr lang="en-US" sz="2800" dirty="0">
                <a:solidFill>
                  <a:schemeClr val="tx1"/>
                </a:solidFill>
              </a:rPr>
              <a:t> </a:t>
            </a:r>
            <a:r>
              <a:rPr lang="en-US" sz="2800" dirty="0" err="1">
                <a:solidFill>
                  <a:schemeClr val="tx1"/>
                </a:solidFill>
              </a:rPr>
              <a:t>стоит</a:t>
            </a:r>
            <a:r>
              <a:rPr lang="en-US" sz="2800" dirty="0">
                <a:solidFill>
                  <a:schemeClr val="tx1"/>
                </a:solidFill>
              </a:rPr>
              <a:t> </a:t>
            </a:r>
            <a:r>
              <a:rPr lang="ru-RU" sz="2800" dirty="0">
                <a:solidFill>
                  <a:schemeClr val="tx1"/>
                </a:solidFill>
              </a:rPr>
              <a:t>их </a:t>
            </a:r>
            <a:r>
              <a:rPr lang="en-US" sz="2800" dirty="0" err="1">
                <a:solidFill>
                  <a:schemeClr val="tx1"/>
                </a:solidFill>
              </a:rPr>
              <a:t>обновлять</a:t>
            </a:r>
            <a:r>
              <a:rPr lang="ru-RU" sz="2800" dirty="0">
                <a:solidFill>
                  <a:schemeClr val="tx1"/>
                </a:solidFill>
              </a:rPr>
              <a:t> по умолчанию</a:t>
            </a:r>
            <a:endParaRPr lang="en-US" sz="2800" dirty="0">
              <a:solidFill>
                <a:schemeClr val="tx1"/>
              </a:solidFill>
            </a:endParaRPr>
          </a:p>
        </p:txBody>
      </p:sp>
    </p:spTree>
    <p:extLst>
      <p:ext uri="{BB962C8B-B14F-4D97-AF65-F5344CB8AC3E}">
        <p14:creationId xmlns:p14="http://schemas.microsoft.com/office/powerpoint/2010/main" val="428088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F116-DE1D-3801-EE66-3C0B22FCA44F}"/>
              </a:ext>
            </a:extLst>
          </p:cNvPr>
          <p:cNvSpPr>
            <a:spLocks noGrp="1"/>
          </p:cNvSpPr>
          <p:nvPr>
            <p:ph type="title"/>
          </p:nvPr>
        </p:nvSpPr>
        <p:spPr>
          <a:xfrm>
            <a:off x="1908" y="1123837"/>
            <a:ext cx="3377787" cy="4556360"/>
          </a:xfrm>
        </p:spPr>
        <p:txBody>
          <a:bodyPr/>
          <a:lstStyle/>
          <a:p>
            <a:r>
              <a:rPr lang="en-US" dirty="0" err="1"/>
              <a:t>Корректировка</a:t>
            </a:r>
            <a:r>
              <a:rPr lang="en-US" dirty="0"/>
              <a:t> </a:t>
            </a:r>
            <a:r>
              <a:rPr lang="ru-RU" dirty="0"/>
              <a:t>данных </a:t>
            </a:r>
            <a:r>
              <a:rPr lang="en-US" dirty="0"/>
              <a:t> АРТ </a:t>
            </a:r>
          </a:p>
        </p:txBody>
      </p:sp>
      <p:pic>
        <p:nvPicPr>
          <p:cNvPr id="4" name="Picture 3">
            <a:extLst>
              <a:ext uri="{FF2B5EF4-FFF2-40B4-BE49-F238E27FC236}">
                <a16:creationId xmlns:a16="http://schemas.microsoft.com/office/drawing/2014/main" id="{08D3094E-D249-9CCF-9310-5911FD213E4C}"/>
              </a:ext>
            </a:extLst>
          </p:cNvPr>
          <p:cNvPicPr>
            <a:picLocks noChangeAspect="1"/>
          </p:cNvPicPr>
          <p:nvPr/>
        </p:nvPicPr>
        <p:blipFill>
          <a:blip r:embed="rId2"/>
          <a:stretch>
            <a:fillRect/>
          </a:stretch>
        </p:blipFill>
        <p:spPr>
          <a:xfrm>
            <a:off x="3686559" y="750793"/>
            <a:ext cx="7530182" cy="5356414"/>
          </a:xfrm>
          <a:prstGeom prst="rect">
            <a:avLst/>
          </a:prstGeom>
        </p:spPr>
      </p:pic>
      <p:sp>
        <p:nvSpPr>
          <p:cNvPr id="8" name="Rectangle 7">
            <a:extLst>
              <a:ext uri="{FF2B5EF4-FFF2-40B4-BE49-F238E27FC236}">
                <a16:creationId xmlns:a16="http://schemas.microsoft.com/office/drawing/2014/main" id="{953B7C47-78D7-BB9C-5B9B-81A20B73F70A}"/>
              </a:ext>
            </a:extLst>
          </p:cNvPr>
          <p:cNvSpPr/>
          <p:nvPr/>
        </p:nvSpPr>
        <p:spPr>
          <a:xfrm>
            <a:off x="3837391" y="4623955"/>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6977E0-5E7A-0462-9C26-09A3264B6A79}"/>
              </a:ext>
            </a:extLst>
          </p:cNvPr>
          <p:cNvSpPr/>
          <p:nvPr/>
        </p:nvSpPr>
        <p:spPr>
          <a:xfrm>
            <a:off x="3837391" y="5362934"/>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51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4DC8D514-289C-DB0F-05A8-92D9ABCF4D00}"/>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5900" spc="-100"/>
              <a:t>Быстрая валидация АРТ</a:t>
            </a:r>
          </a:p>
        </p:txBody>
      </p:sp>
      <p:sp>
        <p:nvSpPr>
          <p:cNvPr id="22" name="Rectangle 21">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827A51-F44A-3972-090B-9D9D12D600A3}"/>
              </a:ext>
            </a:extLst>
          </p:cNvPr>
          <p:cNvPicPr>
            <a:picLocks noChangeAspect="1"/>
          </p:cNvPicPr>
          <p:nvPr/>
        </p:nvPicPr>
        <p:blipFill>
          <a:blip r:embed="rId2"/>
          <a:stretch>
            <a:fillRect/>
          </a:stretch>
        </p:blipFill>
        <p:spPr>
          <a:xfrm>
            <a:off x="5275608" y="1007918"/>
            <a:ext cx="3054096" cy="2677391"/>
          </a:xfrm>
          <a:prstGeom prst="rect">
            <a:avLst/>
          </a:prstGeom>
        </p:spPr>
      </p:pic>
      <p:sp>
        <p:nvSpPr>
          <p:cNvPr id="24" name="Rectangle 23">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56CDE6-7F80-A0AA-0253-CA65D9BF137F}"/>
              </a:ext>
            </a:extLst>
          </p:cNvPr>
          <p:cNvPicPr>
            <a:picLocks noChangeAspect="1"/>
          </p:cNvPicPr>
          <p:nvPr/>
        </p:nvPicPr>
        <p:blipFill>
          <a:blip r:embed="rId3"/>
          <a:stretch>
            <a:fillRect/>
          </a:stretch>
        </p:blipFill>
        <p:spPr>
          <a:xfrm>
            <a:off x="8801387" y="2898068"/>
            <a:ext cx="2523744" cy="2910449"/>
          </a:xfrm>
          <a:prstGeom prst="rect">
            <a:avLst/>
          </a:prstGeom>
        </p:spPr>
      </p:pic>
      <p:sp>
        <p:nvSpPr>
          <p:cNvPr id="30" name="Rectangle 29">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2CB467F-39EF-E64E-7198-A3D604F0144D}"/>
              </a:ext>
            </a:extLst>
          </p:cNvPr>
          <p:cNvSpPr txBox="1"/>
          <p:nvPr/>
        </p:nvSpPr>
        <p:spPr>
          <a:xfrm>
            <a:off x="9441264" y="1212739"/>
            <a:ext cx="2046647" cy="1200329"/>
          </a:xfrm>
          <a:prstGeom prst="rect">
            <a:avLst/>
          </a:prstGeom>
          <a:noFill/>
        </p:spPr>
        <p:txBody>
          <a:bodyPr wrap="square" rtlCol="0">
            <a:spAutoFit/>
          </a:bodyPr>
          <a:lstStyle/>
          <a:p>
            <a:r>
              <a:rPr lang="en-US" dirty="0" err="1"/>
              <a:t>Сравните</a:t>
            </a:r>
            <a:r>
              <a:rPr lang="en-US" dirty="0"/>
              <a:t> с </a:t>
            </a:r>
            <a:r>
              <a:rPr lang="ru-RU" dirty="0"/>
              <a:t> </a:t>
            </a:r>
            <a:r>
              <a:rPr lang="en-US" dirty="0"/>
              <a:t>A</a:t>
            </a:r>
            <a:r>
              <a:rPr lang="ru-RU" dirty="0"/>
              <a:t>НК</a:t>
            </a:r>
            <a:r>
              <a:rPr lang="en-US" dirty="0"/>
              <a:t> "</a:t>
            </a:r>
            <a:r>
              <a:rPr lang="en-US" dirty="0" err="1"/>
              <a:t>Уже</a:t>
            </a:r>
            <a:r>
              <a:rPr lang="en-US" dirty="0"/>
              <a:t> </a:t>
            </a:r>
            <a:r>
              <a:rPr lang="en-US" dirty="0" err="1"/>
              <a:t>на</a:t>
            </a:r>
            <a:r>
              <a:rPr lang="en-US" dirty="0"/>
              <a:t> АРТ" </a:t>
            </a:r>
            <a:r>
              <a:rPr lang="en-US" dirty="0" err="1"/>
              <a:t>при</a:t>
            </a:r>
            <a:r>
              <a:rPr lang="en-US" dirty="0"/>
              <a:t> </a:t>
            </a:r>
            <a:r>
              <a:rPr lang="en-US" dirty="0" err="1"/>
              <a:t>первом</a:t>
            </a:r>
            <a:r>
              <a:rPr lang="en-US" dirty="0"/>
              <a:t> </a:t>
            </a:r>
            <a:r>
              <a:rPr lang="en-US" dirty="0" err="1"/>
              <a:t>посещении</a:t>
            </a:r>
            <a:endParaRPr lang="en-US" dirty="0"/>
          </a:p>
        </p:txBody>
      </p:sp>
      <p:sp>
        <p:nvSpPr>
          <p:cNvPr id="11" name="TextBox 10">
            <a:extLst>
              <a:ext uri="{FF2B5EF4-FFF2-40B4-BE49-F238E27FC236}">
                <a16:creationId xmlns:a16="http://schemas.microsoft.com/office/drawing/2014/main" id="{76E5EF14-EBD1-6078-FBCE-EEA1049D3CD7}"/>
              </a:ext>
            </a:extLst>
          </p:cNvPr>
          <p:cNvSpPr txBox="1"/>
          <p:nvPr/>
        </p:nvSpPr>
        <p:spPr>
          <a:xfrm>
            <a:off x="5378004" y="4230546"/>
            <a:ext cx="2539869" cy="646331"/>
          </a:xfrm>
          <a:prstGeom prst="rect">
            <a:avLst/>
          </a:prstGeom>
          <a:noFill/>
        </p:spPr>
        <p:txBody>
          <a:bodyPr wrap="square" rtlCol="0">
            <a:spAutoFit/>
          </a:bodyPr>
          <a:lstStyle/>
          <a:p>
            <a:r>
              <a:rPr lang="en-US" dirty="0" err="1"/>
              <a:t>Постройте</a:t>
            </a:r>
            <a:r>
              <a:rPr lang="en-US" dirty="0"/>
              <a:t> </a:t>
            </a:r>
            <a:r>
              <a:rPr lang="ru-RU" dirty="0"/>
              <a:t>кривую</a:t>
            </a:r>
            <a:r>
              <a:rPr lang="en-US" dirty="0"/>
              <a:t> </a:t>
            </a:r>
            <a:r>
              <a:rPr lang="en-US" dirty="0" err="1"/>
              <a:t>данных</a:t>
            </a:r>
            <a:r>
              <a:rPr lang="en-US" dirty="0"/>
              <a:t> </a:t>
            </a:r>
            <a:r>
              <a:rPr lang="ru-RU" dirty="0"/>
              <a:t>АРТ</a:t>
            </a:r>
            <a:r>
              <a:rPr lang="en-US" dirty="0"/>
              <a:t> </a:t>
            </a:r>
          </a:p>
        </p:txBody>
      </p:sp>
      <p:sp>
        <p:nvSpPr>
          <p:cNvPr id="12" name="Arrow: Right 11">
            <a:extLst>
              <a:ext uri="{FF2B5EF4-FFF2-40B4-BE49-F238E27FC236}">
                <a16:creationId xmlns:a16="http://schemas.microsoft.com/office/drawing/2014/main" id="{66E5645E-940F-A754-120A-2700D57B9F59}"/>
              </a:ext>
            </a:extLst>
          </p:cNvPr>
          <p:cNvSpPr/>
          <p:nvPr/>
        </p:nvSpPr>
        <p:spPr>
          <a:xfrm>
            <a:off x="7471064" y="4447309"/>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1898F7B-63F2-AF4B-22C6-6701A11D0BE0}"/>
              </a:ext>
            </a:extLst>
          </p:cNvPr>
          <p:cNvSpPr/>
          <p:nvPr/>
        </p:nvSpPr>
        <p:spPr>
          <a:xfrm rot="10800000">
            <a:off x="8639506" y="1499550"/>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D224-3DD6-1559-C91D-8916E471708F}"/>
              </a:ext>
            </a:extLst>
          </p:cNvPr>
          <p:cNvSpPr>
            <a:spLocks noGrp="1"/>
          </p:cNvSpPr>
          <p:nvPr>
            <p:ph type="title"/>
          </p:nvPr>
        </p:nvSpPr>
        <p:spPr/>
        <p:txBody>
          <a:bodyPr>
            <a:normAutofit/>
          </a:bodyPr>
          <a:lstStyle/>
          <a:p>
            <a:pPr marL="457200" lvl="1"/>
            <a:r>
              <a:rPr lang="ru-RU" sz="3200" dirty="0">
                <a:solidFill>
                  <a:schemeClr val="bg1"/>
                </a:solidFill>
              </a:rPr>
              <a:t>Значение</a:t>
            </a:r>
            <a:r>
              <a:rPr lang="en-US" sz="3200" dirty="0">
                <a:solidFill>
                  <a:schemeClr val="bg1"/>
                </a:solidFill>
              </a:rPr>
              <a:t> CD4 </a:t>
            </a:r>
            <a:r>
              <a:rPr lang="en-US" sz="3200" dirty="0" err="1">
                <a:solidFill>
                  <a:schemeClr val="bg1"/>
                </a:solidFill>
              </a:rPr>
              <a:t>на</a:t>
            </a:r>
            <a:r>
              <a:rPr lang="en-US" sz="3200" dirty="0">
                <a:solidFill>
                  <a:schemeClr val="bg1"/>
                </a:solidFill>
              </a:rPr>
              <a:t> </a:t>
            </a:r>
            <a:r>
              <a:rPr lang="en-US" sz="3200" dirty="0" err="1">
                <a:solidFill>
                  <a:schemeClr val="bg1"/>
                </a:solidFill>
              </a:rPr>
              <a:t>момент</a:t>
            </a:r>
            <a:r>
              <a:rPr lang="en-US" sz="3200" dirty="0">
                <a:solidFill>
                  <a:schemeClr val="bg1"/>
                </a:solidFill>
              </a:rPr>
              <a:t> </a:t>
            </a:r>
            <a:r>
              <a:rPr lang="en-US" sz="3200" dirty="0" err="1">
                <a:solidFill>
                  <a:schemeClr val="bg1"/>
                </a:solidFill>
              </a:rPr>
              <a:t>постановки</a:t>
            </a:r>
            <a:r>
              <a:rPr lang="en-US" sz="3200" dirty="0">
                <a:solidFill>
                  <a:schemeClr val="bg1"/>
                </a:solidFill>
              </a:rPr>
              <a:t> </a:t>
            </a:r>
            <a:r>
              <a:rPr lang="en-US" sz="3200" dirty="0" err="1">
                <a:solidFill>
                  <a:schemeClr val="bg1"/>
                </a:solidFill>
              </a:rPr>
              <a:t>диагноза</a:t>
            </a:r>
            <a:endParaRPr lang="en-US" sz="3200" dirty="0">
              <a:solidFill>
                <a:schemeClr val="bg1"/>
              </a:solidFill>
            </a:endParaRPr>
          </a:p>
        </p:txBody>
      </p:sp>
      <p:pic>
        <p:nvPicPr>
          <p:cNvPr id="4" name="Picture 3">
            <a:extLst>
              <a:ext uri="{FF2B5EF4-FFF2-40B4-BE49-F238E27FC236}">
                <a16:creationId xmlns:a16="http://schemas.microsoft.com/office/drawing/2014/main" id="{C2B909F5-65A6-6122-7746-DC6A485E74F3}"/>
              </a:ext>
            </a:extLst>
          </p:cNvPr>
          <p:cNvPicPr>
            <a:picLocks noChangeAspect="1"/>
          </p:cNvPicPr>
          <p:nvPr/>
        </p:nvPicPr>
        <p:blipFill>
          <a:blip r:embed="rId2"/>
          <a:stretch>
            <a:fillRect/>
          </a:stretch>
        </p:blipFill>
        <p:spPr>
          <a:xfrm>
            <a:off x="4330795" y="683752"/>
            <a:ext cx="7667811" cy="5041268"/>
          </a:xfrm>
          <a:prstGeom prst="rect">
            <a:avLst/>
          </a:prstGeom>
        </p:spPr>
      </p:pic>
      <p:sp>
        <p:nvSpPr>
          <p:cNvPr id="5" name="Arrow: Right 4">
            <a:extLst>
              <a:ext uri="{FF2B5EF4-FFF2-40B4-BE49-F238E27FC236}">
                <a16:creationId xmlns:a16="http://schemas.microsoft.com/office/drawing/2014/main" id="{BBE28FB8-7C85-392D-06D1-1FA6857C0A8D}"/>
              </a:ext>
            </a:extLst>
          </p:cNvPr>
          <p:cNvSpPr/>
          <p:nvPr/>
        </p:nvSpPr>
        <p:spPr>
          <a:xfrm>
            <a:off x="3476943" y="3162343"/>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376585"/>
      </p:ext>
    </p:extLst>
  </p:cSld>
  <p:clrMapOvr>
    <a:masterClrMapping/>
  </p:clrMapOvr>
</p:sld>
</file>

<file path=ppt/theme/theme1.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E5CB7D-FF08-467E-A0DE-84EBECA057A7}">
  <ds:schemaRefs>
    <ds:schemaRef ds:uri="2ddeef39-65d3-4660-94f2-f063f949c57e"/>
    <ds:schemaRef ds:uri="http://www.w3.org/XML/1998/namespace"/>
    <ds:schemaRef ds:uri="http://schemas.microsoft.com/office/2006/documentManagement/types"/>
    <ds:schemaRef ds:uri="http://purl.org/dc/dcmitype/"/>
    <ds:schemaRef ds:uri="http://schemas.microsoft.com/office/2006/metadata/properties"/>
    <ds:schemaRef ds:uri="288ef829-98c5-46d1-83dc-c2ef7c814da2"/>
    <ds:schemaRef ds:uri="http://purl.org/dc/elements/1.1/"/>
    <ds:schemaRef ds:uri="http://schemas.openxmlformats.org/package/2006/metadata/core-properties"/>
    <ds:schemaRef ds:uri="http://purl.org/dc/term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45A9F57-53F2-4085-A51F-9C816FB90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B22FD7-C5D9-48A0-A2B6-37E47D0DF2E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416</TotalTime>
  <Words>3227</Words>
  <Application>Microsoft Office PowerPoint</Application>
  <PresentationFormat>Widescreen</PresentationFormat>
  <Paragraphs>322</Paragraphs>
  <Slides>40</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Aptos</vt:lpstr>
      <vt:lpstr>Arial</vt:lpstr>
      <vt:lpstr>Calibri</vt:lpstr>
      <vt:lpstr>Calibri (Body)</vt:lpstr>
      <vt:lpstr>Corbel</vt:lpstr>
      <vt:lpstr>Segoe UI</vt:lpstr>
      <vt:lpstr>Wingdings 2</vt:lpstr>
      <vt:lpstr>1_Frame</vt:lpstr>
      <vt:lpstr>Frame</vt:lpstr>
      <vt:lpstr>Основные изменения в Spectrum/AIM в версии 2025 года</vt:lpstr>
      <vt:lpstr>Ключевые изменения</vt:lpstr>
      <vt:lpstr>Оценка численности населения для 2024 года</vt:lpstr>
      <vt:lpstr>Вероятность вертикальной ПМР   Результаты систематического обзора и мета-регрессии</vt:lpstr>
      <vt:lpstr>Вероятность вертикальной ПМР  Результаты систематического обзора и мета-регрессии</vt:lpstr>
      <vt:lpstr>Вероятность вертикальной ПМР   Результаты систематического обзора и мета-регрессии</vt:lpstr>
      <vt:lpstr>Корректировка данных  АРТ </vt:lpstr>
      <vt:lpstr>Быстрая валидация АРТ</vt:lpstr>
      <vt:lpstr>Значение CD4 на момент постановки диагноза</vt:lpstr>
      <vt:lpstr>Избыточная смертность, не связанная со СПИДом</vt:lpstr>
      <vt:lpstr>Продвинутая стадия ВИЧ-заболевания</vt:lpstr>
      <vt:lpstr>Криптококковый менингит </vt:lpstr>
      <vt:lpstr>Начало работы  со Spectrum</vt:lpstr>
      <vt:lpstr>Spectrum  2025 года  Версия для компьютера</vt:lpstr>
      <vt:lpstr>Обновление демографических данных числености населения WPP 2024</vt:lpstr>
      <vt:lpstr>Проанализируйте демографические данные числености народонаселения WPP 2024 </vt:lpstr>
      <vt:lpstr>PowerPoint Presentation</vt:lpstr>
      <vt:lpstr>Обновление данных программы</vt:lpstr>
      <vt:lpstr>ППМР</vt:lpstr>
      <vt:lpstr>ППМР в графиках</vt:lpstr>
      <vt:lpstr>PowerPoint Presentation</vt:lpstr>
      <vt:lpstr>PowerPoint Presentation</vt:lpstr>
      <vt:lpstr>АРТ для взрослых</vt:lpstr>
      <vt:lpstr>PowerPoint Presentation</vt:lpstr>
      <vt:lpstr>АРТ по возрастным группам</vt:lpstr>
      <vt:lpstr>PowerPoint Presentation</vt:lpstr>
      <vt:lpstr>Знание статуса</vt:lpstr>
      <vt:lpstr>PowerPoint Presentation</vt:lpstr>
      <vt:lpstr>PowerPoint Presentation</vt:lpstr>
      <vt:lpstr>PowerPoint Presentation</vt:lpstr>
      <vt:lpstr>PowerPoint Presentation</vt:lpstr>
      <vt:lpstr>     Криптококковый менингит</vt:lpstr>
      <vt:lpstr>PowerPoint Presentation</vt:lpstr>
      <vt:lpstr>PowerPoint Presentation</vt:lpstr>
      <vt:lpstr>Разбивка данных по смертности, связанной с ВИЧ</vt:lpstr>
      <vt:lpstr>Разбивка смертности, связанной с СПИДом</vt:lpstr>
      <vt:lpstr>PowerPoint Presentation</vt:lpstr>
      <vt:lpstr>PowerPoint Presentation</vt:lpstr>
      <vt:lpstr>Основные шаги</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keywords>, docId:93B1B784178D93D67F2576E18C0FFD4A</cp:keywords>
  <cp:lastModifiedBy>RWODZI, Desire Tarwireyi</cp:lastModifiedBy>
  <cp:revision>27</cp:revision>
  <dcterms:created xsi:type="dcterms:W3CDTF">2017-12-22T14:29:51Z</dcterms:created>
  <dcterms:modified xsi:type="dcterms:W3CDTF">2025-03-17T09:09:21Z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