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sldIdLst>
    <p:sldId id="369" r:id="rId5"/>
    <p:sldId id="362" r:id="rId6"/>
    <p:sldId id="363" r:id="rId7"/>
    <p:sldId id="373" r:id="rId8"/>
    <p:sldId id="359" r:id="rId9"/>
    <p:sldId id="360" r:id="rId10"/>
    <p:sldId id="361" r:id="rId11"/>
    <p:sldId id="355" r:id="rId12"/>
    <p:sldId id="356" r:id="rId13"/>
    <p:sldId id="365" r:id="rId14"/>
    <p:sldId id="366" r:id="rId15"/>
    <p:sldId id="371" r:id="rId16"/>
    <p:sldId id="375" r:id="rId17"/>
    <p:sldId id="351" r:id="rId18"/>
    <p:sldId id="352" r:id="rId19"/>
    <p:sldId id="368" r:id="rId20"/>
    <p:sldId id="377" r:id="rId21"/>
    <p:sldId id="346" r:id="rId22"/>
    <p:sldId id="339" r:id="rId23"/>
    <p:sldId id="354" r:id="rId24"/>
    <p:sldId id="341" r:id="rId2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6B9690C-B91F-15F6-66CA-D99C06D2E4DD}" name="Katharine Kripke" initials="KK" userId="S::kkripke@futuresinstitute.org::737067a8-ce4c-468f-a99a-57252e8500d5" providerId="AD"/>
  <p188:author id="{423B4970-DA43-C9EB-9F95-5A546B8F60C8}" name="KORENROMP, Eline Louise" initials="EK" userId="S::KorenrompE@unaids.org::a44abeb2-aa4e-4d35-a6f5-0d25c352ba1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4141D1"/>
    <a:srgbClr val="0E26DA"/>
    <a:srgbClr val="0000FF"/>
    <a:srgbClr val="E31315"/>
    <a:srgbClr val="327B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AE0655-1F1E-4331-93BC-29AE9CA74002}" v="1" dt="2024-02-01T11:06:42.4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727" autoAdjust="0"/>
    <p:restoredTop sz="96357" autoAdjust="0"/>
  </p:normalViewPr>
  <p:slideViewPr>
    <p:cSldViewPr snapToGrid="0">
      <p:cViewPr varScale="1">
        <p:scale>
          <a:sx n="101" d="100"/>
          <a:sy n="101" d="100"/>
        </p:scale>
        <p:origin x="12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9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HRABYAN, Lev" userId="bd40534d-462e-455a-b86d-a003dd2b907e" providerId="ADAL" clId="{A7AE0655-1F1E-4331-93BC-29AE9CA74002}"/>
    <pc:docChg chg="custSel delSld modSld">
      <pc:chgData name="ZOHRABYAN, Lev" userId="bd40534d-462e-455a-b86d-a003dd2b907e" providerId="ADAL" clId="{A7AE0655-1F1E-4331-93BC-29AE9CA74002}" dt="2024-02-02T09:14:32.227" v="364" actId="2696"/>
      <pc:docMkLst>
        <pc:docMk/>
      </pc:docMkLst>
      <pc:sldChg chg="modSp mod">
        <pc:chgData name="ZOHRABYAN, Lev" userId="bd40534d-462e-455a-b86d-a003dd2b907e" providerId="ADAL" clId="{A7AE0655-1F1E-4331-93BC-29AE9CA74002}" dt="2024-02-01T11:06:42.535" v="105" actId="27636"/>
        <pc:sldMkLst>
          <pc:docMk/>
          <pc:sldMk cId="2418676006" sldId="339"/>
        </pc:sldMkLst>
        <pc:spChg chg="mod">
          <ac:chgData name="ZOHRABYAN, Lev" userId="bd40534d-462e-455a-b86d-a003dd2b907e" providerId="ADAL" clId="{A7AE0655-1F1E-4331-93BC-29AE9CA74002}" dt="2024-02-01T11:06:42.535" v="105" actId="27636"/>
          <ac:spMkLst>
            <pc:docMk/>
            <pc:sldMk cId="2418676006" sldId="339"/>
            <ac:spMk id="2" creationId="{123EC9BB-3CA2-1939-735D-E284D3CF0BEC}"/>
          </ac:spMkLst>
        </pc:spChg>
      </pc:sldChg>
      <pc:sldChg chg="modSp mod">
        <pc:chgData name="ZOHRABYAN, Lev" userId="bd40534d-462e-455a-b86d-a003dd2b907e" providerId="ADAL" clId="{A7AE0655-1F1E-4331-93BC-29AE9CA74002}" dt="2024-02-01T11:06:42.546" v="107" actId="27636"/>
        <pc:sldMkLst>
          <pc:docMk/>
          <pc:sldMk cId="1270428968" sldId="341"/>
        </pc:sldMkLst>
        <pc:spChg chg="mod">
          <ac:chgData name="ZOHRABYAN, Lev" userId="bd40534d-462e-455a-b86d-a003dd2b907e" providerId="ADAL" clId="{A7AE0655-1F1E-4331-93BC-29AE9CA74002}" dt="2024-02-01T11:06:42.546" v="107" actId="27636"/>
          <ac:spMkLst>
            <pc:docMk/>
            <pc:sldMk cId="1270428968" sldId="341"/>
            <ac:spMk id="3" creationId="{2160CD39-7776-AA88-1D59-19F622157794}"/>
          </ac:spMkLst>
        </pc:spChg>
      </pc:sldChg>
      <pc:sldChg chg="modSp mod">
        <pc:chgData name="ZOHRABYAN, Lev" userId="bd40534d-462e-455a-b86d-a003dd2b907e" providerId="ADAL" clId="{A7AE0655-1F1E-4331-93BC-29AE9CA74002}" dt="2024-02-01T11:06:42.532" v="104" actId="27636"/>
        <pc:sldMkLst>
          <pc:docMk/>
          <pc:sldMk cId="3062589397" sldId="346"/>
        </pc:sldMkLst>
        <pc:spChg chg="mod">
          <ac:chgData name="ZOHRABYAN, Lev" userId="bd40534d-462e-455a-b86d-a003dd2b907e" providerId="ADAL" clId="{A7AE0655-1F1E-4331-93BC-29AE9CA74002}" dt="2024-02-01T11:06:42.532" v="104" actId="27636"/>
          <ac:spMkLst>
            <pc:docMk/>
            <pc:sldMk cId="3062589397" sldId="346"/>
            <ac:spMk id="2" creationId="{79FAC39A-C84E-798F-78F8-50323466111E}"/>
          </ac:spMkLst>
        </pc:spChg>
        <pc:spChg chg="mod">
          <ac:chgData name="ZOHRABYAN, Lev" userId="bd40534d-462e-455a-b86d-a003dd2b907e" providerId="ADAL" clId="{A7AE0655-1F1E-4331-93BC-29AE9CA74002}" dt="2024-02-01T11:06:42.531" v="103" actId="27636"/>
          <ac:spMkLst>
            <pc:docMk/>
            <pc:sldMk cId="3062589397" sldId="346"/>
            <ac:spMk id="4" creationId="{B401D085-EFB9-667E-98CE-39772E5DA2D1}"/>
          </ac:spMkLst>
        </pc:spChg>
      </pc:sldChg>
      <pc:sldChg chg="modSp mod">
        <pc:chgData name="ZOHRABYAN, Lev" userId="bd40534d-462e-455a-b86d-a003dd2b907e" providerId="ADAL" clId="{A7AE0655-1F1E-4331-93BC-29AE9CA74002}" dt="2024-02-02T08:39:03.495" v="363" actId="14100"/>
        <pc:sldMkLst>
          <pc:docMk/>
          <pc:sldMk cId="198007741" sldId="352"/>
        </pc:sldMkLst>
        <pc:spChg chg="mod">
          <ac:chgData name="ZOHRABYAN, Lev" userId="bd40534d-462e-455a-b86d-a003dd2b907e" providerId="ADAL" clId="{A7AE0655-1F1E-4331-93BC-29AE9CA74002}" dt="2024-02-02T08:39:03.495" v="363" actId="14100"/>
          <ac:spMkLst>
            <pc:docMk/>
            <pc:sldMk cId="198007741" sldId="352"/>
            <ac:spMk id="2" creationId="{7D7C28B0-F4F9-6128-C074-96871DE8128E}"/>
          </ac:spMkLst>
        </pc:spChg>
      </pc:sldChg>
      <pc:sldChg chg="modSp mod">
        <pc:chgData name="ZOHRABYAN, Lev" userId="bd40534d-462e-455a-b86d-a003dd2b907e" providerId="ADAL" clId="{A7AE0655-1F1E-4331-93BC-29AE9CA74002}" dt="2024-02-01T11:06:42.542" v="106" actId="27636"/>
        <pc:sldMkLst>
          <pc:docMk/>
          <pc:sldMk cId="1778982240" sldId="354"/>
        </pc:sldMkLst>
        <pc:spChg chg="mod">
          <ac:chgData name="ZOHRABYAN, Lev" userId="bd40534d-462e-455a-b86d-a003dd2b907e" providerId="ADAL" clId="{A7AE0655-1F1E-4331-93BC-29AE9CA74002}" dt="2024-02-01T11:06:42.542" v="106" actId="27636"/>
          <ac:spMkLst>
            <pc:docMk/>
            <pc:sldMk cId="1778982240" sldId="354"/>
            <ac:spMk id="2" creationId="{123EC9BB-3CA2-1939-735D-E284D3CF0BEC}"/>
          </ac:spMkLst>
        </pc:spChg>
      </pc:sldChg>
      <pc:sldChg chg="modSp mod">
        <pc:chgData name="ZOHRABYAN, Lev" userId="bd40534d-462e-455a-b86d-a003dd2b907e" providerId="ADAL" clId="{A7AE0655-1F1E-4331-93BC-29AE9CA74002}" dt="2024-02-01T11:06:42.503" v="98" actId="27636"/>
        <pc:sldMkLst>
          <pc:docMk/>
          <pc:sldMk cId="2201714913" sldId="355"/>
        </pc:sldMkLst>
        <pc:spChg chg="mod">
          <ac:chgData name="ZOHRABYAN, Lev" userId="bd40534d-462e-455a-b86d-a003dd2b907e" providerId="ADAL" clId="{A7AE0655-1F1E-4331-93BC-29AE9CA74002}" dt="2024-02-01T11:06:42.503" v="98" actId="27636"/>
          <ac:spMkLst>
            <pc:docMk/>
            <pc:sldMk cId="2201714913" sldId="355"/>
            <ac:spMk id="5" creationId="{877178E1-494C-1068-2BE1-7A15DA59EF2C}"/>
          </ac:spMkLst>
        </pc:spChg>
        <pc:spChg chg="mod">
          <ac:chgData name="ZOHRABYAN, Lev" userId="bd40534d-462e-455a-b86d-a003dd2b907e" providerId="ADAL" clId="{A7AE0655-1F1E-4331-93BC-29AE9CA74002}" dt="2024-02-01T09:09:32.177" v="84" actId="14100"/>
          <ac:spMkLst>
            <pc:docMk/>
            <pc:sldMk cId="2201714913" sldId="355"/>
            <ac:spMk id="6" creationId="{3ECA7B4F-4AB7-84A5-63FA-3F82E8BBEFED}"/>
          </ac:spMkLst>
        </pc:spChg>
      </pc:sldChg>
      <pc:sldChg chg="modSp mod">
        <pc:chgData name="ZOHRABYAN, Lev" userId="bd40534d-462e-455a-b86d-a003dd2b907e" providerId="ADAL" clId="{A7AE0655-1F1E-4331-93BC-29AE9CA74002}" dt="2024-02-01T11:06:42.509" v="99" actId="27636"/>
        <pc:sldMkLst>
          <pc:docMk/>
          <pc:sldMk cId="1394451821" sldId="356"/>
        </pc:sldMkLst>
        <pc:spChg chg="mod">
          <ac:chgData name="ZOHRABYAN, Lev" userId="bd40534d-462e-455a-b86d-a003dd2b907e" providerId="ADAL" clId="{A7AE0655-1F1E-4331-93BC-29AE9CA74002}" dt="2024-02-01T11:06:42.509" v="99" actId="27636"/>
          <ac:spMkLst>
            <pc:docMk/>
            <pc:sldMk cId="1394451821" sldId="356"/>
            <ac:spMk id="5" creationId="{877178E1-494C-1068-2BE1-7A15DA59EF2C}"/>
          </ac:spMkLst>
        </pc:spChg>
        <pc:spChg chg="mod">
          <ac:chgData name="ZOHRABYAN, Lev" userId="bd40534d-462e-455a-b86d-a003dd2b907e" providerId="ADAL" clId="{A7AE0655-1F1E-4331-93BC-29AE9CA74002}" dt="2024-02-01T09:12:35.220" v="87" actId="14100"/>
          <ac:spMkLst>
            <pc:docMk/>
            <pc:sldMk cId="1394451821" sldId="356"/>
            <ac:spMk id="6" creationId="{3ECA7B4F-4AB7-84A5-63FA-3F82E8BBEFED}"/>
          </ac:spMkLst>
        </pc:spChg>
      </pc:sldChg>
      <pc:sldChg chg="modSp mod">
        <pc:chgData name="ZOHRABYAN, Lev" userId="bd40534d-462e-455a-b86d-a003dd2b907e" providerId="ADAL" clId="{A7AE0655-1F1E-4331-93BC-29AE9CA74002}" dt="2024-02-01T09:06:52.665" v="62" actId="1076"/>
        <pc:sldMkLst>
          <pc:docMk/>
          <pc:sldMk cId="2150509911" sldId="359"/>
        </pc:sldMkLst>
        <pc:spChg chg="mod">
          <ac:chgData name="ZOHRABYAN, Lev" userId="bd40534d-462e-455a-b86d-a003dd2b907e" providerId="ADAL" clId="{A7AE0655-1F1E-4331-93BC-29AE9CA74002}" dt="2024-02-01T09:06:47.219" v="61" actId="14100"/>
          <ac:spMkLst>
            <pc:docMk/>
            <pc:sldMk cId="2150509911" sldId="359"/>
            <ac:spMk id="2" creationId="{476B425D-4F60-6C93-D681-5EEC5B92F9E3}"/>
          </ac:spMkLst>
        </pc:spChg>
        <pc:spChg chg="mod">
          <ac:chgData name="ZOHRABYAN, Lev" userId="bd40534d-462e-455a-b86d-a003dd2b907e" providerId="ADAL" clId="{A7AE0655-1F1E-4331-93BC-29AE9CA74002}" dt="2024-02-01T09:06:52.665" v="62" actId="1076"/>
          <ac:spMkLst>
            <pc:docMk/>
            <pc:sldMk cId="2150509911" sldId="359"/>
            <ac:spMk id="3" creationId="{CA36A1BC-4A5A-AD46-6395-811BAA45962A}"/>
          </ac:spMkLst>
        </pc:spChg>
        <pc:spChg chg="mod">
          <ac:chgData name="ZOHRABYAN, Lev" userId="bd40534d-462e-455a-b86d-a003dd2b907e" providerId="ADAL" clId="{A7AE0655-1F1E-4331-93BC-29AE9CA74002}" dt="2024-02-01T09:05:43.395" v="56" actId="21"/>
          <ac:spMkLst>
            <pc:docMk/>
            <pc:sldMk cId="2150509911" sldId="359"/>
            <ac:spMk id="13" creationId="{E4BBB9C8-BEB6-FDA6-8EC8-F7F3FF72E83F}"/>
          </ac:spMkLst>
        </pc:spChg>
        <pc:spChg chg="mod">
          <ac:chgData name="ZOHRABYAN, Lev" userId="bd40534d-462e-455a-b86d-a003dd2b907e" providerId="ADAL" clId="{A7AE0655-1F1E-4331-93BC-29AE9CA74002}" dt="2024-02-01T09:04:45.968" v="50" actId="1076"/>
          <ac:spMkLst>
            <pc:docMk/>
            <pc:sldMk cId="2150509911" sldId="359"/>
            <ac:spMk id="16" creationId="{BD4CB2D0-71A9-0631-CB59-FD49DDDE7C0E}"/>
          </ac:spMkLst>
        </pc:spChg>
        <pc:spChg chg="mod">
          <ac:chgData name="ZOHRABYAN, Lev" userId="bd40534d-462e-455a-b86d-a003dd2b907e" providerId="ADAL" clId="{A7AE0655-1F1E-4331-93BC-29AE9CA74002}" dt="2024-02-01T09:05:54.555" v="58" actId="14100"/>
          <ac:spMkLst>
            <pc:docMk/>
            <pc:sldMk cId="2150509911" sldId="359"/>
            <ac:spMk id="25" creationId="{7CF2CF36-EEF9-95D2-54FB-B3C198E2BC90}"/>
          </ac:spMkLst>
        </pc:spChg>
        <pc:cxnChg chg="mod">
          <ac:chgData name="ZOHRABYAN, Lev" userId="bd40534d-462e-455a-b86d-a003dd2b907e" providerId="ADAL" clId="{A7AE0655-1F1E-4331-93BC-29AE9CA74002}" dt="2024-02-01T09:04:45.968" v="50" actId="1076"/>
          <ac:cxnSpMkLst>
            <pc:docMk/>
            <pc:sldMk cId="2150509911" sldId="359"/>
            <ac:cxnSpMk id="17" creationId="{7ACFB7B0-FF13-ABB7-EB18-9CE66132BC82}"/>
          </ac:cxnSpMkLst>
        </pc:cxnChg>
        <pc:cxnChg chg="mod">
          <ac:chgData name="ZOHRABYAN, Lev" userId="bd40534d-462e-455a-b86d-a003dd2b907e" providerId="ADAL" clId="{A7AE0655-1F1E-4331-93BC-29AE9CA74002}" dt="2024-02-01T09:05:43.395" v="56" actId="21"/>
          <ac:cxnSpMkLst>
            <pc:docMk/>
            <pc:sldMk cId="2150509911" sldId="359"/>
            <ac:cxnSpMk id="23" creationId="{9AE2072B-C461-D77F-5A8E-F704B251504A}"/>
          </ac:cxnSpMkLst>
        </pc:cxnChg>
        <pc:cxnChg chg="mod">
          <ac:chgData name="ZOHRABYAN, Lev" userId="bd40534d-462e-455a-b86d-a003dd2b907e" providerId="ADAL" clId="{A7AE0655-1F1E-4331-93BC-29AE9CA74002}" dt="2024-02-01T09:05:54.555" v="58" actId="14100"/>
          <ac:cxnSpMkLst>
            <pc:docMk/>
            <pc:sldMk cId="2150509911" sldId="359"/>
            <ac:cxnSpMk id="27" creationId="{82F94D72-2E4A-AC86-47EC-E9B2FB2BAAB6}"/>
          </ac:cxnSpMkLst>
        </pc:cxnChg>
      </pc:sldChg>
      <pc:sldChg chg="modSp mod">
        <pc:chgData name="ZOHRABYAN, Lev" userId="bd40534d-462e-455a-b86d-a003dd2b907e" providerId="ADAL" clId="{A7AE0655-1F1E-4331-93BC-29AE9CA74002}" dt="2024-02-01T09:07:40.068" v="70" actId="122"/>
        <pc:sldMkLst>
          <pc:docMk/>
          <pc:sldMk cId="2047009133" sldId="360"/>
        </pc:sldMkLst>
        <pc:spChg chg="mod">
          <ac:chgData name="ZOHRABYAN, Lev" userId="bd40534d-462e-455a-b86d-a003dd2b907e" providerId="ADAL" clId="{A7AE0655-1F1E-4331-93BC-29AE9CA74002}" dt="2024-02-01T09:07:18.396" v="66" actId="1076"/>
          <ac:spMkLst>
            <pc:docMk/>
            <pc:sldMk cId="2047009133" sldId="360"/>
            <ac:spMk id="2" creationId="{476B425D-4F60-6C93-D681-5EEC5B92F9E3}"/>
          </ac:spMkLst>
        </pc:spChg>
        <pc:spChg chg="mod">
          <ac:chgData name="ZOHRABYAN, Lev" userId="bd40534d-462e-455a-b86d-a003dd2b907e" providerId="ADAL" clId="{A7AE0655-1F1E-4331-93BC-29AE9CA74002}" dt="2024-02-01T09:07:40.068" v="70" actId="122"/>
          <ac:spMkLst>
            <pc:docMk/>
            <pc:sldMk cId="2047009133" sldId="360"/>
            <ac:spMk id="8" creationId="{AD994F5E-1BA1-65D0-BB6B-2D209D37AE75}"/>
          </ac:spMkLst>
        </pc:spChg>
        <pc:spChg chg="mod">
          <ac:chgData name="ZOHRABYAN, Lev" userId="bd40534d-462e-455a-b86d-a003dd2b907e" providerId="ADAL" clId="{A7AE0655-1F1E-4331-93BC-29AE9CA74002}" dt="2024-02-01T09:07:34.649" v="68" actId="122"/>
          <ac:spMkLst>
            <pc:docMk/>
            <pc:sldMk cId="2047009133" sldId="360"/>
            <ac:spMk id="10" creationId="{874355F0-2A22-2831-0CAB-1B0A37EDE4FE}"/>
          </ac:spMkLst>
        </pc:spChg>
      </pc:sldChg>
      <pc:sldChg chg="modSp mod">
        <pc:chgData name="ZOHRABYAN, Lev" userId="bd40534d-462e-455a-b86d-a003dd2b907e" providerId="ADAL" clId="{A7AE0655-1F1E-4331-93BC-29AE9CA74002}" dt="2024-02-01T09:08:02.679" v="73" actId="14100"/>
        <pc:sldMkLst>
          <pc:docMk/>
          <pc:sldMk cId="542043407" sldId="361"/>
        </pc:sldMkLst>
        <pc:spChg chg="mod">
          <ac:chgData name="ZOHRABYAN, Lev" userId="bd40534d-462e-455a-b86d-a003dd2b907e" providerId="ADAL" clId="{A7AE0655-1F1E-4331-93BC-29AE9CA74002}" dt="2024-02-01T09:08:02.679" v="73" actId="14100"/>
          <ac:spMkLst>
            <pc:docMk/>
            <pc:sldMk cId="542043407" sldId="361"/>
            <ac:spMk id="2" creationId="{0EACABFA-6D06-45FD-1D27-7DCA671F16EF}"/>
          </ac:spMkLst>
        </pc:spChg>
      </pc:sldChg>
      <pc:sldChg chg="modSp mod">
        <pc:chgData name="ZOHRABYAN, Lev" userId="bd40534d-462e-455a-b86d-a003dd2b907e" providerId="ADAL" clId="{A7AE0655-1F1E-4331-93BC-29AE9CA74002}" dt="2024-02-01T08:53:45.879" v="4" actId="20577"/>
        <pc:sldMkLst>
          <pc:docMk/>
          <pc:sldMk cId="326483188" sldId="362"/>
        </pc:sldMkLst>
        <pc:spChg chg="mod">
          <ac:chgData name="ZOHRABYAN, Lev" userId="bd40534d-462e-455a-b86d-a003dd2b907e" providerId="ADAL" clId="{A7AE0655-1F1E-4331-93BC-29AE9CA74002}" dt="2024-02-01T08:53:45.879" v="4" actId="20577"/>
          <ac:spMkLst>
            <pc:docMk/>
            <pc:sldMk cId="326483188" sldId="362"/>
            <ac:spMk id="6" creationId="{3ECA7B4F-4AB7-84A5-63FA-3F82E8BBEFED}"/>
          </ac:spMkLst>
        </pc:spChg>
      </pc:sldChg>
      <pc:sldChg chg="modSp mod modNotesTx">
        <pc:chgData name="ZOHRABYAN, Lev" userId="bd40534d-462e-455a-b86d-a003dd2b907e" providerId="ADAL" clId="{A7AE0655-1F1E-4331-93BC-29AE9CA74002}" dt="2024-02-01T11:18:46.754" v="361" actId="20577"/>
        <pc:sldMkLst>
          <pc:docMk/>
          <pc:sldMk cId="2527767778" sldId="363"/>
        </pc:sldMkLst>
        <pc:spChg chg="mod">
          <ac:chgData name="ZOHRABYAN, Lev" userId="bd40534d-462e-455a-b86d-a003dd2b907e" providerId="ADAL" clId="{A7AE0655-1F1E-4331-93BC-29AE9CA74002}" dt="2024-02-01T11:06:42.487" v="97" actId="27636"/>
          <ac:spMkLst>
            <pc:docMk/>
            <pc:sldMk cId="2527767778" sldId="363"/>
            <ac:spMk id="2" creationId="{F219A3C0-DD2D-BC81-0716-4EB9C5FFDE6A}"/>
          </ac:spMkLst>
        </pc:spChg>
        <pc:spChg chg="mod">
          <ac:chgData name="ZOHRABYAN, Lev" userId="bd40534d-462e-455a-b86d-a003dd2b907e" providerId="ADAL" clId="{A7AE0655-1F1E-4331-93BC-29AE9CA74002}" dt="2024-02-01T11:07:50.207" v="151" actId="20577"/>
          <ac:spMkLst>
            <pc:docMk/>
            <pc:sldMk cId="2527767778" sldId="363"/>
            <ac:spMk id="10" creationId="{580E4B82-12A4-8A45-7BC1-2C45D5D14E03}"/>
          </ac:spMkLst>
        </pc:spChg>
      </pc:sldChg>
      <pc:sldChg chg="modSp mod">
        <pc:chgData name="ZOHRABYAN, Lev" userId="bd40534d-462e-455a-b86d-a003dd2b907e" providerId="ADAL" clId="{A7AE0655-1F1E-4331-93BC-29AE9CA74002}" dt="2024-02-01T11:06:42.520" v="101" actId="27636"/>
        <pc:sldMkLst>
          <pc:docMk/>
          <pc:sldMk cId="962585308" sldId="368"/>
        </pc:sldMkLst>
        <pc:spChg chg="mod">
          <ac:chgData name="ZOHRABYAN, Lev" userId="bd40534d-462e-455a-b86d-a003dd2b907e" providerId="ADAL" clId="{A7AE0655-1F1E-4331-93BC-29AE9CA74002}" dt="2024-02-01T11:06:42.520" v="101" actId="27636"/>
          <ac:spMkLst>
            <pc:docMk/>
            <pc:sldMk cId="962585308" sldId="368"/>
            <ac:spMk id="6" creationId="{C85B02D7-64CC-E140-BBD4-CA0BF86F7861}"/>
          </ac:spMkLst>
        </pc:spChg>
      </pc:sldChg>
      <pc:sldChg chg="del">
        <pc:chgData name="ZOHRABYAN, Lev" userId="bd40534d-462e-455a-b86d-a003dd2b907e" providerId="ADAL" clId="{A7AE0655-1F1E-4331-93BC-29AE9CA74002}" dt="2024-02-01T08:57:13.833" v="5" actId="2696"/>
        <pc:sldMkLst>
          <pc:docMk/>
          <pc:sldMk cId="1854406723" sldId="370"/>
        </pc:sldMkLst>
      </pc:sldChg>
      <pc:sldChg chg="modSp mod">
        <pc:chgData name="ZOHRABYAN, Lev" userId="bd40534d-462e-455a-b86d-a003dd2b907e" providerId="ADAL" clId="{A7AE0655-1F1E-4331-93BC-29AE9CA74002}" dt="2024-02-01T08:59:18.383" v="15" actId="14100"/>
        <pc:sldMkLst>
          <pc:docMk/>
          <pc:sldMk cId="1214741389" sldId="373"/>
        </pc:sldMkLst>
        <pc:spChg chg="mod">
          <ac:chgData name="ZOHRABYAN, Lev" userId="bd40534d-462e-455a-b86d-a003dd2b907e" providerId="ADAL" clId="{A7AE0655-1F1E-4331-93BC-29AE9CA74002}" dt="2024-02-01T08:57:33.031" v="6" actId="255"/>
          <ac:spMkLst>
            <pc:docMk/>
            <pc:sldMk cId="1214741389" sldId="373"/>
            <ac:spMk id="2" creationId="{476B425D-4F60-6C93-D681-5EEC5B92F9E3}"/>
          </ac:spMkLst>
        </pc:spChg>
        <pc:spChg chg="mod">
          <ac:chgData name="ZOHRABYAN, Lev" userId="bd40534d-462e-455a-b86d-a003dd2b907e" providerId="ADAL" clId="{A7AE0655-1F1E-4331-93BC-29AE9CA74002}" dt="2024-02-01T08:58:19.201" v="14" actId="20577"/>
          <ac:spMkLst>
            <pc:docMk/>
            <pc:sldMk cId="1214741389" sldId="373"/>
            <ac:spMk id="6" creationId="{7620BA2A-BCF1-EC34-A52F-03F64544212B}"/>
          </ac:spMkLst>
        </pc:spChg>
        <pc:spChg chg="mod">
          <ac:chgData name="ZOHRABYAN, Lev" userId="bd40534d-462e-455a-b86d-a003dd2b907e" providerId="ADAL" clId="{A7AE0655-1F1E-4331-93BC-29AE9CA74002}" dt="2024-02-01T08:59:18.383" v="15" actId="14100"/>
          <ac:spMkLst>
            <pc:docMk/>
            <pc:sldMk cId="1214741389" sldId="373"/>
            <ac:spMk id="129" creationId="{03DC3AA3-3A46-7E2A-28C0-F98CD601937B}"/>
          </ac:spMkLst>
        </pc:spChg>
      </pc:sldChg>
      <pc:sldChg chg="modSp del mod">
        <pc:chgData name="ZOHRABYAN, Lev" userId="bd40534d-462e-455a-b86d-a003dd2b907e" providerId="ADAL" clId="{A7AE0655-1F1E-4331-93BC-29AE9CA74002}" dt="2024-02-01T09:08:54.405" v="80" actId="2696"/>
        <pc:sldMkLst>
          <pc:docMk/>
          <pc:sldMk cId="3563921250" sldId="374"/>
        </pc:sldMkLst>
        <pc:spChg chg="mod">
          <ac:chgData name="ZOHRABYAN, Lev" userId="bd40534d-462e-455a-b86d-a003dd2b907e" providerId="ADAL" clId="{A7AE0655-1F1E-4331-93BC-29AE9CA74002}" dt="2024-02-01T09:08:45.115" v="79" actId="14100"/>
          <ac:spMkLst>
            <pc:docMk/>
            <pc:sldMk cId="3563921250" sldId="374"/>
            <ac:spMk id="6" creationId="{739F6117-103F-5D5C-C9F9-230781BBCB7B}"/>
          </ac:spMkLst>
        </pc:spChg>
      </pc:sldChg>
      <pc:sldChg chg="modSp del mod">
        <pc:chgData name="ZOHRABYAN, Lev" userId="bd40534d-462e-455a-b86d-a003dd2b907e" providerId="ADAL" clId="{A7AE0655-1F1E-4331-93BC-29AE9CA74002}" dt="2024-02-02T09:14:32.227" v="364" actId="2696"/>
        <pc:sldMkLst>
          <pc:docMk/>
          <pc:sldMk cId="1262445989" sldId="376"/>
        </pc:sldMkLst>
        <pc:spChg chg="mod">
          <ac:chgData name="ZOHRABYAN, Lev" userId="bd40534d-462e-455a-b86d-a003dd2b907e" providerId="ADAL" clId="{A7AE0655-1F1E-4331-93BC-29AE9CA74002}" dt="2024-02-01T08:59:34.909" v="16" actId="255"/>
          <ac:spMkLst>
            <pc:docMk/>
            <pc:sldMk cId="1262445989" sldId="376"/>
            <ac:spMk id="2" creationId="{476B425D-4F60-6C93-D681-5EEC5B92F9E3}"/>
          </ac:spMkLst>
        </pc:spChg>
      </pc:sldChg>
      <pc:sldChg chg="modSp mod">
        <pc:chgData name="ZOHRABYAN, Lev" userId="bd40534d-462e-455a-b86d-a003dd2b907e" providerId="ADAL" clId="{A7AE0655-1F1E-4331-93BC-29AE9CA74002}" dt="2024-02-01T11:06:42.526" v="102" actId="27636"/>
        <pc:sldMkLst>
          <pc:docMk/>
          <pc:sldMk cId="2682931592" sldId="377"/>
        </pc:sldMkLst>
        <pc:spChg chg="mod">
          <ac:chgData name="ZOHRABYAN, Lev" userId="bd40534d-462e-455a-b86d-a003dd2b907e" providerId="ADAL" clId="{A7AE0655-1F1E-4331-93BC-29AE9CA74002}" dt="2024-02-01T11:06:42.526" v="102" actId="27636"/>
          <ac:spMkLst>
            <pc:docMk/>
            <pc:sldMk cId="2682931592" sldId="377"/>
            <ac:spMk id="2" creationId="{64D56124-6532-D0C8-BB0D-1066A701787A}"/>
          </ac:spMkLst>
        </pc:spChg>
      </pc:sldChg>
      <pc:sldChg chg="modSp del mod">
        <pc:chgData name="ZOHRABYAN, Lev" userId="bd40534d-462e-455a-b86d-a003dd2b907e" providerId="ADAL" clId="{A7AE0655-1F1E-4331-93BC-29AE9CA74002}" dt="2024-02-02T09:14:32.227" v="364" actId="2696"/>
        <pc:sldMkLst>
          <pc:docMk/>
          <pc:sldMk cId="428684822" sldId="378"/>
        </pc:sldMkLst>
        <pc:spChg chg="mod">
          <ac:chgData name="ZOHRABYAN, Lev" userId="bd40534d-462e-455a-b86d-a003dd2b907e" providerId="ADAL" clId="{A7AE0655-1F1E-4331-93BC-29AE9CA74002}" dt="2024-02-01T09:02:43.990" v="32" actId="20577"/>
          <ac:spMkLst>
            <pc:docMk/>
            <pc:sldMk cId="428684822" sldId="378"/>
            <ac:spMk id="2" creationId="{476B425D-4F60-6C93-D681-5EEC5B92F9E3}"/>
          </ac:spMkLst>
        </pc:spChg>
        <pc:spChg chg="mod">
          <ac:chgData name="ZOHRABYAN, Lev" userId="bd40534d-462e-455a-b86d-a003dd2b907e" providerId="ADAL" clId="{A7AE0655-1F1E-4331-93BC-29AE9CA74002}" dt="2024-02-01T09:03:28.724" v="37" actId="14100"/>
          <ac:spMkLst>
            <pc:docMk/>
            <pc:sldMk cId="428684822" sldId="378"/>
            <ac:spMk id="6" creationId="{7620BA2A-BCF1-EC34-A52F-03F64544212B}"/>
          </ac:spMkLst>
        </pc:spChg>
      </pc:sldChg>
      <pc:sldChg chg="modSp del mod">
        <pc:chgData name="ZOHRABYAN, Lev" userId="bd40534d-462e-455a-b86d-a003dd2b907e" providerId="ADAL" clId="{A7AE0655-1F1E-4331-93BC-29AE9CA74002}" dt="2024-02-02T09:14:32.227" v="364" actId="2696"/>
        <pc:sldMkLst>
          <pc:docMk/>
          <pc:sldMk cId="1786460425" sldId="379"/>
        </pc:sldMkLst>
        <pc:spChg chg="mod">
          <ac:chgData name="ZOHRABYAN, Lev" userId="bd40534d-462e-455a-b86d-a003dd2b907e" providerId="ADAL" clId="{A7AE0655-1F1E-4331-93BC-29AE9CA74002}" dt="2024-02-01T09:04:02.389" v="47" actId="20577"/>
          <ac:spMkLst>
            <pc:docMk/>
            <pc:sldMk cId="1786460425" sldId="379"/>
            <ac:spMk id="2" creationId="{476B425D-4F60-6C93-D681-5EEC5B92F9E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bertGlaubius\Avenir%20Health%20Dropbox\Robert%20Glaubius\My%20Files\Avenir\Estimates%20workshops\2024%20UNAIDS%20estimates\webinar-concentrated\Data\csavr-spline-compare-2024-01-1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bertGlaubius\Avenir%20Health%20Dropbox\Robert%20Glaubius\My%20Files\Avenir\Estimates%20workshops\2024%20UNAIDS%20estimates\webinar-concentrated\Data\csavr-spline-compare-2024-01-1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Смертность от ВИЧ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Qatar!$A$5</c:f>
              <c:strCache>
                <c:ptCount val="1"/>
                <c:pt idx="0">
                  <c:v>Сплайны - 5 узлов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Qatar!$B$1:$BB$1</c:f>
              <c:strCache>
                <c:ptCount val="5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</c:strCache>
            </c:strRef>
          </c:cat>
          <c:val>
            <c:numRef>
              <c:f>Qatar!$B$5:$BB$5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1.0000000000000001E-5</c:v>
                </c:pt>
                <c:pt idx="3">
                  <c:v>1.9000000000000001E-4</c:v>
                </c:pt>
                <c:pt idx="4">
                  <c:v>1.09E-3</c:v>
                </c:pt>
                <c:pt idx="5">
                  <c:v>4.3099999999999996E-3</c:v>
                </c:pt>
                <c:pt idx="6">
                  <c:v>1.346E-2</c:v>
                </c:pt>
                <c:pt idx="7">
                  <c:v>3.569E-2</c:v>
                </c:pt>
                <c:pt idx="8">
                  <c:v>8.4040000000000004E-2</c:v>
                </c:pt>
                <c:pt idx="9">
                  <c:v>0.18001</c:v>
                </c:pt>
                <c:pt idx="10">
                  <c:v>0.35008</c:v>
                </c:pt>
                <c:pt idx="11">
                  <c:v>0.62287999999999999</c:v>
                </c:pt>
                <c:pt idx="12">
                  <c:v>1.0260400000000001</c:v>
                </c:pt>
                <c:pt idx="13">
                  <c:v>1.5818300000000001</c:v>
                </c:pt>
                <c:pt idx="14">
                  <c:v>2.3027099999999998</c:v>
                </c:pt>
                <c:pt idx="15">
                  <c:v>3.1861199999999998</c:v>
                </c:pt>
                <c:pt idx="16">
                  <c:v>4.0681799999999999</c:v>
                </c:pt>
                <c:pt idx="17">
                  <c:v>4.9554299999999998</c:v>
                </c:pt>
                <c:pt idx="18">
                  <c:v>5.8287000000000004</c:v>
                </c:pt>
                <c:pt idx="19">
                  <c:v>6.6416300000000001</c:v>
                </c:pt>
                <c:pt idx="20">
                  <c:v>7.3555200000000003</c:v>
                </c:pt>
                <c:pt idx="21">
                  <c:v>7.9390799999999997</c:v>
                </c:pt>
                <c:pt idx="22">
                  <c:v>8.3701600000000003</c:v>
                </c:pt>
                <c:pt idx="23">
                  <c:v>8.63673</c:v>
                </c:pt>
                <c:pt idx="24">
                  <c:v>8.7373100000000008</c:v>
                </c:pt>
                <c:pt idx="25">
                  <c:v>8.67882</c:v>
                </c:pt>
                <c:pt idx="26">
                  <c:v>8.4781200000000005</c:v>
                </c:pt>
                <c:pt idx="27">
                  <c:v>8.1313800000000001</c:v>
                </c:pt>
                <c:pt idx="28">
                  <c:v>7.6795200000000001</c:v>
                </c:pt>
                <c:pt idx="29">
                  <c:v>7.1542399999999997</c:v>
                </c:pt>
                <c:pt idx="30">
                  <c:v>6.5838099999999997</c:v>
                </c:pt>
                <c:pt idx="31">
                  <c:v>5.9961900000000004</c:v>
                </c:pt>
                <c:pt idx="32">
                  <c:v>5.4243199999999998</c:v>
                </c:pt>
                <c:pt idx="33">
                  <c:v>4.8804699999999999</c:v>
                </c:pt>
                <c:pt idx="34">
                  <c:v>4.2291400000000001</c:v>
                </c:pt>
                <c:pt idx="35">
                  <c:v>3.93797</c:v>
                </c:pt>
                <c:pt idx="36">
                  <c:v>3.9902099999999998</c:v>
                </c:pt>
                <c:pt idx="37">
                  <c:v>4.0415999999999999</c:v>
                </c:pt>
                <c:pt idx="38">
                  <c:v>4.0463800000000001</c:v>
                </c:pt>
                <c:pt idx="39">
                  <c:v>4.1325900000000004</c:v>
                </c:pt>
                <c:pt idx="40">
                  <c:v>3.8183699999999998</c:v>
                </c:pt>
                <c:pt idx="41">
                  <c:v>3.17659</c:v>
                </c:pt>
                <c:pt idx="42">
                  <c:v>2.6270500000000001</c:v>
                </c:pt>
                <c:pt idx="43">
                  <c:v>2.5502199999999999</c:v>
                </c:pt>
                <c:pt idx="44">
                  <c:v>2.7145600000000001</c:v>
                </c:pt>
                <c:pt idx="45">
                  <c:v>2.8240799999999999</c:v>
                </c:pt>
                <c:pt idx="46">
                  <c:v>3.4115799999999998</c:v>
                </c:pt>
                <c:pt idx="47">
                  <c:v>3.3932899999999999</c:v>
                </c:pt>
                <c:pt idx="48">
                  <c:v>4.0001300000000004</c:v>
                </c:pt>
                <c:pt idx="49">
                  <c:v>4.6923899999999996</c:v>
                </c:pt>
                <c:pt idx="50">
                  <c:v>5.2286999999999999</c:v>
                </c:pt>
                <c:pt idx="51">
                  <c:v>5.8576699999999997</c:v>
                </c:pt>
                <c:pt idx="52">
                  <c:v>6.5649300000000004</c:v>
                </c:pt>
              </c:numCache>
            </c:numRef>
          </c: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2890-476F-9596-6A7D39EEB9D5}"/>
            </c:ext>
          </c:extLst>
        </c:ser>
        <c:ser>
          <c:idx val="1"/>
          <c:order val="1"/>
          <c:tx>
            <c:strRef>
              <c:f>Qatar!$A$6</c:f>
              <c:strCache>
                <c:ptCount val="1"/>
                <c:pt idx="0">
                  <c:v>Сплайны - 4 узла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Qatar!$B$1:$BB$1</c:f>
              <c:strCache>
                <c:ptCount val="5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</c:strCache>
            </c:strRef>
          </c:cat>
          <c:val>
            <c:numRef>
              <c:f>Qatar!$B$6:$BB$6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2.0000000000000002E-5</c:v>
                </c:pt>
                <c:pt idx="4">
                  <c:v>1.1E-4</c:v>
                </c:pt>
                <c:pt idx="5">
                  <c:v>4.6000000000000001E-4</c:v>
                </c:pt>
                <c:pt idx="6">
                  <c:v>1.5399999999999999E-3</c:v>
                </c:pt>
                <c:pt idx="7">
                  <c:v>4.2700000000000004E-3</c:v>
                </c:pt>
                <c:pt idx="8">
                  <c:v>1.04E-2</c:v>
                </c:pt>
                <c:pt idx="9">
                  <c:v>2.2939999999999999E-2</c:v>
                </c:pt>
                <c:pt idx="10">
                  <c:v>4.6760000000000003E-2</c:v>
                </c:pt>
                <c:pt idx="11">
                  <c:v>8.9399999999999993E-2</c:v>
                </c:pt>
                <c:pt idx="12">
                  <c:v>0.16203000000000001</c:v>
                </c:pt>
                <c:pt idx="13">
                  <c:v>0.28029999999999999</c:v>
                </c:pt>
                <c:pt idx="14">
                  <c:v>0.46156999999999998</c:v>
                </c:pt>
                <c:pt idx="15">
                  <c:v>0.72245000000000004</c:v>
                </c:pt>
                <c:pt idx="16">
                  <c:v>1.04128</c:v>
                </c:pt>
                <c:pt idx="17">
                  <c:v>1.42916</c:v>
                </c:pt>
                <c:pt idx="18">
                  <c:v>1.8890499999999999</c:v>
                </c:pt>
                <c:pt idx="19">
                  <c:v>2.4099499999999998</c:v>
                </c:pt>
                <c:pt idx="20">
                  <c:v>2.9739800000000001</c:v>
                </c:pt>
                <c:pt idx="21">
                  <c:v>3.5562900000000002</c:v>
                </c:pt>
                <c:pt idx="22">
                  <c:v>4.1268799999999999</c:v>
                </c:pt>
                <c:pt idx="23">
                  <c:v>4.6534700000000004</c:v>
                </c:pt>
                <c:pt idx="24">
                  <c:v>5.1065800000000001</c:v>
                </c:pt>
                <c:pt idx="25">
                  <c:v>5.4645200000000003</c:v>
                </c:pt>
                <c:pt idx="26">
                  <c:v>5.7153099999999997</c:v>
                </c:pt>
                <c:pt idx="27">
                  <c:v>5.8323499999999999</c:v>
                </c:pt>
                <c:pt idx="28">
                  <c:v>5.8364900000000004</c:v>
                </c:pt>
                <c:pt idx="29">
                  <c:v>5.7455699999999998</c:v>
                </c:pt>
                <c:pt idx="30">
                  <c:v>5.57986</c:v>
                </c:pt>
                <c:pt idx="31">
                  <c:v>5.3640299999999996</c:v>
                </c:pt>
                <c:pt idx="32">
                  <c:v>5.1311099999999996</c:v>
                </c:pt>
                <c:pt idx="33">
                  <c:v>4.8915699999999998</c:v>
                </c:pt>
                <c:pt idx="34">
                  <c:v>4.5016800000000003</c:v>
                </c:pt>
                <c:pt idx="35">
                  <c:v>4.4093999999999998</c:v>
                </c:pt>
                <c:pt idx="36">
                  <c:v>4.6380999999999997</c:v>
                </c:pt>
                <c:pt idx="37">
                  <c:v>4.7884500000000001</c:v>
                </c:pt>
                <c:pt idx="38">
                  <c:v>4.7591700000000001</c:v>
                </c:pt>
                <c:pt idx="39">
                  <c:v>4.7364199999999999</c:v>
                </c:pt>
                <c:pt idx="40">
                  <c:v>4.2628199999999996</c:v>
                </c:pt>
                <c:pt idx="41">
                  <c:v>3.5111500000000002</c:v>
                </c:pt>
                <c:pt idx="42">
                  <c:v>2.7595399999999999</c:v>
                </c:pt>
                <c:pt idx="43">
                  <c:v>2.3565200000000002</c:v>
                </c:pt>
                <c:pt idx="44">
                  <c:v>1.98858</c:v>
                </c:pt>
                <c:pt idx="45">
                  <c:v>1.5308999999999999</c:v>
                </c:pt>
                <c:pt idx="46">
                  <c:v>2.09206</c:v>
                </c:pt>
                <c:pt idx="47">
                  <c:v>1.63245</c:v>
                </c:pt>
                <c:pt idx="48">
                  <c:v>1.53067</c:v>
                </c:pt>
                <c:pt idx="49">
                  <c:v>1.8442799999999999</c:v>
                </c:pt>
                <c:pt idx="50">
                  <c:v>2.2629000000000001</c:v>
                </c:pt>
                <c:pt idx="51">
                  <c:v>2.8110499999999998</c:v>
                </c:pt>
                <c:pt idx="52">
                  <c:v>3.59537</c:v>
                </c:pt>
              </c:numCache>
            </c:numRef>
          </c: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1-2890-476F-9596-6A7D39EEB9D5}"/>
            </c:ext>
          </c:extLst>
        </c:ser>
        <c:ser>
          <c:idx val="2"/>
          <c:order val="2"/>
          <c:tx>
            <c:strRef>
              <c:f>Qatar!$A$7</c:f>
              <c:strCache>
                <c:ptCount val="1"/>
                <c:pt idx="0">
                  <c:v>Сплайны - 3 узла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Qatar!$B$1:$BB$1</c:f>
              <c:strCache>
                <c:ptCount val="5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</c:strCache>
            </c:strRef>
          </c:cat>
          <c:val>
            <c:numRef>
              <c:f>Qatar!$B$7:$BB$7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1.0000000000000001E-5</c:v>
                </c:pt>
                <c:pt idx="7">
                  <c:v>2.0000000000000002E-5</c:v>
                </c:pt>
                <c:pt idx="8">
                  <c:v>6.0000000000000002E-5</c:v>
                </c:pt>
                <c:pt idx="9">
                  <c:v>1.2999999999999999E-4</c:v>
                </c:pt>
                <c:pt idx="10">
                  <c:v>2.5999999999999998E-4</c:v>
                </c:pt>
                <c:pt idx="11">
                  <c:v>5.0000000000000001E-4</c:v>
                </c:pt>
                <c:pt idx="12">
                  <c:v>9.2000000000000003E-4</c:v>
                </c:pt>
                <c:pt idx="13">
                  <c:v>1.6100000000000001E-3</c:v>
                </c:pt>
                <c:pt idx="14">
                  <c:v>2.7000000000000001E-3</c:v>
                </c:pt>
                <c:pt idx="15">
                  <c:v>4.3699999999999998E-3</c:v>
                </c:pt>
                <c:pt idx="16">
                  <c:v>6.6299999999999996E-3</c:v>
                </c:pt>
                <c:pt idx="17">
                  <c:v>9.7800000000000005E-3</c:v>
                </c:pt>
                <c:pt idx="18">
                  <c:v>1.4160000000000001E-2</c:v>
                </c:pt>
                <c:pt idx="19">
                  <c:v>2.0150000000000001E-2</c:v>
                </c:pt>
                <c:pt idx="20">
                  <c:v>2.8219999999999999E-2</c:v>
                </c:pt>
                <c:pt idx="21">
                  <c:v>3.8940000000000002E-2</c:v>
                </c:pt>
                <c:pt idx="22">
                  <c:v>5.3019999999999998E-2</c:v>
                </c:pt>
                <c:pt idx="23">
                  <c:v>7.127E-2</c:v>
                </c:pt>
                <c:pt idx="24">
                  <c:v>9.468E-2</c:v>
                </c:pt>
                <c:pt idx="25">
                  <c:v>0.12436</c:v>
                </c:pt>
                <c:pt idx="26">
                  <c:v>0.16164999999999999</c:v>
                </c:pt>
                <c:pt idx="27">
                  <c:v>0.20874999999999999</c:v>
                </c:pt>
                <c:pt idx="28">
                  <c:v>0.26785999999999999</c:v>
                </c:pt>
                <c:pt idx="29">
                  <c:v>0.34172999999999998</c:v>
                </c:pt>
                <c:pt idx="30">
                  <c:v>0.43369999999999997</c:v>
                </c:pt>
                <c:pt idx="31">
                  <c:v>0.54766999999999999</c:v>
                </c:pt>
                <c:pt idx="32">
                  <c:v>0.6895</c:v>
                </c:pt>
                <c:pt idx="33">
                  <c:v>0.86334</c:v>
                </c:pt>
                <c:pt idx="34">
                  <c:v>1.0388500000000001</c:v>
                </c:pt>
                <c:pt idx="35">
                  <c:v>1.37354</c:v>
                </c:pt>
                <c:pt idx="36">
                  <c:v>1.97129</c:v>
                </c:pt>
                <c:pt idx="37">
                  <c:v>2.66594</c:v>
                </c:pt>
                <c:pt idx="38">
                  <c:v>3.3604799999999999</c:v>
                </c:pt>
                <c:pt idx="39">
                  <c:v>4.1102600000000002</c:v>
                </c:pt>
                <c:pt idx="40">
                  <c:v>4.2904499999999999</c:v>
                </c:pt>
                <c:pt idx="41">
                  <c:v>3.9049499999999999</c:v>
                </c:pt>
                <c:pt idx="42">
                  <c:v>3.4704999999999999</c:v>
                </c:pt>
                <c:pt idx="43">
                  <c:v>3.5350799999999998</c:v>
                </c:pt>
                <c:pt idx="44">
                  <c:v>3.8531399999999998</c:v>
                </c:pt>
                <c:pt idx="45">
                  <c:v>4.0337699999999996</c:v>
                </c:pt>
                <c:pt idx="46">
                  <c:v>4.9072199999999997</c:v>
                </c:pt>
                <c:pt idx="47">
                  <c:v>6.9361499999999996</c:v>
                </c:pt>
                <c:pt idx="48">
                  <c:v>8.2987699999999993</c:v>
                </c:pt>
                <c:pt idx="49">
                  <c:v>8.9458500000000001</c:v>
                </c:pt>
                <c:pt idx="50">
                  <c:v>9.0122800000000005</c:v>
                </c:pt>
                <c:pt idx="51">
                  <c:v>9.5931499999999996</c:v>
                </c:pt>
                <c:pt idx="52">
                  <c:v>9.8409999999999993</c:v>
                </c:pt>
              </c:numCache>
            </c:numRef>
          </c: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2890-476F-9596-6A7D39EEB9D5}"/>
            </c:ext>
          </c:extLst>
        </c:ser>
        <c:ser>
          <c:idx val="3"/>
          <c:order val="3"/>
          <c:tx>
            <c:v>Данные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Qatar!$B$1:$BB$1</c:f>
              <c:strCache>
                <c:ptCount val="5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</c:strCache>
            </c:strRef>
          </c:cat>
          <c:val>
            <c:numRef>
              <c:f>Qatar!$B$2:$BB$2</c:f>
              <c:numCache>
                <c:formatCode>General</c:formatCode>
                <c:ptCount val="53"/>
                <c:pt idx="34">
                  <c:v>0.73233000000000004</c:v>
                </c:pt>
                <c:pt idx="35">
                  <c:v>13.16981</c:v>
                </c:pt>
                <c:pt idx="36">
                  <c:v>6.4485700000000001</c:v>
                </c:pt>
                <c:pt idx="37">
                  <c:v>2.6068500000000001</c:v>
                </c:pt>
                <c:pt idx="38">
                  <c:v>2.8613400000000002</c:v>
                </c:pt>
                <c:pt idx="39">
                  <c:v>3.4915799999999999</c:v>
                </c:pt>
                <c:pt idx="40">
                  <c:v>3.2801200000000001</c:v>
                </c:pt>
                <c:pt idx="41">
                  <c:v>1.14852</c:v>
                </c:pt>
                <c:pt idx="42">
                  <c:v>1.69085</c:v>
                </c:pt>
                <c:pt idx="43">
                  <c:v>2.89717</c:v>
                </c:pt>
                <c:pt idx="44">
                  <c:v>3.9265500000000002</c:v>
                </c:pt>
                <c:pt idx="45">
                  <c:v>3.2102900000000001</c:v>
                </c:pt>
                <c:pt idx="46">
                  <c:v>3.78695</c:v>
                </c:pt>
                <c:pt idx="47">
                  <c:v>8.3401300000000003</c:v>
                </c:pt>
                <c:pt idx="49">
                  <c:v>4.0595100000000004</c:v>
                </c:pt>
              </c:numCache>
            </c:numRef>
          </c: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3-2890-476F-9596-6A7D39EEB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6979152"/>
        <c:axId val="781266544"/>
      </c:lineChart>
      <c:catAx>
        <c:axId val="726979152"/>
        <c:scaling>
          <c:orientation val="minMax"/>
        </c:scaling>
        <c:delete val="0"/>
        <c:axPos val="b"/>
        <c:numFmt formatCode="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1266544"/>
        <c:crosses val="autoZero"/>
        <c:auto val="1"/>
        <c:lblAlgn val="ctr"/>
        <c:lblOffset val="100"/>
        <c:tickLblSkip val="10"/>
        <c:noMultiLvlLbl val="0"/>
      </c:catAx>
      <c:valAx>
        <c:axId val="78126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6979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Смертность от ВИЧ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Portugal!$A$5</c:f>
              <c:strCache>
                <c:ptCount val="1"/>
                <c:pt idx="0">
                  <c:v>Сплайны - 5 узлов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Portugal!$B$1:$BB$1</c:f>
              <c:strCache>
                <c:ptCount val="5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</c:strCache>
            </c:strRef>
          </c:cat>
          <c:val>
            <c:numRef>
              <c:f>Portugal!$B$5:$BB$5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1.093E-2</c:v>
                </c:pt>
                <c:pt idx="3">
                  <c:v>5.5879999999999999E-2</c:v>
                </c:pt>
                <c:pt idx="4">
                  <c:v>0.1598</c:v>
                </c:pt>
                <c:pt idx="5">
                  <c:v>0.34283000000000002</c:v>
                </c:pt>
                <c:pt idx="6">
                  <c:v>0.61504000000000003</c:v>
                </c:pt>
                <c:pt idx="7">
                  <c:v>0.97255000000000003</c:v>
                </c:pt>
                <c:pt idx="8">
                  <c:v>1.39598</c:v>
                </c:pt>
                <c:pt idx="9">
                  <c:v>1.85226</c:v>
                </c:pt>
                <c:pt idx="10">
                  <c:v>2.3014100000000002</c:v>
                </c:pt>
                <c:pt idx="11">
                  <c:v>2.7129599999999998</c:v>
                </c:pt>
                <c:pt idx="12">
                  <c:v>3.1232700000000002</c:v>
                </c:pt>
                <c:pt idx="13">
                  <c:v>3.7325900000000001</c:v>
                </c:pt>
                <c:pt idx="14">
                  <c:v>5.1541800000000002</c:v>
                </c:pt>
                <c:pt idx="15">
                  <c:v>8.7807399999999998</c:v>
                </c:pt>
                <c:pt idx="16">
                  <c:v>17.276620000000001</c:v>
                </c:pt>
                <c:pt idx="17">
                  <c:v>35.190989999999999</c:v>
                </c:pt>
                <c:pt idx="18">
                  <c:v>68.724040000000002</c:v>
                </c:pt>
                <c:pt idx="19">
                  <c:v>123.72723000000001</c:v>
                </c:pt>
                <c:pt idx="20">
                  <c:v>204.94560000000001</c:v>
                </c:pt>
                <c:pt idx="21">
                  <c:v>315.26746000000003</c:v>
                </c:pt>
                <c:pt idx="22">
                  <c:v>456.46274</c:v>
                </c:pt>
                <c:pt idx="23">
                  <c:v>627.29816000000005</c:v>
                </c:pt>
                <c:pt idx="24">
                  <c:v>822.92523000000006</c:v>
                </c:pt>
                <c:pt idx="25">
                  <c:v>1035.27979</c:v>
                </c:pt>
                <c:pt idx="26">
                  <c:v>1256.21741</c:v>
                </c:pt>
                <c:pt idx="27">
                  <c:v>1398.35754</c:v>
                </c:pt>
                <c:pt idx="28">
                  <c:v>1168.90112</c:v>
                </c:pt>
                <c:pt idx="29">
                  <c:v>1115.4737500000001</c:v>
                </c:pt>
                <c:pt idx="30">
                  <c:v>1122.66833</c:v>
                </c:pt>
                <c:pt idx="31">
                  <c:v>1065.9519</c:v>
                </c:pt>
                <c:pt idx="32">
                  <c:v>1027.7000700000001</c:v>
                </c:pt>
                <c:pt idx="33">
                  <c:v>1001.72668</c:v>
                </c:pt>
                <c:pt idx="34">
                  <c:v>976.69312000000002</c:v>
                </c:pt>
                <c:pt idx="35">
                  <c:v>954.39068999999995</c:v>
                </c:pt>
                <c:pt idx="36">
                  <c:v>953.97437000000002</c:v>
                </c:pt>
                <c:pt idx="37">
                  <c:v>947.99036000000001</c:v>
                </c:pt>
                <c:pt idx="38">
                  <c:v>926.92029000000002</c:v>
                </c:pt>
                <c:pt idx="39">
                  <c:v>906.17169000000001</c:v>
                </c:pt>
                <c:pt idx="40">
                  <c:v>865.21185000000003</c:v>
                </c:pt>
                <c:pt idx="41">
                  <c:v>710.33344</c:v>
                </c:pt>
                <c:pt idx="42">
                  <c:v>578.15954999999997</c:v>
                </c:pt>
                <c:pt idx="43">
                  <c:v>481.51859000000002</c:v>
                </c:pt>
                <c:pt idx="44">
                  <c:v>409.95233000000002</c:v>
                </c:pt>
                <c:pt idx="45">
                  <c:v>359.42743000000002</c:v>
                </c:pt>
                <c:pt idx="46">
                  <c:v>341.65627999999998</c:v>
                </c:pt>
                <c:pt idx="47">
                  <c:v>315.85120000000001</c:v>
                </c:pt>
                <c:pt idx="48">
                  <c:v>233.56161</c:v>
                </c:pt>
                <c:pt idx="49">
                  <c:v>205.99791999999999</c:v>
                </c:pt>
                <c:pt idx="50">
                  <c:v>199.89178000000001</c:v>
                </c:pt>
                <c:pt idx="51">
                  <c:v>200.67116999999999</c:v>
                </c:pt>
                <c:pt idx="52">
                  <c:v>200.08091999999999</c:v>
                </c:pt>
              </c:numCache>
            </c:numRef>
          </c: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09BB-4D41-909B-511CC9FE38A4}"/>
            </c:ext>
          </c:extLst>
        </c:ser>
        <c:ser>
          <c:idx val="1"/>
          <c:order val="1"/>
          <c:tx>
            <c:strRef>
              <c:f>Portugal!$A$6</c:f>
              <c:strCache>
                <c:ptCount val="1"/>
                <c:pt idx="0">
                  <c:v>Сплайны - 4 узла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Portugal!$B$1:$BB$1</c:f>
              <c:strCache>
                <c:ptCount val="5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</c:strCache>
            </c:strRef>
          </c:cat>
          <c:val>
            <c:numRef>
              <c:f>Portugal!$B$6:$BB$6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1.3999999999999999E-4</c:v>
                </c:pt>
                <c:pt idx="3">
                  <c:v>2.5300000000000001E-3</c:v>
                </c:pt>
                <c:pt idx="4">
                  <c:v>1.6060000000000001E-2</c:v>
                </c:pt>
                <c:pt idx="5">
                  <c:v>6.4530000000000004E-2</c:v>
                </c:pt>
                <c:pt idx="6">
                  <c:v>0.19806000000000001</c:v>
                </c:pt>
                <c:pt idx="7">
                  <c:v>0.50802000000000003</c:v>
                </c:pt>
                <c:pt idx="8">
                  <c:v>1.1451800000000001</c:v>
                </c:pt>
                <c:pt idx="9">
                  <c:v>2.3404199999999999</c:v>
                </c:pt>
                <c:pt idx="10">
                  <c:v>4.4300499999999996</c:v>
                </c:pt>
                <c:pt idx="11">
                  <c:v>7.8605099999999997</c:v>
                </c:pt>
                <c:pt idx="12">
                  <c:v>13.25113</c:v>
                </c:pt>
                <c:pt idx="13">
                  <c:v>21.382010000000001</c:v>
                </c:pt>
                <c:pt idx="14">
                  <c:v>33.229410000000001</c:v>
                </c:pt>
                <c:pt idx="15">
                  <c:v>49.984650000000002</c:v>
                </c:pt>
                <c:pt idx="16">
                  <c:v>73.067359999999994</c:v>
                </c:pt>
                <c:pt idx="17">
                  <c:v>104.15115</c:v>
                </c:pt>
                <c:pt idx="18">
                  <c:v>145.18849</c:v>
                </c:pt>
                <c:pt idx="19">
                  <c:v>198.45231999999999</c:v>
                </c:pt>
                <c:pt idx="20">
                  <c:v>266.44461000000001</c:v>
                </c:pt>
                <c:pt idx="21">
                  <c:v>352.03314</c:v>
                </c:pt>
                <c:pt idx="22">
                  <c:v>459.81151999999997</c:v>
                </c:pt>
                <c:pt idx="23">
                  <c:v>593.58172999999999</c:v>
                </c:pt>
                <c:pt idx="24">
                  <c:v>754.38262999999995</c:v>
                </c:pt>
                <c:pt idx="25">
                  <c:v>940.05939000000001</c:v>
                </c:pt>
                <c:pt idx="26">
                  <c:v>1146.0781199999999</c:v>
                </c:pt>
                <c:pt idx="27">
                  <c:v>1287.28259</c:v>
                </c:pt>
                <c:pt idx="28">
                  <c:v>1076.45984</c:v>
                </c:pt>
                <c:pt idx="29">
                  <c:v>1042.7442599999999</c:v>
                </c:pt>
                <c:pt idx="30">
                  <c:v>1068.7040999999999</c:v>
                </c:pt>
                <c:pt idx="31">
                  <c:v>1031.5468800000001</c:v>
                </c:pt>
                <c:pt idx="32">
                  <c:v>1009.0749499999999</c:v>
                </c:pt>
                <c:pt idx="33">
                  <c:v>995.47644000000003</c:v>
                </c:pt>
                <c:pt idx="34">
                  <c:v>979.67474000000004</c:v>
                </c:pt>
                <c:pt idx="35">
                  <c:v>963.64959999999996</c:v>
                </c:pt>
                <c:pt idx="36">
                  <c:v>966.99761999999998</c:v>
                </c:pt>
                <c:pt idx="37">
                  <c:v>962.42889000000002</c:v>
                </c:pt>
                <c:pt idx="38">
                  <c:v>940.66119000000003</c:v>
                </c:pt>
                <c:pt idx="39">
                  <c:v>917.52191000000005</c:v>
                </c:pt>
                <c:pt idx="40">
                  <c:v>873.27295000000004</c:v>
                </c:pt>
                <c:pt idx="41">
                  <c:v>714.10100999999997</c:v>
                </c:pt>
                <c:pt idx="42">
                  <c:v>578.44390999999996</c:v>
                </c:pt>
                <c:pt idx="43">
                  <c:v>479.19232</c:v>
                </c:pt>
                <c:pt idx="44">
                  <c:v>405.85399999999998</c:v>
                </c:pt>
                <c:pt idx="45">
                  <c:v>354.23129</c:v>
                </c:pt>
                <c:pt idx="46">
                  <c:v>335.54741999999999</c:v>
                </c:pt>
                <c:pt idx="47">
                  <c:v>309.74245999999999</c:v>
                </c:pt>
                <c:pt idx="48">
                  <c:v>230.40030999999999</c:v>
                </c:pt>
                <c:pt idx="49">
                  <c:v>204.48549</c:v>
                </c:pt>
                <c:pt idx="50">
                  <c:v>198.73650000000001</c:v>
                </c:pt>
                <c:pt idx="51">
                  <c:v>199.27045000000001</c:v>
                </c:pt>
                <c:pt idx="52">
                  <c:v>198.50380999999999</c:v>
                </c:pt>
              </c:numCache>
            </c:numRef>
          </c: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1-09BB-4D41-909B-511CC9FE38A4}"/>
            </c:ext>
          </c:extLst>
        </c:ser>
        <c:ser>
          <c:idx val="2"/>
          <c:order val="2"/>
          <c:tx>
            <c:strRef>
              <c:f>Portugal!$A$7</c:f>
              <c:strCache>
                <c:ptCount val="1"/>
                <c:pt idx="0">
                  <c:v>Сплайны - 3 узла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Portugal!$B$1:$BB$1</c:f>
              <c:strCache>
                <c:ptCount val="5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</c:strCache>
            </c:strRef>
          </c:cat>
          <c:val>
            <c:numRef>
              <c:f>Portugal!$B$7:$BB$7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4.6269999999999999E-2</c:v>
                </c:pt>
                <c:pt idx="3">
                  <c:v>0.22936999999999999</c:v>
                </c:pt>
                <c:pt idx="4">
                  <c:v>0.63424999999999998</c:v>
                </c:pt>
                <c:pt idx="5">
                  <c:v>1.3115699999999999</c:v>
                </c:pt>
                <c:pt idx="6">
                  <c:v>2.25895</c:v>
                </c:pt>
                <c:pt idx="7">
                  <c:v>3.4150999999999998</c:v>
                </c:pt>
                <c:pt idx="8">
                  <c:v>4.6696200000000001</c:v>
                </c:pt>
                <c:pt idx="9">
                  <c:v>5.8944799999999997</c:v>
                </c:pt>
                <c:pt idx="10">
                  <c:v>7.0016100000000003</c:v>
                </c:pt>
                <c:pt idx="11">
                  <c:v>7.9961399999999996</c:v>
                </c:pt>
                <c:pt idx="12">
                  <c:v>9.1391399999999994</c:v>
                </c:pt>
                <c:pt idx="13">
                  <c:v>11.02262</c:v>
                </c:pt>
                <c:pt idx="14">
                  <c:v>14.706770000000001</c:v>
                </c:pt>
                <c:pt idx="15">
                  <c:v>21.858219999999999</c:v>
                </c:pt>
                <c:pt idx="16">
                  <c:v>34.889150000000001</c:v>
                </c:pt>
                <c:pt idx="17">
                  <c:v>57.097859999999997</c:v>
                </c:pt>
                <c:pt idx="18">
                  <c:v>92.818619999999996</c:v>
                </c:pt>
                <c:pt idx="19">
                  <c:v>147.54288</c:v>
                </c:pt>
                <c:pt idx="20">
                  <c:v>227.57927000000001</c:v>
                </c:pt>
                <c:pt idx="21">
                  <c:v>336.24597</c:v>
                </c:pt>
                <c:pt idx="22">
                  <c:v>473.96544999999998</c:v>
                </c:pt>
                <c:pt idx="23">
                  <c:v>637.53925000000004</c:v>
                </c:pt>
                <c:pt idx="24">
                  <c:v>822.51140999999996</c:v>
                </c:pt>
                <c:pt idx="25">
                  <c:v>1022.45197</c:v>
                </c:pt>
                <c:pt idx="26">
                  <c:v>1230.5112300000001</c:v>
                </c:pt>
                <c:pt idx="27">
                  <c:v>1360.3984399999999</c:v>
                </c:pt>
                <c:pt idx="28">
                  <c:v>1122.40698</c:v>
                </c:pt>
                <c:pt idx="29">
                  <c:v>1064.4008799999999</c:v>
                </c:pt>
                <c:pt idx="30">
                  <c:v>1069.8120100000001</c:v>
                </c:pt>
                <c:pt idx="31">
                  <c:v>1016.03693</c:v>
                </c:pt>
                <c:pt idx="32">
                  <c:v>983.18822999999998</c:v>
                </c:pt>
                <c:pt idx="33">
                  <c:v>964.85144000000003</c:v>
                </c:pt>
                <c:pt idx="34">
                  <c:v>949.26464999999996</c:v>
                </c:pt>
                <c:pt idx="35">
                  <c:v>937.34369000000004</c:v>
                </c:pt>
                <c:pt idx="36">
                  <c:v>947.19304999999997</c:v>
                </c:pt>
                <c:pt idx="37">
                  <c:v>950.92858999999999</c:v>
                </c:pt>
                <c:pt idx="38">
                  <c:v>937.97533999999996</c:v>
                </c:pt>
                <c:pt idx="39">
                  <c:v>923.00232000000005</c:v>
                </c:pt>
                <c:pt idx="40">
                  <c:v>884.76702999999998</c:v>
                </c:pt>
                <c:pt idx="41">
                  <c:v>728.17260999999996</c:v>
                </c:pt>
                <c:pt idx="42">
                  <c:v>591.94195999999999</c:v>
                </c:pt>
                <c:pt idx="43">
                  <c:v>490.19824</c:v>
                </c:pt>
                <c:pt idx="44">
                  <c:v>413.47960999999998</c:v>
                </c:pt>
                <c:pt idx="45">
                  <c:v>358.55721999999997</c:v>
                </c:pt>
                <c:pt idx="46">
                  <c:v>337.43036000000001</c:v>
                </c:pt>
                <c:pt idx="47">
                  <c:v>309.66455000000002</c:v>
                </c:pt>
                <c:pt idx="48">
                  <c:v>229.94060999999999</c:v>
                </c:pt>
                <c:pt idx="49">
                  <c:v>203.92339999999999</c:v>
                </c:pt>
                <c:pt idx="50">
                  <c:v>196.50648000000001</c:v>
                </c:pt>
                <c:pt idx="51">
                  <c:v>195.34041999999999</c:v>
                </c:pt>
                <c:pt idx="52">
                  <c:v>193.95534000000001</c:v>
                </c:pt>
              </c:numCache>
            </c:numRef>
          </c: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09BB-4D41-909B-511CC9FE38A4}"/>
            </c:ext>
          </c:extLst>
        </c:ser>
        <c:ser>
          <c:idx val="3"/>
          <c:order val="3"/>
          <c:tx>
            <c:v>Данные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Portugal!$B$1:$BB$1</c:f>
              <c:strCache>
                <c:ptCount val="5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</c:strCache>
            </c:strRef>
          </c:cat>
          <c:val>
            <c:numRef>
              <c:f>Portugal!$B$2:$BB$2</c:f>
              <c:numCache>
                <c:formatCode>General</c:formatCode>
                <c:ptCount val="53"/>
                <c:pt idx="10">
                  <c:v>8.4662500000000005</c:v>
                </c:pt>
                <c:pt idx="11">
                  <c:v>8.0165000000000006</c:v>
                </c:pt>
                <c:pt idx="12">
                  <c:v>7.3930999999999996</c:v>
                </c:pt>
                <c:pt idx="13">
                  <c:v>9.4154199999999992</c:v>
                </c:pt>
                <c:pt idx="14">
                  <c:v>8.4029299999999996</c:v>
                </c:pt>
                <c:pt idx="15">
                  <c:v>19.471889999999998</c:v>
                </c:pt>
                <c:pt idx="16">
                  <c:v>30.355609999999999</c:v>
                </c:pt>
                <c:pt idx="17">
                  <c:v>72.371129999999994</c:v>
                </c:pt>
                <c:pt idx="18">
                  <c:v>80.604820000000004</c:v>
                </c:pt>
                <c:pt idx="19">
                  <c:v>134.58482000000001</c:v>
                </c:pt>
                <c:pt idx="20">
                  <c:v>219.36856</c:v>
                </c:pt>
                <c:pt idx="21">
                  <c:v>318.25357000000002</c:v>
                </c:pt>
                <c:pt idx="22">
                  <c:v>470.97552000000002</c:v>
                </c:pt>
                <c:pt idx="23">
                  <c:v>563.00482</c:v>
                </c:pt>
                <c:pt idx="24">
                  <c:v>804.77044999999998</c:v>
                </c:pt>
                <c:pt idx="25">
                  <c:v>1144.3614500000001</c:v>
                </c:pt>
                <c:pt idx="26">
                  <c:v>1337.4428700000001</c:v>
                </c:pt>
                <c:pt idx="27">
                  <c:v>1203.0506600000001</c:v>
                </c:pt>
                <c:pt idx="28">
                  <c:v>1135.9671599999999</c:v>
                </c:pt>
                <c:pt idx="29">
                  <c:v>1259.2078899999999</c:v>
                </c:pt>
                <c:pt idx="30">
                  <c:v>1147.4688699999999</c:v>
                </c:pt>
                <c:pt idx="31">
                  <c:v>1131.32654</c:v>
                </c:pt>
                <c:pt idx="32">
                  <c:v>1093.26135</c:v>
                </c:pt>
                <c:pt idx="33">
                  <c:v>1086.94128</c:v>
                </c:pt>
                <c:pt idx="34">
                  <c:v>1003.29596</c:v>
                </c:pt>
                <c:pt idx="35">
                  <c:v>878.51531999999997</c:v>
                </c:pt>
                <c:pt idx="36">
                  <c:v>769.36743000000001</c:v>
                </c:pt>
                <c:pt idx="37">
                  <c:v>962.38946999999996</c:v>
                </c:pt>
                <c:pt idx="38">
                  <c:v>871.91436999999996</c:v>
                </c:pt>
                <c:pt idx="39">
                  <c:v>799.74255000000005</c:v>
                </c:pt>
                <c:pt idx="40">
                  <c:v>781.20434999999998</c:v>
                </c:pt>
                <c:pt idx="41">
                  <c:v>683.54687999999999</c:v>
                </c:pt>
                <c:pt idx="42">
                  <c:v>612.30957000000001</c:v>
                </c:pt>
                <c:pt idx="43">
                  <c:v>553.80413999999996</c:v>
                </c:pt>
                <c:pt idx="44">
                  <c:v>462.50729000000001</c:v>
                </c:pt>
                <c:pt idx="45">
                  <c:v>441.57119999999998</c:v>
                </c:pt>
                <c:pt idx="46">
                  <c:v>378.42773</c:v>
                </c:pt>
                <c:pt idx="47">
                  <c:v>338.83057000000002</c:v>
                </c:pt>
                <c:pt idx="48">
                  <c:v>359.12979000000001</c:v>
                </c:pt>
                <c:pt idx="49">
                  <c:v>229</c:v>
                </c:pt>
                <c:pt idx="50">
                  <c:v>148</c:v>
                </c:pt>
                <c:pt idx="51">
                  <c:v>150</c:v>
                </c:pt>
              </c:numCache>
            </c:numRef>
          </c: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3-09BB-4D41-909B-511CC9FE3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6979152"/>
        <c:axId val="781266544"/>
      </c:lineChart>
      <c:catAx>
        <c:axId val="726979152"/>
        <c:scaling>
          <c:orientation val="minMax"/>
        </c:scaling>
        <c:delete val="0"/>
        <c:axPos val="b"/>
        <c:numFmt formatCode="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1266544"/>
        <c:crosses val="autoZero"/>
        <c:auto val="1"/>
        <c:lblAlgn val="ctr"/>
        <c:lblOffset val="100"/>
        <c:tickLblSkip val="10"/>
        <c:tickMarkSkip val="1"/>
        <c:noMultiLvlLbl val="0"/>
      </c:catAx>
      <c:valAx>
        <c:axId val="78126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6979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AE4AB11-45C1-49B4-8CB0-49E274381F96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Редактирование стилей основного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3FC4483-7CF5-4CF7-BC54-0B04140F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C4483-7CF5-4CF7-BC54-0B04140F1C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17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Шаблоны проверены и предложены только для стран Африки к югу от Сахары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C4483-7CF5-4CF7-BC54-0B04140F1C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41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Используйте национальное </a:t>
            </a:r>
            <a:r>
              <a:rPr lang="en-US" sz="1200" b="1" dirty="0" err="1"/>
              <a:t>определение</a:t>
            </a:r>
            <a:r>
              <a:rPr lang="en-US" sz="1200" b="1" dirty="0"/>
              <a:t>, </a:t>
            </a:r>
            <a:r>
              <a:rPr lang="en-US" sz="1200" b="1" dirty="0" err="1"/>
              <a:t>используемое</a:t>
            </a:r>
            <a:r>
              <a:rPr lang="en-US" sz="1200" b="1" dirty="0"/>
              <a:t> </a:t>
            </a:r>
            <a:r>
              <a:rPr lang="en-US" sz="1200" b="1" dirty="0" err="1"/>
              <a:t>для</a:t>
            </a:r>
            <a:r>
              <a:rPr lang="en-US" sz="1200" b="1" dirty="0"/>
              <a:t> </a:t>
            </a:r>
            <a:r>
              <a:rPr lang="en-US" sz="1200" b="1" dirty="0" err="1"/>
              <a:t>расчета</a:t>
            </a:r>
            <a:r>
              <a:rPr lang="en-US" sz="1200" b="1" dirty="0"/>
              <a:t> </a:t>
            </a:r>
            <a:r>
              <a:rPr lang="en-US" sz="1200" b="1" dirty="0" err="1"/>
              <a:t>этого</a:t>
            </a:r>
            <a:r>
              <a:rPr lang="en-US" sz="1200" b="1" dirty="0"/>
              <a:t> </a:t>
            </a:r>
            <a:r>
              <a:rPr lang="en-US" sz="1200" b="1" dirty="0" err="1"/>
              <a:t>показателя</a:t>
            </a:r>
            <a:r>
              <a:rPr lang="ru-RU" sz="1200" b="1" dirty="0"/>
              <a:t>ю </a:t>
            </a:r>
          </a:p>
          <a:p>
            <a:r>
              <a:rPr lang="ru-RU" sz="1200" b="1" dirty="0"/>
              <a:t>1. Введите най данные если они есть</a:t>
            </a:r>
          </a:p>
          <a:p>
            <a:r>
              <a:rPr lang="ru-RU" sz="1200" b="1" dirty="0"/>
              <a:t>2. Используйте рекомендуемые 5% </a:t>
            </a:r>
          </a:p>
          <a:p>
            <a:r>
              <a:rPr lang="ru-RU" sz="1200" b="1" dirty="0"/>
              <a:t>Их можно внести вручную для всех годов или нажать на клавишу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C4483-7CF5-4CF7-BC54-0B04140F1C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51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 странах с большим количеством данных количество узлов, вероятно, не будет иметь большого значения для соответствия модели. В странах с меньшим количеством данных различия в сложности моделей будут иметь большее значение для оценок, и вам придется учитывать AIC и правдоподобность оценок моделей, чтобы сделать выбор между моделями.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C4483-7CF5-4CF7-BC54-0B04140F1C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74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Примечание "РГ": удалена пуля о Shiny90, поскольку она не относится к данному контексту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C4483-7CF5-4CF7-BC54-0B04140F1C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21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Зависит от введенной скорости прерывания лечения!</a:t>
            </a:r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C4483-7CF5-4CF7-BC54-0B04140F1C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C4483-7CF5-4CF7-BC54-0B04140F1C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14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Скрыто - не имеет значения за пределами SSA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C4483-7CF5-4CF7-BC54-0B04140F1C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53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Скрыто - не имеет значения за пределами SSA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C4483-7CF5-4CF7-BC54-0B04140F1C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59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Скрыто - не имеет значения за пределами SSA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C4483-7CF5-4CF7-BC54-0B04140F1C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24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230BB-CAAA-48EC-9DFD-99B77037C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138379-9D4B-41CC-A162-04630EEFF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69BC0-259B-4EDC-A2F4-B502821B8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15C0-9D66-4541-8E11-B69383B3C42B}" type="datetime1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68F82-E990-4006-B9FB-874EBB3EF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48E7C-4764-4FC4-885E-B32B1EB19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0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D9E80-FFE9-4389-BF4C-C50CD9BD1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C29126-94E8-486F-AB01-81D4CFF10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2164F-6980-49D3-9234-46FF0AF79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128E-712B-4887-8407-3A35F15867CE}" type="datetime1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32924-8374-4A5D-A277-331FA271E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C6C28-9E30-4D11-902A-C96FF870B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1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406D1-4742-4843-B0E4-CF3871785B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71B94-81D7-4F30-93A4-F51FB2348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8BF0-7FBF-4898-BDDE-1819ECBF3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8F68-DB58-406D-A67A-8F9D04739816}" type="datetime1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314CD-386A-40A5-BDCD-8E2827033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64C93-68E5-4FA4-960B-FA155FD7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10635-5CEC-4384-A2C5-92AC0631E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8BB4E-225E-4BBD-BC67-20818DE0E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23A2F-A054-4209-9CB7-42837F1E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F8BD-08BB-4A8A-8AA8-0E91AB431CE6}" type="datetime1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5E96-6D50-49D4-A754-DB54CED3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6BBE9-FB13-47EA-8E2E-97B9E891E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1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25859-FF05-4BE3-9984-9DE6B302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576AB-BBC3-44D6-B38A-2146FFA53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74BE9-2FBD-44FA-9901-235021B1F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7DEC-FE6B-4C45-AEFE-23E3916E4A2C}" type="datetime1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90B51-59EA-41AB-94E9-375285703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EBA5D-F0A5-4D6B-A1F2-BFABC769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11501-5772-471B-AFD3-1C60F0C31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AA951-E9F3-4F45-BE8D-33D643E22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 marL="685800" indent="-228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67EA7-40E6-4C26-853D-899527397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2pPr marL="685800" indent="-228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F73D78-4183-4F29-8643-E9C5524EA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BF74-6D9E-4704-9FB6-10854F62FD25}" type="datetime1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B7B4F-EA3E-4405-8DCF-DB23CA60B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578963-6E88-449C-AF13-1CC62AD33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0960A-D71E-4D7A-A787-74D6DBC29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CE931-0A02-4E5D-BC3A-23D8B0C75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3536B-B25D-424A-B0DF-0E8150B9D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C1CA37-FDC4-41B1-B1AC-B87A790C8C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9A0925-DF69-4EA2-9066-DB572E2244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DE81A6-5371-4902-8150-5FF406231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9F49-6F24-41E3-99E1-36D6A62E0123}" type="datetime1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E31778-510A-4041-9C9D-C1F82C700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BFF709-2C1D-4720-9A95-6CC79415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8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4309B-B01A-412B-BEED-0D67B99F6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EF931A-F7EF-4755-8AE3-BFC95E00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245D-C950-427F-90AD-A5991B6CD881}" type="datetime1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5A84C3-A4E1-4FF5-A4F0-1C7633002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42B29-0923-4F80-A1BA-EADDF40ED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1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0237E6-99B3-43E0-8CE0-F79E41697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2B6E-3404-4F23-A953-FDF3AA194680}" type="datetime1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806CEB-FFE8-45C9-A160-C56904273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5E00E-7BEC-4215-AB68-73813498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3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A25F9-8356-48AF-8918-4A2F8F7CF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9E571-ED8F-488E-BC94-67043974E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3B47D-DAEF-4BE7-BDB4-3EAC834B4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550B2-964B-495E-8261-847B7ACC5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B540-1546-4174-8277-76BD957A9002}" type="datetime1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0F761-F58F-4325-85D5-562C5D051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7DC73-208E-4865-87D1-F946ACE43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5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D931-B410-4998-8FAD-E589AFF4F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FAA984-1199-43A2-97C7-03EB24D42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603AE7-CA65-45F3-8ED4-956CCC072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98087-5B2F-42E7-90BC-C2A2AE09B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57B1-A5D9-45E6-A279-9AEA52C5FC22}" type="datetime1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58AFC6-D80C-4F36-BCCE-C85A8F4DA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313FD0-C90A-4586-BDDA-A704638CB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7349E3-188E-48F2-B91D-5FA3E3422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Нажмите, чтобы отредактировать стиль заголовка мастера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401C4-1EE0-44CC-8E8C-FF650AD8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Редактирование стилей основного текста</a:t>
            </a:r>
          </a:p>
          <a:p>
            <a:pPr lvl="1"/>
            <a:r>
              <a:rPr lang="en-US" dirty="0"/>
              <a:t>Второй уровень</a:t>
            </a:r>
          </a:p>
          <a:p>
            <a:pPr lvl="2"/>
            <a:r>
              <a:rPr lang="en-US" dirty="0"/>
              <a:t>Третий уровень</a:t>
            </a:r>
          </a:p>
          <a:p>
            <a:pPr lvl="3"/>
            <a:r>
              <a:rPr lang="en-US" dirty="0"/>
              <a:t>Четвертый уровень</a:t>
            </a:r>
          </a:p>
          <a:p>
            <a:pPr lvl="4"/>
            <a:r>
              <a:rPr lang="en-US" dirty="0"/>
              <a:t>Пятый уровень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A944F-3A24-4EF6-A744-EF0C3AA9BF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45AFB-5F80-4C18-8A26-A6AD51EE6895}" type="datetime1">
              <a:rPr lang="en-US" smtClean="0"/>
              <a:t>2/2/2024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DDA52-73A5-48F7-814D-E811CBE67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164C1-FD47-4408-B785-D12A9B884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3D369-8700-4468-8CC4-EE7C5372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3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27BB6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30A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27BB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30A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27BB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30A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ivtools.unaids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9A784-76C7-A5B0-0CC6-4075707FE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495" y="1122363"/>
            <a:ext cx="10371221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E26D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Изменения в </a:t>
            </a:r>
            <a:r>
              <a:rPr lang="en-US" dirty="0">
                <a:solidFill>
                  <a:srgbClr val="0E26D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спектре </a:t>
            </a:r>
            <a:br>
              <a:rPr lang="en-US" dirty="0">
                <a:solidFill>
                  <a:srgbClr val="0E26DA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dirty="0">
                <a:solidFill>
                  <a:srgbClr val="0E26D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AIM, EPP </a:t>
            </a:r>
            <a:r>
              <a:rPr lang="en-US" dirty="0">
                <a:solidFill>
                  <a:srgbClr val="0E26D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 CSAVR</a:t>
            </a:r>
            <a:br>
              <a:rPr lang="en-US" dirty="0">
                <a:solidFill>
                  <a:srgbClr val="0E26D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dirty="0">
                <a:solidFill>
                  <a:srgbClr val="0E26D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для оценок ВИЧ в раунде 2024 года</a:t>
            </a:r>
            <a:endParaRPr lang="en-US" sz="23900" dirty="0">
              <a:solidFill>
                <a:srgbClr val="0E26DA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D367E3F-78C5-A5F0-5B21-F5028AF87A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Вебинар "EPP и CSAVR для концентрированных эпидемий</a:t>
            </a:r>
          </a:p>
          <a:p>
            <a:r>
              <a:rPr lang="en-US" dirty="0"/>
              <a:t>Роб Глаубиус, Avenir Health</a:t>
            </a:r>
          </a:p>
          <a:p>
            <a:r>
              <a:rPr lang="en-US" dirty="0"/>
              <a:t>25 января 2024 года</a:t>
            </a:r>
          </a:p>
        </p:txBody>
      </p:sp>
    </p:spTree>
    <p:extLst>
      <p:ext uri="{BB962C8B-B14F-4D97-AF65-F5344CB8AC3E}">
        <p14:creationId xmlns:p14="http://schemas.microsoft.com/office/powerpoint/2010/main" val="3850873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9A3C0-DD2D-BC81-0716-4EB9C5FF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001757"/>
          </a:xfrm>
        </p:spPr>
        <p:txBody>
          <a:bodyPr anchor="ctr">
            <a:normAutofit fontScale="90000"/>
          </a:bodyPr>
          <a:lstStyle/>
          <a:p>
            <a:r>
              <a:rPr lang="en-US" sz="5200" dirty="0">
                <a:solidFill>
                  <a:srgbClr val="0E26DA"/>
                </a:solidFill>
              </a:rPr>
              <a:t>Валидация: Ранее лечившиеся дети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51C63A-CCBA-7CF4-27FE-D627533FD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226" y="1165752"/>
            <a:ext cx="7807549" cy="445030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A78E4-149A-F9CC-A619-D5DF42343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F13D369-8700-4468-8CC4-EE7C53720160}" type="slidenum">
              <a:rPr lang="en-US" smtClean="0"/>
              <a:t>10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0E4B82-12A4-8A45-7BC1-2C45D5D14E03}"/>
              </a:ext>
            </a:extLst>
          </p:cNvPr>
          <p:cNvSpPr txBox="1"/>
          <p:nvPr/>
        </p:nvSpPr>
        <p:spPr>
          <a:xfrm>
            <a:off x="231819" y="5843153"/>
            <a:ext cx="11320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Как и в аналогичном графике для взрослых, рассчитывается количество детей, не принимающих в настоящее время АРТ, которые ранее принимали АРТ. </a:t>
            </a:r>
          </a:p>
          <a:p>
            <a:r>
              <a:rPr lang="en-US" dirty="0"/>
              <a:t>PT[t] = PT[t-1] + </a:t>
            </a:r>
            <a:r>
              <a:rPr lang="en-US" b="1" dirty="0"/>
              <a:t>Прерывания[t-1] - Повторные инициации[t-1] </a:t>
            </a:r>
            <a:r>
              <a:rPr lang="en-US" dirty="0"/>
              <a:t>- Смерти[t-1] - </a:t>
            </a:r>
            <a:r>
              <a:rPr lang="en-US" dirty="0" err="1"/>
              <a:t>Старение</a:t>
            </a:r>
            <a:r>
              <a:rPr lang="en-US" dirty="0"/>
              <a:t>[t-1]</a:t>
            </a:r>
          </a:p>
        </p:txBody>
      </p:sp>
    </p:spTree>
    <p:extLst>
      <p:ext uri="{BB962C8B-B14F-4D97-AF65-F5344CB8AC3E}">
        <p14:creationId xmlns:p14="http://schemas.microsoft.com/office/powerpoint/2010/main" val="1848305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C1E9BF-3583-F1E2-8147-7D5DCB0D3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81" y="177008"/>
            <a:ext cx="10515600" cy="729579"/>
          </a:xfrm>
        </p:spPr>
        <p:txBody>
          <a:bodyPr/>
          <a:lstStyle/>
          <a:p>
            <a:r>
              <a:rPr lang="en-US">
                <a:solidFill>
                  <a:srgbClr val="0E26DA"/>
                </a:solidFill>
              </a:rPr>
              <a:t>Индикаторы проверки файлов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07706-9A2A-F152-BEED-60A0AF98A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11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59ABA3-6013-283A-D37D-5DF5705964CA}"/>
              </a:ext>
            </a:extLst>
          </p:cNvPr>
          <p:cNvGrpSpPr/>
          <p:nvPr/>
        </p:nvGrpSpPr>
        <p:grpSpPr>
          <a:xfrm>
            <a:off x="36394" y="997103"/>
            <a:ext cx="7957123" cy="5541809"/>
            <a:chOff x="297287" y="997103"/>
            <a:chExt cx="7536943" cy="524373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C0A80F7-5005-3A25-2D7D-1C2FE0E36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588" y="997103"/>
              <a:ext cx="7468642" cy="5134692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AE2D6A3-7A5E-4619-31F7-08B6D311AD8C}"/>
                </a:ext>
              </a:extLst>
            </p:cNvPr>
            <p:cNvSpPr/>
            <p:nvPr/>
          </p:nvSpPr>
          <p:spPr>
            <a:xfrm>
              <a:off x="297287" y="5803843"/>
              <a:ext cx="1081825" cy="399245"/>
            </a:xfrm>
            <a:prstGeom prst="ellipse">
              <a:avLst/>
            </a:prstGeom>
            <a:noFill/>
            <a:ln w="25400">
              <a:solidFill>
                <a:srgbClr val="E3131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DAF9474-1B75-56A9-B405-2B97528B1D80}"/>
                </a:ext>
              </a:extLst>
            </p:cNvPr>
            <p:cNvSpPr/>
            <p:nvPr/>
          </p:nvSpPr>
          <p:spPr>
            <a:xfrm>
              <a:off x="5419859" y="5860897"/>
              <a:ext cx="980942" cy="379940"/>
            </a:xfrm>
            <a:prstGeom prst="ellipse">
              <a:avLst/>
            </a:prstGeom>
            <a:noFill/>
            <a:ln w="25400">
              <a:solidFill>
                <a:srgbClr val="E3131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3A26C38-3031-D0EA-A250-76A649F99587}"/>
              </a:ext>
            </a:extLst>
          </p:cNvPr>
          <p:cNvSpPr txBox="1"/>
          <p:nvPr/>
        </p:nvSpPr>
        <p:spPr>
          <a:xfrm>
            <a:off x="7993517" y="1106776"/>
            <a:ext cx="41984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'Проекция недействительна'</a:t>
            </a:r>
            <a:r>
              <a:rPr lang="en-US" dirty="0"/>
              <a:t>. Указывает на то, что исходные данные могли измениться с момента последнего проецирования файла.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Отобразите любой результат, чтобы выполнить повторный расчет перед сохранением файла.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'UA Invalid'</a:t>
            </a:r>
            <a:r>
              <a:rPr lang="en-US" dirty="0"/>
              <a:t>. Указывает на то, что результаты могли измениться с момента выполнения анализа неопределенности </a:t>
            </a:r>
            <a:r>
              <a:rPr lang="en-US" dirty="0">
                <a:sym typeface="Wingdings" panose="05000000000000000000" pitchFamily="2" charset="2"/>
              </a:rPr>
              <a:t>.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В меню </a:t>
            </a:r>
            <a:r>
              <a:rPr lang="en-US" b="1" i="1" dirty="0"/>
              <a:t>Инструменты &gt; AIM &gt; Анализ неопределенности </a:t>
            </a:r>
            <a:r>
              <a:rPr lang="en-US" dirty="0"/>
              <a:t>повторно оцените границы неопределенности (установив год на 2023) перед сохранением файла. </a:t>
            </a:r>
          </a:p>
        </p:txBody>
      </p:sp>
    </p:spTree>
    <p:extLst>
      <p:ext uri="{BB962C8B-B14F-4D97-AF65-F5344CB8AC3E}">
        <p14:creationId xmlns:p14="http://schemas.microsoft.com/office/powerpoint/2010/main" val="2548035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C1E9BF-3583-F1E2-8147-7D5DCB0D3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80" y="177008"/>
            <a:ext cx="11439543" cy="72957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E26DA"/>
                </a:solidFill>
              </a:rPr>
              <a:t>Показатели валидации файлов - </a:t>
            </a:r>
            <a:r>
              <a:rPr lang="en-US" dirty="0">
                <a:solidFill>
                  <a:srgbClr val="00B050"/>
                </a:solidFill>
              </a:rPr>
              <a:t>Генерализованные эпидемии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07706-9A2A-F152-BEED-60A0AF98A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12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59ABA3-6013-283A-D37D-5DF5705964CA}"/>
              </a:ext>
            </a:extLst>
          </p:cNvPr>
          <p:cNvGrpSpPr/>
          <p:nvPr/>
        </p:nvGrpSpPr>
        <p:grpSpPr>
          <a:xfrm>
            <a:off x="36394" y="997103"/>
            <a:ext cx="7957123" cy="5541809"/>
            <a:chOff x="297287" y="997103"/>
            <a:chExt cx="7536943" cy="524373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C0A80F7-5005-3A25-2D7D-1C2FE0E36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588" y="997103"/>
              <a:ext cx="7468642" cy="5134692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AE2D6A3-7A5E-4619-31F7-08B6D311AD8C}"/>
                </a:ext>
              </a:extLst>
            </p:cNvPr>
            <p:cNvSpPr/>
            <p:nvPr/>
          </p:nvSpPr>
          <p:spPr>
            <a:xfrm>
              <a:off x="297287" y="5803843"/>
              <a:ext cx="1081825" cy="399245"/>
            </a:xfrm>
            <a:prstGeom prst="ellipse">
              <a:avLst/>
            </a:prstGeom>
            <a:noFill/>
            <a:ln w="25400">
              <a:solidFill>
                <a:srgbClr val="E3131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DAF9474-1B75-56A9-B405-2B97528B1D80}"/>
                </a:ext>
              </a:extLst>
            </p:cNvPr>
            <p:cNvSpPr/>
            <p:nvPr/>
          </p:nvSpPr>
          <p:spPr>
            <a:xfrm>
              <a:off x="5419859" y="5860897"/>
              <a:ext cx="980942" cy="379940"/>
            </a:xfrm>
            <a:prstGeom prst="ellipse">
              <a:avLst/>
            </a:prstGeom>
            <a:noFill/>
            <a:ln w="25400">
              <a:solidFill>
                <a:srgbClr val="E3131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1B6EAE3-86E6-3F44-4543-34AFD6C8C488}"/>
                </a:ext>
              </a:extLst>
            </p:cNvPr>
            <p:cNvSpPr/>
            <p:nvPr/>
          </p:nvSpPr>
          <p:spPr>
            <a:xfrm>
              <a:off x="6400801" y="5860897"/>
              <a:ext cx="980943" cy="342191"/>
            </a:xfrm>
            <a:prstGeom prst="ellipse">
              <a:avLst/>
            </a:prstGeom>
            <a:noFill/>
            <a:ln w="25400">
              <a:solidFill>
                <a:srgbClr val="E3131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3A26C38-3031-D0EA-A250-76A649F99587}"/>
              </a:ext>
            </a:extLst>
          </p:cNvPr>
          <p:cNvSpPr txBox="1"/>
          <p:nvPr/>
        </p:nvSpPr>
        <p:spPr>
          <a:xfrm>
            <a:off x="7993517" y="1106776"/>
            <a:ext cx="419848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'Projection invalid'</a:t>
            </a:r>
            <a:r>
              <a:rPr lang="en-US" sz="1600" dirty="0"/>
              <a:t>. Указывает на то, что исходные данные могли измениться с момента последнего проецирования файла. </a:t>
            </a:r>
            <a:br>
              <a:rPr lang="en-US" sz="1600" dirty="0"/>
            </a:b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dirty="0"/>
              <a:t>Отобразите любой результат, чтобы выполнить повторный расчет перед сохранением файла.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'UA Invalid'</a:t>
            </a:r>
            <a:r>
              <a:rPr lang="en-US" sz="1600" dirty="0"/>
              <a:t>. Указывает на то, что результаты могли измениться с момента выполнения анализа неопределенности </a:t>
            </a:r>
            <a:r>
              <a:rPr lang="en-US" sz="1600" dirty="0">
                <a:sym typeface="Wingdings" panose="05000000000000000000" pitchFamily="2" charset="2"/>
              </a:rPr>
              <a:t>.</a:t>
            </a:r>
            <a:br>
              <a:rPr lang="en-US" sz="1600" dirty="0">
                <a:sym typeface="Wingdings" panose="05000000000000000000" pitchFamily="2" charset="2"/>
              </a:rPr>
            </a:br>
            <a:r>
              <a:rPr lang="en-US" sz="1600" dirty="0">
                <a:sym typeface="Wingdings" panose="05000000000000000000" pitchFamily="2" charset="2"/>
              </a:rPr>
              <a:t>В меню </a:t>
            </a:r>
            <a:r>
              <a:rPr lang="en-US" sz="1600" b="1" i="1" dirty="0"/>
              <a:t>Инструменты &gt; AIM &gt; Анализ неопределенности </a:t>
            </a:r>
            <a:r>
              <a:rPr lang="en-US" sz="1600" dirty="0"/>
              <a:t>повторно оцените границы неопределенности (установив год на 2023) перед сохранением файла.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B050"/>
                </a:solidFill>
              </a:rPr>
              <a:t>'Shiny90 invalid'</a:t>
            </a:r>
            <a:r>
              <a:rPr lang="en-US" sz="1600" dirty="0">
                <a:solidFill>
                  <a:srgbClr val="00B050"/>
                </a:solidFill>
              </a:rPr>
              <a:t>. Указывает на то, что входы ART были изменены с момента последнего запуска модели Shiny90. </a:t>
            </a:r>
            <a:br>
              <a:rPr lang="en-US" sz="1600" dirty="0">
                <a:solidFill>
                  <a:srgbClr val="00B050"/>
                </a:solidFill>
              </a:rPr>
            </a:br>
            <a:r>
              <a:rPr lang="en-US" sz="1600" dirty="0">
                <a:solidFill>
                  <a:srgbClr val="00B050"/>
                </a:solidFill>
                <a:sym typeface="Wingdings" panose="05000000000000000000" pitchFamily="2" charset="2"/>
              </a:rPr>
              <a:t> В </a:t>
            </a:r>
            <a:r>
              <a:rPr lang="en-US" sz="1600" b="1" i="1" dirty="0">
                <a:solidFill>
                  <a:srgbClr val="00B050"/>
                </a:solidFill>
              </a:rPr>
              <a:t>статистике программы &gt; Знание статуса </a:t>
            </a:r>
            <a:r>
              <a:rPr lang="en-US" sz="1600" dirty="0">
                <a:solidFill>
                  <a:srgbClr val="00B050"/>
                </a:solidFill>
              </a:rPr>
              <a:t>повторный запуск Shiny90</a:t>
            </a:r>
          </a:p>
        </p:txBody>
      </p:sp>
    </p:spTree>
    <p:extLst>
      <p:ext uri="{BB962C8B-B14F-4D97-AF65-F5344CB8AC3E}">
        <p14:creationId xmlns:p14="http://schemas.microsoft.com/office/powerpoint/2010/main" val="3524560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56124-6532-D0C8-BB0D-1066A7017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98" y="365125"/>
            <a:ext cx="7192370" cy="1325563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0E26DA"/>
                </a:solidFill>
              </a:rPr>
              <a:t>Загрузите последнюю версию Спектра для раунда оценок 2024 года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AB230B-71F6-3D57-4AA2-4E68AC6EF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51242" cy="4351338"/>
          </a:xfrm>
        </p:spPr>
        <p:txBody>
          <a:bodyPr/>
          <a:lstStyle/>
          <a:p>
            <a:r>
              <a:rPr lang="en-US" dirty="0"/>
              <a:t>Перейти на сайт </a:t>
            </a:r>
            <a:r>
              <a:rPr lang="en-US" dirty="0">
                <a:hlinkClick r:id="rId3"/>
              </a:rPr>
              <a:t>https://hivtools.unaids.org/</a:t>
            </a:r>
            <a:endParaRPr lang="en-US" dirty="0"/>
          </a:p>
          <a:p>
            <a:r>
              <a:rPr lang="en-US" dirty="0"/>
              <a:t>Выберите "Спектр: Модель воздействия СПИДа</a:t>
            </a:r>
          </a:p>
          <a:p>
            <a:r>
              <a:rPr lang="en-US" dirty="0"/>
              <a:t>Загрузите установочный файл для текущей версии: </a:t>
            </a:r>
            <a:r>
              <a:rPr lang="en-US" b="1" dirty="0">
                <a:solidFill>
                  <a:srgbClr val="0E26DA"/>
                </a:solidFill>
              </a:rPr>
              <a:t>6.32 (24 января 2024 года)</a:t>
            </a:r>
            <a:endParaRPr lang="en-US" b="1" u="sng" dirty="0">
              <a:solidFill>
                <a:srgbClr val="0E26DA"/>
              </a:solidFill>
            </a:endParaRPr>
          </a:p>
          <a:p>
            <a:r>
              <a:rPr lang="en-US" dirty="0"/>
              <a:t>Запустите загруженный файл</a:t>
            </a:r>
          </a:p>
          <a:p>
            <a:pPr lvl="1"/>
            <a:r>
              <a:rPr lang="en-US" dirty="0"/>
              <a:t>SpecinstallAIM2024.exe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9F9A2F-0C8D-0F5C-70A6-638ACD122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13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B3B495-AE25-1E07-A377-4B7369525531}"/>
              </a:ext>
            </a:extLst>
          </p:cNvPr>
          <p:cNvGrpSpPr/>
          <p:nvPr/>
        </p:nvGrpSpPr>
        <p:grpSpPr>
          <a:xfrm>
            <a:off x="9036169" y="26065"/>
            <a:ext cx="3057858" cy="6724773"/>
            <a:chOff x="9036169" y="26065"/>
            <a:chExt cx="3057858" cy="672477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B8E7708-6106-F1A1-BD68-2D4567A6F7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5" b="615"/>
            <a:stretch/>
          </p:blipFill>
          <p:spPr>
            <a:xfrm>
              <a:off x="9036169" y="26065"/>
              <a:ext cx="3057858" cy="6724773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5CDEE95-DA4E-497D-6C52-9CEF235CCC91}"/>
                </a:ext>
              </a:extLst>
            </p:cNvPr>
            <p:cNvSpPr/>
            <p:nvPr/>
          </p:nvSpPr>
          <p:spPr>
            <a:xfrm>
              <a:off x="9145026" y="5597414"/>
              <a:ext cx="2467319" cy="729573"/>
            </a:xfrm>
            <a:prstGeom prst="roundRect">
              <a:avLst/>
            </a:prstGeom>
            <a:noFill/>
            <a:ln w="38100">
              <a:solidFill>
                <a:srgbClr val="E3131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8818BCE-9121-4D50-E048-B1A48FD6A1B0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5972175" y="3686175"/>
            <a:ext cx="3172851" cy="227602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580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56124-6532-D0C8-BB0D-1066A7017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98" y="365125"/>
            <a:ext cx="719237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E26DA"/>
                </a:solidFill>
              </a:rPr>
              <a:t>Дополнительные слайды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9F9A2F-0C8D-0F5C-70A6-638ACD122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96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C28B0-F4F9-6128-C074-96871DE8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85535"/>
            <a:ext cx="11590930" cy="88943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Упрощенная диаграмма водопада для изменений АРТ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5288A0-A96C-D799-B336-61375DC4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15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096EA5-12FB-CE11-13E6-29894679C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304" y="1174967"/>
            <a:ext cx="6887536" cy="530310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09F7329-D2BF-1CA9-EE22-A0C5BC6A0B5C}"/>
              </a:ext>
            </a:extLst>
          </p:cNvPr>
          <p:cNvCxnSpPr/>
          <p:nvPr/>
        </p:nvCxnSpPr>
        <p:spPr>
          <a:xfrm>
            <a:off x="3806778" y="5792070"/>
            <a:ext cx="6096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9878D42-4F25-A71C-AB95-CAB4BCC8DE58}"/>
              </a:ext>
            </a:extLst>
          </p:cNvPr>
          <p:cNvCxnSpPr>
            <a:cxnSpLocks/>
          </p:cNvCxnSpPr>
          <p:nvPr/>
        </p:nvCxnSpPr>
        <p:spPr>
          <a:xfrm>
            <a:off x="4000739" y="5300519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4E138DB-920E-2709-00E1-7950BB5DC810}"/>
              </a:ext>
            </a:extLst>
          </p:cNvPr>
          <p:cNvCxnSpPr>
            <a:cxnSpLocks/>
          </p:cNvCxnSpPr>
          <p:nvPr/>
        </p:nvCxnSpPr>
        <p:spPr>
          <a:xfrm>
            <a:off x="4248676" y="4860107"/>
            <a:ext cx="1079500" cy="63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A6646B6-8655-DADF-22B8-12A2276BC442}"/>
              </a:ext>
            </a:extLst>
          </p:cNvPr>
          <p:cNvCxnSpPr>
            <a:cxnSpLocks/>
          </p:cNvCxnSpPr>
          <p:nvPr/>
        </p:nvCxnSpPr>
        <p:spPr>
          <a:xfrm>
            <a:off x="6055824" y="4503386"/>
            <a:ext cx="0" cy="2937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E3EF072-C049-E847-015B-944338D89264}"/>
              </a:ext>
            </a:extLst>
          </p:cNvPr>
          <p:cNvCxnSpPr>
            <a:cxnSpLocks/>
          </p:cNvCxnSpPr>
          <p:nvPr/>
        </p:nvCxnSpPr>
        <p:spPr>
          <a:xfrm>
            <a:off x="6477464" y="4415017"/>
            <a:ext cx="0" cy="4784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7D31BB5-552A-85AB-212F-FC4A26B2EB17}"/>
              </a:ext>
            </a:extLst>
          </p:cNvPr>
          <p:cNvCxnSpPr>
            <a:cxnSpLocks/>
          </p:cNvCxnSpPr>
          <p:nvPr/>
        </p:nvCxnSpPr>
        <p:spPr>
          <a:xfrm flipH="1">
            <a:off x="7705425" y="5495263"/>
            <a:ext cx="54571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EBFB7A6-F7B7-5F4C-1471-54AA08E4BB6C}"/>
              </a:ext>
            </a:extLst>
          </p:cNvPr>
          <p:cNvCxnSpPr>
            <a:cxnSpLocks/>
          </p:cNvCxnSpPr>
          <p:nvPr/>
        </p:nvCxnSpPr>
        <p:spPr>
          <a:xfrm flipV="1">
            <a:off x="6977715" y="5337382"/>
            <a:ext cx="0" cy="3618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73BB72F-7C65-2018-C062-7875B8E2DF3C}"/>
              </a:ext>
            </a:extLst>
          </p:cNvPr>
          <p:cNvSpPr txBox="1"/>
          <p:nvPr/>
        </p:nvSpPr>
        <p:spPr>
          <a:xfrm>
            <a:off x="2384378" y="5624290"/>
            <a:ext cx="1422400" cy="307777"/>
          </a:xfrm>
          <a:prstGeom prst="rect">
            <a:avLst/>
          </a:prstGeom>
          <a:solidFill>
            <a:srgbClr val="FFFFCC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На АРТ 2022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ED9056-0CF1-D135-70D2-B3852EED8F4B}"/>
              </a:ext>
            </a:extLst>
          </p:cNvPr>
          <p:cNvSpPr txBox="1"/>
          <p:nvPr/>
        </p:nvSpPr>
        <p:spPr>
          <a:xfrm>
            <a:off x="2298939" y="5093432"/>
            <a:ext cx="1701800" cy="307777"/>
          </a:xfrm>
          <a:prstGeom prst="rect">
            <a:avLst/>
          </a:prstGeom>
          <a:solidFill>
            <a:srgbClr val="FFFFCC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Новые инициативы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C7A38E-26C5-41F9-4B4B-4B7335D416A5}"/>
              </a:ext>
            </a:extLst>
          </p:cNvPr>
          <p:cNvSpPr txBox="1"/>
          <p:nvPr/>
        </p:nvSpPr>
        <p:spPr>
          <a:xfrm>
            <a:off x="2826275" y="4675442"/>
            <a:ext cx="1422401" cy="307777"/>
          </a:xfrm>
          <a:prstGeom prst="rect">
            <a:avLst/>
          </a:prstGeom>
          <a:solidFill>
            <a:srgbClr val="FFFFCC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Повторное привлечение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A825C9-5A0E-E69A-28CA-0FD9C454F578}"/>
              </a:ext>
            </a:extLst>
          </p:cNvPr>
          <p:cNvSpPr txBox="1"/>
          <p:nvPr/>
        </p:nvSpPr>
        <p:spPr>
          <a:xfrm>
            <a:off x="5553596" y="4209098"/>
            <a:ext cx="635000" cy="307777"/>
          </a:xfrm>
          <a:prstGeom prst="rect">
            <a:avLst/>
          </a:prstGeom>
          <a:solidFill>
            <a:srgbClr val="FFFFCC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Умер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F69013-80DA-1ADD-6359-8836ADE978D2}"/>
              </a:ext>
            </a:extLst>
          </p:cNvPr>
          <p:cNvSpPr txBox="1"/>
          <p:nvPr/>
        </p:nvSpPr>
        <p:spPr>
          <a:xfrm>
            <a:off x="6294274" y="4209098"/>
            <a:ext cx="1422399" cy="307777"/>
          </a:xfrm>
          <a:prstGeom prst="rect">
            <a:avLst/>
          </a:prstGeom>
          <a:solidFill>
            <a:srgbClr val="FFFFCC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Отключенный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B409A3-BC33-69D0-8A93-A0826F2EDF9D}"/>
              </a:ext>
            </a:extLst>
          </p:cNvPr>
          <p:cNvSpPr txBox="1"/>
          <p:nvPr/>
        </p:nvSpPr>
        <p:spPr>
          <a:xfrm>
            <a:off x="8251143" y="5303669"/>
            <a:ext cx="1422400" cy="307777"/>
          </a:xfrm>
          <a:prstGeom prst="rect">
            <a:avLst/>
          </a:prstGeom>
          <a:solidFill>
            <a:srgbClr val="FFFFCC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Об АРТ 2023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279419-2880-194D-E00F-4D55F5C31389}"/>
              </a:ext>
            </a:extLst>
          </p:cNvPr>
          <p:cNvSpPr txBox="1"/>
          <p:nvPr/>
        </p:nvSpPr>
        <p:spPr>
          <a:xfrm>
            <a:off x="5984543" y="5620120"/>
            <a:ext cx="1211382" cy="307777"/>
          </a:xfrm>
          <a:prstGeom prst="rect">
            <a:avLst/>
          </a:prstGeom>
          <a:solidFill>
            <a:srgbClr val="FFFFCC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Без указания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A5BE05-97D6-C7A4-A7BB-0AC91575DEFD}"/>
              </a:ext>
            </a:extLst>
          </p:cNvPr>
          <p:cNvSpPr txBox="1"/>
          <p:nvPr/>
        </p:nvSpPr>
        <p:spPr>
          <a:xfrm>
            <a:off x="8158310" y="1354673"/>
            <a:ext cx="38517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Считывает записи статистики программы: 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Инициирование АРТ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Повторные встречи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Прерывание лечения (перевод введенной ставки в соответствующее число)</a:t>
            </a:r>
            <a:endParaRPr lang="en-CH" sz="2000" dirty="0"/>
          </a:p>
        </p:txBody>
      </p:sp>
    </p:spTree>
    <p:extLst>
      <p:ext uri="{BB962C8B-B14F-4D97-AF65-F5344CB8AC3E}">
        <p14:creationId xmlns:p14="http://schemas.microsoft.com/office/powerpoint/2010/main" val="198007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5B02D7-64CC-E140-BBD4-CA0BF86F7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23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Распространенность с поправкой на лечение (15-49)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088024-88FC-8690-BC4F-C366366B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81B2AA-CC67-5DEC-305C-51FC6EC14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76" y="1347497"/>
            <a:ext cx="10907647" cy="41630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D08745-6786-DFC9-413F-B5CDAEB9D1B7}"/>
              </a:ext>
            </a:extLst>
          </p:cNvPr>
          <p:cNvSpPr txBox="1"/>
          <p:nvPr/>
        </p:nvSpPr>
        <p:spPr>
          <a:xfrm>
            <a:off x="1043189" y="5756856"/>
            <a:ext cx="9955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Распространенность с поправкой на лечение - распространенность ЛЖВ, не получающих лечение</a:t>
            </a:r>
          </a:p>
          <a:p>
            <a:r>
              <a:rPr lang="en-US"/>
              <a:t>(ЛЖВ[t] - На АРТ[t]) / население[t]</a:t>
            </a:r>
          </a:p>
          <a:p>
            <a:r>
              <a:rPr lang="en-US"/>
              <a:t>Он является косвенным показателем результативности (частоты положительных результатов тестирования), которую можно ожидать от тестирования в общей популяции.</a:t>
            </a:r>
          </a:p>
        </p:txBody>
      </p:sp>
    </p:spTree>
    <p:extLst>
      <p:ext uri="{BB962C8B-B14F-4D97-AF65-F5344CB8AC3E}">
        <p14:creationId xmlns:p14="http://schemas.microsoft.com/office/powerpoint/2010/main" val="962585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56124-6532-D0C8-BB0D-1066A7017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97" y="365125"/>
            <a:ext cx="10888341" cy="577063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E26DA"/>
                </a:solidFill>
              </a:rPr>
              <a:t>Дополнительные слайды - специфические для </a:t>
            </a:r>
            <a:br>
              <a:rPr lang="en-US" dirty="0">
                <a:solidFill>
                  <a:srgbClr val="0E26DA"/>
                </a:solidFill>
              </a:rPr>
            </a:br>
            <a:r>
              <a:rPr lang="en-US" i="1" dirty="0">
                <a:solidFill>
                  <a:srgbClr val="0E26DA"/>
                </a:solidFill>
              </a:rPr>
              <a:t>генерализованных эпидемий</a:t>
            </a:r>
            <a:r>
              <a:rPr lang="en-US" dirty="0">
                <a:solidFill>
                  <a:srgbClr val="0E26DA"/>
                </a:solidFill>
              </a:rPr>
              <a:t>, с: </a:t>
            </a:r>
            <a:br>
              <a:rPr lang="en-US" dirty="0">
                <a:solidFill>
                  <a:srgbClr val="0E26DA"/>
                </a:solidFill>
              </a:rPr>
            </a:br>
            <a:br>
              <a:rPr lang="en-US" dirty="0">
                <a:solidFill>
                  <a:srgbClr val="0E26DA"/>
                </a:solidFill>
              </a:rPr>
            </a:br>
            <a:r>
              <a:rPr lang="en-US" dirty="0">
                <a:solidFill>
                  <a:srgbClr val="0E26DA"/>
                </a:solidFill>
              </a:rPr>
              <a:t>* национальные </a:t>
            </a:r>
            <a:r>
              <a:rPr lang="en-US" dirty="0" err="1">
                <a:solidFill>
                  <a:srgbClr val="0E26DA"/>
                </a:solidFill>
              </a:rPr>
              <a:t>серообследования </a:t>
            </a:r>
            <a:r>
              <a:rPr lang="en-US" dirty="0">
                <a:solidFill>
                  <a:srgbClr val="0E26DA"/>
                </a:solidFill>
              </a:rPr>
              <a:t>домохозяйств. </a:t>
            </a:r>
            <a:br>
              <a:rPr lang="en-US" dirty="0">
                <a:solidFill>
                  <a:srgbClr val="0E26DA"/>
                </a:solidFill>
              </a:rPr>
            </a:br>
            <a:r>
              <a:rPr lang="en-US" dirty="0">
                <a:solidFill>
                  <a:srgbClr val="0E26DA"/>
                </a:solidFill>
              </a:rPr>
              <a:t>* </a:t>
            </a:r>
            <a:r>
              <a:rPr lang="en-US" b="0" dirty="0">
                <a:solidFill>
                  <a:srgbClr val="0E26DA"/>
                </a:solidFill>
              </a:rPr>
              <a:t>(расширение масштабов) </a:t>
            </a:r>
            <a:r>
              <a:rPr lang="en-US" dirty="0">
                <a:solidFill>
                  <a:srgbClr val="0E26DA"/>
                </a:solidFill>
              </a:rPr>
              <a:t>общенационального рутинного </a:t>
            </a:r>
            <a:br>
              <a:rPr lang="en-US" dirty="0">
                <a:solidFill>
                  <a:srgbClr val="0E26DA"/>
                </a:solidFill>
              </a:rPr>
            </a:br>
            <a:r>
              <a:rPr lang="en-US" dirty="0">
                <a:solidFill>
                  <a:srgbClr val="0E26DA"/>
                </a:solidFill>
              </a:rPr>
              <a:t>   тестирование на ВИЧ в рамках дородового ухода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9F9A2F-0C8D-0F5C-70A6-638ACD122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31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AC39A-C84E-798F-78F8-503234661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35" y="136525"/>
            <a:ext cx="6142463" cy="1774062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0E26DA"/>
                </a:solidFill>
              </a:rPr>
              <a:t>Модели грудного вскармливания, </a:t>
            </a:r>
            <a:br>
              <a:rPr lang="en-US">
                <a:solidFill>
                  <a:srgbClr val="0E26DA"/>
                </a:solidFill>
              </a:rPr>
            </a:br>
            <a:r>
              <a:rPr lang="en-US">
                <a:solidFill>
                  <a:srgbClr val="0E26DA"/>
                </a:solidFill>
              </a:rPr>
              <a:t>обновлено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1D085-EFB9-667E-98CE-39772E5DA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20118"/>
            <a:ext cx="6378498" cy="3335775"/>
          </a:xfrm>
        </p:spPr>
        <p:txBody>
          <a:bodyPr>
            <a:normAutofit lnSpcReduction="10000"/>
          </a:bodyPr>
          <a:lstStyle/>
          <a:p>
            <a:r>
              <a:rPr lang="en-US" sz="2400"/>
              <a:t>В базу данных добавлены данные о продолжительности грудного вскармливания из 6 новых обследований.</a:t>
            </a:r>
          </a:p>
          <a:p>
            <a:r>
              <a:rPr lang="en-US" sz="2400"/>
              <a:t>Обновлена модель оценки продолжительности грудного вскармливания среди ВИЧ+ и ВИЧ-женщин для Южной, Восточной и Западной Африки.</a:t>
            </a:r>
          </a:p>
          <a:p>
            <a:r>
              <a:rPr lang="en-US" sz="2400"/>
              <a:t>Чтобы использовать новые оценки, все страны должны нажать кнопку "Прочитать данные обследования", если она активна.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C0C3D6-FE55-7ED5-C538-D03404C84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C5BF91-81EB-09E9-2C81-9683CDDFC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544" y="136525"/>
            <a:ext cx="5743641" cy="662589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3283C49-C5A4-63EA-6AB2-9162C299E643}"/>
              </a:ext>
            </a:extLst>
          </p:cNvPr>
          <p:cNvSpPr/>
          <p:nvPr/>
        </p:nvSpPr>
        <p:spPr>
          <a:xfrm>
            <a:off x="6331544" y="5349108"/>
            <a:ext cx="1596980" cy="553792"/>
          </a:xfrm>
          <a:prstGeom prst="ellipse">
            <a:avLst/>
          </a:prstGeom>
          <a:noFill/>
          <a:ln w="44450">
            <a:solidFill>
              <a:srgbClr val="E313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9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EC9BB-3CA2-1939-735D-E284D3CF0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70" y="136525"/>
            <a:ext cx="11542593" cy="1325563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0E26DA"/>
                </a:solidFill>
              </a:rPr>
              <a:t>Валидация: Сравните охват АРТ или количество, полученное из данных программы, с результатами обследования (I)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9D651A-567A-47B1-4F26-018D32930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91D09E-245A-C11C-0488-A258B414F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63" y="1838976"/>
            <a:ext cx="6893093" cy="50190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FD8CF3-DD67-4B29-396F-144038F87F4B}"/>
              </a:ext>
            </a:extLst>
          </p:cNvPr>
          <p:cNvSpPr txBox="1"/>
          <p:nvPr/>
        </p:nvSpPr>
        <p:spPr>
          <a:xfrm>
            <a:off x="247935" y="1890955"/>
            <a:ext cx="6893093" cy="1901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/>
              <a:t>АРТ для взрослых</a:t>
            </a:r>
            <a:r>
              <a:rPr lang="en-US"/>
              <a:t>, по </a:t>
            </a:r>
            <a:r>
              <a:rPr lang="en-US" b="1"/>
              <a:t>данным программы </a:t>
            </a:r>
            <a:br>
              <a:rPr lang="en-US" b="1"/>
            </a:br>
            <a:r>
              <a:rPr lang="en-US"/>
              <a:t>по сравнению с </a:t>
            </a:r>
            <a:r>
              <a:rPr lang="en-US" b="1"/>
              <a:t>обследованием домохозяйств PHIA</a:t>
            </a:r>
            <a:br>
              <a:rPr lang="en-US"/>
            </a:br>
            <a:endParaRPr lang="en-US"/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b="1"/>
              <a:t>Охват АРТ по возрасту </a:t>
            </a:r>
            <a:r>
              <a:rPr lang="en-US"/>
              <a:t>(1 год исследования)</a:t>
            </a:r>
            <a:endParaRPr lang="en-CH"/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/>
              <a:t>Охват АРТ с течением времени (все исследования)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/>
              <a:t>Число получающих АРТ (1 год исследования).</a:t>
            </a:r>
          </a:p>
        </p:txBody>
      </p:sp>
    </p:spTree>
    <p:extLst>
      <p:ext uri="{BB962C8B-B14F-4D97-AF65-F5344CB8AC3E}">
        <p14:creationId xmlns:p14="http://schemas.microsoft.com/office/powerpoint/2010/main" val="2418676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7178E1-494C-1068-2BE1-7A15DA59E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8557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Ключевые изменения к 2024 году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CA7B4F-4AB7-84A5-63FA-3F82E8BBE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516343"/>
            <a:ext cx="5524500" cy="47538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Ввод данных</a:t>
            </a:r>
          </a:p>
          <a:p>
            <a:r>
              <a:rPr lang="en-US" sz="2800" dirty="0"/>
              <a:t>Показатели </a:t>
            </a:r>
            <a:r>
              <a:rPr lang="en-US" sz="2800" b="1" dirty="0"/>
              <a:t>прерывания лечения</a:t>
            </a:r>
            <a:r>
              <a:rPr lang="en-US" sz="2800" dirty="0"/>
              <a:t>, взрослые и дети: Введите показатель &gt;0% для всех лет с данными о программе АРТ или примите значение по умолчанию 5%.</a:t>
            </a:r>
            <a:endParaRPr lang="en-US" b="1" dirty="0"/>
          </a:p>
          <a:p>
            <a:r>
              <a:rPr lang="en-US" b="1" dirty="0"/>
              <a:t>Уровень знаний о статусе детей </a:t>
            </a:r>
            <a:r>
              <a:rPr lang="en-US" dirty="0"/>
              <a:t>можно оценить по количеству получающих АРТ и показателям прерывания лечения</a:t>
            </a:r>
          </a:p>
          <a:p>
            <a:pPr marL="0" indent="0">
              <a:buNone/>
            </a:pPr>
            <a:r>
              <a:rPr lang="en-US" b="1" dirty="0" err="1"/>
              <a:t>Модели</a:t>
            </a:r>
            <a:r>
              <a:rPr lang="en-US" b="1" dirty="0"/>
              <a:t> заболеваемости</a:t>
            </a:r>
          </a:p>
          <a:p>
            <a:r>
              <a:rPr lang="en-US" dirty="0"/>
              <a:t>Никаких существенных изменений в EPP</a:t>
            </a:r>
          </a:p>
          <a:p>
            <a:r>
              <a:rPr lang="en-US" dirty="0"/>
              <a:t>CSAVR: добавлена кнопка 'Fit All' и возможность указать количество узлов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сплайнов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8FA084-0CFA-DF7A-8820-BED22A1BC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16342"/>
            <a:ext cx="5181600" cy="45482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Результаты - новые дисплеи</a:t>
            </a:r>
          </a:p>
          <a:p>
            <a:r>
              <a:rPr lang="en-US" sz="1600" dirty="0"/>
              <a:t>Смертность без СПИДа среди ЛЖВ на АРТ и вне АРТ</a:t>
            </a:r>
          </a:p>
          <a:p>
            <a:r>
              <a:rPr lang="en-US" sz="1600" dirty="0"/>
              <a:t>Показатели ключевых групп населения, загруженные из рабочей книги КП в раздел </a:t>
            </a:r>
            <a:r>
              <a:rPr lang="en-US" sz="1600" b="1" i="1" dirty="0"/>
              <a:t>Статистика программ &gt; </a:t>
            </a:r>
            <a:r>
              <a:rPr lang="en-US" sz="1600" dirty="0"/>
              <a:t>Редактор </a:t>
            </a:r>
            <a:r>
              <a:rPr lang="en-US" sz="1600" b="1" i="1" dirty="0"/>
              <a:t>ключевых групп населения</a:t>
            </a:r>
            <a:r>
              <a:rPr lang="en-US" sz="1600" dirty="0"/>
              <a:t>, теперь также доступны в разделе </a:t>
            </a:r>
            <a:r>
              <a:rPr lang="en-US" sz="1600" b="1" i="1" dirty="0"/>
              <a:t>Результаты &gt; Взрослые 15+ &gt; Оценки ключевых групп населения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Новые диаграммы валидации</a:t>
            </a:r>
          </a:p>
          <a:p>
            <a:r>
              <a:rPr lang="en-US" sz="1600" dirty="0"/>
              <a:t>Ранее лечившиеся дети</a:t>
            </a:r>
          </a:p>
          <a:p>
            <a:r>
              <a:rPr lang="en-US" sz="1600" b="1" dirty="0"/>
              <a:t>Водопад </a:t>
            </a:r>
            <a:r>
              <a:rPr lang="en-US" sz="1600" dirty="0"/>
              <a:t>АРТ для взрослых (изменение 2022-2023 гг.): </a:t>
            </a:r>
            <a:br>
              <a:rPr lang="en-US" sz="1600" dirty="0"/>
            </a:br>
            <a:r>
              <a:rPr lang="en-US" sz="1600" dirty="0"/>
              <a:t>читает записи статистики программ для начала АРТ, повторных включений и прерывания лечения</a:t>
            </a:r>
            <a:endParaRPr lang="en-US" sz="1600" b="1" i="1" dirty="0"/>
          </a:p>
          <a:p>
            <a:pPr marL="0" indent="0">
              <a:buNone/>
            </a:pPr>
            <a:r>
              <a:rPr lang="en-US" sz="1800" b="1" dirty="0"/>
              <a:t>Проверки достоверности</a:t>
            </a:r>
          </a:p>
          <a:p>
            <a:r>
              <a:rPr lang="en-US" sz="1800" dirty="0"/>
              <a:t>Проекция недействительна, UA недействителен, Shiny90 недействителен.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CA29F-3EE1-E5E2-99DB-0AF8ED6DF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3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EC9BB-3CA2-1939-735D-E284D3CF0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12" y="136525"/>
            <a:ext cx="11696131" cy="767639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0E26DA"/>
                </a:solidFill>
              </a:rPr>
              <a:t>Сравните АРТ из данных программы с результатами опроса (II)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9D651A-567A-47B1-4F26-018D32930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20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61E9A9-4EA9-AD02-9C58-F347C4810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836" y="2802512"/>
            <a:ext cx="5095164" cy="38301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FD8CF3-DD67-4B29-396F-144038F87F4B}"/>
              </a:ext>
            </a:extLst>
          </p:cNvPr>
          <p:cNvSpPr txBox="1"/>
          <p:nvPr/>
        </p:nvSpPr>
        <p:spPr>
          <a:xfrm>
            <a:off x="269912" y="1049784"/>
            <a:ext cx="7482016" cy="147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latin typeface="Calibri" panose="020F0502020204030204" pitchFamily="34" charset="0"/>
                <a:cs typeface="Arial" panose="020B0604020202020204" pitchFamily="34" charset="0"/>
              </a:rPr>
              <a:t>АРТ для взрослых, по данным программы в сравнении с обследованием домохозяйств PHIA</a:t>
            </a: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>
                <a:latin typeface="Calibri" panose="020F0502020204030204" pitchFamily="34" charset="0"/>
                <a:cs typeface="Arial" panose="020B0604020202020204" pitchFamily="34" charset="0"/>
              </a:rPr>
              <a:t>Охват АРТ по возрасту (1 год исследования)</a:t>
            </a:r>
            <a:endParaRPr lang="en-CH" sz="200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b="1">
                <a:latin typeface="Calibri" panose="020F0502020204030204" pitchFamily="34" charset="0"/>
                <a:cs typeface="Arial" panose="020B0604020202020204" pitchFamily="34" charset="0"/>
              </a:rPr>
              <a:t>Охват </a:t>
            </a:r>
            <a:r>
              <a:rPr lang="en-US" sz="2000">
                <a:latin typeface="Calibri" panose="020F0502020204030204" pitchFamily="34" charset="0"/>
                <a:cs typeface="Arial" panose="020B0604020202020204" pitchFamily="34" charset="0"/>
              </a:rPr>
              <a:t>АРТ с течением </a:t>
            </a:r>
            <a:r>
              <a:rPr lang="en-US" sz="2000" b="1">
                <a:latin typeface="Calibri" panose="020F0502020204030204" pitchFamily="34" charset="0"/>
                <a:cs typeface="Arial" panose="020B0604020202020204" pitchFamily="34" charset="0"/>
              </a:rPr>
              <a:t>времени </a:t>
            </a:r>
            <a:r>
              <a:rPr lang="en-US" sz="2000">
                <a:latin typeface="Calibri" panose="020F0502020204030204" pitchFamily="34" charset="0"/>
                <a:cs typeface="Arial" panose="020B0604020202020204" pitchFamily="34" charset="0"/>
              </a:rPr>
              <a:t>(все исследования)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b="1">
                <a:latin typeface="Calibri" panose="020F0502020204030204" pitchFamily="34" charset="0"/>
                <a:cs typeface="Arial" panose="020B0604020202020204" pitchFamily="34" charset="0"/>
              </a:rPr>
              <a:t>Число </a:t>
            </a:r>
            <a:r>
              <a:rPr lang="en-US" sz="2000">
                <a:latin typeface="Calibri" panose="020F0502020204030204" pitchFamily="34" charset="0"/>
                <a:cs typeface="Arial" panose="020B0604020202020204" pitchFamily="34" charset="0"/>
              </a:rPr>
              <a:t>получающих АРТ (1 год исследования).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AE4261-4A21-6C78-DAD4-DB792380B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90082"/>
            <a:ext cx="6961910" cy="38917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528FD5-F48C-9F56-C856-7EDF086B6941}"/>
              </a:ext>
            </a:extLst>
          </p:cNvPr>
          <p:cNvSpPr txBox="1"/>
          <p:nvPr/>
        </p:nvSpPr>
        <p:spPr>
          <a:xfrm>
            <a:off x="7751928" y="1049784"/>
            <a:ext cx="42141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Если оценки на основе программ и опросов не совпадают, это может указывать на проблемы с одним из источников. </a:t>
            </a:r>
            <a:endParaRPr lang="en-CH" sz="2000"/>
          </a:p>
        </p:txBody>
      </p:sp>
    </p:spTree>
    <p:extLst>
      <p:ext uri="{BB962C8B-B14F-4D97-AF65-F5344CB8AC3E}">
        <p14:creationId xmlns:p14="http://schemas.microsoft.com/office/powerpoint/2010/main" val="1778982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72C948-B7D9-9D47-5108-FB8B40696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332" y="1555845"/>
            <a:ext cx="7821708" cy="45685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86C529-1712-58A5-319B-67D233A4C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779" y="68600"/>
            <a:ext cx="11713956" cy="1323256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</a:pPr>
            <a:r>
              <a:rPr lang="en-US" sz="3600" b="0">
                <a:solidFill>
                  <a:srgbClr val="0E26DA"/>
                </a:solidFill>
              </a:rPr>
              <a:t>Валидация: </a:t>
            </a:r>
            <a:r>
              <a:rPr lang="en-US" sz="3600">
                <a:solidFill>
                  <a:srgbClr val="0E26DA"/>
                </a:solidFill>
              </a:rPr>
              <a:t>Охват взрослых АРТ по данным программы </a:t>
            </a:r>
            <a:br>
              <a:rPr lang="en-US" sz="3600">
                <a:solidFill>
                  <a:srgbClr val="0E26DA"/>
                </a:solidFill>
              </a:rPr>
            </a:br>
            <a:r>
              <a:rPr lang="en-US" sz="3600" b="0">
                <a:solidFill>
                  <a:srgbClr val="0E26DA"/>
                </a:solidFill>
              </a:rPr>
              <a:t>по сравнению с </a:t>
            </a:r>
            <a:r>
              <a:rPr lang="en-US" sz="3600">
                <a:solidFill>
                  <a:srgbClr val="0E26DA"/>
                </a:solidFill>
              </a:rPr>
              <a:t>прогнозом, полученным на основе данных о ППМР/АНК</a:t>
            </a:r>
            <a:endParaRPr lang="en-US" sz="3600" b="0">
              <a:solidFill>
                <a:srgbClr val="0E26DA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711F3-3F18-886A-C05D-94417C2C2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21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4D95D2-3CAC-68AA-CA4C-0D2B0D831D4B}"/>
              </a:ext>
            </a:extLst>
          </p:cNvPr>
          <p:cNvSpPr txBox="1"/>
          <p:nvPr/>
        </p:nvSpPr>
        <p:spPr>
          <a:xfrm>
            <a:off x="40960" y="1719618"/>
            <a:ext cx="412006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прогнозирования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используются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записи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разделе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Статистика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программы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&gt; ППМР:  </a:t>
            </a:r>
          </a:p>
          <a:p>
            <a:r>
              <a:rPr lang="en-US" b="0" dirty="0"/>
              <a:t>% ВИЧ+ </a:t>
            </a:r>
            <a:r>
              <a:rPr lang="en-US" b="0" dirty="0" err="1"/>
              <a:t>беременных</a:t>
            </a:r>
            <a:r>
              <a:rPr lang="en-US" b="0" dirty="0"/>
              <a:t> </a:t>
            </a:r>
            <a:r>
              <a:rPr lang="en-US" b="0" dirty="0" err="1"/>
              <a:t>женщин</a:t>
            </a:r>
            <a:r>
              <a:rPr lang="en-US" b="0" dirty="0"/>
              <a:t>, </a:t>
            </a:r>
            <a:r>
              <a:rPr lang="en-US" b="1" dirty="0" err="1"/>
              <a:t>уже</a:t>
            </a:r>
            <a:r>
              <a:rPr lang="en-US" b="1" dirty="0"/>
              <a:t> </a:t>
            </a:r>
            <a:r>
              <a:rPr lang="en-US" b="1" dirty="0" err="1"/>
              <a:t>принимавших</a:t>
            </a:r>
            <a:r>
              <a:rPr lang="en-US" b="1" dirty="0"/>
              <a:t> АРТ </a:t>
            </a:r>
            <a:r>
              <a:rPr lang="en-US" b="1" dirty="0" err="1"/>
              <a:t>до</a:t>
            </a:r>
            <a:r>
              <a:rPr lang="en-US" b="1" dirty="0"/>
              <a:t> </a:t>
            </a:r>
            <a:r>
              <a:rPr lang="en-US" b="0" dirty="0" err="1"/>
              <a:t>текущей</a:t>
            </a:r>
            <a:r>
              <a:rPr lang="en-US" b="0" dirty="0"/>
              <a:t> </a:t>
            </a:r>
            <a:r>
              <a:rPr lang="en-US" b="0" dirty="0" err="1"/>
              <a:t>беременности</a:t>
            </a:r>
            <a:r>
              <a:rPr lang="en-US" b="0" dirty="0"/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Если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прогноз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оценка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основанная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программе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совпадают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возможно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в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одном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или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обоих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источниках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имеются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проблемы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Изучите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данные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АРТ и АНК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ANC/PMTCT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уже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АРТ =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известный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положительный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текущей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беременности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должен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учитываться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распространенности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ANC-RT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подгонке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EPP!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0CD39-7776-AA88-1D59-19F622157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8629" y="6288422"/>
            <a:ext cx="7283371" cy="500979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000"/>
              <a:t>Logit(прогнозируемый охват АРТ) = 0,281 + 1,015 * logit(PW АРТ), PW = доля ВИЧ+ беременных женщин, уже получающих АРТ на момент первого посещения АНК</a:t>
            </a:r>
          </a:p>
        </p:txBody>
      </p:sp>
    </p:spTree>
    <p:extLst>
      <p:ext uri="{BB962C8B-B14F-4D97-AF65-F5344CB8AC3E}">
        <p14:creationId xmlns:p14="http://schemas.microsoft.com/office/powerpoint/2010/main" val="1270428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9A3C0-DD2D-BC81-0716-4EB9C5FF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11" y="169071"/>
            <a:ext cx="11320528" cy="1001757"/>
          </a:xfrm>
        </p:spPr>
        <p:txBody>
          <a:bodyPr anchor="ctr">
            <a:normAutofit fontScale="90000"/>
          </a:bodyPr>
          <a:lstStyle/>
          <a:p>
            <a:r>
              <a:rPr lang="en-US" sz="5200" dirty="0">
                <a:solidFill>
                  <a:srgbClr val="0E26DA"/>
                </a:solidFill>
              </a:rPr>
              <a:t>Прерывание лечения: данные программы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A78E4-149A-F9CC-A619-D5DF42343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F13D369-8700-4468-8CC4-EE7C53720160}" type="slidenum">
              <a:rPr lang="en-US" smtClean="0"/>
              <a:t>3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6B2CF8-A42E-B4AC-C18B-CEDC87AAEC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00"/>
          <a:stretch/>
        </p:blipFill>
        <p:spPr>
          <a:xfrm>
            <a:off x="114313" y="1417010"/>
            <a:ext cx="9957027" cy="533762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7969DD6-F2CA-0E0F-9414-2C2395D7F642}"/>
              </a:ext>
            </a:extLst>
          </p:cNvPr>
          <p:cNvSpPr/>
          <p:nvPr/>
        </p:nvSpPr>
        <p:spPr>
          <a:xfrm>
            <a:off x="6668859" y="5212115"/>
            <a:ext cx="3402481" cy="170915"/>
          </a:xfrm>
          <a:prstGeom prst="ellipse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B491E0-54A0-8638-68EE-9C0AC039111F}"/>
              </a:ext>
            </a:extLst>
          </p:cNvPr>
          <p:cNvSpPr/>
          <p:nvPr/>
        </p:nvSpPr>
        <p:spPr>
          <a:xfrm>
            <a:off x="6123050" y="4974869"/>
            <a:ext cx="711059" cy="610654"/>
          </a:xfrm>
          <a:prstGeom prst="ellipse">
            <a:avLst/>
          </a:prstGeom>
          <a:noFill/>
          <a:ln w="44450">
            <a:solidFill>
              <a:srgbClr val="E313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0E4B82-12A4-8A45-7BC1-2C45D5D14E03}"/>
              </a:ext>
            </a:extLst>
          </p:cNvPr>
          <p:cNvSpPr txBox="1"/>
          <p:nvPr/>
        </p:nvSpPr>
        <p:spPr>
          <a:xfrm>
            <a:off x="1301876" y="1215327"/>
            <a:ext cx="960513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Пожалуйста, </a:t>
            </a:r>
            <a:r>
              <a:rPr lang="en-US" sz="1600" b="1" dirty="0" err="1"/>
              <a:t>укажите</a:t>
            </a:r>
            <a:r>
              <a:rPr lang="en-US" sz="1600" b="1" dirty="0"/>
              <a:t> </a:t>
            </a:r>
            <a:r>
              <a:rPr lang="ru-RU" sz="1600" b="1" dirty="0"/>
              <a:t>значение, отличающееся от нуля,</a:t>
            </a:r>
            <a:r>
              <a:rPr lang="en-US" sz="1600" b="1" dirty="0"/>
              <a:t> прерывания лечения для </a:t>
            </a:r>
            <a:r>
              <a:rPr lang="en-US" sz="1600" b="1" dirty="0" err="1"/>
              <a:t>всех</a:t>
            </a:r>
            <a:r>
              <a:rPr lang="en-US" sz="1600" b="1" dirty="0"/>
              <a:t> </a:t>
            </a:r>
            <a:r>
              <a:rPr lang="ru-RU" sz="1600" b="1" dirty="0"/>
              <a:t>годов</a:t>
            </a:r>
            <a:r>
              <a:rPr lang="en-US" sz="1600" b="1" dirty="0"/>
              <a:t>, в течение которых </a:t>
            </a:r>
            <a:r>
              <a:rPr lang="en-US" sz="1600" dirty="0" err="1"/>
              <a:t>проводилась</a:t>
            </a:r>
            <a:r>
              <a:rPr lang="en-US" sz="1600" b="1" dirty="0"/>
              <a:t> АРТ</a:t>
            </a:r>
            <a:r>
              <a:rPr lang="en-US" sz="1600" dirty="0"/>
              <a:t>, для </a:t>
            </a:r>
            <a:r>
              <a:rPr lang="en-US" sz="1600" b="1" dirty="0"/>
              <a:t>детей и </a:t>
            </a:r>
            <a:r>
              <a:rPr lang="en-US" sz="1600" b="1" dirty="0" err="1"/>
              <a:t>взрослых</a:t>
            </a:r>
            <a:r>
              <a:rPr lang="en-US" sz="1600" b="1" dirty="0"/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CEAF48-C433-405B-D2BF-A9C860B1619C}"/>
              </a:ext>
            </a:extLst>
          </p:cNvPr>
          <p:cNvSpPr txBox="1"/>
          <p:nvPr/>
        </p:nvSpPr>
        <p:spPr>
          <a:xfrm>
            <a:off x="6753225" y="1676033"/>
            <a:ext cx="5115815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Из </a:t>
            </a:r>
            <a:r>
              <a:rPr lang="en-US" sz="1600" b="1" dirty="0"/>
              <a:t>достоверных национальных </a:t>
            </a:r>
            <a:r>
              <a:rPr lang="en-US" sz="1600" dirty="0"/>
              <a:t>или национально репрезентативных </a:t>
            </a:r>
            <a:r>
              <a:rPr lang="en-US" sz="1600" b="1" dirty="0"/>
              <a:t>данных по программам, </a:t>
            </a:r>
            <a:r>
              <a:rPr lang="en-US" sz="1600" dirty="0"/>
              <a:t>которые можно </a:t>
            </a:r>
            <a:r>
              <a:rPr lang="en-US" sz="1600" b="1" dirty="0"/>
              <a:t>экстраполировать на годы до и после.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Запишите (в поле "Источник") </a:t>
            </a:r>
            <a:r>
              <a:rPr lang="en-US" sz="1600" b="1" dirty="0"/>
              <a:t>определение, используемое для расчета этого показателя, например, </a:t>
            </a:r>
            <a:r>
              <a:rPr lang="en-US" sz="1600" dirty="0"/>
              <a:t>х месяцев с момента последнего контакта (посещения клиники или получения АРВ) или с момента последнего запланированного контакта.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В качестве альтернативы используйте рекомендованное </a:t>
            </a:r>
            <a:r>
              <a:rPr lang="en-US" sz="1600" b="1" dirty="0"/>
              <a:t>значение по умолчанию - 5% в год - </a:t>
            </a:r>
            <a:r>
              <a:rPr lang="en-US" sz="1600" dirty="0"/>
              <a:t>кнопка </a:t>
            </a:r>
            <a:r>
              <a:rPr lang="en-US" sz="1600" b="1" dirty="0"/>
              <a:t>"Применить стандартную ставку прерывания".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80FF73-0F57-8F6B-3EA5-6E538FBF944D}"/>
              </a:ext>
            </a:extLst>
          </p:cNvPr>
          <p:cNvSpPr/>
          <p:nvPr/>
        </p:nvSpPr>
        <p:spPr>
          <a:xfrm>
            <a:off x="3450679" y="6115279"/>
            <a:ext cx="1997622" cy="260121"/>
          </a:xfrm>
          <a:prstGeom prst="ellipse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67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91A35C0-7D95-9D4E-60DE-4A6099751254}"/>
              </a:ext>
            </a:extLst>
          </p:cNvPr>
          <p:cNvGrpSpPr/>
          <p:nvPr/>
        </p:nvGrpSpPr>
        <p:grpSpPr>
          <a:xfrm>
            <a:off x="3316057" y="822408"/>
            <a:ext cx="8875943" cy="5870590"/>
            <a:chOff x="323528" y="873756"/>
            <a:chExt cx="8875943" cy="5870590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943C81F-8632-1664-D1EF-02EB7FB19C2F}"/>
                </a:ext>
              </a:extLst>
            </p:cNvPr>
            <p:cNvCxnSpPr>
              <a:cxnSpLocks/>
              <a:stCxn id="142" idx="2"/>
              <a:endCxn id="158" idx="0"/>
            </p:cNvCxnSpPr>
            <p:nvPr/>
          </p:nvCxnSpPr>
          <p:spPr>
            <a:xfrm flipH="1">
              <a:off x="3978072" y="2930424"/>
              <a:ext cx="1" cy="27529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958B8CC1-2702-5D1D-E37E-90A17BA794FC}"/>
                </a:ext>
              </a:extLst>
            </p:cNvPr>
            <p:cNvCxnSpPr/>
            <p:nvPr/>
          </p:nvCxnSpPr>
          <p:spPr>
            <a:xfrm>
              <a:off x="6582082" y="2892781"/>
              <a:ext cx="0" cy="558331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FCC66D0-3558-FD0D-7C08-701BF302EAD4}"/>
                </a:ext>
              </a:extLst>
            </p:cNvPr>
            <p:cNvCxnSpPr>
              <a:cxnSpLocks/>
              <a:stCxn id="145" idx="2"/>
              <a:endCxn id="143" idx="0"/>
            </p:cNvCxnSpPr>
            <p:nvPr/>
          </p:nvCxnSpPr>
          <p:spPr>
            <a:xfrm>
              <a:off x="6440605" y="5517583"/>
              <a:ext cx="856062" cy="266643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BF9B8162-6574-8753-7538-5C17E17E4F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50298" y="5518452"/>
              <a:ext cx="1699" cy="28131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AECEA6D7-DACD-2A05-EDB6-E6CF175EF289}"/>
                </a:ext>
              </a:extLst>
            </p:cNvPr>
            <p:cNvCxnSpPr>
              <a:cxnSpLocks/>
              <a:stCxn id="155" idx="2"/>
              <a:endCxn id="151" idx="0"/>
            </p:cNvCxnSpPr>
            <p:nvPr/>
          </p:nvCxnSpPr>
          <p:spPr>
            <a:xfrm>
              <a:off x="1982820" y="5517583"/>
              <a:ext cx="2763" cy="266643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B527E23B-8B8F-F1CE-0A19-DF26BFFF88A8}"/>
                </a:ext>
              </a:extLst>
            </p:cNvPr>
            <p:cNvCxnSpPr>
              <a:cxnSpLocks/>
              <a:stCxn id="156" idx="2"/>
              <a:endCxn id="152" idx="0"/>
            </p:cNvCxnSpPr>
            <p:nvPr/>
          </p:nvCxnSpPr>
          <p:spPr>
            <a:xfrm>
              <a:off x="3251295" y="5517583"/>
              <a:ext cx="0" cy="266643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18D4EEEB-CC89-975E-32AD-7823EE8D9592}"/>
                </a:ext>
              </a:extLst>
            </p:cNvPr>
            <p:cNvCxnSpPr>
              <a:cxnSpLocks/>
              <a:stCxn id="145" idx="0"/>
              <a:endCxn id="157" idx="2"/>
            </p:cNvCxnSpPr>
            <p:nvPr/>
          </p:nvCxnSpPr>
          <p:spPr>
            <a:xfrm flipV="1">
              <a:off x="6440605" y="4093114"/>
              <a:ext cx="136428" cy="555789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3693AE0-A1E9-7E17-41B4-BCCC4C1A3230}"/>
                </a:ext>
              </a:extLst>
            </p:cNvPr>
            <p:cNvCxnSpPr>
              <a:stCxn id="157" idx="2"/>
              <a:endCxn id="144" idx="0"/>
            </p:cNvCxnSpPr>
            <p:nvPr/>
          </p:nvCxnSpPr>
          <p:spPr>
            <a:xfrm flipH="1">
              <a:off x="4782235" y="4093114"/>
              <a:ext cx="1794798" cy="555789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371DE8B-6D89-B201-E0A0-2C739D9A0CFA}"/>
                </a:ext>
              </a:extLst>
            </p:cNvPr>
            <p:cNvCxnSpPr>
              <a:cxnSpLocks/>
              <a:endCxn id="142" idx="0"/>
            </p:cNvCxnSpPr>
            <p:nvPr/>
          </p:nvCxnSpPr>
          <p:spPr>
            <a:xfrm>
              <a:off x="3978072" y="1390141"/>
              <a:ext cx="1" cy="273151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3EF938FD-35D4-1373-1B76-DF0CA1862D20}"/>
                </a:ext>
              </a:extLst>
            </p:cNvPr>
            <p:cNvCxnSpPr>
              <a:cxnSpLocks/>
              <a:endCxn id="146" idx="0"/>
            </p:cNvCxnSpPr>
            <p:nvPr/>
          </p:nvCxnSpPr>
          <p:spPr>
            <a:xfrm flipH="1">
              <a:off x="4504776" y="5509304"/>
              <a:ext cx="1699" cy="274922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B7788B09-3BA5-37F2-ED43-F988ABE3F929}"/>
                </a:ext>
              </a:extLst>
            </p:cNvPr>
            <p:cNvSpPr/>
            <p:nvPr/>
          </p:nvSpPr>
          <p:spPr>
            <a:xfrm>
              <a:off x="3047640" y="873756"/>
              <a:ext cx="4249027" cy="533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Доступность данных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E9E13BEE-F4AE-8665-D9A0-507E310E5EBB}"/>
                </a:ext>
              </a:extLst>
            </p:cNvPr>
            <p:cNvSpPr/>
            <p:nvPr/>
          </p:nvSpPr>
          <p:spPr>
            <a:xfrm>
              <a:off x="3047451" y="1663292"/>
              <a:ext cx="1861243" cy="126713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11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Надежный, исторический национальный эпиднадзор за случаями заболеваний И данные регистрации жизни по конкретным причинам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6AB18E59-1B20-D72F-70FA-9B3FB74311A4}"/>
                </a:ext>
              </a:extLst>
            </p:cNvPr>
            <p:cNvSpPr/>
            <p:nvPr/>
          </p:nvSpPr>
          <p:spPr>
            <a:xfrm>
              <a:off x="6706134" y="5784226"/>
              <a:ext cx="1181066" cy="96012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1100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Обобщенный</a:t>
              </a:r>
              <a:r>
                <a:rPr lang="en-US" sz="11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br>
                <a:rPr lang="en-US" sz="11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1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R-гибрид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8DFFDA0F-474C-CCB6-8DD5-6C265E573D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49901" y="4648903"/>
              <a:ext cx="1664667" cy="86868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11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&lt;3 года данных обследования/наблюдения ИЛИ &lt;3 последовательных сайта</a:t>
              </a: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03B666EA-F7FD-4795-66CC-0A4EC126C3D8}"/>
                </a:ext>
              </a:extLst>
            </p:cNvPr>
            <p:cNvSpPr/>
            <p:nvPr/>
          </p:nvSpPr>
          <p:spPr>
            <a:xfrm>
              <a:off x="4006386" y="5784226"/>
              <a:ext cx="996779" cy="960120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11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EPP </a:t>
              </a:r>
              <a:br>
                <a:rPr lang="en-US" sz="11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1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Классика </a:t>
              </a:r>
              <a:br>
                <a:rPr lang="en-US" sz="11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1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 </a:t>
              </a:r>
              <a:r>
                <a:rPr lang="en-US" sz="1100" b="1" dirty="0">
                  <a:solidFill>
                    <a:schemeClr val="tx1"/>
                  </a:solidFill>
                  <a:highlight>
                    <a:srgbClr val="FFFF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R-Hybrid</a:t>
              </a:r>
            </a:p>
          </p:txBody>
        </p: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68A4049E-146B-09E0-CEDB-BFCD67276F6B}"/>
                </a:ext>
              </a:extLst>
            </p:cNvPr>
            <p:cNvCxnSpPr>
              <a:endCxn id="157" idx="2"/>
            </p:cNvCxnSpPr>
            <p:nvPr/>
          </p:nvCxnSpPr>
          <p:spPr>
            <a:xfrm flipH="1" flipV="1">
              <a:off x="6577033" y="4093114"/>
              <a:ext cx="1804694" cy="55579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EF15BC7D-D64D-03D6-949D-2B594DCCE42A}"/>
                </a:ext>
              </a:extLst>
            </p:cNvPr>
            <p:cNvSpPr/>
            <p:nvPr/>
          </p:nvSpPr>
          <p:spPr>
            <a:xfrm>
              <a:off x="7266643" y="4648903"/>
              <a:ext cx="1932828" cy="86868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11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≥50 мест с данными обследования или эпиднадзора за ≥10 лет И сложная эпидемическая тенденция</a:t>
              </a:r>
            </a:p>
          </p:txBody>
        </p: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9EA78A3D-292F-9889-4F62-765D09EFB92E}"/>
                </a:ext>
              </a:extLst>
            </p:cNvPr>
            <p:cNvCxnSpPr/>
            <p:nvPr/>
          </p:nvCxnSpPr>
          <p:spPr>
            <a:xfrm>
              <a:off x="6600231" y="1432714"/>
              <a:ext cx="0" cy="558331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D2780047-4488-DCAD-60DB-5074936BE680}"/>
                </a:ext>
              </a:extLst>
            </p:cNvPr>
            <p:cNvSpPr/>
            <p:nvPr/>
          </p:nvSpPr>
          <p:spPr>
            <a:xfrm>
              <a:off x="1423227" y="5784226"/>
              <a:ext cx="1124712" cy="96012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Двойная логистика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00DE04B9-259D-DD1F-C1C2-6ED527B03CEF}"/>
                </a:ext>
              </a:extLst>
            </p:cNvPr>
            <p:cNvSpPr/>
            <p:nvPr/>
          </p:nvSpPr>
          <p:spPr>
            <a:xfrm>
              <a:off x="2592927" y="5784226"/>
              <a:ext cx="1316736" cy="96012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Сплайн или</a:t>
              </a:r>
            </a:p>
            <a:p>
              <a:pPr lvl="0" algn="ctr"/>
              <a:r>
                <a:rPr 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R-логистика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BF954B83-87D1-3A37-B352-F184C06960F9}"/>
                </a:ext>
              </a:extLst>
            </p:cNvPr>
            <p:cNvCxnSpPr>
              <a:cxnSpLocks/>
              <a:stCxn id="158" idx="2"/>
              <a:endCxn id="155" idx="0"/>
            </p:cNvCxnSpPr>
            <p:nvPr/>
          </p:nvCxnSpPr>
          <p:spPr>
            <a:xfrm flipH="1">
              <a:off x="1982820" y="4120114"/>
              <a:ext cx="1995252" cy="528789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3D3BDE43-6D7E-4EDA-A07A-56935F3087A5}"/>
                </a:ext>
              </a:extLst>
            </p:cNvPr>
            <p:cNvCxnSpPr>
              <a:cxnSpLocks/>
              <a:stCxn id="158" idx="2"/>
              <a:endCxn id="156" idx="0"/>
            </p:cNvCxnSpPr>
            <p:nvPr/>
          </p:nvCxnSpPr>
          <p:spPr>
            <a:xfrm flipH="1">
              <a:off x="3251295" y="4120114"/>
              <a:ext cx="726777" cy="528789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28F82911-B32C-B6FF-A63B-13A8EBA295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7701" y="4648903"/>
              <a:ext cx="1130238" cy="86868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11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Ожидается пик, а затем снижение заболеваемости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FC2F3070-CC33-E4DF-8F3A-BBC600BC2720}"/>
                </a:ext>
              </a:extLst>
            </p:cNvPr>
            <p:cNvSpPr/>
            <p:nvPr/>
          </p:nvSpPr>
          <p:spPr>
            <a:xfrm>
              <a:off x="2592927" y="4648903"/>
              <a:ext cx="1316736" cy="86868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11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Ожидается сложная эпидемическая тенденция (например, несколько пиков)</a:t>
              </a:r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9C2B0B2E-4AB6-82BA-E01C-71E72B7DF7C0}"/>
                </a:ext>
              </a:extLst>
            </p:cNvPr>
            <p:cNvSpPr/>
            <p:nvPr/>
          </p:nvSpPr>
          <p:spPr>
            <a:xfrm>
              <a:off x="5857397" y="3178714"/>
              <a:ext cx="1439271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Пакет прогнозирования эпидемий (EPP) для подгонки кривых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3518D6B-A141-731A-E4E8-AAD3EBAC95D2}"/>
                </a:ext>
              </a:extLst>
            </p:cNvPr>
            <p:cNvSpPr/>
            <p:nvPr/>
          </p:nvSpPr>
          <p:spPr>
            <a:xfrm>
              <a:off x="5880972" y="1682028"/>
              <a:ext cx="1415695" cy="126713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11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Данные многолетнего наблюдения и/или исследования распространенности**</a:t>
              </a:r>
            </a:p>
          </p:txBody>
        </p: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99A761C6-270D-7E0D-D159-A00FDB8FE697}"/>
                </a:ext>
              </a:extLst>
            </p:cNvPr>
            <p:cNvCxnSpPr>
              <a:cxnSpLocks/>
              <a:stCxn id="163" idx="2"/>
              <a:endCxn id="161" idx="0"/>
            </p:cNvCxnSpPr>
            <p:nvPr/>
          </p:nvCxnSpPr>
          <p:spPr>
            <a:xfrm>
              <a:off x="849308" y="5517583"/>
              <a:ext cx="0" cy="266643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756EE56A-10AD-FB50-AEFB-5899A4CC6C04}"/>
                </a:ext>
              </a:extLst>
            </p:cNvPr>
            <p:cNvSpPr/>
            <p:nvPr/>
          </p:nvSpPr>
          <p:spPr>
            <a:xfrm>
              <a:off x="323528" y="5784226"/>
              <a:ext cx="1051560" cy="96012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Простая логистика</a:t>
              </a:r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E3F995D8-A172-61A3-E37A-73C9CE36E341}"/>
                </a:ext>
              </a:extLst>
            </p:cNvPr>
            <p:cNvCxnSpPr>
              <a:cxnSpLocks/>
              <a:stCxn id="158" idx="2"/>
              <a:endCxn id="163" idx="0"/>
            </p:cNvCxnSpPr>
            <p:nvPr/>
          </p:nvCxnSpPr>
          <p:spPr>
            <a:xfrm flipH="1">
              <a:off x="849308" y="4120114"/>
              <a:ext cx="3128764" cy="528789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38B41C1A-6836-12B6-58E2-8DAF762EE93A}"/>
                </a:ext>
              </a:extLst>
            </p:cNvPr>
            <p:cNvSpPr/>
            <p:nvPr/>
          </p:nvSpPr>
          <p:spPr>
            <a:xfrm>
              <a:off x="323528" y="4648903"/>
              <a:ext cx="1051560" cy="86868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11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Ожидается постоянный рост заболеваемости</a:t>
              </a:r>
            </a:p>
          </p:txBody>
        </p: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06B8F1E1-0CA8-3670-AB83-74F8911B6150}"/>
                </a:ext>
              </a:extLst>
            </p:cNvPr>
            <p:cNvCxnSpPr>
              <a:cxnSpLocks/>
              <a:stCxn id="145" idx="2"/>
              <a:endCxn id="164" idx="0"/>
            </p:cNvCxnSpPr>
            <p:nvPr/>
          </p:nvCxnSpPr>
          <p:spPr>
            <a:xfrm flipH="1">
              <a:off x="5834970" y="5517583"/>
              <a:ext cx="605635" cy="266643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C4A0F440-07E1-413B-8EDB-BC63F90369C1}"/>
                </a:ext>
              </a:extLst>
            </p:cNvPr>
            <p:cNvSpPr/>
            <p:nvPr/>
          </p:nvSpPr>
          <p:spPr>
            <a:xfrm>
              <a:off x="5657181" y="4648903"/>
              <a:ext cx="1566848" cy="86868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11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≥ 3 года исследований ИЛИ данных наблюдения из 3 последовательных мест</a:t>
              </a: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4FDB39AF-0F50-B9E0-84FD-B1B4222F9B1F}"/>
                </a:ext>
              </a:extLst>
            </p:cNvPr>
            <p:cNvSpPr/>
            <p:nvPr/>
          </p:nvSpPr>
          <p:spPr>
            <a:xfrm>
              <a:off x="3019222" y="3205714"/>
              <a:ext cx="1917700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Наблюдение и регистрация случаев заболевания (CSAVR) </a:t>
              </a:r>
              <a:br>
                <a:rPr 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наладчик кривых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333249F1-EC31-BB34-9AB4-E0F03CAA16B7}"/>
                </a:ext>
              </a:extLst>
            </p:cNvPr>
            <p:cNvSpPr/>
            <p:nvPr/>
          </p:nvSpPr>
          <p:spPr>
            <a:xfrm>
              <a:off x="8132215" y="5784226"/>
              <a:ext cx="900782" cy="9601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1100" b="1" dirty="0">
                  <a:solidFill>
                    <a:schemeClr val="tx1"/>
                  </a:solidFill>
                  <a:highlight>
                    <a:srgbClr val="FFFF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R-Hybrid</a:t>
              </a:r>
              <a:endParaRPr lang="en-US" sz="1100" b="1" baseline="300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9BDF079F-89C5-BDF7-882A-B7ED9D01C8BE}"/>
                </a:ext>
              </a:extLst>
            </p:cNvPr>
            <p:cNvSpPr/>
            <p:nvPr/>
          </p:nvSpPr>
          <p:spPr>
            <a:xfrm>
              <a:off x="5061230" y="5784226"/>
              <a:ext cx="1547479" cy="960120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1100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Концентрированный:</a:t>
              </a:r>
            </a:p>
            <a:p>
              <a:pPr lvl="0" algn="ctr"/>
              <a:r>
                <a:rPr lang="en-US" sz="11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R-сплайн </a:t>
              </a:r>
              <a:br>
                <a:rPr lang="en-US" sz="11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1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 </a:t>
              </a:r>
              <a:r>
                <a:rPr lang="en-US" sz="1100" b="1" dirty="0">
                  <a:solidFill>
                    <a:schemeClr val="tx1"/>
                  </a:solidFill>
                  <a:highlight>
                    <a:srgbClr val="FFFF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R-гибрид </a:t>
              </a:r>
              <a:br>
                <a:rPr lang="en-US" sz="11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1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 R-тренд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5ECFD-2A99-C6D9-CA9F-F8EFE6EE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20BA2A-BCF1-EC34-A52F-03F645442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77" y="810004"/>
            <a:ext cx="5745701" cy="33800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Также для концентрированных эпидемий, </a:t>
            </a:r>
            <a:br>
              <a:rPr lang="en-US" sz="2400" dirty="0"/>
            </a:br>
            <a:r>
              <a:rPr lang="ru-RU" sz="2400" dirty="0"/>
              <a:t>т</a:t>
            </a:r>
            <a:r>
              <a:rPr lang="en-US" sz="2400" dirty="0" err="1"/>
              <a:t>еперь</a:t>
            </a:r>
            <a:r>
              <a:rPr lang="en-US" sz="2400" dirty="0"/>
              <a:t> рекомендуется </a:t>
            </a:r>
            <a:r>
              <a:rPr lang="en-US" sz="2400" b="1" dirty="0"/>
              <a:t>R-гибрид </a:t>
            </a:r>
            <a:r>
              <a:rPr lang="en-US" sz="2400" dirty="0"/>
              <a:t>- независимо от того, имеет ли субпопуляция &lt;3 или ≥3 точек данных о распространенности.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 Попробуйте несколько кривых и</a:t>
            </a:r>
            <a:br>
              <a:rPr lang="en-US" sz="2400" dirty="0">
                <a:sym typeface="Wingdings" panose="05000000000000000000" pitchFamily="2" charset="2"/>
              </a:rPr>
            </a:br>
            <a:r>
              <a:rPr lang="en-US" sz="2400" dirty="0">
                <a:sym typeface="Wingdings" panose="05000000000000000000" pitchFamily="2" charset="2"/>
              </a:rPr>
              <a:t>выберите лучшую: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6B425D-4F60-6C93-D681-5EEC5B92F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" y="33697"/>
            <a:ext cx="11631167" cy="77630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EPP-Conc.: рекомендации по типу кривых, уточненные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3DC3AA3-3A46-7E2A-28C0-F98CD601937B}"/>
              </a:ext>
            </a:extLst>
          </p:cNvPr>
          <p:cNvSpPr txBox="1"/>
          <p:nvPr/>
        </p:nvSpPr>
        <p:spPr>
          <a:xfrm>
            <a:off x="27263" y="3803904"/>
            <a:ext cx="331373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ym typeface="Wingdings" panose="05000000000000000000" pitchFamily="2" charset="2"/>
              </a:rPr>
              <a:t>Подгонка к данным о распространенности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ym typeface="Wingdings" panose="05000000000000000000" pitchFamily="2" charset="2"/>
              </a:rPr>
              <a:t>Правдоподобная последовательность в первоначальном росте распространенности в разных популяциях - Ключевые популяции перед оставшимися M&amp;F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ym typeface="Wingdings" panose="05000000000000000000" pitchFamily="2" charset="2"/>
              </a:rPr>
              <a:t>Национальная "подгонка" к зарегистрированным диагнозам ВИЧ и СПИДа (до начала АРТ) - в разделе </a:t>
            </a:r>
            <a:r>
              <a:rPr lang="en-US" sz="1400" i="1" dirty="0">
                <a:sym typeface="Wingdings" panose="05000000000000000000" pitchFamily="2" charset="2"/>
              </a:rPr>
              <a:t>Подгонка кривых &gt; Результаты подгонки &gt; Проверка данных</a:t>
            </a:r>
            <a:endParaRPr lang="en-CH" sz="1400" i="1" dirty="0"/>
          </a:p>
        </p:txBody>
      </p:sp>
    </p:spTree>
    <p:extLst>
      <p:ext uri="{BB962C8B-B14F-4D97-AF65-F5344CB8AC3E}">
        <p14:creationId xmlns:p14="http://schemas.microsoft.com/office/powerpoint/2010/main" val="1214741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204A910-8142-6113-F30B-57C322A80E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63065" b="5897"/>
          <a:stretch/>
        </p:blipFill>
        <p:spPr>
          <a:xfrm>
            <a:off x="8610600" y="1496568"/>
            <a:ext cx="3089052" cy="49834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6B425D-4F60-6C93-D681-5EEC5B92F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07498"/>
            <a:ext cx="11410950" cy="108760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CSAVR: теперь можно указать количество узлов для кривой Spline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6A1BC-4A5A-AD46-6395-811BAA4596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285" y="1496568"/>
            <a:ext cx="6330776" cy="4351338"/>
          </a:xfrm>
        </p:spPr>
        <p:txBody>
          <a:bodyPr>
            <a:noAutofit/>
          </a:bodyPr>
          <a:lstStyle/>
          <a:p>
            <a:r>
              <a:rPr lang="en-US" sz="2400" dirty="0"/>
              <a:t>Оригинальная модель сплайна имеет 5 узлов</a:t>
            </a:r>
          </a:p>
          <a:p>
            <a:pPr lvl="1"/>
            <a:r>
              <a:rPr lang="en-US" sz="2000" dirty="0"/>
              <a:t>Большее количество узлов обеспечивает более гибкие тенденции падения</a:t>
            </a:r>
          </a:p>
          <a:p>
            <a:pPr lvl="1"/>
            <a:r>
              <a:rPr lang="en-US" sz="2000" dirty="0"/>
              <a:t>Большая гибкость не всегда хороша: можно переоценить завышенные данные - например, если последние сообщения о случаях были получены в COVID за 2020-2021 годы, это может привести к ложному снижению расчетной заболеваемости в последнее время.</a:t>
            </a:r>
          </a:p>
          <a:p>
            <a:r>
              <a:rPr lang="en-US" sz="2400" dirty="0"/>
              <a:t>Теперь доступны сплайны с 3 или 4 узлами</a:t>
            </a:r>
          </a:p>
          <a:p>
            <a:pPr lvl="1"/>
            <a:r>
              <a:rPr lang="en-US" sz="2000" dirty="0"/>
              <a:t>Можно подобрать все три варианта, тогда выберите вариант с наименьшим информационным критерием Акаике (AIC)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5ECFD-2A99-C6D9-CA9F-F8EFE6EE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5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CFBBFC5-51B9-C750-8B07-BDB3FF647E9C}"/>
              </a:ext>
            </a:extLst>
          </p:cNvPr>
          <p:cNvSpPr/>
          <p:nvPr/>
        </p:nvSpPr>
        <p:spPr>
          <a:xfrm>
            <a:off x="8714017" y="2504269"/>
            <a:ext cx="1372772" cy="1647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33AF5BE-B74C-5E53-AF0B-26A5DCA619EE}"/>
              </a:ext>
            </a:extLst>
          </p:cNvPr>
          <p:cNvSpPr/>
          <p:nvPr/>
        </p:nvSpPr>
        <p:spPr>
          <a:xfrm>
            <a:off x="8714017" y="2690844"/>
            <a:ext cx="1372772" cy="32004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BBB9C8-BEB6-FDA6-8EC8-F7F3FF72E83F}"/>
              </a:ext>
            </a:extLst>
          </p:cNvPr>
          <p:cNvSpPr txBox="1"/>
          <p:nvPr/>
        </p:nvSpPr>
        <p:spPr>
          <a:xfrm>
            <a:off x="6330776" y="2432759"/>
            <a:ext cx="201312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Оригинальный</a:t>
            </a:r>
            <a:r>
              <a:rPr lang="en-US" sz="1400" b="1" dirty="0"/>
              <a:t> </a:t>
            </a:r>
            <a:r>
              <a:rPr lang="en-US" sz="1400" b="1" dirty="0" err="1"/>
              <a:t>вариант</a:t>
            </a:r>
            <a:endParaRPr lang="en-US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4CB2D0-71A9-0631-CB59-FD49DDDE7C0E}"/>
              </a:ext>
            </a:extLst>
          </p:cNvPr>
          <p:cNvSpPr txBox="1"/>
          <p:nvPr/>
        </p:nvSpPr>
        <p:spPr>
          <a:xfrm>
            <a:off x="6330776" y="3145521"/>
            <a:ext cx="192024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Новые варианты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7ACFB7B0-FF13-ABB7-EB18-9CE66132BC82}"/>
              </a:ext>
            </a:extLst>
          </p:cNvPr>
          <p:cNvCxnSpPr>
            <a:cxnSpLocks/>
            <a:stCxn id="16" idx="3"/>
            <a:endCxn id="12" idx="1"/>
          </p:cNvCxnSpPr>
          <p:nvPr/>
        </p:nvCxnSpPr>
        <p:spPr>
          <a:xfrm flipV="1">
            <a:off x="8251016" y="2850864"/>
            <a:ext cx="463001" cy="448546"/>
          </a:xfrm>
          <a:prstGeom prst="bentConnector3">
            <a:avLst>
              <a:gd name="adj1" fmla="val 50000"/>
            </a:avLst>
          </a:prstGeom>
          <a:ln w="28575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AE2072B-C461-D77F-5A8E-F704B251504A}"/>
              </a:ext>
            </a:extLst>
          </p:cNvPr>
          <p:cNvCxnSpPr>
            <a:cxnSpLocks/>
            <a:stCxn id="13" idx="3"/>
            <a:endCxn id="11" idx="1"/>
          </p:cNvCxnSpPr>
          <p:nvPr/>
        </p:nvCxnSpPr>
        <p:spPr>
          <a:xfrm flipV="1">
            <a:off x="8343900" y="2586647"/>
            <a:ext cx="370117" cy="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CF2CF36-EEF9-95D2-54FB-B3C198E2BC90}"/>
              </a:ext>
            </a:extLst>
          </p:cNvPr>
          <p:cNvSpPr txBox="1"/>
          <p:nvPr/>
        </p:nvSpPr>
        <p:spPr>
          <a:xfrm>
            <a:off x="6330776" y="5403720"/>
            <a:ext cx="2013124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327BB6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AIC</a:t>
            </a:r>
            <a:r>
              <a:rPr lang="en-US" sz="1400" dirty="0"/>
              <a:t>. "Сплайны - 5 узлов" показали лучшие результаты по сравнению с другими вариантами сплайнов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D9B0CA9-14C8-1EBD-BFAA-84BE12D8E82F}"/>
              </a:ext>
            </a:extLst>
          </p:cNvPr>
          <p:cNvSpPr/>
          <p:nvPr/>
        </p:nvSpPr>
        <p:spPr>
          <a:xfrm>
            <a:off x="8632936" y="5217992"/>
            <a:ext cx="1497226" cy="1325563"/>
          </a:xfrm>
          <a:prstGeom prst="roundRect">
            <a:avLst/>
          </a:prstGeom>
          <a:noFill/>
          <a:ln w="28575">
            <a:solidFill>
              <a:srgbClr val="327B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2F94D72-2E4A-AC86-47EC-E9B2FB2BAAB6}"/>
              </a:ext>
            </a:extLst>
          </p:cNvPr>
          <p:cNvCxnSpPr>
            <a:cxnSpLocks/>
            <a:stCxn id="25" idx="3"/>
            <a:endCxn id="26" idx="1"/>
          </p:cNvCxnSpPr>
          <p:nvPr/>
        </p:nvCxnSpPr>
        <p:spPr>
          <a:xfrm flipV="1">
            <a:off x="8343900" y="5880774"/>
            <a:ext cx="289036" cy="107722"/>
          </a:xfrm>
          <a:prstGeom prst="straightConnector1">
            <a:avLst/>
          </a:prstGeom>
          <a:ln w="28575">
            <a:solidFill>
              <a:srgbClr val="327BB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509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B425D-4F60-6C93-D681-5EEC5B92F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5555"/>
            <a:ext cx="1175385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CSAVR: теперь можно указать количество узлов для кривой Spline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994F5E-1BA1-65D0-BB6B-2D209D37A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950" y="1681163"/>
            <a:ext cx="5635625" cy="82391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Плотность данных: </a:t>
            </a:r>
            <a:r>
              <a:rPr lang="en-US" b="0" dirty="0"/>
              <a:t>разница между моделями невелика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4355F0-2A22-2831-0CAB-1B0A37EDE4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876925" cy="82391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Нехватка данных: </a:t>
            </a:r>
            <a:r>
              <a:rPr lang="en-US" b="0" dirty="0"/>
              <a:t>выбор модели имеет большее значение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5ECFD-2A99-C6D9-CA9F-F8EFE6EE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E2F94464-996C-467C-A9CD-094FC98BFCA4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F4D3C6BA-F7ED-4519-9B40-3C3BCE4654F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47009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CABFA-6D06-45FD-1D27-7DCA671F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4" y="43900"/>
            <a:ext cx="11934825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Одним щелчком мыши можно "Подогнать все" модели с заболеваемостью CSAVR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5D756-298E-7AC4-2F8B-ECC4C6D35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825625"/>
            <a:ext cx="6019800" cy="4351338"/>
          </a:xfrm>
        </p:spPr>
        <p:txBody>
          <a:bodyPr>
            <a:noAutofit/>
          </a:bodyPr>
          <a:lstStyle/>
          <a:p>
            <a:r>
              <a:rPr lang="en-US" sz="2400" dirty="0"/>
              <a:t>Мы рекомендуем подбирать все модели заболеваемости, а затем выбирать правдоподобную модель с низким AIC</a:t>
            </a:r>
          </a:p>
          <a:p>
            <a:r>
              <a:rPr lang="en-US" sz="2400" dirty="0"/>
              <a:t>Кнопка "Подогнать все модели" последовательно подгоняет все шесть моделей</a:t>
            </a:r>
          </a:p>
          <a:p>
            <a:r>
              <a:rPr lang="en-US" sz="2400" dirty="0"/>
              <a:t>Настройте каждую модель заболеваемости перед подгонкой</a:t>
            </a:r>
          </a:p>
          <a:p>
            <a:pPr lvl="1"/>
            <a:r>
              <a:rPr lang="en-US" sz="2000" dirty="0"/>
              <a:t>Выберите, нужно ли корректировать IRR по полу и/или возрасту для каждого</a:t>
            </a:r>
          </a:p>
          <a:p>
            <a:r>
              <a:rPr lang="en-US" sz="2400" dirty="0"/>
              <a:t>Нет необходимости выбирать "Цель подгонки": все подгонки CSAVR оценивают границы неопределенности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165A0-4EC0-351C-0074-4262BD9E3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7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11A58F1-9ED9-F46A-7736-65EDAA3F62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6341" y="1571862"/>
            <a:ext cx="5970211" cy="37804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1DA6969-8838-94A7-5BC6-13C03818D6C4}"/>
              </a:ext>
            </a:extLst>
          </p:cNvPr>
          <p:cNvSpPr/>
          <p:nvPr/>
        </p:nvSpPr>
        <p:spPr>
          <a:xfrm>
            <a:off x="7202445" y="2712670"/>
            <a:ext cx="1074780" cy="8020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18FBBE-4FF1-EA4C-8C54-870C6638FB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65" t="37114" r="63056" b="43370"/>
          <a:stretch/>
        </p:blipFill>
        <p:spPr>
          <a:xfrm>
            <a:off x="8112875" y="3117468"/>
            <a:ext cx="1853514" cy="1325563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E8B5EA84-5747-1366-B504-BE3B2A9E3C53}"/>
              </a:ext>
            </a:extLst>
          </p:cNvPr>
          <p:cNvSpPr/>
          <p:nvPr/>
        </p:nvSpPr>
        <p:spPr>
          <a:xfrm flipH="1">
            <a:off x="9784125" y="3809555"/>
            <a:ext cx="334663" cy="2781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43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7178E1-494C-1068-2BE1-7A15DA59E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79" y="365125"/>
            <a:ext cx="11690307" cy="85855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E26DA"/>
                </a:solidFill>
              </a:rPr>
              <a:t>Знание статуса (первая цель 95) для детей (I)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CA7B4F-4AB7-84A5-63FA-3F82E8BBE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423" y="1333779"/>
            <a:ext cx="11941154" cy="5387695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Используйте знания о статусе, основанные на данных программы, если вы можете 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вычесть все случаи смерти,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эмиграции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детей, выживших (стареющих) в когорте 15+ лет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Если это невозможно или не дает результатов, соответствующих оценкам Спектрума по детям, живущим с ВИЧ, попросите 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Спектрум рассчитать уровень знаний о статусе (KOS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детей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за все годы,</a:t>
            </a:r>
            <a:b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на основе введенных цифр по АРТ и показателю прерывания лечения.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GB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GB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CA29F-3EE1-E5E2-99DB-0AF8ED6DF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8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8135897-6120-A1FA-6A37-991CAF5C69DC}"/>
              </a:ext>
            </a:extLst>
          </p:cNvPr>
          <p:cNvGrpSpPr/>
          <p:nvPr/>
        </p:nvGrpSpPr>
        <p:grpSpPr>
          <a:xfrm>
            <a:off x="125423" y="4114800"/>
            <a:ext cx="11941154" cy="2508614"/>
            <a:chOff x="125423" y="4121580"/>
            <a:chExt cx="11941154" cy="250861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7B6FB2E-4995-2CAC-3A3F-50AD21C319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1" b="62653"/>
            <a:stretch/>
          </p:blipFill>
          <p:spPr>
            <a:xfrm>
              <a:off x="125423" y="4121580"/>
              <a:ext cx="11941154" cy="2508614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B68BB12-D3A9-78C6-3254-CCACFD492529}"/>
                </a:ext>
              </a:extLst>
            </p:cNvPr>
            <p:cNvSpPr/>
            <p:nvPr/>
          </p:nvSpPr>
          <p:spPr>
            <a:xfrm>
              <a:off x="7792274" y="5703179"/>
              <a:ext cx="4131645" cy="601944"/>
            </a:xfrm>
            <a:prstGeom prst="ellipse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1714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7178E1-494C-1068-2BE1-7A15DA59E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79" y="365125"/>
            <a:ext cx="11690307" cy="8585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E26DA"/>
                </a:solidFill>
              </a:rPr>
              <a:t>Знание статуса (первая цель 95) для детей (II)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CA7B4F-4AB7-84A5-63FA-3F82E8BBE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778" y="1333779"/>
            <a:ext cx="11785205" cy="5387695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Используйте знания о статусе, основанные на данных программы, если вы можете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вычесть все случаи смерти, </a:t>
            </a:r>
            <a:r>
              <a:rPr lang="en-GB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эмиграции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детей, выживших (стареющих) в когорте 15+ лет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Если это невозможно или не дает результатов, соответствующих оценкам Спектрума по детям, живущим с ВИЧ, попросите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Спектрум рассчитать уровень знаний о статусе (KOS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детей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за все годы,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на основе введенных данных о количестве получающих АРТ и частоте прерывания лечения.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GB" sz="1800" dirty="0">
              <a:latin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GB" sz="18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CA29F-3EE1-E5E2-99DB-0AF8ED6DF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509974-8E94-2693-B450-9D7D9E4AA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652"/>
          <a:stretch/>
        </p:blipFill>
        <p:spPr>
          <a:xfrm>
            <a:off x="128016" y="4114800"/>
            <a:ext cx="11942064" cy="250880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8C743B4-18BC-2901-E547-4FC0E69A83FC}"/>
              </a:ext>
            </a:extLst>
          </p:cNvPr>
          <p:cNvSpPr/>
          <p:nvPr/>
        </p:nvSpPr>
        <p:spPr>
          <a:xfrm>
            <a:off x="2329341" y="5729221"/>
            <a:ext cx="9605020" cy="647645"/>
          </a:xfrm>
          <a:prstGeom prst="ellipse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2D86F63-5F06-7781-2C7F-04068A9915CE}"/>
              </a:ext>
            </a:extLst>
          </p:cNvPr>
          <p:cNvCxnSpPr>
            <a:cxnSpLocks/>
          </p:cNvCxnSpPr>
          <p:nvPr/>
        </p:nvCxnSpPr>
        <p:spPr>
          <a:xfrm>
            <a:off x="3875964" y="5713846"/>
            <a:ext cx="818866" cy="177421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451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3E641F549574BB805BD9C73365D4F" ma:contentTypeVersion="19" ma:contentTypeDescription="Create a new document." ma:contentTypeScope="" ma:versionID="fd2d0a4ae318738fa5f1ff72e65b2934">
  <xsd:schema xmlns:xsd="http://www.w3.org/2001/XMLSchema" xmlns:xs="http://www.w3.org/2001/XMLSchema" xmlns:p="http://schemas.microsoft.com/office/2006/metadata/properties" xmlns:ns2="288ef829-98c5-46d1-83dc-c2ef7c814da2" xmlns:ns3="2ddeef39-65d3-4660-94f2-f063f949c57e" targetNamespace="http://schemas.microsoft.com/office/2006/metadata/properties" ma:root="true" ma:fieldsID="37c2625be6a258cebd7413079fa12bc5" ns2:_="" ns3:_="">
    <xsd:import namespace="288ef829-98c5-46d1-83dc-c2ef7c814da2"/>
    <xsd:import namespace="2ddeef39-65d3-4660-94f2-f063f949c5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ef829-98c5-46d1-83dc-c2ef7c814d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008808e-a4ff-498b-8b44-8869f1dca9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eef39-65d3-4660-94f2-f063f949c5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1142ec6-8224-48c2-babf-013e8b339833}" ma:internalName="TaxCatchAll" ma:showField="CatchAllData" ma:web="2ddeef39-65d3-4660-94f2-f063f949c5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288ef829-98c5-46d1-83dc-c2ef7c814da2" xsi:nil="true"/>
    <TaxCatchAll xmlns="2ddeef39-65d3-4660-94f2-f063f949c57e" xsi:nil="true"/>
    <lcf76f155ced4ddcb4097134ff3c332f xmlns="288ef829-98c5-46d1-83dc-c2ef7c814da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075BA0-8626-4E6F-94D9-3C382CF9A4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8ef829-98c5-46d1-83dc-c2ef7c814da2"/>
    <ds:schemaRef ds:uri="2ddeef39-65d3-4660-94f2-f063f949c5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EFC1DD-034F-4B43-91CC-C5BA77A5D37E}">
  <ds:schemaRefs>
    <ds:schemaRef ds:uri="http://schemas.microsoft.com/office/2006/documentManagement/types"/>
    <ds:schemaRef ds:uri="2ddeef39-65d3-4660-94f2-f063f949c57e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288ef829-98c5-46d1-83dc-c2ef7c814da2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5D59F95-0977-4650-B0AD-61E2F7509DA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2e1cf9b-e1b6-44eb-8021-428c292d3eb5}" enabled="0" method="" siteId="{c2e1cf9b-e1b6-44eb-8021-428c292d3eb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1834</Words>
  <Application>Microsoft Office PowerPoint</Application>
  <PresentationFormat>Widescreen</PresentationFormat>
  <Paragraphs>180</Paragraphs>
  <Slides>21</Slides>
  <Notes>10</Notes>
  <HiddenSlides>9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Symbol</vt:lpstr>
      <vt:lpstr>Wingdings</vt:lpstr>
      <vt:lpstr>Office Theme</vt:lpstr>
      <vt:lpstr>Изменения в спектре  AIM, EPP и CSAVR для оценок ВИЧ в раунде 2024 года</vt:lpstr>
      <vt:lpstr>Ключевые изменения к 2024 году</vt:lpstr>
      <vt:lpstr>Прерывание лечения: данные программы</vt:lpstr>
      <vt:lpstr>EPP-Conc.: рекомендации по типу кривых, уточненные</vt:lpstr>
      <vt:lpstr>CSAVR: теперь можно указать количество узлов для кривой Spline</vt:lpstr>
      <vt:lpstr>CSAVR: теперь можно указать количество узлов для кривой Spline</vt:lpstr>
      <vt:lpstr>Одним щелчком мыши можно "Подогнать все" модели с заболеваемостью CSAVR</vt:lpstr>
      <vt:lpstr>Знание статуса (первая цель 95) для детей (I)</vt:lpstr>
      <vt:lpstr>Знание статуса (первая цель 95) для детей (II)</vt:lpstr>
      <vt:lpstr>Валидация: Ранее лечившиеся дети</vt:lpstr>
      <vt:lpstr>Индикаторы проверки файлов</vt:lpstr>
      <vt:lpstr>Показатели валидации файлов - Генерализованные эпидемии</vt:lpstr>
      <vt:lpstr>Загрузите последнюю версию Спектра для раунда оценок 2024 года</vt:lpstr>
      <vt:lpstr>Дополнительные слайды</vt:lpstr>
      <vt:lpstr>Упрощенная диаграмма водопада для изменений АРТ</vt:lpstr>
      <vt:lpstr>Распространенность с поправкой на лечение (15-49)</vt:lpstr>
      <vt:lpstr>Дополнительные слайды - специфические для  генерализованных эпидемий, с:   * национальные серообследования домохозяйств.  * (расширение масштабов) общенационального рутинного     тестирование на ВИЧ в рамках дородового ухода</vt:lpstr>
      <vt:lpstr>Модели грудного вскармливания,  обновлено</vt:lpstr>
      <vt:lpstr>Валидация: Сравните охват АРТ или количество, полученное из данных программы, с результатами обследования (I)</vt:lpstr>
      <vt:lpstr>Сравните АРТ из данных программы с результатами опроса (II)</vt:lpstr>
      <vt:lpstr>Валидация: Охват взрослых АРТ по данным программы  по сравнению с прогнозом, полученным на основе данных о ППМР/АНК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rglaubius</dc:creator>
  <cp:keywords>, docId:22E917A1C7162F2CC69EAF844C2808F8</cp:keywords>
  <cp:lastModifiedBy>ZOHRABYAN, Lev</cp:lastModifiedBy>
  <cp:revision>2403</cp:revision>
  <cp:lastPrinted>2023-11-30T16:34:53Z</cp:lastPrinted>
  <dcterms:created xsi:type="dcterms:W3CDTF">2017-12-22T14:29:51Z</dcterms:created>
  <dcterms:modified xsi:type="dcterms:W3CDTF">2024-02-02T09:14:40Z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0x0101006893E641F549574BB805BD9C73365D4F</vt:lpwstr>
  </property>
  <property fmtid="{D5CDD505-2E9C-101B-9397-08002B2CF9AE}" pid="3" name="MediaServiceImageTags">
    <vt:lpwstr/>
  </property>
</Properties>
</file>