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52" r:id="rId4"/>
  </p:sldMasterIdLst>
  <p:notesMasterIdLst>
    <p:notesMasterId r:id="rId18"/>
  </p:notesMasterIdLst>
  <p:sldIdLst>
    <p:sldId id="256" r:id="rId5"/>
    <p:sldId id="281" r:id="rId6"/>
    <p:sldId id="308" r:id="rId7"/>
    <p:sldId id="296" r:id="rId8"/>
    <p:sldId id="285" r:id="rId9"/>
    <p:sldId id="262" r:id="rId10"/>
    <p:sldId id="286" r:id="rId11"/>
    <p:sldId id="288" r:id="rId12"/>
    <p:sldId id="290" r:id="rId13"/>
    <p:sldId id="287" r:id="rId14"/>
    <p:sldId id="295" r:id="rId15"/>
    <p:sldId id="309" r:id="rId16"/>
    <p:sldId id="310"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23B4970-DA43-C9EB-9F95-5A546B8F60C8}" name="KORENROMP, Eline Louise" initials="KEL" userId="S::KorenrompE@unaids.org::a44abeb2-aa4e-4d35-a6f5-0d25c352ba1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6518" autoAdjust="0"/>
  </p:normalViewPr>
  <p:slideViewPr>
    <p:cSldViewPr snapToGrid="0">
      <p:cViewPr varScale="1">
        <p:scale>
          <a:sx n="48" d="100"/>
          <a:sy n="48" d="100"/>
        </p:scale>
        <p:origin x="1268" y="2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RESCURA, Luisa" userId="S::frescural@unaids.org::e95ea8f8-6362-4a5d-b45d-96fe641185ff" providerId="AD" clId="Web-{0A7466E4-19B8-B624-07BA-A63BF8296F7E}"/>
    <pc:docChg chg="modSld">
      <pc:chgData name="FRESCURA, Luisa" userId="S::frescural@unaids.org::e95ea8f8-6362-4a5d-b45d-96fe641185ff" providerId="AD" clId="Web-{0A7466E4-19B8-B624-07BA-A63BF8296F7E}" dt="2023-02-13T16:18:26.345" v="1" actId="20577"/>
      <pc:docMkLst>
        <pc:docMk/>
      </pc:docMkLst>
      <pc:sldChg chg="modSp">
        <pc:chgData name="FRESCURA, Luisa" userId="S::frescural@unaids.org::e95ea8f8-6362-4a5d-b45d-96fe641185ff" providerId="AD" clId="Web-{0A7466E4-19B8-B624-07BA-A63BF8296F7E}" dt="2023-02-13T16:18:26.345" v="1" actId="20577"/>
        <pc:sldMkLst>
          <pc:docMk/>
          <pc:sldMk cId="100137037" sldId="256"/>
        </pc:sldMkLst>
        <pc:spChg chg="mod">
          <ac:chgData name="FRESCURA, Luisa" userId="S::frescural@unaids.org::e95ea8f8-6362-4a5d-b45d-96fe641185ff" providerId="AD" clId="Web-{0A7466E4-19B8-B624-07BA-A63BF8296F7E}" dt="2023-02-13T16:18:26.345" v="1" actId="20577"/>
          <ac:spMkLst>
            <pc:docMk/>
            <pc:sldMk cId="100137037" sldId="256"/>
            <ac:spMk id="3" creationId="{39C97AB2-D1E8-48E1-B9C2-6E6C1698B16B}"/>
          </ac:spMkLst>
        </pc:spChg>
      </pc:sldChg>
    </pc:docChg>
  </pc:docChgLst>
  <pc:docChgLst>
    <pc:chgData name="KORENROMP, Eline Louise" userId="a44abeb2-aa4e-4d35-a6f5-0d25c352ba16" providerId="ADAL" clId="{D9547D17-C218-407C-9C20-64969016164B}"/>
    <pc:docChg chg="modSld">
      <pc:chgData name="KORENROMP, Eline Louise" userId="a44abeb2-aa4e-4d35-a6f5-0d25c352ba16" providerId="ADAL" clId="{D9547D17-C218-407C-9C20-64969016164B}" dt="2023-03-10T15:58:01.012" v="1" actId="20577"/>
      <pc:docMkLst>
        <pc:docMk/>
      </pc:docMkLst>
      <pc:sldChg chg="modSp mod">
        <pc:chgData name="KORENROMP, Eline Louise" userId="a44abeb2-aa4e-4d35-a6f5-0d25c352ba16" providerId="ADAL" clId="{D9547D17-C218-407C-9C20-64969016164B}" dt="2023-03-10T15:58:01.012" v="1" actId="20577"/>
        <pc:sldMkLst>
          <pc:docMk/>
          <pc:sldMk cId="2929042914" sldId="295"/>
        </pc:sldMkLst>
        <pc:spChg chg="mod">
          <ac:chgData name="KORENROMP, Eline Louise" userId="a44abeb2-aa4e-4d35-a6f5-0d25c352ba16" providerId="ADAL" clId="{D9547D17-C218-407C-9C20-64969016164B}" dt="2023-03-10T15:58:01.012" v="1" actId="20577"/>
          <ac:spMkLst>
            <pc:docMk/>
            <pc:sldMk cId="2929042914" sldId="295"/>
            <ac:spMk id="3" creationId="{D2769BF6-EC3E-1CCE-3352-F48C4CFAE4F1}"/>
          </ac:spMkLst>
        </pc:spChg>
      </pc:sldChg>
    </pc:docChg>
  </pc:docChgLst>
  <pc:docChgLst>
    <pc:chgData name="KORENROMP, Eline Louise" userId="a44abeb2-aa4e-4d35-a6f5-0d25c352ba16" providerId="ADAL" clId="{61C006D0-6A79-4B4C-AC8E-97FD89959B40}"/>
    <pc:docChg chg="undo custSel modSld">
      <pc:chgData name="KORENROMP, Eline Louise" userId="a44abeb2-aa4e-4d35-a6f5-0d25c352ba16" providerId="ADAL" clId="{61C006D0-6A79-4B4C-AC8E-97FD89959B40}" dt="2023-02-14T16:03:24.231" v="518" actId="1076"/>
      <pc:docMkLst>
        <pc:docMk/>
      </pc:docMkLst>
      <pc:sldChg chg="modSp mod">
        <pc:chgData name="KORENROMP, Eline Louise" userId="a44abeb2-aa4e-4d35-a6f5-0d25c352ba16" providerId="ADAL" clId="{61C006D0-6A79-4B4C-AC8E-97FD89959B40}" dt="2023-02-14T15:55:29.951" v="23" actId="20577"/>
        <pc:sldMkLst>
          <pc:docMk/>
          <pc:sldMk cId="2610846457" sldId="287"/>
        </pc:sldMkLst>
        <pc:spChg chg="mod">
          <ac:chgData name="KORENROMP, Eline Louise" userId="a44abeb2-aa4e-4d35-a6f5-0d25c352ba16" providerId="ADAL" clId="{61C006D0-6A79-4B4C-AC8E-97FD89959B40}" dt="2023-02-14T15:55:15.447" v="6" actId="20577"/>
          <ac:spMkLst>
            <pc:docMk/>
            <pc:sldMk cId="2610846457" sldId="287"/>
            <ac:spMk id="6" creationId="{841E9716-8726-CF18-F26C-77D3BC017217}"/>
          </ac:spMkLst>
        </pc:spChg>
        <pc:spChg chg="mod">
          <ac:chgData name="KORENROMP, Eline Louise" userId="a44abeb2-aa4e-4d35-a6f5-0d25c352ba16" providerId="ADAL" clId="{61C006D0-6A79-4B4C-AC8E-97FD89959B40}" dt="2023-02-14T15:55:29.951" v="23" actId="20577"/>
          <ac:spMkLst>
            <pc:docMk/>
            <pc:sldMk cId="2610846457" sldId="287"/>
            <ac:spMk id="7" creationId="{5C71AEF4-EE6A-84DB-9840-95C269AC4D96}"/>
          </ac:spMkLst>
        </pc:spChg>
      </pc:sldChg>
      <pc:sldChg chg="addSp delSp modSp mod modShow">
        <pc:chgData name="KORENROMP, Eline Louise" userId="a44abeb2-aa4e-4d35-a6f5-0d25c352ba16" providerId="ADAL" clId="{61C006D0-6A79-4B4C-AC8E-97FD89959B40}" dt="2023-02-14T16:03:24.231" v="518" actId="1076"/>
        <pc:sldMkLst>
          <pc:docMk/>
          <pc:sldMk cId="2801576147" sldId="288"/>
        </pc:sldMkLst>
        <pc:spChg chg="mod">
          <ac:chgData name="KORENROMP, Eline Louise" userId="a44abeb2-aa4e-4d35-a6f5-0d25c352ba16" providerId="ADAL" clId="{61C006D0-6A79-4B4C-AC8E-97FD89959B40}" dt="2023-02-14T15:55:46.070" v="58" actId="20577"/>
          <ac:spMkLst>
            <pc:docMk/>
            <pc:sldMk cId="2801576147" sldId="288"/>
            <ac:spMk id="2" creationId="{C213A79A-3A7E-D0DC-DAAA-1187B31E466B}"/>
          </ac:spMkLst>
        </pc:spChg>
        <pc:spChg chg="mod">
          <ac:chgData name="KORENROMP, Eline Louise" userId="a44abeb2-aa4e-4d35-a6f5-0d25c352ba16" providerId="ADAL" clId="{61C006D0-6A79-4B4C-AC8E-97FD89959B40}" dt="2023-02-14T16:00:24.609" v="508" actId="20577"/>
          <ac:spMkLst>
            <pc:docMk/>
            <pc:sldMk cId="2801576147" sldId="288"/>
            <ac:spMk id="3" creationId="{35D3819E-C639-53AF-A3C7-5B373774EF57}"/>
          </ac:spMkLst>
        </pc:spChg>
        <pc:spChg chg="add mod">
          <ac:chgData name="KORENROMP, Eline Louise" userId="a44abeb2-aa4e-4d35-a6f5-0d25c352ba16" providerId="ADAL" clId="{61C006D0-6A79-4B4C-AC8E-97FD89959B40}" dt="2023-02-14T16:03:24.231" v="518" actId="1076"/>
          <ac:spMkLst>
            <pc:docMk/>
            <pc:sldMk cId="2801576147" sldId="288"/>
            <ac:spMk id="4" creationId="{15389834-5139-E200-71C1-BA05C404923D}"/>
          </ac:spMkLst>
        </pc:spChg>
        <pc:spChg chg="del mod">
          <ac:chgData name="KORENROMP, Eline Louise" userId="a44abeb2-aa4e-4d35-a6f5-0d25c352ba16" providerId="ADAL" clId="{61C006D0-6A79-4B4C-AC8E-97FD89959B40}" dt="2023-02-14T15:56:58.656" v="74" actId="478"/>
          <ac:spMkLst>
            <pc:docMk/>
            <pc:sldMk cId="2801576147" sldId="288"/>
            <ac:spMk id="12" creationId="{60EA1A5D-FC98-832C-F34F-0B16FAD71988}"/>
          </ac:spMkLst>
        </pc:spChg>
        <pc:picChg chg="add mod ord modCrop">
          <ac:chgData name="KORENROMP, Eline Louise" userId="a44abeb2-aa4e-4d35-a6f5-0d25c352ba16" providerId="ADAL" clId="{61C006D0-6A79-4B4C-AC8E-97FD89959B40}" dt="2023-02-14T16:03:18.679" v="517" actId="167"/>
          <ac:picMkLst>
            <pc:docMk/>
            <pc:sldMk cId="2801576147" sldId="288"/>
            <ac:picMk id="6" creationId="{3AD7F201-78AE-E45D-F044-D73E8C8BD27D}"/>
          </ac:picMkLst>
        </pc:picChg>
        <pc:picChg chg="del mod">
          <ac:chgData name="KORENROMP, Eline Louise" userId="a44abeb2-aa4e-4d35-a6f5-0d25c352ba16" providerId="ADAL" clId="{61C006D0-6A79-4B4C-AC8E-97FD89959B40}" dt="2023-02-14T16:02:56.616" v="509" actId="478"/>
          <ac:picMkLst>
            <pc:docMk/>
            <pc:sldMk cId="2801576147" sldId="288"/>
            <ac:picMk id="7" creationId="{D7F99F18-1D86-08FF-3BDA-98355C8187B7}"/>
          </ac:picMkLst>
        </pc:picChg>
        <pc:picChg chg="mod">
          <ac:chgData name="KORENROMP, Eline Louise" userId="a44abeb2-aa4e-4d35-a6f5-0d25c352ba16" providerId="ADAL" clId="{61C006D0-6A79-4B4C-AC8E-97FD89959B40}" dt="2023-02-14T15:57:12.798" v="82" actId="14100"/>
          <ac:picMkLst>
            <pc:docMk/>
            <pc:sldMk cId="2801576147" sldId="288"/>
            <ac:picMk id="8" creationId="{7BB19DA8-690B-9577-D740-95B829347FA3}"/>
          </ac:picMkLst>
        </pc:picChg>
      </pc:sldChg>
    </pc:docChg>
  </pc:docChgLst>
  <pc:docChgLst>
    <pc:chgData name="KORENROMP, Eline Louise" userId="a44abeb2-aa4e-4d35-a6f5-0d25c352ba16" providerId="ADAL" clId="{E97F008A-E78C-410A-BF90-1E062525C333}"/>
    <pc:docChg chg="custSel modSld sldOrd modShowInfo">
      <pc:chgData name="KORENROMP, Eline Louise" userId="a44abeb2-aa4e-4d35-a6f5-0d25c352ba16" providerId="ADAL" clId="{E97F008A-E78C-410A-BF90-1E062525C333}" dt="2023-02-19T13:49:18.289" v="379" actId="20577"/>
      <pc:docMkLst>
        <pc:docMk/>
      </pc:docMkLst>
      <pc:sldChg chg="modSp mod">
        <pc:chgData name="KORENROMP, Eline Louise" userId="a44abeb2-aa4e-4d35-a6f5-0d25c352ba16" providerId="ADAL" clId="{E97F008A-E78C-410A-BF90-1E062525C333}" dt="2023-02-19T09:18:44.948" v="11" actId="20577"/>
        <pc:sldMkLst>
          <pc:docMk/>
          <pc:sldMk cId="2676716282" sldId="262"/>
        </pc:sldMkLst>
        <pc:spChg chg="mod">
          <ac:chgData name="KORENROMP, Eline Louise" userId="a44abeb2-aa4e-4d35-a6f5-0d25c352ba16" providerId="ADAL" clId="{E97F008A-E78C-410A-BF90-1E062525C333}" dt="2023-02-19T09:18:44.948" v="11" actId="20577"/>
          <ac:spMkLst>
            <pc:docMk/>
            <pc:sldMk cId="2676716282" sldId="262"/>
            <ac:spMk id="3" creationId="{BC47A539-E9A5-49BA-ADA1-BB488B07B243}"/>
          </ac:spMkLst>
        </pc:spChg>
      </pc:sldChg>
      <pc:sldChg chg="modSp mod ord">
        <pc:chgData name="KORENROMP, Eline Louise" userId="a44abeb2-aa4e-4d35-a6f5-0d25c352ba16" providerId="ADAL" clId="{E97F008A-E78C-410A-BF90-1E062525C333}" dt="2023-02-19T13:36:04.505" v="77"/>
        <pc:sldMkLst>
          <pc:docMk/>
          <pc:sldMk cId="4261934599" sldId="285"/>
        </pc:sldMkLst>
        <pc:spChg chg="mod">
          <ac:chgData name="KORENROMP, Eline Louise" userId="a44abeb2-aa4e-4d35-a6f5-0d25c352ba16" providerId="ADAL" clId="{E97F008A-E78C-410A-BF90-1E062525C333}" dt="2023-02-19T09:19:27.375" v="17" actId="20577"/>
          <ac:spMkLst>
            <pc:docMk/>
            <pc:sldMk cId="4261934599" sldId="285"/>
            <ac:spMk id="2" creationId="{72692A11-1A93-B8BA-92F5-115E6A77886D}"/>
          </ac:spMkLst>
        </pc:spChg>
        <pc:picChg chg="mod">
          <ac:chgData name="KORENROMP, Eline Louise" userId="a44abeb2-aa4e-4d35-a6f5-0d25c352ba16" providerId="ADAL" clId="{E97F008A-E78C-410A-BF90-1E062525C333}" dt="2023-02-19T09:19:25.454" v="16" actId="1076"/>
          <ac:picMkLst>
            <pc:docMk/>
            <pc:sldMk cId="4261934599" sldId="285"/>
            <ac:picMk id="5" creationId="{A0E1A2BB-2123-85F0-078A-339B07CA9499}"/>
          </ac:picMkLst>
        </pc:picChg>
      </pc:sldChg>
      <pc:sldChg chg="modSp mod">
        <pc:chgData name="KORENROMP, Eline Louise" userId="a44abeb2-aa4e-4d35-a6f5-0d25c352ba16" providerId="ADAL" clId="{E97F008A-E78C-410A-BF90-1E062525C333}" dt="2023-02-19T09:21:15.249" v="72" actId="1076"/>
        <pc:sldMkLst>
          <pc:docMk/>
          <pc:sldMk cId="1665315297" sldId="286"/>
        </pc:sldMkLst>
        <pc:spChg chg="mod">
          <ac:chgData name="KORENROMP, Eline Louise" userId="a44abeb2-aa4e-4d35-a6f5-0d25c352ba16" providerId="ADAL" clId="{E97F008A-E78C-410A-BF90-1E062525C333}" dt="2023-02-19T09:20:50.747" v="68" actId="27636"/>
          <ac:spMkLst>
            <pc:docMk/>
            <pc:sldMk cId="1665315297" sldId="286"/>
            <ac:spMk id="8" creationId="{EA6AB705-9741-B31D-7F8B-216B88850202}"/>
          </ac:spMkLst>
        </pc:spChg>
        <pc:spChg chg="mod">
          <ac:chgData name="KORENROMP, Eline Louise" userId="a44abeb2-aa4e-4d35-a6f5-0d25c352ba16" providerId="ADAL" clId="{E97F008A-E78C-410A-BF90-1E062525C333}" dt="2023-02-19T09:21:15.249" v="72" actId="1076"/>
          <ac:spMkLst>
            <pc:docMk/>
            <pc:sldMk cId="1665315297" sldId="286"/>
            <ac:spMk id="9" creationId="{B1EA2A67-A172-30EF-5A5B-4DC56C2B40C2}"/>
          </ac:spMkLst>
        </pc:spChg>
        <pc:picChg chg="mod">
          <ac:chgData name="KORENROMP, Eline Louise" userId="a44abeb2-aa4e-4d35-a6f5-0d25c352ba16" providerId="ADAL" clId="{E97F008A-E78C-410A-BF90-1E062525C333}" dt="2023-02-19T09:19:59.343" v="22" actId="14100"/>
          <ac:picMkLst>
            <pc:docMk/>
            <pc:sldMk cId="1665315297" sldId="286"/>
            <ac:picMk id="5" creationId="{A0E1A2BB-2123-85F0-078A-339B07CA9499}"/>
          </ac:picMkLst>
        </pc:picChg>
      </pc:sldChg>
      <pc:sldChg chg="modSp mod ord">
        <pc:chgData name="KORENROMP, Eline Louise" userId="a44abeb2-aa4e-4d35-a6f5-0d25c352ba16" providerId="ADAL" clId="{E97F008A-E78C-410A-BF90-1E062525C333}" dt="2023-02-19T13:36:16.825" v="81"/>
        <pc:sldMkLst>
          <pc:docMk/>
          <pc:sldMk cId="2610846457" sldId="287"/>
        </pc:sldMkLst>
        <pc:picChg chg="mod">
          <ac:chgData name="KORENROMP, Eline Louise" userId="a44abeb2-aa4e-4d35-a6f5-0d25c352ba16" providerId="ADAL" clId="{E97F008A-E78C-410A-BF90-1E062525C333}" dt="2023-02-19T09:19:38.574" v="20" actId="1076"/>
          <ac:picMkLst>
            <pc:docMk/>
            <pc:sldMk cId="2610846457" sldId="287"/>
            <ac:picMk id="9" creationId="{9AF302D8-DA64-6ACE-2089-7C6FB4D8BAE4}"/>
          </ac:picMkLst>
        </pc:picChg>
      </pc:sldChg>
      <pc:sldChg chg="ord">
        <pc:chgData name="KORENROMP, Eline Louise" userId="a44abeb2-aa4e-4d35-a6f5-0d25c352ba16" providerId="ADAL" clId="{E97F008A-E78C-410A-BF90-1E062525C333}" dt="2023-02-19T13:36:13.904" v="79"/>
        <pc:sldMkLst>
          <pc:docMk/>
          <pc:sldMk cId="2801576147" sldId="288"/>
        </pc:sldMkLst>
      </pc:sldChg>
      <pc:sldChg chg="modNotesTx">
        <pc:chgData name="KORENROMP, Eline Louise" userId="a44abeb2-aa4e-4d35-a6f5-0d25c352ba16" providerId="ADAL" clId="{E97F008A-E78C-410A-BF90-1E062525C333}" dt="2023-02-19T13:49:18.289" v="379" actId="20577"/>
        <pc:sldMkLst>
          <pc:docMk/>
          <pc:sldMk cId="2929042914" sldId="295"/>
        </pc:sldMkLst>
      </pc:sldChg>
    </pc:docChg>
  </pc:docChgLst>
  <pc:docChgLst>
    <pc:chgData name="FRESCURA, Luisa" userId="S::frescural@unaids.org::e95ea8f8-6362-4a5d-b45d-96fe641185ff" providerId="AD" clId="Web-{01BB75CD-DF94-EBFA-359F-7FCA60DB6418}"/>
    <pc:docChg chg="modSld">
      <pc:chgData name="FRESCURA, Luisa" userId="S::frescural@unaids.org::e95ea8f8-6362-4a5d-b45d-96fe641185ff" providerId="AD" clId="Web-{01BB75CD-DF94-EBFA-359F-7FCA60DB6418}" dt="2023-02-13T15:46:18.813" v="7" actId="20577"/>
      <pc:docMkLst>
        <pc:docMk/>
      </pc:docMkLst>
      <pc:sldChg chg="modSp">
        <pc:chgData name="FRESCURA, Luisa" userId="S::frescural@unaids.org::e95ea8f8-6362-4a5d-b45d-96fe641185ff" providerId="AD" clId="Web-{01BB75CD-DF94-EBFA-359F-7FCA60DB6418}" dt="2023-02-13T15:46:18.813" v="7" actId="20577"/>
        <pc:sldMkLst>
          <pc:docMk/>
          <pc:sldMk cId="100137037" sldId="256"/>
        </pc:sldMkLst>
        <pc:spChg chg="mod">
          <ac:chgData name="FRESCURA, Luisa" userId="S::frescural@unaids.org::e95ea8f8-6362-4a5d-b45d-96fe641185ff" providerId="AD" clId="Web-{01BB75CD-DF94-EBFA-359F-7FCA60DB6418}" dt="2023-02-13T15:46:18.813" v="7" actId="20577"/>
          <ac:spMkLst>
            <pc:docMk/>
            <pc:sldMk cId="100137037" sldId="256"/>
            <ac:spMk id="3" creationId="{39C97AB2-D1E8-48E1-B9C2-6E6C1698B16B}"/>
          </ac:spMkLst>
        </pc:spChg>
      </pc:sldChg>
    </pc:docChg>
  </pc:docChgLst>
  <pc:docChgLst>
    <pc:chgData clId="Web-{01BB75CD-DF94-EBFA-359F-7FCA60DB6418}"/>
    <pc:docChg chg="modSld">
      <pc:chgData name="" userId="" providerId="" clId="Web-{01BB75CD-DF94-EBFA-359F-7FCA60DB6418}" dt="2023-02-13T15:46:06.656" v="0" actId="20577"/>
      <pc:docMkLst>
        <pc:docMk/>
      </pc:docMkLst>
      <pc:sldChg chg="modSp">
        <pc:chgData name="" userId="" providerId="" clId="Web-{01BB75CD-DF94-EBFA-359F-7FCA60DB6418}" dt="2023-02-13T15:46:06.656" v="0" actId="20577"/>
        <pc:sldMkLst>
          <pc:docMk/>
          <pc:sldMk cId="100137037" sldId="256"/>
        </pc:sldMkLst>
        <pc:spChg chg="mod">
          <ac:chgData name="" userId="" providerId="" clId="Web-{01BB75CD-DF94-EBFA-359F-7FCA60DB6418}" dt="2023-02-13T15:46:06.656" v="0" actId="20577"/>
          <ac:spMkLst>
            <pc:docMk/>
            <pc:sldMk cId="100137037" sldId="256"/>
            <ac:spMk id="3" creationId="{39C97AB2-D1E8-48E1-B9C2-6E6C1698B16B}"/>
          </ac:spMkLst>
        </pc:spChg>
      </pc:sldChg>
    </pc:docChg>
  </pc:docChgLst>
  <pc:docChgLst>
    <pc:chgData name="KORENROMP, Eline Louise" userId="a44abeb2-aa4e-4d35-a6f5-0d25c352ba16" providerId="ADAL" clId="{1B3B3EB2-7DB1-44A4-9153-74FCEBAF5EDC}"/>
    <pc:docChg chg="custSel modSld">
      <pc:chgData name="KORENROMP, Eline Louise" userId="a44abeb2-aa4e-4d35-a6f5-0d25c352ba16" providerId="ADAL" clId="{1B3B3EB2-7DB1-44A4-9153-74FCEBAF5EDC}" dt="2023-02-07T13:07:48.293" v="272" actId="20577"/>
      <pc:docMkLst>
        <pc:docMk/>
      </pc:docMkLst>
      <pc:sldChg chg="modSp mod">
        <pc:chgData name="KORENROMP, Eline Louise" userId="a44abeb2-aa4e-4d35-a6f5-0d25c352ba16" providerId="ADAL" clId="{1B3B3EB2-7DB1-44A4-9153-74FCEBAF5EDC}" dt="2023-02-04T02:50:09.585" v="159" actId="6549"/>
        <pc:sldMkLst>
          <pc:docMk/>
          <pc:sldMk cId="2676716282" sldId="262"/>
        </pc:sldMkLst>
        <pc:spChg chg="mod">
          <ac:chgData name="KORENROMP, Eline Louise" userId="a44abeb2-aa4e-4d35-a6f5-0d25c352ba16" providerId="ADAL" clId="{1B3B3EB2-7DB1-44A4-9153-74FCEBAF5EDC}" dt="2023-02-04T02:50:09.585" v="159" actId="6549"/>
          <ac:spMkLst>
            <pc:docMk/>
            <pc:sldMk cId="2676716282" sldId="262"/>
            <ac:spMk id="3" creationId="{BC47A539-E9A5-49BA-ADA1-BB488B07B243}"/>
          </ac:spMkLst>
        </pc:spChg>
      </pc:sldChg>
      <pc:sldChg chg="modSp mod">
        <pc:chgData name="KORENROMP, Eline Louise" userId="a44abeb2-aa4e-4d35-a6f5-0d25c352ba16" providerId="ADAL" clId="{1B3B3EB2-7DB1-44A4-9153-74FCEBAF5EDC}" dt="2023-01-31T15:33:37.857" v="123" actId="20577"/>
        <pc:sldMkLst>
          <pc:docMk/>
          <pc:sldMk cId="1665315297" sldId="286"/>
        </pc:sldMkLst>
        <pc:spChg chg="mod">
          <ac:chgData name="KORENROMP, Eline Louise" userId="a44abeb2-aa4e-4d35-a6f5-0d25c352ba16" providerId="ADAL" clId="{1B3B3EB2-7DB1-44A4-9153-74FCEBAF5EDC}" dt="2023-01-31T15:33:19.620" v="104" actId="1076"/>
          <ac:spMkLst>
            <pc:docMk/>
            <pc:sldMk cId="1665315297" sldId="286"/>
            <ac:spMk id="8" creationId="{EA6AB705-9741-B31D-7F8B-216B88850202}"/>
          </ac:spMkLst>
        </pc:spChg>
        <pc:spChg chg="mod">
          <ac:chgData name="KORENROMP, Eline Louise" userId="a44abeb2-aa4e-4d35-a6f5-0d25c352ba16" providerId="ADAL" clId="{1B3B3EB2-7DB1-44A4-9153-74FCEBAF5EDC}" dt="2023-01-31T15:33:37.857" v="123" actId="20577"/>
          <ac:spMkLst>
            <pc:docMk/>
            <pc:sldMk cId="1665315297" sldId="286"/>
            <ac:spMk id="9" creationId="{B1EA2A67-A172-30EF-5A5B-4DC56C2B40C2}"/>
          </ac:spMkLst>
        </pc:spChg>
      </pc:sldChg>
      <pc:sldChg chg="delSp modSp mod">
        <pc:chgData name="KORENROMP, Eline Louise" userId="a44abeb2-aa4e-4d35-a6f5-0d25c352ba16" providerId="ADAL" clId="{1B3B3EB2-7DB1-44A4-9153-74FCEBAF5EDC}" dt="2023-01-28T22:31:54.624" v="5" actId="1076"/>
        <pc:sldMkLst>
          <pc:docMk/>
          <pc:sldMk cId="2929042914" sldId="295"/>
        </pc:sldMkLst>
        <pc:spChg chg="mod">
          <ac:chgData name="KORENROMP, Eline Louise" userId="a44abeb2-aa4e-4d35-a6f5-0d25c352ba16" providerId="ADAL" clId="{1B3B3EB2-7DB1-44A4-9153-74FCEBAF5EDC}" dt="2023-01-28T22:31:54.624" v="5" actId="1076"/>
          <ac:spMkLst>
            <pc:docMk/>
            <pc:sldMk cId="2929042914" sldId="295"/>
            <ac:spMk id="7" creationId="{E61AD8F5-0560-87BB-51D3-26A8D1886485}"/>
          </ac:spMkLst>
        </pc:spChg>
        <pc:spChg chg="del">
          <ac:chgData name="KORENROMP, Eline Louise" userId="a44abeb2-aa4e-4d35-a6f5-0d25c352ba16" providerId="ADAL" clId="{1B3B3EB2-7DB1-44A4-9153-74FCEBAF5EDC}" dt="2023-01-28T22:31:37.032" v="0" actId="478"/>
          <ac:spMkLst>
            <pc:docMk/>
            <pc:sldMk cId="2929042914" sldId="295"/>
            <ac:spMk id="11" creationId="{30B99E6F-8B16-B091-E251-24525474D706}"/>
          </ac:spMkLst>
        </pc:spChg>
        <pc:picChg chg="mod modCrop">
          <ac:chgData name="KORENROMP, Eline Louise" userId="a44abeb2-aa4e-4d35-a6f5-0d25c352ba16" providerId="ADAL" clId="{1B3B3EB2-7DB1-44A4-9153-74FCEBAF5EDC}" dt="2023-01-28T22:31:52.345" v="4" actId="1076"/>
          <ac:picMkLst>
            <pc:docMk/>
            <pc:sldMk cId="2929042914" sldId="295"/>
            <ac:picMk id="4" creationId="{0D542452-6642-DDC9-532D-C99E3389A7A6}"/>
          </ac:picMkLst>
        </pc:picChg>
      </pc:sldChg>
      <pc:sldChg chg="modSp mod">
        <pc:chgData name="KORENROMP, Eline Louise" userId="a44abeb2-aa4e-4d35-a6f5-0d25c352ba16" providerId="ADAL" clId="{1B3B3EB2-7DB1-44A4-9153-74FCEBAF5EDC}" dt="2023-02-07T13:07:48.293" v="272" actId="20577"/>
        <pc:sldMkLst>
          <pc:docMk/>
          <pc:sldMk cId="2856921008" sldId="309"/>
        </pc:sldMkLst>
        <pc:spChg chg="mod">
          <ac:chgData name="KORENROMP, Eline Louise" userId="a44abeb2-aa4e-4d35-a6f5-0d25c352ba16" providerId="ADAL" clId="{1B3B3EB2-7DB1-44A4-9153-74FCEBAF5EDC}" dt="2023-02-07T13:07:48.293" v="272" actId="20577"/>
          <ac:spMkLst>
            <pc:docMk/>
            <pc:sldMk cId="2856921008" sldId="309"/>
            <ac:spMk id="3" creationId="{35D3819E-C639-53AF-A3C7-5B373774EF57}"/>
          </ac:spMkLst>
        </pc:spChg>
      </pc:sldChg>
      <pc:sldChg chg="modNotesTx">
        <pc:chgData name="KORENROMP, Eline Louise" userId="a44abeb2-aa4e-4d35-a6f5-0d25c352ba16" providerId="ADAL" clId="{1B3B3EB2-7DB1-44A4-9153-74FCEBAF5EDC}" dt="2023-02-04T03:14:40.210" v="174" actId="6549"/>
        <pc:sldMkLst>
          <pc:docMk/>
          <pc:sldMk cId="2079454227" sldId="310"/>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H"/>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C7DD8AF-6C42-4189-9FE7-746FAF416DE8}" type="datetimeFigureOut">
              <a:rPr lang="en-CH" smtClean="0"/>
              <a:t>10/03/2023</a:t>
            </a:fld>
            <a:endParaRPr lang="en-CH"/>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H"/>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H"/>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H"/>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4B6CE11-3631-4A58-9931-8E7135B8174C}" type="slidenum">
              <a:rPr lang="en-CH" smtClean="0"/>
              <a:t>‹#›</a:t>
            </a:fld>
            <a:endParaRPr lang="en-CH"/>
          </a:p>
        </p:txBody>
      </p:sp>
    </p:spTree>
    <p:extLst>
      <p:ext uri="{BB962C8B-B14F-4D97-AF65-F5344CB8AC3E}">
        <p14:creationId xmlns:p14="http://schemas.microsoft.com/office/powerpoint/2010/main" val="4254306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73660D5-ED4C-41CA-8F92-89CB6C57A10E}" type="slidenum">
              <a:rPr lang="en-US" smtClean="0"/>
              <a:t>3</a:t>
            </a:fld>
            <a:endParaRPr lang="en-US"/>
          </a:p>
        </p:txBody>
      </p:sp>
    </p:spTree>
    <p:extLst>
      <p:ext uri="{BB962C8B-B14F-4D97-AF65-F5344CB8AC3E}">
        <p14:creationId xmlns:p14="http://schemas.microsoft.com/office/powerpoint/2010/main" val="7186231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a:t>Enter data indicated</a:t>
            </a:r>
          </a:p>
          <a:p>
            <a:pPr marL="228600" indent="-228600">
              <a:buAutoNum type="arabicPeriod"/>
            </a:pPr>
            <a:r>
              <a:rPr lang="en-US"/>
              <a:t>New row 1: Program reported births (compare to Spectrum calculated births as a starting point for investigating MTCT rate and PMTCT coverage issues)</a:t>
            </a:r>
          </a:p>
          <a:p>
            <a:pPr marL="228600" indent="-228600">
              <a:buAutoNum type="arabicPeriod"/>
            </a:pPr>
            <a:r>
              <a:rPr lang="en-US"/>
              <a:t>New row 2: Known HIV- at first ANC (some country’s DHIS capture this. When available these should be counted towards denominator of HIV prevalence at ANC)</a:t>
            </a:r>
          </a:p>
          <a:p>
            <a:pPr marL="228600" indent="-228600">
              <a:buAutoNum type="arabicPeriod"/>
            </a:pPr>
            <a:r>
              <a:rPr lang="en-US"/>
              <a:t>Can use the “HIV+ (census-level ANC-RT)” row to check manual calculations against Spectrum calculations. This may be useful for checking understanding before updating subnational inputs in EPP.</a:t>
            </a:r>
          </a:p>
          <a:p>
            <a:pPr marL="228600" indent="-228600">
              <a:buAutoNum type="arabicPeriod"/>
            </a:pPr>
            <a:endParaRPr lang="en-US"/>
          </a:p>
        </p:txBody>
      </p:sp>
      <p:sp>
        <p:nvSpPr>
          <p:cNvPr id="4" name="Slide Number Placeholder 3"/>
          <p:cNvSpPr>
            <a:spLocks noGrp="1"/>
          </p:cNvSpPr>
          <p:nvPr>
            <p:ph type="sldNum" sz="quarter" idx="5"/>
          </p:nvPr>
        </p:nvSpPr>
        <p:spPr/>
        <p:txBody>
          <a:bodyPr/>
          <a:lstStyle/>
          <a:p>
            <a:fld id="{B73660D5-ED4C-41CA-8F92-89CB6C57A10E}" type="slidenum">
              <a:rPr lang="en-US" smtClean="0"/>
              <a:t>5</a:t>
            </a:fld>
            <a:endParaRPr lang="en-US"/>
          </a:p>
        </p:txBody>
      </p:sp>
    </p:spTree>
    <p:extLst>
      <p:ext uri="{BB962C8B-B14F-4D97-AF65-F5344CB8AC3E}">
        <p14:creationId xmlns:p14="http://schemas.microsoft.com/office/powerpoint/2010/main" val="12670263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a:t>Many issues can influence the prevalence trends produced by ANC routine testing data including changes in service provision over time, the expansion of coverage of routine testing, and the increasing reach of electronic reporting systems as they expand to more and more places. All of these can affect how timely and complete your data is. They can also influence the epidemiological trends, e.g., as systems expand, they normally move from higher prevalence areas to lower prevalence ones introducing an artifactual decline in HIV prevalence. One way to deal with this might be to not use the trend data from routine testing until the coverage of the system has stabilized. </a:t>
            </a:r>
          </a:p>
          <a:p>
            <a:pPr marL="0" indent="0">
              <a:buNone/>
            </a:pPr>
            <a:endParaRPr lang="en-US"/>
          </a:p>
          <a:p>
            <a:pPr marL="0" indent="0">
              <a:buNone/>
            </a:pPr>
            <a:r>
              <a:rPr lang="en-US"/>
              <a:t>Accordingly, we recommend that before you use your ANC-RT data you consider some of the issues presented here: how has your routine testing system and its geographic and population coverage been changing over time? Have known positive women been included in the reporting or not? Has only the first test at an ANC visit been included? Are first tests at </a:t>
            </a:r>
            <a:r>
              <a:rPr lang="en-US" err="1"/>
              <a:t>labour</a:t>
            </a:r>
            <a:r>
              <a:rPr lang="en-US"/>
              <a:t> and delivery included? Have you considered changes in the testing over time, including the kits used and false positive rates in low prevalence settings, the algorithms used, refusal rates and the influence of stockouts on completeness of testing? Have you read any available quality assurance reports and compared the prevalence data against other sources such as household surveys?</a:t>
            </a:r>
          </a:p>
          <a:p>
            <a:pPr marL="0" indent="0">
              <a:buNone/>
            </a:pPr>
            <a:endParaRPr lang="en-US"/>
          </a:p>
          <a:p>
            <a:pPr marL="0" indent="0">
              <a:buNone/>
            </a:pPr>
            <a:r>
              <a:rPr lang="en-US"/>
              <a:t>Given how important the trends produced by EPP will be to determining the trends in your national estimate, it is worth spending some time considering these factors and consulting with experts as necessary to better understand how they influence your data and which data should be used or excluded.</a:t>
            </a:r>
          </a:p>
        </p:txBody>
      </p:sp>
      <p:sp>
        <p:nvSpPr>
          <p:cNvPr id="4" name="Slide Number Placeholder 3"/>
          <p:cNvSpPr>
            <a:spLocks noGrp="1"/>
          </p:cNvSpPr>
          <p:nvPr>
            <p:ph type="sldNum" sz="quarter" idx="5"/>
          </p:nvPr>
        </p:nvSpPr>
        <p:spPr/>
        <p:txBody>
          <a:bodyPr/>
          <a:lstStyle/>
          <a:p>
            <a:fld id="{B73660D5-ED4C-41CA-8F92-89CB6C57A10E}" type="slidenum">
              <a:rPr lang="en-US" smtClean="0"/>
              <a:t>6</a:t>
            </a:fld>
            <a:endParaRPr lang="en-US"/>
          </a:p>
        </p:txBody>
      </p:sp>
    </p:spTree>
    <p:extLst>
      <p:ext uri="{BB962C8B-B14F-4D97-AF65-F5344CB8AC3E}">
        <p14:creationId xmlns:p14="http://schemas.microsoft.com/office/powerpoint/2010/main" val="22768274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endParaRPr lang="en-US"/>
          </a:p>
        </p:txBody>
      </p:sp>
      <p:sp>
        <p:nvSpPr>
          <p:cNvPr id="4" name="Slide Number Placeholder 3"/>
          <p:cNvSpPr>
            <a:spLocks noGrp="1"/>
          </p:cNvSpPr>
          <p:nvPr>
            <p:ph type="sldNum" sz="quarter" idx="5"/>
          </p:nvPr>
        </p:nvSpPr>
        <p:spPr/>
        <p:txBody>
          <a:bodyPr/>
          <a:lstStyle/>
          <a:p>
            <a:fld id="{B73660D5-ED4C-41CA-8F92-89CB6C57A10E}" type="slidenum">
              <a:rPr lang="en-US" smtClean="0"/>
              <a:t>7</a:t>
            </a:fld>
            <a:endParaRPr lang="en-US"/>
          </a:p>
        </p:txBody>
      </p:sp>
    </p:spTree>
    <p:extLst>
      <p:ext uri="{BB962C8B-B14F-4D97-AF65-F5344CB8AC3E}">
        <p14:creationId xmlns:p14="http://schemas.microsoft.com/office/powerpoint/2010/main" val="36229931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H" dirty="0"/>
          </a:p>
        </p:txBody>
      </p:sp>
      <p:sp>
        <p:nvSpPr>
          <p:cNvPr id="4" name="Slide Number Placeholder 3"/>
          <p:cNvSpPr>
            <a:spLocks noGrp="1"/>
          </p:cNvSpPr>
          <p:nvPr>
            <p:ph type="sldNum" sz="quarter" idx="5"/>
          </p:nvPr>
        </p:nvSpPr>
        <p:spPr/>
        <p:txBody>
          <a:bodyPr/>
          <a:lstStyle/>
          <a:p>
            <a:fld id="{84B6CE11-3631-4A58-9931-8E7135B8174C}" type="slidenum">
              <a:rPr lang="en-CH" smtClean="0"/>
              <a:t>8</a:t>
            </a:fld>
            <a:endParaRPr lang="en-CH"/>
          </a:p>
        </p:txBody>
      </p:sp>
    </p:spTree>
    <p:extLst>
      <p:ext uri="{BB962C8B-B14F-4D97-AF65-F5344CB8AC3E}">
        <p14:creationId xmlns:p14="http://schemas.microsoft.com/office/powerpoint/2010/main" val="2840117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HTS, ANC, self-test and index-testing are mutually exclusive, their sum may (or not) sum up to the total row.</a:t>
            </a:r>
          </a:p>
          <a:p>
            <a:r>
              <a:rPr lang="en-US" dirty="0"/>
              <a:t>Do not include blood donors</a:t>
            </a:r>
          </a:p>
          <a:p>
            <a:r>
              <a:rPr lang="en-US" dirty="0"/>
              <a:t>If possible, record persons tested, not single tests (with duplicate/repeat and confirmatory tests on the same person within 1 year).</a:t>
            </a:r>
          </a:p>
          <a:p>
            <a:endParaRPr lang="en-US" dirty="0"/>
          </a:p>
        </p:txBody>
      </p:sp>
      <p:sp>
        <p:nvSpPr>
          <p:cNvPr id="4" name="Slide Number Placeholder 3"/>
          <p:cNvSpPr>
            <a:spLocks noGrp="1"/>
          </p:cNvSpPr>
          <p:nvPr>
            <p:ph type="sldNum" sz="quarter" idx="5"/>
          </p:nvPr>
        </p:nvSpPr>
        <p:spPr/>
        <p:txBody>
          <a:bodyPr/>
          <a:lstStyle/>
          <a:p>
            <a:fld id="{B73660D5-ED4C-41CA-8F92-89CB6C57A10E}" type="slidenum">
              <a:rPr lang="en-US" smtClean="0"/>
              <a:t>11</a:t>
            </a:fld>
            <a:endParaRPr lang="en-US"/>
          </a:p>
        </p:txBody>
      </p:sp>
    </p:spTree>
    <p:extLst>
      <p:ext uri="{BB962C8B-B14F-4D97-AF65-F5344CB8AC3E}">
        <p14:creationId xmlns:p14="http://schemas.microsoft.com/office/powerpoint/2010/main" val="37793311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Prevalence-type of data: Working with part-of-year data works also for: </a:t>
            </a:r>
            <a:br>
              <a:rPr lang="en-US"/>
            </a:br>
            <a:r>
              <a:rPr lang="en-US"/>
              <a:t>Viral Load testing &amp; suppression &amp; also CD4 count at diagnoses for CSAVR</a:t>
            </a:r>
          </a:p>
          <a:p>
            <a:r>
              <a:rPr lang="en-US"/>
              <a:t>&amp; ART by age distribution.</a:t>
            </a:r>
          </a:p>
          <a:p>
            <a:endParaRPr lang="en-US"/>
          </a:p>
          <a:p>
            <a:r>
              <a:rPr lang="en-US"/>
              <a:t>KOS: Leave 2022 blank, until complete.</a:t>
            </a:r>
            <a:endParaRPr lang="en-CH"/>
          </a:p>
        </p:txBody>
      </p:sp>
      <p:sp>
        <p:nvSpPr>
          <p:cNvPr id="4" name="Slide Number Placeholder 3"/>
          <p:cNvSpPr>
            <a:spLocks noGrp="1"/>
          </p:cNvSpPr>
          <p:nvPr>
            <p:ph type="sldNum" sz="quarter" idx="5"/>
          </p:nvPr>
        </p:nvSpPr>
        <p:spPr/>
        <p:txBody>
          <a:bodyPr/>
          <a:lstStyle/>
          <a:p>
            <a:fld id="{84B6CE11-3631-4A58-9931-8E7135B8174C}" type="slidenum">
              <a:rPr lang="en-CH" smtClean="0"/>
              <a:t>12</a:t>
            </a:fld>
            <a:endParaRPr lang="en-CH"/>
          </a:p>
        </p:txBody>
      </p:sp>
    </p:spTree>
    <p:extLst>
      <p:ext uri="{BB962C8B-B14F-4D97-AF65-F5344CB8AC3E}">
        <p14:creationId xmlns:p14="http://schemas.microsoft.com/office/powerpoint/2010/main" val="11009916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H" dirty="0"/>
          </a:p>
        </p:txBody>
      </p:sp>
      <p:sp>
        <p:nvSpPr>
          <p:cNvPr id="4" name="Slide Number Placeholder 3"/>
          <p:cNvSpPr>
            <a:spLocks noGrp="1"/>
          </p:cNvSpPr>
          <p:nvPr>
            <p:ph type="sldNum" sz="quarter" idx="5"/>
          </p:nvPr>
        </p:nvSpPr>
        <p:spPr/>
        <p:txBody>
          <a:bodyPr/>
          <a:lstStyle/>
          <a:p>
            <a:fld id="{84B6CE11-3631-4A58-9931-8E7135B8174C}" type="slidenum">
              <a:rPr lang="en-CH" smtClean="0"/>
              <a:t>13</a:t>
            </a:fld>
            <a:endParaRPr lang="en-CH"/>
          </a:p>
        </p:txBody>
      </p:sp>
    </p:spTree>
    <p:extLst>
      <p:ext uri="{BB962C8B-B14F-4D97-AF65-F5344CB8AC3E}">
        <p14:creationId xmlns:p14="http://schemas.microsoft.com/office/powerpoint/2010/main" val="149386735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n-US"/>
              <a:t>Click to edit Master title style</a:t>
            </a:r>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4" name="Date Placeholder 3"/>
          <p:cNvSpPr>
            <a:spLocks noGrp="1"/>
          </p:cNvSpPr>
          <p:nvPr>
            <p:ph type="dt" sz="half" idx="10"/>
          </p:nvPr>
        </p:nvSpPr>
        <p:spPr/>
        <p:txBody>
          <a:bodyPr/>
          <a:lstStyle/>
          <a:p>
            <a:pPr algn="r"/>
            <a:r>
              <a:rPr lang="en-US"/>
              <a:t>27 October 2020</a:t>
            </a:r>
          </a:p>
        </p:txBody>
      </p:sp>
      <p:sp>
        <p:nvSpPr>
          <p:cNvPr id="5" name="Footer Placeholder 4"/>
          <p:cNvSpPr>
            <a:spLocks noGrp="1"/>
          </p:cNvSpPr>
          <p:nvPr>
            <p:ph type="ftr" sz="quarter" idx="11"/>
          </p:nvPr>
        </p:nvSpPr>
        <p:spPr/>
        <p:txBody>
          <a:bodyPr/>
          <a:lstStyle/>
          <a:p>
            <a:r>
              <a:rPr lang="en-US"/>
              <a:t>2021 HIV Estimates</a:t>
            </a:r>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a:p>
        </p:txBody>
      </p:sp>
      <p:pic>
        <p:nvPicPr>
          <p:cNvPr id="9" name="Picture 8" descr="A drawing of a person&#10;&#10;Description automatically generated">
            <a:extLst>
              <a:ext uri="{FF2B5EF4-FFF2-40B4-BE49-F238E27FC236}">
                <a16:creationId xmlns:a16="http://schemas.microsoft.com/office/drawing/2014/main" id="{24AE8A8B-A04A-E82E-A87B-A5F6C889223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422253" y="6453896"/>
            <a:ext cx="1540764" cy="228600"/>
          </a:xfrm>
          <a:prstGeom prst="rect">
            <a:avLst/>
          </a:prstGeom>
        </p:spPr>
      </p:pic>
      <p:pic>
        <p:nvPicPr>
          <p:cNvPr id="10" name="Picture 9">
            <a:extLst>
              <a:ext uri="{FF2B5EF4-FFF2-40B4-BE49-F238E27FC236}">
                <a16:creationId xmlns:a16="http://schemas.microsoft.com/office/drawing/2014/main" id="{8989C0E9-1949-B3A7-D84F-76800B2C438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1443" y="6264632"/>
            <a:ext cx="1155747" cy="456843"/>
          </a:xfrm>
          <a:prstGeom prst="rect">
            <a:avLst/>
          </a:prstGeom>
        </p:spPr>
      </p:pic>
    </p:spTree>
    <p:extLst>
      <p:ext uri="{BB962C8B-B14F-4D97-AF65-F5344CB8AC3E}">
        <p14:creationId xmlns:p14="http://schemas.microsoft.com/office/powerpoint/2010/main" val="268953988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586B75A-687E-405C-8A0B-8D00578BA2C3}" type="datetimeFigureOut">
              <a:rPr lang="en-US" smtClean="0"/>
              <a:pPr/>
              <a:t>3/10/2023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11776522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586B75A-687E-405C-8A0B-8D00578BA2C3}" type="datetimeFigureOut">
              <a:rPr lang="en-US" smtClean="0"/>
              <a:pPr/>
              <a:t>3/10/2023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2648478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86B75A-687E-405C-8A0B-8D00578BA2C3}" type="datetimeFigureOut">
              <a:rPr lang="en-US" dirty="0"/>
              <a:pPr/>
              <a:t>3/10/2023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a:p>
        </p:txBody>
      </p:sp>
      <p:pic>
        <p:nvPicPr>
          <p:cNvPr id="8" name="Picture 7" descr="A drawing of a person&#10;&#10;Description automatically generated">
            <a:extLst>
              <a:ext uri="{FF2B5EF4-FFF2-40B4-BE49-F238E27FC236}">
                <a16:creationId xmlns:a16="http://schemas.microsoft.com/office/drawing/2014/main" id="{27E9D739-2671-4723-8BDF-914AB0AC59E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422253" y="6453896"/>
            <a:ext cx="1540764" cy="228600"/>
          </a:xfrm>
          <a:prstGeom prst="rect">
            <a:avLst/>
          </a:prstGeom>
        </p:spPr>
      </p:pic>
      <p:pic>
        <p:nvPicPr>
          <p:cNvPr id="7" name="Picture 6">
            <a:extLst>
              <a:ext uri="{FF2B5EF4-FFF2-40B4-BE49-F238E27FC236}">
                <a16:creationId xmlns:a16="http://schemas.microsoft.com/office/drawing/2014/main" id="{6BD7DA13-0E91-250E-1B54-B2726BB44CB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1443" y="6327173"/>
            <a:ext cx="997527" cy="394302"/>
          </a:xfrm>
          <a:prstGeom prst="rect">
            <a:avLst/>
          </a:prstGeom>
        </p:spPr>
      </p:pic>
    </p:spTree>
    <p:extLst>
      <p:ext uri="{BB962C8B-B14F-4D97-AF65-F5344CB8AC3E}">
        <p14:creationId xmlns:p14="http://schemas.microsoft.com/office/powerpoint/2010/main" val="90548370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en-US"/>
              <a:t>Click to edit Master title style</a:t>
            </a:r>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586B75A-687E-405C-8A0B-8D00578BA2C3}" type="datetimeFigureOut">
              <a:rPr lang="en-US" smtClean="0"/>
              <a:pPr/>
              <a:t>3/10/2023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15163688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7"/>
          <p:cNvSpPr>
            <a:spLocks noGrp="1"/>
          </p:cNvSpPr>
          <p:nvPr>
            <p:ph type="dt" sz="half" idx="10"/>
          </p:nvPr>
        </p:nvSpPr>
        <p:spPr/>
        <p:txBody>
          <a:bodyPr/>
          <a:lstStyle/>
          <a:p>
            <a:fld id="{5586B75A-687E-405C-8A0B-8D00578BA2C3}" type="datetimeFigureOut">
              <a:rPr lang="en-US" smtClean="0"/>
              <a:pPr/>
              <a:t>3/10/2023</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42798356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Date Placeholder 1"/>
          <p:cNvSpPr>
            <a:spLocks noGrp="1"/>
          </p:cNvSpPr>
          <p:nvPr>
            <p:ph type="dt" sz="half" idx="10"/>
          </p:nvPr>
        </p:nvSpPr>
        <p:spPr/>
        <p:txBody>
          <a:bodyPr/>
          <a:lstStyle/>
          <a:p>
            <a:fld id="{5586B75A-687E-405C-8A0B-8D00578BA2C3}" type="datetimeFigureOut">
              <a:rPr lang="en-US" smtClean="0"/>
              <a:pPr/>
              <a:t>3/10/2023</a:t>
            </a:fld>
            <a:endParaRPr lang="en-US"/>
          </a:p>
        </p:txBody>
      </p:sp>
      <p:sp>
        <p:nvSpPr>
          <p:cNvPr id="11" name="Footer Placeholder 10"/>
          <p:cNvSpPr>
            <a:spLocks noGrp="1"/>
          </p:cNvSpPr>
          <p:nvPr>
            <p:ph type="ftr" sz="quarter" idx="11"/>
          </p:nvPr>
        </p:nvSpPr>
        <p:spPr/>
        <p:txBody>
          <a:bodyPr/>
          <a:lstStyle/>
          <a:p>
            <a:endParaRPr lang="en-US"/>
          </a:p>
        </p:txBody>
      </p:sp>
      <p:sp>
        <p:nvSpPr>
          <p:cNvPr id="12" name="Slide Number Placeholder 11"/>
          <p:cNvSpPr>
            <a:spLocks noGrp="1"/>
          </p:cNvSpPr>
          <p:nvPr>
            <p:ph type="sldNum" sz="quarter" idx="12"/>
          </p:nvPr>
        </p:nvSpPr>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9433557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
        <p:nvSpPr>
          <p:cNvPr id="2" name="Date Placeholder 1"/>
          <p:cNvSpPr>
            <a:spLocks noGrp="1"/>
          </p:cNvSpPr>
          <p:nvPr>
            <p:ph type="dt" sz="half" idx="10"/>
          </p:nvPr>
        </p:nvSpPr>
        <p:spPr/>
        <p:txBody>
          <a:bodyPr/>
          <a:lstStyle/>
          <a:p>
            <a:fld id="{5586B75A-687E-405C-8A0B-8D00578BA2C3}" type="datetimeFigureOut">
              <a:rPr lang="en-US" smtClean="0"/>
              <a:pPr/>
              <a:t>3/10/2023</a:t>
            </a:fld>
            <a:endParaRPr lang="en-US"/>
          </a:p>
        </p:txBody>
      </p:sp>
      <p:sp>
        <p:nvSpPr>
          <p:cNvPr id="7" name="Footer Placeholder 6"/>
          <p:cNvSpPr>
            <a:spLocks noGrp="1"/>
          </p:cNvSpPr>
          <p:nvPr>
            <p:ph type="ftr" sz="quarter" idx="11"/>
          </p:nvPr>
        </p:nvSpPr>
        <p:spPr/>
        <p:txBody>
          <a:bodyPr/>
          <a:lstStyle/>
          <a:p>
            <a:endParaRPr lang="en-US"/>
          </a:p>
        </p:txBody>
      </p:sp>
      <p:sp>
        <p:nvSpPr>
          <p:cNvPr id="8" name="Slide Number Placeholder 7"/>
          <p:cNvSpPr>
            <a:spLocks noGrp="1"/>
          </p:cNvSpPr>
          <p:nvPr>
            <p:ph type="sldNum" sz="quarter" idx="12"/>
          </p:nvPr>
        </p:nvSpPr>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28359826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586B75A-687E-405C-8A0B-8D00578BA2C3}" type="datetimeFigureOut">
              <a:rPr lang="en-US" smtClean="0"/>
              <a:pPr/>
              <a:t>3/10/2023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39770922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a:t>Click to edit Master title style</a:t>
            </a:r>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5586B75A-687E-405C-8A0B-8D00578BA2C3}" type="datetimeFigureOut">
              <a:rPr lang="en-US" smtClean="0"/>
              <a:pPr/>
              <a:t>3/10/2023</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39519295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a:t>Click to edit Master title style</a:t>
            </a:r>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5586B75A-687E-405C-8A0B-8D00578BA2C3}" type="datetimeFigureOut">
              <a:rPr lang="en-US" smtClean="0"/>
              <a:pPr/>
              <a:t>3/10/2023</a:t>
            </a:fld>
            <a:endParaRPr lang="en-US"/>
          </a:p>
        </p:txBody>
      </p:sp>
      <p:sp>
        <p:nvSpPr>
          <p:cNvPr id="9" name="Footer Placeholder 8"/>
          <p:cNvSpPr>
            <a:spLocks noGrp="1"/>
          </p:cNvSpPr>
          <p:nvPr>
            <p:ph type="ftr" sz="quarter" idx="11"/>
          </p:nvPr>
        </p:nvSpPr>
        <p:spPr>
          <a:xfrm>
            <a:off x="3499101" y="6356350"/>
            <a:ext cx="5911517" cy="365125"/>
          </a:xfrm>
        </p:spPr>
        <p:txBody>
          <a:bodyPr/>
          <a:lstStyle/>
          <a:p>
            <a:endParaRPr lang="en-US"/>
          </a:p>
        </p:txBody>
      </p:sp>
      <p:sp>
        <p:nvSpPr>
          <p:cNvPr id="10" name="Slide Number Placeholder 9"/>
          <p:cNvSpPr>
            <a:spLocks noGrp="1"/>
          </p:cNvSpPr>
          <p:nvPr>
            <p:ph type="sldNum" sz="quarter" idx="12"/>
          </p:nvPr>
        </p:nvSpPr>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30347759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a:t>Click to edit Master title style</a:t>
            </a:r>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5586B75A-687E-405C-8A0B-8D00578BA2C3}" type="datetimeFigureOut">
              <a:rPr lang="en-US" smtClean="0"/>
              <a:pPr/>
              <a:t>3/10/2023</a:t>
            </a:fld>
            <a:endParaRPr lang="en-US"/>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4FAB73BC-B049-4115-A692-8D63A059BFB8}" type="slidenum">
              <a:rPr lang="en-US" smtClean="0"/>
              <a:pPr/>
              <a:t>‹#›</a:t>
            </a:fld>
            <a:endParaRPr lang="en-US"/>
          </a:p>
        </p:txBody>
      </p:sp>
    </p:spTree>
    <p:extLst>
      <p:ext uri="{BB962C8B-B14F-4D97-AF65-F5344CB8AC3E}">
        <p14:creationId xmlns:p14="http://schemas.microsoft.com/office/powerpoint/2010/main" val="1797098454"/>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hf sldNum="0" hdr="0" ftr="0" dt="0"/>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F8752D-0820-4F35-9D5D-B9D345CC6D3E}"/>
              </a:ext>
            </a:extLst>
          </p:cNvPr>
          <p:cNvSpPr>
            <a:spLocks noGrp="1"/>
          </p:cNvSpPr>
          <p:nvPr>
            <p:ph type="ctrTitle"/>
          </p:nvPr>
        </p:nvSpPr>
        <p:spPr>
          <a:xfrm>
            <a:off x="206829" y="1298448"/>
            <a:ext cx="8773885" cy="1738666"/>
          </a:xfrm>
        </p:spPr>
        <p:txBody>
          <a:bodyPr>
            <a:normAutofit/>
          </a:bodyPr>
          <a:lstStyle/>
          <a:p>
            <a:pPr algn="ctr"/>
            <a:r>
              <a:rPr lang="en-US" sz="4400" b="1"/>
              <a:t>PMTCT, ANC testing/surveillance </a:t>
            </a:r>
            <a:br>
              <a:rPr lang="en-US" sz="4400" b="1"/>
            </a:br>
            <a:r>
              <a:rPr lang="en-US" sz="4400" b="1"/>
              <a:t>and ART program data</a:t>
            </a:r>
            <a:endParaRPr lang="en-CH" sz="4400" b="1"/>
          </a:p>
        </p:txBody>
      </p:sp>
      <p:sp>
        <p:nvSpPr>
          <p:cNvPr id="3" name="Subtitle 2">
            <a:extLst>
              <a:ext uri="{FF2B5EF4-FFF2-40B4-BE49-F238E27FC236}">
                <a16:creationId xmlns:a16="http://schemas.microsoft.com/office/drawing/2014/main" id="{39C97AB2-D1E8-48E1-B9C2-6E6C1698B16B}"/>
              </a:ext>
            </a:extLst>
          </p:cNvPr>
          <p:cNvSpPr>
            <a:spLocks noGrp="1"/>
          </p:cNvSpPr>
          <p:nvPr>
            <p:ph type="subTitle" idx="1"/>
          </p:nvPr>
        </p:nvSpPr>
        <p:spPr>
          <a:xfrm>
            <a:off x="1110901" y="3810001"/>
            <a:ext cx="7315200" cy="2155646"/>
          </a:xfrm>
        </p:spPr>
        <p:txBody>
          <a:bodyPr>
            <a:normAutofit lnSpcReduction="10000"/>
          </a:bodyPr>
          <a:lstStyle/>
          <a:p>
            <a:r>
              <a:rPr lang="en-US" sz="1800" b="1" dirty="0">
                <a:solidFill>
                  <a:schemeClr val="bg1"/>
                </a:solidFill>
              </a:rPr>
              <a:t>Eline </a:t>
            </a:r>
            <a:r>
              <a:rPr lang="en-US" sz="1800" b="1" err="1">
                <a:solidFill>
                  <a:schemeClr val="bg1"/>
                </a:solidFill>
              </a:rPr>
              <a:t>Korenromp</a:t>
            </a:r>
            <a:r>
              <a:rPr lang="en-US" sz="1800" b="1">
                <a:solidFill>
                  <a:schemeClr val="bg1"/>
                </a:solidFill>
              </a:rPr>
              <a:t> (UNAIDS)</a:t>
            </a:r>
            <a:endParaRPr lang="en-US" sz="1800" b="1" dirty="0">
              <a:solidFill>
                <a:schemeClr val="bg1"/>
              </a:solidFill>
            </a:endParaRPr>
          </a:p>
          <a:p>
            <a:endParaRPr lang="en-US" sz="1800">
              <a:solidFill>
                <a:schemeClr val="bg1"/>
              </a:solidFill>
            </a:endParaRPr>
          </a:p>
          <a:p>
            <a:endParaRPr lang="en-US" sz="1800" dirty="0">
              <a:solidFill>
                <a:schemeClr val="bg1"/>
              </a:solidFill>
              <a:ea typeface="+mn-lt"/>
              <a:cs typeface="+mn-lt"/>
            </a:endParaRPr>
          </a:p>
          <a:p>
            <a:pPr>
              <a:lnSpc>
                <a:spcPct val="120000"/>
              </a:lnSpc>
              <a:spcBef>
                <a:spcPct val="20000"/>
              </a:spcBef>
              <a:spcAft>
                <a:spcPct val="0"/>
              </a:spcAft>
            </a:pPr>
            <a:r>
              <a:rPr lang="en-US" sz="1800" b="1">
                <a:solidFill>
                  <a:schemeClr val="bg1"/>
                </a:solidFill>
                <a:ea typeface="+mn-lt"/>
                <a:cs typeface="+mn-lt"/>
              </a:rPr>
              <a:t>UNAIDS workshop on HIV Estimates and Identifying Inequalities</a:t>
            </a:r>
            <a:br>
              <a:rPr lang="en-US" sz="1800" b="1" dirty="0">
                <a:solidFill>
                  <a:schemeClr val="bg1"/>
                </a:solidFill>
                <a:ea typeface="+mn-lt"/>
                <a:cs typeface="+mn-lt"/>
              </a:rPr>
            </a:br>
            <a:r>
              <a:rPr lang="en-US" sz="1800" b="1">
                <a:solidFill>
                  <a:schemeClr val="bg1"/>
                </a:solidFill>
                <a:ea typeface="+mn-lt"/>
                <a:cs typeface="+mn-lt"/>
              </a:rPr>
              <a:t>in the Middle-East and North Africa region </a:t>
            </a:r>
            <a:endParaRPr lang="en-US" sz="1800">
              <a:ea typeface="+mn-lt"/>
              <a:cs typeface="+mn-lt"/>
            </a:endParaRPr>
          </a:p>
          <a:p>
            <a:pPr>
              <a:lnSpc>
                <a:spcPct val="120000"/>
              </a:lnSpc>
              <a:spcBef>
                <a:spcPct val="20000"/>
              </a:spcBef>
              <a:spcAft>
                <a:spcPct val="0"/>
              </a:spcAft>
            </a:pPr>
            <a:r>
              <a:rPr lang="en-US" sz="1800" b="1">
                <a:solidFill>
                  <a:schemeClr val="bg1"/>
                </a:solidFill>
                <a:ea typeface="+mn-lt"/>
                <a:cs typeface="+mn-lt"/>
              </a:rPr>
              <a:t>Cairo, 19-23 February 2023</a:t>
            </a:r>
            <a:endParaRPr lang="en-CH">
              <a:solidFill>
                <a:schemeClr val="bg1"/>
              </a:solidFill>
              <a:ea typeface="+mn-lt"/>
              <a:cs typeface="+mn-lt"/>
            </a:endParaRPr>
          </a:p>
        </p:txBody>
      </p:sp>
    </p:spTree>
    <p:extLst>
      <p:ext uri="{BB962C8B-B14F-4D97-AF65-F5344CB8AC3E}">
        <p14:creationId xmlns:p14="http://schemas.microsoft.com/office/powerpoint/2010/main" val="1001370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841E9716-8726-CF18-F26C-77D3BC017217}"/>
              </a:ext>
            </a:extLst>
          </p:cNvPr>
          <p:cNvSpPr txBox="1">
            <a:spLocks/>
          </p:cNvSpPr>
          <p:nvPr/>
        </p:nvSpPr>
        <p:spPr>
          <a:xfrm>
            <a:off x="252919" y="1123838"/>
            <a:ext cx="2947482" cy="107643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r>
              <a:rPr lang="en-US" sz="3200" dirty="0"/>
              <a:t>Child Treatment</a:t>
            </a:r>
          </a:p>
          <a:p>
            <a:r>
              <a:rPr lang="en-US" sz="1800" dirty="0"/>
              <a:t>Ages 0-14  years</a:t>
            </a:r>
          </a:p>
        </p:txBody>
      </p:sp>
      <p:sp>
        <p:nvSpPr>
          <p:cNvPr id="7" name="TextBox 6">
            <a:extLst>
              <a:ext uri="{FF2B5EF4-FFF2-40B4-BE49-F238E27FC236}">
                <a16:creationId xmlns:a16="http://schemas.microsoft.com/office/drawing/2014/main" id="{5C71AEF4-EE6A-84DB-9840-95C269AC4D96}"/>
              </a:ext>
            </a:extLst>
          </p:cNvPr>
          <p:cNvSpPr txBox="1"/>
          <p:nvPr/>
        </p:nvSpPr>
        <p:spPr>
          <a:xfrm>
            <a:off x="256033" y="2606626"/>
            <a:ext cx="2944368" cy="2862322"/>
          </a:xfrm>
          <a:prstGeom prst="rect">
            <a:avLst/>
          </a:prstGeom>
          <a:noFill/>
        </p:spPr>
        <p:txBody>
          <a:bodyPr wrap="square" rtlCol="0">
            <a:spAutoFit/>
          </a:bodyPr>
          <a:lstStyle/>
          <a:p>
            <a:pPr marL="342900" indent="-342900">
              <a:buFont typeface="+mj-lt"/>
              <a:buAutoNum type="arabicPeriod"/>
            </a:pPr>
            <a:r>
              <a:rPr lang="en-US" sz="1800" dirty="0">
                <a:solidFill>
                  <a:schemeClr val="bg1"/>
                </a:solidFill>
              </a:rPr>
              <a:t>Update cotrimoxazole for 2022</a:t>
            </a:r>
            <a:br>
              <a:rPr lang="en-US" sz="1800" dirty="0">
                <a:solidFill>
                  <a:schemeClr val="bg1"/>
                </a:solidFill>
              </a:rPr>
            </a:br>
            <a:endParaRPr lang="en-US" sz="1800" dirty="0">
              <a:solidFill>
                <a:schemeClr val="bg1"/>
              </a:solidFill>
            </a:endParaRPr>
          </a:p>
          <a:p>
            <a:pPr marL="342900" indent="-342900">
              <a:buFont typeface="+mj-lt"/>
              <a:buAutoNum type="arabicPeriod"/>
            </a:pPr>
            <a:r>
              <a:rPr lang="en-US" dirty="0">
                <a:solidFill>
                  <a:schemeClr val="bg1"/>
                </a:solidFill>
              </a:rPr>
              <a:t>Update ART for 2022 – overall </a:t>
            </a:r>
            <a:r>
              <a:rPr lang="en-US" u="sng" dirty="0">
                <a:solidFill>
                  <a:schemeClr val="bg1"/>
                </a:solidFill>
              </a:rPr>
              <a:t>or</a:t>
            </a:r>
            <a:r>
              <a:rPr lang="en-US" dirty="0">
                <a:solidFill>
                  <a:schemeClr val="bg1"/>
                </a:solidFill>
              </a:rPr>
              <a:t> by age</a:t>
            </a:r>
            <a:br>
              <a:rPr lang="en-US" dirty="0">
                <a:solidFill>
                  <a:schemeClr val="bg1"/>
                </a:solidFill>
              </a:rPr>
            </a:br>
            <a:endParaRPr lang="en-US" dirty="0">
              <a:solidFill>
                <a:schemeClr val="bg1"/>
              </a:solidFill>
            </a:endParaRPr>
          </a:p>
          <a:p>
            <a:pPr marL="342900" indent="-342900">
              <a:buFont typeface="+mj-lt"/>
              <a:buAutoNum type="arabicPeriod"/>
            </a:pPr>
            <a:r>
              <a:rPr lang="en-US" sz="1800" dirty="0">
                <a:solidFill>
                  <a:schemeClr val="bg1"/>
                </a:solidFill>
              </a:rPr>
              <a:t>Add Loss To Follow Up, </a:t>
            </a:r>
            <a:br>
              <a:rPr lang="en-US" sz="1800" dirty="0">
                <a:solidFill>
                  <a:schemeClr val="bg1"/>
                </a:solidFill>
              </a:rPr>
            </a:br>
            <a:r>
              <a:rPr lang="en-US" sz="1800" dirty="0">
                <a:solidFill>
                  <a:schemeClr val="bg1"/>
                </a:solidFill>
              </a:rPr>
              <a:t>if available</a:t>
            </a:r>
            <a:br>
              <a:rPr lang="en-US" sz="1800" dirty="0">
                <a:solidFill>
                  <a:schemeClr val="bg1"/>
                </a:solidFill>
              </a:rPr>
            </a:br>
            <a:endParaRPr lang="en-US" sz="1800" dirty="0">
              <a:solidFill>
                <a:schemeClr val="bg1"/>
              </a:solidFill>
            </a:endParaRPr>
          </a:p>
          <a:p>
            <a:pPr marL="342900" indent="-342900">
              <a:buFont typeface="+mj-lt"/>
              <a:buAutoNum type="arabicPeriod"/>
            </a:pPr>
            <a:r>
              <a:rPr lang="en-US" dirty="0">
                <a:solidFill>
                  <a:schemeClr val="bg1"/>
                </a:solidFill>
              </a:rPr>
              <a:t>Plot values</a:t>
            </a:r>
          </a:p>
        </p:txBody>
      </p:sp>
      <p:pic>
        <p:nvPicPr>
          <p:cNvPr id="9" name="Picture 8">
            <a:extLst>
              <a:ext uri="{FF2B5EF4-FFF2-40B4-BE49-F238E27FC236}">
                <a16:creationId xmlns:a16="http://schemas.microsoft.com/office/drawing/2014/main" id="{9AF302D8-DA64-6ACE-2089-7C6FB4D8BAE4}"/>
              </a:ext>
            </a:extLst>
          </p:cNvPr>
          <p:cNvPicPr>
            <a:picLocks noChangeAspect="1"/>
          </p:cNvPicPr>
          <p:nvPr/>
        </p:nvPicPr>
        <p:blipFill>
          <a:blip r:embed="rId2"/>
          <a:srcRect/>
          <a:stretch/>
        </p:blipFill>
        <p:spPr>
          <a:xfrm>
            <a:off x="3328318" y="588358"/>
            <a:ext cx="8863682" cy="6093287"/>
          </a:xfrm>
          <a:prstGeom prst="rect">
            <a:avLst/>
          </a:prstGeom>
          <a:effectLst>
            <a:outerShdw blurRad="50800" dist="38100" dir="2700000" algn="tl" rotWithShape="0">
              <a:prstClr val="black">
                <a:alpha val="40000"/>
              </a:prstClr>
            </a:outerShdw>
          </a:effectLst>
        </p:spPr>
      </p:pic>
      <p:sp>
        <p:nvSpPr>
          <p:cNvPr id="10" name="Rectangle 9">
            <a:extLst>
              <a:ext uri="{FF2B5EF4-FFF2-40B4-BE49-F238E27FC236}">
                <a16:creationId xmlns:a16="http://schemas.microsoft.com/office/drawing/2014/main" id="{FB298403-3A7D-D697-F65C-6E479249D120}"/>
              </a:ext>
            </a:extLst>
          </p:cNvPr>
          <p:cNvSpPr/>
          <p:nvPr/>
        </p:nvSpPr>
        <p:spPr>
          <a:xfrm>
            <a:off x="7209810" y="1317522"/>
            <a:ext cx="371475" cy="22614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F420AE4-0FAB-8454-AF8F-8FA2F0818110}"/>
              </a:ext>
            </a:extLst>
          </p:cNvPr>
          <p:cNvSpPr/>
          <p:nvPr/>
        </p:nvSpPr>
        <p:spPr>
          <a:xfrm>
            <a:off x="7209810" y="2165864"/>
            <a:ext cx="371475" cy="22614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AB23B16-96C5-DC5E-4D7E-0DB1BD29549F}"/>
              </a:ext>
            </a:extLst>
          </p:cNvPr>
          <p:cNvSpPr/>
          <p:nvPr/>
        </p:nvSpPr>
        <p:spPr>
          <a:xfrm>
            <a:off x="7209810" y="2821858"/>
            <a:ext cx="371475" cy="72758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4128243C-6AA5-8DAD-AAD1-862475E4678B}"/>
              </a:ext>
            </a:extLst>
          </p:cNvPr>
          <p:cNvSpPr/>
          <p:nvPr/>
        </p:nvSpPr>
        <p:spPr>
          <a:xfrm>
            <a:off x="6898915" y="1064833"/>
            <a:ext cx="365760" cy="365760"/>
          </a:xfrm>
          <a:prstGeom prst="ellipse">
            <a:avLst/>
          </a:prstGeom>
          <a:solidFill>
            <a:srgbClr val="FFFFCC"/>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a:solidFill>
                  <a:srgbClr val="FF0000"/>
                </a:solidFill>
                <a:latin typeface="Calibri (Body)"/>
              </a:rPr>
              <a:t>1</a:t>
            </a:r>
          </a:p>
        </p:txBody>
      </p:sp>
      <p:sp>
        <p:nvSpPr>
          <p:cNvPr id="14" name="Oval 13">
            <a:extLst>
              <a:ext uri="{FF2B5EF4-FFF2-40B4-BE49-F238E27FC236}">
                <a16:creationId xmlns:a16="http://schemas.microsoft.com/office/drawing/2014/main" id="{2BFAC9AC-BB67-D146-FCD0-2AF10B96FB04}"/>
              </a:ext>
            </a:extLst>
          </p:cNvPr>
          <p:cNvSpPr/>
          <p:nvPr/>
        </p:nvSpPr>
        <p:spPr>
          <a:xfrm>
            <a:off x="8047897" y="2559859"/>
            <a:ext cx="365760" cy="365760"/>
          </a:xfrm>
          <a:prstGeom prst="ellipse">
            <a:avLst/>
          </a:prstGeom>
          <a:solidFill>
            <a:srgbClr val="FFFFCC"/>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a:solidFill>
                  <a:srgbClr val="FF0000"/>
                </a:solidFill>
                <a:latin typeface="Calibri (Body)"/>
              </a:rPr>
              <a:t>2</a:t>
            </a:r>
          </a:p>
        </p:txBody>
      </p:sp>
      <p:sp>
        <p:nvSpPr>
          <p:cNvPr id="16" name="Oval 15">
            <a:extLst>
              <a:ext uri="{FF2B5EF4-FFF2-40B4-BE49-F238E27FC236}">
                <a16:creationId xmlns:a16="http://schemas.microsoft.com/office/drawing/2014/main" id="{B3DA996C-89FD-C247-EF47-DDBDA96B1C47}"/>
              </a:ext>
            </a:extLst>
          </p:cNvPr>
          <p:cNvSpPr/>
          <p:nvPr/>
        </p:nvSpPr>
        <p:spPr>
          <a:xfrm>
            <a:off x="4737919" y="5455356"/>
            <a:ext cx="365760" cy="365760"/>
          </a:xfrm>
          <a:prstGeom prst="ellipse">
            <a:avLst/>
          </a:prstGeom>
          <a:solidFill>
            <a:srgbClr val="FFFFCC"/>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a:solidFill>
                  <a:srgbClr val="FF0000"/>
                </a:solidFill>
                <a:latin typeface="Calibri (Body)"/>
              </a:rPr>
              <a:t>4</a:t>
            </a:r>
          </a:p>
        </p:txBody>
      </p:sp>
      <p:sp>
        <p:nvSpPr>
          <p:cNvPr id="17" name="Rectangle 16">
            <a:extLst>
              <a:ext uri="{FF2B5EF4-FFF2-40B4-BE49-F238E27FC236}">
                <a16:creationId xmlns:a16="http://schemas.microsoft.com/office/drawing/2014/main" id="{08A56D6B-3109-5062-5603-6F3394D1B36E}"/>
              </a:ext>
            </a:extLst>
          </p:cNvPr>
          <p:cNvSpPr/>
          <p:nvPr/>
        </p:nvSpPr>
        <p:spPr>
          <a:xfrm>
            <a:off x="7209810" y="3611392"/>
            <a:ext cx="371475" cy="1524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Arrow Connector 18">
            <a:extLst>
              <a:ext uri="{FF2B5EF4-FFF2-40B4-BE49-F238E27FC236}">
                <a16:creationId xmlns:a16="http://schemas.microsoft.com/office/drawing/2014/main" id="{81800BBE-A1FA-844A-21B7-3E182E0B0DD8}"/>
              </a:ext>
            </a:extLst>
          </p:cNvPr>
          <p:cNvCxnSpPr>
            <a:stCxn id="14" idx="1"/>
            <a:endCxn id="11" idx="3"/>
          </p:cNvCxnSpPr>
          <p:nvPr/>
        </p:nvCxnSpPr>
        <p:spPr>
          <a:xfrm flipH="1" flipV="1">
            <a:off x="7581285" y="2278936"/>
            <a:ext cx="520176" cy="334487"/>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D28075C8-F3F2-FE99-5A2B-92E80612B60C}"/>
              </a:ext>
            </a:extLst>
          </p:cNvPr>
          <p:cNvCxnSpPr>
            <a:cxnSpLocks/>
            <a:stCxn id="14" idx="3"/>
            <a:endCxn id="12" idx="3"/>
          </p:cNvCxnSpPr>
          <p:nvPr/>
        </p:nvCxnSpPr>
        <p:spPr>
          <a:xfrm flipH="1">
            <a:off x="7581285" y="2872055"/>
            <a:ext cx="520176" cy="313597"/>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5" name="Oval 14">
            <a:extLst>
              <a:ext uri="{FF2B5EF4-FFF2-40B4-BE49-F238E27FC236}">
                <a16:creationId xmlns:a16="http://schemas.microsoft.com/office/drawing/2014/main" id="{8F0D0E64-54C5-C4B1-71BF-C303275AD073}"/>
              </a:ext>
            </a:extLst>
          </p:cNvPr>
          <p:cNvSpPr/>
          <p:nvPr/>
        </p:nvSpPr>
        <p:spPr>
          <a:xfrm>
            <a:off x="7538466" y="3635002"/>
            <a:ext cx="365760" cy="365760"/>
          </a:xfrm>
          <a:prstGeom prst="ellipse">
            <a:avLst/>
          </a:prstGeom>
          <a:solidFill>
            <a:srgbClr val="FFFFCC"/>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a:solidFill>
                  <a:srgbClr val="FF0000"/>
                </a:solidFill>
                <a:latin typeface="Calibri (Body)"/>
              </a:rPr>
              <a:t>3</a:t>
            </a:r>
          </a:p>
        </p:txBody>
      </p:sp>
    </p:spTree>
    <p:extLst>
      <p:ext uri="{BB962C8B-B14F-4D97-AF65-F5344CB8AC3E}">
        <p14:creationId xmlns:p14="http://schemas.microsoft.com/office/powerpoint/2010/main" val="26108464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107E805A-471A-DB2E-F87F-93DB776FB23B}"/>
              </a:ext>
            </a:extLst>
          </p:cNvPr>
          <p:cNvSpPr txBox="1">
            <a:spLocks/>
          </p:cNvSpPr>
          <p:nvPr/>
        </p:nvSpPr>
        <p:spPr>
          <a:xfrm>
            <a:off x="256033" y="1042989"/>
            <a:ext cx="2947482" cy="487248"/>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r>
              <a:rPr lang="en-US" sz="3200" b="1"/>
              <a:t>HIV Testing</a:t>
            </a:r>
          </a:p>
        </p:txBody>
      </p:sp>
      <p:pic>
        <p:nvPicPr>
          <p:cNvPr id="4" name="Picture 3">
            <a:extLst>
              <a:ext uri="{FF2B5EF4-FFF2-40B4-BE49-F238E27FC236}">
                <a16:creationId xmlns:a16="http://schemas.microsoft.com/office/drawing/2014/main" id="{0D542452-6642-DDC9-532D-C99E3389A7A6}"/>
              </a:ext>
            </a:extLst>
          </p:cNvPr>
          <p:cNvPicPr>
            <a:picLocks noChangeAspect="1"/>
          </p:cNvPicPr>
          <p:nvPr/>
        </p:nvPicPr>
        <p:blipFill rotWithShape="1">
          <a:blip r:embed="rId3"/>
          <a:srcRect r="26800"/>
          <a:stretch/>
        </p:blipFill>
        <p:spPr>
          <a:xfrm>
            <a:off x="3459548" y="180277"/>
            <a:ext cx="7110481" cy="6677723"/>
          </a:xfrm>
          <a:prstGeom prst="rect">
            <a:avLst/>
          </a:prstGeom>
          <a:effectLst>
            <a:outerShdw blurRad="50800" dist="38100" dir="2700000" algn="tl" rotWithShape="0">
              <a:prstClr val="black">
                <a:alpha val="40000"/>
              </a:prstClr>
            </a:outerShdw>
          </a:effectLst>
        </p:spPr>
      </p:pic>
      <p:sp>
        <p:nvSpPr>
          <p:cNvPr id="7" name="Rectangle 6">
            <a:extLst>
              <a:ext uri="{FF2B5EF4-FFF2-40B4-BE49-F238E27FC236}">
                <a16:creationId xmlns:a16="http://schemas.microsoft.com/office/drawing/2014/main" id="{E61AD8F5-0560-87BB-51D3-26A8D1886485}"/>
              </a:ext>
            </a:extLst>
          </p:cNvPr>
          <p:cNvSpPr/>
          <p:nvPr/>
        </p:nvSpPr>
        <p:spPr>
          <a:xfrm>
            <a:off x="9194526" y="740186"/>
            <a:ext cx="560438" cy="444633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2769BF6-EC3E-1CCE-3352-F48C4CFAE4F1}"/>
              </a:ext>
            </a:extLst>
          </p:cNvPr>
          <p:cNvSpPr txBox="1"/>
          <p:nvPr/>
        </p:nvSpPr>
        <p:spPr>
          <a:xfrm>
            <a:off x="0" y="1530237"/>
            <a:ext cx="3366550" cy="4247317"/>
          </a:xfrm>
          <a:prstGeom prst="rect">
            <a:avLst/>
          </a:prstGeom>
          <a:noFill/>
        </p:spPr>
        <p:txBody>
          <a:bodyPr wrap="square" rtlCol="0">
            <a:spAutoFit/>
          </a:bodyPr>
          <a:lstStyle/>
          <a:p>
            <a:pPr marL="342900" indent="-342900">
              <a:spcAft>
                <a:spcPts val="600"/>
              </a:spcAft>
              <a:buFont typeface="Arial" panose="020B0604020202020204" pitchFamily="34" charset="0"/>
              <a:buChar char="•"/>
            </a:pPr>
            <a:r>
              <a:rPr lang="en-US" sz="2000" dirty="0">
                <a:solidFill>
                  <a:schemeClr val="bg1"/>
                </a:solidFill>
              </a:rPr>
              <a:t>New editor in Program Statistics, will be blank</a:t>
            </a:r>
          </a:p>
          <a:p>
            <a:pPr marL="342900" indent="-342900">
              <a:spcAft>
                <a:spcPts val="600"/>
              </a:spcAft>
              <a:buFont typeface="Arial" panose="020B0604020202020204" pitchFamily="34" charset="0"/>
              <a:buChar char="•"/>
            </a:pPr>
            <a:r>
              <a:rPr lang="en-US" sz="2000" dirty="0">
                <a:solidFill>
                  <a:schemeClr val="bg1"/>
                </a:solidFill>
              </a:rPr>
              <a:t>Fill all years with data</a:t>
            </a:r>
          </a:p>
          <a:p>
            <a:pPr marL="342900" indent="-342900">
              <a:spcAft>
                <a:spcPts val="600"/>
              </a:spcAft>
              <a:buFont typeface="Arial" panose="020B0604020202020204" pitchFamily="34" charset="0"/>
              <a:buChar char="•"/>
            </a:pPr>
            <a:r>
              <a:rPr lang="en-US" sz="2000">
                <a:solidFill>
                  <a:schemeClr val="bg1"/>
                </a:solidFill>
              </a:rPr>
              <a:t>Does not influence the estimation.</a:t>
            </a:r>
          </a:p>
          <a:p>
            <a:pPr marL="342900" indent="-342900">
              <a:spcAft>
                <a:spcPts val="600"/>
              </a:spcAft>
              <a:buFont typeface="Arial" panose="020B0604020202020204" pitchFamily="34" charset="0"/>
              <a:buChar char="•"/>
            </a:pPr>
            <a:r>
              <a:rPr lang="en-US" sz="2000" dirty="0">
                <a:solidFill>
                  <a:schemeClr val="bg1"/>
                </a:solidFill>
              </a:rPr>
              <a:t>Potential uses:</a:t>
            </a:r>
          </a:p>
          <a:p>
            <a:pPr marL="800100" lvl="1" indent="-342900">
              <a:spcAft>
                <a:spcPts val="600"/>
              </a:spcAft>
              <a:buFont typeface="Arial" panose="020B0604020202020204" pitchFamily="34" charset="0"/>
              <a:buChar char="•"/>
            </a:pPr>
            <a:r>
              <a:rPr lang="en-US" sz="2000" dirty="0">
                <a:solidFill>
                  <a:schemeClr val="bg1"/>
                </a:solidFill>
              </a:rPr>
              <a:t>KOS estimation</a:t>
            </a:r>
          </a:p>
          <a:p>
            <a:pPr marL="800100" lvl="1" indent="-342900">
              <a:spcAft>
                <a:spcPts val="600"/>
              </a:spcAft>
              <a:buFont typeface="Arial" panose="020B0604020202020204" pitchFamily="34" charset="0"/>
              <a:buChar char="•"/>
            </a:pPr>
            <a:r>
              <a:rPr lang="en-US" sz="2000" dirty="0">
                <a:solidFill>
                  <a:schemeClr val="bg1"/>
                </a:solidFill>
              </a:rPr>
              <a:t>Tests drive new diagnoses </a:t>
            </a:r>
            <a:r>
              <a:rPr lang="en-US" sz="2000" dirty="0">
                <a:solidFill>
                  <a:schemeClr val="bg1"/>
                </a:solidFill>
                <a:sym typeface="Wingdings" panose="05000000000000000000" pitchFamily="2" charset="2"/>
              </a:rPr>
              <a:t></a:t>
            </a:r>
            <a:r>
              <a:rPr lang="en-US" sz="2000" dirty="0">
                <a:solidFill>
                  <a:schemeClr val="bg1"/>
                </a:solidFill>
              </a:rPr>
              <a:t> context to CSAVR input</a:t>
            </a:r>
          </a:p>
          <a:p>
            <a:pPr marL="800100" lvl="1" indent="-342900">
              <a:spcAft>
                <a:spcPts val="600"/>
              </a:spcAft>
              <a:buFont typeface="Arial" panose="020B0604020202020204" pitchFamily="34" charset="0"/>
              <a:buChar char="•"/>
            </a:pPr>
            <a:r>
              <a:rPr lang="en-US" sz="2000" dirty="0">
                <a:solidFill>
                  <a:schemeClr val="bg1"/>
                </a:solidFill>
              </a:rPr>
              <a:t>Evaluate Tests Program &amp; set targets</a:t>
            </a:r>
          </a:p>
        </p:txBody>
      </p:sp>
    </p:spTree>
    <p:extLst>
      <p:ext uri="{BB962C8B-B14F-4D97-AF65-F5344CB8AC3E}">
        <p14:creationId xmlns:p14="http://schemas.microsoft.com/office/powerpoint/2010/main" val="29290429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5D3819E-C639-53AF-A3C7-5B373774EF57}"/>
              </a:ext>
            </a:extLst>
          </p:cNvPr>
          <p:cNvSpPr>
            <a:spLocks noGrp="1"/>
          </p:cNvSpPr>
          <p:nvPr>
            <p:ph idx="1"/>
          </p:nvPr>
        </p:nvSpPr>
        <p:spPr>
          <a:xfrm>
            <a:off x="3760409" y="820580"/>
            <a:ext cx="8065831" cy="5702139"/>
          </a:xfrm>
        </p:spPr>
        <p:txBody>
          <a:bodyPr anchor="t">
            <a:normAutofit fontScale="92500" lnSpcReduction="10000"/>
          </a:bodyPr>
          <a:lstStyle/>
          <a:p>
            <a:r>
              <a:rPr lang="en-US" dirty="0">
                <a:solidFill>
                  <a:schemeClr val="tx1"/>
                </a:solidFill>
              </a:rPr>
              <a:t>At time of this workshop, you may not have final program, HIV testing and surveillance data for the full year of 2022 yet. </a:t>
            </a:r>
          </a:p>
          <a:p>
            <a:r>
              <a:rPr lang="en-US" dirty="0">
                <a:solidFill>
                  <a:schemeClr val="tx1"/>
                </a:solidFill>
              </a:rPr>
              <a:t>The ‘final’ 2023 Spectrum estimate will have to wait for those, </a:t>
            </a:r>
            <a:br>
              <a:rPr lang="en-US" dirty="0">
                <a:solidFill>
                  <a:schemeClr val="tx1"/>
                </a:solidFill>
              </a:rPr>
            </a:br>
            <a:r>
              <a:rPr lang="en-US" dirty="0">
                <a:solidFill>
                  <a:schemeClr val="tx1"/>
                </a:solidFill>
              </a:rPr>
              <a:t>and then refit (EPP and CSAVR, then AIM).</a:t>
            </a:r>
          </a:p>
          <a:p>
            <a:pPr marL="0" indent="0">
              <a:buNone/>
            </a:pPr>
            <a:r>
              <a:rPr lang="en-US" dirty="0">
                <a:solidFill>
                  <a:schemeClr val="tx1"/>
                </a:solidFill>
              </a:rPr>
              <a:t>--&gt; </a:t>
            </a:r>
            <a:r>
              <a:rPr lang="en-US" b="1" dirty="0">
                <a:solidFill>
                  <a:schemeClr val="tx1"/>
                </a:solidFill>
              </a:rPr>
              <a:t>Alert the team back home you are waiting for these data...</a:t>
            </a:r>
          </a:p>
          <a:p>
            <a:r>
              <a:rPr lang="en-US" dirty="0">
                <a:solidFill>
                  <a:srgbClr val="0070C0"/>
                </a:solidFill>
              </a:rPr>
              <a:t>You have these </a:t>
            </a:r>
            <a:r>
              <a:rPr lang="en-US" u="sng" dirty="0">
                <a:solidFill>
                  <a:srgbClr val="0070C0"/>
                </a:solidFill>
              </a:rPr>
              <a:t>options for the Spectrum file</a:t>
            </a:r>
            <a:r>
              <a:rPr lang="en-US" dirty="0">
                <a:solidFill>
                  <a:srgbClr val="0070C0"/>
                </a:solidFill>
              </a:rPr>
              <a:t>:</a:t>
            </a:r>
          </a:p>
          <a:p>
            <a:r>
              <a:rPr lang="en-US" dirty="0">
                <a:solidFill>
                  <a:srgbClr val="0070C0"/>
                </a:solidFill>
              </a:rPr>
              <a:t>ART, PMTCT: </a:t>
            </a:r>
          </a:p>
          <a:p>
            <a:pPr lvl="1"/>
            <a:r>
              <a:rPr lang="en-US" dirty="0">
                <a:solidFill>
                  <a:srgbClr val="0070C0"/>
                </a:solidFill>
              </a:rPr>
              <a:t>Leave or update 2022 as an </a:t>
            </a:r>
            <a:r>
              <a:rPr lang="en-US" b="1" dirty="0">
                <a:solidFill>
                  <a:srgbClr val="0070C0"/>
                </a:solidFill>
              </a:rPr>
              <a:t>expected % target</a:t>
            </a:r>
            <a:r>
              <a:rPr lang="en-US" dirty="0">
                <a:solidFill>
                  <a:srgbClr val="0070C0"/>
                </a:solidFill>
              </a:rPr>
              <a:t>, in line with 2021.</a:t>
            </a:r>
          </a:p>
          <a:p>
            <a:pPr lvl="1"/>
            <a:r>
              <a:rPr lang="en-US" dirty="0">
                <a:solidFill>
                  <a:srgbClr val="0070C0"/>
                </a:solidFill>
              </a:rPr>
              <a:t>As interim placeholder, put 2021 numbers for 2022.</a:t>
            </a:r>
          </a:p>
          <a:p>
            <a:pPr lvl="1"/>
            <a:r>
              <a:rPr lang="en-US" dirty="0">
                <a:solidFill>
                  <a:srgbClr val="0070C0"/>
                </a:solidFill>
              </a:rPr>
              <a:t>Enter </a:t>
            </a:r>
            <a:r>
              <a:rPr lang="en-US">
                <a:solidFill>
                  <a:srgbClr val="0070C0"/>
                </a:solidFill>
              </a:rPr>
              <a:t>2022 first </a:t>
            </a:r>
            <a:r>
              <a:rPr lang="en-US" b="1">
                <a:solidFill>
                  <a:srgbClr val="0070C0"/>
                </a:solidFill>
              </a:rPr>
              <a:t>part-of-year </a:t>
            </a:r>
            <a:r>
              <a:rPr lang="en-US" b="1" dirty="0">
                <a:solidFill>
                  <a:srgbClr val="0070C0"/>
                </a:solidFill>
              </a:rPr>
              <a:t>data</a:t>
            </a:r>
          </a:p>
          <a:p>
            <a:pPr lvl="1"/>
            <a:r>
              <a:rPr lang="en-US" dirty="0">
                <a:solidFill>
                  <a:srgbClr val="0070C0"/>
                </a:solidFill>
              </a:rPr>
              <a:t>Do </a:t>
            </a:r>
            <a:r>
              <a:rPr lang="en-US" b="1" dirty="0">
                <a:solidFill>
                  <a:srgbClr val="0070C0"/>
                </a:solidFill>
              </a:rPr>
              <a:t>NOT leave adult ART blank</a:t>
            </a:r>
            <a:r>
              <a:rPr lang="en-US" dirty="0">
                <a:solidFill>
                  <a:srgbClr val="0070C0"/>
                </a:solidFill>
              </a:rPr>
              <a:t>! Since ART reduces HIV transmission &amp; incidence</a:t>
            </a:r>
          </a:p>
          <a:p>
            <a:r>
              <a:rPr lang="en-US" dirty="0">
                <a:solidFill>
                  <a:srgbClr val="0070C0"/>
                </a:solidFill>
              </a:rPr>
              <a:t>Prevalence-type of data (ANC tests &amp; positives, ANC prevalence for EPP):</a:t>
            </a:r>
          </a:p>
          <a:p>
            <a:pPr lvl="1"/>
            <a:r>
              <a:rPr lang="en-US" dirty="0">
                <a:solidFill>
                  <a:srgbClr val="0070C0"/>
                </a:solidFill>
              </a:rPr>
              <a:t>Enter the data available, e.g. the first 6 of 9 months </a:t>
            </a:r>
            <a:br>
              <a:rPr lang="en-US" dirty="0">
                <a:solidFill>
                  <a:srgbClr val="0070C0"/>
                </a:solidFill>
              </a:rPr>
            </a:br>
            <a:r>
              <a:rPr lang="en-US" dirty="0">
                <a:solidFill>
                  <a:srgbClr val="0070C0"/>
                </a:solidFill>
              </a:rPr>
              <a:t>– and document this in ‘Source’ field, as provisional.</a:t>
            </a:r>
          </a:p>
          <a:p>
            <a:r>
              <a:rPr lang="en-US" dirty="0">
                <a:solidFill>
                  <a:srgbClr val="0070C0"/>
                </a:solidFill>
              </a:rPr>
              <a:t>New Cases and deaths, for CSAVR: Leave 2022 values blank.</a:t>
            </a:r>
          </a:p>
          <a:p>
            <a:r>
              <a:rPr lang="en-US" dirty="0">
                <a:solidFill>
                  <a:schemeClr val="tx1"/>
                </a:solidFill>
              </a:rPr>
              <a:t>In the </a:t>
            </a:r>
            <a:r>
              <a:rPr lang="en-US" u="sng" dirty="0">
                <a:solidFill>
                  <a:schemeClr val="tx1"/>
                </a:solidFill>
              </a:rPr>
              <a:t>Excel</a:t>
            </a:r>
            <a:r>
              <a:rPr lang="en-US" dirty="0">
                <a:solidFill>
                  <a:schemeClr val="tx1"/>
                </a:solidFill>
              </a:rPr>
              <a:t>, please enter </a:t>
            </a:r>
            <a:r>
              <a:rPr lang="en-US" i="1" dirty="0">
                <a:solidFill>
                  <a:schemeClr val="tx1"/>
                </a:solidFill>
              </a:rPr>
              <a:t>ALL</a:t>
            </a:r>
            <a:r>
              <a:rPr lang="en-US" dirty="0">
                <a:solidFill>
                  <a:schemeClr val="tx1"/>
                </a:solidFill>
              </a:rPr>
              <a:t> data types </a:t>
            </a:r>
            <a:r>
              <a:rPr lang="en-US" i="1" dirty="0">
                <a:solidFill>
                  <a:schemeClr val="tx1"/>
                </a:solidFill>
              </a:rPr>
              <a:t>even if only part of the year</a:t>
            </a:r>
            <a:r>
              <a:rPr lang="en-US" dirty="0">
                <a:solidFill>
                  <a:schemeClr val="tx1"/>
                </a:solidFill>
              </a:rPr>
              <a:t>, </a:t>
            </a:r>
            <a:br>
              <a:rPr lang="en-US" dirty="0">
                <a:solidFill>
                  <a:schemeClr val="tx1"/>
                </a:solidFill>
              </a:rPr>
            </a:br>
            <a:r>
              <a:rPr lang="en-US" dirty="0">
                <a:solidFill>
                  <a:schemeClr val="tx1"/>
                </a:solidFill>
              </a:rPr>
              <a:t>for DQA purposes </a:t>
            </a:r>
            <a:br>
              <a:rPr lang="en-US" dirty="0">
                <a:solidFill>
                  <a:schemeClr val="tx1"/>
                </a:solidFill>
              </a:rPr>
            </a:br>
            <a:r>
              <a:rPr lang="en-US" dirty="0">
                <a:solidFill>
                  <a:schemeClr val="tx1"/>
                </a:solidFill>
              </a:rPr>
              <a:t>(e.g., test positivity rates corresponding to case counts for CSAVR)</a:t>
            </a:r>
          </a:p>
        </p:txBody>
      </p:sp>
      <p:sp>
        <p:nvSpPr>
          <p:cNvPr id="2" name="Title 1">
            <a:extLst>
              <a:ext uri="{FF2B5EF4-FFF2-40B4-BE49-F238E27FC236}">
                <a16:creationId xmlns:a16="http://schemas.microsoft.com/office/drawing/2014/main" id="{C213A79A-3A7E-D0DC-DAAA-1187B31E466B}"/>
              </a:ext>
            </a:extLst>
          </p:cNvPr>
          <p:cNvSpPr>
            <a:spLocks noGrp="1"/>
          </p:cNvSpPr>
          <p:nvPr>
            <p:ph type="title"/>
          </p:nvPr>
        </p:nvSpPr>
        <p:spPr/>
        <p:txBody>
          <a:bodyPr/>
          <a:lstStyle/>
          <a:p>
            <a:r>
              <a:rPr lang="en-US" dirty="0"/>
              <a:t>What to do if </a:t>
            </a:r>
            <a:r>
              <a:rPr lang="en-US" b="1" dirty="0"/>
              <a:t>final, full-year 2022 data </a:t>
            </a:r>
            <a:r>
              <a:rPr lang="en-US" dirty="0"/>
              <a:t>are still pending?</a:t>
            </a:r>
          </a:p>
        </p:txBody>
      </p:sp>
    </p:spTree>
    <p:extLst>
      <p:ext uri="{BB962C8B-B14F-4D97-AF65-F5344CB8AC3E}">
        <p14:creationId xmlns:p14="http://schemas.microsoft.com/office/powerpoint/2010/main" val="28569210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5D3819E-C639-53AF-A3C7-5B373774EF57}"/>
              </a:ext>
            </a:extLst>
          </p:cNvPr>
          <p:cNvSpPr>
            <a:spLocks noGrp="1"/>
          </p:cNvSpPr>
          <p:nvPr>
            <p:ph idx="1"/>
          </p:nvPr>
        </p:nvSpPr>
        <p:spPr>
          <a:xfrm>
            <a:off x="3760409" y="820580"/>
            <a:ext cx="8065831" cy="5702139"/>
          </a:xfrm>
        </p:spPr>
        <p:txBody>
          <a:bodyPr anchor="t">
            <a:normAutofit/>
          </a:bodyPr>
          <a:lstStyle/>
          <a:p>
            <a:pPr marL="0" indent="0">
              <a:buNone/>
            </a:pPr>
            <a:r>
              <a:rPr lang="en-US" u="sng" dirty="0">
                <a:solidFill>
                  <a:schemeClr val="tx1"/>
                </a:solidFill>
              </a:rPr>
              <a:t>From Excel to Spectrum:</a:t>
            </a:r>
            <a:br>
              <a:rPr lang="en-US" dirty="0">
                <a:solidFill>
                  <a:schemeClr val="tx1"/>
                </a:solidFill>
              </a:rPr>
            </a:br>
            <a:r>
              <a:rPr lang="en-US" b="1" dirty="0">
                <a:solidFill>
                  <a:schemeClr val="tx1"/>
                </a:solidFill>
              </a:rPr>
              <a:t>Put the cell format in Excel as ‘General’ </a:t>
            </a:r>
            <a:r>
              <a:rPr lang="en-US" dirty="0">
                <a:solidFill>
                  <a:schemeClr val="tx1"/>
                </a:solidFill>
              </a:rPr>
              <a:t>– any other format (Number, Currency, Accounting…) won’t get saved in Spectrum.</a:t>
            </a:r>
          </a:p>
          <a:p>
            <a:endParaRPr lang="en-US" dirty="0">
              <a:solidFill>
                <a:schemeClr val="tx1"/>
              </a:solidFill>
            </a:endParaRPr>
          </a:p>
          <a:p>
            <a:pPr marL="0" indent="0">
              <a:buNone/>
            </a:pPr>
            <a:r>
              <a:rPr lang="en-US" u="sng" dirty="0">
                <a:solidFill>
                  <a:schemeClr val="tx1"/>
                </a:solidFill>
              </a:rPr>
              <a:t>From Spectrum to Excel:</a:t>
            </a:r>
          </a:p>
          <a:p>
            <a:r>
              <a:rPr lang="en-US" dirty="0">
                <a:solidFill>
                  <a:schemeClr val="tx1"/>
                </a:solidFill>
              </a:rPr>
              <a:t>Select cells to copy. </a:t>
            </a:r>
          </a:p>
          <a:p>
            <a:r>
              <a:rPr lang="en-US" dirty="0">
                <a:solidFill>
                  <a:schemeClr val="tx1"/>
                </a:solidFill>
              </a:rPr>
              <a:t>You may increase the decimals shown in Spectrum, and copied to Excel, by right-clicking in (a) cell(s) and ‘Incrementing decimals’</a:t>
            </a:r>
          </a:p>
          <a:p>
            <a:r>
              <a:rPr lang="en-US" dirty="0">
                <a:solidFill>
                  <a:schemeClr val="tx1"/>
                </a:solidFill>
              </a:rPr>
              <a:t>Copy an entire table by right-clicking in the table and selecting ‘Copy All’.</a:t>
            </a:r>
          </a:p>
          <a:p>
            <a:endParaRPr lang="en-US" dirty="0">
              <a:solidFill>
                <a:schemeClr val="tx1"/>
              </a:solidFill>
            </a:endParaRPr>
          </a:p>
          <a:p>
            <a:endParaRPr lang="en-US" dirty="0">
              <a:solidFill>
                <a:schemeClr val="tx1"/>
              </a:solidFill>
            </a:endParaRPr>
          </a:p>
        </p:txBody>
      </p:sp>
      <p:sp>
        <p:nvSpPr>
          <p:cNvPr id="2" name="Title 1">
            <a:extLst>
              <a:ext uri="{FF2B5EF4-FFF2-40B4-BE49-F238E27FC236}">
                <a16:creationId xmlns:a16="http://schemas.microsoft.com/office/drawing/2014/main" id="{C213A79A-3A7E-D0DC-DAAA-1187B31E466B}"/>
              </a:ext>
            </a:extLst>
          </p:cNvPr>
          <p:cNvSpPr>
            <a:spLocks noGrp="1"/>
          </p:cNvSpPr>
          <p:nvPr>
            <p:ph type="title"/>
          </p:nvPr>
        </p:nvSpPr>
        <p:spPr/>
        <p:txBody>
          <a:bodyPr/>
          <a:lstStyle/>
          <a:p>
            <a:r>
              <a:rPr lang="en-US" dirty="0"/>
              <a:t>Copying numbers from Excel to Spectrum, and vice versa</a:t>
            </a:r>
          </a:p>
        </p:txBody>
      </p:sp>
    </p:spTree>
    <p:extLst>
      <p:ext uri="{BB962C8B-B14F-4D97-AF65-F5344CB8AC3E}">
        <p14:creationId xmlns:p14="http://schemas.microsoft.com/office/powerpoint/2010/main" val="20794542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596892AC-EC48-0E98-4ED4-0EBBA796F9D1}"/>
              </a:ext>
            </a:extLst>
          </p:cNvPr>
          <p:cNvPicPr>
            <a:picLocks noChangeAspect="1"/>
          </p:cNvPicPr>
          <p:nvPr/>
        </p:nvPicPr>
        <p:blipFill rotWithShape="1">
          <a:blip r:embed="rId2"/>
          <a:srcRect b="76434"/>
          <a:stretch/>
        </p:blipFill>
        <p:spPr>
          <a:xfrm>
            <a:off x="2897718" y="1267024"/>
            <a:ext cx="9144000" cy="1332841"/>
          </a:xfrm>
          <a:prstGeom prst="rect">
            <a:avLst/>
          </a:prstGeom>
          <a:effectLst>
            <a:outerShdw blurRad="50800" dist="38100" dir="2700000" algn="tl" rotWithShape="0">
              <a:prstClr val="black">
                <a:alpha val="40000"/>
              </a:prstClr>
            </a:outerShdw>
          </a:effectLst>
        </p:spPr>
      </p:pic>
      <p:sp>
        <p:nvSpPr>
          <p:cNvPr id="2" name="Title 1">
            <a:extLst>
              <a:ext uri="{FF2B5EF4-FFF2-40B4-BE49-F238E27FC236}">
                <a16:creationId xmlns:a16="http://schemas.microsoft.com/office/drawing/2014/main" id="{749A5BE7-8013-A517-71EB-7A7E855AB1E8}"/>
              </a:ext>
            </a:extLst>
          </p:cNvPr>
          <p:cNvSpPr>
            <a:spLocks noGrp="1"/>
          </p:cNvSpPr>
          <p:nvPr>
            <p:ph type="title"/>
          </p:nvPr>
        </p:nvSpPr>
        <p:spPr/>
        <p:txBody>
          <a:bodyPr/>
          <a:lstStyle/>
          <a:p>
            <a:r>
              <a:rPr lang="en-US"/>
              <a:t>Update program data</a:t>
            </a:r>
          </a:p>
        </p:txBody>
      </p:sp>
      <p:sp>
        <p:nvSpPr>
          <p:cNvPr id="9" name="Content Placeholder 8">
            <a:extLst>
              <a:ext uri="{FF2B5EF4-FFF2-40B4-BE49-F238E27FC236}">
                <a16:creationId xmlns:a16="http://schemas.microsoft.com/office/drawing/2014/main" id="{6D683964-749A-FE23-8A2B-5C8C49A89B57}"/>
              </a:ext>
            </a:extLst>
          </p:cNvPr>
          <p:cNvSpPr>
            <a:spLocks noGrp="1"/>
          </p:cNvSpPr>
          <p:nvPr>
            <p:ph idx="1"/>
          </p:nvPr>
        </p:nvSpPr>
        <p:spPr>
          <a:xfrm>
            <a:off x="3869268" y="2876550"/>
            <a:ext cx="7315200" cy="3108198"/>
          </a:xfrm>
        </p:spPr>
        <p:txBody>
          <a:bodyPr/>
          <a:lstStyle/>
          <a:p>
            <a:r>
              <a:rPr lang="en-US" b="1">
                <a:solidFill>
                  <a:schemeClr val="tx1"/>
                </a:solidFill>
              </a:rPr>
              <a:t>PMTCT</a:t>
            </a:r>
          </a:p>
          <a:p>
            <a:r>
              <a:rPr lang="en-US" b="1">
                <a:solidFill>
                  <a:schemeClr val="tx1"/>
                </a:solidFill>
              </a:rPr>
              <a:t>ANC testing</a:t>
            </a:r>
          </a:p>
          <a:p>
            <a:r>
              <a:rPr lang="en-US" b="1">
                <a:solidFill>
                  <a:schemeClr val="tx1"/>
                </a:solidFill>
              </a:rPr>
              <a:t>ART</a:t>
            </a:r>
          </a:p>
          <a:p>
            <a:r>
              <a:rPr lang="en-US" b="1">
                <a:solidFill>
                  <a:schemeClr val="tx1"/>
                </a:solidFill>
              </a:rPr>
              <a:t>HIV testing (</a:t>
            </a:r>
            <a:r>
              <a:rPr lang="en-US" b="1">
                <a:solidFill>
                  <a:srgbClr val="00B050"/>
                </a:solidFill>
              </a:rPr>
              <a:t>NEW</a:t>
            </a:r>
            <a:r>
              <a:rPr lang="en-US">
                <a:solidFill>
                  <a:schemeClr val="tx1"/>
                </a:solidFill>
              </a:rPr>
              <a:t>)</a:t>
            </a:r>
          </a:p>
          <a:p>
            <a:r>
              <a:rPr lang="en-US">
                <a:solidFill>
                  <a:schemeClr val="tx1"/>
                </a:solidFill>
              </a:rPr>
              <a:t>Knowledge of Status (Day 3)</a:t>
            </a:r>
          </a:p>
          <a:p>
            <a:r>
              <a:rPr lang="en-US">
                <a:solidFill>
                  <a:schemeClr val="tx1"/>
                </a:solidFill>
              </a:rPr>
              <a:t>Viral suppression (Day 3)</a:t>
            </a:r>
          </a:p>
          <a:p>
            <a:r>
              <a:rPr lang="en-US" b="1">
                <a:solidFill>
                  <a:schemeClr val="tx1"/>
                </a:solidFill>
              </a:rPr>
              <a:t>Key populations </a:t>
            </a:r>
            <a:r>
              <a:rPr lang="en-US">
                <a:solidFill>
                  <a:schemeClr val="tx1"/>
                </a:solidFill>
              </a:rPr>
              <a:t>(</a:t>
            </a:r>
            <a:r>
              <a:rPr lang="en-US" b="1">
                <a:solidFill>
                  <a:srgbClr val="00B050"/>
                </a:solidFill>
              </a:rPr>
              <a:t>NEW – Day 1 PM</a:t>
            </a:r>
            <a:r>
              <a:rPr lang="en-US">
                <a:solidFill>
                  <a:schemeClr val="tx1"/>
                </a:solidFill>
              </a:rPr>
              <a:t>)</a:t>
            </a:r>
          </a:p>
        </p:txBody>
      </p:sp>
      <p:sp>
        <p:nvSpPr>
          <p:cNvPr id="6" name="Oval 5">
            <a:extLst>
              <a:ext uri="{FF2B5EF4-FFF2-40B4-BE49-F238E27FC236}">
                <a16:creationId xmlns:a16="http://schemas.microsoft.com/office/drawing/2014/main" id="{7FB79A02-007B-D8A4-713D-3CB9BA177550}"/>
              </a:ext>
            </a:extLst>
          </p:cNvPr>
          <p:cNvSpPr/>
          <p:nvPr/>
        </p:nvSpPr>
        <p:spPr>
          <a:xfrm>
            <a:off x="4697768" y="2355262"/>
            <a:ext cx="1026233" cy="314326"/>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401731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439F41A2-B259-534E-C68A-0038B5A5B8C2}"/>
              </a:ext>
            </a:extLst>
          </p:cNvPr>
          <p:cNvPicPr>
            <a:picLocks noChangeAspect="1"/>
          </p:cNvPicPr>
          <p:nvPr/>
        </p:nvPicPr>
        <p:blipFill rotWithShape="1">
          <a:blip r:embed="rId3"/>
          <a:srcRect b="29120"/>
          <a:stretch/>
        </p:blipFill>
        <p:spPr>
          <a:xfrm>
            <a:off x="3463290" y="744385"/>
            <a:ext cx="8641080" cy="4783098"/>
          </a:xfrm>
          <a:prstGeom prst="rect">
            <a:avLst/>
          </a:prstGeom>
          <a:effectLst>
            <a:outerShdw blurRad="50800" dist="38100" dir="2700000" algn="tl" rotWithShape="0">
              <a:prstClr val="black">
                <a:alpha val="40000"/>
              </a:prstClr>
            </a:outerShdw>
          </a:effectLst>
        </p:spPr>
      </p:pic>
      <p:sp>
        <p:nvSpPr>
          <p:cNvPr id="2" name="Title 1">
            <a:extLst>
              <a:ext uri="{FF2B5EF4-FFF2-40B4-BE49-F238E27FC236}">
                <a16:creationId xmlns:a16="http://schemas.microsoft.com/office/drawing/2014/main" id="{DAFA7C71-416D-7E17-4A38-7A2AB09FB3F4}"/>
              </a:ext>
            </a:extLst>
          </p:cNvPr>
          <p:cNvSpPr>
            <a:spLocks noGrp="1"/>
          </p:cNvSpPr>
          <p:nvPr>
            <p:ph type="title"/>
          </p:nvPr>
        </p:nvSpPr>
        <p:spPr>
          <a:xfrm>
            <a:off x="252919" y="1123838"/>
            <a:ext cx="2947482" cy="1076438"/>
          </a:xfrm>
        </p:spPr>
        <p:txBody>
          <a:bodyPr>
            <a:normAutofit/>
          </a:bodyPr>
          <a:lstStyle/>
          <a:p>
            <a:r>
              <a:rPr lang="en-US" sz="3200"/>
              <a:t>PMTCT</a:t>
            </a:r>
          </a:p>
        </p:txBody>
      </p:sp>
      <p:sp>
        <p:nvSpPr>
          <p:cNvPr id="4" name="TextBox 3">
            <a:extLst>
              <a:ext uri="{FF2B5EF4-FFF2-40B4-BE49-F238E27FC236}">
                <a16:creationId xmlns:a16="http://schemas.microsoft.com/office/drawing/2014/main" id="{8A43B42C-8735-47D7-10FA-E08026E83581}"/>
              </a:ext>
            </a:extLst>
          </p:cNvPr>
          <p:cNvSpPr txBox="1"/>
          <p:nvPr/>
        </p:nvSpPr>
        <p:spPr>
          <a:xfrm>
            <a:off x="256033" y="2628900"/>
            <a:ext cx="2944368" cy="2585323"/>
          </a:xfrm>
          <a:prstGeom prst="rect">
            <a:avLst/>
          </a:prstGeom>
          <a:noFill/>
        </p:spPr>
        <p:txBody>
          <a:bodyPr wrap="square" rtlCol="0">
            <a:spAutoFit/>
          </a:bodyPr>
          <a:lstStyle/>
          <a:p>
            <a:pPr marL="342900" indent="-342900">
              <a:buFont typeface="+mj-lt"/>
              <a:buAutoNum type="arabicPeriod"/>
            </a:pPr>
            <a:r>
              <a:rPr lang="en-US" sz="1800">
                <a:solidFill>
                  <a:schemeClr val="bg1"/>
                </a:solidFill>
              </a:rPr>
              <a:t>Display numbers</a:t>
            </a:r>
          </a:p>
          <a:p>
            <a:pPr marL="342900" indent="-342900">
              <a:buFont typeface="+mj-lt"/>
              <a:buAutoNum type="arabicPeriod"/>
            </a:pPr>
            <a:r>
              <a:rPr lang="en-US" sz="1800">
                <a:solidFill>
                  <a:schemeClr val="bg1"/>
                </a:solidFill>
              </a:rPr>
              <a:t>Add prenatal data for 2022</a:t>
            </a:r>
          </a:p>
          <a:p>
            <a:pPr marL="342900" indent="-342900">
              <a:buFont typeface="+mj-lt"/>
              <a:buAutoNum type="arabicPeriod"/>
            </a:pPr>
            <a:r>
              <a:rPr lang="en-US" sz="1800">
                <a:solidFill>
                  <a:schemeClr val="bg1"/>
                </a:solidFill>
              </a:rPr>
              <a:t>Check retention at delivery</a:t>
            </a:r>
          </a:p>
          <a:p>
            <a:pPr marL="342900" indent="-342900">
              <a:buFont typeface="+mj-lt"/>
              <a:buAutoNum type="arabicPeriod"/>
            </a:pPr>
            <a:r>
              <a:rPr lang="en-US" sz="1800">
                <a:solidFill>
                  <a:schemeClr val="bg1"/>
                </a:solidFill>
              </a:rPr>
              <a:t>Check monthly drop-out from ARVs during breastfeeding</a:t>
            </a:r>
          </a:p>
          <a:p>
            <a:pPr marL="342900" indent="-342900">
              <a:buFont typeface="+mj-lt"/>
              <a:buAutoNum type="arabicPeriod"/>
            </a:pPr>
            <a:r>
              <a:rPr lang="en-US" sz="1800">
                <a:solidFill>
                  <a:schemeClr val="bg1"/>
                </a:solidFill>
              </a:rPr>
              <a:t>Plot values </a:t>
            </a:r>
          </a:p>
        </p:txBody>
      </p:sp>
      <p:pic>
        <p:nvPicPr>
          <p:cNvPr id="7" name="Picture 6">
            <a:extLst>
              <a:ext uri="{FF2B5EF4-FFF2-40B4-BE49-F238E27FC236}">
                <a16:creationId xmlns:a16="http://schemas.microsoft.com/office/drawing/2014/main" id="{43921FE2-2FAF-7BBF-67E4-D664DD5B437A}"/>
              </a:ext>
            </a:extLst>
          </p:cNvPr>
          <p:cNvPicPr>
            <a:picLocks noChangeAspect="1"/>
          </p:cNvPicPr>
          <p:nvPr/>
        </p:nvPicPr>
        <p:blipFill rotWithShape="1">
          <a:blip r:embed="rId4"/>
          <a:srcRect t="90557" b="-46"/>
          <a:stretch/>
        </p:blipFill>
        <p:spPr>
          <a:xfrm>
            <a:off x="3467552" y="5511928"/>
            <a:ext cx="8642959" cy="650747"/>
          </a:xfrm>
          <a:prstGeom prst="rect">
            <a:avLst/>
          </a:prstGeom>
          <a:effectLst>
            <a:outerShdw blurRad="50800" dist="38100" dir="2700000" algn="tl" rotWithShape="0">
              <a:prstClr val="black">
                <a:alpha val="40000"/>
              </a:prstClr>
            </a:outerShdw>
          </a:effectLst>
        </p:spPr>
      </p:pic>
      <p:sp>
        <p:nvSpPr>
          <p:cNvPr id="8" name="Rectangle 7">
            <a:extLst>
              <a:ext uri="{FF2B5EF4-FFF2-40B4-BE49-F238E27FC236}">
                <a16:creationId xmlns:a16="http://schemas.microsoft.com/office/drawing/2014/main" id="{96BFEA02-5D8D-71CB-008B-13CC97591BFD}"/>
              </a:ext>
            </a:extLst>
          </p:cNvPr>
          <p:cNvSpPr/>
          <p:nvPr/>
        </p:nvSpPr>
        <p:spPr>
          <a:xfrm>
            <a:off x="7858125" y="2524124"/>
            <a:ext cx="371475" cy="73342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E963C808-A5F6-686A-27F7-B4FBE137B6AE}"/>
              </a:ext>
            </a:extLst>
          </p:cNvPr>
          <p:cNvSpPr/>
          <p:nvPr/>
        </p:nvSpPr>
        <p:spPr>
          <a:xfrm>
            <a:off x="7753350" y="3400425"/>
            <a:ext cx="581024" cy="3810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960243A-C8D6-6579-DA8E-B2C62BC8D882}"/>
              </a:ext>
            </a:extLst>
          </p:cNvPr>
          <p:cNvSpPr/>
          <p:nvPr/>
        </p:nvSpPr>
        <p:spPr>
          <a:xfrm>
            <a:off x="9610725" y="1076213"/>
            <a:ext cx="365760" cy="365760"/>
          </a:xfrm>
          <a:prstGeom prst="ellipse">
            <a:avLst/>
          </a:prstGeom>
          <a:solidFill>
            <a:srgbClr val="FFFFCC"/>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a:solidFill>
                  <a:srgbClr val="FF0000"/>
                </a:solidFill>
                <a:latin typeface="Calibri (Body)"/>
              </a:rPr>
              <a:t>1</a:t>
            </a:r>
          </a:p>
        </p:txBody>
      </p:sp>
      <p:sp>
        <p:nvSpPr>
          <p:cNvPr id="11" name="Oval 10">
            <a:extLst>
              <a:ext uri="{FF2B5EF4-FFF2-40B4-BE49-F238E27FC236}">
                <a16:creationId xmlns:a16="http://schemas.microsoft.com/office/drawing/2014/main" id="{305D5A71-A7CB-BF2A-1E65-41DCA0456278}"/>
              </a:ext>
            </a:extLst>
          </p:cNvPr>
          <p:cNvSpPr/>
          <p:nvPr/>
        </p:nvSpPr>
        <p:spPr>
          <a:xfrm>
            <a:off x="7657649" y="2274570"/>
            <a:ext cx="365760" cy="365760"/>
          </a:xfrm>
          <a:prstGeom prst="ellipse">
            <a:avLst/>
          </a:prstGeom>
          <a:solidFill>
            <a:srgbClr val="FFFFCC"/>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a:solidFill>
                  <a:srgbClr val="FF0000"/>
                </a:solidFill>
                <a:latin typeface="Calibri (Body)"/>
              </a:rPr>
              <a:t>2</a:t>
            </a:r>
          </a:p>
        </p:txBody>
      </p:sp>
      <p:sp>
        <p:nvSpPr>
          <p:cNvPr id="12" name="Oval 11">
            <a:extLst>
              <a:ext uri="{FF2B5EF4-FFF2-40B4-BE49-F238E27FC236}">
                <a16:creationId xmlns:a16="http://schemas.microsoft.com/office/drawing/2014/main" id="{7CE76D5C-03DC-6B23-3EE7-75DDA07EDB05}"/>
              </a:ext>
            </a:extLst>
          </p:cNvPr>
          <p:cNvSpPr/>
          <p:nvPr/>
        </p:nvSpPr>
        <p:spPr>
          <a:xfrm>
            <a:off x="7441431" y="3179445"/>
            <a:ext cx="365760" cy="365760"/>
          </a:xfrm>
          <a:prstGeom prst="ellipse">
            <a:avLst/>
          </a:prstGeom>
          <a:solidFill>
            <a:srgbClr val="FFFFCC"/>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a:solidFill>
                  <a:srgbClr val="FF0000"/>
                </a:solidFill>
                <a:latin typeface="Calibri (Body)"/>
              </a:rPr>
              <a:t>3</a:t>
            </a:r>
          </a:p>
        </p:txBody>
      </p:sp>
      <p:sp>
        <p:nvSpPr>
          <p:cNvPr id="13" name="Rectangle 12">
            <a:extLst>
              <a:ext uri="{FF2B5EF4-FFF2-40B4-BE49-F238E27FC236}">
                <a16:creationId xmlns:a16="http://schemas.microsoft.com/office/drawing/2014/main" id="{55D04721-FD56-74F2-93E1-2168C7790405}"/>
              </a:ext>
            </a:extLst>
          </p:cNvPr>
          <p:cNvSpPr/>
          <p:nvPr/>
        </p:nvSpPr>
        <p:spPr>
          <a:xfrm>
            <a:off x="7753350" y="4962525"/>
            <a:ext cx="581024" cy="3810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551129B2-94FE-94D6-8D0E-93C167F91E6C}"/>
              </a:ext>
            </a:extLst>
          </p:cNvPr>
          <p:cNvSpPr/>
          <p:nvPr/>
        </p:nvSpPr>
        <p:spPr>
          <a:xfrm>
            <a:off x="7486199" y="4695444"/>
            <a:ext cx="365760" cy="365760"/>
          </a:xfrm>
          <a:prstGeom prst="ellipse">
            <a:avLst/>
          </a:prstGeom>
          <a:solidFill>
            <a:srgbClr val="FFFFCC"/>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a:solidFill>
                  <a:srgbClr val="FF0000"/>
                </a:solidFill>
                <a:latin typeface="Calibri (Body)"/>
              </a:rPr>
              <a:t>4</a:t>
            </a:r>
          </a:p>
        </p:txBody>
      </p:sp>
      <p:sp>
        <p:nvSpPr>
          <p:cNvPr id="15" name="Oval 14">
            <a:extLst>
              <a:ext uri="{FF2B5EF4-FFF2-40B4-BE49-F238E27FC236}">
                <a16:creationId xmlns:a16="http://schemas.microsoft.com/office/drawing/2014/main" id="{90577C4A-654E-40AF-FB60-862ACC2972F4}"/>
              </a:ext>
            </a:extLst>
          </p:cNvPr>
          <p:cNvSpPr/>
          <p:nvPr/>
        </p:nvSpPr>
        <p:spPr>
          <a:xfrm>
            <a:off x="8791124" y="5250815"/>
            <a:ext cx="365760" cy="365760"/>
          </a:xfrm>
          <a:prstGeom prst="ellipse">
            <a:avLst/>
          </a:prstGeom>
          <a:solidFill>
            <a:srgbClr val="FFFFCC"/>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a:solidFill>
                  <a:srgbClr val="FF0000"/>
                </a:solidFill>
                <a:latin typeface="Calibri (Body)"/>
              </a:rPr>
              <a:t>5</a:t>
            </a:r>
          </a:p>
        </p:txBody>
      </p:sp>
    </p:spTree>
    <p:extLst>
      <p:ext uri="{BB962C8B-B14F-4D97-AF65-F5344CB8AC3E}">
        <p14:creationId xmlns:p14="http://schemas.microsoft.com/office/powerpoint/2010/main" val="4530308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6BB9E6-FCC7-E02B-01C6-EE8CE78A97D4}"/>
              </a:ext>
            </a:extLst>
          </p:cNvPr>
          <p:cNvSpPr>
            <a:spLocks noGrp="1"/>
          </p:cNvSpPr>
          <p:nvPr>
            <p:ph type="title"/>
          </p:nvPr>
        </p:nvSpPr>
        <p:spPr/>
        <p:txBody>
          <a:bodyPr/>
          <a:lstStyle/>
          <a:p>
            <a:r>
              <a:rPr lang="en-US"/>
              <a:t>Plot buttons</a:t>
            </a:r>
          </a:p>
        </p:txBody>
      </p:sp>
      <p:pic>
        <p:nvPicPr>
          <p:cNvPr id="7" name="Picture 6">
            <a:extLst>
              <a:ext uri="{FF2B5EF4-FFF2-40B4-BE49-F238E27FC236}">
                <a16:creationId xmlns:a16="http://schemas.microsoft.com/office/drawing/2014/main" id="{986AACD8-83F7-1D4B-B090-7D943F2899B4}"/>
              </a:ext>
            </a:extLst>
          </p:cNvPr>
          <p:cNvPicPr>
            <a:picLocks noChangeAspect="1"/>
          </p:cNvPicPr>
          <p:nvPr/>
        </p:nvPicPr>
        <p:blipFill>
          <a:blip r:embed="rId2"/>
          <a:srcRect/>
          <a:stretch/>
        </p:blipFill>
        <p:spPr>
          <a:xfrm>
            <a:off x="3612400" y="827289"/>
            <a:ext cx="7569226" cy="5203422"/>
          </a:xfrm>
          <a:prstGeom prst="rect">
            <a:avLst/>
          </a:prstGeom>
          <a:effectLst>
            <a:outerShdw blurRad="50800" dist="38100" dir="2700000" algn="tl" rotWithShape="0">
              <a:prstClr val="black">
                <a:alpha val="40000"/>
              </a:prstClr>
            </a:outerShdw>
          </a:effectLst>
        </p:spPr>
      </p:pic>
      <p:sp>
        <p:nvSpPr>
          <p:cNvPr id="8" name="Rectangle 7">
            <a:extLst>
              <a:ext uri="{FF2B5EF4-FFF2-40B4-BE49-F238E27FC236}">
                <a16:creationId xmlns:a16="http://schemas.microsoft.com/office/drawing/2014/main" id="{7C759C6B-A657-257F-8782-B3C1E774EF2E}"/>
              </a:ext>
            </a:extLst>
          </p:cNvPr>
          <p:cNvSpPr/>
          <p:nvPr/>
        </p:nvSpPr>
        <p:spPr>
          <a:xfrm>
            <a:off x="7632795" y="5458321"/>
            <a:ext cx="1539780" cy="285750"/>
          </a:xfrm>
          <a:prstGeom prst="rect">
            <a:avLst/>
          </a:prstGeom>
          <a:noFill/>
          <a:ln w="50800">
            <a:solidFill>
              <a:srgbClr val="E313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291945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692A11-1A93-B8BA-92F5-115E6A77886D}"/>
              </a:ext>
            </a:extLst>
          </p:cNvPr>
          <p:cNvSpPr>
            <a:spLocks noGrp="1"/>
          </p:cNvSpPr>
          <p:nvPr>
            <p:ph type="title"/>
          </p:nvPr>
        </p:nvSpPr>
        <p:spPr/>
        <p:txBody>
          <a:bodyPr/>
          <a:lstStyle/>
          <a:p>
            <a:r>
              <a:rPr lang="en-US" dirty="0"/>
              <a:t>ANC </a:t>
            </a:r>
            <a:br>
              <a:rPr lang="en-US" dirty="0"/>
            </a:br>
            <a:r>
              <a:rPr lang="en-US" dirty="0"/>
              <a:t>testing</a:t>
            </a:r>
            <a:br>
              <a:rPr lang="en-US" dirty="0"/>
            </a:br>
            <a:br>
              <a:rPr lang="en-US" dirty="0"/>
            </a:br>
            <a:r>
              <a:rPr lang="en-US" sz="2800" dirty="0"/>
              <a:t>Validation </a:t>
            </a:r>
            <a:br>
              <a:rPr lang="en-US" sz="2800" dirty="0"/>
            </a:br>
            <a:r>
              <a:rPr lang="en-US" sz="2800" dirty="0"/>
              <a:t>of ANC data</a:t>
            </a:r>
          </a:p>
        </p:txBody>
      </p:sp>
      <p:pic>
        <p:nvPicPr>
          <p:cNvPr id="5" name="Content Placeholder 4">
            <a:extLst>
              <a:ext uri="{FF2B5EF4-FFF2-40B4-BE49-F238E27FC236}">
                <a16:creationId xmlns:a16="http://schemas.microsoft.com/office/drawing/2014/main" id="{A0E1A2BB-2123-85F0-078A-339B07CA9499}"/>
              </a:ext>
            </a:extLst>
          </p:cNvPr>
          <p:cNvPicPr>
            <a:picLocks noGrp="1" noChangeAspect="1"/>
          </p:cNvPicPr>
          <p:nvPr>
            <p:ph idx="1"/>
          </p:nvPr>
        </p:nvPicPr>
        <p:blipFill>
          <a:blip r:embed="rId3"/>
          <a:srcRect/>
          <a:stretch/>
        </p:blipFill>
        <p:spPr>
          <a:xfrm>
            <a:off x="2405940" y="130629"/>
            <a:ext cx="9786060" cy="6727371"/>
          </a:xfrm>
          <a:effectLst>
            <a:outerShdw blurRad="50800" dist="38100" dir="2700000" algn="tl" rotWithShape="0">
              <a:prstClr val="black">
                <a:alpha val="40000"/>
              </a:prstClr>
            </a:outerShdw>
          </a:effectLst>
        </p:spPr>
      </p:pic>
      <p:sp>
        <p:nvSpPr>
          <p:cNvPr id="6" name="Rectangle 5">
            <a:extLst>
              <a:ext uri="{FF2B5EF4-FFF2-40B4-BE49-F238E27FC236}">
                <a16:creationId xmlns:a16="http://schemas.microsoft.com/office/drawing/2014/main" id="{E1CC2A23-9AFA-2C01-BF0B-02C4B4DE064C}"/>
              </a:ext>
            </a:extLst>
          </p:cNvPr>
          <p:cNvSpPr/>
          <p:nvPr/>
        </p:nvSpPr>
        <p:spPr>
          <a:xfrm>
            <a:off x="7426325" y="1323975"/>
            <a:ext cx="508000" cy="137159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4578636-42FB-88A7-D3DE-4308A3C87F63}"/>
              </a:ext>
            </a:extLst>
          </p:cNvPr>
          <p:cNvSpPr/>
          <p:nvPr/>
        </p:nvSpPr>
        <p:spPr>
          <a:xfrm>
            <a:off x="7426325" y="3181350"/>
            <a:ext cx="508000" cy="24307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619345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2F75D2-C762-410D-A9B6-06DE55DADD66}"/>
              </a:ext>
            </a:extLst>
          </p:cNvPr>
          <p:cNvSpPr>
            <a:spLocks noGrp="1"/>
          </p:cNvSpPr>
          <p:nvPr>
            <p:ph type="title"/>
          </p:nvPr>
        </p:nvSpPr>
        <p:spPr>
          <a:xfrm>
            <a:off x="130630" y="1524000"/>
            <a:ext cx="3432516" cy="4508500"/>
          </a:xfrm>
        </p:spPr>
        <p:txBody>
          <a:bodyPr>
            <a:noAutofit/>
          </a:bodyPr>
          <a:lstStyle/>
          <a:p>
            <a:r>
              <a:rPr lang="en-US" sz="3200" dirty="0"/>
              <a:t>Analyze ANC </a:t>
            </a:r>
            <a:br>
              <a:rPr lang="en-US" sz="3200" dirty="0"/>
            </a:br>
            <a:r>
              <a:rPr lang="en-US" sz="3200" dirty="0"/>
              <a:t>data quality:</a:t>
            </a:r>
            <a:br>
              <a:rPr lang="en-US" sz="3200" dirty="0"/>
            </a:br>
            <a:br>
              <a:rPr lang="en-US" sz="3200" dirty="0"/>
            </a:br>
            <a:r>
              <a:rPr lang="en-US" sz="3200" dirty="0"/>
              <a:t>Used for fertility adjustment and/or EPP fitting</a:t>
            </a:r>
          </a:p>
        </p:txBody>
      </p:sp>
      <p:sp>
        <p:nvSpPr>
          <p:cNvPr id="3" name="Content Placeholder 2">
            <a:extLst>
              <a:ext uri="{FF2B5EF4-FFF2-40B4-BE49-F238E27FC236}">
                <a16:creationId xmlns:a16="http://schemas.microsoft.com/office/drawing/2014/main" id="{BC47A539-E9A5-49BA-ADA1-BB488B07B243}"/>
              </a:ext>
            </a:extLst>
          </p:cNvPr>
          <p:cNvSpPr>
            <a:spLocks noGrp="1"/>
          </p:cNvSpPr>
          <p:nvPr>
            <p:ph idx="1"/>
          </p:nvPr>
        </p:nvSpPr>
        <p:spPr>
          <a:xfrm>
            <a:off x="3646714" y="337457"/>
            <a:ext cx="8329386" cy="6063343"/>
          </a:xfrm>
        </p:spPr>
        <p:txBody>
          <a:bodyPr>
            <a:normAutofit fontScale="92500" lnSpcReduction="10000"/>
          </a:bodyPr>
          <a:lstStyle/>
          <a:p>
            <a:pPr marL="0" indent="0">
              <a:buNone/>
            </a:pPr>
            <a:r>
              <a:rPr lang="en-US" dirty="0">
                <a:solidFill>
                  <a:schemeClr val="tx1"/>
                </a:solidFill>
              </a:rPr>
              <a:t>Routine testing data can be challenging, sometimes difficult to discern trends from reporting artifacts</a:t>
            </a:r>
          </a:p>
          <a:p>
            <a:r>
              <a:rPr lang="en-US" dirty="0">
                <a:solidFill>
                  <a:schemeClr val="tx1"/>
                </a:solidFill>
              </a:rPr>
              <a:t>Initial guidance on ANC sentinel surveillance suggested focus on high-HIV sites</a:t>
            </a:r>
          </a:p>
          <a:p>
            <a:r>
              <a:rPr lang="en-US" dirty="0">
                <a:solidFill>
                  <a:schemeClr val="tx1"/>
                </a:solidFill>
              </a:rPr>
              <a:t>During initial scale-up, HIV testing at ANC moved from higher- to lower-prevalence areas </a:t>
            </a:r>
            <a:r>
              <a:rPr lang="en-US" dirty="0">
                <a:solidFill>
                  <a:schemeClr val="tx1"/>
                </a:solidFill>
                <a:sym typeface="Wingdings" panose="05000000000000000000" pitchFamily="2" charset="2"/>
              </a:rPr>
              <a:t> Early years not nationally representative, stabilized later</a:t>
            </a:r>
            <a:r>
              <a:rPr lang="en-US" dirty="0">
                <a:solidFill>
                  <a:schemeClr val="tx1"/>
                </a:solidFill>
              </a:rPr>
              <a:t>.</a:t>
            </a:r>
          </a:p>
          <a:p>
            <a:r>
              <a:rPr lang="en-US" dirty="0">
                <a:solidFill>
                  <a:schemeClr val="tx1"/>
                </a:solidFill>
              </a:rPr>
              <a:t>Managing individual-level reporting difficult, especially before electronic reporting systems are available</a:t>
            </a:r>
            <a:br>
              <a:rPr lang="en-US" dirty="0">
                <a:solidFill>
                  <a:schemeClr val="tx1"/>
                </a:solidFill>
              </a:rPr>
            </a:br>
            <a:endParaRPr lang="en-US" dirty="0">
              <a:solidFill>
                <a:schemeClr val="tx1"/>
              </a:solidFill>
            </a:endParaRPr>
          </a:p>
          <a:p>
            <a:pPr marL="0" indent="0">
              <a:buNone/>
            </a:pPr>
            <a:r>
              <a:rPr lang="en-US" dirty="0">
                <a:solidFill>
                  <a:schemeClr val="tx1"/>
                </a:solidFill>
              </a:rPr>
              <a:t>Before using ANC-RT data:</a:t>
            </a:r>
          </a:p>
          <a:p>
            <a:r>
              <a:rPr lang="en-US" dirty="0">
                <a:solidFill>
                  <a:schemeClr val="tx1"/>
                </a:solidFill>
              </a:rPr>
              <a:t>Include women already known to be positive, in numerator (HIV+) and denominator (sample size).</a:t>
            </a:r>
          </a:p>
          <a:p>
            <a:r>
              <a:rPr lang="en-US" dirty="0">
                <a:solidFill>
                  <a:schemeClr val="tx1"/>
                </a:solidFill>
              </a:rPr>
              <a:t>Count all first tests (max. one per pregnancy) </a:t>
            </a:r>
            <a:br>
              <a:rPr lang="en-US" dirty="0">
                <a:solidFill>
                  <a:schemeClr val="tx1"/>
                </a:solidFill>
              </a:rPr>
            </a:br>
            <a:r>
              <a:rPr lang="en-US" dirty="0">
                <a:solidFill>
                  <a:schemeClr val="tx1"/>
                </a:solidFill>
              </a:rPr>
              <a:t>– including first tests at labor or delivery</a:t>
            </a:r>
          </a:p>
          <a:p>
            <a:r>
              <a:rPr lang="en-US" dirty="0">
                <a:solidFill>
                  <a:schemeClr val="tx1"/>
                </a:solidFill>
              </a:rPr>
              <a:t>Fit only years of data that are complete, or representative nation-wide.</a:t>
            </a:r>
          </a:p>
          <a:p>
            <a:r>
              <a:rPr lang="en-US" dirty="0">
                <a:solidFill>
                  <a:schemeClr val="tx1"/>
                </a:solidFill>
              </a:rPr>
              <a:t>Watch for sharp increases or decreases; prevalence trends should be stable</a:t>
            </a:r>
          </a:p>
          <a:p>
            <a:r>
              <a:rPr lang="en-US" dirty="0">
                <a:solidFill>
                  <a:schemeClr val="tx1"/>
                </a:solidFill>
              </a:rPr>
              <a:t>Watch for: false positives, changes in testing algorithms, stockouts and their impacts, and rates of refusal.</a:t>
            </a:r>
          </a:p>
          <a:p>
            <a:r>
              <a:rPr lang="en-US" dirty="0">
                <a:solidFill>
                  <a:schemeClr val="tx1"/>
                </a:solidFill>
              </a:rPr>
              <a:t>Review household survey data on the % of women not attending ANC </a:t>
            </a:r>
            <a:br>
              <a:rPr lang="en-US" dirty="0">
                <a:solidFill>
                  <a:schemeClr val="tx1"/>
                </a:solidFill>
              </a:rPr>
            </a:br>
            <a:r>
              <a:rPr lang="en-US" dirty="0">
                <a:solidFill>
                  <a:schemeClr val="tx1"/>
                </a:solidFill>
              </a:rPr>
              <a:t>and their characteristics, to understand biases.</a:t>
            </a:r>
          </a:p>
        </p:txBody>
      </p:sp>
    </p:spTree>
    <p:extLst>
      <p:ext uri="{BB962C8B-B14F-4D97-AF65-F5344CB8AC3E}">
        <p14:creationId xmlns:p14="http://schemas.microsoft.com/office/powerpoint/2010/main" val="2676716282"/>
      </p:ext>
    </p:extLst>
  </p:cSld>
  <p:clrMapOvr>
    <a:masterClrMapping/>
  </p:clrMapOvr>
  <mc:AlternateContent xmlns:mc="http://schemas.openxmlformats.org/markup-compatibility/2006" xmlns:p14="http://schemas.microsoft.com/office/powerpoint/2010/main">
    <mc:Choice Requires="p14">
      <p:transition spd="slow" p14:dur="2000" advTm="110382"/>
    </mc:Choice>
    <mc:Fallback xmlns="">
      <p:transition spd="slow" advTm="110382"/>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A0E1A2BB-2123-85F0-078A-339B07CA9499}"/>
              </a:ext>
            </a:extLst>
          </p:cNvPr>
          <p:cNvPicPr>
            <a:picLocks noGrp="1" noChangeAspect="1"/>
          </p:cNvPicPr>
          <p:nvPr>
            <p:ph idx="1"/>
          </p:nvPr>
        </p:nvPicPr>
        <p:blipFill>
          <a:blip r:embed="rId3"/>
          <a:srcRect/>
          <a:stretch/>
        </p:blipFill>
        <p:spPr>
          <a:xfrm>
            <a:off x="3363647" y="81427"/>
            <a:ext cx="8828353" cy="6069001"/>
          </a:xfrm>
          <a:effectLst>
            <a:outerShdw blurRad="50800" dist="38100" dir="2700000" algn="tl" rotWithShape="0">
              <a:prstClr val="black">
                <a:alpha val="40000"/>
              </a:prstClr>
            </a:outerShdw>
          </a:effectLst>
        </p:spPr>
      </p:pic>
      <p:sp>
        <p:nvSpPr>
          <p:cNvPr id="8" name="Title 1">
            <a:extLst>
              <a:ext uri="{FF2B5EF4-FFF2-40B4-BE49-F238E27FC236}">
                <a16:creationId xmlns:a16="http://schemas.microsoft.com/office/drawing/2014/main" id="{EA6AB705-9741-B31D-7F8B-216B88850202}"/>
              </a:ext>
            </a:extLst>
          </p:cNvPr>
          <p:cNvSpPr txBox="1">
            <a:spLocks/>
          </p:cNvSpPr>
          <p:nvPr/>
        </p:nvSpPr>
        <p:spPr>
          <a:xfrm>
            <a:off x="227013" y="843006"/>
            <a:ext cx="2947482" cy="528594"/>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r>
              <a:rPr lang="en-US" sz="3200" dirty="0"/>
              <a:t>Adult ART, </a:t>
            </a:r>
            <a:r>
              <a:rPr lang="en-US" sz="2000" dirty="0"/>
              <a:t>15+ years</a:t>
            </a:r>
          </a:p>
        </p:txBody>
      </p:sp>
      <p:sp>
        <p:nvSpPr>
          <p:cNvPr id="9" name="TextBox 8">
            <a:extLst>
              <a:ext uri="{FF2B5EF4-FFF2-40B4-BE49-F238E27FC236}">
                <a16:creationId xmlns:a16="http://schemas.microsoft.com/office/drawing/2014/main" id="{B1EA2A67-A172-30EF-5A5B-4DC56C2B40C2}"/>
              </a:ext>
            </a:extLst>
          </p:cNvPr>
          <p:cNvSpPr txBox="1"/>
          <p:nvPr/>
        </p:nvSpPr>
        <p:spPr>
          <a:xfrm>
            <a:off x="119362" y="1371600"/>
            <a:ext cx="3397932" cy="4708981"/>
          </a:xfrm>
          <a:prstGeom prst="rect">
            <a:avLst/>
          </a:prstGeom>
          <a:noFill/>
        </p:spPr>
        <p:txBody>
          <a:bodyPr wrap="square" rtlCol="0">
            <a:spAutoFit/>
          </a:bodyPr>
          <a:lstStyle/>
          <a:p>
            <a:pPr marL="342900" indent="-342900">
              <a:buFont typeface="+mj-lt"/>
              <a:buAutoNum type="arabicPeriod"/>
            </a:pPr>
            <a:r>
              <a:rPr lang="en-US" sz="2000" dirty="0">
                <a:solidFill>
                  <a:schemeClr val="bg1"/>
                </a:solidFill>
              </a:rPr>
              <a:t>Select “Number of percent”</a:t>
            </a:r>
          </a:p>
          <a:p>
            <a:pPr marL="342900" indent="-342900">
              <a:buFont typeface="+mj-lt"/>
              <a:buAutoNum type="arabicPeriod"/>
            </a:pPr>
            <a:r>
              <a:rPr lang="en-US" sz="2000" dirty="0">
                <a:solidFill>
                  <a:schemeClr val="bg1"/>
                </a:solidFill>
              </a:rPr>
              <a:t>Enter 2022 data</a:t>
            </a:r>
            <a:br>
              <a:rPr lang="en-US" sz="2000" dirty="0">
                <a:solidFill>
                  <a:schemeClr val="bg1"/>
                </a:solidFill>
              </a:rPr>
            </a:br>
            <a:endParaRPr lang="en-US" sz="2000" dirty="0">
              <a:solidFill>
                <a:schemeClr val="bg1"/>
              </a:solidFill>
            </a:endParaRPr>
          </a:p>
          <a:p>
            <a:pPr marL="342900" indent="-342900">
              <a:buFont typeface="+mj-lt"/>
              <a:buAutoNum type="arabicPeriod"/>
            </a:pPr>
            <a:r>
              <a:rPr lang="en-US" sz="2000" dirty="0">
                <a:solidFill>
                  <a:schemeClr val="bg1"/>
                </a:solidFill>
              </a:rPr>
              <a:t>Add </a:t>
            </a:r>
            <a:r>
              <a:rPr lang="en-US" sz="2000" i="1" dirty="0">
                <a:solidFill>
                  <a:schemeClr val="bg1"/>
                </a:solidFill>
              </a:rPr>
              <a:t>Loss to Follow-up</a:t>
            </a:r>
            <a:r>
              <a:rPr lang="en-US" sz="2000" dirty="0">
                <a:solidFill>
                  <a:schemeClr val="bg1"/>
                </a:solidFill>
              </a:rPr>
              <a:t>, </a:t>
            </a:r>
            <a:br>
              <a:rPr lang="en-US" sz="2000" dirty="0">
                <a:solidFill>
                  <a:schemeClr val="bg1"/>
                </a:solidFill>
              </a:rPr>
            </a:br>
            <a:r>
              <a:rPr lang="en-US" sz="2000" dirty="0">
                <a:solidFill>
                  <a:schemeClr val="bg1"/>
                </a:solidFill>
              </a:rPr>
              <a:t>if available*</a:t>
            </a:r>
            <a:br>
              <a:rPr lang="en-US" sz="2000" dirty="0">
                <a:solidFill>
                  <a:schemeClr val="bg1"/>
                </a:solidFill>
              </a:rPr>
            </a:br>
            <a:endParaRPr lang="en-US" sz="2000" dirty="0">
              <a:solidFill>
                <a:schemeClr val="bg1"/>
              </a:solidFill>
            </a:endParaRPr>
          </a:p>
          <a:p>
            <a:pPr marL="342900" indent="-342900">
              <a:buFont typeface="+mj-lt"/>
              <a:buAutoNum type="arabicPeriod"/>
            </a:pPr>
            <a:r>
              <a:rPr lang="en-US" sz="2000" dirty="0">
                <a:solidFill>
                  <a:schemeClr val="bg1"/>
                </a:solidFill>
              </a:rPr>
              <a:t>Enter numbers </a:t>
            </a:r>
            <a:r>
              <a:rPr lang="en-US" sz="2000" i="1" dirty="0">
                <a:solidFill>
                  <a:schemeClr val="bg1"/>
                </a:solidFill>
              </a:rPr>
              <a:t>initiating </a:t>
            </a:r>
            <a:r>
              <a:rPr lang="en-US" sz="2000" dirty="0">
                <a:solidFill>
                  <a:schemeClr val="bg1"/>
                </a:solidFill>
              </a:rPr>
              <a:t>ART, if available</a:t>
            </a:r>
          </a:p>
          <a:p>
            <a:pPr marL="342900" indent="-342900">
              <a:buFont typeface="+mj-lt"/>
              <a:buAutoNum type="arabicPeriod"/>
            </a:pPr>
            <a:r>
              <a:rPr lang="en-US" sz="2000" dirty="0">
                <a:solidFill>
                  <a:schemeClr val="bg1"/>
                </a:solidFill>
              </a:rPr>
              <a:t>Plot values.</a:t>
            </a:r>
          </a:p>
          <a:p>
            <a:pPr marL="342900" indent="-342900">
              <a:buFont typeface="+mj-lt"/>
              <a:buAutoNum type="arabicPeriod"/>
            </a:pPr>
            <a:endParaRPr lang="en-US" sz="2000" dirty="0">
              <a:solidFill>
                <a:schemeClr val="bg1"/>
              </a:solidFill>
            </a:endParaRPr>
          </a:p>
          <a:p>
            <a:r>
              <a:rPr lang="en-US" sz="2000" dirty="0">
                <a:solidFill>
                  <a:schemeClr val="bg1"/>
                </a:solidFill>
              </a:rPr>
              <a:t>* important for mortality </a:t>
            </a:r>
            <a:r>
              <a:rPr lang="en-US" sz="2000" dirty="0">
                <a:solidFill>
                  <a:schemeClr val="bg1"/>
                </a:solidFill>
                <a:sym typeface="Wingdings" panose="05000000000000000000" pitchFamily="2" charset="2"/>
              </a:rPr>
              <a:t> </a:t>
            </a:r>
            <a:r>
              <a:rPr lang="en-US" sz="2000" dirty="0">
                <a:solidFill>
                  <a:schemeClr val="bg1"/>
                </a:solidFill>
              </a:rPr>
              <a:t> distribution of ART by age </a:t>
            </a:r>
            <a:r>
              <a:rPr lang="en-US" sz="2000" dirty="0">
                <a:solidFill>
                  <a:schemeClr val="bg1"/>
                </a:solidFill>
                <a:sym typeface="Wingdings" panose="05000000000000000000" pitchFamily="2" charset="2"/>
              </a:rPr>
              <a:t> </a:t>
            </a:r>
            <a:r>
              <a:rPr lang="en-US" sz="2000" dirty="0">
                <a:solidFill>
                  <a:schemeClr val="bg1"/>
                </a:solidFill>
              </a:rPr>
              <a:t>prevalence of pregnant women </a:t>
            </a:r>
            <a:r>
              <a:rPr lang="en-US" sz="2000" dirty="0">
                <a:solidFill>
                  <a:schemeClr val="bg1"/>
                </a:solidFill>
                <a:sym typeface="Wingdings" panose="05000000000000000000" pitchFamily="2" charset="2"/>
              </a:rPr>
              <a:t></a:t>
            </a:r>
            <a:r>
              <a:rPr lang="en-US" sz="2000" dirty="0">
                <a:solidFill>
                  <a:schemeClr val="bg1"/>
                </a:solidFill>
              </a:rPr>
              <a:t> PMTCT coverage</a:t>
            </a:r>
          </a:p>
        </p:txBody>
      </p:sp>
      <p:sp>
        <p:nvSpPr>
          <p:cNvPr id="10" name="Oval 9">
            <a:extLst>
              <a:ext uri="{FF2B5EF4-FFF2-40B4-BE49-F238E27FC236}">
                <a16:creationId xmlns:a16="http://schemas.microsoft.com/office/drawing/2014/main" id="{5B88F658-FCBE-42D5-45BB-A3B941D742DA}"/>
              </a:ext>
            </a:extLst>
          </p:cNvPr>
          <p:cNvSpPr/>
          <p:nvPr/>
        </p:nvSpPr>
        <p:spPr>
          <a:xfrm>
            <a:off x="4707809" y="1150263"/>
            <a:ext cx="365760" cy="365760"/>
          </a:xfrm>
          <a:prstGeom prst="ellipse">
            <a:avLst/>
          </a:prstGeom>
          <a:solidFill>
            <a:srgbClr val="FFFFCC"/>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a:solidFill>
                  <a:srgbClr val="FF0000"/>
                </a:solidFill>
                <a:latin typeface="Calibri (Body)"/>
              </a:rPr>
              <a:t>1</a:t>
            </a:r>
          </a:p>
        </p:txBody>
      </p:sp>
      <p:sp>
        <p:nvSpPr>
          <p:cNvPr id="11" name="Rectangle 10">
            <a:extLst>
              <a:ext uri="{FF2B5EF4-FFF2-40B4-BE49-F238E27FC236}">
                <a16:creationId xmlns:a16="http://schemas.microsoft.com/office/drawing/2014/main" id="{83D7AD58-E107-D084-73BD-70AA63011396}"/>
              </a:ext>
            </a:extLst>
          </p:cNvPr>
          <p:cNvSpPr/>
          <p:nvPr/>
        </p:nvSpPr>
        <p:spPr>
          <a:xfrm>
            <a:off x="8457893" y="2438399"/>
            <a:ext cx="371475" cy="55029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2CF9CDC-272E-2A15-6A46-712726DC813D}"/>
              </a:ext>
            </a:extLst>
          </p:cNvPr>
          <p:cNvSpPr/>
          <p:nvPr/>
        </p:nvSpPr>
        <p:spPr>
          <a:xfrm>
            <a:off x="8181001" y="2253305"/>
            <a:ext cx="365760" cy="365760"/>
          </a:xfrm>
          <a:prstGeom prst="ellipse">
            <a:avLst/>
          </a:prstGeom>
          <a:solidFill>
            <a:srgbClr val="FFFFCC"/>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a:solidFill>
                  <a:srgbClr val="FF0000"/>
                </a:solidFill>
                <a:latin typeface="Calibri (Body)"/>
              </a:rPr>
              <a:t>2</a:t>
            </a:r>
          </a:p>
        </p:txBody>
      </p:sp>
      <p:sp>
        <p:nvSpPr>
          <p:cNvPr id="13" name="Rectangle 12">
            <a:extLst>
              <a:ext uri="{FF2B5EF4-FFF2-40B4-BE49-F238E27FC236}">
                <a16:creationId xmlns:a16="http://schemas.microsoft.com/office/drawing/2014/main" id="{FA10C123-54C8-176D-EF81-223547365C94}"/>
              </a:ext>
            </a:extLst>
          </p:cNvPr>
          <p:cNvSpPr/>
          <p:nvPr/>
        </p:nvSpPr>
        <p:spPr>
          <a:xfrm>
            <a:off x="8457893" y="4198374"/>
            <a:ext cx="371475" cy="21920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D17E47E7-57BD-C62A-858A-D840209A2513}"/>
              </a:ext>
            </a:extLst>
          </p:cNvPr>
          <p:cNvSpPr/>
          <p:nvPr/>
        </p:nvSpPr>
        <p:spPr>
          <a:xfrm>
            <a:off x="8181001" y="3942214"/>
            <a:ext cx="365760" cy="365760"/>
          </a:xfrm>
          <a:prstGeom prst="ellipse">
            <a:avLst/>
          </a:prstGeom>
          <a:solidFill>
            <a:srgbClr val="FFFFCC"/>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a:solidFill>
                  <a:srgbClr val="FF0000"/>
                </a:solidFill>
                <a:latin typeface="Calibri (Body)"/>
              </a:rPr>
              <a:t>3</a:t>
            </a:r>
          </a:p>
        </p:txBody>
      </p:sp>
      <p:sp>
        <p:nvSpPr>
          <p:cNvPr id="15" name="Oval 14">
            <a:extLst>
              <a:ext uri="{FF2B5EF4-FFF2-40B4-BE49-F238E27FC236}">
                <a16:creationId xmlns:a16="http://schemas.microsoft.com/office/drawing/2014/main" id="{D96F4A7F-7E0F-601F-988E-B8BBBC022241}"/>
              </a:ext>
            </a:extLst>
          </p:cNvPr>
          <p:cNvSpPr/>
          <p:nvPr/>
        </p:nvSpPr>
        <p:spPr>
          <a:xfrm>
            <a:off x="4756969" y="5455356"/>
            <a:ext cx="365760" cy="365760"/>
          </a:xfrm>
          <a:prstGeom prst="ellipse">
            <a:avLst/>
          </a:prstGeom>
          <a:solidFill>
            <a:srgbClr val="FFFFCC"/>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a:solidFill>
                  <a:srgbClr val="FF0000"/>
                </a:solidFill>
                <a:latin typeface="Calibri (Body)"/>
              </a:rPr>
              <a:t>5</a:t>
            </a:r>
          </a:p>
        </p:txBody>
      </p:sp>
      <p:sp>
        <p:nvSpPr>
          <p:cNvPr id="2" name="Rectangle 1">
            <a:extLst>
              <a:ext uri="{FF2B5EF4-FFF2-40B4-BE49-F238E27FC236}">
                <a16:creationId xmlns:a16="http://schemas.microsoft.com/office/drawing/2014/main" id="{8C33E67F-9CAD-414E-3D28-0162AA86A088}"/>
              </a:ext>
            </a:extLst>
          </p:cNvPr>
          <p:cNvSpPr/>
          <p:nvPr/>
        </p:nvSpPr>
        <p:spPr>
          <a:xfrm>
            <a:off x="8457893" y="4534163"/>
            <a:ext cx="371475" cy="72732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3172C4A6-9ECE-7082-03DC-4803AE46803A}"/>
              </a:ext>
            </a:extLst>
          </p:cNvPr>
          <p:cNvSpPr/>
          <p:nvPr/>
        </p:nvSpPr>
        <p:spPr>
          <a:xfrm>
            <a:off x="8181001" y="4490855"/>
            <a:ext cx="365760" cy="365760"/>
          </a:xfrm>
          <a:prstGeom prst="ellipse">
            <a:avLst/>
          </a:prstGeom>
          <a:solidFill>
            <a:srgbClr val="FFFFCC"/>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a:solidFill>
                  <a:srgbClr val="FF0000"/>
                </a:solidFill>
                <a:latin typeface="Calibri (Body)"/>
              </a:rPr>
              <a:t>4</a:t>
            </a:r>
          </a:p>
        </p:txBody>
      </p:sp>
    </p:spTree>
    <p:extLst>
      <p:ext uri="{BB962C8B-B14F-4D97-AF65-F5344CB8AC3E}">
        <p14:creationId xmlns:p14="http://schemas.microsoft.com/office/powerpoint/2010/main" val="16653152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screenshot of a computer&#10;&#10;Description automatically generated">
            <a:extLst>
              <a:ext uri="{FF2B5EF4-FFF2-40B4-BE49-F238E27FC236}">
                <a16:creationId xmlns:a16="http://schemas.microsoft.com/office/drawing/2014/main" id="{3AD7F201-78AE-E45D-F044-D73E8C8BD27D}"/>
              </a:ext>
            </a:extLst>
          </p:cNvPr>
          <p:cNvPicPr>
            <a:picLocks noChangeAspect="1"/>
          </p:cNvPicPr>
          <p:nvPr/>
        </p:nvPicPr>
        <p:blipFill rotWithShape="1">
          <a:blip r:embed="rId3"/>
          <a:srcRect l="14631" t="31257" r="14304" b="38361"/>
          <a:stretch/>
        </p:blipFill>
        <p:spPr>
          <a:xfrm>
            <a:off x="1702197" y="4347148"/>
            <a:ext cx="10440802" cy="2510852"/>
          </a:xfrm>
          <a:prstGeom prst="rect">
            <a:avLst/>
          </a:prstGeom>
        </p:spPr>
      </p:pic>
      <p:sp>
        <p:nvSpPr>
          <p:cNvPr id="3" name="Content Placeholder 2">
            <a:extLst>
              <a:ext uri="{FF2B5EF4-FFF2-40B4-BE49-F238E27FC236}">
                <a16:creationId xmlns:a16="http://schemas.microsoft.com/office/drawing/2014/main" id="{35D3819E-C639-53AF-A3C7-5B373774EF57}"/>
              </a:ext>
            </a:extLst>
          </p:cNvPr>
          <p:cNvSpPr>
            <a:spLocks noGrp="1"/>
          </p:cNvSpPr>
          <p:nvPr>
            <p:ph idx="1"/>
          </p:nvPr>
        </p:nvSpPr>
        <p:spPr>
          <a:xfrm>
            <a:off x="3762532" y="1439056"/>
            <a:ext cx="7959776" cy="3221434"/>
          </a:xfrm>
        </p:spPr>
        <p:txBody>
          <a:bodyPr anchor="t"/>
          <a:lstStyle/>
          <a:p>
            <a:r>
              <a:rPr lang="en-US" dirty="0">
                <a:solidFill>
                  <a:schemeClr val="tx1"/>
                </a:solidFill>
              </a:rPr>
              <a:t>Check “Enable adjustment” to activate “Enter adjustments” button</a:t>
            </a:r>
          </a:p>
          <a:p>
            <a:r>
              <a:rPr lang="en-US" dirty="0">
                <a:solidFill>
                  <a:schemeClr val="tx1"/>
                </a:solidFill>
              </a:rPr>
              <a:t>Press “Enter adjustments” to open adjustment editor</a:t>
            </a:r>
          </a:p>
          <a:p>
            <a:r>
              <a:rPr lang="en-US" b="1" dirty="0">
                <a:solidFill>
                  <a:schemeClr val="tx1"/>
                </a:solidFill>
              </a:rPr>
              <a:t>Example: </a:t>
            </a:r>
            <a:r>
              <a:rPr lang="en-US" dirty="0">
                <a:solidFill>
                  <a:schemeClr val="tx1"/>
                </a:solidFill>
              </a:rPr>
              <a:t>Morocco in a DQA found that reported numbers had over-counted people on ART by 11% in 2021 </a:t>
            </a:r>
            <a:br>
              <a:rPr lang="en-US" dirty="0">
                <a:solidFill>
                  <a:schemeClr val="tx1"/>
                </a:solidFill>
              </a:rPr>
            </a:br>
            <a:r>
              <a:rPr lang="en-US" dirty="0">
                <a:solidFill>
                  <a:schemeClr val="tx1"/>
                </a:solidFill>
                <a:sym typeface="Wingdings" panose="05000000000000000000" pitchFamily="2" charset="2"/>
              </a:rPr>
              <a:t> Enter 0.89 as the correction factor</a:t>
            </a:r>
            <a:endParaRPr lang="en-US" dirty="0">
              <a:solidFill>
                <a:schemeClr val="tx1"/>
              </a:solidFill>
            </a:endParaRPr>
          </a:p>
          <a:p>
            <a:r>
              <a:rPr lang="en-US" dirty="0">
                <a:solidFill>
                  <a:schemeClr val="tx1"/>
                </a:solidFill>
              </a:rPr>
              <a:t>Since reporting issues may go back several years, consider to adjust </a:t>
            </a:r>
            <a:br>
              <a:rPr lang="en-US" dirty="0">
                <a:solidFill>
                  <a:schemeClr val="tx1"/>
                </a:solidFill>
              </a:rPr>
            </a:br>
            <a:r>
              <a:rPr lang="en-US" dirty="0">
                <a:solidFill>
                  <a:schemeClr val="tx1"/>
                </a:solidFill>
              </a:rPr>
              <a:t>ART numbers for preceding years too.</a:t>
            </a:r>
          </a:p>
        </p:txBody>
      </p:sp>
      <p:sp>
        <p:nvSpPr>
          <p:cNvPr id="2" name="Title 1">
            <a:extLst>
              <a:ext uri="{FF2B5EF4-FFF2-40B4-BE49-F238E27FC236}">
                <a16:creationId xmlns:a16="http://schemas.microsoft.com/office/drawing/2014/main" id="{C213A79A-3A7E-D0DC-DAAA-1187B31E466B}"/>
              </a:ext>
            </a:extLst>
          </p:cNvPr>
          <p:cNvSpPr>
            <a:spLocks noGrp="1"/>
          </p:cNvSpPr>
          <p:nvPr>
            <p:ph type="title"/>
          </p:nvPr>
        </p:nvSpPr>
        <p:spPr/>
        <p:txBody>
          <a:bodyPr/>
          <a:lstStyle/>
          <a:p>
            <a:r>
              <a:rPr lang="en-US" dirty="0"/>
              <a:t>Adjusting ART based on a Data Quality Audit</a:t>
            </a:r>
          </a:p>
        </p:txBody>
      </p:sp>
      <p:pic>
        <p:nvPicPr>
          <p:cNvPr id="8" name="Picture 7">
            <a:extLst>
              <a:ext uri="{FF2B5EF4-FFF2-40B4-BE49-F238E27FC236}">
                <a16:creationId xmlns:a16="http://schemas.microsoft.com/office/drawing/2014/main" id="{7BB19DA8-690B-9577-D740-95B829347FA3}"/>
              </a:ext>
            </a:extLst>
          </p:cNvPr>
          <p:cNvPicPr>
            <a:picLocks noChangeAspect="1"/>
          </p:cNvPicPr>
          <p:nvPr/>
        </p:nvPicPr>
        <p:blipFill>
          <a:blip r:embed="rId4"/>
          <a:stretch>
            <a:fillRect/>
          </a:stretch>
        </p:blipFill>
        <p:spPr>
          <a:xfrm>
            <a:off x="5777337" y="112307"/>
            <a:ext cx="6365662" cy="1011530"/>
          </a:xfrm>
          <a:prstGeom prst="rect">
            <a:avLst/>
          </a:prstGeom>
        </p:spPr>
      </p:pic>
      <p:sp>
        <p:nvSpPr>
          <p:cNvPr id="4" name="Oval 3">
            <a:extLst>
              <a:ext uri="{FF2B5EF4-FFF2-40B4-BE49-F238E27FC236}">
                <a16:creationId xmlns:a16="http://schemas.microsoft.com/office/drawing/2014/main" id="{15389834-5139-E200-71C1-BA05C404923D}"/>
              </a:ext>
            </a:extLst>
          </p:cNvPr>
          <p:cNvSpPr/>
          <p:nvPr/>
        </p:nvSpPr>
        <p:spPr>
          <a:xfrm>
            <a:off x="8334533" y="5418944"/>
            <a:ext cx="2489320" cy="86193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15761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C80C939-3660-5888-2AC4-9295B6B9DF42}"/>
              </a:ext>
            </a:extLst>
          </p:cNvPr>
          <p:cNvPicPr>
            <a:picLocks noChangeAspect="1"/>
          </p:cNvPicPr>
          <p:nvPr/>
        </p:nvPicPr>
        <p:blipFill>
          <a:blip r:embed="rId2"/>
          <a:srcRect/>
          <a:stretch/>
        </p:blipFill>
        <p:spPr>
          <a:xfrm>
            <a:off x="3511296" y="411480"/>
            <a:ext cx="8458200" cy="5814541"/>
          </a:xfrm>
          <a:prstGeom prst="rect">
            <a:avLst/>
          </a:prstGeom>
          <a:effectLst>
            <a:outerShdw blurRad="50800" dist="38100" dir="2700000" algn="tl" rotWithShape="0">
              <a:prstClr val="black">
                <a:alpha val="40000"/>
              </a:prstClr>
            </a:outerShdw>
          </a:effectLst>
        </p:spPr>
      </p:pic>
      <p:sp>
        <p:nvSpPr>
          <p:cNvPr id="2" name="Title 1">
            <a:extLst>
              <a:ext uri="{FF2B5EF4-FFF2-40B4-BE49-F238E27FC236}">
                <a16:creationId xmlns:a16="http://schemas.microsoft.com/office/drawing/2014/main" id="{0BEA9109-82A3-9BD7-EBFD-690867FE825F}"/>
              </a:ext>
            </a:extLst>
          </p:cNvPr>
          <p:cNvSpPr>
            <a:spLocks noGrp="1"/>
          </p:cNvSpPr>
          <p:nvPr>
            <p:ph type="title"/>
          </p:nvPr>
        </p:nvSpPr>
        <p:spPr>
          <a:xfrm>
            <a:off x="252919" y="1123837"/>
            <a:ext cx="2947482" cy="819263"/>
          </a:xfrm>
        </p:spPr>
        <p:txBody>
          <a:bodyPr anchor="t"/>
          <a:lstStyle/>
          <a:p>
            <a:r>
              <a:rPr lang="en-US"/>
              <a:t>ART by age</a:t>
            </a:r>
          </a:p>
        </p:txBody>
      </p:sp>
      <p:sp>
        <p:nvSpPr>
          <p:cNvPr id="10" name="Rectangle 9">
            <a:extLst>
              <a:ext uri="{FF2B5EF4-FFF2-40B4-BE49-F238E27FC236}">
                <a16:creationId xmlns:a16="http://schemas.microsoft.com/office/drawing/2014/main" id="{43320B5C-79A1-0C1C-AC76-E063C94A7546}"/>
              </a:ext>
            </a:extLst>
          </p:cNvPr>
          <p:cNvSpPr/>
          <p:nvPr/>
        </p:nvSpPr>
        <p:spPr>
          <a:xfrm>
            <a:off x="9285647" y="1685925"/>
            <a:ext cx="560438" cy="333375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093E798-588E-749D-B9DC-9D079901E787}"/>
              </a:ext>
            </a:extLst>
          </p:cNvPr>
          <p:cNvSpPr txBox="1"/>
          <p:nvPr/>
        </p:nvSpPr>
        <p:spPr>
          <a:xfrm>
            <a:off x="0" y="2009466"/>
            <a:ext cx="3403599" cy="3323987"/>
          </a:xfrm>
          <a:prstGeom prst="rect">
            <a:avLst/>
          </a:prstGeom>
          <a:noFill/>
        </p:spPr>
        <p:txBody>
          <a:bodyPr wrap="square" rtlCol="0">
            <a:spAutoFit/>
          </a:bodyPr>
          <a:lstStyle/>
          <a:p>
            <a:pPr marL="342900" indent="-342900">
              <a:spcAft>
                <a:spcPts val="600"/>
              </a:spcAft>
              <a:buFont typeface="Arial" panose="020B0604020202020204" pitchFamily="34" charset="0"/>
              <a:buChar char="•"/>
            </a:pPr>
            <a:r>
              <a:rPr lang="en-US" sz="2000">
                <a:solidFill>
                  <a:schemeClr val="bg1"/>
                </a:solidFill>
              </a:rPr>
              <a:t>Update with 2022 data </a:t>
            </a:r>
            <a:r>
              <a:rPr lang="en-US" sz="2000" b="1" u="sng">
                <a:solidFill>
                  <a:schemeClr val="bg1"/>
                </a:solidFill>
              </a:rPr>
              <a:t>for each sex</a:t>
            </a:r>
          </a:p>
          <a:p>
            <a:pPr marL="342900" indent="-342900">
              <a:spcAft>
                <a:spcPts val="600"/>
              </a:spcAft>
              <a:buFont typeface="Arial" panose="020B0604020202020204" pitchFamily="34" charset="0"/>
              <a:buChar char="•"/>
            </a:pPr>
            <a:r>
              <a:rPr lang="en-US" sz="2000">
                <a:solidFill>
                  <a:schemeClr val="bg1"/>
                </a:solidFill>
              </a:rPr>
              <a:t>… to estimate the distribution of </a:t>
            </a:r>
            <a:br>
              <a:rPr lang="en-US" sz="2000">
                <a:solidFill>
                  <a:schemeClr val="bg1"/>
                </a:solidFill>
              </a:rPr>
            </a:br>
            <a:r>
              <a:rPr lang="en-US" sz="2000">
                <a:solidFill>
                  <a:schemeClr val="bg1"/>
                </a:solidFill>
              </a:rPr>
              <a:t>incidence by age:  </a:t>
            </a:r>
            <a:br>
              <a:rPr lang="en-US" sz="2000">
                <a:solidFill>
                  <a:schemeClr val="bg1"/>
                </a:solidFill>
              </a:rPr>
            </a:br>
            <a:r>
              <a:rPr lang="en-US" sz="2000" i="1">
                <a:solidFill>
                  <a:schemeClr val="bg1"/>
                </a:solidFill>
              </a:rPr>
              <a:t>incidence rate ratios</a:t>
            </a:r>
            <a:br>
              <a:rPr lang="en-US" sz="2000">
                <a:solidFill>
                  <a:schemeClr val="bg1"/>
                </a:solidFill>
              </a:rPr>
            </a:br>
            <a:endParaRPr lang="en-US" sz="2000">
              <a:solidFill>
                <a:schemeClr val="bg1"/>
              </a:solidFill>
            </a:endParaRPr>
          </a:p>
          <a:p>
            <a:pPr marL="342900" indent="-342900">
              <a:spcAft>
                <a:spcPts val="600"/>
              </a:spcAft>
              <a:buFont typeface="Arial" panose="020B0604020202020204" pitchFamily="34" charset="0"/>
              <a:buChar char="•"/>
            </a:pPr>
            <a:r>
              <a:rPr lang="en-US" sz="2000">
                <a:solidFill>
                  <a:schemeClr val="bg1"/>
                </a:solidFill>
              </a:rPr>
              <a:t>Disaggregation by </a:t>
            </a:r>
            <a:r>
              <a:rPr lang="en-US" sz="2000" b="1">
                <a:solidFill>
                  <a:schemeClr val="bg1"/>
                </a:solidFill>
              </a:rPr>
              <a:t>5-year age groups </a:t>
            </a:r>
            <a:r>
              <a:rPr lang="en-US" sz="2000">
                <a:solidFill>
                  <a:schemeClr val="bg1"/>
                </a:solidFill>
              </a:rPr>
              <a:t>is most informative</a:t>
            </a:r>
          </a:p>
        </p:txBody>
      </p:sp>
    </p:spTree>
    <p:extLst>
      <p:ext uri="{BB962C8B-B14F-4D97-AF65-F5344CB8AC3E}">
        <p14:creationId xmlns:p14="http://schemas.microsoft.com/office/powerpoint/2010/main" val="829493007"/>
      </p:ext>
    </p:extLst>
  </p:cSld>
  <p:clrMapOvr>
    <a:masterClrMapping/>
  </p:clrMapOvr>
</p:sld>
</file>

<file path=ppt/theme/theme1.xml><?xml version="1.0" encoding="utf-8"?>
<a:theme xmlns:a="http://schemas.openxmlformats.org/drawingml/2006/main" name="Frame">
  <a:themeElements>
    <a:clrScheme name="Red Orange">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39D77354-939E-4A26-AE51-B3F9618B14B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893E641F549574BB805BD9C73365D4F" ma:contentTypeVersion="17" ma:contentTypeDescription="Create a new document." ma:contentTypeScope="" ma:versionID="8482625136bccad5fea5e68a871e4699">
  <xsd:schema xmlns:xsd="http://www.w3.org/2001/XMLSchema" xmlns:xs="http://www.w3.org/2001/XMLSchema" xmlns:p="http://schemas.microsoft.com/office/2006/metadata/properties" xmlns:ns2="288ef829-98c5-46d1-83dc-c2ef7c814da2" xmlns:ns3="2ddeef39-65d3-4660-94f2-f063f949c57e" targetNamespace="http://schemas.microsoft.com/office/2006/metadata/properties" ma:root="true" ma:fieldsID="99cee5fdab9c537e456a0b77a5796a97" ns2:_="" ns3:_="">
    <xsd:import namespace="288ef829-98c5-46d1-83dc-c2ef7c814da2"/>
    <xsd:import namespace="2ddeef39-65d3-4660-94f2-f063f949c57e"/>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Location"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_Flow_SignoffStatu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88ef829-98c5-46d1-83dc-c2ef7c814da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_Flow_SignoffStatus" ma:index="21" nillable="true" ma:displayName="Sign-off status" ma:internalName="Sign_x002d_off_x0020_status">
      <xsd:simpleType>
        <xsd:restriction base="dms:Text"/>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f008808e-a4ff-498b-8b44-8869f1dca9fb"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2ddeef39-65d3-4660-94f2-f063f949c57e"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f1142ec6-8224-48c2-babf-013e8b339833}" ma:internalName="TaxCatchAll" ma:showField="CatchAllData" ma:web="2ddeef39-65d3-4660-94f2-f063f949c57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Flow_SignoffStatus xmlns="288ef829-98c5-46d1-83dc-c2ef7c814da2" xsi:nil="true"/>
    <TaxCatchAll xmlns="2ddeef39-65d3-4660-94f2-f063f949c57e" xsi:nil="true"/>
    <lcf76f155ced4ddcb4097134ff3c332f xmlns="288ef829-98c5-46d1-83dc-c2ef7c814da2">
      <Terms xmlns="http://schemas.microsoft.com/office/infopath/2007/PartnerControls"/>
    </lcf76f155ced4ddcb4097134ff3c332f>
    <SharedWithUsers xmlns="2ddeef39-65d3-4660-94f2-f063f949c57e">
      <UserInfo>
        <DisplayName>Robert Glaubius</DisplayName>
        <AccountId>5514</AccountId>
        <AccountType/>
      </UserInfo>
      <UserInfo>
        <DisplayName>KORENROMP, Eline Louise</DisplayName>
        <AccountId>7579</AccountId>
        <AccountType/>
      </UserInfo>
    </SharedWithUsers>
  </documentManagement>
</p:properties>
</file>

<file path=customXml/itemProps1.xml><?xml version="1.0" encoding="utf-8"?>
<ds:datastoreItem xmlns:ds="http://schemas.openxmlformats.org/officeDocument/2006/customXml" ds:itemID="{EFF81980-DE67-4009-AB1B-DAF63C082EFC}">
  <ds:schemaRefs>
    <ds:schemaRef ds:uri="288ef829-98c5-46d1-83dc-c2ef7c814da2"/>
    <ds:schemaRef ds:uri="2ddeef39-65d3-4660-94f2-f063f949c57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57EF0515-3446-42A3-8576-C588BBA0A71E}">
  <ds:schemaRefs>
    <ds:schemaRef ds:uri="http://schemas.microsoft.com/sharepoint/v3/contenttype/forms"/>
  </ds:schemaRefs>
</ds:datastoreItem>
</file>

<file path=customXml/itemProps3.xml><?xml version="1.0" encoding="utf-8"?>
<ds:datastoreItem xmlns:ds="http://schemas.openxmlformats.org/officeDocument/2006/customXml" ds:itemID="{220CE357-A919-4767-805A-CA84E6FE3EC3}">
  <ds:schemaRefs>
    <ds:schemaRef ds:uri="288ef829-98c5-46d1-83dc-c2ef7c814da2"/>
    <ds:schemaRef ds:uri="2ddeef39-65d3-4660-94f2-f063f949c57e"/>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TM03457475[[fn=Frame]]</Template>
  <TotalTime>0</TotalTime>
  <Words>1371</Words>
  <Application>Microsoft Office PowerPoint</Application>
  <PresentationFormat>Widescreen</PresentationFormat>
  <Paragraphs>124</Paragraphs>
  <Slides>13</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Calibri</vt:lpstr>
      <vt:lpstr>Calibri (Body)</vt:lpstr>
      <vt:lpstr>Corbel</vt:lpstr>
      <vt:lpstr>Wingdings 2</vt:lpstr>
      <vt:lpstr>Frame</vt:lpstr>
      <vt:lpstr>PMTCT, ANC testing/surveillance  and ART program data</vt:lpstr>
      <vt:lpstr>Update program data</vt:lpstr>
      <vt:lpstr>PMTCT</vt:lpstr>
      <vt:lpstr>Plot buttons</vt:lpstr>
      <vt:lpstr>ANC  testing  Validation  of ANC data</vt:lpstr>
      <vt:lpstr>Analyze ANC  data quality:  Used for fertility adjustment and/or EPP fitting</vt:lpstr>
      <vt:lpstr>PowerPoint Presentation</vt:lpstr>
      <vt:lpstr>Adjusting ART based on a Data Quality Audit</vt:lpstr>
      <vt:lpstr>ART by age</vt:lpstr>
      <vt:lpstr>PowerPoint Presentation</vt:lpstr>
      <vt:lpstr>PowerPoint Presentation</vt:lpstr>
      <vt:lpstr>What to do if final, full-year 2022 data are still pending?</vt:lpstr>
      <vt:lpstr>Copying numbers from Excel to Spectrum, and vice versa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MAHY, Mary</dc:creator>
  <cp:lastModifiedBy>KORENROMP, Eline Louise</cp:lastModifiedBy>
  <cp:revision>6</cp:revision>
  <dcterms:created xsi:type="dcterms:W3CDTF">2020-10-27T09:55:01Z</dcterms:created>
  <dcterms:modified xsi:type="dcterms:W3CDTF">2023-03-10T15:58:03Z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0x0101006893E641F549574BB805BD9C73365D4F</vt:lpwstr>
  </property>
  <property fmtid="{D5CDD505-2E9C-101B-9397-08002B2CF9AE}" pid="3" name="MediaServiceImageTags">
    <vt:lpwstr/>
  </property>
</Properties>
</file>