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8"/>
  </p:notesMasterIdLst>
  <p:sldIdLst>
    <p:sldId id="256" r:id="rId5"/>
    <p:sldId id="260" r:id="rId6"/>
    <p:sldId id="3109" r:id="rId7"/>
    <p:sldId id="3112" r:id="rId8"/>
    <p:sldId id="1699" r:id="rId9"/>
    <p:sldId id="3106" r:id="rId10"/>
    <p:sldId id="1536" r:id="rId11"/>
    <p:sldId id="3108" r:id="rId12"/>
    <p:sldId id="481" r:id="rId13"/>
    <p:sldId id="1550" r:id="rId14"/>
    <p:sldId id="1565" r:id="rId15"/>
    <p:sldId id="1540" r:id="rId16"/>
    <p:sldId id="3110" r:id="rId17"/>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KEL" userId="S::KorenrompE@unaids.org::a44abeb2-aa4e-4d35-a6f5-0d25c352ba16" providerId="AD"/>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D1"/>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F12B15-98FC-4A60-AF6C-3468ED29B5BB}" v="8" dt="2024-01-26T07:50:56.054"/>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961" autoAdjust="0"/>
  </p:normalViewPr>
  <p:slideViewPr>
    <p:cSldViewPr snapToGrid="0">
      <p:cViewPr varScale="1">
        <p:scale>
          <a:sx n="39" d="100"/>
          <a:sy n="39" d="100"/>
        </p:scale>
        <p:origin x="1632" y="43"/>
      </p:cViewPr>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ENROMP, Eline Louise" userId="a44abeb2-aa4e-4d35-a6f5-0d25c352ba16" providerId="ADAL" clId="{BEF12B15-98FC-4A60-AF6C-3468ED29B5BB}"/>
    <pc:docChg chg="undo custSel addSld modSld">
      <pc:chgData name="KORENROMP, Eline Louise" userId="a44abeb2-aa4e-4d35-a6f5-0d25c352ba16" providerId="ADAL" clId="{BEF12B15-98FC-4A60-AF6C-3468ED29B5BB}" dt="2024-01-26T21:46:29.238" v="1182" actId="20577"/>
      <pc:docMkLst>
        <pc:docMk/>
      </pc:docMkLst>
      <pc:sldChg chg="modNotesTx">
        <pc:chgData name="KORENROMP, Eline Louise" userId="a44abeb2-aa4e-4d35-a6f5-0d25c352ba16" providerId="ADAL" clId="{BEF12B15-98FC-4A60-AF6C-3468ED29B5BB}" dt="2024-01-26T07:53:27.172" v="1153" actId="6549"/>
        <pc:sldMkLst>
          <pc:docMk/>
          <pc:sldMk cId="134191081" sldId="1540"/>
        </pc:sldMkLst>
      </pc:sldChg>
      <pc:sldChg chg="delSp modSp add mod modClrScheme chgLayout">
        <pc:chgData name="KORENROMP, Eline Louise" userId="a44abeb2-aa4e-4d35-a6f5-0d25c352ba16" providerId="ADAL" clId="{BEF12B15-98FC-4A60-AF6C-3468ED29B5BB}" dt="2024-01-26T06:49:25.679" v="61" actId="1076"/>
        <pc:sldMkLst>
          <pc:docMk/>
          <pc:sldMk cId="3809484236" sldId="1550"/>
        </pc:sldMkLst>
        <pc:spChg chg="mod ord">
          <ac:chgData name="KORENROMP, Eline Louise" userId="a44abeb2-aa4e-4d35-a6f5-0d25c352ba16" providerId="ADAL" clId="{BEF12B15-98FC-4A60-AF6C-3468ED29B5BB}" dt="2024-01-26T06:49:25.679" v="61" actId="1076"/>
          <ac:spMkLst>
            <pc:docMk/>
            <pc:sldMk cId="3809484236" sldId="1550"/>
            <ac:spMk id="2" creationId="{99C9377E-5CCA-053B-C7DA-904E692A56B7}"/>
          </ac:spMkLst>
        </pc:spChg>
        <pc:spChg chg="mod ord">
          <ac:chgData name="KORENROMP, Eline Louise" userId="a44abeb2-aa4e-4d35-a6f5-0d25c352ba16" providerId="ADAL" clId="{BEF12B15-98FC-4A60-AF6C-3468ED29B5BB}" dt="2024-01-26T06:48:13.087" v="1" actId="700"/>
          <ac:spMkLst>
            <pc:docMk/>
            <pc:sldMk cId="3809484236" sldId="1550"/>
            <ac:spMk id="4" creationId="{BDCDDE2F-A34F-D8BB-8BF2-503669AAA49F}"/>
          </ac:spMkLst>
        </pc:spChg>
        <pc:spChg chg="del">
          <ac:chgData name="KORENROMP, Eline Louise" userId="a44abeb2-aa4e-4d35-a6f5-0d25c352ba16" providerId="ADAL" clId="{BEF12B15-98FC-4A60-AF6C-3468ED29B5BB}" dt="2024-01-26T06:48:21.219" v="3" actId="478"/>
          <ac:spMkLst>
            <pc:docMk/>
            <pc:sldMk cId="3809484236" sldId="1550"/>
            <ac:spMk id="8" creationId="{AF4DB4A9-75FF-9D89-5104-76912FF6520A}"/>
          </ac:spMkLst>
        </pc:spChg>
        <pc:spChg chg="del">
          <ac:chgData name="KORENROMP, Eline Louise" userId="a44abeb2-aa4e-4d35-a6f5-0d25c352ba16" providerId="ADAL" clId="{BEF12B15-98FC-4A60-AF6C-3468ED29B5BB}" dt="2024-01-26T06:48:23.517" v="5" actId="478"/>
          <ac:spMkLst>
            <pc:docMk/>
            <pc:sldMk cId="3809484236" sldId="1550"/>
            <ac:spMk id="9" creationId="{47E0E9C8-680B-9DF7-95A0-B51AECFDD7D6}"/>
          </ac:spMkLst>
        </pc:spChg>
        <pc:spChg chg="del">
          <ac:chgData name="KORENROMP, Eline Louise" userId="a44abeb2-aa4e-4d35-a6f5-0d25c352ba16" providerId="ADAL" clId="{BEF12B15-98FC-4A60-AF6C-3468ED29B5BB}" dt="2024-01-26T06:48:22.416" v="4" actId="478"/>
          <ac:spMkLst>
            <pc:docMk/>
            <pc:sldMk cId="3809484236" sldId="1550"/>
            <ac:spMk id="10" creationId="{2D8E9E87-EE56-8C06-56EC-AFFEDDA5CDED}"/>
          </ac:spMkLst>
        </pc:spChg>
        <pc:picChg chg="mod ord">
          <ac:chgData name="KORENROMP, Eline Louise" userId="a44abeb2-aa4e-4d35-a6f5-0d25c352ba16" providerId="ADAL" clId="{BEF12B15-98FC-4A60-AF6C-3468ED29B5BB}" dt="2024-01-26T06:48:56.766" v="58" actId="1076"/>
          <ac:picMkLst>
            <pc:docMk/>
            <pc:sldMk cId="3809484236" sldId="1550"/>
            <ac:picMk id="5" creationId="{0F76A417-AA49-30A1-48FF-DCB294BF92C3}"/>
          </ac:picMkLst>
        </pc:picChg>
        <pc:picChg chg="del">
          <ac:chgData name="KORENROMP, Eline Louise" userId="a44abeb2-aa4e-4d35-a6f5-0d25c352ba16" providerId="ADAL" clId="{BEF12B15-98FC-4A60-AF6C-3468ED29B5BB}" dt="2024-01-26T06:49:08.032" v="59" actId="478"/>
          <ac:picMkLst>
            <pc:docMk/>
            <pc:sldMk cId="3809484236" sldId="1550"/>
            <ac:picMk id="6" creationId="{F68C22F1-8AB8-E9CA-B56D-C0FC288F7608}"/>
          </ac:picMkLst>
        </pc:picChg>
        <pc:picChg chg="del">
          <ac:chgData name="KORENROMP, Eline Louise" userId="a44abeb2-aa4e-4d35-a6f5-0d25c352ba16" providerId="ADAL" clId="{BEF12B15-98FC-4A60-AF6C-3468ED29B5BB}" dt="2024-01-26T06:49:18.528" v="60" actId="478"/>
          <ac:picMkLst>
            <pc:docMk/>
            <pc:sldMk cId="3809484236" sldId="1550"/>
            <ac:picMk id="7" creationId="{2A5FB30B-1D78-D462-4284-FC2560FF1A6C}"/>
          </ac:picMkLst>
        </pc:picChg>
      </pc:sldChg>
      <pc:sldChg chg="addSp delSp modSp add mod">
        <pc:chgData name="KORENROMP, Eline Louise" userId="a44abeb2-aa4e-4d35-a6f5-0d25c352ba16" providerId="ADAL" clId="{BEF12B15-98FC-4A60-AF6C-3468ED29B5BB}" dt="2024-01-26T07:52:08.933" v="920" actId="20577"/>
        <pc:sldMkLst>
          <pc:docMk/>
          <pc:sldMk cId="1792933428" sldId="1565"/>
        </pc:sldMkLst>
        <pc:spChg chg="mod">
          <ac:chgData name="KORENROMP, Eline Louise" userId="a44abeb2-aa4e-4d35-a6f5-0d25c352ba16" providerId="ADAL" clId="{BEF12B15-98FC-4A60-AF6C-3468ED29B5BB}" dt="2024-01-26T07:34:51.465" v="569" actId="1076"/>
          <ac:spMkLst>
            <pc:docMk/>
            <pc:sldMk cId="1792933428" sldId="1565"/>
            <ac:spMk id="2" creationId="{57AB3176-701D-400D-AD07-5EC591B16680}"/>
          </ac:spMkLst>
        </pc:spChg>
        <pc:spChg chg="del">
          <ac:chgData name="KORENROMP, Eline Louise" userId="a44abeb2-aa4e-4d35-a6f5-0d25c352ba16" providerId="ADAL" clId="{BEF12B15-98FC-4A60-AF6C-3468ED29B5BB}" dt="2024-01-26T06:55:46.588" v="217" actId="478"/>
          <ac:spMkLst>
            <pc:docMk/>
            <pc:sldMk cId="1792933428" sldId="1565"/>
            <ac:spMk id="5" creationId="{EAC84E30-4EC6-7B8B-87EA-A97749E9FEEF}"/>
          </ac:spMkLst>
        </pc:spChg>
        <pc:spChg chg="add mod">
          <ac:chgData name="KORENROMP, Eline Louise" userId="a44abeb2-aa4e-4d35-a6f5-0d25c352ba16" providerId="ADAL" clId="{BEF12B15-98FC-4A60-AF6C-3468ED29B5BB}" dt="2024-01-26T07:34:53.872" v="570" actId="1076"/>
          <ac:spMkLst>
            <pc:docMk/>
            <pc:sldMk cId="1792933428" sldId="1565"/>
            <ac:spMk id="8" creationId="{F3EB3E4C-8126-D7D2-EB27-41296E745E0A}"/>
          </ac:spMkLst>
        </pc:spChg>
        <pc:graphicFrameChg chg="mod modGraphic">
          <ac:chgData name="KORENROMP, Eline Louise" userId="a44abeb2-aa4e-4d35-a6f5-0d25c352ba16" providerId="ADAL" clId="{BEF12B15-98FC-4A60-AF6C-3468ED29B5BB}" dt="2024-01-26T07:52:08.933" v="920" actId="20577"/>
          <ac:graphicFrameMkLst>
            <pc:docMk/>
            <pc:sldMk cId="1792933428" sldId="1565"/>
            <ac:graphicFrameMk id="6" creationId="{14C0D224-90B7-F719-B568-064782179CF4}"/>
          </ac:graphicFrameMkLst>
        </pc:graphicFrameChg>
        <pc:picChg chg="del">
          <ac:chgData name="KORENROMP, Eline Louise" userId="a44abeb2-aa4e-4d35-a6f5-0d25c352ba16" providerId="ADAL" clId="{BEF12B15-98FC-4A60-AF6C-3468ED29B5BB}" dt="2024-01-26T06:53:56.049" v="80" actId="478"/>
          <ac:picMkLst>
            <pc:docMk/>
            <pc:sldMk cId="1792933428" sldId="1565"/>
            <ac:picMk id="7" creationId="{AB0337D0-F465-B0D2-2944-30F2C452F6F6}"/>
          </ac:picMkLst>
        </pc:picChg>
      </pc:sldChg>
      <pc:sldChg chg="modSp mod">
        <pc:chgData name="KORENROMP, Eline Louise" userId="a44abeb2-aa4e-4d35-a6f5-0d25c352ba16" providerId="ADAL" clId="{BEF12B15-98FC-4A60-AF6C-3468ED29B5BB}" dt="2024-01-26T21:46:29.238" v="1182" actId="20577"/>
        <pc:sldMkLst>
          <pc:docMk/>
          <pc:sldMk cId="3204931726" sldId="3108"/>
        </pc:sldMkLst>
        <pc:spChg chg="mod">
          <ac:chgData name="KORENROMP, Eline Louise" userId="a44abeb2-aa4e-4d35-a6f5-0d25c352ba16" providerId="ADAL" clId="{BEF12B15-98FC-4A60-AF6C-3468ED29B5BB}" dt="2024-01-26T21:46:29.238" v="1182" actId="20577"/>
          <ac:spMkLst>
            <pc:docMk/>
            <pc:sldMk cId="3204931726" sldId="3108"/>
            <ac:spMk id="2" creationId="{6F89AE63-F34A-38CC-7B69-77F0BE1F46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fld id="{3F4DE85E-B7DD-4983-B81E-87808B4ABA6B}" type="datetimeFigureOut">
              <a:rPr lang="en-US" smtClean="0"/>
              <a:t>1/26/2024</a:t>
            </a:fld>
            <a:endParaRPr lang="en-US"/>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32" tIns="46966" rIns="93932" bIns="46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8"/>
          </a:xfrm>
          <a:prstGeom prst="rect">
            <a:avLst/>
          </a:prstGeom>
        </p:spPr>
        <p:txBody>
          <a:bodyPr vert="horz" lIns="93932" tIns="46966" rIns="93932" bIns="46966"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another round of HIV estimates! </a:t>
            </a:r>
          </a:p>
          <a:p>
            <a:r>
              <a:rPr lang="en-US" dirty="0"/>
              <a:t>We call this a ‘refresher’ webinar, tailored to those who have been doing HIV estimates for several years, and who attended one or more of the past regional training workshops. So we’ll focus on what’s new and what is especially important this year. </a:t>
            </a:r>
          </a:p>
          <a:p>
            <a:r>
              <a:rPr lang="en-US" dirty="0"/>
              <a:t>If you are new to this process, you will need a bit more training – please reach out to UNAIDS Strategic Information Advisor in your country or region to help you orient, that is:</a:t>
            </a:r>
          </a:p>
          <a:p>
            <a:r>
              <a:rPr lang="en-US" dirty="0"/>
              <a:t>Study the training videos and PowerPoint presentations from the 2023 Estimation training workshops, </a:t>
            </a:r>
          </a:p>
          <a:p>
            <a:r>
              <a:rPr lang="en-US" dirty="0"/>
              <a:t>and go through your country’s Spectrum file from in the last round with its specific history and issues of the input data and results.</a:t>
            </a:r>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2098265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Countries with concentrated HIV epidemics traditionally model their epidemics by generating separate epidemic curves for key subpopulations at higher risk, such as people who inject drugs, men who have sex with men, and female sex workers, alongside the lower-risk general population. EPP and AEM.</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However, countries with robust HIV case reporting and vital registration systems opt to utilize case surveillance data rather than serosurvey data, enabling the creation of a unified national set of estimates. Case Surveillance and Vital Registration (CSAVR) or The European Centre for Disease Prevention and Control (ECDC) models are employed in the majority of countries with concentrated epidemics in 2023. These models utilize mortality and case report data to estimate HIV trends.</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models utilize UNAIDS-supported evidence-based assumptions on treatment effectiveness and disease progression, with technical oversight from the UNAIDS convened Reference group on modeling and projections.</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Demographic data are sourced from the UN Population Division or recent censuses.</a:t>
            </a:r>
            <a:endParaRPr lang="en-KE">
              <a:effectLst/>
            </a:endParaRPr>
          </a:p>
          <a:p>
            <a:pPr marL="171450" indent="-171450">
              <a:buFont typeface="Arial" panose="020B0604020202020204" pitchFamily="34" charset="0"/>
              <a:buChar char="•"/>
            </a:pPr>
            <a:endParaRPr lang="en-US" b="0" i="0">
              <a:solidFill>
                <a:srgbClr val="374151"/>
              </a:solidFill>
              <a:effectLst/>
              <a:latin typeface="Söhne"/>
            </a:endParaRPr>
          </a:p>
        </p:txBody>
      </p:sp>
      <p:sp>
        <p:nvSpPr>
          <p:cNvPr id="4" name="Slide Number Placeholder 3"/>
          <p:cNvSpPr>
            <a:spLocks noGrp="1"/>
          </p:cNvSpPr>
          <p:nvPr>
            <p:ph type="sldNum" sz="quarter" idx="5"/>
          </p:nvPr>
        </p:nvSpPr>
        <p:spPr/>
        <p:txBody>
          <a:bodyPr/>
          <a:lstStyle/>
          <a:p>
            <a:fld id="{0A6A75E5-EEA6-4699-9135-78D05B2AA1DC}" type="slidenum">
              <a:rPr lang="en-CH" smtClean="0"/>
              <a:t>10</a:t>
            </a:fld>
            <a:endParaRPr lang="en-CH"/>
          </a:p>
        </p:txBody>
      </p:sp>
    </p:spTree>
    <p:extLst>
      <p:ext uri="{BB962C8B-B14F-4D97-AF65-F5344CB8AC3E}">
        <p14:creationId xmlns:p14="http://schemas.microsoft.com/office/powerpoint/2010/main" val="185553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p:cNvSpPr>
            <a:spLocks noGrp="1"/>
          </p:cNvSpPr>
          <p:nvPr>
            <p:ph type="sldNum" sz="quarter" idx="5"/>
          </p:nvPr>
        </p:nvSpPr>
        <p:spPr/>
        <p:txBody>
          <a:bodyPr/>
          <a:lstStyle/>
          <a:p>
            <a:fld id="{E5F4B4AD-9710-49A7-B214-561577097D0C}" type="slidenum">
              <a:rPr lang="en-US" smtClean="0"/>
              <a:t>11</a:t>
            </a:fld>
            <a:endParaRPr lang="en-US"/>
          </a:p>
        </p:txBody>
      </p:sp>
    </p:spTree>
    <p:extLst>
      <p:ext uri="{BB962C8B-B14F-4D97-AF65-F5344CB8AC3E}">
        <p14:creationId xmlns:p14="http://schemas.microsoft.com/office/powerpoint/2010/main" val="3404702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7BF8273-7899-9063-8B38-DEECCB3DB5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4E4A6EC-F30B-0CFF-6B29-F52B8D5D56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To facilitate your work on data and Spectrum estimates, and do so with a national team, we have set-up a SharePoint folder for each country, with your archive of past estimations and related working files. You will have received the link to the folder through the UNAIDS Strategic Information Advisor (same, unchanged from the link used in 2023).</a:t>
            </a:r>
          </a:p>
          <a:p>
            <a:r>
              <a:rPr lang="en-US" altLang="en-US" dirty="0"/>
              <a:t>As mentioned, data quality is critical for good estimates. To facilitate Data </a:t>
            </a:r>
            <a:r>
              <a:rPr lang="en-US" altLang="en-US"/>
              <a:t>Quality reviews</a:t>
            </a:r>
            <a:r>
              <a:rPr lang="en-US" altLang="en-US" dirty="0"/>
              <a:t>, we recommend you collate and review the input data first in an Excel, and ensure they are quality, and mutually consistent across indicators.</a:t>
            </a:r>
          </a:p>
          <a:p>
            <a:endParaRPr lang="en-US" altLang="en-US" dirty="0"/>
          </a:p>
          <a:p>
            <a:pPr marL="172839" indent="-172839">
              <a:buFontTx/>
              <a:buChar char="•"/>
            </a:pPr>
            <a:r>
              <a:rPr lang="en-US" altLang="en-US" dirty="0"/>
              <a:t>First, please update the XLS, review and ensure the quality and consistency of the data. </a:t>
            </a:r>
          </a:p>
          <a:p>
            <a:pPr marL="172839" indent="-172839">
              <a:buFontTx/>
              <a:buChar char="•"/>
            </a:pPr>
            <a:r>
              <a:rPr lang="en-US" altLang="en-US" dirty="0"/>
              <a:t>Then, copy into the Spectrum file and update the estimation.</a:t>
            </a:r>
          </a:p>
        </p:txBody>
      </p:sp>
      <p:sp>
        <p:nvSpPr>
          <p:cNvPr id="30724" name="Slide Number Placeholder 3">
            <a:extLst>
              <a:ext uri="{FF2B5EF4-FFF2-40B4-BE49-F238E27FC236}">
                <a16:creationId xmlns:a16="http://schemas.microsoft.com/office/drawing/2014/main" id="{DD3F7C80-43A1-3C0E-27AD-D900B46CBC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pPr defTabSz="358480"/>
              <a:t>12</a:t>
            </a:fld>
            <a:endParaRPr lang="en-US" altLang="en-US"/>
          </a:p>
        </p:txBody>
      </p:sp>
    </p:spTree>
    <p:extLst>
      <p:ext uri="{BB962C8B-B14F-4D97-AF65-F5344CB8AC3E}">
        <p14:creationId xmlns:p14="http://schemas.microsoft.com/office/powerpoint/2010/main" val="2061350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ends the introduction. I will hand back now to Otilia to introduce the next presenters, and facilitators.</a:t>
            </a:r>
          </a:p>
        </p:txBody>
      </p:sp>
      <p:sp>
        <p:nvSpPr>
          <p:cNvPr id="4" name="Slide Number Placeholder 3"/>
          <p:cNvSpPr>
            <a:spLocks noGrp="1"/>
          </p:cNvSpPr>
          <p:nvPr>
            <p:ph type="sldNum" sz="quarter" idx="5"/>
          </p:nvPr>
        </p:nvSpPr>
        <p:spPr/>
        <p:txBody>
          <a:bodyPr/>
          <a:lstStyle/>
          <a:p>
            <a:fld id="{57659616-E921-41D3-9E36-7E9FC31D8247}" type="slidenum">
              <a:rPr lang="en-US" smtClean="0"/>
              <a:t>13</a:t>
            </a:fld>
            <a:endParaRPr lang="en-US"/>
          </a:p>
        </p:txBody>
      </p:sp>
    </p:spTree>
    <p:extLst>
      <p:ext uri="{BB962C8B-B14F-4D97-AF65-F5344CB8AC3E}">
        <p14:creationId xmlns:p14="http://schemas.microsoft.com/office/powerpoint/2010/main" val="364374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Avenir 45 Book"/>
              </a:rPr>
              <a:t>The HIV estimates produced by the teams are critical for reviews of national strategic plans and setting targets to end AIDS by 2030. The estimates are used for reporting on progress for the global targets through the Global AIDS Monitoring process. </a:t>
            </a:r>
          </a:p>
          <a:p>
            <a:r>
              <a:rPr lang="en-US" dirty="0">
                <a:solidFill>
                  <a:srgbClr val="000000"/>
                </a:solidFill>
                <a:latin typeface="Avenir 45 Book"/>
              </a:rPr>
              <a:t>HIV estimates produced by estimates teams are simultaneously becoming more critical to the national response and more complex as they expand to increasingly smaller geographical areas. </a:t>
            </a:r>
          </a:p>
          <a:p>
            <a:r>
              <a:rPr lang="en-US" dirty="0">
                <a:solidFill>
                  <a:srgbClr val="000000"/>
                </a:solidFill>
                <a:latin typeface="Avenir 45 Book"/>
              </a:rPr>
              <a:t>These factors, combined with the increasing sophistication of estimates models, place greater pressure on countries to resolve programme data quality challenges. </a:t>
            </a:r>
          </a:p>
        </p:txBody>
      </p:sp>
      <p:sp>
        <p:nvSpPr>
          <p:cNvPr id="4" name="Slide Number Placeholder 3"/>
          <p:cNvSpPr>
            <a:spLocks noGrp="1"/>
          </p:cNvSpPr>
          <p:nvPr>
            <p:ph type="sldNum" sz="quarter" idx="5"/>
          </p:nvPr>
        </p:nvSpPr>
        <p:spPr/>
        <p:txBody>
          <a:bodyPr/>
          <a:lstStyle/>
          <a:p>
            <a:fld id="{57659616-E921-41D3-9E36-7E9FC31D8247}" type="slidenum">
              <a:rPr lang="en-US" smtClean="0"/>
              <a:t>2</a:t>
            </a:fld>
            <a:endParaRPr lang="en-US"/>
          </a:p>
        </p:txBody>
      </p:sp>
    </p:spTree>
    <p:extLst>
      <p:ext uri="{BB962C8B-B14F-4D97-AF65-F5344CB8AC3E}">
        <p14:creationId xmlns:p14="http://schemas.microsoft.com/office/powerpoint/2010/main" val="61967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everyone, for all your work on national estimates the last year and years before.</a:t>
            </a:r>
          </a:p>
          <a:p>
            <a:r>
              <a:rPr lang="en-US" dirty="0"/>
              <a:t>And thank you for the work ahead to update and refine your national estimates in this 2024 round.</a:t>
            </a:r>
          </a:p>
          <a:p>
            <a:r>
              <a:rPr lang="en-US" dirty="0"/>
              <a:t>We appreciate it, from the UNAIDS global perspective but especially on behalf of those who rely on you, people needing good treatment for their health or  prevention services to reduce risk – and people advocating for these needs.	</a:t>
            </a:r>
          </a:p>
          <a:p>
            <a:endParaRPr lang="en-US" dirty="0"/>
          </a:p>
          <a:p>
            <a:r>
              <a:rPr lang="en-US" dirty="0"/>
              <a:t>The picture here shows the </a:t>
            </a:r>
            <a:r>
              <a:rPr lang="en-US" i="1" dirty="0"/>
              <a:t>Global AIDS Update Report </a:t>
            </a:r>
            <a:r>
              <a:rPr lang="en-US" dirty="0"/>
              <a:t>that UNAIDS publishes every July, based on your estimates and data. It gives an overview of where countries, regions and the world stands with the AIDS pandemic and the response: progress, successes but also challenges and gaps.</a:t>
            </a:r>
          </a:p>
          <a:p>
            <a:endParaRPr lang="en-US" dirty="0"/>
          </a:p>
          <a:p>
            <a:r>
              <a:rPr lang="en-US" dirty="0"/>
              <a:t>Data: Important all estimation teams examine and ensure data quality, evaluate and explain patterns and adjust data inputs before fitting the Spectrum model to them. For ART, this calls out the importance of Electronic Medical Records with Unique Patient Identifiers.</a:t>
            </a:r>
          </a:p>
          <a:p>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3</a:t>
            </a:fld>
            <a:endParaRPr lang="en-US"/>
          </a:p>
        </p:txBody>
      </p:sp>
    </p:spTree>
    <p:extLst>
      <p:ext uri="{BB962C8B-B14F-4D97-AF65-F5344CB8AC3E}">
        <p14:creationId xmlns:p14="http://schemas.microsoft.com/office/powerpoint/2010/main" val="66466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global goal (of the </a:t>
            </a: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2021 UN Political Declaration on HIV/AIDS) </a:t>
            </a:r>
            <a:r>
              <a:rPr lang="en-US" dirty="0"/>
              <a:t>for reducing annual new infections is a 90% reduction by 2030, relative to 2010 levels.</a:t>
            </a:r>
          </a:p>
          <a:p>
            <a:r>
              <a:rPr lang="en-US" dirty="0"/>
              <a:t>Based on your estimates, summing them up by region, we see good progress in some regions. </a:t>
            </a:r>
          </a:p>
          <a:p>
            <a:endParaRPr lang="en-US" dirty="0"/>
          </a:p>
          <a:p>
            <a:r>
              <a:rPr lang="en-US" dirty="0"/>
              <a:t>But other regions have much less decline, and some even show increases. Notably the EECA and MENA regions show alarming rises now, after past decades of much slower rates of infections.</a:t>
            </a:r>
          </a:p>
          <a:p>
            <a:endParaRPr lang="en-US" dirty="0"/>
          </a:p>
          <a:p>
            <a:r>
              <a:rPr lang="en-US" dirty="0"/>
              <a:t>Congratulations to all of you who produced the country estimates underlying these regional trends, and especially for making those declines happen! No less, we commend those using estimates of rising epidemics to advocate and strategize for strengthening the AIDS response, adapt a national program, to reverse rising trends.</a:t>
            </a:r>
          </a:p>
          <a:p>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4</a:t>
            </a:fld>
            <a:endParaRPr lang="en-US"/>
          </a:p>
        </p:txBody>
      </p:sp>
    </p:spTree>
    <p:extLst>
      <p:ext uri="{BB962C8B-B14F-4D97-AF65-F5344CB8AC3E}">
        <p14:creationId xmlns:p14="http://schemas.microsoft.com/office/powerpoint/2010/main" val="423800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Especially in Viral Load Suppression we see a strong increase from 2015 to 2022. This is the combined effect of improved testing and case finding, starting and keeping people on ART and ensuring they get and stay virally suppressed.	 This is having a huge impact on people’s lives, as well as on the risk of transmission and so on new infections.</a:t>
            </a:r>
          </a:p>
          <a:p>
            <a:endParaRPr lang="en-US" dirty="0"/>
          </a:p>
          <a:p>
            <a:r>
              <a:rPr lang="en-US" dirty="0"/>
              <a:t>Gaps include some countries and regions, but also: </a:t>
            </a:r>
          </a:p>
          <a:p>
            <a:r>
              <a:rPr lang="en-US" dirty="0"/>
              <a:t>Key Populations – the sparse data available suggest some Key Populations have lower access to key services despite highest need.</a:t>
            </a:r>
          </a:p>
          <a:p>
            <a:r>
              <a:rPr lang="en-US" dirty="0"/>
              <a:t>Also children lag behind in progress toward all 3 95% targets.</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5</a:t>
            </a:fld>
            <a:endParaRPr lang="en-US"/>
          </a:p>
        </p:txBody>
      </p:sp>
    </p:spTree>
    <p:extLst>
      <p:ext uri="{BB962C8B-B14F-4D97-AF65-F5344CB8AC3E}">
        <p14:creationId xmlns:p14="http://schemas.microsoft.com/office/powerpoint/2010/main" val="1113734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Underlying these global estimates, from the 2023 estimates and 2023 Global AIDS Update report, we see that most countries were able to estimate the national ART coverage, as a percentage of all people living with HIV, over the period 2015 to 2021 or to 2022.</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6</a:t>
            </a:fld>
            <a:endParaRPr lang="en-US"/>
          </a:p>
        </p:txBody>
      </p:sp>
    </p:spTree>
    <p:extLst>
      <p:ext uri="{BB962C8B-B14F-4D97-AF65-F5344CB8AC3E}">
        <p14:creationId xmlns:p14="http://schemas.microsoft.com/office/powerpoint/2010/main" val="3582891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end with 4 slides about the process.</a:t>
            </a:r>
          </a:p>
          <a:p>
            <a:r>
              <a:rPr lang="en-US" dirty="0"/>
              <a:t>This year today’s refresher class and virtual support, no workshop.</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7</a:t>
            </a:fld>
            <a:endParaRPr lang="en-US"/>
          </a:p>
        </p:txBody>
      </p:sp>
    </p:spTree>
    <p:extLst>
      <p:ext uri="{BB962C8B-B14F-4D97-AF65-F5344CB8AC3E}">
        <p14:creationId xmlns:p14="http://schemas.microsoft.com/office/powerpoint/2010/main" val="4270498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1</a:t>
            </a:r>
            <a:r>
              <a:rPr lang="en-US" baseline="30000" dirty="0"/>
              <a:t>st</a:t>
            </a:r>
            <a:r>
              <a:rPr lang="en-US" dirty="0"/>
              <a:t> of May we will seek county clearance for the estimates.</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8</a:t>
            </a:fld>
            <a:endParaRPr lang="en-US"/>
          </a:p>
        </p:txBody>
      </p:sp>
    </p:spTree>
    <p:extLst>
      <p:ext uri="{BB962C8B-B14F-4D97-AF65-F5344CB8AC3E}">
        <p14:creationId xmlns:p14="http://schemas.microsoft.com/office/powerpoint/2010/main" val="1397864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7659616-E921-41D3-9E36-7E9FC31D8247}" type="slidenum">
              <a:rPr lang="en-US" smtClean="0"/>
              <a:t>9</a:t>
            </a:fld>
            <a:endParaRPr lang="en-US"/>
          </a:p>
        </p:txBody>
      </p:sp>
    </p:spTree>
    <p:extLst>
      <p:ext uri="{BB962C8B-B14F-4D97-AF65-F5344CB8AC3E}">
        <p14:creationId xmlns:p14="http://schemas.microsoft.com/office/powerpoint/2010/main" val="889580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algn="r"/>
            <a:r>
              <a:rPr lang="en-US"/>
              <a:t>27 October 2020</a:t>
            </a:r>
          </a:p>
        </p:txBody>
      </p:sp>
      <p:sp>
        <p:nvSpPr>
          <p:cNvPr id="5" name="Footer Placeholder 4"/>
          <p:cNvSpPr>
            <a:spLocks noGrp="1"/>
          </p:cNvSpPr>
          <p:nvPr>
            <p:ph type="ftr" sz="quarter" idx="11"/>
          </p:nvPr>
        </p:nvSpPr>
        <p:spPr/>
        <p:txBody>
          <a:bodyPr/>
          <a:lstStyle>
            <a:lvl1pPr>
              <a:defRPr/>
            </a:lvl1pPr>
          </a:lstStyle>
          <a:p>
            <a:r>
              <a:rPr lang="en-US"/>
              <a:t>2021 HIV Estimates</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6F477A-E39C-46AF-BBA5-3E343653EB42}"/>
              </a:ext>
            </a:extLst>
          </p:cNvPr>
          <p:cNvSpPr>
            <a:spLocks noGrp="1"/>
          </p:cNvSpPr>
          <p:nvPr>
            <p:ph sz="quarter" idx="12" hasCustomPrompt="1"/>
          </p:nvPr>
        </p:nvSpPr>
        <p:spPr>
          <a:xfrm>
            <a:off x="457200" y="1371600"/>
            <a:ext cx="11430000" cy="4389120"/>
          </a:xfrm>
        </p:spPr>
        <p:txBody>
          <a:bodyPr anchor="t" anchorCtr="1">
            <a:normAutofit/>
          </a:bodyPr>
          <a:lstStyle>
            <a:lvl1pPr marL="0" indent="0">
              <a:buNone/>
              <a:defRPr sz="2000" baseline="0"/>
            </a:lvl1pPr>
          </a:lstStyle>
          <a:p>
            <a:pPr lvl="0"/>
            <a:r>
              <a:rPr lang="en-US"/>
              <a:t>Click to add chart title</a:t>
            </a:r>
          </a:p>
        </p:txBody>
      </p:sp>
      <p:sp>
        <p:nvSpPr>
          <p:cNvPr id="11" name="Text Placeholder 10">
            <a:extLst>
              <a:ext uri="{FF2B5EF4-FFF2-40B4-BE49-F238E27FC236}">
                <a16:creationId xmlns:a16="http://schemas.microsoft.com/office/drawing/2014/main" id="{FF628AA1-34C1-48F7-AB8F-F525ED2C316A}"/>
              </a:ext>
            </a:extLst>
          </p:cNvPr>
          <p:cNvSpPr>
            <a:spLocks noGrp="1"/>
          </p:cNvSpPr>
          <p:nvPr>
            <p:ph type="body" sz="quarter" idx="10" hasCustomPrompt="1"/>
          </p:nvPr>
        </p:nvSpPr>
        <p:spPr>
          <a:xfrm>
            <a:off x="0" y="0"/>
            <a:ext cx="12192000" cy="960120"/>
          </a:xfrm>
          <a:solidFill>
            <a:srgbClr val="951833"/>
          </a:solidFill>
        </p:spPr>
        <p:txBody>
          <a:bodyPr wrap="none" lIns="182880" tIns="91440" rIns="182880" anchor="ctr" anchorCtr="1">
            <a:normAutofit/>
          </a:bodyPr>
          <a:lstStyle>
            <a:lvl1pPr marL="0" indent="0">
              <a:buNone/>
              <a:defRPr sz="3600" b="1" i="0" baseline="0">
                <a:solidFill>
                  <a:schemeClr val="bg1"/>
                </a:solidFill>
              </a:defRPr>
            </a:lvl1pPr>
          </a:lstStyle>
          <a:p>
            <a:pPr lvl="0"/>
            <a:r>
              <a:rPr lang="fr-CH"/>
              <a:t>Click to </a:t>
            </a:r>
            <a:r>
              <a:rPr lang="fr-CH" err="1"/>
              <a:t>add</a:t>
            </a:r>
            <a:r>
              <a:rPr lang="fr-CH"/>
              <a:t> slide message</a:t>
            </a:r>
            <a:endParaRPr lang="LID4096"/>
          </a:p>
        </p:txBody>
      </p:sp>
    </p:spTree>
    <p:extLst>
      <p:ext uri="{BB962C8B-B14F-4D97-AF65-F5344CB8AC3E}">
        <p14:creationId xmlns:p14="http://schemas.microsoft.com/office/powerpoint/2010/main" val="193656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1/26/2024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1/26/2024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1/26/2024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1/26/2024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1/26/2024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1/26/2024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idsinfo.unaids.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Estimates@unaids.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hivtools.unaids.org/hiv-estimates-training-material-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1069848" y="1298448"/>
            <a:ext cx="7315200" cy="2737524"/>
          </a:xfrm>
        </p:spPr>
        <p:txBody>
          <a:bodyPr/>
          <a:lstStyle/>
          <a:p>
            <a:pPr algn="ctr"/>
            <a:r>
              <a:rPr lang="en-US" dirty="0"/>
              <a:t>2024 HIV estimates</a:t>
            </a:r>
            <a:endParaRPr lang="en-CH" dirty="0"/>
          </a:p>
        </p:txBody>
      </p:sp>
      <p:sp>
        <p:nvSpPr>
          <p:cNvPr id="3" name="Subtitle 2">
            <a:extLst>
              <a:ext uri="{FF2B5EF4-FFF2-40B4-BE49-F238E27FC236}">
                <a16:creationId xmlns:a16="http://schemas.microsoft.com/office/drawing/2014/main" id="{39C97AB2-D1E8-48E1-B9C2-6E6C1698B16B}"/>
              </a:ext>
            </a:extLst>
          </p:cNvPr>
          <p:cNvSpPr>
            <a:spLocks noGrp="1"/>
          </p:cNvSpPr>
          <p:nvPr>
            <p:ph type="subTitle" idx="1"/>
          </p:nvPr>
        </p:nvSpPr>
        <p:spPr>
          <a:xfrm>
            <a:off x="1100015" y="4670245"/>
            <a:ext cx="7315200" cy="1133395"/>
          </a:xfrm>
        </p:spPr>
        <p:txBody>
          <a:bodyPr>
            <a:normAutofit fontScale="92500" lnSpcReduction="20000"/>
          </a:bodyPr>
          <a:lstStyle/>
          <a:p>
            <a:pPr algn="ctr"/>
            <a:r>
              <a:rPr lang="en-US" sz="2400" b="1" dirty="0"/>
              <a:t>Eline Korenromp</a:t>
            </a:r>
          </a:p>
          <a:p>
            <a:pPr algn="ctr"/>
            <a:r>
              <a:rPr lang="en-US" sz="2400" b="1" dirty="0"/>
              <a:t>Senior adviser Epidemiology and Modelling</a:t>
            </a:r>
          </a:p>
          <a:p>
            <a:pPr algn="ctr"/>
            <a:r>
              <a:rPr lang="en-US" sz="2400" b="1" dirty="0"/>
              <a:t>UNAIDS, Data for Impact, Geneva</a:t>
            </a:r>
            <a:endParaRPr lang="en-CH" sz="2400" b="1" dirty="0"/>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CDDE2F-A34F-D8BB-8BF2-503669AAA49F}"/>
              </a:ext>
            </a:extLst>
          </p:cNvPr>
          <p:cNvSpPr>
            <a:spLocks noGrp="1"/>
          </p:cNvSpPr>
          <p:nvPr>
            <p:ph type="sldNum" sz="quarter" idx="12"/>
          </p:nvPr>
        </p:nvSpPr>
        <p:spPr/>
        <p:txBody>
          <a:bodyPr/>
          <a:lstStyle/>
          <a:p>
            <a:fld id="{4FAB73BC-B049-4115-A692-8D63A059BFB8}" type="slidenum">
              <a:rPr lang="en-KE" smtClean="0"/>
              <a:t>10</a:t>
            </a:fld>
            <a:endParaRPr lang="en-KE"/>
          </a:p>
        </p:txBody>
      </p:sp>
      <p:sp>
        <p:nvSpPr>
          <p:cNvPr id="2" name="Title 1">
            <a:extLst>
              <a:ext uri="{FF2B5EF4-FFF2-40B4-BE49-F238E27FC236}">
                <a16:creationId xmlns:a16="http://schemas.microsoft.com/office/drawing/2014/main" id="{99C9377E-5CCA-053B-C7DA-904E692A56B7}"/>
              </a:ext>
            </a:extLst>
          </p:cNvPr>
          <p:cNvSpPr>
            <a:spLocks noGrp="1"/>
          </p:cNvSpPr>
          <p:nvPr>
            <p:ph type="title" idx="4294967295"/>
          </p:nvPr>
        </p:nvSpPr>
        <p:spPr>
          <a:xfrm>
            <a:off x="838199" y="0"/>
            <a:ext cx="10515600" cy="1325563"/>
          </a:xfrm>
        </p:spPr>
        <p:txBody>
          <a:bodyPr>
            <a:normAutofit/>
          </a:bodyPr>
          <a:lstStyle/>
          <a:p>
            <a:r>
              <a:rPr lang="en-US" sz="3600" b="1" dirty="0">
                <a:solidFill>
                  <a:srgbClr val="4141D1"/>
                </a:solidFill>
              </a:rPr>
              <a:t>Incidence Model options in Spectrum: </a:t>
            </a:r>
            <a:br>
              <a:rPr lang="en-US" sz="3600" b="1" dirty="0">
                <a:solidFill>
                  <a:srgbClr val="4141D1"/>
                </a:solidFill>
              </a:rPr>
            </a:br>
            <a:r>
              <a:rPr lang="en-US" sz="3600" b="1" dirty="0">
                <a:solidFill>
                  <a:srgbClr val="4141D1"/>
                </a:solidFill>
              </a:rPr>
              <a:t>Use in 2023 estimation round</a:t>
            </a:r>
            <a:endParaRPr lang="en-KE" sz="3600" b="1" dirty="0">
              <a:solidFill>
                <a:srgbClr val="4141D1"/>
              </a:solidFill>
            </a:endParaRPr>
          </a:p>
        </p:txBody>
      </p:sp>
      <p:pic>
        <p:nvPicPr>
          <p:cNvPr id="5" name="Content Placeholder 4">
            <a:extLst>
              <a:ext uri="{FF2B5EF4-FFF2-40B4-BE49-F238E27FC236}">
                <a16:creationId xmlns:a16="http://schemas.microsoft.com/office/drawing/2014/main" id="{0F76A417-AA49-30A1-48FF-DCB294BF92C3}"/>
              </a:ext>
            </a:extLst>
          </p:cNvPr>
          <p:cNvPicPr>
            <a:picLocks noGrp="1" noChangeAspect="1"/>
          </p:cNvPicPr>
          <p:nvPr>
            <p:ph idx="4294967295"/>
          </p:nvPr>
        </p:nvPicPr>
        <p:blipFill>
          <a:blip r:embed="rId3"/>
          <a:stretch>
            <a:fillRect/>
          </a:stretch>
        </p:blipFill>
        <p:spPr>
          <a:xfrm>
            <a:off x="672784" y="1190481"/>
            <a:ext cx="10846431" cy="5614416"/>
          </a:xfrm>
          <a:prstGeom prst="rect">
            <a:avLst/>
          </a:prstGeom>
        </p:spPr>
      </p:pic>
    </p:spTree>
    <p:extLst>
      <p:ext uri="{BB962C8B-B14F-4D97-AF65-F5344CB8AC3E}">
        <p14:creationId xmlns:p14="http://schemas.microsoft.com/office/powerpoint/2010/main" val="380948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288254" y="173777"/>
            <a:ext cx="11700781" cy="768268"/>
          </a:xfrm>
        </p:spPr>
        <p:txBody>
          <a:bodyPr>
            <a:normAutofit fontScale="90000"/>
          </a:bodyPr>
          <a:lstStyle/>
          <a:p>
            <a:r>
              <a:rPr lang="en-US" sz="3200" b="1" dirty="0">
                <a:solidFill>
                  <a:srgbClr val="4141D1"/>
                </a:solidFill>
              </a:rPr>
              <a:t>Incidence Model options in Spectrum – used by Latin America countries</a:t>
            </a:r>
            <a:endParaRPr lang="en-CH" sz="3200" b="1" dirty="0">
              <a:solidFill>
                <a:srgbClr val="0000FF"/>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B0337D0-F465-B0D2-2944-30F2C452F6F6}"/>
              </a:ext>
            </a:extLst>
          </p:cNvPr>
          <p:cNvPicPr/>
          <p:nvPr/>
        </p:nvPicPr>
        <p:blipFill rotWithShape="1">
          <a:blip r:embed="rId3">
            <a:extLst>
              <a:ext uri="{28A0092B-C50C-407E-A947-70E740481C1C}">
                <a14:useLocalDpi xmlns:a14="http://schemas.microsoft.com/office/drawing/2010/main" val="0"/>
              </a:ext>
            </a:extLst>
          </a:blip>
          <a:srcRect l="84699" t="-14100" r="3735" b="-1"/>
          <a:stretch/>
        </p:blipFill>
        <p:spPr bwMode="auto">
          <a:xfrm>
            <a:off x="2710543" y="2469796"/>
            <a:ext cx="552109" cy="653960"/>
          </a:xfrm>
          <a:prstGeom prst="rect">
            <a:avLst/>
          </a:prstGeom>
          <a:noFill/>
          <a:ln>
            <a:noFill/>
          </a:ln>
        </p:spPr>
      </p:pic>
      <p:graphicFrame>
        <p:nvGraphicFramePr>
          <p:cNvPr id="6" name="Table 5">
            <a:extLst>
              <a:ext uri="{FF2B5EF4-FFF2-40B4-BE49-F238E27FC236}">
                <a16:creationId xmlns:a16="http://schemas.microsoft.com/office/drawing/2014/main" id="{14C0D224-90B7-F719-B568-064782179CF4}"/>
              </a:ext>
            </a:extLst>
          </p:cNvPr>
          <p:cNvGraphicFramePr>
            <a:graphicFrameLocks noGrp="1"/>
          </p:cNvGraphicFramePr>
          <p:nvPr>
            <p:extLst>
              <p:ext uri="{D42A27DB-BD31-4B8C-83A1-F6EECF244321}">
                <p14:modId xmlns:p14="http://schemas.microsoft.com/office/powerpoint/2010/main" val="520895358"/>
              </p:ext>
            </p:extLst>
          </p:nvPr>
        </p:nvGraphicFramePr>
        <p:xfrm>
          <a:off x="288254" y="1448115"/>
          <a:ext cx="11549496" cy="4978084"/>
        </p:xfrm>
        <a:graphic>
          <a:graphicData uri="http://schemas.openxmlformats.org/drawingml/2006/table">
            <a:tbl>
              <a:tblPr firstRow="1" firstCol="1" bandRow="1">
                <a:tableStyleId>{5C22544A-7EE6-4342-B048-85BDC9FD1C3A}</a:tableStyleId>
              </a:tblPr>
              <a:tblGrid>
                <a:gridCol w="2489248">
                  <a:extLst>
                    <a:ext uri="{9D8B030D-6E8A-4147-A177-3AD203B41FA5}">
                      <a16:colId xmlns:a16="http://schemas.microsoft.com/office/drawing/2014/main" val="395701974"/>
                    </a:ext>
                  </a:extLst>
                </a:gridCol>
                <a:gridCol w="6368343">
                  <a:extLst>
                    <a:ext uri="{9D8B030D-6E8A-4147-A177-3AD203B41FA5}">
                      <a16:colId xmlns:a16="http://schemas.microsoft.com/office/drawing/2014/main" val="4121573992"/>
                    </a:ext>
                  </a:extLst>
                </a:gridCol>
                <a:gridCol w="1508234">
                  <a:extLst>
                    <a:ext uri="{9D8B030D-6E8A-4147-A177-3AD203B41FA5}">
                      <a16:colId xmlns:a16="http://schemas.microsoft.com/office/drawing/2014/main" val="1920398385"/>
                    </a:ext>
                  </a:extLst>
                </a:gridCol>
                <a:gridCol w="1183671">
                  <a:extLst>
                    <a:ext uri="{9D8B030D-6E8A-4147-A177-3AD203B41FA5}">
                      <a16:colId xmlns:a16="http://schemas.microsoft.com/office/drawing/2014/main" val="3119744769"/>
                    </a:ext>
                  </a:extLst>
                </a:gridCol>
              </a:tblGrid>
              <a:tr h="548617">
                <a:tc>
                  <a:txBody>
                    <a:bodyPr/>
                    <a:lstStyle/>
                    <a:p>
                      <a:pPr fontAlgn="base">
                        <a:lnSpc>
                          <a:spcPct val="107000"/>
                        </a:lnSpc>
                        <a:spcAft>
                          <a:spcPts val="800"/>
                        </a:spcAft>
                      </a:pPr>
                      <a:r>
                        <a:rPr lang="fr-CH" sz="1800" dirty="0">
                          <a:effectLst/>
                          <a:latin typeface="Arial" panose="020B0604020202020204" pitchFamily="34" charset="0"/>
                          <a:cs typeface="Arial" panose="020B0604020202020204" pitchFamily="34" charset="0"/>
                        </a:rPr>
                        <a:t>Model </a:t>
                      </a:r>
                      <a:r>
                        <a:rPr lang="fr-CH" sz="1800" dirty="0" err="1">
                          <a:effectLst/>
                          <a:latin typeface="Arial" panose="020B0604020202020204" pitchFamily="34" charset="0"/>
                          <a:cs typeface="Arial" panose="020B0604020202020204" pitchFamily="34" charset="0"/>
                        </a:rPr>
                        <a:t>estimating</a:t>
                      </a:r>
                      <a:r>
                        <a:rPr lang="fr-CH" sz="1800" dirty="0">
                          <a:effectLst/>
                          <a:latin typeface="Arial" panose="020B0604020202020204" pitchFamily="34" charset="0"/>
                          <a:cs typeface="Arial" panose="020B0604020202020204" pitchFamily="34" charset="0"/>
                        </a:rPr>
                        <a:t> </a:t>
                      </a:r>
                      <a:r>
                        <a:rPr lang="fr-CH" sz="1800" dirty="0" err="1">
                          <a:effectLst/>
                          <a:latin typeface="Arial" panose="020B0604020202020204" pitchFamily="34" charset="0"/>
                          <a:cs typeface="Arial" panose="020B0604020202020204" pitchFamily="34" charset="0"/>
                        </a:rPr>
                        <a:t>Adult</a:t>
                      </a:r>
                      <a:r>
                        <a:rPr lang="fr-CH" sz="1800" dirty="0">
                          <a:effectLst/>
                          <a:latin typeface="Arial" panose="020B0604020202020204" pitchFamily="34" charset="0"/>
                          <a:cs typeface="Arial" panose="020B0604020202020204" pitchFamily="34" charset="0"/>
                        </a:rPr>
                        <a:t> incidence</a:t>
                      </a:r>
                      <a:r>
                        <a:rPr lang="en-US" sz="1800" dirty="0">
                          <a:effectLst/>
                          <a:latin typeface="Arial" panose="020B0604020202020204" pitchFamily="34" charset="0"/>
                          <a:cs typeface="Arial" panose="020B0604020202020204" pitchFamily="34" charset="0"/>
                        </a:rPr>
                        <a:t> </a:t>
                      </a:r>
                    </a:p>
                  </a:txBody>
                  <a:tcPr marL="0" marR="0" marT="0" marB="0" anchor="ctr"/>
                </a:tc>
                <a:tc>
                  <a:txBody>
                    <a:bodyPr/>
                    <a:lstStyle/>
                    <a:p>
                      <a:pPr algn="l"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Input data required</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Provides Key Population Estimates?</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Countries in 2023 estimates</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fontAlgn="base">
                        <a:lnSpc>
                          <a:spcPct val="107000"/>
                        </a:lnSpc>
                        <a:spcAft>
                          <a:spcPts val="800"/>
                        </a:spcAft>
                      </a:pPr>
                      <a:r>
                        <a:rPr lang="en-US" sz="1800" b="0" dirty="0">
                          <a:effectLst/>
                          <a:latin typeface="Arial" panose="020B0604020202020204" pitchFamily="34" charset="0"/>
                          <a:cs typeface="Arial" panose="020B0604020202020204" pitchFamily="34" charset="0"/>
                        </a:rPr>
                        <a:t>Estimation &amp; Projection Package (EPP) for C</a:t>
                      </a:r>
                      <a:r>
                        <a:rPr lang="fr-CH" sz="1800" b="0" dirty="0" err="1">
                          <a:effectLst/>
                          <a:latin typeface="Arial" panose="020B0604020202020204" pitchFamily="34" charset="0"/>
                          <a:cs typeface="Arial" panose="020B0604020202020204" pitchFamily="34" charset="0"/>
                        </a:rPr>
                        <a:t>oncentrated</a:t>
                      </a:r>
                      <a:r>
                        <a:rPr lang="fr-CH" sz="1800" b="0" dirty="0">
                          <a:effectLst/>
                          <a:latin typeface="Arial" panose="020B0604020202020204" pitchFamily="34" charset="0"/>
                          <a:cs typeface="Arial" panose="020B0604020202020204" pitchFamily="34" charset="0"/>
                        </a:rPr>
                        <a:t> </a:t>
                      </a:r>
                      <a:r>
                        <a:rPr lang="fr-CH" sz="1800" b="0" dirty="0" err="1">
                          <a:effectLst/>
                          <a:latin typeface="Arial" panose="020B0604020202020204" pitchFamily="34" charset="0"/>
                          <a:cs typeface="Arial" panose="020B0604020202020204" pitchFamily="34" charset="0"/>
                        </a:rPr>
                        <a:t>epidemics</a:t>
                      </a:r>
                      <a:endParaRPr lang="en-CH"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r>
                        <a:rPr lang="en-US" sz="1800" dirty="0">
                          <a:latin typeface="Arial" panose="020B0604020202020204" pitchFamily="34" charset="0"/>
                          <a:cs typeface="Arial" panose="020B0604020202020204" pitchFamily="34" charset="0"/>
                        </a:rPr>
                        <a:t>Prevalence data for Key Populations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&amp; pregnant women attending Ante-Natal Care from:</a:t>
                      </a:r>
                    </a:p>
                    <a:p>
                      <a:pPr marL="285750" indent="-285750">
                        <a:buFont typeface="Arial" panose="020B0604020202020204" pitchFamily="34" charset="0"/>
                        <a:buChar char="•"/>
                      </a:pPr>
                      <a:r>
                        <a:rPr lang="en-US" sz="1800" dirty="0">
                          <a:latin typeface="Arial" panose="020B0604020202020204" pitchFamily="34" charset="0"/>
                          <a:cs typeface="Arial" panose="020B0604020202020204" pitchFamily="34" charset="0"/>
                        </a:rPr>
                        <a:t>Sentinel Surveillance and IBBS</a:t>
                      </a:r>
                    </a:p>
                    <a:p>
                      <a:pPr marL="285750" indent="-285750">
                        <a:buFont typeface="Arial" panose="020B0604020202020204" pitchFamily="34" charset="0"/>
                        <a:buChar char="•"/>
                      </a:pPr>
                      <a:r>
                        <a:rPr lang="en-US" sz="1800" dirty="0">
                          <a:latin typeface="Arial" panose="020B0604020202020204" pitchFamily="34" charset="0"/>
                          <a:cs typeface="Arial" panose="020B0604020202020204" pitchFamily="34" charset="0"/>
                        </a:rPr>
                        <a:t>Routine testing in Ante-Natal Care</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800" dirty="0">
                          <a:latin typeface="Arial" panose="020B0604020202020204" pitchFamily="34" charset="0"/>
                          <a:cs typeface="Arial" panose="020B0604020202020204" pitchFamily="34" charset="0"/>
                        </a:rPr>
                        <a:t>&amp; Population Group Size Estimates</a:t>
                      </a:r>
                    </a:p>
                    <a:p>
                      <a:pPr marL="0" indent="0">
                        <a:buFont typeface="Arial" panose="020B0604020202020204" pitchFamily="34" charset="0"/>
                        <a:buNone/>
                      </a:pPr>
                      <a:endParaRPr lang="en-US" sz="1800" dirty="0">
                        <a:latin typeface="Arial" panose="020B060402020202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Yes </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37</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988106824"/>
                  </a:ext>
                </a:extLst>
              </a:tr>
              <a:tr h="257216">
                <a:tc>
                  <a:txBody>
                    <a:bodyPr/>
                    <a:lstStyle/>
                    <a:p>
                      <a:pPr fontAlgn="base">
                        <a:lnSpc>
                          <a:spcPct val="107000"/>
                        </a:lnSpc>
                        <a:spcAft>
                          <a:spcPts val="800"/>
                        </a:spcAft>
                      </a:pPr>
                      <a:r>
                        <a:rPr lang="en-US" sz="1800" b="0" dirty="0">
                          <a:effectLst/>
                          <a:latin typeface="Arial" panose="020B0604020202020204" pitchFamily="34" charset="0"/>
                          <a:ea typeface="Calibri" panose="020F0502020204030204" pitchFamily="34" charset="0"/>
                          <a:cs typeface="Arial" panose="020B0604020202020204" pitchFamily="34" charset="0"/>
                        </a:rPr>
                        <a:t>AIDS Epidemic Model (AEM)</a:t>
                      </a:r>
                      <a:endParaRPr lang="en-CH"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285750" indent="-285750" algn="l" fontAlgn="base">
                        <a:lnSpc>
                          <a:spcPct val="107000"/>
                        </a:lnSpc>
                        <a:spcAft>
                          <a:spcPts val="800"/>
                        </a:spcAft>
                        <a:buFont typeface="Arial" panose="020B0604020202020204" pitchFamily="34" charset="0"/>
                        <a:buChar char="•"/>
                      </a:pPr>
                      <a:r>
                        <a:rPr lang="en-US" sz="1800" kern="1200" dirty="0">
                          <a:solidFill>
                            <a:schemeClr val="dk1"/>
                          </a:solidFill>
                          <a:latin typeface="Arial" panose="020B0604020202020204" pitchFamily="34" charset="0"/>
                          <a:ea typeface="+mn-ea"/>
                          <a:cs typeface="Arial" panose="020B0604020202020204" pitchFamily="34" charset="0"/>
                        </a:rPr>
                        <a:t>As EPP + prevention service coverage</a:t>
                      </a:r>
                      <a:endParaRPr lang="en-CH" sz="1800" kern="1200" dirty="0">
                        <a:solidFill>
                          <a:schemeClr val="dk1"/>
                        </a:solidFill>
                        <a:latin typeface="Arial" panose="020B0604020202020204" pitchFamily="34" charset="0"/>
                        <a:ea typeface="+mn-ea"/>
                        <a:cs typeface="Arial" panose="020B0604020202020204" pitchFamily="34" charset="0"/>
                      </a:endParaRPr>
                    </a:p>
                  </a:txBody>
                  <a:tcPr marL="0" marR="0" marT="0" marB="0" anchor="ctr"/>
                </a:tc>
                <a:tc>
                  <a:txBody>
                    <a:bodyPr/>
                    <a:lstStyle/>
                    <a:p>
                      <a:pPr algn="ctr" fontAlgn="base">
                        <a:lnSpc>
                          <a:spcPct val="107000"/>
                        </a:lnSpc>
                        <a:spcAft>
                          <a:spcPts val="800"/>
                        </a:spcAft>
                      </a:pP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13</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048122342"/>
                  </a:ext>
                </a:extLst>
              </a:tr>
              <a:tr h="257216">
                <a:tc>
                  <a:txBody>
                    <a:bodyPr/>
                    <a:lstStyle/>
                    <a:p>
                      <a:pPr fontAlgn="base">
                        <a:lnSpc>
                          <a:spcPct val="107000"/>
                        </a:lnSpc>
                        <a:spcAft>
                          <a:spcPts val="800"/>
                        </a:spcAft>
                      </a:pPr>
                      <a:r>
                        <a:rPr lang="en-US" sz="1800" b="0" dirty="0">
                          <a:effectLst/>
                          <a:latin typeface="Arial" panose="020B0604020202020204" pitchFamily="34" charset="0"/>
                          <a:cs typeface="Arial" panose="020B0604020202020204" pitchFamily="34" charset="0"/>
                        </a:rPr>
                        <a:t>Case Surveillance and Vital Registration (CSAVR)</a:t>
                      </a:r>
                      <a:endParaRPr lang="en-CH"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285750" indent="-285750" algn="l" fontAlgn="base">
                        <a:lnSpc>
                          <a:spcPct val="107000"/>
                        </a:lnSpc>
                        <a:spcAft>
                          <a:spcPts val="800"/>
                        </a:spcAft>
                        <a:buFont typeface="Arial" panose="020B0604020202020204" pitchFamily="34" charset="0"/>
                        <a:buChar char="•"/>
                      </a:pPr>
                      <a:r>
                        <a:rPr lang="en-US" sz="1800" kern="1200" dirty="0">
                          <a:solidFill>
                            <a:schemeClr val="dk1"/>
                          </a:solidFill>
                          <a:latin typeface="Arial" panose="020B0604020202020204" pitchFamily="34" charset="0"/>
                          <a:ea typeface="+mn-ea"/>
                          <a:cs typeface="Arial" panose="020B0604020202020204" pitchFamily="34" charset="0"/>
                        </a:rPr>
                        <a:t>New (= First-time) HIV+AIDS case diagnoses</a:t>
                      </a:r>
                    </a:p>
                    <a:p>
                      <a:pPr marL="285750" indent="-285750" algn="l" fontAlgn="base">
                        <a:lnSpc>
                          <a:spcPct val="107000"/>
                        </a:lnSpc>
                        <a:spcAft>
                          <a:spcPts val="800"/>
                        </a:spcAft>
                        <a:buFont typeface="Arial" panose="020B0604020202020204" pitchFamily="34" charset="0"/>
                        <a:buChar char="•"/>
                      </a:pPr>
                      <a:r>
                        <a:rPr lang="en-US" sz="1800" kern="1200" dirty="0">
                          <a:solidFill>
                            <a:schemeClr val="dk1"/>
                          </a:solidFill>
                          <a:latin typeface="Arial" panose="020B0604020202020204" pitchFamily="34" charset="0"/>
                          <a:ea typeface="+mn-ea"/>
                          <a:cs typeface="Arial" panose="020B0604020202020204" pitchFamily="34" charset="0"/>
                        </a:rPr>
                        <a:t>AIDS-related deaths </a:t>
                      </a:r>
                    </a:p>
                    <a:p>
                      <a:pPr marL="285750" indent="-285750" algn="l" fontAlgn="base">
                        <a:lnSpc>
                          <a:spcPct val="107000"/>
                        </a:lnSpc>
                        <a:spcAft>
                          <a:spcPts val="800"/>
                        </a:spcAft>
                        <a:buFont typeface="Arial" panose="020B0604020202020204" pitchFamily="34" charset="0"/>
                        <a:buChar char="•"/>
                      </a:pPr>
                      <a:r>
                        <a:rPr lang="en-US" sz="1800" kern="1200" dirty="0">
                          <a:solidFill>
                            <a:schemeClr val="dk1"/>
                          </a:solidFill>
                          <a:latin typeface="Arial" panose="020B0604020202020204" pitchFamily="34" charset="0"/>
                          <a:ea typeface="+mn-ea"/>
                          <a:cs typeface="Arial" panose="020B0604020202020204" pitchFamily="34" charset="0"/>
                        </a:rPr>
                        <a:t>optionally CD4 count at initial diagnosis</a:t>
                      </a:r>
                      <a:endParaRPr lang="en-CH" sz="1800" kern="1200" dirty="0">
                        <a:solidFill>
                          <a:schemeClr val="dk1"/>
                        </a:solidFill>
                        <a:latin typeface="Arial" panose="020B0604020202020204" pitchFamily="34" charset="0"/>
                        <a:ea typeface="+mn-ea"/>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No</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rowSpan="2">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 72</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68335671"/>
                  </a:ext>
                </a:extLst>
              </a:tr>
              <a:tr h="570484">
                <a:tc>
                  <a:txBody>
                    <a:bodyPr/>
                    <a:lstStyle/>
                    <a:p>
                      <a:pPr fontAlgn="base">
                        <a:lnSpc>
                          <a:spcPct val="107000"/>
                        </a:lnSpc>
                        <a:spcAft>
                          <a:spcPts val="800"/>
                        </a:spcAft>
                      </a:pPr>
                      <a:r>
                        <a:rPr lang="en-US" sz="1800" b="0" dirty="0">
                          <a:effectLst/>
                          <a:latin typeface="Arial" panose="020B0604020202020204" pitchFamily="34" charset="0"/>
                          <a:ea typeface="Calibri" panose="020F0502020204030204" pitchFamily="34" charset="0"/>
                          <a:cs typeface="Arial" panose="020B0604020202020204" pitchFamily="34" charset="0"/>
                        </a:rPr>
                        <a:t>ECDC model</a:t>
                      </a:r>
                      <a:endParaRPr lang="en-CH"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As CSAVR, + optionally case diagnoses </a:t>
                      </a:r>
                      <a:br>
                        <a:rPr lang="en-US" sz="1800" dirty="0">
                          <a:effectLst/>
                          <a:latin typeface="Arial" panose="020B0604020202020204" pitchFamily="34" charset="0"/>
                          <a:ea typeface="Calibri" panose="020F0502020204030204" pitchFamily="34" charset="0"/>
                          <a:cs typeface="Arial" panose="020B0604020202020204" pitchFamily="34" charset="0"/>
                        </a:rPr>
                      </a:br>
                      <a:r>
                        <a:rPr lang="en-US" sz="1800" dirty="0">
                          <a:effectLst/>
                          <a:latin typeface="Arial" panose="020B0604020202020204" pitchFamily="34" charset="0"/>
                          <a:ea typeface="Calibri" panose="020F0502020204030204" pitchFamily="34" charset="0"/>
                          <a:cs typeface="Arial" panose="020B0604020202020204" pitchFamily="34" charset="0"/>
                        </a:rPr>
                        <a:t>by Mode-of-Transmission for Key Population estimates</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Optional</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vMerge="1">
                  <a:txBody>
                    <a:bodyPr/>
                    <a:lstStyle/>
                    <a:p>
                      <a:pPr algn="ctr" fontAlgn="base">
                        <a:lnSpc>
                          <a:spcPct val="107000"/>
                        </a:lnSpc>
                        <a:spcAft>
                          <a:spcPts val="800"/>
                        </a:spcAft>
                      </a:pP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84851813"/>
                  </a:ext>
                </a:extLst>
              </a:tr>
            </a:tbl>
          </a:graphicData>
        </a:graphic>
      </p:graphicFrame>
      <p:sp>
        <p:nvSpPr>
          <p:cNvPr id="8" name="TextBox 7">
            <a:extLst>
              <a:ext uri="{FF2B5EF4-FFF2-40B4-BE49-F238E27FC236}">
                <a16:creationId xmlns:a16="http://schemas.microsoft.com/office/drawing/2014/main" id="{F3EB3E4C-8126-D7D2-EB27-41296E745E0A}"/>
              </a:ext>
            </a:extLst>
          </p:cNvPr>
          <p:cNvSpPr txBox="1"/>
          <p:nvPr/>
        </p:nvSpPr>
        <p:spPr>
          <a:xfrm>
            <a:off x="288254" y="679847"/>
            <a:ext cx="8843554" cy="646331"/>
          </a:xfrm>
          <a:prstGeom prst="rect">
            <a:avLst/>
          </a:prstGeom>
          <a:noFill/>
        </p:spPr>
        <p:txBody>
          <a:bodyPr wrap="square">
            <a:spAutoFit/>
          </a:bodyPr>
          <a:lstStyle/>
          <a:p>
            <a:br>
              <a:rPr lang="en-US" u="sng" dirty="0">
                <a:solidFill>
                  <a:srgbClr val="0070C0"/>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Different models can be used, depending on the type(s) of surveillance data available</a:t>
            </a:r>
            <a:endParaRPr lang="en-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93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0DC9E1-6409-E998-ED77-26E3D4288057}"/>
              </a:ext>
            </a:extLst>
          </p:cNvPr>
          <p:cNvSpPr>
            <a:spLocks noGrp="1"/>
          </p:cNvSpPr>
          <p:nvPr>
            <p:ph idx="4294967295"/>
          </p:nvPr>
        </p:nvSpPr>
        <p:spPr>
          <a:xfrm>
            <a:off x="472397" y="1073922"/>
            <a:ext cx="11597683" cy="2940050"/>
          </a:xfrm>
        </p:spPr>
        <p:txBody>
          <a:bodyPr>
            <a:noAutofit/>
          </a:bodyPr>
          <a:lstStyle/>
          <a:p>
            <a:pPr marL="342900"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Used by most countries in CAR, LA, MENA &amp; WCENA regions</a:t>
            </a:r>
          </a:p>
          <a:p>
            <a:pPr marL="342900" indent="-342900" defTabSz="411480">
              <a:lnSpc>
                <a:spcPct val="100000"/>
              </a:lnSpc>
              <a:defRPr/>
            </a:pPr>
            <a:r>
              <a:rPr lang="en-US" sz="1600" b="1" dirty="0">
                <a:solidFill>
                  <a:schemeClr val="tx1"/>
                </a:solidFill>
                <a:latin typeface="Arial" panose="020B0604020202020204" pitchFamily="34" charset="0"/>
                <a:cs typeface="Arial" panose="020B0604020202020204" pitchFamily="34" charset="0"/>
              </a:rPr>
              <a:t>Excel file </a:t>
            </a:r>
            <a:r>
              <a:rPr lang="en-US" sz="1600" dirty="0">
                <a:solidFill>
                  <a:schemeClr val="tx1"/>
                </a:solidFill>
                <a:latin typeface="Arial" panose="020B0604020202020204" pitchFamily="34" charset="0"/>
                <a:cs typeface="Arial" panose="020B0604020202020204" pitchFamily="34" charset="0"/>
              </a:rPr>
              <a:t>to update, review and quality-assure </a:t>
            </a:r>
            <a:r>
              <a:rPr lang="en-US" sz="1600" b="1" dirty="0">
                <a:solidFill>
                  <a:schemeClr val="tx1"/>
                </a:solidFill>
                <a:latin typeface="Arial" panose="020B0604020202020204" pitchFamily="34" charset="0"/>
                <a:cs typeface="Arial" panose="020B0604020202020204" pitchFamily="34" charset="0"/>
              </a:rPr>
              <a:t>data</a:t>
            </a:r>
            <a:r>
              <a:rPr lang="en-US" sz="1600" dirty="0">
                <a:solidFill>
                  <a:schemeClr val="tx1"/>
                </a:solidFill>
                <a:latin typeface="Arial" panose="020B0604020202020204" pitchFamily="34" charset="0"/>
                <a:cs typeface="Arial" panose="020B0604020202020204" pitchFamily="34" charset="0"/>
              </a:rPr>
              <a:t> and consistency</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sheets </a:t>
            </a:r>
            <a:r>
              <a:rPr lang="en-US" sz="1600" i="1" dirty="0">
                <a:solidFill>
                  <a:schemeClr val="tx1"/>
                </a:solidFill>
                <a:latin typeface="Arial" panose="020B0604020202020204" pitchFamily="34" charset="0"/>
                <a:cs typeface="Arial" panose="020B0604020202020204" pitchFamily="34" charset="0"/>
              </a:rPr>
              <a:t>ART, Knowing Status &amp; VL Suppression, PMTCT, ANC tests</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EPP countries: sheet </a:t>
            </a:r>
            <a:r>
              <a:rPr lang="en-US" sz="1600" i="1" dirty="0">
                <a:solidFill>
                  <a:schemeClr val="tx1"/>
                </a:solidFill>
                <a:latin typeface="Arial" panose="020B0604020202020204" pitchFamily="34" charset="0"/>
                <a:cs typeface="Arial" panose="020B0604020202020204" pitchFamily="34" charset="0"/>
              </a:rPr>
              <a:t>EPP prevalence </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CSAVR countries: sheets </a:t>
            </a:r>
            <a:r>
              <a:rPr lang="en-US" sz="1600" i="1" dirty="0">
                <a:solidFill>
                  <a:schemeClr val="tx1"/>
                </a:solidFill>
                <a:latin typeface="Arial" panose="020B0604020202020204" pitchFamily="34" charset="0"/>
                <a:cs typeface="Arial" panose="020B0604020202020204" pitchFamily="34" charset="0"/>
              </a:rPr>
              <a:t>Cases, Deaths, CD4</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Sheet</a:t>
            </a:r>
            <a:r>
              <a:rPr lang="en-US" sz="1600" i="1" dirty="0">
                <a:solidFill>
                  <a:schemeClr val="tx1"/>
                </a:solidFill>
                <a:latin typeface="Arial" panose="020B0604020202020204" pitchFamily="34" charset="0"/>
                <a:cs typeface="Arial" panose="020B0604020202020204" pitchFamily="34" charset="0"/>
              </a:rPr>
              <a:t> ‘Rec(commendation)s’ </a:t>
            </a:r>
            <a:r>
              <a:rPr lang="en-US" sz="1600" dirty="0">
                <a:solidFill>
                  <a:schemeClr val="tx1"/>
                </a:solidFill>
                <a:latin typeface="Arial" panose="020B0604020202020204" pitchFamily="34" charset="0"/>
                <a:cs typeface="Arial" panose="020B0604020202020204" pitchFamily="34" charset="0"/>
              </a:rPr>
              <a:t>with county-specific recommendations, pending from last round</a:t>
            </a:r>
          </a:p>
          <a:p>
            <a:pPr marL="342900" indent="-342900" defTabSz="411480">
              <a:lnSpc>
                <a:spcPct val="100000"/>
              </a:lnSpc>
              <a:defRPr/>
            </a:pPr>
            <a:r>
              <a:rPr lang="en-US" sz="1600" b="1" dirty="0">
                <a:solidFill>
                  <a:schemeClr val="tx1"/>
                </a:solidFill>
                <a:latin typeface="Arial" panose="020B0604020202020204" pitchFamily="34" charset="0"/>
                <a:cs typeface="Arial" panose="020B0604020202020204" pitchFamily="34" charset="0"/>
              </a:rPr>
              <a:t>Spectrum</a:t>
            </a:r>
            <a:r>
              <a:rPr lang="en-US" sz="1600" dirty="0">
                <a:solidFill>
                  <a:schemeClr val="tx1"/>
                </a:solidFill>
                <a:latin typeface="Arial" panose="020B0604020202020204" pitchFamily="34" charset="0"/>
                <a:cs typeface="Arial" panose="020B0604020202020204" pitchFamily="34" charset="0"/>
              </a:rPr>
              <a:t>…</a:t>
            </a:r>
            <a:r>
              <a:rPr lang="en-US" sz="1600" b="1" dirty="0">
                <a:solidFill>
                  <a:schemeClr val="tx1"/>
                </a:solidFill>
                <a:latin typeface="Arial" panose="020B0604020202020204" pitchFamily="34" charset="0"/>
                <a:cs typeface="Arial" panose="020B0604020202020204" pitchFamily="34" charset="0"/>
              </a:rPr>
              <a:t>PJNZ: </a:t>
            </a:r>
            <a:r>
              <a:rPr lang="en-US" sz="1600" dirty="0">
                <a:solidFill>
                  <a:schemeClr val="tx1"/>
                </a:solidFill>
                <a:latin typeface="Arial" panose="020B0604020202020204" pitchFamily="34" charset="0"/>
                <a:cs typeface="Arial" panose="020B0604020202020204" pitchFamily="34" charset="0"/>
              </a:rPr>
              <a:t>Final 2023 file – before editing, resave under new name!</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Subfolders 2021 &amp; 2022: 2021 &amp; 2022 final estimation file (for reference)</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Subfolder 2023: draft files (PJNZ &amp; XLS) used in 2023 round </a:t>
            </a:r>
          </a:p>
        </p:txBody>
      </p:sp>
      <p:sp>
        <p:nvSpPr>
          <p:cNvPr id="4" name="TextBox 3">
            <a:extLst>
              <a:ext uri="{FF2B5EF4-FFF2-40B4-BE49-F238E27FC236}">
                <a16:creationId xmlns:a16="http://schemas.microsoft.com/office/drawing/2014/main" id="{30519FBC-3F2B-C023-EB27-963E9FB9C8A0}"/>
              </a:ext>
            </a:extLst>
          </p:cNvPr>
          <p:cNvSpPr txBox="1"/>
          <p:nvPr/>
        </p:nvSpPr>
        <p:spPr>
          <a:xfrm>
            <a:off x="472397" y="318351"/>
            <a:ext cx="10021432" cy="523220"/>
          </a:xfrm>
          <a:prstGeom prst="rect">
            <a:avLst/>
          </a:prstGeom>
          <a:noFill/>
        </p:spPr>
        <p:txBody>
          <a:bodyPr wrap="square">
            <a:spAutoFit/>
          </a:bodyPr>
          <a:lstStyle/>
          <a:p>
            <a:r>
              <a:rPr lang="en-US" sz="2800" b="1" i="0" u="none" strike="noStrike" dirty="0">
                <a:solidFill>
                  <a:srgbClr val="0070C0"/>
                </a:solidFill>
                <a:effectLst/>
                <a:latin typeface="Arial" panose="020B0604020202020204" pitchFamily="34" charset="0"/>
              </a:rPr>
              <a:t>File management: UNAIDS SharePoint country folders</a:t>
            </a:r>
            <a:endParaRPr lang="en-US" sz="2800" b="1" dirty="0">
              <a:solidFill>
                <a:srgbClr val="0070C0"/>
              </a:solidFill>
            </a:endParaRPr>
          </a:p>
        </p:txBody>
      </p:sp>
      <p:pic>
        <p:nvPicPr>
          <p:cNvPr id="10" name="Picture 9" descr="A screenshot of a computer&#10;&#10;Description automatically generated">
            <a:extLst>
              <a:ext uri="{FF2B5EF4-FFF2-40B4-BE49-F238E27FC236}">
                <a16:creationId xmlns:a16="http://schemas.microsoft.com/office/drawing/2014/main" id="{EF3A5411-0ECA-56D6-8008-2C00A030AA5E}"/>
              </a:ext>
            </a:extLst>
          </p:cNvPr>
          <p:cNvPicPr>
            <a:picLocks noChangeAspect="1"/>
          </p:cNvPicPr>
          <p:nvPr/>
        </p:nvPicPr>
        <p:blipFill rotWithShape="1">
          <a:blip r:embed="rId3">
            <a:extLst>
              <a:ext uri="{28A0092B-C50C-407E-A947-70E740481C1C}">
                <a14:useLocalDpi xmlns:a14="http://schemas.microsoft.com/office/drawing/2010/main" val="0"/>
              </a:ext>
            </a:extLst>
          </a:blip>
          <a:srcRect l="11081" t="6368" r="21066" b="64975"/>
          <a:stretch/>
        </p:blipFill>
        <p:spPr>
          <a:xfrm>
            <a:off x="220606" y="4013972"/>
            <a:ext cx="11971394" cy="2844028"/>
          </a:xfrm>
          <a:prstGeom prst="rect">
            <a:avLst/>
          </a:prstGeom>
        </p:spPr>
      </p:pic>
    </p:spTree>
    <p:extLst>
      <p:ext uri="{BB962C8B-B14F-4D97-AF65-F5344CB8AC3E}">
        <p14:creationId xmlns:p14="http://schemas.microsoft.com/office/powerpoint/2010/main" val="134191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63E36-F182-F20E-136E-352E018587D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Webinar Agenda today</a:t>
            </a:r>
          </a:p>
        </p:txBody>
      </p:sp>
      <p:sp>
        <p:nvSpPr>
          <p:cNvPr id="3" name="Content Placeholder 2">
            <a:extLst>
              <a:ext uri="{FF2B5EF4-FFF2-40B4-BE49-F238E27FC236}">
                <a16:creationId xmlns:a16="http://schemas.microsoft.com/office/drawing/2014/main" id="{CC90D02B-99A6-BF7A-AD76-98CDB341B59E}"/>
              </a:ext>
            </a:extLst>
          </p:cNvPr>
          <p:cNvSpPr>
            <a:spLocks noGrp="1"/>
          </p:cNvSpPr>
          <p:nvPr>
            <p:ph idx="1"/>
          </p:nvPr>
        </p:nvSpPr>
        <p:spPr>
          <a:xfrm>
            <a:off x="3486151" y="864108"/>
            <a:ext cx="8452930" cy="5120640"/>
          </a:xfrm>
        </p:spPr>
        <p:txBody>
          <a:bodyPr>
            <a:noAutofit/>
          </a:bodyPr>
          <a:lstStyle/>
          <a:p>
            <a:pPr algn="l" rtl="0" fontAlgn="base">
              <a:buFont typeface="Arial" panose="020B0604020202020204" pitchFamily="34" charset="0"/>
              <a:buChar char="•"/>
            </a:pPr>
            <a:r>
              <a:rPr lang="en-US" sz="1600" b="0" i="0" dirty="0">
                <a:solidFill>
                  <a:schemeClr val="tx1"/>
                </a:solidFill>
                <a:effectLst/>
                <a:latin typeface="Arial" panose="020B0604020202020204" pitchFamily="34" charset="0"/>
                <a:cs typeface="Arial" panose="020B0604020202020204" pitchFamily="34" charset="0"/>
              </a:rPr>
              <a:t>​14.00 Welcome and t</a:t>
            </a:r>
            <a:r>
              <a:rPr lang="en-US" sz="1600" b="0" i="0" u="none" strike="noStrike" dirty="0">
                <a:solidFill>
                  <a:schemeClr val="tx1"/>
                </a:solidFill>
                <a:effectLst/>
                <a:latin typeface="Arial" panose="020B0604020202020204" pitchFamily="34" charset="0"/>
                <a:cs typeface="Arial" panose="020B0604020202020204" pitchFamily="34" charset="0"/>
              </a:rPr>
              <a:t>imeline for the 2024 round of estimates</a:t>
            </a:r>
            <a:r>
              <a:rPr lang="en-US" sz="1600" b="0" i="0" dirty="0">
                <a:solidFill>
                  <a:schemeClr val="tx1"/>
                </a:solidFill>
                <a:effectLst/>
                <a:latin typeface="Arial" panose="020B0604020202020204" pitchFamily="34" charset="0"/>
                <a:cs typeface="Arial" panose="020B0604020202020204" pitchFamily="34" charset="0"/>
              </a:rPr>
              <a:t>​</a:t>
            </a:r>
          </a:p>
          <a:p>
            <a:pPr algn="l" rtl="0" fontAlgn="base">
              <a:buFont typeface="Arial" panose="020B0604020202020204" pitchFamily="34" charset="0"/>
              <a:buChar char="•"/>
            </a:pPr>
            <a:r>
              <a:rPr lang="en-US" sz="1600" b="0" i="0" u="none" strike="noStrike" dirty="0">
                <a:solidFill>
                  <a:schemeClr val="tx1"/>
                </a:solidFill>
                <a:effectLst/>
                <a:latin typeface="Arial" panose="020B0604020202020204" pitchFamily="34" charset="0"/>
                <a:cs typeface="Arial" panose="020B0604020202020204" pitchFamily="34" charset="0"/>
              </a:rPr>
              <a:t>14.20 What’s new in Spectrum</a:t>
            </a:r>
            <a:r>
              <a:rPr lang="en-US" sz="1600" dirty="0">
                <a:solidFill>
                  <a:schemeClr val="tx1"/>
                </a:solidFill>
                <a:latin typeface="Arial" panose="020B0604020202020204" pitchFamily="34" charset="0"/>
                <a:cs typeface="Arial" panose="020B0604020202020204" pitchFamily="34" charset="0"/>
              </a:rPr>
              <a:t>, CSAVR and EPP</a:t>
            </a:r>
            <a:r>
              <a:rPr lang="en-US" sz="1600" b="0" i="0" dirty="0">
                <a:solidFill>
                  <a:schemeClr val="tx1"/>
                </a:solidFill>
                <a:effectLst/>
                <a:latin typeface="Arial" panose="020B0604020202020204" pitchFamily="34" charset="0"/>
                <a:cs typeface="Arial" panose="020B0604020202020204" pitchFamily="34" charset="0"/>
              </a:rPr>
              <a:t>​</a:t>
            </a:r>
          </a:p>
          <a:p>
            <a:pPr marL="182563" indent="-182563">
              <a:tabLst>
                <a:tab pos="0" algn="l"/>
              </a:tabLst>
            </a:pPr>
            <a:r>
              <a:rPr lang="en-US" sz="1600" b="0" i="0" dirty="0">
                <a:solidFill>
                  <a:schemeClr val="tx1"/>
                </a:solidFill>
                <a:effectLst/>
                <a:latin typeface="Arial" panose="020B0604020202020204" pitchFamily="34" charset="0"/>
                <a:cs typeface="Arial" panose="020B0604020202020204" pitchFamily="34" charset="0"/>
              </a:rPr>
              <a:t>​</a:t>
            </a:r>
            <a:r>
              <a:rPr lang="en-US" sz="1600" dirty="0">
                <a:solidFill>
                  <a:schemeClr val="tx1"/>
                </a:solidFill>
                <a:latin typeface="Arial" panose="020B0604020202020204" pitchFamily="34" charset="0"/>
                <a:cs typeface="Arial" panose="020B0604020202020204" pitchFamily="34" charset="0"/>
              </a:rPr>
              <a:t>14.50    Program and surveillance data collation &amp; quality review, </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             common problems and solutions</a:t>
            </a:r>
            <a:endParaRPr lang="en-CH" sz="1600" dirty="0">
              <a:solidFill>
                <a:schemeClr val="tx1"/>
              </a:solidFill>
              <a:latin typeface="Arial" panose="020B0604020202020204" pitchFamily="34" charset="0"/>
              <a:cs typeface="Arial" panose="020B0604020202020204" pitchFamily="34" charset="0"/>
            </a:endParaRPr>
          </a:p>
          <a:p>
            <a:pPr marL="182563" indent="-182563">
              <a:tabLst>
                <a:tab pos="0" algn="l"/>
              </a:tabLst>
            </a:pPr>
            <a:r>
              <a:rPr lang="en-US" sz="1600" dirty="0">
                <a:solidFill>
                  <a:schemeClr val="tx1"/>
                </a:solidFill>
                <a:latin typeface="Arial" panose="020B0604020202020204" pitchFamily="34" charset="0"/>
                <a:cs typeface="Arial" panose="020B0604020202020204" pitchFamily="34" charset="0"/>
              </a:rPr>
              <a:t>15:10    AIDS Epidemic Model (AEM, Asian countries)</a:t>
            </a:r>
          </a:p>
          <a:p>
            <a:pPr marL="182563" indent="-182563">
              <a:tabLst>
                <a:tab pos="0" algn="l"/>
              </a:tabLst>
            </a:pPr>
            <a:r>
              <a:rPr lang="en-US" sz="1600" dirty="0">
                <a:solidFill>
                  <a:schemeClr val="tx1"/>
                </a:solidFill>
                <a:latin typeface="Arial" panose="020B0604020202020204" pitchFamily="34" charset="0"/>
                <a:cs typeface="Arial" panose="020B0604020202020204" pitchFamily="34" charset="0"/>
              </a:rPr>
              <a:t>15.20	</a:t>
            </a:r>
            <a:r>
              <a:rPr lang="en-CH" sz="1600" dirty="0">
                <a:solidFill>
                  <a:schemeClr val="tx1"/>
                </a:solidFill>
                <a:latin typeface="Arial" panose="020B0604020202020204" pitchFamily="34" charset="0"/>
                <a:cs typeface="Arial" panose="020B0604020202020204" pitchFamily="34" charset="0"/>
              </a:rPr>
              <a:t>Q&amp;A on Spectrum and Data Quality</a:t>
            </a:r>
          </a:p>
          <a:p>
            <a:pPr marL="182563" indent="-182563">
              <a:tabLst>
                <a:tab pos="0" algn="l"/>
              </a:tabLst>
            </a:pPr>
            <a:r>
              <a:rPr lang="en-US" sz="1600" dirty="0">
                <a:solidFill>
                  <a:schemeClr val="tx1"/>
                </a:solidFill>
                <a:latin typeface="Arial" panose="020B0604020202020204" pitchFamily="34" charset="0"/>
                <a:cs typeface="Arial" panose="020B0604020202020204" pitchFamily="34" charset="0"/>
              </a:rPr>
              <a:t>15:40    Key Population data and estimation: </a:t>
            </a:r>
            <a:endParaRPr lang="en-CH" sz="1600" dirty="0">
              <a:solidFill>
                <a:schemeClr val="tx1"/>
              </a:solidFill>
              <a:latin typeface="Arial" panose="020B0604020202020204" pitchFamily="34" charset="0"/>
              <a:cs typeface="Arial" panose="020B0604020202020204" pitchFamily="34" charset="0"/>
            </a:endParaRPr>
          </a:p>
          <a:p>
            <a:pPr marL="960120" lvl="1"/>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2023 global estimates &amp; vision for 2025+ country estimates</a:t>
            </a:r>
            <a:endParaRPr lang="en-CH" sz="160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960120" lvl="1"/>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Excel workbooks</a:t>
            </a:r>
            <a:endParaRPr lang="en-CH" sz="160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p>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16.10-17  Open </a:t>
            </a:r>
            <a:r>
              <a:rPr lang="en-US" sz="1600" dirty="0">
                <a:solidFill>
                  <a:schemeClr val="tx1"/>
                </a:solidFill>
                <a:latin typeface="Arial" panose="020B0604020202020204" pitchFamily="34" charset="0"/>
                <a:ea typeface="Aptos" panose="020B0004020202020204" pitchFamily="34" charset="0"/>
                <a:cs typeface="Arial" panose="020B0604020202020204" pitchFamily="34" charset="0"/>
              </a:rPr>
              <a:t>d</a:t>
            </a:r>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iscussion</a:t>
            </a:r>
            <a:r>
              <a:rPr lang="en-US" sz="1600" b="0" i="0" u="none" strike="noStrike" dirty="0">
                <a:solidFill>
                  <a:schemeClr val="tx1"/>
                </a:solidFill>
                <a:effectLst/>
                <a:latin typeface="Arial" panose="020B0604020202020204" pitchFamily="34" charset="0"/>
                <a:cs typeface="Arial" panose="020B0604020202020204" pitchFamily="34" charset="0"/>
              </a:rPr>
              <a:t>: </a:t>
            </a:r>
            <a:br>
              <a:rPr lang="en-US" sz="1600" b="0" i="0" u="none" strike="noStrike" dirty="0">
                <a:solidFill>
                  <a:schemeClr val="tx1"/>
                </a:solidFill>
                <a:effectLst/>
                <a:latin typeface="Arial" panose="020B0604020202020204" pitchFamily="34" charset="0"/>
                <a:cs typeface="Arial" panose="020B0604020202020204" pitchFamily="34" charset="0"/>
              </a:rPr>
            </a:br>
            <a:r>
              <a:rPr lang="en-US" sz="1600" b="0" i="0" u="none" strike="noStrike" dirty="0">
                <a:solidFill>
                  <a:schemeClr val="tx1"/>
                </a:solidFill>
                <a:effectLst/>
                <a:latin typeface="Arial" panose="020B0604020202020204" pitchFamily="34" charset="0"/>
                <a:cs typeface="Arial" panose="020B0604020202020204" pitchFamily="34" charset="0"/>
              </a:rPr>
              <a:t>                 Progress, challenges, how can we help?</a:t>
            </a:r>
            <a:r>
              <a:rPr lang="en-US" sz="1600" b="0" i="0" dirty="0">
                <a:solidFill>
                  <a:schemeClr val="tx1"/>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054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857FA-C4B2-4925-9184-6FE54F3EAEED}"/>
              </a:ext>
            </a:extLst>
          </p:cNvPr>
          <p:cNvSpPr>
            <a:spLocks noGrp="1"/>
          </p:cNvSpPr>
          <p:nvPr>
            <p:ph type="title"/>
          </p:nvPr>
        </p:nvSpPr>
        <p:spPr/>
        <p:txBody>
          <a:bodyPr/>
          <a:lstStyle/>
          <a:p>
            <a:r>
              <a:rPr lang="en-US" dirty="0"/>
              <a:t>Estimates are a cornerstone of the national HIV response</a:t>
            </a:r>
            <a:endParaRPr lang="en-CH" dirty="0"/>
          </a:p>
        </p:txBody>
      </p:sp>
      <p:sp>
        <p:nvSpPr>
          <p:cNvPr id="3" name="Content Placeholder 2">
            <a:extLst>
              <a:ext uri="{FF2B5EF4-FFF2-40B4-BE49-F238E27FC236}">
                <a16:creationId xmlns:a16="http://schemas.microsoft.com/office/drawing/2014/main" id="{C0FF2FB9-99D6-4033-BE37-9FBF0160C93E}"/>
              </a:ext>
            </a:extLst>
          </p:cNvPr>
          <p:cNvSpPr>
            <a:spLocks noGrp="1"/>
          </p:cNvSpPr>
          <p:nvPr>
            <p:ph idx="1"/>
          </p:nvPr>
        </p:nvSpPr>
        <p:spPr>
          <a:xfrm>
            <a:off x="3487783" y="-109728"/>
            <a:ext cx="8334103" cy="6967728"/>
          </a:xfrm>
        </p:spPr>
        <p:txBody>
          <a:bodyPr>
            <a:normAutofit/>
          </a:bodyPr>
          <a:lstStyle/>
          <a:p>
            <a:r>
              <a:rPr lang="en-US" sz="1800" dirty="0">
                <a:solidFill>
                  <a:schemeClr val="tx1"/>
                </a:solidFill>
                <a:latin typeface="Arial" panose="020B0604020202020204" pitchFamily="34" charset="0"/>
                <a:cs typeface="Arial" panose="020B0604020202020204" pitchFamily="34" charset="0"/>
              </a:rPr>
              <a:t>Epidemic estimates are a critical element of the national HIV response</a:t>
            </a:r>
          </a:p>
          <a:p>
            <a:pPr lvl="1"/>
            <a:r>
              <a:rPr lang="en-GB"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Burden = need </a:t>
            </a:r>
            <a:r>
              <a:rPr lang="en-GB" altLang="en-US">
                <a:solidFill>
                  <a:srgbClr val="000000"/>
                </a:solidFill>
                <a:latin typeface="Arial" panose="020B0604020202020204" pitchFamily="34" charset="0"/>
                <a:ea typeface="ＭＳ Ｐゴシック" panose="020B0600070205080204" pitchFamily="34" charset="-128"/>
                <a:cs typeface="Arial" panose="020B0604020202020204" pitchFamily="34" charset="0"/>
              </a:rPr>
              <a:t>for services </a:t>
            </a:r>
            <a:r>
              <a:rPr lang="en-GB"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denominator for coverage: </a:t>
            </a:r>
            <a:r>
              <a:rPr lang="en-GB" alt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PMTCT, ART</a:t>
            </a:r>
          </a:p>
          <a:p>
            <a:pPr lvl="1"/>
            <a:r>
              <a:rPr lang="en-US" dirty="0">
                <a:solidFill>
                  <a:schemeClr val="tx1"/>
                </a:solidFill>
                <a:latin typeface="Arial" panose="020B0604020202020204" pitchFamily="34" charset="0"/>
                <a:cs typeface="Arial" panose="020B0604020202020204" pitchFamily="34" charset="0"/>
              </a:rPr>
              <a:t>National Strategic Plans &amp; Performance Frameworks: </a:t>
            </a:r>
            <a:br>
              <a:rPr lang="en-US"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service coverage &amp; impact targets</a:t>
            </a:r>
          </a:p>
          <a:p>
            <a:pPr lvl="1"/>
            <a:r>
              <a:rPr lang="en-US" b="1" dirty="0">
                <a:solidFill>
                  <a:schemeClr val="tx1"/>
                </a:solidFill>
                <a:latin typeface="Arial" panose="020B0604020202020204" pitchFamily="34" charset="0"/>
                <a:cs typeface="Arial" panose="020B0604020202020204" pitchFamily="34" charset="0"/>
              </a:rPr>
              <a:t>Funding requests </a:t>
            </a:r>
            <a:r>
              <a:rPr lang="en-US" dirty="0">
                <a:solidFill>
                  <a:schemeClr val="tx1"/>
                </a:solidFill>
                <a:latin typeface="Arial" panose="020B0604020202020204" pitchFamily="34" charset="0"/>
                <a:cs typeface="Arial" panose="020B0604020202020204" pitchFamily="34" charset="0"/>
              </a:rPr>
              <a:t>for Ministry of Health, Global Fund, etc.</a:t>
            </a:r>
          </a:p>
          <a:p>
            <a:pPr lvl="1"/>
            <a:r>
              <a:rPr lang="en-US" dirty="0">
                <a:solidFill>
                  <a:schemeClr val="tx1"/>
                </a:solidFill>
                <a:latin typeface="Arial" panose="020B0604020202020204" pitchFamily="34" charset="0"/>
                <a:cs typeface="Arial" panose="020B0604020202020204" pitchFamily="34" charset="0"/>
              </a:rPr>
              <a:t>Impact evaluation </a:t>
            </a:r>
            <a:r>
              <a:rPr lang="en-US" dirty="0">
                <a:solidFill>
                  <a:schemeClr val="tx1"/>
                </a:solidFill>
                <a:latin typeface="Arial" panose="020B0604020202020204" pitchFamily="34" charset="0"/>
                <a:cs typeface="Arial" panose="020B0604020202020204" pitchFamily="34" charset="0"/>
                <a:sym typeface="Wingdings" panose="05000000000000000000" pitchFamily="2" charset="2"/>
              </a:rPr>
              <a:t> i</a:t>
            </a:r>
            <a:r>
              <a:rPr lang="en-US" dirty="0">
                <a:solidFill>
                  <a:schemeClr val="tx1"/>
                </a:solidFill>
                <a:latin typeface="Arial" panose="020B0604020202020204" pitchFamily="34" charset="0"/>
                <a:cs typeface="Arial" panose="020B0604020202020204" pitchFamily="34" charset="0"/>
              </a:rPr>
              <a:t>nnovate strategies, </a:t>
            </a:r>
            <a:r>
              <a:rPr lang="en-US" b="1" dirty="0">
                <a:solidFill>
                  <a:schemeClr val="tx1"/>
                </a:solidFill>
                <a:latin typeface="Arial" panose="020B0604020202020204" pitchFamily="34" charset="0"/>
                <a:cs typeface="Arial" panose="020B0604020202020204" pitchFamily="34" charset="0"/>
              </a:rPr>
              <a:t>adapt priorities</a:t>
            </a:r>
          </a:p>
          <a:p>
            <a:pPr lvl="1"/>
            <a:r>
              <a:rPr lang="en-US" dirty="0">
                <a:solidFill>
                  <a:schemeClr val="tx1"/>
                </a:solidFill>
                <a:latin typeface="Arial" panose="020B0604020202020204" pitchFamily="34" charset="0"/>
                <a:cs typeface="Arial" panose="020B0604020202020204" pitchFamily="34" charset="0"/>
              </a:rPr>
              <a:t>Monitoring and addressing </a:t>
            </a:r>
            <a:r>
              <a:rPr lang="en-US" b="1" dirty="0">
                <a:solidFill>
                  <a:schemeClr val="tx1"/>
                </a:solidFill>
                <a:latin typeface="Arial" panose="020B0604020202020204" pitchFamily="34" charset="0"/>
                <a:cs typeface="Arial" panose="020B0604020202020204" pitchFamily="34" charset="0"/>
              </a:rPr>
              <a:t>inequalities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(age, sex, Key Populations, geography)</a:t>
            </a:r>
            <a:br>
              <a:rPr lang="en-US" dirty="0">
                <a:solidFill>
                  <a:schemeClr val="tx1"/>
                </a:solidFill>
                <a:latin typeface="Arial" panose="020B0604020202020204" pitchFamily="34" charset="0"/>
                <a:cs typeface="Arial" panose="020B0604020202020204" pitchFamily="34" charset="0"/>
              </a:rPr>
            </a:br>
            <a:endParaRPr lang="en-US"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Advocacy and global reporting</a:t>
            </a:r>
          </a:p>
          <a:p>
            <a:pPr lvl="1" defTabSz="457200" fontAlgn="base">
              <a:lnSpc>
                <a:spcPts val="2200"/>
              </a:lnSpc>
              <a:spcBef>
                <a:spcPct val="0"/>
              </a:spcBef>
              <a:spcAft>
                <a:spcPct val="0"/>
              </a:spcAft>
            </a:pPr>
            <a:r>
              <a:rPr lang="en-GB"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Sustainable Development Goals: </a:t>
            </a:r>
            <a:r>
              <a:rPr lang="en-GB" alt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HIV incidence</a:t>
            </a:r>
          </a:p>
          <a:p>
            <a:pPr lvl="1" defTabSz="457200" fontAlgn="base">
              <a:lnSpc>
                <a:spcPts val="2200"/>
              </a:lnSpc>
              <a:spcBef>
                <a:spcPct val="0"/>
              </a:spcBef>
              <a:spcAft>
                <a:spcPct val="0"/>
              </a:spcAft>
            </a:pPr>
            <a: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Monitoring progress towards the 2025 targets set out in the </a:t>
            </a:r>
            <a:b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2021 UN Political Declaration on HIV/AIDS </a:t>
            </a:r>
            <a:b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through the annual </a:t>
            </a: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Global AIDS Monitoring</a:t>
            </a:r>
            <a:endPar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2"/>
            <a:r>
              <a:rPr lang="en-US" sz="1800" dirty="0">
                <a:solidFill>
                  <a:schemeClr val="tx1"/>
                </a:solidFill>
                <a:latin typeface="Arial" panose="020B0604020202020204" pitchFamily="34" charset="0"/>
                <a:cs typeface="Arial" panose="020B0604020202020204" pitchFamily="34" charset="0"/>
              </a:rPr>
              <a:t>including </a:t>
            </a:r>
            <a:r>
              <a:rPr lang="en-US" sz="1800" b="1" dirty="0">
                <a:solidFill>
                  <a:schemeClr val="tx1"/>
                </a:solidFill>
                <a:latin typeface="Arial" panose="020B0604020202020204" pitchFamily="34" charset="0"/>
                <a:cs typeface="Arial" panose="020B0604020202020204" pitchFamily="34" charset="0"/>
              </a:rPr>
              <a:t>inequalities </a:t>
            </a:r>
          </a:p>
          <a:p>
            <a:r>
              <a:rPr lang="en-US" sz="1800" dirty="0">
                <a:solidFill>
                  <a:schemeClr val="tx1"/>
                </a:solidFill>
                <a:latin typeface="Arial" panose="020B0604020202020204" pitchFamily="34" charset="0"/>
                <a:cs typeface="Arial" panose="020B0604020202020204" pitchFamily="34" charset="0"/>
              </a:rPr>
              <a:t>Inform your senior leadership of the process </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and the results produced from the Estimates process</a:t>
            </a:r>
          </a:p>
        </p:txBody>
      </p:sp>
    </p:spTree>
    <p:extLst>
      <p:ext uri="{BB962C8B-B14F-4D97-AF65-F5344CB8AC3E}">
        <p14:creationId xmlns:p14="http://schemas.microsoft.com/office/powerpoint/2010/main" val="379759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5D00B-5FEB-3E85-B4AE-F27F7B11F82D}"/>
              </a:ext>
            </a:extLst>
          </p:cNvPr>
          <p:cNvSpPr>
            <a:spLocks noGrp="1"/>
          </p:cNvSpPr>
          <p:nvPr>
            <p:ph type="title"/>
          </p:nvPr>
        </p:nvSpPr>
        <p:spPr>
          <a:xfrm>
            <a:off x="216343" y="864108"/>
            <a:ext cx="2947482" cy="900035"/>
          </a:xfrm>
        </p:spPr>
        <p:txBody>
          <a:bodyPr/>
          <a:lstStyle/>
          <a:p>
            <a:r>
              <a:rPr lang="en-US" b="1" dirty="0"/>
              <a:t>Thank you</a:t>
            </a:r>
          </a:p>
        </p:txBody>
      </p:sp>
      <p:sp>
        <p:nvSpPr>
          <p:cNvPr id="3" name="Content Placeholder 2">
            <a:extLst>
              <a:ext uri="{FF2B5EF4-FFF2-40B4-BE49-F238E27FC236}">
                <a16:creationId xmlns:a16="http://schemas.microsoft.com/office/drawing/2014/main" id="{566947AC-1171-011A-5368-8AA66DF5AE46}"/>
              </a:ext>
            </a:extLst>
          </p:cNvPr>
          <p:cNvSpPr>
            <a:spLocks noGrp="1"/>
          </p:cNvSpPr>
          <p:nvPr>
            <p:ph idx="1"/>
          </p:nvPr>
        </p:nvSpPr>
        <p:spPr>
          <a:xfrm>
            <a:off x="3869268" y="864108"/>
            <a:ext cx="7944780" cy="5993892"/>
          </a:xfrm>
        </p:spPr>
        <p:txBody>
          <a:bodyPr>
            <a:normAutofit lnSpcReduction="10000"/>
          </a:bodyPr>
          <a:lstStyle/>
          <a:p>
            <a:r>
              <a:rPr lang="en-US" dirty="0">
                <a:solidFill>
                  <a:schemeClr val="tx1"/>
                </a:solidFill>
              </a:rPr>
              <a:t>Estimates will inform </a:t>
            </a:r>
            <a:r>
              <a:rPr lang="en-US" b="1" dirty="0">
                <a:solidFill>
                  <a:schemeClr val="tx1"/>
                </a:solidFill>
              </a:rPr>
              <a:t>sustainability roadmaps: </a:t>
            </a:r>
            <a:r>
              <a:rPr lang="en-US" dirty="0">
                <a:solidFill>
                  <a:schemeClr val="tx1"/>
                </a:solidFill>
              </a:rPr>
              <a:t>for </a:t>
            </a:r>
            <a:r>
              <a:rPr lang="en-US" b="1" dirty="0">
                <a:solidFill>
                  <a:schemeClr val="tx1"/>
                </a:solidFill>
              </a:rPr>
              <a:t>after 2030</a:t>
            </a:r>
            <a:endParaRPr lang="en-US" dirty="0">
              <a:solidFill>
                <a:schemeClr val="tx1"/>
              </a:solidFill>
            </a:endParaRPr>
          </a:p>
          <a:p>
            <a:pPr lvl="1"/>
            <a:r>
              <a:rPr lang="en-US" b="1" i="1" dirty="0">
                <a:solidFill>
                  <a:schemeClr val="tx1"/>
                </a:solidFill>
              </a:rPr>
              <a:t>‘End of AIDS as a public health treat’ </a:t>
            </a:r>
            <a:br>
              <a:rPr lang="en-US" b="1" i="1" dirty="0">
                <a:solidFill>
                  <a:schemeClr val="tx1"/>
                </a:solidFill>
              </a:rPr>
            </a:br>
            <a:r>
              <a:rPr lang="en-US" dirty="0">
                <a:solidFill>
                  <a:schemeClr val="tx1"/>
                </a:solidFill>
              </a:rPr>
              <a:t>will require </a:t>
            </a:r>
            <a:r>
              <a:rPr lang="en-US" b="1" dirty="0">
                <a:solidFill>
                  <a:schemeClr val="tx1"/>
                </a:solidFill>
              </a:rPr>
              <a:t>ongoing strong AIDS programs!</a:t>
            </a:r>
          </a:p>
          <a:p>
            <a:pPr lvl="1"/>
            <a:r>
              <a:rPr lang="en-US" dirty="0">
                <a:solidFill>
                  <a:schemeClr val="tx1"/>
                </a:solidFill>
              </a:rPr>
              <a:t>In 2025 round estimates, we’ll resume </a:t>
            </a:r>
            <a:br>
              <a:rPr lang="en-US" dirty="0">
                <a:solidFill>
                  <a:schemeClr val="tx1"/>
                </a:solidFill>
              </a:rPr>
            </a:br>
            <a:r>
              <a:rPr lang="en-US" b="1" dirty="0">
                <a:solidFill>
                  <a:schemeClr val="tx1"/>
                </a:solidFill>
              </a:rPr>
              <a:t>program scenario projections</a:t>
            </a:r>
            <a:endParaRPr lang="en-US" dirty="0">
              <a:solidFill>
                <a:schemeClr val="tx1"/>
              </a:solidFill>
            </a:endParaRPr>
          </a:p>
          <a:p>
            <a:pPr lvl="1"/>
            <a:r>
              <a:rPr lang="en-US" i="1" dirty="0">
                <a:solidFill>
                  <a:schemeClr val="tx1"/>
                </a:solidFill>
              </a:rPr>
              <a:t>Goals</a:t>
            </a:r>
            <a:r>
              <a:rPr lang="en-US" dirty="0">
                <a:solidFill>
                  <a:schemeClr val="tx1"/>
                </a:solidFill>
              </a:rPr>
              <a:t> &amp; </a:t>
            </a:r>
            <a:r>
              <a:rPr lang="en-US" i="1" dirty="0">
                <a:solidFill>
                  <a:schemeClr val="tx1"/>
                </a:solidFill>
              </a:rPr>
              <a:t>AEM</a:t>
            </a:r>
            <a:r>
              <a:rPr lang="en-US" dirty="0">
                <a:solidFill>
                  <a:schemeClr val="tx1"/>
                </a:solidFill>
              </a:rPr>
              <a:t> models project</a:t>
            </a:r>
            <a:r>
              <a:rPr lang="en-US" b="1" dirty="0">
                <a:solidFill>
                  <a:schemeClr val="tx1"/>
                </a:solidFill>
              </a:rPr>
              <a:t> service volumes, coverage targets, cost </a:t>
            </a:r>
            <a:br>
              <a:rPr lang="en-US" b="1" dirty="0">
                <a:solidFill>
                  <a:schemeClr val="tx1"/>
                </a:solidFill>
              </a:rPr>
            </a:br>
            <a:r>
              <a:rPr lang="en-US" dirty="0">
                <a:solidFill>
                  <a:schemeClr val="tx1"/>
                </a:solidFill>
              </a:rPr>
              <a:t>and</a:t>
            </a:r>
            <a:r>
              <a:rPr lang="en-US" b="1" dirty="0">
                <a:solidFill>
                  <a:schemeClr val="tx1"/>
                </a:solidFill>
              </a:rPr>
              <a:t> health impact </a:t>
            </a:r>
            <a:r>
              <a:rPr lang="en-US" dirty="0">
                <a:solidFill>
                  <a:schemeClr val="tx1"/>
                </a:solidFill>
              </a:rPr>
              <a:t>– of not only </a:t>
            </a:r>
            <a:r>
              <a:rPr lang="en-US" b="1" dirty="0">
                <a:solidFill>
                  <a:schemeClr val="tx1"/>
                </a:solidFill>
              </a:rPr>
              <a:t>ART and PMTCT </a:t>
            </a:r>
            <a:r>
              <a:rPr lang="en-US" dirty="0">
                <a:solidFill>
                  <a:schemeClr val="tx1"/>
                </a:solidFill>
              </a:rPr>
              <a:t>but also </a:t>
            </a:r>
            <a:r>
              <a:rPr lang="en-US" b="1" dirty="0">
                <a:solidFill>
                  <a:schemeClr val="tx1"/>
                </a:solidFill>
              </a:rPr>
              <a:t>prevention, </a:t>
            </a:r>
          </a:p>
          <a:p>
            <a:pPr marL="502920" lvl="1" indent="0">
              <a:buNone/>
            </a:pPr>
            <a:r>
              <a:rPr lang="en-US" b="1" dirty="0">
                <a:solidFill>
                  <a:schemeClr val="tx1"/>
                </a:solidFill>
              </a:rPr>
              <a:t>	in national program scenarios, </a:t>
            </a:r>
            <a:br>
              <a:rPr lang="en-US" b="1" dirty="0">
                <a:solidFill>
                  <a:schemeClr val="tx1"/>
                </a:solidFill>
              </a:rPr>
            </a:br>
            <a:r>
              <a:rPr lang="en-US" b="1" dirty="0">
                <a:solidFill>
                  <a:schemeClr val="tx1"/>
                </a:solidFill>
              </a:rPr>
              <a:t>	</a:t>
            </a:r>
            <a:r>
              <a:rPr lang="en-US" dirty="0">
                <a:solidFill>
                  <a:schemeClr val="tx1"/>
                </a:solidFill>
              </a:rPr>
              <a:t>to </a:t>
            </a:r>
            <a:r>
              <a:rPr lang="en-US" b="1" dirty="0">
                <a:solidFill>
                  <a:schemeClr val="tx1"/>
                </a:solidFill>
              </a:rPr>
              <a:t>optimize control </a:t>
            </a:r>
            <a:r>
              <a:rPr lang="en-US" dirty="0">
                <a:solidFill>
                  <a:schemeClr val="tx1"/>
                </a:solidFill>
              </a:rPr>
              <a:t>for your epidemic &amp; keep it sustainable</a:t>
            </a:r>
            <a:br>
              <a:rPr lang="en-US" dirty="0">
                <a:solidFill>
                  <a:schemeClr val="tx1"/>
                </a:solidFill>
              </a:rPr>
            </a:br>
            <a:endParaRPr lang="en-US" dirty="0">
              <a:solidFill>
                <a:schemeClr val="tx1"/>
              </a:solidFill>
            </a:endParaRPr>
          </a:p>
          <a:p>
            <a:r>
              <a:rPr lang="en-US" dirty="0">
                <a:solidFill>
                  <a:schemeClr val="tx1"/>
                </a:solidFill>
              </a:rPr>
              <a:t>Good-quality input data on </a:t>
            </a:r>
            <a:r>
              <a:rPr lang="en-US" b="1" dirty="0">
                <a:solidFill>
                  <a:schemeClr val="tx1"/>
                </a:solidFill>
              </a:rPr>
              <a:t>Antiretroviral Treatment</a:t>
            </a:r>
            <a:r>
              <a:rPr lang="en-US" dirty="0">
                <a:solidFill>
                  <a:schemeClr val="tx1"/>
                </a:solidFill>
              </a:rPr>
              <a:t>: </a:t>
            </a:r>
          </a:p>
          <a:p>
            <a:pPr lvl="1"/>
            <a:r>
              <a:rPr lang="en-US" dirty="0">
                <a:solidFill>
                  <a:schemeClr val="tx1"/>
                </a:solidFill>
              </a:rPr>
              <a:t>by Age</a:t>
            </a:r>
          </a:p>
          <a:p>
            <a:pPr lvl="1"/>
            <a:r>
              <a:rPr lang="en-US" dirty="0">
                <a:solidFill>
                  <a:schemeClr val="tx1"/>
                </a:solidFill>
              </a:rPr>
              <a:t>New Initiates, interruption, re-initiations, deaths on ART </a:t>
            </a:r>
            <a:br>
              <a:rPr lang="en-US" dirty="0">
                <a:solidFill>
                  <a:schemeClr val="tx1"/>
                </a:solidFill>
              </a:rPr>
            </a:br>
            <a:r>
              <a:rPr lang="en-US" dirty="0">
                <a:solidFill>
                  <a:schemeClr val="tx1"/>
                </a:solidFill>
              </a:rPr>
              <a:t>(Electronic Medical Records, Unique IDs)</a:t>
            </a:r>
          </a:p>
          <a:p>
            <a:pPr lvl="1"/>
            <a:r>
              <a:rPr lang="en-US" dirty="0">
                <a:solidFill>
                  <a:schemeClr val="tx1"/>
                </a:solidFill>
              </a:rPr>
              <a:t>Data Quality Audits </a:t>
            </a:r>
          </a:p>
          <a:p>
            <a:pPr lvl="1"/>
            <a:r>
              <a:rPr lang="en-US" i="1" dirty="0">
                <a:solidFill>
                  <a:schemeClr val="tx1"/>
                </a:solidFill>
              </a:rPr>
              <a:t>Validate</a:t>
            </a:r>
            <a:r>
              <a:rPr lang="en-US" dirty="0">
                <a:solidFill>
                  <a:schemeClr val="tx1"/>
                </a:solidFill>
              </a:rPr>
              <a:t> Spectrum % coverage estimates against program data &amp; surveys</a:t>
            </a:r>
          </a:p>
          <a:p>
            <a:r>
              <a:rPr lang="en-US" b="1" dirty="0">
                <a:solidFill>
                  <a:schemeClr val="tx1"/>
                </a:solidFill>
              </a:rPr>
              <a:t>Key Populations</a:t>
            </a:r>
            <a:r>
              <a:rPr lang="en-US" dirty="0">
                <a:solidFill>
                  <a:schemeClr val="tx1"/>
                </a:solidFill>
              </a:rPr>
              <a:t>: </a:t>
            </a:r>
          </a:p>
          <a:p>
            <a:pPr lvl="1"/>
            <a:r>
              <a:rPr lang="en-US" dirty="0">
                <a:solidFill>
                  <a:schemeClr val="tx1"/>
                </a:solidFill>
              </a:rPr>
              <a:t>Population size estimates</a:t>
            </a:r>
          </a:p>
          <a:p>
            <a:pPr lvl="1"/>
            <a:r>
              <a:rPr lang="en-US" dirty="0">
                <a:solidFill>
                  <a:schemeClr val="tx1"/>
                </a:solidFill>
              </a:rPr>
              <a:t>HIV prevalence </a:t>
            </a:r>
          </a:p>
          <a:p>
            <a:pPr lvl="1"/>
            <a:r>
              <a:rPr lang="en-US" dirty="0">
                <a:solidFill>
                  <a:schemeClr val="tx1"/>
                </a:solidFill>
              </a:rPr>
              <a:t>ART &amp; prevention coverage</a:t>
            </a:r>
          </a:p>
          <a:p>
            <a:pPr lvl="1"/>
            <a:r>
              <a:rPr lang="en-US" i="1" dirty="0">
                <a:solidFill>
                  <a:schemeClr val="tx1"/>
                </a:solidFill>
              </a:rPr>
              <a:t>AEM, EPP </a:t>
            </a:r>
            <a:r>
              <a:rPr lang="en-US" dirty="0">
                <a:solidFill>
                  <a:schemeClr val="tx1"/>
                </a:solidFill>
              </a:rPr>
              <a:t>and</a:t>
            </a:r>
            <a:r>
              <a:rPr lang="en-US" i="1" dirty="0">
                <a:solidFill>
                  <a:schemeClr val="tx1"/>
                </a:solidFill>
              </a:rPr>
              <a:t> Goals </a:t>
            </a:r>
            <a:r>
              <a:rPr lang="en-US" dirty="0">
                <a:solidFill>
                  <a:schemeClr val="tx1"/>
                </a:solidFill>
              </a:rPr>
              <a:t>models</a:t>
            </a:r>
          </a:p>
          <a:p>
            <a:pPr lvl="2"/>
            <a:endParaRPr lang="en-US" dirty="0">
              <a:solidFill>
                <a:schemeClr val="tx1"/>
              </a:solidFill>
            </a:endParaRPr>
          </a:p>
        </p:txBody>
      </p:sp>
      <p:pic>
        <p:nvPicPr>
          <p:cNvPr id="4" name="Picture 3" descr="A group of people walking&#10;&#10;Description automatically generated">
            <a:extLst>
              <a:ext uri="{FF2B5EF4-FFF2-40B4-BE49-F238E27FC236}">
                <a16:creationId xmlns:a16="http://schemas.microsoft.com/office/drawing/2014/main" id="{11FAE27A-0EB4-E930-B554-F76A2D115E51}"/>
              </a:ext>
            </a:extLst>
          </p:cNvPr>
          <p:cNvPicPr>
            <a:picLocks noChangeAspect="1"/>
          </p:cNvPicPr>
          <p:nvPr/>
        </p:nvPicPr>
        <p:blipFill rotWithShape="1">
          <a:blip r:embed="rId3"/>
          <a:srcRect r="-1" b="533"/>
          <a:stretch/>
        </p:blipFill>
        <p:spPr>
          <a:xfrm>
            <a:off x="260507" y="1659174"/>
            <a:ext cx="3072384" cy="4334718"/>
          </a:xfrm>
          <a:prstGeom prst="rect">
            <a:avLst/>
          </a:prstGeom>
        </p:spPr>
      </p:pic>
    </p:spTree>
    <p:extLst>
      <p:ext uri="{BB962C8B-B14F-4D97-AF65-F5344CB8AC3E}">
        <p14:creationId xmlns:p14="http://schemas.microsoft.com/office/powerpoint/2010/main" val="83019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F1DE-8800-AC02-6A61-F9F657CA66BB}"/>
              </a:ext>
            </a:extLst>
          </p:cNvPr>
          <p:cNvSpPr>
            <a:spLocks noGrp="1"/>
          </p:cNvSpPr>
          <p:nvPr>
            <p:ph type="title"/>
          </p:nvPr>
        </p:nvSpPr>
        <p:spPr>
          <a:xfrm>
            <a:off x="0" y="1123837"/>
            <a:ext cx="3401568" cy="4601183"/>
          </a:xfrm>
        </p:spPr>
        <p:txBody>
          <a:bodyPr>
            <a:normAutofit/>
          </a:bodyPr>
          <a:lstStyle/>
          <a:p>
            <a:r>
              <a:rPr lang="en-US" dirty="0"/>
              <a:t>Strong declines in new HIV infections in highest-burden regions (Africa); weaker declines elsewhere – EECA &amp; MENA regions increased</a:t>
            </a:r>
          </a:p>
        </p:txBody>
      </p:sp>
      <p:sp>
        <p:nvSpPr>
          <p:cNvPr id="3" name="Content Placeholder 2">
            <a:extLst>
              <a:ext uri="{FF2B5EF4-FFF2-40B4-BE49-F238E27FC236}">
                <a16:creationId xmlns:a16="http://schemas.microsoft.com/office/drawing/2014/main" id="{8D58BB22-8ED3-7A85-17EC-B651B781049D}"/>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04AEB1DF-C4BE-2D6B-D8D2-59380CB55196}"/>
              </a:ext>
            </a:extLst>
          </p:cNvPr>
          <p:cNvPicPr>
            <a:picLocks noChangeAspect="1"/>
          </p:cNvPicPr>
          <p:nvPr/>
        </p:nvPicPr>
        <p:blipFill>
          <a:blip r:embed="rId3"/>
          <a:stretch>
            <a:fillRect/>
          </a:stretch>
        </p:blipFill>
        <p:spPr>
          <a:xfrm>
            <a:off x="3869268" y="392972"/>
            <a:ext cx="7465666" cy="6062911"/>
          </a:xfrm>
          <a:prstGeom prst="rect">
            <a:avLst/>
          </a:prstGeom>
          <a:ln>
            <a:noFill/>
          </a:ln>
        </p:spPr>
      </p:pic>
    </p:spTree>
    <p:extLst>
      <p:ext uri="{BB962C8B-B14F-4D97-AF65-F5344CB8AC3E}">
        <p14:creationId xmlns:p14="http://schemas.microsoft.com/office/powerpoint/2010/main" val="103197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ontent Placeholder 2">
            <a:extLst>
              <a:ext uri="{FF2B5EF4-FFF2-40B4-BE49-F238E27FC236}">
                <a16:creationId xmlns:a16="http://schemas.microsoft.com/office/drawing/2014/main" id="{C4325554-85FA-42BF-9648-938FBC837889}"/>
              </a:ext>
            </a:extLst>
          </p:cNvPr>
          <p:cNvSpPr>
            <a:spLocks noGrp="1"/>
          </p:cNvSpPr>
          <p:nvPr>
            <p:ph sz="quarter" idx="12"/>
          </p:nvPr>
        </p:nvSpPr>
        <p:spPr>
          <a:xfrm>
            <a:off x="3681984" y="804672"/>
            <a:ext cx="7748016" cy="819942"/>
          </a:xfrm>
        </p:spPr>
        <p:txBody>
          <a:bodyPr lIns="0" tIns="0" rIns="0" bIns="0" anchor="t" anchorCtr="0">
            <a:normAutofit/>
          </a:bodyPr>
          <a:lstStyle/>
          <a:p>
            <a:pPr algn="ctr">
              <a:lnSpc>
                <a:spcPct val="100000"/>
              </a:lnSpc>
              <a:spcBef>
                <a:spcPts val="0"/>
              </a:spcBef>
            </a:pPr>
            <a:r>
              <a:rPr lang="en-US" sz="1800" b="1" dirty="0">
                <a:solidFill>
                  <a:schemeClr val="tx1"/>
                </a:solidFill>
                <a:latin typeface="Arial" panose="020B0604020202020204" pitchFamily="34" charset="0"/>
                <a:cs typeface="Arial" panose="020B0604020202020204" pitchFamily="34" charset="0"/>
              </a:rPr>
              <a:t>% and number of people living with HIV who know their HIV status, receive antiretroviral therapy and are virally suppressed, globally</a:t>
            </a:r>
          </a:p>
        </p:txBody>
      </p:sp>
      <p:pic>
        <p:nvPicPr>
          <p:cNvPr id="5" name="Picture 4">
            <a:extLst>
              <a:ext uri="{FF2B5EF4-FFF2-40B4-BE49-F238E27FC236}">
                <a16:creationId xmlns:a16="http://schemas.microsoft.com/office/drawing/2014/main" id="{B30D593E-5C16-E0B0-0606-0C013DAC1B59}"/>
              </a:ext>
            </a:extLst>
          </p:cNvPr>
          <p:cNvPicPr>
            <a:picLocks noChangeAspect="1"/>
          </p:cNvPicPr>
          <p:nvPr/>
        </p:nvPicPr>
        <p:blipFill>
          <a:blip r:embed="rId3"/>
          <a:stretch>
            <a:fillRect/>
          </a:stretch>
        </p:blipFill>
        <p:spPr>
          <a:xfrm>
            <a:off x="3521234" y="1779021"/>
            <a:ext cx="8241072" cy="4478728"/>
          </a:xfrm>
          <a:prstGeom prst="rect">
            <a:avLst/>
          </a:prstGeom>
        </p:spPr>
      </p:pic>
      <p:sp>
        <p:nvSpPr>
          <p:cNvPr id="3" name="Title 2">
            <a:extLst>
              <a:ext uri="{FF2B5EF4-FFF2-40B4-BE49-F238E27FC236}">
                <a16:creationId xmlns:a16="http://schemas.microsoft.com/office/drawing/2014/main" id="{26D594C4-D1BF-6C52-E6AB-641BF2847E2B}"/>
              </a:ext>
            </a:extLst>
          </p:cNvPr>
          <p:cNvSpPr txBox="1">
            <a:spLocks/>
          </p:cNvSpPr>
          <p:nvPr/>
        </p:nvSpPr>
        <p:spPr>
          <a:xfrm>
            <a:off x="0" y="1624614"/>
            <a:ext cx="3401567" cy="4100405"/>
          </a:xfrm>
          <a:prstGeom prst="rect">
            <a:avLst/>
          </a:prstGeom>
        </p:spPr>
        <p:txBody>
          <a:bodyPr lIns="91440" tIns="45720" rIns="91440" bIns="45720" anchor="t"/>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Impressive scale-up of HIV testing and treatment  since 2015... </a:t>
            </a:r>
          </a:p>
          <a:p>
            <a:br>
              <a:rPr lang="en-US" sz="2800" b="1" dirty="0"/>
            </a:br>
            <a:r>
              <a:rPr lang="en-US" b="1" dirty="0"/>
              <a:t>but gaps remain</a:t>
            </a:r>
            <a:endParaRPr lang="en-US" sz="2800" b="1" dirty="0"/>
          </a:p>
        </p:txBody>
      </p:sp>
    </p:spTree>
    <p:extLst>
      <p:ext uri="{BB962C8B-B14F-4D97-AF65-F5344CB8AC3E}">
        <p14:creationId xmlns:p14="http://schemas.microsoft.com/office/powerpoint/2010/main" val="4142559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F1DE-8800-AC02-6A61-F9F657CA66BB}"/>
              </a:ext>
            </a:extLst>
          </p:cNvPr>
          <p:cNvSpPr>
            <a:spLocks noGrp="1"/>
          </p:cNvSpPr>
          <p:nvPr>
            <p:ph type="title"/>
          </p:nvPr>
        </p:nvSpPr>
        <p:spPr>
          <a:xfrm>
            <a:off x="0" y="1123837"/>
            <a:ext cx="3486912" cy="4601183"/>
          </a:xfrm>
        </p:spPr>
        <p:txBody>
          <a:bodyPr>
            <a:normAutofit fontScale="90000"/>
          </a:bodyPr>
          <a:lstStyle/>
          <a:p>
            <a:r>
              <a:rPr lang="en-US" sz="3200" dirty="0"/>
              <a:t>2023 estimates: </a:t>
            </a:r>
            <a:br>
              <a:rPr lang="en-US" sz="3200" dirty="0"/>
            </a:br>
            <a:br>
              <a:rPr lang="en-US" sz="3200" dirty="0"/>
            </a:br>
            <a:r>
              <a:rPr lang="en-US" sz="3200" dirty="0"/>
              <a:t>Most countries could estimate  % among PLHIV </a:t>
            </a:r>
            <a:r>
              <a:rPr lang="en-US" sz="3200" b="1" dirty="0"/>
              <a:t>ART coverage </a:t>
            </a:r>
            <a:r>
              <a:rPr lang="en-US" sz="3200" dirty="0"/>
              <a:t>over 2015 to 2021/22 </a:t>
            </a:r>
            <a:br>
              <a:rPr lang="en-US" sz="3200" dirty="0"/>
            </a:br>
            <a:br>
              <a:rPr lang="en-US" sz="3200" dirty="0"/>
            </a:br>
            <a:r>
              <a:rPr lang="en-US" sz="3200" dirty="0"/>
              <a:t>Fewer had high- coverage routine data on  </a:t>
            </a:r>
            <a:r>
              <a:rPr lang="en-US" sz="3200" b="1" dirty="0"/>
              <a:t>Viral Load Suppression</a:t>
            </a:r>
          </a:p>
        </p:txBody>
      </p:sp>
      <p:sp>
        <p:nvSpPr>
          <p:cNvPr id="3" name="Content Placeholder 2">
            <a:extLst>
              <a:ext uri="{FF2B5EF4-FFF2-40B4-BE49-F238E27FC236}">
                <a16:creationId xmlns:a16="http://schemas.microsoft.com/office/drawing/2014/main" id="{8D58BB22-8ED3-7A85-17EC-B651B781049D}"/>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9D157C2C-3D36-0C06-1166-6B959F14D437}"/>
              </a:ext>
            </a:extLst>
          </p:cNvPr>
          <p:cNvPicPr>
            <a:picLocks noChangeAspect="1"/>
          </p:cNvPicPr>
          <p:nvPr/>
        </p:nvPicPr>
        <p:blipFill rotWithShape="1">
          <a:blip r:embed="rId3"/>
          <a:srcRect b="71339"/>
          <a:stretch/>
        </p:blipFill>
        <p:spPr>
          <a:xfrm>
            <a:off x="3869268" y="115552"/>
            <a:ext cx="8322732" cy="2665859"/>
          </a:xfrm>
          <a:prstGeom prst="rect">
            <a:avLst/>
          </a:prstGeom>
        </p:spPr>
      </p:pic>
      <p:pic>
        <p:nvPicPr>
          <p:cNvPr id="6" name="Picture 5">
            <a:extLst>
              <a:ext uri="{FF2B5EF4-FFF2-40B4-BE49-F238E27FC236}">
                <a16:creationId xmlns:a16="http://schemas.microsoft.com/office/drawing/2014/main" id="{B881AFE6-906B-0D0A-FD9B-BEBC35B37F46}"/>
              </a:ext>
            </a:extLst>
          </p:cNvPr>
          <p:cNvPicPr>
            <a:picLocks noChangeAspect="1"/>
          </p:cNvPicPr>
          <p:nvPr/>
        </p:nvPicPr>
        <p:blipFill rotWithShape="1">
          <a:blip r:embed="rId3"/>
          <a:srcRect l="419" t="50000" r="1" b="6451"/>
          <a:stretch/>
        </p:blipFill>
        <p:spPr>
          <a:xfrm>
            <a:off x="4006551" y="2857500"/>
            <a:ext cx="8185449" cy="4000500"/>
          </a:xfrm>
          <a:prstGeom prst="rect">
            <a:avLst/>
          </a:prstGeom>
        </p:spPr>
      </p:pic>
    </p:spTree>
    <p:extLst>
      <p:ext uri="{BB962C8B-B14F-4D97-AF65-F5344CB8AC3E}">
        <p14:creationId xmlns:p14="http://schemas.microsoft.com/office/powerpoint/2010/main" val="3673016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927C2-27A2-F91F-25C0-8316D8DF03FF}"/>
              </a:ext>
            </a:extLst>
          </p:cNvPr>
          <p:cNvSpPr>
            <a:spLocks noGrp="1"/>
          </p:cNvSpPr>
          <p:nvPr>
            <p:ph type="title"/>
          </p:nvPr>
        </p:nvSpPr>
        <p:spPr/>
        <p:txBody>
          <a:bodyPr/>
          <a:lstStyle/>
          <a:p>
            <a:r>
              <a:rPr lang="en-US" b="1" dirty="0"/>
              <a:t>Key points for 2024</a:t>
            </a:r>
          </a:p>
        </p:txBody>
      </p:sp>
      <p:sp>
        <p:nvSpPr>
          <p:cNvPr id="3" name="Content Placeholder 2">
            <a:extLst>
              <a:ext uri="{FF2B5EF4-FFF2-40B4-BE49-F238E27FC236}">
                <a16:creationId xmlns:a16="http://schemas.microsoft.com/office/drawing/2014/main" id="{2D500F84-5879-5D18-F53A-4586F7232CC9}"/>
              </a:ext>
            </a:extLst>
          </p:cNvPr>
          <p:cNvSpPr>
            <a:spLocks noGrp="1"/>
          </p:cNvSpPr>
          <p:nvPr>
            <p:ph idx="1"/>
          </p:nvPr>
        </p:nvSpPr>
        <p:spPr>
          <a:xfrm>
            <a:off x="3869268" y="864108"/>
            <a:ext cx="7917920" cy="5120640"/>
          </a:xfrm>
        </p:spPr>
        <p:txBody>
          <a:bodyPr>
            <a:normAutofit fontScale="92500" lnSpcReduction="10000"/>
          </a:bodyPr>
          <a:lstStyle/>
          <a:p>
            <a:pPr>
              <a:spcBef>
                <a:spcPts val="2400"/>
              </a:spcBef>
            </a:pPr>
            <a:r>
              <a:rPr lang="en-US" dirty="0">
                <a:solidFill>
                  <a:schemeClr val="tx1"/>
                </a:solidFill>
                <a:latin typeface="Arial" panose="020B0604020202020204" pitchFamily="34" charset="0"/>
                <a:cs typeface="Arial" panose="020B0604020202020204" pitchFamily="34" charset="0"/>
              </a:rPr>
              <a:t>No in-person regional workshops in 2024</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Workshops every other year, next Q1 of 2025</a:t>
            </a:r>
          </a:p>
          <a:p>
            <a:pPr>
              <a:spcBef>
                <a:spcPts val="2400"/>
              </a:spcBef>
            </a:pPr>
            <a:r>
              <a:rPr lang="en-US" dirty="0">
                <a:solidFill>
                  <a:schemeClr val="tx1"/>
                </a:solidFill>
                <a:latin typeface="Arial" panose="020B0604020202020204" pitchFamily="34" charset="0"/>
                <a:cs typeface="Arial" panose="020B0604020202020204" pitchFamily="34" charset="0"/>
              </a:rPr>
              <a:t>Virtual technical support</a:t>
            </a:r>
          </a:p>
          <a:p>
            <a:pPr lvl="1">
              <a:spcBef>
                <a:spcPts val="2400"/>
              </a:spcBef>
            </a:pPr>
            <a:r>
              <a:rPr lang="en-US" dirty="0">
                <a:solidFill>
                  <a:schemeClr val="tx1"/>
                </a:solidFill>
                <a:latin typeface="Arial" panose="020B0604020202020204" pitchFamily="34" charset="0"/>
                <a:cs typeface="Arial" panose="020B0604020202020204" pitchFamily="34" charset="0"/>
              </a:rPr>
              <a:t>UNAIDS (sub-)regional and country Strategic Information Advisors;</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 consultants for MENA &amp; high-income countries</a:t>
            </a:r>
          </a:p>
          <a:p>
            <a:pPr lvl="1">
              <a:spcBef>
                <a:spcPts val="2400"/>
              </a:spcBef>
            </a:pPr>
            <a:r>
              <a:rPr lang="en-US" dirty="0">
                <a:solidFill>
                  <a:schemeClr val="tx1"/>
                </a:solidFill>
                <a:latin typeface="Arial" panose="020B0604020202020204" pitchFamily="34" charset="0"/>
                <a:cs typeface="Arial" panose="020B0604020202020204" pitchFamily="34" charset="0"/>
              </a:rPr>
              <a:t>UNAIDS Data for Impact advisors (Geneva/Nairobi)</a:t>
            </a:r>
          </a:p>
          <a:p>
            <a:pPr lvl="1">
              <a:spcBef>
                <a:spcPts val="2400"/>
              </a:spcBef>
            </a:pPr>
            <a:r>
              <a:rPr lang="en-US" dirty="0">
                <a:solidFill>
                  <a:schemeClr val="tx1"/>
                </a:solidFill>
                <a:latin typeface="Arial" panose="020B0604020202020204" pitchFamily="34" charset="0"/>
                <a:cs typeface="Arial" panose="020B0604020202020204" pitchFamily="34" charset="0"/>
              </a:rPr>
              <a:t>AIDS Epidemic Model (Asia): East West Center </a:t>
            </a:r>
          </a:p>
          <a:p>
            <a:pPr lvl="1">
              <a:spcBef>
                <a:spcPts val="2400"/>
              </a:spcBef>
            </a:pPr>
            <a:r>
              <a:rPr lang="en-US" dirty="0">
                <a:solidFill>
                  <a:schemeClr val="tx1"/>
                </a:solidFill>
                <a:latin typeface="Arial" panose="020B0604020202020204" pitchFamily="34" charset="0"/>
                <a:cs typeface="Arial" panose="020B0604020202020204" pitchFamily="34" charset="0"/>
              </a:rPr>
              <a:t>Linking (via UNAIDS) to Avenir Health as needed</a:t>
            </a:r>
          </a:p>
          <a:p>
            <a:pPr>
              <a:spcBef>
                <a:spcPts val="2400"/>
              </a:spcBef>
            </a:pPr>
            <a:r>
              <a:rPr lang="en-US" b="1" dirty="0">
                <a:solidFill>
                  <a:schemeClr val="tx1"/>
                </a:solidFill>
                <a:latin typeface="Arial" panose="020B0604020202020204" pitchFamily="34" charset="0"/>
                <a:cs typeface="Arial" panose="020B0604020202020204" pitchFamily="34" charset="0"/>
              </a:rPr>
              <a:t>Spectrum file </a:t>
            </a:r>
            <a:r>
              <a:rPr lang="en-US" dirty="0">
                <a:solidFill>
                  <a:schemeClr val="tx1"/>
                </a:solidFill>
                <a:latin typeface="Arial" panose="020B0604020202020204" pitchFamily="34" charset="0"/>
                <a:cs typeface="Arial" panose="020B0604020202020204" pitchFamily="34" charset="0"/>
              </a:rPr>
              <a:t>for UNAIDS review due by </a:t>
            </a:r>
            <a:r>
              <a:rPr lang="en-US" u="sng" dirty="0">
                <a:solidFill>
                  <a:schemeClr val="tx1"/>
                </a:solidFill>
                <a:latin typeface="Arial" panose="020B0604020202020204" pitchFamily="34" charset="0"/>
                <a:cs typeface="Arial" panose="020B0604020202020204" pitchFamily="34" charset="0"/>
              </a:rPr>
              <a:t>30 March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 drafts welcome before!</a:t>
            </a:r>
          </a:p>
          <a:p>
            <a:r>
              <a:rPr lang="en-US" b="1" dirty="0">
                <a:solidFill>
                  <a:schemeClr val="tx1"/>
                </a:solidFill>
                <a:latin typeface="Arial" panose="020B0604020202020204" pitchFamily="34" charset="0"/>
                <a:cs typeface="Arial" panose="020B0604020202020204" pitchFamily="34" charset="0"/>
              </a:rPr>
              <a:t>Key Populations workbook</a:t>
            </a:r>
            <a:r>
              <a:rPr lang="en-US" dirty="0">
                <a:solidFill>
                  <a:schemeClr val="tx1"/>
                </a:solidFill>
                <a:latin typeface="Arial" panose="020B0604020202020204" pitchFamily="34" charset="0"/>
                <a:cs typeface="Arial" panose="020B0604020202020204" pitchFamily="34" charset="0"/>
              </a:rPr>
              <a:t>: to review Key Populations data, and initial </a:t>
            </a:r>
            <a:r>
              <a:rPr lang="en-US" i="1" dirty="0">
                <a:solidFill>
                  <a:schemeClr val="tx1"/>
                </a:solidFill>
                <a:latin typeface="Arial" panose="020B0604020202020204" pitchFamily="34" charset="0"/>
                <a:cs typeface="Arial" panose="020B0604020202020204" pitchFamily="34" charset="0"/>
              </a:rPr>
              <a:t>Goals</a:t>
            </a:r>
            <a:r>
              <a:rPr lang="en-US" dirty="0">
                <a:solidFill>
                  <a:schemeClr val="tx1"/>
                </a:solidFill>
                <a:latin typeface="Arial" panose="020B0604020202020204" pitchFamily="34" charset="0"/>
                <a:cs typeface="Arial" panose="020B0604020202020204" pitchFamily="34" charset="0"/>
              </a:rPr>
              <a:t> model representation, preparing for 2025+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national KP estimates, including </a:t>
            </a:r>
            <a:r>
              <a:rPr lang="en-US" i="1" dirty="0">
                <a:solidFill>
                  <a:schemeClr val="tx1"/>
                </a:solidFill>
                <a:latin typeface="Arial" panose="020B0604020202020204" pitchFamily="34" charset="0"/>
                <a:cs typeface="Arial" panose="020B0604020202020204" pitchFamily="34" charset="0"/>
              </a:rPr>
              <a:t>non-AEM non-EPP </a:t>
            </a:r>
            <a:r>
              <a:rPr lang="en-US" dirty="0">
                <a:solidFill>
                  <a:schemeClr val="tx1"/>
                </a:solidFill>
                <a:latin typeface="Arial" panose="020B0604020202020204" pitchFamily="34" charset="0"/>
                <a:cs typeface="Arial" panose="020B0604020202020204" pitchFamily="34" charset="0"/>
              </a:rPr>
              <a:t>countries </a:t>
            </a:r>
          </a:p>
        </p:txBody>
      </p:sp>
    </p:spTree>
    <p:extLst>
      <p:ext uri="{BB962C8B-B14F-4D97-AF65-F5344CB8AC3E}">
        <p14:creationId xmlns:p14="http://schemas.microsoft.com/office/powerpoint/2010/main" val="411434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AE63-F34A-38CC-7B69-77F0BE1F4633}"/>
              </a:ext>
            </a:extLst>
          </p:cNvPr>
          <p:cNvSpPr>
            <a:spLocks noGrp="1"/>
          </p:cNvSpPr>
          <p:nvPr>
            <p:ph type="title"/>
          </p:nvPr>
        </p:nvSpPr>
        <p:spPr/>
        <p:txBody>
          <a:bodyPr/>
          <a:lstStyle/>
          <a:p>
            <a:r>
              <a:rPr lang="en-US" b="1" dirty="0"/>
              <a:t>Timeline for 2024 HIV estimates – </a:t>
            </a:r>
            <a:r>
              <a:rPr lang="en-US" b="1"/>
              <a:t>Concentrated Epidemics</a:t>
            </a:r>
            <a:endParaRPr lang="en-US" b="1" dirty="0"/>
          </a:p>
        </p:txBody>
      </p:sp>
      <p:sp>
        <p:nvSpPr>
          <p:cNvPr id="3" name="Content Placeholder 2">
            <a:extLst>
              <a:ext uri="{FF2B5EF4-FFF2-40B4-BE49-F238E27FC236}">
                <a16:creationId xmlns:a16="http://schemas.microsoft.com/office/drawing/2014/main" id="{A1F169DC-45CE-BCC8-3572-22BE6FF1121F}"/>
              </a:ext>
            </a:extLst>
          </p:cNvPr>
          <p:cNvSpPr>
            <a:spLocks noGrp="1"/>
          </p:cNvSpPr>
          <p:nvPr>
            <p:ph idx="1"/>
          </p:nvPr>
        </p:nvSpPr>
        <p:spPr>
          <a:xfrm>
            <a:off x="3486149" y="864108"/>
            <a:ext cx="8452931" cy="5654258"/>
          </a:xfrm>
        </p:spPr>
        <p:txBody>
          <a:bodyPr>
            <a:normAutofit lnSpcReduction="10000"/>
          </a:bodyPr>
          <a:lstStyle/>
          <a:p>
            <a:pPr marL="2117725" marR="0" indent="-2117725" fontAlgn="base">
              <a:spcBef>
                <a:spcPts val="0"/>
              </a:spcBef>
              <a:spcAft>
                <a:spcPts val="1200"/>
              </a:spcAft>
              <a:buNone/>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24 January 2024</a:t>
            </a: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Updated version of Spectrum released to create 2024 estimates</a:t>
            </a:r>
            <a:r>
              <a:rPr lang="en-GB" sz="1600" dirty="0">
                <a:solidFill>
                  <a:schemeClr val="tx1"/>
                </a:solidFill>
                <a:latin typeface="Arial" panose="020B0604020202020204" pitchFamily="34" charset="0"/>
                <a:cs typeface="Arial" panose="020B0604020202020204" pitchFamily="34" charset="0"/>
              </a:rPr>
              <a:t> </a:t>
            </a:r>
            <a:endParaRPr lang="en-US" sz="1600" dirty="0">
              <a:solidFill>
                <a:schemeClr val="tx1"/>
              </a:solidFill>
              <a:latin typeface="Arial" panose="020B0604020202020204" pitchFamily="34" charset="0"/>
              <a:cs typeface="Arial" panose="020B0604020202020204" pitchFamily="34" charset="0"/>
            </a:endParaRPr>
          </a:p>
          <a:p>
            <a:pPr marL="2117725" lvl="1" indent="-2117725"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25 &amp; 30 January 2024 	Estimates refresher webinars (Eng/French &amp; Spanish)</a:t>
            </a:r>
          </a:p>
          <a:p>
            <a:pPr marL="2117725" indent="-2117725"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Jan.-Feb. 2024</a:t>
            </a:r>
            <a:r>
              <a:rPr lang="en-US" sz="1600" b="1"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Prepare and </a:t>
            </a:r>
            <a:r>
              <a:rPr lang="en-US" sz="1600" b="1" dirty="0">
                <a:solidFill>
                  <a:schemeClr val="tx1"/>
                </a:solidFill>
                <a:latin typeface="Arial" panose="020B0604020202020204" pitchFamily="34" charset="0"/>
                <a:cs typeface="Arial" panose="020B0604020202020204" pitchFamily="34" charset="0"/>
              </a:rPr>
              <a:t>quality-review data </a:t>
            </a:r>
            <a:br>
              <a:rPr lang="en-US" sz="1600" b="1"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 countries in MENA, CAR, LA and WCENA filling </a:t>
            </a:r>
            <a:r>
              <a:rPr lang="en-US" sz="1600" b="1" dirty="0">
                <a:solidFill>
                  <a:schemeClr val="tx1"/>
                </a:solidFill>
                <a:latin typeface="Arial" panose="020B0604020202020204" pitchFamily="34" charset="0"/>
                <a:cs typeface="Arial" panose="020B0604020202020204" pitchFamily="34" charset="0"/>
              </a:rPr>
              <a:t>Excel template</a:t>
            </a:r>
            <a:endParaRPr lang="en-US" sz="1600" dirty="0">
              <a:solidFill>
                <a:schemeClr val="tx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Feb-March 2024 	Finalize data and Spectrum fit; </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share, discuss and refine draft results with UNAIDS advisor</a:t>
            </a:r>
            <a:r>
              <a:rPr lang="en-GB" sz="1600" dirty="0">
                <a:solidFill>
                  <a:schemeClr val="tx1"/>
                </a:solidFill>
                <a:latin typeface="Arial" panose="020B0604020202020204" pitchFamily="34" charset="0"/>
                <a:cs typeface="Arial" panose="020B0604020202020204" pitchFamily="34" charset="0"/>
              </a:rPr>
              <a:t> </a:t>
            </a:r>
            <a:endParaRPr lang="en-US" sz="1600" dirty="0">
              <a:solidFill>
                <a:schemeClr val="tx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r>
              <a:rPr lang="en-US" sz="1600" b="1" dirty="0">
                <a:solidFill>
                  <a:schemeClr val="tx1"/>
                </a:solidFill>
                <a:latin typeface="Arial" panose="020B0604020202020204" pitchFamily="34" charset="0"/>
                <a:cs typeface="Arial" panose="020B0604020202020204" pitchFamily="34" charset="0"/>
              </a:rPr>
              <a:t>31 March 2024         	</a:t>
            </a:r>
            <a:r>
              <a:rPr lang="en-US" sz="1600" dirty="0">
                <a:solidFill>
                  <a:schemeClr val="tx1"/>
                </a:solidFill>
                <a:latin typeface="Arial" panose="020B0604020202020204" pitchFamily="34" charset="0"/>
                <a:cs typeface="Arial" panose="020B0604020202020204" pitchFamily="34" charset="0"/>
              </a:rPr>
              <a:t>Submit</a:t>
            </a:r>
            <a:r>
              <a:rPr lang="en-US" sz="1600" b="1" dirty="0">
                <a:solidFill>
                  <a:schemeClr val="tx1"/>
                </a:solidFill>
                <a:latin typeface="Arial" panose="020B0604020202020204" pitchFamily="34" charset="0"/>
                <a:cs typeface="Arial" panose="020B0604020202020204" pitchFamily="34" charset="0"/>
              </a:rPr>
              <a:t> ‘final’ Spectrum file </a:t>
            </a:r>
            <a:r>
              <a:rPr lang="en-US" sz="1600" dirty="0">
                <a:solidFill>
                  <a:schemeClr val="tx1"/>
                </a:solidFill>
                <a:latin typeface="Arial" panose="020B0604020202020204" pitchFamily="34" charset="0"/>
                <a:cs typeface="Arial" panose="020B0604020202020204" pitchFamily="34" charset="0"/>
              </a:rPr>
              <a:t>to UNAIDS for final review.</a:t>
            </a:r>
            <a:br>
              <a:rPr lang="en-US" sz="1600" b="1"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alongside online </a:t>
            </a:r>
            <a:r>
              <a:rPr lang="en-US" sz="1600" b="1" dirty="0">
                <a:solidFill>
                  <a:schemeClr val="tx1"/>
                </a:solidFill>
                <a:latin typeface="Arial" panose="020B0604020202020204" pitchFamily="34" charset="0"/>
                <a:cs typeface="Arial" panose="020B0604020202020204" pitchFamily="34" charset="0"/>
              </a:rPr>
              <a:t>Global AIDS Monitoring (GAM) report </a:t>
            </a:r>
            <a:br>
              <a:rPr lang="en-US" sz="1600" b="1"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for</a:t>
            </a:r>
            <a:r>
              <a:rPr lang="en-US" sz="1600" b="1" dirty="0">
                <a:solidFill>
                  <a:schemeClr val="tx1"/>
                </a:solidFill>
                <a:latin typeface="Arial" panose="020B0604020202020204" pitchFamily="34" charset="0"/>
                <a:cs typeface="Arial" panose="020B0604020202020204" pitchFamily="34" charset="0"/>
              </a:rPr>
              <a:t> non-Spectrum </a:t>
            </a:r>
            <a:r>
              <a:rPr lang="en-US" sz="1600" dirty="0">
                <a:solidFill>
                  <a:schemeClr val="tx1"/>
                </a:solidFill>
                <a:latin typeface="Arial" panose="020B0604020202020204" pitchFamily="34" charset="0"/>
                <a:cs typeface="Arial" panose="020B0604020202020204" pitchFamily="34" charset="0"/>
              </a:rPr>
              <a:t>indicators</a:t>
            </a:r>
            <a:r>
              <a:rPr lang="en-GB" sz="1600" dirty="0">
                <a:solidFill>
                  <a:schemeClr val="tx1"/>
                </a:solidFill>
                <a:latin typeface="Arial" panose="020B0604020202020204" pitchFamily="34" charset="0"/>
                <a:cs typeface="Arial" panose="020B0604020202020204" pitchFamily="34" charset="0"/>
              </a:rPr>
              <a:t> </a:t>
            </a:r>
          </a:p>
          <a:p>
            <a:pPr marL="2117725" indent="-2117725" fontAlgn="base">
              <a:spcBef>
                <a:spcPts val="0"/>
              </a:spcBef>
              <a:spcAft>
                <a:spcPts val="1200"/>
              </a:spcAft>
              <a:buNone/>
            </a:pPr>
            <a:r>
              <a:rPr lang="en-GB" sz="1600" dirty="0">
                <a:solidFill>
                  <a:schemeClr val="tx1"/>
                </a:solidFill>
                <a:latin typeface="Arial" panose="020B0604020202020204" pitchFamily="34" charset="0"/>
                <a:cs typeface="Arial" panose="020B0604020202020204" pitchFamily="34" charset="0"/>
              </a:rPr>
              <a:t>April 2024 	Feedback from UNAIDS on Spectrum; GAM validation queries</a:t>
            </a:r>
            <a:endParaRPr lang="en-US" sz="1600" dirty="0">
              <a:solidFill>
                <a:schemeClr val="tx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r>
              <a:rPr lang="en-US" sz="1600" b="1" dirty="0">
                <a:solidFill>
                  <a:schemeClr val="tx1"/>
                </a:solidFill>
                <a:latin typeface="Arial" panose="020B0604020202020204" pitchFamily="34" charset="0"/>
                <a:cs typeface="Arial" panose="020B0604020202020204" pitchFamily="34" charset="0"/>
              </a:rPr>
              <a:t>01 May 2024       </a:t>
            </a: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Estimates approved by country authority</a:t>
            </a:r>
          </a:p>
          <a:p>
            <a:pPr marL="2117725" indent="-2117725" fontAlgn="base">
              <a:spcBef>
                <a:spcPts val="0"/>
              </a:spcBef>
              <a:spcAft>
                <a:spcPts val="1200"/>
              </a:spcAft>
              <a:buNone/>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July 2024 	Publication of aggregate regional and global results in </a:t>
            </a:r>
            <a:b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16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Global AIDS Update Report</a:t>
            </a:r>
          </a:p>
          <a:p>
            <a:pPr marL="2117725" indent="-2117725" fontAlgn="base">
              <a:spcBef>
                <a:spcPts val="0"/>
              </a:spcBef>
              <a:spcAft>
                <a:spcPts val="1200"/>
              </a:spcAft>
              <a:buNone/>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	Approved country </a:t>
            </a:r>
            <a:r>
              <a:rPr lang="en-US" sz="1600" dirty="0">
                <a:solidFill>
                  <a:schemeClr val="tx1"/>
                </a:solidFill>
                <a:latin typeface="Arial" panose="020B0604020202020204" pitchFamily="34" charset="0"/>
                <a:ea typeface="Calibri" panose="020F0502020204030204" pitchFamily="34" charset="0"/>
                <a:cs typeface="Arial" panose="020B0604020202020204" pitchFamily="34" charset="0"/>
              </a:rPr>
              <a:t>indicator results (GAM and estimates) on </a:t>
            </a:r>
            <a:r>
              <a:rPr lang="en-US" sz="1600" dirty="0">
                <a:solidFill>
                  <a:srgbClr val="4141D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https://aidsinfo.unaids.org/</a:t>
            </a:r>
            <a:br>
              <a:rPr lang="en-US" sz="1600" dirty="0">
                <a:solidFill>
                  <a:srgbClr val="4141D1"/>
                </a:solidFill>
                <a:latin typeface="Arial" panose="020B0604020202020204" pitchFamily="34" charset="0"/>
                <a:cs typeface="Arial" panose="020B0604020202020204" pitchFamily="34" charset="0"/>
              </a:rPr>
            </a:br>
            <a:endParaRPr lang="en-US" sz="1600" dirty="0">
              <a:solidFill>
                <a:srgbClr val="4141D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endParaRPr lang="en-US" sz="1600" dirty="0">
              <a:solidFill>
                <a:schemeClr val="tx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All important communication with UNAIDS Estimates Advisors: </a:t>
            </a:r>
          </a:p>
          <a:p>
            <a:pPr marL="2117725" indent="-2117725" fontAlgn="base">
              <a:spcBef>
                <a:spcPts val="0"/>
              </a:spcBef>
              <a:spcAft>
                <a:spcPts val="1200"/>
              </a:spcAft>
              <a:buNone/>
            </a:pPr>
            <a:r>
              <a:rPr lang="en-US" sz="1600" dirty="0">
                <a:solidFill>
                  <a:schemeClr val="tx1"/>
                </a:solidFill>
                <a:latin typeface="Arial" panose="020B0604020202020204" pitchFamily="34" charset="0"/>
                <a:cs typeface="Arial" panose="020B0604020202020204" pitchFamily="34" charset="0"/>
              </a:rPr>
              <a:t>Please copy </a:t>
            </a:r>
            <a:r>
              <a:rPr lang="en-US" sz="1600" dirty="0">
                <a:solidFill>
                  <a:srgbClr val="4141D1"/>
                </a:solidFill>
                <a:latin typeface="Arial" panose="020B0604020202020204" pitchFamily="34" charset="0"/>
                <a:ea typeface="MS Mincho" panose="02020609040205080304" pitchFamily="49" charset="-128"/>
                <a:cs typeface="Arial" panose="020B0604020202020204" pitchFamily="34" charset="0"/>
                <a:hlinkClick r:id="rId4">
                  <a:extLst>
                    <a:ext uri="{A12FA001-AC4F-418D-AE19-62706E023703}">
                      <ahyp:hlinkClr xmlns:ahyp="http://schemas.microsoft.com/office/drawing/2018/hyperlinkcolor" val="tx"/>
                    </a:ext>
                  </a:extLst>
                </a:hlinkClick>
              </a:rPr>
              <a:t>Estimates@unaids.org</a:t>
            </a:r>
            <a:r>
              <a:rPr lang="en-US" sz="1600" dirty="0">
                <a:solidFill>
                  <a:srgbClr val="4141D1"/>
                </a:solidFill>
                <a:latin typeface="Arial" panose="020B0604020202020204" pitchFamily="34" charset="0"/>
                <a:ea typeface="MS Mincho" panose="02020609040205080304" pitchFamily="49" charset="-128"/>
                <a:cs typeface="Arial" panose="020B0604020202020204" pitchFamily="34" charset="0"/>
              </a:rPr>
              <a:t> </a:t>
            </a:r>
          </a:p>
        </p:txBody>
      </p:sp>
    </p:spTree>
    <p:extLst>
      <p:ext uri="{BB962C8B-B14F-4D97-AF65-F5344CB8AC3E}">
        <p14:creationId xmlns:p14="http://schemas.microsoft.com/office/powerpoint/2010/main" val="3204931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1CAF1B-8FA6-E058-220C-24D4FF50CC40}"/>
              </a:ext>
            </a:extLst>
          </p:cNvPr>
          <p:cNvPicPr>
            <a:picLocks noChangeAspect="1"/>
          </p:cNvPicPr>
          <p:nvPr/>
        </p:nvPicPr>
        <p:blipFill rotWithShape="1">
          <a:blip r:embed="rId3"/>
          <a:srcRect l="19382" t="66"/>
          <a:stretch/>
        </p:blipFill>
        <p:spPr>
          <a:xfrm>
            <a:off x="7225783" y="146462"/>
            <a:ext cx="4966217" cy="6711538"/>
          </a:xfrm>
          <a:prstGeom prst="rect">
            <a:avLst/>
          </a:prstGeom>
        </p:spPr>
      </p:pic>
      <p:sp>
        <p:nvSpPr>
          <p:cNvPr id="2" name="Title 1">
            <a:extLst>
              <a:ext uri="{FF2B5EF4-FFF2-40B4-BE49-F238E27FC236}">
                <a16:creationId xmlns:a16="http://schemas.microsoft.com/office/drawing/2014/main" id="{CF9314BC-677D-45C6-B125-E1496B8E43DF}"/>
              </a:ext>
            </a:extLst>
          </p:cNvPr>
          <p:cNvSpPr>
            <a:spLocks noGrp="1"/>
          </p:cNvSpPr>
          <p:nvPr>
            <p:ph type="title"/>
          </p:nvPr>
        </p:nvSpPr>
        <p:spPr>
          <a:xfrm>
            <a:off x="0" y="1123837"/>
            <a:ext cx="3443287" cy="4601183"/>
          </a:xfrm>
        </p:spPr>
        <p:txBody>
          <a:bodyPr/>
          <a:lstStyle/>
          <a:p>
            <a:r>
              <a:rPr lang="en-US" sz="2400" b="1" dirty="0">
                <a:latin typeface="Arial" panose="020B0604020202020204" pitchFamily="34" charset="0"/>
                <a:cs typeface="Arial" panose="020B0604020202020204" pitchFamily="34" charset="0"/>
              </a:rPr>
              <a:t>Estimates </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Training </a:t>
            </a:r>
            <a:r>
              <a:rPr lang="en-US" sz="2400" dirty="0">
                <a:latin typeface="Arial" panose="020B0604020202020204" pitchFamily="34" charset="0"/>
                <a:cs typeface="Arial" panose="020B0604020202020204" pitchFamily="34" charset="0"/>
              </a:rPr>
              <a:t>and</a:t>
            </a:r>
            <a:r>
              <a:rPr lang="en-US" sz="2400" b="1" dirty="0">
                <a:latin typeface="Arial" panose="020B0604020202020204" pitchFamily="34" charset="0"/>
                <a:cs typeface="Arial" panose="020B0604020202020204" pitchFamily="34" charset="0"/>
              </a:rPr>
              <a:t> Guidance materials</a:t>
            </a:r>
            <a:br>
              <a:rPr lang="en-US" sz="2400" b="1" dirty="0">
                <a:latin typeface="Arial" panose="020B0604020202020204" pitchFamily="34" charset="0"/>
                <a:cs typeface="Arial" panose="020B0604020202020204" pitchFamily="34" charset="0"/>
              </a:rPr>
            </a:br>
            <a:br>
              <a:rPr lang="en-US" sz="2400" b="1" u="sng" dirty="0">
                <a:latin typeface="Arial" panose="020B0604020202020204" pitchFamily="34" charset="0"/>
                <a:cs typeface="Arial" panose="020B0604020202020204" pitchFamily="34" charset="0"/>
              </a:rPr>
            </a:br>
            <a: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hlinkClick r:id="rId4">
                  <a:extLst>
                    <a:ext uri="{A12FA001-AC4F-418D-AE19-62706E023703}">
                      <ahyp:hlinkClr xmlns:ahyp="http://schemas.microsoft.com/office/drawing/2018/hyperlinkcolor" val="tx"/>
                    </a:ext>
                  </a:extLst>
                </a:hlinkClick>
              </a:rPr>
              <a:t>https://hivtools.unaids.org/hiv-estimates-training-material-en/</a:t>
            </a:r>
            <a:br>
              <a:rPr lang="en-US" sz="2400" dirty="0">
                <a:latin typeface="Arial" panose="020B0604020202020204" pitchFamily="34" charset="0"/>
                <a:ea typeface="MS Mincho" panose="02020609040205080304" pitchFamily="49" charset="-128"/>
                <a:cs typeface="Arial" panose="020B0604020202020204" pitchFamily="34" charset="0"/>
              </a:rPr>
            </a:br>
            <a:br>
              <a:rPr lang="en-US" sz="2400"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endParaRPr lang="en-CH"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2FEF825-B1A4-1F45-4E91-9427D602CE8F}"/>
              </a:ext>
            </a:extLst>
          </p:cNvPr>
          <p:cNvSpPr txBox="1"/>
          <p:nvPr/>
        </p:nvSpPr>
        <p:spPr>
          <a:xfrm>
            <a:off x="3578772" y="1123837"/>
            <a:ext cx="3957145" cy="4524315"/>
          </a:xfrm>
          <a:prstGeom prst="rect">
            <a:avLst/>
          </a:prstGeom>
          <a:noFill/>
        </p:spPr>
        <p:txBody>
          <a:bodyPr wrap="square">
            <a:spAutoFit/>
          </a:bodyPr>
          <a:lstStyle/>
          <a:p>
            <a:r>
              <a:rPr lang="en-US" b="1" dirty="0">
                <a:solidFill>
                  <a:srgbClr val="4141D1"/>
                </a:solidFill>
                <a:latin typeface="Arial" panose="020B0604020202020204" pitchFamily="34" charset="0"/>
                <a:cs typeface="Arial" panose="020B0604020202020204" pitchFamily="34" charset="0"/>
              </a:rPr>
              <a:t>Basic Steps </a:t>
            </a:r>
            <a:r>
              <a:rPr lang="en-US" dirty="0">
                <a:solidFill>
                  <a:srgbClr val="4141D1"/>
                </a:solidFill>
                <a:latin typeface="Arial" panose="020B0604020202020204" pitchFamily="34" charset="0"/>
                <a:cs typeface="Arial" panose="020B0604020202020204" pitchFamily="34" charset="0"/>
              </a:rPr>
              <a:t>to Update Spectrum </a:t>
            </a:r>
            <a:br>
              <a:rPr lang="en-US" dirty="0">
                <a:solidFill>
                  <a:schemeClr val="tx1"/>
                </a:solidFill>
                <a:latin typeface="Arial" panose="020B0604020202020204" pitchFamily="34" charset="0"/>
                <a:cs typeface="Arial" panose="020B0604020202020204" pitchFamily="34" charset="0"/>
              </a:rPr>
            </a:br>
            <a:r>
              <a:rPr lang="en-US" i="1" dirty="0">
                <a:solidFill>
                  <a:schemeClr val="tx1"/>
                </a:solidFill>
                <a:latin typeface="Arial" panose="020B0604020202020204" pitchFamily="34" charset="0"/>
                <a:cs typeface="Arial" panose="020B0604020202020204" pitchFamily="34" charset="0"/>
              </a:rPr>
              <a:t>Eng, Fr, Esp, Arabic, Port</a:t>
            </a: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What’s new </a:t>
            </a:r>
            <a:r>
              <a:rPr lang="en-US" dirty="0">
                <a:solidFill>
                  <a:srgbClr val="4141D1"/>
                </a:solidFill>
                <a:latin typeface="Arial" panose="020B0604020202020204" pitchFamily="34" charset="0"/>
                <a:cs typeface="Arial" panose="020B0604020202020204" pitchFamily="34" charset="0"/>
              </a:rPr>
              <a:t>in Spectrum? </a:t>
            </a:r>
          </a:p>
          <a:p>
            <a:r>
              <a:rPr lang="en-US" i="1" dirty="0">
                <a:latin typeface="Arial" panose="020B0604020202020204" pitchFamily="34" charset="0"/>
                <a:cs typeface="Arial" panose="020B0604020202020204" pitchFamily="34" charset="0"/>
              </a:rPr>
              <a:t>Eng, Fr, Esp, Arabic, Port</a:t>
            </a:r>
            <a:r>
              <a:rPr lang="en-US" i="1" dirty="0">
                <a:solidFill>
                  <a:schemeClr val="tx1"/>
                </a:solidFill>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Guide</a:t>
            </a:r>
            <a:r>
              <a:rPr lang="en-US" dirty="0">
                <a:solidFill>
                  <a:srgbClr val="4141D1"/>
                </a:solidFill>
                <a:latin typeface="Arial" panose="020B0604020202020204" pitchFamily="34" charset="0"/>
                <a:cs typeface="Arial" panose="020B0604020202020204" pitchFamily="34" charset="0"/>
              </a:rPr>
              <a:t> for updating </a:t>
            </a:r>
            <a:br>
              <a:rPr lang="en-US" dirty="0">
                <a:solidFill>
                  <a:srgbClr val="4141D1"/>
                </a:solidFill>
                <a:latin typeface="Arial" panose="020B0604020202020204" pitchFamily="34" charset="0"/>
                <a:cs typeface="Arial" panose="020B0604020202020204" pitchFamily="34" charset="0"/>
              </a:rPr>
            </a:br>
            <a:r>
              <a:rPr lang="en-US" dirty="0">
                <a:solidFill>
                  <a:srgbClr val="4141D1"/>
                </a:solidFill>
                <a:latin typeface="Arial" panose="020B0604020202020204" pitchFamily="34" charset="0"/>
                <a:cs typeface="Arial" panose="020B0604020202020204" pitchFamily="34" charset="0"/>
              </a:rPr>
              <a:t>Spectrum HIV estimates</a:t>
            </a:r>
          </a:p>
          <a:p>
            <a:r>
              <a:rPr lang="en-US" i="1" dirty="0">
                <a:latin typeface="Arial" panose="020B0604020202020204" pitchFamily="34" charset="0"/>
                <a:cs typeface="Arial" panose="020B0604020202020204" pitchFamily="34" charset="0"/>
              </a:rPr>
              <a:t>Eng, Fr, Esp</a:t>
            </a:r>
            <a:endParaRPr lang="en-US" i="1" dirty="0">
              <a:solidFill>
                <a:schemeClr val="tx1"/>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All detail, with screenshots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Spectrum user interface</a:t>
            </a:r>
          </a:p>
          <a:p>
            <a:r>
              <a:rPr lang="en-US" i="1" dirty="0">
                <a:latin typeface="Arial" panose="020B0604020202020204" pitchFamily="34" charset="0"/>
                <a:cs typeface="Arial" panose="020B0604020202020204" pitchFamily="34" charset="0"/>
              </a:rPr>
              <a:t>File &gt; Options &gt; Language:</a:t>
            </a:r>
            <a:br>
              <a:rPr lang="en-US" i="1" dirty="0">
                <a:latin typeface="Arial" panose="020B0604020202020204" pitchFamily="34" charset="0"/>
                <a:cs typeface="Arial" panose="020B0604020202020204" pitchFamily="34" charset="0"/>
              </a:rPr>
            </a:br>
            <a:r>
              <a:rPr lang="en-US" i="1" dirty="0">
                <a:latin typeface="Arial" panose="020B0604020202020204" pitchFamily="34" charset="0"/>
                <a:cs typeface="Arial" panose="020B0604020202020204" pitchFamily="34" charset="0"/>
              </a:rPr>
              <a:t>Eng, Fr, Esp, Arabic, Port</a:t>
            </a:r>
            <a:r>
              <a:rPr lang="en-US" i="1" dirty="0">
                <a:solidFill>
                  <a:schemeClr val="tx1"/>
                </a:solidFill>
                <a:latin typeface="Arial" panose="020B0604020202020204" pitchFamily="34" charset="0"/>
                <a:cs typeface="Arial" panose="020B0604020202020204" pitchFamily="34" charset="0"/>
              </a:rPr>
              <a:t>, Chin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375247"/>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9" ma:contentTypeDescription="Create a new document." ma:contentTypeScope="" ma:versionID="fd2d0a4ae318738fa5f1ff72e65b2934">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37c2625be6a258cebd7413079fa12bc5"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C3F9DF2-D33A-4B29-866A-DA86D253C5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68826C-7F49-4255-84DF-FB18152B947A}">
  <ds:schemaRefs>
    <ds:schemaRef ds:uri="http://schemas.microsoft.com/sharepoint/v3/contenttype/forms"/>
  </ds:schemaRefs>
</ds:datastoreItem>
</file>

<file path=customXml/itemProps3.xml><?xml version="1.0" encoding="utf-8"?>
<ds:datastoreItem xmlns:ds="http://schemas.openxmlformats.org/officeDocument/2006/customXml" ds:itemID="{A2E8C118-C8EC-49B1-A66F-B9ADAA399884}">
  <ds:schemaRefs>
    <ds:schemaRef ds:uri="http://purl.org/dc/terms/"/>
    <ds:schemaRef ds:uri="http://purl.org/dc/elements/1.1/"/>
    <ds:schemaRef ds:uri="http://schemas.microsoft.com/office/2006/documentManagement/types"/>
    <ds:schemaRef ds:uri="http://schemas.openxmlformats.org/package/2006/metadata/core-properties"/>
    <ds:schemaRef ds:uri="2ddeef39-65d3-4660-94f2-f063f949c57e"/>
    <ds:schemaRef ds:uri="http://schemas.microsoft.com/office/2006/metadata/properties"/>
    <ds:schemaRef ds:uri="288ef829-98c5-46d1-83dc-c2ef7c814da2"/>
    <ds:schemaRef ds:uri="http://www.w3.org/XML/1998/namespace"/>
    <ds:schemaRef ds:uri="http://schemas.microsoft.com/office/infopath/2007/PartnerControls"/>
    <ds:schemaRef ds:uri="http://purl.org/dc/dcmitype/"/>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0</TotalTime>
  <Words>2232</Words>
  <Application>Microsoft Office PowerPoint</Application>
  <PresentationFormat>Widescreen</PresentationFormat>
  <Paragraphs>173</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Avenir 45 Book</vt:lpstr>
      <vt:lpstr>Calibri</vt:lpstr>
      <vt:lpstr>Corbel</vt:lpstr>
      <vt:lpstr>Segoe UI</vt:lpstr>
      <vt:lpstr>Söhne</vt:lpstr>
      <vt:lpstr>Times New Roman</vt:lpstr>
      <vt:lpstr>Wingdings 2</vt:lpstr>
      <vt:lpstr>Frame</vt:lpstr>
      <vt:lpstr>2024 HIV estimates</vt:lpstr>
      <vt:lpstr>Estimates are a cornerstone of the national HIV response</vt:lpstr>
      <vt:lpstr>Thank you</vt:lpstr>
      <vt:lpstr>Strong declines in new HIV infections in highest-burden regions (Africa); weaker declines elsewhere – EECA &amp; MENA regions increased</vt:lpstr>
      <vt:lpstr>PowerPoint Presentation</vt:lpstr>
      <vt:lpstr>2023 estimates:   Most countries could estimate  % among PLHIV ART coverage over 2015 to 2021/22   Fewer had high- coverage routine data on  Viral Load Suppression</vt:lpstr>
      <vt:lpstr>Key points for 2024</vt:lpstr>
      <vt:lpstr>Timeline for 2024 HIV estimates – Concentrated Epidemics</vt:lpstr>
      <vt:lpstr>Estimates  Training and Guidance materials  https://hivtools.unaids.org/hiv-estimates-training-material-en/   </vt:lpstr>
      <vt:lpstr>Incidence Model options in Spectrum:  Use in 2023 estimation round</vt:lpstr>
      <vt:lpstr>Incidence Model options in Spectrum – used by Latin America countries</vt:lpstr>
      <vt:lpstr>PowerPoint Presentation</vt:lpstr>
      <vt:lpstr>Webinar Agenda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lastModifiedBy>KORENROMP, Eline Louise</cp:lastModifiedBy>
  <cp:revision>30</cp:revision>
  <cp:lastPrinted>2024-01-25T12:59:15Z</cp:lastPrinted>
  <dcterms:created xsi:type="dcterms:W3CDTF">2020-12-01T17:29:59Z</dcterms:created>
  <dcterms:modified xsi:type="dcterms:W3CDTF">2024-01-26T21:46:36Z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