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7"/>
  </p:notesMasterIdLst>
  <p:sldIdLst>
    <p:sldId id="256" r:id="rId5"/>
    <p:sldId id="260" r:id="rId6"/>
    <p:sldId id="3109" r:id="rId7"/>
    <p:sldId id="3112" r:id="rId8"/>
    <p:sldId id="1699" r:id="rId9"/>
    <p:sldId id="3106" r:id="rId10"/>
    <p:sldId id="1536" r:id="rId11"/>
    <p:sldId id="3108" r:id="rId12"/>
    <p:sldId id="481" r:id="rId13"/>
    <p:sldId id="1565" r:id="rId14"/>
    <p:sldId id="1540" r:id="rId15"/>
    <p:sldId id="3110"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KEL" userId="S::KorenrompE@unaids.org::a44abeb2-aa4e-4d35-a6f5-0d25c352ba16"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368082-3A00-A24B-D698-8F00EEC35AAE}" v="2" dt="2024-01-30T20:53:21.046"/>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31" autoAdjust="0"/>
  </p:normalViewPr>
  <p:slideViewPr>
    <p:cSldViewPr snapToGrid="0">
      <p:cViewPr varScale="1">
        <p:scale>
          <a:sx n="62" d="100"/>
          <a:sy n="62" d="100"/>
        </p:scale>
        <p:origin x="804" y="56"/>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O, Liana" userId="bd07ab22-bd8b-4616-ac20-0c22028c9a9c" providerId="ADAL" clId="{DBC3B995-DE8E-4468-BCC5-EC9533B80F54}"/>
    <pc:docChg chg="custSel modSld">
      <pc:chgData name="MORO, Liana" userId="bd07ab22-bd8b-4616-ac20-0c22028c9a9c" providerId="ADAL" clId="{DBC3B995-DE8E-4468-BCC5-EC9533B80F54}" dt="2024-01-31T07:46:19.141" v="13" actId="1076"/>
      <pc:docMkLst>
        <pc:docMk/>
      </pc:docMkLst>
      <pc:sldChg chg="addSp delSp modSp mod">
        <pc:chgData name="MORO, Liana" userId="bd07ab22-bd8b-4616-ac20-0c22028c9a9c" providerId="ADAL" clId="{DBC3B995-DE8E-4468-BCC5-EC9533B80F54}" dt="2024-01-31T07:45:46.069" v="6" actId="1076"/>
        <pc:sldMkLst>
          <pc:docMk/>
          <pc:sldMk cId="830199002" sldId="3109"/>
        </pc:sldMkLst>
        <pc:picChg chg="del">
          <ac:chgData name="MORO, Liana" userId="bd07ab22-bd8b-4616-ac20-0c22028c9a9c" providerId="ADAL" clId="{DBC3B995-DE8E-4468-BCC5-EC9533B80F54}" dt="2024-01-31T07:45:33.479" v="0" actId="478"/>
          <ac:picMkLst>
            <pc:docMk/>
            <pc:sldMk cId="830199002" sldId="3109"/>
            <ac:picMk id="4" creationId="{11FAE27A-0EB4-E930-B554-F76A2D115E51}"/>
          </ac:picMkLst>
        </pc:picChg>
        <pc:picChg chg="add mod">
          <ac:chgData name="MORO, Liana" userId="bd07ab22-bd8b-4616-ac20-0c22028c9a9c" providerId="ADAL" clId="{DBC3B995-DE8E-4468-BCC5-EC9533B80F54}" dt="2024-01-31T07:45:46.069" v="6" actId="1076"/>
          <ac:picMkLst>
            <pc:docMk/>
            <pc:sldMk cId="830199002" sldId="3109"/>
            <ac:picMk id="6" creationId="{C4690A95-D668-BB35-DCD9-F1D3968DF10F}"/>
          </ac:picMkLst>
        </pc:picChg>
      </pc:sldChg>
      <pc:sldChg chg="addSp delSp modSp mod">
        <pc:chgData name="MORO, Liana" userId="bd07ab22-bd8b-4616-ac20-0c22028c9a9c" providerId="ADAL" clId="{DBC3B995-DE8E-4468-BCC5-EC9533B80F54}" dt="2024-01-31T07:46:19.141" v="13" actId="1076"/>
        <pc:sldMkLst>
          <pc:docMk/>
          <pc:sldMk cId="1031977343" sldId="3112"/>
        </pc:sldMkLst>
        <pc:spChg chg="del">
          <ac:chgData name="MORO, Liana" userId="bd07ab22-bd8b-4616-ac20-0c22028c9a9c" providerId="ADAL" clId="{DBC3B995-DE8E-4468-BCC5-EC9533B80F54}" dt="2024-01-31T07:46:11.215" v="8" actId="478"/>
          <ac:spMkLst>
            <pc:docMk/>
            <pc:sldMk cId="1031977343" sldId="3112"/>
            <ac:spMk id="3" creationId="{8D58BB22-8ED3-7A85-17EC-B651B781049D}"/>
          </ac:spMkLst>
        </pc:spChg>
        <pc:picChg chg="del">
          <ac:chgData name="MORO, Liana" userId="bd07ab22-bd8b-4616-ac20-0c22028c9a9c" providerId="ADAL" clId="{DBC3B995-DE8E-4468-BCC5-EC9533B80F54}" dt="2024-01-31T07:45:49.374" v="7" actId="478"/>
          <ac:picMkLst>
            <pc:docMk/>
            <pc:sldMk cId="1031977343" sldId="3112"/>
            <ac:picMk id="4" creationId="{04AEB1DF-C4BE-2D6B-D8D2-59380CB55196}"/>
          </ac:picMkLst>
        </pc:picChg>
        <pc:picChg chg="add mod">
          <ac:chgData name="MORO, Liana" userId="bd07ab22-bd8b-4616-ac20-0c22028c9a9c" providerId="ADAL" clId="{DBC3B995-DE8E-4468-BCC5-EC9533B80F54}" dt="2024-01-31T07:46:19.141" v="13" actId="1076"/>
          <ac:picMkLst>
            <pc:docMk/>
            <pc:sldMk cId="1031977343" sldId="3112"/>
            <ac:picMk id="6" creationId="{EA802958-1E81-C312-B5B4-11A0CEFABF97}"/>
          </ac:picMkLst>
        </pc:picChg>
      </pc:sldChg>
    </pc:docChg>
  </pc:docChgLst>
  <pc:docChgLst>
    <pc:chgData name="KORENROMP, Eline Louise" userId="a44abeb2-aa4e-4d35-a6f5-0d25c352ba16" providerId="ADAL" clId="{B9498CAA-71AD-40A5-BE8A-B5BD6732F4A6}"/>
    <pc:docChg chg="undo redo custSel addSld delSld modSld">
      <pc:chgData name="KORENROMP, Eline Louise" userId="a44abeb2-aa4e-4d35-a6f5-0d25c352ba16" providerId="ADAL" clId="{B9498CAA-71AD-40A5-BE8A-B5BD6732F4A6}" dt="2024-01-31T07:42:20.800" v="1468" actId="20577"/>
      <pc:docMkLst>
        <pc:docMk/>
      </pc:docMkLst>
      <pc:sldChg chg="modSp mod">
        <pc:chgData name="KORENROMP, Eline Louise" userId="a44abeb2-aa4e-4d35-a6f5-0d25c352ba16" providerId="ADAL" clId="{B9498CAA-71AD-40A5-BE8A-B5BD6732F4A6}" dt="2024-01-26T11:19:13.338" v="931" actId="207"/>
        <pc:sldMkLst>
          <pc:docMk/>
          <pc:sldMk cId="100137037" sldId="256"/>
        </pc:sldMkLst>
        <pc:spChg chg="mod">
          <ac:chgData name="KORENROMP, Eline Louise" userId="a44abeb2-aa4e-4d35-a6f5-0d25c352ba16" providerId="ADAL" clId="{B9498CAA-71AD-40A5-BE8A-B5BD6732F4A6}" dt="2024-01-26T11:19:13.338" v="931" actId="207"/>
          <ac:spMkLst>
            <pc:docMk/>
            <pc:sldMk cId="100137037" sldId="256"/>
            <ac:spMk id="3" creationId="{39C97AB2-D1E8-48E1-B9C2-6E6C1698B16B}"/>
          </ac:spMkLst>
        </pc:spChg>
      </pc:sldChg>
      <pc:sldChg chg="modSp mod">
        <pc:chgData name="KORENROMP, Eline Louise" userId="a44abeb2-aa4e-4d35-a6f5-0d25c352ba16" providerId="ADAL" clId="{B9498CAA-71AD-40A5-BE8A-B5BD6732F4A6}" dt="2024-01-26T11:04:34.489" v="407" actId="20577"/>
        <pc:sldMkLst>
          <pc:docMk/>
          <pc:sldMk cId="3797595976" sldId="260"/>
        </pc:sldMkLst>
        <pc:spChg chg="mod">
          <ac:chgData name="KORENROMP, Eline Louise" userId="a44abeb2-aa4e-4d35-a6f5-0d25c352ba16" providerId="ADAL" clId="{B9498CAA-71AD-40A5-BE8A-B5BD6732F4A6}" dt="2024-01-26T11:04:34.489" v="407" actId="20577"/>
          <ac:spMkLst>
            <pc:docMk/>
            <pc:sldMk cId="3797595976" sldId="260"/>
            <ac:spMk id="3" creationId="{C0FF2FB9-99D6-4033-BE37-9FBF0160C93E}"/>
          </ac:spMkLst>
        </pc:spChg>
      </pc:sldChg>
      <pc:sldChg chg="modSp mod">
        <pc:chgData name="KORENROMP, Eline Louise" userId="a44abeb2-aa4e-4d35-a6f5-0d25c352ba16" providerId="ADAL" clId="{B9498CAA-71AD-40A5-BE8A-B5BD6732F4A6}" dt="2024-01-26T11:19:00.851" v="930" actId="20577"/>
        <pc:sldMkLst>
          <pc:docMk/>
          <pc:sldMk cId="4077375247" sldId="481"/>
        </pc:sldMkLst>
        <pc:spChg chg="mod">
          <ac:chgData name="KORENROMP, Eline Louise" userId="a44abeb2-aa4e-4d35-a6f5-0d25c352ba16" providerId="ADAL" clId="{B9498CAA-71AD-40A5-BE8A-B5BD6732F4A6}" dt="2024-01-26T11:19:00.851" v="930" actId="20577"/>
          <ac:spMkLst>
            <pc:docMk/>
            <pc:sldMk cId="4077375247" sldId="481"/>
            <ac:spMk id="4" creationId="{C2FEF825-B1A4-1F45-4E91-9427D602CE8F}"/>
          </ac:spMkLst>
        </pc:spChg>
      </pc:sldChg>
      <pc:sldChg chg="modSp mod">
        <pc:chgData name="KORENROMP, Eline Louise" userId="a44abeb2-aa4e-4d35-a6f5-0d25c352ba16" providerId="ADAL" clId="{B9498CAA-71AD-40A5-BE8A-B5BD6732F4A6}" dt="2024-01-26T11:18:37.725" v="920" actId="6549"/>
        <pc:sldMkLst>
          <pc:docMk/>
          <pc:sldMk cId="4114347516" sldId="1536"/>
        </pc:sldMkLst>
        <pc:spChg chg="mod">
          <ac:chgData name="KORENROMP, Eline Louise" userId="a44abeb2-aa4e-4d35-a6f5-0d25c352ba16" providerId="ADAL" clId="{B9498CAA-71AD-40A5-BE8A-B5BD6732F4A6}" dt="2024-01-26T11:18:37.725" v="920" actId="6549"/>
          <ac:spMkLst>
            <pc:docMk/>
            <pc:sldMk cId="4114347516" sldId="1536"/>
            <ac:spMk id="3" creationId="{2D500F84-5879-5D18-F53A-4586F7232CC9}"/>
          </ac:spMkLst>
        </pc:spChg>
      </pc:sldChg>
      <pc:sldChg chg="modSp mod">
        <pc:chgData name="KORENROMP, Eline Louise" userId="a44abeb2-aa4e-4d35-a6f5-0d25c352ba16" providerId="ADAL" clId="{B9498CAA-71AD-40A5-BE8A-B5BD6732F4A6}" dt="2024-01-26T11:22:10.101" v="1116" actId="6549"/>
        <pc:sldMkLst>
          <pc:docMk/>
          <pc:sldMk cId="134191081" sldId="1540"/>
        </pc:sldMkLst>
        <pc:spChg chg="mod">
          <ac:chgData name="KORENROMP, Eline Louise" userId="a44abeb2-aa4e-4d35-a6f5-0d25c352ba16" providerId="ADAL" clId="{B9498CAA-71AD-40A5-BE8A-B5BD6732F4A6}" dt="2024-01-26T11:22:10.101" v="1116" actId="6549"/>
          <ac:spMkLst>
            <pc:docMk/>
            <pc:sldMk cId="134191081" sldId="1540"/>
            <ac:spMk id="3" creationId="{9A0DC9E1-6409-E998-ED77-26E3D4288057}"/>
          </ac:spMkLst>
        </pc:spChg>
      </pc:sldChg>
      <pc:sldChg chg="del mod modShow">
        <pc:chgData name="KORENROMP, Eline Louise" userId="a44abeb2-aa4e-4d35-a6f5-0d25c352ba16" providerId="ADAL" clId="{B9498CAA-71AD-40A5-BE8A-B5BD6732F4A6}" dt="2024-01-26T11:12:34.525" v="439" actId="2696"/>
        <pc:sldMkLst>
          <pc:docMk/>
          <pc:sldMk cId="3809484236" sldId="1550"/>
        </pc:sldMkLst>
      </pc:sldChg>
      <pc:sldChg chg="add del">
        <pc:chgData name="KORENROMP, Eline Louise" userId="a44abeb2-aa4e-4d35-a6f5-0d25c352ba16" providerId="ADAL" clId="{B9498CAA-71AD-40A5-BE8A-B5BD6732F4A6}" dt="2024-01-26T11:19:24.162" v="932" actId="47"/>
        <pc:sldMkLst>
          <pc:docMk/>
          <pc:sldMk cId="4175025979" sldId="1550"/>
        </pc:sldMkLst>
      </pc:sldChg>
      <pc:sldChg chg="modSp mod modNotesTx">
        <pc:chgData name="KORENROMP, Eline Louise" userId="a44abeb2-aa4e-4d35-a6f5-0d25c352ba16" providerId="ADAL" clId="{B9498CAA-71AD-40A5-BE8A-B5BD6732F4A6}" dt="2024-01-26T11:18:16.170" v="903" actId="20577"/>
        <pc:sldMkLst>
          <pc:docMk/>
          <pc:sldMk cId="1792933428" sldId="1565"/>
        </pc:sldMkLst>
        <pc:spChg chg="mod">
          <ac:chgData name="KORENROMP, Eline Louise" userId="a44abeb2-aa4e-4d35-a6f5-0d25c352ba16" providerId="ADAL" clId="{B9498CAA-71AD-40A5-BE8A-B5BD6732F4A6}" dt="2024-01-26T11:13:22.864" v="500" actId="14100"/>
          <ac:spMkLst>
            <pc:docMk/>
            <pc:sldMk cId="1792933428" sldId="1565"/>
            <ac:spMk id="8" creationId="{F3EB3E4C-8126-D7D2-EB27-41296E745E0A}"/>
          </ac:spMkLst>
        </pc:spChg>
        <pc:graphicFrameChg chg="mod modGraphic">
          <ac:chgData name="KORENROMP, Eline Louise" userId="a44abeb2-aa4e-4d35-a6f5-0d25c352ba16" providerId="ADAL" clId="{B9498CAA-71AD-40A5-BE8A-B5BD6732F4A6}" dt="2024-01-26T11:18:11.097" v="878" actId="20577"/>
          <ac:graphicFrameMkLst>
            <pc:docMk/>
            <pc:sldMk cId="1792933428" sldId="1565"/>
            <ac:graphicFrameMk id="6" creationId="{14C0D224-90B7-F719-B568-064782179CF4}"/>
          </ac:graphicFrameMkLst>
        </pc:graphicFrameChg>
      </pc:sldChg>
      <pc:sldChg chg="addSp modSp mod">
        <pc:chgData name="KORENROMP, Eline Louise" userId="a44abeb2-aa4e-4d35-a6f5-0d25c352ba16" providerId="ADAL" clId="{B9498CAA-71AD-40A5-BE8A-B5BD6732F4A6}" dt="2024-01-26T11:11:59.288" v="437" actId="14100"/>
        <pc:sldMkLst>
          <pc:docMk/>
          <pc:sldMk cId="3673016961" sldId="3106"/>
        </pc:sldMkLst>
        <pc:picChg chg="add mod modCrop">
          <ac:chgData name="KORENROMP, Eline Louise" userId="a44abeb2-aa4e-4d35-a6f5-0d25c352ba16" providerId="ADAL" clId="{B9498CAA-71AD-40A5-BE8A-B5BD6732F4A6}" dt="2024-01-26T11:10:27.960" v="420" actId="1076"/>
          <ac:picMkLst>
            <pc:docMk/>
            <pc:sldMk cId="3673016961" sldId="3106"/>
            <ac:picMk id="4" creationId="{A47FFD5F-AD25-D603-4B24-B6764ECB9C60}"/>
          </ac:picMkLst>
        </pc:picChg>
        <pc:picChg chg="mod modCrop">
          <ac:chgData name="KORENROMP, Eline Louise" userId="a44abeb2-aa4e-4d35-a6f5-0d25c352ba16" providerId="ADAL" clId="{B9498CAA-71AD-40A5-BE8A-B5BD6732F4A6}" dt="2024-01-26T11:10:30.384" v="421" actId="1076"/>
          <ac:picMkLst>
            <pc:docMk/>
            <pc:sldMk cId="3673016961" sldId="3106"/>
            <ac:picMk id="5" creationId="{9D157C2C-3D36-0C06-1166-6B959F14D437}"/>
          </ac:picMkLst>
        </pc:picChg>
        <pc:picChg chg="mod modCrop">
          <ac:chgData name="KORENROMP, Eline Louise" userId="a44abeb2-aa4e-4d35-a6f5-0d25c352ba16" providerId="ADAL" clId="{B9498CAA-71AD-40A5-BE8A-B5BD6732F4A6}" dt="2024-01-26T11:11:59.288" v="437" actId="14100"/>
          <ac:picMkLst>
            <pc:docMk/>
            <pc:sldMk cId="3673016961" sldId="3106"/>
            <ac:picMk id="6" creationId="{B881AFE6-906B-0D0A-FD9B-BEBC35B37F46}"/>
          </ac:picMkLst>
        </pc:picChg>
        <pc:picChg chg="add mod modCrop">
          <ac:chgData name="KORENROMP, Eline Louise" userId="a44abeb2-aa4e-4d35-a6f5-0d25c352ba16" providerId="ADAL" clId="{B9498CAA-71AD-40A5-BE8A-B5BD6732F4A6}" dt="2024-01-26T11:11:54.281" v="435" actId="1076"/>
          <ac:picMkLst>
            <pc:docMk/>
            <pc:sldMk cId="3673016961" sldId="3106"/>
            <ac:picMk id="7" creationId="{5BA56709-1A07-9CF6-6D6D-ED1D0255469E}"/>
          </ac:picMkLst>
        </pc:picChg>
      </pc:sldChg>
      <pc:sldChg chg="modSp mod">
        <pc:chgData name="KORENROMP, Eline Louise" userId="a44abeb2-aa4e-4d35-a6f5-0d25c352ba16" providerId="ADAL" clId="{B9498CAA-71AD-40A5-BE8A-B5BD6732F4A6}" dt="2024-01-26T11:04:20.011" v="400" actId="179"/>
        <pc:sldMkLst>
          <pc:docMk/>
          <pc:sldMk cId="3204931726" sldId="3108"/>
        </pc:sldMkLst>
        <pc:spChg chg="mod">
          <ac:chgData name="KORENROMP, Eline Louise" userId="a44abeb2-aa4e-4d35-a6f5-0d25c352ba16" providerId="ADAL" clId="{B9498CAA-71AD-40A5-BE8A-B5BD6732F4A6}" dt="2024-01-26T11:04:20.011" v="400" actId="179"/>
          <ac:spMkLst>
            <pc:docMk/>
            <pc:sldMk cId="3204931726" sldId="3108"/>
            <ac:spMk id="3" creationId="{A1F169DC-45CE-BCC8-3572-22BE6FF1121F}"/>
          </ac:spMkLst>
        </pc:spChg>
      </pc:sldChg>
      <pc:sldChg chg="modSp mod modNotesTx">
        <pc:chgData name="KORENROMP, Eline Louise" userId="a44abeb2-aa4e-4d35-a6f5-0d25c352ba16" providerId="ADAL" clId="{B9498CAA-71AD-40A5-BE8A-B5BD6732F4A6}" dt="2024-01-31T07:42:20.800" v="1468" actId="20577"/>
        <pc:sldMkLst>
          <pc:docMk/>
          <pc:sldMk cId="830199002" sldId="3109"/>
        </pc:sldMkLst>
        <pc:spChg chg="mod">
          <ac:chgData name="KORENROMP, Eline Louise" userId="a44abeb2-aa4e-4d35-a6f5-0d25c352ba16" providerId="ADAL" clId="{B9498CAA-71AD-40A5-BE8A-B5BD6732F4A6}" dt="2024-01-26T11:39:56.555" v="1465" actId="6549"/>
          <ac:spMkLst>
            <pc:docMk/>
            <pc:sldMk cId="830199002" sldId="3109"/>
            <ac:spMk id="3" creationId="{566947AC-1171-011A-5368-8AA66DF5AE46}"/>
          </ac:spMkLst>
        </pc:spChg>
      </pc:sldChg>
      <pc:sldChg chg="modSp mod modNotesTx">
        <pc:chgData name="KORENROMP, Eline Louise" userId="a44abeb2-aa4e-4d35-a6f5-0d25c352ba16" providerId="ADAL" clId="{B9498CAA-71AD-40A5-BE8A-B5BD6732F4A6}" dt="2024-01-26T11:38:20.609" v="1405" actId="114"/>
        <pc:sldMkLst>
          <pc:docMk/>
          <pc:sldMk cId="70546187" sldId="3110"/>
        </pc:sldMkLst>
        <pc:spChg chg="mod">
          <ac:chgData name="KORENROMP, Eline Louise" userId="a44abeb2-aa4e-4d35-a6f5-0d25c352ba16" providerId="ADAL" clId="{B9498CAA-71AD-40A5-BE8A-B5BD6732F4A6}" dt="2024-01-26T11:38:20.609" v="1405" actId="114"/>
          <ac:spMkLst>
            <pc:docMk/>
            <pc:sldMk cId="70546187" sldId="3110"/>
            <ac:spMk id="3" creationId="{CC90D02B-99A6-BF7A-AD76-98CDB341B59E}"/>
          </ac:spMkLst>
        </pc:spChg>
      </pc:sldChg>
      <pc:sldChg chg="modSp mod">
        <pc:chgData name="KORENROMP, Eline Louise" userId="a44abeb2-aa4e-4d35-a6f5-0d25c352ba16" providerId="ADAL" clId="{B9498CAA-71AD-40A5-BE8A-B5BD6732F4A6}" dt="2024-01-31T07:42:09.765" v="1466" actId="20577"/>
        <pc:sldMkLst>
          <pc:docMk/>
          <pc:sldMk cId="1031977343" sldId="3112"/>
        </pc:sldMkLst>
        <pc:spChg chg="mod">
          <ac:chgData name="KORENROMP, Eline Louise" userId="a44abeb2-aa4e-4d35-a6f5-0d25c352ba16" providerId="ADAL" clId="{B9498CAA-71AD-40A5-BE8A-B5BD6732F4A6}" dt="2024-01-31T07:42:09.765" v="1466" actId="20577"/>
          <ac:spMkLst>
            <pc:docMk/>
            <pc:sldMk cId="1031977343" sldId="3112"/>
            <ac:spMk id="2" creationId="{1770F1DE-8800-AC02-6A61-F9F657CA66BB}"/>
          </ac:spMkLst>
        </pc:spChg>
      </pc:sldChg>
    </pc:docChg>
  </pc:docChgLst>
  <pc:docChgLst>
    <pc:chgData name="SEDAY, Mary Ann" userId="55d25ebf-2037-4f96-92fc-18f463c6cad2" providerId="ADAL" clId="{DF2EA781-7DEC-4681-A0DB-947DEE0029A4}"/>
    <pc:docChg chg="custSel modSld modNotesMaster">
      <pc:chgData name="SEDAY, Mary Ann" userId="55d25ebf-2037-4f96-92fc-18f463c6cad2" providerId="ADAL" clId="{DF2EA781-7DEC-4681-A0DB-947DEE0029A4}" dt="2024-01-30T12:57:54.214" v="745" actId="207"/>
      <pc:docMkLst>
        <pc:docMk/>
      </pc:docMkLst>
      <pc:sldChg chg="modSp mod">
        <pc:chgData name="SEDAY, Mary Ann" userId="55d25ebf-2037-4f96-92fc-18f463c6cad2" providerId="ADAL" clId="{DF2EA781-7DEC-4681-A0DB-947DEE0029A4}" dt="2024-01-30T12:57:54.214" v="745" actId="207"/>
        <pc:sldMkLst>
          <pc:docMk/>
          <pc:sldMk cId="100137037" sldId="256"/>
        </pc:sldMkLst>
        <pc:spChg chg="mod">
          <ac:chgData name="SEDAY, Mary Ann" userId="55d25ebf-2037-4f96-92fc-18f463c6cad2" providerId="ADAL" clId="{DF2EA781-7DEC-4681-A0DB-947DEE0029A4}" dt="2024-01-30T12:57:54.214" v="745" actId="207"/>
          <ac:spMkLst>
            <pc:docMk/>
            <pc:sldMk cId="100137037" sldId="256"/>
            <ac:spMk id="3" creationId="{39C97AB2-D1E8-48E1-B9C2-6E6C1698B16B}"/>
          </ac:spMkLst>
        </pc:spChg>
      </pc:sldChg>
      <pc:sldChg chg="modSp mod">
        <pc:chgData name="SEDAY, Mary Ann" userId="55d25ebf-2037-4f96-92fc-18f463c6cad2" providerId="ADAL" clId="{DF2EA781-7DEC-4681-A0DB-947DEE0029A4}" dt="2024-01-30T12:08:38.020" v="607" actId="20577"/>
        <pc:sldMkLst>
          <pc:docMk/>
          <pc:sldMk cId="3797595976" sldId="260"/>
        </pc:sldMkLst>
        <pc:spChg chg="mod">
          <ac:chgData name="SEDAY, Mary Ann" userId="55d25ebf-2037-4f96-92fc-18f463c6cad2" providerId="ADAL" clId="{DF2EA781-7DEC-4681-A0DB-947DEE0029A4}" dt="2024-01-30T12:08:38.020" v="607" actId="20577"/>
          <ac:spMkLst>
            <pc:docMk/>
            <pc:sldMk cId="3797595976" sldId="260"/>
            <ac:spMk id="3" creationId="{C0FF2FB9-99D6-4033-BE37-9FBF0160C93E}"/>
          </ac:spMkLst>
        </pc:spChg>
      </pc:sldChg>
      <pc:sldChg chg="modSp mod">
        <pc:chgData name="SEDAY, Mary Ann" userId="55d25ebf-2037-4f96-92fc-18f463c6cad2" providerId="ADAL" clId="{DF2EA781-7DEC-4681-A0DB-947DEE0029A4}" dt="2024-01-30T12:45:54.976" v="734" actId="20577"/>
        <pc:sldMkLst>
          <pc:docMk/>
          <pc:sldMk cId="4077375247" sldId="481"/>
        </pc:sldMkLst>
        <pc:spChg chg="mod">
          <ac:chgData name="SEDAY, Mary Ann" userId="55d25ebf-2037-4f96-92fc-18f463c6cad2" providerId="ADAL" clId="{DF2EA781-7DEC-4681-A0DB-947DEE0029A4}" dt="2024-01-30T12:45:54.976" v="734" actId="20577"/>
          <ac:spMkLst>
            <pc:docMk/>
            <pc:sldMk cId="4077375247" sldId="481"/>
            <ac:spMk id="4" creationId="{C2FEF825-B1A4-1F45-4E91-9427D602CE8F}"/>
          </ac:spMkLst>
        </pc:spChg>
      </pc:sldChg>
      <pc:sldChg chg="modSp mod">
        <pc:chgData name="SEDAY, Mary Ann" userId="55d25ebf-2037-4f96-92fc-18f463c6cad2" providerId="ADAL" clId="{DF2EA781-7DEC-4681-A0DB-947DEE0029A4}" dt="2024-01-30T12:42:55.919" v="664" actId="20577"/>
        <pc:sldMkLst>
          <pc:docMk/>
          <pc:sldMk cId="4114347516" sldId="1536"/>
        </pc:sldMkLst>
        <pc:spChg chg="mod">
          <ac:chgData name="SEDAY, Mary Ann" userId="55d25ebf-2037-4f96-92fc-18f463c6cad2" providerId="ADAL" clId="{DF2EA781-7DEC-4681-A0DB-947DEE0029A4}" dt="2024-01-30T12:42:55.919" v="664" actId="20577"/>
          <ac:spMkLst>
            <pc:docMk/>
            <pc:sldMk cId="4114347516" sldId="1536"/>
            <ac:spMk id="3" creationId="{2D500F84-5879-5D18-F53A-4586F7232CC9}"/>
          </ac:spMkLst>
        </pc:spChg>
      </pc:sldChg>
      <pc:sldChg chg="modSp mod">
        <pc:chgData name="SEDAY, Mary Ann" userId="55d25ebf-2037-4f96-92fc-18f463c6cad2" providerId="ADAL" clId="{DF2EA781-7DEC-4681-A0DB-947DEE0029A4}" dt="2024-01-30T01:34:51.329" v="305" actId="20577"/>
        <pc:sldMkLst>
          <pc:docMk/>
          <pc:sldMk cId="134191081" sldId="1540"/>
        </pc:sldMkLst>
        <pc:spChg chg="mod">
          <ac:chgData name="SEDAY, Mary Ann" userId="55d25ebf-2037-4f96-92fc-18f463c6cad2" providerId="ADAL" clId="{DF2EA781-7DEC-4681-A0DB-947DEE0029A4}" dt="2024-01-30T01:34:51.329" v="305" actId="20577"/>
          <ac:spMkLst>
            <pc:docMk/>
            <pc:sldMk cId="134191081" sldId="1540"/>
            <ac:spMk id="3" creationId="{9A0DC9E1-6409-E998-ED77-26E3D4288057}"/>
          </ac:spMkLst>
        </pc:spChg>
      </pc:sldChg>
      <pc:sldChg chg="modSp mod modNotesTx">
        <pc:chgData name="SEDAY, Mary Ann" userId="55d25ebf-2037-4f96-92fc-18f463c6cad2" providerId="ADAL" clId="{DF2EA781-7DEC-4681-A0DB-947DEE0029A4}" dt="2024-01-30T12:36:19.271" v="654" actId="20577"/>
        <pc:sldMkLst>
          <pc:docMk/>
          <pc:sldMk cId="4142559381" sldId="1699"/>
        </pc:sldMkLst>
        <pc:spChg chg="mod">
          <ac:chgData name="SEDAY, Mary Ann" userId="55d25ebf-2037-4f96-92fc-18f463c6cad2" providerId="ADAL" clId="{DF2EA781-7DEC-4681-A0DB-947DEE0029A4}" dt="2024-01-30T12:34:27.585" v="649" actId="20577"/>
          <ac:spMkLst>
            <pc:docMk/>
            <pc:sldMk cId="4142559381" sldId="1699"/>
            <ac:spMk id="3" creationId="{26D594C4-D1BF-6C52-E6AB-641BF2847E2B}"/>
          </ac:spMkLst>
        </pc:spChg>
        <pc:spChg chg="mod">
          <ac:chgData name="SEDAY, Mary Ann" userId="55d25ebf-2037-4f96-92fc-18f463c6cad2" providerId="ADAL" clId="{DF2EA781-7DEC-4681-A0DB-947DEE0029A4}" dt="2024-01-30T12:36:19.271" v="654" actId="20577"/>
          <ac:spMkLst>
            <pc:docMk/>
            <pc:sldMk cId="4142559381" sldId="1699"/>
            <ac:spMk id="55" creationId="{C4325554-85FA-42BF-9648-938FBC837889}"/>
          </ac:spMkLst>
        </pc:spChg>
      </pc:sldChg>
      <pc:sldChg chg="modSp mod">
        <pc:chgData name="SEDAY, Mary Ann" userId="55d25ebf-2037-4f96-92fc-18f463c6cad2" providerId="ADAL" clId="{DF2EA781-7DEC-4681-A0DB-947DEE0029A4}" dt="2024-01-30T01:03:48.235" v="229" actId="6549"/>
        <pc:sldMkLst>
          <pc:docMk/>
          <pc:sldMk cId="3673016961" sldId="3106"/>
        </pc:sldMkLst>
        <pc:spChg chg="mod">
          <ac:chgData name="SEDAY, Mary Ann" userId="55d25ebf-2037-4f96-92fc-18f463c6cad2" providerId="ADAL" clId="{DF2EA781-7DEC-4681-A0DB-947DEE0029A4}" dt="2024-01-30T01:03:48.235" v="229" actId="6549"/>
          <ac:spMkLst>
            <pc:docMk/>
            <pc:sldMk cId="3673016961" sldId="3106"/>
            <ac:spMk id="2" creationId="{1770F1DE-8800-AC02-6A61-F9F657CA66BB}"/>
          </ac:spMkLst>
        </pc:spChg>
      </pc:sldChg>
      <pc:sldChg chg="modSp mod">
        <pc:chgData name="SEDAY, Mary Ann" userId="55d25ebf-2037-4f96-92fc-18f463c6cad2" providerId="ADAL" clId="{DF2EA781-7DEC-4681-A0DB-947DEE0029A4}" dt="2024-01-30T12:45:11.555" v="718" actId="27636"/>
        <pc:sldMkLst>
          <pc:docMk/>
          <pc:sldMk cId="3204931726" sldId="3108"/>
        </pc:sldMkLst>
        <pc:spChg chg="mod">
          <ac:chgData name="SEDAY, Mary Ann" userId="55d25ebf-2037-4f96-92fc-18f463c6cad2" providerId="ADAL" clId="{DF2EA781-7DEC-4681-A0DB-947DEE0029A4}" dt="2024-01-30T12:45:11.555" v="718" actId="27636"/>
          <ac:spMkLst>
            <pc:docMk/>
            <pc:sldMk cId="3204931726" sldId="3108"/>
            <ac:spMk id="3" creationId="{A1F169DC-45CE-BCC8-3572-22BE6FF1121F}"/>
          </ac:spMkLst>
        </pc:spChg>
      </pc:sldChg>
      <pc:sldChg chg="modSp mod">
        <pc:chgData name="SEDAY, Mary Ann" userId="55d25ebf-2037-4f96-92fc-18f463c6cad2" providerId="ADAL" clId="{DF2EA781-7DEC-4681-A0DB-947DEE0029A4}" dt="2024-01-30T12:25:25.698" v="623" actId="20577"/>
        <pc:sldMkLst>
          <pc:docMk/>
          <pc:sldMk cId="830199002" sldId="3109"/>
        </pc:sldMkLst>
        <pc:spChg chg="mod">
          <ac:chgData name="SEDAY, Mary Ann" userId="55d25ebf-2037-4f96-92fc-18f463c6cad2" providerId="ADAL" clId="{DF2EA781-7DEC-4681-A0DB-947DEE0029A4}" dt="2024-01-30T12:25:25.698" v="623" actId="20577"/>
          <ac:spMkLst>
            <pc:docMk/>
            <pc:sldMk cId="830199002" sldId="3109"/>
            <ac:spMk id="3" creationId="{566947AC-1171-011A-5368-8AA66DF5AE46}"/>
          </ac:spMkLst>
        </pc:spChg>
      </pc:sldChg>
      <pc:sldChg chg="modSp mod">
        <pc:chgData name="SEDAY, Mary Ann" userId="55d25ebf-2037-4f96-92fc-18f463c6cad2" providerId="ADAL" clId="{DF2EA781-7DEC-4681-A0DB-947DEE0029A4}" dt="2024-01-30T01:44:05.255" v="590" actId="20577"/>
        <pc:sldMkLst>
          <pc:docMk/>
          <pc:sldMk cId="70546187" sldId="3110"/>
        </pc:sldMkLst>
        <pc:spChg chg="mod">
          <ac:chgData name="SEDAY, Mary Ann" userId="55d25ebf-2037-4f96-92fc-18f463c6cad2" providerId="ADAL" clId="{DF2EA781-7DEC-4681-A0DB-947DEE0029A4}" dt="2024-01-30T01:35:48.766" v="323" actId="6549"/>
          <ac:spMkLst>
            <pc:docMk/>
            <pc:sldMk cId="70546187" sldId="3110"/>
            <ac:spMk id="2" creationId="{75963E36-F182-F20E-136E-352E018587D6}"/>
          </ac:spMkLst>
        </pc:spChg>
        <pc:spChg chg="mod">
          <ac:chgData name="SEDAY, Mary Ann" userId="55d25ebf-2037-4f96-92fc-18f463c6cad2" providerId="ADAL" clId="{DF2EA781-7DEC-4681-A0DB-947DEE0029A4}" dt="2024-01-30T01:44:05.255" v="590" actId="20577"/>
          <ac:spMkLst>
            <pc:docMk/>
            <pc:sldMk cId="70546187" sldId="3110"/>
            <ac:spMk id="3" creationId="{CC90D02B-99A6-BF7A-AD76-98CDB341B59E}"/>
          </ac:spMkLst>
        </pc:spChg>
      </pc:sldChg>
    </pc:docChg>
  </pc:docChgLst>
  <pc:docChgLst>
    <pc:chgData name="MORENO DIAZ, Luis" userId="S::morenol@unaids.org::9f7ff0ee-e327-4f4a-8dce-b5315bf8f873" providerId="AD" clId="Web-{B2368082-3A00-A24B-D698-8F00EEC35AAE}"/>
    <pc:docChg chg="modSld">
      <pc:chgData name="MORENO DIAZ, Luis" userId="S::morenol@unaids.org::9f7ff0ee-e327-4f4a-8dce-b5315bf8f873" providerId="AD" clId="Web-{B2368082-3A00-A24B-D698-8F00EEC35AAE}" dt="2024-01-30T20:53:21.046" v="1" actId="1076"/>
      <pc:docMkLst>
        <pc:docMk/>
      </pc:docMkLst>
      <pc:sldChg chg="modSp">
        <pc:chgData name="MORENO DIAZ, Luis" userId="S::morenol@unaids.org::9f7ff0ee-e327-4f4a-8dce-b5315bf8f873" providerId="AD" clId="Web-{B2368082-3A00-A24B-D698-8F00EEC35AAE}" dt="2024-01-30T20:53:21.046" v="1" actId="1076"/>
        <pc:sldMkLst>
          <pc:docMk/>
          <pc:sldMk cId="3673016961" sldId="3106"/>
        </pc:sldMkLst>
        <pc:picChg chg="mod">
          <ac:chgData name="MORENO DIAZ, Luis" userId="S::morenol@unaids.org::9f7ff0ee-e327-4f4a-8dce-b5315bf8f873" providerId="AD" clId="Web-{B2368082-3A00-A24B-D698-8F00EEC35AAE}" dt="2024-01-30T20:53:21.046" v="1" actId="1076"/>
          <ac:picMkLst>
            <pc:docMk/>
            <pc:sldMk cId="3673016961" sldId="3106"/>
            <ac:picMk id="5" creationId="{9D157C2C-3D36-0C06-1166-6B959F14D43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3407"/>
          </a:xfrm>
          <a:prstGeom prst="rect">
            <a:avLst/>
          </a:prstGeom>
        </p:spPr>
        <p:txBody>
          <a:bodyPr vert="horz" lIns="92476" tIns="46238" rIns="92476" bIns="46238" rtlCol="0"/>
          <a:lstStyle>
            <a:lvl1pPr algn="l">
              <a:defRPr sz="1200"/>
            </a:lvl1pPr>
          </a:lstStyle>
          <a:p>
            <a:endParaRPr lang="en-US"/>
          </a:p>
        </p:txBody>
      </p:sp>
      <p:sp>
        <p:nvSpPr>
          <p:cNvPr id="3" name="Date Placeholder 2"/>
          <p:cNvSpPr>
            <a:spLocks noGrp="1"/>
          </p:cNvSpPr>
          <p:nvPr>
            <p:ph type="dt" idx="1"/>
          </p:nvPr>
        </p:nvSpPr>
        <p:spPr>
          <a:xfrm>
            <a:off x="3936768" y="0"/>
            <a:ext cx="3011700" cy="463407"/>
          </a:xfrm>
          <a:prstGeom prst="rect">
            <a:avLst/>
          </a:prstGeom>
        </p:spPr>
        <p:txBody>
          <a:bodyPr vert="horz" lIns="92476" tIns="46238" rIns="92476" bIns="46238" rtlCol="0"/>
          <a:lstStyle>
            <a:lvl1pPr algn="r">
              <a:defRPr sz="1200"/>
            </a:lvl1pPr>
          </a:lstStyle>
          <a:p>
            <a:fld id="{3F4DE85E-B7DD-4983-B81E-87808B4ABA6B}" type="datetimeFigureOut">
              <a:rPr lang="en-US" smtClean="0"/>
              <a:t>1/31/2024</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76" tIns="46238" rIns="92476" bIns="46238"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76" tIns="46238" rIns="92476" bIns="46238" rtlCol="0"/>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6" name="Footer Placeholder 5"/>
          <p:cNvSpPr>
            <a:spLocks noGrp="1"/>
          </p:cNvSpPr>
          <p:nvPr>
            <p:ph type="ftr" sz="quarter" idx="4"/>
          </p:nvPr>
        </p:nvSpPr>
        <p:spPr>
          <a:xfrm>
            <a:off x="0" y="8772669"/>
            <a:ext cx="3011700" cy="463406"/>
          </a:xfrm>
          <a:prstGeom prst="rect">
            <a:avLst/>
          </a:prstGeom>
        </p:spPr>
        <p:txBody>
          <a:bodyPr vert="horz" lIns="92476" tIns="46238" rIns="92476"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700" cy="463406"/>
          </a:xfrm>
          <a:prstGeom prst="rect">
            <a:avLst/>
          </a:prstGeom>
        </p:spPr>
        <p:txBody>
          <a:bodyPr vert="horz" lIns="92476" tIns="46238" rIns="92476" bIns="46238"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¡Bienvenidos a otra ronda de estimaciones sobre el VIH! </a:t>
            </a:r>
          </a:p>
          <a:p>
            <a:r>
              <a:rPr lang="en-US" dirty="0"/>
              <a:t>Se trata de un seminario web "de actualización", dirigido a quienes llevan varios años realizando estimaciones sobre el VIH y han asistido a uno o varios de los talleres regionales de formación anteriores. Nos centraremos en las novedades y en lo que es especialmente importante este año. </a:t>
            </a:r>
          </a:p>
          <a:p>
            <a:r>
              <a:rPr lang="en-US" dirty="0"/>
              <a:t>Si usted es nuevo en este proceso, necesitará un poco más de formación - por favor, póngase en contacto con el Asesor de Información Estratégica de ONUSIDA en su país o región para ayudarle a orientarse, es decir:</a:t>
            </a:r>
          </a:p>
          <a:p>
            <a:r>
              <a:rPr lang="en-US" dirty="0"/>
              <a:t>Estudie los vídeos de formación y las presentaciones en PowerPoint de los talleres de formación sobre las estimaciones para 2023, </a:t>
            </a:r>
          </a:p>
          <a:p>
            <a:r>
              <a:rPr lang="en-US" dirty="0"/>
              <a:t>y revise el archivo Spectrum de su país de la última ronda con su historial específico y las cuestiones de los datos de entrada y los resultados.</a:t>
            </a:r>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2098265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684">
              <a:defRPr/>
            </a:pPr>
            <a:r>
              <a:rPr lang="en-US" sz="1800" dirty="0">
                <a:latin typeface="Times New Roman" panose="02020603050405020304" pitchFamily="18" charset="0"/>
                <a:ea typeface="Cambria" panose="02040503050406030204" pitchFamily="18" charset="0"/>
              </a:rPr>
              <a:t>7+1 = 7 LA + </a:t>
            </a:r>
            <a:r>
              <a:rPr lang="en-US" sz="1800" dirty="0" err="1">
                <a:latin typeface="Times New Roman" panose="02020603050405020304" pitchFamily="18" charset="0"/>
                <a:ea typeface="Cambria" panose="02040503050406030204" pitchFamily="18" charset="0"/>
              </a:rPr>
              <a:t>Republica</a:t>
            </a:r>
            <a:r>
              <a:rPr lang="en-US" sz="1800" dirty="0">
                <a:latin typeface="Times New Roman" panose="02020603050405020304" pitchFamily="18" charset="0"/>
                <a:ea typeface="Cambria" panose="02040503050406030204" pitchFamily="18" charset="0"/>
              </a:rPr>
              <a:t> </a:t>
            </a:r>
            <a:r>
              <a:rPr lang="en-US" sz="1800" dirty="0" err="1">
                <a:latin typeface="Times New Roman" panose="02020603050405020304" pitchFamily="18" charset="0"/>
                <a:ea typeface="Cambria" panose="02040503050406030204" pitchFamily="18" charset="0"/>
              </a:rPr>
              <a:t>Dominicana</a:t>
            </a:r>
            <a:endParaRPr lang="en-US" sz="1800" dirty="0">
              <a:latin typeface="Times New Roman" panose="02020603050405020304" pitchFamily="18" charset="0"/>
              <a:ea typeface="Cambria" panose="02040503050406030204" pitchFamily="18" charset="0"/>
            </a:endParaRPr>
          </a:p>
          <a:p>
            <a:pPr defTabSz="927684">
              <a:defRPr/>
            </a:pPr>
            <a:r>
              <a:rPr lang="en-US" sz="1800" dirty="0">
                <a:latin typeface="Times New Roman" panose="02020603050405020304" pitchFamily="18" charset="0"/>
                <a:ea typeface="Cambria" panose="02040503050406030204" pitchFamily="18" charset="0"/>
              </a:rPr>
              <a:t>9+1 = 9 LA + Cuba</a:t>
            </a:r>
          </a:p>
          <a:p>
            <a:pPr defTabSz="927684">
              <a:defRPr/>
            </a:pPr>
            <a:r>
              <a:rPr lang="en-US" sz="1800" dirty="0" err="1">
                <a:latin typeface="Times New Roman" panose="02020603050405020304" pitchFamily="18" charset="0"/>
                <a:ea typeface="Cambria" panose="02040503050406030204" pitchFamily="18" charset="0"/>
              </a:rPr>
              <a:t>Triangulacion</a:t>
            </a:r>
            <a:r>
              <a:rPr lang="en-US" sz="1800" dirty="0">
                <a:latin typeface="Times New Roman" panose="02020603050405020304" pitchFamily="18" charset="0"/>
                <a:ea typeface="Cambria" panose="02040503050406030204" pitchFamily="18" charset="0"/>
              </a:rPr>
              <a:t>: Uruguay (final = CSAVR), Paraguay (final = EPP)</a:t>
            </a:r>
          </a:p>
          <a:p>
            <a:pPr defTabSz="927684">
              <a:defRPr/>
            </a:pPr>
            <a:r>
              <a:rPr lang="en-US" sz="1800" dirty="0">
                <a:latin typeface="Times New Roman" panose="02020603050405020304" pitchFamily="18" charset="0"/>
                <a:ea typeface="Cambria" panose="02040503050406030204" pitchFamily="18" charset="0"/>
              </a:rPr>
              <a:t>Direct Incidence: Brazil</a:t>
            </a:r>
          </a:p>
        </p:txBody>
      </p:sp>
      <p:sp>
        <p:nvSpPr>
          <p:cNvPr id="4" name="Slide Number Placeholder 3"/>
          <p:cNvSpPr>
            <a:spLocks noGrp="1"/>
          </p:cNvSpPr>
          <p:nvPr>
            <p:ph type="sldNum" sz="quarter" idx="5"/>
          </p:nvPr>
        </p:nvSpPr>
        <p:spPr/>
        <p:txBody>
          <a:bodyPr/>
          <a:lstStyle/>
          <a:p>
            <a:fld id="{E5F4B4AD-9710-49A7-B214-561577097D0C}" type="slidenum">
              <a:rPr lang="en-US" smtClean="0"/>
              <a:t>10</a:t>
            </a:fld>
            <a:endParaRPr lang="en-US"/>
          </a:p>
        </p:txBody>
      </p:sp>
    </p:spTree>
    <p:extLst>
      <p:ext uri="{BB962C8B-B14F-4D97-AF65-F5344CB8AC3E}">
        <p14:creationId xmlns:p14="http://schemas.microsoft.com/office/powerpoint/2010/main" val="3404702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7BF8273-7899-9063-8B38-DEECCB3DB5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4E4A6EC-F30B-0CFF-6B29-F52B8D5D56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Para facilitar su trabajo sobre los datos y las estimaciones del espectro, y hacerlo con un equipo nacional, hemos creado una carpeta SharePoint para cada país, con su archivo de estimaciones anteriores y archivos de trabajo relacionados. Usted habrá recibido el enlace a la carpeta a través del Asesor de Información Estratégica de ONUSIDA (el mismo, sin cambios con respecto al enlace utilizado en 2023).</a:t>
            </a:r>
          </a:p>
          <a:p>
            <a:r>
              <a:rPr lang="en-US" altLang="en-US" dirty="0"/>
              <a:t>Como ya se ha mencionado, la calidad de los datos es fundamental para obtener buenas estimaciones. Para facilitar las </a:t>
            </a:r>
            <a:r>
              <a:rPr lang="en-US" altLang="en-US"/>
              <a:t>revisiones de la calidad de los datos, le </a:t>
            </a:r>
            <a:r>
              <a:rPr lang="en-US" altLang="en-US" dirty="0"/>
              <a:t>recomendamos que primero coteje y revise los datos de entrada en un Excel y se asegure de que son de calidad y coherentes entre sí en todos los indicadores.</a:t>
            </a:r>
          </a:p>
          <a:p>
            <a:endParaRPr lang="en-US" altLang="en-US" dirty="0"/>
          </a:p>
          <a:p>
            <a:pPr marL="170160" indent="-170160">
              <a:buFontTx/>
              <a:buChar char="•"/>
            </a:pPr>
            <a:r>
              <a:rPr lang="en-US" altLang="en-US" dirty="0"/>
              <a:t>En primer lugar, actualice el XLS, revise y garantice la calidad y coherencia de los datos. </a:t>
            </a:r>
          </a:p>
          <a:p>
            <a:pPr marL="170160" indent="-170160">
              <a:buFontTx/>
              <a:buChar char="•"/>
            </a:pPr>
            <a:r>
              <a:rPr lang="en-US" altLang="en-US" dirty="0"/>
              <a:t>A continuación, copia en el archivo Spectrum y actualiza la estimación.</a:t>
            </a:r>
          </a:p>
        </p:txBody>
      </p:sp>
      <p:sp>
        <p:nvSpPr>
          <p:cNvPr id="30724" name="Slide Number Placeholder 3">
            <a:extLst>
              <a:ext uri="{FF2B5EF4-FFF2-40B4-BE49-F238E27FC236}">
                <a16:creationId xmlns:a16="http://schemas.microsoft.com/office/drawing/2014/main" id="{DD3F7C80-43A1-3C0E-27AD-D900B46CBC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2924"/>
            <a:fld id="{49916E62-25B1-4E32-937E-3951AE3EFD89}" type="slidenum">
              <a:rPr lang="en-US" altLang="en-US" smtClean="0"/>
              <a:pPr defTabSz="352924"/>
              <a:t>11</a:t>
            </a:fld>
            <a:endParaRPr lang="en-US" altLang="en-US"/>
          </a:p>
        </p:txBody>
      </p:sp>
    </p:spTree>
    <p:extLst>
      <p:ext uri="{BB962C8B-B14F-4D97-AF65-F5344CB8AC3E}">
        <p14:creationId xmlns:p14="http://schemas.microsoft.com/office/powerpoint/2010/main" val="2061350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 esto termina la introducción. Le cedo la palabra a Luis Renato para que </a:t>
            </a:r>
            <a:r>
              <a:rPr lang="en-US" dirty="0" err="1"/>
              <a:t>nos</a:t>
            </a:r>
            <a:r>
              <a:rPr lang="en-US" dirty="0"/>
              <a:t> </a:t>
            </a:r>
            <a:r>
              <a:rPr lang="en-US" dirty="0" err="1"/>
              <a:t>presente</a:t>
            </a:r>
            <a:r>
              <a:rPr lang="en-US" dirty="0"/>
              <a:t> </a:t>
            </a:r>
            <a:r>
              <a:rPr lang="en-US" dirty="0" err="1"/>
              <a:t>una</a:t>
            </a:r>
            <a:r>
              <a:rPr lang="en-US" dirty="0"/>
              <a:t> </a:t>
            </a:r>
            <a:r>
              <a:rPr lang="en-US" dirty="0" err="1"/>
              <a:t>recapitalucion</a:t>
            </a:r>
            <a:r>
              <a:rPr lang="en-US" dirty="0"/>
              <a:t> </a:t>
            </a:r>
            <a:r>
              <a:rPr lang="en-US" dirty="0" err="1"/>
              <a:t>sobre</a:t>
            </a:r>
            <a:r>
              <a:rPr lang="en-US" dirty="0"/>
              <a:t> </a:t>
            </a:r>
            <a:r>
              <a:rPr lang="en-US" dirty="0" err="1"/>
              <a:t>el</a:t>
            </a:r>
            <a:r>
              <a:rPr lang="en-US" dirty="0"/>
              <a:t> </a:t>
            </a:r>
            <a:r>
              <a:rPr lang="en-US" dirty="0" err="1"/>
              <a:t>cotejo</a:t>
            </a:r>
            <a:r>
              <a:rPr lang="en-US" dirty="0"/>
              <a:t> de </a:t>
            </a:r>
            <a:r>
              <a:rPr lang="en-US" dirty="0" err="1"/>
              <a:t>datos</a:t>
            </a:r>
            <a:r>
              <a:rPr lang="en-US" dirty="0"/>
              <a:t> y la revision de </a:t>
            </a:r>
            <a:r>
              <a:rPr lang="en-US" dirty="0" err="1"/>
              <a:t>su</a:t>
            </a:r>
            <a:r>
              <a:rPr lang="en-US" dirty="0"/>
              <a:t> Calidad, que se </a:t>
            </a:r>
            <a:r>
              <a:rPr lang="en-US" dirty="0" err="1"/>
              <a:t>necesita</a:t>
            </a:r>
            <a:r>
              <a:rPr lang="en-US" dirty="0"/>
              <a:t> antes de </a:t>
            </a:r>
            <a:r>
              <a:rPr lang="en-US" dirty="0" err="1"/>
              <a:t>ingresar</a:t>
            </a:r>
            <a:r>
              <a:rPr lang="en-US" dirty="0"/>
              <a:t> y </a:t>
            </a:r>
            <a:r>
              <a:rPr lang="en-US" dirty="0" err="1"/>
              <a:t>ajustar</a:t>
            </a:r>
            <a:r>
              <a:rPr lang="en-US" dirty="0"/>
              <a:t> </a:t>
            </a:r>
            <a:r>
              <a:rPr lang="en-US" dirty="0" err="1"/>
              <a:t>en</a:t>
            </a:r>
            <a:r>
              <a:rPr lang="en-US" dirty="0"/>
              <a:t> Spectrum.</a:t>
            </a:r>
          </a:p>
        </p:txBody>
      </p:sp>
      <p:sp>
        <p:nvSpPr>
          <p:cNvPr id="4" name="Slide Number Placeholder 3"/>
          <p:cNvSpPr>
            <a:spLocks noGrp="1"/>
          </p:cNvSpPr>
          <p:nvPr>
            <p:ph type="sldNum" sz="quarter" idx="5"/>
          </p:nvPr>
        </p:nvSpPr>
        <p:spPr/>
        <p:txBody>
          <a:bodyPr/>
          <a:lstStyle/>
          <a:p>
            <a:fld id="{57659616-E921-41D3-9E36-7E9FC31D8247}" type="slidenum">
              <a:rPr lang="en-US" smtClean="0"/>
              <a:t>12</a:t>
            </a:fld>
            <a:endParaRPr lang="en-US"/>
          </a:p>
        </p:txBody>
      </p:sp>
    </p:spTree>
    <p:extLst>
      <p:ext uri="{BB962C8B-B14F-4D97-AF65-F5344CB8AC3E}">
        <p14:creationId xmlns:p14="http://schemas.microsoft.com/office/powerpoint/2010/main" val="364374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Avenir 45 Book"/>
              </a:rPr>
              <a:t>Las estimaciones sobre el VIH elaboradas por los equipos son fundamentales para revisar los planes estratégicos nacionales y establecer objetivos para poner fin al sida en 2030. Las estimaciones se utilizan para informar sobre los progresos realizados en la consecución de los objetivos mundiales a través del proceso de Vigilancia Mundial del Sida. </a:t>
            </a:r>
          </a:p>
          <a:p>
            <a:r>
              <a:rPr lang="en-US" dirty="0">
                <a:solidFill>
                  <a:srgbClr val="000000"/>
                </a:solidFill>
                <a:latin typeface="Avenir 45 Book"/>
              </a:rPr>
              <a:t>Las estimaciones del VIH elaboradas por los equipos de estimaciones son cada vez más importantes para la respuesta nacional y, al mismo tiempo, más complejas a medida que se amplían a zonas geográficas cada vez más pequeñas. </a:t>
            </a:r>
          </a:p>
          <a:p>
            <a:r>
              <a:rPr lang="en-US" dirty="0">
                <a:solidFill>
                  <a:srgbClr val="000000"/>
                </a:solidFill>
                <a:latin typeface="Avenir 45 Book"/>
              </a:rPr>
              <a:t>Estos factores, combinados con la creciente sofisticación de los modelos de estimación, ejercen una mayor presión sobre los países para que resuelvan los problemas de calidad de los datos de los programas. </a:t>
            </a:r>
          </a:p>
        </p:txBody>
      </p:sp>
      <p:sp>
        <p:nvSpPr>
          <p:cNvPr id="4" name="Slide Number Placeholder 3"/>
          <p:cNvSpPr>
            <a:spLocks noGrp="1"/>
          </p:cNvSpPr>
          <p:nvPr>
            <p:ph type="sldNum" sz="quarter" idx="5"/>
          </p:nvPr>
        </p:nvSpPr>
        <p:spPr/>
        <p:txBody>
          <a:bodyPr/>
          <a:lstStyle/>
          <a:p>
            <a:fld id="{57659616-E921-41D3-9E36-7E9FC31D8247}" type="slidenum">
              <a:rPr lang="en-US" smtClean="0"/>
              <a:t>2</a:t>
            </a:fld>
            <a:endParaRPr lang="en-US"/>
          </a:p>
        </p:txBody>
      </p:sp>
    </p:spTree>
    <p:extLst>
      <p:ext uri="{BB962C8B-B14F-4D97-AF65-F5344CB8AC3E}">
        <p14:creationId xmlns:p14="http://schemas.microsoft.com/office/powerpoint/2010/main" val="61967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Gracias a todos por vuestro trabajo en las estimaciones nacionales del año pasado y de años anteriores.</a:t>
            </a:r>
          </a:p>
          <a:p>
            <a:r>
              <a:rPr lang="en-US" dirty="0"/>
              <a:t>Y gracias por el trabajo que tienen por delante para actualizar y afinar sus estimaciones nacionales en esta ronda de 2024.</a:t>
            </a:r>
          </a:p>
          <a:p>
            <a:r>
              <a:rPr lang="en-US" dirty="0"/>
              <a:t>Se lo agradecemos, desde la perspectiva mundial de ONUSIDA, pero especialmente en nombre de quienes dependen de ustedes, las personas que necesitan un buen tratamiento para su salud o servicios de prevención para reducir el riesgo, y las personas que defienden estas necesidades.</a:t>
            </a:r>
          </a:p>
          <a:p>
            <a:endParaRPr lang="en-US" dirty="0"/>
          </a:p>
          <a:p>
            <a:r>
              <a:rPr lang="en-US" dirty="0"/>
              <a:t>La imagen muestra el </a:t>
            </a:r>
            <a:r>
              <a:rPr lang="en-US" i="1" dirty="0"/>
              <a:t>Informe mundial de actualización sobre el sida </a:t>
            </a:r>
            <a:r>
              <a:rPr lang="en-US" dirty="0"/>
              <a:t>que ONUSIDA publica cada mes de julio, basado en sus estimaciones y datos. Ofrece una visión general de la situación de los países, las regiones y el mundo en relación con la pandemia de sida y la respuesta: avances, éxitos, pero también retos y lagunas.</a:t>
            </a:r>
          </a:p>
          <a:p>
            <a:endParaRPr lang="en-US" dirty="0"/>
          </a:p>
          <a:p>
            <a:r>
              <a:rPr lang="en-US" dirty="0"/>
              <a:t>Datos: Es importante que todos los equipos de estimación examinen y garanticen la calidad de los datos, evalúen y expliquen los patrones y ajusten las entradas de datos antes de ajustarles el modelo Spectrum. En el caso de TAR, esto pone de manifiesto la importancia de los historiales médicos electrónicos con identificadores únicos de pacientes.</a:t>
            </a:r>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3</a:t>
            </a:fld>
            <a:endParaRPr lang="en-US"/>
          </a:p>
        </p:txBody>
      </p:sp>
    </p:spTree>
    <p:extLst>
      <p:ext uri="{BB962C8B-B14F-4D97-AF65-F5344CB8AC3E}">
        <p14:creationId xmlns:p14="http://schemas.microsoft.com/office/powerpoint/2010/main" val="66466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 objetivo mundial (de la </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Declaración Política de las Naciones Unidas sobre el VIH/SIDA de 2021) </a:t>
            </a:r>
            <a:r>
              <a:rPr lang="en-US" dirty="0"/>
              <a:t>para reducir las nuevas infecciones anuales es una reducción del 90% para 2030, en relación con los niveles de 2010.</a:t>
            </a:r>
          </a:p>
          <a:p>
            <a:r>
              <a:rPr lang="en-US" dirty="0"/>
              <a:t>Según sus estimaciones, sumándolas por regiones, vemos buenos progresos en algunas regiones. </a:t>
            </a:r>
          </a:p>
          <a:p>
            <a:endParaRPr lang="en-US" dirty="0"/>
          </a:p>
          <a:p>
            <a:r>
              <a:rPr lang="en-US" dirty="0"/>
              <a:t>Sin embargo, en otras regiones el descenso es mucho menor y en algunas incluso aumenta. En particular, las regiones EECA y MENA registran ahora aumentos alarmantes, tras décadas de tasas de infección mucho más lentas.</a:t>
            </a:r>
          </a:p>
          <a:p>
            <a:endParaRPr lang="en-US" dirty="0"/>
          </a:p>
          <a:p>
            <a:r>
              <a:rPr lang="en-US" dirty="0"/>
              <a:t>Enhorabuena a todos los que elaboraron las estimaciones nacionales subyacentes a estas tendencias regionales y, especialmente, ¡por hacer realidad esos descensos! No menos, elogiamos a quienes utilizan las estimaciones del aumento de la epidemia para defender y elaborar estrategias para reforzar la respuesta al sida, adaptar un programa nacional, con el fin de invertir las tendencias al alza.</a:t>
            </a:r>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4</a:t>
            </a:fld>
            <a:endParaRPr lang="en-US"/>
          </a:p>
        </p:txBody>
      </p:sp>
    </p:spTree>
    <p:extLst>
      <p:ext uri="{BB962C8B-B14F-4D97-AF65-F5344CB8AC3E}">
        <p14:creationId xmlns:p14="http://schemas.microsoft.com/office/powerpoint/2010/main" val="423800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Especialmente en lo que respecta a la supresión de la carga </a:t>
            </a:r>
            <a:r>
              <a:rPr lang="en-US" dirty="0" err="1"/>
              <a:t>víral</a:t>
            </a:r>
            <a:r>
              <a:rPr lang="en-US" dirty="0"/>
              <a:t>, se observa un fuerte aumento entre 2015 y 2022. Este es el efecto combinado de la mejora de las pruebas y la detección de casos, el inicio y el mantenimiento de la terapia antirretrovírica y la garantía de que consiguen y mantienen la carga viral suprimida. Esto está teniendo un enorme impacto en la vida de las personas, así como en el riesgo de transmisión y, por tanto, en las nuevas infecciones.</a:t>
            </a:r>
          </a:p>
          <a:p>
            <a:endParaRPr lang="en-US" dirty="0"/>
          </a:p>
          <a:p>
            <a:r>
              <a:rPr lang="en-US" dirty="0"/>
              <a:t>Las lagunas incluyen algunos países y regiones, pero también: </a:t>
            </a:r>
          </a:p>
          <a:p>
            <a:r>
              <a:rPr lang="en-US" dirty="0"/>
              <a:t>Poblaciones clave: los escasos datos disponibles sugieren que algunas poblaciones clave tienen un menor acceso a los servicios clave a pesar de tener mayores necesidades.</a:t>
            </a:r>
          </a:p>
          <a:p>
            <a:r>
              <a:rPr lang="en-US" dirty="0"/>
              <a:t>También los niños se quedan atrás en el progreso hacia los 3 objetivos del 95%.</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5</a:t>
            </a:fld>
            <a:endParaRPr lang="en-US"/>
          </a:p>
        </p:txBody>
      </p:sp>
    </p:spTree>
    <p:extLst>
      <p:ext uri="{BB962C8B-B14F-4D97-AF65-F5344CB8AC3E}">
        <p14:creationId xmlns:p14="http://schemas.microsoft.com/office/powerpoint/2010/main" val="1113734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Como base de estas estimaciones globales, a partir de las estimaciones de 2023 y del informe Situación Mundial del Sida 2023, vemos que la mayoría de los países pudieron estimar la cobertura nacional de TAR, como porcentaje de todas las personas que viven con el VIH, durante el periodo de 2015 a 2021 o a 2022.</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6</a:t>
            </a:fld>
            <a:endParaRPr lang="en-US"/>
          </a:p>
        </p:txBody>
      </p:sp>
    </p:spTree>
    <p:extLst>
      <p:ext uri="{BB962C8B-B14F-4D97-AF65-F5344CB8AC3E}">
        <p14:creationId xmlns:p14="http://schemas.microsoft.com/office/powerpoint/2010/main" val="3582891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Terminaré con 4 diapositivas sobre el proceso.</a:t>
            </a:r>
          </a:p>
          <a:p>
            <a:r>
              <a:rPr lang="en-US" dirty="0"/>
              <a:t>Este año la clase de actualización de hoy y el apoyo virtual, no hay taller.</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7</a:t>
            </a:fld>
            <a:endParaRPr lang="en-US"/>
          </a:p>
        </p:txBody>
      </p:sp>
    </p:spTree>
    <p:extLst>
      <p:ext uri="{BB962C8B-B14F-4D97-AF65-F5344CB8AC3E}">
        <p14:creationId xmlns:p14="http://schemas.microsoft.com/office/powerpoint/2010/main" val="427049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partir del 1</a:t>
            </a:r>
            <a:r>
              <a:rPr lang="en-US" baseline="30000" dirty="0"/>
              <a:t>st</a:t>
            </a:r>
            <a:r>
              <a:rPr lang="en-US" dirty="0"/>
              <a:t> de mayo buscaremos la autorización del condado para los presupuestos.</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8</a:t>
            </a:fld>
            <a:endParaRPr lang="en-US"/>
          </a:p>
        </p:txBody>
      </p:sp>
    </p:spTree>
    <p:extLst>
      <p:ext uri="{BB962C8B-B14F-4D97-AF65-F5344CB8AC3E}">
        <p14:creationId xmlns:p14="http://schemas.microsoft.com/office/powerpoint/2010/main" val="1397864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9</a:t>
            </a:fld>
            <a:endParaRPr lang="en-US"/>
          </a:p>
        </p:txBody>
      </p:sp>
    </p:spTree>
    <p:extLst>
      <p:ext uri="{BB962C8B-B14F-4D97-AF65-F5344CB8AC3E}">
        <p14:creationId xmlns:p14="http://schemas.microsoft.com/office/powerpoint/2010/main" val="889580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a:t>27 October 2020</a:t>
            </a:r>
          </a:p>
        </p:txBody>
      </p:sp>
      <p:sp>
        <p:nvSpPr>
          <p:cNvPr id="5" name="Footer Placeholder 4"/>
          <p:cNvSpPr>
            <a:spLocks noGrp="1"/>
          </p:cNvSpPr>
          <p:nvPr>
            <p:ph type="ftr" sz="quarter" idx="11"/>
          </p:nvPr>
        </p:nvSpPr>
        <p:spPr/>
        <p:txBody>
          <a:bodyPr/>
          <a:lstStyle>
            <a:lvl1pPr>
              <a:defRPr/>
            </a:lvl1pPr>
          </a:lstStyle>
          <a:p>
            <a:r>
              <a:rPr lang="en-US"/>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6F477A-E39C-46AF-BBA5-3E343653EB42}"/>
              </a:ext>
            </a:extLst>
          </p:cNvPr>
          <p:cNvSpPr>
            <a:spLocks noGrp="1"/>
          </p:cNvSpPr>
          <p:nvPr>
            <p:ph sz="quarter" idx="12" hasCustomPrompt="1"/>
          </p:nvPr>
        </p:nvSpPr>
        <p:spPr>
          <a:xfrm>
            <a:off x="457200" y="1371600"/>
            <a:ext cx="11430000" cy="4389120"/>
          </a:xfrm>
        </p:spPr>
        <p:txBody>
          <a:bodyPr anchor="t" anchorCtr="1">
            <a:normAutofit/>
          </a:bodyPr>
          <a:lstStyle>
            <a:lvl1pPr marL="0" indent="0">
              <a:buNone/>
              <a:defRPr sz="2000" baseline="0"/>
            </a:lvl1pPr>
          </a:lstStyle>
          <a:p>
            <a:pPr lvl="0"/>
            <a:r>
              <a:rPr lang="en-US"/>
              <a:t>Click to add chart title</a:t>
            </a:r>
          </a:p>
        </p:txBody>
      </p:sp>
      <p:sp>
        <p:nvSpPr>
          <p:cNvPr id="11" name="Text Placeholder 10">
            <a:extLst>
              <a:ext uri="{FF2B5EF4-FFF2-40B4-BE49-F238E27FC236}">
                <a16:creationId xmlns:a16="http://schemas.microsoft.com/office/drawing/2014/main" id="{FF628AA1-34C1-48F7-AB8F-F525ED2C316A}"/>
              </a:ext>
            </a:extLst>
          </p:cNvPr>
          <p:cNvSpPr>
            <a:spLocks noGrp="1"/>
          </p:cNvSpPr>
          <p:nvPr>
            <p:ph type="body" sz="quarter" idx="10" hasCustomPrompt="1"/>
          </p:nvPr>
        </p:nvSpPr>
        <p:spPr>
          <a:xfrm>
            <a:off x="0" y="0"/>
            <a:ext cx="12192000" cy="960120"/>
          </a:xfrm>
          <a:solidFill>
            <a:srgbClr val="951833"/>
          </a:solidFill>
        </p:spPr>
        <p:txBody>
          <a:bodyPr wrap="none" lIns="182880" tIns="91440" rIns="182880" anchor="ctr" anchorCtr="1">
            <a:normAutofit/>
          </a:bodyPr>
          <a:lstStyle>
            <a:lvl1pPr marL="0" indent="0">
              <a:buNone/>
              <a:defRPr sz="3600" b="1" i="0" baseline="0">
                <a:solidFill>
                  <a:schemeClr val="bg1"/>
                </a:solidFill>
              </a:defRPr>
            </a:lvl1pPr>
          </a:lstStyle>
          <a:p>
            <a:pPr lvl="0"/>
            <a:r>
              <a:rPr lang="fr-CH"/>
              <a:t>Click to </a:t>
            </a:r>
            <a:r>
              <a:rPr lang="fr-CH" err="1"/>
              <a:t>add</a:t>
            </a:r>
            <a:r>
              <a:rPr lang="fr-CH"/>
              <a:t> slide message</a:t>
            </a:r>
            <a:endParaRPr lang="LID4096"/>
          </a:p>
        </p:txBody>
      </p:sp>
    </p:spTree>
    <p:extLst>
      <p:ext uri="{BB962C8B-B14F-4D97-AF65-F5344CB8AC3E}">
        <p14:creationId xmlns:p14="http://schemas.microsoft.com/office/powerpoint/2010/main" val="193656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1/31/2024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1/31/2024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1/31/2024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1/31/2024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1/31/2024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Haga clic para editar el estilo del título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1/31/2024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idsinfo.unaid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ivtools.unaids.org/hiv-estimates-training-material-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069848" y="1298448"/>
            <a:ext cx="7315200" cy="2737524"/>
          </a:xfrm>
        </p:spPr>
        <p:txBody>
          <a:bodyPr/>
          <a:lstStyle/>
          <a:p>
            <a:pPr algn="ctr"/>
            <a:r>
              <a:rPr lang="en-US" dirty="0"/>
              <a:t>Estimaciones del VIH para 2024</a:t>
            </a:r>
            <a:endParaRPr lang="en-CH" dirty="0"/>
          </a:p>
        </p:txBody>
      </p:sp>
      <p:sp>
        <p:nvSpPr>
          <p:cNvPr id="3" name="Subtitle 2">
            <a:extLst>
              <a:ext uri="{FF2B5EF4-FFF2-40B4-BE49-F238E27FC236}">
                <a16:creationId xmlns:a16="http://schemas.microsoft.com/office/drawing/2014/main" id="{39C97AB2-D1E8-48E1-B9C2-6E6C1698B16B}"/>
              </a:ext>
            </a:extLst>
          </p:cNvPr>
          <p:cNvSpPr>
            <a:spLocks noGrp="1"/>
          </p:cNvSpPr>
          <p:nvPr>
            <p:ph type="subTitle" idx="1"/>
          </p:nvPr>
        </p:nvSpPr>
        <p:spPr>
          <a:xfrm>
            <a:off x="1100015" y="4670245"/>
            <a:ext cx="7315200" cy="1133395"/>
          </a:xfrm>
        </p:spPr>
        <p:txBody>
          <a:bodyPr>
            <a:normAutofit/>
          </a:bodyPr>
          <a:lstStyle/>
          <a:p>
            <a:pPr algn="ctr"/>
            <a:r>
              <a:rPr lang="en-US" sz="2400" b="1" dirty="0"/>
              <a:t>Mary Ann </a:t>
            </a:r>
            <a:r>
              <a:rPr lang="en-US" sz="2400" b="1" dirty="0" err="1"/>
              <a:t>Seday</a:t>
            </a:r>
            <a:endParaRPr lang="en-US" sz="2400" b="1" dirty="0">
              <a:solidFill>
                <a:srgbClr val="FF0000"/>
              </a:solidFill>
            </a:endParaRPr>
          </a:p>
          <a:p>
            <a:pPr algn="ctr"/>
            <a:r>
              <a:rPr lang="en-US" sz="2400" b="1" dirty="0">
                <a:solidFill>
                  <a:schemeClr val="bg1"/>
                </a:solidFill>
              </a:rPr>
              <a:t>ONUSIDA, </a:t>
            </a:r>
            <a:r>
              <a:rPr lang="en-US" sz="2400" b="1" dirty="0" err="1">
                <a:solidFill>
                  <a:schemeClr val="bg1"/>
                </a:solidFill>
              </a:rPr>
              <a:t>oficina</a:t>
            </a:r>
            <a:r>
              <a:rPr lang="en-US" sz="2400" b="1" dirty="0">
                <a:solidFill>
                  <a:schemeClr val="bg1"/>
                </a:solidFill>
              </a:rPr>
              <a:t> regional </a:t>
            </a:r>
            <a:r>
              <a:rPr lang="en-US" sz="2400" b="1" dirty="0"/>
              <a:t>de Panama</a:t>
            </a:r>
            <a:endParaRPr lang="en-CH" sz="2400" b="1" dirty="0"/>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288254" y="173777"/>
            <a:ext cx="11700781" cy="768268"/>
          </a:xfrm>
        </p:spPr>
        <p:txBody>
          <a:bodyPr>
            <a:normAutofit fontScale="90000"/>
          </a:bodyPr>
          <a:lstStyle/>
          <a:p>
            <a:r>
              <a:rPr lang="en-US" sz="3200" b="1" dirty="0">
                <a:solidFill>
                  <a:srgbClr val="4141D1"/>
                </a:solidFill>
              </a:rPr>
              <a:t>Opciones del modelo de incidencia en Spectrum - utilizado por los países de América Latina</a:t>
            </a:r>
            <a:endParaRPr lang="en-CH" sz="3200" b="1" dirty="0">
              <a:solidFill>
                <a:srgbClr val="0000FF"/>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B0337D0-F465-B0D2-2944-30F2C452F6F6}"/>
              </a:ext>
            </a:extLst>
          </p:cNvPr>
          <p:cNvPicPr/>
          <p:nvPr/>
        </p:nvPicPr>
        <p:blipFill rotWithShape="1">
          <a:blip r:embed="rId3">
            <a:extLst>
              <a:ext uri="{28A0092B-C50C-407E-A947-70E740481C1C}">
                <a14:useLocalDpi xmlns:a14="http://schemas.microsoft.com/office/drawing/2010/main" val="0"/>
              </a:ext>
            </a:extLst>
          </a:blip>
          <a:srcRect l="84699" t="-14100" r="3735" b="-1"/>
          <a:stretch/>
        </p:blipFill>
        <p:spPr bwMode="auto">
          <a:xfrm>
            <a:off x="2710543" y="2469796"/>
            <a:ext cx="552109" cy="653960"/>
          </a:xfrm>
          <a:prstGeom prst="rect">
            <a:avLst/>
          </a:prstGeom>
          <a:noFill/>
          <a:ln>
            <a:noFill/>
          </a:ln>
        </p:spPr>
      </p:pic>
      <p:graphicFrame>
        <p:nvGraphicFramePr>
          <p:cNvPr id="6" name="Table 5">
            <a:extLst>
              <a:ext uri="{FF2B5EF4-FFF2-40B4-BE49-F238E27FC236}">
                <a16:creationId xmlns:a16="http://schemas.microsoft.com/office/drawing/2014/main" id="{14C0D224-90B7-F719-B568-064782179CF4}"/>
              </a:ext>
            </a:extLst>
          </p:cNvPr>
          <p:cNvGraphicFramePr>
            <a:graphicFrameLocks noGrp="1"/>
          </p:cNvGraphicFramePr>
          <p:nvPr>
            <p:extLst>
              <p:ext uri="{D42A27DB-BD31-4B8C-83A1-F6EECF244321}">
                <p14:modId xmlns:p14="http://schemas.microsoft.com/office/powerpoint/2010/main" val="2252190725"/>
              </p:ext>
            </p:extLst>
          </p:nvPr>
        </p:nvGraphicFramePr>
        <p:xfrm>
          <a:off x="144126" y="1752614"/>
          <a:ext cx="11989034" cy="5100448"/>
        </p:xfrm>
        <a:graphic>
          <a:graphicData uri="http://schemas.openxmlformats.org/drawingml/2006/table">
            <a:tbl>
              <a:tblPr firstRow="1" firstCol="1" bandRow="1">
                <a:tableStyleId>{5C22544A-7EE6-4342-B048-85BDC9FD1C3A}</a:tableStyleId>
              </a:tblPr>
              <a:tblGrid>
                <a:gridCol w="2583981">
                  <a:extLst>
                    <a:ext uri="{9D8B030D-6E8A-4147-A177-3AD203B41FA5}">
                      <a16:colId xmlns:a16="http://schemas.microsoft.com/office/drawing/2014/main" val="395701974"/>
                    </a:ext>
                  </a:extLst>
                </a:gridCol>
                <a:gridCol w="6674704">
                  <a:extLst>
                    <a:ext uri="{9D8B030D-6E8A-4147-A177-3AD203B41FA5}">
                      <a16:colId xmlns:a16="http://schemas.microsoft.com/office/drawing/2014/main" val="4121573992"/>
                    </a:ext>
                  </a:extLst>
                </a:gridCol>
                <a:gridCol w="1501631">
                  <a:extLst>
                    <a:ext uri="{9D8B030D-6E8A-4147-A177-3AD203B41FA5}">
                      <a16:colId xmlns:a16="http://schemas.microsoft.com/office/drawing/2014/main" val="1920398385"/>
                    </a:ext>
                  </a:extLst>
                </a:gridCol>
                <a:gridCol w="1228718">
                  <a:extLst>
                    <a:ext uri="{9D8B030D-6E8A-4147-A177-3AD203B41FA5}">
                      <a16:colId xmlns:a16="http://schemas.microsoft.com/office/drawing/2014/main" val="3119744769"/>
                    </a:ext>
                  </a:extLst>
                </a:gridCol>
              </a:tblGrid>
              <a:tr h="548617">
                <a:tc>
                  <a:txBody>
                    <a:bodyPr/>
                    <a:lstStyle/>
                    <a:p>
                      <a:pPr fontAlgn="base">
                        <a:lnSpc>
                          <a:spcPct val="107000"/>
                        </a:lnSpc>
                        <a:spcAft>
                          <a:spcPts val="800"/>
                        </a:spcAft>
                      </a:pPr>
                      <a:r>
                        <a:rPr lang="fr-CH" sz="1600" b="1" dirty="0">
                          <a:effectLst/>
                          <a:latin typeface="Arial" panose="020B0604020202020204" pitchFamily="34" charset="0"/>
                          <a:cs typeface="Arial" panose="020B0604020202020204" pitchFamily="34" charset="0"/>
                        </a:rPr>
                        <a:t>Modelo de </a:t>
                      </a:r>
                      <a:r>
                        <a:rPr lang="fr-CH" sz="1600" b="1" dirty="0" err="1">
                          <a:effectLst/>
                          <a:latin typeface="Arial" panose="020B0604020202020204" pitchFamily="34" charset="0"/>
                          <a:cs typeface="Arial" panose="020B0604020202020204" pitchFamily="34" charset="0"/>
                        </a:rPr>
                        <a:t>estimación de la </a:t>
                      </a:r>
                      <a:r>
                        <a:rPr lang="en-US" sz="1600" b="1" dirty="0">
                          <a:effectLst/>
                          <a:latin typeface="Arial" panose="020B0604020202020204" pitchFamily="34" charset="0"/>
                          <a:cs typeface="Arial" panose="020B0604020202020204" pitchFamily="34" charset="0"/>
                        </a:rPr>
                        <a:t>incidencia </a:t>
                      </a:r>
                      <a:r>
                        <a:rPr lang="fr-CH" sz="1600" b="1" dirty="0" err="1">
                          <a:effectLst/>
                          <a:latin typeface="Arial" panose="020B0604020202020204" pitchFamily="34" charset="0"/>
                          <a:cs typeface="Arial" panose="020B0604020202020204" pitchFamily="34" charset="0"/>
                        </a:rPr>
                        <a:t>en adultos </a:t>
                      </a:r>
                    </a:p>
                  </a:txBody>
                  <a:tcPr marL="0" marR="0" marT="0" marB="0" anchor="ctr"/>
                </a:tc>
                <a:tc>
                  <a:txBody>
                    <a:bodyPr/>
                    <a:lstStyle/>
                    <a:p>
                      <a:pPr algn="l" fontAlgn="base">
                        <a:lnSpc>
                          <a:spcPct val="107000"/>
                        </a:lnSpc>
                        <a:spcAft>
                          <a:spcPts val="800"/>
                        </a:spcAft>
                      </a:pPr>
                      <a:r>
                        <a:rPr lang="en-US" sz="1600" b="1" dirty="0">
                          <a:effectLst/>
                          <a:latin typeface="Arial" panose="020B0604020202020204" pitchFamily="34" charset="0"/>
                          <a:ea typeface="Calibri" panose="020F0502020204030204" pitchFamily="34" charset="0"/>
                          <a:cs typeface="Arial" panose="020B0604020202020204" pitchFamily="34" charset="0"/>
                        </a:rPr>
                        <a:t>Datos de entrada necesarios</a:t>
                      </a:r>
                      <a:endParaRPr lang="en-CH" sz="16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600" b="0" dirty="0">
                          <a:effectLst/>
                          <a:latin typeface="Arial" panose="020B0604020202020204" pitchFamily="34" charset="0"/>
                          <a:ea typeface="Calibri" panose="020F0502020204030204" pitchFamily="34" charset="0"/>
                          <a:cs typeface="Arial" panose="020B0604020202020204" pitchFamily="34" charset="0"/>
                        </a:rPr>
                        <a:t>¿Proporciona estimaciones de Poblaciónes Clave?</a:t>
                      </a:r>
                      <a:endParaRPr lang="en-CH" sz="16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600" b="1" dirty="0" err="1">
                          <a:effectLst/>
                          <a:latin typeface="Arial" panose="020B0604020202020204" pitchFamily="34" charset="0"/>
                          <a:ea typeface="Calibri" panose="020F0502020204030204" pitchFamily="34" charset="0"/>
                          <a:cs typeface="Arial" panose="020B0604020202020204" pitchFamily="34" charset="0"/>
                        </a:rPr>
                        <a:t>Países</a:t>
                      </a:r>
                      <a:r>
                        <a:rPr lang="en-US" sz="1600" b="1" dirty="0">
                          <a:effectLst/>
                          <a:latin typeface="Arial" panose="020B0604020202020204" pitchFamily="34" charset="0"/>
                          <a:ea typeface="Calibri" panose="020F0502020204030204" pitchFamily="34" charset="0"/>
                          <a:cs typeface="Arial" panose="020B0604020202020204" pitchFamily="34" charset="0"/>
                        </a:rPr>
                        <a:t> LA, </a:t>
                      </a:r>
                      <a:r>
                        <a:rPr lang="en-US" sz="1600" b="1" dirty="0" err="1">
                          <a:effectLst/>
                          <a:latin typeface="Arial" panose="020B0604020202020204" pitchFamily="34" charset="0"/>
                          <a:ea typeface="Calibri" panose="020F0502020204030204" pitchFamily="34" charset="0"/>
                          <a:cs typeface="Arial" panose="020B0604020202020204" pitchFamily="34" charset="0"/>
                        </a:rPr>
                        <a:t>ronda</a:t>
                      </a:r>
                      <a:r>
                        <a:rPr lang="en-US" sz="1600" b="1" dirty="0">
                          <a:effectLst/>
                          <a:latin typeface="Arial" panose="020B0604020202020204" pitchFamily="34" charset="0"/>
                          <a:ea typeface="Calibri" panose="020F0502020204030204" pitchFamily="34" charset="0"/>
                          <a:cs typeface="Arial" panose="020B0604020202020204" pitchFamily="34" charset="0"/>
                        </a:rPr>
                        <a:t> 2023</a:t>
                      </a:r>
                      <a:endParaRPr lang="en-CH" sz="16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1600" b="0" dirty="0">
                          <a:effectLst/>
                          <a:latin typeface="Arial" panose="020B0604020202020204" pitchFamily="34" charset="0"/>
                          <a:cs typeface="Arial" panose="020B0604020202020204" pitchFamily="34" charset="0"/>
                        </a:rPr>
                        <a:t>Paquete de estimación y proyección (EPP) para </a:t>
                      </a:r>
                      <a:r>
                        <a:rPr lang="fr-CH" sz="1600" b="0" dirty="0" err="1">
                          <a:effectLst/>
                          <a:latin typeface="Arial" panose="020B0604020202020204" pitchFamily="34" charset="0"/>
                          <a:cs typeface="Arial" panose="020B0604020202020204" pitchFamily="34" charset="0"/>
                        </a:rPr>
                        <a:t>epidemias concentradas</a:t>
                      </a:r>
                      <a:endParaRPr lang="en-CH" sz="16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r>
                        <a:rPr lang="en-US" sz="1600" dirty="0">
                          <a:latin typeface="Arial" panose="020B0604020202020204" pitchFamily="34" charset="0"/>
                          <a:cs typeface="Arial" panose="020B0604020202020204" pitchFamily="34" charset="0"/>
                        </a:rPr>
                        <a:t>Datos de prevalencia para poblaciones clave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y mujeres embarazadas que </a:t>
                      </a:r>
                      <a:r>
                        <a:rPr lang="en-US" sz="1600" dirty="0" err="1">
                          <a:latin typeface="Arial" panose="020B0604020202020204" pitchFamily="34" charset="0"/>
                          <a:cs typeface="Arial" panose="020B0604020202020204" pitchFamily="34" charset="0"/>
                        </a:rPr>
                        <a:t>acuden</a:t>
                      </a:r>
                      <a:r>
                        <a:rPr lang="en-US" sz="1600" dirty="0">
                          <a:latin typeface="Arial" panose="020B0604020202020204" pitchFamily="34" charset="0"/>
                          <a:cs typeface="Arial" panose="020B0604020202020204" pitchFamily="34" charset="0"/>
                        </a:rPr>
                        <a:t> al </a:t>
                      </a:r>
                      <a:r>
                        <a:rPr lang="en-US" sz="1600" dirty="0" err="1">
                          <a:latin typeface="Arial" panose="020B0604020202020204" pitchFamily="34" charset="0"/>
                          <a:cs typeface="Arial" panose="020B0604020202020204" pitchFamily="34" charset="0"/>
                        </a:rPr>
                        <a:t>Cudado</a:t>
                      </a:r>
                      <a:r>
                        <a:rPr lang="en-US" sz="1600" dirty="0">
                          <a:latin typeface="Arial" panose="020B0604020202020204" pitchFamily="34" charset="0"/>
                          <a:cs typeface="Arial" panose="020B0604020202020204" pitchFamily="34" charset="0"/>
                        </a:rPr>
                        <a:t> Pre-Natal:</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Vigilancia centinela y IBBS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Pruebas rutinarias en la atención prenatal</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600" dirty="0">
                          <a:latin typeface="Arial" panose="020B0604020202020204" pitchFamily="34" charset="0"/>
                          <a:cs typeface="Arial" panose="020B0604020202020204" pitchFamily="34" charset="0"/>
                        </a:rPr>
                        <a:t>&amp; Estimaciones del tamaño de los grupos de población</a:t>
                      </a:r>
                    </a:p>
                    <a:p>
                      <a:pPr marL="0" indent="0">
                        <a:buFont typeface="Arial" panose="020B0604020202020204" pitchFamily="34" charset="0"/>
                        <a:buNone/>
                      </a:pPr>
                      <a:endParaRPr lang="en-US" sz="1600" dirty="0">
                        <a:latin typeface="Arial" panose="020B060402020202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Sí </a:t>
                      </a: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7 + 1</a:t>
                      </a: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88106824"/>
                  </a:ext>
                </a:extLst>
              </a:tr>
              <a:tr h="899192">
                <a:tc rowSpan="2">
                  <a:txBody>
                    <a:bodyPr/>
                    <a:lstStyle/>
                    <a:p>
                      <a:pPr fontAlgn="base">
                        <a:lnSpc>
                          <a:spcPct val="107000"/>
                        </a:lnSpc>
                        <a:spcAft>
                          <a:spcPts val="800"/>
                        </a:spcAft>
                      </a:pPr>
                      <a:r>
                        <a:rPr lang="en-US" sz="1600" b="0" dirty="0">
                          <a:effectLst/>
                          <a:latin typeface="Arial" panose="020B0604020202020204" pitchFamily="34" charset="0"/>
                          <a:cs typeface="Arial" panose="020B0604020202020204" pitchFamily="34" charset="0"/>
                        </a:rPr>
                        <a:t>Vigilancia de Casos y Registro Vital (CSAVR)</a:t>
                      </a:r>
                      <a:endParaRPr lang="en-CH" sz="16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rowSpan="2">
                  <a:txBody>
                    <a:bodyPr/>
                    <a:lstStyle/>
                    <a:p>
                      <a:pPr marL="285750" indent="-285750" algn="l" fontAlgn="base">
                        <a:lnSpc>
                          <a:spcPct val="107000"/>
                        </a:lnSpc>
                        <a:spcAft>
                          <a:spcPts val="800"/>
                        </a:spcAft>
                        <a:buFont typeface="Arial" panose="020B0604020202020204" pitchFamily="34" charset="0"/>
                        <a:buChar char="•"/>
                      </a:pPr>
                      <a:r>
                        <a:rPr lang="en-US" sz="1600" kern="1200" dirty="0">
                          <a:solidFill>
                            <a:schemeClr val="dk1"/>
                          </a:solidFill>
                          <a:latin typeface="Arial" panose="020B0604020202020204" pitchFamily="34" charset="0"/>
                          <a:ea typeface="+mn-ea"/>
                          <a:cs typeface="Arial" panose="020B0604020202020204" pitchFamily="34" charset="0"/>
                        </a:rPr>
                        <a:t>Nuevos diagnósticos de VIH+SIDA (= los primeros)</a:t>
                      </a:r>
                    </a:p>
                    <a:p>
                      <a:pPr marL="285750" indent="-285750" algn="l" fontAlgn="base">
                        <a:lnSpc>
                          <a:spcPct val="107000"/>
                        </a:lnSpc>
                        <a:spcAft>
                          <a:spcPts val="800"/>
                        </a:spcAft>
                        <a:buFont typeface="Arial" panose="020B0604020202020204" pitchFamily="34" charset="0"/>
                        <a:buChar char="•"/>
                      </a:pPr>
                      <a:r>
                        <a:rPr lang="en-US" sz="1600" kern="1200" dirty="0">
                          <a:solidFill>
                            <a:schemeClr val="dk1"/>
                          </a:solidFill>
                          <a:latin typeface="Arial" panose="020B0604020202020204" pitchFamily="34" charset="0"/>
                          <a:ea typeface="+mn-ea"/>
                          <a:cs typeface="Arial" panose="020B0604020202020204" pitchFamily="34" charset="0"/>
                        </a:rPr>
                        <a:t>Muertes relacionadas con el sida </a:t>
                      </a:r>
                    </a:p>
                    <a:p>
                      <a:pPr marL="285750" indent="-285750" algn="l" fontAlgn="base">
                        <a:lnSpc>
                          <a:spcPct val="107000"/>
                        </a:lnSpc>
                        <a:spcAft>
                          <a:spcPts val="800"/>
                        </a:spcAft>
                        <a:buFont typeface="Arial" panose="020B0604020202020204" pitchFamily="34" charset="0"/>
                        <a:buChar char="•"/>
                      </a:pPr>
                      <a:r>
                        <a:rPr lang="en-US" sz="1600" kern="1200" dirty="0">
                          <a:solidFill>
                            <a:schemeClr val="dk1"/>
                          </a:solidFill>
                          <a:latin typeface="Arial" panose="020B0604020202020204" pitchFamily="34" charset="0"/>
                          <a:ea typeface="+mn-ea"/>
                          <a:cs typeface="Arial" panose="020B0604020202020204" pitchFamily="34" charset="0"/>
                        </a:rPr>
                        <a:t>opcionalmente, recuento de CD4 en el momento del diagnóstico inicial</a:t>
                      </a:r>
                      <a:endParaRPr lang="en-CH" sz="1600" kern="1200" dirty="0">
                        <a:solidFill>
                          <a:schemeClr val="dk1"/>
                        </a:solidFill>
                        <a:latin typeface="Arial" panose="020B0604020202020204" pitchFamily="34" charset="0"/>
                        <a:ea typeface="+mn-ea"/>
                        <a:cs typeface="Arial" panose="020B0604020202020204" pitchFamily="34" charset="0"/>
                      </a:endParaRPr>
                    </a:p>
                  </a:txBody>
                  <a:tcPr marL="0" marR="0" marT="0" marB="0" anchor="ctr"/>
                </a:tc>
                <a:tc rowSpan="2">
                  <a:txBody>
                    <a:bodyPr/>
                    <a:lstStyle/>
                    <a:p>
                      <a:pPr algn="ctr" fontAlgn="base">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No</a:t>
                      </a: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9 +1</a:t>
                      </a: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335671"/>
                  </a:ext>
                </a:extLst>
              </a:tr>
              <a:tr h="328708">
                <a:tc vMerge="1">
                  <a:txBody>
                    <a:bodyPr/>
                    <a:lstStyle/>
                    <a:p>
                      <a:endParaRPr lang="en-CH"/>
                    </a:p>
                  </a:txBody>
                  <a:tcPr/>
                </a:tc>
                <a:tc vMerge="1">
                  <a:txBody>
                    <a:bodyPr/>
                    <a:lstStyle/>
                    <a:p>
                      <a:endParaRPr lang="en-CH"/>
                    </a:p>
                  </a:txBody>
                  <a:tcPr/>
                </a:tc>
                <a:tc vMerge="1">
                  <a:txBody>
                    <a:bodyPr/>
                    <a:lstStyle/>
                    <a:p>
                      <a:endParaRPr lang="en-CH"/>
                    </a:p>
                  </a:txBody>
                  <a:tcPr/>
                </a:tc>
                <a:tc rowSpan="2">
                  <a:txBody>
                    <a:bodyPr/>
                    <a:lstStyle/>
                    <a:p>
                      <a:pPr algn="ctr" fontAlgn="base">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879002469"/>
                  </a:ext>
                </a:extLst>
              </a:tr>
              <a:tr h="570484">
                <a:tc>
                  <a:txBody>
                    <a:bodyPr/>
                    <a:lstStyle/>
                    <a:p>
                      <a:pPr fontAlgn="base">
                        <a:lnSpc>
                          <a:spcPct val="107000"/>
                        </a:lnSpc>
                        <a:spcAft>
                          <a:spcPts val="800"/>
                        </a:spcAft>
                      </a:pPr>
                      <a:r>
                        <a:rPr lang="en-US" sz="1600" b="0" dirty="0">
                          <a:effectLst/>
                          <a:latin typeface="Arial" panose="020B0604020202020204" pitchFamily="34" charset="0"/>
                          <a:ea typeface="Calibri" panose="020F0502020204030204" pitchFamily="34" charset="0"/>
                          <a:cs typeface="Arial" panose="020B0604020202020204" pitchFamily="34" charset="0"/>
                        </a:rPr>
                        <a:t>EPP + CSAVR, </a:t>
                      </a:r>
                      <a:r>
                        <a:rPr lang="en-US" sz="1600" b="0" dirty="0" err="1">
                          <a:effectLst/>
                          <a:latin typeface="Arial" panose="020B0604020202020204" pitchFamily="34" charset="0"/>
                          <a:ea typeface="Calibri" panose="020F0502020204030204" pitchFamily="34" charset="0"/>
                          <a:cs typeface="Arial" panose="020B0604020202020204" pitchFamily="34" charset="0"/>
                        </a:rPr>
                        <a:t>triangulación</a:t>
                      </a:r>
                      <a:endParaRPr lang="en-CH" sz="16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vMerge="1">
                  <a:txBody>
                    <a:bodyPr/>
                    <a:lstStyle/>
                    <a:p>
                      <a:pPr algn="ctr" fontAlgn="base">
                        <a:lnSpc>
                          <a:spcPct val="107000"/>
                        </a:lnSpc>
                        <a:spcAft>
                          <a:spcPts val="800"/>
                        </a:spcAft>
                      </a:pP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84851813"/>
                  </a:ext>
                </a:extLst>
              </a:tr>
              <a:tr h="570484">
                <a:tc gridSpan="2">
                  <a:txBody>
                    <a:bodyPr/>
                    <a:lstStyle/>
                    <a:p>
                      <a:pPr fontAlgn="base">
                        <a:lnSpc>
                          <a:spcPct val="107000"/>
                        </a:lnSpc>
                        <a:spcAft>
                          <a:spcPts val="800"/>
                        </a:spcAft>
                      </a:pPr>
                      <a:r>
                        <a:rPr lang="en-US" sz="1600" b="0" dirty="0" err="1">
                          <a:effectLst/>
                          <a:latin typeface="Arial" panose="020B0604020202020204" pitchFamily="34" charset="0"/>
                          <a:ea typeface="Calibri" panose="020F0502020204030204" pitchFamily="34" charset="0"/>
                          <a:cs typeface="Arial" panose="020B0604020202020204" pitchFamily="34" charset="0"/>
                        </a:rPr>
                        <a:t>Modelo</a:t>
                      </a:r>
                      <a:r>
                        <a:rPr lang="en-US" sz="1600" b="0" dirty="0">
                          <a:effectLst/>
                          <a:latin typeface="Arial" panose="020B0604020202020204" pitchFamily="34" charset="0"/>
                          <a:ea typeface="Calibri" panose="020F0502020204030204" pitchFamily="34" charset="0"/>
                          <a:cs typeface="Arial" panose="020B0604020202020204" pitchFamily="34" charset="0"/>
                        </a:rPr>
                        <a:t> del Pais, </a:t>
                      </a:r>
                      <a:r>
                        <a:rPr lang="en-US" sz="1600" b="0" dirty="0" err="1">
                          <a:effectLst/>
                          <a:latin typeface="Arial" panose="020B0604020202020204" pitchFamily="34" charset="0"/>
                          <a:ea typeface="Calibri" panose="020F0502020204030204" pitchFamily="34" charset="0"/>
                          <a:cs typeface="Arial" panose="020B0604020202020204" pitchFamily="34" charset="0"/>
                        </a:rPr>
                        <a:t>importado</a:t>
                      </a:r>
                      <a:r>
                        <a:rPr lang="en-US" sz="1600" b="0" dirty="0">
                          <a:effectLst/>
                          <a:latin typeface="Arial" panose="020B0604020202020204" pitchFamily="34" charset="0"/>
                          <a:ea typeface="Calibri" panose="020F0502020204030204" pitchFamily="34" charset="0"/>
                          <a:cs typeface="Arial" panose="020B0604020202020204" pitchFamily="34" charset="0"/>
                        </a:rPr>
                        <a:t> a Spectrum (‘</a:t>
                      </a:r>
                      <a:r>
                        <a:rPr lang="en-US" sz="1600" b="0" dirty="0" err="1">
                          <a:effectLst/>
                          <a:latin typeface="Arial" panose="020B0604020202020204" pitchFamily="34" charset="0"/>
                          <a:ea typeface="Calibri" panose="020F0502020204030204" pitchFamily="34" charset="0"/>
                          <a:cs typeface="Arial" panose="020B0604020202020204" pitchFamily="34" charset="0"/>
                        </a:rPr>
                        <a:t>Incidencia</a:t>
                      </a:r>
                      <a:r>
                        <a:rPr lang="en-US" sz="1600" b="0" dirty="0">
                          <a:effectLst/>
                          <a:latin typeface="Arial" panose="020B0604020202020204" pitchFamily="34" charset="0"/>
                          <a:ea typeface="Calibri" panose="020F0502020204030204" pitchFamily="34" charset="0"/>
                          <a:cs typeface="Arial" panose="020B0604020202020204" pitchFamily="34" charset="0"/>
                        </a:rPr>
                        <a:t> </a:t>
                      </a:r>
                      <a:r>
                        <a:rPr lang="en-US" sz="1600" b="0" dirty="0" err="1">
                          <a:effectLst/>
                          <a:latin typeface="Arial" panose="020B0604020202020204" pitchFamily="34" charset="0"/>
                          <a:ea typeface="Calibri" panose="020F0502020204030204" pitchFamily="34" charset="0"/>
                          <a:cs typeface="Arial" panose="020B0604020202020204" pitchFamily="34" charset="0"/>
                        </a:rPr>
                        <a:t>directa</a:t>
                      </a:r>
                      <a:r>
                        <a:rPr lang="en-US" sz="1600" b="0" dirty="0">
                          <a:effectLst/>
                          <a:latin typeface="Arial" panose="020B0604020202020204" pitchFamily="34" charset="0"/>
                          <a:ea typeface="Calibri" panose="020F0502020204030204" pitchFamily="34" charset="0"/>
                          <a:cs typeface="Arial" panose="020B0604020202020204" pitchFamily="34" charset="0"/>
                        </a:rPr>
                        <a:t>’)</a:t>
                      </a:r>
                      <a:endParaRPr lang="en-CH" sz="16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hMerge="1">
                  <a:txBody>
                    <a:bodyPr/>
                    <a:lstStyle/>
                    <a:p>
                      <a:pPr algn="l" fontAlgn="base">
                        <a:lnSpc>
                          <a:spcPct val="107000"/>
                        </a:lnSpc>
                        <a:spcAft>
                          <a:spcPts val="800"/>
                        </a:spcAft>
                      </a:pP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endParaRPr lang="en-CH" sz="16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364484497"/>
                  </a:ext>
                </a:extLst>
              </a:tr>
            </a:tbl>
          </a:graphicData>
        </a:graphic>
      </p:graphicFrame>
      <p:sp>
        <p:nvSpPr>
          <p:cNvPr id="8" name="TextBox 7">
            <a:extLst>
              <a:ext uri="{FF2B5EF4-FFF2-40B4-BE49-F238E27FC236}">
                <a16:creationId xmlns:a16="http://schemas.microsoft.com/office/drawing/2014/main" id="{F3EB3E4C-8126-D7D2-EB27-41296E745E0A}"/>
              </a:ext>
            </a:extLst>
          </p:cNvPr>
          <p:cNvSpPr txBox="1"/>
          <p:nvPr/>
        </p:nvSpPr>
        <p:spPr>
          <a:xfrm>
            <a:off x="288253" y="679847"/>
            <a:ext cx="11700781" cy="584775"/>
          </a:xfrm>
          <a:prstGeom prst="rect">
            <a:avLst/>
          </a:prstGeom>
          <a:noFill/>
        </p:spPr>
        <p:txBody>
          <a:bodyPr wrap="square">
            <a:spAutoFit/>
          </a:bodyPr>
          <a:lstStyle/>
          <a:p>
            <a:br>
              <a:rPr lang="en-US" sz="1600" u="sng" dirty="0">
                <a:solidFill>
                  <a:srgbClr val="0070C0"/>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Se pueden utilizar diferentes modelos, dependiendo del tipo o tipos de datos de vigilancia disponibles</a:t>
            </a:r>
            <a:endParaRPr lang="en-CH"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933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DC9E1-6409-E998-ED77-26E3D4288057}"/>
              </a:ext>
            </a:extLst>
          </p:cNvPr>
          <p:cNvSpPr>
            <a:spLocks noGrp="1"/>
          </p:cNvSpPr>
          <p:nvPr>
            <p:ph idx="4294967295"/>
          </p:nvPr>
        </p:nvSpPr>
        <p:spPr>
          <a:xfrm>
            <a:off x="472397" y="1251265"/>
            <a:ext cx="11597683" cy="2940050"/>
          </a:xfrm>
        </p:spPr>
        <p:txBody>
          <a:bodyPr>
            <a:noAutofit/>
          </a:bodyPr>
          <a:lstStyle/>
          <a:p>
            <a:pPr marL="342900" indent="-342900" defTabSz="411480">
              <a:lnSpc>
                <a:spcPct val="100000"/>
              </a:lnSpc>
              <a:defRPr/>
            </a:pPr>
            <a:r>
              <a:rPr lang="en-US" sz="1600" b="1" dirty="0">
                <a:solidFill>
                  <a:schemeClr val="tx1"/>
                </a:solidFill>
                <a:latin typeface="Arial" panose="020B0604020202020204" pitchFamily="34" charset="0"/>
                <a:cs typeface="Arial" panose="020B0604020202020204" pitchFamily="34" charset="0"/>
              </a:rPr>
              <a:t>Hola de </a:t>
            </a:r>
            <a:r>
              <a:rPr lang="en-US" sz="1600" b="1" dirty="0" err="1">
                <a:solidFill>
                  <a:schemeClr val="tx1"/>
                </a:solidFill>
                <a:latin typeface="Arial" panose="020B0604020202020204" pitchFamily="34" charset="0"/>
                <a:cs typeface="Arial" panose="020B0604020202020204" pitchFamily="34" charset="0"/>
              </a:rPr>
              <a:t>cálculo</a:t>
            </a:r>
            <a:r>
              <a:rPr lang="en-US" sz="1600" b="1" dirty="0">
                <a:solidFill>
                  <a:schemeClr val="tx1"/>
                </a:solidFill>
                <a:latin typeface="Arial" panose="020B0604020202020204" pitchFamily="34" charset="0"/>
                <a:cs typeface="Arial" panose="020B0604020202020204" pitchFamily="34" charset="0"/>
              </a:rPr>
              <a:t> Excel </a:t>
            </a:r>
            <a:r>
              <a:rPr lang="en-US" sz="1600" dirty="0">
                <a:solidFill>
                  <a:schemeClr val="tx1"/>
                </a:solidFill>
                <a:latin typeface="Arial" panose="020B0604020202020204" pitchFamily="34" charset="0"/>
                <a:cs typeface="Arial" panose="020B0604020202020204" pitchFamily="34" charset="0"/>
              </a:rPr>
              <a:t>para actualizar, revisar y garantizar la calidad de </a:t>
            </a:r>
            <a:r>
              <a:rPr lang="en-US" sz="1600" b="1" dirty="0">
                <a:solidFill>
                  <a:schemeClr val="tx1"/>
                </a:solidFill>
                <a:latin typeface="Arial" panose="020B0604020202020204" pitchFamily="34" charset="0"/>
                <a:cs typeface="Arial" panose="020B0604020202020204" pitchFamily="34" charset="0"/>
              </a:rPr>
              <a:t>los datos </a:t>
            </a:r>
            <a:r>
              <a:rPr lang="en-US" sz="1600" dirty="0">
                <a:solidFill>
                  <a:schemeClr val="tx1"/>
                </a:solidFill>
                <a:latin typeface="Arial" panose="020B0604020202020204" pitchFamily="34" charset="0"/>
                <a:cs typeface="Arial" panose="020B0604020202020204" pitchFamily="34" charset="0"/>
              </a:rPr>
              <a:t>y su coherencia</a:t>
            </a:r>
          </a:p>
          <a:p>
            <a:pPr marL="845820" lvl="1" indent="-342900" defTabSz="411480">
              <a:lnSpc>
                <a:spcPct val="100000"/>
              </a:lnSpc>
              <a:defRPr/>
            </a:pPr>
            <a:r>
              <a:rPr lang="en-US" sz="1600" dirty="0" err="1">
                <a:solidFill>
                  <a:schemeClr val="tx1"/>
                </a:solidFill>
                <a:latin typeface="Arial" panose="020B0604020202020204" pitchFamily="34" charset="0"/>
                <a:cs typeface="Arial" panose="020B0604020202020204" pitchFamily="34" charset="0"/>
              </a:rPr>
              <a:t>Todos</a:t>
            </a:r>
            <a:r>
              <a:rPr lang="en-US" sz="1600" dirty="0">
                <a:solidFill>
                  <a:schemeClr val="tx1"/>
                </a:solidFill>
                <a:latin typeface="Arial" panose="020B0604020202020204" pitchFamily="34" charset="0"/>
                <a:cs typeface="Arial" panose="020B0604020202020204" pitchFamily="34" charset="0"/>
              </a:rPr>
              <a:t> los </a:t>
            </a:r>
            <a:r>
              <a:rPr lang="en-US" sz="1600" dirty="0" err="1">
                <a:solidFill>
                  <a:schemeClr val="tx1"/>
                </a:solidFill>
                <a:latin typeface="Arial" panose="020B0604020202020204" pitchFamily="34" charset="0"/>
                <a:cs typeface="Arial" panose="020B0604020202020204" pitchFamily="34" charset="0"/>
              </a:rPr>
              <a:t>paises</a:t>
            </a:r>
            <a:r>
              <a:rPr lang="en-US" sz="1600" dirty="0">
                <a:solidFill>
                  <a:schemeClr val="tx1"/>
                </a:solidFill>
                <a:latin typeface="Arial" panose="020B0604020202020204" pitchFamily="34" charset="0"/>
                <a:cs typeface="Arial" panose="020B0604020202020204" pitchFamily="34" charset="0"/>
              </a:rPr>
              <a:t>: hojas </a:t>
            </a:r>
            <a:r>
              <a:rPr lang="en-US" sz="1600" dirty="0" err="1">
                <a:solidFill>
                  <a:schemeClr val="tx1"/>
                </a:solidFill>
                <a:latin typeface="Arial" panose="020B0604020202020204" pitchFamily="34" charset="0"/>
                <a:cs typeface="Arial" panose="020B0604020202020204" pitchFamily="34" charset="0"/>
              </a:rPr>
              <a:t>sobre</a:t>
            </a:r>
            <a:r>
              <a:rPr lang="en-US" sz="1600" dirty="0">
                <a:solidFill>
                  <a:schemeClr val="tx1"/>
                </a:solidFill>
                <a:latin typeface="Arial" panose="020B0604020202020204" pitchFamily="34" charset="0"/>
                <a:cs typeface="Arial" panose="020B0604020202020204" pitchFamily="34" charset="0"/>
              </a:rPr>
              <a:t> T</a:t>
            </a:r>
            <a:r>
              <a:rPr lang="en-US" sz="1600" i="1" dirty="0">
                <a:solidFill>
                  <a:schemeClr val="tx1"/>
                </a:solidFill>
                <a:latin typeface="Arial" panose="020B0604020202020204" pitchFamily="34" charset="0"/>
                <a:cs typeface="Arial" panose="020B0604020202020204" pitchFamily="34" charset="0"/>
              </a:rPr>
              <a:t>AR, </a:t>
            </a:r>
            <a:r>
              <a:rPr lang="en-US" sz="1600" i="1" dirty="0" err="1">
                <a:solidFill>
                  <a:schemeClr val="tx1"/>
                </a:solidFill>
                <a:latin typeface="Arial" panose="020B0604020202020204" pitchFamily="34" charset="0"/>
                <a:cs typeface="Arial" panose="020B0604020202020204" pitchFamily="34" charset="0"/>
              </a:rPr>
              <a:t>Conocer</a:t>
            </a:r>
            <a:r>
              <a:rPr lang="en-US" sz="1600" i="1" dirty="0">
                <a:solidFill>
                  <a:schemeClr val="tx1"/>
                </a:solidFill>
                <a:latin typeface="Arial" panose="020B0604020202020204" pitchFamily="34" charset="0"/>
                <a:cs typeface="Arial" panose="020B0604020202020204" pitchFamily="34" charset="0"/>
              </a:rPr>
              <a:t> del estado y supresión viral, PTMI, </a:t>
            </a:r>
            <a:r>
              <a:rPr lang="en-US" sz="1600" i="1" dirty="0" err="1">
                <a:solidFill>
                  <a:schemeClr val="tx1"/>
                </a:solidFill>
                <a:latin typeface="Arial" panose="020B0604020202020204" pitchFamily="34" charset="0"/>
                <a:cs typeface="Arial" panose="020B0604020202020204" pitchFamily="34" charset="0"/>
              </a:rPr>
              <a:t>pruebas</a:t>
            </a:r>
            <a:r>
              <a:rPr lang="en-US" sz="1600" i="1" dirty="0">
                <a:solidFill>
                  <a:schemeClr val="tx1"/>
                </a:solidFill>
                <a:latin typeface="Arial" panose="020B0604020202020204" pitchFamily="34" charset="0"/>
                <a:cs typeface="Arial" panose="020B0604020202020204" pitchFamily="34" charset="0"/>
              </a:rPr>
              <a:t> CPN</a:t>
            </a:r>
          </a:p>
          <a:p>
            <a:pPr marL="845820" lvl="1" indent="-342900" defTabSz="411480">
              <a:lnSpc>
                <a:spcPct val="100000"/>
              </a:lnSpc>
              <a:defRPr/>
            </a:pPr>
            <a:r>
              <a:rPr lang="en-US" sz="1600" dirty="0" err="1">
                <a:solidFill>
                  <a:schemeClr val="tx1"/>
                </a:solidFill>
                <a:latin typeface="Arial" panose="020B0604020202020204" pitchFamily="34" charset="0"/>
                <a:cs typeface="Arial" panose="020B0604020202020204" pitchFamily="34" charset="0"/>
              </a:rPr>
              <a:t>Países</a:t>
            </a:r>
            <a:r>
              <a:rPr lang="en-US" sz="1600" dirty="0">
                <a:solidFill>
                  <a:schemeClr val="tx1"/>
                </a:solidFill>
                <a:latin typeface="Arial" panose="020B0604020202020204" pitchFamily="34" charset="0"/>
                <a:cs typeface="Arial" panose="020B0604020202020204" pitchFamily="34" charset="0"/>
              </a:rPr>
              <a:t> CSAVR: hojas </a:t>
            </a:r>
            <a:r>
              <a:rPr lang="en-US" sz="1600" dirty="0" err="1">
                <a:solidFill>
                  <a:schemeClr val="tx1"/>
                </a:solidFill>
                <a:latin typeface="Arial" panose="020B0604020202020204" pitchFamily="34" charset="0"/>
                <a:cs typeface="Arial" panose="020B0604020202020204" pitchFamily="34" charset="0"/>
              </a:rPr>
              <a:t>sobre</a:t>
            </a:r>
            <a:r>
              <a:rPr lang="en-US" sz="1600" dirty="0">
                <a:solidFill>
                  <a:schemeClr val="tx1"/>
                </a:solidFill>
                <a:latin typeface="Arial" panose="020B0604020202020204" pitchFamily="34" charset="0"/>
                <a:cs typeface="Arial" panose="020B0604020202020204" pitchFamily="34" charset="0"/>
              </a:rPr>
              <a:t> </a:t>
            </a:r>
            <a:r>
              <a:rPr lang="en-US" sz="1600" i="1" dirty="0">
                <a:solidFill>
                  <a:schemeClr val="tx1"/>
                </a:solidFill>
                <a:latin typeface="Arial" panose="020B0604020202020204" pitchFamily="34" charset="0"/>
                <a:cs typeface="Arial" panose="020B0604020202020204" pitchFamily="34" charset="0"/>
              </a:rPr>
              <a:t>Casos, </a:t>
            </a:r>
            <a:r>
              <a:rPr lang="en-US" sz="1600" i="1" dirty="0" err="1">
                <a:solidFill>
                  <a:schemeClr val="tx1"/>
                </a:solidFill>
                <a:latin typeface="Arial" panose="020B0604020202020204" pitchFamily="34" charset="0"/>
                <a:cs typeface="Arial" panose="020B0604020202020204" pitchFamily="34" charset="0"/>
              </a:rPr>
              <a:t>Muertes</a:t>
            </a:r>
            <a:r>
              <a:rPr lang="en-US" sz="1600" i="1" dirty="0">
                <a:solidFill>
                  <a:schemeClr val="tx1"/>
                </a:solidFill>
                <a:latin typeface="Arial" panose="020B0604020202020204" pitchFamily="34" charset="0"/>
                <a:cs typeface="Arial" panose="020B0604020202020204" pitchFamily="34" charset="0"/>
              </a:rPr>
              <a:t>, CD4</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Hoja </a:t>
            </a:r>
            <a:r>
              <a:rPr lang="en-US" sz="1600" i="1" dirty="0">
                <a:solidFill>
                  <a:schemeClr val="tx1"/>
                </a:solidFill>
                <a:latin typeface="Arial" panose="020B0604020202020204" pitchFamily="34" charset="0"/>
                <a:cs typeface="Arial" panose="020B0604020202020204" pitchFamily="34" charset="0"/>
              </a:rPr>
              <a:t>"Rec(</a:t>
            </a:r>
            <a:r>
              <a:rPr lang="en-US" sz="1600" i="1" dirty="0" err="1">
                <a:solidFill>
                  <a:schemeClr val="tx1"/>
                </a:solidFill>
                <a:latin typeface="Arial" panose="020B0604020202020204" pitchFamily="34" charset="0"/>
                <a:cs typeface="Arial" panose="020B0604020202020204" pitchFamily="34" charset="0"/>
              </a:rPr>
              <a:t>commendacione</a:t>
            </a:r>
            <a:r>
              <a:rPr lang="en-US" sz="1600" i="1" dirty="0">
                <a:solidFill>
                  <a:schemeClr val="tx1"/>
                </a:solidFill>
                <a:latin typeface="Arial" panose="020B0604020202020204" pitchFamily="34" charset="0"/>
                <a:cs typeface="Arial" panose="020B0604020202020204" pitchFamily="34" charset="0"/>
              </a:rPr>
              <a:t>)s" </a:t>
            </a:r>
            <a:r>
              <a:rPr lang="en-US" sz="1600" dirty="0">
                <a:solidFill>
                  <a:schemeClr val="tx1"/>
                </a:solidFill>
                <a:latin typeface="Arial" panose="020B0604020202020204" pitchFamily="34" charset="0"/>
                <a:cs typeface="Arial" panose="020B0604020202020204" pitchFamily="34" charset="0"/>
              </a:rPr>
              <a:t>con recomendaciones específicas por país, pendientes de la última ronda</a:t>
            </a:r>
          </a:p>
          <a:p>
            <a:pPr marL="342900" indent="-342900" defTabSz="411480">
              <a:lnSpc>
                <a:spcPct val="100000"/>
              </a:lnSpc>
              <a:defRPr/>
            </a:pPr>
            <a:r>
              <a:rPr lang="en-US" sz="1600" b="1" dirty="0">
                <a:solidFill>
                  <a:schemeClr val="tx1"/>
                </a:solidFill>
                <a:latin typeface="Arial" panose="020B0604020202020204" pitchFamily="34" charset="0"/>
                <a:cs typeface="Arial" panose="020B0604020202020204" pitchFamily="34" charset="0"/>
              </a:rPr>
              <a:t>Spectrum..</a:t>
            </a:r>
            <a:r>
              <a:rPr lang="en-US" sz="1600" dirty="0">
                <a:solidFill>
                  <a:schemeClr val="tx1"/>
                </a:solidFill>
                <a:latin typeface="Arial" panose="020B0604020202020204" pitchFamily="34" charset="0"/>
                <a:cs typeface="Arial" panose="020B0604020202020204" pitchFamily="34" charset="0"/>
              </a:rPr>
              <a:t>.</a:t>
            </a:r>
            <a:r>
              <a:rPr lang="en-US" sz="1600" b="1" dirty="0">
                <a:solidFill>
                  <a:schemeClr val="tx1"/>
                </a:solidFill>
                <a:latin typeface="Arial" panose="020B0604020202020204" pitchFamily="34" charset="0"/>
                <a:cs typeface="Arial" panose="020B0604020202020204" pitchFamily="34" charset="0"/>
              </a:rPr>
              <a:t>PJNZ: </a:t>
            </a:r>
            <a:r>
              <a:rPr lang="en-US" sz="1600" dirty="0">
                <a:solidFill>
                  <a:schemeClr val="tx1"/>
                </a:solidFill>
                <a:latin typeface="Arial" panose="020B0604020202020204" pitchFamily="34" charset="0"/>
                <a:cs typeface="Arial" panose="020B0604020202020204" pitchFamily="34" charset="0"/>
              </a:rPr>
              <a:t>Archivo final 2023 - ¡antes de editar, vuelva a guardar con un nuevo nombre!</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Subcarpetas 2021 y 2022: archivo de estimación final de 2021 y 2022 (para referencia)</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Subcarpeta 2023: ficheros de proyectos (PJNZ &amp; XLS) utilizados en la ronda 2023 </a:t>
            </a:r>
          </a:p>
        </p:txBody>
      </p:sp>
      <p:sp>
        <p:nvSpPr>
          <p:cNvPr id="4" name="TextBox 3">
            <a:extLst>
              <a:ext uri="{FF2B5EF4-FFF2-40B4-BE49-F238E27FC236}">
                <a16:creationId xmlns:a16="http://schemas.microsoft.com/office/drawing/2014/main" id="{30519FBC-3F2B-C023-EB27-963E9FB9C8A0}"/>
              </a:ext>
            </a:extLst>
          </p:cNvPr>
          <p:cNvSpPr txBox="1"/>
          <p:nvPr/>
        </p:nvSpPr>
        <p:spPr>
          <a:xfrm>
            <a:off x="472397" y="242150"/>
            <a:ext cx="11247206" cy="954107"/>
          </a:xfrm>
          <a:prstGeom prst="rect">
            <a:avLst/>
          </a:prstGeom>
          <a:noFill/>
        </p:spPr>
        <p:txBody>
          <a:bodyPr wrap="square">
            <a:spAutoFit/>
          </a:bodyPr>
          <a:lstStyle/>
          <a:p>
            <a:r>
              <a:rPr lang="en-US" sz="2800" b="1" i="0" u="none" strike="noStrike" dirty="0">
                <a:solidFill>
                  <a:srgbClr val="0070C0"/>
                </a:solidFill>
                <a:effectLst/>
                <a:latin typeface="Arial" panose="020B0604020202020204" pitchFamily="34" charset="0"/>
              </a:rPr>
              <a:t>Gestión de archivos: Carpetas </a:t>
            </a:r>
            <a:r>
              <a:rPr lang="en-US" sz="2800" b="1" i="0" u="none" strike="noStrike" dirty="0" err="1">
                <a:solidFill>
                  <a:srgbClr val="0070C0"/>
                </a:solidFill>
                <a:effectLst/>
                <a:latin typeface="Arial" panose="020B0604020202020204" pitchFamily="34" charset="0"/>
              </a:rPr>
              <a:t>nacionales</a:t>
            </a:r>
            <a:r>
              <a:rPr lang="en-US" sz="2800" b="1" i="0" u="none" strike="noStrike" dirty="0">
                <a:solidFill>
                  <a:srgbClr val="0070C0"/>
                </a:solidFill>
                <a:effectLst/>
                <a:latin typeface="Arial" panose="020B0604020202020204" pitchFamily="34" charset="0"/>
              </a:rPr>
              <a:t> </a:t>
            </a:r>
            <a:r>
              <a:rPr lang="en-US" sz="2800" b="1" dirty="0" err="1">
                <a:solidFill>
                  <a:srgbClr val="0070C0"/>
                </a:solidFill>
                <a:latin typeface="Arial" panose="020B0604020202020204" pitchFamily="34" charset="0"/>
              </a:rPr>
              <a:t>en</a:t>
            </a:r>
            <a:r>
              <a:rPr lang="en-US" sz="2800" b="1" dirty="0">
                <a:solidFill>
                  <a:srgbClr val="0070C0"/>
                </a:solidFill>
                <a:latin typeface="Arial" panose="020B0604020202020204" pitchFamily="34" charset="0"/>
              </a:rPr>
              <a:t> </a:t>
            </a:r>
            <a:r>
              <a:rPr lang="en-US" sz="2800" b="1" dirty="0" err="1">
                <a:solidFill>
                  <a:srgbClr val="0070C0"/>
                </a:solidFill>
                <a:latin typeface="Arial" panose="020B0604020202020204" pitchFamily="34" charset="0"/>
              </a:rPr>
              <a:t>el</a:t>
            </a:r>
            <a:r>
              <a:rPr lang="en-US" sz="2800" b="1" i="0" u="none" strike="noStrike" dirty="0">
                <a:solidFill>
                  <a:srgbClr val="0070C0"/>
                </a:solidFill>
                <a:effectLst/>
                <a:latin typeface="Arial" panose="020B0604020202020204" pitchFamily="34" charset="0"/>
              </a:rPr>
              <a:t> </a:t>
            </a:r>
            <a:br>
              <a:rPr lang="en-US" sz="2800" b="1" i="0" u="none" strike="noStrike" dirty="0">
                <a:solidFill>
                  <a:srgbClr val="0070C0"/>
                </a:solidFill>
                <a:effectLst/>
                <a:latin typeface="Arial" panose="020B0604020202020204" pitchFamily="34" charset="0"/>
              </a:rPr>
            </a:br>
            <a:r>
              <a:rPr lang="en-US" sz="2800" b="1" i="0" u="none" strike="noStrike" dirty="0">
                <a:solidFill>
                  <a:srgbClr val="0070C0"/>
                </a:solidFill>
                <a:effectLst/>
                <a:latin typeface="Arial" panose="020B0604020202020204" pitchFamily="34" charset="0"/>
              </a:rPr>
              <a:t>SharePoint de ONUSIDA</a:t>
            </a:r>
            <a:endParaRPr lang="en-US" sz="2800" b="1" dirty="0">
              <a:solidFill>
                <a:srgbClr val="0070C0"/>
              </a:solidFill>
            </a:endParaRPr>
          </a:p>
        </p:txBody>
      </p:sp>
      <p:pic>
        <p:nvPicPr>
          <p:cNvPr id="5" name="Picture 4" descr="A screenshot of a computer&#10;&#10;Description automatically generated">
            <a:extLst>
              <a:ext uri="{FF2B5EF4-FFF2-40B4-BE49-F238E27FC236}">
                <a16:creationId xmlns:a16="http://schemas.microsoft.com/office/drawing/2014/main" id="{35A742DD-AF8B-3181-2F8B-44D0094FDA14}"/>
              </a:ext>
            </a:extLst>
          </p:cNvPr>
          <p:cNvPicPr>
            <a:picLocks noChangeAspect="1"/>
          </p:cNvPicPr>
          <p:nvPr/>
        </p:nvPicPr>
        <p:blipFill rotWithShape="1">
          <a:blip r:embed="rId3"/>
          <a:srcRect l="17802" t="4642" r="41147" b="78519"/>
          <a:stretch/>
        </p:blipFill>
        <p:spPr>
          <a:xfrm>
            <a:off x="751487" y="4246323"/>
            <a:ext cx="11318593" cy="2611677"/>
          </a:xfrm>
          <a:prstGeom prst="rect">
            <a:avLst/>
          </a:prstGeom>
        </p:spPr>
      </p:pic>
    </p:spTree>
    <p:extLst>
      <p:ext uri="{BB962C8B-B14F-4D97-AF65-F5344CB8AC3E}">
        <p14:creationId xmlns:p14="http://schemas.microsoft.com/office/powerpoint/2010/main" val="13419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63E36-F182-F20E-136E-352E018587D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Agenda de hoy</a:t>
            </a:r>
          </a:p>
        </p:txBody>
      </p:sp>
      <p:sp>
        <p:nvSpPr>
          <p:cNvPr id="3" name="Content Placeholder 2">
            <a:extLst>
              <a:ext uri="{FF2B5EF4-FFF2-40B4-BE49-F238E27FC236}">
                <a16:creationId xmlns:a16="http://schemas.microsoft.com/office/drawing/2014/main" id="{CC90D02B-99A6-BF7A-AD76-98CDB341B59E}"/>
              </a:ext>
            </a:extLst>
          </p:cNvPr>
          <p:cNvSpPr>
            <a:spLocks noGrp="1"/>
          </p:cNvSpPr>
          <p:nvPr>
            <p:ph idx="1"/>
          </p:nvPr>
        </p:nvSpPr>
        <p:spPr>
          <a:xfrm>
            <a:off x="3486151" y="864108"/>
            <a:ext cx="8452930" cy="5120640"/>
          </a:xfrm>
        </p:spPr>
        <p:txBody>
          <a:bodyPr>
            <a:noAutofit/>
          </a:bodyPr>
          <a:lstStyle/>
          <a:p>
            <a:pPr algn="l" rtl="0" fontAlgn="base">
              <a:buFont typeface="Arial" panose="020B0604020202020204" pitchFamily="34" charset="0"/>
              <a:buChar char="•"/>
            </a:pPr>
            <a:r>
              <a:rPr lang="en-US" sz="1800" b="0" i="0" dirty="0">
                <a:solidFill>
                  <a:schemeClr val="tx1"/>
                </a:solidFill>
                <a:effectLst/>
                <a:latin typeface="Arial" panose="020B0604020202020204" pitchFamily="34" charset="0"/>
                <a:cs typeface="Arial" panose="020B0604020202020204" pitchFamily="34" charset="0"/>
              </a:rPr>
              <a:t>08.00 Bienvenida y </a:t>
            </a:r>
            <a:r>
              <a:rPr lang="en-US" sz="1800" b="0" i="0" u="none" strike="noStrike" dirty="0">
                <a:solidFill>
                  <a:schemeClr val="tx1"/>
                </a:solidFill>
                <a:effectLst/>
                <a:latin typeface="Arial" panose="020B0604020202020204" pitchFamily="34" charset="0"/>
                <a:cs typeface="Arial" panose="020B0604020202020204" pitchFamily="34" charset="0"/>
              </a:rPr>
              <a:t>calendario para la ronda de </a:t>
            </a:r>
            <a:r>
              <a:rPr lang="en-US" sz="1800" b="0" i="0" dirty="0">
                <a:solidFill>
                  <a:schemeClr val="tx1"/>
                </a:solidFill>
                <a:effectLst/>
                <a:latin typeface="Arial" panose="020B0604020202020204" pitchFamily="34" charset="0"/>
                <a:cs typeface="Arial" panose="020B0604020202020204" pitchFamily="34" charset="0"/>
              </a:rPr>
              <a:t>estimaciones de</a:t>
            </a:r>
            <a:r>
              <a:rPr lang="en-US" sz="1800" b="0" i="0" u="none" strike="noStrike" dirty="0">
                <a:solidFill>
                  <a:schemeClr val="tx1"/>
                </a:solidFill>
                <a:effectLst/>
                <a:latin typeface="Arial" panose="020B0604020202020204" pitchFamily="34" charset="0"/>
                <a:cs typeface="Arial" panose="020B0604020202020204" pitchFamily="34" charset="0"/>
              </a:rPr>
              <a:t> 2024</a:t>
            </a:r>
          </a:p>
          <a:p>
            <a:pPr fontAlgn="base">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08.20 </a:t>
            </a:r>
            <a:r>
              <a:rPr lang="en-US" sz="1800" dirty="0" err="1">
                <a:solidFill>
                  <a:schemeClr val="tx1"/>
                </a:solidFill>
                <a:latin typeface="Arial" panose="020B0604020202020204" pitchFamily="34" charset="0"/>
                <a:cs typeface="Arial" panose="020B0604020202020204" pitchFamily="34" charset="0"/>
              </a:rPr>
              <a:t>Recopilacion</a:t>
            </a:r>
            <a:r>
              <a:rPr lang="en-US" sz="1800" dirty="0">
                <a:solidFill>
                  <a:schemeClr val="tx1"/>
                </a:solidFill>
                <a:latin typeface="Arial" panose="020B0604020202020204" pitchFamily="34" charset="0"/>
                <a:cs typeface="Arial" panose="020B0604020202020204" pitchFamily="34" charset="0"/>
              </a:rPr>
              <a:t> de </a:t>
            </a:r>
            <a:r>
              <a:rPr lang="en-US" sz="1800" dirty="0" err="1">
                <a:solidFill>
                  <a:schemeClr val="tx1"/>
                </a:solidFill>
                <a:latin typeface="Arial" panose="020B0604020202020204" pitchFamily="34" charset="0"/>
                <a:cs typeface="Arial" panose="020B0604020202020204" pitchFamily="34" charset="0"/>
              </a:rPr>
              <a:t>datos</a:t>
            </a:r>
            <a:r>
              <a:rPr lang="en-US" sz="1800" dirty="0">
                <a:solidFill>
                  <a:schemeClr val="tx1"/>
                </a:solidFill>
                <a:latin typeface="Arial" panose="020B0604020202020204" pitchFamily="34" charset="0"/>
                <a:cs typeface="Arial" panose="020B0604020202020204" pitchFamily="34" charset="0"/>
              </a:rPr>
              <a:t> de </a:t>
            </a:r>
            <a:r>
              <a:rPr lang="en-US" sz="1800" dirty="0" err="1">
                <a:solidFill>
                  <a:schemeClr val="tx1"/>
                </a:solidFill>
                <a:latin typeface="Arial" panose="020B0604020202020204" pitchFamily="34" charset="0"/>
                <a:cs typeface="Arial" panose="020B0604020202020204" pitchFamily="34" charset="0"/>
              </a:rPr>
              <a:t>programas</a:t>
            </a:r>
            <a:r>
              <a:rPr lang="en-US" sz="1800" dirty="0">
                <a:solidFill>
                  <a:schemeClr val="tx1"/>
                </a:solidFill>
                <a:latin typeface="Arial" panose="020B0604020202020204" pitchFamily="34" charset="0"/>
                <a:cs typeface="Arial" panose="020B0604020202020204" pitchFamily="34" charset="0"/>
              </a:rPr>
              <a:t> y </a:t>
            </a:r>
            <a:r>
              <a:rPr lang="en-US" sz="1800" dirty="0" err="1">
                <a:solidFill>
                  <a:schemeClr val="tx1"/>
                </a:solidFill>
                <a:latin typeface="Arial" panose="020B0604020202020204" pitchFamily="34" charset="0"/>
                <a:cs typeface="Arial" panose="020B0604020202020204" pitchFamily="34" charset="0"/>
              </a:rPr>
              <a:t>vigilancia</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revisión</a:t>
            </a:r>
            <a:r>
              <a:rPr lang="en-US" sz="1800" dirty="0">
                <a:solidFill>
                  <a:schemeClr val="tx1"/>
                </a:solidFill>
                <a:latin typeface="Arial" panose="020B0604020202020204" pitchFamily="34" charset="0"/>
                <a:cs typeface="Arial" panose="020B0604020202020204" pitchFamily="34" charset="0"/>
              </a:rPr>
              <a:t> de la </a:t>
            </a:r>
            <a:r>
              <a:rPr lang="en-US" sz="1800" dirty="0" err="1">
                <a:solidFill>
                  <a:schemeClr val="tx1"/>
                </a:solidFill>
                <a:latin typeface="Arial" panose="020B0604020202020204" pitchFamily="34" charset="0"/>
                <a:cs typeface="Arial" panose="020B0604020202020204" pitchFamily="34" charset="0"/>
              </a:rPr>
              <a:t>calidad</a:t>
            </a:r>
            <a:r>
              <a:rPr lang="en-US" sz="1800" dirty="0">
                <a:solidFill>
                  <a:schemeClr val="tx1"/>
                </a:solidFill>
                <a:latin typeface="Arial" panose="020B0604020202020204" pitchFamily="34" charset="0"/>
                <a:cs typeface="Arial" panose="020B0604020202020204" pitchFamily="34" charset="0"/>
              </a:rPr>
              <a:t>, </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problemas</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comunes</a:t>
            </a:r>
            <a:r>
              <a:rPr lang="en-US" sz="1800" dirty="0">
                <a:solidFill>
                  <a:schemeClr val="tx1"/>
                </a:solidFill>
                <a:latin typeface="Arial" panose="020B0604020202020204" pitchFamily="34" charset="0"/>
                <a:cs typeface="Arial" panose="020B0604020202020204" pitchFamily="34" charset="0"/>
              </a:rPr>
              <a:t> y </a:t>
            </a:r>
            <a:r>
              <a:rPr lang="en-US" sz="1800" dirty="0" err="1">
                <a:solidFill>
                  <a:schemeClr val="tx1"/>
                </a:solidFill>
                <a:latin typeface="Arial" panose="020B0604020202020204" pitchFamily="34" charset="0"/>
                <a:cs typeface="Arial" panose="020B0604020202020204" pitchFamily="34" charset="0"/>
              </a:rPr>
              <a:t>soluciones</a:t>
            </a:r>
            <a:endParaRPr lang="en-CH" sz="1800" dirty="0">
              <a:solidFill>
                <a:schemeClr val="tx1"/>
              </a:solidFill>
              <a:latin typeface="Arial" panose="020B0604020202020204" pitchFamily="34" charset="0"/>
              <a:cs typeface="Arial" panose="020B0604020202020204" pitchFamily="34" charset="0"/>
            </a:endParaRPr>
          </a:p>
          <a:p>
            <a:pPr algn="l" rtl="0" fontAlgn="base">
              <a:buFont typeface="Arial" panose="020B0604020202020204" pitchFamily="34" charset="0"/>
              <a:buChar char="•"/>
            </a:pPr>
            <a:r>
              <a:rPr lang="en-US" sz="1800" b="0" i="0" u="none" strike="noStrike" dirty="0">
                <a:solidFill>
                  <a:schemeClr val="tx1"/>
                </a:solidFill>
                <a:effectLst/>
                <a:latin typeface="Arial" panose="020B0604020202020204" pitchFamily="34" charset="0"/>
                <a:cs typeface="Arial" panose="020B0604020202020204" pitchFamily="34" charset="0"/>
              </a:rPr>
              <a:t>08.50</a:t>
            </a:r>
            <a:r>
              <a:rPr lang="en-US" sz="1800" b="0" i="0" u="none" strike="noStrike" dirty="0">
                <a:solidFill>
                  <a:srgbClr val="FF0000"/>
                </a:solidFill>
                <a:effectLst/>
                <a:latin typeface="Arial" panose="020B0604020202020204" pitchFamily="34" charset="0"/>
                <a:cs typeface="Arial" panose="020B0604020202020204" pitchFamily="34" charset="0"/>
              </a:rPr>
              <a:t> </a:t>
            </a:r>
            <a:r>
              <a:rPr lang="en-US" sz="1800" b="0" i="0" u="none" strike="noStrike" dirty="0">
                <a:solidFill>
                  <a:schemeClr val="tx1"/>
                </a:solidFill>
                <a:effectLst/>
                <a:latin typeface="Arial" panose="020B0604020202020204" pitchFamily="34" charset="0"/>
                <a:cs typeface="Arial" panose="020B0604020202020204" pitchFamily="34" charset="0"/>
              </a:rPr>
              <a:t>Novedades en Spectrum</a:t>
            </a:r>
            <a:r>
              <a:rPr lang="en-US" sz="1800" dirty="0">
                <a:solidFill>
                  <a:schemeClr val="tx1"/>
                </a:solidFill>
                <a:latin typeface="Arial" panose="020B0604020202020204" pitchFamily="34" charset="0"/>
                <a:cs typeface="Arial" panose="020B0604020202020204" pitchFamily="34" charset="0"/>
              </a:rPr>
              <a:t>, CSAVR y </a:t>
            </a:r>
            <a:r>
              <a:rPr lang="en-US" sz="1800" b="0" i="0" dirty="0">
                <a:solidFill>
                  <a:schemeClr val="tx1"/>
                </a:solidFill>
                <a:effectLst/>
                <a:latin typeface="Arial" panose="020B0604020202020204" pitchFamily="34" charset="0"/>
                <a:cs typeface="Arial" panose="020B0604020202020204" pitchFamily="34" charset="0"/>
              </a:rPr>
              <a:t>EPP</a:t>
            </a:r>
          </a:p>
          <a:p>
            <a:pPr marL="182563" indent="-182563">
              <a:tabLst>
                <a:tab pos="0" algn="l"/>
              </a:tabLst>
            </a:pPr>
            <a:r>
              <a:rPr lang="en-US" sz="1800" dirty="0">
                <a:solidFill>
                  <a:schemeClr val="tx1"/>
                </a:solidFill>
                <a:latin typeface="Arial" panose="020B0604020202020204" pitchFamily="34" charset="0"/>
                <a:cs typeface="Arial" panose="020B0604020202020204" pitchFamily="34" charset="0"/>
              </a:rPr>
              <a:t>09.20 </a:t>
            </a:r>
            <a:r>
              <a:rPr lang="en-CH" sz="1800" dirty="0">
                <a:solidFill>
                  <a:schemeClr val="tx1"/>
                </a:solidFill>
                <a:latin typeface="Arial" panose="020B0604020202020204" pitchFamily="34" charset="0"/>
                <a:cs typeface="Arial" panose="020B0604020202020204" pitchFamily="34" charset="0"/>
              </a:rPr>
              <a:t>Preguntas y respuestas </a:t>
            </a:r>
            <a:r>
              <a:rPr lang="en-CH" sz="1800" dirty="0" err="1">
                <a:solidFill>
                  <a:schemeClr val="tx1"/>
                </a:solidFill>
                <a:latin typeface="Arial" panose="020B0604020202020204" pitchFamily="34" charset="0"/>
                <a:cs typeface="Arial" panose="020B0604020202020204" pitchFamily="34" charset="0"/>
              </a:rPr>
              <a:t>sobre</a:t>
            </a:r>
            <a:r>
              <a:rPr lang="en-CH" sz="1800"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Spectrum</a:t>
            </a:r>
            <a:r>
              <a:rPr lang="en-CH" sz="1800" dirty="0">
                <a:solidFill>
                  <a:schemeClr val="tx1"/>
                </a:solidFill>
                <a:latin typeface="Arial" panose="020B0604020202020204" pitchFamily="34" charset="0"/>
                <a:cs typeface="Arial" panose="020B0604020202020204" pitchFamily="34" charset="0"/>
              </a:rPr>
              <a:t> y la calidad de los datos</a:t>
            </a:r>
          </a:p>
          <a:p>
            <a:pPr marL="182563" indent="-182563">
              <a:tabLst>
                <a:tab pos="0" algn="l"/>
              </a:tabLst>
            </a:pPr>
            <a:r>
              <a:rPr lang="en-US" sz="1800" dirty="0">
                <a:solidFill>
                  <a:schemeClr val="tx1"/>
                </a:solidFill>
                <a:latin typeface="Arial" panose="020B0604020202020204" pitchFamily="34" charset="0"/>
                <a:cs typeface="Arial" panose="020B0604020202020204" pitchFamily="34" charset="0"/>
              </a:rPr>
              <a:t>09.50 </a:t>
            </a:r>
            <a:r>
              <a:rPr lang="en-US" sz="1800" dirty="0" err="1">
                <a:solidFill>
                  <a:schemeClr val="tx1"/>
                </a:solidFill>
                <a:latin typeface="Arial" panose="020B0604020202020204" pitchFamily="34" charset="0"/>
                <a:cs typeface="Arial" panose="020B0604020202020204" pitchFamily="34" charset="0"/>
              </a:rPr>
              <a:t>Datos</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sobre</a:t>
            </a:r>
            <a:r>
              <a:rPr lang="en-US" sz="1800" dirty="0">
                <a:solidFill>
                  <a:schemeClr val="tx1"/>
                </a:solidFill>
                <a:latin typeface="Arial" panose="020B0604020202020204" pitchFamily="34" charset="0"/>
                <a:cs typeface="Arial" panose="020B0604020202020204" pitchFamily="34" charset="0"/>
              </a:rPr>
              <a:t> poblaciónes clave y </a:t>
            </a:r>
            <a:r>
              <a:rPr lang="en-US" sz="1800" dirty="0" err="1">
                <a:solidFill>
                  <a:schemeClr val="tx1"/>
                </a:solidFill>
                <a:latin typeface="Arial" panose="020B0604020202020204" pitchFamily="34" charset="0"/>
                <a:cs typeface="Arial" panose="020B0604020202020204" pitchFamily="34" charset="0"/>
              </a:rPr>
              <a:t>estimaciónes</a:t>
            </a:r>
            <a:r>
              <a:rPr lang="en-US" sz="1800" dirty="0">
                <a:solidFill>
                  <a:schemeClr val="tx1"/>
                </a:solidFill>
                <a:latin typeface="Arial" panose="020B0604020202020204" pitchFamily="34" charset="0"/>
                <a:cs typeface="Arial" panose="020B0604020202020204" pitchFamily="34" charset="0"/>
              </a:rPr>
              <a:t>: </a:t>
            </a:r>
            <a:endParaRPr lang="en-CH" sz="1800" dirty="0">
              <a:solidFill>
                <a:schemeClr val="tx1"/>
              </a:solidFill>
              <a:latin typeface="Arial" panose="020B0604020202020204" pitchFamily="34" charset="0"/>
              <a:cs typeface="Arial" panose="020B0604020202020204" pitchFamily="34" charset="0"/>
            </a:endParaRPr>
          </a:p>
          <a:p>
            <a:pPr marL="960120" lvl="1"/>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estimaciones </a:t>
            </a:r>
            <a:r>
              <a:rPr lang="en-US" dirty="0" err="1">
                <a:solidFill>
                  <a:schemeClr val="tx1"/>
                </a:solidFill>
                <a:effectLst/>
                <a:latin typeface="Arial" panose="020B0604020202020204" pitchFamily="34" charset="0"/>
                <a:ea typeface="Aptos" panose="020B0004020202020204" pitchFamily="34" charset="0"/>
                <a:cs typeface="Arial" panose="020B0604020202020204" pitchFamily="34" charset="0"/>
              </a:rPr>
              <a:t>mundiales</a:t>
            </a:r>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 y </a:t>
            </a:r>
            <a:r>
              <a:rPr lang="en-US" dirty="0" err="1">
                <a:solidFill>
                  <a:schemeClr val="tx1"/>
                </a:solidFill>
                <a:effectLst/>
                <a:latin typeface="Arial" panose="020B0604020202020204" pitchFamily="34" charset="0"/>
                <a:ea typeface="Aptos" panose="020B0004020202020204" pitchFamily="34" charset="0"/>
                <a:cs typeface="Arial" panose="020B0604020202020204" pitchFamily="34" charset="0"/>
              </a:rPr>
              <a:t>nacionales</a:t>
            </a:r>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 </a:t>
            </a:r>
            <a:r>
              <a:rPr lang="en-US" dirty="0">
                <a:solidFill>
                  <a:schemeClr val="tx1"/>
                </a:solidFill>
                <a:latin typeface="Arial" panose="020B0604020202020204" pitchFamily="34" charset="0"/>
                <a:ea typeface="Aptos" panose="020B0004020202020204" pitchFamily="34" charset="0"/>
                <a:cs typeface="Arial" panose="020B0604020202020204" pitchFamily="34" charset="0"/>
              </a:rPr>
              <a:t>de</a:t>
            </a:r>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 2023 y la visión para 2025+ </a:t>
            </a:r>
            <a:endParaRPr lang="en-CH"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960120" lvl="1"/>
            <a:r>
              <a:rPr lang="en-US" i="1" dirty="0">
                <a:solidFill>
                  <a:schemeClr val="tx1"/>
                </a:solidFill>
                <a:effectLst/>
                <a:latin typeface="Arial" panose="020B0604020202020204" pitchFamily="34" charset="0"/>
                <a:ea typeface="Aptos" panose="020B0004020202020204" pitchFamily="34" charset="0"/>
                <a:cs typeface="Arial" panose="020B0604020202020204" pitchFamily="34" charset="0"/>
              </a:rPr>
              <a:t>Nuevo! </a:t>
            </a:r>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Libro de Excel, </a:t>
            </a:r>
            <a:r>
              <a:rPr lang="en-US" dirty="0" err="1">
                <a:solidFill>
                  <a:schemeClr val="tx1"/>
                </a:solidFill>
                <a:effectLst/>
                <a:latin typeface="Arial" panose="020B0604020202020204" pitchFamily="34" charset="0"/>
                <a:ea typeface="Aptos" panose="020B0004020202020204" pitchFamily="34" charset="0"/>
                <a:cs typeface="Arial" panose="020B0604020202020204" pitchFamily="34" charset="0"/>
              </a:rPr>
              <a:t>rellenado</a:t>
            </a:r>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 con </a:t>
            </a:r>
            <a:r>
              <a:rPr lang="en-US" dirty="0" err="1">
                <a:solidFill>
                  <a:schemeClr val="tx1"/>
                </a:solidFill>
                <a:effectLst/>
                <a:latin typeface="Arial" panose="020B0604020202020204" pitchFamily="34" charset="0"/>
                <a:ea typeface="Aptos" panose="020B0004020202020204" pitchFamily="34" charset="0"/>
                <a:cs typeface="Arial" panose="020B0604020202020204" pitchFamily="34" charset="0"/>
              </a:rPr>
              <a:t>datos</a:t>
            </a:r>
            <a:r>
              <a:rPr lang="en-US" dirty="0">
                <a:solidFill>
                  <a:schemeClr val="tx1"/>
                </a:solidFill>
                <a:effectLst/>
                <a:latin typeface="Arial" panose="020B0604020202020204" pitchFamily="34" charset="0"/>
                <a:ea typeface="Aptos" panose="020B0004020202020204" pitchFamily="34" charset="0"/>
                <a:cs typeface="Arial" panose="020B0604020202020204" pitchFamily="34" charset="0"/>
              </a:rPr>
              <a:t> de </a:t>
            </a:r>
            <a:r>
              <a:rPr lang="en-US" i="1" dirty="0">
                <a:solidFill>
                  <a:schemeClr val="tx1"/>
                </a:solidFill>
                <a:effectLst/>
                <a:latin typeface="Arial" panose="020B0604020202020204" pitchFamily="34" charset="0"/>
                <a:ea typeface="Aptos" panose="020B0004020202020204" pitchFamily="34" charset="0"/>
                <a:cs typeface="Arial" panose="020B0604020202020204" pitchFamily="34" charset="0"/>
              </a:rPr>
              <a:t>Key Population Atlas </a:t>
            </a:r>
            <a:r>
              <a:rPr lang="en-US" dirty="0">
                <a:solidFill>
                  <a:schemeClr val="tx1"/>
                </a:solidFill>
                <a:latin typeface="Arial" panose="020B0604020202020204" pitchFamily="34" charset="0"/>
                <a:ea typeface="Aptos" panose="020B0004020202020204" pitchFamily="34" charset="0"/>
                <a:cs typeface="Arial" panose="020B0604020202020204" pitchFamily="34" charset="0"/>
              </a:rPr>
              <a:t>y </a:t>
            </a:r>
            <a:r>
              <a:rPr lang="en-US" i="1" dirty="0">
                <a:solidFill>
                  <a:schemeClr val="tx1"/>
                </a:solidFill>
                <a:effectLst/>
                <a:latin typeface="Arial" panose="020B0604020202020204" pitchFamily="34" charset="0"/>
                <a:ea typeface="Aptos" panose="020B0004020202020204" pitchFamily="34" charset="0"/>
                <a:cs typeface="Arial" panose="020B0604020202020204" pitchFamily="34" charset="0"/>
              </a:rPr>
              <a:t>Goals</a:t>
            </a:r>
            <a:endParaRPr lang="en-CH" i="1"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r>
              <a:rPr lang="en-US" sz="1800" dirty="0">
                <a:solidFill>
                  <a:schemeClr val="tx1"/>
                </a:solidFill>
                <a:effectLst/>
                <a:latin typeface="Arial" panose="020B0604020202020204" pitchFamily="34" charset="0"/>
                <a:ea typeface="Aptos" panose="020B0004020202020204" pitchFamily="34" charset="0"/>
                <a:cs typeface="Arial" panose="020B0604020202020204" pitchFamily="34" charset="0"/>
              </a:rPr>
              <a:t>10.20-11 </a:t>
            </a:r>
            <a:r>
              <a:rPr lang="en-US" sz="18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Discusion</a:t>
            </a:r>
            <a:r>
              <a:rPr lang="en-US" sz="1800" dirty="0">
                <a:solidFill>
                  <a:schemeClr val="tx1"/>
                </a:solidFill>
                <a:effectLst/>
                <a:latin typeface="Arial" panose="020B0604020202020204" pitchFamily="34" charset="0"/>
                <a:ea typeface="Aptos" panose="020B0004020202020204" pitchFamily="34" charset="0"/>
                <a:cs typeface="Arial" panose="020B0604020202020204" pitchFamily="34" charset="0"/>
              </a:rPr>
              <a:t> </a:t>
            </a:r>
            <a:r>
              <a:rPr lang="en-US" sz="18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abierta</a:t>
            </a:r>
            <a:r>
              <a:rPr lang="en-US" sz="1800" b="0" i="0" u="none" strike="noStrike" dirty="0">
                <a:solidFill>
                  <a:schemeClr val="tx1"/>
                </a:solidFill>
                <a:effectLst/>
                <a:latin typeface="Arial" panose="020B0604020202020204" pitchFamily="34" charset="0"/>
                <a:cs typeface="Arial" panose="020B0604020202020204" pitchFamily="34" charset="0"/>
              </a:rPr>
              <a:t>: </a:t>
            </a:r>
            <a:br>
              <a:rPr lang="en-US" sz="1800" b="0" i="0" u="none" strike="noStrike" dirty="0">
                <a:solidFill>
                  <a:schemeClr val="tx1"/>
                </a:solidFill>
                <a:effectLst/>
                <a:latin typeface="Arial" panose="020B0604020202020204" pitchFamily="34" charset="0"/>
                <a:cs typeface="Arial" panose="020B0604020202020204" pitchFamily="34" charset="0"/>
              </a:rPr>
            </a:br>
            <a:r>
              <a:rPr lang="en-US" sz="1800" b="0" i="0" u="none" strike="noStrike" dirty="0">
                <a:solidFill>
                  <a:schemeClr val="tx1"/>
                </a:solidFill>
                <a:effectLst/>
                <a:latin typeface="Arial" panose="020B0604020202020204" pitchFamily="34" charset="0"/>
                <a:cs typeface="Arial" panose="020B0604020202020204" pitchFamily="34" charset="0"/>
              </a:rPr>
              <a:t>               </a:t>
            </a:r>
            <a:r>
              <a:rPr lang="en-US" sz="1800" b="0" i="0" u="none" strike="noStrike" dirty="0" err="1">
                <a:solidFill>
                  <a:schemeClr val="tx1"/>
                </a:solidFill>
                <a:effectLst/>
                <a:latin typeface="Arial" panose="020B0604020202020204" pitchFamily="34" charset="0"/>
                <a:cs typeface="Arial" panose="020B0604020202020204" pitchFamily="34" charset="0"/>
              </a:rPr>
              <a:t>Progresos</a:t>
            </a:r>
            <a:r>
              <a:rPr lang="en-US" sz="1800" b="0" i="0" u="none" strike="noStrike" dirty="0">
                <a:solidFill>
                  <a:schemeClr val="tx1"/>
                </a:solidFill>
                <a:effectLst/>
                <a:latin typeface="Arial" panose="020B0604020202020204" pitchFamily="34" charset="0"/>
                <a:cs typeface="Arial" panose="020B0604020202020204" pitchFamily="34" charset="0"/>
              </a:rPr>
              <a:t>, retos, ¿cómo podemos ayudar</a:t>
            </a:r>
            <a:r>
              <a:rPr lang="en-US" sz="1800" b="0" i="0" dirty="0">
                <a:solidFill>
                  <a:schemeClr val="tx1"/>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054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57FA-C4B2-4925-9184-6FE54F3EAEED}"/>
              </a:ext>
            </a:extLst>
          </p:cNvPr>
          <p:cNvSpPr>
            <a:spLocks noGrp="1"/>
          </p:cNvSpPr>
          <p:nvPr>
            <p:ph type="title"/>
          </p:nvPr>
        </p:nvSpPr>
        <p:spPr/>
        <p:txBody>
          <a:bodyPr/>
          <a:lstStyle/>
          <a:p>
            <a:r>
              <a:rPr lang="en-US" dirty="0"/>
              <a:t>Las estimaciones son la piedra angular de la respuesta nacional al VIH</a:t>
            </a:r>
            <a:endParaRPr lang="en-CH" dirty="0"/>
          </a:p>
        </p:txBody>
      </p:sp>
      <p:sp>
        <p:nvSpPr>
          <p:cNvPr id="3" name="Content Placeholder 2">
            <a:extLst>
              <a:ext uri="{FF2B5EF4-FFF2-40B4-BE49-F238E27FC236}">
                <a16:creationId xmlns:a16="http://schemas.microsoft.com/office/drawing/2014/main" id="{C0FF2FB9-99D6-4033-BE37-9FBF0160C93E}"/>
              </a:ext>
            </a:extLst>
          </p:cNvPr>
          <p:cNvSpPr>
            <a:spLocks noGrp="1"/>
          </p:cNvSpPr>
          <p:nvPr>
            <p:ph idx="1"/>
          </p:nvPr>
        </p:nvSpPr>
        <p:spPr>
          <a:xfrm>
            <a:off x="3487783" y="-109728"/>
            <a:ext cx="8334103" cy="6967728"/>
          </a:xfrm>
        </p:spPr>
        <p:txBody>
          <a:bodyPr>
            <a:normAutofit/>
          </a:bodyPr>
          <a:lstStyle/>
          <a:p>
            <a:r>
              <a:rPr lang="en-US" sz="1800" dirty="0">
                <a:solidFill>
                  <a:schemeClr val="tx1"/>
                </a:solidFill>
                <a:latin typeface="Arial" panose="020B0604020202020204" pitchFamily="34" charset="0"/>
                <a:cs typeface="Arial" panose="020B0604020202020204" pitchFamily="34" charset="0"/>
              </a:rPr>
              <a:t>Las estimaciones de la epidemia son un elemento fundamental de la respuesta nacional al VIH</a:t>
            </a:r>
          </a:p>
          <a:p>
            <a:pPr lvl="1"/>
            <a:r>
              <a:rPr lang="en-US" dirty="0">
                <a:solidFill>
                  <a:schemeClr val="tx1"/>
                </a:solidFill>
                <a:latin typeface="Arial" panose="020B0604020202020204" pitchFamily="34" charset="0"/>
                <a:cs typeface="Arial" panose="020B0604020202020204" pitchFamily="34" charset="0"/>
              </a:rPr>
              <a:t>Planes </a:t>
            </a:r>
            <a:r>
              <a:rPr lang="en-US" dirty="0" err="1">
                <a:solidFill>
                  <a:schemeClr val="tx1"/>
                </a:solidFill>
                <a:latin typeface="Arial" panose="020B0604020202020204" pitchFamily="34" charset="0"/>
                <a:cs typeface="Arial" panose="020B0604020202020204" pitchFamily="34" charset="0"/>
              </a:rPr>
              <a:t>estratégicos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nacionales</a:t>
            </a:r>
            <a:r>
              <a:rPr lang="en-US" dirty="0">
                <a:solidFill>
                  <a:schemeClr val="tx1"/>
                </a:solidFill>
                <a:latin typeface="Arial" panose="020B0604020202020204" pitchFamily="34" charset="0"/>
                <a:cs typeface="Arial" panose="020B0604020202020204" pitchFamily="34" charset="0"/>
              </a:rPr>
              <a:t> y </a:t>
            </a:r>
            <a:r>
              <a:rPr lang="en-US" dirty="0" err="1">
                <a:solidFill>
                  <a:schemeClr val="tx1"/>
                </a:solidFill>
                <a:latin typeface="Arial" panose="020B0604020202020204" pitchFamily="34" charset="0"/>
                <a:cs typeface="Arial" panose="020B0604020202020204" pitchFamily="34" charset="0"/>
              </a:rPr>
              <a:t>marcos</a:t>
            </a:r>
            <a:r>
              <a:rPr lang="en-US" dirty="0">
                <a:solidFill>
                  <a:schemeClr val="tx1"/>
                </a:solidFill>
                <a:latin typeface="Arial" panose="020B0604020202020204" pitchFamily="34" charset="0"/>
                <a:cs typeface="Arial" panose="020B0604020202020204" pitchFamily="34" charset="0"/>
              </a:rPr>
              <a:t> de </a:t>
            </a:r>
            <a:r>
              <a:rPr lang="en-US" dirty="0" err="1">
                <a:solidFill>
                  <a:schemeClr val="tx1"/>
                </a:solidFill>
                <a:latin typeface="Arial" panose="020B0604020202020204" pitchFamily="34" charset="0"/>
                <a:cs typeface="Arial" panose="020B0604020202020204" pitchFamily="34" charset="0"/>
              </a:rPr>
              <a:t>rendimiento</a:t>
            </a:r>
            <a:r>
              <a:rPr lang="en-US" dirty="0">
                <a:solidFill>
                  <a:schemeClr val="tx1"/>
                </a:solidFill>
                <a:latin typeface="Arial" panose="020B0604020202020204" pitchFamily="34" charset="0"/>
                <a:cs typeface="Arial" panose="020B0604020202020204" pitchFamily="34" charset="0"/>
              </a:rPr>
              <a:t>: </a:t>
            </a:r>
            <a:br>
              <a:rPr lang="en-US" dirty="0">
                <a:solidFill>
                  <a:schemeClr val="tx1"/>
                </a:solidFill>
                <a:latin typeface="Arial" panose="020B0604020202020204" pitchFamily="34" charset="0"/>
                <a:cs typeface="Arial" panose="020B0604020202020204" pitchFamily="34" charset="0"/>
              </a:rPr>
            </a:br>
            <a:r>
              <a:rPr lang="en-US" b="1" dirty="0" err="1">
                <a:solidFill>
                  <a:schemeClr val="tx1"/>
                </a:solidFill>
                <a:latin typeface="Arial" panose="020B0604020202020204" pitchFamily="34" charset="0"/>
                <a:cs typeface="Arial" panose="020B0604020202020204" pitchFamily="34" charset="0"/>
              </a:rPr>
              <a:t>cobertura</a:t>
            </a:r>
            <a:r>
              <a:rPr lang="en-US" b="1" dirty="0">
                <a:solidFill>
                  <a:schemeClr val="tx1"/>
                </a:solidFill>
                <a:latin typeface="Arial" panose="020B0604020202020204" pitchFamily="34" charset="0"/>
                <a:cs typeface="Arial" panose="020B0604020202020204" pitchFamily="34" charset="0"/>
              </a:rPr>
              <a:t> de </a:t>
            </a:r>
            <a:r>
              <a:rPr lang="en-US" b="1" dirty="0" err="1">
                <a:solidFill>
                  <a:schemeClr val="tx1"/>
                </a:solidFill>
                <a:latin typeface="Arial" panose="020B0604020202020204" pitchFamily="34" charset="0"/>
                <a:cs typeface="Arial" panose="020B0604020202020204" pitchFamily="34" charset="0"/>
              </a:rPr>
              <a:t>servicios</a:t>
            </a:r>
            <a:r>
              <a:rPr lang="en-US" b="1" dirty="0">
                <a:solidFill>
                  <a:schemeClr val="tx1"/>
                </a:solidFill>
                <a:latin typeface="Arial" panose="020B0604020202020204" pitchFamily="34" charset="0"/>
                <a:cs typeface="Arial" panose="020B0604020202020204" pitchFamily="34" charset="0"/>
              </a:rPr>
              <a:t> y </a:t>
            </a:r>
            <a:r>
              <a:rPr lang="en-US" b="1" dirty="0" err="1">
                <a:solidFill>
                  <a:schemeClr val="tx1"/>
                </a:solidFill>
                <a:latin typeface="Arial" panose="020B0604020202020204" pitchFamily="34" charset="0"/>
                <a:cs typeface="Arial" panose="020B0604020202020204" pitchFamily="34" charset="0"/>
              </a:rPr>
              <a:t>metas</a:t>
            </a:r>
            <a:r>
              <a:rPr lang="en-US" b="1" dirty="0">
                <a:solidFill>
                  <a:schemeClr val="tx1"/>
                </a:solidFill>
                <a:latin typeface="Arial" panose="020B0604020202020204" pitchFamily="34" charset="0"/>
                <a:cs typeface="Arial" panose="020B0604020202020204" pitchFamily="34" charset="0"/>
              </a:rPr>
              <a:t> de </a:t>
            </a:r>
            <a:r>
              <a:rPr lang="en-US" b="1" dirty="0" err="1">
                <a:solidFill>
                  <a:schemeClr val="tx1"/>
                </a:solidFill>
                <a:latin typeface="Arial" panose="020B0604020202020204" pitchFamily="34" charset="0"/>
                <a:cs typeface="Arial" panose="020B0604020202020204" pitchFamily="34" charset="0"/>
              </a:rPr>
              <a:t>impacto</a:t>
            </a:r>
            <a:endParaRPr lang="en-US" b="1" dirty="0">
              <a:solidFill>
                <a:schemeClr val="tx1"/>
              </a:solidFill>
              <a:latin typeface="Arial" panose="020B0604020202020204" pitchFamily="34" charset="0"/>
              <a:cs typeface="Arial" panose="020B0604020202020204" pitchFamily="34" charset="0"/>
            </a:endParaRPr>
          </a:p>
          <a:p>
            <a:pPr lvl="1"/>
            <a:r>
              <a:rPr lang="en-GB" altLang="en-US"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Carga</a:t>
            </a:r>
            <a: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 necesidad de </a:t>
            </a:r>
            <a:r>
              <a:rPr lang="en-GB" altLang="en-US"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servicios</a:t>
            </a:r>
            <a: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 denominador para la cobertura: </a:t>
            </a:r>
            <a:b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PTMI, TAR </a:t>
            </a:r>
          </a:p>
          <a:p>
            <a:pPr lvl="1"/>
            <a:r>
              <a:rPr lang="en-US" b="1" dirty="0">
                <a:solidFill>
                  <a:schemeClr val="tx1"/>
                </a:solidFill>
                <a:latin typeface="Arial" panose="020B0604020202020204" pitchFamily="34" charset="0"/>
                <a:cs typeface="Arial" panose="020B0604020202020204" pitchFamily="34" charset="0"/>
              </a:rPr>
              <a:t>Solicitudes de financiación </a:t>
            </a:r>
            <a:r>
              <a:rPr lang="en-US" dirty="0">
                <a:solidFill>
                  <a:schemeClr val="tx1"/>
                </a:solidFill>
                <a:latin typeface="Arial" panose="020B0604020202020204" pitchFamily="34" charset="0"/>
                <a:cs typeface="Arial" panose="020B0604020202020204" pitchFamily="34" charset="0"/>
              </a:rPr>
              <a:t>para el Ministerio de Salud, </a:t>
            </a:r>
            <a:br>
              <a:rPr lang="en-US" dirty="0">
                <a:solidFill>
                  <a:schemeClr val="tx1"/>
                </a:solidFill>
                <a:latin typeface="Arial" panose="020B0604020202020204" pitchFamily="34" charset="0"/>
                <a:cs typeface="Arial" panose="020B0604020202020204" pitchFamily="34" charset="0"/>
              </a:rPr>
            </a:br>
            <a:r>
              <a:rPr lang="en-US" dirty="0" err="1">
                <a:solidFill>
                  <a:schemeClr val="tx1"/>
                </a:solidFill>
                <a:latin typeface="Arial" panose="020B0604020202020204" pitchFamily="34" charset="0"/>
                <a:cs typeface="Arial" panose="020B0604020202020204" pitchFamily="34" charset="0"/>
              </a:rPr>
              <a:t>el</a:t>
            </a:r>
            <a:r>
              <a:rPr lang="en-US" dirty="0">
                <a:solidFill>
                  <a:schemeClr val="tx1"/>
                </a:solidFill>
                <a:latin typeface="Arial" panose="020B0604020202020204" pitchFamily="34" charset="0"/>
                <a:cs typeface="Arial" panose="020B0604020202020204" pitchFamily="34" charset="0"/>
              </a:rPr>
              <a:t> Fondo Mundial, etc.</a:t>
            </a:r>
          </a:p>
          <a:p>
            <a:pPr lvl="1"/>
            <a:r>
              <a:rPr lang="en-US" dirty="0">
                <a:solidFill>
                  <a:schemeClr val="tx1"/>
                </a:solidFill>
                <a:latin typeface="Arial" panose="020B0604020202020204" pitchFamily="34" charset="0"/>
                <a:cs typeface="Arial" panose="020B0604020202020204" pitchFamily="34" charset="0"/>
              </a:rPr>
              <a:t>Evaluación de impacto </a:t>
            </a:r>
            <a:r>
              <a:rPr lang="en-US" dirty="0">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US" dirty="0">
                <a:solidFill>
                  <a:schemeClr val="tx1"/>
                </a:solidFill>
                <a:latin typeface="Arial" panose="020B0604020202020204" pitchFamily="34" charset="0"/>
                <a:cs typeface="Arial" panose="020B0604020202020204" pitchFamily="34" charset="0"/>
              </a:rPr>
              <a:t>innovar estrategias, </a:t>
            </a:r>
            <a:r>
              <a:rPr lang="en-US" b="1" dirty="0">
                <a:solidFill>
                  <a:schemeClr val="tx1"/>
                </a:solidFill>
                <a:latin typeface="Arial" panose="020B0604020202020204" pitchFamily="34" charset="0"/>
                <a:cs typeface="Arial" panose="020B0604020202020204" pitchFamily="34" charset="0"/>
              </a:rPr>
              <a:t>adaptar prioridades</a:t>
            </a:r>
          </a:p>
          <a:p>
            <a:pPr lvl="1"/>
            <a:r>
              <a:rPr lang="en-US" dirty="0">
                <a:solidFill>
                  <a:schemeClr val="tx1"/>
                </a:solidFill>
                <a:latin typeface="Arial" panose="020B0604020202020204" pitchFamily="34" charset="0"/>
                <a:cs typeface="Arial" panose="020B0604020202020204" pitchFamily="34" charset="0"/>
              </a:rPr>
              <a:t>Seguimiento y tratamiento de </a:t>
            </a:r>
            <a:r>
              <a:rPr lang="en-US" b="1" dirty="0">
                <a:solidFill>
                  <a:schemeClr val="tx1"/>
                </a:solidFill>
                <a:latin typeface="Arial" panose="020B0604020202020204" pitchFamily="34" charset="0"/>
                <a:cs typeface="Arial" panose="020B0604020202020204" pitchFamily="34" charset="0"/>
              </a:rPr>
              <a:t>las desigualdades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(edad, sexo, poblaciones clave, geografía)</a:t>
            </a: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Promoción e información global</a:t>
            </a:r>
          </a:p>
          <a:p>
            <a:pPr lvl="1" defTabSz="457200" fontAlgn="base">
              <a:lnSpc>
                <a:spcPts val="2200"/>
              </a:lnSpc>
              <a:spcBef>
                <a:spcPct val="0"/>
              </a:spcBef>
              <a:spcAft>
                <a:spcPct val="0"/>
              </a:spcAft>
            </a:pPr>
            <a:r>
              <a:rPr lang="en-GB"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Objetivos de Desarrollo Sostenible: </a:t>
            </a: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Incidencia del VIH</a:t>
            </a:r>
          </a:p>
          <a:p>
            <a:pPr lvl="1" defTabSz="457200" fontAlgn="base">
              <a:lnSpc>
                <a:spcPts val="2200"/>
              </a:lnSpc>
              <a:spcBef>
                <a:spcPct val="0"/>
              </a:spcBef>
              <a:spcAft>
                <a:spcPct val="0"/>
              </a:spcAft>
            </a:pP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Seguimiento de los avances hacia los objetivos de 2025 establecidos en la </a:t>
            </a:r>
            <a:r>
              <a:rPr lang="en-US" altLang="en-US" i="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Declaración</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Política de las Naciones Unidas sobre el VIH/SIDA de 2021 </a:t>
            </a: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 través de la GAM</a:t>
            </a:r>
            <a:endParaRPr lang="en-US" altLang="en-US" dirty="0">
              <a:solidFill>
                <a:srgbClr val="000000"/>
              </a:solidFill>
              <a:highlight>
                <a:srgbClr val="FFFF00"/>
              </a:highlight>
              <a:latin typeface="Arial" panose="020B0604020202020204" pitchFamily="34" charset="0"/>
              <a:ea typeface="ＭＳ Ｐゴシック" panose="020B0600070205080204" pitchFamily="34" charset="-128"/>
              <a:cs typeface="Arial" panose="020B0604020202020204" pitchFamily="34" charset="0"/>
            </a:endParaRPr>
          </a:p>
          <a:p>
            <a:pPr lvl="2"/>
            <a:r>
              <a:rPr lang="en-US" sz="1800" dirty="0">
                <a:solidFill>
                  <a:schemeClr val="tx1"/>
                </a:solidFill>
                <a:latin typeface="Arial" panose="020B0604020202020204" pitchFamily="34" charset="0"/>
                <a:cs typeface="Arial" panose="020B0604020202020204" pitchFamily="34" charset="0"/>
              </a:rPr>
              <a:t>incluidas las </a:t>
            </a:r>
            <a:r>
              <a:rPr lang="en-US" sz="1800" b="1" dirty="0">
                <a:solidFill>
                  <a:schemeClr val="tx1"/>
                </a:solidFill>
                <a:latin typeface="Arial" panose="020B0604020202020204" pitchFamily="34" charset="0"/>
                <a:cs typeface="Arial" panose="020B0604020202020204" pitchFamily="34" charset="0"/>
              </a:rPr>
              <a:t>desigualdades </a:t>
            </a:r>
          </a:p>
          <a:p>
            <a:r>
              <a:rPr lang="en-US" sz="1800" dirty="0">
                <a:solidFill>
                  <a:schemeClr val="tx1"/>
                </a:solidFill>
                <a:latin typeface="Arial" panose="020B0604020202020204" pitchFamily="34" charset="0"/>
                <a:cs typeface="Arial" panose="020B0604020202020204" pitchFamily="34" charset="0"/>
              </a:rPr>
              <a:t>Informe a sus directivos del </a:t>
            </a:r>
            <a:r>
              <a:rPr lang="en-US" sz="1800" dirty="0" err="1">
                <a:solidFill>
                  <a:schemeClr val="tx1"/>
                </a:solidFill>
                <a:latin typeface="Arial" panose="020B0604020202020204" pitchFamily="34" charset="0"/>
                <a:cs typeface="Arial" panose="020B0604020202020204" pitchFamily="34" charset="0"/>
              </a:rPr>
              <a:t>proceso</a:t>
            </a:r>
            <a:r>
              <a:rPr lang="en-US" sz="1800" dirty="0">
                <a:solidFill>
                  <a:schemeClr val="tx1"/>
                </a:solidFill>
                <a:latin typeface="Arial" panose="020B0604020202020204" pitchFamily="34" charset="0"/>
                <a:cs typeface="Arial" panose="020B0604020202020204" pitchFamily="34" charset="0"/>
              </a:rPr>
              <a:t> y los resultados del proceso de estimaciones</a:t>
            </a:r>
          </a:p>
        </p:txBody>
      </p:sp>
    </p:spTree>
    <p:extLst>
      <p:ext uri="{BB962C8B-B14F-4D97-AF65-F5344CB8AC3E}">
        <p14:creationId xmlns:p14="http://schemas.microsoft.com/office/powerpoint/2010/main" val="379759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5D00B-5FEB-3E85-B4AE-F27F7B11F82D}"/>
              </a:ext>
            </a:extLst>
          </p:cNvPr>
          <p:cNvSpPr>
            <a:spLocks noGrp="1"/>
          </p:cNvSpPr>
          <p:nvPr>
            <p:ph type="title"/>
          </p:nvPr>
        </p:nvSpPr>
        <p:spPr>
          <a:xfrm>
            <a:off x="216343" y="864108"/>
            <a:ext cx="2947482" cy="900035"/>
          </a:xfrm>
        </p:spPr>
        <p:txBody>
          <a:bodyPr/>
          <a:lstStyle/>
          <a:p>
            <a:r>
              <a:rPr lang="en-US" b="1" dirty="0"/>
              <a:t>Gracias</a:t>
            </a:r>
          </a:p>
        </p:txBody>
      </p:sp>
      <p:sp>
        <p:nvSpPr>
          <p:cNvPr id="3" name="Content Placeholder 2">
            <a:extLst>
              <a:ext uri="{FF2B5EF4-FFF2-40B4-BE49-F238E27FC236}">
                <a16:creationId xmlns:a16="http://schemas.microsoft.com/office/drawing/2014/main" id="{566947AC-1171-011A-5368-8AA66DF5AE46}"/>
              </a:ext>
            </a:extLst>
          </p:cNvPr>
          <p:cNvSpPr>
            <a:spLocks noGrp="1"/>
          </p:cNvSpPr>
          <p:nvPr>
            <p:ph idx="1"/>
          </p:nvPr>
        </p:nvSpPr>
        <p:spPr>
          <a:xfrm>
            <a:off x="3869268" y="864108"/>
            <a:ext cx="7944780" cy="5993892"/>
          </a:xfrm>
        </p:spPr>
        <p:txBody>
          <a:bodyPr>
            <a:noAutofit/>
          </a:bodyPr>
          <a:lstStyle/>
          <a:p>
            <a:r>
              <a:rPr lang="en-US" sz="1600" dirty="0">
                <a:solidFill>
                  <a:schemeClr val="tx1"/>
                </a:solidFill>
              </a:rPr>
              <a:t>Las estimaciones informarán </a:t>
            </a:r>
            <a:r>
              <a:rPr lang="en-US" sz="1600" b="1" dirty="0">
                <a:solidFill>
                  <a:schemeClr val="tx1"/>
                </a:solidFill>
              </a:rPr>
              <a:t>las hojas de ruta de la sostenibilidad: </a:t>
            </a:r>
            <a:r>
              <a:rPr lang="en-US" sz="1600" dirty="0">
                <a:solidFill>
                  <a:schemeClr val="tx1"/>
                </a:solidFill>
              </a:rPr>
              <a:t>para </a:t>
            </a:r>
            <a:r>
              <a:rPr lang="en-US" sz="1600" b="1" dirty="0">
                <a:solidFill>
                  <a:schemeClr val="tx1"/>
                </a:solidFill>
              </a:rPr>
              <a:t>después de 2030</a:t>
            </a:r>
            <a:endParaRPr lang="en-US" sz="1600" dirty="0">
              <a:solidFill>
                <a:schemeClr val="tx1"/>
              </a:solidFill>
            </a:endParaRPr>
          </a:p>
          <a:p>
            <a:pPr lvl="1"/>
            <a:r>
              <a:rPr lang="en-US" sz="1400" i="1" dirty="0">
                <a:solidFill>
                  <a:schemeClr val="tx1"/>
                </a:solidFill>
              </a:rPr>
              <a:t>El</a:t>
            </a:r>
            <a:r>
              <a:rPr lang="en-US" sz="1400" b="1" i="1" dirty="0">
                <a:solidFill>
                  <a:schemeClr val="tx1"/>
                </a:solidFill>
              </a:rPr>
              <a:t> fin del </a:t>
            </a:r>
            <a:r>
              <a:rPr lang="en-US" sz="1400" b="1" i="1" dirty="0" err="1">
                <a:solidFill>
                  <a:schemeClr val="tx1"/>
                </a:solidFill>
              </a:rPr>
              <a:t>Sida</a:t>
            </a:r>
            <a:r>
              <a:rPr lang="en-US" sz="1400" b="1" i="1" dirty="0">
                <a:solidFill>
                  <a:schemeClr val="tx1"/>
                </a:solidFill>
              </a:rPr>
              <a:t> como problema de salud </a:t>
            </a:r>
            <a:r>
              <a:rPr lang="en-US" sz="1400" b="1" i="1" dirty="0" err="1">
                <a:solidFill>
                  <a:schemeClr val="tx1"/>
                </a:solidFill>
              </a:rPr>
              <a:t>pública</a:t>
            </a:r>
            <a:r>
              <a:rPr lang="en-US" sz="1400" b="1" i="1" dirty="0">
                <a:solidFill>
                  <a:schemeClr val="tx1"/>
                </a:solidFill>
              </a:rPr>
              <a:t> </a:t>
            </a:r>
            <a:r>
              <a:rPr lang="en-US" sz="1400" dirty="0" err="1">
                <a:solidFill>
                  <a:schemeClr val="tx1"/>
                </a:solidFill>
              </a:rPr>
              <a:t>requerirá</a:t>
            </a:r>
            <a:r>
              <a:rPr lang="en-US" sz="1400" dirty="0">
                <a:solidFill>
                  <a:schemeClr val="tx1"/>
                </a:solidFill>
              </a:rPr>
              <a:t> la </a:t>
            </a:r>
            <a:r>
              <a:rPr lang="en-US" sz="1400" b="1" dirty="0">
                <a:solidFill>
                  <a:schemeClr val="tx1"/>
                </a:solidFill>
              </a:rPr>
              <a:t>puesta en marcha de </a:t>
            </a:r>
            <a:r>
              <a:rPr lang="en-US" sz="1400" b="1" dirty="0" err="1">
                <a:solidFill>
                  <a:schemeClr val="tx1"/>
                </a:solidFill>
              </a:rPr>
              <a:t>programas</a:t>
            </a:r>
            <a:r>
              <a:rPr lang="en-US" sz="1400" b="1" dirty="0">
                <a:solidFill>
                  <a:schemeClr val="tx1"/>
                </a:solidFill>
              </a:rPr>
              <a:t> </a:t>
            </a:r>
            <a:r>
              <a:rPr lang="en-US" sz="1400" b="1" dirty="0" err="1">
                <a:solidFill>
                  <a:schemeClr val="tx1"/>
                </a:solidFill>
              </a:rPr>
              <a:t>efectivos</a:t>
            </a:r>
            <a:r>
              <a:rPr lang="en-US" sz="1400" b="1" dirty="0">
                <a:solidFill>
                  <a:schemeClr val="tx1"/>
                </a:solidFill>
              </a:rPr>
              <a:t> contra el sida.</a:t>
            </a:r>
          </a:p>
          <a:p>
            <a:pPr lvl="1"/>
            <a:r>
              <a:rPr lang="en-US" sz="1400" dirty="0">
                <a:solidFill>
                  <a:schemeClr val="tx1"/>
                </a:solidFill>
              </a:rPr>
              <a:t>En las estimaciones de la ronda de 2025, </a:t>
            </a:r>
            <a:r>
              <a:rPr lang="en-US" sz="1400" dirty="0" err="1">
                <a:solidFill>
                  <a:schemeClr val="tx1"/>
                </a:solidFill>
              </a:rPr>
              <a:t>reanudaremos</a:t>
            </a:r>
            <a:r>
              <a:rPr lang="en-US" sz="1400" dirty="0">
                <a:solidFill>
                  <a:schemeClr val="tx1"/>
                </a:solidFill>
              </a:rPr>
              <a:t>  </a:t>
            </a:r>
            <a:r>
              <a:rPr lang="en-US" sz="1400" b="1" dirty="0" err="1">
                <a:solidFill>
                  <a:schemeClr val="tx1"/>
                </a:solidFill>
              </a:rPr>
              <a:t>proyecciones</a:t>
            </a:r>
            <a:r>
              <a:rPr lang="en-US" sz="1400" b="1" dirty="0">
                <a:solidFill>
                  <a:schemeClr val="tx1"/>
                </a:solidFill>
              </a:rPr>
              <a:t> del </a:t>
            </a:r>
            <a:r>
              <a:rPr lang="en-US" sz="1400" b="1" dirty="0" err="1">
                <a:solidFill>
                  <a:schemeClr val="tx1"/>
                </a:solidFill>
              </a:rPr>
              <a:t>escenarios</a:t>
            </a:r>
            <a:r>
              <a:rPr lang="en-US" sz="1400" b="1" dirty="0">
                <a:solidFill>
                  <a:schemeClr val="tx1"/>
                </a:solidFill>
              </a:rPr>
              <a:t> de programa</a:t>
            </a:r>
            <a:endParaRPr lang="en-US" sz="1400" dirty="0">
              <a:solidFill>
                <a:schemeClr val="tx1"/>
              </a:solidFill>
            </a:endParaRPr>
          </a:p>
          <a:p>
            <a:pPr lvl="1"/>
            <a:r>
              <a:rPr lang="en-US" sz="1400" dirty="0">
                <a:solidFill>
                  <a:schemeClr val="tx1"/>
                </a:solidFill>
              </a:rPr>
              <a:t>El </a:t>
            </a:r>
            <a:r>
              <a:rPr lang="en-US" sz="1400" dirty="0" err="1">
                <a:solidFill>
                  <a:schemeClr val="tx1"/>
                </a:solidFill>
              </a:rPr>
              <a:t>modelo</a:t>
            </a:r>
            <a:r>
              <a:rPr lang="en-US" sz="1400" dirty="0">
                <a:solidFill>
                  <a:schemeClr val="tx1"/>
                </a:solidFill>
              </a:rPr>
              <a:t> </a:t>
            </a:r>
            <a:r>
              <a:rPr lang="en-US" sz="1400" i="1" dirty="0">
                <a:solidFill>
                  <a:schemeClr val="tx1"/>
                </a:solidFill>
              </a:rPr>
              <a:t>Goals </a:t>
            </a:r>
            <a:r>
              <a:rPr lang="en-US" sz="1400" dirty="0" err="1">
                <a:solidFill>
                  <a:schemeClr val="tx1"/>
                </a:solidFill>
              </a:rPr>
              <a:t>proyecta</a:t>
            </a:r>
            <a:r>
              <a:rPr lang="en-US" sz="1400" dirty="0">
                <a:solidFill>
                  <a:schemeClr val="tx1"/>
                </a:solidFill>
              </a:rPr>
              <a:t> </a:t>
            </a:r>
            <a:r>
              <a:rPr lang="en-US" sz="1400" b="1" dirty="0" err="1">
                <a:solidFill>
                  <a:schemeClr val="tx1"/>
                </a:solidFill>
              </a:rPr>
              <a:t>volumenes</a:t>
            </a:r>
            <a:r>
              <a:rPr lang="en-US" sz="1400" b="1" dirty="0">
                <a:solidFill>
                  <a:schemeClr val="tx1"/>
                </a:solidFill>
              </a:rPr>
              <a:t> de servicios, </a:t>
            </a:r>
            <a:r>
              <a:rPr lang="en-US" sz="1400" b="1" dirty="0" err="1">
                <a:solidFill>
                  <a:schemeClr val="tx1"/>
                </a:solidFill>
              </a:rPr>
              <a:t>metas</a:t>
            </a:r>
            <a:r>
              <a:rPr lang="en-US" sz="1400" b="1" dirty="0">
                <a:solidFill>
                  <a:schemeClr val="tx1"/>
                </a:solidFill>
              </a:rPr>
              <a:t> de cobertura, </a:t>
            </a:r>
            <a:r>
              <a:rPr lang="en-US" sz="1400" b="1" dirty="0" err="1">
                <a:solidFill>
                  <a:schemeClr val="tx1"/>
                </a:solidFill>
              </a:rPr>
              <a:t>costeo</a:t>
            </a:r>
            <a:br>
              <a:rPr lang="en-US" sz="1400" b="1" dirty="0">
                <a:solidFill>
                  <a:schemeClr val="tx1"/>
                </a:solidFill>
              </a:rPr>
            </a:br>
            <a:r>
              <a:rPr lang="en-US" sz="1400" dirty="0">
                <a:solidFill>
                  <a:schemeClr val="tx1"/>
                </a:solidFill>
              </a:rPr>
              <a:t>y el </a:t>
            </a:r>
            <a:r>
              <a:rPr lang="en-US" sz="1400" b="1" dirty="0">
                <a:solidFill>
                  <a:schemeClr val="tx1"/>
                </a:solidFill>
              </a:rPr>
              <a:t>impacto sanitario</a:t>
            </a:r>
            <a:r>
              <a:rPr lang="en-US" sz="1400" dirty="0">
                <a:solidFill>
                  <a:schemeClr val="tx1"/>
                </a:solidFill>
              </a:rPr>
              <a:t>, no sólo de </a:t>
            </a:r>
            <a:r>
              <a:rPr lang="en-US" sz="1400" b="1" dirty="0">
                <a:solidFill>
                  <a:schemeClr val="tx1"/>
                </a:solidFill>
              </a:rPr>
              <a:t>la terapia antirretroviral y la prevención de la transmisión maternoinfantil</a:t>
            </a:r>
            <a:r>
              <a:rPr lang="en-US" sz="1400" dirty="0">
                <a:solidFill>
                  <a:schemeClr val="tx1"/>
                </a:solidFill>
              </a:rPr>
              <a:t>, sino también de </a:t>
            </a:r>
            <a:r>
              <a:rPr lang="en-US" sz="1400" b="1" dirty="0">
                <a:solidFill>
                  <a:schemeClr val="tx1"/>
                </a:solidFill>
              </a:rPr>
              <a:t>la prevención, en escenarios de programas </a:t>
            </a:r>
            <a:r>
              <a:rPr lang="en-US" sz="1400" b="1" dirty="0" err="1">
                <a:solidFill>
                  <a:schemeClr val="tx1"/>
                </a:solidFill>
              </a:rPr>
              <a:t>nacionales</a:t>
            </a:r>
            <a:r>
              <a:rPr lang="en-US" sz="1400" b="1" dirty="0">
                <a:solidFill>
                  <a:schemeClr val="tx1"/>
                </a:solidFill>
              </a:rPr>
              <a:t> </a:t>
            </a:r>
            <a:r>
              <a:rPr lang="en-US" sz="1400" dirty="0">
                <a:solidFill>
                  <a:schemeClr val="tx1"/>
                </a:solidFill>
              </a:rPr>
              <a:t>para </a:t>
            </a:r>
            <a:r>
              <a:rPr lang="en-US" sz="1400" b="1" dirty="0">
                <a:solidFill>
                  <a:schemeClr val="tx1"/>
                </a:solidFill>
              </a:rPr>
              <a:t>optimizar el control </a:t>
            </a:r>
            <a:r>
              <a:rPr lang="en-US" sz="1400" dirty="0">
                <a:solidFill>
                  <a:schemeClr val="tx1"/>
                </a:solidFill>
              </a:rPr>
              <a:t>de su epidemia y </a:t>
            </a:r>
            <a:r>
              <a:rPr lang="en-US" sz="1400" dirty="0" err="1">
                <a:solidFill>
                  <a:schemeClr val="tx1"/>
                </a:solidFill>
              </a:rPr>
              <a:t>mantenerlo</a:t>
            </a:r>
            <a:r>
              <a:rPr lang="en-US" sz="1400" dirty="0">
                <a:solidFill>
                  <a:schemeClr val="tx1"/>
                </a:solidFill>
              </a:rPr>
              <a:t> sostenible</a:t>
            </a:r>
            <a:br>
              <a:rPr lang="en-US" sz="1400" dirty="0">
                <a:solidFill>
                  <a:schemeClr val="tx1"/>
                </a:solidFill>
              </a:rPr>
            </a:br>
            <a:endParaRPr lang="en-US" sz="1400" dirty="0">
              <a:solidFill>
                <a:schemeClr val="tx1"/>
              </a:solidFill>
            </a:endParaRPr>
          </a:p>
          <a:p>
            <a:r>
              <a:rPr lang="en-US" sz="1600" dirty="0">
                <a:solidFill>
                  <a:schemeClr val="tx1"/>
                </a:solidFill>
              </a:rPr>
              <a:t>Datos de entrada de buena calidad sobre el </a:t>
            </a:r>
            <a:r>
              <a:rPr lang="en-US" sz="1600" b="1" dirty="0" err="1">
                <a:solidFill>
                  <a:schemeClr val="tx1"/>
                </a:solidFill>
              </a:rPr>
              <a:t>tratamiento</a:t>
            </a:r>
            <a:r>
              <a:rPr lang="en-US" sz="1600" b="1" dirty="0">
                <a:solidFill>
                  <a:schemeClr val="tx1"/>
                </a:solidFill>
              </a:rPr>
              <a:t> </a:t>
            </a:r>
            <a:r>
              <a:rPr lang="en-US" sz="1600" b="1" dirty="0" err="1">
                <a:solidFill>
                  <a:schemeClr val="tx1"/>
                </a:solidFill>
              </a:rPr>
              <a:t>antirretroviral</a:t>
            </a:r>
            <a:r>
              <a:rPr lang="en-US" sz="1600" dirty="0">
                <a:solidFill>
                  <a:schemeClr val="tx1"/>
                </a:solidFill>
              </a:rPr>
              <a:t>: </a:t>
            </a:r>
          </a:p>
          <a:p>
            <a:pPr lvl="1"/>
            <a:r>
              <a:rPr lang="en-US" sz="1400" dirty="0" err="1">
                <a:solidFill>
                  <a:schemeClr val="tx1"/>
                </a:solidFill>
              </a:rPr>
              <a:t>por</a:t>
            </a:r>
            <a:r>
              <a:rPr lang="en-US" sz="1400" dirty="0">
                <a:solidFill>
                  <a:schemeClr val="tx1"/>
                </a:solidFill>
              </a:rPr>
              <a:t> </a:t>
            </a:r>
            <a:r>
              <a:rPr lang="en-US" sz="1400" dirty="0" err="1">
                <a:solidFill>
                  <a:schemeClr val="tx1"/>
                </a:solidFill>
              </a:rPr>
              <a:t>edad</a:t>
            </a:r>
            <a:endParaRPr lang="en-US" sz="1400" dirty="0">
              <a:solidFill>
                <a:schemeClr val="tx1"/>
              </a:solidFill>
            </a:endParaRPr>
          </a:p>
          <a:p>
            <a:pPr lvl="1"/>
            <a:r>
              <a:rPr lang="en-US" sz="1400" dirty="0">
                <a:solidFill>
                  <a:schemeClr val="tx1"/>
                </a:solidFill>
              </a:rPr>
              <a:t>Nuevos iniciados, </a:t>
            </a:r>
            <a:r>
              <a:rPr lang="en-US" sz="1400" dirty="0" err="1">
                <a:solidFill>
                  <a:schemeClr val="tx1"/>
                </a:solidFill>
              </a:rPr>
              <a:t>interrupciónes</a:t>
            </a:r>
            <a:r>
              <a:rPr lang="en-US" sz="1400" dirty="0">
                <a:solidFill>
                  <a:schemeClr val="tx1"/>
                </a:solidFill>
              </a:rPr>
              <a:t>, </a:t>
            </a:r>
            <a:r>
              <a:rPr lang="en-US" sz="1400" dirty="0" err="1">
                <a:solidFill>
                  <a:schemeClr val="tx1"/>
                </a:solidFill>
              </a:rPr>
              <a:t>reinicios</a:t>
            </a:r>
            <a:r>
              <a:rPr lang="en-US" sz="1400" dirty="0">
                <a:solidFill>
                  <a:schemeClr val="tx1"/>
                </a:solidFill>
              </a:rPr>
              <a:t>, y fallecimientos en </a:t>
            </a:r>
            <a:r>
              <a:rPr lang="en-US" sz="1400" dirty="0" err="1">
                <a:solidFill>
                  <a:schemeClr val="tx1"/>
                </a:solidFill>
              </a:rPr>
              <a:t>terapia</a:t>
            </a:r>
            <a:r>
              <a:rPr lang="en-US" sz="1400" dirty="0">
                <a:solidFill>
                  <a:schemeClr val="tx1"/>
                </a:solidFill>
              </a:rPr>
              <a:t>  </a:t>
            </a:r>
            <a:br>
              <a:rPr lang="en-US" sz="1400" dirty="0">
                <a:solidFill>
                  <a:schemeClr val="tx1"/>
                </a:solidFill>
              </a:rPr>
            </a:br>
            <a:r>
              <a:rPr lang="en-US" sz="1400" dirty="0">
                <a:solidFill>
                  <a:schemeClr val="tx1"/>
                </a:solidFill>
              </a:rPr>
              <a:t>(historias clínicas electrónicas, </a:t>
            </a:r>
            <a:r>
              <a:rPr lang="en-US" sz="1400" dirty="0" err="1">
                <a:solidFill>
                  <a:schemeClr val="tx1"/>
                </a:solidFill>
              </a:rPr>
              <a:t>identificadores</a:t>
            </a:r>
            <a:r>
              <a:rPr lang="en-US" sz="1400" dirty="0">
                <a:solidFill>
                  <a:schemeClr val="tx1"/>
                </a:solidFill>
              </a:rPr>
              <a:t> </a:t>
            </a:r>
            <a:r>
              <a:rPr lang="en-US" sz="1400" dirty="0" err="1">
                <a:solidFill>
                  <a:schemeClr val="tx1"/>
                </a:solidFill>
              </a:rPr>
              <a:t>únicos</a:t>
            </a:r>
            <a:r>
              <a:rPr lang="en-US" sz="1400" dirty="0">
                <a:solidFill>
                  <a:schemeClr val="tx1"/>
                </a:solidFill>
              </a:rPr>
              <a:t>)</a:t>
            </a:r>
          </a:p>
          <a:p>
            <a:pPr lvl="1"/>
            <a:r>
              <a:rPr lang="en-US" sz="1400" dirty="0">
                <a:solidFill>
                  <a:schemeClr val="tx1"/>
                </a:solidFill>
              </a:rPr>
              <a:t>Auditorías de calidad de datos </a:t>
            </a:r>
          </a:p>
          <a:p>
            <a:pPr lvl="1"/>
            <a:r>
              <a:rPr lang="en-US" sz="1400" i="1" dirty="0">
                <a:solidFill>
                  <a:schemeClr val="tx1"/>
                </a:solidFill>
              </a:rPr>
              <a:t>Validar </a:t>
            </a:r>
            <a:r>
              <a:rPr lang="en-US" sz="1400" dirty="0">
                <a:solidFill>
                  <a:schemeClr val="tx1"/>
                </a:solidFill>
              </a:rPr>
              <a:t>las estimaciones del % de </a:t>
            </a:r>
            <a:r>
              <a:rPr lang="en-US" sz="1400" dirty="0" err="1">
                <a:solidFill>
                  <a:schemeClr val="tx1"/>
                </a:solidFill>
              </a:rPr>
              <a:t>cobertura</a:t>
            </a:r>
            <a:r>
              <a:rPr lang="en-US" sz="1400" dirty="0">
                <a:solidFill>
                  <a:schemeClr val="tx1"/>
                </a:solidFill>
              </a:rPr>
              <a:t> </a:t>
            </a:r>
            <a:r>
              <a:rPr lang="en-US" sz="1400" dirty="0" err="1">
                <a:solidFill>
                  <a:schemeClr val="tx1"/>
                </a:solidFill>
              </a:rPr>
              <a:t>según</a:t>
            </a:r>
            <a:r>
              <a:rPr lang="en-US" sz="1400" dirty="0">
                <a:solidFill>
                  <a:schemeClr val="tx1"/>
                </a:solidFill>
              </a:rPr>
              <a:t> Spectrum  con los datos del </a:t>
            </a:r>
            <a:r>
              <a:rPr lang="en-US" sz="1400" dirty="0" err="1">
                <a:solidFill>
                  <a:schemeClr val="tx1"/>
                </a:solidFill>
              </a:rPr>
              <a:t>programa</a:t>
            </a:r>
            <a:endParaRPr lang="en-US" sz="1400" dirty="0">
              <a:solidFill>
                <a:schemeClr val="tx1"/>
              </a:solidFill>
            </a:endParaRPr>
          </a:p>
          <a:p>
            <a:r>
              <a:rPr lang="en-US" sz="1600" b="1" dirty="0" err="1">
                <a:solidFill>
                  <a:schemeClr val="tx1"/>
                </a:solidFill>
              </a:rPr>
              <a:t>Poblaciones</a:t>
            </a:r>
            <a:r>
              <a:rPr lang="en-US" sz="1600" b="1" dirty="0">
                <a:solidFill>
                  <a:schemeClr val="tx1"/>
                </a:solidFill>
              </a:rPr>
              <a:t> clave</a:t>
            </a:r>
            <a:r>
              <a:rPr lang="en-US" sz="1600" dirty="0">
                <a:solidFill>
                  <a:schemeClr val="tx1"/>
                </a:solidFill>
              </a:rPr>
              <a:t>: </a:t>
            </a:r>
          </a:p>
          <a:p>
            <a:pPr lvl="1"/>
            <a:r>
              <a:rPr lang="en-US" sz="1400" dirty="0" err="1">
                <a:solidFill>
                  <a:schemeClr val="tx1"/>
                </a:solidFill>
              </a:rPr>
              <a:t>Estimaciones</a:t>
            </a:r>
            <a:r>
              <a:rPr lang="en-US" sz="1400" dirty="0">
                <a:solidFill>
                  <a:schemeClr val="tx1"/>
                </a:solidFill>
              </a:rPr>
              <a:t> del tamaño de la población</a:t>
            </a:r>
          </a:p>
          <a:p>
            <a:pPr lvl="1"/>
            <a:r>
              <a:rPr lang="en-US" sz="1400" dirty="0">
                <a:solidFill>
                  <a:schemeClr val="tx1"/>
                </a:solidFill>
              </a:rPr>
              <a:t>Prevalencia del VIH </a:t>
            </a:r>
          </a:p>
          <a:p>
            <a:pPr lvl="1"/>
            <a:r>
              <a:rPr lang="en-US" sz="1400" dirty="0">
                <a:solidFill>
                  <a:schemeClr val="tx1"/>
                </a:solidFill>
              </a:rPr>
              <a:t>Cobertura de TAR y prevención</a:t>
            </a:r>
          </a:p>
          <a:p>
            <a:pPr lvl="1"/>
            <a:r>
              <a:rPr lang="en-US" sz="1400" dirty="0" err="1">
                <a:solidFill>
                  <a:schemeClr val="tx1"/>
                </a:solidFill>
              </a:rPr>
              <a:t>Modelos</a:t>
            </a:r>
            <a:r>
              <a:rPr lang="en-US" sz="1400" dirty="0">
                <a:solidFill>
                  <a:schemeClr val="tx1"/>
                </a:solidFill>
              </a:rPr>
              <a:t> </a:t>
            </a:r>
            <a:r>
              <a:rPr lang="en-US" sz="1400" i="1" dirty="0">
                <a:solidFill>
                  <a:schemeClr val="tx1"/>
                </a:solidFill>
              </a:rPr>
              <a:t>EPP </a:t>
            </a:r>
            <a:r>
              <a:rPr lang="en-US" sz="1400" dirty="0">
                <a:solidFill>
                  <a:schemeClr val="tx1"/>
                </a:solidFill>
              </a:rPr>
              <a:t>y </a:t>
            </a:r>
            <a:r>
              <a:rPr lang="en-US" sz="1400" i="1" dirty="0">
                <a:solidFill>
                  <a:schemeClr val="tx1"/>
                </a:solidFill>
              </a:rPr>
              <a:t>Goals</a:t>
            </a:r>
          </a:p>
          <a:p>
            <a:pPr lvl="2"/>
            <a:endParaRPr lang="en-US" sz="1200" dirty="0">
              <a:solidFill>
                <a:schemeClr val="tx1"/>
              </a:solidFill>
            </a:endParaRPr>
          </a:p>
        </p:txBody>
      </p:sp>
      <p:pic>
        <p:nvPicPr>
          <p:cNvPr id="6" name="Picture 5">
            <a:extLst>
              <a:ext uri="{FF2B5EF4-FFF2-40B4-BE49-F238E27FC236}">
                <a16:creationId xmlns:a16="http://schemas.microsoft.com/office/drawing/2014/main" id="{C4690A95-D668-BB35-DCD9-F1D3968DF10F}"/>
              </a:ext>
            </a:extLst>
          </p:cNvPr>
          <p:cNvPicPr>
            <a:picLocks noChangeAspect="1"/>
          </p:cNvPicPr>
          <p:nvPr/>
        </p:nvPicPr>
        <p:blipFill>
          <a:blip r:embed="rId3"/>
          <a:stretch>
            <a:fillRect/>
          </a:stretch>
        </p:blipFill>
        <p:spPr>
          <a:xfrm>
            <a:off x="216343" y="1644188"/>
            <a:ext cx="3103413" cy="4349704"/>
          </a:xfrm>
          <a:prstGeom prst="rect">
            <a:avLst/>
          </a:prstGeom>
        </p:spPr>
      </p:pic>
    </p:spTree>
    <p:extLst>
      <p:ext uri="{BB962C8B-B14F-4D97-AF65-F5344CB8AC3E}">
        <p14:creationId xmlns:p14="http://schemas.microsoft.com/office/powerpoint/2010/main" val="83019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1DE-8800-AC02-6A61-F9F657CA66BB}"/>
              </a:ext>
            </a:extLst>
          </p:cNvPr>
          <p:cNvSpPr>
            <a:spLocks noGrp="1"/>
          </p:cNvSpPr>
          <p:nvPr>
            <p:ph type="title"/>
          </p:nvPr>
        </p:nvSpPr>
        <p:spPr>
          <a:xfrm>
            <a:off x="0" y="1123837"/>
            <a:ext cx="3401568" cy="4601183"/>
          </a:xfrm>
        </p:spPr>
        <p:txBody>
          <a:bodyPr>
            <a:noAutofit/>
          </a:bodyPr>
          <a:lstStyle/>
          <a:p>
            <a:r>
              <a:rPr lang="en-US" sz="3200" dirty="0"/>
              <a:t>Fuertes descensos de las nuevas infecciones por VIH en las regiones con mayor carga (África); descensos más débiles en el resto: aumentaron las regiones Latina América, EECA y MENA</a:t>
            </a:r>
          </a:p>
        </p:txBody>
      </p:sp>
      <p:pic>
        <p:nvPicPr>
          <p:cNvPr id="6" name="Picture 5">
            <a:extLst>
              <a:ext uri="{FF2B5EF4-FFF2-40B4-BE49-F238E27FC236}">
                <a16:creationId xmlns:a16="http://schemas.microsoft.com/office/drawing/2014/main" id="{EA802958-1E81-C312-B5B4-11A0CEFABF97}"/>
              </a:ext>
            </a:extLst>
          </p:cNvPr>
          <p:cNvPicPr>
            <a:picLocks noChangeAspect="1"/>
          </p:cNvPicPr>
          <p:nvPr/>
        </p:nvPicPr>
        <p:blipFill>
          <a:blip r:embed="rId3"/>
          <a:stretch>
            <a:fillRect/>
          </a:stretch>
        </p:blipFill>
        <p:spPr>
          <a:xfrm>
            <a:off x="3998253" y="635658"/>
            <a:ext cx="6892354" cy="5586684"/>
          </a:xfrm>
          <a:prstGeom prst="rect">
            <a:avLst/>
          </a:prstGeom>
          <a:ln>
            <a:solidFill>
              <a:schemeClr val="bg2">
                <a:lumMod val="50000"/>
              </a:schemeClr>
            </a:solidFill>
          </a:ln>
        </p:spPr>
      </p:pic>
    </p:spTree>
    <p:extLst>
      <p:ext uri="{BB962C8B-B14F-4D97-AF65-F5344CB8AC3E}">
        <p14:creationId xmlns:p14="http://schemas.microsoft.com/office/powerpoint/2010/main" val="103197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ontent Placeholder 2">
            <a:extLst>
              <a:ext uri="{FF2B5EF4-FFF2-40B4-BE49-F238E27FC236}">
                <a16:creationId xmlns:a16="http://schemas.microsoft.com/office/drawing/2014/main" id="{C4325554-85FA-42BF-9648-938FBC837889}"/>
              </a:ext>
            </a:extLst>
          </p:cNvPr>
          <p:cNvSpPr>
            <a:spLocks noGrp="1"/>
          </p:cNvSpPr>
          <p:nvPr>
            <p:ph sz="quarter" idx="12"/>
          </p:nvPr>
        </p:nvSpPr>
        <p:spPr>
          <a:xfrm>
            <a:off x="3681984" y="804672"/>
            <a:ext cx="7748016" cy="819942"/>
          </a:xfrm>
        </p:spPr>
        <p:txBody>
          <a:bodyPr lIns="0" tIns="0" rIns="0" bIns="0" anchor="t" anchorCtr="0">
            <a:normAutofit lnSpcReduction="10000"/>
          </a:bodyPr>
          <a:lstStyle/>
          <a:p>
            <a:pPr algn="ctr">
              <a:lnSpc>
                <a:spcPct val="100000"/>
              </a:lnSpc>
              <a:spcBef>
                <a:spcPts val="0"/>
              </a:spcBef>
            </a:pPr>
            <a:r>
              <a:rPr lang="en-US" sz="1800" b="1" dirty="0">
                <a:solidFill>
                  <a:schemeClr val="tx1"/>
                </a:solidFill>
                <a:latin typeface="Arial" panose="020B0604020202020204" pitchFamily="34" charset="0"/>
                <a:cs typeface="Arial" panose="020B0604020202020204" pitchFamily="34" charset="0"/>
              </a:rPr>
              <a:t>Porcentaje y número de personas que viven con el VIH que conocen su estado serológico, reciben </a:t>
            </a:r>
            <a:r>
              <a:rPr lang="en-US" sz="1800" b="1" dirty="0" err="1">
                <a:solidFill>
                  <a:schemeClr val="tx1"/>
                </a:solidFill>
                <a:latin typeface="Arial" panose="020B0604020202020204" pitchFamily="34" charset="0"/>
                <a:cs typeface="Arial" panose="020B0604020202020204" pitchFamily="34" charset="0"/>
              </a:rPr>
              <a:t>terapia</a:t>
            </a:r>
            <a:r>
              <a:rPr lang="en-US" sz="1800" b="1" dirty="0">
                <a:solidFill>
                  <a:schemeClr val="tx1"/>
                </a:solidFill>
                <a:latin typeface="Arial" panose="020B0604020202020204" pitchFamily="34" charset="0"/>
                <a:cs typeface="Arial" panose="020B0604020202020204" pitchFamily="34" charset="0"/>
              </a:rPr>
              <a:t> </a:t>
            </a:r>
            <a:r>
              <a:rPr lang="en-US" sz="1800" b="1" dirty="0" err="1">
                <a:solidFill>
                  <a:schemeClr val="tx1"/>
                </a:solidFill>
                <a:latin typeface="Arial" panose="020B0604020202020204" pitchFamily="34" charset="0"/>
                <a:cs typeface="Arial" panose="020B0604020202020204" pitchFamily="34" charset="0"/>
              </a:rPr>
              <a:t>antirretrovíral</a:t>
            </a:r>
            <a:r>
              <a:rPr lang="en-US" sz="1800" b="1" dirty="0">
                <a:solidFill>
                  <a:schemeClr val="tx1"/>
                </a:solidFill>
                <a:latin typeface="Arial" panose="020B0604020202020204" pitchFamily="34" charset="0"/>
                <a:cs typeface="Arial" panose="020B0604020202020204" pitchFamily="34" charset="0"/>
              </a:rPr>
              <a:t> y </a:t>
            </a:r>
            <a:r>
              <a:rPr lang="en-US" sz="1800" b="1" dirty="0" err="1">
                <a:solidFill>
                  <a:schemeClr val="tx1"/>
                </a:solidFill>
                <a:latin typeface="Arial" panose="020B0604020202020204" pitchFamily="34" charset="0"/>
                <a:cs typeface="Arial" panose="020B0604020202020204" pitchFamily="34" charset="0"/>
              </a:rPr>
              <a:t>están</a:t>
            </a:r>
            <a:r>
              <a:rPr lang="en-US" sz="1800" b="1" dirty="0">
                <a:solidFill>
                  <a:schemeClr val="tx1"/>
                </a:solidFill>
                <a:latin typeface="Arial" panose="020B0604020202020204" pitchFamily="34" charset="0"/>
                <a:cs typeface="Arial" panose="020B0604020202020204" pitchFamily="34" charset="0"/>
              </a:rPr>
              <a:t> en supresión viral, a nivel mundial.</a:t>
            </a:r>
          </a:p>
        </p:txBody>
      </p:sp>
      <p:pic>
        <p:nvPicPr>
          <p:cNvPr id="5" name="Picture 4">
            <a:extLst>
              <a:ext uri="{FF2B5EF4-FFF2-40B4-BE49-F238E27FC236}">
                <a16:creationId xmlns:a16="http://schemas.microsoft.com/office/drawing/2014/main" id="{B30D593E-5C16-E0B0-0606-0C013DAC1B59}"/>
              </a:ext>
            </a:extLst>
          </p:cNvPr>
          <p:cNvPicPr>
            <a:picLocks noChangeAspect="1"/>
          </p:cNvPicPr>
          <p:nvPr/>
        </p:nvPicPr>
        <p:blipFill>
          <a:blip r:embed="rId3"/>
          <a:stretch>
            <a:fillRect/>
          </a:stretch>
        </p:blipFill>
        <p:spPr>
          <a:xfrm>
            <a:off x="3521234" y="1779021"/>
            <a:ext cx="8241072" cy="4478728"/>
          </a:xfrm>
          <a:prstGeom prst="rect">
            <a:avLst/>
          </a:prstGeom>
        </p:spPr>
      </p:pic>
      <p:sp>
        <p:nvSpPr>
          <p:cNvPr id="3" name="Title 2">
            <a:extLst>
              <a:ext uri="{FF2B5EF4-FFF2-40B4-BE49-F238E27FC236}">
                <a16:creationId xmlns:a16="http://schemas.microsoft.com/office/drawing/2014/main" id="{26D594C4-D1BF-6C52-E6AB-641BF2847E2B}"/>
              </a:ext>
            </a:extLst>
          </p:cNvPr>
          <p:cNvSpPr txBox="1">
            <a:spLocks/>
          </p:cNvSpPr>
          <p:nvPr/>
        </p:nvSpPr>
        <p:spPr>
          <a:xfrm>
            <a:off x="0" y="1624614"/>
            <a:ext cx="3401567" cy="4100405"/>
          </a:xfrm>
          <a:prstGeom prst="rect">
            <a:avLst/>
          </a:prstGeom>
        </p:spPr>
        <p:txBody>
          <a:bodyPr lIns="91440" tIns="45720" rIns="91440" bIns="45720" anchor="t"/>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b="1" dirty="0"/>
              <a:t>Impresionante ampliación de las pruebas y el tratamiento del VIH desde 2015... </a:t>
            </a:r>
          </a:p>
          <a:p>
            <a:br>
              <a:rPr lang="en-US" sz="2400" b="1" dirty="0"/>
            </a:br>
            <a:r>
              <a:rPr lang="en-US" sz="3200" b="1" dirty="0"/>
              <a:t>pero sigue </a:t>
            </a:r>
            <a:r>
              <a:rPr lang="en-US" sz="3200" b="1" dirty="0" err="1"/>
              <a:t>habiendo</a:t>
            </a:r>
            <a:r>
              <a:rPr lang="en-US" sz="3200" b="1" dirty="0"/>
              <a:t> </a:t>
            </a:r>
            <a:r>
              <a:rPr lang="en-US" sz="3200" b="1" dirty="0" err="1"/>
              <a:t>brechas</a:t>
            </a:r>
            <a:endParaRPr lang="en-US" sz="2400" b="1" dirty="0"/>
          </a:p>
        </p:txBody>
      </p:sp>
    </p:spTree>
    <p:extLst>
      <p:ext uri="{BB962C8B-B14F-4D97-AF65-F5344CB8AC3E}">
        <p14:creationId xmlns:p14="http://schemas.microsoft.com/office/powerpoint/2010/main" val="414255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1DE-8800-AC02-6A61-F9F657CA66BB}"/>
              </a:ext>
            </a:extLst>
          </p:cNvPr>
          <p:cNvSpPr>
            <a:spLocks noGrp="1"/>
          </p:cNvSpPr>
          <p:nvPr>
            <p:ph type="title"/>
          </p:nvPr>
        </p:nvSpPr>
        <p:spPr>
          <a:xfrm>
            <a:off x="0" y="1123837"/>
            <a:ext cx="3486912" cy="4601183"/>
          </a:xfrm>
        </p:spPr>
        <p:txBody>
          <a:bodyPr>
            <a:noAutofit/>
          </a:bodyPr>
          <a:lstStyle/>
          <a:p>
            <a:r>
              <a:rPr lang="en-US" sz="2400" dirty="0"/>
              <a:t>Estimaciones para 2023: </a:t>
            </a:r>
            <a:br>
              <a:rPr lang="en-US" sz="2400" dirty="0"/>
            </a:br>
            <a:br>
              <a:rPr lang="en-US" sz="2400" dirty="0"/>
            </a:br>
            <a:r>
              <a:rPr lang="en-US" sz="2400" dirty="0"/>
              <a:t>La mayoría de los países pudieron estimar el porcentaje de </a:t>
            </a:r>
            <a:r>
              <a:rPr lang="en-US" sz="2400" b="1" dirty="0"/>
              <a:t>cobertura de TARV </a:t>
            </a:r>
            <a:r>
              <a:rPr lang="en-US" sz="2400" dirty="0"/>
              <a:t>entre las PVVIH de 2015 a 2021/22. </a:t>
            </a:r>
            <a:br>
              <a:rPr lang="en-US" sz="2400" dirty="0"/>
            </a:br>
            <a:br>
              <a:rPr lang="en-US" sz="2400" dirty="0"/>
            </a:br>
            <a:r>
              <a:rPr lang="en-US" sz="2400" dirty="0"/>
              <a:t>Menos tenían datos rutinarios de alta cobertura sobre </a:t>
            </a:r>
            <a:r>
              <a:rPr lang="en-US" sz="2400" b="1" dirty="0"/>
              <a:t>Supresión  Viral</a:t>
            </a:r>
          </a:p>
        </p:txBody>
      </p:sp>
      <p:sp>
        <p:nvSpPr>
          <p:cNvPr id="3" name="Content Placeholder 2">
            <a:extLst>
              <a:ext uri="{FF2B5EF4-FFF2-40B4-BE49-F238E27FC236}">
                <a16:creationId xmlns:a16="http://schemas.microsoft.com/office/drawing/2014/main" id="{8D58BB22-8ED3-7A85-17EC-B651B781049D}"/>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9D157C2C-3D36-0C06-1166-6B959F14D437}"/>
              </a:ext>
            </a:extLst>
          </p:cNvPr>
          <p:cNvPicPr>
            <a:picLocks noChangeAspect="1"/>
          </p:cNvPicPr>
          <p:nvPr/>
        </p:nvPicPr>
        <p:blipFill rotWithShape="1">
          <a:blip r:embed="rId3"/>
          <a:srcRect r="69125" b="71339"/>
          <a:stretch/>
        </p:blipFill>
        <p:spPr>
          <a:xfrm>
            <a:off x="6371168" y="115551"/>
            <a:ext cx="2569632" cy="2665859"/>
          </a:xfrm>
          <a:prstGeom prst="rect">
            <a:avLst/>
          </a:prstGeom>
        </p:spPr>
      </p:pic>
      <p:pic>
        <p:nvPicPr>
          <p:cNvPr id="6" name="Picture 5">
            <a:extLst>
              <a:ext uri="{FF2B5EF4-FFF2-40B4-BE49-F238E27FC236}">
                <a16:creationId xmlns:a16="http://schemas.microsoft.com/office/drawing/2014/main" id="{B881AFE6-906B-0D0A-FD9B-BEBC35B37F46}"/>
              </a:ext>
            </a:extLst>
          </p:cNvPr>
          <p:cNvPicPr>
            <a:picLocks noChangeAspect="1"/>
          </p:cNvPicPr>
          <p:nvPr/>
        </p:nvPicPr>
        <p:blipFill rotWithShape="1">
          <a:blip r:embed="rId3"/>
          <a:srcRect l="419" t="50000" r="69681" b="6451"/>
          <a:stretch/>
        </p:blipFill>
        <p:spPr>
          <a:xfrm>
            <a:off x="6427110" y="2781410"/>
            <a:ext cx="2457749" cy="3951894"/>
          </a:xfrm>
          <a:prstGeom prst="rect">
            <a:avLst/>
          </a:prstGeom>
        </p:spPr>
      </p:pic>
      <p:pic>
        <p:nvPicPr>
          <p:cNvPr id="4" name="Picture 3">
            <a:extLst>
              <a:ext uri="{FF2B5EF4-FFF2-40B4-BE49-F238E27FC236}">
                <a16:creationId xmlns:a16="http://schemas.microsoft.com/office/drawing/2014/main" id="{A47FFD5F-AD25-D603-4B24-B6764ECB9C60}"/>
              </a:ext>
            </a:extLst>
          </p:cNvPr>
          <p:cNvPicPr>
            <a:picLocks noChangeAspect="1"/>
          </p:cNvPicPr>
          <p:nvPr/>
        </p:nvPicPr>
        <p:blipFill rotWithShape="1">
          <a:blip r:embed="rId3"/>
          <a:srcRect l="60936" b="71339"/>
          <a:stretch/>
        </p:blipFill>
        <p:spPr>
          <a:xfrm>
            <a:off x="8940800" y="115552"/>
            <a:ext cx="3251200" cy="2665859"/>
          </a:xfrm>
          <a:prstGeom prst="rect">
            <a:avLst/>
          </a:prstGeom>
        </p:spPr>
      </p:pic>
      <p:pic>
        <p:nvPicPr>
          <p:cNvPr id="7" name="Picture 6">
            <a:extLst>
              <a:ext uri="{FF2B5EF4-FFF2-40B4-BE49-F238E27FC236}">
                <a16:creationId xmlns:a16="http://schemas.microsoft.com/office/drawing/2014/main" id="{5BA56709-1A07-9CF6-6D6D-ED1D0255469E}"/>
              </a:ext>
            </a:extLst>
          </p:cNvPr>
          <p:cNvPicPr>
            <a:picLocks noChangeAspect="1"/>
          </p:cNvPicPr>
          <p:nvPr/>
        </p:nvPicPr>
        <p:blipFill rotWithShape="1">
          <a:blip r:embed="rId3"/>
          <a:srcRect l="61698" t="50690" r="-3105" b="921"/>
          <a:stretch/>
        </p:blipFill>
        <p:spPr>
          <a:xfrm>
            <a:off x="8996741" y="2781410"/>
            <a:ext cx="3403600" cy="4445110"/>
          </a:xfrm>
          <a:prstGeom prst="rect">
            <a:avLst/>
          </a:prstGeom>
        </p:spPr>
      </p:pic>
    </p:spTree>
    <p:extLst>
      <p:ext uri="{BB962C8B-B14F-4D97-AF65-F5344CB8AC3E}">
        <p14:creationId xmlns:p14="http://schemas.microsoft.com/office/powerpoint/2010/main" val="367301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27C2-27A2-F91F-25C0-8316D8DF03FF}"/>
              </a:ext>
            </a:extLst>
          </p:cNvPr>
          <p:cNvSpPr>
            <a:spLocks noGrp="1"/>
          </p:cNvSpPr>
          <p:nvPr>
            <p:ph type="title"/>
          </p:nvPr>
        </p:nvSpPr>
        <p:spPr/>
        <p:txBody>
          <a:bodyPr/>
          <a:lstStyle/>
          <a:p>
            <a:r>
              <a:rPr lang="en-US" b="1" dirty="0"/>
              <a:t>Puntos clave para 2024</a:t>
            </a:r>
          </a:p>
        </p:txBody>
      </p:sp>
      <p:sp>
        <p:nvSpPr>
          <p:cNvPr id="3" name="Content Placeholder 2">
            <a:extLst>
              <a:ext uri="{FF2B5EF4-FFF2-40B4-BE49-F238E27FC236}">
                <a16:creationId xmlns:a16="http://schemas.microsoft.com/office/drawing/2014/main" id="{2D500F84-5879-5D18-F53A-4586F7232CC9}"/>
              </a:ext>
            </a:extLst>
          </p:cNvPr>
          <p:cNvSpPr>
            <a:spLocks noGrp="1"/>
          </p:cNvSpPr>
          <p:nvPr>
            <p:ph idx="1"/>
          </p:nvPr>
        </p:nvSpPr>
        <p:spPr>
          <a:xfrm>
            <a:off x="3869268" y="864108"/>
            <a:ext cx="7917920" cy="5120640"/>
          </a:xfrm>
        </p:spPr>
        <p:txBody>
          <a:bodyPr>
            <a:normAutofit fontScale="92500" lnSpcReduction="20000"/>
          </a:bodyPr>
          <a:lstStyle/>
          <a:p>
            <a:pPr>
              <a:spcBef>
                <a:spcPts val="2400"/>
              </a:spcBef>
            </a:pPr>
            <a:r>
              <a:rPr lang="en-US" dirty="0">
                <a:solidFill>
                  <a:schemeClr val="tx1"/>
                </a:solidFill>
                <a:latin typeface="Arial" panose="020B0604020202020204" pitchFamily="34" charset="0"/>
                <a:cs typeface="Arial" panose="020B0604020202020204" pitchFamily="34" charset="0"/>
              </a:rPr>
              <a:t>No habrá talleres regionales presenciales en 2024</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Talleres cada dos años, el próximo Q1 de 2025</a:t>
            </a:r>
          </a:p>
          <a:p>
            <a:pPr>
              <a:spcBef>
                <a:spcPts val="2400"/>
              </a:spcBef>
            </a:pPr>
            <a:r>
              <a:rPr lang="en-US" dirty="0">
                <a:solidFill>
                  <a:schemeClr val="tx1"/>
                </a:solidFill>
                <a:latin typeface="Arial" panose="020B0604020202020204" pitchFamily="34" charset="0"/>
                <a:cs typeface="Arial" panose="020B0604020202020204" pitchFamily="34" charset="0"/>
              </a:rPr>
              <a:t>Asistencia técnica virtual</a:t>
            </a:r>
          </a:p>
          <a:p>
            <a:pPr lvl="1">
              <a:spcBef>
                <a:spcPts val="2400"/>
              </a:spcBef>
            </a:pPr>
            <a:r>
              <a:rPr lang="en-US" dirty="0">
                <a:solidFill>
                  <a:schemeClr val="tx1"/>
                </a:solidFill>
                <a:latin typeface="Arial" panose="020B0604020202020204" pitchFamily="34" charset="0"/>
                <a:cs typeface="Arial" panose="020B0604020202020204" pitchFamily="34" charset="0"/>
              </a:rPr>
              <a:t>Asesores de información estratégica (sub)regionales y nacionales de ONUSIDA</a:t>
            </a:r>
          </a:p>
          <a:p>
            <a:pPr lvl="1">
              <a:spcBef>
                <a:spcPts val="2400"/>
              </a:spcBef>
            </a:pPr>
            <a:r>
              <a:rPr lang="en-US" dirty="0" err="1">
                <a:solidFill>
                  <a:schemeClr val="tx1"/>
                </a:solidFill>
                <a:latin typeface="Arial" panose="020B0604020202020204" pitchFamily="34" charset="0"/>
                <a:cs typeface="Arial" panose="020B0604020202020204" pitchFamily="34" charset="0"/>
              </a:rPr>
              <a:t>Asesores</a:t>
            </a:r>
            <a:r>
              <a:rPr lang="en-US" dirty="0">
                <a:solidFill>
                  <a:schemeClr val="tx1"/>
                </a:solidFill>
                <a:latin typeface="Arial" panose="020B0604020202020204" pitchFamily="34" charset="0"/>
                <a:cs typeface="Arial" panose="020B0604020202020204" pitchFamily="34" charset="0"/>
              </a:rPr>
              <a:t> de ONUSIDA, dept. </a:t>
            </a:r>
            <a:r>
              <a:rPr lang="en-US" i="1" dirty="0" err="1">
                <a:solidFill>
                  <a:schemeClr val="tx1"/>
                </a:solidFill>
                <a:latin typeface="Arial" panose="020B0604020202020204" pitchFamily="34" charset="0"/>
                <a:cs typeface="Arial" panose="020B0604020202020204" pitchFamily="34" charset="0"/>
              </a:rPr>
              <a:t>Datos</a:t>
            </a:r>
            <a:r>
              <a:rPr lang="en-US" i="1" dirty="0">
                <a:solidFill>
                  <a:schemeClr val="tx1"/>
                </a:solidFill>
                <a:latin typeface="Arial" panose="020B0604020202020204" pitchFamily="34" charset="0"/>
                <a:cs typeface="Arial" panose="020B0604020202020204" pitchFamily="34" charset="0"/>
              </a:rPr>
              <a:t> para </a:t>
            </a:r>
            <a:r>
              <a:rPr lang="en-US" i="1" dirty="0" err="1">
                <a:solidFill>
                  <a:schemeClr val="tx1"/>
                </a:solidFill>
                <a:latin typeface="Arial" panose="020B0604020202020204" pitchFamily="34" charset="0"/>
                <a:cs typeface="Arial" panose="020B0604020202020204" pitchFamily="34" charset="0"/>
              </a:rPr>
              <a:t>el</a:t>
            </a:r>
            <a:r>
              <a:rPr lang="en-US" i="1" dirty="0">
                <a:solidFill>
                  <a:schemeClr val="tx1"/>
                </a:solidFill>
                <a:latin typeface="Arial" panose="020B0604020202020204" pitchFamily="34" charset="0"/>
                <a:cs typeface="Arial" panose="020B0604020202020204" pitchFamily="34" charset="0"/>
              </a:rPr>
              <a:t> </a:t>
            </a:r>
            <a:r>
              <a:rPr lang="en-US" i="1" dirty="0" err="1">
                <a:solidFill>
                  <a:schemeClr val="tx1"/>
                </a:solidFill>
                <a:latin typeface="Arial" panose="020B0604020202020204" pitchFamily="34" charset="0"/>
                <a:cs typeface="Arial" panose="020B0604020202020204" pitchFamily="34" charset="0"/>
              </a:rPr>
              <a:t>Impacto</a:t>
            </a:r>
            <a:r>
              <a:rPr lang="en-US" i="1"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(Ginebra)</a:t>
            </a:r>
          </a:p>
          <a:p>
            <a:pPr lvl="1">
              <a:spcBef>
                <a:spcPts val="2400"/>
              </a:spcBef>
            </a:pPr>
            <a:r>
              <a:rPr lang="en-US" dirty="0" err="1">
                <a:solidFill>
                  <a:schemeClr val="tx1"/>
                </a:solidFill>
                <a:latin typeface="Arial" panose="020B0604020202020204" pitchFamily="34" charset="0"/>
                <a:cs typeface="Arial" panose="020B0604020202020204" pitchFamily="34" charset="0"/>
              </a:rPr>
              <a:t>Vinculación</a:t>
            </a:r>
            <a:r>
              <a:rPr lang="en-US" dirty="0">
                <a:solidFill>
                  <a:schemeClr val="tx1"/>
                </a:solidFill>
                <a:latin typeface="Arial" panose="020B0604020202020204" pitchFamily="34" charset="0"/>
                <a:cs typeface="Arial" panose="020B0604020202020204" pitchFamily="34" charset="0"/>
              </a:rPr>
              <a:t> (a través de ONUSIDA) con Avenir Health en caso necesario</a:t>
            </a:r>
          </a:p>
          <a:p>
            <a:pPr>
              <a:spcBef>
                <a:spcPts val="2400"/>
              </a:spcBef>
            </a:pPr>
            <a:r>
              <a:rPr lang="en-US" b="1" dirty="0">
                <a:solidFill>
                  <a:schemeClr val="tx1"/>
                </a:solidFill>
                <a:latin typeface="Arial" panose="020B0604020202020204" pitchFamily="34" charset="0"/>
                <a:cs typeface="Arial" panose="020B0604020202020204" pitchFamily="34" charset="0"/>
              </a:rPr>
              <a:t>El archivo Spectrum </a:t>
            </a:r>
            <a:r>
              <a:rPr lang="en-US" dirty="0">
                <a:solidFill>
                  <a:schemeClr val="tx1"/>
                </a:solidFill>
                <a:latin typeface="Arial" panose="020B0604020202020204" pitchFamily="34" charset="0"/>
                <a:cs typeface="Arial" panose="020B0604020202020204" pitchFamily="34" charset="0"/>
              </a:rPr>
              <a:t>para la revisión de ONUSIDA debe enviarse antes del </a:t>
            </a:r>
            <a:r>
              <a:rPr lang="en-US" u="sng" dirty="0">
                <a:solidFill>
                  <a:schemeClr val="tx1"/>
                </a:solidFill>
                <a:latin typeface="Arial" panose="020B0604020202020204" pitchFamily="34" charset="0"/>
                <a:cs typeface="Arial" panose="020B0604020202020204" pitchFamily="34" charset="0"/>
              </a:rPr>
              <a:t>31 de marzo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 se aceptan borradores antes</a:t>
            </a:r>
          </a:p>
          <a:p>
            <a:r>
              <a:rPr lang="en-US" b="1" dirty="0">
                <a:solidFill>
                  <a:schemeClr val="tx1"/>
                </a:solidFill>
                <a:latin typeface="Arial" panose="020B0604020202020204" pitchFamily="34" charset="0"/>
                <a:cs typeface="Arial" panose="020B0604020202020204" pitchFamily="34" charset="0"/>
              </a:rPr>
              <a:t>Cuaderno de trabajo sobre Poblaciones </a:t>
            </a:r>
            <a:r>
              <a:rPr lang="en-US" dirty="0">
                <a:solidFill>
                  <a:schemeClr val="tx1"/>
                </a:solidFill>
                <a:latin typeface="Arial" panose="020B0604020202020204" pitchFamily="34" charset="0"/>
                <a:cs typeface="Arial" panose="020B0604020202020204" pitchFamily="34" charset="0"/>
              </a:rPr>
              <a:t>Clave: para revisar los </a:t>
            </a:r>
            <a:r>
              <a:rPr lang="en-US" dirty="0" err="1">
                <a:solidFill>
                  <a:schemeClr val="tx1"/>
                </a:solidFill>
                <a:latin typeface="Arial" panose="020B0604020202020204" pitchFamily="34" charset="0"/>
                <a:cs typeface="Arial" panose="020B0604020202020204" pitchFamily="34" charset="0"/>
              </a:rPr>
              <a:t>datos</a:t>
            </a:r>
            <a:r>
              <a:rPr lang="en-US" dirty="0">
                <a:solidFill>
                  <a:schemeClr val="tx1"/>
                </a:solidFill>
                <a:latin typeface="Arial" panose="020B0604020202020204" pitchFamily="34" charset="0"/>
                <a:cs typeface="Arial" panose="020B0604020202020204" pitchFamily="34" charset="0"/>
              </a:rPr>
              <a:t> de las Poblaciones Clave y la representación inicial del </a:t>
            </a:r>
            <a:r>
              <a:rPr lang="en-US" dirty="0" err="1">
                <a:solidFill>
                  <a:schemeClr val="tx1"/>
                </a:solidFill>
                <a:latin typeface="Arial" panose="020B0604020202020204" pitchFamily="34" charset="0"/>
                <a:cs typeface="Arial" panose="020B0604020202020204" pitchFamily="34" charset="0"/>
              </a:rPr>
              <a:t>modelo</a:t>
            </a:r>
            <a:r>
              <a:rPr lang="en-US" dirty="0">
                <a:solidFill>
                  <a:schemeClr val="tx1"/>
                </a:solidFill>
                <a:latin typeface="Arial" panose="020B0604020202020204" pitchFamily="34" charset="0"/>
                <a:cs typeface="Arial" panose="020B0604020202020204" pitchFamily="34" charset="0"/>
              </a:rPr>
              <a:t> </a:t>
            </a:r>
            <a:r>
              <a:rPr lang="en-US" i="1" dirty="0">
                <a:solidFill>
                  <a:schemeClr val="tx1"/>
                </a:solidFill>
                <a:latin typeface="Arial" panose="020B0604020202020204" pitchFamily="34" charset="0"/>
                <a:cs typeface="Arial" panose="020B0604020202020204" pitchFamily="34" charset="0"/>
              </a:rPr>
              <a:t>Goals</a:t>
            </a:r>
            <a:r>
              <a:rPr lang="en-US" dirty="0">
                <a:solidFill>
                  <a:schemeClr val="tx1"/>
                </a:solidFill>
                <a:latin typeface="Arial" panose="020B0604020202020204" pitchFamily="34" charset="0"/>
                <a:cs typeface="Arial" panose="020B0604020202020204" pitchFamily="34" charset="0"/>
              </a:rPr>
              <a:t>, como preparación para 2025+.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Estimaciones nacionales de las poblaciones clave, incluidos los países </a:t>
            </a:r>
            <a:r>
              <a:rPr lang="en-US" i="1" dirty="0">
                <a:solidFill>
                  <a:schemeClr val="tx1"/>
                </a:solidFill>
                <a:latin typeface="Arial" panose="020B0604020202020204" pitchFamily="34" charset="0"/>
                <a:cs typeface="Arial" panose="020B0604020202020204" pitchFamily="34" charset="0"/>
              </a:rPr>
              <a:t>no </a:t>
            </a:r>
            <a:r>
              <a:rPr lang="en-US" i="1" dirty="0" err="1">
                <a:solidFill>
                  <a:schemeClr val="tx1"/>
                </a:solidFill>
                <a:latin typeface="Arial" panose="020B0604020202020204" pitchFamily="34" charset="0"/>
                <a:cs typeface="Arial" panose="020B0604020202020204" pitchFamily="34" charset="0"/>
              </a:rPr>
              <a:t>usando</a:t>
            </a:r>
            <a:r>
              <a:rPr lang="en-US" i="1" dirty="0">
                <a:solidFill>
                  <a:schemeClr val="tx1"/>
                </a:solidFill>
                <a:latin typeface="Arial" panose="020B0604020202020204" pitchFamily="34" charset="0"/>
                <a:cs typeface="Arial" panose="020B0604020202020204" pitchFamily="34" charset="0"/>
              </a:rPr>
              <a:t> EPP. </a:t>
            </a:r>
          </a:p>
        </p:txBody>
      </p:sp>
    </p:spTree>
    <p:extLst>
      <p:ext uri="{BB962C8B-B14F-4D97-AF65-F5344CB8AC3E}">
        <p14:creationId xmlns:p14="http://schemas.microsoft.com/office/powerpoint/2010/main" val="411434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AE63-F34A-38CC-7B69-77F0BE1F4633}"/>
              </a:ext>
            </a:extLst>
          </p:cNvPr>
          <p:cNvSpPr>
            <a:spLocks noGrp="1"/>
          </p:cNvSpPr>
          <p:nvPr>
            <p:ph type="title"/>
          </p:nvPr>
        </p:nvSpPr>
        <p:spPr/>
        <p:txBody>
          <a:bodyPr/>
          <a:lstStyle/>
          <a:p>
            <a:r>
              <a:rPr lang="en-US" b="1" dirty="0"/>
              <a:t>Calendario para las estimaciones del VIH en 2024</a:t>
            </a:r>
          </a:p>
        </p:txBody>
      </p:sp>
      <p:sp>
        <p:nvSpPr>
          <p:cNvPr id="3" name="Content Placeholder 2">
            <a:extLst>
              <a:ext uri="{FF2B5EF4-FFF2-40B4-BE49-F238E27FC236}">
                <a16:creationId xmlns:a16="http://schemas.microsoft.com/office/drawing/2014/main" id="{A1F169DC-45CE-BCC8-3572-22BE6FF1121F}"/>
              </a:ext>
            </a:extLst>
          </p:cNvPr>
          <p:cNvSpPr>
            <a:spLocks noGrp="1"/>
          </p:cNvSpPr>
          <p:nvPr>
            <p:ph idx="1"/>
          </p:nvPr>
        </p:nvSpPr>
        <p:spPr>
          <a:xfrm>
            <a:off x="3486149" y="864108"/>
            <a:ext cx="8452931" cy="5654258"/>
          </a:xfrm>
        </p:spPr>
        <p:txBody>
          <a:bodyPr>
            <a:normAutofit fontScale="92500" lnSpcReduction="10000"/>
          </a:bodyPr>
          <a:lstStyle/>
          <a:p>
            <a:pPr marL="1257300" marR="0" indent="-1257300" fontAlgn="base">
              <a:spcBef>
                <a:spcPts val="0"/>
              </a:spcBef>
              <a:spcAft>
                <a:spcPts val="1200"/>
              </a:spcAft>
              <a:buNone/>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24 de </a:t>
            </a:r>
            <a:r>
              <a:rPr lang="en-US"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enero</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Se publica una versión actualizada de Spectrum para crear </a:t>
            </a:r>
            <a:r>
              <a:rPr lang="en-GB" sz="1600" dirty="0">
                <a:solidFill>
                  <a:schemeClr val="tx1"/>
                </a:solidFill>
                <a:latin typeface="Arial" panose="020B0604020202020204" pitchFamily="34" charset="0"/>
                <a:cs typeface="Arial" panose="020B0604020202020204" pitchFamily="34" charset="0"/>
              </a:rPr>
              <a:t>estimaciones</a:t>
            </a:r>
            <a:r>
              <a:rPr lang="en-US" sz="1600" dirty="0">
                <a:solidFill>
                  <a:schemeClr val="tx1"/>
                </a:solidFill>
                <a:latin typeface="Arial" panose="020B0604020202020204" pitchFamily="34" charset="0"/>
                <a:cs typeface="Arial" panose="020B0604020202020204" pitchFamily="34" charset="0"/>
              </a:rPr>
              <a:t> para 2024 </a:t>
            </a:r>
          </a:p>
          <a:p>
            <a:pPr marL="2117725" lvl="1"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30 de </a:t>
            </a:r>
            <a:r>
              <a:rPr lang="en-US" sz="1600" dirty="0" err="1">
                <a:solidFill>
                  <a:schemeClr val="tx1"/>
                </a:solidFill>
                <a:latin typeface="Arial" panose="020B0604020202020204" pitchFamily="34" charset="0"/>
                <a:cs typeface="Arial" panose="020B0604020202020204" pitchFamily="34" charset="0"/>
              </a:rPr>
              <a:t>enero</a:t>
            </a:r>
            <a:r>
              <a:rPr lang="en-US" sz="1600" dirty="0">
                <a:solidFill>
                  <a:schemeClr val="tx1"/>
                </a:solidFill>
                <a:latin typeface="Arial" panose="020B0604020202020204" pitchFamily="34" charset="0"/>
                <a:cs typeface="Arial" panose="020B0604020202020204" pitchFamily="34" charset="0"/>
              </a:rPr>
              <a:t>     Webinars</a:t>
            </a:r>
          </a:p>
          <a:p>
            <a:pPr marL="1257300" indent="-1257300"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Ene.-Feb. 	</a:t>
            </a:r>
            <a:r>
              <a:rPr lang="en-US" sz="1600" dirty="0" err="1">
                <a:solidFill>
                  <a:schemeClr val="tx1"/>
                </a:solidFill>
                <a:latin typeface="Arial" panose="020B0604020202020204" pitchFamily="34" charset="0"/>
                <a:cs typeface="Arial" panose="020B0604020202020204" pitchFamily="34" charset="0"/>
              </a:rPr>
              <a:t>Preparar</a:t>
            </a:r>
            <a:r>
              <a:rPr lang="en-US" sz="1600" dirty="0">
                <a:solidFill>
                  <a:schemeClr val="tx1"/>
                </a:solidFill>
                <a:latin typeface="Arial" panose="020B0604020202020204" pitchFamily="34" charset="0"/>
                <a:cs typeface="Arial" panose="020B0604020202020204" pitchFamily="34" charset="0"/>
              </a:rPr>
              <a:t> y </a:t>
            </a:r>
            <a:r>
              <a:rPr lang="en-US" sz="1600" b="1" dirty="0">
                <a:solidFill>
                  <a:schemeClr val="tx1"/>
                </a:solidFill>
                <a:latin typeface="Arial" panose="020B0604020202020204" pitchFamily="34" charset="0"/>
                <a:cs typeface="Arial" panose="020B0604020202020204" pitchFamily="34" charset="0"/>
              </a:rPr>
              <a:t>revisar la calidad de los datos </a:t>
            </a:r>
            <a:br>
              <a:rPr lang="en-US" sz="1600" b="1"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 primero, </a:t>
            </a:r>
            <a:r>
              <a:rPr lang="en-US" sz="1600" b="1" dirty="0" err="1">
                <a:solidFill>
                  <a:schemeClr val="tx1"/>
                </a:solidFill>
                <a:latin typeface="Arial" panose="020B0604020202020204" pitchFamily="34" charset="0"/>
                <a:cs typeface="Arial" panose="020B0604020202020204" pitchFamily="34" charset="0"/>
              </a:rPr>
              <a:t>en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el</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archivo</a:t>
            </a:r>
            <a:r>
              <a:rPr lang="en-US" sz="1600" b="1" dirty="0">
                <a:solidFill>
                  <a:schemeClr val="tx1"/>
                </a:solidFill>
                <a:latin typeface="Arial" panose="020B0604020202020204" pitchFamily="34" charset="0"/>
                <a:cs typeface="Arial" panose="020B0604020202020204" pitchFamily="34" charset="0"/>
              </a:rPr>
              <a:t> Excel</a:t>
            </a:r>
            <a:endParaRPr lang="en-US" sz="1600" dirty="0">
              <a:solidFill>
                <a:schemeClr val="tx1"/>
              </a:solidFill>
              <a:latin typeface="Arial" panose="020B0604020202020204" pitchFamily="34" charset="0"/>
              <a:cs typeface="Arial" panose="020B0604020202020204" pitchFamily="34" charset="0"/>
            </a:endParaRPr>
          </a:p>
          <a:p>
            <a:pPr marL="1257300" indent="-1257300"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Feb-</a:t>
            </a:r>
            <a:r>
              <a:rPr lang="en-US" sz="1600" dirty="0" err="1">
                <a:solidFill>
                  <a:schemeClr val="tx1"/>
                </a:solidFill>
                <a:latin typeface="Arial" panose="020B0604020202020204" pitchFamily="34" charset="0"/>
                <a:cs typeface="Arial" panose="020B0604020202020204" pitchFamily="34" charset="0"/>
              </a:rPr>
              <a:t>marzo</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Finalizar</a:t>
            </a:r>
            <a:r>
              <a:rPr lang="en-US" sz="1600" dirty="0">
                <a:solidFill>
                  <a:schemeClr val="tx1"/>
                </a:solidFill>
                <a:latin typeface="Arial" panose="020B0604020202020204" pitchFamily="34" charset="0"/>
                <a:cs typeface="Arial" panose="020B0604020202020204" pitchFamily="34" charset="0"/>
              </a:rPr>
              <a:t> los datos y el ajuste del Spectrum; </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Compartir, discutir y refinar los resultados preliminares con el </a:t>
            </a:r>
            <a:r>
              <a:rPr lang="en-GB" sz="1600" dirty="0">
                <a:solidFill>
                  <a:schemeClr val="tx1"/>
                </a:solidFill>
                <a:latin typeface="Arial" panose="020B0604020202020204" pitchFamily="34" charset="0"/>
                <a:cs typeface="Arial" panose="020B0604020202020204" pitchFamily="34" charset="0"/>
              </a:rPr>
              <a:t>asesor</a:t>
            </a:r>
            <a:r>
              <a:rPr lang="en-US" sz="1600" dirty="0">
                <a:solidFill>
                  <a:schemeClr val="tx1"/>
                </a:solidFill>
                <a:latin typeface="Arial" panose="020B0604020202020204" pitchFamily="34" charset="0"/>
                <a:cs typeface="Arial" panose="020B0604020202020204" pitchFamily="34" charset="0"/>
              </a:rPr>
              <a:t> de ONUSIDA. </a:t>
            </a:r>
          </a:p>
          <a:p>
            <a:pPr marL="1257300" indent="-1257300" fontAlgn="base">
              <a:spcBef>
                <a:spcPts val="0"/>
              </a:spcBef>
              <a:spcAft>
                <a:spcPts val="1200"/>
              </a:spcAft>
              <a:buNone/>
            </a:pPr>
            <a:r>
              <a:rPr lang="en-US" sz="1600" b="1" dirty="0">
                <a:solidFill>
                  <a:schemeClr val="tx1"/>
                </a:solidFill>
                <a:latin typeface="Arial" panose="020B0604020202020204" pitchFamily="34" charset="0"/>
                <a:cs typeface="Arial" panose="020B0604020202020204" pitchFamily="34" charset="0"/>
              </a:rPr>
              <a:t>31 de </a:t>
            </a:r>
            <a:r>
              <a:rPr lang="en-US" sz="1600" b="1" dirty="0" err="1">
                <a:solidFill>
                  <a:schemeClr val="tx1"/>
                </a:solidFill>
                <a:latin typeface="Arial" panose="020B0604020202020204" pitchFamily="34" charset="0"/>
                <a:cs typeface="Arial" panose="020B0604020202020204" pitchFamily="34" charset="0"/>
              </a:rPr>
              <a:t>marzo</a:t>
            </a:r>
            <a:r>
              <a:rPr lang="en-US" sz="1600" b="1"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Presentar</a:t>
            </a:r>
            <a:r>
              <a:rPr lang="en-US" sz="1600" dirty="0">
                <a:solidFill>
                  <a:schemeClr val="tx1"/>
                </a:solidFill>
                <a:latin typeface="Arial" panose="020B0604020202020204" pitchFamily="34" charset="0"/>
                <a:cs typeface="Arial" panose="020B0604020202020204" pitchFamily="34" charset="0"/>
              </a:rPr>
              <a:t> el </a:t>
            </a:r>
            <a:r>
              <a:rPr lang="en-US" sz="1600" b="1" dirty="0">
                <a:solidFill>
                  <a:schemeClr val="tx1"/>
                </a:solidFill>
                <a:latin typeface="Arial" panose="020B0604020202020204" pitchFamily="34" charset="0"/>
                <a:cs typeface="Arial" panose="020B0604020202020204" pitchFamily="34" charset="0"/>
              </a:rPr>
              <a:t>archivo Spectrum "final" </a:t>
            </a:r>
            <a:r>
              <a:rPr lang="en-US" sz="1600" dirty="0">
                <a:solidFill>
                  <a:schemeClr val="tx1"/>
                </a:solidFill>
                <a:latin typeface="Arial" panose="020B0604020202020204" pitchFamily="34" charset="0"/>
                <a:cs typeface="Arial" panose="020B0604020202020204" pitchFamily="34" charset="0"/>
              </a:rPr>
              <a:t>a ONUSIDA para su revisión final.</a:t>
            </a:r>
            <a:br>
              <a:rPr lang="en-US" sz="1600" b="1"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junto con el </a:t>
            </a:r>
            <a:r>
              <a:rPr lang="en-US" sz="1600" b="1" dirty="0">
                <a:solidFill>
                  <a:schemeClr val="tx1"/>
                </a:solidFill>
                <a:latin typeface="Arial" panose="020B0604020202020204" pitchFamily="34" charset="0"/>
                <a:cs typeface="Arial" panose="020B0604020202020204" pitchFamily="34" charset="0"/>
              </a:rPr>
              <a:t>informe </a:t>
            </a:r>
            <a:r>
              <a:rPr lang="en-US" sz="1600" dirty="0">
                <a:solidFill>
                  <a:schemeClr val="tx1"/>
                </a:solidFill>
                <a:latin typeface="Arial" panose="020B0604020202020204" pitchFamily="34" charset="0"/>
                <a:cs typeface="Arial" panose="020B0604020202020204" pitchFamily="34" charset="0"/>
              </a:rPr>
              <a:t>en </a:t>
            </a:r>
            <a:r>
              <a:rPr lang="en-US" sz="1600" dirty="0" err="1">
                <a:solidFill>
                  <a:schemeClr val="tx1"/>
                </a:solidFill>
                <a:latin typeface="Arial" panose="020B0604020202020204" pitchFamily="34" charset="0"/>
                <a:cs typeface="Arial" panose="020B0604020202020204" pitchFamily="34" charset="0"/>
              </a:rPr>
              <a:t>línea</a:t>
            </a:r>
            <a:r>
              <a:rPr lang="en-US" sz="1600" dirty="0">
                <a:solidFill>
                  <a:schemeClr val="tx1"/>
                </a:solidFill>
                <a:latin typeface="Arial" panose="020B0604020202020204" pitchFamily="34" charset="0"/>
                <a:cs typeface="Arial" panose="020B0604020202020204" pitchFamily="34" charset="0"/>
              </a:rPr>
              <a:t> del </a:t>
            </a:r>
            <a:r>
              <a:rPr lang="en-US" sz="1600" b="1" dirty="0" err="1">
                <a:solidFill>
                  <a:schemeClr val="tx1"/>
                </a:solidFill>
                <a:latin typeface="Arial" panose="020B0604020202020204" pitchFamily="34" charset="0"/>
                <a:cs typeface="Arial" panose="020B0604020202020204" pitchFamily="34" charset="0"/>
              </a:rPr>
              <a:t>Monitoreo</a:t>
            </a:r>
            <a:r>
              <a:rPr lang="en-US" sz="1600" b="1" dirty="0">
                <a:solidFill>
                  <a:schemeClr val="tx1"/>
                </a:solidFill>
                <a:latin typeface="Arial" panose="020B0604020202020204" pitchFamily="34" charset="0"/>
                <a:cs typeface="Arial" panose="020B0604020202020204" pitchFamily="34" charset="0"/>
              </a:rPr>
              <a:t> Mundial del Sida (GAM) </a:t>
            </a:r>
            <a:br>
              <a:rPr lang="en-US" sz="1600" b="1"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para </a:t>
            </a:r>
            <a:r>
              <a:rPr lang="en-GB" sz="1600" dirty="0">
                <a:solidFill>
                  <a:schemeClr val="tx1"/>
                </a:solidFill>
                <a:latin typeface="Arial" panose="020B0604020202020204" pitchFamily="34" charset="0"/>
                <a:cs typeface="Arial" panose="020B0604020202020204" pitchFamily="34" charset="0"/>
              </a:rPr>
              <a:t>indicadores </a:t>
            </a:r>
            <a:r>
              <a:rPr lang="en-US" sz="1600" b="1" dirty="0">
                <a:solidFill>
                  <a:schemeClr val="tx1"/>
                </a:solidFill>
                <a:latin typeface="Arial" panose="020B0604020202020204" pitchFamily="34" charset="0"/>
                <a:cs typeface="Arial" panose="020B0604020202020204" pitchFamily="34" charset="0"/>
              </a:rPr>
              <a:t>no Spectrum </a:t>
            </a:r>
          </a:p>
          <a:p>
            <a:pPr marL="1257300" indent="-1257300" fontAlgn="base">
              <a:spcBef>
                <a:spcPts val="0"/>
              </a:spcBef>
              <a:spcAft>
                <a:spcPts val="1200"/>
              </a:spcAft>
              <a:buNone/>
            </a:pPr>
            <a:r>
              <a:rPr lang="en-GB" sz="1600" dirty="0">
                <a:solidFill>
                  <a:schemeClr val="tx1"/>
                </a:solidFill>
                <a:latin typeface="Arial" panose="020B0604020202020204" pitchFamily="34" charset="0"/>
                <a:cs typeface="Arial" panose="020B0604020202020204" pitchFamily="34" charset="0"/>
              </a:rPr>
              <a:t>Abril	</a:t>
            </a:r>
            <a:r>
              <a:rPr lang="en-GB" sz="1600" dirty="0" err="1">
                <a:solidFill>
                  <a:schemeClr val="tx1"/>
                </a:solidFill>
                <a:latin typeface="Arial" panose="020B0604020202020204" pitchFamily="34" charset="0"/>
                <a:cs typeface="Arial" panose="020B0604020202020204" pitchFamily="34" charset="0"/>
              </a:rPr>
              <a:t>Comentarios</a:t>
            </a:r>
            <a:r>
              <a:rPr lang="en-GB" sz="1600" dirty="0">
                <a:solidFill>
                  <a:schemeClr val="tx1"/>
                </a:solidFill>
                <a:latin typeface="Arial" panose="020B0604020202020204" pitchFamily="34" charset="0"/>
                <a:cs typeface="Arial" panose="020B0604020202020204" pitchFamily="34" charset="0"/>
              </a:rPr>
              <a:t> de ONUSIDA sobre Spectrum; consultas de validación de GAM</a:t>
            </a:r>
          </a:p>
          <a:p>
            <a:pPr marL="1257300" indent="-1257300" fontAlgn="base">
              <a:spcBef>
                <a:spcPts val="0"/>
              </a:spcBef>
              <a:spcAft>
                <a:spcPts val="1200"/>
              </a:spcAft>
              <a:buNone/>
            </a:pPr>
            <a:endParaRPr lang="en-US" sz="1600" dirty="0">
              <a:solidFill>
                <a:schemeClr val="tx1"/>
              </a:solidFill>
              <a:latin typeface="Arial" panose="020B0604020202020204" pitchFamily="34" charset="0"/>
              <a:cs typeface="Arial" panose="020B0604020202020204" pitchFamily="34" charset="0"/>
            </a:endParaRPr>
          </a:p>
          <a:p>
            <a:pPr marL="1257300" indent="-1257300" fontAlgn="base">
              <a:spcBef>
                <a:spcPts val="0"/>
              </a:spcBef>
              <a:spcAft>
                <a:spcPts val="1200"/>
              </a:spcAft>
              <a:buNone/>
            </a:pPr>
            <a:r>
              <a:rPr lang="en-US" sz="1600" b="1" dirty="0">
                <a:solidFill>
                  <a:schemeClr val="tx1"/>
                </a:solidFill>
                <a:latin typeface="Arial" panose="020B0604020202020204" pitchFamily="34" charset="0"/>
                <a:cs typeface="Arial" panose="020B0604020202020204" pitchFamily="34" charset="0"/>
              </a:rPr>
              <a:t>01 Mayo	</a:t>
            </a:r>
            <a:r>
              <a:rPr lang="en-US"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Estimaciones</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aprobadas por la autoridad del país</a:t>
            </a:r>
          </a:p>
          <a:p>
            <a:pPr marL="1257300" indent="-1257300" fontAlgn="base">
              <a:spcBef>
                <a:spcPts val="0"/>
              </a:spcBef>
              <a:spcAft>
                <a:spcPts val="1200"/>
              </a:spcAft>
              <a:buNone/>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Julio	</a:t>
            </a:r>
            <a:r>
              <a:rPr lang="en-US"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Publicación</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de los resultados agregados regionales y mundiales en </a:t>
            </a:r>
            <a:b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16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Informe mundial de actualización sobre el sida</a:t>
            </a:r>
          </a:p>
          <a:p>
            <a:pPr marL="1206500" indent="-1206500" fontAlgn="base">
              <a:spcBef>
                <a:spcPts val="0"/>
              </a:spcBef>
              <a:spcAft>
                <a:spcPts val="1200"/>
              </a:spcAft>
              <a:buNone/>
            </a:pPr>
            <a:r>
              <a:rPr lang="en-US" sz="1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chemeClr val="tx1"/>
                </a:solidFill>
                <a:latin typeface="Arial" panose="020B0604020202020204" pitchFamily="34" charset="0"/>
                <a:ea typeface="Calibri" panose="020F0502020204030204" pitchFamily="34" charset="0"/>
                <a:cs typeface="Arial" panose="020B0604020202020204" pitchFamily="34" charset="0"/>
              </a:rPr>
              <a:t>Resultados</a:t>
            </a:r>
            <a:r>
              <a:rPr lang="en-US" sz="1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aprobados</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de </a:t>
            </a:r>
            <a:r>
              <a:rPr lang="en-US" sz="1600" dirty="0">
                <a:solidFill>
                  <a:schemeClr val="tx1"/>
                </a:solidFill>
                <a:latin typeface="Arial" panose="020B0604020202020204" pitchFamily="34" charset="0"/>
                <a:ea typeface="Calibri" panose="020F0502020204030204" pitchFamily="34" charset="0"/>
                <a:cs typeface="Arial" panose="020B0604020202020204" pitchFamily="34" charset="0"/>
              </a:rPr>
              <a:t>los indicadores </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por país </a:t>
            </a:r>
            <a:r>
              <a:rPr lang="en-US" sz="1600" dirty="0">
                <a:solidFill>
                  <a:schemeClr val="tx1"/>
                </a:solidFill>
                <a:latin typeface="Arial" panose="020B0604020202020204" pitchFamily="34" charset="0"/>
                <a:ea typeface="Calibri" panose="020F0502020204030204" pitchFamily="34" charset="0"/>
                <a:cs typeface="Arial" panose="020B0604020202020204" pitchFamily="34" charset="0"/>
              </a:rPr>
              <a:t>(GAM y estimaciones) en </a:t>
            </a:r>
            <a:r>
              <a:rPr lang="en-US" sz="1600" dirty="0">
                <a:solidFill>
                  <a:srgbClr val="4141D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https://aidsinfo.unaids.org/</a:t>
            </a:r>
            <a:br>
              <a:rPr lang="en-US" sz="1600" dirty="0">
                <a:solidFill>
                  <a:srgbClr val="4141D1"/>
                </a:solidFill>
                <a:latin typeface="Arial" panose="020B0604020202020204" pitchFamily="34" charset="0"/>
                <a:cs typeface="Arial" panose="020B0604020202020204" pitchFamily="34" charset="0"/>
              </a:rPr>
            </a:br>
            <a:endParaRPr lang="en-US" sz="16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Todas las comunicaciones importantes con los asesores de estimaciones de ONUSIDA: </a:t>
            </a:r>
          </a:p>
          <a:p>
            <a:pPr marL="2117725"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Por favor, copie </a:t>
            </a:r>
            <a:r>
              <a:rPr lang="en-US" sz="1600" dirty="0">
                <a:solidFill>
                  <a:srgbClr val="4141D1"/>
                </a:solidFill>
                <a:latin typeface="Arial" panose="020B0604020202020204" pitchFamily="34" charset="0"/>
                <a:ea typeface="MS Mincho" panose="02020609040205080304" pitchFamily="49" charset="-128"/>
                <a:cs typeface="Arial" panose="020B0604020202020204" pitchFamily="34" charset="0"/>
              </a:rPr>
              <a:t>Estimates@unaids.org </a:t>
            </a:r>
          </a:p>
        </p:txBody>
      </p:sp>
    </p:spTree>
    <p:extLst>
      <p:ext uri="{BB962C8B-B14F-4D97-AF65-F5344CB8AC3E}">
        <p14:creationId xmlns:p14="http://schemas.microsoft.com/office/powerpoint/2010/main" val="320493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1CAF1B-8FA6-E058-220C-24D4FF50CC40}"/>
              </a:ext>
            </a:extLst>
          </p:cNvPr>
          <p:cNvPicPr>
            <a:picLocks noChangeAspect="1"/>
          </p:cNvPicPr>
          <p:nvPr/>
        </p:nvPicPr>
        <p:blipFill rotWithShape="1">
          <a:blip r:embed="rId3"/>
          <a:srcRect l="19382" t="66"/>
          <a:stretch/>
        </p:blipFill>
        <p:spPr>
          <a:xfrm>
            <a:off x="7225783" y="146462"/>
            <a:ext cx="4966217" cy="6711538"/>
          </a:xfrm>
          <a:prstGeom prst="rect">
            <a:avLst/>
          </a:prstGeom>
        </p:spPr>
      </p:pic>
      <p:sp>
        <p:nvSpPr>
          <p:cNvPr id="2" name="Title 1">
            <a:extLst>
              <a:ext uri="{FF2B5EF4-FFF2-40B4-BE49-F238E27FC236}">
                <a16:creationId xmlns:a16="http://schemas.microsoft.com/office/drawing/2014/main" id="{CF9314BC-677D-45C6-B125-E1496B8E43DF}"/>
              </a:ext>
            </a:extLst>
          </p:cNvPr>
          <p:cNvSpPr>
            <a:spLocks noGrp="1"/>
          </p:cNvSpPr>
          <p:nvPr>
            <p:ph type="title"/>
          </p:nvPr>
        </p:nvSpPr>
        <p:spPr>
          <a:xfrm>
            <a:off x="0" y="1123837"/>
            <a:ext cx="3443287" cy="4601183"/>
          </a:xfrm>
        </p:spPr>
        <p:txBody>
          <a:bodyPr/>
          <a:lstStyle/>
          <a:p>
            <a:r>
              <a:rPr lang="en-US" sz="2400" b="1" dirty="0">
                <a:latin typeface="Arial" panose="020B0604020202020204" pitchFamily="34" charset="0"/>
                <a:cs typeface="Arial" panose="020B0604020202020204" pitchFamily="34" charset="0"/>
              </a:rPr>
              <a:t>Presupuestos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Material de formación </a:t>
            </a:r>
            <a:r>
              <a:rPr lang="en-US" sz="2400" dirty="0">
                <a:latin typeface="Arial" panose="020B0604020202020204" pitchFamily="34" charset="0"/>
                <a:cs typeface="Arial" panose="020B0604020202020204" pitchFamily="34" charset="0"/>
              </a:rPr>
              <a:t>y orientación</a:t>
            </a:r>
            <a:br>
              <a:rPr lang="en-US" sz="2400" b="1" dirty="0">
                <a:latin typeface="Arial" panose="020B0604020202020204" pitchFamily="34" charset="0"/>
                <a:cs typeface="Arial" panose="020B0604020202020204" pitchFamily="34" charset="0"/>
              </a:rPr>
            </a:br>
            <a:br>
              <a:rPr lang="en-US" sz="2400" b="1" u="sng" dirty="0">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hlinkClick r:id="rId4">
                  <a:extLst>
                    <a:ext uri="{A12FA001-AC4F-418D-AE19-62706E023703}">
                      <ahyp:hlinkClr xmlns:ahyp="http://schemas.microsoft.com/office/drawing/2018/hyperlinkcolor" val="tx"/>
                    </a:ext>
                  </a:extLst>
                </a:hlinkClick>
              </a:rPr>
              <a:t>https://hivtools.unaids.org/hiv-estimates-training-material-en/</a:t>
            </a:r>
            <a:br>
              <a:rPr lang="en-US" sz="2400" dirty="0">
                <a:latin typeface="Arial" panose="020B0604020202020204" pitchFamily="34" charset="0"/>
                <a:ea typeface="MS Mincho" panose="02020609040205080304" pitchFamily="49" charset="-128"/>
                <a:cs typeface="Arial" panose="020B0604020202020204" pitchFamily="34" charset="0"/>
              </a:rPr>
            </a:br>
            <a:br>
              <a:rPr lang="en-US" sz="2400"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endParaRPr lang="en-CH"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2FEF825-B1A4-1F45-4E91-9427D602CE8F}"/>
              </a:ext>
            </a:extLst>
          </p:cNvPr>
          <p:cNvSpPr txBox="1"/>
          <p:nvPr/>
        </p:nvSpPr>
        <p:spPr>
          <a:xfrm>
            <a:off x="3578772" y="1123837"/>
            <a:ext cx="3957145" cy="5909310"/>
          </a:xfrm>
          <a:prstGeom prst="rect">
            <a:avLst/>
          </a:prstGeom>
          <a:noFill/>
        </p:spPr>
        <p:txBody>
          <a:bodyPr wrap="square">
            <a:spAutoFit/>
          </a:bodyPr>
          <a:lstStyle/>
          <a:p>
            <a:r>
              <a:rPr lang="en-US" b="1" dirty="0">
                <a:solidFill>
                  <a:srgbClr val="4141D1"/>
                </a:solidFill>
                <a:latin typeface="Arial" panose="020B0604020202020204" pitchFamily="34" charset="0"/>
                <a:cs typeface="Arial" panose="020B0604020202020204" pitchFamily="34" charset="0"/>
              </a:rPr>
              <a:t>Pasos básicos </a:t>
            </a:r>
            <a:r>
              <a:rPr lang="en-US" dirty="0">
                <a:solidFill>
                  <a:srgbClr val="4141D1"/>
                </a:solidFill>
                <a:latin typeface="Arial" panose="020B0604020202020204" pitchFamily="34" charset="0"/>
                <a:cs typeface="Arial" panose="020B0604020202020204" pitchFamily="34" charset="0"/>
              </a:rPr>
              <a:t>para actualizar Spectrum </a:t>
            </a:r>
            <a:br>
              <a:rPr lang="en-US" dirty="0">
                <a:solidFill>
                  <a:schemeClr val="tx1"/>
                </a:solidFill>
                <a:latin typeface="Arial" panose="020B0604020202020204" pitchFamily="34" charset="0"/>
                <a:cs typeface="Arial" panose="020B0604020202020204" pitchFamily="34" charset="0"/>
              </a:rPr>
            </a:br>
            <a:r>
              <a:rPr lang="en-US" i="1" dirty="0">
                <a:solidFill>
                  <a:schemeClr val="tx1"/>
                </a:solidFill>
                <a:latin typeface="Arial" panose="020B0604020202020204" pitchFamily="34" charset="0"/>
                <a:cs typeface="Arial" panose="020B0604020202020204" pitchFamily="34" charset="0"/>
              </a:rPr>
              <a:t>Inglés, francés, </a:t>
            </a:r>
            <a:r>
              <a:rPr lang="en-US" b="1" i="1" dirty="0">
                <a:solidFill>
                  <a:schemeClr val="tx1"/>
                </a:solidFill>
                <a:latin typeface="Arial" panose="020B0604020202020204" pitchFamily="34" charset="0"/>
                <a:cs typeface="Arial" panose="020B0604020202020204" pitchFamily="34" charset="0"/>
              </a:rPr>
              <a:t>español,</a:t>
            </a:r>
            <a:r>
              <a:rPr lang="en-US" i="1" dirty="0">
                <a:solidFill>
                  <a:schemeClr val="tx1"/>
                </a:solidFill>
                <a:latin typeface="Arial" panose="020B0604020202020204" pitchFamily="34" charset="0"/>
                <a:cs typeface="Arial" panose="020B0604020202020204" pitchFamily="34" charset="0"/>
              </a:rPr>
              <a:t> árabe, portugués</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¿Qué hay de nuevo </a:t>
            </a:r>
            <a:r>
              <a:rPr lang="en-US" dirty="0">
                <a:solidFill>
                  <a:srgbClr val="4141D1"/>
                </a:solidFill>
                <a:latin typeface="Arial" panose="020B0604020202020204" pitchFamily="34" charset="0"/>
                <a:cs typeface="Arial" panose="020B0604020202020204" pitchFamily="34" charset="0"/>
              </a:rPr>
              <a:t>en Spectrum? </a:t>
            </a:r>
          </a:p>
          <a:p>
            <a:r>
              <a:rPr lang="en-US" i="1" dirty="0">
                <a:latin typeface="Arial" panose="020B0604020202020204" pitchFamily="34" charset="0"/>
                <a:cs typeface="Arial" panose="020B0604020202020204" pitchFamily="34" charset="0"/>
              </a:rPr>
              <a:t>Inglés, francés, </a:t>
            </a:r>
            <a:r>
              <a:rPr lang="en-US" b="1" i="1" dirty="0">
                <a:latin typeface="Arial" panose="020B0604020202020204" pitchFamily="34" charset="0"/>
                <a:cs typeface="Arial" panose="020B0604020202020204" pitchFamily="34" charset="0"/>
              </a:rPr>
              <a:t>español, </a:t>
            </a:r>
            <a:r>
              <a:rPr lang="en-US" i="1" dirty="0">
                <a:latin typeface="Arial" panose="020B0604020202020204" pitchFamily="34" charset="0"/>
                <a:cs typeface="Arial" panose="020B0604020202020204" pitchFamily="34" charset="0"/>
              </a:rPr>
              <a:t>árabe, </a:t>
            </a:r>
            <a:r>
              <a:rPr lang="en-US" i="1" dirty="0">
                <a:solidFill>
                  <a:schemeClr val="tx1"/>
                </a:solidFill>
                <a:latin typeface="Arial" panose="020B0604020202020204" pitchFamily="34" charset="0"/>
                <a:cs typeface="Arial" panose="020B0604020202020204" pitchFamily="34" charset="0"/>
              </a:rPr>
              <a:t>portugués </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Guía </a:t>
            </a:r>
            <a:r>
              <a:rPr lang="en-US" dirty="0">
                <a:solidFill>
                  <a:srgbClr val="4141D1"/>
                </a:solidFill>
                <a:latin typeface="Arial" panose="020B0604020202020204" pitchFamily="34" charset="0"/>
                <a:cs typeface="Arial" panose="020B0604020202020204" pitchFamily="34" charset="0"/>
              </a:rPr>
              <a:t>para la actualización </a:t>
            </a:r>
            <a:br>
              <a:rPr lang="en-US" dirty="0">
                <a:solidFill>
                  <a:srgbClr val="4141D1"/>
                </a:solidFill>
                <a:latin typeface="Arial" panose="020B0604020202020204" pitchFamily="34" charset="0"/>
                <a:cs typeface="Arial" panose="020B0604020202020204" pitchFamily="34" charset="0"/>
              </a:rPr>
            </a:br>
            <a:r>
              <a:rPr lang="en-US" dirty="0">
                <a:solidFill>
                  <a:srgbClr val="4141D1"/>
                </a:solidFill>
                <a:latin typeface="Arial" panose="020B0604020202020204" pitchFamily="34" charset="0"/>
                <a:cs typeface="Arial" panose="020B0604020202020204" pitchFamily="34" charset="0"/>
              </a:rPr>
              <a:t>Estimaciones del Spectrum del VIH</a:t>
            </a:r>
          </a:p>
          <a:p>
            <a:r>
              <a:rPr lang="en-US" i="1" dirty="0">
                <a:latin typeface="Arial" panose="020B0604020202020204" pitchFamily="34" charset="0"/>
                <a:cs typeface="Arial" panose="020B0604020202020204" pitchFamily="34" charset="0"/>
              </a:rPr>
              <a:t>Eng, Fr, </a:t>
            </a:r>
            <a:r>
              <a:rPr lang="en-US" b="1" i="1" dirty="0" err="1">
                <a:latin typeface="Arial" panose="020B0604020202020204" pitchFamily="34" charset="0"/>
                <a:cs typeface="Arial" panose="020B0604020202020204" pitchFamily="34" charset="0"/>
              </a:rPr>
              <a:t>Español</a:t>
            </a:r>
            <a:endParaRPr lang="en-US" b="1" i="1" dirty="0">
              <a:solidFill>
                <a:schemeClr val="tx1"/>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Todos los detalles, con capturas de pantalla</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Interfaz de usuario de Spectrum</a:t>
            </a:r>
          </a:p>
          <a:p>
            <a:r>
              <a:rPr lang="en-US" i="1" dirty="0">
                <a:latin typeface="Arial" panose="020B0604020202020204" pitchFamily="34" charset="0"/>
                <a:cs typeface="Arial" panose="020B0604020202020204" pitchFamily="34" charset="0"/>
              </a:rPr>
              <a:t>Archivo &gt; Opciones &gt; Idioma:</a:t>
            </a:r>
            <a:br>
              <a:rPr lang="en-US" i="1"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Inglés, francés, </a:t>
            </a:r>
            <a:r>
              <a:rPr lang="en-US" b="1" i="1" dirty="0">
                <a:latin typeface="Arial" panose="020B0604020202020204" pitchFamily="34" charset="0"/>
                <a:cs typeface="Arial" panose="020B0604020202020204" pitchFamily="34" charset="0"/>
              </a:rPr>
              <a:t>español, </a:t>
            </a:r>
            <a:r>
              <a:rPr lang="en-US" i="1" dirty="0">
                <a:latin typeface="Arial" panose="020B0604020202020204" pitchFamily="34" charset="0"/>
                <a:cs typeface="Arial" panose="020B0604020202020204" pitchFamily="34" charset="0"/>
              </a:rPr>
              <a:t>árabe, portugués</a:t>
            </a:r>
            <a:r>
              <a:rPr lang="en-US" i="1" dirty="0">
                <a:solidFill>
                  <a:schemeClr val="tx1"/>
                </a:solidFill>
                <a:latin typeface="Arial" panose="020B0604020202020204" pitchFamily="34" charset="0"/>
                <a:cs typeface="Arial" panose="020B0604020202020204" pitchFamily="34" charset="0"/>
              </a:rPr>
              <a:t>, chino</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75247"/>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RWODZI, Desire Tarwireyi</DisplayName>
        <AccountId>4456</AccountId>
        <AccountType/>
      </UserInfo>
      <UserInfo>
        <DisplayName>BRACAMONTE BARDALEZ, Patricia</DisplayName>
        <AccountId>1140</AccountId>
        <AccountType/>
      </UserInfo>
      <UserInfo>
        <DisplayName>ARIAS GARCIA, Sonia</DisplayName>
        <AccountId>11570</AccountId>
        <AccountType/>
      </UserInfo>
      <UserInfo>
        <DisplayName>TAPIA VAZQUEZ, Luis Renato</DisplayName>
        <AccountId>48</AccountId>
        <AccountType/>
      </UserInfo>
      <UserInfo>
        <DisplayName>SEDAY, Mary Ann</DisplayName>
        <AccountId>47</AccountId>
        <AccountType/>
      </UserInfo>
      <UserInfo>
        <DisplayName>SABIN, Keith</DisplayName>
        <AccountId>25</AccountId>
        <AccountType/>
      </UserInfo>
      <UserInfo>
        <DisplayName>YAKUSIK, Anna</DisplayName>
        <AccountId>38</AccountId>
        <AccountType/>
      </UserInfo>
      <UserInfo>
        <DisplayName>BREZZO, Clarisa Del Valle</DisplayName>
        <AccountId>1133</AccountId>
        <AccountType/>
      </UserInfo>
      <UserInfo>
        <DisplayName>FRESCURA, Luisa</DisplayName>
        <AccountId>27</AccountId>
        <AccountType/>
      </UserInfo>
      <UserInfo>
        <DisplayName>KORENROMP, Eline Louise</DisplayName>
        <AccountId>7579</AccountId>
        <AccountType/>
      </UserInfo>
      <UserInfo>
        <DisplayName>MORO, Liana</DisplayName>
        <AccountId>4650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9" ma:contentTypeDescription="Create a new document." ma:contentTypeScope="" ma:versionID="fd2d0a4ae318738fa5f1ff72e65b2934">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37c2625be6a258cebd7413079fa12bc5"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68826C-7F49-4255-84DF-FB18152B947A}">
  <ds:schemaRefs>
    <ds:schemaRef ds:uri="http://schemas.microsoft.com/sharepoint/v3/contenttype/forms"/>
  </ds:schemaRefs>
</ds:datastoreItem>
</file>

<file path=customXml/itemProps2.xml><?xml version="1.0" encoding="utf-8"?>
<ds:datastoreItem xmlns:ds="http://schemas.openxmlformats.org/officeDocument/2006/customXml" ds:itemID="{A2E8C118-C8EC-49B1-A66F-B9ADAA399884}">
  <ds:schemaRefs>
    <ds:schemaRef ds:uri="http://www.w3.org/XML/1998/namespace"/>
    <ds:schemaRef ds:uri="http://purl.org/dc/term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2ddeef39-65d3-4660-94f2-f063f949c57e"/>
    <ds:schemaRef ds:uri="http://purl.org/dc/elements/1.1/"/>
    <ds:schemaRef ds:uri="288ef829-98c5-46d1-83dc-c2ef7c814da2"/>
    <ds:schemaRef ds:uri="http://schemas.microsoft.com/office/infopath/2007/PartnerControls"/>
  </ds:schemaRefs>
</ds:datastoreItem>
</file>

<file path=customXml/itemProps3.xml><?xml version="1.0" encoding="utf-8"?>
<ds:datastoreItem xmlns:ds="http://schemas.openxmlformats.org/officeDocument/2006/customXml" ds:itemID="{3C3F9DF2-D33A-4B29-866A-DA86D253C5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1</TotalTime>
  <Words>2452</Words>
  <Application>Microsoft Office PowerPoint</Application>
  <PresentationFormat>Widescreen</PresentationFormat>
  <Paragraphs>161</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45 Book</vt:lpstr>
      <vt:lpstr>Calibri</vt:lpstr>
      <vt:lpstr>Corbel</vt:lpstr>
      <vt:lpstr>Segoe UI</vt:lpstr>
      <vt:lpstr>Times New Roman</vt:lpstr>
      <vt:lpstr>Wingdings 2</vt:lpstr>
      <vt:lpstr>Frame</vt:lpstr>
      <vt:lpstr>Estimaciones del VIH para 2024</vt:lpstr>
      <vt:lpstr>Las estimaciones son la piedra angular de la respuesta nacional al VIH</vt:lpstr>
      <vt:lpstr>Gracias</vt:lpstr>
      <vt:lpstr>Fuertes descensos de las nuevas infecciones por VIH en las regiones con mayor carga (África); descensos más débiles en el resto: aumentaron las regiones Latina América, EECA y MENA</vt:lpstr>
      <vt:lpstr>PowerPoint Presentation</vt:lpstr>
      <vt:lpstr>Estimaciones para 2023:   La mayoría de los países pudieron estimar el porcentaje de cobertura de TARV entre las PVVIH de 2015 a 2021/22.   Menos tenían datos rutinarios de alta cobertura sobre Supresión  Viral</vt:lpstr>
      <vt:lpstr>Puntos clave para 2024</vt:lpstr>
      <vt:lpstr>Calendario para las estimaciones del VIH en 2024</vt:lpstr>
      <vt:lpstr>Presupuestos  Material de formación y orientación  https://hivtools.unaids.org/hiv-estimates-training-material-en/   </vt:lpstr>
      <vt:lpstr>Opciones del modelo de incidencia en Spectrum - utilizado por los países de América Latina</vt:lpstr>
      <vt:lpstr>PowerPoint Presentation</vt:lpstr>
      <vt:lpstr>Agenda de hoy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keywords>, docId:5B4C97CF8787D494D78E1E35A601204C</cp:keywords>
  <cp:lastModifiedBy>MORO, Liana</cp:lastModifiedBy>
  <cp:revision>33</cp:revision>
  <cp:lastPrinted>2024-01-29T21:01:26Z</cp:lastPrinted>
  <dcterms:created xsi:type="dcterms:W3CDTF">2020-12-01T17:29:59Z</dcterms:created>
  <dcterms:modified xsi:type="dcterms:W3CDTF">2024-01-31T07:46:20Z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