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18"/>
  </p:notesMasterIdLst>
  <p:sldIdLst>
    <p:sldId id="256" r:id="rId5"/>
    <p:sldId id="260" r:id="rId6"/>
    <p:sldId id="3109" r:id="rId7"/>
    <p:sldId id="3112" r:id="rId8"/>
    <p:sldId id="1699" r:id="rId9"/>
    <p:sldId id="3106" r:id="rId10"/>
    <p:sldId id="1536" r:id="rId11"/>
    <p:sldId id="3108" r:id="rId12"/>
    <p:sldId id="481" r:id="rId13"/>
    <p:sldId id="1550" r:id="rId14"/>
    <p:sldId id="1565" r:id="rId15"/>
    <p:sldId id="1540" r:id="rId16"/>
    <p:sldId id="3110" r:id="rId17"/>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3B4970-DA43-C9EB-9F95-5A546B8F60C8}" name="KORENROMP, Eline Louise" initials="KEL" userId="S::KorenrompE@unaids.org::a44abeb2-aa4e-4d35-a6f5-0d25c352ba16" providerId="AD"/>
  <p188:author id="{1D209682-7508-1126-3555-3E7965AE71E1}" name="EKANMIAN, Gatien" initials="EG" userId="S::ekanmiang@unaids.org::c5d5b6b5-1f29-4811-bd93-36fc4aa3b735" providerId="AD"/>
  <p188:author id="{E94A629F-AF23-0FE0-3A9A-780CE6A9B947}" name="NZE-EYO'O, Rodrigue" initials="RN" userId="S::NzeeyoR@unaids.org::19a486e2-c61a-4c1c-bca8-0bd8a8938043" providerId="AD"/>
  <p188:author id="{79868FE5-48BF-1C37-9874-CB5FB2287652}" name="MORO, Liana" initials="LM" userId="S::MoroL@unaids.org::bd07ab22-bd8b-4616-ac20-0c22028c9a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D1"/>
    <a:srgbClr val="FF5050"/>
    <a:srgbClr val="E4E4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11" autoAdjust="0"/>
    <p:restoredTop sz="93831" autoAdjust="0"/>
  </p:normalViewPr>
  <p:slideViewPr>
    <p:cSldViewPr snapToGrid="0">
      <p:cViewPr varScale="1">
        <p:scale>
          <a:sx n="110" d="100"/>
          <a:sy n="110" d="100"/>
        </p:scale>
        <p:origin x="144" y="102"/>
      </p:cViewPr>
      <p:guideLst/>
    </p:cSldViewPr>
  </p:slideViewPr>
  <p:notesTextViewPr>
    <p:cViewPr>
      <p:scale>
        <a:sx n="1" d="1"/>
        <a:sy n="1" d="1"/>
      </p:scale>
      <p:origin x="0" y="0"/>
    </p:cViewPr>
  </p:notesTextViewPr>
  <p:sorterViewPr>
    <p:cViewPr>
      <p:scale>
        <a:sx n="125" d="100"/>
        <a:sy n="1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O, Liana" userId="bd07ab22-bd8b-4616-ac20-0c22028c9a9c" providerId="ADAL" clId="{853847D8-B034-459B-8395-785CE0DCCC35}"/>
    <pc:docChg chg="custSel modSld">
      <pc:chgData name="MORO, Liana" userId="bd07ab22-bd8b-4616-ac20-0c22028c9a9c" providerId="ADAL" clId="{853847D8-B034-459B-8395-785CE0DCCC35}" dt="2024-01-30T11:24:09.374" v="18" actId="1076"/>
      <pc:docMkLst>
        <pc:docMk/>
      </pc:docMkLst>
      <pc:sldChg chg="addSp delSp modSp mod">
        <pc:chgData name="MORO, Liana" userId="bd07ab22-bd8b-4616-ac20-0c22028c9a9c" providerId="ADAL" clId="{853847D8-B034-459B-8395-785CE0DCCC35}" dt="2024-01-30T11:23:33.415" v="8" actId="1076"/>
        <pc:sldMkLst>
          <pc:docMk/>
          <pc:sldMk cId="830199002" sldId="3109"/>
        </pc:sldMkLst>
        <pc:picChg chg="del">
          <ac:chgData name="MORO, Liana" userId="bd07ab22-bd8b-4616-ac20-0c22028c9a9c" providerId="ADAL" clId="{853847D8-B034-459B-8395-785CE0DCCC35}" dt="2024-01-30T11:23:11.319" v="0" actId="478"/>
          <ac:picMkLst>
            <pc:docMk/>
            <pc:sldMk cId="830199002" sldId="3109"/>
            <ac:picMk id="4" creationId="{11FAE27A-0EB4-E930-B554-F76A2D115E51}"/>
          </ac:picMkLst>
        </pc:picChg>
        <pc:picChg chg="add mod modCrop">
          <ac:chgData name="MORO, Liana" userId="bd07ab22-bd8b-4616-ac20-0c22028c9a9c" providerId="ADAL" clId="{853847D8-B034-459B-8395-785CE0DCCC35}" dt="2024-01-30T11:23:33.415" v="8" actId="1076"/>
          <ac:picMkLst>
            <pc:docMk/>
            <pc:sldMk cId="830199002" sldId="3109"/>
            <ac:picMk id="6" creationId="{9488A980-031D-ED43-E1B3-1650092F9C22}"/>
          </ac:picMkLst>
        </pc:picChg>
      </pc:sldChg>
      <pc:sldChg chg="addSp delSp modSp mod modCm">
        <pc:chgData name="MORO, Liana" userId="bd07ab22-bd8b-4616-ac20-0c22028c9a9c" providerId="ADAL" clId="{853847D8-B034-459B-8395-785CE0DCCC35}" dt="2024-01-30T11:24:09.374" v="18" actId="1076"/>
        <pc:sldMkLst>
          <pc:docMk/>
          <pc:sldMk cId="1031977343" sldId="3112"/>
        </pc:sldMkLst>
        <pc:spChg chg="del">
          <ac:chgData name="MORO, Liana" userId="bd07ab22-bd8b-4616-ac20-0c22028c9a9c" providerId="ADAL" clId="{853847D8-B034-459B-8395-785CE0DCCC35}" dt="2024-01-30T11:24:08.087" v="17" actId="478"/>
          <ac:spMkLst>
            <pc:docMk/>
            <pc:sldMk cId="1031977343" sldId="3112"/>
            <ac:spMk id="3" creationId="{8D58BB22-8ED3-7A85-17EC-B651B781049D}"/>
          </ac:spMkLst>
        </pc:spChg>
        <pc:picChg chg="del">
          <ac:chgData name="MORO, Liana" userId="bd07ab22-bd8b-4616-ac20-0c22028c9a9c" providerId="ADAL" clId="{853847D8-B034-459B-8395-785CE0DCCC35}" dt="2024-01-30T11:23:59.071" v="10" actId="478"/>
          <ac:picMkLst>
            <pc:docMk/>
            <pc:sldMk cId="1031977343" sldId="3112"/>
            <ac:picMk id="4" creationId="{04AEB1DF-C4BE-2D6B-D8D2-59380CB55196}"/>
          </ac:picMkLst>
        </pc:picChg>
        <pc:picChg chg="add mod">
          <ac:chgData name="MORO, Liana" userId="bd07ab22-bd8b-4616-ac20-0c22028c9a9c" providerId="ADAL" clId="{853847D8-B034-459B-8395-785CE0DCCC35}" dt="2024-01-30T11:24:09.374" v="18" actId="1076"/>
          <ac:picMkLst>
            <pc:docMk/>
            <pc:sldMk cId="1031977343" sldId="3112"/>
            <ac:picMk id="6" creationId="{912EF8BF-1BF6-E0EA-14BA-E9D929E87732}"/>
          </ac:picMkLst>
        </pc:picChg>
        <pc:extLst>
          <p:ext xmlns:p="http://schemas.openxmlformats.org/presentationml/2006/main" uri="{D6D511B9-2390-475A-947B-AFAB55BFBCF1}">
            <pc226:cmChg xmlns:pc226="http://schemas.microsoft.com/office/powerpoint/2022/06/main/command" chg="mod">
              <pc226:chgData name="MORO, Liana" userId="bd07ab22-bd8b-4616-ac20-0c22028c9a9c" providerId="ADAL" clId="{853847D8-B034-459B-8395-785CE0DCCC35}" dt="2024-01-30T11:23:59.075" v="11" actId="2056"/>
              <pc2:cmMkLst xmlns:pc2="http://schemas.microsoft.com/office/powerpoint/2019/9/main/command">
                <pc:docMk/>
                <pc:sldMk cId="1031977343" sldId="3112"/>
                <pc2:cmMk id="{27F639D5-BAF4-4135-A5AD-5981B0A125D1}"/>
              </pc2:cmMkLst>
              <pc226:cmRplyChg chg="add">
                <pc226:chgData name="MORO, Liana" userId="bd07ab22-bd8b-4616-ac20-0c22028c9a9c" providerId="ADAL" clId="{853847D8-B034-459B-8395-785CE0DCCC35}" dt="2024-01-30T11:23:56.784" v="9"/>
                <pc2:cmRplyMkLst xmlns:pc2="http://schemas.microsoft.com/office/powerpoint/2019/9/main/command">
                  <pc:docMk/>
                  <pc:sldMk cId="1031977343" sldId="3112"/>
                  <pc2:cmMk id="{27F639D5-BAF4-4135-A5AD-5981B0A125D1}"/>
                  <pc2:cmRplyMk id="{A800B915-2C61-48B5-BBA1-4B83426F2CA3}"/>
                </pc2:cmRplyMkLst>
              </pc226:cmRplyChg>
            </pc226:cmChg>
          </p:ext>
        </pc:extLst>
      </pc:sldChg>
    </pc:docChg>
  </pc:docChgLst>
  <pc:docChgLst>
    <pc:chgData name="KORENROMP, Eline Louise" userId="a44abeb2-aa4e-4d35-a6f5-0d25c352ba16" providerId="ADAL" clId="{ED729484-A0A6-481C-A37E-32A3543685B4}"/>
    <pc:docChg chg="undo custSel modSld">
      <pc:chgData name="KORENROMP, Eline Louise" userId="a44abeb2-aa4e-4d35-a6f5-0d25c352ba16" providerId="ADAL" clId="{ED729484-A0A6-481C-A37E-32A3543685B4}" dt="2024-01-30T11:31:02.780" v="588"/>
      <pc:docMkLst>
        <pc:docMk/>
      </pc:docMkLst>
      <pc:sldChg chg="modSp mod delCm modCm">
        <pc:chgData name="KORENROMP, Eline Louise" userId="a44abeb2-aa4e-4d35-a6f5-0d25c352ba16" providerId="ADAL" clId="{ED729484-A0A6-481C-A37E-32A3543685B4}" dt="2024-01-29T06:56:29.689" v="262" actId="14100"/>
        <pc:sldMkLst>
          <pc:docMk/>
          <pc:sldMk cId="3797595976" sldId="260"/>
        </pc:sldMkLst>
        <pc:spChg chg="mod">
          <ac:chgData name="KORENROMP, Eline Louise" userId="a44abeb2-aa4e-4d35-a6f5-0d25c352ba16" providerId="ADAL" clId="{ED729484-A0A6-481C-A37E-32A3543685B4}" dt="2024-01-29T06:56:29.689" v="262" actId="14100"/>
          <ac:spMkLst>
            <pc:docMk/>
            <pc:sldMk cId="3797595976" sldId="260"/>
            <ac:spMk id="2" creationId="{BF2857FA-C4B2-4925-9184-6FE54F3EAEED}"/>
          </ac:spMkLst>
        </pc:spChg>
        <pc:spChg chg="mod">
          <ac:chgData name="KORENROMP, Eline Louise" userId="a44abeb2-aa4e-4d35-a6f5-0d25c352ba16" providerId="ADAL" clId="{ED729484-A0A6-481C-A37E-32A3543685B4}" dt="2024-01-29T06:56:13.335" v="257" actId="113"/>
          <ac:spMkLst>
            <pc:docMk/>
            <pc:sldMk cId="3797595976" sldId="260"/>
            <ac:spMk id="3" creationId="{C0FF2FB9-99D6-4033-BE37-9FBF0160C93E}"/>
          </ac:spMkLst>
        </pc:spChg>
        <pc:extLst>
          <p:ext xmlns:p="http://schemas.openxmlformats.org/presentationml/2006/main" uri="{D6D511B9-2390-475A-947B-AFAB55BFBCF1}">
            <pc226:cmChg xmlns:pc226="http://schemas.microsoft.com/office/powerpoint/2022/06/main/command" chg="del mod">
              <pc226:chgData name="KORENROMP, Eline Louise" userId="a44abeb2-aa4e-4d35-a6f5-0d25c352ba16" providerId="ADAL" clId="{ED729484-A0A6-481C-A37E-32A3543685B4}" dt="2024-01-29T06:56:20.537" v="258"/>
              <pc2:cmMkLst xmlns:pc2="http://schemas.microsoft.com/office/powerpoint/2019/9/main/command">
                <pc:docMk/>
                <pc:sldMk cId="3797595976" sldId="260"/>
                <pc2:cmMk id="{9D1ADC94-F245-4F8A-8BEC-B4ABB0871438}"/>
              </pc2:cmMkLst>
            </pc226:cmChg>
          </p:ext>
        </pc:extLst>
      </pc:sldChg>
      <pc:sldChg chg="modSp mod delCm">
        <pc:chgData name="KORENROMP, Eline Louise" userId="a44abeb2-aa4e-4d35-a6f5-0d25c352ba16" providerId="ADAL" clId="{ED729484-A0A6-481C-A37E-32A3543685B4}" dt="2024-01-30T11:31:02.780" v="588"/>
        <pc:sldMkLst>
          <pc:docMk/>
          <pc:sldMk cId="4077375247" sldId="481"/>
        </pc:sldMkLst>
        <pc:spChg chg="mod">
          <ac:chgData name="KORENROMP, Eline Louise" userId="a44abeb2-aa4e-4d35-a6f5-0d25c352ba16" providerId="ADAL" clId="{ED729484-A0A6-481C-A37E-32A3543685B4}" dt="2024-01-29T06:57:09.775" v="272" actId="113"/>
          <ac:spMkLst>
            <pc:docMk/>
            <pc:sldMk cId="4077375247" sldId="481"/>
            <ac:spMk id="4" creationId="{C2FEF825-B1A4-1F45-4E91-9427D602CE8F}"/>
          </ac:spMkLst>
        </pc:spChg>
        <pc:extLst>
          <p:ext xmlns:p="http://schemas.openxmlformats.org/presentationml/2006/main" uri="{D6D511B9-2390-475A-947B-AFAB55BFBCF1}">
            <pc226:cmChg xmlns:pc226="http://schemas.microsoft.com/office/powerpoint/2022/06/main/command" chg="del">
              <pc226:chgData name="KORENROMP, Eline Louise" userId="a44abeb2-aa4e-4d35-a6f5-0d25c352ba16" providerId="ADAL" clId="{ED729484-A0A6-481C-A37E-32A3543685B4}" dt="2024-01-30T11:31:02.780" v="588"/>
              <pc2:cmMkLst xmlns:pc2="http://schemas.microsoft.com/office/powerpoint/2019/9/main/command">
                <pc:docMk/>
                <pc:sldMk cId="4077375247" sldId="481"/>
                <pc2:cmMk id="{1FF9D7A4-50C9-4E16-ADAE-7E6A045934F9}"/>
              </pc2:cmMkLst>
            </pc226:cmChg>
          </p:ext>
        </pc:extLst>
      </pc:sldChg>
      <pc:sldChg chg="modSp mod">
        <pc:chgData name="KORENROMP, Eline Louise" userId="a44abeb2-aa4e-4d35-a6f5-0d25c352ba16" providerId="ADAL" clId="{ED729484-A0A6-481C-A37E-32A3543685B4}" dt="2024-01-29T06:55:10.867" v="159" actId="27636"/>
        <pc:sldMkLst>
          <pc:docMk/>
          <pc:sldMk cId="4114347516" sldId="1536"/>
        </pc:sldMkLst>
        <pc:spChg chg="mod">
          <ac:chgData name="KORENROMP, Eline Louise" userId="a44abeb2-aa4e-4d35-a6f5-0d25c352ba16" providerId="ADAL" clId="{ED729484-A0A6-481C-A37E-32A3543685B4}" dt="2024-01-29T06:55:10.867" v="159" actId="27636"/>
          <ac:spMkLst>
            <pc:docMk/>
            <pc:sldMk cId="4114347516" sldId="1536"/>
            <ac:spMk id="3" creationId="{2D500F84-5879-5D18-F53A-4586F7232CC9}"/>
          </ac:spMkLst>
        </pc:spChg>
      </pc:sldChg>
      <pc:sldChg chg="modSp mod">
        <pc:chgData name="KORENROMP, Eline Louise" userId="a44abeb2-aa4e-4d35-a6f5-0d25c352ba16" providerId="ADAL" clId="{ED729484-A0A6-481C-A37E-32A3543685B4}" dt="2024-01-29T07:01:15.114" v="548" actId="6549"/>
        <pc:sldMkLst>
          <pc:docMk/>
          <pc:sldMk cId="134191081" sldId="1540"/>
        </pc:sldMkLst>
        <pc:spChg chg="mod">
          <ac:chgData name="KORENROMP, Eline Louise" userId="a44abeb2-aa4e-4d35-a6f5-0d25c352ba16" providerId="ADAL" clId="{ED729484-A0A6-481C-A37E-32A3543685B4}" dt="2024-01-29T07:01:15.114" v="548" actId="6549"/>
          <ac:spMkLst>
            <pc:docMk/>
            <pc:sldMk cId="134191081" sldId="1540"/>
            <ac:spMk id="3" creationId="{9A0DC9E1-6409-E998-ED77-26E3D4288057}"/>
          </ac:spMkLst>
        </pc:spChg>
        <pc:spChg chg="mod">
          <ac:chgData name="KORENROMP, Eline Louise" userId="a44abeb2-aa4e-4d35-a6f5-0d25c352ba16" providerId="ADAL" clId="{ED729484-A0A6-481C-A37E-32A3543685B4}" dt="2024-01-29T07:00:50.303" v="524" actId="108"/>
          <ac:spMkLst>
            <pc:docMk/>
            <pc:sldMk cId="134191081" sldId="1540"/>
            <ac:spMk id="4" creationId="{30519FBC-3F2B-C023-EB27-963E9FB9C8A0}"/>
          </ac:spMkLst>
        </pc:spChg>
      </pc:sldChg>
      <pc:sldChg chg="delCm modCm">
        <pc:chgData name="KORENROMP, Eline Louise" userId="a44abeb2-aa4e-4d35-a6f5-0d25c352ba16" providerId="ADAL" clId="{ED729484-A0A6-481C-A37E-32A3543685B4}" dt="2024-01-29T06:58:20.102" v="278"/>
        <pc:sldMkLst>
          <pc:docMk/>
          <pc:sldMk cId="3809484236" sldId="1550"/>
        </pc:sldMkLst>
        <pc:extLst>
          <p:ext xmlns:p="http://schemas.openxmlformats.org/presentationml/2006/main" uri="{D6D511B9-2390-475A-947B-AFAB55BFBCF1}">
            <pc226:cmChg xmlns:pc226="http://schemas.microsoft.com/office/powerpoint/2022/06/main/command" chg="del mod">
              <pc226:chgData name="KORENROMP, Eline Louise" userId="a44abeb2-aa4e-4d35-a6f5-0d25c352ba16" providerId="ADAL" clId="{ED729484-A0A6-481C-A37E-32A3543685B4}" dt="2024-01-29T06:58:20.102" v="278"/>
              <pc2:cmMkLst xmlns:pc2="http://schemas.microsoft.com/office/powerpoint/2019/9/main/command">
                <pc:docMk/>
                <pc:sldMk cId="3809484236" sldId="1550"/>
                <pc2:cmMk id="{7C363366-33DD-46F5-A2A5-CD729AAC51F7}"/>
              </pc2:cmMkLst>
            </pc226:cmChg>
          </p:ext>
        </pc:extLst>
      </pc:sldChg>
      <pc:sldChg chg="modSp mod">
        <pc:chgData name="KORENROMP, Eline Louise" userId="a44abeb2-aa4e-4d35-a6f5-0d25c352ba16" providerId="ADAL" clId="{ED729484-A0A6-481C-A37E-32A3543685B4}" dt="2024-01-29T07:00:19.605" v="523" actId="1076"/>
        <pc:sldMkLst>
          <pc:docMk/>
          <pc:sldMk cId="1792933428" sldId="1565"/>
        </pc:sldMkLst>
        <pc:spChg chg="mod">
          <ac:chgData name="KORENROMP, Eline Louise" userId="a44abeb2-aa4e-4d35-a6f5-0d25c352ba16" providerId="ADAL" clId="{ED729484-A0A6-481C-A37E-32A3543685B4}" dt="2024-01-29T07:00:14.550" v="522" actId="6549"/>
          <ac:spMkLst>
            <pc:docMk/>
            <pc:sldMk cId="1792933428" sldId="1565"/>
            <ac:spMk id="2" creationId="{57AB3176-701D-400D-AD07-5EC591B16680}"/>
          </ac:spMkLst>
        </pc:spChg>
        <pc:spChg chg="mod">
          <ac:chgData name="KORENROMP, Eline Louise" userId="a44abeb2-aa4e-4d35-a6f5-0d25c352ba16" providerId="ADAL" clId="{ED729484-A0A6-481C-A37E-32A3543685B4}" dt="2024-01-29T07:00:19.605" v="523" actId="1076"/>
          <ac:spMkLst>
            <pc:docMk/>
            <pc:sldMk cId="1792933428" sldId="1565"/>
            <ac:spMk id="8" creationId="{F3EB3E4C-8126-D7D2-EB27-41296E745E0A}"/>
          </ac:spMkLst>
        </pc:spChg>
        <pc:graphicFrameChg chg="mod modGraphic">
          <ac:chgData name="KORENROMP, Eline Louise" userId="a44abeb2-aa4e-4d35-a6f5-0d25c352ba16" providerId="ADAL" clId="{ED729484-A0A6-481C-A37E-32A3543685B4}" dt="2024-01-29T06:59:49.105" v="461" actId="1076"/>
          <ac:graphicFrameMkLst>
            <pc:docMk/>
            <pc:sldMk cId="1792933428" sldId="1565"/>
            <ac:graphicFrameMk id="6" creationId="{14C0D224-90B7-F719-B568-064782179CF4}"/>
          </ac:graphicFrameMkLst>
        </pc:graphicFrameChg>
      </pc:sldChg>
      <pc:sldChg chg="modSp mod delCm">
        <pc:chgData name="KORENROMP, Eline Louise" userId="a44abeb2-aa4e-4d35-a6f5-0d25c352ba16" providerId="ADAL" clId="{ED729484-A0A6-481C-A37E-32A3543685B4}" dt="2024-01-30T11:30:42.852" v="586"/>
        <pc:sldMkLst>
          <pc:docMk/>
          <pc:sldMk cId="4142559381" sldId="1699"/>
        </pc:sldMkLst>
        <pc:spChg chg="mod">
          <ac:chgData name="KORENROMP, Eline Louise" userId="a44abeb2-aa4e-4d35-a6f5-0d25c352ba16" providerId="ADAL" clId="{ED729484-A0A6-481C-A37E-32A3543685B4}" dt="2024-01-29T06:55:55.558" v="247" actId="20577"/>
          <ac:spMkLst>
            <pc:docMk/>
            <pc:sldMk cId="4142559381" sldId="1699"/>
            <ac:spMk id="55" creationId="{C4325554-85FA-42BF-9648-938FBC837889}"/>
          </ac:spMkLst>
        </pc:spChg>
        <pc:extLst>
          <p:ext xmlns:p="http://schemas.openxmlformats.org/presentationml/2006/main" uri="{D6D511B9-2390-475A-947B-AFAB55BFBCF1}">
            <pc226:cmChg xmlns:pc226="http://schemas.microsoft.com/office/powerpoint/2022/06/main/command" chg="del">
              <pc226:chgData name="KORENROMP, Eline Louise" userId="a44abeb2-aa4e-4d35-a6f5-0d25c352ba16" providerId="ADAL" clId="{ED729484-A0A6-481C-A37E-32A3543685B4}" dt="2024-01-30T11:30:42.852" v="586"/>
              <pc2:cmMkLst xmlns:pc2="http://schemas.microsoft.com/office/powerpoint/2019/9/main/command">
                <pc:docMk/>
                <pc:sldMk cId="4142559381" sldId="1699"/>
                <pc2:cmMk id="{2BA705DD-E404-4A89-B903-7EAD93011935}"/>
              </pc2:cmMkLst>
            </pc226:cmChg>
          </p:ext>
        </pc:extLst>
      </pc:sldChg>
      <pc:sldChg chg="delCm">
        <pc:chgData name="KORENROMP, Eline Louise" userId="a44abeb2-aa4e-4d35-a6f5-0d25c352ba16" providerId="ADAL" clId="{ED729484-A0A6-481C-A37E-32A3543685B4}" dt="2024-01-30T11:30:49.398" v="587"/>
        <pc:sldMkLst>
          <pc:docMk/>
          <pc:sldMk cId="3673016961" sldId="3106"/>
        </pc:sldMkLst>
        <pc:extLst>
          <p:ext xmlns:p="http://schemas.openxmlformats.org/presentationml/2006/main" uri="{D6D511B9-2390-475A-947B-AFAB55BFBCF1}">
            <pc226:cmChg xmlns:pc226="http://schemas.microsoft.com/office/powerpoint/2022/06/main/command" chg="del">
              <pc226:chgData name="KORENROMP, Eline Louise" userId="a44abeb2-aa4e-4d35-a6f5-0d25c352ba16" providerId="ADAL" clId="{ED729484-A0A6-481C-A37E-32A3543685B4}" dt="2024-01-30T11:30:49.398" v="587"/>
              <pc2:cmMkLst xmlns:pc2="http://schemas.microsoft.com/office/powerpoint/2019/9/main/command">
                <pc:docMk/>
                <pc:sldMk cId="3673016961" sldId="3106"/>
                <pc2:cmMk id="{37D415FE-CF3B-4EAB-AD00-1C06C983F4AA}"/>
              </pc2:cmMkLst>
            </pc226:cmChg>
          </p:ext>
        </pc:extLst>
      </pc:sldChg>
      <pc:sldChg chg="modSp mod">
        <pc:chgData name="KORENROMP, Eline Louise" userId="a44abeb2-aa4e-4d35-a6f5-0d25c352ba16" providerId="ADAL" clId="{ED729484-A0A6-481C-A37E-32A3543685B4}" dt="2024-01-29T06:51:57.741" v="144" actId="207"/>
        <pc:sldMkLst>
          <pc:docMk/>
          <pc:sldMk cId="3204931726" sldId="3108"/>
        </pc:sldMkLst>
        <pc:spChg chg="mod">
          <ac:chgData name="KORENROMP, Eline Louise" userId="a44abeb2-aa4e-4d35-a6f5-0d25c352ba16" providerId="ADAL" clId="{ED729484-A0A6-481C-A37E-32A3543685B4}" dt="2024-01-29T06:51:33.961" v="140" actId="20577"/>
          <ac:spMkLst>
            <pc:docMk/>
            <pc:sldMk cId="3204931726" sldId="3108"/>
            <ac:spMk id="2" creationId="{6F89AE63-F34A-38CC-7B69-77F0BE1F4633}"/>
          </ac:spMkLst>
        </pc:spChg>
        <pc:spChg chg="mod">
          <ac:chgData name="KORENROMP, Eline Louise" userId="a44abeb2-aa4e-4d35-a6f5-0d25c352ba16" providerId="ADAL" clId="{ED729484-A0A6-481C-A37E-32A3543685B4}" dt="2024-01-29T06:51:57.741" v="144" actId="207"/>
          <ac:spMkLst>
            <pc:docMk/>
            <pc:sldMk cId="3204931726" sldId="3108"/>
            <ac:spMk id="3" creationId="{A1F169DC-45CE-BCC8-3572-22BE6FF1121F}"/>
          </ac:spMkLst>
        </pc:spChg>
      </pc:sldChg>
      <pc:sldChg chg="modSp mod delCm modCm">
        <pc:chgData name="KORENROMP, Eline Louise" userId="a44abeb2-aa4e-4d35-a6f5-0d25c352ba16" providerId="ADAL" clId="{ED729484-A0A6-481C-A37E-32A3543685B4}" dt="2024-01-29T06:49:13.244" v="95"/>
        <pc:sldMkLst>
          <pc:docMk/>
          <pc:sldMk cId="830199002" sldId="3109"/>
        </pc:sldMkLst>
        <pc:spChg chg="mod">
          <ac:chgData name="KORENROMP, Eline Louise" userId="a44abeb2-aa4e-4d35-a6f5-0d25c352ba16" providerId="ADAL" clId="{ED729484-A0A6-481C-A37E-32A3543685B4}" dt="2024-01-29T06:48:28.950" v="89" actId="6549"/>
          <ac:spMkLst>
            <pc:docMk/>
            <pc:sldMk cId="830199002" sldId="3109"/>
            <ac:spMk id="2" creationId="{55F5D00B-5FEB-3E85-B4AE-F27F7B11F82D}"/>
          </ac:spMkLst>
        </pc:spChg>
        <pc:spChg chg="mod">
          <ac:chgData name="KORENROMP, Eline Louise" userId="a44abeb2-aa4e-4d35-a6f5-0d25c352ba16" providerId="ADAL" clId="{ED729484-A0A6-481C-A37E-32A3543685B4}" dt="2024-01-29T06:49:08.268" v="93" actId="207"/>
          <ac:spMkLst>
            <pc:docMk/>
            <pc:sldMk cId="830199002" sldId="3109"/>
            <ac:spMk id="3" creationId="{566947AC-1171-011A-5368-8AA66DF5AE46}"/>
          </ac:spMkLst>
        </pc:spChg>
        <pc:picChg chg="mod">
          <ac:chgData name="KORENROMP, Eline Louise" userId="a44abeb2-aa4e-4d35-a6f5-0d25c352ba16" providerId="ADAL" clId="{ED729484-A0A6-481C-A37E-32A3543685B4}" dt="2024-01-29T06:48:25.477" v="83" actId="1076"/>
          <ac:picMkLst>
            <pc:docMk/>
            <pc:sldMk cId="830199002" sldId="3109"/>
            <ac:picMk id="4" creationId="{11FAE27A-0EB4-E930-B554-F76A2D115E51}"/>
          </ac:picMkLst>
        </pc:picChg>
        <pc:extLst>
          <p:ext xmlns:p="http://schemas.openxmlformats.org/presentationml/2006/main" uri="{D6D511B9-2390-475A-947B-AFAB55BFBCF1}">
            <pc226:cmChg xmlns:pc226="http://schemas.microsoft.com/office/powerpoint/2022/06/main/command" chg="del mod">
              <pc226:chgData name="KORENROMP, Eline Louise" userId="a44abeb2-aa4e-4d35-a6f5-0d25c352ba16" providerId="ADAL" clId="{ED729484-A0A6-481C-A37E-32A3543685B4}" dt="2024-01-29T06:49:10.656" v="94"/>
              <pc2:cmMkLst xmlns:pc2="http://schemas.microsoft.com/office/powerpoint/2019/9/main/command">
                <pc:docMk/>
                <pc:sldMk cId="830199002" sldId="3109"/>
                <pc2:cmMk id="{5ECBC43E-CB1B-4E09-A235-50D27BC11907}"/>
              </pc2:cmMkLst>
            </pc226:cmChg>
            <pc226:cmChg xmlns:pc226="http://schemas.microsoft.com/office/powerpoint/2022/06/main/command" chg="del mod">
              <pc226:chgData name="KORENROMP, Eline Louise" userId="a44abeb2-aa4e-4d35-a6f5-0d25c352ba16" providerId="ADAL" clId="{ED729484-A0A6-481C-A37E-32A3543685B4}" dt="2024-01-29T06:49:13.244" v="95"/>
              <pc2:cmMkLst xmlns:pc2="http://schemas.microsoft.com/office/powerpoint/2019/9/main/command">
                <pc:docMk/>
                <pc:sldMk cId="830199002" sldId="3109"/>
                <pc2:cmMk id="{047881B9-9987-4D6C-8788-861FB2775B98}"/>
              </pc2:cmMkLst>
            </pc226:cmChg>
          </p:ext>
        </pc:extLst>
      </pc:sldChg>
      <pc:sldChg chg="modSp mod">
        <pc:chgData name="KORENROMP, Eline Louise" userId="a44abeb2-aa4e-4d35-a6f5-0d25c352ba16" providerId="ADAL" clId="{ED729484-A0A6-481C-A37E-32A3543685B4}" dt="2024-01-29T07:01:48.404" v="584" actId="14100"/>
        <pc:sldMkLst>
          <pc:docMk/>
          <pc:sldMk cId="70546187" sldId="3110"/>
        </pc:sldMkLst>
        <pc:spChg chg="mod">
          <ac:chgData name="KORENROMP, Eline Louise" userId="a44abeb2-aa4e-4d35-a6f5-0d25c352ba16" providerId="ADAL" clId="{ED729484-A0A6-481C-A37E-32A3543685B4}" dt="2024-01-29T07:01:48.404" v="584" actId="14100"/>
          <ac:spMkLst>
            <pc:docMk/>
            <pc:sldMk cId="70546187" sldId="3110"/>
            <ac:spMk id="2" creationId="{75963E36-F182-F20E-136E-352E018587D6}"/>
          </ac:spMkLst>
        </pc:spChg>
        <pc:spChg chg="mod">
          <ac:chgData name="KORENROMP, Eline Louise" userId="a44abeb2-aa4e-4d35-a6f5-0d25c352ba16" providerId="ADAL" clId="{ED729484-A0A6-481C-A37E-32A3543685B4}" dt="2024-01-29T07:01:33.644" v="551" actId="207"/>
          <ac:spMkLst>
            <pc:docMk/>
            <pc:sldMk cId="70546187" sldId="3110"/>
            <ac:spMk id="3" creationId="{CC90D02B-99A6-BF7A-AD76-98CDB341B59E}"/>
          </ac:spMkLst>
        </pc:spChg>
      </pc:sldChg>
      <pc:sldChg chg="modSp mod delCm">
        <pc:chgData name="KORENROMP, Eline Louise" userId="a44abeb2-aa4e-4d35-a6f5-0d25c352ba16" providerId="ADAL" clId="{ED729484-A0A6-481C-A37E-32A3543685B4}" dt="2024-01-30T11:28:55.659" v="585"/>
        <pc:sldMkLst>
          <pc:docMk/>
          <pc:sldMk cId="1031977343" sldId="3112"/>
        </pc:sldMkLst>
        <pc:spChg chg="mod">
          <ac:chgData name="KORENROMP, Eline Louise" userId="a44abeb2-aa4e-4d35-a6f5-0d25c352ba16" providerId="ADAL" clId="{ED729484-A0A6-481C-A37E-32A3543685B4}" dt="2024-01-29T06:49:54.859" v="99" actId="113"/>
          <ac:spMkLst>
            <pc:docMk/>
            <pc:sldMk cId="1031977343" sldId="3112"/>
            <ac:spMk id="2" creationId="{1770F1DE-8800-AC02-6A61-F9F657CA66BB}"/>
          </ac:spMkLst>
        </pc:spChg>
        <pc:extLst>
          <p:ext xmlns:p="http://schemas.openxmlformats.org/presentationml/2006/main" uri="{D6D511B9-2390-475A-947B-AFAB55BFBCF1}">
            <pc226:cmChg xmlns:pc226="http://schemas.microsoft.com/office/powerpoint/2022/06/main/command" chg="del">
              <pc226:chgData name="KORENROMP, Eline Louise" userId="a44abeb2-aa4e-4d35-a6f5-0d25c352ba16" providerId="ADAL" clId="{ED729484-A0A6-481C-A37E-32A3543685B4}" dt="2024-01-30T11:28:55.659" v="585"/>
              <pc2:cmMkLst xmlns:pc2="http://schemas.microsoft.com/office/powerpoint/2019/9/main/command">
                <pc:docMk/>
                <pc:sldMk cId="1031977343" sldId="3112"/>
                <pc2:cmMk id="{27F639D5-BAF4-4135-A5AD-5981B0A125D1}"/>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79"/>
          </a:xfrm>
          <a:prstGeom prst="rect">
            <a:avLst/>
          </a:prstGeom>
        </p:spPr>
        <p:txBody>
          <a:bodyPr vert="horz" lIns="93932" tIns="46966" rIns="93932" bIns="46966" rtlCol="0"/>
          <a:lstStyle>
            <a:lvl1pPr algn="l">
              <a:defRPr sz="1200"/>
            </a:lvl1pPr>
          </a:lstStyle>
          <a:p>
            <a:endParaRPr lang="en-US"/>
          </a:p>
        </p:txBody>
      </p:sp>
      <p:sp>
        <p:nvSpPr>
          <p:cNvPr id="3" name="Date Placeholder 2"/>
          <p:cNvSpPr>
            <a:spLocks noGrp="1"/>
          </p:cNvSpPr>
          <p:nvPr>
            <p:ph type="dt" idx="1"/>
          </p:nvPr>
        </p:nvSpPr>
        <p:spPr>
          <a:xfrm>
            <a:off x="4008705" y="0"/>
            <a:ext cx="3066733" cy="469779"/>
          </a:xfrm>
          <a:prstGeom prst="rect">
            <a:avLst/>
          </a:prstGeom>
        </p:spPr>
        <p:txBody>
          <a:bodyPr vert="horz" lIns="93932" tIns="46966" rIns="93932" bIns="46966" rtlCol="0"/>
          <a:lstStyle>
            <a:lvl1pPr algn="r">
              <a:defRPr sz="1200"/>
            </a:lvl1pPr>
          </a:lstStyle>
          <a:p>
            <a:fld id="{3F4DE85E-B7DD-4983-B81E-87808B4ABA6B}" type="datetimeFigureOut">
              <a:rPr lang="en-US" smtClean="0"/>
              <a:t>1/30/2024</a:t>
            </a:fld>
            <a:endParaRPr lang="en-US"/>
          </a:p>
        </p:txBody>
      </p:sp>
      <p:sp>
        <p:nvSpPr>
          <p:cNvPr id="4" name="Slide Image Placeholder 3"/>
          <p:cNvSpPr>
            <a:spLocks noGrp="1" noRot="1" noChangeAspect="1"/>
          </p:cNvSpPr>
          <p:nvPr>
            <p:ph type="sldImg" idx="2"/>
          </p:nvPr>
        </p:nvSpPr>
        <p:spPr>
          <a:xfrm>
            <a:off x="730250" y="1169988"/>
            <a:ext cx="5616575" cy="3159125"/>
          </a:xfrm>
          <a:prstGeom prst="rect">
            <a:avLst/>
          </a:prstGeom>
          <a:noFill/>
          <a:ln w="12700">
            <a:solidFill>
              <a:prstClr val="black"/>
            </a:solidFill>
          </a:ln>
        </p:spPr>
        <p:txBody>
          <a:bodyPr vert="horz" lIns="93932" tIns="46966" rIns="93932" bIns="46966" rtlCol="0" anchor="ctr"/>
          <a:lstStyle/>
          <a:p>
            <a:endParaRPr lang="en-US"/>
          </a:p>
        </p:txBody>
      </p:sp>
      <p:sp>
        <p:nvSpPr>
          <p:cNvPr id="5" name="Notes Placeholder 4"/>
          <p:cNvSpPr>
            <a:spLocks noGrp="1"/>
          </p:cNvSpPr>
          <p:nvPr>
            <p:ph type="body" sz="quarter" idx="3"/>
          </p:nvPr>
        </p:nvSpPr>
        <p:spPr>
          <a:xfrm>
            <a:off x="707708" y="4505979"/>
            <a:ext cx="5661660" cy="3686711"/>
          </a:xfrm>
          <a:prstGeom prst="rect">
            <a:avLst/>
          </a:prstGeom>
        </p:spPr>
        <p:txBody>
          <a:bodyPr vert="horz" lIns="93932" tIns="46966" rIns="93932" bIns="46966"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893297"/>
            <a:ext cx="3066733" cy="469778"/>
          </a:xfrm>
          <a:prstGeom prst="rect">
            <a:avLst/>
          </a:prstGeom>
        </p:spPr>
        <p:txBody>
          <a:bodyPr vert="horz" lIns="93932" tIns="46966" rIns="93932" bIns="4696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8"/>
          </a:xfrm>
          <a:prstGeom prst="rect">
            <a:avLst/>
          </a:prstGeom>
        </p:spPr>
        <p:txBody>
          <a:bodyPr vert="horz" lIns="93932" tIns="46966" rIns="93932" bIns="46966" rtlCol="0" anchor="b"/>
          <a:lstStyle>
            <a:lvl1pPr algn="r">
              <a:defRPr sz="1200"/>
            </a:lvl1pPr>
          </a:lstStyle>
          <a:p>
            <a:fld id="{57659616-E921-41D3-9E36-7E9FC31D8247}" type="slidenum">
              <a:rPr lang="en-US" smtClean="0"/>
              <a:t>‹#›</a:t>
            </a:fld>
            <a:endParaRPr lang="en-US"/>
          </a:p>
        </p:txBody>
      </p:sp>
    </p:spTree>
    <p:extLst>
      <p:ext uri="{BB962C8B-B14F-4D97-AF65-F5344CB8AC3E}">
        <p14:creationId xmlns:p14="http://schemas.microsoft.com/office/powerpoint/2010/main" val="317290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Bienvenue à une nouvelle série d'estimations sur le VIH ! </a:t>
            </a:r>
          </a:p>
          <a:p>
            <a:r>
              <a:rPr lang="en-US" dirty="0"/>
              <a:t>Il s'agit d'un webinaire de “</a:t>
            </a:r>
            <a:r>
              <a:rPr lang="en-US" b="1" dirty="0">
                <a:solidFill>
                  <a:srgbClr val="FF0000"/>
                </a:solidFill>
              </a:rPr>
              <a:t>remise à </a:t>
            </a:r>
            <a:r>
              <a:rPr lang="en-US" b="1" dirty="0" err="1">
                <a:solidFill>
                  <a:srgbClr val="FF0000"/>
                </a:solidFill>
              </a:rPr>
              <a:t>niveau</a:t>
            </a:r>
            <a:r>
              <a:rPr lang="en-US" dirty="0"/>
              <a:t>” </a:t>
            </a:r>
            <a:r>
              <a:rPr lang="en-US" b="1" dirty="0" err="1">
                <a:solidFill>
                  <a:srgbClr val="FF0000"/>
                </a:solidFill>
              </a:rPr>
              <a:t>destiné</a:t>
            </a:r>
            <a:r>
              <a:rPr lang="en-US" b="1" dirty="0">
                <a:solidFill>
                  <a:srgbClr val="FF0000"/>
                </a:solidFill>
              </a:rPr>
              <a:t> aux </a:t>
            </a:r>
            <a:r>
              <a:rPr lang="en-US" b="1" dirty="0" err="1">
                <a:solidFill>
                  <a:srgbClr val="FF0000"/>
                </a:solidFill>
              </a:rPr>
              <a:t>utilisateurs</a:t>
            </a:r>
            <a:r>
              <a:rPr lang="en-US" b="1" dirty="0">
                <a:solidFill>
                  <a:srgbClr val="FF0000"/>
                </a:solidFill>
              </a:rPr>
              <a:t> </a:t>
            </a:r>
            <a:r>
              <a:rPr lang="en-US" dirty="0"/>
              <a:t>qui réalisent des estimations sur le VIH depuis plusieurs années et qui ont participé à un ou plusieurs des ateliers de formation régionaux précédents. Nous </a:t>
            </a:r>
            <a:r>
              <a:rPr lang="en-US" dirty="0" err="1"/>
              <a:t>nous</a:t>
            </a:r>
            <a:r>
              <a:rPr lang="en-US" dirty="0"/>
              <a:t> </a:t>
            </a:r>
            <a:r>
              <a:rPr lang="en-US" b="1" dirty="0" err="1"/>
              <a:t>focaliserons</a:t>
            </a:r>
            <a:r>
              <a:rPr lang="en-US" b="1" dirty="0"/>
              <a:t> </a:t>
            </a:r>
            <a:r>
              <a:rPr lang="en-US" dirty="0"/>
              <a:t>donc sur les nouveautés et sur ce qui est particulièrement important cette année. </a:t>
            </a:r>
          </a:p>
          <a:p>
            <a:r>
              <a:rPr lang="en-US" dirty="0"/>
              <a:t>Si vous </a:t>
            </a:r>
            <a:r>
              <a:rPr lang="en-US" dirty="0" err="1"/>
              <a:t>êtes</a:t>
            </a:r>
            <a:r>
              <a:rPr lang="en-US" dirty="0"/>
              <a:t> </a:t>
            </a:r>
            <a:r>
              <a:rPr lang="en-US" b="1" dirty="0"/>
              <a:t>nouveau</a:t>
            </a:r>
            <a:r>
              <a:rPr lang="en-US" dirty="0"/>
              <a:t> dans ce processus, vous aurez besoin d'un peu plus de formation - veuillez contacter le conseiller en information stratégique de l'ONUSIDA dans votre pays ou région pour vous aider à vous orienter :</a:t>
            </a:r>
          </a:p>
          <a:p>
            <a:r>
              <a:rPr lang="en-US" b="1" dirty="0" err="1"/>
              <a:t>Étudiez</a:t>
            </a:r>
            <a:r>
              <a:rPr lang="en-US" dirty="0"/>
              <a:t> les vidéos de formation et les présentations PowerPoint des ateliers de formation sur l'estimation 2023, </a:t>
            </a:r>
          </a:p>
          <a:p>
            <a:r>
              <a:rPr lang="en-US" dirty="0"/>
              <a:t>et parcourez le dossier Spectrum de votre pays lors du dernier cycle, avec son historique spécifique et les questions relatives aux données d'entrée et aux résultats.</a:t>
            </a:r>
          </a:p>
        </p:txBody>
      </p:sp>
      <p:sp>
        <p:nvSpPr>
          <p:cNvPr id="4" name="Slide Number Placeholder 3"/>
          <p:cNvSpPr>
            <a:spLocks noGrp="1"/>
          </p:cNvSpPr>
          <p:nvPr>
            <p:ph type="sldNum" sz="quarter" idx="5"/>
          </p:nvPr>
        </p:nvSpPr>
        <p:spPr/>
        <p:txBody>
          <a:bodyPr/>
          <a:lstStyle/>
          <a:p>
            <a:fld id="{57659616-E921-41D3-9E36-7E9FC31D8247}" type="slidenum">
              <a:rPr lang="en-US" smtClean="0"/>
              <a:t>1</a:t>
            </a:fld>
            <a:endParaRPr lang="en-US"/>
          </a:p>
        </p:txBody>
      </p:sp>
    </p:spTree>
    <p:extLst>
      <p:ext uri="{BB962C8B-B14F-4D97-AF65-F5344CB8AC3E}">
        <p14:creationId xmlns:p14="http://schemas.microsoft.com/office/powerpoint/2010/main" val="2098265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pays où l'épidémie de VIH est concentrée modélisent traditionnellement leur épidémie en générant des courbes épidémiques distinctes pour les principales sous-populations à haut risque, telles que les personnes qui s'injectent des drogues, les hommes qui ont des rapports sexuels avec des hommes et les professionnelles du sexe, parallèlement à la population générale à plus faible risque. EPP et AEM.</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Toutefois, les pays dotés de solides systèmes de déclaration des cas de VIH et d'enregistrement des données d'état civil choisissent d'utiliser les données de surveillance des cas plutôt que les données d'enquêtes sérologiques, ce qui permet de créer un ensemble national unifié d'estimations. Les modèles de surveillance des cas et d'enregistrement des données d'état civil (CSAVR) ou du Centre européen de prévention et de contrôle des maladies (ECDC) sont utilisés dans la majorité des pays où l'épidémie est concentrée en 2023. Ces modèles utilisent les données de mortalité et de déclaration de cas pour estimer les tendances du VIH.</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Tous les modèles utilisent des hypothèses fondées sur des données probantes et soutenues par l'ONUSIDA concernant l'efficacité des traitements et la progression de la maladie, sous le contrôle technique du groupe de référence sur la modélisation et les projections mis en place par l'ONUSIDA.</a:t>
            </a:r>
            <a:endParaRPr lang="en-KE">
              <a:effectLst/>
            </a:endParaRPr>
          </a:p>
          <a:p>
            <a:pPr marL="0" marR="0" algn="l" rtl="0" eaLnBrk="1" latinLnBrk="0" hangingPunct="1">
              <a:lnSpc>
                <a:spcPct val="107000"/>
              </a:lnSpc>
              <a:spcBef>
                <a:spcPts val="0"/>
              </a:spcBef>
              <a:spcAft>
                <a:spcPts val="800"/>
              </a:spcAft>
            </a:pPr>
            <a:r>
              <a:rPr lang="en-US" sz="1800" kern="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Les données démographiques proviennent de la Division de la population des Nations unies ou de recensements récents.</a:t>
            </a:r>
            <a:endParaRPr lang="en-KE">
              <a:effectLst/>
            </a:endParaRPr>
          </a:p>
          <a:p>
            <a:pPr marL="171450" indent="-171450">
              <a:buFont typeface="Arial" panose="020B0604020202020204" pitchFamily="34" charset="0"/>
              <a:buChar char="•"/>
            </a:pPr>
            <a:endParaRPr lang="en-US" b="0" i="0">
              <a:solidFill>
                <a:srgbClr val="374151"/>
              </a:solidFill>
              <a:effectLst/>
              <a:latin typeface="Söhne"/>
            </a:endParaRPr>
          </a:p>
        </p:txBody>
      </p:sp>
      <p:sp>
        <p:nvSpPr>
          <p:cNvPr id="4" name="Slide Number Placeholder 3"/>
          <p:cNvSpPr>
            <a:spLocks noGrp="1"/>
          </p:cNvSpPr>
          <p:nvPr>
            <p:ph type="sldNum" sz="quarter" idx="5"/>
          </p:nvPr>
        </p:nvSpPr>
        <p:spPr/>
        <p:txBody>
          <a:bodyPr/>
          <a:lstStyle/>
          <a:p>
            <a:fld id="{0A6A75E5-EEA6-4699-9135-78D05B2AA1DC}" type="slidenum">
              <a:rPr lang="en-CH" smtClean="0"/>
              <a:t>10</a:t>
            </a:fld>
            <a:endParaRPr lang="en-CH"/>
          </a:p>
        </p:txBody>
      </p:sp>
    </p:spTree>
    <p:extLst>
      <p:ext uri="{BB962C8B-B14F-4D97-AF65-F5344CB8AC3E}">
        <p14:creationId xmlns:p14="http://schemas.microsoft.com/office/powerpoint/2010/main" val="185553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defRPr/>
            </a:pPr>
            <a:endParaRPr lang="en-US" sz="1800" dirty="0">
              <a:effectLst/>
              <a:latin typeface="Times New Roman" panose="02020603050405020304" pitchFamily="18" charset="0"/>
              <a:ea typeface="Cambria" panose="02040503050406030204" pitchFamily="18" charset="0"/>
            </a:endParaRPr>
          </a:p>
        </p:txBody>
      </p:sp>
      <p:sp>
        <p:nvSpPr>
          <p:cNvPr id="4" name="Slide Number Placeholder 3"/>
          <p:cNvSpPr>
            <a:spLocks noGrp="1"/>
          </p:cNvSpPr>
          <p:nvPr>
            <p:ph type="sldNum" sz="quarter" idx="5"/>
          </p:nvPr>
        </p:nvSpPr>
        <p:spPr/>
        <p:txBody>
          <a:bodyPr/>
          <a:lstStyle/>
          <a:p>
            <a:fld id="{E5F4B4AD-9710-49A7-B214-561577097D0C}" type="slidenum">
              <a:rPr lang="en-US" smtClean="0"/>
              <a:t>11</a:t>
            </a:fld>
            <a:endParaRPr lang="en-US"/>
          </a:p>
        </p:txBody>
      </p:sp>
    </p:spTree>
    <p:extLst>
      <p:ext uri="{BB962C8B-B14F-4D97-AF65-F5344CB8AC3E}">
        <p14:creationId xmlns:p14="http://schemas.microsoft.com/office/powerpoint/2010/main" val="3404702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27BF8273-7899-9063-8B38-DEECCB3DB5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A4E4A6EC-F30B-0CFF-6B29-F52B8D5D56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Pour faciliter votre travail sur les données et les estimations du spectre, et le faire avec une équipe nationale, nous avons mis en place un dossier SharePoint pour chaque pays, avec vos archives des estimations passées et les fichiers de travail associés. Vous aurez reçu le lien vers ce dossier par l'intermédiaire du Conseiller en information stratégique de l'ONUSIDA (le même, inchangé par rapport au lien utilisé en 2023).</a:t>
            </a:r>
          </a:p>
          <a:p>
            <a:r>
              <a:rPr lang="en-US" altLang="en-US" dirty="0"/>
              <a:t>Comme nous l'avons mentionné, la qualité des données est essentielle pour obtenir de bonnes estimations. Pour faciliter l'</a:t>
            </a:r>
            <a:r>
              <a:rPr lang="en-US" altLang="en-US"/>
              <a:t>examen de la qualité des </a:t>
            </a:r>
            <a:r>
              <a:rPr lang="en-US" altLang="en-US" dirty="0"/>
              <a:t>données, nous vous recommandons de rassembler et d'examiner d'abord les données d'entrée dans un fichier Excel, et de vous assurer qu'elles sont de bonne qualité et cohérentes entre les indicateurs.</a:t>
            </a:r>
          </a:p>
          <a:p>
            <a:endParaRPr lang="en-US" altLang="en-US" dirty="0"/>
          </a:p>
          <a:p>
            <a:pPr marL="172839" indent="-172839">
              <a:buFontTx/>
              <a:buChar char="•"/>
            </a:pPr>
            <a:r>
              <a:rPr lang="en-US" altLang="en-US" dirty="0"/>
              <a:t>Tout d'abord, veuillez mettre à jour le fichier XLS, vérifier et assurer la qualité et la cohérence des données. </a:t>
            </a:r>
          </a:p>
          <a:p>
            <a:pPr marL="172839" indent="-172839">
              <a:buFontTx/>
              <a:buChar char="•"/>
            </a:pPr>
            <a:r>
              <a:rPr lang="en-US" altLang="en-US" dirty="0"/>
              <a:t>Ensuite, copiez dans le fichier Spectrum et mettez à jour l'estimation.</a:t>
            </a:r>
          </a:p>
        </p:txBody>
      </p:sp>
      <p:sp>
        <p:nvSpPr>
          <p:cNvPr id="30724" name="Slide Number Placeholder 3">
            <a:extLst>
              <a:ext uri="{FF2B5EF4-FFF2-40B4-BE49-F238E27FC236}">
                <a16:creationId xmlns:a16="http://schemas.microsoft.com/office/drawing/2014/main" id="{DD3F7C80-43A1-3C0E-27AD-D900B46CBC3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pPr defTabSz="358480"/>
            <a:fld id="{49916E62-25B1-4E32-937E-3951AE3EFD89}" type="slidenum">
              <a:rPr lang="en-US" altLang="en-US" smtClean="0"/>
              <a:t>12</a:t>
            </a:fld>
            <a:endParaRPr lang="en-US" altLang="en-US"/>
          </a:p>
        </p:txBody>
      </p:sp>
    </p:spTree>
    <p:extLst>
      <p:ext uri="{BB962C8B-B14F-4D97-AF65-F5344CB8AC3E}">
        <p14:creationId xmlns:p14="http://schemas.microsoft.com/office/powerpoint/2010/main" val="2061350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L'introduction est terminée. Je laisse maintenant la parole à Otilia pour qu'elle présente les prochains intervenants et facilitateurs.</a:t>
            </a:r>
          </a:p>
        </p:txBody>
      </p:sp>
      <p:sp>
        <p:nvSpPr>
          <p:cNvPr id="4" name="Slide Number Placeholder 3"/>
          <p:cNvSpPr>
            <a:spLocks noGrp="1"/>
          </p:cNvSpPr>
          <p:nvPr>
            <p:ph type="sldNum" sz="quarter" idx="5"/>
          </p:nvPr>
        </p:nvSpPr>
        <p:spPr/>
        <p:txBody>
          <a:bodyPr/>
          <a:lstStyle/>
          <a:p>
            <a:fld id="{57659616-E921-41D3-9E36-7E9FC31D8247}" type="slidenum">
              <a:rPr lang="en-US" smtClean="0"/>
              <a:t>13</a:t>
            </a:fld>
            <a:endParaRPr lang="en-US"/>
          </a:p>
        </p:txBody>
      </p:sp>
    </p:spTree>
    <p:extLst>
      <p:ext uri="{BB962C8B-B14F-4D97-AF65-F5344CB8AC3E}">
        <p14:creationId xmlns:p14="http://schemas.microsoft.com/office/powerpoint/2010/main" val="3643748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latin typeface="Avenir 45 Book"/>
              </a:rPr>
              <a:t>Les estimations relatives au VIH produites par les équipes sont essentielles pour l'examen des plans stratégiques nationaux et la définition des objectifs visant à mettre fin au sida d'ici à 2030. Les estimations sont utilisées pour rendre compte des progrès accomplis dans la réalisation des objectifs mondiaux dans le cadre du processus de suivi mondial de la lutte contre le sida. </a:t>
            </a:r>
          </a:p>
          <a:p>
            <a:r>
              <a:rPr lang="en-US" dirty="0">
                <a:solidFill>
                  <a:srgbClr val="000000"/>
                </a:solidFill>
                <a:latin typeface="Avenir 45 Book"/>
              </a:rPr>
              <a:t>Les estimations du VIH produites par les équipes d'estimation deviennent à la fois plus cruciales pour la réponse nationale et plus complexes car elles s'étendent à des zones géographiques de plus en plus petites. </a:t>
            </a:r>
          </a:p>
          <a:p>
            <a:r>
              <a:rPr lang="en-US" dirty="0">
                <a:solidFill>
                  <a:srgbClr val="000000"/>
                </a:solidFill>
                <a:latin typeface="Avenir 45 Book"/>
              </a:rPr>
              <a:t>Ces facteurs, combinés à la sophistication croissante des modèles d'estimation, exercent une pression accrue sur les pays pour qu'ils résolvent les problèmes de qualité des données des programmes. </a:t>
            </a:r>
          </a:p>
        </p:txBody>
      </p:sp>
      <p:sp>
        <p:nvSpPr>
          <p:cNvPr id="4" name="Slide Number Placeholder 3"/>
          <p:cNvSpPr>
            <a:spLocks noGrp="1"/>
          </p:cNvSpPr>
          <p:nvPr>
            <p:ph type="sldNum" sz="quarter" idx="5"/>
          </p:nvPr>
        </p:nvSpPr>
        <p:spPr/>
        <p:txBody>
          <a:bodyPr/>
          <a:lstStyle/>
          <a:p>
            <a:fld id="{57659616-E921-41D3-9E36-7E9FC31D8247}" type="slidenum">
              <a:rPr lang="en-US" smtClean="0"/>
              <a:t>2</a:t>
            </a:fld>
            <a:endParaRPr lang="en-US"/>
          </a:p>
        </p:txBody>
      </p:sp>
    </p:spTree>
    <p:extLst>
      <p:ext uri="{BB962C8B-B14F-4D97-AF65-F5344CB8AC3E}">
        <p14:creationId xmlns:p14="http://schemas.microsoft.com/office/powerpoint/2010/main" val="619670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Merci à tous pour votre travail sur les estimations nationales l'année dernière et les années précédentes.</a:t>
            </a:r>
          </a:p>
          <a:p>
            <a:r>
              <a:rPr lang="en-US" dirty="0"/>
              <a:t>Nous vous remercions également pour le travail à venir afin de mettre à jour et d'affiner vos estimations nationales dans le cadre de ce cycle 2024.</a:t>
            </a:r>
          </a:p>
          <a:p>
            <a:r>
              <a:rPr lang="en-US" dirty="0"/>
              <a:t>Nous vous en sommes reconnaissants, du point de vue de l'ONUSIDA au niveau mondial, mais surtout au nom de ceux qui comptent sur vous, des personnes qui ont besoin d'un bon traitement pour leur santé ou de services de prévention pour réduire les risques - et des personnes qui défendent ces besoins.</a:t>
            </a:r>
          </a:p>
          <a:p>
            <a:endParaRPr lang="en-US" dirty="0"/>
          </a:p>
          <a:p>
            <a:r>
              <a:rPr lang="en-US" dirty="0"/>
              <a:t>L'image ci-contre montre le </a:t>
            </a:r>
            <a:r>
              <a:rPr lang="en-US" i="1" dirty="0"/>
              <a:t>rapport mondial sur le sida </a:t>
            </a:r>
            <a:r>
              <a:rPr lang="en-US" dirty="0"/>
              <a:t>que l'ONUSIDA publie chaque année en juillet, sur la base de vos estimations et de vos données. Il donne un aperçu de la situation des pays, des régions et du monde par rapport à la pandémie de sida et à la riposte : progrès, réussites, mais aussi défis et lacunes.</a:t>
            </a:r>
          </a:p>
          <a:p>
            <a:endParaRPr lang="en-US" dirty="0"/>
          </a:p>
          <a:p>
            <a:r>
              <a:rPr lang="en-US" dirty="0"/>
              <a:t>Données : Il est important que toutes les équipes d'estimation examinent et garantissent la qualité des données, évaluent et expliquent les schémas et ajustent les données avant d'y adapter le modèle Spectrum. Pour ART, cela souligne l'importance des dossiers médicaux électroniques avec des identifiants uniques pour les patients.</a:t>
            </a:r>
          </a:p>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3</a:t>
            </a:fld>
            <a:endParaRPr lang="en-US"/>
          </a:p>
        </p:txBody>
      </p:sp>
    </p:spTree>
    <p:extLst>
      <p:ext uri="{BB962C8B-B14F-4D97-AF65-F5344CB8AC3E}">
        <p14:creationId xmlns:p14="http://schemas.microsoft.com/office/powerpoint/2010/main" val="66466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L'objectif mondial (de la </a:t>
            </a: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déclaration politique des Nations unies sur le VIH/sida de 2021) </a:t>
            </a:r>
            <a:r>
              <a:rPr lang="en-US" dirty="0"/>
              <a:t>de réduction des nouvelles infections annuelles est de 90 % d'ici à 2030, par rapport aux niveaux de 2010.</a:t>
            </a:r>
          </a:p>
          <a:p>
            <a:r>
              <a:rPr lang="en-US" dirty="0"/>
              <a:t>Sur la base de vos estimations, en les additionnant par région, nous constatons des progrès notables dans certaines régions. </a:t>
            </a:r>
          </a:p>
          <a:p>
            <a:endParaRPr lang="en-US" dirty="0"/>
          </a:p>
          <a:p>
            <a:r>
              <a:rPr lang="en-US" dirty="0"/>
              <a:t>Mais d'autres régions connaissent un déclin beaucoup moins important, et certaines affichent même des augmentations. En particulier, les régions EECA et MENA affichent aujourd'hui des hausses alarmantes, après des décennies de taux d'infection beaucoup plus faibles.</a:t>
            </a:r>
          </a:p>
          <a:p>
            <a:endParaRPr lang="en-US" dirty="0"/>
          </a:p>
          <a:p>
            <a:r>
              <a:rPr lang="en-US" dirty="0"/>
              <a:t>Félicitations à tous ceux d'entre vous qui ont produit les estimations nationales sous-jacentes à ces tendances régionales, et en particulier à ceux qui ont fait en sorte que ces baisses se produisent ! Nous félicitons tout autant ceux qui utilisent les estimations de l'augmentation des épidémies pour plaider et élaborer des stratégies visant à renforcer la riposte au sida, en adaptant un programme national, afin d'inverser les tendances à la hausse.</a:t>
            </a:r>
          </a:p>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4</a:t>
            </a:fld>
            <a:endParaRPr lang="en-US"/>
          </a:p>
        </p:txBody>
      </p:sp>
    </p:spTree>
    <p:extLst>
      <p:ext uri="{BB962C8B-B14F-4D97-AF65-F5344CB8AC3E}">
        <p14:creationId xmlns:p14="http://schemas.microsoft.com/office/powerpoint/2010/main" val="423800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 ce qui concerne la suppression de la charge virale, nous constatons une forte augmentation entre 2015 et 2022. C'est l'effet combiné de l'amélioration du dépistage et de la recherche de cas, de la mise et du maintien des personnes sous traitement antirétroviral et de l'assurance qu'elles obtiennent et conservent une suppression virale. Cela a un impact énorme sur la vie des personnes, ainsi que sur le risque de transmission et donc sur les nouvelles infections.</a:t>
            </a:r>
          </a:p>
          <a:p>
            <a:endParaRPr lang="en-US" dirty="0"/>
          </a:p>
          <a:p>
            <a:r>
              <a:rPr lang="en-US" dirty="0"/>
              <a:t>Les lacunes concernent certains pays et régions, mais aussi.. : </a:t>
            </a:r>
          </a:p>
          <a:p>
            <a:r>
              <a:rPr lang="en-US" dirty="0"/>
              <a:t>Populations clés - les rares données disponibles suggèrent que certaines populations clés ont un accès plus limité aux services clés alors qu'elles en ont le plus besoin.</a:t>
            </a:r>
          </a:p>
          <a:p>
            <a:r>
              <a:rPr lang="en-US" dirty="0"/>
              <a:t>En outre, les enfants accusent un retard dans la réalisation des 3 objectifs à 95 %.</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5</a:t>
            </a:fld>
            <a:endParaRPr lang="en-US"/>
          </a:p>
        </p:txBody>
      </p:sp>
    </p:spTree>
    <p:extLst>
      <p:ext uri="{BB962C8B-B14F-4D97-AF65-F5344CB8AC3E}">
        <p14:creationId xmlns:p14="http://schemas.microsoft.com/office/powerpoint/2010/main" val="1113734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À la base de ces estimations mondiales, tirées des estimations 2023 et du rapport Le point sur le sida 2023, nous constatons que la plupart des pays ont été en mesure d'estimer la couverture nationale en TAR, en pourcentage de toutes les personnes vivant avec le VIH, pour la période allant de 2015 à 2021 ou à 2022.</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6</a:t>
            </a:fld>
            <a:endParaRPr lang="en-US"/>
          </a:p>
        </p:txBody>
      </p:sp>
    </p:spTree>
    <p:extLst>
      <p:ext uri="{BB962C8B-B14F-4D97-AF65-F5344CB8AC3E}">
        <p14:creationId xmlns:p14="http://schemas.microsoft.com/office/powerpoint/2010/main" val="3582891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 terminerai par quatre diapositives sur le processus.</a:t>
            </a:r>
          </a:p>
          <a:p>
            <a:r>
              <a:rPr lang="en-US" dirty="0"/>
              <a:t>Cette année, il s'agit d'un cours de remise à niveau et d'un soutien virtuel, pas d'atelier.</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7</a:t>
            </a:fld>
            <a:endParaRPr lang="en-US"/>
          </a:p>
        </p:txBody>
      </p:sp>
    </p:spTree>
    <p:extLst>
      <p:ext uri="{BB962C8B-B14F-4D97-AF65-F5344CB8AC3E}">
        <p14:creationId xmlns:p14="http://schemas.microsoft.com/office/powerpoint/2010/main" val="4270498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À partir du 1er</a:t>
            </a:r>
            <a:r>
              <a:rPr lang="en-US" baseline="30000" dirty="0"/>
              <a:t>st</a:t>
            </a:r>
            <a:r>
              <a:rPr lang="en-US" dirty="0"/>
              <a:t> de mai, nous demanderons l'autorisation du comté pour les estimations.</a:t>
            </a:r>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8</a:t>
            </a:fld>
            <a:endParaRPr lang="en-US"/>
          </a:p>
        </p:txBody>
      </p:sp>
    </p:spTree>
    <p:extLst>
      <p:ext uri="{BB962C8B-B14F-4D97-AF65-F5344CB8AC3E}">
        <p14:creationId xmlns:p14="http://schemas.microsoft.com/office/powerpoint/2010/main" val="1397864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57659616-E921-41D3-9E36-7E9FC31D8247}" type="slidenum">
              <a:rPr lang="en-US" smtClean="0"/>
              <a:t>9</a:t>
            </a:fld>
            <a:endParaRPr lang="en-US"/>
          </a:p>
        </p:txBody>
      </p:sp>
    </p:spTree>
    <p:extLst>
      <p:ext uri="{BB962C8B-B14F-4D97-AF65-F5344CB8AC3E}">
        <p14:creationId xmlns:p14="http://schemas.microsoft.com/office/powerpoint/2010/main" val="889580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a:xfrm>
            <a:off x="2411215" y="6356349"/>
            <a:ext cx="1371600" cy="365125"/>
          </a:xfrm>
        </p:spPr>
        <p:txBody>
          <a:bodyPr/>
          <a:lstStyle>
            <a:lvl1pPr algn="r">
              <a:defRPr/>
            </a:lvl1pPr>
          </a:lstStyle>
          <a:p>
            <a:pPr algn="r"/>
            <a:r>
              <a:rPr lang="en-US"/>
              <a:t>27 October 2020</a:t>
            </a:r>
          </a:p>
        </p:txBody>
      </p:sp>
      <p:sp>
        <p:nvSpPr>
          <p:cNvPr id="5" name="Footer Placeholder 4"/>
          <p:cNvSpPr>
            <a:spLocks noGrp="1"/>
          </p:cNvSpPr>
          <p:nvPr>
            <p:ph type="ftr" sz="quarter" idx="11"/>
          </p:nvPr>
        </p:nvSpPr>
        <p:spPr/>
        <p:txBody>
          <a:bodyPr/>
          <a:lstStyle>
            <a:lvl1pPr>
              <a:defRPr/>
            </a:lvl1pPr>
          </a:lstStyle>
          <a:p>
            <a:r>
              <a:rPr lang="en-US"/>
              <a:t>2021 HIV Estimates</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9" name="Picture 8" descr="A drawing of a person&#10;&#10;Description automatically generated">
            <a:extLst>
              <a:ext uri="{FF2B5EF4-FFF2-40B4-BE49-F238E27FC236}">
                <a16:creationId xmlns:a16="http://schemas.microsoft.com/office/drawing/2014/main" id="{6B19407E-735D-4378-94C5-F2663C5558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586B75A-687E-405C-8A0B-8D00578BA2C3}" type="datetimeFigureOut">
              <a:rPr lang="en-US" dirty="0"/>
              <a:pPr/>
              <a:t>1/30/2024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31_Full 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B3352C-804F-4FBE-9BAC-0540179A9030}"/>
              </a:ext>
            </a:extLst>
          </p:cNvPr>
          <p:cNvSpPr/>
          <p:nvPr userDrawn="1"/>
        </p:nvSpPr>
        <p:spPr>
          <a:xfrm>
            <a:off x="11320462" y="6276705"/>
            <a:ext cx="87153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
        <p:nvSpPr>
          <p:cNvPr id="3" name="Slide Number Placeholder 2">
            <a:extLst>
              <a:ext uri="{FF2B5EF4-FFF2-40B4-BE49-F238E27FC236}">
                <a16:creationId xmlns:a16="http://schemas.microsoft.com/office/drawing/2014/main" id="{49429A07-EF4B-4D19-9C9A-D48368868761}"/>
              </a:ext>
            </a:extLst>
          </p:cNvPr>
          <p:cNvSpPr>
            <a:spLocks noGrp="1"/>
          </p:cNvSpPr>
          <p:nvPr>
            <p:ph type="sldNum" sz="quarter" idx="4"/>
          </p:nvPr>
        </p:nvSpPr>
        <p:spPr>
          <a:xfrm>
            <a:off x="11359207" y="6320639"/>
            <a:ext cx="595417" cy="320734"/>
          </a:xfrm>
          <a:prstGeom prst="rect">
            <a:avLst/>
          </a:prstGeom>
        </p:spPr>
        <p:txBody>
          <a:bodyPr/>
          <a:lstStyle>
            <a:lvl1pPr algn="ctr">
              <a:defRPr sz="1500" b="1">
                <a:solidFill>
                  <a:schemeClr val="bg1"/>
                </a:solidFill>
                <a:latin typeface="Segoe UI" panose="020B0502040204020203" pitchFamily="34" charset="0"/>
              </a:defRPr>
            </a:lvl1pPr>
          </a:lstStyle>
          <a:p>
            <a:fld id="{3A98EE3D-8CD1-4C3F-BD1C-C98C9596463C}" type="slidenum">
              <a:rPr lang="en-US" smtClean="0"/>
              <a:t>‹#›</a:t>
            </a:fld>
            <a:endParaRPr lang="en-US"/>
          </a:p>
        </p:txBody>
      </p:sp>
      <p:sp>
        <p:nvSpPr>
          <p:cNvPr id="4" name="Rectangle 3">
            <a:extLst>
              <a:ext uri="{FF2B5EF4-FFF2-40B4-BE49-F238E27FC236}">
                <a16:creationId xmlns:a16="http://schemas.microsoft.com/office/drawing/2014/main" id="{18C3E781-07F8-4A03-A0E2-E5C52A924028}"/>
              </a:ext>
            </a:extLst>
          </p:cNvPr>
          <p:cNvSpPr/>
          <p:nvPr userDrawn="1"/>
        </p:nvSpPr>
        <p:spPr>
          <a:xfrm>
            <a:off x="11275649" y="6276705"/>
            <a:ext cx="25807" cy="4228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Segoe UI" panose="020B0502040204020203" pitchFamily="34" charset="0"/>
            </a:endParaRPr>
          </a:p>
        </p:txBody>
      </p:sp>
    </p:spTree>
    <p:extLst>
      <p:ext uri="{BB962C8B-B14F-4D97-AF65-F5344CB8AC3E}">
        <p14:creationId xmlns:p14="http://schemas.microsoft.com/office/powerpoint/2010/main" val="310435789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B6F477A-E39C-46AF-BBA5-3E343653EB42}"/>
              </a:ext>
            </a:extLst>
          </p:cNvPr>
          <p:cNvSpPr>
            <a:spLocks noGrp="1"/>
          </p:cNvSpPr>
          <p:nvPr>
            <p:ph sz="quarter" idx="12" hasCustomPrompt="1"/>
          </p:nvPr>
        </p:nvSpPr>
        <p:spPr>
          <a:xfrm>
            <a:off x="457200" y="1371600"/>
            <a:ext cx="11430000" cy="4389120"/>
          </a:xfrm>
        </p:spPr>
        <p:txBody>
          <a:bodyPr anchor="t" anchorCtr="1">
            <a:normAutofit/>
          </a:bodyPr>
          <a:lstStyle>
            <a:lvl1pPr marL="0" indent="0">
              <a:buNone/>
              <a:defRPr sz="2000" baseline="0"/>
            </a:lvl1pPr>
          </a:lstStyle>
          <a:p>
            <a:pPr lvl="0"/>
            <a:r>
              <a:rPr lang="en-US"/>
              <a:t>Click to add chart title</a:t>
            </a:r>
          </a:p>
        </p:txBody>
      </p:sp>
      <p:sp>
        <p:nvSpPr>
          <p:cNvPr id="11" name="Text Placeholder 10">
            <a:extLst>
              <a:ext uri="{FF2B5EF4-FFF2-40B4-BE49-F238E27FC236}">
                <a16:creationId xmlns:a16="http://schemas.microsoft.com/office/drawing/2014/main" id="{FF628AA1-34C1-48F7-AB8F-F525ED2C316A}"/>
              </a:ext>
            </a:extLst>
          </p:cNvPr>
          <p:cNvSpPr>
            <a:spLocks noGrp="1"/>
          </p:cNvSpPr>
          <p:nvPr>
            <p:ph type="body" sz="quarter" idx="10" hasCustomPrompt="1"/>
          </p:nvPr>
        </p:nvSpPr>
        <p:spPr>
          <a:xfrm>
            <a:off x="0" y="0"/>
            <a:ext cx="12192000" cy="960120"/>
          </a:xfrm>
          <a:solidFill>
            <a:srgbClr val="951833"/>
          </a:solidFill>
        </p:spPr>
        <p:txBody>
          <a:bodyPr wrap="none" lIns="182880" tIns="91440" rIns="182880" anchor="ctr" anchorCtr="1">
            <a:normAutofit/>
          </a:bodyPr>
          <a:lstStyle>
            <a:lvl1pPr marL="0" indent="0">
              <a:buNone/>
              <a:defRPr sz="3600" b="1" i="0" baseline="0">
                <a:solidFill>
                  <a:schemeClr val="bg1"/>
                </a:solidFill>
              </a:defRPr>
            </a:lvl1pPr>
          </a:lstStyle>
          <a:p>
            <a:pPr lvl="0"/>
            <a:r>
              <a:rPr lang="fr-CH"/>
              <a:t>Click to </a:t>
            </a:r>
            <a:r>
              <a:rPr lang="fr-CH" err="1"/>
              <a:t>add</a:t>
            </a:r>
            <a:r>
              <a:rPr lang="fr-CH"/>
              <a:t> slide message</a:t>
            </a:r>
            <a:endParaRPr lang="LID4096"/>
          </a:p>
        </p:txBody>
      </p:sp>
    </p:spTree>
    <p:extLst>
      <p:ext uri="{BB962C8B-B14F-4D97-AF65-F5344CB8AC3E}">
        <p14:creationId xmlns:p14="http://schemas.microsoft.com/office/powerpoint/2010/main" val="193656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5586B75A-687E-405C-8A0B-8D00578BA2C3}" type="datetimeFigureOut">
              <a:rPr lang="en-US" dirty="0"/>
              <a:pPr/>
              <a:t>1/30/2024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5586B75A-687E-405C-8A0B-8D00578BA2C3}" type="datetimeFigureOut">
              <a:rPr lang="en-US" dirty="0"/>
              <a:pPr/>
              <a:t>1/30/2024</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1/30/2024</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1/30/2024</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1/30/2024</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Cliquez pour modifier le style du titre principal</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t>1/30/2024</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idsinfo.unaids.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hivtools.unaids.org/hiv-estimates-training-material-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8752D-0820-4F35-9D5D-B9D345CC6D3E}"/>
              </a:ext>
            </a:extLst>
          </p:cNvPr>
          <p:cNvSpPr>
            <a:spLocks noGrp="1"/>
          </p:cNvSpPr>
          <p:nvPr>
            <p:ph type="ctrTitle"/>
          </p:nvPr>
        </p:nvSpPr>
        <p:spPr>
          <a:xfrm>
            <a:off x="1069848" y="1298448"/>
            <a:ext cx="7315200" cy="2737524"/>
          </a:xfrm>
        </p:spPr>
        <p:txBody>
          <a:bodyPr/>
          <a:lstStyle/>
          <a:p>
            <a:pPr algn="ctr"/>
            <a:r>
              <a:rPr lang="en-US" dirty="0"/>
              <a:t>2024 Estimations concernant le VIH</a:t>
            </a:r>
            <a:endParaRPr lang="en-CH" dirty="0"/>
          </a:p>
        </p:txBody>
      </p:sp>
      <p:sp>
        <p:nvSpPr>
          <p:cNvPr id="3" name="Subtitle 2">
            <a:extLst>
              <a:ext uri="{FF2B5EF4-FFF2-40B4-BE49-F238E27FC236}">
                <a16:creationId xmlns:a16="http://schemas.microsoft.com/office/drawing/2014/main" id="{39C97AB2-D1E8-48E1-B9C2-6E6C1698B16B}"/>
              </a:ext>
            </a:extLst>
          </p:cNvPr>
          <p:cNvSpPr>
            <a:spLocks noGrp="1"/>
          </p:cNvSpPr>
          <p:nvPr>
            <p:ph type="subTitle" idx="1"/>
          </p:nvPr>
        </p:nvSpPr>
        <p:spPr>
          <a:xfrm>
            <a:off x="1100015" y="4670245"/>
            <a:ext cx="7315200" cy="1133395"/>
          </a:xfrm>
        </p:spPr>
        <p:txBody>
          <a:bodyPr>
            <a:normAutofit fontScale="92500" lnSpcReduction="20000"/>
          </a:bodyPr>
          <a:lstStyle/>
          <a:p>
            <a:pPr algn="ctr"/>
            <a:r>
              <a:rPr lang="en-US" sz="2400" b="1" dirty="0"/>
              <a:t>Eline Korenromp</a:t>
            </a:r>
          </a:p>
          <a:p>
            <a:pPr algn="ctr"/>
            <a:r>
              <a:rPr lang="en-US" sz="2400" b="1" dirty="0"/>
              <a:t>Conseiller principal Epidémiologie et modélisation</a:t>
            </a:r>
          </a:p>
          <a:p>
            <a:pPr algn="ctr"/>
            <a:r>
              <a:rPr lang="en-US" sz="2400" b="1" dirty="0"/>
              <a:t>ONUSIDA, Des données pour un impact, Genève</a:t>
            </a:r>
            <a:endParaRPr lang="en-CH" sz="2400" b="1" dirty="0"/>
          </a:p>
        </p:txBody>
      </p:sp>
    </p:spTree>
    <p:extLst>
      <p:ext uri="{BB962C8B-B14F-4D97-AF65-F5344CB8AC3E}">
        <p14:creationId xmlns:p14="http://schemas.microsoft.com/office/powerpoint/2010/main" val="10013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DCDDE2F-A34F-D8BB-8BF2-503669AAA49F}"/>
              </a:ext>
            </a:extLst>
          </p:cNvPr>
          <p:cNvSpPr>
            <a:spLocks noGrp="1"/>
          </p:cNvSpPr>
          <p:nvPr>
            <p:ph type="sldNum" sz="quarter" idx="12"/>
          </p:nvPr>
        </p:nvSpPr>
        <p:spPr/>
        <p:txBody>
          <a:bodyPr/>
          <a:lstStyle/>
          <a:p>
            <a:fld id="{4FAB73BC-B049-4115-A692-8D63A059BFB8}" type="slidenum">
              <a:rPr lang="en-KE" smtClean="0"/>
              <a:t>10</a:t>
            </a:fld>
            <a:endParaRPr lang="en-KE"/>
          </a:p>
        </p:txBody>
      </p:sp>
      <p:sp>
        <p:nvSpPr>
          <p:cNvPr id="2" name="Title 1">
            <a:extLst>
              <a:ext uri="{FF2B5EF4-FFF2-40B4-BE49-F238E27FC236}">
                <a16:creationId xmlns:a16="http://schemas.microsoft.com/office/drawing/2014/main" id="{99C9377E-5CCA-053B-C7DA-904E692A56B7}"/>
              </a:ext>
            </a:extLst>
          </p:cNvPr>
          <p:cNvSpPr>
            <a:spLocks noGrp="1"/>
          </p:cNvSpPr>
          <p:nvPr>
            <p:ph type="title" idx="4294967295"/>
          </p:nvPr>
        </p:nvSpPr>
        <p:spPr>
          <a:xfrm>
            <a:off x="838200" y="0"/>
            <a:ext cx="10515600" cy="1325563"/>
          </a:xfrm>
        </p:spPr>
        <p:txBody>
          <a:bodyPr>
            <a:normAutofit/>
          </a:bodyPr>
          <a:lstStyle/>
          <a:p>
            <a:r>
              <a:rPr lang="en-US" sz="3600" b="1" dirty="0">
                <a:solidFill>
                  <a:srgbClr val="4141D1"/>
                </a:solidFill>
              </a:rPr>
              <a:t>Options du modèle d'incidence dans Spectrum : </a:t>
            </a:r>
            <a:br>
              <a:rPr lang="en-US" sz="3600" b="1" dirty="0">
                <a:solidFill>
                  <a:srgbClr val="4141D1"/>
                </a:solidFill>
              </a:rPr>
            </a:br>
            <a:r>
              <a:rPr lang="en-US" sz="3600" b="1" dirty="0">
                <a:solidFill>
                  <a:srgbClr val="4141D1"/>
                </a:solidFill>
              </a:rPr>
              <a:t>Utilisation dans le cycle d'estimation 2023</a:t>
            </a:r>
            <a:endParaRPr lang="en-KE" sz="3600" b="1" dirty="0">
              <a:solidFill>
                <a:srgbClr val="4141D1"/>
              </a:solidFill>
            </a:endParaRPr>
          </a:p>
        </p:txBody>
      </p:sp>
      <p:pic>
        <p:nvPicPr>
          <p:cNvPr id="5" name="Content Placeholder 4">
            <a:extLst>
              <a:ext uri="{FF2B5EF4-FFF2-40B4-BE49-F238E27FC236}">
                <a16:creationId xmlns:a16="http://schemas.microsoft.com/office/drawing/2014/main" id="{0F76A417-AA49-30A1-48FF-DCB294BF92C3}"/>
              </a:ext>
            </a:extLst>
          </p:cNvPr>
          <p:cNvPicPr>
            <a:picLocks noGrp="1" noChangeAspect="1"/>
          </p:cNvPicPr>
          <p:nvPr>
            <p:ph idx="4294967295"/>
          </p:nvPr>
        </p:nvPicPr>
        <p:blipFill>
          <a:blip r:embed="rId3"/>
          <a:stretch>
            <a:fillRect/>
          </a:stretch>
        </p:blipFill>
        <p:spPr>
          <a:xfrm>
            <a:off x="672784" y="1174532"/>
            <a:ext cx="10846431" cy="5614416"/>
          </a:xfrm>
          <a:prstGeom prst="rect">
            <a:avLst/>
          </a:prstGeom>
        </p:spPr>
      </p:pic>
    </p:spTree>
    <p:extLst>
      <p:ext uri="{BB962C8B-B14F-4D97-AF65-F5344CB8AC3E}">
        <p14:creationId xmlns:p14="http://schemas.microsoft.com/office/powerpoint/2010/main" val="3809484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288254" y="173777"/>
            <a:ext cx="11700781" cy="447374"/>
          </a:xfrm>
        </p:spPr>
        <p:txBody>
          <a:bodyPr>
            <a:normAutofit fontScale="90000"/>
          </a:bodyPr>
          <a:lstStyle/>
          <a:p>
            <a:r>
              <a:rPr lang="en-US" sz="3200" b="1" dirty="0">
                <a:solidFill>
                  <a:srgbClr val="4141D1"/>
                </a:solidFill>
              </a:rPr>
              <a:t>Options du modèle d'incidence dans Spectrum</a:t>
            </a:r>
            <a:endParaRPr lang="en-CH" sz="3200" b="1" dirty="0">
              <a:solidFill>
                <a:srgbClr val="FF0000"/>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B0337D0-F465-B0D2-2944-30F2C452F6F6}"/>
              </a:ext>
            </a:extLst>
          </p:cNvPr>
          <p:cNvPicPr/>
          <p:nvPr/>
        </p:nvPicPr>
        <p:blipFill rotWithShape="1">
          <a:blip r:embed="rId3">
            <a:extLst>
              <a:ext uri="{28A0092B-C50C-407E-A947-70E740481C1C}">
                <a14:useLocalDpi xmlns:a14="http://schemas.microsoft.com/office/drawing/2010/main" val="0"/>
              </a:ext>
            </a:extLst>
          </a:blip>
          <a:srcRect l="84699" t="-14100" r="3735" b="-1"/>
          <a:stretch/>
        </p:blipFill>
        <p:spPr bwMode="auto">
          <a:xfrm>
            <a:off x="2710543" y="2469796"/>
            <a:ext cx="552109" cy="653960"/>
          </a:xfrm>
          <a:prstGeom prst="rect">
            <a:avLst/>
          </a:prstGeom>
          <a:noFill/>
          <a:ln>
            <a:noFill/>
          </a:ln>
        </p:spPr>
      </p:pic>
      <p:graphicFrame>
        <p:nvGraphicFramePr>
          <p:cNvPr id="6" name="Table 5">
            <a:extLst>
              <a:ext uri="{FF2B5EF4-FFF2-40B4-BE49-F238E27FC236}">
                <a16:creationId xmlns:a16="http://schemas.microsoft.com/office/drawing/2014/main" id="{14C0D224-90B7-F719-B568-064782179CF4}"/>
              </a:ext>
            </a:extLst>
          </p:cNvPr>
          <p:cNvGraphicFramePr>
            <a:graphicFrameLocks noGrp="1"/>
          </p:cNvGraphicFramePr>
          <p:nvPr>
            <p:extLst>
              <p:ext uri="{D42A27DB-BD31-4B8C-83A1-F6EECF244321}">
                <p14:modId xmlns:p14="http://schemas.microsoft.com/office/powerpoint/2010/main" val="32629962"/>
              </p:ext>
            </p:extLst>
          </p:nvPr>
        </p:nvGraphicFramePr>
        <p:xfrm>
          <a:off x="186889" y="1331441"/>
          <a:ext cx="11802146" cy="5290758"/>
        </p:xfrm>
        <a:graphic>
          <a:graphicData uri="http://schemas.openxmlformats.org/drawingml/2006/table">
            <a:tbl>
              <a:tblPr firstRow="1" firstCol="1" bandRow="1">
                <a:tableStyleId>{5C22544A-7EE6-4342-B048-85BDC9FD1C3A}</a:tableStyleId>
              </a:tblPr>
              <a:tblGrid>
                <a:gridCol w="2543701">
                  <a:extLst>
                    <a:ext uri="{9D8B030D-6E8A-4147-A177-3AD203B41FA5}">
                      <a16:colId xmlns:a16="http://schemas.microsoft.com/office/drawing/2014/main" val="395701974"/>
                    </a:ext>
                  </a:extLst>
                </a:gridCol>
                <a:gridCol w="6998925">
                  <a:extLst>
                    <a:ext uri="{9D8B030D-6E8A-4147-A177-3AD203B41FA5}">
                      <a16:colId xmlns:a16="http://schemas.microsoft.com/office/drawing/2014/main" val="4121573992"/>
                    </a:ext>
                  </a:extLst>
                </a:gridCol>
                <a:gridCol w="1256220">
                  <a:extLst>
                    <a:ext uri="{9D8B030D-6E8A-4147-A177-3AD203B41FA5}">
                      <a16:colId xmlns:a16="http://schemas.microsoft.com/office/drawing/2014/main" val="1920398385"/>
                    </a:ext>
                  </a:extLst>
                </a:gridCol>
                <a:gridCol w="1003300">
                  <a:extLst>
                    <a:ext uri="{9D8B030D-6E8A-4147-A177-3AD203B41FA5}">
                      <a16:colId xmlns:a16="http://schemas.microsoft.com/office/drawing/2014/main" val="3119744769"/>
                    </a:ext>
                  </a:extLst>
                </a:gridCol>
              </a:tblGrid>
              <a:tr h="463384">
                <a:tc>
                  <a:txBody>
                    <a:bodyPr/>
                    <a:lstStyle/>
                    <a:p>
                      <a:pPr fontAlgn="base">
                        <a:lnSpc>
                          <a:spcPct val="107000"/>
                        </a:lnSpc>
                        <a:spcAft>
                          <a:spcPts val="800"/>
                        </a:spcAft>
                      </a:pPr>
                      <a:r>
                        <a:rPr lang="fr-CH" sz="1800" dirty="0">
                          <a:effectLst/>
                          <a:latin typeface="Arial" panose="020B0604020202020204" pitchFamily="34" charset="0"/>
                          <a:cs typeface="Arial" panose="020B0604020202020204" pitchFamily="34" charset="0"/>
                        </a:rPr>
                        <a:t>Modèle d'</a:t>
                      </a:r>
                      <a:r>
                        <a:rPr lang="fr-CH" sz="1800" dirty="0" err="1">
                          <a:effectLst/>
                          <a:latin typeface="Arial" panose="020B0604020202020204" pitchFamily="34" charset="0"/>
                          <a:cs typeface="Arial" panose="020B0604020202020204" pitchFamily="34" charset="0"/>
                        </a:rPr>
                        <a:t>estimation de l'</a:t>
                      </a:r>
                      <a:r>
                        <a:rPr lang="en-US" sz="1800" dirty="0">
                          <a:effectLst/>
                          <a:latin typeface="Arial" panose="020B0604020202020204" pitchFamily="34" charset="0"/>
                          <a:cs typeface="Arial" panose="020B0604020202020204" pitchFamily="34" charset="0"/>
                        </a:rPr>
                        <a:t>incidence chez </a:t>
                      </a:r>
                      <a:r>
                        <a:rPr lang="fr-CH" sz="1800" dirty="0" err="1">
                          <a:effectLst/>
                          <a:latin typeface="Arial" panose="020B0604020202020204" pitchFamily="34" charset="0"/>
                          <a:cs typeface="Arial" panose="020B0604020202020204" pitchFamily="34" charset="0"/>
                        </a:rPr>
                        <a:t>l'adulte </a:t>
                      </a:r>
                    </a:p>
                  </a:txBody>
                  <a:tcPr marL="0" marR="0" marT="0" marB="0" anchor="ctr"/>
                </a:tc>
                <a:tc>
                  <a:txBody>
                    <a:bodyPr/>
                    <a:lstStyle/>
                    <a:p>
                      <a:pPr algn="l"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Données d'entrée requises</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err="1">
                          <a:effectLst/>
                          <a:latin typeface="Arial" panose="020B0604020202020204" pitchFamily="34" charset="0"/>
                          <a:ea typeface="Calibri" panose="020F0502020204030204" pitchFamily="34" charset="0"/>
                          <a:cs typeface="Arial" panose="020B0604020202020204" pitchFamily="34" charset="0"/>
                        </a:rPr>
                        <a:t>Inclut</a:t>
                      </a:r>
                      <a:r>
                        <a:rPr lang="en-US" sz="1800" dirty="0">
                          <a:effectLst/>
                          <a:latin typeface="Arial" panose="020B0604020202020204" pitchFamily="34" charset="0"/>
                          <a:ea typeface="Calibri" panose="020F0502020204030204" pitchFamily="34" charset="0"/>
                          <a:cs typeface="Arial" panose="020B0604020202020204" pitchFamily="34" charset="0"/>
                        </a:rPr>
                        <a:t> estimations de Pop’s </a:t>
                      </a:r>
                      <a:r>
                        <a:rPr lang="en-US" sz="1800" dirty="0" err="1">
                          <a:effectLst/>
                          <a:latin typeface="Arial" panose="020B0604020202020204" pitchFamily="34" charset="0"/>
                          <a:ea typeface="Calibri" panose="020F0502020204030204" pitchFamily="34" charset="0"/>
                          <a:cs typeface="Arial" panose="020B0604020202020204" pitchFamily="34" charset="0"/>
                        </a:rPr>
                        <a:t>clés</a:t>
                      </a:r>
                      <a:r>
                        <a:rPr lang="en-US" sz="1800" dirty="0">
                          <a:effectLst/>
                          <a:latin typeface="Arial" panose="020B0604020202020204" pitchFamily="34" charset="0"/>
                          <a:ea typeface="Calibri" panose="020F0502020204030204" pitchFamily="34" charset="0"/>
                          <a:cs typeface="Arial" panose="020B0604020202020204" pitchFamily="34" charset="0"/>
                        </a:rPr>
                        <a:t>?</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Pays, ronde  2023</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112705536"/>
                  </a:ext>
                </a:extLst>
              </a:tr>
              <a:tr h="161925">
                <a:tc>
                  <a:txBody>
                    <a:bodyPr/>
                    <a:lstStyle/>
                    <a:p>
                      <a:pPr fontAlgn="base">
                        <a:lnSpc>
                          <a:spcPct val="107000"/>
                        </a:lnSpc>
                        <a:spcAft>
                          <a:spcPts val="800"/>
                        </a:spcAft>
                      </a:pPr>
                      <a:r>
                        <a:rPr lang="en-US" sz="1800" b="0" dirty="0">
                          <a:effectLst/>
                          <a:latin typeface="Arial" panose="020B0604020202020204" pitchFamily="34" charset="0"/>
                          <a:cs typeface="Arial" panose="020B0604020202020204" pitchFamily="34" charset="0"/>
                        </a:rPr>
                        <a:t>Estimation &amp; Projection Package (EPP) pour les </a:t>
                      </a:r>
                      <a:r>
                        <a:rPr lang="fr-CH" sz="1800" b="0" dirty="0" err="1">
                          <a:effectLst/>
                          <a:latin typeface="Arial" panose="020B0604020202020204" pitchFamily="34" charset="0"/>
                          <a:cs typeface="Arial" panose="020B0604020202020204" pitchFamily="34" charset="0"/>
                        </a:rPr>
                        <a:t>épidémies concentrées</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r>
                        <a:rPr lang="en-US" sz="1800" b="0" dirty="0">
                          <a:solidFill>
                            <a:schemeClr val="tx1"/>
                          </a:solidFill>
                          <a:latin typeface="Arial" panose="020B0604020202020204" pitchFamily="34" charset="0"/>
                          <a:cs typeface="Arial" panose="020B0604020202020204" pitchFamily="34" charset="0"/>
                        </a:rPr>
                        <a:t>Données de prévalence pour les populations clés </a:t>
                      </a:r>
                      <a:br>
                        <a:rPr lang="en-US" sz="1800" b="0" dirty="0">
                          <a:solidFill>
                            <a:schemeClr val="tx1"/>
                          </a:solidFill>
                          <a:latin typeface="Arial" panose="020B0604020202020204" pitchFamily="34" charset="0"/>
                          <a:cs typeface="Arial" panose="020B0604020202020204" pitchFamily="34" charset="0"/>
                        </a:rPr>
                      </a:br>
                      <a:r>
                        <a:rPr lang="en-US" sz="1800" b="0" dirty="0">
                          <a:solidFill>
                            <a:schemeClr val="tx1"/>
                          </a:solidFill>
                          <a:latin typeface="Arial" panose="020B0604020202020204" pitchFamily="34" charset="0"/>
                          <a:cs typeface="Arial" panose="020B0604020202020204" pitchFamily="34" charset="0"/>
                        </a:rPr>
                        <a:t>&amp; les femmes enceintes bénéficiant de soins prénatals à </a:t>
                      </a:r>
                      <a:r>
                        <a:rPr lang="en-US" sz="1800" b="0" dirty="0" err="1">
                          <a:solidFill>
                            <a:schemeClr val="tx1"/>
                          </a:solidFill>
                          <a:latin typeface="Arial" panose="020B0604020202020204" pitchFamily="34" charset="0"/>
                          <a:cs typeface="Arial" panose="020B0604020202020204" pitchFamily="34" charset="0"/>
                        </a:rPr>
                        <a:t>partir</a:t>
                      </a:r>
                      <a:r>
                        <a:rPr lang="en-US" sz="1800" b="0" dirty="0">
                          <a:solidFill>
                            <a:schemeClr val="tx1"/>
                          </a:solidFill>
                          <a:latin typeface="Arial" panose="020B0604020202020204" pitchFamily="34" charset="0"/>
                          <a:cs typeface="Arial" panose="020B0604020202020204" pitchFamily="34" charset="0"/>
                        </a:rPr>
                        <a:t> de :</a:t>
                      </a:r>
                    </a:p>
                    <a:p>
                      <a:pPr marL="285750" indent="-285750">
                        <a:buFont typeface="Arial" panose="020B0604020202020204" pitchFamily="34" charset="0"/>
                        <a:buChar char="•"/>
                      </a:pPr>
                      <a:r>
                        <a:rPr lang="en-US" sz="1800" b="0" dirty="0">
                          <a:solidFill>
                            <a:schemeClr val="tx1"/>
                          </a:solidFill>
                          <a:latin typeface="Arial" panose="020B0604020202020204" pitchFamily="34" charset="0"/>
                          <a:cs typeface="Arial" panose="020B0604020202020204" pitchFamily="34" charset="0"/>
                        </a:rPr>
                        <a:t>Surveillance sentinelle et </a:t>
                      </a:r>
                      <a:r>
                        <a:rPr lang="en-US" sz="1800" b="0" dirty="0" err="1">
                          <a:solidFill>
                            <a:schemeClr val="tx1"/>
                          </a:solidFill>
                          <a:latin typeface="Arial" panose="020B0604020202020204" pitchFamily="34" charset="0"/>
                          <a:cs typeface="Arial" panose="020B0604020202020204" pitchFamily="34" charset="0"/>
                        </a:rPr>
                        <a:t>Enquêtes</a:t>
                      </a:r>
                      <a:r>
                        <a:rPr lang="en-US" sz="1800" b="0" dirty="0">
                          <a:solidFill>
                            <a:schemeClr val="tx1"/>
                          </a:solidFill>
                          <a:latin typeface="Arial" panose="020B0604020202020204" pitchFamily="34" charset="0"/>
                          <a:cs typeface="Arial" panose="020B0604020202020204" pitchFamily="34" charset="0"/>
                        </a:rPr>
                        <a:t> Bio-</a:t>
                      </a:r>
                      <a:r>
                        <a:rPr lang="en-US" sz="1800" b="0" dirty="0" err="1">
                          <a:solidFill>
                            <a:schemeClr val="tx1"/>
                          </a:solidFill>
                          <a:latin typeface="Arial" panose="020B0604020202020204" pitchFamily="34" charset="0"/>
                          <a:cs typeface="Arial" panose="020B0604020202020204" pitchFamily="34" charset="0"/>
                        </a:rPr>
                        <a:t>Comportementales</a:t>
                      </a:r>
                      <a:endParaRPr lang="en-US" sz="1800" b="0"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800" b="0" dirty="0">
                          <a:solidFill>
                            <a:schemeClr val="tx1"/>
                          </a:solidFill>
                          <a:latin typeface="Arial" panose="020B0604020202020204" pitchFamily="34" charset="0"/>
                          <a:cs typeface="Arial" panose="020B0604020202020204" pitchFamily="34" charset="0"/>
                        </a:rPr>
                        <a:t>Tests de routine dans le cadre des soins prénatals</a:t>
                      </a:r>
                      <a:br>
                        <a:rPr lang="en-US" sz="1800" b="0" dirty="0">
                          <a:solidFill>
                            <a:schemeClr val="tx1"/>
                          </a:solidFill>
                          <a:latin typeface="Arial" panose="020B0604020202020204" pitchFamily="34" charset="0"/>
                          <a:cs typeface="Arial" panose="020B0604020202020204" pitchFamily="34" charset="0"/>
                        </a:rPr>
                      </a:br>
                      <a:endParaRPr lang="en-US" sz="1800" b="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800" b="0" dirty="0">
                          <a:solidFill>
                            <a:schemeClr val="tx1"/>
                          </a:solidFill>
                          <a:latin typeface="Arial" panose="020B0604020202020204" pitchFamily="34" charset="0"/>
                          <a:cs typeface="Arial" panose="020B0604020202020204" pitchFamily="34" charset="0"/>
                        </a:rPr>
                        <a:t>&amp; Estimations de la taille des groupes de populations </a:t>
                      </a:r>
                      <a:r>
                        <a:rPr lang="en-US" sz="1800" b="0" dirty="0" err="1">
                          <a:solidFill>
                            <a:schemeClr val="tx1"/>
                          </a:solidFill>
                          <a:latin typeface="Arial" panose="020B0604020202020204" pitchFamily="34" charset="0"/>
                          <a:cs typeface="Arial" panose="020B0604020202020204" pitchFamily="34" charset="0"/>
                        </a:rPr>
                        <a:t>clés</a:t>
                      </a:r>
                      <a:endParaRPr lang="en-US" sz="1800" b="0" dirty="0">
                        <a:solidFill>
                          <a:schemeClr val="tx1"/>
                        </a:solidFill>
                        <a:latin typeface="Arial" panose="020B060402020202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Oui </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37</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988106824"/>
                  </a:ext>
                </a:extLst>
              </a:tr>
              <a:tr h="257216">
                <a:tc>
                  <a:txBody>
                    <a:bodyPr/>
                    <a:lstStyle/>
                    <a:p>
                      <a:pPr fontAlgn="base">
                        <a:lnSpc>
                          <a:spcPct val="107000"/>
                        </a:lnSpc>
                        <a:spcAft>
                          <a:spcPts val="800"/>
                        </a:spcAft>
                      </a:pPr>
                      <a:r>
                        <a:rPr lang="en-US" sz="1800" b="0" dirty="0">
                          <a:effectLst/>
                          <a:latin typeface="Arial" panose="020B0604020202020204" pitchFamily="34" charset="0"/>
                          <a:ea typeface="Calibri" panose="020F0502020204030204" pitchFamily="34" charset="0"/>
                          <a:cs typeface="Arial" panose="020B0604020202020204" pitchFamily="34" charset="0"/>
                        </a:rPr>
                        <a:t>Modèle d'épidémie de SIDA (AEM)</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285750" indent="-285750" algn="l" fontAlgn="base">
                        <a:lnSpc>
                          <a:spcPct val="107000"/>
                        </a:lnSpc>
                        <a:spcAft>
                          <a:spcPts val="8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Comme EPP + couverture du service de prévention</a:t>
                      </a:r>
                      <a:endParaRPr lang="en-CH" sz="1800" b="0" kern="1200" dirty="0">
                        <a:solidFill>
                          <a:schemeClr val="tx1"/>
                        </a:solidFill>
                        <a:latin typeface="Arial" panose="020B0604020202020204" pitchFamily="34" charset="0"/>
                        <a:ea typeface="+mn-ea"/>
                        <a:cs typeface="Arial" panose="020B0604020202020204" pitchFamily="34" charset="0"/>
                      </a:endParaRPr>
                    </a:p>
                  </a:txBody>
                  <a:tcPr marL="0" marR="0" marT="0" marB="0" anchor="ctr"/>
                </a:tc>
                <a:tc>
                  <a:txBody>
                    <a:bodyPr/>
                    <a:lstStyle/>
                    <a:p>
                      <a:pPr algn="ctr" fontAlgn="base">
                        <a:lnSpc>
                          <a:spcPct val="107000"/>
                        </a:lnSpc>
                        <a:spcAft>
                          <a:spcPts val="800"/>
                        </a:spcAft>
                      </a:pP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13</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2048122342"/>
                  </a:ext>
                </a:extLst>
              </a:tr>
              <a:tr h="257216">
                <a:tc>
                  <a:txBody>
                    <a:bodyPr/>
                    <a:lstStyle/>
                    <a:p>
                      <a:pPr fontAlgn="base">
                        <a:lnSpc>
                          <a:spcPct val="107000"/>
                        </a:lnSpc>
                        <a:spcAft>
                          <a:spcPts val="800"/>
                        </a:spcAft>
                      </a:pPr>
                      <a:r>
                        <a:rPr lang="en-US" sz="1800" b="0" dirty="0">
                          <a:effectLst/>
                          <a:latin typeface="Arial" panose="020B0604020202020204" pitchFamily="34" charset="0"/>
                          <a:cs typeface="Arial" panose="020B0604020202020204" pitchFamily="34" charset="0"/>
                        </a:rPr>
                        <a:t>Surveillance des cas et enregistrement des données d'état civil (CSAVR)</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marL="285750" indent="-285750" algn="l" fontAlgn="base">
                        <a:lnSpc>
                          <a:spcPct val="107000"/>
                        </a:lnSpc>
                        <a:spcAft>
                          <a:spcPts val="8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Nouveaux (= premiers diagnostics de cas de VIH+sida)</a:t>
                      </a:r>
                    </a:p>
                    <a:p>
                      <a:pPr marL="285750" indent="-285750" algn="l" fontAlgn="base">
                        <a:lnSpc>
                          <a:spcPct val="107000"/>
                        </a:lnSpc>
                        <a:spcAft>
                          <a:spcPts val="8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Décès liés au SIDA </a:t>
                      </a:r>
                    </a:p>
                    <a:p>
                      <a:pPr marL="285750" indent="-285750" algn="l" fontAlgn="base">
                        <a:lnSpc>
                          <a:spcPct val="107000"/>
                        </a:lnSpc>
                        <a:spcAft>
                          <a:spcPts val="800"/>
                        </a:spcAft>
                        <a:buFont typeface="Arial" panose="020B0604020202020204" pitchFamily="34" charset="0"/>
                        <a:buChar char="•"/>
                      </a:pPr>
                      <a:r>
                        <a:rPr lang="en-US" sz="1800" b="0" kern="1200" dirty="0">
                          <a:solidFill>
                            <a:schemeClr val="tx1"/>
                          </a:solidFill>
                          <a:latin typeface="Arial" panose="020B0604020202020204" pitchFamily="34" charset="0"/>
                          <a:ea typeface="+mn-ea"/>
                          <a:cs typeface="Arial" panose="020B0604020202020204" pitchFamily="34" charset="0"/>
                        </a:rPr>
                        <a:t>éventuellement, numération des CD4 au moment du diagnostic initial</a:t>
                      </a:r>
                      <a:endParaRPr lang="en-CH" sz="1800" b="0" kern="1200" dirty="0">
                        <a:solidFill>
                          <a:schemeClr val="tx1"/>
                        </a:solidFill>
                        <a:latin typeface="Arial" panose="020B0604020202020204" pitchFamily="34" charset="0"/>
                        <a:ea typeface="+mn-ea"/>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Non</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rowSpan="2">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 72</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168335671"/>
                  </a:ext>
                </a:extLst>
              </a:tr>
              <a:tr h="570484">
                <a:tc>
                  <a:txBody>
                    <a:bodyPr/>
                    <a:lstStyle/>
                    <a:p>
                      <a:pPr fontAlgn="base">
                        <a:lnSpc>
                          <a:spcPct val="107000"/>
                        </a:lnSpc>
                        <a:spcAft>
                          <a:spcPts val="800"/>
                        </a:spcAft>
                      </a:pPr>
                      <a:r>
                        <a:rPr lang="en-US" sz="1800" b="0" dirty="0">
                          <a:effectLst/>
                          <a:latin typeface="Arial" panose="020B0604020202020204" pitchFamily="34" charset="0"/>
                          <a:ea typeface="Calibri" panose="020F0502020204030204" pitchFamily="34" charset="0"/>
                          <a:cs typeface="Arial" panose="020B0604020202020204" pitchFamily="34" charset="0"/>
                        </a:rPr>
                        <a:t>Modèle ECDC</a:t>
                      </a:r>
                      <a:endParaRPr lang="en-CH" sz="1800" b="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l" fontAlgn="base">
                        <a:lnSpc>
                          <a:spcPct val="107000"/>
                        </a:lnSpc>
                        <a:spcAft>
                          <a:spcPts val="800"/>
                        </a:spcAft>
                      </a:pP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Comme le CSAVR, + éventuellement les diagnostics de cas </a:t>
                      </a:r>
                      <a:b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br>
                      <a:r>
                        <a:rPr lang="en-US" sz="1800" b="0" dirty="0">
                          <a:solidFill>
                            <a:schemeClr val="tx1"/>
                          </a:solidFill>
                          <a:effectLst/>
                          <a:latin typeface="Arial" panose="020B0604020202020204" pitchFamily="34" charset="0"/>
                          <a:ea typeface="Calibri" panose="020F0502020204030204" pitchFamily="34" charset="0"/>
                          <a:cs typeface="Arial" panose="020B0604020202020204" pitchFamily="34" charset="0"/>
                        </a:rPr>
                        <a:t>par mode de transmission pour les estimations de la population clé</a:t>
                      </a:r>
                      <a:endParaRPr lang="en-CH" sz="1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a:txBody>
                    <a:bodyPr/>
                    <a:lstStyle/>
                    <a:p>
                      <a:pPr algn="ctr" fontAlgn="base">
                        <a:lnSpc>
                          <a:spcPct val="107000"/>
                        </a:lnSpc>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En option</a:t>
                      </a: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tc vMerge="1">
                  <a:txBody>
                    <a:bodyPr/>
                    <a:lstStyle/>
                    <a:p>
                      <a:pPr algn="ctr" fontAlgn="base">
                        <a:lnSpc>
                          <a:spcPct val="107000"/>
                        </a:lnSpc>
                        <a:spcAft>
                          <a:spcPts val="800"/>
                        </a:spcAft>
                      </a:pPr>
                      <a:endParaRPr lang="en-CH" sz="1800" dirty="0">
                        <a:effectLst/>
                        <a:latin typeface="Arial" panose="020B0604020202020204" pitchFamily="34" charset="0"/>
                        <a:ea typeface="Calibri" panose="020F0502020204030204" pitchFamily="34" charset="0"/>
                        <a:cs typeface="Arial" panose="020B0604020202020204" pitchFamily="34" charset="0"/>
                      </a:endParaRPr>
                    </a:p>
                  </a:txBody>
                  <a:tcPr marL="0" marR="0" marT="0" marB="0" anchor="ctr"/>
                </a:tc>
                <a:extLst>
                  <a:ext uri="{0D108BD9-81ED-4DB2-BD59-A6C34878D82A}">
                    <a16:rowId xmlns:a16="http://schemas.microsoft.com/office/drawing/2014/main" val="484851813"/>
                  </a:ext>
                </a:extLst>
              </a:tr>
            </a:tbl>
          </a:graphicData>
        </a:graphic>
      </p:graphicFrame>
      <p:sp>
        <p:nvSpPr>
          <p:cNvPr id="8" name="TextBox 7">
            <a:extLst>
              <a:ext uri="{FF2B5EF4-FFF2-40B4-BE49-F238E27FC236}">
                <a16:creationId xmlns:a16="http://schemas.microsoft.com/office/drawing/2014/main" id="{F3EB3E4C-8126-D7D2-EB27-41296E745E0A}"/>
              </a:ext>
            </a:extLst>
          </p:cNvPr>
          <p:cNvSpPr txBox="1"/>
          <p:nvPr/>
        </p:nvSpPr>
        <p:spPr>
          <a:xfrm>
            <a:off x="288254" y="791630"/>
            <a:ext cx="11205246" cy="369332"/>
          </a:xfrm>
          <a:prstGeom prst="rect">
            <a:avLst/>
          </a:prstGeom>
          <a:noFill/>
        </p:spPr>
        <p:txBody>
          <a:bodyPr wrap="square">
            <a:spAutoFit/>
          </a:bodyPr>
          <a:lstStyle/>
          <a:p>
            <a:r>
              <a:rPr lang="en-US" sz="1800" dirty="0" err="1">
                <a:solidFill>
                  <a:schemeClr val="tx1"/>
                </a:solidFill>
                <a:latin typeface="Arial" panose="020B0604020202020204" pitchFamily="34" charset="0"/>
                <a:cs typeface="Arial" panose="020B0604020202020204" pitchFamily="34" charset="0"/>
              </a:rPr>
              <a:t>Différents</a:t>
            </a:r>
            <a:r>
              <a:rPr lang="en-US" sz="1800" dirty="0">
                <a:solidFill>
                  <a:schemeClr val="tx1"/>
                </a:solidFill>
                <a:latin typeface="Arial" panose="020B0604020202020204" pitchFamily="34" charset="0"/>
                <a:cs typeface="Arial" panose="020B0604020202020204" pitchFamily="34" charset="0"/>
              </a:rPr>
              <a:t> modèles peuvent être utilisés, selon le(s) type(s) de données de surveillance disponible(s)</a:t>
            </a:r>
            <a:endParaRPr lang="en-CH"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293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0DC9E1-6409-E998-ED77-26E3D4288057}"/>
              </a:ext>
            </a:extLst>
          </p:cNvPr>
          <p:cNvSpPr>
            <a:spLocks noGrp="1"/>
          </p:cNvSpPr>
          <p:nvPr>
            <p:ph idx="4294967295"/>
          </p:nvPr>
        </p:nvSpPr>
        <p:spPr>
          <a:xfrm>
            <a:off x="472397" y="1097785"/>
            <a:ext cx="11597683" cy="2940050"/>
          </a:xfrm>
        </p:spPr>
        <p:txBody>
          <a:bodyPr>
            <a:noAutofit/>
          </a:bodyPr>
          <a:lstStyle/>
          <a:p>
            <a:pPr marL="342900" indent="-342900" defTabSz="411480">
              <a:lnSpc>
                <a:spcPct val="100000"/>
              </a:lnSpc>
              <a:defRPr/>
            </a:pPr>
            <a:r>
              <a:rPr lang="en-US" sz="1600" dirty="0" err="1">
                <a:solidFill>
                  <a:schemeClr val="tx1"/>
                </a:solidFill>
                <a:latin typeface="Arial" panose="020B0604020202020204" pitchFamily="34" charset="0"/>
                <a:cs typeface="Arial" panose="020B0604020202020204" pitchFamily="34" charset="0"/>
              </a:rPr>
              <a:t>Utilisés</a:t>
            </a:r>
            <a:r>
              <a:rPr lang="en-US" sz="1600" dirty="0">
                <a:solidFill>
                  <a:schemeClr val="tx1"/>
                </a:solidFill>
                <a:latin typeface="Arial" panose="020B0604020202020204" pitchFamily="34" charset="0"/>
                <a:cs typeface="Arial" panose="020B0604020202020204" pitchFamily="34" charset="0"/>
              </a:rPr>
              <a:t> par la plupart des pays des régions CAR, LA, MENA et WCENA</a:t>
            </a:r>
          </a:p>
          <a:p>
            <a:pPr marL="342900" indent="-342900" defTabSz="411480">
              <a:lnSpc>
                <a:spcPct val="100000"/>
              </a:lnSpc>
              <a:defRPr/>
            </a:pPr>
            <a:r>
              <a:rPr lang="en-US" sz="1600" b="1" dirty="0">
                <a:solidFill>
                  <a:schemeClr val="tx1"/>
                </a:solidFill>
                <a:latin typeface="Arial" panose="020B0604020202020204" pitchFamily="34" charset="0"/>
                <a:cs typeface="Arial" panose="020B0604020202020204" pitchFamily="34" charset="0"/>
              </a:rPr>
              <a:t>Fichier Excel </a:t>
            </a:r>
            <a:r>
              <a:rPr lang="en-US" sz="1600" dirty="0">
                <a:solidFill>
                  <a:schemeClr val="tx1"/>
                </a:solidFill>
                <a:latin typeface="Arial" panose="020B0604020202020204" pitchFamily="34" charset="0"/>
                <a:cs typeface="Arial" panose="020B0604020202020204" pitchFamily="34" charset="0"/>
              </a:rPr>
              <a:t>pour la mise à jour, la révision et l'assurance qualité des </a:t>
            </a:r>
            <a:r>
              <a:rPr lang="en-US" sz="1600" b="1" dirty="0">
                <a:solidFill>
                  <a:schemeClr val="tx1"/>
                </a:solidFill>
                <a:latin typeface="Arial" panose="020B0604020202020204" pitchFamily="34" charset="0"/>
                <a:cs typeface="Arial" panose="020B0604020202020204" pitchFamily="34" charset="0"/>
              </a:rPr>
              <a:t>données </a:t>
            </a:r>
            <a:r>
              <a:rPr lang="en-US" sz="1600" dirty="0">
                <a:solidFill>
                  <a:schemeClr val="tx1"/>
                </a:solidFill>
                <a:latin typeface="Arial" panose="020B0604020202020204" pitchFamily="34" charset="0"/>
                <a:cs typeface="Arial" panose="020B0604020202020204" pitchFamily="34" charset="0"/>
              </a:rPr>
              <a:t>et de leur cohérence</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fiches T</a:t>
            </a:r>
            <a:r>
              <a:rPr lang="en-US" sz="1600" i="1" dirty="0">
                <a:solidFill>
                  <a:schemeClr val="tx1"/>
                </a:solidFill>
                <a:latin typeface="Arial" panose="020B0604020202020204" pitchFamily="34" charset="0"/>
                <a:cs typeface="Arial" panose="020B0604020202020204" pitchFamily="34" charset="0"/>
              </a:rPr>
              <a:t>AR, état des connaissances et suppression de la Charge Viral, PTME, tests de CPN</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Pays EPP : feuille de </a:t>
            </a:r>
            <a:r>
              <a:rPr lang="en-US" sz="1600" i="1" dirty="0">
                <a:solidFill>
                  <a:schemeClr val="tx1"/>
                </a:solidFill>
                <a:latin typeface="Arial" panose="020B0604020202020204" pitchFamily="34" charset="0"/>
                <a:cs typeface="Arial" panose="020B0604020202020204" pitchFamily="34" charset="0"/>
              </a:rPr>
              <a:t>prévalence de l'EPP </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Pays CSAVR : feuilles </a:t>
            </a:r>
            <a:r>
              <a:rPr lang="en-US" sz="1600" i="1" dirty="0">
                <a:solidFill>
                  <a:schemeClr val="tx1"/>
                </a:solidFill>
                <a:latin typeface="Arial" panose="020B0604020202020204" pitchFamily="34" charset="0"/>
                <a:cs typeface="Arial" panose="020B0604020202020204" pitchFamily="34" charset="0"/>
              </a:rPr>
              <a:t>Cas, Décès, CD4</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Feuille </a:t>
            </a:r>
            <a:r>
              <a:rPr lang="en-US" sz="1600" i="1" dirty="0">
                <a:solidFill>
                  <a:schemeClr val="tx1"/>
                </a:solidFill>
                <a:latin typeface="Arial" panose="020B0604020202020204" pitchFamily="34" charset="0"/>
                <a:cs typeface="Arial" panose="020B0604020202020204" pitchFamily="34" charset="0"/>
              </a:rPr>
              <a:t>"Rec(</a:t>
            </a:r>
            <a:r>
              <a:rPr lang="en-US" sz="1600" i="1" dirty="0" err="1">
                <a:solidFill>
                  <a:schemeClr val="tx1"/>
                </a:solidFill>
                <a:latin typeface="Arial" panose="020B0604020202020204" pitchFamily="34" charset="0"/>
                <a:cs typeface="Arial" panose="020B0604020202020204" pitchFamily="34" charset="0"/>
              </a:rPr>
              <a:t>commandation</a:t>
            </a:r>
            <a:r>
              <a:rPr lang="en-US" sz="1600" i="1" dirty="0">
                <a:solidFill>
                  <a:schemeClr val="tx1"/>
                </a:solidFill>
                <a:latin typeface="Arial" panose="020B0604020202020204" pitchFamily="34" charset="0"/>
                <a:cs typeface="Arial" panose="020B0604020202020204" pitchFamily="34" charset="0"/>
              </a:rPr>
              <a:t>)s" </a:t>
            </a:r>
            <a:r>
              <a:rPr lang="en-US" sz="1600" dirty="0">
                <a:solidFill>
                  <a:schemeClr val="tx1"/>
                </a:solidFill>
                <a:latin typeface="Arial" panose="020B0604020202020204" pitchFamily="34" charset="0"/>
                <a:cs typeface="Arial" panose="020B0604020202020204" pitchFamily="34" charset="0"/>
              </a:rPr>
              <a:t>avec des recommandations spécifiques au pays, en suspens depuis le dernier cycle.</a:t>
            </a:r>
          </a:p>
          <a:p>
            <a:pPr marL="342900" indent="-342900" defTabSz="411480">
              <a:lnSpc>
                <a:spcPct val="100000"/>
              </a:lnSpc>
              <a:defRPr/>
            </a:pPr>
            <a:r>
              <a:rPr lang="en-US" sz="1600" b="1" dirty="0">
                <a:solidFill>
                  <a:schemeClr val="tx1"/>
                </a:solidFill>
                <a:latin typeface="Arial" panose="020B0604020202020204" pitchFamily="34" charset="0"/>
                <a:cs typeface="Arial" panose="020B0604020202020204" pitchFamily="34" charset="0"/>
              </a:rPr>
              <a:t>Spectrum</a:t>
            </a:r>
            <a:r>
              <a:rPr lang="en-US" sz="1600" dirty="0">
                <a:solidFill>
                  <a:schemeClr val="tx1"/>
                </a:solidFill>
                <a:latin typeface="Arial" panose="020B0604020202020204" pitchFamily="34" charset="0"/>
                <a:cs typeface="Arial" panose="020B0604020202020204" pitchFamily="34" charset="0"/>
              </a:rPr>
              <a:t>...</a:t>
            </a:r>
            <a:r>
              <a:rPr lang="en-US" sz="1600" b="1" dirty="0">
                <a:solidFill>
                  <a:schemeClr val="tx1"/>
                </a:solidFill>
                <a:latin typeface="Arial" panose="020B0604020202020204" pitchFamily="34" charset="0"/>
                <a:cs typeface="Arial" panose="020B0604020202020204" pitchFamily="34" charset="0"/>
              </a:rPr>
              <a:t>PJNZ : </a:t>
            </a:r>
            <a:r>
              <a:rPr lang="en-US" sz="1600" dirty="0">
                <a:solidFill>
                  <a:schemeClr val="tx1"/>
                </a:solidFill>
                <a:latin typeface="Arial" panose="020B0604020202020204" pitchFamily="34" charset="0"/>
                <a:cs typeface="Arial" panose="020B0604020202020204" pitchFamily="34" charset="0"/>
              </a:rPr>
              <a:t>Fichier final 2023 - avant édition, réenregistrer sous un nouveau nom !</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Sous-dossiers 2021 &amp; 2022 : fichier d'estimation finale 2021 &amp; 2022 (pour référence)</a:t>
            </a:r>
          </a:p>
          <a:p>
            <a:pPr marL="845820" lvl="1" indent="-342900" defTabSz="411480">
              <a:lnSpc>
                <a:spcPct val="100000"/>
              </a:lnSpc>
              <a:defRPr/>
            </a:pPr>
            <a:r>
              <a:rPr lang="en-US" sz="1600" dirty="0">
                <a:solidFill>
                  <a:schemeClr val="tx1"/>
                </a:solidFill>
                <a:latin typeface="Arial" panose="020B0604020202020204" pitchFamily="34" charset="0"/>
                <a:cs typeface="Arial" panose="020B0604020202020204" pitchFamily="34" charset="0"/>
              </a:rPr>
              <a:t>Sous-dossier 2023 : fichiers de projet (PJNZ &amp; XLS) utilisés dans le cycle 2023 </a:t>
            </a:r>
          </a:p>
        </p:txBody>
      </p:sp>
      <p:sp>
        <p:nvSpPr>
          <p:cNvPr id="4" name="TextBox 3">
            <a:extLst>
              <a:ext uri="{FF2B5EF4-FFF2-40B4-BE49-F238E27FC236}">
                <a16:creationId xmlns:a16="http://schemas.microsoft.com/office/drawing/2014/main" id="{30519FBC-3F2B-C023-EB27-963E9FB9C8A0}"/>
              </a:ext>
            </a:extLst>
          </p:cNvPr>
          <p:cNvSpPr txBox="1"/>
          <p:nvPr/>
        </p:nvSpPr>
        <p:spPr>
          <a:xfrm>
            <a:off x="472397" y="165951"/>
            <a:ext cx="10021432" cy="954107"/>
          </a:xfrm>
          <a:prstGeom prst="rect">
            <a:avLst/>
          </a:prstGeom>
          <a:noFill/>
        </p:spPr>
        <p:txBody>
          <a:bodyPr wrap="square">
            <a:spAutoFit/>
          </a:bodyPr>
          <a:lstStyle/>
          <a:p>
            <a:r>
              <a:rPr lang="en-US" sz="2800" b="1" i="0" u="none" strike="noStrike" dirty="0">
                <a:solidFill>
                  <a:srgbClr val="0070C0"/>
                </a:solidFill>
                <a:effectLst/>
                <a:latin typeface="Arial" panose="020B0604020202020204" pitchFamily="34" charset="0"/>
              </a:rPr>
              <a:t>Gestion </a:t>
            </a:r>
            <a:r>
              <a:rPr lang="en-US" sz="2800" b="1" dirty="0">
                <a:solidFill>
                  <a:srgbClr val="0070C0"/>
                </a:solidFill>
                <a:latin typeface="Arial" panose="020B0604020202020204" pitchFamily="34" charset="0"/>
              </a:rPr>
              <a:t>des fichiers : Dossiers </a:t>
            </a:r>
            <a:r>
              <a:rPr lang="en-US" sz="2800" b="1" dirty="0" err="1">
                <a:solidFill>
                  <a:srgbClr val="0070C0"/>
                </a:solidFill>
                <a:latin typeface="Arial" panose="020B0604020202020204" pitchFamily="34" charset="0"/>
              </a:rPr>
              <a:t>nationaux</a:t>
            </a:r>
            <a:r>
              <a:rPr lang="en-US" sz="2800" b="1" dirty="0">
                <a:solidFill>
                  <a:srgbClr val="0070C0"/>
                </a:solidFill>
                <a:latin typeface="Arial" panose="020B0604020202020204" pitchFamily="34" charset="0"/>
              </a:rPr>
              <a:t> </a:t>
            </a:r>
            <a:r>
              <a:rPr lang="en-US" sz="2800" b="1" dirty="0" err="1">
                <a:solidFill>
                  <a:srgbClr val="0070C0"/>
                </a:solidFill>
                <a:latin typeface="Arial" panose="020B0604020202020204" pitchFamily="34" charset="0"/>
              </a:rPr>
              <a:t>partagés</a:t>
            </a:r>
            <a:r>
              <a:rPr lang="en-US" sz="2800" b="1" dirty="0">
                <a:solidFill>
                  <a:srgbClr val="0070C0"/>
                </a:solidFill>
                <a:latin typeface="Arial" panose="020B0604020202020204" pitchFamily="34" charset="0"/>
              </a:rPr>
              <a:t> “SharePoint” de </a:t>
            </a:r>
            <a:r>
              <a:rPr lang="en-US" sz="2800" b="1" dirty="0" err="1">
                <a:solidFill>
                  <a:srgbClr val="0070C0"/>
                </a:solidFill>
                <a:latin typeface="Arial" panose="020B0604020202020204" pitchFamily="34" charset="0"/>
              </a:rPr>
              <a:t>l'ONUSIDA</a:t>
            </a:r>
            <a:endParaRPr lang="en-US" sz="2800" b="1" dirty="0">
              <a:solidFill>
                <a:srgbClr val="0070C0"/>
              </a:solidFill>
              <a:latin typeface="Arial" panose="020B0604020202020204" pitchFamily="34" charset="0"/>
            </a:endParaRPr>
          </a:p>
        </p:txBody>
      </p:sp>
      <p:pic>
        <p:nvPicPr>
          <p:cNvPr id="10" name="Picture 9" descr="A screenshot of a computer&#10;&#10;Description automatically generated">
            <a:extLst>
              <a:ext uri="{FF2B5EF4-FFF2-40B4-BE49-F238E27FC236}">
                <a16:creationId xmlns:a16="http://schemas.microsoft.com/office/drawing/2014/main" id="{EF3A5411-0ECA-56D6-8008-2C00A030AA5E}"/>
              </a:ext>
            </a:extLst>
          </p:cNvPr>
          <p:cNvPicPr>
            <a:picLocks noChangeAspect="1"/>
          </p:cNvPicPr>
          <p:nvPr/>
        </p:nvPicPr>
        <p:blipFill rotWithShape="1">
          <a:blip r:embed="rId3">
            <a:extLst>
              <a:ext uri="{28A0092B-C50C-407E-A947-70E740481C1C}">
                <a14:useLocalDpi xmlns:a14="http://schemas.microsoft.com/office/drawing/2010/main" val="0"/>
              </a:ext>
            </a:extLst>
          </a:blip>
          <a:srcRect l="11081" t="6368" r="21066" b="64975"/>
          <a:stretch/>
        </p:blipFill>
        <p:spPr>
          <a:xfrm>
            <a:off x="220606" y="4013972"/>
            <a:ext cx="11971394" cy="2844028"/>
          </a:xfrm>
          <a:prstGeom prst="rect">
            <a:avLst/>
          </a:prstGeom>
        </p:spPr>
      </p:pic>
    </p:spTree>
    <p:extLst>
      <p:ext uri="{BB962C8B-B14F-4D97-AF65-F5344CB8AC3E}">
        <p14:creationId xmlns:p14="http://schemas.microsoft.com/office/powerpoint/2010/main" val="134191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63E36-F182-F20E-136E-352E018587D6}"/>
              </a:ext>
            </a:extLst>
          </p:cNvPr>
          <p:cNvSpPr>
            <a:spLocks noGrp="1"/>
          </p:cNvSpPr>
          <p:nvPr>
            <p:ph type="title"/>
          </p:nvPr>
        </p:nvSpPr>
        <p:spPr>
          <a:xfrm>
            <a:off x="88900" y="1123837"/>
            <a:ext cx="3397251" cy="4601183"/>
          </a:xfrm>
        </p:spPr>
        <p:txBody>
          <a:bodyPr/>
          <a:lstStyle/>
          <a:p>
            <a:r>
              <a:rPr lang="en-US" dirty="0">
                <a:latin typeface="Arial" panose="020B0604020202020204" pitchFamily="34" charset="0"/>
                <a:cs typeface="Arial" panose="020B0604020202020204" pitchFamily="34" charset="0"/>
              </a:rPr>
              <a:t>Agenda du </a:t>
            </a:r>
            <a:r>
              <a:rPr lang="en-US" dirty="0" err="1">
                <a:latin typeface="Arial" panose="020B0604020202020204" pitchFamily="34" charset="0"/>
                <a:cs typeface="Arial" panose="020B0604020202020204" pitchFamily="34" charset="0"/>
              </a:rPr>
              <a:t>webinaire</a:t>
            </a:r>
            <a:r>
              <a:rPr lang="en-US" dirty="0">
                <a:latin typeface="Arial" panose="020B0604020202020204" pitchFamily="34" charset="0"/>
                <a:cs typeface="Arial" panose="020B0604020202020204" pitchFamily="34" charset="0"/>
              </a:rPr>
              <a:t>,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25 Janvier 2024</a:t>
            </a:r>
          </a:p>
        </p:txBody>
      </p:sp>
      <p:sp>
        <p:nvSpPr>
          <p:cNvPr id="3" name="Content Placeholder 2">
            <a:extLst>
              <a:ext uri="{FF2B5EF4-FFF2-40B4-BE49-F238E27FC236}">
                <a16:creationId xmlns:a16="http://schemas.microsoft.com/office/drawing/2014/main" id="{CC90D02B-99A6-BF7A-AD76-98CDB341B59E}"/>
              </a:ext>
            </a:extLst>
          </p:cNvPr>
          <p:cNvSpPr>
            <a:spLocks noGrp="1"/>
          </p:cNvSpPr>
          <p:nvPr>
            <p:ph idx="1"/>
          </p:nvPr>
        </p:nvSpPr>
        <p:spPr>
          <a:xfrm>
            <a:off x="3486151" y="864108"/>
            <a:ext cx="8452930" cy="5120640"/>
          </a:xfrm>
        </p:spPr>
        <p:txBody>
          <a:bodyPr>
            <a:noAutofit/>
          </a:bodyPr>
          <a:lstStyle/>
          <a:p>
            <a:pPr algn="l" rtl="0" fontAlgn="base">
              <a:buFont typeface="Arial" panose="020B0604020202020204" pitchFamily="34" charset="0"/>
              <a:buChar char="•"/>
            </a:pPr>
            <a:r>
              <a:rPr lang="en-US" sz="1600" b="0" i="0" dirty="0">
                <a:solidFill>
                  <a:schemeClr val="tx1"/>
                </a:solidFill>
                <a:effectLst/>
                <a:latin typeface="Arial" panose="020B0604020202020204" pitchFamily="34" charset="0"/>
                <a:cs typeface="Arial" panose="020B0604020202020204" pitchFamily="34" charset="0"/>
              </a:rPr>
              <a:t>14.00 Accueil et </a:t>
            </a:r>
            <a:r>
              <a:rPr lang="en-US" sz="1600" b="0" i="0" u="none" strike="noStrike" dirty="0">
                <a:solidFill>
                  <a:schemeClr val="tx1"/>
                </a:solidFill>
                <a:effectLst/>
                <a:latin typeface="Arial" panose="020B0604020202020204" pitchFamily="34" charset="0"/>
                <a:cs typeface="Arial" panose="020B0604020202020204" pitchFamily="34" charset="0"/>
              </a:rPr>
              <a:t>calendrier du cycle d'</a:t>
            </a:r>
            <a:r>
              <a:rPr lang="en-US" sz="1600" b="0" i="0" dirty="0">
                <a:solidFill>
                  <a:schemeClr val="tx1"/>
                </a:solidFill>
                <a:effectLst/>
                <a:latin typeface="Arial" panose="020B0604020202020204" pitchFamily="34" charset="0"/>
                <a:cs typeface="Arial" panose="020B0604020202020204" pitchFamily="34" charset="0"/>
              </a:rPr>
              <a:t>estimations</a:t>
            </a:r>
            <a:r>
              <a:rPr lang="en-US" sz="1600" b="0" i="0" u="none" strike="noStrike" dirty="0">
                <a:solidFill>
                  <a:schemeClr val="tx1"/>
                </a:solidFill>
                <a:effectLst/>
                <a:latin typeface="Arial" panose="020B0604020202020204" pitchFamily="34" charset="0"/>
                <a:cs typeface="Arial" panose="020B0604020202020204" pitchFamily="34" charset="0"/>
              </a:rPr>
              <a:t> 2024</a:t>
            </a:r>
          </a:p>
          <a:p>
            <a:pPr algn="l" rtl="0" fontAlgn="base">
              <a:buFont typeface="Arial" panose="020B0604020202020204" pitchFamily="34" charset="0"/>
              <a:buChar char="•"/>
            </a:pPr>
            <a:r>
              <a:rPr lang="en-US" sz="1600" b="0" i="0" u="none" strike="noStrike" dirty="0">
                <a:solidFill>
                  <a:schemeClr val="tx1"/>
                </a:solidFill>
                <a:effectLst/>
                <a:latin typeface="Arial" panose="020B0604020202020204" pitchFamily="34" charset="0"/>
                <a:cs typeface="Arial" panose="020B0604020202020204" pitchFamily="34" charset="0"/>
              </a:rPr>
              <a:t>14.20 </a:t>
            </a:r>
            <a:r>
              <a:rPr lang="en-US" sz="1600" b="1" i="0" u="none" strike="noStrike" dirty="0">
                <a:solidFill>
                  <a:srgbClr val="FF0000"/>
                </a:solidFill>
                <a:effectLst/>
                <a:latin typeface="Arial" panose="020B0604020202020204" pitchFamily="34" charset="0"/>
                <a:cs typeface="Arial" panose="020B0604020202020204" pitchFamily="34" charset="0"/>
              </a:rPr>
              <a:t>- </a:t>
            </a:r>
            <a:r>
              <a:rPr lang="en-US" sz="1600" b="0" i="0" u="none" strike="noStrike" dirty="0" err="1">
                <a:solidFill>
                  <a:schemeClr val="tx1"/>
                </a:solidFill>
                <a:effectLst/>
                <a:latin typeface="Arial" panose="020B0604020202020204" pitchFamily="34" charset="0"/>
                <a:cs typeface="Arial" panose="020B0604020202020204" pitchFamily="34" charset="0"/>
              </a:rPr>
              <a:t>Nouveautés</a:t>
            </a:r>
            <a:r>
              <a:rPr lang="en-US" sz="1600" b="0" i="0" u="none" strike="noStrike" dirty="0">
                <a:solidFill>
                  <a:schemeClr val="tx1"/>
                </a:solidFill>
                <a:effectLst/>
                <a:latin typeface="Arial" panose="020B0604020202020204" pitchFamily="34" charset="0"/>
                <a:cs typeface="Arial" panose="020B0604020202020204" pitchFamily="34" charset="0"/>
              </a:rPr>
              <a:t> dans Spectrum</a:t>
            </a:r>
            <a:r>
              <a:rPr lang="en-US" sz="1600" dirty="0">
                <a:solidFill>
                  <a:schemeClr val="tx1"/>
                </a:solidFill>
                <a:latin typeface="Arial" panose="020B0604020202020204" pitchFamily="34" charset="0"/>
                <a:cs typeface="Arial" panose="020B0604020202020204" pitchFamily="34" charset="0"/>
              </a:rPr>
              <a:t>, CSAVR et </a:t>
            </a:r>
            <a:r>
              <a:rPr lang="en-US" sz="1600" b="0" i="0" dirty="0">
                <a:solidFill>
                  <a:schemeClr val="tx1"/>
                </a:solidFill>
                <a:effectLst/>
                <a:latin typeface="Arial" panose="020B0604020202020204" pitchFamily="34" charset="0"/>
                <a:cs typeface="Arial" panose="020B0604020202020204" pitchFamily="34" charset="0"/>
              </a:rPr>
              <a:t>EPP</a:t>
            </a:r>
          </a:p>
          <a:p>
            <a:pPr marL="182563" indent="-182563">
              <a:tabLst>
                <a:tab pos="0" algn="l"/>
              </a:tabLst>
            </a:pPr>
            <a:r>
              <a:rPr lang="en-US" sz="1600" dirty="0">
                <a:solidFill>
                  <a:schemeClr val="tx1"/>
                </a:solidFill>
                <a:latin typeface="Arial" panose="020B0604020202020204" pitchFamily="34" charset="0"/>
                <a:cs typeface="Arial" panose="020B0604020202020204" pitchFamily="34" charset="0"/>
              </a:rPr>
              <a:t>14.50 </a:t>
            </a:r>
            <a:r>
              <a:rPr lang="en-US" sz="1600" b="1" dirty="0">
                <a:solidFill>
                  <a:srgbClr val="FF0000"/>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Collecte</a:t>
            </a:r>
            <a:r>
              <a:rPr lang="en-US" sz="1600" dirty="0">
                <a:solidFill>
                  <a:schemeClr val="tx1"/>
                </a:solidFill>
                <a:latin typeface="Arial" panose="020B0604020202020204" pitchFamily="34" charset="0"/>
                <a:cs typeface="Arial" panose="020B0604020202020204" pitchFamily="34" charset="0"/>
              </a:rPr>
              <a:t> et examen de la qualité des données relatives aux programmes et à la         surveillance, </a:t>
            </a:r>
            <a:r>
              <a:rPr lang="en-US" sz="1600" dirty="0" err="1">
                <a:solidFill>
                  <a:schemeClr val="tx1"/>
                </a:solidFill>
                <a:latin typeface="Arial" panose="020B0604020202020204" pitchFamily="34" charset="0"/>
                <a:cs typeface="Arial" panose="020B0604020202020204" pitchFamily="34" charset="0"/>
              </a:rPr>
              <a:t>problèmes</a:t>
            </a:r>
            <a:r>
              <a:rPr lang="en-US" sz="1600" dirty="0">
                <a:solidFill>
                  <a:schemeClr val="tx1"/>
                </a:solidFill>
                <a:latin typeface="Arial" panose="020B0604020202020204" pitchFamily="34" charset="0"/>
                <a:cs typeface="Arial" panose="020B0604020202020204" pitchFamily="34" charset="0"/>
              </a:rPr>
              <a:t> courants et solutions</a:t>
            </a:r>
            <a:endParaRPr lang="en-CH" sz="1600" dirty="0">
              <a:solidFill>
                <a:schemeClr val="tx1"/>
              </a:solidFill>
              <a:latin typeface="Arial" panose="020B0604020202020204" pitchFamily="34" charset="0"/>
              <a:cs typeface="Arial" panose="020B0604020202020204" pitchFamily="34" charset="0"/>
            </a:endParaRPr>
          </a:p>
          <a:p>
            <a:pPr marL="182563" indent="-182563">
              <a:tabLst>
                <a:tab pos="0" algn="l"/>
              </a:tabLst>
            </a:pPr>
            <a:r>
              <a:rPr lang="en-US" sz="1600" dirty="0">
                <a:solidFill>
                  <a:schemeClr val="tx1"/>
                </a:solidFill>
                <a:latin typeface="Arial" panose="020B0604020202020204" pitchFamily="34" charset="0"/>
                <a:cs typeface="Arial" panose="020B0604020202020204" pitchFamily="34" charset="0"/>
              </a:rPr>
              <a:t>15:10 </a:t>
            </a:r>
            <a:r>
              <a:rPr lang="en-US" sz="1600" b="1" dirty="0">
                <a:solidFill>
                  <a:srgbClr val="FF0000"/>
                </a:solidFill>
                <a:latin typeface="Arial" panose="020B0604020202020204" pitchFamily="34" charset="0"/>
                <a:cs typeface="Arial" panose="020B0604020202020204" pitchFamily="34" charset="0"/>
              </a:rPr>
              <a:t>-</a:t>
            </a:r>
            <a:r>
              <a:rPr lang="en-US" sz="1600" dirty="0">
                <a:solidFill>
                  <a:schemeClr val="tx1"/>
                </a:solidFill>
                <a:latin typeface="Arial" panose="020B0604020202020204" pitchFamily="34" charset="0"/>
                <a:cs typeface="Arial" panose="020B0604020202020204" pitchFamily="34" charset="0"/>
              </a:rPr>
              <a:t> </a:t>
            </a:r>
            <a:r>
              <a:rPr lang="en-US" sz="1600" dirty="0" err="1">
                <a:solidFill>
                  <a:schemeClr val="tx1"/>
                </a:solidFill>
                <a:latin typeface="Arial" panose="020B0604020202020204" pitchFamily="34" charset="0"/>
                <a:cs typeface="Arial" panose="020B0604020202020204" pitchFamily="34" charset="0"/>
              </a:rPr>
              <a:t>Modèle</a:t>
            </a:r>
            <a:r>
              <a:rPr lang="en-US" sz="1600" dirty="0">
                <a:solidFill>
                  <a:schemeClr val="tx1"/>
                </a:solidFill>
                <a:latin typeface="Arial" panose="020B0604020202020204" pitchFamily="34" charset="0"/>
                <a:cs typeface="Arial" panose="020B0604020202020204" pitchFamily="34" charset="0"/>
              </a:rPr>
              <a:t> d'épidémie de sida (AEM, pays asiatiques)</a:t>
            </a:r>
          </a:p>
          <a:p>
            <a:pPr marL="182563" indent="-182563">
              <a:tabLst>
                <a:tab pos="0" algn="l"/>
              </a:tabLst>
            </a:pPr>
            <a:r>
              <a:rPr lang="en-US" sz="1600" dirty="0">
                <a:solidFill>
                  <a:schemeClr val="tx1"/>
                </a:solidFill>
                <a:latin typeface="Arial" panose="020B0604020202020204" pitchFamily="34" charset="0"/>
                <a:cs typeface="Arial" panose="020B0604020202020204" pitchFamily="34" charset="0"/>
              </a:rPr>
              <a:t>15.20 </a:t>
            </a:r>
            <a:r>
              <a:rPr lang="en-US" sz="1600" b="1" dirty="0">
                <a:solidFill>
                  <a:schemeClr val="tx1"/>
                </a:solidFill>
                <a:latin typeface="Arial" panose="020B0604020202020204" pitchFamily="34" charset="0"/>
                <a:cs typeface="Arial" panose="020B0604020202020204" pitchFamily="34" charset="0"/>
              </a:rPr>
              <a:t>-</a:t>
            </a:r>
            <a:r>
              <a:rPr lang="en-US" sz="1600" dirty="0">
                <a:solidFill>
                  <a:schemeClr val="tx1"/>
                </a:solidFill>
                <a:latin typeface="Arial" panose="020B0604020202020204" pitchFamily="34" charset="0"/>
                <a:cs typeface="Arial" panose="020B0604020202020204" pitchFamily="34" charset="0"/>
              </a:rPr>
              <a:t> </a:t>
            </a:r>
            <a:r>
              <a:rPr lang="en-CH" sz="1600" dirty="0">
                <a:solidFill>
                  <a:schemeClr val="tx1"/>
                </a:solidFill>
                <a:latin typeface="Arial" panose="020B0604020202020204" pitchFamily="34" charset="0"/>
                <a:cs typeface="Arial" panose="020B0604020202020204" pitchFamily="34" charset="0"/>
              </a:rPr>
              <a:t>Questions et réponses sur </a:t>
            </a:r>
            <a:r>
              <a:rPr lang="fr-FR" sz="1600" dirty="0">
                <a:solidFill>
                  <a:schemeClr val="tx1"/>
                </a:solidFill>
                <a:latin typeface="Arial" panose="020B0604020202020204" pitchFamily="34" charset="0"/>
                <a:cs typeface="Arial" panose="020B0604020202020204" pitchFamily="34" charset="0"/>
              </a:rPr>
              <a:t>Spectrum </a:t>
            </a:r>
            <a:r>
              <a:rPr lang="en-CH" sz="1600" dirty="0">
                <a:solidFill>
                  <a:schemeClr val="tx1"/>
                </a:solidFill>
                <a:latin typeface="Arial" panose="020B0604020202020204" pitchFamily="34" charset="0"/>
                <a:cs typeface="Arial" panose="020B0604020202020204" pitchFamily="34" charset="0"/>
              </a:rPr>
              <a:t>et la qualité des données</a:t>
            </a:r>
          </a:p>
          <a:p>
            <a:pPr marL="182563" indent="-182563">
              <a:tabLst>
                <a:tab pos="0" algn="l"/>
              </a:tabLst>
            </a:pPr>
            <a:r>
              <a:rPr lang="en-US" sz="1600" dirty="0">
                <a:solidFill>
                  <a:schemeClr val="tx1"/>
                </a:solidFill>
                <a:latin typeface="Arial" panose="020B0604020202020204" pitchFamily="34" charset="0"/>
                <a:cs typeface="Arial" panose="020B0604020202020204" pitchFamily="34" charset="0"/>
              </a:rPr>
              <a:t>15:40 - Données démographiques clés et estimation : </a:t>
            </a:r>
            <a:endParaRPr lang="en-CH" sz="1600" dirty="0">
              <a:solidFill>
                <a:schemeClr val="tx1"/>
              </a:solidFill>
              <a:latin typeface="Arial" panose="020B0604020202020204" pitchFamily="34" charset="0"/>
              <a:cs typeface="Arial" panose="020B0604020202020204" pitchFamily="34" charset="0"/>
            </a:endParaRPr>
          </a:p>
          <a:p>
            <a:pPr marL="960120" lvl="1"/>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Estimations mondiales pour 2023 et vision pour 2025+ des estimations </a:t>
            </a:r>
            <a:r>
              <a:rPr lang="en-US" sz="16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nationales</a:t>
            </a:r>
            <a:endParaRPr lang="en-CH" sz="160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960120" lvl="1"/>
            <a:r>
              <a:rPr lang="en-US" sz="16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Classeurs</a:t>
            </a:r>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 Excel (</a:t>
            </a:r>
            <a:r>
              <a:rPr lang="en-US" sz="16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pré-completé</a:t>
            </a:r>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 avec les </a:t>
            </a:r>
            <a:r>
              <a:rPr lang="en-US" sz="16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informations</a:t>
            </a:r>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 de </a:t>
            </a:r>
            <a:r>
              <a:rPr lang="en-US" sz="16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l’Atlas</a:t>
            </a:r>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 sur les populations </a:t>
            </a:r>
            <a:r>
              <a:rPr lang="en-US" sz="1600" dirty="0" err="1">
                <a:solidFill>
                  <a:schemeClr val="tx1"/>
                </a:solidFill>
                <a:effectLst/>
                <a:latin typeface="Arial" panose="020B0604020202020204" pitchFamily="34" charset="0"/>
                <a:ea typeface="Aptos" panose="020B0004020202020204" pitchFamily="34" charset="0"/>
                <a:cs typeface="Arial" panose="020B0604020202020204" pitchFamily="34" charset="0"/>
              </a:rPr>
              <a:t>clés</a:t>
            </a:r>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 et “GOALS”)</a:t>
            </a:r>
            <a:endParaRPr lang="en-CH" sz="1600" dirty="0">
              <a:solidFill>
                <a:schemeClr val="tx1"/>
              </a:solidFill>
              <a:effectLst/>
              <a:latin typeface="Arial" panose="020B0604020202020204" pitchFamily="34" charset="0"/>
              <a:ea typeface="Aptos" panose="020B0004020202020204" pitchFamily="34" charset="0"/>
              <a:cs typeface="Arial" panose="020B0604020202020204" pitchFamily="34" charset="0"/>
            </a:endParaRPr>
          </a:p>
          <a:p>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16:10-17 </a:t>
            </a:r>
          </a:p>
          <a:p>
            <a:pPr marL="0" indent="0">
              <a:buNone/>
            </a:pPr>
            <a:r>
              <a:rPr lang="en-US" sz="1600" dirty="0">
                <a:solidFill>
                  <a:schemeClr val="tx1"/>
                </a:solidFill>
                <a:latin typeface="Arial" panose="020B0604020202020204" pitchFamily="34" charset="0"/>
                <a:ea typeface="Aptos" panose="020B0004020202020204" pitchFamily="34" charset="0"/>
                <a:cs typeface="Arial" panose="020B0604020202020204" pitchFamily="34" charset="0"/>
              </a:rPr>
              <a:t>	- </a:t>
            </a:r>
            <a:r>
              <a:rPr lang="en-US" sz="1600" dirty="0">
                <a:solidFill>
                  <a:schemeClr val="tx1"/>
                </a:solidFill>
                <a:effectLst/>
                <a:latin typeface="Arial" panose="020B0604020202020204" pitchFamily="34" charset="0"/>
                <a:ea typeface="Aptos" panose="020B0004020202020204" pitchFamily="34" charset="0"/>
                <a:cs typeface="Arial" panose="020B0604020202020204" pitchFamily="34" charset="0"/>
              </a:rPr>
              <a:t>Discussion ouverte </a:t>
            </a:r>
            <a:r>
              <a:rPr lang="en-US" sz="1600" b="0" i="0" u="none" strike="noStrike" dirty="0">
                <a:solidFill>
                  <a:schemeClr val="tx1"/>
                </a:solidFill>
                <a:effectLst/>
                <a:latin typeface="Arial" panose="020B0604020202020204" pitchFamily="34" charset="0"/>
                <a:cs typeface="Arial" panose="020B0604020202020204" pitchFamily="34" charset="0"/>
              </a:rPr>
              <a:t>: </a:t>
            </a:r>
            <a:r>
              <a:rPr lang="en-US" sz="1600" b="0" i="0" u="none" strike="noStrike" dirty="0" err="1">
                <a:solidFill>
                  <a:schemeClr val="tx1"/>
                </a:solidFill>
                <a:effectLst/>
                <a:latin typeface="Arial" panose="020B0604020202020204" pitchFamily="34" charset="0"/>
                <a:cs typeface="Arial" panose="020B0604020202020204" pitchFamily="34" charset="0"/>
              </a:rPr>
              <a:t>Progrès</a:t>
            </a:r>
            <a:r>
              <a:rPr lang="en-US" sz="1600" b="0" i="0" u="none" strike="noStrike" dirty="0">
                <a:solidFill>
                  <a:schemeClr val="tx1"/>
                </a:solidFill>
                <a:effectLst/>
                <a:latin typeface="Arial" panose="020B0604020202020204" pitchFamily="34" charset="0"/>
                <a:cs typeface="Arial" panose="020B0604020202020204" pitchFamily="34" charset="0"/>
              </a:rPr>
              <a:t>, défis, comment pouvons-nous aider </a:t>
            </a:r>
            <a:r>
              <a:rPr lang="en-US" sz="1600" b="0" i="0" dirty="0">
                <a:solidFill>
                  <a:schemeClr val="tx1"/>
                </a:solidFill>
                <a:effectLst/>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054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57FA-C4B2-4925-9184-6FE54F3EAEED}"/>
              </a:ext>
            </a:extLst>
          </p:cNvPr>
          <p:cNvSpPr>
            <a:spLocks noGrp="1"/>
          </p:cNvSpPr>
          <p:nvPr>
            <p:ph type="title"/>
          </p:nvPr>
        </p:nvSpPr>
        <p:spPr>
          <a:xfrm>
            <a:off x="114300" y="1128408"/>
            <a:ext cx="3373483" cy="4601183"/>
          </a:xfrm>
        </p:spPr>
        <p:txBody>
          <a:bodyPr/>
          <a:lstStyle/>
          <a:p>
            <a:r>
              <a:rPr lang="en-US" b="1" dirty="0"/>
              <a:t>Les estimations sont la pierre angulaire de la riposte nationale au VIH</a:t>
            </a:r>
            <a:endParaRPr lang="en-CH" b="1" dirty="0"/>
          </a:p>
        </p:txBody>
      </p:sp>
      <p:sp>
        <p:nvSpPr>
          <p:cNvPr id="3" name="Content Placeholder 2">
            <a:extLst>
              <a:ext uri="{FF2B5EF4-FFF2-40B4-BE49-F238E27FC236}">
                <a16:creationId xmlns:a16="http://schemas.microsoft.com/office/drawing/2014/main" id="{C0FF2FB9-99D6-4033-BE37-9FBF0160C93E}"/>
              </a:ext>
            </a:extLst>
          </p:cNvPr>
          <p:cNvSpPr>
            <a:spLocks noGrp="1"/>
          </p:cNvSpPr>
          <p:nvPr>
            <p:ph idx="1"/>
          </p:nvPr>
        </p:nvSpPr>
        <p:spPr>
          <a:xfrm>
            <a:off x="3487783" y="-109728"/>
            <a:ext cx="8334103" cy="6967728"/>
          </a:xfrm>
        </p:spPr>
        <p:txBody>
          <a:bodyPr>
            <a:normAutofit/>
          </a:bodyPr>
          <a:lstStyle/>
          <a:p>
            <a:r>
              <a:rPr lang="en-US" sz="1800" dirty="0">
                <a:solidFill>
                  <a:schemeClr val="tx1"/>
                </a:solidFill>
                <a:latin typeface="Arial" panose="020B0604020202020204" pitchFamily="34" charset="0"/>
                <a:cs typeface="Arial" panose="020B0604020202020204" pitchFamily="34" charset="0"/>
              </a:rPr>
              <a:t>Les estimations épidémiques sont un élément essentiel de la riposte nationale au VIH</a:t>
            </a:r>
          </a:p>
          <a:p>
            <a:pPr lvl="1"/>
            <a:r>
              <a:rPr lang="en-GB"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Fardeau = besoin de services = dénominateur pour la couverture : </a:t>
            </a:r>
            <a:br>
              <a:rPr lang="en-GB"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en-GB" alt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PTME, </a:t>
            </a:r>
            <a:r>
              <a:rPr lang="en-GB" altLang="en-US" b="1"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Traitement</a:t>
            </a:r>
            <a:r>
              <a:rPr lang="en-GB" alt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antiretroviral (TAR)</a:t>
            </a:r>
          </a:p>
          <a:p>
            <a:pPr lvl="1"/>
            <a:r>
              <a:rPr lang="en-US" dirty="0">
                <a:solidFill>
                  <a:schemeClr val="tx1"/>
                </a:solidFill>
                <a:latin typeface="Arial" panose="020B0604020202020204" pitchFamily="34" charset="0"/>
                <a:cs typeface="Arial" panose="020B0604020202020204" pitchFamily="34" charset="0"/>
              </a:rPr>
              <a:t>Plans stratégiques nationaux et cadres de performance : </a:t>
            </a:r>
            <a:br>
              <a:rPr lang="en-US" dirty="0">
                <a:solidFill>
                  <a:schemeClr val="tx1"/>
                </a:solidFill>
                <a:latin typeface="Arial" panose="020B0604020202020204" pitchFamily="34" charset="0"/>
                <a:cs typeface="Arial" panose="020B0604020202020204" pitchFamily="34" charset="0"/>
              </a:rPr>
            </a:br>
            <a:r>
              <a:rPr lang="en-US" b="1" dirty="0">
                <a:solidFill>
                  <a:schemeClr val="tx1"/>
                </a:solidFill>
                <a:latin typeface="Arial" panose="020B0604020202020204" pitchFamily="34" charset="0"/>
                <a:cs typeface="Arial" panose="020B0604020202020204" pitchFamily="34" charset="0"/>
              </a:rPr>
              <a:t>objectifs de couverture et d'impact des services</a:t>
            </a:r>
          </a:p>
          <a:p>
            <a:pPr lvl="1"/>
            <a:r>
              <a:rPr lang="en-US" b="1" dirty="0">
                <a:solidFill>
                  <a:schemeClr val="tx1"/>
                </a:solidFill>
                <a:latin typeface="Arial" panose="020B0604020202020204" pitchFamily="34" charset="0"/>
                <a:cs typeface="Arial" panose="020B0604020202020204" pitchFamily="34" charset="0"/>
              </a:rPr>
              <a:t>Demandes de financement </a:t>
            </a:r>
            <a:r>
              <a:rPr lang="en-US" dirty="0">
                <a:solidFill>
                  <a:schemeClr val="tx1"/>
                </a:solidFill>
                <a:latin typeface="Arial" panose="020B0604020202020204" pitchFamily="34" charset="0"/>
                <a:cs typeface="Arial" panose="020B0604020202020204" pitchFamily="34" charset="0"/>
              </a:rPr>
              <a:t>auprès du ministère de la santé, du Fonds mondial, etc.</a:t>
            </a:r>
          </a:p>
          <a:p>
            <a:pPr lvl="1"/>
            <a:r>
              <a:rPr lang="en-US" dirty="0">
                <a:solidFill>
                  <a:schemeClr val="tx1"/>
                </a:solidFill>
                <a:latin typeface="Arial" panose="020B0604020202020204" pitchFamily="34" charset="0"/>
                <a:cs typeface="Arial" panose="020B0604020202020204" pitchFamily="34" charset="0"/>
              </a:rPr>
              <a:t>Évaluation de l'impact </a:t>
            </a:r>
            <a:r>
              <a:rPr lang="en-US" dirty="0">
                <a:solidFill>
                  <a:schemeClr val="tx1"/>
                </a:solidFill>
                <a:latin typeface="Arial" panose="020B0604020202020204" pitchFamily="34" charset="0"/>
                <a:cs typeface="Arial" panose="020B0604020202020204" pitchFamily="34" charset="0"/>
                <a:sym typeface="Wingdings" panose="05000000000000000000" pitchFamily="2" charset="2"/>
              </a:rPr>
              <a:t> </a:t>
            </a:r>
            <a:r>
              <a:rPr lang="en-US" dirty="0">
                <a:solidFill>
                  <a:schemeClr val="tx1"/>
                </a:solidFill>
                <a:latin typeface="Arial" panose="020B0604020202020204" pitchFamily="34" charset="0"/>
                <a:cs typeface="Arial" panose="020B0604020202020204" pitchFamily="34" charset="0"/>
              </a:rPr>
              <a:t>innover les stratégies, adapter </a:t>
            </a:r>
            <a:r>
              <a:rPr lang="en-US" b="1" dirty="0">
                <a:solidFill>
                  <a:schemeClr val="tx1"/>
                </a:solidFill>
                <a:latin typeface="Arial" panose="020B0604020202020204" pitchFamily="34" charset="0"/>
                <a:cs typeface="Arial" panose="020B0604020202020204" pitchFamily="34" charset="0"/>
              </a:rPr>
              <a:t>les priorités</a:t>
            </a:r>
          </a:p>
          <a:p>
            <a:pPr lvl="1"/>
            <a:r>
              <a:rPr lang="en-US" dirty="0">
                <a:solidFill>
                  <a:schemeClr val="tx1"/>
                </a:solidFill>
                <a:latin typeface="Arial" panose="020B0604020202020204" pitchFamily="34" charset="0"/>
                <a:cs typeface="Arial" panose="020B0604020202020204" pitchFamily="34" charset="0"/>
              </a:rPr>
              <a:t>Suivi et traitement des </a:t>
            </a:r>
            <a:r>
              <a:rPr lang="en-US" b="1" dirty="0">
                <a:solidFill>
                  <a:schemeClr val="tx1"/>
                </a:solidFill>
                <a:latin typeface="Arial" panose="020B0604020202020204" pitchFamily="34" charset="0"/>
                <a:cs typeface="Arial" panose="020B0604020202020204" pitchFamily="34" charset="0"/>
              </a:rPr>
              <a:t>inégalités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(âge, sexe, populations clés, géographie)</a:t>
            </a:r>
            <a:br>
              <a:rPr lang="en-US" dirty="0">
                <a:solidFill>
                  <a:schemeClr val="tx1"/>
                </a:solidFill>
                <a:latin typeface="Arial" panose="020B0604020202020204" pitchFamily="34" charset="0"/>
                <a:cs typeface="Arial" panose="020B0604020202020204" pitchFamily="34" charset="0"/>
              </a:rPr>
            </a:br>
            <a:endParaRPr lang="en-US" dirty="0">
              <a:solidFill>
                <a:schemeClr val="tx1"/>
              </a:solidFill>
              <a:latin typeface="Arial" panose="020B0604020202020204" pitchFamily="34" charset="0"/>
              <a:cs typeface="Arial" panose="020B0604020202020204" pitchFamily="34" charset="0"/>
            </a:endParaRPr>
          </a:p>
          <a:p>
            <a:r>
              <a:rPr lang="en-US" sz="1800" dirty="0">
                <a:solidFill>
                  <a:schemeClr val="tx1"/>
                </a:solidFill>
                <a:latin typeface="Arial" panose="020B0604020202020204" pitchFamily="34" charset="0"/>
                <a:cs typeface="Arial" panose="020B0604020202020204" pitchFamily="34" charset="0"/>
              </a:rPr>
              <a:t>Plaidoyer et rapports mondiaux</a:t>
            </a:r>
          </a:p>
          <a:p>
            <a:pPr lvl="1" defTabSz="457200" fontAlgn="base">
              <a:lnSpc>
                <a:spcPts val="2200"/>
              </a:lnSpc>
              <a:spcBef>
                <a:spcPct val="0"/>
              </a:spcBef>
              <a:spcAft>
                <a:spcPct val="0"/>
              </a:spcAft>
            </a:pPr>
            <a:r>
              <a:rPr lang="en-GB"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Objectifs de développement durable : </a:t>
            </a:r>
            <a:r>
              <a:rPr lang="en-GB" altLang="en-US" b="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Incidence du VIH</a:t>
            </a:r>
          </a:p>
          <a:p>
            <a:pPr lvl="1" defTabSz="457200" fontAlgn="base">
              <a:lnSpc>
                <a:spcPts val="2200"/>
              </a:lnSpc>
              <a:spcBef>
                <a:spcPct val="0"/>
              </a:spcBef>
              <a:spcAft>
                <a:spcPct val="0"/>
              </a:spcAft>
            </a:pPr>
            <a: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Suivi des progrès accomplis dans la réalisation des objectifs fixés pour 2025 dans la déclaration politique des Nations unies sur le VIH/sida (2021) </a:t>
            </a:r>
            <a:b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Déclaration politique des Nations unies sur le VIH/sida de 2021 </a:t>
            </a:r>
            <a:b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 le biais du </a:t>
            </a: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suivi </a:t>
            </a:r>
            <a:r>
              <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annuel </a:t>
            </a:r>
            <a:r>
              <a:rPr lang="en-US" altLang="en-US" i="1"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de la lutte contre le sida dans le monde</a:t>
            </a:r>
            <a:endParaRPr lang="en-US" altLang="en-US"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2"/>
            <a:r>
              <a:rPr lang="en-US" sz="1800" dirty="0">
                <a:solidFill>
                  <a:schemeClr val="tx1"/>
                </a:solidFill>
                <a:latin typeface="Arial" panose="020B0604020202020204" pitchFamily="34" charset="0"/>
                <a:cs typeface="Arial" panose="020B0604020202020204" pitchFamily="34" charset="0"/>
              </a:rPr>
              <a:t>y compris les </a:t>
            </a:r>
            <a:r>
              <a:rPr lang="en-US" sz="1800" b="1" dirty="0">
                <a:solidFill>
                  <a:schemeClr val="tx1"/>
                </a:solidFill>
                <a:latin typeface="Arial" panose="020B0604020202020204" pitchFamily="34" charset="0"/>
                <a:cs typeface="Arial" panose="020B0604020202020204" pitchFamily="34" charset="0"/>
              </a:rPr>
              <a:t>inégalités </a:t>
            </a:r>
          </a:p>
          <a:p>
            <a:r>
              <a:rPr lang="en-US" sz="1800" dirty="0">
                <a:solidFill>
                  <a:schemeClr val="tx1"/>
                </a:solidFill>
                <a:latin typeface="Arial" panose="020B0604020202020204" pitchFamily="34" charset="0"/>
                <a:cs typeface="Arial" panose="020B0604020202020204" pitchFamily="34" charset="0"/>
              </a:rPr>
              <a:t>Informer </a:t>
            </a:r>
            <a:r>
              <a:rPr lang="en-US" sz="1800" b="1" dirty="0" err="1">
                <a:solidFill>
                  <a:schemeClr val="tx1"/>
                </a:solidFill>
                <a:latin typeface="Arial" panose="020B0604020202020204" pitchFamily="34" charset="0"/>
                <a:cs typeface="Arial" panose="020B0604020202020204" pitchFamily="34" charset="0"/>
              </a:rPr>
              <a:t>votre</a:t>
            </a:r>
            <a:r>
              <a:rPr lang="en-US" sz="1800" b="1" dirty="0">
                <a:solidFill>
                  <a:schemeClr val="tx1"/>
                </a:solidFill>
                <a:latin typeface="Arial" panose="020B0604020202020204" pitchFamily="34" charset="0"/>
                <a:cs typeface="Arial" panose="020B0604020202020204" pitchFamily="34" charset="0"/>
              </a:rPr>
              <a:t> </a:t>
            </a:r>
            <a:r>
              <a:rPr lang="en-US" sz="1800" b="1" dirty="0" err="1">
                <a:solidFill>
                  <a:schemeClr val="tx1"/>
                </a:solidFill>
                <a:latin typeface="Arial" panose="020B0604020202020204" pitchFamily="34" charset="0"/>
                <a:cs typeface="Arial" panose="020B0604020202020204" pitchFamily="34" charset="0"/>
              </a:rPr>
              <a:t>hiérarchie</a:t>
            </a:r>
            <a:r>
              <a:rPr lang="en-US" sz="1800" b="1" dirty="0">
                <a:solidFill>
                  <a:schemeClr val="tx1"/>
                </a:solidFill>
                <a:latin typeface="Arial" panose="020B0604020202020204" pitchFamily="34" charset="0"/>
                <a:cs typeface="Arial" panose="020B0604020202020204" pitchFamily="34" charset="0"/>
              </a:rPr>
              <a:t> </a:t>
            </a:r>
            <a:r>
              <a:rPr lang="en-US" sz="1800" dirty="0">
                <a:solidFill>
                  <a:schemeClr val="tx1"/>
                </a:solidFill>
                <a:latin typeface="Arial" panose="020B0604020202020204" pitchFamily="34" charset="0"/>
                <a:cs typeface="Arial" panose="020B0604020202020204" pitchFamily="34" charset="0"/>
              </a:rPr>
              <a:t>du processus </a:t>
            </a:r>
            <a:br>
              <a:rPr lang="en-US" sz="1800" dirty="0">
                <a:solidFill>
                  <a:schemeClr val="tx1"/>
                </a:solidFill>
                <a:latin typeface="Arial" panose="020B0604020202020204" pitchFamily="34" charset="0"/>
                <a:cs typeface="Arial" panose="020B0604020202020204" pitchFamily="34" charset="0"/>
              </a:rPr>
            </a:br>
            <a:r>
              <a:rPr lang="en-US" sz="1800" dirty="0">
                <a:solidFill>
                  <a:schemeClr val="tx1"/>
                </a:solidFill>
                <a:latin typeface="Arial" panose="020B0604020202020204" pitchFamily="34" charset="0"/>
                <a:cs typeface="Arial" panose="020B0604020202020204" pitchFamily="34" charset="0"/>
              </a:rPr>
              <a:t>et des résultats obtenus dans le cadre du processus d'estimation</a:t>
            </a:r>
          </a:p>
        </p:txBody>
      </p:sp>
    </p:spTree>
    <p:extLst>
      <p:ext uri="{BB962C8B-B14F-4D97-AF65-F5344CB8AC3E}">
        <p14:creationId xmlns:p14="http://schemas.microsoft.com/office/powerpoint/2010/main" val="379759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5D00B-5FEB-3E85-B4AE-F27F7B11F82D}"/>
              </a:ext>
            </a:extLst>
          </p:cNvPr>
          <p:cNvSpPr>
            <a:spLocks noGrp="1"/>
          </p:cNvSpPr>
          <p:nvPr>
            <p:ph type="title"/>
          </p:nvPr>
        </p:nvSpPr>
        <p:spPr>
          <a:xfrm>
            <a:off x="0" y="864108"/>
            <a:ext cx="3450335" cy="1530749"/>
          </a:xfrm>
        </p:spPr>
        <p:txBody>
          <a:bodyPr>
            <a:normAutofit fontScale="90000"/>
          </a:bodyPr>
          <a:lstStyle/>
          <a:p>
            <a:r>
              <a:rPr lang="en-US" b="1" dirty="0"/>
              <a:t>Merci pour </a:t>
            </a:r>
            <a:r>
              <a:rPr lang="en-US" b="1" dirty="0" err="1"/>
              <a:t>vos</a:t>
            </a:r>
            <a:r>
              <a:rPr lang="en-US" b="1" dirty="0"/>
              <a:t> estimations et la collaboration avec </a:t>
            </a:r>
            <a:r>
              <a:rPr lang="en-US" b="1" dirty="0" err="1"/>
              <a:t>l’ONUSIDA</a:t>
            </a:r>
            <a:endParaRPr lang="en-US" b="1" dirty="0"/>
          </a:p>
        </p:txBody>
      </p:sp>
      <p:sp>
        <p:nvSpPr>
          <p:cNvPr id="3" name="Content Placeholder 2">
            <a:extLst>
              <a:ext uri="{FF2B5EF4-FFF2-40B4-BE49-F238E27FC236}">
                <a16:creationId xmlns:a16="http://schemas.microsoft.com/office/drawing/2014/main" id="{566947AC-1171-011A-5368-8AA66DF5AE46}"/>
              </a:ext>
            </a:extLst>
          </p:cNvPr>
          <p:cNvSpPr>
            <a:spLocks noGrp="1"/>
          </p:cNvSpPr>
          <p:nvPr>
            <p:ph idx="1"/>
          </p:nvPr>
        </p:nvSpPr>
        <p:spPr>
          <a:xfrm>
            <a:off x="3869268" y="864108"/>
            <a:ext cx="7944780" cy="5993892"/>
          </a:xfrm>
        </p:spPr>
        <p:txBody>
          <a:bodyPr>
            <a:noAutofit/>
          </a:bodyPr>
          <a:lstStyle/>
          <a:p>
            <a:r>
              <a:rPr lang="en-US" sz="1600" dirty="0">
                <a:solidFill>
                  <a:schemeClr val="tx1"/>
                </a:solidFill>
              </a:rPr>
              <a:t>Les estimations serviront de base aux </a:t>
            </a:r>
            <a:r>
              <a:rPr lang="en-US" sz="1600" b="1" dirty="0">
                <a:solidFill>
                  <a:schemeClr val="tx1"/>
                </a:solidFill>
              </a:rPr>
              <a:t>feuilles de route pour le développement durable : </a:t>
            </a:r>
            <a:r>
              <a:rPr lang="en-US" sz="1600" dirty="0">
                <a:solidFill>
                  <a:schemeClr val="tx1"/>
                </a:solidFill>
              </a:rPr>
              <a:t>pour l'</a:t>
            </a:r>
            <a:r>
              <a:rPr lang="en-US" sz="1600" b="1" dirty="0">
                <a:solidFill>
                  <a:schemeClr val="tx1"/>
                </a:solidFill>
              </a:rPr>
              <a:t>après 2030</a:t>
            </a:r>
            <a:endParaRPr lang="en-US" sz="1600" dirty="0">
              <a:solidFill>
                <a:schemeClr val="tx1"/>
              </a:solidFill>
            </a:endParaRPr>
          </a:p>
          <a:p>
            <a:pPr lvl="1"/>
            <a:r>
              <a:rPr lang="en-US" sz="1400" b="1" i="1" dirty="0">
                <a:solidFill>
                  <a:schemeClr val="tx1"/>
                </a:solidFill>
              </a:rPr>
              <a:t>La fin du sida en tant que problème de santé publique </a:t>
            </a:r>
            <a:br>
              <a:rPr lang="en-US" sz="1400" b="1" i="1" dirty="0">
                <a:solidFill>
                  <a:schemeClr val="tx1"/>
                </a:solidFill>
              </a:rPr>
            </a:br>
            <a:r>
              <a:rPr lang="en-US" sz="1400" dirty="0">
                <a:solidFill>
                  <a:schemeClr val="tx1"/>
                </a:solidFill>
              </a:rPr>
              <a:t>nécessitera la </a:t>
            </a:r>
            <a:r>
              <a:rPr lang="en-US" sz="1400" b="1" dirty="0">
                <a:solidFill>
                  <a:schemeClr val="tx1"/>
                </a:solidFill>
              </a:rPr>
              <a:t>poursuite de programmes solides de lutte contre le sida !</a:t>
            </a:r>
          </a:p>
          <a:p>
            <a:pPr lvl="1"/>
            <a:r>
              <a:rPr lang="en-US" sz="1400" dirty="0">
                <a:solidFill>
                  <a:schemeClr val="tx1"/>
                </a:solidFill>
              </a:rPr>
              <a:t>Dans les estimations du cycle 2025, nous reprendrons </a:t>
            </a:r>
            <a:br>
              <a:rPr lang="en-US" sz="1400" dirty="0">
                <a:solidFill>
                  <a:schemeClr val="tx1"/>
                </a:solidFill>
              </a:rPr>
            </a:br>
            <a:r>
              <a:rPr lang="en-US" sz="1400" b="1" dirty="0">
                <a:solidFill>
                  <a:schemeClr val="tx1"/>
                </a:solidFill>
              </a:rPr>
              <a:t>les projections des scénarios du programme</a:t>
            </a:r>
            <a:endParaRPr lang="en-US" sz="1400" dirty="0">
              <a:solidFill>
                <a:schemeClr val="tx1"/>
              </a:solidFill>
            </a:endParaRPr>
          </a:p>
          <a:p>
            <a:pPr lvl="1"/>
            <a:r>
              <a:rPr lang="en-US" sz="1400" b="1" dirty="0" err="1">
                <a:solidFill>
                  <a:schemeClr val="tx1"/>
                </a:solidFill>
              </a:rPr>
              <a:t>Ces</a:t>
            </a:r>
            <a:r>
              <a:rPr lang="en-US" sz="1400" dirty="0">
                <a:solidFill>
                  <a:schemeClr val="tx1"/>
                </a:solidFill>
              </a:rPr>
              <a:t>  modèles </a:t>
            </a:r>
            <a:r>
              <a:rPr lang="en-US" sz="1400" i="1" dirty="0">
                <a:solidFill>
                  <a:schemeClr val="tx1"/>
                </a:solidFill>
              </a:rPr>
              <a:t>Goals </a:t>
            </a:r>
            <a:r>
              <a:rPr lang="en-US" sz="1400" dirty="0">
                <a:solidFill>
                  <a:schemeClr val="tx1"/>
                </a:solidFill>
              </a:rPr>
              <a:t>&amp; </a:t>
            </a:r>
            <a:r>
              <a:rPr lang="en-US" sz="1400" i="1" dirty="0">
                <a:solidFill>
                  <a:schemeClr val="tx1"/>
                </a:solidFill>
              </a:rPr>
              <a:t>AEM </a:t>
            </a:r>
            <a:r>
              <a:rPr lang="en-US" sz="1400" dirty="0">
                <a:solidFill>
                  <a:schemeClr val="tx1"/>
                </a:solidFill>
              </a:rPr>
              <a:t>prévoient les </a:t>
            </a:r>
            <a:r>
              <a:rPr lang="en-US" sz="1400" b="1" dirty="0">
                <a:solidFill>
                  <a:schemeClr val="tx1"/>
                </a:solidFill>
              </a:rPr>
              <a:t>volumes de services, les objectifs de couverture, les coûts et l'impact sur la </a:t>
            </a:r>
            <a:r>
              <a:rPr lang="en-US" sz="1400" b="1" dirty="0" err="1">
                <a:solidFill>
                  <a:schemeClr val="tx1"/>
                </a:solidFill>
              </a:rPr>
              <a:t>santé</a:t>
            </a:r>
            <a:r>
              <a:rPr lang="en-US" sz="1400" b="1" dirty="0">
                <a:solidFill>
                  <a:schemeClr val="tx1"/>
                </a:solidFill>
              </a:rPr>
              <a:t> </a:t>
            </a:r>
            <a:r>
              <a:rPr lang="en-US" sz="1400" dirty="0">
                <a:solidFill>
                  <a:schemeClr val="tx1"/>
                </a:solidFill>
              </a:rPr>
              <a:t>et l'</a:t>
            </a:r>
            <a:r>
              <a:rPr lang="en-US" sz="1400" b="1" dirty="0">
                <a:solidFill>
                  <a:schemeClr val="tx1"/>
                </a:solidFill>
              </a:rPr>
              <a:t>impact sur la santé </a:t>
            </a:r>
            <a:r>
              <a:rPr lang="en-US" sz="1400" dirty="0">
                <a:solidFill>
                  <a:schemeClr val="tx1"/>
                </a:solidFill>
              </a:rPr>
              <a:t>- non seulement des </a:t>
            </a:r>
            <a:r>
              <a:rPr lang="en-US" sz="1400" b="1" dirty="0">
                <a:solidFill>
                  <a:schemeClr val="tx1"/>
                </a:solidFill>
              </a:rPr>
              <a:t>traitements antirétroviraux et de la prévention de la transmission mère-enfant</a:t>
            </a:r>
            <a:r>
              <a:rPr lang="en-US" sz="1400" dirty="0">
                <a:solidFill>
                  <a:schemeClr val="tx1"/>
                </a:solidFill>
              </a:rPr>
              <a:t>, mais aussi de la </a:t>
            </a:r>
            <a:r>
              <a:rPr lang="en-US" sz="1400" b="1" dirty="0">
                <a:solidFill>
                  <a:schemeClr val="tx1"/>
                </a:solidFill>
              </a:rPr>
              <a:t>prévention, dans les scénarios de programmes nationaux, </a:t>
            </a:r>
            <a:r>
              <a:rPr lang="en-US" sz="1400" dirty="0">
                <a:solidFill>
                  <a:schemeClr val="tx1"/>
                </a:solidFill>
              </a:rPr>
              <a:t>pour </a:t>
            </a:r>
            <a:r>
              <a:rPr lang="en-US" sz="1400" b="1" dirty="0">
                <a:solidFill>
                  <a:schemeClr val="tx1"/>
                </a:solidFill>
              </a:rPr>
              <a:t>optimiser la lutte contre </a:t>
            </a:r>
            <a:r>
              <a:rPr lang="en-US" sz="1400" dirty="0">
                <a:solidFill>
                  <a:schemeClr val="tx1"/>
                </a:solidFill>
              </a:rPr>
              <a:t>votre épidémie et la rendre durable</a:t>
            </a:r>
            <a:br>
              <a:rPr lang="en-US" sz="1400" dirty="0">
                <a:solidFill>
                  <a:schemeClr val="tx1"/>
                </a:solidFill>
              </a:rPr>
            </a:br>
            <a:endParaRPr lang="en-US" sz="1400" dirty="0">
              <a:solidFill>
                <a:schemeClr val="tx1"/>
              </a:solidFill>
            </a:endParaRPr>
          </a:p>
          <a:p>
            <a:r>
              <a:rPr lang="en-US" sz="1600" dirty="0">
                <a:solidFill>
                  <a:schemeClr val="tx1"/>
                </a:solidFill>
              </a:rPr>
              <a:t>Données d'entrée de bonne qualité sur le </a:t>
            </a:r>
            <a:r>
              <a:rPr lang="en-US" sz="1600" b="1" dirty="0">
                <a:solidFill>
                  <a:schemeClr val="tx1"/>
                </a:solidFill>
              </a:rPr>
              <a:t>traitement antirétroviral </a:t>
            </a:r>
            <a:r>
              <a:rPr lang="en-US" sz="1600" dirty="0">
                <a:solidFill>
                  <a:schemeClr val="tx1"/>
                </a:solidFill>
              </a:rPr>
              <a:t>: </a:t>
            </a:r>
          </a:p>
          <a:p>
            <a:pPr lvl="1"/>
            <a:r>
              <a:rPr lang="en-US" sz="1400" b="1" dirty="0">
                <a:solidFill>
                  <a:schemeClr val="tx1"/>
                </a:solidFill>
              </a:rPr>
              <a:t>P</a:t>
            </a:r>
            <a:r>
              <a:rPr lang="en-US" sz="1400" dirty="0">
                <a:solidFill>
                  <a:schemeClr val="tx1"/>
                </a:solidFill>
              </a:rPr>
              <a:t>ar âge</a:t>
            </a:r>
          </a:p>
          <a:p>
            <a:pPr lvl="1"/>
            <a:r>
              <a:rPr lang="en-US" sz="1400" dirty="0">
                <a:solidFill>
                  <a:schemeClr val="tx1"/>
                </a:solidFill>
              </a:rPr>
              <a:t>Nouvelles initiations, interruptions, </a:t>
            </a:r>
            <a:r>
              <a:rPr lang="en-US" sz="1400" b="1" dirty="0" err="1">
                <a:solidFill>
                  <a:schemeClr val="tx1"/>
                </a:solidFill>
              </a:rPr>
              <a:t>réinitiations</a:t>
            </a:r>
            <a:r>
              <a:rPr lang="en-US" sz="1400" dirty="0">
                <a:solidFill>
                  <a:schemeClr val="tx1"/>
                </a:solidFill>
              </a:rPr>
              <a:t>, décès sous ART </a:t>
            </a:r>
            <a:br>
              <a:rPr lang="en-US" sz="1400" dirty="0">
                <a:solidFill>
                  <a:schemeClr val="tx1"/>
                </a:solidFill>
              </a:rPr>
            </a:br>
            <a:r>
              <a:rPr lang="en-US" sz="1400" dirty="0">
                <a:solidFill>
                  <a:schemeClr val="tx1"/>
                </a:solidFill>
              </a:rPr>
              <a:t>(dossiers médicaux électroniques, identifiants uniques)</a:t>
            </a:r>
          </a:p>
          <a:p>
            <a:pPr lvl="1"/>
            <a:r>
              <a:rPr lang="en-US" sz="1400" dirty="0">
                <a:solidFill>
                  <a:schemeClr val="tx1"/>
                </a:solidFill>
              </a:rPr>
              <a:t>Audits de la qualité des données </a:t>
            </a:r>
          </a:p>
          <a:p>
            <a:pPr lvl="1"/>
            <a:r>
              <a:rPr lang="en-US" sz="1400" i="1" dirty="0">
                <a:solidFill>
                  <a:schemeClr val="tx1"/>
                </a:solidFill>
              </a:rPr>
              <a:t>Valider les </a:t>
            </a:r>
            <a:r>
              <a:rPr lang="en-US" sz="1400" b="1" dirty="0" err="1">
                <a:solidFill>
                  <a:schemeClr val="tx1"/>
                </a:solidFill>
              </a:rPr>
              <a:t>taux</a:t>
            </a:r>
            <a:r>
              <a:rPr lang="en-US" sz="1400" b="1" dirty="0">
                <a:solidFill>
                  <a:schemeClr val="tx1"/>
                </a:solidFill>
              </a:rPr>
              <a:t> de couverture </a:t>
            </a:r>
            <a:r>
              <a:rPr lang="en-US" sz="1400" b="1" dirty="0" err="1">
                <a:solidFill>
                  <a:schemeClr val="tx1"/>
                </a:solidFill>
              </a:rPr>
              <a:t>estimés</a:t>
            </a:r>
            <a:r>
              <a:rPr lang="en-US" sz="1400" b="1" dirty="0">
                <a:solidFill>
                  <a:schemeClr val="tx1"/>
                </a:solidFill>
              </a:rPr>
              <a:t> par Spectrum </a:t>
            </a:r>
            <a:r>
              <a:rPr lang="en-US" sz="1400" b="1" dirty="0" err="1">
                <a:solidFill>
                  <a:schemeClr val="tx1"/>
                </a:solidFill>
              </a:rPr>
              <a:t>comparés</a:t>
            </a:r>
            <a:r>
              <a:rPr lang="en-US" sz="1400" b="1" dirty="0">
                <a:solidFill>
                  <a:schemeClr val="tx1"/>
                </a:solidFill>
              </a:rPr>
              <a:t> </a:t>
            </a:r>
            <a:r>
              <a:rPr lang="en-US" sz="1400" dirty="0">
                <a:solidFill>
                  <a:schemeClr val="tx1"/>
                </a:solidFill>
              </a:rPr>
              <a:t>aux données et aux enquêtes du programme</a:t>
            </a:r>
          </a:p>
          <a:p>
            <a:r>
              <a:rPr lang="en-US" sz="1600" b="1" dirty="0">
                <a:solidFill>
                  <a:schemeClr val="tx1"/>
                </a:solidFill>
              </a:rPr>
              <a:t>Populations clés </a:t>
            </a:r>
            <a:r>
              <a:rPr lang="en-US" sz="1600" dirty="0">
                <a:solidFill>
                  <a:schemeClr val="tx1"/>
                </a:solidFill>
              </a:rPr>
              <a:t>: </a:t>
            </a:r>
          </a:p>
          <a:p>
            <a:pPr lvl="1"/>
            <a:r>
              <a:rPr lang="en-US" sz="1400" dirty="0">
                <a:solidFill>
                  <a:schemeClr val="tx1"/>
                </a:solidFill>
              </a:rPr>
              <a:t>Estimation de la taille de la population</a:t>
            </a:r>
          </a:p>
          <a:p>
            <a:pPr lvl="1"/>
            <a:r>
              <a:rPr lang="en-US" sz="1400" dirty="0">
                <a:solidFill>
                  <a:schemeClr val="tx1"/>
                </a:solidFill>
              </a:rPr>
              <a:t>Prévalence du VIH </a:t>
            </a:r>
          </a:p>
          <a:p>
            <a:pPr lvl="1"/>
            <a:r>
              <a:rPr lang="en-US" sz="1400" dirty="0">
                <a:solidFill>
                  <a:schemeClr val="tx1"/>
                </a:solidFill>
              </a:rPr>
              <a:t>Couverture du TAR et de la prévention</a:t>
            </a:r>
          </a:p>
          <a:p>
            <a:pPr lvl="1"/>
            <a:r>
              <a:rPr lang="en-US" sz="1400" dirty="0">
                <a:solidFill>
                  <a:schemeClr val="tx1"/>
                </a:solidFill>
              </a:rPr>
              <a:t>Modèles </a:t>
            </a:r>
            <a:r>
              <a:rPr lang="en-US" sz="1400" i="1" dirty="0">
                <a:solidFill>
                  <a:schemeClr val="tx1"/>
                </a:solidFill>
              </a:rPr>
              <a:t>AEM, EPP </a:t>
            </a:r>
            <a:r>
              <a:rPr lang="en-US" sz="1400" dirty="0">
                <a:solidFill>
                  <a:schemeClr val="tx1"/>
                </a:solidFill>
              </a:rPr>
              <a:t>et </a:t>
            </a:r>
            <a:r>
              <a:rPr lang="en-US" sz="1400" i="1" dirty="0">
                <a:solidFill>
                  <a:schemeClr val="tx1"/>
                </a:solidFill>
              </a:rPr>
              <a:t>Goals</a:t>
            </a:r>
          </a:p>
          <a:p>
            <a:pPr lvl="2"/>
            <a:endParaRPr lang="en-US" sz="1200" dirty="0">
              <a:solidFill>
                <a:schemeClr val="tx1"/>
              </a:solidFill>
            </a:endParaRPr>
          </a:p>
        </p:txBody>
      </p:sp>
      <p:pic>
        <p:nvPicPr>
          <p:cNvPr id="6" name="Picture 5">
            <a:extLst>
              <a:ext uri="{FF2B5EF4-FFF2-40B4-BE49-F238E27FC236}">
                <a16:creationId xmlns:a16="http://schemas.microsoft.com/office/drawing/2014/main" id="{9488A980-031D-ED43-E1B3-1650092F9C22}"/>
              </a:ext>
            </a:extLst>
          </p:cNvPr>
          <p:cNvPicPr>
            <a:picLocks noChangeAspect="1"/>
          </p:cNvPicPr>
          <p:nvPr/>
        </p:nvPicPr>
        <p:blipFill rotWithShape="1">
          <a:blip r:embed="rId3"/>
          <a:srcRect l="1096" t="1222"/>
          <a:stretch/>
        </p:blipFill>
        <p:spPr>
          <a:xfrm>
            <a:off x="918956" y="2523066"/>
            <a:ext cx="2457155" cy="3470826"/>
          </a:xfrm>
          <a:prstGeom prst="rect">
            <a:avLst/>
          </a:prstGeom>
          <a:ln>
            <a:solidFill>
              <a:schemeClr val="tx1">
                <a:lumMod val="50000"/>
                <a:lumOff val="50000"/>
              </a:schemeClr>
            </a:solidFill>
          </a:ln>
        </p:spPr>
      </p:pic>
    </p:spTree>
    <p:extLst>
      <p:ext uri="{BB962C8B-B14F-4D97-AF65-F5344CB8AC3E}">
        <p14:creationId xmlns:p14="http://schemas.microsoft.com/office/powerpoint/2010/main" val="830199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F1DE-8800-AC02-6A61-F9F657CA66BB}"/>
              </a:ext>
            </a:extLst>
          </p:cNvPr>
          <p:cNvSpPr>
            <a:spLocks noGrp="1"/>
          </p:cNvSpPr>
          <p:nvPr>
            <p:ph type="title"/>
          </p:nvPr>
        </p:nvSpPr>
        <p:spPr>
          <a:xfrm>
            <a:off x="0" y="1123837"/>
            <a:ext cx="3401568" cy="4601183"/>
          </a:xfrm>
        </p:spPr>
        <p:txBody>
          <a:bodyPr>
            <a:noAutofit/>
          </a:bodyPr>
          <a:lstStyle/>
          <a:p>
            <a:r>
              <a:rPr lang="en-US" sz="3200" dirty="0"/>
              <a:t>Forte baisse des nouvelles infections VIH dans les régions les plus touchées (Afrique) ; baisse plus faible ailleurs - augmentation dans les </a:t>
            </a:r>
            <a:r>
              <a:rPr lang="en-US" sz="3200" dirty="0">
                <a:solidFill>
                  <a:schemeClr val="bg1"/>
                </a:solidFill>
              </a:rPr>
              <a:t>régions EOCAC , MENA et </a:t>
            </a:r>
            <a:r>
              <a:rPr lang="en-US" sz="3200" dirty="0" err="1">
                <a:solidFill>
                  <a:schemeClr val="bg1"/>
                </a:solidFill>
              </a:rPr>
              <a:t>Amérique</a:t>
            </a:r>
            <a:r>
              <a:rPr lang="en-US" sz="3200" dirty="0">
                <a:solidFill>
                  <a:schemeClr val="bg1"/>
                </a:solidFill>
              </a:rPr>
              <a:t> </a:t>
            </a:r>
            <a:r>
              <a:rPr lang="en-US" sz="3200" dirty="0" err="1">
                <a:solidFill>
                  <a:schemeClr val="bg1"/>
                </a:solidFill>
              </a:rPr>
              <a:t>Latine</a:t>
            </a:r>
            <a:r>
              <a:rPr lang="en-US" sz="3200" dirty="0">
                <a:solidFill>
                  <a:schemeClr val="bg1"/>
                </a:solidFill>
              </a:rPr>
              <a:t> (AL)</a:t>
            </a:r>
          </a:p>
        </p:txBody>
      </p:sp>
      <p:pic>
        <p:nvPicPr>
          <p:cNvPr id="6" name="Picture 5">
            <a:extLst>
              <a:ext uri="{FF2B5EF4-FFF2-40B4-BE49-F238E27FC236}">
                <a16:creationId xmlns:a16="http://schemas.microsoft.com/office/drawing/2014/main" id="{912EF8BF-1BF6-E0EA-14BA-E9D929E87732}"/>
              </a:ext>
            </a:extLst>
          </p:cNvPr>
          <p:cNvPicPr>
            <a:picLocks noChangeAspect="1"/>
          </p:cNvPicPr>
          <p:nvPr/>
        </p:nvPicPr>
        <p:blipFill>
          <a:blip r:embed="rId3"/>
          <a:stretch>
            <a:fillRect/>
          </a:stretch>
        </p:blipFill>
        <p:spPr>
          <a:xfrm>
            <a:off x="3911273" y="450306"/>
            <a:ext cx="7219186" cy="5705320"/>
          </a:xfrm>
          <a:prstGeom prst="rect">
            <a:avLst/>
          </a:prstGeom>
          <a:ln>
            <a:solidFill>
              <a:schemeClr val="tx1">
                <a:lumMod val="50000"/>
                <a:lumOff val="50000"/>
              </a:schemeClr>
            </a:solidFill>
          </a:ln>
        </p:spPr>
      </p:pic>
    </p:spTree>
    <p:extLst>
      <p:ext uri="{BB962C8B-B14F-4D97-AF65-F5344CB8AC3E}">
        <p14:creationId xmlns:p14="http://schemas.microsoft.com/office/powerpoint/2010/main" val="103197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ontent Placeholder 2">
            <a:extLst>
              <a:ext uri="{FF2B5EF4-FFF2-40B4-BE49-F238E27FC236}">
                <a16:creationId xmlns:a16="http://schemas.microsoft.com/office/drawing/2014/main" id="{C4325554-85FA-42BF-9648-938FBC837889}"/>
              </a:ext>
            </a:extLst>
          </p:cNvPr>
          <p:cNvSpPr>
            <a:spLocks noGrp="1"/>
          </p:cNvSpPr>
          <p:nvPr>
            <p:ph sz="quarter" idx="12"/>
          </p:nvPr>
        </p:nvSpPr>
        <p:spPr>
          <a:xfrm>
            <a:off x="3767762" y="600251"/>
            <a:ext cx="7748016" cy="819942"/>
          </a:xfrm>
        </p:spPr>
        <p:txBody>
          <a:bodyPr lIns="0" tIns="0" rIns="0" bIns="0" anchor="t" anchorCtr="0">
            <a:normAutofit lnSpcReduction="10000"/>
          </a:bodyPr>
          <a:lstStyle/>
          <a:p>
            <a:pPr algn="ctr">
              <a:lnSpc>
                <a:spcPct val="100000"/>
              </a:lnSpc>
              <a:spcBef>
                <a:spcPts val="0"/>
              </a:spcBef>
            </a:pPr>
            <a:r>
              <a:rPr lang="en-US" sz="1800" b="1" dirty="0">
                <a:solidFill>
                  <a:schemeClr val="tx1"/>
                </a:solidFill>
                <a:latin typeface="Arial" panose="020B0604020202020204" pitchFamily="34" charset="0"/>
                <a:cs typeface="Arial" panose="020B0604020202020204" pitchFamily="34" charset="0"/>
              </a:rPr>
              <a:t>Pourcentage et nombre de personnes vivant avec le VIH qui connaissent leur statut sérologique, </a:t>
            </a:r>
            <a:r>
              <a:rPr lang="en-US" sz="1800" b="1" dirty="0" err="1">
                <a:solidFill>
                  <a:schemeClr val="tx1"/>
                </a:solidFill>
                <a:latin typeface="Arial" panose="020B0604020202020204" pitchFamily="34" charset="0"/>
                <a:cs typeface="Arial" panose="020B0604020202020204" pitchFamily="34" charset="0"/>
              </a:rPr>
              <a:t>reçoivent</a:t>
            </a:r>
            <a:r>
              <a:rPr lang="en-US" sz="1800" b="1" dirty="0">
                <a:solidFill>
                  <a:schemeClr val="tx1"/>
                </a:solidFill>
                <a:latin typeface="Arial" panose="020B0604020202020204" pitchFamily="34" charset="0"/>
                <a:cs typeface="Arial" panose="020B0604020202020204" pitchFamily="34" charset="0"/>
              </a:rPr>
              <a:t> TAR et </a:t>
            </a:r>
            <a:r>
              <a:rPr lang="en-US" sz="1800" b="1" dirty="0" err="1">
                <a:solidFill>
                  <a:schemeClr val="tx1"/>
                </a:solidFill>
                <a:latin typeface="Arial" panose="020B0604020202020204" pitchFamily="34" charset="0"/>
                <a:cs typeface="Arial" panose="020B0604020202020204" pitchFamily="34" charset="0"/>
              </a:rPr>
              <a:t>ont</a:t>
            </a:r>
            <a:r>
              <a:rPr lang="en-US" sz="1800" b="1" dirty="0">
                <a:solidFill>
                  <a:schemeClr val="tx1"/>
                </a:solidFill>
                <a:latin typeface="Arial" panose="020B0604020202020204" pitchFamily="34" charset="0"/>
                <a:cs typeface="Arial" panose="020B0604020202020204" pitchFamily="34" charset="0"/>
              </a:rPr>
              <a:t> </a:t>
            </a:r>
            <a:r>
              <a:rPr lang="en-US" sz="1800" b="1" dirty="0" err="1">
                <a:solidFill>
                  <a:schemeClr val="tx1"/>
                </a:solidFill>
                <a:latin typeface="Arial" panose="020B0604020202020204" pitchFamily="34" charset="0"/>
                <a:cs typeface="Arial" panose="020B0604020202020204" pitchFamily="34" charset="0"/>
              </a:rPr>
              <a:t>une</a:t>
            </a:r>
            <a:r>
              <a:rPr lang="en-US" sz="1800" b="1" dirty="0">
                <a:solidFill>
                  <a:schemeClr val="tx1"/>
                </a:solidFill>
                <a:latin typeface="Arial" panose="020B0604020202020204" pitchFamily="34" charset="0"/>
                <a:cs typeface="Arial" panose="020B0604020202020204" pitchFamily="34" charset="0"/>
              </a:rPr>
              <a:t> Suppression de la Charge </a:t>
            </a:r>
            <a:r>
              <a:rPr lang="en-US" sz="1800" b="1" dirty="0" err="1">
                <a:solidFill>
                  <a:schemeClr val="tx1"/>
                </a:solidFill>
                <a:latin typeface="Arial" panose="020B0604020202020204" pitchFamily="34" charset="0"/>
                <a:cs typeface="Arial" panose="020B0604020202020204" pitchFamily="34" charset="0"/>
              </a:rPr>
              <a:t>Virale</a:t>
            </a:r>
            <a:r>
              <a:rPr lang="en-US" sz="1800" b="1" dirty="0">
                <a:solidFill>
                  <a:schemeClr val="tx1"/>
                </a:solidFill>
                <a:latin typeface="Arial" panose="020B0604020202020204" pitchFamily="34" charset="0"/>
                <a:cs typeface="Arial" panose="020B0604020202020204" pitchFamily="34" charset="0"/>
              </a:rPr>
              <a:t>, au niveau mondial</a:t>
            </a:r>
          </a:p>
        </p:txBody>
      </p:sp>
      <p:pic>
        <p:nvPicPr>
          <p:cNvPr id="5" name="Picture 4">
            <a:extLst>
              <a:ext uri="{FF2B5EF4-FFF2-40B4-BE49-F238E27FC236}">
                <a16:creationId xmlns:a16="http://schemas.microsoft.com/office/drawing/2014/main" id="{B30D593E-5C16-E0B0-0606-0C013DAC1B59}"/>
              </a:ext>
            </a:extLst>
          </p:cNvPr>
          <p:cNvPicPr>
            <a:picLocks noChangeAspect="1"/>
          </p:cNvPicPr>
          <p:nvPr/>
        </p:nvPicPr>
        <p:blipFill>
          <a:blip r:embed="rId3"/>
          <a:stretch>
            <a:fillRect/>
          </a:stretch>
        </p:blipFill>
        <p:spPr>
          <a:xfrm>
            <a:off x="3521234" y="1779021"/>
            <a:ext cx="8241072" cy="4478728"/>
          </a:xfrm>
          <a:prstGeom prst="rect">
            <a:avLst/>
          </a:prstGeom>
        </p:spPr>
      </p:pic>
      <p:sp>
        <p:nvSpPr>
          <p:cNvPr id="3" name="Title 2">
            <a:extLst>
              <a:ext uri="{FF2B5EF4-FFF2-40B4-BE49-F238E27FC236}">
                <a16:creationId xmlns:a16="http://schemas.microsoft.com/office/drawing/2014/main" id="{26D594C4-D1BF-6C52-E6AB-641BF2847E2B}"/>
              </a:ext>
            </a:extLst>
          </p:cNvPr>
          <p:cNvSpPr txBox="1">
            <a:spLocks/>
          </p:cNvSpPr>
          <p:nvPr/>
        </p:nvSpPr>
        <p:spPr>
          <a:xfrm>
            <a:off x="0" y="1624614"/>
            <a:ext cx="3401567" cy="4100405"/>
          </a:xfrm>
          <a:prstGeom prst="rect">
            <a:avLst/>
          </a:prstGeom>
        </p:spPr>
        <p:txBody>
          <a:bodyPr lIns="91440" tIns="45720" rIns="91440" bIns="45720" anchor="t"/>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b="1" dirty="0"/>
              <a:t>Intensification impressionnante du dépistage et du traitement du VIH depuis 2015... </a:t>
            </a:r>
          </a:p>
          <a:p>
            <a:br>
              <a:rPr lang="en-US" sz="2800" b="1" dirty="0"/>
            </a:br>
            <a:r>
              <a:rPr lang="en-US" b="1" dirty="0"/>
              <a:t>mais des lacunes subsistent</a:t>
            </a:r>
            <a:endParaRPr lang="en-US" sz="2800" b="1" dirty="0"/>
          </a:p>
        </p:txBody>
      </p:sp>
    </p:spTree>
    <p:extLst>
      <p:ext uri="{BB962C8B-B14F-4D97-AF65-F5344CB8AC3E}">
        <p14:creationId xmlns:p14="http://schemas.microsoft.com/office/powerpoint/2010/main" val="4142559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0F1DE-8800-AC02-6A61-F9F657CA66BB}"/>
              </a:ext>
            </a:extLst>
          </p:cNvPr>
          <p:cNvSpPr>
            <a:spLocks noGrp="1"/>
          </p:cNvSpPr>
          <p:nvPr>
            <p:ph type="title"/>
          </p:nvPr>
        </p:nvSpPr>
        <p:spPr>
          <a:xfrm>
            <a:off x="0" y="1123837"/>
            <a:ext cx="3486912" cy="4601183"/>
          </a:xfrm>
        </p:spPr>
        <p:txBody>
          <a:bodyPr>
            <a:noAutofit/>
          </a:bodyPr>
          <a:lstStyle/>
          <a:p>
            <a:r>
              <a:rPr lang="en-US" sz="2400" dirty="0"/>
              <a:t>Estimations pour 2023 : </a:t>
            </a:r>
            <a:br>
              <a:rPr lang="en-US" sz="2400" dirty="0"/>
            </a:br>
            <a:br>
              <a:rPr lang="en-US" sz="2400" dirty="0"/>
            </a:br>
            <a:r>
              <a:rPr lang="en-US" sz="2400" dirty="0"/>
              <a:t>La plupart des pays ont pu estimer le pourcentage de PVVIH </a:t>
            </a:r>
            <a:r>
              <a:rPr lang="en-US" sz="2400" b="1" dirty="0"/>
              <a:t>bénéficiant d'un traitement antirétroviral </a:t>
            </a:r>
            <a:r>
              <a:rPr lang="en-US" sz="2400" dirty="0"/>
              <a:t>entre 2015 et 2021/22. </a:t>
            </a:r>
            <a:br>
              <a:rPr lang="en-US" sz="2400" dirty="0"/>
            </a:br>
            <a:br>
              <a:rPr lang="en-US" sz="2400" dirty="0"/>
            </a:br>
            <a:r>
              <a:rPr lang="en-US" sz="2400" dirty="0"/>
              <a:t>Moins nombreux étaient ceux qui disposaient de données de routine sur la </a:t>
            </a:r>
            <a:r>
              <a:rPr lang="en-US" sz="2400" b="1" dirty="0"/>
              <a:t>suppression de la charge virale.</a:t>
            </a:r>
          </a:p>
        </p:txBody>
      </p:sp>
      <p:sp>
        <p:nvSpPr>
          <p:cNvPr id="3" name="Content Placeholder 2">
            <a:extLst>
              <a:ext uri="{FF2B5EF4-FFF2-40B4-BE49-F238E27FC236}">
                <a16:creationId xmlns:a16="http://schemas.microsoft.com/office/drawing/2014/main" id="{8D58BB22-8ED3-7A85-17EC-B651B781049D}"/>
              </a:ext>
            </a:extLst>
          </p:cNvPr>
          <p:cNvSpPr>
            <a:spLocks noGrp="1"/>
          </p:cNvSpPr>
          <p:nvPr>
            <p:ph idx="1"/>
          </p:nvPr>
        </p:nvSpPr>
        <p:spPr/>
        <p:txBody>
          <a:bodyPr/>
          <a:lstStyle/>
          <a:p>
            <a:endParaRPr lang="en-US" dirty="0"/>
          </a:p>
        </p:txBody>
      </p:sp>
      <p:pic>
        <p:nvPicPr>
          <p:cNvPr id="5" name="Picture 4">
            <a:extLst>
              <a:ext uri="{FF2B5EF4-FFF2-40B4-BE49-F238E27FC236}">
                <a16:creationId xmlns:a16="http://schemas.microsoft.com/office/drawing/2014/main" id="{9D157C2C-3D36-0C06-1166-6B959F14D437}"/>
              </a:ext>
            </a:extLst>
          </p:cNvPr>
          <p:cNvPicPr>
            <a:picLocks noChangeAspect="1"/>
          </p:cNvPicPr>
          <p:nvPr/>
        </p:nvPicPr>
        <p:blipFill rotWithShape="1">
          <a:blip r:embed="rId3"/>
          <a:srcRect b="71339"/>
          <a:stretch/>
        </p:blipFill>
        <p:spPr>
          <a:xfrm>
            <a:off x="3869268" y="115552"/>
            <a:ext cx="8322732" cy="2665859"/>
          </a:xfrm>
          <a:prstGeom prst="rect">
            <a:avLst/>
          </a:prstGeom>
        </p:spPr>
      </p:pic>
      <p:pic>
        <p:nvPicPr>
          <p:cNvPr id="6" name="Picture 5">
            <a:extLst>
              <a:ext uri="{FF2B5EF4-FFF2-40B4-BE49-F238E27FC236}">
                <a16:creationId xmlns:a16="http://schemas.microsoft.com/office/drawing/2014/main" id="{B881AFE6-906B-0D0A-FD9B-BEBC35B37F46}"/>
              </a:ext>
            </a:extLst>
          </p:cNvPr>
          <p:cNvPicPr>
            <a:picLocks noChangeAspect="1"/>
          </p:cNvPicPr>
          <p:nvPr/>
        </p:nvPicPr>
        <p:blipFill rotWithShape="1">
          <a:blip r:embed="rId3"/>
          <a:srcRect l="419" t="50000" r="1" b="6451"/>
          <a:stretch/>
        </p:blipFill>
        <p:spPr>
          <a:xfrm>
            <a:off x="4006551" y="2857500"/>
            <a:ext cx="8185449" cy="4000500"/>
          </a:xfrm>
          <a:prstGeom prst="rect">
            <a:avLst/>
          </a:prstGeom>
        </p:spPr>
      </p:pic>
    </p:spTree>
    <p:extLst>
      <p:ext uri="{BB962C8B-B14F-4D97-AF65-F5344CB8AC3E}">
        <p14:creationId xmlns:p14="http://schemas.microsoft.com/office/powerpoint/2010/main" val="3673016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927C2-27A2-F91F-25C0-8316D8DF03FF}"/>
              </a:ext>
            </a:extLst>
          </p:cNvPr>
          <p:cNvSpPr>
            <a:spLocks noGrp="1"/>
          </p:cNvSpPr>
          <p:nvPr>
            <p:ph type="title"/>
          </p:nvPr>
        </p:nvSpPr>
        <p:spPr/>
        <p:txBody>
          <a:bodyPr/>
          <a:lstStyle/>
          <a:p>
            <a:r>
              <a:rPr lang="en-US" b="1" dirty="0"/>
              <a:t>Points clés pour 2024</a:t>
            </a:r>
          </a:p>
        </p:txBody>
      </p:sp>
      <p:sp>
        <p:nvSpPr>
          <p:cNvPr id="3" name="Content Placeholder 2">
            <a:extLst>
              <a:ext uri="{FF2B5EF4-FFF2-40B4-BE49-F238E27FC236}">
                <a16:creationId xmlns:a16="http://schemas.microsoft.com/office/drawing/2014/main" id="{2D500F84-5879-5D18-F53A-4586F7232CC9}"/>
              </a:ext>
            </a:extLst>
          </p:cNvPr>
          <p:cNvSpPr>
            <a:spLocks noGrp="1"/>
          </p:cNvSpPr>
          <p:nvPr>
            <p:ph idx="1"/>
          </p:nvPr>
        </p:nvSpPr>
        <p:spPr>
          <a:xfrm>
            <a:off x="3869268" y="864108"/>
            <a:ext cx="7917920" cy="5120640"/>
          </a:xfrm>
        </p:spPr>
        <p:txBody>
          <a:bodyPr>
            <a:normAutofit fontScale="85000" lnSpcReduction="20000"/>
          </a:bodyPr>
          <a:lstStyle/>
          <a:p>
            <a:pPr>
              <a:spcBef>
                <a:spcPts val="2400"/>
              </a:spcBef>
            </a:pPr>
            <a:r>
              <a:rPr lang="en-US" dirty="0">
                <a:solidFill>
                  <a:schemeClr val="tx1"/>
                </a:solidFill>
                <a:latin typeface="Arial" panose="020B0604020202020204" pitchFamily="34" charset="0"/>
                <a:cs typeface="Arial" panose="020B0604020202020204" pitchFamily="34" charset="0"/>
              </a:rPr>
              <a:t>Pas d'ateliers régionaux </a:t>
            </a:r>
            <a:r>
              <a:rPr lang="en-US" dirty="0" err="1">
                <a:solidFill>
                  <a:schemeClr val="tx1"/>
                </a:solidFill>
                <a:latin typeface="Arial" panose="020B0604020202020204" pitchFamily="34" charset="0"/>
                <a:cs typeface="Arial" panose="020B0604020202020204" pitchFamily="34" charset="0"/>
              </a:rPr>
              <a:t>en</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présentie</a:t>
            </a:r>
            <a:r>
              <a:rPr lang="en-US" b="1" dirty="0" err="1">
                <a:solidFill>
                  <a:schemeClr val="tx1"/>
                </a:solidFill>
                <a:latin typeface="Arial" panose="020B0604020202020204" pitchFamily="34" charset="0"/>
                <a:cs typeface="Arial" panose="020B0604020202020204" pitchFamily="34" charset="0"/>
              </a:rPr>
              <a:t>l</a:t>
            </a:r>
            <a:r>
              <a:rPr lang="en-US" dirty="0">
                <a:solidFill>
                  <a:schemeClr val="tx1"/>
                </a:solidFill>
                <a:latin typeface="Arial" panose="020B0604020202020204" pitchFamily="34" charset="0"/>
                <a:cs typeface="Arial" panose="020B0604020202020204" pitchFamily="34" charset="0"/>
              </a:rPr>
              <a:t> en 2024</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Ateliers tous les deux ans, le prochain: premier trimestre 2025</a:t>
            </a:r>
          </a:p>
          <a:p>
            <a:pPr>
              <a:spcBef>
                <a:spcPts val="2400"/>
              </a:spcBef>
            </a:pPr>
            <a:r>
              <a:rPr lang="en-US" dirty="0">
                <a:solidFill>
                  <a:schemeClr val="tx1"/>
                </a:solidFill>
                <a:latin typeface="Arial" panose="020B0604020202020204" pitchFamily="34" charset="0"/>
                <a:cs typeface="Arial" panose="020B0604020202020204" pitchFamily="34" charset="0"/>
              </a:rPr>
              <a:t>Support technique virtuel</a:t>
            </a:r>
          </a:p>
          <a:p>
            <a:pPr lvl="1">
              <a:spcBef>
                <a:spcPts val="2400"/>
              </a:spcBef>
            </a:pPr>
            <a:r>
              <a:rPr lang="en-US" dirty="0">
                <a:solidFill>
                  <a:schemeClr val="tx1"/>
                </a:solidFill>
                <a:latin typeface="Arial" panose="020B0604020202020204" pitchFamily="34" charset="0"/>
                <a:cs typeface="Arial" panose="020B0604020202020204" pitchFamily="34" charset="0"/>
              </a:rPr>
              <a:t>Conseillers en information stratégique (sous-)régionaux et nationaux de l'ONUSIDA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 consultants pour la région MENA et les pays à revenu élevé</a:t>
            </a:r>
          </a:p>
          <a:p>
            <a:pPr lvl="1">
              <a:spcBef>
                <a:spcPts val="2400"/>
              </a:spcBef>
            </a:pPr>
            <a:r>
              <a:rPr lang="en-US" dirty="0">
                <a:solidFill>
                  <a:schemeClr val="tx1"/>
                </a:solidFill>
                <a:latin typeface="Arial" panose="020B0604020202020204" pitchFamily="34" charset="0"/>
                <a:cs typeface="Arial" panose="020B0604020202020204" pitchFamily="34" charset="0"/>
              </a:rPr>
              <a:t>Conseillers de l'ONUSIDA sur les données pour l'impact (Genève/Nairobi)</a:t>
            </a:r>
          </a:p>
          <a:p>
            <a:pPr lvl="1">
              <a:spcBef>
                <a:spcPts val="2400"/>
              </a:spcBef>
            </a:pPr>
            <a:r>
              <a:rPr lang="en-US" dirty="0">
                <a:solidFill>
                  <a:schemeClr val="tx1"/>
                </a:solidFill>
                <a:latin typeface="Arial" panose="020B0604020202020204" pitchFamily="34" charset="0"/>
                <a:cs typeface="Arial" panose="020B0604020202020204" pitchFamily="34" charset="0"/>
              </a:rPr>
              <a:t>Modèle d'épidémie de sida (Asie) : Centre Est-Ouest </a:t>
            </a:r>
          </a:p>
          <a:p>
            <a:pPr lvl="1">
              <a:spcBef>
                <a:spcPts val="2400"/>
              </a:spcBef>
            </a:pPr>
            <a:r>
              <a:rPr lang="en-US" dirty="0">
                <a:solidFill>
                  <a:schemeClr val="tx1"/>
                </a:solidFill>
                <a:latin typeface="Arial" panose="020B0604020202020204" pitchFamily="34" charset="0"/>
                <a:cs typeface="Arial" panose="020B0604020202020204" pitchFamily="34" charset="0"/>
              </a:rPr>
              <a:t>Liaison (via l'ONUSIDA) avec Avenir Health si nécessaire</a:t>
            </a:r>
          </a:p>
          <a:p>
            <a:pPr>
              <a:spcBef>
                <a:spcPts val="2400"/>
              </a:spcBef>
            </a:pPr>
            <a:r>
              <a:rPr lang="en-US" dirty="0">
                <a:solidFill>
                  <a:schemeClr val="tx1"/>
                </a:solidFill>
                <a:latin typeface="Arial" panose="020B0604020202020204" pitchFamily="34" charset="0"/>
                <a:cs typeface="Arial" panose="020B0604020202020204" pitchFamily="34" charset="0"/>
              </a:rPr>
              <a:t>Le fichier Spectrum pour l'examen de l'ONUSIDA est attendu pour le </a:t>
            </a:r>
            <a:r>
              <a:rPr lang="en-US" u="sng" dirty="0">
                <a:solidFill>
                  <a:schemeClr val="tx1"/>
                </a:solidFill>
                <a:latin typeface="Arial" panose="020B0604020202020204" pitchFamily="34" charset="0"/>
                <a:cs typeface="Arial" panose="020B0604020202020204" pitchFamily="34" charset="0"/>
              </a:rPr>
              <a:t>30 mars. </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 les premières ébauches </a:t>
            </a:r>
            <a:r>
              <a:rPr lang="en-US" dirty="0" err="1">
                <a:solidFill>
                  <a:schemeClr val="tx1"/>
                </a:solidFill>
                <a:latin typeface="Arial" panose="020B0604020202020204" pitchFamily="34" charset="0"/>
                <a:cs typeface="Arial" panose="020B0604020202020204" pitchFamily="34" charset="0"/>
              </a:rPr>
              <a:t>sont</a:t>
            </a:r>
            <a:r>
              <a:rPr lang="en-US" dirty="0">
                <a:solidFill>
                  <a:schemeClr val="tx1"/>
                </a:solidFill>
                <a:latin typeface="Arial" panose="020B0604020202020204" pitchFamily="34" charset="0"/>
                <a:cs typeface="Arial" panose="020B0604020202020204" pitchFamily="34" charset="0"/>
              </a:rPr>
              <a:t> les </a:t>
            </a:r>
            <a:r>
              <a:rPr lang="en-US" dirty="0" err="1">
                <a:solidFill>
                  <a:schemeClr val="tx1"/>
                </a:solidFill>
                <a:latin typeface="Arial" panose="020B0604020202020204" pitchFamily="34" charset="0"/>
                <a:cs typeface="Arial" panose="020B0604020202020204" pitchFamily="34" charset="0"/>
              </a:rPr>
              <a:t>bienvenues</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avant</a:t>
            </a:r>
            <a:r>
              <a:rPr lang="en-US" dirty="0">
                <a:solidFill>
                  <a:schemeClr val="tx1"/>
                </a:solidFill>
                <a:latin typeface="Arial" panose="020B0604020202020204" pitchFamily="34" charset="0"/>
                <a:cs typeface="Arial" panose="020B0604020202020204" pitchFamily="34" charset="0"/>
              </a:rPr>
              <a:t> </a:t>
            </a:r>
            <a:r>
              <a:rPr lang="en-US" dirty="0" err="1">
                <a:solidFill>
                  <a:schemeClr val="tx1"/>
                </a:solidFill>
                <a:latin typeface="Arial" panose="020B0604020202020204" pitchFamily="34" charset="0"/>
                <a:cs typeface="Arial" panose="020B0604020202020204" pitchFamily="34" charset="0"/>
              </a:rPr>
              <a:t>cette</a:t>
            </a:r>
            <a:r>
              <a:rPr lang="en-US" dirty="0">
                <a:solidFill>
                  <a:schemeClr val="tx1"/>
                </a:solidFill>
                <a:latin typeface="Arial" panose="020B0604020202020204" pitchFamily="34" charset="0"/>
                <a:cs typeface="Arial" panose="020B0604020202020204" pitchFamily="34" charset="0"/>
              </a:rPr>
              <a:t> date!</a:t>
            </a:r>
          </a:p>
          <a:p>
            <a:r>
              <a:rPr lang="en-US" dirty="0">
                <a:solidFill>
                  <a:schemeClr val="tx1"/>
                </a:solidFill>
                <a:latin typeface="Arial" panose="020B0604020202020204" pitchFamily="34" charset="0"/>
                <a:cs typeface="Arial" panose="020B0604020202020204" pitchFamily="34" charset="0"/>
              </a:rPr>
              <a:t>Les </a:t>
            </a:r>
            <a:r>
              <a:rPr lang="en-US" dirty="0" err="1">
                <a:solidFill>
                  <a:schemeClr val="tx1"/>
                </a:solidFill>
                <a:latin typeface="Arial" panose="020B0604020202020204" pitchFamily="34" charset="0"/>
                <a:cs typeface="Arial" panose="020B0604020202020204" pitchFamily="34" charset="0"/>
              </a:rPr>
              <a:t>classeurs</a:t>
            </a:r>
            <a:r>
              <a:rPr lang="en-US" dirty="0">
                <a:solidFill>
                  <a:schemeClr val="tx1"/>
                </a:solidFill>
                <a:latin typeface="Arial" panose="020B0604020202020204" pitchFamily="34" charset="0"/>
                <a:cs typeface="Arial" panose="020B0604020202020204" pitchFamily="34" charset="0"/>
              </a:rPr>
              <a:t> sur les populations clés : examen des données sur les populations clés et de la représentation initiale du </a:t>
            </a:r>
            <a:r>
              <a:rPr lang="en-US" dirty="0" err="1">
                <a:solidFill>
                  <a:schemeClr val="tx1"/>
                </a:solidFill>
                <a:latin typeface="Arial" panose="020B0604020202020204" pitchFamily="34" charset="0"/>
                <a:cs typeface="Arial" panose="020B0604020202020204" pitchFamily="34" charset="0"/>
              </a:rPr>
              <a:t>modèle</a:t>
            </a:r>
            <a:r>
              <a:rPr lang="en-US" dirty="0">
                <a:solidFill>
                  <a:schemeClr val="tx1"/>
                </a:solidFill>
                <a:latin typeface="Arial" panose="020B0604020202020204" pitchFamily="34" charset="0"/>
                <a:cs typeface="Arial" panose="020B0604020202020204" pitchFamily="34" charset="0"/>
              </a:rPr>
              <a:t> “Goal”, en vue de la </a:t>
            </a:r>
            <a:r>
              <a:rPr lang="en-US" dirty="0" err="1">
                <a:solidFill>
                  <a:schemeClr val="tx1"/>
                </a:solidFill>
                <a:latin typeface="Arial" panose="020B0604020202020204" pitchFamily="34" charset="0"/>
                <a:cs typeface="Arial" panose="020B0604020202020204" pitchFamily="34" charset="0"/>
              </a:rPr>
              <a:t>préparation</a:t>
            </a:r>
            <a:r>
              <a:rPr lang="en-US" dirty="0">
                <a:solidFill>
                  <a:schemeClr val="tx1"/>
                </a:solidFill>
                <a:latin typeface="Arial" panose="020B0604020202020204" pitchFamily="34" charset="0"/>
                <a:cs typeface="Arial" panose="020B0604020202020204" pitchFamily="34" charset="0"/>
              </a:rPr>
              <a:t> des futures (2025+) estimations </a:t>
            </a:r>
            <a:r>
              <a:rPr lang="en-US" dirty="0" err="1">
                <a:solidFill>
                  <a:schemeClr val="tx1"/>
                </a:solidFill>
                <a:latin typeface="Arial" panose="020B0604020202020204" pitchFamily="34" charset="0"/>
                <a:cs typeface="Arial" panose="020B0604020202020204" pitchFamily="34" charset="0"/>
              </a:rPr>
              <a:t>nationales</a:t>
            </a:r>
            <a:r>
              <a:rPr lang="en-US" dirty="0">
                <a:solidFill>
                  <a:schemeClr val="tx1"/>
                </a:solidFill>
                <a:latin typeface="Arial" panose="020B0604020202020204" pitchFamily="34" charset="0"/>
                <a:cs typeface="Arial" panose="020B0604020202020204" pitchFamily="34" charset="0"/>
              </a:rPr>
              <a:t> des populations </a:t>
            </a:r>
            <a:r>
              <a:rPr lang="en-US" dirty="0" err="1">
                <a:solidFill>
                  <a:schemeClr val="tx1"/>
                </a:solidFill>
                <a:latin typeface="Arial" panose="020B0604020202020204" pitchFamily="34" charset="0"/>
                <a:cs typeface="Arial" panose="020B0604020202020204" pitchFamily="34" charset="0"/>
              </a:rPr>
              <a:t>clés</a:t>
            </a:r>
            <a:br>
              <a:rPr lang="en-US" dirty="0">
                <a:solidFill>
                  <a:schemeClr val="tx1"/>
                </a:solidFill>
                <a:latin typeface="Arial" panose="020B0604020202020204" pitchFamily="34" charset="0"/>
                <a:cs typeface="Arial" panose="020B0604020202020204" pitchFamily="34" charset="0"/>
              </a:rPr>
            </a:br>
            <a:r>
              <a:rPr lang="en-US" dirty="0">
                <a:solidFill>
                  <a:schemeClr val="tx1"/>
                </a:solidFill>
                <a:latin typeface="Arial" panose="020B0604020202020204" pitchFamily="34" charset="0"/>
                <a:cs typeface="Arial" panose="020B0604020202020204" pitchFamily="34" charset="0"/>
              </a:rPr>
              <a:t>, y compris pour les pays </a:t>
            </a:r>
            <a:r>
              <a:rPr lang="en-US" i="1" dirty="0">
                <a:solidFill>
                  <a:schemeClr val="tx1"/>
                </a:solidFill>
                <a:latin typeface="Arial" panose="020B0604020202020204" pitchFamily="34" charset="0"/>
                <a:cs typeface="Arial" panose="020B0604020202020204" pitchFamily="34" charset="0"/>
              </a:rPr>
              <a:t>non-AEM et non-EPP </a:t>
            </a:r>
          </a:p>
        </p:txBody>
      </p:sp>
    </p:spTree>
    <p:extLst>
      <p:ext uri="{BB962C8B-B14F-4D97-AF65-F5344CB8AC3E}">
        <p14:creationId xmlns:p14="http://schemas.microsoft.com/office/powerpoint/2010/main" val="4114347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9AE63-F34A-38CC-7B69-77F0BE1F4633}"/>
              </a:ext>
            </a:extLst>
          </p:cNvPr>
          <p:cNvSpPr>
            <a:spLocks noGrp="1"/>
          </p:cNvSpPr>
          <p:nvPr>
            <p:ph type="title"/>
          </p:nvPr>
        </p:nvSpPr>
        <p:spPr/>
        <p:txBody>
          <a:bodyPr/>
          <a:lstStyle/>
          <a:p>
            <a:r>
              <a:rPr lang="en-US" b="1" dirty="0"/>
              <a:t>Calendrier pour les estimations du VIH </a:t>
            </a:r>
            <a:r>
              <a:rPr lang="en-US" b="1" dirty="0" err="1"/>
              <a:t>en</a:t>
            </a:r>
            <a:r>
              <a:rPr lang="en-US" b="1" dirty="0"/>
              <a:t> 2024, pays </a:t>
            </a:r>
            <a:r>
              <a:rPr lang="en-US" b="1" dirty="0" err="1"/>
              <a:t>d’épidémie</a:t>
            </a:r>
            <a:r>
              <a:rPr lang="en-US" b="1" dirty="0"/>
              <a:t> </a:t>
            </a:r>
            <a:r>
              <a:rPr lang="en-US" b="1" dirty="0" err="1"/>
              <a:t>concentrée</a:t>
            </a:r>
            <a:endParaRPr lang="en-US" b="1" dirty="0"/>
          </a:p>
        </p:txBody>
      </p:sp>
      <p:sp>
        <p:nvSpPr>
          <p:cNvPr id="3" name="Content Placeholder 2">
            <a:extLst>
              <a:ext uri="{FF2B5EF4-FFF2-40B4-BE49-F238E27FC236}">
                <a16:creationId xmlns:a16="http://schemas.microsoft.com/office/drawing/2014/main" id="{A1F169DC-45CE-BCC8-3572-22BE6FF1121F}"/>
              </a:ext>
            </a:extLst>
          </p:cNvPr>
          <p:cNvSpPr>
            <a:spLocks noGrp="1"/>
          </p:cNvSpPr>
          <p:nvPr>
            <p:ph idx="1"/>
          </p:nvPr>
        </p:nvSpPr>
        <p:spPr>
          <a:xfrm>
            <a:off x="3486149" y="864108"/>
            <a:ext cx="8452931" cy="5654258"/>
          </a:xfrm>
        </p:spPr>
        <p:txBody>
          <a:bodyPr>
            <a:noAutofit/>
          </a:bodyPr>
          <a:lstStyle/>
          <a:p>
            <a:pPr marL="2117725" marR="0" indent="-2117725" fontAlgn="base">
              <a:spcBef>
                <a:spcPts val="0"/>
              </a:spcBef>
              <a:spcAft>
                <a:spcPts val="1200"/>
              </a:spcAft>
              <a:buNone/>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24 </a:t>
            </a:r>
            <a:r>
              <a:rPr lang="en-US" sz="1200"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janvier</a:t>
            </a: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 2024:         </a:t>
            </a:r>
            <a:r>
              <a:rPr lang="en-US" sz="1200" dirty="0">
                <a:solidFill>
                  <a:schemeClr val="tx1"/>
                </a:solidFill>
                <a:latin typeface="Arial" panose="020B0604020202020204" pitchFamily="34" charset="0"/>
                <a:cs typeface="Arial" panose="020B0604020202020204" pitchFamily="34" charset="0"/>
              </a:rPr>
              <a:t>Publication d'une version actualisée de Spectrum pour établir des </a:t>
            </a:r>
            <a:r>
              <a:rPr lang="en-GB" sz="1200" dirty="0">
                <a:solidFill>
                  <a:schemeClr val="tx1"/>
                </a:solidFill>
                <a:latin typeface="Arial" panose="020B0604020202020204" pitchFamily="34" charset="0"/>
                <a:cs typeface="Arial" panose="020B0604020202020204" pitchFamily="34" charset="0"/>
              </a:rPr>
              <a:t>estimations</a:t>
            </a:r>
            <a:r>
              <a:rPr lang="en-US" sz="1200" dirty="0">
                <a:solidFill>
                  <a:schemeClr val="tx1"/>
                </a:solidFill>
                <a:latin typeface="Arial" panose="020B0604020202020204" pitchFamily="34" charset="0"/>
                <a:cs typeface="Arial" panose="020B0604020202020204" pitchFamily="34" charset="0"/>
              </a:rPr>
              <a:t> pour 2024 </a:t>
            </a:r>
          </a:p>
          <a:p>
            <a:pPr marL="2117725" lvl="1" indent="-2117725" fontAlgn="base">
              <a:spcBef>
                <a:spcPts val="0"/>
              </a:spcBef>
              <a:spcAft>
                <a:spcPts val="1200"/>
              </a:spcAft>
              <a:buNone/>
            </a:pPr>
            <a:r>
              <a:rPr lang="en-US" sz="1200" dirty="0">
                <a:solidFill>
                  <a:schemeClr val="tx1"/>
                </a:solidFill>
                <a:latin typeface="Arial" panose="020B0604020202020204" pitchFamily="34" charset="0"/>
                <a:cs typeface="Arial" panose="020B0604020202020204" pitchFamily="34" charset="0"/>
              </a:rPr>
              <a:t>25 &amp; 30 </a:t>
            </a:r>
            <a:r>
              <a:rPr lang="en-US" sz="1200" dirty="0" err="1">
                <a:solidFill>
                  <a:schemeClr val="tx1"/>
                </a:solidFill>
                <a:latin typeface="Arial" panose="020B0604020202020204" pitchFamily="34" charset="0"/>
                <a:cs typeface="Arial" panose="020B0604020202020204" pitchFamily="34" charset="0"/>
              </a:rPr>
              <a:t>janvier</a:t>
            </a:r>
            <a:r>
              <a:rPr lang="en-US" sz="1200" dirty="0">
                <a:solidFill>
                  <a:schemeClr val="tx1"/>
                </a:solidFill>
                <a:latin typeface="Arial" panose="020B0604020202020204" pitchFamily="34" charset="0"/>
                <a:cs typeface="Arial" panose="020B0604020202020204" pitchFamily="34" charset="0"/>
              </a:rPr>
              <a:t> 2024: Webinaires de remise à niveau des estimations (anglais/français et espagnol)</a:t>
            </a:r>
          </a:p>
          <a:p>
            <a:pPr marL="2117725" indent="-2117725" fontAlgn="base">
              <a:spcBef>
                <a:spcPts val="0"/>
              </a:spcBef>
              <a:spcAft>
                <a:spcPts val="1200"/>
              </a:spcAft>
              <a:buNone/>
            </a:pPr>
            <a:r>
              <a:rPr lang="en-US" sz="1200" dirty="0">
                <a:solidFill>
                  <a:schemeClr val="tx1"/>
                </a:solidFill>
                <a:latin typeface="Arial" panose="020B0604020202020204" pitchFamily="34" charset="0"/>
                <a:cs typeface="Arial" panose="020B0604020202020204" pitchFamily="34" charset="0"/>
              </a:rPr>
              <a:t>Janv.-Fév. 2024:         Préparation et </a:t>
            </a:r>
            <a:r>
              <a:rPr lang="en-US" sz="1200" b="1" dirty="0">
                <a:solidFill>
                  <a:schemeClr val="tx1"/>
                </a:solidFill>
                <a:latin typeface="Arial" panose="020B0604020202020204" pitchFamily="34" charset="0"/>
                <a:cs typeface="Arial" panose="020B0604020202020204" pitchFamily="34" charset="0"/>
              </a:rPr>
              <a:t>examen de la qualité des données </a:t>
            </a:r>
            <a:r>
              <a:rPr lang="en-US" sz="1200" dirty="0">
                <a:solidFill>
                  <a:schemeClr val="tx1"/>
                </a:solidFill>
                <a:latin typeface="Arial" panose="020B0604020202020204" pitchFamily="34" charset="0"/>
                <a:cs typeface="Arial" panose="020B0604020202020204" pitchFamily="34" charset="0"/>
              </a:rPr>
              <a:t>- des pays de MENA, CAR, LA et WCENA en remplissant le </a:t>
            </a:r>
            <a:r>
              <a:rPr lang="en-US" sz="1200" b="1" dirty="0">
                <a:solidFill>
                  <a:schemeClr val="tx1"/>
                </a:solidFill>
                <a:latin typeface="Arial" panose="020B0604020202020204" pitchFamily="34" charset="0"/>
                <a:cs typeface="Arial" panose="020B0604020202020204" pitchFamily="34" charset="0"/>
              </a:rPr>
              <a:t>modèle Excel</a:t>
            </a:r>
            <a:endParaRPr lang="en-US" sz="1200" dirty="0">
              <a:solidFill>
                <a:schemeClr val="tx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200" dirty="0" err="1">
                <a:solidFill>
                  <a:schemeClr val="tx1"/>
                </a:solidFill>
                <a:latin typeface="Arial" panose="020B0604020202020204" pitchFamily="34" charset="0"/>
                <a:cs typeface="Arial" panose="020B0604020202020204" pitchFamily="34" charset="0"/>
              </a:rPr>
              <a:t>Fév</a:t>
            </a:r>
            <a:r>
              <a:rPr lang="en-US" sz="1200" dirty="0">
                <a:solidFill>
                  <a:schemeClr val="tx1"/>
                </a:solidFill>
                <a:latin typeface="Arial" panose="020B0604020202020204" pitchFamily="34" charset="0"/>
                <a:cs typeface="Arial" panose="020B0604020202020204" pitchFamily="34" charset="0"/>
              </a:rPr>
              <a:t>-Mars 2024:          Finaliser les données et </a:t>
            </a:r>
            <a:r>
              <a:rPr lang="en-US" sz="1200" dirty="0" err="1">
                <a:solidFill>
                  <a:schemeClr val="tx1"/>
                </a:solidFill>
                <a:latin typeface="Arial" panose="020B0604020202020204" pitchFamily="34" charset="0"/>
                <a:cs typeface="Arial" panose="020B0604020202020204" pitchFamily="34" charset="0"/>
              </a:rPr>
              <a:t>l'ajustement</a:t>
            </a:r>
            <a:r>
              <a:rPr lang="en-US" sz="1200" dirty="0">
                <a:solidFill>
                  <a:schemeClr val="tx1"/>
                </a:solidFill>
                <a:latin typeface="Arial" panose="020B0604020202020204" pitchFamily="34" charset="0"/>
                <a:cs typeface="Arial" panose="020B0604020202020204" pitchFamily="34" charset="0"/>
              </a:rPr>
              <a:t> </a:t>
            </a:r>
            <a:r>
              <a:rPr lang="en-US" sz="1200" b="1" dirty="0">
                <a:solidFill>
                  <a:schemeClr val="tx1"/>
                </a:solidFill>
                <a:latin typeface="Arial" panose="020B0604020202020204" pitchFamily="34" charset="0"/>
                <a:cs typeface="Arial" panose="020B0604020202020204" pitchFamily="34" charset="0"/>
              </a:rPr>
              <a:t>de Spectrum</a:t>
            </a:r>
            <a:r>
              <a:rPr lang="en-US" sz="1200" dirty="0">
                <a:solidFill>
                  <a:schemeClr val="tx1"/>
                </a:solidFill>
                <a:latin typeface="Arial" panose="020B0604020202020204" pitchFamily="34" charset="0"/>
                <a:cs typeface="Arial" panose="020B0604020202020204" pitchFamily="34" charset="0"/>
              </a:rPr>
              <a:t>; </a:t>
            </a:r>
            <a:r>
              <a:rPr lang="en-US" sz="1200" dirty="0" err="1">
                <a:solidFill>
                  <a:schemeClr val="tx1"/>
                </a:solidFill>
                <a:latin typeface="Arial" panose="020B0604020202020204" pitchFamily="34" charset="0"/>
                <a:cs typeface="Arial" panose="020B0604020202020204" pitchFamily="34" charset="0"/>
              </a:rPr>
              <a:t>partager</a:t>
            </a:r>
            <a:r>
              <a:rPr lang="en-US" sz="1200" dirty="0">
                <a:solidFill>
                  <a:schemeClr val="tx1"/>
                </a:solidFill>
                <a:latin typeface="Arial" panose="020B0604020202020204" pitchFamily="34" charset="0"/>
                <a:cs typeface="Arial" panose="020B0604020202020204" pitchFamily="34" charset="0"/>
              </a:rPr>
              <a:t>, discuter et affiner les résultats préliminaires avec le </a:t>
            </a:r>
            <a:r>
              <a:rPr lang="en-GB" sz="1200" dirty="0">
                <a:solidFill>
                  <a:schemeClr val="tx1"/>
                </a:solidFill>
                <a:latin typeface="Arial" panose="020B0604020202020204" pitchFamily="34" charset="0"/>
                <a:cs typeface="Arial" panose="020B0604020202020204" pitchFamily="34" charset="0"/>
              </a:rPr>
              <a:t>conseiller de l'</a:t>
            </a:r>
            <a:r>
              <a:rPr lang="en-US" sz="1200" dirty="0">
                <a:solidFill>
                  <a:schemeClr val="tx1"/>
                </a:solidFill>
                <a:latin typeface="Arial" panose="020B0604020202020204" pitchFamily="34" charset="0"/>
                <a:cs typeface="Arial" panose="020B0604020202020204" pitchFamily="34" charset="0"/>
              </a:rPr>
              <a:t>ONUSIDA </a:t>
            </a:r>
          </a:p>
          <a:p>
            <a:pPr marL="2117725" indent="-2117725" fontAlgn="base">
              <a:spcBef>
                <a:spcPts val="0"/>
              </a:spcBef>
              <a:spcAft>
                <a:spcPts val="1200"/>
              </a:spcAft>
              <a:buNone/>
            </a:pPr>
            <a:r>
              <a:rPr lang="en-US" sz="1200" b="1" dirty="0">
                <a:solidFill>
                  <a:schemeClr val="tx1"/>
                </a:solidFill>
                <a:latin typeface="Arial" panose="020B0604020202020204" pitchFamily="34" charset="0"/>
                <a:cs typeface="Arial" panose="020B0604020202020204" pitchFamily="34" charset="0"/>
              </a:rPr>
              <a:t>31 mars 2024:            </a:t>
            </a:r>
            <a:r>
              <a:rPr lang="en-US" sz="1200" dirty="0">
                <a:solidFill>
                  <a:schemeClr val="tx1"/>
                </a:solidFill>
                <a:latin typeface="Arial" panose="020B0604020202020204" pitchFamily="34" charset="0"/>
                <a:cs typeface="Arial" panose="020B0604020202020204" pitchFamily="34" charset="0"/>
              </a:rPr>
              <a:t>Soumettre le </a:t>
            </a:r>
            <a:r>
              <a:rPr lang="en-US" sz="1200" b="1" dirty="0">
                <a:solidFill>
                  <a:schemeClr val="tx1"/>
                </a:solidFill>
                <a:latin typeface="Arial" panose="020B0604020202020204" pitchFamily="34" charset="0"/>
                <a:cs typeface="Arial" panose="020B0604020202020204" pitchFamily="34" charset="0"/>
              </a:rPr>
              <a:t>fichier Spectrum "final" </a:t>
            </a:r>
            <a:r>
              <a:rPr lang="en-US" sz="1200" dirty="0">
                <a:solidFill>
                  <a:schemeClr val="tx1"/>
                </a:solidFill>
                <a:latin typeface="Arial" panose="020B0604020202020204" pitchFamily="34" charset="0"/>
                <a:cs typeface="Arial" panose="020B0604020202020204" pitchFamily="34" charset="0"/>
              </a:rPr>
              <a:t>à l'ONUSIDA pour examen final. </a:t>
            </a:r>
            <a:r>
              <a:rPr lang="en-US" sz="1200" b="1" dirty="0">
                <a:solidFill>
                  <a:schemeClr val="tx1"/>
                </a:solidFill>
                <a:latin typeface="Arial" panose="020B0604020202020204" pitchFamily="34" charset="0"/>
                <a:cs typeface="Arial" panose="020B0604020202020204" pitchFamily="34" charset="0"/>
              </a:rPr>
              <a:t>Charger le </a:t>
            </a:r>
            <a:r>
              <a:rPr lang="en-US" sz="1200" b="1" dirty="0" err="1">
                <a:solidFill>
                  <a:schemeClr val="tx1"/>
                </a:solidFill>
                <a:latin typeface="Arial" panose="020B0604020202020204" pitchFamily="34" charset="0"/>
                <a:cs typeface="Arial" panose="020B0604020202020204" pitchFamily="34" charset="0"/>
              </a:rPr>
              <a:t>fichier</a:t>
            </a:r>
            <a:r>
              <a:rPr lang="en-US" sz="1200" b="1" dirty="0">
                <a:solidFill>
                  <a:schemeClr val="tx1"/>
                </a:solidFill>
                <a:latin typeface="Arial" panose="020B0604020202020204" pitchFamily="34" charset="0"/>
                <a:cs typeface="Arial" panose="020B0604020202020204" pitchFamily="34" charset="0"/>
              </a:rPr>
              <a:t> “CSV</a:t>
            </a:r>
            <a:r>
              <a:rPr lang="en-US" sz="1200" dirty="0">
                <a:solidFill>
                  <a:schemeClr val="tx1"/>
                </a:solidFill>
                <a:latin typeface="Arial" panose="020B0604020202020204" pitchFamily="34" charset="0"/>
                <a:cs typeface="Arial" panose="020B0604020202020204" pitchFamily="34" charset="0"/>
              </a:rPr>
              <a:t>” </a:t>
            </a:r>
            <a:r>
              <a:rPr lang="en-US" sz="1200" b="1" dirty="0">
                <a:solidFill>
                  <a:schemeClr val="tx1"/>
                </a:solidFill>
                <a:latin typeface="Arial" panose="020B0604020202020204" pitchFamily="34" charset="0"/>
                <a:cs typeface="Arial" panose="020B0604020202020204" pitchFamily="34" charset="0"/>
              </a:rPr>
              <a:t>au moment de </a:t>
            </a:r>
            <a:r>
              <a:rPr lang="en-US" sz="1200" b="1" dirty="0" err="1">
                <a:solidFill>
                  <a:schemeClr val="tx1"/>
                </a:solidFill>
                <a:latin typeface="Arial" panose="020B0604020202020204" pitchFamily="34" charset="0"/>
                <a:cs typeface="Arial" panose="020B0604020202020204" pitchFamily="34" charset="0"/>
              </a:rPr>
              <a:t>soumettre</a:t>
            </a:r>
            <a:r>
              <a:rPr lang="en-US" sz="1200" b="1" dirty="0">
                <a:solidFill>
                  <a:schemeClr val="tx1"/>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le </a:t>
            </a:r>
            <a:r>
              <a:rPr lang="en-US" sz="1200" b="1" dirty="0">
                <a:solidFill>
                  <a:schemeClr val="tx1"/>
                </a:solidFill>
                <a:latin typeface="Arial" panose="020B0604020202020204" pitchFamily="34" charset="0"/>
                <a:cs typeface="Arial" panose="020B0604020202020204" pitchFamily="34" charset="0"/>
              </a:rPr>
              <a:t>rapport </a:t>
            </a:r>
            <a:r>
              <a:rPr lang="en-US" sz="1200" dirty="0">
                <a:solidFill>
                  <a:schemeClr val="tx1"/>
                </a:solidFill>
                <a:latin typeface="Arial" panose="020B0604020202020204" pitchFamily="34" charset="0"/>
                <a:cs typeface="Arial" panose="020B0604020202020204" pitchFamily="34" charset="0"/>
              </a:rPr>
              <a:t>en ligne </a:t>
            </a:r>
            <a:r>
              <a:rPr lang="en-US" sz="1200" b="1" dirty="0">
                <a:solidFill>
                  <a:schemeClr val="tx1"/>
                </a:solidFill>
                <a:latin typeface="Arial" panose="020B0604020202020204" pitchFamily="34" charset="0"/>
                <a:cs typeface="Arial" panose="020B0604020202020204" pitchFamily="34" charset="0"/>
              </a:rPr>
              <a:t>Global AIDS Monitoring (GAM) </a:t>
            </a:r>
            <a:br>
              <a:rPr lang="en-US" sz="1200" b="1" dirty="0">
                <a:solidFill>
                  <a:schemeClr val="tx1"/>
                </a:solidFill>
                <a:latin typeface="Arial" panose="020B0604020202020204" pitchFamily="34" charset="0"/>
                <a:cs typeface="Arial" panose="020B0604020202020204" pitchFamily="34" charset="0"/>
              </a:rPr>
            </a:br>
            <a:r>
              <a:rPr lang="en-US" sz="1200" dirty="0">
                <a:solidFill>
                  <a:schemeClr val="tx1"/>
                </a:solidFill>
                <a:latin typeface="Arial" panose="020B0604020202020204" pitchFamily="34" charset="0"/>
                <a:cs typeface="Arial" panose="020B0604020202020204" pitchFamily="34" charset="0"/>
              </a:rPr>
              <a:t>pour les </a:t>
            </a:r>
            <a:r>
              <a:rPr lang="en-GB" sz="1200" dirty="0">
                <a:solidFill>
                  <a:schemeClr val="tx1"/>
                </a:solidFill>
                <a:latin typeface="Arial" panose="020B0604020202020204" pitchFamily="34" charset="0"/>
                <a:cs typeface="Arial" panose="020B0604020202020204" pitchFamily="34" charset="0"/>
              </a:rPr>
              <a:t>indicateurs </a:t>
            </a:r>
            <a:r>
              <a:rPr lang="en-US" sz="1200" b="1" dirty="0">
                <a:solidFill>
                  <a:schemeClr val="tx1"/>
                </a:solidFill>
                <a:latin typeface="Arial" panose="020B0604020202020204" pitchFamily="34" charset="0"/>
                <a:cs typeface="Arial" panose="020B0604020202020204" pitchFamily="34" charset="0"/>
              </a:rPr>
              <a:t>non-Spectrum </a:t>
            </a:r>
          </a:p>
          <a:p>
            <a:pPr marL="2117725" indent="-2117725" fontAlgn="base">
              <a:spcBef>
                <a:spcPts val="0"/>
              </a:spcBef>
              <a:spcAft>
                <a:spcPts val="1200"/>
              </a:spcAft>
              <a:buNone/>
            </a:pPr>
            <a:r>
              <a:rPr lang="en-GB" sz="1200" dirty="0">
                <a:solidFill>
                  <a:schemeClr val="tx1"/>
                </a:solidFill>
                <a:latin typeface="Arial" panose="020B0604020202020204" pitchFamily="34" charset="0"/>
                <a:cs typeface="Arial" panose="020B0604020202020204" pitchFamily="34" charset="0"/>
              </a:rPr>
              <a:t>Avril 2024:                   Retour d'information de l'ONUSIDA </a:t>
            </a:r>
            <a:r>
              <a:rPr lang="en-GB" sz="1200" b="1" dirty="0">
                <a:solidFill>
                  <a:schemeClr val="tx1"/>
                </a:solidFill>
                <a:latin typeface="Arial" panose="020B0604020202020204" pitchFamily="34" charset="0"/>
                <a:cs typeface="Arial" panose="020B0604020202020204" pitchFamily="34" charset="0"/>
              </a:rPr>
              <a:t>sur le </a:t>
            </a:r>
            <a:r>
              <a:rPr lang="en-GB" sz="1200" b="1" dirty="0" err="1">
                <a:solidFill>
                  <a:schemeClr val="tx1"/>
                </a:solidFill>
                <a:latin typeface="Arial" panose="020B0604020202020204" pitchFamily="34" charset="0"/>
                <a:cs typeface="Arial" panose="020B0604020202020204" pitchFamily="34" charset="0"/>
              </a:rPr>
              <a:t>fichier</a:t>
            </a:r>
            <a:r>
              <a:rPr lang="en-GB" sz="1200" b="1" dirty="0">
                <a:solidFill>
                  <a:schemeClr val="tx1"/>
                </a:solidFill>
                <a:latin typeface="Arial" panose="020B0604020202020204" pitchFamily="34" charset="0"/>
                <a:cs typeface="Arial" panose="020B0604020202020204" pitchFamily="34" charset="0"/>
              </a:rPr>
              <a:t> Spectrum ;</a:t>
            </a:r>
            <a:r>
              <a:rPr lang="en-GB" sz="1200" dirty="0">
                <a:solidFill>
                  <a:schemeClr val="tx1"/>
                </a:solidFill>
                <a:latin typeface="Arial" panose="020B0604020202020204" pitchFamily="34" charset="0"/>
                <a:cs typeface="Arial" panose="020B0604020202020204" pitchFamily="34" charset="0"/>
              </a:rPr>
              <a:t> questions relatives à la validation du GAM</a:t>
            </a:r>
            <a:endParaRPr lang="en-US" sz="1200" dirty="0">
              <a:solidFill>
                <a:schemeClr val="tx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200" b="1" dirty="0">
                <a:solidFill>
                  <a:schemeClr val="tx1"/>
                </a:solidFill>
                <a:latin typeface="Arial" panose="020B0604020202020204" pitchFamily="34" charset="0"/>
                <a:cs typeface="Arial" panose="020B0604020202020204" pitchFamily="34" charset="0"/>
              </a:rPr>
              <a:t>01 </a:t>
            </a:r>
            <a:r>
              <a:rPr lang="en-US" sz="1200" b="1" dirty="0" err="1">
                <a:solidFill>
                  <a:schemeClr val="tx1"/>
                </a:solidFill>
                <a:latin typeface="Arial" panose="020B0604020202020204" pitchFamily="34" charset="0"/>
                <a:cs typeface="Arial" panose="020B0604020202020204" pitchFamily="34" charset="0"/>
              </a:rPr>
              <a:t>mai</a:t>
            </a:r>
            <a:r>
              <a:rPr lang="en-US" sz="1200" b="1" dirty="0">
                <a:solidFill>
                  <a:schemeClr val="tx1"/>
                </a:solidFill>
                <a:latin typeface="Arial" panose="020B0604020202020204" pitchFamily="34" charset="0"/>
                <a:cs typeface="Arial" panose="020B0604020202020204" pitchFamily="34" charset="0"/>
              </a:rPr>
              <a:t> 2024:               </a:t>
            </a: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Estimations approuvées par l'autorité nationale</a:t>
            </a:r>
          </a:p>
          <a:p>
            <a:pPr marL="2117725" indent="-2117725" fontAlgn="base">
              <a:spcBef>
                <a:spcPts val="0"/>
              </a:spcBef>
              <a:spcAft>
                <a:spcPts val="1200"/>
              </a:spcAft>
              <a:buNone/>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Juillet 2024:                 Publication des résultats régionaux et mondiaux agrégés dans </a:t>
            </a:r>
            <a:r>
              <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r>
              <a:rPr lang="en-US" sz="1200" b="1" i="1" dirty="0">
                <a:solidFill>
                  <a:schemeClr val="tx1"/>
                </a:solidFill>
                <a:effectLst/>
                <a:latin typeface="Arial" panose="020B0604020202020204" pitchFamily="34" charset="0"/>
                <a:ea typeface="Calibri" panose="020F0502020204030204" pitchFamily="34" charset="0"/>
                <a:cs typeface="Arial" panose="020B0604020202020204" pitchFamily="34" charset="0"/>
              </a:rPr>
              <a:t>Le point sur le sida dans le monde”</a:t>
            </a:r>
          </a:p>
          <a:p>
            <a:pPr marL="2117725" indent="-2117725" fontAlgn="base">
              <a:spcBef>
                <a:spcPts val="0"/>
              </a:spcBef>
              <a:spcAft>
                <a:spcPts val="1200"/>
              </a:spcAft>
              <a:buNone/>
            </a:pPr>
            <a:r>
              <a:rPr lang="en-US" sz="1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1200" dirty="0" err="1">
                <a:solidFill>
                  <a:schemeClr val="tx1"/>
                </a:solidFill>
                <a:latin typeface="Arial" panose="020B0604020202020204" pitchFamily="34" charset="0"/>
                <a:ea typeface="Calibri" panose="020F0502020204030204" pitchFamily="34" charset="0"/>
                <a:cs typeface="Arial" panose="020B0604020202020204" pitchFamily="34" charset="0"/>
              </a:rPr>
              <a:t>Résultats</a:t>
            </a:r>
            <a:r>
              <a:rPr lang="en-US" sz="12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1200" b="1" dirty="0">
                <a:solidFill>
                  <a:schemeClr val="tx1"/>
                </a:solidFill>
                <a:latin typeface="Arial" panose="020B0604020202020204" pitchFamily="34" charset="0"/>
                <a:ea typeface="Calibri" panose="020F0502020204030204" pitchFamily="34" charset="0"/>
                <a:cs typeface="Arial" panose="020B0604020202020204" pitchFamily="34" charset="0"/>
              </a:rPr>
              <a:t>des </a:t>
            </a:r>
            <a:r>
              <a:rPr lang="en-US" sz="1200" b="1" dirty="0" err="1">
                <a:solidFill>
                  <a:schemeClr val="tx1"/>
                </a:solidFill>
                <a:latin typeface="Arial" panose="020B0604020202020204" pitchFamily="34" charset="0"/>
                <a:ea typeface="Calibri" panose="020F0502020204030204" pitchFamily="34" charset="0"/>
                <a:cs typeface="Arial" panose="020B0604020202020204" pitchFamily="34" charset="0"/>
              </a:rPr>
              <a:t>indicateurs</a:t>
            </a:r>
            <a:r>
              <a:rPr lang="en-US" sz="12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en-US" sz="1200" b="1" dirty="0" err="1">
                <a:solidFill>
                  <a:schemeClr val="tx1"/>
                </a:solidFill>
                <a:latin typeface="Arial" panose="020B0604020202020204" pitchFamily="34" charset="0"/>
                <a:ea typeface="Calibri" panose="020F0502020204030204" pitchFamily="34" charset="0"/>
                <a:cs typeface="Arial" panose="020B0604020202020204" pitchFamily="34" charset="0"/>
              </a:rPr>
              <a:t>a</a:t>
            </a:r>
            <a:r>
              <a:rPr lang="en-US" sz="1200" b="1" dirty="0" err="1">
                <a:solidFill>
                  <a:schemeClr val="tx1"/>
                </a:solidFill>
                <a:effectLst/>
                <a:latin typeface="Arial" panose="020B0604020202020204" pitchFamily="34" charset="0"/>
                <a:ea typeface="Calibri" panose="020F0502020204030204" pitchFamily="34" charset="0"/>
                <a:cs typeface="Arial" panose="020B0604020202020204" pitchFamily="34" charset="0"/>
              </a:rPr>
              <a:t>pprouvés</a:t>
            </a:r>
            <a:r>
              <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par les pays </a:t>
            </a:r>
            <a:r>
              <a:rPr lang="en-US" sz="1200" dirty="0">
                <a:solidFill>
                  <a:schemeClr val="tx1"/>
                </a:solidFill>
                <a:latin typeface="Arial" panose="020B0604020202020204" pitchFamily="34" charset="0"/>
                <a:ea typeface="Calibri" panose="020F0502020204030204" pitchFamily="34" charset="0"/>
                <a:cs typeface="Arial" panose="020B0604020202020204" pitchFamily="34" charset="0"/>
              </a:rPr>
              <a:t>(GAM et estimations) sur </a:t>
            </a:r>
            <a:r>
              <a:rPr lang="en-US" sz="1200" dirty="0">
                <a:solidFill>
                  <a:srgbClr val="4141D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https://aidsinfo.unaids.org/</a:t>
            </a:r>
            <a:br>
              <a:rPr lang="en-US" sz="1200" dirty="0">
                <a:solidFill>
                  <a:srgbClr val="4141D1"/>
                </a:solidFill>
                <a:latin typeface="Arial" panose="020B0604020202020204" pitchFamily="34" charset="0"/>
                <a:cs typeface="Arial" panose="020B0604020202020204" pitchFamily="34" charset="0"/>
              </a:rPr>
            </a:br>
            <a:endParaRPr lang="en-US" sz="1200" b="1" dirty="0">
              <a:solidFill>
                <a:srgbClr val="4141D1"/>
              </a:solidFill>
              <a:latin typeface="Arial" panose="020B0604020202020204" pitchFamily="34" charset="0"/>
              <a:cs typeface="Arial" panose="020B0604020202020204" pitchFamily="34" charset="0"/>
            </a:endParaRPr>
          </a:p>
          <a:p>
            <a:pPr marL="2117725" indent="-2117725" fontAlgn="base">
              <a:spcBef>
                <a:spcPts val="0"/>
              </a:spcBef>
              <a:spcAft>
                <a:spcPts val="1200"/>
              </a:spcAft>
              <a:buNone/>
            </a:pPr>
            <a:r>
              <a:rPr lang="en-US" sz="1200" b="1" dirty="0">
                <a:solidFill>
                  <a:schemeClr val="tx1"/>
                </a:solidFill>
                <a:latin typeface="Arial" panose="020B0604020202020204" pitchFamily="34" charset="0"/>
                <a:cs typeface="Arial" panose="020B0604020202020204" pitchFamily="34" charset="0"/>
              </a:rPr>
              <a:t>Pour </a:t>
            </a:r>
            <a:r>
              <a:rPr lang="en-US" sz="1200" b="1" dirty="0" err="1">
                <a:solidFill>
                  <a:schemeClr val="tx1"/>
                </a:solidFill>
                <a:latin typeface="Arial" panose="020B0604020202020204" pitchFamily="34" charset="0"/>
                <a:cs typeface="Arial" panose="020B0604020202020204" pitchFamily="34" charset="0"/>
              </a:rPr>
              <a:t>toutes</a:t>
            </a:r>
            <a:r>
              <a:rPr lang="en-US" sz="1200" b="1" dirty="0">
                <a:solidFill>
                  <a:schemeClr val="tx1"/>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les communications importantes </a:t>
            </a:r>
            <a:r>
              <a:rPr lang="en-US" sz="1200" b="1" dirty="0">
                <a:solidFill>
                  <a:schemeClr val="tx1"/>
                </a:solidFill>
                <a:latin typeface="Arial" panose="020B0604020202020204" pitchFamily="34" charset="0"/>
                <a:cs typeface="Arial" panose="020B0604020202020204" pitchFamily="34" charset="0"/>
              </a:rPr>
              <a:t>avec les </a:t>
            </a:r>
            <a:r>
              <a:rPr lang="en-US" sz="1200" b="1" dirty="0" err="1">
                <a:solidFill>
                  <a:schemeClr val="tx1"/>
                </a:solidFill>
                <a:latin typeface="Arial" panose="020B0604020202020204" pitchFamily="34" charset="0"/>
                <a:cs typeface="Arial" panose="020B0604020202020204" pitchFamily="34" charset="0"/>
              </a:rPr>
              <a:t>conseillers</a:t>
            </a:r>
            <a:r>
              <a:rPr lang="en-US" sz="1200" b="1" dirty="0">
                <a:solidFill>
                  <a:schemeClr val="tx1"/>
                </a:solidFill>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de l'ONUSIDA : </a:t>
            </a:r>
          </a:p>
          <a:p>
            <a:pPr marL="2117725" indent="-2117725" fontAlgn="base">
              <a:spcBef>
                <a:spcPts val="0"/>
              </a:spcBef>
              <a:spcAft>
                <a:spcPts val="1200"/>
              </a:spcAft>
              <a:buNone/>
            </a:pPr>
            <a:r>
              <a:rPr lang="en-US" sz="1200" dirty="0">
                <a:solidFill>
                  <a:schemeClr val="tx1"/>
                </a:solidFill>
                <a:latin typeface="Arial" panose="020B0604020202020204" pitchFamily="34" charset="0"/>
                <a:cs typeface="Arial" panose="020B0604020202020204" pitchFamily="34" charset="0"/>
              </a:rPr>
              <a:t>Veuillez copier </a:t>
            </a:r>
            <a:r>
              <a:rPr lang="en-US" sz="1200" dirty="0">
                <a:solidFill>
                  <a:srgbClr val="4141D1"/>
                </a:solidFill>
                <a:latin typeface="Arial" panose="020B0604020202020204" pitchFamily="34" charset="0"/>
                <a:ea typeface="MS Mincho" panose="02020609040205080304" pitchFamily="49" charset="-128"/>
                <a:cs typeface="Arial" panose="020B0604020202020204" pitchFamily="34" charset="0"/>
              </a:rPr>
              <a:t>Estimates@unaids.org </a:t>
            </a:r>
          </a:p>
        </p:txBody>
      </p:sp>
    </p:spTree>
    <p:extLst>
      <p:ext uri="{BB962C8B-B14F-4D97-AF65-F5344CB8AC3E}">
        <p14:creationId xmlns:p14="http://schemas.microsoft.com/office/powerpoint/2010/main" val="3204931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61CAF1B-8FA6-E058-220C-24D4FF50CC40}"/>
              </a:ext>
            </a:extLst>
          </p:cNvPr>
          <p:cNvPicPr>
            <a:picLocks noChangeAspect="1"/>
          </p:cNvPicPr>
          <p:nvPr/>
        </p:nvPicPr>
        <p:blipFill rotWithShape="1">
          <a:blip r:embed="rId3"/>
          <a:srcRect l="19382" t="66"/>
          <a:stretch/>
        </p:blipFill>
        <p:spPr>
          <a:xfrm>
            <a:off x="7225783" y="146462"/>
            <a:ext cx="4966217" cy="6711538"/>
          </a:xfrm>
          <a:prstGeom prst="rect">
            <a:avLst/>
          </a:prstGeom>
        </p:spPr>
      </p:pic>
      <p:sp>
        <p:nvSpPr>
          <p:cNvPr id="2" name="Title 1">
            <a:extLst>
              <a:ext uri="{FF2B5EF4-FFF2-40B4-BE49-F238E27FC236}">
                <a16:creationId xmlns:a16="http://schemas.microsoft.com/office/drawing/2014/main" id="{CF9314BC-677D-45C6-B125-E1496B8E43DF}"/>
              </a:ext>
            </a:extLst>
          </p:cNvPr>
          <p:cNvSpPr>
            <a:spLocks noGrp="1"/>
          </p:cNvSpPr>
          <p:nvPr>
            <p:ph type="title"/>
          </p:nvPr>
        </p:nvSpPr>
        <p:spPr>
          <a:xfrm>
            <a:off x="0" y="1123837"/>
            <a:ext cx="3443287" cy="4601183"/>
          </a:xfrm>
        </p:spPr>
        <p:txBody>
          <a:bodyPr/>
          <a:lstStyle/>
          <a:p>
            <a:r>
              <a:rPr lang="en-US" sz="2400" b="1" dirty="0">
                <a:latin typeface="Arial" panose="020B0604020202020204" pitchFamily="34" charset="0"/>
                <a:cs typeface="Arial" panose="020B0604020202020204" pitchFamily="34" charset="0"/>
              </a:rPr>
              <a:t>Estimations </a:t>
            </a:r>
            <a:br>
              <a:rPr lang="en-US" sz="2400" b="1" dirty="0">
                <a:latin typeface="Arial" panose="020B0604020202020204" pitchFamily="34" charset="0"/>
                <a:cs typeface="Arial" panose="020B0604020202020204" pitchFamily="34" charset="0"/>
              </a:rPr>
            </a:br>
            <a:r>
              <a:rPr lang="en-US" sz="2400" b="1" dirty="0">
                <a:latin typeface="Arial" panose="020B0604020202020204" pitchFamily="34" charset="0"/>
                <a:cs typeface="Arial" panose="020B0604020202020204" pitchFamily="34" charset="0"/>
              </a:rPr>
              <a:t>Matériel de formation </a:t>
            </a:r>
            <a:r>
              <a:rPr lang="en-US" sz="2400" dirty="0">
                <a:latin typeface="Arial" panose="020B0604020202020204" pitchFamily="34" charset="0"/>
                <a:cs typeface="Arial" panose="020B0604020202020204" pitchFamily="34" charset="0"/>
              </a:rPr>
              <a:t>et d'</a:t>
            </a:r>
            <a:r>
              <a:rPr lang="en-US" sz="2400" b="1" dirty="0">
                <a:latin typeface="Arial" panose="020B0604020202020204" pitchFamily="34" charset="0"/>
                <a:cs typeface="Arial" panose="020B0604020202020204" pitchFamily="34" charset="0"/>
              </a:rPr>
              <a:t>orientation</a:t>
            </a:r>
            <a:br>
              <a:rPr lang="en-US" sz="2400" b="1" dirty="0">
                <a:latin typeface="Arial" panose="020B0604020202020204" pitchFamily="34" charset="0"/>
                <a:cs typeface="Arial" panose="020B0604020202020204" pitchFamily="34" charset="0"/>
              </a:rPr>
            </a:br>
            <a:br>
              <a:rPr lang="en-US" sz="2400" b="1" u="sng" dirty="0">
                <a:latin typeface="Arial" panose="020B0604020202020204" pitchFamily="34" charset="0"/>
                <a:cs typeface="Arial" panose="020B0604020202020204" pitchFamily="34" charset="0"/>
              </a:rPr>
            </a:br>
            <a:r>
              <a:rPr lang="en-US" sz="2400" dirty="0">
                <a:solidFill>
                  <a:schemeClr val="bg1"/>
                </a:solidFill>
                <a:latin typeface="Arial" panose="020B0604020202020204" pitchFamily="34" charset="0"/>
                <a:ea typeface="MS Mincho" panose="02020609040205080304" pitchFamily="49" charset="-128"/>
                <a:cs typeface="Arial" panose="020B0604020202020204" pitchFamily="34" charset="0"/>
                <a:hlinkClick r:id="rId4">
                  <a:extLst>
                    <a:ext uri="{A12FA001-AC4F-418D-AE19-62706E023703}">
                      <ahyp:hlinkClr xmlns:ahyp="http://schemas.microsoft.com/office/drawing/2018/hyperlinkcolor" val="tx"/>
                    </a:ext>
                  </a:extLst>
                </a:hlinkClick>
              </a:rPr>
              <a:t>https://hivtools.unaids.org/hiv-estimates-training-material-en/</a:t>
            </a:r>
            <a:br>
              <a:rPr lang="en-US" sz="2400" dirty="0">
                <a:latin typeface="Arial" panose="020B0604020202020204" pitchFamily="34" charset="0"/>
                <a:ea typeface="MS Mincho" panose="02020609040205080304" pitchFamily="49" charset="-128"/>
                <a:cs typeface="Arial" panose="020B0604020202020204" pitchFamily="34" charset="0"/>
              </a:rPr>
            </a:br>
            <a:br>
              <a:rPr lang="en-US" sz="2400"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t>
            </a:r>
            <a:endParaRPr lang="en-CH"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2FEF825-B1A4-1F45-4E91-9427D602CE8F}"/>
              </a:ext>
            </a:extLst>
          </p:cNvPr>
          <p:cNvSpPr txBox="1"/>
          <p:nvPr/>
        </p:nvSpPr>
        <p:spPr>
          <a:xfrm>
            <a:off x="3578772" y="1123837"/>
            <a:ext cx="3957145" cy="5078313"/>
          </a:xfrm>
          <a:prstGeom prst="rect">
            <a:avLst/>
          </a:prstGeom>
          <a:noFill/>
        </p:spPr>
        <p:txBody>
          <a:bodyPr wrap="square">
            <a:spAutoFit/>
          </a:bodyPr>
          <a:lstStyle/>
          <a:p>
            <a:r>
              <a:rPr lang="en-US" b="1" dirty="0">
                <a:solidFill>
                  <a:srgbClr val="4141D1"/>
                </a:solidFill>
                <a:latin typeface="Arial" panose="020B0604020202020204" pitchFamily="34" charset="0"/>
                <a:cs typeface="Arial" panose="020B0604020202020204" pitchFamily="34" charset="0"/>
              </a:rPr>
              <a:t>Étapes de base </a:t>
            </a:r>
            <a:r>
              <a:rPr lang="en-US" dirty="0">
                <a:solidFill>
                  <a:srgbClr val="4141D1"/>
                </a:solidFill>
                <a:latin typeface="Arial" panose="020B0604020202020204" pitchFamily="34" charset="0"/>
                <a:cs typeface="Arial" panose="020B0604020202020204" pitchFamily="34" charset="0"/>
              </a:rPr>
              <a:t>pour la mise à jour </a:t>
            </a:r>
            <a:r>
              <a:rPr lang="en-US" dirty="0">
                <a:latin typeface="Arial" panose="020B0604020202020204" pitchFamily="34" charset="0"/>
                <a:cs typeface="Arial" panose="020B0604020202020204" pitchFamily="34" charset="0"/>
              </a:rPr>
              <a:t>de Spectrum</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a:t>
            </a:r>
            <a:r>
              <a:rPr lang="en-US" i="1" dirty="0">
                <a:latin typeface="Arial" panose="020B0604020202020204" pitchFamily="34" charset="0"/>
                <a:cs typeface="Arial" panose="020B0604020202020204" pitchFamily="34" charset="0"/>
              </a:rPr>
              <a:t>ng, Fr, Esp, </a:t>
            </a:r>
            <a:r>
              <a:rPr lang="en-US" i="1" dirty="0" err="1">
                <a:latin typeface="Arial" panose="020B0604020202020204" pitchFamily="34" charset="0"/>
                <a:cs typeface="Arial" panose="020B0604020202020204" pitchFamily="34" charset="0"/>
              </a:rPr>
              <a:t>Arabe</a:t>
            </a:r>
            <a:r>
              <a:rPr lang="en-US" i="1" dirty="0">
                <a:latin typeface="Arial" panose="020B0604020202020204" pitchFamily="34" charset="0"/>
                <a:cs typeface="Arial" panose="020B0604020202020204" pitchFamily="34" charset="0"/>
              </a:rPr>
              <a:t>, </a:t>
            </a:r>
            <a:r>
              <a:rPr lang="en-US" i="1" dirty="0">
                <a:solidFill>
                  <a:schemeClr val="tx1"/>
                </a:solidFill>
                <a:latin typeface="Arial" panose="020B0604020202020204" pitchFamily="34" charset="0"/>
                <a:cs typeface="Arial" panose="020B0604020202020204" pitchFamily="34" charset="0"/>
              </a:rPr>
              <a:t>Port</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Quoi de neuf </a:t>
            </a:r>
            <a:r>
              <a:rPr lang="en-US" dirty="0">
                <a:solidFill>
                  <a:srgbClr val="4141D1"/>
                </a:solidFill>
                <a:latin typeface="Arial" panose="020B0604020202020204" pitchFamily="34" charset="0"/>
                <a:cs typeface="Arial" panose="020B0604020202020204" pitchFamily="34" charset="0"/>
              </a:rPr>
              <a:t>dans Spectrum ? </a:t>
            </a:r>
          </a:p>
          <a:p>
            <a:r>
              <a:rPr kumimoji="0" lang="en-US"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a:t>
            </a:r>
            <a:r>
              <a:rPr kumimoji="0" lang="en-US" sz="180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ng, Fr, Esp, </a:t>
            </a:r>
            <a:r>
              <a:rPr kumimoji="0" lang="en-US" sz="1800" i="1" u="none" strike="noStrike" kern="1200" cap="none" spc="0" normalizeH="0" baseline="0" noProof="0" dirty="0" err="1">
                <a:ln>
                  <a:noFill/>
                </a:ln>
                <a:effectLst/>
                <a:uLnTx/>
                <a:uFillTx/>
                <a:latin typeface="Arial" panose="020B0604020202020204" pitchFamily="34" charset="0"/>
                <a:ea typeface="+mn-ea"/>
                <a:cs typeface="Arial" panose="020B0604020202020204" pitchFamily="34" charset="0"/>
              </a:rPr>
              <a:t>Arabe</a:t>
            </a:r>
            <a:r>
              <a:rPr kumimoji="0" lang="en-US" sz="180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Port </a:t>
            </a:r>
            <a:r>
              <a:rPr lang="en-US" i="1"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Guide </a:t>
            </a:r>
            <a:r>
              <a:rPr lang="en-US" dirty="0">
                <a:solidFill>
                  <a:srgbClr val="4141D1"/>
                </a:solidFill>
                <a:latin typeface="Arial" panose="020B0604020202020204" pitchFamily="34" charset="0"/>
                <a:cs typeface="Arial" panose="020B0604020202020204" pitchFamily="34" charset="0"/>
              </a:rPr>
              <a:t>pour la mise à jour </a:t>
            </a:r>
            <a:br>
              <a:rPr lang="en-US" dirty="0">
                <a:solidFill>
                  <a:srgbClr val="4141D1"/>
                </a:solidFill>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des estimations Spectrum du VIH</a:t>
            </a:r>
          </a:p>
          <a:p>
            <a:r>
              <a:rPr kumimoji="0" lang="en-US"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a:t>
            </a:r>
            <a:r>
              <a:rPr kumimoji="0" lang="en-US" sz="180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ng, Fr, </a:t>
            </a:r>
            <a:r>
              <a:rPr kumimoji="0" lang="en-US" sz="180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Esp </a:t>
            </a:r>
          </a:p>
          <a:p>
            <a:r>
              <a:rPr lang="en-US" dirty="0">
                <a:latin typeface="Arial" panose="020B0604020202020204" pitchFamily="34" charset="0"/>
                <a:cs typeface="Arial" panose="020B0604020202020204" pitchFamily="34" charset="0"/>
              </a:rPr>
              <a:t>Tous les détails, avec des captures d'écran</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dirty="0">
                <a:solidFill>
                  <a:srgbClr val="4141D1"/>
                </a:solidFill>
                <a:latin typeface="Arial" panose="020B0604020202020204" pitchFamily="34" charset="0"/>
                <a:cs typeface="Arial" panose="020B0604020202020204" pitchFamily="34" charset="0"/>
              </a:rPr>
              <a:t>Interface </a:t>
            </a:r>
            <a:r>
              <a:rPr lang="en-US" b="1" dirty="0" err="1">
                <a:solidFill>
                  <a:srgbClr val="4141D1"/>
                </a:solidFill>
                <a:latin typeface="Arial" panose="020B0604020202020204" pitchFamily="34" charset="0"/>
                <a:cs typeface="Arial" panose="020B0604020202020204" pitchFamily="34" charset="0"/>
              </a:rPr>
              <a:t>utilisateur</a:t>
            </a:r>
            <a:r>
              <a:rPr lang="en-US" b="1" dirty="0">
                <a:solidFill>
                  <a:srgbClr val="4141D1"/>
                </a:solidFill>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de Spectrum</a:t>
            </a:r>
          </a:p>
          <a:p>
            <a:pPr marL="0" marR="0" lvl="0" indent="0" algn="l" defTabSz="457200" rtl="0" eaLnBrk="1" fontAlgn="auto" latinLnBrk="0" hangingPunct="1">
              <a:lnSpc>
                <a:spcPct val="100000"/>
              </a:lnSpc>
              <a:spcBef>
                <a:spcPts val="0"/>
              </a:spcBef>
              <a:spcAft>
                <a:spcPts val="0"/>
              </a:spcAft>
              <a:buClrTx/>
              <a:buSzTx/>
              <a:buFontTx/>
              <a:buNone/>
              <a:tabLst/>
              <a:defRPr/>
            </a:pPr>
            <a:r>
              <a:rPr lang="en-US" i="1" dirty="0">
                <a:latin typeface="Arial" panose="020B0604020202020204" pitchFamily="34" charset="0"/>
                <a:cs typeface="Arial" panose="020B0604020202020204" pitchFamily="34" charset="0"/>
              </a:rPr>
              <a:t>Fichier &gt; Options &gt; Langue :</a:t>
            </a:r>
            <a:br>
              <a:rPr lang="en-US" i="1" dirty="0">
                <a:latin typeface="Arial" panose="020B0604020202020204" pitchFamily="34" charset="0"/>
                <a:cs typeface="Arial" panose="020B0604020202020204" pitchFamily="34" charset="0"/>
              </a:rPr>
            </a:br>
            <a:r>
              <a:rPr kumimoji="0" lang="en-US" sz="180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a:t>
            </a:r>
            <a:r>
              <a:rPr kumimoji="0" lang="en-US" sz="180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ng, Fr, Esp, </a:t>
            </a:r>
            <a:r>
              <a:rPr kumimoji="0" lang="en-US" sz="1800" i="1" u="none" strike="noStrike" kern="1200" cap="none" spc="0" normalizeH="0" baseline="0" noProof="0" dirty="0" err="1">
                <a:ln>
                  <a:noFill/>
                </a:ln>
                <a:effectLst/>
                <a:uLnTx/>
                <a:uFillTx/>
                <a:latin typeface="Arial" panose="020B0604020202020204" pitchFamily="34" charset="0"/>
                <a:ea typeface="+mn-ea"/>
                <a:cs typeface="Arial" panose="020B0604020202020204" pitchFamily="34" charset="0"/>
              </a:rPr>
              <a:t>Arabe</a:t>
            </a:r>
            <a:r>
              <a:rPr kumimoji="0" lang="en-US" sz="1800" i="1"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Port</a:t>
            </a:r>
            <a:r>
              <a:rPr lang="en-US" i="1" dirty="0">
                <a:latin typeface="Arial" panose="020B0604020202020204" pitchFamily="34" charset="0"/>
                <a:cs typeface="Arial" panose="020B0604020202020204" pitchFamily="34" charset="0"/>
              </a:rPr>
              <a:t>, Chin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375247"/>
      </p:ext>
    </p:extLst>
  </p:cSld>
  <p:clrMapOvr>
    <a:masterClrMapping/>
  </p:clrMapOvr>
</p:sld>
</file>

<file path=ppt/theme/theme1.xml><?xml version="1.0" encoding="utf-8"?>
<a:theme xmlns:a="http://schemas.openxmlformats.org/drawingml/2006/main" name="Fra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9" ma:contentTypeDescription="Create a new document." ma:contentTypeScope="" ma:versionID="fd2d0a4ae318738fa5f1ff72e65b2934">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37c2625be6a258cebd7413079fa12bc5"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Flow_SignoffStatus xmlns="288ef829-98c5-46d1-83dc-c2ef7c814da2" xsi:nil="true"/>
    <TaxCatchAll xmlns="2ddeef39-65d3-4660-94f2-f063f949c57e" xsi:nil="true"/>
    <lcf76f155ced4ddcb4097134ff3c332f xmlns="288ef829-98c5-46d1-83dc-c2ef7c814da2">
      <Terms xmlns="http://schemas.microsoft.com/office/infopath/2007/PartnerControls"/>
    </lcf76f155ced4ddcb4097134ff3c332f>
    <SharedWithUsers xmlns="2ddeef39-65d3-4660-94f2-f063f949c57e">
      <UserInfo>
        <DisplayName>MORO, Liana</DisplayName>
        <AccountId>4650</AccountId>
        <AccountType/>
      </UserInfo>
      <UserInfo>
        <DisplayName>RWODZI, Desire Tarwireyi</DisplayName>
        <AccountId>4456</AccountId>
        <AccountType/>
      </UserInfo>
      <UserInfo>
        <DisplayName>FRESCURA, Luisa</DisplayName>
        <AccountId>27</AccountId>
        <AccountType/>
      </UserInfo>
      <UserInfo>
        <DisplayName>SEDAY, Mary Ann</DisplayName>
        <AccountId>47</AccountId>
        <AccountType/>
      </UserInfo>
      <UserInfo>
        <DisplayName>SABIN, Keith</DisplayName>
        <AccountId>25</AccountId>
        <AccountType/>
      </UserInfo>
      <UserInfo>
        <DisplayName>KORENROMP, Eline Louise</DisplayName>
        <AccountId>7579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3F9DF2-D33A-4B29-866A-DA86D253C5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E8C118-C8EC-49B1-A66F-B9ADAA399884}">
  <ds:schemaRefs>
    <ds:schemaRef ds:uri="http://purl.org/dc/terms/"/>
    <ds:schemaRef ds:uri="http://purl.org/dc/elements/1.1/"/>
    <ds:schemaRef ds:uri="http://schemas.microsoft.com/office/2006/documentManagement/types"/>
    <ds:schemaRef ds:uri="http://schemas.openxmlformats.org/package/2006/metadata/core-properties"/>
    <ds:schemaRef ds:uri="2ddeef39-65d3-4660-94f2-f063f949c57e"/>
    <ds:schemaRef ds:uri="http://schemas.microsoft.com/office/2006/metadata/properties"/>
    <ds:schemaRef ds:uri="288ef829-98c5-46d1-83dc-c2ef7c814da2"/>
    <ds:schemaRef ds:uri="http://www.w3.org/XML/1998/namespac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3A68826C-7F49-4255-84DF-FB18152B947A}">
  <ds:schemaRefs>
    <ds:schemaRef ds:uri="http://schemas.microsoft.com/sharepoint/v3/contenttype/forms"/>
  </ds:schemaRefs>
</ds:datastoreItem>
</file>

<file path=docMetadata/LabelInfo.xml><?xml version="1.0" encoding="utf-8"?>
<clbl:labelList xmlns:clbl="http://schemas.microsoft.com/office/2020/mipLabelMetadata">
  <clbl:label id="{c2e1cf9b-e1b6-44eb-8021-428c292d3eb5}" enabled="0" method="" siteId="{c2e1cf9b-e1b6-44eb-8021-428c292d3eb5}" removed="1"/>
</clbl:labelList>
</file>

<file path=docProps/app.xml><?xml version="1.0" encoding="utf-8"?>
<Properties xmlns="http://schemas.openxmlformats.org/officeDocument/2006/extended-properties" xmlns:vt="http://schemas.openxmlformats.org/officeDocument/2006/docPropsVTypes">
  <TotalTime>0</TotalTime>
  <Words>2885</Words>
  <Application>Microsoft Office PowerPoint</Application>
  <PresentationFormat>Widescreen</PresentationFormat>
  <Paragraphs>172</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Avenir 45 Book</vt:lpstr>
      <vt:lpstr>Calibri</vt:lpstr>
      <vt:lpstr>Corbel</vt:lpstr>
      <vt:lpstr>Segoe UI</vt:lpstr>
      <vt:lpstr>Söhne</vt:lpstr>
      <vt:lpstr>Times New Roman</vt:lpstr>
      <vt:lpstr>Wingdings 2</vt:lpstr>
      <vt:lpstr>Frame</vt:lpstr>
      <vt:lpstr>2024 Estimations concernant le VIH</vt:lpstr>
      <vt:lpstr>Les estimations sont la pierre angulaire de la riposte nationale au VIH</vt:lpstr>
      <vt:lpstr>Merci pour vos estimations et la collaboration avec l’ONUSIDA</vt:lpstr>
      <vt:lpstr>Forte baisse des nouvelles infections VIH dans les régions les plus touchées (Afrique) ; baisse plus faible ailleurs - augmentation dans les régions EOCAC , MENA et Amérique Latine (AL)</vt:lpstr>
      <vt:lpstr>PowerPoint Presentation</vt:lpstr>
      <vt:lpstr>Estimations pour 2023 :   La plupart des pays ont pu estimer le pourcentage de PVVIH bénéficiant d'un traitement antirétroviral entre 2015 et 2021/22.   Moins nombreux étaient ceux qui disposaient de données de routine sur la suppression de la charge virale.</vt:lpstr>
      <vt:lpstr>Points clés pour 2024</vt:lpstr>
      <vt:lpstr>Calendrier pour les estimations du VIH en 2024, pays d’épidémie concentrée</vt:lpstr>
      <vt:lpstr>Estimations  Matériel de formation et d'orientation  https://hivtools.unaids.org/hiv-estimates-training-material-en/   </vt:lpstr>
      <vt:lpstr>Options du modèle d'incidence dans Spectrum :  Utilisation dans le cycle d'estimation 2023</vt:lpstr>
      <vt:lpstr>Options du modèle d'incidence dans Spectrum</vt:lpstr>
      <vt:lpstr>PowerPoint Presentation</vt:lpstr>
      <vt:lpstr>Agenda du webinaire,  25 Janvier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HIV estimates 2021 Training of facilitators</dc:title>
  <dc:creator>MAHY, Mary</dc:creator>
  <cp:keywords>, docId:38234FC58FCA32043CBD3C567FC74C5C</cp:keywords>
  <cp:lastModifiedBy>KORENROMP, Eline Louise</cp:lastModifiedBy>
  <cp:revision>31</cp:revision>
  <cp:lastPrinted>2024-01-25T12:59:15Z</cp:lastPrinted>
  <dcterms:created xsi:type="dcterms:W3CDTF">2020-12-01T17:29:59Z</dcterms:created>
  <dcterms:modified xsi:type="dcterms:W3CDTF">2024-01-30T11:31:07Z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0x0101006893E641F549574BB805BD9C73365D4F</vt:lpwstr>
  </property>
  <property fmtid="{D5CDD505-2E9C-101B-9397-08002B2CF9AE}" pid="3" name="MediaServiceImageTags">
    <vt:lpwstr/>
  </property>
</Properties>
</file>