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0" r:id="rId4"/>
  </p:sldMasterIdLst>
  <p:notesMasterIdLst>
    <p:notesMasterId r:id="rId31"/>
  </p:notesMasterIdLst>
  <p:handoutMasterIdLst>
    <p:handoutMasterId r:id="rId32"/>
  </p:handoutMasterIdLst>
  <p:sldIdLst>
    <p:sldId id="258" r:id="rId5"/>
    <p:sldId id="399" r:id="rId6"/>
    <p:sldId id="403" r:id="rId7"/>
    <p:sldId id="262" r:id="rId8"/>
    <p:sldId id="392" r:id="rId9"/>
    <p:sldId id="271" r:id="rId10"/>
    <p:sldId id="400" r:id="rId11"/>
    <p:sldId id="404" r:id="rId12"/>
    <p:sldId id="510" r:id="rId13"/>
    <p:sldId id="299" r:id="rId14"/>
    <p:sldId id="401" r:id="rId15"/>
    <p:sldId id="402" r:id="rId16"/>
    <p:sldId id="405" r:id="rId17"/>
    <p:sldId id="307" r:id="rId18"/>
    <p:sldId id="390" r:id="rId19"/>
    <p:sldId id="391" r:id="rId20"/>
    <p:sldId id="393" r:id="rId21"/>
    <p:sldId id="280" r:id="rId22"/>
    <p:sldId id="389" r:id="rId23"/>
    <p:sldId id="302" r:id="rId24"/>
    <p:sldId id="511" r:id="rId25"/>
    <p:sldId id="512" r:id="rId26"/>
    <p:sldId id="513" r:id="rId27"/>
    <p:sldId id="303" r:id="rId28"/>
    <p:sldId id="406" r:id="rId29"/>
    <p:sldId id="39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46C78AAC-65B7-0A9F-A6BE-00D12FC4BAE4}" name="WANYEKI, Ian" initials="IW" userId="S::WanyekiI@unaids.org::de6f23d4-e1b7-41d4-acd6-7c622088cf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3" autoAdjust="0"/>
    <p:restoredTop sz="93796" autoAdjust="0"/>
  </p:normalViewPr>
  <p:slideViewPr>
    <p:cSldViewPr snapToGrid="0">
      <p:cViewPr varScale="1">
        <p:scale>
          <a:sx n="69" d="100"/>
          <a:sy n="69" d="100"/>
        </p:scale>
        <p:origin x="660" y="56"/>
      </p:cViewPr>
      <p:guideLst>
        <p:guide orient="horz" pos="2160"/>
        <p:guide pos="3840"/>
      </p:guideLst>
    </p:cSldViewPr>
  </p:slideViewPr>
  <p:outlineViewPr>
    <p:cViewPr>
      <p:scale>
        <a:sx n="33" d="100"/>
        <a:sy n="33" d="100"/>
      </p:scale>
      <p:origin x="0" y="-15812"/>
    </p:cViewPr>
  </p:outlineViewPr>
  <p:notesTextViewPr>
    <p:cViewPr>
      <p:scale>
        <a:sx n="1" d="1"/>
        <a:sy n="1" d="1"/>
      </p:scale>
      <p:origin x="0" y="0"/>
    </p:cViewPr>
  </p:notesTextViewPr>
  <p:sorterViewPr>
    <p:cViewPr>
      <p:scale>
        <a:sx n="80" d="100"/>
        <a:sy n="80" d="100"/>
      </p:scale>
      <p:origin x="0" y="-3348"/>
    </p:cViewPr>
  </p:sorterViewPr>
  <p:notesViewPr>
    <p:cSldViewPr snapToGrid="0">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NYEKI, Ian" userId="de6f23d4-e1b7-41d4-acd6-7c622088cf12" providerId="ADAL" clId="{8081E772-1F22-4820-80C3-0840B7226473}"/>
    <pc:docChg chg="custSel mod modSld">
      <pc:chgData name="WANYEKI, Ian" userId="de6f23d4-e1b7-41d4-acd6-7c622088cf12" providerId="ADAL" clId="{8081E772-1F22-4820-80C3-0840B7226473}" dt="2026-02-11T05:28:23.777" v="10" actId="6549"/>
      <pc:docMkLst>
        <pc:docMk/>
      </pc:docMkLst>
      <pc:sldChg chg="modSp mod">
        <pc:chgData name="WANYEKI, Ian" userId="de6f23d4-e1b7-41d4-acd6-7c622088cf12" providerId="ADAL" clId="{8081E772-1F22-4820-80C3-0840B7226473}" dt="2026-02-11T05:24:45.253" v="2" actId="790"/>
        <pc:sldMkLst>
          <pc:docMk/>
          <pc:sldMk cId="3003101847" sldId="258"/>
        </pc:sldMkLst>
        <pc:spChg chg="mod">
          <ac:chgData name="WANYEKI, Ian" userId="de6f23d4-e1b7-41d4-acd6-7c622088cf12" providerId="ADAL" clId="{8081E772-1F22-4820-80C3-0840B7226473}" dt="2026-02-11T05:24:45.253" v="2" actId="790"/>
          <ac:spMkLst>
            <pc:docMk/>
            <pc:sldMk cId="3003101847" sldId="258"/>
            <ac:spMk id="4" creationId="{00000000-0000-0000-0000-000000000000}"/>
          </ac:spMkLst>
        </pc:spChg>
        <pc:spChg chg="mod">
          <ac:chgData name="WANYEKI, Ian" userId="de6f23d4-e1b7-41d4-acd6-7c622088cf12" providerId="ADAL" clId="{8081E772-1F22-4820-80C3-0840B7226473}" dt="2026-02-11T05:24:45.253" v="2" actId="790"/>
          <ac:spMkLst>
            <pc:docMk/>
            <pc:sldMk cId="3003101847" sldId="258"/>
            <ac:spMk id="5" creationId="{00000000-0000-0000-0000-000000000000}"/>
          </ac:spMkLst>
        </pc:spChg>
      </pc:sldChg>
      <pc:sldChg chg="modSp mod">
        <pc:chgData name="WANYEKI, Ian" userId="de6f23d4-e1b7-41d4-acd6-7c622088cf12" providerId="ADAL" clId="{8081E772-1F22-4820-80C3-0840B7226473}" dt="2026-02-11T05:24:45.253" v="2" actId="790"/>
        <pc:sldMkLst>
          <pc:docMk/>
          <pc:sldMk cId="2676716282" sldId="262"/>
        </pc:sldMkLst>
        <pc:spChg chg="mod">
          <ac:chgData name="WANYEKI, Ian" userId="de6f23d4-e1b7-41d4-acd6-7c622088cf12" providerId="ADAL" clId="{8081E772-1F22-4820-80C3-0840B7226473}" dt="2026-02-11T05:24:45.253" v="2" actId="790"/>
          <ac:spMkLst>
            <pc:docMk/>
            <pc:sldMk cId="2676716282" sldId="262"/>
            <ac:spMk id="2" creationId="{302F75D2-C762-410D-A9B6-06DE55DADD66}"/>
          </ac:spMkLst>
        </pc:spChg>
        <pc:spChg chg="mod">
          <ac:chgData name="WANYEKI, Ian" userId="de6f23d4-e1b7-41d4-acd6-7c622088cf12" providerId="ADAL" clId="{8081E772-1F22-4820-80C3-0840B7226473}" dt="2026-02-11T05:24:45.253" v="2" actId="790"/>
          <ac:spMkLst>
            <pc:docMk/>
            <pc:sldMk cId="2676716282" sldId="262"/>
            <ac:spMk id="3" creationId="{BC47A539-E9A5-49BA-ADA1-BB488B07B243}"/>
          </ac:spMkLst>
        </pc:spChg>
      </pc:sldChg>
      <pc:sldChg chg="modSp mod">
        <pc:chgData name="WANYEKI, Ian" userId="de6f23d4-e1b7-41d4-acd6-7c622088cf12" providerId="ADAL" clId="{8081E772-1F22-4820-80C3-0840B7226473}" dt="2026-02-11T05:24:45.253" v="2" actId="790"/>
        <pc:sldMkLst>
          <pc:docMk/>
          <pc:sldMk cId="228845706" sldId="271"/>
        </pc:sldMkLst>
        <pc:spChg chg="mod">
          <ac:chgData name="WANYEKI, Ian" userId="de6f23d4-e1b7-41d4-acd6-7c622088cf12" providerId="ADAL" clId="{8081E772-1F22-4820-80C3-0840B7226473}" dt="2026-02-11T05:24:45.253" v="2" actId="790"/>
          <ac:spMkLst>
            <pc:docMk/>
            <pc:sldMk cId="228845706" sldId="271"/>
            <ac:spMk id="2" creationId="{882C8221-4D99-4947-9907-9B1FA35D4085}"/>
          </ac:spMkLst>
        </pc:spChg>
        <pc:spChg chg="mod">
          <ac:chgData name="WANYEKI, Ian" userId="de6f23d4-e1b7-41d4-acd6-7c622088cf12" providerId="ADAL" clId="{8081E772-1F22-4820-80C3-0840B7226473}" dt="2026-02-11T05:24:45.253" v="2" actId="790"/>
          <ac:spMkLst>
            <pc:docMk/>
            <pc:sldMk cId="228845706" sldId="271"/>
            <ac:spMk id="3" creationId="{41CBA91E-BD32-B9BE-8594-1C10443F292D}"/>
          </ac:spMkLst>
        </pc:spChg>
        <pc:spChg chg="mod">
          <ac:chgData name="WANYEKI, Ian" userId="de6f23d4-e1b7-41d4-acd6-7c622088cf12" providerId="ADAL" clId="{8081E772-1F22-4820-80C3-0840B7226473}" dt="2026-02-11T05:24:45.253" v="2" actId="790"/>
          <ac:spMkLst>
            <pc:docMk/>
            <pc:sldMk cId="228845706" sldId="271"/>
            <ac:spMk id="4" creationId="{8695730D-AAEB-46AF-83A6-602DEA2993AA}"/>
          </ac:spMkLst>
        </pc:spChg>
        <pc:spChg chg="mod">
          <ac:chgData name="WANYEKI, Ian" userId="de6f23d4-e1b7-41d4-acd6-7c622088cf12" providerId="ADAL" clId="{8081E772-1F22-4820-80C3-0840B7226473}" dt="2026-02-11T05:24:45.253" v="2" actId="790"/>
          <ac:spMkLst>
            <pc:docMk/>
            <pc:sldMk cId="228845706" sldId="271"/>
            <ac:spMk id="5" creationId="{0689EA4F-B37D-0E7D-1BD8-79C7140649DD}"/>
          </ac:spMkLst>
        </pc:spChg>
      </pc:sldChg>
      <pc:sldChg chg="modSp mod">
        <pc:chgData name="WANYEKI, Ian" userId="de6f23d4-e1b7-41d4-acd6-7c622088cf12" providerId="ADAL" clId="{8081E772-1F22-4820-80C3-0840B7226473}" dt="2026-02-11T05:24:45.253" v="2" actId="790"/>
        <pc:sldMkLst>
          <pc:docMk/>
          <pc:sldMk cId="2174788020" sldId="280"/>
        </pc:sldMkLst>
        <pc:spChg chg="mod">
          <ac:chgData name="WANYEKI, Ian" userId="de6f23d4-e1b7-41d4-acd6-7c622088cf12" providerId="ADAL" clId="{8081E772-1F22-4820-80C3-0840B7226473}" dt="2026-02-11T05:24:45.253" v="2" actId="790"/>
          <ac:spMkLst>
            <pc:docMk/>
            <pc:sldMk cId="2174788020" sldId="280"/>
            <ac:spMk id="21506" creationId="{00000000-0000-0000-0000-000000000000}"/>
          </ac:spMkLst>
        </pc:spChg>
        <pc:spChg chg="mod">
          <ac:chgData name="WANYEKI, Ian" userId="de6f23d4-e1b7-41d4-acd6-7c622088cf12" providerId="ADAL" clId="{8081E772-1F22-4820-80C3-0840B7226473}" dt="2026-02-11T05:24:45.253" v="2" actId="790"/>
          <ac:spMkLst>
            <pc:docMk/>
            <pc:sldMk cId="2174788020" sldId="280"/>
            <ac:spMk id="21507" creationId="{00000000-0000-0000-0000-000000000000}"/>
          </ac:spMkLst>
        </pc:spChg>
      </pc:sldChg>
      <pc:sldChg chg="modSp mod">
        <pc:chgData name="WANYEKI, Ian" userId="de6f23d4-e1b7-41d4-acd6-7c622088cf12" providerId="ADAL" clId="{8081E772-1F22-4820-80C3-0840B7226473}" dt="2026-02-11T05:25:54.940" v="3" actId="313"/>
        <pc:sldMkLst>
          <pc:docMk/>
          <pc:sldMk cId="3976698193" sldId="299"/>
        </pc:sldMkLst>
        <pc:spChg chg="mod">
          <ac:chgData name="WANYEKI, Ian" userId="de6f23d4-e1b7-41d4-acd6-7c622088cf12" providerId="ADAL" clId="{8081E772-1F22-4820-80C3-0840B7226473}" dt="2026-02-11T05:24:45.253" v="2" actId="790"/>
          <ac:spMkLst>
            <pc:docMk/>
            <pc:sldMk cId="3976698193" sldId="299"/>
            <ac:spMk id="2" creationId="{00000000-0000-0000-0000-000000000000}"/>
          </ac:spMkLst>
        </pc:spChg>
        <pc:spChg chg="mod">
          <ac:chgData name="WANYEKI, Ian" userId="de6f23d4-e1b7-41d4-acd6-7c622088cf12" providerId="ADAL" clId="{8081E772-1F22-4820-80C3-0840B7226473}" dt="2026-02-11T05:24:45.253" v="2" actId="790"/>
          <ac:spMkLst>
            <pc:docMk/>
            <pc:sldMk cId="3976698193" sldId="299"/>
            <ac:spMk id="3" creationId="{00000000-0000-0000-0000-000000000000}"/>
          </ac:spMkLst>
        </pc:spChg>
        <pc:spChg chg="mod">
          <ac:chgData name="WANYEKI, Ian" userId="de6f23d4-e1b7-41d4-acd6-7c622088cf12" providerId="ADAL" clId="{8081E772-1F22-4820-80C3-0840B7226473}" dt="2026-02-11T05:25:54.940" v="3" actId="313"/>
          <ac:spMkLst>
            <pc:docMk/>
            <pc:sldMk cId="3976698193" sldId="299"/>
            <ac:spMk id="4" creationId="{5C8AE1EC-3955-4432-A937-7A1B27D853BB}"/>
          </ac:spMkLst>
        </pc:spChg>
        <pc:spChg chg="mod">
          <ac:chgData name="WANYEKI, Ian" userId="de6f23d4-e1b7-41d4-acd6-7c622088cf12" providerId="ADAL" clId="{8081E772-1F22-4820-80C3-0840B7226473}" dt="2026-02-11T05:24:45.253" v="2" actId="790"/>
          <ac:spMkLst>
            <pc:docMk/>
            <pc:sldMk cId="3976698193" sldId="299"/>
            <ac:spMk id="6" creationId="{6BA6118B-55B4-2B85-5809-9AE75E192731}"/>
          </ac:spMkLst>
        </pc:spChg>
        <pc:spChg chg="mod">
          <ac:chgData name="WANYEKI, Ian" userId="de6f23d4-e1b7-41d4-acd6-7c622088cf12" providerId="ADAL" clId="{8081E772-1F22-4820-80C3-0840B7226473}" dt="2026-02-11T05:24:45.253" v="2" actId="790"/>
          <ac:spMkLst>
            <pc:docMk/>
            <pc:sldMk cId="3976698193" sldId="299"/>
            <ac:spMk id="7" creationId="{C6F55F6B-9BA0-4205-8E8E-734168B5D2D2}"/>
          </ac:spMkLst>
        </pc:spChg>
        <pc:spChg chg="mod">
          <ac:chgData name="WANYEKI, Ian" userId="de6f23d4-e1b7-41d4-acd6-7c622088cf12" providerId="ADAL" clId="{8081E772-1F22-4820-80C3-0840B7226473}" dt="2026-02-11T05:24:45.253" v="2" actId="790"/>
          <ac:spMkLst>
            <pc:docMk/>
            <pc:sldMk cId="3976698193" sldId="299"/>
            <ac:spMk id="8" creationId="{DF07B796-024E-C3E4-CE41-C036545D9030}"/>
          </ac:spMkLst>
        </pc:spChg>
        <pc:spChg chg="mod">
          <ac:chgData name="WANYEKI, Ian" userId="de6f23d4-e1b7-41d4-acd6-7c622088cf12" providerId="ADAL" clId="{8081E772-1F22-4820-80C3-0840B7226473}" dt="2026-02-11T05:24:45.253" v="2" actId="790"/>
          <ac:spMkLst>
            <pc:docMk/>
            <pc:sldMk cId="3976698193" sldId="299"/>
            <ac:spMk id="9" creationId="{E629C297-6F7D-8C63-2F57-FEF56FC1E62E}"/>
          </ac:spMkLst>
        </pc:spChg>
        <pc:graphicFrameChg chg="modGraphic">
          <ac:chgData name="WANYEKI, Ian" userId="de6f23d4-e1b7-41d4-acd6-7c622088cf12" providerId="ADAL" clId="{8081E772-1F22-4820-80C3-0840B7226473}" dt="2026-02-11T05:24:45.253" v="2" actId="790"/>
          <ac:graphicFrameMkLst>
            <pc:docMk/>
            <pc:sldMk cId="3976698193" sldId="299"/>
            <ac:graphicFrameMk id="5" creationId="{00000000-0000-0000-0000-000000000000}"/>
          </ac:graphicFrameMkLst>
        </pc:graphicFrameChg>
      </pc:sldChg>
      <pc:sldChg chg="modSp mod">
        <pc:chgData name="WANYEKI, Ian" userId="de6f23d4-e1b7-41d4-acd6-7c622088cf12" providerId="ADAL" clId="{8081E772-1F22-4820-80C3-0840B7226473}" dt="2026-02-11T05:24:45.253" v="2" actId="790"/>
        <pc:sldMkLst>
          <pc:docMk/>
          <pc:sldMk cId="412854176" sldId="302"/>
        </pc:sldMkLst>
        <pc:spChg chg="mod">
          <ac:chgData name="WANYEKI, Ian" userId="de6f23d4-e1b7-41d4-acd6-7c622088cf12" providerId="ADAL" clId="{8081E772-1F22-4820-80C3-0840B7226473}" dt="2026-02-11T05:24:45.253" v="2" actId="790"/>
          <ac:spMkLst>
            <pc:docMk/>
            <pc:sldMk cId="412854176" sldId="302"/>
            <ac:spMk id="2" creationId="{00000000-0000-0000-0000-000000000000}"/>
          </ac:spMkLst>
        </pc:spChg>
        <pc:spChg chg="mod">
          <ac:chgData name="WANYEKI, Ian" userId="de6f23d4-e1b7-41d4-acd6-7c622088cf12" providerId="ADAL" clId="{8081E772-1F22-4820-80C3-0840B7226473}" dt="2026-02-11T05:24:45.253" v="2" actId="790"/>
          <ac:spMkLst>
            <pc:docMk/>
            <pc:sldMk cId="412854176" sldId="302"/>
            <ac:spMk id="3" creationId="{40D14AC2-D205-7708-6DBB-A829EA9C44CF}"/>
          </ac:spMkLst>
        </pc:spChg>
        <pc:spChg chg="mod">
          <ac:chgData name="WANYEKI, Ian" userId="de6f23d4-e1b7-41d4-acd6-7c622088cf12" providerId="ADAL" clId="{8081E772-1F22-4820-80C3-0840B7226473}" dt="2026-02-11T05:24:45.253" v="2" actId="790"/>
          <ac:spMkLst>
            <pc:docMk/>
            <pc:sldMk cId="412854176" sldId="302"/>
            <ac:spMk id="4" creationId="{00000000-0000-0000-0000-000000000000}"/>
          </ac:spMkLst>
        </pc:spChg>
        <pc:spChg chg="mod">
          <ac:chgData name="WANYEKI, Ian" userId="de6f23d4-e1b7-41d4-acd6-7c622088cf12" providerId="ADAL" clId="{8081E772-1F22-4820-80C3-0840B7226473}" dt="2026-02-11T05:24:45.253" v="2" actId="790"/>
          <ac:spMkLst>
            <pc:docMk/>
            <pc:sldMk cId="412854176" sldId="302"/>
            <ac:spMk id="5" creationId="{F5C42AFE-C21F-0C3A-227D-A90BFD35C4E5}"/>
          </ac:spMkLst>
        </pc:spChg>
        <pc:spChg chg="mod">
          <ac:chgData name="WANYEKI, Ian" userId="de6f23d4-e1b7-41d4-acd6-7c622088cf12" providerId="ADAL" clId="{8081E772-1F22-4820-80C3-0840B7226473}" dt="2026-02-11T05:24:45.253" v="2" actId="790"/>
          <ac:spMkLst>
            <pc:docMk/>
            <pc:sldMk cId="412854176" sldId="302"/>
            <ac:spMk id="14" creationId="{00000000-0000-0000-0000-000000000000}"/>
          </ac:spMkLst>
        </pc:spChg>
        <pc:graphicFrameChg chg="modGraphic">
          <ac:chgData name="WANYEKI, Ian" userId="de6f23d4-e1b7-41d4-acd6-7c622088cf12" providerId="ADAL" clId="{8081E772-1F22-4820-80C3-0840B7226473}" dt="2026-02-11T05:24:45.253" v="2" actId="790"/>
          <ac:graphicFrameMkLst>
            <pc:docMk/>
            <pc:sldMk cId="412854176" sldId="302"/>
            <ac:graphicFrameMk id="9" creationId="{00000000-0000-0000-0000-000000000000}"/>
          </ac:graphicFrameMkLst>
        </pc:graphicFrameChg>
        <pc:graphicFrameChg chg="modGraphic">
          <ac:chgData name="WANYEKI, Ian" userId="de6f23d4-e1b7-41d4-acd6-7c622088cf12" providerId="ADAL" clId="{8081E772-1F22-4820-80C3-0840B7226473}" dt="2026-02-11T05:24:45.253" v="2" actId="790"/>
          <ac:graphicFrameMkLst>
            <pc:docMk/>
            <pc:sldMk cId="412854176" sldId="302"/>
            <ac:graphicFrameMk id="12" creationId="{00000000-0000-0000-0000-000000000000}"/>
          </ac:graphicFrameMkLst>
        </pc:graphicFrameChg>
      </pc:sldChg>
      <pc:sldChg chg="modSp mod">
        <pc:chgData name="WANYEKI, Ian" userId="de6f23d4-e1b7-41d4-acd6-7c622088cf12" providerId="ADAL" clId="{8081E772-1F22-4820-80C3-0840B7226473}" dt="2026-02-11T05:24:45.253" v="2" actId="790"/>
        <pc:sldMkLst>
          <pc:docMk/>
          <pc:sldMk cId="3507909033" sldId="303"/>
        </pc:sldMkLst>
        <pc:spChg chg="mod">
          <ac:chgData name="WANYEKI, Ian" userId="de6f23d4-e1b7-41d4-acd6-7c622088cf12" providerId="ADAL" clId="{8081E772-1F22-4820-80C3-0840B7226473}" dt="2026-02-11T05:24:45.253" v="2" actId="790"/>
          <ac:spMkLst>
            <pc:docMk/>
            <pc:sldMk cId="3507909033" sldId="303"/>
            <ac:spMk id="2" creationId="{00000000-0000-0000-0000-000000000000}"/>
          </ac:spMkLst>
        </pc:spChg>
        <pc:spChg chg="mod">
          <ac:chgData name="WANYEKI, Ian" userId="de6f23d4-e1b7-41d4-acd6-7c622088cf12" providerId="ADAL" clId="{8081E772-1F22-4820-80C3-0840B7226473}" dt="2026-02-11T05:24:45.253" v="2" actId="790"/>
          <ac:spMkLst>
            <pc:docMk/>
            <pc:sldMk cId="3507909033" sldId="303"/>
            <ac:spMk id="4" creationId="{00000000-0000-0000-0000-000000000000}"/>
          </ac:spMkLst>
        </pc:spChg>
        <pc:spChg chg="mod">
          <ac:chgData name="WANYEKI, Ian" userId="de6f23d4-e1b7-41d4-acd6-7c622088cf12" providerId="ADAL" clId="{8081E772-1F22-4820-80C3-0840B7226473}" dt="2026-02-11T05:24:45.253" v="2" actId="790"/>
          <ac:spMkLst>
            <pc:docMk/>
            <pc:sldMk cId="3507909033" sldId="303"/>
            <ac:spMk id="5" creationId="{00000000-0000-0000-0000-000000000000}"/>
          </ac:spMkLst>
        </pc:spChg>
        <pc:spChg chg="mod">
          <ac:chgData name="WANYEKI, Ian" userId="de6f23d4-e1b7-41d4-acd6-7c622088cf12" providerId="ADAL" clId="{8081E772-1F22-4820-80C3-0840B7226473}" dt="2026-02-11T05:24:45.253" v="2" actId="790"/>
          <ac:spMkLst>
            <pc:docMk/>
            <pc:sldMk cId="3507909033" sldId="303"/>
            <ac:spMk id="6" creationId="{00000000-0000-0000-0000-000000000000}"/>
          </ac:spMkLst>
        </pc:spChg>
      </pc:sldChg>
      <pc:sldChg chg="modSp mod">
        <pc:chgData name="WANYEKI, Ian" userId="de6f23d4-e1b7-41d4-acd6-7c622088cf12" providerId="ADAL" clId="{8081E772-1F22-4820-80C3-0840B7226473}" dt="2026-02-11T05:24:45.253" v="2" actId="790"/>
        <pc:sldMkLst>
          <pc:docMk/>
          <pc:sldMk cId="1964369582" sldId="307"/>
        </pc:sldMkLst>
        <pc:spChg chg="mod">
          <ac:chgData name="WANYEKI, Ian" userId="de6f23d4-e1b7-41d4-acd6-7c622088cf12" providerId="ADAL" clId="{8081E772-1F22-4820-80C3-0840B7226473}" dt="2026-02-11T05:24:45.253" v="2" actId="790"/>
          <ac:spMkLst>
            <pc:docMk/>
            <pc:sldMk cId="1964369582" sldId="307"/>
            <ac:spMk id="2" creationId="{844F64A0-7016-4CEF-847F-BDD6ED79AD49}"/>
          </ac:spMkLst>
        </pc:spChg>
        <pc:spChg chg="mod">
          <ac:chgData name="WANYEKI, Ian" userId="de6f23d4-e1b7-41d4-acd6-7c622088cf12" providerId="ADAL" clId="{8081E772-1F22-4820-80C3-0840B7226473}" dt="2026-02-11T05:24:45.253" v="2" actId="790"/>
          <ac:spMkLst>
            <pc:docMk/>
            <pc:sldMk cId="1964369582" sldId="307"/>
            <ac:spMk id="3" creationId="{2BC568A2-765E-349B-37E7-07F451CE463F}"/>
          </ac:spMkLst>
        </pc:spChg>
        <pc:spChg chg="mod">
          <ac:chgData name="WANYEKI, Ian" userId="de6f23d4-e1b7-41d4-acd6-7c622088cf12" providerId="ADAL" clId="{8081E772-1F22-4820-80C3-0840B7226473}" dt="2026-02-11T05:24:45.253" v="2" actId="790"/>
          <ac:spMkLst>
            <pc:docMk/>
            <pc:sldMk cId="1964369582" sldId="307"/>
            <ac:spMk id="4" creationId="{9173822C-8EC1-4185-AC24-ED5E62896194}"/>
          </ac:spMkLst>
        </pc:spChg>
        <pc:spChg chg="mod">
          <ac:chgData name="WANYEKI, Ian" userId="de6f23d4-e1b7-41d4-acd6-7c622088cf12" providerId="ADAL" clId="{8081E772-1F22-4820-80C3-0840B7226473}" dt="2026-02-11T05:24:45.253" v="2" actId="790"/>
          <ac:spMkLst>
            <pc:docMk/>
            <pc:sldMk cId="1964369582" sldId="307"/>
            <ac:spMk id="8" creationId="{F0E02415-30E6-424D-84C1-9831DE110454}"/>
          </ac:spMkLst>
        </pc:spChg>
      </pc:sldChg>
      <pc:sldChg chg="modSp mod">
        <pc:chgData name="WANYEKI, Ian" userId="de6f23d4-e1b7-41d4-acd6-7c622088cf12" providerId="ADAL" clId="{8081E772-1F22-4820-80C3-0840B7226473}" dt="2026-02-11T05:24:45.253" v="2" actId="790"/>
        <pc:sldMkLst>
          <pc:docMk/>
          <pc:sldMk cId="3080878094" sldId="389"/>
        </pc:sldMkLst>
        <pc:spChg chg="mod">
          <ac:chgData name="WANYEKI, Ian" userId="de6f23d4-e1b7-41d4-acd6-7c622088cf12" providerId="ADAL" clId="{8081E772-1F22-4820-80C3-0840B7226473}" dt="2026-02-11T05:24:45.253" v="2" actId="790"/>
          <ac:spMkLst>
            <pc:docMk/>
            <pc:sldMk cId="3080878094" sldId="389"/>
            <ac:spMk id="4" creationId="{00000000-0000-0000-0000-000000000000}"/>
          </ac:spMkLst>
        </pc:spChg>
        <pc:spChg chg="mod">
          <ac:chgData name="WANYEKI, Ian" userId="de6f23d4-e1b7-41d4-acd6-7c622088cf12" providerId="ADAL" clId="{8081E772-1F22-4820-80C3-0840B7226473}" dt="2026-02-11T05:24:45.253" v="2" actId="790"/>
          <ac:spMkLst>
            <pc:docMk/>
            <pc:sldMk cId="3080878094" sldId="389"/>
            <ac:spMk id="6" creationId="{00000000-0000-0000-0000-000000000000}"/>
          </ac:spMkLst>
        </pc:spChg>
      </pc:sldChg>
      <pc:sldChg chg="modSp mod">
        <pc:chgData name="WANYEKI, Ian" userId="de6f23d4-e1b7-41d4-acd6-7c622088cf12" providerId="ADAL" clId="{8081E772-1F22-4820-80C3-0840B7226473}" dt="2026-02-11T05:24:45.253" v="2" actId="790"/>
        <pc:sldMkLst>
          <pc:docMk/>
          <pc:sldMk cId="451504838" sldId="390"/>
        </pc:sldMkLst>
        <pc:spChg chg="mod">
          <ac:chgData name="WANYEKI, Ian" userId="de6f23d4-e1b7-41d4-acd6-7c622088cf12" providerId="ADAL" clId="{8081E772-1F22-4820-80C3-0840B7226473}" dt="2026-02-11T05:24:45.253" v="2" actId="790"/>
          <ac:spMkLst>
            <pc:docMk/>
            <pc:sldMk cId="451504838" sldId="390"/>
            <ac:spMk id="2" creationId="{9798F034-2AD1-4530-9323-4A50A8DE0C27}"/>
          </ac:spMkLst>
        </pc:spChg>
        <pc:spChg chg="mod">
          <ac:chgData name="WANYEKI, Ian" userId="de6f23d4-e1b7-41d4-acd6-7c622088cf12" providerId="ADAL" clId="{8081E772-1F22-4820-80C3-0840B7226473}" dt="2026-02-11T05:24:45.253" v="2" actId="790"/>
          <ac:spMkLst>
            <pc:docMk/>
            <pc:sldMk cId="451504838" sldId="390"/>
            <ac:spMk id="3" creationId="{CB9C1025-1AED-4618-5435-1EF1F3E87947}"/>
          </ac:spMkLst>
        </pc:spChg>
        <pc:spChg chg="mod">
          <ac:chgData name="WANYEKI, Ian" userId="de6f23d4-e1b7-41d4-acd6-7c622088cf12" providerId="ADAL" clId="{8081E772-1F22-4820-80C3-0840B7226473}" dt="2026-02-11T05:24:45.253" v="2" actId="790"/>
          <ac:spMkLst>
            <pc:docMk/>
            <pc:sldMk cId="451504838" sldId="390"/>
            <ac:spMk id="5" creationId="{B6E7E893-929E-4605-A524-A97EC9BFF0D5}"/>
          </ac:spMkLst>
        </pc:spChg>
        <pc:spChg chg="mod">
          <ac:chgData name="WANYEKI, Ian" userId="de6f23d4-e1b7-41d4-acd6-7c622088cf12" providerId="ADAL" clId="{8081E772-1F22-4820-80C3-0840B7226473}" dt="2026-02-11T05:24:45.253" v="2" actId="790"/>
          <ac:spMkLst>
            <pc:docMk/>
            <pc:sldMk cId="451504838" sldId="390"/>
            <ac:spMk id="6" creationId="{EFB49D3F-0906-FCEB-4625-F57D80984D90}"/>
          </ac:spMkLst>
        </pc:spChg>
        <pc:spChg chg="mod">
          <ac:chgData name="WANYEKI, Ian" userId="de6f23d4-e1b7-41d4-acd6-7c622088cf12" providerId="ADAL" clId="{8081E772-1F22-4820-80C3-0840B7226473}" dt="2026-02-11T05:24:45.253" v="2" actId="790"/>
          <ac:spMkLst>
            <pc:docMk/>
            <pc:sldMk cId="451504838" sldId="390"/>
            <ac:spMk id="7" creationId="{5F9D5FE2-356B-2AFD-113B-28D75486AB53}"/>
          </ac:spMkLst>
        </pc:spChg>
        <pc:spChg chg="mod">
          <ac:chgData name="WANYEKI, Ian" userId="de6f23d4-e1b7-41d4-acd6-7c622088cf12" providerId="ADAL" clId="{8081E772-1F22-4820-80C3-0840B7226473}" dt="2026-02-11T05:24:45.253" v="2" actId="790"/>
          <ac:spMkLst>
            <pc:docMk/>
            <pc:sldMk cId="451504838" sldId="390"/>
            <ac:spMk id="8" creationId="{2CF88CBE-5E94-9FB8-0998-51D5C406C01D}"/>
          </ac:spMkLst>
        </pc:spChg>
      </pc:sldChg>
      <pc:sldChg chg="modSp mod">
        <pc:chgData name="WANYEKI, Ian" userId="de6f23d4-e1b7-41d4-acd6-7c622088cf12" providerId="ADAL" clId="{8081E772-1F22-4820-80C3-0840B7226473}" dt="2026-02-11T05:24:45.253" v="2" actId="790"/>
        <pc:sldMkLst>
          <pc:docMk/>
          <pc:sldMk cId="4023616935" sldId="391"/>
        </pc:sldMkLst>
        <pc:spChg chg="mod">
          <ac:chgData name="WANYEKI, Ian" userId="de6f23d4-e1b7-41d4-acd6-7c622088cf12" providerId="ADAL" clId="{8081E772-1F22-4820-80C3-0840B7226473}" dt="2026-02-11T05:24:45.253" v="2" actId="790"/>
          <ac:spMkLst>
            <pc:docMk/>
            <pc:sldMk cId="4023616935" sldId="391"/>
            <ac:spMk id="4" creationId="{47901BAF-C120-68DA-88BE-56C97D370623}"/>
          </ac:spMkLst>
        </pc:spChg>
        <pc:spChg chg="mod">
          <ac:chgData name="WANYEKI, Ian" userId="de6f23d4-e1b7-41d4-acd6-7c622088cf12" providerId="ADAL" clId="{8081E772-1F22-4820-80C3-0840B7226473}" dt="2026-02-11T05:24:45.253" v="2" actId="790"/>
          <ac:spMkLst>
            <pc:docMk/>
            <pc:sldMk cId="4023616935" sldId="391"/>
            <ac:spMk id="6" creationId="{87AAC836-7C61-81BA-3B99-3966DAEDB417}"/>
          </ac:spMkLst>
        </pc:spChg>
        <pc:spChg chg="mod">
          <ac:chgData name="WANYEKI, Ian" userId="de6f23d4-e1b7-41d4-acd6-7c622088cf12" providerId="ADAL" clId="{8081E772-1F22-4820-80C3-0840B7226473}" dt="2026-02-11T05:24:45.253" v="2" actId="790"/>
          <ac:spMkLst>
            <pc:docMk/>
            <pc:sldMk cId="4023616935" sldId="391"/>
            <ac:spMk id="7" creationId="{E3A58FFD-25FA-AA11-EEF5-9901BDC8F2CB}"/>
          </ac:spMkLst>
        </pc:spChg>
        <pc:spChg chg="mod">
          <ac:chgData name="WANYEKI, Ian" userId="de6f23d4-e1b7-41d4-acd6-7c622088cf12" providerId="ADAL" clId="{8081E772-1F22-4820-80C3-0840B7226473}" dt="2026-02-11T05:24:45.253" v="2" actId="790"/>
          <ac:spMkLst>
            <pc:docMk/>
            <pc:sldMk cId="4023616935" sldId="391"/>
            <ac:spMk id="8" creationId="{CFA18D54-57A5-0FD9-8A98-6B960328BC9A}"/>
          </ac:spMkLst>
        </pc:spChg>
        <pc:spChg chg="mod">
          <ac:chgData name="WANYEKI, Ian" userId="de6f23d4-e1b7-41d4-acd6-7c622088cf12" providerId="ADAL" clId="{8081E772-1F22-4820-80C3-0840B7226473}" dt="2026-02-11T05:24:45.253" v="2" actId="790"/>
          <ac:spMkLst>
            <pc:docMk/>
            <pc:sldMk cId="4023616935" sldId="391"/>
            <ac:spMk id="9" creationId="{8E1ABB83-0A66-7F02-3C98-0CFC337AF94A}"/>
          </ac:spMkLst>
        </pc:spChg>
        <pc:spChg chg="mod">
          <ac:chgData name="WANYEKI, Ian" userId="de6f23d4-e1b7-41d4-acd6-7c622088cf12" providerId="ADAL" clId="{8081E772-1F22-4820-80C3-0840B7226473}" dt="2026-02-11T05:24:45.253" v="2" actId="790"/>
          <ac:spMkLst>
            <pc:docMk/>
            <pc:sldMk cId="4023616935" sldId="391"/>
            <ac:spMk id="42" creationId="{735403EB-0DA0-B577-03DC-CD637F214271}"/>
          </ac:spMkLst>
        </pc:spChg>
        <pc:spChg chg="mod">
          <ac:chgData name="WANYEKI, Ian" userId="de6f23d4-e1b7-41d4-acd6-7c622088cf12" providerId="ADAL" clId="{8081E772-1F22-4820-80C3-0840B7226473}" dt="2026-02-11T05:24:45.253" v="2" actId="790"/>
          <ac:spMkLst>
            <pc:docMk/>
            <pc:sldMk cId="4023616935" sldId="391"/>
            <ac:spMk id="43" creationId="{940665E8-5B50-AC39-D24B-E1F118DB9990}"/>
          </ac:spMkLst>
        </pc:spChg>
        <pc:spChg chg="mod">
          <ac:chgData name="WANYEKI, Ian" userId="de6f23d4-e1b7-41d4-acd6-7c622088cf12" providerId="ADAL" clId="{8081E772-1F22-4820-80C3-0840B7226473}" dt="2026-02-11T05:24:45.253" v="2" actId="790"/>
          <ac:spMkLst>
            <pc:docMk/>
            <pc:sldMk cId="4023616935" sldId="391"/>
            <ac:spMk id="61" creationId="{8A6033C1-62E2-A37F-996E-5E3B7EBD1806}"/>
          </ac:spMkLst>
        </pc:spChg>
        <pc:spChg chg="mod">
          <ac:chgData name="WANYEKI, Ian" userId="de6f23d4-e1b7-41d4-acd6-7c622088cf12" providerId="ADAL" clId="{8081E772-1F22-4820-80C3-0840B7226473}" dt="2026-02-11T05:24:45.253" v="2" actId="790"/>
          <ac:spMkLst>
            <pc:docMk/>
            <pc:sldMk cId="4023616935" sldId="391"/>
            <ac:spMk id="65" creationId="{EF890AAB-ACCA-59CC-385A-0387101EC72D}"/>
          </ac:spMkLst>
        </pc:spChg>
        <pc:spChg chg="mod">
          <ac:chgData name="WANYEKI, Ian" userId="de6f23d4-e1b7-41d4-acd6-7c622088cf12" providerId="ADAL" clId="{8081E772-1F22-4820-80C3-0840B7226473}" dt="2026-02-11T05:24:45.253" v="2" actId="790"/>
          <ac:spMkLst>
            <pc:docMk/>
            <pc:sldMk cId="4023616935" sldId="391"/>
            <ac:spMk id="255" creationId="{F99FF497-A18E-2CAC-62ED-01AE13222546}"/>
          </ac:spMkLst>
        </pc:spChg>
      </pc:sldChg>
      <pc:sldChg chg="modSp mod">
        <pc:chgData name="WANYEKI, Ian" userId="de6f23d4-e1b7-41d4-acd6-7c622088cf12" providerId="ADAL" clId="{8081E772-1F22-4820-80C3-0840B7226473}" dt="2026-02-11T05:24:45.253" v="2" actId="790"/>
        <pc:sldMkLst>
          <pc:docMk/>
          <pc:sldMk cId="2498622438" sldId="392"/>
        </pc:sldMkLst>
        <pc:spChg chg="mod">
          <ac:chgData name="WANYEKI, Ian" userId="de6f23d4-e1b7-41d4-acd6-7c622088cf12" providerId="ADAL" clId="{8081E772-1F22-4820-80C3-0840B7226473}" dt="2026-02-11T05:24:45.253" v="2" actId="790"/>
          <ac:spMkLst>
            <pc:docMk/>
            <pc:sldMk cId="2498622438" sldId="392"/>
            <ac:spMk id="3" creationId="{424E5C53-67E1-F1F5-89C2-A34880815B5F}"/>
          </ac:spMkLst>
        </pc:spChg>
        <pc:spChg chg="mod">
          <ac:chgData name="WANYEKI, Ian" userId="de6f23d4-e1b7-41d4-acd6-7c622088cf12" providerId="ADAL" clId="{8081E772-1F22-4820-80C3-0840B7226473}" dt="2026-02-11T05:24:45.253" v="2" actId="790"/>
          <ac:spMkLst>
            <pc:docMk/>
            <pc:sldMk cId="2498622438" sldId="392"/>
            <ac:spMk id="6" creationId="{C924353D-C094-1452-C39D-2346B953C539}"/>
          </ac:spMkLst>
        </pc:spChg>
        <pc:spChg chg="mod">
          <ac:chgData name="WANYEKI, Ian" userId="de6f23d4-e1b7-41d4-acd6-7c622088cf12" providerId="ADAL" clId="{8081E772-1F22-4820-80C3-0840B7226473}" dt="2026-02-11T05:24:45.253" v="2" actId="790"/>
          <ac:spMkLst>
            <pc:docMk/>
            <pc:sldMk cId="2498622438" sldId="392"/>
            <ac:spMk id="8" creationId="{F58A1A29-A23A-D702-64FC-E224F1A78885}"/>
          </ac:spMkLst>
        </pc:spChg>
        <pc:spChg chg="mod">
          <ac:chgData name="WANYEKI, Ian" userId="de6f23d4-e1b7-41d4-acd6-7c622088cf12" providerId="ADAL" clId="{8081E772-1F22-4820-80C3-0840B7226473}" dt="2026-02-11T05:24:45.253" v="2" actId="790"/>
          <ac:spMkLst>
            <pc:docMk/>
            <pc:sldMk cId="2498622438" sldId="392"/>
            <ac:spMk id="9" creationId="{CBE17A34-9B78-0DBC-0BB2-03F46083E0B0}"/>
          </ac:spMkLst>
        </pc:spChg>
        <pc:spChg chg="mod">
          <ac:chgData name="WANYEKI, Ian" userId="de6f23d4-e1b7-41d4-acd6-7c622088cf12" providerId="ADAL" clId="{8081E772-1F22-4820-80C3-0840B7226473}" dt="2026-02-11T05:24:45.253" v="2" actId="790"/>
          <ac:spMkLst>
            <pc:docMk/>
            <pc:sldMk cId="2498622438" sldId="392"/>
            <ac:spMk id="19" creationId="{7B5894BA-E407-CBAF-9948-3B3F6D391054}"/>
          </ac:spMkLst>
        </pc:spChg>
        <pc:spChg chg="mod">
          <ac:chgData name="WANYEKI, Ian" userId="de6f23d4-e1b7-41d4-acd6-7c622088cf12" providerId="ADAL" clId="{8081E772-1F22-4820-80C3-0840B7226473}" dt="2026-02-11T05:24:45.253" v="2" actId="790"/>
          <ac:spMkLst>
            <pc:docMk/>
            <pc:sldMk cId="2498622438" sldId="392"/>
            <ac:spMk id="21" creationId="{7B456203-9B49-8FEF-8374-841E840C6436}"/>
          </ac:spMkLst>
        </pc:spChg>
        <pc:spChg chg="mod">
          <ac:chgData name="WANYEKI, Ian" userId="de6f23d4-e1b7-41d4-acd6-7c622088cf12" providerId="ADAL" clId="{8081E772-1F22-4820-80C3-0840B7226473}" dt="2026-02-11T05:24:45.253" v="2" actId="790"/>
          <ac:spMkLst>
            <pc:docMk/>
            <pc:sldMk cId="2498622438" sldId="392"/>
            <ac:spMk id="40" creationId="{84F5559A-E6F1-30A1-F4F4-72A91BD4D278}"/>
          </ac:spMkLst>
        </pc:spChg>
        <pc:spChg chg="mod">
          <ac:chgData name="WANYEKI, Ian" userId="de6f23d4-e1b7-41d4-acd6-7c622088cf12" providerId="ADAL" clId="{8081E772-1F22-4820-80C3-0840B7226473}" dt="2026-02-11T05:24:45.253" v="2" actId="790"/>
          <ac:spMkLst>
            <pc:docMk/>
            <pc:sldMk cId="2498622438" sldId="392"/>
            <ac:spMk id="41" creationId="{5C0F32FD-35C8-08DE-C73B-5F9F667A1B10}"/>
          </ac:spMkLst>
        </pc:spChg>
        <pc:spChg chg="mod">
          <ac:chgData name="WANYEKI, Ian" userId="de6f23d4-e1b7-41d4-acd6-7c622088cf12" providerId="ADAL" clId="{8081E772-1F22-4820-80C3-0840B7226473}" dt="2026-02-11T05:24:45.253" v="2" actId="790"/>
          <ac:spMkLst>
            <pc:docMk/>
            <pc:sldMk cId="2498622438" sldId="392"/>
            <ac:spMk id="44" creationId="{4E6F5ACB-44CA-FB7A-EF07-30D11675A785}"/>
          </ac:spMkLst>
        </pc:spChg>
        <pc:spChg chg="mod">
          <ac:chgData name="WANYEKI, Ian" userId="de6f23d4-e1b7-41d4-acd6-7c622088cf12" providerId="ADAL" clId="{8081E772-1F22-4820-80C3-0840B7226473}" dt="2026-02-11T05:24:45.253" v="2" actId="790"/>
          <ac:spMkLst>
            <pc:docMk/>
            <pc:sldMk cId="2498622438" sldId="392"/>
            <ac:spMk id="49" creationId="{31C0CA5E-3698-6B3B-B47F-48B0DB1B7781}"/>
          </ac:spMkLst>
        </pc:spChg>
      </pc:sldChg>
      <pc:sldChg chg="modSp mod">
        <pc:chgData name="WANYEKI, Ian" userId="de6f23d4-e1b7-41d4-acd6-7c622088cf12" providerId="ADAL" clId="{8081E772-1F22-4820-80C3-0840B7226473}" dt="2026-02-11T05:24:45.253" v="2" actId="790"/>
        <pc:sldMkLst>
          <pc:docMk/>
          <pc:sldMk cId="2706646234" sldId="393"/>
        </pc:sldMkLst>
        <pc:spChg chg="mod">
          <ac:chgData name="WANYEKI, Ian" userId="de6f23d4-e1b7-41d4-acd6-7c622088cf12" providerId="ADAL" clId="{8081E772-1F22-4820-80C3-0840B7226473}" dt="2026-02-11T05:24:45.253" v="2" actId="790"/>
          <ac:spMkLst>
            <pc:docMk/>
            <pc:sldMk cId="2706646234" sldId="393"/>
            <ac:spMk id="13" creationId="{2DDCC621-E270-2454-1149-A985FCDAA8CE}"/>
          </ac:spMkLst>
        </pc:spChg>
        <pc:spChg chg="mod">
          <ac:chgData name="WANYEKI, Ian" userId="de6f23d4-e1b7-41d4-acd6-7c622088cf12" providerId="ADAL" clId="{8081E772-1F22-4820-80C3-0840B7226473}" dt="2026-02-11T05:24:45.253" v="2" actId="790"/>
          <ac:spMkLst>
            <pc:docMk/>
            <pc:sldMk cId="2706646234" sldId="393"/>
            <ac:spMk id="49" creationId="{8A3D9E44-5152-300C-D1CC-B44799B2640E}"/>
          </ac:spMkLst>
        </pc:spChg>
        <pc:spChg chg="mod">
          <ac:chgData name="WANYEKI, Ian" userId="de6f23d4-e1b7-41d4-acd6-7c622088cf12" providerId="ADAL" clId="{8081E772-1F22-4820-80C3-0840B7226473}" dt="2026-02-11T05:24:45.253" v="2" actId="790"/>
          <ac:spMkLst>
            <pc:docMk/>
            <pc:sldMk cId="2706646234" sldId="393"/>
            <ac:spMk id="79" creationId="{D64511DE-B65D-477E-0044-632CEAD67F7D}"/>
          </ac:spMkLst>
        </pc:spChg>
        <pc:spChg chg="mod">
          <ac:chgData name="WANYEKI, Ian" userId="de6f23d4-e1b7-41d4-acd6-7c622088cf12" providerId="ADAL" clId="{8081E772-1F22-4820-80C3-0840B7226473}" dt="2026-02-11T05:24:45.253" v="2" actId="790"/>
          <ac:spMkLst>
            <pc:docMk/>
            <pc:sldMk cId="2706646234" sldId="393"/>
            <ac:spMk id="143" creationId="{16782720-6196-E085-066F-27554DF0F855}"/>
          </ac:spMkLst>
        </pc:spChg>
        <pc:spChg chg="mod">
          <ac:chgData name="WANYEKI, Ian" userId="de6f23d4-e1b7-41d4-acd6-7c622088cf12" providerId="ADAL" clId="{8081E772-1F22-4820-80C3-0840B7226473}" dt="2026-02-11T05:24:45.253" v="2" actId="790"/>
          <ac:spMkLst>
            <pc:docMk/>
            <pc:sldMk cId="2706646234" sldId="393"/>
            <ac:spMk id="182" creationId="{95357049-9E30-13C1-146B-C15283D1EA35}"/>
          </ac:spMkLst>
        </pc:spChg>
        <pc:spChg chg="mod">
          <ac:chgData name="WANYEKI, Ian" userId="de6f23d4-e1b7-41d4-acd6-7c622088cf12" providerId="ADAL" clId="{8081E772-1F22-4820-80C3-0840B7226473}" dt="2026-02-11T05:24:45.253" v="2" actId="790"/>
          <ac:spMkLst>
            <pc:docMk/>
            <pc:sldMk cId="2706646234" sldId="393"/>
            <ac:spMk id="232" creationId="{0B629AA8-45DC-74B1-D948-CFE83B420CDF}"/>
          </ac:spMkLst>
        </pc:spChg>
        <pc:spChg chg="mod">
          <ac:chgData name="WANYEKI, Ian" userId="de6f23d4-e1b7-41d4-acd6-7c622088cf12" providerId="ADAL" clId="{8081E772-1F22-4820-80C3-0840B7226473}" dt="2026-02-11T05:24:45.253" v="2" actId="790"/>
          <ac:spMkLst>
            <pc:docMk/>
            <pc:sldMk cId="2706646234" sldId="393"/>
            <ac:spMk id="234" creationId="{E20E0A0D-B82F-7E0D-6AB3-4BCDA1ED225C}"/>
          </ac:spMkLst>
        </pc:spChg>
        <pc:spChg chg="mod">
          <ac:chgData name="WANYEKI, Ian" userId="de6f23d4-e1b7-41d4-acd6-7c622088cf12" providerId="ADAL" clId="{8081E772-1F22-4820-80C3-0840B7226473}" dt="2026-02-11T05:24:45.253" v="2" actId="790"/>
          <ac:spMkLst>
            <pc:docMk/>
            <pc:sldMk cId="2706646234" sldId="393"/>
            <ac:spMk id="238" creationId="{2DE8D2AC-45CE-0D89-E1D7-A6B002BDF860}"/>
          </ac:spMkLst>
        </pc:spChg>
        <pc:spChg chg="mod">
          <ac:chgData name="WANYEKI, Ian" userId="de6f23d4-e1b7-41d4-acd6-7c622088cf12" providerId="ADAL" clId="{8081E772-1F22-4820-80C3-0840B7226473}" dt="2026-02-11T05:24:45.253" v="2" actId="790"/>
          <ac:spMkLst>
            <pc:docMk/>
            <pc:sldMk cId="2706646234" sldId="393"/>
            <ac:spMk id="242" creationId="{DCEC3CD3-D54B-1EBE-F634-6CD7D76668E8}"/>
          </ac:spMkLst>
        </pc:spChg>
        <pc:spChg chg="mod">
          <ac:chgData name="WANYEKI, Ian" userId="de6f23d4-e1b7-41d4-acd6-7c622088cf12" providerId="ADAL" clId="{8081E772-1F22-4820-80C3-0840B7226473}" dt="2026-02-11T05:24:45.253" v="2" actId="790"/>
          <ac:spMkLst>
            <pc:docMk/>
            <pc:sldMk cId="2706646234" sldId="393"/>
            <ac:spMk id="244" creationId="{422B21D9-1209-F310-0214-500215272E4A}"/>
          </ac:spMkLst>
        </pc:spChg>
      </pc:sldChg>
      <pc:sldChg chg="modSp mod">
        <pc:chgData name="WANYEKI, Ian" userId="de6f23d4-e1b7-41d4-acd6-7c622088cf12" providerId="ADAL" clId="{8081E772-1F22-4820-80C3-0840B7226473}" dt="2026-02-11T05:24:45.253" v="2" actId="790"/>
        <pc:sldMkLst>
          <pc:docMk/>
          <pc:sldMk cId="2074391902" sldId="395"/>
        </pc:sldMkLst>
        <pc:spChg chg="mod">
          <ac:chgData name="WANYEKI, Ian" userId="de6f23d4-e1b7-41d4-acd6-7c622088cf12" providerId="ADAL" clId="{8081E772-1F22-4820-80C3-0840B7226473}" dt="2026-02-11T05:24:45.253" v="2" actId="790"/>
          <ac:spMkLst>
            <pc:docMk/>
            <pc:sldMk cId="2074391902" sldId="395"/>
            <ac:spMk id="2" creationId="{02109154-CA5F-7D63-5766-337013A91362}"/>
          </ac:spMkLst>
        </pc:spChg>
        <pc:spChg chg="mod">
          <ac:chgData name="WANYEKI, Ian" userId="de6f23d4-e1b7-41d4-acd6-7c622088cf12" providerId="ADAL" clId="{8081E772-1F22-4820-80C3-0840B7226473}" dt="2026-02-11T05:24:45.253" v="2" actId="790"/>
          <ac:spMkLst>
            <pc:docMk/>
            <pc:sldMk cId="2074391902" sldId="395"/>
            <ac:spMk id="4" creationId="{AC471FB6-0126-A72C-6348-68AD5AD92574}"/>
          </ac:spMkLst>
        </pc:spChg>
      </pc:sldChg>
      <pc:sldChg chg="modSp mod">
        <pc:chgData name="WANYEKI, Ian" userId="de6f23d4-e1b7-41d4-acd6-7c622088cf12" providerId="ADAL" clId="{8081E772-1F22-4820-80C3-0840B7226473}" dt="2026-02-11T05:24:45.253" v="2" actId="790"/>
        <pc:sldMkLst>
          <pc:docMk/>
          <pc:sldMk cId="2138147878" sldId="399"/>
        </pc:sldMkLst>
        <pc:spChg chg="mod">
          <ac:chgData name="WANYEKI, Ian" userId="de6f23d4-e1b7-41d4-acd6-7c622088cf12" providerId="ADAL" clId="{8081E772-1F22-4820-80C3-0840B7226473}" dt="2026-02-11T05:24:45.253" v="2" actId="790"/>
          <ac:spMkLst>
            <pc:docMk/>
            <pc:sldMk cId="2138147878" sldId="399"/>
            <ac:spMk id="3" creationId="{424E5C53-67E1-F1F5-89C2-A34880815B5F}"/>
          </ac:spMkLst>
        </pc:spChg>
        <pc:spChg chg="mod">
          <ac:chgData name="WANYEKI, Ian" userId="de6f23d4-e1b7-41d4-acd6-7c622088cf12" providerId="ADAL" clId="{8081E772-1F22-4820-80C3-0840B7226473}" dt="2026-02-11T05:24:45.253" v="2" actId="790"/>
          <ac:spMkLst>
            <pc:docMk/>
            <pc:sldMk cId="2138147878" sldId="399"/>
            <ac:spMk id="5" creationId="{CD3841F1-06A4-EF7C-991C-13DB0DCA616D}"/>
          </ac:spMkLst>
        </pc:spChg>
        <pc:spChg chg="mod">
          <ac:chgData name="WANYEKI, Ian" userId="de6f23d4-e1b7-41d4-acd6-7c622088cf12" providerId="ADAL" clId="{8081E772-1F22-4820-80C3-0840B7226473}" dt="2026-02-11T05:24:45.253" v="2" actId="790"/>
          <ac:spMkLst>
            <pc:docMk/>
            <pc:sldMk cId="2138147878" sldId="399"/>
            <ac:spMk id="6" creationId="{C924353D-C094-1452-C39D-2346B953C539}"/>
          </ac:spMkLst>
        </pc:spChg>
        <pc:spChg chg="mod">
          <ac:chgData name="WANYEKI, Ian" userId="de6f23d4-e1b7-41d4-acd6-7c622088cf12" providerId="ADAL" clId="{8081E772-1F22-4820-80C3-0840B7226473}" dt="2026-02-11T05:24:45.253" v="2" actId="790"/>
          <ac:spMkLst>
            <pc:docMk/>
            <pc:sldMk cId="2138147878" sldId="399"/>
            <ac:spMk id="7" creationId="{377816B2-ED96-92E2-8A06-9CBD908376BD}"/>
          </ac:spMkLst>
        </pc:spChg>
        <pc:spChg chg="mod">
          <ac:chgData name="WANYEKI, Ian" userId="de6f23d4-e1b7-41d4-acd6-7c622088cf12" providerId="ADAL" clId="{8081E772-1F22-4820-80C3-0840B7226473}" dt="2026-02-11T05:24:45.253" v="2" actId="790"/>
          <ac:spMkLst>
            <pc:docMk/>
            <pc:sldMk cId="2138147878" sldId="399"/>
            <ac:spMk id="8" creationId="{F58A1A29-A23A-D702-64FC-E224F1A78885}"/>
          </ac:spMkLst>
        </pc:spChg>
        <pc:spChg chg="mod">
          <ac:chgData name="WANYEKI, Ian" userId="de6f23d4-e1b7-41d4-acd6-7c622088cf12" providerId="ADAL" clId="{8081E772-1F22-4820-80C3-0840B7226473}" dt="2026-02-11T05:24:45.253" v="2" actId="790"/>
          <ac:spMkLst>
            <pc:docMk/>
            <pc:sldMk cId="2138147878" sldId="399"/>
            <ac:spMk id="9" creationId="{CBE17A34-9B78-0DBC-0BB2-03F46083E0B0}"/>
          </ac:spMkLst>
        </pc:spChg>
        <pc:spChg chg="mod">
          <ac:chgData name="WANYEKI, Ian" userId="de6f23d4-e1b7-41d4-acd6-7c622088cf12" providerId="ADAL" clId="{8081E772-1F22-4820-80C3-0840B7226473}" dt="2026-02-11T05:24:45.253" v="2" actId="790"/>
          <ac:spMkLst>
            <pc:docMk/>
            <pc:sldMk cId="2138147878" sldId="399"/>
            <ac:spMk id="19" creationId="{7B5894BA-E407-CBAF-9948-3B3F6D391054}"/>
          </ac:spMkLst>
        </pc:spChg>
        <pc:spChg chg="mod">
          <ac:chgData name="WANYEKI, Ian" userId="de6f23d4-e1b7-41d4-acd6-7c622088cf12" providerId="ADAL" clId="{8081E772-1F22-4820-80C3-0840B7226473}" dt="2026-02-11T05:24:45.253" v="2" actId="790"/>
          <ac:spMkLst>
            <pc:docMk/>
            <pc:sldMk cId="2138147878" sldId="399"/>
            <ac:spMk id="21" creationId="{7B456203-9B49-8FEF-8374-841E840C6436}"/>
          </ac:spMkLst>
        </pc:spChg>
        <pc:spChg chg="mod">
          <ac:chgData name="WANYEKI, Ian" userId="de6f23d4-e1b7-41d4-acd6-7c622088cf12" providerId="ADAL" clId="{8081E772-1F22-4820-80C3-0840B7226473}" dt="2026-02-11T05:24:45.253" v="2" actId="790"/>
          <ac:spMkLst>
            <pc:docMk/>
            <pc:sldMk cId="2138147878" sldId="399"/>
            <ac:spMk id="40" creationId="{84F5559A-E6F1-30A1-F4F4-72A91BD4D278}"/>
          </ac:spMkLst>
        </pc:spChg>
        <pc:spChg chg="mod">
          <ac:chgData name="WANYEKI, Ian" userId="de6f23d4-e1b7-41d4-acd6-7c622088cf12" providerId="ADAL" clId="{8081E772-1F22-4820-80C3-0840B7226473}" dt="2026-02-11T05:24:45.253" v="2" actId="790"/>
          <ac:spMkLst>
            <pc:docMk/>
            <pc:sldMk cId="2138147878" sldId="399"/>
            <ac:spMk id="42" creationId="{0634EE76-1430-E605-19F9-77531F35219F}"/>
          </ac:spMkLst>
        </pc:spChg>
      </pc:sldChg>
      <pc:sldChg chg="modSp mod">
        <pc:chgData name="WANYEKI, Ian" userId="de6f23d4-e1b7-41d4-acd6-7c622088cf12" providerId="ADAL" clId="{8081E772-1F22-4820-80C3-0840B7226473}" dt="2026-02-11T05:24:45.253" v="2" actId="790"/>
        <pc:sldMkLst>
          <pc:docMk/>
          <pc:sldMk cId="3678107657" sldId="400"/>
        </pc:sldMkLst>
        <pc:spChg chg="mod">
          <ac:chgData name="WANYEKI, Ian" userId="de6f23d4-e1b7-41d4-acd6-7c622088cf12" providerId="ADAL" clId="{8081E772-1F22-4820-80C3-0840B7226473}" dt="2026-02-11T05:24:45.253" v="2" actId="790"/>
          <ac:spMkLst>
            <pc:docMk/>
            <pc:sldMk cId="3678107657" sldId="400"/>
            <ac:spMk id="2" creationId="{ACD3CEDB-1067-0FFE-DEFE-20F6B6B39A73}"/>
          </ac:spMkLst>
        </pc:spChg>
        <pc:spChg chg="mod">
          <ac:chgData name="WANYEKI, Ian" userId="de6f23d4-e1b7-41d4-acd6-7c622088cf12" providerId="ADAL" clId="{8081E772-1F22-4820-80C3-0840B7226473}" dt="2026-02-11T05:24:45.253" v="2" actId="790"/>
          <ac:spMkLst>
            <pc:docMk/>
            <pc:sldMk cId="3678107657" sldId="400"/>
            <ac:spMk id="3" creationId="{424E5C53-67E1-F1F5-89C2-A34880815B5F}"/>
          </ac:spMkLst>
        </pc:spChg>
        <pc:spChg chg="mod">
          <ac:chgData name="WANYEKI, Ian" userId="de6f23d4-e1b7-41d4-acd6-7c622088cf12" providerId="ADAL" clId="{8081E772-1F22-4820-80C3-0840B7226473}" dt="2026-02-11T05:24:45.253" v="2" actId="790"/>
          <ac:spMkLst>
            <pc:docMk/>
            <pc:sldMk cId="3678107657" sldId="400"/>
            <ac:spMk id="5" creationId="{CD3841F1-06A4-EF7C-991C-13DB0DCA616D}"/>
          </ac:spMkLst>
        </pc:spChg>
        <pc:spChg chg="mod">
          <ac:chgData name="WANYEKI, Ian" userId="de6f23d4-e1b7-41d4-acd6-7c622088cf12" providerId="ADAL" clId="{8081E772-1F22-4820-80C3-0840B7226473}" dt="2026-02-11T05:24:45.253" v="2" actId="790"/>
          <ac:spMkLst>
            <pc:docMk/>
            <pc:sldMk cId="3678107657" sldId="400"/>
            <ac:spMk id="7" creationId="{377816B2-ED96-92E2-8A06-9CBD908376BD}"/>
          </ac:spMkLst>
        </pc:spChg>
        <pc:spChg chg="mod">
          <ac:chgData name="WANYEKI, Ian" userId="de6f23d4-e1b7-41d4-acd6-7c622088cf12" providerId="ADAL" clId="{8081E772-1F22-4820-80C3-0840B7226473}" dt="2026-02-11T05:24:45.253" v="2" actId="790"/>
          <ac:spMkLst>
            <pc:docMk/>
            <pc:sldMk cId="3678107657" sldId="400"/>
            <ac:spMk id="9" creationId="{CBE17A34-9B78-0DBC-0BB2-03F46083E0B0}"/>
          </ac:spMkLst>
        </pc:spChg>
        <pc:spChg chg="mod">
          <ac:chgData name="WANYEKI, Ian" userId="de6f23d4-e1b7-41d4-acd6-7c622088cf12" providerId="ADAL" clId="{8081E772-1F22-4820-80C3-0840B7226473}" dt="2026-02-11T05:24:45.253" v="2" actId="790"/>
          <ac:spMkLst>
            <pc:docMk/>
            <pc:sldMk cId="3678107657" sldId="400"/>
            <ac:spMk id="19" creationId="{7B5894BA-E407-CBAF-9948-3B3F6D391054}"/>
          </ac:spMkLst>
        </pc:spChg>
        <pc:spChg chg="mod">
          <ac:chgData name="WANYEKI, Ian" userId="de6f23d4-e1b7-41d4-acd6-7c622088cf12" providerId="ADAL" clId="{8081E772-1F22-4820-80C3-0840B7226473}" dt="2026-02-11T05:24:45.253" v="2" actId="790"/>
          <ac:spMkLst>
            <pc:docMk/>
            <pc:sldMk cId="3678107657" sldId="400"/>
            <ac:spMk id="20" creationId="{DAA1C664-80F7-AD1E-5525-ADF637402322}"/>
          </ac:spMkLst>
        </pc:spChg>
        <pc:spChg chg="mod">
          <ac:chgData name="WANYEKI, Ian" userId="de6f23d4-e1b7-41d4-acd6-7c622088cf12" providerId="ADAL" clId="{8081E772-1F22-4820-80C3-0840B7226473}" dt="2026-02-11T05:24:45.253" v="2" actId="790"/>
          <ac:spMkLst>
            <pc:docMk/>
            <pc:sldMk cId="3678107657" sldId="400"/>
            <ac:spMk id="21" creationId="{7B456203-9B49-8FEF-8374-841E840C6436}"/>
          </ac:spMkLst>
        </pc:spChg>
        <pc:spChg chg="mod">
          <ac:chgData name="WANYEKI, Ian" userId="de6f23d4-e1b7-41d4-acd6-7c622088cf12" providerId="ADAL" clId="{8081E772-1F22-4820-80C3-0840B7226473}" dt="2026-02-11T05:24:45.253" v="2" actId="790"/>
          <ac:spMkLst>
            <pc:docMk/>
            <pc:sldMk cId="3678107657" sldId="400"/>
            <ac:spMk id="44" creationId="{4E6F5ACB-44CA-FB7A-EF07-30D11675A785}"/>
          </ac:spMkLst>
        </pc:spChg>
        <pc:spChg chg="mod">
          <ac:chgData name="WANYEKI, Ian" userId="de6f23d4-e1b7-41d4-acd6-7c622088cf12" providerId="ADAL" clId="{8081E772-1F22-4820-80C3-0840B7226473}" dt="2026-02-11T05:24:45.253" v="2" actId="790"/>
          <ac:spMkLst>
            <pc:docMk/>
            <pc:sldMk cId="3678107657" sldId="400"/>
            <ac:spMk id="49" creationId="{31C0CA5E-3698-6B3B-B47F-48B0DB1B7781}"/>
          </ac:spMkLst>
        </pc:spChg>
      </pc:sldChg>
      <pc:sldChg chg="modSp mod">
        <pc:chgData name="WANYEKI, Ian" userId="de6f23d4-e1b7-41d4-acd6-7c622088cf12" providerId="ADAL" clId="{8081E772-1F22-4820-80C3-0840B7226473}" dt="2026-02-11T05:24:45.253" v="2" actId="790"/>
        <pc:sldMkLst>
          <pc:docMk/>
          <pc:sldMk cId="3538426159" sldId="401"/>
        </pc:sldMkLst>
        <pc:spChg chg="mod">
          <ac:chgData name="WANYEKI, Ian" userId="de6f23d4-e1b7-41d4-acd6-7c622088cf12" providerId="ADAL" clId="{8081E772-1F22-4820-80C3-0840B7226473}" dt="2026-02-11T05:24:45.253" v="2" actId="790"/>
          <ac:spMkLst>
            <pc:docMk/>
            <pc:sldMk cId="3538426159" sldId="401"/>
            <ac:spMk id="3" creationId="{424E5C53-67E1-F1F5-89C2-A34880815B5F}"/>
          </ac:spMkLst>
        </pc:spChg>
        <pc:spChg chg="mod">
          <ac:chgData name="WANYEKI, Ian" userId="de6f23d4-e1b7-41d4-acd6-7c622088cf12" providerId="ADAL" clId="{8081E772-1F22-4820-80C3-0840B7226473}" dt="2026-02-11T05:24:45.253" v="2" actId="790"/>
          <ac:spMkLst>
            <pc:docMk/>
            <pc:sldMk cId="3538426159" sldId="401"/>
            <ac:spMk id="5" creationId="{CD3841F1-06A4-EF7C-991C-13DB0DCA616D}"/>
          </ac:spMkLst>
        </pc:spChg>
        <pc:spChg chg="mod">
          <ac:chgData name="WANYEKI, Ian" userId="de6f23d4-e1b7-41d4-acd6-7c622088cf12" providerId="ADAL" clId="{8081E772-1F22-4820-80C3-0840B7226473}" dt="2026-02-11T05:24:45.253" v="2" actId="790"/>
          <ac:spMkLst>
            <pc:docMk/>
            <pc:sldMk cId="3538426159" sldId="401"/>
            <ac:spMk id="7" creationId="{377816B2-ED96-92E2-8A06-9CBD908376BD}"/>
          </ac:spMkLst>
        </pc:spChg>
        <pc:spChg chg="mod">
          <ac:chgData name="WANYEKI, Ian" userId="de6f23d4-e1b7-41d4-acd6-7c622088cf12" providerId="ADAL" clId="{8081E772-1F22-4820-80C3-0840B7226473}" dt="2026-02-11T05:24:45.253" v="2" actId="790"/>
          <ac:spMkLst>
            <pc:docMk/>
            <pc:sldMk cId="3538426159" sldId="401"/>
            <ac:spMk id="9" creationId="{CBE17A34-9B78-0DBC-0BB2-03F46083E0B0}"/>
          </ac:spMkLst>
        </pc:spChg>
        <pc:spChg chg="mod">
          <ac:chgData name="WANYEKI, Ian" userId="de6f23d4-e1b7-41d4-acd6-7c622088cf12" providerId="ADAL" clId="{8081E772-1F22-4820-80C3-0840B7226473}" dt="2026-02-11T05:24:45.253" v="2" actId="790"/>
          <ac:spMkLst>
            <pc:docMk/>
            <pc:sldMk cId="3538426159" sldId="401"/>
            <ac:spMk id="21" creationId="{7B456203-9B49-8FEF-8374-841E840C6436}"/>
          </ac:spMkLst>
        </pc:spChg>
        <pc:spChg chg="mod">
          <ac:chgData name="WANYEKI, Ian" userId="de6f23d4-e1b7-41d4-acd6-7c622088cf12" providerId="ADAL" clId="{8081E772-1F22-4820-80C3-0840B7226473}" dt="2026-02-11T05:24:45.253" v="2" actId="790"/>
          <ac:spMkLst>
            <pc:docMk/>
            <pc:sldMk cId="3538426159" sldId="401"/>
            <ac:spMk id="41" creationId="{5C0F32FD-35C8-08DE-C73B-5F9F667A1B10}"/>
          </ac:spMkLst>
        </pc:spChg>
        <pc:spChg chg="mod">
          <ac:chgData name="WANYEKI, Ian" userId="de6f23d4-e1b7-41d4-acd6-7c622088cf12" providerId="ADAL" clId="{8081E772-1F22-4820-80C3-0840B7226473}" dt="2026-02-11T05:24:45.253" v="2" actId="790"/>
          <ac:spMkLst>
            <pc:docMk/>
            <pc:sldMk cId="3538426159" sldId="401"/>
            <ac:spMk id="42" creationId="{0634EE76-1430-E605-19F9-77531F35219F}"/>
          </ac:spMkLst>
        </pc:spChg>
        <pc:spChg chg="mod">
          <ac:chgData name="WANYEKI, Ian" userId="de6f23d4-e1b7-41d4-acd6-7c622088cf12" providerId="ADAL" clId="{8081E772-1F22-4820-80C3-0840B7226473}" dt="2026-02-11T05:24:45.253" v="2" actId="790"/>
          <ac:spMkLst>
            <pc:docMk/>
            <pc:sldMk cId="3538426159" sldId="401"/>
            <ac:spMk id="43" creationId="{6B58E57D-01BE-48EA-B364-CD20BDB7C5FF}"/>
          </ac:spMkLst>
        </pc:spChg>
        <pc:spChg chg="mod">
          <ac:chgData name="WANYEKI, Ian" userId="de6f23d4-e1b7-41d4-acd6-7c622088cf12" providerId="ADAL" clId="{8081E772-1F22-4820-80C3-0840B7226473}" dt="2026-02-11T05:24:45.253" v="2" actId="790"/>
          <ac:spMkLst>
            <pc:docMk/>
            <pc:sldMk cId="3538426159" sldId="401"/>
            <ac:spMk id="44" creationId="{4E6F5ACB-44CA-FB7A-EF07-30D11675A785}"/>
          </ac:spMkLst>
        </pc:spChg>
        <pc:spChg chg="mod">
          <ac:chgData name="WANYEKI, Ian" userId="de6f23d4-e1b7-41d4-acd6-7c622088cf12" providerId="ADAL" clId="{8081E772-1F22-4820-80C3-0840B7226473}" dt="2026-02-11T05:24:45.253" v="2" actId="790"/>
          <ac:spMkLst>
            <pc:docMk/>
            <pc:sldMk cId="3538426159" sldId="401"/>
            <ac:spMk id="49" creationId="{31C0CA5E-3698-6B3B-B47F-48B0DB1B7781}"/>
          </ac:spMkLst>
        </pc:spChg>
      </pc:sldChg>
      <pc:sldChg chg="modSp mod">
        <pc:chgData name="WANYEKI, Ian" userId="de6f23d4-e1b7-41d4-acd6-7c622088cf12" providerId="ADAL" clId="{8081E772-1F22-4820-80C3-0840B7226473}" dt="2026-02-11T05:26:15.357" v="4" actId="313"/>
        <pc:sldMkLst>
          <pc:docMk/>
          <pc:sldMk cId="4046831302" sldId="402"/>
        </pc:sldMkLst>
        <pc:spChg chg="mod">
          <ac:chgData name="WANYEKI, Ian" userId="de6f23d4-e1b7-41d4-acd6-7c622088cf12" providerId="ADAL" clId="{8081E772-1F22-4820-80C3-0840B7226473}" dt="2026-02-11T05:24:45.253" v="2" actId="790"/>
          <ac:spMkLst>
            <pc:docMk/>
            <pc:sldMk cId="4046831302" sldId="402"/>
            <ac:spMk id="2" creationId="{00000000-0000-0000-0000-000000000000}"/>
          </ac:spMkLst>
        </pc:spChg>
        <pc:spChg chg="mod">
          <ac:chgData name="WANYEKI, Ian" userId="de6f23d4-e1b7-41d4-acd6-7c622088cf12" providerId="ADAL" clId="{8081E772-1F22-4820-80C3-0840B7226473}" dt="2026-02-11T05:24:45.253" v="2" actId="790"/>
          <ac:spMkLst>
            <pc:docMk/>
            <pc:sldMk cId="4046831302" sldId="402"/>
            <ac:spMk id="3" creationId="{00000000-0000-0000-0000-000000000000}"/>
          </ac:spMkLst>
        </pc:spChg>
        <pc:spChg chg="mod">
          <ac:chgData name="WANYEKI, Ian" userId="de6f23d4-e1b7-41d4-acd6-7c622088cf12" providerId="ADAL" clId="{8081E772-1F22-4820-80C3-0840B7226473}" dt="2026-02-11T05:26:15.357" v="4" actId="313"/>
          <ac:spMkLst>
            <pc:docMk/>
            <pc:sldMk cId="4046831302" sldId="402"/>
            <ac:spMk id="4" creationId="{5C8AE1EC-3955-4432-A937-7A1B27D853BB}"/>
          </ac:spMkLst>
        </pc:spChg>
        <pc:spChg chg="mod">
          <ac:chgData name="WANYEKI, Ian" userId="de6f23d4-e1b7-41d4-acd6-7c622088cf12" providerId="ADAL" clId="{8081E772-1F22-4820-80C3-0840B7226473}" dt="2026-02-11T05:24:45.253" v="2" actId="790"/>
          <ac:spMkLst>
            <pc:docMk/>
            <pc:sldMk cId="4046831302" sldId="402"/>
            <ac:spMk id="7" creationId="{C6F55F6B-9BA0-4205-8E8E-734168B5D2D2}"/>
          </ac:spMkLst>
        </pc:spChg>
        <pc:spChg chg="mod">
          <ac:chgData name="WANYEKI, Ian" userId="de6f23d4-e1b7-41d4-acd6-7c622088cf12" providerId="ADAL" clId="{8081E772-1F22-4820-80C3-0840B7226473}" dt="2026-02-11T05:24:45.253" v="2" actId="790"/>
          <ac:spMkLst>
            <pc:docMk/>
            <pc:sldMk cId="4046831302" sldId="402"/>
            <ac:spMk id="10" creationId="{7BDFFE7A-A6E1-C287-DEF0-86E7D2B67F4C}"/>
          </ac:spMkLst>
        </pc:spChg>
        <pc:graphicFrameChg chg="modGraphic">
          <ac:chgData name="WANYEKI, Ian" userId="de6f23d4-e1b7-41d4-acd6-7c622088cf12" providerId="ADAL" clId="{8081E772-1F22-4820-80C3-0840B7226473}" dt="2026-02-11T05:24:45.253" v="2" actId="790"/>
          <ac:graphicFrameMkLst>
            <pc:docMk/>
            <pc:sldMk cId="4046831302" sldId="402"/>
            <ac:graphicFrameMk id="5" creationId="{00000000-0000-0000-0000-000000000000}"/>
          </ac:graphicFrameMkLst>
        </pc:graphicFrameChg>
      </pc:sldChg>
      <pc:sldChg chg="modSp mod">
        <pc:chgData name="WANYEKI, Ian" userId="de6f23d4-e1b7-41d4-acd6-7c622088cf12" providerId="ADAL" clId="{8081E772-1F22-4820-80C3-0840B7226473}" dt="2026-02-11T05:24:45.253" v="2" actId="790"/>
        <pc:sldMkLst>
          <pc:docMk/>
          <pc:sldMk cId="1062117882" sldId="403"/>
        </pc:sldMkLst>
        <pc:spChg chg="mod">
          <ac:chgData name="WANYEKI, Ian" userId="de6f23d4-e1b7-41d4-acd6-7c622088cf12" providerId="ADAL" clId="{8081E772-1F22-4820-80C3-0840B7226473}" dt="2026-02-11T05:24:45.253" v="2" actId="790"/>
          <ac:spMkLst>
            <pc:docMk/>
            <pc:sldMk cId="1062117882" sldId="403"/>
            <ac:spMk id="2" creationId="{00AA2979-55BE-1E92-EAEA-3125A55AF9B5}"/>
          </ac:spMkLst>
        </pc:spChg>
        <pc:spChg chg="mod">
          <ac:chgData name="WANYEKI, Ian" userId="de6f23d4-e1b7-41d4-acd6-7c622088cf12" providerId="ADAL" clId="{8081E772-1F22-4820-80C3-0840B7226473}" dt="2026-02-11T05:24:45.253" v="2" actId="790"/>
          <ac:spMkLst>
            <pc:docMk/>
            <pc:sldMk cId="1062117882" sldId="403"/>
            <ac:spMk id="3" creationId="{A628C06D-EBCB-DCF3-5249-46CFD25CFB46}"/>
          </ac:spMkLst>
        </pc:spChg>
      </pc:sldChg>
      <pc:sldChg chg="modSp mod">
        <pc:chgData name="WANYEKI, Ian" userId="de6f23d4-e1b7-41d4-acd6-7c622088cf12" providerId="ADAL" clId="{8081E772-1F22-4820-80C3-0840B7226473}" dt="2026-02-11T05:24:45.253" v="2" actId="790"/>
        <pc:sldMkLst>
          <pc:docMk/>
          <pc:sldMk cId="1706811333" sldId="404"/>
        </pc:sldMkLst>
        <pc:spChg chg="mod">
          <ac:chgData name="WANYEKI, Ian" userId="de6f23d4-e1b7-41d4-acd6-7c622088cf12" providerId="ADAL" clId="{8081E772-1F22-4820-80C3-0840B7226473}" dt="2026-02-11T05:24:45.253" v="2" actId="790"/>
          <ac:spMkLst>
            <pc:docMk/>
            <pc:sldMk cId="1706811333" sldId="404"/>
            <ac:spMk id="2" creationId="{9B52946F-2EC5-C971-E4E1-AA1BC080F863}"/>
          </ac:spMkLst>
        </pc:spChg>
        <pc:spChg chg="mod">
          <ac:chgData name="WANYEKI, Ian" userId="de6f23d4-e1b7-41d4-acd6-7c622088cf12" providerId="ADAL" clId="{8081E772-1F22-4820-80C3-0840B7226473}" dt="2026-02-11T05:24:45.253" v="2" actId="790"/>
          <ac:spMkLst>
            <pc:docMk/>
            <pc:sldMk cId="1706811333" sldId="404"/>
            <ac:spMk id="3" creationId="{243C8B79-53CD-2AE8-2ACC-D4625857C6CD}"/>
          </ac:spMkLst>
        </pc:spChg>
      </pc:sldChg>
      <pc:sldChg chg="modSp mod">
        <pc:chgData name="WANYEKI, Ian" userId="de6f23d4-e1b7-41d4-acd6-7c622088cf12" providerId="ADAL" clId="{8081E772-1F22-4820-80C3-0840B7226473}" dt="2026-02-11T05:24:45.253" v="2" actId="790"/>
        <pc:sldMkLst>
          <pc:docMk/>
          <pc:sldMk cId="1497814093" sldId="405"/>
        </pc:sldMkLst>
        <pc:spChg chg="mod">
          <ac:chgData name="WANYEKI, Ian" userId="de6f23d4-e1b7-41d4-acd6-7c622088cf12" providerId="ADAL" clId="{8081E772-1F22-4820-80C3-0840B7226473}" dt="2026-02-11T05:24:45.253" v="2" actId="790"/>
          <ac:spMkLst>
            <pc:docMk/>
            <pc:sldMk cId="1497814093" sldId="405"/>
            <ac:spMk id="2" creationId="{DAD6CA0D-7E03-34E2-1400-7C071EA8612B}"/>
          </ac:spMkLst>
        </pc:spChg>
        <pc:spChg chg="mod">
          <ac:chgData name="WANYEKI, Ian" userId="de6f23d4-e1b7-41d4-acd6-7c622088cf12" providerId="ADAL" clId="{8081E772-1F22-4820-80C3-0840B7226473}" dt="2026-02-11T05:24:45.253" v="2" actId="790"/>
          <ac:spMkLst>
            <pc:docMk/>
            <pc:sldMk cId="1497814093" sldId="405"/>
            <ac:spMk id="4" creationId="{21D7C457-83EA-A99E-C4C0-1655C3B55A23}"/>
          </ac:spMkLst>
        </pc:spChg>
        <pc:graphicFrameChg chg="modGraphic">
          <ac:chgData name="WANYEKI, Ian" userId="de6f23d4-e1b7-41d4-acd6-7c622088cf12" providerId="ADAL" clId="{8081E772-1F22-4820-80C3-0840B7226473}" dt="2026-02-11T05:24:45.253" v="2" actId="790"/>
          <ac:graphicFrameMkLst>
            <pc:docMk/>
            <pc:sldMk cId="1497814093" sldId="405"/>
            <ac:graphicFrameMk id="7" creationId="{230CF777-05BB-A2B4-A302-A55CCC66C488}"/>
          </ac:graphicFrameMkLst>
        </pc:graphicFrameChg>
      </pc:sldChg>
      <pc:sldChg chg="modSp mod">
        <pc:chgData name="WANYEKI, Ian" userId="de6f23d4-e1b7-41d4-acd6-7c622088cf12" providerId="ADAL" clId="{8081E772-1F22-4820-80C3-0840B7226473}" dt="2026-02-11T05:24:45.253" v="2" actId="790"/>
        <pc:sldMkLst>
          <pc:docMk/>
          <pc:sldMk cId="730325456" sldId="406"/>
        </pc:sldMkLst>
        <pc:spChg chg="mod">
          <ac:chgData name="WANYEKI, Ian" userId="de6f23d4-e1b7-41d4-acd6-7c622088cf12" providerId="ADAL" clId="{8081E772-1F22-4820-80C3-0840B7226473}" dt="2026-02-11T05:24:45.253" v="2" actId="790"/>
          <ac:spMkLst>
            <pc:docMk/>
            <pc:sldMk cId="730325456" sldId="406"/>
            <ac:spMk id="2" creationId="{8E196975-07CC-4973-D014-7D3271F29D6F}"/>
          </ac:spMkLst>
        </pc:spChg>
        <pc:spChg chg="mod">
          <ac:chgData name="WANYEKI, Ian" userId="de6f23d4-e1b7-41d4-acd6-7c622088cf12" providerId="ADAL" clId="{8081E772-1F22-4820-80C3-0840B7226473}" dt="2026-02-11T05:24:45.253" v="2" actId="790"/>
          <ac:spMkLst>
            <pc:docMk/>
            <pc:sldMk cId="730325456" sldId="406"/>
            <ac:spMk id="4" creationId="{6FC7083D-251B-3944-E0C9-417A20199F3B}"/>
          </ac:spMkLst>
        </pc:spChg>
        <pc:graphicFrameChg chg="modGraphic">
          <ac:chgData name="WANYEKI, Ian" userId="de6f23d4-e1b7-41d4-acd6-7c622088cf12" providerId="ADAL" clId="{8081E772-1F22-4820-80C3-0840B7226473}" dt="2026-02-11T05:24:45.253" v="2" actId="790"/>
          <ac:graphicFrameMkLst>
            <pc:docMk/>
            <pc:sldMk cId="730325456" sldId="406"/>
            <ac:graphicFrameMk id="7" creationId="{6BC339A8-F8C4-435F-8A66-8A7C2B453C8A}"/>
          </ac:graphicFrameMkLst>
        </pc:graphicFrameChg>
      </pc:sldChg>
      <pc:sldChg chg="modSp mod">
        <pc:chgData name="WANYEKI, Ian" userId="de6f23d4-e1b7-41d4-acd6-7c622088cf12" providerId="ADAL" clId="{8081E772-1F22-4820-80C3-0840B7226473}" dt="2026-02-11T05:24:45.253" v="2" actId="790"/>
        <pc:sldMkLst>
          <pc:docMk/>
          <pc:sldMk cId="222739562" sldId="510"/>
        </pc:sldMkLst>
        <pc:spChg chg="mod">
          <ac:chgData name="WANYEKI, Ian" userId="de6f23d4-e1b7-41d4-acd6-7c622088cf12" providerId="ADAL" clId="{8081E772-1F22-4820-80C3-0840B7226473}" dt="2026-02-11T05:24:45.253" v="2" actId="790"/>
          <ac:spMkLst>
            <pc:docMk/>
            <pc:sldMk cId="222739562" sldId="510"/>
            <ac:spMk id="4" creationId="{604B42AA-C0C5-D9C3-1578-1DCCFFA2BF44}"/>
          </ac:spMkLst>
        </pc:spChg>
        <pc:spChg chg="mod">
          <ac:chgData name="WANYEKI, Ian" userId="de6f23d4-e1b7-41d4-acd6-7c622088cf12" providerId="ADAL" clId="{8081E772-1F22-4820-80C3-0840B7226473}" dt="2026-02-11T05:24:45.253" v="2" actId="790"/>
          <ac:spMkLst>
            <pc:docMk/>
            <pc:sldMk cId="222739562" sldId="510"/>
            <ac:spMk id="5" creationId="{90C5C4E1-561C-5ED4-A736-41109246E26B}"/>
          </ac:spMkLst>
        </pc:spChg>
        <pc:spChg chg="mod">
          <ac:chgData name="WANYEKI, Ian" userId="de6f23d4-e1b7-41d4-acd6-7c622088cf12" providerId="ADAL" clId="{8081E772-1F22-4820-80C3-0840B7226473}" dt="2026-02-11T05:24:45.253" v="2" actId="790"/>
          <ac:spMkLst>
            <pc:docMk/>
            <pc:sldMk cId="222739562" sldId="510"/>
            <ac:spMk id="8" creationId="{4E365B17-B442-EF4F-9055-AF2251FF6FF4}"/>
          </ac:spMkLst>
        </pc:spChg>
        <pc:spChg chg="mod">
          <ac:chgData name="WANYEKI, Ian" userId="de6f23d4-e1b7-41d4-acd6-7c622088cf12" providerId="ADAL" clId="{8081E772-1F22-4820-80C3-0840B7226473}" dt="2026-02-11T05:24:45.253" v="2" actId="790"/>
          <ac:spMkLst>
            <pc:docMk/>
            <pc:sldMk cId="222739562" sldId="510"/>
            <ac:spMk id="11" creationId="{FFAE8E31-2028-F51A-4704-50E495594AAF}"/>
          </ac:spMkLst>
        </pc:spChg>
      </pc:sldChg>
      <pc:sldChg chg="modSp mod">
        <pc:chgData name="WANYEKI, Ian" userId="de6f23d4-e1b7-41d4-acd6-7c622088cf12" providerId="ADAL" clId="{8081E772-1F22-4820-80C3-0840B7226473}" dt="2026-02-11T05:24:45.253" v="2" actId="790"/>
        <pc:sldMkLst>
          <pc:docMk/>
          <pc:sldMk cId="1141279617" sldId="511"/>
        </pc:sldMkLst>
        <pc:spChg chg="mod">
          <ac:chgData name="WANYEKI, Ian" userId="de6f23d4-e1b7-41d4-acd6-7c622088cf12" providerId="ADAL" clId="{8081E772-1F22-4820-80C3-0840B7226473}" dt="2026-02-11T05:24:45.253" v="2" actId="790"/>
          <ac:spMkLst>
            <pc:docMk/>
            <pc:sldMk cId="1141279617" sldId="511"/>
            <ac:spMk id="2" creationId="{48BAF989-BCB7-D06F-10F3-5ED6BBAEECFC}"/>
          </ac:spMkLst>
        </pc:spChg>
        <pc:spChg chg="mod">
          <ac:chgData name="WANYEKI, Ian" userId="de6f23d4-e1b7-41d4-acd6-7c622088cf12" providerId="ADAL" clId="{8081E772-1F22-4820-80C3-0840B7226473}" dt="2026-02-11T05:24:45.253" v="2" actId="790"/>
          <ac:spMkLst>
            <pc:docMk/>
            <pc:sldMk cId="1141279617" sldId="511"/>
            <ac:spMk id="5" creationId="{229591FF-34EE-97E7-364F-16D97D500E28}"/>
          </ac:spMkLst>
        </pc:spChg>
        <pc:spChg chg="mod">
          <ac:chgData name="WANYEKI, Ian" userId="de6f23d4-e1b7-41d4-acd6-7c622088cf12" providerId="ADAL" clId="{8081E772-1F22-4820-80C3-0840B7226473}" dt="2026-02-11T05:24:45.253" v="2" actId="790"/>
          <ac:spMkLst>
            <pc:docMk/>
            <pc:sldMk cId="1141279617" sldId="511"/>
            <ac:spMk id="6" creationId="{A06885D3-0841-86AA-E69A-E39195956F95}"/>
          </ac:spMkLst>
        </pc:spChg>
        <pc:spChg chg="mod">
          <ac:chgData name="WANYEKI, Ian" userId="de6f23d4-e1b7-41d4-acd6-7c622088cf12" providerId="ADAL" clId="{8081E772-1F22-4820-80C3-0840B7226473}" dt="2026-02-11T05:24:45.253" v="2" actId="790"/>
          <ac:spMkLst>
            <pc:docMk/>
            <pc:sldMk cId="1141279617" sldId="511"/>
            <ac:spMk id="18" creationId="{5DC474E4-63C4-47A9-20CB-1C9DB7946232}"/>
          </ac:spMkLst>
        </pc:spChg>
        <pc:spChg chg="mod">
          <ac:chgData name="WANYEKI, Ian" userId="de6f23d4-e1b7-41d4-acd6-7c622088cf12" providerId="ADAL" clId="{8081E772-1F22-4820-80C3-0840B7226473}" dt="2026-02-11T05:24:45.253" v="2" actId="790"/>
          <ac:spMkLst>
            <pc:docMk/>
            <pc:sldMk cId="1141279617" sldId="511"/>
            <ac:spMk id="19" creationId="{8320E948-8282-BF2A-CEBC-C01BDF74DC09}"/>
          </ac:spMkLst>
        </pc:spChg>
      </pc:sldChg>
      <pc:sldChg chg="modSp mod">
        <pc:chgData name="WANYEKI, Ian" userId="de6f23d4-e1b7-41d4-acd6-7c622088cf12" providerId="ADAL" clId="{8081E772-1F22-4820-80C3-0840B7226473}" dt="2026-02-11T05:24:45.253" v="2" actId="790"/>
        <pc:sldMkLst>
          <pc:docMk/>
          <pc:sldMk cId="1386329665" sldId="512"/>
        </pc:sldMkLst>
        <pc:spChg chg="mod">
          <ac:chgData name="WANYEKI, Ian" userId="de6f23d4-e1b7-41d4-acd6-7c622088cf12" providerId="ADAL" clId="{8081E772-1F22-4820-80C3-0840B7226473}" dt="2026-02-11T05:24:45.253" v="2" actId="790"/>
          <ac:spMkLst>
            <pc:docMk/>
            <pc:sldMk cId="1386329665" sldId="512"/>
            <ac:spMk id="2" creationId="{579FB409-8595-07A4-DE8F-AB1777752448}"/>
          </ac:spMkLst>
        </pc:spChg>
        <pc:spChg chg="mod">
          <ac:chgData name="WANYEKI, Ian" userId="de6f23d4-e1b7-41d4-acd6-7c622088cf12" providerId="ADAL" clId="{8081E772-1F22-4820-80C3-0840B7226473}" dt="2026-02-11T05:24:45.253" v="2" actId="790"/>
          <ac:spMkLst>
            <pc:docMk/>
            <pc:sldMk cId="1386329665" sldId="512"/>
            <ac:spMk id="4" creationId="{ACA48331-5DCC-C7ED-74EE-625F86973553}"/>
          </ac:spMkLst>
        </pc:spChg>
      </pc:sldChg>
      <pc:sldChg chg="modSp mod">
        <pc:chgData name="WANYEKI, Ian" userId="de6f23d4-e1b7-41d4-acd6-7c622088cf12" providerId="ADAL" clId="{8081E772-1F22-4820-80C3-0840B7226473}" dt="2026-02-11T05:28:23.777" v="10" actId="6549"/>
        <pc:sldMkLst>
          <pc:docMk/>
          <pc:sldMk cId="3618500588" sldId="513"/>
        </pc:sldMkLst>
        <pc:spChg chg="mod">
          <ac:chgData name="WANYEKI, Ian" userId="de6f23d4-e1b7-41d4-acd6-7c622088cf12" providerId="ADAL" clId="{8081E772-1F22-4820-80C3-0840B7226473}" dt="2026-02-11T05:24:45.253" v="2" actId="790"/>
          <ac:spMkLst>
            <pc:docMk/>
            <pc:sldMk cId="3618500588" sldId="513"/>
            <ac:spMk id="2" creationId="{6EC8985E-2F44-B226-3304-9EB2F9049455}"/>
          </ac:spMkLst>
        </pc:spChg>
        <pc:spChg chg="mod">
          <ac:chgData name="WANYEKI, Ian" userId="de6f23d4-e1b7-41d4-acd6-7c622088cf12" providerId="ADAL" clId="{8081E772-1F22-4820-80C3-0840B7226473}" dt="2026-02-11T05:24:45.253" v="2" actId="790"/>
          <ac:spMkLst>
            <pc:docMk/>
            <pc:sldMk cId="3618500588" sldId="513"/>
            <ac:spMk id="4" creationId="{BFEC5594-E602-8F3E-5B47-D5DE61066982}"/>
          </ac:spMkLst>
        </pc:spChg>
        <pc:spChg chg="mod">
          <ac:chgData name="WANYEKI, Ian" userId="de6f23d4-e1b7-41d4-acd6-7c622088cf12" providerId="ADAL" clId="{8081E772-1F22-4820-80C3-0840B7226473}" dt="2026-02-11T05:28:23.777" v="10" actId="6549"/>
          <ac:spMkLst>
            <pc:docMk/>
            <pc:sldMk cId="3618500588" sldId="513"/>
            <ac:spMk id="8" creationId="{8E7CB5EE-6809-43FF-1EB5-037190762D6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Naissances Spectrum</c:v>
                </c:pt>
              </c:strCache>
            </c:strRef>
          </c:tx>
          <c:spPr>
            <a:solidFill>
              <a:schemeClr val="accent1"/>
            </a:solidFill>
            <a:ln>
              <a:noFill/>
            </a:ln>
            <a:effectLst/>
          </c:spPr>
          <c:invertIfNegative val="0"/>
          <c:cat>
            <c:strRef>
              <c:f>Sheet1!$B$1:$L$1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Sheet1!$B$2:$L$2</c:f>
              <c:numCache>
                <c:formatCode>General</c:formatCode>
                <c:ptCount val="11"/>
                <c:pt idx="0">
                  <c:v>58484.90625</c:v>
                </c:pt>
                <c:pt idx="1">
                  <c:v>59040.433590000001</c:v>
                </c:pt>
                <c:pt idx="2">
                  <c:v>59575.261720000002</c:v>
                </c:pt>
                <c:pt idx="3">
                  <c:v>60046.640619999998</c:v>
                </c:pt>
                <c:pt idx="4">
                  <c:v>60708.21875</c:v>
                </c:pt>
                <c:pt idx="5">
                  <c:v>60885.65625</c:v>
                </c:pt>
                <c:pt idx="6">
                  <c:v>61332.023439999997</c:v>
                </c:pt>
                <c:pt idx="7">
                  <c:v>61485.554689999997</c:v>
                </c:pt>
                <c:pt idx="8">
                  <c:v>60941.132810000003</c:v>
                </c:pt>
                <c:pt idx="9">
                  <c:v>60424.800779999998</c:v>
                </c:pt>
                <c:pt idx="10">
                  <c:v>60014.648439999997</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F4B4-45E8-914C-140CEC0443C4}"/>
            </c:ext>
          </c:extLst>
        </c:ser>
        <c:ser>
          <c:idx val="1"/>
          <c:order val="1"/>
          <c:tx>
            <c:strRef>
              <c:f>Sheet1!$A$3</c:f>
              <c:strCache>
                <c:ptCount val="1"/>
                <c:pt idx="0">
                  <c:v>Naissances dans le cadre du programme</c:v>
                </c:pt>
              </c:strCache>
            </c:strRef>
          </c:tx>
          <c:spPr>
            <a:solidFill>
              <a:schemeClr val="accent2"/>
            </a:solidFill>
            <a:ln>
              <a:noFill/>
            </a:ln>
            <a:effectLst/>
          </c:spPr>
          <c:invertIfNegative val="0"/>
          <c:cat>
            <c:strRef>
              <c:f>Sheet1!$B$1:$L$1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Sheet1!$B$3:$L$3</c:f>
              <c:numCache>
                <c:formatCode>General</c:formatCode>
                <c:ptCount val="11"/>
                <c:pt idx="0">
                  <c:v>47243</c:v>
                </c:pt>
                <c:pt idx="1">
                  <c:v>47599</c:v>
                </c:pt>
                <c:pt idx="2">
                  <c:v>45563</c:v>
                </c:pt>
                <c:pt idx="3">
                  <c:v>46973</c:v>
                </c:pt>
                <c:pt idx="4">
                  <c:v>47542</c:v>
                </c:pt>
                <c:pt idx="5">
                  <c:v>46821</c:v>
                </c:pt>
                <c:pt idx="6">
                  <c:v>54546</c:v>
                </c:pt>
                <c:pt idx="7">
                  <c:v>53715</c:v>
                </c:pt>
                <c:pt idx="8">
                  <c:v>51962</c:v>
                </c:pt>
                <c:pt idx="9">
                  <c:v>50469</c:v>
                </c:pt>
                <c:pt idx="10">
                  <c:v>48543</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F4B4-45E8-914C-140CEC0443C4}"/>
            </c:ext>
          </c:extLst>
        </c:ser>
        <c:ser>
          <c:idx val="2"/>
          <c:order val="2"/>
          <c:tx>
            <c:strRef>
              <c:f>Sheet1!$A$4</c:f>
              <c:strCache>
                <c:ptCount val="1"/>
                <c:pt idx="0">
                  <c:v>Premières visites prénatales</c:v>
                </c:pt>
              </c:strCache>
            </c:strRef>
          </c:tx>
          <c:spPr>
            <a:solidFill>
              <a:schemeClr val="accent3"/>
            </a:solidFill>
            <a:ln>
              <a:noFill/>
            </a:ln>
            <a:effectLst/>
          </c:spPr>
          <c:invertIfNegative val="0"/>
          <c:cat>
            <c:strRef>
              <c:f>Sheet1!$B$1:$L$1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Sheet1!$B$4:$L$4</c:f>
              <c:numCache>
                <c:formatCode>General</c:formatCode>
                <c:ptCount val="11"/>
                <c:pt idx="0">
                  <c:v>49190</c:v>
                </c:pt>
                <c:pt idx="1">
                  <c:v>50021</c:v>
                </c:pt>
                <c:pt idx="2">
                  <c:v>49526</c:v>
                </c:pt>
                <c:pt idx="3">
                  <c:v>52239</c:v>
                </c:pt>
                <c:pt idx="4">
                  <c:v>53227</c:v>
                </c:pt>
                <c:pt idx="5">
                  <c:v>53640</c:v>
                </c:pt>
                <c:pt idx="6">
                  <c:v>56918</c:v>
                </c:pt>
                <c:pt idx="7">
                  <c:v>58623</c:v>
                </c:pt>
                <c:pt idx="8">
                  <c:v>59605</c:v>
                </c:pt>
                <c:pt idx="9">
                  <c:v>52350</c:v>
                </c:pt>
                <c:pt idx="10">
                  <c:v>51881</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F4B4-45E8-914C-140CEC0443C4}"/>
            </c:ext>
          </c:extLst>
        </c:ser>
        <c:ser>
          <c:idx val="3"/>
          <c:order val="3"/>
          <c:tx>
            <c:strRef>
              <c:f>Sheet1!$A$5</c:f>
              <c:strCache>
                <c:ptCount val="1"/>
                <c:pt idx="0">
                  <c:v>A subi au moins un test de dépistage du VIH</c:v>
                </c:pt>
              </c:strCache>
            </c:strRef>
          </c:tx>
          <c:spPr>
            <a:solidFill>
              <a:schemeClr val="accent4"/>
            </a:solidFill>
            <a:ln>
              <a:noFill/>
            </a:ln>
            <a:effectLst/>
          </c:spPr>
          <c:invertIfNegative val="0"/>
          <c:cat>
            <c:strRef>
              <c:f>Sheet1!$B$1:$L$1</c:f>
              <c:strCache>
                <c:ptCount val="11"/>
                <c:pt idx="0">
                  <c:v>2012</c:v>
                </c:pt>
                <c:pt idx="1">
                  <c:v>2013</c:v>
                </c:pt>
                <c:pt idx="2">
                  <c:v>2014</c:v>
                </c:pt>
                <c:pt idx="3">
                  <c:v>2015</c:v>
                </c:pt>
                <c:pt idx="4">
                  <c:v>2016</c:v>
                </c:pt>
                <c:pt idx="5">
                  <c:v>2017</c:v>
                </c:pt>
                <c:pt idx="6">
                  <c:v>2018</c:v>
                </c:pt>
                <c:pt idx="7">
                  <c:v>2019</c:v>
                </c:pt>
                <c:pt idx="8">
                  <c:v>2020</c:v>
                </c:pt>
                <c:pt idx="9">
                  <c:v>2021</c:v>
                </c:pt>
                <c:pt idx="10">
                  <c:v>2022</c:v>
                </c:pt>
              </c:strCache>
            </c:strRef>
          </c:cat>
          <c:val>
            <c:numRef>
              <c:f>Sheet1!$B$5:$L$5</c:f>
              <c:numCache>
                <c:formatCode>General</c:formatCode>
                <c:ptCount val="11"/>
                <c:pt idx="0">
                  <c:v>28453</c:v>
                </c:pt>
                <c:pt idx="1">
                  <c:v>30155</c:v>
                </c:pt>
                <c:pt idx="2">
                  <c:v>30027</c:v>
                </c:pt>
                <c:pt idx="3">
                  <c:v>29789</c:v>
                </c:pt>
                <c:pt idx="4">
                  <c:v>31339</c:v>
                </c:pt>
                <c:pt idx="5">
                  <c:v>31407</c:v>
                </c:pt>
                <c:pt idx="6">
                  <c:v>33844</c:v>
                </c:pt>
                <c:pt idx="7">
                  <c:v>35605</c:v>
                </c:pt>
                <c:pt idx="8">
                  <c:v>38683</c:v>
                </c:pt>
                <c:pt idx="9">
                  <c:v>34985</c:v>
                </c:pt>
                <c:pt idx="10">
                  <c:v>35183</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F4B4-45E8-914C-140CEC0443C4}"/>
            </c:ext>
          </c:extLst>
        </c:ser>
        <c:dLbls>
          <c:showLegendKey val="0"/>
          <c:showVal val="0"/>
          <c:showCatName val="0"/>
          <c:showSerName val="0"/>
          <c:showPercent val="0"/>
          <c:showBubbleSize val="0"/>
        </c:dLbls>
        <c:gapWidth val="219"/>
        <c:overlap val="-27"/>
        <c:axId val="1637907359"/>
        <c:axId val="1749527295"/>
      </c:barChart>
      <c:catAx>
        <c:axId val="1637907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9527295"/>
        <c:crosses val="autoZero"/>
        <c:auto val="1"/>
        <c:lblAlgn val="ctr"/>
        <c:lblOffset val="100"/>
        <c:noMultiLvlLbl val="0"/>
      </c:catAx>
      <c:valAx>
        <c:axId val="17495272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37907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 0-4</c:v>
                </c:pt>
              </c:strCache>
            </c:strRef>
          </c:tx>
          <c:spPr>
            <a:solidFill>
              <a:schemeClr val="accent1"/>
            </a:solidFill>
            <a:ln>
              <a:noFill/>
            </a:ln>
            <a:effectLst/>
          </c:spPr>
          <c:invertIfNegative val="0"/>
          <c:cat>
            <c:numRef>
              <c:f>Sheet1!$A$2:$A$6</c:f>
              <c:numCache>
                <c:formatCode>General</c:formatCode>
                <c:ptCount val="5"/>
                <c:pt idx="0">
                  <c:v>2000</c:v>
                </c:pt>
                <c:pt idx="1">
                  <c:v>2005</c:v>
                </c:pt>
                <c:pt idx="2">
                  <c:v>2010</c:v>
                </c:pt>
                <c:pt idx="3">
                  <c:v>2015</c:v>
                </c:pt>
                <c:pt idx="4">
                  <c:v>2020</c:v>
                </c:pt>
              </c:numCache>
            </c:numRef>
          </c:cat>
          <c:val>
            <c:numRef>
              <c:f>Sheet1!$B$2:$B$6</c:f>
              <c:numCache>
                <c:formatCode>#,##0</c:formatCode>
                <c:ptCount val="5"/>
                <c:pt idx="0">
                  <c:v>54130</c:v>
                </c:pt>
                <c:pt idx="1">
                  <c:v>51157</c:v>
                </c:pt>
                <c:pt idx="2">
                  <c:v>34680</c:v>
                </c:pt>
                <c:pt idx="3">
                  <c:v>28103</c:v>
                </c:pt>
                <c:pt idx="4">
                  <c:v>16585</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70F5-4516-80EA-347CCC820010}"/>
            </c:ext>
          </c:extLst>
        </c:ser>
        <c:ser>
          <c:idx val="1"/>
          <c:order val="1"/>
          <c:tx>
            <c:strRef>
              <c:f>Sheet1!$C$1</c:f>
              <c:strCache>
                <c:ptCount val="1"/>
                <c:pt idx="0">
                  <c:v> 5-9 </c:v>
                </c:pt>
              </c:strCache>
            </c:strRef>
          </c:tx>
          <c:spPr>
            <a:solidFill>
              <a:schemeClr val="accent2"/>
            </a:solidFill>
            <a:ln>
              <a:noFill/>
            </a:ln>
            <a:effectLst/>
          </c:spPr>
          <c:invertIfNegative val="0"/>
          <c:cat>
            <c:numRef>
              <c:f>Sheet1!$A$2:$A$6</c:f>
              <c:numCache>
                <c:formatCode>General</c:formatCode>
                <c:ptCount val="5"/>
                <c:pt idx="0">
                  <c:v>2000</c:v>
                </c:pt>
                <c:pt idx="1">
                  <c:v>2005</c:v>
                </c:pt>
                <c:pt idx="2">
                  <c:v>2010</c:v>
                </c:pt>
                <c:pt idx="3">
                  <c:v>2015</c:v>
                </c:pt>
                <c:pt idx="4">
                  <c:v>2020</c:v>
                </c:pt>
              </c:numCache>
            </c:numRef>
          </c:cat>
          <c:val>
            <c:numRef>
              <c:f>Sheet1!$C$2:$C$6</c:f>
              <c:numCache>
                <c:formatCode>#,##0</c:formatCode>
                <c:ptCount val="5"/>
                <c:pt idx="0">
                  <c:v>30401</c:v>
                </c:pt>
                <c:pt idx="1">
                  <c:v>37028</c:v>
                </c:pt>
                <c:pt idx="2">
                  <c:v>36492</c:v>
                </c:pt>
                <c:pt idx="3">
                  <c:v>28861</c:v>
                </c:pt>
                <c:pt idx="4">
                  <c:v>26376</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70F5-4516-80EA-347CCC820010}"/>
            </c:ext>
          </c:extLst>
        </c:ser>
        <c:ser>
          <c:idx val="2"/>
          <c:order val="2"/>
          <c:tx>
            <c:strRef>
              <c:f>Sheet1!$D$1</c:f>
              <c:strCache>
                <c:ptCount val="1"/>
                <c:pt idx="0">
                  <c:v> 10-14</c:v>
                </c:pt>
              </c:strCache>
            </c:strRef>
          </c:tx>
          <c:spPr>
            <a:solidFill>
              <a:schemeClr val="accent3"/>
            </a:solidFill>
            <a:ln>
              <a:noFill/>
            </a:ln>
            <a:effectLst/>
          </c:spPr>
          <c:invertIfNegative val="0"/>
          <c:cat>
            <c:numRef>
              <c:f>Sheet1!$A$2:$A$6</c:f>
              <c:numCache>
                <c:formatCode>General</c:formatCode>
                <c:ptCount val="5"/>
                <c:pt idx="0">
                  <c:v>2000</c:v>
                </c:pt>
                <c:pt idx="1">
                  <c:v>2005</c:v>
                </c:pt>
                <c:pt idx="2">
                  <c:v>2010</c:v>
                </c:pt>
                <c:pt idx="3">
                  <c:v>2015</c:v>
                </c:pt>
                <c:pt idx="4">
                  <c:v>2020</c:v>
                </c:pt>
              </c:numCache>
            </c:numRef>
          </c:cat>
          <c:val>
            <c:numRef>
              <c:f>Sheet1!$D$2:$D$6</c:f>
              <c:numCache>
                <c:formatCode>#,##0</c:formatCode>
                <c:ptCount val="5"/>
                <c:pt idx="0">
                  <c:v>12171</c:v>
                </c:pt>
                <c:pt idx="1">
                  <c:v>23750</c:v>
                </c:pt>
                <c:pt idx="2">
                  <c:v>29208</c:v>
                </c:pt>
                <c:pt idx="3">
                  <c:v>30721</c:v>
                </c:pt>
                <c:pt idx="4">
                  <c:v>25814</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70F5-4516-80EA-347CCC820010}"/>
            </c:ext>
          </c:extLst>
        </c:ser>
        <c:dLbls>
          <c:showLegendKey val="0"/>
          <c:showVal val="0"/>
          <c:showCatName val="0"/>
          <c:showSerName val="0"/>
          <c:showPercent val="0"/>
          <c:showBubbleSize val="0"/>
        </c:dLbls>
        <c:gapWidth val="150"/>
        <c:overlap val="100"/>
        <c:axId val="670082520"/>
        <c:axId val="670083960"/>
      </c:barChart>
      <c:catAx>
        <c:axId val="670082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0083960"/>
        <c:crosses val="autoZero"/>
        <c:auto val="1"/>
        <c:lblAlgn val="ctr"/>
        <c:lblOffset val="100"/>
        <c:noMultiLvlLbl val="0"/>
      </c:catAx>
      <c:valAx>
        <c:axId val="6700839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008252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Sheet1!$A$2</c:f>
              <c:strCache>
                <c:ptCount val="1"/>
                <c:pt idx="0">
                  <c:v>   Névirapine à dose unique</c:v>
                </c:pt>
              </c:strCache>
            </c:strRef>
          </c:tx>
          <c:spPr>
            <a:solidFill>
              <a:schemeClr val="accent1"/>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Sheet1!$B$2:$X$2</c:f>
              <c:numCache>
                <c:formatCode>#,##0</c:formatCode>
                <c:ptCount val="2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57D9-4A94-9CF5-29BC4ADBF7DD}"/>
            </c:ext>
          </c:extLst>
        </c:ser>
        <c:ser>
          <c:idx val="1"/>
          <c:order val="1"/>
          <c:tx>
            <c:strRef>
              <c:f>Sheet1!$A$3</c:f>
              <c:strCache>
                <c:ptCount val="1"/>
                <c:pt idx="0">
                  <c:v>   Double ARV</c:v>
                </c:pt>
              </c:strCache>
            </c:strRef>
          </c:tx>
          <c:spPr>
            <a:solidFill>
              <a:schemeClr val="accent2"/>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Sheet1!$B$3:$X$3</c:f>
              <c:numCache>
                <c:formatCode>#,##0</c:formatCode>
                <c:ptCount val="2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57D9-4A94-9CF5-29BC4ADBF7DD}"/>
            </c:ext>
          </c:extLst>
        </c:ser>
        <c:ser>
          <c:idx val="2"/>
          <c:order val="2"/>
          <c:tx>
            <c:strRef>
              <c:f>Sheet1!$A$4</c:f>
              <c:strCache>
                <c:ptCount val="1"/>
                <c:pt idx="0">
                  <c:v>   Option A - maternelle</c:v>
                </c:pt>
              </c:strCache>
            </c:strRef>
          </c:tx>
          <c:spPr>
            <a:solidFill>
              <a:schemeClr val="accent3"/>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Sheet1!$B$4:$X$4</c:f>
              <c:numCache>
                <c:formatCode>#,##0</c:formatCode>
                <c:ptCount val="23"/>
                <c:pt idx="0">
                  <c:v>1247</c:v>
                </c:pt>
                <c:pt idx="1">
                  <c:v>2495</c:v>
                </c:pt>
                <c:pt idx="2">
                  <c:v>3742</c:v>
                </c:pt>
                <c:pt idx="3">
                  <c:v>4990</c:v>
                </c:pt>
                <c:pt idx="4">
                  <c:v>6247</c:v>
                </c:pt>
                <c:pt idx="5">
                  <c:v>9375</c:v>
                </c:pt>
                <c:pt idx="6">
                  <c:v>10114</c:v>
                </c:pt>
                <c:pt idx="7">
                  <c:v>8770</c:v>
                </c:pt>
                <c:pt idx="8">
                  <c:v>8130</c:v>
                </c:pt>
                <c:pt idx="9">
                  <c:v>8527</c:v>
                </c:pt>
                <c:pt idx="10">
                  <c:v>5343</c:v>
                </c:pt>
                <c:pt idx="11">
                  <c:v>4076</c:v>
                </c:pt>
                <c:pt idx="12">
                  <c:v>3999</c:v>
                </c:pt>
                <c:pt idx="13">
                  <c:v>699</c:v>
                </c:pt>
                <c:pt idx="14">
                  <c:v>317</c:v>
                </c:pt>
                <c:pt idx="15">
                  <c:v>166</c:v>
                </c:pt>
                <c:pt idx="16">
                  <c:v>0</c:v>
                </c:pt>
                <c:pt idx="17">
                  <c:v>0</c:v>
                </c:pt>
                <c:pt idx="18">
                  <c:v>0</c:v>
                </c:pt>
                <c:pt idx="19">
                  <c:v>0</c:v>
                </c:pt>
                <c:pt idx="20">
                  <c:v>0</c:v>
                </c:pt>
                <c:pt idx="21">
                  <c:v>0</c:v>
                </c:pt>
                <c:pt idx="22">
                  <c:v>0</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57D9-4A94-9CF5-29BC4ADBF7DD}"/>
            </c:ext>
          </c:extLst>
        </c:ser>
        <c:ser>
          <c:idx val="3"/>
          <c:order val="3"/>
          <c:tx>
            <c:strRef>
              <c:f>Sheet1!$A$5</c:f>
              <c:strCache>
                <c:ptCount val="1"/>
                <c:pt idx="0">
                  <c:v>   Option B - triple prophylaxie à partir de 14 semaines</c:v>
                </c:pt>
              </c:strCache>
            </c:strRef>
          </c:tx>
          <c:spPr>
            <a:solidFill>
              <a:schemeClr val="accent4"/>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Sheet1!$B$5:$X$5</c:f>
              <c:numCache>
                <c:formatCode>#,##0</c:formatCode>
                <c:ptCount val="23"/>
                <c:pt idx="0">
                  <c:v>0</c:v>
                </c:pt>
                <c:pt idx="1">
                  <c:v>0</c:v>
                </c:pt>
                <c:pt idx="2">
                  <c:v>0</c:v>
                </c:pt>
                <c:pt idx="3">
                  <c:v>0</c:v>
                </c:pt>
                <c:pt idx="4">
                  <c:v>0</c:v>
                </c:pt>
                <c:pt idx="5">
                  <c:v>0</c:v>
                </c:pt>
                <c:pt idx="6">
                  <c:v>0</c:v>
                </c:pt>
                <c:pt idx="7">
                  <c:v>0</c:v>
                </c:pt>
                <c:pt idx="8">
                  <c:v>0</c:v>
                </c:pt>
                <c:pt idx="9">
                  <c:v>0</c:v>
                </c:pt>
                <c:pt idx="10">
                  <c:v>0</c:v>
                </c:pt>
                <c:pt idx="11">
                  <c:v>0</c:v>
                </c:pt>
                <c:pt idx="12">
                  <c:v>2101</c:v>
                </c:pt>
                <c:pt idx="13">
                  <c:v>3536</c:v>
                </c:pt>
                <c:pt idx="14">
                  <c:v>3102</c:v>
                </c:pt>
                <c:pt idx="15">
                  <c:v>2582</c:v>
                </c:pt>
                <c:pt idx="16">
                  <c:v>0</c:v>
                </c:pt>
                <c:pt idx="17">
                  <c:v>0</c:v>
                </c:pt>
                <c:pt idx="18">
                  <c:v>0</c:v>
                </c:pt>
                <c:pt idx="19">
                  <c:v>0</c:v>
                </c:pt>
                <c:pt idx="20">
                  <c:v>0</c:v>
                </c:pt>
                <c:pt idx="21">
                  <c:v>0</c:v>
                </c:pt>
                <c:pt idx="22">
                  <c:v>0</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57D9-4A94-9CF5-29BC4ADBF7DD}"/>
            </c:ext>
          </c:extLst>
        </c:ser>
        <c:ser>
          <c:idx val="4"/>
          <c:order val="4"/>
          <c:tx>
            <c:strRef>
              <c:f>Sheet1!$A$6</c:f>
              <c:strCache>
                <c:ptCount val="1"/>
                <c:pt idx="0">
                  <c:v>   Option B+ : ART commencé avant la grossesse actuelle</c:v>
                </c:pt>
              </c:strCache>
            </c:strRef>
          </c:tx>
          <c:spPr>
            <a:solidFill>
              <a:schemeClr val="accent5"/>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Sheet1!$B$6:$X$6</c:f>
              <c:numCache>
                <c:formatCode>#,##0</c:formatCode>
                <c:ptCount val="23"/>
                <c:pt idx="0">
                  <c:v>0</c:v>
                </c:pt>
                <c:pt idx="1">
                  <c:v>0</c:v>
                </c:pt>
                <c:pt idx="2">
                  <c:v>0</c:v>
                </c:pt>
                <c:pt idx="3">
                  <c:v>0</c:v>
                </c:pt>
                <c:pt idx="4">
                  <c:v>0</c:v>
                </c:pt>
                <c:pt idx="5">
                  <c:v>0</c:v>
                </c:pt>
                <c:pt idx="6">
                  <c:v>0</c:v>
                </c:pt>
                <c:pt idx="7">
                  <c:v>0</c:v>
                </c:pt>
                <c:pt idx="8">
                  <c:v>0</c:v>
                </c:pt>
                <c:pt idx="9">
                  <c:v>0</c:v>
                </c:pt>
                <c:pt idx="10">
                  <c:v>4453</c:v>
                </c:pt>
                <c:pt idx="11">
                  <c:v>4529</c:v>
                </c:pt>
                <c:pt idx="12">
                  <c:v>5089</c:v>
                </c:pt>
                <c:pt idx="13">
                  <c:v>6212</c:v>
                </c:pt>
                <c:pt idx="14">
                  <c:v>6258</c:v>
                </c:pt>
                <c:pt idx="15">
                  <c:v>6958</c:v>
                </c:pt>
                <c:pt idx="16">
                  <c:v>7875</c:v>
                </c:pt>
                <c:pt idx="17">
                  <c:v>9526</c:v>
                </c:pt>
                <c:pt idx="18">
                  <c:v>10658</c:v>
                </c:pt>
                <c:pt idx="19">
                  <c:v>11144</c:v>
                </c:pt>
                <c:pt idx="20">
                  <c:v>10869</c:v>
                </c:pt>
                <c:pt idx="21">
                  <c:v>9261</c:v>
                </c:pt>
                <c:pt idx="22">
                  <c:v>8624</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4-57D9-4A94-9CF5-29BC4ADBF7DD}"/>
            </c:ext>
          </c:extLst>
        </c:ser>
        <c:ser>
          <c:idx val="5"/>
          <c:order val="5"/>
          <c:tx>
            <c:strRef>
              <c:f>Sheet1!$A$7</c:f>
              <c:strCache>
                <c:ptCount val="1"/>
                <c:pt idx="0">
                  <c:v>   Option B+ : ART commencé pendant la grossesse actuelle &gt; 4 semaines avant l'accouchement</c:v>
                </c:pt>
              </c:strCache>
            </c:strRef>
          </c:tx>
          <c:spPr>
            <a:solidFill>
              <a:schemeClr val="accent6"/>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Sheet1!$B$7:$X$7</c:f>
              <c:numCache>
                <c:formatCode>#,##0</c:formatCode>
                <c:ptCount val="23"/>
                <c:pt idx="0">
                  <c:v>77</c:v>
                </c:pt>
                <c:pt idx="1">
                  <c:v>154</c:v>
                </c:pt>
                <c:pt idx="2">
                  <c:v>231</c:v>
                </c:pt>
                <c:pt idx="3">
                  <c:v>308</c:v>
                </c:pt>
                <c:pt idx="4">
                  <c:v>385</c:v>
                </c:pt>
                <c:pt idx="5">
                  <c:v>1165</c:v>
                </c:pt>
                <c:pt idx="6">
                  <c:v>2063</c:v>
                </c:pt>
                <c:pt idx="7">
                  <c:v>2517</c:v>
                </c:pt>
                <c:pt idx="8">
                  <c:v>3208</c:v>
                </c:pt>
                <c:pt idx="9">
                  <c:v>3876</c:v>
                </c:pt>
                <c:pt idx="10">
                  <c:v>1203</c:v>
                </c:pt>
                <c:pt idx="11">
                  <c:v>1335</c:v>
                </c:pt>
                <c:pt idx="12">
                  <c:v>1115</c:v>
                </c:pt>
                <c:pt idx="13">
                  <c:v>1843</c:v>
                </c:pt>
                <c:pt idx="14">
                  <c:v>1370</c:v>
                </c:pt>
                <c:pt idx="15">
                  <c:v>1390</c:v>
                </c:pt>
                <c:pt idx="16">
                  <c:v>2722</c:v>
                </c:pt>
                <c:pt idx="17">
                  <c:v>2215</c:v>
                </c:pt>
                <c:pt idx="18">
                  <c:v>1698</c:v>
                </c:pt>
                <c:pt idx="19">
                  <c:v>1458</c:v>
                </c:pt>
                <c:pt idx="20">
                  <c:v>1187</c:v>
                </c:pt>
                <c:pt idx="21">
                  <c:v>857</c:v>
                </c:pt>
                <c:pt idx="22">
                  <c:v>858</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57D9-4A94-9CF5-29BC4ADBF7DD}"/>
            </c:ext>
          </c:extLst>
        </c:ser>
        <c:ser>
          <c:idx val="6"/>
          <c:order val="6"/>
          <c:tx>
            <c:strRef>
              <c:f>Sheet1!$A$8</c:f>
              <c:strCache>
                <c:ptCount val="1"/>
                <c:pt idx="0">
                  <c:v>   Option B+ : ART commencé pendant la grossesse actuelle &lt; 4 semaines avant l'accouchement</c:v>
                </c:pt>
              </c:strCache>
            </c:strRef>
          </c:tx>
          <c:spPr>
            <a:solidFill>
              <a:schemeClr val="accent1">
                <a:lumMod val="60000"/>
              </a:schemeClr>
            </a:solidFill>
            <a:ln>
              <a:noFill/>
            </a:ln>
            <a:effectLst/>
          </c:spPr>
          <c:invertIfNegative val="0"/>
          <c:cat>
            <c:strRef>
              <c:f>Sheet1!$B$1:$X$1</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Sheet1!$B$8:$X$8</c:f>
              <c:numCache>
                <c:formatCode>#,##0</c:formatCode>
                <c:ptCount val="2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214</c:v>
                </c:pt>
                <c:pt idx="17">
                  <c:v>193</c:v>
                </c:pt>
                <c:pt idx="18">
                  <c:v>141</c:v>
                </c:pt>
                <c:pt idx="19">
                  <c:v>126</c:v>
                </c:pt>
                <c:pt idx="20">
                  <c:v>115</c:v>
                </c:pt>
                <c:pt idx="21">
                  <c:v>119</c:v>
                </c:pt>
                <c:pt idx="22">
                  <c:v>143</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6-57D9-4A94-9CF5-29BC4ADBF7DD}"/>
            </c:ext>
          </c:extLst>
        </c:ser>
        <c:dLbls>
          <c:showLegendKey val="0"/>
          <c:showVal val="0"/>
          <c:showCatName val="0"/>
          <c:showSerName val="0"/>
          <c:showPercent val="0"/>
          <c:showBubbleSize val="0"/>
        </c:dLbls>
        <c:gapWidth val="50"/>
        <c:overlap val="100"/>
        <c:axId val="1306684480"/>
        <c:axId val="1306840960"/>
      </c:barChart>
      <c:catAx>
        <c:axId val="1306684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06840960"/>
        <c:crosses val="autoZero"/>
        <c:auto val="1"/>
        <c:lblAlgn val="ctr"/>
        <c:lblOffset val="100"/>
        <c:noMultiLvlLbl val="0"/>
      </c:catAx>
      <c:valAx>
        <c:axId val="13068409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066844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Pas d'ARV</c:v>
                </c:pt>
              </c:strCache>
            </c:strRef>
          </c:tx>
          <c:spPr>
            <a:ln w="28575" cap="rnd">
              <a:solidFill>
                <a:schemeClr val="accent1"/>
              </a:solidFill>
              <a:round/>
            </a:ln>
            <a:effectLst/>
          </c:spPr>
          <c:marker>
            <c:symbol val="none"/>
          </c:marker>
          <c:cat>
            <c:strRef>
              <c:f>Sheet1!$A$2:$A$19</c:f>
              <c:strCache>
                <c:ptCount val="18"/>
                <c:pt idx="0">
                  <c:v>&lt;2</c:v>
                </c:pt>
                <c:pt idx="1">
                  <c:v>2-3</c:v>
                </c:pt>
                <c:pt idx="2">
                  <c:v>4-5</c:v>
                </c:pt>
                <c:pt idx="3">
                  <c:v>6-7</c:v>
                </c:pt>
                <c:pt idx="4">
                  <c:v>8-9</c:v>
                </c:pt>
                <c:pt idx="5">
                  <c:v>10-11</c:v>
                </c:pt>
                <c:pt idx="6">
                  <c:v>12-13</c:v>
                </c:pt>
                <c:pt idx="7">
                  <c:v>14-15</c:v>
                </c:pt>
                <c:pt idx="8">
                  <c:v>16-17</c:v>
                </c:pt>
                <c:pt idx="9">
                  <c:v>18-19</c:v>
                </c:pt>
                <c:pt idx="10">
                  <c:v>20-21</c:v>
                </c:pt>
                <c:pt idx="11">
                  <c:v>22-23</c:v>
                </c:pt>
                <c:pt idx="12">
                  <c:v>24-25</c:v>
                </c:pt>
                <c:pt idx="13">
                  <c:v>26-27</c:v>
                </c:pt>
                <c:pt idx="14">
                  <c:v>28-29</c:v>
                </c:pt>
                <c:pt idx="15">
                  <c:v>30-31</c:v>
                </c:pt>
                <c:pt idx="16">
                  <c:v>32-33</c:v>
                </c:pt>
                <c:pt idx="17">
                  <c:v>34-35</c:v>
                </c:pt>
              </c:strCache>
            </c:strRef>
          </c:cat>
          <c:val>
            <c:numRef>
              <c:f>Sheet1!$B$2:$B$19</c:f>
              <c:numCache>
                <c:formatCode>General</c:formatCode>
                <c:ptCount val="18"/>
                <c:pt idx="0">
                  <c:v>89.064750000000004</c:v>
                </c:pt>
                <c:pt idx="1">
                  <c:v>89.060469999999995</c:v>
                </c:pt>
                <c:pt idx="2">
                  <c:v>88.987300000000005</c:v>
                </c:pt>
                <c:pt idx="3">
                  <c:v>88.546210000000002</c:v>
                </c:pt>
                <c:pt idx="4">
                  <c:v>86.950050000000005</c:v>
                </c:pt>
                <c:pt idx="5">
                  <c:v>82.788539999999998</c:v>
                </c:pt>
                <c:pt idx="6">
                  <c:v>74.510800000000003</c:v>
                </c:pt>
                <c:pt idx="7">
                  <c:v>61.876339999999999</c:v>
                </c:pt>
                <c:pt idx="8">
                  <c:v>47.05106</c:v>
                </c:pt>
                <c:pt idx="9">
                  <c:v>33.272409999999994</c:v>
                </c:pt>
                <c:pt idx="10">
                  <c:v>22.512299999999996</c:v>
                </c:pt>
                <c:pt idx="11">
                  <c:v>14.969620000000006</c:v>
                </c:pt>
                <c:pt idx="12">
                  <c:v>9.9641799999999989</c:v>
                </c:pt>
                <c:pt idx="13">
                  <c:v>6.7080899999999986</c:v>
                </c:pt>
                <c:pt idx="14">
                  <c:v>4.5899100000000033</c:v>
                </c:pt>
                <c:pt idx="15">
                  <c:v>3.1975000000000051</c:v>
                </c:pt>
                <c:pt idx="16">
                  <c:v>2.2680699999999945</c:v>
                </c:pt>
                <c:pt idx="17">
                  <c:v>1.6369200000000035</c:v>
                </c:pt>
              </c:numCache>
            </c:numRef>
          </c:val>
          <c:smooth val="0"/>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DA73-4EB8-9D6D-A2171F950911}"/>
            </c:ext>
          </c:extLst>
        </c:ser>
        <c:ser>
          <c:idx val="1"/>
          <c:order val="1"/>
          <c:tx>
            <c:strRef>
              <c:f>Sheet1!$C$1</c:f>
              <c:strCache>
                <c:ptCount val="1"/>
                <c:pt idx="0">
                  <c:v>ARV</c:v>
                </c:pt>
              </c:strCache>
            </c:strRef>
          </c:tx>
          <c:spPr>
            <a:ln w="50800" cap="rnd">
              <a:solidFill>
                <a:schemeClr val="accent2"/>
              </a:solidFill>
              <a:round/>
            </a:ln>
            <a:effectLst/>
          </c:spPr>
          <c:marker>
            <c:symbol val="none"/>
          </c:marker>
          <c:cat>
            <c:strRef>
              <c:f>Sheet1!$A$2:$A$19</c:f>
              <c:strCache>
                <c:ptCount val="18"/>
                <c:pt idx="0">
                  <c:v>&lt;2</c:v>
                </c:pt>
                <c:pt idx="1">
                  <c:v>2-3</c:v>
                </c:pt>
                <c:pt idx="2">
                  <c:v>4-5</c:v>
                </c:pt>
                <c:pt idx="3">
                  <c:v>6-7</c:v>
                </c:pt>
                <c:pt idx="4">
                  <c:v>8-9</c:v>
                </c:pt>
                <c:pt idx="5">
                  <c:v>10-11</c:v>
                </c:pt>
                <c:pt idx="6">
                  <c:v>12-13</c:v>
                </c:pt>
                <c:pt idx="7">
                  <c:v>14-15</c:v>
                </c:pt>
                <c:pt idx="8">
                  <c:v>16-17</c:v>
                </c:pt>
                <c:pt idx="9">
                  <c:v>18-19</c:v>
                </c:pt>
                <c:pt idx="10">
                  <c:v>20-21</c:v>
                </c:pt>
                <c:pt idx="11">
                  <c:v>22-23</c:v>
                </c:pt>
                <c:pt idx="12">
                  <c:v>24-25</c:v>
                </c:pt>
                <c:pt idx="13">
                  <c:v>26-27</c:v>
                </c:pt>
                <c:pt idx="14">
                  <c:v>28-29</c:v>
                </c:pt>
                <c:pt idx="15">
                  <c:v>30-31</c:v>
                </c:pt>
                <c:pt idx="16">
                  <c:v>32-33</c:v>
                </c:pt>
                <c:pt idx="17">
                  <c:v>34-35</c:v>
                </c:pt>
              </c:strCache>
            </c:strRef>
          </c:cat>
          <c:val>
            <c:numRef>
              <c:f>Sheet1!$C$2:$C$19</c:f>
              <c:numCache>
                <c:formatCode>General</c:formatCode>
                <c:ptCount val="18"/>
                <c:pt idx="0">
                  <c:v>89.064750000000004</c:v>
                </c:pt>
                <c:pt idx="1">
                  <c:v>89.060469999999995</c:v>
                </c:pt>
                <c:pt idx="2">
                  <c:v>88.987300000000005</c:v>
                </c:pt>
                <c:pt idx="3">
                  <c:v>88.546210000000002</c:v>
                </c:pt>
                <c:pt idx="4">
                  <c:v>86.950050000000005</c:v>
                </c:pt>
                <c:pt idx="5">
                  <c:v>82.788539999999998</c:v>
                </c:pt>
                <c:pt idx="6">
                  <c:v>74.510800000000003</c:v>
                </c:pt>
                <c:pt idx="7">
                  <c:v>61.876339999999999</c:v>
                </c:pt>
                <c:pt idx="8">
                  <c:v>47.05106</c:v>
                </c:pt>
                <c:pt idx="9">
                  <c:v>33.272409999999994</c:v>
                </c:pt>
                <c:pt idx="10">
                  <c:v>22.512299999999996</c:v>
                </c:pt>
                <c:pt idx="11">
                  <c:v>14.969620000000006</c:v>
                </c:pt>
                <c:pt idx="12">
                  <c:v>9.9641799999999989</c:v>
                </c:pt>
                <c:pt idx="13">
                  <c:v>6.7080899999999986</c:v>
                </c:pt>
                <c:pt idx="14">
                  <c:v>4.5899100000000033</c:v>
                </c:pt>
                <c:pt idx="15">
                  <c:v>3.1975000000000051</c:v>
                </c:pt>
                <c:pt idx="16">
                  <c:v>2.2680699999999945</c:v>
                </c:pt>
                <c:pt idx="17">
                  <c:v>1.6369200000000035</c:v>
                </c:pt>
              </c:numCache>
            </c:numRef>
          </c:val>
          <c:smooth val="0"/>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A73-4EB8-9D6D-A2171F950911}"/>
            </c:ext>
          </c:extLst>
        </c:ser>
        <c:dLbls>
          <c:showLegendKey val="0"/>
          <c:showVal val="0"/>
          <c:showCatName val="0"/>
          <c:showSerName val="0"/>
          <c:showPercent val="0"/>
          <c:showBubbleSize val="0"/>
        </c:dLbls>
        <c:smooth val="0"/>
        <c:axId val="1773092959"/>
        <c:axId val="1745020815"/>
      </c:lineChart>
      <c:catAx>
        <c:axId val="1773092959"/>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fr-FR" noProof="0" dirty="0"/>
                  <a:t>Âge de l'enfant </a:t>
                </a:r>
                <a:r>
                  <a:rPr lang="fr-FR" baseline="0" noProof="0" dirty="0"/>
                  <a:t>(mois)</a:t>
                </a:r>
                <a:endParaRPr lang="fr-FR" noProof="0" dirty="0"/>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5020815"/>
        <c:crosses val="autoZero"/>
        <c:auto val="1"/>
        <c:lblAlgn val="ctr"/>
        <c:lblOffset val="100"/>
        <c:noMultiLvlLbl val="0"/>
      </c:catAx>
      <c:valAx>
        <c:axId val="17450208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fr-FR" noProof="0" dirty="0"/>
                  <a:t>Pourcentage d'allaitement maternel</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73092959"/>
        <c:crosses val="autoZero"/>
        <c:crossBetween val="between"/>
      </c:valAx>
      <c:spPr>
        <a:noFill/>
        <a:ln>
          <a:noFill/>
        </a:ln>
        <a:effectLst/>
      </c:spPr>
    </c:plotArea>
    <c:plotVisOnly val="1"/>
    <c:dispBlanksAs val="gap"/>
    <c:showDLblsOverMax val="0"/>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0</c:v>
                </c:pt>
              </c:strCache>
            </c:strRef>
          </c:tx>
          <c:spPr>
            <a:solidFill>
              <a:schemeClr val="accent1"/>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Sheet1!$B$2:$B$18</c:f>
              <c:numCache>
                <c:formatCode>General</c:formatCode>
                <c:ptCount val="17"/>
                <c:pt idx="0">
                  <c:v>1.7452837466538701E-3</c:v>
                </c:pt>
                <c:pt idx="1">
                  <c:v>6.99054132743157E-3</c:v>
                </c:pt>
                <c:pt idx="2">
                  <c:v>1.7481056488986971E-2</c:v>
                </c:pt>
                <c:pt idx="3">
                  <c:v>3.1264571911629117E-2</c:v>
                </c:pt>
                <c:pt idx="4">
                  <c:v>4.1933315027664404E-2</c:v>
                </c:pt>
                <c:pt idx="5">
                  <c:v>6.00622338731579E-2</c:v>
                </c:pt>
                <c:pt idx="6">
                  <c:v>0.11975924471224647</c:v>
                </c:pt>
                <c:pt idx="7">
                  <c:v>0.16650808332526693</c:v>
                </c:pt>
                <c:pt idx="8">
                  <c:v>0.25666796072719866</c:v>
                </c:pt>
                <c:pt idx="9">
                  <c:v>0.30436141488077789</c:v>
                </c:pt>
                <c:pt idx="10">
                  <c:v>0.38930102440049119</c:v>
                </c:pt>
                <c:pt idx="11">
                  <c:v>0.59393524927470231</c:v>
                </c:pt>
                <c:pt idx="12">
                  <c:v>0.68545497664011645</c:v>
                </c:pt>
                <c:pt idx="13">
                  <c:v>0.68545497664011645</c:v>
                </c:pt>
                <c:pt idx="14">
                  <c:v>0.68545497664011645</c:v>
                </c:pt>
                <c:pt idx="15">
                  <c:v>0.68545497664011645</c:v>
                </c:pt>
                <c:pt idx="16">
                  <c:v>0.68545497664011645</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29CB-42DA-9A27-94EA55C0FCC9}"/>
            </c:ext>
          </c:extLst>
        </c:ser>
        <c:ser>
          <c:idx val="1"/>
          <c:order val="1"/>
          <c:tx>
            <c:strRef>
              <c:f>Sheet1!$C$1</c:f>
              <c:strCache>
                <c:ptCount val="1"/>
                <c:pt idx="0">
                  <c:v>1</c:v>
                </c:pt>
              </c:strCache>
            </c:strRef>
          </c:tx>
          <c:spPr>
            <a:solidFill>
              <a:schemeClr val="accent2"/>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Sheet1!$C$2:$C$18</c:f>
              <c:numCache>
                <c:formatCode>General</c:formatCode>
                <c:ptCount val="17"/>
                <c:pt idx="0">
                  <c:v>1.6939421460800607E-3</c:v>
                </c:pt>
                <c:pt idx="1">
                  <c:v>7.0622648991028169E-3</c:v>
                </c:pt>
                <c:pt idx="2">
                  <c:v>1.7798910405148329E-2</c:v>
                </c:pt>
                <c:pt idx="3">
                  <c:v>2.8189403913352847E-2</c:v>
                </c:pt>
                <c:pt idx="4">
                  <c:v>3.174149382166102E-2</c:v>
                </c:pt>
                <c:pt idx="5">
                  <c:v>3.8679811499612235E-2</c:v>
                </c:pt>
                <c:pt idx="6">
                  <c:v>7.1586729007947283E-2</c:v>
                </c:pt>
                <c:pt idx="7">
                  <c:v>0.11192793200933245</c:v>
                </c:pt>
                <c:pt idx="8">
                  <c:v>0.14565752067670268</c:v>
                </c:pt>
                <c:pt idx="9">
                  <c:v>0.18647236656042654</c:v>
                </c:pt>
                <c:pt idx="10">
                  <c:v>0.23653982296704526</c:v>
                </c:pt>
                <c:pt idx="11">
                  <c:v>0.33732538930813544</c:v>
                </c:pt>
                <c:pt idx="12">
                  <c:v>0.45642818512270994</c:v>
                </c:pt>
                <c:pt idx="13">
                  <c:v>0.45642818512270994</c:v>
                </c:pt>
                <c:pt idx="14">
                  <c:v>0.45642818512270994</c:v>
                </c:pt>
                <c:pt idx="15">
                  <c:v>0.45642818512270994</c:v>
                </c:pt>
                <c:pt idx="16">
                  <c:v>0.45642818512270994</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29CB-42DA-9A27-94EA55C0FCC9}"/>
            </c:ext>
          </c:extLst>
        </c:ser>
        <c:ser>
          <c:idx val="2"/>
          <c:order val="2"/>
          <c:tx>
            <c:strRef>
              <c:f>Sheet1!$D$1</c:f>
              <c:strCache>
                <c:ptCount val="1"/>
                <c:pt idx="0">
                  <c:v>2</c:v>
                </c:pt>
              </c:strCache>
            </c:strRef>
          </c:tx>
          <c:spPr>
            <a:solidFill>
              <a:schemeClr val="accent3"/>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Sheet1!$D$2:$D$18</c:f>
              <c:numCache>
                <c:formatCode>General</c:formatCode>
                <c:ptCount val="17"/>
                <c:pt idx="0">
                  <c:v>3.0287979407625943E-3</c:v>
                </c:pt>
                <c:pt idx="1">
                  <c:v>8.6276024086488524E-3</c:v>
                </c:pt>
                <c:pt idx="2">
                  <c:v>1.9825211344421369E-2</c:v>
                </c:pt>
                <c:pt idx="3">
                  <c:v>3.019873842860003E-2</c:v>
                </c:pt>
                <c:pt idx="4">
                  <c:v>2.8881380722252496E-2</c:v>
                </c:pt>
                <c:pt idx="5">
                  <c:v>3.421789471386915E-2</c:v>
                </c:pt>
                <c:pt idx="6">
                  <c:v>6.1264951078000819E-2</c:v>
                </c:pt>
                <c:pt idx="7">
                  <c:v>8.3361601161634158E-2</c:v>
                </c:pt>
                <c:pt idx="8">
                  <c:v>0.11077881073069523</c:v>
                </c:pt>
                <c:pt idx="9">
                  <c:v>0.13071050615855773</c:v>
                </c:pt>
                <c:pt idx="10">
                  <c:v>0.15160046027356602</c:v>
                </c:pt>
                <c:pt idx="11">
                  <c:v>0.23340985779372722</c:v>
                </c:pt>
                <c:pt idx="12">
                  <c:v>0.32681185163774729</c:v>
                </c:pt>
                <c:pt idx="13">
                  <c:v>0.32681185163774729</c:v>
                </c:pt>
                <c:pt idx="14">
                  <c:v>0.32681185163774729</c:v>
                </c:pt>
                <c:pt idx="15">
                  <c:v>0.32681185163774729</c:v>
                </c:pt>
                <c:pt idx="16">
                  <c:v>0.32681185163774729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29CB-42DA-9A27-94EA55C0FCC9}"/>
            </c:ext>
          </c:extLst>
        </c:ser>
        <c:ser>
          <c:idx val="3"/>
          <c:order val="3"/>
          <c:tx>
            <c:strRef>
              <c:f>Sheet1!$E$1</c:f>
              <c:strCache>
                <c:ptCount val="1"/>
                <c:pt idx="0">
                  <c:v>3</c:v>
                </c:pt>
              </c:strCache>
            </c:strRef>
          </c:tx>
          <c:spPr>
            <a:solidFill>
              <a:schemeClr val="accent4"/>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Sheet1!$E$2:$E$18</c:f>
              <c:numCache>
                <c:formatCode>General</c:formatCode>
                <c:ptCount val="17"/>
                <c:pt idx="0">
                  <c:v>1.6284353832256423E-3</c:v>
                </c:pt>
                <c:pt idx="1">
                  <c:v>6.4783095712439261E-3</c:v>
                </c:pt>
                <c:pt idx="2">
                  <c:v>1.6178057947280493E-2</c:v>
                </c:pt>
                <c:pt idx="3">
                  <c:v>2.7110210832148519E-2</c:v>
                </c:pt>
                <c:pt idx="4">
                  <c:v>2.479228997846163E-2</c:v>
                </c:pt>
                <c:pt idx="5">
                  <c:v>2.8734271428663985E-2</c:v>
                </c:pt>
                <c:pt idx="6">
                  <c:v>4.6360032926797634E-2</c:v>
                </c:pt>
                <c:pt idx="7">
                  <c:v>6.3509506295282236E-2</c:v>
                </c:pt>
                <c:pt idx="8">
                  <c:v>8.117056387213567E-2</c:v>
                </c:pt>
                <c:pt idx="9">
                  <c:v>8.3029316284169638E-2</c:v>
                </c:pt>
                <c:pt idx="10">
                  <c:v>0.1024112376084883</c:v>
                </c:pt>
                <c:pt idx="11">
                  <c:v>0.15380610576088308</c:v>
                </c:pt>
                <c:pt idx="12">
                  <c:v>0.19547855881559401</c:v>
                </c:pt>
                <c:pt idx="13">
                  <c:v>0.19547855881559401</c:v>
                </c:pt>
                <c:pt idx="14">
                  <c:v>0.19547855881559401</c:v>
                </c:pt>
                <c:pt idx="15">
                  <c:v>0.19547855881559401</c:v>
                </c:pt>
                <c:pt idx="16">
                  <c:v>0.19547855881559401</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29CB-42DA-9A27-94EA55C0FCC9}"/>
            </c:ext>
          </c:extLst>
        </c:ser>
        <c:ser>
          <c:idx val="4"/>
          <c:order val="4"/>
          <c:tx>
            <c:strRef>
              <c:f>Sheet1!$F$1</c:f>
              <c:strCache>
                <c:ptCount val="1"/>
                <c:pt idx="0">
                  <c:v>4</c:v>
                </c:pt>
              </c:strCache>
            </c:strRef>
          </c:tx>
          <c:spPr>
            <a:solidFill>
              <a:schemeClr val="accent5"/>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Sheet1!$F$2:$F$18</c:f>
              <c:numCache>
                <c:formatCode>General</c:formatCode>
                <c:ptCount val="17"/>
                <c:pt idx="0">
                  <c:v>3.7398589716166461E-3</c:v>
                </c:pt>
                <c:pt idx="1">
                  <c:v>7.7536610272025278E-3</c:v>
                </c:pt>
                <c:pt idx="2">
                  <c:v>1.578126513837429E-2</c:v>
                </c:pt>
                <c:pt idx="3">
                  <c:v>2.4077586712671996E-2</c:v>
                </c:pt>
                <c:pt idx="4">
                  <c:v>2.498687090021999E-2</c:v>
                </c:pt>
                <c:pt idx="5">
                  <c:v>3.1083850768419252E-2</c:v>
                </c:pt>
                <c:pt idx="6">
                  <c:v>4.7308843810470978E-2</c:v>
                </c:pt>
                <c:pt idx="7">
                  <c:v>6.2091663348981467E-2</c:v>
                </c:pt>
                <c:pt idx="8">
                  <c:v>7.9529216694648727E-2</c:v>
                </c:pt>
                <c:pt idx="9">
                  <c:v>8.9906848921531154E-2</c:v>
                </c:pt>
                <c:pt idx="10">
                  <c:v>9.4104753383596071E-2</c:v>
                </c:pt>
                <c:pt idx="11">
                  <c:v>0.11493463133119923</c:v>
                </c:pt>
                <c:pt idx="12">
                  <c:v>0.1466988466902831</c:v>
                </c:pt>
                <c:pt idx="13">
                  <c:v>0.1466988466902831</c:v>
                </c:pt>
                <c:pt idx="14">
                  <c:v>0.1466988466902831</c:v>
                </c:pt>
                <c:pt idx="15">
                  <c:v>0.1466988466902831</c:v>
                </c:pt>
                <c:pt idx="16">
                  <c:v>0.1466988466902831</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4-29CB-42DA-9A27-94EA55C0FCC9}"/>
            </c:ext>
          </c:extLst>
        </c:ser>
        <c:ser>
          <c:idx val="5"/>
          <c:order val="5"/>
          <c:tx>
            <c:strRef>
              <c:f>Sheet1!$G$1</c:f>
              <c:strCache>
                <c:ptCount val="1"/>
                <c:pt idx="0">
                  <c:v>5</c:v>
                </c:pt>
              </c:strCache>
            </c:strRef>
          </c:tx>
          <c:spPr>
            <a:solidFill>
              <a:schemeClr val="accent6"/>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Sheet1!$G$2:$G$18</c:f>
              <c:numCache>
                <c:formatCode>General</c:formatCode>
                <c:ptCount val="17"/>
                <c:pt idx="0">
                  <c:v>3.2892812814289988E-3</c:v>
                </c:pt>
                <c:pt idx="1">
                  <c:v>7.9065016605471498E-3</c:v>
                </c:pt>
                <c:pt idx="2">
                  <c:v>1.7140942418783452E-2</c:v>
                </c:pt>
                <c:pt idx="3">
                  <c:v>2.5854750745839733E-2</c:v>
                </c:pt>
                <c:pt idx="4">
                  <c:v>2.4397622925812702E-2</c:v>
                </c:pt>
                <c:pt idx="5">
                  <c:v>2.9922535529283568E-2</c:v>
                </c:pt>
                <c:pt idx="6">
                  <c:v>4.9153787208341834E-2</c:v>
                </c:pt>
                <c:pt idx="7">
                  <c:v>5.5508155715520417E-2</c:v>
                </c:pt>
                <c:pt idx="8">
                  <c:v>7.1065954474692786E-2</c:v>
                </c:pt>
                <c:pt idx="9">
                  <c:v>6.8479581998872052E-2</c:v>
                </c:pt>
                <c:pt idx="10">
                  <c:v>9.1377199805466491E-2</c:v>
                </c:pt>
                <c:pt idx="11">
                  <c:v>9.3541796201705607E-2</c:v>
                </c:pt>
                <c:pt idx="12">
                  <c:v>0.143436820884664</c:v>
                </c:pt>
                <c:pt idx="13">
                  <c:v>0.143436820884664</c:v>
                </c:pt>
                <c:pt idx="14">
                  <c:v>0.143436820884664</c:v>
                </c:pt>
                <c:pt idx="15">
                  <c:v>0.143436820884664</c:v>
                </c:pt>
                <c:pt idx="16">
                  <c:v>0.143436820884664</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29CB-42DA-9A27-94EA55C0FCC9}"/>
            </c:ext>
          </c:extLst>
        </c:ser>
        <c:ser>
          <c:idx val="6"/>
          <c:order val="6"/>
          <c:tx>
            <c:strRef>
              <c:f>Sheet1!$H$1</c:f>
              <c:strCache>
                <c:ptCount val="1"/>
                <c:pt idx="0">
                  <c:v>6</c:v>
                </c:pt>
              </c:strCache>
            </c:strRef>
          </c:tx>
          <c:spPr>
            <a:solidFill>
              <a:schemeClr val="accent1">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Sheet1!$H$2:$H$18</c:f>
              <c:numCache>
                <c:formatCode>General</c:formatCode>
                <c:ptCount val="17"/>
                <c:pt idx="0">
                  <c:v>2.2390124808770416E-3</c:v>
                </c:pt>
                <c:pt idx="1">
                  <c:v>8.0202346355943491E-3</c:v>
                </c:pt>
                <c:pt idx="2">
                  <c:v>1.9582678945028964E-2</c:v>
                </c:pt>
                <c:pt idx="3">
                  <c:v>2.6018419092181038E-2</c:v>
                </c:pt>
                <c:pt idx="4">
                  <c:v>2.3500204348905467E-2</c:v>
                </c:pt>
                <c:pt idx="5">
                  <c:v>2.8759689396152855E-2</c:v>
                </c:pt>
                <c:pt idx="6">
                  <c:v>4.8206058709866675E-2</c:v>
                </c:pt>
                <c:pt idx="7">
                  <c:v>5.8057242655082164E-2</c:v>
                </c:pt>
                <c:pt idx="8">
                  <c:v>6.6656630032528266E-2</c:v>
                </c:pt>
                <c:pt idx="9">
                  <c:v>6.5956136616088984E-2</c:v>
                </c:pt>
                <c:pt idx="10">
                  <c:v>8.3177488632320551E-2</c:v>
                </c:pt>
                <c:pt idx="11">
                  <c:v>0.10229210895411205</c:v>
                </c:pt>
                <c:pt idx="12">
                  <c:v>0.15510834742401702</c:v>
                </c:pt>
                <c:pt idx="13">
                  <c:v>0.15510834742401702</c:v>
                </c:pt>
                <c:pt idx="14">
                  <c:v>0.15510834742401702</c:v>
                </c:pt>
                <c:pt idx="15">
                  <c:v>0.15510834742401702</c:v>
                </c:pt>
                <c:pt idx="16">
                  <c:v>0.15510834742401702</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6-29CB-42DA-9A27-94EA55C0FCC9}"/>
            </c:ext>
          </c:extLst>
        </c:ser>
        <c:ser>
          <c:idx val="7"/>
          <c:order val="7"/>
          <c:tx>
            <c:strRef>
              <c:f>Sheet1!$I$1</c:f>
              <c:strCache>
                <c:ptCount val="1"/>
                <c:pt idx="0">
                  <c:v>7</c:v>
                </c:pt>
              </c:strCache>
            </c:strRef>
          </c:tx>
          <c:spPr>
            <a:solidFill>
              <a:schemeClr val="accent2">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Sheet1!$I$2:$I$18</c:f>
              <c:numCache>
                <c:formatCode>General</c:formatCode>
                <c:ptCount val="17"/>
                <c:pt idx="0">
                  <c:v>3.2812002917966595E-3</c:v>
                </c:pt>
                <c:pt idx="1">
                  <c:v>7.5793627850006262E-3</c:v>
                </c:pt>
                <c:pt idx="2">
                  <c:v>1.617568777140856E-2</c:v>
                </c:pt>
                <c:pt idx="3">
                  <c:v>2.633881000626984E-2</c:v>
                </c:pt>
                <c:pt idx="4">
                  <c:v>2.3502431474884414E-2</c:v>
                </c:pt>
                <c:pt idx="5">
                  <c:v>2.8306684867741166E-2</c:v>
                </c:pt>
                <c:pt idx="6">
                  <c:v>4.9186688451409548E-2</c:v>
                </c:pt>
                <c:pt idx="7">
                  <c:v>6.2209059132429315E-2</c:v>
                </c:pt>
                <c:pt idx="8">
                  <c:v>6.867783314159949E-2</c:v>
                </c:pt>
                <c:pt idx="9">
                  <c:v>7.9734937620866239E-2</c:v>
                </c:pt>
                <c:pt idx="10">
                  <c:v>9.4286854726614258E-2</c:v>
                </c:pt>
                <c:pt idx="11">
                  <c:v>0.10174524693215994</c:v>
                </c:pt>
                <c:pt idx="12">
                  <c:v>0.16701552114523205</c:v>
                </c:pt>
                <c:pt idx="13">
                  <c:v>0.16701552114523205</c:v>
                </c:pt>
                <c:pt idx="14">
                  <c:v>0.16701552114523205</c:v>
                </c:pt>
                <c:pt idx="15">
                  <c:v>0.16701552114523205</c:v>
                </c:pt>
                <c:pt idx="16">
                  <c:v>0.16701552114523205</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29CB-42DA-9A27-94EA55C0FCC9}"/>
            </c:ext>
          </c:extLst>
        </c:ser>
        <c:ser>
          <c:idx val="8"/>
          <c:order val="8"/>
          <c:tx>
            <c:strRef>
              <c:f>Sheet1!$J$1</c:f>
              <c:strCache>
                <c:ptCount val="1"/>
                <c:pt idx="0">
                  <c:v>8</c:v>
                </c:pt>
              </c:strCache>
            </c:strRef>
          </c:tx>
          <c:spPr>
            <a:solidFill>
              <a:schemeClr val="accent3">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Sheet1!$J$2:$J$18</c:f>
              <c:numCache>
                <c:formatCode>General</c:formatCode>
                <c:ptCount val="17"/>
                <c:pt idx="0">
                  <c:v>2.6825550007146225E-3</c:v>
                </c:pt>
                <c:pt idx="1">
                  <c:v>7.6072653061785497E-3</c:v>
                </c:pt>
                <c:pt idx="2">
                  <c:v>1.7456685917106404E-2</c:v>
                </c:pt>
                <c:pt idx="3">
                  <c:v>2.7784203797377182E-2</c:v>
                </c:pt>
                <c:pt idx="4">
                  <c:v>2.4995264555549897E-2</c:v>
                </c:pt>
                <c:pt idx="5">
                  <c:v>2.7456613246821866E-2</c:v>
                </c:pt>
                <c:pt idx="6">
                  <c:v>4.6312581301468342E-2</c:v>
                </c:pt>
                <c:pt idx="7">
                  <c:v>5.5905180336930239E-2</c:v>
                </c:pt>
                <c:pt idx="8">
                  <c:v>6.8292041058596847E-2</c:v>
                </c:pt>
                <c:pt idx="9">
                  <c:v>7.3482947787034569E-2</c:v>
                </c:pt>
                <c:pt idx="10">
                  <c:v>8.8953084069667537E-2</c:v>
                </c:pt>
                <c:pt idx="11">
                  <c:v>9.1769389946391014E-2</c:v>
                </c:pt>
                <c:pt idx="12">
                  <c:v>0.16577252186922531</c:v>
                </c:pt>
                <c:pt idx="13">
                  <c:v>0.16577252186922531</c:v>
                </c:pt>
                <c:pt idx="14">
                  <c:v>0.16577252186922531</c:v>
                </c:pt>
                <c:pt idx="15">
                  <c:v>0.16577252186922531</c:v>
                </c:pt>
                <c:pt idx="16">
                  <c:v>0.16577252186922531</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8-29CB-42DA-9A27-94EA55C0FCC9}"/>
            </c:ext>
          </c:extLst>
        </c:ser>
        <c:ser>
          <c:idx val="9"/>
          <c:order val="9"/>
          <c:tx>
            <c:strRef>
              <c:f>Sheet1!$K$1</c:f>
              <c:strCache>
                <c:ptCount val="1"/>
                <c:pt idx="0">
                  <c:v>9</c:v>
                </c:pt>
              </c:strCache>
            </c:strRef>
          </c:tx>
          <c:spPr>
            <a:solidFill>
              <a:schemeClr val="accent4">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Sheet1!$K$2:$K$18</c:f>
              <c:numCache>
                <c:formatCode>General</c:formatCode>
                <c:ptCount val="17"/>
                <c:pt idx="0">
                  <c:v>3.1293790021314572E-3</c:v>
                </c:pt>
                <c:pt idx="1">
                  <c:v>7.6140826431418335E-3</c:v>
                </c:pt>
                <c:pt idx="2">
                  <c:v>1.6583489925162585E-2</c:v>
                </c:pt>
                <c:pt idx="3">
                  <c:v>2.5436954616141129E-2</c:v>
                </c:pt>
                <c:pt idx="4">
                  <c:v>2.2322485818378947E-2</c:v>
                </c:pt>
                <c:pt idx="5">
                  <c:v>3.1042673775360633E-2</c:v>
                </c:pt>
                <c:pt idx="6">
                  <c:v>4.5838299948321649E-2</c:v>
                </c:pt>
                <c:pt idx="7">
                  <c:v>5.5451341712829477E-2</c:v>
                </c:pt>
                <c:pt idx="8">
                  <c:v>6.6639298090397522E-2</c:v>
                </c:pt>
                <c:pt idx="9">
                  <c:v>7.5650506837714987E-2</c:v>
                </c:pt>
                <c:pt idx="10">
                  <c:v>9.8886603288803332E-2</c:v>
                </c:pt>
                <c:pt idx="11">
                  <c:v>0.11393055208122418</c:v>
                </c:pt>
                <c:pt idx="12">
                  <c:v>0.18772942000888443</c:v>
                </c:pt>
                <c:pt idx="13">
                  <c:v>0.18772942000888443</c:v>
                </c:pt>
                <c:pt idx="14">
                  <c:v>0.18772942000888443</c:v>
                </c:pt>
                <c:pt idx="15">
                  <c:v>0.18772942000888443</c:v>
                </c:pt>
                <c:pt idx="16">
                  <c:v>0.18772942000888443</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29CB-42DA-9A27-94EA55C0FCC9}"/>
            </c:ext>
          </c:extLst>
        </c:ser>
        <c:ser>
          <c:idx val="10"/>
          <c:order val="10"/>
          <c:tx>
            <c:strRef>
              <c:f>Sheet1!$L$1</c:f>
              <c:strCache>
                <c:ptCount val="1"/>
                <c:pt idx="0">
                  <c:v>10</c:v>
                </c:pt>
              </c:strCache>
            </c:strRef>
          </c:tx>
          <c:spPr>
            <a:solidFill>
              <a:schemeClr val="accent5">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Sheet1!$L$2:$L$18</c:f>
              <c:numCache>
                <c:formatCode>General</c:formatCode>
                <c:ptCount val="17"/>
                <c:pt idx="0">
                  <c:v>1.8420039808296493E-3</c:v>
                </c:pt>
                <c:pt idx="1">
                  <c:v>6.430118019678026E-3</c:v>
                </c:pt>
                <c:pt idx="2">
                  <c:v>1.560634609737478E-2</c:v>
                </c:pt>
                <c:pt idx="3">
                  <c:v>2.2478739668184543E-2</c:v>
                </c:pt>
                <c:pt idx="4">
                  <c:v>2.0355235380189449E-2</c:v>
                </c:pt>
                <c:pt idx="5">
                  <c:v>2.4499226804862273E-2</c:v>
                </c:pt>
                <c:pt idx="6">
                  <c:v>4.401310116168157E-2</c:v>
                </c:pt>
                <c:pt idx="7">
                  <c:v>4.8152279687990074E-2</c:v>
                </c:pt>
                <c:pt idx="8">
                  <c:v>5.9841914949534968E-2</c:v>
                </c:pt>
                <c:pt idx="9">
                  <c:v>5.9993165032656406E-2</c:v>
                </c:pt>
                <c:pt idx="10">
                  <c:v>7.0078081253512198E-2</c:v>
                </c:pt>
                <c:pt idx="11">
                  <c:v>7.2896362709270468E-2</c:v>
                </c:pt>
                <c:pt idx="12">
                  <c:v>0.12532015543323707</c:v>
                </c:pt>
                <c:pt idx="13">
                  <c:v>0.12532015543323707</c:v>
                </c:pt>
                <c:pt idx="14">
                  <c:v>0.12532015543323707</c:v>
                </c:pt>
                <c:pt idx="15">
                  <c:v>0.12532015543323707</c:v>
                </c:pt>
                <c:pt idx="16">
                  <c:v>0.12532015543323707</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A-29CB-42DA-9A27-94EA55C0FCC9}"/>
            </c:ext>
          </c:extLst>
        </c:ser>
        <c:ser>
          <c:idx val="11"/>
          <c:order val="11"/>
          <c:tx>
            <c:strRef>
              <c:f>Sheet1!$M$1</c:f>
              <c:strCache>
                <c:ptCount val="1"/>
                <c:pt idx="0">
                  <c:v>11</c:v>
                </c:pt>
              </c:strCache>
            </c:strRef>
          </c:tx>
          <c:spPr>
            <a:solidFill>
              <a:schemeClr val="accent6">
                <a:lumMod val="6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Sheet1!$M$2:$M$18</c:f>
              <c:numCache>
                <c:formatCode>General</c:formatCode>
                <c:ptCount val="17"/>
                <c:pt idx="0">
                  <c:v>5.0500072413189028E-3</c:v>
                </c:pt>
                <c:pt idx="1">
                  <c:v>8.2995600304330841E-3</c:v>
                </c:pt>
                <c:pt idx="2">
                  <c:v>1.4798665608661447E-2</c:v>
                </c:pt>
                <c:pt idx="3">
                  <c:v>2.3527003401949742E-2</c:v>
                </c:pt>
                <c:pt idx="4">
                  <c:v>2.1540848174081629E-2</c:v>
                </c:pt>
                <c:pt idx="5">
                  <c:v>2.4952753541310421E-2</c:v>
                </c:pt>
                <c:pt idx="6">
                  <c:v>4.004368102183524E-2</c:v>
                </c:pt>
                <c:pt idx="7">
                  <c:v>4.8013901200187982E-2</c:v>
                </c:pt>
                <c:pt idx="8">
                  <c:v>5.7788344113894857E-2</c:v>
                </c:pt>
                <c:pt idx="9">
                  <c:v>5.3164577453405339E-2</c:v>
                </c:pt>
                <c:pt idx="10">
                  <c:v>6.4049035300006954E-2</c:v>
                </c:pt>
                <c:pt idx="11">
                  <c:v>8.1261387808976307E-2</c:v>
                </c:pt>
                <c:pt idx="12">
                  <c:v>0.1210184059069173</c:v>
                </c:pt>
                <c:pt idx="13">
                  <c:v>0.1210184059069173</c:v>
                </c:pt>
                <c:pt idx="14">
                  <c:v>0.1210184059069173</c:v>
                </c:pt>
                <c:pt idx="15">
                  <c:v>0.1210184059069173</c:v>
                </c:pt>
                <c:pt idx="16">
                  <c:v>0.1210184059069173</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29CB-42DA-9A27-94EA55C0FCC9}"/>
            </c:ext>
          </c:extLst>
        </c:ser>
        <c:ser>
          <c:idx val="12"/>
          <c:order val="12"/>
          <c:tx>
            <c:strRef>
              <c:f>Sheet1!$N$1</c:f>
              <c:strCache>
                <c:ptCount val="1"/>
                <c:pt idx="0">
                  <c:v>12</c:v>
                </c:pt>
              </c:strCache>
            </c:strRef>
          </c:tx>
          <c:spPr>
            <a:solidFill>
              <a:schemeClr val="accent1">
                <a:lumMod val="80000"/>
                <a:lumOff val="2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Sheet1!$N$2:$N$18</c:f>
              <c:numCache>
                <c:formatCode>General</c:formatCode>
                <c:ptCount val="17"/>
                <c:pt idx="0">
                  <c:v>5.4515648435902783E-3</c:v>
                </c:pt>
                <c:pt idx="1">
                  <c:v>8.6495035800367437E-3</c:v>
                </c:pt>
                <c:pt idx="2">
                  <c:v>1.5045381052929675E-2</c:v>
                </c:pt>
                <c:pt idx="3">
                  <c:v>2.1019335519346975E-2</c:v>
                </c:pt>
                <c:pt idx="4">
                  <c:v>2.0956566443589349E-2</c:v>
                </c:pt>
                <c:pt idx="5">
                  <c:v>2.2876067308358124E-2</c:v>
                </c:pt>
                <c:pt idx="6">
                  <c:v>3.9080091059155456E-2</c:v>
                </c:pt>
                <c:pt idx="7">
                  <c:v>4.4791681200542742E-2</c:v>
                </c:pt>
                <c:pt idx="8">
                  <c:v>5.9618482534083125E-2</c:v>
                </c:pt>
                <c:pt idx="9">
                  <c:v>5.3582581355146479E-2</c:v>
                </c:pt>
                <c:pt idx="10">
                  <c:v>6.2535070810845583E-2</c:v>
                </c:pt>
                <c:pt idx="11">
                  <c:v>9.3081162798904382E-2</c:v>
                </c:pt>
                <c:pt idx="12">
                  <c:v>0.11910652912606305</c:v>
                </c:pt>
                <c:pt idx="13">
                  <c:v>0.11910652912606305</c:v>
                </c:pt>
                <c:pt idx="14">
                  <c:v>0.11910652912606305</c:v>
                </c:pt>
                <c:pt idx="15">
                  <c:v>0.11910652912606305</c:v>
                </c:pt>
                <c:pt idx="16">
                  <c:v>0.11910652912606305</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C-29CB-42DA-9A27-94EA55C0FCC9}"/>
            </c:ext>
          </c:extLst>
        </c:ser>
        <c:ser>
          <c:idx val="13"/>
          <c:order val="13"/>
          <c:tx>
            <c:strRef>
              <c:f>Sheet1!$O$1</c:f>
              <c:strCache>
                <c:ptCount val="1"/>
                <c:pt idx="0">
                  <c:v>13</c:v>
                </c:pt>
              </c:strCache>
            </c:strRef>
          </c:tx>
          <c:spPr>
            <a:solidFill>
              <a:schemeClr val="accent2">
                <a:lumMod val="80000"/>
                <a:lumOff val="2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Sheet1!$O$2:$O$18</c:f>
              <c:numCache>
                <c:formatCode>General</c:formatCode>
                <c:ptCount val="17"/>
                <c:pt idx="0">
                  <c:v>3.3499313210111209E-3</c:v>
                </c:pt>
                <c:pt idx="1">
                  <c:v>7.5305188906980014E-3</c:v>
                </c:pt>
                <c:pt idx="2">
                  <c:v>1.5891694030071762E-2</c:v>
                </c:pt>
                <c:pt idx="3">
                  <c:v>2.5110791971690052E-2</c:v>
                </c:pt>
                <c:pt idx="4">
                  <c:v>2.1612760025525701E-2</c:v>
                </c:pt>
                <c:pt idx="5">
                  <c:v>2.2407274781913764E-2</c:v>
                </c:pt>
                <c:pt idx="6">
                  <c:v>3.9586089411932507E-2</c:v>
                </c:pt>
                <c:pt idx="7">
                  <c:v>4.599433351749084E-2</c:v>
                </c:pt>
                <c:pt idx="8">
                  <c:v>5.4984550556860051E-2</c:v>
                </c:pt>
                <c:pt idx="9">
                  <c:v>6.0910062410207154E-2</c:v>
                </c:pt>
                <c:pt idx="10">
                  <c:v>6.5970950280527657E-2</c:v>
                </c:pt>
                <c:pt idx="11">
                  <c:v>7.694803301847572E-2</c:v>
                </c:pt>
                <c:pt idx="12">
                  <c:v>0.12747630233909282</c:v>
                </c:pt>
                <c:pt idx="13">
                  <c:v>0.12747630233909282</c:v>
                </c:pt>
                <c:pt idx="14">
                  <c:v>0.12747630233909282</c:v>
                </c:pt>
                <c:pt idx="15">
                  <c:v>0.12747630233909282</c:v>
                </c:pt>
                <c:pt idx="16">
                  <c:v>0.12747630233909282</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29CB-42DA-9A27-94EA55C0FCC9}"/>
            </c:ext>
          </c:extLst>
        </c:ser>
        <c:ser>
          <c:idx val="14"/>
          <c:order val="14"/>
          <c:tx>
            <c:strRef>
              <c:f>Sheet1!$P$1</c:f>
              <c:strCache>
                <c:ptCount val="1"/>
                <c:pt idx="0">
                  <c:v>14</c:v>
                </c:pt>
              </c:strCache>
            </c:strRef>
          </c:tx>
          <c:spPr>
            <a:solidFill>
              <a:schemeClr val="accent3">
                <a:lumMod val="80000"/>
                <a:lumOff val="20000"/>
              </a:schemeClr>
            </a:solidFill>
            <a:ln>
              <a:noFill/>
            </a:ln>
            <a:effectLst/>
          </c:spPr>
          <c:invertIfNegative val="0"/>
          <c:cat>
            <c:numRef>
              <c:f>Sheet1!$A$2:$A$18</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Sheet1!$P$2:$P$18</c:f>
              <c:numCache>
                <c:formatCode>General</c:formatCode>
                <c:ptCount val="17"/>
                <c:pt idx="0">
                  <c:v>2.5338547881390786E-3</c:v>
                </c:pt>
                <c:pt idx="1">
                  <c:v>6.1147387425297337E-3</c:v>
                </c:pt>
                <c:pt idx="2">
                  <c:v>1.3276506651311044E-2</c:v>
                </c:pt>
                <c:pt idx="3">
                  <c:v>2.2889338865230244E-2</c:v>
                </c:pt>
                <c:pt idx="4">
                  <c:v>2.2040702404812634E-2</c:v>
                </c:pt>
                <c:pt idx="5">
                  <c:v>2.1924425449002423E-2</c:v>
                </c:pt>
                <c:pt idx="6">
                  <c:v>3.5486390586882841E-2</c:v>
                </c:pt>
                <c:pt idx="7">
                  <c:v>4.194253070674326E-2</c:v>
                </c:pt>
                <c:pt idx="8">
                  <c:v>5.8465206710947501E-2</c:v>
                </c:pt>
                <c:pt idx="9">
                  <c:v>6.9576955450859915E-2</c:v>
                </c:pt>
                <c:pt idx="10">
                  <c:v>7.4117810254546695E-2</c:v>
                </c:pt>
                <c:pt idx="11">
                  <c:v>8.5608369011659149E-2</c:v>
                </c:pt>
                <c:pt idx="12">
                  <c:v>0.1183847509340509</c:v>
                </c:pt>
                <c:pt idx="13">
                  <c:v>0.1183847509340509</c:v>
                </c:pt>
                <c:pt idx="14">
                  <c:v>0.1183847509340509</c:v>
                </c:pt>
                <c:pt idx="15">
                  <c:v>0.1183847509340509</c:v>
                </c:pt>
                <c:pt idx="16">
                  <c:v>0.1183847509340509</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E-29CB-42DA-9A27-94EA55C0FCC9}"/>
            </c:ext>
          </c:extLst>
        </c:ser>
        <c:dLbls>
          <c:showLegendKey val="0"/>
          <c:showVal val="0"/>
          <c:showCatName val="0"/>
          <c:showSerName val="0"/>
          <c:showPercent val="0"/>
          <c:showBubbleSize val="0"/>
        </c:dLbls>
        <c:gapWidth val="50"/>
        <c:overlap val="100"/>
        <c:axId val="502761584"/>
        <c:axId val="502761912"/>
      </c:barChart>
      <c:catAx>
        <c:axId val="502761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2761912"/>
        <c:crosses val="autoZero"/>
        <c:auto val="1"/>
        <c:lblAlgn val="ctr"/>
        <c:lblOffset val="100"/>
        <c:noMultiLvlLbl val="0"/>
      </c:catAx>
      <c:valAx>
        <c:axId val="5027619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276158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M_0</c:v>
                </c:pt>
              </c:strCache>
            </c:strRef>
          </c:tx>
          <c:spPr>
            <a:ln w="28575" cap="rnd">
              <a:solidFill>
                <a:schemeClr val="accent1"/>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Sheet1!$B$2:$B$8</c:f>
              <c:numCache>
                <c:formatCode>General</c:formatCode>
                <c:ptCount val="7"/>
                <c:pt idx="0">
                  <c:v>2.1999999999999999E-2</c:v>
                </c:pt>
                <c:pt idx="1">
                  <c:v>2.1999999999999999E-2</c:v>
                </c:pt>
                <c:pt idx="2">
                  <c:v>2.1999999999999999E-2</c:v>
                </c:pt>
                <c:pt idx="3">
                  <c:v>2.1999999999999999E-2</c:v>
                </c:pt>
                <c:pt idx="4">
                  <c:v>3.9199999999999999E-2</c:v>
                </c:pt>
                <c:pt idx="5">
                  <c:v>8.0699999999999994E-2</c:v>
                </c:pt>
                <c:pt idx="6">
                  <c:v>0.217</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7989-4F2B-85F1-B0A06698DBE3}"/>
            </c:ext>
          </c:extLst>
        </c:ser>
        <c:ser>
          <c:idx val="1"/>
          <c:order val="1"/>
          <c:tx>
            <c:strRef>
              <c:f>Sheet1!$C$1</c:f>
              <c:strCache>
                <c:ptCount val="1"/>
                <c:pt idx="0">
                  <c:v>M_1-2</c:v>
                </c:pt>
              </c:strCache>
            </c:strRef>
          </c:tx>
          <c:spPr>
            <a:ln w="28575" cap="rnd">
              <a:solidFill>
                <a:schemeClr val="accent2"/>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Sheet1!$C$2:$C$8</c:f>
              <c:numCache>
                <c:formatCode>General</c:formatCode>
                <c:ptCount val="7"/>
                <c:pt idx="0">
                  <c:v>8.6E-3</c:v>
                </c:pt>
                <c:pt idx="1">
                  <c:v>8.6E-3</c:v>
                </c:pt>
                <c:pt idx="2">
                  <c:v>8.6E-3</c:v>
                </c:pt>
                <c:pt idx="3">
                  <c:v>8.6E-3</c:v>
                </c:pt>
                <c:pt idx="4">
                  <c:v>1.5299999999999999E-2</c:v>
                </c:pt>
                <c:pt idx="5">
                  <c:v>3.15E-2</c:v>
                </c:pt>
                <c:pt idx="6">
                  <c:v>8.4900000000000003E-2</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7989-4F2B-85F1-B0A06698DBE3}"/>
            </c:ext>
          </c:extLst>
        </c:ser>
        <c:ser>
          <c:idx val="2"/>
          <c:order val="2"/>
          <c:tx>
            <c:strRef>
              <c:f>Sheet1!$D$1</c:f>
              <c:strCache>
                <c:ptCount val="1"/>
                <c:pt idx="0">
                  <c:v>M_3-4</c:v>
                </c:pt>
              </c:strCache>
            </c:strRef>
          </c:tx>
          <c:spPr>
            <a:ln w="28575" cap="rnd">
              <a:solidFill>
                <a:schemeClr val="accent3"/>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Sheet1!$D$2:$D$8</c:f>
              <c:numCache>
                <c:formatCode>General</c:formatCode>
                <c:ptCount val="7"/>
                <c:pt idx="0">
                  <c:v>5.0000000000000001E-3</c:v>
                </c:pt>
                <c:pt idx="1">
                  <c:v>5.0000000000000001E-3</c:v>
                </c:pt>
                <c:pt idx="2">
                  <c:v>5.0000000000000001E-3</c:v>
                </c:pt>
                <c:pt idx="3">
                  <c:v>5.0000000000000001E-3</c:v>
                </c:pt>
                <c:pt idx="4">
                  <c:v>8.9999999999999993E-3</c:v>
                </c:pt>
                <c:pt idx="5">
                  <c:v>1.84E-2</c:v>
                </c:pt>
                <c:pt idx="6">
                  <c:v>4.9599999999999998E-2</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7989-4F2B-85F1-B0A06698DBE3}"/>
            </c:ext>
          </c:extLst>
        </c:ser>
        <c:ser>
          <c:idx val="3"/>
          <c:order val="3"/>
          <c:tx>
            <c:strRef>
              <c:f>Sheet1!$E$1</c:f>
              <c:strCache>
                <c:ptCount val="1"/>
                <c:pt idx="0">
                  <c:v>F_0</c:v>
                </c:pt>
              </c:strCache>
            </c:strRef>
          </c:tx>
          <c:spPr>
            <a:ln w="28575" cap="rnd">
              <a:solidFill>
                <a:schemeClr val="accent4"/>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Sheet1!$E$2:$E$8</c:f>
              <c:numCache>
                <c:formatCode>General</c:formatCode>
                <c:ptCount val="7"/>
                <c:pt idx="0">
                  <c:v>2.0299999999999999E-2</c:v>
                </c:pt>
                <c:pt idx="1">
                  <c:v>2.0299999999999999E-2</c:v>
                </c:pt>
                <c:pt idx="2">
                  <c:v>2.0299999999999999E-2</c:v>
                </c:pt>
                <c:pt idx="3">
                  <c:v>2.0299999999999999E-2</c:v>
                </c:pt>
                <c:pt idx="4">
                  <c:v>3.61E-2</c:v>
                </c:pt>
                <c:pt idx="5">
                  <c:v>7.4200000000000002E-2</c:v>
                </c:pt>
                <c:pt idx="6">
                  <c:v>0.19950000000000001</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7989-4F2B-85F1-B0A06698DBE3}"/>
            </c:ext>
          </c:extLst>
        </c:ser>
        <c:ser>
          <c:idx val="4"/>
          <c:order val="4"/>
          <c:tx>
            <c:strRef>
              <c:f>Sheet1!$F$1</c:f>
              <c:strCache>
                <c:ptCount val="1"/>
                <c:pt idx="0">
                  <c:v>F_1-2</c:v>
                </c:pt>
              </c:strCache>
            </c:strRef>
          </c:tx>
          <c:spPr>
            <a:ln w="28575" cap="rnd">
              <a:solidFill>
                <a:schemeClr val="accent5"/>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Sheet1!$F$2:$F$8</c:f>
              <c:numCache>
                <c:formatCode>General</c:formatCode>
                <c:ptCount val="7"/>
                <c:pt idx="0">
                  <c:v>7.9000000000000008E-3</c:v>
                </c:pt>
                <c:pt idx="1">
                  <c:v>7.9000000000000008E-3</c:v>
                </c:pt>
                <c:pt idx="2">
                  <c:v>7.9000000000000008E-3</c:v>
                </c:pt>
                <c:pt idx="3">
                  <c:v>7.9000000000000008E-3</c:v>
                </c:pt>
                <c:pt idx="4">
                  <c:v>1.41E-2</c:v>
                </c:pt>
                <c:pt idx="5">
                  <c:v>2.9000000000000001E-2</c:v>
                </c:pt>
                <c:pt idx="6">
                  <c:v>7.8E-2</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4-7989-4F2B-85F1-B0A06698DBE3}"/>
            </c:ext>
          </c:extLst>
        </c:ser>
        <c:ser>
          <c:idx val="5"/>
          <c:order val="5"/>
          <c:tx>
            <c:strRef>
              <c:f>Sheet1!$G$1</c:f>
              <c:strCache>
                <c:ptCount val="1"/>
                <c:pt idx="0">
                  <c:v>F_3-4</c:v>
                </c:pt>
              </c:strCache>
            </c:strRef>
          </c:tx>
          <c:spPr>
            <a:ln w="28575" cap="rnd">
              <a:solidFill>
                <a:schemeClr val="accent6"/>
              </a:solidFill>
              <a:round/>
            </a:ln>
            <a:effectLst/>
          </c:spPr>
          <c:marker>
            <c:symbol val="none"/>
          </c:marker>
          <c:cat>
            <c:strRef>
              <c:f>Sheet1!$A$2:$A$8</c:f>
              <c:strCache>
                <c:ptCount val="7"/>
                <c:pt idx="0">
                  <c:v>&gt; 30</c:v>
                </c:pt>
                <c:pt idx="1">
                  <c:v>26 - 30</c:v>
                </c:pt>
                <c:pt idx="2">
                  <c:v>21 - 25</c:v>
                </c:pt>
                <c:pt idx="3">
                  <c:v>16 - 20</c:v>
                </c:pt>
                <c:pt idx="4">
                  <c:v>11-15</c:v>
                </c:pt>
                <c:pt idx="5">
                  <c:v>5-10</c:v>
                </c:pt>
                <c:pt idx="6">
                  <c:v>&lt; 5</c:v>
                </c:pt>
              </c:strCache>
            </c:strRef>
          </c:cat>
          <c:val>
            <c:numRef>
              <c:f>Sheet1!$G$2:$G$8</c:f>
              <c:numCache>
                <c:formatCode>General</c:formatCode>
                <c:ptCount val="7"/>
                <c:pt idx="0">
                  <c:v>4.5999999999999999E-3</c:v>
                </c:pt>
                <c:pt idx="1">
                  <c:v>4.5999999999999999E-3</c:v>
                </c:pt>
                <c:pt idx="2">
                  <c:v>4.5999999999999999E-3</c:v>
                </c:pt>
                <c:pt idx="3">
                  <c:v>4.5999999999999999E-3</c:v>
                </c:pt>
                <c:pt idx="4">
                  <c:v>8.2000000000000007E-3</c:v>
                </c:pt>
                <c:pt idx="5">
                  <c:v>1.7000000000000001E-2</c:v>
                </c:pt>
                <c:pt idx="6">
                  <c:v>4.5600000000000002E-2</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7989-4F2B-85F1-B0A06698DBE3}"/>
            </c:ext>
          </c:extLst>
        </c:ser>
        <c:dLbls>
          <c:showLegendKey val="0"/>
          <c:showVal val="0"/>
          <c:showCatName val="0"/>
          <c:showSerName val="0"/>
          <c:showPercent val="0"/>
          <c:showBubbleSize val="0"/>
        </c:dLbls>
        <c:smooth val="0"/>
        <c:axId val="359379112"/>
        <c:axId val="359376816"/>
      </c:lineChart>
      <c:catAx>
        <c:axId val="359379112"/>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fr-FR" noProof="0" dirty="0"/>
                  <a:t>Pourcentage de CD4</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9376816"/>
        <c:crosses val="autoZero"/>
        <c:auto val="1"/>
        <c:lblAlgn val="ctr"/>
        <c:lblOffset val="100"/>
        <c:noMultiLvlLbl val="0"/>
      </c:catAx>
      <c:valAx>
        <c:axId val="359376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fr-FR" baseline="0" noProof="0" dirty="0"/>
                  <a:t>Taux de mortalité </a:t>
                </a:r>
                <a:r>
                  <a:rPr lang="fr-FR" noProof="0" dirty="0"/>
                  <a:t>annuel</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9379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M_5-9</c:v>
                </c:pt>
              </c:strCache>
            </c:strRef>
          </c:tx>
          <c:spPr>
            <a:ln w="28575" cap="rnd">
              <a:solidFill>
                <a:schemeClr val="accent1"/>
              </a:solidFill>
              <a:round/>
            </a:ln>
            <a:effectLst/>
          </c:spPr>
          <c:marker>
            <c:symbol val="none"/>
          </c:marker>
          <c:cat>
            <c:strRef>
              <c:f>Sheet1!$A$2:$A$7</c:f>
              <c:strCache>
                <c:ptCount val="6"/>
                <c:pt idx="0">
                  <c:v>&gt; 1000</c:v>
                </c:pt>
                <c:pt idx="1">
                  <c:v>750 - 999</c:v>
                </c:pt>
                <c:pt idx="2">
                  <c:v>500 - 749</c:v>
                </c:pt>
                <c:pt idx="3">
                  <c:v>350 - 499</c:v>
                </c:pt>
                <c:pt idx="4">
                  <c:v>200 - 349</c:v>
                </c:pt>
                <c:pt idx="5">
                  <c:v>&lt; 200</c:v>
                </c:pt>
              </c:strCache>
            </c:strRef>
          </c:cat>
          <c:val>
            <c:numRef>
              <c:f>Sheet1!$B$2:$B$7</c:f>
              <c:numCache>
                <c:formatCode>General</c:formatCode>
                <c:ptCount val="6"/>
                <c:pt idx="0">
                  <c:v>5.7000000000000002E-3</c:v>
                </c:pt>
                <c:pt idx="1">
                  <c:v>5.7000000000000002E-3</c:v>
                </c:pt>
                <c:pt idx="2">
                  <c:v>7.3499999999999998E-3</c:v>
                </c:pt>
                <c:pt idx="3">
                  <c:v>8.9999999999999993E-3</c:v>
                </c:pt>
                <c:pt idx="4">
                  <c:v>1.61E-2</c:v>
                </c:pt>
                <c:pt idx="5">
                  <c:v>3.2199999999999999E-2</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B9A2-48B0-B62B-BA2F21B9D613}"/>
            </c:ext>
          </c:extLst>
        </c:ser>
        <c:ser>
          <c:idx val="1"/>
          <c:order val="1"/>
          <c:tx>
            <c:strRef>
              <c:f>Sheet1!$C$1</c:f>
              <c:strCache>
                <c:ptCount val="1"/>
                <c:pt idx="0">
                  <c:v>M_10-14</c:v>
                </c:pt>
              </c:strCache>
            </c:strRef>
          </c:tx>
          <c:spPr>
            <a:ln w="28575" cap="rnd">
              <a:solidFill>
                <a:schemeClr val="accent2"/>
              </a:solidFill>
              <a:round/>
            </a:ln>
            <a:effectLst/>
          </c:spPr>
          <c:marker>
            <c:symbol val="none"/>
          </c:marker>
          <c:cat>
            <c:strRef>
              <c:f>Sheet1!$A$2:$A$7</c:f>
              <c:strCache>
                <c:ptCount val="6"/>
                <c:pt idx="0">
                  <c:v>&gt; 1000</c:v>
                </c:pt>
                <c:pt idx="1">
                  <c:v>750 - 999</c:v>
                </c:pt>
                <c:pt idx="2">
                  <c:v>500 - 749</c:v>
                </c:pt>
                <c:pt idx="3">
                  <c:v>350 - 499</c:v>
                </c:pt>
                <c:pt idx="4">
                  <c:v>200 - 349</c:v>
                </c:pt>
                <c:pt idx="5">
                  <c:v>&lt; 200</c:v>
                </c:pt>
              </c:strCache>
            </c:strRef>
          </c:cat>
          <c:val>
            <c:numRef>
              <c:f>Sheet1!$C$2:$C$7</c:f>
              <c:numCache>
                <c:formatCode>General</c:formatCode>
                <c:ptCount val="6"/>
                <c:pt idx="0">
                  <c:v>4.7999999999999996E-3</c:v>
                </c:pt>
                <c:pt idx="1">
                  <c:v>4.7999999999999996E-3</c:v>
                </c:pt>
                <c:pt idx="2">
                  <c:v>6.1999999999999998E-3</c:v>
                </c:pt>
                <c:pt idx="3">
                  <c:v>7.6E-3</c:v>
                </c:pt>
                <c:pt idx="4">
                  <c:v>1.37E-2</c:v>
                </c:pt>
                <c:pt idx="5">
                  <c:v>2.7300000000000001E-2</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B9A2-48B0-B62B-BA2F21B9D613}"/>
            </c:ext>
          </c:extLst>
        </c:ser>
        <c:ser>
          <c:idx val="2"/>
          <c:order val="2"/>
          <c:tx>
            <c:strRef>
              <c:f>Sheet1!$D$1</c:f>
              <c:strCache>
                <c:ptCount val="1"/>
                <c:pt idx="0">
                  <c:v>F_5-9</c:v>
                </c:pt>
              </c:strCache>
            </c:strRef>
          </c:tx>
          <c:spPr>
            <a:ln w="28575" cap="rnd">
              <a:solidFill>
                <a:schemeClr val="accent3"/>
              </a:solidFill>
              <a:round/>
            </a:ln>
            <a:effectLst/>
          </c:spPr>
          <c:marker>
            <c:symbol val="none"/>
          </c:marker>
          <c:cat>
            <c:strRef>
              <c:f>Sheet1!$A$2:$A$7</c:f>
              <c:strCache>
                <c:ptCount val="6"/>
                <c:pt idx="0">
                  <c:v>&gt; 1000</c:v>
                </c:pt>
                <c:pt idx="1">
                  <c:v>750 - 999</c:v>
                </c:pt>
                <c:pt idx="2">
                  <c:v>500 - 749</c:v>
                </c:pt>
                <c:pt idx="3">
                  <c:v>350 - 499</c:v>
                </c:pt>
                <c:pt idx="4">
                  <c:v>200 - 349</c:v>
                </c:pt>
                <c:pt idx="5">
                  <c:v>&lt; 200</c:v>
                </c:pt>
              </c:strCache>
            </c:strRef>
          </c:cat>
          <c:val>
            <c:numRef>
              <c:f>Sheet1!$D$2:$D$7</c:f>
              <c:numCache>
                <c:formatCode>General</c:formatCode>
                <c:ptCount val="6"/>
                <c:pt idx="0">
                  <c:v>3.2200000000000002E-3</c:v>
                </c:pt>
                <c:pt idx="1">
                  <c:v>4.4000000000000003E-3</c:v>
                </c:pt>
                <c:pt idx="2">
                  <c:v>5.7000000000000002E-3</c:v>
                </c:pt>
                <c:pt idx="3">
                  <c:v>7.0000000000000001E-3</c:v>
                </c:pt>
                <c:pt idx="4">
                  <c:v>1.26E-2</c:v>
                </c:pt>
                <c:pt idx="5">
                  <c:v>2.5100000000000001E-2</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B9A2-48B0-B62B-BA2F21B9D613}"/>
            </c:ext>
          </c:extLst>
        </c:ser>
        <c:ser>
          <c:idx val="3"/>
          <c:order val="3"/>
          <c:tx>
            <c:strRef>
              <c:f>Sheet1!$E$1</c:f>
              <c:strCache>
                <c:ptCount val="1"/>
                <c:pt idx="0">
                  <c:v>F_10-14</c:v>
                </c:pt>
              </c:strCache>
            </c:strRef>
          </c:tx>
          <c:spPr>
            <a:ln w="28575" cap="rnd">
              <a:solidFill>
                <a:schemeClr val="accent4"/>
              </a:solidFill>
              <a:round/>
            </a:ln>
            <a:effectLst/>
          </c:spPr>
          <c:marker>
            <c:symbol val="none"/>
          </c:marker>
          <c:cat>
            <c:strRef>
              <c:f>Sheet1!$A$2:$A$7</c:f>
              <c:strCache>
                <c:ptCount val="6"/>
                <c:pt idx="0">
                  <c:v>&gt; 1000</c:v>
                </c:pt>
                <c:pt idx="1">
                  <c:v>750 - 999</c:v>
                </c:pt>
                <c:pt idx="2">
                  <c:v>500 - 749</c:v>
                </c:pt>
                <c:pt idx="3">
                  <c:v>350 - 499</c:v>
                </c:pt>
                <c:pt idx="4">
                  <c:v>200 - 349</c:v>
                </c:pt>
                <c:pt idx="5">
                  <c:v>&lt; 200</c:v>
                </c:pt>
              </c:strCache>
            </c:strRef>
          </c:cat>
          <c:val>
            <c:numRef>
              <c:f>Sheet1!$E$2:$E$7</c:f>
              <c:numCache>
                <c:formatCode>General</c:formatCode>
                <c:ptCount val="6"/>
                <c:pt idx="0">
                  <c:v>2.7299999999999998E-3</c:v>
                </c:pt>
                <c:pt idx="1">
                  <c:v>3.8E-3</c:v>
                </c:pt>
                <c:pt idx="2">
                  <c:v>4.8999999999999998E-3</c:v>
                </c:pt>
                <c:pt idx="3">
                  <c:v>6.0000000000000001E-3</c:v>
                </c:pt>
                <c:pt idx="4">
                  <c:v>1.0699999999999999E-2</c:v>
                </c:pt>
                <c:pt idx="5">
                  <c:v>2.1399999999999999E-2</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B9A2-48B0-B62B-BA2F21B9D613}"/>
            </c:ext>
          </c:extLst>
        </c:ser>
        <c:dLbls>
          <c:showLegendKey val="0"/>
          <c:showVal val="0"/>
          <c:showCatName val="0"/>
          <c:showSerName val="0"/>
          <c:showPercent val="0"/>
          <c:showBubbleSize val="0"/>
        </c:dLbls>
        <c:smooth val="0"/>
        <c:axId val="490127944"/>
        <c:axId val="490133520"/>
      </c:lineChart>
      <c:catAx>
        <c:axId val="49012794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fr-FR" noProof="0" dirty="0"/>
                  <a:t>Nombre de CD4</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0133520"/>
        <c:crosses val="autoZero"/>
        <c:auto val="1"/>
        <c:lblAlgn val="ctr"/>
        <c:lblOffset val="100"/>
        <c:noMultiLvlLbl val="0"/>
      </c:catAx>
      <c:valAx>
        <c:axId val="4901335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fr-FR" baseline="0" noProof="0" dirty="0"/>
                  <a:t>Taux de mortalité </a:t>
                </a:r>
                <a:r>
                  <a:rPr lang="fr-FR" noProof="0" dirty="0"/>
                  <a:t>annuel</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0127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Enfants sous traitement antirétroviral</c:v>
                </c:pt>
              </c:strCache>
            </c:strRef>
          </c:tx>
          <c:spPr>
            <a:ln w="38100" cap="rnd">
              <a:solidFill>
                <a:schemeClr val="accent1"/>
              </a:solidFill>
              <a:round/>
            </a:ln>
            <a:effectLst/>
          </c:spPr>
          <c:marker>
            <c:symbol val="none"/>
          </c:marker>
          <c:cat>
            <c:strRef>
              <c:f>Sheet1!$B$1:$AR$1</c:f>
              <c:strCache>
                <c:ptCount val="43"/>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strCache>
            </c:strRef>
          </c:cat>
          <c:val>
            <c:numRef>
              <c:f>Sheet1!$B$2:$AR$2</c:f>
              <c:numCache>
                <c:formatCode>General</c:formatCode>
                <c:ptCount val="4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39</c:v>
                </c:pt>
                <c:pt idx="24">
                  <c:v>950</c:v>
                </c:pt>
                <c:pt idx="25">
                  <c:v>1993</c:v>
                </c:pt>
                <c:pt idx="26">
                  <c:v>3628</c:v>
                </c:pt>
                <c:pt idx="27">
                  <c:v>5569</c:v>
                </c:pt>
                <c:pt idx="28">
                  <c:v>6893</c:v>
                </c:pt>
                <c:pt idx="29">
                  <c:v>7622</c:v>
                </c:pt>
                <c:pt idx="30">
                  <c:v>8054</c:v>
                </c:pt>
                <c:pt idx="31">
                  <c:v>9113</c:v>
                </c:pt>
                <c:pt idx="32">
                  <c:v>10029</c:v>
                </c:pt>
                <c:pt idx="33">
                  <c:v>9161</c:v>
                </c:pt>
                <c:pt idx="34">
                  <c:v>8892</c:v>
                </c:pt>
                <c:pt idx="35">
                  <c:v>8825</c:v>
                </c:pt>
                <c:pt idx="36">
                  <c:v>8135</c:v>
                </c:pt>
                <c:pt idx="37">
                  <c:v>7823</c:v>
                </c:pt>
                <c:pt idx="38">
                  <c:v>7598</c:v>
                </c:pt>
                <c:pt idx="39">
                  <c:v>7198</c:v>
                </c:pt>
                <c:pt idx="40">
                  <c:v>6290</c:v>
                </c:pt>
                <c:pt idx="41">
                  <c:v>5923</c:v>
                </c:pt>
                <c:pt idx="42">
                  <c:v>5469</c:v>
                </c:pt>
              </c:numCache>
            </c:numRef>
          </c:val>
          <c:smooth val="0"/>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0E54-47A6-A51B-D3A4227B060B}"/>
            </c:ext>
          </c:extLst>
        </c:ser>
        <c:ser>
          <c:idx val="1"/>
          <c:order val="1"/>
          <c:tx>
            <c:strRef>
              <c:f>Sheet1!$A$3</c:f>
              <c:strCache>
                <c:ptCount val="1"/>
                <c:pt idx="0">
                  <c:v>CLHIV non sous TAR</c:v>
                </c:pt>
              </c:strCache>
            </c:strRef>
          </c:tx>
          <c:spPr>
            <a:ln w="38100" cap="rnd">
              <a:solidFill>
                <a:schemeClr val="accent2"/>
              </a:solidFill>
              <a:round/>
            </a:ln>
            <a:effectLst/>
          </c:spPr>
          <c:marker>
            <c:symbol val="none"/>
          </c:marker>
          <c:cat>
            <c:strRef>
              <c:f>Sheet1!$B$1:$AR$1</c:f>
              <c:strCache>
                <c:ptCount val="43"/>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strCache>
            </c:strRef>
          </c:cat>
          <c:val>
            <c:numRef>
              <c:f>Sheet1!$B$3:$AR$3</c:f>
              <c:numCache>
                <c:formatCode>General</c:formatCode>
                <c:ptCount val="43"/>
                <c:pt idx="0">
                  <c:v>12.49311</c:v>
                </c:pt>
                <c:pt idx="1">
                  <c:v>20.764949999999999</c:v>
                </c:pt>
                <c:pt idx="2">
                  <c:v>33.739570000000001</c:v>
                </c:pt>
                <c:pt idx="3">
                  <c:v>54.264119999999998</c:v>
                </c:pt>
                <c:pt idx="4">
                  <c:v>86.531769999999995</c:v>
                </c:pt>
                <c:pt idx="5">
                  <c:v>136.43836999999999</c:v>
                </c:pt>
                <c:pt idx="6">
                  <c:v>213.88105999999999</c:v>
                </c:pt>
                <c:pt idx="7">
                  <c:v>329.91455000000002</c:v>
                </c:pt>
                <c:pt idx="8">
                  <c:v>503.86862000000002</c:v>
                </c:pt>
                <c:pt idx="9">
                  <c:v>780.07208000000003</c:v>
                </c:pt>
                <c:pt idx="10">
                  <c:v>1190.4351799999999</c:v>
                </c:pt>
                <c:pt idx="11">
                  <c:v>1752.9881600000001</c:v>
                </c:pt>
                <c:pt idx="12">
                  <c:v>2489.32861</c:v>
                </c:pt>
                <c:pt idx="13">
                  <c:v>3425.66113</c:v>
                </c:pt>
                <c:pt idx="14">
                  <c:v>4531.7080100000003</c:v>
                </c:pt>
                <c:pt idx="15">
                  <c:v>5761.9746100000002</c:v>
                </c:pt>
                <c:pt idx="16">
                  <c:v>7062.7665999999999</c:v>
                </c:pt>
                <c:pt idx="17">
                  <c:v>8448.8759800000007</c:v>
                </c:pt>
                <c:pt idx="18">
                  <c:v>9904.4882799999996</c:v>
                </c:pt>
                <c:pt idx="19">
                  <c:v>11363.702149999999</c:v>
                </c:pt>
                <c:pt idx="20">
                  <c:v>12728.523440000001</c:v>
                </c:pt>
                <c:pt idx="21">
                  <c:v>13967.242190000001</c:v>
                </c:pt>
                <c:pt idx="22">
                  <c:v>15078.82812</c:v>
                </c:pt>
                <c:pt idx="23">
                  <c:v>15980.471680000001</c:v>
                </c:pt>
                <c:pt idx="24">
                  <c:v>15793.23242</c:v>
                </c:pt>
                <c:pt idx="25">
                  <c:v>15010.872069999999</c:v>
                </c:pt>
                <c:pt idx="26">
                  <c:v>13429.603520000001</c:v>
                </c:pt>
                <c:pt idx="27">
                  <c:v>11286.45117</c:v>
                </c:pt>
                <c:pt idx="28">
                  <c:v>9803.1035200000006</c:v>
                </c:pt>
                <c:pt idx="29">
                  <c:v>9147.8808599999993</c:v>
                </c:pt>
                <c:pt idx="30">
                  <c:v>8516.4628900000007</c:v>
                </c:pt>
                <c:pt idx="31">
                  <c:v>7147.1660199999997</c:v>
                </c:pt>
                <c:pt idx="32">
                  <c:v>5964.5786099999996</c:v>
                </c:pt>
                <c:pt idx="33">
                  <c:v>6313.1606400000001</c:v>
                </c:pt>
                <c:pt idx="34">
                  <c:v>5833.1479499999996</c:v>
                </c:pt>
                <c:pt idx="35">
                  <c:v>4875.9814500000002</c:v>
                </c:pt>
                <c:pt idx="36">
                  <c:v>4543.3071300000001</c:v>
                </c:pt>
                <c:pt idx="37">
                  <c:v>3855.18262</c:v>
                </c:pt>
                <c:pt idx="38">
                  <c:v>3067.8481400000001</c:v>
                </c:pt>
                <c:pt idx="39">
                  <c:v>2465.0634799999998</c:v>
                </c:pt>
                <c:pt idx="40">
                  <c:v>2510.6208499999998</c:v>
                </c:pt>
                <c:pt idx="41">
                  <c:v>2109.7885700000002</c:v>
                </c:pt>
                <c:pt idx="42">
                  <c:v>1718.81079</c:v>
                </c:pt>
              </c:numCache>
            </c:numRef>
          </c:val>
          <c:smooth val="0"/>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0E54-47A6-A51B-D3A4227B060B}"/>
            </c:ext>
          </c:extLst>
        </c:ser>
        <c:ser>
          <c:idx val="2"/>
          <c:order val="2"/>
          <c:tx>
            <c:strRef>
              <c:f>Sheet1!$A$4</c:f>
              <c:strCache>
                <c:ptCount val="1"/>
                <c:pt idx="0">
                  <c:v>Déjà traité</c:v>
                </c:pt>
              </c:strCache>
            </c:strRef>
          </c:tx>
          <c:spPr>
            <a:ln w="38100" cap="rnd">
              <a:solidFill>
                <a:schemeClr val="accent3"/>
              </a:solidFill>
              <a:round/>
            </a:ln>
            <a:effectLst/>
          </c:spPr>
          <c:marker>
            <c:symbol val="none"/>
          </c:marker>
          <c:cat>
            <c:strRef>
              <c:f>Sheet1!$B$1:$AR$1</c:f>
              <c:strCache>
                <c:ptCount val="43"/>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strCache>
            </c:strRef>
          </c:cat>
          <c:val>
            <c:numRef>
              <c:f>Sheet1!$B$4:$AR$4</c:f>
              <c:numCache>
                <c:formatCode>General</c:formatCode>
                <c:ptCount val="4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1.95</c:v>
                </c:pt>
                <c:pt idx="25">
                  <c:v>49.001660000000001</c:v>
                </c:pt>
                <c:pt idx="26">
                  <c:v>137.86465000000001</c:v>
                </c:pt>
                <c:pt idx="27">
                  <c:v>287.10840000000002</c:v>
                </c:pt>
                <c:pt idx="28">
                  <c:v>493.28778</c:v>
                </c:pt>
                <c:pt idx="29">
                  <c:v>697.91296</c:v>
                </c:pt>
                <c:pt idx="30">
                  <c:v>878.31195000000002</c:v>
                </c:pt>
                <c:pt idx="31">
                  <c:v>1028.5887499999999</c:v>
                </c:pt>
                <c:pt idx="32">
                  <c:v>1167.93298</c:v>
                </c:pt>
                <c:pt idx="33">
                  <c:v>1216.63879</c:v>
                </c:pt>
                <c:pt idx="34">
                  <c:v>1125.0997299999999</c:v>
                </c:pt>
                <c:pt idx="35">
                  <c:v>1340.35266</c:v>
                </c:pt>
                <c:pt idx="36">
                  <c:v>1435.2428</c:v>
                </c:pt>
                <c:pt idx="37">
                  <c:v>1392.11438</c:v>
                </c:pt>
                <c:pt idx="38">
                  <c:v>1497.17065</c:v>
                </c:pt>
                <c:pt idx="39">
                  <c:v>1463.8455799999999</c:v>
                </c:pt>
                <c:pt idx="40">
                  <c:v>1352.0703100000001</c:v>
                </c:pt>
                <c:pt idx="41">
                  <c:v>1221.25647</c:v>
                </c:pt>
                <c:pt idx="42">
                  <c:v>1360.31116</c:v>
                </c:pt>
              </c:numCache>
            </c:numRef>
          </c:val>
          <c:smooth val="0"/>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0E54-47A6-A51B-D3A4227B060B}"/>
            </c:ext>
          </c:extLst>
        </c:ser>
        <c:dLbls>
          <c:showLegendKey val="0"/>
          <c:showVal val="0"/>
          <c:showCatName val="0"/>
          <c:showSerName val="0"/>
          <c:showPercent val="0"/>
          <c:showBubbleSize val="0"/>
        </c:dLbls>
        <c:smooth val="0"/>
        <c:axId val="1098439904"/>
        <c:axId val="1493446320"/>
      </c:lineChart>
      <c:catAx>
        <c:axId val="1098439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93446320"/>
        <c:crosses val="autoZero"/>
        <c:auto val="1"/>
        <c:lblAlgn val="ctr"/>
        <c:lblOffset val="100"/>
        <c:tickLblSkip val="5"/>
        <c:noMultiLvlLbl val="0"/>
      </c:catAx>
      <c:valAx>
        <c:axId val="14934463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8439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Sur ART</c:v>
                </c:pt>
              </c:strCache>
            </c:strRef>
          </c:tx>
          <c:spPr>
            <a:ln w="38100" cap="rnd">
              <a:solidFill>
                <a:schemeClr val="accent1"/>
              </a:solidFill>
              <a:round/>
            </a:ln>
            <a:effectLst/>
          </c:spPr>
          <c:marker>
            <c:symbol val="none"/>
          </c:marker>
          <c:cat>
            <c:strRef>
              <c:f>Sheet1!$B$1:$N$1</c:f>
              <c:strCach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strCache>
            </c:strRef>
          </c:cat>
          <c:val>
            <c:numRef>
              <c:f>Sheet1!$B$2:$N$2</c:f>
              <c:numCache>
                <c:formatCode>0%</c:formatCode>
                <c:ptCount val="13"/>
                <c:pt idx="0">
                  <c:v>0.54369342184671088</c:v>
                </c:pt>
                <c:pt idx="1">
                  <c:v>0.62687576875768758</c:v>
                </c:pt>
                <c:pt idx="2">
                  <c:v>0.70138802050769034</c:v>
                </c:pt>
                <c:pt idx="3">
                  <c:v>0.66220757399508856</c:v>
                </c:pt>
                <c:pt idx="4">
                  <c:v>0.7185059422750425</c:v>
                </c:pt>
                <c:pt idx="5">
                  <c:v>0.73060360557623527</c:v>
                </c:pt>
                <c:pt idx="6">
                  <c:v>0.75903139296418998</c:v>
                </c:pt>
                <c:pt idx="7">
                  <c:v>0.7869498201746874</c:v>
                </c:pt>
                <c:pt idx="8">
                  <c:v>0.80995687230451907</c:v>
                </c:pt>
                <c:pt idx="9">
                  <c:v>0.79871675463106695</c:v>
                </c:pt>
                <c:pt idx="10">
                  <c:v>0.77229860243154191</c:v>
                </c:pt>
                <c:pt idx="11">
                  <c:v>0.77455496078675468</c:v>
                </c:pt>
                <c:pt idx="12">
                  <c:v>0.76085141903171949</c:v>
                </c:pt>
              </c:numCache>
            </c:numRef>
          </c:val>
          <c:smooth val="0"/>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ED3A-42AA-BF22-186D5A4E612B}"/>
            </c:ext>
          </c:extLst>
        </c:ser>
        <c:ser>
          <c:idx val="1"/>
          <c:order val="1"/>
          <c:tx>
            <c:strRef>
              <c:f>Sheet1!$A$3</c:f>
              <c:strCache>
                <c:ptCount val="1"/>
                <c:pt idx="0">
                  <c:v>Sous TAR + déjà traités</c:v>
                </c:pt>
              </c:strCache>
            </c:strRef>
          </c:tx>
          <c:spPr>
            <a:ln w="38100" cap="rnd">
              <a:solidFill>
                <a:schemeClr val="accent2"/>
              </a:solidFill>
              <a:round/>
            </a:ln>
            <a:effectLst/>
          </c:spPr>
          <c:marker>
            <c:symbol val="none"/>
          </c:marker>
          <c:cat>
            <c:strRef>
              <c:f>Sheet1!$B$1:$N$1</c:f>
              <c:strCach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strCache>
            </c:strRef>
          </c:cat>
          <c:val>
            <c:numRef>
              <c:f>Sheet1!$B$3:$N$3</c:f>
              <c:numCache>
                <c:formatCode>0%</c:formatCode>
                <c:ptCount val="13"/>
                <c:pt idx="0">
                  <c:v>0.54369342184671088</c:v>
                </c:pt>
                <c:pt idx="1">
                  <c:v>0.62687576875768758</c:v>
                </c:pt>
                <c:pt idx="2">
                  <c:v>0.70138802050769034</c:v>
                </c:pt>
                <c:pt idx="3">
                  <c:v>0.67065004782215332</c:v>
                </c:pt>
                <c:pt idx="4">
                  <c:v>0.7185059422750425</c:v>
                </c:pt>
                <c:pt idx="5">
                  <c:v>0.74194238814685065</c:v>
                </c:pt>
                <c:pt idx="6">
                  <c:v>0.75903139296418998</c:v>
                </c:pt>
                <c:pt idx="7">
                  <c:v>0.78910038790888859</c:v>
                </c:pt>
                <c:pt idx="8">
                  <c:v>0.85272554472154505</c:v>
                </c:pt>
                <c:pt idx="9">
                  <c:v>0.89639300113836273</c:v>
                </c:pt>
                <c:pt idx="10">
                  <c:v>0.8683184047267356</c:v>
                </c:pt>
                <c:pt idx="11">
                  <c:v>0.88936342711315819</c:v>
                </c:pt>
                <c:pt idx="12">
                  <c:v>0.950098937117418</c:v>
                </c:pt>
              </c:numCache>
            </c:numRef>
          </c:val>
          <c:smooth val="0"/>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ED3A-42AA-BF22-186D5A4E612B}"/>
            </c:ext>
          </c:extLst>
        </c:ser>
        <c:dLbls>
          <c:showLegendKey val="0"/>
          <c:showVal val="0"/>
          <c:showCatName val="0"/>
          <c:showSerName val="0"/>
          <c:showPercent val="0"/>
          <c:showBubbleSize val="0"/>
        </c:dLbls>
        <c:smooth val="0"/>
        <c:axId val="1550077072"/>
        <c:axId val="1717555168"/>
      </c:lineChart>
      <c:catAx>
        <c:axId val="1550077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17555168"/>
        <c:crosses val="autoZero"/>
        <c:auto val="1"/>
        <c:lblAlgn val="ctr"/>
        <c:lblOffset val="100"/>
        <c:noMultiLvlLbl val="0"/>
      </c:catAx>
      <c:valAx>
        <c:axId val="1717555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0077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PHIA</c:v>
                </c:pt>
              </c:strCache>
            </c:strRef>
          </c:tx>
          <c:spPr>
            <a:solidFill>
              <a:schemeClr val="accent1"/>
            </a:solidFill>
            <a:ln>
              <a:noFill/>
            </a:ln>
            <a:effectLst/>
          </c:spPr>
          <c:invertIfNegative val="0"/>
          <c:errBars>
            <c:errBarType val="both"/>
            <c:errValType val="cust"/>
            <c:noEndCap val="0"/>
            <c:plus>
              <c:numRef>
                <c:f>Sheet1!$E$2:$E$12</c:f>
                <c:numCache>
                  <c:formatCode>General</c:formatCode>
                  <c:ptCount val="11"/>
                  <c:pt idx="0">
                    <c:v>0.2</c:v>
                  </c:pt>
                  <c:pt idx="1">
                    <c:v>9.9999999999999978E-2</c:v>
                  </c:pt>
                  <c:pt idx="2">
                    <c:v>0.60000000000000009</c:v>
                  </c:pt>
                  <c:pt idx="3">
                    <c:v>0.2</c:v>
                  </c:pt>
                  <c:pt idx="4">
                    <c:v>0.30000000000000004</c:v>
                  </c:pt>
                  <c:pt idx="5">
                    <c:v>0.39999999999999991</c:v>
                  </c:pt>
                  <c:pt idx="6">
                    <c:v>0.30000000000000004</c:v>
                  </c:pt>
                  <c:pt idx="7">
                    <c:v>0.19999999999999996</c:v>
                  </c:pt>
                  <c:pt idx="8">
                    <c:v>0.30000000000000004</c:v>
                  </c:pt>
                  <c:pt idx="9">
                    <c:v>0.29999999999999982</c:v>
                  </c:pt>
                  <c:pt idx="10">
                    <c:v>0.39999999999999991</c:v>
                  </c:pt>
                </c:numCache>
              </c:numRef>
            </c:plus>
            <c:minus>
              <c:numRef>
                <c:f>Sheet1!$D$2:$D$12</c:f>
                <c:numCache>
                  <c:formatCode>General</c:formatCode>
                  <c:ptCount val="11"/>
                  <c:pt idx="0">
                    <c:v>0.1</c:v>
                  </c:pt>
                  <c:pt idx="1">
                    <c:v>0.1</c:v>
                  </c:pt>
                  <c:pt idx="2">
                    <c:v>0.59999999999999964</c:v>
                  </c:pt>
                  <c:pt idx="3">
                    <c:v>0.19999999999999998</c:v>
                  </c:pt>
                  <c:pt idx="4">
                    <c:v>0.29999999999999993</c:v>
                  </c:pt>
                  <c:pt idx="5">
                    <c:v>0.39999999999999991</c:v>
                  </c:pt>
                  <c:pt idx="6">
                    <c:v>0.19999999999999996</c:v>
                  </c:pt>
                  <c:pt idx="7">
                    <c:v>0.2</c:v>
                  </c:pt>
                  <c:pt idx="8">
                    <c:v>0.2</c:v>
                  </c:pt>
                  <c:pt idx="9">
                    <c:v>0.20000000000000007</c:v>
                  </c:pt>
                  <c:pt idx="10">
                    <c:v>0.40000000000000013</c:v>
                  </c:pt>
                </c:numCache>
              </c:numRef>
            </c:minus>
            <c:spPr>
              <a:noFill/>
              <a:ln w="9525" cap="flat" cmpd="sng" algn="ctr">
                <a:solidFill>
                  <a:schemeClr val="tx1">
                    <a:lumMod val="65000"/>
                    <a:lumOff val="35000"/>
                  </a:schemeClr>
                </a:solidFill>
                <a:round/>
              </a:ln>
              <a:effectLst/>
            </c:spPr>
          </c:errBars>
          <c:cat>
            <c:strRef>
              <c:f>Sheet1!$A$2:$A$12</c:f>
              <c:strCache>
                <c:ptCount val="11"/>
                <c:pt idx="0">
                  <c:v>Cameroun 2017</c:v>
                </c:pt>
                <c:pt idx="1">
                  <c:v>Côte d'Ivoire 2017-18</c:v>
                </c:pt>
                <c:pt idx="2">
                  <c:v>Eswatini 2016-17</c:v>
                </c:pt>
                <c:pt idx="3">
                  <c:v>Éthiopie 2017-18</c:v>
                </c:pt>
                <c:pt idx="4">
                  <c:v>Kenya 2018</c:v>
                </c:pt>
                <c:pt idx="5">
                  <c:v>Malawi 2015-16</c:v>
                </c:pt>
                <c:pt idx="6">
                  <c:v>Namibie 2017</c:v>
                </c:pt>
                <c:pt idx="7">
                  <c:v>Tanzanie 2016-17</c:v>
                </c:pt>
                <c:pt idx="8">
                  <c:v>Ouganda 2016-17</c:v>
                </c:pt>
                <c:pt idx="9">
                  <c:v>Zambie 2016</c:v>
                </c:pt>
                <c:pt idx="10">
                  <c:v>Zimbabwe 2015-2016</c:v>
                </c:pt>
              </c:strCache>
            </c:strRef>
          </c:cat>
          <c:val>
            <c:numRef>
              <c:f>Sheet1!$B$2:$B$12</c:f>
              <c:numCache>
                <c:formatCode>General</c:formatCode>
                <c:ptCount val="11"/>
                <c:pt idx="0">
                  <c:v>0.2</c:v>
                </c:pt>
                <c:pt idx="1">
                  <c:v>0.2</c:v>
                </c:pt>
                <c:pt idx="2">
                  <c:v>2.8</c:v>
                </c:pt>
                <c:pt idx="3">
                  <c:v>0.3</c:v>
                </c:pt>
                <c:pt idx="4" formatCode="0.00">
                  <c:v>0.7</c:v>
                </c:pt>
                <c:pt idx="5" formatCode="0.00">
                  <c:v>1.5</c:v>
                </c:pt>
                <c:pt idx="6" formatCode="0.00">
                  <c:v>1</c:v>
                </c:pt>
                <c:pt idx="7" formatCode="0.00">
                  <c:v>0.4</c:v>
                </c:pt>
                <c:pt idx="8" formatCode="0.00">
                  <c:v>0.5</c:v>
                </c:pt>
                <c:pt idx="9" formatCode="0.00">
                  <c:v>1.1000000000000001</c:v>
                </c:pt>
                <c:pt idx="10">
                  <c:v>1.6</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6146-4821-B44C-6B7E37765DCF}"/>
            </c:ext>
          </c:extLst>
        </c:ser>
        <c:ser>
          <c:idx val="1"/>
          <c:order val="1"/>
          <c:tx>
            <c:strRef>
              <c:f>Sheet1!$C$1</c:f>
              <c:strCache>
                <c:ptCount val="1"/>
                <c:pt idx="0">
                  <c:v>Spectrum</c:v>
                </c:pt>
              </c:strCache>
            </c:strRef>
          </c:tx>
          <c:spPr>
            <a:solidFill>
              <a:schemeClr val="accent2"/>
            </a:solidFill>
            <a:ln>
              <a:noFill/>
            </a:ln>
            <a:effectLst/>
          </c:spPr>
          <c:invertIfNegative val="0"/>
          <c:errBars>
            <c:errBarType val="both"/>
            <c:errValType val="cust"/>
            <c:noEndCap val="0"/>
            <c:plus>
              <c:numRef>
                <c:f>Sheet1!$G$2:$G$12</c:f>
                <c:numCache>
                  <c:formatCode>General</c:formatCode>
                  <c:ptCount val="11"/>
                  <c:pt idx="0">
                    <c:v>0.04</c:v>
                  </c:pt>
                  <c:pt idx="1">
                    <c:v>0.06</c:v>
                  </c:pt>
                  <c:pt idx="2">
                    <c:v>0.17</c:v>
                  </c:pt>
                  <c:pt idx="3">
                    <c:v>7.5999999999999998E-2</c:v>
                  </c:pt>
                  <c:pt idx="4">
                    <c:v>0.14000000000000001</c:v>
                  </c:pt>
                  <c:pt idx="5">
                    <c:v>0.1</c:v>
                  </c:pt>
                  <c:pt idx="6">
                    <c:v>0.13</c:v>
                  </c:pt>
                  <c:pt idx="7">
                    <c:v>0.05</c:v>
                  </c:pt>
                  <c:pt idx="8">
                    <c:v>0.05</c:v>
                  </c:pt>
                  <c:pt idx="9">
                    <c:v>0.08</c:v>
                  </c:pt>
                  <c:pt idx="10">
                    <c:v>0.36</c:v>
                  </c:pt>
                </c:numCache>
              </c:numRef>
            </c:plus>
            <c:minus>
              <c:numRef>
                <c:f>Sheet1!$F$2:$F$12</c:f>
                <c:numCache>
                  <c:formatCode>General</c:formatCode>
                  <c:ptCount val="11"/>
                  <c:pt idx="0">
                    <c:v>7.0000000000000007E-2</c:v>
                  </c:pt>
                  <c:pt idx="1">
                    <c:v>0.05</c:v>
                  </c:pt>
                  <c:pt idx="2">
                    <c:v>0.4</c:v>
                  </c:pt>
                  <c:pt idx="3">
                    <c:v>4.8000000000000001E-2</c:v>
                  </c:pt>
                  <c:pt idx="4">
                    <c:v>0.09</c:v>
                  </c:pt>
                  <c:pt idx="5">
                    <c:v>0.2</c:v>
                  </c:pt>
                  <c:pt idx="6">
                    <c:v>0.16</c:v>
                  </c:pt>
                  <c:pt idx="7">
                    <c:v>0.06</c:v>
                  </c:pt>
                  <c:pt idx="8">
                    <c:v>0.06</c:v>
                  </c:pt>
                  <c:pt idx="9">
                    <c:v>0.13</c:v>
                  </c:pt>
                  <c:pt idx="10">
                    <c:v>0.43</c:v>
                  </c:pt>
                </c:numCache>
              </c:numRef>
            </c:minus>
            <c:spPr>
              <a:noFill/>
              <a:ln w="9525" cap="flat" cmpd="sng" algn="ctr">
                <a:solidFill>
                  <a:schemeClr val="tx1">
                    <a:lumMod val="65000"/>
                    <a:lumOff val="35000"/>
                  </a:schemeClr>
                </a:solidFill>
                <a:round/>
              </a:ln>
              <a:effectLst/>
            </c:spPr>
          </c:errBars>
          <c:cat>
            <c:strRef>
              <c:f>Sheet1!$A$2:$A$12</c:f>
              <c:strCache>
                <c:ptCount val="11"/>
                <c:pt idx="0">
                  <c:v>Cameroun 2017</c:v>
                </c:pt>
                <c:pt idx="1">
                  <c:v>Côte d'Ivoire 2017-18</c:v>
                </c:pt>
                <c:pt idx="2">
                  <c:v>Eswatini 2016-17</c:v>
                </c:pt>
                <c:pt idx="3">
                  <c:v>Éthiopie 2017-18</c:v>
                </c:pt>
                <c:pt idx="4">
                  <c:v>Kenya 2018</c:v>
                </c:pt>
                <c:pt idx="5">
                  <c:v>Malawi 2015-16</c:v>
                </c:pt>
                <c:pt idx="6">
                  <c:v>Namibie 2017</c:v>
                </c:pt>
                <c:pt idx="7">
                  <c:v>Tanzanie 2016-17</c:v>
                </c:pt>
                <c:pt idx="8">
                  <c:v>Ouganda 2016-17</c:v>
                </c:pt>
                <c:pt idx="9">
                  <c:v>Zambie 2016</c:v>
                </c:pt>
                <c:pt idx="10">
                  <c:v>Zimbabwe 2015-2016</c:v>
                </c:pt>
              </c:strCache>
            </c:strRef>
          </c:cat>
          <c:val>
            <c:numRef>
              <c:f>Sheet1!$C$2:$C$12</c:f>
              <c:numCache>
                <c:formatCode>General</c:formatCode>
                <c:ptCount val="11"/>
                <c:pt idx="0">
                  <c:v>0.37</c:v>
                </c:pt>
                <c:pt idx="1">
                  <c:v>0.28000000000000003</c:v>
                </c:pt>
                <c:pt idx="2">
                  <c:v>2.86</c:v>
                </c:pt>
                <c:pt idx="3">
                  <c:v>0.14000000000000001</c:v>
                </c:pt>
                <c:pt idx="4">
                  <c:v>0.55000000000000004</c:v>
                </c:pt>
                <c:pt idx="5">
                  <c:v>1.27</c:v>
                </c:pt>
                <c:pt idx="6">
                  <c:v>1.35</c:v>
                </c:pt>
                <c:pt idx="7">
                  <c:v>0.49</c:v>
                </c:pt>
                <c:pt idx="8">
                  <c:v>0.64</c:v>
                </c:pt>
                <c:pt idx="9">
                  <c:v>1.19</c:v>
                </c:pt>
                <c:pt idx="10">
                  <c:v>2.2599999999999998</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6146-4821-B44C-6B7E37765DCF}"/>
            </c:ext>
          </c:extLst>
        </c:ser>
        <c:dLbls>
          <c:showLegendKey val="0"/>
          <c:showVal val="0"/>
          <c:showCatName val="0"/>
          <c:showSerName val="0"/>
          <c:showPercent val="0"/>
          <c:showBubbleSize val="0"/>
        </c:dLbls>
        <c:gapWidth val="219"/>
        <c:overlap val="-27"/>
        <c:axId val="1722167359"/>
        <c:axId val="1644425743"/>
      </c:barChart>
      <c:catAx>
        <c:axId val="1722167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644425743"/>
        <c:crosses val="autoZero"/>
        <c:auto val="1"/>
        <c:lblAlgn val="ctr"/>
        <c:lblOffset val="100"/>
        <c:noMultiLvlLbl val="0"/>
      </c:catAx>
      <c:valAx>
        <c:axId val="16444257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fr-FR" noProof="0" dirty="0"/>
                  <a:t>Prévalence du VIH chez les enfants </a:t>
                </a:r>
                <a:r>
                  <a:rPr lang="fr-FR" baseline="0" noProof="0" dirty="0"/>
                  <a:t>âgés de</a:t>
                </a:r>
                <a:r>
                  <a:rPr lang="fr-FR" noProof="0" dirty="0"/>
                  <a:t> 0 à 14 ans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22167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FE1635-D40B-47CA-8FB8-5866361132BF}" type="datetimeFigureOut">
              <a:rPr lang="en-US"/>
              <a:t>2/11/2026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B19900-1A1F-467D-A805-F656B0F26C49}" type="slidenum">
              <a:rPr/>
              <a:t>‹#›</a:t>
            </a:fld>
            <a:endParaRPr/>
          </a:p>
        </p:txBody>
      </p:sp>
    </p:spTree>
    <p:extLst>
      <p:ext uri="{BB962C8B-B14F-4D97-AF65-F5344CB8AC3E}">
        <p14:creationId xmlns:p14="http://schemas.microsoft.com/office/powerpoint/2010/main" val="1996288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0D8D19-6936-408F-B3C5-3B49B374810C}" type="datetimeFigureOut">
              <a:rPr lang="en-US"/>
              <a:t>2/11/2026</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Cliquez pour modifier les styles de texte principaux</a:t>
            </a:r>
          </a:p>
          <a:p>
            <a:pPr lvl="1"/>
            <a:r>
              <a:t>Deuxième niveau</a:t>
            </a:r>
          </a:p>
          <a:p>
            <a:pPr lvl="2"/>
            <a:r>
              <a:t>Troisième niveau</a:t>
            </a:r>
          </a:p>
          <a:p>
            <a:pPr lvl="3"/>
            <a:r>
              <a:t>Quatrième niveau</a:t>
            </a:r>
          </a:p>
          <a:p>
            <a:pPr lvl="4"/>
            <a:r>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1B3FE2-921C-4EB4-9C61-BFD086FC95A3}" type="slidenum">
              <a:rPr/>
              <a:t>‹#›</a:t>
            </a:fld>
            <a:endParaRPr/>
          </a:p>
        </p:txBody>
      </p:sp>
    </p:spTree>
    <p:extLst>
      <p:ext uri="{BB962C8B-B14F-4D97-AF65-F5344CB8AC3E}">
        <p14:creationId xmlns:p14="http://schemas.microsoft.com/office/powerpoint/2010/main" val="3431762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FAP : femmes </a:t>
            </a:r>
            <a:r>
              <a:rPr lang="en-US" dirty="0" err="1"/>
              <a:t>en</a:t>
            </a:r>
            <a:r>
              <a:rPr lang="en-US" dirty="0"/>
              <a:t> </a:t>
            </a:r>
            <a:r>
              <a:rPr lang="en-US" dirty="0" err="1"/>
              <a:t>âge</a:t>
            </a:r>
            <a:r>
              <a:rPr lang="en-US" dirty="0"/>
              <a:t> de </a:t>
            </a:r>
            <a:r>
              <a:rPr lang="en-US" dirty="0" err="1"/>
              <a:t>procréer</a:t>
            </a:r>
            <a:endParaRPr lang="en-US" dirty="0"/>
          </a:p>
        </p:txBody>
      </p:sp>
      <p:sp>
        <p:nvSpPr>
          <p:cNvPr id="4" name="Slide Number Placeholder 3"/>
          <p:cNvSpPr>
            <a:spLocks noGrp="1"/>
          </p:cNvSpPr>
          <p:nvPr>
            <p:ph type="sldNum" sz="quarter" idx="5"/>
          </p:nvPr>
        </p:nvSpPr>
        <p:spPr/>
        <p:txBody>
          <a:bodyPr/>
          <a:lstStyle/>
          <a:p>
            <a:fld id="{CD1B3FE2-921C-4EB4-9C61-BFD086FC95A3}" type="slidenum">
              <a:rPr lang="en-US" smtClean="0"/>
              <a:t>2</a:t>
            </a:fld>
            <a:endParaRPr lang="en-US"/>
          </a:p>
        </p:txBody>
      </p:sp>
    </p:spTree>
    <p:extLst>
      <p:ext uri="{BB962C8B-B14F-4D97-AF65-F5344CB8AC3E}">
        <p14:creationId xmlns:p14="http://schemas.microsoft.com/office/powerpoint/2010/main" val="1281604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CPN : consultation prénatale</a:t>
            </a:r>
            <a:endParaRPr lang="en-CH" dirty="0"/>
          </a:p>
        </p:txBody>
      </p:sp>
      <p:sp>
        <p:nvSpPr>
          <p:cNvPr id="4" name="Slide Number Placeholder 3"/>
          <p:cNvSpPr>
            <a:spLocks noGrp="1"/>
          </p:cNvSpPr>
          <p:nvPr>
            <p:ph type="sldNum" sz="quarter" idx="5"/>
          </p:nvPr>
        </p:nvSpPr>
        <p:spPr/>
        <p:txBody>
          <a:bodyPr/>
          <a:lstStyle/>
          <a:p>
            <a:fld id="{CD1B3FE2-921C-4EB4-9C61-BFD086FC95A3}" type="slidenum">
              <a:rPr lang="en-CH" smtClean="0"/>
              <a:t>3</a:t>
            </a:fld>
            <a:endParaRPr lang="en-CH"/>
          </a:p>
        </p:txBody>
      </p:sp>
    </p:spTree>
    <p:extLst>
      <p:ext uri="{BB962C8B-B14F-4D97-AF65-F5344CB8AC3E}">
        <p14:creationId xmlns:p14="http://schemas.microsoft.com/office/powerpoint/2010/main" val="2296415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De nombreux facteurs peuvent influencer les tendances en matière de prévalence établies à partir des données issues des tests de dépistage systématiques pratiqués dans le cadre des soins prénatals, notamment les changements dans la prestation des services au fil du temps, l'élargissement de la couverture des tests de dépistage systématiques et la généralisation des systèmes de déclaration électronique à mesure qu'ils se développent dans un nombre croissant de lieux. Tous ces facteurs peuvent avoir une incidence sur l'actualité et l'exhaustivité de vos données. Ils peuvent également influencer les tendances épidémiologiques. Par exemple, à mesure que les systèmes se développent, ils passent généralement des zones à forte prévalence vers celles à faible prévalence, ce qui entraîne une baisse artificielle de la prévalence du VIH. Une solution pourrait consister à ne pas utiliser les données sur les tendances issues des tests de routine tant que la couverture du système ne s'est pas stabilisée. </a:t>
            </a:r>
          </a:p>
          <a:p>
            <a:pPr marL="0" indent="0">
              <a:buNone/>
            </a:pPr>
            <a:endParaRPr lang="en-US"/>
          </a:p>
          <a:p>
            <a:pPr marL="0" indent="0">
              <a:buNone/>
            </a:pPr>
            <a:r>
              <a:rPr lang="en-US"/>
              <a:t>Par conséquent, nous vous recommandons, avant d'utiliser vos données ANC-RT, de prendre en compte certaines des questions présentées ici : comment votre système de dépistage systématique et sa couverture géographique et démographique ont-ils évolué au fil du temps ? Les femmes séropositives connues ont-elles été incluses dans le rapport ou non ? Seul le premier test effectué lors d'une visite prénatale a-t-il été inclus ? Les premiers tests effectués pendant </a:t>
            </a:r>
            <a:r>
              <a:rPr lang="en-US" err="1"/>
              <a:t>le travail </a:t>
            </a:r>
            <a:r>
              <a:rPr lang="en-US"/>
              <a:t>et l'accouchement ont-ils été inclus ? Avez-vous pris en compte les changements intervenus dans le dépistage au fil du temps, notamment les kits utilisés et les taux de faux positifs dans les milieux à faible prévalence, les algorithmes utilisés, les taux de refus et l'influence des ruptures de stock sur l'exhaustivité du dépistage ? Avez-vous lu les rapports d'assurance qualité disponibles et comparé les données de prévalence à d'autres sources telles que les enquêtes auprès des ménages ?</a:t>
            </a:r>
          </a:p>
          <a:p>
            <a:pPr marL="0" indent="0">
              <a:buNone/>
            </a:pPr>
            <a:endParaRPr lang="en-US"/>
          </a:p>
          <a:p>
            <a:pPr marL="0" indent="0">
              <a:buNone/>
            </a:pPr>
            <a:r>
              <a:rPr lang="en-US"/>
              <a:t>Compte tenu de l'importance des tendances produites par l'EPP pour déterminer les tendances dans votre estimation nationale, il vaut la peine de consacrer du temps à examiner ces facteurs et à consulter des experts si nécessaire afin de mieux comprendre comment ils influencent vos données et quelles données doivent être utilisées ou exclues.</a:t>
            </a:r>
          </a:p>
        </p:txBody>
      </p:sp>
      <p:sp>
        <p:nvSpPr>
          <p:cNvPr id="4" name="Slide Number Placeholder 3"/>
          <p:cNvSpPr>
            <a:spLocks noGrp="1"/>
          </p:cNvSpPr>
          <p:nvPr>
            <p:ph type="sldNum" sz="quarter" idx="5"/>
          </p:nvPr>
        </p:nvSpPr>
        <p:spPr/>
        <p:txBody>
          <a:bodyPr/>
          <a:lstStyle/>
          <a:p>
            <a:fld id="{B73660D5-ED4C-41CA-8F92-89CB6C57A10E}" type="slidenum">
              <a:rPr lang="en-US" smtClean="0"/>
              <a:t>4</a:t>
            </a:fld>
            <a:endParaRPr lang="en-US"/>
          </a:p>
        </p:txBody>
      </p:sp>
    </p:spTree>
    <p:extLst>
      <p:ext uri="{BB962C8B-B14F-4D97-AF65-F5344CB8AC3E}">
        <p14:creationId xmlns:p14="http://schemas.microsoft.com/office/powerpoint/2010/main" val="2276827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FC4483-7CF5-4CF7-BC54-0B04140F1C27}" type="slidenum">
              <a:rPr lang="en-US" smtClean="0"/>
              <a:t>6</a:t>
            </a:fld>
            <a:endParaRPr lang="en-US"/>
          </a:p>
        </p:txBody>
      </p:sp>
    </p:spTree>
    <p:extLst>
      <p:ext uri="{BB962C8B-B14F-4D97-AF65-F5344CB8AC3E}">
        <p14:creationId xmlns:p14="http://schemas.microsoft.com/office/powerpoint/2010/main" val="4259087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EVVIH : </a:t>
            </a:r>
            <a:r>
              <a:rPr lang="fr-CA"/>
              <a:t>Enfants vivant </a:t>
            </a:r>
            <a:r>
              <a:rPr lang="fr-CA" dirty="0"/>
              <a:t>avec le VIH</a:t>
            </a:r>
            <a:endParaRPr lang="en-CH" dirty="0"/>
          </a:p>
        </p:txBody>
      </p:sp>
      <p:sp>
        <p:nvSpPr>
          <p:cNvPr id="4" name="Slide Number Placeholder 3"/>
          <p:cNvSpPr>
            <a:spLocks noGrp="1"/>
          </p:cNvSpPr>
          <p:nvPr>
            <p:ph type="sldNum" sz="quarter" idx="5"/>
          </p:nvPr>
        </p:nvSpPr>
        <p:spPr/>
        <p:txBody>
          <a:bodyPr/>
          <a:lstStyle/>
          <a:p>
            <a:fld id="{CD1B3FE2-921C-4EB4-9C61-BFD086FC95A3}" type="slidenum">
              <a:rPr lang="en-CH" smtClean="0"/>
              <a:t>17</a:t>
            </a:fld>
            <a:endParaRPr lang="en-CH"/>
          </a:p>
        </p:txBody>
      </p:sp>
    </p:spTree>
    <p:extLst>
      <p:ext uri="{BB962C8B-B14F-4D97-AF65-F5344CB8AC3E}">
        <p14:creationId xmlns:p14="http://schemas.microsoft.com/office/powerpoint/2010/main" val="3629681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CD1B3FE2-921C-4EB4-9C61-BFD086FC95A3}" type="slidenum">
              <a:rPr lang="en-CH" smtClean="0"/>
              <a:t>22</a:t>
            </a:fld>
            <a:endParaRPr lang="en-CH"/>
          </a:p>
        </p:txBody>
      </p:sp>
    </p:spTree>
    <p:extLst>
      <p:ext uri="{BB962C8B-B14F-4D97-AF65-F5344CB8AC3E}">
        <p14:creationId xmlns:p14="http://schemas.microsoft.com/office/powerpoint/2010/main" val="2702718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KOS : </a:t>
            </a:r>
            <a:r>
              <a:rPr lang="fr-CA" dirty="0" err="1"/>
              <a:t>Knowledge</a:t>
            </a:r>
            <a:r>
              <a:rPr lang="fr-CA" dirty="0"/>
              <a:t> of </a:t>
            </a:r>
            <a:r>
              <a:rPr lang="fr-CA" dirty="0" err="1"/>
              <a:t>status</a:t>
            </a:r>
            <a:endParaRPr lang="en-CH" dirty="0"/>
          </a:p>
        </p:txBody>
      </p:sp>
      <p:sp>
        <p:nvSpPr>
          <p:cNvPr id="4" name="Slide Number Placeholder 3"/>
          <p:cNvSpPr>
            <a:spLocks noGrp="1"/>
          </p:cNvSpPr>
          <p:nvPr>
            <p:ph type="sldNum" sz="quarter" idx="5"/>
          </p:nvPr>
        </p:nvSpPr>
        <p:spPr/>
        <p:txBody>
          <a:bodyPr/>
          <a:lstStyle/>
          <a:p>
            <a:fld id="{CD1B3FE2-921C-4EB4-9C61-BFD086FC95A3}" type="slidenum">
              <a:rPr lang="en-CH" smtClean="0"/>
              <a:t>23</a:t>
            </a:fld>
            <a:endParaRPr lang="en-CH"/>
          </a:p>
        </p:txBody>
      </p:sp>
    </p:spTree>
    <p:extLst>
      <p:ext uri="{BB962C8B-B14F-4D97-AF65-F5344CB8AC3E}">
        <p14:creationId xmlns:p14="http://schemas.microsoft.com/office/powerpoint/2010/main" val="1190671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en-US"/>
              <a:t>Click to edit Master title style</a:t>
            </a:r>
            <a:endParaRPr/>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29423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131842B-0357-4E51-9AB8-050808C402D1}" type="datetime1">
              <a:rPr lang="en-US" smtClean="0"/>
              <a:t>2/11/2026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53625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C7F53F09-9B5A-4D46-8032-11E10B805A4C}" type="datetime1">
              <a:rPr lang="en-US" smtClean="0"/>
              <a:t>2/11/2026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35865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40508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en-US"/>
              <a:t>Click to edit Master title style</a:t>
            </a:r>
            <a:endParaRPr/>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3E4435-288E-4867-86C9-AC204AE2EDA1}" type="datetime1">
              <a:rPr lang="en-US" smtClean="0"/>
              <a:t>2/11/2026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0435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838200" y="1828800"/>
            <a:ext cx="5181600" cy="4351337"/>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828800"/>
            <a:ext cx="5181600" cy="4351337"/>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F309FC1-E349-41A5-ACCA-F1FA58A9EF60}" type="datetime1">
              <a:rPr lang="en-US" smtClean="0"/>
              <a:t>2/11/2026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4937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1248" y="1681851"/>
            <a:ext cx="5156200" cy="731520"/>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1248" y="2507550"/>
            <a:ext cx="5156200" cy="37282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15064" y="1681851"/>
            <a:ext cx="5157787" cy="73152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5064" y="2507550"/>
            <a:ext cx="5157787" cy="37282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FDCF7354-DFB3-43E7-ACA8-DEEBBAAEB320}" type="datetime1">
              <a:rPr lang="en-US" smtClean="0"/>
              <a:t>2/11/2026</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4FAB73BC-B049-4115-A692-8D63A059BFB8}" type="slidenum">
              <a:rPr/>
              <a:t>‹#›</a:t>
            </a:fld>
            <a:endParaRPr/>
          </a:p>
        </p:txBody>
      </p:sp>
      <p:sp>
        <p:nvSpPr>
          <p:cNvPr id="10" name="Title 9"/>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107237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B6BE36-069C-4738-BAFD-28F99B3029F2}" type="datetime1">
              <a:rPr lang="en-US" smtClean="0"/>
              <a:t>2/11/2026</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4FAB73BC-B049-4115-A692-8D63A059BFB8}" type="slidenum">
              <a:rPr/>
              <a:t>‹#›</a:t>
            </a:fld>
            <a:endParaRPr/>
          </a:p>
        </p:txBody>
      </p:sp>
      <p:sp>
        <p:nvSpPr>
          <p:cNvPr id="6" name="Title 5"/>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368188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4321A5-36AA-4B5F-B71C-859EFA0F58C2}" type="datetime1">
              <a:rPr lang="en-US" smtClean="0"/>
              <a:t>2/11/2026</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9226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n-US"/>
              <a:t>Click to edit Master title style</a:t>
            </a:r>
            <a:endParaRPr/>
          </a:p>
        </p:txBody>
      </p:sp>
      <p:sp>
        <p:nvSpPr>
          <p:cNvPr id="3" name="Content Placeholder 2"/>
          <p:cNvSpPr>
            <a:spLocks noGrp="1"/>
          </p:cNvSpPr>
          <p:nvPr>
            <p:ph idx="1"/>
          </p:nvPr>
        </p:nvSpPr>
        <p:spPr>
          <a:xfrm>
            <a:off x="5181600" y="990600"/>
            <a:ext cx="6039484" cy="48768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1000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3A4476-C741-4AC8-B733-B09FA321348F}" type="datetime1">
              <a:rPr lang="en-US" smtClean="0"/>
              <a:t>2/11/2026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4838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n-US"/>
              <a:t>Click to edit Master title style</a:t>
            </a:r>
            <a:endParaRPr/>
          </a:p>
        </p:txBody>
      </p:sp>
      <p:sp>
        <p:nvSpPr>
          <p:cNvPr id="3" name="Picture Placeholder 2"/>
          <p:cNvSpPr>
            <a:spLocks noGrp="1"/>
          </p:cNvSpPr>
          <p:nvPr>
            <p:ph type="pic" idx="1"/>
          </p:nvPr>
        </p:nvSpPr>
        <p:spPr>
          <a:xfrm>
            <a:off x="5181600" y="990600"/>
            <a:ext cx="6041136" cy="4876800"/>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1000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2004E4-D788-4D23-A726-57C914F79B63}" type="datetime1">
              <a:rPr lang="en-US" smtClean="0"/>
              <a:t>2/11/2026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1661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n-US"/>
              <a:t>Cliquez pour modifier le style du titre principal</a:t>
            </a:r>
            <a:endParaRPr/>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n-US"/>
              <a:t>Cliquez pour modifier les styles de texte principaux</a:t>
            </a:r>
          </a:p>
          <a:p>
            <a:pPr lvl="1"/>
            <a:r>
              <a:rPr lang="en-US"/>
              <a:t>Deuxième niveau</a:t>
            </a:r>
          </a:p>
          <a:p>
            <a:pPr lvl="2"/>
            <a:r>
              <a:rPr lang="en-US"/>
              <a:t>Troisième niveau</a:t>
            </a:r>
          </a:p>
          <a:p>
            <a:pPr lvl="3"/>
            <a:r>
              <a:rPr lang="en-US"/>
              <a:t>Quatrième niveau</a:t>
            </a:r>
          </a:p>
          <a:p>
            <a:pPr lvl="4"/>
            <a:r>
              <a:rPr lang="en-US"/>
              <a:t>Cinquième niveau</a:t>
            </a:r>
            <a:endParaRP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41B3E1B2-61B7-4AC3-9E39-640B9985D1A7}" type="datetime1">
              <a:rPr lang="en-US" smtClean="0"/>
              <a:t>2/11/2026</a:t>
            </a:fld>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4FAB73BC-B049-4115-A692-8D63A059BFB8}" type="slidenum">
              <a:rPr/>
              <a:t>‹#›</a:t>
            </a:fld>
            <a:endParaRPr/>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SzPct val="80000"/>
        <a:buFont typeface="Arial"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80000"/>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80000"/>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80000"/>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8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fr-FR" sz="4900" noProof="0" dirty="0"/>
              <a:t>Présentation du modèle enfant dans Spectrum</a:t>
            </a:r>
            <a:br>
              <a:rPr lang="fr-FR" sz="6600" noProof="0" dirty="0"/>
            </a:br>
            <a:endParaRPr lang="fr-FR" sz="2800" noProof="0" dirty="0"/>
          </a:p>
        </p:txBody>
      </p:sp>
      <p:sp>
        <p:nvSpPr>
          <p:cNvPr id="5" name="Subtitle 4"/>
          <p:cNvSpPr>
            <a:spLocks noGrp="1"/>
          </p:cNvSpPr>
          <p:nvPr>
            <p:ph type="subTitle" idx="1"/>
          </p:nvPr>
        </p:nvSpPr>
        <p:spPr>
          <a:xfrm>
            <a:off x="1524000" y="4196398"/>
            <a:ext cx="9144000" cy="1655762"/>
          </a:xfrm>
        </p:spPr>
        <p:txBody>
          <a:bodyPr>
            <a:normAutofit/>
          </a:bodyPr>
          <a:lstStyle/>
          <a:p>
            <a:r>
              <a:rPr lang="fr-FR" noProof="0" dirty="0"/>
              <a:t>John Stover</a:t>
            </a:r>
          </a:p>
          <a:p>
            <a:r>
              <a:rPr lang="fr-FR" noProof="0" dirty="0"/>
              <a:t>Webinaire de mise à jour sur les estimations du VIH</a:t>
            </a:r>
          </a:p>
          <a:p>
            <a:r>
              <a:rPr lang="fr-FR" noProof="0" dirty="0"/>
              <a:t>11 décembre 2023</a:t>
            </a:r>
          </a:p>
        </p:txBody>
      </p:sp>
    </p:spTree>
    <p:extLst>
      <p:ext uri="{BB962C8B-B14F-4D97-AF65-F5344CB8AC3E}">
        <p14:creationId xmlns:p14="http://schemas.microsoft.com/office/powerpoint/2010/main" val="3003101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2189" y="128217"/>
            <a:ext cx="11585520" cy="855570"/>
          </a:xfrm>
        </p:spPr>
        <p:txBody>
          <a:bodyPr>
            <a:normAutofit fontScale="90000"/>
          </a:bodyPr>
          <a:lstStyle/>
          <a:p>
            <a:r>
              <a:rPr lang="fr-FR" noProof="0" dirty="0"/>
              <a:t>Les probabilités de transmission mère-enfant sont basées sur des études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68455245"/>
              </p:ext>
            </p:extLst>
          </p:nvPr>
        </p:nvGraphicFramePr>
        <p:xfrm>
          <a:off x="623008" y="958352"/>
          <a:ext cx="9201150" cy="5201000"/>
        </p:xfrm>
        <a:graphic>
          <a:graphicData uri="http://schemas.openxmlformats.org/drawingml/2006/table">
            <a:tbl>
              <a:tblPr firstRow="1" bandRow="1">
                <a:tableStyleId>{5C22544A-7EE6-4342-B048-85BDC9FD1C3A}</a:tableStyleId>
              </a:tblPr>
              <a:tblGrid>
                <a:gridCol w="3181350">
                  <a:extLst>
                    <a:ext uri="{9D8B030D-6E8A-4147-A177-3AD203B41FA5}">
                      <a16:colId xmlns:a16="http://schemas.microsoft.com/office/drawing/2014/main" val="2173932115"/>
                    </a:ext>
                  </a:extLst>
                </a:gridCol>
                <a:gridCol w="1168400">
                  <a:extLst>
                    <a:ext uri="{9D8B030D-6E8A-4147-A177-3AD203B41FA5}">
                      <a16:colId xmlns:a16="http://schemas.microsoft.com/office/drawing/2014/main" val="3598572245"/>
                    </a:ext>
                  </a:extLst>
                </a:gridCol>
                <a:gridCol w="787400">
                  <a:extLst>
                    <a:ext uri="{9D8B030D-6E8A-4147-A177-3AD203B41FA5}">
                      <a16:colId xmlns:a16="http://schemas.microsoft.com/office/drawing/2014/main" val="1565212158"/>
                    </a:ext>
                  </a:extLst>
                </a:gridCol>
                <a:gridCol w="952500">
                  <a:extLst>
                    <a:ext uri="{9D8B030D-6E8A-4147-A177-3AD203B41FA5}">
                      <a16:colId xmlns:a16="http://schemas.microsoft.com/office/drawing/2014/main" val="1083853133"/>
                    </a:ext>
                  </a:extLst>
                </a:gridCol>
                <a:gridCol w="711200">
                  <a:extLst>
                    <a:ext uri="{9D8B030D-6E8A-4147-A177-3AD203B41FA5}">
                      <a16:colId xmlns:a16="http://schemas.microsoft.com/office/drawing/2014/main" val="540725050"/>
                    </a:ext>
                  </a:extLst>
                </a:gridCol>
                <a:gridCol w="1085850">
                  <a:extLst>
                    <a:ext uri="{9D8B030D-6E8A-4147-A177-3AD203B41FA5}">
                      <a16:colId xmlns:a16="http://schemas.microsoft.com/office/drawing/2014/main" val="1124206408"/>
                    </a:ext>
                  </a:extLst>
                </a:gridCol>
                <a:gridCol w="133350">
                  <a:extLst>
                    <a:ext uri="{9D8B030D-6E8A-4147-A177-3AD203B41FA5}">
                      <a16:colId xmlns:a16="http://schemas.microsoft.com/office/drawing/2014/main" val="4126871757"/>
                    </a:ext>
                  </a:extLst>
                </a:gridCol>
                <a:gridCol w="1181100">
                  <a:extLst>
                    <a:ext uri="{9D8B030D-6E8A-4147-A177-3AD203B41FA5}">
                      <a16:colId xmlns:a16="http://schemas.microsoft.com/office/drawing/2014/main" val="883994678"/>
                    </a:ext>
                  </a:extLst>
                </a:gridCol>
              </a:tblGrid>
              <a:tr h="410095">
                <a:tc>
                  <a:txBody>
                    <a:bodyPr/>
                    <a:lstStyle/>
                    <a:p>
                      <a:r>
                        <a:rPr lang="fr-FR" noProof="0" dirty="0"/>
                        <a:t>Traitement</a:t>
                      </a:r>
                    </a:p>
                  </a:txBody>
                  <a:tcPr/>
                </a:tc>
                <a:tc gridSpan="4">
                  <a:txBody>
                    <a:bodyPr/>
                    <a:lstStyle/>
                    <a:p>
                      <a:pPr algn="ctr"/>
                      <a:r>
                        <a:rPr lang="fr-FR" noProof="0" dirty="0"/>
                        <a:t>Transmission périnatale</a:t>
                      </a:r>
                    </a:p>
                  </a:txBody>
                  <a:tcPr/>
                </a:tc>
                <a:tc hMerge="1">
                  <a:txBody>
                    <a:bodyPr/>
                    <a:lstStyle/>
                    <a:p>
                      <a:endParaRPr lang="en-US" dirty="0"/>
                    </a:p>
                  </a:txBody>
                  <a:tcPr/>
                </a:tc>
                <a:tc hMerge="1">
                  <a:txBody>
                    <a:bodyPr/>
                    <a:lstStyle/>
                    <a:p>
                      <a:endParaRPr lang="en-US" dirty="0"/>
                    </a:p>
                  </a:txBody>
                  <a:tcPr/>
                </a:tc>
                <a:tc hMerge="1">
                  <a:txBody>
                    <a:bodyPr/>
                    <a:lstStyle/>
                    <a:p>
                      <a:pPr algn="ctr"/>
                      <a:endParaRPr lang="en-US" dirty="0"/>
                    </a:p>
                  </a:txBody>
                  <a:tcPr/>
                </a:tc>
                <a:tc gridSpan="3">
                  <a:txBody>
                    <a:bodyPr/>
                    <a:lstStyle/>
                    <a:p>
                      <a:pPr algn="ctr"/>
                      <a:r>
                        <a:rPr lang="fr-FR" noProof="0" dirty="0"/>
                        <a:t>Transmission postnatale (par mois)</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2831541754"/>
                  </a:ext>
                </a:extLst>
              </a:tr>
              <a:tr h="410095">
                <a:tc>
                  <a:txBody>
                    <a:bodyPr/>
                    <a:lstStyle/>
                    <a:p>
                      <a:endParaRPr lang="fr-FR" noProof="0" dirty="0"/>
                    </a:p>
                  </a:txBody>
                  <a:tcPr/>
                </a:tc>
                <a:tc>
                  <a:txBody>
                    <a:bodyPr/>
                    <a:lstStyle/>
                    <a:p>
                      <a:r>
                        <a:rPr lang="fr-FR" noProof="0" dirty="0"/>
                        <a:t>CD4 </a:t>
                      </a:r>
                      <a:r>
                        <a:rPr lang="fr-FR" baseline="0" noProof="0" dirty="0"/>
                        <a:t>inconnu</a:t>
                      </a:r>
                      <a:endParaRPr lang="fr-FR" noProof="0" dirty="0"/>
                    </a:p>
                  </a:txBody>
                  <a:tcPr/>
                </a:tc>
                <a:tc>
                  <a:txBody>
                    <a:bodyPr/>
                    <a:lstStyle/>
                    <a:p>
                      <a:r>
                        <a:rPr lang="fr-FR" noProof="0" dirty="0"/>
                        <a:t>CD4 </a:t>
                      </a:r>
                    </a:p>
                    <a:p>
                      <a:r>
                        <a:rPr lang="fr-FR" noProof="0" dirty="0"/>
                        <a:t>&lt;200</a:t>
                      </a:r>
                    </a:p>
                  </a:txBody>
                  <a:tcPr/>
                </a:tc>
                <a:tc>
                  <a:txBody>
                    <a:bodyPr/>
                    <a:lstStyle/>
                    <a:p>
                      <a:r>
                        <a:rPr lang="fr-FR" noProof="0" dirty="0"/>
                        <a:t>CD4 </a:t>
                      </a:r>
                    </a:p>
                    <a:p>
                      <a:r>
                        <a:rPr lang="fr-FR" noProof="0" dirty="0"/>
                        <a:t>200-350</a:t>
                      </a:r>
                    </a:p>
                  </a:txBody>
                  <a:tcPr/>
                </a:tc>
                <a:tc>
                  <a:txBody>
                    <a:bodyPr/>
                    <a:lstStyle/>
                    <a:p>
                      <a:r>
                        <a:rPr lang="fr-FR" noProof="0" dirty="0"/>
                        <a:t>CD4 350+</a:t>
                      </a:r>
                    </a:p>
                  </a:txBody>
                  <a:tcPr/>
                </a:tc>
                <a:tc gridSpan="2">
                  <a:txBody>
                    <a:bodyPr/>
                    <a:lstStyle/>
                    <a:p>
                      <a:r>
                        <a:rPr lang="fr-FR" noProof="0" dirty="0"/>
                        <a:t>CD4 &lt; 350</a:t>
                      </a:r>
                    </a:p>
                  </a:txBody>
                  <a:tcPr/>
                </a:tc>
                <a:tc hMerge="1">
                  <a:txBody>
                    <a:bodyPr/>
                    <a:lstStyle/>
                    <a:p>
                      <a:endParaRPr lang="en-US" dirty="0"/>
                    </a:p>
                  </a:txBody>
                  <a:tcPr/>
                </a:tc>
                <a:tc>
                  <a:txBody>
                    <a:bodyPr/>
                    <a:lstStyle/>
                    <a:p>
                      <a:r>
                        <a:rPr lang="fr-FR" noProof="0" dirty="0"/>
                        <a:t>CD4 &gt; 350</a:t>
                      </a:r>
                    </a:p>
                  </a:txBody>
                  <a:tcPr/>
                </a:tc>
                <a:extLst>
                  <a:ext uri="{0D108BD9-81ED-4DB2-BD59-A6C34878D82A}">
                    <a16:rowId xmlns:a16="http://schemas.microsoft.com/office/drawing/2014/main" val="1984764467"/>
                  </a:ext>
                </a:extLst>
              </a:tr>
              <a:tr h="410095">
                <a:tc>
                  <a:txBody>
                    <a:bodyPr/>
                    <a:lstStyle/>
                    <a:p>
                      <a:r>
                        <a:rPr lang="fr-FR" baseline="0" noProof="0" dirty="0"/>
                        <a:t>Infections </a:t>
                      </a:r>
                      <a:r>
                        <a:rPr lang="fr-FR" noProof="0" dirty="0"/>
                        <a:t>incidentes</a:t>
                      </a:r>
                    </a:p>
                  </a:txBody>
                  <a:tcPr/>
                </a:tc>
                <a:tc>
                  <a:txBody>
                    <a:bodyPr/>
                    <a:lstStyle/>
                    <a:p>
                      <a:pPr algn="ctr"/>
                      <a:r>
                        <a:rPr lang="fr-FR" noProof="0" dirty="0"/>
                        <a:t>18,2%</a:t>
                      </a:r>
                    </a:p>
                  </a:txBody>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gridSpan="3">
                  <a:txBody>
                    <a:bodyPr/>
                    <a:lstStyle/>
                    <a:p>
                      <a:pPr algn="ctr"/>
                      <a:r>
                        <a:rPr lang="fr-FR" noProof="0" dirty="0"/>
                        <a:t>27 % </a:t>
                      </a:r>
                      <a:r>
                        <a:rPr lang="fr-FR" sz="1600" noProof="0" dirty="0"/>
                        <a:t>(événement unique)</a:t>
                      </a:r>
                      <a:endParaRPr lang="fr-FR" noProof="0" dirty="0"/>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1758996859"/>
                  </a:ext>
                </a:extLst>
              </a:tr>
              <a:tr h="410095">
                <a:tc>
                  <a:txBody>
                    <a:bodyPr/>
                    <a:lstStyle/>
                    <a:p>
                      <a:r>
                        <a:rPr lang="fr-FR" noProof="0" dirty="0"/>
                        <a:t>Pas de prophylaxie</a:t>
                      </a:r>
                    </a:p>
                  </a:txBody>
                  <a:tcPr/>
                </a:tc>
                <a:tc>
                  <a:txBody>
                    <a:bodyPr/>
                    <a:lstStyle/>
                    <a:p>
                      <a:pPr algn="ctr"/>
                      <a:r>
                        <a:rPr lang="fr-FR" noProof="0" dirty="0"/>
                        <a:t>19,9%</a:t>
                      </a:r>
                    </a:p>
                  </a:txBody>
                  <a:tcPr/>
                </a:tc>
                <a:tc>
                  <a:txBody>
                    <a:bodyPr/>
                    <a:lstStyle/>
                    <a:p>
                      <a:pPr algn="ctr"/>
                      <a:r>
                        <a:rPr lang="fr-FR" noProof="0" dirty="0"/>
                        <a:t>37%</a:t>
                      </a:r>
                    </a:p>
                  </a:txBody>
                  <a:tcPr/>
                </a:tc>
                <a:tc>
                  <a:txBody>
                    <a:bodyPr/>
                    <a:lstStyle/>
                    <a:p>
                      <a:pPr algn="ctr"/>
                      <a:r>
                        <a:rPr lang="fr-FR" noProof="0" dirty="0"/>
                        <a:t>27%</a:t>
                      </a:r>
                    </a:p>
                  </a:txBody>
                  <a:tcPr/>
                </a:tc>
                <a:tc>
                  <a:txBody>
                    <a:bodyPr/>
                    <a:lstStyle/>
                    <a:p>
                      <a:pPr algn="ctr"/>
                      <a:r>
                        <a:rPr lang="fr-FR" noProof="0" dirty="0"/>
                        <a:t>15%</a:t>
                      </a:r>
                    </a:p>
                  </a:txBody>
                  <a:tcPr/>
                </a:tc>
                <a:tc>
                  <a:txBody>
                    <a:bodyPr/>
                    <a:lstStyle/>
                    <a:p>
                      <a:pPr algn="ctr"/>
                      <a:r>
                        <a:rPr lang="fr-FR" noProof="0" dirty="0"/>
                        <a:t>1,57%</a:t>
                      </a:r>
                    </a:p>
                  </a:txBody>
                  <a:tcPr/>
                </a:tc>
                <a:tc gridSpan="2">
                  <a:txBody>
                    <a:bodyPr/>
                    <a:lstStyle/>
                    <a:p>
                      <a:pPr algn="ctr"/>
                      <a:r>
                        <a:rPr lang="fr-FR" noProof="0" dirty="0"/>
                        <a:t>0,51%</a:t>
                      </a:r>
                    </a:p>
                  </a:txBody>
                  <a:tcPr/>
                </a:tc>
                <a:tc hMerge="1">
                  <a:txBody>
                    <a:bodyPr/>
                    <a:lstStyle/>
                    <a:p>
                      <a:endParaRPr lang="en-US"/>
                    </a:p>
                  </a:txBody>
                  <a:tcPr/>
                </a:tc>
                <a:extLst>
                  <a:ext uri="{0D108BD9-81ED-4DB2-BD59-A6C34878D82A}">
                    <a16:rowId xmlns:a16="http://schemas.microsoft.com/office/drawing/2014/main" val="4058200408"/>
                  </a:ext>
                </a:extLst>
              </a:tr>
              <a:tr h="410095">
                <a:tc>
                  <a:txBody>
                    <a:bodyPr/>
                    <a:lstStyle/>
                    <a:p>
                      <a:r>
                        <a:rPr lang="fr-FR" noProof="0" dirty="0"/>
                        <a:t>SD-NVP</a:t>
                      </a:r>
                    </a:p>
                  </a:txBody>
                  <a:tcPr/>
                </a:tc>
                <a:tc>
                  <a:txBody>
                    <a:bodyPr/>
                    <a:lstStyle/>
                    <a:p>
                      <a:pPr algn="ctr"/>
                      <a:r>
                        <a:rPr lang="fr-FR" noProof="0" dirty="0"/>
                        <a:t>8,9%</a:t>
                      </a:r>
                    </a:p>
                  </a:txBody>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r>
                        <a:rPr lang="fr-FR" noProof="0" dirty="0"/>
                        <a:t>1,57%</a:t>
                      </a:r>
                    </a:p>
                  </a:txBody>
                  <a:tcPr/>
                </a:tc>
                <a:tc gridSpan="2">
                  <a:txBody>
                    <a:bodyPr/>
                    <a:lstStyle/>
                    <a:p>
                      <a:pPr algn="ctr"/>
                      <a:r>
                        <a:rPr lang="fr-FR" noProof="0" dirty="0"/>
                        <a:t>0,51%</a:t>
                      </a:r>
                    </a:p>
                  </a:txBody>
                  <a:tcPr/>
                </a:tc>
                <a:tc hMerge="1">
                  <a:txBody>
                    <a:bodyPr/>
                    <a:lstStyle/>
                    <a:p>
                      <a:endParaRPr lang="en-US"/>
                    </a:p>
                  </a:txBody>
                  <a:tcPr/>
                </a:tc>
                <a:extLst>
                  <a:ext uri="{0D108BD9-81ED-4DB2-BD59-A6C34878D82A}">
                    <a16:rowId xmlns:a16="http://schemas.microsoft.com/office/drawing/2014/main" val="2736538195"/>
                  </a:ext>
                </a:extLst>
              </a:tr>
              <a:tr h="410095">
                <a:tc>
                  <a:txBody>
                    <a:bodyPr/>
                    <a:lstStyle/>
                    <a:p>
                      <a:r>
                        <a:rPr lang="fr-FR" noProof="0" dirty="0"/>
                        <a:t>OMS 206 double prophylaxie</a:t>
                      </a:r>
                    </a:p>
                  </a:txBody>
                  <a:tcPr/>
                </a:tc>
                <a:tc>
                  <a:txBody>
                    <a:bodyPr/>
                    <a:lstStyle/>
                    <a:p>
                      <a:pPr algn="ctr"/>
                      <a:r>
                        <a:rPr lang="fr-FR" noProof="0" dirty="0"/>
                        <a:t>4,1%</a:t>
                      </a:r>
                    </a:p>
                  </a:txBody>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r>
                        <a:rPr lang="fr-FR" noProof="0" dirty="0"/>
                        <a:t>1,57%</a:t>
                      </a:r>
                    </a:p>
                  </a:txBody>
                  <a:tcPr/>
                </a:tc>
                <a:tc gridSpan="2">
                  <a:txBody>
                    <a:bodyPr/>
                    <a:lstStyle/>
                    <a:p>
                      <a:pPr algn="ctr"/>
                      <a:r>
                        <a:rPr lang="fr-FR" noProof="0" dirty="0"/>
                        <a:t>0,51%</a:t>
                      </a:r>
                    </a:p>
                  </a:txBody>
                  <a:tcPr/>
                </a:tc>
                <a:tc hMerge="1">
                  <a:txBody>
                    <a:bodyPr/>
                    <a:lstStyle/>
                    <a:p>
                      <a:endParaRPr lang="en-US"/>
                    </a:p>
                  </a:txBody>
                  <a:tcPr/>
                </a:tc>
                <a:extLst>
                  <a:ext uri="{0D108BD9-81ED-4DB2-BD59-A6C34878D82A}">
                    <a16:rowId xmlns:a16="http://schemas.microsoft.com/office/drawing/2014/main" val="667696922"/>
                  </a:ext>
                </a:extLst>
              </a:tr>
              <a:tr h="410095">
                <a:tc>
                  <a:txBody>
                    <a:bodyPr/>
                    <a:lstStyle/>
                    <a:p>
                      <a:r>
                        <a:rPr lang="fr-FR" noProof="0" dirty="0"/>
                        <a:t>Option A</a:t>
                      </a:r>
                    </a:p>
                  </a:txBody>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r>
                        <a:rPr lang="fr-FR" noProof="0" dirty="0"/>
                        <a:t>4%</a:t>
                      </a:r>
                    </a:p>
                  </a:txBody>
                  <a:tcPr/>
                </a:tc>
                <a:tc>
                  <a:txBody>
                    <a:bodyPr/>
                    <a:lstStyle/>
                    <a:p>
                      <a:pPr algn="ctr"/>
                      <a:r>
                        <a:rPr lang="fr-FR" noProof="0" dirty="0"/>
                        <a:t>2%</a:t>
                      </a:r>
                    </a:p>
                  </a:txBody>
                  <a:tcPr/>
                </a:tc>
                <a:tc>
                  <a:txBody>
                    <a:bodyPr/>
                    <a:lstStyle/>
                    <a:p>
                      <a:pPr algn="ctr"/>
                      <a:endParaRPr lang="fr-FR" noProof="0" dirty="0"/>
                    </a:p>
                  </a:txBody>
                  <a:tcPr>
                    <a:solidFill>
                      <a:schemeClr val="accent6">
                        <a:lumMod val="60000"/>
                        <a:lumOff val="40000"/>
                      </a:schemeClr>
                    </a:solidFill>
                  </a:tcPr>
                </a:tc>
                <a:tc gridSpan="2">
                  <a:txBody>
                    <a:bodyPr/>
                    <a:lstStyle/>
                    <a:p>
                      <a:pPr algn="ctr"/>
                      <a:r>
                        <a:rPr lang="fr-FR" noProof="0" dirty="0"/>
                        <a:t>0,23%</a:t>
                      </a:r>
                    </a:p>
                  </a:txBody>
                  <a:tcPr/>
                </a:tc>
                <a:tc hMerge="1">
                  <a:txBody>
                    <a:bodyPr/>
                    <a:lstStyle/>
                    <a:p>
                      <a:endParaRPr lang="en-US"/>
                    </a:p>
                  </a:txBody>
                  <a:tcPr/>
                </a:tc>
                <a:extLst>
                  <a:ext uri="{0D108BD9-81ED-4DB2-BD59-A6C34878D82A}">
                    <a16:rowId xmlns:a16="http://schemas.microsoft.com/office/drawing/2014/main" val="1177981839"/>
                  </a:ext>
                </a:extLst>
              </a:tr>
              <a:tr h="410095">
                <a:tc>
                  <a:txBody>
                    <a:bodyPr/>
                    <a:lstStyle/>
                    <a:p>
                      <a:r>
                        <a:rPr lang="fr-FR" noProof="0" dirty="0"/>
                        <a:t>Option B</a:t>
                      </a:r>
                    </a:p>
                  </a:txBody>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tc>
                <a:tc>
                  <a:txBody>
                    <a:bodyPr/>
                    <a:lstStyle/>
                    <a:p>
                      <a:pPr algn="ctr"/>
                      <a:r>
                        <a:rPr lang="fr-FR" noProof="0" dirty="0"/>
                        <a:t>0,9%</a:t>
                      </a:r>
                    </a:p>
                  </a:txBody>
                  <a:tcPr/>
                </a:tc>
                <a:tc>
                  <a:txBody>
                    <a:bodyPr/>
                    <a:lstStyle/>
                    <a:p>
                      <a:pPr algn="ctr"/>
                      <a:endParaRPr lang="fr-FR" noProof="0" dirty="0"/>
                    </a:p>
                  </a:txBody>
                  <a:tcPr>
                    <a:solidFill>
                      <a:schemeClr val="accent6">
                        <a:lumMod val="60000"/>
                        <a:lumOff val="40000"/>
                      </a:schemeClr>
                    </a:solidFill>
                  </a:tcPr>
                </a:tc>
                <a:tc gridSpan="2">
                  <a:txBody>
                    <a:bodyPr/>
                    <a:lstStyle/>
                    <a:p>
                      <a:pPr algn="ctr"/>
                      <a:r>
                        <a:rPr lang="fr-FR" noProof="0" dirty="0"/>
                        <a:t>0,23%</a:t>
                      </a:r>
                    </a:p>
                  </a:txBody>
                  <a:tcPr/>
                </a:tc>
                <a:tc hMerge="1">
                  <a:txBody>
                    <a:bodyPr/>
                    <a:lstStyle/>
                    <a:p>
                      <a:endParaRPr lang="en-US"/>
                    </a:p>
                  </a:txBody>
                  <a:tcPr/>
                </a:tc>
                <a:extLst>
                  <a:ext uri="{0D108BD9-81ED-4DB2-BD59-A6C34878D82A}">
                    <a16:rowId xmlns:a16="http://schemas.microsoft.com/office/drawing/2014/main" val="2867653759"/>
                  </a:ext>
                </a:extLst>
              </a:tr>
              <a:tr h="410095">
                <a:tc>
                  <a:txBody>
                    <a:bodyPr/>
                    <a:lstStyle/>
                    <a:p>
                      <a:r>
                        <a:rPr lang="fr-FR" noProof="0" dirty="0"/>
                        <a:t>ART avant </a:t>
                      </a:r>
                      <a:r>
                        <a:rPr lang="fr-FR" baseline="0" noProof="0" dirty="0"/>
                        <a:t>la grossesse</a:t>
                      </a:r>
                      <a:endParaRPr lang="fr-FR" noProof="0" dirty="0"/>
                    </a:p>
                  </a:txBody>
                  <a:tcPr/>
                </a:tc>
                <a:tc gridSpan="4">
                  <a:txBody>
                    <a:bodyPr/>
                    <a:lstStyle/>
                    <a:p>
                      <a:pPr algn="ctr"/>
                      <a:r>
                        <a:rPr lang="fr-FR" noProof="0" dirty="0"/>
                        <a:t>0,21%</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fr-FR" noProof="0" dirty="0"/>
                        <a:t>0,013%</a:t>
                      </a:r>
                    </a:p>
                  </a:txBody>
                  <a:tcPr/>
                </a:tc>
                <a:tc gridSpan="2">
                  <a:txBody>
                    <a:bodyPr/>
                    <a:lstStyle/>
                    <a:p>
                      <a:pPr algn="ctr"/>
                      <a:endParaRPr lang="fr-FR" noProof="0"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1620561009"/>
                  </a:ext>
                </a:extLst>
              </a:tr>
              <a:tr h="410095">
                <a:tc>
                  <a:txBody>
                    <a:bodyPr/>
                    <a:lstStyle/>
                    <a:p>
                      <a:r>
                        <a:rPr lang="fr-FR" noProof="0" dirty="0"/>
                        <a:t>ART pendant la grossesse</a:t>
                      </a:r>
                    </a:p>
                  </a:txBody>
                  <a:tcPr/>
                </a:tc>
                <a:tc gridSpan="4">
                  <a:txBody>
                    <a:bodyPr/>
                    <a:lstStyle/>
                    <a:p>
                      <a:pPr algn="ctr"/>
                      <a:r>
                        <a:rPr lang="fr-FR" noProof="0" dirty="0"/>
                        <a:t>1,9%</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fr-FR" noProof="0" dirty="0"/>
                        <a:t>0,13%</a:t>
                      </a:r>
                    </a:p>
                  </a:txBody>
                  <a:tcPr/>
                </a:tc>
                <a:tc gridSpan="2">
                  <a:txBody>
                    <a:bodyPr/>
                    <a:lstStyle/>
                    <a:p>
                      <a:pPr algn="ctr"/>
                      <a:endParaRPr lang="fr-FR" noProof="0"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297914293"/>
                  </a:ext>
                </a:extLst>
              </a:tr>
              <a:tr h="410095">
                <a:tc>
                  <a:txBody>
                    <a:bodyPr/>
                    <a:lstStyle/>
                    <a:p>
                      <a:r>
                        <a:rPr lang="fr-FR" noProof="0" dirty="0"/>
                        <a:t>ART moins de 4 semaines avant l'accouchement</a:t>
                      </a:r>
                    </a:p>
                  </a:txBody>
                  <a:tcPr/>
                </a:tc>
                <a:tc gridSpan="4">
                  <a:txBody>
                    <a:bodyPr/>
                    <a:lstStyle/>
                    <a:p>
                      <a:pPr algn="ctr"/>
                      <a:r>
                        <a:rPr lang="fr-FR" noProof="0" dirty="0"/>
                        <a:t>7,6%</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fr-FR" noProof="0" dirty="0"/>
                        <a:t>0,20%</a:t>
                      </a:r>
                    </a:p>
                  </a:txBody>
                  <a:tcPr/>
                </a:tc>
                <a:tc gridSpan="2">
                  <a:txBody>
                    <a:bodyPr/>
                    <a:lstStyle/>
                    <a:p>
                      <a:pPr algn="ctr"/>
                      <a:endParaRPr lang="fr-FR" noProof="0"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3853376268"/>
                  </a:ext>
                </a:extLst>
              </a:tr>
            </a:tbl>
          </a:graphicData>
        </a:graphic>
      </p:graphicFrame>
      <p:sp>
        <p:nvSpPr>
          <p:cNvPr id="2" name="Slide Number Placeholder 1"/>
          <p:cNvSpPr>
            <a:spLocks noGrp="1"/>
          </p:cNvSpPr>
          <p:nvPr>
            <p:ph type="sldNum" sz="quarter" idx="12"/>
          </p:nvPr>
        </p:nvSpPr>
        <p:spPr/>
        <p:txBody>
          <a:bodyPr/>
          <a:lstStyle/>
          <a:p>
            <a:fld id="{4FAB73BC-B049-4115-A692-8D63A059BFB8}" type="slidenum">
              <a:rPr lang="fr-FR" noProof="0" smtClean="0"/>
              <a:t>10</a:t>
            </a:fld>
            <a:endParaRPr lang="fr-FR" noProof="0" dirty="0"/>
          </a:p>
        </p:txBody>
      </p:sp>
      <p:sp>
        <p:nvSpPr>
          <p:cNvPr id="7" name="Text Box 610">
            <a:extLst>
              <a:ext uri="{FF2B5EF4-FFF2-40B4-BE49-F238E27FC236}">
                <a16:creationId xmlns:a16="http://schemas.microsoft.com/office/drawing/2014/main" id="{C6F55F6B-9BA0-4205-8E8E-734168B5D2D2}"/>
              </a:ext>
            </a:extLst>
          </p:cNvPr>
          <p:cNvSpPr txBox="1">
            <a:spLocks noChangeArrowheads="1"/>
          </p:cNvSpPr>
          <p:nvPr/>
        </p:nvSpPr>
        <p:spPr bwMode="auto">
          <a:xfrm>
            <a:off x="623008" y="6238830"/>
            <a:ext cx="11217471"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fr-FR" sz="1100" noProof="0" dirty="0"/>
              <a:t>Source : Rollins N, Mahy M, Becquet R, Kuhn L, Creek T, </a:t>
            </a:r>
            <a:r>
              <a:rPr lang="fr-FR" sz="1100" noProof="0" dirty="0" err="1"/>
              <a:t>Mofenson</a:t>
            </a:r>
            <a:r>
              <a:rPr lang="fr-FR" sz="1100" noProof="0" dirty="0"/>
              <a:t> L. Estimates of </a:t>
            </a:r>
            <a:r>
              <a:rPr lang="fr-FR" sz="1100" noProof="0" dirty="0" err="1"/>
              <a:t>peripartum</a:t>
            </a:r>
            <a:r>
              <a:rPr lang="fr-FR" sz="1100" noProof="0" dirty="0"/>
              <a:t> and postnatal </a:t>
            </a:r>
            <a:r>
              <a:rPr lang="fr-FR" sz="1100" noProof="0" dirty="0" err="1"/>
              <a:t>mother</a:t>
            </a:r>
            <a:r>
              <a:rPr lang="fr-FR" sz="1100" noProof="0" dirty="0"/>
              <a:t>-to-</a:t>
            </a:r>
            <a:r>
              <a:rPr lang="fr-FR" sz="1100" noProof="0" dirty="0" err="1"/>
              <a:t>child</a:t>
            </a:r>
            <a:r>
              <a:rPr lang="fr-FR" sz="1100" noProof="0" dirty="0"/>
              <a:t> transmission </a:t>
            </a:r>
            <a:r>
              <a:rPr lang="fr-FR" sz="1100" noProof="0" dirty="0" err="1"/>
              <a:t>probabilities</a:t>
            </a:r>
            <a:r>
              <a:rPr lang="fr-FR" sz="1100" noProof="0" dirty="0"/>
              <a:t> of HIV for use in Spectrum and </a:t>
            </a:r>
            <a:r>
              <a:rPr lang="fr-FR" sz="1100" noProof="0" dirty="0" err="1"/>
              <a:t>other</a:t>
            </a:r>
            <a:r>
              <a:rPr lang="fr-FR" sz="1100" noProof="0" dirty="0"/>
              <a:t> population-</a:t>
            </a:r>
            <a:r>
              <a:rPr lang="fr-FR" sz="1100" noProof="0" dirty="0" err="1"/>
              <a:t>based</a:t>
            </a:r>
            <a:r>
              <a:rPr lang="fr-FR" sz="1100" noProof="0" dirty="0"/>
              <a:t> </a:t>
            </a:r>
            <a:r>
              <a:rPr lang="fr-FR" sz="1100" noProof="0" dirty="0" err="1"/>
              <a:t>models</a:t>
            </a:r>
            <a:r>
              <a:rPr lang="fr-FR" sz="1100" noProof="0" dirty="0"/>
              <a:t>. </a:t>
            </a:r>
            <a:r>
              <a:rPr lang="fr-FR" sz="1100" noProof="0" dirty="0" err="1"/>
              <a:t>Sex</a:t>
            </a:r>
            <a:r>
              <a:rPr lang="fr-FR" sz="1100" noProof="0" dirty="0"/>
              <a:t> </a:t>
            </a:r>
            <a:r>
              <a:rPr lang="fr-FR" sz="1100" noProof="0" dirty="0" err="1"/>
              <a:t>Transm</a:t>
            </a:r>
            <a:r>
              <a:rPr lang="fr-FR" sz="1100" noProof="0" dirty="0"/>
              <a:t> Infect 2012,88 </a:t>
            </a:r>
            <a:r>
              <a:rPr lang="fr-FR" sz="1100" noProof="0" dirty="0" err="1"/>
              <a:t>Suppl</a:t>
            </a:r>
            <a:r>
              <a:rPr lang="fr-FR" sz="1100" noProof="0" dirty="0"/>
              <a:t> 2:i44-51.</a:t>
            </a:r>
          </a:p>
          <a:p>
            <a:r>
              <a:rPr lang="fr-FR" sz="1100" noProof="0" dirty="0"/>
              <a:t>Mis à jour en 2016 par Lynne </a:t>
            </a:r>
            <a:r>
              <a:rPr lang="fr-FR" sz="1100" noProof="0" dirty="0" err="1"/>
              <a:t>Mofenson</a:t>
            </a:r>
            <a:r>
              <a:rPr lang="fr-FR" sz="1100" noProof="0" dirty="0"/>
              <a:t>. Mahy et al. al </a:t>
            </a:r>
            <a:r>
              <a:rPr lang="fr-FR" sz="1100" noProof="0" dirty="0" err="1"/>
              <a:t>Improving</a:t>
            </a:r>
            <a:r>
              <a:rPr lang="fr-FR" sz="1100" noProof="0" dirty="0"/>
              <a:t> </a:t>
            </a:r>
            <a:r>
              <a:rPr lang="fr-FR" sz="1100" noProof="0" dirty="0" err="1"/>
              <a:t>estimates</a:t>
            </a:r>
            <a:r>
              <a:rPr lang="fr-FR" sz="1100" noProof="0" dirty="0"/>
              <a:t> of </a:t>
            </a:r>
            <a:r>
              <a:rPr lang="fr-FR" sz="1100" noProof="0" dirty="0" err="1"/>
              <a:t>children</a:t>
            </a:r>
            <a:r>
              <a:rPr lang="fr-FR" sz="1100" noProof="0" dirty="0"/>
              <a:t> living </a:t>
            </a:r>
            <a:r>
              <a:rPr lang="fr-FR" sz="1100" noProof="0" dirty="0" err="1"/>
              <a:t>with</a:t>
            </a:r>
            <a:r>
              <a:rPr lang="fr-FR" sz="1100" noProof="0" dirty="0"/>
              <a:t> HIV </a:t>
            </a:r>
            <a:r>
              <a:rPr lang="fr-FR" sz="1100" noProof="0" dirty="0" err="1"/>
              <a:t>from</a:t>
            </a:r>
            <a:r>
              <a:rPr lang="fr-FR" sz="1100" noProof="0" dirty="0"/>
              <a:t> the Spectrum AIDS Impact Model. </a:t>
            </a:r>
            <a:r>
              <a:rPr lang="fr-FR" sz="1100" i="1" noProof="0" dirty="0"/>
              <a:t>AIDS</a:t>
            </a:r>
            <a:r>
              <a:rPr lang="fr-FR" sz="1100" noProof="0" dirty="0"/>
              <a:t> 2017, 31 (</a:t>
            </a:r>
            <a:r>
              <a:rPr lang="fr-FR" sz="1100" noProof="0" dirty="0" err="1"/>
              <a:t>Suppl</a:t>
            </a:r>
            <a:r>
              <a:rPr lang="fr-FR" sz="1100" noProof="0" dirty="0"/>
              <a:t> 1):S13-22.</a:t>
            </a:r>
          </a:p>
        </p:txBody>
      </p:sp>
      <p:sp>
        <p:nvSpPr>
          <p:cNvPr id="4" name="TextBox 3">
            <a:extLst>
              <a:ext uri="{FF2B5EF4-FFF2-40B4-BE49-F238E27FC236}">
                <a16:creationId xmlns:a16="http://schemas.microsoft.com/office/drawing/2014/main" id="{5C8AE1EC-3955-4432-A937-7A1B27D853BB}"/>
              </a:ext>
            </a:extLst>
          </p:cNvPr>
          <p:cNvSpPr txBox="1"/>
          <p:nvPr/>
        </p:nvSpPr>
        <p:spPr>
          <a:xfrm>
            <a:off x="10143241" y="983787"/>
            <a:ext cx="2048759" cy="2585323"/>
          </a:xfrm>
          <a:prstGeom prst="rect">
            <a:avLst/>
          </a:prstGeom>
          <a:solidFill>
            <a:schemeClr val="accent5">
              <a:lumMod val="20000"/>
              <a:lumOff val="80000"/>
            </a:schemeClr>
          </a:solidFill>
        </p:spPr>
        <p:txBody>
          <a:bodyPr wrap="square" rtlCol="0">
            <a:spAutoFit/>
          </a:bodyPr>
          <a:lstStyle/>
          <a:p>
            <a:r>
              <a:rPr lang="fr-FR" noProof="0" dirty="0"/>
              <a:t>Pour 2020, nous avons introduit la rétention à l'allaitement pendant les 12 premiers mois et au-delà de 12 mois. </a:t>
            </a:r>
            <a:br>
              <a:rPr lang="fr-FR" noProof="0" dirty="0"/>
            </a:br>
            <a:r>
              <a:rPr lang="fr-FR" noProof="0" dirty="0"/>
              <a:t>Valeur par défaut = 80 %</a:t>
            </a:r>
          </a:p>
        </p:txBody>
      </p:sp>
      <p:sp>
        <p:nvSpPr>
          <p:cNvPr id="6" name="Rectangle 5">
            <a:extLst>
              <a:ext uri="{FF2B5EF4-FFF2-40B4-BE49-F238E27FC236}">
                <a16:creationId xmlns:a16="http://schemas.microsoft.com/office/drawing/2014/main" id="{6BA6118B-55B4-2B85-5809-9AE75E192731}"/>
              </a:ext>
            </a:extLst>
          </p:cNvPr>
          <p:cNvSpPr/>
          <p:nvPr/>
        </p:nvSpPr>
        <p:spPr>
          <a:xfrm>
            <a:off x="623008" y="958352"/>
            <a:ext cx="6882692" cy="528047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8" name="Rectangle 7">
            <a:extLst>
              <a:ext uri="{FF2B5EF4-FFF2-40B4-BE49-F238E27FC236}">
                <a16:creationId xmlns:a16="http://schemas.microsoft.com/office/drawing/2014/main" id="{DF07B796-024E-C3E4-CE41-C036545D9030}"/>
              </a:ext>
            </a:extLst>
          </p:cNvPr>
          <p:cNvSpPr/>
          <p:nvPr/>
        </p:nvSpPr>
        <p:spPr>
          <a:xfrm>
            <a:off x="623008" y="4673600"/>
            <a:ext cx="5320592" cy="148575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9" name="Rectangle 8">
            <a:extLst>
              <a:ext uri="{FF2B5EF4-FFF2-40B4-BE49-F238E27FC236}">
                <a16:creationId xmlns:a16="http://schemas.microsoft.com/office/drawing/2014/main" id="{E629C297-6F7D-8C63-2F57-FEF56FC1E62E}"/>
              </a:ext>
            </a:extLst>
          </p:cNvPr>
          <p:cNvSpPr/>
          <p:nvPr/>
        </p:nvSpPr>
        <p:spPr>
          <a:xfrm>
            <a:off x="684041" y="2140006"/>
            <a:ext cx="6708432" cy="9766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3976698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D3CEDB-1067-0FFE-DEFE-20F6B6B39A73}"/>
              </a:ext>
            </a:extLst>
          </p:cNvPr>
          <p:cNvSpPr>
            <a:spLocks noGrp="1"/>
          </p:cNvSpPr>
          <p:nvPr>
            <p:ph type="sldNum" sz="quarter" idx="12"/>
          </p:nvPr>
        </p:nvSpPr>
        <p:spPr/>
        <p:txBody>
          <a:bodyPr/>
          <a:lstStyle/>
          <a:p>
            <a:fld id="{4FAB73BC-B049-4115-A692-8D63A059BFB8}" type="slidenum">
              <a:rPr lang="fr-FR" noProof="0" smtClean="0"/>
              <a:t>11</a:t>
            </a:fld>
            <a:endParaRPr lang="fr-FR" noProof="0" dirty="0"/>
          </a:p>
        </p:txBody>
      </p:sp>
      <p:sp>
        <p:nvSpPr>
          <p:cNvPr id="3" name="Title 2">
            <a:extLst>
              <a:ext uri="{FF2B5EF4-FFF2-40B4-BE49-F238E27FC236}">
                <a16:creationId xmlns:a16="http://schemas.microsoft.com/office/drawing/2014/main" id="{424E5C53-67E1-F1F5-89C2-A34880815B5F}"/>
              </a:ext>
            </a:extLst>
          </p:cNvPr>
          <p:cNvSpPr>
            <a:spLocks noGrp="1"/>
          </p:cNvSpPr>
          <p:nvPr>
            <p:ph type="title"/>
          </p:nvPr>
        </p:nvSpPr>
        <p:spPr>
          <a:xfrm>
            <a:off x="845127" y="365760"/>
            <a:ext cx="10515600" cy="1013097"/>
          </a:xfrm>
        </p:spPr>
        <p:txBody>
          <a:bodyPr/>
          <a:lstStyle/>
          <a:p>
            <a:r>
              <a:rPr lang="fr-FR" noProof="0" dirty="0"/>
              <a:t>Transmission du VIH mère-enfant : transmission postnatale</a:t>
            </a:r>
          </a:p>
        </p:txBody>
      </p:sp>
      <p:sp>
        <p:nvSpPr>
          <p:cNvPr id="5" name="TextBox 4">
            <a:extLst>
              <a:ext uri="{FF2B5EF4-FFF2-40B4-BE49-F238E27FC236}">
                <a16:creationId xmlns:a16="http://schemas.microsoft.com/office/drawing/2014/main" id="{CD3841F1-06A4-EF7C-991C-13DB0DCA616D}"/>
              </a:ext>
            </a:extLst>
          </p:cNvPr>
          <p:cNvSpPr txBox="1"/>
          <p:nvPr/>
        </p:nvSpPr>
        <p:spPr>
          <a:xfrm>
            <a:off x="493486" y="1712686"/>
            <a:ext cx="1814285" cy="646331"/>
          </a:xfrm>
          <a:prstGeom prst="rect">
            <a:avLst/>
          </a:prstGeom>
          <a:noFill/>
          <a:ln w="25400">
            <a:solidFill>
              <a:schemeClr val="accent1"/>
            </a:solidFill>
          </a:ln>
        </p:spPr>
        <p:txBody>
          <a:bodyPr wrap="square" rtlCol="0">
            <a:spAutoFit/>
          </a:bodyPr>
          <a:lstStyle/>
          <a:p>
            <a:r>
              <a:rPr lang="fr-FR" noProof="0" dirty="0"/>
              <a:t>Femmes en âge de procréer</a:t>
            </a:r>
          </a:p>
        </p:txBody>
      </p:sp>
      <p:sp>
        <p:nvSpPr>
          <p:cNvPr id="6" name="TextBox 5">
            <a:extLst>
              <a:ext uri="{FF2B5EF4-FFF2-40B4-BE49-F238E27FC236}">
                <a16:creationId xmlns:a16="http://schemas.microsoft.com/office/drawing/2014/main" id="{C924353D-C094-1452-C39D-2346B953C539}"/>
              </a:ext>
            </a:extLst>
          </p:cNvPr>
          <p:cNvSpPr txBox="1"/>
          <p:nvPr/>
        </p:nvSpPr>
        <p:spPr>
          <a:xfrm>
            <a:off x="493486" y="2500309"/>
            <a:ext cx="1814285" cy="646331"/>
          </a:xfrm>
          <a:prstGeom prst="rect">
            <a:avLst/>
          </a:prstGeom>
          <a:noFill/>
          <a:ln w="25400">
            <a:solidFill>
              <a:schemeClr val="accent1"/>
            </a:solidFill>
          </a:ln>
        </p:spPr>
        <p:txBody>
          <a:bodyPr wrap="square" rtlCol="0">
            <a:spAutoFit/>
          </a:bodyPr>
          <a:lstStyle/>
          <a:p>
            <a:r>
              <a:rPr lang="fr-FR" noProof="0" dirty="0"/>
              <a:t>Taux de fécondité par âge</a:t>
            </a:r>
          </a:p>
        </p:txBody>
      </p:sp>
      <p:sp>
        <p:nvSpPr>
          <p:cNvPr id="7" name="TextBox 6">
            <a:extLst>
              <a:ext uri="{FF2B5EF4-FFF2-40B4-BE49-F238E27FC236}">
                <a16:creationId xmlns:a16="http://schemas.microsoft.com/office/drawing/2014/main" id="{377816B2-ED96-92E2-8A06-9CBD908376BD}"/>
              </a:ext>
            </a:extLst>
          </p:cNvPr>
          <p:cNvSpPr txBox="1"/>
          <p:nvPr/>
        </p:nvSpPr>
        <p:spPr>
          <a:xfrm>
            <a:off x="493486" y="3252093"/>
            <a:ext cx="1814285" cy="646331"/>
          </a:xfrm>
          <a:prstGeom prst="rect">
            <a:avLst/>
          </a:prstGeom>
          <a:noFill/>
          <a:ln w="25400">
            <a:solidFill>
              <a:schemeClr val="accent1"/>
            </a:solidFill>
          </a:ln>
        </p:spPr>
        <p:txBody>
          <a:bodyPr wrap="square" rtlCol="0">
            <a:spAutoFit/>
          </a:bodyPr>
          <a:lstStyle/>
          <a:p>
            <a:r>
              <a:rPr lang="fr-FR" noProof="0" dirty="0"/>
              <a:t>Prévalence du VIH chez les FAP</a:t>
            </a:r>
          </a:p>
        </p:txBody>
      </p:sp>
      <p:sp>
        <p:nvSpPr>
          <p:cNvPr id="8" name="TextBox 7">
            <a:extLst>
              <a:ext uri="{FF2B5EF4-FFF2-40B4-BE49-F238E27FC236}">
                <a16:creationId xmlns:a16="http://schemas.microsoft.com/office/drawing/2014/main" id="{F58A1A29-A23A-D702-64FC-E224F1A78885}"/>
              </a:ext>
            </a:extLst>
          </p:cNvPr>
          <p:cNvSpPr txBox="1"/>
          <p:nvPr/>
        </p:nvSpPr>
        <p:spPr>
          <a:xfrm>
            <a:off x="493486" y="4003875"/>
            <a:ext cx="1814285" cy="1477328"/>
          </a:xfrm>
          <a:prstGeom prst="rect">
            <a:avLst/>
          </a:prstGeom>
          <a:noFill/>
          <a:ln w="25400">
            <a:solidFill>
              <a:schemeClr val="accent1"/>
            </a:solidFill>
          </a:ln>
        </p:spPr>
        <p:txBody>
          <a:bodyPr wrap="square" rtlCol="0">
            <a:spAutoFit/>
          </a:bodyPr>
          <a:lstStyle/>
          <a:p>
            <a:r>
              <a:rPr lang="fr-FR" noProof="0" dirty="0"/>
              <a:t>Réduction du taux de fécondité due au VIH (correspond à la prévalence ANC)</a:t>
            </a:r>
          </a:p>
        </p:txBody>
      </p:sp>
      <p:sp>
        <p:nvSpPr>
          <p:cNvPr id="9" name="TextBox 8">
            <a:extLst>
              <a:ext uri="{FF2B5EF4-FFF2-40B4-BE49-F238E27FC236}">
                <a16:creationId xmlns:a16="http://schemas.microsoft.com/office/drawing/2014/main" id="{CBE17A34-9B78-0DBC-0BB2-03F46083E0B0}"/>
              </a:ext>
            </a:extLst>
          </p:cNvPr>
          <p:cNvSpPr txBox="1"/>
          <p:nvPr/>
        </p:nvSpPr>
        <p:spPr>
          <a:xfrm>
            <a:off x="3243944" y="2928927"/>
            <a:ext cx="1814285" cy="646331"/>
          </a:xfrm>
          <a:prstGeom prst="rect">
            <a:avLst/>
          </a:prstGeom>
          <a:noFill/>
          <a:ln w="25400">
            <a:solidFill>
              <a:schemeClr val="accent1"/>
            </a:solidFill>
          </a:ln>
        </p:spPr>
        <p:txBody>
          <a:bodyPr wrap="square" rtlCol="0">
            <a:spAutoFit/>
          </a:bodyPr>
          <a:lstStyle/>
          <a:p>
            <a:r>
              <a:rPr lang="fr-FR" noProof="0" dirty="0"/>
              <a:t>Naissances chez les femmes HIV+</a:t>
            </a:r>
          </a:p>
        </p:txBody>
      </p:sp>
      <p:cxnSp>
        <p:nvCxnSpPr>
          <p:cNvPr id="11" name="Straight Connector 10">
            <a:extLst>
              <a:ext uri="{FF2B5EF4-FFF2-40B4-BE49-F238E27FC236}">
                <a16:creationId xmlns:a16="http://schemas.microsoft.com/office/drawing/2014/main" id="{DF1778DF-BBEF-63C0-E64A-027EF459F8A0}"/>
              </a:ext>
            </a:extLst>
          </p:cNvPr>
          <p:cNvCxnSpPr>
            <a:cxnSpLocks/>
          </p:cNvCxnSpPr>
          <p:nvPr/>
        </p:nvCxnSpPr>
        <p:spPr>
          <a:xfrm>
            <a:off x="2699657" y="2035851"/>
            <a:ext cx="0" cy="368345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BB54896-0004-894B-2681-FBD02C253AC8}"/>
              </a:ext>
            </a:extLst>
          </p:cNvPr>
          <p:cNvCxnSpPr>
            <a:endCxn id="9" idx="1"/>
          </p:cNvCxnSpPr>
          <p:nvPr/>
        </p:nvCxnSpPr>
        <p:spPr>
          <a:xfrm>
            <a:off x="2699657" y="325209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E58AF10-F770-5AE0-1AF3-E4B8011430BF}"/>
              </a:ext>
            </a:extLst>
          </p:cNvPr>
          <p:cNvCxnSpPr>
            <a:stCxn id="5" idx="3"/>
          </p:cNvCxnSpPr>
          <p:nvPr/>
        </p:nvCxnSpPr>
        <p:spPr>
          <a:xfrm flipV="1">
            <a:off x="2307771" y="2035851"/>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B05B42B-9ED5-D8D6-B459-51F346727909}"/>
              </a:ext>
            </a:extLst>
          </p:cNvPr>
          <p:cNvCxnSpPr/>
          <p:nvPr/>
        </p:nvCxnSpPr>
        <p:spPr>
          <a:xfrm flipV="1">
            <a:off x="2323997" y="5719309"/>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C44695B-47EB-8747-3035-021E794AE8CE}"/>
              </a:ext>
            </a:extLst>
          </p:cNvPr>
          <p:cNvCxnSpPr/>
          <p:nvPr/>
        </p:nvCxnSpPr>
        <p:spPr>
          <a:xfrm flipV="1">
            <a:off x="2307771" y="3575257"/>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52995C-4354-8EE6-635C-1DC7E6281098}"/>
              </a:ext>
            </a:extLst>
          </p:cNvPr>
          <p:cNvCxnSpPr/>
          <p:nvPr/>
        </p:nvCxnSpPr>
        <p:spPr>
          <a:xfrm flipV="1">
            <a:off x="2307771" y="2811330"/>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B5894BA-E407-CBAF-9948-3B3F6D391054}"/>
              </a:ext>
            </a:extLst>
          </p:cNvPr>
          <p:cNvSpPr txBox="1"/>
          <p:nvPr/>
        </p:nvSpPr>
        <p:spPr>
          <a:xfrm>
            <a:off x="3243941" y="3722457"/>
            <a:ext cx="1814285" cy="923330"/>
          </a:xfrm>
          <a:prstGeom prst="rect">
            <a:avLst/>
          </a:prstGeom>
          <a:noFill/>
          <a:ln w="25400">
            <a:solidFill>
              <a:schemeClr val="accent1"/>
            </a:solidFill>
          </a:ln>
        </p:spPr>
        <p:txBody>
          <a:bodyPr wrap="square" rtlCol="0">
            <a:spAutoFit/>
          </a:bodyPr>
          <a:lstStyle/>
          <a:p>
            <a:r>
              <a:rPr lang="fr-FR" noProof="0" dirty="0"/>
              <a:t>Couverture de la PTME par traitement</a:t>
            </a:r>
          </a:p>
        </p:txBody>
      </p:sp>
      <p:sp>
        <p:nvSpPr>
          <p:cNvPr id="20" name="TextBox 19">
            <a:extLst>
              <a:ext uri="{FF2B5EF4-FFF2-40B4-BE49-F238E27FC236}">
                <a16:creationId xmlns:a16="http://schemas.microsoft.com/office/drawing/2014/main" id="{DAA1C664-80F7-AD1E-5525-ADF637402322}"/>
              </a:ext>
            </a:extLst>
          </p:cNvPr>
          <p:cNvSpPr txBox="1"/>
          <p:nvPr/>
        </p:nvSpPr>
        <p:spPr>
          <a:xfrm>
            <a:off x="3243941" y="4704904"/>
            <a:ext cx="1814285" cy="646331"/>
          </a:xfrm>
          <a:prstGeom prst="rect">
            <a:avLst/>
          </a:prstGeom>
          <a:noFill/>
          <a:ln w="25400">
            <a:solidFill>
              <a:schemeClr val="accent1"/>
            </a:solidFill>
          </a:ln>
        </p:spPr>
        <p:txBody>
          <a:bodyPr wrap="square" rtlCol="0">
            <a:spAutoFit/>
          </a:bodyPr>
          <a:lstStyle/>
          <a:p>
            <a:r>
              <a:rPr lang="fr-FR" noProof="0" dirty="0"/>
              <a:t>Rétention à l'accouchement</a:t>
            </a:r>
          </a:p>
        </p:txBody>
      </p:sp>
      <p:sp>
        <p:nvSpPr>
          <p:cNvPr id="21" name="TextBox 20">
            <a:extLst>
              <a:ext uri="{FF2B5EF4-FFF2-40B4-BE49-F238E27FC236}">
                <a16:creationId xmlns:a16="http://schemas.microsoft.com/office/drawing/2014/main" id="{7B456203-9B49-8FEF-8374-841E840C6436}"/>
              </a:ext>
            </a:extLst>
          </p:cNvPr>
          <p:cNvSpPr txBox="1"/>
          <p:nvPr/>
        </p:nvSpPr>
        <p:spPr>
          <a:xfrm>
            <a:off x="3249943" y="5410352"/>
            <a:ext cx="1814285" cy="1200329"/>
          </a:xfrm>
          <a:prstGeom prst="rect">
            <a:avLst/>
          </a:prstGeom>
          <a:noFill/>
          <a:ln w="25400">
            <a:solidFill>
              <a:schemeClr val="accent1"/>
            </a:solidFill>
          </a:ln>
        </p:spPr>
        <p:txBody>
          <a:bodyPr wrap="square" rtlCol="0">
            <a:spAutoFit/>
          </a:bodyPr>
          <a:lstStyle/>
          <a:p>
            <a:r>
              <a:rPr lang="fr-FR" noProof="0" dirty="0"/>
              <a:t>Probabilités de transmission périnatale par traitement</a:t>
            </a:r>
          </a:p>
        </p:txBody>
      </p:sp>
      <p:cxnSp>
        <p:nvCxnSpPr>
          <p:cNvPr id="22" name="Straight Arrow Connector 21">
            <a:extLst>
              <a:ext uri="{FF2B5EF4-FFF2-40B4-BE49-F238E27FC236}">
                <a16:creationId xmlns:a16="http://schemas.microsoft.com/office/drawing/2014/main" id="{79DB501D-841B-2782-CB36-69F8369D0617}"/>
              </a:ext>
            </a:extLst>
          </p:cNvPr>
          <p:cNvCxnSpPr/>
          <p:nvPr/>
        </p:nvCxnSpPr>
        <p:spPr>
          <a:xfrm>
            <a:off x="5058228" y="329926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93F83B3-8760-EE57-82EA-BB4EF60480F8}"/>
              </a:ext>
            </a:extLst>
          </p:cNvPr>
          <p:cNvCxnSpPr>
            <a:cxnSpLocks/>
          </p:cNvCxnSpPr>
          <p:nvPr/>
        </p:nvCxnSpPr>
        <p:spPr>
          <a:xfrm>
            <a:off x="5324925" y="3299262"/>
            <a:ext cx="5446" cy="257765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3BE596A-18C7-F156-2421-123B1390B2BB}"/>
              </a:ext>
            </a:extLst>
          </p:cNvPr>
          <p:cNvCxnSpPr>
            <a:cxnSpLocks/>
          </p:cNvCxnSpPr>
          <p:nvPr/>
        </p:nvCxnSpPr>
        <p:spPr>
          <a:xfrm>
            <a:off x="5058228" y="5876918"/>
            <a:ext cx="30988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C4B57C4-3A70-6BEE-9913-6F9058382638}"/>
              </a:ext>
            </a:extLst>
          </p:cNvPr>
          <p:cNvCxnSpPr>
            <a:cxnSpLocks/>
          </p:cNvCxnSpPr>
          <p:nvPr/>
        </p:nvCxnSpPr>
        <p:spPr>
          <a:xfrm>
            <a:off x="5075726" y="4902055"/>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5C9933B-AB43-012E-1F42-F4DB6007FFA9}"/>
              </a:ext>
            </a:extLst>
          </p:cNvPr>
          <p:cNvCxnSpPr>
            <a:cxnSpLocks/>
          </p:cNvCxnSpPr>
          <p:nvPr/>
        </p:nvCxnSpPr>
        <p:spPr>
          <a:xfrm>
            <a:off x="5032537" y="41481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4F5559A-E6F1-30A1-F4F4-72A91BD4D278}"/>
              </a:ext>
            </a:extLst>
          </p:cNvPr>
          <p:cNvSpPr txBox="1"/>
          <p:nvPr/>
        </p:nvSpPr>
        <p:spPr>
          <a:xfrm>
            <a:off x="5631053" y="29161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fr-FR" noProof="0" dirty="0"/>
              <a:t>Infections périnatales</a:t>
            </a:r>
          </a:p>
        </p:txBody>
      </p:sp>
      <p:sp>
        <p:nvSpPr>
          <p:cNvPr id="41" name="TextBox 40">
            <a:extLst>
              <a:ext uri="{FF2B5EF4-FFF2-40B4-BE49-F238E27FC236}">
                <a16:creationId xmlns:a16="http://schemas.microsoft.com/office/drawing/2014/main" id="{5C0F32FD-35C8-08DE-C73B-5F9F667A1B10}"/>
              </a:ext>
            </a:extLst>
          </p:cNvPr>
          <p:cNvSpPr txBox="1"/>
          <p:nvPr/>
        </p:nvSpPr>
        <p:spPr>
          <a:xfrm>
            <a:off x="7885814" y="1712686"/>
            <a:ext cx="1814285" cy="1477328"/>
          </a:xfrm>
          <a:prstGeom prst="rect">
            <a:avLst/>
          </a:prstGeom>
          <a:noFill/>
          <a:ln w="38100">
            <a:solidFill>
              <a:srgbClr val="FF0000"/>
            </a:solidFill>
          </a:ln>
        </p:spPr>
        <p:txBody>
          <a:bodyPr wrap="square" rtlCol="0">
            <a:spAutoFit/>
          </a:bodyPr>
          <a:lstStyle/>
          <a:p>
            <a:r>
              <a:rPr lang="fr-FR" noProof="0" dirty="0"/>
              <a:t>Durée de l'allaitement chez les femmes VIH+ (sous/non sous ARV)</a:t>
            </a:r>
          </a:p>
        </p:txBody>
      </p:sp>
      <p:sp>
        <p:nvSpPr>
          <p:cNvPr id="42" name="TextBox 41">
            <a:extLst>
              <a:ext uri="{FF2B5EF4-FFF2-40B4-BE49-F238E27FC236}">
                <a16:creationId xmlns:a16="http://schemas.microsoft.com/office/drawing/2014/main" id="{0634EE76-1430-E605-19F9-77531F35219F}"/>
              </a:ext>
            </a:extLst>
          </p:cNvPr>
          <p:cNvSpPr txBox="1"/>
          <p:nvPr/>
        </p:nvSpPr>
        <p:spPr>
          <a:xfrm>
            <a:off x="7861840" y="3273827"/>
            <a:ext cx="1814285" cy="923330"/>
          </a:xfrm>
          <a:prstGeom prst="rect">
            <a:avLst/>
          </a:prstGeom>
          <a:noFill/>
          <a:ln w="38100">
            <a:solidFill>
              <a:srgbClr val="FF0000"/>
            </a:solidFill>
          </a:ln>
        </p:spPr>
        <p:txBody>
          <a:bodyPr wrap="square" rtlCol="0">
            <a:spAutoFit/>
          </a:bodyPr>
          <a:lstStyle/>
          <a:p>
            <a:r>
              <a:rPr lang="fr-FR" noProof="0" dirty="0"/>
              <a:t>Abandon mensuel du traitement ARV</a:t>
            </a:r>
          </a:p>
        </p:txBody>
      </p:sp>
      <p:sp>
        <p:nvSpPr>
          <p:cNvPr id="43" name="TextBox 42">
            <a:extLst>
              <a:ext uri="{FF2B5EF4-FFF2-40B4-BE49-F238E27FC236}">
                <a16:creationId xmlns:a16="http://schemas.microsoft.com/office/drawing/2014/main" id="{6B58E57D-01BE-48EA-B364-CD20BDB7C5FF}"/>
              </a:ext>
            </a:extLst>
          </p:cNvPr>
          <p:cNvSpPr txBox="1"/>
          <p:nvPr/>
        </p:nvSpPr>
        <p:spPr>
          <a:xfrm>
            <a:off x="7861839" y="4676589"/>
            <a:ext cx="1814285" cy="1200329"/>
          </a:xfrm>
          <a:prstGeom prst="rect">
            <a:avLst/>
          </a:prstGeom>
          <a:noFill/>
          <a:ln w="38100">
            <a:solidFill>
              <a:srgbClr val="FF0000"/>
            </a:solidFill>
          </a:ln>
        </p:spPr>
        <p:txBody>
          <a:bodyPr wrap="square" rtlCol="0">
            <a:spAutoFit/>
          </a:bodyPr>
          <a:lstStyle/>
          <a:p>
            <a:r>
              <a:rPr lang="fr-FR" noProof="0" dirty="0"/>
              <a:t>Probabilités de transmission postnatale par traitement</a:t>
            </a:r>
          </a:p>
        </p:txBody>
      </p:sp>
      <p:sp>
        <p:nvSpPr>
          <p:cNvPr id="44" name="TextBox 43">
            <a:extLst>
              <a:ext uri="{FF2B5EF4-FFF2-40B4-BE49-F238E27FC236}">
                <a16:creationId xmlns:a16="http://schemas.microsoft.com/office/drawing/2014/main" id="{4E6F5ACB-44CA-FB7A-EF07-30D11675A785}"/>
              </a:ext>
            </a:extLst>
          </p:cNvPr>
          <p:cNvSpPr txBox="1"/>
          <p:nvPr/>
        </p:nvSpPr>
        <p:spPr>
          <a:xfrm>
            <a:off x="10268396" y="2811330"/>
            <a:ext cx="1814285" cy="646331"/>
          </a:xfrm>
          <a:prstGeom prst="rect">
            <a:avLst/>
          </a:prstGeom>
          <a:solidFill>
            <a:schemeClr val="accent4">
              <a:lumMod val="20000"/>
              <a:lumOff val="80000"/>
            </a:schemeClr>
          </a:solidFill>
          <a:ln w="38100">
            <a:solidFill>
              <a:srgbClr val="FF0000"/>
            </a:solidFill>
          </a:ln>
        </p:spPr>
        <p:txBody>
          <a:bodyPr wrap="square" rtlCol="0">
            <a:spAutoFit/>
          </a:bodyPr>
          <a:lstStyle/>
          <a:p>
            <a:r>
              <a:rPr lang="fr-FR" noProof="0" dirty="0"/>
              <a:t>Infections postnatales</a:t>
            </a:r>
          </a:p>
        </p:txBody>
      </p:sp>
      <p:cxnSp>
        <p:nvCxnSpPr>
          <p:cNvPr id="45" name="Straight Connector 44">
            <a:extLst>
              <a:ext uri="{FF2B5EF4-FFF2-40B4-BE49-F238E27FC236}">
                <a16:creationId xmlns:a16="http://schemas.microsoft.com/office/drawing/2014/main" id="{737067EF-5525-D229-9CC9-113E0713BB15}"/>
              </a:ext>
            </a:extLst>
          </p:cNvPr>
          <p:cNvCxnSpPr>
            <a:cxnSpLocks/>
          </p:cNvCxnSpPr>
          <p:nvPr/>
        </p:nvCxnSpPr>
        <p:spPr>
          <a:xfrm>
            <a:off x="9969538" y="2206942"/>
            <a:ext cx="5445" cy="298562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5C5B66D-4688-23D5-9390-013BDCAAFE50}"/>
              </a:ext>
            </a:extLst>
          </p:cNvPr>
          <p:cNvCxnSpPr>
            <a:cxnSpLocks/>
          </p:cNvCxnSpPr>
          <p:nvPr/>
        </p:nvCxnSpPr>
        <p:spPr>
          <a:xfrm>
            <a:off x="9700099" y="2224210"/>
            <a:ext cx="2923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2E7149-BDC1-9A06-EF69-D550C2E57AB6}"/>
              </a:ext>
            </a:extLst>
          </p:cNvPr>
          <p:cNvCxnSpPr>
            <a:cxnSpLocks/>
          </p:cNvCxnSpPr>
          <p:nvPr/>
        </p:nvCxnSpPr>
        <p:spPr>
          <a:xfrm>
            <a:off x="9676124" y="3575257"/>
            <a:ext cx="2923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9AF8C38-5DD0-392B-F89C-FD911B6BD906}"/>
              </a:ext>
            </a:extLst>
          </p:cNvPr>
          <p:cNvCxnSpPr>
            <a:cxnSpLocks/>
          </p:cNvCxnSpPr>
          <p:nvPr/>
        </p:nvCxnSpPr>
        <p:spPr>
          <a:xfrm>
            <a:off x="9706305" y="5192564"/>
            <a:ext cx="2923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1C0CA5E-3698-6B3B-B47F-48B0DB1B7781}"/>
              </a:ext>
            </a:extLst>
          </p:cNvPr>
          <p:cNvSpPr txBox="1"/>
          <p:nvPr/>
        </p:nvSpPr>
        <p:spPr>
          <a:xfrm>
            <a:off x="501880" y="5586654"/>
            <a:ext cx="1814285" cy="646331"/>
          </a:xfrm>
          <a:prstGeom prst="rect">
            <a:avLst/>
          </a:prstGeom>
          <a:noFill/>
          <a:ln w="25400">
            <a:solidFill>
              <a:schemeClr val="accent1"/>
            </a:solidFill>
          </a:ln>
        </p:spPr>
        <p:txBody>
          <a:bodyPr wrap="square" rtlCol="0">
            <a:spAutoFit/>
          </a:bodyPr>
          <a:lstStyle/>
          <a:p>
            <a:r>
              <a:rPr lang="fr-FR" noProof="0" dirty="0"/>
              <a:t>Incidence du VIH chez les FAP</a:t>
            </a:r>
          </a:p>
        </p:txBody>
      </p:sp>
      <p:cxnSp>
        <p:nvCxnSpPr>
          <p:cNvPr id="51" name="Straight Connector 50">
            <a:extLst>
              <a:ext uri="{FF2B5EF4-FFF2-40B4-BE49-F238E27FC236}">
                <a16:creationId xmlns:a16="http://schemas.microsoft.com/office/drawing/2014/main" id="{0DF78EA5-F6E4-5310-1BE3-D5CB6D9A46FE}"/>
              </a:ext>
            </a:extLst>
          </p:cNvPr>
          <p:cNvCxnSpPr/>
          <p:nvPr/>
        </p:nvCxnSpPr>
        <p:spPr>
          <a:xfrm flipV="1">
            <a:off x="2295442" y="4589912"/>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F5EF4C27-83B3-9B4F-9E5D-E1DFFF0A9F97}"/>
              </a:ext>
            </a:extLst>
          </p:cNvPr>
          <p:cNvCxnSpPr>
            <a:cxnSpLocks/>
          </p:cNvCxnSpPr>
          <p:nvPr/>
        </p:nvCxnSpPr>
        <p:spPr>
          <a:xfrm flipV="1">
            <a:off x="9974983" y="3126495"/>
            <a:ext cx="295853" cy="8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1A7B188-ADC8-2023-08E2-1E5AFF00657C}"/>
              </a:ext>
            </a:extLst>
          </p:cNvPr>
          <p:cNvCxnSpPr>
            <a:cxnSpLocks/>
          </p:cNvCxnSpPr>
          <p:nvPr/>
        </p:nvCxnSpPr>
        <p:spPr>
          <a:xfrm>
            <a:off x="4168584" y="1378857"/>
            <a:ext cx="0" cy="15500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A824008-5B32-1C7A-F467-B0D6A26277A6}"/>
              </a:ext>
            </a:extLst>
          </p:cNvPr>
          <p:cNvCxnSpPr>
            <a:cxnSpLocks/>
          </p:cNvCxnSpPr>
          <p:nvPr/>
        </p:nvCxnSpPr>
        <p:spPr>
          <a:xfrm>
            <a:off x="4151084" y="1362051"/>
            <a:ext cx="668936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A54345C0-13C7-A21F-CE5C-A93CCE0C6BB4}"/>
              </a:ext>
            </a:extLst>
          </p:cNvPr>
          <p:cNvCxnSpPr>
            <a:cxnSpLocks/>
          </p:cNvCxnSpPr>
          <p:nvPr/>
        </p:nvCxnSpPr>
        <p:spPr>
          <a:xfrm>
            <a:off x="10840453" y="1362051"/>
            <a:ext cx="0" cy="144927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8426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42078" y="111158"/>
            <a:ext cx="11578014" cy="855570"/>
          </a:xfrm>
        </p:spPr>
        <p:txBody>
          <a:bodyPr>
            <a:normAutofit fontScale="90000"/>
          </a:bodyPr>
          <a:lstStyle/>
          <a:p>
            <a:r>
              <a:rPr lang="fr-FR" noProof="0" dirty="0"/>
              <a:t>Les probabilités de transmission mère-enfant sont basées sur des études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45084968"/>
              </p:ext>
            </p:extLst>
          </p:nvPr>
        </p:nvGraphicFramePr>
        <p:xfrm>
          <a:off x="623008" y="958352"/>
          <a:ext cx="9201150" cy="5201000"/>
        </p:xfrm>
        <a:graphic>
          <a:graphicData uri="http://schemas.openxmlformats.org/drawingml/2006/table">
            <a:tbl>
              <a:tblPr firstRow="1" bandRow="1">
                <a:tableStyleId>{5C22544A-7EE6-4342-B048-85BDC9FD1C3A}</a:tableStyleId>
              </a:tblPr>
              <a:tblGrid>
                <a:gridCol w="3181350">
                  <a:extLst>
                    <a:ext uri="{9D8B030D-6E8A-4147-A177-3AD203B41FA5}">
                      <a16:colId xmlns:a16="http://schemas.microsoft.com/office/drawing/2014/main" val="2173932115"/>
                    </a:ext>
                  </a:extLst>
                </a:gridCol>
                <a:gridCol w="1168400">
                  <a:extLst>
                    <a:ext uri="{9D8B030D-6E8A-4147-A177-3AD203B41FA5}">
                      <a16:colId xmlns:a16="http://schemas.microsoft.com/office/drawing/2014/main" val="3598572245"/>
                    </a:ext>
                  </a:extLst>
                </a:gridCol>
                <a:gridCol w="787400">
                  <a:extLst>
                    <a:ext uri="{9D8B030D-6E8A-4147-A177-3AD203B41FA5}">
                      <a16:colId xmlns:a16="http://schemas.microsoft.com/office/drawing/2014/main" val="1565212158"/>
                    </a:ext>
                  </a:extLst>
                </a:gridCol>
                <a:gridCol w="952500">
                  <a:extLst>
                    <a:ext uri="{9D8B030D-6E8A-4147-A177-3AD203B41FA5}">
                      <a16:colId xmlns:a16="http://schemas.microsoft.com/office/drawing/2014/main" val="1083853133"/>
                    </a:ext>
                  </a:extLst>
                </a:gridCol>
                <a:gridCol w="711200">
                  <a:extLst>
                    <a:ext uri="{9D8B030D-6E8A-4147-A177-3AD203B41FA5}">
                      <a16:colId xmlns:a16="http://schemas.microsoft.com/office/drawing/2014/main" val="540725050"/>
                    </a:ext>
                  </a:extLst>
                </a:gridCol>
                <a:gridCol w="1085850">
                  <a:extLst>
                    <a:ext uri="{9D8B030D-6E8A-4147-A177-3AD203B41FA5}">
                      <a16:colId xmlns:a16="http://schemas.microsoft.com/office/drawing/2014/main" val="1124206408"/>
                    </a:ext>
                  </a:extLst>
                </a:gridCol>
                <a:gridCol w="133350">
                  <a:extLst>
                    <a:ext uri="{9D8B030D-6E8A-4147-A177-3AD203B41FA5}">
                      <a16:colId xmlns:a16="http://schemas.microsoft.com/office/drawing/2014/main" val="4126871757"/>
                    </a:ext>
                  </a:extLst>
                </a:gridCol>
                <a:gridCol w="1181100">
                  <a:extLst>
                    <a:ext uri="{9D8B030D-6E8A-4147-A177-3AD203B41FA5}">
                      <a16:colId xmlns:a16="http://schemas.microsoft.com/office/drawing/2014/main" val="883994678"/>
                    </a:ext>
                  </a:extLst>
                </a:gridCol>
              </a:tblGrid>
              <a:tr h="410095">
                <a:tc>
                  <a:txBody>
                    <a:bodyPr/>
                    <a:lstStyle/>
                    <a:p>
                      <a:r>
                        <a:rPr lang="fr-FR" noProof="0" dirty="0"/>
                        <a:t>Traitement</a:t>
                      </a:r>
                    </a:p>
                  </a:txBody>
                  <a:tcPr/>
                </a:tc>
                <a:tc gridSpan="4">
                  <a:txBody>
                    <a:bodyPr/>
                    <a:lstStyle/>
                    <a:p>
                      <a:pPr algn="ctr"/>
                      <a:r>
                        <a:rPr lang="fr-FR" noProof="0" dirty="0"/>
                        <a:t>Transmission périnatale</a:t>
                      </a:r>
                    </a:p>
                  </a:txBody>
                  <a:tcPr/>
                </a:tc>
                <a:tc hMerge="1">
                  <a:txBody>
                    <a:bodyPr/>
                    <a:lstStyle/>
                    <a:p>
                      <a:endParaRPr lang="en-US" dirty="0"/>
                    </a:p>
                  </a:txBody>
                  <a:tcPr/>
                </a:tc>
                <a:tc hMerge="1">
                  <a:txBody>
                    <a:bodyPr/>
                    <a:lstStyle/>
                    <a:p>
                      <a:endParaRPr lang="en-US" dirty="0"/>
                    </a:p>
                  </a:txBody>
                  <a:tcPr/>
                </a:tc>
                <a:tc hMerge="1">
                  <a:txBody>
                    <a:bodyPr/>
                    <a:lstStyle/>
                    <a:p>
                      <a:pPr algn="ctr"/>
                      <a:endParaRPr lang="en-US" dirty="0"/>
                    </a:p>
                  </a:txBody>
                  <a:tcPr/>
                </a:tc>
                <a:tc gridSpan="3">
                  <a:txBody>
                    <a:bodyPr/>
                    <a:lstStyle/>
                    <a:p>
                      <a:pPr algn="ctr"/>
                      <a:r>
                        <a:rPr lang="fr-FR" noProof="0" dirty="0"/>
                        <a:t>Transmission postnatale (par mois)</a:t>
                      </a:r>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2831541754"/>
                  </a:ext>
                </a:extLst>
              </a:tr>
              <a:tr h="410095">
                <a:tc>
                  <a:txBody>
                    <a:bodyPr/>
                    <a:lstStyle/>
                    <a:p>
                      <a:endParaRPr lang="fr-FR" noProof="0" dirty="0"/>
                    </a:p>
                  </a:txBody>
                  <a:tcPr/>
                </a:tc>
                <a:tc>
                  <a:txBody>
                    <a:bodyPr/>
                    <a:lstStyle/>
                    <a:p>
                      <a:r>
                        <a:rPr lang="fr-FR" noProof="0" dirty="0"/>
                        <a:t>CD4 </a:t>
                      </a:r>
                      <a:r>
                        <a:rPr lang="fr-FR" baseline="0" noProof="0" dirty="0"/>
                        <a:t>inconnu</a:t>
                      </a:r>
                      <a:endParaRPr lang="fr-FR" noProof="0" dirty="0"/>
                    </a:p>
                  </a:txBody>
                  <a:tcPr/>
                </a:tc>
                <a:tc>
                  <a:txBody>
                    <a:bodyPr/>
                    <a:lstStyle/>
                    <a:p>
                      <a:r>
                        <a:rPr lang="fr-FR" noProof="0" dirty="0"/>
                        <a:t>CD4 </a:t>
                      </a:r>
                    </a:p>
                    <a:p>
                      <a:r>
                        <a:rPr lang="fr-FR" noProof="0" dirty="0"/>
                        <a:t>&lt;200</a:t>
                      </a:r>
                    </a:p>
                  </a:txBody>
                  <a:tcPr/>
                </a:tc>
                <a:tc>
                  <a:txBody>
                    <a:bodyPr/>
                    <a:lstStyle/>
                    <a:p>
                      <a:r>
                        <a:rPr lang="fr-FR" noProof="0" dirty="0"/>
                        <a:t>CD4 </a:t>
                      </a:r>
                    </a:p>
                    <a:p>
                      <a:r>
                        <a:rPr lang="fr-FR" noProof="0" dirty="0"/>
                        <a:t>200-350</a:t>
                      </a:r>
                    </a:p>
                  </a:txBody>
                  <a:tcPr/>
                </a:tc>
                <a:tc>
                  <a:txBody>
                    <a:bodyPr/>
                    <a:lstStyle/>
                    <a:p>
                      <a:r>
                        <a:rPr lang="fr-FR" noProof="0" dirty="0"/>
                        <a:t>CD4 350+</a:t>
                      </a:r>
                    </a:p>
                  </a:txBody>
                  <a:tcPr/>
                </a:tc>
                <a:tc gridSpan="2">
                  <a:txBody>
                    <a:bodyPr/>
                    <a:lstStyle/>
                    <a:p>
                      <a:r>
                        <a:rPr lang="fr-FR" noProof="0" dirty="0"/>
                        <a:t>CD4 &lt; 350</a:t>
                      </a:r>
                    </a:p>
                  </a:txBody>
                  <a:tcPr/>
                </a:tc>
                <a:tc hMerge="1">
                  <a:txBody>
                    <a:bodyPr/>
                    <a:lstStyle/>
                    <a:p>
                      <a:endParaRPr lang="en-US" dirty="0"/>
                    </a:p>
                  </a:txBody>
                  <a:tcPr/>
                </a:tc>
                <a:tc>
                  <a:txBody>
                    <a:bodyPr/>
                    <a:lstStyle/>
                    <a:p>
                      <a:r>
                        <a:rPr lang="fr-FR" noProof="0" dirty="0"/>
                        <a:t>CD4 &gt; 350</a:t>
                      </a:r>
                    </a:p>
                  </a:txBody>
                  <a:tcPr/>
                </a:tc>
                <a:extLst>
                  <a:ext uri="{0D108BD9-81ED-4DB2-BD59-A6C34878D82A}">
                    <a16:rowId xmlns:a16="http://schemas.microsoft.com/office/drawing/2014/main" val="1984764467"/>
                  </a:ext>
                </a:extLst>
              </a:tr>
              <a:tr h="410095">
                <a:tc>
                  <a:txBody>
                    <a:bodyPr/>
                    <a:lstStyle/>
                    <a:p>
                      <a:r>
                        <a:rPr lang="fr-FR" baseline="0" noProof="0" dirty="0"/>
                        <a:t>Infections </a:t>
                      </a:r>
                      <a:r>
                        <a:rPr lang="fr-FR" noProof="0" dirty="0"/>
                        <a:t>incidentes</a:t>
                      </a:r>
                    </a:p>
                  </a:txBody>
                  <a:tcPr/>
                </a:tc>
                <a:tc>
                  <a:txBody>
                    <a:bodyPr/>
                    <a:lstStyle/>
                    <a:p>
                      <a:pPr algn="ctr"/>
                      <a:r>
                        <a:rPr lang="fr-FR" noProof="0" dirty="0"/>
                        <a:t>18,2%</a:t>
                      </a:r>
                    </a:p>
                  </a:txBody>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gridSpan="3">
                  <a:txBody>
                    <a:bodyPr/>
                    <a:lstStyle/>
                    <a:p>
                      <a:pPr algn="ctr"/>
                      <a:r>
                        <a:rPr lang="fr-FR" noProof="0" dirty="0"/>
                        <a:t>27% </a:t>
                      </a:r>
                      <a:r>
                        <a:rPr lang="fr-FR" sz="1600" noProof="0" dirty="0"/>
                        <a:t>(événement unique)</a:t>
                      </a:r>
                      <a:endParaRPr lang="fr-FR" noProof="0" dirty="0"/>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1758996859"/>
                  </a:ext>
                </a:extLst>
              </a:tr>
              <a:tr h="410095">
                <a:tc>
                  <a:txBody>
                    <a:bodyPr/>
                    <a:lstStyle/>
                    <a:p>
                      <a:r>
                        <a:rPr lang="fr-FR" noProof="0" dirty="0"/>
                        <a:t>Pas de prophylaxie</a:t>
                      </a:r>
                    </a:p>
                  </a:txBody>
                  <a:tcPr/>
                </a:tc>
                <a:tc>
                  <a:txBody>
                    <a:bodyPr/>
                    <a:lstStyle/>
                    <a:p>
                      <a:pPr algn="ctr"/>
                      <a:r>
                        <a:rPr lang="fr-FR" noProof="0" dirty="0"/>
                        <a:t>19,9%</a:t>
                      </a:r>
                    </a:p>
                  </a:txBody>
                  <a:tcPr/>
                </a:tc>
                <a:tc>
                  <a:txBody>
                    <a:bodyPr/>
                    <a:lstStyle/>
                    <a:p>
                      <a:pPr algn="ctr"/>
                      <a:r>
                        <a:rPr lang="fr-FR" noProof="0" dirty="0"/>
                        <a:t>37%</a:t>
                      </a:r>
                    </a:p>
                  </a:txBody>
                  <a:tcPr/>
                </a:tc>
                <a:tc>
                  <a:txBody>
                    <a:bodyPr/>
                    <a:lstStyle/>
                    <a:p>
                      <a:pPr algn="ctr"/>
                      <a:r>
                        <a:rPr lang="fr-FR" noProof="0" dirty="0"/>
                        <a:t>27%</a:t>
                      </a:r>
                    </a:p>
                  </a:txBody>
                  <a:tcPr/>
                </a:tc>
                <a:tc>
                  <a:txBody>
                    <a:bodyPr/>
                    <a:lstStyle/>
                    <a:p>
                      <a:pPr algn="ctr"/>
                      <a:r>
                        <a:rPr lang="fr-FR" noProof="0" dirty="0"/>
                        <a:t>15%</a:t>
                      </a:r>
                    </a:p>
                  </a:txBody>
                  <a:tcPr/>
                </a:tc>
                <a:tc>
                  <a:txBody>
                    <a:bodyPr/>
                    <a:lstStyle/>
                    <a:p>
                      <a:pPr algn="ctr"/>
                      <a:r>
                        <a:rPr lang="fr-FR" noProof="0" dirty="0"/>
                        <a:t>1,57%</a:t>
                      </a:r>
                    </a:p>
                  </a:txBody>
                  <a:tcPr/>
                </a:tc>
                <a:tc gridSpan="2">
                  <a:txBody>
                    <a:bodyPr/>
                    <a:lstStyle/>
                    <a:p>
                      <a:pPr algn="ctr"/>
                      <a:r>
                        <a:rPr lang="fr-FR" noProof="0" dirty="0"/>
                        <a:t>0,51%</a:t>
                      </a:r>
                    </a:p>
                  </a:txBody>
                  <a:tcPr/>
                </a:tc>
                <a:tc hMerge="1">
                  <a:txBody>
                    <a:bodyPr/>
                    <a:lstStyle/>
                    <a:p>
                      <a:endParaRPr lang="en-US"/>
                    </a:p>
                  </a:txBody>
                  <a:tcPr/>
                </a:tc>
                <a:extLst>
                  <a:ext uri="{0D108BD9-81ED-4DB2-BD59-A6C34878D82A}">
                    <a16:rowId xmlns:a16="http://schemas.microsoft.com/office/drawing/2014/main" val="4058200408"/>
                  </a:ext>
                </a:extLst>
              </a:tr>
              <a:tr h="410095">
                <a:tc>
                  <a:txBody>
                    <a:bodyPr/>
                    <a:lstStyle/>
                    <a:p>
                      <a:r>
                        <a:rPr lang="fr-FR" noProof="0" dirty="0"/>
                        <a:t>SD-NVP</a:t>
                      </a:r>
                    </a:p>
                  </a:txBody>
                  <a:tcPr/>
                </a:tc>
                <a:tc>
                  <a:txBody>
                    <a:bodyPr/>
                    <a:lstStyle/>
                    <a:p>
                      <a:pPr algn="ctr"/>
                      <a:r>
                        <a:rPr lang="fr-FR" noProof="0" dirty="0"/>
                        <a:t>8,9%</a:t>
                      </a:r>
                    </a:p>
                  </a:txBody>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r>
                        <a:rPr lang="fr-FR" noProof="0" dirty="0"/>
                        <a:t>1,57%</a:t>
                      </a:r>
                    </a:p>
                  </a:txBody>
                  <a:tcPr/>
                </a:tc>
                <a:tc gridSpan="2">
                  <a:txBody>
                    <a:bodyPr/>
                    <a:lstStyle/>
                    <a:p>
                      <a:pPr algn="ctr"/>
                      <a:r>
                        <a:rPr lang="fr-FR" noProof="0" dirty="0"/>
                        <a:t>0,51%</a:t>
                      </a:r>
                    </a:p>
                  </a:txBody>
                  <a:tcPr/>
                </a:tc>
                <a:tc hMerge="1">
                  <a:txBody>
                    <a:bodyPr/>
                    <a:lstStyle/>
                    <a:p>
                      <a:endParaRPr lang="en-US"/>
                    </a:p>
                  </a:txBody>
                  <a:tcPr/>
                </a:tc>
                <a:extLst>
                  <a:ext uri="{0D108BD9-81ED-4DB2-BD59-A6C34878D82A}">
                    <a16:rowId xmlns:a16="http://schemas.microsoft.com/office/drawing/2014/main" val="2736538195"/>
                  </a:ext>
                </a:extLst>
              </a:tr>
              <a:tr h="410095">
                <a:tc>
                  <a:txBody>
                    <a:bodyPr/>
                    <a:lstStyle/>
                    <a:p>
                      <a:r>
                        <a:rPr lang="fr-FR" noProof="0" dirty="0"/>
                        <a:t>OMS 206 double prophylaxie</a:t>
                      </a:r>
                    </a:p>
                  </a:txBody>
                  <a:tcPr/>
                </a:tc>
                <a:tc>
                  <a:txBody>
                    <a:bodyPr/>
                    <a:lstStyle/>
                    <a:p>
                      <a:pPr algn="ctr"/>
                      <a:r>
                        <a:rPr lang="fr-FR" noProof="0" dirty="0"/>
                        <a:t>4,1%</a:t>
                      </a:r>
                    </a:p>
                  </a:txBody>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r>
                        <a:rPr lang="fr-FR" noProof="0" dirty="0"/>
                        <a:t>1,57%</a:t>
                      </a:r>
                    </a:p>
                  </a:txBody>
                  <a:tcPr/>
                </a:tc>
                <a:tc gridSpan="2">
                  <a:txBody>
                    <a:bodyPr/>
                    <a:lstStyle/>
                    <a:p>
                      <a:pPr algn="ctr"/>
                      <a:r>
                        <a:rPr lang="fr-FR" noProof="0" dirty="0"/>
                        <a:t>0,51%</a:t>
                      </a:r>
                    </a:p>
                  </a:txBody>
                  <a:tcPr/>
                </a:tc>
                <a:tc hMerge="1">
                  <a:txBody>
                    <a:bodyPr/>
                    <a:lstStyle/>
                    <a:p>
                      <a:endParaRPr lang="en-US"/>
                    </a:p>
                  </a:txBody>
                  <a:tcPr/>
                </a:tc>
                <a:extLst>
                  <a:ext uri="{0D108BD9-81ED-4DB2-BD59-A6C34878D82A}">
                    <a16:rowId xmlns:a16="http://schemas.microsoft.com/office/drawing/2014/main" val="667696922"/>
                  </a:ext>
                </a:extLst>
              </a:tr>
              <a:tr h="410095">
                <a:tc>
                  <a:txBody>
                    <a:bodyPr/>
                    <a:lstStyle/>
                    <a:p>
                      <a:r>
                        <a:rPr lang="fr-FR" noProof="0" dirty="0"/>
                        <a:t>Option A</a:t>
                      </a:r>
                    </a:p>
                  </a:txBody>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r>
                        <a:rPr lang="fr-FR" noProof="0" dirty="0"/>
                        <a:t>4%</a:t>
                      </a:r>
                    </a:p>
                  </a:txBody>
                  <a:tcPr/>
                </a:tc>
                <a:tc>
                  <a:txBody>
                    <a:bodyPr/>
                    <a:lstStyle/>
                    <a:p>
                      <a:pPr algn="ctr"/>
                      <a:r>
                        <a:rPr lang="fr-FR" noProof="0" dirty="0"/>
                        <a:t>2%</a:t>
                      </a:r>
                    </a:p>
                  </a:txBody>
                  <a:tcPr/>
                </a:tc>
                <a:tc>
                  <a:txBody>
                    <a:bodyPr/>
                    <a:lstStyle/>
                    <a:p>
                      <a:pPr algn="ctr"/>
                      <a:endParaRPr lang="fr-FR" noProof="0" dirty="0"/>
                    </a:p>
                  </a:txBody>
                  <a:tcPr>
                    <a:solidFill>
                      <a:schemeClr val="accent6">
                        <a:lumMod val="60000"/>
                        <a:lumOff val="40000"/>
                      </a:schemeClr>
                    </a:solidFill>
                  </a:tcPr>
                </a:tc>
                <a:tc gridSpan="2">
                  <a:txBody>
                    <a:bodyPr/>
                    <a:lstStyle/>
                    <a:p>
                      <a:pPr algn="ctr"/>
                      <a:r>
                        <a:rPr lang="fr-FR" noProof="0" dirty="0"/>
                        <a:t>0,23%</a:t>
                      </a:r>
                    </a:p>
                  </a:txBody>
                  <a:tcPr/>
                </a:tc>
                <a:tc hMerge="1">
                  <a:txBody>
                    <a:bodyPr/>
                    <a:lstStyle/>
                    <a:p>
                      <a:endParaRPr lang="en-US"/>
                    </a:p>
                  </a:txBody>
                  <a:tcPr/>
                </a:tc>
                <a:extLst>
                  <a:ext uri="{0D108BD9-81ED-4DB2-BD59-A6C34878D82A}">
                    <a16:rowId xmlns:a16="http://schemas.microsoft.com/office/drawing/2014/main" val="1177981839"/>
                  </a:ext>
                </a:extLst>
              </a:tr>
              <a:tr h="410095">
                <a:tc>
                  <a:txBody>
                    <a:bodyPr/>
                    <a:lstStyle/>
                    <a:p>
                      <a:r>
                        <a:rPr lang="fr-FR" noProof="0" dirty="0"/>
                        <a:t>Option B</a:t>
                      </a:r>
                    </a:p>
                  </a:txBody>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solidFill>
                      <a:schemeClr val="accent6">
                        <a:lumMod val="60000"/>
                        <a:lumOff val="40000"/>
                      </a:schemeClr>
                    </a:solidFill>
                  </a:tcPr>
                </a:tc>
                <a:tc>
                  <a:txBody>
                    <a:bodyPr/>
                    <a:lstStyle/>
                    <a:p>
                      <a:pPr algn="ctr"/>
                      <a:endParaRPr lang="fr-FR" noProof="0" dirty="0"/>
                    </a:p>
                  </a:txBody>
                  <a:tcPr/>
                </a:tc>
                <a:tc>
                  <a:txBody>
                    <a:bodyPr/>
                    <a:lstStyle/>
                    <a:p>
                      <a:pPr algn="ctr"/>
                      <a:r>
                        <a:rPr lang="fr-FR" noProof="0" dirty="0"/>
                        <a:t>0,9%</a:t>
                      </a:r>
                    </a:p>
                  </a:txBody>
                  <a:tcPr/>
                </a:tc>
                <a:tc>
                  <a:txBody>
                    <a:bodyPr/>
                    <a:lstStyle/>
                    <a:p>
                      <a:pPr algn="ctr"/>
                      <a:endParaRPr lang="fr-FR" noProof="0" dirty="0"/>
                    </a:p>
                  </a:txBody>
                  <a:tcPr>
                    <a:solidFill>
                      <a:schemeClr val="accent6">
                        <a:lumMod val="60000"/>
                        <a:lumOff val="40000"/>
                      </a:schemeClr>
                    </a:solidFill>
                  </a:tcPr>
                </a:tc>
                <a:tc gridSpan="2">
                  <a:txBody>
                    <a:bodyPr/>
                    <a:lstStyle/>
                    <a:p>
                      <a:pPr algn="ctr"/>
                      <a:r>
                        <a:rPr lang="fr-FR" noProof="0" dirty="0"/>
                        <a:t>0,23%</a:t>
                      </a:r>
                    </a:p>
                  </a:txBody>
                  <a:tcPr/>
                </a:tc>
                <a:tc hMerge="1">
                  <a:txBody>
                    <a:bodyPr/>
                    <a:lstStyle/>
                    <a:p>
                      <a:endParaRPr lang="en-US"/>
                    </a:p>
                  </a:txBody>
                  <a:tcPr/>
                </a:tc>
                <a:extLst>
                  <a:ext uri="{0D108BD9-81ED-4DB2-BD59-A6C34878D82A}">
                    <a16:rowId xmlns:a16="http://schemas.microsoft.com/office/drawing/2014/main" val="2867653759"/>
                  </a:ext>
                </a:extLst>
              </a:tr>
              <a:tr h="410095">
                <a:tc>
                  <a:txBody>
                    <a:bodyPr/>
                    <a:lstStyle/>
                    <a:p>
                      <a:r>
                        <a:rPr lang="fr-FR" noProof="0" dirty="0"/>
                        <a:t>TAR avant </a:t>
                      </a:r>
                      <a:r>
                        <a:rPr lang="fr-FR" baseline="0" noProof="0" dirty="0"/>
                        <a:t>la grossesse</a:t>
                      </a:r>
                      <a:endParaRPr lang="fr-FR" noProof="0" dirty="0"/>
                    </a:p>
                  </a:txBody>
                  <a:tcPr/>
                </a:tc>
                <a:tc gridSpan="4">
                  <a:txBody>
                    <a:bodyPr/>
                    <a:lstStyle/>
                    <a:p>
                      <a:pPr algn="ctr"/>
                      <a:r>
                        <a:rPr lang="fr-FR" noProof="0" dirty="0"/>
                        <a:t>0,21%</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fr-FR" noProof="0" dirty="0"/>
                        <a:t>0,013%</a:t>
                      </a:r>
                    </a:p>
                  </a:txBody>
                  <a:tcPr/>
                </a:tc>
                <a:tc gridSpan="2">
                  <a:txBody>
                    <a:bodyPr/>
                    <a:lstStyle/>
                    <a:p>
                      <a:pPr algn="ctr"/>
                      <a:endParaRPr lang="fr-FR" noProof="0"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1620561009"/>
                  </a:ext>
                </a:extLst>
              </a:tr>
              <a:tr h="410095">
                <a:tc>
                  <a:txBody>
                    <a:bodyPr/>
                    <a:lstStyle/>
                    <a:p>
                      <a:r>
                        <a:rPr lang="fr-FR" noProof="0" dirty="0"/>
                        <a:t>TAR pendant la grossesse</a:t>
                      </a:r>
                    </a:p>
                  </a:txBody>
                  <a:tcPr/>
                </a:tc>
                <a:tc gridSpan="4">
                  <a:txBody>
                    <a:bodyPr/>
                    <a:lstStyle/>
                    <a:p>
                      <a:pPr algn="ctr"/>
                      <a:r>
                        <a:rPr lang="fr-FR" noProof="0" dirty="0"/>
                        <a:t>1,9%</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fr-FR" noProof="0" dirty="0"/>
                        <a:t>0,13%</a:t>
                      </a:r>
                    </a:p>
                  </a:txBody>
                  <a:tcPr/>
                </a:tc>
                <a:tc gridSpan="2">
                  <a:txBody>
                    <a:bodyPr/>
                    <a:lstStyle/>
                    <a:p>
                      <a:pPr algn="ctr"/>
                      <a:endParaRPr lang="fr-FR" noProof="0"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297914293"/>
                  </a:ext>
                </a:extLst>
              </a:tr>
              <a:tr h="410095">
                <a:tc>
                  <a:txBody>
                    <a:bodyPr/>
                    <a:lstStyle/>
                    <a:p>
                      <a:r>
                        <a:rPr lang="fr-FR" noProof="0" dirty="0"/>
                        <a:t>TAR moins de 4 semaines avant l'accouchement</a:t>
                      </a:r>
                    </a:p>
                  </a:txBody>
                  <a:tcPr/>
                </a:tc>
                <a:tc gridSpan="4">
                  <a:txBody>
                    <a:bodyPr/>
                    <a:lstStyle/>
                    <a:p>
                      <a:pPr algn="ctr"/>
                      <a:r>
                        <a:rPr lang="fr-FR" noProof="0" dirty="0"/>
                        <a:t>7,6%</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fr-FR" noProof="0" dirty="0"/>
                        <a:t>0,20%</a:t>
                      </a:r>
                    </a:p>
                  </a:txBody>
                  <a:tcPr/>
                </a:tc>
                <a:tc gridSpan="2">
                  <a:txBody>
                    <a:bodyPr/>
                    <a:lstStyle/>
                    <a:p>
                      <a:pPr algn="ctr"/>
                      <a:endParaRPr lang="fr-FR" noProof="0" dirty="0"/>
                    </a:p>
                  </a:txBody>
                  <a:tcPr>
                    <a:solidFill>
                      <a:schemeClr val="accent6">
                        <a:lumMod val="60000"/>
                        <a:lumOff val="40000"/>
                      </a:schemeClr>
                    </a:solidFill>
                  </a:tcPr>
                </a:tc>
                <a:tc hMerge="1">
                  <a:txBody>
                    <a:bodyPr/>
                    <a:lstStyle/>
                    <a:p>
                      <a:endParaRPr lang="en-US"/>
                    </a:p>
                  </a:txBody>
                  <a:tcPr/>
                </a:tc>
                <a:extLst>
                  <a:ext uri="{0D108BD9-81ED-4DB2-BD59-A6C34878D82A}">
                    <a16:rowId xmlns:a16="http://schemas.microsoft.com/office/drawing/2014/main" val="3853376268"/>
                  </a:ext>
                </a:extLst>
              </a:tr>
            </a:tbl>
          </a:graphicData>
        </a:graphic>
      </p:graphicFrame>
      <p:sp>
        <p:nvSpPr>
          <p:cNvPr id="2" name="Slide Number Placeholder 1"/>
          <p:cNvSpPr>
            <a:spLocks noGrp="1"/>
          </p:cNvSpPr>
          <p:nvPr>
            <p:ph type="sldNum" sz="quarter" idx="12"/>
          </p:nvPr>
        </p:nvSpPr>
        <p:spPr/>
        <p:txBody>
          <a:bodyPr/>
          <a:lstStyle/>
          <a:p>
            <a:fld id="{4FAB73BC-B049-4115-A692-8D63A059BFB8}" type="slidenum">
              <a:rPr lang="fr-FR" noProof="0" smtClean="0"/>
              <a:t>12</a:t>
            </a:fld>
            <a:endParaRPr lang="fr-FR" noProof="0" dirty="0"/>
          </a:p>
        </p:txBody>
      </p:sp>
      <p:sp>
        <p:nvSpPr>
          <p:cNvPr id="7" name="Text Box 610">
            <a:extLst>
              <a:ext uri="{FF2B5EF4-FFF2-40B4-BE49-F238E27FC236}">
                <a16:creationId xmlns:a16="http://schemas.microsoft.com/office/drawing/2014/main" id="{C6F55F6B-9BA0-4205-8E8E-734168B5D2D2}"/>
              </a:ext>
            </a:extLst>
          </p:cNvPr>
          <p:cNvSpPr txBox="1">
            <a:spLocks noChangeArrowheads="1"/>
          </p:cNvSpPr>
          <p:nvPr/>
        </p:nvSpPr>
        <p:spPr bwMode="auto">
          <a:xfrm>
            <a:off x="623008" y="6176411"/>
            <a:ext cx="9990235"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100" noProof="0" dirty="0"/>
              <a:t>Source : Rollins N, Mahy M, Becquet R, Kuhn L, Creek T, </a:t>
            </a:r>
            <a:r>
              <a:rPr lang="fr-FR" sz="1100" noProof="0" dirty="0" err="1"/>
              <a:t>Mofenson</a:t>
            </a:r>
            <a:r>
              <a:rPr lang="fr-FR" sz="1100" noProof="0" dirty="0"/>
              <a:t> L. Estimates of </a:t>
            </a:r>
            <a:r>
              <a:rPr lang="fr-FR" sz="1100" noProof="0" dirty="0" err="1"/>
              <a:t>peripartum</a:t>
            </a:r>
            <a:r>
              <a:rPr lang="fr-FR" sz="1100" noProof="0" dirty="0"/>
              <a:t> and postnatal </a:t>
            </a:r>
            <a:r>
              <a:rPr lang="fr-FR" sz="1100" noProof="0" dirty="0" err="1"/>
              <a:t>mother</a:t>
            </a:r>
            <a:r>
              <a:rPr lang="fr-FR" sz="1100" noProof="0" dirty="0"/>
              <a:t>-to-</a:t>
            </a:r>
            <a:r>
              <a:rPr lang="fr-FR" sz="1100" noProof="0" dirty="0" err="1"/>
              <a:t>child</a:t>
            </a:r>
            <a:r>
              <a:rPr lang="fr-FR" sz="1100" noProof="0" dirty="0"/>
              <a:t> transmission </a:t>
            </a:r>
          </a:p>
          <a:p>
            <a:r>
              <a:rPr lang="fr-FR" sz="1100" noProof="0" dirty="0" err="1"/>
              <a:t>probabilities</a:t>
            </a:r>
            <a:r>
              <a:rPr lang="fr-FR" sz="1100" noProof="0" dirty="0"/>
              <a:t> of HIV for use in Spectrum and </a:t>
            </a:r>
            <a:r>
              <a:rPr lang="fr-FR" sz="1100" noProof="0" dirty="0" err="1"/>
              <a:t>other</a:t>
            </a:r>
            <a:r>
              <a:rPr lang="fr-FR" sz="1100" noProof="0" dirty="0"/>
              <a:t> population-</a:t>
            </a:r>
            <a:r>
              <a:rPr lang="fr-FR" sz="1100" noProof="0" dirty="0" err="1"/>
              <a:t>based</a:t>
            </a:r>
            <a:r>
              <a:rPr lang="fr-FR" sz="1100" noProof="0" dirty="0"/>
              <a:t> </a:t>
            </a:r>
            <a:r>
              <a:rPr lang="fr-FR" sz="1100" noProof="0" dirty="0" err="1"/>
              <a:t>models</a:t>
            </a:r>
            <a:r>
              <a:rPr lang="fr-FR" sz="1100" noProof="0" dirty="0"/>
              <a:t>. </a:t>
            </a:r>
            <a:r>
              <a:rPr lang="fr-FR" sz="1100" noProof="0" dirty="0" err="1"/>
              <a:t>Sex</a:t>
            </a:r>
            <a:r>
              <a:rPr lang="fr-FR" sz="1100" noProof="0" dirty="0"/>
              <a:t> </a:t>
            </a:r>
            <a:r>
              <a:rPr lang="fr-FR" sz="1100" noProof="0" dirty="0" err="1"/>
              <a:t>Transm</a:t>
            </a:r>
            <a:r>
              <a:rPr lang="fr-FR" sz="1100" noProof="0" dirty="0"/>
              <a:t> Infect 2012,88 </a:t>
            </a:r>
            <a:r>
              <a:rPr lang="fr-FR" sz="1100" noProof="0" dirty="0" err="1"/>
              <a:t>Suppl</a:t>
            </a:r>
            <a:r>
              <a:rPr lang="fr-FR" sz="1100" noProof="0" dirty="0"/>
              <a:t> 2:i44-51.</a:t>
            </a:r>
          </a:p>
          <a:p>
            <a:r>
              <a:rPr lang="fr-FR" sz="1100" noProof="0" dirty="0"/>
              <a:t>Mis à jour en 2016 par Lynne </a:t>
            </a:r>
            <a:r>
              <a:rPr lang="fr-FR" sz="1100" noProof="0" dirty="0" err="1"/>
              <a:t>Mofenson</a:t>
            </a:r>
            <a:r>
              <a:rPr lang="fr-FR" sz="1100" noProof="0" dirty="0"/>
              <a:t>. Mahy et al. </a:t>
            </a:r>
            <a:r>
              <a:rPr lang="fr-FR" sz="1100" noProof="0" dirty="0" err="1"/>
              <a:t>Improving</a:t>
            </a:r>
            <a:r>
              <a:rPr lang="fr-FR" sz="1100" noProof="0" dirty="0"/>
              <a:t> </a:t>
            </a:r>
            <a:r>
              <a:rPr lang="fr-FR" sz="1100" noProof="0" dirty="0" err="1"/>
              <a:t>estimates</a:t>
            </a:r>
            <a:r>
              <a:rPr lang="fr-FR" sz="1100" noProof="0" dirty="0"/>
              <a:t> of </a:t>
            </a:r>
            <a:r>
              <a:rPr lang="fr-FR" sz="1100" noProof="0" dirty="0" err="1"/>
              <a:t>children</a:t>
            </a:r>
            <a:r>
              <a:rPr lang="fr-FR" sz="1100" noProof="0" dirty="0"/>
              <a:t> living </a:t>
            </a:r>
            <a:r>
              <a:rPr lang="fr-FR" sz="1100" noProof="0" dirty="0" err="1"/>
              <a:t>with</a:t>
            </a:r>
            <a:r>
              <a:rPr lang="fr-FR" sz="1100" noProof="0" dirty="0"/>
              <a:t> HIV </a:t>
            </a:r>
            <a:r>
              <a:rPr lang="fr-FR" sz="1100" noProof="0" dirty="0" err="1"/>
              <a:t>from</a:t>
            </a:r>
            <a:r>
              <a:rPr lang="fr-FR" sz="1100" noProof="0" dirty="0"/>
              <a:t> the Spectrum AIDS Impact Model. </a:t>
            </a:r>
            <a:r>
              <a:rPr lang="fr-FR" sz="1100" i="1" noProof="0" dirty="0"/>
              <a:t>AIDS</a:t>
            </a:r>
            <a:r>
              <a:rPr lang="fr-FR" sz="1100" noProof="0" dirty="0"/>
              <a:t> 2017, 31 (</a:t>
            </a:r>
            <a:r>
              <a:rPr lang="fr-FR" sz="1100" noProof="0" dirty="0" err="1"/>
              <a:t>Suppl</a:t>
            </a:r>
            <a:r>
              <a:rPr lang="fr-FR" sz="1100" noProof="0" dirty="0"/>
              <a:t> 1):S13-22.</a:t>
            </a:r>
          </a:p>
        </p:txBody>
      </p:sp>
      <p:sp>
        <p:nvSpPr>
          <p:cNvPr id="4" name="TextBox 3">
            <a:extLst>
              <a:ext uri="{FF2B5EF4-FFF2-40B4-BE49-F238E27FC236}">
                <a16:creationId xmlns:a16="http://schemas.microsoft.com/office/drawing/2014/main" id="{5C8AE1EC-3955-4432-A937-7A1B27D853BB}"/>
              </a:ext>
            </a:extLst>
          </p:cNvPr>
          <p:cNvSpPr txBox="1"/>
          <p:nvPr/>
        </p:nvSpPr>
        <p:spPr>
          <a:xfrm>
            <a:off x="10143241" y="983787"/>
            <a:ext cx="1888684" cy="2862322"/>
          </a:xfrm>
          <a:prstGeom prst="rect">
            <a:avLst/>
          </a:prstGeom>
          <a:solidFill>
            <a:schemeClr val="accent5">
              <a:lumMod val="20000"/>
              <a:lumOff val="80000"/>
            </a:schemeClr>
          </a:solidFill>
        </p:spPr>
        <p:txBody>
          <a:bodyPr wrap="square" rtlCol="0">
            <a:spAutoFit/>
          </a:bodyPr>
          <a:lstStyle/>
          <a:p>
            <a:r>
              <a:rPr lang="fr-FR" noProof="0" dirty="0"/>
              <a:t>Pour 2020, nous avons introduit la rétention à l'allaitement pendant les 12 premiers mois et au-delà de 12 mois. </a:t>
            </a:r>
            <a:br>
              <a:rPr lang="fr-FR" noProof="0" dirty="0"/>
            </a:br>
            <a:r>
              <a:rPr lang="fr-FR" noProof="0" dirty="0"/>
              <a:t>Valeur par défaut = 80 %</a:t>
            </a:r>
          </a:p>
        </p:txBody>
      </p:sp>
      <p:sp>
        <p:nvSpPr>
          <p:cNvPr id="10" name="Rectangle 9">
            <a:extLst>
              <a:ext uri="{FF2B5EF4-FFF2-40B4-BE49-F238E27FC236}">
                <a16:creationId xmlns:a16="http://schemas.microsoft.com/office/drawing/2014/main" id="{7BDFFE7A-A6E1-C287-DEF0-86E7D2B67F4C}"/>
              </a:ext>
            </a:extLst>
          </p:cNvPr>
          <p:cNvSpPr/>
          <p:nvPr/>
        </p:nvSpPr>
        <p:spPr>
          <a:xfrm>
            <a:off x="7418231" y="958352"/>
            <a:ext cx="2498501" cy="50637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4046831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6CA0D-7E03-34E2-1400-7C071EA8612B}"/>
              </a:ext>
            </a:extLst>
          </p:cNvPr>
          <p:cNvSpPr>
            <a:spLocks noGrp="1"/>
          </p:cNvSpPr>
          <p:nvPr>
            <p:ph type="title"/>
          </p:nvPr>
        </p:nvSpPr>
        <p:spPr>
          <a:xfrm>
            <a:off x="845127" y="365760"/>
            <a:ext cx="10515600" cy="777240"/>
          </a:xfrm>
        </p:spPr>
        <p:txBody>
          <a:bodyPr>
            <a:normAutofit fontScale="90000"/>
          </a:bodyPr>
          <a:lstStyle/>
          <a:p>
            <a:r>
              <a:rPr lang="fr-FR" noProof="0" dirty="0"/>
              <a:t>Les habitudes d'allaitement sont tirées des données d'enquête</a:t>
            </a:r>
          </a:p>
        </p:txBody>
      </p:sp>
      <p:graphicFrame>
        <p:nvGraphicFramePr>
          <p:cNvPr id="7" name="Content Placeholder 6">
            <a:extLst>
              <a:ext uri="{FF2B5EF4-FFF2-40B4-BE49-F238E27FC236}">
                <a16:creationId xmlns:a16="http://schemas.microsoft.com/office/drawing/2014/main" id="{230CF777-05BB-A2B4-A302-A55CCC66C488}"/>
              </a:ext>
            </a:extLst>
          </p:cNvPr>
          <p:cNvGraphicFramePr>
            <a:graphicFrameLocks noGrp="1"/>
          </p:cNvGraphicFramePr>
          <p:nvPr>
            <p:ph idx="1"/>
            <p:extLst>
              <p:ext uri="{D42A27DB-BD31-4B8C-83A1-F6EECF244321}">
                <p14:modId xmlns:p14="http://schemas.microsoft.com/office/powerpoint/2010/main" val="442138032"/>
              </p:ext>
            </p:extLst>
          </p:nvPr>
        </p:nvGraphicFramePr>
        <p:xfrm>
          <a:off x="844550" y="1358900"/>
          <a:ext cx="10515600" cy="482123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1D7C457-83EA-A99E-C4C0-1655C3B55A23}"/>
              </a:ext>
            </a:extLst>
          </p:cNvPr>
          <p:cNvSpPr>
            <a:spLocks noGrp="1"/>
          </p:cNvSpPr>
          <p:nvPr>
            <p:ph type="sldNum" sz="quarter" idx="12"/>
          </p:nvPr>
        </p:nvSpPr>
        <p:spPr/>
        <p:txBody>
          <a:bodyPr/>
          <a:lstStyle/>
          <a:p>
            <a:fld id="{4FAB73BC-B049-4115-A692-8D63A059BFB8}" type="slidenum">
              <a:rPr lang="fr-FR" noProof="0" smtClean="0"/>
              <a:t>13</a:t>
            </a:fld>
            <a:endParaRPr lang="fr-FR" noProof="0" dirty="0"/>
          </a:p>
        </p:txBody>
      </p:sp>
    </p:spTree>
    <p:extLst>
      <p:ext uri="{BB962C8B-B14F-4D97-AF65-F5344CB8AC3E}">
        <p14:creationId xmlns:p14="http://schemas.microsoft.com/office/powerpoint/2010/main" val="1497814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73822C-8EC1-4185-AC24-ED5E62896194}"/>
              </a:ext>
            </a:extLst>
          </p:cNvPr>
          <p:cNvSpPr>
            <a:spLocks noGrp="1"/>
          </p:cNvSpPr>
          <p:nvPr>
            <p:ph type="sldNum" sz="quarter" idx="12"/>
          </p:nvPr>
        </p:nvSpPr>
        <p:spPr/>
        <p:txBody>
          <a:bodyPr/>
          <a:lstStyle/>
          <a:p>
            <a:fld id="{4FAB73BC-B049-4115-A692-8D63A059BFB8}" type="slidenum">
              <a:rPr lang="fr-FR" noProof="0" smtClean="0"/>
              <a:t>14</a:t>
            </a:fld>
            <a:endParaRPr lang="fr-FR" noProof="0" dirty="0"/>
          </a:p>
        </p:txBody>
      </p:sp>
      <p:sp>
        <p:nvSpPr>
          <p:cNvPr id="2" name="Title 1">
            <a:extLst>
              <a:ext uri="{FF2B5EF4-FFF2-40B4-BE49-F238E27FC236}">
                <a16:creationId xmlns:a16="http://schemas.microsoft.com/office/drawing/2014/main" id="{844F64A0-7016-4CEF-847F-BDD6ED79AD49}"/>
              </a:ext>
            </a:extLst>
          </p:cNvPr>
          <p:cNvSpPr>
            <a:spLocks noGrp="1"/>
          </p:cNvSpPr>
          <p:nvPr>
            <p:ph type="title"/>
          </p:nvPr>
        </p:nvSpPr>
        <p:spPr>
          <a:xfrm>
            <a:off x="845127" y="365760"/>
            <a:ext cx="10515600" cy="788670"/>
          </a:xfrm>
        </p:spPr>
        <p:txBody>
          <a:bodyPr/>
          <a:lstStyle/>
          <a:p>
            <a:r>
              <a:rPr lang="fr-FR" noProof="0" dirty="0"/>
              <a:t>Résultat : nouvelles infections infantiles par année</a:t>
            </a:r>
          </a:p>
        </p:txBody>
      </p:sp>
      <p:sp>
        <p:nvSpPr>
          <p:cNvPr id="8" name="TextBox 7">
            <a:extLst>
              <a:ext uri="{FF2B5EF4-FFF2-40B4-BE49-F238E27FC236}">
                <a16:creationId xmlns:a16="http://schemas.microsoft.com/office/drawing/2014/main" id="{F0E02415-30E6-424D-84C1-9831DE110454}"/>
              </a:ext>
            </a:extLst>
          </p:cNvPr>
          <p:cNvSpPr txBox="1"/>
          <p:nvPr/>
        </p:nvSpPr>
        <p:spPr>
          <a:xfrm>
            <a:off x="2451100" y="6269593"/>
            <a:ext cx="8039100" cy="369332"/>
          </a:xfrm>
          <a:prstGeom prst="rect">
            <a:avLst/>
          </a:prstGeom>
          <a:noFill/>
        </p:spPr>
        <p:txBody>
          <a:bodyPr wrap="square" rtlCol="0">
            <a:spAutoFit/>
          </a:bodyPr>
          <a:lstStyle/>
          <a:p>
            <a:r>
              <a:rPr lang="fr-FR" noProof="0" dirty="0"/>
              <a:t>Il est également possible de saisir les infections nosocomiales.</a:t>
            </a:r>
          </a:p>
        </p:txBody>
      </p:sp>
      <p:pic>
        <p:nvPicPr>
          <p:cNvPr id="6" name="Picture 5">
            <a:extLst>
              <a:ext uri="{FF2B5EF4-FFF2-40B4-BE49-F238E27FC236}">
                <a16:creationId xmlns:a16="http://schemas.microsoft.com/office/drawing/2014/main" id="{BF62E0AA-86FD-1427-DE5C-FEDDA617E310}"/>
              </a:ext>
            </a:extLst>
          </p:cNvPr>
          <p:cNvPicPr>
            <a:picLocks noChangeAspect="1"/>
          </p:cNvPicPr>
          <p:nvPr/>
        </p:nvPicPr>
        <p:blipFill>
          <a:blip r:embed="rId2"/>
          <a:stretch>
            <a:fillRect/>
          </a:stretch>
        </p:blipFill>
        <p:spPr>
          <a:xfrm>
            <a:off x="983848" y="1029329"/>
            <a:ext cx="9506352" cy="5240264"/>
          </a:xfrm>
          <a:prstGeom prst="rect">
            <a:avLst/>
          </a:prstGeom>
        </p:spPr>
      </p:pic>
      <p:sp>
        <p:nvSpPr>
          <p:cNvPr id="3" name="Rectangle 2">
            <a:extLst>
              <a:ext uri="{FF2B5EF4-FFF2-40B4-BE49-F238E27FC236}">
                <a16:creationId xmlns:a16="http://schemas.microsoft.com/office/drawing/2014/main" id="{2BC568A2-765E-349B-37E7-07F451CE463F}"/>
              </a:ext>
            </a:extLst>
          </p:cNvPr>
          <p:cNvSpPr/>
          <p:nvPr/>
        </p:nvSpPr>
        <p:spPr>
          <a:xfrm>
            <a:off x="1323833" y="1269257"/>
            <a:ext cx="2893325" cy="4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1964369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98F034-2AD1-4530-9323-4A50A8DE0C27}"/>
              </a:ext>
            </a:extLst>
          </p:cNvPr>
          <p:cNvSpPr>
            <a:spLocks noGrp="1"/>
          </p:cNvSpPr>
          <p:nvPr>
            <p:ph type="sldNum" sz="quarter" idx="12"/>
          </p:nvPr>
        </p:nvSpPr>
        <p:spPr/>
        <p:txBody>
          <a:bodyPr/>
          <a:lstStyle/>
          <a:p>
            <a:fld id="{4FAB73BC-B049-4115-A692-8D63A059BFB8}" type="slidenum">
              <a:rPr lang="fr-FR" noProof="0" smtClean="0"/>
              <a:t>15</a:t>
            </a:fld>
            <a:endParaRPr lang="fr-FR" noProof="0" dirty="0"/>
          </a:p>
        </p:txBody>
      </p:sp>
      <p:sp>
        <p:nvSpPr>
          <p:cNvPr id="5" name="Title 4">
            <a:extLst>
              <a:ext uri="{FF2B5EF4-FFF2-40B4-BE49-F238E27FC236}">
                <a16:creationId xmlns:a16="http://schemas.microsoft.com/office/drawing/2014/main" id="{B6E7E893-929E-4605-A524-A97EC9BFF0D5}"/>
              </a:ext>
            </a:extLst>
          </p:cNvPr>
          <p:cNvSpPr>
            <a:spLocks noGrp="1"/>
          </p:cNvSpPr>
          <p:nvPr>
            <p:ph type="title"/>
          </p:nvPr>
        </p:nvSpPr>
        <p:spPr>
          <a:xfrm>
            <a:off x="831273" y="378619"/>
            <a:ext cx="10515600" cy="662940"/>
          </a:xfrm>
        </p:spPr>
        <p:txBody>
          <a:bodyPr/>
          <a:lstStyle/>
          <a:p>
            <a:r>
              <a:rPr lang="fr-FR" noProof="0" dirty="0"/>
              <a:t>Sources des nouvelles infections chez les enfants</a:t>
            </a:r>
          </a:p>
        </p:txBody>
      </p:sp>
      <p:pic>
        <p:nvPicPr>
          <p:cNvPr id="4" name="Picture 3">
            <a:extLst>
              <a:ext uri="{FF2B5EF4-FFF2-40B4-BE49-F238E27FC236}">
                <a16:creationId xmlns:a16="http://schemas.microsoft.com/office/drawing/2014/main" id="{EB0BFE0E-5664-4DA2-B8EB-B6532BF8C928}"/>
              </a:ext>
            </a:extLst>
          </p:cNvPr>
          <p:cNvPicPr>
            <a:picLocks noChangeAspect="1"/>
          </p:cNvPicPr>
          <p:nvPr/>
        </p:nvPicPr>
        <p:blipFill>
          <a:blip r:embed="rId2"/>
          <a:stretch>
            <a:fillRect/>
          </a:stretch>
        </p:blipFill>
        <p:spPr>
          <a:xfrm>
            <a:off x="831273" y="1168400"/>
            <a:ext cx="10887075" cy="5187950"/>
          </a:xfrm>
          <a:prstGeom prst="rect">
            <a:avLst/>
          </a:prstGeom>
        </p:spPr>
      </p:pic>
      <p:sp>
        <p:nvSpPr>
          <p:cNvPr id="3" name="Left Brace 2">
            <a:extLst>
              <a:ext uri="{FF2B5EF4-FFF2-40B4-BE49-F238E27FC236}">
                <a16:creationId xmlns:a16="http://schemas.microsoft.com/office/drawing/2014/main" id="{CB9C1025-1AED-4618-5435-1EF1F3E87947}"/>
              </a:ext>
            </a:extLst>
          </p:cNvPr>
          <p:cNvSpPr/>
          <p:nvPr/>
        </p:nvSpPr>
        <p:spPr>
          <a:xfrm>
            <a:off x="2819400" y="3606800"/>
            <a:ext cx="254000" cy="208280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noProof="0" dirty="0"/>
          </a:p>
        </p:txBody>
      </p:sp>
      <p:sp>
        <p:nvSpPr>
          <p:cNvPr id="6" name="Left Brace 5">
            <a:extLst>
              <a:ext uri="{FF2B5EF4-FFF2-40B4-BE49-F238E27FC236}">
                <a16:creationId xmlns:a16="http://schemas.microsoft.com/office/drawing/2014/main" id="{EFB49D3F-0906-FCEB-4625-F57D80984D90}"/>
              </a:ext>
            </a:extLst>
          </p:cNvPr>
          <p:cNvSpPr/>
          <p:nvPr/>
        </p:nvSpPr>
        <p:spPr>
          <a:xfrm>
            <a:off x="2794000" y="1828800"/>
            <a:ext cx="254000" cy="177800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noProof="0" dirty="0"/>
          </a:p>
        </p:txBody>
      </p:sp>
      <p:sp>
        <p:nvSpPr>
          <p:cNvPr id="7" name="TextBox 6">
            <a:extLst>
              <a:ext uri="{FF2B5EF4-FFF2-40B4-BE49-F238E27FC236}">
                <a16:creationId xmlns:a16="http://schemas.microsoft.com/office/drawing/2014/main" id="{5F9D5FE2-356B-2AFD-113B-28D75486AB53}"/>
              </a:ext>
            </a:extLst>
          </p:cNvPr>
          <p:cNvSpPr txBox="1"/>
          <p:nvPr/>
        </p:nvSpPr>
        <p:spPr>
          <a:xfrm flipH="1">
            <a:off x="1696031" y="4463534"/>
            <a:ext cx="1123369" cy="369332"/>
          </a:xfrm>
          <a:prstGeom prst="rect">
            <a:avLst/>
          </a:prstGeom>
          <a:solidFill>
            <a:schemeClr val="bg1"/>
          </a:solidFill>
        </p:spPr>
        <p:txBody>
          <a:bodyPr wrap="square" rtlCol="0">
            <a:spAutoFit/>
          </a:bodyPr>
          <a:lstStyle/>
          <a:p>
            <a:r>
              <a:rPr lang="fr-FR" noProof="0" dirty="0"/>
              <a:t>Prénatales</a:t>
            </a:r>
          </a:p>
        </p:txBody>
      </p:sp>
      <p:sp>
        <p:nvSpPr>
          <p:cNvPr id="8" name="TextBox 7">
            <a:extLst>
              <a:ext uri="{FF2B5EF4-FFF2-40B4-BE49-F238E27FC236}">
                <a16:creationId xmlns:a16="http://schemas.microsoft.com/office/drawing/2014/main" id="{2CF88CBE-5E94-9FB8-0998-51D5C406C01D}"/>
              </a:ext>
            </a:extLst>
          </p:cNvPr>
          <p:cNvSpPr txBox="1"/>
          <p:nvPr/>
        </p:nvSpPr>
        <p:spPr>
          <a:xfrm flipH="1">
            <a:off x="1645229" y="2533134"/>
            <a:ext cx="1123371" cy="369332"/>
          </a:xfrm>
          <a:prstGeom prst="rect">
            <a:avLst/>
          </a:prstGeom>
          <a:solidFill>
            <a:schemeClr val="bg1"/>
          </a:solidFill>
        </p:spPr>
        <p:txBody>
          <a:bodyPr wrap="square" rtlCol="0">
            <a:spAutoFit/>
          </a:bodyPr>
          <a:lstStyle/>
          <a:p>
            <a:r>
              <a:rPr lang="fr-FR" noProof="0" dirty="0"/>
              <a:t>Postnatale</a:t>
            </a:r>
          </a:p>
        </p:txBody>
      </p:sp>
    </p:spTree>
    <p:extLst>
      <p:ext uri="{BB962C8B-B14F-4D97-AF65-F5344CB8AC3E}">
        <p14:creationId xmlns:p14="http://schemas.microsoft.com/office/powerpoint/2010/main" val="451504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901BAF-C120-68DA-88BE-56C97D370623}"/>
              </a:ext>
            </a:extLst>
          </p:cNvPr>
          <p:cNvSpPr txBox="1"/>
          <p:nvPr/>
        </p:nvSpPr>
        <p:spPr>
          <a:xfrm>
            <a:off x="4956150" y="1586840"/>
            <a:ext cx="1212111" cy="369332"/>
          </a:xfrm>
          <a:prstGeom prst="rect">
            <a:avLst/>
          </a:prstGeom>
          <a:noFill/>
          <a:ln>
            <a:solidFill>
              <a:schemeClr val="tx1">
                <a:lumMod val="95000"/>
                <a:lumOff val="5000"/>
              </a:schemeClr>
            </a:solidFill>
          </a:ln>
        </p:spPr>
        <p:txBody>
          <a:bodyPr wrap="square" rtlCol="0">
            <a:spAutoFit/>
          </a:bodyPr>
          <a:lstStyle/>
          <a:p>
            <a:pPr algn="ctr"/>
            <a:r>
              <a:rPr lang="fr-FR" noProof="0" dirty="0"/>
              <a:t>&gt;30</a:t>
            </a:r>
          </a:p>
        </p:txBody>
      </p:sp>
      <p:sp>
        <p:nvSpPr>
          <p:cNvPr id="5" name="TextBox 4">
            <a:extLst>
              <a:ext uri="{FF2B5EF4-FFF2-40B4-BE49-F238E27FC236}">
                <a16:creationId xmlns:a16="http://schemas.microsoft.com/office/drawing/2014/main" id="{3C378E2F-1ECE-F3EA-2D53-0235198FEDB7}"/>
              </a:ext>
            </a:extLst>
          </p:cNvPr>
          <p:cNvSpPr txBox="1"/>
          <p:nvPr/>
        </p:nvSpPr>
        <p:spPr>
          <a:xfrm>
            <a:off x="4956150" y="2252840"/>
            <a:ext cx="1212111" cy="369332"/>
          </a:xfrm>
          <a:prstGeom prst="rect">
            <a:avLst/>
          </a:prstGeom>
          <a:noFill/>
          <a:ln>
            <a:solidFill>
              <a:schemeClr val="tx1">
                <a:lumMod val="95000"/>
                <a:lumOff val="5000"/>
              </a:schemeClr>
            </a:solidFill>
          </a:ln>
        </p:spPr>
        <p:txBody>
          <a:bodyPr wrap="square" rtlCol="0">
            <a:spAutoFit/>
          </a:bodyPr>
          <a:lstStyle/>
          <a:p>
            <a:pPr algn="ctr"/>
            <a:r>
              <a:rPr lang="fr-FR" noProof="0" dirty="0"/>
              <a:t>26-30</a:t>
            </a:r>
          </a:p>
        </p:txBody>
      </p:sp>
      <p:sp>
        <p:nvSpPr>
          <p:cNvPr id="6" name="TextBox 5">
            <a:extLst>
              <a:ext uri="{FF2B5EF4-FFF2-40B4-BE49-F238E27FC236}">
                <a16:creationId xmlns:a16="http://schemas.microsoft.com/office/drawing/2014/main" id="{87AAC836-7C61-81BA-3B99-3966DAEDB417}"/>
              </a:ext>
            </a:extLst>
          </p:cNvPr>
          <p:cNvSpPr txBox="1"/>
          <p:nvPr/>
        </p:nvSpPr>
        <p:spPr>
          <a:xfrm>
            <a:off x="4956150" y="2918840"/>
            <a:ext cx="1212111" cy="369332"/>
          </a:xfrm>
          <a:prstGeom prst="rect">
            <a:avLst/>
          </a:prstGeom>
          <a:noFill/>
          <a:ln>
            <a:solidFill>
              <a:schemeClr val="tx1">
                <a:lumMod val="95000"/>
                <a:lumOff val="5000"/>
              </a:schemeClr>
            </a:solidFill>
          </a:ln>
        </p:spPr>
        <p:txBody>
          <a:bodyPr wrap="square" rtlCol="0">
            <a:spAutoFit/>
          </a:bodyPr>
          <a:lstStyle/>
          <a:p>
            <a:pPr algn="ctr"/>
            <a:r>
              <a:rPr lang="fr-FR" noProof="0" dirty="0"/>
              <a:t>21-25</a:t>
            </a:r>
          </a:p>
        </p:txBody>
      </p:sp>
      <p:sp>
        <p:nvSpPr>
          <p:cNvPr id="7" name="TextBox 6">
            <a:extLst>
              <a:ext uri="{FF2B5EF4-FFF2-40B4-BE49-F238E27FC236}">
                <a16:creationId xmlns:a16="http://schemas.microsoft.com/office/drawing/2014/main" id="{E3A58FFD-25FA-AA11-EEF5-9901BDC8F2CB}"/>
              </a:ext>
            </a:extLst>
          </p:cNvPr>
          <p:cNvSpPr txBox="1"/>
          <p:nvPr/>
        </p:nvSpPr>
        <p:spPr>
          <a:xfrm>
            <a:off x="4956150" y="3584840"/>
            <a:ext cx="1212111" cy="369332"/>
          </a:xfrm>
          <a:prstGeom prst="rect">
            <a:avLst/>
          </a:prstGeom>
          <a:noFill/>
          <a:ln>
            <a:solidFill>
              <a:schemeClr val="tx1">
                <a:lumMod val="95000"/>
                <a:lumOff val="5000"/>
              </a:schemeClr>
            </a:solidFill>
          </a:ln>
        </p:spPr>
        <p:txBody>
          <a:bodyPr wrap="square" rtlCol="0">
            <a:spAutoFit/>
          </a:bodyPr>
          <a:lstStyle/>
          <a:p>
            <a:pPr algn="ctr"/>
            <a:r>
              <a:rPr lang="fr-FR" noProof="0" dirty="0"/>
              <a:t>16-20</a:t>
            </a:r>
          </a:p>
        </p:txBody>
      </p:sp>
      <p:sp>
        <p:nvSpPr>
          <p:cNvPr id="8" name="TextBox 7">
            <a:extLst>
              <a:ext uri="{FF2B5EF4-FFF2-40B4-BE49-F238E27FC236}">
                <a16:creationId xmlns:a16="http://schemas.microsoft.com/office/drawing/2014/main" id="{CFA18D54-57A5-0FD9-8A98-6B960328BC9A}"/>
              </a:ext>
            </a:extLst>
          </p:cNvPr>
          <p:cNvSpPr txBox="1"/>
          <p:nvPr/>
        </p:nvSpPr>
        <p:spPr>
          <a:xfrm>
            <a:off x="4956150" y="4250840"/>
            <a:ext cx="1212111" cy="369332"/>
          </a:xfrm>
          <a:prstGeom prst="rect">
            <a:avLst/>
          </a:prstGeom>
          <a:noFill/>
          <a:ln>
            <a:solidFill>
              <a:schemeClr val="tx1">
                <a:lumMod val="95000"/>
                <a:lumOff val="5000"/>
              </a:schemeClr>
            </a:solidFill>
          </a:ln>
        </p:spPr>
        <p:txBody>
          <a:bodyPr wrap="square" rtlCol="0">
            <a:spAutoFit/>
          </a:bodyPr>
          <a:lstStyle/>
          <a:p>
            <a:pPr algn="ctr"/>
            <a:r>
              <a:rPr lang="fr-FR" noProof="0" dirty="0"/>
              <a:t>11-15</a:t>
            </a:r>
          </a:p>
        </p:txBody>
      </p:sp>
      <p:sp>
        <p:nvSpPr>
          <p:cNvPr id="9" name="TextBox 8">
            <a:extLst>
              <a:ext uri="{FF2B5EF4-FFF2-40B4-BE49-F238E27FC236}">
                <a16:creationId xmlns:a16="http://schemas.microsoft.com/office/drawing/2014/main" id="{8E1ABB83-0A66-7F02-3C98-0CFC337AF94A}"/>
              </a:ext>
            </a:extLst>
          </p:cNvPr>
          <p:cNvSpPr txBox="1"/>
          <p:nvPr/>
        </p:nvSpPr>
        <p:spPr>
          <a:xfrm>
            <a:off x="4956150" y="4916840"/>
            <a:ext cx="1212111" cy="369332"/>
          </a:xfrm>
          <a:prstGeom prst="rect">
            <a:avLst/>
          </a:prstGeom>
          <a:noFill/>
          <a:ln>
            <a:solidFill>
              <a:schemeClr val="tx1">
                <a:lumMod val="95000"/>
                <a:lumOff val="5000"/>
              </a:schemeClr>
            </a:solidFill>
          </a:ln>
        </p:spPr>
        <p:txBody>
          <a:bodyPr wrap="square" rtlCol="0">
            <a:spAutoFit/>
          </a:bodyPr>
          <a:lstStyle/>
          <a:p>
            <a:pPr algn="ctr"/>
            <a:r>
              <a:rPr lang="fr-FR" noProof="0" dirty="0"/>
              <a:t>5-10</a:t>
            </a:r>
          </a:p>
        </p:txBody>
      </p:sp>
      <p:sp>
        <p:nvSpPr>
          <p:cNvPr id="10" name="TextBox 9">
            <a:extLst>
              <a:ext uri="{FF2B5EF4-FFF2-40B4-BE49-F238E27FC236}">
                <a16:creationId xmlns:a16="http://schemas.microsoft.com/office/drawing/2014/main" id="{F23C4155-0125-3AC2-8F4D-FA30C22804C6}"/>
              </a:ext>
            </a:extLst>
          </p:cNvPr>
          <p:cNvSpPr txBox="1"/>
          <p:nvPr/>
        </p:nvSpPr>
        <p:spPr>
          <a:xfrm>
            <a:off x="4956150" y="5582841"/>
            <a:ext cx="1212111" cy="369332"/>
          </a:xfrm>
          <a:prstGeom prst="rect">
            <a:avLst/>
          </a:prstGeom>
          <a:noFill/>
          <a:ln>
            <a:solidFill>
              <a:schemeClr val="tx1">
                <a:lumMod val="95000"/>
                <a:lumOff val="5000"/>
              </a:schemeClr>
            </a:solidFill>
          </a:ln>
        </p:spPr>
        <p:txBody>
          <a:bodyPr wrap="square" rtlCol="0">
            <a:spAutoFit/>
          </a:bodyPr>
          <a:lstStyle/>
          <a:p>
            <a:pPr algn="ctr"/>
            <a:r>
              <a:rPr lang="fr-FR" noProof="0" dirty="0"/>
              <a:t>&lt;5</a:t>
            </a:r>
          </a:p>
        </p:txBody>
      </p:sp>
      <p:cxnSp>
        <p:nvCxnSpPr>
          <p:cNvPr id="199" name="Straight Arrow Connector 198">
            <a:extLst>
              <a:ext uri="{FF2B5EF4-FFF2-40B4-BE49-F238E27FC236}">
                <a16:creationId xmlns:a16="http://schemas.microsoft.com/office/drawing/2014/main" id="{49E9703E-5119-CA2D-A630-72A1EC41EAAE}"/>
              </a:ext>
            </a:extLst>
          </p:cNvPr>
          <p:cNvCxnSpPr>
            <a:cxnSpLocks/>
            <a:stCxn id="254" idx="3"/>
            <a:endCxn id="4" idx="1"/>
          </p:cNvCxnSpPr>
          <p:nvPr/>
        </p:nvCxnSpPr>
        <p:spPr>
          <a:xfrm flipV="1">
            <a:off x="3316430" y="1771506"/>
            <a:ext cx="1639720" cy="1727829"/>
          </a:xfrm>
          <a:prstGeom prst="straightConnector1">
            <a:avLst/>
          </a:prstGeom>
          <a:ln w="635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50B16885-A94F-7182-422C-D66C40B5D296}"/>
              </a:ext>
            </a:extLst>
          </p:cNvPr>
          <p:cNvCxnSpPr>
            <a:cxnSpLocks/>
            <a:stCxn id="254" idx="3"/>
            <a:endCxn id="6" idx="1"/>
          </p:cNvCxnSpPr>
          <p:nvPr/>
        </p:nvCxnSpPr>
        <p:spPr>
          <a:xfrm flipV="1">
            <a:off x="3316430" y="3103506"/>
            <a:ext cx="1639720" cy="395829"/>
          </a:xfrm>
          <a:prstGeom prst="straightConnector1">
            <a:avLst/>
          </a:prstGeom>
          <a:ln w="2222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4" name="Straight Arrow Connector 213">
            <a:extLst>
              <a:ext uri="{FF2B5EF4-FFF2-40B4-BE49-F238E27FC236}">
                <a16:creationId xmlns:a16="http://schemas.microsoft.com/office/drawing/2014/main" id="{C3275B51-E735-4F1E-6FCF-C96169598EFC}"/>
              </a:ext>
            </a:extLst>
          </p:cNvPr>
          <p:cNvCxnSpPr>
            <a:cxnSpLocks/>
            <a:stCxn id="254" idx="3"/>
          </p:cNvCxnSpPr>
          <p:nvPr/>
        </p:nvCxnSpPr>
        <p:spPr>
          <a:xfrm>
            <a:off x="3316430" y="3499335"/>
            <a:ext cx="1621947" cy="183143"/>
          </a:xfrm>
          <a:prstGeom prst="straightConnector1">
            <a:avLst/>
          </a:prstGeom>
          <a:ln w="2222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6" name="Straight Arrow Connector 215">
            <a:extLst>
              <a:ext uri="{FF2B5EF4-FFF2-40B4-BE49-F238E27FC236}">
                <a16:creationId xmlns:a16="http://schemas.microsoft.com/office/drawing/2014/main" id="{9338CE88-A303-FB30-D173-366970ADEE1C}"/>
              </a:ext>
            </a:extLst>
          </p:cNvPr>
          <p:cNvCxnSpPr>
            <a:cxnSpLocks/>
            <a:stCxn id="254" idx="3"/>
          </p:cNvCxnSpPr>
          <p:nvPr/>
        </p:nvCxnSpPr>
        <p:spPr>
          <a:xfrm>
            <a:off x="3316430" y="3499335"/>
            <a:ext cx="1627326" cy="855064"/>
          </a:xfrm>
          <a:prstGeom prst="straightConnector1">
            <a:avLst/>
          </a:prstGeom>
          <a:ln w="190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8" name="Straight Arrow Connector 217">
            <a:extLst>
              <a:ext uri="{FF2B5EF4-FFF2-40B4-BE49-F238E27FC236}">
                <a16:creationId xmlns:a16="http://schemas.microsoft.com/office/drawing/2014/main" id="{35C195FC-BA63-403C-995A-6F64DEF01AA8}"/>
              </a:ext>
            </a:extLst>
          </p:cNvPr>
          <p:cNvCxnSpPr>
            <a:cxnSpLocks/>
            <a:stCxn id="254" idx="3"/>
          </p:cNvCxnSpPr>
          <p:nvPr/>
        </p:nvCxnSpPr>
        <p:spPr>
          <a:xfrm>
            <a:off x="3316430" y="3499335"/>
            <a:ext cx="1633930" cy="1512328"/>
          </a:xfrm>
          <a:prstGeom prst="straightConnector1">
            <a:avLst/>
          </a:prstGeom>
          <a:ln w="158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0" name="Straight Arrow Connector 219">
            <a:extLst>
              <a:ext uri="{FF2B5EF4-FFF2-40B4-BE49-F238E27FC236}">
                <a16:creationId xmlns:a16="http://schemas.microsoft.com/office/drawing/2014/main" id="{BB1AF1FE-787A-0682-52C1-BDEDFB0B5313}"/>
              </a:ext>
            </a:extLst>
          </p:cNvPr>
          <p:cNvCxnSpPr>
            <a:cxnSpLocks/>
            <a:stCxn id="254" idx="3"/>
          </p:cNvCxnSpPr>
          <p:nvPr/>
        </p:nvCxnSpPr>
        <p:spPr>
          <a:xfrm>
            <a:off x="3316430" y="3499335"/>
            <a:ext cx="1621947" cy="2199922"/>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4" name="TextBox 253">
            <a:extLst>
              <a:ext uri="{FF2B5EF4-FFF2-40B4-BE49-F238E27FC236}">
                <a16:creationId xmlns:a16="http://schemas.microsoft.com/office/drawing/2014/main" id="{1CE8518A-42FD-BBC9-A4F2-B08F36DECEBF}"/>
              </a:ext>
            </a:extLst>
          </p:cNvPr>
          <p:cNvSpPr txBox="1"/>
          <p:nvPr/>
        </p:nvSpPr>
        <p:spPr>
          <a:xfrm>
            <a:off x="480224" y="2622172"/>
            <a:ext cx="2836206" cy="1754326"/>
          </a:xfrm>
          <a:prstGeom prst="rect">
            <a:avLst/>
          </a:prstGeom>
          <a:solidFill>
            <a:schemeClr val="accent4">
              <a:lumMod val="20000"/>
              <a:lumOff val="80000"/>
            </a:schemeClr>
          </a:solidFill>
          <a:ln w="25400">
            <a:solidFill>
              <a:schemeClr val="accent1"/>
            </a:solidFill>
          </a:ln>
        </p:spPr>
        <p:txBody>
          <a:bodyPr wrap="square" rtlCol="0">
            <a:spAutoFit/>
          </a:bodyPr>
          <a:lstStyle/>
          <a:p>
            <a:r>
              <a:rPr lang="fr-FR" noProof="0" dirty="0"/>
              <a:t>Nouvelles infections</a:t>
            </a:r>
          </a:p>
          <a:p>
            <a:r>
              <a:rPr lang="fr-FR" noProof="0" dirty="0"/>
              <a:t>-Périnatales</a:t>
            </a:r>
          </a:p>
          <a:p>
            <a:r>
              <a:rPr lang="fr-FR" noProof="0" dirty="0"/>
              <a:t>-0-6 mois après la naissance</a:t>
            </a:r>
          </a:p>
          <a:p>
            <a:r>
              <a:rPr lang="fr-FR" noProof="0" dirty="0"/>
              <a:t>-7-12 mois après la naissance</a:t>
            </a:r>
          </a:p>
          <a:p>
            <a:r>
              <a:rPr lang="fr-FR" noProof="0" dirty="0"/>
              <a:t>-12+ mois après la naissance</a:t>
            </a:r>
          </a:p>
        </p:txBody>
      </p:sp>
      <p:sp>
        <p:nvSpPr>
          <p:cNvPr id="255" name="Title 2">
            <a:extLst>
              <a:ext uri="{FF2B5EF4-FFF2-40B4-BE49-F238E27FC236}">
                <a16:creationId xmlns:a16="http://schemas.microsoft.com/office/drawing/2014/main" id="{F99FF497-A18E-2CAC-62ED-01AE13222546}"/>
              </a:ext>
            </a:extLst>
          </p:cNvPr>
          <p:cNvSpPr txBox="1">
            <a:spLocks/>
          </p:cNvSpPr>
          <p:nvPr/>
        </p:nvSpPr>
        <p:spPr>
          <a:xfrm>
            <a:off x="838200" y="153559"/>
            <a:ext cx="10515600" cy="515262"/>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fr-FR" noProof="0" dirty="0"/>
              <a:t>Les enfants nouvellement infectés sont répartis par catégorie de pourcentage de CD4</a:t>
            </a:r>
          </a:p>
        </p:txBody>
      </p:sp>
      <p:cxnSp>
        <p:nvCxnSpPr>
          <p:cNvPr id="39" name="Straight Arrow Connector 38">
            <a:extLst>
              <a:ext uri="{FF2B5EF4-FFF2-40B4-BE49-F238E27FC236}">
                <a16:creationId xmlns:a16="http://schemas.microsoft.com/office/drawing/2014/main" id="{1C13DD1B-D7AA-C0AB-4C9F-790568F73342}"/>
              </a:ext>
            </a:extLst>
          </p:cNvPr>
          <p:cNvCxnSpPr>
            <a:cxnSpLocks/>
            <a:endCxn id="5" idx="1"/>
          </p:cNvCxnSpPr>
          <p:nvPr/>
        </p:nvCxnSpPr>
        <p:spPr>
          <a:xfrm flipV="1">
            <a:off x="3408673" y="2437506"/>
            <a:ext cx="1547477" cy="896460"/>
          </a:xfrm>
          <a:prstGeom prst="straightConnector1">
            <a:avLst/>
          </a:prstGeom>
          <a:ln w="2222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35403EB-0DA0-B577-03DC-CD637F214271}"/>
              </a:ext>
            </a:extLst>
          </p:cNvPr>
          <p:cNvSpPr txBox="1"/>
          <p:nvPr/>
        </p:nvSpPr>
        <p:spPr>
          <a:xfrm>
            <a:off x="6502500" y="1571828"/>
            <a:ext cx="649705" cy="369332"/>
          </a:xfrm>
          <a:prstGeom prst="rect">
            <a:avLst/>
          </a:prstGeom>
          <a:noFill/>
        </p:spPr>
        <p:txBody>
          <a:bodyPr wrap="square" rtlCol="0">
            <a:spAutoFit/>
          </a:bodyPr>
          <a:lstStyle/>
          <a:p>
            <a:r>
              <a:rPr lang="fr-FR" noProof="0" dirty="0"/>
              <a:t>60%</a:t>
            </a:r>
          </a:p>
        </p:txBody>
      </p:sp>
      <p:sp>
        <p:nvSpPr>
          <p:cNvPr id="43" name="TextBox 42">
            <a:extLst>
              <a:ext uri="{FF2B5EF4-FFF2-40B4-BE49-F238E27FC236}">
                <a16:creationId xmlns:a16="http://schemas.microsoft.com/office/drawing/2014/main" id="{940665E8-5B50-AC39-D24B-E1F118DB9990}"/>
              </a:ext>
            </a:extLst>
          </p:cNvPr>
          <p:cNvSpPr txBox="1"/>
          <p:nvPr/>
        </p:nvSpPr>
        <p:spPr>
          <a:xfrm>
            <a:off x="6502500" y="2235409"/>
            <a:ext cx="649705" cy="369332"/>
          </a:xfrm>
          <a:prstGeom prst="rect">
            <a:avLst/>
          </a:prstGeom>
          <a:noFill/>
        </p:spPr>
        <p:txBody>
          <a:bodyPr wrap="square" rtlCol="0">
            <a:spAutoFit/>
          </a:bodyPr>
          <a:lstStyle/>
          <a:p>
            <a:r>
              <a:rPr lang="fr-FR" noProof="0" dirty="0"/>
              <a:t>12%</a:t>
            </a:r>
          </a:p>
        </p:txBody>
      </p:sp>
      <p:sp>
        <p:nvSpPr>
          <p:cNvPr id="44" name="TextBox 43">
            <a:extLst>
              <a:ext uri="{FF2B5EF4-FFF2-40B4-BE49-F238E27FC236}">
                <a16:creationId xmlns:a16="http://schemas.microsoft.com/office/drawing/2014/main" id="{D5BA06A2-C5B4-26F1-99CA-29B6E6AE45EF}"/>
              </a:ext>
            </a:extLst>
          </p:cNvPr>
          <p:cNvSpPr txBox="1"/>
          <p:nvPr/>
        </p:nvSpPr>
        <p:spPr>
          <a:xfrm>
            <a:off x="6502500" y="2930896"/>
            <a:ext cx="649705" cy="369332"/>
          </a:xfrm>
          <a:prstGeom prst="rect">
            <a:avLst/>
          </a:prstGeom>
          <a:noFill/>
        </p:spPr>
        <p:txBody>
          <a:bodyPr wrap="square" rtlCol="0">
            <a:spAutoFit/>
          </a:bodyPr>
          <a:lstStyle/>
          <a:p>
            <a:r>
              <a:rPr lang="fr-FR" noProof="0" dirty="0"/>
              <a:t>10%</a:t>
            </a:r>
          </a:p>
        </p:txBody>
      </p:sp>
      <p:sp>
        <p:nvSpPr>
          <p:cNvPr id="45" name="TextBox 44">
            <a:extLst>
              <a:ext uri="{FF2B5EF4-FFF2-40B4-BE49-F238E27FC236}">
                <a16:creationId xmlns:a16="http://schemas.microsoft.com/office/drawing/2014/main" id="{3F6F3DB7-844C-7785-ADB4-A01A83015A5F}"/>
              </a:ext>
            </a:extLst>
          </p:cNvPr>
          <p:cNvSpPr txBox="1"/>
          <p:nvPr/>
        </p:nvSpPr>
        <p:spPr>
          <a:xfrm>
            <a:off x="6502500" y="3584840"/>
            <a:ext cx="649705" cy="369332"/>
          </a:xfrm>
          <a:prstGeom prst="rect">
            <a:avLst/>
          </a:prstGeom>
          <a:noFill/>
        </p:spPr>
        <p:txBody>
          <a:bodyPr wrap="square" rtlCol="0">
            <a:spAutoFit/>
          </a:bodyPr>
          <a:lstStyle/>
          <a:p>
            <a:r>
              <a:rPr lang="fr-FR" noProof="0" dirty="0"/>
              <a:t>9%</a:t>
            </a:r>
          </a:p>
        </p:txBody>
      </p:sp>
      <p:sp>
        <p:nvSpPr>
          <p:cNvPr id="46" name="TextBox 45">
            <a:extLst>
              <a:ext uri="{FF2B5EF4-FFF2-40B4-BE49-F238E27FC236}">
                <a16:creationId xmlns:a16="http://schemas.microsoft.com/office/drawing/2014/main" id="{FB90E4E2-C370-874D-3F9A-C45B6052A92B}"/>
              </a:ext>
            </a:extLst>
          </p:cNvPr>
          <p:cNvSpPr txBox="1"/>
          <p:nvPr/>
        </p:nvSpPr>
        <p:spPr>
          <a:xfrm>
            <a:off x="6502500" y="4238784"/>
            <a:ext cx="649705" cy="369332"/>
          </a:xfrm>
          <a:prstGeom prst="rect">
            <a:avLst/>
          </a:prstGeom>
          <a:noFill/>
        </p:spPr>
        <p:txBody>
          <a:bodyPr wrap="square" rtlCol="0">
            <a:spAutoFit/>
          </a:bodyPr>
          <a:lstStyle/>
          <a:p>
            <a:r>
              <a:rPr lang="fr-FR" noProof="0" dirty="0"/>
              <a:t>5%</a:t>
            </a:r>
          </a:p>
        </p:txBody>
      </p:sp>
      <p:sp>
        <p:nvSpPr>
          <p:cNvPr id="57" name="TextBox 56">
            <a:extLst>
              <a:ext uri="{FF2B5EF4-FFF2-40B4-BE49-F238E27FC236}">
                <a16:creationId xmlns:a16="http://schemas.microsoft.com/office/drawing/2014/main" id="{B17F7A69-529E-6A8B-D186-2E4C2375BAD5}"/>
              </a:ext>
            </a:extLst>
          </p:cNvPr>
          <p:cNvSpPr txBox="1"/>
          <p:nvPr/>
        </p:nvSpPr>
        <p:spPr>
          <a:xfrm>
            <a:off x="6502500" y="4904764"/>
            <a:ext cx="649705" cy="369332"/>
          </a:xfrm>
          <a:prstGeom prst="rect">
            <a:avLst/>
          </a:prstGeom>
          <a:noFill/>
        </p:spPr>
        <p:txBody>
          <a:bodyPr wrap="square" rtlCol="0">
            <a:spAutoFit/>
          </a:bodyPr>
          <a:lstStyle/>
          <a:p>
            <a:r>
              <a:rPr lang="fr-FR" noProof="0" dirty="0"/>
              <a:t>3%</a:t>
            </a:r>
          </a:p>
        </p:txBody>
      </p:sp>
      <p:sp>
        <p:nvSpPr>
          <p:cNvPr id="61" name="TextBox 60">
            <a:extLst>
              <a:ext uri="{FF2B5EF4-FFF2-40B4-BE49-F238E27FC236}">
                <a16:creationId xmlns:a16="http://schemas.microsoft.com/office/drawing/2014/main" id="{8A6033C1-62E2-A37F-996E-5E3B7EBD1806}"/>
              </a:ext>
            </a:extLst>
          </p:cNvPr>
          <p:cNvSpPr txBox="1"/>
          <p:nvPr/>
        </p:nvSpPr>
        <p:spPr>
          <a:xfrm>
            <a:off x="6502500" y="5582841"/>
            <a:ext cx="649705" cy="369332"/>
          </a:xfrm>
          <a:prstGeom prst="rect">
            <a:avLst/>
          </a:prstGeom>
          <a:noFill/>
        </p:spPr>
        <p:txBody>
          <a:bodyPr wrap="square" rtlCol="0">
            <a:spAutoFit/>
          </a:bodyPr>
          <a:lstStyle/>
          <a:p>
            <a:r>
              <a:rPr lang="fr-FR" noProof="0" dirty="0"/>
              <a:t>1%</a:t>
            </a:r>
          </a:p>
        </p:txBody>
      </p:sp>
      <p:sp>
        <p:nvSpPr>
          <p:cNvPr id="65" name="TextBox 64">
            <a:extLst>
              <a:ext uri="{FF2B5EF4-FFF2-40B4-BE49-F238E27FC236}">
                <a16:creationId xmlns:a16="http://schemas.microsoft.com/office/drawing/2014/main" id="{EF890AAB-ACCA-59CC-385A-0387101EC72D}"/>
              </a:ext>
            </a:extLst>
          </p:cNvPr>
          <p:cNvSpPr txBox="1"/>
          <p:nvPr/>
        </p:nvSpPr>
        <p:spPr>
          <a:xfrm>
            <a:off x="7585720" y="4411315"/>
            <a:ext cx="4380932" cy="2585323"/>
          </a:xfrm>
          <a:prstGeom prst="rect">
            <a:avLst/>
          </a:prstGeom>
          <a:noFill/>
        </p:spPr>
        <p:txBody>
          <a:bodyPr wrap="square" rtlCol="0">
            <a:spAutoFit/>
          </a:bodyPr>
          <a:lstStyle/>
          <a:p>
            <a:r>
              <a:rPr lang="fr-FR" sz="1800" noProof="0" dirty="0">
                <a:effectLst/>
                <a:latin typeface="Calibri" panose="020F0502020204030204" pitchFamily="34" charset="0"/>
                <a:ea typeface="Calibri" panose="020F0502020204030204" pitchFamily="34" charset="0"/>
                <a:cs typeface="Times New Roman" panose="02020603050405020304" pitchFamily="18" charset="0"/>
              </a:rPr>
              <a:t>La répartition des nouvelles infections est basée sur Dunn D. </a:t>
            </a:r>
            <a:r>
              <a:rPr lang="fr-FR" i="1" noProof="0" dirty="0">
                <a:latin typeface="Calibri" panose="020F0502020204030204" pitchFamily="34" charset="0"/>
                <a:ea typeface="Calibri" panose="020F0502020204030204" pitchFamily="34" charset="0"/>
                <a:cs typeface="Times New Roman" panose="02020603050405020304" pitchFamily="18" charset="0"/>
              </a:rPr>
              <a:t>CD4 distributions in HIV </a:t>
            </a:r>
            <a:r>
              <a:rPr lang="fr-FR" i="1" noProof="0" dirty="0" err="1">
                <a:latin typeface="Calibri" panose="020F0502020204030204" pitchFamily="34" charset="0"/>
                <a:ea typeface="Calibri" panose="020F0502020204030204" pitchFamily="34" charset="0"/>
                <a:cs typeface="Times New Roman" panose="02020603050405020304" pitchFamily="18" charset="0"/>
              </a:rPr>
              <a:t>Paediatric</a:t>
            </a:r>
            <a:r>
              <a:rPr lang="fr-FR" i="1" noProof="0" dirty="0">
                <a:latin typeface="Calibri" panose="020F0502020204030204" pitchFamily="34" charset="0"/>
                <a:ea typeface="Calibri" panose="020F0502020204030204" pitchFamily="34" charset="0"/>
                <a:cs typeface="Times New Roman" panose="02020603050405020304" pitchFamily="18" charset="0"/>
              </a:rPr>
              <a:t> </a:t>
            </a:r>
            <a:r>
              <a:rPr lang="fr-FR" i="1" noProof="0" dirty="0" err="1">
                <a:latin typeface="Calibri" panose="020F0502020204030204" pitchFamily="34" charset="0"/>
                <a:ea typeface="Calibri" panose="020F0502020204030204" pitchFamily="34" charset="0"/>
                <a:cs typeface="Times New Roman" panose="02020603050405020304" pitchFamily="18" charset="0"/>
              </a:rPr>
              <a:t>Prognostics</a:t>
            </a:r>
            <a:r>
              <a:rPr lang="fr-FR" i="1" noProof="0" dirty="0">
                <a:latin typeface="Calibri" panose="020F0502020204030204" pitchFamily="34" charset="0"/>
                <a:ea typeface="Calibri" panose="020F0502020204030204" pitchFamily="34" charset="0"/>
                <a:cs typeface="Times New Roman" panose="02020603050405020304" pitchFamily="18" charset="0"/>
              </a:rPr>
              <a:t> Markers Collaborative </a:t>
            </a:r>
            <a:r>
              <a:rPr lang="fr-FR" i="1" noProof="0" dirty="0" err="1">
                <a:latin typeface="Calibri" panose="020F0502020204030204" pitchFamily="34" charset="0"/>
                <a:ea typeface="Calibri" panose="020F0502020204030204" pitchFamily="34" charset="0"/>
                <a:cs typeface="Times New Roman" panose="02020603050405020304" pitchFamily="18" charset="0"/>
              </a:rPr>
              <a:t>Study</a:t>
            </a:r>
            <a:r>
              <a:rPr lang="fr-FR" i="1" noProof="0" dirty="0">
                <a:latin typeface="Calibri" panose="020F0502020204030204" pitchFamily="34" charset="0"/>
                <a:ea typeface="Calibri" panose="020F0502020204030204" pitchFamily="34" charset="0"/>
                <a:cs typeface="Times New Roman" panose="02020603050405020304" pitchFamily="18" charset="0"/>
              </a:rPr>
              <a:t> and Cross Continents Collaboration for Kids</a:t>
            </a:r>
            <a:r>
              <a:rPr lang="fr-FR" noProof="0" dirty="0">
                <a:latin typeface="Calibri" panose="020F0502020204030204" pitchFamily="34" charset="0"/>
                <a:ea typeface="Calibri" panose="020F0502020204030204" pitchFamily="34" charset="0"/>
                <a:cs typeface="Times New Roman" panose="02020603050405020304" pitchFamily="18" charset="0"/>
              </a:rPr>
              <a:t>.</a:t>
            </a:r>
            <a:r>
              <a:rPr lang="fr-FR" sz="1800" noProof="0" dirty="0">
                <a:effectLst/>
                <a:latin typeface="Calibri" panose="020F0502020204030204" pitchFamily="34" charset="0"/>
                <a:ea typeface="Calibri" panose="020F0502020204030204" pitchFamily="34" charset="0"/>
                <a:cs typeface="Times New Roman" panose="02020603050405020304" pitchFamily="18" charset="0"/>
              </a:rPr>
              <a:t> Présenté lors de la réunion d'octobre 2009 du Groupe de référence de l'ONUSIDA sur les estimations, la modélisation et les projections, à Genève. </a:t>
            </a:r>
          </a:p>
          <a:p>
            <a:endParaRPr lang="fr-FR" noProof="0" dirty="0"/>
          </a:p>
        </p:txBody>
      </p:sp>
    </p:spTree>
    <p:extLst>
      <p:ext uri="{BB962C8B-B14F-4D97-AF65-F5344CB8AC3E}">
        <p14:creationId xmlns:p14="http://schemas.microsoft.com/office/powerpoint/2010/main" val="4023616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901BAF-C120-68DA-88BE-56C97D370623}"/>
              </a:ext>
            </a:extLst>
          </p:cNvPr>
          <p:cNvSpPr txBox="1"/>
          <p:nvPr/>
        </p:nvSpPr>
        <p:spPr>
          <a:xfrm>
            <a:off x="5127189" y="1942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&gt;30</a:t>
            </a:r>
          </a:p>
        </p:txBody>
      </p:sp>
      <p:sp>
        <p:nvSpPr>
          <p:cNvPr id="5" name="TextBox 4">
            <a:extLst>
              <a:ext uri="{FF2B5EF4-FFF2-40B4-BE49-F238E27FC236}">
                <a16:creationId xmlns:a16="http://schemas.microsoft.com/office/drawing/2014/main" id="{3C378E2F-1ECE-F3EA-2D53-0235198FEDB7}"/>
              </a:ext>
            </a:extLst>
          </p:cNvPr>
          <p:cNvSpPr txBox="1"/>
          <p:nvPr/>
        </p:nvSpPr>
        <p:spPr>
          <a:xfrm>
            <a:off x="5127189" y="2608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26-30</a:t>
            </a:r>
          </a:p>
        </p:txBody>
      </p:sp>
      <p:sp>
        <p:nvSpPr>
          <p:cNvPr id="6" name="TextBox 5">
            <a:extLst>
              <a:ext uri="{FF2B5EF4-FFF2-40B4-BE49-F238E27FC236}">
                <a16:creationId xmlns:a16="http://schemas.microsoft.com/office/drawing/2014/main" id="{87AAC836-7C61-81BA-3B99-3966DAEDB417}"/>
              </a:ext>
            </a:extLst>
          </p:cNvPr>
          <p:cNvSpPr txBox="1"/>
          <p:nvPr/>
        </p:nvSpPr>
        <p:spPr>
          <a:xfrm>
            <a:off x="5127189" y="3274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21-25</a:t>
            </a:r>
          </a:p>
        </p:txBody>
      </p:sp>
      <p:sp>
        <p:nvSpPr>
          <p:cNvPr id="7" name="TextBox 6">
            <a:extLst>
              <a:ext uri="{FF2B5EF4-FFF2-40B4-BE49-F238E27FC236}">
                <a16:creationId xmlns:a16="http://schemas.microsoft.com/office/drawing/2014/main" id="{E3A58FFD-25FA-AA11-EEF5-9901BDC8F2CB}"/>
              </a:ext>
            </a:extLst>
          </p:cNvPr>
          <p:cNvSpPr txBox="1"/>
          <p:nvPr/>
        </p:nvSpPr>
        <p:spPr>
          <a:xfrm>
            <a:off x="5127189" y="3940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16-20</a:t>
            </a:r>
          </a:p>
        </p:txBody>
      </p:sp>
      <p:sp>
        <p:nvSpPr>
          <p:cNvPr id="8" name="TextBox 7">
            <a:extLst>
              <a:ext uri="{FF2B5EF4-FFF2-40B4-BE49-F238E27FC236}">
                <a16:creationId xmlns:a16="http://schemas.microsoft.com/office/drawing/2014/main" id="{CFA18D54-57A5-0FD9-8A98-6B960328BC9A}"/>
              </a:ext>
            </a:extLst>
          </p:cNvPr>
          <p:cNvSpPr txBox="1"/>
          <p:nvPr/>
        </p:nvSpPr>
        <p:spPr>
          <a:xfrm>
            <a:off x="5127189" y="4606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11-15</a:t>
            </a:r>
          </a:p>
        </p:txBody>
      </p:sp>
      <p:sp>
        <p:nvSpPr>
          <p:cNvPr id="9" name="TextBox 8">
            <a:extLst>
              <a:ext uri="{FF2B5EF4-FFF2-40B4-BE49-F238E27FC236}">
                <a16:creationId xmlns:a16="http://schemas.microsoft.com/office/drawing/2014/main" id="{8E1ABB83-0A66-7F02-3C98-0CFC337AF94A}"/>
              </a:ext>
            </a:extLst>
          </p:cNvPr>
          <p:cNvSpPr txBox="1"/>
          <p:nvPr/>
        </p:nvSpPr>
        <p:spPr>
          <a:xfrm>
            <a:off x="5127189" y="5272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5-10</a:t>
            </a:r>
          </a:p>
        </p:txBody>
      </p:sp>
      <p:sp>
        <p:nvSpPr>
          <p:cNvPr id="10" name="TextBox 9">
            <a:extLst>
              <a:ext uri="{FF2B5EF4-FFF2-40B4-BE49-F238E27FC236}">
                <a16:creationId xmlns:a16="http://schemas.microsoft.com/office/drawing/2014/main" id="{F23C4155-0125-3AC2-8F4D-FA30C22804C6}"/>
              </a:ext>
            </a:extLst>
          </p:cNvPr>
          <p:cNvSpPr txBox="1"/>
          <p:nvPr/>
        </p:nvSpPr>
        <p:spPr>
          <a:xfrm>
            <a:off x="5127189" y="5938075"/>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&lt;5</a:t>
            </a:r>
          </a:p>
        </p:txBody>
      </p:sp>
      <p:cxnSp>
        <p:nvCxnSpPr>
          <p:cNvPr id="12" name="Straight Arrow Connector 11">
            <a:extLst>
              <a:ext uri="{FF2B5EF4-FFF2-40B4-BE49-F238E27FC236}">
                <a16:creationId xmlns:a16="http://schemas.microsoft.com/office/drawing/2014/main" id="{735CFB26-29E2-D2DB-F4A7-4F4B085EDD8A}"/>
              </a:ext>
            </a:extLst>
          </p:cNvPr>
          <p:cNvCxnSpPr>
            <a:cxnSpLocks/>
          </p:cNvCxnSpPr>
          <p:nvPr/>
        </p:nvCxnSpPr>
        <p:spPr>
          <a:xfrm>
            <a:off x="5709763" y="2311406"/>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DDCC621-E270-2454-1149-A985FCDAA8CE}"/>
              </a:ext>
            </a:extLst>
          </p:cNvPr>
          <p:cNvSpPr txBox="1"/>
          <p:nvPr/>
        </p:nvSpPr>
        <p:spPr>
          <a:xfrm>
            <a:off x="5773337" y="2311406"/>
            <a:ext cx="442138" cy="307777"/>
          </a:xfrm>
          <a:prstGeom prst="rect">
            <a:avLst/>
          </a:prstGeom>
          <a:noFill/>
        </p:spPr>
        <p:txBody>
          <a:bodyPr wrap="square" rtlCol="0">
            <a:spAutoFit/>
          </a:bodyPr>
          <a:lstStyle/>
          <a:p>
            <a:r>
              <a:rPr lang="fr-FR" sz="1400" i="1" noProof="0" dirty="0"/>
              <a:t>λ</a:t>
            </a:r>
            <a:r>
              <a:rPr lang="fr-FR" sz="1400" i="1" baseline="-25000" noProof="0" dirty="0"/>
              <a:t>1</a:t>
            </a:r>
            <a:endParaRPr lang="fr-FR" i="1" baseline="-25000" noProof="0" dirty="0"/>
          </a:p>
        </p:txBody>
      </p:sp>
      <p:sp>
        <p:nvSpPr>
          <p:cNvPr id="14" name="TextBox 13">
            <a:extLst>
              <a:ext uri="{FF2B5EF4-FFF2-40B4-BE49-F238E27FC236}">
                <a16:creationId xmlns:a16="http://schemas.microsoft.com/office/drawing/2014/main" id="{DC9569B0-AFDF-8336-C607-D4DD4BDFE07F}"/>
              </a:ext>
            </a:extLst>
          </p:cNvPr>
          <p:cNvSpPr txBox="1"/>
          <p:nvPr/>
        </p:nvSpPr>
        <p:spPr>
          <a:xfrm>
            <a:off x="5773337" y="2931991"/>
            <a:ext cx="442138" cy="307777"/>
          </a:xfrm>
          <a:prstGeom prst="rect">
            <a:avLst/>
          </a:prstGeom>
          <a:noFill/>
        </p:spPr>
        <p:txBody>
          <a:bodyPr wrap="square" rtlCol="0">
            <a:spAutoFit/>
          </a:bodyPr>
          <a:lstStyle/>
          <a:p>
            <a:r>
              <a:rPr lang="fr-FR" sz="1400" i="1" noProof="0" dirty="0"/>
              <a:t>λ</a:t>
            </a:r>
            <a:r>
              <a:rPr lang="fr-FR" sz="1400" i="1" baseline="-25000" noProof="0" dirty="0"/>
              <a:t>2</a:t>
            </a:r>
          </a:p>
        </p:txBody>
      </p:sp>
      <p:sp>
        <p:nvSpPr>
          <p:cNvPr id="15" name="TextBox 14">
            <a:extLst>
              <a:ext uri="{FF2B5EF4-FFF2-40B4-BE49-F238E27FC236}">
                <a16:creationId xmlns:a16="http://schemas.microsoft.com/office/drawing/2014/main" id="{DCFFEE03-38CE-1AC2-1289-B5C11E921323}"/>
              </a:ext>
            </a:extLst>
          </p:cNvPr>
          <p:cNvSpPr txBox="1"/>
          <p:nvPr/>
        </p:nvSpPr>
        <p:spPr>
          <a:xfrm>
            <a:off x="5773336" y="3607073"/>
            <a:ext cx="442138" cy="307777"/>
          </a:xfrm>
          <a:prstGeom prst="rect">
            <a:avLst/>
          </a:prstGeom>
          <a:noFill/>
        </p:spPr>
        <p:txBody>
          <a:bodyPr wrap="square" rtlCol="0">
            <a:spAutoFit/>
          </a:bodyPr>
          <a:lstStyle/>
          <a:p>
            <a:r>
              <a:rPr lang="fr-FR" sz="1400" i="1" noProof="0" dirty="0"/>
              <a:t>λ</a:t>
            </a:r>
            <a:r>
              <a:rPr lang="fr-FR" sz="1400" i="1" baseline="-25000" noProof="0" dirty="0"/>
              <a:t>3</a:t>
            </a:r>
          </a:p>
        </p:txBody>
      </p:sp>
      <p:sp>
        <p:nvSpPr>
          <p:cNvPr id="16" name="TextBox 15">
            <a:extLst>
              <a:ext uri="{FF2B5EF4-FFF2-40B4-BE49-F238E27FC236}">
                <a16:creationId xmlns:a16="http://schemas.microsoft.com/office/drawing/2014/main" id="{D1E75AB8-B0FD-9C64-76E0-C258D8B126EB}"/>
              </a:ext>
            </a:extLst>
          </p:cNvPr>
          <p:cNvSpPr txBox="1"/>
          <p:nvPr/>
        </p:nvSpPr>
        <p:spPr>
          <a:xfrm>
            <a:off x="5773337" y="4309405"/>
            <a:ext cx="442138" cy="307777"/>
          </a:xfrm>
          <a:prstGeom prst="rect">
            <a:avLst/>
          </a:prstGeom>
          <a:noFill/>
        </p:spPr>
        <p:txBody>
          <a:bodyPr wrap="square" rtlCol="0">
            <a:spAutoFit/>
          </a:bodyPr>
          <a:lstStyle/>
          <a:p>
            <a:r>
              <a:rPr lang="fr-FR" sz="1400" i="1" noProof="0" dirty="0"/>
              <a:t>λ</a:t>
            </a:r>
            <a:r>
              <a:rPr lang="fr-FR" sz="1400" i="1" baseline="-25000" noProof="0" dirty="0"/>
              <a:t>4</a:t>
            </a:r>
          </a:p>
        </p:txBody>
      </p:sp>
      <p:sp>
        <p:nvSpPr>
          <p:cNvPr id="17" name="TextBox 16">
            <a:extLst>
              <a:ext uri="{FF2B5EF4-FFF2-40B4-BE49-F238E27FC236}">
                <a16:creationId xmlns:a16="http://schemas.microsoft.com/office/drawing/2014/main" id="{7AA90199-D4CD-437E-01B4-39F78124E53C}"/>
              </a:ext>
            </a:extLst>
          </p:cNvPr>
          <p:cNvSpPr txBox="1"/>
          <p:nvPr/>
        </p:nvSpPr>
        <p:spPr>
          <a:xfrm>
            <a:off x="5811703" y="4920908"/>
            <a:ext cx="480633" cy="307777"/>
          </a:xfrm>
          <a:prstGeom prst="rect">
            <a:avLst/>
          </a:prstGeom>
          <a:noFill/>
        </p:spPr>
        <p:txBody>
          <a:bodyPr wrap="square" rtlCol="0">
            <a:spAutoFit/>
          </a:bodyPr>
          <a:lstStyle/>
          <a:p>
            <a:r>
              <a:rPr lang="fr-FR" sz="1400" i="1" noProof="0" dirty="0"/>
              <a:t>λ</a:t>
            </a:r>
            <a:r>
              <a:rPr lang="fr-FR" sz="1400" i="1" baseline="-25000" noProof="0" dirty="0"/>
              <a:t>5</a:t>
            </a:r>
          </a:p>
        </p:txBody>
      </p:sp>
      <p:sp>
        <p:nvSpPr>
          <p:cNvPr id="18" name="TextBox 17">
            <a:extLst>
              <a:ext uri="{FF2B5EF4-FFF2-40B4-BE49-F238E27FC236}">
                <a16:creationId xmlns:a16="http://schemas.microsoft.com/office/drawing/2014/main" id="{1A8F13AB-22E3-F731-3621-D29796383B7E}"/>
              </a:ext>
            </a:extLst>
          </p:cNvPr>
          <p:cNvSpPr txBox="1"/>
          <p:nvPr/>
        </p:nvSpPr>
        <p:spPr>
          <a:xfrm>
            <a:off x="5773337" y="5605075"/>
            <a:ext cx="442138" cy="307777"/>
          </a:xfrm>
          <a:prstGeom prst="rect">
            <a:avLst/>
          </a:prstGeom>
          <a:noFill/>
        </p:spPr>
        <p:txBody>
          <a:bodyPr wrap="square" rtlCol="0">
            <a:spAutoFit/>
          </a:bodyPr>
          <a:lstStyle/>
          <a:p>
            <a:r>
              <a:rPr lang="fr-FR" sz="1400" i="1" noProof="0" dirty="0"/>
              <a:t>λ</a:t>
            </a:r>
            <a:r>
              <a:rPr lang="fr-FR" sz="1400" i="1" baseline="-25000" noProof="0" dirty="0"/>
              <a:t>6</a:t>
            </a:r>
          </a:p>
        </p:txBody>
      </p:sp>
      <p:cxnSp>
        <p:nvCxnSpPr>
          <p:cNvPr id="19" name="Straight Arrow Connector 18">
            <a:extLst>
              <a:ext uri="{FF2B5EF4-FFF2-40B4-BE49-F238E27FC236}">
                <a16:creationId xmlns:a16="http://schemas.microsoft.com/office/drawing/2014/main" id="{023CEEC3-8A96-755B-24F0-358EF0F16E1C}"/>
              </a:ext>
            </a:extLst>
          </p:cNvPr>
          <p:cNvCxnSpPr>
            <a:cxnSpLocks/>
          </p:cNvCxnSpPr>
          <p:nvPr/>
        </p:nvCxnSpPr>
        <p:spPr>
          <a:xfrm>
            <a:off x="5709763" y="5641406"/>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91A607E-7626-BB95-BDFB-3E8ACA74D071}"/>
              </a:ext>
            </a:extLst>
          </p:cNvPr>
          <p:cNvCxnSpPr>
            <a:cxnSpLocks/>
          </p:cNvCxnSpPr>
          <p:nvPr/>
        </p:nvCxnSpPr>
        <p:spPr>
          <a:xfrm>
            <a:off x="5709763" y="4957240"/>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15883B3-7226-9488-93B5-7CCAA231FFBF}"/>
              </a:ext>
            </a:extLst>
          </p:cNvPr>
          <p:cNvCxnSpPr>
            <a:cxnSpLocks/>
          </p:cNvCxnSpPr>
          <p:nvPr/>
        </p:nvCxnSpPr>
        <p:spPr>
          <a:xfrm>
            <a:off x="5709763" y="4309405"/>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7CC31EF-2A8E-4B84-C10C-F744270790D4}"/>
              </a:ext>
            </a:extLst>
          </p:cNvPr>
          <p:cNvCxnSpPr>
            <a:cxnSpLocks/>
          </p:cNvCxnSpPr>
          <p:nvPr/>
        </p:nvCxnSpPr>
        <p:spPr>
          <a:xfrm>
            <a:off x="5709763" y="3639844"/>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A5E4A64-5ACB-45F7-E8E7-3D01076BBBCF}"/>
              </a:ext>
            </a:extLst>
          </p:cNvPr>
          <p:cNvCxnSpPr>
            <a:cxnSpLocks/>
          </p:cNvCxnSpPr>
          <p:nvPr/>
        </p:nvCxnSpPr>
        <p:spPr>
          <a:xfrm>
            <a:off x="5709763" y="2982715"/>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C9FC04E9-43D4-718E-D707-325454B3AAB6}"/>
              </a:ext>
            </a:extLst>
          </p:cNvPr>
          <p:cNvSpPr txBox="1"/>
          <p:nvPr/>
        </p:nvSpPr>
        <p:spPr>
          <a:xfrm>
            <a:off x="598098" y="126863"/>
            <a:ext cx="11684000" cy="523220"/>
          </a:xfrm>
          <a:prstGeom prst="rect">
            <a:avLst/>
          </a:prstGeom>
          <a:noFill/>
        </p:spPr>
        <p:txBody>
          <a:bodyPr wrap="square" rtlCol="0">
            <a:spAutoFit/>
          </a:bodyPr>
          <a:lstStyle/>
          <a:p>
            <a:r>
              <a:rPr lang="fr-FR" sz="2800" noProof="0" dirty="0">
                <a:latin typeface="+mj-lt"/>
                <a:ea typeface="+mj-ea"/>
                <a:cs typeface="+mj-cs"/>
              </a:rPr>
              <a:t>Les enfants séropositifs sont suivis en fonction de leur âge, de leur catégorie CD4 et de leur statut thérapeutique</a:t>
            </a:r>
          </a:p>
        </p:txBody>
      </p:sp>
      <p:sp>
        <p:nvSpPr>
          <p:cNvPr id="49" name="TextBox 48">
            <a:extLst>
              <a:ext uri="{FF2B5EF4-FFF2-40B4-BE49-F238E27FC236}">
                <a16:creationId xmlns:a16="http://schemas.microsoft.com/office/drawing/2014/main" id="{8A3D9E44-5152-300C-D1CC-B44799B2640E}"/>
              </a:ext>
            </a:extLst>
          </p:cNvPr>
          <p:cNvSpPr txBox="1"/>
          <p:nvPr/>
        </p:nvSpPr>
        <p:spPr>
          <a:xfrm>
            <a:off x="5047716" y="1130958"/>
            <a:ext cx="1371055" cy="769441"/>
          </a:xfrm>
          <a:prstGeom prst="rect">
            <a:avLst/>
          </a:prstGeom>
          <a:solidFill>
            <a:schemeClr val="accent4">
              <a:lumMod val="20000"/>
              <a:lumOff val="80000"/>
            </a:schemeClr>
          </a:solidFill>
        </p:spPr>
        <p:txBody>
          <a:bodyPr wrap="square" rtlCol="0">
            <a:spAutoFit/>
          </a:bodyPr>
          <a:lstStyle/>
          <a:p>
            <a:r>
              <a:rPr lang="fr-FR" sz="1100" noProof="0" dirty="0"/>
              <a:t>EVVIH âgés de moins de 5 ans non-sous TAR par catégorie de % de CD4</a:t>
            </a:r>
            <a:endParaRPr lang="fr-FR" noProof="0" dirty="0"/>
          </a:p>
        </p:txBody>
      </p:sp>
      <p:sp>
        <p:nvSpPr>
          <p:cNvPr id="50" name="TextBox 49">
            <a:extLst>
              <a:ext uri="{FF2B5EF4-FFF2-40B4-BE49-F238E27FC236}">
                <a16:creationId xmlns:a16="http://schemas.microsoft.com/office/drawing/2014/main" id="{3A66F6E8-EC40-5798-619F-481974964E50}"/>
              </a:ext>
            </a:extLst>
          </p:cNvPr>
          <p:cNvSpPr txBox="1"/>
          <p:nvPr/>
        </p:nvSpPr>
        <p:spPr>
          <a:xfrm>
            <a:off x="7159410" y="1130958"/>
            <a:ext cx="1432539" cy="769441"/>
          </a:xfrm>
          <a:prstGeom prst="rect">
            <a:avLst/>
          </a:prstGeom>
          <a:solidFill>
            <a:schemeClr val="accent4">
              <a:lumMod val="20000"/>
              <a:lumOff val="80000"/>
            </a:schemeClr>
          </a:solidFill>
        </p:spPr>
        <p:txBody>
          <a:bodyPr wrap="square" rtlCol="0">
            <a:spAutoFit/>
          </a:bodyPr>
          <a:lstStyle/>
          <a:p>
            <a:r>
              <a:rPr lang="fr-FR" sz="1100" noProof="0" dirty="0"/>
              <a:t>EVVIH âgés de 5 à 14 ans non-sous TAR par catégorie de nombre de CD4</a:t>
            </a:r>
            <a:endParaRPr lang="fr-FR" noProof="0" dirty="0"/>
          </a:p>
        </p:txBody>
      </p:sp>
      <p:sp>
        <p:nvSpPr>
          <p:cNvPr id="51" name="TextBox 50">
            <a:extLst>
              <a:ext uri="{FF2B5EF4-FFF2-40B4-BE49-F238E27FC236}">
                <a16:creationId xmlns:a16="http://schemas.microsoft.com/office/drawing/2014/main" id="{02043741-415E-37C4-F0A4-088840A3B68D}"/>
              </a:ext>
            </a:extLst>
          </p:cNvPr>
          <p:cNvSpPr txBox="1"/>
          <p:nvPr/>
        </p:nvSpPr>
        <p:spPr>
          <a:xfrm>
            <a:off x="7269625" y="1942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&gt;1000</a:t>
            </a:r>
          </a:p>
        </p:txBody>
      </p:sp>
      <p:sp>
        <p:nvSpPr>
          <p:cNvPr id="52" name="TextBox 51">
            <a:extLst>
              <a:ext uri="{FF2B5EF4-FFF2-40B4-BE49-F238E27FC236}">
                <a16:creationId xmlns:a16="http://schemas.microsoft.com/office/drawing/2014/main" id="{7B48DA16-665B-0B01-03C3-C0EAE9737315}"/>
              </a:ext>
            </a:extLst>
          </p:cNvPr>
          <p:cNvSpPr txBox="1"/>
          <p:nvPr/>
        </p:nvSpPr>
        <p:spPr>
          <a:xfrm>
            <a:off x="7269625" y="2608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750-999</a:t>
            </a:r>
          </a:p>
        </p:txBody>
      </p:sp>
      <p:sp>
        <p:nvSpPr>
          <p:cNvPr id="53" name="TextBox 52">
            <a:extLst>
              <a:ext uri="{FF2B5EF4-FFF2-40B4-BE49-F238E27FC236}">
                <a16:creationId xmlns:a16="http://schemas.microsoft.com/office/drawing/2014/main" id="{9C7AFF4B-2E17-73DD-BCD2-B6A811E73BB6}"/>
              </a:ext>
            </a:extLst>
          </p:cNvPr>
          <p:cNvSpPr txBox="1"/>
          <p:nvPr/>
        </p:nvSpPr>
        <p:spPr>
          <a:xfrm>
            <a:off x="7269625" y="3274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500-749</a:t>
            </a:r>
          </a:p>
        </p:txBody>
      </p:sp>
      <p:sp>
        <p:nvSpPr>
          <p:cNvPr id="54" name="TextBox 53">
            <a:extLst>
              <a:ext uri="{FF2B5EF4-FFF2-40B4-BE49-F238E27FC236}">
                <a16:creationId xmlns:a16="http://schemas.microsoft.com/office/drawing/2014/main" id="{F99D3553-B26E-DD1E-91F7-2F4D8EC3CFA0}"/>
              </a:ext>
            </a:extLst>
          </p:cNvPr>
          <p:cNvSpPr txBox="1"/>
          <p:nvPr/>
        </p:nvSpPr>
        <p:spPr>
          <a:xfrm>
            <a:off x="7269625" y="3940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350-499</a:t>
            </a:r>
          </a:p>
        </p:txBody>
      </p:sp>
      <p:sp>
        <p:nvSpPr>
          <p:cNvPr id="55" name="TextBox 54">
            <a:extLst>
              <a:ext uri="{FF2B5EF4-FFF2-40B4-BE49-F238E27FC236}">
                <a16:creationId xmlns:a16="http://schemas.microsoft.com/office/drawing/2014/main" id="{C2CADC13-8889-DBCA-24DA-B88A2DC9FB9B}"/>
              </a:ext>
            </a:extLst>
          </p:cNvPr>
          <p:cNvSpPr txBox="1"/>
          <p:nvPr/>
        </p:nvSpPr>
        <p:spPr>
          <a:xfrm>
            <a:off x="7269625" y="4606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200-349</a:t>
            </a:r>
          </a:p>
        </p:txBody>
      </p:sp>
      <p:sp>
        <p:nvSpPr>
          <p:cNvPr id="56" name="TextBox 55">
            <a:extLst>
              <a:ext uri="{FF2B5EF4-FFF2-40B4-BE49-F238E27FC236}">
                <a16:creationId xmlns:a16="http://schemas.microsoft.com/office/drawing/2014/main" id="{054289B9-26E3-03D5-146C-5A44C3AEDDFC}"/>
              </a:ext>
            </a:extLst>
          </p:cNvPr>
          <p:cNvSpPr txBox="1"/>
          <p:nvPr/>
        </p:nvSpPr>
        <p:spPr>
          <a:xfrm>
            <a:off x="7269625" y="5272074"/>
            <a:ext cx="1212111" cy="369332"/>
          </a:xfrm>
          <a:prstGeom prst="rect">
            <a:avLst/>
          </a:prstGeom>
          <a:solidFill>
            <a:schemeClr val="accent4">
              <a:lumMod val="20000"/>
              <a:lumOff val="80000"/>
            </a:schemeClr>
          </a:solidFill>
          <a:ln>
            <a:solidFill>
              <a:schemeClr val="tx1">
                <a:lumMod val="95000"/>
                <a:lumOff val="5000"/>
              </a:schemeClr>
            </a:solidFill>
          </a:ln>
        </p:spPr>
        <p:txBody>
          <a:bodyPr wrap="square" rtlCol="0">
            <a:spAutoFit/>
          </a:bodyPr>
          <a:lstStyle/>
          <a:p>
            <a:pPr algn="ctr"/>
            <a:r>
              <a:rPr lang="fr-FR" noProof="0" dirty="0"/>
              <a:t>&lt;200</a:t>
            </a:r>
          </a:p>
        </p:txBody>
      </p:sp>
      <p:cxnSp>
        <p:nvCxnSpPr>
          <p:cNvPr id="58" name="Straight Arrow Connector 57">
            <a:extLst>
              <a:ext uri="{FF2B5EF4-FFF2-40B4-BE49-F238E27FC236}">
                <a16:creationId xmlns:a16="http://schemas.microsoft.com/office/drawing/2014/main" id="{2EE69BAD-05EC-777A-F226-7336C0808A46}"/>
              </a:ext>
            </a:extLst>
          </p:cNvPr>
          <p:cNvCxnSpPr>
            <a:cxnSpLocks/>
          </p:cNvCxnSpPr>
          <p:nvPr/>
        </p:nvCxnSpPr>
        <p:spPr>
          <a:xfrm>
            <a:off x="6339300" y="2019870"/>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4A07276E-10D7-716E-C13C-2AF2B5BF43DA}"/>
              </a:ext>
            </a:extLst>
          </p:cNvPr>
          <p:cNvCxnSpPr>
            <a:cxnSpLocks/>
          </p:cNvCxnSpPr>
          <p:nvPr/>
        </p:nvCxnSpPr>
        <p:spPr>
          <a:xfrm>
            <a:off x="6336811" y="2311406"/>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6144C86A-2AC3-528F-5951-69924853E60D}"/>
              </a:ext>
            </a:extLst>
          </p:cNvPr>
          <p:cNvSpPr txBox="1"/>
          <p:nvPr/>
        </p:nvSpPr>
        <p:spPr>
          <a:xfrm>
            <a:off x="6386815" y="2097667"/>
            <a:ext cx="405517" cy="235962"/>
          </a:xfrm>
          <a:prstGeom prst="rect">
            <a:avLst/>
          </a:prstGeom>
          <a:noFill/>
        </p:spPr>
        <p:txBody>
          <a:bodyPr wrap="square" rtlCol="0">
            <a:spAutoFit/>
          </a:bodyPr>
          <a:lstStyle/>
          <a:p>
            <a:r>
              <a:rPr lang="fr-FR" sz="1400" baseline="-25000" noProof="0" dirty="0"/>
              <a:t>µ1</a:t>
            </a:r>
            <a:endParaRPr lang="fr-FR" baseline="-25000" noProof="0" dirty="0"/>
          </a:p>
        </p:txBody>
      </p:sp>
      <p:sp>
        <p:nvSpPr>
          <p:cNvPr id="70" name="TextBox 69">
            <a:extLst>
              <a:ext uri="{FF2B5EF4-FFF2-40B4-BE49-F238E27FC236}">
                <a16:creationId xmlns:a16="http://schemas.microsoft.com/office/drawing/2014/main" id="{B64EBD06-7DBA-72FD-3AAE-E6EC163CFA33}"/>
              </a:ext>
            </a:extLst>
          </p:cNvPr>
          <p:cNvSpPr txBox="1"/>
          <p:nvPr/>
        </p:nvSpPr>
        <p:spPr>
          <a:xfrm>
            <a:off x="8469290" y="2029277"/>
            <a:ext cx="405517" cy="235962"/>
          </a:xfrm>
          <a:prstGeom prst="rect">
            <a:avLst/>
          </a:prstGeom>
          <a:noFill/>
        </p:spPr>
        <p:txBody>
          <a:bodyPr wrap="square" rtlCol="0">
            <a:spAutoFit/>
          </a:bodyPr>
          <a:lstStyle/>
          <a:p>
            <a:r>
              <a:rPr lang="fr-FR" sz="1400" baseline="-25000" noProof="0" dirty="0"/>
              <a:t>µ’1</a:t>
            </a:r>
            <a:endParaRPr lang="fr-FR" baseline="-25000" noProof="0" dirty="0"/>
          </a:p>
        </p:txBody>
      </p:sp>
      <p:cxnSp>
        <p:nvCxnSpPr>
          <p:cNvPr id="72" name="Straight Arrow Connector 71">
            <a:extLst>
              <a:ext uri="{FF2B5EF4-FFF2-40B4-BE49-F238E27FC236}">
                <a16:creationId xmlns:a16="http://schemas.microsoft.com/office/drawing/2014/main" id="{4191B73F-7931-6F9C-22B0-4BDF8AF6023C}"/>
              </a:ext>
            </a:extLst>
          </p:cNvPr>
          <p:cNvCxnSpPr>
            <a:cxnSpLocks/>
          </p:cNvCxnSpPr>
          <p:nvPr/>
        </p:nvCxnSpPr>
        <p:spPr>
          <a:xfrm>
            <a:off x="8481736" y="2265239"/>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30750397-DE5B-3802-AF46-F24E07073DCB}"/>
              </a:ext>
            </a:extLst>
          </p:cNvPr>
          <p:cNvSpPr txBox="1"/>
          <p:nvPr/>
        </p:nvSpPr>
        <p:spPr>
          <a:xfrm>
            <a:off x="8484223" y="2674262"/>
            <a:ext cx="405517" cy="235962"/>
          </a:xfrm>
          <a:prstGeom prst="rect">
            <a:avLst/>
          </a:prstGeom>
          <a:noFill/>
        </p:spPr>
        <p:txBody>
          <a:bodyPr wrap="square" rtlCol="0">
            <a:spAutoFit/>
          </a:bodyPr>
          <a:lstStyle/>
          <a:p>
            <a:r>
              <a:rPr lang="fr-FR" sz="1400" baseline="-25000" noProof="0" dirty="0">
                <a:latin typeface="Calibri" panose="020F0502020204030204" pitchFamily="34" charset="0"/>
                <a:cs typeface="Calibri" panose="020F0502020204030204" pitchFamily="34" charset="0"/>
              </a:rPr>
              <a:t>μ'</a:t>
            </a:r>
            <a:r>
              <a:rPr lang="fr-FR" sz="1400" baseline="-25000" noProof="0" dirty="0"/>
              <a:t>2</a:t>
            </a:r>
            <a:endParaRPr lang="fr-FR" baseline="-25000" noProof="0" dirty="0"/>
          </a:p>
        </p:txBody>
      </p:sp>
      <p:cxnSp>
        <p:nvCxnSpPr>
          <p:cNvPr id="74" name="Straight Arrow Connector 73">
            <a:extLst>
              <a:ext uri="{FF2B5EF4-FFF2-40B4-BE49-F238E27FC236}">
                <a16:creationId xmlns:a16="http://schemas.microsoft.com/office/drawing/2014/main" id="{0ACB4B75-7950-AC8B-2468-9D6C5EF825F4}"/>
              </a:ext>
            </a:extLst>
          </p:cNvPr>
          <p:cNvCxnSpPr>
            <a:cxnSpLocks/>
          </p:cNvCxnSpPr>
          <p:nvPr/>
        </p:nvCxnSpPr>
        <p:spPr>
          <a:xfrm>
            <a:off x="8496669" y="2910224"/>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9257A93F-CB84-A6F9-DB92-9E1D3092B3C1}"/>
              </a:ext>
            </a:extLst>
          </p:cNvPr>
          <p:cNvSpPr txBox="1"/>
          <p:nvPr/>
        </p:nvSpPr>
        <p:spPr>
          <a:xfrm>
            <a:off x="8438072" y="3335199"/>
            <a:ext cx="405517" cy="235962"/>
          </a:xfrm>
          <a:prstGeom prst="rect">
            <a:avLst/>
          </a:prstGeom>
          <a:noFill/>
        </p:spPr>
        <p:txBody>
          <a:bodyPr wrap="square" rtlCol="0">
            <a:spAutoFit/>
          </a:bodyPr>
          <a:lstStyle/>
          <a:p>
            <a:r>
              <a:rPr lang="fr-FR" sz="1400" baseline="-25000" noProof="0" dirty="0"/>
              <a:t>µ’3</a:t>
            </a:r>
            <a:endParaRPr lang="fr-FR" baseline="-25000" noProof="0" dirty="0"/>
          </a:p>
        </p:txBody>
      </p:sp>
      <p:cxnSp>
        <p:nvCxnSpPr>
          <p:cNvPr id="76" name="Straight Arrow Connector 75">
            <a:extLst>
              <a:ext uri="{FF2B5EF4-FFF2-40B4-BE49-F238E27FC236}">
                <a16:creationId xmlns:a16="http://schemas.microsoft.com/office/drawing/2014/main" id="{C82F3C08-0646-8E9D-580B-0F7371E9A3E3}"/>
              </a:ext>
            </a:extLst>
          </p:cNvPr>
          <p:cNvCxnSpPr>
            <a:cxnSpLocks/>
          </p:cNvCxnSpPr>
          <p:nvPr/>
        </p:nvCxnSpPr>
        <p:spPr>
          <a:xfrm>
            <a:off x="8494182" y="3607073"/>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B21D6B18-E4F9-392E-6950-03BDDCE55D59}"/>
              </a:ext>
            </a:extLst>
          </p:cNvPr>
          <p:cNvSpPr txBox="1"/>
          <p:nvPr/>
        </p:nvSpPr>
        <p:spPr>
          <a:xfrm>
            <a:off x="8433864" y="3970754"/>
            <a:ext cx="405517" cy="235962"/>
          </a:xfrm>
          <a:prstGeom prst="rect">
            <a:avLst/>
          </a:prstGeom>
          <a:noFill/>
        </p:spPr>
        <p:txBody>
          <a:bodyPr wrap="square" rtlCol="0">
            <a:spAutoFit/>
          </a:bodyPr>
          <a:lstStyle/>
          <a:p>
            <a:r>
              <a:rPr lang="fr-FR" sz="1400" baseline="-25000" noProof="0" dirty="0">
                <a:latin typeface="Calibri" panose="020F0502020204030204" pitchFamily="34" charset="0"/>
                <a:cs typeface="Calibri" panose="020F0502020204030204" pitchFamily="34" charset="0"/>
              </a:rPr>
              <a:t>μ'</a:t>
            </a:r>
            <a:r>
              <a:rPr lang="fr-FR" sz="1400" baseline="-25000" noProof="0" dirty="0"/>
              <a:t>4</a:t>
            </a:r>
            <a:endParaRPr lang="fr-FR" baseline="-25000" noProof="0" dirty="0"/>
          </a:p>
        </p:txBody>
      </p:sp>
      <p:cxnSp>
        <p:nvCxnSpPr>
          <p:cNvPr id="78" name="Straight Arrow Connector 77">
            <a:extLst>
              <a:ext uri="{FF2B5EF4-FFF2-40B4-BE49-F238E27FC236}">
                <a16:creationId xmlns:a16="http://schemas.microsoft.com/office/drawing/2014/main" id="{1A329705-F98A-B100-916F-C960D69A59DB}"/>
              </a:ext>
            </a:extLst>
          </p:cNvPr>
          <p:cNvCxnSpPr>
            <a:cxnSpLocks/>
          </p:cNvCxnSpPr>
          <p:nvPr/>
        </p:nvCxnSpPr>
        <p:spPr>
          <a:xfrm>
            <a:off x="8494182" y="4208937"/>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D64511DE-B65D-477E-0044-632CEAD67F7D}"/>
              </a:ext>
            </a:extLst>
          </p:cNvPr>
          <p:cNvSpPr txBox="1"/>
          <p:nvPr/>
        </p:nvSpPr>
        <p:spPr>
          <a:xfrm>
            <a:off x="8447732" y="4668594"/>
            <a:ext cx="405517" cy="235962"/>
          </a:xfrm>
          <a:prstGeom prst="rect">
            <a:avLst/>
          </a:prstGeom>
          <a:noFill/>
        </p:spPr>
        <p:txBody>
          <a:bodyPr wrap="square" rtlCol="0">
            <a:spAutoFit/>
          </a:bodyPr>
          <a:lstStyle/>
          <a:p>
            <a:r>
              <a:rPr lang="fr-FR" sz="1400" baseline="-25000" noProof="0" dirty="0"/>
              <a:t>µ’5</a:t>
            </a:r>
            <a:endParaRPr lang="fr-FR" baseline="-25000" noProof="0" dirty="0"/>
          </a:p>
        </p:txBody>
      </p:sp>
      <p:cxnSp>
        <p:nvCxnSpPr>
          <p:cNvPr id="80" name="Straight Arrow Connector 79">
            <a:extLst>
              <a:ext uri="{FF2B5EF4-FFF2-40B4-BE49-F238E27FC236}">
                <a16:creationId xmlns:a16="http://schemas.microsoft.com/office/drawing/2014/main" id="{4CC97AC5-8378-0086-CEEF-6E6F1AD5390B}"/>
              </a:ext>
            </a:extLst>
          </p:cNvPr>
          <p:cNvCxnSpPr>
            <a:cxnSpLocks/>
          </p:cNvCxnSpPr>
          <p:nvPr/>
        </p:nvCxnSpPr>
        <p:spPr>
          <a:xfrm>
            <a:off x="8481736" y="4919554"/>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E3D28220-2726-E31D-C27F-65F9EBC49C47}"/>
              </a:ext>
            </a:extLst>
          </p:cNvPr>
          <p:cNvSpPr txBox="1"/>
          <p:nvPr/>
        </p:nvSpPr>
        <p:spPr>
          <a:xfrm>
            <a:off x="8433864" y="5346035"/>
            <a:ext cx="405517" cy="235962"/>
          </a:xfrm>
          <a:prstGeom prst="rect">
            <a:avLst/>
          </a:prstGeom>
          <a:noFill/>
        </p:spPr>
        <p:txBody>
          <a:bodyPr wrap="square" rtlCol="0">
            <a:spAutoFit/>
          </a:bodyPr>
          <a:lstStyle/>
          <a:p>
            <a:r>
              <a:rPr lang="fr-FR" sz="1400" baseline="-25000" noProof="0" dirty="0">
                <a:latin typeface="Calibri" panose="020F0502020204030204" pitchFamily="34" charset="0"/>
                <a:cs typeface="Calibri" panose="020F0502020204030204" pitchFamily="34" charset="0"/>
              </a:rPr>
              <a:t>μ'</a:t>
            </a:r>
            <a:r>
              <a:rPr lang="fr-FR" sz="1400" baseline="-25000" noProof="0" dirty="0"/>
              <a:t>6</a:t>
            </a:r>
            <a:endParaRPr lang="fr-FR" baseline="-25000" noProof="0" dirty="0"/>
          </a:p>
        </p:txBody>
      </p:sp>
      <p:cxnSp>
        <p:nvCxnSpPr>
          <p:cNvPr id="82" name="Straight Arrow Connector 81">
            <a:extLst>
              <a:ext uri="{FF2B5EF4-FFF2-40B4-BE49-F238E27FC236}">
                <a16:creationId xmlns:a16="http://schemas.microsoft.com/office/drawing/2014/main" id="{3AD793A8-E5B1-06C0-2DD3-B8BD70E25E04}"/>
              </a:ext>
            </a:extLst>
          </p:cNvPr>
          <p:cNvCxnSpPr>
            <a:cxnSpLocks/>
          </p:cNvCxnSpPr>
          <p:nvPr/>
        </p:nvCxnSpPr>
        <p:spPr>
          <a:xfrm>
            <a:off x="8494182" y="5605075"/>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30460A0F-60D9-F492-EAEF-B825773CE9CE}"/>
              </a:ext>
            </a:extLst>
          </p:cNvPr>
          <p:cNvCxnSpPr>
            <a:cxnSpLocks/>
          </p:cNvCxnSpPr>
          <p:nvPr/>
        </p:nvCxnSpPr>
        <p:spPr>
          <a:xfrm>
            <a:off x="6334872" y="2665780"/>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CFA346F3-EA45-7C21-795E-87B5B4E5D131}"/>
              </a:ext>
            </a:extLst>
          </p:cNvPr>
          <p:cNvCxnSpPr>
            <a:cxnSpLocks/>
          </p:cNvCxnSpPr>
          <p:nvPr/>
        </p:nvCxnSpPr>
        <p:spPr>
          <a:xfrm>
            <a:off x="6332383" y="2957316"/>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99DDB9F3-3884-5BCD-DE00-24BF822277AF}"/>
              </a:ext>
            </a:extLst>
          </p:cNvPr>
          <p:cNvSpPr txBox="1"/>
          <p:nvPr/>
        </p:nvSpPr>
        <p:spPr>
          <a:xfrm>
            <a:off x="6382387" y="2743577"/>
            <a:ext cx="405517" cy="235962"/>
          </a:xfrm>
          <a:prstGeom prst="rect">
            <a:avLst/>
          </a:prstGeom>
          <a:noFill/>
        </p:spPr>
        <p:txBody>
          <a:bodyPr wrap="square" rtlCol="0">
            <a:spAutoFit/>
          </a:bodyPr>
          <a:lstStyle/>
          <a:p>
            <a:r>
              <a:rPr lang="fr-FR" sz="1400" baseline="-25000" noProof="0" dirty="0"/>
              <a:t>µ2</a:t>
            </a:r>
            <a:endParaRPr lang="fr-FR" baseline="-25000" noProof="0" dirty="0"/>
          </a:p>
        </p:txBody>
      </p:sp>
      <p:cxnSp>
        <p:nvCxnSpPr>
          <p:cNvPr id="104" name="Straight Arrow Connector 103">
            <a:extLst>
              <a:ext uri="{FF2B5EF4-FFF2-40B4-BE49-F238E27FC236}">
                <a16:creationId xmlns:a16="http://schemas.microsoft.com/office/drawing/2014/main" id="{F716891F-6BB2-74DC-18D9-0ADC74ED489C}"/>
              </a:ext>
            </a:extLst>
          </p:cNvPr>
          <p:cNvCxnSpPr>
            <a:cxnSpLocks/>
          </p:cNvCxnSpPr>
          <p:nvPr/>
        </p:nvCxnSpPr>
        <p:spPr>
          <a:xfrm>
            <a:off x="6358562" y="3326458"/>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8E2A3DA8-B5E6-FB81-3AD1-AF732A5400D2}"/>
              </a:ext>
            </a:extLst>
          </p:cNvPr>
          <p:cNvCxnSpPr>
            <a:cxnSpLocks/>
          </p:cNvCxnSpPr>
          <p:nvPr/>
        </p:nvCxnSpPr>
        <p:spPr>
          <a:xfrm>
            <a:off x="6356073" y="3617994"/>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94A73EC9-5E1C-31B6-2235-EB41843DB395}"/>
              </a:ext>
            </a:extLst>
          </p:cNvPr>
          <p:cNvSpPr txBox="1"/>
          <p:nvPr/>
        </p:nvSpPr>
        <p:spPr>
          <a:xfrm>
            <a:off x="6406077" y="3404255"/>
            <a:ext cx="405517" cy="235962"/>
          </a:xfrm>
          <a:prstGeom prst="rect">
            <a:avLst/>
          </a:prstGeom>
          <a:noFill/>
        </p:spPr>
        <p:txBody>
          <a:bodyPr wrap="square" rtlCol="0">
            <a:spAutoFit/>
          </a:bodyPr>
          <a:lstStyle/>
          <a:p>
            <a:r>
              <a:rPr lang="fr-FR" sz="1400" baseline="-25000" noProof="0" dirty="0"/>
              <a:t>µ3</a:t>
            </a:r>
            <a:endParaRPr lang="fr-FR" baseline="-25000" noProof="0" dirty="0"/>
          </a:p>
        </p:txBody>
      </p:sp>
      <p:cxnSp>
        <p:nvCxnSpPr>
          <p:cNvPr id="109" name="Straight Arrow Connector 108">
            <a:extLst>
              <a:ext uri="{FF2B5EF4-FFF2-40B4-BE49-F238E27FC236}">
                <a16:creationId xmlns:a16="http://schemas.microsoft.com/office/drawing/2014/main" id="{30EF5E9D-CD4A-2616-DEA7-4803A741CA13}"/>
              </a:ext>
            </a:extLst>
          </p:cNvPr>
          <p:cNvCxnSpPr>
            <a:cxnSpLocks/>
          </p:cNvCxnSpPr>
          <p:nvPr/>
        </p:nvCxnSpPr>
        <p:spPr>
          <a:xfrm>
            <a:off x="6355357" y="3987135"/>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108ABC84-55C3-1F26-C760-D9EE6F005B97}"/>
              </a:ext>
            </a:extLst>
          </p:cNvPr>
          <p:cNvCxnSpPr>
            <a:cxnSpLocks/>
          </p:cNvCxnSpPr>
          <p:nvPr/>
        </p:nvCxnSpPr>
        <p:spPr>
          <a:xfrm>
            <a:off x="6352868" y="4278671"/>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55E0425A-BBA0-7FD9-DE93-98E8D4B461AB}"/>
              </a:ext>
            </a:extLst>
          </p:cNvPr>
          <p:cNvSpPr txBox="1"/>
          <p:nvPr/>
        </p:nvSpPr>
        <p:spPr>
          <a:xfrm>
            <a:off x="6402872" y="4064932"/>
            <a:ext cx="405517" cy="235962"/>
          </a:xfrm>
          <a:prstGeom prst="rect">
            <a:avLst/>
          </a:prstGeom>
          <a:noFill/>
        </p:spPr>
        <p:txBody>
          <a:bodyPr wrap="square" rtlCol="0">
            <a:spAutoFit/>
          </a:bodyPr>
          <a:lstStyle/>
          <a:p>
            <a:r>
              <a:rPr lang="fr-FR" sz="1400" baseline="-25000" noProof="0" dirty="0"/>
              <a:t>µ4</a:t>
            </a:r>
            <a:endParaRPr lang="fr-FR" baseline="-25000" noProof="0" dirty="0"/>
          </a:p>
        </p:txBody>
      </p:sp>
      <p:cxnSp>
        <p:nvCxnSpPr>
          <p:cNvPr id="114" name="Straight Arrow Connector 113">
            <a:extLst>
              <a:ext uri="{FF2B5EF4-FFF2-40B4-BE49-F238E27FC236}">
                <a16:creationId xmlns:a16="http://schemas.microsoft.com/office/drawing/2014/main" id="{B9017EA3-DD13-1225-16BD-B1838A71AFA2}"/>
              </a:ext>
            </a:extLst>
          </p:cNvPr>
          <p:cNvCxnSpPr>
            <a:cxnSpLocks/>
          </p:cNvCxnSpPr>
          <p:nvPr/>
        </p:nvCxnSpPr>
        <p:spPr>
          <a:xfrm>
            <a:off x="6355357" y="4669548"/>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D6940536-C0AA-F013-5A2C-5CDC56BC2D85}"/>
              </a:ext>
            </a:extLst>
          </p:cNvPr>
          <p:cNvCxnSpPr>
            <a:cxnSpLocks/>
          </p:cNvCxnSpPr>
          <p:nvPr/>
        </p:nvCxnSpPr>
        <p:spPr>
          <a:xfrm>
            <a:off x="6352868" y="4961084"/>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BD7971A7-730C-BE34-B57D-E74599111E6B}"/>
              </a:ext>
            </a:extLst>
          </p:cNvPr>
          <p:cNvSpPr txBox="1"/>
          <p:nvPr/>
        </p:nvSpPr>
        <p:spPr>
          <a:xfrm>
            <a:off x="6402872" y="4747345"/>
            <a:ext cx="405517" cy="235962"/>
          </a:xfrm>
          <a:prstGeom prst="rect">
            <a:avLst/>
          </a:prstGeom>
          <a:noFill/>
        </p:spPr>
        <p:txBody>
          <a:bodyPr wrap="square" rtlCol="0">
            <a:spAutoFit/>
          </a:bodyPr>
          <a:lstStyle/>
          <a:p>
            <a:r>
              <a:rPr lang="fr-FR" sz="1400" baseline="-25000" noProof="0" dirty="0"/>
              <a:t>µ5</a:t>
            </a:r>
            <a:endParaRPr lang="fr-FR" baseline="-25000" noProof="0" dirty="0"/>
          </a:p>
        </p:txBody>
      </p:sp>
      <p:cxnSp>
        <p:nvCxnSpPr>
          <p:cNvPr id="119" name="Straight Arrow Connector 118">
            <a:extLst>
              <a:ext uri="{FF2B5EF4-FFF2-40B4-BE49-F238E27FC236}">
                <a16:creationId xmlns:a16="http://schemas.microsoft.com/office/drawing/2014/main" id="{6E87BFB2-CAF6-4FDD-03A3-CDA90CFBD7F8}"/>
              </a:ext>
            </a:extLst>
          </p:cNvPr>
          <p:cNvCxnSpPr>
            <a:cxnSpLocks/>
          </p:cNvCxnSpPr>
          <p:nvPr/>
        </p:nvCxnSpPr>
        <p:spPr>
          <a:xfrm>
            <a:off x="6344514" y="5327647"/>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556CE763-5382-3864-9549-48C298208AC7}"/>
              </a:ext>
            </a:extLst>
          </p:cNvPr>
          <p:cNvCxnSpPr>
            <a:cxnSpLocks/>
          </p:cNvCxnSpPr>
          <p:nvPr/>
        </p:nvCxnSpPr>
        <p:spPr>
          <a:xfrm>
            <a:off x="6342025" y="5619183"/>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3" name="TextBox 122">
            <a:extLst>
              <a:ext uri="{FF2B5EF4-FFF2-40B4-BE49-F238E27FC236}">
                <a16:creationId xmlns:a16="http://schemas.microsoft.com/office/drawing/2014/main" id="{10F5026A-529E-7A14-EE32-C60C054B0C79}"/>
              </a:ext>
            </a:extLst>
          </p:cNvPr>
          <p:cNvSpPr txBox="1"/>
          <p:nvPr/>
        </p:nvSpPr>
        <p:spPr>
          <a:xfrm>
            <a:off x="6392029" y="5405444"/>
            <a:ext cx="405517" cy="235962"/>
          </a:xfrm>
          <a:prstGeom prst="rect">
            <a:avLst/>
          </a:prstGeom>
          <a:noFill/>
        </p:spPr>
        <p:txBody>
          <a:bodyPr wrap="square" rtlCol="0">
            <a:spAutoFit/>
          </a:bodyPr>
          <a:lstStyle/>
          <a:p>
            <a:r>
              <a:rPr lang="fr-FR" sz="1400" baseline="-25000" noProof="0" dirty="0"/>
              <a:t>µ6</a:t>
            </a:r>
            <a:endParaRPr lang="fr-FR" baseline="-25000" noProof="0" dirty="0"/>
          </a:p>
        </p:txBody>
      </p:sp>
      <p:cxnSp>
        <p:nvCxnSpPr>
          <p:cNvPr id="127" name="Straight Arrow Connector 126">
            <a:extLst>
              <a:ext uri="{FF2B5EF4-FFF2-40B4-BE49-F238E27FC236}">
                <a16:creationId xmlns:a16="http://schemas.microsoft.com/office/drawing/2014/main" id="{005F9867-EBE0-46D0-7841-26F8B87E3FF1}"/>
              </a:ext>
            </a:extLst>
          </p:cNvPr>
          <p:cNvCxnSpPr>
            <a:cxnSpLocks/>
          </p:cNvCxnSpPr>
          <p:nvPr/>
        </p:nvCxnSpPr>
        <p:spPr>
          <a:xfrm>
            <a:off x="6351667" y="6267936"/>
            <a:ext cx="4167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C5675721-CC87-8DD5-54FE-94FE779D355F}"/>
              </a:ext>
            </a:extLst>
          </p:cNvPr>
          <p:cNvSpPr txBox="1"/>
          <p:nvPr/>
        </p:nvSpPr>
        <p:spPr>
          <a:xfrm>
            <a:off x="6401671" y="6054197"/>
            <a:ext cx="405517" cy="235962"/>
          </a:xfrm>
          <a:prstGeom prst="rect">
            <a:avLst/>
          </a:prstGeom>
          <a:noFill/>
        </p:spPr>
        <p:txBody>
          <a:bodyPr wrap="square" rtlCol="0">
            <a:spAutoFit/>
          </a:bodyPr>
          <a:lstStyle/>
          <a:p>
            <a:r>
              <a:rPr lang="fr-FR" sz="1400" baseline="-25000" noProof="0" dirty="0"/>
              <a:t>µ7</a:t>
            </a:r>
            <a:endParaRPr lang="fr-FR" baseline="-25000" noProof="0" dirty="0"/>
          </a:p>
        </p:txBody>
      </p:sp>
      <p:cxnSp>
        <p:nvCxnSpPr>
          <p:cNvPr id="3" name="Straight Connector 2">
            <a:extLst>
              <a:ext uri="{FF2B5EF4-FFF2-40B4-BE49-F238E27FC236}">
                <a16:creationId xmlns:a16="http://schemas.microsoft.com/office/drawing/2014/main" id="{7A627585-1FBE-90E8-1ACE-AC6ECE80C514}"/>
              </a:ext>
            </a:extLst>
          </p:cNvPr>
          <p:cNvCxnSpPr/>
          <p:nvPr/>
        </p:nvCxnSpPr>
        <p:spPr>
          <a:xfrm>
            <a:off x="6889891" y="2019870"/>
            <a:ext cx="0" cy="395653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C6B5523-E8AE-94B7-C873-02EDA88F812D}"/>
              </a:ext>
            </a:extLst>
          </p:cNvPr>
          <p:cNvCxnSpPr/>
          <p:nvPr/>
        </p:nvCxnSpPr>
        <p:spPr>
          <a:xfrm>
            <a:off x="6332383" y="5976400"/>
            <a:ext cx="557508" cy="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7B0AE9E-9F24-C479-02AE-A69B720B8482}"/>
              </a:ext>
            </a:extLst>
          </p:cNvPr>
          <p:cNvSpPr txBox="1"/>
          <p:nvPr/>
        </p:nvSpPr>
        <p:spPr>
          <a:xfrm>
            <a:off x="9445435" y="1916155"/>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&gt;1000</a:t>
            </a:r>
          </a:p>
        </p:txBody>
      </p:sp>
      <p:sp>
        <p:nvSpPr>
          <p:cNvPr id="27" name="TextBox 26">
            <a:extLst>
              <a:ext uri="{FF2B5EF4-FFF2-40B4-BE49-F238E27FC236}">
                <a16:creationId xmlns:a16="http://schemas.microsoft.com/office/drawing/2014/main" id="{0B4730BB-7568-CB2A-D56B-C88ACBF7E9D0}"/>
              </a:ext>
            </a:extLst>
          </p:cNvPr>
          <p:cNvSpPr txBox="1"/>
          <p:nvPr/>
        </p:nvSpPr>
        <p:spPr>
          <a:xfrm>
            <a:off x="9445435" y="2582155"/>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750-999</a:t>
            </a:r>
          </a:p>
        </p:txBody>
      </p:sp>
      <p:sp>
        <p:nvSpPr>
          <p:cNvPr id="29" name="TextBox 28">
            <a:extLst>
              <a:ext uri="{FF2B5EF4-FFF2-40B4-BE49-F238E27FC236}">
                <a16:creationId xmlns:a16="http://schemas.microsoft.com/office/drawing/2014/main" id="{1ED8E86E-7C11-F5AC-2A78-06182D6FCBEF}"/>
              </a:ext>
            </a:extLst>
          </p:cNvPr>
          <p:cNvSpPr txBox="1"/>
          <p:nvPr/>
        </p:nvSpPr>
        <p:spPr>
          <a:xfrm>
            <a:off x="9445435" y="3248155"/>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500-749</a:t>
            </a:r>
          </a:p>
        </p:txBody>
      </p:sp>
      <p:sp>
        <p:nvSpPr>
          <p:cNvPr id="31" name="TextBox 30">
            <a:extLst>
              <a:ext uri="{FF2B5EF4-FFF2-40B4-BE49-F238E27FC236}">
                <a16:creationId xmlns:a16="http://schemas.microsoft.com/office/drawing/2014/main" id="{F84B5520-055E-3687-3A0B-54B049FAB214}"/>
              </a:ext>
            </a:extLst>
          </p:cNvPr>
          <p:cNvSpPr txBox="1"/>
          <p:nvPr/>
        </p:nvSpPr>
        <p:spPr>
          <a:xfrm>
            <a:off x="9445435" y="3914155"/>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350-499</a:t>
            </a:r>
          </a:p>
        </p:txBody>
      </p:sp>
      <p:sp>
        <p:nvSpPr>
          <p:cNvPr id="47" name="TextBox 46">
            <a:extLst>
              <a:ext uri="{FF2B5EF4-FFF2-40B4-BE49-F238E27FC236}">
                <a16:creationId xmlns:a16="http://schemas.microsoft.com/office/drawing/2014/main" id="{3CFF1179-2019-0DFD-3AC7-6EFAC1F9F6F6}"/>
              </a:ext>
            </a:extLst>
          </p:cNvPr>
          <p:cNvSpPr txBox="1"/>
          <p:nvPr/>
        </p:nvSpPr>
        <p:spPr>
          <a:xfrm>
            <a:off x="9445435" y="4580155"/>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200-349</a:t>
            </a:r>
          </a:p>
        </p:txBody>
      </p:sp>
      <p:sp>
        <p:nvSpPr>
          <p:cNvPr id="59" name="TextBox 58">
            <a:extLst>
              <a:ext uri="{FF2B5EF4-FFF2-40B4-BE49-F238E27FC236}">
                <a16:creationId xmlns:a16="http://schemas.microsoft.com/office/drawing/2014/main" id="{111EB8A1-96B7-3D7F-E0BC-980456A44FB3}"/>
              </a:ext>
            </a:extLst>
          </p:cNvPr>
          <p:cNvSpPr txBox="1"/>
          <p:nvPr/>
        </p:nvSpPr>
        <p:spPr>
          <a:xfrm>
            <a:off x="9445435" y="5246155"/>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&lt;200</a:t>
            </a:r>
          </a:p>
        </p:txBody>
      </p:sp>
      <p:sp>
        <p:nvSpPr>
          <p:cNvPr id="60" name="TextBox 59">
            <a:extLst>
              <a:ext uri="{FF2B5EF4-FFF2-40B4-BE49-F238E27FC236}">
                <a16:creationId xmlns:a16="http://schemas.microsoft.com/office/drawing/2014/main" id="{91FAD272-9F48-A8E5-6EC2-15FFA1903509}"/>
              </a:ext>
            </a:extLst>
          </p:cNvPr>
          <p:cNvSpPr txBox="1"/>
          <p:nvPr/>
        </p:nvSpPr>
        <p:spPr>
          <a:xfrm>
            <a:off x="10634853" y="2003358"/>
            <a:ext cx="405517" cy="235962"/>
          </a:xfrm>
          <a:prstGeom prst="rect">
            <a:avLst/>
          </a:prstGeom>
          <a:noFill/>
        </p:spPr>
        <p:txBody>
          <a:bodyPr wrap="square" rtlCol="0">
            <a:spAutoFit/>
          </a:bodyPr>
          <a:lstStyle/>
          <a:p>
            <a:r>
              <a:rPr lang="fr-FR" sz="1400" baseline="-25000" noProof="0" dirty="0"/>
              <a:t>α’1</a:t>
            </a:r>
            <a:endParaRPr lang="fr-FR" baseline="-25000" noProof="0" dirty="0"/>
          </a:p>
        </p:txBody>
      </p:sp>
      <p:cxnSp>
        <p:nvCxnSpPr>
          <p:cNvPr id="62" name="Straight Arrow Connector 61">
            <a:extLst>
              <a:ext uri="{FF2B5EF4-FFF2-40B4-BE49-F238E27FC236}">
                <a16:creationId xmlns:a16="http://schemas.microsoft.com/office/drawing/2014/main" id="{56C3F1FA-5526-E63A-F6D1-71A86BED5CB3}"/>
              </a:ext>
            </a:extLst>
          </p:cNvPr>
          <p:cNvCxnSpPr>
            <a:cxnSpLocks/>
          </p:cNvCxnSpPr>
          <p:nvPr/>
        </p:nvCxnSpPr>
        <p:spPr>
          <a:xfrm>
            <a:off x="10657546" y="2239320"/>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D8449CA0-5357-B22D-C303-EB088B2D39F1}"/>
              </a:ext>
            </a:extLst>
          </p:cNvPr>
          <p:cNvSpPr txBox="1"/>
          <p:nvPr/>
        </p:nvSpPr>
        <p:spPr>
          <a:xfrm>
            <a:off x="10634853" y="2648343"/>
            <a:ext cx="405517" cy="235962"/>
          </a:xfrm>
          <a:prstGeom prst="rect">
            <a:avLst/>
          </a:prstGeom>
          <a:noFill/>
        </p:spPr>
        <p:txBody>
          <a:bodyPr wrap="square" rtlCol="0">
            <a:spAutoFit/>
          </a:bodyPr>
          <a:lstStyle/>
          <a:p>
            <a:r>
              <a:rPr lang="fr-FR" sz="1400" baseline="-25000" noProof="0" dirty="0">
                <a:latin typeface="Calibri" panose="020F0502020204030204" pitchFamily="34" charset="0"/>
                <a:cs typeface="Calibri" panose="020F0502020204030204" pitchFamily="34" charset="0"/>
              </a:rPr>
              <a:t>α'</a:t>
            </a:r>
            <a:r>
              <a:rPr lang="fr-FR" sz="1400" baseline="-25000" noProof="0" dirty="0"/>
              <a:t>2</a:t>
            </a:r>
            <a:endParaRPr lang="fr-FR" baseline="-25000" noProof="0" dirty="0"/>
          </a:p>
        </p:txBody>
      </p:sp>
      <p:cxnSp>
        <p:nvCxnSpPr>
          <p:cNvPr id="64" name="Straight Arrow Connector 63">
            <a:extLst>
              <a:ext uri="{FF2B5EF4-FFF2-40B4-BE49-F238E27FC236}">
                <a16:creationId xmlns:a16="http://schemas.microsoft.com/office/drawing/2014/main" id="{283DE010-E14B-0F6D-6E6B-DACCAAB7F717}"/>
              </a:ext>
            </a:extLst>
          </p:cNvPr>
          <p:cNvCxnSpPr>
            <a:cxnSpLocks/>
          </p:cNvCxnSpPr>
          <p:nvPr/>
        </p:nvCxnSpPr>
        <p:spPr>
          <a:xfrm>
            <a:off x="10672479" y="2884305"/>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F632736C-75A3-5B3E-D0FD-E8653BB106CB}"/>
              </a:ext>
            </a:extLst>
          </p:cNvPr>
          <p:cNvSpPr txBox="1"/>
          <p:nvPr/>
        </p:nvSpPr>
        <p:spPr>
          <a:xfrm>
            <a:off x="10634853" y="3309280"/>
            <a:ext cx="405517" cy="235962"/>
          </a:xfrm>
          <a:prstGeom prst="rect">
            <a:avLst/>
          </a:prstGeom>
          <a:noFill/>
        </p:spPr>
        <p:txBody>
          <a:bodyPr wrap="square" rtlCol="0">
            <a:spAutoFit/>
          </a:bodyPr>
          <a:lstStyle/>
          <a:p>
            <a:r>
              <a:rPr lang="fr-FR" sz="1400" baseline="-25000" noProof="0" dirty="0"/>
              <a:t>α’3</a:t>
            </a:r>
            <a:endParaRPr lang="fr-FR" baseline="-25000" noProof="0" dirty="0"/>
          </a:p>
        </p:txBody>
      </p:sp>
      <p:cxnSp>
        <p:nvCxnSpPr>
          <p:cNvPr id="71" name="Straight Arrow Connector 70">
            <a:extLst>
              <a:ext uri="{FF2B5EF4-FFF2-40B4-BE49-F238E27FC236}">
                <a16:creationId xmlns:a16="http://schemas.microsoft.com/office/drawing/2014/main" id="{18B4FA57-89A6-B291-B839-601602727110}"/>
              </a:ext>
            </a:extLst>
          </p:cNvPr>
          <p:cNvCxnSpPr>
            <a:cxnSpLocks/>
          </p:cNvCxnSpPr>
          <p:nvPr/>
        </p:nvCxnSpPr>
        <p:spPr>
          <a:xfrm>
            <a:off x="10669992" y="3581154"/>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C8D33594-1057-9EFC-8D75-AFB93CF6AE89}"/>
              </a:ext>
            </a:extLst>
          </p:cNvPr>
          <p:cNvSpPr txBox="1"/>
          <p:nvPr/>
        </p:nvSpPr>
        <p:spPr>
          <a:xfrm>
            <a:off x="10634853" y="3922865"/>
            <a:ext cx="405517" cy="235962"/>
          </a:xfrm>
          <a:prstGeom prst="rect">
            <a:avLst/>
          </a:prstGeom>
          <a:noFill/>
        </p:spPr>
        <p:txBody>
          <a:bodyPr wrap="square" rtlCol="0">
            <a:spAutoFit/>
          </a:bodyPr>
          <a:lstStyle/>
          <a:p>
            <a:r>
              <a:rPr lang="fr-FR" sz="1400" baseline="-25000" noProof="0" dirty="0"/>
              <a:t>α</a:t>
            </a:r>
            <a:r>
              <a:rPr lang="fr-FR" sz="1400" baseline="-25000" noProof="0" dirty="0">
                <a:latin typeface="Calibri" panose="020F0502020204030204" pitchFamily="34" charset="0"/>
                <a:cs typeface="Calibri" panose="020F0502020204030204" pitchFamily="34" charset="0"/>
              </a:rPr>
              <a:t>'</a:t>
            </a:r>
            <a:r>
              <a:rPr lang="fr-FR" sz="1400" baseline="-25000" noProof="0" dirty="0"/>
              <a:t>4</a:t>
            </a:r>
            <a:endParaRPr lang="fr-FR" baseline="-25000" noProof="0" dirty="0"/>
          </a:p>
        </p:txBody>
      </p:sp>
      <p:cxnSp>
        <p:nvCxnSpPr>
          <p:cNvPr id="86" name="Straight Arrow Connector 85">
            <a:extLst>
              <a:ext uri="{FF2B5EF4-FFF2-40B4-BE49-F238E27FC236}">
                <a16:creationId xmlns:a16="http://schemas.microsoft.com/office/drawing/2014/main" id="{3425BBF8-DCAE-4EF5-166C-517C21FBE691}"/>
              </a:ext>
            </a:extLst>
          </p:cNvPr>
          <p:cNvCxnSpPr>
            <a:cxnSpLocks/>
          </p:cNvCxnSpPr>
          <p:nvPr/>
        </p:nvCxnSpPr>
        <p:spPr>
          <a:xfrm>
            <a:off x="10669992" y="4183018"/>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3832D90E-5622-B432-7422-2C29F5D209FA}"/>
              </a:ext>
            </a:extLst>
          </p:cNvPr>
          <p:cNvSpPr txBox="1"/>
          <p:nvPr/>
        </p:nvSpPr>
        <p:spPr>
          <a:xfrm>
            <a:off x="10634853" y="4642675"/>
            <a:ext cx="405517" cy="235962"/>
          </a:xfrm>
          <a:prstGeom prst="rect">
            <a:avLst/>
          </a:prstGeom>
          <a:noFill/>
        </p:spPr>
        <p:txBody>
          <a:bodyPr wrap="square" rtlCol="0">
            <a:spAutoFit/>
          </a:bodyPr>
          <a:lstStyle/>
          <a:p>
            <a:r>
              <a:rPr lang="fr-FR" sz="1400" baseline="-25000" noProof="0" dirty="0"/>
              <a:t>α’5</a:t>
            </a:r>
            <a:endParaRPr lang="fr-FR" baseline="-25000" noProof="0" dirty="0"/>
          </a:p>
        </p:txBody>
      </p:sp>
      <p:cxnSp>
        <p:nvCxnSpPr>
          <p:cNvPr id="88" name="Straight Arrow Connector 87">
            <a:extLst>
              <a:ext uri="{FF2B5EF4-FFF2-40B4-BE49-F238E27FC236}">
                <a16:creationId xmlns:a16="http://schemas.microsoft.com/office/drawing/2014/main" id="{A103EB87-7B63-3467-06F7-CCAB3B5707E7}"/>
              </a:ext>
            </a:extLst>
          </p:cNvPr>
          <p:cNvCxnSpPr>
            <a:cxnSpLocks/>
          </p:cNvCxnSpPr>
          <p:nvPr/>
        </p:nvCxnSpPr>
        <p:spPr>
          <a:xfrm>
            <a:off x="10657546" y="4893635"/>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2865408B-40D1-E80F-6B22-A830B5FE480D}"/>
              </a:ext>
            </a:extLst>
          </p:cNvPr>
          <p:cNvSpPr txBox="1"/>
          <p:nvPr/>
        </p:nvSpPr>
        <p:spPr>
          <a:xfrm>
            <a:off x="10634853" y="5320116"/>
            <a:ext cx="405517" cy="235962"/>
          </a:xfrm>
          <a:prstGeom prst="rect">
            <a:avLst/>
          </a:prstGeom>
          <a:noFill/>
        </p:spPr>
        <p:txBody>
          <a:bodyPr wrap="square" rtlCol="0">
            <a:spAutoFit/>
          </a:bodyPr>
          <a:lstStyle/>
          <a:p>
            <a:r>
              <a:rPr lang="fr-FR" sz="1400" baseline="-25000" noProof="0" dirty="0"/>
              <a:t>α</a:t>
            </a:r>
            <a:r>
              <a:rPr lang="fr-FR" sz="1400" baseline="-25000" noProof="0" dirty="0">
                <a:latin typeface="Calibri" panose="020F0502020204030204" pitchFamily="34" charset="0"/>
                <a:cs typeface="Calibri" panose="020F0502020204030204" pitchFamily="34" charset="0"/>
              </a:rPr>
              <a:t>'</a:t>
            </a:r>
            <a:r>
              <a:rPr lang="fr-FR" sz="1400" baseline="-25000" noProof="0" dirty="0"/>
              <a:t>6</a:t>
            </a:r>
            <a:endParaRPr lang="fr-FR" baseline="-25000" noProof="0" dirty="0"/>
          </a:p>
        </p:txBody>
      </p:sp>
      <p:cxnSp>
        <p:nvCxnSpPr>
          <p:cNvPr id="90" name="Straight Arrow Connector 89">
            <a:extLst>
              <a:ext uri="{FF2B5EF4-FFF2-40B4-BE49-F238E27FC236}">
                <a16:creationId xmlns:a16="http://schemas.microsoft.com/office/drawing/2014/main" id="{FB1A2B5B-81D4-C1F1-0A1E-55DDAA88866D}"/>
              </a:ext>
            </a:extLst>
          </p:cNvPr>
          <p:cNvCxnSpPr>
            <a:cxnSpLocks/>
          </p:cNvCxnSpPr>
          <p:nvPr/>
        </p:nvCxnSpPr>
        <p:spPr>
          <a:xfrm>
            <a:off x="10669992" y="5579156"/>
            <a:ext cx="40800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42C16CEF-DE74-EC75-C195-3D6C1CBC2BD0}"/>
              </a:ext>
            </a:extLst>
          </p:cNvPr>
          <p:cNvSpPr txBox="1"/>
          <p:nvPr/>
        </p:nvSpPr>
        <p:spPr>
          <a:xfrm>
            <a:off x="9332588" y="939333"/>
            <a:ext cx="1432539" cy="938719"/>
          </a:xfrm>
          <a:prstGeom prst="rect">
            <a:avLst/>
          </a:prstGeom>
          <a:solidFill>
            <a:schemeClr val="accent5">
              <a:lumMod val="20000"/>
              <a:lumOff val="80000"/>
            </a:schemeClr>
          </a:solidFill>
        </p:spPr>
        <p:txBody>
          <a:bodyPr wrap="square" rtlCol="0">
            <a:spAutoFit/>
          </a:bodyPr>
          <a:lstStyle/>
          <a:p>
            <a:r>
              <a:rPr lang="fr-FR" sz="1100" noProof="0" dirty="0"/>
              <a:t>EVVIH âgés de 5 à 14 ans sous TAR par catégorie de nombre de CD4 au début du traitement</a:t>
            </a:r>
            <a:endParaRPr lang="fr-FR" noProof="0" dirty="0"/>
          </a:p>
        </p:txBody>
      </p:sp>
      <p:cxnSp>
        <p:nvCxnSpPr>
          <p:cNvPr id="92" name="Straight Arrow Connector 91">
            <a:extLst>
              <a:ext uri="{FF2B5EF4-FFF2-40B4-BE49-F238E27FC236}">
                <a16:creationId xmlns:a16="http://schemas.microsoft.com/office/drawing/2014/main" id="{300954C5-34FF-FBE1-B3AC-D49747EC541C}"/>
              </a:ext>
            </a:extLst>
          </p:cNvPr>
          <p:cNvCxnSpPr>
            <a:cxnSpLocks/>
          </p:cNvCxnSpPr>
          <p:nvPr/>
        </p:nvCxnSpPr>
        <p:spPr>
          <a:xfrm>
            <a:off x="8481736" y="2003358"/>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699FEE9B-930E-EAB1-8EF5-761287B6A06E}"/>
              </a:ext>
            </a:extLst>
          </p:cNvPr>
          <p:cNvCxnSpPr>
            <a:cxnSpLocks/>
          </p:cNvCxnSpPr>
          <p:nvPr/>
        </p:nvCxnSpPr>
        <p:spPr>
          <a:xfrm flipH="1">
            <a:off x="8469290" y="2097667"/>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F95A426D-4E09-21E5-0F36-EF9969622472}"/>
              </a:ext>
            </a:extLst>
          </p:cNvPr>
          <p:cNvCxnSpPr>
            <a:cxnSpLocks/>
          </p:cNvCxnSpPr>
          <p:nvPr/>
        </p:nvCxnSpPr>
        <p:spPr>
          <a:xfrm>
            <a:off x="8494182" y="2643739"/>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B869BA18-A542-B7D4-5DA7-D018932BB88F}"/>
              </a:ext>
            </a:extLst>
          </p:cNvPr>
          <p:cNvCxnSpPr>
            <a:cxnSpLocks/>
          </p:cNvCxnSpPr>
          <p:nvPr/>
        </p:nvCxnSpPr>
        <p:spPr>
          <a:xfrm flipH="1">
            <a:off x="8481736" y="2738048"/>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C5BEB3DB-AC4F-DB79-81A9-A2B7200869A5}"/>
              </a:ext>
            </a:extLst>
          </p:cNvPr>
          <p:cNvCxnSpPr>
            <a:cxnSpLocks/>
          </p:cNvCxnSpPr>
          <p:nvPr/>
        </p:nvCxnSpPr>
        <p:spPr>
          <a:xfrm>
            <a:off x="8527556" y="3309946"/>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D0CDCCA6-97E4-19A7-5808-2A4145914793}"/>
              </a:ext>
            </a:extLst>
          </p:cNvPr>
          <p:cNvCxnSpPr>
            <a:cxnSpLocks/>
          </p:cNvCxnSpPr>
          <p:nvPr/>
        </p:nvCxnSpPr>
        <p:spPr>
          <a:xfrm flipH="1">
            <a:off x="8515110" y="3404255"/>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56EE23D6-A7B3-1C0D-8ACC-6B40910DF27B}"/>
              </a:ext>
            </a:extLst>
          </p:cNvPr>
          <p:cNvCxnSpPr>
            <a:cxnSpLocks/>
          </p:cNvCxnSpPr>
          <p:nvPr/>
        </p:nvCxnSpPr>
        <p:spPr>
          <a:xfrm>
            <a:off x="8506628" y="3975620"/>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3F80BB56-5ED1-C391-0393-8B0ED3DC4907}"/>
              </a:ext>
            </a:extLst>
          </p:cNvPr>
          <p:cNvCxnSpPr>
            <a:cxnSpLocks/>
          </p:cNvCxnSpPr>
          <p:nvPr/>
        </p:nvCxnSpPr>
        <p:spPr>
          <a:xfrm flipH="1">
            <a:off x="8494182" y="4069929"/>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2A73831E-74B5-F8B4-276D-391BD1A3669B}"/>
              </a:ext>
            </a:extLst>
          </p:cNvPr>
          <p:cNvCxnSpPr>
            <a:cxnSpLocks/>
          </p:cNvCxnSpPr>
          <p:nvPr/>
        </p:nvCxnSpPr>
        <p:spPr>
          <a:xfrm>
            <a:off x="8506628" y="4653036"/>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F53F8E52-8189-CDBF-6264-1F832A4C4C6E}"/>
              </a:ext>
            </a:extLst>
          </p:cNvPr>
          <p:cNvCxnSpPr>
            <a:cxnSpLocks/>
          </p:cNvCxnSpPr>
          <p:nvPr/>
        </p:nvCxnSpPr>
        <p:spPr>
          <a:xfrm flipH="1">
            <a:off x="8494182" y="4747345"/>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D7E9CCC4-F584-E1CF-1911-AECBB8AF8AE9}"/>
              </a:ext>
            </a:extLst>
          </p:cNvPr>
          <p:cNvCxnSpPr>
            <a:cxnSpLocks/>
          </p:cNvCxnSpPr>
          <p:nvPr/>
        </p:nvCxnSpPr>
        <p:spPr>
          <a:xfrm>
            <a:off x="8515092" y="5299549"/>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00DD0873-6302-032F-DF7E-5DC491AEDC1F}"/>
              </a:ext>
            </a:extLst>
          </p:cNvPr>
          <p:cNvCxnSpPr>
            <a:cxnSpLocks/>
          </p:cNvCxnSpPr>
          <p:nvPr/>
        </p:nvCxnSpPr>
        <p:spPr>
          <a:xfrm flipH="1">
            <a:off x="8502646" y="5393858"/>
            <a:ext cx="93032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1" name="TextBox 140">
            <a:extLst>
              <a:ext uri="{FF2B5EF4-FFF2-40B4-BE49-F238E27FC236}">
                <a16:creationId xmlns:a16="http://schemas.microsoft.com/office/drawing/2014/main" id="{AEF08ED7-14C4-718C-A4A8-46060D693679}"/>
              </a:ext>
            </a:extLst>
          </p:cNvPr>
          <p:cNvSpPr txBox="1"/>
          <p:nvPr/>
        </p:nvSpPr>
        <p:spPr>
          <a:xfrm>
            <a:off x="3323415" y="1925022"/>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&gt;30</a:t>
            </a:r>
          </a:p>
        </p:txBody>
      </p:sp>
      <p:sp>
        <p:nvSpPr>
          <p:cNvPr id="142" name="TextBox 141">
            <a:extLst>
              <a:ext uri="{FF2B5EF4-FFF2-40B4-BE49-F238E27FC236}">
                <a16:creationId xmlns:a16="http://schemas.microsoft.com/office/drawing/2014/main" id="{4EB225B3-D1C7-7CED-4C52-456AB6383C5F}"/>
              </a:ext>
            </a:extLst>
          </p:cNvPr>
          <p:cNvSpPr txBox="1"/>
          <p:nvPr/>
        </p:nvSpPr>
        <p:spPr>
          <a:xfrm>
            <a:off x="3323415" y="2591022"/>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26-30</a:t>
            </a:r>
          </a:p>
        </p:txBody>
      </p:sp>
      <p:sp>
        <p:nvSpPr>
          <p:cNvPr id="143" name="TextBox 142">
            <a:extLst>
              <a:ext uri="{FF2B5EF4-FFF2-40B4-BE49-F238E27FC236}">
                <a16:creationId xmlns:a16="http://schemas.microsoft.com/office/drawing/2014/main" id="{16782720-6196-E085-066F-27554DF0F855}"/>
              </a:ext>
            </a:extLst>
          </p:cNvPr>
          <p:cNvSpPr txBox="1"/>
          <p:nvPr/>
        </p:nvSpPr>
        <p:spPr>
          <a:xfrm>
            <a:off x="3323415" y="3257022"/>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21-25</a:t>
            </a:r>
          </a:p>
        </p:txBody>
      </p:sp>
      <p:sp>
        <p:nvSpPr>
          <p:cNvPr id="144" name="TextBox 143">
            <a:extLst>
              <a:ext uri="{FF2B5EF4-FFF2-40B4-BE49-F238E27FC236}">
                <a16:creationId xmlns:a16="http://schemas.microsoft.com/office/drawing/2014/main" id="{B91AB52A-127E-9596-877E-8299FAC1411B}"/>
              </a:ext>
            </a:extLst>
          </p:cNvPr>
          <p:cNvSpPr txBox="1"/>
          <p:nvPr/>
        </p:nvSpPr>
        <p:spPr>
          <a:xfrm>
            <a:off x="3323415" y="3923022"/>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16-20</a:t>
            </a:r>
          </a:p>
        </p:txBody>
      </p:sp>
      <p:sp>
        <p:nvSpPr>
          <p:cNvPr id="145" name="TextBox 144">
            <a:extLst>
              <a:ext uri="{FF2B5EF4-FFF2-40B4-BE49-F238E27FC236}">
                <a16:creationId xmlns:a16="http://schemas.microsoft.com/office/drawing/2014/main" id="{6B006B67-F41B-8FBC-BF42-BBF3EFB9678F}"/>
              </a:ext>
            </a:extLst>
          </p:cNvPr>
          <p:cNvSpPr txBox="1"/>
          <p:nvPr/>
        </p:nvSpPr>
        <p:spPr>
          <a:xfrm>
            <a:off x="3323415" y="4589022"/>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11-15</a:t>
            </a:r>
          </a:p>
        </p:txBody>
      </p:sp>
      <p:sp>
        <p:nvSpPr>
          <p:cNvPr id="146" name="TextBox 145">
            <a:extLst>
              <a:ext uri="{FF2B5EF4-FFF2-40B4-BE49-F238E27FC236}">
                <a16:creationId xmlns:a16="http://schemas.microsoft.com/office/drawing/2014/main" id="{A0DE5AC7-B251-5605-4CF3-1F882D3DD324}"/>
              </a:ext>
            </a:extLst>
          </p:cNvPr>
          <p:cNvSpPr txBox="1"/>
          <p:nvPr/>
        </p:nvSpPr>
        <p:spPr>
          <a:xfrm>
            <a:off x="3323415" y="5255022"/>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5-10</a:t>
            </a:r>
          </a:p>
        </p:txBody>
      </p:sp>
      <p:sp>
        <p:nvSpPr>
          <p:cNvPr id="147" name="TextBox 146">
            <a:extLst>
              <a:ext uri="{FF2B5EF4-FFF2-40B4-BE49-F238E27FC236}">
                <a16:creationId xmlns:a16="http://schemas.microsoft.com/office/drawing/2014/main" id="{F4ED80A7-83FD-D1BC-4D1F-83F58EF103D9}"/>
              </a:ext>
            </a:extLst>
          </p:cNvPr>
          <p:cNvSpPr txBox="1"/>
          <p:nvPr/>
        </p:nvSpPr>
        <p:spPr>
          <a:xfrm>
            <a:off x="3323415" y="5921023"/>
            <a:ext cx="1212111" cy="369332"/>
          </a:xfrm>
          <a:prstGeom prst="rect">
            <a:avLst/>
          </a:prstGeom>
          <a:solidFill>
            <a:schemeClr val="accent5">
              <a:lumMod val="20000"/>
              <a:lumOff val="80000"/>
            </a:schemeClr>
          </a:solidFill>
          <a:ln>
            <a:solidFill>
              <a:schemeClr val="tx1">
                <a:lumMod val="95000"/>
                <a:lumOff val="5000"/>
              </a:schemeClr>
            </a:solidFill>
          </a:ln>
        </p:spPr>
        <p:txBody>
          <a:bodyPr wrap="square" rtlCol="0">
            <a:spAutoFit/>
          </a:bodyPr>
          <a:lstStyle/>
          <a:p>
            <a:pPr algn="ctr"/>
            <a:r>
              <a:rPr lang="fr-FR" noProof="0" dirty="0"/>
              <a:t>&lt;5</a:t>
            </a:r>
          </a:p>
        </p:txBody>
      </p:sp>
      <p:cxnSp>
        <p:nvCxnSpPr>
          <p:cNvPr id="160" name="Straight Arrow Connector 159">
            <a:extLst>
              <a:ext uri="{FF2B5EF4-FFF2-40B4-BE49-F238E27FC236}">
                <a16:creationId xmlns:a16="http://schemas.microsoft.com/office/drawing/2014/main" id="{4494793B-A343-3A48-8304-585BFFD5A774}"/>
              </a:ext>
            </a:extLst>
          </p:cNvPr>
          <p:cNvCxnSpPr>
            <a:cxnSpLocks/>
          </p:cNvCxnSpPr>
          <p:nvPr/>
        </p:nvCxnSpPr>
        <p:spPr>
          <a:xfrm flipH="1">
            <a:off x="2833279" y="2265239"/>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1" name="TextBox 160">
            <a:extLst>
              <a:ext uri="{FF2B5EF4-FFF2-40B4-BE49-F238E27FC236}">
                <a16:creationId xmlns:a16="http://schemas.microsoft.com/office/drawing/2014/main" id="{DCBFA267-86D6-E56B-018F-BA8C51CDCAE6}"/>
              </a:ext>
            </a:extLst>
          </p:cNvPr>
          <p:cNvSpPr txBox="1"/>
          <p:nvPr/>
        </p:nvSpPr>
        <p:spPr>
          <a:xfrm>
            <a:off x="2940602" y="2029328"/>
            <a:ext cx="405517" cy="235962"/>
          </a:xfrm>
          <a:prstGeom prst="rect">
            <a:avLst/>
          </a:prstGeom>
          <a:noFill/>
        </p:spPr>
        <p:txBody>
          <a:bodyPr wrap="square" rtlCol="0">
            <a:spAutoFit/>
          </a:bodyPr>
          <a:lstStyle/>
          <a:p>
            <a:r>
              <a:rPr lang="fr-FR" sz="1400" baseline="-25000" noProof="0" dirty="0"/>
              <a:t>α1</a:t>
            </a:r>
            <a:endParaRPr lang="fr-FR" baseline="-25000" noProof="0" dirty="0"/>
          </a:p>
        </p:txBody>
      </p:sp>
      <p:sp>
        <p:nvSpPr>
          <p:cNvPr id="173" name="TextBox 172">
            <a:extLst>
              <a:ext uri="{FF2B5EF4-FFF2-40B4-BE49-F238E27FC236}">
                <a16:creationId xmlns:a16="http://schemas.microsoft.com/office/drawing/2014/main" id="{D9A8A045-CBDB-C782-C34F-9FFD5D100D90}"/>
              </a:ext>
            </a:extLst>
          </p:cNvPr>
          <p:cNvSpPr txBox="1"/>
          <p:nvPr/>
        </p:nvSpPr>
        <p:spPr>
          <a:xfrm>
            <a:off x="3336307" y="1260150"/>
            <a:ext cx="1343772" cy="600164"/>
          </a:xfrm>
          <a:prstGeom prst="rect">
            <a:avLst/>
          </a:prstGeom>
          <a:solidFill>
            <a:schemeClr val="accent5">
              <a:lumMod val="20000"/>
              <a:lumOff val="80000"/>
            </a:schemeClr>
          </a:solidFill>
        </p:spPr>
        <p:txBody>
          <a:bodyPr wrap="square" rtlCol="0">
            <a:spAutoFit/>
          </a:bodyPr>
          <a:lstStyle/>
          <a:p>
            <a:r>
              <a:rPr lang="fr-FR" sz="1100" noProof="0" dirty="0"/>
              <a:t>EVVIH de moins de 5 ans sous TAR  par catégorie de % CD4</a:t>
            </a:r>
            <a:endParaRPr lang="fr-FR" noProof="0" dirty="0"/>
          </a:p>
        </p:txBody>
      </p:sp>
      <p:cxnSp>
        <p:nvCxnSpPr>
          <p:cNvPr id="175" name="Straight Arrow Connector 174">
            <a:extLst>
              <a:ext uri="{FF2B5EF4-FFF2-40B4-BE49-F238E27FC236}">
                <a16:creationId xmlns:a16="http://schemas.microsoft.com/office/drawing/2014/main" id="{36752C70-F05F-54C6-C94E-A4B8C3E14786}"/>
              </a:ext>
            </a:extLst>
          </p:cNvPr>
          <p:cNvCxnSpPr>
            <a:cxnSpLocks/>
          </p:cNvCxnSpPr>
          <p:nvPr/>
        </p:nvCxnSpPr>
        <p:spPr>
          <a:xfrm flipH="1">
            <a:off x="2833279" y="2888466"/>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6" name="TextBox 175">
            <a:extLst>
              <a:ext uri="{FF2B5EF4-FFF2-40B4-BE49-F238E27FC236}">
                <a16:creationId xmlns:a16="http://schemas.microsoft.com/office/drawing/2014/main" id="{FF50771B-2AE9-C506-9D49-887907D1F1E7}"/>
              </a:ext>
            </a:extLst>
          </p:cNvPr>
          <p:cNvSpPr txBox="1"/>
          <p:nvPr/>
        </p:nvSpPr>
        <p:spPr>
          <a:xfrm>
            <a:off x="2940602" y="2652555"/>
            <a:ext cx="405517" cy="235962"/>
          </a:xfrm>
          <a:prstGeom prst="rect">
            <a:avLst/>
          </a:prstGeom>
          <a:noFill/>
        </p:spPr>
        <p:txBody>
          <a:bodyPr wrap="square" rtlCol="0">
            <a:spAutoFit/>
          </a:bodyPr>
          <a:lstStyle/>
          <a:p>
            <a:r>
              <a:rPr lang="fr-FR" sz="1400" baseline="-25000" noProof="0" dirty="0"/>
              <a:t>α2</a:t>
            </a:r>
            <a:endParaRPr lang="fr-FR" baseline="-25000" noProof="0" dirty="0"/>
          </a:p>
        </p:txBody>
      </p:sp>
      <p:cxnSp>
        <p:nvCxnSpPr>
          <p:cNvPr id="177" name="Straight Arrow Connector 176">
            <a:extLst>
              <a:ext uri="{FF2B5EF4-FFF2-40B4-BE49-F238E27FC236}">
                <a16:creationId xmlns:a16="http://schemas.microsoft.com/office/drawing/2014/main" id="{1FD75B6A-3FAC-46E6-7076-15E5E18002D3}"/>
              </a:ext>
            </a:extLst>
          </p:cNvPr>
          <p:cNvCxnSpPr>
            <a:cxnSpLocks/>
          </p:cNvCxnSpPr>
          <p:nvPr/>
        </p:nvCxnSpPr>
        <p:spPr>
          <a:xfrm flipH="1">
            <a:off x="2823467" y="3581103"/>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8" name="TextBox 177">
            <a:extLst>
              <a:ext uri="{FF2B5EF4-FFF2-40B4-BE49-F238E27FC236}">
                <a16:creationId xmlns:a16="http://schemas.microsoft.com/office/drawing/2014/main" id="{EF756778-A110-A4E5-CAF0-28954CA2F44B}"/>
              </a:ext>
            </a:extLst>
          </p:cNvPr>
          <p:cNvSpPr txBox="1"/>
          <p:nvPr/>
        </p:nvSpPr>
        <p:spPr>
          <a:xfrm>
            <a:off x="2930790" y="3345192"/>
            <a:ext cx="405517" cy="235962"/>
          </a:xfrm>
          <a:prstGeom prst="rect">
            <a:avLst/>
          </a:prstGeom>
          <a:noFill/>
        </p:spPr>
        <p:txBody>
          <a:bodyPr wrap="square" rtlCol="0">
            <a:spAutoFit/>
          </a:bodyPr>
          <a:lstStyle/>
          <a:p>
            <a:r>
              <a:rPr lang="fr-FR" sz="1400" baseline="-25000" noProof="0" dirty="0"/>
              <a:t>α3</a:t>
            </a:r>
            <a:endParaRPr lang="fr-FR" baseline="-25000" noProof="0" dirty="0"/>
          </a:p>
        </p:txBody>
      </p:sp>
      <p:cxnSp>
        <p:nvCxnSpPr>
          <p:cNvPr id="179" name="Straight Arrow Connector 178">
            <a:extLst>
              <a:ext uri="{FF2B5EF4-FFF2-40B4-BE49-F238E27FC236}">
                <a16:creationId xmlns:a16="http://schemas.microsoft.com/office/drawing/2014/main" id="{393CD4A0-6370-848F-5F3C-3890F4ECA147}"/>
              </a:ext>
            </a:extLst>
          </p:cNvPr>
          <p:cNvCxnSpPr>
            <a:cxnSpLocks/>
          </p:cNvCxnSpPr>
          <p:nvPr/>
        </p:nvCxnSpPr>
        <p:spPr>
          <a:xfrm flipH="1">
            <a:off x="2823467" y="4227089"/>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0" name="TextBox 179">
            <a:extLst>
              <a:ext uri="{FF2B5EF4-FFF2-40B4-BE49-F238E27FC236}">
                <a16:creationId xmlns:a16="http://schemas.microsoft.com/office/drawing/2014/main" id="{F5975D0F-5F2D-C0AD-73E4-5B2A83084779}"/>
              </a:ext>
            </a:extLst>
          </p:cNvPr>
          <p:cNvSpPr txBox="1"/>
          <p:nvPr/>
        </p:nvSpPr>
        <p:spPr>
          <a:xfrm>
            <a:off x="2930790" y="3991178"/>
            <a:ext cx="405517" cy="235962"/>
          </a:xfrm>
          <a:prstGeom prst="rect">
            <a:avLst/>
          </a:prstGeom>
          <a:noFill/>
        </p:spPr>
        <p:txBody>
          <a:bodyPr wrap="square" rtlCol="0">
            <a:spAutoFit/>
          </a:bodyPr>
          <a:lstStyle/>
          <a:p>
            <a:r>
              <a:rPr lang="fr-FR" sz="1400" baseline="-25000" noProof="0" dirty="0"/>
              <a:t>α4</a:t>
            </a:r>
            <a:endParaRPr lang="fr-FR" baseline="-25000" noProof="0" dirty="0"/>
          </a:p>
        </p:txBody>
      </p:sp>
      <p:cxnSp>
        <p:nvCxnSpPr>
          <p:cNvPr id="181" name="Straight Arrow Connector 180">
            <a:extLst>
              <a:ext uri="{FF2B5EF4-FFF2-40B4-BE49-F238E27FC236}">
                <a16:creationId xmlns:a16="http://schemas.microsoft.com/office/drawing/2014/main" id="{536AE84F-BFE1-D967-8AC5-4A9D30541422}"/>
              </a:ext>
            </a:extLst>
          </p:cNvPr>
          <p:cNvCxnSpPr>
            <a:cxnSpLocks/>
          </p:cNvCxnSpPr>
          <p:nvPr/>
        </p:nvCxnSpPr>
        <p:spPr>
          <a:xfrm flipH="1">
            <a:off x="2825952" y="4896223"/>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2" name="TextBox 181">
            <a:extLst>
              <a:ext uri="{FF2B5EF4-FFF2-40B4-BE49-F238E27FC236}">
                <a16:creationId xmlns:a16="http://schemas.microsoft.com/office/drawing/2014/main" id="{95357049-9E30-13C1-146B-C15283D1EA35}"/>
              </a:ext>
            </a:extLst>
          </p:cNvPr>
          <p:cNvSpPr txBox="1"/>
          <p:nvPr/>
        </p:nvSpPr>
        <p:spPr>
          <a:xfrm>
            <a:off x="2933275" y="4660312"/>
            <a:ext cx="405517" cy="235962"/>
          </a:xfrm>
          <a:prstGeom prst="rect">
            <a:avLst/>
          </a:prstGeom>
          <a:noFill/>
        </p:spPr>
        <p:txBody>
          <a:bodyPr wrap="square" rtlCol="0">
            <a:spAutoFit/>
          </a:bodyPr>
          <a:lstStyle/>
          <a:p>
            <a:r>
              <a:rPr lang="fr-FR" sz="1400" baseline="-25000" noProof="0" dirty="0"/>
              <a:t>α5</a:t>
            </a:r>
            <a:endParaRPr lang="fr-FR" baseline="-25000" noProof="0" dirty="0"/>
          </a:p>
        </p:txBody>
      </p:sp>
      <p:cxnSp>
        <p:nvCxnSpPr>
          <p:cNvPr id="183" name="Straight Arrow Connector 182">
            <a:extLst>
              <a:ext uri="{FF2B5EF4-FFF2-40B4-BE49-F238E27FC236}">
                <a16:creationId xmlns:a16="http://schemas.microsoft.com/office/drawing/2014/main" id="{0F07FC21-8AE2-CBE5-B201-2D371D1E652C}"/>
              </a:ext>
            </a:extLst>
          </p:cNvPr>
          <p:cNvCxnSpPr>
            <a:cxnSpLocks/>
          </p:cNvCxnSpPr>
          <p:nvPr/>
        </p:nvCxnSpPr>
        <p:spPr>
          <a:xfrm flipH="1">
            <a:off x="2858132" y="5565256"/>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4" name="TextBox 183">
            <a:extLst>
              <a:ext uri="{FF2B5EF4-FFF2-40B4-BE49-F238E27FC236}">
                <a16:creationId xmlns:a16="http://schemas.microsoft.com/office/drawing/2014/main" id="{E4455EC8-A783-D607-1D7A-35D7AAA4F2BC}"/>
              </a:ext>
            </a:extLst>
          </p:cNvPr>
          <p:cNvSpPr txBox="1"/>
          <p:nvPr/>
        </p:nvSpPr>
        <p:spPr>
          <a:xfrm>
            <a:off x="2965455" y="5329345"/>
            <a:ext cx="405517" cy="235962"/>
          </a:xfrm>
          <a:prstGeom prst="rect">
            <a:avLst/>
          </a:prstGeom>
          <a:noFill/>
        </p:spPr>
        <p:txBody>
          <a:bodyPr wrap="square" rtlCol="0">
            <a:spAutoFit/>
          </a:bodyPr>
          <a:lstStyle/>
          <a:p>
            <a:r>
              <a:rPr lang="fr-FR" sz="1400" baseline="-25000" noProof="0" dirty="0"/>
              <a:t>α6</a:t>
            </a:r>
            <a:endParaRPr lang="fr-FR" baseline="-25000" noProof="0" dirty="0"/>
          </a:p>
        </p:txBody>
      </p:sp>
      <p:cxnSp>
        <p:nvCxnSpPr>
          <p:cNvPr id="185" name="Straight Arrow Connector 184">
            <a:extLst>
              <a:ext uri="{FF2B5EF4-FFF2-40B4-BE49-F238E27FC236}">
                <a16:creationId xmlns:a16="http://schemas.microsoft.com/office/drawing/2014/main" id="{62AEC052-BF31-7648-C3D1-BEAA57ECEA65}"/>
              </a:ext>
            </a:extLst>
          </p:cNvPr>
          <p:cNvCxnSpPr>
            <a:cxnSpLocks/>
          </p:cNvCxnSpPr>
          <p:nvPr/>
        </p:nvCxnSpPr>
        <p:spPr>
          <a:xfrm flipH="1">
            <a:off x="2858132" y="6226403"/>
            <a:ext cx="469107"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6" name="TextBox 185">
            <a:extLst>
              <a:ext uri="{FF2B5EF4-FFF2-40B4-BE49-F238E27FC236}">
                <a16:creationId xmlns:a16="http://schemas.microsoft.com/office/drawing/2014/main" id="{8477EC41-C402-AEB3-0153-1E3C23492F5D}"/>
              </a:ext>
            </a:extLst>
          </p:cNvPr>
          <p:cNvSpPr txBox="1"/>
          <p:nvPr/>
        </p:nvSpPr>
        <p:spPr>
          <a:xfrm>
            <a:off x="2965455" y="5990492"/>
            <a:ext cx="405517" cy="235962"/>
          </a:xfrm>
          <a:prstGeom prst="rect">
            <a:avLst/>
          </a:prstGeom>
          <a:noFill/>
        </p:spPr>
        <p:txBody>
          <a:bodyPr wrap="square" rtlCol="0">
            <a:spAutoFit/>
          </a:bodyPr>
          <a:lstStyle/>
          <a:p>
            <a:r>
              <a:rPr lang="fr-FR" sz="1400" baseline="-25000" noProof="0" dirty="0"/>
              <a:t>α7</a:t>
            </a:r>
            <a:endParaRPr lang="fr-FR" baseline="-25000" noProof="0" dirty="0"/>
          </a:p>
        </p:txBody>
      </p:sp>
      <p:cxnSp>
        <p:nvCxnSpPr>
          <p:cNvPr id="199" name="Straight Arrow Connector 198">
            <a:extLst>
              <a:ext uri="{FF2B5EF4-FFF2-40B4-BE49-F238E27FC236}">
                <a16:creationId xmlns:a16="http://schemas.microsoft.com/office/drawing/2014/main" id="{49E9703E-5119-CA2D-A630-72A1EC41EAAE}"/>
              </a:ext>
            </a:extLst>
          </p:cNvPr>
          <p:cNvCxnSpPr>
            <a:cxnSpLocks/>
          </p:cNvCxnSpPr>
          <p:nvPr/>
        </p:nvCxnSpPr>
        <p:spPr>
          <a:xfrm flipV="1">
            <a:off x="4568900" y="1978254"/>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8" name="Straight Arrow Connector 207">
            <a:extLst>
              <a:ext uri="{FF2B5EF4-FFF2-40B4-BE49-F238E27FC236}">
                <a16:creationId xmlns:a16="http://schemas.microsoft.com/office/drawing/2014/main" id="{D85E45F9-0E90-9B63-59BC-F3A93DDDAE0D}"/>
              </a:ext>
            </a:extLst>
          </p:cNvPr>
          <p:cNvCxnSpPr>
            <a:cxnSpLocks/>
          </p:cNvCxnSpPr>
          <p:nvPr/>
        </p:nvCxnSpPr>
        <p:spPr>
          <a:xfrm flipH="1">
            <a:off x="4528609" y="2147258"/>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0" name="Straight Arrow Connector 209">
            <a:extLst>
              <a:ext uri="{FF2B5EF4-FFF2-40B4-BE49-F238E27FC236}">
                <a16:creationId xmlns:a16="http://schemas.microsoft.com/office/drawing/2014/main" id="{8C0E0AF6-FDD1-A3E2-C110-7FB5A3BF40FD}"/>
              </a:ext>
            </a:extLst>
          </p:cNvPr>
          <p:cNvCxnSpPr>
            <a:cxnSpLocks/>
          </p:cNvCxnSpPr>
          <p:nvPr/>
        </p:nvCxnSpPr>
        <p:spPr>
          <a:xfrm flipV="1">
            <a:off x="4568900" y="2687000"/>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1" name="Straight Arrow Connector 210">
            <a:extLst>
              <a:ext uri="{FF2B5EF4-FFF2-40B4-BE49-F238E27FC236}">
                <a16:creationId xmlns:a16="http://schemas.microsoft.com/office/drawing/2014/main" id="{7C4B50E0-40CF-A068-2B51-F9A80CC9D4CA}"/>
              </a:ext>
            </a:extLst>
          </p:cNvPr>
          <p:cNvCxnSpPr>
            <a:cxnSpLocks/>
          </p:cNvCxnSpPr>
          <p:nvPr/>
        </p:nvCxnSpPr>
        <p:spPr>
          <a:xfrm flipH="1">
            <a:off x="4528609" y="2856004"/>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50B16885-A94F-7182-422C-D66C40B5D296}"/>
              </a:ext>
            </a:extLst>
          </p:cNvPr>
          <p:cNvCxnSpPr>
            <a:cxnSpLocks/>
          </p:cNvCxnSpPr>
          <p:nvPr/>
        </p:nvCxnSpPr>
        <p:spPr>
          <a:xfrm flipV="1">
            <a:off x="4551127" y="3347191"/>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3" name="Straight Arrow Connector 212">
            <a:extLst>
              <a:ext uri="{FF2B5EF4-FFF2-40B4-BE49-F238E27FC236}">
                <a16:creationId xmlns:a16="http://schemas.microsoft.com/office/drawing/2014/main" id="{39C9E6E0-AA9C-BA2D-73AD-7437C1732798}"/>
              </a:ext>
            </a:extLst>
          </p:cNvPr>
          <p:cNvCxnSpPr>
            <a:cxnSpLocks/>
          </p:cNvCxnSpPr>
          <p:nvPr/>
        </p:nvCxnSpPr>
        <p:spPr>
          <a:xfrm flipH="1">
            <a:off x="4510836" y="3516195"/>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4" name="Straight Arrow Connector 213">
            <a:extLst>
              <a:ext uri="{FF2B5EF4-FFF2-40B4-BE49-F238E27FC236}">
                <a16:creationId xmlns:a16="http://schemas.microsoft.com/office/drawing/2014/main" id="{C3275B51-E735-4F1E-6FCF-C96169598EFC}"/>
              </a:ext>
            </a:extLst>
          </p:cNvPr>
          <p:cNvCxnSpPr>
            <a:cxnSpLocks/>
          </p:cNvCxnSpPr>
          <p:nvPr/>
        </p:nvCxnSpPr>
        <p:spPr>
          <a:xfrm flipV="1">
            <a:off x="4551127" y="4037712"/>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5" name="Straight Arrow Connector 214">
            <a:extLst>
              <a:ext uri="{FF2B5EF4-FFF2-40B4-BE49-F238E27FC236}">
                <a16:creationId xmlns:a16="http://schemas.microsoft.com/office/drawing/2014/main" id="{E8DD7945-E1FA-D296-9C27-111229F7B651}"/>
              </a:ext>
            </a:extLst>
          </p:cNvPr>
          <p:cNvCxnSpPr>
            <a:cxnSpLocks/>
          </p:cNvCxnSpPr>
          <p:nvPr/>
        </p:nvCxnSpPr>
        <p:spPr>
          <a:xfrm flipH="1">
            <a:off x="4510836" y="4206716"/>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6" name="Straight Arrow Connector 215">
            <a:extLst>
              <a:ext uri="{FF2B5EF4-FFF2-40B4-BE49-F238E27FC236}">
                <a16:creationId xmlns:a16="http://schemas.microsoft.com/office/drawing/2014/main" id="{9338CE88-A303-FB30-D173-366970ADEE1C}"/>
              </a:ext>
            </a:extLst>
          </p:cNvPr>
          <p:cNvCxnSpPr>
            <a:cxnSpLocks/>
          </p:cNvCxnSpPr>
          <p:nvPr/>
        </p:nvCxnSpPr>
        <p:spPr>
          <a:xfrm flipV="1">
            <a:off x="4556506" y="4709633"/>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Straight Arrow Connector 216">
            <a:extLst>
              <a:ext uri="{FF2B5EF4-FFF2-40B4-BE49-F238E27FC236}">
                <a16:creationId xmlns:a16="http://schemas.microsoft.com/office/drawing/2014/main" id="{598D8ACD-8E86-098B-C6BF-C2377C7244CE}"/>
              </a:ext>
            </a:extLst>
          </p:cNvPr>
          <p:cNvCxnSpPr>
            <a:cxnSpLocks/>
          </p:cNvCxnSpPr>
          <p:nvPr/>
        </p:nvCxnSpPr>
        <p:spPr>
          <a:xfrm flipH="1">
            <a:off x="4516215" y="4878637"/>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8" name="Straight Arrow Connector 217">
            <a:extLst>
              <a:ext uri="{FF2B5EF4-FFF2-40B4-BE49-F238E27FC236}">
                <a16:creationId xmlns:a16="http://schemas.microsoft.com/office/drawing/2014/main" id="{35C195FC-BA63-403C-995A-6F64DEF01AA8}"/>
              </a:ext>
            </a:extLst>
          </p:cNvPr>
          <p:cNvCxnSpPr>
            <a:cxnSpLocks/>
          </p:cNvCxnSpPr>
          <p:nvPr/>
        </p:nvCxnSpPr>
        <p:spPr>
          <a:xfrm flipV="1">
            <a:off x="4563110" y="5366897"/>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9" name="Straight Arrow Connector 218">
            <a:extLst>
              <a:ext uri="{FF2B5EF4-FFF2-40B4-BE49-F238E27FC236}">
                <a16:creationId xmlns:a16="http://schemas.microsoft.com/office/drawing/2014/main" id="{856F5625-74E3-E9EC-8558-E2A95166FD25}"/>
              </a:ext>
            </a:extLst>
          </p:cNvPr>
          <p:cNvCxnSpPr>
            <a:cxnSpLocks/>
          </p:cNvCxnSpPr>
          <p:nvPr/>
        </p:nvCxnSpPr>
        <p:spPr>
          <a:xfrm flipH="1">
            <a:off x="4522819" y="5535901"/>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0" name="Straight Arrow Connector 219">
            <a:extLst>
              <a:ext uri="{FF2B5EF4-FFF2-40B4-BE49-F238E27FC236}">
                <a16:creationId xmlns:a16="http://schemas.microsoft.com/office/drawing/2014/main" id="{BB1AF1FE-787A-0682-52C1-BDEDFB0B5313}"/>
              </a:ext>
            </a:extLst>
          </p:cNvPr>
          <p:cNvCxnSpPr>
            <a:cxnSpLocks/>
          </p:cNvCxnSpPr>
          <p:nvPr/>
        </p:nvCxnSpPr>
        <p:spPr>
          <a:xfrm flipV="1">
            <a:off x="4551127" y="6054491"/>
            <a:ext cx="558289" cy="292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1" name="Straight Arrow Connector 220">
            <a:extLst>
              <a:ext uri="{FF2B5EF4-FFF2-40B4-BE49-F238E27FC236}">
                <a16:creationId xmlns:a16="http://schemas.microsoft.com/office/drawing/2014/main" id="{36CD8166-0C66-8491-ED87-3CC31F3A5661}"/>
              </a:ext>
            </a:extLst>
          </p:cNvPr>
          <p:cNvCxnSpPr>
            <a:cxnSpLocks/>
          </p:cNvCxnSpPr>
          <p:nvPr/>
        </p:nvCxnSpPr>
        <p:spPr>
          <a:xfrm flipH="1">
            <a:off x="4510836" y="6223495"/>
            <a:ext cx="53274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2" name="Straight Arrow Connector 221">
            <a:extLst>
              <a:ext uri="{FF2B5EF4-FFF2-40B4-BE49-F238E27FC236}">
                <a16:creationId xmlns:a16="http://schemas.microsoft.com/office/drawing/2014/main" id="{F16FF3DE-C115-F47C-994E-21E71ED55BE0}"/>
              </a:ext>
            </a:extLst>
          </p:cNvPr>
          <p:cNvCxnSpPr>
            <a:cxnSpLocks/>
          </p:cNvCxnSpPr>
          <p:nvPr/>
        </p:nvCxnSpPr>
        <p:spPr>
          <a:xfrm>
            <a:off x="7924555" y="2315090"/>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3" name="TextBox 222">
            <a:extLst>
              <a:ext uri="{FF2B5EF4-FFF2-40B4-BE49-F238E27FC236}">
                <a16:creationId xmlns:a16="http://schemas.microsoft.com/office/drawing/2014/main" id="{512B22F1-3508-5806-DFFD-4058AB0E374D}"/>
              </a:ext>
            </a:extLst>
          </p:cNvPr>
          <p:cNvSpPr txBox="1"/>
          <p:nvPr/>
        </p:nvSpPr>
        <p:spPr>
          <a:xfrm>
            <a:off x="7988129" y="2315090"/>
            <a:ext cx="442138" cy="307777"/>
          </a:xfrm>
          <a:prstGeom prst="rect">
            <a:avLst/>
          </a:prstGeom>
          <a:noFill/>
        </p:spPr>
        <p:txBody>
          <a:bodyPr wrap="square" rtlCol="0">
            <a:spAutoFit/>
          </a:bodyPr>
          <a:lstStyle/>
          <a:p>
            <a:r>
              <a:rPr lang="fr-FR" sz="1400" i="1" noProof="0" dirty="0"/>
              <a:t>λ'</a:t>
            </a:r>
            <a:r>
              <a:rPr lang="fr-FR" sz="1400" i="1" baseline="-25000" noProof="0" dirty="0"/>
              <a:t>1</a:t>
            </a:r>
            <a:endParaRPr lang="fr-FR" i="1" baseline="-25000" noProof="0" dirty="0"/>
          </a:p>
        </p:txBody>
      </p:sp>
      <p:cxnSp>
        <p:nvCxnSpPr>
          <p:cNvPr id="224" name="Straight Arrow Connector 223">
            <a:extLst>
              <a:ext uri="{FF2B5EF4-FFF2-40B4-BE49-F238E27FC236}">
                <a16:creationId xmlns:a16="http://schemas.microsoft.com/office/drawing/2014/main" id="{8B6B4315-F360-FA76-8384-8C3287FBD75D}"/>
              </a:ext>
            </a:extLst>
          </p:cNvPr>
          <p:cNvCxnSpPr>
            <a:cxnSpLocks/>
          </p:cNvCxnSpPr>
          <p:nvPr/>
        </p:nvCxnSpPr>
        <p:spPr>
          <a:xfrm>
            <a:off x="7927121" y="2969840"/>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5" name="TextBox 224">
            <a:extLst>
              <a:ext uri="{FF2B5EF4-FFF2-40B4-BE49-F238E27FC236}">
                <a16:creationId xmlns:a16="http://schemas.microsoft.com/office/drawing/2014/main" id="{758B37D5-04B8-BA9E-E6E5-9CEBB7D2CB55}"/>
              </a:ext>
            </a:extLst>
          </p:cNvPr>
          <p:cNvSpPr txBox="1"/>
          <p:nvPr/>
        </p:nvSpPr>
        <p:spPr>
          <a:xfrm>
            <a:off x="7990695" y="2969840"/>
            <a:ext cx="442138" cy="307777"/>
          </a:xfrm>
          <a:prstGeom prst="rect">
            <a:avLst/>
          </a:prstGeom>
          <a:noFill/>
        </p:spPr>
        <p:txBody>
          <a:bodyPr wrap="square" rtlCol="0">
            <a:spAutoFit/>
          </a:bodyPr>
          <a:lstStyle/>
          <a:p>
            <a:r>
              <a:rPr lang="fr-FR" sz="1400" i="1" noProof="0" dirty="0"/>
              <a:t>λ’</a:t>
            </a:r>
            <a:r>
              <a:rPr lang="fr-FR" sz="1400" i="1" baseline="-25000" noProof="0" dirty="0"/>
              <a:t>2</a:t>
            </a:r>
            <a:endParaRPr lang="fr-FR" i="1" baseline="-25000" noProof="0" dirty="0"/>
          </a:p>
        </p:txBody>
      </p:sp>
      <p:cxnSp>
        <p:nvCxnSpPr>
          <p:cNvPr id="226" name="Straight Arrow Connector 225">
            <a:extLst>
              <a:ext uri="{FF2B5EF4-FFF2-40B4-BE49-F238E27FC236}">
                <a16:creationId xmlns:a16="http://schemas.microsoft.com/office/drawing/2014/main" id="{0ECBF304-99E0-2653-0EF2-C74C58D3CF46}"/>
              </a:ext>
            </a:extLst>
          </p:cNvPr>
          <p:cNvCxnSpPr>
            <a:cxnSpLocks/>
          </p:cNvCxnSpPr>
          <p:nvPr/>
        </p:nvCxnSpPr>
        <p:spPr>
          <a:xfrm>
            <a:off x="7942020" y="3655198"/>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7" name="TextBox 226">
            <a:extLst>
              <a:ext uri="{FF2B5EF4-FFF2-40B4-BE49-F238E27FC236}">
                <a16:creationId xmlns:a16="http://schemas.microsoft.com/office/drawing/2014/main" id="{669581D1-25D8-4196-31B1-FA7BD418FDA0}"/>
              </a:ext>
            </a:extLst>
          </p:cNvPr>
          <p:cNvSpPr txBox="1"/>
          <p:nvPr/>
        </p:nvSpPr>
        <p:spPr>
          <a:xfrm>
            <a:off x="8005594" y="3655198"/>
            <a:ext cx="442138" cy="307777"/>
          </a:xfrm>
          <a:prstGeom prst="rect">
            <a:avLst/>
          </a:prstGeom>
          <a:noFill/>
        </p:spPr>
        <p:txBody>
          <a:bodyPr wrap="square" rtlCol="0">
            <a:spAutoFit/>
          </a:bodyPr>
          <a:lstStyle/>
          <a:p>
            <a:r>
              <a:rPr lang="fr-FR" sz="1400" i="1" noProof="0" dirty="0"/>
              <a:t>λ’</a:t>
            </a:r>
            <a:r>
              <a:rPr lang="fr-FR" sz="1400" i="1" baseline="-25000" noProof="0" dirty="0"/>
              <a:t>3</a:t>
            </a:r>
            <a:endParaRPr lang="fr-FR" i="1" baseline="-25000" noProof="0" dirty="0"/>
          </a:p>
        </p:txBody>
      </p:sp>
      <p:cxnSp>
        <p:nvCxnSpPr>
          <p:cNvPr id="228" name="Straight Arrow Connector 227">
            <a:extLst>
              <a:ext uri="{FF2B5EF4-FFF2-40B4-BE49-F238E27FC236}">
                <a16:creationId xmlns:a16="http://schemas.microsoft.com/office/drawing/2014/main" id="{255624A3-7C9B-52A2-A4D6-B521E80017D7}"/>
              </a:ext>
            </a:extLst>
          </p:cNvPr>
          <p:cNvCxnSpPr>
            <a:cxnSpLocks/>
          </p:cNvCxnSpPr>
          <p:nvPr/>
        </p:nvCxnSpPr>
        <p:spPr>
          <a:xfrm>
            <a:off x="7959645" y="4311884"/>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9" name="TextBox 228">
            <a:extLst>
              <a:ext uri="{FF2B5EF4-FFF2-40B4-BE49-F238E27FC236}">
                <a16:creationId xmlns:a16="http://schemas.microsoft.com/office/drawing/2014/main" id="{68E96B8B-6881-CAA5-D5C8-CC467AD44559}"/>
              </a:ext>
            </a:extLst>
          </p:cNvPr>
          <p:cNvSpPr txBox="1"/>
          <p:nvPr/>
        </p:nvSpPr>
        <p:spPr>
          <a:xfrm>
            <a:off x="8023219" y="4311884"/>
            <a:ext cx="442138" cy="307777"/>
          </a:xfrm>
          <a:prstGeom prst="rect">
            <a:avLst/>
          </a:prstGeom>
          <a:noFill/>
        </p:spPr>
        <p:txBody>
          <a:bodyPr wrap="square" rtlCol="0">
            <a:spAutoFit/>
          </a:bodyPr>
          <a:lstStyle/>
          <a:p>
            <a:r>
              <a:rPr lang="fr-FR" sz="1400" i="1" noProof="0" dirty="0"/>
              <a:t>λ’</a:t>
            </a:r>
            <a:r>
              <a:rPr lang="fr-FR" sz="1400" i="1" baseline="-25000" noProof="0" dirty="0"/>
              <a:t>4</a:t>
            </a:r>
            <a:endParaRPr lang="fr-FR" i="1" baseline="-25000" noProof="0" dirty="0"/>
          </a:p>
        </p:txBody>
      </p:sp>
      <p:cxnSp>
        <p:nvCxnSpPr>
          <p:cNvPr id="230" name="Straight Arrow Connector 229">
            <a:extLst>
              <a:ext uri="{FF2B5EF4-FFF2-40B4-BE49-F238E27FC236}">
                <a16:creationId xmlns:a16="http://schemas.microsoft.com/office/drawing/2014/main" id="{AD246C36-8628-706B-19E0-6699E9EC10EB}"/>
              </a:ext>
            </a:extLst>
          </p:cNvPr>
          <p:cNvCxnSpPr>
            <a:cxnSpLocks/>
          </p:cNvCxnSpPr>
          <p:nvPr/>
        </p:nvCxnSpPr>
        <p:spPr>
          <a:xfrm>
            <a:off x="7959645" y="4964708"/>
            <a:ext cx="0" cy="29666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1" name="TextBox 230">
            <a:extLst>
              <a:ext uri="{FF2B5EF4-FFF2-40B4-BE49-F238E27FC236}">
                <a16:creationId xmlns:a16="http://schemas.microsoft.com/office/drawing/2014/main" id="{B194BEC2-D452-0B30-FC89-91F0947A98C7}"/>
              </a:ext>
            </a:extLst>
          </p:cNvPr>
          <p:cNvSpPr txBox="1"/>
          <p:nvPr/>
        </p:nvSpPr>
        <p:spPr>
          <a:xfrm>
            <a:off x="8023219" y="4964708"/>
            <a:ext cx="442138" cy="307777"/>
          </a:xfrm>
          <a:prstGeom prst="rect">
            <a:avLst/>
          </a:prstGeom>
          <a:noFill/>
        </p:spPr>
        <p:txBody>
          <a:bodyPr wrap="square" rtlCol="0">
            <a:spAutoFit/>
          </a:bodyPr>
          <a:lstStyle/>
          <a:p>
            <a:r>
              <a:rPr lang="fr-FR" sz="1400" i="1" noProof="0" dirty="0"/>
              <a:t>λ’</a:t>
            </a:r>
            <a:r>
              <a:rPr lang="fr-FR" sz="1400" i="1" baseline="-25000" noProof="0" dirty="0"/>
              <a:t>5</a:t>
            </a:r>
            <a:endParaRPr lang="fr-FR" i="1" baseline="-25000" noProof="0" dirty="0"/>
          </a:p>
        </p:txBody>
      </p:sp>
      <p:sp>
        <p:nvSpPr>
          <p:cNvPr id="2" name="TextBox 1">
            <a:extLst>
              <a:ext uri="{FF2B5EF4-FFF2-40B4-BE49-F238E27FC236}">
                <a16:creationId xmlns:a16="http://schemas.microsoft.com/office/drawing/2014/main" id="{1DF18BD2-62A4-34AC-C86D-74990DF1CFD3}"/>
              </a:ext>
            </a:extLst>
          </p:cNvPr>
          <p:cNvSpPr txBox="1"/>
          <p:nvPr/>
        </p:nvSpPr>
        <p:spPr>
          <a:xfrm>
            <a:off x="4656248" y="1731566"/>
            <a:ext cx="405517" cy="235962"/>
          </a:xfrm>
          <a:prstGeom prst="rect">
            <a:avLst/>
          </a:prstGeom>
          <a:noFill/>
        </p:spPr>
        <p:txBody>
          <a:bodyPr wrap="square" rtlCol="0">
            <a:spAutoFit/>
          </a:bodyPr>
          <a:lstStyle/>
          <a:p>
            <a:r>
              <a:rPr lang="fr-FR" sz="1400" baseline="-25000" noProof="0" dirty="0"/>
              <a:t>c1</a:t>
            </a:r>
            <a:endParaRPr lang="fr-FR" baseline="-25000" noProof="0" dirty="0"/>
          </a:p>
        </p:txBody>
      </p:sp>
      <p:sp>
        <p:nvSpPr>
          <p:cNvPr id="11" name="TextBox 10">
            <a:extLst>
              <a:ext uri="{FF2B5EF4-FFF2-40B4-BE49-F238E27FC236}">
                <a16:creationId xmlns:a16="http://schemas.microsoft.com/office/drawing/2014/main" id="{2ABB67DA-F767-FC73-B2FA-717BBA1B28D0}"/>
              </a:ext>
            </a:extLst>
          </p:cNvPr>
          <p:cNvSpPr txBox="1"/>
          <p:nvPr/>
        </p:nvSpPr>
        <p:spPr>
          <a:xfrm>
            <a:off x="4656248" y="2422086"/>
            <a:ext cx="405517" cy="235962"/>
          </a:xfrm>
          <a:prstGeom prst="rect">
            <a:avLst/>
          </a:prstGeom>
          <a:noFill/>
        </p:spPr>
        <p:txBody>
          <a:bodyPr wrap="square" rtlCol="0">
            <a:spAutoFit/>
          </a:bodyPr>
          <a:lstStyle/>
          <a:p>
            <a:r>
              <a:rPr lang="fr-FR" sz="1400" baseline="-25000" noProof="0" dirty="0"/>
              <a:t>c2</a:t>
            </a:r>
            <a:endParaRPr lang="fr-FR" baseline="-25000" noProof="0" dirty="0"/>
          </a:p>
        </p:txBody>
      </p:sp>
      <p:sp>
        <p:nvSpPr>
          <p:cNvPr id="25" name="TextBox 24">
            <a:extLst>
              <a:ext uri="{FF2B5EF4-FFF2-40B4-BE49-F238E27FC236}">
                <a16:creationId xmlns:a16="http://schemas.microsoft.com/office/drawing/2014/main" id="{D0071CD7-8C86-5D06-B8A6-B1303D78B033}"/>
              </a:ext>
            </a:extLst>
          </p:cNvPr>
          <p:cNvSpPr txBox="1"/>
          <p:nvPr/>
        </p:nvSpPr>
        <p:spPr>
          <a:xfrm>
            <a:off x="4656248" y="3121011"/>
            <a:ext cx="405517" cy="235962"/>
          </a:xfrm>
          <a:prstGeom prst="rect">
            <a:avLst/>
          </a:prstGeom>
          <a:noFill/>
        </p:spPr>
        <p:txBody>
          <a:bodyPr wrap="square" rtlCol="0">
            <a:spAutoFit/>
          </a:bodyPr>
          <a:lstStyle/>
          <a:p>
            <a:r>
              <a:rPr lang="fr-FR" sz="1400" baseline="-25000" noProof="0" dirty="0"/>
              <a:t>c3</a:t>
            </a:r>
            <a:endParaRPr lang="fr-FR" baseline="-25000" noProof="0" dirty="0"/>
          </a:p>
        </p:txBody>
      </p:sp>
      <p:sp>
        <p:nvSpPr>
          <p:cNvPr id="28" name="TextBox 27">
            <a:extLst>
              <a:ext uri="{FF2B5EF4-FFF2-40B4-BE49-F238E27FC236}">
                <a16:creationId xmlns:a16="http://schemas.microsoft.com/office/drawing/2014/main" id="{E20393B0-BAF6-8A81-B688-E8364D5E871B}"/>
              </a:ext>
            </a:extLst>
          </p:cNvPr>
          <p:cNvSpPr txBox="1"/>
          <p:nvPr/>
        </p:nvSpPr>
        <p:spPr>
          <a:xfrm>
            <a:off x="4656248" y="3793897"/>
            <a:ext cx="405517" cy="235962"/>
          </a:xfrm>
          <a:prstGeom prst="rect">
            <a:avLst/>
          </a:prstGeom>
          <a:noFill/>
        </p:spPr>
        <p:txBody>
          <a:bodyPr wrap="square" rtlCol="0">
            <a:spAutoFit/>
          </a:bodyPr>
          <a:lstStyle/>
          <a:p>
            <a:r>
              <a:rPr lang="fr-FR" sz="1400" baseline="-25000" noProof="0" dirty="0"/>
              <a:t>c4</a:t>
            </a:r>
            <a:endParaRPr lang="fr-FR" baseline="-25000" noProof="0" dirty="0"/>
          </a:p>
        </p:txBody>
      </p:sp>
      <p:sp>
        <p:nvSpPr>
          <p:cNvPr id="30" name="TextBox 29">
            <a:extLst>
              <a:ext uri="{FF2B5EF4-FFF2-40B4-BE49-F238E27FC236}">
                <a16:creationId xmlns:a16="http://schemas.microsoft.com/office/drawing/2014/main" id="{01053B94-8BA4-9D91-9712-2996927DA522}"/>
              </a:ext>
            </a:extLst>
          </p:cNvPr>
          <p:cNvSpPr txBox="1"/>
          <p:nvPr/>
        </p:nvSpPr>
        <p:spPr>
          <a:xfrm>
            <a:off x="4656248" y="4474453"/>
            <a:ext cx="405517" cy="235962"/>
          </a:xfrm>
          <a:prstGeom prst="rect">
            <a:avLst/>
          </a:prstGeom>
          <a:noFill/>
        </p:spPr>
        <p:txBody>
          <a:bodyPr wrap="square" rtlCol="0">
            <a:spAutoFit/>
          </a:bodyPr>
          <a:lstStyle/>
          <a:p>
            <a:r>
              <a:rPr lang="fr-FR" sz="1400" baseline="-25000" noProof="0" dirty="0"/>
              <a:t>c5</a:t>
            </a:r>
            <a:endParaRPr lang="fr-FR" baseline="-25000" noProof="0" dirty="0"/>
          </a:p>
        </p:txBody>
      </p:sp>
      <p:sp>
        <p:nvSpPr>
          <p:cNvPr id="232" name="TextBox 231">
            <a:extLst>
              <a:ext uri="{FF2B5EF4-FFF2-40B4-BE49-F238E27FC236}">
                <a16:creationId xmlns:a16="http://schemas.microsoft.com/office/drawing/2014/main" id="{0B629AA8-45DC-74B1-D948-CFE83B420CDF}"/>
              </a:ext>
            </a:extLst>
          </p:cNvPr>
          <p:cNvSpPr txBox="1"/>
          <p:nvPr/>
        </p:nvSpPr>
        <p:spPr>
          <a:xfrm>
            <a:off x="4656248" y="5180863"/>
            <a:ext cx="405517" cy="235962"/>
          </a:xfrm>
          <a:prstGeom prst="rect">
            <a:avLst/>
          </a:prstGeom>
          <a:noFill/>
        </p:spPr>
        <p:txBody>
          <a:bodyPr wrap="square" rtlCol="0">
            <a:spAutoFit/>
          </a:bodyPr>
          <a:lstStyle/>
          <a:p>
            <a:r>
              <a:rPr lang="fr-FR" sz="1400" baseline="-25000" noProof="0" dirty="0"/>
              <a:t>c6</a:t>
            </a:r>
            <a:endParaRPr lang="fr-FR" baseline="-25000" noProof="0" dirty="0"/>
          </a:p>
        </p:txBody>
      </p:sp>
      <p:sp>
        <p:nvSpPr>
          <p:cNvPr id="233" name="TextBox 232">
            <a:extLst>
              <a:ext uri="{FF2B5EF4-FFF2-40B4-BE49-F238E27FC236}">
                <a16:creationId xmlns:a16="http://schemas.microsoft.com/office/drawing/2014/main" id="{C652419C-1E73-76DB-E282-EF4D40BA1203}"/>
              </a:ext>
            </a:extLst>
          </p:cNvPr>
          <p:cNvSpPr txBox="1"/>
          <p:nvPr/>
        </p:nvSpPr>
        <p:spPr>
          <a:xfrm>
            <a:off x="4656248" y="5820093"/>
            <a:ext cx="405517" cy="235962"/>
          </a:xfrm>
          <a:prstGeom prst="rect">
            <a:avLst/>
          </a:prstGeom>
          <a:noFill/>
        </p:spPr>
        <p:txBody>
          <a:bodyPr wrap="square" rtlCol="0">
            <a:spAutoFit/>
          </a:bodyPr>
          <a:lstStyle/>
          <a:p>
            <a:r>
              <a:rPr lang="fr-FR" sz="1400" baseline="-25000" noProof="0" dirty="0"/>
              <a:t>c7</a:t>
            </a:r>
            <a:endParaRPr lang="fr-FR" baseline="-25000" noProof="0" dirty="0"/>
          </a:p>
        </p:txBody>
      </p:sp>
      <p:sp>
        <p:nvSpPr>
          <p:cNvPr id="234" name="TextBox 233">
            <a:extLst>
              <a:ext uri="{FF2B5EF4-FFF2-40B4-BE49-F238E27FC236}">
                <a16:creationId xmlns:a16="http://schemas.microsoft.com/office/drawing/2014/main" id="{E20E0A0D-B82F-7E0D-6AB3-4BCDA1ED225C}"/>
              </a:ext>
            </a:extLst>
          </p:cNvPr>
          <p:cNvSpPr txBox="1"/>
          <p:nvPr/>
        </p:nvSpPr>
        <p:spPr>
          <a:xfrm>
            <a:off x="4656248" y="2055187"/>
            <a:ext cx="405517" cy="235962"/>
          </a:xfrm>
          <a:prstGeom prst="rect">
            <a:avLst/>
          </a:prstGeom>
          <a:noFill/>
        </p:spPr>
        <p:txBody>
          <a:bodyPr wrap="square" rtlCol="0">
            <a:spAutoFit/>
          </a:bodyPr>
          <a:lstStyle/>
          <a:p>
            <a:r>
              <a:rPr lang="fr-FR" sz="1400" baseline="-25000" noProof="0" dirty="0"/>
              <a:t>δ1</a:t>
            </a:r>
            <a:endParaRPr lang="fr-FR" baseline="-25000" noProof="0" dirty="0"/>
          </a:p>
        </p:txBody>
      </p:sp>
      <p:sp>
        <p:nvSpPr>
          <p:cNvPr id="235" name="TextBox 234">
            <a:extLst>
              <a:ext uri="{FF2B5EF4-FFF2-40B4-BE49-F238E27FC236}">
                <a16:creationId xmlns:a16="http://schemas.microsoft.com/office/drawing/2014/main" id="{5B88C976-216E-5A5E-6807-0F600A4E7790}"/>
              </a:ext>
            </a:extLst>
          </p:cNvPr>
          <p:cNvSpPr txBox="1"/>
          <p:nvPr/>
        </p:nvSpPr>
        <p:spPr>
          <a:xfrm>
            <a:off x="4656248" y="2789057"/>
            <a:ext cx="405517" cy="235962"/>
          </a:xfrm>
          <a:prstGeom prst="rect">
            <a:avLst/>
          </a:prstGeom>
          <a:noFill/>
        </p:spPr>
        <p:txBody>
          <a:bodyPr wrap="square" rtlCol="0">
            <a:spAutoFit/>
          </a:bodyPr>
          <a:lstStyle/>
          <a:p>
            <a:r>
              <a:rPr lang="fr-FR" sz="1400" baseline="-25000" noProof="0" dirty="0"/>
              <a:t>δ2</a:t>
            </a:r>
            <a:endParaRPr lang="fr-FR" baseline="-25000" noProof="0" dirty="0"/>
          </a:p>
        </p:txBody>
      </p:sp>
      <p:sp>
        <p:nvSpPr>
          <p:cNvPr id="236" name="TextBox 235">
            <a:extLst>
              <a:ext uri="{FF2B5EF4-FFF2-40B4-BE49-F238E27FC236}">
                <a16:creationId xmlns:a16="http://schemas.microsoft.com/office/drawing/2014/main" id="{B1CB4C75-0790-6985-DC5A-89E2E75C1C25}"/>
              </a:ext>
            </a:extLst>
          </p:cNvPr>
          <p:cNvSpPr txBox="1"/>
          <p:nvPr/>
        </p:nvSpPr>
        <p:spPr>
          <a:xfrm>
            <a:off x="4656248" y="3434174"/>
            <a:ext cx="405517" cy="235962"/>
          </a:xfrm>
          <a:prstGeom prst="rect">
            <a:avLst/>
          </a:prstGeom>
          <a:noFill/>
        </p:spPr>
        <p:txBody>
          <a:bodyPr wrap="square" rtlCol="0">
            <a:spAutoFit/>
          </a:bodyPr>
          <a:lstStyle/>
          <a:p>
            <a:r>
              <a:rPr lang="fr-FR" sz="1400" baseline="-25000" noProof="0" dirty="0"/>
              <a:t>δ3</a:t>
            </a:r>
            <a:endParaRPr lang="fr-FR" baseline="-25000" noProof="0" dirty="0"/>
          </a:p>
        </p:txBody>
      </p:sp>
      <p:sp>
        <p:nvSpPr>
          <p:cNvPr id="237" name="TextBox 236">
            <a:extLst>
              <a:ext uri="{FF2B5EF4-FFF2-40B4-BE49-F238E27FC236}">
                <a16:creationId xmlns:a16="http://schemas.microsoft.com/office/drawing/2014/main" id="{BE7E9648-82D7-500A-8733-6A74522D687F}"/>
              </a:ext>
            </a:extLst>
          </p:cNvPr>
          <p:cNvSpPr txBox="1"/>
          <p:nvPr/>
        </p:nvSpPr>
        <p:spPr>
          <a:xfrm>
            <a:off x="4656248" y="4122321"/>
            <a:ext cx="405517" cy="235962"/>
          </a:xfrm>
          <a:prstGeom prst="rect">
            <a:avLst/>
          </a:prstGeom>
          <a:noFill/>
        </p:spPr>
        <p:txBody>
          <a:bodyPr wrap="square" rtlCol="0">
            <a:spAutoFit/>
          </a:bodyPr>
          <a:lstStyle/>
          <a:p>
            <a:r>
              <a:rPr lang="fr-FR" sz="1400" baseline="-25000" noProof="0" dirty="0"/>
              <a:t>δ4</a:t>
            </a:r>
            <a:endParaRPr lang="fr-FR" baseline="-25000" noProof="0" dirty="0"/>
          </a:p>
        </p:txBody>
      </p:sp>
      <p:sp>
        <p:nvSpPr>
          <p:cNvPr id="238" name="TextBox 237">
            <a:extLst>
              <a:ext uri="{FF2B5EF4-FFF2-40B4-BE49-F238E27FC236}">
                <a16:creationId xmlns:a16="http://schemas.microsoft.com/office/drawing/2014/main" id="{2DE8D2AC-45CE-0D89-E1D7-A6B002BDF860}"/>
              </a:ext>
            </a:extLst>
          </p:cNvPr>
          <p:cNvSpPr txBox="1"/>
          <p:nvPr/>
        </p:nvSpPr>
        <p:spPr>
          <a:xfrm>
            <a:off x="4656248" y="4795235"/>
            <a:ext cx="405517" cy="235962"/>
          </a:xfrm>
          <a:prstGeom prst="rect">
            <a:avLst/>
          </a:prstGeom>
          <a:noFill/>
        </p:spPr>
        <p:txBody>
          <a:bodyPr wrap="square" rtlCol="0">
            <a:spAutoFit/>
          </a:bodyPr>
          <a:lstStyle/>
          <a:p>
            <a:r>
              <a:rPr lang="fr-FR" sz="1400" baseline="-25000" noProof="0" dirty="0"/>
              <a:t>δ5</a:t>
            </a:r>
            <a:endParaRPr lang="fr-FR" baseline="-25000" noProof="0" dirty="0"/>
          </a:p>
        </p:txBody>
      </p:sp>
      <p:sp>
        <p:nvSpPr>
          <p:cNvPr id="239" name="TextBox 238">
            <a:extLst>
              <a:ext uri="{FF2B5EF4-FFF2-40B4-BE49-F238E27FC236}">
                <a16:creationId xmlns:a16="http://schemas.microsoft.com/office/drawing/2014/main" id="{261D1C7F-17D2-B4BE-67B7-4F8CA00A4ABD}"/>
              </a:ext>
            </a:extLst>
          </p:cNvPr>
          <p:cNvSpPr txBox="1"/>
          <p:nvPr/>
        </p:nvSpPr>
        <p:spPr>
          <a:xfrm>
            <a:off x="4656248" y="5441254"/>
            <a:ext cx="405517" cy="235962"/>
          </a:xfrm>
          <a:prstGeom prst="rect">
            <a:avLst/>
          </a:prstGeom>
          <a:noFill/>
        </p:spPr>
        <p:txBody>
          <a:bodyPr wrap="square" rtlCol="0">
            <a:spAutoFit/>
          </a:bodyPr>
          <a:lstStyle/>
          <a:p>
            <a:r>
              <a:rPr lang="fr-FR" sz="1400" baseline="-25000" noProof="0" dirty="0"/>
              <a:t>δ6</a:t>
            </a:r>
            <a:endParaRPr lang="fr-FR" baseline="-25000" noProof="0" dirty="0"/>
          </a:p>
        </p:txBody>
      </p:sp>
      <p:sp>
        <p:nvSpPr>
          <p:cNvPr id="240" name="TextBox 239">
            <a:extLst>
              <a:ext uri="{FF2B5EF4-FFF2-40B4-BE49-F238E27FC236}">
                <a16:creationId xmlns:a16="http://schemas.microsoft.com/office/drawing/2014/main" id="{BB02A73B-CE46-3C52-4156-E7772422D427}"/>
              </a:ext>
            </a:extLst>
          </p:cNvPr>
          <p:cNvSpPr txBox="1"/>
          <p:nvPr/>
        </p:nvSpPr>
        <p:spPr>
          <a:xfrm>
            <a:off x="4656248" y="6149955"/>
            <a:ext cx="405517" cy="235962"/>
          </a:xfrm>
          <a:prstGeom prst="rect">
            <a:avLst/>
          </a:prstGeom>
          <a:noFill/>
        </p:spPr>
        <p:txBody>
          <a:bodyPr wrap="square" rtlCol="0">
            <a:spAutoFit/>
          </a:bodyPr>
          <a:lstStyle/>
          <a:p>
            <a:r>
              <a:rPr lang="fr-FR" sz="1400" baseline="-25000" noProof="0" dirty="0"/>
              <a:t>δ7</a:t>
            </a:r>
            <a:endParaRPr lang="fr-FR" baseline="-25000" noProof="0" dirty="0"/>
          </a:p>
        </p:txBody>
      </p:sp>
      <p:sp>
        <p:nvSpPr>
          <p:cNvPr id="241" name="TextBox 240">
            <a:extLst>
              <a:ext uri="{FF2B5EF4-FFF2-40B4-BE49-F238E27FC236}">
                <a16:creationId xmlns:a16="http://schemas.microsoft.com/office/drawing/2014/main" id="{1EE9B63A-328E-CD41-1C6D-43455DCDF33C}"/>
              </a:ext>
            </a:extLst>
          </p:cNvPr>
          <p:cNvSpPr txBox="1"/>
          <p:nvPr/>
        </p:nvSpPr>
        <p:spPr>
          <a:xfrm>
            <a:off x="8813259" y="1784448"/>
            <a:ext cx="405517" cy="235962"/>
          </a:xfrm>
          <a:prstGeom prst="rect">
            <a:avLst/>
          </a:prstGeom>
          <a:noFill/>
        </p:spPr>
        <p:txBody>
          <a:bodyPr wrap="square" rtlCol="0">
            <a:spAutoFit/>
          </a:bodyPr>
          <a:lstStyle/>
          <a:p>
            <a:r>
              <a:rPr lang="fr-FR" sz="1400" baseline="-25000" noProof="0" dirty="0"/>
              <a:t>c'1</a:t>
            </a:r>
            <a:endParaRPr lang="fr-FR" baseline="-25000" noProof="0" dirty="0"/>
          </a:p>
        </p:txBody>
      </p:sp>
      <p:sp>
        <p:nvSpPr>
          <p:cNvPr id="242" name="TextBox 241">
            <a:extLst>
              <a:ext uri="{FF2B5EF4-FFF2-40B4-BE49-F238E27FC236}">
                <a16:creationId xmlns:a16="http://schemas.microsoft.com/office/drawing/2014/main" id="{DCEC3CD3-D54B-1EBE-F634-6CD7D76668E8}"/>
              </a:ext>
            </a:extLst>
          </p:cNvPr>
          <p:cNvSpPr txBox="1"/>
          <p:nvPr/>
        </p:nvSpPr>
        <p:spPr>
          <a:xfrm>
            <a:off x="8813259" y="2422086"/>
            <a:ext cx="405517" cy="235962"/>
          </a:xfrm>
          <a:prstGeom prst="rect">
            <a:avLst/>
          </a:prstGeom>
          <a:noFill/>
        </p:spPr>
        <p:txBody>
          <a:bodyPr wrap="square" rtlCol="0">
            <a:spAutoFit/>
          </a:bodyPr>
          <a:lstStyle/>
          <a:p>
            <a:r>
              <a:rPr lang="fr-FR" sz="1400" baseline="-25000" noProof="0" dirty="0"/>
              <a:t>c’2</a:t>
            </a:r>
            <a:endParaRPr lang="fr-FR" baseline="-25000" noProof="0" dirty="0"/>
          </a:p>
        </p:txBody>
      </p:sp>
      <p:sp>
        <p:nvSpPr>
          <p:cNvPr id="243" name="TextBox 242">
            <a:extLst>
              <a:ext uri="{FF2B5EF4-FFF2-40B4-BE49-F238E27FC236}">
                <a16:creationId xmlns:a16="http://schemas.microsoft.com/office/drawing/2014/main" id="{5ABD89CD-E0E2-EA72-5FAD-E5B54C07C496}"/>
              </a:ext>
            </a:extLst>
          </p:cNvPr>
          <p:cNvSpPr txBox="1"/>
          <p:nvPr/>
        </p:nvSpPr>
        <p:spPr>
          <a:xfrm>
            <a:off x="8813259" y="3076159"/>
            <a:ext cx="405517" cy="235962"/>
          </a:xfrm>
          <a:prstGeom prst="rect">
            <a:avLst/>
          </a:prstGeom>
          <a:noFill/>
        </p:spPr>
        <p:txBody>
          <a:bodyPr wrap="square" rtlCol="0">
            <a:spAutoFit/>
          </a:bodyPr>
          <a:lstStyle/>
          <a:p>
            <a:r>
              <a:rPr lang="fr-FR" sz="1400" baseline="-25000" noProof="0" dirty="0"/>
              <a:t>c’3</a:t>
            </a:r>
            <a:endParaRPr lang="fr-FR" baseline="-25000" noProof="0" dirty="0"/>
          </a:p>
        </p:txBody>
      </p:sp>
      <p:sp>
        <p:nvSpPr>
          <p:cNvPr id="244" name="TextBox 243">
            <a:extLst>
              <a:ext uri="{FF2B5EF4-FFF2-40B4-BE49-F238E27FC236}">
                <a16:creationId xmlns:a16="http://schemas.microsoft.com/office/drawing/2014/main" id="{422B21D9-1209-F310-0214-500215272E4A}"/>
              </a:ext>
            </a:extLst>
          </p:cNvPr>
          <p:cNvSpPr txBox="1"/>
          <p:nvPr/>
        </p:nvSpPr>
        <p:spPr>
          <a:xfrm>
            <a:off x="8813259" y="3739230"/>
            <a:ext cx="405517" cy="235962"/>
          </a:xfrm>
          <a:prstGeom prst="rect">
            <a:avLst/>
          </a:prstGeom>
          <a:noFill/>
        </p:spPr>
        <p:txBody>
          <a:bodyPr wrap="square" rtlCol="0">
            <a:spAutoFit/>
          </a:bodyPr>
          <a:lstStyle/>
          <a:p>
            <a:r>
              <a:rPr lang="fr-FR" sz="1400" baseline="-25000" noProof="0" dirty="0"/>
              <a:t>c’4</a:t>
            </a:r>
            <a:endParaRPr lang="fr-FR" baseline="-25000" noProof="0" dirty="0"/>
          </a:p>
        </p:txBody>
      </p:sp>
      <p:sp>
        <p:nvSpPr>
          <p:cNvPr id="245" name="TextBox 244">
            <a:extLst>
              <a:ext uri="{FF2B5EF4-FFF2-40B4-BE49-F238E27FC236}">
                <a16:creationId xmlns:a16="http://schemas.microsoft.com/office/drawing/2014/main" id="{4A7D349C-E254-4F3B-7441-EC280160CBD6}"/>
              </a:ext>
            </a:extLst>
          </p:cNvPr>
          <p:cNvSpPr txBox="1"/>
          <p:nvPr/>
        </p:nvSpPr>
        <p:spPr>
          <a:xfrm>
            <a:off x="8813259" y="4411991"/>
            <a:ext cx="405517" cy="235962"/>
          </a:xfrm>
          <a:prstGeom prst="rect">
            <a:avLst/>
          </a:prstGeom>
          <a:noFill/>
        </p:spPr>
        <p:txBody>
          <a:bodyPr wrap="square" rtlCol="0">
            <a:spAutoFit/>
          </a:bodyPr>
          <a:lstStyle/>
          <a:p>
            <a:r>
              <a:rPr lang="fr-FR" sz="1400" baseline="-25000" noProof="0" dirty="0"/>
              <a:t>c’5</a:t>
            </a:r>
            <a:endParaRPr lang="fr-FR" baseline="-25000" noProof="0" dirty="0"/>
          </a:p>
        </p:txBody>
      </p:sp>
      <p:sp>
        <p:nvSpPr>
          <p:cNvPr id="246" name="TextBox 245">
            <a:extLst>
              <a:ext uri="{FF2B5EF4-FFF2-40B4-BE49-F238E27FC236}">
                <a16:creationId xmlns:a16="http://schemas.microsoft.com/office/drawing/2014/main" id="{AAC889FA-BF04-B6F4-607F-0D0CE529B65F}"/>
              </a:ext>
            </a:extLst>
          </p:cNvPr>
          <p:cNvSpPr txBox="1"/>
          <p:nvPr/>
        </p:nvSpPr>
        <p:spPr>
          <a:xfrm>
            <a:off x="8813259" y="5084154"/>
            <a:ext cx="405517" cy="235962"/>
          </a:xfrm>
          <a:prstGeom prst="rect">
            <a:avLst/>
          </a:prstGeom>
          <a:noFill/>
        </p:spPr>
        <p:txBody>
          <a:bodyPr wrap="square" rtlCol="0">
            <a:spAutoFit/>
          </a:bodyPr>
          <a:lstStyle/>
          <a:p>
            <a:r>
              <a:rPr lang="fr-FR" sz="1400" baseline="-25000" noProof="0" dirty="0"/>
              <a:t>c’6</a:t>
            </a:r>
            <a:endParaRPr lang="fr-FR" baseline="-25000" noProof="0" dirty="0"/>
          </a:p>
        </p:txBody>
      </p:sp>
      <p:sp>
        <p:nvSpPr>
          <p:cNvPr id="248" name="TextBox 247">
            <a:extLst>
              <a:ext uri="{FF2B5EF4-FFF2-40B4-BE49-F238E27FC236}">
                <a16:creationId xmlns:a16="http://schemas.microsoft.com/office/drawing/2014/main" id="{4D4F900D-E204-C3D5-818D-FE16B8A4D568}"/>
              </a:ext>
            </a:extLst>
          </p:cNvPr>
          <p:cNvSpPr txBox="1"/>
          <p:nvPr/>
        </p:nvSpPr>
        <p:spPr>
          <a:xfrm>
            <a:off x="8813259" y="2019324"/>
            <a:ext cx="405517" cy="235962"/>
          </a:xfrm>
          <a:prstGeom prst="rect">
            <a:avLst/>
          </a:prstGeom>
          <a:noFill/>
        </p:spPr>
        <p:txBody>
          <a:bodyPr wrap="square" rtlCol="0">
            <a:spAutoFit/>
          </a:bodyPr>
          <a:lstStyle/>
          <a:p>
            <a:r>
              <a:rPr lang="fr-FR" sz="1400" baseline="-25000" noProof="0" dirty="0"/>
              <a:t>δ'1</a:t>
            </a:r>
            <a:endParaRPr lang="fr-FR" baseline="-25000" noProof="0" dirty="0"/>
          </a:p>
        </p:txBody>
      </p:sp>
      <p:sp>
        <p:nvSpPr>
          <p:cNvPr id="249" name="TextBox 248">
            <a:extLst>
              <a:ext uri="{FF2B5EF4-FFF2-40B4-BE49-F238E27FC236}">
                <a16:creationId xmlns:a16="http://schemas.microsoft.com/office/drawing/2014/main" id="{45F9BA64-2006-6435-1452-CDCB94A0EC55}"/>
              </a:ext>
            </a:extLst>
          </p:cNvPr>
          <p:cNvSpPr txBox="1"/>
          <p:nvPr/>
        </p:nvSpPr>
        <p:spPr>
          <a:xfrm>
            <a:off x="8813259" y="2647504"/>
            <a:ext cx="405517" cy="235962"/>
          </a:xfrm>
          <a:prstGeom prst="rect">
            <a:avLst/>
          </a:prstGeom>
          <a:noFill/>
        </p:spPr>
        <p:txBody>
          <a:bodyPr wrap="square" rtlCol="0">
            <a:spAutoFit/>
          </a:bodyPr>
          <a:lstStyle/>
          <a:p>
            <a:r>
              <a:rPr lang="fr-FR" sz="1400" baseline="-25000" noProof="0" dirty="0"/>
              <a:t>δ’2</a:t>
            </a:r>
            <a:endParaRPr lang="fr-FR" baseline="-25000" noProof="0" dirty="0"/>
          </a:p>
        </p:txBody>
      </p:sp>
      <p:sp>
        <p:nvSpPr>
          <p:cNvPr id="250" name="TextBox 249">
            <a:extLst>
              <a:ext uri="{FF2B5EF4-FFF2-40B4-BE49-F238E27FC236}">
                <a16:creationId xmlns:a16="http://schemas.microsoft.com/office/drawing/2014/main" id="{A04FD060-24A8-4F82-9727-E10C265D171B}"/>
              </a:ext>
            </a:extLst>
          </p:cNvPr>
          <p:cNvSpPr txBox="1"/>
          <p:nvPr/>
        </p:nvSpPr>
        <p:spPr>
          <a:xfrm>
            <a:off x="8813259" y="3319536"/>
            <a:ext cx="405517" cy="235962"/>
          </a:xfrm>
          <a:prstGeom prst="rect">
            <a:avLst/>
          </a:prstGeom>
          <a:noFill/>
        </p:spPr>
        <p:txBody>
          <a:bodyPr wrap="square" rtlCol="0">
            <a:spAutoFit/>
          </a:bodyPr>
          <a:lstStyle/>
          <a:p>
            <a:r>
              <a:rPr lang="fr-FR" sz="1400" baseline="-25000" noProof="0" dirty="0"/>
              <a:t>δ’3</a:t>
            </a:r>
            <a:endParaRPr lang="fr-FR" baseline="-25000" noProof="0" dirty="0"/>
          </a:p>
        </p:txBody>
      </p:sp>
      <p:sp>
        <p:nvSpPr>
          <p:cNvPr id="251" name="TextBox 250">
            <a:extLst>
              <a:ext uri="{FF2B5EF4-FFF2-40B4-BE49-F238E27FC236}">
                <a16:creationId xmlns:a16="http://schemas.microsoft.com/office/drawing/2014/main" id="{4841B73F-7806-8183-59C6-0BF6547B1353}"/>
              </a:ext>
            </a:extLst>
          </p:cNvPr>
          <p:cNvSpPr txBox="1"/>
          <p:nvPr/>
        </p:nvSpPr>
        <p:spPr>
          <a:xfrm>
            <a:off x="8765049" y="3981976"/>
            <a:ext cx="405517" cy="235962"/>
          </a:xfrm>
          <a:prstGeom prst="rect">
            <a:avLst/>
          </a:prstGeom>
          <a:noFill/>
        </p:spPr>
        <p:txBody>
          <a:bodyPr wrap="square" rtlCol="0">
            <a:spAutoFit/>
          </a:bodyPr>
          <a:lstStyle/>
          <a:p>
            <a:r>
              <a:rPr lang="fr-FR" sz="1400" baseline="-25000" noProof="0" dirty="0"/>
              <a:t>δ’4</a:t>
            </a:r>
            <a:endParaRPr lang="fr-FR" baseline="-25000" noProof="0" dirty="0"/>
          </a:p>
        </p:txBody>
      </p:sp>
      <p:sp>
        <p:nvSpPr>
          <p:cNvPr id="252" name="TextBox 251">
            <a:extLst>
              <a:ext uri="{FF2B5EF4-FFF2-40B4-BE49-F238E27FC236}">
                <a16:creationId xmlns:a16="http://schemas.microsoft.com/office/drawing/2014/main" id="{FC82225D-A593-5EA4-7979-58FE5053F1F4}"/>
              </a:ext>
            </a:extLst>
          </p:cNvPr>
          <p:cNvSpPr txBox="1"/>
          <p:nvPr/>
        </p:nvSpPr>
        <p:spPr>
          <a:xfrm>
            <a:off x="8813259" y="4663026"/>
            <a:ext cx="405517" cy="235962"/>
          </a:xfrm>
          <a:prstGeom prst="rect">
            <a:avLst/>
          </a:prstGeom>
          <a:noFill/>
        </p:spPr>
        <p:txBody>
          <a:bodyPr wrap="square" rtlCol="0">
            <a:spAutoFit/>
          </a:bodyPr>
          <a:lstStyle/>
          <a:p>
            <a:r>
              <a:rPr lang="fr-FR" sz="1400" baseline="-25000" noProof="0" dirty="0"/>
              <a:t>δ’5</a:t>
            </a:r>
            <a:endParaRPr lang="fr-FR" baseline="-25000" noProof="0" dirty="0"/>
          </a:p>
        </p:txBody>
      </p:sp>
      <p:sp>
        <p:nvSpPr>
          <p:cNvPr id="253" name="TextBox 252">
            <a:extLst>
              <a:ext uri="{FF2B5EF4-FFF2-40B4-BE49-F238E27FC236}">
                <a16:creationId xmlns:a16="http://schemas.microsoft.com/office/drawing/2014/main" id="{53289520-2FDA-5DC5-9080-B940C265BFA4}"/>
              </a:ext>
            </a:extLst>
          </p:cNvPr>
          <p:cNvSpPr txBox="1"/>
          <p:nvPr/>
        </p:nvSpPr>
        <p:spPr>
          <a:xfrm>
            <a:off x="8813259" y="5316599"/>
            <a:ext cx="405517" cy="235962"/>
          </a:xfrm>
          <a:prstGeom prst="rect">
            <a:avLst/>
          </a:prstGeom>
          <a:noFill/>
        </p:spPr>
        <p:txBody>
          <a:bodyPr wrap="square" rtlCol="0">
            <a:spAutoFit/>
          </a:bodyPr>
          <a:lstStyle/>
          <a:p>
            <a:r>
              <a:rPr lang="fr-FR" sz="1400" baseline="-25000" noProof="0" dirty="0"/>
              <a:t>δ’6</a:t>
            </a:r>
            <a:endParaRPr lang="fr-FR" baseline="-25000" noProof="0" dirty="0"/>
          </a:p>
        </p:txBody>
      </p:sp>
      <p:sp>
        <p:nvSpPr>
          <p:cNvPr id="247" name="TextBox 246">
            <a:extLst>
              <a:ext uri="{FF2B5EF4-FFF2-40B4-BE49-F238E27FC236}">
                <a16:creationId xmlns:a16="http://schemas.microsoft.com/office/drawing/2014/main" id="{10705BB6-3A79-E19E-1E31-698B720E7939}"/>
              </a:ext>
            </a:extLst>
          </p:cNvPr>
          <p:cNvSpPr txBox="1"/>
          <p:nvPr/>
        </p:nvSpPr>
        <p:spPr>
          <a:xfrm>
            <a:off x="253211" y="1295590"/>
            <a:ext cx="2604922" cy="3139321"/>
          </a:xfrm>
          <a:prstGeom prst="rect">
            <a:avLst/>
          </a:prstGeom>
          <a:noFill/>
        </p:spPr>
        <p:txBody>
          <a:bodyPr wrap="square" rtlCol="0">
            <a:spAutoFit/>
          </a:bodyPr>
          <a:lstStyle/>
          <a:p>
            <a:pPr marL="403225" indent="-403225"/>
            <a:r>
              <a:rPr lang="fr-FR" noProof="0" dirty="0">
                <a:latin typeface="Calibri" panose="020F0502020204030204" pitchFamily="34" charset="0"/>
                <a:cs typeface="Calibri" panose="020F0502020204030204" pitchFamily="34" charset="0"/>
              </a:rPr>
              <a:t>μ  = taux de mortalité hors TAR</a:t>
            </a:r>
          </a:p>
          <a:p>
            <a:pPr marL="403225" indent="-403225"/>
            <a:r>
              <a:rPr lang="fr-FR" noProof="0" dirty="0">
                <a:latin typeface="Calibri" panose="020F0502020204030204" pitchFamily="34" charset="0"/>
                <a:cs typeface="Calibri" panose="020F0502020204030204" pitchFamily="34" charset="0"/>
              </a:rPr>
              <a:t>α = taux de mortalité sous TAR</a:t>
            </a:r>
          </a:p>
          <a:p>
            <a:pPr marL="403225" indent="-403225"/>
            <a:r>
              <a:rPr lang="fr-FR" noProof="0" dirty="0">
                <a:latin typeface="Calibri" panose="020F0502020204030204" pitchFamily="34" charset="0"/>
                <a:cs typeface="Calibri" panose="020F0502020204030204" pitchFamily="34" charset="0"/>
              </a:rPr>
              <a:t>c = taux d'initiation au TAR </a:t>
            </a:r>
          </a:p>
          <a:p>
            <a:pPr marL="403225" indent="-403225"/>
            <a:r>
              <a:rPr lang="fr-FR" noProof="0" dirty="0">
                <a:latin typeface="Calibri" panose="020F0502020204030204" pitchFamily="34" charset="0"/>
                <a:cs typeface="Calibri" panose="020F0502020204030204" pitchFamily="34" charset="0"/>
              </a:rPr>
              <a:t>δ = taux d'arrêt du TAR</a:t>
            </a:r>
          </a:p>
          <a:p>
            <a:pPr marL="403225" indent="-403225"/>
            <a:r>
              <a:rPr lang="fr-FR" noProof="0" dirty="0">
                <a:latin typeface="Calibri" panose="020F0502020204030204" pitchFamily="34" charset="0"/>
                <a:cs typeface="Calibri" panose="020F0502020204030204" pitchFamily="34" charset="0"/>
              </a:rPr>
              <a:t>λ = taux de progression vers la catégorie CD4 inférieure suivante</a:t>
            </a:r>
          </a:p>
          <a:p>
            <a:endParaRPr lang="fr-FR" noProof="0" dirty="0"/>
          </a:p>
        </p:txBody>
      </p:sp>
    </p:spTree>
    <p:extLst>
      <p:ext uri="{BB962C8B-B14F-4D97-AF65-F5344CB8AC3E}">
        <p14:creationId xmlns:p14="http://schemas.microsoft.com/office/powerpoint/2010/main" val="2706646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90600" y="228600"/>
            <a:ext cx="10248900" cy="808038"/>
          </a:xfrm>
        </p:spPr>
        <p:txBody>
          <a:bodyPr anchor="t">
            <a:normAutofit fontScale="90000"/>
          </a:bodyPr>
          <a:lstStyle/>
          <a:p>
            <a:pPr eaLnBrk="1" hangingPunct="1"/>
            <a:r>
              <a:rPr lang="fr-FR" noProof="0" dirty="0"/>
              <a:t>La survie des personnes séropositives ne suivant pas de traitement antirétroviral dépend du moment de l'infection</a:t>
            </a:r>
          </a:p>
        </p:txBody>
      </p:sp>
      <p:sp>
        <p:nvSpPr>
          <p:cNvPr id="21507" name="TextBox 8"/>
          <p:cNvSpPr txBox="1">
            <a:spLocks noChangeArrowheads="1"/>
          </p:cNvSpPr>
          <p:nvPr/>
        </p:nvSpPr>
        <p:spPr bwMode="auto">
          <a:xfrm>
            <a:off x="2973445" y="6162880"/>
            <a:ext cx="5867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sz="1000" noProof="0" dirty="0"/>
              <a:t>Marston M, Becquet R. </a:t>
            </a:r>
            <a:r>
              <a:rPr lang="fr-FR" sz="1000" i="1" noProof="0" dirty="0"/>
              <a:t>Net </a:t>
            </a:r>
            <a:r>
              <a:rPr lang="fr-FR" sz="1000" i="1" noProof="0" dirty="0" err="1"/>
              <a:t>survival</a:t>
            </a:r>
            <a:r>
              <a:rPr lang="fr-FR" sz="1000" i="1" noProof="0" dirty="0"/>
              <a:t> of </a:t>
            </a:r>
            <a:r>
              <a:rPr lang="fr-FR" sz="1000" i="1" noProof="0" dirty="0" err="1"/>
              <a:t>children</a:t>
            </a:r>
            <a:r>
              <a:rPr lang="fr-FR" sz="1000" i="1" noProof="0" dirty="0"/>
              <a:t> HIV-</a:t>
            </a:r>
            <a:r>
              <a:rPr lang="fr-FR" sz="1000" i="1" noProof="0" dirty="0" err="1"/>
              <a:t>infected</a:t>
            </a:r>
            <a:r>
              <a:rPr lang="fr-FR" sz="1000" i="1" noProof="0" dirty="0"/>
              <a:t> </a:t>
            </a:r>
            <a:r>
              <a:rPr lang="fr-FR" sz="1000" i="1" noProof="0" dirty="0" err="1"/>
              <a:t>perinatally</a:t>
            </a:r>
            <a:r>
              <a:rPr lang="fr-FR" sz="1000" i="1" noProof="0" dirty="0"/>
              <a:t> and </a:t>
            </a:r>
            <a:r>
              <a:rPr lang="fr-FR" sz="1000" i="1" noProof="0" dirty="0" err="1"/>
              <a:t>through</a:t>
            </a:r>
            <a:r>
              <a:rPr lang="fr-FR" sz="1000" i="1" noProof="0" dirty="0"/>
              <a:t> </a:t>
            </a:r>
            <a:r>
              <a:rPr lang="fr-FR" sz="1000" i="1" noProof="0" dirty="0" err="1"/>
              <a:t>breastfeeding</a:t>
            </a:r>
            <a:r>
              <a:rPr lang="fr-FR" sz="1000" i="1" noProof="0" dirty="0"/>
              <a:t>: a </a:t>
            </a:r>
            <a:r>
              <a:rPr lang="fr-FR" sz="1000" i="1" noProof="0" dirty="0" err="1"/>
              <a:t>pooled</a:t>
            </a:r>
            <a:r>
              <a:rPr lang="fr-FR" sz="1000" i="1" noProof="0" dirty="0"/>
              <a:t> </a:t>
            </a:r>
            <a:r>
              <a:rPr lang="fr-FR" sz="1000" i="1" noProof="0" dirty="0" err="1"/>
              <a:t>analysis</a:t>
            </a:r>
            <a:r>
              <a:rPr lang="fr-FR" sz="1000" i="1" noProof="0" dirty="0"/>
              <a:t> of  </a:t>
            </a:r>
            <a:r>
              <a:rPr lang="fr-FR" sz="1000" i="1" noProof="0" dirty="0" err="1"/>
              <a:t>individual</a:t>
            </a:r>
            <a:r>
              <a:rPr lang="fr-FR" sz="1000" i="1" noProof="0" dirty="0"/>
              <a:t> data </a:t>
            </a:r>
            <a:r>
              <a:rPr lang="fr-FR" sz="1000" i="1" noProof="0" dirty="0" err="1"/>
              <a:t>from</a:t>
            </a:r>
            <a:r>
              <a:rPr lang="fr-FR" sz="1000" i="1" noProof="0" dirty="0"/>
              <a:t> </a:t>
            </a:r>
            <a:r>
              <a:rPr lang="fr-FR" sz="1000" i="1" noProof="0" dirty="0" err="1"/>
              <a:t>resource-constrained</a:t>
            </a:r>
            <a:r>
              <a:rPr lang="fr-FR" sz="1000" i="1" noProof="0" dirty="0"/>
              <a:t> settings</a:t>
            </a:r>
            <a:r>
              <a:rPr lang="fr-FR" sz="1000" noProof="0" dirty="0"/>
              <a:t>, décembre 2010.</a:t>
            </a:r>
          </a:p>
        </p:txBody>
      </p:sp>
      <p:pic>
        <p:nvPicPr>
          <p:cNvPr id="2150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4350" y="1300163"/>
            <a:ext cx="6121400" cy="468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478802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6674" y="196375"/>
            <a:ext cx="10515600" cy="1060269"/>
          </a:xfrm>
        </p:spPr>
        <p:txBody>
          <a:bodyPr>
            <a:normAutofit/>
          </a:bodyPr>
          <a:lstStyle/>
          <a:p>
            <a:r>
              <a:rPr lang="fr-FR" sz="2800" noProof="0" dirty="0"/>
              <a:t>Les initiations au TAR pédiatrique sont réparties par âge selon les modèles du Consortium </a:t>
            </a:r>
            <a:r>
              <a:rPr lang="fr-FR" sz="2800" noProof="0" dirty="0" err="1"/>
              <a:t>IeDEA</a:t>
            </a:r>
            <a:endParaRPr lang="fr-FR" noProof="0" dirty="0"/>
          </a:p>
        </p:txBody>
      </p:sp>
      <p:graphicFrame>
        <p:nvGraphicFramePr>
          <p:cNvPr id="8" name="Content Placeholder 7">
            <a:extLst>
              <a:ext uri="{FF2B5EF4-FFF2-40B4-BE49-F238E27FC236}">
                <a16:creationId xmlns:a16="http://schemas.microsoft.com/office/drawing/2014/main" id="{24404EB4-EBFA-4E34-86ED-E00C18EF8344}"/>
              </a:ext>
            </a:extLst>
          </p:cNvPr>
          <p:cNvGraphicFramePr>
            <a:graphicFrameLocks noGrp="1"/>
          </p:cNvGraphicFramePr>
          <p:nvPr>
            <p:ph idx="1"/>
            <p:extLst>
              <p:ext uri="{D42A27DB-BD31-4B8C-83A1-F6EECF244321}">
                <p14:modId xmlns:p14="http://schemas.microsoft.com/office/powerpoint/2010/main" val="3022023296"/>
              </p:ext>
            </p:extLst>
          </p:nvPr>
        </p:nvGraphicFramePr>
        <p:xfrm>
          <a:off x="756674" y="1328057"/>
          <a:ext cx="10603476" cy="500130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393938" y="6519446"/>
            <a:ext cx="7416824" cy="338554"/>
          </a:xfrm>
          <a:prstGeom prst="rect">
            <a:avLst/>
          </a:prstGeom>
          <a:noFill/>
        </p:spPr>
        <p:txBody>
          <a:bodyPr wrap="square" rtlCol="0">
            <a:spAutoFit/>
          </a:bodyPr>
          <a:lstStyle/>
          <a:p>
            <a:r>
              <a:rPr lang="fr-FR" sz="1600" noProof="0" dirty="0"/>
              <a:t>Données du Consortium </a:t>
            </a:r>
            <a:r>
              <a:rPr lang="fr-FR" sz="1600" noProof="0" dirty="0" err="1"/>
              <a:t>IeDEA</a:t>
            </a:r>
            <a:endParaRPr lang="fr-FR" sz="1600" noProof="0" dirty="0"/>
          </a:p>
        </p:txBody>
      </p:sp>
    </p:spTree>
    <p:extLst>
      <p:ext uri="{BB962C8B-B14F-4D97-AF65-F5344CB8AC3E}">
        <p14:creationId xmlns:p14="http://schemas.microsoft.com/office/powerpoint/2010/main" val="3080878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D3CEDB-1067-0FFE-DEFE-20F6B6B39A73}"/>
              </a:ext>
            </a:extLst>
          </p:cNvPr>
          <p:cNvSpPr>
            <a:spLocks noGrp="1"/>
          </p:cNvSpPr>
          <p:nvPr>
            <p:ph type="sldNum" sz="quarter" idx="12"/>
          </p:nvPr>
        </p:nvSpPr>
        <p:spPr/>
        <p:txBody>
          <a:bodyPr/>
          <a:lstStyle/>
          <a:p>
            <a:fld id="{4FAB73BC-B049-4115-A692-8D63A059BFB8}" type="slidenum">
              <a:rPr lang="fr-FR" noProof="0" smtClean="0"/>
              <a:t>2</a:t>
            </a:fld>
            <a:endParaRPr lang="fr-FR" noProof="0" dirty="0"/>
          </a:p>
        </p:txBody>
      </p:sp>
      <p:sp>
        <p:nvSpPr>
          <p:cNvPr id="3" name="Title 2">
            <a:extLst>
              <a:ext uri="{FF2B5EF4-FFF2-40B4-BE49-F238E27FC236}">
                <a16:creationId xmlns:a16="http://schemas.microsoft.com/office/drawing/2014/main" id="{424E5C53-67E1-F1F5-89C2-A34880815B5F}"/>
              </a:ext>
            </a:extLst>
          </p:cNvPr>
          <p:cNvSpPr>
            <a:spLocks noGrp="1"/>
          </p:cNvSpPr>
          <p:nvPr>
            <p:ph type="title"/>
          </p:nvPr>
        </p:nvSpPr>
        <p:spPr>
          <a:xfrm>
            <a:off x="845127" y="365760"/>
            <a:ext cx="10515600" cy="1013097"/>
          </a:xfrm>
        </p:spPr>
        <p:txBody>
          <a:bodyPr/>
          <a:lstStyle/>
          <a:p>
            <a:r>
              <a:rPr lang="fr-FR" noProof="0" dirty="0"/>
              <a:t>Transmission du VIH de la mère à l'enfant : naissances chez les femmes séropositives</a:t>
            </a:r>
          </a:p>
        </p:txBody>
      </p:sp>
      <p:sp>
        <p:nvSpPr>
          <p:cNvPr id="5" name="TextBox 4">
            <a:extLst>
              <a:ext uri="{FF2B5EF4-FFF2-40B4-BE49-F238E27FC236}">
                <a16:creationId xmlns:a16="http://schemas.microsoft.com/office/drawing/2014/main" id="{CD3841F1-06A4-EF7C-991C-13DB0DCA616D}"/>
              </a:ext>
            </a:extLst>
          </p:cNvPr>
          <p:cNvSpPr txBox="1"/>
          <p:nvPr/>
        </p:nvSpPr>
        <p:spPr>
          <a:xfrm>
            <a:off x="493486" y="1712686"/>
            <a:ext cx="1814285" cy="646331"/>
          </a:xfrm>
          <a:prstGeom prst="rect">
            <a:avLst/>
          </a:prstGeom>
          <a:noFill/>
          <a:ln w="38100">
            <a:solidFill>
              <a:srgbClr val="FF0000"/>
            </a:solidFill>
          </a:ln>
        </p:spPr>
        <p:txBody>
          <a:bodyPr wrap="square" rtlCol="0">
            <a:spAutoFit/>
          </a:bodyPr>
          <a:lstStyle/>
          <a:p>
            <a:r>
              <a:rPr lang="fr-FR" noProof="0" dirty="0"/>
              <a:t>Femmes en âge de procréer (FAP)</a:t>
            </a:r>
          </a:p>
        </p:txBody>
      </p:sp>
      <p:sp>
        <p:nvSpPr>
          <p:cNvPr id="6" name="TextBox 5">
            <a:extLst>
              <a:ext uri="{FF2B5EF4-FFF2-40B4-BE49-F238E27FC236}">
                <a16:creationId xmlns:a16="http://schemas.microsoft.com/office/drawing/2014/main" id="{C924353D-C094-1452-C39D-2346B953C539}"/>
              </a:ext>
            </a:extLst>
          </p:cNvPr>
          <p:cNvSpPr txBox="1"/>
          <p:nvPr/>
        </p:nvSpPr>
        <p:spPr>
          <a:xfrm>
            <a:off x="493486" y="2500309"/>
            <a:ext cx="1814285" cy="646331"/>
          </a:xfrm>
          <a:prstGeom prst="rect">
            <a:avLst/>
          </a:prstGeom>
          <a:noFill/>
          <a:ln w="38100">
            <a:solidFill>
              <a:srgbClr val="FF0000"/>
            </a:solidFill>
          </a:ln>
        </p:spPr>
        <p:txBody>
          <a:bodyPr wrap="square" rtlCol="0">
            <a:spAutoFit/>
          </a:bodyPr>
          <a:lstStyle/>
          <a:p>
            <a:r>
              <a:rPr lang="fr-FR" noProof="0" dirty="0"/>
              <a:t>Taux de fécondité par âge</a:t>
            </a:r>
          </a:p>
        </p:txBody>
      </p:sp>
      <p:sp>
        <p:nvSpPr>
          <p:cNvPr id="7" name="TextBox 6">
            <a:extLst>
              <a:ext uri="{FF2B5EF4-FFF2-40B4-BE49-F238E27FC236}">
                <a16:creationId xmlns:a16="http://schemas.microsoft.com/office/drawing/2014/main" id="{377816B2-ED96-92E2-8A06-9CBD908376BD}"/>
              </a:ext>
            </a:extLst>
          </p:cNvPr>
          <p:cNvSpPr txBox="1"/>
          <p:nvPr/>
        </p:nvSpPr>
        <p:spPr>
          <a:xfrm>
            <a:off x="493486" y="3252093"/>
            <a:ext cx="1814285" cy="646331"/>
          </a:xfrm>
          <a:prstGeom prst="rect">
            <a:avLst/>
          </a:prstGeom>
          <a:noFill/>
          <a:ln w="38100">
            <a:solidFill>
              <a:srgbClr val="FF0000"/>
            </a:solidFill>
          </a:ln>
        </p:spPr>
        <p:txBody>
          <a:bodyPr wrap="square" rtlCol="0">
            <a:spAutoFit/>
          </a:bodyPr>
          <a:lstStyle/>
          <a:p>
            <a:r>
              <a:rPr lang="fr-FR" noProof="0" dirty="0"/>
              <a:t>Prévalence du VIH chez les FAP</a:t>
            </a:r>
          </a:p>
        </p:txBody>
      </p:sp>
      <p:sp>
        <p:nvSpPr>
          <p:cNvPr id="8" name="TextBox 7">
            <a:extLst>
              <a:ext uri="{FF2B5EF4-FFF2-40B4-BE49-F238E27FC236}">
                <a16:creationId xmlns:a16="http://schemas.microsoft.com/office/drawing/2014/main" id="{F58A1A29-A23A-D702-64FC-E224F1A78885}"/>
              </a:ext>
            </a:extLst>
          </p:cNvPr>
          <p:cNvSpPr txBox="1"/>
          <p:nvPr/>
        </p:nvSpPr>
        <p:spPr>
          <a:xfrm>
            <a:off x="493486" y="4060598"/>
            <a:ext cx="1814285" cy="1477328"/>
          </a:xfrm>
          <a:prstGeom prst="rect">
            <a:avLst/>
          </a:prstGeom>
          <a:noFill/>
          <a:ln w="38100">
            <a:solidFill>
              <a:srgbClr val="FF0000"/>
            </a:solidFill>
          </a:ln>
        </p:spPr>
        <p:txBody>
          <a:bodyPr wrap="square" rtlCol="0">
            <a:spAutoFit/>
          </a:bodyPr>
          <a:lstStyle/>
          <a:p>
            <a:r>
              <a:rPr lang="fr-FR" noProof="0" dirty="0"/>
              <a:t>Réduction du taux de fécondité due au VIH (correspond à la prévalence ANC)</a:t>
            </a:r>
          </a:p>
        </p:txBody>
      </p:sp>
      <p:sp>
        <p:nvSpPr>
          <p:cNvPr id="9" name="TextBox 8">
            <a:extLst>
              <a:ext uri="{FF2B5EF4-FFF2-40B4-BE49-F238E27FC236}">
                <a16:creationId xmlns:a16="http://schemas.microsoft.com/office/drawing/2014/main" id="{CBE17A34-9B78-0DBC-0BB2-03F46083E0B0}"/>
              </a:ext>
            </a:extLst>
          </p:cNvPr>
          <p:cNvSpPr txBox="1"/>
          <p:nvPr/>
        </p:nvSpPr>
        <p:spPr>
          <a:xfrm>
            <a:off x="3243944" y="2928927"/>
            <a:ext cx="1814285" cy="646331"/>
          </a:xfrm>
          <a:prstGeom prst="rect">
            <a:avLst/>
          </a:prstGeom>
          <a:noFill/>
          <a:ln w="38100">
            <a:solidFill>
              <a:srgbClr val="FF0000"/>
            </a:solidFill>
          </a:ln>
        </p:spPr>
        <p:txBody>
          <a:bodyPr wrap="square" rtlCol="0">
            <a:spAutoFit/>
          </a:bodyPr>
          <a:lstStyle/>
          <a:p>
            <a:r>
              <a:rPr lang="fr-FR" noProof="0" dirty="0"/>
              <a:t>Naissances chez les femmes VIH+</a:t>
            </a:r>
          </a:p>
        </p:txBody>
      </p:sp>
      <p:cxnSp>
        <p:nvCxnSpPr>
          <p:cNvPr id="11" name="Straight Connector 10">
            <a:extLst>
              <a:ext uri="{FF2B5EF4-FFF2-40B4-BE49-F238E27FC236}">
                <a16:creationId xmlns:a16="http://schemas.microsoft.com/office/drawing/2014/main" id="{DF1778DF-BBEF-63C0-E64A-027EF459F8A0}"/>
              </a:ext>
            </a:extLst>
          </p:cNvPr>
          <p:cNvCxnSpPr>
            <a:cxnSpLocks/>
          </p:cNvCxnSpPr>
          <p:nvPr/>
        </p:nvCxnSpPr>
        <p:spPr>
          <a:xfrm>
            <a:off x="2699657" y="2035851"/>
            <a:ext cx="0" cy="3985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BB54896-0004-894B-2681-FBD02C253AC8}"/>
              </a:ext>
            </a:extLst>
          </p:cNvPr>
          <p:cNvCxnSpPr>
            <a:endCxn id="9" idx="1"/>
          </p:cNvCxnSpPr>
          <p:nvPr/>
        </p:nvCxnSpPr>
        <p:spPr>
          <a:xfrm>
            <a:off x="2699657" y="3252092"/>
            <a:ext cx="544287" cy="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E58AF10-F770-5AE0-1AF3-E4B8011430BF}"/>
              </a:ext>
            </a:extLst>
          </p:cNvPr>
          <p:cNvCxnSpPr>
            <a:stCxn id="5" idx="3"/>
          </p:cNvCxnSpPr>
          <p:nvPr/>
        </p:nvCxnSpPr>
        <p:spPr>
          <a:xfrm flipV="1">
            <a:off x="2307771" y="2035851"/>
            <a:ext cx="391886"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B05B42B-9ED5-D8D6-B459-51F346727909}"/>
              </a:ext>
            </a:extLst>
          </p:cNvPr>
          <p:cNvCxnSpPr/>
          <p:nvPr/>
        </p:nvCxnSpPr>
        <p:spPr>
          <a:xfrm flipV="1">
            <a:off x="2300793" y="6021176"/>
            <a:ext cx="391886"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C44695B-47EB-8747-3035-021E794AE8CE}"/>
              </a:ext>
            </a:extLst>
          </p:cNvPr>
          <p:cNvCxnSpPr/>
          <p:nvPr/>
        </p:nvCxnSpPr>
        <p:spPr>
          <a:xfrm flipV="1">
            <a:off x="2307771" y="3575257"/>
            <a:ext cx="391886"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52995C-4354-8EE6-635C-1DC7E6281098}"/>
              </a:ext>
            </a:extLst>
          </p:cNvPr>
          <p:cNvCxnSpPr/>
          <p:nvPr/>
        </p:nvCxnSpPr>
        <p:spPr>
          <a:xfrm flipV="1">
            <a:off x="2307771" y="2811330"/>
            <a:ext cx="391886"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B5894BA-E407-CBAF-9948-3B3F6D391054}"/>
              </a:ext>
            </a:extLst>
          </p:cNvPr>
          <p:cNvSpPr txBox="1"/>
          <p:nvPr/>
        </p:nvSpPr>
        <p:spPr>
          <a:xfrm>
            <a:off x="3234550" y="3664760"/>
            <a:ext cx="1814285" cy="923330"/>
          </a:xfrm>
          <a:prstGeom prst="rect">
            <a:avLst/>
          </a:prstGeom>
          <a:noFill/>
          <a:ln w="25400">
            <a:solidFill>
              <a:schemeClr val="accent1"/>
            </a:solidFill>
          </a:ln>
        </p:spPr>
        <p:txBody>
          <a:bodyPr wrap="square" rtlCol="0">
            <a:spAutoFit/>
          </a:bodyPr>
          <a:lstStyle/>
          <a:p>
            <a:r>
              <a:rPr lang="fr-FR" noProof="0" dirty="0"/>
              <a:t>Couverture de la PTME par traitement</a:t>
            </a:r>
          </a:p>
        </p:txBody>
      </p:sp>
      <p:sp>
        <p:nvSpPr>
          <p:cNvPr id="20" name="TextBox 19">
            <a:extLst>
              <a:ext uri="{FF2B5EF4-FFF2-40B4-BE49-F238E27FC236}">
                <a16:creationId xmlns:a16="http://schemas.microsoft.com/office/drawing/2014/main" id="{DAA1C664-80F7-AD1E-5525-ADF637402322}"/>
              </a:ext>
            </a:extLst>
          </p:cNvPr>
          <p:cNvSpPr txBox="1"/>
          <p:nvPr/>
        </p:nvSpPr>
        <p:spPr>
          <a:xfrm>
            <a:off x="3234037" y="4657830"/>
            <a:ext cx="1814285" cy="646331"/>
          </a:xfrm>
          <a:prstGeom prst="rect">
            <a:avLst/>
          </a:prstGeom>
          <a:noFill/>
          <a:ln w="25400">
            <a:solidFill>
              <a:schemeClr val="accent1"/>
            </a:solidFill>
          </a:ln>
        </p:spPr>
        <p:txBody>
          <a:bodyPr wrap="square" rtlCol="0">
            <a:spAutoFit/>
          </a:bodyPr>
          <a:lstStyle/>
          <a:p>
            <a:r>
              <a:rPr lang="fr-FR" noProof="0" dirty="0"/>
              <a:t>Rétention à l'accouchement</a:t>
            </a:r>
          </a:p>
        </p:txBody>
      </p:sp>
      <p:sp>
        <p:nvSpPr>
          <p:cNvPr id="21" name="TextBox 20">
            <a:extLst>
              <a:ext uri="{FF2B5EF4-FFF2-40B4-BE49-F238E27FC236}">
                <a16:creationId xmlns:a16="http://schemas.microsoft.com/office/drawing/2014/main" id="{7B456203-9B49-8FEF-8374-841E840C6436}"/>
              </a:ext>
            </a:extLst>
          </p:cNvPr>
          <p:cNvSpPr txBox="1"/>
          <p:nvPr/>
        </p:nvSpPr>
        <p:spPr>
          <a:xfrm>
            <a:off x="3234037" y="5401559"/>
            <a:ext cx="1814285" cy="1200329"/>
          </a:xfrm>
          <a:prstGeom prst="rect">
            <a:avLst/>
          </a:prstGeom>
          <a:noFill/>
          <a:ln w="25400">
            <a:solidFill>
              <a:schemeClr val="accent1"/>
            </a:solidFill>
          </a:ln>
        </p:spPr>
        <p:txBody>
          <a:bodyPr wrap="square" rtlCol="0">
            <a:spAutoFit/>
          </a:bodyPr>
          <a:lstStyle/>
          <a:p>
            <a:r>
              <a:rPr lang="fr-FR" noProof="0" dirty="0"/>
              <a:t>Probabilités de transmission périnatale par traitement</a:t>
            </a:r>
          </a:p>
        </p:txBody>
      </p:sp>
      <p:cxnSp>
        <p:nvCxnSpPr>
          <p:cNvPr id="22" name="Straight Arrow Connector 21">
            <a:extLst>
              <a:ext uri="{FF2B5EF4-FFF2-40B4-BE49-F238E27FC236}">
                <a16:creationId xmlns:a16="http://schemas.microsoft.com/office/drawing/2014/main" id="{79DB501D-841B-2782-CB36-69F8369D0617}"/>
              </a:ext>
            </a:extLst>
          </p:cNvPr>
          <p:cNvCxnSpPr/>
          <p:nvPr/>
        </p:nvCxnSpPr>
        <p:spPr>
          <a:xfrm>
            <a:off x="5058228" y="329926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93F83B3-8760-EE57-82EA-BB4EF60480F8}"/>
              </a:ext>
            </a:extLst>
          </p:cNvPr>
          <p:cNvCxnSpPr>
            <a:cxnSpLocks/>
          </p:cNvCxnSpPr>
          <p:nvPr/>
        </p:nvCxnSpPr>
        <p:spPr>
          <a:xfrm>
            <a:off x="5324925" y="3299262"/>
            <a:ext cx="5446" cy="257765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3BE596A-18C7-F156-2421-123B1390B2BB}"/>
              </a:ext>
            </a:extLst>
          </p:cNvPr>
          <p:cNvCxnSpPr>
            <a:cxnSpLocks/>
          </p:cNvCxnSpPr>
          <p:nvPr/>
        </p:nvCxnSpPr>
        <p:spPr>
          <a:xfrm>
            <a:off x="5058228" y="5876918"/>
            <a:ext cx="30988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C4B57C4-3A70-6BEE-9913-6F9058382638}"/>
              </a:ext>
            </a:extLst>
          </p:cNvPr>
          <p:cNvCxnSpPr>
            <a:cxnSpLocks/>
          </p:cNvCxnSpPr>
          <p:nvPr/>
        </p:nvCxnSpPr>
        <p:spPr>
          <a:xfrm>
            <a:off x="5048835" y="4980996"/>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5C9933B-AB43-012E-1F42-F4DB6007FFA9}"/>
              </a:ext>
            </a:extLst>
          </p:cNvPr>
          <p:cNvCxnSpPr>
            <a:cxnSpLocks/>
          </p:cNvCxnSpPr>
          <p:nvPr/>
        </p:nvCxnSpPr>
        <p:spPr>
          <a:xfrm>
            <a:off x="5032537" y="41481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4F5559A-E6F1-30A1-F4F4-72A91BD4D278}"/>
              </a:ext>
            </a:extLst>
          </p:cNvPr>
          <p:cNvSpPr txBox="1"/>
          <p:nvPr/>
        </p:nvSpPr>
        <p:spPr>
          <a:xfrm>
            <a:off x="5631053" y="29161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fr-FR" noProof="0" dirty="0"/>
              <a:t>Infections périnatales</a:t>
            </a:r>
          </a:p>
        </p:txBody>
      </p:sp>
      <p:sp>
        <p:nvSpPr>
          <p:cNvPr id="41" name="TextBox 40">
            <a:extLst>
              <a:ext uri="{FF2B5EF4-FFF2-40B4-BE49-F238E27FC236}">
                <a16:creationId xmlns:a16="http://schemas.microsoft.com/office/drawing/2014/main" id="{5C0F32FD-35C8-08DE-C73B-5F9F667A1B10}"/>
              </a:ext>
            </a:extLst>
          </p:cNvPr>
          <p:cNvSpPr txBox="1"/>
          <p:nvPr/>
        </p:nvSpPr>
        <p:spPr>
          <a:xfrm>
            <a:off x="7885814" y="1712686"/>
            <a:ext cx="1814285" cy="1477328"/>
          </a:xfrm>
          <a:prstGeom prst="rect">
            <a:avLst/>
          </a:prstGeom>
          <a:noFill/>
          <a:ln w="25400">
            <a:solidFill>
              <a:schemeClr val="accent1"/>
            </a:solidFill>
          </a:ln>
        </p:spPr>
        <p:txBody>
          <a:bodyPr wrap="square" rtlCol="0">
            <a:spAutoFit/>
          </a:bodyPr>
          <a:lstStyle/>
          <a:p>
            <a:r>
              <a:rPr lang="fr-FR" noProof="0" dirty="0"/>
              <a:t>Durée de l'allaitement chez les femmes VIH+ (sous/non sous ARV)</a:t>
            </a:r>
          </a:p>
        </p:txBody>
      </p:sp>
      <p:sp>
        <p:nvSpPr>
          <p:cNvPr id="42" name="TextBox 41">
            <a:extLst>
              <a:ext uri="{FF2B5EF4-FFF2-40B4-BE49-F238E27FC236}">
                <a16:creationId xmlns:a16="http://schemas.microsoft.com/office/drawing/2014/main" id="{0634EE76-1430-E605-19F9-77531F35219F}"/>
              </a:ext>
            </a:extLst>
          </p:cNvPr>
          <p:cNvSpPr txBox="1"/>
          <p:nvPr/>
        </p:nvSpPr>
        <p:spPr>
          <a:xfrm>
            <a:off x="7861840" y="3273827"/>
            <a:ext cx="1814285" cy="923330"/>
          </a:xfrm>
          <a:prstGeom prst="rect">
            <a:avLst/>
          </a:prstGeom>
          <a:noFill/>
          <a:ln w="25400">
            <a:solidFill>
              <a:schemeClr val="accent1"/>
            </a:solidFill>
          </a:ln>
        </p:spPr>
        <p:txBody>
          <a:bodyPr wrap="square" rtlCol="0">
            <a:spAutoFit/>
          </a:bodyPr>
          <a:lstStyle/>
          <a:p>
            <a:r>
              <a:rPr lang="fr-FR" noProof="0" dirty="0"/>
              <a:t>Abandon mensuel du traitement ARV</a:t>
            </a:r>
          </a:p>
        </p:txBody>
      </p:sp>
      <p:sp>
        <p:nvSpPr>
          <p:cNvPr id="43" name="TextBox 42">
            <a:extLst>
              <a:ext uri="{FF2B5EF4-FFF2-40B4-BE49-F238E27FC236}">
                <a16:creationId xmlns:a16="http://schemas.microsoft.com/office/drawing/2014/main" id="{6B58E57D-01BE-48EA-B364-CD20BDB7C5FF}"/>
              </a:ext>
            </a:extLst>
          </p:cNvPr>
          <p:cNvSpPr txBox="1"/>
          <p:nvPr/>
        </p:nvSpPr>
        <p:spPr>
          <a:xfrm>
            <a:off x="7861839" y="4676589"/>
            <a:ext cx="1814285" cy="1200329"/>
          </a:xfrm>
          <a:prstGeom prst="rect">
            <a:avLst/>
          </a:prstGeom>
          <a:noFill/>
          <a:ln w="25400">
            <a:solidFill>
              <a:schemeClr val="accent1"/>
            </a:solidFill>
          </a:ln>
        </p:spPr>
        <p:txBody>
          <a:bodyPr wrap="square" rtlCol="0">
            <a:spAutoFit/>
          </a:bodyPr>
          <a:lstStyle/>
          <a:p>
            <a:r>
              <a:rPr lang="fr-FR" noProof="0" dirty="0"/>
              <a:t>Probabilités de transmission postnatale par traitement</a:t>
            </a:r>
          </a:p>
        </p:txBody>
      </p:sp>
      <p:sp>
        <p:nvSpPr>
          <p:cNvPr id="44" name="TextBox 43">
            <a:extLst>
              <a:ext uri="{FF2B5EF4-FFF2-40B4-BE49-F238E27FC236}">
                <a16:creationId xmlns:a16="http://schemas.microsoft.com/office/drawing/2014/main" id="{4E6F5ACB-44CA-FB7A-EF07-30D11675A785}"/>
              </a:ext>
            </a:extLst>
          </p:cNvPr>
          <p:cNvSpPr txBox="1"/>
          <p:nvPr/>
        </p:nvSpPr>
        <p:spPr>
          <a:xfrm>
            <a:off x="10268396" y="28113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fr-FR" noProof="0" dirty="0"/>
              <a:t>Infections postnatales</a:t>
            </a:r>
          </a:p>
        </p:txBody>
      </p:sp>
      <p:cxnSp>
        <p:nvCxnSpPr>
          <p:cNvPr id="45" name="Straight Connector 44">
            <a:extLst>
              <a:ext uri="{FF2B5EF4-FFF2-40B4-BE49-F238E27FC236}">
                <a16:creationId xmlns:a16="http://schemas.microsoft.com/office/drawing/2014/main" id="{737067EF-5525-D229-9CC9-113E0713BB15}"/>
              </a:ext>
            </a:extLst>
          </p:cNvPr>
          <p:cNvCxnSpPr>
            <a:cxnSpLocks/>
          </p:cNvCxnSpPr>
          <p:nvPr/>
        </p:nvCxnSpPr>
        <p:spPr>
          <a:xfrm>
            <a:off x="9969538" y="2206942"/>
            <a:ext cx="5445" cy="298562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5C5B66D-4688-23D5-9390-013BDCAAFE50}"/>
              </a:ext>
            </a:extLst>
          </p:cNvPr>
          <p:cNvCxnSpPr>
            <a:cxnSpLocks/>
          </p:cNvCxnSpPr>
          <p:nvPr/>
        </p:nvCxnSpPr>
        <p:spPr>
          <a:xfrm>
            <a:off x="9700099" y="22242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2E7149-BDC1-9A06-EF69-D550C2E57AB6}"/>
              </a:ext>
            </a:extLst>
          </p:cNvPr>
          <p:cNvCxnSpPr>
            <a:cxnSpLocks/>
          </p:cNvCxnSpPr>
          <p:nvPr/>
        </p:nvCxnSpPr>
        <p:spPr>
          <a:xfrm>
            <a:off x="9676124" y="3575257"/>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9AF8C38-5DD0-392B-F89C-FD911B6BD906}"/>
              </a:ext>
            </a:extLst>
          </p:cNvPr>
          <p:cNvCxnSpPr>
            <a:cxnSpLocks/>
          </p:cNvCxnSpPr>
          <p:nvPr/>
        </p:nvCxnSpPr>
        <p:spPr>
          <a:xfrm>
            <a:off x="9706305" y="5192564"/>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1C0CA5E-3698-6B3B-B47F-48B0DB1B7781}"/>
              </a:ext>
            </a:extLst>
          </p:cNvPr>
          <p:cNvSpPr txBox="1"/>
          <p:nvPr/>
        </p:nvSpPr>
        <p:spPr>
          <a:xfrm>
            <a:off x="498013" y="5678559"/>
            <a:ext cx="1814285" cy="646331"/>
          </a:xfrm>
          <a:prstGeom prst="rect">
            <a:avLst/>
          </a:prstGeom>
          <a:noFill/>
          <a:ln w="38100">
            <a:solidFill>
              <a:srgbClr val="FF0000"/>
            </a:solidFill>
          </a:ln>
        </p:spPr>
        <p:txBody>
          <a:bodyPr wrap="square" rtlCol="0">
            <a:spAutoFit/>
          </a:bodyPr>
          <a:lstStyle/>
          <a:p>
            <a:r>
              <a:rPr lang="fr-FR" noProof="0" dirty="0"/>
              <a:t>Incidence du VIH chez les FAP</a:t>
            </a:r>
          </a:p>
        </p:txBody>
      </p:sp>
      <p:cxnSp>
        <p:nvCxnSpPr>
          <p:cNvPr id="51" name="Straight Connector 50">
            <a:extLst>
              <a:ext uri="{FF2B5EF4-FFF2-40B4-BE49-F238E27FC236}">
                <a16:creationId xmlns:a16="http://schemas.microsoft.com/office/drawing/2014/main" id="{0DF78EA5-F6E4-5310-1BE3-D5CB6D9A46FE}"/>
              </a:ext>
            </a:extLst>
          </p:cNvPr>
          <p:cNvCxnSpPr/>
          <p:nvPr/>
        </p:nvCxnSpPr>
        <p:spPr>
          <a:xfrm flipV="1">
            <a:off x="2295442" y="4589912"/>
            <a:ext cx="391886"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F5EF4C27-83B3-9B4F-9E5D-E1DFFF0A9F97}"/>
              </a:ext>
            </a:extLst>
          </p:cNvPr>
          <p:cNvCxnSpPr>
            <a:cxnSpLocks/>
          </p:cNvCxnSpPr>
          <p:nvPr/>
        </p:nvCxnSpPr>
        <p:spPr>
          <a:xfrm flipV="1">
            <a:off x="9974983" y="3126495"/>
            <a:ext cx="295853" cy="8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1A7B188-ADC8-2023-08E2-1E5AFF00657C}"/>
              </a:ext>
            </a:extLst>
          </p:cNvPr>
          <p:cNvCxnSpPr>
            <a:cxnSpLocks/>
          </p:cNvCxnSpPr>
          <p:nvPr/>
        </p:nvCxnSpPr>
        <p:spPr>
          <a:xfrm>
            <a:off x="4168584" y="1378857"/>
            <a:ext cx="0" cy="155007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A824008-5B32-1C7A-F467-B0D6A26277A6}"/>
              </a:ext>
            </a:extLst>
          </p:cNvPr>
          <p:cNvCxnSpPr>
            <a:cxnSpLocks/>
          </p:cNvCxnSpPr>
          <p:nvPr/>
        </p:nvCxnSpPr>
        <p:spPr>
          <a:xfrm>
            <a:off x="4151084" y="1362051"/>
            <a:ext cx="668936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A54345C0-13C7-A21F-CE5C-A93CCE0C6BB4}"/>
              </a:ext>
            </a:extLst>
          </p:cNvPr>
          <p:cNvCxnSpPr>
            <a:cxnSpLocks/>
          </p:cNvCxnSpPr>
          <p:nvPr/>
        </p:nvCxnSpPr>
        <p:spPr>
          <a:xfrm>
            <a:off x="10840453" y="1362051"/>
            <a:ext cx="0" cy="144927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8147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2913" y="365760"/>
            <a:ext cx="11530012" cy="1325562"/>
          </a:xfrm>
        </p:spPr>
        <p:txBody>
          <a:bodyPr>
            <a:normAutofit fontScale="90000"/>
          </a:bodyPr>
          <a:lstStyle/>
          <a:p>
            <a:r>
              <a:rPr lang="fr-FR" noProof="0" dirty="0"/>
              <a:t>Mortalité annuelle sous TAR selon l'âge de l'enfant</a:t>
            </a:r>
            <a:br>
              <a:rPr lang="fr-FR" noProof="0" dirty="0"/>
            </a:br>
            <a:r>
              <a:rPr lang="fr-FR" noProof="0" dirty="0"/>
              <a:t>(Exemple : sous TAR depuis plus de 12 mois, modèle Afrique de l'Est)</a:t>
            </a:r>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3968173304"/>
              </p:ext>
            </p:extLst>
          </p:nvPr>
        </p:nvGraphicFramePr>
        <p:xfrm>
          <a:off x="838200" y="1828800"/>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ontent Placeholder 11"/>
          <p:cNvGraphicFramePr>
            <a:graphicFrameLocks noGrp="1"/>
          </p:cNvGraphicFramePr>
          <p:nvPr>
            <p:ph sz="half" idx="2"/>
            <p:extLst>
              <p:ext uri="{D42A27DB-BD31-4B8C-83A1-F6EECF244321}">
                <p14:modId xmlns:p14="http://schemas.microsoft.com/office/powerpoint/2010/main" val="239798212"/>
              </p:ext>
            </p:extLst>
          </p:nvPr>
        </p:nvGraphicFramePr>
        <p:xfrm>
          <a:off x="6172200" y="1828800"/>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p:cNvSpPr>
            <a:spLocks noGrp="1"/>
          </p:cNvSpPr>
          <p:nvPr>
            <p:ph type="sldNum" sz="quarter" idx="12"/>
          </p:nvPr>
        </p:nvSpPr>
        <p:spPr/>
        <p:txBody>
          <a:bodyPr/>
          <a:lstStyle/>
          <a:p>
            <a:fld id="{4FAB73BC-B049-4115-A692-8D63A059BFB8}" type="slidenum">
              <a:rPr lang="fr-FR" noProof="0" smtClean="0"/>
              <a:t>20</a:t>
            </a:fld>
            <a:endParaRPr lang="fr-FR" noProof="0" dirty="0"/>
          </a:p>
        </p:txBody>
      </p:sp>
      <p:sp>
        <p:nvSpPr>
          <p:cNvPr id="14" name="TextBox 13"/>
          <p:cNvSpPr txBox="1"/>
          <p:nvPr/>
        </p:nvSpPr>
        <p:spPr>
          <a:xfrm>
            <a:off x="2342573" y="6472241"/>
            <a:ext cx="9011227" cy="369332"/>
          </a:xfrm>
          <a:prstGeom prst="rect">
            <a:avLst/>
          </a:prstGeom>
          <a:noFill/>
        </p:spPr>
        <p:txBody>
          <a:bodyPr wrap="square" rtlCol="0">
            <a:spAutoFit/>
          </a:bodyPr>
          <a:lstStyle/>
          <a:p>
            <a:r>
              <a:rPr lang="fr-FR" noProof="0" dirty="0"/>
              <a:t>Modèles estimés par le Consortium </a:t>
            </a:r>
            <a:r>
              <a:rPr lang="fr-FR" noProof="0" dirty="0" err="1"/>
              <a:t>IeDEA</a:t>
            </a:r>
            <a:r>
              <a:rPr lang="fr-FR" noProof="0" dirty="0"/>
              <a:t> par âge, durée du traitement et région</a:t>
            </a:r>
          </a:p>
        </p:txBody>
      </p:sp>
      <p:sp>
        <p:nvSpPr>
          <p:cNvPr id="3" name="TextBox 2">
            <a:extLst>
              <a:ext uri="{FF2B5EF4-FFF2-40B4-BE49-F238E27FC236}">
                <a16:creationId xmlns:a16="http://schemas.microsoft.com/office/drawing/2014/main" id="{40D14AC2-D205-7708-6DBB-A829EA9C44CF}"/>
              </a:ext>
            </a:extLst>
          </p:cNvPr>
          <p:cNvSpPr txBox="1"/>
          <p:nvPr/>
        </p:nvSpPr>
        <p:spPr>
          <a:xfrm>
            <a:off x="2649070" y="6078069"/>
            <a:ext cx="1613744" cy="369332"/>
          </a:xfrm>
          <a:prstGeom prst="rect">
            <a:avLst/>
          </a:prstGeom>
          <a:noFill/>
        </p:spPr>
        <p:txBody>
          <a:bodyPr wrap="square" rtlCol="0">
            <a:spAutoFit/>
          </a:bodyPr>
          <a:lstStyle/>
          <a:p>
            <a:r>
              <a:rPr lang="fr-FR" noProof="0" dirty="0"/>
              <a:t>Âge (années)</a:t>
            </a:r>
          </a:p>
        </p:txBody>
      </p:sp>
      <p:sp>
        <p:nvSpPr>
          <p:cNvPr id="5" name="TextBox 4">
            <a:extLst>
              <a:ext uri="{FF2B5EF4-FFF2-40B4-BE49-F238E27FC236}">
                <a16:creationId xmlns:a16="http://schemas.microsoft.com/office/drawing/2014/main" id="{F5C42AFE-C21F-0C3A-227D-A90BFD35C4E5}"/>
              </a:ext>
            </a:extLst>
          </p:cNvPr>
          <p:cNvSpPr txBox="1"/>
          <p:nvPr/>
        </p:nvSpPr>
        <p:spPr>
          <a:xfrm>
            <a:off x="8318228" y="6078069"/>
            <a:ext cx="1613744" cy="369332"/>
          </a:xfrm>
          <a:prstGeom prst="rect">
            <a:avLst/>
          </a:prstGeom>
          <a:noFill/>
        </p:spPr>
        <p:txBody>
          <a:bodyPr wrap="square" rtlCol="0">
            <a:spAutoFit/>
          </a:bodyPr>
          <a:lstStyle/>
          <a:p>
            <a:r>
              <a:rPr lang="fr-FR" noProof="0" dirty="0"/>
              <a:t>Âge (années)</a:t>
            </a:r>
          </a:p>
        </p:txBody>
      </p:sp>
    </p:spTree>
    <p:extLst>
      <p:ext uri="{BB962C8B-B14F-4D97-AF65-F5344CB8AC3E}">
        <p14:creationId xmlns:p14="http://schemas.microsoft.com/office/powerpoint/2010/main" val="4128541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5DC474E4-63C4-47A9-20CB-1C9DB7946232}"/>
              </a:ext>
            </a:extLst>
          </p:cNvPr>
          <p:cNvSpPr>
            <a:spLocks noGrp="1"/>
          </p:cNvSpPr>
          <p:nvPr>
            <p:ph type="title"/>
          </p:nvPr>
        </p:nvSpPr>
        <p:spPr>
          <a:xfrm>
            <a:off x="845127" y="365760"/>
            <a:ext cx="10515600" cy="878840"/>
          </a:xfrm>
        </p:spPr>
        <p:txBody>
          <a:bodyPr/>
          <a:lstStyle/>
          <a:p>
            <a:r>
              <a:rPr lang="fr-FR" noProof="0" dirty="0"/>
              <a:t>Dynamique du TAR</a:t>
            </a:r>
          </a:p>
        </p:txBody>
      </p:sp>
      <p:sp>
        <p:nvSpPr>
          <p:cNvPr id="19" name="Content Placeholder 18">
            <a:extLst>
              <a:ext uri="{FF2B5EF4-FFF2-40B4-BE49-F238E27FC236}">
                <a16:creationId xmlns:a16="http://schemas.microsoft.com/office/drawing/2014/main" id="{8320E948-8282-BF2A-CEBC-C01BDF74DC09}"/>
              </a:ext>
            </a:extLst>
          </p:cNvPr>
          <p:cNvSpPr>
            <a:spLocks noGrp="1"/>
          </p:cNvSpPr>
          <p:nvPr>
            <p:ph idx="1"/>
          </p:nvPr>
        </p:nvSpPr>
        <p:spPr>
          <a:xfrm>
            <a:off x="0" y="1298031"/>
            <a:ext cx="6242627" cy="5221287"/>
          </a:xfrm>
        </p:spPr>
        <p:txBody>
          <a:bodyPr>
            <a:normAutofit fontScale="92500"/>
          </a:bodyPr>
          <a:lstStyle/>
          <a:p>
            <a:r>
              <a:rPr lang="fr-FR" noProof="0" dirty="0"/>
              <a:t>Veuillez saisir les taux d'interruption du traitement pour toutes les années où des enfants ont suivi un traitement antirétroviral.</a:t>
            </a:r>
          </a:p>
          <a:p>
            <a:pPr lvl="1"/>
            <a:r>
              <a:rPr lang="fr-FR" noProof="0" dirty="0"/>
              <a:t>À partir de données fiables provenant d'un programme national ou représentatif à l'échelle nationale, si elles sont disponibles</a:t>
            </a:r>
          </a:p>
          <a:p>
            <a:pPr lvl="1"/>
            <a:r>
              <a:rPr lang="fr-FR" noProof="0" dirty="0"/>
              <a:t>Taux par défaut de 5 % par an – utilisez le nouveau bouton dans l'éditeur de traitement des enfants « Appliquer le taux d'interruption par défaut »</a:t>
            </a:r>
          </a:p>
          <a:p>
            <a:r>
              <a:rPr lang="fr-FR" noProof="0" dirty="0"/>
              <a:t>Les entrées relatives à l'interruption du traitement n'ont pas d'incidence sur le nombre d'enfants sous TAR (déterminé par les données du programme), mais elles permettent d'affiner :</a:t>
            </a:r>
          </a:p>
          <a:p>
            <a:pPr lvl="1"/>
            <a:r>
              <a:rPr lang="fr-FR" noProof="0" dirty="0"/>
              <a:t>le pourcentage d'enfants dans la première année de traitement, leur âge et la répartition des CD4 </a:t>
            </a:r>
          </a:p>
          <a:p>
            <a:pPr lvl="1"/>
            <a:r>
              <a:rPr lang="fr-FR" noProof="0" dirty="0"/>
              <a:t>le (nouveau !) calcul de Spectrum concernant la connaissance du statut des enfants. </a:t>
            </a:r>
          </a:p>
          <a:p>
            <a:pPr marL="457200" lvl="1" indent="0">
              <a:buNone/>
            </a:pPr>
            <a:endParaRPr lang="fr-FR" noProof="0" dirty="0">
              <a:highlight>
                <a:srgbClr val="00FF00"/>
              </a:highlight>
            </a:endParaRPr>
          </a:p>
        </p:txBody>
      </p:sp>
      <p:sp>
        <p:nvSpPr>
          <p:cNvPr id="2" name="Slide Number Placeholder 1">
            <a:extLst>
              <a:ext uri="{FF2B5EF4-FFF2-40B4-BE49-F238E27FC236}">
                <a16:creationId xmlns:a16="http://schemas.microsoft.com/office/drawing/2014/main" id="{48BAF989-BCB7-D06F-10F3-5ED6BBAEECFC}"/>
              </a:ext>
            </a:extLst>
          </p:cNvPr>
          <p:cNvSpPr>
            <a:spLocks noGrp="1"/>
          </p:cNvSpPr>
          <p:nvPr>
            <p:ph type="sldNum" sz="quarter" idx="12"/>
          </p:nvPr>
        </p:nvSpPr>
        <p:spPr/>
        <p:txBody>
          <a:bodyPr/>
          <a:lstStyle/>
          <a:p>
            <a:fld id="{4FAB73BC-B049-4115-A692-8D63A059BFB8}" type="slidenum">
              <a:rPr lang="fr-FR" noProof="0" smtClean="0"/>
              <a:t>21</a:t>
            </a:fld>
            <a:endParaRPr lang="fr-FR" noProof="0" dirty="0"/>
          </a:p>
        </p:txBody>
      </p:sp>
      <p:pic>
        <p:nvPicPr>
          <p:cNvPr id="4" name="Picture 3">
            <a:extLst>
              <a:ext uri="{FF2B5EF4-FFF2-40B4-BE49-F238E27FC236}">
                <a16:creationId xmlns:a16="http://schemas.microsoft.com/office/drawing/2014/main" id="{A14E76DC-09FB-A216-6113-DCDFA2B68C0F}"/>
              </a:ext>
            </a:extLst>
          </p:cNvPr>
          <p:cNvPicPr>
            <a:picLocks noChangeAspect="1"/>
          </p:cNvPicPr>
          <p:nvPr/>
        </p:nvPicPr>
        <p:blipFill>
          <a:blip r:embed="rId2"/>
          <a:stretch>
            <a:fillRect/>
          </a:stretch>
        </p:blipFill>
        <p:spPr>
          <a:xfrm>
            <a:off x="6242627" y="1298030"/>
            <a:ext cx="5759110" cy="4789261"/>
          </a:xfrm>
          <a:prstGeom prst="rect">
            <a:avLst/>
          </a:prstGeom>
        </p:spPr>
      </p:pic>
      <p:sp>
        <p:nvSpPr>
          <p:cNvPr id="5" name="Rectangle 4">
            <a:extLst>
              <a:ext uri="{FF2B5EF4-FFF2-40B4-BE49-F238E27FC236}">
                <a16:creationId xmlns:a16="http://schemas.microsoft.com/office/drawing/2014/main" id="{229591FF-34EE-97E7-364F-16D97D500E28}"/>
              </a:ext>
            </a:extLst>
          </p:cNvPr>
          <p:cNvSpPr/>
          <p:nvPr/>
        </p:nvSpPr>
        <p:spPr>
          <a:xfrm>
            <a:off x="8496300" y="5559969"/>
            <a:ext cx="1092200" cy="26933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6" name="Rectangle 5">
            <a:extLst>
              <a:ext uri="{FF2B5EF4-FFF2-40B4-BE49-F238E27FC236}">
                <a16:creationId xmlns:a16="http://schemas.microsoft.com/office/drawing/2014/main" id="{A06885D3-0841-86AA-E69A-E39195956F95}"/>
              </a:ext>
            </a:extLst>
          </p:cNvPr>
          <p:cNvSpPr/>
          <p:nvPr/>
        </p:nvSpPr>
        <p:spPr>
          <a:xfrm>
            <a:off x="6242626" y="4467769"/>
            <a:ext cx="5568373" cy="26933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1141279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FB409-8595-07A4-DE8F-AB1777752448}"/>
              </a:ext>
            </a:extLst>
          </p:cNvPr>
          <p:cNvSpPr>
            <a:spLocks noGrp="1"/>
          </p:cNvSpPr>
          <p:nvPr>
            <p:ph type="title"/>
          </p:nvPr>
        </p:nvSpPr>
        <p:spPr>
          <a:xfrm>
            <a:off x="845127" y="365760"/>
            <a:ext cx="10515600" cy="1005840"/>
          </a:xfrm>
        </p:spPr>
        <p:txBody>
          <a:bodyPr/>
          <a:lstStyle/>
          <a:p>
            <a:r>
              <a:rPr lang="fr-FR" noProof="0" dirty="0"/>
              <a:t>Enfants vivant avec le VIH précédemment sous traitement : nouveau tableau de validation</a:t>
            </a:r>
          </a:p>
        </p:txBody>
      </p:sp>
      <p:sp>
        <p:nvSpPr>
          <p:cNvPr id="4" name="Slide Number Placeholder 3">
            <a:extLst>
              <a:ext uri="{FF2B5EF4-FFF2-40B4-BE49-F238E27FC236}">
                <a16:creationId xmlns:a16="http://schemas.microsoft.com/office/drawing/2014/main" id="{ACA48331-5DCC-C7ED-74EE-625F86973553}"/>
              </a:ext>
            </a:extLst>
          </p:cNvPr>
          <p:cNvSpPr>
            <a:spLocks noGrp="1"/>
          </p:cNvSpPr>
          <p:nvPr>
            <p:ph type="sldNum" sz="quarter" idx="12"/>
          </p:nvPr>
        </p:nvSpPr>
        <p:spPr/>
        <p:txBody>
          <a:bodyPr/>
          <a:lstStyle/>
          <a:p>
            <a:fld id="{4FAB73BC-B049-4115-A692-8D63A059BFB8}" type="slidenum">
              <a:rPr lang="fr-FR" noProof="0" smtClean="0"/>
              <a:t>22</a:t>
            </a:fld>
            <a:endParaRPr lang="fr-FR" noProof="0" dirty="0"/>
          </a:p>
        </p:txBody>
      </p:sp>
      <p:graphicFrame>
        <p:nvGraphicFramePr>
          <p:cNvPr id="8" name="Content Placeholder 6">
            <a:extLst>
              <a:ext uri="{FF2B5EF4-FFF2-40B4-BE49-F238E27FC236}">
                <a16:creationId xmlns:a16="http://schemas.microsoft.com/office/drawing/2014/main" id="{7D0B1F68-D427-9BD8-DC72-9BE8E3C5276F}"/>
              </a:ext>
            </a:extLst>
          </p:cNvPr>
          <p:cNvGraphicFramePr>
            <a:graphicFrameLocks noGrp="1"/>
          </p:cNvGraphicFramePr>
          <p:nvPr>
            <p:ph idx="1"/>
            <p:extLst>
              <p:ext uri="{D42A27DB-BD31-4B8C-83A1-F6EECF244321}">
                <p14:modId xmlns:p14="http://schemas.microsoft.com/office/powerpoint/2010/main" val="4198575210"/>
              </p:ext>
            </p:extLst>
          </p:nvPr>
        </p:nvGraphicFramePr>
        <p:xfrm>
          <a:off x="844550" y="1828800"/>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86329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8985E-2F44-B226-3304-9EB2F9049455}"/>
              </a:ext>
            </a:extLst>
          </p:cNvPr>
          <p:cNvSpPr>
            <a:spLocks noGrp="1"/>
          </p:cNvSpPr>
          <p:nvPr>
            <p:ph type="title"/>
          </p:nvPr>
        </p:nvSpPr>
        <p:spPr>
          <a:xfrm>
            <a:off x="845127" y="365760"/>
            <a:ext cx="10515600" cy="1018540"/>
          </a:xfrm>
        </p:spPr>
        <p:txBody>
          <a:bodyPr/>
          <a:lstStyle/>
          <a:p>
            <a:r>
              <a:rPr lang="fr-FR" noProof="0" dirty="0"/>
              <a:t>Connaissance du statut parmi les enfants</a:t>
            </a:r>
          </a:p>
        </p:txBody>
      </p:sp>
      <p:graphicFrame>
        <p:nvGraphicFramePr>
          <p:cNvPr id="7" name="Content Placeholder 6">
            <a:extLst>
              <a:ext uri="{FF2B5EF4-FFF2-40B4-BE49-F238E27FC236}">
                <a16:creationId xmlns:a16="http://schemas.microsoft.com/office/drawing/2014/main" id="{CE02D97D-115F-4F90-F14B-276F58A98174}"/>
              </a:ext>
            </a:extLst>
          </p:cNvPr>
          <p:cNvGraphicFramePr>
            <a:graphicFrameLocks noGrp="1"/>
          </p:cNvGraphicFramePr>
          <p:nvPr>
            <p:ph idx="1"/>
            <p:extLst>
              <p:ext uri="{D42A27DB-BD31-4B8C-83A1-F6EECF244321}">
                <p14:modId xmlns:p14="http://schemas.microsoft.com/office/powerpoint/2010/main" val="4213053716"/>
              </p:ext>
            </p:extLst>
          </p:nvPr>
        </p:nvGraphicFramePr>
        <p:xfrm>
          <a:off x="1029650" y="1295400"/>
          <a:ext cx="9969464" cy="4085272"/>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BFEC5594-E602-8F3E-5B47-D5DE61066982}"/>
              </a:ext>
            </a:extLst>
          </p:cNvPr>
          <p:cNvSpPr>
            <a:spLocks noGrp="1"/>
          </p:cNvSpPr>
          <p:nvPr>
            <p:ph type="sldNum" sz="quarter" idx="12"/>
          </p:nvPr>
        </p:nvSpPr>
        <p:spPr/>
        <p:txBody>
          <a:bodyPr/>
          <a:lstStyle/>
          <a:p>
            <a:fld id="{4FAB73BC-B049-4115-A692-8D63A059BFB8}" type="slidenum">
              <a:rPr lang="fr-FR" noProof="0" smtClean="0"/>
              <a:t>23</a:t>
            </a:fld>
            <a:endParaRPr lang="fr-FR" noProof="0" dirty="0"/>
          </a:p>
        </p:txBody>
      </p:sp>
      <p:sp>
        <p:nvSpPr>
          <p:cNvPr id="8" name="TextBox 7">
            <a:extLst>
              <a:ext uri="{FF2B5EF4-FFF2-40B4-BE49-F238E27FC236}">
                <a16:creationId xmlns:a16="http://schemas.microsoft.com/office/drawing/2014/main" id="{8E7CB5EE-6809-43FF-1EB5-037190762D6C}"/>
              </a:ext>
            </a:extLst>
          </p:cNvPr>
          <p:cNvSpPr txBox="1"/>
          <p:nvPr/>
        </p:nvSpPr>
        <p:spPr>
          <a:xfrm>
            <a:off x="687125" y="5380672"/>
            <a:ext cx="10817750" cy="1200329"/>
          </a:xfrm>
          <a:prstGeom prst="rect">
            <a:avLst/>
          </a:prstGeom>
          <a:noFill/>
        </p:spPr>
        <p:txBody>
          <a:bodyPr wrap="square" rtlCol="0">
            <a:spAutoFit/>
          </a:bodyPr>
          <a:lstStyle/>
          <a:p>
            <a:r>
              <a:rPr lang="fr-FR" noProof="0" dirty="0"/>
              <a:t>Si aucune donnée fiable sur la connaissance du statut sérologique chez les enfants n'est disponible, celle-ci peut être estimée en additionnant le nombre d'enfants sous TAR et le nombre d’enfants vivant avec le VIH précédemment sous traitement. Un nouveau bouton dans l'éditeur KOS, «</a:t>
            </a:r>
            <a:r>
              <a:rPr lang="fr-FR" sz="1800" noProof="0" dirty="0">
                <a:effectLst/>
                <a:highlight>
                  <a:srgbClr val="00FF00"/>
                </a:highlight>
                <a:latin typeface="Calibri" panose="020F0502020204030204" pitchFamily="34" charset="0"/>
                <a:ea typeface="Calibri" panose="020F0502020204030204" pitchFamily="34" charset="0"/>
                <a:cs typeface="Arial" panose="020B0604020202020204" pitchFamily="34" charset="0"/>
              </a:rPr>
              <a:t> Calculer la connaissance du statut sérologique chez les enfants </a:t>
            </a:r>
            <a:r>
              <a:rPr lang="fr-FR" noProof="0" dirty="0"/>
              <a:t>», permettra d'appliquer automatiquement cette approximation. </a:t>
            </a:r>
          </a:p>
        </p:txBody>
      </p:sp>
    </p:spTree>
    <p:extLst>
      <p:ext uri="{BB962C8B-B14F-4D97-AF65-F5344CB8AC3E}">
        <p14:creationId xmlns:p14="http://schemas.microsoft.com/office/powerpoint/2010/main" val="3618500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r-FR" noProof="0" dirty="0"/>
              <a:t>Principaux résultats de Spectrum</a:t>
            </a:r>
          </a:p>
        </p:txBody>
      </p:sp>
      <p:sp>
        <p:nvSpPr>
          <p:cNvPr id="5" name="Content Placeholder 4"/>
          <p:cNvSpPr>
            <a:spLocks noGrp="1"/>
          </p:cNvSpPr>
          <p:nvPr>
            <p:ph sz="half" idx="1"/>
          </p:nvPr>
        </p:nvSpPr>
        <p:spPr/>
        <p:txBody>
          <a:bodyPr>
            <a:normAutofit fontScale="92500" lnSpcReduction="20000"/>
          </a:bodyPr>
          <a:lstStyle/>
          <a:p>
            <a:r>
              <a:rPr lang="fr-FR" noProof="0" dirty="0"/>
              <a:t>Tranches d'âge</a:t>
            </a:r>
          </a:p>
          <a:p>
            <a:pPr lvl="1"/>
            <a:r>
              <a:rPr lang="fr-FR" noProof="0" dirty="0"/>
              <a:t>Enfants : 0 à 14 ans</a:t>
            </a:r>
          </a:p>
          <a:p>
            <a:pPr lvl="1"/>
            <a:r>
              <a:rPr lang="fr-FR" noProof="0" dirty="0"/>
              <a:t>Enfants &lt; 1 an</a:t>
            </a:r>
          </a:p>
          <a:p>
            <a:pPr lvl="1"/>
            <a:r>
              <a:rPr lang="fr-FR" noProof="0" dirty="0"/>
              <a:t>Enfants &lt; 2 ans</a:t>
            </a:r>
          </a:p>
          <a:p>
            <a:pPr lvl="1"/>
            <a:r>
              <a:rPr lang="fr-FR" noProof="0" dirty="0"/>
              <a:t>Enfants de 1 à 4 ans</a:t>
            </a:r>
          </a:p>
          <a:p>
            <a:pPr lvl="1"/>
            <a:r>
              <a:rPr lang="fr-FR" noProof="0" dirty="0"/>
              <a:t>Jeunes de 15 à 24 ans (AGYW)</a:t>
            </a:r>
          </a:p>
          <a:p>
            <a:pPr lvl="1"/>
            <a:r>
              <a:rPr lang="fr-FR" noProof="0" dirty="0"/>
              <a:t>Adolescents 10-19 ans</a:t>
            </a:r>
          </a:p>
          <a:p>
            <a:r>
              <a:rPr lang="fr-FR" noProof="0" dirty="0"/>
              <a:t>Indicateurs</a:t>
            </a:r>
          </a:p>
          <a:p>
            <a:pPr lvl="1"/>
            <a:r>
              <a:rPr lang="fr-FR" noProof="0" dirty="0"/>
              <a:t>Nombre d'enfants séropositifs</a:t>
            </a:r>
          </a:p>
          <a:p>
            <a:pPr lvl="1"/>
            <a:r>
              <a:rPr lang="fr-FR" noProof="0" dirty="0"/>
              <a:t>Nouvelles infections</a:t>
            </a:r>
          </a:p>
          <a:p>
            <a:pPr lvl="1"/>
            <a:r>
              <a:rPr lang="fr-FR" noProof="0" dirty="0"/>
              <a:t>Décès liés au sida</a:t>
            </a:r>
          </a:p>
          <a:p>
            <a:pPr lvl="1"/>
            <a:r>
              <a:rPr lang="fr-FR" noProof="0" dirty="0"/>
              <a:t>Enfants exposés au VIH mais non infectés</a:t>
            </a:r>
          </a:p>
          <a:p>
            <a:pPr lvl="1"/>
            <a:endParaRPr lang="fr-FR" noProof="0" dirty="0"/>
          </a:p>
        </p:txBody>
      </p:sp>
      <p:sp>
        <p:nvSpPr>
          <p:cNvPr id="6" name="Content Placeholder 5"/>
          <p:cNvSpPr>
            <a:spLocks noGrp="1"/>
          </p:cNvSpPr>
          <p:nvPr>
            <p:ph sz="half" idx="2"/>
          </p:nvPr>
        </p:nvSpPr>
        <p:spPr>
          <a:xfrm>
            <a:off x="6172199" y="1828800"/>
            <a:ext cx="5472113" cy="4351337"/>
          </a:xfrm>
        </p:spPr>
        <p:txBody>
          <a:bodyPr>
            <a:normAutofit fontScale="92500" lnSpcReduction="20000"/>
          </a:bodyPr>
          <a:lstStyle/>
          <a:p>
            <a:r>
              <a:rPr lang="fr-FR" noProof="0" dirty="0"/>
              <a:t>Transmission mère-enfant</a:t>
            </a:r>
          </a:p>
          <a:p>
            <a:pPr lvl="1"/>
            <a:r>
              <a:rPr lang="fr-FR" noProof="0" dirty="0"/>
              <a:t>Nombre de femmes enceintes séropositives </a:t>
            </a:r>
          </a:p>
          <a:p>
            <a:pPr lvl="1"/>
            <a:r>
              <a:rPr lang="fr-FR" noProof="0" dirty="0"/>
              <a:t>Couverture de la PTME</a:t>
            </a:r>
          </a:p>
          <a:p>
            <a:pPr lvl="1"/>
            <a:r>
              <a:rPr lang="fr-FR" noProof="0" dirty="0"/>
              <a:t>Taux de transmission périnatale</a:t>
            </a:r>
          </a:p>
          <a:p>
            <a:pPr lvl="1"/>
            <a:r>
              <a:rPr lang="fr-FR" noProof="0" dirty="0"/>
              <a:t>Taux de transmission à l'âge de 36 mois</a:t>
            </a:r>
          </a:p>
          <a:p>
            <a:pPr lvl="1"/>
            <a:r>
              <a:rPr lang="fr-FR" noProof="0" dirty="0"/>
              <a:t>Nombre de nouvelles infections chez les enfants</a:t>
            </a:r>
          </a:p>
          <a:p>
            <a:r>
              <a:rPr lang="fr-FR" noProof="0" dirty="0"/>
              <a:t>Traitement</a:t>
            </a:r>
          </a:p>
          <a:p>
            <a:pPr lvl="1"/>
            <a:r>
              <a:rPr lang="fr-FR" noProof="0" dirty="0"/>
              <a:t>Nombre de cas nécessitant un traitement au cotrimoxazole</a:t>
            </a:r>
          </a:p>
          <a:p>
            <a:pPr lvl="1"/>
            <a:r>
              <a:rPr lang="fr-FR" noProof="0" dirty="0"/>
              <a:t>Couverture du cotrimoxazole</a:t>
            </a:r>
          </a:p>
          <a:p>
            <a:pPr lvl="1"/>
            <a:r>
              <a:rPr lang="fr-FR" noProof="0" dirty="0"/>
              <a:t>Nombre de personnes éligibles au traitement</a:t>
            </a:r>
          </a:p>
          <a:p>
            <a:pPr lvl="1"/>
            <a:r>
              <a:rPr lang="fr-FR" noProof="0" dirty="0"/>
              <a:t>Couverture du traitement</a:t>
            </a:r>
          </a:p>
          <a:p>
            <a:pPr lvl="1"/>
            <a:r>
              <a:rPr lang="fr-FR" noProof="0" dirty="0"/>
              <a:t>Nombre de personnes sous traitement par âge et poids</a:t>
            </a:r>
          </a:p>
        </p:txBody>
      </p:sp>
      <p:sp>
        <p:nvSpPr>
          <p:cNvPr id="2" name="Slide Number Placeholder 1"/>
          <p:cNvSpPr>
            <a:spLocks noGrp="1"/>
          </p:cNvSpPr>
          <p:nvPr>
            <p:ph type="sldNum" sz="quarter" idx="12"/>
          </p:nvPr>
        </p:nvSpPr>
        <p:spPr/>
        <p:txBody>
          <a:bodyPr/>
          <a:lstStyle/>
          <a:p>
            <a:fld id="{4FAB73BC-B049-4115-A692-8D63A059BFB8}" type="slidenum">
              <a:rPr lang="fr-FR" noProof="0" smtClean="0"/>
              <a:t>24</a:t>
            </a:fld>
            <a:endParaRPr lang="fr-FR" noProof="0" dirty="0"/>
          </a:p>
        </p:txBody>
      </p:sp>
    </p:spTree>
    <p:extLst>
      <p:ext uri="{BB962C8B-B14F-4D97-AF65-F5344CB8AC3E}">
        <p14:creationId xmlns:p14="http://schemas.microsoft.com/office/powerpoint/2010/main" val="3507909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96975-07CC-4973-D014-7D3271F29D6F}"/>
              </a:ext>
            </a:extLst>
          </p:cNvPr>
          <p:cNvSpPr>
            <a:spLocks noGrp="1"/>
          </p:cNvSpPr>
          <p:nvPr>
            <p:ph type="title"/>
          </p:nvPr>
        </p:nvSpPr>
        <p:spPr>
          <a:xfrm>
            <a:off x="845127" y="365760"/>
            <a:ext cx="10515600" cy="986522"/>
          </a:xfrm>
        </p:spPr>
        <p:txBody>
          <a:bodyPr>
            <a:normAutofit fontScale="90000"/>
          </a:bodyPr>
          <a:lstStyle/>
          <a:p>
            <a:r>
              <a:rPr lang="fr-FR" noProof="0" dirty="0"/>
              <a:t>Prévalence du VIH chez les 0-14 ans : </a:t>
            </a:r>
            <a:br>
              <a:rPr lang="fr-FR" noProof="0" dirty="0"/>
            </a:br>
            <a:r>
              <a:rPr lang="fr-FR" noProof="0" dirty="0"/>
              <a:t>Les estimations de Spectrum sont comparables à celles du PHIA</a:t>
            </a:r>
          </a:p>
        </p:txBody>
      </p:sp>
      <p:graphicFrame>
        <p:nvGraphicFramePr>
          <p:cNvPr id="7" name="Content Placeholder 6">
            <a:extLst>
              <a:ext uri="{FF2B5EF4-FFF2-40B4-BE49-F238E27FC236}">
                <a16:creationId xmlns:a16="http://schemas.microsoft.com/office/drawing/2014/main" id="{6BC339A8-F8C4-435F-8A66-8A7C2B453C8A}"/>
              </a:ext>
            </a:extLst>
          </p:cNvPr>
          <p:cNvGraphicFramePr>
            <a:graphicFrameLocks noGrp="1"/>
          </p:cNvGraphicFramePr>
          <p:nvPr>
            <p:ph idx="1"/>
            <p:extLst>
              <p:ext uri="{D42A27DB-BD31-4B8C-83A1-F6EECF244321}">
                <p14:modId xmlns:p14="http://schemas.microsoft.com/office/powerpoint/2010/main" val="81596906"/>
              </p:ext>
            </p:extLst>
          </p:nvPr>
        </p:nvGraphicFramePr>
        <p:xfrm>
          <a:off x="495300" y="1545465"/>
          <a:ext cx="11341100" cy="4634673"/>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6FC7083D-251B-3944-E0C9-417A20199F3B}"/>
              </a:ext>
            </a:extLst>
          </p:cNvPr>
          <p:cNvSpPr>
            <a:spLocks noGrp="1"/>
          </p:cNvSpPr>
          <p:nvPr>
            <p:ph type="sldNum" sz="quarter" idx="12"/>
          </p:nvPr>
        </p:nvSpPr>
        <p:spPr/>
        <p:txBody>
          <a:bodyPr/>
          <a:lstStyle/>
          <a:p>
            <a:fld id="{4FAB73BC-B049-4115-A692-8D63A059BFB8}" type="slidenum">
              <a:rPr lang="fr-FR" noProof="0" smtClean="0"/>
              <a:t>25</a:t>
            </a:fld>
            <a:endParaRPr lang="fr-FR" noProof="0" dirty="0"/>
          </a:p>
        </p:txBody>
      </p:sp>
    </p:spTree>
    <p:extLst>
      <p:ext uri="{BB962C8B-B14F-4D97-AF65-F5344CB8AC3E}">
        <p14:creationId xmlns:p14="http://schemas.microsoft.com/office/powerpoint/2010/main" val="730325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471FB6-0126-A72C-6348-68AD5AD92574}"/>
              </a:ext>
            </a:extLst>
          </p:cNvPr>
          <p:cNvSpPr>
            <a:spLocks noGrp="1"/>
          </p:cNvSpPr>
          <p:nvPr>
            <p:ph type="title"/>
          </p:nvPr>
        </p:nvSpPr>
        <p:spPr>
          <a:xfrm>
            <a:off x="716538" y="365760"/>
            <a:ext cx="11071985" cy="1434536"/>
          </a:xfrm>
        </p:spPr>
        <p:txBody>
          <a:bodyPr>
            <a:normAutofit fontScale="90000"/>
          </a:bodyPr>
          <a:lstStyle/>
          <a:p>
            <a:r>
              <a:rPr lang="fr-FR" noProof="0" dirty="0"/>
              <a:t>Aujourd'hui, la plupart des enfants séropositifs ont plus de 5 ans et ont été infectés entre 2008 et 2018. Comme ils ne sont pas en contact régulier avec le système de santé, ils peuvent être difficiles à trouver.</a:t>
            </a:r>
            <a:endParaRPr lang="fr-FR" noProof="0" dirty="0">
              <a:highlight>
                <a:srgbClr val="00FF00"/>
              </a:highlight>
            </a:endParaRPr>
          </a:p>
        </p:txBody>
      </p:sp>
      <p:graphicFrame>
        <p:nvGraphicFramePr>
          <p:cNvPr id="8" name="Content Placeholder 7">
            <a:extLst>
              <a:ext uri="{FF2B5EF4-FFF2-40B4-BE49-F238E27FC236}">
                <a16:creationId xmlns:a16="http://schemas.microsoft.com/office/drawing/2014/main" id="{A80530CB-0E97-4D7C-F496-7C8E15EA6D4C}"/>
              </a:ext>
            </a:extLst>
          </p:cNvPr>
          <p:cNvGraphicFramePr>
            <a:graphicFrameLocks noGrp="1"/>
          </p:cNvGraphicFramePr>
          <p:nvPr>
            <p:ph idx="1"/>
            <p:extLst>
              <p:ext uri="{D42A27DB-BD31-4B8C-83A1-F6EECF244321}">
                <p14:modId xmlns:p14="http://schemas.microsoft.com/office/powerpoint/2010/main" val="208698149"/>
              </p:ext>
            </p:extLst>
          </p:nvPr>
        </p:nvGraphicFramePr>
        <p:xfrm>
          <a:off x="845127" y="1800296"/>
          <a:ext cx="10515600" cy="4556054"/>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02109154-CA5F-7D63-5766-337013A91362}"/>
              </a:ext>
            </a:extLst>
          </p:cNvPr>
          <p:cNvSpPr>
            <a:spLocks noGrp="1"/>
          </p:cNvSpPr>
          <p:nvPr>
            <p:ph type="sldNum" sz="quarter" idx="12"/>
          </p:nvPr>
        </p:nvSpPr>
        <p:spPr/>
        <p:txBody>
          <a:bodyPr/>
          <a:lstStyle/>
          <a:p>
            <a:fld id="{4FAB73BC-B049-4115-A692-8D63A059BFB8}" type="slidenum">
              <a:rPr lang="fr-FR" noProof="0" smtClean="0"/>
              <a:t>26</a:t>
            </a:fld>
            <a:endParaRPr lang="fr-FR" noProof="0" dirty="0"/>
          </a:p>
        </p:txBody>
      </p:sp>
    </p:spTree>
    <p:extLst>
      <p:ext uri="{BB962C8B-B14F-4D97-AF65-F5344CB8AC3E}">
        <p14:creationId xmlns:p14="http://schemas.microsoft.com/office/powerpoint/2010/main" val="2074391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28C06D-EBCB-DCF3-5249-46CFD25CFB46}"/>
              </a:ext>
            </a:extLst>
          </p:cNvPr>
          <p:cNvSpPr>
            <a:spLocks noGrp="1"/>
          </p:cNvSpPr>
          <p:nvPr>
            <p:ph type="title"/>
          </p:nvPr>
        </p:nvSpPr>
        <p:spPr>
          <a:xfrm>
            <a:off x="845127" y="365761"/>
            <a:ext cx="10515600" cy="732790"/>
          </a:xfrm>
        </p:spPr>
        <p:txBody>
          <a:bodyPr>
            <a:normAutofit fontScale="90000"/>
          </a:bodyPr>
          <a:lstStyle/>
          <a:p>
            <a:r>
              <a:rPr lang="fr-FR" noProof="0" dirty="0"/>
              <a:t>Une validation utile consiste à comparer les estimations de naissances de Spectrum avec les naissances déclarées dans le cadre du programme, les CPN et le nombre de tests effectués.</a:t>
            </a:r>
          </a:p>
        </p:txBody>
      </p:sp>
      <p:graphicFrame>
        <p:nvGraphicFramePr>
          <p:cNvPr id="7" name="Content Placeholder 6">
            <a:extLst>
              <a:ext uri="{FF2B5EF4-FFF2-40B4-BE49-F238E27FC236}">
                <a16:creationId xmlns:a16="http://schemas.microsoft.com/office/drawing/2014/main" id="{22C3D890-EE95-95E6-93A4-5C4554F6D91E}"/>
              </a:ext>
            </a:extLst>
          </p:cNvPr>
          <p:cNvGraphicFramePr>
            <a:graphicFrameLocks noGrp="1"/>
          </p:cNvGraphicFramePr>
          <p:nvPr>
            <p:ph idx="1"/>
            <p:extLst>
              <p:ext uri="{D42A27DB-BD31-4B8C-83A1-F6EECF244321}">
                <p14:modId xmlns:p14="http://schemas.microsoft.com/office/powerpoint/2010/main" val="1448827881"/>
              </p:ext>
            </p:extLst>
          </p:nvPr>
        </p:nvGraphicFramePr>
        <p:xfrm>
          <a:off x="844550" y="1371601"/>
          <a:ext cx="10515600" cy="4984750"/>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00AA2979-55BE-1E92-EAEA-3125A55AF9B5}"/>
              </a:ext>
            </a:extLst>
          </p:cNvPr>
          <p:cNvSpPr>
            <a:spLocks noGrp="1"/>
          </p:cNvSpPr>
          <p:nvPr>
            <p:ph type="sldNum" sz="quarter" idx="12"/>
          </p:nvPr>
        </p:nvSpPr>
        <p:spPr/>
        <p:txBody>
          <a:bodyPr/>
          <a:lstStyle/>
          <a:p>
            <a:fld id="{4FAB73BC-B049-4115-A692-8D63A059BFB8}" type="slidenum">
              <a:rPr lang="fr-FR" noProof="0" smtClean="0"/>
              <a:t>3</a:t>
            </a:fld>
            <a:endParaRPr lang="fr-FR" noProof="0" dirty="0"/>
          </a:p>
        </p:txBody>
      </p:sp>
    </p:spTree>
    <p:extLst>
      <p:ext uri="{BB962C8B-B14F-4D97-AF65-F5344CB8AC3E}">
        <p14:creationId xmlns:p14="http://schemas.microsoft.com/office/powerpoint/2010/main" val="1062117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F75D2-C762-410D-A9B6-06DE55DADD66}"/>
              </a:ext>
            </a:extLst>
          </p:cNvPr>
          <p:cNvSpPr>
            <a:spLocks noGrp="1"/>
          </p:cNvSpPr>
          <p:nvPr>
            <p:ph type="title"/>
          </p:nvPr>
        </p:nvSpPr>
        <p:spPr>
          <a:xfrm>
            <a:off x="130630" y="1524000"/>
            <a:ext cx="3026116" cy="4508500"/>
          </a:xfrm>
        </p:spPr>
        <p:txBody>
          <a:bodyPr>
            <a:noAutofit/>
          </a:bodyPr>
          <a:lstStyle/>
          <a:p>
            <a:r>
              <a:rPr lang="fr-FR" sz="3200" noProof="0" dirty="0"/>
              <a:t>Analyser la qualité des données ANC :</a:t>
            </a:r>
            <a:br>
              <a:rPr lang="fr-FR" sz="3200" noProof="0" dirty="0"/>
            </a:br>
            <a:br>
              <a:rPr lang="fr-FR" sz="3200" noProof="0" dirty="0"/>
            </a:br>
            <a:r>
              <a:rPr lang="fr-FR" sz="3200" noProof="0" dirty="0"/>
              <a:t>Avant l'ajustement pour la fécondité et/ou l'EPP</a:t>
            </a:r>
            <a:br>
              <a:rPr lang="fr-FR" sz="3200" noProof="0" dirty="0"/>
            </a:br>
            <a:endParaRPr lang="fr-FR" sz="3200" noProof="0" dirty="0"/>
          </a:p>
        </p:txBody>
      </p:sp>
      <p:sp>
        <p:nvSpPr>
          <p:cNvPr id="3" name="Content Placeholder 2">
            <a:extLst>
              <a:ext uri="{FF2B5EF4-FFF2-40B4-BE49-F238E27FC236}">
                <a16:creationId xmlns:a16="http://schemas.microsoft.com/office/drawing/2014/main" id="{BC47A539-E9A5-49BA-ADA1-BB488B07B243}"/>
              </a:ext>
            </a:extLst>
          </p:cNvPr>
          <p:cNvSpPr>
            <a:spLocks noGrp="1"/>
          </p:cNvSpPr>
          <p:nvPr>
            <p:ph idx="1"/>
          </p:nvPr>
        </p:nvSpPr>
        <p:spPr>
          <a:xfrm>
            <a:off x="3156746" y="482600"/>
            <a:ext cx="8775700" cy="6248400"/>
          </a:xfrm>
        </p:spPr>
        <p:txBody>
          <a:bodyPr>
            <a:normAutofit fontScale="77500" lnSpcReduction="20000"/>
          </a:bodyPr>
          <a:lstStyle/>
          <a:p>
            <a:pPr marL="0" indent="0">
              <a:buNone/>
            </a:pPr>
            <a:r>
              <a:rPr lang="fr-FR" noProof="0" dirty="0">
                <a:solidFill>
                  <a:schemeClr val="tx1"/>
                </a:solidFill>
              </a:rPr>
              <a:t>Les données issues des tests de routine peuvent être complexes, et il est parfois difficile de discerner les tendances des artefacts de </a:t>
            </a:r>
            <a:r>
              <a:rPr lang="fr-FR" noProof="0" dirty="0" err="1">
                <a:solidFill>
                  <a:schemeClr val="tx1"/>
                </a:solidFill>
              </a:rPr>
              <a:t>reporting</a:t>
            </a:r>
            <a:endParaRPr lang="fr-FR" noProof="0" dirty="0">
              <a:solidFill>
                <a:schemeClr val="tx1"/>
              </a:solidFill>
            </a:endParaRPr>
          </a:p>
          <a:p>
            <a:r>
              <a:rPr lang="fr-FR" noProof="0" dirty="0">
                <a:solidFill>
                  <a:schemeClr val="tx1"/>
                </a:solidFill>
              </a:rPr>
              <a:t>Les premières recommandations sur la surveillance sentinelle des soins prénatals suggéraient de se concentrer sur les sites de soins prénatals à forte charge</a:t>
            </a:r>
          </a:p>
          <a:p>
            <a:r>
              <a:rPr lang="fr-FR" noProof="0" dirty="0">
                <a:solidFill>
                  <a:schemeClr val="tx1"/>
                </a:solidFill>
              </a:rPr>
              <a:t>Les tests de dépistage du VIH dans les centres de soins prénatals ont été intensifiés lors de leur mise en place, puis se sont stabilisés</a:t>
            </a:r>
            <a:r>
              <a:rPr lang="fr-FR" noProof="0" dirty="0">
                <a:solidFill>
                  <a:schemeClr val="tx1"/>
                </a:solidFill>
                <a:sym typeface="Wingdings" panose="05000000000000000000" pitchFamily="2" charset="2"/>
              </a:rPr>
              <a:t>  les premières années ne sont pas représentatives à l'échelle nationale</a:t>
            </a:r>
            <a:r>
              <a:rPr lang="fr-FR" noProof="0" dirty="0">
                <a:solidFill>
                  <a:schemeClr val="tx1"/>
                </a:solidFill>
              </a:rPr>
              <a:t>.</a:t>
            </a:r>
          </a:p>
          <a:p>
            <a:r>
              <a:rPr lang="fr-FR" noProof="0" dirty="0">
                <a:solidFill>
                  <a:schemeClr val="tx1"/>
                </a:solidFill>
              </a:rPr>
              <a:t>La gestion des rapports au niveau individuel est difficile, en particulier avant la mise en place de systèmes de rapport électroniques</a:t>
            </a:r>
            <a:br>
              <a:rPr lang="fr-FR" noProof="0" dirty="0">
                <a:solidFill>
                  <a:schemeClr val="tx1"/>
                </a:solidFill>
              </a:rPr>
            </a:br>
            <a:endParaRPr lang="fr-FR" noProof="0" dirty="0">
              <a:solidFill>
                <a:schemeClr val="tx1"/>
              </a:solidFill>
            </a:endParaRPr>
          </a:p>
          <a:p>
            <a:pPr marL="0" indent="0">
              <a:buNone/>
            </a:pPr>
            <a:r>
              <a:rPr lang="fr-FR" noProof="0" dirty="0">
                <a:solidFill>
                  <a:schemeClr val="tx1"/>
                </a:solidFill>
              </a:rPr>
              <a:t>Avant d'utiliser les données ANC-RT :</a:t>
            </a:r>
          </a:p>
          <a:p>
            <a:r>
              <a:rPr lang="fr-FR" noProof="0" dirty="0">
                <a:solidFill>
                  <a:schemeClr val="tx1"/>
                </a:solidFill>
              </a:rPr>
              <a:t>Inclure les femmes déjà connues comme séropositives dans le numérateur (VIH+) et le dénominateur (taille de l'échantillon).</a:t>
            </a:r>
          </a:p>
          <a:p>
            <a:r>
              <a:rPr lang="fr-FR" noProof="0" dirty="0">
                <a:solidFill>
                  <a:schemeClr val="tx1"/>
                </a:solidFill>
              </a:rPr>
              <a:t>Compter tous les premiers tests (maximum un par grossesse) </a:t>
            </a:r>
            <a:br>
              <a:rPr lang="fr-FR" noProof="0" dirty="0">
                <a:solidFill>
                  <a:schemeClr val="tx1"/>
                </a:solidFill>
              </a:rPr>
            </a:br>
            <a:r>
              <a:rPr lang="fr-FR" noProof="0" dirty="0"/>
              <a:t>– </a:t>
            </a:r>
            <a:r>
              <a:rPr lang="fr-FR" noProof="0" dirty="0">
                <a:solidFill>
                  <a:schemeClr val="tx1"/>
                </a:solidFill>
              </a:rPr>
              <a:t>y compris les premiers tests effectués pendant le travail ou l'accouchement.</a:t>
            </a:r>
          </a:p>
          <a:p>
            <a:r>
              <a:rPr lang="fr-FR" noProof="0" dirty="0">
                <a:solidFill>
                  <a:schemeClr val="tx1"/>
                </a:solidFill>
              </a:rPr>
              <a:t>N'utilisez que les années pour lesquelles les données sont complètes ou représentatives à l'échelle nationale.</a:t>
            </a:r>
          </a:p>
          <a:p>
            <a:r>
              <a:rPr lang="fr-FR" noProof="0" dirty="0">
                <a:solidFill>
                  <a:schemeClr val="tx1"/>
                </a:solidFill>
              </a:rPr>
              <a:t>Surveillez les augmentations ou les diminutions brutales ; les tendances en matière de prévalence doivent être stables.</a:t>
            </a:r>
          </a:p>
          <a:p>
            <a:r>
              <a:rPr lang="fr-FR" noProof="0" dirty="0">
                <a:solidFill>
                  <a:schemeClr val="tx1"/>
                </a:solidFill>
              </a:rPr>
              <a:t>Surveillez : les faux positifs, les changements dans les algorithmes de test, les ruptures de stock et leurs impacts, ainsi que les taux de refus.</a:t>
            </a:r>
          </a:p>
          <a:p>
            <a:r>
              <a:rPr lang="fr-FR" noProof="0" dirty="0">
                <a:solidFill>
                  <a:schemeClr val="tx1"/>
                </a:solidFill>
              </a:rPr>
              <a:t>Examiner les données des enquêtes auprès des ménages sur le pourcentage de femmes ne fréquentant pas les services de soins prénatals et leurs caractéristiques, afin de comprendre les biais.</a:t>
            </a:r>
          </a:p>
        </p:txBody>
      </p:sp>
    </p:spTree>
    <p:extLst>
      <p:ext uri="{BB962C8B-B14F-4D97-AF65-F5344CB8AC3E}">
        <p14:creationId xmlns:p14="http://schemas.microsoft.com/office/powerpoint/2010/main" val="2676716282"/>
      </p:ext>
    </p:extLst>
  </p:cSld>
  <p:clrMapOvr>
    <a:masterClrMapping/>
  </p:clrMapOvr>
  <mc:AlternateContent xmlns:mc="http://schemas.openxmlformats.org/markup-compatibility/2006" xmlns:p14="http://schemas.microsoft.com/office/powerpoint/2010/main">
    <mc:Choice Requires="p14">
      <p:transition spd="slow" p14:dur="2000" advTm="110382"/>
    </mc:Choice>
    <mc:Fallback xmlns:a16="http://schemas.microsoft.com/office/drawing/2014/main" xmlns="">
      <p:transition spd="slow" advTm="11038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D3CEDB-1067-0FFE-DEFE-20F6B6B39A73}"/>
              </a:ext>
            </a:extLst>
          </p:cNvPr>
          <p:cNvSpPr>
            <a:spLocks noGrp="1"/>
          </p:cNvSpPr>
          <p:nvPr>
            <p:ph type="sldNum" sz="quarter" idx="12"/>
          </p:nvPr>
        </p:nvSpPr>
        <p:spPr/>
        <p:txBody>
          <a:bodyPr/>
          <a:lstStyle/>
          <a:p>
            <a:fld id="{4FAB73BC-B049-4115-A692-8D63A059BFB8}" type="slidenum">
              <a:rPr lang="fr-FR" noProof="0" smtClean="0"/>
              <a:t>5</a:t>
            </a:fld>
            <a:endParaRPr lang="fr-FR" noProof="0" dirty="0"/>
          </a:p>
        </p:txBody>
      </p:sp>
      <p:sp>
        <p:nvSpPr>
          <p:cNvPr id="3" name="Title 2">
            <a:extLst>
              <a:ext uri="{FF2B5EF4-FFF2-40B4-BE49-F238E27FC236}">
                <a16:creationId xmlns:a16="http://schemas.microsoft.com/office/drawing/2014/main" id="{424E5C53-67E1-F1F5-89C2-A34880815B5F}"/>
              </a:ext>
            </a:extLst>
          </p:cNvPr>
          <p:cNvSpPr>
            <a:spLocks noGrp="1"/>
          </p:cNvSpPr>
          <p:nvPr>
            <p:ph type="title"/>
          </p:nvPr>
        </p:nvSpPr>
        <p:spPr>
          <a:xfrm>
            <a:off x="845127" y="365760"/>
            <a:ext cx="10515600" cy="1013097"/>
          </a:xfrm>
        </p:spPr>
        <p:txBody>
          <a:bodyPr/>
          <a:lstStyle/>
          <a:p>
            <a:r>
              <a:rPr lang="fr-FR" noProof="0" dirty="0"/>
              <a:t>Transmission du VIH de la mère à l'enfant</a:t>
            </a:r>
          </a:p>
        </p:txBody>
      </p:sp>
      <p:sp>
        <p:nvSpPr>
          <p:cNvPr id="5" name="TextBox 4">
            <a:extLst>
              <a:ext uri="{FF2B5EF4-FFF2-40B4-BE49-F238E27FC236}">
                <a16:creationId xmlns:a16="http://schemas.microsoft.com/office/drawing/2014/main" id="{CD3841F1-06A4-EF7C-991C-13DB0DCA616D}"/>
              </a:ext>
            </a:extLst>
          </p:cNvPr>
          <p:cNvSpPr txBox="1"/>
          <p:nvPr/>
        </p:nvSpPr>
        <p:spPr>
          <a:xfrm>
            <a:off x="493486" y="1712686"/>
            <a:ext cx="1814285" cy="646331"/>
          </a:xfrm>
          <a:prstGeom prst="rect">
            <a:avLst/>
          </a:prstGeom>
          <a:noFill/>
          <a:ln w="25400">
            <a:solidFill>
              <a:schemeClr val="accent1"/>
            </a:solidFill>
          </a:ln>
        </p:spPr>
        <p:txBody>
          <a:bodyPr wrap="square" rtlCol="0">
            <a:spAutoFit/>
          </a:bodyPr>
          <a:lstStyle/>
          <a:p>
            <a:r>
              <a:rPr lang="fr-FR" noProof="0" dirty="0"/>
              <a:t>Femmes en âge de procréer</a:t>
            </a:r>
          </a:p>
        </p:txBody>
      </p:sp>
      <p:sp>
        <p:nvSpPr>
          <p:cNvPr id="6" name="TextBox 5">
            <a:extLst>
              <a:ext uri="{FF2B5EF4-FFF2-40B4-BE49-F238E27FC236}">
                <a16:creationId xmlns:a16="http://schemas.microsoft.com/office/drawing/2014/main" id="{C924353D-C094-1452-C39D-2346B953C539}"/>
              </a:ext>
            </a:extLst>
          </p:cNvPr>
          <p:cNvSpPr txBox="1"/>
          <p:nvPr/>
        </p:nvSpPr>
        <p:spPr>
          <a:xfrm>
            <a:off x="493486" y="2500309"/>
            <a:ext cx="1814285" cy="646331"/>
          </a:xfrm>
          <a:prstGeom prst="rect">
            <a:avLst/>
          </a:prstGeom>
          <a:noFill/>
          <a:ln w="25400">
            <a:solidFill>
              <a:schemeClr val="accent1"/>
            </a:solidFill>
          </a:ln>
        </p:spPr>
        <p:txBody>
          <a:bodyPr wrap="square" rtlCol="0">
            <a:spAutoFit/>
          </a:bodyPr>
          <a:lstStyle/>
          <a:p>
            <a:r>
              <a:rPr lang="fr-FR" noProof="0" dirty="0"/>
              <a:t>Taux de fécondité par âge</a:t>
            </a:r>
          </a:p>
        </p:txBody>
      </p:sp>
      <p:sp>
        <p:nvSpPr>
          <p:cNvPr id="7" name="TextBox 6">
            <a:extLst>
              <a:ext uri="{FF2B5EF4-FFF2-40B4-BE49-F238E27FC236}">
                <a16:creationId xmlns:a16="http://schemas.microsoft.com/office/drawing/2014/main" id="{377816B2-ED96-92E2-8A06-9CBD908376BD}"/>
              </a:ext>
            </a:extLst>
          </p:cNvPr>
          <p:cNvSpPr txBox="1"/>
          <p:nvPr/>
        </p:nvSpPr>
        <p:spPr>
          <a:xfrm>
            <a:off x="493486" y="3252093"/>
            <a:ext cx="1814285" cy="646331"/>
          </a:xfrm>
          <a:prstGeom prst="rect">
            <a:avLst/>
          </a:prstGeom>
          <a:noFill/>
          <a:ln w="25400">
            <a:solidFill>
              <a:schemeClr val="accent1"/>
            </a:solidFill>
          </a:ln>
        </p:spPr>
        <p:txBody>
          <a:bodyPr wrap="square" rtlCol="0">
            <a:spAutoFit/>
          </a:bodyPr>
          <a:lstStyle/>
          <a:p>
            <a:r>
              <a:rPr lang="fr-FR" noProof="0" dirty="0"/>
              <a:t>Prévalence du VIH chez les FAP</a:t>
            </a:r>
          </a:p>
        </p:txBody>
      </p:sp>
      <p:sp>
        <p:nvSpPr>
          <p:cNvPr id="8" name="TextBox 7">
            <a:extLst>
              <a:ext uri="{FF2B5EF4-FFF2-40B4-BE49-F238E27FC236}">
                <a16:creationId xmlns:a16="http://schemas.microsoft.com/office/drawing/2014/main" id="{F58A1A29-A23A-D702-64FC-E224F1A78885}"/>
              </a:ext>
            </a:extLst>
          </p:cNvPr>
          <p:cNvSpPr txBox="1"/>
          <p:nvPr/>
        </p:nvSpPr>
        <p:spPr>
          <a:xfrm>
            <a:off x="493486" y="4005590"/>
            <a:ext cx="1814285" cy="1477328"/>
          </a:xfrm>
          <a:prstGeom prst="rect">
            <a:avLst/>
          </a:prstGeom>
          <a:noFill/>
          <a:ln w="25400">
            <a:solidFill>
              <a:schemeClr val="accent1"/>
            </a:solidFill>
          </a:ln>
        </p:spPr>
        <p:txBody>
          <a:bodyPr wrap="square" rtlCol="0">
            <a:spAutoFit/>
          </a:bodyPr>
          <a:lstStyle/>
          <a:p>
            <a:r>
              <a:rPr lang="fr-FR" noProof="0" dirty="0"/>
              <a:t>Réduction du taux de fécondité due au VIH (correspond à la prévalence ANC)</a:t>
            </a:r>
          </a:p>
        </p:txBody>
      </p:sp>
      <p:sp>
        <p:nvSpPr>
          <p:cNvPr id="9" name="TextBox 8">
            <a:extLst>
              <a:ext uri="{FF2B5EF4-FFF2-40B4-BE49-F238E27FC236}">
                <a16:creationId xmlns:a16="http://schemas.microsoft.com/office/drawing/2014/main" id="{CBE17A34-9B78-0DBC-0BB2-03F46083E0B0}"/>
              </a:ext>
            </a:extLst>
          </p:cNvPr>
          <p:cNvSpPr txBox="1"/>
          <p:nvPr/>
        </p:nvSpPr>
        <p:spPr>
          <a:xfrm>
            <a:off x="3243944" y="2928927"/>
            <a:ext cx="1814285" cy="646331"/>
          </a:xfrm>
          <a:prstGeom prst="rect">
            <a:avLst/>
          </a:prstGeom>
          <a:noFill/>
          <a:ln w="25400">
            <a:solidFill>
              <a:schemeClr val="accent1"/>
            </a:solidFill>
          </a:ln>
        </p:spPr>
        <p:txBody>
          <a:bodyPr wrap="square" rtlCol="0">
            <a:spAutoFit/>
          </a:bodyPr>
          <a:lstStyle/>
          <a:p>
            <a:r>
              <a:rPr lang="fr-FR" noProof="0" dirty="0"/>
              <a:t>Naissances chez les femmes VIH+</a:t>
            </a:r>
          </a:p>
        </p:txBody>
      </p:sp>
      <p:cxnSp>
        <p:nvCxnSpPr>
          <p:cNvPr id="11" name="Straight Connector 10">
            <a:extLst>
              <a:ext uri="{FF2B5EF4-FFF2-40B4-BE49-F238E27FC236}">
                <a16:creationId xmlns:a16="http://schemas.microsoft.com/office/drawing/2014/main" id="{DF1778DF-BBEF-63C0-E64A-027EF459F8A0}"/>
              </a:ext>
            </a:extLst>
          </p:cNvPr>
          <p:cNvCxnSpPr>
            <a:cxnSpLocks/>
          </p:cNvCxnSpPr>
          <p:nvPr/>
        </p:nvCxnSpPr>
        <p:spPr>
          <a:xfrm>
            <a:off x="2699657" y="2035851"/>
            <a:ext cx="0" cy="389356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BB54896-0004-894B-2681-FBD02C253AC8}"/>
              </a:ext>
            </a:extLst>
          </p:cNvPr>
          <p:cNvCxnSpPr>
            <a:endCxn id="9" idx="1"/>
          </p:cNvCxnSpPr>
          <p:nvPr/>
        </p:nvCxnSpPr>
        <p:spPr>
          <a:xfrm>
            <a:off x="2699657" y="325209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E58AF10-F770-5AE0-1AF3-E4B8011430BF}"/>
              </a:ext>
            </a:extLst>
          </p:cNvPr>
          <p:cNvCxnSpPr>
            <a:stCxn id="5" idx="3"/>
          </p:cNvCxnSpPr>
          <p:nvPr/>
        </p:nvCxnSpPr>
        <p:spPr>
          <a:xfrm flipV="1">
            <a:off x="2307771" y="2035851"/>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B05B42B-9ED5-D8D6-B459-51F346727909}"/>
              </a:ext>
            </a:extLst>
          </p:cNvPr>
          <p:cNvCxnSpPr/>
          <p:nvPr/>
        </p:nvCxnSpPr>
        <p:spPr>
          <a:xfrm flipV="1">
            <a:off x="2295442" y="5929420"/>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C44695B-47EB-8747-3035-021E794AE8CE}"/>
              </a:ext>
            </a:extLst>
          </p:cNvPr>
          <p:cNvCxnSpPr/>
          <p:nvPr/>
        </p:nvCxnSpPr>
        <p:spPr>
          <a:xfrm flipV="1">
            <a:off x="2307771" y="3575257"/>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52995C-4354-8EE6-635C-1DC7E6281098}"/>
              </a:ext>
            </a:extLst>
          </p:cNvPr>
          <p:cNvCxnSpPr/>
          <p:nvPr/>
        </p:nvCxnSpPr>
        <p:spPr>
          <a:xfrm flipV="1">
            <a:off x="2307771" y="2811330"/>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B5894BA-E407-CBAF-9948-3B3F6D391054}"/>
              </a:ext>
            </a:extLst>
          </p:cNvPr>
          <p:cNvSpPr txBox="1"/>
          <p:nvPr/>
        </p:nvSpPr>
        <p:spPr>
          <a:xfrm>
            <a:off x="3243941" y="3683502"/>
            <a:ext cx="1814285" cy="923330"/>
          </a:xfrm>
          <a:prstGeom prst="rect">
            <a:avLst/>
          </a:prstGeom>
          <a:noFill/>
          <a:ln w="25400">
            <a:solidFill>
              <a:schemeClr val="accent1"/>
            </a:solidFill>
          </a:ln>
        </p:spPr>
        <p:txBody>
          <a:bodyPr wrap="square" rtlCol="0">
            <a:spAutoFit/>
          </a:bodyPr>
          <a:lstStyle/>
          <a:p>
            <a:r>
              <a:rPr lang="fr-FR" noProof="0" dirty="0"/>
              <a:t>Couverture de la PTME par traitement</a:t>
            </a:r>
          </a:p>
        </p:txBody>
      </p:sp>
      <p:sp>
        <p:nvSpPr>
          <p:cNvPr id="20" name="TextBox 19">
            <a:extLst>
              <a:ext uri="{FF2B5EF4-FFF2-40B4-BE49-F238E27FC236}">
                <a16:creationId xmlns:a16="http://schemas.microsoft.com/office/drawing/2014/main" id="{DAA1C664-80F7-AD1E-5525-ADF637402322}"/>
              </a:ext>
            </a:extLst>
          </p:cNvPr>
          <p:cNvSpPr txBox="1"/>
          <p:nvPr/>
        </p:nvSpPr>
        <p:spPr>
          <a:xfrm>
            <a:off x="3260928" y="4715075"/>
            <a:ext cx="1814285" cy="646331"/>
          </a:xfrm>
          <a:prstGeom prst="rect">
            <a:avLst/>
          </a:prstGeom>
          <a:noFill/>
          <a:ln w="25400">
            <a:solidFill>
              <a:schemeClr val="accent1"/>
            </a:solidFill>
          </a:ln>
        </p:spPr>
        <p:txBody>
          <a:bodyPr wrap="square" rtlCol="0">
            <a:spAutoFit/>
          </a:bodyPr>
          <a:lstStyle/>
          <a:p>
            <a:r>
              <a:rPr lang="fr-FR" noProof="0" dirty="0"/>
              <a:t>Rétention à l'accouchement</a:t>
            </a:r>
          </a:p>
        </p:txBody>
      </p:sp>
      <p:sp>
        <p:nvSpPr>
          <p:cNvPr id="21" name="TextBox 20">
            <a:extLst>
              <a:ext uri="{FF2B5EF4-FFF2-40B4-BE49-F238E27FC236}">
                <a16:creationId xmlns:a16="http://schemas.microsoft.com/office/drawing/2014/main" id="{7B456203-9B49-8FEF-8374-841E840C6436}"/>
              </a:ext>
            </a:extLst>
          </p:cNvPr>
          <p:cNvSpPr txBox="1"/>
          <p:nvPr/>
        </p:nvSpPr>
        <p:spPr>
          <a:xfrm>
            <a:off x="3260928" y="5469649"/>
            <a:ext cx="1814285" cy="1200329"/>
          </a:xfrm>
          <a:prstGeom prst="rect">
            <a:avLst/>
          </a:prstGeom>
          <a:noFill/>
          <a:ln w="25400">
            <a:solidFill>
              <a:schemeClr val="accent1"/>
            </a:solidFill>
          </a:ln>
        </p:spPr>
        <p:txBody>
          <a:bodyPr wrap="square" rtlCol="0">
            <a:spAutoFit/>
          </a:bodyPr>
          <a:lstStyle/>
          <a:p>
            <a:r>
              <a:rPr lang="fr-FR" noProof="0" dirty="0"/>
              <a:t>Probabilités de transmission périnatale par traitement</a:t>
            </a:r>
          </a:p>
        </p:txBody>
      </p:sp>
      <p:cxnSp>
        <p:nvCxnSpPr>
          <p:cNvPr id="22" name="Straight Arrow Connector 21">
            <a:extLst>
              <a:ext uri="{FF2B5EF4-FFF2-40B4-BE49-F238E27FC236}">
                <a16:creationId xmlns:a16="http://schemas.microsoft.com/office/drawing/2014/main" id="{79DB501D-841B-2782-CB36-69F8369D0617}"/>
              </a:ext>
            </a:extLst>
          </p:cNvPr>
          <p:cNvCxnSpPr/>
          <p:nvPr/>
        </p:nvCxnSpPr>
        <p:spPr>
          <a:xfrm>
            <a:off x="5058228" y="329926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93F83B3-8760-EE57-82EA-BB4EF60480F8}"/>
              </a:ext>
            </a:extLst>
          </p:cNvPr>
          <p:cNvCxnSpPr>
            <a:cxnSpLocks/>
          </p:cNvCxnSpPr>
          <p:nvPr/>
        </p:nvCxnSpPr>
        <p:spPr>
          <a:xfrm>
            <a:off x="5324925" y="3299262"/>
            <a:ext cx="5446" cy="257765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3BE596A-18C7-F156-2421-123B1390B2BB}"/>
              </a:ext>
            </a:extLst>
          </p:cNvPr>
          <p:cNvCxnSpPr>
            <a:cxnSpLocks/>
          </p:cNvCxnSpPr>
          <p:nvPr/>
        </p:nvCxnSpPr>
        <p:spPr>
          <a:xfrm>
            <a:off x="5058228" y="5876918"/>
            <a:ext cx="30988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C4B57C4-3A70-6BEE-9913-6F9058382638}"/>
              </a:ext>
            </a:extLst>
          </p:cNvPr>
          <p:cNvCxnSpPr>
            <a:cxnSpLocks/>
          </p:cNvCxnSpPr>
          <p:nvPr/>
        </p:nvCxnSpPr>
        <p:spPr>
          <a:xfrm>
            <a:off x="5075726" y="4902055"/>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5C9933B-AB43-012E-1F42-F4DB6007FFA9}"/>
              </a:ext>
            </a:extLst>
          </p:cNvPr>
          <p:cNvCxnSpPr>
            <a:cxnSpLocks/>
          </p:cNvCxnSpPr>
          <p:nvPr/>
        </p:nvCxnSpPr>
        <p:spPr>
          <a:xfrm>
            <a:off x="5032537" y="41481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4F5559A-E6F1-30A1-F4F4-72A91BD4D278}"/>
              </a:ext>
            </a:extLst>
          </p:cNvPr>
          <p:cNvSpPr txBox="1"/>
          <p:nvPr/>
        </p:nvSpPr>
        <p:spPr>
          <a:xfrm>
            <a:off x="5631053" y="29161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fr-FR" noProof="0" dirty="0"/>
              <a:t>Infections périnatales</a:t>
            </a:r>
          </a:p>
        </p:txBody>
      </p:sp>
      <p:sp>
        <p:nvSpPr>
          <p:cNvPr id="41" name="TextBox 40">
            <a:extLst>
              <a:ext uri="{FF2B5EF4-FFF2-40B4-BE49-F238E27FC236}">
                <a16:creationId xmlns:a16="http://schemas.microsoft.com/office/drawing/2014/main" id="{5C0F32FD-35C8-08DE-C73B-5F9F667A1B10}"/>
              </a:ext>
            </a:extLst>
          </p:cNvPr>
          <p:cNvSpPr txBox="1"/>
          <p:nvPr/>
        </p:nvSpPr>
        <p:spPr>
          <a:xfrm>
            <a:off x="7885814" y="1712686"/>
            <a:ext cx="1814285" cy="1477328"/>
          </a:xfrm>
          <a:prstGeom prst="rect">
            <a:avLst/>
          </a:prstGeom>
          <a:noFill/>
          <a:ln w="25400">
            <a:solidFill>
              <a:schemeClr val="accent1"/>
            </a:solidFill>
          </a:ln>
        </p:spPr>
        <p:txBody>
          <a:bodyPr wrap="square" rtlCol="0">
            <a:spAutoFit/>
          </a:bodyPr>
          <a:lstStyle/>
          <a:p>
            <a:r>
              <a:rPr lang="fr-FR" noProof="0" dirty="0"/>
              <a:t>Durée de l'allaitement chez les femmes VIH+ (sous/non sous ARV)</a:t>
            </a:r>
          </a:p>
        </p:txBody>
      </p:sp>
      <p:sp>
        <p:nvSpPr>
          <p:cNvPr id="42" name="TextBox 41">
            <a:extLst>
              <a:ext uri="{FF2B5EF4-FFF2-40B4-BE49-F238E27FC236}">
                <a16:creationId xmlns:a16="http://schemas.microsoft.com/office/drawing/2014/main" id="{0634EE76-1430-E605-19F9-77531F35219F}"/>
              </a:ext>
            </a:extLst>
          </p:cNvPr>
          <p:cNvSpPr txBox="1"/>
          <p:nvPr/>
        </p:nvSpPr>
        <p:spPr>
          <a:xfrm>
            <a:off x="7861840" y="3273827"/>
            <a:ext cx="1814285" cy="923330"/>
          </a:xfrm>
          <a:prstGeom prst="rect">
            <a:avLst/>
          </a:prstGeom>
          <a:noFill/>
          <a:ln w="25400">
            <a:solidFill>
              <a:schemeClr val="accent1"/>
            </a:solidFill>
          </a:ln>
        </p:spPr>
        <p:txBody>
          <a:bodyPr wrap="square" rtlCol="0">
            <a:spAutoFit/>
          </a:bodyPr>
          <a:lstStyle/>
          <a:p>
            <a:r>
              <a:rPr lang="fr-FR" noProof="0" dirty="0"/>
              <a:t>Abandon mensuel du traitement ARV</a:t>
            </a:r>
          </a:p>
        </p:txBody>
      </p:sp>
      <p:sp>
        <p:nvSpPr>
          <p:cNvPr id="43" name="TextBox 42">
            <a:extLst>
              <a:ext uri="{FF2B5EF4-FFF2-40B4-BE49-F238E27FC236}">
                <a16:creationId xmlns:a16="http://schemas.microsoft.com/office/drawing/2014/main" id="{6B58E57D-01BE-48EA-B364-CD20BDB7C5FF}"/>
              </a:ext>
            </a:extLst>
          </p:cNvPr>
          <p:cNvSpPr txBox="1"/>
          <p:nvPr/>
        </p:nvSpPr>
        <p:spPr>
          <a:xfrm>
            <a:off x="7861839" y="4676589"/>
            <a:ext cx="1814285" cy="1200329"/>
          </a:xfrm>
          <a:prstGeom prst="rect">
            <a:avLst/>
          </a:prstGeom>
          <a:noFill/>
          <a:ln w="25400">
            <a:solidFill>
              <a:schemeClr val="accent1"/>
            </a:solidFill>
          </a:ln>
        </p:spPr>
        <p:txBody>
          <a:bodyPr wrap="square" rtlCol="0">
            <a:spAutoFit/>
          </a:bodyPr>
          <a:lstStyle/>
          <a:p>
            <a:r>
              <a:rPr lang="fr-FR" noProof="0" dirty="0"/>
              <a:t>Probabilités de transmission postnatale par traitement</a:t>
            </a:r>
          </a:p>
        </p:txBody>
      </p:sp>
      <p:sp>
        <p:nvSpPr>
          <p:cNvPr id="44" name="TextBox 43">
            <a:extLst>
              <a:ext uri="{FF2B5EF4-FFF2-40B4-BE49-F238E27FC236}">
                <a16:creationId xmlns:a16="http://schemas.microsoft.com/office/drawing/2014/main" id="{4E6F5ACB-44CA-FB7A-EF07-30D11675A785}"/>
              </a:ext>
            </a:extLst>
          </p:cNvPr>
          <p:cNvSpPr txBox="1"/>
          <p:nvPr/>
        </p:nvSpPr>
        <p:spPr>
          <a:xfrm>
            <a:off x="10268396" y="28113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fr-FR" noProof="0" dirty="0"/>
              <a:t>Infections postnatales</a:t>
            </a:r>
          </a:p>
        </p:txBody>
      </p:sp>
      <p:cxnSp>
        <p:nvCxnSpPr>
          <p:cNvPr id="45" name="Straight Connector 44">
            <a:extLst>
              <a:ext uri="{FF2B5EF4-FFF2-40B4-BE49-F238E27FC236}">
                <a16:creationId xmlns:a16="http://schemas.microsoft.com/office/drawing/2014/main" id="{737067EF-5525-D229-9CC9-113E0713BB15}"/>
              </a:ext>
            </a:extLst>
          </p:cNvPr>
          <p:cNvCxnSpPr>
            <a:cxnSpLocks/>
          </p:cNvCxnSpPr>
          <p:nvPr/>
        </p:nvCxnSpPr>
        <p:spPr>
          <a:xfrm>
            <a:off x="9969538" y="2206942"/>
            <a:ext cx="5445" cy="298562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5C5B66D-4688-23D5-9390-013BDCAAFE50}"/>
              </a:ext>
            </a:extLst>
          </p:cNvPr>
          <p:cNvCxnSpPr>
            <a:cxnSpLocks/>
          </p:cNvCxnSpPr>
          <p:nvPr/>
        </p:nvCxnSpPr>
        <p:spPr>
          <a:xfrm>
            <a:off x="9700099" y="22242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2E7149-BDC1-9A06-EF69-D550C2E57AB6}"/>
              </a:ext>
            </a:extLst>
          </p:cNvPr>
          <p:cNvCxnSpPr>
            <a:cxnSpLocks/>
          </p:cNvCxnSpPr>
          <p:nvPr/>
        </p:nvCxnSpPr>
        <p:spPr>
          <a:xfrm>
            <a:off x="9676124" y="3575257"/>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9AF8C38-5DD0-392B-F89C-FD911B6BD906}"/>
              </a:ext>
            </a:extLst>
          </p:cNvPr>
          <p:cNvCxnSpPr>
            <a:cxnSpLocks/>
          </p:cNvCxnSpPr>
          <p:nvPr/>
        </p:nvCxnSpPr>
        <p:spPr>
          <a:xfrm>
            <a:off x="9706305" y="5192564"/>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1C0CA5E-3698-6B3B-B47F-48B0DB1B7781}"/>
              </a:ext>
            </a:extLst>
          </p:cNvPr>
          <p:cNvSpPr txBox="1"/>
          <p:nvPr/>
        </p:nvSpPr>
        <p:spPr>
          <a:xfrm>
            <a:off x="481157" y="5592265"/>
            <a:ext cx="1814285" cy="646331"/>
          </a:xfrm>
          <a:prstGeom prst="rect">
            <a:avLst/>
          </a:prstGeom>
          <a:noFill/>
          <a:ln w="25400">
            <a:solidFill>
              <a:schemeClr val="accent1"/>
            </a:solidFill>
          </a:ln>
        </p:spPr>
        <p:txBody>
          <a:bodyPr wrap="square" rtlCol="0">
            <a:spAutoFit/>
          </a:bodyPr>
          <a:lstStyle/>
          <a:p>
            <a:r>
              <a:rPr lang="fr-FR" noProof="0" dirty="0"/>
              <a:t>Incidence du VIH chez les FAP</a:t>
            </a:r>
          </a:p>
        </p:txBody>
      </p:sp>
      <p:cxnSp>
        <p:nvCxnSpPr>
          <p:cNvPr id="51" name="Straight Connector 50">
            <a:extLst>
              <a:ext uri="{FF2B5EF4-FFF2-40B4-BE49-F238E27FC236}">
                <a16:creationId xmlns:a16="http://schemas.microsoft.com/office/drawing/2014/main" id="{0DF78EA5-F6E4-5310-1BE3-D5CB6D9A46FE}"/>
              </a:ext>
            </a:extLst>
          </p:cNvPr>
          <p:cNvCxnSpPr/>
          <p:nvPr/>
        </p:nvCxnSpPr>
        <p:spPr>
          <a:xfrm flipV="1">
            <a:off x="2295442" y="4589912"/>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F5EF4C27-83B3-9B4F-9E5D-E1DFFF0A9F97}"/>
              </a:ext>
            </a:extLst>
          </p:cNvPr>
          <p:cNvCxnSpPr>
            <a:cxnSpLocks/>
          </p:cNvCxnSpPr>
          <p:nvPr/>
        </p:nvCxnSpPr>
        <p:spPr>
          <a:xfrm flipV="1">
            <a:off x="9974983" y="3126495"/>
            <a:ext cx="295853" cy="8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1A7B188-ADC8-2023-08E2-1E5AFF00657C}"/>
              </a:ext>
            </a:extLst>
          </p:cNvPr>
          <p:cNvCxnSpPr>
            <a:cxnSpLocks/>
          </p:cNvCxnSpPr>
          <p:nvPr/>
        </p:nvCxnSpPr>
        <p:spPr>
          <a:xfrm>
            <a:off x="4168584" y="1378857"/>
            <a:ext cx="0" cy="155007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A824008-5B32-1C7A-F467-B0D6A26277A6}"/>
              </a:ext>
            </a:extLst>
          </p:cNvPr>
          <p:cNvCxnSpPr>
            <a:cxnSpLocks/>
          </p:cNvCxnSpPr>
          <p:nvPr/>
        </p:nvCxnSpPr>
        <p:spPr>
          <a:xfrm>
            <a:off x="4151084" y="1362051"/>
            <a:ext cx="668936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A54345C0-13C7-A21F-CE5C-A93CCE0C6BB4}"/>
              </a:ext>
            </a:extLst>
          </p:cNvPr>
          <p:cNvCxnSpPr>
            <a:cxnSpLocks/>
          </p:cNvCxnSpPr>
          <p:nvPr/>
        </p:nvCxnSpPr>
        <p:spPr>
          <a:xfrm>
            <a:off x="10840453" y="1362051"/>
            <a:ext cx="0" cy="144927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8622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95730D-AAEB-46AF-83A6-602DEA2993AA}"/>
              </a:ext>
            </a:extLst>
          </p:cNvPr>
          <p:cNvSpPr>
            <a:spLocks noGrp="1"/>
          </p:cNvSpPr>
          <p:nvPr>
            <p:ph type="sldNum" sz="quarter" idx="12"/>
          </p:nvPr>
        </p:nvSpPr>
        <p:spPr/>
        <p:txBody>
          <a:bodyPr/>
          <a:lstStyle/>
          <a:p>
            <a:fld id="{CF13D369-8700-4468-8CC4-EE7C53720160}" type="slidenum">
              <a:rPr lang="fr-FR" noProof="0" smtClean="0"/>
              <a:t>6</a:t>
            </a:fld>
            <a:endParaRPr lang="fr-FR" noProof="0" dirty="0"/>
          </a:p>
        </p:txBody>
      </p:sp>
      <p:sp>
        <p:nvSpPr>
          <p:cNvPr id="2" name="Title 1">
            <a:extLst>
              <a:ext uri="{FF2B5EF4-FFF2-40B4-BE49-F238E27FC236}">
                <a16:creationId xmlns:a16="http://schemas.microsoft.com/office/drawing/2014/main" id="{882C8221-4D99-4947-9907-9B1FA35D4085}"/>
              </a:ext>
            </a:extLst>
          </p:cNvPr>
          <p:cNvSpPr>
            <a:spLocks noGrp="1"/>
          </p:cNvSpPr>
          <p:nvPr>
            <p:ph type="title"/>
          </p:nvPr>
        </p:nvSpPr>
        <p:spPr>
          <a:xfrm>
            <a:off x="454602" y="106005"/>
            <a:ext cx="10906125" cy="904240"/>
          </a:xfrm>
        </p:spPr>
        <p:txBody>
          <a:bodyPr/>
          <a:lstStyle/>
          <a:p>
            <a:r>
              <a:rPr lang="fr-FR" sz="2900" noProof="0" dirty="0"/>
              <a:t>L'estimation de la prévalence par Spectrum est ajustée pour correspondre à la prévalence ANC </a:t>
            </a:r>
          </a:p>
        </p:txBody>
      </p:sp>
      <p:pic>
        <p:nvPicPr>
          <p:cNvPr id="6" name="Picture 5">
            <a:extLst>
              <a:ext uri="{FF2B5EF4-FFF2-40B4-BE49-F238E27FC236}">
                <a16:creationId xmlns:a16="http://schemas.microsoft.com/office/drawing/2014/main" id="{BD6D06F9-FAE0-4B42-A13D-EC2DAA270347}"/>
              </a:ext>
            </a:extLst>
          </p:cNvPr>
          <p:cNvPicPr>
            <a:picLocks noChangeAspect="1"/>
          </p:cNvPicPr>
          <p:nvPr/>
        </p:nvPicPr>
        <p:blipFill>
          <a:blip r:embed="rId3"/>
          <a:stretch>
            <a:fillRect/>
          </a:stretch>
        </p:blipFill>
        <p:spPr>
          <a:xfrm>
            <a:off x="642937" y="940316"/>
            <a:ext cx="10906125" cy="4648200"/>
          </a:xfrm>
          <a:prstGeom prst="rect">
            <a:avLst/>
          </a:prstGeom>
        </p:spPr>
      </p:pic>
      <p:sp>
        <p:nvSpPr>
          <p:cNvPr id="3" name="TextBox 2">
            <a:extLst>
              <a:ext uri="{FF2B5EF4-FFF2-40B4-BE49-F238E27FC236}">
                <a16:creationId xmlns:a16="http://schemas.microsoft.com/office/drawing/2014/main" id="{41CBA91E-BD32-B9BE-8594-1C10443F292D}"/>
              </a:ext>
            </a:extLst>
          </p:cNvPr>
          <p:cNvSpPr txBox="1"/>
          <p:nvPr/>
        </p:nvSpPr>
        <p:spPr>
          <a:xfrm>
            <a:off x="7620000" y="4648200"/>
            <a:ext cx="3843771" cy="369332"/>
          </a:xfrm>
          <a:prstGeom prst="rect">
            <a:avLst/>
          </a:prstGeom>
          <a:solidFill>
            <a:schemeClr val="accent1">
              <a:lumMod val="20000"/>
              <a:lumOff val="80000"/>
            </a:schemeClr>
          </a:solidFill>
        </p:spPr>
        <p:txBody>
          <a:bodyPr wrap="square" rtlCol="0">
            <a:spAutoFit/>
          </a:bodyPr>
          <a:lstStyle/>
          <a:p>
            <a:r>
              <a:rPr lang="fr-FR" noProof="0" dirty="0"/>
              <a:t>Facteur d'ajustement local (FAL) = 1,21</a:t>
            </a:r>
          </a:p>
        </p:txBody>
      </p:sp>
      <p:sp>
        <p:nvSpPr>
          <p:cNvPr id="5" name="TextBox 4">
            <a:extLst>
              <a:ext uri="{FF2B5EF4-FFF2-40B4-BE49-F238E27FC236}">
                <a16:creationId xmlns:a16="http://schemas.microsoft.com/office/drawing/2014/main" id="{0689EA4F-B37D-0E7D-1BD8-79C7140649DD}"/>
              </a:ext>
            </a:extLst>
          </p:cNvPr>
          <p:cNvSpPr txBox="1"/>
          <p:nvPr/>
        </p:nvSpPr>
        <p:spPr>
          <a:xfrm>
            <a:off x="831273" y="5798145"/>
            <a:ext cx="10632498" cy="923330"/>
          </a:xfrm>
          <a:prstGeom prst="rect">
            <a:avLst/>
          </a:prstGeom>
          <a:noFill/>
        </p:spPr>
        <p:txBody>
          <a:bodyPr wrap="square" rtlCol="0">
            <a:spAutoFit/>
          </a:bodyPr>
          <a:lstStyle/>
          <a:p>
            <a:r>
              <a:rPr lang="fr-FR" noProof="0" dirty="0"/>
              <a:t>Si le facteur d'ajustement local (FAL) est très faible (&lt;0,5) ou très élevé (&gt;2,5), cela peut indiquer des problèmes avec les données de prévalence ANC. Dans ces cas, examinez la représentativité des données de prévalence ANC, envisagez de limiter le FAL à 0,5-2,5 ou envisagez d'autres moyens de valider la couverture PTME.</a:t>
            </a:r>
          </a:p>
        </p:txBody>
      </p:sp>
    </p:spTree>
    <p:extLst>
      <p:ext uri="{BB962C8B-B14F-4D97-AF65-F5344CB8AC3E}">
        <p14:creationId xmlns:p14="http://schemas.microsoft.com/office/powerpoint/2010/main" val="228845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D3CEDB-1067-0FFE-DEFE-20F6B6B39A73}"/>
              </a:ext>
            </a:extLst>
          </p:cNvPr>
          <p:cNvSpPr>
            <a:spLocks noGrp="1"/>
          </p:cNvSpPr>
          <p:nvPr>
            <p:ph type="sldNum" sz="quarter" idx="12"/>
          </p:nvPr>
        </p:nvSpPr>
        <p:spPr/>
        <p:txBody>
          <a:bodyPr/>
          <a:lstStyle/>
          <a:p>
            <a:fld id="{4FAB73BC-B049-4115-A692-8D63A059BFB8}" type="slidenum">
              <a:rPr lang="fr-FR" noProof="0" smtClean="0"/>
              <a:t>7</a:t>
            </a:fld>
            <a:endParaRPr lang="fr-FR" noProof="0" dirty="0"/>
          </a:p>
        </p:txBody>
      </p:sp>
      <p:sp>
        <p:nvSpPr>
          <p:cNvPr id="3" name="Title 2">
            <a:extLst>
              <a:ext uri="{FF2B5EF4-FFF2-40B4-BE49-F238E27FC236}">
                <a16:creationId xmlns:a16="http://schemas.microsoft.com/office/drawing/2014/main" id="{424E5C53-67E1-F1F5-89C2-A34880815B5F}"/>
              </a:ext>
            </a:extLst>
          </p:cNvPr>
          <p:cNvSpPr>
            <a:spLocks noGrp="1"/>
          </p:cNvSpPr>
          <p:nvPr>
            <p:ph type="title"/>
          </p:nvPr>
        </p:nvSpPr>
        <p:spPr>
          <a:xfrm>
            <a:off x="845127" y="365760"/>
            <a:ext cx="10515600" cy="1013097"/>
          </a:xfrm>
        </p:spPr>
        <p:txBody>
          <a:bodyPr/>
          <a:lstStyle/>
          <a:p>
            <a:r>
              <a:rPr lang="fr-FR" noProof="0" dirty="0"/>
              <a:t>Transmission mère-enfant du VIH : infections périnatales</a:t>
            </a:r>
          </a:p>
        </p:txBody>
      </p:sp>
      <p:sp>
        <p:nvSpPr>
          <p:cNvPr id="5" name="TextBox 4">
            <a:extLst>
              <a:ext uri="{FF2B5EF4-FFF2-40B4-BE49-F238E27FC236}">
                <a16:creationId xmlns:a16="http://schemas.microsoft.com/office/drawing/2014/main" id="{CD3841F1-06A4-EF7C-991C-13DB0DCA616D}"/>
              </a:ext>
            </a:extLst>
          </p:cNvPr>
          <p:cNvSpPr txBox="1"/>
          <p:nvPr/>
        </p:nvSpPr>
        <p:spPr>
          <a:xfrm>
            <a:off x="493486" y="1712686"/>
            <a:ext cx="1814285" cy="646331"/>
          </a:xfrm>
          <a:prstGeom prst="rect">
            <a:avLst/>
          </a:prstGeom>
          <a:noFill/>
          <a:ln w="25400">
            <a:solidFill>
              <a:schemeClr val="accent1"/>
            </a:solidFill>
          </a:ln>
        </p:spPr>
        <p:txBody>
          <a:bodyPr wrap="square" rtlCol="0">
            <a:spAutoFit/>
          </a:bodyPr>
          <a:lstStyle/>
          <a:p>
            <a:r>
              <a:rPr lang="fr-FR" noProof="0" dirty="0"/>
              <a:t>Femmes en âge de procréer</a:t>
            </a:r>
          </a:p>
        </p:txBody>
      </p:sp>
      <p:sp>
        <p:nvSpPr>
          <p:cNvPr id="6" name="TextBox 5">
            <a:extLst>
              <a:ext uri="{FF2B5EF4-FFF2-40B4-BE49-F238E27FC236}">
                <a16:creationId xmlns:a16="http://schemas.microsoft.com/office/drawing/2014/main" id="{C924353D-C094-1452-C39D-2346B953C539}"/>
              </a:ext>
            </a:extLst>
          </p:cNvPr>
          <p:cNvSpPr txBox="1"/>
          <p:nvPr/>
        </p:nvSpPr>
        <p:spPr>
          <a:xfrm>
            <a:off x="493486" y="2500309"/>
            <a:ext cx="1814285" cy="646331"/>
          </a:xfrm>
          <a:prstGeom prst="rect">
            <a:avLst/>
          </a:prstGeom>
          <a:noFill/>
          <a:ln w="25400">
            <a:solidFill>
              <a:schemeClr val="accent1"/>
            </a:solidFill>
          </a:ln>
        </p:spPr>
        <p:txBody>
          <a:bodyPr wrap="square" rtlCol="0">
            <a:spAutoFit/>
          </a:bodyPr>
          <a:lstStyle/>
          <a:p>
            <a:r>
              <a:rPr lang="fr-FR" noProof="0" dirty="0"/>
              <a:t>Taux de fécondité par âge</a:t>
            </a:r>
          </a:p>
        </p:txBody>
      </p:sp>
      <p:sp>
        <p:nvSpPr>
          <p:cNvPr id="7" name="TextBox 6">
            <a:extLst>
              <a:ext uri="{FF2B5EF4-FFF2-40B4-BE49-F238E27FC236}">
                <a16:creationId xmlns:a16="http://schemas.microsoft.com/office/drawing/2014/main" id="{377816B2-ED96-92E2-8A06-9CBD908376BD}"/>
              </a:ext>
            </a:extLst>
          </p:cNvPr>
          <p:cNvSpPr txBox="1"/>
          <p:nvPr/>
        </p:nvSpPr>
        <p:spPr>
          <a:xfrm>
            <a:off x="493486" y="3252093"/>
            <a:ext cx="1814285" cy="646331"/>
          </a:xfrm>
          <a:prstGeom prst="rect">
            <a:avLst/>
          </a:prstGeom>
          <a:noFill/>
          <a:ln w="25400">
            <a:solidFill>
              <a:schemeClr val="accent1"/>
            </a:solidFill>
          </a:ln>
        </p:spPr>
        <p:txBody>
          <a:bodyPr wrap="square" rtlCol="0">
            <a:spAutoFit/>
          </a:bodyPr>
          <a:lstStyle/>
          <a:p>
            <a:r>
              <a:rPr lang="fr-FR" noProof="0" dirty="0"/>
              <a:t>Prévalence du VIH chez les FAP</a:t>
            </a:r>
          </a:p>
        </p:txBody>
      </p:sp>
      <p:sp>
        <p:nvSpPr>
          <p:cNvPr id="8" name="TextBox 7">
            <a:extLst>
              <a:ext uri="{FF2B5EF4-FFF2-40B4-BE49-F238E27FC236}">
                <a16:creationId xmlns:a16="http://schemas.microsoft.com/office/drawing/2014/main" id="{F58A1A29-A23A-D702-64FC-E224F1A78885}"/>
              </a:ext>
            </a:extLst>
          </p:cNvPr>
          <p:cNvSpPr txBox="1"/>
          <p:nvPr/>
        </p:nvSpPr>
        <p:spPr>
          <a:xfrm>
            <a:off x="498752" y="4003875"/>
            <a:ext cx="1814285" cy="1477328"/>
          </a:xfrm>
          <a:prstGeom prst="rect">
            <a:avLst/>
          </a:prstGeom>
          <a:noFill/>
          <a:ln w="25400">
            <a:solidFill>
              <a:schemeClr val="accent1"/>
            </a:solidFill>
          </a:ln>
        </p:spPr>
        <p:txBody>
          <a:bodyPr wrap="square" rtlCol="0">
            <a:spAutoFit/>
          </a:bodyPr>
          <a:lstStyle/>
          <a:p>
            <a:r>
              <a:rPr lang="fr-FR" noProof="0" dirty="0"/>
              <a:t>Réduction du taux de fécondité due au VIH (correspond à la prévalence ANC)</a:t>
            </a:r>
          </a:p>
        </p:txBody>
      </p:sp>
      <p:sp>
        <p:nvSpPr>
          <p:cNvPr id="9" name="TextBox 8">
            <a:extLst>
              <a:ext uri="{FF2B5EF4-FFF2-40B4-BE49-F238E27FC236}">
                <a16:creationId xmlns:a16="http://schemas.microsoft.com/office/drawing/2014/main" id="{CBE17A34-9B78-0DBC-0BB2-03F46083E0B0}"/>
              </a:ext>
            </a:extLst>
          </p:cNvPr>
          <p:cNvSpPr txBox="1"/>
          <p:nvPr/>
        </p:nvSpPr>
        <p:spPr>
          <a:xfrm>
            <a:off x="3243944" y="2928927"/>
            <a:ext cx="1814285" cy="646331"/>
          </a:xfrm>
          <a:prstGeom prst="rect">
            <a:avLst/>
          </a:prstGeom>
          <a:noFill/>
          <a:ln w="38100">
            <a:solidFill>
              <a:srgbClr val="FF0000"/>
            </a:solidFill>
          </a:ln>
        </p:spPr>
        <p:txBody>
          <a:bodyPr wrap="square" rtlCol="0">
            <a:spAutoFit/>
          </a:bodyPr>
          <a:lstStyle/>
          <a:p>
            <a:r>
              <a:rPr lang="fr-FR" noProof="0" dirty="0"/>
              <a:t>Naissances chez les femmes VIH+</a:t>
            </a:r>
          </a:p>
        </p:txBody>
      </p:sp>
      <p:cxnSp>
        <p:nvCxnSpPr>
          <p:cNvPr id="11" name="Straight Connector 10">
            <a:extLst>
              <a:ext uri="{FF2B5EF4-FFF2-40B4-BE49-F238E27FC236}">
                <a16:creationId xmlns:a16="http://schemas.microsoft.com/office/drawing/2014/main" id="{DF1778DF-BBEF-63C0-E64A-027EF459F8A0}"/>
              </a:ext>
            </a:extLst>
          </p:cNvPr>
          <p:cNvCxnSpPr>
            <a:cxnSpLocks/>
          </p:cNvCxnSpPr>
          <p:nvPr/>
        </p:nvCxnSpPr>
        <p:spPr>
          <a:xfrm>
            <a:off x="2699657" y="2035851"/>
            <a:ext cx="0" cy="368345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BB54896-0004-894B-2681-FBD02C253AC8}"/>
              </a:ext>
            </a:extLst>
          </p:cNvPr>
          <p:cNvCxnSpPr>
            <a:endCxn id="9" idx="1"/>
          </p:cNvCxnSpPr>
          <p:nvPr/>
        </p:nvCxnSpPr>
        <p:spPr>
          <a:xfrm>
            <a:off x="2699657" y="3252092"/>
            <a:ext cx="544287"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E58AF10-F770-5AE0-1AF3-E4B8011430BF}"/>
              </a:ext>
            </a:extLst>
          </p:cNvPr>
          <p:cNvCxnSpPr>
            <a:stCxn id="5" idx="3"/>
          </p:cNvCxnSpPr>
          <p:nvPr/>
        </p:nvCxnSpPr>
        <p:spPr>
          <a:xfrm flipV="1">
            <a:off x="2307771" y="2035851"/>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B05B42B-9ED5-D8D6-B459-51F346727909}"/>
              </a:ext>
            </a:extLst>
          </p:cNvPr>
          <p:cNvCxnSpPr/>
          <p:nvPr/>
        </p:nvCxnSpPr>
        <p:spPr>
          <a:xfrm flipV="1">
            <a:off x="2323997" y="5719309"/>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C44695B-47EB-8747-3035-021E794AE8CE}"/>
              </a:ext>
            </a:extLst>
          </p:cNvPr>
          <p:cNvCxnSpPr/>
          <p:nvPr/>
        </p:nvCxnSpPr>
        <p:spPr>
          <a:xfrm flipV="1">
            <a:off x="2307771" y="3575257"/>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52995C-4354-8EE6-635C-1DC7E6281098}"/>
              </a:ext>
            </a:extLst>
          </p:cNvPr>
          <p:cNvCxnSpPr/>
          <p:nvPr/>
        </p:nvCxnSpPr>
        <p:spPr>
          <a:xfrm flipV="1">
            <a:off x="2307771" y="2811330"/>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B5894BA-E407-CBAF-9948-3B3F6D391054}"/>
              </a:ext>
            </a:extLst>
          </p:cNvPr>
          <p:cNvSpPr txBox="1"/>
          <p:nvPr/>
        </p:nvSpPr>
        <p:spPr>
          <a:xfrm>
            <a:off x="3243941" y="3692854"/>
            <a:ext cx="1814285" cy="923330"/>
          </a:xfrm>
          <a:prstGeom prst="rect">
            <a:avLst/>
          </a:prstGeom>
          <a:noFill/>
          <a:ln w="38100">
            <a:solidFill>
              <a:srgbClr val="FF0000"/>
            </a:solidFill>
          </a:ln>
        </p:spPr>
        <p:txBody>
          <a:bodyPr wrap="square" rtlCol="0">
            <a:spAutoFit/>
          </a:bodyPr>
          <a:lstStyle/>
          <a:p>
            <a:r>
              <a:rPr lang="fr-FR" noProof="0" dirty="0"/>
              <a:t>Couverture de la PTME par traitement</a:t>
            </a:r>
          </a:p>
        </p:txBody>
      </p:sp>
      <p:sp>
        <p:nvSpPr>
          <p:cNvPr id="20" name="TextBox 19">
            <a:extLst>
              <a:ext uri="{FF2B5EF4-FFF2-40B4-BE49-F238E27FC236}">
                <a16:creationId xmlns:a16="http://schemas.microsoft.com/office/drawing/2014/main" id="{DAA1C664-80F7-AD1E-5525-ADF637402322}"/>
              </a:ext>
            </a:extLst>
          </p:cNvPr>
          <p:cNvSpPr txBox="1"/>
          <p:nvPr/>
        </p:nvSpPr>
        <p:spPr>
          <a:xfrm>
            <a:off x="3243941" y="4704904"/>
            <a:ext cx="1814285" cy="646331"/>
          </a:xfrm>
          <a:prstGeom prst="rect">
            <a:avLst/>
          </a:prstGeom>
          <a:noFill/>
          <a:ln w="38100">
            <a:solidFill>
              <a:srgbClr val="FF0000"/>
            </a:solidFill>
          </a:ln>
        </p:spPr>
        <p:txBody>
          <a:bodyPr wrap="square" rtlCol="0">
            <a:spAutoFit/>
          </a:bodyPr>
          <a:lstStyle/>
          <a:p>
            <a:r>
              <a:rPr lang="fr-FR" noProof="0" dirty="0"/>
              <a:t>Rétention à l'accouchement</a:t>
            </a:r>
          </a:p>
        </p:txBody>
      </p:sp>
      <p:sp>
        <p:nvSpPr>
          <p:cNvPr id="21" name="TextBox 20">
            <a:extLst>
              <a:ext uri="{FF2B5EF4-FFF2-40B4-BE49-F238E27FC236}">
                <a16:creationId xmlns:a16="http://schemas.microsoft.com/office/drawing/2014/main" id="{7B456203-9B49-8FEF-8374-841E840C6436}"/>
              </a:ext>
            </a:extLst>
          </p:cNvPr>
          <p:cNvSpPr txBox="1"/>
          <p:nvPr/>
        </p:nvSpPr>
        <p:spPr>
          <a:xfrm>
            <a:off x="3243940" y="5437114"/>
            <a:ext cx="1814285" cy="1200329"/>
          </a:xfrm>
          <a:prstGeom prst="rect">
            <a:avLst/>
          </a:prstGeom>
          <a:noFill/>
          <a:ln w="38100">
            <a:solidFill>
              <a:srgbClr val="FF0000"/>
            </a:solidFill>
          </a:ln>
        </p:spPr>
        <p:txBody>
          <a:bodyPr wrap="square" rtlCol="0">
            <a:spAutoFit/>
          </a:bodyPr>
          <a:lstStyle/>
          <a:p>
            <a:r>
              <a:rPr lang="fr-FR" noProof="0" dirty="0"/>
              <a:t>Probabilités de transmission périnatale par traitement</a:t>
            </a:r>
          </a:p>
        </p:txBody>
      </p:sp>
      <p:cxnSp>
        <p:nvCxnSpPr>
          <p:cNvPr id="22" name="Straight Arrow Connector 21">
            <a:extLst>
              <a:ext uri="{FF2B5EF4-FFF2-40B4-BE49-F238E27FC236}">
                <a16:creationId xmlns:a16="http://schemas.microsoft.com/office/drawing/2014/main" id="{79DB501D-841B-2782-CB36-69F8369D0617}"/>
              </a:ext>
            </a:extLst>
          </p:cNvPr>
          <p:cNvCxnSpPr/>
          <p:nvPr/>
        </p:nvCxnSpPr>
        <p:spPr>
          <a:xfrm>
            <a:off x="5058228" y="3299262"/>
            <a:ext cx="544287" cy="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93F83B3-8760-EE57-82EA-BB4EF60480F8}"/>
              </a:ext>
            </a:extLst>
          </p:cNvPr>
          <p:cNvCxnSpPr>
            <a:cxnSpLocks/>
          </p:cNvCxnSpPr>
          <p:nvPr/>
        </p:nvCxnSpPr>
        <p:spPr>
          <a:xfrm>
            <a:off x="5324925" y="3299262"/>
            <a:ext cx="5446" cy="257765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3BE596A-18C7-F156-2421-123B1390B2BB}"/>
              </a:ext>
            </a:extLst>
          </p:cNvPr>
          <p:cNvCxnSpPr>
            <a:cxnSpLocks/>
          </p:cNvCxnSpPr>
          <p:nvPr/>
        </p:nvCxnSpPr>
        <p:spPr>
          <a:xfrm>
            <a:off x="5058228" y="5876918"/>
            <a:ext cx="30988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C4B57C4-3A70-6BEE-9913-6F9058382638}"/>
              </a:ext>
            </a:extLst>
          </p:cNvPr>
          <p:cNvCxnSpPr>
            <a:cxnSpLocks/>
          </p:cNvCxnSpPr>
          <p:nvPr/>
        </p:nvCxnSpPr>
        <p:spPr>
          <a:xfrm>
            <a:off x="5075726" y="4902055"/>
            <a:ext cx="2923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5C9933B-AB43-012E-1F42-F4DB6007FFA9}"/>
              </a:ext>
            </a:extLst>
          </p:cNvPr>
          <p:cNvCxnSpPr>
            <a:cxnSpLocks/>
          </p:cNvCxnSpPr>
          <p:nvPr/>
        </p:nvCxnSpPr>
        <p:spPr>
          <a:xfrm>
            <a:off x="5032537" y="4148110"/>
            <a:ext cx="2923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4F5559A-E6F1-30A1-F4F4-72A91BD4D278}"/>
              </a:ext>
            </a:extLst>
          </p:cNvPr>
          <p:cNvSpPr txBox="1"/>
          <p:nvPr/>
        </p:nvSpPr>
        <p:spPr>
          <a:xfrm>
            <a:off x="5631053" y="2916130"/>
            <a:ext cx="1814285" cy="646331"/>
          </a:xfrm>
          <a:prstGeom prst="rect">
            <a:avLst/>
          </a:prstGeom>
          <a:solidFill>
            <a:schemeClr val="accent4">
              <a:lumMod val="20000"/>
              <a:lumOff val="80000"/>
            </a:schemeClr>
          </a:solidFill>
          <a:ln w="38100">
            <a:solidFill>
              <a:srgbClr val="FF0000"/>
            </a:solidFill>
          </a:ln>
        </p:spPr>
        <p:txBody>
          <a:bodyPr wrap="square" rtlCol="0">
            <a:spAutoFit/>
          </a:bodyPr>
          <a:lstStyle/>
          <a:p>
            <a:r>
              <a:rPr lang="fr-FR" noProof="0" dirty="0"/>
              <a:t>Infections périnatales</a:t>
            </a:r>
          </a:p>
        </p:txBody>
      </p:sp>
      <p:sp>
        <p:nvSpPr>
          <p:cNvPr id="41" name="TextBox 40">
            <a:extLst>
              <a:ext uri="{FF2B5EF4-FFF2-40B4-BE49-F238E27FC236}">
                <a16:creationId xmlns:a16="http://schemas.microsoft.com/office/drawing/2014/main" id="{5C0F32FD-35C8-08DE-C73B-5F9F667A1B10}"/>
              </a:ext>
            </a:extLst>
          </p:cNvPr>
          <p:cNvSpPr txBox="1"/>
          <p:nvPr/>
        </p:nvSpPr>
        <p:spPr>
          <a:xfrm>
            <a:off x="7885814" y="1712686"/>
            <a:ext cx="1814285" cy="1477328"/>
          </a:xfrm>
          <a:prstGeom prst="rect">
            <a:avLst/>
          </a:prstGeom>
          <a:noFill/>
          <a:ln w="25400">
            <a:solidFill>
              <a:schemeClr val="accent1"/>
            </a:solidFill>
          </a:ln>
        </p:spPr>
        <p:txBody>
          <a:bodyPr wrap="square" rtlCol="0">
            <a:spAutoFit/>
          </a:bodyPr>
          <a:lstStyle/>
          <a:p>
            <a:r>
              <a:rPr lang="fr-FR" noProof="0" dirty="0"/>
              <a:t>Durée de l'allaitement chez les femmes VIH+ (sous/non sous ARV)</a:t>
            </a:r>
          </a:p>
        </p:txBody>
      </p:sp>
      <p:sp>
        <p:nvSpPr>
          <p:cNvPr id="42" name="TextBox 41">
            <a:extLst>
              <a:ext uri="{FF2B5EF4-FFF2-40B4-BE49-F238E27FC236}">
                <a16:creationId xmlns:a16="http://schemas.microsoft.com/office/drawing/2014/main" id="{0634EE76-1430-E605-19F9-77531F35219F}"/>
              </a:ext>
            </a:extLst>
          </p:cNvPr>
          <p:cNvSpPr txBox="1"/>
          <p:nvPr/>
        </p:nvSpPr>
        <p:spPr>
          <a:xfrm>
            <a:off x="7861840" y="3273827"/>
            <a:ext cx="1814285" cy="923330"/>
          </a:xfrm>
          <a:prstGeom prst="rect">
            <a:avLst/>
          </a:prstGeom>
          <a:noFill/>
          <a:ln w="25400">
            <a:solidFill>
              <a:schemeClr val="accent1"/>
            </a:solidFill>
          </a:ln>
        </p:spPr>
        <p:txBody>
          <a:bodyPr wrap="square" rtlCol="0">
            <a:spAutoFit/>
          </a:bodyPr>
          <a:lstStyle/>
          <a:p>
            <a:r>
              <a:rPr lang="fr-FR" noProof="0" dirty="0"/>
              <a:t>Abandon mensuel du traitement ARV</a:t>
            </a:r>
          </a:p>
        </p:txBody>
      </p:sp>
      <p:sp>
        <p:nvSpPr>
          <p:cNvPr id="43" name="TextBox 42">
            <a:extLst>
              <a:ext uri="{FF2B5EF4-FFF2-40B4-BE49-F238E27FC236}">
                <a16:creationId xmlns:a16="http://schemas.microsoft.com/office/drawing/2014/main" id="{6B58E57D-01BE-48EA-B364-CD20BDB7C5FF}"/>
              </a:ext>
            </a:extLst>
          </p:cNvPr>
          <p:cNvSpPr txBox="1"/>
          <p:nvPr/>
        </p:nvSpPr>
        <p:spPr>
          <a:xfrm>
            <a:off x="7861839" y="4676589"/>
            <a:ext cx="1814285" cy="1200329"/>
          </a:xfrm>
          <a:prstGeom prst="rect">
            <a:avLst/>
          </a:prstGeom>
          <a:noFill/>
          <a:ln w="25400">
            <a:solidFill>
              <a:schemeClr val="accent1"/>
            </a:solidFill>
          </a:ln>
        </p:spPr>
        <p:txBody>
          <a:bodyPr wrap="square" rtlCol="0">
            <a:spAutoFit/>
          </a:bodyPr>
          <a:lstStyle/>
          <a:p>
            <a:r>
              <a:rPr lang="fr-FR" noProof="0" dirty="0"/>
              <a:t>Probabilités de transmission postnatale par traitement</a:t>
            </a:r>
          </a:p>
        </p:txBody>
      </p:sp>
      <p:sp>
        <p:nvSpPr>
          <p:cNvPr id="44" name="TextBox 43">
            <a:extLst>
              <a:ext uri="{FF2B5EF4-FFF2-40B4-BE49-F238E27FC236}">
                <a16:creationId xmlns:a16="http://schemas.microsoft.com/office/drawing/2014/main" id="{4E6F5ACB-44CA-FB7A-EF07-30D11675A785}"/>
              </a:ext>
            </a:extLst>
          </p:cNvPr>
          <p:cNvSpPr txBox="1"/>
          <p:nvPr/>
        </p:nvSpPr>
        <p:spPr>
          <a:xfrm>
            <a:off x="10268396" y="2811330"/>
            <a:ext cx="1814285" cy="646331"/>
          </a:xfrm>
          <a:prstGeom prst="rect">
            <a:avLst/>
          </a:prstGeom>
          <a:solidFill>
            <a:schemeClr val="accent4">
              <a:lumMod val="20000"/>
              <a:lumOff val="80000"/>
            </a:schemeClr>
          </a:solidFill>
          <a:ln w="25400">
            <a:solidFill>
              <a:schemeClr val="accent1"/>
            </a:solidFill>
          </a:ln>
        </p:spPr>
        <p:txBody>
          <a:bodyPr wrap="square" rtlCol="0">
            <a:spAutoFit/>
          </a:bodyPr>
          <a:lstStyle/>
          <a:p>
            <a:r>
              <a:rPr lang="fr-FR" noProof="0" dirty="0"/>
              <a:t>Infections postnatales</a:t>
            </a:r>
          </a:p>
        </p:txBody>
      </p:sp>
      <p:cxnSp>
        <p:nvCxnSpPr>
          <p:cNvPr id="45" name="Straight Connector 44">
            <a:extLst>
              <a:ext uri="{FF2B5EF4-FFF2-40B4-BE49-F238E27FC236}">
                <a16:creationId xmlns:a16="http://schemas.microsoft.com/office/drawing/2014/main" id="{737067EF-5525-D229-9CC9-113E0713BB15}"/>
              </a:ext>
            </a:extLst>
          </p:cNvPr>
          <p:cNvCxnSpPr>
            <a:cxnSpLocks/>
          </p:cNvCxnSpPr>
          <p:nvPr/>
        </p:nvCxnSpPr>
        <p:spPr>
          <a:xfrm>
            <a:off x="9969538" y="2206942"/>
            <a:ext cx="5445" cy="298562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5C5B66D-4688-23D5-9390-013BDCAAFE50}"/>
              </a:ext>
            </a:extLst>
          </p:cNvPr>
          <p:cNvCxnSpPr>
            <a:cxnSpLocks/>
          </p:cNvCxnSpPr>
          <p:nvPr/>
        </p:nvCxnSpPr>
        <p:spPr>
          <a:xfrm>
            <a:off x="9700099" y="2224210"/>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2E7149-BDC1-9A06-EF69-D550C2E57AB6}"/>
              </a:ext>
            </a:extLst>
          </p:cNvPr>
          <p:cNvCxnSpPr>
            <a:cxnSpLocks/>
          </p:cNvCxnSpPr>
          <p:nvPr/>
        </p:nvCxnSpPr>
        <p:spPr>
          <a:xfrm>
            <a:off x="9676124" y="3575257"/>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9AF8C38-5DD0-392B-F89C-FD911B6BD906}"/>
              </a:ext>
            </a:extLst>
          </p:cNvPr>
          <p:cNvCxnSpPr>
            <a:cxnSpLocks/>
          </p:cNvCxnSpPr>
          <p:nvPr/>
        </p:nvCxnSpPr>
        <p:spPr>
          <a:xfrm>
            <a:off x="9706305" y="5192564"/>
            <a:ext cx="29238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1C0CA5E-3698-6B3B-B47F-48B0DB1B7781}"/>
              </a:ext>
            </a:extLst>
          </p:cNvPr>
          <p:cNvSpPr txBox="1"/>
          <p:nvPr/>
        </p:nvSpPr>
        <p:spPr>
          <a:xfrm>
            <a:off x="503547" y="5586155"/>
            <a:ext cx="1814285" cy="646331"/>
          </a:xfrm>
          <a:prstGeom prst="rect">
            <a:avLst/>
          </a:prstGeom>
          <a:noFill/>
          <a:ln w="25400">
            <a:solidFill>
              <a:schemeClr val="accent1"/>
            </a:solidFill>
          </a:ln>
        </p:spPr>
        <p:txBody>
          <a:bodyPr wrap="square" rtlCol="0">
            <a:spAutoFit/>
          </a:bodyPr>
          <a:lstStyle/>
          <a:p>
            <a:r>
              <a:rPr lang="fr-FR" noProof="0" dirty="0"/>
              <a:t>Incidence du VIH chez les FAP</a:t>
            </a:r>
          </a:p>
        </p:txBody>
      </p:sp>
      <p:cxnSp>
        <p:nvCxnSpPr>
          <p:cNvPr id="51" name="Straight Connector 50">
            <a:extLst>
              <a:ext uri="{FF2B5EF4-FFF2-40B4-BE49-F238E27FC236}">
                <a16:creationId xmlns:a16="http://schemas.microsoft.com/office/drawing/2014/main" id="{0DF78EA5-F6E4-5310-1BE3-D5CB6D9A46FE}"/>
              </a:ext>
            </a:extLst>
          </p:cNvPr>
          <p:cNvCxnSpPr/>
          <p:nvPr/>
        </p:nvCxnSpPr>
        <p:spPr>
          <a:xfrm flipV="1">
            <a:off x="2295442" y="4589912"/>
            <a:ext cx="391886"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F5EF4C27-83B3-9B4F-9E5D-E1DFFF0A9F97}"/>
              </a:ext>
            </a:extLst>
          </p:cNvPr>
          <p:cNvCxnSpPr>
            <a:cxnSpLocks/>
          </p:cNvCxnSpPr>
          <p:nvPr/>
        </p:nvCxnSpPr>
        <p:spPr>
          <a:xfrm flipV="1">
            <a:off x="9974983" y="3126495"/>
            <a:ext cx="295853" cy="8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1A7B188-ADC8-2023-08E2-1E5AFF00657C}"/>
              </a:ext>
            </a:extLst>
          </p:cNvPr>
          <p:cNvCxnSpPr>
            <a:cxnSpLocks/>
          </p:cNvCxnSpPr>
          <p:nvPr/>
        </p:nvCxnSpPr>
        <p:spPr>
          <a:xfrm>
            <a:off x="4168584" y="1378857"/>
            <a:ext cx="0" cy="155007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A824008-5B32-1C7A-F467-B0D6A26277A6}"/>
              </a:ext>
            </a:extLst>
          </p:cNvPr>
          <p:cNvCxnSpPr>
            <a:cxnSpLocks/>
          </p:cNvCxnSpPr>
          <p:nvPr/>
        </p:nvCxnSpPr>
        <p:spPr>
          <a:xfrm>
            <a:off x="4151084" y="1362051"/>
            <a:ext cx="668936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A54345C0-13C7-A21F-CE5C-A93CCE0C6BB4}"/>
              </a:ext>
            </a:extLst>
          </p:cNvPr>
          <p:cNvCxnSpPr>
            <a:cxnSpLocks/>
          </p:cNvCxnSpPr>
          <p:nvPr/>
        </p:nvCxnSpPr>
        <p:spPr>
          <a:xfrm>
            <a:off x="10840453" y="1362051"/>
            <a:ext cx="0" cy="144927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8107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3C8B79-53CD-2AE8-2ACC-D4625857C6CD}"/>
              </a:ext>
            </a:extLst>
          </p:cNvPr>
          <p:cNvSpPr>
            <a:spLocks noGrp="1"/>
          </p:cNvSpPr>
          <p:nvPr>
            <p:ph type="title"/>
          </p:nvPr>
        </p:nvSpPr>
        <p:spPr>
          <a:xfrm>
            <a:off x="296029" y="216535"/>
            <a:ext cx="11670111" cy="713740"/>
          </a:xfrm>
        </p:spPr>
        <p:txBody>
          <a:bodyPr>
            <a:normAutofit fontScale="90000"/>
          </a:bodyPr>
          <a:lstStyle/>
          <a:p>
            <a:r>
              <a:rPr lang="fr-FR" noProof="0" dirty="0"/>
              <a:t>Les rapports sur les programmes fournissent des données sur le nombre de femmes recevant des antirétroviraux par régime thérapeutique.</a:t>
            </a:r>
            <a:endParaRPr lang="fr-FR" noProof="0" dirty="0">
              <a:highlight>
                <a:srgbClr val="00FF00"/>
              </a:highlight>
            </a:endParaRPr>
          </a:p>
        </p:txBody>
      </p:sp>
      <p:graphicFrame>
        <p:nvGraphicFramePr>
          <p:cNvPr id="7" name="Content Placeholder 6">
            <a:extLst>
              <a:ext uri="{FF2B5EF4-FFF2-40B4-BE49-F238E27FC236}">
                <a16:creationId xmlns:a16="http://schemas.microsoft.com/office/drawing/2014/main" id="{5AA805A4-1576-E9D2-3A6C-E163248AF24E}"/>
              </a:ext>
            </a:extLst>
          </p:cNvPr>
          <p:cNvGraphicFramePr>
            <a:graphicFrameLocks noGrp="1"/>
          </p:cNvGraphicFramePr>
          <p:nvPr>
            <p:ph idx="1"/>
            <p:extLst>
              <p:ext uri="{D42A27DB-BD31-4B8C-83A1-F6EECF244321}">
                <p14:modId xmlns:p14="http://schemas.microsoft.com/office/powerpoint/2010/main" val="391049255"/>
              </p:ext>
            </p:extLst>
          </p:nvPr>
        </p:nvGraphicFramePr>
        <p:xfrm>
          <a:off x="368300" y="1295400"/>
          <a:ext cx="10991850" cy="506095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9B52946F-2EC5-C971-E4E1-AA1BC080F863}"/>
              </a:ext>
            </a:extLst>
          </p:cNvPr>
          <p:cNvSpPr>
            <a:spLocks noGrp="1"/>
          </p:cNvSpPr>
          <p:nvPr>
            <p:ph type="sldNum" sz="quarter" idx="12"/>
          </p:nvPr>
        </p:nvSpPr>
        <p:spPr/>
        <p:txBody>
          <a:bodyPr/>
          <a:lstStyle/>
          <a:p>
            <a:fld id="{4FAB73BC-B049-4115-A692-8D63A059BFB8}" type="slidenum">
              <a:rPr lang="fr-FR" noProof="0" smtClean="0"/>
              <a:t>8</a:t>
            </a:fld>
            <a:endParaRPr lang="fr-FR" noProof="0" dirty="0"/>
          </a:p>
        </p:txBody>
      </p:sp>
    </p:spTree>
    <p:extLst>
      <p:ext uri="{BB962C8B-B14F-4D97-AF65-F5344CB8AC3E}">
        <p14:creationId xmlns:p14="http://schemas.microsoft.com/office/powerpoint/2010/main" val="1706811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4B42AA-C0C5-D9C3-1578-1DCCFFA2BF44}"/>
              </a:ext>
            </a:extLst>
          </p:cNvPr>
          <p:cNvSpPr>
            <a:spLocks noGrp="1"/>
          </p:cNvSpPr>
          <p:nvPr>
            <p:ph type="title"/>
          </p:nvPr>
        </p:nvSpPr>
        <p:spPr>
          <a:xfrm>
            <a:off x="838200" y="110628"/>
            <a:ext cx="10515600" cy="777240"/>
          </a:xfrm>
        </p:spPr>
        <p:txBody>
          <a:bodyPr>
            <a:normAutofit/>
          </a:bodyPr>
          <a:lstStyle/>
          <a:p>
            <a:r>
              <a:rPr lang="fr-FR" noProof="0" dirty="0"/>
              <a:t>Une couverture PTME &gt;100 % indique un problème !</a:t>
            </a:r>
          </a:p>
        </p:txBody>
      </p:sp>
      <p:sp>
        <p:nvSpPr>
          <p:cNvPr id="11" name="TextBox 10">
            <a:extLst>
              <a:ext uri="{FF2B5EF4-FFF2-40B4-BE49-F238E27FC236}">
                <a16:creationId xmlns:a16="http://schemas.microsoft.com/office/drawing/2014/main" id="{FFAE8E31-2028-F51A-4704-50E495594AAF}"/>
              </a:ext>
            </a:extLst>
          </p:cNvPr>
          <p:cNvSpPr txBox="1"/>
          <p:nvPr/>
        </p:nvSpPr>
        <p:spPr>
          <a:xfrm>
            <a:off x="3923071" y="1533832"/>
            <a:ext cx="2344994" cy="369332"/>
          </a:xfrm>
          <a:prstGeom prst="rect">
            <a:avLst/>
          </a:prstGeom>
          <a:solidFill>
            <a:schemeClr val="bg1"/>
          </a:solidFill>
        </p:spPr>
        <p:txBody>
          <a:bodyPr wrap="square" rtlCol="0">
            <a:spAutoFit/>
          </a:bodyPr>
          <a:lstStyle/>
          <a:p>
            <a:endParaRPr lang="fr-FR" noProof="0" dirty="0"/>
          </a:p>
        </p:txBody>
      </p:sp>
      <p:pic>
        <p:nvPicPr>
          <p:cNvPr id="3" name="Picture 2">
            <a:extLst>
              <a:ext uri="{FF2B5EF4-FFF2-40B4-BE49-F238E27FC236}">
                <a16:creationId xmlns:a16="http://schemas.microsoft.com/office/drawing/2014/main" id="{2532109D-E70E-30A9-72C4-F39EB3A395D8}"/>
              </a:ext>
            </a:extLst>
          </p:cNvPr>
          <p:cNvPicPr>
            <a:picLocks noChangeAspect="1"/>
          </p:cNvPicPr>
          <p:nvPr/>
        </p:nvPicPr>
        <p:blipFill>
          <a:blip r:embed="rId2"/>
          <a:stretch>
            <a:fillRect/>
          </a:stretch>
        </p:blipFill>
        <p:spPr>
          <a:xfrm>
            <a:off x="768504" y="887868"/>
            <a:ext cx="9106361" cy="5090457"/>
          </a:xfrm>
          <a:prstGeom prst="rect">
            <a:avLst/>
          </a:prstGeom>
        </p:spPr>
      </p:pic>
      <p:sp>
        <p:nvSpPr>
          <p:cNvPr id="5" name="TextBox 4">
            <a:extLst>
              <a:ext uri="{FF2B5EF4-FFF2-40B4-BE49-F238E27FC236}">
                <a16:creationId xmlns:a16="http://schemas.microsoft.com/office/drawing/2014/main" id="{90C5C4E1-561C-5ED4-A736-41109246E26B}"/>
              </a:ext>
            </a:extLst>
          </p:cNvPr>
          <p:cNvSpPr txBox="1"/>
          <p:nvPr/>
        </p:nvSpPr>
        <p:spPr>
          <a:xfrm>
            <a:off x="1282700" y="1228410"/>
            <a:ext cx="1549400" cy="369332"/>
          </a:xfrm>
          <a:prstGeom prst="rect">
            <a:avLst/>
          </a:prstGeom>
          <a:solidFill>
            <a:schemeClr val="bg1"/>
          </a:solidFill>
        </p:spPr>
        <p:txBody>
          <a:bodyPr wrap="square" rtlCol="0">
            <a:spAutoFit/>
          </a:bodyPr>
          <a:lstStyle/>
          <a:p>
            <a:endParaRPr lang="fr-FR" noProof="0" dirty="0"/>
          </a:p>
        </p:txBody>
      </p:sp>
      <p:cxnSp>
        <p:nvCxnSpPr>
          <p:cNvPr id="7" name="Straight Connector 6">
            <a:extLst>
              <a:ext uri="{FF2B5EF4-FFF2-40B4-BE49-F238E27FC236}">
                <a16:creationId xmlns:a16="http://schemas.microsoft.com/office/drawing/2014/main" id="{664B2832-E9D4-9D77-D05B-6EC3BE05D2A0}"/>
              </a:ext>
            </a:extLst>
          </p:cNvPr>
          <p:cNvCxnSpPr/>
          <p:nvPr/>
        </p:nvCxnSpPr>
        <p:spPr>
          <a:xfrm>
            <a:off x="1295400" y="3060700"/>
            <a:ext cx="8420100" cy="0"/>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E365B17-B442-EF4F-9055-AF2251FF6FF4}"/>
              </a:ext>
            </a:extLst>
          </p:cNvPr>
          <p:cNvSpPr txBox="1"/>
          <p:nvPr/>
        </p:nvSpPr>
        <p:spPr>
          <a:xfrm>
            <a:off x="1155700" y="5857202"/>
            <a:ext cx="9757894" cy="923330"/>
          </a:xfrm>
          <a:prstGeom prst="rect">
            <a:avLst/>
          </a:prstGeom>
          <a:noFill/>
        </p:spPr>
        <p:txBody>
          <a:bodyPr wrap="square" rtlCol="0">
            <a:spAutoFit/>
          </a:bodyPr>
          <a:lstStyle/>
          <a:p>
            <a:r>
              <a:rPr lang="fr-FR" noProof="0" dirty="0"/>
              <a:t>Une couverture supérieure à 100 % au cours d'une année donnée indique un problème. Vérifiez si le nombre de naissances est sous-estimé, si le facteur d'ajustement local correspond bien à la prévalence des soins prénatals ou s'il y a un double comptage du nombre de femmes recevant des ARV.</a:t>
            </a:r>
          </a:p>
        </p:txBody>
      </p:sp>
    </p:spTree>
    <p:extLst>
      <p:ext uri="{BB962C8B-B14F-4D97-AF65-F5344CB8AC3E}">
        <p14:creationId xmlns:p14="http://schemas.microsoft.com/office/powerpoint/2010/main" val="222739562"/>
      </p:ext>
    </p:extLst>
  </p:cSld>
  <p:clrMapOvr>
    <a:masterClrMapping/>
  </p:clrMapOvr>
</p:sld>
</file>

<file path=ppt/theme/theme1.xml><?xml version="1.0" encoding="utf-8"?>
<a:theme xmlns:a="http://schemas.openxmlformats.org/drawingml/2006/main" name="Org Chart 03 16x9">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893E641F549574BB805BD9C73365D4F" ma:contentTypeVersion="19" ma:contentTypeDescription="Create a new document." ma:contentTypeScope="" ma:versionID="fd2d0a4ae318738fa5f1ff72e65b2934">
  <xsd:schema xmlns:xsd="http://www.w3.org/2001/XMLSchema" xmlns:xs="http://www.w3.org/2001/XMLSchema" xmlns:p="http://schemas.microsoft.com/office/2006/metadata/properties" xmlns:ns2="288ef829-98c5-46d1-83dc-c2ef7c814da2" xmlns:ns3="2ddeef39-65d3-4660-94f2-f063f949c57e" targetNamespace="http://schemas.microsoft.com/office/2006/metadata/properties" ma:root="true" ma:fieldsID="37c2625be6a258cebd7413079fa12bc5" ns2:_="" ns3:_="">
    <xsd:import namespace="288ef829-98c5-46d1-83dc-c2ef7c814da2"/>
    <xsd:import namespace="2ddeef39-65d3-4660-94f2-f063f949c5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_Flow_SignoffStatu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8ef829-98c5-46d1-83dc-c2ef7c814d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08808e-a4ff-498b-8b44-8869f1dca9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deef39-65d3-4660-94f2-f063f949c57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f1142ec6-8224-48c2-babf-013e8b339833}" ma:internalName="TaxCatchAll" ma:showField="CatchAllData" ma:web="2ddeef39-65d3-4660-94f2-f063f949c5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288ef829-98c5-46d1-83dc-c2ef7c814da2" xsi:nil="true"/>
    <TaxCatchAll xmlns="2ddeef39-65d3-4660-94f2-f063f949c57e" xsi:nil="true"/>
    <lcf76f155ced4ddcb4097134ff3c332f xmlns="288ef829-98c5-46d1-83dc-c2ef7c814da2">
      <Terms xmlns="http://schemas.microsoft.com/office/infopath/2007/PartnerControls"/>
    </lcf76f155ced4ddcb4097134ff3c332f>
    <SharedWithUsers xmlns="2ddeef39-65d3-4660-94f2-f063f949c57e">
      <UserInfo>
        <DisplayName>John Stover</DisplayName>
        <AccountId>2253</AccountId>
        <AccountType/>
      </UserInfo>
      <UserInfo>
        <DisplayName>MAHY, Mary</DisplayName>
        <AccountId>20</AccountId>
        <AccountType/>
      </UserInfo>
      <UserInfo>
        <DisplayName>WANYEKI, Ian</DisplayName>
        <AccountId>197</AccountId>
        <AccountType/>
      </UserInfo>
      <UserInfo>
        <DisplayName>EBY, Ehounoud Pascal</DisplayName>
        <AccountId>44</AccountId>
        <AccountType/>
      </UserInfo>
      <UserInfo>
        <DisplayName>KORENROMP, Eline Louise</DisplayName>
        <AccountId>7579</AccountId>
        <AccountType/>
      </UserInfo>
    </SharedWithUsers>
  </documentManagement>
</p:properties>
</file>

<file path=customXml/itemProps1.xml><?xml version="1.0" encoding="utf-8"?>
<ds:datastoreItem xmlns:ds="http://schemas.openxmlformats.org/officeDocument/2006/customXml" ds:itemID="{EE03183E-5BA4-4659-806D-7CD77004DC4B}">
  <ds:schemaRefs>
    <ds:schemaRef ds:uri="http://schemas.microsoft.com/sharepoint/v3/contenttype/forms"/>
  </ds:schemaRefs>
</ds:datastoreItem>
</file>

<file path=customXml/itemProps2.xml><?xml version="1.0" encoding="utf-8"?>
<ds:datastoreItem xmlns:ds="http://schemas.openxmlformats.org/officeDocument/2006/customXml" ds:itemID="{5A5958A5-5931-4229-8C42-215D4F19C1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8ef829-98c5-46d1-83dc-c2ef7c814da2"/>
    <ds:schemaRef ds:uri="2ddeef39-65d3-4660-94f2-f063f949c5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3E43E9D-0F1A-4100-B886-B15BD86665F7}">
  <ds:schemaRefs>
    <ds:schemaRef ds:uri="http://schemas.microsoft.com/office/2006/metadata/properties"/>
    <ds:schemaRef ds:uri="http://schemas.microsoft.com/office/infopath/2007/PartnerControls"/>
    <ds:schemaRef ds:uri="288ef829-98c5-46d1-83dc-c2ef7c814da2"/>
    <ds:schemaRef ds:uri="2ddeef39-65d3-4660-94f2-f063f949c57e"/>
  </ds:schemaRefs>
</ds:datastoreItem>
</file>

<file path=docMetadata/LabelInfo.xml><?xml version="1.0" encoding="utf-8"?>
<clbl:labelList xmlns:clbl="http://schemas.microsoft.com/office/2020/mipLabelMetadata">
  <clbl:label id="{c2e1cf9b-e1b6-44eb-8021-428c292d3eb5}" enabled="0" method="" siteId="{c2e1cf9b-e1b6-44eb-8021-428c292d3eb5}" removed="1"/>
</clbl:labelList>
</file>

<file path=docProps/app.xml><?xml version="1.0" encoding="utf-8"?>
<Properties xmlns="http://schemas.openxmlformats.org/officeDocument/2006/extended-properties" xmlns:vt="http://schemas.openxmlformats.org/officeDocument/2006/docPropsVTypes">
  <Template>Business organizational chart hierarchy (widescreen)</Template>
  <TotalTime>8</TotalTime>
  <Words>2662</Words>
  <Application>Microsoft Office PowerPoint</Application>
  <PresentationFormat>Widescreen</PresentationFormat>
  <Paragraphs>395</Paragraphs>
  <Slides>26</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Cambria</vt:lpstr>
      <vt:lpstr>Wingdings</vt:lpstr>
      <vt:lpstr>Org Chart 03 16x9</vt:lpstr>
      <vt:lpstr>Présentation du modèle enfant dans Spectrum </vt:lpstr>
      <vt:lpstr>Transmission du VIH de la mère à l'enfant : naissances chez les femmes séropositives</vt:lpstr>
      <vt:lpstr>Une validation utile consiste à comparer les estimations de naissances de Spectrum avec les naissances déclarées dans le cadre du programme, les CPN et le nombre de tests effectués.</vt:lpstr>
      <vt:lpstr>Analyser la qualité des données ANC :  Avant l'ajustement pour la fécondité et/ou l'EPP </vt:lpstr>
      <vt:lpstr>Transmission du VIH de la mère à l'enfant</vt:lpstr>
      <vt:lpstr>L'estimation de la prévalence par Spectrum est ajustée pour correspondre à la prévalence ANC </vt:lpstr>
      <vt:lpstr>Transmission mère-enfant du VIH : infections périnatales</vt:lpstr>
      <vt:lpstr>Les rapports sur les programmes fournissent des données sur le nombre de femmes recevant des antirétroviraux par régime thérapeutique.</vt:lpstr>
      <vt:lpstr>Une couverture PTME &gt;100 % indique un problème !</vt:lpstr>
      <vt:lpstr>Les probabilités de transmission mère-enfant sont basées sur des études</vt:lpstr>
      <vt:lpstr>Transmission du VIH mère-enfant : transmission postnatale</vt:lpstr>
      <vt:lpstr>Les probabilités de transmission mère-enfant sont basées sur des études</vt:lpstr>
      <vt:lpstr>Les habitudes d'allaitement sont tirées des données d'enquête</vt:lpstr>
      <vt:lpstr>Résultat : nouvelles infections infantiles par année</vt:lpstr>
      <vt:lpstr>Sources des nouvelles infections chez les enfants</vt:lpstr>
      <vt:lpstr>PowerPoint Presentation</vt:lpstr>
      <vt:lpstr>PowerPoint Presentation</vt:lpstr>
      <vt:lpstr>La survie des personnes séropositives ne suivant pas de traitement antirétroviral dépend du moment de l'infection</vt:lpstr>
      <vt:lpstr>Les initiations au TAR pédiatrique sont réparties par âge selon les modèles du Consortium IeDEA</vt:lpstr>
      <vt:lpstr>Mortalité annuelle sous TAR selon l'âge de l'enfant (Exemple : sous TAR depuis plus de 12 mois, modèle Afrique de l'Est)</vt:lpstr>
      <vt:lpstr>Dynamique du TAR</vt:lpstr>
      <vt:lpstr>Enfants vivant avec le VIH précédemment sous traitement : nouveau tableau de validation</vt:lpstr>
      <vt:lpstr>Connaissance du statut parmi les enfants</vt:lpstr>
      <vt:lpstr>Principaux résultats de Spectrum</vt:lpstr>
      <vt:lpstr>Prévalence du VIH chez les 0-14 ans :  Les estimations de Spectrum sont comparables à celles du PHIA</vt:lpstr>
      <vt:lpstr>Aujourd'hui, la plupart des enfants séropositifs ont plus de 5 ans et ont été infectés entre 2008 et 2018. Comme ils ne sont pas en contact régulier avec le système de santé, ils peuvent être difficiles à trouver.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Child Model in Spectrum </dc:title>
  <dc:creator/>
  <cp:keywords>, docId:40DB955311094DA1C3583E0AA7DCCFD0</cp:keywords>
  <cp:lastModifiedBy>WANYEKI, Ian</cp:lastModifiedBy>
  <cp:revision>3</cp:revision>
  <dcterms:created xsi:type="dcterms:W3CDTF">2013-12-02T19:18:41Z</dcterms:created>
  <dcterms:modified xsi:type="dcterms:W3CDTF">2026-02-11T05:28:53Z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TC027879739991</vt:lpwstr>
  </property>
  <property fmtid="{D5CDD505-2E9C-101B-9397-08002B2CF9AE}" pid="3" name="ContentTypeId">
    <vt:lpwstr>0x0101006893E641F549574BB805BD9C73365D4F</vt:lpwstr>
  </property>
  <property fmtid="{D5CDD505-2E9C-101B-9397-08002B2CF9AE}" pid="4" name="MediaServiceImageTags">
    <vt:lpwstr/>
  </property>
</Properties>
</file>