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6" r:id="rId6"/>
  </p:sldMasterIdLst>
  <p:notesMasterIdLst>
    <p:notesMasterId r:id="rId28"/>
  </p:notesMasterIdLst>
  <p:sldIdLst>
    <p:sldId id="509" r:id="rId7"/>
    <p:sldId id="1544" r:id="rId8"/>
    <p:sldId id="406" r:id="rId9"/>
    <p:sldId id="1561" r:id="rId10"/>
    <p:sldId id="1542" r:id="rId11"/>
    <p:sldId id="1543" r:id="rId12"/>
    <p:sldId id="1546" r:id="rId13"/>
    <p:sldId id="379" r:id="rId14"/>
    <p:sldId id="517" r:id="rId15"/>
    <p:sldId id="518" r:id="rId16"/>
    <p:sldId id="262" r:id="rId17"/>
    <p:sldId id="403" r:id="rId18"/>
    <p:sldId id="271" r:id="rId19"/>
    <p:sldId id="510" r:id="rId20"/>
    <p:sldId id="411" r:id="rId21"/>
    <p:sldId id="424" r:id="rId22"/>
    <p:sldId id="1547" r:id="rId23"/>
    <p:sldId id="314" r:id="rId24"/>
    <p:sldId id="525" r:id="rId25"/>
    <p:sldId id="511" r:id="rId26"/>
    <p:sldId id="516" r:id="rId27"/>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F8ED046-3824-2236-DBBE-78BCFC16FF8B}" name="MAHY, Mary" initials="MM" userId="S::mahym@unaids.org::0afd4db8-d624-4195-ad74-d950010a3c7a" providerId="AD"/>
  <p188:author id="{1276F560-9ABE-95AE-093E-9A3F9C6CCF15}" name="YAKUSIK, Anna" initials="YA" userId="S::YakusikA@unaids.org::884b3cc0-12f8-466b-9563-0e29647e7f3c" providerId="AD"/>
  <p188:author id="{423B4970-DA43-C9EB-9F95-5A546B8F60C8}" name="KORENROMP, Eline Louise" initials="EK" userId="S::KorenrompE@unaids.org::a44abeb2-aa4e-4d35-a6f5-0d25c352ba16" providerId="AD"/>
  <p188:author id="{E94A629F-AF23-0FE0-3A9A-780CE6A9B947}" name="NZE-EYO'O, Rodrigue" initials="RN" userId="S::NzeeyoR@unaids.org::19a486e2-c61a-4c1c-bca8-0bd8a89380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14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5797F-F223-499E-B85C-C40E554F3BF4}" v="2" dt="2024-02-05T07:54:30.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53" autoAdjust="0"/>
  </p:normalViewPr>
  <p:slideViewPr>
    <p:cSldViewPr snapToGrid="0">
      <p:cViewPr varScale="1">
        <p:scale>
          <a:sx n="47" d="100"/>
          <a:sy n="47" d="100"/>
        </p:scale>
        <p:origin x="131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FB05797F-F223-499E-B85C-C40E554F3BF4}"/>
    <pc:docChg chg="undo custSel modSld">
      <pc:chgData name="KORENROMP, Eline Louise" userId="a44abeb2-aa4e-4d35-a6f5-0d25c352ba16" providerId="ADAL" clId="{FB05797F-F223-499E-B85C-C40E554F3BF4}" dt="2024-02-05T08:00:08.135" v="142" actId="113"/>
      <pc:docMkLst>
        <pc:docMk/>
      </pc:docMkLst>
      <pc:sldChg chg="modSp mod">
        <pc:chgData name="KORENROMP, Eline Louise" userId="a44abeb2-aa4e-4d35-a6f5-0d25c352ba16" providerId="ADAL" clId="{FB05797F-F223-499E-B85C-C40E554F3BF4}" dt="2024-02-05T07:53:19.771" v="55" actId="113"/>
        <pc:sldMkLst>
          <pc:docMk/>
          <pc:sldMk cId="2676716282" sldId="262"/>
        </pc:sldMkLst>
        <pc:spChg chg="mod">
          <ac:chgData name="KORENROMP, Eline Louise" userId="a44abeb2-aa4e-4d35-a6f5-0d25c352ba16" providerId="ADAL" clId="{FB05797F-F223-499E-B85C-C40E554F3BF4}" dt="2024-02-05T07:53:19.771" v="55" actId="113"/>
          <ac:spMkLst>
            <pc:docMk/>
            <pc:sldMk cId="2676716282" sldId="262"/>
            <ac:spMk id="2" creationId="{302F75D2-C762-410D-A9B6-06DE55DADD66}"/>
          </ac:spMkLst>
        </pc:spChg>
        <pc:spChg chg="mod">
          <ac:chgData name="KORENROMP, Eline Louise" userId="a44abeb2-aa4e-4d35-a6f5-0d25c352ba16" providerId="ADAL" clId="{FB05797F-F223-499E-B85C-C40E554F3BF4}" dt="2024-02-05T07:52:41.075" v="19" actId="207"/>
          <ac:spMkLst>
            <pc:docMk/>
            <pc:sldMk cId="2676716282" sldId="262"/>
            <ac:spMk id="3" creationId="{BC47A539-E9A5-49BA-ADA1-BB488B07B243}"/>
          </ac:spMkLst>
        </pc:spChg>
      </pc:sldChg>
      <pc:sldChg chg="modSp mod">
        <pc:chgData name="KORENROMP, Eline Louise" userId="a44abeb2-aa4e-4d35-a6f5-0d25c352ba16" providerId="ADAL" clId="{FB05797F-F223-499E-B85C-C40E554F3BF4}" dt="2024-02-05T07:54:04.353" v="71" actId="20577"/>
        <pc:sldMkLst>
          <pc:docMk/>
          <pc:sldMk cId="228845706" sldId="271"/>
        </pc:sldMkLst>
        <pc:spChg chg="mod">
          <ac:chgData name="KORENROMP, Eline Louise" userId="a44abeb2-aa4e-4d35-a6f5-0d25c352ba16" providerId="ADAL" clId="{FB05797F-F223-499E-B85C-C40E554F3BF4}" dt="2024-02-05T07:54:04.353" v="71" actId="20577"/>
          <ac:spMkLst>
            <pc:docMk/>
            <pc:sldMk cId="228845706" sldId="271"/>
            <ac:spMk id="5" creationId="{0689EA4F-B37D-0E7D-1BD8-79C7140649DD}"/>
          </ac:spMkLst>
        </pc:spChg>
      </pc:sldChg>
      <pc:sldChg chg="modSp mod">
        <pc:chgData name="KORENROMP, Eline Louise" userId="a44abeb2-aa4e-4d35-a6f5-0d25c352ba16" providerId="ADAL" clId="{FB05797F-F223-499E-B85C-C40E554F3BF4}" dt="2024-02-05T07:52:17.636" v="16" actId="108"/>
        <pc:sldMkLst>
          <pc:docMk/>
          <pc:sldMk cId="1786460425" sldId="379"/>
        </pc:sldMkLst>
        <pc:spChg chg="mod">
          <ac:chgData name="KORENROMP, Eline Louise" userId="a44abeb2-aa4e-4d35-a6f5-0d25c352ba16" providerId="ADAL" clId="{FB05797F-F223-499E-B85C-C40E554F3BF4}" dt="2024-02-05T07:52:17.636" v="16" actId="108"/>
          <ac:spMkLst>
            <pc:docMk/>
            <pc:sldMk cId="1786460425" sldId="379"/>
            <ac:spMk id="6" creationId="{7620BA2A-BCF1-EC34-A52F-03F64544212B}"/>
          </ac:spMkLst>
        </pc:spChg>
      </pc:sldChg>
      <pc:sldChg chg="modSp mod">
        <pc:chgData name="KORENROMP, Eline Louise" userId="a44abeb2-aa4e-4d35-a6f5-0d25c352ba16" providerId="ADAL" clId="{FB05797F-F223-499E-B85C-C40E554F3BF4}" dt="2024-02-05T07:53:42.354" v="62" actId="108"/>
        <pc:sldMkLst>
          <pc:docMk/>
          <pc:sldMk cId="3756061512" sldId="403"/>
        </pc:sldMkLst>
        <pc:spChg chg="mod">
          <ac:chgData name="KORENROMP, Eline Louise" userId="a44abeb2-aa4e-4d35-a6f5-0d25c352ba16" providerId="ADAL" clId="{FB05797F-F223-499E-B85C-C40E554F3BF4}" dt="2024-02-05T07:53:42.354" v="62" actId="108"/>
          <ac:spMkLst>
            <pc:docMk/>
            <pc:sldMk cId="3756061512" sldId="403"/>
            <ac:spMk id="3" creationId="{A628C06D-EBCB-DCF3-5249-46CFD25CFB46}"/>
          </ac:spMkLst>
        </pc:spChg>
      </pc:sldChg>
      <pc:sldChg chg="modSp mod">
        <pc:chgData name="KORENROMP, Eline Louise" userId="a44abeb2-aa4e-4d35-a6f5-0d25c352ba16" providerId="ADAL" clId="{FB05797F-F223-499E-B85C-C40E554F3BF4}" dt="2024-02-05T07:57:40.684" v="114" actId="113"/>
        <pc:sldMkLst>
          <pc:docMk/>
          <pc:sldMk cId="1319036640" sldId="411"/>
        </pc:sldMkLst>
        <pc:spChg chg="mod">
          <ac:chgData name="KORENROMP, Eline Louise" userId="a44abeb2-aa4e-4d35-a6f5-0d25c352ba16" providerId="ADAL" clId="{FB05797F-F223-499E-B85C-C40E554F3BF4}" dt="2024-02-05T07:57:40.684" v="114" actId="113"/>
          <ac:spMkLst>
            <pc:docMk/>
            <pc:sldMk cId="1319036640" sldId="411"/>
            <ac:spMk id="2" creationId="{5F8E1584-BEDE-4414-9459-6D516CF972E9}"/>
          </ac:spMkLst>
        </pc:spChg>
      </pc:sldChg>
      <pc:sldChg chg="modSp mod">
        <pc:chgData name="KORENROMP, Eline Louise" userId="a44abeb2-aa4e-4d35-a6f5-0d25c352ba16" providerId="ADAL" clId="{FB05797F-F223-499E-B85C-C40E554F3BF4}" dt="2024-02-05T07:58:48.273" v="124" actId="113"/>
        <pc:sldMkLst>
          <pc:docMk/>
          <pc:sldMk cId="3358556638" sldId="424"/>
        </pc:sldMkLst>
        <pc:spChg chg="mod">
          <ac:chgData name="KORENROMP, Eline Louise" userId="a44abeb2-aa4e-4d35-a6f5-0d25c352ba16" providerId="ADAL" clId="{FB05797F-F223-499E-B85C-C40E554F3BF4}" dt="2024-02-05T07:57:51.936" v="116" actId="207"/>
          <ac:spMkLst>
            <pc:docMk/>
            <pc:sldMk cId="3358556638" sldId="424"/>
            <ac:spMk id="2" creationId="{5F8E1584-BEDE-4414-9459-6D516CF972E9}"/>
          </ac:spMkLst>
        </pc:spChg>
        <pc:spChg chg="mod">
          <ac:chgData name="KORENROMP, Eline Louise" userId="a44abeb2-aa4e-4d35-a6f5-0d25c352ba16" providerId="ADAL" clId="{FB05797F-F223-499E-B85C-C40E554F3BF4}" dt="2024-02-05T07:58:48.273" v="124" actId="113"/>
          <ac:spMkLst>
            <pc:docMk/>
            <pc:sldMk cId="3358556638" sldId="424"/>
            <ac:spMk id="3" creationId="{E9D6A56A-3171-B894-7AD2-C6C5E62429F8}"/>
          </ac:spMkLst>
        </pc:spChg>
      </pc:sldChg>
      <pc:sldChg chg="modSp mod">
        <pc:chgData name="KORENROMP, Eline Louise" userId="a44abeb2-aa4e-4d35-a6f5-0d25c352ba16" providerId="ADAL" clId="{FB05797F-F223-499E-B85C-C40E554F3BF4}" dt="2024-02-05T07:55:03.279" v="106" actId="20577"/>
        <pc:sldMkLst>
          <pc:docMk/>
          <pc:sldMk cId="222739562" sldId="510"/>
        </pc:sldMkLst>
        <pc:spChg chg="mod">
          <ac:chgData name="KORENROMP, Eline Louise" userId="a44abeb2-aa4e-4d35-a6f5-0d25c352ba16" providerId="ADAL" clId="{FB05797F-F223-499E-B85C-C40E554F3BF4}" dt="2024-02-05T07:55:03.279" v="106" actId="20577"/>
          <ac:spMkLst>
            <pc:docMk/>
            <pc:sldMk cId="222739562" sldId="510"/>
            <ac:spMk id="8" creationId="{4E365B17-B442-EF4F-9055-AF2251FF6FF4}"/>
          </ac:spMkLst>
        </pc:spChg>
      </pc:sldChg>
      <pc:sldChg chg="addSp modSp mod">
        <pc:chgData name="KORENROMP, Eline Louise" userId="a44abeb2-aa4e-4d35-a6f5-0d25c352ba16" providerId="ADAL" clId="{FB05797F-F223-499E-B85C-C40E554F3BF4}" dt="2024-02-05T07:59:47.356" v="133" actId="6549"/>
        <pc:sldMkLst>
          <pc:docMk/>
          <pc:sldMk cId="1141279617" sldId="511"/>
        </pc:sldMkLst>
        <pc:spChg chg="add">
          <ac:chgData name="KORENROMP, Eline Louise" userId="a44abeb2-aa4e-4d35-a6f5-0d25c352ba16" providerId="ADAL" clId="{FB05797F-F223-499E-B85C-C40E554F3BF4}" dt="2024-02-05T07:59:47.356" v="132" actId="22"/>
          <ac:spMkLst>
            <pc:docMk/>
            <pc:sldMk cId="1141279617" sldId="511"/>
            <ac:spMk id="7" creationId="{462B0E3B-C30D-4539-11B1-579EF8C11183}"/>
          </ac:spMkLst>
        </pc:spChg>
        <pc:spChg chg="mod">
          <ac:chgData name="KORENROMP, Eline Louise" userId="a44abeb2-aa4e-4d35-a6f5-0d25c352ba16" providerId="ADAL" clId="{FB05797F-F223-499E-B85C-C40E554F3BF4}" dt="2024-02-05T07:59:47.356" v="133" actId="6549"/>
          <ac:spMkLst>
            <pc:docMk/>
            <pc:sldMk cId="1141279617" sldId="511"/>
            <ac:spMk id="19" creationId="{8320E948-8282-BF2A-CEBC-C01BDF74DC09}"/>
          </ac:spMkLst>
        </pc:spChg>
      </pc:sldChg>
      <pc:sldChg chg="modSp mod">
        <pc:chgData name="KORENROMP, Eline Louise" userId="a44abeb2-aa4e-4d35-a6f5-0d25c352ba16" providerId="ADAL" clId="{FB05797F-F223-499E-B85C-C40E554F3BF4}" dt="2024-02-05T08:00:08.135" v="142" actId="113"/>
        <pc:sldMkLst>
          <pc:docMk/>
          <pc:sldMk cId="1538061695" sldId="516"/>
        </pc:sldMkLst>
        <pc:spChg chg="mod">
          <ac:chgData name="KORENROMP, Eline Louise" userId="a44abeb2-aa4e-4d35-a6f5-0d25c352ba16" providerId="ADAL" clId="{FB05797F-F223-499E-B85C-C40E554F3BF4}" dt="2024-02-05T08:00:08.135" v="142" actId="113"/>
          <ac:spMkLst>
            <pc:docMk/>
            <pc:sldMk cId="1538061695" sldId="516"/>
            <ac:spMk id="2" creationId="{DAFA7C71-416D-7E17-4A38-7A2AB09FB3F4}"/>
          </ac:spMkLst>
        </pc:spChg>
        <pc:spChg chg="mod">
          <ac:chgData name="KORENROMP, Eline Louise" userId="a44abeb2-aa4e-4d35-a6f5-0d25c352ba16" providerId="ADAL" clId="{FB05797F-F223-499E-B85C-C40E554F3BF4}" dt="2024-02-05T08:00:04.735" v="141" actId="403"/>
          <ac:spMkLst>
            <pc:docMk/>
            <pc:sldMk cId="1538061695" sldId="516"/>
            <ac:spMk id="4" creationId="{8A43B42C-8735-47D7-10FA-E08026E83581}"/>
          </ac:spMkLst>
        </pc:spChg>
      </pc:sldChg>
      <pc:sldChg chg="modSp mod">
        <pc:chgData name="KORENROMP, Eline Louise" userId="a44abeb2-aa4e-4d35-a6f5-0d25c352ba16" providerId="ADAL" clId="{FB05797F-F223-499E-B85C-C40E554F3BF4}" dt="2024-02-05T07:52:24.627" v="17" actId="108"/>
        <pc:sldMkLst>
          <pc:docMk/>
          <pc:sldMk cId="2471637210" sldId="517"/>
        </pc:sldMkLst>
        <pc:spChg chg="mod">
          <ac:chgData name="KORENROMP, Eline Louise" userId="a44abeb2-aa4e-4d35-a6f5-0d25c352ba16" providerId="ADAL" clId="{FB05797F-F223-499E-B85C-C40E554F3BF4}" dt="2024-02-05T07:52:24.627" v="17" actId="108"/>
          <ac:spMkLst>
            <pc:docMk/>
            <pc:sldMk cId="2471637210" sldId="517"/>
            <ac:spMk id="2" creationId="{B76BB9E6-FCC7-E02B-01C6-EE8CE78A97D4}"/>
          </ac:spMkLst>
        </pc:spChg>
      </pc:sldChg>
      <pc:sldChg chg="modSp mod">
        <pc:chgData name="KORENROMP, Eline Louise" userId="a44abeb2-aa4e-4d35-a6f5-0d25c352ba16" providerId="ADAL" clId="{FB05797F-F223-499E-B85C-C40E554F3BF4}" dt="2024-02-05T07:59:20.008" v="128" actId="113"/>
        <pc:sldMkLst>
          <pc:docMk/>
          <pc:sldMk cId="1453775841" sldId="525"/>
        </pc:sldMkLst>
        <pc:spChg chg="mod">
          <ac:chgData name="KORENROMP, Eline Louise" userId="a44abeb2-aa4e-4d35-a6f5-0d25c352ba16" providerId="ADAL" clId="{FB05797F-F223-499E-B85C-C40E554F3BF4}" dt="2024-02-05T07:59:20.008" v="128" actId="113"/>
          <ac:spMkLst>
            <pc:docMk/>
            <pc:sldMk cId="1453775841" sldId="525"/>
            <ac:spMk id="3" creationId="{35D3819E-C639-53AF-A3C7-5B373774EF57}"/>
          </ac:spMkLst>
        </pc:spChg>
      </pc:sldChg>
      <pc:sldChg chg="modSp mod">
        <pc:chgData name="KORENROMP, Eline Louise" userId="a44abeb2-aa4e-4d35-a6f5-0d25c352ba16" providerId="ADAL" clId="{FB05797F-F223-499E-B85C-C40E554F3BF4}" dt="2024-02-05T07:49:44.771" v="5" actId="207"/>
        <pc:sldMkLst>
          <pc:docMk/>
          <pc:sldMk cId="841257460" sldId="1542"/>
        </pc:sldMkLst>
        <pc:spChg chg="mod">
          <ac:chgData name="KORENROMP, Eline Louise" userId="a44abeb2-aa4e-4d35-a6f5-0d25c352ba16" providerId="ADAL" clId="{FB05797F-F223-499E-B85C-C40E554F3BF4}" dt="2024-02-05T07:49:44.771" v="5" actId="207"/>
          <ac:spMkLst>
            <pc:docMk/>
            <pc:sldMk cId="841257460" sldId="1542"/>
            <ac:spMk id="6" creationId="{7080A27A-B45C-407A-8CCF-D944529C2B3F}"/>
          </ac:spMkLst>
        </pc:spChg>
      </pc:sldChg>
      <pc:sldChg chg="modSp mod delCm modCm">
        <pc:chgData name="KORENROMP, Eline Louise" userId="a44abeb2-aa4e-4d35-a6f5-0d25c352ba16" providerId="ADAL" clId="{FB05797F-F223-499E-B85C-C40E554F3BF4}" dt="2024-02-05T07:51:30.961" v="11" actId="207"/>
        <pc:sldMkLst>
          <pc:docMk/>
          <pc:sldMk cId="931435998" sldId="1543"/>
        </pc:sldMkLst>
        <pc:spChg chg="mod">
          <ac:chgData name="KORENROMP, Eline Louise" userId="a44abeb2-aa4e-4d35-a6f5-0d25c352ba16" providerId="ADAL" clId="{FB05797F-F223-499E-B85C-C40E554F3BF4}" dt="2024-02-05T07:51:30.961" v="11" actId="207"/>
          <ac:spMkLst>
            <pc:docMk/>
            <pc:sldMk cId="931435998" sldId="1543"/>
            <ac:spMk id="3" creationId="{2D687076-CF05-A442-C745-4673ED69CA8B}"/>
          </ac:spMkLst>
        </pc:spChg>
        <pc:extLst>
          <p:ext xmlns:p="http://schemas.openxmlformats.org/presentationml/2006/main" uri="{D6D511B9-2390-475A-947B-AFAB55BFBCF1}">
            <pc226:cmChg xmlns:pc226="http://schemas.microsoft.com/office/powerpoint/2022/06/main/command" chg="del mod">
              <pc226:chgData name="KORENROMP, Eline Louise" userId="a44abeb2-aa4e-4d35-a6f5-0d25c352ba16" providerId="ADAL" clId="{FB05797F-F223-499E-B85C-C40E554F3BF4}" dt="2024-02-05T07:50:17.384" v="7"/>
              <pc2:cmMkLst xmlns:pc2="http://schemas.microsoft.com/office/powerpoint/2019/9/main/command">
                <pc:docMk/>
                <pc:sldMk cId="931435998" sldId="1543"/>
                <pc2:cmMk id="{1EFEBA59-6824-4119-8B21-F63DEE3CFB9C}"/>
              </pc2:cmMkLst>
            </pc226:cmChg>
          </p:ext>
        </pc:extLst>
      </pc:sldChg>
      <pc:sldChg chg="delCm modCm">
        <pc:chgData name="KORENROMP, Eline Louise" userId="a44abeb2-aa4e-4d35-a6f5-0d25c352ba16" providerId="ADAL" clId="{FB05797F-F223-499E-B85C-C40E554F3BF4}" dt="2024-02-05T07:49:05.820" v="1"/>
        <pc:sldMkLst>
          <pc:docMk/>
          <pc:sldMk cId="1046252309" sldId="1544"/>
        </pc:sldMkLst>
        <pc:extLst>
          <p:ext xmlns:p="http://schemas.openxmlformats.org/presentationml/2006/main" uri="{D6D511B9-2390-475A-947B-AFAB55BFBCF1}">
            <pc226:cmChg xmlns:pc226="http://schemas.microsoft.com/office/powerpoint/2022/06/main/command" chg="del mod">
              <pc226:chgData name="KORENROMP, Eline Louise" userId="a44abeb2-aa4e-4d35-a6f5-0d25c352ba16" providerId="ADAL" clId="{FB05797F-F223-499E-B85C-C40E554F3BF4}" dt="2024-02-05T07:49:05.820" v="1"/>
              <pc2:cmMkLst xmlns:pc2="http://schemas.microsoft.com/office/powerpoint/2019/9/main/command">
                <pc:docMk/>
                <pc:sldMk cId="1046252309" sldId="1544"/>
                <pc2:cmMk id="{279C6170-F997-411A-AAB1-B284899E2750}"/>
              </pc2:cmMkLst>
            </pc226:cmChg>
          </p:ext>
        </pc:extLst>
      </pc:sldChg>
      <pc:sldChg chg="modSp mod">
        <pc:chgData name="KORENROMP, Eline Louise" userId="a44abeb2-aa4e-4d35-a6f5-0d25c352ba16" providerId="ADAL" clId="{FB05797F-F223-499E-B85C-C40E554F3BF4}" dt="2024-02-05T07:51:52.950" v="15" actId="6549"/>
        <pc:sldMkLst>
          <pc:docMk/>
          <pc:sldMk cId="51283286" sldId="1546"/>
        </pc:sldMkLst>
        <pc:spChg chg="mod">
          <ac:chgData name="KORENROMP, Eline Louise" userId="a44abeb2-aa4e-4d35-a6f5-0d25c352ba16" providerId="ADAL" clId="{FB05797F-F223-499E-B85C-C40E554F3BF4}" dt="2024-02-05T07:51:52.950" v="15" actId="6549"/>
          <ac:spMkLst>
            <pc:docMk/>
            <pc:sldMk cId="51283286" sldId="1546"/>
            <ac:spMk id="6" creationId="{7080A27A-B45C-407A-8CCF-D944529C2B3F}"/>
          </ac:spMkLst>
        </pc:spChg>
      </pc:sldChg>
      <pc:sldChg chg="modSp mod">
        <pc:chgData name="KORENROMP, Eline Louise" userId="a44abeb2-aa4e-4d35-a6f5-0d25c352ba16" providerId="ADAL" clId="{FB05797F-F223-499E-B85C-C40E554F3BF4}" dt="2024-02-05T07:59:00.467" v="125" actId="108"/>
        <pc:sldMkLst>
          <pc:docMk/>
          <pc:sldMk cId="2094231288" sldId="1547"/>
        </pc:sldMkLst>
        <pc:spChg chg="mod">
          <ac:chgData name="KORENROMP, Eline Louise" userId="a44abeb2-aa4e-4d35-a6f5-0d25c352ba16" providerId="ADAL" clId="{FB05797F-F223-499E-B85C-C40E554F3BF4}" dt="2024-02-05T07:59:00.467" v="125" actId="108"/>
          <ac:spMkLst>
            <pc:docMk/>
            <pc:sldMk cId="2094231288" sldId="1547"/>
            <ac:spMk id="6" creationId="{5190B462-FCB3-669E-A832-0F3628A8CCE8}"/>
          </ac:spMkLst>
        </pc:spChg>
      </pc:sldChg>
      <pc:sldChg chg="modSp mod">
        <pc:chgData name="KORENROMP, Eline Louise" userId="a44abeb2-aa4e-4d35-a6f5-0d25c352ba16" providerId="ADAL" clId="{FB05797F-F223-499E-B85C-C40E554F3BF4}" dt="2024-02-05T07:49:27.851" v="3" actId="13926"/>
        <pc:sldMkLst>
          <pc:docMk/>
          <pc:sldMk cId="2179113961" sldId="1561"/>
        </pc:sldMkLst>
        <pc:spChg chg="mod">
          <ac:chgData name="KORENROMP, Eline Louise" userId="a44abeb2-aa4e-4d35-a6f5-0d25c352ba16" providerId="ADAL" clId="{FB05797F-F223-499E-B85C-C40E554F3BF4}" dt="2024-02-05T07:49:25.026" v="2" actId="13926"/>
          <ac:spMkLst>
            <pc:docMk/>
            <pc:sldMk cId="2179113961" sldId="1561"/>
            <ac:spMk id="4" creationId="{E217895E-E21E-B08B-C8D0-3860F5349E1B}"/>
          </ac:spMkLst>
        </pc:spChg>
        <pc:spChg chg="mod">
          <ac:chgData name="KORENROMP, Eline Louise" userId="a44abeb2-aa4e-4d35-a6f5-0d25c352ba16" providerId="ADAL" clId="{FB05797F-F223-499E-B85C-C40E554F3BF4}" dt="2024-02-05T07:49:27.851" v="3" actId="13926"/>
          <ac:spMkLst>
            <pc:docMk/>
            <pc:sldMk cId="2179113961" sldId="1561"/>
            <ac:spMk id="7" creationId="{18D60644-430C-3305-97F9-F28E74EF1EC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rgbClr val="00B0F0"/>
                </a:solidFill>
              </a:defRPr>
            </a:pPr>
            <a:r>
              <a:rPr lang="en-US" sz="1800" dirty="0">
                <a:solidFill>
                  <a:srgbClr val="00B0F0"/>
                </a:solidFill>
              </a:rPr>
              <a:t>Incidence du VIH </a:t>
            </a:r>
            <a:br>
              <a:rPr lang="en-US" sz="1800" dirty="0">
                <a:solidFill>
                  <a:srgbClr val="00B0F0"/>
                </a:solidFill>
              </a:rPr>
            </a:br>
            <a:r>
              <a:rPr lang="en-US" sz="1800" dirty="0">
                <a:solidFill>
                  <a:srgbClr val="00B0F0"/>
                </a:solidFill>
              </a:rPr>
              <a:t>dans le pays X</a:t>
            </a:r>
          </a:p>
        </c:rich>
      </c:tx>
      <c:layout>
        <c:manualLayout>
          <c:xMode val="edge"/>
          <c:yMode val="edge"/>
          <c:x val="0.26860984482202882"/>
          <c:y val="1.0810953318335207E-2"/>
        </c:manualLayout>
      </c:layout>
      <c:overlay val="1"/>
    </c:title>
    <c:autoTitleDeleted val="0"/>
    <c:plotArea>
      <c:layout>
        <c:manualLayout>
          <c:layoutTarget val="inner"/>
          <c:xMode val="edge"/>
          <c:yMode val="edge"/>
          <c:x val="6.9111200242060897E-2"/>
          <c:y val="3.7722908093278461E-2"/>
          <c:w val="0.85344180335366926"/>
          <c:h val="0.85956466089886907"/>
        </c:manualLayout>
      </c:layout>
      <c:lineChart>
        <c:grouping val="standard"/>
        <c:varyColors val="0"/>
        <c:ser>
          <c:idx val="0"/>
          <c:order val="0"/>
          <c:tx>
            <c:strRef>
              <c:f>Sheet1!$B$3</c:f>
              <c:strCache>
                <c:ptCount val="1"/>
                <c:pt idx="0">
                  <c:v>Valeur réelle</c:v>
                </c:pt>
              </c:strCache>
            </c:strRef>
          </c:tx>
          <c:spPr>
            <a:ln>
              <a:solidFill>
                <a:srgbClr val="88C540"/>
              </a:solidFill>
            </a:ln>
          </c:spPr>
          <c:marker>
            <c:symbol val="none"/>
          </c:marker>
          <c:cat>
            <c:numRef>
              <c:f>Sheet1!$A$4:$A$54</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Sheet1!$B$4:$B$49</c:f>
              <c:numCache>
                <c:formatCode>General</c:formatCode>
                <c:ptCount val="46"/>
                <c:pt idx="0">
                  <c:v>0</c:v>
                </c:pt>
                <c:pt idx="1">
                  <c:v>0.02</c:v>
                </c:pt>
                <c:pt idx="2">
                  <c:v>0.01</c:v>
                </c:pt>
                <c:pt idx="3">
                  <c:v>0.02</c:v>
                </c:pt>
                <c:pt idx="4">
                  <c:v>0.03</c:v>
                </c:pt>
                <c:pt idx="5">
                  <c:v>0.04</c:v>
                </c:pt>
                <c:pt idx="6">
                  <c:v>0.06</c:v>
                </c:pt>
                <c:pt idx="7">
                  <c:v>0.08</c:v>
                </c:pt>
                <c:pt idx="8">
                  <c:v>0.1</c:v>
                </c:pt>
                <c:pt idx="9">
                  <c:v>0.12</c:v>
                </c:pt>
                <c:pt idx="10">
                  <c:v>0.14000000000000001</c:v>
                </c:pt>
                <c:pt idx="11">
                  <c:v>0.16</c:v>
                </c:pt>
                <c:pt idx="12">
                  <c:v>0.17</c:v>
                </c:pt>
                <c:pt idx="13">
                  <c:v>0.18</c:v>
                </c:pt>
                <c:pt idx="14">
                  <c:v>0.19</c:v>
                </c:pt>
                <c:pt idx="15">
                  <c:v>0.2</c:v>
                </c:pt>
                <c:pt idx="16">
                  <c:v>0.21</c:v>
                </c:pt>
                <c:pt idx="17">
                  <c:v>0.22</c:v>
                </c:pt>
                <c:pt idx="18">
                  <c:v>0.23</c:v>
                </c:pt>
                <c:pt idx="19">
                  <c:v>0.24</c:v>
                </c:pt>
                <c:pt idx="20">
                  <c:v>0.25</c:v>
                </c:pt>
                <c:pt idx="21">
                  <c:v>0.25</c:v>
                </c:pt>
                <c:pt idx="22">
                  <c:v>0.26</c:v>
                </c:pt>
                <c:pt idx="23">
                  <c:v>0.26</c:v>
                </c:pt>
                <c:pt idx="24">
                  <c:v>0.26</c:v>
                </c:pt>
                <c:pt idx="25">
                  <c:v>0.26</c:v>
                </c:pt>
                <c:pt idx="26">
                  <c:v>0.25</c:v>
                </c:pt>
                <c:pt idx="27">
                  <c:v>0.24</c:v>
                </c:pt>
                <c:pt idx="28">
                  <c:v>0.23</c:v>
                </c:pt>
                <c:pt idx="29">
                  <c:v>0.21</c:v>
                </c:pt>
                <c:pt idx="30">
                  <c:v>0.19</c:v>
                </c:pt>
                <c:pt idx="31">
                  <c:v>0.18</c:v>
                </c:pt>
                <c:pt idx="32">
                  <c:v>0.16</c:v>
                </c:pt>
                <c:pt idx="33">
                  <c:v>0.14000000000000001</c:v>
                </c:pt>
                <c:pt idx="34">
                  <c:v>0.12</c:v>
                </c:pt>
                <c:pt idx="35">
                  <c:v>0.1</c:v>
                </c:pt>
                <c:pt idx="36">
                  <c:v>0.09</c:v>
                </c:pt>
                <c:pt idx="37">
                  <c:v>7.0000000000000007E-2</c:v>
                </c:pt>
                <c:pt idx="38">
                  <c:v>0.06</c:v>
                </c:pt>
                <c:pt idx="39">
                  <c:v>0.05</c:v>
                </c:pt>
                <c:pt idx="40">
                  <c:v>0.05</c:v>
                </c:pt>
                <c:pt idx="41">
                  <c:v>0.05</c:v>
                </c:pt>
                <c:pt idx="42">
                  <c:v>0.04</c:v>
                </c:pt>
                <c:pt idx="43">
                  <c:v>0.04</c:v>
                </c:pt>
                <c:pt idx="44">
                  <c:v>0.04</c:v>
                </c:pt>
                <c:pt idx="45">
                  <c:v>0.04</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3819-4CFA-BA0E-D81A0F5F8E10}"/>
            </c:ext>
          </c:extLst>
        </c:ser>
        <c:ser>
          <c:idx val="1"/>
          <c:order val="1"/>
          <c:tx>
            <c:strRef>
              <c:f>Sheet1!$C$3</c:f>
              <c:strCache>
                <c:ptCount val="1"/>
                <c:pt idx="0">
                  <c:v>Estimations</c:v>
                </c:pt>
              </c:strCache>
            </c:strRef>
          </c:tx>
          <c:marker>
            <c:symbol val="none"/>
          </c:marker>
          <c:cat>
            <c:numRef>
              <c:f>Sheet1!$A$4:$A$54</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Sheet1!$C$4:$C$49</c:f>
              <c:numCache>
                <c:formatCode>General</c:formatCode>
                <c:ptCount val="46"/>
                <c:pt idx="0">
                  <c:v>0</c:v>
                </c:pt>
                <c:pt idx="1">
                  <c:v>0.02</c:v>
                </c:pt>
                <c:pt idx="2">
                  <c:v>0.01</c:v>
                </c:pt>
                <c:pt idx="3">
                  <c:v>0.02</c:v>
                </c:pt>
                <c:pt idx="4">
                  <c:v>0.03</c:v>
                </c:pt>
                <c:pt idx="5">
                  <c:v>0.04</c:v>
                </c:pt>
                <c:pt idx="6">
                  <c:v>0.06</c:v>
                </c:pt>
                <c:pt idx="7">
                  <c:v>0.08</c:v>
                </c:pt>
                <c:pt idx="8">
                  <c:v>0.1</c:v>
                </c:pt>
                <c:pt idx="9">
                  <c:v>0.12</c:v>
                </c:pt>
                <c:pt idx="10">
                  <c:v>0.14000000000000001</c:v>
                </c:pt>
                <c:pt idx="11">
                  <c:v>0.16</c:v>
                </c:pt>
                <c:pt idx="12">
                  <c:v>0.17</c:v>
                </c:pt>
                <c:pt idx="13">
                  <c:v>0.18</c:v>
                </c:pt>
                <c:pt idx="14">
                  <c:v>0.19</c:v>
                </c:pt>
                <c:pt idx="15">
                  <c:v>0.2</c:v>
                </c:pt>
                <c:pt idx="16">
                  <c:v>0.21</c:v>
                </c:pt>
                <c:pt idx="17">
                  <c:v>0.22</c:v>
                </c:pt>
                <c:pt idx="18">
                  <c:v>0.23</c:v>
                </c:pt>
                <c:pt idx="19">
                  <c:v>0.24</c:v>
                </c:pt>
                <c:pt idx="20">
                  <c:v>0.25</c:v>
                </c:pt>
                <c:pt idx="21">
                  <c:v>0.25</c:v>
                </c:pt>
                <c:pt idx="22">
                  <c:v>0.26</c:v>
                </c:pt>
                <c:pt idx="23">
                  <c:v>0.26</c:v>
                </c:pt>
                <c:pt idx="24">
                  <c:v>0.26</c:v>
                </c:pt>
                <c:pt idx="25">
                  <c:v>0.26</c:v>
                </c:pt>
                <c:pt idx="26">
                  <c:v>0.25</c:v>
                </c:pt>
                <c:pt idx="27">
                  <c:v>0.24</c:v>
                </c:pt>
                <c:pt idx="28">
                  <c:v>0.23</c:v>
                </c:pt>
                <c:pt idx="29">
                  <c:v>0.21</c:v>
                </c:pt>
                <c:pt idx="30">
                  <c:v>0.19</c:v>
                </c:pt>
                <c:pt idx="31">
                  <c:v>0.18</c:v>
                </c:pt>
                <c:pt idx="32">
                  <c:v>0.16</c:v>
                </c:pt>
                <c:pt idx="33">
                  <c:v>0.14000000000000001</c:v>
                </c:pt>
                <c:pt idx="34">
                  <c:v>0.12</c:v>
                </c:pt>
                <c:pt idx="35">
                  <c:v>0.1</c:v>
                </c:pt>
                <c:pt idx="36">
                  <c:v>0.09</c:v>
                </c:pt>
                <c:pt idx="37">
                  <c:v>7.0000000000000007E-2</c:v>
                </c:pt>
                <c:pt idx="38">
                  <c:v>0.06</c:v>
                </c:pt>
                <c:pt idx="39">
                  <c:v>0.05</c:v>
                </c:pt>
                <c:pt idx="40">
                  <c:v>0.05</c:v>
                </c:pt>
                <c:pt idx="41">
                  <c:v>0.05</c:v>
                </c:pt>
                <c:pt idx="42">
                  <c:v>0.03</c:v>
                </c:pt>
                <c:pt idx="43">
                  <c:v>0.01</c:v>
                </c:pt>
                <c:pt idx="44">
                  <c:v>0.01</c:v>
                </c:pt>
                <c:pt idx="45">
                  <c:v>0.01</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3819-4CFA-BA0E-D81A0F5F8E10}"/>
            </c:ext>
          </c:extLst>
        </c:ser>
        <c:dLbls>
          <c:showLegendKey val="0"/>
          <c:showVal val="0"/>
          <c:showCatName val="0"/>
          <c:showSerName val="0"/>
          <c:showPercent val="0"/>
          <c:showBubbleSize val="0"/>
        </c:dLbls>
        <c:smooth val="0"/>
        <c:axId val="194834816"/>
        <c:axId val="194937600"/>
      </c:lineChart>
      <c:catAx>
        <c:axId val="194834816"/>
        <c:scaling>
          <c:orientation val="minMax"/>
        </c:scaling>
        <c:delete val="0"/>
        <c:axPos val="b"/>
        <c:numFmt formatCode="General" sourceLinked="1"/>
        <c:majorTickMark val="none"/>
        <c:minorTickMark val="none"/>
        <c:tickLblPos val="nextTo"/>
        <c:txPr>
          <a:bodyPr/>
          <a:lstStyle/>
          <a:p>
            <a:pPr>
              <a:defRPr sz="1400">
                <a:solidFill>
                  <a:schemeClr val="tx1"/>
                </a:solidFill>
              </a:defRPr>
            </a:pPr>
            <a:endParaRPr lang="en-CH"/>
          </a:p>
        </c:txPr>
        <c:crossAx val="194937600"/>
        <c:crosses val="autoZero"/>
        <c:auto val="1"/>
        <c:lblAlgn val="ctr"/>
        <c:lblOffset val="100"/>
        <c:tickLblSkip val="5"/>
        <c:noMultiLvlLbl val="0"/>
      </c:catAx>
      <c:valAx>
        <c:axId val="194937600"/>
        <c:scaling>
          <c:orientation val="minMax"/>
        </c:scaling>
        <c:delete val="0"/>
        <c:axPos val="l"/>
        <c:numFmt formatCode="General" sourceLinked="1"/>
        <c:majorTickMark val="out"/>
        <c:minorTickMark val="none"/>
        <c:tickLblPos val="nextTo"/>
        <c:txPr>
          <a:bodyPr/>
          <a:lstStyle/>
          <a:p>
            <a:pPr>
              <a:defRPr sz="1200" b="1"/>
            </a:pPr>
            <a:endParaRPr lang="en-CH"/>
          </a:p>
        </c:txPr>
        <c:crossAx val="194834816"/>
        <c:crosses val="autoZero"/>
        <c:crossBetween val="between"/>
      </c:valAx>
    </c:plotArea>
    <c:legend>
      <c:legendPos val="r"/>
      <c:layout>
        <c:manualLayout>
          <c:xMode val="edge"/>
          <c:yMode val="edge"/>
          <c:x val="0.273698043106542"/>
          <c:y val="0.60378316131480603"/>
          <c:w val="0.352093882224009"/>
          <c:h val="0.15370249549935225"/>
        </c:manualLayout>
      </c:layout>
      <c:overlay val="0"/>
      <c:txPr>
        <a:bodyPr/>
        <a:lstStyle/>
        <a:p>
          <a:pPr>
            <a:defRPr sz="1600">
              <a:solidFill>
                <a:schemeClr val="tx1"/>
              </a:solidFill>
            </a:defRPr>
          </a:pPr>
          <a:endParaRPr lang="en-CH"/>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Naissances, Spectrum</c:v>
                </c:pt>
              </c:strCache>
            </c:strRef>
          </c:tx>
          <c:spPr>
            <a:solidFill>
              <a:schemeClr val="accent1"/>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Sheet1!$B$2:$L$2</c:f>
              <c:numCache>
                <c:formatCode>General</c:formatCode>
                <c:ptCount val="11"/>
                <c:pt idx="0">
                  <c:v>58484.90625</c:v>
                </c:pt>
                <c:pt idx="1">
                  <c:v>59040.433590000001</c:v>
                </c:pt>
                <c:pt idx="2">
                  <c:v>59575.261720000002</c:v>
                </c:pt>
                <c:pt idx="3">
                  <c:v>60046.640619999998</c:v>
                </c:pt>
                <c:pt idx="4">
                  <c:v>60708.21875</c:v>
                </c:pt>
                <c:pt idx="5">
                  <c:v>60885.65625</c:v>
                </c:pt>
                <c:pt idx="6">
                  <c:v>61332.023439999997</c:v>
                </c:pt>
                <c:pt idx="7">
                  <c:v>61485.554689999997</c:v>
                </c:pt>
                <c:pt idx="8">
                  <c:v>60941.132810000003</c:v>
                </c:pt>
                <c:pt idx="9">
                  <c:v>60424.800779999998</c:v>
                </c:pt>
                <c:pt idx="10">
                  <c:v>60014.648439999997</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4B4-45E8-914C-140CEC0443C4}"/>
            </c:ext>
          </c:extLst>
        </c:ser>
        <c:ser>
          <c:idx val="1"/>
          <c:order val="1"/>
          <c:tx>
            <c:strRef>
              <c:f>Sheet1!$A$3</c:f>
              <c:strCache>
                <c:ptCount val="1"/>
                <c:pt idx="0">
                  <c:v>Naissances, données de programme</c:v>
                </c:pt>
              </c:strCache>
            </c:strRef>
          </c:tx>
          <c:spPr>
            <a:solidFill>
              <a:schemeClr val="accent2"/>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Sheet1!$B$3:$L$3</c:f>
              <c:numCache>
                <c:formatCode>General</c:formatCode>
                <c:ptCount val="11"/>
                <c:pt idx="0">
                  <c:v>47243</c:v>
                </c:pt>
                <c:pt idx="1">
                  <c:v>47599</c:v>
                </c:pt>
                <c:pt idx="2">
                  <c:v>45563</c:v>
                </c:pt>
                <c:pt idx="3">
                  <c:v>46973</c:v>
                </c:pt>
                <c:pt idx="4">
                  <c:v>47542</c:v>
                </c:pt>
                <c:pt idx="5">
                  <c:v>46821</c:v>
                </c:pt>
                <c:pt idx="6">
                  <c:v>54546</c:v>
                </c:pt>
                <c:pt idx="7">
                  <c:v>53715</c:v>
                </c:pt>
                <c:pt idx="8">
                  <c:v>51962</c:v>
                </c:pt>
                <c:pt idx="9">
                  <c:v>50469</c:v>
                </c:pt>
                <c:pt idx="10">
                  <c:v>48543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F4B4-45E8-914C-140CEC0443C4}"/>
            </c:ext>
          </c:extLst>
        </c:ser>
        <c:ser>
          <c:idx val="2"/>
          <c:order val="2"/>
          <c:tx>
            <c:strRef>
              <c:f>Sheet1!$A$4</c:f>
              <c:strCache>
                <c:ptCount val="1"/>
                <c:pt idx="0">
                  <c:v>Premières visites CPN</c:v>
                </c:pt>
              </c:strCache>
            </c:strRef>
          </c:tx>
          <c:spPr>
            <a:solidFill>
              <a:schemeClr val="accent3"/>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Sheet1!$B$4:$L$4</c:f>
              <c:numCache>
                <c:formatCode>General</c:formatCode>
                <c:ptCount val="11"/>
                <c:pt idx="0">
                  <c:v>49190</c:v>
                </c:pt>
                <c:pt idx="1">
                  <c:v>50021</c:v>
                </c:pt>
                <c:pt idx="2">
                  <c:v>49526</c:v>
                </c:pt>
                <c:pt idx="3">
                  <c:v>52239</c:v>
                </c:pt>
                <c:pt idx="4">
                  <c:v>53227</c:v>
                </c:pt>
                <c:pt idx="5">
                  <c:v>53640</c:v>
                </c:pt>
                <c:pt idx="6">
                  <c:v>56918</c:v>
                </c:pt>
                <c:pt idx="7">
                  <c:v>58623</c:v>
                </c:pt>
                <c:pt idx="8">
                  <c:v>59605</c:v>
                </c:pt>
                <c:pt idx="9">
                  <c:v>52350</c:v>
                </c:pt>
                <c:pt idx="10">
                  <c:v>51881</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F4B4-45E8-914C-140CEC0443C4}"/>
            </c:ext>
          </c:extLst>
        </c:ser>
        <c:ser>
          <c:idx val="3"/>
          <c:order val="3"/>
          <c:tx>
            <c:strRef>
              <c:f>Sheet1!$A$5</c:f>
              <c:strCache>
                <c:ptCount val="1"/>
                <c:pt idx="0">
                  <c:v>Dépistée pour VIH pendant la 1me visite CPN</c:v>
                </c:pt>
              </c:strCache>
            </c:strRef>
          </c:tx>
          <c:spPr>
            <a:solidFill>
              <a:schemeClr val="accent4"/>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Sheet1!$B$5:$L$5</c:f>
              <c:numCache>
                <c:formatCode>General</c:formatCode>
                <c:ptCount val="11"/>
                <c:pt idx="0">
                  <c:v>28453</c:v>
                </c:pt>
                <c:pt idx="1">
                  <c:v>30155</c:v>
                </c:pt>
                <c:pt idx="2">
                  <c:v>30027</c:v>
                </c:pt>
                <c:pt idx="3">
                  <c:v>29789</c:v>
                </c:pt>
                <c:pt idx="4">
                  <c:v>31339</c:v>
                </c:pt>
                <c:pt idx="5">
                  <c:v>31407</c:v>
                </c:pt>
                <c:pt idx="6">
                  <c:v>33844</c:v>
                </c:pt>
                <c:pt idx="7">
                  <c:v>35605</c:v>
                </c:pt>
                <c:pt idx="8">
                  <c:v>38683</c:v>
                </c:pt>
                <c:pt idx="9">
                  <c:v>34985</c:v>
                </c:pt>
                <c:pt idx="10">
                  <c:v>35183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F4B4-45E8-914C-140CEC0443C4}"/>
            </c:ext>
          </c:extLst>
        </c:ser>
        <c:dLbls>
          <c:showLegendKey val="0"/>
          <c:showVal val="0"/>
          <c:showCatName val="0"/>
          <c:showSerName val="0"/>
          <c:showPercent val="0"/>
          <c:showBubbleSize val="0"/>
        </c:dLbls>
        <c:gapWidth val="219"/>
        <c:overlap val="-27"/>
        <c:axId val="1637907359"/>
        <c:axId val="1749527295"/>
      </c:barChart>
      <c:catAx>
        <c:axId val="163790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749527295"/>
        <c:crosses val="autoZero"/>
        <c:auto val="1"/>
        <c:lblAlgn val="ctr"/>
        <c:lblOffset val="100"/>
        <c:noMultiLvlLbl val="0"/>
      </c:catAx>
      <c:valAx>
        <c:axId val="1749527295"/>
        <c:scaling>
          <c:orientation val="minMax"/>
          <c:max val="61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637907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A9E1C-47A2-490F-A455-2645E356D6DC}" type="datetimeFigureOut">
              <a:rPr lang="en-CH" smtClean="0"/>
              <a:t>05/02/2024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A75E5-EEA6-4699-9135-78D05B2AA1DC}" type="slidenum">
              <a:rPr lang="en-CH" smtClean="0"/>
              <a:t>‹#›</a:t>
            </a:fld>
            <a:endParaRPr lang="en-CH"/>
          </a:p>
        </p:txBody>
      </p:sp>
    </p:spTree>
    <p:extLst>
      <p:ext uri="{BB962C8B-B14F-4D97-AF65-F5344CB8AC3E}">
        <p14:creationId xmlns:p14="http://schemas.microsoft.com/office/powerpoint/2010/main" val="142827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présentateur est : de [bureau/station d'affectation] à l'ONUSIDA</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 couvrirai les besoins en données de programme et de surveillance, ainsi que l'examen de la qualité à l'aide du module d'impact du sida dans Spectrum pour les régions où l'épidémie de VIH est concentrée.</a:t>
            </a:r>
            <a:endParaRPr lang="en-KE"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H" sz="1200" kern="100" dirty="0">
              <a:solidFill>
                <a:schemeClr val="tx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A6A75E5-EEA6-4699-9135-78D05B2AA1DC}" type="slidenum">
              <a:rPr lang="en-CH" smtClean="0"/>
              <a:t>1</a:t>
            </a:fld>
            <a:endParaRPr lang="en-CH"/>
          </a:p>
        </p:txBody>
      </p:sp>
    </p:spTree>
    <p:extLst>
      <p:ext uri="{BB962C8B-B14F-4D97-AF65-F5344CB8AC3E}">
        <p14:creationId xmlns:p14="http://schemas.microsoft.com/office/powerpoint/2010/main" val="1618124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l'onglet Tests CPN, indiquez le nombre de tests de dépistage du VIH effectués chez les femmes enceintes dans le cadre des soins prénatals (CPN) pour toutes les années disponibles.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Précisez également le nombre de femmes diagnostiquées séropositives lors de leur première visite de CPN, ainsi que le nombre de femmes entrant en CPN et déjà connues (par un diagnostic antérieur) comme étant infectées par le VIH. Ces deux groupes sont pris en compte dans le numérateur et le dénominateur de la prévalence du VIH chez les femmes enceintes. </a:t>
            </a: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Vérifier et assurer la cohérence avec les données de PTME. Nous nous attendons à ce que le nombre de personnes nouvellement diagnostiquées soit égal ou supérieur au nombre de personnes qui ont commencé la PTME PENDANT la grossesse en cours. De même, nous nous attendons à ce que le nombre de personnes déjà connues comme étant séropositives soit au moins égal au nombre de personnes que vous avez inscrites dans la feuille de PTME comme ayant commencé un traitement antirétroviral avant la grossesse en cours.  </a:t>
            </a: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Si la saisie des données pour ces 3 indicateurs (tests VIH, nouveaux positifs et positifs connus) est complète, Spectrum calculera la prévalence parmi les femmes bénéficiant de soins prénatals, dans une ligne en bas ici. Cette prévalence est celle que vous devez saisir dans EPP pour les femmes restantes, dans la ligne supérieure 'Census-level ANC Routine Testing'. La plupart des pays utiliseront la même méthode pour remplir EPP pour les hommes restants. </a:t>
            </a: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Que vous utilisiez EPP ou CSAVR, la prévalence observée des soins prénatals calculée ici à partir de vos données peut être utilisée pour ajuster la prévalence estimée de Spectrum parmi les femmes enceintes, le dénominateur pour le besoin de PTME, les événements de transmission de la mère à l'enfant et donc (cumulativement au cours des prochaines années) les nombres d'infections infantiles et d'enfants vivant avec le VIH.</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solidFill>
                  <a:srgbClr val="000000"/>
                </a:solidFill>
                <a:effectLst/>
                <a:latin typeface="Calibri" panose="020F0502020204030204" pitchFamily="34" charset="0"/>
                <a:cs typeface="Times New Roman" panose="02020603050405020304" pitchFamily="18" charset="0"/>
              </a:rPr>
              <a:t>Cela se fait sous Options avancées, Fécondité liée au VIH, en ajustant un facteur d'ajustement local. La fécondité par défaut chez les femmes infectées par le VIH s'appuie sur des modèles mondiaux par défaut, reflétant les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effets du VIH sur la fécondité en fonction de l'âge, du nombre de CD4 et de l'état du traitement par rapport aux femmes non infectées.  Grâce à l'ajustement local de la fécondité, vous pouvez adapter la prévalence estimée par Spectrum chez les femmes enceintes à vos données de dépistage ANC - si vous pensez qu'elles reflètent correctement la prévalence nationale. Il convient toutefois d'utiliser avec prudence les données de dépistage des soins prénatals pour l'ajustement de la fertilité. Pour les années où les tests de CPN étaient sélectifs, incomplets et non représentatifs, par exemple en raison de ruptures de stock de tests ou d'une </a:t>
            </a:r>
            <a:r>
              <a:rPr lang="en-US" sz="1800" kern="100" dirty="0">
                <a:solidFill>
                  <a:srgbClr val="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fréquentation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incomplète </a:t>
            </a:r>
            <a:r>
              <a:rPr lang="en-US" sz="1800" kern="100" dirty="0">
                <a:solidFill>
                  <a:srgbClr val="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des CPN, n'utilisez pas la prévalence apparente pour ajuster également la fécondité de Spectrum. S'il n'existe aucune donnée sur les tests de soins prénatals permettant d'ajuster ou de valider les estimations de Spectrum pour les femmes enceintes et la TME, vous pouvez vous abstenir d'estimer la TME et les résultats pour les enfants, ou l'ONUSIDA peut recommander de ne pas publier ces données. </a:t>
            </a:r>
            <a:endParaRPr lang="en-US" sz="1800" kern="10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Enfin, dans cet éditeur, vous pouvez également saisir les </a:t>
            </a:r>
            <a:r>
              <a:rPr lang="en-KE"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naissances déclarées par le programme</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comparaison de ces </a:t>
            </a:r>
            <a:r>
              <a:rPr lang="en-KE"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naissances avec les naissances calculées par Spectrum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renseigne sur la couverture des soins prénatals et l'exhaustivité des données sur les soins prénatals</a:t>
            </a:r>
            <a:r>
              <a:rPr lang="en-KE"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KE" dirty="0">
              <a:effectLst/>
            </a:endParaRPr>
          </a:p>
          <a:p>
            <a:pPr marL="0" marR="0" algn="l" rtl="0" eaLnBrk="1" latinLnBrk="0" hangingPunct="1">
              <a:lnSpc>
                <a:spcPct val="107000"/>
              </a:lnSpc>
              <a:spcBef>
                <a:spcPts val="0"/>
              </a:spcBef>
              <a:spcAft>
                <a:spcPts val="800"/>
              </a:spcAft>
            </a:pPr>
            <a:endParaRPr lang="en-US" sz="1800" kern="100" dirty="0">
              <a:solidFill>
                <a:srgbClr val="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t>
            </a: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21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Avant d'utiliser les données de prévalence des CPN de routine dans l'EPP ou pour l'ajustement de la fertilité, il faut s'assurer que les critères sont remplis : tendances stables de la prévalence, inclusion des femmes séropositives connues, actualité, exclusion des tests répétés, prise en compte de la qualité des tests et des ruptures de stock</a:t>
            </a:r>
            <a:r>
              <a:rPr lang="en-US" sz="1800" kern="100" dirty="0">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Si l'un des critères n'est pas respecté, il faut s'abstenir d'utiliser les données.</a:t>
            </a:r>
            <a:endParaRPr lang="en-KE" dirty="0">
              <a:effectLst/>
            </a:endParaRP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6827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a:t>
            </a:r>
          </a:p>
          <a:p>
            <a:r>
              <a:rPr lang="en-US" dirty="0"/>
              <a:t>Toujours dans l'onglet Tests de CPN des Statistiques du programme, utilisez le graphique en bas à gauche pour valider vos entrées - avant de choisir quelles années de données sont suffisamment bonnes pour être incluses dans l'EPP et l'ajustement de la fertilité. </a:t>
            </a:r>
          </a:p>
          <a:p>
            <a:r>
              <a:rPr lang="en-US" dirty="0"/>
              <a:t>Les alertes possibles à examiner, à expliquer ou à ajuster sont les suivantes :</a:t>
            </a:r>
          </a:p>
          <a:p>
            <a:pPr marL="171450" indent="-171450">
              <a:buFont typeface="Arial" panose="020B0604020202020204" pitchFamily="34" charset="0"/>
              <a:buChar char="•"/>
            </a:pPr>
            <a:r>
              <a:rPr lang="en-US" dirty="0"/>
              <a:t>Si les naissances déclarées par le programme sont très éloignées des naissances estimées par Spectrum</a:t>
            </a:r>
          </a:p>
          <a:p>
            <a:pPr marL="171450" indent="-171450">
              <a:buFont typeface="Arial" panose="020B0604020202020204" pitchFamily="34" charset="0"/>
              <a:buChar char="•"/>
            </a:pPr>
            <a:r>
              <a:rPr lang="en-US" dirty="0"/>
              <a:t>Si vous avez compté beaucoup plus de premières visites de CPN que de naissances rapportées par le programme - alors les visites de CPN peuvent avoir été surévaluées et donc la prévalence de CPN sous-évaluée.</a:t>
            </a:r>
            <a:endParaRPr lang="en-KE" dirty="0"/>
          </a:p>
        </p:txBody>
      </p:sp>
      <p:sp>
        <p:nvSpPr>
          <p:cNvPr id="4" name="Slide Number Placeholder 3"/>
          <p:cNvSpPr>
            <a:spLocks noGrp="1"/>
          </p:cNvSpPr>
          <p:nvPr>
            <p:ph type="sldNum" sz="quarter" idx="5"/>
          </p:nvPr>
        </p:nvSpPr>
        <p:spPr/>
        <p:txBody>
          <a:bodyPr/>
          <a:lstStyle/>
          <a:p>
            <a:fld id="{0A6A75E5-EEA6-4699-9135-78D05B2AA1DC}" type="slidenum">
              <a:rPr lang="en-CH" smtClean="0"/>
              <a:t>12</a:t>
            </a:fld>
            <a:endParaRPr lang="en-CH"/>
          </a:p>
        </p:txBody>
      </p:sp>
    </p:spTree>
    <p:extLst>
      <p:ext uri="{BB962C8B-B14F-4D97-AF65-F5344CB8AC3E}">
        <p14:creationId xmlns:p14="http://schemas.microsoft.com/office/powerpoint/2010/main" val="371854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KE"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C4483-7CF5-4CF7-BC54-0B04140F1C2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08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 couverture estimée de la PTME ou du TARV supérieure à 100 % dans un groupe quelconque (femmes, hommes ou enfants) indique un problème, soit avec les données, soit avec l'estimation de l'épidémie pour ce groupe. C'est d'autant plus vrai si c'est le cas pour plusieurs années récentes.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cet exemple, pour la PTME, vous devez vérifier si les naissances ont été sous-estimées,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le facteur d'ajustement local a été ajusté ou fixé de manière à reproduire la prévalence nationale des soins prénatals.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si le nombre de femmes recevant des ARV pour la PTME était comptabilisé deux fois...</a:t>
            </a:r>
            <a:endParaRPr lang="en-KE" dirty="0">
              <a:effectLst/>
            </a:endParaRPr>
          </a:p>
          <a:p>
            <a:endParaRPr lang="en-KE" dirty="0"/>
          </a:p>
        </p:txBody>
      </p:sp>
      <p:sp>
        <p:nvSpPr>
          <p:cNvPr id="4" name="Slide Number Placeholder 3"/>
          <p:cNvSpPr>
            <a:spLocks noGrp="1"/>
          </p:cNvSpPr>
          <p:nvPr>
            <p:ph type="sldNum" sz="quarter" idx="5"/>
          </p:nvPr>
        </p:nvSpPr>
        <p:spPr/>
        <p:txBody>
          <a:bodyPr/>
          <a:lstStyle/>
          <a:p>
            <a:fld id="{0A6A75E5-EEA6-4699-9135-78D05B2AA1DC}" type="slidenum">
              <a:rPr lang="en-CH" smtClean="0"/>
              <a:t>14</a:t>
            </a:fld>
            <a:endParaRPr lang="en-CH"/>
          </a:p>
        </p:txBody>
      </p:sp>
    </p:spTree>
    <p:extLst>
      <p:ext uri="{BB962C8B-B14F-4D97-AF65-F5344CB8AC3E}">
        <p14:creationId xmlns:p14="http://schemas.microsoft.com/office/powerpoint/2010/main" val="275146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KE" dirty="0">
              <a:effectLst/>
            </a:endParaRPr>
          </a:p>
          <a:p>
            <a:pPr marL="0" marR="0" algn="l" rtl="0" eaLnBrk="1" latinLnBrk="0" hangingPunct="1">
              <a:lnSpc>
                <a:spcPct val="107000"/>
              </a:lnSpc>
              <a:spcBef>
                <a:spcPts val="0"/>
              </a:spcBef>
              <a:spcAft>
                <a:spcPts val="800"/>
              </a:spcAft>
            </a:pPr>
            <a:r>
              <a:rPr lang="en-KE" sz="1800" kern="100" dirty="0">
                <a:solidFill>
                  <a:srgbClr val="374151"/>
                </a:solidFill>
                <a:effectLst/>
                <a:latin typeface="Söhne"/>
                <a:ea typeface="Calibri" panose="020F0502020204030204" pitchFamily="34" charset="0"/>
                <a:cs typeface="Times New Roman" panose="02020603050405020304" pitchFamily="18" charset="0"/>
              </a:rPr>
              <a:t>Une fois que </a:t>
            </a:r>
            <a:r>
              <a:rPr lang="en-US" sz="1800" kern="100" dirty="0">
                <a:solidFill>
                  <a:srgbClr val="374151"/>
                </a:solidFill>
                <a:effectLst/>
                <a:latin typeface="Söhne"/>
                <a:ea typeface="Calibri" panose="020F0502020204030204" pitchFamily="34" charset="0"/>
                <a:cs typeface="Times New Roman" panose="02020603050405020304" pitchFamily="18" charset="0"/>
              </a:rPr>
              <a:t>vous avez finalisé vos entrées de données et l'ajustement des courbes CSAVR ou EPP, et que vous avez défini le modèle d'incidence par sexe (Incidence Rate Ratios), passez à l'examen des </a:t>
            </a:r>
            <a:r>
              <a:rPr lang="en-KE" sz="1800" kern="100" dirty="0">
                <a:solidFill>
                  <a:srgbClr val="374151"/>
                </a:solidFill>
                <a:effectLst/>
                <a:latin typeface="Söhne"/>
                <a:ea typeface="Calibri" panose="020F0502020204030204" pitchFamily="34" charset="0"/>
                <a:cs typeface="Times New Roman" panose="02020603050405020304" pitchFamily="18" charset="0"/>
              </a:rPr>
              <a:t>résultats</a:t>
            </a:r>
            <a:r>
              <a:rPr lang="en-US" sz="1800" kern="100" dirty="0">
                <a:solidFill>
                  <a:srgbClr val="374151"/>
                </a:solidFill>
                <a:effectLst/>
                <a:latin typeface="Söhne"/>
                <a:ea typeface="Calibri" panose="020F0502020204030204" pitchFamily="34" charset="0"/>
                <a:cs typeface="Times New Roman" panose="02020603050405020304" pitchFamily="18" charset="0"/>
              </a:rPr>
              <a:t>. Sous </a:t>
            </a:r>
            <a:r>
              <a:rPr lang="en-KE" sz="1800" kern="100" dirty="0">
                <a:solidFill>
                  <a:srgbClr val="374151"/>
                </a:solidFill>
                <a:effectLst/>
                <a:latin typeface="Söhne"/>
                <a:ea typeface="Calibri" panose="020F0502020204030204" pitchFamily="34" charset="0"/>
                <a:cs typeface="Times New Roman" panose="02020603050405020304" pitchFamily="18" charset="0"/>
              </a:rPr>
              <a:t>Cascade de </a:t>
            </a:r>
            <a:r>
              <a:rPr lang="en-US" sz="1800" kern="100" dirty="0">
                <a:solidFill>
                  <a:srgbClr val="374151"/>
                </a:solidFill>
                <a:effectLst/>
                <a:latin typeface="Söhne"/>
                <a:ea typeface="Calibri" panose="020F0502020204030204" pitchFamily="34" charset="0"/>
                <a:cs typeface="Times New Roman" panose="02020603050405020304" pitchFamily="18" charset="0"/>
              </a:rPr>
              <a:t>traitement, examinez les progrès </a:t>
            </a:r>
            <a:r>
              <a:rPr lang="en-KE" sz="1800" kern="100" dirty="0">
                <a:solidFill>
                  <a:srgbClr val="374151"/>
                </a:solidFill>
                <a:effectLst/>
                <a:latin typeface="Söhne"/>
                <a:ea typeface="Calibri" panose="020F0502020204030204" pitchFamily="34" charset="0"/>
                <a:cs typeface="Times New Roman" panose="02020603050405020304" pitchFamily="18" charset="0"/>
              </a:rPr>
              <a:t>estimés </a:t>
            </a:r>
            <a:r>
              <a:rPr lang="en-US" sz="1800" kern="100" dirty="0">
                <a:solidFill>
                  <a:srgbClr val="374151"/>
                </a:solidFill>
                <a:effectLst/>
                <a:latin typeface="Söhne"/>
                <a:ea typeface="Calibri" panose="020F0502020204030204" pitchFamily="34" charset="0"/>
                <a:cs typeface="Times New Roman" panose="02020603050405020304" pitchFamily="18" charset="0"/>
              </a:rPr>
              <a:t>vers les objectifs </a:t>
            </a:r>
            <a:r>
              <a:rPr lang="en-KE" sz="1800" kern="100" dirty="0">
                <a:solidFill>
                  <a:srgbClr val="374151"/>
                </a:solidFill>
                <a:effectLst/>
                <a:latin typeface="Söhne"/>
                <a:ea typeface="Calibri" panose="020F0502020204030204" pitchFamily="34" charset="0"/>
                <a:cs typeface="Times New Roman" panose="02020603050405020304" pitchFamily="18" charset="0"/>
              </a:rPr>
              <a:t>95-95-95 (c'</a:t>
            </a:r>
            <a:r>
              <a:rPr lang="en-US" sz="1800" kern="100" dirty="0">
                <a:solidFill>
                  <a:srgbClr val="374151"/>
                </a:solidFill>
                <a:effectLst/>
                <a:latin typeface="Söhne"/>
                <a:ea typeface="Calibri" panose="020F0502020204030204" pitchFamily="34" charset="0"/>
                <a:cs typeface="Times New Roman" panose="02020603050405020304" pitchFamily="18" charset="0"/>
              </a:rPr>
              <a:t>est-à-dire 95 % des PVVIH connaissant leur statut, 95 % des PVVIH sous traitement antirétroviral et 95 % des PVVIH sous traitement antirétroviral en état de suppression virale, tour à tour </a:t>
            </a:r>
            <a:r>
              <a:rPr lang="en-KE" sz="1800" kern="100" dirty="0">
                <a:solidFill>
                  <a:srgbClr val="374151"/>
                </a:solidFill>
                <a:effectLst/>
                <a:latin typeface="Söhne"/>
                <a:ea typeface="Calibri" panose="020F0502020204030204" pitchFamily="34" charset="0"/>
                <a:cs typeface="Times New Roman" panose="02020603050405020304" pitchFamily="18" charset="0"/>
              </a:rPr>
              <a:t>pour les hommes adultes, les femmes adultes et les enfants</a:t>
            </a:r>
            <a:r>
              <a:rPr lang="en-US" sz="1800" kern="100" dirty="0">
                <a:solidFill>
                  <a:srgbClr val="374151"/>
                </a:solidFill>
                <a:effectLst/>
                <a:latin typeface="Söhne"/>
                <a:ea typeface="Calibri" panose="020F0502020204030204" pitchFamily="34" charset="0"/>
                <a:cs typeface="Times New Roman" panose="02020603050405020304" pitchFamily="18" charset="0"/>
              </a:rPr>
              <a:t>, au cours de la période </a:t>
            </a:r>
            <a:r>
              <a:rPr lang="en-KE" sz="1800" kern="100" dirty="0">
                <a:solidFill>
                  <a:srgbClr val="374151"/>
                </a:solidFill>
                <a:effectLst/>
                <a:latin typeface="Söhne"/>
                <a:ea typeface="Calibri" panose="020F0502020204030204" pitchFamily="34" charset="0"/>
                <a:cs typeface="Times New Roman" panose="02020603050405020304" pitchFamily="18" charset="0"/>
              </a:rPr>
              <a:t>2010-2023). </a:t>
            </a:r>
            <a:endParaRPr lang="en-US" sz="1800" kern="100" dirty="0">
              <a:solidFill>
                <a:srgbClr val="374151"/>
              </a:solidFill>
              <a:effectLst/>
              <a:latin typeface="Söhne"/>
              <a:ea typeface="Calibri" panose="020F0502020204030204" pitchFamily="34" charset="0"/>
              <a:cs typeface="Times New Roman" panose="02020603050405020304" pitchFamily="18" charset="0"/>
            </a:endParaRPr>
          </a:p>
          <a:p>
            <a:r>
              <a:rPr lang="en-US" dirty="0"/>
              <a:t>Vous pouvez évaluer les modèles de trois façons : </a:t>
            </a:r>
          </a:p>
          <a:p>
            <a:r>
              <a:rPr lang="en-US" dirty="0"/>
              <a:t>1. Au fur et à mesure que le nombre de PVVIH</a:t>
            </a:r>
          </a:p>
          <a:p>
            <a:r>
              <a:rPr lang="en-US" dirty="0"/>
              <a:t>2. En % des personnes éligibles, c'est-à-dire les objectifs 95-95-95</a:t>
            </a:r>
          </a:p>
          <a:p>
            <a:r>
              <a:rPr lang="en-US" dirty="0"/>
              <a:t>3. En % de l'ensemble des PVVIH, c'est-à-dire la cascade de dépistage et de traitement au niveau de la population.</a:t>
            </a:r>
          </a:p>
        </p:txBody>
      </p:sp>
      <p:sp>
        <p:nvSpPr>
          <p:cNvPr id="4" name="Slide Number Placeholder 3"/>
          <p:cNvSpPr>
            <a:spLocks noGrp="1"/>
          </p:cNvSpPr>
          <p:nvPr>
            <p:ph type="sldNum" sz="quarter" idx="5"/>
          </p:nvPr>
        </p:nvSpPr>
        <p:spPr/>
        <p:txBody>
          <a:bodyPr/>
          <a:lstStyle/>
          <a:p>
            <a:fld id="{523B704D-9A56-4BE7-9B00-7FDF7739138E}" type="slidenum">
              <a:rPr lang="en-CH" smtClean="0"/>
              <a:t>15</a:t>
            </a:fld>
            <a:endParaRPr lang="en-CH"/>
          </a:p>
        </p:txBody>
      </p:sp>
    </p:spTree>
    <p:extLst>
      <p:ext uri="{BB962C8B-B14F-4D97-AF65-F5344CB8AC3E}">
        <p14:creationId xmlns:p14="http://schemas.microsoft.com/office/powerpoint/2010/main" val="116576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374151"/>
                </a:solidFill>
                <a:effectLst/>
                <a:latin typeface="Söhne"/>
                <a:ea typeface="Calibri" panose="020F0502020204030204" pitchFamily="34" charset="0"/>
                <a:cs typeface="Times New Roman" panose="02020603050405020304" pitchFamily="18" charset="0"/>
              </a:rPr>
              <a:t>15</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Ici, la cascade est exprimée en chiffres et en pourcentage des personnes éligibles.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ce qui concerne les nombres, vérifiez et assurez-vous que chaque étape compte moins d'individus que l'étape précédente.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 des personnes éligibles, aucun résultat pour un groupe ou une année ne doit dépasser 100 %.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erreurs, comme le fait que le nombre de personnes sous traitement soit supérieur au nombre de personnes diagnostiquées, doivent être rectifiées. Les fortes augmentations ou diminutions de la cascade doivent être expliquées, en comparant les estimations actuelles avec celles des années précédentes. Il est essentiel de comprendre les disparités entre les objectifs 90-90-90 et la cascade. Pour garantir l'exactitude des données, les examens clés comprennent la validation des sources de données, le recoupement avec des systèmes fiables et la réalisation de contrôles d'assurance qualité. Cela permet de garantir la fiabilité du suivi des données relatives au VIH et de la progression du traitement.</a:t>
            </a:r>
            <a:endParaRPr lang="en-KE" dirty="0">
              <a:effectLst/>
            </a:endParaRPr>
          </a:p>
          <a:p>
            <a:endParaRPr lang="en-US" dirty="0"/>
          </a:p>
        </p:txBody>
      </p:sp>
      <p:sp>
        <p:nvSpPr>
          <p:cNvPr id="4" name="Slide Number Placeholder 3"/>
          <p:cNvSpPr>
            <a:spLocks noGrp="1"/>
          </p:cNvSpPr>
          <p:nvPr>
            <p:ph type="sldNum" sz="quarter" idx="5"/>
          </p:nvPr>
        </p:nvSpPr>
        <p:spPr/>
        <p:txBody>
          <a:bodyPr/>
          <a:lstStyle/>
          <a:p>
            <a:fld id="{523B704D-9A56-4BE7-9B00-7FDF7739138E}" type="slidenum">
              <a:rPr lang="en-CH" smtClean="0"/>
              <a:t>16</a:t>
            </a:fld>
            <a:endParaRPr lang="en-CH"/>
          </a:p>
        </p:txBody>
      </p:sp>
    </p:spTree>
    <p:extLst>
      <p:ext uri="{BB962C8B-B14F-4D97-AF65-F5344CB8AC3E}">
        <p14:creationId xmlns:p14="http://schemas.microsoft.com/office/powerpoint/2010/main" val="2697672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Le traitement antirétroviral pour adultes est un facteur déterminant de l'estimation globale de l'épidémie, puisque le traitement antirétroviral réduit la mortalité, mais aussi l'infectiosité et les nouvelles infections. </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Voici un récapitulatif des différentes étapes et options dont vous disposez pour valider les données ART des adultes.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les statistiques du programme, visualiser, c'est-à-dire "tracer" la tendance annuelle de l'extension des traitements antirétroviraux. Identifier et expliquer ou corriger tout saut ou chute soudain.</a:t>
            </a:r>
            <a:endParaRPr lang="en-KE" dirty="0">
              <a:effectLst/>
            </a:endParaRP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vous avez effectué un audit national de la qualité des données, vous pouvez ajuster les numéros ART nationaux en fonction des résultats de cet audit. (Dans le cycle 2023, par exemple, le Maroc et le Panama ont utilisé cette option - voir diapositive suivante). </a:t>
            </a: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les résultats, grâce aux graphiques de couverture des traitements antirétroviraux et à la cascade de traitement, veiller à ce que le nombre de traitements antirétroviraux ne dépasse jamais le nombre de PVVIH estimé par Spectrum.</a:t>
            </a:r>
            <a:endParaRPr lang="en-KE" dirty="0">
              <a:effectLst/>
            </a:endParaRP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le cadre de la validation, vous pouvez comparer les adultes qui commencent un traitement antirétroviral ainsi que la cohorte qui suit actuellement un traitement antirétroviral, entre l'allocation de Spectrum et les données de votre programme. </a:t>
            </a: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pays à forte charge de morbidité qui disposent d'une ou plusieurs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enquêtes sérologiques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nationales auprès des ménages peuvent également comparer la couverture ART avec la couverture mesurée dans le cadre d'une enquête.  </a:t>
            </a:r>
            <a:endParaRPr lang="en-KE" dirty="0">
              <a:effectLst/>
            </a:endParaRPr>
          </a:p>
          <a:p>
            <a:pPr marL="0" algn="l" rtl="0" eaLnBrk="1" latinLnBrk="0" hangingPunct="1">
              <a:spcBef>
                <a:spcPts val="0"/>
              </a:spcBef>
              <a:spcAft>
                <a:spcPts val="0"/>
              </a:spcAft>
            </a:pPr>
            <a:br>
              <a:rPr lang="en-US" sz="1800" b="0" i="0" kern="1200" dirty="0">
                <a:solidFill>
                  <a:srgbClr val="000000"/>
                </a:solidFill>
                <a:effectLst/>
                <a:latin typeface="Söhne"/>
                <a:ea typeface="+mn-ea"/>
                <a:cs typeface="+mn-cs"/>
              </a:rPr>
            </a:br>
            <a:endParaRPr lang="en-KE" dirty="0">
              <a:effectLst/>
            </a:endParaRPr>
          </a:p>
          <a:p>
            <a:pPr algn="l"/>
            <a:endParaRPr lang="en-US" dirty="0"/>
          </a:p>
        </p:txBody>
      </p:sp>
      <p:sp>
        <p:nvSpPr>
          <p:cNvPr id="4" name="Slide Number Placeholder 3"/>
          <p:cNvSpPr>
            <a:spLocks noGrp="1"/>
          </p:cNvSpPr>
          <p:nvPr>
            <p:ph type="sldNum" sz="quarter" idx="5"/>
          </p:nvPr>
        </p:nvSpPr>
        <p:spPr/>
        <p:txBody>
          <a:bodyPr/>
          <a:lstStyle/>
          <a:p>
            <a:fld id="{523B704D-9A56-4BE7-9B00-7FDF7739138E}" type="slidenum">
              <a:rPr lang="en-CH" smtClean="0"/>
              <a:t>17</a:t>
            </a:fld>
            <a:endParaRPr lang="en-CH"/>
          </a:p>
        </p:txBody>
      </p:sp>
    </p:spTree>
    <p:extLst>
      <p:ext uri="{BB962C8B-B14F-4D97-AF65-F5344CB8AC3E}">
        <p14:creationId xmlns:p14="http://schemas.microsoft.com/office/powerpoint/2010/main" val="246414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janvier-février, il se peut que vous ne disposiez pas encore des données définitives du programme et de la surveillance pour l'année 2023.</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Ce n'est qu'après cela que votre estimation finale du Spectre 2024 pourra être ajustée et complétée.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Mais entre-temps, vous pouvez procéder à l'élaboration et à l'examen de projets d'adaptation de modèles, afin de progresser autant que possible.  </a:t>
            </a:r>
            <a:endParaRPr lang="en-KE" dirty="0">
              <a:effectLst/>
            </a:endParaRPr>
          </a:p>
          <a:p>
            <a:pPr marL="347472" marR="0" indent="-347472" algn="l" rtl="0" eaLnBrk="1" latinLnBrk="0" hangingPunct="1">
              <a:lnSpc>
                <a:spcPct val="107000"/>
              </a:lnSpc>
              <a:spcBef>
                <a:spcPts val="0"/>
              </a:spcBef>
              <a:spcAft>
                <a:spcPts val="800"/>
              </a:spcAft>
              <a:tabLst>
                <a:tab pos="457200" algn="l"/>
              </a:tabLs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 qu'il faut mettre dans Spectrum au lieu des données manquantes varie selon l'indicateur : </a:t>
            </a:r>
          </a:p>
          <a:p>
            <a:pPr marL="347472" marR="0" lvl="0" indent="-347472" algn="l" defTabSz="914400" rtl="0" eaLnBrk="1" fontAlgn="auto" latinLnBrk="0" hangingPunct="1">
              <a:lnSpc>
                <a:spcPct val="107000"/>
              </a:lnSpc>
              <a:spcBef>
                <a:spcPts val="0"/>
              </a:spcBef>
              <a:spcAft>
                <a:spcPts val="800"/>
              </a:spcAft>
              <a:buClrTx/>
              <a:buSzTx/>
              <a:buFontTx/>
              <a:buNone/>
              <a:tabLst>
                <a:tab pos="457200" algn="l"/>
              </a:tabLst>
              <a:defRP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les chiffres relatifs au TAR et à la PTME : Les options comprennent la fixation de 2023 comme pourcentage cible sur la base des chiffres de 2022, ou l'introduction de données de 2023 pour une année partielle. Ne mettez pas 0, sinon Spectrum estimerait un bond dans les nouvelles infections !</a:t>
            </a: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les données de type prévalence, comme les données sur les tests de routine des CPN saisies dans EPP et le fertiliseur, vous pouvez saisir la prévalence basée sur le premier semestre (ou les trois trimestres) de l'année.  </a:t>
            </a: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CSAVR, pour Nouveaux diagnostics et décès dus au sida : laisser les valeurs de 2023 en BLANC. </a:t>
            </a:r>
          </a:p>
          <a:p>
            <a:pPr marL="347472" marR="0" indent="-347472" algn="l" rtl="0" eaLnBrk="1" latinLnBrk="0" hangingPunct="1">
              <a:lnSpc>
                <a:spcPct val="107000"/>
              </a:lnSpc>
              <a:spcBef>
                <a:spcPts val="0"/>
              </a:spcBef>
              <a:spcAft>
                <a:spcPts val="800"/>
              </a:spcAft>
              <a:tabLst>
                <a:tab pos="457200" algn="l"/>
              </a:tabLs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Tous les types de données, même les années partielles, peuvent être saisis dans Excel, à des fins d'examen de la qualité des données.</a:t>
            </a:r>
            <a:endParaRPr lang="en-KE" sz="1800" dirty="0">
              <a:effectLst/>
            </a:endParaRPr>
          </a:p>
          <a:p>
            <a:pPr marL="347472" marR="0" indent="-347472" algn="l" rtl="0" eaLnBrk="1" latinLnBrk="0" hangingPunct="1">
              <a:lnSpc>
                <a:spcPct val="107000"/>
              </a:lnSpc>
              <a:spcBef>
                <a:spcPts val="0"/>
              </a:spcBef>
              <a:spcAft>
                <a:spcPts val="800"/>
              </a:spcAft>
              <a:tabLst>
                <a:tab pos="457200" algn="l"/>
              </a:tabLs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Quelle que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soit votre solution temporaire, documentez le statut provisoire dans votre fichier Data Excel et dans Spectrum dans les champs "Source" d'AIM et d'EPP.</a:t>
            </a:r>
            <a:endParaRPr lang="en-KE" dirty="0">
              <a:effectLst/>
            </a:endParaRPr>
          </a:p>
          <a:p>
            <a:pPr algn="l"/>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6CE11-3631-4A58-9931-8E7135B8174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991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62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modèles mathématiques, tels que le module AIDS Impact (AIM) du logiciel Spectrum, fournissent des informations essentielles, car il est impossible d'effectuer des comptages exacts représentatifs au niveau national dans la plupart des contextes.</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Développé par l'ONUSIDA et Avenir Health, le module utilise la surveillance du VIH, les enquêtes et les données des programmes ainsi que les données démographiques pour projeter des estimations clés sur le VIH, y compris les personnes vivant avec le VIH, les nouvelles infections, la mortalité liée au sida et la couverture des traitements.</a:t>
            </a:r>
            <a:endParaRPr lang="en-KE" dirty="0">
              <a:effectLst/>
            </a:endParaRPr>
          </a:p>
          <a:p>
            <a:pPr marL="171450" indent="-171450" algn="l">
              <a:buFont typeface="Arial" panose="020B0604020202020204" pitchFamily="34" charset="0"/>
              <a:buChar char="•"/>
            </a:pPr>
            <a:endParaRPr lang="en-KE" dirty="0"/>
          </a:p>
        </p:txBody>
      </p:sp>
      <p:sp>
        <p:nvSpPr>
          <p:cNvPr id="4" name="Slide Number Placeholder 3"/>
          <p:cNvSpPr>
            <a:spLocks noGrp="1"/>
          </p:cNvSpPr>
          <p:nvPr>
            <p:ph type="sldNum" sz="quarter" idx="5"/>
          </p:nvPr>
        </p:nvSpPr>
        <p:spPr/>
        <p:txBody>
          <a:bodyPr/>
          <a:lstStyle/>
          <a:p>
            <a:fld id="{0A6A75E5-EEA6-4699-9135-78D05B2AA1DC}" type="slidenum">
              <a:rPr lang="en-CH" smtClean="0"/>
              <a:t>2</a:t>
            </a:fld>
            <a:endParaRPr lang="en-CH"/>
          </a:p>
        </p:txBody>
      </p:sp>
    </p:spTree>
    <p:extLst>
      <p:ext uri="{BB962C8B-B14F-4D97-AF65-F5344CB8AC3E}">
        <p14:creationId xmlns:p14="http://schemas.microsoft.com/office/powerpoint/2010/main" val="406048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KE">
              <a:effectLst/>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problèmes de qualité des données dans les modules d'estimation du VIH peuvent fausser les projections épidémiques et affecter l'allocation des ressources et la planification des programmes.</a:t>
            </a:r>
            <a:endParaRPr lang="en-KE">
              <a:effectLst/>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données inexactes peuvent conduire à une sous-estimation ou à une surestimation de la charge du VIH, ce qui entrave l'efficacité des stratégies de riposte et risque d'exacerber l'impact de l'épidémie sur la santé publique.</a:t>
            </a:r>
            <a:endParaRPr lang="en-KE">
              <a:effectLst/>
            </a:endParaRPr>
          </a:p>
          <a:p>
            <a:endParaRPr lang="en-KE"/>
          </a:p>
        </p:txBody>
      </p:sp>
      <p:sp>
        <p:nvSpPr>
          <p:cNvPr id="4" name="Slide Number Placeholder 3"/>
          <p:cNvSpPr>
            <a:spLocks noGrp="1"/>
          </p:cNvSpPr>
          <p:nvPr>
            <p:ph type="sldNum" sz="quarter" idx="5"/>
          </p:nvPr>
        </p:nvSpPr>
        <p:spPr/>
        <p:txBody>
          <a:bodyPr/>
          <a:lstStyle/>
          <a:p>
            <a:fld id="{0A6A75E5-EEA6-4699-9135-78D05B2AA1DC}" type="slidenum">
              <a:rPr lang="en-CH" smtClean="0"/>
              <a:t>3</a:t>
            </a:fld>
            <a:endParaRPr lang="en-CH"/>
          </a:p>
        </p:txBody>
      </p:sp>
    </p:spTree>
    <p:extLst>
      <p:ext uri="{BB962C8B-B14F-4D97-AF65-F5344CB8AC3E}">
        <p14:creationId xmlns:p14="http://schemas.microsoft.com/office/powerpoint/2010/main" val="403273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br>
              <a:rPr lang="en-US" dirty="0"/>
            </a:br>
            <a:r>
              <a:rPr lang="en-US" dirty="0"/>
              <a:t>Voir le </a:t>
            </a:r>
            <a:r>
              <a:rPr lang="en-US" i="1" dirty="0"/>
              <a:t>Guide pour la mise à jour d'une estimation de Spectrum HIV </a:t>
            </a:r>
            <a:r>
              <a:rPr lang="en-US" i="0" dirty="0"/>
              <a:t>(document Word, sur https://hivtools.unaids.org/hiv-estimates-training-material-en/)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Arbre de décision Figure 1</a:t>
            </a:r>
            <a:endParaRPr lang="en-CH" dirty="0"/>
          </a:p>
          <a:p>
            <a:endParaRPr lang="en-CH" dirty="0"/>
          </a:p>
        </p:txBody>
      </p:sp>
      <p:sp>
        <p:nvSpPr>
          <p:cNvPr id="4" name="Slide Number Placeholder 3"/>
          <p:cNvSpPr>
            <a:spLocks noGrp="1"/>
          </p:cNvSpPr>
          <p:nvPr>
            <p:ph type="sldNum" sz="quarter" idx="5"/>
          </p:nvPr>
        </p:nvSpPr>
        <p:spPr/>
        <p:txBody>
          <a:bodyPr/>
          <a:lstStyle/>
          <a:p>
            <a:fld id="{A671EB5F-83F3-497B-B51D-09B785C8EBFD}" type="slidenum">
              <a:rPr lang="en-US" smtClean="0"/>
              <a:t>4</a:t>
            </a:fld>
            <a:endParaRPr lang="en-US"/>
          </a:p>
        </p:txBody>
      </p:sp>
    </p:spTree>
    <p:extLst>
      <p:ext uri="{BB962C8B-B14F-4D97-AF65-F5344CB8AC3E}">
        <p14:creationId xmlns:p14="http://schemas.microsoft.com/office/powerpoint/2010/main" val="126778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CSAVR permet d'incorporer diverses données pour générer des estimations pour les adultes. Les données d'entrée de ce modèle sont les suivantes :</a:t>
            </a:r>
            <a:endParaRPr lang="en-KE" dirty="0">
              <a:effectLst/>
            </a:endParaRPr>
          </a:p>
          <a:p>
            <a:pPr marL="347472" marR="0" indent="-347472" algn="l" rtl="0" eaLnBrk="1" latinLnBrk="0" hangingPunct="1">
              <a:lnSpc>
                <a:spcPct val="107000"/>
              </a:lnSpc>
              <a:spcBef>
                <a:spcPts val="0"/>
              </a:spcBef>
              <a:spcAft>
                <a:spcPts val="0"/>
              </a:spcAft>
              <a:buFont typeface="Arial" panose="020B0604020202020204" pitchFamily="34" charset="0"/>
              <a:buChar cha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Nouveaux diagnostics de VIH</a:t>
            </a:r>
            <a:endParaRPr lang="en-KE" dirty="0">
              <a:effectLst/>
            </a:endParaRPr>
          </a:p>
          <a:p>
            <a:pPr marL="347472" marR="0" indent="-347472" algn="l" rtl="0" eaLnBrk="1" latinLnBrk="0" hangingPunct="1">
              <a:lnSpc>
                <a:spcPct val="107000"/>
              </a:lnSpc>
              <a:spcBef>
                <a:spcPts val="0"/>
              </a:spcBef>
              <a:spcAft>
                <a:spcPts val="0"/>
              </a:spcAft>
              <a:buFont typeface="Arial" panose="020B0604020202020204" pitchFamily="34" charset="0"/>
              <a:buChar cha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Décès liés au sida à partir des systèmes d'enregistrement de l'état civil</a:t>
            </a:r>
            <a:endParaRPr lang="en-KE" dirty="0">
              <a:effectLst/>
            </a:endParaRPr>
          </a:p>
          <a:p>
            <a:pPr marL="347472" marR="0" indent="-347472" algn="l" rtl="0" eaLnBrk="1" latinLnBrk="0" hangingPunct="1">
              <a:lnSpc>
                <a:spcPct val="107000"/>
              </a:lnSpc>
              <a:spcBef>
                <a:spcPts val="0"/>
              </a:spcBef>
              <a:spcAft>
                <a:spcPts val="800"/>
              </a:spcAft>
              <a:buFont typeface="Arial" panose="020B0604020202020204" pitchFamily="34" charset="0"/>
              <a:buChar cha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Diagnostics facultatifs de nouveaux cas de VIH par catégorie de numération des cellules CD4</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trois entrées sont spécifiques aux adultes âgés de 15 ans et plus. Vous saisirez le total et, si possible, les désagrégations par sexe et par âge.</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données relatives aux nouveaux diagnostics à saisir dans le CSAVR devraient : </a:t>
            </a:r>
            <a:b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Inclure tous les nouveaux diagnostics déclarés au système de surveillance national, qu'il s'agisse du VIH ou du sida, et pour tous les résidents - qu'ils soient nationaux ou non nationaux, et donc également les immigrants diagnostiqués pour la première fois pour le VIH. En revanche, les immigrants qui ont été diagnostiqués à l'étranger (précédemment positifs) avant l'immigration ne devraient pas être enregistrés dans CSAVR, mais dans AIM Incidence &gt; Immigrants VIH+.</a:t>
            </a:r>
            <a:endParaRPr lang="en-KE" dirty="0">
              <a:effectLst/>
            </a:endParaRPr>
          </a:p>
          <a:p>
            <a:pPr marL="347472" marR="0" indent="-347472" algn="l" rtl="0" eaLnBrk="1" latinLnBrk="0" hangingPunct="1">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Lors de la saisie ou de la révision de nouveaux diagnostics, mettez à jour les entrées plus anciennes qui ont pu être révisées en raison de retards dans les notifications ou de rapports manquants provenant de régions ou d'établissements spécifiques.</a:t>
            </a:r>
            <a:endParaRPr lang="en-KE" dirty="0">
              <a:effectLst/>
            </a:endParaRPr>
          </a:p>
          <a:p>
            <a:pPr marL="347472" marR="0" indent="-347472" algn="l" rtl="0" eaLnBrk="1" latinLnBrk="0" hangingPunct="1">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des chiffres complets ne sont pas encore disponibles pour une année, laissez les données de cette année en blanc. N'entrez pas 0 : CSAVR lirait cette donnée comme s'il y avait eu 0 diagnostic (ou décès) cette année-là.</a:t>
            </a:r>
            <a:endParaRPr lang="en-KE" dirty="0">
              <a:effectLst/>
            </a:endParaRP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5</a:t>
            </a:fld>
            <a:endParaRPr lang="en-US"/>
          </a:p>
        </p:txBody>
      </p:sp>
    </p:spTree>
    <p:extLst>
      <p:ext uri="{BB962C8B-B14F-4D97-AF65-F5344CB8AC3E}">
        <p14:creationId xmlns:p14="http://schemas.microsoft.com/office/powerpoint/2010/main" val="384191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US" sz="1800" b="0" i="0" kern="1200" dirty="0">
                <a:solidFill>
                  <a:srgbClr val="505050"/>
                </a:solidFill>
                <a:effectLst/>
                <a:latin typeface="Source Sans Pro" panose="020B0503030403020204" pitchFamily="34" charset="0"/>
                <a:ea typeface="+mn-ea"/>
                <a:cs typeface="+mn-cs"/>
              </a:rPr>
              <a:t>https://www.thelancet.com/journals/lancet/article/PIIS0140-6736(17)32152-9/fulltext </a:t>
            </a:r>
            <a:endParaRPr lang="en-KE" dirty="0">
              <a:effectLst/>
            </a:endParaRPr>
          </a:p>
          <a:p>
            <a:pPr marL="0" algn="l" rtl="0" eaLnBrk="1" latinLnBrk="0" hangingPunct="1">
              <a:spcBef>
                <a:spcPts val="0"/>
              </a:spcBef>
              <a:spcAft>
                <a:spcPts val="0"/>
              </a:spcAft>
            </a:pPr>
            <a:r>
              <a:rPr lang="en-US" sz="1800" b="0" i="0" kern="1200" dirty="0">
                <a:solidFill>
                  <a:srgbClr val="505050"/>
                </a:solidFill>
                <a:effectLst/>
                <a:latin typeface="Source Sans Pro" panose="020B0503030403020204" pitchFamily="34" charset="0"/>
                <a:ea typeface="+mn-ea"/>
                <a:cs typeface="+mn-cs"/>
              </a:rPr>
              <a:t>L'IHME a créé un système de notation par étoiles pour la qualité globale des données sur les causes de décès pour chaque site, chaque année.</a:t>
            </a:r>
            <a:endParaRPr lang="en-KE" dirty="0">
              <a:effectLst/>
            </a:endParaRPr>
          </a:p>
          <a:p>
            <a:pPr marL="0" algn="l" rtl="0" eaLnBrk="1" latinLnBrk="0" hangingPunct="1">
              <a:spcBef>
                <a:spcPts val="0"/>
              </a:spcBef>
              <a:spcAft>
                <a:spcPts val="0"/>
              </a:spcAft>
            </a:pPr>
            <a:r>
              <a:rPr lang="en-US" sz="1800" b="0" i="0" kern="1200" dirty="0">
                <a:solidFill>
                  <a:srgbClr val="505050"/>
                </a:solidFill>
                <a:effectLst/>
                <a:latin typeface="Source Sans Pro" panose="020B0503030403020204" pitchFamily="34" charset="0"/>
                <a:ea typeface="+mn-ea"/>
                <a:cs typeface="+mn-cs"/>
              </a:rPr>
              <a:t>Ce système représente l'exhaustivité de la RV, le pourcentage de décès codés pour des causes qui ne peuvent pas être de véritables causes sous-jacentes de décès (codes poubelles), le détail de la liste des causes et des groupes d'âge, ainsi que les périodes couvertes. </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L'utilisation de CSAVR nécessite des entrées complètes et de bonne qualité des décès liés au sida chez les adultes de 15 ans et plus.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L'Institute for Health Metrics (IHME) fournit une indication de la qualité et de l'exhaustivité des rapports sur les causes de décès, parallèlement à son analyse de la charge mondiale de morbidité (GBD) en 2019 : 2A indique des données de haute qualité sur les causes de décès, 2B une qualité raisonnable.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 classification 2C dans le GBD 2019 de l'IHME indiquent une mauvaise complétude et/ou qualité de l'enregistrement de l'état civil. Les pays de ce groupe ne devraient pas entrer de données sur les décès (ni déclarées par le pays, ni ajustées par l'IHME) dans CSAVR et devraient probablement utiliser le modèle EPP.</a:t>
            </a:r>
            <a:endParaRPr lang="en-KE" sz="1800" dirty="0">
              <a:effectLst/>
            </a:endParaRP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6</a:t>
            </a:fld>
            <a:endParaRPr lang="en-US"/>
          </a:p>
        </p:txBody>
      </p:sp>
    </p:spTree>
    <p:extLst>
      <p:ext uri="{BB962C8B-B14F-4D97-AF65-F5344CB8AC3E}">
        <p14:creationId xmlns:p14="http://schemas.microsoft.com/office/powerpoint/2010/main" val="124672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Capture d'écran : Pérou</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modèle EPP, contrairement à CSAVR, ajuste la prévalence et l'incidence chez les adultes aux données de prévalence issues de la surveillance sentinelle et des enquêtes. Mais EPP peut également utiliser les diagnostics de cas de VIH et de SIDA dans le cadre de sa validation. Après avoir saisi et ajusté vos données EPP, sous "Résultats de l'ajustement", allez à "Vérification des données" et comparez l'augmentation initiale de l'épidémie estimée par EPP avec vos diagnostics de cas nationaux. Les diagnostics de cas de VIH devraient suivre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avec un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certain décalage et en tenant compte de la sous-déclaration) les nouvelles infections. Les diagnostics de cas de sida sont une approximation des décès imminents dus au sida, c'est-à-dire qu'à l'époque où les traitements antirétroviraux n'étaient pas encore disponibles, la plupart des personnes diagnostiquées comme ayant le sida mouraient dans l'année qui suivait. Dans l'exemple présenté (Pérou), l'augmentation des diagnostics de cas de SIDA (les points rouges dans le graphique du bas) suggère que l'estimation de l'EPP (la ligne bleue) était trop précoce. Dans de tels cas, vous pouvez essayer une courbe alternative dans EPP (par exemple R-Hybrid au lieu de EPP-Classic) pour une ou plusieurs sous-populations, afin d'améliorer l'ajustement. </a:t>
            </a:r>
            <a:endParaRPr lang="en-KE" dirty="0">
              <a:effectLst/>
            </a:endParaRP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7</a:t>
            </a:fld>
            <a:endParaRPr lang="en-US"/>
          </a:p>
        </p:txBody>
      </p:sp>
    </p:spTree>
    <p:extLst>
      <p:ext uri="{BB962C8B-B14F-4D97-AF65-F5344CB8AC3E}">
        <p14:creationId xmlns:p14="http://schemas.microsoft.com/office/powerpoint/2010/main" val="324614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 autre validation recommandée dans EPP consiste à examiner l'augmentation estimée de l'incidence dans toutes les </a:t>
            </a:r>
            <a:r>
              <a:rPr lang="en-US" dirty="0" err="1"/>
              <a:t>sous-populations</a:t>
            </a:r>
            <a:r>
              <a:rPr lang="en-US" dirty="0"/>
              <a:t>. En règle générale, le VIH s'est propagé parmi les populations clés avant la population générale. </a:t>
            </a:r>
          </a:p>
          <a:p>
            <a:r>
              <a:rPr lang="en-US" dirty="0"/>
              <a:t>Dans cet exemple, tiré de la Jamaïque lors d'un cycle d'estimation antérieur, EPP a estimé que l'incidence a augmenté chez </a:t>
            </a:r>
            <a:r>
              <a:rPr lang="en-US" dirty="0" err="1"/>
              <a:t>les </a:t>
            </a:r>
            <a:r>
              <a:rPr lang="en-US" dirty="0"/>
              <a:t>hommes et les femmes à faible risque (appelés hommes et femmes "restants") avant d'augmenter chez les hommes ayant des rapports sexuels avec d'autres hommes. Ce schéma n'est pas plausible ou du moins atypique. Il devrait également vous inciter à examiner les courbes respectives et à ajuster éventuellement l'une ou plusieurs d'entre elles, afin de garantir une séquence plausible de propagation de l'épidémie dans les sous-populations. Là encore, l'utilisation de la courbe R-Hybrid au lieu de la courbe EPP-Classic peut permettre d'éviter une augmentation trop brutale de la prévalence et de l'incidence au début de l'épidémie, ce qui permet d'obtenir des schémas plus plausibles et plus cohérents.</a:t>
            </a:r>
            <a:endParaRPr lang="en-CH" dirty="0"/>
          </a:p>
        </p:txBody>
      </p:sp>
      <p:sp>
        <p:nvSpPr>
          <p:cNvPr id="4" name="Slide Number Placeholder 3"/>
          <p:cNvSpPr>
            <a:spLocks noGrp="1"/>
          </p:cNvSpPr>
          <p:nvPr>
            <p:ph type="sldNum" sz="quarter" idx="5"/>
          </p:nvPr>
        </p:nvSpPr>
        <p:spPr/>
        <p:txBody>
          <a:bodyPr/>
          <a:lstStyle/>
          <a:p>
            <a:fld id="{0A6A75E5-EEA6-4699-9135-78D05B2AA1DC}" type="slidenum">
              <a:rPr lang="en-CH" smtClean="0"/>
              <a:t>8</a:t>
            </a:fld>
            <a:endParaRPr lang="en-CH"/>
          </a:p>
        </p:txBody>
      </p:sp>
    </p:spTree>
    <p:extLst>
      <p:ext uri="{BB962C8B-B14F-4D97-AF65-F5344CB8AC3E}">
        <p14:creationId xmlns:p14="http://schemas.microsoft.com/office/powerpoint/2010/main" val="113957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Lorsque vous saisissez des données sur la PTME et le TAR, avant d'utiliser l'éditeur de statistiques du programme, tracez le plan des données afin d'identifier et (si nécessaire) de corriger toute fluctuation inexpliquée des entrées d'une année sur l'autre. Cette vérification permet de s'assurer de l'exactitude et de la cohérence des données, avant de procéder à l'ajustement de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l'estimation</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Spectrum. </a:t>
            </a:r>
            <a:endParaRPr lang="en-KE" dirty="0"/>
          </a:p>
        </p:txBody>
      </p:sp>
      <p:sp>
        <p:nvSpPr>
          <p:cNvPr id="4" name="Slide Number Placeholder 3"/>
          <p:cNvSpPr>
            <a:spLocks noGrp="1"/>
          </p:cNvSpPr>
          <p:nvPr>
            <p:ph type="sldNum" sz="quarter" idx="5"/>
          </p:nvPr>
        </p:nvSpPr>
        <p:spPr/>
        <p:txBody>
          <a:bodyPr/>
          <a:lstStyle/>
          <a:p>
            <a:fld id="{0A6A75E5-EEA6-4699-9135-78D05B2AA1DC}" type="slidenum">
              <a:rPr lang="en-CH" smtClean="0"/>
              <a:t>9</a:t>
            </a:fld>
            <a:endParaRPr lang="en-CH"/>
          </a:p>
        </p:txBody>
      </p:sp>
    </p:spTree>
    <p:extLst>
      <p:ext uri="{BB962C8B-B14F-4D97-AF65-F5344CB8AC3E}">
        <p14:creationId xmlns:p14="http://schemas.microsoft.com/office/powerpoint/2010/main" val="244664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62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124E-C3A5-49FB-B861-B759FED5D6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19C13-FA7E-43F1-9B6F-013B01AA8D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CC8F2-D789-40A0-BA7E-24709466FFC8}"/>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2/5/2024</a:t>
            </a:fld>
            <a:endParaRPr lang="en-US"/>
          </a:p>
        </p:txBody>
      </p:sp>
      <p:sp>
        <p:nvSpPr>
          <p:cNvPr id="5" name="Footer Placeholder 4">
            <a:extLst>
              <a:ext uri="{FF2B5EF4-FFF2-40B4-BE49-F238E27FC236}">
                <a16:creationId xmlns:a16="http://schemas.microsoft.com/office/drawing/2014/main" id="{63071FB8-08B4-4AC0-868C-CBD7579BF5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EC68F7-3092-4F4E-AC53-067204D98F95}"/>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372858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C0136-518A-4BBC-A0CE-0FB0CD288AC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512494-6EC1-4C4B-BECB-213B611BE8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E183C-90B0-45A4-A717-ACA59657E5C2}"/>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2/5/2024</a:t>
            </a:fld>
            <a:endParaRPr lang="en-US"/>
          </a:p>
        </p:txBody>
      </p:sp>
      <p:sp>
        <p:nvSpPr>
          <p:cNvPr id="5" name="Footer Placeholder 4">
            <a:extLst>
              <a:ext uri="{FF2B5EF4-FFF2-40B4-BE49-F238E27FC236}">
                <a16:creationId xmlns:a16="http://schemas.microsoft.com/office/drawing/2014/main" id="{68CB01A2-FD83-44AB-B7AD-D7856F6A1D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AC001A-56FC-45C1-9316-8E80E29D5E83}"/>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3006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algn="r"/>
            <a:r>
              <a:rPr lang="en-US"/>
              <a:t>27 October 2020</a:t>
            </a:r>
          </a:p>
        </p:txBody>
      </p:sp>
      <p:sp>
        <p:nvSpPr>
          <p:cNvPr id="5" name="Footer Placeholder 4"/>
          <p:cNvSpPr>
            <a:spLocks noGrp="1"/>
          </p:cNvSpPr>
          <p:nvPr>
            <p:ph type="ftr" sz="quarter" idx="11"/>
          </p:nvPr>
        </p:nvSpPr>
        <p:spPr/>
        <p:txBody>
          <a:body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9" name="Picture 8" descr="A drawing of a person&#10;&#10;Description automatically generated">
            <a:extLst>
              <a:ext uri="{FF2B5EF4-FFF2-40B4-BE49-F238E27FC236}">
                <a16:creationId xmlns:a16="http://schemas.microsoft.com/office/drawing/2014/main" id="{4C781C65-89A0-D821-3DBE-8E6654676A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10" name="Picture 9">
            <a:extLst>
              <a:ext uri="{FF2B5EF4-FFF2-40B4-BE49-F238E27FC236}">
                <a16:creationId xmlns:a16="http://schemas.microsoft.com/office/drawing/2014/main" id="{F99FB926-B739-BF7A-F25E-B0E2E611D3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spTree>
    <p:extLst>
      <p:ext uri="{BB962C8B-B14F-4D97-AF65-F5344CB8AC3E}">
        <p14:creationId xmlns:p14="http://schemas.microsoft.com/office/powerpoint/2010/main" val="49524753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7" name="Picture 6" descr="A drawing of a person&#10;&#10;Description automatically generated">
            <a:extLst>
              <a:ext uri="{FF2B5EF4-FFF2-40B4-BE49-F238E27FC236}">
                <a16:creationId xmlns:a16="http://schemas.microsoft.com/office/drawing/2014/main" id="{0632D3AC-D3FC-B59E-F367-46D9F89DF9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8" name="Picture 7">
            <a:extLst>
              <a:ext uri="{FF2B5EF4-FFF2-40B4-BE49-F238E27FC236}">
                <a16:creationId xmlns:a16="http://schemas.microsoft.com/office/drawing/2014/main" id="{62A9D02C-E8AA-BD6D-0F22-A7D2B4D29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spTree>
    <p:extLst>
      <p:ext uri="{BB962C8B-B14F-4D97-AF65-F5344CB8AC3E}">
        <p14:creationId xmlns:p14="http://schemas.microsoft.com/office/powerpoint/2010/main" val="225145302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43093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2/5/2024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31503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2/5/2024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2686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2/5/2024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14873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24417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2/5/2024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1353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DCAB935-559F-4407-8413-F2F3FA067680}"/>
              </a:ext>
            </a:extLst>
          </p:cNvPr>
          <p:cNvSpPr/>
          <p:nvPr userDrawn="1"/>
        </p:nvSpPr>
        <p:spPr>
          <a:xfrm>
            <a:off x="8458204" y="2438393"/>
            <a:ext cx="3047996" cy="3047994"/>
          </a:xfrm>
          <a:prstGeom prst="ellipse">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97F62A2-5490-45AB-8D82-DC4A63B71232}"/>
              </a:ext>
            </a:extLst>
          </p:cNvPr>
          <p:cNvCxnSpPr>
            <a:cxnSpLocks/>
          </p:cNvCxnSpPr>
          <p:nvPr userDrawn="1"/>
        </p:nvCxnSpPr>
        <p:spPr>
          <a:xfrm flipH="1">
            <a:off x="762000" y="4243465"/>
            <a:ext cx="9621864" cy="0"/>
          </a:xfrm>
          <a:prstGeom prst="line">
            <a:avLst/>
          </a:prstGeom>
          <a:ln w="12700">
            <a:solidFill>
              <a:srgbClr val="9E0B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758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2/5/2024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02966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79205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78248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53437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808413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3E4435-288E-4867-86C9-AC204AE2EDA1}" type="datetime1">
              <a:rPr lang="en-US" smtClean="0"/>
              <a:t>2/5/2024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97206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F309FC1-E349-41A5-ACCA-F1FA58A9EF60}" type="datetime1">
              <a:rPr lang="en-US" smtClean="0"/>
              <a:t>2/5/2024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9438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DCF7354-DFB3-43E7-ACA8-DEEBBAAEB320}" type="datetime1">
              <a:rPr lang="en-US" smtClean="0"/>
              <a:t>2/5/2024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960876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B6BE36-069C-4738-BAFD-28F99B3029F2}" type="datetime1">
              <a:rPr lang="en-US" smtClean="0"/>
              <a:t>2/5/2024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81283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321A5-36AA-4B5F-B71C-859EFA0F58C2}" type="datetime1">
              <a:rPr lang="en-US" smtClean="0"/>
              <a:t>2/5/2024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66873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04C7-987B-4D69-9CB1-63D250B4F8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CFF961F-1797-4C7F-8244-7E7F1144F3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C33E2-4EA9-49DC-8C31-8C8528276614}"/>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2/5/2024</a:t>
            </a:fld>
            <a:endParaRPr lang="en-US"/>
          </a:p>
        </p:txBody>
      </p:sp>
      <p:sp>
        <p:nvSpPr>
          <p:cNvPr id="5" name="Footer Placeholder 4">
            <a:extLst>
              <a:ext uri="{FF2B5EF4-FFF2-40B4-BE49-F238E27FC236}">
                <a16:creationId xmlns:a16="http://schemas.microsoft.com/office/drawing/2014/main" id="{4508F034-706F-4E52-BC3D-B0EDA0ABB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F8E7A1-46C0-4EA3-A99C-A0912BECAAAD}"/>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435628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5181600" y="990600"/>
            <a:ext cx="6039484" cy="48768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3A4476-C741-4AC8-B733-B09FA321348F}" type="datetime1">
              <a:rPr lang="en-US" smtClean="0"/>
              <a:t>2/5/2024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644416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a:p>
        </p:txBody>
      </p:sp>
      <p:sp>
        <p:nvSpPr>
          <p:cNvPr id="3" name="Picture Placeholder 2"/>
          <p:cNvSpPr>
            <a:spLocks noGrp="1"/>
          </p:cNvSpPr>
          <p:nvPr>
            <p:ph type="pic" idx="1"/>
          </p:nvPr>
        </p:nvSpPr>
        <p:spPr>
          <a:xfrm>
            <a:off x="5181600" y="990600"/>
            <a:ext cx="6041136" cy="48768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004E4-D788-4D23-A726-57C914F79B63}" type="datetime1">
              <a:rPr lang="en-US" smtClean="0"/>
              <a:t>2/5/2024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10614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131842B-0357-4E51-9AB8-050808C402D1}" type="datetime1">
              <a:rPr lang="en-US" smtClean="0"/>
              <a:t>2/5/2024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603962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7F53F09-9B5A-4D46-8032-11E10B805A4C}" type="datetime1">
              <a:rPr lang="en-US" smtClean="0"/>
              <a:t>2/5/2024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357515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2963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8C49-E9DD-4D0D-862F-BB7CF229C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730445-0408-4E47-BCDE-30A78B66A7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18FA6E-FC67-4049-AE4D-4956F412760F}"/>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2/5/2024</a:t>
            </a:fld>
            <a:endParaRPr lang="en-US"/>
          </a:p>
        </p:txBody>
      </p:sp>
      <p:sp>
        <p:nvSpPr>
          <p:cNvPr id="5" name="Footer Placeholder 4">
            <a:extLst>
              <a:ext uri="{FF2B5EF4-FFF2-40B4-BE49-F238E27FC236}">
                <a16:creationId xmlns:a16="http://schemas.microsoft.com/office/drawing/2014/main" id="{E8B2CC8B-C4F5-42EF-96E1-B1B02FAAE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9E65C-58F3-4538-B846-63ED5A0BA1DB}"/>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339293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6338-EF2A-4AD2-9F14-EDC55EB80B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5D3EA12-59EF-4CED-965A-0C93768EFE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48E5B5-7F70-4454-A2BA-2E8E6DA67FA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90577C-4697-4AED-AA68-09A3533F0663}"/>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2/5/2024</a:t>
            </a:fld>
            <a:endParaRPr lang="en-US"/>
          </a:p>
        </p:txBody>
      </p:sp>
      <p:sp>
        <p:nvSpPr>
          <p:cNvPr id="6" name="Footer Placeholder 5">
            <a:extLst>
              <a:ext uri="{FF2B5EF4-FFF2-40B4-BE49-F238E27FC236}">
                <a16:creationId xmlns:a16="http://schemas.microsoft.com/office/drawing/2014/main" id="{554BE9FB-64E8-4F2A-8EBA-E5694FB637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A1210F-8A7B-48A5-9544-48E095E32C64}"/>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29753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801F-98BD-4691-A203-A346B727815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C930E7F-1B14-476C-9487-3644E6A3E3B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CEFE93-BEFA-4D91-BB43-43D7B2C1B63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26358B-3E5D-4893-9DBA-A824C1106E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89E166-32A6-4012-AC70-F3A72FD35C6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7FB745-8AA8-424A-9852-90515DE8518A}"/>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2/5/2024</a:t>
            </a:fld>
            <a:endParaRPr lang="en-US"/>
          </a:p>
        </p:txBody>
      </p:sp>
      <p:sp>
        <p:nvSpPr>
          <p:cNvPr id="8" name="Footer Placeholder 7">
            <a:extLst>
              <a:ext uri="{FF2B5EF4-FFF2-40B4-BE49-F238E27FC236}">
                <a16:creationId xmlns:a16="http://schemas.microsoft.com/office/drawing/2014/main" id="{E255BF40-A19A-4ECA-BEFC-F23370DEB9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42B8030-8978-4CA1-A629-66F4B67DFA18}"/>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07509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317-EA9F-4A9E-A795-90FF00F843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83D1DB-76C5-4AAE-A7C9-EF4EBAD6EB90}"/>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2/5/2024</a:t>
            </a:fld>
            <a:endParaRPr lang="en-US"/>
          </a:p>
        </p:txBody>
      </p:sp>
      <p:sp>
        <p:nvSpPr>
          <p:cNvPr id="4" name="Footer Placeholder 3">
            <a:extLst>
              <a:ext uri="{FF2B5EF4-FFF2-40B4-BE49-F238E27FC236}">
                <a16:creationId xmlns:a16="http://schemas.microsoft.com/office/drawing/2014/main" id="{94780B5A-A9F7-4367-9775-935C82739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BFE9709-08EA-41F9-BBAC-D57198CEA215}"/>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2482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EC1F-9697-4D7A-B706-89DD1412BB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33370E-34E2-4D40-9F3A-FFC32694F4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9F2535-9790-4558-B7E0-E62AE83660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E4B64-3E09-4385-A936-DD7202D0ADDC}"/>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2/5/2024</a:t>
            </a:fld>
            <a:endParaRPr lang="en-US"/>
          </a:p>
        </p:txBody>
      </p:sp>
      <p:sp>
        <p:nvSpPr>
          <p:cNvPr id="6" name="Footer Placeholder 5">
            <a:extLst>
              <a:ext uri="{FF2B5EF4-FFF2-40B4-BE49-F238E27FC236}">
                <a16:creationId xmlns:a16="http://schemas.microsoft.com/office/drawing/2014/main" id="{4A976F57-F234-4028-B155-ABF231FF6C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456858-4635-4030-BB77-D6FEA90EF656}"/>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79624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8F1C-A784-4B27-917A-F9341DE442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140E28-FE54-4C7A-BB59-C931E978311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E41BC-17FC-4503-BA3A-37584AA3992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8B895-218A-4C21-B925-A5A22BBF9492}"/>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2/5/2024</a:t>
            </a:fld>
            <a:endParaRPr lang="en-US"/>
          </a:p>
        </p:txBody>
      </p:sp>
      <p:sp>
        <p:nvSpPr>
          <p:cNvPr id="6" name="Footer Placeholder 5">
            <a:extLst>
              <a:ext uri="{FF2B5EF4-FFF2-40B4-BE49-F238E27FC236}">
                <a16:creationId xmlns:a16="http://schemas.microsoft.com/office/drawing/2014/main" id="{D675999C-5A32-4663-8CA0-6D175E979A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4A44C-9981-4A81-825B-BEA50BE11628}"/>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281887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5B0DFD-D262-453F-BB1E-56623533DBB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2" name="Rechthoek 6">
            <a:extLst>
              <a:ext uri="{FF2B5EF4-FFF2-40B4-BE49-F238E27FC236}">
                <a16:creationId xmlns:a16="http://schemas.microsoft.com/office/drawing/2014/main" id="{EEF15D85-2358-4394-9578-2422A053D8DA}"/>
              </a:ext>
            </a:extLst>
          </p:cNvPr>
          <p:cNvSpPr/>
          <p:nvPr userDrawn="1"/>
        </p:nvSpPr>
        <p:spPr>
          <a:xfrm>
            <a:off x="0" y="0"/>
            <a:ext cx="12192000" cy="94865"/>
          </a:xfrm>
          <a:prstGeom prst="rect">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Shape 6">
            <a:extLst>
              <a:ext uri="{FF2B5EF4-FFF2-40B4-BE49-F238E27FC236}">
                <a16:creationId xmlns:a16="http://schemas.microsoft.com/office/drawing/2014/main" id="{2D0DBBF7-2416-42C2-96D4-5925DCA54373}"/>
              </a:ext>
            </a:extLst>
          </p:cNvPr>
          <p:cNvSpPr/>
          <p:nvPr userDrawn="1"/>
        </p:nvSpPr>
        <p:spPr>
          <a:xfrm flipH="1">
            <a:off x="-4" y="6314440"/>
            <a:ext cx="11774414" cy="543560"/>
          </a:xfrm>
          <a:custGeom>
            <a:avLst/>
            <a:gdLst>
              <a:gd name="connsiteX0" fmla="*/ 8478520 w 8478520"/>
              <a:gd name="connsiteY0" fmla="*/ 0 h 543560"/>
              <a:gd name="connsiteX1" fmla="*/ 401320 w 8478520"/>
              <a:gd name="connsiteY1" fmla="*/ 0 h 543560"/>
              <a:gd name="connsiteX2" fmla="*/ 0 w 8478520"/>
              <a:gd name="connsiteY2" fmla="*/ 543560 h 543560"/>
              <a:gd name="connsiteX3" fmla="*/ 8473440 w 8478520"/>
              <a:gd name="connsiteY3" fmla="*/ 543560 h 543560"/>
              <a:gd name="connsiteX4" fmla="*/ 8478520 w 8478520"/>
              <a:gd name="connsiteY4" fmla="*/ 0 h 543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8520" h="543560">
                <a:moveTo>
                  <a:pt x="8478520" y="0"/>
                </a:moveTo>
                <a:lnTo>
                  <a:pt x="401320" y="0"/>
                </a:lnTo>
                <a:lnTo>
                  <a:pt x="0" y="543560"/>
                </a:lnTo>
                <a:lnTo>
                  <a:pt x="8473440" y="543560"/>
                </a:lnTo>
                <a:cubicBezTo>
                  <a:pt x="8475133" y="362373"/>
                  <a:pt x="8476827" y="181187"/>
                  <a:pt x="8478520" y="0"/>
                </a:cubicBezTo>
                <a:close/>
              </a:path>
            </a:pathLst>
          </a:cu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5" name="Picture 4" descr="A white letter on a black background&#10;&#10;Description automatically generated with medium confidence">
            <a:extLst>
              <a:ext uri="{FF2B5EF4-FFF2-40B4-BE49-F238E27FC236}">
                <a16:creationId xmlns:a16="http://schemas.microsoft.com/office/drawing/2014/main" id="{05295A07-E8B5-E5D2-E498-3D9CA0D29E7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80565" y="6373732"/>
            <a:ext cx="529562" cy="424976"/>
          </a:xfrm>
          <a:prstGeom prst="rect">
            <a:avLst/>
          </a:prstGeom>
        </p:spPr>
      </p:pic>
      <p:pic>
        <p:nvPicPr>
          <p:cNvPr id="8" name="Picture 7" descr="A red x on a black background&#10;&#10;Description automatically generated with low confidence">
            <a:extLst>
              <a:ext uri="{FF2B5EF4-FFF2-40B4-BE49-F238E27FC236}">
                <a16:creationId xmlns:a16="http://schemas.microsoft.com/office/drawing/2014/main" id="{D467AC63-8361-6663-5A28-1D392E3C365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27717" y="6247727"/>
            <a:ext cx="610272" cy="610272"/>
          </a:xfrm>
          <a:prstGeom prst="rect">
            <a:avLst/>
          </a:prstGeom>
        </p:spPr>
      </p:pic>
    </p:spTree>
    <p:extLst>
      <p:ext uri="{BB962C8B-B14F-4D97-AF65-F5344CB8AC3E}">
        <p14:creationId xmlns:p14="http://schemas.microsoft.com/office/powerpoint/2010/main" val="2527638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Cliquez pour modifier le style du titre principal</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C896AE3-6EC7-44DF-A5E2-A7206509E49E}" type="datetimeFigureOut">
              <a:rPr lang="en-CH" smtClean="0"/>
              <a:t>05/02/2024</a:t>
            </a:fld>
            <a:endParaRPr lang="en-CH"/>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CH"/>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5249D86-B59B-4375-8711-C352E9FD6E26}" type="slidenum">
              <a:rPr lang="en-CH" smtClean="0"/>
              <a:t>‹#›</a:t>
            </a:fld>
            <a:endParaRPr lang="en-CH"/>
          </a:p>
        </p:txBody>
      </p:sp>
    </p:spTree>
    <p:extLst>
      <p:ext uri="{BB962C8B-B14F-4D97-AF65-F5344CB8AC3E}">
        <p14:creationId xmlns:p14="http://schemas.microsoft.com/office/powerpoint/2010/main" val="2046633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Cliquez pour modifier le style du titre principal</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1B3E1B2-61B7-4AC3-9E39-640B9985D1A7}" type="datetime1">
              <a:rPr lang="en-US" smtClean="0"/>
              <a:t>2/5/2024</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a:p>
        </p:txBody>
      </p:sp>
    </p:spTree>
    <p:extLst>
      <p:ext uri="{BB962C8B-B14F-4D97-AF65-F5344CB8AC3E}">
        <p14:creationId xmlns:p14="http://schemas.microsoft.com/office/powerpoint/2010/main" val="23986610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chart" Target="../charts/char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lancet.com/cms/10.1016/S2352-3018(21)00152-1/attachment/7371c03e-887f-4e26-a718-bae190b81c2f/mmc1.pdf"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27C386B-FBEE-434F-B519-2A935AF42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C71EF-9A7C-C5B1-9948-698969879ADF}"/>
              </a:ext>
            </a:extLst>
          </p:cNvPr>
          <p:cNvSpPr>
            <a:spLocks noGrp="1"/>
          </p:cNvSpPr>
          <p:nvPr>
            <p:ph type="ctrTitle"/>
          </p:nvPr>
        </p:nvSpPr>
        <p:spPr>
          <a:xfrm>
            <a:off x="1516350" y="772833"/>
            <a:ext cx="7892523" cy="3840384"/>
          </a:xfrm>
        </p:spPr>
        <p:txBody>
          <a:bodyPr anchor="b">
            <a:normAutofit fontScale="90000"/>
          </a:bodyPr>
          <a:lstStyle/>
          <a:p>
            <a:br>
              <a:rPr lang="en-US" sz="3800" dirty="0">
                <a:solidFill>
                  <a:schemeClr val="tx1"/>
                </a:solidFill>
                <a:latin typeface="Arial" panose="020B0604020202020204" pitchFamily="34" charset="0"/>
                <a:cs typeface="Arial" panose="020B0604020202020204" pitchFamily="34" charset="0"/>
              </a:rPr>
            </a:br>
            <a:r>
              <a:rPr lang="en-KE" sz="4800" b="1" dirty="0">
                <a:solidFill>
                  <a:srgbClr val="4141D1"/>
                </a:solidFill>
              </a:rPr>
              <a:t>Collecte des données de programme et de surveillance et examen de la qualité des données</a:t>
            </a:r>
            <a:br>
              <a:rPr lang="en-US" sz="4800" dirty="0">
                <a:solidFill>
                  <a:schemeClr val="tx1"/>
                </a:solidFill>
              </a:rPr>
            </a:br>
            <a:br>
              <a:rPr lang="en-US" sz="3800" b="1" dirty="0">
                <a:solidFill>
                  <a:schemeClr val="tx1"/>
                </a:solidFill>
                <a:latin typeface="Arial" panose="020B0604020202020204" pitchFamily="34" charset="0"/>
                <a:cs typeface="Arial" panose="020B0604020202020204" pitchFamily="34" charset="0"/>
              </a:rPr>
            </a:br>
            <a:r>
              <a:rPr lang="en-US" sz="2700" dirty="0">
                <a:solidFill>
                  <a:schemeClr val="tx1"/>
                </a:solidFill>
              </a:rPr>
              <a:t>Anna </a:t>
            </a:r>
            <a:r>
              <a:rPr lang="en-US" sz="2700" dirty="0" err="1">
                <a:solidFill>
                  <a:schemeClr val="tx1"/>
                </a:solidFill>
              </a:rPr>
              <a:t>Yakusik</a:t>
            </a:r>
            <a:r>
              <a:rPr lang="en-US" sz="2700" dirty="0">
                <a:solidFill>
                  <a:schemeClr val="tx1"/>
                </a:solidFill>
              </a:rPr>
              <a:t> &amp; Eline Korenromp</a:t>
            </a:r>
            <a:br>
              <a:rPr lang="en-US" sz="2700" dirty="0">
                <a:solidFill>
                  <a:schemeClr val="tx1"/>
                </a:solidFill>
              </a:rPr>
            </a:br>
            <a:r>
              <a:rPr lang="en-US" sz="2700" dirty="0">
                <a:solidFill>
                  <a:schemeClr val="tx1"/>
                </a:solidFill>
              </a:rPr>
              <a:t>ONUSIDA, Dept. des Données pour </a:t>
            </a:r>
            <a:r>
              <a:rPr lang="en-US" sz="2700" dirty="0" err="1">
                <a:solidFill>
                  <a:schemeClr val="tx1"/>
                </a:solidFill>
              </a:rPr>
              <a:t>l’impact</a:t>
            </a:r>
            <a:endParaRPr lang="en-CH" sz="4800" dirty="0">
              <a:solidFill>
                <a:schemeClr val="tx1"/>
              </a:solidFill>
            </a:endParaRPr>
          </a:p>
        </p:txBody>
      </p:sp>
      <p:sp>
        <p:nvSpPr>
          <p:cNvPr id="3" name="Subtitle 2">
            <a:extLst>
              <a:ext uri="{FF2B5EF4-FFF2-40B4-BE49-F238E27FC236}">
                <a16:creationId xmlns:a16="http://schemas.microsoft.com/office/drawing/2014/main" id="{C46E9B0A-1DDF-2386-E8BD-1BE1CB8DD19A}"/>
              </a:ext>
            </a:extLst>
          </p:cNvPr>
          <p:cNvSpPr>
            <a:spLocks noGrp="1"/>
          </p:cNvSpPr>
          <p:nvPr>
            <p:ph type="subTitle" idx="1"/>
          </p:nvPr>
        </p:nvSpPr>
        <p:spPr>
          <a:xfrm>
            <a:off x="1516351" y="4688566"/>
            <a:ext cx="6590020" cy="1047042"/>
          </a:xfrm>
        </p:spPr>
        <p:txBody>
          <a:bodyPr>
            <a:noAutofit/>
          </a:bodyPr>
          <a:lstStyle/>
          <a:p>
            <a:endParaRPr lang="en-US" sz="1600" b="1" dirty="0">
              <a:solidFill>
                <a:schemeClr val="accent1"/>
              </a:solidFill>
            </a:endParaRPr>
          </a:p>
          <a:p>
            <a:r>
              <a:rPr lang="en-US" sz="1600" spc="-100" dirty="0">
                <a:solidFill>
                  <a:srgbClr val="4141D1"/>
                </a:solidFill>
                <a:latin typeface="+mj-lt"/>
                <a:ea typeface="+mj-ea"/>
                <a:cs typeface="+mj-cs"/>
              </a:rPr>
              <a:t>Webinaire "EPP et CSAVR pour les épidémies concentrées" (</a:t>
            </a:r>
            <a:r>
              <a:rPr lang="en-US" sz="1600" spc="-100" dirty="0" err="1">
                <a:solidFill>
                  <a:srgbClr val="4141D1"/>
                </a:solidFill>
                <a:latin typeface="+mj-lt"/>
                <a:ea typeface="+mj-ea"/>
                <a:cs typeface="+mj-cs"/>
              </a:rPr>
              <a:t>en</a:t>
            </a:r>
            <a:r>
              <a:rPr lang="en-US" sz="1600" spc="-100" dirty="0">
                <a:solidFill>
                  <a:srgbClr val="4141D1"/>
                </a:solidFill>
                <a:latin typeface="+mj-lt"/>
                <a:ea typeface="+mj-ea"/>
                <a:cs typeface="+mj-cs"/>
              </a:rPr>
              <a:t> </a:t>
            </a:r>
            <a:r>
              <a:rPr lang="en-US" sz="1600" spc="-100" dirty="0" err="1">
                <a:solidFill>
                  <a:srgbClr val="4141D1"/>
                </a:solidFill>
                <a:latin typeface="+mj-lt"/>
                <a:ea typeface="+mj-ea"/>
                <a:cs typeface="+mj-cs"/>
              </a:rPr>
              <a:t>anglais</a:t>
            </a:r>
            <a:r>
              <a:rPr lang="en-US" sz="1600" spc="-100" dirty="0">
                <a:solidFill>
                  <a:srgbClr val="4141D1"/>
                </a:solidFill>
                <a:latin typeface="+mj-lt"/>
                <a:ea typeface="+mj-ea"/>
                <a:cs typeface="+mj-cs"/>
              </a:rPr>
              <a:t> &amp; </a:t>
            </a:r>
            <a:r>
              <a:rPr lang="en-US" sz="1600" spc="-100" dirty="0" err="1">
                <a:solidFill>
                  <a:srgbClr val="4141D1"/>
                </a:solidFill>
                <a:latin typeface="+mj-lt"/>
                <a:ea typeface="+mj-ea"/>
                <a:cs typeface="+mj-cs"/>
              </a:rPr>
              <a:t>francais</a:t>
            </a:r>
            <a:r>
              <a:rPr lang="en-US" sz="1600" spc="-100" dirty="0">
                <a:solidFill>
                  <a:srgbClr val="4141D1"/>
                </a:solidFill>
                <a:latin typeface="+mj-lt"/>
                <a:ea typeface="+mj-ea"/>
                <a:cs typeface="+mj-cs"/>
              </a:rPr>
              <a:t>)</a:t>
            </a:r>
          </a:p>
          <a:p>
            <a:r>
              <a:rPr lang="en-US" sz="1600" spc="-100" dirty="0">
                <a:solidFill>
                  <a:srgbClr val="4141D1"/>
                </a:solidFill>
                <a:latin typeface="+mj-lt"/>
                <a:ea typeface="+mj-ea"/>
                <a:cs typeface="+mj-cs"/>
              </a:rPr>
              <a:t>25 janvier 2024</a:t>
            </a:r>
            <a:br>
              <a:rPr lang="en-CH" sz="1600" spc="-100" dirty="0">
                <a:solidFill>
                  <a:schemeClr val="accent1"/>
                </a:solidFill>
                <a:latin typeface="+mj-lt"/>
                <a:ea typeface="+mj-ea"/>
                <a:cs typeface="+mj-cs"/>
              </a:rPr>
            </a:br>
            <a:endParaRPr lang="en-CH" sz="1600" spc="-100" dirty="0">
              <a:solidFill>
                <a:schemeClr val="accent1"/>
              </a:solidFill>
              <a:latin typeface="+mj-lt"/>
              <a:ea typeface="+mj-ea"/>
              <a:cs typeface="+mj-cs"/>
            </a:endParaRPr>
          </a:p>
        </p:txBody>
      </p:sp>
      <p:sp>
        <p:nvSpPr>
          <p:cNvPr id="24" name="Rectangle 23">
            <a:extLst>
              <a:ext uri="{FF2B5EF4-FFF2-40B4-BE49-F238E27FC236}">
                <a16:creationId xmlns:a16="http://schemas.microsoft.com/office/drawing/2014/main" id="{66085C62-ADF2-4CC0-B14D-F4B678F11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1194619"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6" name="Rectangle 25">
            <a:extLst>
              <a:ext uri="{FF2B5EF4-FFF2-40B4-BE49-F238E27FC236}">
                <a16:creationId xmlns:a16="http://schemas.microsoft.com/office/drawing/2014/main" id="{034EF5D1-2322-4C79-BA38-EDD477732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16784" y="758952"/>
            <a:ext cx="278312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pic>
        <p:nvPicPr>
          <p:cNvPr id="4" name="Picture 3">
            <a:extLst>
              <a:ext uri="{FF2B5EF4-FFF2-40B4-BE49-F238E27FC236}">
                <a16:creationId xmlns:a16="http://schemas.microsoft.com/office/drawing/2014/main" id="{391409F5-3E62-0B05-FF89-52B052542F3D}"/>
              </a:ext>
            </a:extLst>
          </p:cNvPr>
          <p:cNvPicPr>
            <a:picLocks noChangeAspect="1"/>
          </p:cNvPicPr>
          <p:nvPr/>
        </p:nvPicPr>
        <p:blipFill>
          <a:blip r:embed="rId3"/>
          <a:stretch>
            <a:fillRect/>
          </a:stretch>
        </p:blipFill>
        <p:spPr>
          <a:xfrm>
            <a:off x="10200377" y="6322859"/>
            <a:ext cx="1857375" cy="428625"/>
          </a:xfrm>
          <a:prstGeom prst="rect">
            <a:avLst/>
          </a:prstGeom>
        </p:spPr>
      </p:pic>
      <p:pic>
        <p:nvPicPr>
          <p:cNvPr id="5" name="Picture 4">
            <a:extLst>
              <a:ext uri="{FF2B5EF4-FFF2-40B4-BE49-F238E27FC236}">
                <a16:creationId xmlns:a16="http://schemas.microsoft.com/office/drawing/2014/main" id="{1693AC18-0A32-68DA-8B58-16494405F0A9}"/>
              </a:ext>
            </a:extLst>
          </p:cNvPr>
          <p:cNvPicPr>
            <a:picLocks noChangeAspect="1"/>
          </p:cNvPicPr>
          <p:nvPr/>
        </p:nvPicPr>
        <p:blipFill>
          <a:blip r:embed="rId4"/>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56301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734C4109-F513-5F33-74C8-D38A02B807E0}"/>
              </a:ext>
            </a:extLst>
          </p:cNvPr>
          <p:cNvPicPr>
            <a:picLocks noChangeAspect="1"/>
          </p:cNvPicPr>
          <p:nvPr/>
        </p:nvPicPr>
        <p:blipFill rotWithShape="1">
          <a:blip r:embed="rId3">
            <a:extLst>
              <a:ext uri="{28A0092B-C50C-407E-A947-70E740481C1C}">
                <a14:useLocalDpi xmlns:a14="http://schemas.microsoft.com/office/drawing/2010/main" val="0"/>
              </a:ext>
            </a:extLst>
          </a:blip>
          <a:srcRect l="20694" t="12615" r="20763" b="17313"/>
          <a:stretch/>
        </p:blipFill>
        <p:spPr bwMode="auto">
          <a:xfrm>
            <a:off x="2780579" y="194028"/>
            <a:ext cx="9411421" cy="6469944"/>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2692A11-1A93-B8BA-92F5-115E6A77886D}"/>
              </a:ext>
            </a:extLst>
          </p:cNvPr>
          <p:cNvSpPr>
            <a:spLocks noGrp="1"/>
          </p:cNvSpPr>
          <p:nvPr>
            <p:ph type="title"/>
          </p:nvPr>
        </p:nvSpPr>
        <p:spPr>
          <a:xfrm>
            <a:off x="1" y="1350478"/>
            <a:ext cx="2780578" cy="4122670"/>
          </a:xfrm>
        </p:spPr>
        <p:txBody>
          <a:bodyPr vert="horz" lIns="91440" tIns="45720" rIns="91440" bIns="45720" rtlCol="0" anchor="ctr">
            <a:noAutofit/>
          </a:bodyPr>
          <a:lstStyle/>
          <a:p>
            <a:r>
              <a:rPr lang="en-US" sz="2800" dirty="0">
                <a:solidFill>
                  <a:srgbClr val="4141D1"/>
                </a:solidFill>
              </a:rPr>
              <a:t>Tests de dépistage du VIH dans le cadre des soins </a:t>
            </a:r>
            <a:r>
              <a:rPr lang="en-US" sz="2800" dirty="0" err="1">
                <a:solidFill>
                  <a:srgbClr val="4141D1"/>
                </a:solidFill>
              </a:rPr>
              <a:t>prénatals</a:t>
            </a:r>
            <a:r>
              <a:rPr lang="en-US" sz="2800" dirty="0">
                <a:solidFill>
                  <a:srgbClr val="4141D1"/>
                </a:solidFill>
              </a:rPr>
              <a:t> (CPN)</a:t>
            </a:r>
            <a:br>
              <a:rPr lang="en-US" sz="2800" dirty="0">
                <a:solidFill>
                  <a:srgbClr val="4141D1"/>
                </a:solidFill>
              </a:rPr>
            </a:br>
            <a:br>
              <a:rPr lang="en-US" sz="2800" dirty="0">
                <a:solidFill>
                  <a:srgbClr val="4141D1"/>
                </a:solidFill>
              </a:rPr>
            </a:br>
            <a:r>
              <a:rPr lang="en-US" sz="2800" dirty="0" err="1">
                <a:solidFill>
                  <a:srgbClr val="4141D1"/>
                </a:solidFill>
              </a:rPr>
              <a:t>Graphiques</a:t>
            </a:r>
            <a:r>
              <a:rPr lang="en-US" sz="2800" dirty="0">
                <a:solidFill>
                  <a:srgbClr val="4141D1"/>
                </a:solidFill>
              </a:rPr>
              <a:t> </a:t>
            </a:r>
            <a:br>
              <a:rPr lang="en-US" sz="2800" dirty="0">
                <a:solidFill>
                  <a:srgbClr val="4141D1"/>
                </a:solidFill>
              </a:rPr>
            </a:br>
            <a:r>
              <a:rPr lang="en-US" sz="2800" dirty="0">
                <a:solidFill>
                  <a:srgbClr val="4141D1"/>
                </a:solidFill>
              </a:rPr>
              <a:t>pour valider la cohérence des indicateurs de soins prénatals </a:t>
            </a:r>
          </a:p>
        </p:txBody>
      </p:sp>
      <p:pic>
        <p:nvPicPr>
          <p:cNvPr id="4" name="Picture 3">
            <a:extLst>
              <a:ext uri="{FF2B5EF4-FFF2-40B4-BE49-F238E27FC236}">
                <a16:creationId xmlns:a16="http://schemas.microsoft.com/office/drawing/2014/main" id="{3831B12B-BC27-0E03-4DD7-7263BE9B280F}"/>
              </a:ext>
            </a:extLst>
          </p:cNvPr>
          <p:cNvPicPr>
            <a:picLocks noChangeAspect="1"/>
          </p:cNvPicPr>
          <p:nvPr/>
        </p:nvPicPr>
        <p:blipFill>
          <a:blip r:embed="rId4"/>
          <a:stretch>
            <a:fillRect/>
          </a:stretch>
        </p:blipFill>
        <p:spPr>
          <a:xfrm>
            <a:off x="125935" y="6159945"/>
            <a:ext cx="1409700" cy="647700"/>
          </a:xfrm>
          <a:prstGeom prst="rect">
            <a:avLst/>
          </a:prstGeom>
        </p:spPr>
      </p:pic>
      <p:sp>
        <p:nvSpPr>
          <p:cNvPr id="10" name="Oval 9">
            <a:extLst>
              <a:ext uri="{FF2B5EF4-FFF2-40B4-BE49-F238E27FC236}">
                <a16:creationId xmlns:a16="http://schemas.microsoft.com/office/drawing/2014/main" id="{83AB37B7-96A5-1852-4DDA-9796F9DF49B6}"/>
              </a:ext>
            </a:extLst>
          </p:cNvPr>
          <p:cNvSpPr/>
          <p:nvPr/>
        </p:nvSpPr>
        <p:spPr>
          <a:xfrm>
            <a:off x="9867900" y="4806697"/>
            <a:ext cx="847725" cy="8606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9" name="Oval 8">
            <a:extLst>
              <a:ext uri="{FF2B5EF4-FFF2-40B4-BE49-F238E27FC236}">
                <a16:creationId xmlns:a16="http://schemas.microsoft.com/office/drawing/2014/main" id="{98CD2E9A-0ADA-92E3-4D76-F5F9B7DECDFB}"/>
              </a:ext>
            </a:extLst>
          </p:cNvPr>
          <p:cNvSpPr/>
          <p:nvPr/>
        </p:nvSpPr>
        <p:spPr>
          <a:xfrm>
            <a:off x="5248275" y="4673346"/>
            <a:ext cx="771525" cy="7998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Tree>
    <p:extLst>
      <p:ext uri="{BB962C8B-B14F-4D97-AF65-F5344CB8AC3E}">
        <p14:creationId xmlns:p14="http://schemas.microsoft.com/office/powerpoint/2010/main" val="3663699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a:xfrm>
            <a:off x="93057" y="180975"/>
            <a:ext cx="3095586" cy="5841001"/>
          </a:xfrm>
        </p:spPr>
        <p:txBody>
          <a:bodyPr>
            <a:noAutofit/>
          </a:bodyPr>
          <a:lstStyle/>
          <a:p>
            <a:r>
              <a:rPr lang="en-US" sz="2800" b="1" dirty="0">
                <a:solidFill>
                  <a:srgbClr val="4141D1"/>
                </a:solidFill>
              </a:rPr>
              <a:t>Données de routine sur </a:t>
            </a:r>
            <a:br>
              <a:rPr lang="en-US" sz="2800" b="1" dirty="0">
                <a:solidFill>
                  <a:srgbClr val="4141D1"/>
                </a:solidFill>
              </a:rPr>
            </a:br>
            <a:r>
              <a:rPr lang="en-US" sz="2800" dirty="0">
                <a:solidFill>
                  <a:srgbClr val="4141D1"/>
                </a:solidFill>
              </a:rPr>
              <a:t>les </a:t>
            </a:r>
            <a:r>
              <a:rPr lang="en-US" sz="2800" b="1" dirty="0">
                <a:solidFill>
                  <a:srgbClr val="4141D1"/>
                </a:solidFill>
              </a:rPr>
              <a:t>Tests </a:t>
            </a:r>
            <a:r>
              <a:rPr lang="en-US" sz="2800" dirty="0">
                <a:solidFill>
                  <a:srgbClr val="4141D1"/>
                </a:solidFill>
              </a:rPr>
              <a:t>VIH </a:t>
            </a:r>
            <a:br>
              <a:rPr lang="en-US" sz="2800" dirty="0">
                <a:solidFill>
                  <a:srgbClr val="4141D1"/>
                </a:solidFill>
              </a:rPr>
            </a:br>
            <a:r>
              <a:rPr lang="en-US" sz="2800" dirty="0">
                <a:solidFill>
                  <a:srgbClr val="4141D1"/>
                </a:solidFill>
              </a:rPr>
              <a:t>dans la </a:t>
            </a:r>
            <a:r>
              <a:rPr lang="en-US" sz="2800" b="1" dirty="0">
                <a:solidFill>
                  <a:srgbClr val="4141D1"/>
                </a:solidFill>
              </a:rPr>
              <a:t>CPN</a:t>
            </a:r>
            <a:br>
              <a:rPr lang="en-US" sz="2800" dirty="0">
                <a:solidFill>
                  <a:srgbClr val="4141D1"/>
                </a:solidFill>
              </a:rPr>
            </a:br>
            <a:br>
              <a:rPr lang="en-US" sz="2800" dirty="0">
                <a:solidFill>
                  <a:srgbClr val="4141D1"/>
                </a:solidFill>
              </a:rPr>
            </a:br>
            <a:r>
              <a:rPr lang="en-US" sz="2800" dirty="0" err="1">
                <a:solidFill>
                  <a:srgbClr val="4141D1"/>
                </a:solidFill>
              </a:rPr>
              <a:t>N'utiliser</a:t>
            </a:r>
            <a:r>
              <a:rPr lang="en-US" sz="2800" dirty="0">
                <a:solidFill>
                  <a:srgbClr val="4141D1"/>
                </a:solidFill>
              </a:rPr>
              <a:t> que des données &amp; </a:t>
            </a:r>
            <a:r>
              <a:rPr lang="en-US" sz="2800" dirty="0" err="1">
                <a:solidFill>
                  <a:srgbClr val="4141D1"/>
                </a:solidFill>
              </a:rPr>
              <a:t>années</a:t>
            </a:r>
            <a:r>
              <a:rPr lang="en-US" sz="2800" dirty="0">
                <a:solidFill>
                  <a:srgbClr val="4141D1"/>
                </a:solidFill>
              </a:rPr>
              <a:t> </a:t>
            </a:r>
            <a:r>
              <a:rPr lang="en-US" sz="2800" dirty="0" err="1">
                <a:solidFill>
                  <a:srgbClr val="4141D1"/>
                </a:solidFill>
              </a:rPr>
              <a:t>représentatives</a:t>
            </a:r>
            <a:r>
              <a:rPr lang="en-US" sz="2800" dirty="0">
                <a:solidFill>
                  <a:srgbClr val="4141D1"/>
                </a:solidFill>
              </a:rPr>
              <a:t> et de bonne </a:t>
            </a:r>
            <a:r>
              <a:rPr lang="en-US" sz="2800" dirty="0" err="1">
                <a:solidFill>
                  <a:srgbClr val="4141D1"/>
                </a:solidFill>
              </a:rPr>
              <a:t>qualité</a:t>
            </a:r>
            <a:r>
              <a:rPr lang="en-US" sz="2800" dirty="0">
                <a:solidFill>
                  <a:srgbClr val="4141D1"/>
                </a:solidFill>
              </a:rPr>
              <a:t> pour adjuster EPP et la </a:t>
            </a:r>
            <a:r>
              <a:rPr lang="en-US" sz="2800" dirty="0" err="1">
                <a:solidFill>
                  <a:srgbClr val="4141D1"/>
                </a:solidFill>
              </a:rPr>
              <a:t>fertilité</a:t>
            </a:r>
            <a:endParaRPr lang="en-US" sz="2800" dirty="0">
              <a:solidFill>
                <a:srgbClr val="4141D1"/>
              </a:solidFill>
            </a:endParaRPr>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188643" y="180975"/>
            <a:ext cx="8877422" cy="6248400"/>
          </a:xfrm>
        </p:spPr>
        <p:txBody>
          <a:bodyPr>
            <a:noAutofit/>
          </a:bodyPr>
          <a:lstStyle/>
          <a:p>
            <a:pPr marL="0" indent="0">
              <a:buNone/>
            </a:pPr>
            <a:r>
              <a:rPr lang="en-US" sz="1600" b="1" dirty="0">
                <a:solidFill>
                  <a:schemeClr val="tx1"/>
                </a:solidFill>
                <a:latin typeface="Cambria" panose="02040503050406030204" pitchFamily="18" charset="0"/>
                <a:ea typeface="Cambria" panose="02040503050406030204" pitchFamily="18" charset="0"/>
              </a:rPr>
              <a:t>Les données relatives </a:t>
            </a:r>
            <a:r>
              <a:rPr lang="en-US" sz="1600" b="1" dirty="0">
                <a:latin typeface="Cambria" panose="02040503050406030204" pitchFamily="18" charset="0"/>
                <a:ea typeface="Cambria" panose="02040503050406030204" pitchFamily="18" charset="0"/>
              </a:rPr>
              <a:t>aux tests de routine </a:t>
            </a:r>
            <a:r>
              <a:rPr lang="en-US" sz="1600" dirty="0" err="1">
                <a:latin typeface="Cambria" panose="02040503050406030204" pitchFamily="18" charset="0"/>
                <a:ea typeface="Cambria" panose="02040503050406030204" pitchFamily="18" charset="0"/>
              </a:rPr>
              <a:t>peuvent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être</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difficiles</a:t>
            </a:r>
            <a:r>
              <a:rPr lang="en-US" sz="1600" dirty="0">
                <a:latin typeface="Cambria" panose="02040503050406030204" pitchFamily="18" charset="0"/>
                <a:ea typeface="Cambria" panose="02040503050406030204" pitchFamily="18" charset="0"/>
              </a:rPr>
              <a:t>, il </a:t>
            </a:r>
            <a:r>
              <a:rPr lang="en-US" sz="1600" dirty="0" err="1">
                <a:latin typeface="Cambria" panose="02040503050406030204" pitchFamily="18" charset="0"/>
                <a:ea typeface="Cambria" panose="02040503050406030204" pitchFamily="18" charset="0"/>
              </a:rPr>
              <a:t>est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parfois</a:t>
            </a:r>
            <a:r>
              <a:rPr lang="en-US" sz="1600" dirty="0">
                <a:latin typeface="Cambria" panose="02040503050406030204" pitchFamily="18" charset="0"/>
                <a:ea typeface="Cambria" panose="02040503050406030204" pitchFamily="18" charset="0"/>
              </a:rPr>
              <a:t> difficile de discerner les tendances à </a:t>
            </a:r>
            <a:r>
              <a:rPr lang="en-US" sz="1600" dirty="0" err="1">
                <a:latin typeface="Cambria" panose="02040503050406030204" pitchFamily="18" charset="0"/>
                <a:ea typeface="Cambria" panose="02040503050406030204" pitchFamily="18" charset="0"/>
              </a:rPr>
              <a:t>partir</a:t>
            </a:r>
            <a:r>
              <a:rPr lang="en-US" sz="1600" dirty="0">
                <a:latin typeface="Cambria" panose="02040503050406030204" pitchFamily="18" charset="0"/>
                <a:ea typeface="Cambria" panose="02040503050406030204" pitchFamily="18" charset="0"/>
              </a:rPr>
              <a:t> des artefacts des rapports.</a:t>
            </a:r>
          </a:p>
          <a:p>
            <a:r>
              <a:rPr lang="en-US" sz="1600" dirty="0">
                <a:latin typeface="Cambria" panose="02040503050406030204" pitchFamily="18" charset="0"/>
                <a:ea typeface="Cambria" panose="02040503050406030204" pitchFamily="18" charset="0"/>
              </a:rPr>
              <a:t>Les premières </a:t>
            </a:r>
            <a:r>
              <a:rPr lang="en-US" sz="1600" b="1" dirty="0">
                <a:latin typeface="Cambria" panose="02040503050406030204" pitchFamily="18" charset="0"/>
                <a:ea typeface="Cambria" panose="02040503050406030204" pitchFamily="18" charset="0"/>
              </a:rPr>
              <a:t>directives</a:t>
            </a:r>
            <a:r>
              <a:rPr lang="en-US" sz="1600" dirty="0">
                <a:latin typeface="Cambria" panose="02040503050406030204" pitchFamily="18" charset="0"/>
                <a:ea typeface="Cambria" panose="02040503050406030204" pitchFamily="18" charset="0"/>
              </a:rPr>
              <a:t> sur </a:t>
            </a:r>
            <a:r>
              <a:rPr lang="en-US" sz="1600" dirty="0">
                <a:solidFill>
                  <a:schemeClr val="tx1"/>
                </a:solidFill>
                <a:latin typeface="Cambria" panose="02040503050406030204" pitchFamily="18" charset="0"/>
                <a:ea typeface="Cambria" panose="02040503050406030204" pitchFamily="18" charset="0"/>
              </a:rPr>
              <a:t>la surveillance </a:t>
            </a:r>
            <a:r>
              <a:rPr lang="en-US" sz="1600" dirty="0" err="1">
                <a:solidFill>
                  <a:schemeClr val="tx1"/>
                </a:solidFill>
                <a:latin typeface="Cambria" panose="02040503050406030204" pitchFamily="18" charset="0"/>
                <a:ea typeface="Cambria" panose="02040503050406030204" pitchFamily="18" charset="0"/>
              </a:rPr>
              <a:t>sentinelle</a:t>
            </a:r>
            <a:r>
              <a:rPr lang="en-US" sz="1600" dirty="0">
                <a:solidFill>
                  <a:schemeClr val="tx1"/>
                </a:solidFill>
                <a:latin typeface="Cambria" panose="02040503050406030204" pitchFamily="18" charset="0"/>
                <a:ea typeface="Cambria" panose="02040503050406030204" pitchFamily="18" charset="0"/>
              </a:rPr>
              <a:t> des </a:t>
            </a:r>
            <a:r>
              <a:rPr lang="en-US" sz="1600" dirty="0" err="1">
                <a:solidFill>
                  <a:schemeClr val="tx1"/>
                </a:solidFill>
                <a:latin typeface="Cambria" panose="02040503050406030204" pitchFamily="18" charset="0"/>
                <a:ea typeface="Cambria" panose="02040503050406030204" pitchFamily="18" charset="0"/>
              </a:rPr>
              <a:t>soins</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prénatals</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suggèrent</a:t>
            </a:r>
            <a:r>
              <a:rPr lang="en-US" sz="1600" dirty="0">
                <a:solidFill>
                  <a:schemeClr val="tx1"/>
                </a:solidFill>
                <a:latin typeface="Cambria" panose="02040503050406030204" pitchFamily="18" charset="0"/>
                <a:ea typeface="Cambria" panose="02040503050406030204" pitchFamily="18" charset="0"/>
              </a:rPr>
              <a:t> de se </a:t>
            </a:r>
            <a:r>
              <a:rPr lang="en-US" sz="1600" dirty="0" err="1">
                <a:solidFill>
                  <a:schemeClr val="tx1"/>
                </a:solidFill>
                <a:latin typeface="Cambria" panose="02040503050406030204" pitchFamily="18" charset="0"/>
                <a:ea typeface="Cambria" panose="02040503050406030204" pitchFamily="18" charset="0"/>
              </a:rPr>
              <a:t>concentrer</a:t>
            </a:r>
            <a:r>
              <a:rPr lang="en-US" sz="1600" dirty="0">
                <a:solidFill>
                  <a:schemeClr val="tx1"/>
                </a:solidFill>
                <a:latin typeface="Cambria" panose="02040503050406030204" pitchFamily="18" charset="0"/>
                <a:ea typeface="Cambria" panose="02040503050406030204" pitchFamily="18" charset="0"/>
              </a:rPr>
              <a:t> sur les sites de </a:t>
            </a:r>
            <a:r>
              <a:rPr lang="en-US" sz="1600" dirty="0" err="1">
                <a:solidFill>
                  <a:schemeClr val="tx1"/>
                </a:solidFill>
                <a:latin typeface="Cambria" panose="02040503050406030204" pitchFamily="18" charset="0"/>
                <a:ea typeface="Cambria" panose="02040503050406030204" pitchFamily="18" charset="0"/>
              </a:rPr>
              <a:t>soins</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prénatals</a:t>
            </a:r>
            <a:r>
              <a:rPr lang="en-US" sz="1600" dirty="0">
                <a:solidFill>
                  <a:schemeClr val="tx1"/>
                </a:solidFill>
                <a:latin typeface="Cambria" panose="02040503050406030204" pitchFamily="18" charset="0"/>
                <a:ea typeface="Cambria" panose="02040503050406030204" pitchFamily="18" charset="0"/>
              </a:rPr>
              <a:t> à forte charge de </a:t>
            </a:r>
            <a:r>
              <a:rPr lang="en-US" sz="1600" dirty="0" err="1">
                <a:solidFill>
                  <a:schemeClr val="tx1"/>
                </a:solidFill>
                <a:latin typeface="Cambria" panose="02040503050406030204" pitchFamily="18" charset="0"/>
                <a:ea typeface="Cambria" panose="02040503050406030204" pitchFamily="18" charset="0"/>
              </a:rPr>
              <a:t>morbidité</a:t>
            </a:r>
            <a:r>
              <a:rPr lang="en-US" sz="1600" dirty="0">
                <a:solidFill>
                  <a:schemeClr val="tx1"/>
                </a:solidFill>
                <a:latin typeface="Cambria" panose="02040503050406030204" pitchFamily="18" charset="0"/>
                <a:ea typeface="Cambria" panose="02040503050406030204" pitchFamily="18" charset="0"/>
              </a:rPr>
              <a:t>.</a:t>
            </a:r>
          </a:p>
          <a:p>
            <a:r>
              <a:rPr lang="en-US" sz="1600" dirty="0">
                <a:solidFill>
                  <a:schemeClr val="tx1"/>
                </a:solidFill>
                <a:latin typeface="Cambria" panose="02040503050406030204" pitchFamily="18" charset="0"/>
                <a:ea typeface="Cambria" panose="02040503050406030204" pitchFamily="18" charset="0"/>
              </a:rPr>
              <a:t>Le </a:t>
            </a:r>
            <a:r>
              <a:rPr lang="en-US" sz="1600" dirty="0" err="1">
                <a:solidFill>
                  <a:schemeClr val="tx1"/>
                </a:solidFill>
                <a:latin typeface="Cambria" panose="02040503050406030204" pitchFamily="18" charset="0"/>
                <a:ea typeface="Cambria" panose="02040503050406030204" pitchFamily="18" charset="0"/>
              </a:rPr>
              <a:t>dépistage</a:t>
            </a:r>
            <a:r>
              <a:rPr lang="en-US" sz="1600" dirty="0">
                <a:solidFill>
                  <a:schemeClr val="tx1"/>
                </a:solidFill>
                <a:latin typeface="Cambria" panose="02040503050406030204" pitchFamily="18" charset="0"/>
                <a:ea typeface="Cambria" panose="02040503050406030204" pitchFamily="18" charset="0"/>
              </a:rPr>
              <a:t> du VIH dans les </a:t>
            </a:r>
            <a:r>
              <a:rPr lang="en-US" sz="1600" dirty="0" err="1">
                <a:solidFill>
                  <a:schemeClr val="tx1"/>
                </a:solidFill>
                <a:latin typeface="Cambria" panose="02040503050406030204" pitchFamily="18" charset="0"/>
                <a:ea typeface="Cambria" panose="02040503050406030204" pitchFamily="18" charset="0"/>
              </a:rPr>
              <a:t>centres</a:t>
            </a:r>
            <a:r>
              <a:rPr lang="en-US" sz="1600" dirty="0">
                <a:solidFill>
                  <a:schemeClr val="tx1"/>
                </a:solidFill>
                <a:latin typeface="Cambria" panose="02040503050406030204" pitchFamily="18" charset="0"/>
                <a:ea typeface="Cambria" panose="02040503050406030204" pitchFamily="18" charset="0"/>
              </a:rPr>
              <a:t> de </a:t>
            </a:r>
            <a:r>
              <a:rPr lang="en-US" sz="1600" dirty="0" err="1">
                <a:solidFill>
                  <a:schemeClr val="tx1"/>
                </a:solidFill>
                <a:latin typeface="Cambria" panose="02040503050406030204" pitchFamily="18" charset="0"/>
                <a:ea typeface="Cambria" panose="02040503050406030204" pitchFamily="18" charset="0"/>
              </a:rPr>
              <a:t>soins</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prénatals</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s'est</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intensifié</a:t>
            </a:r>
            <a:r>
              <a:rPr lang="en-US" sz="1600" dirty="0">
                <a:solidFill>
                  <a:schemeClr val="tx1"/>
                </a:solidFill>
                <a:latin typeface="Cambria" panose="02040503050406030204" pitchFamily="18" charset="0"/>
                <a:ea typeface="Cambria" panose="02040503050406030204" pitchFamily="18" charset="0"/>
              </a:rPr>
              <a:t> au fur et à </a:t>
            </a:r>
            <a:r>
              <a:rPr lang="en-US" sz="1600" dirty="0" err="1">
                <a:solidFill>
                  <a:schemeClr val="tx1"/>
                </a:solidFill>
                <a:latin typeface="Cambria" panose="02040503050406030204" pitchFamily="18" charset="0"/>
                <a:ea typeface="Cambria" panose="02040503050406030204" pitchFamily="18" charset="0"/>
              </a:rPr>
              <a:t>mesure</a:t>
            </a:r>
            <a:r>
              <a:rPr lang="en-US" sz="1600" dirty="0">
                <a:solidFill>
                  <a:schemeClr val="tx1"/>
                </a:solidFill>
                <a:latin typeface="Cambria" panose="02040503050406030204" pitchFamily="18" charset="0"/>
                <a:ea typeface="Cambria" panose="02040503050406030204" pitchFamily="18" charset="0"/>
              </a:rPr>
              <a:t> de </a:t>
            </a:r>
            <a:r>
              <a:rPr lang="en-US" sz="1600" dirty="0" err="1">
                <a:solidFill>
                  <a:schemeClr val="tx1"/>
                </a:solidFill>
                <a:latin typeface="Cambria" panose="02040503050406030204" pitchFamily="18" charset="0"/>
                <a:ea typeface="Cambria" panose="02040503050406030204" pitchFamily="18" charset="0"/>
              </a:rPr>
              <a:t>sa</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généralisation</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puis</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s'est</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stabilisé</a:t>
            </a:r>
            <a:r>
              <a:rPr lang="en-US" sz="1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br>
              <a:rPr lang="en-US" sz="1600" dirty="0">
                <a:solidFill>
                  <a:schemeClr val="tx1"/>
                </a:solidFill>
                <a:latin typeface="Cambria" panose="02040503050406030204" pitchFamily="18" charset="0"/>
                <a:ea typeface="Cambria" panose="02040503050406030204" pitchFamily="18" charset="0"/>
                <a:sym typeface="Wingdings" panose="05000000000000000000" pitchFamily="2" charset="2"/>
              </a:rPr>
            </a:br>
            <a:r>
              <a:rPr lang="en-US" sz="1600" dirty="0">
                <a:solidFill>
                  <a:schemeClr val="tx1"/>
                </a:solidFill>
                <a:latin typeface="Cambria" panose="02040503050406030204" pitchFamily="18" charset="0"/>
                <a:ea typeface="Cambria" panose="02040503050406030204" pitchFamily="18" charset="0"/>
                <a:sym typeface="Wingdings" panose="05000000000000000000" pitchFamily="2" charset="2"/>
              </a:rPr>
              <a:t> Les </a:t>
            </a:r>
            <a:r>
              <a:rPr lang="en-US" sz="1600" b="1" dirty="0">
                <a:solidFill>
                  <a:schemeClr val="tx1"/>
                </a:solidFill>
                <a:latin typeface="Cambria" panose="02040503050406030204" pitchFamily="18" charset="0"/>
                <a:ea typeface="Cambria" panose="02040503050406030204" pitchFamily="18" charset="0"/>
                <a:sym typeface="Wingdings" panose="05000000000000000000" pitchFamily="2" charset="2"/>
              </a:rPr>
              <a:t>premières </a:t>
            </a:r>
            <a:r>
              <a:rPr lang="en-US" sz="1600" b="1" dirty="0" err="1">
                <a:solidFill>
                  <a:schemeClr val="tx1"/>
                </a:solidFill>
                <a:latin typeface="Cambria" panose="02040503050406030204" pitchFamily="18" charset="0"/>
                <a:ea typeface="Cambria" panose="02040503050406030204" pitchFamily="18" charset="0"/>
                <a:sym typeface="Wingdings" panose="05000000000000000000" pitchFamily="2" charset="2"/>
              </a:rPr>
              <a:t>années</a:t>
            </a:r>
            <a:r>
              <a:rPr lang="en-US" sz="1600" b="1" dirty="0">
                <a:solidFill>
                  <a:schemeClr val="tx1"/>
                </a:solidFill>
                <a:latin typeface="Cambria" panose="02040503050406030204" pitchFamily="18" charset="0"/>
                <a:ea typeface="Cambria" panose="02040503050406030204" pitchFamily="18" charset="0"/>
                <a:sym typeface="Wingdings" panose="05000000000000000000" pitchFamily="2" charset="2"/>
              </a:rPr>
              <a:t> ne sont </a:t>
            </a:r>
            <a:r>
              <a:rPr lang="en-US" sz="1600" b="1" dirty="0" err="1">
                <a:solidFill>
                  <a:schemeClr val="tx1"/>
                </a:solidFill>
                <a:latin typeface="Cambria" panose="02040503050406030204" pitchFamily="18" charset="0"/>
                <a:ea typeface="Cambria" panose="02040503050406030204" pitchFamily="18" charset="0"/>
                <a:sym typeface="Wingdings" panose="05000000000000000000" pitchFamily="2" charset="2"/>
              </a:rPr>
              <a:t>souvent</a:t>
            </a:r>
            <a:r>
              <a:rPr lang="en-US" sz="1600" b="1" dirty="0">
                <a:solidFill>
                  <a:schemeClr val="tx1"/>
                </a:solidFill>
                <a:latin typeface="Cambria" panose="02040503050406030204" pitchFamily="18" charset="0"/>
                <a:ea typeface="Cambria" panose="02040503050406030204" pitchFamily="18" charset="0"/>
                <a:sym typeface="Wingdings" panose="05000000000000000000" pitchFamily="2" charset="2"/>
              </a:rPr>
              <a:t> pas </a:t>
            </a:r>
            <a:r>
              <a:rPr lang="en-US" sz="1600" b="1" dirty="0" err="1">
                <a:solidFill>
                  <a:schemeClr val="tx1"/>
                </a:solidFill>
                <a:latin typeface="Cambria" panose="02040503050406030204" pitchFamily="18" charset="0"/>
                <a:ea typeface="Cambria" panose="02040503050406030204" pitchFamily="18" charset="0"/>
                <a:sym typeface="Wingdings" panose="05000000000000000000" pitchFamily="2" charset="2"/>
              </a:rPr>
              <a:t>représentatives</a:t>
            </a:r>
            <a:r>
              <a:rPr lang="en-US" sz="1600" b="1" dirty="0">
                <a:solidFill>
                  <a:schemeClr val="tx1"/>
                </a:solidFill>
                <a:latin typeface="Cambria" panose="02040503050406030204" pitchFamily="18" charset="0"/>
                <a:ea typeface="Cambria" panose="02040503050406030204" pitchFamily="18" charset="0"/>
                <a:sym typeface="Wingdings" panose="05000000000000000000" pitchFamily="2" charset="2"/>
              </a:rPr>
              <a:t> à </a:t>
            </a:r>
            <a:r>
              <a:rPr lang="en-US" sz="1600" b="1" dirty="0" err="1">
                <a:solidFill>
                  <a:schemeClr val="tx1"/>
                </a:solidFill>
                <a:latin typeface="Cambria" panose="02040503050406030204" pitchFamily="18" charset="0"/>
                <a:ea typeface="Cambria" panose="02040503050406030204" pitchFamily="18" charset="0"/>
                <a:sym typeface="Wingdings" panose="05000000000000000000" pitchFamily="2" charset="2"/>
              </a:rPr>
              <a:t>l'échelon</a:t>
            </a:r>
            <a:r>
              <a:rPr lang="en-US" sz="1600" b="1" dirty="0">
                <a:solidFill>
                  <a:schemeClr val="tx1"/>
                </a:solidFill>
                <a:latin typeface="Cambria" panose="02040503050406030204" pitchFamily="18" charset="0"/>
                <a:ea typeface="Cambria" panose="02040503050406030204" pitchFamily="18" charset="0"/>
                <a:sym typeface="Wingdings" panose="05000000000000000000" pitchFamily="2" charset="2"/>
              </a:rPr>
              <a:t> national</a:t>
            </a:r>
            <a:r>
              <a:rPr lang="en-US" sz="1600" dirty="0">
                <a:solidFill>
                  <a:schemeClr val="tx1"/>
                </a:solidFill>
                <a:latin typeface="Cambria" panose="02040503050406030204" pitchFamily="18" charset="0"/>
                <a:ea typeface="Cambria" panose="02040503050406030204" pitchFamily="18" charset="0"/>
              </a:rPr>
              <a:t>.</a:t>
            </a:r>
          </a:p>
          <a:p>
            <a:r>
              <a:rPr lang="en-US" sz="1600" dirty="0">
                <a:solidFill>
                  <a:schemeClr val="tx1"/>
                </a:solidFill>
                <a:latin typeface="Cambria" panose="02040503050406030204" pitchFamily="18" charset="0"/>
                <a:ea typeface="Cambria" panose="02040503050406030204" pitchFamily="18" charset="0"/>
              </a:rPr>
              <a:t>La gestion des rapports </a:t>
            </a:r>
            <a:r>
              <a:rPr lang="en-US" sz="1600" dirty="0" err="1">
                <a:solidFill>
                  <a:schemeClr val="tx1"/>
                </a:solidFill>
                <a:latin typeface="Cambria" panose="02040503050406030204" pitchFamily="18" charset="0"/>
                <a:ea typeface="Cambria" panose="02040503050406030204" pitchFamily="18" charset="0"/>
              </a:rPr>
              <a:t>individuels</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est</a:t>
            </a:r>
            <a:r>
              <a:rPr lang="en-US" sz="1600" dirty="0">
                <a:solidFill>
                  <a:schemeClr val="tx1"/>
                </a:solidFill>
                <a:latin typeface="Cambria" panose="02040503050406030204" pitchFamily="18" charset="0"/>
                <a:ea typeface="Cambria" panose="02040503050406030204" pitchFamily="18" charset="0"/>
              </a:rPr>
              <a:t> difficile, </a:t>
            </a:r>
            <a:r>
              <a:rPr lang="en-US" sz="1600" dirty="0" err="1">
                <a:solidFill>
                  <a:schemeClr val="tx1"/>
                </a:solidFill>
                <a:latin typeface="Cambria" panose="02040503050406030204" pitchFamily="18" charset="0"/>
                <a:ea typeface="Cambria" panose="02040503050406030204" pitchFamily="18" charset="0"/>
              </a:rPr>
              <a:t>en</a:t>
            </a:r>
            <a:r>
              <a:rPr lang="en-US" sz="1600" dirty="0">
                <a:solidFill>
                  <a:schemeClr val="tx1"/>
                </a:solidFill>
                <a:latin typeface="Cambria" panose="02040503050406030204" pitchFamily="18" charset="0"/>
                <a:ea typeface="Cambria" panose="02040503050406030204" pitchFamily="18" charset="0"/>
              </a:rPr>
              <a:t> particulier </a:t>
            </a:r>
            <a:r>
              <a:rPr lang="en-US" sz="1600" dirty="0" err="1">
                <a:solidFill>
                  <a:schemeClr val="tx1"/>
                </a:solidFill>
                <a:latin typeface="Cambria" panose="02040503050406030204" pitchFamily="18" charset="0"/>
                <a:ea typeface="Cambria" panose="02040503050406030204" pitchFamily="18" charset="0"/>
              </a:rPr>
              <a:t>avant</a:t>
            </a:r>
            <a:r>
              <a:rPr lang="en-US" sz="1600" dirty="0">
                <a:solidFill>
                  <a:schemeClr val="tx1"/>
                </a:solidFill>
                <a:latin typeface="Cambria" panose="02040503050406030204" pitchFamily="18" charset="0"/>
                <a:ea typeface="Cambria" panose="02040503050406030204" pitchFamily="18" charset="0"/>
              </a:rPr>
              <a:t> que les </a:t>
            </a:r>
            <a:r>
              <a:rPr lang="en-US" sz="1600" dirty="0" err="1">
                <a:solidFill>
                  <a:schemeClr val="tx1"/>
                </a:solidFill>
                <a:latin typeface="Cambria" panose="02040503050406030204" pitchFamily="18" charset="0"/>
                <a:ea typeface="Cambria" panose="02040503050406030204" pitchFamily="18" charset="0"/>
              </a:rPr>
              <a:t>systèmes</a:t>
            </a:r>
            <a:r>
              <a:rPr lang="en-US" sz="1600" dirty="0">
                <a:solidFill>
                  <a:schemeClr val="tx1"/>
                </a:solidFill>
                <a:latin typeface="Cambria" panose="02040503050406030204" pitchFamily="18" charset="0"/>
                <a:ea typeface="Cambria" panose="02040503050406030204" pitchFamily="18" charset="0"/>
              </a:rPr>
              <a:t> de rapports </a:t>
            </a:r>
            <a:r>
              <a:rPr lang="en-US" sz="1600" dirty="0" err="1">
                <a:solidFill>
                  <a:schemeClr val="tx1"/>
                </a:solidFill>
                <a:latin typeface="Cambria" panose="02040503050406030204" pitchFamily="18" charset="0"/>
                <a:ea typeface="Cambria" panose="02040503050406030204" pitchFamily="18" charset="0"/>
              </a:rPr>
              <a:t>électroniques</a:t>
            </a:r>
            <a:r>
              <a:rPr lang="en-US" sz="1600" dirty="0">
                <a:solidFill>
                  <a:schemeClr val="tx1"/>
                </a:solidFill>
                <a:latin typeface="Cambria" panose="02040503050406030204" pitchFamily="18" charset="0"/>
                <a:ea typeface="Cambria" panose="02040503050406030204" pitchFamily="18" charset="0"/>
              </a:rPr>
              <a:t> ne </a:t>
            </a:r>
            <a:r>
              <a:rPr lang="en-US" sz="1600" dirty="0" err="1">
                <a:solidFill>
                  <a:schemeClr val="tx1"/>
                </a:solidFill>
                <a:latin typeface="Cambria" panose="02040503050406030204" pitchFamily="18" charset="0"/>
                <a:ea typeface="Cambria" panose="02040503050406030204" pitchFamily="18" charset="0"/>
              </a:rPr>
              <a:t>soient</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disponibles</a:t>
            </a:r>
            <a:r>
              <a:rPr lang="en-US" sz="1600" dirty="0">
                <a:solidFill>
                  <a:schemeClr val="tx1"/>
                </a:solidFill>
                <a:latin typeface="Cambria" panose="02040503050406030204" pitchFamily="18" charset="0"/>
                <a:ea typeface="Cambria" panose="02040503050406030204" pitchFamily="18" charset="0"/>
              </a:rPr>
              <a:t>.</a:t>
            </a:r>
            <a:br>
              <a:rPr lang="en-US" sz="1600" dirty="0">
                <a:solidFill>
                  <a:schemeClr val="tx1"/>
                </a:solidFill>
                <a:latin typeface="Cambria" panose="02040503050406030204" pitchFamily="18" charset="0"/>
                <a:ea typeface="Cambria" panose="02040503050406030204" pitchFamily="18" charset="0"/>
              </a:rPr>
            </a:br>
            <a:endParaRPr lang="en-US" sz="1600" dirty="0">
              <a:solidFill>
                <a:schemeClr val="tx1"/>
              </a:solidFill>
              <a:latin typeface="Cambria" panose="02040503050406030204" pitchFamily="18" charset="0"/>
              <a:ea typeface="Cambria" panose="02040503050406030204" pitchFamily="18" charset="0"/>
            </a:endParaRPr>
          </a:p>
          <a:p>
            <a:pPr marL="0" indent="0">
              <a:buNone/>
            </a:pPr>
            <a:r>
              <a:rPr lang="en-US" sz="1600" b="1" dirty="0">
                <a:solidFill>
                  <a:schemeClr val="tx1"/>
                </a:solidFill>
                <a:latin typeface="Cambria" panose="02040503050406030204" pitchFamily="18" charset="0"/>
                <a:ea typeface="Cambria" panose="02040503050406030204" pitchFamily="18" charset="0"/>
              </a:rPr>
              <a:t>Avant </a:t>
            </a:r>
            <a:r>
              <a:rPr lang="en-US" sz="1600" b="1" dirty="0" err="1">
                <a:solidFill>
                  <a:schemeClr val="tx1"/>
                </a:solidFill>
                <a:latin typeface="Cambria" panose="02040503050406030204" pitchFamily="18" charset="0"/>
                <a:ea typeface="Cambria" panose="02040503050406030204" pitchFamily="18" charset="0"/>
              </a:rPr>
              <a:t>d'utiliser</a:t>
            </a:r>
            <a:r>
              <a:rPr lang="en-US" sz="1600" b="1" dirty="0">
                <a:solidFill>
                  <a:schemeClr val="tx1"/>
                </a:solidFill>
                <a:latin typeface="Cambria" panose="02040503050406030204" pitchFamily="18" charset="0"/>
                <a:ea typeface="Cambria" panose="02040503050406030204" pitchFamily="18" charset="0"/>
              </a:rPr>
              <a:t> les données ANC-RT :</a:t>
            </a:r>
          </a:p>
          <a:p>
            <a:r>
              <a:rPr lang="en-US" sz="1600" b="1" dirty="0" err="1">
                <a:solidFill>
                  <a:schemeClr val="tx1"/>
                </a:solidFill>
                <a:latin typeface="Cambria" panose="02040503050406030204" pitchFamily="18" charset="0"/>
                <a:ea typeface="Cambria" panose="02040503050406030204" pitchFamily="18" charset="0"/>
              </a:rPr>
              <a:t>Inclure</a:t>
            </a:r>
            <a:r>
              <a:rPr lang="en-US" sz="1600" b="1" dirty="0">
                <a:solidFill>
                  <a:schemeClr val="tx1"/>
                </a:solidFill>
                <a:latin typeface="Cambria" panose="02040503050406030204" pitchFamily="18" charset="0"/>
                <a:ea typeface="Cambria" panose="02040503050406030204" pitchFamily="18" charset="0"/>
              </a:rPr>
              <a:t> les femmes </a:t>
            </a:r>
            <a:r>
              <a:rPr lang="en-US" sz="1600" b="1" dirty="0" err="1">
                <a:solidFill>
                  <a:schemeClr val="tx1"/>
                </a:solidFill>
                <a:latin typeface="Cambria" panose="02040503050406030204" pitchFamily="18" charset="0"/>
                <a:ea typeface="Cambria" panose="02040503050406030204" pitchFamily="18" charset="0"/>
              </a:rPr>
              <a:t>dont</a:t>
            </a:r>
            <a:r>
              <a:rPr lang="en-US" sz="1600" b="1" dirty="0">
                <a:solidFill>
                  <a:schemeClr val="tx1"/>
                </a:solidFill>
                <a:latin typeface="Cambria" panose="02040503050406030204" pitchFamily="18" charset="0"/>
                <a:ea typeface="Cambria" panose="02040503050406030204" pitchFamily="18" charset="0"/>
              </a:rPr>
              <a:t> la </a:t>
            </a:r>
            <a:r>
              <a:rPr lang="en-US" sz="1600" b="1" dirty="0" err="1">
                <a:solidFill>
                  <a:schemeClr val="tx1"/>
                </a:solidFill>
                <a:latin typeface="Cambria" panose="02040503050406030204" pitchFamily="18" charset="0"/>
                <a:ea typeface="Cambria" panose="02040503050406030204" pitchFamily="18" charset="0"/>
              </a:rPr>
              <a:t>séropositivité</a:t>
            </a:r>
            <a:r>
              <a:rPr lang="en-US" sz="1600" b="1" dirty="0">
                <a:solidFill>
                  <a:schemeClr val="tx1"/>
                </a:solidFill>
                <a:latin typeface="Cambria" panose="02040503050406030204" pitchFamily="18" charset="0"/>
                <a:ea typeface="Cambria" panose="02040503050406030204" pitchFamily="18" charset="0"/>
              </a:rPr>
              <a:t> </a:t>
            </a:r>
            <a:r>
              <a:rPr lang="en-US" sz="1600" b="1" dirty="0" err="1">
                <a:solidFill>
                  <a:schemeClr val="tx1"/>
                </a:solidFill>
                <a:latin typeface="Cambria" panose="02040503050406030204" pitchFamily="18" charset="0"/>
                <a:ea typeface="Cambria" panose="02040503050406030204" pitchFamily="18" charset="0"/>
              </a:rPr>
              <a:t>est</a:t>
            </a:r>
            <a:r>
              <a:rPr lang="en-US" sz="1600" b="1" dirty="0">
                <a:solidFill>
                  <a:schemeClr val="tx1"/>
                </a:solidFill>
                <a:latin typeface="Cambria" panose="02040503050406030204" pitchFamily="18" charset="0"/>
                <a:ea typeface="Cambria" panose="02040503050406030204" pitchFamily="18" charset="0"/>
              </a:rPr>
              <a:t> déjà </a:t>
            </a:r>
            <a:r>
              <a:rPr lang="en-US" sz="1600" b="1" dirty="0" err="1">
                <a:solidFill>
                  <a:schemeClr val="tx1"/>
                </a:solidFill>
                <a:latin typeface="Cambria" panose="02040503050406030204" pitchFamily="18" charset="0"/>
                <a:ea typeface="Cambria" panose="02040503050406030204" pitchFamily="18" charset="0"/>
              </a:rPr>
              <a:t>connue</a:t>
            </a:r>
            <a:r>
              <a:rPr lang="en-US" sz="1600" b="1" dirty="0">
                <a:solidFill>
                  <a:schemeClr val="tx1"/>
                </a:solidFill>
                <a:latin typeface="Cambria" panose="02040503050406030204" pitchFamily="18" charset="0"/>
                <a:ea typeface="Cambria" panose="02040503050406030204" pitchFamily="18" charset="0"/>
              </a:rPr>
              <a:t> </a:t>
            </a:r>
            <a:br>
              <a:rPr lang="en-US" sz="1600" b="1" dirty="0">
                <a:solidFill>
                  <a:schemeClr val="tx1"/>
                </a:solidFill>
                <a:latin typeface="Cambria" panose="02040503050406030204" pitchFamily="18" charset="0"/>
                <a:ea typeface="Cambria" panose="02040503050406030204" pitchFamily="18" charset="0"/>
              </a:rPr>
            </a:br>
            <a:r>
              <a:rPr lang="en-US" sz="1600" dirty="0">
                <a:solidFill>
                  <a:schemeClr val="tx1"/>
                </a:solidFill>
                <a:latin typeface="Cambria" panose="02040503050406030204" pitchFamily="18" charset="0"/>
                <a:ea typeface="Cambria" panose="02040503050406030204" pitchFamily="18" charset="0"/>
              </a:rPr>
              <a:t>(</a:t>
            </a:r>
            <a:r>
              <a:rPr lang="en-US" sz="1600" dirty="0" err="1">
                <a:solidFill>
                  <a:schemeClr val="tx1"/>
                </a:solidFill>
                <a:latin typeface="Cambria" panose="02040503050406030204" pitchFamily="18" charset="0"/>
                <a:ea typeface="Cambria" panose="02040503050406030204" pitchFamily="18" charset="0"/>
              </a:rPr>
              <a:t>mais</a:t>
            </a:r>
            <a:r>
              <a:rPr lang="en-US" sz="1600" dirty="0">
                <a:solidFill>
                  <a:schemeClr val="tx1"/>
                </a:solidFill>
                <a:latin typeface="Cambria" panose="02040503050406030204" pitchFamily="18" charset="0"/>
                <a:ea typeface="Cambria" panose="02040503050406030204" pitchFamily="18" charset="0"/>
              </a:rPr>
              <a:t> qui </a:t>
            </a:r>
            <a:r>
              <a:rPr lang="en-US" sz="1600" dirty="0" err="1">
                <a:solidFill>
                  <a:schemeClr val="tx1"/>
                </a:solidFill>
                <a:latin typeface="Cambria" panose="02040503050406030204" pitchFamily="18" charset="0"/>
                <a:ea typeface="Cambria" panose="02040503050406030204" pitchFamily="18" charset="0"/>
              </a:rPr>
              <a:t>n'ont</a:t>
            </a:r>
            <a:r>
              <a:rPr lang="en-US" sz="1600" dirty="0">
                <a:solidFill>
                  <a:schemeClr val="tx1"/>
                </a:solidFill>
                <a:latin typeface="Cambria" panose="02040503050406030204" pitchFamily="18" charset="0"/>
                <a:ea typeface="Cambria" panose="02040503050406030204" pitchFamily="18" charset="0"/>
              </a:rPr>
              <a:t> pas fait </a:t>
            </a:r>
            <a:r>
              <a:rPr lang="en-US" sz="1600" dirty="0" err="1">
                <a:solidFill>
                  <a:schemeClr val="tx1"/>
                </a:solidFill>
                <a:latin typeface="Cambria" panose="02040503050406030204" pitchFamily="18" charset="0"/>
                <a:ea typeface="Cambria" panose="02040503050406030204" pitchFamily="18" charset="0"/>
              </a:rPr>
              <a:t>l'objet</a:t>
            </a:r>
            <a:r>
              <a:rPr lang="en-US" sz="1600" dirty="0">
                <a:solidFill>
                  <a:schemeClr val="tx1"/>
                </a:solidFill>
                <a:latin typeface="Cambria" panose="02040503050406030204" pitchFamily="18" charset="0"/>
                <a:ea typeface="Cambria" panose="02040503050406030204" pitchFamily="18" charset="0"/>
              </a:rPr>
              <a:t> d'un nouveau test) </a:t>
            </a:r>
            <a:br>
              <a:rPr lang="en-US" sz="1600" dirty="0">
                <a:solidFill>
                  <a:schemeClr val="tx1"/>
                </a:solidFill>
                <a:latin typeface="Cambria" panose="02040503050406030204" pitchFamily="18" charset="0"/>
                <a:ea typeface="Cambria" panose="02040503050406030204" pitchFamily="18" charset="0"/>
              </a:rPr>
            </a:br>
            <a:r>
              <a:rPr lang="en-US" sz="1600" dirty="0">
                <a:solidFill>
                  <a:schemeClr val="tx1"/>
                </a:solidFill>
                <a:latin typeface="Cambria" panose="02040503050406030204" pitchFamily="18" charset="0"/>
                <a:ea typeface="Cambria" panose="02040503050406030204" pitchFamily="18" charset="0"/>
              </a:rPr>
              <a:t>dans le </a:t>
            </a:r>
            <a:r>
              <a:rPr lang="en-US" sz="1600" dirty="0" err="1">
                <a:solidFill>
                  <a:schemeClr val="tx1"/>
                </a:solidFill>
                <a:latin typeface="Cambria" panose="02040503050406030204" pitchFamily="18" charset="0"/>
                <a:ea typeface="Cambria" panose="02040503050406030204" pitchFamily="18" charset="0"/>
              </a:rPr>
              <a:t>numérateur</a:t>
            </a:r>
            <a:r>
              <a:rPr lang="en-US" sz="1600" dirty="0">
                <a:solidFill>
                  <a:schemeClr val="tx1"/>
                </a:solidFill>
                <a:latin typeface="Cambria" panose="02040503050406030204" pitchFamily="18" charset="0"/>
                <a:ea typeface="Cambria" panose="02040503050406030204" pitchFamily="18" charset="0"/>
              </a:rPr>
              <a:t> (VIH+) et le </a:t>
            </a:r>
            <a:r>
              <a:rPr lang="en-US" sz="1600" dirty="0" err="1">
                <a:solidFill>
                  <a:schemeClr val="tx1"/>
                </a:solidFill>
                <a:latin typeface="Cambria" panose="02040503050406030204" pitchFamily="18" charset="0"/>
                <a:ea typeface="Cambria" panose="02040503050406030204" pitchFamily="18" charset="0"/>
              </a:rPr>
              <a:t>dénominateur</a:t>
            </a:r>
            <a:r>
              <a:rPr lang="en-US" sz="1600" dirty="0">
                <a:solidFill>
                  <a:schemeClr val="tx1"/>
                </a:solidFill>
                <a:latin typeface="Cambria" panose="02040503050406030204" pitchFamily="18" charset="0"/>
                <a:ea typeface="Cambria" panose="02040503050406030204" pitchFamily="18" charset="0"/>
              </a:rPr>
              <a:t> (taille de </a:t>
            </a:r>
            <a:r>
              <a:rPr lang="en-US" sz="1600" dirty="0" err="1">
                <a:solidFill>
                  <a:schemeClr val="tx1"/>
                </a:solidFill>
                <a:latin typeface="Cambria" panose="02040503050406030204" pitchFamily="18" charset="0"/>
                <a:ea typeface="Cambria" panose="02040503050406030204" pitchFamily="18" charset="0"/>
              </a:rPr>
              <a:t>l'échantillon</a:t>
            </a:r>
            <a:r>
              <a:rPr lang="en-US" sz="1600" dirty="0">
                <a:solidFill>
                  <a:schemeClr val="tx1"/>
                </a:solidFill>
                <a:latin typeface="Cambria" panose="02040503050406030204" pitchFamily="18" charset="0"/>
                <a:ea typeface="Cambria" panose="02040503050406030204" pitchFamily="18" charset="0"/>
              </a:rPr>
              <a:t>).</a:t>
            </a:r>
          </a:p>
          <a:p>
            <a:r>
              <a:rPr lang="en-US" sz="1600" dirty="0" err="1">
                <a:solidFill>
                  <a:schemeClr val="tx1"/>
                </a:solidFill>
                <a:latin typeface="Cambria" panose="02040503050406030204" pitchFamily="18" charset="0"/>
                <a:ea typeface="Cambria" panose="02040503050406030204" pitchFamily="18" charset="0"/>
              </a:rPr>
              <a:t>Compter</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tous</a:t>
            </a:r>
            <a:r>
              <a:rPr lang="en-US" sz="1600" dirty="0">
                <a:solidFill>
                  <a:schemeClr val="tx1"/>
                </a:solidFill>
                <a:latin typeface="Cambria" panose="02040503050406030204" pitchFamily="18" charset="0"/>
                <a:ea typeface="Cambria" panose="02040503050406030204" pitchFamily="18" charset="0"/>
              </a:rPr>
              <a:t> les premiers tests (max. un par </a:t>
            </a:r>
            <a:r>
              <a:rPr lang="en-US" sz="1600" dirty="0" err="1">
                <a:solidFill>
                  <a:schemeClr val="tx1"/>
                </a:solidFill>
                <a:latin typeface="Cambria" panose="02040503050406030204" pitchFamily="18" charset="0"/>
                <a:ea typeface="Cambria" panose="02040503050406030204" pitchFamily="18" charset="0"/>
              </a:rPr>
              <a:t>grossesse</a:t>
            </a:r>
            <a:r>
              <a:rPr lang="en-US" sz="1600" dirty="0">
                <a:solidFill>
                  <a:schemeClr val="tx1"/>
                </a:solidFill>
                <a:latin typeface="Cambria" panose="02040503050406030204" pitchFamily="18" charset="0"/>
                <a:ea typeface="Cambria" panose="02040503050406030204" pitchFamily="18" charset="0"/>
              </a:rPr>
              <a:t>) </a:t>
            </a:r>
            <a:br>
              <a:rPr lang="en-US" sz="1600" dirty="0">
                <a:solidFill>
                  <a:schemeClr val="tx1"/>
                </a:solidFill>
                <a:latin typeface="Cambria" panose="02040503050406030204" pitchFamily="18" charset="0"/>
                <a:ea typeface="Cambria" panose="02040503050406030204" pitchFamily="18" charset="0"/>
              </a:rPr>
            </a:br>
            <a:r>
              <a:rPr lang="en-US" sz="1600" dirty="0">
                <a:solidFill>
                  <a:schemeClr val="tx1"/>
                </a:solidFill>
                <a:latin typeface="Cambria" panose="02040503050406030204" pitchFamily="18" charset="0"/>
                <a:ea typeface="Cambria" panose="02040503050406030204" pitchFamily="18" charset="0"/>
              </a:rPr>
              <a:t>- y </a:t>
            </a:r>
            <a:r>
              <a:rPr lang="en-US" sz="1600" dirty="0" err="1">
                <a:solidFill>
                  <a:schemeClr val="tx1"/>
                </a:solidFill>
                <a:latin typeface="Cambria" panose="02040503050406030204" pitchFamily="18" charset="0"/>
                <a:ea typeface="Cambria" panose="02040503050406030204" pitchFamily="18" charset="0"/>
              </a:rPr>
              <a:t>compris</a:t>
            </a:r>
            <a:r>
              <a:rPr lang="en-US" sz="1600" dirty="0">
                <a:solidFill>
                  <a:schemeClr val="tx1"/>
                </a:solidFill>
                <a:latin typeface="Cambria" panose="02040503050406030204" pitchFamily="18" charset="0"/>
                <a:ea typeface="Cambria" panose="02040503050406030204" pitchFamily="18" charset="0"/>
              </a:rPr>
              <a:t> les premiers tests </a:t>
            </a:r>
            <a:r>
              <a:rPr lang="en-US" sz="1600" dirty="0" err="1">
                <a:solidFill>
                  <a:schemeClr val="tx1"/>
                </a:solidFill>
                <a:latin typeface="Cambria" panose="02040503050406030204" pitchFamily="18" charset="0"/>
                <a:ea typeface="Cambria" panose="02040503050406030204" pitchFamily="18" charset="0"/>
              </a:rPr>
              <a:t>effectués</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lors</a:t>
            </a:r>
            <a:r>
              <a:rPr lang="en-US" sz="1600" dirty="0">
                <a:solidFill>
                  <a:schemeClr val="tx1"/>
                </a:solidFill>
                <a:latin typeface="Cambria" panose="02040503050406030204" pitchFamily="18" charset="0"/>
                <a:ea typeface="Cambria" panose="02040503050406030204" pitchFamily="18" charset="0"/>
              </a:rPr>
              <a:t> du travail </a:t>
            </a:r>
            <a:r>
              <a:rPr lang="en-US" sz="1600" dirty="0" err="1">
                <a:solidFill>
                  <a:schemeClr val="tx1"/>
                </a:solidFill>
                <a:latin typeface="Cambria" panose="02040503050406030204" pitchFamily="18" charset="0"/>
                <a:ea typeface="Cambria" panose="02040503050406030204" pitchFamily="18" charset="0"/>
              </a:rPr>
              <a:t>ou</a:t>
            </a:r>
            <a:r>
              <a:rPr lang="en-US" sz="1600" dirty="0">
                <a:solidFill>
                  <a:schemeClr val="tx1"/>
                </a:solidFill>
                <a:latin typeface="Cambria" panose="02040503050406030204" pitchFamily="18" charset="0"/>
                <a:ea typeface="Cambria" panose="02040503050406030204" pitchFamily="18" charset="0"/>
              </a:rPr>
              <a:t> de </a:t>
            </a:r>
            <a:r>
              <a:rPr lang="en-US" sz="1600" dirty="0" err="1">
                <a:solidFill>
                  <a:schemeClr val="tx1"/>
                </a:solidFill>
                <a:latin typeface="Cambria" panose="02040503050406030204" pitchFamily="18" charset="0"/>
                <a:ea typeface="Cambria" panose="02040503050406030204" pitchFamily="18" charset="0"/>
              </a:rPr>
              <a:t>l'accouchement</a:t>
            </a:r>
            <a:endParaRPr lang="en-US" sz="1600" dirty="0">
              <a:solidFill>
                <a:schemeClr val="tx1"/>
              </a:solidFill>
              <a:latin typeface="Cambria" panose="02040503050406030204" pitchFamily="18" charset="0"/>
              <a:ea typeface="Cambria" panose="02040503050406030204" pitchFamily="18" charset="0"/>
            </a:endParaRPr>
          </a:p>
          <a:p>
            <a:r>
              <a:rPr lang="en-US" sz="1600" dirty="0" err="1">
                <a:solidFill>
                  <a:schemeClr val="tx1"/>
                </a:solidFill>
                <a:latin typeface="Cambria" panose="02040503050406030204" pitchFamily="18" charset="0"/>
                <a:ea typeface="Cambria" panose="02040503050406030204" pitchFamily="18" charset="0"/>
              </a:rPr>
              <a:t>N'intégrer</a:t>
            </a:r>
            <a:r>
              <a:rPr lang="en-US" sz="1600" dirty="0">
                <a:solidFill>
                  <a:schemeClr val="tx1"/>
                </a:solidFill>
                <a:latin typeface="Cambria" panose="02040503050406030204" pitchFamily="18" charset="0"/>
                <a:ea typeface="Cambria" panose="02040503050406030204" pitchFamily="18" charset="0"/>
              </a:rPr>
              <a:t> que des </a:t>
            </a:r>
            <a:r>
              <a:rPr lang="en-US" sz="1600" b="1" dirty="0" err="1">
                <a:solidFill>
                  <a:schemeClr val="tx1"/>
                </a:solidFill>
                <a:latin typeface="Cambria" panose="02040503050406030204" pitchFamily="18" charset="0"/>
                <a:ea typeface="Cambria" panose="02040503050406030204" pitchFamily="18" charset="0"/>
              </a:rPr>
              <a:t>années</a:t>
            </a:r>
            <a:r>
              <a:rPr lang="en-US" sz="1600" b="1" dirty="0">
                <a:solidFill>
                  <a:schemeClr val="tx1"/>
                </a:solidFill>
                <a:latin typeface="Cambria" panose="02040503050406030204" pitchFamily="18" charset="0"/>
                <a:ea typeface="Cambria" panose="02040503050406030204" pitchFamily="18" charset="0"/>
              </a:rPr>
              <a:t> de données </a:t>
            </a:r>
            <a:r>
              <a:rPr lang="en-US" sz="1600" b="1" dirty="0" err="1">
                <a:solidFill>
                  <a:schemeClr val="tx1"/>
                </a:solidFill>
                <a:latin typeface="Cambria" panose="02040503050406030204" pitchFamily="18" charset="0"/>
                <a:ea typeface="Cambria" panose="02040503050406030204" pitchFamily="18" charset="0"/>
              </a:rPr>
              <a:t>complètes</a:t>
            </a:r>
            <a:r>
              <a:rPr lang="en-US" sz="1600" b="1" dirty="0">
                <a:solidFill>
                  <a:schemeClr val="tx1"/>
                </a:solidFill>
                <a:latin typeface="Cambria" panose="02040503050406030204" pitchFamily="18" charset="0"/>
                <a:ea typeface="Cambria" panose="02040503050406030204" pitchFamily="18" charset="0"/>
              </a:rPr>
              <a:t> </a:t>
            </a:r>
            <a:r>
              <a:rPr lang="en-US" sz="1600" b="1" dirty="0" err="1">
                <a:solidFill>
                  <a:schemeClr val="tx1"/>
                </a:solidFill>
                <a:latin typeface="Cambria" panose="02040503050406030204" pitchFamily="18" charset="0"/>
                <a:ea typeface="Cambria" panose="02040503050406030204" pitchFamily="18" charset="0"/>
              </a:rPr>
              <a:t>ou</a:t>
            </a:r>
            <a:r>
              <a:rPr lang="en-US" sz="1600" b="1" dirty="0">
                <a:solidFill>
                  <a:schemeClr val="tx1"/>
                </a:solidFill>
                <a:latin typeface="Cambria" panose="02040503050406030204" pitchFamily="18" charset="0"/>
                <a:ea typeface="Cambria" panose="02040503050406030204" pitchFamily="18" charset="0"/>
              </a:rPr>
              <a:t> </a:t>
            </a:r>
            <a:r>
              <a:rPr lang="en-US" sz="1600" b="1" dirty="0" err="1">
                <a:solidFill>
                  <a:schemeClr val="tx1"/>
                </a:solidFill>
                <a:latin typeface="Cambria" panose="02040503050406030204" pitchFamily="18" charset="0"/>
                <a:ea typeface="Cambria" panose="02040503050406030204" pitchFamily="18" charset="0"/>
              </a:rPr>
              <a:t>représentatives</a:t>
            </a:r>
            <a:r>
              <a:rPr lang="en-US" sz="1600" b="1" dirty="0">
                <a:solidFill>
                  <a:schemeClr val="tx1"/>
                </a:solidFill>
                <a:latin typeface="Cambria" panose="02040503050406030204" pitchFamily="18" charset="0"/>
                <a:ea typeface="Cambria" panose="02040503050406030204" pitchFamily="18" charset="0"/>
              </a:rPr>
              <a:t> de </a:t>
            </a:r>
            <a:r>
              <a:rPr lang="en-US" sz="1600" dirty="0" err="1">
                <a:solidFill>
                  <a:schemeClr val="tx1"/>
                </a:solidFill>
                <a:latin typeface="Cambria" panose="02040503050406030204" pitchFamily="18" charset="0"/>
                <a:ea typeface="Cambria" panose="02040503050406030204" pitchFamily="18" charset="0"/>
              </a:rPr>
              <a:t>l'ensemble</a:t>
            </a:r>
            <a:r>
              <a:rPr lang="en-US" sz="1600" dirty="0">
                <a:solidFill>
                  <a:schemeClr val="tx1"/>
                </a:solidFill>
                <a:latin typeface="Cambria" panose="02040503050406030204" pitchFamily="18" charset="0"/>
                <a:ea typeface="Cambria" panose="02040503050406030204" pitchFamily="18" charset="0"/>
              </a:rPr>
              <a:t> du pays.</a:t>
            </a:r>
          </a:p>
          <a:p>
            <a:r>
              <a:rPr lang="en-US" sz="1600" dirty="0">
                <a:solidFill>
                  <a:schemeClr val="tx1"/>
                </a:solidFill>
                <a:latin typeface="Cambria" panose="02040503050406030204" pitchFamily="18" charset="0"/>
                <a:ea typeface="Cambria" panose="02040503050406030204" pitchFamily="18" charset="0"/>
              </a:rPr>
              <a:t>Attention aux augmentations </a:t>
            </a:r>
            <a:r>
              <a:rPr lang="en-US" sz="1600" dirty="0" err="1">
                <a:solidFill>
                  <a:schemeClr val="tx1"/>
                </a:solidFill>
                <a:latin typeface="Cambria" panose="02040503050406030204" pitchFamily="18" charset="0"/>
                <a:ea typeface="Cambria" panose="02040503050406030204" pitchFamily="18" charset="0"/>
              </a:rPr>
              <a:t>ou</a:t>
            </a:r>
            <a:r>
              <a:rPr lang="en-US" sz="1600" dirty="0">
                <a:solidFill>
                  <a:schemeClr val="tx1"/>
                </a:solidFill>
                <a:latin typeface="Cambria" panose="02040503050406030204" pitchFamily="18" charset="0"/>
                <a:ea typeface="Cambria" panose="02040503050406030204" pitchFamily="18" charset="0"/>
              </a:rPr>
              <a:t> diminutions </a:t>
            </a:r>
            <a:r>
              <a:rPr lang="en-US" sz="1600" dirty="0" err="1">
                <a:solidFill>
                  <a:schemeClr val="tx1"/>
                </a:solidFill>
                <a:latin typeface="Cambria" panose="02040503050406030204" pitchFamily="18" charset="0"/>
                <a:ea typeface="Cambria" panose="02040503050406030204" pitchFamily="18" charset="0"/>
              </a:rPr>
              <a:t>brutales</a:t>
            </a:r>
            <a:r>
              <a:rPr lang="en-US" sz="1600" dirty="0">
                <a:solidFill>
                  <a:schemeClr val="tx1"/>
                </a:solidFill>
                <a:latin typeface="Cambria" panose="02040503050406030204" pitchFamily="18" charset="0"/>
                <a:ea typeface="Cambria" panose="02040503050406030204" pitchFamily="18" charset="0"/>
              </a:rPr>
              <a:t> ; les tendances de la </a:t>
            </a:r>
            <a:r>
              <a:rPr lang="en-US" sz="1600" dirty="0" err="1">
                <a:solidFill>
                  <a:schemeClr val="tx1"/>
                </a:solidFill>
                <a:latin typeface="Cambria" panose="02040503050406030204" pitchFamily="18" charset="0"/>
                <a:ea typeface="Cambria" panose="02040503050406030204" pitchFamily="18" charset="0"/>
              </a:rPr>
              <a:t>prévalence</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doivent</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être</a:t>
            </a:r>
            <a:r>
              <a:rPr lang="en-US" sz="1600" dirty="0">
                <a:solidFill>
                  <a:schemeClr val="tx1"/>
                </a:solidFill>
                <a:latin typeface="Cambria" panose="02040503050406030204" pitchFamily="18" charset="0"/>
                <a:ea typeface="Cambria" panose="02040503050406030204" pitchFamily="18" charset="0"/>
              </a:rPr>
              <a:t> stables.</a:t>
            </a:r>
          </a:p>
          <a:p>
            <a:r>
              <a:rPr lang="en-US" sz="1600" dirty="0">
                <a:solidFill>
                  <a:schemeClr val="tx1"/>
                </a:solidFill>
                <a:latin typeface="Cambria" panose="02040503050406030204" pitchFamily="18" charset="0"/>
                <a:ea typeface="Cambria" panose="02040503050406030204" pitchFamily="18" charset="0"/>
              </a:rPr>
              <a:t>À </a:t>
            </a:r>
            <a:r>
              <a:rPr lang="en-US" sz="1600" dirty="0" err="1">
                <a:solidFill>
                  <a:schemeClr val="tx1"/>
                </a:solidFill>
                <a:latin typeface="Cambria" panose="02040503050406030204" pitchFamily="18" charset="0"/>
                <a:ea typeface="Cambria" panose="02040503050406030204" pitchFamily="18" charset="0"/>
              </a:rPr>
              <a:t>surveiller</a:t>
            </a:r>
            <a:r>
              <a:rPr lang="en-US" sz="1600" dirty="0">
                <a:solidFill>
                  <a:schemeClr val="tx1"/>
                </a:solidFill>
                <a:latin typeface="Cambria" panose="02040503050406030204" pitchFamily="18" charset="0"/>
                <a:ea typeface="Cambria" panose="02040503050406030204" pitchFamily="18" charset="0"/>
              </a:rPr>
              <a:t> : les faux </a:t>
            </a:r>
            <a:r>
              <a:rPr lang="en-US" sz="1600" dirty="0" err="1">
                <a:solidFill>
                  <a:schemeClr val="tx1"/>
                </a:solidFill>
                <a:latin typeface="Cambria" panose="02040503050406030204" pitchFamily="18" charset="0"/>
                <a:ea typeface="Cambria" panose="02040503050406030204" pitchFamily="18" charset="0"/>
              </a:rPr>
              <a:t>positifs</a:t>
            </a:r>
            <a:r>
              <a:rPr lang="en-US" sz="1600" dirty="0">
                <a:solidFill>
                  <a:schemeClr val="tx1"/>
                </a:solidFill>
                <a:latin typeface="Cambria" panose="02040503050406030204" pitchFamily="18" charset="0"/>
                <a:ea typeface="Cambria" panose="02040503050406030204" pitchFamily="18" charset="0"/>
              </a:rPr>
              <a:t>, les </a:t>
            </a:r>
            <a:r>
              <a:rPr lang="en-US" sz="1600" dirty="0" err="1">
                <a:solidFill>
                  <a:schemeClr val="tx1"/>
                </a:solidFill>
                <a:latin typeface="Cambria" panose="02040503050406030204" pitchFamily="18" charset="0"/>
                <a:ea typeface="Cambria" panose="02040503050406030204" pitchFamily="18" charset="0"/>
              </a:rPr>
              <a:t>changements</a:t>
            </a:r>
            <a:r>
              <a:rPr lang="en-US" sz="1600" dirty="0">
                <a:solidFill>
                  <a:schemeClr val="tx1"/>
                </a:solidFill>
                <a:latin typeface="Cambria" panose="02040503050406030204" pitchFamily="18" charset="0"/>
                <a:ea typeface="Cambria" panose="02040503050406030204" pitchFamily="18" charset="0"/>
              </a:rPr>
              <a:t> dans les </a:t>
            </a:r>
            <a:r>
              <a:rPr lang="en-US" sz="1600" dirty="0" err="1">
                <a:solidFill>
                  <a:schemeClr val="tx1"/>
                </a:solidFill>
                <a:latin typeface="Cambria" panose="02040503050406030204" pitchFamily="18" charset="0"/>
                <a:ea typeface="Cambria" panose="02040503050406030204" pitchFamily="18" charset="0"/>
              </a:rPr>
              <a:t>algorithmes</a:t>
            </a:r>
            <a:r>
              <a:rPr lang="en-US" sz="1600" dirty="0">
                <a:solidFill>
                  <a:schemeClr val="tx1"/>
                </a:solidFill>
                <a:latin typeface="Cambria" panose="02040503050406030204" pitchFamily="18" charset="0"/>
                <a:ea typeface="Cambria" panose="02040503050406030204" pitchFamily="18" charset="0"/>
              </a:rPr>
              <a:t> de test, les ruptures de stock et </a:t>
            </a:r>
            <a:r>
              <a:rPr lang="en-US" sz="1600" dirty="0" err="1">
                <a:solidFill>
                  <a:schemeClr val="tx1"/>
                </a:solidFill>
                <a:latin typeface="Cambria" panose="02040503050406030204" pitchFamily="18" charset="0"/>
                <a:ea typeface="Cambria" panose="02040503050406030204" pitchFamily="18" charset="0"/>
              </a:rPr>
              <a:t>leur</a:t>
            </a:r>
            <a:r>
              <a:rPr lang="en-US" sz="1600" dirty="0">
                <a:solidFill>
                  <a:schemeClr val="tx1"/>
                </a:solidFill>
                <a:latin typeface="Cambria" panose="02040503050406030204" pitchFamily="18" charset="0"/>
                <a:ea typeface="Cambria" panose="02040503050406030204" pitchFamily="18" charset="0"/>
              </a:rPr>
              <a:t> impact, et les </a:t>
            </a:r>
            <a:r>
              <a:rPr lang="en-US" sz="1600" dirty="0" err="1">
                <a:solidFill>
                  <a:schemeClr val="tx1"/>
                </a:solidFill>
                <a:latin typeface="Cambria" panose="02040503050406030204" pitchFamily="18" charset="0"/>
                <a:ea typeface="Cambria" panose="02040503050406030204" pitchFamily="18" charset="0"/>
              </a:rPr>
              <a:t>taux</a:t>
            </a:r>
            <a:r>
              <a:rPr lang="en-US" sz="1600" dirty="0">
                <a:solidFill>
                  <a:schemeClr val="tx1"/>
                </a:solidFill>
                <a:latin typeface="Cambria" panose="02040503050406030204" pitchFamily="18" charset="0"/>
                <a:ea typeface="Cambria" panose="02040503050406030204" pitchFamily="18" charset="0"/>
              </a:rPr>
              <a:t> de </a:t>
            </a:r>
            <a:r>
              <a:rPr lang="en-US" sz="1600" dirty="0" err="1">
                <a:solidFill>
                  <a:schemeClr val="tx1"/>
                </a:solidFill>
                <a:latin typeface="Cambria" panose="02040503050406030204" pitchFamily="18" charset="0"/>
                <a:ea typeface="Cambria" panose="02040503050406030204" pitchFamily="18" charset="0"/>
              </a:rPr>
              <a:t>refus</a:t>
            </a:r>
            <a:r>
              <a:rPr lang="en-US" sz="1600" dirty="0">
                <a:solidFill>
                  <a:schemeClr val="tx1"/>
                </a:solidFill>
                <a:latin typeface="Cambria" panose="02040503050406030204" pitchFamily="18" charset="0"/>
                <a:ea typeface="Cambria" panose="02040503050406030204" pitchFamily="18" charset="0"/>
              </a:rPr>
              <a:t>.</a:t>
            </a:r>
          </a:p>
          <a:p>
            <a:r>
              <a:rPr lang="en-US" sz="1600" dirty="0">
                <a:solidFill>
                  <a:schemeClr val="bg1">
                    <a:lumMod val="50000"/>
                  </a:schemeClr>
                </a:solidFill>
                <a:latin typeface="Cambria" panose="02040503050406030204" pitchFamily="18" charset="0"/>
                <a:ea typeface="Cambria" panose="02040503050406030204" pitchFamily="18" charset="0"/>
              </a:rPr>
              <a:t>Examiner les données de </a:t>
            </a:r>
            <a:r>
              <a:rPr lang="en-US" sz="1600" dirty="0" err="1">
                <a:solidFill>
                  <a:schemeClr val="bg1">
                    <a:lumMod val="50000"/>
                  </a:schemeClr>
                </a:solidFill>
                <a:latin typeface="Cambria" panose="02040503050406030204" pitchFamily="18" charset="0"/>
                <a:ea typeface="Cambria" panose="02040503050406030204" pitchFamily="18" charset="0"/>
              </a:rPr>
              <a:t>l'</a:t>
            </a:r>
            <a:r>
              <a:rPr lang="en-US" sz="1600" b="1" dirty="0" err="1">
                <a:solidFill>
                  <a:schemeClr val="bg1">
                    <a:lumMod val="50000"/>
                  </a:schemeClr>
                </a:solidFill>
                <a:latin typeface="Cambria" panose="02040503050406030204" pitchFamily="18" charset="0"/>
                <a:ea typeface="Cambria" panose="02040503050406030204" pitchFamily="18" charset="0"/>
              </a:rPr>
              <a:t>enquête</a:t>
            </a:r>
            <a:r>
              <a:rPr lang="en-US" sz="1600" b="1" dirty="0">
                <a:solidFill>
                  <a:schemeClr val="bg1">
                    <a:lumMod val="50000"/>
                  </a:schemeClr>
                </a:solidFill>
                <a:latin typeface="Cambria" panose="02040503050406030204" pitchFamily="18" charset="0"/>
                <a:ea typeface="Cambria" panose="02040503050406030204" pitchFamily="18" charset="0"/>
              </a:rPr>
              <a:t> sur les ménages </a:t>
            </a:r>
            <a:r>
              <a:rPr lang="en-US" sz="1600" dirty="0" err="1">
                <a:solidFill>
                  <a:schemeClr val="bg1">
                    <a:lumMod val="50000"/>
                  </a:schemeClr>
                </a:solidFill>
                <a:latin typeface="Cambria" panose="02040503050406030204" pitchFamily="18" charset="0"/>
                <a:ea typeface="Cambria" panose="02040503050406030204" pitchFamily="18" charset="0"/>
              </a:rPr>
              <a:t>concernant</a:t>
            </a:r>
            <a:r>
              <a:rPr lang="en-US" sz="1600" dirty="0">
                <a:solidFill>
                  <a:schemeClr val="bg1">
                    <a:lumMod val="50000"/>
                  </a:schemeClr>
                </a:solidFill>
                <a:latin typeface="Cambria" panose="02040503050406030204" pitchFamily="18" charset="0"/>
                <a:ea typeface="Cambria" panose="02040503050406030204" pitchFamily="18" charset="0"/>
              </a:rPr>
              <a:t> le % des femmes qui ne se </a:t>
            </a:r>
            <a:r>
              <a:rPr lang="en-US" sz="1600" dirty="0" err="1">
                <a:solidFill>
                  <a:schemeClr val="bg1">
                    <a:lumMod val="50000"/>
                  </a:schemeClr>
                </a:solidFill>
                <a:latin typeface="Cambria" panose="02040503050406030204" pitchFamily="18" charset="0"/>
                <a:ea typeface="Cambria" panose="02040503050406030204" pitchFamily="18" charset="0"/>
              </a:rPr>
              <a:t>rendent</a:t>
            </a:r>
            <a:r>
              <a:rPr lang="en-US" sz="1600" dirty="0">
                <a:solidFill>
                  <a:schemeClr val="bg1">
                    <a:lumMod val="50000"/>
                  </a:schemeClr>
                </a:solidFill>
                <a:latin typeface="Cambria" panose="02040503050406030204" pitchFamily="18" charset="0"/>
                <a:ea typeface="Cambria" panose="02040503050406030204" pitchFamily="18" charset="0"/>
              </a:rPr>
              <a:t> pas aux consultations </a:t>
            </a:r>
            <a:r>
              <a:rPr lang="en-US" sz="1600" dirty="0" err="1">
                <a:solidFill>
                  <a:schemeClr val="bg1">
                    <a:lumMod val="50000"/>
                  </a:schemeClr>
                </a:solidFill>
                <a:latin typeface="Cambria" panose="02040503050406030204" pitchFamily="18" charset="0"/>
                <a:ea typeface="Cambria" panose="02040503050406030204" pitchFamily="18" charset="0"/>
              </a:rPr>
              <a:t>prénatales</a:t>
            </a:r>
            <a:r>
              <a:rPr lang="en-US" sz="1600" dirty="0">
                <a:solidFill>
                  <a:schemeClr val="bg1">
                    <a:lumMod val="50000"/>
                  </a:schemeClr>
                </a:solidFill>
                <a:latin typeface="Cambria" panose="02040503050406030204" pitchFamily="18" charset="0"/>
                <a:ea typeface="Cambria" panose="02040503050406030204" pitchFamily="18" charset="0"/>
              </a:rPr>
              <a:t> et </a:t>
            </a:r>
            <a:r>
              <a:rPr lang="en-US" sz="1600" dirty="0" err="1">
                <a:solidFill>
                  <a:schemeClr val="bg1">
                    <a:lumMod val="50000"/>
                  </a:schemeClr>
                </a:solidFill>
                <a:latin typeface="Cambria" panose="02040503050406030204" pitchFamily="18" charset="0"/>
                <a:ea typeface="Cambria" panose="02040503050406030204" pitchFamily="18" charset="0"/>
              </a:rPr>
              <a:t>leurs</a:t>
            </a:r>
            <a:r>
              <a:rPr lang="en-US" sz="1600" dirty="0">
                <a:solidFill>
                  <a:schemeClr val="bg1">
                    <a:lumMod val="50000"/>
                  </a:schemeClr>
                </a:solidFill>
                <a:latin typeface="Cambria" panose="02040503050406030204" pitchFamily="18" charset="0"/>
                <a:ea typeface="Cambria" panose="02040503050406030204" pitchFamily="18" charset="0"/>
              </a:rPr>
              <a:t> </a:t>
            </a:r>
            <a:r>
              <a:rPr lang="en-US" sz="1600" dirty="0" err="1">
                <a:solidFill>
                  <a:schemeClr val="bg1">
                    <a:lumMod val="50000"/>
                  </a:schemeClr>
                </a:solidFill>
                <a:latin typeface="Cambria" panose="02040503050406030204" pitchFamily="18" charset="0"/>
                <a:ea typeface="Cambria" panose="02040503050406030204" pitchFamily="18" charset="0"/>
              </a:rPr>
              <a:t>caractéristiques</a:t>
            </a:r>
            <a:r>
              <a:rPr lang="en-US" sz="1600" dirty="0">
                <a:solidFill>
                  <a:schemeClr val="bg1">
                    <a:lumMod val="50000"/>
                  </a:schemeClr>
                </a:solidFill>
                <a:latin typeface="Cambria" panose="02040503050406030204" pitchFamily="18" charset="0"/>
                <a:ea typeface="Cambria" panose="02040503050406030204" pitchFamily="18" charset="0"/>
              </a:rPr>
              <a:t>, </a:t>
            </a:r>
            <a:r>
              <a:rPr lang="en-US" sz="1600" dirty="0" err="1">
                <a:solidFill>
                  <a:schemeClr val="bg1">
                    <a:lumMod val="50000"/>
                  </a:schemeClr>
                </a:solidFill>
                <a:latin typeface="Cambria" panose="02040503050406030204" pitchFamily="18" charset="0"/>
                <a:ea typeface="Cambria" panose="02040503050406030204" pitchFamily="18" charset="0"/>
              </a:rPr>
              <a:t>afin</a:t>
            </a:r>
            <a:r>
              <a:rPr lang="en-US" sz="1600" dirty="0">
                <a:solidFill>
                  <a:schemeClr val="bg1">
                    <a:lumMod val="50000"/>
                  </a:schemeClr>
                </a:solidFill>
                <a:latin typeface="Cambria" panose="02040503050406030204" pitchFamily="18" charset="0"/>
                <a:ea typeface="Cambria" panose="02040503050406030204" pitchFamily="18" charset="0"/>
              </a:rPr>
              <a:t> de </a:t>
            </a:r>
            <a:r>
              <a:rPr lang="en-US" sz="1600" dirty="0" err="1">
                <a:solidFill>
                  <a:schemeClr val="bg1">
                    <a:lumMod val="50000"/>
                  </a:schemeClr>
                </a:solidFill>
                <a:latin typeface="Cambria" panose="02040503050406030204" pitchFamily="18" charset="0"/>
                <a:ea typeface="Cambria" panose="02040503050406030204" pitchFamily="18" charset="0"/>
              </a:rPr>
              <a:t>comprendre</a:t>
            </a:r>
            <a:r>
              <a:rPr lang="en-US" sz="1600" dirty="0">
                <a:solidFill>
                  <a:schemeClr val="bg1">
                    <a:lumMod val="50000"/>
                  </a:schemeClr>
                </a:solidFill>
                <a:latin typeface="Cambria" panose="02040503050406030204" pitchFamily="18" charset="0"/>
                <a:ea typeface="Cambria" panose="02040503050406030204" pitchFamily="18" charset="0"/>
              </a:rPr>
              <a:t> les </a:t>
            </a:r>
            <a:r>
              <a:rPr lang="en-US" sz="1600" dirty="0" err="1">
                <a:solidFill>
                  <a:schemeClr val="bg1">
                    <a:lumMod val="50000"/>
                  </a:schemeClr>
                </a:solidFill>
                <a:latin typeface="Cambria" panose="02040503050406030204" pitchFamily="18" charset="0"/>
                <a:ea typeface="Cambria" panose="02040503050406030204" pitchFamily="18" charset="0"/>
              </a:rPr>
              <a:t>biais</a:t>
            </a:r>
            <a:r>
              <a:rPr lang="en-US" sz="1600" dirty="0">
                <a:solidFill>
                  <a:schemeClr val="bg1">
                    <a:lumMod val="50000"/>
                  </a:schemeClr>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24A4D888-DFD3-A122-42B0-CE3B98052BE4}"/>
              </a:ext>
            </a:extLst>
          </p:cNvPr>
          <p:cNvPicPr>
            <a:picLocks noChangeAspect="1"/>
          </p:cNvPicPr>
          <p:nvPr/>
        </p:nvPicPr>
        <p:blipFill>
          <a:blip r:embed="rId3"/>
          <a:stretch>
            <a:fillRect/>
          </a:stretch>
        </p:blipFill>
        <p:spPr>
          <a:xfrm>
            <a:off x="1331268" y="6350283"/>
            <a:ext cx="1857375" cy="428625"/>
          </a:xfrm>
          <a:prstGeom prst="rect">
            <a:avLst/>
          </a:prstGeom>
        </p:spPr>
      </p:pic>
      <p:pic>
        <p:nvPicPr>
          <p:cNvPr id="5" name="Picture 4">
            <a:extLst>
              <a:ext uri="{FF2B5EF4-FFF2-40B4-BE49-F238E27FC236}">
                <a16:creationId xmlns:a16="http://schemas.microsoft.com/office/drawing/2014/main" id="{35A13C4F-FEB0-4AB4-87E6-A7A3846B4100}"/>
              </a:ext>
            </a:extLst>
          </p:cNvPr>
          <p:cNvPicPr>
            <a:picLocks noChangeAspect="1"/>
          </p:cNvPicPr>
          <p:nvPr/>
        </p:nvPicPr>
        <p:blipFill>
          <a:blip r:embed="rId4"/>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2676716282"/>
      </p:ext>
    </p:extLst>
  </p:cSld>
  <p:clrMapOvr>
    <a:masterClrMapping/>
  </p:clrMapOvr>
  <mc:AlternateContent xmlns:mc="http://schemas.openxmlformats.org/markup-compatibility/2006" xmlns:p14="http://schemas.microsoft.com/office/powerpoint/2010/main">
    <mc:Choice Requires="p14">
      <p:transition spd="slow" p14:dur="2000" advTm="110382"/>
    </mc:Choice>
    <mc:Fallback xmlns="" xmlns:a16="http://schemas.microsoft.com/office/drawing/2014/main">
      <p:transition spd="slow" advTm="11038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8C06D-EBCB-DCF3-5249-46CFD25CFB46}"/>
              </a:ext>
            </a:extLst>
          </p:cNvPr>
          <p:cNvSpPr>
            <a:spLocks noGrp="1"/>
          </p:cNvSpPr>
          <p:nvPr>
            <p:ph type="title"/>
          </p:nvPr>
        </p:nvSpPr>
        <p:spPr>
          <a:xfrm>
            <a:off x="236008" y="71784"/>
            <a:ext cx="11719983" cy="1397725"/>
          </a:xfrm>
        </p:spPr>
        <p:txBody>
          <a:bodyPr>
            <a:noAutofit/>
          </a:bodyPr>
          <a:lstStyle/>
          <a:p>
            <a:r>
              <a:rPr lang="en-US" spc="-60" dirty="0">
                <a:solidFill>
                  <a:srgbClr val="4141D1"/>
                </a:solidFill>
              </a:rPr>
              <a:t>Une validation utile </a:t>
            </a:r>
            <a:r>
              <a:rPr lang="en-US" spc="-60" dirty="0" err="1">
                <a:solidFill>
                  <a:srgbClr val="4141D1"/>
                </a:solidFill>
              </a:rPr>
              <a:t>est</a:t>
            </a:r>
            <a:r>
              <a:rPr lang="en-US" spc="-60" dirty="0">
                <a:solidFill>
                  <a:srgbClr val="4141D1"/>
                </a:solidFill>
              </a:rPr>
              <a:t> la </a:t>
            </a:r>
            <a:r>
              <a:rPr lang="en-US" spc="-60" dirty="0" err="1">
                <a:solidFill>
                  <a:srgbClr val="4141D1"/>
                </a:solidFill>
              </a:rPr>
              <a:t>comparaison</a:t>
            </a:r>
            <a:r>
              <a:rPr lang="en-US" spc="-60" dirty="0">
                <a:solidFill>
                  <a:srgbClr val="4141D1"/>
                </a:solidFill>
              </a:rPr>
              <a:t> des naissances </a:t>
            </a:r>
            <a:r>
              <a:rPr lang="en-US" spc="-60" dirty="0" err="1">
                <a:solidFill>
                  <a:srgbClr val="4141D1"/>
                </a:solidFill>
              </a:rPr>
              <a:t>estimées</a:t>
            </a:r>
            <a:r>
              <a:rPr lang="en-US" spc="-60" dirty="0">
                <a:solidFill>
                  <a:srgbClr val="4141D1"/>
                </a:solidFill>
              </a:rPr>
              <a:t> par Spectrum avec les naissances </a:t>
            </a:r>
            <a:r>
              <a:rPr lang="en-US" spc="-60" dirty="0" err="1">
                <a:solidFill>
                  <a:srgbClr val="4141D1"/>
                </a:solidFill>
              </a:rPr>
              <a:t>rapportées</a:t>
            </a:r>
            <a:r>
              <a:rPr lang="en-US" spc="-60" dirty="0">
                <a:solidFill>
                  <a:srgbClr val="4141D1"/>
                </a:solidFill>
              </a:rPr>
              <a:t> par le programme, les </a:t>
            </a:r>
            <a:r>
              <a:rPr lang="en-US" spc="-60" dirty="0" err="1">
                <a:solidFill>
                  <a:srgbClr val="4141D1"/>
                </a:solidFill>
              </a:rPr>
              <a:t>visites</a:t>
            </a:r>
            <a:r>
              <a:rPr lang="en-US" spc="-60" dirty="0">
                <a:solidFill>
                  <a:srgbClr val="4141D1"/>
                </a:solidFill>
              </a:rPr>
              <a:t> de CPN et le </a:t>
            </a:r>
            <a:r>
              <a:rPr lang="en-US" spc="-60" dirty="0" err="1">
                <a:solidFill>
                  <a:srgbClr val="4141D1"/>
                </a:solidFill>
              </a:rPr>
              <a:t>nombre</a:t>
            </a:r>
            <a:r>
              <a:rPr lang="en-US" spc="-60" dirty="0">
                <a:solidFill>
                  <a:srgbClr val="4141D1"/>
                </a:solidFill>
              </a:rPr>
              <a:t> de femmes </a:t>
            </a:r>
            <a:r>
              <a:rPr lang="en-US" spc="-60" dirty="0" err="1">
                <a:solidFill>
                  <a:srgbClr val="4141D1"/>
                </a:solidFill>
              </a:rPr>
              <a:t>testées</a:t>
            </a:r>
            <a:endParaRPr lang="en-US" spc="-60" dirty="0">
              <a:solidFill>
                <a:srgbClr val="4141D1"/>
              </a:solidFill>
            </a:endParaRPr>
          </a:p>
        </p:txBody>
      </p:sp>
      <p:sp>
        <p:nvSpPr>
          <p:cNvPr id="2" name="Slide Number Placeholder 1">
            <a:extLst>
              <a:ext uri="{FF2B5EF4-FFF2-40B4-BE49-F238E27FC236}">
                <a16:creationId xmlns:a16="http://schemas.microsoft.com/office/drawing/2014/main" id="{00AA2979-55BE-1E92-EAEA-3125A55AF9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t>12</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303DF55-C7E2-D541-89AC-5C492FE99C5D}"/>
              </a:ext>
            </a:extLst>
          </p:cNvPr>
          <p:cNvPicPr>
            <a:picLocks noChangeAspect="1"/>
          </p:cNvPicPr>
          <p:nvPr/>
        </p:nvPicPr>
        <p:blipFill>
          <a:blip r:embed="rId3"/>
          <a:stretch>
            <a:fillRect/>
          </a:stretch>
        </p:blipFill>
        <p:spPr>
          <a:xfrm>
            <a:off x="218016" y="6073775"/>
            <a:ext cx="1409700" cy="647700"/>
          </a:xfrm>
          <a:prstGeom prst="rect">
            <a:avLst/>
          </a:prstGeom>
        </p:spPr>
      </p:pic>
      <p:pic>
        <p:nvPicPr>
          <p:cNvPr id="4" name="Picture 3">
            <a:extLst>
              <a:ext uri="{FF2B5EF4-FFF2-40B4-BE49-F238E27FC236}">
                <a16:creationId xmlns:a16="http://schemas.microsoft.com/office/drawing/2014/main" id="{9236F12B-EF01-6010-9C97-17D502531995}"/>
              </a:ext>
            </a:extLst>
          </p:cNvPr>
          <p:cNvPicPr>
            <a:picLocks noChangeAspect="1"/>
          </p:cNvPicPr>
          <p:nvPr/>
        </p:nvPicPr>
        <p:blipFill>
          <a:blip r:embed="rId4"/>
          <a:stretch>
            <a:fillRect/>
          </a:stretch>
        </p:blipFill>
        <p:spPr>
          <a:xfrm>
            <a:off x="10208690" y="6164915"/>
            <a:ext cx="1857375" cy="428625"/>
          </a:xfrm>
          <a:prstGeom prst="rect">
            <a:avLst/>
          </a:prstGeom>
        </p:spPr>
      </p:pic>
      <p:graphicFrame>
        <p:nvGraphicFramePr>
          <p:cNvPr id="7" name="Content Placeholder 6">
            <a:extLst>
              <a:ext uri="{FF2B5EF4-FFF2-40B4-BE49-F238E27FC236}">
                <a16:creationId xmlns:a16="http://schemas.microsoft.com/office/drawing/2014/main" id="{22C3D890-EE95-95E6-93A4-5C4554F6D91E}"/>
              </a:ext>
            </a:extLst>
          </p:cNvPr>
          <p:cNvGraphicFramePr>
            <a:graphicFrameLocks noGrp="1"/>
          </p:cNvGraphicFramePr>
          <p:nvPr>
            <p:ph idx="1"/>
            <p:extLst>
              <p:ext uri="{D42A27DB-BD31-4B8C-83A1-F6EECF244321}">
                <p14:modId xmlns:p14="http://schemas.microsoft.com/office/powerpoint/2010/main" val="3330910047"/>
              </p:ext>
            </p:extLst>
          </p:nvPr>
        </p:nvGraphicFramePr>
        <p:xfrm>
          <a:off x="831273" y="1376363"/>
          <a:ext cx="10515600" cy="5414962"/>
        </p:xfrm>
        <a:graphic>
          <a:graphicData uri="http://schemas.openxmlformats.org/drawingml/2006/chart">
            <c:chart xmlns:c="http://schemas.openxmlformats.org/drawingml/2006/chart" xmlns:r="http://schemas.openxmlformats.org/officeDocument/2006/relationships" r:id="rId5"/>
          </a:graphicData>
        </a:graphic>
      </p:graphicFrame>
      <p:sp>
        <p:nvSpPr>
          <p:cNvPr id="6" name="Oval 5">
            <a:extLst>
              <a:ext uri="{FF2B5EF4-FFF2-40B4-BE49-F238E27FC236}">
                <a16:creationId xmlns:a16="http://schemas.microsoft.com/office/drawing/2014/main" id="{2000829C-6F3E-DA5B-0462-2CCCDB0879B2}"/>
              </a:ext>
            </a:extLst>
          </p:cNvPr>
          <p:cNvSpPr/>
          <p:nvPr/>
        </p:nvSpPr>
        <p:spPr>
          <a:xfrm>
            <a:off x="10467572" y="2024743"/>
            <a:ext cx="620419" cy="67926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8" name="Oval 7">
            <a:extLst>
              <a:ext uri="{FF2B5EF4-FFF2-40B4-BE49-F238E27FC236}">
                <a16:creationId xmlns:a16="http://schemas.microsoft.com/office/drawing/2014/main" id="{A9856ED2-0AAB-D7C5-6A37-ACE0F29127A0}"/>
              </a:ext>
            </a:extLst>
          </p:cNvPr>
          <p:cNvSpPr/>
          <p:nvPr/>
        </p:nvSpPr>
        <p:spPr>
          <a:xfrm>
            <a:off x="8751984" y="1580606"/>
            <a:ext cx="731650" cy="9100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Tree>
    <p:extLst>
      <p:ext uri="{BB962C8B-B14F-4D97-AF65-F5344CB8AC3E}">
        <p14:creationId xmlns:p14="http://schemas.microsoft.com/office/powerpoint/2010/main" val="375606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95730D-AAEB-46AF-83A6-602DEA2993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3D369-8700-4468-8CC4-EE7C53720160}" type="slidenum">
              <a:rPr kumimoji="0" lang="en-US" sz="1100" b="0" i="0" u="none" strike="noStrike" kern="1200" cap="none" spc="0" normalizeH="0" baseline="0" noProof="0" smtClean="0">
                <a:ln>
                  <a:noFill/>
                </a:ln>
                <a:solidFill>
                  <a:prstClr val="black">
                    <a:tint val="75000"/>
                  </a:prstClr>
                </a:solidFill>
                <a:effectLst/>
                <a:uLnTx/>
                <a:uFillTx/>
                <a:latin typeface="Cambria" panose="02040503050406030204" pitchFamily="18" charset="0"/>
                <a:ea typeface="Cambria" panose="02040503050406030204" pitchFamily="18" charset="0"/>
              </a:rPr>
              <a:t>13</a:t>
            </a:fld>
            <a:endParaRPr kumimoji="0" lang="en-US" sz="1100" b="0" i="0" u="none" strike="noStrike" kern="1200" cap="none" spc="0" normalizeH="0" baseline="0" noProof="0">
              <a:ln>
                <a:noFill/>
              </a:ln>
              <a:solidFill>
                <a:prstClr val="black">
                  <a:tint val="75000"/>
                </a:prstClr>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BD6D06F9-FAE0-4B42-A13D-EC2DAA270347}"/>
              </a:ext>
            </a:extLst>
          </p:cNvPr>
          <p:cNvPicPr>
            <a:picLocks noChangeAspect="1"/>
          </p:cNvPicPr>
          <p:nvPr/>
        </p:nvPicPr>
        <p:blipFill>
          <a:blip r:embed="rId3"/>
          <a:stretch>
            <a:fillRect/>
          </a:stretch>
        </p:blipFill>
        <p:spPr>
          <a:xfrm>
            <a:off x="240236" y="2275669"/>
            <a:ext cx="6546328" cy="4263243"/>
          </a:xfrm>
          <a:prstGeom prst="rect">
            <a:avLst/>
          </a:prstGeom>
        </p:spPr>
      </p:pic>
      <p:sp>
        <p:nvSpPr>
          <p:cNvPr id="3" name="TextBox 2">
            <a:extLst>
              <a:ext uri="{FF2B5EF4-FFF2-40B4-BE49-F238E27FC236}">
                <a16:creationId xmlns:a16="http://schemas.microsoft.com/office/drawing/2014/main" id="{41CBA91E-BD32-B9BE-8594-1C10443F292D}"/>
              </a:ext>
            </a:extLst>
          </p:cNvPr>
          <p:cNvSpPr txBox="1"/>
          <p:nvPr/>
        </p:nvSpPr>
        <p:spPr>
          <a:xfrm>
            <a:off x="2978150" y="5021837"/>
            <a:ext cx="3644901" cy="646331"/>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Facteur</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d'ajustement local de la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Fécondité</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ajusté à 1,21</a:t>
            </a:r>
          </a:p>
        </p:txBody>
      </p:sp>
      <p:sp>
        <p:nvSpPr>
          <p:cNvPr id="5" name="TextBox 4">
            <a:extLst>
              <a:ext uri="{FF2B5EF4-FFF2-40B4-BE49-F238E27FC236}">
                <a16:creationId xmlns:a16="http://schemas.microsoft.com/office/drawing/2014/main" id="{0689EA4F-B37D-0E7D-1BD8-79C7140649DD}"/>
              </a:ext>
            </a:extLst>
          </p:cNvPr>
          <p:cNvSpPr txBox="1"/>
          <p:nvPr/>
        </p:nvSpPr>
        <p:spPr>
          <a:xfrm>
            <a:off x="7015162" y="2814638"/>
            <a:ext cx="5043487"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ea typeface="Cambria" panose="02040503050406030204" pitchFamily="18" charset="0"/>
                <a:cs typeface="Arial" panose="020B0604020202020204" pitchFamily="34" charset="0"/>
              </a:rPr>
              <a:t>Un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facteur d'ajustement local de la fécondité </a:t>
            </a:r>
            <a:r>
              <a:rPr lang="en-US" dirty="0">
                <a:solidFill>
                  <a:prstClr val="black"/>
                </a:solidFill>
                <a:latin typeface="Arial" panose="020B0604020202020204" pitchFamily="34" charset="0"/>
                <a:ea typeface="Cambria" panose="02040503050406030204" pitchFamily="18" charset="0"/>
                <a:cs typeface="Arial" panose="020B0604020202020204" pitchFamily="34" charset="0"/>
              </a:rPr>
              <a:t>ajusté extrême</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&lt;0,5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ou</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&gt;2,5, peut indiquer des problèmes avec les données de prévalence des CPN - ou avec l'estimation globale des femmes adultes (EPP ou CSAVR).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Dans ces cas, il convient de revoir la représentativité des données de prévalence des soins prénatals, d'envisager de limiter l’ajustement entre </a:t>
            </a:r>
            <a:r>
              <a:rPr lang="en-US" dirty="0">
                <a:solidFill>
                  <a:prstClr val="black"/>
                </a:solidFill>
                <a:latin typeface="Arial" panose="020B0604020202020204" pitchFamily="34" charset="0"/>
                <a:ea typeface="Cambria" panose="02040503050406030204" pitchFamily="18" charset="0"/>
                <a:cs typeface="Arial" panose="020B0604020202020204" pitchFamily="34" charset="0"/>
              </a:rPr>
              <a:t>0</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,5-2,5, ou d'envisager d'autres moyens de valider les estimations relatives à la TME et aux enfants, ainsi que la couverture de la PTME et des enfants par le TAR.</a:t>
            </a:r>
          </a:p>
        </p:txBody>
      </p:sp>
      <p:pic>
        <p:nvPicPr>
          <p:cNvPr id="7" name="Picture 6">
            <a:extLst>
              <a:ext uri="{FF2B5EF4-FFF2-40B4-BE49-F238E27FC236}">
                <a16:creationId xmlns:a16="http://schemas.microsoft.com/office/drawing/2014/main" id="{C0EF9AE1-D7BF-8339-C523-4C465C7D9918}"/>
              </a:ext>
            </a:extLst>
          </p:cNvPr>
          <p:cNvPicPr>
            <a:picLocks noChangeAspect="1"/>
          </p:cNvPicPr>
          <p:nvPr/>
        </p:nvPicPr>
        <p:blipFill>
          <a:blip r:embed="rId4"/>
          <a:stretch>
            <a:fillRect/>
          </a:stretch>
        </p:blipFill>
        <p:spPr>
          <a:xfrm>
            <a:off x="10094390" y="6422827"/>
            <a:ext cx="1857375" cy="428625"/>
          </a:xfrm>
          <a:prstGeom prst="rect">
            <a:avLst/>
          </a:prstGeom>
        </p:spPr>
      </p:pic>
      <p:sp>
        <p:nvSpPr>
          <p:cNvPr id="2" name="Title 1">
            <a:extLst>
              <a:ext uri="{FF2B5EF4-FFF2-40B4-BE49-F238E27FC236}">
                <a16:creationId xmlns:a16="http://schemas.microsoft.com/office/drawing/2014/main" id="{882C8221-4D99-4947-9907-9B1FA35D4085}"/>
              </a:ext>
            </a:extLst>
          </p:cNvPr>
          <p:cNvSpPr>
            <a:spLocks noGrp="1"/>
          </p:cNvSpPr>
          <p:nvPr>
            <p:ph type="title"/>
          </p:nvPr>
        </p:nvSpPr>
        <p:spPr>
          <a:xfrm>
            <a:off x="128588" y="186776"/>
            <a:ext cx="11930062" cy="1899199"/>
          </a:xfrm>
          <a:solidFill>
            <a:schemeClr val="bg1"/>
          </a:solidFill>
        </p:spPr>
        <p:txBody>
          <a:bodyPr vert="horz" lIns="91440" tIns="45720" rIns="91440" bIns="45720" rtlCol="0" anchor="ctr">
            <a:noAutofit/>
          </a:bodyPr>
          <a:lstStyle/>
          <a:p>
            <a:r>
              <a:rPr lang="en-US" i="1" spc="-60" dirty="0">
                <a:solidFill>
                  <a:srgbClr val="4141D1"/>
                </a:solidFill>
              </a:rPr>
              <a:t>Options avancées &gt; Fertilité liée au VIH &gt; Ajuster un facteur d'ajustement local</a:t>
            </a:r>
            <a:r>
              <a:rPr lang="en-US" spc="-60" dirty="0">
                <a:solidFill>
                  <a:srgbClr val="4141D1"/>
                </a:solidFill>
              </a:rPr>
              <a:t>, pour ajuster la prévalence de Spectrum chez les femmes enceintes (qui </a:t>
            </a:r>
            <a:r>
              <a:rPr lang="en-US" spc="-60" dirty="0" err="1">
                <a:solidFill>
                  <a:srgbClr val="4141D1"/>
                </a:solidFill>
              </a:rPr>
              <a:t>déterminent</a:t>
            </a:r>
            <a:r>
              <a:rPr lang="en-US" spc="-60" dirty="0">
                <a:solidFill>
                  <a:srgbClr val="4141D1"/>
                </a:solidFill>
              </a:rPr>
              <a:t> les estimations de PTME et enfants) à la prévalence mesurée lors des tests de routine de CPN</a:t>
            </a:r>
          </a:p>
        </p:txBody>
      </p:sp>
    </p:spTree>
    <p:extLst>
      <p:ext uri="{BB962C8B-B14F-4D97-AF65-F5344CB8AC3E}">
        <p14:creationId xmlns:p14="http://schemas.microsoft.com/office/powerpoint/2010/main" val="228845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4B42AA-C0C5-D9C3-1578-1DCCFFA2BF44}"/>
              </a:ext>
            </a:extLst>
          </p:cNvPr>
          <p:cNvSpPr>
            <a:spLocks noGrp="1"/>
          </p:cNvSpPr>
          <p:nvPr>
            <p:ph type="title"/>
          </p:nvPr>
        </p:nvSpPr>
        <p:spPr>
          <a:xfrm>
            <a:off x="838200" y="110628"/>
            <a:ext cx="10515600" cy="777240"/>
          </a:xfrm>
        </p:spPr>
        <p:txBody>
          <a:bodyPr>
            <a:normAutofit fontScale="90000"/>
          </a:bodyPr>
          <a:lstStyle/>
          <a:p>
            <a:r>
              <a:rPr lang="en-US" sz="3600" b="1" spc="-60" dirty="0">
                <a:solidFill>
                  <a:srgbClr val="4141D1"/>
                </a:solidFill>
              </a:rPr>
              <a:t>Une couverture de la PTME &gt;100% signale un problème</a:t>
            </a:r>
          </a:p>
        </p:txBody>
      </p:sp>
      <p:sp>
        <p:nvSpPr>
          <p:cNvPr id="11" name="TextBox 10">
            <a:extLst>
              <a:ext uri="{FF2B5EF4-FFF2-40B4-BE49-F238E27FC236}">
                <a16:creationId xmlns:a16="http://schemas.microsoft.com/office/drawing/2014/main" id="{FFAE8E31-2028-F51A-4704-50E495594AAF}"/>
              </a:ext>
            </a:extLst>
          </p:cNvPr>
          <p:cNvSpPr txBox="1"/>
          <p:nvPr/>
        </p:nvSpPr>
        <p:spPr>
          <a:xfrm>
            <a:off x="3923071" y="1533832"/>
            <a:ext cx="234499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2532109D-E70E-30A9-72C4-F39EB3A395D8}"/>
              </a:ext>
            </a:extLst>
          </p:cNvPr>
          <p:cNvPicPr>
            <a:picLocks noChangeAspect="1"/>
          </p:cNvPicPr>
          <p:nvPr/>
        </p:nvPicPr>
        <p:blipFill>
          <a:blip r:embed="rId3"/>
          <a:stretch>
            <a:fillRect/>
          </a:stretch>
        </p:blipFill>
        <p:spPr>
          <a:xfrm>
            <a:off x="1" y="1533832"/>
            <a:ext cx="5852160" cy="4133011"/>
          </a:xfrm>
          <a:prstGeom prst="rect">
            <a:avLst/>
          </a:prstGeom>
        </p:spPr>
      </p:pic>
      <p:sp>
        <p:nvSpPr>
          <p:cNvPr id="5" name="TextBox 4">
            <a:extLst>
              <a:ext uri="{FF2B5EF4-FFF2-40B4-BE49-F238E27FC236}">
                <a16:creationId xmlns:a16="http://schemas.microsoft.com/office/drawing/2014/main" id="{90C5C4E1-561C-5ED4-A736-41109246E26B}"/>
              </a:ext>
            </a:extLst>
          </p:cNvPr>
          <p:cNvSpPr txBox="1"/>
          <p:nvPr/>
        </p:nvSpPr>
        <p:spPr>
          <a:xfrm>
            <a:off x="1282700" y="1228410"/>
            <a:ext cx="1549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664B2832-E9D4-9D77-D05B-6EC3BE05D2A0}"/>
              </a:ext>
            </a:extLst>
          </p:cNvPr>
          <p:cNvCxnSpPr>
            <a:cxnSpLocks/>
          </p:cNvCxnSpPr>
          <p:nvPr/>
        </p:nvCxnSpPr>
        <p:spPr>
          <a:xfrm>
            <a:off x="372150" y="3278778"/>
            <a:ext cx="5480011"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365B17-B442-EF4F-9055-AF2251FF6FF4}"/>
              </a:ext>
            </a:extLst>
          </p:cNvPr>
          <p:cNvSpPr txBox="1"/>
          <p:nvPr/>
        </p:nvSpPr>
        <p:spPr>
          <a:xfrm>
            <a:off x="6113557" y="1228409"/>
            <a:ext cx="607844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Une couverture estimée supérieure à 100 % pour une année donnée indique un problème, surtout si elle concerne des années récentes (après 2015).  </a:t>
            </a:r>
            <a:br>
              <a:rPr kumimoji="0" lang="en-US" sz="2400" b="0" i="0" u="none" strike="noStrike" kern="1200" cap="none" spc="0" normalizeH="0" baseline="0" noProof="0" dirty="0">
                <a:ln>
                  <a:noFill/>
                </a:ln>
                <a:solidFill>
                  <a:prstClr val="black"/>
                </a:solidFill>
                <a:effectLst/>
                <a:uLnTx/>
                <a:uFillTx/>
                <a:latin typeface="Calibri"/>
                <a:ea typeface="+mn-ea"/>
                <a:cs typeface="+mn-cs"/>
              </a:rPr>
            </a:b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Vérifiez si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les naissances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ont</a:t>
            </a:r>
            <a:r>
              <a:rPr kumimoji="0" lang="en-US" sz="2400" b="0" i="0" u="none" strike="noStrike" kern="1200" cap="none" spc="0" normalizeH="0" baseline="0" noProof="0" dirty="0">
                <a:ln>
                  <a:noFill/>
                </a:ln>
                <a:solidFill>
                  <a:prstClr val="black"/>
                </a:solidFill>
                <a:effectLst/>
                <a:uLnTx/>
                <a:uFillTx/>
                <a:latin typeface="Calibri"/>
                <a:ea typeface="+mn-ea"/>
                <a:cs typeface="+mn-cs"/>
              </a:rPr>
              <a:t> été sous-estimées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 </a:t>
            </a:r>
            <a:r>
              <a:rPr kumimoji="0" lang="en-US" sz="2400" b="1" i="1" u="none" strike="noStrike" kern="1200" cap="none" spc="0" normalizeH="0" baseline="0" noProof="0" dirty="0">
                <a:ln>
                  <a:noFill/>
                </a:ln>
                <a:solidFill>
                  <a:prstClr val="black"/>
                </a:solidFill>
                <a:effectLst/>
                <a:uLnTx/>
                <a:uFillTx/>
                <a:latin typeface="Calibri"/>
                <a:ea typeface="+mn-ea"/>
                <a:cs typeface="+mn-cs"/>
              </a:rPr>
              <a:t>facteur d'ajustement local de la fertilité </a:t>
            </a:r>
            <a:r>
              <a:rPr kumimoji="0" lang="en-US" sz="2400" b="0" i="0" u="none" strike="noStrike" kern="1200" cap="none" spc="0" normalizeH="0" baseline="0" noProof="0" dirty="0">
                <a:ln>
                  <a:noFill/>
                </a:ln>
                <a:solidFill>
                  <a:prstClr val="black"/>
                </a:solidFill>
                <a:effectLst/>
                <a:uLnTx/>
                <a:uFillTx/>
                <a:latin typeface="Calibri"/>
                <a:ea typeface="+mn-ea"/>
                <a:cs typeface="+mn-cs"/>
              </a:rPr>
              <a:t>a été ajusté pour reproduire correctement la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prévalence</a:t>
            </a:r>
            <a:r>
              <a:rPr kumimoji="0" lang="en-US" sz="2400" b="0" i="0" u="none" strike="noStrike" kern="1200" cap="none" spc="0" normalizeH="0" baseline="0" noProof="0" dirty="0">
                <a:ln>
                  <a:noFill/>
                </a:ln>
                <a:solidFill>
                  <a:prstClr val="black"/>
                </a:solidFill>
                <a:effectLst/>
                <a:uLnTx/>
                <a:uFillTx/>
                <a:latin typeface="Calibri"/>
                <a:ea typeface="+mn-ea"/>
                <a:cs typeface="+mn-cs"/>
              </a:rPr>
              <a:t> dans les CPN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a:rPr>
              <a:t>des femmes enceintes </a:t>
            </a:r>
            <a:r>
              <a:rPr lang="en-US" sz="2400" dirty="0" err="1">
                <a:solidFill>
                  <a:prstClr val="black"/>
                </a:solidFill>
                <a:latin typeface="Calibri"/>
              </a:rPr>
              <a:t>recevant</a:t>
            </a:r>
            <a:r>
              <a:rPr lang="en-US" sz="2400" dirty="0">
                <a:solidFill>
                  <a:prstClr val="black"/>
                </a:solidFill>
                <a:latin typeface="Calibri"/>
              </a:rPr>
              <a:t> </a:t>
            </a:r>
            <a:r>
              <a:rPr lang="en-US" sz="2400" dirty="0">
                <a:latin typeface="Calibri"/>
              </a:rPr>
              <a:t>TAR </a:t>
            </a:r>
            <a:br>
              <a:rPr lang="en-US" sz="2400" dirty="0">
                <a:latin typeface="Calibri"/>
              </a:rPr>
            </a:br>
            <a:r>
              <a:rPr lang="en-US" sz="2400" b="1" dirty="0" err="1">
                <a:latin typeface="Calibri"/>
              </a:rPr>
              <a:t>ont-elles</a:t>
            </a:r>
            <a:r>
              <a:rPr lang="en-US" sz="2400" dirty="0">
                <a:latin typeface="Calibri"/>
              </a:rPr>
              <a:t> </a:t>
            </a:r>
            <a:r>
              <a:rPr lang="en-US" sz="2400" dirty="0" err="1">
                <a:latin typeface="Calibri"/>
              </a:rPr>
              <a:t>été</a:t>
            </a:r>
            <a:r>
              <a:rPr lang="en-US" sz="2400" dirty="0">
                <a:latin typeface="Calibri"/>
              </a:rPr>
              <a:t> </a:t>
            </a:r>
            <a:r>
              <a:rPr kumimoji="0" lang="en-US" sz="2400" b="1" i="0" u="none" strike="noStrike" kern="1200" cap="none" spc="0" normalizeH="0" baseline="0" noProof="0" dirty="0" err="1">
                <a:ln>
                  <a:noFill/>
                </a:ln>
                <a:effectLst/>
                <a:uLnTx/>
                <a:uFillTx/>
                <a:latin typeface="Calibri"/>
                <a:ea typeface="+mn-ea"/>
                <a:cs typeface="+mn-cs"/>
              </a:rPr>
              <a:t>comptées</a:t>
            </a:r>
            <a:r>
              <a:rPr kumimoji="0" lang="en-US" sz="2400" b="1" i="0" u="none" strike="noStrike" kern="1200" cap="none" spc="0" normalizeH="0" baseline="0" noProof="0" dirty="0">
                <a:ln>
                  <a:noFill/>
                </a:ln>
                <a:effectLst/>
                <a:uLnTx/>
                <a:uFillTx/>
                <a:latin typeface="Calibri"/>
                <a:ea typeface="+mn-ea"/>
                <a:cs typeface="+mn-cs"/>
              </a:rPr>
              <a:t> deux fois ?</a:t>
            </a:r>
            <a:endParaRPr kumimoji="0" lang="en-US" sz="2400" b="0" i="0" u="none" strike="noStrike" kern="1200" cap="none" spc="0" normalizeH="0" baseline="0" noProof="0" dirty="0">
              <a:ln>
                <a:noFill/>
              </a:ln>
              <a:effectLst/>
              <a:uLnTx/>
              <a:uFillTx/>
              <a:latin typeface="Calibri"/>
              <a:ea typeface="+mn-ea"/>
              <a:cs typeface="+mn-cs"/>
            </a:endParaRPr>
          </a:p>
        </p:txBody>
      </p:sp>
      <p:pic>
        <p:nvPicPr>
          <p:cNvPr id="6" name="Picture 5">
            <a:extLst>
              <a:ext uri="{FF2B5EF4-FFF2-40B4-BE49-F238E27FC236}">
                <a16:creationId xmlns:a16="http://schemas.microsoft.com/office/drawing/2014/main" id="{56F91203-9C6E-4FA1-83B9-6F5B5BE7E8E5}"/>
              </a:ext>
            </a:extLst>
          </p:cNvPr>
          <p:cNvPicPr>
            <a:picLocks noChangeAspect="1"/>
          </p:cNvPicPr>
          <p:nvPr/>
        </p:nvPicPr>
        <p:blipFill>
          <a:blip r:embed="rId4"/>
          <a:stretch>
            <a:fillRect/>
          </a:stretch>
        </p:blipFill>
        <p:spPr>
          <a:xfrm>
            <a:off x="10253508" y="6318747"/>
            <a:ext cx="1857375" cy="428625"/>
          </a:xfrm>
          <a:prstGeom prst="rect">
            <a:avLst/>
          </a:prstGeom>
        </p:spPr>
      </p:pic>
      <p:pic>
        <p:nvPicPr>
          <p:cNvPr id="2" name="Picture 1">
            <a:extLst>
              <a:ext uri="{FF2B5EF4-FFF2-40B4-BE49-F238E27FC236}">
                <a16:creationId xmlns:a16="http://schemas.microsoft.com/office/drawing/2014/main" id="{53BACD39-4C1B-E66C-5A81-49C9BD423A1C}"/>
              </a:ext>
            </a:extLst>
          </p:cNvPr>
          <p:cNvPicPr>
            <a:picLocks noChangeAspect="1"/>
          </p:cNvPicPr>
          <p:nvPr/>
        </p:nvPicPr>
        <p:blipFill>
          <a:blip r:embed="rId5"/>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22273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1584-BEDE-4414-9459-6D516CF972E9}"/>
              </a:ext>
            </a:extLst>
          </p:cNvPr>
          <p:cNvSpPr>
            <a:spLocks noGrp="1"/>
          </p:cNvSpPr>
          <p:nvPr>
            <p:ph type="title" idx="4294967295"/>
          </p:nvPr>
        </p:nvSpPr>
        <p:spPr>
          <a:xfrm>
            <a:off x="793324" y="5492"/>
            <a:ext cx="10919791" cy="1289050"/>
          </a:xfrm>
        </p:spPr>
        <p:txBody>
          <a:bodyPr>
            <a:normAutofit fontScale="90000"/>
          </a:bodyPr>
          <a:lstStyle/>
          <a:p>
            <a:r>
              <a:rPr lang="en-GB" sz="3600" b="1" spc="-60" dirty="0">
                <a:solidFill>
                  <a:srgbClr val="4141D1"/>
                </a:solidFill>
              </a:rPr>
              <a:t>Cascade 95-95-95 </a:t>
            </a:r>
            <a:r>
              <a:rPr lang="en-GB" sz="3600" spc="-60" dirty="0">
                <a:solidFill>
                  <a:srgbClr val="4141D1"/>
                </a:solidFill>
              </a:rPr>
              <a:t>de </a:t>
            </a:r>
            <a:r>
              <a:rPr lang="en-GB" sz="3600" b="1" spc="-60" dirty="0">
                <a:solidFill>
                  <a:srgbClr val="4141D1"/>
                </a:solidFill>
              </a:rPr>
              <a:t>tests et de </a:t>
            </a:r>
            <a:r>
              <a:rPr lang="en-GB" sz="3600" b="1" spc="-60" dirty="0" err="1">
                <a:solidFill>
                  <a:srgbClr val="4141D1"/>
                </a:solidFill>
              </a:rPr>
              <a:t>traitements</a:t>
            </a:r>
            <a:r>
              <a:rPr lang="en-GB" sz="3600" b="1" spc="-60" dirty="0">
                <a:solidFill>
                  <a:srgbClr val="4141D1"/>
                </a:solidFill>
              </a:rPr>
              <a:t> </a:t>
            </a:r>
            <a:r>
              <a:rPr lang="en-GB" sz="3600" spc="-60" dirty="0">
                <a:solidFill>
                  <a:srgbClr val="4141D1"/>
                </a:solidFill>
              </a:rPr>
              <a:t>: </a:t>
            </a:r>
            <a:br>
              <a:rPr lang="en-GB" sz="3600" spc="-60" dirty="0">
                <a:solidFill>
                  <a:srgbClr val="4141D1"/>
                </a:solidFill>
              </a:rPr>
            </a:br>
            <a:r>
              <a:rPr lang="en-GB" sz="3600" spc="-60" dirty="0">
                <a:solidFill>
                  <a:srgbClr val="4141D1"/>
                </a:solidFill>
              </a:rPr>
              <a:t>Estimation Spectrum et examen de la </a:t>
            </a:r>
            <a:r>
              <a:rPr lang="en-GB" sz="3600" spc="-60" dirty="0" err="1">
                <a:solidFill>
                  <a:srgbClr val="4141D1"/>
                </a:solidFill>
              </a:rPr>
              <a:t>qualité</a:t>
            </a:r>
            <a:r>
              <a:rPr lang="en-GB" sz="3600" spc="-60" dirty="0">
                <a:solidFill>
                  <a:srgbClr val="4141D1"/>
                </a:solidFill>
              </a:rPr>
              <a:t> des données (I)</a:t>
            </a:r>
          </a:p>
        </p:txBody>
      </p:sp>
      <p:sp>
        <p:nvSpPr>
          <p:cNvPr id="5" name="TextBox 4">
            <a:extLst>
              <a:ext uri="{FF2B5EF4-FFF2-40B4-BE49-F238E27FC236}">
                <a16:creationId xmlns:a16="http://schemas.microsoft.com/office/drawing/2014/main" id="{7FCE5B6C-E812-9B19-E0DA-00A18B590AE6}"/>
              </a:ext>
            </a:extLst>
          </p:cNvPr>
          <p:cNvSpPr txBox="1"/>
          <p:nvPr/>
        </p:nvSpPr>
        <p:spPr>
          <a:xfrm>
            <a:off x="2764885" y="6070876"/>
            <a:ext cx="6828243" cy="738664"/>
          </a:xfrm>
          <a:prstGeom prst="rect">
            <a:avLst/>
          </a:prstGeom>
          <a:noFill/>
        </p:spPr>
        <p:txBody>
          <a:bodyPr wrap="square">
            <a:spAutoFit/>
          </a:bodyPr>
          <a:lstStyle/>
          <a:p>
            <a:r>
              <a:rPr lang="en-US" sz="1400">
                <a:latin typeface="Calibri" panose="020F0502020204030204" pitchFamily="34" charset="0"/>
                <a:cs typeface="Calibri" panose="020F0502020204030204" pitchFamily="34" charset="0"/>
              </a:rPr>
              <a:t>Chaque fois que vous modifiez les données du programme (KOS, ART, VLS) </a:t>
            </a:r>
            <a:r>
              <a:rPr lang="en-US" sz="1400" i="1">
                <a:latin typeface="Calibri" panose="020F0502020204030204" pitchFamily="34" charset="0"/>
                <a:cs typeface="Calibri" panose="020F0502020204030204" pitchFamily="34" charset="0"/>
              </a:rPr>
              <a:t>ou l'</a:t>
            </a:r>
            <a:r>
              <a:rPr lang="en-US" sz="1400">
                <a:latin typeface="Calibri" panose="020F0502020204030204" pitchFamily="34" charset="0"/>
                <a:cs typeface="Calibri" panose="020F0502020204030204" pitchFamily="34" charset="0"/>
              </a:rPr>
              <a:t>estimation de l'incidence (CSAVR/EPP/AEM/ECDC), revoyez les cascades - tour à tour pour les hommes, les femmes et (le cas échéant) les enfants.</a:t>
            </a:r>
            <a:endParaRPr lang="en-CH" sz="1400">
              <a:latin typeface="Calibri" panose="020F0502020204030204" pitchFamily="34" charset="0"/>
              <a:cs typeface="Calibri" panose="020F0502020204030204" pitchFamily="34" charset="0"/>
            </a:endParaRPr>
          </a:p>
        </p:txBody>
      </p:sp>
      <p:pic>
        <p:nvPicPr>
          <p:cNvPr id="12" name="Picture 11" descr="Graphical user interface, text, application&#10;&#10;Description automatically generated">
            <a:extLst>
              <a:ext uri="{FF2B5EF4-FFF2-40B4-BE49-F238E27FC236}">
                <a16:creationId xmlns:a16="http://schemas.microsoft.com/office/drawing/2014/main" id="{24FAE78A-CE6B-7349-18C7-19332BD115C8}"/>
              </a:ext>
            </a:extLst>
          </p:cNvPr>
          <p:cNvPicPr>
            <a:picLocks noChangeAspect="1"/>
          </p:cNvPicPr>
          <p:nvPr/>
        </p:nvPicPr>
        <p:blipFill rotWithShape="1">
          <a:blip r:embed="rId3"/>
          <a:srcRect l="58660" t="10547" b="23865"/>
          <a:stretch/>
        </p:blipFill>
        <p:spPr>
          <a:xfrm>
            <a:off x="640461" y="1531756"/>
            <a:ext cx="5040183" cy="4498079"/>
          </a:xfrm>
          <a:prstGeom prst="rect">
            <a:avLst/>
          </a:prstGeom>
        </p:spPr>
      </p:pic>
      <p:sp>
        <p:nvSpPr>
          <p:cNvPr id="14" name="Oval 13">
            <a:extLst>
              <a:ext uri="{FF2B5EF4-FFF2-40B4-BE49-F238E27FC236}">
                <a16:creationId xmlns:a16="http://schemas.microsoft.com/office/drawing/2014/main" id="{6D5FCCEF-F057-18A9-A67E-B8952726DF7C}"/>
              </a:ext>
            </a:extLst>
          </p:cNvPr>
          <p:cNvSpPr/>
          <p:nvPr/>
        </p:nvSpPr>
        <p:spPr>
          <a:xfrm>
            <a:off x="644908" y="1463730"/>
            <a:ext cx="1386508" cy="5710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Arrow: Right 15">
            <a:extLst>
              <a:ext uri="{FF2B5EF4-FFF2-40B4-BE49-F238E27FC236}">
                <a16:creationId xmlns:a16="http://schemas.microsoft.com/office/drawing/2014/main" id="{4DEB4319-2082-F474-C3ED-89025CF2B4DB}"/>
              </a:ext>
            </a:extLst>
          </p:cNvPr>
          <p:cNvSpPr/>
          <p:nvPr/>
        </p:nvSpPr>
        <p:spPr>
          <a:xfrm flipV="1">
            <a:off x="6096000" y="3865890"/>
            <a:ext cx="691261" cy="276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Oval 2">
            <a:extLst>
              <a:ext uri="{FF2B5EF4-FFF2-40B4-BE49-F238E27FC236}">
                <a16:creationId xmlns:a16="http://schemas.microsoft.com/office/drawing/2014/main" id="{337CCE34-3DEA-4E0E-6897-DFBD0DF674BC}"/>
              </a:ext>
            </a:extLst>
          </p:cNvPr>
          <p:cNvSpPr/>
          <p:nvPr/>
        </p:nvSpPr>
        <p:spPr>
          <a:xfrm>
            <a:off x="2764885" y="1930029"/>
            <a:ext cx="1386508" cy="5710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7" name="Picture 6" descr="Graphical user interface, application&#10;&#10;Description automatically generated">
            <a:extLst>
              <a:ext uri="{FF2B5EF4-FFF2-40B4-BE49-F238E27FC236}">
                <a16:creationId xmlns:a16="http://schemas.microsoft.com/office/drawing/2014/main" id="{AF5403C0-CACD-5693-4251-B9308D817963}"/>
              </a:ext>
            </a:extLst>
          </p:cNvPr>
          <p:cNvPicPr>
            <a:picLocks noChangeAspect="1"/>
          </p:cNvPicPr>
          <p:nvPr/>
        </p:nvPicPr>
        <p:blipFill rotWithShape="1">
          <a:blip r:embed="rId4"/>
          <a:srcRect l="25029" t="12076" r="37471" b="17209"/>
          <a:stretch/>
        </p:blipFill>
        <p:spPr>
          <a:xfrm>
            <a:off x="7141115" y="1146147"/>
            <a:ext cx="4572000" cy="4849622"/>
          </a:xfrm>
          <a:prstGeom prst="rect">
            <a:avLst/>
          </a:prstGeom>
        </p:spPr>
      </p:pic>
      <p:pic>
        <p:nvPicPr>
          <p:cNvPr id="9" name="Picture 8">
            <a:extLst>
              <a:ext uri="{FF2B5EF4-FFF2-40B4-BE49-F238E27FC236}">
                <a16:creationId xmlns:a16="http://schemas.microsoft.com/office/drawing/2014/main" id="{432632B6-CE11-B9C7-A246-03DDBD3BFC6D}"/>
              </a:ext>
            </a:extLst>
          </p:cNvPr>
          <p:cNvPicPr>
            <a:picLocks noChangeAspect="1"/>
          </p:cNvPicPr>
          <p:nvPr/>
        </p:nvPicPr>
        <p:blipFill>
          <a:blip r:embed="rId5"/>
          <a:stretch>
            <a:fillRect/>
          </a:stretch>
        </p:blipFill>
        <p:spPr>
          <a:xfrm>
            <a:off x="10107612" y="6318746"/>
            <a:ext cx="1857375" cy="428625"/>
          </a:xfrm>
          <a:prstGeom prst="rect">
            <a:avLst/>
          </a:prstGeom>
        </p:spPr>
      </p:pic>
      <p:pic>
        <p:nvPicPr>
          <p:cNvPr id="4" name="Picture 3">
            <a:extLst>
              <a:ext uri="{FF2B5EF4-FFF2-40B4-BE49-F238E27FC236}">
                <a16:creationId xmlns:a16="http://schemas.microsoft.com/office/drawing/2014/main" id="{01BCD3A8-B5C0-9853-79A1-84A34618A2FF}"/>
              </a:ext>
            </a:extLst>
          </p:cNvPr>
          <p:cNvPicPr>
            <a:picLocks noChangeAspect="1"/>
          </p:cNvPicPr>
          <p:nvPr/>
        </p:nvPicPr>
        <p:blipFill>
          <a:blip r:embed="rId6"/>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1319036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262174-FE0B-2819-591A-30C0C6A5DA3B}"/>
              </a:ext>
            </a:extLst>
          </p:cNvPr>
          <p:cNvPicPr>
            <a:picLocks noChangeAspect="1"/>
          </p:cNvPicPr>
          <p:nvPr/>
        </p:nvPicPr>
        <p:blipFill>
          <a:blip r:embed="rId3"/>
          <a:stretch>
            <a:fillRect/>
          </a:stretch>
        </p:blipFill>
        <p:spPr>
          <a:xfrm>
            <a:off x="6804837" y="736852"/>
            <a:ext cx="5248556" cy="2933943"/>
          </a:xfrm>
          <a:prstGeom prst="rect">
            <a:avLst/>
          </a:prstGeom>
        </p:spPr>
      </p:pic>
      <p:sp>
        <p:nvSpPr>
          <p:cNvPr id="2" name="Title 1">
            <a:extLst>
              <a:ext uri="{FF2B5EF4-FFF2-40B4-BE49-F238E27FC236}">
                <a16:creationId xmlns:a16="http://schemas.microsoft.com/office/drawing/2014/main" id="{5F8E1584-BEDE-4414-9459-6D516CF972E9}"/>
              </a:ext>
            </a:extLst>
          </p:cNvPr>
          <p:cNvSpPr>
            <a:spLocks noGrp="1"/>
          </p:cNvSpPr>
          <p:nvPr>
            <p:ph type="title" idx="4294967295"/>
          </p:nvPr>
        </p:nvSpPr>
        <p:spPr>
          <a:xfrm>
            <a:off x="138607" y="209591"/>
            <a:ext cx="12077701" cy="754799"/>
          </a:xfrm>
        </p:spPr>
        <p:txBody>
          <a:bodyPr>
            <a:noAutofit/>
          </a:bodyPr>
          <a:lstStyle/>
          <a:p>
            <a:r>
              <a:rPr lang="en-GB" sz="3600" b="1" spc="-60" dirty="0">
                <a:solidFill>
                  <a:srgbClr val="4141D1"/>
                </a:solidFill>
              </a:rPr>
              <a:t>Cascade 95-95-95: Estimation Spectrum et examen de la </a:t>
            </a:r>
            <a:r>
              <a:rPr lang="en-GB" sz="3600" b="1" spc="-60" dirty="0" err="1">
                <a:solidFill>
                  <a:srgbClr val="4141D1"/>
                </a:solidFill>
              </a:rPr>
              <a:t>qualité</a:t>
            </a:r>
            <a:r>
              <a:rPr lang="en-GB" sz="3600" b="1" spc="-60" dirty="0">
                <a:solidFill>
                  <a:srgbClr val="4141D1"/>
                </a:solidFill>
              </a:rPr>
              <a:t> des données (II)</a:t>
            </a:r>
          </a:p>
        </p:txBody>
      </p:sp>
      <p:sp>
        <p:nvSpPr>
          <p:cNvPr id="3" name="Content Placeholder 2">
            <a:extLst>
              <a:ext uri="{FF2B5EF4-FFF2-40B4-BE49-F238E27FC236}">
                <a16:creationId xmlns:a16="http://schemas.microsoft.com/office/drawing/2014/main" id="{E9D6A56A-3171-B894-7AD2-C6C5E62429F8}"/>
              </a:ext>
            </a:extLst>
          </p:cNvPr>
          <p:cNvSpPr txBox="1">
            <a:spLocks/>
          </p:cNvSpPr>
          <p:nvPr/>
        </p:nvSpPr>
        <p:spPr>
          <a:xfrm>
            <a:off x="0" y="1136469"/>
            <a:ext cx="7006590" cy="5865222"/>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33363" indent="-233363">
              <a:buFont typeface="+mj-lt"/>
              <a:buAutoNum type="arabicPeriod"/>
            </a:pP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Le nombre de personnes dans chaque barre de la cascade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est</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-il </a:t>
            </a:r>
            <a:r>
              <a:rPr lang="en-US" sz="1600" i="1" dirty="0" err="1">
                <a:solidFill>
                  <a:srgbClr val="00B050"/>
                </a:solidFill>
                <a:latin typeface="Cambria" panose="02040503050406030204" pitchFamily="18" charset="0"/>
                <a:ea typeface="Cambria" panose="02040503050406030204" pitchFamily="18" charset="0"/>
                <a:cs typeface="Calibri" panose="020F0502020204030204" pitchFamily="34" charset="0"/>
              </a:rPr>
              <a:t>inférieur</a:t>
            </a:r>
            <a:r>
              <a:rPr lang="en-US" sz="1600" i="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sz="1600" dirty="0">
                <a:solidFill>
                  <a:srgbClr val="00B050"/>
                </a:solidFill>
                <a:latin typeface="Cambria" panose="02040503050406030204" pitchFamily="18" charset="0"/>
                <a:ea typeface="Cambria" panose="02040503050406030204" pitchFamily="18" charset="0"/>
                <a:cs typeface="Calibri" panose="020F0502020204030204" pitchFamily="34" charset="0"/>
              </a:rPr>
              <a:t>à celui de la barre </a:t>
            </a:r>
            <a:r>
              <a:rPr lang="en-US" sz="1600" dirty="0" err="1">
                <a:solidFill>
                  <a:srgbClr val="00B050"/>
                </a:solidFill>
                <a:latin typeface="Cambria" panose="02040503050406030204" pitchFamily="18" charset="0"/>
                <a:ea typeface="Cambria" panose="02040503050406030204" pitchFamily="18" charset="0"/>
                <a:cs typeface="Calibri" panose="020F0502020204030204" pitchFamily="34" charset="0"/>
              </a:rPr>
              <a:t>précédente</a:t>
            </a:r>
            <a:r>
              <a:rPr lang="en-US" sz="1600"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pour la couverture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c’est</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à dire, </a:t>
            </a:r>
            <a:r>
              <a:rPr lang="en-US" sz="1600" dirty="0">
                <a:solidFill>
                  <a:srgbClr val="00B050"/>
                </a:solidFill>
                <a:latin typeface="Cambria" panose="02040503050406030204" pitchFamily="18" charset="0"/>
                <a:ea typeface="Cambria" panose="02040503050406030204" pitchFamily="18" charset="0"/>
                <a:cs typeface="Calibri" panose="020F0502020204030204" pitchFamily="34" charset="0"/>
              </a:rPr>
              <a:t>la couverture ne </a:t>
            </a:r>
            <a:r>
              <a:rPr lang="en-US" sz="1600" dirty="0" err="1">
                <a:solidFill>
                  <a:srgbClr val="00B050"/>
                </a:solidFill>
                <a:latin typeface="Cambria" panose="02040503050406030204" pitchFamily="18" charset="0"/>
                <a:ea typeface="Cambria" panose="02040503050406030204" pitchFamily="18" charset="0"/>
                <a:cs typeface="Calibri" panose="020F0502020204030204" pitchFamily="34" charset="0"/>
              </a:rPr>
              <a:t>dépasse</a:t>
            </a:r>
            <a:r>
              <a:rPr lang="en-US" sz="1600" dirty="0">
                <a:solidFill>
                  <a:srgbClr val="00B050"/>
                </a:solidFill>
                <a:latin typeface="Cambria" panose="02040503050406030204" pitchFamily="18" charset="0"/>
                <a:ea typeface="Cambria" panose="02040503050406030204" pitchFamily="18" charset="0"/>
                <a:cs typeface="Calibri" panose="020F0502020204030204" pitchFamily="34" charset="0"/>
              </a:rPr>
              <a:t> 100 % </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pour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aucune</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des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années</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 </a:t>
            </a:r>
          </a:p>
          <a:p>
            <a:pPr lvl="1"/>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Hommes adultes, femmes adultes et enfants à tour de rôle</a:t>
            </a:r>
          </a:p>
          <a:p>
            <a:pPr lvl="1"/>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Toutes les années 2010-2023.</a:t>
            </a:r>
          </a:p>
          <a:p>
            <a:pPr lvl="1"/>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Si le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nombre</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de PVVIH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connaissant</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leur</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statut</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est</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supérieur</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à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ceux</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sous TAR, pourquoi un tel écart ? </a:t>
            </a:r>
            <a:b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b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La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connaissance</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du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statut</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a-</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elle</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été</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surévaluée</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 </a:t>
            </a:r>
            <a:b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b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Les décès n'ont-ils pas été soustraits ?</a:t>
            </a:r>
          </a:p>
          <a:p>
            <a:pPr marL="514350" indent="-514350">
              <a:buFont typeface="+mj-lt"/>
              <a:buAutoNum type="arabicPeriod"/>
            </a:pP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Y a-t-il des augmentations ou des baisses soudaines et importantes </a:t>
            </a:r>
            <a: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t>d'une </a:t>
            </a:r>
            <a:r>
              <a:rPr lang="en-US" sz="1600" b="1" dirty="0" err="1">
                <a:solidFill>
                  <a:schemeClr val="tx1"/>
                </a:solidFill>
                <a:latin typeface="Cambria" panose="02040503050406030204" pitchFamily="18" charset="0"/>
                <a:ea typeface="Cambria" panose="02040503050406030204" pitchFamily="18" charset="0"/>
                <a:cs typeface="Calibri" panose="020F0502020204030204" pitchFamily="34" charset="0"/>
              </a:rPr>
              <a:t>année</a:t>
            </a:r>
            <a: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t> à l'autre qui ne sont pas expliquées ? </a:t>
            </a:r>
            <a:b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br>
            <a:endPar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514350" indent="-514350">
              <a:buFont typeface="+mj-lt"/>
              <a:buAutoNum type="arabicPeriod"/>
            </a:pP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Cohérence de la couverture </a:t>
            </a:r>
            <a: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t>TAR</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entre : </a:t>
            </a:r>
          </a:p>
          <a:p>
            <a:pPr lvl="1"/>
            <a: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t>Les </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femmes adultes dans leur ensemble, </a:t>
            </a:r>
          </a:p>
          <a:p>
            <a:pPr lvl="1"/>
            <a: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t>Les </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femmes enceintes entrant en CPN/PTME </a:t>
            </a:r>
          </a:p>
          <a:p>
            <a:pPr lvl="1"/>
            <a: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t>Les</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enfants</a:t>
            </a:r>
            <a:b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br>
            <a:endPar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233363" indent="-233363">
              <a:buFont typeface="+mj-lt"/>
              <a:buAutoNum type="arabicPeriod"/>
            </a:pP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Vérifier les données relatives au TAR (et à la PTME),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mais</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aussi</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le </a:t>
            </a:r>
            <a:r>
              <a:rPr lang="en-US" sz="1600" b="1" dirty="0" err="1">
                <a:solidFill>
                  <a:schemeClr val="tx1"/>
                </a:solidFill>
                <a:latin typeface="Cambria" panose="02040503050406030204" pitchFamily="18" charset="0"/>
                <a:ea typeface="Cambria" panose="02040503050406030204" pitchFamily="18" charset="0"/>
                <a:cs typeface="Calibri" panose="020F0502020204030204" pitchFamily="34" charset="0"/>
              </a:rPr>
              <a:t>dénominateur</a:t>
            </a:r>
            <a: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1600" b="1" dirty="0" err="1">
                <a:solidFill>
                  <a:schemeClr val="tx1"/>
                </a:solidFill>
                <a:latin typeface="Cambria" panose="02040503050406030204" pitchFamily="18" charset="0"/>
                <a:ea typeface="Cambria" panose="02040503050406030204" pitchFamily="18" charset="0"/>
                <a:cs typeface="Calibri" panose="020F0502020204030204" pitchFamily="34" charset="0"/>
              </a:rPr>
              <a:t>estimé</a:t>
            </a:r>
            <a: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t> pour les </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PVVIH (hommes, femmes et enfants), </a:t>
            </a:r>
          </a:p>
        </p:txBody>
      </p:sp>
      <p:pic>
        <p:nvPicPr>
          <p:cNvPr id="12" name="Picture 11">
            <a:extLst>
              <a:ext uri="{FF2B5EF4-FFF2-40B4-BE49-F238E27FC236}">
                <a16:creationId xmlns:a16="http://schemas.microsoft.com/office/drawing/2014/main" id="{62F4D071-3F47-46D1-34D9-BCBB3953DC25}"/>
              </a:ext>
            </a:extLst>
          </p:cNvPr>
          <p:cNvPicPr>
            <a:picLocks noChangeAspect="1"/>
          </p:cNvPicPr>
          <p:nvPr/>
        </p:nvPicPr>
        <p:blipFill>
          <a:blip r:embed="rId4"/>
          <a:stretch>
            <a:fillRect/>
          </a:stretch>
        </p:blipFill>
        <p:spPr>
          <a:xfrm>
            <a:off x="6561854" y="3788229"/>
            <a:ext cx="5491539" cy="3069771"/>
          </a:xfrm>
          <a:prstGeom prst="rect">
            <a:avLst/>
          </a:prstGeom>
        </p:spPr>
      </p:pic>
      <p:sp>
        <p:nvSpPr>
          <p:cNvPr id="4" name="Oval 3">
            <a:extLst>
              <a:ext uri="{FF2B5EF4-FFF2-40B4-BE49-F238E27FC236}">
                <a16:creationId xmlns:a16="http://schemas.microsoft.com/office/drawing/2014/main" id="{69F2D063-43A0-A587-550E-B519D8F2A5F1}"/>
              </a:ext>
            </a:extLst>
          </p:cNvPr>
          <p:cNvSpPr/>
          <p:nvPr/>
        </p:nvSpPr>
        <p:spPr>
          <a:xfrm>
            <a:off x="9287692" y="4324873"/>
            <a:ext cx="851580" cy="4286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6" name="Oval 5">
            <a:extLst>
              <a:ext uri="{FF2B5EF4-FFF2-40B4-BE49-F238E27FC236}">
                <a16:creationId xmlns:a16="http://schemas.microsoft.com/office/drawing/2014/main" id="{CDBA7197-E506-4D27-046B-D821B157DE79}"/>
              </a:ext>
            </a:extLst>
          </p:cNvPr>
          <p:cNvSpPr/>
          <p:nvPr/>
        </p:nvSpPr>
        <p:spPr>
          <a:xfrm>
            <a:off x="9429114" y="2692691"/>
            <a:ext cx="710157" cy="4286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Tree>
    <p:extLst>
      <p:ext uri="{BB962C8B-B14F-4D97-AF65-F5344CB8AC3E}">
        <p14:creationId xmlns:p14="http://schemas.microsoft.com/office/powerpoint/2010/main" val="335855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1584-BEDE-4414-9459-6D516CF972E9}"/>
              </a:ext>
            </a:extLst>
          </p:cNvPr>
          <p:cNvSpPr>
            <a:spLocks noGrp="1"/>
          </p:cNvSpPr>
          <p:nvPr>
            <p:ph type="title" idx="4294967295"/>
          </p:nvPr>
        </p:nvSpPr>
        <p:spPr>
          <a:xfrm>
            <a:off x="215899" y="82774"/>
            <a:ext cx="11837493" cy="877346"/>
          </a:xfrm>
        </p:spPr>
        <p:txBody>
          <a:bodyPr>
            <a:normAutofit fontScale="90000"/>
          </a:bodyPr>
          <a:lstStyle/>
          <a:p>
            <a:r>
              <a:rPr lang="en-GB" sz="3600" spc="-60" dirty="0">
                <a:solidFill>
                  <a:srgbClr val="4141D1"/>
                </a:solidFill>
              </a:rPr>
              <a:t>Affiner et </a:t>
            </a:r>
            <a:r>
              <a:rPr lang="en-GB" sz="3600" b="1" spc="-60" dirty="0">
                <a:solidFill>
                  <a:srgbClr val="4141D1"/>
                </a:solidFill>
              </a:rPr>
              <a:t>valider les données sur les traitements antirétroviraux pour adultes </a:t>
            </a:r>
            <a:r>
              <a:rPr lang="en-GB" sz="3600" spc="-60" dirty="0">
                <a:solidFill>
                  <a:srgbClr val="4141D1"/>
                </a:solidFill>
              </a:rPr>
              <a:t>et la couverture estimée</a:t>
            </a:r>
          </a:p>
        </p:txBody>
      </p:sp>
      <p:sp>
        <p:nvSpPr>
          <p:cNvPr id="3" name="Content Placeholder 2">
            <a:extLst>
              <a:ext uri="{FF2B5EF4-FFF2-40B4-BE49-F238E27FC236}">
                <a16:creationId xmlns:a16="http://schemas.microsoft.com/office/drawing/2014/main" id="{E9D6A56A-3171-B894-7AD2-C6C5E62429F8}"/>
              </a:ext>
            </a:extLst>
          </p:cNvPr>
          <p:cNvSpPr txBox="1">
            <a:spLocks/>
          </p:cNvSpPr>
          <p:nvPr/>
        </p:nvSpPr>
        <p:spPr>
          <a:xfrm>
            <a:off x="215899" y="783555"/>
            <a:ext cx="11449231" cy="563030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33363" indent="-233363">
              <a:buFont typeface="+mj-lt"/>
              <a:buAutoNum type="arabicPeriod"/>
            </a:pPr>
            <a:endParaRPr lang="en-US" sz="240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190B462-FCB3-669E-A832-0F3628A8CCE8}"/>
              </a:ext>
            </a:extLst>
          </p:cNvPr>
          <p:cNvSpPr txBox="1"/>
          <p:nvPr/>
        </p:nvSpPr>
        <p:spPr>
          <a:xfrm>
            <a:off x="434340" y="1182084"/>
            <a:ext cx="11449231" cy="5355312"/>
          </a:xfrm>
          <a:prstGeom prst="rect">
            <a:avLst/>
          </a:prstGeom>
          <a:noFill/>
        </p:spPr>
        <p:txBody>
          <a:bodyPr wrap="square">
            <a:spAutoFit/>
          </a:bodyPr>
          <a:lstStyle/>
          <a:p>
            <a:r>
              <a:rPr lang="en-US" b="1" dirty="0" err="1">
                <a:solidFill>
                  <a:schemeClr val="tx1"/>
                </a:solidFill>
                <a:latin typeface="Cambria" panose="02040503050406030204" pitchFamily="18" charset="0"/>
                <a:ea typeface="Cambria" panose="02040503050406030204" pitchFamily="18" charset="0"/>
              </a:rPr>
              <a:t>Editeur</a:t>
            </a:r>
            <a:r>
              <a:rPr lang="en-US" b="1" dirty="0">
                <a:solidFill>
                  <a:schemeClr val="tx1"/>
                </a:solidFill>
                <a:latin typeface="Cambria" panose="02040503050406030204" pitchFamily="18" charset="0"/>
                <a:ea typeface="Cambria" panose="02040503050406030204" pitchFamily="18" charset="0"/>
              </a:rPr>
              <a:t> de </a:t>
            </a:r>
            <a:r>
              <a:rPr lang="en-US" b="1" dirty="0" err="1">
                <a:latin typeface="Cambria" panose="02040503050406030204" pitchFamily="18" charset="0"/>
                <a:ea typeface="Cambria" panose="02040503050406030204" pitchFamily="18" charset="0"/>
              </a:rPr>
              <a:t>S</a:t>
            </a:r>
            <a:r>
              <a:rPr lang="en-US" b="1" dirty="0" err="1">
                <a:solidFill>
                  <a:schemeClr val="tx1"/>
                </a:solidFill>
                <a:latin typeface="Cambria" panose="02040503050406030204" pitchFamily="18" charset="0"/>
                <a:ea typeface="Cambria" panose="02040503050406030204" pitchFamily="18" charset="0"/>
              </a:rPr>
              <a:t>tatistiques</a:t>
            </a:r>
            <a:r>
              <a:rPr lang="en-US" b="1" dirty="0">
                <a:solidFill>
                  <a:schemeClr val="tx1"/>
                </a:solidFill>
                <a:latin typeface="Cambria" panose="02040503050406030204" pitchFamily="18" charset="0"/>
                <a:ea typeface="Cambria" panose="02040503050406030204" pitchFamily="18" charset="0"/>
              </a:rPr>
              <a:t> de programme </a:t>
            </a:r>
          </a:p>
          <a:p>
            <a:pPr marL="285750" indent="-285750">
              <a:buFont typeface="Arial" panose="020B0604020202020204" pitchFamily="34" charset="0"/>
              <a:buChar char="•"/>
            </a:pPr>
            <a:r>
              <a:rPr lang="en-US" dirty="0">
                <a:solidFill>
                  <a:schemeClr val="tx1"/>
                </a:solidFill>
                <a:latin typeface="Cambria" panose="02040503050406030204" pitchFamily="18" charset="0"/>
                <a:ea typeface="Cambria" panose="02040503050406030204" pitchFamily="18" charset="0"/>
              </a:rPr>
              <a:t>Tracer la tendance </a:t>
            </a:r>
            <a:r>
              <a:rPr lang="en-US" dirty="0" err="1">
                <a:solidFill>
                  <a:schemeClr val="tx1"/>
                </a:solidFill>
                <a:latin typeface="Cambria" panose="02040503050406030204" pitchFamily="18" charset="0"/>
                <a:ea typeface="Cambria" panose="02040503050406030204" pitchFamily="18" charset="0"/>
              </a:rPr>
              <a:t>temporelle</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historique</a:t>
            </a:r>
            <a:r>
              <a:rPr lang="en-US" dirty="0">
                <a:solidFill>
                  <a:schemeClr val="tx1"/>
                </a:solidFill>
                <a:latin typeface="Cambria" panose="02040503050406030204" pitchFamily="18" charset="0"/>
                <a:ea typeface="Cambria" panose="02040503050406030204" pitchFamily="18" charset="0"/>
              </a:rPr>
              <a:t> de la mise à </a:t>
            </a:r>
            <a:r>
              <a:rPr lang="en-US" dirty="0" err="1">
                <a:solidFill>
                  <a:schemeClr val="tx1"/>
                </a:solidFill>
                <a:latin typeface="Cambria" panose="02040503050406030204" pitchFamily="18" charset="0"/>
                <a:ea typeface="Cambria" panose="02040503050406030204" pitchFamily="18" charset="0"/>
              </a:rPr>
              <a:t>l’echelle</a:t>
            </a:r>
            <a:r>
              <a:rPr lang="en-US" dirty="0">
                <a:solidFill>
                  <a:schemeClr val="tx1"/>
                </a:solidFill>
                <a:latin typeface="Cambria" panose="02040503050406030204" pitchFamily="18" charset="0"/>
                <a:ea typeface="Cambria" panose="02040503050406030204" pitchFamily="18" charset="0"/>
              </a:rPr>
              <a:t> du TAR, </a:t>
            </a:r>
            <a:r>
              <a:rPr lang="en-US" dirty="0" err="1">
                <a:solidFill>
                  <a:schemeClr val="tx1"/>
                </a:solidFill>
                <a:latin typeface="Cambria" panose="02040503050406030204" pitchFamily="18" charset="0"/>
                <a:ea typeface="Cambria" panose="02040503050406030204" pitchFamily="18" charset="0"/>
              </a:rPr>
              <a:t>afin</a:t>
            </a:r>
            <a:r>
              <a:rPr lang="en-US" dirty="0">
                <a:solidFill>
                  <a:schemeClr val="tx1"/>
                </a:solidFill>
                <a:latin typeface="Cambria" panose="02040503050406030204" pitchFamily="18" charset="0"/>
                <a:ea typeface="Cambria" panose="02040503050406030204" pitchFamily="18" charset="0"/>
              </a:rPr>
              <a:t> de </a:t>
            </a:r>
            <a:r>
              <a:rPr lang="en-US" dirty="0" err="1">
                <a:solidFill>
                  <a:schemeClr val="tx1"/>
                </a:solidFill>
                <a:latin typeface="Cambria" panose="02040503050406030204" pitchFamily="18" charset="0"/>
                <a:ea typeface="Cambria" panose="02040503050406030204" pitchFamily="18" charset="0"/>
              </a:rPr>
              <a:t>détecter</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toute</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erreur</a:t>
            </a:r>
            <a:r>
              <a:rPr lang="en-US" dirty="0">
                <a:solidFill>
                  <a:schemeClr val="tx1"/>
                </a:solidFill>
                <a:latin typeface="Cambria" panose="02040503050406030204" pitchFamily="18" charset="0"/>
                <a:ea typeface="Cambria" panose="02040503050406030204" pitchFamily="18" charset="0"/>
              </a:rPr>
              <a:t> de </a:t>
            </a:r>
            <a:r>
              <a:rPr lang="en-US" dirty="0" err="1">
                <a:solidFill>
                  <a:schemeClr val="tx1"/>
                </a:solidFill>
                <a:latin typeface="Cambria" panose="02040503050406030204" pitchFamily="18" charset="0"/>
                <a:ea typeface="Cambria" panose="02040503050406030204" pitchFamily="18" charset="0"/>
              </a:rPr>
              <a:t>saisie</a:t>
            </a:r>
            <a:r>
              <a:rPr lang="en-US" dirty="0">
                <a:solidFill>
                  <a:schemeClr val="tx1"/>
                </a:solidFill>
                <a:latin typeface="Cambria" panose="02040503050406030204" pitchFamily="18" charset="0"/>
                <a:ea typeface="Cambria" panose="02040503050406030204" pitchFamily="18" charset="0"/>
              </a:rPr>
              <a:t> et </a:t>
            </a:r>
            <a:r>
              <a:rPr lang="en-US" dirty="0" err="1">
                <a:solidFill>
                  <a:schemeClr val="tx1"/>
                </a:solidFill>
                <a:latin typeface="Cambria" panose="02040503050406030204" pitchFamily="18" charset="0"/>
                <a:ea typeface="Cambria" panose="02040503050406030204" pitchFamily="18" charset="0"/>
              </a:rPr>
              <a:t>toute</a:t>
            </a:r>
            <a:r>
              <a:rPr lang="en-US" dirty="0">
                <a:solidFill>
                  <a:schemeClr val="tx1"/>
                </a:solidFill>
                <a:latin typeface="Cambria" panose="02040503050406030204" pitchFamily="18" charset="0"/>
                <a:ea typeface="Cambria" panose="02040503050406030204" pitchFamily="18" charset="0"/>
              </a:rPr>
              <a:t> fluctuation </a:t>
            </a:r>
            <a:r>
              <a:rPr lang="en-US" dirty="0" err="1">
                <a:solidFill>
                  <a:schemeClr val="tx1"/>
                </a:solidFill>
                <a:latin typeface="Cambria" panose="02040503050406030204" pitchFamily="18" charset="0"/>
                <a:ea typeface="Cambria" panose="02040503050406030204" pitchFamily="18" charset="0"/>
              </a:rPr>
              <a:t>inexpliquée</a:t>
            </a:r>
            <a:r>
              <a:rPr lang="en-US" dirty="0">
                <a:solidFill>
                  <a:schemeClr val="tx1"/>
                </a:solidFill>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Ajuster</a:t>
            </a:r>
            <a:r>
              <a:rPr lang="en-US" dirty="0">
                <a:latin typeface="Cambria" panose="02040503050406030204" pitchFamily="18" charset="0"/>
                <a:ea typeface="Cambria" panose="02040503050406030204" pitchFamily="18" charset="0"/>
              </a:rPr>
              <a:t> les </a:t>
            </a:r>
            <a:r>
              <a:rPr lang="en-US" dirty="0" err="1">
                <a:latin typeface="Cambria" panose="02040503050406030204" pitchFamily="18" charset="0"/>
                <a:ea typeface="Cambria" panose="02040503050406030204" pitchFamily="18" charset="0"/>
              </a:rPr>
              <a:t>nombres</a:t>
            </a:r>
            <a:r>
              <a:rPr lang="en-US" dirty="0">
                <a:latin typeface="Cambria" panose="02040503050406030204" pitchFamily="18" charset="0"/>
                <a:ea typeface="Cambria" panose="02040503050406030204" pitchFamily="18" charset="0"/>
              </a:rPr>
              <a:t> de </a:t>
            </a:r>
            <a:r>
              <a:rPr lang="en-US" dirty="0" err="1">
                <a:latin typeface="Cambria" panose="02040503050406030204" pitchFamily="18" charset="0"/>
                <a:ea typeface="Cambria" panose="02040503050406030204" pitchFamily="18" charset="0"/>
              </a:rPr>
              <a:t>traitements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antirétroviraux</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rapportés</a:t>
            </a:r>
            <a:r>
              <a:rPr lang="en-US" dirty="0">
                <a:latin typeface="Cambria" panose="02040503050406030204" pitchFamily="18" charset="0"/>
                <a:ea typeface="Cambria" panose="02040503050406030204" pitchFamily="18" charset="0"/>
              </a:rPr>
              <a:t> par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les programmes </a:t>
            </a:r>
            <a:r>
              <a:rPr lang="en-US" dirty="0" err="1">
                <a:latin typeface="Cambria" panose="02040503050406030204" pitchFamily="18" charset="0"/>
                <a:ea typeface="Cambria" panose="02040503050406030204" pitchFamily="18" charset="0"/>
              </a:rPr>
              <a:t>en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fonction</a:t>
            </a:r>
            <a:r>
              <a:rPr lang="en-US" dirty="0">
                <a:latin typeface="Cambria" panose="02040503050406030204" pitchFamily="18" charset="0"/>
                <a:ea typeface="Cambria" panose="02040503050406030204" pitchFamily="18" charset="0"/>
              </a:rPr>
              <a:t> d'un </a:t>
            </a:r>
            <a:r>
              <a:rPr lang="en-US" dirty="0" err="1">
                <a:latin typeface="Cambria" panose="02040503050406030204" pitchFamily="18" charset="0"/>
                <a:ea typeface="Cambria" panose="02040503050406030204" pitchFamily="18" charset="0"/>
              </a:rPr>
              <a:t>facteur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déterminé</a:t>
            </a:r>
            <a:r>
              <a:rPr lang="en-US" dirty="0">
                <a:latin typeface="Cambria" panose="02040503050406030204" pitchFamily="18" charset="0"/>
                <a:ea typeface="Cambria" panose="02040503050406030204" pitchFamily="18" charset="0"/>
              </a:rPr>
              <a:t> par un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audit national de la </a:t>
            </a:r>
            <a:r>
              <a:rPr lang="en-US" dirty="0" err="1">
                <a:latin typeface="Cambria" panose="02040503050406030204" pitchFamily="18" charset="0"/>
                <a:ea typeface="Cambria" panose="02040503050406030204" pitchFamily="18" charset="0"/>
              </a:rPr>
              <a:t>qualité</a:t>
            </a:r>
            <a:r>
              <a:rPr lang="en-US" dirty="0">
                <a:latin typeface="Cambria" panose="02040503050406030204" pitchFamily="18" charset="0"/>
                <a:ea typeface="Cambria" panose="02040503050406030204" pitchFamily="18" charset="0"/>
              </a:rPr>
              <a:t> des données</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r>
              <a:rPr lang="en-US" b="1" dirty="0" err="1">
                <a:latin typeface="Cambria" panose="02040503050406030204" pitchFamily="18" charset="0"/>
                <a:ea typeface="Cambria" panose="02040503050406030204" pitchFamily="18" charset="0"/>
              </a:rPr>
              <a:t>Résultats</a:t>
            </a:r>
            <a:r>
              <a:rPr lang="en-US" b="1" dirty="0">
                <a:latin typeface="Cambria" panose="02040503050406030204" pitchFamily="18" charset="0"/>
                <a:ea typeface="Cambria" panose="02040503050406030204" pitchFamily="18" charset="0"/>
              </a:rPr>
              <a:t> de AIM </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Cascade de </a:t>
            </a:r>
            <a:r>
              <a:rPr lang="en-US" dirty="0" err="1">
                <a:latin typeface="Cambria" panose="02040503050406030204" pitchFamily="18" charset="0"/>
                <a:ea typeface="Cambria" panose="02040503050406030204" pitchFamily="18" charset="0"/>
              </a:rPr>
              <a:t>Traitement</a:t>
            </a:r>
            <a:r>
              <a:rPr lang="en-US" dirty="0">
                <a:latin typeface="Cambria" panose="02040503050406030204" pitchFamily="18" charset="0"/>
                <a:ea typeface="Cambria" panose="02040503050406030204" pitchFamily="18" charset="0"/>
              </a:rPr>
              <a:t>: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Le TAR </a:t>
            </a:r>
            <a:r>
              <a:rPr lang="en-US" dirty="0" err="1">
                <a:latin typeface="Cambria" panose="02040503050406030204" pitchFamily="18" charset="0"/>
                <a:ea typeface="Cambria" panose="02040503050406030204" pitchFamily="18" charset="0"/>
              </a:rPr>
              <a:t>devrait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être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inférieur</a:t>
            </a:r>
            <a:r>
              <a:rPr lang="en-US" dirty="0">
                <a:latin typeface="Cambria" panose="02040503050406030204" pitchFamily="18" charset="0"/>
                <a:ea typeface="Cambria" panose="02040503050406030204" pitchFamily="18" charset="0"/>
              </a:rPr>
              <a:t> aux PVVIH </a:t>
            </a:r>
            <a:r>
              <a:rPr lang="en-US" dirty="0" err="1">
                <a:latin typeface="Cambria" panose="02040503050406030204" pitchFamily="18" charset="0"/>
                <a:ea typeface="Cambria" panose="02040503050406030204" pitchFamily="18" charset="0"/>
              </a:rPr>
              <a:t>estimées</a:t>
            </a:r>
            <a:r>
              <a:rPr lang="en-US" dirty="0">
                <a:latin typeface="Cambria" panose="02040503050406030204" pitchFamily="18" charset="0"/>
                <a:ea typeface="Cambria" panose="02040503050406030204" pitchFamily="18" charset="0"/>
              </a:rPr>
              <a:t> par Spectrum:</a:t>
            </a: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rPr>
              <a:t>pour </a:t>
            </a:r>
            <a:r>
              <a:rPr lang="en-US" dirty="0" err="1">
                <a:latin typeface="Cambria" panose="02040503050406030204" pitchFamily="18" charset="0"/>
                <a:ea typeface="Cambria" panose="02040503050406030204" pitchFamily="18" charset="0"/>
              </a:rPr>
              <a:t>toutes</a:t>
            </a:r>
            <a:r>
              <a:rPr lang="en-US" dirty="0">
                <a:latin typeface="Cambria" panose="02040503050406030204" pitchFamily="18" charset="0"/>
                <a:ea typeface="Cambria" panose="02040503050406030204" pitchFamily="18" charset="0"/>
              </a:rPr>
              <a:t> les </a:t>
            </a:r>
            <a:r>
              <a:rPr lang="en-US" dirty="0" err="1">
                <a:latin typeface="Cambria" panose="02040503050406030204" pitchFamily="18" charset="0"/>
                <a:ea typeface="Cambria" panose="02040503050406030204" pitchFamily="18" charset="0"/>
              </a:rPr>
              <a:t>années</a:t>
            </a:r>
            <a:endParaRPr lang="en-US"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rPr>
              <a:t>pour les hommes et les femmes et (le </a:t>
            </a:r>
            <a:r>
              <a:rPr lang="en-US" dirty="0" err="1">
                <a:latin typeface="Cambria" panose="02040503050406030204" pitchFamily="18" charset="0"/>
                <a:ea typeface="Cambria" panose="02040503050406030204" pitchFamily="18" charset="0"/>
              </a:rPr>
              <a:t>cas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échéant</a:t>
            </a:r>
            <a:r>
              <a:rPr lang="en-US" dirty="0">
                <a:latin typeface="Cambria" panose="02040503050406030204" pitchFamily="18" charset="0"/>
                <a:ea typeface="Cambria" panose="02040503050406030204" pitchFamily="18" charset="0"/>
              </a:rPr>
              <a:t>) les enfants à tour de </a:t>
            </a:r>
            <a:r>
              <a:rPr lang="en-US" dirty="0" err="1">
                <a:latin typeface="Cambria" panose="02040503050406030204" pitchFamily="18" charset="0"/>
                <a:ea typeface="Cambria" panose="02040503050406030204" pitchFamily="18" charset="0"/>
              </a:rPr>
              <a:t>rôle</a:t>
            </a:r>
            <a:r>
              <a:rPr lang="en-US"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p>
            <a:r>
              <a:rPr lang="en-US" b="1" dirty="0">
                <a:latin typeface="Cambria" panose="02040503050406030204" pitchFamily="18" charset="0"/>
                <a:ea typeface="Cambria" panose="02040503050406030204" pitchFamily="18" charset="0"/>
              </a:rPr>
              <a:t>Validation</a:t>
            </a:r>
          </a:p>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Nombre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d'adultes</a:t>
            </a:r>
            <a:r>
              <a:rPr lang="en-US" dirty="0">
                <a:latin typeface="Cambria" panose="02040503050406030204" pitchFamily="18" charset="0"/>
                <a:ea typeface="Cambria" panose="02040503050406030204" pitchFamily="18" charset="0"/>
              </a:rPr>
              <a:t> (et, le </a:t>
            </a:r>
            <a:r>
              <a:rPr lang="en-US" dirty="0" err="1">
                <a:latin typeface="Cambria" panose="02040503050406030204" pitchFamily="18" charset="0"/>
                <a:ea typeface="Cambria" panose="02040503050406030204" pitchFamily="18" charset="0"/>
              </a:rPr>
              <a:t>cas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échéant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d'enfants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commençant</a:t>
            </a:r>
            <a:r>
              <a:rPr lang="en-US" dirty="0">
                <a:latin typeface="Cambria" panose="02040503050406030204" pitchFamily="18" charset="0"/>
                <a:ea typeface="Cambria" panose="02040503050406030204" pitchFamily="18" charset="0"/>
              </a:rPr>
              <a:t> le TAR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et </a:t>
            </a:r>
            <a:r>
              <a:rPr lang="en-US" dirty="0" err="1">
                <a:latin typeface="Cambria" panose="02040503050406030204" pitchFamily="18" charset="0"/>
                <a:ea typeface="Cambria" panose="02040503050406030204" pitchFamily="18" charset="0"/>
              </a:rPr>
              <a:t>ceux</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actuellement</a:t>
            </a:r>
            <a:r>
              <a:rPr lang="en-US" dirty="0">
                <a:latin typeface="Cambria" panose="02040503050406030204" pitchFamily="18" charset="0"/>
                <a:ea typeface="Cambria" panose="02040503050406030204" pitchFamily="18" charset="0"/>
              </a:rPr>
              <a:t> sous TAR par tranche </a:t>
            </a:r>
            <a:r>
              <a:rPr lang="en-US" dirty="0" err="1">
                <a:latin typeface="Cambria" panose="02040503050406030204" pitchFamily="18" charset="0"/>
                <a:ea typeface="Cambria" panose="02040503050406030204" pitchFamily="18" charset="0"/>
              </a:rPr>
              <a:t>d’âge</a:t>
            </a:r>
            <a:r>
              <a:rPr lang="en-US" dirty="0">
                <a:latin typeface="Cambria" panose="02040503050406030204" pitchFamily="18" charset="0"/>
                <a:ea typeface="Cambria" panose="02040503050406030204" pitchFamily="18" charset="0"/>
              </a:rPr>
              <a:t>: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Allocation par Spectrum par rapport aux données du programme</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3E05246E-AA29-0817-B3A3-0819B552D7F7}"/>
              </a:ext>
            </a:extLst>
          </p:cNvPr>
          <p:cNvPicPr>
            <a:picLocks noChangeAspect="1"/>
          </p:cNvPicPr>
          <p:nvPr/>
        </p:nvPicPr>
        <p:blipFill>
          <a:blip r:embed="rId3"/>
          <a:stretch>
            <a:fillRect/>
          </a:stretch>
        </p:blipFill>
        <p:spPr>
          <a:xfrm>
            <a:off x="8119872" y="2160769"/>
            <a:ext cx="3856229" cy="2155632"/>
          </a:xfrm>
          <a:prstGeom prst="rect">
            <a:avLst/>
          </a:prstGeom>
        </p:spPr>
      </p:pic>
      <p:pic>
        <p:nvPicPr>
          <p:cNvPr id="4" name="Picture 3">
            <a:extLst>
              <a:ext uri="{FF2B5EF4-FFF2-40B4-BE49-F238E27FC236}">
                <a16:creationId xmlns:a16="http://schemas.microsoft.com/office/drawing/2014/main" id="{E4E36969-692C-1046-3347-D339B01208B6}"/>
              </a:ext>
            </a:extLst>
          </p:cNvPr>
          <p:cNvPicPr>
            <a:picLocks noChangeAspect="1"/>
          </p:cNvPicPr>
          <p:nvPr/>
        </p:nvPicPr>
        <p:blipFill>
          <a:blip r:embed="rId4"/>
          <a:stretch>
            <a:fillRect/>
          </a:stretch>
        </p:blipFill>
        <p:spPr>
          <a:xfrm>
            <a:off x="106651" y="6157197"/>
            <a:ext cx="1409700" cy="647700"/>
          </a:xfrm>
          <a:prstGeom prst="rect">
            <a:avLst/>
          </a:prstGeom>
        </p:spPr>
      </p:pic>
      <p:pic>
        <p:nvPicPr>
          <p:cNvPr id="5" name="Picture 4">
            <a:extLst>
              <a:ext uri="{FF2B5EF4-FFF2-40B4-BE49-F238E27FC236}">
                <a16:creationId xmlns:a16="http://schemas.microsoft.com/office/drawing/2014/main" id="{97BA49ED-A493-2A82-15E6-6FF46F325179}"/>
              </a:ext>
            </a:extLst>
          </p:cNvPr>
          <p:cNvPicPr>
            <a:picLocks noChangeAspect="1"/>
          </p:cNvPicPr>
          <p:nvPr/>
        </p:nvPicPr>
        <p:blipFill>
          <a:blip r:embed="rId5"/>
          <a:stretch>
            <a:fillRect/>
          </a:stretch>
        </p:blipFill>
        <p:spPr>
          <a:xfrm>
            <a:off x="10107612" y="6318746"/>
            <a:ext cx="1857375" cy="428625"/>
          </a:xfrm>
          <a:prstGeom prst="rect">
            <a:avLst/>
          </a:prstGeom>
        </p:spPr>
      </p:pic>
    </p:spTree>
    <p:extLst>
      <p:ext uri="{BB962C8B-B14F-4D97-AF65-F5344CB8AC3E}">
        <p14:creationId xmlns:p14="http://schemas.microsoft.com/office/powerpoint/2010/main" val="209423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D1A-84CC-2018-47CB-6EECFC883B52}"/>
              </a:ext>
            </a:extLst>
          </p:cNvPr>
          <p:cNvSpPr>
            <a:spLocks noGrp="1"/>
          </p:cNvSpPr>
          <p:nvPr>
            <p:ph type="title"/>
          </p:nvPr>
        </p:nvSpPr>
        <p:spPr>
          <a:xfrm>
            <a:off x="609600" y="274638"/>
            <a:ext cx="10972800" cy="1143000"/>
          </a:xfrm>
        </p:spPr>
        <p:txBody>
          <a:bodyPr/>
          <a:lstStyle/>
          <a:p>
            <a:r>
              <a:rPr lang="en-US" b="1" dirty="0">
                <a:solidFill>
                  <a:srgbClr val="4141D1"/>
                </a:solidFill>
              </a:rPr>
              <a:t>Chiffres TAR des adultes : ajustement sur la base de l'audit de la qualité des données</a:t>
            </a:r>
          </a:p>
        </p:txBody>
      </p:sp>
      <p:pic>
        <p:nvPicPr>
          <p:cNvPr id="5" name="Picture 4">
            <a:extLst>
              <a:ext uri="{FF2B5EF4-FFF2-40B4-BE49-F238E27FC236}">
                <a16:creationId xmlns:a16="http://schemas.microsoft.com/office/drawing/2014/main" id="{BC4E45AD-89D0-36FE-D2B0-DB6E0F2D7FD9}"/>
              </a:ext>
            </a:extLst>
          </p:cNvPr>
          <p:cNvPicPr>
            <a:picLocks noChangeAspect="1"/>
          </p:cNvPicPr>
          <p:nvPr/>
        </p:nvPicPr>
        <p:blipFill>
          <a:blip r:embed="rId2"/>
          <a:stretch>
            <a:fillRect/>
          </a:stretch>
        </p:blipFill>
        <p:spPr>
          <a:xfrm>
            <a:off x="609600" y="1426324"/>
            <a:ext cx="7487602" cy="514731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8AE2D54-65E0-0EBC-BD06-A381F364EF88}"/>
              </a:ext>
            </a:extLst>
          </p:cNvPr>
          <p:cNvSpPr txBox="1"/>
          <p:nvPr/>
        </p:nvSpPr>
        <p:spPr>
          <a:xfrm>
            <a:off x="8356061" y="1426324"/>
            <a:ext cx="3700956" cy="4093428"/>
          </a:xfrm>
          <a:prstGeom prst="rect">
            <a:avLst/>
          </a:prstGeom>
          <a:noFill/>
        </p:spPr>
        <p:txBody>
          <a:bodyPr wrap="square" rtlCol="0">
            <a:spAutoFit/>
          </a:bodyPr>
          <a:lstStyle/>
          <a:p>
            <a:r>
              <a:rPr lang="en-US" sz="2000" dirty="0">
                <a:latin typeface="+mj-lt"/>
              </a:rPr>
              <a:t>Vous pouvez </a:t>
            </a:r>
            <a:r>
              <a:rPr lang="en-US" sz="2000" b="1" dirty="0">
                <a:latin typeface="+mj-lt"/>
              </a:rPr>
              <a:t>ajuster</a:t>
            </a:r>
            <a:r>
              <a:rPr lang="en-US" sz="2000" dirty="0">
                <a:latin typeface="+mj-lt"/>
              </a:rPr>
              <a:t> le nombre d'adultes sous TAR </a:t>
            </a:r>
            <a:r>
              <a:rPr lang="en-US" sz="2000" dirty="0" err="1">
                <a:latin typeface="+mj-lt"/>
              </a:rPr>
              <a:t>enregistré</a:t>
            </a:r>
            <a:r>
              <a:rPr lang="en-US" sz="2000" dirty="0">
                <a:latin typeface="+mj-lt"/>
              </a:rPr>
              <a:t> par le programme </a:t>
            </a:r>
            <a:r>
              <a:rPr lang="en-US" sz="2000" b="1" dirty="0">
                <a:latin typeface="+mj-lt"/>
              </a:rPr>
              <a:t>directement </a:t>
            </a:r>
            <a:r>
              <a:rPr lang="en-US" sz="2000" dirty="0">
                <a:latin typeface="+mj-lt"/>
              </a:rPr>
              <a:t>ou par le biais d'un </a:t>
            </a:r>
            <a:r>
              <a:rPr lang="en-US" sz="2000" b="1" dirty="0">
                <a:latin typeface="+mj-lt"/>
              </a:rPr>
              <a:t>facteur d'ajustement annuel </a:t>
            </a:r>
            <a:r>
              <a:rPr lang="en-US" sz="2000" dirty="0">
                <a:latin typeface="+mj-lt"/>
              </a:rPr>
              <a:t>basé sur un Audit national ou représentatif de la qualité des données. </a:t>
            </a:r>
          </a:p>
          <a:p>
            <a:r>
              <a:rPr lang="en-US" sz="2000" dirty="0">
                <a:latin typeface="+mj-lt"/>
              </a:rPr>
              <a:t>L'utilisation du facteur d'ajustement (pour l'année de </a:t>
            </a:r>
            <a:r>
              <a:rPr lang="en-US" sz="2000" dirty="0" err="1">
                <a:latin typeface="+mj-lt"/>
              </a:rPr>
              <a:t>l’Audit</a:t>
            </a:r>
            <a:r>
              <a:rPr lang="en-US" sz="2000" dirty="0">
                <a:latin typeface="+mj-lt"/>
              </a:rPr>
              <a:t> et éventuellement pour les </a:t>
            </a:r>
            <a:r>
              <a:rPr lang="en-US" sz="2000" dirty="0" err="1">
                <a:latin typeface="+mj-lt"/>
              </a:rPr>
              <a:t>années</a:t>
            </a:r>
            <a:r>
              <a:rPr lang="en-US" sz="2000" dirty="0">
                <a:latin typeface="+mj-lt"/>
              </a:rPr>
              <a:t> </a:t>
            </a:r>
            <a:r>
              <a:rPr lang="en-US" sz="2000" dirty="0" err="1">
                <a:latin typeface="+mj-lt"/>
              </a:rPr>
              <a:t>voisinantes</a:t>
            </a:r>
            <a:r>
              <a:rPr lang="en-US" sz="2000" dirty="0">
                <a:latin typeface="+mj-lt"/>
              </a:rPr>
              <a:t>) rend vos ajustements transparents.</a:t>
            </a:r>
          </a:p>
        </p:txBody>
      </p:sp>
      <p:cxnSp>
        <p:nvCxnSpPr>
          <p:cNvPr id="7" name="Straight Arrow Connector 6">
            <a:extLst>
              <a:ext uri="{FF2B5EF4-FFF2-40B4-BE49-F238E27FC236}">
                <a16:creationId xmlns:a16="http://schemas.microsoft.com/office/drawing/2014/main" id="{62E2310F-0651-CBB8-BC27-B04E9536989C}"/>
              </a:ext>
            </a:extLst>
          </p:cNvPr>
          <p:cNvCxnSpPr/>
          <p:nvPr/>
        </p:nvCxnSpPr>
        <p:spPr>
          <a:xfrm flipH="1">
            <a:off x="7940201" y="6092792"/>
            <a:ext cx="23431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83F2ADE-5FF0-0C69-8DD8-9D792296FFF3}"/>
              </a:ext>
            </a:extLst>
          </p:cNvPr>
          <p:cNvCxnSpPr/>
          <p:nvPr/>
        </p:nvCxnSpPr>
        <p:spPr>
          <a:xfrm flipH="1">
            <a:off x="7400925" y="4575681"/>
            <a:ext cx="23431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652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lstStyle/>
          <a:p>
            <a:r>
              <a:rPr lang="en-US">
                <a:latin typeface="Cambria" panose="02040503050406030204" pitchFamily="18" charset="0"/>
                <a:ea typeface="Cambria" panose="02040503050406030204" pitchFamily="18" charset="0"/>
              </a:rPr>
              <a:t>Que se passe-t-il si les données définitives pour l'année 2023 ne sont pas encore disponibles ?</a:t>
            </a:r>
          </a:p>
        </p:txBody>
      </p:sp>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783269" y="454820"/>
            <a:ext cx="8065831" cy="5702139"/>
          </a:xfrm>
        </p:spPr>
        <p:txBody>
          <a:bodyPr anchor="t">
            <a:noAutofit/>
          </a:bodyPr>
          <a:lstStyle/>
          <a:p>
            <a:r>
              <a:rPr lang="en-US" sz="1500" dirty="0">
                <a:solidFill>
                  <a:schemeClr val="tx1"/>
                </a:solidFill>
                <a:latin typeface="Cambria" panose="02040503050406030204" pitchFamily="18" charset="0"/>
                <a:ea typeface="Cambria" panose="02040503050406030204" pitchFamily="18" charset="0"/>
              </a:rPr>
              <a:t>En </a:t>
            </a:r>
            <a:r>
              <a:rPr lang="en-US" sz="1500" dirty="0" err="1">
                <a:solidFill>
                  <a:schemeClr val="tx1"/>
                </a:solidFill>
                <a:latin typeface="Cambria" panose="02040503050406030204" pitchFamily="18" charset="0"/>
                <a:ea typeface="Cambria" panose="02040503050406030204" pitchFamily="18" charset="0"/>
              </a:rPr>
              <a:t>janvier-février</a:t>
            </a:r>
            <a:r>
              <a:rPr lang="en-US" sz="1500" dirty="0">
                <a:solidFill>
                  <a:schemeClr val="tx1"/>
                </a:solidFill>
                <a:latin typeface="Cambria" panose="02040503050406030204" pitchFamily="18" charset="0"/>
                <a:ea typeface="Cambria" panose="02040503050406030204" pitchFamily="18" charset="0"/>
              </a:rPr>
              <a:t>, il se </a:t>
            </a:r>
            <a:r>
              <a:rPr lang="en-US" sz="1500" dirty="0" err="1">
                <a:solidFill>
                  <a:schemeClr val="tx1"/>
                </a:solidFill>
                <a:latin typeface="Cambria" panose="02040503050406030204" pitchFamily="18" charset="0"/>
                <a:ea typeface="Cambria" panose="02040503050406030204" pitchFamily="18" charset="0"/>
              </a:rPr>
              <a:t>peut</a:t>
            </a:r>
            <a:r>
              <a:rPr lang="en-US" sz="1500" dirty="0">
                <a:solidFill>
                  <a:schemeClr val="tx1"/>
                </a:solidFill>
                <a:latin typeface="Cambria" panose="02040503050406030204" pitchFamily="18" charset="0"/>
                <a:ea typeface="Cambria" panose="02040503050406030204" pitchFamily="18" charset="0"/>
              </a:rPr>
              <a:t> que </a:t>
            </a:r>
            <a:r>
              <a:rPr lang="en-US" sz="1500" dirty="0" err="1">
                <a:solidFill>
                  <a:schemeClr val="tx1"/>
                </a:solidFill>
                <a:latin typeface="Cambria" panose="02040503050406030204" pitchFamily="18" charset="0"/>
                <a:ea typeface="Cambria" panose="02040503050406030204" pitchFamily="18" charset="0"/>
              </a:rPr>
              <a:t>vous</a:t>
            </a:r>
            <a:r>
              <a:rPr lang="en-US" sz="1500" dirty="0">
                <a:solidFill>
                  <a:schemeClr val="tx1"/>
                </a:solidFill>
                <a:latin typeface="Cambria" panose="02040503050406030204" pitchFamily="18" charset="0"/>
                <a:ea typeface="Cambria" panose="02040503050406030204" pitchFamily="18" charset="0"/>
              </a:rPr>
              <a:t> ne </a:t>
            </a:r>
            <a:r>
              <a:rPr lang="en-US" sz="1500" dirty="0" err="1">
                <a:solidFill>
                  <a:schemeClr val="tx1"/>
                </a:solidFill>
                <a:latin typeface="Cambria" panose="02040503050406030204" pitchFamily="18" charset="0"/>
                <a:ea typeface="Cambria" panose="02040503050406030204" pitchFamily="18" charset="0"/>
              </a:rPr>
              <a:t>disposiez</a:t>
            </a:r>
            <a:r>
              <a:rPr lang="en-US" sz="1500" dirty="0">
                <a:solidFill>
                  <a:schemeClr val="tx1"/>
                </a:solidFill>
                <a:latin typeface="Cambria" panose="02040503050406030204" pitchFamily="18" charset="0"/>
                <a:ea typeface="Cambria" panose="02040503050406030204" pitchFamily="18" charset="0"/>
              </a:rPr>
              <a:t> pas encore des données </a:t>
            </a:r>
            <a:r>
              <a:rPr lang="en-US" sz="1500" dirty="0" err="1">
                <a:solidFill>
                  <a:schemeClr val="tx1"/>
                </a:solidFill>
                <a:latin typeface="Cambria" panose="02040503050406030204" pitchFamily="18" charset="0"/>
                <a:ea typeface="Cambria" panose="02040503050406030204" pitchFamily="18" charset="0"/>
              </a:rPr>
              <a:t>définitives</a:t>
            </a:r>
            <a:r>
              <a:rPr lang="en-US" sz="1500" dirty="0">
                <a:solidFill>
                  <a:schemeClr val="tx1"/>
                </a:solidFill>
                <a:latin typeface="Cambria" panose="02040503050406030204" pitchFamily="18" charset="0"/>
                <a:ea typeface="Cambria" panose="02040503050406030204" pitchFamily="18" charset="0"/>
              </a:rPr>
              <a:t> relatives au programme, au </a:t>
            </a:r>
            <a:r>
              <a:rPr lang="en-US" sz="1500" dirty="0" err="1">
                <a:solidFill>
                  <a:schemeClr val="tx1"/>
                </a:solidFill>
                <a:latin typeface="Cambria" panose="02040503050406030204" pitchFamily="18" charset="0"/>
                <a:ea typeface="Cambria" panose="02040503050406030204" pitchFamily="18" charset="0"/>
              </a:rPr>
              <a:t>dépistage</a:t>
            </a:r>
            <a:r>
              <a:rPr lang="en-US" sz="1500" dirty="0">
                <a:solidFill>
                  <a:schemeClr val="tx1"/>
                </a:solidFill>
                <a:latin typeface="Cambria" panose="02040503050406030204" pitchFamily="18" charset="0"/>
                <a:ea typeface="Cambria" panose="02040503050406030204" pitchFamily="18" charset="0"/>
              </a:rPr>
              <a:t> du VIH et à la surveillance pour </a:t>
            </a:r>
            <a:r>
              <a:rPr lang="en-US" sz="1500" dirty="0" err="1">
                <a:solidFill>
                  <a:schemeClr val="tx1"/>
                </a:solidFill>
                <a:latin typeface="Cambria" panose="02040503050406030204" pitchFamily="18" charset="0"/>
                <a:ea typeface="Cambria" panose="02040503050406030204" pitchFamily="18" charset="0"/>
              </a:rPr>
              <a:t>l'ensemble</a:t>
            </a:r>
            <a:r>
              <a:rPr lang="en-US" sz="1500" dirty="0">
                <a:solidFill>
                  <a:schemeClr val="tx1"/>
                </a:solidFill>
                <a:latin typeface="Cambria" panose="02040503050406030204" pitchFamily="18" charset="0"/>
                <a:ea typeface="Cambria" panose="02040503050406030204" pitchFamily="18" charset="0"/>
              </a:rPr>
              <a:t> de </a:t>
            </a:r>
            <a:r>
              <a:rPr lang="en-US" sz="1500" dirty="0" err="1">
                <a:solidFill>
                  <a:schemeClr val="tx1"/>
                </a:solidFill>
                <a:latin typeface="Cambria" panose="02040503050406030204" pitchFamily="18" charset="0"/>
                <a:ea typeface="Cambria" panose="02040503050406030204" pitchFamily="18" charset="0"/>
              </a:rPr>
              <a:t>l'année</a:t>
            </a:r>
            <a:r>
              <a:rPr lang="en-US" sz="1500" dirty="0">
                <a:solidFill>
                  <a:schemeClr val="tx1"/>
                </a:solidFill>
                <a:latin typeface="Cambria" panose="02040503050406030204" pitchFamily="18" charset="0"/>
                <a:ea typeface="Cambria" panose="02040503050406030204" pitchFamily="18" charset="0"/>
              </a:rPr>
              <a:t> 2023. </a:t>
            </a:r>
          </a:p>
          <a:p>
            <a:r>
              <a:rPr lang="en-US" sz="1500" dirty="0" err="1">
                <a:solidFill>
                  <a:schemeClr val="tx1"/>
                </a:solidFill>
                <a:latin typeface="Cambria" panose="02040503050406030204" pitchFamily="18" charset="0"/>
                <a:ea typeface="Cambria" panose="02040503050406030204" pitchFamily="18" charset="0"/>
              </a:rPr>
              <a:t>L'estimation</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définitive</a:t>
            </a:r>
            <a:r>
              <a:rPr lang="en-US" sz="1500" dirty="0">
                <a:solidFill>
                  <a:schemeClr val="tx1"/>
                </a:solidFill>
                <a:latin typeface="Cambria" panose="02040503050406030204" pitchFamily="18" charset="0"/>
                <a:ea typeface="Cambria" panose="02040503050406030204" pitchFamily="18" charset="0"/>
              </a:rPr>
              <a:t>" </a:t>
            </a:r>
            <a:r>
              <a:rPr lang="en-US" sz="1500" b="1" dirty="0">
                <a:solidFill>
                  <a:schemeClr val="tx1"/>
                </a:solidFill>
                <a:latin typeface="Cambria" panose="02040503050406030204" pitchFamily="18" charset="0"/>
                <a:ea typeface="Cambria" panose="02040503050406030204" pitchFamily="18" charset="0"/>
              </a:rPr>
              <a:t>Spectrum</a:t>
            </a:r>
            <a:r>
              <a:rPr lang="en-US" sz="1500" dirty="0">
                <a:solidFill>
                  <a:schemeClr val="tx1"/>
                </a:solidFill>
                <a:latin typeface="Cambria" panose="02040503050406030204" pitchFamily="18" charset="0"/>
                <a:ea typeface="Cambria" panose="02040503050406030204" pitchFamily="18" charset="0"/>
              </a:rPr>
              <a:t> pour 2024 </a:t>
            </a:r>
            <a:r>
              <a:rPr lang="en-US" sz="1500" dirty="0" err="1">
                <a:solidFill>
                  <a:schemeClr val="tx1"/>
                </a:solidFill>
                <a:latin typeface="Cambria" panose="02040503050406030204" pitchFamily="18" charset="0"/>
                <a:ea typeface="Cambria" panose="02040503050406030204" pitchFamily="18" charset="0"/>
              </a:rPr>
              <a:t>devra</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attendre</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ces</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éléments</a:t>
            </a:r>
            <a:r>
              <a:rPr lang="en-US" sz="1500" dirty="0">
                <a:solidFill>
                  <a:schemeClr val="tx1"/>
                </a:solidFill>
                <a:latin typeface="Cambria" panose="02040503050406030204" pitchFamily="18" charset="0"/>
                <a:ea typeface="Cambria" panose="02040503050406030204" pitchFamily="18" charset="0"/>
              </a:rPr>
              <a:t>, </a:t>
            </a:r>
            <a:br>
              <a:rPr lang="en-US" sz="1500" dirty="0">
                <a:solidFill>
                  <a:schemeClr val="tx1"/>
                </a:solidFill>
                <a:latin typeface="Cambria" panose="02040503050406030204" pitchFamily="18" charset="0"/>
                <a:ea typeface="Cambria" panose="02040503050406030204" pitchFamily="18" charset="0"/>
              </a:rPr>
            </a:br>
            <a:r>
              <a:rPr lang="en-US" sz="1500" dirty="0">
                <a:solidFill>
                  <a:schemeClr val="tx1"/>
                </a:solidFill>
                <a:latin typeface="Cambria" panose="02040503050406030204" pitchFamily="18" charset="0"/>
                <a:ea typeface="Cambria" panose="02040503050406030204" pitchFamily="18" charset="0"/>
              </a:rPr>
              <a:t>et ensuite </a:t>
            </a:r>
            <a:r>
              <a:rPr lang="en-US" sz="1500" b="1" dirty="0">
                <a:solidFill>
                  <a:schemeClr val="tx1"/>
                </a:solidFill>
                <a:latin typeface="Cambria" panose="02040503050406030204" pitchFamily="18" charset="0"/>
                <a:ea typeface="Cambria" panose="02040503050406030204" pitchFamily="18" charset="0"/>
              </a:rPr>
              <a:t>les </a:t>
            </a:r>
            <a:r>
              <a:rPr lang="en-US" sz="1500" b="1" dirty="0" err="1">
                <a:solidFill>
                  <a:schemeClr val="tx1"/>
                </a:solidFill>
                <a:latin typeface="Cambria" panose="02040503050406030204" pitchFamily="18" charset="0"/>
                <a:ea typeface="Cambria" panose="02040503050406030204" pitchFamily="18" charset="0"/>
              </a:rPr>
              <a:t>modèles</a:t>
            </a:r>
            <a:r>
              <a:rPr lang="en-US" sz="1500" b="1" dirty="0">
                <a:solidFill>
                  <a:schemeClr val="tx1"/>
                </a:solidFill>
                <a:latin typeface="Cambria" panose="02040503050406030204" pitchFamily="18" charset="0"/>
                <a:ea typeface="Cambria" panose="02040503050406030204" pitchFamily="18" charset="0"/>
              </a:rPr>
              <a:t> </a:t>
            </a:r>
            <a:r>
              <a:rPr lang="en-US" sz="1500" b="1" dirty="0" err="1">
                <a:solidFill>
                  <a:schemeClr val="tx1"/>
                </a:solidFill>
                <a:latin typeface="Cambria" panose="02040503050406030204" pitchFamily="18" charset="0"/>
                <a:ea typeface="Cambria" panose="02040503050406030204" pitchFamily="18" charset="0"/>
              </a:rPr>
              <a:t>relancés</a:t>
            </a:r>
            <a:r>
              <a:rPr lang="en-US" sz="1500" b="1" dirty="0">
                <a:solidFill>
                  <a:schemeClr val="tx1"/>
                </a:solidFill>
                <a:latin typeface="Cambria" panose="02040503050406030204" pitchFamily="18" charset="0"/>
                <a:ea typeface="Cambria" panose="02040503050406030204" pitchFamily="18" charset="0"/>
              </a:rPr>
              <a:t> </a:t>
            </a:r>
            <a:r>
              <a:rPr lang="en-US" sz="1500" dirty="0">
                <a:solidFill>
                  <a:schemeClr val="tx1"/>
                </a:solidFill>
                <a:latin typeface="Cambria" panose="02040503050406030204" pitchFamily="18" charset="0"/>
                <a:ea typeface="Cambria" panose="02040503050406030204" pitchFamily="18" charset="0"/>
              </a:rPr>
              <a:t>(EPP, CSAVR </a:t>
            </a:r>
            <a:r>
              <a:rPr lang="en-US" sz="1500" dirty="0" err="1">
                <a:solidFill>
                  <a:schemeClr val="tx1"/>
                </a:solidFill>
                <a:latin typeface="Cambria" panose="02040503050406030204" pitchFamily="18" charset="0"/>
                <a:ea typeface="Cambria" panose="02040503050406030204" pitchFamily="18" charset="0"/>
              </a:rPr>
              <a:t>ou</a:t>
            </a:r>
            <a:r>
              <a:rPr lang="en-US" sz="1500" dirty="0">
                <a:solidFill>
                  <a:schemeClr val="tx1"/>
                </a:solidFill>
                <a:latin typeface="Cambria" panose="02040503050406030204" pitchFamily="18" charset="0"/>
                <a:ea typeface="Cambria" panose="02040503050406030204" pitchFamily="18" charset="0"/>
              </a:rPr>
              <a:t> ECDC, </a:t>
            </a:r>
            <a:r>
              <a:rPr lang="en-US" sz="1500" dirty="0" err="1">
                <a:solidFill>
                  <a:schemeClr val="tx1"/>
                </a:solidFill>
                <a:latin typeface="Cambria" panose="02040503050406030204" pitchFamily="18" charset="0"/>
                <a:ea typeface="Cambria" panose="02040503050406030204" pitchFamily="18" charset="0"/>
              </a:rPr>
              <a:t>puis</a:t>
            </a:r>
            <a:r>
              <a:rPr lang="en-US" sz="1500" dirty="0">
                <a:solidFill>
                  <a:schemeClr val="tx1"/>
                </a:solidFill>
                <a:latin typeface="Cambria" panose="02040503050406030204" pitchFamily="18" charset="0"/>
                <a:ea typeface="Cambria" panose="02040503050406030204" pitchFamily="18" charset="0"/>
              </a:rPr>
              <a:t> AIM).</a:t>
            </a:r>
          </a:p>
          <a:p>
            <a:r>
              <a:rPr lang="en-US" sz="1500" dirty="0">
                <a:solidFill>
                  <a:schemeClr val="tx1"/>
                </a:solidFill>
                <a:latin typeface="Cambria" panose="02040503050406030204" pitchFamily="18" charset="0"/>
                <a:ea typeface="Cambria" panose="02040503050406030204" pitchFamily="18" charset="0"/>
              </a:rPr>
              <a:t>Entre-temps, </a:t>
            </a:r>
            <a:r>
              <a:rPr lang="en-US" sz="1500" dirty="0" err="1">
                <a:solidFill>
                  <a:schemeClr val="tx1"/>
                </a:solidFill>
                <a:latin typeface="Cambria" panose="02040503050406030204" pitchFamily="18" charset="0"/>
                <a:ea typeface="Cambria" panose="02040503050406030204" pitchFamily="18" charset="0"/>
              </a:rPr>
              <a:t>vous</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disposez</a:t>
            </a:r>
            <a:r>
              <a:rPr lang="en-US" sz="1500" dirty="0">
                <a:solidFill>
                  <a:schemeClr val="tx1"/>
                </a:solidFill>
                <a:latin typeface="Cambria" panose="02040503050406030204" pitchFamily="18" charset="0"/>
                <a:ea typeface="Cambria" panose="02040503050406030204" pitchFamily="18" charset="0"/>
              </a:rPr>
              <a:t> des </a:t>
            </a:r>
            <a:r>
              <a:rPr lang="en-US" sz="1500" u="sng" dirty="0">
                <a:solidFill>
                  <a:schemeClr val="tx1"/>
                </a:solidFill>
                <a:latin typeface="Cambria" panose="02040503050406030204" pitchFamily="18" charset="0"/>
                <a:ea typeface="Cambria" panose="02040503050406030204" pitchFamily="18" charset="0"/>
              </a:rPr>
              <a:t>options </a:t>
            </a:r>
            <a:r>
              <a:rPr lang="en-US" sz="1500" dirty="0" err="1">
                <a:solidFill>
                  <a:schemeClr val="tx1"/>
                </a:solidFill>
                <a:latin typeface="Cambria" panose="02040503050406030204" pitchFamily="18" charset="0"/>
                <a:ea typeface="Cambria" panose="02040503050406030204" pitchFamily="18" charset="0"/>
              </a:rPr>
              <a:t>suivantes</a:t>
            </a:r>
            <a:r>
              <a:rPr lang="en-US" sz="1500" dirty="0">
                <a:solidFill>
                  <a:schemeClr val="tx1"/>
                </a:solidFill>
                <a:latin typeface="Cambria" panose="02040503050406030204" pitchFamily="18" charset="0"/>
                <a:ea typeface="Cambria" panose="02040503050406030204" pitchFamily="18" charset="0"/>
              </a:rPr>
              <a:t> </a:t>
            </a:r>
            <a:r>
              <a:rPr lang="en-US" sz="1500" u="sng" dirty="0">
                <a:solidFill>
                  <a:schemeClr val="tx1"/>
                </a:solidFill>
                <a:latin typeface="Cambria" panose="02040503050406030204" pitchFamily="18" charset="0"/>
                <a:ea typeface="Cambria" panose="02040503050406030204" pitchFamily="18" charset="0"/>
              </a:rPr>
              <a:t>pour un </a:t>
            </a:r>
            <a:r>
              <a:rPr lang="en-US" sz="1500" u="sng" dirty="0" err="1">
                <a:solidFill>
                  <a:schemeClr val="tx1"/>
                </a:solidFill>
                <a:latin typeface="Cambria" panose="02040503050406030204" pitchFamily="18" charset="0"/>
                <a:ea typeface="Cambria" panose="02040503050406030204" pitchFamily="18" charset="0"/>
              </a:rPr>
              <a:t>fichier</a:t>
            </a:r>
            <a:r>
              <a:rPr lang="en-US" sz="1500" u="sng" dirty="0">
                <a:solidFill>
                  <a:schemeClr val="tx1"/>
                </a:solidFill>
                <a:latin typeface="Cambria" panose="02040503050406030204" pitchFamily="18" charset="0"/>
                <a:ea typeface="Cambria" panose="02040503050406030204" pitchFamily="18" charset="0"/>
              </a:rPr>
              <a:t> Spectrum </a:t>
            </a:r>
            <a:r>
              <a:rPr lang="en-US" sz="1500" b="1" u="sng" dirty="0" err="1">
                <a:solidFill>
                  <a:schemeClr val="tx1"/>
                </a:solidFill>
                <a:latin typeface="Cambria" panose="02040503050406030204" pitchFamily="18" charset="0"/>
                <a:ea typeface="Cambria" panose="02040503050406030204" pitchFamily="18" charset="0"/>
              </a:rPr>
              <a:t>provisoire</a:t>
            </a:r>
            <a:r>
              <a:rPr lang="en-US" sz="1500" b="1" u="sng" dirty="0">
                <a:solidFill>
                  <a:schemeClr val="tx1"/>
                </a:solidFill>
                <a:latin typeface="Cambria" panose="02040503050406030204" pitchFamily="18" charset="0"/>
                <a:ea typeface="Cambria" panose="02040503050406030204" pitchFamily="18" charset="0"/>
              </a:rPr>
              <a:t> </a:t>
            </a:r>
            <a:r>
              <a:rPr lang="en-US" sz="1500" dirty="0">
                <a:solidFill>
                  <a:schemeClr val="tx1"/>
                </a:solidFill>
                <a:latin typeface="Cambria" panose="02040503050406030204" pitchFamily="18" charset="0"/>
                <a:ea typeface="Cambria" panose="02040503050406030204" pitchFamily="18" charset="0"/>
              </a:rPr>
              <a:t>:</a:t>
            </a:r>
          </a:p>
          <a:p>
            <a:r>
              <a:rPr lang="en-US" sz="1500" b="1" dirty="0">
                <a:solidFill>
                  <a:schemeClr val="tx1"/>
                </a:solidFill>
                <a:latin typeface="Cambria" panose="02040503050406030204" pitchFamily="18" charset="0"/>
                <a:ea typeface="Cambria" panose="02040503050406030204" pitchFamily="18" charset="0"/>
              </a:rPr>
              <a:t>TAR</a:t>
            </a:r>
            <a:r>
              <a:rPr lang="en-US" sz="1500" dirty="0">
                <a:solidFill>
                  <a:schemeClr val="tx1"/>
                </a:solidFill>
                <a:latin typeface="Cambria" panose="02040503050406030204" pitchFamily="18" charset="0"/>
                <a:ea typeface="Cambria" panose="02040503050406030204" pitchFamily="18" charset="0"/>
              </a:rPr>
              <a:t> &amp; </a:t>
            </a:r>
            <a:r>
              <a:rPr lang="en-US" sz="1500" b="1" dirty="0">
                <a:solidFill>
                  <a:schemeClr val="tx1"/>
                </a:solidFill>
                <a:latin typeface="Cambria" panose="02040503050406030204" pitchFamily="18" charset="0"/>
                <a:ea typeface="Cambria" panose="02040503050406030204" pitchFamily="18" charset="0"/>
              </a:rPr>
              <a:t>PTME</a:t>
            </a:r>
            <a:r>
              <a:rPr lang="en-US" sz="1500" dirty="0">
                <a:solidFill>
                  <a:schemeClr val="tx1"/>
                </a:solidFill>
                <a:latin typeface="Cambria" panose="02040503050406030204" pitchFamily="18" charset="0"/>
                <a:ea typeface="Cambria" panose="02040503050406030204" pitchFamily="18" charset="0"/>
              </a:rPr>
              <a:t>: </a:t>
            </a:r>
          </a:p>
          <a:p>
            <a:pPr lvl="1"/>
            <a:r>
              <a:rPr lang="en-US" sz="1500" dirty="0" err="1">
                <a:solidFill>
                  <a:schemeClr val="tx1"/>
                </a:solidFill>
                <a:latin typeface="Cambria" panose="02040503050406030204" pitchFamily="18" charset="0"/>
                <a:ea typeface="Cambria" panose="02040503050406030204" pitchFamily="18" charset="0"/>
              </a:rPr>
              <a:t>Laisser</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ou</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mettre</a:t>
            </a:r>
            <a:r>
              <a:rPr lang="en-US" sz="1500" dirty="0">
                <a:solidFill>
                  <a:schemeClr val="tx1"/>
                </a:solidFill>
                <a:latin typeface="Cambria" panose="02040503050406030204" pitchFamily="18" charset="0"/>
                <a:ea typeface="Cambria" panose="02040503050406030204" pitchFamily="18" charset="0"/>
              </a:rPr>
              <a:t> à jour 2023 </a:t>
            </a:r>
            <a:r>
              <a:rPr lang="en-US" sz="1500" dirty="0" err="1">
                <a:solidFill>
                  <a:schemeClr val="tx1"/>
                </a:solidFill>
                <a:latin typeface="Cambria" panose="02040503050406030204" pitchFamily="18" charset="0"/>
                <a:ea typeface="Cambria" panose="02040503050406030204" pitchFamily="18" charset="0"/>
              </a:rPr>
              <a:t>comme</a:t>
            </a:r>
            <a:r>
              <a:rPr lang="en-US" sz="1500" dirty="0">
                <a:solidFill>
                  <a:schemeClr val="tx1"/>
                </a:solidFill>
                <a:latin typeface="Cambria" panose="02040503050406030204" pitchFamily="18" charset="0"/>
                <a:ea typeface="Cambria" panose="02040503050406030204" pitchFamily="18" charset="0"/>
              </a:rPr>
              <a:t> </a:t>
            </a:r>
            <a:r>
              <a:rPr lang="en-US" sz="1500" b="1" dirty="0" err="1">
                <a:solidFill>
                  <a:schemeClr val="tx1"/>
                </a:solidFill>
                <a:latin typeface="Cambria" panose="02040503050406030204" pitchFamily="18" charset="0"/>
                <a:ea typeface="Cambria" panose="02040503050406030204" pitchFamily="18" charset="0"/>
              </a:rPr>
              <a:t>objectif</a:t>
            </a:r>
            <a:r>
              <a:rPr lang="en-US" sz="1500" b="1" dirty="0">
                <a:solidFill>
                  <a:schemeClr val="tx1"/>
                </a:solidFill>
                <a:latin typeface="Cambria" panose="02040503050406030204" pitchFamily="18" charset="0"/>
                <a:ea typeface="Cambria" panose="02040503050406030204" pitchFamily="18" charset="0"/>
              </a:rPr>
              <a:t> de % </a:t>
            </a:r>
            <a:r>
              <a:rPr lang="en-US" sz="1500" b="1" dirty="0" err="1">
                <a:solidFill>
                  <a:schemeClr val="tx1"/>
                </a:solidFill>
                <a:latin typeface="Cambria" panose="02040503050406030204" pitchFamily="18" charset="0"/>
                <a:ea typeface="Cambria" panose="02040503050406030204" pitchFamily="18" charset="0"/>
              </a:rPr>
              <a:t>attendu</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en</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ligne</a:t>
            </a:r>
            <a:r>
              <a:rPr lang="en-US" sz="1500" dirty="0">
                <a:solidFill>
                  <a:schemeClr val="tx1"/>
                </a:solidFill>
                <a:latin typeface="Cambria" panose="02040503050406030204" pitchFamily="18" charset="0"/>
                <a:ea typeface="Cambria" panose="02040503050406030204" pitchFamily="18" charset="0"/>
              </a:rPr>
              <a:t> avec 2022.</a:t>
            </a:r>
          </a:p>
          <a:p>
            <a:pPr lvl="1"/>
            <a:r>
              <a:rPr lang="en-US" sz="1500" dirty="0">
                <a:solidFill>
                  <a:schemeClr val="tx1"/>
                </a:solidFill>
                <a:latin typeface="Cambria" panose="02040503050406030204" pitchFamily="18" charset="0"/>
                <a:ea typeface="Cambria" panose="02040503050406030204" pitchFamily="18" charset="0"/>
              </a:rPr>
              <a:t>A </a:t>
            </a:r>
            <a:r>
              <a:rPr lang="en-US" sz="1500" dirty="0" err="1">
                <a:solidFill>
                  <a:schemeClr val="tx1"/>
                </a:solidFill>
                <a:latin typeface="Cambria" panose="02040503050406030204" pitchFamily="18" charset="0"/>
                <a:ea typeface="Cambria" panose="02040503050406030204" pitchFamily="18" charset="0"/>
              </a:rPr>
              <a:t>titre</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provisoire</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mettre</a:t>
            </a:r>
            <a:r>
              <a:rPr lang="en-US" sz="1500" dirty="0">
                <a:solidFill>
                  <a:schemeClr val="tx1"/>
                </a:solidFill>
                <a:latin typeface="Cambria" panose="02040503050406030204" pitchFamily="18" charset="0"/>
                <a:ea typeface="Cambria" panose="02040503050406030204" pitchFamily="18" charset="0"/>
              </a:rPr>
              <a:t> les chiffres de 2022 pour 2023.</a:t>
            </a:r>
          </a:p>
          <a:p>
            <a:pPr lvl="1"/>
            <a:r>
              <a:rPr lang="en-US" sz="1500" dirty="0" err="1">
                <a:solidFill>
                  <a:schemeClr val="tx1"/>
                </a:solidFill>
                <a:latin typeface="Cambria" panose="02040503050406030204" pitchFamily="18" charset="0"/>
                <a:ea typeface="Cambria" panose="02040503050406030204" pitchFamily="18" charset="0"/>
              </a:rPr>
              <a:t>Saisir</a:t>
            </a:r>
            <a:r>
              <a:rPr lang="en-US" sz="1500" dirty="0">
                <a:solidFill>
                  <a:schemeClr val="tx1"/>
                </a:solidFill>
                <a:latin typeface="Cambria" panose="02040503050406030204" pitchFamily="18" charset="0"/>
                <a:ea typeface="Cambria" panose="02040503050406030204" pitchFamily="18" charset="0"/>
              </a:rPr>
              <a:t> les </a:t>
            </a:r>
            <a:r>
              <a:rPr lang="en-US" sz="1500" b="1" dirty="0">
                <a:solidFill>
                  <a:schemeClr val="tx1"/>
                </a:solidFill>
                <a:latin typeface="Cambria" panose="02040503050406030204" pitchFamily="18" charset="0"/>
                <a:ea typeface="Cambria" panose="02040503050406030204" pitchFamily="18" charset="0"/>
              </a:rPr>
              <a:t>données de la </a:t>
            </a:r>
            <a:r>
              <a:rPr lang="en-US" sz="1500" dirty="0">
                <a:solidFill>
                  <a:schemeClr val="tx1"/>
                </a:solidFill>
                <a:latin typeface="Cambria" panose="02040503050406030204" pitchFamily="18" charset="0"/>
                <a:ea typeface="Cambria" panose="02040503050406030204" pitchFamily="18" charset="0"/>
              </a:rPr>
              <a:t>première </a:t>
            </a:r>
            <a:r>
              <a:rPr lang="en-US" sz="1500" b="1" dirty="0" err="1">
                <a:solidFill>
                  <a:schemeClr val="tx1"/>
                </a:solidFill>
                <a:latin typeface="Cambria" panose="02040503050406030204" pitchFamily="18" charset="0"/>
                <a:ea typeface="Cambria" panose="02040503050406030204" pitchFamily="18" charset="0"/>
              </a:rPr>
              <a:t>partie</a:t>
            </a:r>
            <a:r>
              <a:rPr lang="en-US" sz="1500" b="1" dirty="0">
                <a:solidFill>
                  <a:schemeClr val="tx1"/>
                </a:solidFill>
                <a:latin typeface="Cambria" panose="02040503050406030204" pitchFamily="18" charset="0"/>
                <a:ea typeface="Cambria" panose="02040503050406030204" pitchFamily="18" charset="0"/>
              </a:rPr>
              <a:t> de </a:t>
            </a:r>
            <a:r>
              <a:rPr lang="en-US" sz="1500" b="1" dirty="0" err="1">
                <a:solidFill>
                  <a:schemeClr val="tx1"/>
                </a:solidFill>
                <a:latin typeface="Cambria" panose="02040503050406030204" pitchFamily="18" charset="0"/>
                <a:ea typeface="Cambria" panose="02040503050406030204" pitchFamily="18" charset="0"/>
              </a:rPr>
              <a:t>l'année</a:t>
            </a:r>
            <a:r>
              <a:rPr lang="en-US" sz="1500" b="1" dirty="0">
                <a:solidFill>
                  <a:schemeClr val="tx1"/>
                </a:solidFill>
                <a:latin typeface="Cambria" panose="02040503050406030204" pitchFamily="18" charset="0"/>
                <a:ea typeface="Cambria" panose="02040503050406030204" pitchFamily="18" charset="0"/>
              </a:rPr>
              <a:t> </a:t>
            </a:r>
            <a:r>
              <a:rPr lang="en-US" sz="1500" dirty="0">
                <a:solidFill>
                  <a:schemeClr val="tx1"/>
                </a:solidFill>
                <a:latin typeface="Cambria" panose="02040503050406030204" pitchFamily="18" charset="0"/>
                <a:ea typeface="Cambria" panose="02040503050406030204" pitchFamily="18" charset="0"/>
              </a:rPr>
              <a:t>2023</a:t>
            </a:r>
          </a:p>
          <a:p>
            <a:pPr lvl="1"/>
            <a:r>
              <a:rPr lang="en-US" sz="1500" dirty="0">
                <a:solidFill>
                  <a:schemeClr val="tx1"/>
                </a:solidFill>
                <a:latin typeface="Cambria" panose="02040503050406030204" pitchFamily="18" charset="0"/>
                <a:ea typeface="Cambria" panose="02040503050406030204" pitchFamily="18" charset="0"/>
              </a:rPr>
              <a:t>Ne </a:t>
            </a:r>
            <a:r>
              <a:rPr lang="en-US" sz="1500" b="1" dirty="0">
                <a:solidFill>
                  <a:schemeClr val="tx1"/>
                </a:solidFill>
                <a:latin typeface="Cambria" panose="02040503050406030204" pitchFamily="18" charset="0"/>
                <a:ea typeface="Cambria" panose="02040503050406030204" pitchFamily="18" charset="0"/>
              </a:rPr>
              <a:t>laissez PAS le champ TAR pour </a:t>
            </a:r>
            <a:r>
              <a:rPr lang="en-US" sz="1500" b="1" dirty="0" err="1">
                <a:solidFill>
                  <a:schemeClr val="tx1"/>
                </a:solidFill>
                <a:latin typeface="Cambria" panose="02040503050406030204" pitchFamily="18" charset="0"/>
                <a:ea typeface="Cambria" panose="02040503050406030204" pitchFamily="18" charset="0"/>
              </a:rPr>
              <a:t>adultes</a:t>
            </a:r>
            <a:r>
              <a:rPr lang="en-US" sz="1500" b="1" dirty="0">
                <a:solidFill>
                  <a:schemeClr val="tx1"/>
                </a:solidFill>
                <a:latin typeface="Cambria" panose="02040503050406030204" pitchFamily="18" charset="0"/>
                <a:ea typeface="Cambria" panose="02040503050406030204" pitchFamily="18" charset="0"/>
              </a:rPr>
              <a:t> vide </a:t>
            </a:r>
            <a:r>
              <a:rPr lang="en-US" sz="1500" dirty="0">
                <a:solidFill>
                  <a:schemeClr val="tx1"/>
                </a:solidFill>
                <a:latin typeface="Cambria" panose="02040503050406030204" pitchFamily="18" charset="0"/>
                <a:ea typeface="Cambria" panose="02040503050406030204" pitchFamily="18" charset="0"/>
              </a:rPr>
              <a:t>! </a:t>
            </a:r>
            <a:br>
              <a:rPr lang="en-US" sz="1500" dirty="0">
                <a:solidFill>
                  <a:schemeClr val="tx1"/>
                </a:solidFill>
                <a:latin typeface="Cambria" panose="02040503050406030204" pitchFamily="18" charset="0"/>
                <a:ea typeface="Cambria" panose="02040503050406030204" pitchFamily="18" charset="0"/>
              </a:rPr>
            </a:br>
            <a:r>
              <a:rPr lang="en-US" sz="1500" dirty="0" err="1">
                <a:solidFill>
                  <a:schemeClr val="tx1"/>
                </a:solidFill>
                <a:latin typeface="Cambria" panose="02040503050406030204" pitchFamily="18" charset="0"/>
                <a:ea typeface="Cambria" panose="02040503050406030204" pitchFamily="18" charset="0"/>
              </a:rPr>
              <a:t>Puisque</a:t>
            </a:r>
            <a:r>
              <a:rPr lang="en-US" sz="1500" dirty="0">
                <a:solidFill>
                  <a:schemeClr val="tx1"/>
                </a:solidFill>
                <a:latin typeface="Cambria" panose="02040503050406030204" pitchFamily="18" charset="0"/>
                <a:ea typeface="Cambria" panose="02040503050406030204" pitchFamily="18" charset="0"/>
              </a:rPr>
              <a:t> le TAR </a:t>
            </a:r>
            <a:r>
              <a:rPr lang="en-US" sz="1500" dirty="0" err="1">
                <a:solidFill>
                  <a:schemeClr val="tx1"/>
                </a:solidFill>
                <a:latin typeface="Cambria" panose="02040503050406030204" pitchFamily="18" charset="0"/>
                <a:ea typeface="Cambria" panose="02040503050406030204" pitchFamily="18" charset="0"/>
              </a:rPr>
              <a:t>réduit</a:t>
            </a:r>
            <a:r>
              <a:rPr lang="en-US" sz="1500" dirty="0">
                <a:solidFill>
                  <a:schemeClr val="tx1"/>
                </a:solidFill>
                <a:latin typeface="Cambria" panose="02040503050406030204" pitchFamily="18" charset="0"/>
                <a:ea typeface="Cambria" panose="02040503050406030204" pitchFamily="18" charset="0"/>
              </a:rPr>
              <a:t> la transmission et </a:t>
            </a:r>
            <a:r>
              <a:rPr lang="en-US" sz="1500" dirty="0" err="1">
                <a:solidFill>
                  <a:schemeClr val="tx1"/>
                </a:solidFill>
                <a:latin typeface="Cambria" panose="02040503050406030204" pitchFamily="18" charset="0"/>
                <a:ea typeface="Cambria" panose="02040503050406030204" pitchFamily="18" charset="0"/>
              </a:rPr>
              <a:t>l'incidence</a:t>
            </a:r>
            <a:r>
              <a:rPr lang="en-US" sz="1500" dirty="0">
                <a:solidFill>
                  <a:schemeClr val="tx1"/>
                </a:solidFill>
                <a:latin typeface="Cambria" panose="02040503050406030204" pitchFamily="18" charset="0"/>
                <a:ea typeface="Cambria" panose="02040503050406030204" pitchFamily="18" charset="0"/>
              </a:rPr>
              <a:t> du VIH</a:t>
            </a:r>
          </a:p>
          <a:p>
            <a:r>
              <a:rPr lang="en-US" sz="1500" dirty="0">
                <a:solidFill>
                  <a:schemeClr val="tx1"/>
                </a:solidFill>
                <a:latin typeface="Cambria" panose="02040503050406030204" pitchFamily="18" charset="0"/>
                <a:ea typeface="Cambria" panose="02040503050406030204" pitchFamily="18" charset="0"/>
              </a:rPr>
              <a:t>Type de données sur la </a:t>
            </a:r>
            <a:r>
              <a:rPr lang="en-US" sz="1500" dirty="0" err="1">
                <a:solidFill>
                  <a:schemeClr val="tx1"/>
                </a:solidFill>
                <a:latin typeface="Cambria" panose="02040503050406030204" pitchFamily="18" charset="0"/>
                <a:ea typeface="Cambria" panose="02040503050406030204" pitchFamily="18" charset="0"/>
              </a:rPr>
              <a:t>prévalence</a:t>
            </a:r>
            <a:r>
              <a:rPr lang="en-US" sz="1500" dirty="0">
                <a:solidFill>
                  <a:schemeClr val="tx1"/>
                </a:solidFill>
                <a:latin typeface="Cambria" panose="02040503050406030204" pitchFamily="18" charset="0"/>
                <a:ea typeface="Cambria" panose="02040503050406030204" pitchFamily="18" charset="0"/>
              </a:rPr>
              <a:t> (tests de routine &amp; diagnostic dans les CPN,  </a:t>
            </a:r>
            <a:br>
              <a:rPr lang="en-US" sz="1500" dirty="0">
                <a:solidFill>
                  <a:schemeClr val="tx1"/>
                </a:solidFill>
                <a:latin typeface="Cambria" panose="02040503050406030204" pitchFamily="18" charset="0"/>
                <a:ea typeface="Cambria" panose="02040503050406030204" pitchFamily="18" charset="0"/>
              </a:rPr>
            </a:br>
            <a:r>
              <a:rPr lang="en-US" sz="1500" dirty="0">
                <a:solidFill>
                  <a:schemeClr val="tx1"/>
                </a:solidFill>
                <a:latin typeface="Cambria" panose="02040503050406030204" pitchFamily="18" charset="0"/>
                <a:ea typeface="Cambria" panose="02040503050406030204" pitchFamily="18" charset="0"/>
              </a:rPr>
              <a:t> pour EPP et la </a:t>
            </a:r>
            <a:r>
              <a:rPr lang="en-US" sz="1500" dirty="0" err="1">
                <a:solidFill>
                  <a:schemeClr val="tx1"/>
                </a:solidFill>
                <a:latin typeface="Cambria" panose="02040503050406030204" pitchFamily="18" charset="0"/>
                <a:ea typeface="Cambria" panose="02040503050406030204" pitchFamily="18" charset="0"/>
              </a:rPr>
              <a:t>fertilité</a:t>
            </a:r>
            <a:r>
              <a:rPr lang="en-US" sz="1500" dirty="0">
                <a:solidFill>
                  <a:schemeClr val="tx1"/>
                </a:solidFill>
                <a:latin typeface="Cambria" panose="02040503050406030204" pitchFamily="18" charset="0"/>
                <a:ea typeface="Cambria" panose="02040503050406030204" pitchFamily="18" charset="0"/>
              </a:rPr>
              <a:t>, TME et estimations </a:t>
            </a:r>
            <a:r>
              <a:rPr lang="en-US" sz="1500" dirty="0" err="1">
                <a:solidFill>
                  <a:schemeClr val="tx1"/>
                </a:solidFill>
                <a:latin typeface="Cambria" panose="02040503050406030204" pitchFamily="18" charset="0"/>
                <a:ea typeface="Cambria" panose="02040503050406030204" pitchFamily="18" charset="0"/>
              </a:rPr>
              <a:t>pédiatriques</a:t>
            </a:r>
            <a:r>
              <a:rPr lang="en-US" sz="1500" dirty="0">
                <a:solidFill>
                  <a:schemeClr val="tx1"/>
                </a:solidFill>
                <a:latin typeface="Cambria" panose="02040503050406030204" pitchFamily="18" charset="0"/>
                <a:ea typeface="Cambria" panose="02040503050406030204" pitchFamily="18" charset="0"/>
              </a:rPr>
              <a:t>) :</a:t>
            </a:r>
          </a:p>
          <a:p>
            <a:pPr lvl="1"/>
            <a:r>
              <a:rPr lang="en-US" sz="1500" dirty="0" err="1">
                <a:solidFill>
                  <a:schemeClr val="tx1"/>
                </a:solidFill>
                <a:latin typeface="Cambria" panose="02040503050406030204" pitchFamily="18" charset="0"/>
                <a:ea typeface="Cambria" panose="02040503050406030204" pitchFamily="18" charset="0"/>
              </a:rPr>
              <a:t>Saisir</a:t>
            </a:r>
            <a:r>
              <a:rPr lang="en-US" sz="1500" dirty="0">
                <a:solidFill>
                  <a:schemeClr val="tx1"/>
                </a:solidFill>
                <a:latin typeface="Cambria" panose="02040503050406030204" pitchFamily="18" charset="0"/>
                <a:ea typeface="Cambria" panose="02040503050406030204" pitchFamily="18" charset="0"/>
              </a:rPr>
              <a:t> les données </a:t>
            </a:r>
            <a:r>
              <a:rPr lang="en-US" sz="1500" dirty="0" err="1">
                <a:solidFill>
                  <a:schemeClr val="tx1"/>
                </a:solidFill>
                <a:latin typeface="Cambria" panose="02040503050406030204" pitchFamily="18" charset="0"/>
                <a:ea typeface="Cambria" panose="02040503050406030204" pitchFamily="18" charset="0"/>
              </a:rPr>
              <a:t>disponibles</a:t>
            </a:r>
            <a:r>
              <a:rPr lang="en-US" sz="1500" dirty="0">
                <a:solidFill>
                  <a:schemeClr val="tx1"/>
                </a:solidFill>
                <a:latin typeface="Cambria" panose="02040503050406030204" pitchFamily="18" charset="0"/>
                <a:ea typeface="Cambria" panose="02040503050406030204" pitchFamily="18" charset="0"/>
              </a:rPr>
              <a:t>, par </a:t>
            </a:r>
            <a:r>
              <a:rPr lang="en-US" sz="1500" dirty="0" err="1">
                <a:solidFill>
                  <a:schemeClr val="tx1"/>
                </a:solidFill>
                <a:latin typeface="Cambria" panose="02040503050406030204" pitchFamily="18" charset="0"/>
                <a:ea typeface="Cambria" panose="02040503050406030204" pitchFamily="18" charset="0"/>
              </a:rPr>
              <a:t>exemple</a:t>
            </a:r>
            <a:r>
              <a:rPr lang="en-US" sz="1500" dirty="0">
                <a:solidFill>
                  <a:schemeClr val="tx1"/>
                </a:solidFill>
                <a:latin typeface="Cambria" panose="02040503050406030204" pitchFamily="18" charset="0"/>
                <a:ea typeface="Cambria" panose="02040503050406030204" pitchFamily="18" charset="0"/>
              </a:rPr>
              <a:t> les 6 premiers </a:t>
            </a:r>
            <a:r>
              <a:rPr lang="en-US" sz="1500" dirty="0" err="1">
                <a:solidFill>
                  <a:schemeClr val="tx1"/>
                </a:solidFill>
                <a:latin typeface="Cambria" panose="02040503050406030204" pitchFamily="18" charset="0"/>
                <a:ea typeface="Cambria" panose="02040503050406030204" pitchFamily="18" charset="0"/>
              </a:rPr>
              <a:t>mois</a:t>
            </a:r>
            <a:r>
              <a:rPr lang="en-US" sz="1500" dirty="0">
                <a:solidFill>
                  <a:schemeClr val="tx1"/>
                </a:solidFill>
                <a:latin typeface="Cambria" panose="02040503050406030204" pitchFamily="18" charset="0"/>
                <a:ea typeface="Cambria" panose="02040503050406030204" pitchFamily="18" charset="0"/>
              </a:rPr>
              <a:t> sur 9 </a:t>
            </a:r>
            <a:br>
              <a:rPr lang="en-US" sz="1500" dirty="0">
                <a:solidFill>
                  <a:schemeClr val="tx1"/>
                </a:solidFill>
                <a:latin typeface="Cambria" panose="02040503050406030204" pitchFamily="18" charset="0"/>
                <a:ea typeface="Cambria" panose="02040503050406030204" pitchFamily="18" charset="0"/>
              </a:rPr>
            </a:br>
            <a:r>
              <a:rPr lang="en-US" sz="1500" dirty="0">
                <a:solidFill>
                  <a:schemeClr val="tx1"/>
                </a:solidFill>
                <a:latin typeface="Cambria" panose="02040503050406030204" pitchFamily="18" charset="0"/>
                <a:ea typeface="Cambria" panose="02040503050406030204" pitchFamily="18" charset="0"/>
              </a:rPr>
              <a:t>- et </a:t>
            </a:r>
            <a:r>
              <a:rPr lang="en-US" sz="1500" dirty="0" err="1">
                <a:solidFill>
                  <a:schemeClr val="tx1"/>
                </a:solidFill>
                <a:latin typeface="Cambria" panose="02040503050406030204" pitchFamily="18" charset="0"/>
                <a:ea typeface="Cambria" panose="02040503050406030204" pitchFamily="18" charset="0"/>
              </a:rPr>
              <a:t>indiquez</a:t>
            </a:r>
            <a:r>
              <a:rPr lang="en-US" sz="1500" dirty="0">
                <a:solidFill>
                  <a:schemeClr val="tx1"/>
                </a:solidFill>
                <a:latin typeface="Cambria" panose="02040503050406030204" pitchFamily="18" charset="0"/>
                <a:ea typeface="Cambria" panose="02040503050406030204" pitchFamily="18" charset="0"/>
              </a:rPr>
              <a:t>-les dans le champ "Source" </a:t>
            </a:r>
            <a:r>
              <a:rPr lang="en-US" sz="1500" dirty="0" err="1">
                <a:solidFill>
                  <a:schemeClr val="tx1"/>
                </a:solidFill>
                <a:latin typeface="Cambria" panose="02040503050406030204" pitchFamily="18" charset="0"/>
                <a:ea typeface="Cambria" panose="02040503050406030204" pitchFamily="18" charset="0"/>
              </a:rPr>
              <a:t>comme</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étant</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provisoires</a:t>
            </a:r>
            <a:r>
              <a:rPr lang="en-US" sz="1500" dirty="0">
                <a:solidFill>
                  <a:schemeClr val="tx1"/>
                </a:solidFill>
                <a:latin typeface="Cambria" panose="02040503050406030204" pitchFamily="18" charset="0"/>
                <a:ea typeface="Cambria" panose="02040503050406030204" pitchFamily="18" charset="0"/>
              </a:rPr>
              <a:t>.</a:t>
            </a:r>
          </a:p>
          <a:p>
            <a:r>
              <a:rPr lang="en-US" sz="1500" dirty="0">
                <a:solidFill>
                  <a:schemeClr val="tx1"/>
                </a:solidFill>
                <a:latin typeface="Cambria" panose="02040503050406030204" pitchFamily="18" charset="0"/>
                <a:ea typeface="Cambria" panose="02040503050406030204" pitchFamily="18" charset="0"/>
              </a:rPr>
              <a:t>Nouveaux diagnostics et </a:t>
            </a:r>
            <a:r>
              <a:rPr lang="en-US" sz="1500" dirty="0" err="1">
                <a:solidFill>
                  <a:schemeClr val="tx1"/>
                </a:solidFill>
                <a:latin typeface="Cambria" panose="02040503050406030204" pitchFamily="18" charset="0"/>
                <a:ea typeface="Cambria" panose="02040503050406030204" pitchFamily="18" charset="0"/>
              </a:rPr>
              <a:t>décès</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dus</a:t>
            </a:r>
            <a:r>
              <a:rPr lang="en-US" sz="1500" dirty="0">
                <a:solidFill>
                  <a:schemeClr val="tx1"/>
                </a:solidFill>
                <a:latin typeface="Cambria" panose="02040503050406030204" pitchFamily="18" charset="0"/>
                <a:ea typeface="Cambria" panose="02040503050406030204" pitchFamily="18" charset="0"/>
              </a:rPr>
              <a:t> au </a:t>
            </a:r>
            <a:r>
              <a:rPr lang="en-US" sz="1500" dirty="0" err="1">
                <a:solidFill>
                  <a:schemeClr val="tx1"/>
                </a:solidFill>
                <a:latin typeface="Cambria" panose="02040503050406030204" pitchFamily="18" charset="0"/>
                <a:ea typeface="Cambria" panose="02040503050406030204" pitchFamily="18" charset="0"/>
              </a:rPr>
              <a:t>sida</a:t>
            </a:r>
            <a:r>
              <a:rPr lang="en-US" sz="1500" dirty="0">
                <a:solidFill>
                  <a:schemeClr val="tx1"/>
                </a:solidFill>
                <a:latin typeface="Cambria" panose="02040503050406030204" pitchFamily="18" charset="0"/>
                <a:ea typeface="Cambria" panose="02040503050406030204" pitchFamily="18" charset="0"/>
              </a:rPr>
              <a:t>, pour CSAVR : </a:t>
            </a:r>
            <a:br>
              <a:rPr lang="en-US" sz="1500" dirty="0">
                <a:solidFill>
                  <a:schemeClr val="tx1"/>
                </a:solidFill>
                <a:latin typeface="Cambria" panose="02040503050406030204" pitchFamily="18" charset="0"/>
                <a:ea typeface="Cambria" panose="02040503050406030204" pitchFamily="18" charset="0"/>
              </a:rPr>
            </a:br>
            <a:r>
              <a:rPr lang="en-US" sz="1500" dirty="0">
                <a:solidFill>
                  <a:schemeClr val="tx1"/>
                </a:solidFill>
                <a:latin typeface="Cambria" panose="02040503050406030204" pitchFamily="18" charset="0"/>
                <a:ea typeface="Cambria" panose="02040503050406030204" pitchFamily="18" charset="0"/>
              </a:rPr>
              <a:t>laissez les </a:t>
            </a:r>
            <a:r>
              <a:rPr lang="en-US" sz="1500" dirty="0" err="1">
                <a:solidFill>
                  <a:schemeClr val="tx1"/>
                </a:solidFill>
                <a:latin typeface="Cambria" panose="02040503050406030204" pitchFamily="18" charset="0"/>
                <a:ea typeface="Cambria" panose="02040503050406030204" pitchFamily="18" charset="0"/>
              </a:rPr>
              <a:t>valeurs</a:t>
            </a:r>
            <a:r>
              <a:rPr lang="en-US" sz="1500" dirty="0">
                <a:solidFill>
                  <a:schemeClr val="tx1"/>
                </a:solidFill>
                <a:latin typeface="Cambria" panose="02040503050406030204" pitchFamily="18" charset="0"/>
                <a:ea typeface="Cambria" panose="02040503050406030204" pitchFamily="18" charset="0"/>
              </a:rPr>
              <a:t> de 2023 </a:t>
            </a:r>
            <a:r>
              <a:rPr lang="en-US" sz="1500" b="1" dirty="0">
                <a:solidFill>
                  <a:schemeClr val="tx1"/>
                </a:solidFill>
                <a:latin typeface="Cambria" panose="02040503050406030204" pitchFamily="18" charset="0"/>
                <a:ea typeface="Cambria" panose="02040503050406030204" pitchFamily="18" charset="0"/>
              </a:rPr>
              <a:t>vides.</a:t>
            </a:r>
          </a:p>
          <a:p>
            <a:r>
              <a:rPr lang="en-US" sz="1500" dirty="0">
                <a:solidFill>
                  <a:schemeClr val="tx1"/>
                </a:solidFill>
                <a:latin typeface="Cambria" panose="02040503050406030204" pitchFamily="18" charset="0"/>
                <a:ea typeface="Cambria" panose="02040503050406030204" pitchFamily="18" charset="0"/>
              </a:rPr>
              <a:t>Dans le </a:t>
            </a:r>
            <a:r>
              <a:rPr lang="en-US" sz="1500" dirty="0" err="1">
                <a:solidFill>
                  <a:schemeClr val="tx1"/>
                </a:solidFill>
                <a:latin typeface="Cambria" panose="02040503050406030204" pitchFamily="18" charset="0"/>
                <a:ea typeface="Cambria" panose="02040503050406030204" pitchFamily="18" charset="0"/>
              </a:rPr>
              <a:t>fichier</a:t>
            </a:r>
            <a:r>
              <a:rPr lang="en-US" sz="1500" dirty="0">
                <a:solidFill>
                  <a:schemeClr val="tx1"/>
                </a:solidFill>
                <a:latin typeface="Cambria" panose="02040503050406030204" pitchFamily="18" charset="0"/>
                <a:ea typeface="Cambria" panose="02040503050406030204" pitchFamily="18" charset="0"/>
              </a:rPr>
              <a:t> </a:t>
            </a:r>
            <a:r>
              <a:rPr lang="en-US" sz="1500" u="sng" dirty="0">
                <a:solidFill>
                  <a:schemeClr val="tx1"/>
                </a:solidFill>
                <a:latin typeface="Cambria" panose="02040503050406030204" pitchFamily="18" charset="0"/>
                <a:ea typeface="Cambria" panose="02040503050406030204" pitchFamily="18" charset="0"/>
              </a:rPr>
              <a:t>Excel</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veuillez</a:t>
            </a:r>
            <a:r>
              <a:rPr lang="en-US" sz="1500" dirty="0">
                <a:solidFill>
                  <a:schemeClr val="tx1"/>
                </a:solidFill>
                <a:latin typeface="Cambria" panose="02040503050406030204" pitchFamily="18" charset="0"/>
                <a:ea typeface="Cambria" panose="02040503050406030204" pitchFamily="18" charset="0"/>
              </a:rPr>
              <a:t> </a:t>
            </a:r>
            <a:r>
              <a:rPr lang="en-US" sz="1500" dirty="0" err="1">
                <a:solidFill>
                  <a:schemeClr val="tx1"/>
                </a:solidFill>
                <a:latin typeface="Cambria" panose="02040503050406030204" pitchFamily="18" charset="0"/>
                <a:ea typeface="Cambria" panose="02040503050406030204" pitchFamily="18" charset="0"/>
              </a:rPr>
              <a:t>saisir</a:t>
            </a:r>
            <a:r>
              <a:rPr lang="en-US" sz="1500" dirty="0">
                <a:solidFill>
                  <a:schemeClr val="tx1"/>
                </a:solidFill>
                <a:latin typeface="Cambria" panose="02040503050406030204" pitchFamily="18" charset="0"/>
                <a:ea typeface="Cambria" panose="02040503050406030204" pitchFamily="18" charset="0"/>
              </a:rPr>
              <a:t> </a:t>
            </a:r>
            <a:r>
              <a:rPr lang="en-US" sz="1500" i="1" dirty="0">
                <a:solidFill>
                  <a:schemeClr val="tx1"/>
                </a:solidFill>
                <a:latin typeface="Cambria" panose="02040503050406030204" pitchFamily="18" charset="0"/>
                <a:ea typeface="Cambria" panose="02040503050406030204" pitchFamily="18" charset="0"/>
              </a:rPr>
              <a:t>TOUS les </a:t>
            </a:r>
            <a:r>
              <a:rPr lang="en-US" sz="1500" dirty="0">
                <a:solidFill>
                  <a:schemeClr val="tx1"/>
                </a:solidFill>
                <a:latin typeface="Cambria" panose="02040503050406030204" pitchFamily="18" charset="0"/>
                <a:ea typeface="Cambria" panose="02040503050406030204" pitchFamily="18" charset="0"/>
              </a:rPr>
              <a:t>types de données</a:t>
            </a:r>
            <a:r>
              <a:rPr lang="en-US" sz="1500" i="1" dirty="0">
                <a:solidFill>
                  <a:schemeClr val="tx1"/>
                </a:solidFill>
                <a:latin typeface="Cambria" panose="02040503050406030204" pitchFamily="18" charset="0"/>
                <a:ea typeface="Cambria" panose="02040503050406030204" pitchFamily="18" charset="0"/>
              </a:rPr>
              <a:t>, </a:t>
            </a:r>
            <a:r>
              <a:rPr lang="en-US" sz="1500" i="1" dirty="0" err="1">
                <a:solidFill>
                  <a:schemeClr val="tx1"/>
                </a:solidFill>
                <a:latin typeface="Cambria" panose="02040503050406030204" pitchFamily="18" charset="0"/>
                <a:ea typeface="Cambria" panose="02040503050406030204" pitchFamily="18" charset="0"/>
              </a:rPr>
              <a:t>même</a:t>
            </a:r>
            <a:r>
              <a:rPr lang="en-US" sz="1500" i="1" dirty="0">
                <a:solidFill>
                  <a:schemeClr val="tx1"/>
                </a:solidFill>
                <a:latin typeface="Cambria" panose="02040503050406030204" pitchFamily="18" charset="0"/>
                <a:ea typeface="Cambria" panose="02040503050406030204" pitchFamily="18" charset="0"/>
              </a:rPr>
              <a:t> </a:t>
            </a:r>
            <a:r>
              <a:rPr lang="en-US" sz="1500" i="1" dirty="0" err="1">
                <a:solidFill>
                  <a:schemeClr val="tx1"/>
                </a:solidFill>
                <a:latin typeface="Cambria" panose="02040503050406030204" pitchFamily="18" charset="0"/>
                <a:ea typeface="Cambria" panose="02040503050406030204" pitchFamily="18" charset="0"/>
              </a:rPr>
              <a:t>s'il</a:t>
            </a:r>
            <a:r>
              <a:rPr lang="en-US" sz="1500" i="1" dirty="0">
                <a:solidFill>
                  <a:schemeClr val="tx1"/>
                </a:solidFill>
                <a:latin typeface="Cambria" panose="02040503050406030204" pitchFamily="18" charset="0"/>
                <a:ea typeface="Cambria" panose="02040503050406030204" pitchFamily="18" charset="0"/>
              </a:rPr>
              <a:t> ne </a:t>
            </a:r>
            <a:r>
              <a:rPr lang="en-US" sz="1500" i="1" dirty="0" err="1">
                <a:solidFill>
                  <a:schemeClr val="tx1"/>
                </a:solidFill>
                <a:latin typeface="Cambria" panose="02040503050406030204" pitchFamily="18" charset="0"/>
                <a:ea typeface="Cambria" panose="02040503050406030204" pitchFamily="18" charset="0"/>
              </a:rPr>
              <a:t>s'agit</a:t>
            </a:r>
            <a:r>
              <a:rPr lang="en-US" sz="1500" i="1" dirty="0">
                <a:solidFill>
                  <a:schemeClr val="tx1"/>
                </a:solidFill>
                <a:latin typeface="Cambria" panose="02040503050406030204" pitchFamily="18" charset="0"/>
                <a:ea typeface="Cambria" panose="02040503050406030204" pitchFamily="18" charset="0"/>
              </a:rPr>
              <a:t> que </a:t>
            </a:r>
            <a:r>
              <a:rPr lang="en-US" sz="1500" i="1" dirty="0" err="1">
                <a:solidFill>
                  <a:schemeClr val="tx1"/>
                </a:solidFill>
                <a:latin typeface="Cambria" panose="02040503050406030204" pitchFamily="18" charset="0"/>
                <a:ea typeface="Cambria" panose="02040503050406030204" pitchFamily="18" charset="0"/>
              </a:rPr>
              <a:t>d'une</a:t>
            </a:r>
            <a:r>
              <a:rPr lang="en-US" sz="1500" i="1" dirty="0">
                <a:solidFill>
                  <a:schemeClr val="tx1"/>
                </a:solidFill>
                <a:latin typeface="Cambria" panose="02040503050406030204" pitchFamily="18" charset="0"/>
                <a:ea typeface="Cambria" panose="02040503050406030204" pitchFamily="18" charset="0"/>
              </a:rPr>
              <a:t> </a:t>
            </a:r>
            <a:r>
              <a:rPr lang="en-US" sz="1500" i="1" dirty="0" err="1">
                <a:solidFill>
                  <a:schemeClr val="tx1"/>
                </a:solidFill>
                <a:latin typeface="Cambria" panose="02040503050406030204" pitchFamily="18" charset="0"/>
                <a:ea typeface="Cambria" panose="02040503050406030204" pitchFamily="18" charset="0"/>
              </a:rPr>
              <a:t>partie</a:t>
            </a:r>
            <a:r>
              <a:rPr lang="en-US" sz="1500" i="1" dirty="0">
                <a:solidFill>
                  <a:schemeClr val="tx1"/>
                </a:solidFill>
                <a:latin typeface="Cambria" panose="02040503050406030204" pitchFamily="18" charset="0"/>
                <a:ea typeface="Cambria" panose="02040503050406030204" pitchFamily="18" charset="0"/>
              </a:rPr>
              <a:t> de </a:t>
            </a:r>
            <a:r>
              <a:rPr lang="en-US" sz="1500" i="1" dirty="0" err="1">
                <a:solidFill>
                  <a:schemeClr val="tx1"/>
                </a:solidFill>
                <a:latin typeface="Cambria" panose="02040503050406030204" pitchFamily="18" charset="0"/>
                <a:ea typeface="Cambria" panose="02040503050406030204" pitchFamily="18" charset="0"/>
              </a:rPr>
              <a:t>l'année</a:t>
            </a:r>
            <a:r>
              <a:rPr lang="en-US" sz="1500" dirty="0">
                <a:solidFill>
                  <a:schemeClr val="tx1"/>
                </a:solidFill>
                <a:latin typeface="Cambria" panose="02040503050406030204" pitchFamily="18" charset="0"/>
                <a:ea typeface="Cambria" panose="02040503050406030204" pitchFamily="18" charset="0"/>
              </a:rPr>
              <a:t>, pour </a:t>
            </a:r>
            <a:r>
              <a:rPr lang="en-US" sz="1500" dirty="0" err="1">
                <a:solidFill>
                  <a:schemeClr val="tx1"/>
                </a:solidFill>
                <a:latin typeface="Cambria" panose="02040503050406030204" pitchFamily="18" charset="0"/>
                <a:ea typeface="Cambria" panose="02040503050406030204" pitchFamily="18" charset="0"/>
              </a:rPr>
              <a:t>permettre</a:t>
            </a:r>
            <a:r>
              <a:rPr lang="en-US" sz="1500" dirty="0">
                <a:solidFill>
                  <a:schemeClr val="tx1"/>
                </a:solidFill>
                <a:latin typeface="Cambria" panose="02040503050406030204" pitchFamily="18" charset="0"/>
                <a:ea typeface="Cambria" panose="02040503050406030204" pitchFamily="18" charset="0"/>
              </a:rPr>
              <a:t> la verification de la </a:t>
            </a:r>
            <a:r>
              <a:rPr lang="en-US" sz="1500" dirty="0" err="1">
                <a:solidFill>
                  <a:schemeClr val="tx1"/>
                </a:solidFill>
                <a:latin typeface="Cambria" panose="02040503050406030204" pitchFamily="18" charset="0"/>
                <a:ea typeface="Cambria" panose="02040503050406030204" pitchFamily="18" charset="0"/>
              </a:rPr>
              <a:t>qualité</a:t>
            </a:r>
            <a:r>
              <a:rPr lang="en-US" sz="1500" dirty="0">
                <a:solidFill>
                  <a:schemeClr val="tx1"/>
                </a:solidFill>
                <a:latin typeface="Cambria" panose="02040503050406030204" pitchFamily="18" charset="0"/>
                <a:ea typeface="Cambria" panose="02040503050406030204" pitchFamily="18" charset="0"/>
              </a:rPr>
              <a:t> des données</a:t>
            </a:r>
            <a:br>
              <a:rPr lang="en-US" sz="1500" dirty="0">
                <a:solidFill>
                  <a:schemeClr val="tx1"/>
                </a:solidFill>
                <a:latin typeface="Cambria" panose="02040503050406030204" pitchFamily="18" charset="0"/>
                <a:ea typeface="Cambria" panose="02040503050406030204" pitchFamily="18" charset="0"/>
              </a:rPr>
            </a:br>
            <a:r>
              <a:rPr lang="en-US" sz="1500" dirty="0">
                <a:solidFill>
                  <a:schemeClr val="tx1"/>
                </a:solidFill>
                <a:latin typeface="Cambria" panose="02040503050406030204" pitchFamily="18" charset="0"/>
                <a:ea typeface="Cambria" panose="02040503050406030204" pitchFamily="18" charset="0"/>
              </a:rPr>
              <a:t>(par </a:t>
            </a:r>
            <a:r>
              <a:rPr lang="en-US" sz="1500" dirty="0" err="1">
                <a:solidFill>
                  <a:schemeClr val="tx1"/>
                </a:solidFill>
                <a:latin typeface="Cambria" panose="02040503050406030204" pitchFamily="18" charset="0"/>
                <a:ea typeface="Cambria" panose="02040503050406030204" pitchFamily="18" charset="0"/>
              </a:rPr>
              <a:t>exemple</a:t>
            </a:r>
            <a:r>
              <a:rPr lang="en-US" sz="1500" dirty="0">
                <a:solidFill>
                  <a:schemeClr val="tx1"/>
                </a:solidFill>
                <a:latin typeface="Cambria" panose="02040503050406030204" pitchFamily="18" charset="0"/>
                <a:ea typeface="Cambria" panose="02040503050406030204" pitchFamily="18" charset="0"/>
              </a:rPr>
              <a:t>, les </a:t>
            </a:r>
            <a:r>
              <a:rPr lang="en-US" sz="1500" dirty="0" err="1">
                <a:solidFill>
                  <a:schemeClr val="tx1"/>
                </a:solidFill>
                <a:latin typeface="Cambria" panose="02040503050406030204" pitchFamily="18" charset="0"/>
                <a:ea typeface="Cambria" panose="02040503050406030204" pitchFamily="18" charset="0"/>
              </a:rPr>
              <a:t>taux</a:t>
            </a:r>
            <a:r>
              <a:rPr lang="en-US" sz="1500" dirty="0">
                <a:solidFill>
                  <a:schemeClr val="tx1"/>
                </a:solidFill>
                <a:latin typeface="Cambria" panose="02040503050406030204" pitchFamily="18" charset="0"/>
                <a:ea typeface="Cambria" panose="02040503050406030204" pitchFamily="18" charset="0"/>
              </a:rPr>
              <a:t> de </a:t>
            </a:r>
            <a:r>
              <a:rPr lang="en-US" sz="1500" dirty="0" err="1">
                <a:solidFill>
                  <a:schemeClr val="tx1"/>
                </a:solidFill>
                <a:latin typeface="Cambria" panose="02040503050406030204" pitchFamily="18" charset="0"/>
                <a:ea typeface="Cambria" panose="02040503050406030204" pitchFamily="18" charset="0"/>
              </a:rPr>
              <a:t>positivité</a:t>
            </a:r>
            <a:r>
              <a:rPr lang="en-US" sz="1500" dirty="0">
                <a:solidFill>
                  <a:schemeClr val="tx1"/>
                </a:solidFill>
                <a:latin typeface="Cambria" panose="02040503050406030204" pitchFamily="18" charset="0"/>
                <a:ea typeface="Cambria" panose="02040503050406030204" pitchFamily="18" charset="0"/>
              </a:rPr>
              <a:t> des tests </a:t>
            </a:r>
            <a:r>
              <a:rPr lang="en-US" sz="1500" dirty="0" err="1">
                <a:solidFill>
                  <a:schemeClr val="tx1"/>
                </a:solidFill>
                <a:latin typeface="Cambria" panose="02040503050406030204" pitchFamily="18" charset="0"/>
                <a:ea typeface="Cambria" panose="02040503050406030204" pitchFamily="18" charset="0"/>
              </a:rPr>
              <a:t>correspondant</a:t>
            </a:r>
            <a:r>
              <a:rPr lang="en-US" sz="1500" dirty="0">
                <a:solidFill>
                  <a:schemeClr val="tx1"/>
                </a:solidFill>
                <a:latin typeface="Cambria" panose="02040503050406030204" pitchFamily="18" charset="0"/>
                <a:ea typeface="Cambria" panose="02040503050406030204" pitchFamily="18" charset="0"/>
              </a:rPr>
              <a:t> aux nouveaux diagnostics </a:t>
            </a:r>
            <a:r>
              <a:rPr lang="en-US" sz="1500" dirty="0" err="1">
                <a:solidFill>
                  <a:schemeClr val="tx1"/>
                </a:solidFill>
                <a:latin typeface="Cambria" panose="02040503050406030204" pitchFamily="18" charset="0"/>
                <a:ea typeface="Cambria" panose="02040503050406030204" pitchFamily="18" charset="0"/>
              </a:rPr>
              <a:t>annuels</a:t>
            </a:r>
            <a:r>
              <a:rPr lang="en-US" sz="1500" dirty="0">
                <a:solidFill>
                  <a:schemeClr val="tx1"/>
                </a:solidFill>
                <a:latin typeface="Cambria" panose="02040503050406030204" pitchFamily="18" charset="0"/>
                <a:ea typeface="Cambria" panose="02040503050406030204" pitchFamily="18" charset="0"/>
              </a:rPr>
              <a:t>, pour CSAVR).</a:t>
            </a:r>
          </a:p>
        </p:txBody>
      </p:sp>
    </p:spTree>
    <p:extLst>
      <p:ext uri="{BB962C8B-B14F-4D97-AF65-F5344CB8AC3E}">
        <p14:creationId xmlns:p14="http://schemas.microsoft.com/office/powerpoint/2010/main" val="145377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81D943-7E1A-7661-20F5-C9C4AE7E5AD4}"/>
              </a:ext>
            </a:extLst>
          </p:cNvPr>
          <p:cNvSpPr>
            <a:spLocks noGrp="1"/>
          </p:cNvSpPr>
          <p:nvPr>
            <p:ph type="title"/>
          </p:nvPr>
        </p:nvSpPr>
        <p:spPr>
          <a:xfrm>
            <a:off x="627412" y="264460"/>
            <a:ext cx="10515600" cy="1325562"/>
          </a:xfrm>
        </p:spPr>
        <p:txBody>
          <a:bodyPr>
            <a:normAutofit/>
          </a:bodyPr>
          <a:lstStyle/>
          <a:p>
            <a:r>
              <a:rPr lang="en-US" sz="3600"/>
              <a:t>Objectif des modèles d'estimation et de projection </a:t>
            </a:r>
            <a:endParaRPr lang="en-KE" sz="3600"/>
          </a:p>
        </p:txBody>
      </p:sp>
      <p:pic>
        <p:nvPicPr>
          <p:cNvPr id="5" name="Content Placeholder 4">
            <a:extLst>
              <a:ext uri="{FF2B5EF4-FFF2-40B4-BE49-F238E27FC236}">
                <a16:creationId xmlns:a16="http://schemas.microsoft.com/office/drawing/2014/main" id="{418CE30D-83D8-61B1-D484-517FB1264F1E}"/>
              </a:ext>
            </a:extLst>
          </p:cNvPr>
          <p:cNvPicPr>
            <a:picLocks noGrp="1" noChangeAspect="1"/>
          </p:cNvPicPr>
          <p:nvPr>
            <p:ph idx="4294967295"/>
          </p:nvPr>
        </p:nvPicPr>
        <p:blipFill>
          <a:blip r:embed="rId3"/>
          <a:stretch>
            <a:fillRect/>
          </a:stretch>
        </p:blipFill>
        <p:spPr>
          <a:xfrm>
            <a:off x="1690918" y="1116013"/>
            <a:ext cx="8153400" cy="4972050"/>
          </a:xfrm>
          <a:prstGeom prst="rect">
            <a:avLst/>
          </a:prstGeom>
        </p:spPr>
      </p:pic>
      <p:pic>
        <p:nvPicPr>
          <p:cNvPr id="2" name="Picture 1">
            <a:extLst>
              <a:ext uri="{FF2B5EF4-FFF2-40B4-BE49-F238E27FC236}">
                <a16:creationId xmlns:a16="http://schemas.microsoft.com/office/drawing/2014/main" id="{0311CFA2-3EF4-4CBC-9DC1-D7DC16C776AC}"/>
              </a:ext>
            </a:extLst>
          </p:cNvPr>
          <p:cNvPicPr>
            <a:picLocks noChangeAspect="1"/>
          </p:cNvPicPr>
          <p:nvPr/>
        </p:nvPicPr>
        <p:blipFill>
          <a:blip r:embed="rId4"/>
          <a:stretch>
            <a:fillRect/>
          </a:stretch>
        </p:blipFill>
        <p:spPr>
          <a:xfrm>
            <a:off x="10142188" y="6164915"/>
            <a:ext cx="1857375" cy="428625"/>
          </a:xfrm>
          <a:prstGeom prst="rect">
            <a:avLst/>
          </a:prstGeom>
        </p:spPr>
      </p:pic>
      <p:pic>
        <p:nvPicPr>
          <p:cNvPr id="3" name="Picture 2">
            <a:extLst>
              <a:ext uri="{FF2B5EF4-FFF2-40B4-BE49-F238E27FC236}">
                <a16:creationId xmlns:a16="http://schemas.microsoft.com/office/drawing/2014/main" id="{F4190E45-0162-D7F2-A29B-5A58AF534309}"/>
              </a:ext>
            </a:extLst>
          </p:cNvPr>
          <p:cNvPicPr>
            <a:picLocks noChangeAspect="1"/>
          </p:cNvPicPr>
          <p:nvPr/>
        </p:nvPicPr>
        <p:blipFill>
          <a:blip r:embed="rId5"/>
          <a:stretch>
            <a:fillRect/>
          </a:stretch>
        </p:blipFill>
        <p:spPr>
          <a:xfrm>
            <a:off x="281218" y="5841065"/>
            <a:ext cx="1409700" cy="647700"/>
          </a:xfrm>
          <a:prstGeom prst="rect">
            <a:avLst/>
          </a:prstGeom>
        </p:spPr>
      </p:pic>
    </p:spTree>
    <p:extLst>
      <p:ext uri="{BB962C8B-B14F-4D97-AF65-F5344CB8AC3E}">
        <p14:creationId xmlns:p14="http://schemas.microsoft.com/office/powerpoint/2010/main" val="1046252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DC474E4-63C4-47A9-20CB-1C9DB7946232}"/>
              </a:ext>
            </a:extLst>
          </p:cNvPr>
          <p:cNvSpPr>
            <a:spLocks noGrp="1"/>
          </p:cNvSpPr>
          <p:nvPr>
            <p:ph type="title"/>
          </p:nvPr>
        </p:nvSpPr>
        <p:spPr>
          <a:xfrm>
            <a:off x="353637" y="115277"/>
            <a:ext cx="10515600" cy="878840"/>
          </a:xfrm>
        </p:spPr>
        <p:txBody>
          <a:bodyPr/>
          <a:lstStyle/>
          <a:p>
            <a:r>
              <a:rPr lang="en-US" b="1" dirty="0" err="1">
                <a:solidFill>
                  <a:srgbClr val="4141D1"/>
                </a:solidFill>
              </a:rPr>
              <a:t>Dynamique</a:t>
            </a:r>
            <a:r>
              <a:rPr lang="en-US" b="1" dirty="0">
                <a:solidFill>
                  <a:srgbClr val="4141D1"/>
                </a:solidFill>
              </a:rPr>
              <a:t> des chiffres TAR</a:t>
            </a:r>
          </a:p>
        </p:txBody>
      </p:sp>
      <p:sp>
        <p:nvSpPr>
          <p:cNvPr id="19" name="Content Placeholder 18">
            <a:extLst>
              <a:ext uri="{FF2B5EF4-FFF2-40B4-BE49-F238E27FC236}">
                <a16:creationId xmlns:a16="http://schemas.microsoft.com/office/drawing/2014/main" id="{8320E948-8282-BF2A-CEBC-C01BDF74DC09}"/>
              </a:ext>
            </a:extLst>
          </p:cNvPr>
          <p:cNvSpPr>
            <a:spLocks noGrp="1"/>
          </p:cNvSpPr>
          <p:nvPr>
            <p:ph idx="1"/>
          </p:nvPr>
        </p:nvSpPr>
        <p:spPr>
          <a:xfrm>
            <a:off x="-2" y="1082016"/>
            <a:ext cx="6242627" cy="5221287"/>
          </a:xfrm>
        </p:spPr>
        <p:txBody>
          <a:bodyPr>
            <a:normAutofit lnSpcReduction="10000"/>
          </a:bodyPr>
          <a:lstStyle/>
          <a:p>
            <a:r>
              <a:rPr lang="en-US" dirty="0" err="1"/>
              <a:t>Veuillez</a:t>
            </a:r>
            <a:r>
              <a:rPr lang="en-US" dirty="0"/>
              <a:t> </a:t>
            </a:r>
            <a:r>
              <a:rPr lang="en-US" dirty="0" err="1"/>
              <a:t>indiquer</a:t>
            </a:r>
            <a:r>
              <a:rPr lang="en-US" dirty="0"/>
              <a:t> les </a:t>
            </a:r>
            <a:r>
              <a:rPr lang="en-US" dirty="0" err="1"/>
              <a:t>taux</a:t>
            </a:r>
            <a:r>
              <a:rPr lang="en-US" dirty="0"/>
              <a:t> </a:t>
            </a:r>
            <a:r>
              <a:rPr lang="en-US" dirty="0" err="1"/>
              <a:t>d'interruption</a:t>
            </a:r>
            <a:r>
              <a:rPr lang="en-US" dirty="0"/>
              <a:t> de </a:t>
            </a:r>
            <a:r>
              <a:rPr lang="en-US" dirty="0" err="1"/>
              <a:t>traitement</a:t>
            </a:r>
            <a:r>
              <a:rPr lang="en-US" dirty="0"/>
              <a:t> pour </a:t>
            </a:r>
            <a:r>
              <a:rPr lang="en-US" dirty="0" err="1"/>
              <a:t>toutes</a:t>
            </a:r>
            <a:r>
              <a:rPr lang="en-US" dirty="0"/>
              <a:t> les </a:t>
            </a:r>
            <a:r>
              <a:rPr lang="en-US" dirty="0" err="1"/>
              <a:t>années</a:t>
            </a:r>
            <a:r>
              <a:rPr lang="en-US" dirty="0"/>
              <a:t> </a:t>
            </a:r>
            <a:r>
              <a:rPr lang="en-US" dirty="0" err="1"/>
              <a:t>où</a:t>
            </a:r>
            <a:r>
              <a:rPr lang="en-US" dirty="0"/>
              <a:t> les enfants sont sous TAR.</a:t>
            </a:r>
          </a:p>
          <a:p>
            <a:pPr lvl="1"/>
            <a:r>
              <a:rPr lang="en-US" dirty="0"/>
              <a:t>à </a:t>
            </a:r>
            <a:r>
              <a:rPr lang="en-US" dirty="0" err="1"/>
              <a:t>partir</a:t>
            </a:r>
            <a:r>
              <a:rPr lang="en-US" dirty="0"/>
              <a:t> d'un programme national </a:t>
            </a:r>
            <a:r>
              <a:rPr lang="en-US" dirty="0" err="1"/>
              <a:t>fiable</a:t>
            </a:r>
            <a:r>
              <a:rPr lang="en-US" dirty="0"/>
              <a:t> </a:t>
            </a:r>
            <a:r>
              <a:rPr lang="en-US" dirty="0" err="1"/>
              <a:t>ou</a:t>
            </a:r>
            <a:r>
              <a:rPr lang="en-US" dirty="0"/>
              <a:t> de données </a:t>
            </a:r>
            <a:r>
              <a:rPr lang="en-US" dirty="0" err="1"/>
              <a:t>représentatives</a:t>
            </a:r>
            <a:r>
              <a:rPr lang="en-US" dirty="0"/>
              <a:t> au </a:t>
            </a:r>
            <a:r>
              <a:rPr lang="en-US" dirty="0" err="1"/>
              <a:t>niveau</a:t>
            </a:r>
            <a:r>
              <a:rPr lang="en-US" dirty="0"/>
              <a:t> national, </a:t>
            </a:r>
            <a:r>
              <a:rPr lang="en-US" dirty="0" err="1"/>
              <a:t>si</a:t>
            </a:r>
            <a:r>
              <a:rPr lang="en-US" dirty="0"/>
              <a:t> </a:t>
            </a:r>
            <a:r>
              <a:rPr lang="en-US" dirty="0" err="1"/>
              <a:t>elles</a:t>
            </a:r>
            <a:r>
              <a:rPr lang="en-US" dirty="0"/>
              <a:t> </a:t>
            </a:r>
            <a:r>
              <a:rPr lang="en-US" dirty="0" err="1"/>
              <a:t>sont</a:t>
            </a:r>
            <a:r>
              <a:rPr lang="en-US" dirty="0"/>
              <a:t> </a:t>
            </a:r>
            <a:r>
              <a:rPr lang="en-US" dirty="0" err="1"/>
              <a:t>disponibles</a:t>
            </a:r>
            <a:endParaRPr lang="en-US" dirty="0"/>
          </a:p>
          <a:p>
            <a:pPr lvl="1"/>
            <a:r>
              <a:rPr lang="en-US" dirty="0" err="1"/>
              <a:t>Taux</a:t>
            </a:r>
            <a:r>
              <a:rPr lang="en-US" dirty="0"/>
              <a:t> par </a:t>
            </a:r>
            <a:r>
              <a:rPr lang="en-US" dirty="0" err="1"/>
              <a:t>défaut</a:t>
            </a:r>
            <a:r>
              <a:rPr lang="en-US" dirty="0"/>
              <a:t> de 5 % par an - </a:t>
            </a:r>
            <a:r>
              <a:rPr lang="en-US" dirty="0" err="1"/>
              <a:t>utiliser</a:t>
            </a:r>
            <a:r>
              <a:rPr lang="en-US" dirty="0"/>
              <a:t> le nouveau bouton  dans </a:t>
            </a:r>
            <a:r>
              <a:rPr lang="en-US" dirty="0" err="1"/>
              <a:t>l'éditeur</a:t>
            </a:r>
            <a:r>
              <a:rPr lang="en-US" dirty="0"/>
              <a:t> de </a:t>
            </a:r>
            <a:r>
              <a:rPr lang="en-US" dirty="0" err="1"/>
              <a:t>traitement</a:t>
            </a:r>
            <a:r>
              <a:rPr lang="en-US" dirty="0"/>
              <a:t> des enfants "Appliquer le </a:t>
            </a:r>
            <a:r>
              <a:rPr lang="en-US" dirty="0" err="1"/>
              <a:t>taux</a:t>
            </a:r>
            <a:r>
              <a:rPr lang="en-US" dirty="0"/>
              <a:t> </a:t>
            </a:r>
            <a:r>
              <a:rPr lang="en-US" dirty="0" err="1"/>
              <a:t>d'interruption</a:t>
            </a:r>
            <a:r>
              <a:rPr lang="en-US" dirty="0"/>
              <a:t> par </a:t>
            </a:r>
            <a:r>
              <a:rPr lang="en-US" dirty="0" err="1"/>
              <a:t>défaut</a:t>
            </a:r>
            <a:r>
              <a:rPr lang="en-US" dirty="0"/>
              <a:t>".</a:t>
            </a:r>
          </a:p>
          <a:p>
            <a:r>
              <a:rPr lang="en-US" dirty="0"/>
              <a:t>Les entrées relatives aux interruptions de </a:t>
            </a:r>
            <a:r>
              <a:rPr lang="en-US" dirty="0" err="1"/>
              <a:t>traitement</a:t>
            </a:r>
            <a:r>
              <a:rPr lang="en-US" dirty="0"/>
              <a:t> </a:t>
            </a:r>
            <a:r>
              <a:rPr lang="en-US" dirty="0" err="1"/>
              <a:t>n'affectent</a:t>
            </a:r>
            <a:r>
              <a:rPr lang="en-US" dirty="0"/>
              <a:t> pas le </a:t>
            </a:r>
            <a:r>
              <a:rPr lang="en-US" dirty="0" err="1"/>
              <a:t>nombre</a:t>
            </a:r>
            <a:r>
              <a:rPr lang="en-US" dirty="0"/>
              <a:t> </a:t>
            </a:r>
            <a:r>
              <a:rPr lang="en-US" dirty="0" err="1"/>
              <a:t>d'enfants</a:t>
            </a:r>
            <a:r>
              <a:rPr lang="en-US" dirty="0"/>
              <a:t> sous TAR (</a:t>
            </a:r>
            <a:r>
              <a:rPr lang="en-US" dirty="0" err="1"/>
              <a:t>défini</a:t>
            </a:r>
            <a:r>
              <a:rPr lang="en-US" dirty="0"/>
              <a:t> par les données du programme), </a:t>
            </a:r>
            <a:r>
              <a:rPr lang="en-US" dirty="0" err="1"/>
              <a:t>mais</a:t>
            </a:r>
            <a:r>
              <a:rPr lang="en-US" dirty="0"/>
              <a:t> </a:t>
            </a:r>
            <a:r>
              <a:rPr lang="en-US" dirty="0" err="1"/>
              <a:t>permettent</a:t>
            </a:r>
            <a:r>
              <a:rPr lang="en-US" dirty="0"/>
              <a:t> de </a:t>
            </a:r>
            <a:r>
              <a:rPr lang="en-US" dirty="0" err="1"/>
              <a:t>l'affiner</a:t>
            </a:r>
            <a:r>
              <a:rPr lang="en-US" dirty="0"/>
              <a:t> :</a:t>
            </a:r>
          </a:p>
          <a:p>
            <a:pPr lvl="1"/>
            <a:r>
              <a:rPr lang="en-US" dirty="0"/>
              <a:t>le </a:t>
            </a:r>
            <a:r>
              <a:rPr lang="en-US" dirty="0" err="1"/>
              <a:t>pourcentage</a:t>
            </a:r>
            <a:r>
              <a:rPr lang="en-US" dirty="0"/>
              <a:t> </a:t>
            </a:r>
            <a:r>
              <a:rPr lang="en-US" dirty="0" err="1"/>
              <a:t>d'enfants</a:t>
            </a:r>
            <a:r>
              <a:rPr lang="en-US" dirty="0"/>
              <a:t> </a:t>
            </a:r>
            <a:r>
              <a:rPr lang="en-US" dirty="0" err="1"/>
              <a:t>en</a:t>
            </a:r>
            <a:r>
              <a:rPr lang="en-US" dirty="0"/>
              <a:t> première </a:t>
            </a:r>
            <a:r>
              <a:rPr lang="en-US" dirty="0" err="1"/>
              <a:t>année</a:t>
            </a:r>
            <a:r>
              <a:rPr lang="en-US" dirty="0"/>
              <a:t> de </a:t>
            </a:r>
            <a:r>
              <a:rPr lang="en-US" dirty="0" err="1"/>
              <a:t>traitement</a:t>
            </a:r>
            <a:r>
              <a:rPr lang="en-US" dirty="0"/>
              <a:t> et </a:t>
            </a:r>
            <a:r>
              <a:rPr lang="en-US" dirty="0" err="1"/>
              <a:t>leur</a:t>
            </a:r>
            <a:r>
              <a:rPr lang="en-US" dirty="0"/>
              <a:t> </a:t>
            </a:r>
            <a:r>
              <a:rPr lang="en-US" dirty="0" err="1"/>
              <a:t>répartition</a:t>
            </a:r>
            <a:r>
              <a:rPr lang="en-US" dirty="0"/>
              <a:t> par </a:t>
            </a:r>
            <a:r>
              <a:rPr lang="en-US" dirty="0" err="1"/>
              <a:t>âge</a:t>
            </a:r>
            <a:r>
              <a:rPr lang="en-US" dirty="0"/>
              <a:t> et par CD4 </a:t>
            </a:r>
          </a:p>
          <a:p>
            <a:pPr lvl="1"/>
            <a:r>
              <a:rPr lang="en-US" dirty="0"/>
              <a:t>Le (nouveau !) </a:t>
            </a:r>
            <a:r>
              <a:rPr lang="en-US" dirty="0" err="1"/>
              <a:t>calcul</a:t>
            </a:r>
            <a:r>
              <a:rPr lang="en-US" dirty="0"/>
              <a:t> de Spectrum de la </a:t>
            </a:r>
            <a:r>
              <a:rPr lang="en-US" dirty="0" err="1"/>
              <a:t>connaissance</a:t>
            </a:r>
            <a:r>
              <a:rPr lang="en-US" dirty="0"/>
              <a:t> du </a:t>
            </a:r>
            <a:r>
              <a:rPr lang="en-US" dirty="0" err="1"/>
              <a:t>statut</a:t>
            </a:r>
            <a:r>
              <a:rPr lang="en-US" dirty="0"/>
              <a:t> de </a:t>
            </a:r>
            <a:r>
              <a:rPr lang="en-US" dirty="0" err="1"/>
              <a:t>l'enfant</a:t>
            </a:r>
            <a:r>
              <a:rPr lang="en-US" dirty="0"/>
              <a:t>. </a:t>
            </a:r>
          </a:p>
          <a:p>
            <a:pPr marL="457200" lvl="1" indent="0">
              <a:buNone/>
            </a:pPr>
            <a:endParaRPr lang="en-US" dirty="0">
              <a:highlight>
                <a:srgbClr val="00FF00"/>
              </a:highlight>
            </a:endParaRPr>
          </a:p>
        </p:txBody>
      </p:sp>
      <p:sp>
        <p:nvSpPr>
          <p:cNvPr id="2" name="Slide Number Placeholder 1">
            <a:extLst>
              <a:ext uri="{FF2B5EF4-FFF2-40B4-BE49-F238E27FC236}">
                <a16:creationId xmlns:a16="http://schemas.microsoft.com/office/drawing/2014/main" id="{48BAF989-BCB7-D06F-10F3-5ED6BBAEEC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t>20</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14E76DC-09FB-A216-6113-DCDFA2B68C0F}"/>
              </a:ext>
            </a:extLst>
          </p:cNvPr>
          <p:cNvPicPr>
            <a:picLocks noChangeAspect="1"/>
          </p:cNvPicPr>
          <p:nvPr/>
        </p:nvPicPr>
        <p:blipFill>
          <a:blip r:embed="rId2"/>
          <a:stretch>
            <a:fillRect/>
          </a:stretch>
        </p:blipFill>
        <p:spPr>
          <a:xfrm>
            <a:off x="6242627" y="1298030"/>
            <a:ext cx="5759110" cy="4789261"/>
          </a:xfrm>
          <a:prstGeom prst="rect">
            <a:avLst/>
          </a:prstGeom>
        </p:spPr>
      </p:pic>
      <p:sp>
        <p:nvSpPr>
          <p:cNvPr id="5" name="Rectangle 4">
            <a:extLst>
              <a:ext uri="{FF2B5EF4-FFF2-40B4-BE49-F238E27FC236}">
                <a16:creationId xmlns:a16="http://schemas.microsoft.com/office/drawing/2014/main" id="{229591FF-34EE-97E7-364F-16D97D500E28}"/>
              </a:ext>
            </a:extLst>
          </p:cNvPr>
          <p:cNvSpPr/>
          <p:nvPr/>
        </p:nvSpPr>
        <p:spPr>
          <a:xfrm>
            <a:off x="8496300" y="5559969"/>
            <a:ext cx="1092200" cy="2693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06885D3-0841-86AA-E69A-E39195956F95}"/>
              </a:ext>
            </a:extLst>
          </p:cNvPr>
          <p:cNvSpPr/>
          <p:nvPr/>
        </p:nvSpPr>
        <p:spPr>
          <a:xfrm>
            <a:off x="6242626" y="4467769"/>
            <a:ext cx="5568373" cy="2693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462B0E3B-C30D-4539-11B1-579EF8C11183}"/>
              </a:ext>
            </a:extLst>
          </p:cNvPr>
          <p:cNvSpPr txBox="1"/>
          <p:nvPr/>
        </p:nvSpPr>
        <p:spPr>
          <a:xfrm>
            <a:off x="2951389" y="3244334"/>
            <a:ext cx="6164036" cy="369332"/>
          </a:xfrm>
          <a:prstGeom prst="rect">
            <a:avLst/>
          </a:prstGeom>
          <a:noFill/>
        </p:spPr>
        <p:txBody>
          <a:bodyPr wrap="square">
            <a:spAutoFit/>
          </a:bodyPr>
          <a:lstStyle/>
          <a:p>
            <a:r>
              <a:rPr lang="en-US" dirty="0" err="1"/>
              <a:t>d’option</a:t>
            </a:r>
            <a:endParaRPr lang="en-CH" dirty="0"/>
          </a:p>
        </p:txBody>
      </p:sp>
    </p:spTree>
    <p:extLst>
      <p:ext uri="{BB962C8B-B14F-4D97-AF65-F5344CB8AC3E}">
        <p14:creationId xmlns:p14="http://schemas.microsoft.com/office/powerpoint/2010/main" val="114127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39F41A2-B259-534E-C68A-0038B5A5B8C2}"/>
              </a:ext>
            </a:extLst>
          </p:cNvPr>
          <p:cNvPicPr>
            <a:picLocks noChangeAspect="1"/>
          </p:cNvPicPr>
          <p:nvPr/>
        </p:nvPicPr>
        <p:blipFill rotWithShape="1">
          <a:blip r:embed="rId3"/>
          <a:srcRect b="29120"/>
          <a:stretch/>
        </p:blipFill>
        <p:spPr>
          <a:xfrm>
            <a:off x="3463290" y="744385"/>
            <a:ext cx="8641080" cy="478309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AFA7C71-416D-7E17-4A38-7A2AB09FB3F4}"/>
              </a:ext>
            </a:extLst>
          </p:cNvPr>
          <p:cNvSpPr>
            <a:spLocks noGrp="1"/>
          </p:cNvSpPr>
          <p:nvPr>
            <p:ph type="title"/>
          </p:nvPr>
        </p:nvSpPr>
        <p:spPr>
          <a:xfrm>
            <a:off x="252919" y="1123838"/>
            <a:ext cx="2947482" cy="1076438"/>
          </a:xfrm>
        </p:spPr>
        <p:txBody>
          <a:bodyPr>
            <a:normAutofit/>
          </a:bodyPr>
          <a:lstStyle/>
          <a:p>
            <a:r>
              <a:rPr lang="en-US" sz="3200" b="1" dirty="0"/>
              <a:t>PTME</a:t>
            </a:r>
          </a:p>
        </p:txBody>
      </p:sp>
      <p:sp>
        <p:nvSpPr>
          <p:cNvPr id="4" name="TextBox 3">
            <a:extLst>
              <a:ext uri="{FF2B5EF4-FFF2-40B4-BE49-F238E27FC236}">
                <a16:creationId xmlns:a16="http://schemas.microsoft.com/office/drawing/2014/main" id="{8A43B42C-8735-47D7-10FA-E08026E83581}"/>
              </a:ext>
            </a:extLst>
          </p:cNvPr>
          <p:cNvSpPr txBox="1"/>
          <p:nvPr/>
        </p:nvSpPr>
        <p:spPr>
          <a:xfrm>
            <a:off x="0" y="2200276"/>
            <a:ext cx="3566661" cy="341632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err="1">
                <a:ln>
                  <a:noFill/>
                </a:ln>
                <a:solidFill>
                  <a:prstClr val="white"/>
                </a:solidFill>
                <a:effectLst/>
                <a:uLnTx/>
                <a:uFillTx/>
                <a:latin typeface="Corbel" panose="020B0503020204020204"/>
                <a:ea typeface="+mn-ea"/>
                <a:cs typeface="+mn-cs"/>
              </a:rPr>
              <a:t>Affichage</a:t>
            </a:r>
            <a:r>
              <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rPr>
              <a:t> des </a:t>
            </a:r>
            <a:r>
              <a:rPr kumimoji="0" lang="en-US" sz="2400" b="0" i="0" u="none" strike="noStrike" kern="1200" cap="none" spc="0" normalizeH="0" baseline="0" noProof="0" dirty="0" err="1">
                <a:ln>
                  <a:noFill/>
                </a:ln>
                <a:solidFill>
                  <a:prstClr val="white"/>
                </a:solidFill>
                <a:effectLst/>
                <a:uLnTx/>
                <a:uFillTx/>
                <a:latin typeface="Corbel" panose="020B0503020204020204"/>
                <a:ea typeface="+mn-ea"/>
                <a:cs typeface="+mn-cs"/>
              </a:rPr>
              <a:t>numéros</a:t>
            </a:r>
            <a:endPar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err="1">
                <a:ln>
                  <a:noFill/>
                </a:ln>
                <a:solidFill>
                  <a:prstClr val="white"/>
                </a:solidFill>
                <a:effectLst/>
                <a:uLnTx/>
                <a:uFillTx/>
                <a:latin typeface="Corbel" panose="020B0503020204020204"/>
                <a:ea typeface="+mn-ea"/>
                <a:cs typeface="+mn-cs"/>
              </a:rPr>
              <a:t>Ajouter</a:t>
            </a:r>
            <a:r>
              <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rPr>
              <a:t> les données </a:t>
            </a:r>
            <a:r>
              <a:rPr kumimoji="0" lang="en-US" sz="2400" i="0" u="none" strike="noStrike" kern="1200" cap="none" spc="0" normalizeH="0" baseline="0" noProof="0" dirty="0" err="1">
                <a:ln>
                  <a:noFill/>
                </a:ln>
                <a:solidFill>
                  <a:schemeClr val="bg1"/>
                </a:solidFill>
                <a:effectLst/>
                <a:uLnTx/>
                <a:uFillTx/>
                <a:latin typeface="Corbel" panose="020B0503020204020204"/>
                <a:ea typeface="+mn-ea"/>
                <a:cs typeface="+mn-cs"/>
              </a:rPr>
              <a:t>prénatales</a:t>
            </a:r>
            <a:r>
              <a:rPr kumimoji="0" lang="en-US" sz="2400" i="0" u="none" strike="noStrike" kern="1200" cap="none" spc="0" normalizeH="0" baseline="0" noProof="0" dirty="0">
                <a:ln>
                  <a:noFill/>
                </a:ln>
                <a:solidFill>
                  <a:schemeClr val="bg1"/>
                </a:solidFill>
                <a:effectLst/>
                <a:uLnTx/>
                <a:uFillTx/>
                <a:latin typeface="Corbel" panose="020B0503020204020204"/>
                <a:ea typeface="+mn-ea"/>
                <a:cs typeface="+mn-cs"/>
              </a:rPr>
              <a:t> pour 2022</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i="0" u="none" strike="noStrike" kern="1200" cap="none" spc="0" normalizeH="0" baseline="0" noProof="0" dirty="0" err="1">
                <a:ln>
                  <a:noFill/>
                </a:ln>
                <a:solidFill>
                  <a:schemeClr val="bg1"/>
                </a:solidFill>
                <a:effectLst/>
                <a:uLnTx/>
                <a:uFillTx/>
                <a:latin typeface="Corbel" panose="020B0503020204020204"/>
                <a:ea typeface="+mn-ea"/>
                <a:cs typeface="+mn-cs"/>
              </a:rPr>
              <a:t>Vérifier</a:t>
            </a:r>
            <a:r>
              <a:rPr kumimoji="0" lang="en-US" sz="2400" i="0" u="none" strike="noStrike" kern="1200" cap="none" spc="0" normalizeH="0" baseline="0" noProof="0" dirty="0">
                <a:ln>
                  <a:noFill/>
                </a:ln>
                <a:solidFill>
                  <a:schemeClr val="bg1"/>
                </a:solidFill>
                <a:effectLst/>
                <a:uLnTx/>
                <a:uFillTx/>
                <a:latin typeface="Corbel" panose="020B0503020204020204"/>
                <a:ea typeface="+mn-ea"/>
                <a:cs typeface="+mn-cs"/>
              </a:rPr>
              <a:t> la </a:t>
            </a:r>
            <a:r>
              <a:rPr kumimoji="0" lang="en-US" sz="2400" i="0" u="none" strike="noStrike" kern="1200" cap="none" spc="0" normalizeH="0" baseline="0" noProof="0" dirty="0" err="1">
                <a:ln>
                  <a:noFill/>
                </a:ln>
                <a:solidFill>
                  <a:schemeClr val="bg1"/>
                </a:solidFill>
                <a:effectLst/>
                <a:uLnTx/>
                <a:uFillTx/>
                <a:latin typeface="Corbel" panose="020B0503020204020204"/>
                <a:ea typeface="+mn-ea"/>
                <a:cs typeface="+mn-cs"/>
              </a:rPr>
              <a:t>rétention</a:t>
            </a:r>
            <a:r>
              <a:rPr kumimoji="0" lang="en-US" sz="2400" i="0" u="none" strike="noStrike" kern="1200" cap="none" spc="0" normalizeH="0" baseline="0" noProof="0" dirty="0">
                <a:ln>
                  <a:noFill/>
                </a:ln>
                <a:solidFill>
                  <a:schemeClr val="bg1"/>
                </a:solidFill>
                <a:effectLst/>
                <a:uLnTx/>
                <a:uFillTx/>
                <a:latin typeface="Corbel" panose="020B0503020204020204"/>
                <a:ea typeface="+mn-ea"/>
                <a:cs typeface="+mn-cs"/>
              </a:rPr>
              <a:t> à </a:t>
            </a:r>
            <a:r>
              <a:rPr kumimoji="0" lang="en-US" sz="2400" i="0" u="none" strike="noStrike" kern="1200" cap="none" spc="0" normalizeH="0" baseline="0" noProof="0" dirty="0" err="1">
                <a:ln>
                  <a:noFill/>
                </a:ln>
                <a:solidFill>
                  <a:schemeClr val="bg1"/>
                </a:solidFill>
                <a:effectLst/>
                <a:uLnTx/>
                <a:uFillTx/>
                <a:latin typeface="Corbel" panose="020B0503020204020204"/>
                <a:ea typeface="+mn-ea"/>
                <a:cs typeface="+mn-cs"/>
              </a:rPr>
              <a:t>l’accouchement</a:t>
            </a:r>
            <a:endParaRPr kumimoji="0" lang="en-US" sz="2400" i="0" u="none" strike="noStrike" kern="1200" cap="none" spc="0" normalizeH="0" baseline="0" noProof="0" dirty="0">
              <a:ln>
                <a:noFill/>
              </a:ln>
              <a:solidFill>
                <a:schemeClr val="bg1"/>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i="0" u="none" strike="noStrike" kern="1200" cap="none" spc="0" normalizeH="0" baseline="0" noProof="0" dirty="0" err="1">
                <a:ln>
                  <a:noFill/>
                </a:ln>
                <a:solidFill>
                  <a:schemeClr val="bg1"/>
                </a:solidFill>
                <a:effectLst/>
                <a:uLnTx/>
                <a:uFillTx/>
                <a:latin typeface="Corbel" panose="020B0503020204020204"/>
                <a:ea typeface="+mn-ea"/>
                <a:cs typeface="+mn-cs"/>
              </a:rPr>
              <a:t>Vérifier</a:t>
            </a:r>
            <a:r>
              <a:rPr kumimoji="0" lang="en-US" sz="2400" i="0" u="none" strike="noStrike" kern="1200" cap="none" spc="0" normalizeH="0" baseline="0" noProof="0" dirty="0">
                <a:ln>
                  <a:noFill/>
                </a:ln>
                <a:solidFill>
                  <a:schemeClr val="bg1"/>
                </a:solidFill>
                <a:effectLst/>
                <a:uLnTx/>
                <a:uFillTx/>
                <a:latin typeface="Corbel" panose="020B0503020204020204"/>
                <a:ea typeface="+mn-ea"/>
                <a:cs typeface="+mn-cs"/>
              </a:rPr>
              <a:t> </a:t>
            </a:r>
            <a:r>
              <a:rPr kumimoji="0" lang="en-US" sz="2400" i="0" u="none" strike="noStrike" kern="1200" cap="none" spc="0" normalizeH="0" baseline="0" noProof="0" dirty="0" err="1">
                <a:ln>
                  <a:noFill/>
                </a:ln>
                <a:solidFill>
                  <a:schemeClr val="bg1"/>
                </a:solidFill>
                <a:effectLst/>
                <a:uLnTx/>
                <a:uFillTx/>
                <a:latin typeface="Corbel" panose="020B0503020204020204"/>
                <a:ea typeface="+mn-ea"/>
                <a:cs typeface="+mn-cs"/>
              </a:rPr>
              <a:t>l'abandon</a:t>
            </a:r>
            <a:r>
              <a:rPr kumimoji="0" lang="en-US" sz="2400" i="0" u="none" strike="noStrike" kern="1200" cap="none" spc="0" normalizeH="0" baseline="0" noProof="0" dirty="0">
                <a:ln>
                  <a:noFill/>
                </a:ln>
                <a:solidFill>
                  <a:schemeClr val="bg1"/>
                </a:solidFill>
                <a:effectLst/>
                <a:uLnTx/>
                <a:uFillTx/>
                <a:latin typeface="Corbel" panose="020B0503020204020204"/>
                <a:ea typeface="+mn-ea"/>
                <a:cs typeface="+mn-cs"/>
              </a:rPr>
              <a:t> </a:t>
            </a:r>
            <a:r>
              <a:rPr kumimoji="0" lang="en-US" sz="2400" i="0" u="none" strike="noStrike" kern="1200" cap="none" spc="0" normalizeH="0" baseline="0" noProof="0" dirty="0" err="1">
                <a:ln>
                  <a:noFill/>
                </a:ln>
                <a:solidFill>
                  <a:schemeClr val="bg1"/>
                </a:solidFill>
                <a:effectLst/>
                <a:uLnTx/>
                <a:uFillTx/>
                <a:latin typeface="Corbel" panose="020B0503020204020204"/>
                <a:ea typeface="+mn-ea"/>
                <a:cs typeface="+mn-cs"/>
              </a:rPr>
              <a:t>mensuel</a:t>
            </a:r>
            <a:r>
              <a:rPr kumimoji="0" lang="en-US" sz="2400" i="0" u="none" strike="noStrike" kern="1200" cap="none" spc="0" normalizeH="0" baseline="0" noProof="0" dirty="0">
                <a:ln>
                  <a:noFill/>
                </a:ln>
                <a:solidFill>
                  <a:schemeClr val="bg1"/>
                </a:solidFill>
                <a:effectLst/>
                <a:uLnTx/>
                <a:uFillTx/>
                <a:latin typeface="Corbel" panose="020B0503020204020204"/>
                <a:ea typeface="+mn-ea"/>
                <a:cs typeface="+mn-cs"/>
              </a:rPr>
              <a:t> des ARV pendant </a:t>
            </a:r>
            <a:r>
              <a:rPr kumimoji="0" lang="en-US" sz="2400" i="0" u="none" strike="noStrike" kern="1200" cap="none" spc="0" normalizeH="0" baseline="0" noProof="0" dirty="0" err="1">
                <a:ln>
                  <a:noFill/>
                </a:ln>
                <a:solidFill>
                  <a:schemeClr val="bg1"/>
                </a:solidFill>
                <a:effectLst/>
                <a:uLnTx/>
                <a:uFillTx/>
                <a:latin typeface="Corbel" panose="020B0503020204020204"/>
                <a:ea typeface="+mn-ea"/>
                <a:cs typeface="+mn-cs"/>
              </a:rPr>
              <a:t>l'allaitement</a:t>
            </a:r>
            <a:endParaRPr kumimoji="0" lang="en-US" sz="2400" i="0" u="none" strike="noStrike" kern="1200" cap="none" spc="0" normalizeH="0" baseline="0" noProof="0" dirty="0">
              <a:ln>
                <a:noFill/>
              </a:ln>
              <a:solidFill>
                <a:schemeClr val="bg1"/>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2400" dirty="0" err="1">
                <a:solidFill>
                  <a:schemeClr val="bg1"/>
                </a:solidFill>
                <a:latin typeface="Corbel" panose="020B0503020204020204"/>
              </a:rPr>
              <a:t>Visualiser</a:t>
            </a:r>
            <a:r>
              <a:rPr lang="en-US" sz="2400" dirty="0">
                <a:solidFill>
                  <a:schemeClr val="bg1"/>
                </a:solidFill>
                <a:latin typeface="Corbel" panose="020B0503020204020204"/>
              </a:rPr>
              <a:t> les v</a:t>
            </a:r>
            <a:r>
              <a:rPr kumimoji="0" lang="en-US" sz="2400" i="0" u="none" strike="noStrike" kern="1200" cap="none" spc="0" normalizeH="0" baseline="0" noProof="0" dirty="0" err="1">
                <a:ln>
                  <a:noFill/>
                </a:ln>
                <a:solidFill>
                  <a:schemeClr val="bg1"/>
                </a:solidFill>
                <a:effectLst/>
                <a:uLnTx/>
                <a:uFillTx/>
                <a:latin typeface="Corbel" panose="020B0503020204020204"/>
                <a:ea typeface="+mn-ea"/>
                <a:cs typeface="+mn-cs"/>
              </a:rPr>
              <a:t>aleurs</a:t>
            </a:r>
            <a:r>
              <a:rPr kumimoji="0" lang="en-US" sz="2400" i="0" u="none" strike="noStrike" kern="1200" cap="none" spc="0" normalizeH="0" baseline="0" noProof="0" dirty="0">
                <a:ln>
                  <a:noFill/>
                </a:ln>
                <a:solidFill>
                  <a:schemeClr val="bg1"/>
                </a:solidFill>
                <a:effectLst/>
                <a:uLnTx/>
                <a:uFillTx/>
                <a:latin typeface="Corbel" panose="020B0503020204020204"/>
                <a:ea typeface="+mn-ea"/>
                <a:cs typeface="+mn-cs"/>
              </a:rPr>
              <a:t> </a:t>
            </a:r>
          </a:p>
        </p:txBody>
      </p:sp>
      <p:pic>
        <p:nvPicPr>
          <p:cNvPr id="7" name="Picture 6">
            <a:extLst>
              <a:ext uri="{FF2B5EF4-FFF2-40B4-BE49-F238E27FC236}">
                <a16:creationId xmlns:a16="http://schemas.microsoft.com/office/drawing/2014/main" id="{43921FE2-2FAF-7BBF-67E4-D664DD5B437A}"/>
              </a:ext>
            </a:extLst>
          </p:cNvPr>
          <p:cNvPicPr>
            <a:picLocks noChangeAspect="1"/>
          </p:cNvPicPr>
          <p:nvPr/>
        </p:nvPicPr>
        <p:blipFill rotWithShape="1">
          <a:blip r:embed="rId4"/>
          <a:srcRect t="90557" b="-46"/>
          <a:stretch/>
        </p:blipFill>
        <p:spPr>
          <a:xfrm>
            <a:off x="3467552" y="5511928"/>
            <a:ext cx="8642959" cy="650747"/>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96BFEA02-5D8D-71CB-008B-13CC97591BFD}"/>
              </a:ext>
            </a:extLst>
          </p:cNvPr>
          <p:cNvSpPr/>
          <p:nvPr/>
        </p:nvSpPr>
        <p:spPr>
          <a:xfrm>
            <a:off x="7858125" y="2524124"/>
            <a:ext cx="371475" cy="733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E963C808-A5F6-686A-27F7-B4FBE137B6AE}"/>
              </a:ext>
            </a:extLst>
          </p:cNvPr>
          <p:cNvSpPr/>
          <p:nvPr/>
        </p:nvSpPr>
        <p:spPr>
          <a:xfrm>
            <a:off x="7753350" y="340042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Oval 9">
            <a:extLst>
              <a:ext uri="{FF2B5EF4-FFF2-40B4-BE49-F238E27FC236}">
                <a16:creationId xmlns:a16="http://schemas.microsoft.com/office/drawing/2014/main" id="{6960243A-C8D6-6579-DA8E-B2C62BC8D882}"/>
              </a:ext>
            </a:extLst>
          </p:cNvPr>
          <p:cNvSpPr/>
          <p:nvPr/>
        </p:nvSpPr>
        <p:spPr>
          <a:xfrm>
            <a:off x="9610725" y="10762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1</a:t>
            </a:r>
          </a:p>
        </p:txBody>
      </p:sp>
      <p:sp>
        <p:nvSpPr>
          <p:cNvPr id="11" name="Oval 10">
            <a:extLst>
              <a:ext uri="{FF2B5EF4-FFF2-40B4-BE49-F238E27FC236}">
                <a16:creationId xmlns:a16="http://schemas.microsoft.com/office/drawing/2014/main" id="{305D5A71-A7CB-BF2A-1E65-41DCA0456278}"/>
              </a:ext>
            </a:extLst>
          </p:cNvPr>
          <p:cNvSpPr/>
          <p:nvPr/>
        </p:nvSpPr>
        <p:spPr>
          <a:xfrm>
            <a:off x="7657649" y="227457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2</a:t>
            </a:r>
          </a:p>
        </p:txBody>
      </p:sp>
      <p:sp>
        <p:nvSpPr>
          <p:cNvPr id="12" name="Oval 11">
            <a:extLst>
              <a:ext uri="{FF2B5EF4-FFF2-40B4-BE49-F238E27FC236}">
                <a16:creationId xmlns:a16="http://schemas.microsoft.com/office/drawing/2014/main" id="{7CE76D5C-03DC-6B23-3EE7-75DDA07EDB05}"/>
              </a:ext>
            </a:extLst>
          </p:cNvPr>
          <p:cNvSpPr/>
          <p:nvPr/>
        </p:nvSpPr>
        <p:spPr>
          <a:xfrm>
            <a:off x="7441431" y="317944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3</a:t>
            </a:r>
          </a:p>
        </p:txBody>
      </p:sp>
      <p:sp>
        <p:nvSpPr>
          <p:cNvPr id="13" name="Rectangle 12">
            <a:extLst>
              <a:ext uri="{FF2B5EF4-FFF2-40B4-BE49-F238E27FC236}">
                <a16:creationId xmlns:a16="http://schemas.microsoft.com/office/drawing/2014/main" id="{55D04721-FD56-74F2-93E1-2168C7790405}"/>
              </a:ext>
            </a:extLst>
          </p:cNvPr>
          <p:cNvSpPr/>
          <p:nvPr/>
        </p:nvSpPr>
        <p:spPr>
          <a:xfrm>
            <a:off x="7753350" y="496252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 name="Oval 13">
            <a:extLst>
              <a:ext uri="{FF2B5EF4-FFF2-40B4-BE49-F238E27FC236}">
                <a16:creationId xmlns:a16="http://schemas.microsoft.com/office/drawing/2014/main" id="{551129B2-94FE-94D6-8D0E-93C167F91E6C}"/>
              </a:ext>
            </a:extLst>
          </p:cNvPr>
          <p:cNvSpPr/>
          <p:nvPr/>
        </p:nvSpPr>
        <p:spPr>
          <a:xfrm>
            <a:off x="7486199" y="469544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4</a:t>
            </a:r>
          </a:p>
        </p:txBody>
      </p:sp>
      <p:sp>
        <p:nvSpPr>
          <p:cNvPr id="15" name="Oval 14">
            <a:extLst>
              <a:ext uri="{FF2B5EF4-FFF2-40B4-BE49-F238E27FC236}">
                <a16:creationId xmlns:a16="http://schemas.microsoft.com/office/drawing/2014/main" id="{90577C4A-654E-40AF-FB60-862ACC2972F4}"/>
              </a:ext>
            </a:extLst>
          </p:cNvPr>
          <p:cNvSpPr/>
          <p:nvPr/>
        </p:nvSpPr>
        <p:spPr>
          <a:xfrm>
            <a:off x="8791124" y="525081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5</a:t>
            </a:r>
          </a:p>
        </p:txBody>
      </p:sp>
    </p:spTree>
    <p:extLst>
      <p:ext uri="{BB962C8B-B14F-4D97-AF65-F5344CB8AC3E}">
        <p14:creationId xmlns:p14="http://schemas.microsoft.com/office/powerpoint/2010/main" val="153806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13" name="Rectangle 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6" name="TextBox 5">
            <a:extLst>
              <a:ext uri="{FF2B5EF4-FFF2-40B4-BE49-F238E27FC236}">
                <a16:creationId xmlns:a16="http://schemas.microsoft.com/office/drawing/2014/main" id="{8F4E6F2C-58D3-C064-4AC7-1AA9CA75767D}"/>
              </a:ext>
            </a:extLst>
          </p:cNvPr>
          <p:cNvSpPr txBox="1"/>
          <p:nvPr/>
        </p:nvSpPr>
        <p:spPr>
          <a:xfrm>
            <a:off x="252919" y="1123837"/>
            <a:ext cx="2947482" cy="460118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spc="-60">
                <a:solidFill>
                  <a:srgbClr val="FFFFFF"/>
                </a:solidFill>
                <a:latin typeface="Cambria" panose="02040503050406030204" pitchFamily="18" charset="0"/>
                <a:ea typeface="Cambria" panose="02040503050406030204" pitchFamily="18" charset="0"/>
                <a:cs typeface="+mj-cs"/>
              </a:rPr>
              <a:t>Si vous vous trompez</a:t>
            </a:r>
          </a:p>
        </p:txBody>
      </p:sp>
      <p:sp>
        <p:nvSpPr>
          <p:cNvPr id="3" name="Content Placeholder 2"/>
          <p:cNvSpPr>
            <a:spLocks noGrp="1"/>
          </p:cNvSpPr>
          <p:nvPr>
            <p:ph idx="4294967295"/>
          </p:nvPr>
        </p:nvSpPr>
        <p:spPr>
          <a:xfrm>
            <a:off x="3443591" y="864108"/>
            <a:ext cx="5265775" cy="5120640"/>
          </a:xfrm>
          <a:prstGeom prst="rect">
            <a:avLst/>
          </a:prstGeom>
        </p:spPr>
        <p:txBody>
          <a:bodyPr vert="horz" lIns="91440" tIns="45720" rIns="91440" bIns="45720" rtlCol="0" anchor="ctr">
            <a:normAutofit/>
          </a:bodyPr>
          <a:lstStyle/>
          <a:p>
            <a:r>
              <a:rPr lang="en-US" dirty="0">
                <a:solidFill>
                  <a:schemeClr val="tx1"/>
                </a:solidFill>
                <a:latin typeface="Cambria" panose="02040503050406030204" pitchFamily="18" charset="0"/>
                <a:ea typeface="Cambria" panose="02040503050406030204" pitchFamily="18" charset="0"/>
              </a:rPr>
              <a:t>Sous- </a:t>
            </a:r>
            <a:r>
              <a:rPr lang="en-US" dirty="0" err="1">
                <a:solidFill>
                  <a:schemeClr val="tx1"/>
                </a:solidFill>
                <a:latin typeface="Cambria" panose="02040503050406030204" pitchFamily="18" charset="0"/>
                <a:ea typeface="Cambria" panose="02040503050406030204" pitchFamily="18" charset="0"/>
              </a:rPr>
              <a:t>ou</a:t>
            </a:r>
            <a:r>
              <a:rPr lang="en-US" dirty="0">
                <a:solidFill>
                  <a:schemeClr val="tx1"/>
                </a:solidFill>
                <a:latin typeface="Cambria" panose="02040503050406030204" pitchFamily="18" charset="0"/>
                <a:ea typeface="Cambria" panose="02040503050406030204" pitchFamily="18" charset="0"/>
              </a:rPr>
              <a:t> sur-estimation</a:t>
            </a:r>
          </a:p>
          <a:p>
            <a:pPr lvl="1"/>
            <a:r>
              <a:rPr lang="en-US" dirty="0">
                <a:solidFill>
                  <a:schemeClr val="tx1"/>
                </a:solidFill>
                <a:latin typeface="Cambria" panose="02040503050406030204" pitchFamily="18" charset="0"/>
                <a:ea typeface="Cambria" panose="02040503050406030204" pitchFamily="18" charset="0"/>
              </a:rPr>
              <a:t>Incidence et/</a:t>
            </a:r>
            <a:r>
              <a:rPr lang="en-US" dirty="0" err="1">
                <a:solidFill>
                  <a:schemeClr val="tx1"/>
                </a:solidFill>
                <a:latin typeface="Cambria" panose="02040503050406030204" pitchFamily="18" charset="0"/>
                <a:ea typeface="Cambria" panose="02040503050406030204" pitchFamily="18" charset="0"/>
              </a:rPr>
              <a:t>ou</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prévalence</a:t>
            </a:r>
            <a:endParaRPr lang="en-US" dirty="0">
              <a:solidFill>
                <a:schemeClr val="tx1"/>
              </a:solidFill>
              <a:latin typeface="Cambria" panose="02040503050406030204" pitchFamily="18" charset="0"/>
              <a:ea typeface="Cambria" panose="02040503050406030204" pitchFamily="18" charset="0"/>
            </a:endParaRPr>
          </a:p>
          <a:p>
            <a:pPr lvl="1"/>
            <a:r>
              <a:rPr lang="en-US" dirty="0">
                <a:solidFill>
                  <a:schemeClr val="tx1"/>
                </a:solidFill>
                <a:latin typeface="Cambria" panose="02040503050406030204" pitchFamily="18" charset="0"/>
                <a:ea typeface="Cambria" panose="02040503050406030204" pitchFamily="18" charset="0"/>
              </a:rPr>
              <a:t>Couverture de la PTME </a:t>
            </a:r>
            <a:r>
              <a:rPr lang="en-US" dirty="0" err="1">
                <a:solidFill>
                  <a:schemeClr val="tx1"/>
                </a:solidFill>
                <a:latin typeface="Cambria" panose="02040503050406030204" pitchFamily="18" charset="0"/>
                <a:ea typeface="Cambria" panose="02040503050406030204" pitchFamily="18" charset="0"/>
              </a:rPr>
              <a:t>ou</a:t>
            </a:r>
            <a:r>
              <a:rPr lang="en-US" dirty="0">
                <a:solidFill>
                  <a:schemeClr val="tx1"/>
                </a:solidFill>
                <a:latin typeface="Cambria" panose="02040503050406030204" pitchFamily="18" charset="0"/>
                <a:ea typeface="Cambria" panose="02040503050406030204" pitchFamily="18" charset="0"/>
              </a:rPr>
              <a:t> du TAR</a:t>
            </a:r>
          </a:p>
          <a:p>
            <a:pPr lvl="1"/>
            <a:r>
              <a:rPr lang="en-US" dirty="0">
                <a:solidFill>
                  <a:schemeClr val="tx1"/>
                </a:solidFill>
                <a:latin typeface="Cambria" panose="02040503050406030204" pitchFamily="18" charset="0"/>
                <a:ea typeface="Cambria" panose="02040503050406030204" pitchFamily="18" charset="0"/>
              </a:rPr>
              <a:t>Nouvelles infections, PVVIH et </a:t>
            </a:r>
            <a:br>
              <a:rPr lang="en-US" dirty="0">
                <a:solidFill>
                  <a:schemeClr val="tx1"/>
                </a:solidFill>
                <a:latin typeface="Cambria" panose="02040503050406030204" pitchFamily="18" charset="0"/>
                <a:ea typeface="Cambria" panose="02040503050406030204" pitchFamily="18" charset="0"/>
              </a:rPr>
            </a:br>
            <a:r>
              <a:rPr lang="en-US" dirty="0" err="1">
                <a:solidFill>
                  <a:schemeClr val="tx1"/>
                </a:solidFill>
                <a:latin typeface="Cambria" panose="02040503050406030204" pitchFamily="18" charset="0"/>
                <a:ea typeface="Cambria" panose="02040503050406030204" pitchFamily="18" charset="0"/>
              </a:rPr>
              <a:t>décès</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liés</a:t>
            </a:r>
            <a:r>
              <a:rPr lang="en-US" dirty="0">
                <a:solidFill>
                  <a:schemeClr val="tx1"/>
                </a:solidFill>
                <a:latin typeface="Cambria" panose="02040503050406030204" pitchFamily="18" charset="0"/>
                <a:ea typeface="Cambria" panose="02040503050406030204" pitchFamily="18" charset="0"/>
              </a:rPr>
              <a:t> au </a:t>
            </a:r>
            <a:r>
              <a:rPr lang="en-US" dirty="0" err="1">
                <a:solidFill>
                  <a:schemeClr val="tx1"/>
                </a:solidFill>
                <a:latin typeface="Cambria" panose="02040503050406030204" pitchFamily="18" charset="0"/>
                <a:ea typeface="Cambria" panose="02040503050406030204" pitchFamily="18" charset="0"/>
              </a:rPr>
              <a:t>sida</a:t>
            </a:r>
            <a:br>
              <a:rPr lang="en-US" dirty="0">
                <a:solidFill>
                  <a:schemeClr val="tx1"/>
                </a:solidFill>
                <a:latin typeface="Cambria" panose="02040503050406030204" pitchFamily="18" charset="0"/>
                <a:ea typeface="Cambria" panose="02040503050406030204" pitchFamily="18" charset="0"/>
              </a:rPr>
            </a:br>
            <a:endParaRPr lang="en-US" dirty="0">
              <a:solidFill>
                <a:schemeClr val="tx1"/>
              </a:solidFill>
              <a:latin typeface="Cambria" panose="02040503050406030204" pitchFamily="18" charset="0"/>
              <a:ea typeface="Cambria" panose="02040503050406030204" pitchFamily="18" charset="0"/>
            </a:endParaRPr>
          </a:p>
          <a:p>
            <a:r>
              <a:rPr lang="en-US" dirty="0">
                <a:solidFill>
                  <a:schemeClr val="tx1"/>
                </a:solidFill>
                <a:latin typeface="Cambria" panose="02040503050406030204" pitchFamily="18" charset="0"/>
                <a:ea typeface="Cambria" panose="02040503050406030204" pitchFamily="18" charset="0"/>
              </a:rPr>
              <a:t>Conduit à :</a:t>
            </a:r>
          </a:p>
          <a:p>
            <a:pPr lvl="1"/>
            <a:r>
              <a:rPr lang="en-US" dirty="0">
                <a:solidFill>
                  <a:schemeClr val="tx1"/>
                </a:solidFill>
                <a:latin typeface="Cambria" panose="02040503050406030204" pitchFamily="18" charset="0"/>
                <a:ea typeface="Cambria" panose="02040503050406030204" pitchFamily="18" charset="0"/>
              </a:rPr>
              <a:t>Se </a:t>
            </a:r>
            <a:r>
              <a:rPr lang="en-US" dirty="0" err="1">
                <a:solidFill>
                  <a:schemeClr val="tx1"/>
                </a:solidFill>
                <a:latin typeface="Cambria" panose="02040503050406030204" pitchFamily="18" charset="0"/>
                <a:ea typeface="Cambria" panose="02040503050406030204" pitchFamily="18" charset="0"/>
              </a:rPr>
              <a:t>concentrer</a:t>
            </a:r>
            <a:r>
              <a:rPr lang="en-US" dirty="0">
                <a:solidFill>
                  <a:schemeClr val="tx1"/>
                </a:solidFill>
                <a:latin typeface="Cambria" panose="02040503050406030204" pitchFamily="18" charset="0"/>
                <a:ea typeface="Cambria" panose="02040503050406030204" pitchFamily="18" charset="0"/>
              </a:rPr>
              <a:t> sur les </a:t>
            </a:r>
            <a:r>
              <a:rPr lang="en-US" dirty="0" err="1">
                <a:solidFill>
                  <a:schemeClr val="tx1"/>
                </a:solidFill>
                <a:latin typeface="Cambria" panose="02040503050406030204" pitchFamily="18" charset="0"/>
                <a:ea typeface="Cambria" panose="02040503050406030204" pitchFamily="18" charset="0"/>
              </a:rPr>
              <a:t>mauvais</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endroits</a:t>
            </a:r>
            <a:r>
              <a:rPr lang="en-US" dirty="0">
                <a:solidFill>
                  <a:schemeClr val="tx1"/>
                </a:solidFill>
                <a:latin typeface="Cambria" panose="02040503050406030204" pitchFamily="18" charset="0"/>
                <a:ea typeface="Cambria" panose="02040503050406030204" pitchFamily="18" charset="0"/>
              </a:rPr>
              <a:t>, les </a:t>
            </a:r>
            <a:r>
              <a:rPr lang="en-US" dirty="0" err="1">
                <a:solidFill>
                  <a:schemeClr val="tx1"/>
                </a:solidFill>
                <a:latin typeface="Cambria" panose="02040503050406030204" pitchFamily="18" charset="0"/>
                <a:ea typeface="Cambria" panose="02040503050406030204" pitchFamily="18" charset="0"/>
              </a:rPr>
              <a:t>mauvaises</a:t>
            </a:r>
            <a:r>
              <a:rPr lang="en-US" dirty="0">
                <a:solidFill>
                  <a:schemeClr val="tx1"/>
                </a:solidFill>
                <a:latin typeface="Cambria" panose="02040503050406030204" pitchFamily="18" charset="0"/>
                <a:ea typeface="Cambria" panose="02040503050406030204" pitchFamily="18" charset="0"/>
              </a:rPr>
              <a:t> interventions, la </a:t>
            </a:r>
            <a:r>
              <a:rPr lang="en-US" dirty="0" err="1">
                <a:solidFill>
                  <a:schemeClr val="tx1"/>
                </a:solidFill>
                <a:latin typeface="Cambria" panose="02040503050406030204" pitchFamily="18" charset="0"/>
                <a:ea typeface="Cambria" panose="02040503050406030204" pitchFamily="18" charset="0"/>
              </a:rPr>
              <a:t>mauvaise</a:t>
            </a:r>
            <a:r>
              <a:rPr lang="en-US" dirty="0">
                <a:solidFill>
                  <a:schemeClr val="tx1"/>
                </a:solidFill>
                <a:latin typeface="Cambria" panose="02040503050406030204" pitchFamily="18" charset="0"/>
                <a:ea typeface="Cambria" panose="02040503050406030204" pitchFamily="18" charset="0"/>
              </a:rPr>
              <a:t> allocation des </a:t>
            </a:r>
            <a:r>
              <a:rPr lang="en-US" dirty="0" err="1">
                <a:solidFill>
                  <a:schemeClr val="tx1"/>
                </a:solidFill>
                <a:latin typeface="Cambria" panose="02040503050406030204" pitchFamily="18" charset="0"/>
                <a:ea typeface="Cambria" panose="02040503050406030204" pitchFamily="18" charset="0"/>
              </a:rPr>
              <a:t>ressources</a:t>
            </a:r>
            <a:endParaRPr lang="en-US" dirty="0">
              <a:solidFill>
                <a:schemeClr val="tx1"/>
              </a:solidFill>
              <a:latin typeface="Cambria" panose="02040503050406030204" pitchFamily="18" charset="0"/>
              <a:ea typeface="Cambria" panose="02040503050406030204" pitchFamily="18" charset="0"/>
            </a:endParaRPr>
          </a:p>
          <a:p>
            <a:pPr lvl="1"/>
            <a:r>
              <a:rPr lang="en-US" dirty="0" err="1">
                <a:solidFill>
                  <a:schemeClr val="tx1"/>
                </a:solidFill>
                <a:latin typeface="Cambria" panose="02040503050406030204" pitchFamily="18" charset="0"/>
                <a:ea typeface="Cambria" panose="02040503050406030204" pitchFamily="18" charset="0"/>
              </a:rPr>
              <a:t>Gaspillage</a:t>
            </a:r>
            <a:r>
              <a:rPr lang="en-US" dirty="0">
                <a:solidFill>
                  <a:schemeClr val="tx1"/>
                </a:solidFill>
                <a:latin typeface="Cambria" panose="02040503050406030204" pitchFamily="18" charset="0"/>
                <a:ea typeface="Cambria" panose="02040503050406030204" pitchFamily="18" charset="0"/>
              </a:rPr>
              <a:t> de </a:t>
            </a:r>
            <a:r>
              <a:rPr lang="en-US" dirty="0" err="1">
                <a:solidFill>
                  <a:schemeClr val="tx1"/>
                </a:solidFill>
                <a:latin typeface="Cambria" panose="02040503050406030204" pitchFamily="18" charset="0"/>
                <a:ea typeface="Cambria" panose="02040503050406030204" pitchFamily="18" charset="0"/>
              </a:rPr>
              <a:t>ressources</a:t>
            </a:r>
            <a:r>
              <a:rPr lang="en-US" dirty="0">
                <a:solidFill>
                  <a:schemeClr val="tx1"/>
                </a:solidFill>
                <a:latin typeface="Cambria" panose="02040503050406030204" pitchFamily="18" charset="0"/>
                <a:ea typeface="Cambria" panose="02040503050406030204" pitchFamily="18" charset="0"/>
              </a:rPr>
              <a:t> et de temps de travail</a:t>
            </a:r>
          </a:p>
          <a:p>
            <a:pPr lvl="1"/>
            <a:r>
              <a:rPr lang="en-US" dirty="0">
                <a:solidFill>
                  <a:schemeClr val="tx1"/>
                </a:solidFill>
                <a:latin typeface="Cambria" panose="02040503050406030204" pitchFamily="18" charset="0"/>
                <a:ea typeface="Cambria" panose="02040503050406030204" pitchFamily="18" charset="0"/>
              </a:rPr>
              <a:t>Des </a:t>
            </a:r>
            <a:r>
              <a:rPr lang="en-US" dirty="0" err="1">
                <a:solidFill>
                  <a:schemeClr val="tx1"/>
                </a:solidFill>
                <a:latin typeface="Cambria" panose="02040503050406030204" pitchFamily="18" charset="0"/>
                <a:ea typeface="Cambria" panose="02040503050406030204" pitchFamily="18" charset="0"/>
              </a:rPr>
              <a:t>décisions</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erronées</a:t>
            </a:r>
            <a:r>
              <a:rPr lang="en-US" dirty="0">
                <a:solidFill>
                  <a:schemeClr val="tx1"/>
                </a:solidFill>
                <a:latin typeface="Cambria" panose="02040503050406030204" pitchFamily="18" charset="0"/>
                <a:ea typeface="Cambria" panose="02040503050406030204" pitchFamily="18" charset="0"/>
              </a:rPr>
              <a:t> "Un </a:t>
            </a:r>
            <a:r>
              <a:rPr lang="en-US" dirty="0" err="1">
                <a:solidFill>
                  <a:schemeClr val="tx1"/>
                </a:solidFill>
                <a:latin typeface="Cambria" panose="02040503050406030204" pitchFamily="18" charset="0"/>
                <a:ea typeface="Cambria" panose="02040503050406030204" pitchFamily="18" charset="0"/>
              </a:rPr>
              <a:t>mauvais</a:t>
            </a:r>
            <a:r>
              <a:rPr lang="en-US" dirty="0">
                <a:solidFill>
                  <a:schemeClr val="tx1"/>
                </a:solidFill>
                <a:latin typeface="Cambria" panose="02040503050406030204" pitchFamily="18" charset="0"/>
                <a:ea typeface="Cambria" panose="02040503050406030204" pitchFamily="18" charset="0"/>
              </a:rPr>
              <a:t> choix".</a:t>
            </a:r>
          </a:p>
        </p:txBody>
      </p:sp>
      <p:pic>
        <p:nvPicPr>
          <p:cNvPr id="2" name="Picture 1">
            <a:extLst>
              <a:ext uri="{FF2B5EF4-FFF2-40B4-BE49-F238E27FC236}">
                <a16:creationId xmlns:a16="http://schemas.microsoft.com/office/drawing/2014/main" id="{D7A3B22C-DFBA-0C9F-AB3D-A519B7201808}"/>
              </a:ext>
            </a:extLst>
          </p:cNvPr>
          <p:cNvPicPr>
            <a:picLocks noChangeAspect="1"/>
          </p:cNvPicPr>
          <p:nvPr/>
        </p:nvPicPr>
        <p:blipFill>
          <a:blip r:embed="rId3"/>
          <a:stretch>
            <a:fillRect/>
          </a:stretch>
        </p:blipFill>
        <p:spPr>
          <a:xfrm>
            <a:off x="10208690" y="6164915"/>
            <a:ext cx="1857375" cy="428625"/>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753970391"/>
              </p:ext>
            </p:extLst>
          </p:nvPr>
        </p:nvGraphicFramePr>
        <p:xfrm>
          <a:off x="8717279" y="768096"/>
          <a:ext cx="3474720" cy="512064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C4277A94-544F-E964-23E0-8998938E5DAC}"/>
              </a:ext>
            </a:extLst>
          </p:cNvPr>
          <p:cNvPicPr>
            <a:picLocks noChangeAspect="1"/>
          </p:cNvPicPr>
          <p:nvPr/>
        </p:nvPicPr>
        <p:blipFill>
          <a:blip r:embed="rId5"/>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323987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277823" y="157318"/>
            <a:ext cx="10608582" cy="1077218"/>
          </a:xfrm>
          <a:prstGeom prst="rect">
            <a:avLst/>
          </a:prstGeom>
          <a:noFill/>
        </p:spPr>
        <p:txBody>
          <a:bodyPr wrap="square" lIns="91440" tIns="45720" rIns="91440" bIns="45720" rtlCol="0" anchor="t">
            <a:spAutoFit/>
          </a:bodyPr>
          <a:lstStyle/>
          <a:p>
            <a:r>
              <a:rPr lang="en-US" sz="3200" b="1" dirty="0">
                <a:solidFill>
                  <a:srgbClr val="4141D1"/>
                </a:solidFill>
              </a:rPr>
              <a:t>Exigences pour la publication d'une </a:t>
            </a:r>
            <a:br>
              <a:rPr lang="en-US" sz="3200" b="1" dirty="0">
                <a:solidFill>
                  <a:srgbClr val="4141D1"/>
                </a:solidFill>
              </a:rPr>
            </a:br>
            <a:r>
              <a:rPr lang="en-US" sz="3200" b="1" dirty="0">
                <a:solidFill>
                  <a:srgbClr val="4141D1"/>
                </a:solidFill>
              </a:rPr>
              <a:t>tendance de l'incidence à partir d'EPP ou de CSAVR</a:t>
            </a:r>
            <a:endParaRPr lang="en-US" sz="2800" dirty="0">
              <a:solidFill>
                <a:srgbClr val="4141D1"/>
              </a:solidFill>
            </a:endParaRPr>
          </a:p>
        </p:txBody>
      </p:sp>
      <p:sp>
        <p:nvSpPr>
          <p:cNvPr id="4" name="TextBox 3">
            <a:extLst>
              <a:ext uri="{FF2B5EF4-FFF2-40B4-BE49-F238E27FC236}">
                <a16:creationId xmlns:a16="http://schemas.microsoft.com/office/drawing/2014/main" id="{E217895E-E21E-B08B-C8D0-3860F5349E1B}"/>
              </a:ext>
            </a:extLst>
          </p:cNvPr>
          <p:cNvSpPr txBox="1"/>
          <p:nvPr/>
        </p:nvSpPr>
        <p:spPr>
          <a:xfrm>
            <a:off x="437788" y="1404081"/>
            <a:ext cx="10448617" cy="3693319"/>
          </a:xfrm>
          <a:prstGeom prst="rect">
            <a:avLst/>
          </a:prstGeom>
          <a:noFill/>
        </p:spPr>
        <p:txBody>
          <a:bodyPr wrap="square">
            <a:spAutoFit/>
          </a:bodyPr>
          <a:lstStyle/>
          <a:p>
            <a:r>
              <a:rPr lang="en-US" b="1" u="sng" dirty="0"/>
              <a:t>EPP :</a:t>
            </a:r>
          </a:p>
          <a:p>
            <a:pPr marL="285750" indent="-285750">
              <a:buFont typeface="Arial" panose="020B0604020202020204" pitchFamily="34" charset="0"/>
              <a:buChar char="•"/>
            </a:pPr>
            <a:r>
              <a:rPr lang="en-US" dirty="0"/>
              <a:t>Toutes les </a:t>
            </a:r>
            <a:r>
              <a:rPr lang="en-US" b="1" dirty="0"/>
              <a:t>principales populations clés </a:t>
            </a:r>
            <a:r>
              <a:rPr lang="en-US" dirty="0"/>
              <a:t>sont couvertes</a:t>
            </a:r>
            <a:br>
              <a:rPr lang="en-US" dirty="0"/>
            </a:br>
            <a:endParaRPr lang="en-US" dirty="0"/>
          </a:p>
          <a:p>
            <a:r>
              <a:rPr lang="en-US" dirty="0"/>
              <a:t>Chaque population clé est estimée sur la base de : </a:t>
            </a:r>
          </a:p>
          <a:p>
            <a:pPr marL="285750" indent="-285750">
              <a:buFont typeface="Arial" panose="020B0604020202020204" pitchFamily="34" charset="0"/>
              <a:buChar char="•"/>
            </a:pPr>
            <a:r>
              <a:rPr lang="en-US" dirty="0"/>
              <a:t>Une </a:t>
            </a:r>
            <a:r>
              <a:rPr lang="en-US" b="1" dirty="0"/>
              <a:t>estimation de la taille de la population nationale</a:t>
            </a:r>
          </a:p>
          <a:p>
            <a:pPr marL="285750" indent="-285750">
              <a:buFont typeface="Arial" panose="020B0604020202020204" pitchFamily="34" charset="0"/>
              <a:buChar char="•"/>
            </a:pPr>
            <a:r>
              <a:rPr lang="en-US" dirty="0"/>
              <a:t>Une estimation du </a:t>
            </a:r>
            <a:r>
              <a:rPr lang="en-US" b="1" dirty="0"/>
              <a:t>pourcentage d'hommes </a:t>
            </a:r>
            <a:r>
              <a:rPr lang="en-US" dirty="0"/>
              <a:t>dans chaque population</a:t>
            </a:r>
          </a:p>
          <a:p>
            <a:pPr marL="285750" indent="-285750">
              <a:buFont typeface="Arial" panose="020B0604020202020204" pitchFamily="34" charset="0"/>
              <a:buChar char="•"/>
            </a:pPr>
            <a:r>
              <a:rPr lang="en-US" dirty="0"/>
              <a:t>Une estimation de la </a:t>
            </a:r>
            <a:r>
              <a:rPr lang="en-US" b="1" dirty="0"/>
              <a:t>durée </a:t>
            </a:r>
            <a:r>
              <a:rPr lang="en-US" dirty="0"/>
              <a:t>passée dans la population </a:t>
            </a:r>
            <a:br>
              <a:rPr lang="en-US" dirty="0"/>
            </a:br>
            <a:r>
              <a:rPr lang="en-US" dirty="0"/>
              <a:t>(par exemple, années passées à travailler dans l'industrie du sexe)</a:t>
            </a:r>
          </a:p>
          <a:p>
            <a:pPr marL="285750" indent="-285750">
              <a:buFont typeface="Arial" panose="020B0604020202020204" pitchFamily="34" charset="0"/>
              <a:buChar char="•"/>
            </a:pPr>
            <a:r>
              <a:rPr lang="en-US" dirty="0"/>
              <a:t>Au moins </a:t>
            </a:r>
            <a:r>
              <a:rPr lang="en-US" b="1" dirty="0"/>
              <a:t>3 points de données de prévalence dans le temps, </a:t>
            </a:r>
            <a:br>
              <a:rPr lang="en-US" b="1" dirty="0"/>
            </a:br>
            <a:r>
              <a:rPr lang="en-US" dirty="0" err="1"/>
              <a:t>dont</a:t>
            </a:r>
            <a:r>
              <a:rPr lang="en-US" dirty="0"/>
              <a:t> le plus </a:t>
            </a:r>
            <a:r>
              <a:rPr lang="en-US" dirty="0" err="1"/>
              <a:t>récent</a:t>
            </a:r>
            <a:r>
              <a:rPr lang="en-US" dirty="0"/>
              <a:t> </a:t>
            </a:r>
            <a:r>
              <a:rPr lang="en-US" b="1" dirty="0"/>
              <a:t>ne date pas de plus de 4 </a:t>
            </a:r>
            <a:r>
              <a:rPr lang="en-US" b="1" dirty="0" err="1"/>
              <a:t>ans</a:t>
            </a:r>
            <a:r>
              <a:rPr lang="en-US" b="1" dirty="0"/>
              <a:t> </a:t>
            </a:r>
            <a:br>
              <a:rPr lang="en-US" b="1" dirty="0"/>
            </a:br>
            <a:r>
              <a:rPr lang="en-US" dirty="0"/>
              <a:t>(c'est-à-dire de </a:t>
            </a:r>
            <a:r>
              <a:rPr lang="en-US" b="1" dirty="0"/>
              <a:t>2019 ou plus tard)</a:t>
            </a:r>
          </a:p>
          <a:p>
            <a:pPr marL="285750" indent="-285750">
              <a:buFont typeface="Arial" panose="020B0604020202020204" pitchFamily="34" charset="0"/>
              <a:buChar char="•"/>
            </a:pPr>
            <a:endParaRPr lang="en-US" b="1" dirty="0"/>
          </a:p>
          <a:p>
            <a:r>
              <a:rPr lang="en-US" b="1" u="sng" dirty="0"/>
              <a:t>CSAVR :</a:t>
            </a:r>
            <a:endParaRPr lang="en-US" dirty="0"/>
          </a:p>
        </p:txBody>
      </p:sp>
      <p:sp>
        <p:nvSpPr>
          <p:cNvPr id="7" name="TextBox 6">
            <a:extLst>
              <a:ext uri="{FF2B5EF4-FFF2-40B4-BE49-F238E27FC236}">
                <a16:creationId xmlns:a16="http://schemas.microsoft.com/office/drawing/2014/main" id="{18D60644-430C-3305-97F9-F28E74EF1EC2}"/>
              </a:ext>
            </a:extLst>
          </p:cNvPr>
          <p:cNvSpPr txBox="1"/>
          <p:nvPr/>
        </p:nvSpPr>
        <p:spPr>
          <a:xfrm>
            <a:off x="437787" y="4974477"/>
            <a:ext cx="11156459" cy="1477328"/>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tx1"/>
                </a:solidFill>
                <a:cs typeface="Arial" panose="020B0604020202020204" pitchFamily="34" charset="0"/>
              </a:rPr>
              <a:t>8 années de </a:t>
            </a:r>
            <a:r>
              <a:rPr lang="en-US" dirty="0">
                <a:solidFill>
                  <a:schemeClr val="tx1"/>
                </a:solidFill>
                <a:cs typeface="Arial" panose="020B0604020202020204" pitchFamily="34" charset="0"/>
              </a:rPr>
              <a:t>données sur les </a:t>
            </a:r>
            <a:r>
              <a:rPr lang="en-US" b="1" dirty="0">
                <a:solidFill>
                  <a:schemeClr val="tx1"/>
                </a:solidFill>
                <a:cs typeface="Arial" panose="020B0604020202020204" pitchFamily="34" charset="0"/>
              </a:rPr>
              <a:t>décès dus au VIH/SIDA </a:t>
            </a:r>
            <a:r>
              <a:rPr lang="en-US" i="1" dirty="0">
                <a:solidFill>
                  <a:schemeClr val="tx1"/>
                </a:solidFill>
                <a:cs typeface="Arial" panose="020B0604020202020204" pitchFamily="34" charset="0"/>
              </a:rPr>
              <a:t>et </a:t>
            </a:r>
            <a:r>
              <a:rPr lang="en-US" b="1" dirty="0">
                <a:solidFill>
                  <a:schemeClr val="tx1"/>
                </a:solidFill>
                <a:cs typeface="Arial" panose="020B0604020202020204" pitchFamily="34" charset="0"/>
              </a:rPr>
              <a:t>8 années de diagnostics de cas </a:t>
            </a:r>
            <a:r>
              <a:rPr lang="en-US" dirty="0">
                <a:cs typeface="Arial" panose="020B0604020202020204" pitchFamily="34" charset="0"/>
              </a:rPr>
              <a:t>(entre 1990 et 2023)</a:t>
            </a:r>
          </a:p>
          <a:p>
            <a:pPr marL="742950" lvl="1" indent="-285750">
              <a:buFont typeface="Arial" panose="020B0604020202020204" pitchFamily="34" charset="0"/>
              <a:buChar char="•"/>
            </a:pPr>
            <a:r>
              <a:rPr lang="en-US" dirty="0">
                <a:cs typeface="Arial" panose="020B0604020202020204" pitchFamily="34" charset="0"/>
              </a:rPr>
              <a:t>Enregistrement des causes de décès classées par l'IHME comme étant de qualité moyenne ou bonne </a:t>
            </a:r>
            <a:br>
              <a:rPr lang="en-US" dirty="0">
                <a:cs typeface="Arial" panose="020B0604020202020204" pitchFamily="34" charset="0"/>
              </a:rPr>
            </a:br>
            <a:r>
              <a:rPr lang="en-US" dirty="0">
                <a:cs typeface="Arial" panose="020B0604020202020204" pitchFamily="34" charset="0"/>
              </a:rPr>
              <a:t>(groupes 2A et 2B)</a:t>
            </a:r>
            <a:br>
              <a:rPr lang="en-US" dirty="0">
                <a:cs typeface="Arial" panose="020B0604020202020204" pitchFamily="34" charset="0"/>
              </a:rPr>
            </a:br>
            <a:endParaRPr lang="en-US" dirty="0">
              <a:cs typeface="Arial" panose="020B0604020202020204" pitchFamily="34" charset="0"/>
            </a:endParaRPr>
          </a:p>
          <a:p>
            <a:pPr marL="285750" indent="-285750">
              <a:buFont typeface="Arial" panose="020B0604020202020204" pitchFamily="34" charset="0"/>
              <a:buChar char="•"/>
            </a:pPr>
            <a:r>
              <a:rPr lang="en-US" dirty="0" err="1">
                <a:cs typeface="Arial" panose="020B0604020202020204" pitchFamily="34" charset="0"/>
              </a:rPr>
              <a:t>Fichier</a:t>
            </a:r>
            <a:r>
              <a:rPr lang="en-US" dirty="0">
                <a:cs typeface="Arial" panose="020B0604020202020204" pitchFamily="34" charset="0"/>
              </a:rPr>
              <a:t> Spectrum couvrant l'ensemble de la population </a:t>
            </a:r>
            <a:r>
              <a:rPr lang="en-US" i="1" dirty="0">
                <a:cs typeface="Arial" panose="020B0604020202020204" pitchFamily="34" charset="0"/>
              </a:rPr>
              <a:t>"de facto" </a:t>
            </a:r>
            <a:r>
              <a:rPr lang="en-US" dirty="0">
                <a:cs typeface="Arial" panose="020B0604020202020204" pitchFamily="34" charset="0"/>
              </a:rPr>
              <a:t>: tous les résidents, y compris les non-nationaux.</a:t>
            </a:r>
            <a:endParaRPr lang="en-US" dirty="0">
              <a:solidFill>
                <a:schemeClr val="tx1"/>
              </a:solidFill>
              <a:cs typeface="Arial" panose="020B0604020202020204" pitchFamily="34" charset="0"/>
            </a:endParaRPr>
          </a:p>
        </p:txBody>
      </p:sp>
      <p:pic>
        <p:nvPicPr>
          <p:cNvPr id="5" name="Picture 4">
            <a:extLst>
              <a:ext uri="{FF2B5EF4-FFF2-40B4-BE49-F238E27FC236}">
                <a16:creationId xmlns:a16="http://schemas.microsoft.com/office/drawing/2014/main" id="{B5A621B7-87F5-7C31-68A6-F751708ABBD5}"/>
              </a:ext>
            </a:extLst>
          </p:cNvPr>
          <p:cNvPicPr>
            <a:picLocks noChangeAspect="1"/>
          </p:cNvPicPr>
          <p:nvPr/>
        </p:nvPicPr>
        <p:blipFill rotWithShape="1">
          <a:blip r:embed="rId3"/>
          <a:srcRect l="30392" r="21498" b="46758"/>
          <a:stretch/>
        </p:blipFill>
        <p:spPr>
          <a:xfrm>
            <a:off x="7134225" y="1311021"/>
            <a:ext cx="4857751" cy="3564009"/>
          </a:xfrm>
          <a:prstGeom prst="rect">
            <a:avLst/>
          </a:prstGeom>
        </p:spPr>
      </p:pic>
    </p:spTree>
    <p:extLst>
      <p:ext uri="{BB962C8B-B14F-4D97-AF65-F5344CB8AC3E}">
        <p14:creationId xmlns:p14="http://schemas.microsoft.com/office/powerpoint/2010/main" val="217911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0" y="1123837"/>
            <a:ext cx="3486912" cy="4601183"/>
          </a:xfrm>
        </p:spPr>
        <p:txBody>
          <a:bodyPr vert="horz" lIns="91440" tIns="45720" rIns="91440" bIns="45720" rtlCol="0" anchor="ctr">
            <a:normAutofit/>
          </a:bodyPr>
          <a:lstStyle/>
          <a:p>
            <a:r>
              <a:rPr lang="en-US" dirty="0">
                <a:solidFill>
                  <a:schemeClr val="bg1"/>
                </a:solidFill>
                <a:latin typeface="Cambria" panose="02040503050406030204" pitchFamily="18" charset="0"/>
                <a:ea typeface="Cambria" panose="02040503050406030204" pitchFamily="18" charset="0"/>
              </a:rPr>
              <a:t>Nouveaux diagnostics de </a:t>
            </a:r>
            <a:r>
              <a:rPr lang="en-US" dirty="0" err="1">
                <a:solidFill>
                  <a:schemeClr val="bg1"/>
                </a:solidFill>
                <a:latin typeface="Cambria" panose="02040503050406030204" pitchFamily="18" charset="0"/>
                <a:ea typeface="Cambria" panose="02040503050406030204" pitchFamily="18" charset="0"/>
              </a:rPr>
              <a:t>cas</a:t>
            </a:r>
            <a:r>
              <a:rPr lang="en-US" dirty="0">
                <a:solidFill>
                  <a:schemeClr val="bg1"/>
                </a:solidFill>
                <a:latin typeface="Cambria" panose="02040503050406030204" pitchFamily="18" charset="0"/>
                <a:ea typeface="Cambria" panose="02040503050406030204" pitchFamily="18" charset="0"/>
              </a:rPr>
              <a:t> de VIH : </a:t>
            </a:r>
            <a:br>
              <a:rPr lang="en-US" dirty="0">
                <a:solidFill>
                  <a:schemeClr val="bg1"/>
                </a:solidFill>
                <a:latin typeface="Cambria" panose="02040503050406030204" pitchFamily="18" charset="0"/>
                <a:ea typeface="Cambria" panose="02040503050406030204" pitchFamily="18" charset="0"/>
              </a:rPr>
            </a:br>
            <a:r>
              <a:rPr lang="en-US" dirty="0">
                <a:solidFill>
                  <a:schemeClr val="bg1"/>
                </a:solidFill>
                <a:latin typeface="Cambria" panose="02040503050406030204" pitchFamily="18" charset="0"/>
                <a:ea typeface="Cambria" panose="02040503050406030204" pitchFamily="18" charset="0"/>
              </a:rPr>
              <a:t>contribution aux </a:t>
            </a:r>
            <a:r>
              <a:rPr lang="en-US" dirty="0" err="1">
                <a:solidFill>
                  <a:schemeClr val="bg1"/>
                </a:solidFill>
                <a:latin typeface="Cambria" panose="02040503050406030204" pitchFamily="18" charset="0"/>
                <a:ea typeface="Cambria" panose="02040503050406030204" pitchFamily="18" charset="0"/>
              </a:rPr>
              <a:t>modèles</a:t>
            </a:r>
            <a:r>
              <a:rPr lang="en-US" dirty="0">
                <a:solidFill>
                  <a:schemeClr val="bg1"/>
                </a:solidFill>
                <a:latin typeface="Cambria" panose="02040503050406030204" pitchFamily="18" charset="0"/>
                <a:ea typeface="Cambria" panose="02040503050406030204" pitchFamily="18" charset="0"/>
              </a:rPr>
              <a:t> </a:t>
            </a:r>
            <a:r>
              <a:rPr lang="en-US" dirty="0" err="1">
                <a:solidFill>
                  <a:schemeClr val="bg1"/>
                </a:solidFill>
                <a:latin typeface="Cambria" panose="02040503050406030204" pitchFamily="18" charset="0"/>
                <a:ea typeface="Cambria" panose="02040503050406030204" pitchFamily="18" charset="0"/>
              </a:rPr>
              <a:t>d'incidence</a:t>
            </a:r>
            <a:r>
              <a:rPr lang="en-US" dirty="0">
                <a:solidFill>
                  <a:schemeClr val="bg1"/>
                </a:solidFill>
                <a:latin typeface="Cambria" panose="02040503050406030204" pitchFamily="18" charset="0"/>
                <a:ea typeface="Cambria" panose="02040503050406030204" pitchFamily="18" charset="0"/>
              </a:rPr>
              <a:t> CSAVR et ECDC</a:t>
            </a:r>
          </a:p>
        </p:txBody>
      </p:sp>
      <p:sp>
        <p:nvSpPr>
          <p:cNvPr id="6" name="TextBox 5">
            <a:extLst>
              <a:ext uri="{FF2B5EF4-FFF2-40B4-BE49-F238E27FC236}">
                <a16:creationId xmlns:a16="http://schemas.microsoft.com/office/drawing/2014/main" id="{7080A27A-B45C-407A-8CCF-D944529C2B3F}"/>
              </a:ext>
            </a:extLst>
          </p:cNvPr>
          <p:cNvSpPr txBox="1"/>
          <p:nvPr/>
        </p:nvSpPr>
        <p:spPr>
          <a:xfrm>
            <a:off x="3486912" y="769383"/>
            <a:ext cx="8705088" cy="5609844"/>
          </a:xfrm>
          <a:prstGeom prst="rect">
            <a:avLst/>
          </a:prstGeom>
        </p:spPr>
        <p:txBody>
          <a:bodyPr vert="horz" lIns="91440" tIns="45720" rIns="91440" bIns="45720" rtlCol="0" anchor="ctr">
            <a:normAutofit/>
          </a:bodyPr>
          <a:lstStyle/>
          <a:p>
            <a:pPr indent="-182880">
              <a:lnSpc>
                <a:spcPct val="90000"/>
              </a:lnSpc>
              <a:spcAft>
                <a:spcPts val="600"/>
              </a:spcAft>
              <a:buClr>
                <a:schemeClr val="accent1"/>
              </a:buClr>
              <a:buFont typeface="Wingdings 2" pitchFamily="18" charset="2"/>
              <a:buChar char=""/>
            </a:pPr>
            <a:r>
              <a:rPr lang="en-US" sz="2000" dirty="0" err="1">
                <a:latin typeface="Cambria" panose="02040503050406030204" pitchFamily="18" charset="0"/>
                <a:ea typeface="Cambria" panose="02040503050406030204" pitchFamily="18" charset="0"/>
              </a:rPr>
              <a:t>Sert</a:t>
            </a:r>
            <a:r>
              <a:rPr lang="en-US" sz="2000" dirty="0">
                <a:latin typeface="Cambria" panose="02040503050406030204" pitchFamily="18" charset="0"/>
                <a:ea typeface="Cambria" panose="02040503050406030204" pitchFamily="18" charset="0"/>
              </a:rPr>
              <a:t> à informer : </a:t>
            </a:r>
          </a:p>
          <a:p>
            <a:pPr marL="285750" indent="-182880">
              <a:lnSpc>
                <a:spcPct val="90000"/>
              </a:lnSpc>
              <a:spcAft>
                <a:spcPts val="600"/>
              </a:spcAft>
              <a:buClr>
                <a:schemeClr val="accent1"/>
              </a:buClr>
              <a:buFont typeface="Wingdings 2" pitchFamily="18" charset="2"/>
              <a:buChar char=""/>
            </a:pPr>
            <a:r>
              <a:rPr lang="en-US" sz="2000" b="1" dirty="0">
                <a:latin typeface="Cambria" panose="02040503050406030204" pitchFamily="18" charset="0"/>
                <a:ea typeface="Cambria" panose="02040503050406030204" pitchFamily="18" charset="0"/>
              </a:rPr>
              <a:t>Incidence du VIH </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en</a:t>
            </a:r>
            <a:r>
              <a:rPr lang="en-US" sz="2000" dirty="0">
                <a:latin typeface="Cambria" panose="02040503050406030204" pitchFamily="18" charset="0"/>
                <a:ea typeface="Cambria" panose="02040503050406030204" pitchFamily="18" charset="0"/>
              </a:rPr>
              <a:t> particulier pour les </a:t>
            </a:r>
            <a:r>
              <a:rPr lang="en-US" sz="2000" dirty="0" err="1">
                <a:latin typeface="Cambria" panose="02040503050406030204" pitchFamily="18" charset="0"/>
                <a:ea typeface="Cambria" panose="02040503050406030204" pitchFamily="18" charset="0"/>
              </a:rPr>
              <a:t>années</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récentes</a:t>
            </a:r>
            <a:r>
              <a:rPr lang="en-US" sz="2000" dirty="0">
                <a:latin typeface="Cambria" panose="02040503050406030204" pitchFamily="18" charset="0"/>
                <a:ea typeface="Cambria" panose="02040503050406030204" pitchFamily="18" charset="0"/>
              </a:rPr>
              <a:t>, </a:t>
            </a:r>
            <a:br>
              <a:rPr lang="en-US" sz="2000" dirty="0">
                <a:latin typeface="Cambria" panose="02040503050406030204" pitchFamily="18" charset="0"/>
                <a:ea typeface="Cambria" panose="02040503050406030204" pitchFamily="18" charset="0"/>
              </a:rPr>
            </a:br>
            <a:r>
              <a:rPr lang="en-US" sz="2000" dirty="0" err="1">
                <a:latin typeface="Cambria" panose="02040503050406030204" pitchFamily="18" charset="0"/>
                <a:ea typeface="Cambria" panose="02040503050406030204" pitchFamily="18" charset="0"/>
              </a:rPr>
              <a:t>lorsque</a:t>
            </a:r>
            <a:r>
              <a:rPr lang="en-US" sz="2000" dirty="0">
                <a:latin typeface="Cambria" panose="02040503050406030204" pitchFamily="18" charset="0"/>
                <a:ea typeface="Cambria" panose="02040503050406030204" pitchFamily="18" charset="0"/>
              </a:rPr>
              <a:t> les </a:t>
            </a:r>
            <a:r>
              <a:rPr lang="en-US" sz="2000" dirty="0" err="1">
                <a:latin typeface="Cambria" panose="02040503050406030204" pitchFamily="18" charset="0"/>
                <a:ea typeface="Cambria" panose="02040503050406030204" pitchFamily="18" charset="0"/>
              </a:rPr>
              <a:t>décès</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décalés</a:t>
            </a:r>
            <a:r>
              <a:rPr lang="en-US" sz="2000" dirty="0">
                <a:latin typeface="Cambria" panose="02040503050406030204" pitchFamily="18" charset="0"/>
                <a:ea typeface="Cambria" panose="02040503050406030204" pitchFamily="18" charset="0"/>
              </a:rPr>
              <a:t> par rapport à </a:t>
            </a:r>
            <a:r>
              <a:rPr lang="en-US" sz="2000" dirty="0" err="1">
                <a:latin typeface="Cambria" panose="02040503050406030204" pitchFamily="18" charset="0"/>
                <a:ea typeface="Cambria" panose="02040503050406030204" pitchFamily="18" charset="0"/>
              </a:rPr>
              <a:t>l'infection</a:t>
            </a:r>
            <a:r>
              <a:rPr lang="en-US" sz="2000" dirty="0">
                <a:latin typeface="Cambria" panose="02040503050406030204" pitchFamily="18" charset="0"/>
                <a:ea typeface="Cambria" panose="02040503050406030204" pitchFamily="18" charset="0"/>
              </a:rPr>
              <a:t> et au diagnostic, </a:t>
            </a:r>
            <a:br>
              <a:rPr lang="en-US"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sont </a:t>
            </a:r>
            <a:r>
              <a:rPr lang="en-US" sz="2000" dirty="0" err="1">
                <a:latin typeface="Cambria" panose="02040503050406030204" pitchFamily="18" charset="0"/>
                <a:ea typeface="Cambria" panose="02040503050406030204" pitchFamily="18" charset="0"/>
              </a:rPr>
              <a:t>moins</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informatifs</a:t>
            </a:r>
            <a:endParaRPr lang="en-US" sz="2000" dirty="0">
              <a:latin typeface="Cambria" panose="02040503050406030204" pitchFamily="18" charset="0"/>
              <a:ea typeface="Cambria" panose="02040503050406030204" pitchFamily="18" charset="0"/>
            </a:endParaRPr>
          </a:p>
          <a:p>
            <a:pPr marL="285750" indent="-182880">
              <a:lnSpc>
                <a:spcPct val="90000"/>
              </a:lnSpc>
              <a:spcAft>
                <a:spcPts val="600"/>
              </a:spcAft>
              <a:buClr>
                <a:schemeClr val="accent1"/>
              </a:buClr>
              <a:buFont typeface="Wingdings 2" pitchFamily="18" charset="2"/>
              <a:buChar char=""/>
            </a:pPr>
            <a:r>
              <a:rPr lang="en-US" sz="2000" dirty="0" err="1">
                <a:latin typeface="Cambria" panose="02040503050406030204" pitchFamily="18" charset="0"/>
                <a:ea typeface="Cambria" panose="02040503050406030204" pitchFamily="18" charset="0"/>
              </a:rPr>
              <a:t>Progrès</a:t>
            </a:r>
            <a:r>
              <a:rPr lang="en-US" sz="2000" dirty="0">
                <a:latin typeface="Cambria" panose="02040503050406030204" pitchFamily="18" charset="0"/>
                <a:ea typeface="Cambria" panose="02040503050406030204" pitchFamily="18" charset="0"/>
              </a:rPr>
              <a:t> dans la </a:t>
            </a:r>
            <a:r>
              <a:rPr lang="en-US" sz="2000" b="1" dirty="0" err="1">
                <a:latin typeface="Cambria" panose="02040503050406030204" pitchFamily="18" charset="0"/>
                <a:ea typeface="Cambria" panose="02040503050406030204" pitchFamily="18" charset="0"/>
              </a:rPr>
              <a:t>connaissance</a:t>
            </a:r>
            <a:r>
              <a:rPr lang="en-US" sz="2000" b="1" dirty="0">
                <a:latin typeface="Cambria" panose="02040503050406030204" pitchFamily="18" charset="0"/>
                <a:ea typeface="Cambria" panose="02040503050406030204" pitchFamily="18" charset="0"/>
              </a:rPr>
              <a:t> du </a:t>
            </a:r>
            <a:r>
              <a:rPr lang="en-US" sz="2000" b="1" dirty="0" err="1">
                <a:latin typeface="Cambria" panose="02040503050406030204" pitchFamily="18" charset="0"/>
                <a:ea typeface="Cambria" panose="02040503050406030204" pitchFamily="18" charset="0"/>
              </a:rPr>
              <a:t>statut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sérologique</a:t>
            </a:r>
            <a:r>
              <a:rPr lang="en-US" sz="2000" b="1" dirty="0">
                <a:latin typeface="Cambria" panose="02040503050406030204" pitchFamily="18" charset="0"/>
                <a:ea typeface="Cambria" panose="02040503050406030204" pitchFamily="18" charset="0"/>
              </a:rPr>
              <a:t> VIH</a:t>
            </a:r>
          </a:p>
          <a:p>
            <a:pPr indent="-182880">
              <a:lnSpc>
                <a:spcPct val="90000"/>
              </a:lnSpc>
              <a:spcAft>
                <a:spcPts val="600"/>
              </a:spcAft>
              <a:buClr>
                <a:schemeClr val="accent1"/>
              </a:buClr>
              <a:buFont typeface="Wingdings 2" pitchFamily="18" charset="2"/>
              <a:buChar char=""/>
            </a:pPr>
            <a:endParaRPr lang="en-US" sz="2000" dirty="0">
              <a:latin typeface="Cambria" panose="02040503050406030204" pitchFamily="18" charset="0"/>
              <a:ea typeface="Cambria" panose="02040503050406030204" pitchFamily="18" charset="0"/>
            </a:endParaRPr>
          </a:p>
          <a:p>
            <a:pPr indent="-182880">
              <a:lnSpc>
                <a:spcPct val="90000"/>
              </a:lnSpc>
              <a:spcAft>
                <a:spcPts val="600"/>
              </a:spcAft>
              <a:buClr>
                <a:schemeClr val="accent1"/>
              </a:buClr>
              <a:buFont typeface="Wingdings 2" pitchFamily="18" charset="2"/>
              <a:buChar char=""/>
            </a:pPr>
            <a:r>
              <a:rPr lang="en-US" sz="2000" dirty="0" err="1">
                <a:latin typeface="Cambria" panose="02040503050406030204" pitchFamily="18" charset="0"/>
                <a:ea typeface="Cambria" panose="02040503050406030204" pitchFamily="18" charset="0"/>
              </a:rPr>
              <a:t>Inclure</a:t>
            </a:r>
            <a:r>
              <a:rPr lang="en-US" sz="2000" dirty="0">
                <a:latin typeface="Cambria" panose="02040503050406030204" pitchFamily="18" charset="0"/>
                <a:ea typeface="Cambria" panose="02040503050406030204" pitchFamily="18" charset="0"/>
              </a:rPr>
              <a:t> les nouveaux/premiers diagnostics </a:t>
            </a:r>
            <a:r>
              <a:rPr lang="en-US" sz="2000" dirty="0" err="1">
                <a:latin typeface="Cambria" panose="02040503050406030204" pitchFamily="18" charset="0"/>
                <a:ea typeface="Cambria" panose="02040503050406030204" pitchFamily="18" charset="0"/>
              </a:rPr>
              <a:t>parmi</a:t>
            </a:r>
            <a:r>
              <a:rPr lang="en-US" sz="2000" dirty="0">
                <a:latin typeface="Cambria" panose="02040503050406030204" pitchFamily="18" charset="0"/>
                <a:ea typeface="Cambria" panose="02040503050406030204" pitchFamily="18" charset="0"/>
              </a:rPr>
              <a:t> :</a:t>
            </a:r>
          </a:p>
          <a:p>
            <a:pPr marL="342900" indent="-182880">
              <a:lnSpc>
                <a:spcPct val="90000"/>
              </a:lnSpc>
              <a:spcAft>
                <a:spcPts val="600"/>
              </a:spcAft>
              <a:buClr>
                <a:schemeClr val="accent1"/>
              </a:buClr>
              <a:buFont typeface="Wingdings 2" pitchFamily="18" charset="2"/>
              <a:buChar char=""/>
            </a:pPr>
            <a:r>
              <a:rPr lang="en-US" sz="2000" b="1" dirty="0" err="1">
                <a:latin typeface="Cambria" panose="02040503050406030204" pitchFamily="18" charset="0"/>
                <a:ea typeface="Cambria" panose="02040503050406030204" pitchFamily="18" charset="0"/>
              </a:rPr>
              <a:t>tous</a:t>
            </a:r>
            <a:r>
              <a:rPr lang="en-US" sz="2000" b="1" dirty="0">
                <a:latin typeface="Cambria" panose="02040503050406030204" pitchFamily="18" charset="0"/>
                <a:ea typeface="Cambria" panose="02040503050406030204" pitchFamily="18" charset="0"/>
              </a:rPr>
              <a:t> les </a:t>
            </a:r>
            <a:r>
              <a:rPr lang="en-US" sz="2000" b="1" dirty="0" err="1">
                <a:latin typeface="Cambria" panose="02040503050406030204" pitchFamily="18" charset="0"/>
                <a:ea typeface="Cambria" panose="02040503050406030204" pitchFamily="18" charset="0"/>
              </a:rPr>
              <a:t>résidents</a:t>
            </a:r>
            <a:r>
              <a:rPr lang="en-US" sz="2000" b="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(population </a:t>
            </a:r>
            <a:r>
              <a:rPr lang="en-US" sz="2000" dirty="0" err="1">
                <a:latin typeface="Cambria" panose="02040503050406030204" pitchFamily="18" charset="0"/>
                <a:ea typeface="Cambria" panose="02040503050406030204" pitchFamily="18" charset="0"/>
              </a:rPr>
              <a:t>totale</a:t>
            </a:r>
            <a:r>
              <a:rPr lang="en-US" sz="2000" dirty="0">
                <a:latin typeface="Cambria" panose="02040503050406030204" pitchFamily="18" charset="0"/>
                <a:ea typeface="Cambria" panose="02040503050406030204" pitchFamily="18" charset="0"/>
              </a:rPr>
              <a:t> de </a:t>
            </a:r>
            <a:r>
              <a:rPr lang="en-US" sz="2000" i="1" dirty="0">
                <a:latin typeface="Cambria" panose="02040503050406030204" pitchFamily="18" charset="0"/>
                <a:ea typeface="Cambria" panose="02040503050406030204" pitchFamily="18" charset="0"/>
              </a:rPr>
              <a:t>facto</a:t>
            </a:r>
            <a:r>
              <a:rPr lang="en-US" sz="2000" dirty="0">
                <a:latin typeface="Cambria" panose="02040503050406030204" pitchFamily="18" charset="0"/>
                <a:ea typeface="Cambria" panose="02040503050406030204" pitchFamily="18" charset="0"/>
              </a:rPr>
              <a:t>) </a:t>
            </a:r>
            <a:br>
              <a:rPr lang="en-US"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sans distinction de </a:t>
            </a:r>
            <a:r>
              <a:rPr lang="en-US" sz="2000" dirty="0" err="1">
                <a:latin typeface="Cambria" panose="02040503050406030204" pitchFamily="18" charset="0"/>
                <a:ea typeface="Cambria" panose="02040503050406030204" pitchFamily="18" charset="0"/>
              </a:rPr>
              <a:t>nationalité</a:t>
            </a:r>
            <a:r>
              <a:rPr lang="en-US" sz="2000" dirty="0">
                <a:latin typeface="Cambria" panose="02040503050406030204" pitchFamily="18" charset="0"/>
                <a:ea typeface="Cambria" panose="02040503050406030204" pitchFamily="18" charset="0"/>
              </a:rPr>
              <a:t>.</a:t>
            </a:r>
          </a:p>
          <a:p>
            <a:pPr marL="342900" indent="-182880">
              <a:lnSpc>
                <a:spcPct val="90000"/>
              </a:lnSpc>
              <a:spcAft>
                <a:spcPts val="600"/>
              </a:spcAft>
              <a:buClr>
                <a:schemeClr val="accent1"/>
              </a:buClr>
              <a:buFont typeface="Wingdings 2" pitchFamily="18" charset="2"/>
              <a:buChar char=""/>
            </a:pPr>
            <a:r>
              <a:rPr lang="en-US" sz="2000" b="1" dirty="0">
                <a:latin typeface="Cambria" panose="02040503050406030204" pitchFamily="18" charset="0"/>
                <a:ea typeface="Cambria" panose="02040503050406030204" pitchFamily="18" charset="0"/>
                <a:sym typeface="Wingdings" panose="05000000000000000000" pitchFamily="2" charset="2"/>
              </a:rPr>
              <a:t>les </a:t>
            </a:r>
            <a:r>
              <a:rPr lang="en-US" sz="2000" b="1" dirty="0" err="1">
                <a:latin typeface="Cambria" panose="02040503050406030204" pitchFamily="18" charset="0"/>
                <a:ea typeface="Cambria" panose="02040503050406030204" pitchFamily="18" charset="0"/>
                <a:sym typeface="Wingdings" panose="05000000000000000000" pitchFamily="2" charset="2"/>
              </a:rPr>
              <a:t>immigrés</a:t>
            </a:r>
            <a:r>
              <a:rPr lang="en-US" sz="2000" b="1"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sym typeface="Wingdings" panose="05000000000000000000" pitchFamily="2" charset="2"/>
              </a:rPr>
              <a:t> </a:t>
            </a:r>
            <a:r>
              <a:rPr lang="fr-FR" sz="2000" dirty="0">
                <a:latin typeface="Cambria" panose="02040503050406030204" pitchFamily="18" charset="0"/>
                <a:ea typeface="Cambria" panose="02040503050406030204" pitchFamily="18" charset="0"/>
                <a:sym typeface="Wingdings" panose="05000000000000000000" pitchFamily="2" charset="2"/>
              </a:rPr>
              <a:t>à l'exception des personnes expulsées (non immigrantes) au moment du diagnostic</a:t>
            </a:r>
            <a:endParaRPr lang="en-US" sz="2000" dirty="0">
              <a:latin typeface="Cambria" panose="02040503050406030204" pitchFamily="18" charset="0"/>
              <a:ea typeface="Cambria" panose="02040503050406030204" pitchFamily="18" charset="0"/>
              <a:sym typeface="Wingdings" panose="05000000000000000000" pitchFamily="2" charset="2"/>
            </a:endParaRPr>
          </a:p>
          <a:p>
            <a:pPr indent="-182880">
              <a:lnSpc>
                <a:spcPct val="90000"/>
              </a:lnSpc>
              <a:spcAft>
                <a:spcPts val="600"/>
              </a:spcAft>
              <a:buClr>
                <a:schemeClr val="accent1"/>
              </a:buClr>
              <a:buFont typeface="Wingdings 2" pitchFamily="18" charset="2"/>
              <a:buChar char=""/>
            </a:pPr>
            <a:r>
              <a:rPr lang="en-US" sz="2000" dirty="0">
                <a:latin typeface="Cambria" panose="02040503050406030204" pitchFamily="18" charset="0"/>
                <a:ea typeface="Cambria" panose="02040503050406030204" pitchFamily="18" charset="0"/>
                <a:sym typeface="Wingdings" panose="05000000000000000000" pitchFamily="2" charset="2"/>
              </a:rPr>
              <a:t>Ne </a:t>
            </a:r>
            <a:r>
              <a:rPr lang="en-US" sz="2000" i="1" dirty="0">
                <a:latin typeface="Cambria" panose="02040503050406030204" pitchFamily="18" charset="0"/>
                <a:ea typeface="Cambria" panose="02040503050406030204" pitchFamily="18" charset="0"/>
                <a:sym typeface="Wingdings" panose="05000000000000000000" pitchFamily="2" charset="2"/>
              </a:rPr>
              <a:t>pas </a:t>
            </a:r>
            <a:r>
              <a:rPr lang="en-US" sz="2000" dirty="0" err="1">
                <a:latin typeface="Cambria" panose="02040503050406030204" pitchFamily="18" charset="0"/>
                <a:ea typeface="Cambria" panose="02040503050406030204" pitchFamily="18" charset="0"/>
                <a:sym typeface="Wingdings" panose="05000000000000000000" pitchFamily="2" charset="2"/>
              </a:rPr>
              <a:t>inclure</a:t>
            </a:r>
            <a:r>
              <a:rPr lang="en-US" sz="2000" dirty="0">
                <a:latin typeface="Cambria" panose="02040503050406030204" pitchFamily="18" charset="0"/>
                <a:ea typeface="Cambria" panose="02040503050406030204" pitchFamily="18" charset="0"/>
                <a:sym typeface="Wingdings" panose="05000000000000000000" pitchFamily="2" charset="2"/>
              </a:rPr>
              <a:t> les </a:t>
            </a:r>
            <a:r>
              <a:rPr lang="en-US" sz="2000" b="1" dirty="0">
                <a:latin typeface="Cambria" panose="02040503050406030204" pitchFamily="18" charset="0"/>
                <a:ea typeface="Cambria" panose="02040503050406030204" pitchFamily="18" charset="0"/>
                <a:sym typeface="Wingdings" panose="05000000000000000000" pitchFamily="2" charset="2"/>
              </a:rPr>
              <a:t>diagnostics </a:t>
            </a:r>
            <a:r>
              <a:rPr lang="en-US" sz="2000" b="1" dirty="0" err="1">
                <a:latin typeface="Cambria" panose="02040503050406030204" pitchFamily="18" charset="0"/>
                <a:ea typeface="Cambria" panose="02040503050406030204" pitchFamily="18" charset="0"/>
                <a:sym typeface="Wingdings" panose="05000000000000000000" pitchFamily="2" charset="2"/>
              </a:rPr>
              <a:t>répétés</a:t>
            </a:r>
            <a:r>
              <a:rPr lang="en-US" sz="2000" dirty="0">
                <a:latin typeface="Cambria" panose="02040503050406030204" pitchFamily="18" charset="0"/>
                <a:ea typeface="Cambria" panose="02040503050406030204" pitchFamily="18" charset="0"/>
                <a:sym typeface="Wingdings" panose="05000000000000000000" pitchFamily="2" charset="2"/>
              </a:rPr>
              <a:t>.</a:t>
            </a:r>
          </a:p>
          <a:p>
            <a:pPr indent="-182880">
              <a:lnSpc>
                <a:spcPct val="90000"/>
              </a:lnSpc>
              <a:spcAft>
                <a:spcPts val="600"/>
              </a:spcAft>
              <a:buClr>
                <a:schemeClr val="accent1"/>
              </a:buClr>
              <a:buFont typeface="Wingdings 2" pitchFamily="18" charset="2"/>
              <a:buChar char=""/>
            </a:pPr>
            <a:r>
              <a:rPr lang="en-US" sz="2000" dirty="0" err="1">
                <a:latin typeface="Cambria" panose="02040503050406030204" pitchFamily="18" charset="0"/>
                <a:ea typeface="Cambria" panose="02040503050406030204" pitchFamily="18" charset="0"/>
                <a:sym typeface="Wingdings" panose="05000000000000000000" pitchFamily="2" charset="2"/>
              </a:rPr>
              <a:t>Immigrés</a:t>
            </a:r>
            <a:r>
              <a:rPr lang="en-US" sz="2000" dirty="0">
                <a:latin typeface="Cambria" panose="02040503050406030204" pitchFamily="18" charset="0"/>
                <a:ea typeface="Cambria" panose="02040503050406030204" pitchFamily="18" charset="0"/>
                <a:sym typeface="Wingdings" panose="05000000000000000000" pitchFamily="2" charset="2"/>
              </a:rPr>
              <a:t> entrant avec un diagnostic </a:t>
            </a:r>
            <a:r>
              <a:rPr lang="en-US" sz="2000" dirty="0" err="1">
                <a:latin typeface="Cambria" panose="02040503050406030204" pitchFamily="18" charset="0"/>
                <a:ea typeface="Cambria" panose="02040503050406030204" pitchFamily="18" charset="0"/>
                <a:sym typeface="Wingdings" panose="05000000000000000000" pitchFamily="2" charset="2"/>
              </a:rPr>
              <a:t>antérieur</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positifs</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connus</a:t>
            </a:r>
            <a:r>
              <a:rPr lang="en-US" sz="2000" dirty="0">
                <a:latin typeface="Cambria" panose="02040503050406030204" pitchFamily="18" charset="0"/>
                <a:ea typeface="Cambria" panose="02040503050406030204" pitchFamily="18" charset="0"/>
                <a:sym typeface="Wingdings" panose="05000000000000000000" pitchFamily="2" charset="2"/>
              </a:rPr>
              <a:t>) </a:t>
            </a:r>
            <a:br>
              <a:rPr lang="en-US" sz="2000" dirty="0">
                <a:latin typeface="Cambria" panose="02040503050406030204" pitchFamily="18" charset="0"/>
                <a:ea typeface="Cambria" panose="02040503050406030204" pitchFamily="18" charset="0"/>
                <a:sym typeface="Wingdings" panose="05000000000000000000" pitchFamily="2" charset="2"/>
              </a:rPr>
            </a:br>
            <a:r>
              <a:rPr lang="en-US" sz="2000" dirty="0">
                <a:latin typeface="Cambria" panose="02040503050406030204" pitchFamily="18" charset="0"/>
                <a:ea typeface="Cambria" panose="02040503050406030204" pitchFamily="18" charset="0"/>
                <a:sym typeface="Wingdings" panose="05000000000000000000" pitchFamily="2" charset="2"/>
              </a:rPr>
              <a:t>- ne pas les </a:t>
            </a:r>
            <a:r>
              <a:rPr lang="en-US" sz="2000" dirty="0" err="1">
                <a:latin typeface="Cambria" panose="02040503050406030204" pitchFamily="18" charset="0"/>
                <a:ea typeface="Cambria" panose="02040503050406030204" pitchFamily="18" charset="0"/>
                <a:sym typeface="Wingdings" panose="05000000000000000000" pitchFamily="2" charset="2"/>
              </a:rPr>
              <a:t>inclure</a:t>
            </a:r>
            <a:r>
              <a:rPr lang="en-US" sz="2000" dirty="0">
                <a:latin typeface="Cambria" panose="02040503050406030204" pitchFamily="18" charset="0"/>
                <a:ea typeface="Cambria" panose="02040503050406030204" pitchFamily="18" charset="0"/>
                <a:sym typeface="Wingdings" panose="05000000000000000000" pitchFamily="2" charset="2"/>
              </a:rPr>
              <a:t> dans le CSAVR ; </a:t>
            </a:r>
            <a:br>
              <a:rPr lang="en-US" sz="2000" dirty="0">
                <a:latin typeface="Cambria" panose="02040503050406030204" pitchFamily="18" charset="0"/>
                <a:ea typeface="Cambria" panose="02040503050406030204" pitchFamily="18" charset="0"/>
                <a:sym typeface="Wingdings" panose="05000000000000000000" pitchFamily="2" charset="2"/>
              </a:rPr>
            </a:b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b="1" dirty="0" err="1">
                <a:latin typeface="Cambria" panose="02040503050406030204" pitchFamily="18" charset="0"/>
                <a:ea typeface="Cambria" panose="02040503050406030204" pitchFamily="18" charset="0"/>
                <a:sym typeface="Wingdings" panose="05000000000000000000" pitchFamily="2" charset="2"/>
              </a:rPr>
              <a:t>mais</a:t>
            </a:r>
            <a:r>
              <a:rPr lang="en-US" sz="2000" b="1" dirty="0">
                <a:latin typeface="Cambria" panose="02040503050406030204" pitchFamily="18" charset="0"/>
                <a:ea typeface="Cambria" panose="02040503050406030204" pitchFamily="18" charset="0"/>
                <a:sym typeface="Wingdings" panose="05000000000000000000" pitchFamily="2" charset="2"/>
              </a:rPr>
              <a:t> les </a:t>
            </a:r>
            <a:r>
              <a:rPr lang="en-US" sz="2000" b="1" dirty="0" err="1">
                <a:latin typeface="Cambria" panose="02040503050406030204" pitchFamily="18" charset="0"/>
                <a:ea typeface="Cambria" panose="02040503050406030204" pitchFamily="18" charset="0"/>
                <a:sym typeface="Wingdings" panose="05000000000000000000" pitchFamily="2" charset="2"/>
              </a:rPr>
              <a:t>inclure</a:t>
            </a:r>
            <a:r>
              <a:rPr lang="en-US" sz="2000" b="1" dirty="0">
                <a:latin typeface="Cambria" panose="02040503050406030204" pitchFamily="18" charset="0"/>
                <a:ea typeface="Cambria" panose="02040503050406030204" pitchFamily="18" charset="0"/>
                <a:sym typeface="Wingdings" panose="05000000000000000000" pitchFamily="2" charset="2"/>
              </a:rPr>
              <a:t> </a:t>
            </a:r>
            <a:r>
              <a:rPr lang="en-US" sz="2000" dirty="0">
                <a:latin typeface="Cambria" panose="02040503050406030204" pitchFamily="18" charset="0"/>
                <a:ea typeface="Cambria" panose="02040503050406030204" pitchFamily="18" charset="0"/>
                <a:sym typeface="Wingdings" panose="05000000000000000000" pitchFamily="2" charset="2"/>
              </a:rPr>
              <a:t>dans </a:t>
            </a:r>
            <a:r>
              <a:rPr lang="en-US" sz="2000" dirty="0" err="1">
                <a:latin typeface="Cambria" panose="02040503050406030204" pitchFamily="18" charset="0"/>
                <a:ea typeface="Cambria" panose="02040503050406030204" pitchFamily="18" charset="0"/>
                <a:sym typeface="Wingdings" panose="05000000000000000000" pitchFamily="2" charset="2"/>
              </a:rPr>
              <a:t>l’AIM</a:t>
            </a:r>
            <a:r>
              <a:rPr lang="en-US" sz="2000" dirty="0">
                <a:latin typeface="Cambria" panose="02040503050406030204" pitchFamily="18" charset="0"/>
                <a:ea typeface="Cambria" panose="02040503050406030204" pitchFamily="18" charset="0"/>
                <a:sym typeface="Wingdings" panose="05000000000000000000" pitchFamily="2" charset="2"/>
              </a:rPr>
              <a:t>: </a:t>
            </a:r>
            <a:br>
              <a:rPr lang="en-US" sz="2000" dirty="0">
                <a:latin typeface="Cambria" panose="02040503050406030204" pitchFamily="18" charset="0"/>
                <a:ea typeface="Cambria" panose="02040503050406030204" pitchFamily="18" charset="0"/>
                <a:sym typeface="Wingdings" panose="05000000000000000000" pitchFamily="2" charset="2"/>
              </a:rPr>
            </a:br>
            <a:r>
              <a:rPr lang="en-US" sz="2000" i="1" dirty="0">
                <a:latin typeface="Cambria" panose="02040503050406030204" pitchFamily="18" charset="0"/>
                <a:ea typeface="Cambria" panose="02040503050406030204" pitchFamily="18" charset="0"/>
                <a:sym typeface="Wingdings" panose="05000000000000000000" pitchFamily="2" charset="2"/>
              </a:rPr>
              <a:t>	AIM &gt; </a:t>
            </a:r>
            <a:r>
              <a:rPr lang="en-US" sz="2000" i="1" dirty="0" err="1">
                <a:latin typeface="Cambria" panose="02040503050406030204" pitchFamily="18" charset="0"/>
                <a:ea typeface="Cambria" panose="02040503050406030204" pitchFamily="18" charset="0"/>
                <a:sym typeface="Wingdings" panose="05000000000000000000" pitchFamily="2" charset="2"/>
              </a:rPr>
              <a:t>Immigrés</a:t>
            </a:r>
            <a:r>
              <a:rPr lang="en-US" sz="2000" i="1" dirty="0">
                <a:latin typeface="Cambria" panose="02040503050406030204" pitchFamily="18" charset="0"/>
                <a:ea typeface="Cambria" panose="02040503050406030204" pitchFamily="18" charset="0"/>
                <a:sym typeface="Wingdings" panose="05000000000000000000" pitchFamily="2" charset="2"/>
              </a:rPr>
              <a:t> </a:t>
            </a:r>
            <a:r>
              <a:rPr lang="en-US" sz="2000" i="1" dirty="0" err="1">
                <a:latin typeface="Cambria" panose="02040503050406030204" pitchFamily="18" charset="0"/>
                <a:ea typeface="Cambria" panose="02040503050406030204" pitchFamily="18" charset="0"/>
                <a:sym typeface="Wingdings" panose="05000000000000000000" pitchFamily="2" charset="2"/>
              </a:rPr>
              <a:t>séropositifs</a:t>
            </a:r>
            <a:r>
              <a:rPr lang="en-US" sz="2000" i="1" dirty="0">
                <a:latin typeface="Cambria" panose="02040503050406030204" pitchFamily="18" charset="0"/>
                <a:ea typeface="Cambria" panose="02040503050406030204" pitchFamily="18" charset="0"/>
                <a:sym typeface="Wingdings" panose="05000000000000000000" pitchFamily="2" charset="2"/>
              </a:rPr>
              <a:t> </a:t>
            </a:r>
            <a:br>
              <a:rPr lang="en-US" sz="2000" i="1" dirty="0">
                <a:latin typeface="Cambria" panose="02040503050406030204" pitchFamily="18" charset="0"/>
                <a:ea typeface="Cambria" panose="02040503050406030204" pitchFamily="18" charset="0"/>
                <a:sym typeface="Wingdings" panose="05000000000000000000" pitchFamily="2" charset="2"/>
              </a:rPr>
            </a:br>
            <a:r>
              <a:rPr lang="en-US" sz="2000" dirty="0">
                <a:latin typeface="Cambria" panose="02040503050406030204" pitchFamily="18" charset="0"/>
                <a:ea typeface="Cambria" panose="02040503050406030204" pitchFamily="18" charset="0"/>
                <a:sym typeface="Wingdings" panose="05000000000000000000" pitchFamily="2" charset="2"/>
              </a:rPr>
              <a:t>	&amp; </a:t>
            </a:r>
            <a:r>
              <a:rPr lang="en-US" sz="2000" dirty="0" err="1">
                <a:latin typeface="Cambria" panose="02040503050406030204" pitchFamily="18" charset="0"/>
                <a:ea typeface="Cambria" panose="02040503050406030204" pitchFamily="18" charset="0"/>
                <a:sym typeface="Wingdings" panose="05000000000000000000" pitchFamily="2" charset="2"/>
              </a:rPr>
              <a:t>en</a:t>
            </a:r>
            <a:r>
              <a:rPr lang="en-US" sz="2000" dirty="0">
                <a:latin typeface="Cambria" panose="02040503050406030204" pitchFamily="18" charset="0"/>
                <a:ea typeface="Cambria" panose="02040503050406030204" pitchFamily="18" charset="0"/>
                <a:sym typeface="Wingdings" panose="05000000000000000000" pitchFamily="2" charset="2"/>
              </a:rPr>
              <a:t> tant que PVVIH </a:t>
            </a:r>
            <a:r>
              <a:rPr lang="en-US" sz="2000" dirty="0" err="1">
                <a:latin typeface="Cambria" panose="02040503050406030204" pitchFamily="18" charset="0"/>
                <a:ea typeface="Cambria" panose="02040503050406030204" pitchFamily="18" charset="0"/>
                <a:sym typeface="Wingdings" panose="05000000000000000000" pitchFamily="2" charset="2"/>
              </a:rPr>
              <a:t>connaissant</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leur</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statut</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sérologique</a:t>
            </a:r>
            <a:endParaRPr lang="en-US" sz="2000" dirty="0">
              <a:latin typeface="Cambria" panose="02040503050406030204" pitchFamily="18" charset="0"/>
              <a:ea typeface="Cambria" panose="02040503050406030204" pitchFamily="18" charset="0"/>
              <a:sym typeface="Wingdings" panose="05000000000000000000" pitchFamily="2" charset="2"/>
            </a:endParaRPr>
          </a:p>
        </p:txBody>
      </p:sp>
      <p:pic>
        <p:nvPicPr>
          <p:cNvPr id="4" name="Picture 3">
            <a:extLst>
              <a:ext uri="{FF2B5EF4-FFF2-40B4-BE49-F238E27FC236}">
                <a16:creationId xmlns:a16="http://schemas.microsoft.com/office/drawing/2014/main" id="{2FE286C4-4103-C3FC-1B6B-471BBFD24642}"/>
              </a:ext>
            </a:extLst>
          </p:cNvPr>
          <p:cNvPicPr>
            <a:picLocks noChangeAspect="1"/>
          </p:cNvPicPr>
          <p:nvPr/>
        </p:nvPicPr>
        <p:blipFill>
          <a:blip r:embed="rId3"/>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841257460"/>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431798" y="53103"/>
            <a:ext cx="11328404" cy="812800"/>
          </a:xfrm>
        </p:spPr>
        <p:txBody>
          <a:bodyPr>
            <a:noAutofit/>
          </a:bodyPr>
          <a:lstStyle/>
          <a:p>
            <a:r>
              <a:rPr lang="en-US" sz="2800" b="1" dirty="0" err="1">
                <a:solidFill>
                  <a:srgbClr val="4141D1"/>
                </a:solidFill>
              </a:rPr>
              <a:t>Décès</a:t>
            </a:r>
            <a:r>
              <a:rPr lang="en-US" sz="2800" b="1" dirty="0">
                <a:solidFill>
                  <a:srgbClr val="4141D1"/>
                </a:solidFill>
              </a:rPr>
              <a:t> </a:t>
            </a:r>
            <a:r>
              <a:rPr lang="en-US" sz="2800" b="1" dirty="0" err="1">
                <a:solidFill>
                  <a:srgbClr val="4141D1"/>
                </a:solidFill>
              </a:rPr>
              <a:t>dus</a:t>
            </a:r>
            <a:r>
              <a:rPr lang="en-US" sz="2800" b="1" dirty="0">
                <a:solidFill>
                  <a:srgbClr val="4141D1"/>
                </a:solidFill>
              </a:rPr>
              <a:t> au </a:t>
            </a:r>
            <a:r>
              <a:rPr lang="en-US" sz="2800" b="1" dirty="0" err="1">
                <a:solidFill>
                  <a:srgbClr val="4141D1"/>
                </a:solidFill>
              </a:rPr>
              <a:t>sida</a:t>
            </a:r>
            <a:r>
              <a:rPr lang="en-US" sz="2800" b="1" dirty="0">
                <a:solidFill>
                  <a:srgbClr val="4141D1"/>
                </a:solidFill>
              </a:rPr>
              <a:t> : </a:t>
            </a:r>
            <a:r>
              <a:rPr lang="en-US" sz="2800" b="1" dirty="0" err="1">
                <a:solidFill>
                  <a:srgbClr val="4141D1"/>
                </a:solidFill>
              </a:rPr>
              <a:t>Quelles</a:t>
            </a:r>
            <a:r>
              <a:rPr lang="en-US" sz="2800" b="1" dirty="0">
                <a:solidFill>
                  <a:srgbClr val="4141D1"/>
                </a:solidFill>
              </a:rPr>
              <a:t> sont les données qui </a:t>
            </a:r>
            <a:r>
              <a:rPr lang="en-US" sz="2800" b="1" dirty="0" err="1">
                <a:solidFill>
                  <a:srgbClr val="4141D1"/>
                </a:solidFill>
              </a:rPr>
              <a:t>conviennent</a:t>
            </a:r>
            <a:r>
              <a:rPr lang="en-US" sz="2800" b="1" dirty="0">
                <a:solidFill>
                  <a:srgbClr val="4141D1"/>
                </a:solidFill>
              </a:rPr>
              <a:t> à CSAVR ?</a:t>
            </a:r>
            <a:endParaRPr lang="en-CH" sz="2800" b="1" dirty="0">
              <a:solidFill>
                <a:srgbClr val="4141D1"/>
              </a:solidFill>
            </a:endParaRPr>
          </a:p>
        </p:txBody>
      </p:sp>
      <p:sp>
        <p:nvSpPr>
          <p:cNvPr id="3" name="TextBox 2">
            <a:extLst>
              <a:ext uri="{FF2B5EF4-FFF2-40B4-BE49-F238E27FC236}">
                <a16:creationId xmlns:a16="http://schemas.microsoft.com/office/drawing/2014/main" id="{2D687076-CF05-A442-C745-4673ED69CA8B}"/>
              </a:ext>
            </a:extLst>
          </p:cNvPr>
          <p:cNvSpPr txBox="1"/>
          <p:nvPr/>
        </p:nvSpPr>
        <p:spPr>
          <a:xfrm>
            <a:off x="431798" y="860692"/>
            <a:ext cx="11516362" cy="5693866"/>
          </a:xfrm>
          <a:prstGeom prst="rect">
            <a:avLst/>
          </a:prstGeom>
          <a:noFill/>
        </p:spPr>
        <p:txBody>
          <a:bodyPr wrap="square">
            <a:spAutoFit/>
          </a:bodyPr>
          <a:lstStyle/>
          <a:p>
            <a:r>
              <a:rPr lang="en-US" sz="1600" dirty="0">
                <a:latin typeface="Cambria" panose="02040503050406030204" pitchFamily="18" charset="0"/>
                <a:ea typeface="Cambria" panose="02040503050406030204" pitchFamily="18" charset="0"/>
                <a:cs typeface="Calibri" panose="020F0502020204030204" pitchFamily="34" charset="0"/>
              </a:rPr>
              <a:t>L'ONUSIDA </a:t>
            </a:r>
            <a:r>
              <a:rPr lang="en-US" sz="1600" dirty="0" err="1">
                <a:latin typeface="Cambria" panose="02040503050406030204" pitchFamily="18" charset="0"/>
                <a:ea typeface="Cambria" panose="02040503050406030204" pitchFamily="18" charset="0"/>
                <a:cs typeface="Calibri" panose="020F0502020204030204" pitchFamily="34" charset="0"/>
              </a:rPr>
              <a:t>recommande</a:t>
            </a:r>
            <a:r>
              <a:rPr lang="en-US" sz="1600" dirty="0">
                <a:latin typeface="Cambria" panose="02040503050406030204" pitchFamily="18" charset="0"/>
                <a:ea typeface="Cambria" panose="02040503050406030204" pitchFamily="18" charset="0"/>
                <a:cs typeface="Calibri" panose="020F0502020204030204" pitchFamily="34" charset="0"/>
              </a:rPr>
              <a:t> </a:t>
            </a:r>
            <a:r>
              <a:rPr lang="en-US" sz="1600" b="1" dirty="0">
                <a:latin typeface="Cambria" panose="02040503050406030204" pitchFamily="18" charset="0"/>
                <a:ea typeface="Cambria" panose="02040503050406030204" pitchFamily="18" charset="0"/>
                <a:cs typeface="Calibri" panose="020F0502020204030204" pitchFamily="34" charset="0"/>
              </a:rPr>
              <a:t>CSAVR </a:t>
            </a:r>
            <a:r>
              <a:rPr lang="en-US" sz="1600" dirty="0">
                <a:latin typeface="Cambria" panose="02040503050406030204" pitchFamily="18" charset="0"/>
                <a:ea typeface="Cambria" panose="02040503050406030204" pitchFamily="18" charset="0"/>
                <a:cs typeface="Calibri" panose="020F0502020204030204" pitchFamily="34" charset="0"/>
              </a:rPr>
              <a:t>aux pays </a:t>
            </a:r>
            <a:r>
              <a:rPr lang="en-US" sz="1600" dirty="0" err="1">
                <a:latin typeface="Cambria" panose="02040503050406030204" pitchFamily="18" charset="0"/>
                <a:ea typeface="Cambria" panose="02040503050406030204" pitchFamily="18" charset="0"/>
                <a:cs typeface="Calibri" panose="020F0502020204030204" pitchFamily="34" charset="0"/>
              </a:rPr>
              <a:t>dont</a:t>
            </a:r>
            <a:r>
              <a:rPr lang="en-US" sz="1600" dirty="0">
                <a:latin typeface="Cambria" panose="02040503050406030204" pitchFamily="18" charset="0"/>
                <a:ea typeface="Cambria" panose="02040503050406030204" pitchFamily="18" charset="0"/>
                <a:cs typeface="Calibri" panose="020F0502020204030204" pitchFamily="34" charset="0"/>
              </a:rPr>
              <a:t> la </a:t>
            </a:r>
            <a:r>
              <a:rPr lang="en-US" sz="1600" b="1" dirty="0" err="1">
                <a:latin typeface="Cambria" panose="02040503050406030204" pitchFamily="18" charset="0"/>
                <a:ea typeface="Cambria" panose="02040503050406030204" pitchFamily="18" charset="0"/>
                <a:cs typeface="Calibri" panose="020F0502020204030204" pitchFamily="34" charset="0"/>
              </a:rPr>
              <a:t>qualité</a:t>
            </a:r>
            <a:r>
              <a:rPr lang="en-US" sz="1600" b="1" dirty="0">
                <a:latin typeface="Cambria" panose="02040503050406030204" pitchFamily="18" charset="0"/>
                <a:ea typeface="Cambria" panose="02040503050406030204" pitchFamily="18" charset="0"/>
                <a:cs typeface="Calibri" panose="020F0502020204030204" pitchFamily="34" charset="0"/>
              </a:rPr>
              <a:t> et </a:t>
            </a:r>
            <a:r>
              <a:rPr lang="en-US" sz="1600" b="1" dirty="0" err="1">
                <a:latin typeface="Cambria" panose="02040503050406030204" pitchFamily="18" charset="0"/>
                <a:ea typeface="Cambria" panose="02040503050406030204" pitchFamily="18" charset="0"/>
                <a:cs typeface="Calibri" panose="020F0502020204030204" pitchFamily="34" charset="0"/>
              </a:rPr>
              <a:t>l'exhaustivité</a:t>
            </a:r>
            <a:r>
              <a:rPr lang="en-US" sz="1600" b="1" dirty="0">
                <a:latin typeface="Cambria" panose="02040503050406030204" pitchFamily="18" charset="0"/>
                <a:ea typeface="Cambria" panose="02040503050406030204" pitchFamily="18" charset="0"/>
                <a:cs typeface="Calibri" panose="020F0502020204030204" pitchFamily="34" charset="0"/>
              </a:rPr>
              <a:t> des données sur les causes de </a:t>
            </a:r>
            <a:r>
              <a:rPr lang="en-US" sz="1600" b="1" dirty="0" err="1">
                <a:latin typeface="Cambria" panose="02040503050406030204" pitchFamily="18" charset="0"/>
                <a:ea typeface="Cambria" panose="02040503050406030204" pitchFamily="18" charset="0"/>
                <a:cs typeface="Calibri" panose="020F0502020204030204" pitchFamily="34" charset="0"/>
              </a:rPr>
              <a:t>décès</a:t>
            </a:r>
            <a:r>
              <a:rPr lang="en-US" sz="1600" b="1" dirty="0">
                <a:latin typeface="Cambria" panose="02040503050406030204" pitchFamily="18" charset="0"/>
                <a:ea typeface="Cambria" panose="02040503050406030204" pitchFamily="18" charset="0"/>
                <a:cs typeface="Calibri" panose="020F0502020204030204" pitchFamily="34" charset="0"/>
              </a:rPr>
              <a:t> </a:t>
            </a:r>
            <a:r>
              <a:rPr lang="en-US" sz="1600" b="1" dirty="0" err="1">
                <a:latin typeface="Cambria" panose="02040503050406030204" pitchFamily="18" charset="0"/>
                <a:ea typeface="Cambria" panose="02040503050406030204" pitchFamily="18" charset="0"/>
                <a:cs typeface="Calibri" panose="020F0502020204030204" pitchFamily="34" charset="0"/>
              </a:rPr>
              <a:t>sont</a:t>
            </a:r>
            <a:r>
              <a:rPr lang="en-US" sz="1600" b="1" dirty="0">
                <a:latin typeface="Cambria" panose="02040503050406030204" pitchFamily="18" charset="0"/>
                <a:ea typeface="Cambria" panose="02040503050406030204" pitchFamily="18" charset="0"/>
                <a:cs typeface="Calibri" panose="020F0502020204030204" pitchFamily="34" charset="0"/>
              </a:rPr>
              <a:t> </a:t>
            </a:r>
            <a:r>
              <a:rPr lang="en-US" sz="1600" dirty="0" err="1">
                <a:latin typeface="Cambria" panose="02040503050406030204" pitchFamily="18" charset="0"/>
                <a:ea typeface="Cambria" panose="02040503050406030204" pitchFamily="18" charset="0"/>
                <a:cs typeface="Calibri" panose="020F0502020204030204" pitchFamily="34" charset="0"/>
              </a:rPr>
              <a:t>moyennes</a:t>
            </a:r>
            <a:r>
              <a:rPr lang="en-US" sz="1600" dirty="0">
                <a:latin typeface="Cambria" panose="02040503050406030204" pitchFamily="18" charset="0"/>
                <a:ea typeface="Cambria" panose="02040503050406030204" pitchFamily="18" charset="0"/>
                <a:cs typeface="Calibri" panose="020F0502020204030204" pitchFamily="34" charset="0"/>
              </a:rPr>
              <a:t> </a:t>
            </a:r>
            <a:r>
              <a:rPr lang="en-US" sz="1600" dirty="0" err="1">
                <a:latin typeface="Cambria" panose="02040503050406030204" pitchFamily="18" charset="0"/>
                <a:ea typeface="Cambria" panose="02040503050406030204" pitchFamily="18" charset="0"/>
                <a:cs typeface="Calibri" panose="020F0502020204030204" pitchFamily="34" charset="0"/>
              </a:rPr>
              <a:t>ou</a:t>
            </a:r>
            <a:r>
              <a:rPr lang="en-US" sz="1600" dirty="0">
                <a:latin typeface="Cambria" panose="02040503050406030204" pitchFamily="18" charset="0"/>
                <a:ea typeface="Cambria" panose="02040503050406030204" pitchFamily="18" charset="0"/>
                <a:cs typeface="Calibri" panose="020F0502020204030204" pitchFamily="34" charset="0"/>
              </a:rPr>
              <a:t> </a:t>
            </a:r>
            <a:r>
              <a:rPr lang="en-US" sz="1600" dirty="0" err="1">
                <a:latin typeface="Cambria" panose="02040503050406030204" pitchFamily="18" charset="0"/>
                <a:ea typeface="Cambria" panose="02040503050406030204" pitchFamily="18" charset="0"/>
                <a:cs typeface="Calibri" panose="020F0502020204030204" pitchFamily="34" charset="0"/>
              </a:rPr>
              <a:t>bonnes</a:t>
            </a:r>
            <a:r>
              <a:rPr lang="en-US" sz="1600" dirty="0">
                <a:latin typeface="Cambria" panose="02040503050406030204" pitchFamily="18" charset="0"/>
                <a:ea typeface="Cambria" panose="02040503050406030204" pitchFamily="18" charset="0"/>
                <a:cs typeface="Calibri" panose="020F0502020204030204" pitchFamily="34" charset="0"/>
              </a:rPr>
              <a:t>. </a:t>
            </a:r>
          </a:p>
          <a:p>
            <a:endParaRPr lang="en-US" sz="1600" dirty="0">
              <a:latin typeface="Cambria" panose="02040503050406030204" pitchFamily="18" charset="0"/>
              <a:ea typeface="Cambria" panose="02040503050406030204" pitchFamily="18" charset="0"/>
              <a:cs typeface="Calibri" panose="020F0502020204030204" pitchFamily="34" charset="0"/>
            </a:endParaRPr>
          </a:p>
          <a:p>
            <a:r>
              <a:rPr lang="en-US" sz="1600" b="1" dirty="0" err="1">
                <a:latin typeface="Cambria" panose="02040503050406030204" pitchFamily="18" charset="0"/>
                <a:ea typeface="Cambria" panose="02040503050406030204" pitchFamily="18" charset="0"/>
                <a:cs typeface="Calibri" panose="020F0502020204030204" pitchFamily="34" charset="0"/>
              </a:rPr>
              <a:t>Guidé</a:t>
            </a:r>
            <a:r>
              <a:rPr lang="en-US" sz="1600" dirty="0">
                <a:latin typeface="Cambria" panose="02040503050406030204" pitchFamily="18" charset="0"/>
                <a:ea typeface="Cambria" panose="02040503050406030204" pitchFamily="18" charset="0"/>
                <a:cs typeface="Calibri" panose="020F0502020204030204" pitchFamily="34" charset="0"/>
              </a:rPr>
              <a:t> par le score de </a:t>
            </a:r>
            <a:r>
              <a:rPr lang="en-US" sz="1600" dirty="0" err="1">
                <a:latin typeface="Cambria" panose="02040503050406030204" pitchFamily="18" charset="0"/>
                <a:ea typeface="Cambria" panose="02040503050406030204" pitchFamily="18" charset="0"/>
                <a:cs typeface="Calibri" panose="020F0502020204030204" pitchFamily="34" charset="0"/>
              </a:rPr>
              <a:t>qualité</a:t>
            </a:r>
            <a:r>
              <a:rPr lang="en-US" sz="1600" dirty="0">
                <a:latin typeface="Cambria" panose="02040503050406030204" pitchFamily="18" charset="0"/>
                <a:ea typeface="Cambria" panose="02040503050406030204" pitchFamily="18" charset="0"/>
                <a:cs typeface="Calibri" panose="020F0502020204030204" pitchFamily="34" charset="0"/>
              </a:rPr>
              <a:t> de </a:t>
            </a:r>
            <a:r>
              <a:rPr lang="en-US" sz="1600" dirty="0" err="1">
                <a:latin typeface="Cambria" panose="02040503050406030204" pitchFamily="18" charset="0"/>
                <a:ea typeface="Cambria" panose="02040503050406030204" pitchFamily="18" charset="0"/>
                <a:cs typeface="Calibri" panose="020F0502020204030204" pitchFamily="34" charset="0"/>
              </a:rPr>
              <a:t>l'IHME</a:t>
            </a:r>
            <a:r>
              <a:rPr lang="en-US" sz="1600" dirty="0">
                <a:latin typeface="Cambria" panose="02040503050406030204" pitchFamily="18" charset="0"/>
                <a:ea typeface="Cambria" panose="02040503050406030204" pitchFamily="18" charset="0"/>
                <a:cs typeface="Calibri" panose="020F0502020204030204" pitchFamily="34" charset="0"/>
              </a:rPr>
              <a:t>* :</a:t>
            </a:r>
          </a:p>
          <a:p>
            <a:pPr marL="285750" indent="-285750">
              <a:buFont typeface="Arial" panose="020B0604020202020204" pitchFamily="34" charset="0"/>
              <a:buChar char="•"/>
            </a:pPr>
            <a:r>
              <a:rPr lang="en-US" sz="1600" dirty="0">
                <a:solidFill>
                  <a:srgbClr val="00B050"/>
                </a:solidFill>
                <a:latin typeface="Cambria" panose="02040503050406030204" pitchFamily="18" charset="0"/>
                <a:ea typeface="Cambria" panose="02040503050406030204" pitchFamily="18" charset="0"/>
                <a:cs typeface="Calibri" panose="020F0502020204030204" pitchFamily="34" charset="0"/>
              </a:rPr>
              <a:t>2A. Des données d'état civil de haute </a:t>
            </a:r>
            <a:r>
              <a:rPr lang="en-US" sz="1600" dirty="0" err="1">
                <a:solidFill>
                  <a:srgbClr val="00B050"/>
                </a:solidFill>
                <a:latin typeface="Cambria" panose="02040503050406030204" pitchFamily="18" charset="0"/>
                <a:ea typeface="Cambria" panose="02040503050406030204" pitchFamily="18" charset="0"/>
                <a:cs typeface="Calibri" panose="020F0502020204030204" pitchFamily="34" charset="0"/>
              </a:rPr>
              <a:t>qualité</a:t>
            </a:r>
            <a:endParaRPr lang="en-US" sz="1600" dirty="0">
              <a:solidFill>
                <a:srgbClr val="00B050"/>
              </a:solidFill>
              <a:latin typeface="Cambria" panose="02040503050406030204" pitchFamily="18" charset="0"/>
              <a:ea typeface="Cambria" panose="02040503050406030204" pitchFamily="18" charset="0"/>
              <a:cs typeface="Calibri" panose="020F0502020204030204" pitchFamily="34" charset="0"/>
            </a:endParaRPr>
          </a:p>
          <a:p>
            <a:pPr marL="285750" indent="-285750">
              <a:buFont typeface="Arial" panose="020B0604020202020204" pitchFamily="34" charset="0"/>
              <a:buChar char="•"/>
            </a:pPr>
            <a:r>
              <a:rPr lang="en-US" sz="1600" dirty="0">
                <a:solidFill>
                  <a:srgbClr val="00B050"/>
                </a:solidFill>
                <a:latin typeface="Cambria" panose="02040503050406030204" pitchFamily="18" charset="0"/>
                <a:ea typeface="Cambria" panose="02040503050406030204" pitchFamily="18" charset="0"/>
                <a:cs typeface="Calibri" panose="020F0502020204030204" pitchFamily="34" charset="0"/>
              </a:rPr>
              <a:t>2B.</a:t>
            </a:r>
            <a:r>
              <a:rPr lang="en-GB" sz="1600" dirty="0">
                <a:solidFill>
                  <a:srgbClr val="00B050"/>
                </a:solidFill>
                <a:effectLst/>
                <a:latin typeface="Cambria" panose="02040503050406030204" pitchFamily="18" charset="0"/>
                <a:ea typeface="Cambria" panose="02040503050406030204" pitchFamily="18" charset="0"/>
              </a:rPr>
              <a:t> </a:t>
            </a:r>
            <a:r>
              <a:rPr lang="en-GB" sz="1600" dirty="0" err="1">
                <a:solidFill>
                  <a:srgbClr val="00B050"/>
                </a:solidFill>
                <a:effectLst/>
                <a:latin typeface="Cambria" panose="02040503050406030204" pitchFamily="18" charset="0"/>
                <a:ea typeface="Cambria" panose="02040503050406030204" pitchFamily="18" charset="0"/>
              </a:rPr>
              <a:t>Quelques</a:t>
            </a:r>
            <a:r>
              <a:rPr lang="en-GB" sz="1600" dirty="0">
                <a:solidFill>
                  <a:srgbClr val="00B050"/>
                </a:solidFill>
                <a:effectLst/>
                <a:latin typeface="Cambria" panose="02040503050406030204" pitchFamily="18" charset="0"/>
                <a:ea typeface="Cambria" panose="02040503050406030204" pitchFamily="18" charset="0"/>
              </a:rPr>
              <a:t> données d'état civil </a:t>
            </a:r>
            <a:r>
              <a:rPr lang="en-GB" sz="1600" dirty="0" err="1">
                <a:solidFill>
                  <a:srgbClr val="00B050"/>
                </a:solidFill>
                <a:effectLst/>
                <a:latin typeface="Cambria" panose="02040503050406030204" pitchFamily="18" charset="0"/>
                <a:ea typeface="Cambria" panose="02040503050406030204" pitchFamily="18" charset="0"/>
              </a:rPr>
              <a:t>utilisables</a:t>
            </a:r>
            <a:r>
              <a:rPr lang="en-GB" sz="1600" dirty="0">
                <a:solidFill>
                  <a:srgbClr val="00B050"/>
                </a:solidFill>
                <a:effectLst/>
                <a:latin typeface="Cambria" panose="02040503050406030204" pitchFamily="18" charset="0"/>
                <a:ea typeface="Cambria" panose="02040503050406030204" pitchFamily="18" charset="0"/>
              </a:rPr>
              <a:t> (</a:t>
            </a:r>
            <a:r>
              <a:rPr lang="en-GB" sz="1600" dirty="0" err="1">
                <a:solidFill>
                  <a:srgbClr val="00B050"/>
                </a:solidFill>
                <a:effectLst/>
                <a:latin typeface="Cambria" panose="02040503050406030204" pitchFamily="18" charset="0"/>
                <a:ea typeface="Cambria" panose="02040503050406030204" pitchFamily="18" charset="0"/>
              </a:rPr>
              <a:t>qualité</a:t>
            </a:r>
            <a:r>
              <a:rPr lang="en-GB" sz="1600" dirty="0">
                <a:solidFill>
                  <a:srgbClr val="00B050"/>
                </a:solidFill>
                <a:effectLst/>
                <a:latin typeface="Cambria" panose="02040503050406030204" pitchFamily="18" charset="0"/>
                <a:ea typeface="Cambria" panose="02040503050406030204" pitchFamily="18" charset="0"/>
              </a:rPr>
              <a:t> variable)</a:t>
            </a:r>
            <a:endParaRPr lang="en-US" sz="1600" dirty="0">
              <a:solidFill>
                <a:srgbClr val="00B050"/>
              </a:solidFill>
              <a:latin typeface="Cambria" panose="02040503050406030204" pitchFamily="18" charset="0"/>
              <a:ea typeface="Cambria" panose="02040503050406030204" pitchFamily="18" charset="0"/>
              <a:cs typeface="Calibri" panose="020F0502020204030204" pitchFamily="34" charset="0"/>
            </a:endParaRPr>
          </a:p>
          <a:p>
            <a:pPr marL="285750" indent="-285750">
              <a:buFont typeface="Arial" panose="020B0604020202020204" pitchFamily="34" charset="0"/>
              <a:buChar char="•"/>
            </a:pPr>
            <a:r>
              <a:rPr lang="en-US" sz="1600" dirty="0">
                <a:solidFill>
                  <a:srgbClr val="C00000"/>
                </a:solidFill>
                <a:latin typeface="Cambria" panose="02040503050406030204" pitchFamily="18" charset="0"/>
                <a:ea typeface="Cambria" panose="02040503050406030204" pitchFamily="18" charset="0"/>
                <a:cs typeface="Calibri" panose="020F0502020204030204" pitchFamily="34" charset="0"/>
              </a:rPr>
              <a:t>2C. </a:t>
            </a:r>
            <a:r>
              <a:rPr lang="en-GB" sz="1600" dirty="0" err="1">
                <a:solidFill>
                  <a:srgbClr val="C00000"/>
                </a:solidFill>
                <a:effectLst/>
                <a:latin typeface="Cambria" panose="02040503050406030204" pitchFamily="18" charset="0"/>
                <a:ea typeface="Cambria" panose="02040503050406030204" pitchFamily="18" charset="0"/>
              </a:rPr>
              <a:t>Aucune</a:t>
            </a:r>
            <a:r>
              <a:rPr lang="en-GB" sz="1600" dirty="0">
                <a:solidFill>
                  <a:srgbClr val="C00000"/>
                </a:solidFill>
                <a:effectLst/>
                <a:latin typeface="Cambria" panose="02040503050406030204" pitchFamily="18" charset="0"/>
                <a:ea typeface="Cambria" panose="02040503050406030204" pitchFamily="18" charset="0"/>
              </a:rPr>
              <a:t> donnée de </a:t>
            </a:r>
            <a:r>
              <a:rPr lang="en-GB" sz="1600" dirty="0" err="1">
                <a:solidFill>
                  <a:srgbClr val="C00000"/>
                </a:solidFill>
                <a:effectLst/>
                <a:latin typeface="Cambria" panose="02040503050406030204" pitchFamily="18" charset="0"/>
                <a:ea typeface="Cambria" panose="02040503050406030204" pitchFamily="18" charset="0"/>
              </a:rPr>
              <a:t>qualité</a:t>
            </a:r>
            <a:r>
              <a:rPr lang="en-GB" sz="1600" dirty="0">
                <a:solidFill>
                  <a:srgbClr val="C00000"/>
                </a:solidFill>
                <a:effectLst/>
                <a:latin typeface="Cambria" panose="02040503050406030204" pitchFamily="18" charset="0"/>
                <a:ea typeface="Cambria" panose="02040503050406030204" pitchFamily="18" charset="0"/>
              </a:rPr>
              <a:t> utilisable sur la </a:t>
            </a:r>
            <a:r>
              <a:rPr lang="en-GB" sz="1600" dirty="0" err="1">
                <a:solidFill>
                  <a:srgbClr val="C00000"/>
                </a:solidFill>
                <a:effectLst/>
                <a:latin typeface="Cambria" panose="02040503050406030204" pitchFamily="18" charset="0"/>
                <a:ea typeface="Cambria" panose="02040503050406030204" pitchFamily="18" charset="0"/>
              </a:rPr>
              <a:t>mortalité</a:t>
            </a:r>
            <a:r>
              <a:rPr lang="en-GB" sz="1600" dirty="0">
                <a:solidFill>
                  <a:srgbClr val="C00000"/>
                </a:solidFill>
                <a:effectLst/>
                <a:latin typeface="Cambria" panose="02040503050406030204" pitchFamily="18" charset="0"/>
                <a:ea typeface="Cambria" panose="02040503050406030204" pitchFamily="18" charset="0"/>
              </a:rPr>
              <a:t> </a:t>
            </a:r>
            <a:r>
              <a:rPr lang="en-GB" sz="1600" dirty="0" err="1">
                <a:solidFill>
                  <a:srgbClr val="C00000"/>
                </a:solidFill>
                <a:effectLst/>
                <a:latin typeface="Cambria" panose="02040503050406030204" pitchFamily="18" charset="0"/>
                <a:ea typeface="Cambria" panose="02040503050406030204" pitchFamily="18" charset="0"/>
              </a:rPr>
              <a:t>spécifique</a:t>
            </a:r>
            <a:r>
              <a:rPr lang="en-GB" sz="1600" dirty="0">
                <a:solidFill>
                  <a:srgbClr val="C00000"/>
                </a:solidFill>
                <a:effectLst/>
                <a:latin typeface="Cambria" panose="02040503050406030204" pitchFamily="18" charset="0"/>
                <a:ea typeface="Cambria" panose="02040503050406030204" pitchFamily="18" charset="0"/>
              </a:rPr>
              <a:t> au VIH </a:t>
            </a:r>
            <a:r>
              <a:rPr lang="en-GB" sz="1600" dirty="0" err="1">
                <a:solidFill>
                  <a:srgbClr val="C00000"/>
                </a:solidFill>
                <a:effectLst/>
                <a:latin typeface="Cambria" panose="02040503050406030204" pitchFamily="18" charset="0"/>
                <a:ea typeface="Cambria" panose="02040503050406030204" pitchFamily="18" charset="0"/>
              </a:rPr>
              <a:t>utilisée</a:t>
            </a:r>
            <a:r>
              <a:rPr lang="en-GB" sz="1600" dirty="0">
                <a:solidFill>
                  <a:srgbClr val="C00000"/>
                </a:solidFill>
                <a:effectLst/>
                <a:latin typeface="Cambria" panose="02040503050406030204" pitchFamily="18" charset="0"/>
                <a:ea typeface="Cambria" panose="02040503050406030204" pitchFamily="18" charset="0"/>
              </a:rPr>
              <a:t> par </a:t>
            </a:r>
            <a:r>
              <a:rPr lang="en-GB" sz="1600" dirty="0" err="1">
                <a:solidFill>
                  <a:srgbClr val="C00000"/>
                </a:solidFill>
                <a:effectLst/>
                <a:latin typeface="Cambria" panose="02040503050406030204" pitchFamily="18" charset="0"/>
                <a:ea typeface="Cambria" panose="02040503050406030204" pitchFamily="18" charset="0"/>
              </a:rPr>
              <a:t>l'IHME</a:t>
            </a:r>
            <a:r>
              <a:rPr lang="en-GB" sz="1600" dirty="0">
                <a:solidFill>
                  <a:srgbClr val="C00000"/>
                </a:solidFill>
                <a:effectLst/>
                <a:latin typeface="Cambria" panose="02040503050406030204" pitchFamily="18" charset="0"/>
                <a:ea typeface="Cambria" panose="02040503050406030204" pitchFamily="18" charset="0"/>
              </a:rPr>
              <a:t> </a:t>
            </a:r>
            <a:r>
              <a:rPr lang="en-US" sz="1600" dirty="0">
                <a:solidFill>
                  <a:srgbClr val="C0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 ne correspond </a:t>
            </a:r>
            <a:r>
              <a:rPr lang="en-US" sz="1600" b="1" dirty="0">
                <a:solidFill>
                  <a:srgbClr val="C0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à CSAVR</a:t>
            </a:r>
            <a:r>
              <a:rPr lang="en-US" sz="1600" dirty="0">
                <a:solidFill>
                  <a:srgbClr val="C0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 </a:t>
            </a:r>
            <a:r>
              <a:rPr lang="en-US" sz="1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p>
          <a:p>
            <a:pPr marL="285750" indent="-285750">
              <a:buFont typeface="Arial" panose="020B0604020202020204" pitchFamily="34" charset="0"/>
              <a:buChar char="•"/>
            </a:pPr>
            <a:r>
              <a:rPr lang="en-US" sz="1600"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1A/B : </a:t>
            </a:r>
            <a:r>
              <a:rPr lang="en-US" sz="1600" dirty="0" err="1">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l'IHME</a:t>
            </a:r>
            <a:r>
              <a:rPr lang="en-US" sz="1600"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 a </a:t>
            </a:r>
            <a:r>
              <a:rPr lang="en-US" sz="1600" dirty="0" err="1">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utilisé</a:t>
            </a:r>
            <a:r>
              <a:rPr lang="en-US" sz="1600"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 des </a:t>
            </a:r>
            <a:r>
              <a:rPr lang="en-US" sz="1600" b="1"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données de </a:t>
            </a:r>
            <a:r>
              <a:rPr lang="en-US" sz="1600" b="1" dirty="0" err="1">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prévalence</a:t>
            </a:r>
            <a:r>
              <a:rPr lang="en-US" sz="1600" b="1"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1600"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pour </a:t>
            </a:r>
            <a:r>
              <a:rPr lang="en-US" sz="1600" dirty="0" err="1">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estimer</a:t>
            </a:r>
            <a:r>
              <a:rPr lang="en-US" sz="1600"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1600" dirty="0" err="1">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l'incidence</a:t>
            </a:r>
            <a:r>
              <a:rPr lang="en-US" sz="1600"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 et la </a:t>
            </a:r>
            <a:r>
              <a:rPr lang="en-US" sz="1600" dirty="0" err="1">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mortalité</a:t>
            </a:r>
            <a:r>
              <a:rPr lang="en-US" sz="1600"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1600" dirty="0" err="1">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indépendamment</a:t>
            </a:r>
            <a:r>
              <a:rPr lang="en-US" sz="1600"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 des données de </a:t>
            </a:r>
            <a:r>
              <a:rPr lang="en-US" sz="1600" b="1" dirty="0" err="1">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d’enregistrement</a:t>
            </a:r>
            <a:r>
              <a:rPr lang="en-US" sz="1600" b="1"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 d’état civil </a:t>
            </a:r>
            <a:r>
              <a:rPr lang="en-US" sz="1600"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(de </a:t>
            </a:r>
            <a:r>
              <a:rPr lang="en-US" sz="1600" dirty="0" err="1">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qualité</a:t>
            </a:r>
            <a:r>
              <a:rPr lang="en-US" sz="1600" dirty="0">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 variable).</a:t>
            </a:r>
          </a:p>
          <a:p>
            <a:endParaRPr lang="en-US" sz="16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Basé</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sur : </a:t>
            </a:r>
          </a:p>
          <a:p>
            <a:pPr marL="285750" indent="-285750">
              <a:buFont typeface="Arial" panose="020B0604020202020204" pitchFamily="34" charset="0"/>
              <a:buChar char="•"/>
            </a:pPr>
            <a:r>
              <a:rPr lang="en-US" sz="1600" b="1" dirty="0" err="1">
                <a:latin typeface="Cambria" panose="02040503050406030204" pitchFamily="18" charset="0"/>
                <a:ea typeface="Cambria" panose="02040503050406030204" pitchFamily="18" charset="0"/>
                <a:cs typeface="Calibri" panose="020F0502020204030204" pitchFamily="34" charset="0"/>
              </a:rPr>
              <a:t>Exhaustivité</a:t>
            </a:r>
            <a:r>
              <a:rPr lang="en-US" sz="1600" b="1" dirty="0">
                <a:latin typeface="Cambria" panose="02040503050406030204" pitchFamily="18" charset="0"/>
                <a:ea typeface="Cambria" panose="02040503050406030204" pitchFamily="18" charset="0"/>
                <a:cs typeface="Calibri" panose="020F0502020204030204" pitchFamily="34" charset="0"/>
              </a:rPr>
              <a:t> de </a:t>
            </a:r>
            <a:r>
              <a:rPr lang="en-US" sz="1600" b="1" dirty="0" err="1">
                <a:latin typeface="Cambria" panose="02040503050406030204" pitchFamily="18" charset="0"/>
                <a:ea typeface="Cambria" panose="02040503050406030204" pitchFamily="18" charset="0"/>
                <a:cs typeface="Calibri" panose="020F0502020204030204" pitchFamily="34" charset="0"/>
              </a:rPr>
              <a:t>l'enregistrement</a:t>
            </a:r>
            <a:r>
              <a:rPr lang="en-US" sz="1600" b="1" dirty="0">
                <a:latin typeface="Cambria" panose="02040503050406030204" pitchFamily="18" charset="0"/>
                <a:ea typeface="Cambria" panose="02040503050406030204" pitchFamily="18" charset="0"/>
                <a:cs typeface="Calibri" panose="020F0502020204030204" pitchFamily="34" charset="0"/>
              </a:rPr>
              <a:t> des </a:t>
            </a:r>
            <a:r>
              <a:rPr lang="en-US" sz="1600" b="1" dirty="0" err="1">
                <a:latin typeface="Cambria" panose="02040503050406030204" pitchFamily="18" charset="0"/>
                <a:ea typeface="Cambria" panose="02040503050406030204" pitchFamily="18" charset="0"/>
                <a:cs typeface="Calibri" panose="020F0502020204030204" pitchFamily="34" charset="0"/>
              </a:rPr>
              <a:t>décès</a:t>
            </a:r>
            <a:r>
              <a:rPr lang="en-US" sz="1600" b="1" dirty="0">
                <a:latin typeface="Cambria" panose="02040503050406030204" pitchFamily="18" charset="0"/>
                <a:ea typeface="Cambria" panose="02040503050406030204" pitchFamily="18" charset="0"/>
                <a:cs typeface="Calibri" panose="020F0502020204030204" pitchFamily="34" charset="0"/>
              </a:rPr>
              <a:t> </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1600" dirty="0" err="1">
                <a:latin typeface="Cambria" panose="02040503050406030204" pitchFamily="18" charset="0"/>
                <a:ea typeface="Cambria" panose="02040503050406030204" pitchFamily="18" charset="0"/>
                <a:cs typeface="Calibri" panose="020F0502020204030204" pitchFamily="34" charset="0"/>
              </a:rPr>
              <a:t>seuil</a:t>
            </a:r>
            <a:r>
              <a:rPr lang="en-US" sz="1600" dirty="0">
                <a:latin typeface="Cambria" panose="02040503050406030204" pitchFamily="18" charset="0"/>
                <a:ea typeface="Cambria" panose="02040503050406030204" pitchFamily="18" charset="0"/>
                <a:cs typeface="Calibri" panose="020F0502020204030204" pitchFamily="34" charset="0"/>
              </a:rPr>
              <a:t> minimum  </a:t>
            </a:r>
          </a:p>
          <a:p>
            <a:pPr marL="285750" indent="-285750">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Contribution des </a:t>
            </a:r>
            <a:r>
              <a:rPr lang="en-US" sz="1600" b="1" dirty="0" err="1">
                <a:solidFill>
                  <a:schemeClr val="tx1"/>
                </a:solidFill>
                <a:latin typeface="Cambria" panose="02040503050406030204" pitchFamily="18" charset="0"/>
                <a:ea typeface="Cambria" panose="02040503050406030204" pitchFamily="18" charset="0"/>
                <a:cs typeface="Calibri" panose="020F0502020204030204" pitchFamily="34" charset="0"/>
              </a:rPr>
              <a:t>des</a:t>
            </a:r>
            <a: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t> causes de </a:t>
            </a:r>
            <a:r>
              <a:rPr lang="en-US" sz="1600" b="1" dirty="0" err="1">
                <a:solidFill>
                  <a:schemeClr val="tx1"/>
                </a:solidFill>
                <a:latin typeface="Cambria" panose="02040503050406030204" pitchFamily="18" charset="0"/>
                <a:ea typeface="Cambria" panose="02040503050406030204" pitchFamily="18" charset="0"/>
                <a:cs typeface="Calibri" panose="020F0502020204030204" pitchFamily="34" charset="0"/>
              </a:rPr>
              <a:t>décès</a:t>
            </a:r>
            <a: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t> mal </a:t>
            </a:r>
            <a:r>
              <a:rPr lang="en-US" sz="1600" b="1" dirty="0" err="1">
                <a:solidFill>
                  <a:schemeClr val="tx1"/>
                </a:solidFill>
                <a:latin typeface="Cambria" panose="02040503050406030204" pitchFamily="18" charset="0"/>
                <a:ea typeface="Cambria" panose="02040503050406030204" pitchFamily="18" charset="0"/>
                <a:cs typeface="Calibri" panose="020F0502020204030204" pitchFamily="34" charset="0"/>
              </a:rPr>
              <a:t>définies</a:t>
            </a:r>
            <a:r>
              <a:rPr lang="en-US" sz="1600" b="1"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seuil</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maximum</a:t>
            </a:r>
          </a:p>
          <a:p>
            <a:endPar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r>
              <a:rPr lang="en-US" sz="1600" dirty="0">
                <a:latin typeface="Cambria" panose="02040503050406030204" pitchFamily="18" charset="0"/>
                <a:ea typeface="Cambria" panose="02040503050406030204" pitchFamily="18" charset="0"/>
                <a:cs typeface="Calibri" panose="020F0502020204030204" pitchFamily="34" charset="0"/>
              </a:rPr>
              <a:t>Pour les </a:t>
            </a:r>
            <a:r>
              <a:rPr lang="en-US" sz="1600" dirty="0" err="1">
                <a:latin typeface="Cambria" panose="02040503050406030204" pitchFamily="18" charset="0"/>
                <a:ea typeface="Cambria" panose="02040503050406030204" pitchFamily="18" charset="0"/>
                <a:cs typeface="Calibri" panose="020F0502020204030204" pitchFamily="34" charset="0"/>
              </a:rPr>
              <a:t>années</a:t>
            </a:r>
            <a:r>
              <a:rPr lang="en-US" sz="1600" dirty="0">
                <a:latin typeface="Cambria" panose="02040503050406030204" pitchFamily="18" charset="0"/>
                <a:ea typeface="Cambria" panose="02040503050406030204" pitchFamily="18" charset="0"/>
                <a:cs typeface="Calibri" panose="020F0502020204030204" pitchFamily="34" charset="0"/>
              </a:rPr>
              <a:t> </a:t>
            </a:r>
            <a:r>
              <a:rPr lang="en-US" sz="1600" dirty="0" err="1">
                <a:latin typeface="Cambria" panose="02040503050406030204" pitchFamily="18" charset="0"/>
                <a:ea typeface="Cambria" panose="02040503050406030204" pitchFamily="18" charset="0"/>
                <a:cs typeface="Calibri" panose="020F0502020204030204" pitchFamily="34" charset="0"/>
              </a:rPr>
              <a:t>où</a:t>
            </a:r>
            <a:r>
              <a:rPr lang="en-US" sz="1600" dirty="0">
                <a:latin typeface="Cambria" panose="02040503050406030204" pitchFamily="18" charset="0"/>
                <a:ea typeface="Cambria" panose="02040503050406030204" pitchFamily="18" charset="0"/>
                <a:cs typeface="Calibri" panose="020F0502020204030204" pitchFamily="34" charset="0"/>
              </a:rPr>
              <a:t> les rapports sur les </a:t>
            </a:r>
            <a:r>
              <a:rPr lang="en-US" sz="1600" dirty="0" err="1">
                <a:latin typeface="Cambria" panose="02040503050406030204" pitchFamily="18" charset="0"/>
                <a:ea typeface="Cambria" panose="02040503050406030204" pitchFamily="18" charset="0"/>
                <a:cs typeface="Calibri" panose="020F0502020204030204" pitchFamily="34" charset="0"/>
              </a:rPr>
              <a:t>décès</a:t>
            </a:r>
            <a:r>
              <a:rPr lang="en-US" sz="1600" dirty="0">
                <a:latin typeface="Cambria" panose="02040503050406030204" pitchFamily="18" charset="0"/>
                <a:ea typeface="Cambria" panose="02040503050406030204" pitchFamily="18" charset="0"/>
                <a:cs typeface="Calibri" panose="020F0502020204030204" pitchFamily="34" charset="0"/>
              </a:rPr>
              <a:t> </a:t>
            </a:r>
            <a:r>
              <a:rPr lang="en-US" sz="1600" dirty="0" err="1">
                <a:latin typeface="Cambria" panose="02040503050406030204" pitchFamily="18" charset="0"/>
                <a:ea typeface="Cambria" panose="02040503050406030204" pitchFamily="18" charset="0"/>
                <a:cs typeface="Calibri" panose="020F0502020204030204" pitchFamily="34" charset="0"/>
              </a:rPr>
              <a:t>dus</a:t>
            </a:r>
            <a:r>
              <a:rPr lang="en-US" sz="1600" dirty="0">
                <a:latin typeface="Cambria" panose="02040503050406030204" pitchFamily="18" charset="0"/>
                <a:ea typeface="Cambria" panose="02040503050406030204" pitchFamily="18" charset="0"/>
                <a:cs typeface="Calibri" panose="020F0502020204030204" pitchFamily="34" charset="0"/>
              </a:rPr>
              <a:t> au SIDA </a:t>
            </a:r>
            <a:r>
              <a:rPr lang="en-US" sz="1600" dirty="0" err="1">
                <a:latin typeface="Cambria" panose="02040503050406030204" pitchFamily="18" charset="0"/>
                <a:ea typeface="Cambria" panose="02040503050406030204" pitchFamily="18" charset="0"/>
                <a:cs typeface="Calibri" panose="020F0502020204030204" pitchFamily="34" charset="0"/>
              </a:rPr>
              <a:t>sont</a:t>
            </a:r>
            <a:r>
              <a:rPr lang="en-US" sz="1600" dirty="0">
                <a:latin typeface="Cambria" panose="02040503050406030204" pitchFamily="18" charset="0"/>
                <a:ea typeface="Cambria" panose="02040503050406030204" pitchFamily="18" charset="0"/>
                <a:cs typeface="Calibri" panose="020F0502020204030204" pitchFamily="34" charset="0"/>
              </a:rPr>
              <a:t> </a:t>
            </a:r>
            <a:r>
              <a:rPr lang="en-US" sz="1600" dirty="0" err="1">
                <a:latin typeface="Cambria" panose="02040503050406030204" pitchFamily="18" charset="0"/>
                <a:ea typeface="Cambria" panose="02040503050406030204" pitchFamily="18" charset="0"/>
                <a:cs typeface="Calibri" panose="020F0502020204030204" pitchFamily="34" charset="0"/>
              </a:rPr>
              <a:t>incomplets</a:t>
            </a:r>
            <a:r>
              <a:rPr lang="en-US" sz="1600" dirty="0">
                <a:latin typeface="Cambria" panose="02040503050406030204" pitchFamily="18" charset="0"/>
                <a:ea typeface="Cambria" panose="02040503050406030204" pitchFamily="18" charset="0"/>
                <a:cs typeface="Calibri" panose="020F0502020204030204" pitchFamily="34" charset="0"/>
              </a:rPr>
              <a:t> : </a:t>
            </a:r>
            <a:br>
              <a:rPr lang="en-US" sz="1600" dirty="0">
                <a:latin typeface="Cambria" panose="02040503050406030204" pitchFamily="18" charset="0"/>
                <a:ea typeface="Cambria" panose="02040503050406030204" pitchFamily="18" charset="0"/>
                <a:cs typeface="Calibri" panose="020F0502020204030204" pitchFamily="34" charset="0"/>
              </a:rPr>
            </a:br>
            <a:r>
              <a:rPr lang="en-US" sz="1600" dirty="0" err="1">
                <a:latin typeface="Cambria" panose="02040503050406030204" pitchFamily="18" charset="0"/>
                <a:ea typeface="Cambria" panose="02040503050406030204" pitchFamily="18" charset="0"/>
                <a:cs typeface="Calibri" panose="020F0502020204030204" pitchFamily="34" charset="0"/>
              </a:rPr>
              <a:t>Utiliser</a:t>
            </a:r>
            <a:r>
              <a:rPr lang="en-US" sz="1600" dirty="0">
                <a:latin typeface="Cambria" panose="02040503050406030204" pitchFamily="18" charset="0"/>
                <a:ea typeface="Cambria" panose="02040503050406030204" pitchFamily="18" charset="0"/>
                <a:cs typeface="Calibri" panose="020F0502020204030204" pitchFamily="34" charset="0"/>
              </a:rPr>
              <a:t> les </a:t>
            </a:r>
            <a:r>
              <a:rPr lang="en-US" sz="1600" b="1" dirty="0">
                <a:latin typeface="Cambria" panose="02040503050406030204" pitchFamily="18" charset="0"/>
                <a:ea typeface="Cambria" panose="02040503050406030204" pitchFamily="18" charset="0"/>
                <a:cs typeface="Calibri" panose="020F0502020204030204" pitchFamily="34" charset="0"/>
              </a:rPr>
              <a:t>données de </a:t>
            </a:r>
            <a:r>
              <a:rPr lang="en-US" sz="1600" b="1" dirty="0" err="1">
                <a:latin typeface="Cambria" panose="02040503050406030204" pitchFamily="18" charset="0"/>
                <a:ea typeface="Cambria" panose="02040503050406030204" pitchFamily="18" charset="0"/>
                <a:cs typeface="Calibri" panose="020F0502020204030204" pitchFamily="34" charset="0"/>
              </a:rPr>
              <a:t>l'IHME</a:t>
            </a:r>
            <a:r>
              <a:rPr lang="en-US" sz="1600" b="1" dirty="0">
                <a:latin typeface="Cambria" panose="02040503050406030204" pitchFamily="18" charset="0"/>
                <a:ea typeface="Cambria" panose="02040503050406030204" pitchFamily="18" charset="0"/>
                <a:cs typeface="Calibri" panose="020F0502020204030204" pitchFamily="34" charset="0"/>
              </a:rPr>
              <a:t>, </a:t>
            </a:r>
            <a:r>
              <a:rPr lang="en-US" sz="1600" b="1" dirty="0" err="1">
                <a:latin typeface="Cambria" panose="02040503050406030204" pitchFamily="18" charset="0"/>
                <a:ea typeface="Cambria" panose="02040503050406030204" pitchFamily="18" charset="0"/>
                <a:cs typeface="Calibri" panose="020F0502020204030204" pitchFamily="34" charset="0"/>
              </a:rPr>
              <a:t>ajustées</a:t>
            </a:r>
            <a:r>
              <a:rPr lang="en-US" sz="1600" b="1" dirty="0">
                <a:latin typeface="Cambria" panose="02040503050406030204" pitchFamily="18" charset="0"/>
                <a:ea typeface="Cambria" panose="02040503050406030204" pitchFamily="18" charset="0"/>
                <a:cs typeface="Calibri" panose="020F0502020204030204" pitchFamily="34" charset="0"/>
              </a:rPr>
              <a:t> (à la </a:t>
            </a:r>
            <a:r>
              <a:rPr lang="en-US" sz="1600" b="1" dirty="0" err="1">
                <a:latin typeface="Cambria" panose="02040503050406030204" pitchFamily="18" charset="0"/>
                <a:ea typeface="Cambria" panose="02040503050406030204" pitchFamily="18" charset="0"/>
                <a:cs typeface="Calibri" panose="020F0502020204030204" pitchFamily="34" charset="0"/>
              </a:rPr>
              <a:t>hausse</a:t>
            </a:r>
            <a:r>
              <a:rPr lang="en-US" sz="1600" b="1" dirty="0">
                <a:latin typeface="Cambria" panose="02040503050406030204" pitchFamily="18" charset="0"/>
                <a:ea typeface="Cambria" panose="02040503050406030204" pitchFamily="18" charset="0"/>
                <a:cs typeface="Calibri" panose="020F0502020204030204" pitchFamily="34" charset="0"/>
              </a:rPr>
              <a:t>) pour les </a:t>
            </a:r>
            <a:r>
              <a:rPr lang="en-US" sz="1600" b="1" dirty="0" err="1">
                <a:latin typeface="Cambria" panose="02040503050406030204" pitchFamily="18" charset="0"/>
                <a:ea typeface="Cambria" panose="02040503050406030204" pitchFamily="18" charset="0"/>
                <a:cs typeface="Calibri" panose="020F0502020204030204" pitchFamily="34" charset="0"/>
              </a:rPr>
              <a:t>décès</a:t>
            </a:r>
            <a:r>
              <a:rPr lang="en-US" sz="1600" b="1" dirty="0">
                <a:latin typeface="Cambria" panose="02040503050406030204" pitchFamily="18" charset="0"/>
                <a:ea typeface="Cambria" panose="02040503050406030204" pitchFamily="18" charset="0"/>
                <a:cs typeface="Calibri" panose="020F0502020204030204" pitchFamily="34" charset="0"/>
              </a:rPr>
              <a:t> </a:t>
            </a:r>
            <a:r>
              <a:rPr lang="en-US" sz="1600" b="1" dirty="0" err="1">
                <a:latin typeface="Cambria" panose="02040503050406030204" pitchFamily="18" charset="0"/>
                <a:ea typeface="Cambria" panose="02040503050406030204" pitchFamily="18" charset="0"/>
                <a:cs typeface="Calibri" panose="020F0502020204030204" pitchFamily="34" charset="0"/>
              </a:rPr>
              <a:t>dus</a:t>
            </a:r>
            <a:r>
              <a:rPr lang="en-US" sz="1600" b="1" dirty="0">
                <a:latin typeface="Cambria" panose="02040503050406030204" pitchFamily="18" charset="0"/>
                <a:ea typeface="Cambria" panose="02040503050406030204" pitchFamily="18" charset="0"/>
                <a:cs typeface="Calibri" panose="020F0502020204030204" pitchFamily="34" charset="0"/>
              </a:rPr>
              <a:t> au </a:t>
            </a:r>
            <a:r>
              <a:rPr lang="en-US" sz="1600" b="1" dirty="0" err="1">
                <a:latin typeface="Cambria" panose="02040503050406030204" pitchFamily="18" charset="0"/>
                <a:ea typeface="Cambria" panose="02040503050406030204" pitchFamily="18" charset="0"/>
                <a:cs typeface="Calibri" panose="020F0502020204030204" pitchFamily="34" charset="0"/>
              </a:rPr>
              <a:t>sida</a:t>
            </a:r>
            <a:r>
              <a:rPr lang="en-US" sz="1600" b="1" dirty="0">
                <a:latin typeface="Cambria" panose="02040503050406030204" pitchFamily="18" charset="0"/>
                <a:ea typeface="Cambria" panose="02040503050406030204" pitchFamily="18" charset="0"/>
                <a:cs typeface="Calibri" panose="020F0502020204030204" pitchFamily="34" charset="0"/>
              </a:rPr>
              <a:t> mal </a:t>
            </a:r>
            <a:r>
              <a:rPr lang="en-US" sz="1600" b="1" dirty="0" err="1">
                <a:latin typeface="Cambria" panose="02040503050406030204" pitchFamily="18" charset="0"/>
                <a:ea typeface="Cambria" panose="02040503050406030204" pitchFamily="18" charset="0"/>
                <a:cs typeface="Calibri" panose="020F0502020204030204" pitchFamily="34" charset="0"/>
              </a:rPr>
              <a:t>classés</a:t>
            </a:r>
            <a:r>
              <a:rPr lang="en-US" sz="1600" b="1" dirty="0">
                <a:latin typeface="Cambria" panose="02040503050406030204" pitchFamily="18" charset="0"/>
                <a:ea typeface="Cambria" panose="02040503050406030204" pitchFamily="18" charset="0"/>
                <a:cs typeface="Calibri" panose="020F0502020204030204" pitchFamily="34" charset="0"/>
              </a:rPr>
              <a:t> dans </a:t>
            </a:r>
            <a:r>
              <a:rPr lang="en-US" sz="1600" b="1" dirty="0" err="1">
                <a:latin typeface="Cambria" panose="02040503050406030204" pitchFamily="18" charset="0"/>
                <a:ea typeface="Cambria" panose="02040503050406030204" pitchFamily="18" charset="0"/>
                <a:cs typeface="Calibri" panose="020F0502020204030204" pitchFamily="34" charset="0"/>
              </a:rPr>
              <a:t>d'</a:t>
            </a:r>
            <a:r>
              <a:rPr lang="en-US" sz="1600" dirty="0" err="1">
                <a:latin typeface="Cambria" panose="02040503050406030204" pitchFamily="18" charset="0"/>
                <a:ea typeface="Cambria" panose="02040503050406030204" pitchFamily="18" charset="0"/>
                <a:cs typeface="Calibri" panose="020F0502020204030204" pitchFamily="34" charset="0"/>
              </a:rPr>
              <a:t>autres</a:t>
            </a:r>
            <a:r>
              <a:rPr lang="en-US" sz="1600" dirty="0">
                <a:latin typeface="Cambria" panose="02040503050406030204" pitchFamily="18" charset="0"/>
                <a:ea typeface="Cambria" panose="02040503050406030204" pitchFamily="18" charset="0"/>
                <a:cs typeface="Calibri" panose="020F0502020204030204" pitchFamily="34" charset="0"/>
              </a:rPr>
              <a:t> causes. </a:t>
            </a:r>
          </a:p>
          <a:p>
            <a:r>
              <a:rPr lang="en-US" sz="1600" dirty="0">
                <a:latin typeface="Cambria" panose="02040503050406030204" pitchFamily="18" charset="0"/>
                <a:ea typeface="Cambria" panose="02040503050406030204" pitchFamily="18" charset="0"/>
                <a:cs typeface="Calibri" panose="020F0502020204030204" pitchFamily="34" charset="0"/>
              </a:rPr>
              <a:t>&amp; </a:t>
            </a:r>
            <a:r>
              <a:rPr lang="en-US" sz="1600" b="1" dirty="0" err="1">
                <a:latin typeface="Cambria" panose="02040503050406030204" pitchFamily="18" charset="0"/>
                <a:ea typeface="Cambria" panose="02040503050406030204" pitchFamily="18" charset="0"/>
                <a:cs typeface="Calibri" panose="020F0502020204030204" pitchFamily="34" charset="0"/>
              </a:rPr>
              <a:t>compléter</a:t>
            </a:r>
            <a:r>
              <a:rPr lang="en-US" sz="1600" b="1" dirty="0">
                <a:latin typeface="Cambria" panose="02040503050406030204" pitchFamily="18" charset="0"/>
                <a:ea typeface="Cambria" panose="02040503050406030204" pitchFamily="18" charset="0"/>
                <a:cs typeface="Calibri" panose="020F0502020204030204" pitchFamily="34" charset="0"/>
              </a:rPr>
              <a:t> avec les données </a:t>
            </a:r>
            <a:r>
              <a:rPr lang="en-US" sz="1600" b="1" dirty="0" err="1">
                <a:latin typeface="Cambria" panose="02040503050406030204" pitchFamily="18" charset="0"/>
                <a:ea typeface="Cambria" panose="02040503050406030204" pitchFamily="18" charset="0"/>
                <a:cs typeface="Calibri" panose="020F0502020204030204" pitchFamily="34" charset="0"/>
              </a:rPr>
              <a:t>originales</a:t>
            </a:r>
            <a:r>
              <a:rPr lang="en-US" sz="1600" b="1" dirty="0">
                <a:latin typeface="Cambria" panose="02040503050406030204" pitchFamily="18" charset="0"/>
                <a:ea typeface="Cambria" panose="02040503050406030204" pitchFamily="18" charset="0"/>
                <a:cs typeface="Calibri" panose="020F0502020204030204" pitchFamily="34" charset="0"/>
              </a:rPr>
              <a:t> (non </a:t>
            </a:r>
            <a:r>
              <a:rPr lang="en-US" sz="1600" b="1" dirty="0" err="1">
                <a:latin typeface="Cambria" panose="02040503050406030204" pitchFamily="18" charset="0"/>
                <a:ea typeface="Cambria" panose="02040503050406030204" pitchFamily="18" charset="0"/>
                <a:cs typeface="Calibri" panose="020F0502020204030204" pitchFamily="34" charset="0"/>
              </a:rPr>
              <a:t>ajustées</a:t>
            </a:r>
            <a:r>
              <a:rPr lang="en-US" sz="1600" b="1" dirty="0">
                <a:latin typeface="Cambria" panose="02040503050406030204" pitchFamily="18" charset="0"/>
                <a:ea typeface="Cambria" panose="02040503050406030204" pitchFamily="18" charset="0"/>
                <a:cs typeface="Calibri" panose="020F0502020204030204" pitchFamily="34" charset="0"/>
              </a:rPr>
              <a:t>) de </a:t>
            </a:r>
            <a:r>
              <a:rPr lang="en-US" sz="1600" b="1" dirty="0" err="1">
                <a:latin typeface="Cambria" panose="02040503050406030204" pitchFamily="18" charset="0"/>
                <a:ea typeface="Cambria" panose="02040503050406030204" pitchFamily="18" charset="0"/>
                <a:cs typeface="Calibri" panose="020F0502020204030204" pitchFamily="34" charset="0"/>
              </a:rPr>
              <a:t>l'état</a:t>
            </a:r>
            <a:r>
              <a:rPr lang="en-US" sz="1600" b="1" dirty="0">
                <a:latin typeface="Cambria" panose="02040503050406030204" pitchFamily="18" charset="0"/>
                <a:ea typeface="Cambria" panose="02040503050406030204" pitchFamily="18" charset="0"/>
                <a:cs typeface="Calibri" panose="020F0502020204030204" pitchFamily="34" charset="0"/>
              </a:rPr>
              <a:t> civil </a:t>
            </a:r>
            <a:br>
              <a:rPr lang="en-US" sz="1600" b="1" dirty="0">
                <a:latin typeface="Cambria" panose="02040503050406030204" pitchFamily="18" charset="0"/>
                <a:ea typeface="Cambria" panose="02040503050406030204" pitchFamily="18" charset="0"/>
                <a:cs typeface="Calibri" panose="020F0502020204030204" pitchFamily="34" charset="0"/>
              </a:rPr>
            </a:br>
            <a:r>
              <a:rPr lang="en-US" sz="1600" dirty="0">
                <a:latin typeface="Cambria" panose="02040503050406030204" pitchFamily="18" charset="0"/>
                <a:ea typeface="Cambria" panose="02040503050406030204" pitchFamily="18" charset="0"/>
                <a:cs typeface="Calibri" panose="020F0502020204030204" pitchFamily="34" charset="0"/>
              </a:rPr>
              <a:t>pour les </a:t>
            </a:r>
            <a:r>
              <a:rPr lang="en-US" sz="1600" dirty="0" err="1">
                <a:latin typeface="Cambria" panose="02040503050406030204" pitchFamily="18" charset="0"/>
                <a:ea typeface="Cambria" panose="02040503050406030204" pitchFamily="18" charset="0"/>
                <a:cs typeface="Calibri" panose="020F0502020204030204" pitchFamily="34" charset="0"/>
              </a:rPr>
              <a:t>années</a:t>
            </a:r>
            <a:r>
              <a:rPr lang="en-US" sz="1600" dirty="0">
                <a:latin typeface="Cambria" panose="02040503050406030204" pitchFamily="18" charset="0"/>
                <a:ea typeface="Cambria" panose="02040503050406030204" pitchFamily="18" charset="0"/>
                <a:cs typeface="Calibri" panose="020F0502020204030204" pitchFamily="34" charset="0"/>
              </a:rPr>
              <a:t> </a:t>
            </a:r>
            <a:r>
              <a:rPr lang="en-US" sz="1600" dirty="0" err="1">
                <a:latin typeface="Cambria" panose="02040503050406030204" pitchFamily="18" charset="0"/>
                <a:ea typeface="Cambria" panose="02040503050406030204" pitchFamily="18" charset="0"/>
                <a:cs typeface="Calibri" panose="020F0502020204030204" pitchFamily="34" charset="0"/>
              </a:rPr>
              <a:t>récentes</a:t>
            </a:r>
            <a:r>
              <a:rPr lang="en-US" sz="1600" dirty="0">
                <a:latin typeface="Cambria" panose="02040503050406030204" pitchFamily="18" charset="0"/>
                <a:ea typeface="Cambria" panose="02040503050406030204" pitchFamily="18" charset="0"/>
                <a:cs typeface="Calibri" panose="020F0502020204030204" pitchFamily="34" charset="0"/>
              </a:rPr>
              <a:t> (</a:t>
            </a:r>
            <a:r>
              <a:rPr lang="en-US" sz="1600" dirty="0" err="1">
                <a:latin typeface="Cambria" panose="02040503050406030204" pitchFamily="18" charset="0"/>
                <a:ea typeface="Cambria" panose="02040503050406030204" pitchFamily="18" charset="0"/>
                <a:cs typeface="Calibri" panose="020F0502020204030204" pitchFamily="34" charset="0"/>
              </a:rPr>
              <a:t>c'est</a:t>
            </a:r>
            <a:r>
              <a:rPr lang="en-US" sz="1600" dirty="0">
                <a:latin typeface="Cambria" panose="02040503050406030204" pitchFamily="18" charset="0"/>
                <a:ea typeface="Cambria" panose="02040503050406030204" pitchFamily="18" charset="0"/>
                <a:cs typeface="Calibri" panose="020F0502020204030204" pitchFamily="34" charset="0"/>
              </a:rPr>
              <a:t>-à-dire après 2019). </a:t>
            </a:r>
            <a:br>
              <a:rPr lang="en-US" sz="16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br>
            <a:endParaRPr lang="en-US" sz="16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r>
              <a:rPr lang="en-GB" sz="16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GB" sz="16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Groupes</a:t>
            </a:r>
            <a:r>
              <a:rPr lang="en-GB" sz="16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de pays</a:t>
            </a:r>
            <a:r>
              <a:rPr lang="en-US" sz="16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IHME : </a:t>
            </a:r>
            <a:r>
              <a:rPr lang="en-GB" sz="16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Section 2.3 du matériel </a:t>
            </a:r>
            <a:r>
              <a:rPr lang="en-GB" sz="16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supplémentaire</a:t>
            </a:r>
            <a:r>
              <a:rPr lang="en-GB" sz="16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(page 5) et </a:t>
            </a:r>
            <a:r>
              <a:rPr lang="en-GB" sz="16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représenté</a:t>
            </a:r>
            <a:r>
              <a:rPr lang="en-GB" sz="16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dans la figure S1 à la page 6 de </a:t>
            </a:r>
            <a:r>
              <a:rPr lang="en-GB" sz="1600" u="sng" dirty="0">
                <a:solidFill>
                  <a:srgbClr val="000000"/>
                </a:solidFill>
                <a:effectLst/>
                <a:latin typeface="Cambria" panose="02040503050406030204" pitchFamily="18" charset="0"/>
                <a:ea typeface="Cambria" panose="02040503050406030204" pitchFamily="18" charset="0"/>
                <a:cs typeface="Calibri" panose="020F0502020204030204" pitchFamily="34" charset="0"/>
                <a:hlinkClick r:id="rId3"/>
              </a:rPr>
              <a:t>: https://www.thelancet.com/cms/10.1016/S2352-3018(21)00152-1/attachment/7371c03e-887f-4e26-a718-bae190b81c2f/mmc1.pdf</a:t>
            </a:r>
            <a:endParaRPr lang="en-CH" sz="16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7B7332A1-DD70-E708-7AE3-5B9DCF542C53}"/>
              </a:ext>
            </a:extLst>
          </p:cNvPr>
          <p:cNvPicPr>
            <a:picLocks noChangeAspect="1"/>
          </p:cNvPicPr>
          <p:nvPr/>
        </p:nvPicPr>
        <p:blipFill>
          <a:blip r:embed="rId4"/>
          <a:stretch>
            <a:fillRect/>
          </a:stretch>
        </p:blipFill>
        <p:spPr>
          <a:xfrm>
            <a:off x="10208690" y="6164915"/>
            <a:ext cx="1857375" cy="428625"/>
          </a:xfrm>
          <a:prstGeom prst="rect">
            <a:avLst/>
          </a:prstGeom>
        </p:spPr>
      </p:pic>
      <p:pic>
        <p:nvPicPr>
          <p:cNvPr id="5" name="Picture 4">
            <a:extLst>
              <a:ext uri="{FF2B5EF4-FFF2-40B4-BE49-F238E27FC236}">
                <a16:creationId xmlns:a16="http://schemas.microsoft.com/office/drawing/2014/main" id="{83896290-D42E-0803-3A01-7A462D73D628}"/>
              </a:ext>
            </a:extLst>
          </p:cNvPr>
          <p:cNvPicPr>
            <a:picLocks noChangeAspect="1"/>
          </p:cNvPicPr>
          <p:nvPr/>
        </p:nvPicPr>
        <p:blipFill>
          <a:blip r:embed="rId5"/>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931435998"/>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13" name="Rectangle 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1123837"/>
            <a:ext cx="3443591" cy="4601183"/>
          </a:xfrm>
        </p:spPr>
        <p:txBody>
          <a:bodyPr vert="horz" lIns="91440" tIns="45720" rIns="91440" bIns="45720" rtlCol="0" anchor="ctr">
            <a:normAutofit/>
          </a:bodyPr>
          <a:lstStyle/>
          <a:p>
            <a:r>
              <a:rPr lang="en-US" dirty="0">
                <a:latin typeface="Cambria" panose="02040503050406030204" pitchFamily="18" charset="0"/>
                <a:ea typeface="Cambria" panose="02040503050406030204" pitchFamily="18" charset="0"/>
              </a:rPr>
              <a:t>diagnostics de VIH et/ou de sida :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valider la </a:t>
            </a:r>
            <a:r>
              <a:rPr lang="en-US" b="1" dirty="0">
                <a:latin typeface="Cambria" panose="02040503050406030204" pitchFamily="18" charset="0"/>
                <a:ea typeface="Cambria" panose="02040503050406030204" pitchFamily="18" charset="0"/>
              </a:rPr>
              <a:t>progression initiale de l'épidémie </a:t>
            </a:r>
            <a:r>
              <a:rPr lang="en-US" dirty="0">
                <a:latin typeface="Cambria" panose="02040503050406030204" pitchFamily="18" charset="0"/>
                <a:ea typeface="Cambria" panose="02040503050406030204" pitchFamily="18" charset="0"/>
              </a:rPr>
              <a:t>estimée par </a:t>
            </a:r>
            <a:r>
              <a:rPr lang="en-US" b="1" i="1" dirty="0">
                <a:latin typeface="Cambria" panose="02040503050406030204" pitchFamily="18" charset="0"/>
                <a:ea typeface="Cambria" panose="02040503050406030204" pitchFamily="18" charset="0"/>
              </a:rPr>
              <a:t>EPP</a:t>
            </a:r>
            <a:endParaRPr lang="en-US"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3443591" y="290286"/>
            <a:ext cx="8103975" cy="6084010"/>
          </a:xfrm>
          <a:prstGeom prst="rect">
            <a:avLst/>
          </a:prstGeom>
        </p:spPr>
        <p:txBody>
          <a:bodyPr vert="horz" lIns="91440" tIns="45720" rIns="91440" bIns="45720" rtlCol="0" anchor="ctr">
            <a:normAutofit/>
          </a:bodyPr>
          <a:lstStyle/>
          <a:p>
            <a:pPr>
              <a:lnSpc>
                <a:spcPct val="90000"/>
              </a:lnSpc>
              <a:spcAft>
                <a:spcPts val="600"/>
              </a:spcAft>
              <a:buClr>
                <a:schemeClr val="accent1"/>
              </a:buClr>
            </a:pPr>
            <a:r>
              <a:rPr lang="en-US" i="1" dirty="0">
                <a:latin typeface="Cambria" panose="02040503050406030204" pitchFamily="18" charset="0"/>
                <a:ea typeface="Cambria" panose="02040503050406030204" pitchFamily="18" charset="0"/>
              </a:rPr>
              <a:t>EPP &gt; Ajustement de courbe &gt; Ajustement des résultats &gt; Vérification des données &gt; Modifier les données relatives au VIH et au SIDA</a:t>
            </a:r>
          </a:p>
          <a:p>
            <a:pPr marL="182563" indent="-182563">
              <a:lnSpc>
                <a:spcPct val="90000"/>
              </a:lnSpc>
              <a:spcAft>
                <a:spcPts val="600"/>
              </a:spcAft>
              <a:buClr>
                <a:schemeClr val="accent1"/>
              </a:buClr>
              <a:buFont typeface="Wingdings 2" pitchFamily="18" charset="2"/>
              <a:buChar char=""/>
            </a:pPr>
            <a:r>
              <a:rPr lang="en-US" sz="1600" dirty="0">
                <a:latin typeface="Cambria" panose="02040503050406030204" pitchFamily="18" charset="0"/>
                <a:ea typeface="Cambria" panose="02040503050406030204" pitchFamily="18" charset="0"/>
              </a:rPr>
              <a:t>Diagnostics de sida (avant la thérapie antirétrovirale), une approximation des décès dus au sida (avec un décalage de ≈1 an)</a:t>
            </a:r>
          </a:p>
          <a:p>
            <a:pPr marL="182563" indent="-182563">
              <a:lnSpc>
                <a:spcPct val="90000"/>
              </a:lnSpc>
              <a:spcAft>
                <a:spcPts val="600"/>
              </a:spcAft>
              <a:buClr>
                <a:schemeClr val="accent1"/>
              </a:buClr>
              <a:buFont typeface="Wingdings 2" pitchFamily="18" charset="2"/>
              <a:buChar char=""/>
            </a:pPr>
            <a:r>
              <a:rPr lang="en-US" sz="1600" dirty="0">
                <a:latin typeface="Cambria" panose="02040503050406030204" pitchFamily="18" charset="0"/>
                <a:ea typeface="Cambria" panose="02040503050406030204" pitchFamily="18" charset="0"/>
              </a:rPr>
              <a:t>Les diagnostics de VIH devraient suivre les nouvelles infections.</a:t>
            </a:r>
            <a:br>
              <a:rPr lang="en-US" sz="1600"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a:p>
            <a:pPr>
              <a:lnSpc>
                <a:spcPct val="90000"/>
              </a:lnSpc>
              <a:spcAft>
                <a:spcPts val="600"/>
              </a:spcAft>
              <a:buClr>
                <a:schemeClr val="accent1"/>
              </a:buClr>
            </a:pPr>
            <a:r>
              <a:rPr lang="en-US" sz="1600" dirty="0">
                <a:latin typeface="Cambria" panose="02040503050406030204" pitchFamily="18" charset="0"/>
                <a:ea typeface="Cambria" panose="02040503050406030204" pitchFamily="18" charset="0"/>
              </a:rPr>
              <a:t>Mises en garde :</a:t>
            </a:r>
          </a:p>
          <a:p>
            <a:pPr marL="182563" indent="-182563">
              <a:lnSpc>
                <a:spcPct val="90000"/>
              </a:lnSpc>
              <a:spcAft>
                <a:spcPts val="600"/>
              </a:spcAft>
              <a:buClr>
                <a:schemeClr val="accent1"/>
              </a:buClr>
              <a:buFont typeface="Wingdings 2" pitchFamily="18" charset="2"/>
              <a:buChar char=""/>
            </a:pPr>
            <a:r>
              <a:rPr lang="en-US" sz="1600" dirty="0">
                <a:latin typeface="Cambria" panose="02040503050406030204" pitchFamily="18" charset="0"/>
                <a:ea typeface="Cambria" panose="02040503050406030204" pitchFamily="18" charset="0"/>
              </a:rPr>
              <a:t>Les décalages dans le diagnostic varient </a:t>
            </a:r>
            <a:r>
              <a:rPr lang="en-US" sz="1600" dirty="0" err="1">
                <a:latin typeface="Cambria" panose="02040503050406030204" pitchFamily="18" charset="0"/>
                <a:ea typeface="Cambria" panose="02040503050406030204" pitchFamily="18" charset="0"/>
              </a:rPr>
              <a:t>selon</a:t>
            </a:r>
            <a:r>
              <a:rPr lang="en-US" sz="1600" dirty="0">
                <a:latin typeface="Cambria" panose="02040503050406030204" pitchFamily="18" charset="0"/>
                <a:ea typeface="Cambria" panose="02040503050406030204" pitchFamily="18" charset="0"/>
              </a:rPr>
              <a:t> le </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pays, </a:t>
            </a:r>
            <a:r>
              <a:rPr lang="en-US" sz="1600" dirty="0" err="1">
                <a:latin typeface="Cambria" panose="02040503050406030204" pitchFamily="18" charset="0"/>
                <a:ea typeface="Cambria" panose="02040503050406030204" pitchFamily="18" charset="0"/>
              </a:rPr>
              <a:t>groupe</a:t>
            </a:r>
            <a:r>
              <a:rPr lang="en-US" sz="1600" dirty="0">
                <a:latin typeface="Cambria" panose="02040503050406030204" pitchFamily="18" charset="0"/>
                <a:ea typeface="Cambria" panose="02040503050406030204" pitchFamily="18" charset="0"/>
              </a:rPr>
              <a:t> et l'année.</a:t>
            </a:r>
          </a:p>
          <a:p>
            <a:pPr marL="182563" indent="-182563">
              <a:lnSpc>
                <a:spcPct val="90000"/>
              </a:lnSpc>
              <a:spcAft>
                <a:spcPts val="600"/>
              </a:spcAft>
              <a:buClr>
                <a:schemeClr val="accent1"/>
              </a:buClr>
              <a:buFont typeface="Wingdings 2" pitchFamily="18" charset="2"/>
              <a:buChar char=""/>
            </a:pPr>
            <a:r>
              <a:rPr lang="en-US" sz="1600" dirty="0">
                <a:effectLst/>
                <a:latin typeface="Cambria" panose="02040503050406030204" pitchFamily="18" charset="0"/>
                <a:ea typeface="Cambria" panose="02040503050406030204" pitchFamily="18" charset="0"/>
              </a:rPr>
              <a:t>L'exhaustivité - et le respect des délais </a:t>
            </a:r>
            <a:br>
              <a:rPr lang="en-US" sz="1600" dirty="0">
                <a:effectLst/>
                <a:latin typeface="Cambria" panose="02040503050406030204" pitchFamily="18" charset="0"/>
                <a:ea typeface="Cambria" panose="02040503050406030204" pitchFamily="18" charset="0"/>
              </a:rPr>
            </a:br>
            <a:r>
              <a:rPr lang="en-US" sz="1600" dirty="0">
                <a:effectLst/>
                <a:latin typeface="Cambria" panose="02040503050406030204" pitchFamily="18" charset="0"/>
                <a:ea typeface="Cambria" panose="02040503050406030204" pitchFamily="18" charset="0"/>
              </a:rPr>
              <a:t>- de la notification des cas varient dans le temps.</a:t>
            </a:r>
          </a:p>
          <a:p>
            <a:pPr marL="182563" indent="-182563">
              <a:lnSpc>
                <a:spcPct val="90000"/>
              </a:lnSpc>
              <a:spcAft>
                <a:spcPts val="600"/>
              </a:spcAft>
              <a:buClr>
                <a:schemeClr val="accent1"/>
              </a:buClr>
              <a:buFont typeface="Wingdings 2" pitchFamily="18" charset="2"/>
              <a:buChar char=""/>
            </a:pPr>
            <a:r>
              <a:rPr lang="en-US" sz="1600" dirty="0">
                <a:effectLst/>
                <a:latin typeface="Cambria" panose="02040503050406030204" pitchFamily="18" charset="0"/>
                <a:ea typeface="Cambria" panose="02040503050406030204" pitchFamily="18" charset="0"/>
              </a:rPr>
              <a:t>Mélanger les diagnostics de sida et de VIH ? </a:t>
            </a:r>
            <a:br>
              <a:rPr lang="en-US" sz="1600" dirty="0">
                <a:effectLst/>
                <a:latin typeface="Cambria" panose="02040503050406030204" pitchFamily="18" charset="0"/>
                <a:ea typeface="Cambria" panose="02040503050406030204" pitchFamily="18" charset="0"/>
              </a:rPr>
            </a:br>
            <a:r>
              <a:rPr lang="en-US" sz="1600" dirty="0">
                <a:effectLst/>
                <a:latin typeface="Cambria" panose="02040503050406030204" pitchFamily="18" charset="0"/>
                <a:ea typeface="Cambria" panose="02040503050406030204" pitchFamily="18" charset="0"/>
              </a:rPr>
              <a:t>Parfois combinés, parfois non</a:t>
            </a:r>
            <a:r>
              <a:rPr lang="en-US" dirty="0">
                <a:effectLst/>
                <a:latin typeface="Cambria" panose="02040503050406030204" pitchFamily="18" charset="0"/>
                <a:ea typeface="Cambria" panose="02040503050406030204" pitchFamily="18" charset="0"/>
              </a:rPr>
              <a:t>.</a:t>
            </a:r>
            <a:br>
              <a:rPr lang="en-US" dirty="0">
                <a:effectLst/>
                <a:latin typeface="Cambria" panose="02040503050406030204" pitchFamily="18" charset="0"/>
                <a:ea typeface="Cambria" panose="02040503050406030204" pitchFamily="18" charset="0"/>
              </a:rPr>
            </a:br>
            <a:endParaRPr lang="en-US" dirty="0">
              <a:effectLst/>
              <a:latin typeface="Cambria" panose="02040503050406030204" pitchFamily="18" charset="0"/>
              <a:ea typeface="Cambria" panose="02040503050406030204" pitchFamily="18" charset="0"/>
            </a:endParaRPr>
          </a:p>
          <a:p>
            <a:pPr>
              <a:lnSpc>
                <a:spcPct val="90000"/>
              </a:lnSpc>
              <a:spcAft>
                <a:spcPts val="600"/>
              </a:spcAft>
              <a:buClr>
                <a:schemeClr val="accent1"/>
              </a:buClr>
            </a:pPr>
            <a:r>
              <a:rPr lang="en-US" sz="1600" dirty="0">
                <a:effectLst/>
                <a:latin typeface="Cambria" panose="02040503050406030204" pitchFamily="18" charset="0"/>
                <a:ea typeface="Cambria" panose="02040503050406030204" pitchFamily="18" charset="0"/>
                <a:sym typeface="Wingdings" panose="05000000000000000000" pitchFamily="2" charset="2"/>
              </a:rPr>
              <a:t> </a:t>
            </a:r>
            <a:r>
              <a:rPr lang="en-US" sz="1600" dirty="0">
                <a:effectLst/>
                <a:latin typeface="Cambria" panose="02040503050406030204" pitchFamily="18" charset="0"/>
                <a:ea typeface="Cambria" panose="02040503050406030204" pitchFamily="18" charset="0"/>
              </a:rPr>
              <a:t>Évaluer la compatibilité générale </a:t>
            </a:r>
            <a:br>
              <a:rPr lang="en-US" sz="1600" dirty="0">
                <a:effectLst/>
                <a:latin typeface="Cambria" panose="02040503050406030204" pitchFamily="18" charset="0"/>
                <a:ea typeface="Cambria" panose="02040503050406030204" pitchFamily="18" charset="0"/>
              </a:rPr>
            </a:br>
            <a:r>
              <a:rPr lang="en-US" sz="1600" dirty="0">
                <a:effectLst/>
                <a:latin typeface="Cambria" panose="02040503050406030204" pitchFamily="18" charset="0"/>
                <a:ea typeface="Cambria" panose="02040503050406030204" pitchFamily="18" charset="0"/>
              </a:rPr>
              <a:t>(pas de correspondance exacte).</a:t>
            </a:r>
          </a:p>
        </p:txBody>
      </p:sp>
      <p:pic>
        <p:nvPicPr>
          <p:cNvPr id="3" name="Picture 2">
            <a:extLst>
              <a:ext uri="{FF2B5EF4-FFF2-40B4-BE49-F238E27FC236}">
                <a16:creationId xmlns:a16="http://schemas.microsoft.com/office/drawing/2014/main" id="{410677FD-5C3E-C12B-44E4-34EAB4BAE936}"/>
              </a:ext>
            </a:extLst>
          </p:cNvPr>
          <p:cNvPicPr>
            <a:picLocks noChangeAspect="1"/>
          </p:cNvPicPr>
          <p:nvPr/>
        </p:nvPicPr>
        <p:blipFill>
          <a:blip r:embed="rId3"/>
          <a:stretch>
            <a:fillRect/>
          </a:stretch>
        </p:blipFill>
        <p:spPr>
          <a:xfrm>
            <a:off x="10208690" y="6164915"/>
            <a:ext cx="1857375" cy="428625"/>
          </a:xfrm>
          <a:prstGeom prst="rect">
            <a:avLst/>
          </a:prstGeom>
        </p:spPr>
      </p:pic>
      <p:pic>
        <p:nvPicPr>
          <p:cNvPr id="5" name="Picture 4">
            <a:extLst>
              <a:ext uri="{FF2B5EF4-FFF2-40B4-BE49-F238E27FC236}">
                <a16:creationId xmlns:a16="http://schemas.microsoft.com/office/drawing/2014/main" id="{59BD60F2-2647-D089-3154-24F3912A0469}"/>
              </a:ext>
            </a:extLst>
          </p:cNvPr>
          <p:cNvPicPr>
            <a:picLocks noChangeAspect="1"/>
          </p:cNvPicPr>
          <p:nvPr/>
        </p:nvPicPr>
        <p:blipFill>
          <a:blip r:embed="rId4"/>
          <a:stretch>
            <a:fillRect/>
          </a:stretch>
        </p:blipFill>
        <p:spPr>
          <a:xfrm>
            <a:off x="106651" y="6157197"/>
            <a:ext cx="1409700" cy="647700"/>
          </a:xfrm>
          <a:prstGeom prst="rect">
            <a:avLst/>
          </a:prstGeom>
        </p:spPr>
      </p:pic>
      <p:pic>
        <p:nvPicPr>
          <p:cNvPr id="4" name="Picture 3">
            <a:extLst>
              <a:ext uri="{FF2B5EF4-FFF2-40B4-BE49-F238E27FC236}">
                <a16:creationId xmlns:a16="http://schemas.microsoft.com/office/drawing/2014/main" id="{BE8D8190-4100-97CC-F19C-14B53A6CC113}"/>
              </a:ext>
            </a:extLst>
          </p:cNvPr>
          <p:cNvPicPr>
            <a:picLocks noChangeAspect="1"/>
          </p:cNvPicPr>
          <p:nvPr/>
        </p:nvPicPr>
        <p:blipFill rotWithShape="1">
          <a:blip r:embed="rId5"/>
          <a:srcRect l="-897" r="50897" b="5578"/>
          <a:stretch/>
        </p:blipFill>
        <p:spPr>
          <a:xfrm>
            <a:off x="8238796" y="2425144"/>
            <a:ext cx="3568019" cy="3790121"/>
          </a:xfrm>
          <a:prstGeom prst="rect">
            <a:avLst/>
          </a:prstGeom>
        </p:spPr>
      </p:pic>
    </p:spTree>
    <p:extLst>
      <p:ext uri="{BB962C8B-B14F-4D97-AF65-F5344CB8AC3E}">
        <p14:creationId xmlns:p14="http://schemas.microsoft.com/office/powerpoint/2010/main" val="51283286"/>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xmlns:adec="http://schemas.microsoft.com/office/drawing/2017/decorative" xmlns:p16="http://schemas.microsoft.com/office/powerpoint/2015/main">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8</a:t>
            </a:fld>
            <a:endParaRPr lang="en-US"/>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4294967295"/>
          </p:nvPr>
        </p:nvSpPr>
        <p:spPr>
          <a:xfrm>
            <a:off x="0" y="1641475"/>
            <a:ext cx="4306888" cy="5080000"/>
          </a:xfrm>
          <a:solidFill>
            <a:schemeClr val="bg1"/>
          </a:solidFill>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0" indent="0" algn="l">
              <a:buNone/>
            </a:pPr>
            <a:r>
              <a:rPr lang="en-US" sz="2000" i="1" dirty="0">
                <a:solidFill>
                  <a:schemeClr val="tx1"/>
                </a:solidFill>
                <a:latin typeface="Arial" panose="020B0604020202020204" pitchFamily="34" charset="0"/>
                <a:ea typeface="Cambria" panose="02040503050406030204" pitchFamily="18" charset="0"/>
                <a:cs typeface="Arial" panose="020B0604020202020204" pitchFamily="34" charset="0"/>
              </a:rPr>
              <a:t>EPP &gt; Ajustement de courbe &gt; Résultats de l'ajustement</a:t>
            </a:r>
          </a:p>
          <a:p>
            <a:pPr marL="0" indent="0" algn="l">
              <a:buNone/>
            </a:pPr>
            <a:r>
              <a:rPr lang="en-US" sz="2000" b="0" i="0" u="none" strike="noStrike" baseline="0" dirty="0">
                <a:solidFill>
                  <a:schemeClr val="tx1"/>
                </a:solidFill>
                <a:latin typeface="Arial" panose="020B0604020202020204" pitchFamily="34" charset="0"/>
                <a:cs typeface="Arial" panose="020B0604020202020204" pitchFamily="34" charset="0"/>
              </a:rPr>
              <a:t>Exemple (Jamaïque, 2023) : </a:t>
            </a:r>
          </a:p>
          <a:p>
            <a:r>
              <a:rPr lang="en-US" sz="2000" b="0" i="0" u="none" strike="noStrike" baseline="0" dirty="0">
                <a:solidFill>
                  <a:schemeClr val="tx1"/>
                </a:solidFill>
                <a:latin typeface="Arial" panose="020B0604020202020204" pitchFamily="34" charset="0"/>
                <a:cs typeface="Arial" panose="020B0604020202020204" pitchFamily="34" charset="0"/>
              </a:rPr>
              <a:t>Toutes les </a:t>
            </a:r>
            <a:r>
              <a:rPr lang="en-US" sz="2000" dirty="0">
                <a:solidFill>
                  <a:schemeClr val="tx1"/>
                </a:solidFill>
                <a:latin typeface="Arial" panose="020B0604020202020204" pitchFamily="34" charset="0"/>
                <a:cs typeface="Arial" panose="020B0604020202020204" pitchFamily="34" charset="0"/>
              </a:rPr>
              <a:t>sous-populations ajustées </a:t>
            </a:r>
            <a:r>
              <a:rPr lang="en-US" sz="2000" b="0" i="0" u="none" strike="noStrike" baseline="0" dirty="0">
                <a:solidFill>
                  <a:schemeClr val="tx1"/>
                </a:solidFill>
                <a:latin typeface="Arial" panose="020B0604020202020204" pitchFamily="34" charset="0"/>
                <a:cs typeface="Arial" panose="020B0604020202020204" pitchFamily="34" charset="0"/>
              </a:rPr>
              <a:t>avec </a:t>
            </a:r>
            <a:r>
              <a:rPr lang="en-US" sz="2000" b="0" i="1" u="none" strike="noStrike" baseline="0" dirty="0">
                <a:solidFill>
                  <a:schemeClr val="tx1"/>
                </a:solidFill>
                <a:latin typeface="Arial" panose="020B0604020202020204" pitchFamily="34" charset="0"/>
                <a:cs typeface="Arial" panose="020B0604020202020204" pitchFamily="34" charset="0"/>
              </a:rPr>
              <a:t>EPP-Classic</a:t>
            </a:r>
          </a:p>
          <a:p>
            <a:pPr algn="l"/>
            <a:r>
              <a:rPr lang="pt-PT" sz="2000" b="0" i="0" u="none" strike="noStrike" baseline="0" dirty="0">
                <a:solidFill>
                  <a:schemeClr val="tx1"/>
                </a:solidFill>
                <a:latin typeface="Arial" panose="020B0604020202020204" pitchFamily="34" charset="0"/>
                <a:cs typeface="Arial" panose="020B0604020202020204" pitchFamily="34" charset="0"/>
              </a:rPr>
              <a:t>L'ordre d'augmentation de l'incidence n’était pas plausible : </a:t>
            </a:r>
            <a:br>
              <a:rPr lang="pt-PT" sz="2000" b="0" i="0" u="none" strike="noStrike" baseline="0" dirty="0">
                <a:latin typeface="Arial" panose="020B0604020202020204" pitchFamily="34" charset="0"/>
                <a:cs typeface="Arial" panose="020B0604020202020204" pitchFamily="34" charset="0"/>
              </a:rPr>
            </a:br>
            <a:r>
              <a:rPr lang="pt-PT" sz="2000" b="1" i="0" u="none" strike="noStrike" baseline="0" dirty="0">
                <a:solidFill>
                  <a:srgbClr val="00B050"/>
                </a:solidFill>
                <a:latin typeface="Arial" panose="020B0604020202020204" pitchFamily="34" charset="0"/>
                <a:cs typeface="Arial" panose="020B0604020202020204" pitchFamily="34" charset="0"/>
              </a:rPr>
              <a:t>Les hommes </a:t>
            </a:r>
            <a:r>
              <a:rPr lang="pt-PT" sz="2000" b="0" i="0" u="none" strike="noStrike" baseline="0" dirty="0">
                <a:solidFill>
                  <a:schemeClr val="tx1"/>
                </a:solidFill>
                <a:latin typeface="Arial" panose="020B0604020202020204" pitchFamily="34" charset="0"/>
                <a:cs typeface="Arial" panose="020B0604020202020204" pitchFamily="34" charset="0"/>
              </a:rPr>
              <a:t>et les </a:t>
            </a:r>
            <a:r>
              <a:rPr lang="pt-PT" sz="2000" b="1" i="0" u="none" strike="noStrike" baseline="0" dirty="0">
                <a:solidFill>
                  <a:srgbClr val="CC00CC"/>
                </a:solidFill>
                <a:latin typeface="Arial" panose="020B0604020202020204" pitchFamily="34" charset="0"/>
                <a:cs typeface="Arial" panose="020B0604020202020204" pitchFamily="34" charset="0"/>
              </a:rPr>
              <a:t>femmes </a:t>
            </a:r>
            <a:r>
              <a:rPr lang="pt-PT" sz="2000" b="1" i="0" u="none" strike="noStrike" baseline="0" dirty="0">
                <a:solidFill>
                  <a:srgbClr val="00B050"/>
                </a:solidFill>
                <a:latin typeface="Arial" panose="020B0604020202020204" pitchFamily="34" charset="0"/>
                <a:cs typeface="Arial" panose="020B0604020202020204" pitchFamily="34" charset="0"/>
              </a:rPr>
              <a:t>restant(e)s </a:t>
            </a:r>
            <a:r>
              <a:rPr lang="pt-PT" dirty="0">
                <a:solidFill>
                  <a:schemeClr val="tx1"/>
                </a:solidFill>
                <a:latin typeface="Arial" panose="020B0604020202020204" pitchFamily="34" charset="0"/>
                <a:cs typeface="Arial" panose="020B0604020202020204" pitchFamily="34" charset="0"/>
              </a:rPr>
              <a:t>ont augmenté </a:t>
            </a:r>
            <a:br>
              <a:rPr lang="pt-PT" sz="2000" b="0" i="0" u="none" strike="noStrike" baseline="0" dirty="0">
                <a:solidFill>
                  <a:schemeClr val="tx1"/>
                </a:solidFill>
                <a:latin typeface="Arial" panose="020B0604020202020204" pitchFamily="34" charset="0"/>
                <a:cs typeface="Arial" panose="020B0604020202020204" pitchFamily="34" charset="0"/>
              </a:rPr>
            </a:br>
            <a:r>
              <a:rPr lang="pt-PT" sz="2000" b="0" i="0" u="none" strike="noStrike" baseline="0" dirty="0">
                <a:solidFill>
                  <a:schemeClr val="tx1"/>
                </a:solidFill>
                <a:latin typeface="Arial" panose="020B0604020202020204" pitchFamily="34" charset="0"/>
                <a:cs typeface="Arial" panose="020B0604020202020204" pitchFamily="34" charset="0"/>
              </a:rPr>
              <a:t>avant les </a:t>
            </a:r>
            <a:r>
              <a:rPr lang="pt-PT" sz="2000" b="1" i="0" u="none" strike="noStrike" baseline="0" dirty="0">
                <a:solidFill>
                  <a:srgbClr val="C00000"/>
                </a:solidFill>
                <a:latin typeface="Arial" panose="020B0604020202020204" pitchFamily="34" charset="0"/>
                <a:cs typeface="Arial" panose="020B0604020202020204" pitchFamily="34" charset="0"/>
              </a:rPr>
              <a:t>HSH.</a:t>
            </a:r>
            <a:endParaRPr lang="en-US" sz="2000" b="1" i="1" dirty="0">
              <a:solidFill>
                <a:srgbClr val="C00000"/>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2D364552-7BDB-79CA-C42D-B80808818860}"/>
              </a:ext>
            </a:extLst>
          </p:cNvPr>
          <p:cNvPicPr>
            <a:picLocks noChangeAspect="1"/>
          </p:cNvPicPr>
          <p:nvPr/>
        </p:nvPicPr>
        <p:blipFill>
          <a:blip r:embed="rId3"/>
          <a:stretch>
            <a:fillRect/>
          </a:stretch>
        </p:blipFill>
        <p:spPr>
          <a:xfrm>
            <a:off x="4492487" y="792911"/>
            <a:ext cx="7699513" cy="5871851"/>
          </a:xfrm>
          <a:prstGeom prst="rect">
            <a:avLst/>
          </a:prstGeom>
        </p:spPr>
      </p:pic>
      <p:sp>
        <p:nvSpPr>
          <p:cNvPr id="2" name="Title 1">
            <a:extLst>
              <a:ext uri="{FF2B5EF4-FFF2-40B4-BE49-F238E27FC236}">
                <a16:creationId xmlns:a16="http://schemas.microsoft.com/office/drawing/2014/main" id="{476B425D-4F60-6C93-D681-5EEC5B92F9E3}"/>
              </a:ext>
            </a:extLst>
          </p:cNvPr>
          <p:cNvSpPr>
            <a:spLocks noGrp="1"/>
          </p:cNvSpPr>
          <p:nvPr>
            <p:ph type="title" idx="4294967295"/>
          </p:nvPr>
        </p:nvSpPr>
        <p:spPr>
          <a:xfrm>
            <a:off x="257175" y="348054"/>
            <a:ext cx="11653837" cy="1623621"/>
          </a:xfrm>
        </p:spPr>
        <p:txBody>
          <a:bodyPr>
            <a:noAutofit/>
          </a:bodyPr>
          <a:lstStyle/>
          <a:p>
            <a:r>
              <a:rPr lang="en-US" sz="4000" b="1" dirty="0">
                <a:solidFill>
                  <a:srgbClr val="0000FF"/>
                </a:solidFill>
              </a:rPr>
              <a:t>EPP : "valider" la progression initiale de </a:t>
            </a:r>
            <a:r>
              <a:rPr lang="en-US" sz="4000" b="1" dirty="0" err="1">
                <a:solidFill>
                  <a:srgbClr val="0000FF"/>
                </a:solidFill>
              </a:rPr>
              <a:t>l'épidémie</a:t>
            </a:r>
            <a:r>
              <a:rPr lang="en-US" sz="4000" b="1" dirty="0">
                <a:solidFill>
                  <a:srgbClr val="0000FF"/>
                </a:solidFill>
              </a:rPr>
              <a:t> </a:t>
            </a:r>
            <a:br>
              <a:rPr lang="en-US" sz="4000" b="1" dirty="0">
                <a:solidFill>
                  <a:srgbClr val="0000FF"/>
                </a:solidFill>
              </a:rPr>
            </a:br>
            <a:r>
              <a:rPr lang="en-US" sz="4000" b="1" dirty="0">
                <a:solidFill>
                  <a:srgbClr val="0000FF"/>
                </a:solidFill>
              </a:rPr>
              <a:t>à travers des </a:t>
            </a:r>
            <a:br>
              <a:rPr lang="en-US" sz="4000" b="1" dirty="0">
                <a:solidFill>
                  <a:srgbClr val="0000FF"/>
                </a:solidFill>
              </a:rPr>
            </a:br>
            <a:r>
              <a:rPr lang="en-US" sz="4000" b="1" dirty="0">
                <a:solidFill>
                  <a:srgbClr val="0000FF"/>
                </a:solidFill>
              </a:rPr>
              <a:t>sous-populations</a:t>
            </a:r>
          </a:p>
        </p:txBody>
      </p:sp>
    </p:spTree>
    <p:extLst>
      <p:ext uri="{BB962C8B-B14F-4D97-AF65-F5344CB8AC3E}">
        <p14:creationId xmlns:p14="http://schemas.microsoft.com/office/powerpoint/2010/main" val="178646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B9E6-FCC7-E02B-01C6-EE8CE78A97D4}"/>
              </a:ext>
            </a:extLst>
          </p:cNvPr>
          <p:cNvSpPr>
            <a:spLocks noGrp="1"/>
          </p:cNvSpPr>
          <p:nvPr>
            <p:ph type="title"/>
          </p:nvPr>
        </p:nvSpPr>
        <p:spPr>
          <a:xfrm>
            <a:off x="0" y="857138"/>
            <a:ext cx="3872822" cy="4601183"/>
          </a:xfrm>
        </p:spPr>
        <p:txBody>
          <a:bodyPr vert="horz" lIns="91440" tIns="45720" rIns="91440" bIns="45720" rtlCol="0" anchor="ctr">
            <a:normAutofit/>
          </a:bodyPr>
          <a:lstStyle/>
          <a:p>
            <a:r>
              <a:rPr lang="en-US" sz="3600" dirty="0">
                <a:solidFill>
                  <a:srgbClr val="4141D1"/>
                </a:solidFill>
              </a:rPr>
              <a:t>Tracer les données des programmes PTME et TAR, afin de repérer et de corriger toute fluctuation inexpliquée des entrées d'une année sur l'autre.</a:t>
            </a:r>
          </a:p>
        </p:txBody>
      </p:sp>
      <p:pic>
        <p:nvPicPr>
          <p:cNvPr id="7" name="Picture 6">
            <a:extLst>
              <a:ext uri="{FF2B5EF4-FFF2-40B4-BE49-F238E27FC236}">
                <a16:creationId xmlns:a16="http://schemas.microsoft.com/office/drawing/2014/main" id="{986AACD8-83F7-1D4B-B090-7D943F2899B4}"/>
              </a:ext>
            </a:extLst>
          </p:cNvPr>
          <p:cNvPicPr>
            <a:picLocks noChangeAspect="1"/>
          </p:cNvPicPr>
          <p:nvPr/>
        </p:nvPicPr>
        <p:blipFill>
          <a:blip r:embed="rId3"/>
          <a:srcRect/>
          <a:stretch/>
        </p:blipFill>
        <p:spPr>
          <a:xfrm>
            <a:off x="3872822" y="111671"/>
            <a:ext cx="8193243" cy="5632399"/>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7C759C6B-A657-257F-8782-B3C1E774EF2E}"/>
              </a:ext>
            </a:extLst>
          </p:cNvPr>
          <p:cNvSpPr/>
          <p:nvPr/>
        </p:nvSpPr>
        <p:spPr>
          <a:xfrm>
            <a:off x="7632795" y="5458321"/>
            <a:ext cx="1539780" cy="285750"/>
          </a:xfrm>
          <a:prstGeom prst="rect">
            <a:avLst/>
          </a:prstGeom>
          <a:noFill/>
          <a:ln w="50800">
            <a:solidFill>
              <a:srgbClr val="E31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74514D3D-D897-52D5-129F-43F8A7DCC242}"/>
              </a:ext>
            </a:extLst>
          </p:cNvPr>
          <p:cNvPicPr>
            <a:picLocks noChangeAspect="1"/>
          </p:cNvPicPr>
          <p:nvPr/>
        </p:nvPicPr>
        <p:blipFill>
          <a:blip r:embed="rId4"/>
          <a:stretch>
            <a:fillRect/>
          </a:stretch>
        </p:blipFill>
        <p:spPr>
          <a:xfrm>
            <a:off x="218016" y="6073775"/>
            <a:ext cx="1409700" cy="647700"/>
          </a:xfrm>
          <a:prstGeom prst="rect">
            <a:avLst/>
          </a:prstGeom>
        </p:spPr>
      </p:pic>
      <p:pic>
        <p:nvPicPr>
          <p:cNvPr id="4" name="Picture 3">
            <a:extLst>
              <a:ext uri="{FF2B5EF4-FFF2-40B4-BE49-F238E27FC236}">
                <a16:creationId xmlns:a16="http://schemas.microsoft.com/office/drawing/2014/main" id="{7AD33713-5638-6B0C-ECD9-DCCCDFB94516}"/>
              </a:ext>
            </a:extLst>
          </p:cNvPr>
          <p:cNvPicPr>
            <a:picLocks noChangeAspect="1"/>
          </p:cNvPicPr>
          <p:nvPr/>
        </p:nvPicPr>
        <p:blipFill>
          <a:blip r:embed="rId5"/>
          <a:stretch>
            <a:fillRect/>
          </a:stretch>
        </p:blipFill>
        <p:spPr>
          <a:xfrm>
            <a:off x="10208690" y="6164915"/>
            <a:ext cx="1857375" cy="428625"/>
          </a:xfrm>
          <a:prstGeom prst="rect">
            <a:avLst/>
          </a:prstGeom>
        </p:spPr>
      </p:pic>
    </p:spTree>
    <p:extLst>
      <p:ext uri="{BB962C8B-B14F-4D97-AF65-F5344CB8AC3E}">
        <p14:creationId xmlns:p14="http://schemas.microsoft.com/office/powerpoint/2010/main" val="24716372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rg Chart 03 16x9">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SharedWithUsers xmlns="2ddeef39-65d3-4660-94f2-f063f949c57e">
      <UserInfo>
        <DisplayName>MTAKI, Victor</DisplayName>
        <AccountId>11876</AccountId>
        <AccountType/>
      </UserInfo>
      <UserInfo>
        <DisplayName>GOMEZ ANGUIANO, Alejandro</DisplayName>
        <AccountId>11873</AccountId>
        <AccountType/>
      </UserInfo>
      <UserInfo>
        <DisplayName>MORO, Liana</DisplayName>
        <AccountId>4650</AccountId>
        <AccountType/>
      </UserInfo>
      <UserInfo>
        <DisplayName>FEIZZADEH, Ali</DisplayName>
        <AccountId>248</AccountId>
        <AccountType/>
      </UserInfo>
      <UserInfo>
        <DisplayName>SABIN, Keith</DisplayName>
        <AccountId>25</AccountId>
        <AccountType/>
      </UserInfo>
      <UserInfo>
        <DisplayName>WANYEKI, Ian</DisplayName>
        <AccountId>197</AccountId>
        <AccountType/>
      </UserInfo>
      <UserInfo>
        <DisplayName>YAKUSIK, Anna</DisplayName>
        <AccountId>38</AccountId>
        <AccountType/>
      </UserInfo>
      <UserInfo>
        <DisplayName>MAHY, Mary</DisplayName>
        <AccountId>20</AccountId>
        <AccountType/>
      </UserInfo>
      <UserInfo>
        <DisplayName>KORENROMP, Eline Louise</DisplayName>
        <AccountId>7579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31B6C3-B9D9-4E31-B68E-3F5EB2C02401}">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D867E9-52C9-4B0D-BE4C-526FCC179C2D}">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C047FA-0483-4BB4-B4D0-B9A44190D5FE}">
  <ds:schemaRefs>
    <ds:schemaRef ds:uri="http://schemas.microsoft.com/sharepoint/v3/contenttype/fo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0</TotalTime>
  <Words>5432</Words>
  <Application>Microsoft Office PowerPoint</Application>
  <PresentationFormat>Widescreen</PresentationFormat>
  <Paragraphs>274</Paragraphs>
  <Slides>21</Slides>
  <Notes>19</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Calibri</vt:lpstr>
      <vt:lpstr>Calibri (Body)</vt:lpstr>
      <vt:lpstr>Cambria</vt:lpstr>
      <vt:lpstr>Corbel</vt:lpstr>
      <vt:lpstr>Söhne</vt:lpstr>
      <vt:lpstr>Source Sans Pro</vt:lpstr>
      <vt:lpstr>Wingdings 2</vt:lpstr>
      <vt:lpstr>Custom Design</vt:lpstr>
      <vt:lpstr>Frame</vt:lpstr>
      <vt:lpstr>Org Chart 03 16x9</vt:lpstr>
      <vt:lpstr> Collecte des données de programme et de surveillance et examen de la qualité des données  Anna Yakusik &amp; Eline Korenromp ONUSIDA, Dept. des Données pour l’impact</vt:lpstr>
      <vt:lpstr>Objectif des modèles d'estimation et de projection </vt:lpstr>
      <vt:lpstr>PowerPoint Presentation</vt:lpstr>
      <vt:lpstr>PowerPoint Presentation</vt:lpstr>
      <vt:lpstr>Nouveaux diagnostics de cas de VIH :  contribution aux modèles d'incidence CSAVR et ECDC</vt:lpstr>
      <vt:lpstr>Décès dus au sida : Quelles sont les données qui conviennent à CSAVR ?</vt:lpstr>
      <vt:lpstr>diagnostics de VIH et/ou de sida :  valider la progression initiale de l'épidémie estimée par EPP</vt:lpstr>
      <vt:lpstr>EPP : "valider" la progression initiale de l'épidémie  à travers des  sous-populations</vt:lpstr>
      <vt:lpstr>Tracer les données des programmes PTME et TAR, afin de repérer et de corriger toute fluctuation inexpliquée des entrées d'une année sur l'autre.</vt:lpstr>
      <vt:lpstr>Tests de dépistage du VIH dans le cadre des soins prénatals (CPN)  Graphiques  pour valider la cohérence des indicateurs de soins prénatals </vt:lpstr>
      <vt:lpstr>Données de routine sur  les Tests VIH  dans la CPN  N'utiliser que des données &amp; années représentatives et de bonne qualité pour adjuster EPP et la fertilité</vt:lpstr>
      <vt:lpstr>Une validation utile est la comparaison des naissances estimées par Spectrum avec les naissances rapportées par le programme, les visites de CPN et le nombre de femmes testées</vt:lpstr>
      <vt:lpstr>Options avancées &gt; Fertilité liée au VIH &gt; Ajuster un facteur d'ajustement local, pour ajuster la prévalence de Spectrum chez les femmes enceintes (qui déterminent les estimations de PTME et enfants) à la prévalence mesurée lors des tests de routine de CPN</vt:lpstr>
      <vt:lpstr>Une couverture de la PTME &gt;100% signale un problème</vt:lpstr>
      <vt:lpstr>Cascade 95-95-95 de tests et de traitements :  Estimation Spectrum et examen de la qualité des données (I)</vt:lpstr>
      <vt:lpstr>Cascade 95-95-95: Estimation Spectrum et examen de la qualité des données (II)</vt:lpstr>
      <vt:lpstr>Affiner et valider les données sur les traitements antirétroviraux pour adultes et la couverture estimée</vt:lpstr>
      <vt:lpstr>Chiffres TAR des adultes : ajustement sur la base de l'audit de la qualité des données</vt:lpstr>
      <vt:lpstr>Que se passe-t-il si les données définitives pour l'année 2023 ne sont pas encore disponibles ?</vt:lpstr>
      <vt:lpstr>Dynamique des chiffres TAR</vt:lpstr>
      <vt:lpstr>PTME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estimates for children</dc:title>
  <dc:creator>Anna Yakusik</dc:creator>
  <cp:keywords>, docId:E61122CECC1A55FA91183B0D1622F112</cp:keywords>
  <cp:lastModifiedBy>KORENROMP, Eline Louise</cp:lastModifiedBy>
  <cp:revision>4</cp:revision>
  <dcterms:created xsi:type="dcterms:W3CDTF">2020-11-18T11:45:59Z</dcterms:created>
  <dcterms:modified xsi:type="dcterms:W3CDTF">2024-02-05T08:00:09Z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