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696" r:id="rId6"/>
  </p:sldMasterIdLst>
  <p:notesMasterIdLst>
    <p:notesMasterId r:id="rId28"/>
  </p:notesMasterIdLst>
  <p:sldIdLst>
    <p:sldId id="509" r:id="rId7"/>
    <p:sldId id="1544" r:id="rId8"/>
    <p:sldId id="406" r:id="rId9"/>
    <p:sldId id="1561" r:id="rId10"/>
    <p:sldId id="1542" r:id="rId11"/>
    <p:sldId id="1543" r:id="rId12"/>
    <p:sldId id="1546" r:id="rId13"/>
    <p:sldId id="379" r:id="rId14"/>
    <p:sldId id="517" r:id="rId15"/>
    <p:sldId id="518" r:id="rId16"/>
    <p:sldId id="262" r:id="rId17"/>
    <p:sldId id="403" r:id="rId18"/>
    <p:sldId id="271" r:id="rId19"/>
    <p:sldId id="510" r:id="rId20"/>
    <p:sldId id="411" r:id="rId21"/>
    <p:sldId id="424" r:id="rId22"/>
    <p:sldId id="1547" r:id="rId23"/>
    <p:sldId id="314" r:id="rId24"/>
    <p:sldId id="525" r:id="rId25"/>
    <p:sldId id="511" r:id="rId26"/>
    <p:sldId id="516" r:id="rId27"/>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F8ED046-3824-2236-DBBE-78BCFC16FF8B}" name="MAHY, Mary" initials="MM" userId="S::mahym@unaids.org::0afd4db8-d624-4195-ad74-d950010a3c7a" providerId="AD"/>
  <p188:author id="{1276F560-9ABE-95AE-093E-9A3F9C6CCF15}" name="YAKUSIK, Anna" initials="YA" userId="S::YakusikA@unaids.org::884b3cc0-12f8-466b-9563-0e29647e7f3c" providerId="AD"/>
  <p188:author id="{423B4970-DA43-C9EB-9F95-5A546B8F60C8}" name="KORENROMP, Eline Louise" initials="EK" userId="S::KorenrompE@unaids.org::a44abeb2-aa4e-4d35-a6f5-0d25c352ba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14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FD844A-26CC-400D-93B9-0577E528DC2F}" v="2" dt="2024-02-01T10:21:29.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45" autoAdjust="0"/>
  </p:normalViewPr>
  <p:slideViewPr>
    <p:cSldViewPr snapToGrid="0">
      <p:cViewPr varScale="1">
        <p:scale>
          <a:sx n="58" d="100"/>
          <a:sy n="58" d="100"/>
        </p:scale>
        <p:origin x="89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ENROMP, Eline Louise" userId="a44abeb2-aa4e-4d35-a6f5-0d25c352ba16" providerId="ADAL" clId="{D7FD844A-26CC-400D-93B9-0577E528DC2F}"/>
    <pc:docChg chg="custSel modSld">
      <pc:chgData name="KORENROMP, Eline Louise" userId="a44abeb2-aa4e-4d35-a6f5-0d25c352ba16" providerId="ADAL" clId="{D7FD844A-26CC-400D-93B9-0577E528DC2F}" dt="2024-02-01T10:22:36.456" v="144" actId="14100"/>
      <pc:docMkLst>
        <pc:docMk/>
      </pc:docMkLst>
      <pc:sldChg chg="modSp mod">
        <pc:chgData name="KORENROMP, Eline Louise" userId="a44abeb2-aa4e-4d35-a6f5-0d25c352ba16" providerId="ADAL" clId="{D7FD844A-26CC-400D-93B9-0577E528DC2F}" dt="2024-02-01T10:22:36.456" v="144" actId="14100"/>
        <pc:sldMkLst>
          <pc:docMk/>
          <pc:sldMk cId="3589652867" sldId="314"/>
        </pc:sldMkLst>
        <pc:spChg chg="mod">
          <ac:chgData name="KORENROMP, Eline Louise" userId="a44abeb2-aa4e-4d35-a6f5-0d25c352ba16" providerId="ADAL" clId="{D7FD844A-26CC-400D-93B9-0577E528DC2F}" dt="2024-02-01T10:21:32.524" v="116" actId="113"/>
          <ac:spMkLst>
            <pc:docMk/>
            <pc:sldMk cId="3589652867" sldId="314"/>
            <ac:spMk id="2" creationId="{BDA36D1A-84CC-2018-47CB-6EECFC883B52}"/>
          </ac:spMkLst>
        </pc:spChg>
        <pc:spChg chg="mod">
          <ac:chgData name="KORENROMP, Eline Louise" userId="a44abeb2-aa4e-4d35-a6f5-0d25c352ba16" providerId="ADAL" clId="{D7FD844A-26CC-400D-93B9-0577E528DC2F}" dt="2024-02-01T10:22:32.018" v="142" actId="6549"/>
          <ac:spMkLst>
            <pc:docMk/>
            <pc:sldMk cId="3589652867" sldId="314"/>
            <ac:spMk id="6" creationId="{B8AE2D54-65E0-0EBC-BD06-A381F364EF88}"/>
          </ac:spMkLst>
        </pc:spChg>
        <pc:picChg chg="mod">
          <ac:chgData name="KORENROMP, Eline Louise" userId="a44abeb2-aa4e-4d35-a6f5-0d25c352ba16" providerId="ADAL" clId="{D7FD844A-26CC-400D-93B9-0577E528DC2F}" dt="2024-02-01T10:22:24.290" v="139" actId="1076"/>
          <ac:picMkLst>
            <pc:docMk/>
            <pc:sldMk cId="3589652867" sldId="314"/>
            <ac:picMk id="5" creationId="{BC4E45AD-89D0-36FE-D2B0-DB6E0F2D7FD9}"/>
          </ac:picMkLst>
        </pc:picChg>
        <pc:cxnChg chg="mod">
          <ac:chgData name="KORENROMP, Eline Louise" userId="a44abeb2-aa4e-4d35-a6f5-0d25c352ba16" providerId="ADAL" clId="{D7FD844A-26CC-400D-93B9-0577E528DC2F}" dt="2024-02-01T10:21:57.350" v="124" actId="1076"/>
          <ac:cxnSpMkLst>
            <pc:docMk/>
            <pc:sldMk cId="3589652867" sldId="314"/>
            <ac:cxnSpMk id="7" creationId="{62E2310F-0651-CBB8-BC27-B04E9536989C}"/>
          </ac:cxnSpMkLst>
        </pc:cxnChg>
        <pc:cxnChg chg="mod">
          <ac:chgData name="KORENROMP, Eline Louise" userId="a44abeb2-aa4e-4d35-a6f5-0d25c352ba16" providerId="ADAL" clId="{D7FD844A-26CC-400D-93B9-0577E528DC2F}" dt="2024-02-01T10:22:36.456" v="144" actId="14100"/>
          <ac:cxnSpMkLst>
            <pc:docMk/>
            <pc:sldMk cId="3589652867" sldId="314"/>
            <ac:cxnSpMk id="8" creationId="{683F2ADE-5FF0-0C69-8DD8-9D792296FFF3}"/>
          </ac:cxnSpMkLst>
        </pc:cxn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rgbClr val="00B0F0"/>
                </a:solidFill>
              </a:defRPr>
            </a:pPr>
            <a:r>
              <a:rPr lang="en-US" sz="1800">
                <a:solidFill>
                  <a:srgbClr val="00B0F0"/>
                </a:solidFill>
              </a:rPr>
              <a:t>Incidencia del VIH en el país X</a:t>
            </a:r>
          </a:p>
        </c:rich>
      </c:tx>
      <c:layout>
        <c:manualLayout>
          <c:xMode val="edge"/>
          <c:yMode val="edge"/>
          <c:x val="0.28688455520008133"/>
          <c:y val="3.5612602187604571E-2"/>
        </c:manualLayout>
      </c:layout>
      <c:overlay val="1"/>
    </c:title>
    <c:autoTitleDeleted val="0"/>
    <c:plotArea>
      <c:layout>
        <c:manualLayout>
          <c:layoutTarget val="inner"/>
          <c:xMode val="edge"/>
          <c:yMode val="edge"/>
          <c:x val="0.12563372012708937"/>
          <c:y val="2.5322030058742659E-2"/>
          <c:w val="0.85344180335366926"/>
          <c:h val="0.85956466089886907"/>
        </c:manualLayout>
      </c:layout>
      <c:lineChart>
        <c:grouping val="standard"/>
        <c:varyColors val="0"/>
        <c:ser>
          <c:idx val="0"/>
          <c:order val="0"/>
          <c:tx>
            <c:strRef>
              <c:f>Sheet1!$B$3</c:f>
              <c:strCache>
                <c:ptCount val="1"/>
                <c:pt idx="0">
                  <c:v>Valor real</c:v>
                </c:pt>
              </c:strCache>
            </c:strRef>
          </c:tx>
          <c:spPr>
            <a:ln>
              <a:solidFill>
                <a:srgbClr val="88C540"/>
              </a:solidFill>
            </a:ln>
          </c:spPr>
          <c:marker>
            <c:symbol val="none"/>
          </c:marker>
          <c:cat>
            <c:numRef>
              <c:f>Sheet1!$A$4:$A$54</c:f>
              <c:numCache>
                <c:formatCode>General</c:formatCod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numCache>
            </c:numRef>
          </c:cat>
          <c:val>
            <c:numRef>
              <c:f>Sheet1!$B$4:$B$49</c:f>
              <c:numCache>
                <c:formatCode>General</c:formatCode>
                <c:ptCount val="46"/>
                <c:pt idx="0">
                  <c:v>0</c:v>
                </c:pt>
                <c:pt idx="1">
                  <c:v>0.02</c:v>
                </c:pt>
                <c:pt idx="2">
                  <c:v>0.01</c:v>
                </c:pt>
                <c:pt idx="3">
                  <c:v>0.02</c:v>
                </c:pt>
                <c:pt idx="4">
                  <c:v>0.03</c:v>
                </c:pt>
                <c:pt idx="5">
                  <c:v>0.04</c:v>
                </c:pt>
                <c:pt idx="6">
                  <c:v>0.06</c:v>
                </c:pt>
                <c:pt idx="7">
                  <c:v>0.08</c:v>
                </c:pt>
                <c:pt idx="8">
                  <c:v>0.1</c:v>
                </c:pt>
                <c:pt idx="9">
                  <c:v>0.12</c:v>
                </c:pt>
                <c:pt idx="10">
                  <c:v>0.14000000000000001</c:v>
                </c:pt>
                <c:pt idx="11">
                  <c:v>0.16</c:v>
                </c:pt>
                <c:pt idx="12">
                  <c:v>0.17</c:v>
                </c:pt>
                <c:pt idx="13">
                  <c:v>0.18</c:v>
                </c:pt>
                <c:pt idx="14">
                  <c:v>0.19</c:v>
                </c:pt>
                <c:pt idx="15">
                  <c:v>0.2</c:v>
                </c:pt>
                <c:pt idx="16">
                  <c:v>0.21</c:v>
                </c:pt>
                <c:pt idx="17">
                  <c:v>0.22</c:v>
                </c:pt>
                <c:pt idx="18">
                  <c:v>0.23</c:v>
                </c:pt>
                <c:pt idx="19">
                  <c:v>0.24</c:v>
                </c:pt>
                <c:pt idx="20">
                  <c:v>0.25</c:v>
                </c:pt>
                <c:pt idx="21">
                  <c:v>0.25</c:v>
                </c:pt>
                <c:pt idx="22">
                  <c:v>0.26</c:v>
                </c:pt>
                <c:pt idx="23">
                  <c:v>0.26</c:v>
                </c:pt>
                <c:pt idx="24">
                  <c:v>0.26</c:v>
                </c:pt>
                <c:pt idx="25">
                  <c:v>0.26</c:v>
                </c:pt>
                <c:pt idx="26">
                  <c:v>0.25</c:v>
                </c:pt>
                <c:pt idx="27">
                  <c:v>0.24</c:v>
                </c:pt>
                <c:pt idx="28">
                  <c:v>0.23</c:v>
                </c:pt>
                <c:pt idx="29">
                  <c:v>0.21</c:v>
                </c:pt>
                <c:pt idx="30">
                  <c:v>0.19</c:v>
                </c:pt>
                <c:pt idx="31">
                  <c:v>0.18</c:v>
                </c:pt>
                <c:pt idx="32">
                  <c:v>0.16</c:v>
                </c:pt>
                <c:pt idx="33">
                  <c:v>0.14000000000000001</c:v>
                </c:pt>
                <c:pt idx="34">
                  <c:v>0.12</c:v>
                </c:pt>
                <c:pt idx="35">
                  <c:v>0.1</c:v>
                </c:pt>
                <c:pt idx="36">
                  <c:v>0.09</c:v>
                </c:pt>
                <c:pt idx="37">
                  <c:v>7.0000000000000007E-2</c:v>
                </c:pt>
                <c:pt idx="38">
                  <c:v>0.06</c:v>
                </c:pt>
                <c:pt idx="39">
                  <c:v>0.05</c:v>
                </c:pt>
                <c:pt idx="40">
                  <c:v>0.05</c:v>
                </c:pt>
                <c:pt idx="41">
                  <c:v>0.05</c:v>
                </c:pt>
                <c:pt idx="42">
                  <c:v>0.04</c:v>
                </c:pt>
                <c:pt idx="43">
                  <c:v>0.04</c:v>
                </c:pt>
                <c:pt idx="44">
                  <c:v>0.04</c:v>
                </c:pt>
                <c:pt idx="45">
                  <c:v>0.04</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19-4CFA-BA0E-D81A0F5F8E10}"/>
            </c:ext>
          </c:extLst>
        </c:ser>
        <c:ser>
          <c:idx val="1"/>
          <c:order val="1"/>
          <c:tx>
            <c:strRef>
              <c:f>Sheet1!$C$3</c:f>
              <c:strCache>
                <c:ptCount val="1"/>
                <c:pt idx="0">
                  <c:v>Estimaciones</c:v>
                </c:pt>
              </c:strCache>
            </c:strRef>
          </c:tx>
          <c:marker>
            <c:symbol val="none"/>
          </c:marker>
          <c:cat>
            <c:numRef>
              <c:f>Sheet1!$A$4:$A$54</c:f>
              <c:numCache>
                <c:formatCode>General</c:formatCod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numCache>
            </c:numRef>
          </c:cat>
          <c:val>
            <c:numRef>
              <c:f>Sheet1!$C$4:$C$49</c:f>
              <c:numCache>
                <c:formatCode>General</c:formatCode>
                <c:ptCount val="46"/>
                <c:pt idx="0">
                  <c:v>0</c:v>
                </c:pt>
                <c:pt idx="1">
                  <c:v>0.02</c:v>
                </c:pt>
                <c:pt idx="2">
                  <c:v>0.01</c:v>
                </c:pt>
                <c:pt idx="3">
                  <c:v>0.02</c:v>
                </c:pt>
                <c:pt idx="4">
                  <c:v>0.03</c:v>
                </c:pt>
                <c:pt idx="5">
                  <c:v>0.04</c:v>
                </c:pt>
                <c:pt idx="6">
                  <c:v>0.06</c:v>
                </c:pt>
                <c:pt idx="7">
                  <c:v>0.08</c:v>
                </c:pt>
                <c:pt idx="8">
                  <c:v>0.1</c:v>
                </c:pt>
                <c:pt idx="9">
                  <c:v>0.12</c:v>
                </c:pt>
                <c:pt idx="10">
                  <c:v>0.14000000000000001</c:v>
                </c:pt>
                <c:pt idx="11">
                  <c:v>0.16</c:v>
                </c:pt>
                <c:pt idx="12">
                  <c:v>0.17</c:v>
                </c:pt>
                <c:pt idx="13">
                  <c:v>0.18</c:v>
                </c:pt>
                <c:pt idx="14">
                  <c:v>0.19</c:v>
                </c:pt>
                <c:pt idx="15">
                  <c:v>0.2</c:v>
                </c:pt>
                <c:pt idx="16">
                  <c:v>0.21</c:v>
                </c:pt>
                <c:pt idx="17">
                  <c:v>0.22</c:v>
                </c:pt>
                <c:pt idx="18">
                  <c:v>0.23</c:v>
                </c:pt>
                <c:pt idx="19">
                  <c:v>0.24</c:v>
                </c:pt>
                <c:pt idx="20">
                  <c:v>0.25</c:v>
                </c:pt>
                <c:pt idx="21">
                  <c:v>0.25</c:v>
                </c:pt>
                <c:pt idx="22">
                  <c:v>0.26</c:v>
                </c:pt>
                <c:pt idx="23">
                  <c:v>0.26</c:v>
                </c:pt>
                <c:pt idx="24">
                  <c:v>0.26</c:v>
                </c:pt>
                <c:pt idx="25">
                  <c:v>0.26</c:v>
                </c:pt>
                <c:pt idx="26">
                  <c:v>0.25</c:v>
                </c:pt>
                <c:pt idx="27">
                  <c:v>0.24</c:v>
                </c:pt>
                <c:pt idx="28">
                  <c:v>0.23</c:v>
                </c:pt>
                <c:pt idx="29">
                  <c:v>0.21</c:v>
                </c:pt>
                <c:pt idx="30">
                  <c:v>0.19</c:v>
                </c:pt>
                <c:pt idx="31">
                  <c:v>0.18</c:v>
                </c:pt>
                <c:pt idx="32">
                  <c:v>0.16</c:v>
                </c:pt>
                <c:pt idx="33">
                  <c:v>0.14000000000000001</c:v>
                </c:pt>
                <c:pt idx="34">
                  <c:v>0.12</c:v>
                </c:pt>
                <c:pt idx="35">
                  <c:v>0.1</c:v>
                </c:pt>
                <c:pt idx="36">
                  <c:v>0.09</c:v>
                </c:pt>
                <c:pt idx="37">
                  <c:v>7.0000000000000007E-2</c:v>
                </c:pt>
                <c:pt idx="38">
                  <c:v>0.06</c:v>
                </c:pt>
                <c:pt idx="39">
                  <c:v>0.05</c:v>
                </c:pt>
                <c:pt idx="40">
                  <c:v>0.05</c:v>
                </c:pt>
                <c:pt idx="41">
                  <c:v>0.05</c:v>
                </c:pt>
                <c:pt idx="42">
                  <c:v>0.03</c:v>
                </c:pt>
                <c:pt idx="43">
                  <c:v>0.01</c:v>
                </c:pt>
                <c:pt idx="44">
                  <c:v>0.01</c:v>
                </c:pt>
                <c:pt idx="45">
                  <c:v>0.01</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819-4CFA-BA0E-D81A0F5F8E10}"/>
            </c:ext>
          </c:extLst>
        </c:ser>
        <c:dLbls>
          <c:showLegendKey val="0"/>
          <c:showVal val="0"/>
          <c:showCatName val="0"/>
          <c:showSerName val="0"/>
          <c:showPercent val="0"/>
          <c:showBubbleSize val="0"/>
        </c:dLbls>
        <c:smooth val="0"/>
        <c:axId val="194834816"/>
        <c:axId val="194937600"/>
      </c:lineChart>
      <c:catAx>
        <c:axId val="194834816"/>
        <c:scaling>
          <c:orientation val="minMax"/>
        </c:scaling>
        <c:delete val="0"/>
        <c:axPos val="b"/>
        <c:numFmt formatCode="General" sourceLinked="1"/>
        <c:majorTickMark val="none"/>
        <c:minorTickMark val="none"/>
        <c:tickLblPos val="nextTo"/>
        <c:txPr>
          <a:bodyPr/>
          <a:lstStyle/>
          <a:p>
            <a:pPr>
              <a:defRPr sz="1400">
                <a:solidFill>
                  <a:schemeClr val="tx1"/>
                </a:solidFill>
              </a:defRPr>
            </a:pPr>
            <a:endParaRPr lang="en-CH"/>
          </a:p>
        </c:txPr>
        <c:crossAx val="194937600"/>
        <c:crosses val="autoZero"/>
        <c:auto val="1"/>
        <c:lblAlgn val="ctr"/>
        <c:lblOffset val="100"/>
        <c:tickLblSkip val="5"/>
        <c:noMultiLvlLbl val="0"/>
      </c:catAx>
      <c:valAx>
        <c:axId val="194937600"/>
        <c:scaling>
          <c:orientation val="minMax"/>
        </c:scaling>
        <c:delete val="0"/>
        <c:axPos val="l"/>
        <c:numFmt formatCode="General" sourceLinked="1"/>
        <c:majorTickMark val="out"/>
        <c:minorTickMark val="none"/>
        <c:tickLblPos val="nextTo"/>
        <c:txPr>
          <a:bodyPr/>
          <a:lstStyle/>
          <a:p>
            <a:pPr>
              <a:defRPr sz="1200" b="1"/>
            </a:pPr>
            <a:endParaRPr lang="en-CH"/>
          </a:p>
        </c:txPr>
        <c:crossAx val="194834816"/>
        <c:crosses val="autoZero"/>
        <c:crossBetween val="between"/>
      </c:valAx>
    </c:plotArea>
    <c:legend>
      <c:legendPos val="r"/>
      <c:layout>
        <c:manualLayout>
          <c:xMode val="edge"/>
          <c:yMode val="edge"/>
          <c:x val="0.273698043106542"/>
          <c:y val="0.60378316131480603"/>
          <c:w val="0.352093882224009"/>
          <c:h val="0.15370249549935225"/>
        </c:manualLayout>
      </c:layout>
      <c:overlay val="0"/>
      <c:txPr>
        <a:bodyPr/>
        <a:lstStyle/>
        <a:p>
          <a:pPr>
            <a:defRPr sz="1600">
              <a:solidFill>
                <a:schemeClr val="tx1"/>
              </a:solidFill>
            </a:defRPr>
          </a:pPr>
          <a:endParaRPr lang="en-CH"/>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Nacimientos, Spectrum</c:v>
                </c:pt>
              </c:strCache>
            </c:strRef>
          </c:tx>
          <c:spPr>
            <a:solidFill>
              <a:schemeClr val="accent1"/>
            </a:solidFill>
            <a:ln>
              <a:noFill/>
            </a:ln>
            <a:effectLst/>
          </c:spPr>
          <c:invertIfNegative val="0"/>
          <c:cat>
            <c:strRef>
              <c:f>Sheet1!$B$1:$L$1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Sheet1!$B$2:$L$2</c:f>
              <c:numCache>
                <c:formatCode>General</c:formatCode>
                <c:ptCount val="11"/>
                <c:pt idx="0">
                  <c:v>58484.90625</c:v>
                </c:pt>
                <c:pt idx="1">
                  <c:v>59040.433590000001</c:v>
                </c:pt>
                <c:pt idx="2">
                  <c:v>59575.261720000002</c:v>
                </c:pt>
                <c:pt idx="3">
                  <c:v>60046.640619999998</c:v>
                </c:pt>
                <c:pt idx="4">
                  <c:v>60708.21875</c:v>
                </c:pt>
                <c:pt idx="5">
                  <c:v>60885.65625</c:v>
                </c:pt>
                <c:pt idx="6">
                  <c:v>61332.023439999997</c:v>
                </c:pt>
                <c:pt idx="7">
                  <c:v>61485.554689999997</c:v>
                </c:pt>
                <c:pt idx="8">
                  <c:v>60941.132810000003</c:v>
                </c:pt>
                <c:pt idx="9">
                  <c:v>60424.800779999998</c:v>
                </c:pt>
                <c:pt idx="10">
                  <c:v>60014.648439999997</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4B4-45E8-914C-140CEC0443C4}"/>
            </c:ext>
          </c:extLst>
        </c:ser>
        <c:ser>
          <c:idx val="1"/>
          <c:order val="1"/>
          <c:tx>
            <c:strRef>
              <c:f>Sheet1!$A$3</c:f>
              <c:strCache>
                <c:ptCount val="1"/>
                <c:pt idx="0">
                  <c:v>Nacimientos, programa</c:v>
                </c:pt>
              </c:strCache>
            </c:strRef>
          </c:tx>
          <c:spPr>
            <a:solidFill>
              <a:schemeClr val="accent2"/>
            </a:solidFill>
            <a:ln>
              <a:noFill/>
            </a:ln>
            <a:effectLst/>
          </c:spPr>
          <c:invertIfNegative val="0"/>
          <c:cat>
            <c:strRef>
              <c:f>Sheet1!$B$1:$L$1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Sheet1!$B$3:$L$3</c:f>
              <c:numCache>
                <c:formatCode>General</c:formatCode>
                <c:ptCount val="11"/>
                <c:pt idx="0">
                  <c:v>47243</c:v>
                </c:pt>
                <c:pt idx="1">
                  <c:v>47599</c:v>
                </c:pt>
                <c:pt idx="2">
                  <c:v>45563</c:v>
                </c:pt>
                <c:pt idx="3">
                  <c:v>46973</c:v>
                </c:pt>
                <c:pt idx="4">
                  <c:v>47542</c:v>
                </c:pt>
                <c:pt idx="5">
                  <c:v>46821</c:v>
                </c:pt>
                <c:pt idx="6">
                  <c:v>54546</c:v>
                </c:pt>
                <c:pt idx="7">
                  <c:v>53715</c:v>
                </c:pt>
                <c:pt idx="8">
                  <c:v>51962</c:v>
                </c:pt>
                <c:pt idx="9">
                  <c:v>50469</c:v>
                </c:pt>
                <c:pt idx="10">
                  <c:v>48543</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4B4-45E8-914C-140CEC0443C4}"/>
            </c:ext>
          </c:extLst>
        </c:ser>
        <c:ser>
          <c:idx val="2"/>
          <c:order val="2"/>
          <c:tx>
            <c:strRef>
              <c:f>Sheet1!$A$4</c:f>
              <c:strCache>
                <c:ptCount val="1"/>
                <c:pt idx="0">
                  <c:v>Primeras Visitas APN</c:v>
                </c:pt>
              </c:strCache>
            </c:strRef>
          </c:tx>
          <c:spPr>
            <a:solidFill>
              <a:schemeClr val="accent3"/>
            </a:solidFill>
            <a:ln>
              <a:noFill/>
            </a:ln>
            <a:effectLst/>
          </c:spPr>
          <c:invertIfNegative val="0"/>
          <c:cat>
            <c:strRef>
              <c:f>Sheet1!$B$1:$L$1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Sheet1!$B$4:$L$4</c:f>
              <c:numCache>
                <c:formatCode>General</c:formatCode>
                <c:ptCount val="11"/>
                <c:pt idx="0">
                  <c:v>49190</c:v>
                </c:pt>
                <c:pt idx="1">
                  <c:v>50021</c:v>
                </c:pt>
                <c:pt idx="2">
                  <c:v>49526</c:v>
                </c:pt>
                <c:pt idx="3">
                  <c:v>52239</c:v>
                </c:pt>
                <c:pt idx="4">
                  <c:v>53227</c:v>
                </c:pt>
                <c:pt idx="5">
                  <c:v>53640</c:v>
                </c:pt>
                <c:pt idx="6">
                  <c:v>56918</c:v>
                </c:pt>
                <c:pt idx="7">
                  <c:v>58623</c:v>
                </c:pt>
                <c:pt idx="8">
                  <c:v>59605</c:v>
                </c:pt>
                <c:pt idx="9">
                  <c:v>52350</c:v>
                </c:pt>
                <c:pt idx="10">
                  <c:v>51881</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4B4-45E8-914C-140CEC0443C4}"/>
            </c:ext>
          </c:extLst>
        </c:ser>
        <c:ser>
          <c:idx val="3"/>
          <c:order val="3"/>
          <c:tx>
            <c:strRef>
              <c:f>Sheet1!$A$5</c:f>
              <c:strCache>
                <c:ptCount val="1"/>
                <c:pt idx="0">
                  <c:v>Recibieron &gt;=1 prueba VIH</c:v>
                </c:pt>
              </c:strCache>
            </c:strRef>
          </c:tx>
          <c:spPr>
            <a:solidFill>
              <a:schemeClr val="accent4"/>
            </a:solidFill>
            <a:ln>
              <a:noFill/>
            </a:ln>
            <a:effectLst/>
          </c:spPr>
          <c:invertIfNegative val="0"/>
          <c:cat>
            <c:strRef>
              <c:f>Sheet1!$B$1:$L$1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Sheet1!$B$5:$L$5</c:f>
              <c:numCache>
                <c:formatCode>General</c:formatCode>
                <c:ptCount val="11"/>
                <c:pt idx="0">
                  <c:v>28453</c:v>
                </c:pt>
                <c:pt idx="1">
                  <c:v>30155</c:v>
                </c:pt>
                <c:pt idx="2">
                  <c:v>30027</c:v>
                </c:pt>
                <c:pt idx="3">
                  <c:v>29789</c:v>
                </c:pt>
                <c:pt idx="4">
                  <c:v>31339</c:v>
                </c:pt>
                <c:pt idx="5">
                  <c:v>31407</c:v>
                </c:pt>
                <c:pt idx="6">
                  <c:v>33844</c:v>
                </c:pt>
                <c:pt idx="7">
                  <c:v>35605</c:v>
                </c:pt>
                <c:pt idx="8">
                  <c:v>38683</c:v>
                </c:pt>
                <c:pt idx="9">
                  <c:v>34985</c:v>
                </c:pt>
                <c:pt idx="10">
                  <c:v>35183</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4B4-45E8-914C-140CEC0443C4}"/>
            </c:ext>
          </c:extLst>
        </c:ser>
        <c:dLbls>
          <c:showLegendKey val="0"/>
          <c:showVal val="0"/>
          <c:showCatName val="0"/>
          <c:showSerName val="0"/>
          <c:showPercent val="0"/>
          <c:showBubbleSize val="0"/>
        </c:dLbls>
        <c:gapWidth val="219"/>
        <c:overlap val="-27"/>
        <c:axId val="1637907359"/>
        <c:axId val="1749527295"/>
      </c:barChart>
      <c:catAx>
        <c:axId val="1637907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crossAx val="1749527295"/>
        <c:crosses val="autoZero"/>
        <c:auto val="1"/>
        <c:lblAlgn val="ctr"/>
        <c:lblOffset val="100"/>
        <c:noMultiLvlLbl val="0"/>
      </c:catAx>
      <c:valAx>
        <c:axId val="1749527295"/>
        <c:scaling>
          <c:orientation val="minMax"/>
          <c:max val="61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crossAx val="1637907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A9E1C-47A2-490F-A455-2645E356D6DC}" type="datetimeFigureOut">
              <a:rPr lang="en-CH" smtClean="0"/>
              <a:t>01/02/2024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6A75E5-EEA6-4699-9135-78D05B2AA1DC}" type="slidenum">
              <a:rPr lang="en-CH" smtClean="0"/>
              <a:t>‹#›</a:t>
            </a:fld>
            <a:endParaRPr lang="en-CH"/>
          </a:p>
        </p:txBody>
      </p:sp>
    </p:spTree>
    <p:extLst>
      <p:ext uri="{BB962C8B-B14F-4D97-AF65-F5344CB8AC3E}">
        <p14:creationId xmlns:p14="http://schemas.microsoft.com/office/powerpoint/2010/main" val="142827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Buenos días, gracias por su presencia y compromiso en este proceso de estimaciones.</a:t>
            </a:r>
          </a:p>
          <a:p>
            <a:pPr marL="0" marR="0" algn="l" rtl="0" eaLnBrk="1" latinLnBrk="0" hangingPunct="1">
              <a:lnSpc>
                <a:spcPct val="107000"/>
              </a:lnSpc>
              <a:spcBef>
                <a:spcPts val="0"/>
              </a:spcBef>
              <a:spcAft>
                <a:spcPts val="800"/>
              </a:spcAft>
            </a:pPr>
            <a:endPar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 nombre es Luis R. Tapia. Oficial de información estratégica de ONUSIDA en Guatemala, Honduras y Nicaragua y el día de hoy hablaremos </a:t>
            </a:r>
            <a:r>
              <a:rPr lang="es-MX" sz="1800" kern="100" noProof="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rapidamente</a:t>
            </a: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sobre la revisión de calidad de los datos programáticos y de vigilancia necesarios para los modelos de estimaciones. Y también hablaremos sobre los problemas de calidad más comunes y cómo solucionarlos</a:t>
            </a:r>
            <a:endParaRPr lang="en-CH" sz="1200" kern="100" dirty="0">
              <a:solidFill>
                <a:schemeClr val="tx1"/>
              </a:solidFill>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A6A75E5-EEA6-4699-9135-78D05B2AA1DC}" type="slidenum">
              <a:rPr lang="en-CH" smtClean="0"/>
              <a:t>1</a:t>
            </a:fld>
            <a:endParaRPr lang="en-CH"/>
          </a:p>
        </p:txBody>
      </p:sp>
    </p:spTree>
    <p:extLst>
      <p:ext uri="{BB962C8B-B14F-4D97-AF65-F5344CB8AC3E}">
        <p14:creationId xmlns:p14="http://schemas.microsoft.com/office/powerpoint/2010/main" val="1618124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la pestaña Pruebas en centros de atención prenatal, introduzca el número de pruebas del VIH realizadas a mujeres embarazadas en centros de atención prenatal para todos los años disponibles. </a:t>
            </a:r>
          </a:p>
          <a:p>
            <a:pPr marL="0" marR="0" algn="l" rtl="0" eaLnBrk="1" latinLnBrk="0" hangingPunct="1">
              <a:lnSpc>
                <a:spcPct val="107000"/>
              </a:lnSpc>
              <a:spcBef>
                <a:spcPts val="0"/>
              </a:spcBef>
              <a:spcAft>
                <a:spcPts val="800"/>
              </a:spcAft>
            </a:pPr>
            <a:r>
              <a:rPr lang="es-MX" sz="1800" kern="100" noProof="0" dirty="0">
                <a:solidFill>
                  <a:srgbClr val="000000"/>
                </a:solidFill>
                <a:effectLst/>
                <a:latin typeface="Calibri" panose="020F0502020204030204" pitchFamily="34" charset="0"/>
                <a:cs typeface="Times New Roman" panose="02020603050405020304" pitchFamily="18" charset="0"/>
              </a:rPr>
              <a:t>Especifique también el número de mujeres diagnosticadas como seropositivas en su primera visita al centro de atención prenatal, así como el de mujeres que entran en el centro de atención prenatal y ya se sabe (por un diagnóstico previo) que están infectadas por el VIH. Ambos grupos cuentan tanto en el numerador como en el denominador de la prevalencia del VIH entre las mujeres embarazadas. </a:t>
            </a:r>
          </a:p>
          <a:p>
            <a:pPr marL="0" marR="0" algn="l" rtl="0" eaLnBrk="1" latinLnBrk="0" hangingPunct="1">
              <a:lnSpc>
                <a:spcPct val="107000"/>
              </a:lnSpc>
              <a:spcBef>
                <a:spcPts val="0"/>
              </a:spcBef>
              <a:spcAft>
                <a:spcPts val="800"/>
              </a:spcAft>
            </a:pPr>
            <a:endParaRPr lang="es-MX" sz="1800" kern="100" noProof="0" dirty="0">
              <a:solidFill>
                <a:srgbClr val="000000"/>
              </a:solidFill>
              <a:effectLst/>
              <a:latin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s-MX" sz="1800" kern="100" noProof="0" dirty="0">
                <a:solidFill>
                  <a:srgbClr val="000000"/>
                </a:solidFill>
                <a:effectLst/>
                <a:latin typeface="Calibri" panose="020F0502020204030204" pitchFamily="34" charset="0"/>
                <a:cs typeface="Times New Roman" panose="02020603050405020304" pitchFamily="18" charset="0"/>
              </a:rPr>
              <a:t>Para comprobar y garantizar la coherencia con los datos de PTMI. </a:t>
            </a:r>
          </a:p>
          <a:p>
            <a:pPr marL="285750" marR="0" indent="-285750" algn="l" rtl="0" eaLnBrk="1" latinLnBrk="0" hangingPunct="1">
              <a:lnSpc>
                <a:spcPct val="107000"/>
              </a:lnSpc>
              <a:spcBef>
                <a:spcPts val="0"/>
              </a:spcBef>
              <a:spcAft>
                <a:spcPts val="800"/>
              </a:spcAft>
              <a:buFont typeface="Arial" panose="020B0604020202020204" pitchFamily="34" charset="0"/>
              <a:buChar char="•"/>
            </a:pPr>
            <a:r>
              <a:rPr lang="es-MX" sz="1800" kern="100" noProof="0" dirty="0">
                <a:solidFill>
                  <a:srgbClr val="000000"/>
                </a:solidFill>
                <a:effectLst/>
                <a:latin typeface="Calibri" panose="020F0502020204030204" pitchFamily="34" charset="0"/>
                <a:cs typeface="Times New Roman" panose="02020603050405020304" pitchFamily="18" charset="0"/>
              </a:rPr>
              <a:t>Esperamos que las cifras de nuevos diagnósticos sean iguales o superiores a las cifras que iniciaron la PTMI DURANTE el embarazo actual. </a:t>
            </a:r>
          </a:p>
          <a:p>
            <a:pPr marL="285750" marR="0" indent="-285750" algn="l" rtl="0" eaLnBrk="1" latinLnBrk="0" hangingPunct="1">
              <a:lnSpc>
                <a:spcPct val="107000"/>
              </a:lnSpc>
              <a:spcBef>
                <a:spcPts val="0"/>
              </a:spcBef>
              <a:spcAft>
                <a:spcPts val="800"/>
              </a:spcAft>
              <a:buFont typeface="Arial" panose="020B0604020202020204" pitchFamily="34" charset="0"/>
              <a:buChar char="•"/>
            </a:pPr>
            <a:r>
              <a:rPr lang="es-MX" sz="1800" kern="100" noProof="0" dirty="0">
                <a:solidFill>
                  <a:srgbClr val="000000"/>
                </a:solidFill>
                <a:effectLst/>
                <a:latin typeface="Calibri" panose="020F0502020204030204" pitchFamily="34" charset="0"/>
                <a:cs typeface="Times New Roman" panose="02020603050405020304" pitchFamily="18" charset="0"/>
              </a:rPr>
              <a:t>Del mismo modo, esperamos que los números que ya se conocen como VIH positivos sean al menos iguales a los números que usted introdujo en la hoja de PTMI como que ya habían comenzado la TAR antes del embarazo actual.  </a:t>
            </a:r>
          </a:p>
          <a:p>
            <a:pPr marL="0" marR="0" indent="0" algn="l" rtl="0" eaLnBrk="1" latinLnBrk="0" hangingPunct="1">
              <a:lnSpc>
                <a:spcPct val="107000"/>
              </a:lnSpc>
              <a:spcBef>
                <a:spcPts val="0"/>
              </a:spcBef>
              <a:spcAft>
                <a:spcPts val="800"/>
              </a:spcAft>
              <a:buFont typeface="Arial" panose="020B0604020202020204" pitchFamily="34" charset="0"/>
              <a:buNone/>
            </a:pPr>
            <a:endParaRPr lang="es-MX" sz="1800" kern="100" noProof="0" dirty="0">
              <a:solidFill>
                <a:srgbClr val="000000"/>
              </a:solidFill>
              <a:effectLst/>
              <a:latin typeface="Calibri" panose="020F0502020204030204" pitchFamily="34" charset="0"/>
              <a:cs typeface="Times New Roman" panose="02020603050405020304" pitchFamily="18" charset="0"/>
            </a:endParaRPr>
          </a:p>
          <a:p>
            <a:pPr marL="0" marR="0" indent="0" algn="l" rtl="0" eaLnBrk="1" latinLnBrk="0" hangingPunct="1">
              <a:lnSpc>
                <a:spcPct val="107000"/>
              </a:lnSpc>
              <a:spcBef>
                <a:spcPts val="0"/>
              </a:spcBef>
              <a:spcAft>
                <a:spcPts val="800"/>
              </a:spcAft>
              <a:buFont typeface="Arial" panose="020B0604020202020204" pitchFamily="34" charset="0"/>
              <a:buNone/>
            </a:pPr>
            <a:r>
              <a:rPr lang="es-MX" sz="1800" kern="100" noProof="0" dirty="0">
                <a:solidFill>
                  <a:srgbClr val="000000"/>
                </a:solidFill>
                <a:effectLst/>
                <a:latin typeface="Calibri" panose="020F0502020204030204" pitchFamily="34" charset="0"/>
                <a:cs typeface="Times New Roman" panose="02020603050405020304" pitchFamily="18" charset="0"/>
              </a:rPr>
              <a:t>Si la entrada de datos para estos 3 indicadores (pruebas del VIH, nuevos positivos y positivos conocidos) está completa, Spectrum calculará la prevalencia entre las mujeres que acuden al centro de atención prenatal, en una fila en la parte inferior. Esta prevalencia es la que debe introducir en el EPP para las mujeres restantes, en la fila superior "Pruebas de rutina en APN a nivel de censo". La mayoría de los países utilizarán el mismo método para ajustar el EPP para hombres restantes. </a:t>
            </a:r>
          </a:p>
          <a:p>
            <a:pPr marL="0" marR="0" algn="l" rtl="0" eaLnBrk="1" latinLnBrk="0" hangingPunct="1">
              <a:lnSpc>
                <a:spcPct val="107000"/>
              </a:lnSpc>
              <a:spcBef>
                <a:spcPts val="0"/>
              </a:spcBef>
              <a:spcAft>
                <a:spcPts val="800"/>
              </a:spcAft>
            </a:pPr>
            <a:endParaRPr lang="es-MX" sz="1800" kern="100" noProof="0" dirty="0">
              <a:solidFill>
                <a:srgbClr val="000000"/>
              </a:solidFill>
              <a:effectLst/>
              <a:latin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s-MX" sz="1800" kern="100" noProof="0" dirty="0">
                <a:solidFill>
                  <a:srgbClr val="000000"/>
                </a:solidFill>
                <a:effectLst/>
                <a:latin typeface="Calibri" panose="020F0502020204030204" pitchFamily="34" charset="0"/>
                <a:cs typeface="Times New Roman" panose="02020603050405020304" pitchFamily="18" charset="0"/>
              </a:rPr>
              <a:t>Tanto si utiliza el EPP como CSAVR, la prevalencia observada de APN calculada aquí a partir de sus datos puede utilizarse para ajustar la prevalencia estimada de Spectrum entre las mujeres embarazadas, el denominador de la necesidad de PTMI, los eventos de transmisión de madre a hijo y, por tanto (de forma acumulativa en los próximos años), el número de infecciones infantiles y de niños que viven con el VIH.</a:t>
            </a:r>
          </a:p>
          <a:p>
            <a:pPr marL="0" marR="0" algn="l" rtl="0" eaLnBrk="1" latinLnBrk="0" hangingPunct="1">
              <a:lnSpc>
                <a:spcPct val="107000"/>
              </a:lnSpc>
              <a:spcBef>
                <a:spcPts val="0"/>
              </a:spcBef>
              <a:spcAft>
                <a:spcPts val="800"/>
              </a:spcAft>
            </a:pPr>
            <a:endParaRPr lang="es-MX" sz="1800" kern="100" noProof="0" dirty="0">
              <a:solidFill>
                <a:srgbClr val="00000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MX" sz="1800" kern="100" noProof="0" dirty="0">
                <a:solidFill>
                  <a:srgbClr val="000000"/>
                </a:solidFill>
                <a:effectLst/>
                <a:latin typeface="Calibri" panose="020F0502020204030204" pitchFamily="34" charset="0"/>
                <a:cs typeface="Times New Roman" panose="02020603050405020304" pitchFamily="18" charset="0"/>
              </a:rPr>
              <a:t>Esto se hace en Opciones avanzadas, ajustando un factor de ajuste local en el apartado “Fecundidad relacionada con el VIH”. La fertilidad predeterminada entre las mujeres infectadas por el VIH se basa en patrones globales predeterminados que reflejan los </a:t>
            </a: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efectos del VIH sobre la fertilidad por edad, recuento de CD4 y estado de tratamiento en relación con las mujeres no infectadas.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Mediante el ajuste local de la fecundidad puede también adaptarse la prevalencia estimada por Spectrum en mujeres embarazadas a sus datos de pruebas de APN si cree que reflejan con exactitud la prevalencia nacional. No obstante, utilice con precaución los datos de las pruebas de control prenatal para el ajuste de fertilidad.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los años en que las pruebas de APN fueron selectivas, incompletas y no representativas</a:t>
            </a:r>
            <a:r>
              <a:rPr lang="es-MX" sz="1800" kern="100" noProof="0" dirty="0">
                <a:solidFill>
                  <a:srgbClr val="00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no utilice la prevalencia aparente para ajustar también la fertilidad de Spectrum. Si no hay datos de pruebas de APN para ajustar o validar las estimaciones de Spectrum para las mujeres embarazadas y la TMI, puede abstenerse por completo de estimar la TMI y los resultados infantiles, o ONUSIDA puede recomendar no publicarlos. </a:t>
            </a:r>
            <a:endParaRPr lang="es-MX" sz="1800" kern="100" noProof="0" dirty="0">
              <a:solidFill>
                <a:srgbClr val="000000"/>
              </a:solidFill>
              <a:effectLst/>
              <a:latin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endParaRPr lang="es-MX" sz="1800" kern="100" noProof="0" dirty="0">
              <a:solidFill>
                <a:srgbClr val="000000"/>
              </a:solidFill>
              <a:effectLst/>
              <a:latin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s-MX" sz="1800" kern="100" noProof="0" dirty="0">
                <a:solidFill>
                  <a:srgbClr val="000000"/>
                </a:solidFill>
                <a:effectLst/>
                <a:latin typeface="Calibri" panose="020F0502020204030204" pitchFamily="34" charset="0"/>
                <a:cs typeface="Times New Roman" panose="02020603050405020304" pitchFamily="18" charset="0"/>
              </a:rPr>
              <a:t>Por último, en este editor también puede introducir opcionalmente </a:t>
            </a: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los nacimientos notificados por el programa. Si se comparan con los nacimientos calculados por Spectrum, se obtiene información sobre la cobertura de la atención prenatal y la exhaustividad de los datos de dicha atención.</a:t>
            </a:r>
            <a:endParaRPr lang="es-MX" noProof="0"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3660D5-ED4C-41CA-8F92-89CB6C57A1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215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referencia a los datos rutinarios de pruebas en el control prenatal en EPP, una principal recomendación es que se asegure de que se cumplen los siguientes criterios: </a:t>
            </a:r>
          </a:p>
          <a:p>
            <a:pPr marL="0" marR="0" algn="l" rtl="0" eaLnBrk="1" latinLnBrk="0" hangingPunct="1">
              <a:lnSpc>
                <a:spcPct val="107000"/>
              </a:lnSpc>
              <a:spcBef>
                <a:spcPts val="0"/>
              </a:spcBef>
              <a:spcAft>
                <a:spcPts val="800"/>
              </a:spcAft>
            </a:pPr>
            <a:endPar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rtl="0" eaLnBrk="1" latinLnBrk="0" hangingPunct="1">
              <a:lnSpc>
                <a:spcPct val="107000"/>
              </a:lnSpc>
              <a:spcBef>
                <a:spcPts val="0"/>
              </a:spcBef>
              <a:spcAft>
                <a:spcPts val="800"/>
              </a:spcAft>
              <a:buFont typeface="Arial" panose="020B0604020202020204" pitchFamily="34" charset="0"/>
              <a:buChar char="•"/>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tendencias estables de prevalencia</a:t>
            </a:r>
          </a:p>
          <a:p>
            <a:pPr marL="285750" marR="0" indent="-285750" algn="l" rtl="0" eaLnBrk="1" latinLnBrk="0" hangingPunct="1">
              <a:lnSpc>
                <a:spcPct val="107000"/>
              </a:lnSpc>
              <a:spcBef>
                <a:spcPts val="0"/>
              </a:spcBef>
              <a:spcAft>
                <a:spcPts val="800"/>
              </a:spcAft>
              <a:buFont typeface="Arial" panose="020B0604020202020204" pitchFamily="34" charset="0"/>
              <a:buChar char="•"/>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inclusión de mujeres seropositivas conocidas</a:t>
            </a:r>
          </a:p>
          <a:p>
            <a:pPr marL="285750" marR="0" indent="-285750" algn="l" rtl="0" eaLnBrk="1" latinLnBrk="0" hangingPunct="1">
              <a:lnSpc>
                <a:spcPct val="107000"/>
              </a:lnSpc>
              <a:spcBef>
                <a:spcPts val="0"/>
              </a:spcBef>
              <a:spcAft>
                <a:spcPts val="800"/>
              </a:spcAft>
              <a:buFont typeface="Arial" panose="020B0604020202020204" pitchFamily="34" charset="0"/>
              <a:buChar char="•"/>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Puntualidad</a:t>
            </a:r>
          </a:p>
          <a:p>
            <a:pPr marL="285750" marR="0" indent="-285750" algn="l" rtl="0" eaLnBrk="1" latinLnBrk="0" hangingPunct="1">
              <a:lnSpc>
                <a:spcPct val="107000"/>
              </a:lnSpc>
              <a:spcBef>
                <a:spcPts val="0"/>
              </a:spcBef>
              <a:spcAft>
                <a:spcPts val="800"/>
              </a:spcAft>
              <a:buFont typeface="Arial" panose="020B0604020202020204" pitchFamily="34" charset="0"/>
              <a:buChar char="•"/>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exclusión de pruebas repetidas</a:t>
            </a:r>
          </a:p>
          <a:p>
            <a:pPr marL="285750" marR="0" indent="-285750" algn="l" rtl="0" eaLnBrk="1" latinLnBrk="0" hangingPunct="1">
              <a:lnSpc>
                <a:spcPct val="107000"/>
              </a:lnSpc>
              <a:spcBef>
                <a:spcPts val="0"/>
              </a:spcBef>
              <a:spcAft>
                <a:spcPts val="800"/>
              </a:spcAft>
              <a:buFont typeface="Arial" panose="020B0604020202020204" pitchFamily="34" charset="0"/>
              <a:buChar char="•"/>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consideración de la calidad de las pruebas y</a:t>
            </a:r>
          </a:p>
          <a:p>
            <a:pPr marL="285750" marR="0" indent="-285750" algn="l" rtl="0" eaLnBrk="1" latinLnBrk="0" hangingPunct="1">
              <a:lnSpc>
                <a:spcPct val="107000"/>
              </a:lnSpc>
              <a:spcBef>
                <a:spcPts val="0"/>
              </a:spcBef>
              <a:spcAft>
                <a:spcPts val="800"/>
              </a:spcAft>
              <a:buFont typeface="Arial" panose="020B0604020202020204" pitchFamily="34" charset="0"/>
              <a:buChar char="•"/>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agotamiento de existencias</a:t>
            </a:r>
            <a:r>
              <a:rPr lang="es-MX" sz="1800" kern="100" noProof="0" dirty="0">
                <a:solidFill>
                  <a:srgbClr val="00000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p>
          <a:p>
            <a:pPr marL="0" marR="0" indent="0" algn="l" rtl="0" eaLnBrk="1" latinLnBrk="0" hangingPunct="1">
              <a:lnSpc>
                <a:spcPct val="107000"/>
              </a:lnSpc>
              <a:spcBef>
                <a:spcPts val="0"/>
              </a:spcBef>
              <a:spcAft>
                <a:spcPts val="800"/>
              </a:spcAft>
              <a:buFont typeface="Arial" panose="020B0604020202020204" pitchFamily="34" charset="0"/>
              <a:buNone/>
            </a:pPr>
            <a:endParaRPr lang="es-MX" sz="1800" kern="100" noProof="0" dirty="0">
              <a:solidFill>
                <a:srgbClr val="00000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marR="0" indent="0" algn="l" rtl="0" eaLnBrk="1" latinLnBrk="0" hangingPunct="1">
              <a:lnSpc>
                <a:spcPct val="107000"/>
              </a:lnSpc>
              <a:spcBef>
                <a:spcPts val="0"/>
              </a:spcBef>
              <a:spcAft>
                <a:spcPts val="800"/>
              </a:spcAft>
              <a:buFont typeface="Arial" panose="020B0604020202020204" pitchFamily="34" charset="0"/>
              <a:buNone/>
            </a:pPr>
            <a:r>
              <a:rPr lang="es-MX" sz="1800" kern="100" noProof="0" dirty="0">
                <a:solidFill>
                  <a:srgbClr val="00000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Si no se cumple algún criterio, absténgase de utilizar los datos.</a:t>
            </a:r>
            <a:endParaRPr lang="es-MX" noProof="0" dirty="0">
              <a:effectLst/>
            </a:endParaRP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660D5-ED4C-41CA-8F92-89CB6C57A1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6827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Siempre</a:t>
            </a:r>
            <a:r>
              <a:rPr lang="en-US"/>
              <a:t> dentro de la pestaña </a:t>
            </a:r>
            <a:r>
              <a:rPr lang="en-US" err="1"/>
              <a:t>Pruebas</a:t>
            </a:r>
            <a:r>
              <a:rPr lang="en-US"/>
              <a:t> APN de las Estadísticas del programa, utilice el gráfico de la parte inferior izquierda para validar sus entradas, antes de elegir qué años de datos son lo suficientemente buenos como para incluirlos en EPP y en el ajuste de la fertilidad.  </a:t>
            </a:r>
          </a:p>
          <a:p>
            <a:endParaRPr lang="en-US"/>
          </a:p>
          <a:p>
            <a:r>
              <a:rPr lang="en-US" err="1"/>
              <a:t>Posibles</a:t>
            </a:r>
            <a:r>
              <a:rPr lang="en-US"/>
              <a:t> </a:t>
            </a:r>
            <a:r>
              <a:rPr lang="en-US" err="1"/>
              <a:t>incoherencias</a:t>
            </a:r>
            <a:r>
              <a:rPr lang="en-US"/>
              <a:t> para examinar, explicar o ajustar son:</a:t>
            </a:r>
          </a:p>
          <a:p>
            <a:pPr marL="171450" indent="-171450">
              <a:buFont typeface="Arial" panose="020B0604020202020204" pitchFamily="34" charset="0"/>
              <a:buChar char="•"/>
            </a:pPr>
            <a:r>
              <a:rPr lang="en-US"/>
              <a:t>Si los nacimientos notificados por el programa distan mucho de los estimados por Spectrum</a:t>
            </a:r>
          </a:p>
          <a:p>
            <a:pPr marL="171450" indent="-171450">
              <a:buFont typeface="Arial" panose="020B0604020202020204" pitchFamily="34" charset="0"/>
              <a:buChar char="•"/>
            </a:pPr>
            <a:r>
              <a:rPr lang="en-US"/>
              <a:t>Si se contaron muchas más primeras visitas al centro de atención prenatal que nacimientos declarados en el programa, es posible que las visitas al centro de atención prenatal estén sobreestimadas y, por tanto, la prevalencia en el centro de atención prenatal esté infraestimada.</a:t>
            </a:r>
            <a:endParaRPr lang="en-KE"/>
          </a:p>
        </p:txBody>
      </p:sp>
      <p:sp>
        <p:nvSpPr>
          <p:cNvPr id="4" name="Slide Number Placeholder 3"/>
          <p:cNvSpPr>
            <a:spLocks noGrp="1"/>
          </p:cNvSpPr>
          <p:nvPr>
            <p:ph type="sldNum" sz="quarter" idx="5"/>
          </p:nvPr>
        </p:nvSpPr>
        <p:spPr/>
        <p:txBody>
          <a:bodyPr/>
          <a:lstStyle/>
          <a:p>
            <a:fld id="{0A6A75E5-EEA6-4699-9135-78D05B2AA1DC}" type="slidenum">
              <a:rPr lang="en-CH" smtClean="0"/>
              <a:t>12</a:t>
            </a:fld>
            <a:endParaRPr lang="en-CH"/>
          </a:p>
        </p:txBody>
      </p:sp>
    </p:spTree>
    <p:extLst>
      <p:ext uri="{BB962C8B-B14F-4D97-AF65-F5344CB8AC3E}">
        <p14:creationId xmlns:p14="http://schemas.microsoft.com/office/powerpoint/2010/main" val="3718544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s-MX"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Otro problema frecuente es tener un factor local de la fecundidad ajustado al extremo, es decir menor a 2.5 o mayor a 5, esto puede indicar problemas con los datos de prevalencia en la APN, o con la estimación global de mujeres adultas en ambos modelos (EPP y CSAVR)</a:t>
            </a:r>
            <a:endParaRPr lang="en-KE" dirty="0">
              <a:effectLst/>
            </a:endParaRPr>
          </a:p>
          <a:p>
            <a:endParaRPr lang="en-US" dirty="0"/>
          </a:p>
          <a:p>
            <a:r>
              <a:rPr lang="es-MX" dirty="0"/>
              <a:t>En esos casos, se recomienda revisar la representatividad de los datos de prevalencia de APN, considerar la posibilidad de restringir el ajuste entre 2,5 y 5, o considerar otras formas de validar las estimaciones de TMI y de niños, y la cobertura de TAR para PTMI.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C4483-7CF5-4CF7-BC54-0B04140F1C2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9087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Una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cobertura</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estimada</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PTMI o TAR superior al 100%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cualquier</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grupo</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mujeres</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hombres o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niños</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indica un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problema</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sea con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los</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datos</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 con la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estimación</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la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epidemia</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para ese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grupo</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Especialmente</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este</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es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caso</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para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múltiples</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recientes</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años</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l" rtl="0" eaLnBrk="1" latinLnBrk="0" hangingPunct="1">
              <a:lnSpc>
                <a:spcPct val="107000"/>
              </a:lnSpc>
              <a:spcBef>
                <a:spcPts val="0"/>
              </a:spcBef>
              <a:spcAft>
                <a:spcPts val="800"/>
              </a:spcAft>
            </a:pP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este</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ejemplo</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para la PTMI,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debe</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comprobar</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han</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subestimado</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los</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nacimientos</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l" rtl="0" eaLnBrk="1" latinLnBrk="0" hangingPunct="1">
              <a:lnSpc>
                <a:spcPct val="107000"/>
              </a:lnSpc>
              <a:spcBef>
                <a:spcPts val="0"/>
              </a:spcBef>
              <a:spcAft>
                <a:spcPts val="800"/>
              </a:spcAft>
            </a:pP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factor de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ajuste</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local se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ajustó</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fijó</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para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reproducir</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bien la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prevalencia</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nacional</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APN.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las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cifras</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mujeres</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reciben</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ARV para la PTMI se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contabilizaran</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dos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veces</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KE" dirty="0">
              <a:effectLst/>
            </a:endParaRPr>
          </a:p>
          <a:p>
            <a:endParaRPr lang="en-KE" dirty="0"/>
          </a:p>
        </p:txBody>
      </p:sp>
      <p:sp>
        <p:nvSpPr>
          <p:cNvPr id="4" name="Slide Number Placeholder 3"/>
          <p:cNvSpPr>
            <a:spLocks noGrp="1"/>
          </p:cNvSpPr>
          <p:nvPr>
            <p:ph type="sldNum" sz="quarter" idx="5"/>
          </p:nvPr>
        </p:nvSpPr>
        <p:spPr/>
        <p:txBody>
          <a:bodyPr/>
          <a:lstStyle/>
          <a:p>
            <a:fld id="{0A6A75E5-EEA6-4699-9135-78D05B2AA1DC}" type="slidenum">
              <a:rPr lang="en-CH" smtClean="0"/>
              <a:t>14</a:t>
            </a:fld>
            <a:endParaRPr lang="en-CH"/>
          </a:p>
        </p:txBody>
      </p:sp>
    </p:spTree>
    <p:extLst>
      <p:ext uri="{BB962C8B-B14F-4D97-AF65-F5344CB8AC3E}">
        <p14:creationId xmlns:p14="http://schemas.microsoft.com/office/powerpoint/2010/main" val="2751460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KE" sz="1800" kern="100">
                <a:solidFill>
                  <a:srgbClr val="374151"/>
                </a:solidFill>
                <a:effectLst/>
                <a:latin typeface="Söhne"/>
                <a:ea typeface="Calibri" panose="020F0502020204030204" pitchFamily="34" charset="0"/>
                <a:cs typeface="Times New Roman" panose="02020603050405020304" pitchFamily="18" charset="0"/>
              </a:rPr>
              <a:t>Una vez que </a:t>
            </a:r>
            <a:r>
              <a:rPr lang="en-US" sz="1800" kern="100">
                <a:solidFill>
                  <a:srgbClr val="374151"/>
                </a:solidFill>
                <a:effectLst/>
                <a:latin typeface="Söhne"/>
                <a:ea typeface="Calibri" panose="020F0502020204030204" pitchFamily="34" charset="0"/>
                <a:cs typeface="Times New Roman" panose="02020603050405020304" pitchFamily="18" charset="0"/>
              </a:rPr>
              <a:t>haya finalizado sus entradas de datos y el ajuste de la curva CSAVR o EPP, y haya establecido el patrón de sexo en la incidencia (Incidence Rate Ratios), se </a:t>
            </a:r>
            <a:r>
              <a:rPr lang="en-US" sz="1800" kern="100" err="1">
                <a:solidFill>
                  <a:srgbClr val="374151"/>
                </a:solidFill>
                <a:effectLst/>
                <a:latin typeface="Söhne"/>
                <a:ea typeface="Calibri" panose="020F0502020204030204" pitchFamily="34" charset="0"/>
                <a:cs typeface="Times New Roman" panose="02020603050405020304" pitchFamily="18" charset="0"/>
              </a:rPr>
              <a:t>recomienda</a:t>
            </a:r>
            <a:r>
              <a:rPr lang="en-US" sz="1800" kern="100">
                <a:solidFill>
                  <a:srgbClr val="374151"/>
                </a:solidFill>
                <a:effectLst/>
                <a:latin typeface="Söhne"/>
                <a:ea typeface="Calibri" panose="020F0502020204030204" pitchFamily="34" charset="0"/>
                <a:cs typeface="Times New Roman" panose="02020603050405020304" pitchFamily="18" charset="0"/>
              </a:rPr>
              <a:t> </a:t>
            </a:r>
            <a:r>
              <a:rPr lang="en-US" sz="1800" kern="100" err="1">
                <a:solidFill>
                  <a:srgbClr val="374151"/>
                </a:solidFill>
                <a:effectLst/>
                <a:latin typeface="Söhne"/>
                <a:ea typeface="Calibri" panose="020F0502020204030204" pitchFamily="34" charset="0"/>
                <a:cs typeface="Times New Roman" panose="02020603050405020304" pitchFamily="18" charset="0"/>
              </a:rPr>
              <a:t>revisar</a:t>
            </a:r>
            <a:r>
              <a:rPr lang="en-US" sz="1800" kern="100">
                <a:solidFill>
                  <a:srgbClr val="374151"/>
                </a:solidFill>
                <a:effectLst/>
                <a:latin typeface="Söhne"/>
                <a:ea typeface="Calibri" panose="020F0502020204030204" pitchFamily="34" charset="0"/>
                <a:cs typeface="Times New Roman" panose="02020603050405020304" pitchFamily="18" charset="0"/>
              </a:rPr>
              <a:t> los </a:t>
            </a:r>
            <a:r>
              <a:rPr lang="en-KE" sz="1800" kern="100">
                <a:solidFill>
                  <a:srgbClr val="374151"/>
                </a:solidFill>
                <a:effectLst/>
                <a:latin typeface="Söhne"/>
                <a:ea typeface="Calibri" panose="020F0502020204030204" pitchFamily="34" charset="0"/>
                <a:cs typeface="Times New Roman" panose="02020603050405020304" pitchFamily="18" charset="0"/>
              </a:rPr>
              <a:t>Resultados</a:t>
            </a:r>
            <a:r>
              <a:rPr lang="en-US" sz="1800" kern="100">
                <a:solidFill>
                  <a:srgbClr val="374151"/>
                </a:solidFill>
                <a:effectLst/>
                <a:latin typeface="Söhne"/>
                <a:ea typeface="Calibri" panose="020F0502020204030204" pitchFamily="34" charset="0"/>
                <a:cs typeface="Times New Roman" panose="02020603050405020304" pitchFamily="18" charset="0"/>
              </a:rPr>
              <a:t>. En </a:t>
            </a:r>
            <a:r>
              <a:rPr lang="en-KE" sz="1800" kern="100">
                <a:solidFill>
                  <a:srgbClr val="374151"/>
                </a:solidFill>
                <a:effectLst/>
                <a:latin typeface="Söhne"/>
                <a:ea typeface="Calibri" panose="020F0502020204030204" pitchFamily="34" charset="0"/>
                <a:cs typeface="Times New Roman" panose="02020603050405020304" pitchFamily="18" charset="0"/>
              </a:rPr>
              <a:t>Cascada de </a:t>
            </a:r>
            <a:r>
              <a:rPr lang="en-US" sz="1800" kern="100">
                <a:solidFill>
                  <a:srgbClr val="374151"/>
                </a:solidFill>
                <a:effectLst/>
                <a:latin typeface="Söhne"/>
                <a:ea typeface="Calibri" panose="020F0502020204030204" pitchFamily="34" charset="0"/>
                <a:cs typeface="Times New Roman" panose="02020603050405020304" pitchFamily="18" charset="0"/>
              </a:rPr>
              <a:t>tratamiento, revise </a:t>
            </a:r>
            <a:r>
              <a:rPr lang="en-KE" sz="1800" kern="100">
                <a:solidFill>
                  <a:srgbClr val="374151"/>
                </a:solidFill>
                <a:effectLst/>
                <a:latin typeface="Söhne"/>
                <a:ea typeface="Calibri" panose="020F0502020204030204" pitchFamily="34" charset="0"/>
                <a:cs typeface="Times New Roman" panose="02020603050405020304" pitchFamily="18" charset="0"/>
              </a:rPr>
              <a:t>el </a:t>
            </a:r>
            <a:r>
              <a:rPr lang="en-US" sz="1800" kern="100">
                <a:solidFill>
                  <a:srgbClr val="374151"/>
                </a:solidFill>
                <a:effectLst/>
                <a:latin typeface="Söhne"/>
                <a:ea typeface="Calibri" panose="020F0502020204030204" pitchFamily="34" charset="0"/>
                <a:cs typeface="Times New Roman" panose="02020603050405020304" pitchFamily="18" charset="0"/>
              </a:rPr>
              <a:t>progreso </a:t>
            </a:r>
            <a:r>
              <a:rPr lang="en-KE" sz="1800" kern="100">
                <a:solidFill>
                  <a:srgbClr val="374151"/>
                </a:solidFill>
                <a:effectLst/>
                <a:latin typeface="Söhne"/>
                <a:ea typeface="Calibri" panose="020F0502020204030204" pitchFamily="34" charset="0"/>
                <a:cs typeface="Times New Roman" panose="02020603050405020304" pitchFamily="18" charset="0"/>
              </a:rPr>
              <a:t>estimado </a:t>
            </a:r>
            <a:r>
              <a:rPr lang="en-US" sz="1800" kern="100">
                <a:solidFill>
                  <a:srgbClr val="374151"/>
                </a:solidFill>
                <a:effectLst/>
                <a:latin typeface="Söhne"/>
                <a:ea typeface="Calibri" panose="020F0502020204030204" pitchFamily="34" charset="0"/>
                <a:cs typeface="Times New Roman" panose="02020603050405020304" pitchFamily="18" charset="0"/>
              </a:rPr>
              <a:t>hacia los objetivos </a:t>
            </a:r>
            <a:r>
              <a:rPr lang="en-KE" sz="1800" kern="100">
                <a:solidFill>
                  <a:srgbClr val="374151"/>
                </a:solidFill>
                <a:effectLst/>
                <a:latin typeface="Söhne"/>
                <a:ea typeface="Calibri" panose="020F0502020204030204" pitchFamily="34" charset="0"/>
                <a:cs typeface="Times New Roman" panose="02020603050405020304" pitchFamily="18" charset="0"/>
              </a:rPr>
              <a:t>95-95-95 (es decir, que </a:t>
            </a:r>
            <a:r>
              <a:rPr lang="en-US" sz="1800" kern="100">
                <a:solidFill>
                  <a:srgbClr val="374151"/>
                </a:solidFill>
                <a:effectLst/>
                <a:latin typeface="Söhne"/>
                <a:ea typeface="Calibri" panose="020F0502020204030204" pitchFamily="34" charset="0"/>
                <a:cs typeface="Times New Roman" panose="02020603050405020304" pitchFamily="18" charset="0"/>
              </a:rPr>
              <a:t>el 95% de las PVVIH conozcan su estado serológico, el 95% de las que reciben TAR y el 95% de las que reciben TAR estén en situación de Supresión viral, sucesivamente </a:t>
            </a:r>
            <a:r>
              <a:rPr lang="en-KE" sz="1800" kern="100">
                <a:solidFill>
                  <a:srgbClr val="374151"/>
                </a:solidFill>
                <a:effectLst/>
                <a:latin typeface="Söhne"/>
                <a:ea typeface="Calibri" panose="020F0502020204030204" pitchFamily="34" charset="0"/>
                <a:cs typeface="Times New Roman" panose="02020603050405020304" pitchFamily="18" charset="0"/>
              </a:rPr>
              <a:t>para hombres adultos, mujeres adultas y niños</a:t>
            </a:r>
            <a:r>
              <a:rPr lang="en-US" sz="1800" kern="100">
                <a:solidFill>
                  <a:srgbClr val="374151"/>
                </a:solidFill>
                <a:effectLst/>
                <a:latin typeface="Söhne"/>
                <a:ea typeface="Calibri" panose="020F0502020204030204" pitchFamily="34" charset="0"/>
                <a:cs typeface="Times New Roman" panose="02020603050405020304" pitchFamily="18" charset="0"/>
              </a:rPr>
              <a:t>, durante el periodo </a:t>
            </a:r>
            <a:r>
              <a:rPr lang="en-KE" sz="1800" kern="100">
                <a:solidFill>
                  <a:srgbClr val="374151"/>
                </a:solidFill>
                <a:effectLst/>
                <a:latin typeface="Söhne"/>
                <a:ea typeface="Calibri" panose="020F0502020204030204" pitchFamily="34" charset="0"/>
                <a:cs typeface="Times New Roman" panose="02020603050405020304" pitchFamily="18" charset="0"/>
              </a:rPr>
              <a:t>2010-2023). </a:t>
            </a:r>
            <a:endParaRPr lang="es-MX" sz="1800" kern="100">
              <a:solidFill>
                <a:srgbClr val="374151"/>
              </a:solidFill>
              <a:effectLst/>
              <a:latin typeface="Söhne"/>
              <a:ea typeface="Calibri" panose="020F0502020204030204" pitchFamily="34" charset="0"/>
              <a:cs typeface="Times New Roman" panose="02020603050405020304" pitchFamily="18" charset="0"/>
            </a:endParaRPr>
          </a:p>
          <a:p>
            <a:endParaRPr lang="en-US"/>
          </a:p>
          <a:p>
            <a:r>
              <a:rPr lang="en-US"/>
              <a:t>En % de los elegibles, es decir, los objetivos 95-95-95</a:t>
            </a:r>
          </a:p>
          <a:p>
            <a:r>
              <a:rPr lang="en-US"/>
              <a:t>Como % de todas las PVVIH, es decir, la cascada de pruebas y tratamiento a nivel de población.</a:t>
            </a:r>
          </a:p>
        </p:txBody>
      </p:sp>
      <p:sp>
        <p:nvSpPr>
          <p:cNvPr id="4" name="Slide Number Placeholder 3"/>
          <p:cNvSpPr>
            <a:spLocks noGrp="1"/>
          </p:cNvSpPr>
          <p:nvPr>
            <p:ph type="sldNum" sz="quarter" idx="5"/>
          </p:nvPr>
        </p:nvSpPr>
        <p:spPr/>
        <p:txBody>
          <a:bodyPr/>
          <a:lstStyle/>
          <a:p>
            <a:fld id="{523B704D-9A56-4BE7-9B00-7FDF7739138E}" type="slidenum">
              <a:rPr lang="en-CH" smtClean="0"/>
              <a:t>15</a:t>
            </a:fld>
            <a:endParaRPr lang="en-CH"/>
          </a:p>
        </p:txBody>
      </p:sp>
    </p:spTree>
    <p:extLst>
      <p:ext uri="{BB962C8B-B14F-4D97-AF65-F5344CB8AC3E}">
        <p14:creationId xmlns:p14="http://schemas.microsoft.com/office/powerpoint/2010/main" val="1165765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Aquí</a:t>
            </a: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ve la cascada en cifras y en % de los elegibles. </a:t>
            </a:r>
          </a:p>
          <a:p>
            <a:pPr marL="0" marR="0" algn="l" rtl="0" eaLnBrk="1" latinLnBrk="0" hangingPunct="1">
              <a:lnSpc>
                <a:spcPct val="107000"/>
              </a:lnSpc>
              <a:spcBef>
                <a:spcPts val="0"/>
              </a:spcBef>
              <a:spcAft>
                <a:spcPts val="800"/>
              </a:spcAft>
            </a:pPr>
            <a:endPar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números, verifique y asegúrese de que cada paso tiene menos individuos que el paso anterior. </a:t>
            </a:r>
          </a:p>
          <a:p>
            <a:pPr marL="0" marR="0" algn="l" rtl="0" eaLnBrk="1" latinLnBrk="0" hangingPunct="1">
              <a:lnSpc>
                <a:spcPct val="107000"/>
              </a:lnSpc>
              <a:spcBef>
                <a:spcPts val="0"/>
              </a:spcBef>
              <a:spcAft>
                <a:spcPts val="800"/>
              </a:spcAft>
            </a:pPr>
            <a:endPar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 de los elegibles, ningún resultado para ningún grupo y año debe superar el 100%. </a:t>
            </a:r>
          </a:p>
          <a:p>
            <a:pPr marL="0" marR="0" algn="l" rtl="0" eaLnBrk="1" latinLnBrk="0" hangingPunct="1">
              <a:lnSpc>
                <a:spcPct val="107000"/>
              </a:lnSpc>
              <a:spcBef>
                <a:spcPts val="0"/>
              </a:spcBef>
              <a:spcAft>
                <a:spcPts val="80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Deben rectificarse los errores, como que haya más personas en tratamiento que diagnosticadas. Deben explicarse los grandes aumentos o descensos en la cascada, comparando las estimaciones actuales con las de años anteriores. Es crucial comprender las disparidades entre los objetivos 90-90-90 y la cascada. Para garantizar la exactitud, las revisiones clave incluyen la validación de las fuentes de datos, las referencias cruzadas con sistemas fiables y la realización de comprobaciones de garantía de calidad. Esto garantiza un seguimiento fiable de los datos sobre el VIH y la progresión del tratamiento.</a:t>
            </a:r>
            <a:endParaRPr lang="en-KE">
              <a:effectLst/>
            </a:endParaRPr>
          </a:p>
          <a:p>
            <a:endParaRPr lang="en-US"/>
          </a:p>
        </p:txBody>
      </p:sp>
      <p:sp>
        <p:nvSpPr>
          <p:cNvPr id="4" name="Slide Number Placeholder 3"/>
          <p:cNvSpPr>
            <a:spLocks noGrp="1"/>
          </p:cNvSpPr>
          <p:nvPr>
            <p:ph type="sldNum" sz="quarter" idx="5"/>
          </p:nvPr>
        </p:nvSpPr>
        <p:spPr/>
        <p:txBody>
          <a:bodyPr/>
          <a:lstStyle/>
          <a:p>
            <a:fld id="{523B704D-9A56-4BE7-9B00-7FDF7739138E}" type="slidenum">
              <a:rPr lang="en-CH" smtClean="0"/>
              <a:t>16</a:t>
            </a:fld>
            <a:endParaRPr lang="en-CH"/>
          </a:p>
        </p:txBody>
      </p:sp>
    </p:spTree>
    <p:extLst>
      <p:ext uri="{BB962C8B-B14F-4D97-AF65-F5344CB8AC3E}">
        <p14:creationId xmlns:p14="http://schemas.microsoft.com/office/powerpoint/2010/main" val="2697672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s-MX" sz="1800" kern="100" noProof="0">
                <a:solidFill>
                  <a:srgbClr val="000000"/>
                </a:solidFill>
                <a:effectLst/>
                <a:latin typeface="Calibri" panose="020F0502020204030204" pitchFamily="34" charset="0"/>
                <a:cs typeface="Times New Roman" panose="02020603050405020304" pitchFamily="18" charset="0"/>
              </a:rPr>
              <a:t>La terapia antirretroviral en adultos es un factor determinante de la estimación global de la epidemia, ya que reduce la mortalidad, la infectividad y las nuevas infecciones. </a:t>
            </a:r>
            <a:endParaRPr lang="es-MX" noProof="0">
              <a:effectLst/>
            </a:endParaRPr>
          </a:p>
          <a:p>
            <a:pPr marL="0" marR="0" algn="l" rtl="0" eaLnBrk="1" latinLnBrk="0" hangingPunct="1">
              <a:lnSpc>
                <a:spcPct val="107000"/>
              </a:lnSpc>
              <a:spcBef>
                <a:spcPts val="0"/>
              </a:spcBef>
              <a:spcAft>
                <a:spcPts val="800"/>
              </a:spcAft>
            </a:pPr>
            <a:endPar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pantalla pueden ver un resumen de los distintos pasos y opciones que tiene para validar los datos de TAR para adultos:</a:t>
            </a:r>
          </a:p>
          <a:p>
            <a:pPr marL="0" marR="0" algn="l" rtl="0" eaLnBrk="1" latinLnBrk="0" hangingPunct="1">
              <a:lnSpc>
                <a:spcPct val="107000"/>
              </a:lnSpc>
              <a:spcBef>
                <a:spcPts val="0"/>
              </a:spcBef>
              <a:spcAft>
                <a:spcPts val="800"/>
              </a:spcAft>
            </a:pPr>
            <a:endPar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rtl="0" eaLnBrk="1" latinLnBrk="0" hangingPunct="1">
              <a:lnSpc>
                <a:spcPct val="107000"/>
              </a:lnSpc>
              <a:spcBef>
                <a:spcPts val="0"/>
              </a:spcBef>
              <a:spcAft>
                <a:spcPts val="800"/>
              </a:spcAft>
              <a:buFont typeface="Arial" panose="020B0604020202020204" pitchFamily="34" charset="0"/>
              <a:buChar char="•"/>
            </a:pPr>
            <a:r>
              <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las estadísticas del programa, visualizar, es decir trazar (</a:t>
            </a:r>
            <a:r>
              <a:rPr lang="es-MX" sz="1800" kern="100" noProof="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plot</a:t>
            </a:r>
            <a:r>
              <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 tendencia de la ampliación del tratamiento antirretroviral para identificar y explicar o corregir cualquier salto o caída repentinos.</a:t>
            </a:r>
            <a:endParaRPr lang="es-MX" sz="1200" kern="1200" noProof="0">
              <a:solidFill>
                <a:schemeClr val="tx1"/>
              </a:solidFill>
              <a:effectLst/>
              <a:latin typeface="+mn-lt"/>
              <a:ea typeface="+mn-ea"/>
              <a:cs typeface="+mn-cs"/>
            </a:endParaRPr>
          </a:p>
          <a:p>
            <a:pPr marL="285750" marR="0" indent="-285750" algn="l" rtl="0" eaLnBrk="1" latinLnBrk="0" hangingPunct="1">
              <a:lnSpc>
                <a:spcPct val="107000"/>
              </a:lnSpc>
              <a:spcBef>
                <a:spcPts val="0"/>
              </a:spcBef>
              <a:spcAft>
                <a:spcPts val="800"/>
              </a:spcAft>
              <a:buFont typeface="Arial" panose="020B0604020202020204" pitchFamily="34" charset="0"/>
              <a:buChar char="•"/>
            </a:pPr>
            <a:r>
              <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 ha realizado una Auditoría de Calidad de Datos nacional, puede ajustar las cifras nacionales de TAR en función de sus resultados. (En la ronda de 2023, por ejemplo, Marruecos y Panamá utilizaron esta opción; véase la siguiente diapositiva). </a:t>
            </a:r>
          </a:p>
          <a:p>
            <a:pPr marL="285750" marR="0" indent="-285750" algn="l" rtl="0" eaLnBrk="1" latinLnBrk="0" hangingPunct="1">
              <a:lnSpc>
                <a:spcPct val="107000"/>
              </a:lnSpc>
              <a:spcBef>
                <a:spcPts val="0"/>
              </a:spcBef>
              <a:spcAft>
                <a:spcPts val="800"/>
              </a:spcAft>
              <a:buFont typeface="Arial" panose="020B0604020202020204" pitchFamily="34" charset="0"/>
              <a:buChar char="•"/>
            </a:pPr>
            <a:r>
              <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Resultados, mediante gráficos de cobertura de TAR y la Cascada de Tratamiento, garantizar que las cifras de TAR nunca superen las PVVIH estimadas por Spectrum.</a:t>
            </a:r>
            <a:endParaRPr lang="es-MX" sz="1200" kern="1200" noProof="0">
              <a:solidFill>
                <a:schemeClr val="tx1"/>
              </a:solidFill>
              <a:effectLst/>
              <a:latin typeface="+mn-lt"/>
              <a:ea typeface="+mn-ea"/>
              <a:cs typeface="+mn-cs"/>
            </a:endParaRPr>
          </a:p>
          <a:p>
            <a:pPr marL="285750" marR="0" indent="-285750" algn="l" rtl="0" eaLnBrk="1" latinLnBrk="0" hangingPunct="1">
              <a:lnSpc>
                <a:spcPct val="107000"/>
              </a:lnSpc>
              <a:spcBef>
                <a:spcPts val="0"/>
              </a:spcBef>
              <a:spcAft>
                <a:spcPts val="800"/>
              </a:spcAft>
              <a:buFont typeface="Arial" panose="020B0604020202020204" pitchFamily="34" charset="0"/>
              <a:buChar char="•"/>
            </a:pPr>
            <a:r>
              <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Validación, puede comparar los adultos que inician TAR, así como la cohorte que actualmente (permanece) en terapia </a:t>
            </a:r>
            <a:r>
              <a:rPr lang="es-MX" sz="1800" kern="100" noProof="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antirretrovírica</a:t>
            </a:r>
            <a:r>
              <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entre la asignación de Spectrum y los datos de su programa. </a:t>
            </a:r>
          </a:p>
          <a:p>
            <a:pPr marL="285750" marR="0" indent="-285750" algn="l" rtl="0" eaLnBrk="1" latinLnBrk="0" hangingPunct="1">
              <a:lnSpc>
                <a:spcPct val="107000"/>
              </a:lnSpc>
              <a:spcBef>
                <a:spcPts val="0"/>
              </a:spcBef>
              <a:spcAft>
                <a:spcPts val="800"/>
              </a:spcAft>
              <a:buFont typeface="Arial" panose="020B0604020202020204" pitchFamily="34" charset="0"/>
              <a:buChar char="•"/>
            </a:pPr>
            <a:r>
              <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Finalmente, los países con una carga elevada y una o más encuestas serológicas domiciliarias nacionales también pueden comparar la cobertura de TAR con la cobertura medida en una encuesta.  </a:t>
            </a:r>
            <a:endParaRPr lang="es-MX" noProof="0">
              <a:effectLst/>
            </a:endParaRPr>
          </a:p>
          <a:p>
            <a:pPr marL="0" algn="l" rtl="0" eaLnBrk="1" latinLnBrk="0" hangingPunct="1">
              <a:spcBef>
                <a:spcPts val="0"/>
              </a:spcBef>
              <a:spcAft>
                <a:spcPts val="0"/>
              </a:spcAft>
            </a:pPr>
            <a:br>
              <a:rPr lang="es-MX" sz="1800" b="0" i="0" kern="1200" noProof="0">
                <a:solidFill>
                  <a:srgbClr val="000000"/>
                </a:solidFill>
                <a:effectLst/>
                <a:latin typeface="Söhne"/>
                <a:ea typeface="+mn-ea"/>
                <a:cs typeface="+mn-cs"/>
              </a:rPr>
            </a:br>
            <a:endParaRPr lang="es-MX" noProof="0">
              <a:effectLst/>
            </a:endParaRPr>
          </a:p>
          <a:p>
            <a:pPr algn="l"/>
            <a:endParaRPr lang="es-MX" noProof="0"/>
          </a:p>
        </p:txBody>
      </p:sp>
      <p:sp>
        <p:nvSpPr>
          <p:cNvPr id="4" name="Slide Number Placeholder 3"/>
          <p:cNvSpPr>
            <a:spLocks noGrp="1"/>
          </p:cNvSpPr>
          <p:nvPr>
            <p:ph type="sldNum" sz="quarter" idx="5"/>
          </p:nvPr>
        </p:nvSpPr>
        <p:spPr/>
        <p:txBody>
          <a:bodyPr/>
          <a:lstStyle/>
          <a:p>
            <a:fld id="{523B704D-9A56-4BE7-9B00-7FDF7739138E}" type="slidenum">
              <a:rPr lang="en-CH" smtClean="0"/>
              <a:t>17</a:t>
            </a:fld>
            <a:endParaRPr lang="en-CH"/>
          </a:p>
        </p:txBody>
      </p:sp>
    </p:spTree>
    <p:extLst>
      <p:ext uri="{BB962C8B-B14F-4D97-AF65-F5344CB8AC3E}">
        <p14:creationId xmlns:p14="http://schemas.microsoft.com/office/powerpoint/2010/main" val="2464149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s-MX" noProof="0" dirty="0">
              <a:effectLst/>
            </a:endParaRPr>
          </a:p>
          <a:p>
            <a:pPr marL="0" marR="0" algn="l" rtl="0" eaLnBrk="1" latinLnBrk="0" hangingPunct="1">
              <a:lnSpc>
                <a:spcPct val="107000"/>
              </a:lnSpc>
              <a:spcBef>
                <a:spcPts val="0"/>
              </a:spcBef>
              <a:spcAft>
                <a:spcPts val="800"/>
              </a:spcAft>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enero-febrero, es posible que aún no disponga de los datos definitivos del programa y la vigilancia para todo el año 2023.</a:t>
            </a:r>
          </a:p>
          <a:p>
            <a:pPr marL="0" marR="0" algn="l" rtl="0" eaLnBrk="1" latinLnBrk="0" hangingPunct="1">
              <a:lnSpc>
                <a:spcPct val="107000"/>
              </a:lnSpc>
              <a:spcBef>
                <a:spcPts val="0"/>
              </a:spcBef>
              <a:spcAft>
                <a:spcPts val="800"/>
              </a:spcAft>
            </a:pPr>
            <a:r>
              <a:rPr lang="es-MX" sz="1800" kern="100" noProof="0" dirty="0">
                <a:solidFill>
                  <a:srgbClr val="000000"/>
                </a:solidFill>
                <a:effectLst/>
                <a:latin typeface="Calibri" panose="020F0502020204030204" pitchFamily="34" charset="0"/>
                <a:cs typeface="Times New Roman" panose="02020603050405020304" pitchFamily="18" charset="0"/>
              </a:rPr>
              <a:t>Su estimación final del Spectrum 2024 sólo podrá ajustarse y completarse después. </a:t>
            </a:r>
          </a:p>
          <a:p>
            <a:pPr marL="0" marR="0" algn="l" rtl="0" eaLnBrk="1" latinLnBrk="0" hangingPunct="1">
              <a:lnSpc>
                <a:spcPct val="107000"/>
              </a:lnSpc>
              <a:spcBef>
                <a:spcPts val="0"/>
              </a:spcBef>
              <a:spcAft>
                <a:spcPts val="800"/>
              </a:spcAft>
            </a:pPr>
            <a:r>
              <a:rPr lang="es-MX" sz="1800" kern="100" noProof="0" dirty="0">
                <a:solidFill>
                  <a:srgbClr val="000000"/>
                </a:solidFill>
                <a:effectLst/>
                <a:latin typeface="Calibri" panose="020F0502020204030204" pitchFamily="34" charset="0"/>
                <a:cs typeface="Times New Roman" panose="02020603050405020304" pitchFamily="18" charset="0"/>
              </a:rPr>
              <a:t>Pero mientras tanto, puede seguir adelante y hacer y revisar borradores de ajuste de modelos, para avanzar en la medida de lo posible</a:t>
            </a:r>
            <a:endParaRPr lang="es-MX" noProof="0" dirty="0">
              <a:effectLst/>
            </a:endParaRPr>
          </a:p>
          <a:p>
            <a:pPr marL="347472" marR="0" indent="-347472" algn="l" rtl="0" eaLnBrk="1" latinLnBrk="0" hangingPunct="1">
              <a:lnSpc>
                <a:spcPct val="107000"/>
              </a:lnSpc>
              <a:spcBef>
                <a:spcPts val="0"/>
              </a:spcBef>
              <a:spcAft>
                <a:spcPts val="800"/>
              </a:spcAft>
              <a:tabLst>
                <a:tab pos="457200" algn="l"/>
              </a:tabLst>
            </a:pPr>
            <a:endPar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7472" marR="0" indent="-347472" algn="l" rtl="0" eaLnBrk="1" latinLnBrk="0" hangingPunct="1">
              <a:lnSpc>
                <a:spcPct val="107000"/>
              </a:lnSpc>
              <a:spcBef>
                <a:spcPts val="0"/>
              </a:spcBef>
              <a:spcAft>
                <a:spcPts val="800"/>
              </a:spcAft>
              <a:tabLst>
                <a:tab pos="457200" algn="l"/>
              </a:tabLst>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¿Qué es lo que debe poner en Spectrum en lugar de los datos que faltan varía según el indicador?: </a:t>
            </a:r>
          </a:p>
          <a:p>
            <a:pPr marL="347472" marR="0" lvl="0" indent="-347472" algn="l" defTabSz="914400" rtl="0" eaLnBrk="1" fontAlgn="auto" latinLnBrk="0" hangingPunct="1">
              <a:lnSpc>
                <a:spcPct val="107000"/>
              </a:lnSpc>
              <a:spcBef>
                <a:spcPts val="0"/>
              </a:spcBef>
              <a:spcAft>
                <a:spcPts val="800"/>
              </a:spcAft>
              <a:buClrTx/>
              <a:buSzTx/>
              <a:buFontTx/>
              <a:buNone/>
              <a:tabLst>
                <a:tab pos="457200" algn="l"/>
              </a:tabLst>
              <a:defRPr/>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Para las cifras de TAR y PTMI: Las opciones incluyen establecer 2023 como un porcentaje objetivo basado en las cifras de 2022, o introducir datos parciales de 2023. No ponga 0 o Spectrum estimará un salto en las nuevas infecciones.</a:t>
            </a:r>
          </a:p>
          <a:p>
            <a:pPr marL="347472" marR="0" indent="-347472" algn="l" rtl="0" eaLnBrk="1" latinLnBrk="0" hangingPunct="1">
              <a:lnSpc>
                <a:spcPct val="107000"/>
              </a:lnSpc>
              <a:spcBef>
                <a:spcPts val="0"/>
              </a:spcBef>
              <a:spcAft>
                <a:spcPts val="800"/>
              </a:spcAft>
              <a:tabLst>
                <a:tab pos="457200" algn="l"/>
              </a:tabLst>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Para los datos de tipo prevalencia, como los datos de pruebas APN rutinarias introducidos en el EPP y el ajustador de fertilidad, puede introducir la prevalencia basada en la primera mitad (o tres trimestres) del año.  </a:t>
            </a:r>
          </a:p>
          <a:p>
            <a:pPr marL="347472" marR="0" indent="-347472" algn="l" rtl="0" eaLnBrk="1" latinLnBrk="0" hangingPunct="1">
              <a:lnSpc>
                <a:spcPct val="107000"/>
              </a:lnSpc>
              <a:spcBef>
                <a:spcPts val="0"/>
              </a:spcBef>
              <a:spcAft>
                <a:spcPts val="800"/>
              </a:spcAft>
              <a:tabLst>
                <a:tab pos="457200" algn="l"/>
              </a:tabLst>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CSAVR, para Nuevos diagnósticos y Muertes por sida: Deje en Blanco los valores de 2023. </a:t>
            </a:r>
          </a:p>
          <a:p>
            <a:pPr marL="347472" marR="0" indent="-347472" algn="l" rtl="0" eaLnBrk="1" latinLnBrk="0" hangingPunct="1">
              <a:lnSpc>
                <a:spcPct val="107000"/>
              </a:lnSpc>
              <a:spcBef>
                <a:spcPts val="0"/>
              </a:spcBef>
              <a:spcAft>
                <a:spcPts val="800"/>
              </a:spcAft>
              <a:tabLst>
                <a:tab pos="457200" algn="l"/>
              </a:tabLst>
            </a:pPr>
            <a:endPar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7472" marR="0" indent="-347472" algn="l" rtl="0" eaLnBrk="1" latinLnBrk="0" hangingPunct="1">
              <a:lnSpc>
                <a:spcPct val="107000"/>
              </a:lnSpc>
              <a:spcBef>
                <a:spcPts val="0"/>
              </a:spcBef>
              <a:spcAft>
                <a:spcPts val="800"/>
              </a:spcAft>
              <a:tabLst>
                <a:tab pos="457200" algn="l"/>
              </a:tabLst>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FINALMENTE: Todos los tipos de datos, incluso los de años parciales, pueden introducirse en Excel, a efectos de revisión de la calidad de los datos.</a:t>
            </a:r>
            <a:endParaRPr lang="es-MX" sz="1800" noProof="0" dirty="0">
              <a:effectLst/>
            </a:endParaRPr>
          </a:p>
          <a:p>
            <a:pPr marL="347472" marR="0" indent="-347472" algn="l" rtl="0" eaLnBrk="1" latinLnBrk="0" hangingPunct="1">
              <a:lnSpc>
                <a:spcPct val="107000"/>
              </a:lnSpc>
              <a:spcBef>
                <a:spcPts val="0"/>
              </a:spcBef>
              <a:spcAft>
                <a:spcPts val="800"/>
              </a:spcAft>
              <a:tabLst>
                <a:tab pos="457200" algn="l"/>
              </a:tabLst>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Sea cual sea su solución provisional, documente el estado provisional en su archivo Data Excel y dentro de Spectrum en los campos "Fuente" de AIM y EPP.</a:t>
            </a:r>
            <a:endParaRPr lang="es-MX" noProof="0" dirty="0">
              <a:effectLst/>
            </a:endParaRPr>
          </a:p>
          <a:p>
            <a:pPr algn="l"/>
            <a:endParaRPr lang="es-MX" noProof="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6CE11-3631-4A58-9931-8E7135B8174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19</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991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3660D5-ED4C-41CA-8F92-89CB6C57A1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62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¿Pero por qué tenemos que hablar de la calidad de los datos?</a:t>
            </a:r>
          </a:p>
          <a:p>
            <a:pPr marL="0" marR="0" algn="l" rtl="0" eaLnBrk="1" latinLnBrk="0" hangingPunct="1">
              <a:lnSpc>
                <a:spcPct val="107000"/>
              </a:lnSpc>
              <a:spcBef>
                <a:spcPts val="0"/>
              </a:spcBef>
              <a:spcAft>
                <a:spcPts val="800"/>
              </a:spcAft>
            </a:pPr>
            <a:endPar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 ser un modelo matemático, el Módulo de Impacto del SIDA (AIM) del software Spectrum, requiere de datos de calidad como insumos, para producir estimaciones realistas y confiables sobre el estado de las epidemias en los países, ya que los recuentos exactos representativos a nivel nacional son inalcanzables en la mayoría de los entornos.</a:t>
            </a:r>
          </a:p>
          <a:p>
            <a:pPr marL="0" marR="0" algn="l" rtl="0" eaLnBrk="1" latinLnBrk="0" hangingPunct="1">
              <a:lnSpc>
                <a:spcPct val="107000"/>
              </a:lnSpc>
              <a:spcBef>
                <a:spcPts val="0"/>
              </a:spcBef>
              <a:spcAft>
                <a:spcPts val="800"/>
              </a:spcAft>
            </a:pPr>
            <a:endParaRPr lang="es-MX" noProof="0" dirty="0">
              <a:effectLst/>
            </a:endParaRPr>
          </a:p>
          <a:p>
            <a:pPr marL="342900" marR="0" indent="-342900" algn="l" rtl="0" eaLnBrk="1" latinLnBrk="0" hangingPunct="1">
              <a:lnSpc>
                <a:spcPct val="107000"/>
              </a:lnSpc>
              <a:spcBef>
                <a:spcPts val="0"/>
              </a:spcBef>
              <a:spcAft>
                <a:spcPts val="800"/>
              </a:spcAft>
              <a:buAutoNum type="arabicPeriod"/>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Los datos de baja calidad pueden hacer que los sistemas nacionales sobrestimen o subestimen sus metas.</a:t>
            </a:r>
          </a:p>
          <a:p>
            <a:pPr marL="228600" marR="0" indent="-228600" algn="l" rtl="0" eaLnBrk="1" latinLnBrk="0" hangingPunct="1">
              <a:lnSpc>
                <a:spcPct val="107000"/>
              </a:lnSpc>
              <a:spcBef>
                <a:spcPts val="0"/>
              </a:spcBef>
              <a:spcAft>
                <a:spcPts val="800"/>
              </a:spcAft>
              <a:buAutoNum type="arabicPeriod"/>
            </a:pPr>
            <a:r>
              <a:rPr lang="es-MX" sz="1800" kern="100" noProof="0" dirty="0">
                <a:solidFill>
                  <a:srgbClr val="000000"/>
                </a:solidFill>
                <a:effectLst/>
                <a:latin typeface="Calibri" panose="020F0502020204030204" pitchFamily="34" charset="0"/>
                <a:cs typeface="Times New Roman" panose="02020603050405020304" pitchFamily="18" charset="0"/>
              </a:rPr>
              <a:t>También pueden provocar que los recursos se asignen a necesidades no urgentes. Y</a:t>
            </a:r>
          </a:p>
          <a:p>
            <a:pPr marL="228600" marR="0" indent="-228600" algn="l" rtl="0" eaLnBrk="1" latinLnBrk="0" hangingPunct="1">
              <a:lnSpc>
                <a:spcPct val="107000"/>
              </a:lnSpc>
              <a:spcBef>
                <a:spcPts val="0"/>
              </a:spcBef>
              <a:spcAft>
                <a:spcPts val="800"/>
              </a:spcAft>
              <a:buAutoNum type="arabicPeriod"/>
            </a:pPr>
            <a:r>
              <a:rPr lang="es-MX" sz="1800" kern="100" noProof="0" dirty="0">
                <a:solidFill>
                  <a:srgbClr val="000000"/>
                </a:solidFill>
                <a:effectLst/>
                <a:latin typeface="Calibri" panose="020F0502020204030204" pitchFamily="34" charset="0"/>
                <a:cs typeface="Times New Roman" panose="02020603050405020304" pitchFamily="18" charset="0"/>
              </a:rPr>
              <a:t>Que existan mensajes inconsistentes sobre el estado de la epidemia, socavando la confianza del público en la respuesta al VIH</a:t>
            </a:r>
            <a:endParaRPr lang="es-MX" noProof="0" dirty="0">
              <a:effectLst/>
            </a:endParaRPr>
          </a:p>
          <a:p>
            <a:pPr marL="171450" indent="-171450" algn="l">
              <a:buFont typeface="Arial" panose="020B0604020202020204" pitchFamily="34" charset="0"/>
              <a:buChar char="•"/>
            </a:pPr>
            <a:endParaRPr lang="en-KE" dirty="0"/>
          </a:p>
        </p:txBody>
      </p:sp>
      <p:sp>
        <p:nvSpPr>
          <p:cNvPr id="4" name="Slide Number Placeholder 3"/>
          <p:cNvSpPr>
            <a:spLocks noGrp="1"/>
          </p:cNvSpPr>
          <p:nvPr>
            <p:ph type="sldNum" sz="quarter" idx="5"/>
          </p:nvPr>
        </p:nvSpPr>
        <p:spPr/>
        <p:txBody>
          <a:bodyPr/>
          <a:lstStyle/>
          <a:p>
            <a:fld id="{0A6A75E5-EEA6-4699-9135-78D05B2AA1DC}" type="slidenum">
              <a:rPr lang="en-CH" smtClean="0"/>
              <a:t>2</a:t>
            </a:fld>
            <a:endParaRPr lang="en-CH"/>
          </a:p>
        </p:txBody>
      </p:sp>
    </p:spTree>
    <p:extLst>
      <p:ext uri="{BB962C8B-B14F-4D97-AF65-F5344CB8AC3E}">
        <p14:creationId xmlns:p14="http://schemas.microsoft.com/office/powerpoint/2010/main" val="406048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Los problemas de calidad de los datos en los módulos de estimación del VIH pueden distorsionar las proyecciones epidémicas, afectando a la asignación de recursos y a la planificación de programas.</a:t>
            </a:r>
            <a:endParaRPr lang="es-MX" noProof="0">
              <a:effectLst/>
            </a:endParaRPr>
          </a:p>
          <a:p>
            <a:pPr marL="0" marR="0" algn="l" rtl="0" eaLnBrk="1" latinLnBrk="0" hangingPunct="1">
              <a:lnSpc>
                <a:spcPct val="107000"/>
              </a:lnSpc>
              <a:spcBef>
                <a:spcPts val="0"/>
              </a:spcBef>
              <a:spcAft>
                <a:spcPts val="800"/>
              </a:spcAft>
            </a:pPr>
            <a:endPar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inexactitud de los datos puede llevar a subestimar o sobrestimar la carga del VIH (por ejemplo: la incidencia o prevalencia, las nuevas infecciones y las muertes relacionadas con el sida, las coberturas de PMTI o TAR), obligándonos potencialmente a focalizar nuestros esfuerzos en los lugares e intervenciones equivocados, obstaculizando las estrategias de respuesta eficaces, facilitando potencialmente el desperdicio de recursos y agravando el impacto de la epidemia en la salud pública.</a:t>
            </a:r>
            <a:endParaRPr lang="es-MX" noProof="0">
              <a:effectLst/>
            </a:endParaRPr>
          </a:p>
          <a:p>
            <a:endParaRPr lang="en-KE"/>
          </a:p>
        </p:txBody>
      </p:sp>
      <p:sp>
        <p:nvSpPr>
          <p:cNvPr id="4" name="Slide Number Placeholder 3"/>
          <p:cNvSpPr>
            <a:spLocks noGrp="1"/>
          </p:cNvSpPr>
          <p:nvPr>
            <p:ph type="sldNum" sz="quarter" idx="5"/>
          </p:nvPr>
        </p:nvSpPr>
        <p:spPr/>
        <p:txBody>
          <a:bodyPr/>
          <a:lstStyle/>
          <a:p>
            <a:fld id="{0A6A75E5-EEA6-4699-9135-78D05B2AA1DC}" type="slidenum">
              <a:rPr lang="en-CH" smtClean="0"/>
              <a:t>3</a:t>
            </a:fld>
            <a:endParaRPr lang="en-CH"/>
          </a:p>
        </p:txBody>
      </p:sp>
    </p:spTree>
    <p:extLst>
      <p:ext uri="{BB962C8B-B14F-4D97-AF65-F5344CB8AC3E}">
        <p14:creationId xmlns:p14="http://schemas.microsoft.com/office/powerpoint/2010/main" val="403273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a:t>Para hacer las estimaciones y publicar una tendencia de incidencia de VIH tenemos dos modelos: El Paquete de Proyecciones y Estimaciones (EPP) y la Herramienta de ajuste mediante datos de vigilancia de casos y registro civil (CSAVR). Para definir cuándo usar uno o el otro, podemos ver el árbol de decisiones de la figura en la derecha: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noProof="0"/>
          </a:p>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a:t>- Si se cuenta solo con datos históricos de nuevos casos y muertes relacionadas al sida, de los sistemas de registro civil, se recomienda usar CSVAR.</a:t>
            </a:r>
          </a:p>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a:t>- Si se cuenta con datos más robustos de encuestas sobre prevalencia y tamaño de poblaciones, podemos recomendar EPP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noProof="0"/>
          </a:p>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a:t>Los requisitos para usar uno u otro los podemos ver aquí en pantalla…</a:t>
            </a:r>
          </a:p>
          <a:p>
            <a:endParaRPr lang="es-MX"/>
          </a:p>
          <a:p>
            <a:r>
              <a:rPr lang="es-MX"/>
              <a:t>Instituto de Evaluación y Métricas de Salud</a:t>
            </a:r>
            <a:endParaRPr lang="en-CH"/>
          </a:p>
        </p:txBody>
      </p:sp>
      <p:sp>
        <p:nvSpPr>
          <p:cNvPr id="4" name="Slide Number Placeholder 3"/>
          <p:cNvSpPr>
            <a:spLocks noGrp="1"/>
          </p:cNvSpPr>
          <p:nvPr>
            <p:ph type="sldNum" sz="quarter" idx="5"/>
          </p:nvPr>
        </p:nvSpPr>
        <p:spPr/>
        <p:txBody>
          <a:bodyPr/>
          <a:lstStyle/>
          <a:p>
            <a:fld id="{A671EB5F-83F3-497B-B51D-09B785C8EBFD}" type="slidenum">
              <a:rPr lang="en-US" smtClean="0"/>
              <a:t>4</a:t>
            </a:fld>
            <a:endParaRPr lang="en-US"/>
          </a:p>
        </p:txBody>
      </p:sp>
    </p:spTree>
    <p:extLst>
      <p:ext uri="{BB962C8B-B14F-4D97-AF65-F5344CB8AC3E}">
        <p14:creationId xmlns:p14="http://schemas.microsoft.com/office/powerpoint/2010/main" val="126778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CSAVR permite incorporar diversos insumos para generar estimaciones de VIH en adultos. Las entradas para este modelo son:</a:t>
            </a:r>
            <a:endParaRPr lang="es-MX" noProof="0">
              <a:effectLst/>
            </a:endParaRPr>
          </a:p>
          <a:p>
            <a:pPr marL="285750" marR="0" indent="-285750" algn="l" rtl="0" eaLnBrk="1" latinLnBrk="0" hangingPunct="1">
              <a:lnSpc>
                <a:spcPct val="107000"/>
              </a:lnSpc>
              <a:spcBef>
                <a:spcPts val="0"/>
              </a:spcBef>
              <a:spcAft>
                <a:spcPts val="0"/>
              </a:spcAft>
              <a:buFont typeface="Arial" panose="020B0604020202020204" pitchFamily="34" charset="0"/>
              <a:buChar char="•"/>
            </a:pPr>
            <a:r>
              <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Nuevos diagnósticos de VIH; y</a:t>
            </a:r>
            <a:endParaRPr lang="es-MX" noProof="0">
              <a:effectLst/>
            </a:endParaRPr>
          </a:p>
          <a:p>
            <a:pPr marL="285750" marR="0" indent="-285750" algn="l" rtl="0" eaLnBrk="1" latinLnBrk="0" hangingPunct="1">
              <a:lnSpc>
                <a:spcPct val="107000"/>
              </a:lnSpc>
              <a:spcBef>
                <a:spcPts val="0"/>
              </a:spcBef>
              <a:spcAft>
                <a:spcPts val="0"/>
              </a:spcAft>
              <a:buFont typeface="Arial" panose="020B0604020202020204" pitchFamily="34" charset="0"/>
              <a:buChar char="•"/>
            </a:pPr>
            <a:r>
              <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Muertes relacionadas con el sida en los sistemas de registro civil</a:t>
            </a:r>
            <a:endParaRPr lang="es-MX" noProof="0">
              <a:effectLst/>
            </a:endParaRPr>
          </a:p>
          <a:p>
            <a:pPr marL="285750" marR="0" indent="-285750" algn="l" rtl="0" eaLnBrk="1" latinLnBrk="0" hangingPunct="1">
              <a:lnSpc>
                <a:spcPct val="107000"/>
              </a:lnSpc>
              <a:spcBef>
                <a:spcPts val="0"/>
              </a:spcBef>
              <a:spcAft>
                <a:spcPts val="800"/>
              </a:spcAft>
              <a:buFont typeface="Arial" panose="020B0604020202020204" pitchFamily="34" charset="0"/>
              <a:buChar char="•"/>
            </a:pPr>
            <a:r>
              <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Opcionalmente: se pueden añadir los nuevos diagnósticos de VIH por categoría de recuento de células CD4</a:t>
            </a:r>
          </a:p>
          <a:p>
            <a:pPr marL="0" marR="0" indent="0" algn="l" rtl="0" eaLnBrk="1" latinLnBrk="0" hangingPunct="1">
              <a:lnSpc>
                <a:spcPct val="107000"/>
              </a:lnSpc>
              <a:spcBef>
                <a:spcPts val="0"/>
              </a:spcBef>
              <a:spcAft>
                <a:spcPts val="800"/>
              </a:spcAft>
              <a:buFont typeface="Arial" panose="020B0604020202020204" pitchFamily="34" charset="0"/>
              <a:buNone/>
            </a:pPr>
            <a:endParaRPr lang="es-MX" noProof="0">
              <a:effectLst/>
            </a:endParaRPr>
          </a:p>
          <a:p>
            <a:pPr marL="0" marR="0" algn="l" rtl="0" eaLnBrk="1" latinLnBrk="0" hangingPunct="1">
              <a:lnSpc>
                <a:spcPct val="107000"/>
              </a:lnSpc>
              <a:spcBef>
                <a:spcPts val="0"/>
              </a:spcBef>
              <a:spcAft>
                <a:spcPts val="800"/>
              </a:spcAft>
            </a:pPr>
            <a:r>
              <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Las tres entradas son específicas para adultos de 15 años o más. Se debe introducir el total y, si es posible, los desgloses por sexo y edad.</a:t>
            </a:r>
            <a:endParaRPr lang="es-MX" noProof="0">
              <a:effectLst/>
            </a:endParaRPr>
          </a:p>
          <a:p>
            <a:pPr marL="0" marR="0" algn="l" rtl="0" eaLnBrk="1" latinLnBrk="0" hangingPunct="1">
              <a:lnSpc>
                <a:spcPct val="107000"/>
              </a:lnSpc>
              <a:spcBef>
                <a:spcPts val="0"/>
              </a:spcBef>
              <a:spcAft>
                <a:spcPts val="800"/>
              </a:spcAft>
            </a:pPr>
            <a:endPar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Los datos de nuevos diagnósticos de casos que se introduzcan en el CSAVR deben incluir todos los diagnósticos notificados por primera vez al sistema nacional de vigilancia, ya sean de VIH o de SIDA, y para todos los residentes, ya sean nacionales o extranjeros, de modo que también incluya a los inmigrantes con un diagnóstico de VIH por primera vez. Por el contrario, los inmigrantes que ya habían sido diagnosticados en el extranjero antes de la migrar no deberían introducirse en el CSAVR, sino en AIM Incidencia &gt; Inmigrantes VIH+.</a:t>
            </a:r>
            <a:endParaRPr lang="es-MX" noProof="0">
              <a:effectLst/>
            </a:endParaRPr>
          </a:p>
          <a:p>
            <a:pPr marL="347472" marR="0" indent="-347472" algn="l" rtl="0" eaLnBrk="1" latinLnBrk="0" hangingPunct="1">
              <a:lnSpc>
                <a:spcPct val="107000"/>
              </a:lnSpc>
              <a:spcBef>
                <a:spcPts val="0"/>
              </a:spcBef>
              <a:spcAft>
                <a:spcPts val="0"/>
              </a:spcAft>
            </a:pPr>
            <a:endPar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7472" marR="0" indent="-347472" algn="l" rtl="0" eaLnBrk="1" latinLnBrk="0" hangingPunct="1">
              <a:lnSpc>
                <a:spcPct val="107000"/>
              </a:lnSpc>
              <a:spcBef>
                <a:spcPts val="0"/>
              </a:spcBef>
              <a:spcAft>
                <a:spcPts val="0"/>
              </a:spcAft>
            </a:pPr>
            <a:r>
              <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 introducir o revisar nuevos diagnósticos, recomendamos actualizar las entradas de otros años que puedan haberse revisado debido a retrasos en las notificaciones o a la falta de informes de alguna región o centros específicos.</a:t>
            </a:r>
            <a:endParaRPr lang="es-MX" noProof="0">
              <a:effectLst/>
            </a:endParaRPr>
          </a:p>
          <a:p>
            <a:pPr marL="347472" marR="0" indent="-347472" algn="l" rtl="0" eaLnBrk="1" latinLnBrk="0" hangingPunct="1">
              <a:lnSpc>
                <a:spcPct val="107000"/>
              </a:lnSpc>
              <a:spcBef>
                <a:spcPts val="0"/>
              </a:spcBef>
              <a:spcAft>
                <a:spcPts val="0"/>
              </a:spcAft>
            </a:pPr>
            <a:r>
              <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 aún no se dispone de los recuentos completos de un año, deje los datos de ese año en blanco. No introduzca 0: el CSAVR lo interpretaría como si hubiera habido 0 diagnósticos (o defunciones) ese año.</a:t>
            </a:r>
            <a:endParaRPr lang="es-MX" noProof="0">
              <a:effectLst/>
            </a:endParaRPr>
          </a:p>
          <a:p>
            <a:pPr defTabSz="942289">
              <a:defRPr/>
            </a:pPr>
            <a:endParaRPr lang="es-MX" noProof="0"/>
          </a:p>
        </p:txBody>
      </p:sp>
      <p:sp>
        <p:nvSpPr>
          <p:cNvPr id="4" name="Slide Number Placeholder 3"/>
          <p:cNvSpPr>
            <a:spLocks noGrp="1"/>
          </p:cNvSpPr>
          <p:nvPr>
            <p:ph type="sldNum" sz="quarter" idx="5"/>
          </p:nvPr>
        </p:nvSpPr>
        <p:spPr/>
        <p:txBody>
          <a:bodyPr/>
          <a:lstStyle/>
          <a:p>
            <a:fld id="{E5F4B4AD-9710-49A7-B214-561577097D0C}" type="slidenum">
              <a:rPr lang="en-US" smtClean="0"/>
              <a:t>5</a:t>
            </a:fld>
            <a:endParaRPr lang="en-US"/>
          </a:p>
        </p:txBody>
      </p:sp>
    </p:spTree>
    <p:extLst>
      <p:ext uri="{BB962C8B-B14F-4D97-AF65-F5344CB8AC3E}">
        <p14:creationId xmlns:p14="http://schemas.microsoft.com/office/powerpoint/2010/main" val="384191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utilización del CSAVR requiere registros completos y de buena calidad de las muertes relacionadas con el SIDA entre adultos de 15 años o más. </a:t>
            </a:r>
          </a:p>
          <a:p>
            <a:pPr marL="0" algn="l" rtl="0" eaLnBrk="1" latinLnBrk="0" hangingPunct="1">
              <a:spcBef>
                <a:spcPts val="0"/>
              </a:spcBef>
              <a:spcAft>
                <a:spcPts val="0"/>
              </a:spcAft>
            </a:pPr>
            <a:endParaRPr lang="es-MX" sz="1800" b="0" i="0" kern="1200" noProof="0">
              <a:solidFill>
                <a:srgbClr val="505050"/>
              </a:solidFill>
              <a:effectLst/>
              <a:latin typeface="Source Sans Pro" panose="020B0503030403020204" pitchFamily="34" charset="0"/>
              <a:ea typeface="+mn-ea"/>
              <a:cs typeface="+mn-cs"/>
            </a:endParaRPr>
          </a:p>
          <a:p>
            <a:pPr marL="0" algn="l" rtl="0" eaLnBrk="1" latinLnBrk="0" hangingPunct="1">
              <a:spcBef>
                <a:spcPts val="0"/>
              </a:spcBef>
              <a:spcAft>
                <a:spcPts val="0"/>
              </a:spcAft>
            </a:pPr>
            <a:r>
              <a:rPr lang="es-MX" sz="1800" b="0" i="0" kern="1200" noProof="0">
                <a:solidFill>
                  <a:srgbClr val="505050"/>
                </a:solidFill>
                <a:effectLst/>
                <a:latin typeface="Source Sans Pro" panose="020B0503030403020204" pitchFamily="34" charset="0"/>
                <a:ea typeface="+mn-ea"/>
                <a:cs typeface="+mn-cs"/>
              </a:rPr>
              <a:t>ONUSIDA recomienda usar CSAVR a los países con datos completos sobre causas de defunción calidad media o buena, según el sistema de clasificación del Instituto de Evaluación y Métrica de Salud, califica la exhaustividad de la notificación de la causa de , el porcentaje de muertes codificadas que no pueden ser verdaderas causas subyacentes de muerte (códigos basura), el detalle de la lista de causas y grupos de edad y los periodos de tiempo cubiertos. </a:t>
            </a:r>
            <a:endParaRPr lang="es-MX" noProof="0">
              <a:effectLst/>
            </a:endParaRPr>
          </a:p>
          <a:p>
            <a:pPr marL="0" marR="0" algn="l" rtl="0" eaLnBrk="1" latinLnBrk="0" hangingPunct="1">
              <a:lnSpc>
                <a:spcPct val="107000"/>
              </a:lnSpc>
              <a:spcBef>
                <a:spcPts val="0"/>
              </a:spcBef>
              <a:spcAft>
                <a:spcPts val="800"/>
              </a:spcAft>
            </a:pPr>
            <a:endParaRPr lang="es-MX" noProof="0">
              <a:effectLst/>
            </a:endParaRPr>
          </a:p>
          <a:p>
            <a:pPr marL="0" marR="0" algn="l" rtl="0" eaLnBrk="1" latinLnBrk="0" hangingPunct="1">
              <a:lnSpc>
                <a:spcPct val="107000"/>
              </a:lnSpc>
              <a:spcBef>
                <a:spcPts val="0"/>
              </a:spcBef>
              <a:spcAft>
                <a:spcPts val="800"/>
              </a:spcAft>
            </a:pPr>
            <a:r>
              <a:rPr lang="es-MX" noProof="0">
                <a:effectLst/>
              </a:rPr>
              <a:t>Según la puntuación IHME</a:t>
            </a:r>
          </a:p>
          <a:p>
            <a:pPr marL="0" marR="0" algn="l" rtl="0" eaLnBrk="1" latinLnBrk="0" hangingPunct="1">
              <a:lnSpc>
                <a:spcPct val="107000"/>
              </a:lnSpc>
              <a:spcBef>
                <a:spcPts val="0"/>
              </a:spcBef>
              <a:spcAft>
                <a:spcPts val="800"/>
              </a:spcAft>
            </a:pPr>
            <a:endParaRPr lang="es-MX" noProof="0">
              <a:effectLst/>
            </a:endParaRPr>
          </a:p>
          <a:p>
            <a:pPr marL="285750" indent="-285750">
              <a:buFont typeface="Arial" panose="020B0604020202020204" pitchFamily="34" charset="0"/>
              <a:buChar char="•"/>
            </a:pPr>
            <a:r>
              <a:rPr lang="es-MX" sz="1200">
                <a:solidFill>
                  <a:srgbClr val="00B050"/>
                </a:solidFill>
                <a:latin typeface="+mj-lt"/>
                <a:ea typeface="Cambria" panose="02040503050406030204" pitchFamily="18" charset="0"/>
                <a:cs typeface="Calibri" panose="020F0502020204030204" pitchFamily="34" charset="0"/>
              </a:rPr>
              <a:t>2A. Datos del Registro Civil de alta calidad.</a:t>
            </a:r>
          </a:p>
          <a:p>
            <a:pPr marL="285750" indent="-285750">
              <a:buFont typeface="Arial" panose="020B0604020202020204" pitchFamily="34" charset="0"/>
              <a:buChar char="•"/>
            </a:pPr>
            <a:r>
              <a:rPr lang="es-MX" sz="1200">
                <a:solidFill>
                  <a:srgbClr val="00B050"/>
                </a:solidFill>
                <a:latin typeface="+mj-lt"/>
                <a:ea typeface="Cambria" panose="02040503050406030204" pitchFamily="18" charset="0"/>
                <a:cs typeface="Calibri" panose="020F0502020204030204" pitchFamily="34" charset="0"/>
              </a:rPr>
              <a:t>2B.</a:t>
            </a:r>
            <a:r>
              <a:rPr lang="es-MX" sz="1200">
                <a:solidFill>
                  <a:srgbClr val="00B050"/>
                </a:solidFill>
                <a:effectLst/>
                <a:latin typeface="+mj-lt"/>
                <a:ea typeface="Cambria" panose="02040503050406030204" pitchFamily="18" charset="0"/>
              </a:rPr>
              <a:t> Indica calidad regular o una mezcla de datos de buena calidad.</a:t>
            </a:r>
            <a:endParaRPr lang="es-MX" sz="1200">
              <a:solidFill>
                <a:srgbClr val="00B050"/>
              </a:solidFill>
              <a:latin typeface="+mj-lt"/>
              <a:ea typeface="Cambria" panose="02040503050406030204" pitchFamily="18" charset="0"/>
              <a:cs typeface="Calibri" panose="020F0502020204030204" pitchFamily="34" charset="0"/>
            </a:endParaRPr>
          </a:p>
          <a:p>
            <a:pPr marL="285750" indent="-285750">
              <a:buFont typeface="Arial" panose="020B0604020202020204" pitchFamily="34" charset="0"/>
              <a:buChar char="•"/>
            </a:pPr>
            <a:r>
              <a:rPr lang="es-MX" sz="1200">
                <a:solidFill>
                  <a:srgbClr val="C00000"/>
                </a:solidFill>
                <a:latin typeface="+mj-lt"/>
                <a:ea typeface="Cambria" panose="02040503050406030204" pitchFamily="18" charset="0"/>
                <a:cs typeface="Calibri" panose="020F0502020204030204" pitchFamily="34" charset="0"/>
              </a:rPr>
              <a:t>2C. </a:t>
            </a:r>
            <a:r>
              <a:rPr lang="es-MX" sz="1200" kern="100" noProof="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I</a:t>
            </a:r>
            <a:r>
              <a:rPr lang="es-MX" sz="12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ndican una integridad y/o calidad deficiente del Registro Civil. Los países de este grupo no deben introducir datos de defunciones (ni notificados por el país ni ajustados por el IHME) en el CSAVR y probablemente utilicen en su lugar el modelo EPP</a:t>
            </a:r>
            <a:endParaRPr lang="es-MX" noProof="0">
              <a:effectLst/>
            </a:endParaRPr>
          </a:p>
          <a:p>
            <a:pPr marL="0" marR="0" algn="l" rtl="0" eaLnBrk="1" latinLnBrk="0" hangingPunct="1">
              <a:lnSpc>
                <a:spcPct val="107000"/>
              </a:lnSpc>
              <a:spcBef>
                <a:spcPts val="0"/>
              </a:spcBef>
              <a:spcAft>
                <a:spcPts val="800"/>
              </a:spcAft>
            </a:pPr>
            <a:endParaRPr lang="es-MX" noProof="0">
              <a:effectLst/>
            </a:endParaRPr>
          </a:p>
          <a:p>
            <a:pPr marL="0" marR="0" algn="l" rtl="0" eaLnBrk="1" latinLnBrk="0" hangingPunct="1">
              <a:lnSpc>
                <a:spcPct val="107000"/>
              </a:lnSpc>
              <a:spcBef>
                <a:spcPts val="0"/>
              </a:spcBef>
              <a:spcAft>
                <a:spcPts val="800"/>
              </a:spcAft>
            </a:pPr>
            <a:r>
              <a:rPr lang="es-MX" sz="1800" kern="100" noProof="0">
                <a:solidFill>
                  <a:srgbClr val="000000"/>
                </a:solidFill>
                <a:effectLst/>
                <a:latin typeface="Calibri" panose="020F0502020204030204" pitchFamily="34" charset="0"/>
                <a:cs typeface="Times New Roman" panose="02020603050405020304" pitchFamily="18" charset="0"/>
              </a:rPr>
              <a:t>Para ver la clasificación de los países por grupos, se pueden dirigir a la liga mostrada en la diapositiva. Esta presentación será compartida entre los recursos disponibles para ustedes durante el proceso de estimaciones.</a:t>
            </a:r>
            <a:endParaRPr lang="es-MX" sz="1800" noProof="0">
              <a:effectLst/>
            </a:endParaRPr>
          </a:p>
          <a:p>
            <a:pPr defTabSz="942289">
              <a:defRPr/>
            </a:pPr>
            <a:endParaRPr lang="en-US"/>
          </a:p>
        </p:txBody>
      </p:sp>
      <p:sp>
        <p:nvSpPr>
          <p:cNvPr id="4" name="Slide Number Placeholder 3"/>
          <p:cNvSpPr>
            <a:spLocks noGrp="1"/>
          </p:cNvSpPr>
          <p:nvPr>
            <p:ph type="sldNum" sz="quarter" idx="5"/>
          </p:nvPr>
        </p:nvSpPr>
        <p:spPr/>
        <p:txBody>
          <a:bodyPr/>
          <a:lstStyle/>
          <a:p>
            <a:fld id="{E5F4B4AD-9710-49A7-B214-561577097D0C}" type="slidenum">
              <a:rPr lang="en-US" smtClean="0"/>
              <a:t>6</a:t>
            </a:fld>
            <a:endParaRPr lang="en-US"/>
          </a:p>
        </p:txBody>
      </p:sp>
    </p:spTree>
    <p:extLst>
      <p:ext uri="{BB962C8B-B14F-4D97-AF65-F5344CB8AC3E}">
        <p14:creationId xmlns:p14="http://schemas.microsoft.com/office/powerpoint/2010/main" val="124672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modelo EPP, a diferencia del CSAVR, ajusta la prevalencia y la incidencia en adultos a los datos de prevalencia procedentes de la vigilancia centinela y las encuestas. Pero el EPP también puede utilizar diagnósticos de casos de VIH y SIDA como parte de su validación. </a:t>
            </a:r>
          </a:p>
          <a:p>
            <a:pPr marL="0" marR="0" algn="l" rtl="0" eaLnBrk="1" latinLnBrk="0" hangingPunct="1">
              <a:lnSpc>
                <a:spcPct val="107000"/>
              </a:lnSpc>
              <a:spcBef>
                <a:spcPts val="0"/>
              </a:spcBef>
              <a:spcAft>
                <a:spcPts val="800"/>
              </a:spcAft>
            </a:pPr>
            <a:endPar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Después de introducir y ajustar los datos del EPP, en "Resultados del ajuste" puede ir a  “Comprobación de datos” y comparar el aumento inicial de la epidemia estimado por el EPP con los diagnósticos de casos nacionales. </a:t>
            </a:r>
          </a:p>
          <a:p>
            <a:pPr marL="0" marR="0" algn="l" rtl="0" eaLnBrk="1" latinLnBrk="0" hangingPunct="1">
              <a:lnSpc>
                <a:spcPct val="107000"/>
              </a:lnSpc>
              <a:spcBef>
                <a:spcPts val="0"/>
              </a:spcBef>
              <a:spcAft>
                <a:spcPts val="800"/>
              </a:spcAft>
            </a:pPr>
            <a:endPar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espera que los diagnósticos de casos de VIH sigan (con cierto retraso y teniendo en cuenta la </a:t>
            </a:r>
            <a:r>
              <a:rPr lang="es-MX" sz="1800" kern="100" noProof="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subnotificación</a:t>
            </a: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las nuevas infecciones. Los diagnósticos de casos de SIDA son un indicador indirecto de las muertes inminentes por SIDA, es decir, en la época anterior a la disponibilidad de la terapia antirretroviral, la mayoría de las personas diagnosticadas con SIDA morían en el plazo de un año. </a:t>
            </a:r>
          </a:p>
          <a:p>
            <a:pPr marL="0" marR="0" algn="l" rtl="0" eaLnBrk="1" latinLnBrk="0" hangingPunct="1">
              <a:lnSpc>
                <a:spcPct val="107000"/>
              </a:lnSpc>
              <a:spcBef>
                <a:spcPts val="0"/>
              </a:spcBef>
              <a:spcAft>
                <a:spcPts val="800"/>
              </a:spcAft>
            </a:pPr>
            <a:endPar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s-MX"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ejemplo mostrado (de Perú), el aumento de los diagnósticos de casos de SIDA (los puntos rojos del gráfico inferior) sugiere que la estimación por EPP (la línea azul) era demasiado temprana. En tales casos, es posible que desee probar una curva alternativa en el EPP (por ejemplo, R-Híbrido en lugar de EPP-Clásico) para una o más subpoblaciones, con el fin de mejorar el ajuste. </a:t>
            </a:r>
            <a:endParaRPr lang="es-MX" noProof="0" dirty="0">
              <a:effectLst/>
            </a:endParaRPr>
          </a:p>
          <a:p>
            <a:pPr defTabSz="942289">
              <a:defRPr/>
            </a:pPr>
            <a:endParaRPr lang="en-US" dirty="0"/>
          </a:p>
        </p:txBody>
      </p:sp>
      <p:sp>
        <p:nvSpPr>
          <p:cNvPr id="4" name="Slide Number Placeholder 3"/>
          <p:cNvSpPr>
            <a:spLocks noGrp="1"/>
          </p:cNvSpPr>
          <p:nvPr>
            <p:ph type="sldNum" sz="quarter" idx="5"/>
          </p:nvPr>
        </p:nvSpPr>
        <p:spPr/>
        <p:txBody>
          <a:bodyPr/>
          <a:lstStyle/>
          <a:p>
            <a:fld id="{E5F4B4AD-9710-49A7-B214-561577097D0C}" type="slidenum">
              <a:rPr lang="en-US" smtClean="0"/>
              <a:t>7</a:t>
            </a:fld>
            <a:endParaRPr lang="en-US"/>
          </a:p>
        </p:txBody>
      </p:sp>
    </p:spTree>
    <p:extLst>
      <p:ext uri="{BB962C8B-B14F-4D97-AF65-F5344CB8AC3E}">
        <p14:creationId xmlns:p14="http://schemas.microsoft.com/office/powerpoint/2010/main" val="3246141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Otra validación recomendada en el EPP consiste en examinar el aumento estimado de la incidencia en todas las subpoblaciones. </a:t>
            </a:r>
          </a:p>
          <a:p>
            <a:endParaRPr lang="es-MX" noProof="0" dirty="0"/>
          </a:p>
          <a:p>
            <a:r>
              <a:rPr lang="es-MX" noProof="0" dirty="0"/>
              <a:t>Normalmente, el VIH se habrá propagado entre las poblaciones clave antes que entre la población general. </a:t>
            </a:r>
          </a:p>
          <a:p>
            <a:endParaRPr lang="es-MX" noProof="0" dirty="0"/>
          </a:p>
          <a:p>
            <a:r>
              <a:rPr lang="es-MX" noProof="0" dirty="0"/>
              <a:t>En este ejemplo, procedente de Jamaica en una ronda de estimación anterior, el EPP estimó que la incidencia aumentó entre los hombres y mujeres de menor riesgo (denominados hombres y mujeres "restantes") antes que entre los HSH. Este patrón es inverosímil o, al menos, atípico. </a:t>
            </a:r>
          </a:p>
          <a:p>
            <a:endParaRPr lang="es-MX" noProof="0" dirty="0"/>
          </a:p>
          <a:p>
            <a:r>
              <a:rPr lang="es-MX" noProof="0" dirty="0"/>
              <a:t>También se debería motivar un examen de las curvas respectivas, y su posible ajuste de una o más de ellas, para garantizar una secuencia plausible de propagación de la epidemia entre las subpoblaciones. Una vez más, probar la curva R-</a:t>
            </a:r>
            <a:r>
              <a:rPr lang="es-MX" noProof="0" dirty="0" err="1"/>
              <a:t>Hybrid</a:t>
            </a:r>
            <a:r>
              <a:rPr lang="es-MX" noProof="0" dirty="0"/>
              <a:t> en lugar de la EPP-Classic puede ayudar a evitar un aumento temprano estimado demasiado abrupto de la prevalencia y la incidencia, dando lugar a patrones más plausibles y coherentes.</a:t>
            </a:r>
          </a:p>
        </p:txBody>
      </p:sp>
      <p:sp>
        <p:nvSpPr>
          <p:cNvPr id="4" name="Slide Number Placeholder 3"/>
          <p:cNvSpPr>
            <a:spLocks noGrp="1"/>
          </p:cNvSpPr>
          <p:nvPr>
            <p:ph type="sldNum" sz="quarter" idx="5"/>
          </p:nvPr>
        </p:nvSpPr>
        <p:spPr/>
        <p:txBody>
          <a:bodyPr/>
          <a:lstStyle/>
          <a:p>
            <a:fld id="{0A6A75E5-EEA6-4699-9135-78D05B2AA1DC}" type="slidenum">
              <a:rPr lang="en-CH" smtClean="0"/>
              <a:t>8</a:t>
            </a:fld>
            <a:endParaRPr lang="en-CH"/>
          </a:p>
        </p:txBody>
      </p:sp>
    </p:spTree>
    <p:extLst>
      <p:ext uri="{BB962C8B-B14F-4D97-AF65-F5344CB8AC3E}">
        <p14:creationId xmlns:p14="http://schemas.microsoft.com/office/powerpoint/2010/main" val="1139579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s-MX" sz="1800"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Cuando introduzca datos de PTMI y TAR, antes de utilizar el editor de Estadísticas del Programa, recomendamos graficar los datos para identificar y (si es necesario) corregir cualquier fluctuación inexplicable en las entradas entre los años. Esta comprobación ayuda a garantizar la exactitud y coherencia de los datos, antes de proceder a ajustarlos a su estimación Spectrum. </a:t>
            </a:r>
            <a:endParaRPr lang="es-MX" noProof="0"/>
          </a:p>
        </p:txBody>
      </p:sp>
      <p:sp>
        <p:nvSpPr>
          <p:cNvPr id="4" name="Slide Number Placeholder 3"/>
          <p:cNvSpPr>
            <a:spLocks noGrp="1"/>
          </p:cNvSpPr>
          <p:nvPr>
            <p:ph type="sldNum" sz="quarter" idx="5"/>
          </p:nvPr>
        </p:nvSpPr>
        <p:spPr/>
        <p:txBody>
          <a:bodyPr/>
          <a:lstStyle/>
          <a:p>
            <a:fld id="{0A6A75E5-EEA6-4699-9135-78D05B2AA1DC}" type="slidenum">
              <a:rPr lang="en-CH" smtClean="0"/>
              <a:t>9</a:t>
            </a:fld>
            <a:endParaRPr lang="en-CH"/>
          </a:p>
        </p:txBody>
      </p:sp>
    </p:spTree>
    <p:extLst>
      <p:ext uri="{BB962C8B-B14F-4D97-AF65-F5344CB8AC3E}">
        <p14:creationId xmlns:p14="http://schemas.microsoft.com/office/powerpoint/2010/main" val="244664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62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124E-C3A5-49FB-B861-B759FED5D6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19C13-FA7E-43F1-9B6F-013B01AA8D6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CC8F2-D789-40A0-BA7E-24709466FFC8}"/>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2/1/2024</a:t>
            </a:fld>
            <a:endParaRPr lang="en-US"/>
          </a:p>
        </p:txBody>
      </p:sp>
      <p:sp>
        <p:nvSpPr>
          <p:cNvPr id="5" name="Footer Placeholder 4">
            <a:extLst>
              <a:ext uri="{FF2B5EF4-FFF2-40B4-BE49-F238E27FC236}">
                <a16:creationId xmlns:a16="http://schemas.microsoft.com/office/drawing/2014/main" id="{63071FB8-08B4-4AC0-868C-CBD7579BF5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BEC68F7-3092-4F4E-AC53-067204D98F95}"/>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3728581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6C0136-518A-4BBC-A0CE-0FB0CD288AC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512494-6EC1-4C4B-BECB-213B611BE80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E183C-90B0-45A4-A717-ACA59657E5C2}"/>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2/1/2024</a:t>
            </a:fld>
            <a:endParaRPr lang="en-US"/>
          </a:p>
        </p:txBody>
      </p:sp>
      <p:sp>
        <p:nvSpPr>
          <p:cNvPr id="5" name="Footer Placeholder 4">
            <a:extLst>
              <a:ext uri="{FF2B5EF4-FFF2-40B4-BE49-F238E27FC236}">
                <a16:creationId xmlns:a16="http://schemas.microsoft.com/office/drawing/2014/main" id="{68CB01A2-FD83-44AB-B7AD-D7856F6A1D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AC001A-56FC-45C1-9316-8E80E29D5E83}"/>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130060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pPr algn="r"/>
            <a:r>
              <a:rPr lang="en-US"/>
              <a:t>27 October 2020</a:t>
            </a:r>
          </a:p>
        </p:txBody>
      </p:sp>
      <p:sp>
        <p:nvSpPr>
          <p:cNvPr id="5" name="Footer Placeholder 4"/>
          <p:cNvSpPr>
            <a:spLocks noGrp="1"/>
          </p:cNvSpPr>
          <p:nvPr>
            <p:ph type="ftr" sz="quarter" idx="11"/>
          </p:nvPr>
        </p:nvSpPr>
        <p:spPr/>
        <p:txBody>
          <a:bodyPr/>
          <a:lstStyle/>
          <a:p>
            <a:r>
              <a:rPr lang="en-US"/>
              <a:t>2021 HIV Estimates</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pic>
        <p:nvPicPr>
          <p:cNvPr id="9" name="Picture 8" descr="A drawing of a person&#10;&#10;Description automatically generated">
            <a:extLst>
              <a:ext uri="{FF2B5EF4-FFF2-40B4-BE49-F238E27FC236}">
                <a16:creationId xmlns:a16="http://schemas.microsoft.com/office/drawing/2014/main" id="{4C781C65-89A0-D821-3DBE-8E6654676A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pic>
        <p:nvPicPr>
          <p:cNvPr id="10" name="Picture 9">
            <a:extLst>
              <a:ext uri="{FF2B5EF4-FFF2-40B4-BE49-F238E27FC236}">
                <a16:creationId xmlns:a16="http://schemas.microsoft.com/office/drawing/2014/main" id="{F99FB926-B739-BF7A-F25E-B0E2E611D3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spTree>
    <p:extLst>
      <p:ext uri="{BB962C8B-B14F-4D97-AF65-F5344CB8AC3E}">
        <p14:creationId xmlns:p14="http://schemas.microsoft.com/office/powerpoint/2010/main" val="49524753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pic>
        <p:nvPicPr>
          <p:cNvPr id="7" name="Picture 6" descr="A drawing of a person&#10;&#10;Description automatically generated">
            <a:extLst>
              <a:ext uri="{FF2B5EF4-FFF2-40B4-BE49-F238E27FC236}">
                <a16:creationId xmlns:a16="http://schemas.microsoft.com/office/drawing/2014/main" id="{0632D3AC-D3FC-B59E-F367-46D9F89DF9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pic>
        <p:nvPicPr>
          <p:cNvPr id="8" name="Picture 7">
            <a:extLst>
              <a:ext uri="{FF2B5EF4-FFF2-40B4-BE49-F238E27FC236}">
                <a16:creationId xmlns:a16="http://schemas.microsoft.com/office/drawing/2014/main" id="{62A9D02C-E8AA-BD6D-0F22-A7D2B4D29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43" y="6327173"/>
            <a:ext cx="997527" cy="394302"/>
          </a:xfrm>
          <a:prstGeom prst="rect">
            <a:avLst/>
          </a:prstGeom>
        </p:spPr>
      </p:pic>
    </p:spTree>
    <p:extLst>
      <p:ext uri="{BB962C8B-B14F-4D97-AF65-F5344CB8AC3E}">
        <p14:creationId xmlns:p14="http://schemas.microsoft.com/office/powerpoint/2010/main" val="225145302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43093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smtClean="0"/>
              <a:pPr/>
              <a:t>2/1/2024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731503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smtClean="0"/>
              <a:pPr/>
              <a:t>2/1/2024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12686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smtClean="0"/>
              <a:pPr/>
              <a:t>2/1/2024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714873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24417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2/1/2024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01353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0DCAB935-559F-4407-8413-F2F3FA067680}"/>
              </a:ext>
            </a:extLst>
          </p:cNvPr>
          <p:cNvSpPr/>
          <p:nvPr userDrawn="1"/>
        </p:nvSpPr>
        <p:spPr>
          <a:xfrm>
            <a:off x="8458204" y="2438393"/>
            <a:ext cx="3047996" cy="3047994"/>
          </a:xfrm>
          <a:prstGeom prst="ellipse">
            <a:avLst/>
          </a:prstGeom>
          <a:solidFill>
            <a:srgbClr val="9E0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97F62A2-5490-45AB-8D82-DC4A63B71232}"/>
              </a:ext>
            </a:extLst>
          </p:cNvPr>
          <p:cNvCxnSpPr>
            <a:cxnSpLocks/>
          </p:cNvCxnSpPr>
          <p:nvPr userDrawn="1"/>
        </p:nvCxnSpPr>
        <p:spPr>
          <a:xfrm flipH="1">
            <a:off x="762000" y="4243465"/>
            <a:ext cx="9621864" cy="0"/>
          </a:xfrm>
          <a:prstGeom prst="line">
            <a:avLst/>
          </a:prstGeom>
          <a:ln w="12700">
            <a:solidFill>
              <a:srgbClr val="9E0B0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758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2/1/2024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102966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079205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178248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53437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808413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3E4435-288E-4867-86C9-AC204AE2EDA1}" type="datetime1">
              <a:rPr lang="en-US" smtClean="0"/>
              <a:t>2/1/2024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97206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38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F309FC1-E349-41A5-ACCA-F1FA58A9EF60}" type="datetime1">
              <a:rPr lang="en-US" smtClean="0"/>
              <a:t>2/1/2024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19438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15064"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5064"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DCF7354-DFB3-43E7-ACA8-DEEBBAAEB320}" type="datetime1">
              <a:rPr lang="en-US" smtClean="0"/>
              <a:t>2/1/2024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960876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AB6BE36-069C-4738-BAFD-28F99B3029F2}" type="datetime1">
              <a:rPr lang="en-US" smtClean="0"/>
              <a:t>2/1/2024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
        <p:nvSpPr>
          <p:cNvPr id="6" name="Title 5"/>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481283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321A5-36AA-4B5F-B71C-859EFA0F58C2}" type="datetime1">
              <a:rPr lang="en-US" smtClean="0"/>
              <a:t>2/1/2024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266873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04C7-987B-4D69-9CB1-63D250B4F8A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CFF961F-1797-4C7F-8244-7E7F1144F35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C33E2-4EA9-49DC-8C31-8C8528276614}"/>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2/1/2024</a:t>
            </a:fld>
            <a:endParaRPr lang="en-US"/>
          </a:p>
        </p:txBody>
      </p:sp>
      <p:sp>
        <p:nvSpPr>
          <p:cNvPr id="5" name="Footer Placeholder 4">
            <a:extLst>
              <a:ext uri="{FF2B5EF4-FFF2-40B4-BE49-F238E27FC236}">
                <a16:creationId xmlns:a16="http://schemas.microsoft.com/office/drawing/2014/main" id="{4508F034-706F-4E52-BC3D-B0EDA0ABB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F8E7A1-46C0-4EA3-A99C-A0912BECAAAD}"/>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435628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5181600" y="990600"/>
            <a:ext cx="6039484" cy="48768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3A4476-C741-4AC8-B733-B09FA321348F}" type="datetime1">
              <a:rPr lang="en-US" smtClean="0"/>
              <a:t>2/1/2024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644416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a:p>
        </p:txBody>
      </p:sp>
      <p:sp>
        <p:nvSpPr>
          <p:cNvPr id="3" name="Picture Placeholder 2"/>
          <p:cNvSpPr>
            <a:spLocks noGrp="1"/>
          </p:cNvSpPr>
          <p:nvPr>
            <p:ph type="pic" idx="1"/>
          </p:nvPr>
        </p:nvSpPr>
        <p:spPr>
          <a:xfrm>
            <a:off x="5181600" y="990600"/>
            <a:ext cx="6041136" cy="48768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2004E4-D788-4D23-A726-57C914F79B63}" type="datetime1">
              <a:rPr lang="en-US" smtClean="0"/>
              <a:t>2/1/2024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110614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131842B-0357-4E51-9AB8-050808C402D1}" type="datetime1">
              <a:rPr lang="en-US" smtClean="0"/>
              <a:t>2/1/2024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603962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7F53F09-9B5A-4D46-8032-11E10B805A4C}" type="datetime1">
              <a:rPr lang="en-US" smtClean="0"/>
              <a:t>2/1/2024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2357515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4EC07-70EF-A364-EB2D-4CFCF9980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3159CA24-7586-DF39-6F6F-B39C5D782DA0}"/>
              </a:ext>
            </a:extLst>
          </p:cNvPr>
          <p:cNvSpPr>
            <a:spLocks noGrp="1"/>
          </p:cNvSpPr>
          <p:nvPr>
            <p:ph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800"/>
            </a:lvl1pPr>
            <a:lvl2pPr>
              <a:defRPr sz="2400"/>
            </a:lvl2pPr>
            <a:lvl3pPr>
              <a:defRPr sz="2000"/>
            </a:lvl3pPr>
            <a:lvl4pPr>
              <a:defRPr sz="1800"/>
            </a:lvl4pPr>
            <a:lvl5pPr>
              <a:defRPr sz="1800"/>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62963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8C49-E9DD-4D0D-862F-BB7CF229CE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730445-0408-4E47-BCDE-30A78B66A7E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18FA6E-FC67-4049-AE4D-4956F412760F}"/>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2/1/2024</a:t>
            </a:fld>
            <a:endParaRPr lang="en-US"/>
          </a:p>
        </p:txBody>
      </p:sp>
      <p:sp>
        <p:nvSpPr>
          <p:cNvPr id="5" name="Footer Placeholder 4">
            <a:extLst>
              <a:ext uri="{FF2B5EF4-FFF2-40B4-BE49-F238E27FC236}">
                <a16:creationId xmlns:a16="http://schemas.microsoft.com/office/drawing/2014/main" id="{E8B2CC8B-C4F5-42EF-96E1-B1B02FAAE1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9E65C-58F3-4538-B846-63ED5A0BA1DB}"/>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339293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E6338-EF2A-4AD2-9F14-EDC55EB80B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5D3EA12-59EF-4CED-965A-0C93768EFE6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48E5B5-7F70-4454-A2BA-2E8E6DA67FA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90577C-4697-4AED-AA68-09A3533F0663}"/>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2/1/2024</a:t>
            </a:fld>
            <a:endParaRPr lang="en-US"/>
          </a:p>
        </p:txBody>
      </p:sp>
      <p:sp>
        <p:nvSpPr>
          <p:cNvPr id="6" name="Footer Placeholder 5">
            <a:extLst>
              <a:ext uri="{FF2B5EF4-FFF2-40B4-BE49-F238E27FC236}">
                <a16:creationId xmlns:a16="http://schemas.microsoft.com/office/drawing/2014/main" id="{554BE9FB-64E8-4F2A-8EBA-E5694FB637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1A1210F-8A7B-48A5-9544-48E095E32C64}"/>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129753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8801F-98BD-4691-A203-A346B727815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C930E7F-1B14-476C-9487-3644E6A3E3B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CEFE93-BEFA-4D91-BB43-43D7B2C1B63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26358B-3E5D-4893-9DBA-A824C1106E4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89E166-32A6-4012-AC70-F3A72FD35C6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7FB745-8AA8-424A-9852-90515DE8518A}"/>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2/1/2024</a:t>
            </a:fld>
            <a:endParaRPr lang="en-US"/>
          </a:p>
        </p:txBody>
      </p:sp>
      <p:sp>
        <p:nvSpPr>
          <p:cNvPr id="8" name="Footer Placeholder 7">
            <a:extLst>
              <a:ext uri="{FF2B5EF4-FFF2-40B4-BE49-F238E27FC236}">
                <a16:creationId xmlns:a16="http://schemas.microsoft.com/office/drawing/2014/main" id="{E255BF40-A19A-4ECA-BEFC-F23370DEB9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42B8030-8978-4CA1-A629-66F4B67DFA18}"/>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1075099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A317-EA9F-4A9E-A795-90FF00F8437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183D1DB-76C5-4AAE-A7C9-EF4EBAD6EB90}"/>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2/1/2024</a:t>
            </a:fld>
            <a:endParaRPr lang="en-US"/>
          </a:p>
        </p:txBody>
      </p:sp>
      <p:sp>
        <p:nvSpPr>
          <p:cNvPr id="4" name="Footer Placeholder 3">
            <a:extLst>
              <a:ext uri="{FF2B5EF4-FFF2-40B4-BE49-F238E27FC236}">
                <a16:creationId xmlns:a16="http://schemas.microsoft.com/office/drawing/2014/main" id="{94780B5A-A9F7-4367-9775-935C827396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BFE9709-08EA-41F9-BBAC-D57198CEA215}"/>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124825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EC1F-9697-4D7A-B706-89DD1412BB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33370E-34E2-4D40-9F3A-FFC32694F4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9F2535-9790-4558-B7E0-E62AE836604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0E4B64-3E09-4385-A936-DD7202D0ADDC}"/>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2/1/2024</a:t>
            </a:fld>
            <a:endParaRPr lang="en-US"/>
          </a:p>
        </p:txBody>
      </p:sp>
      <p:sp>
        <p:nvSpPr>
          <p:cNvPr id="6" name="Footer Placeholder 5">
            <a:extLst>
              <a:ext uri="{FF2B5EF4-FFF2-40B4-BE49-F238E27FC236}">
                <a16:creationId xmlns:a16="http://schemas.microsoft.com/office/drawing/2014/main" id="{4A976F57-F234-4028-B155-ABF231FF6C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C456858-4635-4030-BB77-D6FEA90EF656}"/>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79624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8F1C-A784-4B27-917A-F9341DE442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140E28-FE54-4C7A-BB59-C931E978311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5E41BC-17FC-4503-BA3A-37584AA3992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68B895-218A-4C21-B925-A5A22BBF9492}"/>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2/1/2024</a:t>
            </a:fld>
            <a:endParaRPr lang="en-US"/>
          </a:p>
        </p:txBody>
      </p:sp>
      <p:sp>
        <p:nvSpPr>
          <p:cNvPr id="6" name="Footer Placeholder 5">
            <a:extLst>
              <a:ext uri="{FF2B5EF4-FFF2-40B4-BE49-F238E27FC236}">
                <a16:creationId xmlns:a16="http://schemas.microsoft.com/office/drawing/2014/main" id="{D675999C-5A32-4663-8CA0-6D175E979A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54A44C-9981-4A81-825B-BEA50BE11628}"/>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281887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95B0DFD-D262-453F-BB1E-56623533DBB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2" name="Rechthoek 6">
            <a:extLst>
              <a:ext uri="{FF2B5EF4-FFF2-40B4-BE49-F238E27FC236}">
                <a16:creationId xmlns:a16="http://schemas.microsoft.com/office/drawing/2014/main" id="{EEF15D85-2358-4394-9578-2422A053D8DA}"/>
              </a:ext>
            </a:extLst>
          </p:cNvPr>
          <p:cNvSpPr/>
          <p:nvPr userDrawn="1"/>
        </p:nvSpPr>
        <p:spPr>
          <a:xfrm>
            <a:off x="0" y="0"/>
            <a:ext cx="12192000" cy="94865"/>
          </a:xfrm>
          <a:prstGeom prst="rect">
            <a:avLst/>
          </a:prstGeom>
          <a:solidFill>
            <a:srgbClr val="9E0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reeform: Shape 6">
            <a:extLst>
              <a:ext uri="{FF2B5EF4-FFF2-40B4-BE49-F238E27FC236}">
                <a16:creationId xmlns:a16="http://schemas.microsoft.com/office/drawing/2014/main" id="{2D0DBBF7-2416-42C2-96D4-5925DCA54373}"/>
              </a:ext>
            </a:extLst>
          </p:cNvPr>
          <p:cNvSpPr/>
          <p:nvPr userDrawn="1"/>
        </p:nvSpPr>
        <p:spPr>
          <a:xfrm flipH="1">
            <a:off x="-4" y="6314440"/>
            <a:ext cx="11774414" cy="543560"/>
          </a:xfrm>
          <a:custGeom>
            <a:avLst/>
            <a:gdLst>
              <a:gd name="connsiteX0" fmla="*/ 8478520 w 8478520"/>
              <a:gd name="connsiteY0" fmla="*/ 0 h 543560"/>
              <a:gd name="connsiteX1" fmla="*/ 401320 w 8478520"/>
              <a:gd name="connsiteY1" fmla="*/ 0 h 543560"/>
              <a:gd name="connsiteX2" fmla="*/ 0 w 8478520"/>
              <a:gd name="connsiteY2" fmla="*/ 543560 h 543560"/>
              <a:gd name="connsiteX3" fmla="*/ 8473440 w 8478520"/>
              <a:gd name="connsiteY3" fmla="*/ 543560 h 543560"/>
              <a:gd name="connsiteX4" fmla="*/ 8478520 w 8478520"/>
              <a:gd name="connsiteY4" fmla="*/ 0 h 543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8520" h="543560">
                <a:moveTo>
                  <a:pt x="8478520" y="0"/>
                </a:moveTo>
                <a:lnTo>
                  <a:pt x="401320" y="0"/>
                </a:lnTo>
                <a:lnTo>
                  <a:pt x="0" y="543560"/>
                </a:lnTo>
                <a:lnTo>
                  <a:pt x="8473440" y="543560"/>
                </a:lnTo>
                <a:cubicBezTo>
                  <a:pt x="8475133" y="362373"/>
                  <a:pt x="8476827" y="181187"/>
                  <a:pt x="8478520" y="0"/>
                </a:cubicBezTo>
                <a:close/>
              </a:path>
            </a:pathLst>
          </a:custGeom>
          <a:solidFill>
            <a:srgbClr val="9E0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pic>
        <p:nvPicPr>
          <p:cNvPr id="5" name="Picture 4" descr="A white letter on a black background&#10;&#10;Description automatically generated with medium confidence">
            <a:extLst>
              <a:ext uri="{FF2B5EF4-FFF2-40B4-BE49-F238E27FC236}">
                <a16:creationId xmlns:a16="http://schemas.microsoft.com/office/drawing/2014/main" id="{05295A07-E8B5-E5D2-E498-3D9CA0D29E7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680565" y="6373732"/>
            <a:ext cx="529562" cy="424976"/>
          </a:xfrm>
          <a:prstGeom prst="rect">
            <a:avLst/>
          </a:prstGeom>
        </p:spPr>
      </p:pic>
      <p:pic>
        <p:nvPicPr>
          <p:cNvPr id="8" name="Picture 7" descr="A red x on a black background&#10;&#10;Description automatically generated with low confidence">
            <a:extLst>
              <a:ext uri="{FF2B5EF4-FFF2-40B4-BE49-F238E27FC236}">
                <a16:creationId xmlns:a16="http://schemas.microsoft.com/office/drawing/2014/main" id="{D467AC63-8361-6663-5A28-1D392E3C365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627717" y="6247727"/>
            <a:ext cx="610272" cy="610272"/>
          </a:xfrm>
          <a:prstGeom prst="rect">
            <a:avLst/>
          </a:prstGeom>
        </p:spPr>
      </p:pic>
    </p:spTree>
    <p:extLst>
      <p:ext uri="{BB962C8B-B14F-4D97-AF65-F5344CB8AC3E}">
        <p14:creationId xmlns:p14="http://schemas.microsoft.com/office/powerpoint/2010/main" val="2527638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Haga clic para editar el estilo del título principal</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C896AE3-6EC7-44DF-A5E2-A7206509E49E}" type="datetimeFigureOut">
              <a:rPr lang="en-CH" smtClean="0"/>
              <a:t>01/02/2024</a:t>
            </a:fld>
            <a:endParaRPr lang="en-CH"/>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CH"/>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5249D86-B59B-4375-8711-C352E9FD6E26}" type="slidenum">
              <a:rPr lang="en-CH" smtClean="0"/>
              <a:t>‹#›</a:t>
            </a:fld>
            <a:endParaRPr lang="en-CH"/>
          </a:p>
        </p:txBody>
      </p:sp>
    </p:spTree>
    <p:extLst>
      <p:ext uri="{BB962C8B-B14F-4D97-AF65-F5344CB8AC3E}">
        <p14:creationId xmlns:p14="http://schemas.microsoft.com/office/powerpoint/2010/main" val="20466330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Haga clic para editar el estilo del título principal</a:t>
            </a:r>
            <a:endParaRPr/>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endParaRP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1B3E1B2-61B7-4AC3-9E39-640B9985D1A7}" type="datetime1">
              <a:rPr lang="en-US" smtClean="0"/>
              <a:t>2/1/2024</a:t>
            </a:fld>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a:t>‹#›</a:t>
            </a:fld>
            <a:endParaRPr/>
          </a:p>
        </p:txBody>
      </p:sp>
    </p:spTree>
    <p:extLst>
      <p:ext uri="{BB962C8B-B14F-4D97-AF65-F5344CB8AC3E}">
        <p14:creationId xmlns:p14="http://schemas.microsoft.com/office/powerpoint/2010/main" val="23986610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chart" Target="../charts/char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8.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s://www.who.int/publications/i/item/WHO-CDS-HIV-18.43" TargetMode="External"/><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lancet.com/cms/10.1016/S2352-3018(21)00152-1/attachment/7371c03e-887f-4e26-a718-bae190b81c2f/mmc1.pdf"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27C386B-FBEE-434F-B519-2A935AF42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C71EF-9A7C-C5B1-9948-698969879ADF}"/>
              </a:ext>
            </a:extLst>
          </p:cNvPr>
          <p:cNvSpPr>
            <a:spLocks noGrp="1"/>
          </p:cNvSpPr>
          <p:nvPr>
            <p:ph type="ctrTitle"/>
          </p:nvPr>
        </p:nvSpPr>
        <p:spPr>
          <a:xfrm>
            <a:off x="1516350" y="772833"/>
            <a:ext cx="7900434" cy="3840384"/>
          </a:xfrm>
        </p:spPr>
        <p:txBody>
          <a:bodyPr anchor="b">
            <a:normAutofit fontScale="90000"/>
          </a:bodyPr>
          <a:lstStyle/>
          <a:p>
            <a:br>
              <a:rPr lang="en-US" sz="3800" b="1" dirty="0">
                <a:solidFill>
                  <a:schemeClr val="tx1"/>
                </a:solidFill>
                <a:latin typeface="Arial" panose="020B0604020202020204" pitchFamily="34" charset="0"/>
                <a:cs typeface="Arial" panose="020B0604020202020204" pitchFamily="34" charset="0"/>
              </a:rPr>
            </a:br>
            <a:r>
              <a:rPr lang="es-MX" sz="4800" b="1" dirty="0">
                <a:solidFill>
                  <a:srgbClr val="0070C0"/>
                </a:solidFill>
                <a:latin typeface="Arial" panose="020B0604020202020204" pitchFamily="34" charset="0"/>
                <a:cs typeface="Arial" panose="020B0604020202020204" pitchFamily="34" charset="0"/>
              </a:rPr>
              <a:t>D</a:t>
            </a:r>
            <a:r>
              <a:rPr lang="en-KE" sz="4800" b="1" dirty="0">
                <a:solidFill>
                  <a:srgbClr val="0070C0"/>
                </a:solidFill>
              </a:rPr>
              <a:t>atos </a:t>
            </a:r>
            <a:r>
              <a:rPr lang="en-US" sz="4800" b="1" dirty="0">
                <a:solidFill>
                  <a:srgbClr val="0070C0"/>
                </a:solidFill>
              </a:rPr>
              <a:t>del </a:t>
            </a:r>
            <a:br>
              <a:rPr lang="en-US" sz="4800" b="1" dirty="0">
                <a:solidFill>
                  <a:srgbClr val="0070C0"/>
                </a:solidFill>
              </a:rPr>
            </a:br>
            <a:r>
              <a:rPr lang="en-KE" sz="4800" b="1" dirty="0">
                <a:solidFill>
                  <a:srgbClr val="0070C0"/>
                </a:solidFill>
              </a:rPr>
              <a:t>programa</a:t>
            </a:r>
            <a:r>
              <a:rPr lang="en-US" sz="4800" b="1" dirty="0">
                <a:solidFill>
                  <a:srgbClr val="0070C0"/>
                </a:solidFill>
              </a:rPr>
              <a:t> y de la</a:t>
            </a:r>
            <a:r>
              <a:rPr lang="en-KE" sz="4800" b="1" dirty="0">
                <a:solidFill>
                  <a:srgbClr val="0070C0"/>
                </a:solidFill>
              </a:rPr>
              <a:t> vigilancia </a:t>
            </a:r>
            <a:br>
              <a:rPr lang="en-US" sz="4800" b="1" dirty="0">
                <a:solidFill>
                  <a:srgbClr val="0070C0"/>
                </a:solidFill>
              </a:rPr>
            </a:br>
            <a:r>
              <a:rPr lang="en-KE" sz="4800" b="1" dirty="0">
                <a:solidFill>
                  <a:srgbClr val="0070C0"/>
                </a:solidFill>
              </a:rPr>
              <a:t>y revisión de la calidad de los datos</a:t>
            </a:r>
            <a:br>
              <a:rPr lang="en-US" sz="4800" b="1" dirty="0">
                <a:solidFill>
                  <a:schemeClr val="tx1"/>
                </a:solidFill>
              </a:rPr>
            </a:br>
            <a:br>
              <a:rPr lang="en-US" sz="3800" dirty="0">
                <a:solidFill>
                  <a:schemeClr val="tx1"/>
                </a:solidFill>
                <a:highlight>
                  <a:srgbClr val="FFFF00"/>
                </a:highlight>
                <a:latin typeface="Arial" panose="020B0604020202020204" pitchFamily="34" charset="0"/>
                <a:cs typeface="Arial" panose="020B0604020202020204" pitchFamily="34" charset="0"/>
              </a:rPr>
            </a:br>
            <a:r>
              <a:rPr lang="en-US" sz="2700" dirty="0">
                <a:solidFill>
                  <a:schemeClr val="tx1"/>
                </a:solidFill>
              </a:rPr>
              <a:t>Luis Renato Tapia-Vázquez</a:t>
            </a:r>
            <a:br>
              <a:rPr lang="en-US" sz="2700" dirty="0">
                <a:solidFill>
                  <a:schemeClr val="tx1"/>
                </a:solidFill>
              </a:rPr>
            </a:br>
            <a:r>
              <a:rPr lang="en-US" sz="2700" dirty="0">
                <a:solidFill>
                  <a:schemeClr val="tx1"/>
                </a:solidFill>
              </a:rPr>
              <a:t>ONUSIDA Guatemala, Honduras y Nicaragua</a:t>
            </a:r>
            <a:endParaRPr lang="en-CH" sz="4800" dirty="0">
              <a:solidFill>
                <a:schemeClr val="tx1"/>
              </a:solidFill>
            </a:endParaRPr>
          </a:p>
        </p:txBody>
      </p:sp>
      <p:sp>
        <p:nvSpPr>
          <p:cNvPr id="3" name="Subtitle 2">
            <a:extLst>
              <a:ext uri="{FF2B5EF4-FFF2-40B4-BE49-F238E27FC236}">
                <a16:creationId xmlns:a16="http://schemas.microsoft.com/office/drawing/2014/main" id="{C46E9B0A-1DDF-2386-E8BD-1BE1CB8DD19A}"/>
              </a:ext>
            </a:extLst>
          </p:cNvPr>
          <p:cNvSpPr>
            <a:spLocks noGrp="1"/>
          </p:cNvSpPr>
          <p:nvPr>
            <p:ph type="subTitle" idx="1"/>
          </p:nvPr>
        </p:nvSpPr>
        <p:spPr>
          <a:xfrm>
            <a:off x="1527964" y="4517129"/>
            <a:ext cx="6590020" cy="1047042"/>
          </a:xfrm>
        </p:spPr>
        <p:txBody>
          <a:bodyPr>
            <a:noAutofit/>
          </a:bodyPr>
          <a:lstStyle/>
          <a:p>
            <a:endParaRPr lang="en-US" sz="1600" b="1">
              <a:solidFill>
                <a:schemeClr val="accent1"/>
              </a:solidFill>
            </a:endParaRPr>
          </a:p>
          <a:p>
            <a:r>
              <a:rPr lang="es-MX" sz="1600" spc="-100">
                <a:solidFill>
                  <a:schemeClr val="accent1"/>
                </a:solidFill>
                <a:latin typeface="+mj-lt"/>
                <a:ea typeface="+mj-ea"/>
                <a:cs typeface="+mj-cs"/>
              </a:rPr>
              <a:t>Seminario web "EPP y CSAVR para epidemias concentradas en América Latina”</a:t>
            </a:r>
          </a:p>
          <a:p>
            <a:r>
              <a:rPr lang="es-MX" sz="1600" spc="-100">
                <a:solidFill>
                  <a:schemeClr val="accent1"/>
                </a:solidFill>
                <a:latin typeface="+mj-lt"/>
                <a:ea typeface="+mj-ea"/>
                <a:cs typeface="+mj-cs"/>
              </a:rPr>
              <a:t>30 de enero de 2024</a:t>
            </a:r>
            <a:br>
              <a:rPr lang="en-CH" sz="1600" spc="-100">
                <a:solidFill>
                  <a:schemeClr val="accent1"/>
                </a:solidFill>
                <a:latin typeface="+mj-lt"/>
                <a:ea typeface="+mj-ea"/>
                <a:cs typeface="+mj-cs"/>
              </a:rPr>
            </a:br>
            <a:endParaRPr lang="en-CH" sz="1600" spc="-100">
              <a:solidFill>
                <a:schemeClr val="accent1"/>
              </a:solidFill>
              <a:latin typeface="+mj-lt"/>
              <a:ea typeface="+mj-ea"/>
              <a:cs typeface="+mj-cs"/>
            </a:endParaRPr>
          </a:p>
        </p:txBody>
      </p:sp>
      <p:sp>
        <p:nvSpPr>
          <p:cNvPr id="24" name="Rectangle 23">
            <a:extLst>
              <a:ext uri="{FF2B5EF4-FFF2-40B4-BE49-F238E27FC236}">
                <a16:creationId xmlns:a16="http://schemas.microsoft.com/office/drawing/2014/main" id="{66085C62-ADF2-4CC0-B14D-F4B678F11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72832"/>
            <a:ext cx="1194619"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26" name="Rectangle 25">
            <a:extLst>
              <a:ext uri="{FF2B5EF4-FFF2-40B4-BE49-F238E27FC236}">
                <a16:creationId xmlns:a16="http://schemas.microsoft.com/office/drawing/2014/main" id="{034EF5D1-2322-4C79-BA38-EDD477732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16784" y="758952"/>
            <a:ext cx="278312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pic>
        <p:nvPicPr>
          <p:cNvPr id="4" name="Picture 3">
            <a:extLst>
              <a:ext uri="{FF2B5EF4-FFF2-40B4-BE49-F238E27FC236}">
                <a16:creationId xmlns:a16="http://schemas.microsoft.com/office/drawing/2014/main" id="{391409F5-3E62-0B05-FF89-52B052542F3D}"/>
              </a:ext>
            </a:extLst>
          </p:cNvPr>
          <p:cNvPicPr>
            <a:picLocks noChangeAspect="1"/>
          </p:cNvPicPr>
          <p:nvPr/>
        </p:nvPicPr>
        <p:blipFill>
          <a:blip r:embed="rId3"/>
          <a:stretch>
            <a:fillRect/>
          </a:stretch>
        </p:blipFill>
        <p:spPr>
          <a:xfrm>
            <a:off x="10200377" y="6322859"/>
            <a:ext cx="1857375" cy="428625"/>
          </a:xfrm>
          <a:prstGeom prst="rect">
            <a:avLst/>
          </a:prstGeom>
        </p:spPr>
      </p:pic>
      <p:pic>
        <p:nvPicPr>
          <p:cNvPr id="5" name="Picture 4">
            <a:extLst>
              <a:ext uri="{FF2B5EF4-FFF2-40B4-BE49-F238E27FC236}">
                <a16:creationId xmlns:a16="http://schemas.microsoft.com/office/drawing/2014/main" id="{1693AC18-0A32-68DA-8B58-16494405F0A9}"/>
              </a:ext>
            </a:extLst>
          </p:cNvPr>
          <p:cNvPicPr>
            <a:picLocks noChangeAspect="1"/>
          </p:cNvPicPr>
          <p:nvPr/>
        </p:nvPicPr>
        <p:blipFill>
          <a:blip r:embed="rId4"/>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56301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17853FFF-FA80-5BE6-3853-864017CB3F17}"/>
              </a:ext>
            </a:extLst>
          </p:cNvPr>
          <p:cNvPicPr>
            <a:picLocks noChangeAspect="1"/>
          </p:cNvPicPr>
          <p:nvPr/>
        </p:nvPicPr>
        <p:blipFill rotWithShape="1">
          <a:blip r:embed="rId3">
            <a:extLst>
              <a:ext uri="{28A0092B-C50C-407E-A947-70E740481C1C}">
                <a14:useLocalDpi xmlns:a14="http://schemas.microsoft.com/office/drawing/2010/main" val="0"/>
              </a:ext>
            </a:extLst>
          </a:blip>
          <a:srcRect l="411" t="-366" r="40934" b="13987"/>
          <a:stretch/>
        </p:blipFill>
        <p:spPr bwMode="auto">
          <a:xfrm>
            <a:off x="3974126" y="0"/>
            <a:ext cx="8217874" cy="6807645"/>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72692A11-1A93-B8BA-92F5-115E6A77886D}"/>
              </a:ext>
            </a:extLst>
          </p:cNvPr>
          <p:cNvSpPr>
            <a:spLocks noGrp="1"/>
          </p:cNvSpPr>
          <p:nvPr>
            <p:ph type="title"/>
          </p:nvPr>
        </p:nvSpPr>
        <p:spPr>
          <a:xfrm>
            <a:off x="256031" y="1350478"/>
            <a:ext cx="3592067" cy="4122670"/>
          </a:xfrm>
        </p:spPr>
        <p:txBody>
          <a:bodyPr vert="horz" lIns="91440" tIns="45720" rIns="91440" bIns="45720" rtlCol="0" anchor="ctr">
            <a:noAutofit/>
          </a:bodyPr>
          <a:lstStyle/>
          <a:p>
            <a:r>
              <a:rPr lang="es-MX">
                <a:latin typeface="Corbel" panose="020B0503020204020204" pitchFamily="34" charset="0"/>
              </a:rPr>
              <a:t>Pruebas del VIH en la atención prenatal (APN)</a:t>
            </a:r>
            <a:br>
              <a:rPr lang="es-MX">
                <a:latin typeface="Corbel" panose="020B0503020204020204" pitchFamily="34" charset="0"/>
              </a:rPr>
            </a:br>
            <a:br>
              <a:rPr lang="es-MX">
                <a:latin typeface="Corbel" panose="020B0503020204020204" pitchFamily="34" charset="0"/>
              </a:rPr>
            </a:br>
            <a:r>
              <a:rPr lang="es-MX">
                <a:latin typeface="Corbel" panose="020B0503020204020204" pitchFamily="34" charset="0"/>
              </a:rPr>
              <a:t>Gráficos para validar la coherencia de los indicadores de la atención prenatal </a:t>
            </a:r>
          </a:p>
        </p:txBody>
      </p:sp>
      <p:pic>
        <p:nvPicPr>
          <p:cNvPr id="4" name="Picture 3">
            <a:extLst>
              <a:ext uri="{FF2B5EF4-FFF2-40B4-BE49-F238E27FC236}">
                <a16:creationId xmlns:a16="http://schemas.microsoft.com/office/drawing/2014/main" id="{3831B12B-BC27-0E03-4DD7-7263BE9B280F}"/>
              </a:ext>
            </a:extLst>
          </p:cNvPr>
          <p:cNvPicPr>
            <a:picLocks noChangeAspect="1"/>
          </p:cNvPicPr>
          <p:nvPr/>
        </p:nvPicPr>
        <p:blipFill>
          <a:blip r:embed="rId4"/>
          <a:stretch>
            <a:fillRect/>
          </a:stretch>
        </p:blipFill>
        <p:spPr>
          <a:xfrm>
            <a:off x="125935" y="6159945"/>
            <a:ext cx="1409700" cy="647700"/>
          </a:xfrm>
          <a:prstGeom prst="rect">
            <a:avLst/>
          </a:prstGeom>
        </p:spPr>
      </p:pic>
      <p:sp>
        <p:nvSpPr>
          <p:cNvPr id="10" name="Oval 9">
            <a:extLst>
              <a:ext uri="{FF2B5EF4-FFF2-40B4-BE49-F238E27FC236}">
                <a16:creationId xmlns:a16="http://schemas.microsoft.com/office/drawing/2014/main" id="{83AB37B7-96A5-1852-4DDA-9796F9DF49B6}"/>
              </a:ext>
            </a:extLst>
          </p:cNvPr>
          <p:cNvSpPr/>
          <p:nvPr/>
        </p:nvSpPr>
        <p:spPr>
          <a:xfrm>
            <a:off x="10117796" y="4666996"/>
            <a:ext cx="728004" cy="6289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Tree>
    <p:extLst>
      <p:ext uri="{BB962C8B-B14F-4D97-AF65-F5344CB8AC3E}">
        <p14:creationId xmlns:p14="http://schemas.microsoft.com/office/powerpoint/2010/main" val="3663699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75D2-C762-410D-A9B6-06DE55DADD66}"/>
              </a:ext>
            </a:extLst>
          </p:cNvPr>
          <p:cNvSpPr>
            <a:spLocks noGrp="1"/>
          </p:cNvSpPr>
          <p:nvPr>
            <p:ph type="title"/>
          </p:nvPr>
        </p:nvSpPr>
        <p:spPr>
          <a:xfrm>
            <a:off x="353567" y="180975"/>
            <a:ext cx="2835075" cy="5841001"/>
          </a:xfrm>
        </p:spPr>
        <p:txBody>
          <a:bodyPr>
            <a:noAutofit/>
          </a:bodyPr>
          <a:lstStyle/>
          <a:p>
            <a:r>
              <a:rPr lang="es-MX">
                <a:latin typeface="Corbel" panose="020B0503020204020204" pitchFamily="34" charset="0"/>
              </a:rPr>
              <a:t>Pruebas en el CPN rutina:</a:t>
            </a:r>
            <a:br>
              <a:rPr lang="es-MX">
                <a:latin typeface="Corbel" panose="020B0503020204020204" pitchFamily="34" charset="0"/>
              </a:rPr>
            </a:br>
            <a:br>
              <a:rPr lang="es-MX">
                <a:latin typeface="Corbel" panose="020B0503020204020204" pitchFamily="34" charset="0"/>
              </a:rPr>
            </a:br>
            <a:r>
              <a:rPr lang="es-MX">
                <a:latin typeface="Corbel" panose="020B0503020204020204" pitchFamily="34" charset="0"/>
              </a:rPr>
              <a:t>Utilizar sólo datos/años representativos y de buena calidad para ajustar EPP y la fertilidad</a:t>
            </a:r>
          </a:p>
        </p:txBody>
      </p:sp>
      <p:sp>
        <p:nvSpPr>
          <p:cNvPr id="3" name="Content Placeholder 2">
            <a:extLst>
              <a:ext uri="{FF2B5EF4-FFF2-40B4-BE49-F238E27FC236}">
                <a16:creationId xmlns:a16="http://schemas.microsoft.com/office/drawing/2014/main" id="{BC47A539-E9A5-49BA-ADA1-BB488B07B243}"/>
              </a:ext>
            </a:extLst>
          </p:cNvPr>
          <p:cNvSpPr>
            <a:spLocks noGrp="1"/>
          </p:cNvSpPr>
          <p:nvPr>
            <p:ph idx="1"/>
          </p:nvPr>
        </p:nvSpPr>
        <p:spPr>
          <a:xfrm>
            <a:off x="3188643" y="180975"/>
            <a:ext cx="8775700" cy="6248400"/>
          </a:xfrm>
        </p:spPr>
        <p:txBody>
          <a:bodyPr>
            <a:noAutofit/>
          </a:bodyPr>
          <a:lstStyle/>
          <a:p>
            <a:pPr marL="0" indent="0">
              <a:buNone/>
            </a:pPr>
            <a:r>
              <a:rPr lang="es-MX" sz="1600" b="1">
                <a:solidFill>
                  <a:schemeClr val="tx1"/>
                </a:solidFill>
                <a:latin typeface="Cambria" panose="02040503050406030204" pitchFamily="18" charset="0"/>
                <a:ea typeface="Cambria" panose="02040503050406030204" pitchFamily="18" charset="0"/>
              </a:rPr>
              <a:t>Los datos de las pruebas rutinarias </a:t>
            </a:r>
            <a:r>
              <a:rPr lang="es-MX" sz="1600">
                <a:solidFill>
                  <a:schemeClr val="tx1"/>
                </a:solidFill>
                <a:latin typeface="Cambria" panose="02040503050406030204" pitchFamily="18" charset="0"/>
                <a:ea typeface="Cambria" panose="02040503050406030204" pitchFamily="18" charset="0"/>
              </a:rPr>
              <a:t>pueden ser complicados, a veces es difícil discernir las tendencias de los artefactos de notificación.</a:t>
            </a:r>
          </a:p>
          <a:p>
            <a:r>
              <a:rPr lang="es-MX" sz="1600">
                <a:solidFill>
                  <a:schemeClr val="tx1"/>
                </a:solidFill>
                <a:latin typeface="Cambria" panose="02040503050406030204" pitchFamily="18" charset="0"/>
                <a:ea typeface="Cambria" panose="02040503050406030204" pitchFamily="18" charset="0"/>
              </a:rPr>
              <a:t>Las orientaciones iniciales sobre la vigilancia centinela de la atención prenatal sugieren centrarse en los centros de atención prenatal de alta carga.</a:t>
            </a:r>
          </a:p>
          <a:p>
            <a:r>
              <a:rPr lang="es-MX" sz="1600">
                <a:solidFill>
                  <a:schemeClr val="tx1"/>
                </a:solidFill>
                <a:latin typeface="Cambria" panose="02040503050406030204" pitchFamily="18" charset="0"/>
                <a:ea typeface="Cambria" panose="02040503050406030204" pitchFamily="18" charset="0"/>
              </a:rPr>
              <a:t>Las pruebas del VIH en los centros de atención prenatal aumentaron a medida que se extendieron, y luego se estabilizaron </a:t>
            </a:r>
            <a:br>
              <a:rPr lang="es-MX" sz="1600">
                <a:solidFill>
                  <a:schemeClr val="tx1"/>
                </a:solidFill>
                <a:latin typeface="Cambria" panose="02040503050406030204" pitchFamily="18" charset="0"/>
                <a:ea typeface="Cambria" panose="02040503050406030204" pitchFamily="18" charset="0"/>
              </a:rPr>
            </a:br>
            <a:r>
              <a:rPr lang="es-MX" sz="1600">
                <a:solidFill>
                  <a:schemeClr val="tx1"/>
                </a:solidFill>
                <a:latin typeface="Cambria" panose="02040503050406030204" pitchFamily="18" charset="0"/>
                <a:ea typeface="Cambria" panose="02040503050406030204" pitchFamily="18" charset="0"/>
                <a:sym typeface="Wingdings" panose="05000000000000000000" pitchFamily="2" charset="2"/>
              </a:rPr>
              <a:t> </a:t>
            </a:r>
            <a:r>
              <a:rPr lang="es-MX" sz="1600" b="1">
                <a:latin typeface="Cambria" panose="02040503050406030204" pitchFamily="18" charset="0"/>
                <a:ea typeface="Cambria" panose="02040503050406030204" pitchFamily="18" charset="0"/>
                <a:sym typeface="Wingdings" panose="05000000000000000000" pitchFamily="2" charset="2"/>
              </a:rPr>
              <a:t>L</a:t>
            </a:r>
            <a:r>
              <a:rPr lang="es-MX" sz="1600" b="1">
                <a:solidFill>
                  <a:schemeClr val="tx1"/>
                </a:solidFill>
                <a:latin typeface="Cambria" panose="02040503050406030204" pitchFamily="18" charset="0"/>
                <a:ea typeface="Cambria" panose="02040503050406030204" pitchFamily="18" charset="0"/>
                <a:sym typeface="Wingdings" panose="05000000000000000000" pitchFamily="2" charset="2"/>
              </a:rPr>
              <a:t>os primeros años no suelen ser representativos a nivel nacional</a:t>
            </a:r>
            <a:r>
              <a:rPr lang="es-MX" sz="1600">
                <a:solidFill>
                  <a:schemeClr val="tx1"/>
                </a:solidFill>
                <a:latin typeface="Cambria" panose="02040503050406030204" pitchFamily="18" charset="0"/>
                <a:ea typeface="Cambria" panose="02040503050406030204" pitchFamily="18" charset="0"/>
              </a:rPr>
              <a:t>.</a:t>
            </a:r>
          </a:p>
          <a:p>
            <a:r>
              <a:rPr lang="es-MX" sz="1600">
                <a:solidFill>
                  <a:schemeClr val="tx1"/>
                </a:solidFill>
                <a:latin typeface="Cambria" panose="02040503050406030204" pitchFamily="18" charset="0"/>
                <a:ea typeface="Cambria" panose="02040503050406030204" pitchFamily="18" charset="0"/>
              </a:rPr>
              <a:t>La gestión de los informes individuales es difícil, sobre todo antes de que se disponga de sistemas electrónicos.</a:t>
            </a:r>
            <a:br>
              <a:rPr lang="es-MX" sz="1600">
                <a:solidFill>
                  <a:schemeClr val="tx1"/>
                </a:solidFill>
                <a:latin typeface="Cambria" panose="02040503050406030204" pitchFamily="18" charset="0"/>
                <a:ea typeface="Cambria" panose="02040503050406030204" pitchFamily="18" charset="0"/>
              </a:rPr>
            </a:br>
            <a:endParaRPr lang="es-MX" sz="1600">
              <a:solidFill>
                <a:schemeClr val="tx1"/>
              </a:solidFill>
              <a:latin typeface="Cambria" panose="02040503050406030204" pitchFamily="18" charset="0"/>
              <a:ea typeface="Cambria" panose="02040503050406030204" pitchFamily="18" charset="0"/>
            </a:endParaRPr>
          </a:p>
          <a:p>
            <a:pPr marL="0" indent="0">
              <a:buNone/>
            </a:pPr>
            <a:r>
              <a:rPr lang="es-MX" sz="1600" b="1">
                <a:solidFill>
                  <a:schemeClr val="tx1"/>
                </a:solidFill>
                <a:latin typeface="Cambria" panose="02040503050406030204" pitchFamily="18" charset="0"/>
                <a:ea typeface="Cambria" panose="02040503050406030204" pitchFamily="18" charset="0"/>
              </a:rPr>
              <a:t>Antes de utilizar los datos de APN-RT:</a:t>
            </a:r>
          </a:p>
          <a:p>
            <a:r>
              <a:rPr lang="es-MX" sz="1600" b="1">
                <a:solidFill>
                  <a:schemeClr val="tx1"/>
                </a:solidFill>
                <a:latin typeface="Cambria" panose="02040503050406030204" pitchFamily="18" charset="0"/>
                <a:ea typeface="Cambria" panose="02040503050406030204" pitchFamily="18" charset="0"/>
              </a:rPr>
              <a:t>Incluir a las mujeres que ya se sabe que son seropositivas </a:t>
            </a:r>
            <a:r>
              <a:rPr lang="es-MX" sz="1600">
                <a:solidFill>
                  <a:schemeClr val="tx1"/>
                </a:solidFill>
                <a:latin typeface="Cambria" panose="02040503050406030204" pitchFamily="18" charset="0"/>
                <a:ea typeface="Cambria" panose="02040503050406030204" pitchFamily="18" charset="0"/>
              </a:rPr>
              <a:t>(pero no se han vuelto a someter a la prueba) tanto en el numerador (VIH+) como en el denominador (tamaño de la muestra).</a:t>
            </a:r>
          </a:p>
          <a:p>
            <a:r>
              <a:rPr lang="es-MX" sz="1600">
                <a:solidFill>
                  <a:schemeClr val="tx1"/>
                </a:solidFill>
                <a:latin typeface="Cambria" panose="02040503050406030204" pitchFamily="18" charset="0"/>
                <a:ea typeface="Cambria" panose="02040503050406030204" pitchFamily="18" charset="0"/>
              </a:rPr>
              <a:t>Contar todas las primeras pruebas (máx. una por embarazo) </a:t>
            </a:r>
            <a:br>
              <a:rPr lang="es-MX" sz="1600">
                <a:solidFill>
                  <a:schemeClr val="tx1"/>
                </a:solidFill>
                <a:latin typeface="Cambria" panose="02040503050406030204" pitchFamily="18" charset="0"/>
                <a:ea typeface="Cambria" panose="02040503050406030204" pitchFamily="18" charset="0"/>
              </a:rPr>
            </a:br>
            <a:r>
              <a:rPr lang="es-MX" sz="1600">
                <a:solidFill>
                  <a:schemeClr val="tx1"/>
                </a:solidFill>
                <a:latin typeface="Cambria" panose="02040503050406030204" pitchFamily="18" charset="0"/>
                <a:ea typeface="Cambria" panose="02040503050406030204" pitchFamily="18" charset="0"/>
              </a:rPr>
              <a:t>- incluidas las primeras pruebas en el parto</a:t>
            </a:r>
          </a:p>
          <a:p>
            <a:r>
              <a:rPr lang="es-MX" sz="1600">
                <a:solidFill>
                  <a:schemeClr val="tx1"/>
                </a:solidFill>
                <a:latin typeface="Cambria" panose="02040503050406030204" pitchFamily="18" charset="0"/>
                <a:ea typeface="Cambria" panose="02040503050406030204" pitchFamily="18" charset="0"/>
              </a:rPr>
              <a:t>Ajustar sólo los </a:t>
            </a:r>
            <a:r>
              <a:rPr lang="es-MX" sz="1600" b="1">
                <a:solidFill>
                  <a:schemeClr val="tx1"/>
                </a:solidFill>
                <a:latin typeface="Cambria" panose="02040503050406030204" pitchFamily="18" charset="0"/>
                <a:ea typeface="Cambria" panose="02040503050406030204" pitchFamily="18" charset="0"/>
              </a:rPr>
              <a:t>años de datos completos o representativos de </a:t>
            </a:r>
            <a:r>
              <a:rPr lang="es-MX" sz="1600">
                <a:solidFill>
                  <a:schemeClr val="tx1"/>
                </a:solidFill>
                <a:latin typeface="Cambria" panose="02040503050406030204" pitchFamily="18" charset="0"/>
                <a:ea typeface="Cambria" panose="02040503050406030204" pitchFamily="18" charset="0"/>
              </a:rPr>
              <a:t>todo el país.</a:t>
            </a:r>
          </a:p>
          <a:p>
            <a:r>
              <a:rPr lang="es-MX" sz="1600">
                <a:solidFill>
                  <a:schemeClr val="tx1"/>
                </a:solidFill>
                <a:latin typeface="Cambria" panose="02040503050406030204" pitchFamily="18" charset="0"/>
                <a:ea typeface="Cambria" panose="02040503050406030204" pitchFamily="18" charset="0"/>
              </a:rPr>
              <a:t>Atención a los aumentos o disminuciones bruscos; las tendencias de prevalencia deben ser estables.</a:t>
            </a:r>
          </a:p>
          <a:p>
            <a:r>
              <a:rPr lang="es-MX" sz="1600">
                <a:solidFill>
                  <a:schemeClr val="tx1"/>
                </a:solidFill>
                <a:latin typeface="Cambria" panose="02040503050406030204" pitchFamily="18" charset="0"/>
                <a:ea typeface="Cambria" panose="02040503050406030204" pitchFamily="18" charset="0"/>
              </a:rPr>
              <a:t>Esté atento a: falsos positivos, cambios en los algoritmos de las pruebas, agotamiento de existencias y sus repercusiones, y tasas de rechazo.</a:t>
            </a:r>
          </a:p>
          <a:p>
            <a:r>
              <a:rPr lang="es-MX" sz="1600">
                <a:solidFill>
                  <a:schemeClr val="bg1">
                    <a:lumMod val="50000"/>
                  </a:schemeClr>
                </a:solidFill>
                <a:latin typeface="Cambria" panose="02040503050406030204" pitchFamily="18" charset="0"/>
                <a:ea typeface="Cambria" panose="02040503050406030204" pitchFamily="18" charset="0"/>
              </a:rPr>
              <a:t>Revisar los datos de </a:t>
            </a:r>
            <a:r>
              <a:rPr lang="es-MX" sz="1600" b="1">
                <a:solidFill>
                  <a:schemeClr val="bg1">
                    <a:lumMod val="50000"/>
                  </a:schemeClr>
                </a:solidFill>
                <a:latin typeface="Cambria" panose="02040503050406030204" pitchFamily="18" charset="0"/>
                <a:ea typeface="Cambria" panose="02040503050406030204" pitchFamily="18" charset="0"/>
              </a:rPr>
              <a:t>las encuestas domiciliarias </a:t>
            </a:r>
            <a:r>
              <a:rPr lang="es-MX" sz="1600">
                <a:solidFill>
                  <a:schemeClr val="bg1">
                    <a:lumMod val="50000"/>
                  </a:schemeClr>
                </a:solidFill>
                <a:latin typeface="Cambria" panose="02040503050406030204" pitchFamily="18" charset="0"/>
                <a:ea typeface="Cambria" panose="02040503050406030204" pitchFamily="18" charset="0"/>
              </a:rPr>
              <a:t>sobre el porcentaje de mujeres que no acuden al control prenatal y sus características, para comprender los sesgos.</a:t>
            </a:r>
          </a:p>
        </p:txBody>
      </p:sp>
      <p:pic>
        <p:nvPicPr>
          <p:cNvPr id="4" name="Picture 3">
            <a:extLst>
              <a:ext uri="{FF2B5EF4-FFF2-40B4-BE49-F238E27FC236}">
                <a16:creationId xmlns:a16="http://schemas.microsoft.com/office/drawing/2014/main" id="{24A4D888-DFD3-A122-42B0-CE3B98052BE4}"/>
              </a:ext>
            </a:extLst>
          </p:cNvPr>
          <p:cNvPicPr>
            <a:picLocks noChangeAspect="1"/>
          </p:cNvPicPr>
          <p:nvPr/>
        </p:nvPicPr>
        <p:blipFill>
          <a:blip r:embed="rId3"/>
          <a:stretch>
            <a:fillRect/>
          </a:stretch>
        </p:blipFill>
        <p:spPr>
          <a:xfrm>
            <a:off x="10208690" y="6429375"/>
            <a:ext cx="1857375" cy="428625"/>
          </a:xfrm>
          <a:prstGeom prst="rect">
            <a:avLst/>
          </a:prstGeom>
        </p:spPr>
      </p:pic>
      <p:pic>
        <p:nvPicPr>
          <p:cNvPr id="5" name="Picture 4">
            <a:extLst>
              <a:ext uri="{FF2B5EF4-FFF2-40B4-BE49-F238E27FC236}">
                <a16:creationId xmlns:a16="http://schemas.microsoft.com/office/drawing/2014/main" id="{35A13C4F-FEB0-4AB4-87E6-A7A3846B4100}"/>
              </a:ext>
            </a:extLst>
          </p:cNvPr>
          <p:cNvPicPr>
            <a:picLocks noChangeAspect="1"/>
          </p:cNvPicPr>
          <p:nvPr/>
        </p:nvPicPr>
        <p:blipFill>
          <a:blip r:embed="rId4"/>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2676716282"/>
      </p:ext>
    </p:extLst>
  </p:cSld>
  <p:clrMapOvr>
    <a:masterClrMapping/>
  </p:clrMapOvr>
  <mc:AlternateContent xmlns:mc="http://schemas.openxmlformats.org/markup-compatibility/2006" xmlns:p14="http://schemas.microsoft.com/office/powerpoint/2010/main">
    <mc:Choice Requires="p14">
      <p:transition spd="slow" p14:dur="2000" advTm="110382"/>
    </mc:Choice>
    <mc:Fallback xmlns="">
      <p:transition spd="slow" advTm="11038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28C06D-EBCB-DCF3-5249-46CFD25CFB46}"/>
              </a:ext>
            </a:extLst>
          </p:cNvPr>
          <p:cNvSpPr>
            <a:spLocks noGrp="1"/>
          </p:cNvSpPr>
          <p:nvPr>
            <p:ph type="title"/>
          </p:nvPr>
        </p:nvSpPr>
        <p:spPr>
          <a:xfrm>
            <a:off x="218016" y="475489"/>
            <a:ext cx="11719983" cy="732790"/>
          </a:xfrm>
        </p:spPr>
        <p:txBody>
          <a:bodyPr>
            <a:noAutofit/>
          </a:bodyPr>
          <a:lstStyle/>
          <a:p>
            <a:pPr algn="ctr"/>
            <a:r>
              <a:rPr lang="es-MX" sz="2500" spc="-60">
                <a:latin typeface="Corbel" panose="020B0503020204020204" pitchFamily="34" charset="0"/>
              </a:rPr>
              <a:t>Una validación útil es la comparación de los nacimientos estimados por Spectrum con los nacimientos, las visitas de atención prenatal y el número de pruebas notificados por el programa</a:t>
            </a:r>
          </a:p>
        </p:txBody>
      </p:sp>
      <p:sp>
        <p:nvSpPr>
          <p:cNvPr id="2" name="Slide Number Placeholder 1">
            <a:extLst>
              <a:ext uri="{FF2B5EF4-FFF2-40B4-BE49-F238E27FC236}">
                <a16:creationId xmlns:a16="http://schemas.microsoft.com/office/drawing/2014/main" id="{00AA2979-55BE-1E92-EAEA-3125A55AF9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100" b="0" i="0" u="none" strike="noStrike" kern="1200" cap="none" spc="0" normalizeH="0" baseline="0" noProof="0" smtClean="0">
                <a:ln>
                  <a:noFill/>
                </a:ln>
                <a:solidFill>
                  <a:prstClr val="black">
                    <a:tint val="75000"/>
                  </a:prstClr>
                </a:solidFill>
                <a:effectLst/>
                <a:uLnTx/>
                <a:uFillTx/>
                <a:latin typeface="Calibri"/>
                <a:ea typeface="+mn-ea"/>
                <a:cs typeface="+mn-cs"/>
              </a:rPr>
              <a:t>12</a:t>
            </a:fld>
            <a:endParaRPr kumimoji="0" lang="en-US"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303DF55-C7E2-D541-89AC-5C492FE99C5D}"/>
              </a:ext>
            </a:extLst>
          </p:cNvPr>
          <p:cNvPicPr>
            <a:picLocks noChangeAspect="1"/>
          </p:cNvPicPr>
          <p:nvPr/>
        </p:nvPicPr>
        <p:blipFill>
          <a:blip r:embed="rId3"/>
          <a:stretch>
            <a:fillRect/>
          </a:stretch>
        </p:blipFill>
        <p:spPr>
          <a:xfrm>
            <a:off x="218016" y="6073775"/>
            <a:ext cx="1409700" cy="647700"/>
          </a:xfrm>
          <a:prstGeom prst="rect">
            <a:avLst/>
          </a:prstGeom>
        </p:spPr>
      </p:pic>
      <p:pic>
        <p:nvPicPr>
          <p:cNvPr id="4" name="Picture 3">
            <a:extLst>
              <a:ext uri="{FF2B5EF4-FFF2-40B4-BE49-F238E27FC236}">
                <a16:creationId xmlns:a16="http://schemas.microsoft.com/office/drawing/2014/main" id="{9236F12B-EF01-6010-9C97-17D502531995}"/>
              </a:ext>
            </a:extLst>
          </p:cNvPr>
          <p:cNvPicPr>
            <a:picLocks noChangeAspect="1"/>
          </p:cNvPicPr>
          <p:nvPr/>
        </p:nvPicPr>
        <p:blipFill>
          <a:blip r:embed="rId4"/>
          <a:stretch>
            <a:fillRect/>
          </a:stretch>
        </p:blipFill>
        <p:spPr>
          <a:xfrm>
            <a:off x="10208690" y="6164915"/>
            <a:ext cx="1857375" cy="428625"/>
          </a:xfrm>
          <a:prstGeom prst="rect">
            <a:avLst/>
          </a:prstGeom>
        </p:spPr>
      </p:pic>
      <p:graphicFrame>
        <p:nvGraphicFramePr>
          <p:cNvPr id="7" name="Content Placeholder 6">
            <a:extLst>
              <a:ext uri="{FF2B5EF4-FFF2-40B4-BE49-F238E27FC236}">
                <a16:creationId xmlns:a16="http://schemas.microsoft.com/office/drawing/2014/main" id="{22C3D890-EE95-95E6-93A4-5C4554F6D91E}"/>
              </a:ext>
            </a:extLst>
          </p:cNvPr>
          <p:cNvGraphicFramePr>
            <a:graphicFrameLocks noGrp="1"/>
          </p:cNvGraphicFramePr>
          <p:nvPr>
            <p:ph idx="1"/>
            <p:extLst>
              <p:ext uri="{D42A27DB-BD31-4B8C-83A1-F6EECF244321}">
                <p14:modId xmlns:p14="http://schemas.microsoft.com/office/powerpoint/2010/main" val="4061848391"/>
              </p:ext>
            </p:extLst>
          </p:nvPr>
        </p:nvGraphicFramePr>
        <p:xfrm>
          <a:off x="845127" y="1873250"/>
          <a:ext cx="10515600" cy="4984750"/>
        </p:xfrm>
        <a:graphic>
          <a:graphicData uri="http://schemas.openxmlformats.org/drawingml/2006/chart">
            <c:chart xmlns:c="http://schemas.openxmlformats.org/drawingml/2006/chart" xmlns:r="http://schemas.openxmlformats.org/officeDocument/2006/relationships" r:id="rId5"/>
          </a:graphicData>
        </a:graphic>
      </p:graphicFrame>
      <p:sp>
        <p:nvSpPr>
          <p:cNvPr id="6" name="Oval 5">
            <a:extLst>
              <a:ext uri="{FF2B5EF4-FFF2-40B4-BE49-F238E27FC236}">
                <a16:creationId xmlns:a16="http://schemas.microsoft.com/office/drawing/2014/main" id="{2000829C-6F3E-DA5B-0462-2CCCDB0879B2}"/>
              </a:ext>
            </a:extLst>
          </p:cNvPr>
          <p:cNvSpPr/>
          <p:nvPr/>
        </p:nvSpPr>
        <p:spPr>
          <a:xfrm>
            <a:off x="10229571" y="1988638"/>
            <a:ext cx="933729" cy="67926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
        <p:nvSpPr>
          <p:cNvPr id="8" name="Oval 7">
            <a:extLst>
              <a:ext uri="{FF2B5EF4-FFF2-40B4-BE49-F238E27FC236}">
                <a16:creationId xmlns:a16="http://schemas.microsoft.com/office/drawing/2014/main" id="{A9856ED2-0AAB-D7C5-6A37-ACE0F29127A0}"/>
              </a:ext>
            </a:extLst>
          </p:cNvPr>
          <p:cNvSpPr/>
          <p:nvPr/>
        </p:nvSpPr>
        <p:spPr>
          <a:xfrm>
            <a:off x="8617527" y="1873250"/>
            <a:ext cx="731650" cy="91004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Tree>
    <p:extLst>
      <p:ext uri="{BB962C8B-B14F-4D97-AF65-F5344CB8AC3E}">
        <p14:creationId xmlns:p14="http://schemas.microsoft.com/office/powerpoint/2010/main" val="3756061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95730D-AAEB-46AF-83A6-602DEA2993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3D369-8700-4468-8CC4-EE7C53720160}" type="slidenum">
              <a:rPr kumimoji="0" lang="en-US" sz="1100" b="0" i="0" u="none" strike="noStrike" kern="1200" cap="none" spc="0" normalizeH="0" baseline="0" noProof="0" smtClean="0">
                <a:ln>
                  <a:noFill/>
                </a:ln>
                <a:solidFill>
                  <a:prstClr val="black">
                    <a:tint val="75000"/>
                  </a:prstClr>
                </a:solidFill>
                <a:effectLst/>
                <a:uLnTx/>
                <a:uFillTx/>
                <a:latin typeface="Cambria" panose="02040503050406030204" pitchFamily="18" charset="0"/>
                <a:ea typeface="Cambria" panose="02040503050406030204" pitchFamily="18" charset="0"/>
              </a:rPr>
              <a:t>13</a:t>
            </a:fld>
            <a:endParaRPr kumimoji="0" lang="en-US" sz="1100" b="0" i="0" u="none" strike="noStrike" kern="1200" cap="none" spc="0" normalizeH="0" baseline="0" noProof="0">
              <a:ln>
                <a:noFill/>
              </a:ln>
              <a:solidFill>
                <a:prstClr val="black">
                  <a:tint val="75000"/>
                </a:prstClr>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BD6D06F9-FAE0-4B42-A13D-EC2DAA270347}"/>
              </a:ext>
            </a:extLst>
          </p:cNvPr>
          <p:cNvPicPr>
            <a:picLocks noChangeAspect="1"/>
          </p:cNvPicPr>
          <p:nvPr/>
        </p:nvPicPr>
        <p:blipFill>
          <a:blip r:embed="rId3"/>
          <a:stretch>
            <a:fillRect/>
          </a:stretch>
        </p:blipFill>
        <p:spPr>
          <a:xfrm>
            <a:off x="128588" y="2440721"/>
            <a:ext cx="6546328" cy="3527488"/>
          </a:xfrm>
          <a:prstGeom prst="rect">
            <a:avLst/>
          </a:prstGeom>
        </p:spPr>
      </p:pic>
      <p:sp>
        <p:nvSpPr>
          <p:cNvPr id="3" name="TextBox 2">
            <a:extLst>
              <a:ext uri="{FF2B5EF4-FFF2-40B4-BE49-F238E27FC236}">
                <a16:creationId xmlns:a16="http://schemas.microsoft.com/office/drawing/2014/main" id="{41CBA91E-BD32-B9BE-8594-1C10443F292D}"/>
              </a:ext>
            </a:extLst>
          </p:cNvPr>
          <p:cNvSpPr txBox="1"/>
          <p:nvPr/>
        </p:nvSpPr>
        <p:spPr>
          <a:xfrm>
            <a:off x="3030015" y="4668269"/>
            <a:ext cx="3224481" cy="646331"/>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a:ln>
                  <a:noFill/>
                </a:ln>
                <a:solidFill>
                  <a:prstClr val="black"/>
                </a:solidFill>
                <a:effectLst/>
                <a:uLnTx/>
                <a:uFillTx/>
                <a:latin typeface="Cambria" panose="02040503050406030204" pitchFamily="18" charset="0"/>
                <a:ea typeface="Cambria" panose="02040503050406030204" pitchFamily="18" charset="0"/>
              </a:rPr>
              <a:t>Factor de ajuste local de la Fecundidad: ajustado a 1,21</a:t>
            </a:r>
          </a:p>
        </p:txBody>
      </p:sp>
      <p:sp>
        <p:nvSpPr>
          <p:cNvPr id="5" name="TextBox 4">
            <a:extLst>
              <a:ext uri="{FF2B5EF4-FFF2-40B4-BE49-F238E27FC236}">
                <a16:creationId xmlns:a16="http://schemas.microsoft.com/office/drawing/2014/main" id="{0689EA4F-B37D-0E7D-1BD8-79C7140649DD}"/>
              </a:ext>
            </a:extLst>
          </p:cNvPr>
          <p:cNvSpPr txBox="1"/>
          <p:nvPr/>
        </p:nvSpPr>
        <p:spPr>
          <a:xfrm>
            <a:off x="7015163" y="2440721"/>
            <a:ext cx="5043487"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latin typeface="Corbel" panose="020B0503020204020204" pitchFamily="34" charset="0"/>
                <a:ea typeface="Cambria" panose="02040503050406030204" pitchFamily="18" charset="0"/>
                <a:cs typeface="Arial" panose="020B0604020202020204" pitchFamily="34" charset="0"/>
              </a:rPr>
              <a:t>Un </a:t>
            </a:r>
            <a:r>
              <a:rPr kumimoji="0" lang="es-MX" b="0" i="0" u="none" strike="noStrike" kern="1200" cap="none" spc="0" normalizeH="0" baseline="0" noProof="0" dirty="0">
                <a:ln>
                  <a:noFill/>
                </a:ln>
                <a:effectLst/>
                <a:uLnTx/>
                <a:uFillTx/>
                <a:latin typeface="Corbel" panose="020B0503020204020204" pitchFamily="34" charset="0"/>
                <a:ea typeface="Cambria" panose="02040503050406030204" pitchFamily="18" charset="0"/>
                <a:cs typeface="Arial" panose="020B0604020202020204" pitchFamily="34" charset="0"/>
              </a:rPr>
              <a:t>Factor Local de la Fecundidad </a:t>
            </a:r>
            <a:r>
              <a:rPr lang="es-MX" dirty="0">
                <a:latin typeface="Corbel" panose="020B0503020204020204" pitchFamily="34" charset="0"/>
                <a:ea typeface="Cambria" panose="02040503050406030204" pitchFamily="18" charset="0"/>
                <a:cs typeface="Arial" panose="020B0604020202020204" pitchFamily="34" charset="0"/>
              </a:rPr>
              <a:t>ajustado al extremo, </a:t>
            </a:r>
            <a:r>
              <a:rPr kumimoji="0" lang="es-MX" b="0" i="0" u="none" strike="noStrike" kern="1200" cap="none" spc="0" normalizeH="0" baseline="0" noProof="0" dirty="0">
                <a:ln>
                  <a:noFill/>
                </a:ln>
                <a:effectLst/>
                <a:uLnTx/>
                <a:uFillTx/>
                <a:latin typeface="Corbel" panose="020B0503020204020204" pitchFamily="34" charset="0"/>
                <a:ea typeface="Cambria" panose="02040503050406030204" pitchFamily="18" charset="0"/>
                <a:cs typeface="Arial" panose="020B0604020202020204" pitchFamily="34" charset="0"/>
              </a:rPr>
              <a:t>&lt;2,5 o &gt;5, puede indicar problemas con los datos de prevalencia de APN - o con la estimación global de mujeres adultas (EPP o CSAVR).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b="0" i="0" u="none" strike="noStrike" kern="1200" cap="none" spc="0" normalizeH="0" baseline="0" noProof="0" dirty="0">
              <a:ln>
                <a:noFill/>
              </a:ln>
              <a:effectLst/>
              <a:uLnTx/>
              <a:uFillTx/>
              <a:latin typeface="Corbel" panose="020B0503020204020204" pitchFamily="34" charset="0"/>
              <a:ea typeface="Cambria" panose="020405030504060302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b="0" i="0" u="none" strike="noStrike" kern="1200" cap="none" spc="0" normalizeH="0" baseline="0" noProof="0" dirty="0">
                <a:ln>
                  <a:noFill/>
                </a:ln>
                <a:effectLst/>
                <a:uLnTx/>
                <a:uFillTx/>
                <a:latin typeface="Corbel" panose="020B0503020204020204" pitchFamily="34" charset="0"/>
                <a:ea typeface="Cambria" panose="02040503050406030204" pitchFamily="18" charset="0"/>
                <a:cs typeface="Arial" panose="020B0604020202020204" pitchFamily="34" charset="0"/>
              </a:rPr>
              <a:t>En esos casos, revisar la representatividad de los datos de prevalencia de APN, considerar la posibilidad de restringir el ajuste entre 2,5-5, o considerar otras formas de validar las estimaciones de TMI y de niños, y la cobertura de TAR de PTMI.</a:t>
            </a:r>
          </a:p>
        </p:txBody>
      </p:sp>
      <p:pic>
        <p:nvPicPr>
          <p:cNvPr id="7" name="Picture 6">
            <a:extLst>
              <a:ext uri="{FF2B5EF4-FFF2-40B4-BE49-F238E27FC236}">
                <a16:creationId xmlns:a16="http://schemas.microsoft.com/office/drawing/2014/main" id="{C0EF9AE1-D7BF-8339-C523-4C465C7D9918}"/>
              </a:ext>
            </a:extLst>
          </p:cNvPr>
          <p:cNvPicPr>
            <a:picLocks noChangeAspect="1"/>
          </p:cNvPicPr>
          <p:nvPr/>
        </p:nvPicPr>
        <p:blipFill>
          <a:blip r:embed="rId4"/>
          <a:stretch>
            <a:fillRect/>
          </a:stretch>
        </p:blipFill>
        <p:spPr>
          <a:xfrm>
            <a:off x="10094390" y="6422827"/>
            <a:ext cx="1857375" cy="428625"/>
          </a:xfrm>
          <a:prstGeom prst="rect">
            <a:avLst/>
          </a:prstGeom>
        </p:spPr>
      </p:pic>
      <p:sp>
        <p:nvSpPr>
          <p:cNvPr id="2" name="Title 1">
            <a:extLst>
              <a:ext uri="{FF2B5EF4-FFF2-40B4-BE49-F238E27FC236}">
                <a16:creationId xmlns:a16="http://schemas.microsoft.com/office/drawing/2014/main" id="{882C8221-4D99-4947-9907-9B1FA35D4085}"/>
              </a:ext>
            </a:extLst>
          </p:cNvPr>
          <p:cNvSpPr>
            <a:spLocks noGrp="1"/>
          </p:cNvSpPr>
          <p:nvPr>
            <p:ph type="title"/>
          </p:nvPr>
        </p:nvSpPr>
        <p:spPr>
          <a:xfrm>
            <a:off x="128588" y="186776"/>
            <a:ext cx="11930062" cy="1899199"/>
          </a:xfrm>
          <a:solidFill>
            <a:schemeClr val="bg1"/>
          </a:solidFill>
        </p:spPr>
        <p:txBody>
          <a:bodyPr vert="horz" lIns="91440" tIns="45720" rIns="91440" bIns="45720" rtlCol="0" anchor="ctr">
            <a:noAutofit/>
          </a:bodyPr>
          <a:lstStyle/>
          <a:p>
            <a:pPr algn="ctr"/>
            <a:r>
              <a:rPr lang="en-US" i="1" spc="-60" dirty="0" err="1">
                <a:solidFill>
                  <a:srgbClr val="4141D1"/>
                </a:solidFill>
                <a:latin typeface="Corbel" panose="020B0503020204020204" pitchFamily="34" charset="0"/>
              </a:rPr>
              <a:t>Opciones</a:t>
            </a:r>
            <a:r>
              <a:rPr lang="en-US" i="1" spc="-60" dirty="0">
                <a:solidFill>
                  <a:srgbClr val="4141D1"/>
                </a:solidFill>
                <a:latin typeface="Corbel" panose="020B0503020204020204" pitchFamily="34" charset="0"/>
              </a:rPr>
              <a:t> </a:t>
            </a:r>
            <a:r>
              <a:rPr lang="en-US" i="1" spc="-60" dirty="0" err="1">
                <a:solidFill>
                  <a:srgbClr val="4141D1"/>
                </a:solidFill>
                <a:latin typeface="Corbel" panose="020B0503020204020204" pitchFamily="34" charset="0"/>
              </a:rPr>
              <a:t>avanzadas</a:t>
            </a:r>
            <a:r>
              <a:rPr lang="en-US" i="1" spc="-60" dirty="0">
                <a:solidFill>
                  <a:srgbClr val="4141D1"/>
                </a:solidFill>
                <a:latin typeface="Corbel" panose="020B0503020204020204" pitchFamily="34" charset="0"/>
              </a:rPr>
              <a:t> &gt; </a:t>
            </a:r>
            <a:r>
              <a:rPr lang="en-US" i="1" spc="-60" dirty="0" err="1">
                <a:solidFill>
                  <a:srgbClr val="4141D1"/>
                </a:solidFill>
                <a:latin typeface="Corbel" panose="020B0503020204020204" pitchFamily="34" charset="0"/>
              </a:rPr>
              <a:t>Fertilidad</a:t>
            </a:r>
            <a:r>
              <a:rPr lang="en-US" i="1" spc="-60" dirty="0">
                <a:solidFill>
                  <a:srgbClr val="4141D1"/>
                </a:solidFill>
                <a:latin typeface="Corbel" panose="020B0503020204020204" pitchFamily="34" charset="0"/>
              </a:rPr>
              <a:t> </a:t>
            </a:r>
            <a:r>
              <a:rPr lang="en-US" i="1" spc="-60" dirty="0" err="1">
                <a:solidFill>
                  <a:srgbClr val="4141D1"/>
                </a:solidFill>
                <a:latin typeface="Corbel" panose="020B0503020204020204" pitchFamily="34" charset="0"/>
              </a:rPr>
              <a:t>relacionada</a:t>
            </a:r>
            <a:r>
              <a:rPr lang="en-US" i="1" spc="-60" dirty="0">
                <a:solidFill>
                  <a:srgbClr val="4141D1"/>
                </a:solidFill>
                <a:latin typeface="Corbel" panose="020B0503020204020204" pitchFamily="34" charset="0"/>
              </a:rPr>
              <a:t> con </a:t>
            </a:r>
            <a:r>
              <a:rPr lang="en-US" i="1" spc="-60" dirty="0" err="1">
                <a:solidFill>
                  <a:srgbClr val="4141D1"/>
                </a:solidFill>
                <a:latin typeface="Corbel" panose="020B0503020204020204" pitchFamily="34" charset="0"/>
              </a:rPr>
              <a:t>el</a:t>
            </a:r>
            <a:r>
              <a:rPr lang="en-US" i="1" spc="-60" dirty="0">
                <a:solidFill>
                  <a:srgbClr val="4141D1"/>
                </a:solidFill>
                <a:latin typeface="Corbel" panose="020B0503020204020204" pitchFamily="34" charset="0"/>
              </a:rPr>
              <a:t> VIH &gt; Ajustar un factor de </a:t>
            </a:r>
            <a:r>
              <a:rPr lang="en-US" i="1" spc="-60" dirty="0" err="1">
                <a:solidFill>
                  <a:srgbClr val="4141D1"/>
                </a:solidFill>
                <a:latin typeface="Corbel" panose="020B0503020204020204" pitchFamily="34" charset="0"/>
              </a:rPr>
              <a:t>ajuste</a:t>
            </a:r>
            <a:r>
              <a:rPr lang="en-US" i="1" spc="-60" dirty="0">
                <a:solidFill>
                  <a:srgbClr val="4141D1"/>
                </a:solidFill>
                <a:latin typeface="Corbel" panose="020B0503020204020204" pitchFamily="34" charset="0"/>
              </a:rPr>
              <a:t> local</a:t>
            </a:r>
            <a:r>
              <a:rPr lang="en-US" spc="-60" dirty="0">
                <a:solidFill>
                  <a:srgbClr val="4141D1"/>
                </a:solidFill>
                <a:latin typeface="Corbel" panose="020B0503020204020204" pitchFamily="34" charset="0"/>
              </a:rPr>
              <a:t>, para </a:t>
            </a:r>
            <a:r>
              <a:rPr lang="en-US" spc="-60" dirty="0" err="1">
                <a:solidFill>
                  <a:srgbClr val="4141D1"/>
                </a:solidFill>
                <a:latin typeface="Corbel" panose="020B0503020204020204" pitchFamily="34" charset="0"/>
              </a:rPr>
              <a:t>estimar</a:t>
            </a:r>
            <a:r>
              <a:rPr lang="en-US" spc="-60" dirty="0">
                <a:solidFill>
                  <a:srgbClr val="4141D1"/>
                </a:solidFill>
                <a:latin typeface="Corbel" panose="020B0503020204020204" pitchFamily="34" charset="0"/>
              </a:rPr>
              <a:t>  la </a:t>
            </a:r>
            <a:r>
              <a:rPr lang="en-US" spc="-60" dirty="0" err="1">
                <a:solidFill>
                  <a:srgbClr val="4141D1"/>
                </a:solidFill>
                <a:latin typeface="Corbel" panose="020B0503020204020204" pitchFamily="34" charset="0"/>
              </a:rPr>
              <a:t>prevalencia</a:t>
            </a:r>
            <a:r>
              <a:rPr lang="en-US" spc="-60" dirty="0">
                <a:solidFill>
                  <a:srgbClr val="4141D1"/>
                </a:solidFill>
                <a:latin typeface="Corbel" panose="020B0503020204020204" pitchFamily="34" charset="0"/>
              </a:rPr>
              <a:t> </a:t>
            </a:r>
            <a:r>
              <a:rPr lang="en-US" spc="-60" dirty="0" err="1">
                <a:solidFill>
                  <a:srgbClr val="4141D1"/>
                </a:solidFill>
                <a:latin typeface="Corbel" panose="020B0503020204020204" pitchFamily="34" charset="0"/>
              </a:rPr>
              <a:t>en</a:t>
            </a:r>
            <a:r>
              <a:rPr lang="en-US" spc="-60" dirty="0">
                <a:solidFill>
                  <a:srgbClr val="4141D1"/>
                </a:solidFill>
                <a:latin typeface="Corbel" panose="020B0503020204020204" pitchFamily="34" charset="0"/>
              </a:rPr>
              <a:t> </a:t>
            </a:r>
            <a:r>
              <a:rPr lang="en-US" spc="-60" dirty="0" err="1">
                <a:solidFill>
                  <a:srgbClr val="4141D1"/>
                </a:solidFill>
                <a:latin typeface="Corbel" panose="020B0503020204020204" pitchFamily="34" charset="0"/>
              </a:rPr>
              <a:t>mujeres</a:t>
            </a:r>
            <a:r>
              <a:rPr lang="en-US" spc="-60" dirty="0">
                <a:solidFill>
                  <a:srgbClr val="4141D1"/>
                </a:solidFill>
                <a:latin typeface="Corbel" panose="020B0503020204020204" pitchFamily="34" charset="0"/>
              </a:rPr>
              <a:t> </a:t>
            </a:r>
            <a:r>
              <a:rPr lang="en-US" spc="-60" dirty="0" err="1">
                <a:solidFill>
                  <a:srgbClr val="4141D1"/>
                </a:solidFill>
                <a:latin typeface="Corbel" panose="020B0503020204020204" pitchFamily="34" charset="0"/>
              </a:rPr>
              <a:t>embarazadas</a:t>
            </a:r>
            <a:r>
              <a:rPr lang="en-US" spc="-60" dirty="0">
                <a:solidFill>
                  <a:srgbClr val="4141D1"/>
                </a:solidFill>
                <a:latin typeface="Corbel" panose="020B0503020204020204" pitchFamily="34" charset="0"/>
              </a:rPr>
              <a:t> (que </a:t>
            </a:r>
            <a:r>
              <a:rPr lang="en-US" spc="-60" dirty="0" err="1">
                <a:solidFill>
                  <a:srgbClr val="4141D1"/>
                </a:solidFill>
                <a:latin typeface="Corbel" panose="020B0503020204020204" pitchFamily="34" charset="0"/>
              </a:rPr>
              <a:t>impulsa</a:t>
            </a:r>
            <a:r>
              <a:rPr lang="en-US" spc="-60" dirty="0">
                <a:solidFill>
                  <a:srgbClr val="4141D1"/>
                </a:solidFill>
                <a:latin typeface="Corbel" panose="020B0503020204020204" pitchFamily="34" charset="0"/>
              </a:rPr>
              <a:t> las </a:t>
            </a:r>
            <a:r>
              <a:rPr lang="en-US" spc="-60" dirty="0" err="1">
                <a:solidFill>
                  <a:srgbClr val="4141D1"/>
                </a:solidFill>
                <a:latin typeface="Corbel" panose="020B0503020204020204" pitchFamily="34" charset="0"/>
              </a:rPr>
              <a:t>estimaciones</a:t>
            </a:r>
            <a:r>
              <a:rPr lang="en-US" spc="-60" dirty="0">
                <a:solidFill>
                  <a:srgbClr val="4141D1"/>
                </a:solidFill>
                <a:latin typeface="Corbel" panose="020B0503020204020204" pitchFamily="34" charset="0"/>
              </a:rPr>
              <a:t> de PTMI y </a:t>
            </a:r>
            <a:r>
              <a:rPr lang="en-US" spc="-60" dirty="0" err="1">
                <a:solidFill>
                  <a:srgbClr val="4141D1"/>
                </a:solidFill>
                <a:latin typeface="Corbel" panose="020B0503020204020204" pitchFamily="34" charset="0"/>
              </a:rPr>
              <a:t>pediátricas</a:t>
            </a:r>
            <a:r>
              <a:rPr lang="en-US" spc="-60" dirty="0">
                <a:solidFill>
                  <a:srgbClr val="4141D1"/>
                </a:solidFill>
                <a:latin typeface="Corbel" panose="020B0503020204020204" pitchFamily="34" charset="0"/>
              </a:rPr>
              <a:t>) a la </a:t>
            </a:r>
            <a:r>
              <a:rPr lang="en-US" spc="-60" dirty="0" err="1">
                <a:solidFill>
                  <a:srgbClr val="4141D1"/>
                </a:solidFill>
                <a:latin typeface="Corbel" panose="020B0503020204020204" pitchFamily="34" charset="0"/>
              </a:rPr>
              <a:t>prevalencia</a:t>
            </a:r>
            <a:r>
              <a:rPr lang="en-US" spc="-60" dirty="0">
                <a:solidFill>
                  <a:srgbClr val="4141D1"/>
                </a:solidFill>
                <a:latin typeface="Corbel" panose="020B0503020204020204" pitchFamily="34" charset="0"/>
              </a:rPr>
              <a:t> </a:t>
            </a:r>
            <a:r>
              <a:rPr lang="en-US" spc="-60" dirty="0" err="1">
                <a:solidFill>
                  <a:srgbClr val="4141D1"/>
                </a:solidFill>
                <a:latin typeface="Corbel" panose="020B0503020204020204" pitchFamily="34" charset="0"/>
              </a:rPr>
              <a:t>medida</a:t>
            </a:r>
            <a:r>
              <a:rPr lang="en-US" spc="-60" dirty="0">
                <a:solidFill>
                  <a:srgbClr val="4141D1"/>
                </a:solidFill>
                <a:latin typeface="Corbel" panose="020B0503020204020204" pitchFamily="34" charset="0"/>
              </a:rPr>
              <a:t> </a:t>
            </a:r>
            <a:r>
              <a:rPr lang="en-US" spc="-60" dirty="0" err="1">
                <a:solidFill>
                  <a:srgbClr val="4141D1"/>
                </a:solidFill>
                <a:latin typeface="Corbel" panose="020B0503020204020204" pitchFamily="34" charset="0"/>
              </a:rPr>
              <a:t>en</a:t>
            </a:r>
            <a:r>
              <a:rPr lang="en-US" spc="-60" dirty="0">
                <a:solidFill>
                  <a:srgbClr val="4141D1"/>
                </a:solidFill>
                <a:latin typeface="Corbel" panose="020B0503020204020204" pitchFamily="34" charset="0"/>
              </a:rPr>
              <a:t> las </a:t>
            </a:r>
            <a:r>
              <a:rPr lang="en-US" spc="-60" dirty="0" err="1">
                <a:solidFill>
                  <a:srgbClr val="4141D1"/>
                </a:solidFill>
                <a:latin typeface="Corbel" panose="020B0503020204020204" pitchFamily="34" charset="0"/>
              </a:rPr>
              <a:t>pruebas</a:t>
            </a:r>
            <a:r>
              <a:rPr lang="en-US" spc="-60" dirty="0">
                <a:solidFill>
                  <a:srgbClr val="4141D1"/>
                </a:solidFill>
                <a:latin typeface="Corbel" panose="020B0503020204020204" pitchFamily="34" charset="0"/>
              </a:rPr>
              <a:t> de </a:t>
            </a:r>
            <a:r>
              <a:rPr lang="en-US" spc="-60" dirty="0" err="1">
                <a:solidFill>
                  <a:srgbClr val="4141D1"/>
                </a:solidFill>
                <a:latin typeface="Corbel" panose="020B0503020204020204" pitchFamily="34" charset="0"/>
              </a:rPr>
              <a:t>rutina</a:t>
            </a:r>
            <a:r>
              <a:rPr lang="en-US" spc="-60" dirty="0">
                <a:solidFill>
                  <a:srgbClr val="4141D1"/>
                </a:solidFill>
                <a:latin typeface="Corbel" panose="020B0503020204020204" pitchFamily="34" charset="0"/>
              </a:rPr>
              <a:t> </a:t>
            </a:r>
            <a:r>
              <a:rPr lang="en-US" spc="-60" dirty="0" err="1">
                <a:solidFill>
                  <a:srgbClr val="4141D1"/>
                </a:solidFill>
                <a:latin typeface="Corbel" panose="020B0503020204020204" pitchFamily="34" charset="0"/>
              </a:rPr>
              <a:t>en</a:t>
            </a:r>
            <a:r>
              <a:rPr lang="en-US" spc="-60" dirty="0">
                <a:solidFill>
                  <a:srgbClr val="4141D1"/>
                </a:solidFill>
                <a:latin typeface="Corbel" panose="020B0503020204020204" pitchFamily="34" charset="0"/>
              </a:rPr>
              <a:t> la APN</a:t>
            </a:r>
          </a:p>
        </p:txBody>
      </p:sp>
    </p:spTree>
    <p:extLst>
      <p:ext uri="{BB962C8B-B14F-4D97-AF65-F5344CB8AC3E}">
        <p14:creationId xmlns:p14="http://schemas.microsoft.com/office/powerpoint/2010/main" val="228845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4B42AA-C0C5-D9C3-1578-1DCCFFA2BF44}"/>
              </a:ext>
            </a:extLst>
          </p:cNvPr>
          <p:cNvSpPr>
            <a:spLocks noGrp="1"/>
          </p:cNvSpPr>
          <p:nvPr>
            <p:ph type="title"/>
          </p:nvPr>
        </p:nvSpPr>
        <p:spPr>
          <a:xfrm>
            <a:off x="838200" y="110628"/>
            <a:ext cx="10515600" cy="777240"/>
          </a:xfrm>
        </p:spPr>
        <p:txBody>
          <a:bodyPr>
            <a:normAutofit/>
          </a:bodyPr>
          <a:lstStyle/>
          <a:p>
            <a:pPr algn="ctr"/>
            <a:r>
              <a:rPr lang="en-US" sz="3600" spc="-60">
                <a:latin typeface="Corbel" panose="020B0503020204020204" pitchFamily="34" charset="0"/>
              </a:rPr>
              <a:t>La cobertura de PTMI &gt;100% indica un problema</a:t>
            </a:r>
          </a:p>
        </p:txBody>
      </p:sp>
      <p:sp>
        <p:nvSpPr>
          <p:cNvPr id="11" name="TextBox 10">
            <a:extLst>
              <a:ext uri="{FF2B5EF4-FFF2-40B4-BE49-F238E27FC236}">
                <a16:creationId xmlns:a16="http://schemas.microsoft.com/office/drawing/2014/main" id="{FFAE8E31-2028-F51A-4704-50E495594AAF}"/>
              </a:ext>
            </a:extLst>
          </p:cNvPr>
          <p:cNvSpPr txBox="1"/>
          <p:nvPr/>
        </p:nvSpPr>
        <p:spPr>
          <a:xfrm>
            <a:off x="3923071" y="1533832"/>
            <a:ext cx="234499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2532109D-E70E-30A9-72C4-F39EB3A395D8}"/>
              </a:ext>
            </a:extLst>
          </p:cNvPr>
          <p:cNvPicPr>
            <a:picLocks noChangeAspect="1"/>
          </p:cNvPicPr>
          <p:nvPr/>
        </p:nvPicPr>
        <p:blipFill>
          <a:blip r:embed="rId3"/>
          <a:stretch>
            <a:fillRect/>
          </a:stretch>
        </p:blipFill>
        <p:spPr>
          <a:xfrm>
            <a:off x="415905" y="2024966"/>
            <a:ext cx="5852160" cy="3458256"/>
          </a:xfrm>
          <a:prstGeom prst="rect">
            <a:avLst/>
          </a:prstGeom>
        </p:spPr>
      </p:pic>
      <p:sp>
        <p:nvSpPr>
          <p:cNvPr id="5" name="TextBox 4">
            <a:extLst>
              <a:ext uri="{FF2B5EF4-FFF2-40B4-BE49-F238E27FC236}">
                <a16:creationId xmlns:a16="http://schemas.microsoft.com/office/drawing/2014/main" id="{90C5C4E1-561C-5ED4-A736-41109246E26B}"/>
              </a:ext>
            </a:extLst>
          </p:cNvPr>
          <p:cNvSpPr txBox="1"/>
          <p:nvPr/>
        </p:nvSpPr>
        <p:spPr>
          <a:xfrm>
            <a:off x="1282700" y="1228410"/>
            <a:ext cx="15494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664B2832-E9D4-9D77-D05B-6EC3BE05D2A0}"/>
              </a:ext>
            </a:extLst>
          </p:cNvPr>
          <p:cNvCxnSpPr>
            <a:cxnSpLocks/>
          </p:cNvCxnSpPr>
          <p:nvPr/>
        </p:nvCxnSpPr>
        <p:spPr>
          <a:xfrm>
            <a:off x="751478" y="3464706"/>
            <a:ext cx="5480011" cy="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E365B17-B442-EF4F-9055-AF2251FF6FF4}"/>
              </a:ext>
            </a:extLst>
          </p:cNvPr>
          <p:cNvSpPr txBox="1"/>
          <p:nvPr/>
        </p:nvSpPr>
        <p:spPr>
          <a:xfrm>
            <a:off x="6656832" y="1228409"/>
            <a:ext cx="4803648"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orbel" panose="020B0503020204020204" pitchFamily="34" charset="0"/>
                <a:cs typeface="Arial" panose="020B0604020202020204" pitchFamily="34" charset="0"/>
              </a:rPr>
              <a:t>Una cobertura estimada superior al 100% en cualquier año indica un problema, especialmente si se trata de años recientes </a:t>
            </a:r>
            <a:br>
              <a:rPr kumimoji="0" lang="en-US" sz="2000" b="0" i="0" u="none" strike="noStrike" kern="1200" cap="none" spc="0" normalizeH="0" baseline="0" noProof="0">
                <a:ln>
                  <a:noFill/>
                </a:ln>
                <a:solidFill>
                  <a:prstClr val="black"/>
                </a:solidFill>
                <a:effectLst/>
                <a:uLnTx/>
                <a:uFillTx/>
                <a:latin typeface="Corbel" panose="020B0503020204020204" pitchFamily="34" charset="0"/>
                <a:cs typeface="Arial" panose="020B0604020202020204" pitchFamily="34" charset="0"/>
              </a:rPr>
            </a:br>
            <a:r>
              <a:rPr kumimoji="0" lang="en-US" sz="2000" b="0" i="0" u="none" strike="noStrike" kern="1200" cap="none" spc="0" normalizeH="0" baseline="0" noProof="0">
                <a:ln>
                  <a:noFill/>
                </a:ln>
                <a:solidFill>
                  <a:prstClr val="black"/>
                </a:solidFill>
                <a:effectLst/>
                <a:uLnTx/>
                <a:uFillTx/>
                <a:latin typeface="Corbel" panose="020B0503020204020204" pitchFamily="34" charset="0"/>
                <a:cs typeface="Arial" panose="020B0604020202020204" pitchFamily="34" charset="0"/>
              </a:rPr>
              <a:t>(posteriores a 2015). </a:t>
            </a:r>
            <a:br>
              <a:rPr kumimoji="0" lang="en-US" sz="2000" b="0" i="0" u="none" strike="noStrike" kern="1200" cap="none" spc="0" normalizeH="0" baseline="0" noProof="0">
                <a:ln>
                  <a:noFill/>
                </a:ln>
                <a:solidFill>
                  <a:prstClr val="black"/>
                </a:solidFill>
                <a:effectLst/>
                <a:uLnTx/>
                <a:uFillTx/>
                <a:latin typeface="Corbel" panose="020B0503020204020204" pitchFamily="34" charset="0"/>
                <a:cs typeface="Arial" panose="020B0604020202020204" pitchFamily="34" charset="0"/>
              </a:rPr>
            </a:br>
            <a:br>
              <a:rPr kumimoji="0" lang="en-US" sz="2000" b="0" i="0" u="none" strike="noStrike" kern="1200" cap="none" spc="0" normalizeH="0" baseline="0" noProof="0">
                <a:ln>
                  <a:noFill/>
                </a:ln>
                <a:solidFill>
                  <a:prstClr val="black"/>
                </a:solidFill>
                <a:effectLst/>
                <a:uLnTx/>
                <a:uFillTx/>
                <a:latin typeface="Corbel" panose="020B0503020204020204" pitchFamily="34" charset="0"/>
                <a:cs typeface="Arial" panose="020B0604020202020204" pitchFamily="34" charset="0"/>
              </a:rPr>
            </a:br>
            <a:r>
              <a:rPr kumimoji="0" lang="en-US" sz="2000" b="0" i="0" u="none" strike="noStrike" kern="1200" cap="none" spc="0" normalizeH="0" baseline="0" noProof="0">
                <a:ln>
                  <a:noFill/>
                </a:ln>
                <a:solidFill>
                  <a:prstClr val="black"/>
                </a:solidFill>
                <a:effectLst/>
                <a:uLnTx/>
                <a:uFillTx/>
                <a:latin typeface="Corbel" panose="020B0503020204020204" pitchFamily="34" charset="0"/>
                <a:cs typeface="Arial" panose="020B0604020202020204" pitchFamily="34" charset="0"/>
              </a:rPr>
              <a:t>Compruebe si:</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orbel" panose="020B0503020204020204" pitchFamily="34" charset="0"/>
                <a:cs typeface="Arial" panose="020B0604020202020204" pitchFamily="34" charset="0"/>
              </a:rPr>
              <a:t>¿Se subestimaron </a:t>
            </a:r>
            <a:r>
              <a:rPr kumimoji="0" lang="en-US" sz="2000" b="1" i="0" u="none" strike="noStrike" kern="1200" cap="none" spc="0" normalizeH="0" baseline="0" noProof="0">
                <a:ln>
                  <a:noFill/>
                </a:ln>
                <a:solidFill>
                  <a:prstClr val="black"/>
                </a:solidFill>
                <a:effectLst/>
                <a:uLnTx/>
                <a:uFillTx/>
                <a:latin typeface="Corbel" panose="020B0503020204020204" pitchFamily="34" charset="0"/>
                <a:cs typeface="Arial" panose="020B0604020202020204" pitchFamily="34" charset="0"/>
              </a:rPr>
              <a:t>los nacimientos</a:t>
            </a:r>
            <a:r>
              <a:rPr kumimoji="0" lang="en-US" sz="2000" b="0" i="0" u="none" strike="noStrike" kern="1200" cap="none" spc="0" normalizeH="0" baseline="0" noProof="0">
                <a:ln>
                  <a:noFill/>
                </a:ln>
                <a:solidFill>
                  <a:prstClr val="black"/>
                </a:solidFill>
                <a:effectLst/>
                <a:uLnTx/>
                <a:uFillTx/>
                <a:latin typeface="Corbel" panose="020B0503020204020204" pitchFamily="34"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orbel" panose="020B0503020204020204" pitchFamily="34" charset="0"/>
                <a:cs typeface="Arial" panose="020B0604020202020204" pitchFamily="34" charset="0"/>
              </a:rPr>
              <a:t>¿El </a:t>
            </a:r>
            <a:r>
              <a:rPr kumimoji="0" lang="en-US" sz="2000" b="1" i="1" u="none" strike="noStrike" kern="1200" cap="none" spc="0" normalizeH="0" baseline="0" noProof="0">
                <a:ln>
                  <a:noFill/>
                </a:ln>
                <a:solidFill>
                  <a:prstClr val="black"/>
                </a:solidFill>
                <a:effectLst/>
                <a:uLnTx/>
                <a:uFillTx/>
                <a:latin typeface="Corbel" panose="020B0503020204020204" pitchFamily="34" charset="0"/>
                <a:cs typeface="Arial" panose="020B0604020202020204" pitchFamily="34" charset="0"/>
              </a:rPr>
              <a:t>Factor de </a:t>
            </a:r>
            <a:r>
              <a:rPr kumimoji="0" lang="en-US" sz="2000" b="1" i="1" u="none" strike="noStrike" kern="1200" cap="none" spc="0" normalizeH="0" baseline="0" noProof="0" err="1">
                <a:ln>
                  <a:noFill/>
                </a:ln>
                <a:solidFill>
                  <a:prstClr val="black"/>
                </a:solidFill>
                <a:effectLst/>
                <a:uLnTx/>
                <a:uFillTx/>
                <a:latin typeface="Corbel" panose="020B0503020204020204" pitchFamily="34" charset="0"/>
                <a:cs typeface="Arial" panose="020B0604020202020204" pitchFamily="34" charset="0"/>
              </a:rPr>
              <a:t>Ajuste</a:t>
            </a:r>
            <a:r>
              <a:rPr kumimoji="0" lang="en-US" sz="2000" b="1" i="1" u="none" strike="noStrike" kern="1200" cap="none" spc="0" normalizeH="0" baseline="0" noProof="0">
                <a:ln>
                  <a:noFill/>
                </a:ln>
                <a:solidFill>
                  <a:prstClr val="black"/>
                </a:solidFill>
                <a:effectLst/>
                <a:uLnTx/>
                <a:uFillTx/>
                <a:latin typeface="Corbel" panose="020B0503020204020204" pitchFamily="34" charset="0"/>
                <a:cs typeface="Arial" panose="020B0604020202020204" pitchFamily="34" charset="0"/>
              </a:rPr>
              <a:t> Local de la Fecundidad </a:t>
            </a:r>
            <a:r>
              <a:rPr kumimoji="0" lang="en-US" sz="2000" i="1" u="none" strike="noStrike" kern="1200" cap="none" spc="0" normalizeH="0" baseline="0" noProof="0">
                <a:ln>
                  <a:noFill/>
                </a:ln>
                <a:solidFill>
                  <a:prstClr val="black"/>
                </a:solidFill>
                <a:effectLst/>
                <a:uLnTx/>
                <a:uFillTx/>
                <a:latin typeface="Corbel" panose="020B0503020204020204" pitchFamily="34" charset="0"/>
                <a:cs typeface="Arial" panose="020B0604020202020204" pitchFamily="34" charset="0"/>
              </a:rPr>
              <a:t>se</a:t>
            </a:r>
            <a:r>
              <a:rPr kumimoji="0" lang="en-US" sz="2000" b="1" i="1" u="none" strike="noStrike" kern="1200" cap="none" spc="0" normalizeH="0" baseline="0" noProof="0">
                <a:ln>
                  <a:noFill/>
                </a:ln>
                <a:solidFill>
                  <a:prstClr val="black"/>
                </a:solidFill>
                <a:effectLst/>
                <a:uLnTx/>
                <a:uFillTx/>
                <a:latin typeface="Corbel" panose="020B0503020204020204" pitchFamily="34" charset="0"/>
                <a:cs typeface="Arial" panose="020B0604020202020204" pitchFamily="34" charset="0"/>
              </a:rPr>
              <a:t> </a:t>
            </a:r>
            <a:r>
              <a:rPr kumimoji="0" lang="en-US" sz="2000" b="0" i="0" u="none" strike="noStrike" kern="1200" cap="none" spc="0" normalizeH="0" baseline="0" noProof="0">
                <a:ln>
                  <a:noFill/>
                </a:ln>
                <a:solidFill>
                  <a:prstClr val="black"/>
                </a:solidFill>
                <a:effectLst/>
                <a:uLnTx/>
                <a:uFillTx/>
                <a:latin typeface="Corbel" panose="020B0503020204020204" pitchFamily="34" charset="0"/>
                <a:cs typeface="Arial" panose="020B0604020202020204" pitchFamily="34" charset="0"/>
              </a:rPr>
              <a:t>ajustó para reproducir bien la prevalencia de la APN?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solidFill>
                  <a:prstClr val="black"/>
                </a:solidFill>
                <a:latin typeface="Corbel" panose="020B0503020204020204" pitchFamily="34" charset="0"/>
                <a:cs typeface="Arial" panose="020B0604020202020204" pitchFamily="34" charset="0"/>
              </a:rPr>
              <a:t>¿Las mujeres embarazadas que recibían tratamiento antirretrovírico fueron </a:t>
            </a:r>
            <a:r>
              <a:rPr kumimoji="0" lang="en-US" sz="2000" b="1" i="0" u="none" strike="noStrike" kern="1200" cap="none" spc="0" normalizeH="0" baseline="0" noProof="0">
                <a:ln>
                  <a:noFill/>
                </a:ln>
                <a:solidFill>
                  <a:prstClr val="black"/>
                </a:solidFill>
                <a:effectLst/>
                <a:uLnTx/>
                <a:uFillTx/>
                <a:latin typeface="Corbel" panose="020B0503020204020204" pitchFamily="34" charset="0"/>
                <a:cs typeface="Arial" panose="020B0604020202020204" pitchFamily="34" charset="0"/>
              </a:rPr>
              <a:t>contabilizadas dos veces?</a:t>
            </a:r>
            <a:endParaRPr kumimoji="0" lang="en-US" sz="2000" b="0" i="0" u="none" strike="noStrike" kern="1200" cap="none" spc="0" normalizeH="0" baseline="0" noProof="0">
              <a:ln>
                <a:noFill/>
              </a:ln>
              <a:solidFill>
                <a:prstClr val="black"/>
              </a:solidFill>
              <a:effectLst/>
              <a:uLnTx/>
              <a:uFillTx/>
              <a:latin typeface="Corbel" panose="020B0503020204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6F91203-9C6E-4FA1-83B9-6F5B5BE7E8E5}"/>
              </a:ext>
            </a:extLst>
          </p:cNvPr>
          <p:cNvPicPr>
            <a:picLocks noChangeAspect="1"/>
          </p:cNvPicPr>
          <p:nvPr/>
        </p:nvPicPr>
        <p:blipFill>
          <a:blip r:embed="rId4"/>
          <a:stretch>
            <a:fillRect/>
          </a:stretch>
        </p:blipFill>
        <p:spPr>
          <a:xfrm>
            <a:off x="10253508" y="6318747"/>
            <a:ext cx="1857375" cy="428625"/>
          </a:xfrm>
          <a:prstGeom prst="rect">
            <a:avLst/>
          </a:prstGeom>
        </p:spPr>
      </p:pic>
      <p:pic>
        <p:nvPicPr>
          <p:cNvPr id="2" name="Picture 1">
            <a:extLst>
              <a:ext uri="{FF2B5EF4-FFF2-40B4-BE49-F238E27FC236}">
                <a16:creationId xmlns:a16="http://schemas.microsoft.com/office/drawing/2014/main" id="{53BACD39-4C1B-E66C-5A81-49C9BD423A1C}"/>
              </a:ext>
            </a:extLst>
          </p:cNvPr>
          <p:cNvPicPr>
            <a:picLocks noChangeAspect="1"/>
          </p:cNvPicPr>
          <p:nvPr/>
        </p:nvPicPr>
        <p:blipFill>
          <a:blip r:embed="rId5"/>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22273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1584-BEDE-4414-9459-6D516CF972E9}"/>
              </a:ext>
            </a:extLst>
          </p:cNvPr>
          <p:cNvSpPr>
            <a:spLocks noGrp="1"/>
          </p:cNvSpPr>
          <p:nvPr>
            <p:ph type="title" idx="4294967295"/>
          </p:nvPr>
        </p:nvSpPr>
        <p:spPr>
          <a:xfrm>
            <a:off x="793324" y="-59310"/>
            <a:ext cx="10919791" cy="1289050"/>
          </a:xfrm>
        </p:spPr>
        <p:txBody>
          <a:bodyPr>
            <a:noAutofit/>
          </a:bodyPr>
          <a:lstStyle/>
          <a:p>
            <a:pPr algn="ctr"/>
            <a:r>
              <a:rPr lang="es-MX" spc="-60">
                <a:latin typeface="Corbel" panose="020B0503020204020204" pitchFamily="34" charset="0"/>
              </a:rPr>
              <a:t>95-95-95 Cascada de Pruebas y Tratamiento: </a:t>
            </a:r>
            <a:br>
              <a:rPr lang="es-MX" spc="-60">
                <a:latin typeface="Corbel" panose="020B0503020204020204" pitchFamily="34" charset="0"/>
              </a:rPr>
            </a:br>
            <a:r>
              <a:rPr lang="es-MX" spc="-60">
                <a:latin typeface="Corbel" panose="020B0503020204020204" pitchFamily="34" charset="0"/>
              </a:rPr>
              <a:t>Estimación de Spectrum y revisión de la calidad de los datos (I) </a:t>
            </a:r>
          </a:p>
        </p:txBody>
      </p:sp>
      <p:sp>
        <p:nvSpPr>
          <p:cNvPr id="5" name="TextBox 4">
            <a:extLst>
              <a:ext uri="{FF2B5EF4-FFF2-40B4-BE49-F238E27FC236}">
                <a16:creationId xmlns:a16="http://schemas.microsoft.com/office/drawing/2014/main" id="{7FCE5B6C-E812-9B19-E0DA-00A18B590AE6}"/>
              </a:ext>
            </a:extLst>
          </p:cNvPr>
          <p:cNvSpPr txBox="1"/>
          <p:nvPr/>
        </p:nvSpPr>
        <p:spPr>
          <a:xfrm>
            <a:off x="2764885" y="6070876"/>
            <a:ext cx="6828243" cy="738664"/>
          </a:xfrm>
          <a:prstGeom prst="rect">
            <a:avLst/>
          </a:prstGeom>
          <a:noFill/>
        </p:spPr>
        <p:txBody>
          <a:bodyPr wrap="square">
            <a:spAutoFit/>
          </a:bodyPr>
          <a:lstStyle/>
          <a:p>
            <a:r>
              <a:rPr lang="es-MX" sz="1400">
                <a:latin typeface="Corbel" panose="020B0503020204020204" pitchFamily="34" charset="0"/>
                <a:cs typeface="Calibri" panose="020F0502020204030204" pitchFamily="34" charset="0"/>
              </a:rPr>
              <a:t>Cada vez que cambie algún dato del programa (Conocimiento del estado serológico, TAR, Supresión Viral) </a:t>
            </a:r>
            <a:r>
              <a:rPr lang="es-MX" sz="1400" i="1">
                <a:latin typeface="Corbel" panose="020B0503020204020204" pitchFamily="34" charset="0"/>
                <a:cs typeface="Calibri" panose="020F0502020204030204" pitchFamily="34" charset="0"/>
              </a:rPr>
              <a:t>o </a:t>
            </a:r>
            <a:r>
              <a:rPr lang="es-MX" sz="1400">
                <a:latin typeface="Corbel" panose="020B0503020204020204" pitchFamily="34" charset="0"/>
                <a:cs typeface="Calibri" panose="020F0502020204030204" pitchFamily="34" charset="0"/>
              </a:rPr>
              <a:t>la estimación de la incidencia (CSAVR/EPP), revise de nuevo las cascadas, sucesivamente para hombres, mujeres y (si procede) niños.</a:t>
            </a:r>
          </a:p>
        </p:txBody>
      </p:sp>
      <p:pic>
        <p:nvPicPr>
          <p:cNvPr id="12" name="Picture 11" descr="Graphical user interface, text, application&#10;&#10;Description automatically generated">
            <a:extLst>
              <a:ext uri="{FF2B5EF4-FFF2-40B4-BE49-F238E27FC236}">
                <a16:creationId xmlns:a16="http://schemas.microsoft.com/office/drawing/2014/main" id="{24FAE78A-CE6B-7349-18C7-19332BD115C8}"/>
              </a:ext>
            </a:extLst>
          </p:cNvPr>
          <p:cNvPicPr>
            <a:picLocks noChangeAspect="1"/>
          </p:cNvPicPr>
          <p:nvPr/>
        </p:nvPicPr>
        <p:blipFill rotWithShape="1">
          <a:blip r:embed="rId3"/>
          <a:srcRect l="58660" t="10547" b="23865"/>
          <a:stretch/>
        </p:blipFill>
        <p:spPr>
          <a:xfrm>
            <a:off x="640461" y="1531756"/>
            <a:ext cx="5040183" cy="4498079"/>
          </a:xfrm>
          <a:prstGeom prst="rect">
            <a:avLst/>
          </a:prstGeom>
        </p:spPr>
      </p:pic>
      <p:sp>
        <p:nvSpPr>
          <p:cNvPr id="14" name="Oval 13">
            <a:extLst>
              <a:ext uri="{FF2B5EF4-FFF2-40B4-BE49-F238E27FC236}">
                <a16:creationId xmlns:a16="http://schemas.microsoft.com/office/drawing/2014/main" id="{6D5FCCEF-F057-18A9-A67E-B8952726DF7C}"/>
              </a:ext>
            </a:extLst>
          </p:cNvPr>
          <p:cNvSpPr/>
          <p:nvPr/>
        </p:nvSpPr>
        <p:spPr>
          <a:xfrm>
            <a:off x="644908" y="1463730"/>
            <a:ext cx="1386508" cy="5710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Arrow: Right 15">
            <a:extLst>
              <a:ext uri="{FF2B5EF4-FFF2-40B4-BE49-F238E27FC236}">
                <a16:creationId xmlns:a16="http://schemas.microsoft.com/office/drawing/2014/main" id="{4DEB4319-2082-F474-C3ED-89025CF2B4DB}"/>
              </a:ext>
            </a:extLst>
          </p:cNvPr>
          <p:cNvSpPr/>
          <p:nvPr/>
        </p:nvSpPr>
        <p:spPr>
          <a:xfrm flipV="1">
            <a:off x="6096000" y="3865890"/>
            <a:ext cx="691261" cy="276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Oval 2">
            <a:extLst>
              <a:ext uri="{FF2B5EF4-FFF2-40B4-BE49-F238E27FC236}">
                <a16:creationId xmlns:a16="http://schemas.microsoft.com/office/drawing/2014/main" id="{337CCE34-3DEA-4E0E-6897-DFBD0DF674BC}"/>
              </a:ext>
            </a:extLst>
          </p:cNvPr>
          <p:cNvSpPr/>
          <p:nvPr/>
        </p:nvSpPr>
        <p:spPr>
          <a:xfrm>
            <a:off x="2764885" y="1930029"/>
            <a:ext cx="1386508" cy="5710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7" name="Picture 6" descr="Graphical user interface, application&#10;&#10;Description automatically generated">
            <a:extLst>
              <a:ext uri="{FF2B5EF4-FFF2-40B4-BE49-F238E27FC236}">
                <a16:creationId xmlns:a16="http://schemas.microsoft.com/office/drawing/2014/main" id="{AF5403C0-CACD-5693-4251-B9308D817963}"/>
              </a:ext>
            </a:extLst>
          </p:cNvPr>
          <p:cNvPicPr>
            <a:picLocks noChangeAspect="1"/>
          </p:cNvPicPr>
          <p:nvPr/>
        </p:nvPicPr>
        <p:blipFill rotWithShape="1">
          <a:blip r:embed="rId4"/>
          <a:srcRect l="25029" t="12076" r="37471" b="17209"/>
          <a:stretch/>
        </p:blipFill>
        <p:spPr>
          <a:xfrm>
            <a:off x="7141115" y="1146147"/>
            <a:ext cx="4572000" cy="4849622"/>
          </a:xfrm>
          <a:prstGeom prst="rect">
            <a:avLst/>
          </a:prstGeom>
        </p:spPr>
      </p:pic>
      <p:pic>
        <p:nvPicPr>
          <p:cNvPr id="9" name="Picture 8">
            <a:extLst>
              <a:ext uri="{FF2B5EF4-FFF2-40B4-BE49-F238E27FC236}">
                <a16:creationId xmlns:a16="http://schemas.microsoft.com/office/drawing/2014/main" id="{432632B6-CE11-B9C7-A246-03DDBD3BFC6D}"/>
              </a:ext>
            </a:extLst>
          </p:cNvPr>
          <p:cNvPicPr>
            <a:picLocks noChangeAspect="1"/>
          </p:cNvPicPr>
          <p:nvPr/>
        </p:nvPicPr>
        <p:blipFill>
          <a:blip r:embed="rId5"/>
          <a:stretch>
            <a:fillRect/>
          </a:stretch>
        </p:blipFill>
        <p:spPr>
          <a:xfrm>
            <a:off x="10107612" y="6318746"/>
            <a:ext cx="1857375" cy="428625"/>
          </a:xfrm>
          <a:prstGeom prst="rect">
            <a:avLst/>
          </a:prstGeom>
        </p:spPr>
      </p:pic>
      <p:pic>
        <p:nvPicPr>
          <p:cNvPr id="4" name="Picture 3">
            <a:extLst>
              <a:ext uri="{FF2B5EF4-FFF2-40B4-BE49-F238E27FC236}">
                <a16:creationId xmlns:a16="http://schemas.microsoft.com/office/drawing/2014/main" id="{01BCD3A8-B5C0-9853-79A1-84A34618A2FF}"/>
              </a:ext>
            </a:extLst>
          </p:cNvPr>
          <p:cNvPicPr>
            <a:picLocks noChangeAspect="1"/>
          </p:cNvPicPr>
          <p:nvPr/>
        </p:nvPicPr>
        <p:blipFill>
          <a:blip r:embed="rId6"/>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1319036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262174-FE0B-2819-591A-30C0C6A5DA3B}"/>
              </a:ext>
            </a:extLst>
          </p:cNvPr>
          <p:cNvPicPr>
            <a:picLocks noChangeAspect="1"/>
          </p:cNvPicPr>
          <p:nvPr/>
        </p:nvPicPr>
        <p:blipFill>
          <a:blip r:embed="rId3"/>
          <a:stretch>
            <a:fillRect/>
          </a:stretch>
        </p:blipFill>
        <p:spPr>
          <a:xfrm>
            <a:off x="6804837" y="736852"/>
            <a:ext cx="5248556" cy="2933943"/>
          </a:xfrm>
          <a:prstGeom prst="rect">
            <a:avLst/>
          </a:prstGeom>
        </p:spPr>
      </p:pic>
      <p:sp>
        <p:nvSpPr>
          <p:cNvPr id="2" name="Title 1">
            <a:extLst>
              <a:ext uri="{FF2B5EF4-FFF2-40B4-BE49-F238E27FC236}">
                <a16:creationId xmlns:a16="http://schemas.microsoft.com/office/drawing/2014/main" id="{5F8E1584-BEDE-4414-9459-6D516CF972E9}"/>
              </a:ext>
            </a:extLst>
          </p:cNvPr>
          <p:cNvSpPr>
            <a:spLocks noGrp="1"/>
          </p:cNvSpPr>
          <p:nvPr>
            <p:ph type="title" idx="4294967295"/>
          </p:nvPr>
        </p:nvSpPr>
        <p:spPr>
          <a:xfrm>
            <a:off x="215899" y="82774"/>
            <a:ext cx="12077701" cy="1053695"/>
          </a:xfrm>
        </p:spPr>
        <p:txBody>
          <a:bodyPr>
            <a:noAutofit/>
          </a:bodyPr>
          <a:lstStyle/>
          <a:p>
            <a:r>
              <a:rPr lang="es-MX" sz="3600" spc="-60">
                <a:latin typeface="Corbel" panose="020B0503020204020204" pitchFamily="34" charset="0"/>
              </a:rPr>
              <a:t>95-95-95 Cascada: Estimación de Spectrum y revisión de la calidad de los datos (II)</a:t>
            </a:r>
          </a:p>
        </p:txBody>
      </p:sp>
      <p:sp>
        <p:nvSpPr>
          <p:cNvPr id="3" name="Content Placeholder 2">
            <a:extLst>
              <a:ext uri="{FF2B5EF4-FFF2-40B4-BE49-F238E27FC236}">
                <a16:creationId xmlns:a16="http://schemas.microsoft.com/office/drawing/2014/main" id="{E9D6A56A-3171-B894-7AD2-C6C5E62429F8}"/>
              </a:ext>
            </a:extLst>
          </p:cNvPr>
          <p:cNvSpPr txBox="1">
            <a:spLocks/>
          </p:cNvSpPr>
          <p:nvPr/>
        </p:nvSpPr>
        <p:spPr>
          <a:xfrm>
            <a:off x="0" y="1136469"/>
            <a:ext cx="6614968" cy="5565667"/>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33363" indent="-233363">
              <a:buFont typeface="+mj-lt"/>
              <a:buAutoNum type="arabicPeriod"/>
            </a:pPr>
            <a:r>
              <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rPr>
              <a:t>¿Es el número de personas en cada barra de la cascada </a:t>
            </a:r>
            <a:br>
              <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rPr>
            </a:br>
            <a:r>
              <a:rPr lang="es-MX" sz="1600" i="1" dirty="0">
                <a:solidFill>
                  <a:srgbClr val="00B050"/>
                </a:solidFill>
                <a:latin typeface="Corbel" panose="020B0503020204020204" pitchFamily="34" charset="0"/>
                <a:ea typeface="Cambria" panose="02040503050406030204" pitchFamily="18" charset="0"/>
                <a:cs typeface="Calibri" panose="020F0502020204030204" pitchFamily="34" charset="0"/>
              </a:rPr>
              <a:t>menor </a:t>
            </a:r>
            <a:r>
              <a:rPr lang="es-MX" sz="1600" dirty="0">
                <a:solidFill>
                  <a:srgbClr val="00B050"/>
                </a:solidFill>
                <a:latin typeface="Corbel" panose="020B0503020204020204" pitchFamily="34" charset="0"/>
                <a:ea typeface="Cambria" panose="02040503050406030204" pitchFamily="18" charset="0"/>
                <a:cs typeface="Calibri" panose="020F0502020204030204" pitchFamily="34" charset="0"/>
              </a:rPr>
              <a:t>que el de la barra anterior </a:t>
            </a:r>
            <a:br>
              <a:rPr lang="es-MX" sz="1600" dirty="0">
                <a:solidFill>
                  <a:srgbClr val="00B050"/>
                </a:solidFill>
                <a:latin typeface="Corbel" panose="020B0503020204020204" pitchFamily="34" charset="0"/>
                <a:ea typeface="Cambria" panose="02040503050406030204" pitchFamily="18" charset="0"/>
                <a:cs typeface="Calibri" panose="020F0502020204030204" pitchFamily="34" charset="0"/>
              </a:rPr>
            </a:br>
            <a:r>
              <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rPr>
              <a:t>(es decir, ¿la cobertura </a:t>
            </a:r>
            <a:r>
              <a:rPr lang="es-MX" sz="1600" dirty="0">
                <a:solidFill>
                  <a:srgbClr val="00B050"/>
                </a:solidFill>
                <a:latin typeface="Corbel" panose="020B0503020204020204" pitchFamily="34" charset="0"/>
                <a:ea typeface="Cambria" panose="02040503050406030204" pitchFamily="18" charset="0"/>
                <a:cs typeface="Calibri" panose="020F0502020204030204" pitchFamily="34" charset="0"/>
              </a:rPr>
              <a:t>no supera el 100% ningún año</a:t>
            </a:r>
            <a:r>
              <a:rPr lang="es-MX" sz="1600" dirty="0">
                <a:latin typeface="Corbel" panose="020B0503020204020204" pitchFamily="34" charset="0"/>
                <a:ea typeface="Cambria" panose="02040503050406030204" pitchFamily="18" charset="0"/>
                <a:cs typeface="Calibri" panose="020F0502020204030204" pitchFamily="34" charset="0"/>
              </a:rPr>
              <a:t>?</a:t>
            </a:r>
          </a:p>
          <a:p>
            <a:pPr lvl="1"/>
            <a:r>
              <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rPr>
              <a:t>Hombres adultos, mujeres adultas y niños por turno</a:t>
            </a:r>
          </a:p>
          <a:p>
            <a:pPr lvl="1"/>
            <a:r>
              <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rPr>
              <a:t>Todos los años 2010-2023.</a:t>
            </a:r>
          </a:p>
          <a:p>
            <a:pPr lvl="1"/>
            <a:r>
              <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rPr>
              <a:t>Si los </a:t>
            </a:r>
            <a:r>
              <a:rPr lang="es-MX" sz="1600" dirty="0" err="1">
                <a:solidFill>
                  <a:schemeClr val="tx1"/>
                </a:solidFill>
                <a:latin typeface="Corbel" panose="020B0503020204020204" pitchFamily="34" charset="0"/>
                <a:ea typeface="Cambria" panose="02040503050406030204" pitchFamily="18" charset="0"/>
                <a:cs typeface="Calibri" panose="020F0502020204030204" pitchFamily="34" charset="0"/>
              </a:rPr>
              <a:t>numeros</a:t>
            </a:r>
            <a:r>
              <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rPr>
              <a:t> de PVVIH conociendo su estado superan los de</a:t>
            </a:r>
            <a:r>
              <a:rPr lang="es-MX" sz="1600" dirty="0">
                <a:solidFill>
                  <a:srgbClr val="C00000"/>
                </a:solidFill>
                <a:latin typeface="Corbel" panose="020B0503020204020204" pitchFamily="34" charset="0"/>
                <a:ea typeface="Cambria" panose="02040503050406030204" pitchFamily="18" charset="0"/>
                <a:cs typeface="Calibri" panose="020F0502020204030204" pitchFamily="34" charset="0"/>
              </a:rPr>
              <a:t> TAR</a:t>
            </a:r>
            <a:r>
              <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rPr>
              <a:t>, ¿por qué este desfase? </a:t>
            </a:r>
            <a:br>
              <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rPr>
            </a:br>
            <a:r>
              <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rPr>
              <a:t>¿Se sobreestimó el estado de conocimiento? </a:t>
            </a:r>
            <a:br>
              <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rPr>
            </a:br>
            <a:r>
              <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rPr>
              <a:t>¿No se restaron las muertes?</a:t>
            </a:r>
          </a:p>
          <a:p>
            <a:pPr marL="514350" indent="-514350">
              <a:buFont typeface="+mj-lt"/>
              <a:buAutoNum type="arabicPeriod"/>
            </a:pPr>
            <a:r>
              <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rPr>
              <a:t>¿Existen grandes </a:t>
            </a:r>
            <a:r>
              <a:rPr lang="es-MX" sz="1600" dirty="0">
                <a:solidFill>
                  <a:srgbClr val="C00000"/>
                </a:solidFill>
                <a:latin typeface="Corbel" panose="020B0503020204020204" pitchFamily="34" charset="0"/>
                <a:ea typeface="Cambria" panose="02040503050406030204" pitchFamily="18" charset="0"/>
                <a:cs typeface="Calibri" panose="020F0502020204030204" pitchFamily="34" charset="0"/>
              </a:rPr>
              <a:t>aumentos o </a:t>
            </a:r>
            <a:r>
              <a:rPr lang="es-MX" sz="1600" dirty="0">
                <a:latin typeface="Corbel" panose="020B0503020204020204" pitchFamily="34" charset="0"/>
                <a:ea typeface="Cambria" panose="02040503050406030204" pitchFamily="18" charset="0"/>
                <a:cs typeface="Calibri" panose="020F0502020204030204" pitchFamily="34" charset="0"/>
              </a:rPr>
              <a:t>disminuciones</a:t>
            </a:r>
            <a:r>
              <a:rPr lang="es-MX" sz="1600" dirty="0">
                <a:solidFill>
                  <a:srgbClr val="C00000"/>
                </a:solidFill>
                <a:latin typeface="Corbel" panose="020B0503020204020204" pitchFamily="34" charset="0"/>
                <a:ea typeface="Cambria" panose="02040503050406030204" pitchFamily="18" charset="0"/>
                <a:cs typeface="Calibri" panose="020F0502020204030204" pitchFamily="34" charset="0"/>
              </a:rPr>
              <a:t> repentinas </a:t>
            </a:r>
            <a:br>
              <a:rPr lang="es-MX" sz="1600" dirty="0">
                <a:latin typeface="Corbel" panose="020B0503020204020204" pitchFamily="34" charset="0"/>
                <a:ea typeface="Cambria" panose="02040503050406030204" pitchFamily="18" charset="0"/>
                <a:cs typeface="Calibri" panose="020F0502020204030204" pitchFamily="34" charset="0"/>
              </a:rPr>
            </a:br>
            <a:r>
              <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rPr>
              <a:t>interanuales que no se expliquen?</a:t>
            </a:r>
            <a:br>
              <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rPr>
            </a:br>
            <a:endPar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endParaRPr>
          </a:p>
          <a:p>
            <a:pPr marL="514350" indent="-514350">
              <a:buFont typeface="+mj-lt"/>
              <a:buAutoNum type="arabicPeriod"/>
            </a:pPr>
            <a:r>
              <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rPr>
              <a:t>Coherencia en la cobertura del TAR entre: </a:t>
            </a:r>
          </a:p>
          <a:p>
            <a:pPr lvl="1"/>
            <a:r>
              <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rPr>
              <a:t>mujeres adultas en general, </a:t>
            </a:r>
          </a:p>
          <a:p>
            <a:pPr lvl="1"/>
            <a:r>
              <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rPr>
              <a:t>mujeres embarazadas que ingresan en APN/ PTMI </a:t>
            </a:r>
          </a:p>
          <a:p>
            <a:pPr lvl="1"/>
            <a:r>
              <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rPr>
              <a:t>niños</a:t>
            </a:r>
            <a:br>
              <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rPr>
            </a:br>
            <a:endPar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endParaRPr>
          </a:p>
          <a:p>
            <a:pPr marL="233363" indent="-233363">
              <a:buFont typeface="+mj-lt"/>
              <a:buAutoNum type="arabicPeriod"/>
            </a:pPr>
            <a:r>
              <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rPr>
              <a:t>Escrutar los datos de TAR (y PTMI), pero también la </a:t>
            </a:r>
            <a:r>
              <a:rPr lang="es-MX" sz="1600" i="1" dirty="0">
                <a:solidFill>
                  <a:schemeClr val="tx1"/>
                </a:solidFill>
                <a:latin typeface="Corbel" panose="020B0503020204020204" pitchFamily="34" charset="0"/>
                <a:ea typeface="Cambria" panose="02040503050406030204" pitchFamily="18" charset="0"/>
                <a:cs typeface="Calibri" panose="020F0502020204030204" pitchFamily="34" charset="0"/>
              </a:rPr>
              <a:t>estimación del denominador de PVVIH</a:t>
            </a:r>
            <a:r>
              <a:rPr lang="es-MX" sz="1600" dirty="0">
                <a:solidFill>
                  <a:schemeClr val="tx1"/>
                </a:solidFill>
                <a:latin typeface="Corbel" panose="020B0503020204020204" pitchFamily="34" charset="0"/>
                <a:ea typeface="Cambria" panose="02040503050406030204" pitchFamily="18" charset="0"/>
                <a:cs typeface="Calibri" panose="020F0502020204030204" pitchFamily="34" charset="0"/>
              </a:rPr>
              <a:t>, hombres, mujeres y niños.</a:t>
            </a:r>
          </a:p>
        </p:txBody>
      </p:sp>
      <p:pic>
        <p:nvPicPr>
          <p:cNvPr id="12" name="Picture 11">
            <a:extLst>
              <a:ext uri="{FF2B5EF4-FFF2-40B4-BE49-F238E27FC236}">
                <a16:creationId xmlns:a16="http://schemas.microsoft.com/office/drawing/2014/main" id="{62F4D071-3F47-46D1-34D9-BCBB3953DC25}"/>
              </a:ext>
            </a:extLst>
          </p:cNvPr>
          <p:cNvPicPr>
            <a:picLocks noChangeAspect="1"/>
          </p:cNvPicPr>
          <p:nvPr/>
        </p:nvPicPr>
        <p:blipFill>
          <a:blip r:embed="rId4"/>
          <a:stretch>
            <a:fillRect/>
          </a:stretch>
        </p:blipFill>
        <p:spPr>
          <a:xfrm>
            <a:off x="6561854" y="3788229"/>
            <a:ext cx="5491539" cy="3069771"/>
          </a:xfrm>
          <a:prstGeom prst="rect">
            <a:avLst/>
          </a:prstGeom>
        </p:spPr>
      </p:pic>
      <p:sp>
        <p:nvSpPr>
          <p:cNvPr id="4" name="Oval 3">
            <a:extLst>
              <a:ext uri="{FF2B5EF4-FFF2-40B4-BE49-F238E27FC236}">
                <a16:creationId xmlns:a16="http://schemas.microsoft.com/office/drawing/2014/main" id="{69F2D063-43A0-A587-550E-B519D8F2A5F1}"/>
              </a:ext>
            </a:extLst>
          </p:cNvPr>
          <p:cNvSpPr/>
          <p:nvPr/>
        </p:nvSpPr>
        <p:spPr>
          <a:xfrm>
            <a:off x="9287692" y="4324873"/>
            <a:ext cx="851580" cy="42862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
        <p:nvSpPr>
          <p:cNvPr id="6" name="Oval 5">
            <a:extLst>
              <a:ext uri="{FF2B5EF4-FFF2-40B4-BE49-F238E27FC236}">
                <a16:creationId xmlns:a16="http://schemas.microsoft.com/office/drawing/2014/main" id="{CDBA7197-E506-4D27-046B-D821B157DE79}"/>
              </a:ext>
            </a:extLst>
          </p:cNvPr>
          <p:cNvSpPr/>
          <p:nvPr/>
        </p:nvSpPr>
        <p:spPr>
          <a:xfrm>
            <a:off x="9429114" y="2692691"/>
            <a:ext cx="710157" cy="42862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Tree>
    <p:extLst>
      <p:ext uri="{BB962C8B-B14F-4D97-AF65-F5344CB8AC3E}">
        <p14:creationId xmlns:p14="http://schemas.microsoft.com/office/powerpoint/2010/main" val="3358556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1584-BEDE-4414-9459-6D516CF972E9}"/>
              </a:ext>
            </a:extLst>
          </p:cNvPr>
          <p:cNvSpPr>
            <a:spLocks noGrp="1"/>
          </p:cNvSpPr>
          <p:nvPr>
            <p:ph type="title" idx="4294967295"/>
          </p:nvPr>
        </p:nvSpPr>
        <p:spPr>
          <a:xfrm>
            <a:off x="434341" y="220135"/>
            <a:ext cx="11230790" cy="754799"/>
          </a:xfrm>
        </p:spPr>
        <p:txBody>
          <a:bodyPr>
            <a:normAutofit fontScale="90000"/>
          </a:bodyPr>
          <a:lstStyle/>
          <a:p>
            <a:pPr algn="ctr"/>
            <a:r>
              <a:rPr lang="en-GB" sz="3600" spc="-60">
                <a:latin typeface="Corbel" panose="020B0503020204020204" pitchFamily="34" charset="0"/>
              </a:rPr>
              <a:t>Afinar y validar los datos y la cobertura estimada de TAR en adultos</a:t>
            </a:r>
          </a:p>
        </p:txBody>
      </p:sp>
      <p:sp>
        <p:nvSpPr>
          <p:cNvPr id="3" name="Content Placeholder 2">
            <a:extLst>
              <a:ext uri="{FF2B5EF4-FFF2-40B4-BE49-F238E27FC236}">
                <a16:creationId xmlns:a16="http://schemas.microsoft.com/office/drawing/2014/main" id="{E9D6A56A-3171-B894-7AD2-C6C5E62429F8}"/>
              </a:ext>
            </a:extLst>
          </p:cNvPr>
          <p:cNvSpPr txBox="1">
            <a:spLocks/>
          </p:cNvSpPr>
          <p:nvPr/>
        </p:nvSpPr>
        <p:spPr>
          <a:xfrm>
            <a:off x="215899" y="783555"/>
            <a:ext cx="11449231" cy="563030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33363" indent="-233363">
              <a:buFont typeface="+mj-lt"/>
              <a:buAutoNum type="arabicPeriod"/>
            </a:pPr>
            <a:endParaRPr lang="en-US" sz="240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190B462-FCB3-669E-A832-0F3628A8CCE8}"/>
              </a:ext>
            </a:extLst>
          </p:cNvPr>
          <p:cNvSpPr txBox="1"/>
          <p:nvPr/>
        </p:nvSpPr>
        <p:spPr>
          <a:xfrm>
            <a:off x="434340" y="1182084"/>
            <a:ext cx="11449231" cy="5078313"/>
          </a:xfrm>
          <a:prstGeom prst="rect">
            <a:avLst/>
          </a:prstGeom>
          <a:noFill/>
        </p:spPr>
        <p:txBody>
          <a:bodyPr wrap="square">
            <a:spAutoFit/>
          </a:bodyPr>
          <a:lstStyle/>
          <a:p>
            <a:r>
              <a:rPr lang="es-MX" b="1">
                <a:solidFill>
                  <a:schemeClr val="tx1"/>
                </a:solidFill>
                <a:latin typeface="Corbel" panose="020B0503020204020204" pitchFamily="34" charset="0"/>
                <a:ea typeface="Cambria" panose="02040503050406030204" pitchFamily="18" charset="0"/>
              </a:rPr>
              <a:t>Editor de estadísticas del programa </a:t>
            </a:r>
          </a:p>
          <a:p>
            <a:pPr marL="285750" indent="-285750">
              <a:buFont typeface="Arial" panose="020B0604020202020204" pitchFamily="34" charset="0"/>
              <a:buChar char="•"/>
            </a:pPr>
            <a:r>
              <a:rPr lang="es-MX">
                <a:solidFill>
                  <a:schemeClr val="tx1"/>
                </a:solidFill>
                <a:latin typeface="Corbel" panose="020B0503020204020204" pitchFamily="34" charset="0"/>
                <a:ea typeface="Cambria" panose="02040503050406030204" pitchFamily="18" charset="0"/>
              </a:rPr>
              <a:t>'Trazar' la tendencia temporal histórica de la ampliación de TAR, para detectar cualquier error de introducción de datos y fluctuaciones inexplicables.</a:t>
            </a:r>
          </a:p>
          <a:p>
            <a:pPr marL="285750" indent="-285750">
              <a:buFont typeface="Arial" panose="020B0604020202020204" pitchFamily="34" charset="0"/>
              <a:buChar char="•"/>
            </a:pPr>
            <a:r>
              <a:rPr lang="es-MX">
                <a:latin typeface="Corbel" panose="020B0503020204020204" pitchFamily="34" charset="0"/>
                <a:ea typeface="Cambria" panose="02040503050406030204" pitchFamily="18" charset="0"/>
              </a:rPr>
              <a:t>Ajustar las cifras de terapia antirretroviral notificadas por los programas mediante un factor basado en una auditoría nacional de calidad de los datos.</a:t>
            </a:r>
          </a:p>
          <a:p>
            <a:pPr marL="285750" indent="-285750">
              <a:buFont typeface="Arial" panose="020B0604020202020204" pitchFamily="34" charset="0"/>
              <a:buChar char="•"/>
            </a:pPr>
            <a:endParaRPr lang="es-MX">
              <a:latin typeface="Corbel" panose="020B0503020204020204" pitchFamily="34" charset="0"/>
              <a:ea typeface="Cambria" panose="02040503050406030204" pitchFamily="18" charset="0"/>
            </a:endParaRPr>
          </a:p>
          <a:p>
            <a:pPr marL="285750" indent="-285750">
              <a:buFont typeface="Arial" panose="020B0604020202020204" pitchFamily="34" charset="0"/>
              <a:buChar char="•"/>
            </a:pPr>
            <a:endParaRPr lang="es-MX">
              <a:latin typeface="Corbel" panose="020B0503020204020204" pitchFamily="34" charset="0"/>
              <a:ea typeface="Cambria" panose="02040503050406030204" pitchFamily="18" charset="0"/>
            </a:endParaRPr>
          </a:p>
          <a:p>
            <a:r>
              <a:rPr lang="es-MX" b="1">
                <a:latin typeface="Corbel" panose="020B0503020204020204" pitchFamily="34" charset="0"/>
                <a:ea typeface="Cambria" panose="02040503050406030204" pitchFamily="18" charset="0"/>
              </a:rPr>
              <a:t>Resultados AIM </a:t>
            </a:r>
          </a:p>
          <a:p>
            <a:pPr marL="285750" indent="-285750">
              <a:buFont typeface="Arial" panose="020B0604020202020204" pitchFamily="34" charset="0"/>
              <a:buChar char="•"/>
            </a:pPr>
            <a:r>
              <a:rPr lang="es-MX">
                <a:latin typeface="Corbel" panose="020B0503020204020204" pitchFamily="34" charset="0"/>
                <a:ea typeface="Cambria" panose="02040503050406030204" pitchFamily="18" charset="0"/>
              </a:rPr>
              <a:t>Cascada de tratamiento. El tratamiento antirretroviral debe estar </a:t>
            </a:r>
            <a:br>
              <a:rPr lang="es-MX">
                <a:latin typeface="Corbel" panose="020B0503020204020204" pitchFamily="34" charset="0"/>
                <a:ea typeface="Cambria" panose="02040503050406030204" pitchFamily="18" charset="0"/>
              </a:rPr>
            </a:br>
            <a:r>
              <a:rPr lang="es-MX">
                <a:latin typeface="Corbel" panose="020B0503020204020204" pitchFamily="34" charset="0"/>
                <a:ea typeface="Cambria" panose="02040503050406030204" pitchFamily="18" charset="0"/>
              </a:rPr>
              <a:t>por debajo de las PVVIH estimadas por Spectrum.</a:t>
            </a:r>
          </a:p>
          <a:p>
            <a:pPr marL="742950" lvl="1" indent="-285750">
              <a:buFont typeface="Arial" panose="020B0604020202020204" pitchFamily="34" charset="0"/>
              <a:buChar char="•"/>
            </a:pPr>
            <a:r>
              <a:rPr lang="es-MX">
                <a:latin typeface="Corbel" panose="020B0503020204020204" pitchFamily="34" charset="0"/>
                <a:ea typeface="Cambria" panose="02040503050406030204" pitchFamily="18" charset="0"/>
              </a:rPr>
              <a:t>para todos los años.</a:t>
            </a:r>
          </a:p>
          <a:p>
            <a:pPr marL="742950" lvl="1" indent="-285750">
              <a:buFont typeface="Arial" panose="020B0604020202020204" pitchFamily="34" charset="0"/>
              <a:buChar char="•"/>
            </a:pPr>
            <a:r>
              <a:rPr lang="es-MX">
                <a:latin typeface="Corbel" panose="020B0503020204020204" pitchFamily="34" charset="0"/>
                <a:ea typeface="Cambria" panose="02040503050406030204" pitchFamily="18" charset="0"/>
              </a:rPr>
              <a:t>para hombres y mujeres y (si procede) niños por turnos.</a:t>
            </a:r>
          </a:p>
          <a:p>
            <a:endParaRPr lang="es-MX">
              <a:latin typeface="Corbel" panose="020B0503020204020204" pitchFamily="34" charset="0"/>
              <a:ea typeface="Cambria" panose="02040503050406030204" pitchFamily="18" charset="0"/>
            </a:endParaRPr>
          </a:p>
          <a:p>
            <a:r>
              <a:rPr lang="es-MX" b="1">
                <a:latin typeface="Corbel" panose="020B0503020204020204" pitchFamily="34" charset="0"/>
                <a:ea typeface="Cambria" panose="02040503050406030204" pitchFamily="18" charset="0"/>
              </a:rPr>
              <a:t>Validación</a:t>
            </a:r>
          </a:p>
          <a:p>
            <a:pPr marL="285750" indent="-285750">
              <a:buFont typeface="Arial" panose="020B0604020202020204" pitchFamily="34" charset="0"/>
              <a:buChar char="•"/>
            </a:pPr>
            <a:r>
              <a:rPr lang="es-MX">
                <a:latin typeface="Corbel" panose="020B0503020204020204" pitchFamily="34" charset="0"/>
                <a:ea typeface="Cambria" panose="02040503050406030204" pitchFamily="18" charset="0"/>
              </a:rPr>
              <a:t>Número de adultos (y, en su caso, niños) que acaban de iniciar el TAR: </a:t>
            </a:r>
            <a:br>
              <a:rPr lang="es-MX">
                <a:latin typeface="Corbel" panose="020B0503020204020204" pitchFamily="34" charset="0"/>
                <a:ea typeface="Cambria" panose="02040503050406030204" pitchFamily="18" charset="0"/>
              </a:rPr>
            </a:br>
            <a:r>
              <a:rPr lang="es-MX">
                <a:latin typeface="Corbel" panose="020B0503020204020204" pitchFamily="34" charset="0"/>
                <a:ea typeface="Cambria" panose="02040503050406030204" pitchFamily="18" charset="0"/>
              </a:rPr>
              <a:t>Asignación de Spectrum frente a datos del programa.</a:t>
            </a:r>
          </a:p>
          <a:p>
            <a:pPr marL="285750" indent="-285750">
              <a:buFont typeface="Arial" panose="020B0604020202020204" pitchFamily="34" charset="0"/>
              <a:buChar char="•"/>
            </a:pPr>
            <a:r>
              <a:rPr lang="es-MX">
                <a:latin typeface="Corbel" panose="020B0503020204020204" pitchFamily="34" charset="0"/>
                <a:ea typeface="Cambria" panose="02040503050406030204" pitchFamily="18" charset="0"/>
              </a:rPr>
              <a:t>Números (actualmente) en TAR por edad: Asignación de Spectrum frente a datos del programa.</a:t>
            </a:r>
          </a:p>
          <a:p>
            <a:pPr marL="285750" indent="-285750">
              <a:buFont typeface="Arial" panose="020B0604020202020204" pitchFamily="34" charset="0"/>
              <a:buChar char="•"/>
            </a:pPr>
            <a:endParaRPr lang="en-US">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3E05246E-AA29-0817-B3A3-0819B552D7F7}"/>
              </a:ext>
            </a:extLst>
          </p:cNvPr>
          <p:cNvPicPr>
            <a:picLocks noChangeAspect="1"/>
          </p:cNvPicPr>
          <p:nvPr/>
        </p:nvPicPr>
        <p:blipFill>
          <a:blip r:embed="rId3"/>
          <a:stretch>
            <a:fillRect/>
          </a:stretch>
        </p:blipFill>
        <p:spPr>
          <a:xfrm>
            <a:off x="7253341" y="2665596"/>
            <a:ext cx="4561717" cy="2550000"/>
          </a:xfrm>
          <a:prstGeom prst="rect">
            <a:avLst/>
          </a:prstGeom>
        </p:spPr>
      </p:pic>
      <p:pic>
        <p:nvPicPr>
          <p:cNvPr id="4" name="Picture 3">
            <a:extLst>
              <a:ext uri="{FF2B5EF4-FFF2-40B4-BE49-F238E27FC236}">
                <a16:creationId xmlns:a16="http://schemas.microsoft.com/office/drawing/2014/main" id="{E4E36969-692C-1046-3347-D339B01208B6}"/>
              </a:ext>
            </a:extLst>
          </p:cNvPr>
          <p:cNvPicPr>
            <a:picLocks noChangeAspect="1"/>
          </p:cNvPicPr>
          <p:nvPr/>
        </p:nvPicPr>
        <p:blipFill>
          <a:blip r:embed="rId4"/>
          <a:stretch>
            <a:fillRect/>
          </a:stretch>
        </p:blipFill>
        <p:spPr>
          <a:xfrm>
            <a:off x="106651" y="6157197"/>
            <a:ext cx="1409700" cy="647700"/>
          </a:xfrm>
          <a:prstGeom prst="rect">
            <a:avLst/>
          </a:prstGeom>
        </p:spPr>
      </p:pic>
      <p:pic>
        <p:nvPicPr>
          <p:cNvPr id="5" name="Picture 4">
            <a:extLst>
              <a:ext uri="{FF2B5EF4-FFF2-40B4-BE49-F238E27FC236}">
                <a16:creationId xmlns:a16="http://schemas.microsoft.com/office/drawing/2014/main" id="{97BA49ED-A493-2A82-15E6-6FF46F325179}"/>
              </a:ext>
            </a:extLst>
          </p:cNvPr>
          <p:cNvPicPr>
            <a:picLocks noChangeAspect="1"/>
          </p:cNvPicPr>
          <p:nvPr/>
        </p:nvPicPr>
        <p:blipFill>
          <a:blip r:embed="rId5"/>
          <a:stretch>
            <a:fillRect/>
          </a:stretch>
        </p:blipFill>
        <p:spPr>
          <a:xfrm>
            <a:off x="10107612" y="6318746"/>
            <a:ext cx="1857375" cy="428625"/>
          </a:xfrm>
          <a:prstGeom prst="rect">
            <a:avLst/>
          </a:prstGeom>
        </p:spPr>
      </p:pic>
    </p:spTree>
    <p:extLst>
      <p:ext uri="{BB962C8B-B14F-4D97-AF65-F5344CB8AC3E}">
        <p14:creationId xmlns:p14="http://schemas.microsoft.com/office/powerpoint/2010/main" val="2094231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6D1A-84CC-2018-47CB-6EECFC883B52}"/>
              </a:ext>
            </a:extLst>
          </p:cNvPr>
          <p:cNvSpPr>
            <a:spLocks noGrp="1"/>
          </p:cNvSpPr>
          <p:nvPr>
            <p:ph type="title"/>
          </p:nvPr>
        </p:nvSpPr>
        <p:spPr>
          <a:xfrm>
            <a:off x="97173" y="10233"/>
            <a:ext cx="7487602" cy="1143000"/>
          </a:xfrm>
        </p:spPr>
        <p:txBody>
          <a:bodyPr/>
          <a:lstStyle/>
          <a:p>
            <a:pPr algn="ctr"/>
            <a:r>
              <a:rPr lang="en-US" b="1" dirty="0" err="1">
                <a:solidFill>
                  <a:srgbClr val="4141D1"/>
                </a:solidFill>
                <a:latin typeface="Corbel" panose="020B0503020204020204" pitchFamily="34" charset="0"/>
              </a:rPr>
              <a:t>Cifras</a:t>
            </a:r>
            <a:r>
              <a:rPr lang="en-US" b="1" dirty="0">
                <a:solidFill>
                  <a:srgbClr val="4141D1"/>
                </a:solidFill>
                <a:latin typeface="Corbel" panose="020B0503020204020204" pitchFamily="34" charset="0"/>
              </a:rPr>
              <a:t> de TAR </a:t>
            </a:r>
            <a:r>
              <a:rPr lang="en-US" b="1" dirty="0" err="1">
                <a:solidFill>
                  <a:srgbClr val="4141D1"/>
                </a:solidFill>
                <a:latin typeface="Corbel" panose="020B0503020204020204" pitchFamily="34" charset="0"/>
              </a:rPr>
              <a:t>en</a:t>
            </a:r>
            <a:r>
              <a:rPr lang="en-US" b="1" dirty="0">
                <a:solidFill>
                  <a:srgbClr val="4141D1"/>
                </a:solidFill>
                <a:latin typeface="Corbel" panose="020B0503020204020204" pitchFamily="34" charset="0"/>
              </a:rPr>
              <a:t> </a:t>
            </a:r>
            <a:r>
              <a:rPr lang="en-US" b="1" dirty="0" err="1">
                <a:solidFill>
                  <a:srgbClr val="4141D1"/>
                </a:solidFill>
                <a:latin typeface="Corbel" panose="020B0503020204020204" pitchFamily="34" charset="0"/>
              </a:rPr>
              <a:t>adultos</a:t>
            </a:r>
            <a:r>
              <a:rPr lang="en-US" b="1" dirty="0">
                <a:solidFill>
                  <a:srgbClr val="4141D1"/>
                </a:solidFill>
                <a:latin typeface="Corbel" panose="020B0503020204020204" pitchFamily="34" charset="0"/>
              </a:rPr>
              <a:t>: </a:t>
            </a:r>
            <a:r>
              <a:rPr lang="en-US" b="1" dirty="0" err="1">
                <a:solidFill>
                  <a:srgbClr val="4141D1"/>
                </a:solidFill>
                <a:latin typeface="Corbel" panose="020B0503020204020204" pitchFamily="34" charset="0"/>
              </a:rPr>
              <a:t>ajuste</a:t>
            </a:r>
            <a:r>
              <a:rPr lang="en-US" b="1" dirty="0">
                <a:solidFill>
                  <a:srgbClr val="4141D1"/>
                </a:solidFill>
                <a:latin typeface="Corbel" panose="020B0503020204020204" pitchFamily="34" charset="0"/>
              </a:rPr>
              <a:t> </a:t>
            </a:r>
            <a:r>
              <a:rPr lang="en-US" b="1" dirty="0" err="1">
                <a:solidFill>
                  <a:srgbClr val="4141D1"/>
                </a:solidFill>
                <a:latin typeface="Corbel" panose="020B0503020204020204" pitchFamily="34" charset="0"/>
              </a:rPr>
              <a:t>basado</a:t>
            </a:r>
            <a:r>
              <a:rPr lang="en-US" b="1" dirty="0">
                <a:solidFill>
                  <a:srgbClr val="4141D1"/>
                </a:solidFill>
                <a:latin typeface="Corbel" panose="020B0503020204020204" pitchFamily="34" charset="0"/>
              </a:rPr>
              <a:t> </a:t>
            </a:r>
            <a:r>
              <a:rPr lang="en-US" b="1" dirty="0" err="1">
                <a:solidFill>
                  <a:srgbClr val="4141D1"/>
                </a:solidFill>
                <a:latin typeface="Corbel" panose="020B0503020204020204" pitchFamily="34" charset="0"/>
              </a:rPr>
              <a:t>en</a:t>
            </a:r>
            <a:r>
              <a:rPr lang="en-US" b="1" dirty="0">
                <a:solidFill>
                  <a:srgbClr val="4141D1"/>
                </a:solidFill>
                <a:latin typeface="Corbel" panose="020B0503020204020204" pitchFamily="34" charset="0"/>
              </a:rPr>
              <a:t> la </a:t>
            </a:r>
            <a:r>
              <a:rPr lang="en-US" b="1" dirty="0" err="1">
                <a:solidFill>
                  <a:srgbClr val="4141D1"/>
                </a:solidFill>
                <a:latin typeface="Corbel" panose="020B0503020204020204" pitchFamily="34" charset="0"/>
              </a:rPr>
              <a:t>Auditoría</a:t>
            </a:r>
            <a:r>
              <a:rPr lang="en-US" b="1" dirty="0">
                <a:solidFill>
                  <a:srgbClr val="4141D1"/>
                </a:solidFill>
                <a:latin typeface="Corbel" panose="020B0503020204020204" pitchFamily="34" charset="0"/>
              </a:rPr>
              <a:t> de Calidad de </a:t>
            </a:r>
            <a:r>
              <a:rPr lang="en-US" b="1" dirty="0" err="1">
                <a:solidFill>
                  <a:srgbClr val="4141D1"/>
                </a:solidFill>
                <a:latin typeface="Corbel" panose="020B0503020204020204" pitchFamily="34" charset="0"/>
              </a:rPr>
              <a:t>Datos</a:t>
            </a:r>
            <a:endParaRPr lang="en-US" b="1" dirty="0">
              <a:solidFill>
                <a:srgbClr val="4141D1"/>
              </a:solidFill>
              <a:latin typeface="Corbel" panose="020B0503020204020204" pitchFamily="34" charset="0"/>
            </a:endParaRPr>
          </a:p>
        </p:txBody>
      </p:sp>
      <p:pic>
        <p:nvPicPr>
          <p:cNvPr id="5" name="Picture 4">
            <a:extLst>
              <a:ext uri="{FF2B5EF4-FFF2-40B4-BE49-F238E27FC236}">
                <a16:creationId xmlns:a16="http://schemas.microsoft.com/office/drawing/2014/main" id="{BC4E45AD-89D0-36FE-D2B0-DB6E0F2D7FD9}"/>
              </a:ext>
            </a:extLst>
          </p:cNvPr>
          <p:cNvPicPr>
            <a:picLocks noChangeAspect="1"/>
          </p:cNvPicPr>
          <p:nvPr/>
        </p:nvPicPr>
        <p:blipFill>
          <a:blip r:embed="rId2"/>
          <a:stretch>
            <a:fillRect/>
          </a:stretch>
        </p:blipFill>
        <p:spPr>
          <a:xfrm>
            <a:off x="0" y="1413883"/>
            <a:ext cx="7487602" cy="5147310"/>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B8AE2D54-65E0-0EBC-BD06-A381F364EF88}"/>
              </a:ext>
            </a:extLst>
          </p:cNvPr>
          <p:cNvSpPr txBox="1"/>
          <p:nvPr/>
        </p:nvSpPr>
        <p:spPr>
          <a:xfrm>
            <a:off x="7487602" y="142905"/>
            <a:ext cx="4704398" cy="6186309"/>
          </a:xfrm>
          <a:prstGeom prst="rect">
            <a:avLst/>
          </a:prstGeom>
          <a:noFill/>
        </p:spPr>
        <p:txBody>
          <a:bodyPr wrap="square" rtlCol="0">
            <a:spAutoFit/>
          </a:bodyPr>
          <a:lstStyle/>
          <a:p>
            <a:r>
              <a:rPr lang="en-US" sz="2000" dirty="0" err="1">
                <a:latin typeface="Corbel" panose="020B0503020204020204" pitchFamily="34" charset="0"/>
              </a:rPr>
              <a:t>Puede</a:t>
            </a:r>
            <a:r>
              <a:rPr lang="en-US" sz="2000" dirty="0">
                <a:latin typeface="Corbel" panose="020B0503020204020204" pitchFamily="34" charset="0"/>
              </a:rPr>
              <a:t> </a:t>
            </a:r>
            <a:r>
              <a:rPr lang="en-US" sz="2000" b="1" dirty="0">
                <a:latin typeface="Corbel" panose="020B0503020204020204" pitchFamily="34" charset="0"/>
              </a:rPr>
              <a:t>ajustar </a:t>
            </a:r>
            <a:r>
              <a:rPr lang="en-US" sz="2000" b="1" dirty="0" err="1">
                <a:latin typeface="Corbel" panose="020B0503020204020204" pitchFamily="34" charset="0"/>
              </a:rPr>
              <a:t>el</a:t>
            </a:r>
            <a:r>
              <a:rPr lang="en-US" sz="2000" b="1" dirty="0">
                <a:latin typeface="Corbel" panose="020B0503020204020204" pitchFamily="34" charset="0"/>
              </a:rPr>
              <a:t> </a:t>
            </a:r>
            <a:r>
              <a:rPr lang="en-US" sz="2000" b="1" dirty="0" err="1">
                <a:latin typeface="Corbel" panose="020B0503020204020204" pitchFamily="34" charset="0"/>
              </a:rPr>
              <a:t>número</a:t>
            </a:r>
            <a:r>
              <a:rPr lang="en-US" sz="2000" b="1" dirty="0">
                <a:latin typeface="Corbel" panose="020B0503020204020204" pitchFamily="34" charset="0"/>
              </a:rPr>
              <a:t> </a:t>
            </a:r>
            <a:r>
              <a:rPr lang="en-US" sz="2000" dirty="0">
                <a:latin typeface="Corbel" panose="020B0503020204020204" pitchFamily="34" charset="0"/>
              </a:rPr>
              <a:t>de </a:t>
            </a:r>
            <a:r>
              <a:rPr lang="en-US" sz="2000" dirty="0" err="1">
                <a:latin typeface="Corbel" panose="020B0503020204020204" pitchFamily="34" charset="0"/>
              </a:rPr>
              <a:t>adultos</a:t>
            </a:r>
            <a:r>
              <a:rPr lang="en-US" sz="2000" dirty="0">
                <a:latin typeface="Corbel" panose="020B0503020204020204" pitchFamily="34" charset="0"/>
              </a:rPr>
              <a:t> </a:t>
            </a:r>
            <a:r>
              <a:rPr lang="en-US" sz="2000" dirty="0" err="1">
                <a:latin typeface="Corbel" panose="020B0503020204020204" pitchFamily="34" charset="0"/>
              </a:rPr>
              <a:t>en</a:t>
            </a:r>
            <a:r>
              <a:rPr lang="en-US" sz="2000" dirty="0">
                <a:latin typeface="Corbel" panose="020B0503020204020204" pitchFamily="34" charset="0"/>
              </a:rPr>
              <a:t> </a:t>
            </a:r>
            <a:r>
              <a:rPr lang="en-US" sz="2000" dirty="0" err="1">
                <a:latin typeface="Corbel" panose="020B0503020204020204" pitchFamily="34" charset="0"/>
              </a:rPr>
              <a:t>tratamiento</a:t>
            </a:r>
            <a:r>
              <a:rPr lang="en-US" sz="2000" dirty="0">
                <a:latin typeface="Corbel" panose="020B0503020204020204" pitchFamily="34" charset="0"/>
              </a:rPr>
              <a:t> </a:t>
            </a:r>
            <a:r>
              <a:rPr lang="en-US" sz="2000" dirty="0" err="1">
                <a:latin typeface="Corbel" panose="020B0503020204020204" pitchFamily="34" charset="0"/>
              </a:rPr>
              <a:t>antirretrovírico</a:t>
            </a:r>
            <a:r>
              <a:rPr lang="en-US" sz="2000" dirty="0">
                <a:latin typeface="Corbel" panose="020B0503020204020204" pitchFamily="34" charset="0"/>
              </a:rPr>
              <a:t> </a:t>
            </a:r>
            <a:r>
              <a:rPr lang="en-US" sz="2000" b="1" dirty="0" err="1">
                <a:latin typeface="Corbel" panose="020B0503020204020204" pitchFamily="34" charset="0"/>
              </a:rPr>
              <a:t>registrado</a:t>
            </a:r>
            <a:r>
              <a:rPr lang="en-US" sz="2000" b="1" dirty="0">
                <a:latin typeface="Corbel" panose="020B0503020204020204" pitchFamily="34" charset="0"/>
              </a:rPr>
              <a:t> </a:t>
            </a:r>
            <a:r>
              <a:rPr lang="en-US" sz="2000" b="1" dirty="0" err="1">
                <a:latin typeface="Corbel" panose="020B0503020204020204" pitchFamily="34" charset="0"/>
              </a:rPr>
              <a:t>por</a:t>
            </a:r>
            <a:r>
              <a:rPr lang="en-US" sz="2000" b="1" dirty="0">
                <a:latin typeface="Corbel" panose="020B0503020204020204" pitchFamily="34" charset="0"/>
              </a:rPr>
              <a:t> </a:t>
            </a:r>
            <a:r>
              <a:rPr lang="en-US" sz="2000" b="1" dirty="0" err="1">
                <a:latin typeface="Corbel" panose="020B0503020204020204" pitchFamily="34" charset="0"/>
              </a:rPr>
              <a:t>el</a:t>
            </a:r>
            <a:r>
              <a:rPr lang="en-US" sz="2000" b="1" dirty="0">
                <a:latin typeface="Corbel" panose="020B0503020204020204" pitchFamily="34" charset="0"/>
              </a:rPr>
              <a:t> </a:t>
            </a:r>
            <a:r>
              <a:rPr lang="en-US" sz="2000" b="1" dirty="0" err="1">
                <a:latin typeface="Corbel" panose="020B0503020204020204" pitchFamily="34" charset="0"/>
              </a:rPr>
              <a:t>programa</a:t>
            </a:r>
            <a:r>
              <a:rPr lang="en-US" sz="2000" b="1" dirty="0">
                <a:latin typeface="Corbel" panose="020B0503020204020204" pitchFamily="34" charset="0"/>
              </a:rPr>
              <a:t> </a:t>
            </a:r>
            <a:r>
              <a:rPr lang="en-US" sz="2000" b="1" dirty="0" err="1">
                <a:latin typeface="Corbel" panose="020B0503020204020204" pitchFamily="34" charset="0"/>
              </a:rPr>
              <a:t>directamente</a:t>
            </a:r>
            <a:r>
              <a:rPr lang="en-US" sz="2000" b="1" dirty="0">
                <a:latin typeface="Corbel" panose="020B0503020204020204" pitchFamily="34" charset="0"/>
              </a:rPr>
              <a:t> </a:t>
            </a:r>
            <a:r>
              <a:rPr lang="en-US" sz="2000" dirty="0">
                <a:latin typeface="Corbel" panose="020B0503020204020204" pitchFamily="34" charset="0"/>
              </a:rPr>
              <a:t>o </a:t>
            </a:r>
            <a:r>
              <a:rPr lang="en-US" sz="2000" dirty="0" err="1">
                <a:latin typeface="Corbel" panose="020B0503020204020204" pitchFamily="34" charset="0"/>
              </a:rPr>
              <a:t>mediante</a:t>
            </a:r>
            <a:r>
              <a:rPr lang="en-US" sz="2000" dirty="0">
                <a:latin typeface="Corbel" panose="020B0503020204020204" pitchFamily="34" charset="0"/>
              </a:rPr>
              <a:t> un </a:t>
            </a:r>
            <a:r>
              <a:rPr lang="en-US" sz="2000" b="1" dirty="0">
                <a:latin typeface="Corbel" panose="020B0503020204020204" pitchFamily="34" charset="0"/>
              </a:rPr>
              <a:t>factor de </a:t>
            </a:r>
            <a:r>
              <a:rPr lang="en-US" sz="2000" b="1" dirty="0" err="1">
                <a:latin typeface="Corbel" panose="020B0503020204020204" pitchFamily="34" charset="0"/>
              </a:rPr>
              <a:t>ajuste</a:t>
            </a:r>
            <a:r>
              <a:rPr lang="en-US" sz="2000" b="1" dirty="0">
                <a:latin typeface="Corbel" panose="020B0503020204020204" pitchFamily="34" charset="0"/>
              </a:rPr>
              <a:t> </a:t>
            </a:r>
            <a:r>
              <a:rPr lang="en-US" sz="2000" b="1" dirty="0" err="1">
                <a:latin typeface="Corbel" panose="020B0503020204020204" pitchFamily="34" charset="0"/>
              </a:rPr>
              <a:t>anual</a:t>
            </a:r>
            <a:r>
              <a:rPr lang="en-US" sz="2000" b="1" dirty="0">
                <a:latin typeface="Corbel" panose="020B0503020204020204" pitchFamily="34" charset="0"/>
              </a:rPr>
              <a:t> </a:t>
            </a:r>
            <a:r>
              <a:rPr lang="en-US" sz="2000" dirty="0" err="1">
                <a:latin typeface="Corbel" panose="020B0503020204020204" pitchFamily="34" charset="0"/>
              </a:rPr>
              <a:t>basado</a:t>
            </a:r>
            <a:r>
              <a:rPr lang="en-US" sz="2000" dirty="0">
                <a:latin typeface="Corbel" panose="020B0503020204020204" pitchFamily="34" charset="0"/>
              </a:rPr>
              <a:t> </a:t>
            </a:r>
            <a:r>
              <a:rPr lang="en-US" sz="2000" dirty="0" err="1">
                <a:latin typeface="Corbel" panose="020B0503020204020204" pitchFamily="34" charset="0"/>
              </a:rPr>
              <a:t>en</a:t>
            </a:r>
            <a:r>
              <a:rPr lang="en-US" sz="2000" dirty="0">
                <a:latin typeface="Corbel" panose="020B0503020204020204" pitchFamily="34" charset="0"/>
              </a:rPr>
              <a:t> </a:t>
            </a:r>
            <a:r>
              <a:rPr lang="en-US" sz="2000" dirty="0" err="1">
                <a:latin typeface="Corbel" panose="020B0503020204020204" pitchFamily="34" charset="0"/>
              </a:rPr>
              <a:t>una</a:t>
            </a:r>
            <a:r>
              <a:rPr lang="en-US" sz="2000" dirty="0">
                <a:latin typeface="Corbel" panose="020B0503020204020204" pitchFamily="34" charset="0"/>
              </a:rPr>
              <a:t> </a:t>
            </a:r>
            <a:r>
              <a:rPr lang="en-US" sz="2000" dirty="0" err="1">
                <a:latin typeface="Corbel" panose="020B0503020204020204" pitchFamily="34" charset="0"/>
              </a:rPr>
              <a:t>Auditoría</a:t>
            </a:r>
            <a:r>
              <a:rPr lang="en-US" sz="2000" dirty="0">
                <a:latin typeface="Corbel" panose="020B0503020204020204" pitchFamily="34" charset="0"/>
              </a:rPr>
              <a:t> de Calidad de </a:t>
            </a:r>
            <a:r>
              <a:rPr lang="en-US" sz="2000" dirty="0" err="1">
                <a:latin typeface="Corbel" panose="020B0503020204020204" pitchFamily="34" charset="0"/>
              </a:rPr>
              <a:t>Datos</a:t>
            </a:r>
            <a:r>
              <a:rPr lang="en-US" sz="2000" dirty="0">
                <a:latin typeface="Corbel" panose="020B0503020204020204" pitchFamily="34" charset="0"/>
              </a:rPr>
              <a:t> </a:t>
            </a:r>
            <a:r>
              <a:rPr lang="en-US" sz="2000" dirty="0" err="1">
                <a:latin typeface="Corbel" panose="020B0503020204020204" pitchFamily="34" charset="0"/>
              </a:rPr>
              <a:t>nacional</a:t>
            </a:r>
            <a:r>
              <a:rPr lang="en-US" sz="2000" dirty="0">
                <a:latin typeface="Corbel" panose="020B0503020204020204" pitchFamily="34" charset="0"/>
              </a:rPr>
              <a:t> o </a:t>
            </a:r>
            <a:r>
              <a:rPr lang="en-US" sz="2000" dirty="0" err="1">
                <a:latin typeface="Corbel" panose="020B0503020204020204" pitchFamily="34" charset="0"/>
              </a:rPr>
              <a:t>representativa</a:t>
            </a:r>
            <a:r>
              <a:rPr lang="en-US" sz="2000" dirty="0">
                <a:latin typeface="Corbel" panose="020B0503020204020204" pitchFamily="34" charset="0"/>
              </a:rPr>
              <a:t>. </a:t>
            </a:r>
          </a:p>
          <a:p>
            <a:endParaRPr lang="en-US" sz="2000" dirty="0">
              <a:latin typeface="Corbel" panose="020B0503020204020204" pitchFamily="34" charset="0"/>
            </a:endParaRPr>
          </a:p>
          <a:p>
            <a:r>
              <a:rPr lang="en-US" sz="2000" dirty="0">
                <a:latin typeface="Corbel" panose="020B0503020204020204" pitchFamily="34" charset="0"/>
              </a:rPr>
              <a:t>La </a:t>
            </a:r>
            <a:r>
              <a:rPr lang="en-US" sz="2000" dirty="0" err="1">
                <a:latin typeface="Corbel" panose="020B0503020204020204" pitchFamily="34" charset="0"/>
              </a:rPr>
              <a:t>utilización</a:t>
            </a:r>
            <a:r>
              <a:rPr lang="en-US" sz="2000" dirty="0">
                <a:latin typeface="Corbel" panose="020B0503020204020204" pitchFamily="34" charset="0"/>
              </a:rPr>
              <a:t> del factor de </a:t>
            </a:r>
            <a:r>
              <a:rPr lang="en-US" sz="2000" dirty="0" err="1">
                <a:latin typeface="Corbel" panose="020B0503020204020204" pitchFamily="34" charset="0"/>
              </a:rPr>
              <a:t>ajuste</a:t>
            </a:r>
            <a:r>
              <a:rPr lang="en-US" sz="2000" dirty="0">
                <a:latin typeface="Corbel" panose="020B0503020204020204" pitchFamily="34" charset="0"/>
              </a:rPr>
              <a:t> (para </a:t>
            </a:r>
            <a:r>
              <a:rPr lang="en-US" sz="2000" dirty="0" err="1">
                <a:latin typeface="Corbel" panose="020B0503020204020204" pitchFamily="34" charset="0"/>
              </a:rPr>
              <a:t>el</a:t>
            </a:r>
            <a:r>
              <a:rPr lang="en-US" sz="2000" dirty="0">
                <a:latin typeface="Corbel" panose="020B0503020204020204" pitchFamily="34" charset="0"/>
              </a:rPr>
              <a:t> </a:t>
            </a:r>
            <a:r>
              <a:rPr lang="en-US" sz="2000" dirty="0" err="1">
                <a:latin typeface="Corbel" panose="020B0503020204020204" pitchFamily="34" charset="0"/>
              </a:rPr>
              <a:t>año</a:t>
            </a:r>
            <a:r>
              <a:rPr lang="en-US" sz="2000" dirty="0">
                <a:latin typeface="Corbel" panose="020B0503020204020204" pitchFamily="34" charset="0"/>
              </a:rPr>
              <a:t> de la auditoria y, </a:t>
            </a:r>
            <a:r>
              <a:rPr lang="en-US" sz="2000" dirty="0" err="1">
                <a:latin typeface="Corbel" panose="020B0503020204020204" pitchFamily="34" charset="0"/>
              </a:rPr>
              <a:t>opcionalmente</a:t>
            </a:r>
            <a:r>
              <a:rPr lang="en-US" sz="2000" dirty="0">
                <a:latin typeface="Corbel" panose="020B0503020204020204" pitchFamily="34" charset="0"/>
              </a:rPr>
              <a:t>, para </a:t>
            </a:r>
            <a:r>
              <a:rPr lang="en-US" sz="2000" dirty="0" err="1">
                <a:latin typeface="Corbel" panose="020B0503020204020204" pitchFamily="34" charset="0"/>
              </a:rPr>
              <a:t>los</a:t>
            </a:r>
            <a:r>
              <a:rPr lang="en-US" sz="2000" dirty="0">
                <a:latin typeface="Corbel" panose="020B0503020204020204" pitchFamily="34" charset="0"/>
              </a:rPr>
              <a:t> </a:t>
            </a:r>
            <a:r>
              <a:rPr lang="en-US" sz="2000" dirty="0" err="1">
                <a:latin typeface="Corbel" panose="020B0503020204020204" pitchFamily="34" charset="0"/>
              </a:rPr>
              <a:t>años</a:t>
            </a:r>
            <a:r>
              <a:rPr lang="en-US" sz="2000" dirty="0">
                <a:latin typeface="Corbel" panose="020B0503020204020204" pitchFamily="34" charset="0"/>
              </a:rPr>
              <a:t> </a:t>
            </a:r>
            <a:r>
              <a:rPr lang="en-US" sz="2000" dirty="0" err="1">
                <a:latin typeface="Corbel" panose="020B0503020204020204" pitchFamily="34" charset="0"/>
              </a:rPr>
              <a:t>circundantes</a:t>
            </a:r>
            <a:r>
              <a:rPr lang="en-US" sz="2000" dirty="0">
                <a:latin typeface="Corbel" panose="020B0503020204020204" pitchFamily="34" charset="0"/>
              </a:rPr>
              <a:t>) </a:t>
            </a:r>
            <a:r>
              <a:rPr lang="en-US" sz="2000" dirty="0" err="1">
                <a:latin typeface="Corbel" panose="020B0503020204020204" pitchFamily="34" charset="0"/>
              </a:rPr>
              <a:t>hace</a:t>
            </a:r>
            <a:r>
              <a:rPr lang="en-US" sz="2000" dirty="0">
                <a:latin typeface="Corbel" panose="020B0503020204020204" pitchFamily="34" charset="0"/>
              </a:rPr>
              <a:t> que sus </a:t>
            </a:r>
            <a:r>
              <a:rPr lang="en-US" sz="2000" dirty="0" err="1">
                <a:latin typeface="Corbel" panose="020B0503020204020204" pitchFamily="34" charset="0"/>
              </a:rPr>
              <a:t>ajustes</a:t>
            </a:r>
            <a:r>
              <a:rPr lang="en-US" sz="2000" dirty="0">
                <a:latin typeface="Corbel" panose="020B0503020204020204" pitchFamily="34" charset="0"/>
              </a:rPr>
              <a:t> </a:t>
            </a:r>
            <a:r>
              <a:rPr lang="en-US" sz="2000" dirty="0" err="1">
                <a:latin typeface="Corbel" panose="020B0503020204020204" pitchFamily="34" charset="0"/>
              </a:rPr>
              <a:t>sean</a:t>
            </a:r>
            <a:r>
              <a:rPr lang="en-US" sz="2000" dirty="0">
                <a:latin typeface="Corbel" panose="020B0503020204020204" pitchFamily="34" charset="0"/>
              </a:rPr>
              <a:t> </a:t>
            </a:r>
            <a:r>
              <a:rPr lang="en-US" sz="2000" dirty="0" err="1">
                <a:latin typeface="Corbel" panose="020B0503020204020204" pitchFamily="34" charset="0"/>
              </a:rPr>
              <a:t>transparentes</a:t>
            </a:r>
            <a:r>
              <a:rPr lang="en-US" sz="2000" dirty="0">
                <a:latin typeface="Corbel" panose="020B0503020204020204" pitchFamily="34" charset="0"/>
              </a:rPr>
              <a:t>.</a:t>
            </a:r>
          </a:p>
          <a:p>
            <a:endParaRPr lang="en-US" sz="2000" dirty="0">
              <a:latin typeface="Corbel" panose="020B0503020204020204" pitchFamily="34" charset="0"/>
            </a:endParaRPr>
          </a:p>
          <a:p>
            <a:r>
              <a:rPr lang="en-US" sz="2000" dirty="0" err="1">
                <a:latin typeface="Corbel" panose="020B0503020204020204" pitchFamily="34" charset="0"/>
              </a:rPr>
              <a:t>Guia</a:t>
            </a:r>
            <a:r>
              <a:rPr lang="en-US" sz="2000" dirty="0">
                <a:latin typeface="Corbel" panose="020B0503020204020204" pitchFamily="34" charset="0"/>
              </a:rPr>
              <a:t> de la OMS (</a:t>
            </a:r>
            <a:r>
              <a:rPr lang="en-US" sz="1800" dirty="0">
                <a:effectLst/>
                <a:latin typeface="Calibri" panose="020F0502020204030204" pitchFamily="34" charset="0"/>
                <a:ea typeface="Calibri" panose="020F0502020204030204" pitchFamily="34" charset="0"/>
              </a:rPr>
              <a:t>original 2018): </a:t>
            </a:r>
            <a:endParaRPr lang="en-CH" sz="1800" dirty="0">
              <a:effectLst/>
              <a:latin typeface="Calibri" panose="020F0502020204030204" pitchFamily="34" charset="0"/>
              <a:ea typeface="Calibri" panose="020F0502020204030204" pitchFamily="34" charset="0"/>
            </a:endParaRPr>
          </a:p>
          <a:p>
            <a:r>
              <a:rPr lang="en-US" sz="1800" u="sng" dirty="0">
                <a:solidFill>
                  <a:srgbClr val="0563C1"/>
                </a:solidFill>
                <a:effectLst/>
                <a:latin typeface="Calibri" panose="020F0502020204030204" pitchFamily="34" charset="0"/>
                <a:ea typeface="Calibri" panose="020F0502020204030204" pitchFamily="34" charset="0"/>
                <a:hlinkClick r:id="rId3"/>
              </a:rPr>
              <a:t>https://www.who.int/publications/i/item/WHO-CDS-HIV-18.43</a:t>
            </a:r>
            <a:endParaRPr lang="en-CH" sz="1800" dirty="0">
              <a:effectLst/>
              <a:latin typeface="Calibri" panose="020F0502020204030204" pitchFamily="34" charset="0"/>
              <a:ea typeface="Calibri" panose="020F0502020204030204" pitchFamily="34" charset="0"/>
            </a:endParaRPr>
          </a:p>
          <a:p>
            <a:endParaRPr lang="en-US" sz="2000" dirty="0">
              <a:latin typeface="Corbel" panose="020B0503020204020204" pitchFamily="34" charset="0"/>
            </a:endParaRPr>
          </a:p>
          <a:p>
            <a:r>
              <a:rPr lang="en-US" sz="2000" dirty="0">
                <a:latin typeface="Corbel" panose="020B0503020204020204" pitchFamily="34" charset="0"/>
              </a:rPr>
              <a:t>Y </a:t>
            </a:r>
            <a:r>
              <a:rPr lang="en-US" sz="2000" dirty="0" err="1">
                <a:latin typeface="Corbel" panose="020B0503020204020204" pitchFamily="34" charset="0"/>
              </a:rPr>
              <a:t>actualizacion</a:t>
            </a:r>
            <a:r>
              <a:rPr lang="en-US" sz="2000" dirty="0">
                <a:latin typeface="Corbel" panose="020B0503020204020204" pitchFamily="34" charset="0"/>
              </a:rPr>
              <a:t> + </a:t>
            </a:r>
            <a:r>
              <a:rPr lang="en-US" sz="2000" dirty="0" err="1">
                <a:latin typeface="Corbel" panose="020B0503020204020204" pitchFamily="34" charset="0"/>
              </a:rPr>
              <a:t>plantillas</a:t>
            </a:r>
            <a:r>
              <a:rPr lang="en-US" sz="2000" dirty="0">
                <a:latin typeface="Corbel" panose="020B0503020204020204" pitchFamily="34" charset="0"/>
              </a:rPr>
              <a:t> 2024, </a:t>
            </a:r>
          </a:p>
          <a:p>
            <a:r>
              <a:rPr lang="en-US" sz="2000" dirty="0" err="1">
                <a:latin typeface="Corbel" panose="020B0503020204020204" pitchFamily="34" charset="0"/>
              </a:rPr>
              <a:t>en</a:t>
            </a:r>
            <a:r>
              <a:rPr lang="en-US" sz="2000" dirty="0">
                <a:latin typeface="Corbel" panose="020B0503020204020204" pitchFamily="34" charset="0"/>
              </a:rPr>
              <a:t> la </a:t>
            </a:r>
            <a:r>
              <a:rPr lang="en-US" sz="2000" dirty="0" err="1">
                <a:latin typeface="Corbel" panose="020B0503020204020204" pitchFamily="34" charset="0"/>
              </a:rPr>
              <a:t>carpeta</a:t>
            </a:r>
            <a:r>
              <a:rPr lang="en-US" sz="2000" dirty="0">
                <a:latin typeface="Corbel" panose="020B0503020204020204" pitchFamily="34" charset="0"/>
              </a:rPr>
              <a:t> </a:t>
            </a:r>
          </a:p>
          <a:p>
            <a:r>
              <a:rPr lang="en-US" sz="2000" i="1" dirty="0">
                <a:latin typeface="Corbel" panose="020B0503020204020204" pitchFamily="34" charset="0"/>
              </a:rPr>
              <a:t>\2024Jan30ConcEpds-ESP\</a:t>
            </a:r>
            <a:r>
              <a:rPr lang="en-US" sz="2000" i="1" dirty="0" err="1">
                <a:latin typeface="Corbel" panose="020B0503020204020204" pitchFamily="34" charset="0"/>
              </a:rPr>
              <a:t>DataQualityAudit</a:t>
            </a:r>
            <a:r>
              <a:rPr lang="en-US" sz="2000" i="1" dirty="0">
                <a:latin typeface="Corbel" panose="020B0503020204020204" pitchFamily="34" charset="0"/>
              </a:rPr>
              <a:t>-ART-</a:t>
            </a:r>
            <a:r>
              <a:rPr lang="en-US" sz="2000" i="1" dirty="0" err="1">
                <a:latin typeface="Corbel" panose="020B0503020204020204" pitchFamily="34" charset="0"/>
              </a:rPr>
              <a:t>WHOguide</a:t>
            </a:r>
            <a:endParaRPr lang="en-US" sz="2000" i="1" dirty="0">
              <a:latin typeface="Corbel" panose="020B0503020204020204" pitchFamily="34" charset="0"/>
            </a:endParaRPr>
          </a:p>
        </p:txBody>
      </p:sp>
      <p:cxnSp>
        <p:nvCxnSpPr>
          <p:cNvPr id="7" name="Straight Arrow Connector 6">
            <a:extLst>
              <a:ext uri="{FF2B5EF4-FFF2-40B4-BE49-F238E27FC236}">
                <a16:creationId xmlns:a16="http://schemas.microsoft.com/office/drawing/2014/main" id="{62E2310F-0651-CBB8-BC27-B04E9536989C}"/>
              </a:ext>
            </a:extLst>
          </p:cNvPr>
          <p:cNvCxnSpPr>
            <a:cxnSpLocks/>
          </p:cNvCxnSpPr>
          <p:nvPr/>
        </p:nvCxnSpPr>
        <p:spPr>
          <a:xfrm flipH="1">
            <a:off x="6651227" y="3259226"/>
            <a:ext cx="415860" cy="72831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83F2ADE-5FF0-0C69-8DD8-9D792296FFF3}"/>
              </a:ext>
            </a:extLst>
          </p:cNvPr>
          <p:cNvCxnSpPr>
            <a:cxnSpLocks/>
          </p:cNvCxnSpPr>
          <p:nvPr/>
        </p:nvCxnSpPr>
        <p:spPr>
          <a:xfrm flipH="1" flipV="1">
            <a:off x="7326217" y="6133813"/>
            <a:ext cx="1443210" cy="50935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652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A79A-3A7E-D0DC-DAAA-1187B31E466B}"/>
              </a:ext>
            </a:extLst>
          </p:cNvPr>
          <p:cNvSpPr>
            <a:spLocks noGrp="1"/>
          </p:cNvSpPr>
          <p:nvPr>
            <p:ph type="title"/>
          </p:nvPr>
        </p:nvSpPr>
        <p:spPr/>
        <p:txBody>
          <a:bodyPr/>
          <a:lstStyle/>
          <a:p>
            <a:r>
              <a:rPr lang="es-MX">
                <a:ea typeface="Cambria" panose="02040503050406030204" pitchFamily="18" charset="0"/>
              </a:rPr>
              <a:t>¿Y si los datos definitivos de todo el año 2023 aún están pendientes?</a:t>
            </a:r>
          </a:p>
        </p:txBody>
      </p:sp>
      <p:sp>
        <p:nvSpPr>
          <p:cNvPr id="3" name="Content Placeholder 2">
            <a:extLst>
              <a:ext uri="{FF2B5EF4-FFF2-40B4-BE49-F238E27FC236}">
                <a16:creationId xmlns:a16="http://schemas.microsoft.com/office/drawing/2014/main" id="{35D3819E-C639-53AF-A3C7-5B373774EF57}"/>
              </a:ext>
            </a:extLst>
          </p:cNvPr>
          <p:cNvSpPr>
            <a:spLocks noGrp="1"/>
          </p:cNvSpPr>
          <p:nvPr>
            <p:ph idx="1"/>
          </p:nvPr>
        </p:nvSpPr>
        <p:spPr>
          <a:xfrm>
            <a:off x="3699165" y="454820"/>
            <a:ext cx="8149936" cy="6081062"/>
          </a:xfrm>
        </p:spPr>
        <p:txBody>
          <a:bodyPr anchor="t">
            <a:noAutofit/>
          </a:bodyPr>
          <a:lstStyle/>
          <a:p>
            <a:r>
              <a:rPr lang="es-MX" sz="1600" dirty="0">
                <a:solidFill>
                  <a:schemeClr val="tx1"/>
                </a:solidFill>
                <a:latin typeface="+mj-lt"/>
                <a:ea typeface="Cambria" panose="02040503050406030204" pitchFamily="18" charset="0"/>
              </a:rPr>
              <a:t>En enero-febrero, es posible que aún no disponga de los datos definitivos del programa, las pruebas del VIH y la vigilancia para todo el año 2023. </a:t>
            </a:r>
          </a:p>
          <a:p>
            <a:r>
              <a:rPr lang="es-MX" sz="1600" dirty="0">
                <a:solidFill>
                  <a:schemeClr val="tx1"/>
                </a:solidFill>
                <a:latin typeface="+mj-lt"/>
                <a:ea typeface="Cambria" panose="02040503050406030204" pitchFamily="18" charset="0"/>
              </a:rPr>
              <a:t>Habrá que esperar a la estimación "definitiva" de Spectrum para 2024, </a:t>
            </a:r>
            <a:br>
              <a:rPr lang="es-MX" sz="1600" dirty="0">
                <a:solidFill>
                  <a:schemeClr val="tx1"/>
                </a:solidFill>
                <a:latin typeface="+mj-lt"/>
                <a:ea typeface="Cambria" panose="02040503050406030204" pitchFamily="18" charset="0"/>
              </a:rPr>
            </a:br>
            <a:r>
              <a:rPr lang="es-MX" sz="1600" dirty="0">
                <a:solidFill>
                  <a:schemeClr val="tx1"/>
                </a:solidFill>
                <a:latin typeface="+mj-lt"/>
                <a:ea typeface="Cambria" panose="02040503050406030204" pitchFamily="18" charset="0"/>
              </a:rPr>
              <a:t>y luego el reajuste (EPP o CSAVR, y luego AIM).</a:t>
            </a:r>
          </a:p>
          <a:p>
            <a:r>
              <a:rPr lang="es-MX" sz="1600" dirty="0">
                <a:solidFill>
                  <a:schemeClr val="tx1"/>
                </a:solidFill>
                <a:latin typeface="+mj-lt"/>
                <a:ea typeface="Cambria" panose="02040503050406030204" pitchFamily="18" charset="0"/>
              </a:rPr>
              <a:t>Mientras tanto, tienes estas </a:t>
            </a:r>
            <a:r>
              <a:rPr lang="es-MX" sz="1600" u="sng" dirty="0">
                <a:solidFill>
                  <a:schemeClr val="tx1"/>
                </a:solidFill>
                <a:latin typeface="+mj-lt"/>
                <a:ea typeface="Cambria" panose="02040503050406030204" pitchFamily="18" charset="0"/>
              </a:rPr>
              <a:t>opciones para un borrador de archivo Spectrum</a:t>
            </a:r>
            <a:r>
              <a:rPr lang="es-MX" sz="1600" dirty="0">
                <a:solidFill>
                  <a:schemeClr val="tx1"/>
                </a:solidFill>
                <a:latin typeface="+mj-lt"/>
                <a:ea typeface="Cambria" panose="02040503050406030204" pitchFamily="18" charset="0"/>
              </a:rPr>
              <a:t>:</a:t>
            </a:r>
          </a:p>
          <a:p>
            <a:r>
              <a:rPr lang="es-MX" sz="1600" dirty="0">
                <a:solidFill>
                  <a:schemeClr val="tx1"/>
                </a:solidFill>
                <a:latin typeface="+mj-lt"/>
                <a:ea typeface="Cambria" panose="02040503050406030204" pitchFamily="18" charset="0"/>
              </a:rPr>
              <a:t>TAR, PTMI: </a:t>
            </a:r>
          </a:p>
          <a:p>
            <a:pPr lvl="1"/>
            <a:r>
              <a:rPr lang="es-MX" sz="1600" dirty="0">
                <a:solidFill>
                  <a:schemeClr val="tx1"/>
                </a:solidFill>
                <a:latin typeface="+mj-lt"/>
                <a:ea typeface="Cambria" panose="02040503050406030204" pitchFamily="18" charset="0"/>
              </a:rPr>
              <a:t>Dejar o actualizar 2023 como </a:t>
            </a:r>
            <a:r>
              <a:rPr lang="es-MX" sz="1600" b="1" dirty="0">
                <a:solidFill>
                  <a:schemeClr val="tx1"/>
                </a:solidFill>
                <a:latin typeface="+mj-lt"/>
                <a:ea typeface="Cambria" panose="02040503050406030204" pitchFamily="18" charset="0"/>
              </a:rPr>
              <a:t>objetivo % previsto</a:t>
            </a:r>
            <a:r>
              <a:rPr lang="es-MX" sz="1600" dirty="0">
                <a:solidFill>
                  <a:schemeClr val="tx1"/>
                </a:solidFill>
                <a:latin typeface="+mj-lt"/>
                <a:ea typeface="Cambria" panose="02040503050406030204" pitchFamily="18" charset="0"/>
              </a:rPr>
              <a:t>, en línea con 2022.</a:t>
            </a:r>
          </a:p>
          <a:p>
            <a:pPr lvl="1"/>
            <a:r>
              <a:rPr lang="es-MX" sz="1600" dirty="0">
                <a:solidFill>
                  <a:schemeClr val="tx1"/>
                </a:solidFill>
                <a:latin typeface="+mj-lt"/>
                <a:ea typeface="Cambria" panose="02040503050406030204" pitchFamily="18" charset="0"/>
              </a:rPr>
              <a:t>Como marcador provisional, pon los números de 2022 para 2023.</a:t>
            </a:r>
          </a:p>
          <a:p>
            <a:pPr lvl="1"/>
            <a:r>
              <a:rPr lang="es-MX" sz="1600" dirty="0">
                <a:solidFill>
                  <a:schemeClr val="tx1"/>
                </a:solidFill>
                <a:latin typeface="+mj-lt"/>
                <a:ea typeface="Cambria" panose="02040503050406030204" pitchFamily="18" charset="0"/>
              </a:rPr>
              <a:t>Introduzca los </a:t>
            </a:r>
            <a:r>
              <a:rPr lang="es-MX" sz="1600" b="1" dirty="0">
                <a:solidFill>
                  <a:schemeClr val="tx1"/>
                </a:solidFill>
                <a:latin typeface="+mj-lt"/>
                <a:ea typeface="Cambria" panose="02040503050406030204" pitchFamily="18" charset="0"/>
              </a:rPr>
              <a:t>datos de la </a:t>
            </a:r>
            <a:r>
              <a:rPr lang="es-MX" sz="1600" dirty="0">
                <a:solidFill>
                  <a:schemeClr val="tx1"/>
                </a:solidFill>
                <a:latin typeface="+mj-lt"/>
                <a:ea typeface="Cambria" panose="02040503050406030204" pitchFamily="18" charset="0"/>
              </a:rPr>
              <a:t>primera </a:t>
            </a:r>
            <a:r>
              <a:rPr lang="es-MX" sz="1600" b="1" dirty="0">
                <a:solidFill>
                  <a:schemeClr val="tx1"/>
                </a:solidFill>
                <a:latin typeface="+mj-lt"/>
                <a:ea typeface="Cambria" panose="02040503050406030204" pitchFamily="18" charset="0"/>
              </a:rPr>
              <a:t>parte del año </a:t>
            </a:r>
            <a:r>
              <a:rPr lang="es-MX" sz="1600" dirty="0">
                <a:solidFill>
                  <a:schemeClr val="tx1"/>
                </a:solidFill>
                <a:latin typeface="+mj-lt"/>
                <a:ea typeface="Cambria" panose="02040503050406030204" pitchFamily="18" charset="0"/>
              </a:rPr>
              <a:t>2023</a:t>
            </a:r>
          </a:p>
          <a:p>
            <a:pPr lvl="1"/>
            <a:r>
              <a:rPr lang="es-MX" sz="1600" b="1" dirty="0">
                <a:solidFill>
                  <a:schemeClr val="tx1"/>
                </a:solidFill>
                <a:latin typeface="+mj-lt"/>
                <a:ea typeface="Cambria" panose="02040503050406030204" pitchFamily="18" charset="0"/>
              </a:rPr>
              <a:t>¡NO deje en blanco el TAR para adultos!</a:t>
            </a:r>
            <a:br>
              <a:rPr lang="es-MX" sz="1600" dirty="0">
                <a:solidFill>
                  <a:schemeClr val="tx1"/>
                </a:solidFill>
                <a:latin typeface="+mj-lt"/>
                <a:ea typeface="Cambria" panose="02040503050406030204" pitchFamily="18" charset="0"/>
              </a:rPr>
            </a:br>
            <a:r>
              <a:rPr lang="es-MX" sz="1600" dirty="0">
                <a:solidFill>
                  <a:schemeClr val="tx1"/>
                </a:solidFill>
                <a:latin typeface="+mj-lt"/>
                <a:ea typeface="Cambria" panose="02040503050406030204" pitchFamily="18" charset="0"/>
              </a:rPr>
              <a:t>dado que el TAR reduce la transmisión y la incidencia del VIH</a:t>
            </a:r>
          </a:p>
          <a:p>
            <a:r>
              <a:rPr lang="es-MX" sz="1600" dirty="0">
                <a:solidFill>
                  <a:schemeClr val="tx1"/>
                </a:solidFill>
                <a:latin typeface="+mj-lt"/>
                <a:ea typeface="Cambria" panose="02040503050406030204" pitchFamily="18" charset="0"/>
              </a:rPr>
              <a:t>Datos de </a:t>
            </a:r>
            <a:r>
              <a:rPr lang="es-MX" sz="1600" b="1" dirty="0">
                <a:solidFill>
                  <a:schemeClr val="tx1"/>
                </a:solidFill>
                <a:latin typeface="+mj-lt"/>
                <a:ea typeface="Cambria" panose="02040503050406030204" pitchFamily="18" charset="0"/>
              </a:rPr>
              <a:t>tipo Prevalencia </a:t>
            </a:r>
            <a:r>
              <a:rPr lang="es-MX" sz="1600" dirty="0">
                <a:solidFill>
                  <a:schemeClr val="tx1"/>
                </a:solidFill>
                <a:latin typeface="+mj-lt"/>
                <a:ea typeface="Cambria" panose="02040503050406030204" pitchFamily="18" charset="0"/>
              </a:rPr>
              <a:t>(</a:t>
            </a:r>
            <a:r>
              <a:rPr lang="es-MX" sz="1600" dirty="0" err="1">
                <a:solidFill>
                  <a:schemeClr val="tx1"/>
                </a:solidFill>
                <a:latin typeface="+mj-lt"/>
                <a:ea typeface="Cambria" panose="02040503050406030204" pitchFamily="18" charset="0"/>
              </a:rPr>
              <a:t>p.e</a:t>
            </a:r>
            <a:r>
              <a:rPr lang="es-MX" sz="1600" dirty="0">
                <a:solidFill>
                  <a:schemeClr val="tx1"/>
                </a:solidFill>
                <a:latin typeface="+mj-lt"/>
                <a:ea typeface="Cambria" panose="02040503050406030204" pitchFamily="18" charset="0"/>
              </a:rPr>
              <a:t>., </a:t>
            </a:r>
            <a:r>
              <a:rPr lang="es-MX" sz="1600" dirty="0" err="1">
                <a:solidFill>
                  <a:schemeClr val="tx1"/>
                </a:solidFill>
                <a:latin typeface="+mj-lt"/>
                <a:ea typeface="Cambria" panose="02040503050406030204" pitchFamily="18" charset="0"/>
              </a:rPr>
              <a:t>segun</a:t>
            </a:r>
            <a:r>
              <a:rPr lang="es-MX" sz="1600" dirty="0">
                <a:solidFill>
                  <a:schemeClr val="tx1"/>
                </a:solidFill>
                <a:latin typeface="+mj-lt"/>
                <a:ea typeface="Cambria" panose="02040503050406030204" pitchFamily="18" charset="0"/>
              </a:rPr>
              <a:t> las pruebas y las positivos en la APN):</a:t>
            </a:r>
          </a:p>
          <a:p>
            <a:pPr lvl="1"/>
            <a:r>
              <a:rPr lang="es-MX" sz="1600" dirty="0">
                <a:solidFill>
                  <a:schemeClr val="tx1"/>
                </a:solidFill>
                <a:latin typeface="+mj-lt"/>
                <a:ea typeface="Cambria" panose="02040503050406030204" pitchFamily="18" charset="0"/>
              </a:rPr>
              <a:t>Introduzca los datos disponibles, por ejemplo, los 6 primeros de 9 meses </a:t>
            </a:r>
            <a:br>
              <a:rPr lang="es-MX" sz="1600" dirty="0">
                <a:solidFill>
                  <a:schemeClr val="tx1"/>
                </a:solidFill>
                <a:latin typeface="+mj-lt"/>
                <a:ea typeface="Cambria" panose="02040503050406030204" pitchFamily="18" charset="0"/>
              </a:rPr>
            </a:br>
            <a:r>
              <a:rPr lang="es-MX" sz="1600" dirty="0">
                <a:solidFill>
                  <a:schemeClr val="tx1"/>
                </a:solidFill>
                <a:latin typeface="+mj-lt"/>
                <a:ea typeface="Cambria" panose="02040503050406030204" pitchFamily="18" charset="0"/>
              </a:rPr>
              <a:t>- y documéntelo en el campo "Fuente", como provisional.</a:t>
            </a:r>
          </a:p>
          <a:p>
            <a:r>
              <a:rPr lang="es-MX" sz="1600" dirty="0">
                <a:solidFill>
                  <a:schemeClr val="tx1"/>
                </a:solidFill>
                <a:latin typeface="+mj-lt"/>
                <a:ea typeface="Cambria" panose="02040503050406030204" pitchFamily="18" charset="0"/>
              </a:rPr>
              <a:t>Nuevos diagnósticos y muertes por sida, para CSAVR: Dejar en blanco los valores de 2023.</a:t>
            </a:r>
          </a:p>
          <a:p>
            <a:r>
              <a:rPr lang="es-MX" sz="1600" dirty="0">
                <a:solidFill>
                  <a:schemeClr val="tx1"/>
                </a:solidFill>
                <a:latin typeface="+mj-lt"/>
                <a:ea typeface="Cambria" panose="02040503050406030204" pitchFamily="18" charset="0"/>
              </a:rPr>
              <a:t>En el </a:t>
            </a:r>
            <a:r>
              <a:rPr lang="es-MX" sz="1600" u="sng" dirty="0">
                <a:solidFill>
                  <a:schemeClr val="tx1"/>
                </a:solidFill>
                <a:latin typeface="+mj-lt"/>
                <a:ea typeface="Cambria" panose="02040503050406030204" pitchFamily="18" charset="0"/>
              </a:rPr>
              <a:t>Excel</a:t>
            </a:r>
            <a:r>
              <a:rPr lang="es-MX" sz="1600" dirty="0">
                <a:solidFill>
                  <a:schemeClr val="tx1"/>
                </a:solidFill>
                <a:latin typeface="+mj-lt"/>
                <a:ea typeface="Cambria" panose="02040503050406030204" pitchFamily="18" charset="0"/>
              </a:rPr>
              <a:t>, introduzca </a:t>
            </a:r>
            <a:r>
              <a:rPr lang="es-MX" sz="1600" i="1" dirty="0">
                <a:solidFill>
                  <a:schemeClr val="tx1"/>
                </a:solidFill>
                <a:latin typeface="+mj-lt"/>
                <a:ea typeface="Cambria" panose="02040503050406030204" pitchFamily="18" charset="0"/>
              </a:rPr>
              <a:t>TODOS </a:t>
            </a:r>
            <a:r>
              <a:rPr lang="es-MX" sz="1600" dirty="0">
                <a:solidFill>
                  <a:schemeClr val="tx1"/>
                </a:solidFill>
                <a:latin typeface="+mj-lt"/>
                <a:ea typeface="Cambria" panose="02040503050406030204" pitchFamily="18" charset="0"/>
              </a:rPr>
              <a:t>los tipos de datos, </a:t>
            </a:r>
            <a:r>
              <a:rPr lang="es-MX" sz="1600" i="1" dirty="0">
                <a:solidFill>
                  <a:schemeClr val="tx1"/>
                </a:solidFill>
                <a:latin typeface="+mj-lt"/>
                <a:ea typeface="Cambria" panose="02040503050406030204" pitchFamily="18" charset="0"/>
              </a:rPr>
              <a:t>aunque sólo se trate de una parte del año</a:t>
            </a:r>
            <a:r>
              <a:rPr lang="es-MX" sz="1600" dirty="0">
                <a:solidFill>
                  <a:schemeClr val="tx1"/>
                </a:solidFill>
                <a:latin typeface="+mj-lt"/>
                <a:ea typeface="Cambria" panose="02040503050406030204" pitchFamily="18" charset="0"/>
              </a:rPr>
              <a:t>, para verificar la calidad de los datos (por ejemplo, las tasas de positividad de las pruebas correspondientes a los nuevos diagnósticos anuales, para CSAVR)</a:t>
            </a:r>
          </a:p>
        </p:txBody>
      </p:sp>
    </p:spTree>
    <p:extLst>
      <p:ext uri="{BB962C8B-B14F-4D97-AF65-F5344CB8AC3E}">
        <p14:creationId xmlns:p14="http://schemas.microsoft.com/office/powerpoint/2010/main" val="1453775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81D943-7E1A-7661-20F5-C9C4AE7E5AD4}"/>
              </a:ext>
            </a:extLst>
          </p:cNvPr>
          <p:cNvSpPr>
            <a:spLocks noGrp="1"/>
          </p:cNvSpPr>
          <p:nvPr>
            <p:ph type="title"/>
          </p:nvPr>
        </p:nvSpPr>
        <p:spPr>
          <a:xfrm>
            <a:off x="627411" y="264460"/>
            <a:ext cx="10855751" cy="947652"/>
          </a:xfrm>
        </p:spPr>
        <p:txBody>
          <a:bodyPr>
            <a:normAutofit/>
          </a:bodyPr>
          <a:lstStyle/>
          <a:p>
            <a:pPr algn="ctr"/>
            <a:r>
              <a:rPr lang="es-MX" sz="3600">
                <a:solidFill>
                  <a:srgbClr val="0070C0"/>
                </a:solidFill>
                <a:latin typeface="Corbel" panose="020B0503020204020204" pitchFamily="34" charset="0"/>
              </a:rPr>
              <a:t>Finalidad de los modelos de estimación y proyección </a:t>
            </a:r>
          </a:p>
        </p:txBody>
      </p:sp>
      <p:pic>
        <p:nvPicPr>
          <p:cNvPr id="5" name="Content Placeholder 4">
            <a:extLst>
              <a:ext uri="{FF2B5EF4-FFF2-40B4-BE49-F238E27FC236}">
                <a16:creationId xmlns:a16="http://schemas.microsoft.com/office/drawing/2014/main" id="{418CE30D-83D8-61B1-D484-517FB1264F1E}"/>
              </a:ext>
            </a:extLst>
          </p:cNvPr>
          <p:cNvPicPr>
            <a:picLocks noGrp="1" noChangeAspect="1"/>
          </p:cNvPicPr>
          <p:nvPr>
            <p:ph idx="4294967295"/>
          </p:nvPr>
        </p:nvPicPr>
        <p:blipFill>
          <a:blip r:embed="rId3"/>
          <a:stretch>
            <a:fillRect/>
          </a:stretch>
        </p:blipFill>
        <p:spPr>
          <a:xfrm>
            <a:off x="1112874" y="1087980"/>
            <a:ext cx="7495954" cy="4972050"/>
          </a:xfrm>
          <a:prstGeom prst="rect">
            <a:avLst/>
          </a:prstGeom>
        </p:spPr>
      </p:pic>
      <p:pic>
        <p:nvPicPr>
          <p:cNvPr id="2" name="Picture 1">
            <a:extLst>
              <a:ext uri="{FF2B5EF4-FFF2-40B4-BE49-F238E27FC236}">
                <a16:creationId xmlns:a16="http://schemas.microsoft.com/office/drawing/2014/main" id="{0311CFA2-3EF4-4CBC-9DC1-D7DC16C776AC}"/>
              </a:ext>
            </a:extLst>
          </p:cNvPr>
          <p:cNvPicPr>
            <a:picLocks noChangeAspect="1"/>
          </p:cNvPicPr>
          <p:nvPr/>
        </p:nvPicPr>
        <p:blipFill>
          <a:blip r:embed="rId4"/>
          <a:stretch>
            <a:fillRect/>
          </a:stretch>
        </p:blipFill>
        <p:spPr>
          <a:xfrm>
            <a:off x="10142188" y="6164915"/>
            <a:ext cx="1857375" cy="428625"/>
          </a:xfrm>
          <a:prstGeom prst="rect">
            <a:avLst/>
          </a:prstGeom>
        </p:spPr>
      </p:pic>
      <p:pic>
        <p:nvPicPr>
          <p:cNvPr id="3" name="Picture 2">
            <a:extLst>
              <a:ext uri="{FF2B5EF4-FFF2-40B4-BE49-F238E27FC236}">
                <a16:creationId xmlns:a16="http://schemas.microsoft.com/office/drawing/2014/main" id="{F4190E45-0162-D7F2-A29B-5A58AF534309}"/>
              </a:ext>
            </a:extLst>
          </p:cNvPr>
          <p:cNvPicPr>
            <a:picLocks noChangeAspect="1"/>
          </p:cNvPicPr>
          <p:nvPr/>
        </p:nvPicPr>
        <p:blipFill>
          <a:blip r:embed="rId5"/>
          <a:stretch>
            <a:fillRect/>
          </a:stretch>
        </p:blipFill>
        <p:spPr>
          <a:xfrm>
            <a:off x="281218" y="5841065"/>
            <a:ext cx="1409700" cy="647700"/>
          </a:xfrm>
          <a:prstGeom prst="rect">
            <a:avLst/>
          </a:prstGeom>
        </p:spPr>
      </p:pic>
      <p:sp>
        <p:nvSpPr>
          <p:cNvPr id="6" name="TextBox 5">
            <a:extLst>
              <a:ext uri="{FF2B5EF4-FFF2-40B4-BE49-F238E27FC236}">
                <a16:creationId xmlns:a16="http://schemas.microsoft.com/office/drawing/2014/main" id="{640ACAB1-22E4-4075-5B5A-CF6256CEB8B4}"/>
              </a:ext>
            </a:extLst>
          </p:cNvPr>
          <p:cNvSpPr txBox="1"/>
          <p:nvPr/>
        </p:nvSpPr>
        <p:spPr>
          <a:xfrm>
            <a:off x="1531087" y="1495457"/>
            <a:ext cx="10111563" cy="369332"/>
          </a:xfrm>
          <a:prstGeom prst="rect">
            <a:avLst/>
          </a:prstGeom>
          <a:solidFill>
            <a:schemeClr val="bg1"/>
          </a:solidFill>
        </p:spPr>
        <p:txBody>
          <a:bodyPr wrap="square" rtlCol="0">
            <a:spAutoFit/>
          </a:bodyPr>
          <a:lstStyle/>
          <a:p>
            <a:r>
              <a:rPr lang="es-MX">
                <a:latin typeface="Corbel" panose="020B0503020204020204" pitchFamily="34" charset="0"/>
              </a:rPr>
              <a:t>Impacto de los problemas de calidad de los datos en modelos de estimaciones del VIH</a:t>
            </a:r>
            <a:endParaRPr lang="en-US">
              <a:latin typeface="Corbel" panose="020B0503020204020204" pitchFamily="34" charset="0"/>
            </a:endParaRPr>
          </a:p>
        </p:txBody>
      </p:sp>
      <p:sp>
        <p:nvSpPr>
          <p:cNvPr id="7" name="TextBox 6">
            <a:extLst>
              <a:ext uri="{FF2B5EF4-FFF2-40B4-BE49-F238E27FC236}">
                <a16:creationId xmlns:a16="http://schemas.microsoft.com/office/drawing/2014/main" id="{50B1AE26-768E-17BE-61BB-8814ABEBDC11}"/>
              </a:ext>
            </a:extLst>
          </p:cNvPr>
          <p:cNvSpPr txBox="1"/>
          <p:nvPr/>
        </p:nvSpPr>
        <p:spPr>
          <a:xfrm>
            <a:off x="3098005" y="2092667"/>
            <a:ext cx="8151809" cy="3739485"/>
          </a:xfrm>
          <a:prstGeom prst="rect">
            <a:avLst/>
          </a:prstGeom>
          <a:solidFill>
            <a:schemeClr val="bg1"/>
          </a:solidFill>
        </p:spPr>
        <p:txBody>
          <a:bodyPr wrap="square" rtlCol="0">
            <a:spAutoFit/>
          </a:bodyPr>
          <a:lstStyle/>
          <a:p>
            <a:r>
              <a:rPr lang="es-MX" sz="1500" b="1" dirty="0">
                <a:latin typeface="Corbel" panose="020B0503020204020204" pitchFamily="34" charset="0"/>
              </a:rPr>
              <a:t>1. Metas</a:t>
            </a:r>
          </a:p>
          <a:p>
            <a:r>
              <a:rPr lang="es-MX" sz="1500" dirty="0">
                <a:latin typeface="Corbel" panose="020B0503020204020204" pitchFamily="34" charset="0"/>
              </a:rPr>
              <a:t>Dado que los modelos de estimación informan el establecimiento de objetivos, los efectos  de datos de baja calidad pueden hacer que los sistemas nacionales sobreestimen o subestimen sus metas. </a:t>
            </a:r>
          </a:p>
          <a:p>
            <a:endParaRPr lang="es-MX" sz="1500" dirty="0">
              <a:latin typeface="Corbel" panose="020B0503020204020204" pitchFamily="34" charset="0"/>
            </a:endParaRPr>
          </a:p>
          <a:p>
            <a:endParaRPr lang="es-MX" sz="1500" dirty="0">
              <a:latin typeface="Corbel" panose="020B0503020204020204" pitchFamily="34" charset="0"/>
            </a:endParaRPr>
          </a:p>
          <a:p>
            <a:endParaRPr lang="es-MX" sz="1200" dirty="0">
              <a:latin typeface="Corbel" panose="020B0503020204020204" pitchFamily="34" charset="0"/>
            </a:endParaRPr>
          </a:p>
          <a:p>
            <a:r>
              <a:rPr lang="es-MX" sz="1500" b="1" dirty="0">
                <a:latin typeface="Corbel" panose="020B0503020204020204" pitchFamily="34" charset="0"/>
              </a:rPr>
              <a:t>2. Recursos e intervenciones</a:t>
            </a:r>
          </a:p>
          <a:p>
            <a:r>
              <a:rPr lang="es-MX" sz="1500" dirty="0">
                <a:latin typeface="Corbel" panose="020B0503020204020204" pitchFamily="34" charset="0"/>
              </a:rPr>
              <a:t>Los recursos se asignan y las intervenciones se diseñan y seleccionan en función de los resultados de los modelos de estimaciones. Datos de mala calidad pueden desviar recursos de necesidades urgentes</a:t>
            </a:r>
          </a:p>
          <a:p>
            <a:endParaRPr lang="es-MX" sz="1500" dirty="0">
              <a:latin typeface="Corbel" panose="020B0503020204020204" pitchFamily="34" charset="0"/>
            </a:endParaRPr>
          </a:p>
          <a:p>
            <a:endParaRPr lang="es-MX" sz="1500" dirty="0">
              <a:latin typeface="Corbel" panose="020B0503020204020204" pitchFamily="34" charset="0"/>
            </a:endParaRPr>
          </a:p>
          <a:p>
            <a:r>
              <a:rPr lang="es-MX" sz="1500" b="1" dirty="0">
                <a:latin typeface="Corbel" panose="020B0503020204020204" pitchFamily="34" charset="0"/>
              </a:rPr>
              <a:t>3. Confianza pública</a:t>
            </a:r>
          </a:p>
          <a:p>
            <a:r>
              <a:rPr lang="es-MX" sz="1500" dirty="0">
                <a:latin typeface="Corbel" panose="020B0503020204020204" pitchFamily="34" charset="0"/>
              </a:rPr>
              <a:t>Los modelos de estimaciones de VIH son la principal fuente de datos sobre el estado de la epidemia en los países. Los mensajes inconsistentes sobre el estado de la epidemia pueden socavar la confianza del público en la respuesta nacional al VIH</a:t>
            </a:r>
            <a:endParaRPr lang="en-US" sz="1500" dirty="0">
              <a:latin typeface="Corbel" panose="020B0503020204020204" pitchFamily="34" charset="0"/>
            </a:endParaRPr>
          </a:p>
        </p:txBody>
      </p:sp>
    </p:spTree>
    <p:extLst>
      <p:ext uri="{BB962C8B-B14F-4D97-AF65-F5344CB8AC3E}">
        <p14:creationId xmlns:p14="http://schemas.microsoft.com/office/powerpoint/2010/main" val="1046252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5DC474E4-63C4-47A9-20CB-1C9DB7946232}"/>
              </a:ext>
            </a:extLst>
          </p:cNvPr>
          <p:cNvSpPr>
            <a:spLocks noGrp="1"/>
          </p:cNvSpPr>
          <p:nvPr>
            <p:ph type="title"/>
          </p:nvPr>
        </p:nvSpPr>
        <p:spPr>
          <a:xfrm>
            <a:off x="845127" y="365760"/>
            <a:ext cx="10515600" cy="878840"/>
          </a:xfrm>
        </p:spPr>
        <p:txBody>
          <a:bodyPr/>
          <a:lstStyle/>
          <a:p>
            <a:r>
              <a:rPr lang="en-US" b="1" dirty="0" err="1">
                <a:solidFill>
                  <a:srgbClr val="4141D1"/>
                </a:solidFill>
              </a:rPr>
              <a:t>Dinámica</a:t>
            </a:r>
            <a:r>
              <a:rPr lang="en-US" b="1" dirty="0">
                <a:solidFill>
                  <a:srgbClr val="4141D1"/>
                </a:solidFill>
              </a:rPr>
              <a:t> de </a:t>
            </a:r>
            <a:r>
              <a:rPr lang="en-US" b="1" dirty="0" err="1">
                <a:solidFill>
                  <a:srgbClr val="4141D1"/>
                </a:solidFill>
              </a:rPr>
              <a:t>los</a:t>
            </a:r>
            <a:r>
              <a:rPr lang="en-US" b="1" dirty="0">
                <a:solidFill>
                  <a:srgbClr val="4141D1"/>
                </a:solidFill>
              </a:rPr>
              <a:t> </a:t>
            </a:r>
            <a:r>
              <a:rPr lang="en-US" b="1" dirty="0" err="1">
                <a:solidFill>
                  <a:srgbClr val="4141D1"/>
                </a:solidFill>
              </a:rPr>
              <a:t>números</a:t>
            </a:r>
            <a:r>
              <a:rPr lang="en-US" b="1" dirty="0">
                <a:solidFill>
                  <a:srgbClr val="4141D1"/>
                </a:solidFill>
              </a:rPr>
              <a:t> de PVVIH con TAR</a:t>
            </a:r>
          </a:p>
        </p:txBody>
      </p:sp>
      <p:sp>
        <p:nvSpPr>
          <p:cNvPr id="19" name="Content Placeholder 18">
            <a:extLst>
              <a:ext uri="{FF2B5EF4-FFF2-40B4-BE49-F238E27FC236}">
                <a16:creationId xmlns:a16="http://schemas.microsoft.com/office/drawing/2014/main" id="{8320E948-8282-BF2A-CEBC-C01BDF74DC09}"/>
              </a:ext>
            </a:extLst>
          </p:cNvPr>
          <p:cNvSpPr>
            <a:spLocks noGrp="1"/>
          </p:cNvSpPr>
          <p:nvPr>
            <p:ph idx="1"/>
          </p:nvPr>
        </p:nvSpPr>
        <p:spPr>
          <a:xfrm>
            <a:off x="0" y="1298031"/>
            <a:ext cx="6242627" cy="5221287"/>
          </a:xfrm>
        </p:spPr>
        <p:txBody>
          <a:bodyPr>
            <a:normAutofit lnSpcReduction="10000"/>
          </a:bodyPr>
          <a:lstStyle/>
          <a:p>
            <a:r>
              <a:rPr lang="en-US" dirty="0" err="1"/>
              <a:t>Introduzca</a:t>
            </a:r>
            <a:r>
              <a:rPr lang="en-US" dirty="0"/>
              <a:t> las </a:t>
            </a:r>
            <a:r>
              <a:rPr lang="en-US" dirty="0" err="1"/>
              <a:t>tasas</a:t>
            </a:r>
            <a:r>
              <a:rPr lang="en-US" dirty="0"/>
              <a:t> de </a:t>
            </a:r>
            <a:r>
              <a:rPr lang="en-US" dirty="0" err="1"/>
              <a:t>interrupción</a:t>
            </a:r>
            <a:r>
              <a:rPr lang="en-US" dirty="0"/>
              <a:t> del </a:t>
            </a:r>
            <a:r>
              <a:rPr lang="en-US" dirty="0" err="1"/>
              <a:t>tratamiento</a:t>
            </a:r>
            <a:r>
              <a:rPr lang="en-US" dirty="0"/>
              <a:t> para </a:t>
            </a:r>
            <a:r>
              <a:rPr lang="en-US" dirty="0" err="1"/>
              <a:t>todos</a:t>
            </a:r>
            <a:r>
              <a:rPr lang="en-US" dirty="0"/>
              <a:t> </a:t>
            </a:r>
            <a:r>
              <a:rPr lang="en-US" dirty="0" err="1"/>
              <a:t>los</a:t>
            </a:r>
            <a:r>
              <a:rPr lang="en-US" dirty="0"/>
              <a:t> </a:t>
            </a:r>
            <a:r>
              <a:rPr lang="en-US" dirty="0" err="1"/>
              <a:t>años</a:t>
            </a:r>
            <a:r>
              <a:rPr lang="en-US" dirty="0"/>
              <a:t> con </a:t>
            </a:r>
            <a:r>
              <a:rPr lang="en-US" dirty="0" err="1"/>
              <a:t>niños</a:t>
            </a:r>
            <a:r>
              <a:rPr lang="en-US" dirty="0"/>
              <a:t> </a:t>
            </a:r>
            <a:r>
              <a:rPr lang="en-US" dirty="0" err="1"/>
              <a:t>en</a:t>
            </a:r>
            <a:r>
              <a:rPr lang="en-US" dirty="0"/>
              <a:t> </a:t>
            </a:r>
            <a:r>
              <a:rPr lang="en-US" dirty="0" err="1"/>
              <a:t>tratamiento</a:t>
            </a:r>
            <a:r>
              <a:rPr lang="en-US" dirty="0"/>
              <a:t> </a:t>
            </a:r>
            <a:r>
              <a:rPr lang="en-US" dirty="0" err="1"/>
              <a:t>antirretrovírico</a:t>
            </a:r>
            <a:r>
              <a:rPr lang="en-US" dirty="0"/>
              <a:t>.</a:t>
            </a:r>
          </a:p>
          <a:p>
            <a:pPr lvl="1"/>
            <a:r>
              <a:rPr lang="en-US" dirty="0"/>
              <a:t>A </a:t>
            </a:r>
            <a:r>
              <a:rPr lang="en-US" dirty="0" err="1"/>
              <a:t>partir</a:t>
            </a:r>
            <a:r>
              <a:rPr lang="en-US" dirty="0"/>
              <a:t> de </a:t>
            </a:r>
            <a:r>
              <a:rPr lang="en-US" dirty="0" err="1"/>
              <a:t>datos</a:t>
            </a:r>
            <a:r>
              <a:rPr lang="en-US" dirty="0"/>
              <a:t> </a:t>
            </a:r>
            <a:r>
              <a:rPr lang="en-US" dirty="0" err="1"/>
              <a:t>fiables</a:t>
            </a:r>
            <a:r>
              <a:rPr lang="en-US" dirty="0"/>
              <a:t> de un </a:t>
            </a:r>
            <a:r>
              <a:rPr lang="en-US" dirty="0" err="1"/>
              <a:t>programa</a:t>
            </a:r>
            <a:r>
              <a:rPr lang="en-US" dirty="0"/>
              <a:t> </a:t>
            </a:r>
            <a:r>
              <a:rPr lang="en-US" dirty="0" err="1"/>
              <a:t>nacional</a:t>
            </a:r>
            <a:r>
              <a:rPr lang="en-US" dirty="0"/>
              <a:t> o </a:t>
            </a:r>
            <a:r>
              <a:rPr lang="en-US" dirty="0" err="1"/>
              <a:t>representativo</a:t>
            </a:r>
            <a:r>
              <a:rPr lang="en-US" dirty="0"/>
              <a:t> a </a:t>
            </a:r>
            <a:r>
              <a:rPr lang="en-US" dirty="0" err="1"/>
              <a:t>escala</a:t>
            </a:r>
            <a:r>
              <a:rPr lang="en-US" dirty="0"/>
              <a:t> </a:t>
            </a:r>
            <a:r>
              <a:rPr lang="en-US" dirty="0" err="1"/>
              <a:t>nacional</a:t>
            </a:r>
            <a:r>
              <a:rPr lang="en-US" dirty="0"/>
              <a:t>, </a:t>
            </a:r>
            <a:r>
              <a:rPr lang="en-US" dirty="0" err="1"/>
              <a:t>si</a:t>
            </a:r>
            <a:r>
              <a:rPr lang="en-US" dirty="0"/>
              <a:t> se dispone de </a:t>
            </a:r>
            <a:r>
              <a:rPr lang="en-US" dirty="0" err="1"/>
              <a:t>ellos</a:t>
            </a:r>
            <a:endParaRPr lang="en-US" dirty="0"/>
          </a:p>
          <a:p>
            <a:pPr lvl="1"/>
            <a:r>
              <a:rPr lang="en-US" dirty="0"/>
              <a:t>Tasa de </a:t>
            </a:r>
            <a:r>
              <a:rPr lang="en-US" dirty="0" err="1"/>
              <a:t>interrupción</a:t>
            </a:r>
            <a:r>
              <a:rPr lang="en-US" dirty="0"/>
              <a:t> </a:t>
            </a:r>
            <a:r>
              <a:rPr lang="en-US" dirty="0" err="1"/>
              <a:t>por</a:t>
            </a:r>
            <a:r>
              <a:rPr lang="en-US" dirty="0"/>
              <a:t> </a:t>
            </a:r>
            <a:r>
              <a:rPr lang="en-US" dirty="0" err="1"/>
              <a:t>defecto</a:t>
            </a:r>
            <a:r>
              <a:rPr lang="en-US" dirty="0"/>
              <a:t> del 5% </a:t>
            </a:r>
            <a:r>
              <a:rPr lang="en-US" dirty="0" err="1"/>
              <a:t>anual</a:t>
            </a:r>
            <a:r>
              <a:rPr lang="en-US" dirty="0"/>
              <a:t>: </a:t>
            </a:r>
            <a:r>
              <a:rPr lang="en-US" dirty="0" err="1"/>
              <a:t>utilice</a:t>
            </a:r>
            <a:r>
              <a:rPr lang="en-US" dirty="0"/>
              <a:t> </a:t>
            </a:r>
            <a:r>
              <a:rPr lang="en-US" dirty="0" err="1"/>
              <a:t>el</a:t>
            </a:r>
            <a:r>
              <a:rPr lang="en-US" dirty="0"/>
              <a:t> nuevo </a:t>
            </a:r>
            <a:r>
              <a:rPr lang="en-US" dirty="0" err="1"/>
              <a:t>botón</a:t>
            </a:r>
            <a:r>
              <a:rPr lang="en-US" dirty="0"/>
              <a:t> del editor de </a:t>
            </a:r>
            <a:r>
              <a:rPr lang="en-US" dirty="0" err="1"/>
              <a:t>Tratamiento</a:t>
            </a:r>
            <a:r>
              <a:rPr lang="en-US" dirty="0"/>
              <a:t> </a:t>
            </a:r>
            <a:r>
              <a:rPr lang="en-US" dirty="0" err="1"/>
              <a:t>infantil</a:t>
            </a:r>
            <a:r>
              <a:rPr lang="en-US" dirty="0"/>
              <a:t> "</a:t>
            </a:r>
            <a:r>
              <a:rPr lang="en-US" dirty="0" err="1"/>
              <a:t>Aplicar</a:t>
            </a:r>
            <a:r>
              <a:rPr lang="en-US" dirty="0"/>
              <a:t> </a:t>
            </a:r>
            <a:r>
              <a:rPr lang="en-US" dirty="0" err="1"/>
              <a:t>tasa</a:t>
            </a:r>
            <a:r>
              <a:rPr lang="en-US" dirty="0"/>
              <a:t> de </a:t>
            </a:r>
            <a:r>
              <a:rPr lang="en-US" dirty="0" err="1"/>
              <a:t>interrupción</a:t>
            </a:r>
            <a:r>
              <a:rPr lang="en-US" dirty="0"/>
              <a:t> </a:t>
            </a:r>
            <a:r>
              <a:rPr lang="en-US" dirty="0" err="1"/>
              <a:t>por</a:t>
            </a:r>
            <a:r>
              <a:rPr lang="en-US" dirty="0"/>
              <a:t> </a:t>
            </a:r>
            <a:r>
              <a:rPr lang="en-US" dirty="0" err="1"/>
              <a:t>defecto</a:t>
            </a:r>
            <a:r>
              <a:rPr lang="en-US" dirty="0"/>
              <a:t>".</a:t>
            </a:r>
          </a:p>
          <a:p>
            <a:r>
              <a:rPr lang="en-US" dirty="0"/>
              <a:t>Las entradas de </a:t>
            </a:r>
            <a:r>
              <a:rPr lang="en-US" dirty="0" err="1"/>
              <a:t>interrupción</a:t>
            </a:r>
            <a:r>
              <a:rPr lang="en-US" dirty="0"/>
              <a:t> del </a:t>
            </a:r>
            <a:r>
              <a:rPr lang="en-US" dirty="0" err="1"/>
              <a:t>tratamiento</a:t>
            </a:r>
            <a:r>
              <a:rPr lang="en-US" dirty="0"/>
              <a:t> no </a:t>
            </a:r>
            <a:r>
              <a:rPr lang="en-US" dirty="0" err="1"/>
              <a:t>afectan</a:t>
            </a:r>
            <a:r>
              <a:rPr lang="en-US" dirty="0"/>
              <a:t> al </a:t>
            </a:r>
            <a:r>
              <a:rPr lang="en-US" dirty="0" err="1"/>
              <a:t>número</a:t>
            </a:r>
            <a:r>
              <a:rPr lang="en-US" dirty="0"/>
              <a:t> de </a:t>
            </a:r>
            <a:r>
              <a:rPr lang="en-US" dirty="0" err="1"/>
              <a:t>niños</a:t>
            </a:r>
            <a:r>
              <a:rPr lang="en-US" dirty="0"/>
              <a:t> </a:t>
            </a:r>
            <a:r>
              <a:rPr lang="en-US" dirty="0" err="1"/>
              <a:t>en</a:t>
            </a:r>
            <a:r>
              <a:rPr lang="en-US" dirty="0"/>
              <a:t> TAR (</a:t>
            </a:r>
            <a:r>
              <a:rPr lang="en-US" dirty="0" err="1"/>
              <a:t>establecido</a:t>
            </a:r>
            <a:r>
              <a:rPr lang="en-US" dirty="0"/>
              <a:t> </a:t>
            </a:r>
            <a:r>
              <a:rPr lang="en-US" dirty="0" err="1"/>
              <a:t>por</a:t>
            </a:r>
            <a:r>
              <a:rPr lang="en-US" dirty="0"/>
              <a:t> </a:t>
            </a:r>
            <a:r>
              <a:rPr lang="en-US" dirty="0" err="1"/>
              <a:t>los</a:t>
            </a:r>
            <a:r>
              <a:rPr lang="en-US" dirty="0"/>
              <a:t> </a:t>
            </a:r>
            <a:r>
              <a:rPr lang="en-US" dirty="0" err="1"/>
              <a:t>datos</a:t>
            </a:r>
            <a:r>
              <a:rPr lang="en-US" dirty="0"/>
              <a:t> del </a:t>
            </a:r>
            <a:r>
              <a:rPr lang="en-US" dirty="0" err="1"/>
              <a:t>programa</a:t>
            </a:r>
            <a:r>
              <a:rPr lang="en-US" dirty="0"/>
              <a:t>), </a:t>
            </a:r>
            <a:br>
              <a:rPr lang="en-US" dirty="0"/>
            </a:br>
            <a:r>
              <a:rPr lang="en-US" dirty="0" err="1"/>
              <a:t>pero</a:t>
            </a:r>
            <a:r>
              <a:rPr lang="en-US" dirty="0"/>
              <a:t> </a:t>
            </a:r>
            <a:r>
              <a:rPr lang="en-US" dirty="0" err="1"/>
              <a:t>sí</a:t>
            </a:r>
            <a:r>
              <a:rPr lang="en-US" dirty="0"/>
              <a:t> </a:t>
            </a:r>
            <a:r>
              <a:rPr lang="en-US" dirty="0" err="1"/>
              <a:t>afinarán</a:t>
            </a:r>
            <a:r>
              <a:rPr lang="en-US" dirty="0"/>
              <a:t>:</a:t>
            </a:r>
          </a:p>
          <a:p>
            <a:pPr lvl="1"/>
            <a:r>
              <a:rPr lang="en-US" dirty="0" err="1"/>
              <a:t>el</a:t>
            </a:r>
            <a:r>
              <a:rPr lang="en-US" dirty="0"/>
              <a:t> </a:t>
            </a:r>
            <a:r>
              <a:rPr lang="en-US" dirty="0" err="1"/>
              <a:t>porcentaje</a:t>
            </a:r>
            <a:r>
              <a:rPr lang="en-US" dirty="0"/>
              <a:t> de </a:t>
            </a:r>
            <a:r>
              <a:rPr lang="en-US" dirty="0" err="1"/>
              <a:t>niños</a:t>
            </a:r>
            <a:r>
              <a:rPr lang="en-US" dirty="0"/>
              <a:t> </a:t>
            </a:r>
            <a:r>
              <a:rPr lang="en-US" dirty="0" err="1"/>
              <a:t>en</a:t>
            </a:r>
            <a:r>
              <a:rPr lang="en-US" dirty="0"/>
              <a:t> </a:t>
            </a:r>
            <a:r>
              <a:rPr lang="en-US" dirty="0" err="1"/>
              <a:t>el</a:t>
            </a:r>
            <a:r>
              <a:rPr lang="en-US" dirty="0"/>
              <a:t> primer </a:t>
            </a:r>
            <a:r>
              <a:rPr lang="en-US" dirty="0" err="1"/>
              <a:t>año</a:t>
            </a:r>
            <a:r>
              <a:rPr lang="en-US" dirty="0"/>
              <a:t> de </a:t>
            </a:r>
            <a:r>
              <a:rPr lang="en-US" dirty="0" err="1"/>
              <a:t>tratamiento</a:t>
            </a:r>
            <a:r>
              <a:rPr lang="en-US" dirty="0"/>
              <a:t> y </a:t>
            </a:r>
            <a:r>
              <a:rPr lang="en-US" dirty="0" err="1"/>
              <a:t>su</a:t>
            </a:r>
            <a:r>
              <a:rPr lang="en-US" dirty="0"/>
              <a:t> </a:t>
            </a:r>
            <a:r>
              <a:rPr lang="en-US" dirty="0" err="1"/>
              <a:t>distribución</a:t>
            </a:r>
            <a:r>
              <a:rPr lang="en-US" dirty="0"/>
              <a:t> </a:t>
            </a:r>
            <a:r>
              <a:rPr lang="en-US" dirty="0" err="1"/>
              <a:t>por</a:t>
            </a:r>
            <a:r>
              <a:rPr lang="en-US" dirty="0"/>
              <a:t> </a:t>
            </a:r>
            <a:r>
              <a:rPr lang="en-US" dirty="0" err="1"/>
              <a:t>edad</a:t>
            </a:r>
            <a:r>
              <a:rPr lang="en-US" dirty="0"/>
              <a:t> y </a:t>
            </a:r>
            <a:r>
              <a:rPr lang="en-US" dirty="0" err="1"/>
              <a:t>por</a:t>
            </a:r>
            <a:r>
              <a:rPr lang="en-US" dirty="0"/>
              <a:t> CD4 </a:t>
            </a:r>
          </a:p>
          <a:p>
            <a:pPr lvl="1"/>
            <a:r>
              <a:rPr lang="en-US" dirty="0"/>
              <a:t>El (¡nuevo!) </a:t>
            </a:r>
            <a:r>
              <a:rPr lang="en-US" dirty="0" err="1"/>
              <a:t>cálculo</a:t>
            </a:r>
            <a:r>
              <a:rPr lang="en-US" dirty="0"/>
              <a:t> de Spectrum del </a:t>
            </a:r>
            <a:br>
              <a:rPr lang="en-US" dirty="0"/>
            </a:br>
            <a:r>
              <a:rPr lang="en-US" dirty="0" err="1"/>
              <a:t>Conocimiento</a:t>
            </a:r>
            <a:r>
              <a:rPr lang="en-US" dirty="0"/>
              <a:t> del Estado </a:t>
            </a:r>
            <a:r>
              <a:rPr lang="en-US" dirty="0" err="1"/>
              <a:t>serológico</a:t>
            </a:r>
            <a:r>
              <a:rPr lang="en-US" dirty="0"/>
              <a:t> de </a:t>
            </a:r>
            <a:r>
              <a:rPr lang="en-US" dirty="0" err="1"/>
              <a:t>los</a:t>
            </a:r>
            <a:r>
              <a:rPr lang="en-US" dirty="0"/>
              <a:t> </a:t>
            </a:r>
            <a:r>
              <a:rPr lang="en-US" dirty="0" err="1"/>
              <a:t>niños</a:t>
            </a:r>
            <a:r>
              <a:rPr lang="en-US" dirty="0"/>
              <a:t>. </a:t>
            </a:r>
          </a:p>
          <a:p>
            <a:pPr marL="457200" lvl="1" indent="0">
              <a:buNone/>
            </a:pPr>
            <a:endParaRPr lang="en-US" dirty="0">
              <a:highlight>
                <a:srgbClr val="00FF00"/>
              </a:highlight>
            </a:endParaRPr>
          </a:p>
        </p:txBody>
      </p:sp>
      <p:sp>
        <p:nvSpPr>
          <p:cNvPr id="2" name="Slide Number Placeholder 1">
            <a:extLst>
              <a:ext uri="{FF2B5EF4-FFF2-40B4-BE49-F238E27FC236}">
                <a16:creationId xmlns:a16="http://schemas.microsoft.com/office/drawing/2014/main" id="{48BAF989-BCB7-D06F-10F3-5ED6BBAEEC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100" b="0" i="0" u="none" strike="noStrike" kern="1200" cap="none" spc="0" normalizeH="0" baseline="0" noProof="0" smtClean="0">
                <a:ln>
                  <a:noFill/>
                </a:ln>
                <a:solidFill>
                  <a:prstClr val="black">
                    <a:tint val="75000"/>
                  </a:prstClr>
                </a:solidFill>
                <a:effectLst/>
                <a:uLnTx/>
                <a:uFillTx/>
                <a:latin typeface="Calibri"/>
                <a:ea typeface="+mn-ea"/>
                <a:cs typeface="+mn-cs"/>
              </a:rPr>
              <a:t>20</a:t>
            </a:fld>
            <a:endParaRPr kumimoji="0" lang="en-US"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A14E76DC-09FB-A216-6113-DCDFA2B68C0F}"/>
              </a:ext>
            </a:extLst>
          </p:cNvPr>
          <p:cNvPicPr>
            <a:picLocks noChangeAspect="1"/>
          </p:cNvPicPr>
          <p:nvPr/>
        </p:nvPicPr>
        <p:blipFill>
          <a:blip r:embed="rId2"/>
          <a:stretch>
            <a:fillRect/>
          </a:stretch>
        </p:blipFill>
        <p:spPr>
          <a:xfrm>
            <a:off x="6242626" y="1298030"/>
            <a:ext cx="5949373" cy="4789261"/>
          </a:xfrm>
          <a:prstGeom prst="rect">
            <a:avLst/>
          </a:prstGeom>
        </p:spPr>
      </p:pic>
      <p:sp>
        <p:nvSpPr>
          <p:cNvPr id="5" name="Rectangle 4">
            <a:extLst>
              <a:ext uri="{FF2B5EF4-FFF2-40B4-BE49-F238E27FC236}">
                <a16:creationId xmlns:a16="http://schemas.microsoft.com/office/drawing/2014/main" id="{229591FF-34EE-97E7-364F-16D97D500E28}"/>
              </a:ext>
            </a:extLst>
          </p:cNvPr>
          <p:cNvSpPr/>
          <p:nvPr/>
        </p:nvSpPr>
        <p:spPr>
          <a:xfrm>
            <a:off x="8496300" y="5559969"/>
            <a:ext cx="1092200" cy="2693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06885D3-0841-86AA-E69A-E39195956F95}"/>
              </a:ext>
            </a:extLst>
          </p:cNvPr>
          <p:cNvSpPr/>
          <p:nvPr/>
        </p:nvSpPr>
        <p:spPr>
          <a:xfrm>
            <a:off x="6242626" y="4467769"/>
            <a:ext cx="5568373" cy="2693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41279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39F41A2-B259-534E-C68A-0038B5A5B8C2}"/>
              </a:ext>
            </a:extLst>
          </p:cNvPr>
          <p:cNvPicPr>
            <a:picLocks noChangeAspect="1"/>
          </p:cNvPicPr>
          <p:nvPr/>
        </p:nvPicPr>
        <p:blipFill rotWithShape="1">
          <a:blip r:embed="rId3"/>
          <a:srcRect b="29120"/>
          <a:stretch/>
        </p:blipFill>
        <p:spPr>
          <a:xfrm>
            <a:off x="3463290" y="744385"/>
            <a:ext cx="8641080" cy="4783098"/>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DAFA7C71-416D-7E17-4A38-7A2AB09FB3F4}"/>
              </a:ext>
            </a:extLst>
          </p:cNvPr>
          <p:cNvSpPr>
            <a:spLocks noGrp="1"/>
          </p:cNvSpPr>
          <p:nvPr>
            <p:ph type="title"/>
          </p:nvPr>
        </p:nvSpPr>
        <p:spPr>
          <a:xfrm>
            <a:off x="252919" y="1123838"/>
            <a:ext cx="2947482" cy="1076438"/>
          </a:xfrm>
        </p:spPr>
        <p:txBody>
          <a:bodyPr>
            <a:normAutofit/>
          </a:bodyPr>
          <a:lstStyle/>
          <a:p>
            <a:r>
              <a:rPr lang="en-US" sz="3200" b="1"/>
              <a:t>PTMI</a:t>
            </a:r>
          </a:p>
        </p:txBody>
      </p:sp>
      <p:sp>
        <p:nvSpPr>
          <p:cNvPr id="4" name="TextBox 3">
            <a:extLst>
              <a:ext uri="{FF2B5EF4-FFF2-40B4-BE49-F238E27FC236}">
                <a16:creationId xmlns:a16="http://schemas.microsoft.com/office/drawing/2014/main" id="{8A43B42C-8735-47D7-10FA-E08026E83581}"/>
              </a:ext>
            </a:extLst>
          </p:cNvPr>
          <p:cNvSpPr txBox="1"/>
          <p:nvPr/>
        </p:nvSpPr>
        <p:spPr>
          <a:xfrm>
            <a:off x="47888" y="2350264"/>
            <a:ext cx="3415402" cy="3477875"/>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Mostrar</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a:t>
            </a: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números</a:t>
            </a:r>
            <a:endPar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Añadir</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a:t>
            </a: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datos</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a:t>
            </a: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prenatales</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para 2023</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Comprobar</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la </a:t>
            </a: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retención</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a:t>
            </a: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en</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a:t>
            </a: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el</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a:t>
            </a: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momento</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de la </a:t>
            </a: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entrega</a:t>
            </a:r>
            <a:endPar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Comprobar</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a:t>
            </a: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el</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a:t>
            </a: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abandono</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a:t>
            </a: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mensual</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del TAR</a:t>
            </a:r>
            <a:b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b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durante</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la </a:t>
            </a: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lactancia</a:t>
            </a:r>
            <a:endPar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2000" dirty="0" err="1">
                <a:solidFill>
                  <a:prstClr val="white"/>
                </a:solidFill>
                <a:latin typeface="Corbel" panose="020B0503020204020204"/>
              </a:rPr>
              <a:t>Visualizar</a:t>
            </a:r>
            <a:r>
              <a:rPr lang="en-US" sz="2000" dirty="0">
                <a:solidFill>
                  <a:prstClr val="white"/>
                </a:solidFill>
                <a:latin typeface="Corbel" panose="020B0503020204020204"/>
              </a:rPr>
              <a:t> y </a:t>
            </a:r>
            <a:r>
              <a:rPr lang="en-US" sz="2000" dirty="0" err="1">
                <a:solidFill>
                  <a:prstClr val="white"/>
                </a:solidFill>
                <a:latin typeface="Corbel" panose="020B0503020204020204"/>
              </a:rPr>
              <a:t>comprobar</a:t>
            </a:r>
            <a:r>
              <a:rPr lang="en-US" sz="2000" dirty="0">
                <a:solidFill>
                  <a:prstClr val="white"/>
                </a:solidFill>
                <a:latin typeface="Corbel" panose="020B0503020204020204"/>
              </a:rPr>
              <a:t> </a:t>
            </a:r>
            <a:r>
              <a:rPr lang="en-US" sz="2000" dirty="0" err="1">
                <a:solidFill>
                  <a:prstClr val="white"/>
                </a:solidFill>
                <a:latin typeface="Corbel" panose="020B0503020204020204"/>
              </a:rPr>
              <a:t>los</a:t>
            </a:r>
            <a:r>
              <a:rPr lang="en-US" sz="2000" dirty="0">
                <a:solidFill>
                  <a:prstClr val="white"/>
                </a:solidFill>
                <a:latin typeface="Corbel" panose="020B0503020204020204"/>
              </a:rPr>
              <a:t> </a:t>
            </a:r>
            <a:r>
              <a:rPr lang="en-US" sz="2000" dirty="0" err="1">
                <a:solidFill>
                  <a:prstClr val="white"/>
                </a:solidFill>
                <a:latin typeface="Corbel" panose="020B0503020204020204"/>
              </a:rPr>
              <a:t>ingresos</a:t>
            </a:r>
            <a:r>
              <a:rPr lang="en-US" sz="2000" dirty="0">
                <a:solidFill>
                  <a:prstClr val="white"/>
                </a:solidFill>
                <a:latin typeface="Corbel" panose="020B0503020204020204"/>
              </a:rPr>
              <a:t> </a:t>
            </a:r>
            <a:r>
              <a:rPr lang="en-US" sz="2000" dirty="0" err="1">
                <a:solidFill>
                  <a:prstClr val="white"/>
                </a:solidFill>
                <a:latin typeface="Corbel" panose="020B0503020204020204"/>
              </a:rPr>
              <a:t>en</a:t>
            </a:r>
            <a:r>
              <a:rPr lang="en-US" sz="2000" dirty="0">
                <a:solidFill>
                  <a:prstClr val="white"/>
                </a:solidFill>
                <a:latin typeface="Corbel" panose="020B0503020204020204"/>
              </a:rPr>
              <a:t> un </a:t>
            </a:r>
            <a:r>
              <a:rPr lang="en-US" sz="2000" dirty="0" err="1">
                <a:solidFill>
                  <a:prstClr val="white"/>
                </a:solidFill>
                <a:latin typeface="Corbel" panose="020B0503020204020204"/>
              </a:rPr>
              <a:t>gráfico</a:t>
            </a:r>
            <a:r>
              <a:rPr lang="en-US" sz="2000" dirty="0">
                <a:solidFill>
                  <a:prstClr val="white"/>
                </a:solidFill>
                <a:latin typeface="Corbel" panose="020B0503020204020204"/>
              </a:rPr>
              <a:t>: </a:t>
            </a:r>
            <a:br>
              <a:rPr lang="en-US" sz="2000" dirty="0">
                <a:solidFill>
                  <a:prstClr val="white"/>
                </a:solidFill>
                <a:latin typeface="Corbel" panose="020B0503020204020204"/>
              </a:rPr>
            </a:br>
            <a:r>
              <a:rPr lang="en-US" sz="2000" dirty="0">
                <a:solidFill>
                  <a:prstClr val="white"/>
                </a:solidFill>
                <a:latin typeface="Corbel" panose="020B0503020204020204"/>
              </a:rPr>
              <a:t>‘Plot values’</a:t>
            </a:r>
            <a:endPar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7" name="Picture 6">
            <a:extLst>
              <a:ext uri="{FF2B5EF4-FFF2-40B4-BE49-F238E27FC236}">
                <a16:creationId xmlns:a16="http://schemas.microsoft.com/office/drawing/2014/main" id="{43921FE2-2FAF-7BBF-67E4-D664DD5B437A}"/>
              </a:ext>
            </a:extLst>
          </p:cNvPr>
          <p:cNvPicPr>
            <a:picLocks noChangeAspect="1"/>
          </p:cNvPicPr>
          <p:nvPr/>
        </p:nvPicPr>
        <p:blipFill rotWithShape="1">
          <a:blip r:embed="rId4"/>
          <a:srcRect t="90557" b="-46"/>
          <a:stretch/>
        </p:blipFill>
        <p:spPr>
          <a:xfrm>
            <a:off x="3467552" y="5511928"/>
            <a:ext cx="8642959" cy="650747"/>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96BFEA02-5D8D-71CB-008B-13CC97591BFD}"/>
              </a:ext>
            </a:extLst>
          </p:cNvPr>
          <p:cNvSpPr/>
          <p:nvPr/>
        </p:nvSpPr>
        <p:spPr>
          <a:xfrm>
            <a:off x="7858125" y="2524124"/>
            <a:ext cx="371475" cy="7334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9" name="Rectangle 8">
            <a:extLst>
              <a:ext uri="{FF2B5EF4-FFF2-40B4-BE49-F238E27FC236}">
                <a16:creationId xmlns:a16="http://schemas.microsoft.com/office/drawing/2014/main" id="{E963C808-A5F6-686A-27F7-B4FBE137B6AE}"/>
              </a:ext>
            </a:extLst>
          </p:cNvPr>
          <p:cNvSpPr/>
          <p:nvPr/>
        </p:nvSpPr>
        <p:spPr>
          <a:xfrm>
            <a:off x="7753350" y="3400425"/>
            <a:ext cx="581024"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Oval 9">
            <a:extLst>
              <a:ext uri="{FF2B5EF4-FFF2-40B4-BE49-F238E27FC236}">
                <a16:creationId xmlns:a16="http://schemas.microsoft.com/office/drawing/2014/main" id="{6960243A-C8D6-6579-DA8E-B2C62BC8D882}"/>
              </a:ext>
            </a:extLst>
          </p:cNvPr>
          <p:cNvSpPr/>
          <p:nvPr/>
        </p:nvSpPr>
        <p:spPr>
          <a:xfrm>
            <a:off x="9610725" y="107621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1</a:t>
            </a:r>
          </a:p>
        </p:txBody>
      </p:sp>
      <p:sp>
        <p:nvSpPr>
          <p:cNvPr id="11" name="Oval 10">
            <a:extLst>
              <a:ext uri="{FF2B5EF4-FFF2-40B4-BE49-F238E27FC236}">
                <a16:creationId xmlns:a16="http://schemas.microsoft.com/office/drawing/2014/main" id="{305D5A71-A7CB-BF2A-1E65-41DCA0456278}"/>
              </a:ext>
            </a:extLst>
          </p:cNvPr>
          <p:cNvSpPr/>
          <p:nvPr/>
        </p:nvSpPr>
        <p:spPr>
          <a:xfrm>
            <a:off x="7657649" y="2274570"/>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2</a:t>
            </a:r>
          </a:p>
        </p:txBody>
      </p:sp>
      <p:sp>
        <p:nvSpPr>
          <p:cNvPr id="12" name="Oval 11">
            <a:extLst>
              <a:ext uri="{FF2B5EF4-FFF2-40B4-BE49-F238E27FC236}">
                <a16:creationId xmlns:a16="http://schemas.microsoft.com/office/drawing/2014/main" id="{7CE76D5C-03DC-6B23-3EE7-75DDA07EDB05}"/>
              </a:ext>
            </a:extLst>
          </p:cNvPr>
          <p:cNvSpPr/>
          <p:nvPr/>
        </p:nvSpPr>
        <p:spPr>
          <a:xfrm>
            <a:off x="7441431" y="317944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3</a:t>
            </a:r>
          </a:p>
        </p:txBody>
      </p:sp>
      <p:sp>
        <p:nvSpPr>
          <p:cNvPr id="13" name="Rectangle 12">
            <a:extLst>
              <a:ext uri="{FF2B5EF4-FFF2-40B4-BE49-F238E27FC236}">
                <a16:creationId xmlns:a16="http://schemas.microsoft.com/office/drawing/2014/main" id="{55D04721-FD56-74F2-93E1-2168C7790405}"/>
              </a:ext>
            </a:extLst>
          </p:cNvPr>
          <p:cNvSpPr/>
          <p:nvPr/>
        </p:nvSpPr>
        <p:spPr>
          <a:xfrm>
            <a:off x="7753350" y="4962525"/>
            <a:ext cx="581024"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4" name="Oval 13">
            <a:extLst>
              <a:ext uri="{FF2B5EF4-FFF2-40B4-BE49-F238E27FC236}">
                <a16:creationId xmlns:a16="http://schemas.microsoft.com/office/drawing/2014/main" id="{551129B2-94FE-94D6-8D0E-93C167F91E6C}"/>
              </a:ext>
            </a:extLst>
          </p:cNvPr>
          <p:cNvSpPr/>
          <p:nvPr/>
        </p:nvSpPr>
        <p:spPr>
          <a:xfrm>
            <a:off x="7486199" y="4695444"/>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4</a:t>
            </a:r>
          </a:p>
        </p:txBody>
      </p:sp>
      <p:sp>
        <p:nvSpPr>
          <p:cNvPr id="15" name="Oval 14">
            <a:extLst>
              <a:ext uri="{FF2B5EF4-FFF2-40B4-BE49-F238E27FC236}">
                <a16:creationId xmlns:a16="http://schemas.microsoft.com/office/drawing/2014/main" id="{90577C4A-654E-40AF-FB60-862ACC2972F4}"/>
              </a:ext>
            </a:extLst>
          </p:cNvPr>
          <p:cNvSpPr/>
          <p:nvPr/>
        </p:nvSpPr>
        <p:spPr>
          <a:xfrm>
            <a:off x="8791124" y="525081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5</a:t>
            </a:r>
          </a:p>
        </p:txBody>
      </p:sp>
    </p:spTree>
    <p:extLst>
      <p:ext uri="{BB962C8B-B14F-4D97-AF65-F5344CB8AC3E}">
        <p14:creationId xmlns:p14="http://schemas.microsoft.com/office/powerpoint/2010/main" val="1538061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13" name="Rectangle 12">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6" name="TextBox 5">
            <a:extLst>
              <a:ext uri="{FF2B5EF4-FFF2-40B4-BE49-F238E27FC236}">
                <a16:creationId xmlns:a16="http://schemas.microsoft.com/office/drawing/2014/main" id="{8F4E6F2C-58D3-C064-4AC7-1AA9CA75767D}"/>
              </a:ext>
            </a:extLst>
          </p:cNvPr>
          <p:cNvSpPr txBox="1"/>
          <p:nvPr/>
        </p:nvSpPr>
        <p:spPr>
          <a:xfrm>
            <a:off x="252919" y="1123837"/>
            <a:ext cx="2947482" cy="460118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s-MX" sz="3600" spc="-60">
                <a:solidFill>
                  <a:srgbClr val="FFFFFF"/>
                </a:solidFill>
                <a:latin typeface="+mj-lt"/>
                <a:ea typeface="Cambria" panose="02040503050406030204" pitchFamily="18" charset="0"/>
                <a:cs typeface="+mj-cs"/>
              </a:rPr>
              <a:t>¿Qué pasa si lo hacemos mal?</a:t>
            </a:r>
          </a:p>
        </p:txBody>
      </p:sp>
      <p:sp>
        <p:nvSpPr>
          <p:cNvPr id="3" name="Content Placeholder 2"/>
          <p:cNvSpPr>
            <a:spLocks noGrp="1"/>
          </p:cNvSpPr>
          <p:nvPr>
            <p:ph idx="4294967295"/>
          </p:nvPr>
        </p:nvSpPr>
        <p:spPr>
          <a:xfrm>
            <a:off x="3443591" y="864108"/>
            <a:ext cx="4897553" cy="5120640"/>
          </a:xfrm>
          <a:prstGeom prst="rect">
            <a:avLst/>
          </a:prstGeom>
        </p:spPr>
        <p:txBody>
          <a:bodyPr vert="horz" lIns="91440" tIns="45720" rIns="91440" bIns="45720" rtlCol="0" anchor="ctr">
            <a:normAutofit/>
          </a:bodyPr>
          <a:lstStyle/>
          <a:p>
            <a:r>
              <a:rPr lang="es-MX">
                <a:solidFill>
                  <a:schemeClr val="tx1"/>
                </a:solidFill>
                <a:latin typeface="+mj-lt"/>
                <a:ea typeface="Cambria" panose="02040503050406030204" pitchFamily="18" charset="0"/>
              </a:rPr>
              <a:t>Subestimación o sobreestimación</a:t>
            </a:r>
          </a:p>
          <a:p>
            <a:pPr lvl="1"/>
            <a:r>
              <a:rPr lang="es-MX">
                <a:solidFill>
                  <a:schemeClr val="tx1"/>
                </a:solidFill>
                <a:latin typeface="+mj-lt"/>
                <a:ea typeface="Cambria" panose="02040503050406030204" pitchFamily="18" charset="0"/>
              </a:rPr>
              <a:t>Incidencia y/o prevalencia</a:t>
            </a:r>
          </a:p>
          <a:p>
            <a:pPr lvl="1"/>
            <a:r>
              <a:rPr lang="es-MX">
                <a:solidFill>
                  <a:schemeClr val="tx1"/>
                </a:solidFill>
                <a:latin typeface="+mj-lt"/>
                <a:ea typeface="Cambria" panose="02040503050406030204" pitchFamily="18" charset="0"/>
              </a:rPr>
              <a:t>Cobertura de PTMI o TAR</a:t>
            </a:r>
          </a:p>
          <a:p>
            <a:pPr lvl="1"/>
            <a:r>
              <a:rPr lang="es-MX">
                <a:solidFill>
                  <a:schemeClr val="tx1"/>
                </a:solidFill>
                <a:latin typeface="+mj-lt"/>
                <a:ea typeface="Cambria" panose="02040503050406030204" pitchFamily="18" charset="0"/>
              </a:rPr>
              <a:t>Nuevas infecciones, PVVIH y muertes relacionadas con el sida</a:t>
            </a:r>
            <a:br>
              <a:rPr lang="es-MX">
                <a:solidFill>
                  <a:schemeClr val="tx1"/>
                </a:solidFill>
                <a:latin typeface="+mj-lt"/>
                <a:ea typeface="Cambria" panose="02040503050406030204" pitchFamily="18" charset="0"/>
              </a:rPr>
            </a:br>
            <a:endParaRPr lang="es-MX">
              <a:solidFill>
                <a:schemeClr val="tx1"/>
              </a:solidFill>
              <a:latin typeface="+mj-lt"/>
              <a:ea typeface="Cambria" panose="02040503050406030204" pitchFamily="18" charset="0"/>
            </a:endParaRPr>
          </a:p>
          <a:p>
            <a:r>
              <a:rPr lang="es-MX">
                <a:solidFill>
                  <a:schemeClr val="tx1"/>
                </a:solidFill>
                <a:latin typeface="+mj-lt"/>
                <a:ea typeface="Cambria" panose="02040503050406030204" pitchFamily="18" charset="0"/>
              </a:rPr>
              <a:t>Conduce a:</a:t>
            </a:r>
          </a:p>
          <a:p>
            <a:pPr lvl="1"/>
            <a:r>
              <a:rPr lang="es-MX">
                <a:solidFill>
                  <a:schemeClr val="tx1"/>
                </a:solidFill>
                <a:latin typeface="+mj-lt"/>
                <a:ea typeface="Cambria" panose="02040503050406030204" pitchFamily="18" charset="0"/>
              </a:rPr>
              <a:t>Centrarse en los lugares equivocados, intervenciones equivocadas, asignación de recursos equivocada</a:t>
            </a:r>
          </a:p>
          <a:p>
            <a:pPr lvl="1"/>
            <a:r>
              <a:rPr lang="es-MX">
                <a:solidFill>
                  <a:schemeClr val="tx1"/>
                </a:solidFill>
                <a:latin typeface="+mj-lt"/>
                <a:ea typeface="Cambria" panose="02040503050406030204" pitchFamily="18" charset="0"/>
              </a:rPr>
              <a:t>Desperdicio de recursos y tiempo del personal</a:t>
            </a:r>
          </a:p>
          <a:p>
            <a:pPr lvl="1"/>
            <a:r>
              <a:rPr lang="es-MX">
                <a:solidFill>
                  <a:schemeClr val="tx1"/>
                </a:solidFill>
                <a:latin typeface="+mj-lt"/>
                <a:ea typeface="Cambria" panose="02040503050406030204" pitchFamily="18" charset="0"/>
              </a:rPr>
              <a:t>Decisiones equivocadas "Ladrar al árbol equivocado"</a:t>
            </a:r>
          </a:p>
        </p:txBody>
      </p:sp>
      <p:pic>
        <p:nvPicPr>
          <p:cNvPr id="2" name="Picture 1">
            <a:extLst>
              <a:ext uri="{FF2B5EF4-FFF2-40B4-BE49-F238E27FC236}">
                <a16:creationId xmlns:a16="http://schemas.microsoft.com/office/drawing/2014/main" id="{D7A3B22C-DFBA-0C9F-AB3D-A519B7201808}"/>
              </a:ext>
            </a:extLst>
          </p:cNvPr>
          <p:cNvPicPr>
            <a:picLocks noChangeAspect="1"/>
          </p:cNvPicPr>
          <p:nvPr/>
        </p:nvPicPr>
        <p:blipFill>
          <a:blip r:embed="rId3"/>
          <a:stretch>
            <a:fillRect/>
          </a:stretch>
        </p:blipFill>
        <p:spPr>
          <a:xfrm>
            <a:off x="10208690" y="6164915"/>
            <a:ext cx="1857375" cy="428625"/>
          </a:xfrm>
          <a:prstGeom prst="rect">
            <a:avLst/>
          </a:prstGeom>
        </p:spPr>
      </p:pic>
      <p:graphicFrame>
        <p:nvGraphicFramePr>
          <p:cNvPr id="4" name="Chart 3"/>
          <p:cNvGraphicFramePr>
            <a:graphicFrameLocks/>
          </p:cNvGraphicFramePr>
          <p:nvPr>
            <p:extLst>
              <p:ext uri="{D42A27DB-BD31-4B8C-83A1-F6EECF244321}">
                <p14:modId xmlns:p14="http://schemas.microsoft.com/office/powerpoint/2010/main" val="1951593710"/>
              </p:ext>
            </p:extLst>
          </p:nvPr>
        </p:nvGraphicFramePr>
        <p:xfrm>
          <a:off x="8341144" y="864108"/>
          <a:ext cx="3474720" cy="512064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C4277A94-544F-E964-23E0-8998938E5DAC}"/>
              </a:ext>
            </a:extLst>
          </p:cNvPr>
          <p:cNvPicPr>
            <a:picLocks noChangeAspect="1"/>
          </p:cNvPicPr>
          <p:nvPr/>
        </p:nvPicPr>
        <p:blipFill>
          <a:blip r:embed="rId5"/>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323987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A3A4C6F5-F6EC-C4FA-B5FF-EB67E63D0B99}"/>
              </a:ext>
            </a:extLst>
          </p:cNvPr>
          <p:cNvPicPr>
            <a:picLocks noChangeAspect="1"/>
          </p:cNvPicPr>
          <p:nvPr/>
        </p:nvPicPr>
        <p:blipFill rotWithShape="1">
          <a:blip r:embed="rId3"/>
          <a:srcRect l="30149" r="20946" b="46121"/>
          <a:stretch/>
        </p:blipFill>
        <p:spPr>
          <a:xfrm>
            <a:off x="6486145" y="1272491"/>
            <a:ext cx="4896754" cy="3576483"/>
          </a:xfrm>
          <a:prstGeom prst="rect">
            <a:avLst/>
          </a:prstGeom>
        </p:spPr>
      </p:pic>
      <p:sp>
        <p:nvSpPr>
          <p:cNvPr id="2" name="TextBox 1">
            <a:extLst>
              <a:ext uri="{FF2B5EF4-FFF2-40B4-BE49-F238E27FC236}">
                <a16:creationId xmlns:a16="http://schemas.microsoft.com/office/drawing/2014/main" id="{88913B21-0EB5-A046-E4A8-E77DDF9951C1}"/>
              </a:ext>
            </a:extLst>
          </p:cNvPr>
          <p:cNvSpPr txBox="1"/>
          <p:nvPr/>
        </p:nvSpPr>
        <p:spPr>
          <a:xfrm>
            <a:off x="504202" y="450161"/>
            <a:ext cx="11183596" cy="553998"/>
          </a:xfrm>
          <a:prstGeom prst="rect">
            <a:avLst/>
          </a:prstGeom>
          <a:noFill/>
        </p:spPr>
        <p:txBody>
          <a:bodyPr wrap="square" lIns="91440" tIns="45720" rIns="91440" bIns="45720" rtlCol="0" anchor="t">
            <a:spAutoFit/>
          </a:bodyPr>
          <a:lstStyle/>
          <a:p>
            <a:pPr algn="ctr"/>
            <a:r>
              <a:rPr lang="es-MX" sz="3000">
                <a:solidFill>
                  <a:srgbClr val="0070C0"/>
                </a:solidFill>
              </a:rPr>
              <a:t>Requisitos para publicar una tendencia de incidencia de EPP o CSAVR</a:t>
            </a:r>
          </a:p>
        </p:txBody>
      </p:sp>
      <p:sp>
        <p:nvSpPr>
          <p:cNvPr id="4" name="TextBox 3">
            <a:extLst>
              <a:ext uri="{FF2B5EF4-FFF2-40B4-BE49-F238E27FC236}">
                <a16:creationId xmlns:a16="http://schemas.microsoft.com/office/drawing/2014/main" id="{E217895E-E21E-B08B-C8D0-3860F5349E1B}"/>
              </a:ext>
            </a:extLst>
          </p:cNvPr>
          <p:cNvSpPr txBox="1"/>
          <p:nvPr/>
        </p:nvSpPr>
        <p:spPr>
          <a:xfrm>
            <a:off x="437789" y="1423987"/>
            <a:ext cx="5963012" cy="3693319"/>
          </a:xfrm>
          <a:prstGeom prst="rect">
            <a:avLst/>
          </a:prstGeom>
          <a:noFill/>
        </p:spPr>
        <p:txBody>
          <a:bodyPr wrap="square">
            <a:spAutoFit/>
          </a:bodyPr>
          <a:lstStyle/>
          <a:p>
            <a:r>
              <a:rPr lang="en-US" b="1" u="sng"/>
              <a:t>EPP:</a:t>
            </a:r>
          </a:p>
          <a:p>
            <a:pPr marL="285750" indent="-285750">
              <a:buFont typeface="Arial" panose="020B0604020202020204" pitchFamily="34" charset="0"/>
              <a:buChar char="•"/>
            </a:pPr>
            <a:r>
              <a:rPr lang="es-MX"/>
              <a:t>Todas las </a:t>
            </a:r>
            <a:r>
              <a:rPr lang="es-MX" b="1"/>
              <a:t>principales poblaciones clave </a:t>
            </a:r>
            <a:r>
              <a:rPr lang="es-MX"/>
              <a:t>cubiertas</a:t>
            </a:r>
            <a:br>
              <a:rPr lang="es-MX"/>
            </a:br>
            <a:endParaRPr lang="es-MX"/>
          </a:p>
          <a:p>
            <a:r>
              <a:rPr lang="es-MX"/>
              <a:t>Cada población clave estimada en función de: </a:t>
            </a:r>
          </a:p>
          <a:p>
            <a:pPr marL="285750" indent="-285750">
              <a:buFont typeface="Arial" panose="020B0604020202020204" pitchFamily="34" charset="0"/>
              <a:buChar char="•"/>
            </a:pPr>
            <a:r>
              <a:rPr lang="es-MX"/>
              <a:t>Estimación</a:t>
            </a:r>
            <a:r>
              <a:rPr lang="es-MX" b="1"/>
              <a:t> del tamaño de la población nacional</a:t>
            </a:r>
          </a:p>
          <a:p>
            <a:pPr marL="285750" indent="-285750">
              <a:buFont typeface="Arial" panose="020B0604020202020204" pitchFamily="34" charset="0"/>
              <a:buChar char="•"/>
            </a:pPr>
            <a:r>
              <a:rPr lang="es-MX"/>
              <a:t>Estimación del </a:t>
            </a:r>
            <a:r>
              <a:rPr lang="es-MX" b="1"/>
              <a:t>% de hombres </a:t>
            </a:r>
            <a:r>
              <a:rPr lang="es-MX"/>
              <a:t>en cada población</a:t>
            </a:r>
          </a:p>
          <a:p>
            <a:pPr marL="285750" indent="-285750">
              <a:buFont typeface="Arial" panose="020B0604020202020204" pitchFamily="34" charset="0"/>
              <a:buChar char="•"/>
            </a:pPr>
            <a:r>
              <a:rPr lang="es-MX"/>
              <a:t>Estimación </a:t>
            </a:r>
            <a:r>
              <a:rPr lang="es-MX" b="1"/>
              <a:t>del tiempo </a:t>
            </a:r>
            <a:r>
              <a:rPr lang="es-MX"/>
              <a:t>pasado en la población </a:t>
            </a:r>
            <a:br>
              <a:rPr lang="es-MX"/>
            </a:br>
            <a:r>
              <a:rPr lang="es-MX"/>
              <a:t>(por ejemplo, años en el trabajo sexual)</a:t>
            </a:r>
          </a:p>
          <a:p>
            <a:pPr marL="285750" indent="-285750">
              <a:buFont typeface="Arial" panose="020B0604020202020204" pitchFamily="34" charset="0"/>
              <a:buChar char="•"/>
            </a:pPr>
            <a:r>
              <a:rPr lang="es-MX"/>
              <a:t>Al menos </a:t>
            </a:r>
            <a:r>
              <a:rPr lang="es-MX" b="1"/>
              <a:t>3 puntos de datos de prevalencia en el tiempo, </a:t>
            </a:r>
            <a:br>
              <a:rPr lang="es-MX" b="1"/>
            </a:br>
            <a:r>
              <a:rPr lang="es-MX"/>
              <a:t>de los cuales uno </a:t>
            </a:r>
            <a:r>
              <a:rPr lang="es-MX" b="1"/>
              <a:t>no más antiguo de 4 años </a:t>
            </a:r>
            <a:br>
              <a:rPr lang="es-MX" b="1"/>
            </a:br>
            <a:r>
              <a:rPr lang="es-MX"/>
              <a:t>(es decir, de 2019 o posterior)</a:t>
            </a:r>
          </a:p>
          <a:p>
            <a:pPr marL="285750" indent="-285750">
              <a:buFont typeface="Arial" panose="020B0604020202020204" pitchFamily="34" charset="0"/>
              <a:buChar char="•"/>
            </a:pPr>
            <a:endParaRPr lang="en-US" b="1">
              <a:highlight>
                <a:srgbClr val="FFFF00"/>
              </a:highlight>
            </a:endParaRPr>
          </a:p>
          <a:p>
            <a:r>
              <a:rPr lang="en-US" b="1" u="sng"/>
              <a:t>CSAVR:</a:t>
            </a:r>
            <a:endParaRPr lang="en-US"/>
          </a:p>
        </p:txBody>
      </p:sp>
      <p:sp>
        <p:nvSpPr>
          <p:cNvPr id="7" name="TextBox 6">
            <a:extLst>
              <a:ext uri="{FF2B5EF4-FFF2-40B4-BE49-F238E27FC236}">
                <a16:creationId xmlns:a16="http://schemas.microsoft.com/office/drawing/2014/main" id="{18D60644-430C-3305-97F9-F28E74EF1EC2}"/>
              </a:ext>
            </a:extLst>
          </p:cNvPr>
          <p:cNvSpPr txBox="1"/>
          <p:nvPr/>
        </p:nvSpPr>
        <p:spPr>
          <a:xfrm>
            <a:off x="437789" y="5117306"/>
            <a:ext cx="11083651" cy="923330"/>
          </a:xfrm>
          <a:prstGeom prst="rect">
            <a:avLst/>
          </a:prstGeom>
          <a:noFill/>
        </p:spPr>
        <p:txBody>
          <a:bodyPr wrap="square">
            <a:spAutoFit/>
          </a:bodyPr>
          <a:lstStyle/>
          <a:p>
            <a:pPr marL="285750" indent="-285750">
              <a:buFont typeface="Arial" panose="020B0604020202020204" pitchFamily="34" charset="0"/>
              <a:buChar char="•"/>
            </a:pPr>
            <a:r>
              <a:rPr lang="es-MX" b="1">
                <a:solidFill>
                  <a:schemeClr val="tx1"/>
                </a:solidFill>
                <a:cs typeface="Arial" panose="020B0604020202020204" pitchFamily="34" charset="0"/>
              </a:rPr>
              <a:t>8 años </a:t>
            </a:r>
            <a:r>
              <a:rPr lang="es-MX">
                <a:solidFill>
                  <a:schemeClr val="tx1"/>
                </a:solidFill>
                <a:cs typeface="Arial" panose="020B0604020202020204" pitchFamily="34" charset="0"/>
              </a:rPr>
              <a:t>de datos de </a:t>
            </a:r>
            <a:r>
              <a:rPr lang="es-MX" b="1">
                <a:solidFill>
                  <a:schemeClr val="tx1"/>
                </a:solidFill>
                <a:cs typeface="Arial" panose="020B0604020202020204" pitchFamily="34" charset="0"/>
              </a:rPr>
              <a:t>muertes por VIH/SIDA </a:t>
            </a:r>
            <a:r>
              <a:rPr lang="es-MX" i="1">
                <a:solidFill>
                  <a:schemeClr val="tx1"/>
                </a:solidFill>
                <a:cs typeface="Arial" panose="020B0604020202020204" pitchFamily="34" charset="0"/>
              </a:rPr>
              <a:t>y </a:t>
            </a:r>
            <a:r>
              <a:rPr lang="es-MX" b="1">
                <a:solidFill>
                  <a:schemeClr val="tx1"/>
                </a:solidFill>
                <a:cs typeface="Arial" panose="020B0604020202020204" pitchFamily="34" charset="0"/>
              </a:rPr>
              <a:t>8 años </a:t>
            </a:r>
            <a:r>
              <a:rPr lang="es-MX">
                <a:solidFill>
                  <a:schemeClr val="tx1"/>
                </a:solidFill>
                <a:cs typeface="Arial" panose="020B0604020202020204" pitchFamily="34" charset="0"/>
              </a:rPr>
              <a:t>de </a:t>
            </a:r>
            <a:r>
              <a:rPr lang="es-MX" b="1">
                <a:solidFill>
                  <a:schemeClr val="tx1"/>
                </a:solidFill>
                <a:cs typeface="Arial" panose="020B0604020202020204" pitchFamily="34" charset="0"/>
              </a:rPr>
              <a:t>diagnósticos de casos </a:t>
            </a:r>
            <a:r>
              <a:rPr lang="es-MX">
                <a:cs typeface="Arial" panose="020B0604020202020204" pitchFamily="34" charset="0"/>
              </a:rPr>
              <a:t>(entre 1990 y 2023)</a:t>
            </a:r>
          </a:p>
          <a:p>
            <a:pPr marL="285750" indent="-285750">
              <a:buFont typeface="Arial" panose="020B0604020202020204" pitchFamily="34" charset="0"/>
              <a:buChar char="•"/>
            </a:pPr>
            <a:r>
              <a:rPr lang="es-MX">
                <a:cs typeface="Arial" panose="020B0604020202020204" pitchFamily="34" charset="0"/>
              </a:rPr>
              <a:t>Registro Vital de Causas de Defunción sea clasificado por el IHME como calidad media o buena (grupos 2A y 2B)</a:t>
            </a:r>
          </a:p>
          <a:p>
            <a:pPr marL="285750" indent="-285750">
              <a:buFont typeface="Arial" panose="020B0604020202020204" pitchFamily="34" charset="0"/>
              <a:buChar char="•"/>
            </a:pPr>
            <a:r>
              <a:rPr lang="es-MX">
                <a:cs typeface="Arial" panose="020B0604020202020204" pitchFamily="34" charset="0"/>
              </a:rPr>
              <a:t>Fichero de Spectrum que abarca toda la población </a:t>
            </a:r>
            <a:r>
              <a:rPr lang="es-MX" i="1">
                <a:cs typeface="Arial" panose="020B0604020202020204" pitchFamily="34" charset="0"/>
              </a:rPr>
              <a:t>de facto</a:t>
            </a:r>
            <a:r>
              <a:rPr lang="es-MX">
                <a:cs typeface="Arial" panose="020B0604020202020204" pitchFamily="34" charset="0"/>
              </a:rPr>
              <a:t>: todos los residentes, incluidos los no nacionales.</a:t>
            </a:r>
            <a:endParaRPr lang="es-MX">
              <a:solidFill>
                <a:schemeClr val="tx1"/>
              </a:solidFill>
              <a:cs typeface="Arial" panose="020B0604020202020204" pitchFamily="34" charset="0"/>
            </a:endParaRPr>
          </a:p>
        </p:txBody>
      </p:sp>
    </p:spTree>
    <p:extLst>
      <p:ext uri="{BB962C8B-B14F-4D97-AF65-F5344CB8AC3E}">
        <p14:creationId xmlns:p14="http://schemas.microsoft.com/office/powerpoint/2010/main" val="217911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p:nvPr>
        </p:nvSpPr>
        <p:spPr>
          <a:xfrm>
            <a:off x="106651" y="1123837"/>
            <a:ext cx="3160805" cy="4601183"/>
          </a:xfrm>
        </p:spPr>
        <p:txBody>
          <a:bodyPr vert="horz" lIns="91440" tIns="45720" rIns="91440" bIns="45720" rtlCol="0" anchor="ctr">
            <a:normAutofit/>
          </a:bodyPr>
          <a:lstStyle/>
          <a:p>
            <a:r>
              <a:rPr lang="es-MX">
                <a:solidFill>
                  <a:schemeClr val="bg1"/>
                </a:solidFill>
                <a:ea typeface="Cambria" panose="02040503050406030204" pitchFamily="18" charset="0"/>
              </a:rPr>
              <a:t>Nuevos casos diagnosticados de VIH: </a:t>
            </a:r>
            <a:br>
              <a:rPr lang="es-MX">
                <a:solidFill>
                  <a:schemeClr val="bg1"/>
                </a:solidFill>
                <a:ea typeface="Cambria" panose="02040503050406030204" pitchFamily="18" charset="0"/>
              </a:rPr>
            </a:br>
            <a:r>
              <a:rPr lang="es-MX">
                <a:solidFill>
                  <a:schemeClr val="bg1"/>
                </a:solidFill>
                <a:ea typeface="Cambria" panose="02040503050406030204" pitchFamily="18" charset="0"/>
              </a:rPr>
              <a:t>insumo</a:t>
            </a:r>
            <a:br>
              <a:rPr lang="es-MX">
                <a:solidFill>
                  <a:schemeClr val="bg1"/>
                </a:solidFill>
                <a:ea typeface="Cambria" panose="02040503050406030204" pitchFamily="18" charset="0"/>
              </a:rPr>
            </a:br>
            <a:r>
              <a:rPr lang="es-MX">
                <a:solidFill>
                  <a:schemeClr val="bg1"/>
                </a:solidFill>
                <a:ea typeface="Cambria" panose="02040503050406030204" pitchFamily="18" charset="0"/>
              </a:rPr>
              <a:t>Modelo de incidencia de CSAVR</a:t>
            </a:r>
          </a:p>
        </p:txBody>
      </p:sp>
      <p:sp>
        <p:nvSpPr>
          <p:cNvPr id="6" name="TextBox 5">
            <a:extLst>
              <a:ext uri="{FF2B5EF4-FFF2-40B4-BE49-F238E27FC236}">
                <a16:creationId xmlns:a16="http://schemas.microsoft.com/office/drawing/2014/main" id="{7080A27A-B45C-407A-8CCF-D944529C2B3F}"/>
              </a:ext>
            </a:extLst>
          </p:cNvPr>
          <p:cNvSpPr txBox="1"/>
          <p:nvPr/>
        </p:nvSpPr>
        <p:spPr>
          <a:xfrm>
            <a:off x="3803904" y="769383"/>
            <a:ext cx="7595616" cy="5609844"/>
          </a:xfrm>
          <a:prstGeom prst="rect">
            <a:avLst/>
          </a:prstGeom>
        </p:spPr>
        <p:txBody>
          <a:bodyPr vert="horz" lIns="91440" tIns="45720" rIns="91440" bIns="45720" rtlCol="0" anchor="ctr">
            <a:normAutofit/>
          </a:bodyPr>
          <a:lstStyle/>
          <a:p>
            <a:pPr>
              <a:lnSpc>
                <a:spcPct val="90000"/>
              </a:lnSpc>
              <a:spcAft>
                <a:spcPts val="600"/>
              </a:spcAft>
              <a:buClr>
                <a:schemeClr val="accent1"/>
              </a:buClr>
            </a:pPr>
            <a:r>
              <a:rPr lang="es-MX" dirty="0">
                <a:latin typeface="+mj-lt"/>
                <a:ea typeface="Cambria" panose="02040503050406030204" pitchFamily="18" charset="0"/>
              </a:rPr>
              <a:t>Sirve para informar: </a:t>
            </a:r>
          </a:p>
          <a:p>
            <a:pPr marL="285750" indent="-182880">
              <a:lnSpc>
                <a:spcPct val="90000"/>
              </a:lnSpc>
              <a:spcAft>
                <a:spcPts val="600"/>
              </a:spcAft>
              <a:buClr>
                <a:schemeClr val="accent1"/>
              </a:buClr>
              <a:buFont typeface="Wingdings 2" pitchFamily="18" charset="2"/>
              <a:buChar char=""/>
            </a:pPr>
            <a:r>
              <a:rPr lang="es-MX" b="1" dirty="0">
                <a:latin typeface="+mj-lt"/>
                <a:ea typeface="Cambria" panose="02040503050406030204" pitchFamily="18" charset="0"/>
              </a:rPr>
              <a:t>La incidencia del VIH</a:t>
            </a:r>
            <a:r>
              <a:rPr lang="es-MX" dirty="0">
                <a:latin typeface="+mj-lt"/>
                <a:ea typeface="Cambria" panose="02040503050406030204" pitchFamily="18" charset="0"/>
              </a:rPr>
              <a:t>, sobre todo en los últimos años, cuando las muertes, que van </a:t>
            </a:r>
            <a:r>
              <a:rPr lang="es-MX">
                <a:latin typeface="+mj-lt"/>
                <a:ea typeface="Cambria" panose="02040503050406030204" pitchFamily="18" charset="0"/>
              </a:rPr>
              <a:t>varios años por </a:t>
            </a:r>
            <a:r>
              <a:rPr lang="es-MX" dirty="0">
                <a:latin typeface="+mj-lt"/>
                <a:ea typeface="Cambria" panose="02040503050406030204" pitchFamily="18" charset="0"/>
              </a:rPr>
              <a:t>detrás de la infección y el diagnóstico, son menos informativas.</a:t>
            </a:r>
          </a:p>
          <a:p>
            <a:pPr marL="285750" indent="-182880">
              <a:lnSpc>
                <a:spcPct val="90000"/>
              </a:lnSpc>
              <a:spcAft>
                <a:spcPts val="600"/>
              </a:spcAft>
              <a:buClr>
                <a:schemeClr val="accent1"/>
              </a:buClr>
              <a:buFont typeface="Wingdings 2" pitchFamily="18" charset="2"/>
              <a:buChar char=""/>
            </a:pPr>
            <a:r>
              <a:rPr lang="es-MX" dirty="0">
                <a:latin typeface="+mj-lt"/>
                <a:ea typeface="Cambria" panose="02040503050406030204" pitchFamily="18" charset="0"/>
              </a:rPr>
              <a:t>Progresos en el </a:t>
            </a:r>
            <a:r>
              <a:rPr lang="es-MX" b="1" dirty="0">
                <a:latin typeface="+mj-lt"/>
                <a:ea typeface="Cambria" panose="02040503050406030204" pitchFamily="18" charset="0"/>
              </a:rPr>
              <a:t>conocimiento del estado serológico respecto al VIH</a:t>
            </a:r>
          </a:p>
          <a:p>
            <a:pPr indent="-182880">
              <a:lnSpc>
                <a:spcPct val="90000"/>
              </a:lnSpc>
              <a:spcAft>
                <a:spcPts val="600"/>
              </a:spcAft>
              <a:buClr>
                <a:schemeClr val="accent1"/>
              </a:buClr>
              <a:buFont typeface="Wingdings 2" pitchFamily="18" charset="2"/>
              <a:buChar char=""/>
            </a:pPr>
            <a:endParaRPr lang="es-MX" dirty="0">
              <a:latin typeface="+mj-lt"/>
              <a:ea typeface="Cambria" panose="02040503050406030204" pitchFamily="18" charset="0"/>
            </a:endParaRPr>
          </a:p>
          <a:p>
            <a:pPr>
              <a:lnSpc>
                <a:spcPct val="90000"/>
              </a:lnSpc>
              <a:spcAft>
                <a:spcPts val="600"/>
              </a:spcAft>
              <a:buClr>
                <a:schemeClr val="accent1"/>
              </a:buClr>
            </a:pPr>
            <a:r>
              <a:rPr lang="es-MX" dirty="0">
                <a:latin typeface="+mj-lt"/>
                <a:ea typeface="Cambria" panose="02040503050406030204" pitchFamily="18" charset="0"/>
              </a:rPr>
              <a:t>Incluir nuevos/primeros diagnósticos entre:</a:t>
            </a:r>
          </a:p>
          <a:p>
            <a:pPr marL="342900" indent="-182880">
              <a:lnSpc>
                <a:spcPct val="90000"/>
              </a:lnSpc>
              <a:spcAft>
                <a:spcPts val="600"/>
              </a:spcAft>
              <a:buClr>
                <a:schemeClr val="accent1"/>
              </a:buClr>
              <a:buFont typeface="Wingdings 2" pitchFamily="18" charset="2"/>
              <a:buChar char=""/>
            </a:pPr>
            <a:r>
              <a:rPr lang="es-MX" b="1" dirty="0">
                <a:latin typeface="+mj-lt"/>
                <a:ea typeface="Cambria" panose="02040503050406030204" pitchFamily="18" charset="0"/>
              </a:rPr>
              <a:t>todos los residentes </a:t>
            </a:r>
            <a:r>
              <a:rPr lang="es-MX" dirty="0">
                <a:latin typeface="+mj-lt"/>
                <a:ea typeface="Cambria" panose="02040503050406030204" pitchFamily="18" charset="0"/>
              </a:rPr>
              <a:t>(población </a:t>
            </a:r>
            <a:r>
              <a:rPr lang="es-MX" i="1" dirty="0">
                <a:latin typeface="+mj-lt"/>
                <a:ea typeface="Cambria" panose="02040503050406030204" pitchFamily="18" charset="0"/>
              </a:rPr>
              <a:t>‘De facto’</a:t>
            </a:r>
            <a:r>
              <a:rPr lang="es-MX" dirty="0">
                <a:latin typeface="+mj-lt"/>
                <a:ea typeface="Cambria" panose="02040503050406030204" pitchFamily="18" charset="0"/>
              </a:rPr>
              <a:t>) </a:t>
            </a:r>
            <a:br>
              <a:rPr lang="es-MX" dirty="0">
                <a:latin typeface="+mj-lt"/>
                <a:ea typeface="Cambria" panose="02040503050406030204" pitchFamily="18" charset="0"/>
              </a:rPr>
            </a:br>
            <a:r>
              <a:rPr lang="es-MX" dirty="0">
                <a:latin typeface="+mj-lt"/>
                <a:ea typeface="Cambria" panose="02040503050406030204" pitchFamily="18" charset="0"/>
              </a:rPr>
              <a:t>independientemente de su nacionalidad.</a:t>
            </a:r>
          </a:p>
          <a:p>
            <a:pPr marL="342900" indent="-182880">
              <a:lnSpc>
                <a:spcPct val="90000"/>
              </a:lnSpc>
              <a:spcAft>
                <a:spcPts val="600"/>
              </a:spcAft>
              <a:buClr>
                <a:schemeClr val="accent1"/>
              </a:buClr>
              <a:buFont typeface="Wingdings 2" pitchFamily="18" charset="2"/>
              <a:buChar char=""/>
            </a:pPr>
            <a:r>
              <a:rPr lang="es-MX" b="1" dirty="0">
                <a:latin typeface="+mj-lt"/>
                <a:ea typeface="Cambria" panose="02040503050406030204" pitchFamily="18" charset="0"/>
                <a:sym typeface="Wingdings" panose="05000000000000000000" pitchFamily="2" charset="2"/>
              </a:rPr>
              <a:t>inmigrantes </a:t>
            </a:r>
            <a:r>
              <a:rPr lang="es-MX" dirty="0">
                <a:latin typeface="+mj-lt"/>
                <a:ea typeface="Cambria" panose="02040503050406030204" pitchFamily="18" charset="0"/>
                <a:sym typeface="Wingdings" panose="05000000000000000000" pitchFamily="2" charset="2"/>
              </a:rPr>
              <a:t>– excepto aquellos que fueron deportados en el momento del diagnóstico</a:t>
            </a:r>
          </a:p>
          <a:p>
            <a:pPr indent="-182880">
              <a:lnSpc>
                <a:spcPct val="90000"/>
              </a:lnSpc>
              <a:spcAft>
                <a:spcPts val="600"/>
              </a:spcAft>
              <a:buClr>
                <a:schemeClr val="accent1"/>
              </a:buClr>
              <a:buFont typeface="Wingdings 2" pitchFamily="18" charset="2"/>
              <a:buChar char=""/>
            </a:pPr>
            <a:endParaRPr lang="es-MX" dirty="0">
              <a:latin typeface="+mj-lt"/>
              <a:ea typeface="Cambria" panose="02040503050406030204" pitchFamily="18" charset="0"/>
              <a:sym typeface="Wingdings" panose="05000000000000000000" pitchFamily="2" charset="2"/>
            </a:endParaRPr>
          </a:p>
          <a:p>
            <a:pPr indent="-182880">
              <a:lnSpc>
                <a:spcPct val="90000"/>
              </a:lnSpc>
              <a:spcAft>
                <a:spcPts val="600"/>
              </a:spcAft>
              <a:buClr>
                <a:schemeClr val="accent1"/>
              </a:buClr>
              <a:buFont typeface="Wingdings 2" pitchFamily="18" charset="2"/>
              <a:buChar char=""/>
            </a:pPr>
            <a:r>
              <a:rPr lang="es-MX" i="1" dirty="0">
                <a:latin typeface="+mj-lt"/>
                <a:ea typeface="Cambria" panose="02040503050406030204" pitchFamily="18" charset="0"/>
                <a:sym typeface="Wingdings" panose="05000000000000000000" pitchFamily="2" charset="2"/>
              </a:rPr>
              <a:t>No </a:t>
            </a:r>
            <a:r>
              <a:rPr lang="es-MX" dirty="0">
                <a:latin typeface="+mj-lt"/>
                <a:ea typeface="Cambria" panose="02040503050406030204" pitchFamily="18" charset="0"/>
                <a:sym typeface="Wingdings" panose="05000000000000000000" pitchFamily="2" charset="2"/>
              </a:rPr>
              <a:t>incluya </a:t>
            </a:r>
            <a:r>
              <a:rPr lang="es-MX" b="1" dirty="0">
                <a:latin typeface="+mj-lt"/>
                <a:ea typeface="Cambria" panose="02040503050406030204" pitchFamily="18" charset="0"/>
                <a:sym typeface="Wingdings" panose="05000000000000000000" pitchFamily="2" charset="2"/>
              </a:rPr>
              <a:t>diagnósticos repetidos</a:t>
            </a:r>
            <a:r>
              <a:rPr lang="es-MX" dirty="0">
                <a:latin typeface="+mj-lt"/>
                <a:ea typeface="Cambria" panose="02040503050406030204" pitchFamily="18" charset="0"/>
                <a:sym typeface="Wingdings" panose="05000000000000000000" pitchFamily="2" charset="2"/>
              </a:rPr>
              <a:t>.</a:t>
            </a:r>
          </a:p>
          <a:p>
            <a:pPr indent="-182880">
              <a:lnSpc>
                <a:spcPct val="90000"/>
              </a:lnSpc>
              <a:spcAft>
                <a:spcPts val="600"/>
              </a:spcAft>
              <a:buClr>
                <a:schemeClr val="accent1"/>
              </a:buClr>
              <a:buFont typeface="Wingdings 2" pitchFamily="18" charset="2"/>
              <a:buChar char=""/>
            </a:pPr>
            <a:r>
              <a:rPr lang="es-MX" i="1" dirty="0">
                <a:latin typeface="+mj-lt"/>
                <a:ea typeface="Cambria" panose="02040503050406030204" pitchFamily="18" charset="0"/>
                <a:sym typeface="Wingdings" panose="05000000000000000000" pitchFamily="2" charset="2"/>
              </a:rPr>
              <a:t>No incluya en CSAVR </a:t>
            </a:r>
            <a:r>
              <a:rPr lang="es-MX" dirty="0">
                <a:latin typeface="+mj-lt"/>
                <a:ea typeface="Cambria" panose="02040503050406030204" pitchFamily="18" charset="0"/>
                <a:sym typeface="Wingdings" panose="05000000000000000000" pitchFamily="2" charset="2"/>
              </a:rPr>
              <a:t>los inmigrantes que entran con diagnóstico previo (positivos conocidos), pero sí incluirlos en </a:t>
            </a:r>
            <a:r>
              <a:rPr lang="es-MX" i="1" dirty="0">
                <a:latin typeface="+mj-lt"/>
                <a:ea typeface="Cambria" panose="02040503050406030204" pitchFamily="18" charset="0"/>
                <a:sym typeface="Wingdings" panose="05000000000000000000" pitchFamily="2" charset="2"/>
              </a:rPr>
              <a:t>AIM &gt; inmigrantes VIH </a:t>
            </a:r>
            <a:br>
              <a:rPr lang="es-MX" i="1" dirty="0">
                <a:latin typeface="+mj-lt"/>
                <a:ea typeface="Cambria" panose="02040503050406030204" pitchFamily="18" charset="0"/>
                <a:sym typeface="Wingdings" panose="05000000000000000000" pitchFamily="2" charset="2"/>
              </a:rPr>
            </a:br>
            <a:r>
              <a:rPr lang="es-MX" dirty="0">
                <a:latin typeface="+mj-lt"/>
                <a:ea typeface="Cambria" panose="02040503050406030204" pitchFamily="18" charset="0"/>
                <a:sym typeface="Wingdings" panose="05000000000000000000" pitchFamily="2" charset="2"/>
              </a:rPr>
              <a:t>	y como PVVIH Conocer su estado serológico</a:t>
            </a:r>
          </a:p>
        </p:txBody>
      </p:sp>
      <p:pic>
        <p:nvPicPr>
          <p:cNvPr id="4" name="Picture 3">
            <a:extLst>
              <a:ext uri="{FF2B5EF4-FFF2-40B4-BE49-F238E27FC236}">
                <a16:creationId xmlns:a16="http://schemas.microsoft.com/office/drawing/2014/main" id="{2FE286C4-4103-C3FC-1B6B-471BBFD24642}"/>
              </a:ext>
            </a:extLst>
          </p:cNvPr>
          <p:cNvPicPr>
            <a:picLocks noChangeAspect="1"/>
          </p:cNvPicPr>
          <p:nvPr/>
        </p:nvPicPr>
        <p:blipFill>
          <a:blip r:embed="rId3"/>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841257460"/>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431798" y="134515"/>
            <a:ext cx="11328404" cy="812800"/>
          </a:xfrm>
        </p:spPr>
        <p:txBody>
          <a:bodyPr>
            <a:normAutofit fontScale="90000"/>
          </a:bodyPr>
          <a:lstStyle/>
          <a:p>
            <a:pPr algn="ctr"/>
            <a:r>
              <a:rPr lang="es-MX">
                <a:solidFill>
                  <a:srgbClr val="0070C0"/>
                </a:solidFill>
              </a:rPr>
              <a:t>Muertes por sida: ¿Qué datos son buenos para ajustar con CSAVR?</a:t>
            </a:r>
          </a:p>
        </p:txBody>
      </p:sp>
      <p:sp>
        <p:nvSpPr>
          <p:cNvPr id="3" name="TextBox 2">
            <a:extLst>
              <a:ext uri="{FF2B5EF4-FFF2-40B4-BE49-F238E27FC236}">
                <a16:creationId xmlns:a16="http://schemas.microsoft.com/office/drawing/2014/main" id="{2D687076-CF05-A442-C745-4673ED69CA8B}"/>
              </a:ext>
            </a:extLst>
          </p:cNvPr>
          <p:cNvSpPr txBox="1"/>
          <p:nvPr/>
        </p:nvSpPr>
        <p:spPr>
          <a:xfrm>
            <a:off x="431798" y="1043877"/>
            <a:ext cx="11516362" cy="5016758"/>
          </a:xfrm>
          <a:prstGeom prst="rect">
            <a:avLst/>
          </a:prstGeom>
          <a:noFill/>
        </p:spPr>
        <p:txBody>
          <a:bodyPr wrap="square">
            <a:spAutoFit/>
          </a:bodyPr>
          <a:lstStyle/>
          <a:p>
            <a:r>
              <a:rPr lang="es-MX" sz="1600" dirty="0">
                <a:latin typeface="+mj-lt"/>
                <a:ea typeface="Cambria" panose="02040503050406030204" pitchFamily="18" charset="0"/>
                <a:cs typeface="Calibri" panose="020F0502020204030204" pitchFamily="34" charset="0"/>
              </a:rPr>
              <a:t>ONUSIDA recomienda el CSAVR a los países con </a:t>
            </a:r>
            <a:r>
              <a:rPr lang="es-MX" sz="1600" b="1" dirty="0">
                <a:latin typeface="+mj-lt"/>
                <a:ea typeface="Cambria" panose="02040503050406030204" pitchFamily="18" charset="0"/>
                <a:cs typeface="Calibri" panose="020F0502020204030204" pitchFamily="34" charset="0"/>
              </a:rPr>
              <a:t>datos completos </a:t>
            </a:r>
            <a:r>
              <a:rPr lang="es-MX" sz="1600" dirty="0">
                <a:latin typeface="+mj-lt"/>
                <a:ea typeface="Cambria" panose="02040503050406030204" pitchFamily="18" charset="0"/>
                <a:cs typeface="Calibri" panose="020F0502020204030204" pitchFamily="34" charset="0"/>
              </a:rPr>
              <a:t>y de </a:t>
            </a:r>
            <a:r>
              <a:rPr lang="es-MX" sz="1600" b="1" dirty="0">
                <a:latin typeface="+mj-lt"/>
                <a:ea typeface="Cambria" panose="02040503050406030204" pitchFamily="18" charset="0"/>
                <a:cs typeface="Calibri" panose="020F0502020204030204" pitchFamily="34" charset="0"/>
              </a:rPr>
              <a:t>calidad media o buena </a:t>
            </a:r>
            <a:r>
              <a:rPr lang="es-MX" sz="1600" dirty="0">
                <a:latin typeface="+mj-lt"/>
                <a:ea typeface="Cambria" panose="02040503050406030204" pitchFamily="18" charset="0"/>
                <a:cs typeface="Calibri" panose="020F0502020204030204" pitchFamily="34" charset="0"/>
              </a:rPr>
              <a:t>sobre las causas de defunción. </a:t>
            </a:r>
          </a:p>
          <a:p>
            <a:endParaRPr lang="es-MX" sz="1600" dirty="0">
              <a:latin typeface="+mj-lt"/>
              <a:ea typeface="Cambria" panose="02040503050406030204" pitchFamily="18" charset="0"/>
              <a:cs typeface="Calibri" panose="020F0502020204030204" pitchFamily="34" charset="0"/>
            </a:endParaRPr>
          </a:p>
          <a:p>
            <a:r>
              <a:rPr lang="es-MX" sz="1600" dirty="0">
                <a:latin typeface="+mj-lt"/>
                <a:ea typeface="Cambria" panose="02040503050406030204" pitchFamily="18" charset="0"/>
                <a:cs typeface="Calibri" panose="020F0502020204030204" pitchFamily="34" charset="0"/>
              </a:rPr>
              <a:t>Guiado por la puntuación de calidad del IHME* :</a:t>
            </a:r>
          </a:p>
          <a:p>
            <a:pPr marL="285750" indent="-285750">
              <a:buFont typeface="Arial" panose="020B0604020202020204" pitchFamily="34" charset="0"/>
              <a:buChar char="•"/>
            </a:pPr>
            <a:r>
              <a:rPr lang="es-MX" sz="1600" dirty="0">
                <a:solidFill>
                  <a:srgbClr val="00B050"/>
                </a:solidFill>
                <a:latin typeface="+mj-lt"/>
                <a:ea typeface="Cambria" panose="02040503050406030204" pitchFamily="18" charset="0"/>
                <a:cs typeface="Calibri" panose="020F0502020204030204" pitchFamily="34" charset="0"/>
              </a:rPr>
              <a:t>2A. Datos del Registro Civil de alta calidad</a:t>
            </a:r>
          </a:p>
          <a:p>
            <a:pPr marL="285750" indent="-285750">
              <a:buFont typeface="Arial" panose="020B0604020202020204" pitchFamily="34" charset="0"/>
              <a:buChar char="•"/>
            </a:pPr>
            <a:r>
              <a:rPr lang="es-MX" sz="1600" dirty="0">
                <a:solidFill>
                  <a:srgbClr val="00B050"/>
                </a:solidFill>
                <a:latin typeface="+mj-lt"/>
                <a:ea typeface="Cambria" panose="02040503050406030204" pitchFamily="18" charset="0"/>
                <a:cs typeface="Calibri" panose="020F0502020204030204" pitchFamily="34" charset="0"/>
              </a:rPr>
              <a:t>2B.</a:t>
            </a:r>
            <a:r>
              <a:rPr lang="es-MX" sz="1600" dirty="0">
                <a:solidFill>
                  <a:srgbClr val="00B050"/>
                </a:solidFill>
                <a:effectLst/>
                <a:latin typeface="+mj-lt"/>
                <a:ea typeface="Cambria" panose="02040503050406030204" pitchFamily="18" charset="0"/>
              </a:rPr>
              <a:t> Algunos datos utilizables del Registro Civil (mezcla de calidad)</a:t>
            </a:r>
            <a:endParaRPr lang="es-MX" sz="1600" dirty="0">
              <a:solidFill>
                <a:srgbClr val="00B050"/>
              </a:solidFill>
              <a:latin typeface="+mj-lt"/>
              <a:ea typeface="Cambria" panose="02040503050406030204" pitchFamily="18" charset="0"/>
              <a:cs typeface="Calibri" panose="020F0502020204030204" pitchFamily="34" charset="0"/>
            </a:endParaRPr>
          </a:p>
          <a:p>
            <a:pPr marL="285750" indent="-285750">
              <a:buFont typeface="Arial" panose="020B0604020202020204" pitchFamily="34" charset="0"/>
              <a:buChar char="•"/>
            </a:pPr>
            <a:r>
              <a:rPr lang="es-MX" sz="1600" dirty="0">
                <a:solidFill>
                  <a:srgbClr val="C00000"/>
                </a:solidFill>
                <a:latin typeface="+mj-lt"/>
                <a:ea typeface="Cambria" panose="02040503050406030204" pitchFamily="18" charset="0"/>
                <a:cs typeface="Calibri" panose="020F0502020204030204" pitchFamily="34" charset="0"/>
              </a:rPr>
              <a:t>2C. Los </a:t>
            </a:r>
            <a:r>
              <a:rPr lang="es-MX" sz="1600" dirty="0">
                <a:solidFill>
                  <a:srgbClr val="C00000"/>
                </a:solidFill>
                <a:effectLst/>
                <a:latin typeface="+mj-lt"/>
                <a:ea typeface="Cambria" panose="02040503050406030204" pitchFamily="18" charset="0"/>
              </a:rPr>
              <a:t>datos de mortalidad específica por VIH de calidad no utilizable utilizados por IHME </a:t>
            </a:r>
            <a:r>
              <a:rPr lang="es-MX" sz="1600" dirty="0">
                <a:solidFill>
                  <a:srgbClr val="C00000"/>
                </a:solidFill>
                <a:latin typeface="+mj-lt"/>
                <a:ea typeface="Cambria" panose="02040503050406030204" pitchFamily="18" charset="0"/>
                <a:cs typeface="Calibri" panose="020F0502020204030204" pitchFamily="34" charset="0"/>
                <a:sym typeface="Wingdings" panose="05000000000000000000" pitchFamily="2" charset="2"/>
              </a:rPr>
              <a:t> no se ajustan a CSAVR. </a:t>
            </a:r>
            <a:r>
              <a:rPr lang="es-MX" sz="1600" dirty="0">
                <a:solidFill>
                  <a:srgbClr val="C00000"/>
                </a:solidFill>
                <a:latin typeface="+mj-lt"/>
                <a:ea typeface="Cambria" panose="02040503050406030204" pitchFamily="18" charset="0"/>
                <a:cs typeface="Calibri" panose="020F0502020204030204" pitchFamily="34" charset="0"/>
              </a:rPr>
              <a:t> </a:t>
            </a:r>
          </a:p>
          <a:p>
            <a:pPr marL="285750" indent="-285750">
              <a:buFont typeface="Arial" panose="020B0604020202020204" pitchFamily="34" charset="0"/>
              <a:buChar char="•"/>
            </a:pPr>
            <a:r>
              <a:rPr lang="es-MX" sz="1600" dirty="0">
                <a:solidFill>
                  <a:schemeClr val="bg1">
                    <a:lumMod val="50000"/>
                  </a:schemeClr>
                </a:solidFill>
                <a:latin typeface="+mj-lt"/>
                <a:ea typeface="Cambria" panose="02040503050406030204" pitchFamily="18" charset="0"/>
                <a:cs typeface="Calibri" panose="020F0502020204030204" pitchFamily="34" charset="0"/>
              </a:rPr>
              <a:t>1A/B: IHME utilizó </a:t>
            </a:r>
            <a:r>
              <a:rPr lang="es-MX" sz="1600" b="1" dirty="0">
                <a:solidFill>
                  <a:schemeClr val="bg1">
                    <a:lumMod val="50000"/>
                  </a:schemeClr>
                </a:solidFill>
                <a:latin typeface="+mj-lt"/>
                <a:ea typeface="Cambria" panose="02040503050406030204" pitchFamily="18" charset="0"/>
                <a:cs typeface="Calibri" panose="020F0502020204030204" pitchFamily="34" charset="0"/>
              </a:rPr>
              <a:t>datos de prevalencia </a:t>
            </a:r>
            <a:r>
              <a:rPr lang="es-MX" sz="1600" dirty="0">
                <a:solidFill>
                  <a:schemeClr val="bg1">
                    <a:lumMod val="50000"/>
                  </a:schemeClr>
                </a:solidFill>
                <a:latin typeface="+mj-lt"/>
                <a:ea typeface="Cambria" panose="02040503050406030204" pitchFamily="18" charset="0"/>
                <a:cs typeface="Calibri" panose="020F0502020204030204" pitchFamily="34" charset="0"/>
              </a:rPr>
              <a:t>para estimar la incidencia y la mortalidad; independientemente de los datos de RV (de calidad mixta).</a:t>
            </a:r>
          </a:p>
          <a:p>
            <a:endParaRPr lang="es-MX" sz="1600" dirty="0">
              <a:solidFill>
                <a:srgbClr val="000000"/>
              </a:solidFill>
              <a:effectLst/>
              <a:latin typeface="+mj-lt"/>
              <a:ea typeface="Cambria" panose="02040503050406030204" pitchFamily="18" charset="0"/>
              <a:cs typeface="Calibri" panose="020F0502020204030204" pitchFamily="34" charset="0"/>
            </a:endParaRPr>
          </a:p>
          <a:p>
            <a:r>
              <a:rPr lang="es-MX" sz="1600" dirty="0">
                <a:solidFill>
                  <a:schemeClr val="tx1"/>
                </a:solidFill>
                <a:latin typeface="+mj-lt"/>
                <a:ea typeface="Cambria" panose="02040503050406030204" pitchFamily="18" charset="0"/>
                <a:cs typeface="Calibri" panose="020F0502020204030204" pitchFamily="34" charset="0"/>
              </a:rPr>
              <a:t>Basado en: </a:t>
            </a:r>
          </a:p>
          <a:p>
            <a:pPr marL="285750" indent="-285750">
              <a:buFont typeface="Arial" panose="020B0604020202020204" pitchFamily="34" charset="0"/>
              <a:buChar char="•"/>
            </a:pPr>
            <a:r>
              <a:rPr lang="es-MX" sz="1600" b="1" dirty="0">
                <a:latin typeface="+mj-lt"/>
                <a:ea typeface="Cambria" panose="02040503050406030204" pitchFamily="18" charset="0"/>
                <a:cs typeface="Calibri" panose="020F0502020204030204" pitchFamily="34" charset="0"/>
              </a:rPr>
              <a:t>Exhaustividad del registro de defunciones </a:t>
            </a:r>
            <a:r>
              <a:rPr lang="es-MX" sz="1600" dirty="0">
                <a:solidFill>
                  <a:schemeClr val="tx1"/>
                </a:solidFill>
                <a:latin typeface="+mj-lt"/>
                <a:ea typeface="Cambria" panose="02040503050406030204" pitchFamily="18" charset="0"/>
                <a:cs typeface="Calibri" panose="020F0502020204030204" pitchFamily="34" charset="0"/>
              </a:rPr>
              <a:t>- </a:t>
            </a:r>
            <a:r>
              <a:rPr lang="es-MX" sz="1600" dirty="0">
                <a:latin typeface="+mj-lt"/>
                <a:ea typeface="Cambria" panose="02040503050406030204" pitchFamily="18" charset="0"/>
                <a:cs typeface="Calibri" panose="020F0502020204030204" pitchFamily="34" charset="0"/>
              </a:rPr>
              <a:t>umbral mínimo  </a:t>
            </a:r>
          </a:p>
          <a:p>
            <a:pPr marL="285750" indent="-285750">
              <a:buFont typeface="Arial" panose="020B0604020202020204" pitchFamily="34" charset="0"/>
              <a:buChar char="•"/>
            </a:pPr>
            <a:r>
              <a:rPr lang="es-MX" sz="1600" dirty="0">
                <a:solidFill>
                  <a:schemeClr val="tx1"/>
                </a:solidFill>
                <a:latin typeface="+mj-lt"/>
                <a:ea typeface="Cambria" panose="02040503050406030204" pitchFamily="18" charset="0"/>
                <a:cs typeface="Calibri" panose="020F0502020204030204" pitchFamily="34" charset="0"/>
              </a:rPr>
              <a:t>Contribución de la </a:t>
            </a:r>
            <a:r>
              <a:rPr lang="es-MX" sz="1600" b="1" dirty="0">
                <a:solidFill>
                  <a:schemeClr val="tx1"/>
                </a:solidFill>
                <a:latin typeface="+mj-lt"/>
                <a:ea typeface="Cambria" panose="02040503050406030204" pitchFamily="18" charset="0"/>
                <a:cs typeface="Calibri" panose="020F0502020204030204" pitchFamily="34" charset="0"/>
              </a:rPr>
              <a:t>basura y causas mal definidas de muertes </a:t>
            </a:r>
            <a:r>
              <a:rPr lang="es-MX" sz="1600" dirty="0">
                <a:solidFill>
                  <a:schemeClr val="tx1"/>
                </a:solidFill>
                <a:latin typeface="+mj-lt"/>
                <a:ea typeface="Cambria" panose="02040503050406030204" pitchFamily="18" charset="0"/>
                <a:cs typeface="Calibri" panose="020F0502020204030204" pitchFamily="34" charset="0"/>
              </a:rPr>
              <a:t>- umbral máximo</a:t>
            </a:r>
          </a:p>
          <a:p>
            <a:endParaRPr lang="es-MX" sz="1600" dirty="0">
              <a:solidFill>
                <a:schemeClr val="tx1"/>
              </a:solidFill>
              <a:latin typeface="+mj-lt"/>
              <a:ea typeface="Cambria" panose="02040503050406030204" pitchFamily="18" charset="0"/>
              <a:cs typeface="Calibri" panose="020F0502020204030204" pitchFamily="34" charset="0"/>
            </a:endParaRPr>
          </a:p>
          <a:p>
            <a:r>
              <a:rPr lang="es-MX" sz="1600" dirty="0">
                <a:latin typeface="+mj-lt"/>
                <a:ea typeface="Cambria" panose="02040503050406030204" pitchFamily="18" charset="0"/>
                <a:cs typeface="Calibri" panose="020F0502020204030204" pitchFamily="34" charset="0"/>
              </a:rPr>
              <a:t>Para los años con informes incompletos de defunciones por SIDA: </a:t>
            </a:r>
            <a:br>
              <a:rPr lang="es-MX" sz="1600" dirty="0">
                <a:latin typeface="+mj-lt"/>
                <a:ea typeface="Cambria" panose="02040503050406030204" pitchFamily="18" charset="0"/>
                <a:cs typeface="Calibri" panose="020F0502020204030204" pitchFamily="34" charset="0"/>
              </a:rPr>
            </a:br>
            <a:r>
              <a:rPr lang="es-MX" sz="1600" dirty="0">
                <a:latin typeface="+mj-lt"/>
                <a:ea typeface="Cambria" panose="02040503050406030204" pitchFamily="18" charset="0"/>
                <a:cs typeface="Calibri" panose="020F0502020204030204" pitchFamily="34" charset="0"/>
              </a:rPr>
              <a:t>Utilizar </a:t>
            </a:r>
            <a:r>
              <a:rPr lang="es-MX" sz="1600" b="1" dirty="0">
                <a:latin typeface="+mj-lt"/>
                <a:ea typeface="Cambria" panose="02040503050406030204" pitchFamily="18" charset="0"/>
                <a:cs typeface="Calibri" panose="020F0502020204030204" pitchFamily="34" charset="0"/>
              </a:rPr>
              <a:t>los datos de IHME, ajustados (hacia arriba) para las muertes por SIDA clasificadas erróneamente </a:t>
            </a:r>
            <a:r>
              <a:rPr lang="es-MX" sz="1600" dirty="0">
                <a:latin typeface="+mj-lt"/>
                <a:ea typeface="Cambria" panose="02040503050406030204" pitchFamily="18" charset="0"/>
                <a:cs typeface="Calibri" panose="020F0502020204030204" pitchFamily="34" charset="0"/>
              </a:rPr>
              <a:t>bajo otras causas. </a:t>
            </a:r>
          </a:p>
          <a:p>
            <a:r>
              <a:rPr lang="es-MX" sz="1600" dirty="0">
                <a:latin typeface="+mj-lt"/>
                <a:ea typeface="Cambria" panose="02040503050406030204" pitchFamily="18" charset="0"/>
                <a:cs typeface="Calibri" panose="020F0502020204030204" pitchFamily="34" charset="0"/>
              </a:rPr>
              <a:t>y </a:t>
            </a:r>
            <a:r>
              <a:rPr lang="es-MX" sz="1600" b="1" dirty="0">
                <a:latin typeface="+mj-lt"/>
                <a:ea typeface="Cambria" panose="02040503050406030204" pitchFamily="18" charset="0"/>
                <a:cs typeface="Calibri" panose="020F0502020204030204" pitchFamily="34" charset="0"/>
              </a:rPr>
              <a:t>suplemento con datos originales (no ajustados) del Registro Civil </a:t>
            </a:r>
            <a:br>
              <a:rPr lang="es-MX" sz="1600" b="1" dirty="0">
                <a:latin typeface="+mj-lt"/>
                <a:ea typeface="Cambria" panose="02040503050406030204" pitchFamily="18" charset="0"/>
                <a:cs typeface="Calibri" panose="020F0502020204030204" pitchFamily="34" charset="0"/>
              </a:rPr>
            </a:br>
            <a:r>
              <a:rPr lang="es-MX" sz="1600" dirty="0">
                <a:latin typeface="+mj-lt"/>
                <a:ea typeface="Cambria" panose="02040503050406030204" pitchFamily="18" charset="0"/>
                <a:cs typeface="Calibri" panose="020F0502020204030204" pitchFamily="34" charset="0"/>
              </a:rPr>
              <a:t>de los últimos años (es decir, posteriores a 2019). </a:t>
            </a:r>
            <a:br>
              <a:rPr lang="es-MX" sz="1600" dirty="0">
                <a:solidFill>
                  <a:srgbClr val="000000"/>
                </a:solidFill>
                <a:effectLst/>
                <a:latin typeface="+mj-lt"/>
                <a:ea typeface="Cambria" panose="02040503050406030204" pitchFamily="18" charset="0"/>
                <a:cs typeface="Calibri" panose="020F0502020204030204" pitchFamily="34" charset="0"/>
              </a:rPr>
            </a:br>
            <a:endParaRPr lang="es-MX" sz="1600" dirty="0">
              <a:solidFill>
                <a:srgbClr val="000000"/>
              </a:solidFill>
              <a:effectLst/>
              <a:latin typeface="+mj-lt"/>
              <a:ea typeface="Cambria" panose="02040503050406030204" pitchFamily="18" charset="0"/>
              <a:cs typeface="Calibri" panose="020F0502020204030204" pitchFamily="34" charset="0"/>
            </a:endParaRPr>
          </a:p>
          <a:p>
            <a:r>
              <a:rPr lang="es-MX" sz="1600" dirty="0">
                <a:solidFill>
                  <a:srgbClr val="000000"/>
                </a:solidFill>
                <a:effectLst/>
                <a:latin typeface="+mj-lt"/>
                <a:ea typeface="Cambria" panose="02040503050406030204" pitchFamily="18" charset="0"/>
                <a:cs typeface="Calibri" panose="020F0502020204030204" pitchFamily="34" charset="0"/>
              </a:rPr>
              <a:t>* Grupos de países del IHME: Sección 2.3 del material suplementario (página 5) y representados en la Figura S1 de la página 6 de: </a:t>
            </a:r>
            <a:r>
              <a:rPr lang="es-MX" sz="1600" u="sng" dirty="0">
                <a:solidFill>
                  <a:srgbClr val="000000"/>
                </a:solidFill>
                <a:effectLst/>
                <a:latin typeface="+mj-lt"/>
                <a:ea typeface="Cambria" panose="02040503050406030204" pitchFamily="18" charset="0"/>
                <a:cs typeface="Calibri" panose="020F0502020204030204" pitchFamily="34" charset="0"/>
                <a:hlinkClick r:id="rId3"/>
              </a:rPr>
              <a:t>https://www.thelancet.com/cms/10.1016/S2352-3018(21)00152-1/attachment/7371c03e-887f-4e26-a718-bae190b81c2f/mmc1.pdf</a:t>
            </a:r>
            <a:endParaRPr lang="es-MX" sz="1600" dirty="0">
              <a:solidFill>
                <a:srgbClr val="000000"/>
              </a:solidFill>
              <a:effectLst/>
              <a:latin typeface="+mj-lt"/>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7B7332A1-DD70-E708-7AE3-5B9DCF542C53}"/>
              </a:ext>
            </a:extLst>
          </p:cNvPr>
          <p:cNvPicPr>
            <a:picLocks noChangeAspect="1"/>
          </p:cNvPicPr>
          <p:nvPr/>
        </p:nvPicPr>
        <p:blipFill>
          <a:blip r:embed="rId4"/>
          <a:stretch>
            <a:fillRect/>
          </a:stretch>
        </p:blipFill>
        <p:spPr>
          <a:xfrm>
            <a:off x="10208690" y="6164915"/>
            <a:ext cx="1857375" cy="428625"/>
          </a:xfrm>
          <a:prstGeom prst="rect">
            <a:avLst/>
          </a:prstGeom>
        </p:spPr>
      </p:pic>
      <p:pic>
        <p:nvPicPr>
          <p:cNvPr id="5" name="Picture 4">
            <a:extLst>
              <a:ext uri="{FF2B5EF4-FFF2-40B4-BE49-F238E27FC236}">
                <a16:creationId xmlns:a16="http://schemas.microsoft.com/office/drawing/2014/main" id="{83896290-D42E-0803-3A01-7A462D73D628}"/>
              </a:ext>
            </a:extLst>
          </p:cNvPr>
          <p:cNvPicPr>
            <a:picLocks noChangeAspect="1"/>
          </p:cNvPicPr>
          <p:nvPr/>
        </p:nvPicPr>
        <p:blipFill>
          <a:blip r:embed="rId5"/>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931435998"/>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13" name="Rectangle 12">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106651" y="1123837"/>
            <a:ext cx="3185189" cy="4601183"/>
          </a:xfrm>
        </p:spPr>
        <p:txBody>
          <a:bodyPr vert="horz" lIns="91440" tIns="45720" rIns="91440" bIns="45720" rtlCol="0" anchor="ctr">
            <a:normAutofit/>
          </a:bodyPr>
          <a:lstStyle/>
          <a:p>
            <a:r>
              <a:rPr lang="es-MX" dirty="0">
                <a:ea typeface="Cambria" panose="02040503050406030204" pitchFamily="18" charset="0"/>
              </a:rPr>
              <a:t>Diagnósticos de VIH y/o SIDA: </a:t>
            </a:r>
            <a:br>
              <a:rPr lang="es-MX" dirty="0">
                <a:ea typeface="Cambria" panose="02040503050406030204" pitchFamily="18" charset="0"/>
              </a:rPr>
            </a:br>
            <a:r>
              <a:rPr lang="es-MX" dirty="0">
                <a:ea typeface="Cambria" panose="02040503050406030204" pitchFamily="18" charset="0"/>
              </a:rPr>
              <a:t>validar el aumento inicial de la epidemia estimado por  EPP</a:t>
            </a:r>
          </a:p>
        </p:txBody>
      </p:sp>
      <p:sp>
        <p:nvSpPr>
          <p:cNvPr id="6" name="TextBox 5">
            <a:extLst>
              <a:ext uri="{FF2B5EF4-FFF2-40B4-BE49-F238E27FC236}">
                <a16:creationId xmlns:a16="http://schemas.microsoft.com/office/drawing/2014/main" id="{7080A27A-B45C-407A-8CCF-D944529C2B3F}"/>
              </a:ext>
            </a:extLst>
          </p:cNvPr>
          <p:cNvSpPr txBox="1"/>
          <p:nvPr/>
        </p:nvSpPr>
        <p:spPr>
          <a:xfrm>
            <a:off x="3443591" y="290286"/>
            <a:ext cx="8103975" cy="5992948"/>
          </a:xfrm>
          <a:prstGeom prst="rect">
            <a:avLst/>
          </a:prstGeom>
        </p:spPr>
        <p:txBody>
          <a:bodyPr vert="horz" lIns="91440" tIns="45720" rIns="91440" bIns="45720" rtlCol="0" anchor="ctr">
            <a:normAutofit/>
          </a:bodyPr>
          <a:lstStyle/>
          <a:p>
            <a:pPr>
              <a:lnSpc>
                <a:spcPct val="90000"/>
              </a:lnSpc>
              <a:spcAft>
                <a:spcPts val="600"/>
              </a:spcAft>
              <a:buClr>
                <a:schemeClr val="accent1"/>
              </a:buClr>
            </a:pPr>
            <a:r>
              <a:rPr lang="es-MX" i="1" dirty="0">
                <a:latin typeface="+mj-lt"/>
                <a:ea typeface="Cambria" panose="02040503050406030204" pitchFamily="18" charset="0"/>
              </a:rPr>
              <a:t>EPP &gt; Ajuste de curvas &gt; Resultados del ajuste &gt; Comprobación de datos </a:t>
            </a:r>
            <a:br>
              <a:rPr lang="es-MX" i="1" dirty="0">
                <a:latin typeface="+mj-lt"/>
                <a:ea typeface="Cambria" panose="02040503050406030204" pitchFamily="18" charset="0"/>
              </a:rPr>
            </a:br>
            <a:r>
              <a:rPr lang="es-MX" i="1" dirty="0">
                <a:latin typeface="+mj-lt"/>
                <a:ea typeface="Cambria" panose="02040503050406030204" pitchFamily="18" charset="0"/>
              </a:rPr>
              <a:t>&gt; Edición de datos sobre el VIH y el SIDA</a:t>
            </a:r>
          </a:p>
          <a:p>
            <a:pPr indent="-182880">
              <a:lnSpc>
                <a:spcPct val="90000"/>
              </a:lnSpc>
              <a:spcAft>
                <a:spcPts val="600"/>
              </a:spcAft>
              <a:buClr>
                <a:schemeClr val="accent1"/>
              </a:buClr>
              <a:buFont typeface="Wingdings 2" pitchFamily="18" charset="2"/>
              <a:buChar char=""/>
            </a:pPr>
            <a:endParaRPr lang="es-MX" dirty="0">
              <a:latin typeface="+mj-lt"/>
              <a:ea typeface="Cambria" panose="02040503050406030204" pitchFamily="18" charset="0"/>
            </a:endParaRPr>
          </a:p>
          <a:p>
            <a:pPr marL="182563" indent="-182563">
              <a:lnSpc>
                <a:spcPct val="90000"/>
              </a:lnSpc>
              <a:spcAft>
                <a:spcPts val="600"/>
              </a:spcAft>
              <a:buClr>
                <a:schemeClr val="accent1"/>
              </a:buClr>
              <a:buFont typeface="Wingdings 2" pitchFamily="18" charset="2"/>
              <a:buChar char=""/>
            </a:pPr>
            <a:r>
              <a:rPr lang="es-MX" dirty="0">
                <a:latin typeface="+mj-lt"/>
                <a:ea typeface="Cambria" panose="02040503050406030204" pitchFamily="18" charset="0"/>
              </a:rPr>
              <a:t>Diagnósticos de Sida (en la era pre-TAR) </a:t>
            </a:r>
            <a:br>
              <a:rPr lang="es-MX" dirty="0">
                <a:latin typeface="+mj-lt"/>
                <a:ea typeface="Cambria" panose="02040503050406030204" pitchFamily="18" charset="0"/>
              </a:rPr>
            </a:br>
            <a:r>
              <a:rPr lang="es-MX" dirty="0">
                <a:latin typeface="+mj-lt"/>
                <a:ea typeface="Cambria" panose="02040503050406030204" pitchFamily="18" charset="0"/>
              </a:rPr>
              <a:t>como indicador de muertes por Sida </a:t>
            </a:r>
            <a:br>
              <a:rPr lang="es-MX" dirty="0">
                <a:latin typeface="+mj-lt"/>
                <a:ea typeface="Cambria" panose="02040503050406030204" pitchFamily="18" charset="0"/>
              </a:rPr>
            </a:br>
            <a:r>
              <a:rPr lang="es-MX" dirty="0">
                <a:latin typeface="+mj-lt"/>
                <a:ea typeface="Cambria" panose="02040503050406030204" pitchFamily="18" charset="0"/>
              </a:rPr>
              <a:t>(con un desfase de ≈1 año).</a:t>
            </a:r>
          </a:p>
          <a:p>
            <a:pPr marL="182563" indent="-182563">
              <a:lnSpc>
                <a:spcPct val="90000"/>
              </a:lnSpc>
              <a:spcAft>
                <a:spcPts val="600"/>
              </a:spcAft>
              <a:buClr>
                <a:schemeClr val="accent1"/>
              </a:buClr>
              <a:buFont typeface="Wingdings 2" pitchFamily="18" charset="2"/>
              <a:buChar char=""/>
            </a:pPr>
            <a:r>
              <a:rPr lang="es-MX" dirty="0">
                <a:latin typeface="+mj-lt"/>
                <a:ea typeface="Cambria" panose="02040503050406030204" pitchFamily="18" charset="0"/>
              </a:rPr>
              <a:t>Se espera que los diagnósticos de VIH </a:t>
            </a:r>
            <a:br>
              <a:rPr lang="es-MX" dirty="0">
                <a:latin typeface="+mj-lt"/>
                <a:ea typeface="Cambria" panose="02040503050406030204" pitchFamily="18" charset="0"/>
              </a:rPr>
            </a:br>
            <a:r>
              <a:rPr lang="es-MX" dirty="0">
                <a:latin typeface="+mj-lt"/>
                <a:ea typeface="Cambria" panose="02040503050406030204" pitchFamily="18" charset="0"/>
              </a:rPr>
              <a:t>sigan a las nuevas infecciones.</a:t>
            </a:r>
            <a:br>
              <a:rPr lang="es-MX" dirty="0">
                <a:latin typeface="+mj-lt"/>
                <a:ea typeface="Cambria" panose="02040503050406030204" pitchFamily="18" charset="0"/>
              </a:rPr>
            </a:br>
            <a:endParaRPr lang="es-MX" dirty="0">
              <a:latin typeface="+mj-lt"/>
              <a:ea typeface="Cambria" panose="02040503050406030204" pitchFamily="18" charset="0"/>
            </a:endParaRPr>
          </a:p>
          <a:p>
            <a:pPr marL="342900" indent="-182880">
              <a:lnSpc>
                <a:spcPct val="90000"/>
              </a:lnSpc>
              <a:spcAft>
                <a:spcPts val="600"/>
              </a:spcAft>
              <a:buClr>
                <a:schemeClr val="accent1"/>
              </a:buClr>
              <a:buFont typeface="Wingdings 2" pitchFamily="18" charset="2"/>
              <a:buChar char=""/>
            </a:pPr>
            <a:endParaRPr lang="es-MX" dirty="0">
              <a:latin typeface="+mj-lt"/>
              <a:ea typeface="Cambria" panose="02040503050406030204" pitchFamily="18" charset="0"/>
            </a:endParaRPr>
          </a:p>
          <a:p>
            <a:pPr>
              <a:lnSpc>
                <a:spcPct val="90000"/>
              </a:lnSpc>
              <a:spcAft>
                <a:spcPts val="600"/>
              </a:spcAft>
              <a:buClr>
                <a:schemeClr val="accent1"/>
              </a:buClr>
            </a:pPr>
            <a:r>
              <a:rPr lang="es-MX" dirty="0">
                <a:latin typeface="+mj-lt"/>
                <a:ea typeface="Cambria" panose="02040503050406030204" pitchFamily="18" charset="0"/>
              </a:rPr>
              <a:t>Advertencias:</a:t>
            </a:r>
          </a:p>
          <a:p>
            <a:pPr marL="182563" indent="-182563">
              <a:lnSpc>
                <a:spcPct val="90000"/>
              </a:lnSpc>
              <a:spcAft>
                <a:spcPts val="600"/>
              </a:spcAft>
              <a:buClr>
                <a:schemeClr val="accent1"/>
              </a:buClr>
              <a:buFont typeface="Wingdings 2" pitchFamily="18" charset="2"/>
              <a:buChar char=""/>
            </a:pPr>
            <a:r>
              <a:rPr lang="es-MX" dirty="0">
                <a:latin typeface="+mj-lt"/>
                <a:ea typeface="Cambria" panose="02040503050406030204" pitchFamily="18" charset="0"/>
              </a:rPr>
              <a:t>Los retrasos en el diagnóstico varían </a:t>
            </a:r>
            <a:br>
              <a:rPr lang="es-MX" dirty="0">
                <a:latin typeface="+mj-lt"/>
                <a:ea typeface="Cambria" panose="02040503050406030204" pitchFamily="18" charset="0"/>
              </a:rPr>
            </a:br>
            <a:r>
              <a:rPr lang="es-MX" dirty="0">
                <a:latin typeface="+mj-lt"/>
                <a:ea typeface="Cambria" panose="02040503050406030204" pitchFamily="18" charset="0"/>
              </a:rPr>
              <a:t>según el país, grupo y año.</a:t>
            </a:r>
          </a:p>
          <a:p>
            <a:pPr marL="182563" indent="-182563">
              <a:lnSpc>
                <a:spcPct val="90000"/>
              </a:lnSpc>
              <a:spcAft>
                <a:spcPts val="600"/>
              </a:spcAft>
              <a:buClr>
                <a:schemeClr val="accent1"/>
              </a:buClr>
              <a:buFont typeface="Wingdings 2" pitchFamily="18" charset="2"/>
              <a:buChar char=""/>
            </a:pPr>
            <a:r>
              <a:rPr lang="es-MX" dirty="0">
                <a:effectLst/>
                <a:latin typeface="+mj-lt"/>
                <a:ea typeface="Cambria" panose="02040503050406030204" pitchFamily="18" charset="0"/>
              </a:rPr>
              <a:t>La exhaustividad y puntualidad de la </a:t>
            </a:r>
            <a:br>
              <a:rPr lang="es-MX" dirty="0">
                <a:effectLst/>
                <a:latin typeface="+mj-lt"/>
                <a:ea typeface="Cambria" panose="02040503050406030204" pitchFamily="18" charset="0"/>
              </a:rPr>
            </a:br>
            <a:r>
              <a:rPr lang="es-MX" dirty="0">
                <a:effectLst/>
                <a:latin typeface="+mj-lt"/>
                <a:ea typeface="Cambria" panose="02040503050406030204" pitchFamily="18" charset="0"/>
              </a:rPr>
              <a:t>notificación de casos varía con el tiempo.</a:t>
            </a:r>
          </a:p>
          <a:p>
            <a:pPr marL="182563" indent="-182563">
              <a:lnSpc>
                <a:spcPct val="90000"/>
              </a:lnSpc>
              <a:spcAft>
                <a:spcPts val="600"/>
              </a:spcAft>
              <a:buClr>
                <a:schemeClr val="accent1"/>
              </a:buClr>
              <a:buFont typeface="Wingdings 2" pitchFamily="18" charset="2"/>
              <a:buChar char=""/>
            </a:pPr>
            <a:r>
              <a:rPr lang="es-MX" dirty="0">
                <a:effectLst/>
                <a:latin typeface="+mj-lt"/>
                <a:ea typeface="Cambria" panose="02040503050406030204" pitchFamily="18" charset="0"/>
              </a:rPr>
              <a:t>¿Los diagnósticos de VIH incluyen o no </a:t>
            </a:r>
            <a:br>
              <a:rPr lang="es-MX" dirty="0">
                <a:effectLst/>
                <a:latin typeface="+mj-lt"/>
                <a:ea typeface="Cambria" panose="02040503050406030204" pitchFamily="18" charset="0"/>
              </a:rPr>
            </a:br>
            <a:r>
              <a:rPr lang="es-MX" dirty="0">
                <a:effectLst/>
                <a:latin typeface="+mj-lt"/>
                <a:ea typeface="Cambria" panose="02040503050406030204" pitchFamily="18" charset="0"/>
              </a:rPr>
              <a:t>los de sida y VIH? A veces s</a:t>
            </a:r>
            <a:r>
              <a:rPr lang="es-MX" dirty="0">
                <a:latin typeface="+mj-lt"/>
                <a:ea typeface="Cambria" panose="02040503050406030204" pitchFamily="18" charset="0"/>
              </a:rPr>
              <a:t>í</a:t>
            </a:r>
            <a:r>
              <a:rPr lang="es-MX" dirty="0">
                <a:effectLst/>
                <a:latin typeface="+mj-lt"/>
                <a:ea typeface="Cambria" panose="02040503050406030204" pitchFamily="18" charset="0"/>
              </a:rPr>
              <a:t>, a veces no.</a:t>
            </a:r>
            <a:br>
              <a:rPr lang="es-MX" dirty="0">
                <a:effectLst/>
                <a:latin typeface="+mj-lt"/>
                <a:ea typeface="Cambria" panose="02040503050406030204" pitchFamily="18" charset="0"/>
              </a:rPr>
            </a:br>
            <a:endParaRPr lang="es-MX" dirty="0">
              <a:effectLst/>
              <a:latin typeface="+mj-lt"/>
              <a:ea typeface="Cambria" panose="02040503050406030204" pitchFamily="18" charset="0"/>
            </a:endParaRPr>
          </a:p>
          <a:p>
            <a:pPr>
              <a:lnSpc>
                <a:spcPct val="90000"/>
              </a:lnSpc>
              <a:spcAft>
                <a:spcPts val="600"/>
              </a:spcAft>
              <a:buClr>
                <a:schemeClr val="accent1"/>
              </a:buClr>
            </a:pPr>
            <a:r>
              <a:rPr lang="es-MX" dirty="0">
                <a:effectLst/>
                <a:latin typeface="+mj-lt"/>
                <a:ea typeface="Cambria" panose="02040503050406030204" pitchFamily="18" charset="0"/>
                <a:sym typeface="Wingdings" panose="05000000000000000000" pitchFamily="2" charset="2"/>
              </a:rPr>
              <a:t> Esperar una</a:t>
            </a:r>
            <a:r>
              <a:rPr lang="es-MX" dirty="0">
                <a:effectLst/>
                <a:latin typeface="+mj-lt"/>
                <a:ea typeface="Cambria" panose="02040503050406030204" pitchFamily="18" charset="0"/>
              </a:rPr>
              <a:t> compatibilidad general </a:t>
            </a:r>
            <a:br>
              <a:rPr lang="es-MX" dirty="0">
                <a:effectLst/>
                <a:latin typeface="+mj-lt"/>
                <a:ea typeface="Cambria" panose="02040503050406030204" pitchFamily="18" charset="0"/>
              </a:rPr>
            </a:br>
            <a:r>
              <a:rPr lang="es-MX" dirty="0">
                <a:effectLst/>
                <a:latin typeface="+mj-lt"/>
                <a:ea typeface="Cambria" panose="02040503050406030204" pitchFamily="18" charset="0"/>
              </a:rPr>
              <a:t>(no </a:t>
            </a:r>
            <a:r>
              <a:rPr lang="es-MX" dirty="0">
                <a:latin typeface="+mj-lt"/>
                <a:ea typeface="Cambria" panose="02040503050406030204" pitchFamily="18" charset="0"/>
              </a:rPr>
              <a:t>u</a:t>
            </a:r>
            <a:r>
              <a:rPr lang="es-MX" dirty="0">
                <a:effectLst/>
                <a:latin typeface="+mj-lt"/>
                <a:ea typeface="Cambria" panose="02040503050406030204" pitchFamily="18" charset="0"/>
              </a:rPr>
              <a:t>na coincidencia exacta).</a:t>
            </a:r>
          </a:p>
        </p:txBody>
      </p:sp>
      <p:pic>
        <p:nvPicPr>
          <p:cNvPr id="3" name="Picture 2">
            <a:extLst>
              <a:ext uri="{FF2B5EF4-FFF2-40B4-BE49-F238E27FC236}">
                <a16:creationId xmlns:a16="http://schemas.microsoft.com/office/drawing/2014/main" id="{410677FD-5C3E-C12B-44E4-34EAB4BAE936}"/>
              </a:ext>
            </a:extLst>
          </p:cNvPr>
          <p:cNvPicPr>
            <a:picLocks noChangeAspect="1"/>
          </p:cNvPicPr>
          <p:nvPr/>
        </p:nvPicPr>
        <p:blipFill>
          <a:blip r:embed="rId3"/>
          <a:stretch>
            <a:fillRect/>
          </a:stretch>
        </p:blipFill>
        <p:spPr>
          <a:xfrm>
            <a:off x="10208690" y="6164915"/>
            <a:ext cx="1857375" cy="428625"/>
          </a:xfrm>
          <a:prstGeom prst="rect">
            <a:avLst/>
          </a:prstGeom>
        </p:spPr>
      </p:pic>
      <p:pic>
        <p:nvPicPr>
          <p:cNvPr id="5" name="Picture 4">
            <a:extLst>
              <a:ext uri="{FF2B5EF4-FFF2-40B4-BE49-F238E27FC236}">
                <a16:creationId xmlns:a16="http://schemas.microsoft.com/office/drawing/2014/main" id="{59BD60F2-2647-D089-3154-24F3912A0469}"/>
              </a:ext>
            </a:extLst>
          </p:cNvPr>
          <p:cNvPicPr>
            <a:picLocks noChangeAspect="1"/>
          </p:cNvPicPr>
          <p:nvPr/>
        </p:nvPicPr>
        <p:blipFill>
          <a:blip r:embed="rId4"/>
          <a:stretch>
            <a:fillRect/>
          </a:stretch>
        </p:blipFill>
        <p:spPr>
          <a:xfrm>
            <a:off x="106651" y="6157197"/>
            <a:ext cx="1409700" cy="64770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4DE75A86-E18E-18E7-958A-F20310FCAAF1}"/>
              </a:ext>
            </a:extLst>
          </p:cNvPr>
          <p:cNvPicPr>
            <a:picLocks noChangeAspect="1"/>
          </p:cNvPicPr>
          <p:nvPr/>
        </p:nvPicPr>
        <p:blipFill rotWithShape="1">
          <a:blip r:embed="rId5">
            <a:extLst>
              <a:ext uri="{28A0092B-C50C-407E-A947-70E740481C1C}">
                <a14:useLocalDpi xmlns:a14="http://schemas.microsoft.com/office/drawing/2010/main" val="0"/>
              </a:ext>
            </a:extLst>
          </a:blip>
          <a:srcRect l="23835" t="18832" r="50212" b="19648"/>
          <a:stretch/>
        </p:blipFill>
        <p:spPr bwMode="auto">
          <a:xfrm>
            <a:off x="7594767" y="768096"/>
            <a:ext cx="4389412" cy="58525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283286"/>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p:txBody>
          <a:bodyPr/>
          <a:lstStyle/>
          <a:p>
            <a:fld id="{CF13D369-8700-4468-8CC4-EE7C53720160}" type="slidenum">
              <a:rPr lang="en-US" smtClean="0"/>
              <a:t>8</a:t>
            </a:fld>
            <a:endParaRPr lang="en-US"/>
          </a:p>
        </p:txBody>
      </p:sp>
      <p:sp>
        <p:nvSpPr>
          <p:cNvPr id="2" name="Title 1">
            <a:extLst>
              <a:ext uri="{FF2B5EF4-FFF2-40B4-BE49-F238E27FC236}">
                <a16:creationId xmlns:a16="http://schemas.microsoft.com/office/drawing/2014/main" id="{476B425D-4F60-6C93-D681-5EEC5B92F9E3}"/>
              </a:ext>
            </a:extLst>
          </p:cNvPr>
          <p:cNvSpPr>
            <a:spLocks noGrp="1"/>
          </p:cNvSpPr>
          <p:nvPr>
            <p:ph type="title" idx="4294967295"/>
          </p:nvPr>
        </p:nvSpPr>
        <p:spPr>
          <a:xfrm>
            <a:off x="280987" y="326347"/>
            <a:ext cx="11630025" cy="776287"/>
          </a:xfrm>
        </p:spPr>
        <p:txBody>
          <a:bodyPr>
            <a:noAutofit/>
          </a:bodyPr>
          <a:lstStyle/>
          <a:p>
            <a:pPr algn="ctr"/>
            <a:r>
              <a:rPr lang="en-US" sz="3200" b="1" dirty="0">
                <a:solidFill>
                  <a:srgbClr val="0070C0"/>
                </a:solidFill>
              </a:rPr>
              <a:t>EPP: "</a:t>
            </a:r>
            <a:r>
              <a:rPr lang="en-US" sz="3200" b="1" dirty="0" err="1">
                <a:solidFill>
                  <a:srgbClr val="0070C0"/>
                </a:solidFill>
              </a:rPr>
              <a:t>validar</a:t>
            </a:r>
            <a:r>
              <a:rPr lang="en-US" sz="3200" b="1" dirty="0">
                <a:solidFill>
                  <a:srgbClr val="0070C0"/>
                </a:solidFill>
              </a:rPr>
              <a:t>" </a:t>
            </a:r>
            <a:r>
              <a:rPr lang="en-US" sz="3200" b="1" dirty="0" err="1">
                <a:solidFill>
                  <a:srgbClr val="0070C0"/>
                </a:solidFill>
              </a:rPr>
              <a:t>el</a:t>
            </a:r>
            <a:r>
              <a:rPr lang="en-US" sz="3200" b="1" dirty="0">
                <a:solidFill>
                  <a:srgbClr val="0070C0"/>
                </a:solidFill>
              </a:rPr>
              <a:t> </a:t>
            </a:r>
            <a:r>
              <a:rPr lang="en-US" sz="3200" b="1" dirty="0" err="1">
                <a:solidFill>
                  <a:srgbClr val="0070C0"/>
                </a:solidFill>
              </a:rPr>
              <a:t>aumento</a:t>
            </a:r>
            <a:r>
              <a:rPr lang="en-US" sz="3200" b="1" dirty="0">
                <a:solidFill>
                  <a:srgbClr val="0070C0"/>
                </a:solidFill>
              </a:rPr>
              <a:t> </a:t>
            </a:r>
            <a:r>
              <a:rPr lang="en-US" sz="3200" b="1" dirty="0" err="1">
                <a:solidFill>
                  <a:srgbClr val="0070C0"/>
                </a:solidFill>
              </a:rPr>
              <a:t>epidémico</a:t>
            </a:r>
            <a:r>
              <a:rPr lang="en-US" sz="3200" b="1" dirty="0">
                <a:solidFill>
                  <a:srgbClr val="0070C0"/>
                </a:solidFill>
              </a:rPr>
              <a:t> </a:t>
            </a:r>
            <a:r>
              <a:rPr lang="en-US" sz="3200" b="1" dirty="0" err="1">
                <a:solidFill>
                  <a:srgbClr val="0070C0"/>
                </a:solidFill>
              </a:rPr>
              <a:t>inicial</a:t>
            </a:r>
            <a:r>
              <a:rPr lang="en-US" sz="3200" b="1" dirty="0">
                <a:solidFill>
                  <a:srgbClr val="0070C0"/>
                </a:solidFill>
              </a:rPr>
              <a:t> entre  sub </a:t>
            </a:r>
            <a:r>
              <a:rPr lang="en-US" sz="3200" b="1" dirty="0" err="1">
                <a:solidFill>
                  <a:srgbClr val="0070C0"/>
                </a:solidFill>
              </a:rPr>
              <a:t>poblaciones</a:t>
            </a:r>
            <a:endParaRPr lang="en-US" sz="3200" b="1" dirty="0">
              <a:solidFill>
                <a:srgbClr val="0070C0"/>
              </a:solidFill>
            </a:endParaRPr>
          </a:p>
        </p:txBody>
      </p:sp>
      <p:sp>
        <p:nvSpPr>
          <p:cNvPr id="6" name="Content Placeholder 5">
            <a:extLst>
              <a:ext uri="{FF2B5EF4-FFF2-40B4-BE49-F238E27FC236}">
                <a16:creationId xmlns:a16="http://schemas.microsoft.com/office/drawing/2014/main" id="{7620BA2A-BCF1-EC34-A52F-03F64544212B}"/>
              </a:ext>
            </a:extLst>
          </p:cNvPr>
          <p:cNvSpPr>
            <a:spLocks noGrp="1"/>
          </p:cNvSpPr>
          <p:nvPr>
            <p:ph sz="half" idx="4294967295"/>
          </p:nvPr>
        </p:nvSpPr>
        <p:spPr>
          <a:xfrm>
            <a:off x="280987" y="1490418"/>
            <a:ext cx="4025901" cy="4478147"/>
          </a:xfrm>
          <a:solidFill>
            <a:schemeClr val="bg1"/>
          </a:solidFill>
        </p:spPr>
        <p:txBody>
          <a:bodyPr>
            <a:normAutofit/>
          </a:bodyPr>
          <a:lstStyle/>
          <a:p>
            <a:pPr marL="0" indent="0" algn="l">
              <a:buNone/>
            </a:pPr>
            <a:r>
              <a:rPr lang="es-MX" sz="2000" i="1" dirty="0">
                <a:solidFill>
                  <a:schemeClr val="tx1"/>
                </a:solidFill>
                <a:latin typeface="+mj-lt"/>
                <a:ea typeface="Cambria" panose="02040503050406030204" pitchFamily="18" charset="0"/>
                <a:cs typeface="Arial" panose="020B0604020202020204" pitchFamily="34" charset="0"/>
              </a:rPr>
              <a:t>EPP &gt; Ajuste de curvas &gt; Resultados del ajuste</a:t>
            </a:r>
          </a:p>
          <a:p>
            <a:pPr marL="0" indent="0" algn="l">
              <a:buNone/>
            </a:pPr>
            <a:r>
              <a:rPr lang="es-MX" sz="2000" b="0" i="0" u="none" strike="noStrike" baseline="0" dirty="0">
                <a:solidFill>
                  <a:schemeClr val="tx1"/>
                </a:solidFill>
                <a:latin typeface="+mj-lt"/>
                <a:cs typeface="Arial" panose="020B0604020202020204" pitchFamily="34" charset="0"/>
              </a:rPr>
              <a:t>Ejemplo (Jamaica, ronda 2023): </a:t>
            </a:r>
          </a:p>
          <a:p>
            <a:r>
              <a:rPr lang="es-MX" sz="2000" b="0" i="0" u="none" strike="noStrike" baseline="0" dirty="0">
                <a:solidFill>
                  <a:schemeClr val="tx1"/>
                </a:solidFill>
                <a:latin typeface="+mj-lt"/>
                <a:cs typeface="Arial" panose="020B0604020202020204" pitchFamily="34" charset="0"/>
              </a:rPr>
              <a:t>Todas las </a:t>
            </a:r>
            <a:r>
              <a:rPr lang="es-MX" sz="2000" dirty="0">
                <a:solidFill>
                  <a:schemeClr val="tx1"/>
                </a:solidFill>
                <a:latin typeface="+mj-lt"/>
                <a:cs typeface="Arial" panose="020B0604020202020204" pitchFamily="34" charset="0"/>
              </a:rPr>
              <a:t>subpoblaciones fueron ajustadas </a:t>
            </a:r>
            <a:r>
              <a:rPr lang="es-MX" sz="2000" b="0" i="0" u="none" strike="noStrike" baseline="0" dirty="0">
                <a:solidFill>
                  <a:schemeClr val="tx1"/>
                </a:solidFill>
                <a:latin typeface="+mj-lt"/>
                <a:cs typeface="Arial" panose="020B0604020202020204" pitchFamily="34" charset="0"/>
              </a:rPr>
              <a:t>con </a:t>
            </a:r>
            <a:r>
              <a:rPr lang="es-MX" sz="2000" b="0" i="1" u="none" strike="noStrike" baseline="0" dirty="0">
                <a:solidFill>
                  <a:schemeClr val="tx1"/>
                </a:solidFill>
                <a:latin typeface="+mj-lt"/>
                <a:cs typeface="Arial" panose="020B0604020202020204" pitchFamily="34" charset="0"/>
              </a:rPr>
              <a:t>EPP-Clásico</a:t>
            </a:r>
          </a:p>
          <a:p>
            <a:pPr algn="l"/>
            <a:r>
              <a:rPr lang="es-MX" sz="2000" b="0" i="0" u="none" strike="noStrike" baseline="0" dirty="0">
                <a:solidFill>
                  <a:schemeClr val="tx1"/>
                </a:solidFill>
                <a:latin typeface="+mj-lt"/>
                <a:cs typeface="Arial" panose="020B0604020202020204" pitchFamily="34" charset="0"/>
              </a:rPr>
              <a:t>Orden inverosímil de aumento </a:t>
            </a:r>
            <a:br>
              <a:rPr lang="es-MX" sz="2000" b="0" i="0" u="none" strike="noStrike" baseline="0" dirty="0">
                <a:solidFill>
                  <a:schemeClr val="tx1"/>
                </a:solidFill>
                <a:latin typeface="+mj-lt"/>
                <a:cs typeface="Arial" panose="020B0604020202020204" pitchFamily="34" charset="0"/>
              </a:rPr>
            </a:br>
            <a:r>
              <a:rPr lang="es-MX" sz="2000" b="0" i="0" u="none" strike="noStrike" baseline="0" dirty="0">
                <a:solidFill>
                  <a:schemeClr val="tx1"/>
                </a:solidFill>
                <a:latin typeface="+mj-lt"/>
                <a:cs typeface="Arial" panose="020B0604020202020204" pitchFamily="34" charset="0"/>
              </a:rPr>
              <a:t>de la incidencia: </a:t>
            </a:r>
            <a:br>
              <a:rPr lang="es-MX" sz="2000" b="0" i="0" u="none" strike="noStrike" baseline="0" dirty="0">
                <a:latin typeface="+mj-lt"/>
                <a:cs typeface="Arial" panose="020B0604020202020204" pitchFamily="34" charset="0"/>
              </a:rPr>
            </a:br>
            <a:r>
              <a:rPr lang="es-MX" sz="2000" b="0" i="0" u="none" strike="noStrike" baseline="0" dirty="0">
                <a:latin typeface="+mj-lt"/>
                <a:cs typeface="Arial" panose="020B0604020202020204" pitchFamily="34" charset="0"/>
              </a:rPr>
              <a:t>Los</a:t>
            </a:r>
            <a:r>
              <a:rPr lang="es-MX" sz="2000" b="1" i="0" u="none" strike="noStrike" baseline="0" dirty="0">
                <a:solidFill>
                  <a:srgbClr val="00B050"/>
                </a:solidFill>
                <a:latin typeface="+mj-lt"/>
                <a:cs typeface="Arial" panose="020B0604020202020204" pitchFamily="34" charset="0"/>
              </a:rPr>
              <a:t> hombres </a:t>
            </a:r>
            <a:r>
              <a:rPr lang="es-MX" sz="2000" b="0" i="0" u="none" strike="noStrike" baseline="0" dirty="0">
                <a:solidFill>
                  <a:schemeClr val="tx1"/>
                </a:solidFill>
                <a:latin typeface="+mj-lt"/>
                <a:cs typeface="Arial" panose="020B0604020202020204" pitchFamily="34" charset="0"/>
              </a:rPr>
              <a:t>y </a:t>
            </a:r>
            <a:r>
              <a:rPr lang="es-MX" sz="2000" b="1" i="0" u="none" strike="noStrike" baseline="0" dirty="0">
                <a:solidFill>
                  <a:srgbClr val="CC00CC"/>
                </a:solidFill>
                <a:latin typeface="+mj-lt"/>
                <a:cs typeface="Arial" panose="020B0604020202020204" pitchFamily="34" charset="0"/>
              </a:rPr>
              <a:t>mujeres </a:t>
            </a:r>
            <a:r>
              <a:rPr lang="es-MX" sz="2000" b="1" i="0" u="none" strike="noStrike" baseline="0" dirty="0">
                <a:solidFill>
                  <a:schemeClr val="tx1"/>
                </a:solidFill>
                <a:latin typeface="+mj-lt"/>
                <a:cs typeface="Arial" panose="020B0604020202020204" pitchFamily="34" charset="0"/>
              </a:rPr>
              <a:t>‘restantes’ </a:t>
            </a:r>
            <a:r>
              <a:rPr lang="es-MX" sz="2000" b="1" i="0" u="none" strike="noStrike" baseline="0" dirty="0">
                <a:solidFill>
                  <a:srgbClr val="CC00CC"/>
                </a:solidFill>
                <a:latin typeface="+mj-lt"/>
                <a:cs typeface="Arial" panose="020B0604020202020204" pitchFamily="34" charset="0"/>
              </a:rPr>
              <a:t>despegaron </a:t>
            </a:r>
            <a:br>
              <a:rPr lang="es-MX" sz="2000" b="1" i="0" u="none" strike="noStrike" baseline="0" dirty="0">
                <a:solidFill>
                  <a:srgbClr val="CC00CC"/>
                </a:solidFill>
                <a:latin typeface="+mj-lt"/>
                <a:cs typeface="Arial" panose="020B0604020202020204" pitchFamily="34" charset="0"/>
              </a:rPr>
            </a:br>
            <a:r>
              <a:rPr lang="es-MX" sz="2000" b="0" i="0" u="none" strike="noStrike" baseline="0" dirty="0">
                <a:solidFill>
                  <a:schemeClr val="tx1"/>
                </a:solidFill>
                <a:latin typeface="+mj-lt"/>
                <a:cs typeface="Arial" panose="020B0604020202020204" pitchFamily="34" charset="0"/>
              </a:rPr>
              <a:t>antes que </a:t>
            </a:r>
            <a:r>
              <a:rPr lang="es-MX" sz="2000" b="1" i="0" u="none" strike="noStrike" baseline="0" dirty="0">
                <a:solidFill>
                  <a:srgbClr val="C00000"/>
                </a:solidFill>
                <a:latin typeface="+mj-lt"/>
                <a:cs typeface="Arial" panose="020B0604020202020204" pitchFamily="34" charset="0"/>
              </a:rPr>
              <a:t>los HSH</a:t>
            </a:r>
            <a:endParaRPr lang="es-MX" sz="2000" b="1" i="1" dirty="0">
              <a:solidFill>
                <a:srgbClr val="C00000"/>
              </a:solidFill>
              <a:latin typeface="+mj-lt"/>
              <a:ea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2D364552-7BDB-79CA-C42D-B80808818860}"/>
              </a:ext>
            </a:extLst>
          </p:cNvPr>
          <p:cNvPicPr>
            <a:picLocks noChangeAspect="1"/>
          </p:cNvPicPr>
          <p:nvPr/>
        </p:nvPicPr>
        <p:blipFill>
          <a:blip r:embed="rId3"/>
          <a:stretch>
            <a:fillRect/>
          </a:stretch>
        </p:blipFill>
        <p:spPr>
          <a:xfrm>
            <a:off x="4535502" y="1183299"/>
            <a:ext cx="7022592" cy="5355613"/>
          </a:xfrm>
          <a:prstGeom prst="rect">
            <a:avLst/>
          </a:prstGeom>
        </p:spPr>
      </p:pic>
    </p:spTree>
    <p:extLst>
      <p:ext uri="{BB962C8B-B14F-4D97-AF65-F5344CB8AC3E}">
        <p14:creationId xmlns:p14="http://schemas.microsoft.com/office/powerpoint/2010/main" val="1786460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B9E6-FCC7-E02B-01C6-EE8CE78A97D4}"/>
              </a:ext>
            </a:extLst>
          </p:cNvPr>
          <p:cNvSpPr>
            <a:spLocks noGrp="1"/>
          </p:cNvSpPr>
          <p:nvPr>
            <p:ph type="title"/>
          </p:nvPr>
        </p:nvSpPr>
        <p:spPr>
          <a:xfrm>
            <a:off x="451104" y="857138"/>
            <a:ext cx="3084576" cy="4601183"/>
          </a:xfrm>
        </p:spPr>
        <p:txBody>
          <a:bodyPr vert="horz" lIns="91440" tIns="45720" rIns="91440" bIns="45720" rtlCol="0" anchor="ctr">
            <a:normAutofit fontScale="90000"/>
          </a:bodyPr>
          <a:lstStyle/>
          <a:p>
            <a:r>
              <a:rPr lang="es-MX" sz="3600">
                <a:latin typeface="Corbel" panose="020B0503020204020204" pitchFamily="34" charset="0"/>
              </a:rPr>
              <a:t>Graficar los datos de PTMI y TAR para detectar y corregir cualquier fluctuación inexplicable </a:t>
            </a:r>
            <a:br>
              <a:rPr lang="es-MX" sz="3600">
                <a:latin typeface="Corbel" panose="020B0503020204020204" pitchFamily="34" charset="0"/>
              </a:rPr>
            </a:br>
            <a:r>
              <a:rPr lang="es-MX" sz="3600">
                <a:latin typeface="Corbel" panose="020B0503020204020204" pitchFamily="34" charset="0"/>
              </a:rPr>
              <a:t>entre año y años</a:t>
            </a:r>
          </a:p>
        </p:txBody>
      </p:sp>
      <p:pic>
        <p:nvPicPr>
          <p:cNvPr id="7" name="Picture 6">
            <a:extLst>
              <a:ext uri="{FF2B5EF4-FFF2-40B4-BE49-F238E27FC236}">
                <a16:creationId xmlns:a16="http://schemas.microsoft.com/office/drawing/2014/main" id="{986AACD8-83F7-1D4B-B090-7D943F2899B4}"/>
              </a:ext>
            </a:extLst>
          </p:cNvPr>
          <p:cNvPicPr>
            <a:picLocks noChangeAspect="1"/>
          </p:cNvPicPr>
          <p:nvPr/>
        </p:nvPicPr>
        <p:blipFill>
          <a:blip r:embed="rId3"/>
          <a:srcRect/>
          <a:stretch/>
        </p:blipFill>
        <p:spPr>
          <a:xfrm>
            <a:off x="3738710" y="341529"/>
            <a:ext cx="8193243" cy="5632399"/>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7C759C6B-A657-257F-8782-B3C1E774EF2E}"/>
              </a:ext>
            </a:extLst>
          </p:cNvPr>
          <p:cNvSpPr/>
          <p:nvPr/>
        </p:nvSpPr>
        <p:spPr>
          <a:xfrm>
            <a:off x="8169243" y="5458320"/>
            <a:ext cx="1539780" cy="142875"/>
          </a:xfrm>
          <a:prstGeom prst="rect">
            <a:avLst/>
          </a:prstGeom>
          <a:noFill/>
          <a:ln w="50800">
            <a:solidFill>
              <a:srgbClr val="E31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74514D3D-D897-52D5-129F-43F8A7DCC242}"/>
              </a:ext>
            </a:extLst>
          </p:cNvPr>
          <p:cNvPicPr>
            <a:picLocks noChangeAspect="1"/>
          </p:cNvPicPr>
          <p:nvPr/>
        </p:nvPicPr>
        <p:blipFill>
          <a:blip r:embed="rId4"/>
          <a:stretch>
            <a:fillRect/>
          </a:stretch>
        </p:blipFill>
        <p:spPr>
          <a:xfrm>
            <a:off x="218016" y="6073775"/>
            <a:ext cx="1409700" cy="647700"/>
          </a:xfrm>
          <a:prstGeom prst="rect">
            <a:avLst/>
          </a:prstGeom>
        </p:spPr>
      </p:pic>
      <p:pic>
        <p:nvPicPr>
          <p:cNvPr id="4" name="Picture 3">
            <a:extLst>
              <a:ext uri="{FF2B5EF4-FFF2-40B4-BE49-F238E27FC236}">
                <a16:creationId xmlns:a16="http://schemas.microsoft.com/office/drawing/2014/main" id="{7AD33713-5638-6B0C-ECD9-DCCCDFB94516}"/>
              </a:ext>
            </a:extLst>
          </p:cNvPr>
          <p:cNvPicPr>
            <a:picLocks noChangeAspect="1"/>
          </p:cNvPicPr>
          <p:nvPr/>
        </p:nvPicPr>
        <p:blipFill>
          <a:blip r:embed="rId5"/>
          <a:stretch>
            <a:fillRect/>
          </a:stretch>
        </p:blipFill>
        <p:spPr>
          <a:xfrm>
            <a:off x="10208690" y="6164915"/>
            <a:ext cx="1857375" cy="428625"/>
          </a:xfrm>
          <a:prstGeom prst="rect">
            <a:avLst/>
          </a:prstGeom>
        </p:spPr>
      </p:pic>
    </p:spTree>
    <p:extLst>
      <p:ext uri="{BB962C8B-B14F-4D97-AF65-F5344CB8AC3E}">
        <p14:creationId xmlns:p14="http://schemas.microsoft.com/office/powerpoint/2010/main" val="247163721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rg Chart 03 16x9">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SharedWithUsers xmlns="2ddeef39-65d3-4660-94f2-f063f949c57e">
      <UserInfo>
        <DisplayName>MTAKI, Victor</DisplayName>
        <AccountId>11876</AccountId>
        <AccountType/>
      </UserInfo>
      <UserInfo>
        <DisplayName>GOMEZ ANGUIANO, Alejandro</DisplayName>
        <AccountId>11873</AccountId>
        <AccountType/>
      </UserInfo>
      <UserInfo>
        <DisplayName>MORO, Liana</DisplayName>
        <AccountId>4650</AccountId>
        <AccountType/>
      </UserInfo>
      <UserInfo>
        <DisplayName>FEIZZADEH, Ali</DisplayName>
        <AccountId>248</AccountId>
        <AccountType/>
      </UserInfo>
      <UserInfo>
        <DisplayName>SABIN, Keith</DisplayName>
        <AccountId>25</AccountId>
        <AccountType/>
      </UserInfo>
      <UserInfo>
        <DisplayName>WANYEKI, Ian</DisplayName>
        <AccountId>197</AccountId>
        <AccountType/>
      </UserInfo>
      <UserInfo>
        <DisplayName>YAKUSIK, Anna</DisplayName>
        <AccountId>38</AccountId>
        <AccountType/>
      </UserInfo>
      <UserInfo>
        <DisplayName>MAHY, Mary</DisplayName>
        <AccountId>20</AccountId>
        <AccountType/>
      </UserInfo>
      <UserInfo>
        <DisplayName>KORENROMP, Eline Louise</DisplayName>
        <AccountId>7579</AccountId>
        <AccountType/>
      </UserInfo>
      <UserInfo>
        <DisplayName>FRESCURA, Luisa</DisplayName>
        <AccountId>27</AccountId>
        <AccountType/>
      </UserInfo>
      <UserInfo>
        <DisplayName>BRACAMONTE BARDALEZ, Patricia</DisplayName>
        <AccountId>1140</AccountId>
        <AccountType/>
      </UserInfo>
      <UserInfo>
        <DisplayName>SEDAY, Mary Ann</DisplayName>
        <AccountId>47</AccountId>
        <AccountType/>
      </UserInfo>
      <UserInfo>
        <DisplayName>ARIAS GARCIA, Sonia</DisplayName>
        <AccountId>11570</AccountId>
        <AccountType/>
      </UserInfo>
      <UserInfo>
        <DisplayName>RWODZI, Desire Tarwireyi</DisplayName>
        <AccountId>4456</AccountId>
        <AccountType/>
      </UserInfo>
      <UserInfo>
        <DisplayName>TAPIA VAZQUEZ, Luis Renato</DisplayName>
        <AccountId>48</AccountId>
        <AccountType/>
      </UserInfo>
      <UserInfo>
        <DisplayName>BREZZO, Clarisa Del Valle</DisplayName>
        <AccountId>1133</AccountId>
        <AccountType/>
      </UserInfo>
      <UserInfo>
        <DisplayName>NZE-EYO'O, Rodrigue</DisplayName>
        <AccountId>902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9" ma:contentTypeDescription="Create a new document." ma:contentTypeScope="" ma:versionID="fd2d0a4ae318738fa5f1ff72e65b2934">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37c2625be6a258cebd7413079fa12bc5"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C047FA-0483-4BB4-B4D0-B9A44190D5FE}">
  <ds:schemaRefs>
    <ds:schemaRef ds:uri="http://schemas.microsoft.com/sharepoint/v3/contenttype/forms"/>
  </ds:schemaRefs>
</ds:datastoreItem>
</file>

<file path=customXml/itemProps2.xml><?xml version="1.0" encoding="utf-8"?>
<ds:datastoreItem xmlns:ds="http://schemas.openxmlformats.org/officeDocument/2006/customXml" ds:itemID="{8931B6C3-B9D9-4E31-B68E-3F5EB2C02401}">
  <ds:schemaRefs>
    <ds:schemaRef ds:uri="288ef829-98c5-46d1-83dc-c2ef7c814da2"/>
    <ds:schemaRef ds:uri="2ddeef39-65d3-4660-94f2-f063f949c5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3D867E9-52C9-4B0D-BE4C-526FCC179C2D}">
  <ds:schemaRefs>
    <ds:schemaRef ds:uri="288ef829-98c5-46d1-83dc-c2ef7c814da2"/>
    <ds:schemaRef ds:uri="2ddeef39-65d3-4660-94f2-f063f949c5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0</TotalTime>
  <Words>5726</Words>
  <Application>Microsoft Office PowerPoint</Application>
  <PresentationFormat>Widescreen</PresentationFormat>
  <Paragraphs>331</Paragraphs>
  <Slides>21</Slides>
  <Notes>19</Notes>
  <HiddenSlides>2</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Arial</vt:lpstr>
      <vt:lpstr>Calibri</vt:lpstr>
      <vt:lpstr>Calibri (Body)</vt:lpstr>
      <vt:lpstr>Cambria</vt:lpstr>
      <vt:lpstr>Corbel</vt:lpstr>
      <vt:lpstr>Söhne</vt:lpstr>
      <vt:lpstr>Source Sans Pro</vt:lpstr>
      <vt:lpstr>Wingdings 2</vt:lpstr>
      <vt:lpstr>Custom Design</vt:lpstr>
      <vt:lpstr>Frame</vt:lpstr>
      <vt:lpstr>Org Chart 03 16x9</vt:lpstr>
      <vt:lpstr> Datos del  programa y de la vigilancia  y revisión de la calidad de los datos  Luis Renato Tapia-Vázquez ONUSIDA Guatemala, Honduras y Nicaragua</vt:lpstr>
      <vt:lpstr>Finalidad de los modelos de estimación y proyección </vt:lpstr>
      <vt:lpstr>PowerPoint Presentation</vt:lpstr>
      <vt:lpstr>PowerPoint Presentation</vt:lpstr>
      <vt:lpstr>Nuevos casos diagnosticados de VIH:  insumo Modelo de incidencia de CSAVR</vt:lpstr>
      <vt:lpstr>Muertes por sida: ¿Qué datos son buenos para ajustar con CSAVR?</vt:lpstr>
      <vt:lpstr>Diagnósticos de VIH y/o SIDA:  validar el aumento inicial de la epidemia estimado por  EPP</vt:lpstr>
      <vt:lpstr>EPP: "validar" el aumento epidémico inicial entre  sub poblaciones</vt:lpstr>
      <vt:lpstr>Graficar los datos de PTMI y TAR para detectar y corregir cualquier fluctuación inexplicable  entre año y años</vt:lpstr>
      <vt:lpstr>Pruebas del VIH en la atención prenatal (APN)  Gráficos para validar la coherencia de los indicadores de la atención prenatal </vt:lpstr>
      <vt:lpstr>Pruebas en el CPN rutina:  Utilizar sólo datos/años representativos y de buena calidad para ajustar EPP y la fertilidad</vt:lpstr>
      <vt:lpstr>Una validación útil es la comparación de los nacimientos estimados por Spectrum con los nacimientos, las visitas de atención prenatal y el número de pruebas notificados por el programa</vt:lpstr>
      <vt:lpstr>Opciones avanzadas &gt; Fertilidad relacionada con el VIH &gt; Ajustar un factor de ajuste local, para estimar  la prevalencia en mujeres embarazadas (que impulsa las estimaciones de PTMI y pediátricas) a la prevalencia medida en las pruebas de rutina en la APN</vt:lpstr>
      <vt:lpstr>La cobertura de PTMI &gt;100% indica un problema</vt:lpstr>
      <vt:lpstr>95-95-95 Cascada de Pruebas y Tratamiento:  Estimación de Spectrum y revisión de la calidad de los datos (I) </vt:lpstr>
      <vt:lpstr>95-95-95 Cascada: Estimación de Spectrum y revisión de la calidad de los datos (II)</vt:lpstr>
      <vt:lpstr>Afinar y validar los datos y la cobertura estimada de TAR en adultos</vt:lpstr>
      <vt:lpstr>Cifras de TAR en adultos: ajuste basado en la Auditoría de Calidad de Datos</vt:lpstr>
      <vt:lpstr>¿Y si los datos definitivos de todo el año 2023 aún están pendientes?</vt:lpstr>
      <vt:lpstr>Dinámica de los números de PVVIH con TAR</vt:lpstr>
      <vt:lpstr>PTMI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estimates for children</dc:title>
  <dc:creator>Anna Yakusik</dc:creator>
  <cp:keywords>, docId:516ADCCBF5C66C10EA89F7F4E2622761</cp:keywords>
  <cp:lastModifiedBy>KORENROMP, Eline Louise</cp:lastModifiedBy>
  <cp:revision>2</cp:revision>
  <dcterms:created xsi:type="dcterms:W3CDTF">2020-11-18T11:45:59Z</dcterms:created>
  <dcterms:modified xsi:type="dcterms:W3CDTF">2024-02-01T10:22:37Z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