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 id="2147483854" r:id="rId5"/>
    <p:sldMasterId id="2147483859" r:id="rId6"/>
    <p:sldMasterId id="2147483861" r:id="rId7"/>
    <p:sldMasterId id="2147483863" r:id="rId8"/>
    <p:sldMasterId id="2147483865" r:id="rId9"/>
    <p:sldMasterId id="2147483867" r:id="rId10"/>
  </p:sldMasterIdLst>
  <p:notesMasterIdLst>
    <p:notesMasterId r:id="rId34"/>
  </p:notesMasterIdLst>
  <p:sldIdLst>
    <p:sldId id="512" r:id="rId11"/>
    <p:sldId id="491" r:id="rId12"/>
    <p:sldId id="1573" r:id="rId13"/>
    <p:sldId id="1575" r:id="rId14"/>
    <p:sldId id="551" r:id="rId15"/>
    <p:sldId id="1585" r:id="rId16"/>
    <p:sldId id="1581" r:id="rId17"/>
    <p:sldId id="1578" r:id="rId18"/>
    <p:sldId id="1579" r:id="rId19"/>
    <p:sldId id="1580" r:id="rId20"/>
    <p:sldId id="1583" r:id="rId21"/>
    <p:sldId id="1562" r:id="rId22"/>
    <p:sldId id="1571" r:id="rId23"/>
    <p:sldId id="1584" r:id="rId24"/>
    <p:sldId id="1564" r:id="rId25"/>
    <p:sldId id="1561" r:id="rId26"/>
    <p:sldId id="1566" r:id="rId27"/>
    <p:sldId id="1567" r:id="rId28"/>
    <p:sldId id="1582" r:id="rId29"/>
    <p:sldId id="1568" r:id="rId30"/>
    <p:sldId id="1576" r:id="rId31"/>
    <p:sldId id="1569" r:id="rId32"/>
    <p:sldId id="157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9738" autoAdjust="0"/>
  </p:normalViewPr>
  <p:slideViewPr>
    <p:cSldViewPr snapToGrid="0">
      <p:cViewPr varScale="1">
        <p:scale>
          <a:sx n="59" d="100"/>
          <a:sy n="59" d="100"/>
        </p:scale>
        <p:origin x="892"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Voir le </a:t>
            </a:r>
            <a:r>
              <a:rPr lang="en-US" i="1"/>
              <a:t>guide de mise à jour de Spectrum.doc</a:t>
            </a:r>
            <a:r>
              <a:rPr lang="en-US"/>
              <a:t>, arbre de décision Figure 1</a:t>
            </a:r>
            <a:endParaRPr lang="en-CH"/>
          </a:p>
          <a:p>
            <a:endParaRPr lang="en-CH"/>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671EB5F-83F3-497B-B51D-09B785C8EBF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6778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Cet Excel permet de saisir toutes les données, y compris si, par exemple, vous n'avez qu'un seul point de données pour un PK donné, ce qui est trop peu pour le saisir et l'intégrer dans l'EPP.</a:t>
            </a:r>
          </a:p>
          <a:p>
            <a:r>
              <a:rPr lang="en-US" dirty="0"/>
              <a:t>Si vous utilisez EPP et que vous y avez rassemblé toutes les données pour certains KP, il n'est pas nécessaire de dupliquer ces données dans le XLS, mais le XLS peut être utilisé pour rassembler des données pour d'autres KP dont les données sont encore trop peu nombreuses pour permettre l'ajustement d'une courbe indépendante dans EPP (par exemple, les femmes </a:t>
            </a:r>
            <a:r>
              <a:rPr lang="en-US" dirty="0" err="1"/>
              <a:t>transgenres </a:t>
            </a:r>
            <a:r>
              <a:rPr lang="en-US" dirty="0"/>
              <a:t>ou les travailleurs du sexe masculins).</a:t>
            </a:r>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671EB5F-83F3-497B-B51D-09B785C8EBF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9022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Keith Sabin (05 février 2022) : Aucun modèle cohérent n'émerge dans les différents pays ? Les environnements favorables (ou défavorables) à l'accès des PK aux services varient-ils ?  </a:t>
            </a:r>
            <a:endParaRPr lang="en-CH" sz="1800" dirty="0">
              <a:effectLst/>
              <a:latin typeface="Calibri" panose="020F0502020204030204" pitchFamily="34" charset="0"/>
              <a:ea typeface="Calibri" panose="020F0502020204030204" pitchFamily="34" charset="0"/>
            </a:endParaRPr>
          </a:p>
          <a:p>
            <a:r>
              <a:rPr lang="en-US" sz="1800">
                <a:effectLst/>
                <a:latin typeface="Calibri" panose="020F0502020204030204" pitchFamily="34" charset="0"/>
                <a:ea typeface="Calibri" panose="020F0502020204030204" pitchFamily="34" charset="0"/>
              </a:rPr>
              <a:t> </a:t>
            </a:r>
            <a:endParaRPr lang="en-CH" sz="1800" dirty="0">
              <a:effectLst/>
              <a:latin typeface="Calibri" panose="020F0502020204030204" pitchFamily="34" charset="0"/>
              <a:ea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671EB5F-83F3-497B-B51D-09B785C8EBF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9385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671EB5F-83F3-497B-B51D-09B785C8EBF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2304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Cet Excel permet de saisir toutes les données, y compris si, par exemple, vous n'avez qu'un seul point de données pour un PK donné, donc trop peu pour le saisir et l'intégrer dans l'EPP.</a:t>
            </a:r>
          </a:p>
          <a:p>
            <a:r>
              <a:rPr lang="en-US"/>
              <a:t>Si vous utilisez EPP et que vous y avez rassemblé toutes les données pour certains KP, il n'est pas nécessaire de dupliquer ces données dans le XLS, mais le XLS peut être utilisé pour rassembler des données pour d'autres KP dont les données sont encore trop peu nombreuses pour permettre l'ajustement d'une courbe indépendante dans EPP (par exemple, TG ou MSW).</a:t>
            </a:r>
            <a:endParaRPr lang="en-CH"/>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671EB5F-83F3-497B-B51D-09B785C8EBF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7166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671EB5F-83F3-497B-B51D-09B785C8EBF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557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Spectrum calcule la couverture ART pour les "autres" hommes et les </a:t>
            </a:r>
            <a:r>
              <a:rPr lang="en-US" sz="1800">
                <a:effectLst/>
                <a:latin typeface="Calibri" panose="020F0502020204030204" pitchFamily="34" charset="0"/>
                <a:ea typeface="Calibri" panose="020F0502020204030204" pitchFamily="34" charset="0"/>
              </a:rPr>
              <a:t>"autres femmes", en </a:t>
            </a:r>
            <a:r>
              <a:rPr lang="en-US" sz="1800" dirty="0">
                <a:effectLst/>
                <a:latin typeface="Calibri" panose="020F0502020204030204" pitchFamily="34" charset="0"/>
                <a:ea typeface="Calibri" panose="020F0502020204030204" pitchFamily="34" charset="0"/>
              </a:rPr>
              <a:t>ajustant la couverture dans les populations clés.</a:t>
            </a:r>
            <a:endParaRPr lang="en-CH" sz="1800" dirty="0">
              <a:effectLst/>
              <a:latin typeface="Calibri" panose="020F0502020204030204" pitchFamily="34" charset="0"/>
              <a:ea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A671EB5F-83F3-497B-B51D-09B785C8EBF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2366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F375B-C73C-4110-B61A-465B1F0AA9E0}"/>
              </a:ext>
            </a:extLst>
          </p:cNvPr>
          <p:cNvSpPr/>
          <p:nvPr userDrawn="1"/>
        </p:nvSpPr>
        <p:spPr>
          <a:xfrm>
            <a:off x="0" y="0"/>
            <a:ext cx="12192000" cy="5767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10949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96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236682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8773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r>
              <a:rPr lang="en-US"/>
              <a:t>27 October 2020</a:t>
            </a:r>
            <a:endParaRPr lang="en-US" dirty="0"/>
          </a:p>
        </p:txBody>
      </p:sp>
      <p:sp>
        <p:nvSpPr>
          <p:cNvPr id="5" name="Footer Placeholder 4"/>
          <p:cNvSpPr>
            <a:spLocks noGrp="1"/>
          </p:cNvSpPr>
          <p:nvPr>
            <p:ph type="ftr" sz="quarter" idx="11"/>
          </p:nvPr>
        </p:nvSpPr>
        <p:spPr/>
        <p:txBody>
          <a:bodyPr/>
          <a:lstStyle/>
          <a:p>
            <a:r>
              <a:rPr lang="en-US"/>
              <a:t>2021 HIV Estimates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descr="A drawing of a person&#10;&#10;Description automatically generated">
            <a:extLst>
              <a:ext uri="{FF2B5EF4-FFF2-40B4-BE49-F238E27FC236}">
                <a16:creationId xmlns:a16="http://schemas.microsoft.com/office/drawing/2014/main" id="{24AE8A8B-A04A-E82E-A87B-A5F6C8892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10" name="Picture 9">
            <a:extLst>
              <a:ext uri="{FF2B5EF4-FFF2-40B4-BE49-F238E27FC236}">
                <a16:creationId xmlns:a16="http://schemas.microsoft.com/office/drawing/2014/main" id="{8989C0E9-1949-B3A7-D84F-76800B2C43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spTree>
    <p:extLst>
      <p:ext uri="{BB962C8B-B14F-4D97-AF65-F5344CB8AC3E}">
        <p14:creationId xmlns:p14="http://schemas.microsoft.com/office/powerpoint/2010/main" val="2002829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99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4962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807038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E59BBD-D5EE-4349-8384-B71254CE173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97B2C470-2B02-4072-BA24-3DD116F99B5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FD96F970-6FA4-46EE-996C-9321F22ECA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FAB5D53-CA33-4EDF-BA65-98B54B6B64D8}" type="datetimeFigureOut">
              <a:rPr lang="en-US"/>
              <a:t>11/10/2023</a:t>
            </a:fld>
            <a:endParaRPr lang="en-US"/>
          </a:p>
        </p:txBody>
      </p:sp>
      <p:sp>
        <p:nvSpPr>
          <p:cNvPr id="5" name="Footer Placeholder 4">
            <a:extLst>
              <a:ext uri="{FF2B5EF4-FFF2-40B4-BE49-F238E27FC236}">
                <a16:creationId xmlns:a16="http://schemas.microsoft.com/office/drawing/2014/main" id="{7110BB85-8A19-469F-AE95-80E1D08E28F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A0CD46E6-5738-4BA6-ABE8-D7B28AD8B13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C0DEAA6-C27B-4074-ADF2-F94443671BED}" type="slidenum">
              <a:rPr lang="en-US" altLang="en-US"/>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8884047A-687E-4FAC-AA4E-198F677EC6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006422"/>
      </p:ext>
    </p:extLst>
  </p:cSld>
  <p:clrMap bg1="lt1" tx1="dk1" bg2="lt2" tx2="dk2" accent1="accent1" accent2="accent2" accent3="accent3" accent4="accent4" accent5="accent5" accent6="accent6" hlink="hlink" folHlink="folHlink"/>
  <p:sldLayoutIdLst>
    <p:sldLayoutId id="214748385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07826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21AF6-CEC7-1EB0-563F-AB3B1037D490}"/>
              </a:ext>
            </a:extLst>
          </p:cNvPr>
          <p:cNvSpPr/>
          <p:nvPr userDrawn="1"/>
        </p:nvSpPr>
        <p:spPr>
          <a:xfrm>
            <a:off x="-1" y="0"/>
            <a:ext cx="96310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spTree>
    <p:extLst>
      <p:ext uri="{BB962C8B-B14F-4D97-AF65-F5344CB8AC3E}">
        <p14:creationId xmlns:p14="http://schemas.microsoft.com/office/powerpoint/2010/main" val="3472610798"/>
      </p:ext>
    </p:extLst>
  </p:cSld>
  <p:clrMap bg1="lt1" tx1="dk1" bg2="lt2" tx2="dk2" accent1="accent1" accent2="accent2" accent3="accent3" accent4="accent4" accent5="accent5" accent6="accent6" hlink="hlink" folHlink="folHlink"/>
  <p:sldLayoutIdLst>
    <p:sldLayoutId id="214748386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C27C-D1B2-EB15-4ED4-97FC813530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3" name="Text Placeholder 2">
            <a:extLst>
              <a:ext uri="{FF2B5EF4-FFF2-40B4-BE49-F238E27FC236}">
                <a16:creationId xmlns:a16="http://schemas.microsoft.com/office/drawing/2014/main" id="{1FFF3D5F-4B83-4310-82EC-068B8059ECE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Cliquez pour modifier les styles de texte du Master</a:t>
            </a:r>
          </a:p>
          <a:p>
            <a:pPr lvl="1"/>
            <a:r>
              <a:rPr lang="en-US" altLang="en-US" dirty="0"/>
              <a:t>Deuxième niveau</a:t>
            </a:r>
          </a:p>
          <a:p>
            <a:pPr lvl="2"/>
            <a:r>
              <a:rPr lang="en-US" altLang="en-US" dirty="0"/>
              <a:t>Troisième niveau</a:t>
            </a:r>
          </a:p>
          <a:p>
            <a:pPr lvl="3"/>
            <a:r>
              <a:rPr lang="en-US" altLang="en-US" dirty="0"/>
              <a:t>Quatrième niveau</a:t>
            </a:r>
          </a:p>
          <a:p>
            <a:pPr lvl="4"/>
            <a:r>
              <a:rPr lang="en-US" altLang="en-US" dirty="0"/>
              <a:t>Cinquième niveau</a:t>
            </a:r>
          </a:p>
        </p:txBody>
      </p:sp>
    </p:spTree>
    <p:extLst>
      <p:ext uri="{BB962C8B-B14F-4D97-AF65-F5344CB8AC3E}">
        <p14:creationId xmlns:p14="http://schemas.microsoft.com/office/powerpoint/2010/main" val="726672312"/>
      </p:ext>
    </p:extLst>
  </p:cSld>
  <p:clrMap bg1="lt1" tx1="dk1" bg2="lt2" tx2="dk2" accent1="accent1" accent2="accent2" accent3="accent3" accent4="accent4" accent5="accent5" accent6="accent6" hlink="hlink" folHlink="folHlink"/>
  <p:sldLayoutIdLst>
    <p:sldLayoutId id="2147483862" r:id="rId1"/>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000A48-B11F-D2D0-C41F-79083D4F1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1027" name="Text Placeholder 2">
            <a:extLst>
              <a:ext uri="{FF2B5EF4-FFF2-40B4-BE49-F238E27FC236}">
                <a16:creationId xmlns:a16="http://schemas.microsoft.com/office/drawing/2014/main" id="{9C0BB814-E95D-B987-483A-5D2B3E46B29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8425B18D-7536-03BC-A6A7-38CFE82B91E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04595CB1-17EC-4B57-9AEB-39E2D0C9A9CE}" type="datetimeFigureOut">
              <a:rPr lang="en-US"/>
              <a:t>11/10/2023</a:t>
            </a:fld>
            <a:endParaRPr lang="en-US"/>
          </a:p>
        </p:txBody>
      </p:sp>
      <p:sp>
        <p:nvSpPr>
          <p:cNvPr id="5" name="Footer Placeholder 4">
            <a:extLst>
              <a:ext uri="{FF2B5EF4-FFF2-40B4-BE49-F238E27FC236}">
                <a16:creationId xmlns:a16="http://schemas.microsoft.com/office/drawing/2014/main" id="{AF6E1E6D-A47D-9616-5F12-36CE047E17D5}"/>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83C01F93-5450-E8D2-0374-037CAFC8565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1F1C314-A97A-4E1C-AC20-70EBAAB75D94}" type="slidenum">
              <a:rPr lang="en-US" altLang="en-US"/>
              <a:t>‹#›</a:t>
            </a:fld>
            <a:endParaRPr lang="en-US" altLang="en-US"/>
          </a:p>
        </p:txBody>
      </p:sp>
    </p:spTree>
    <p:extLst>
      <p:ext uri="{BB962C8B-B14F-4D97-AF65-F5344CB8AC3E}">
        <p14:creationId xmlns:p14="http://schemas.microsoft.com/office/powerpoint/2010/main" val="2337186752"/>
      </p:ext>
    </p:extLst>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21AF6-CEC7-1EB0-563F-AB3B1037D490}"/>
              </a:ext>
            </a:extLst>
          </p:cNvPr>
          <p:cNvSpPr/>
          <p:nvPr userDrawn="1"/>
        </p:nvSpPr>
        <p:spPr>
          <a:xfrm>
            <a:off x="-1" y="0"/>
            <a:ext cx="96310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pic>
        <p:nvPicPr>
          <p:cNvPr id="2" name="Picture 1" descr="A drawing of a person&#10;&#10;Description automatically generated">
            <a:extLst>
              <a:ext uri="{FF2B5EF4-FFF2-40B4-BE49-F238E27FC236}">
                <a16:creationId xmlns:a16="http://schemas.microsoft.com/office/drawing/2014/main" id="{680F2A20-C225-38A4-8DF3-7FBAC916E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505382508"/>
      </p:ext>
    </p:extLst>
  </p:cSld>
  <p:clrMap bg1="lt1" tx1="dk1" bg2="lt2" tx2="dk2" accent1="accent1" accent2="accent2" accent3="accent3" accent4="accent4" accent5="accent5" accent6="accent6" hlink="hlink" folHlink="folHlink"/>
  <p:sldLayoutIdLst>
    <p:sldLayoutId id="214748386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C27C-D1B2-EB15-4ED4-97FC813530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3" name="Text Placeholder 2">
            <a:extLst>
              <a:ext uri="{FF2B5EF4-FFF2-40B4-BE49-F238E27FC236}">
                <a16:creationId xmlns:a16="http://schemas.microsoft.com/office/drawing/2014/main" id="{1FFF3D5F-4B83-4310-82EC-068B8059ECE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Cliquez pour modifier les styles de texte du Master</a:t>
            </a:r>
          </a:p>
          <a:p>
            <a:pPr lvl="1"/>
            <a:r>
              <a:rPr lang="en-US" altLang="en-US" dirty="0"/>
              <a:t>Deuxième niveau</a:t>
            </a:r>
          </a:p>
          <a:p>
            <a:pPr lvl="2"/>
            <a:r>
              <a:rPr lang="en-US" altLang="en-US" dirty="0"/>
              <a:t>Troisième niveau</a:t>
            </a:r>
          </a:p>
          <a:p>
            <a:pPr lvl="3"/>
            <a:r>
              <a:rPr lang="en-US" altLang="en-US" dirty="0"/>
              <a:t>Quatrième niveau</a:t>
            </a:r>
          </a:p>
          <a:p>
            <a:pPr lvl="4"/>
            <a:r>
              <a:rPr lang="en-US" altLang="en-US" dirty="0"/>
              <a:t>Cinquième niveau</a:t>
            </a:r>
          </a:p>
        </p:txBody>
      </p:sp>
      <p:pic>
        <p:nvPicPr>
          <p:cNvPr id="4" name="Picture 3" descr="A drawing of a person&#10;&#10;Description automatically generated">
            <a:extLst>
              <a:ext uri="{FF2B5EF4-FFF2-40B4-BE49-F238E27FC236}">
                <a16:creationId xmlns:a16="http://schemas.microsoft.com/office/drawing/2014/main" id="{3B3A8714-1E2B-0259-B55B-37F51725EC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255388374"/>
      </p:ext>
    </p:extLst>
  </p:cSld>
  <p:clrMap bg1="lt1" tx1="dk1" bg2="lt2" tx2="dk2" accent1="accent1" accent2="accent2" accent3="accent3" accent4="accent4" accent5="accent5" accent6="accent6" hlink="hlink" folHlink="folHlink"/>
  <p:sldLayoutIdLst>
    <p:sldLayoutId id="2147483868" r:id="rId1"/>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mc/articles/PMC7708087/" TargetMode="External"/><Relationship Id="rId2" Type="http://schemas.openxmlformats.org/officeDocument/2006/relationships/hyperlink" Target="https://journals.plos.org/plosone/article?id=10.1371/journal.pone.0155150"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journals.plos.org/plosone/article?id=10.1371/journal.pone.0155150"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ournals.plos.org/plosone/article?id=10.1371/journal.pone.0155150"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journals.plos.org/plosone/article?id=10.1371/journal.pone.0155150"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journals.plos.org/plosone/article?id=10.1371/journal.pone.0155150"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ciencedirect.com/science/article/pii/S1201971222002648"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idx="4294967295"/>
          </p:nvPr>
        </p:nvSpPr>
        <p:spPr>
          <a:xfrm>
            <a:off x="1055914" y="1309687"/>
            <a:ext cx="10080171" cy="1738313"/>
          </a:xfrm>
        </p:spPr>
        <p:txBody>
          <a:bodyPr>
            <a:normAutofit fontScale="90000"/>
          </a:bodyPr>
          <a:lstStyle/>
          <a:p>
            <a:pPr eaLnBrk="1" hangingPunct="1">
              <a:lnSpc>
                <a:spcPct val="90000"/>
              </a:lnSpc>
            </a:pPr>
            <a:r>
              <a:rPr lang="en-US" sz="4400" b="1" dirty="0">
                <a:solidFill>
                  <a:schemeClr val="bg1"/>
                </a:solidFill>
                <a:latin typeface="Corbel" panose="020B0503020204020204" pitchFamily="34" charset="0"/>
              </a:rPr>
              <a:t>Données </a:t>
            </a:r>
            <a:r>
              <a:rPr lang="en-US" sz="4400" b="1" i="0" dirty="0">
                <a:solidFill>
                  <a:schemeClr val="bg1"/>
                </a:solidFill>
                <a:effectLst/>
                <a:latin typeface="Corbel" panose="020B0503020204020204" pitchFamily="34" charset="0"/>
              </a:rPr>
              <a:t>clés </a:t>
            </a:r>
            <a:r>
              <a:rPr lang="en-US" sz="4400" b="1" dirty="0">
                <a:solidFill>
                  <a:schemeClr val="bg1"/>
                </a:solidFill>
                <a:latin typeface="Corbel" panose="020B0503020204020204" pitchFamily="34" charset="0"/>
              </a:rPr>
              <a:t>sur la population : </a:t>
            </a:r>
            <a:br>
              <a:rPr lang="en-US" sz="4400" b="1" dirty="0">
                <a:solidFill>
                  <a:schemeClr val="bg1"/>
                </a:solidFill>
                <a:latin typeface="Corbel" panose="020B0503020204020204" pitchFamily="34" charset="0"/>
              </a:rPr>
            </a:br>
            <a:r>
              <a:rPr lang="en-US" sz="4400" b="1" dirty="0">
                <a:solidFill>
                  <a:schemeClr val="bg1"/>
                </a:solidFill>
                <a:latin typeface="Corbel" panose="020B0503020204020204" pitchFamily="34" charset="0"/>
              </a:rPr>
              <a:t>Prévalence du VIH, taille des groupes de population, ART</a:t>
            </a:r>
            <a:endParaRPr lang="en-US" altLang="en-US" sz="4400" b="1" dirty="0">
              <a:solidFill>
                <a:schemeClr val="bg1"/>
              </a:solidFill>
              <a:cs typeface="Arial" panose="020B0604020202020204" pitchFamily="34" charset="0"/>
            </a:endParaRPr>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4294967295"/>
          </p:nvPr>
        </p:nvSpPr>
        <p:spPr>
          <a:xfrm>
            <a:off x="1240972" y="3798888"/>
            <a:ext cx="5998028" cy="1749425"/>
          </a:xfrm>
        </p:spPr>
        <p:txBody>
          <a:bodyPr>
            <a:normAutofit fontScale="92500" lnSpcReduction="10000"/>
          </a:bodyPr>
          <a:lstStyle/>
          <a:p>
            <a:pPr marL="0" indent="0">
              <a:buNone/>
            </a:pPr>
            <a:r>
              <a:rPr lang="en-US" sz="2000" b="1" dirty="0">
                <a:solidFill>
                  <a:schemeClr val="bg1"/>
                </a:solidFill>
              </a:rPr>
              <a:t>Keith Sabin (ONUSIDA)</a:t>
            </a:r>
            <a:br>
              <a:rPr lang="en-US" sz="2000" b="1" dirty="0">
                <a:solidFill>
                  <a:schemeClr val="bg1"/>
                </a:solidFill>
              </a:rPr>
            </a:br>
            <a:endParaRPr lang="en-US" sz="2000" dirty="0">
              <a:solidFill>
                <a:schemeClr val="bg1"/>
              </a:solidFill>
            </a:endParaRPr>
          </a:p>
          <a:p>
            <a:pPr eaLnBrk="1" hangingPunct="1">
              <a:lnSpc>
                <a:spcPct val="120000"/>
              </a:lnSpc>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Atelier ONUSIDA 2023 sur </a:t>
            </a:r>
          </a:p>
          <a:p>
            <a:pPr eaLnBrk="1" hangingPunct="1">
              <a:lnSpc>
                <a:spcPct val="120000"/>
              </a:lnSpc>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Estimations du VIH et identification des inégalités</a:t>
            </a:r>
          </a:p>
          <a:p>
            <a:pPr eaLnBrk="1" hangingPunct="1">
              <a:lnSpc>
                <a:spcPct val="120000"/>
              </a:lnSpc>
              <a:spcBef>
                <a:spcPct val="20000"/>
              </a:spcBef>
              <a:buFont typeface="Arial" panose="020B0604020202020204" pitchFamily="34" charset="0"/>
              <a:buNone/>
            </a:pPr>
            <a:r>
              <a:rPr lang="en-US" sz="2000" b="1" dirty="0">
                <a:solidFill>
                  <a:schemeClr val="bg1"/>
                </a:solidFill>
                <a:cs typeface="Arial" panose="020B0604020202020204" pitchFamily="34" charset="0"/>
              </a:rPr>
              <a:t>Le Caire, Égypte, 19-23 février 2023</a:t>
            </a:r>
            <a:endParaRPr lang="en-CH" sz="2000" dirty="0">
              <a:solidFill>
                <a:schemeClr val="bg1"/>
              </a:solidFill>
            </a:endParaRPr>
          </a:p>
        </p:txBody>
      </p:sp>
    </p:spTree>
    <p:extLst>
      <p:ext uri="{BB962C8B-B14F-4D97-AF65-F5344CB8AC3E}">
        <p14:creationId xmlns:p14="http://schemas.microsoft.com/office/powerpoint/2010/main" val="189518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1446550"/>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Estimations du VIH pour les populations clés, région MENA</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Les populations clés continuent de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subir un fardeau disproportionné en matière de VIH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 rapport à la taille de leur groupe</a:t>
            </a:r>
          </a:p>
        </p:txBody>
      </p:sp>
      <p:graphicFrame>
        <p:nvGraphicFramePr>
          <p:cNvPr id="5" name="Table 4">
            <a:extLst>
              <a:ext uri="{FF2B5EF4-FFF2-40B4-BE49-F238E27FC236}">
                <a16:creationId xmlns:a16="http://schemas.microsoft.com/office/drawing/2014/main" id="{7B7569F9-1DF7-4A24-4CFB-8FBAB5C312CC}"/>
              </a:ext>
            </a:extLst>
          </p:cNvPr>
          <p:cNvGraphicFramePr>
            <a:graphicFrameLocks noGrp="1"/>
          </p:cNvGraphicFramePr>
          <p:nvPr/>
        </p:nvGraphicFramePr>
        <p:xfrm>
          <a:off x="762001" y="1885477"/>
          <a:ext cx="9445210" cy="2507554"/>
        </p:xfrm>
        <a:graphic>
          <a:graphicData uri="http://schemas.openxmlformats.org/drawingml/2006/table">
            <a:tbl>
              <a:tblPr firstRow="1" firstCol="1">
                <a:tableStyleId>{21E4AEA4-8DFA-4A89-87EB-49C32662AFE0}</a:tableStyleId>
              </a:tblPr>
              <a:tblGrid>
                <a:gridCol w="2131324">
                  <a:extLst>
                    <a:ext uri="{9D8B030D-6E8A-4147-A177-3AD203B41FA5}">
                      <a16:colId xmlns:a16="http://schemas.microsoft.com/office/drawing/2014/main" val="299279293"/>
                    </a:ext>
                  </a:extLst>
                </a:gridCol>
                <a:gridCol w="788975">
                  <a:extLst>
                    <a:ext uri="{9D8B030D-6E8A-4147-A177-3AD203B41FA5}">
                      <a16:colId xmlns:a16="http://schemas.microsoft.com/office/drawing/2014/main" val="2702394821"/>
                    </a:ext>
                  </a:extLst>
                </a:gridCol>
                <a:gridCol w="618804">
                  <a:extLst>
                    <a:ext uri="{9D8B030D-6E8A-4147-A177-3AD203B41FA5}">
                      <a16:colId xmlns:a16="http://schemas.microsoft.com/office/drawing/2014/main" val="4127312819"/>
                    </a:ext>
                  </a:extLst>
                </a:gridCol>
                <a:gridCol w="618804">
                  <a:extLst>
                    <a:ext uri="{9D8B030D-6E8A-4147-A177-3AD203B41FA5}">
                      <a16:colId xmlns:a16="http://schemas.microsoft.com/office/drawing/2014/main" val="2227787336"/>
                    </a:ext>
                  </a:extLst>
                </a:gridCol>
                <a:gridCol w="1028760">
                  <a:extLst>
                    <a:ext uri="{9D8B030D-6E8A-4147-A177-3AD203B41FA5}">
                      <a16:colId xmlns:a16="http://schemas.microsoft.com/office/drawing/2014/main" val="3350352374"/>
                    </a:ext>
                  </a:extLst>
                </a:gridCol>
                <a:gridCol w="916685">
                  <a:extLst>
                    <a:ext uri="{9D8B030D-6E8A-4147-A177-3AD203B41FA5}">
                      <a16:colId xmlns:a16="http://schemas.microsoft.com/office/drawing/2014/main" val="2095100777"/>
                    </a:ext>
                  </a:extLst>
                </a:gridCol>
                <a:gridCol w="2028276">
                  <a:extLst>
                    <a:ext uri="{9D8B030D-6E8A-4147-A177-3AD203B41FA5}">
                      <a16:colId xmlns:a16="http://schemas.microsoft.com/office/drawing/2014/main" val="915839525"/>
                    </a:ext>
                  </a:extLst>
                </a:gridCol>
                <a:gridCol w="1313582">
                  <a:extLst>
                    <a:ext uri="{9D8B030D-6E8A-4147-A177-3AD203B41FA5}">
                      <a16:colId xmlns:a16="http://schemas.microsoft.com/office/drawing/2014/main" val="460130028"/>
                    </a:ext>
                  </a:extLst>
                </a:gridCol>
              </a:tblGrid>
              <a:tr h="361044">
                <a:tc rowSpan="2">
                  <a:txBody>
                    <a:bodyPr/>
                    <a:lstStyle/>
                    <a:p>
                      <a:pPr algn="l" fontAlgn="b">
                        <a:spcAft>
                          <a:spcPts val="200"/>
                        </a:spcAft>
                      </a:pPr>
                      <a:r>
                        <a:rPr lang="en-US" sz="1400" u="none" strike="noStrike" dirty="0">
                          <a:effectLst/>
                          <a:latin typeface="Arial"/>
                          <a:cs typeface="Arial"/>
                        </a:rPr>
                        <a:t>Pays </a:t>
                      </a:r>
                      <a:r>
                        <a:rPr lang="en-US" sz="1400" b="0" u="none" strike="noStrike" dirty="0">
                          <a:effectLst/>
                          <a:latin typeface="Arial"/>
                          <a:cs typeface="Arial"/>
                        </a:rPr>
                        <a:t>ayant utilisé l'EPP en 2022 Estimation du spectre</a:t>
                      </a:r>
                      <a:endParaRPr lang="en-US" sz="1400" b="0" i="0" u="none" strike="noStrike" dirty="0">
                        <a:solidFill>
                          <a:srgbClr val="000000"/>
                        </a:solidFill>
                        <a:effectLst/>
                        <a:latin typeface="Arial"/>
                        <a:cs typeface="Arial"/>
                      </a:endParaRPr>
                    </a:p>
                  </a:txBody>
                  <a:tcPr marL="6116" marR="6116" marT="6116" marB="0" anchor="ctr"/>
                </a:tc>
                <a:tc gridSpan="7">
                  <a:txBody>
                    <a:bodyPr/>
                    <a:lstStyle/>
                    <a:p>
                      <a:pPr algn="ctr" fontAlgn="b">
                        <a:spcAft>
                          <a:spcPts val="200"/>
                        </a:spcAft>
                      </a:pPr>
                      <a:r>
                        <a:rPr lang="en-US" sz="1400" b="1" i="0" u="none" strike="noStrike">
                          <a:solidFill>
                            <a:schemeClr val="bg1"/>
                          </a:solidFill>
                          <a:effectLst/>
                          <a:latin typeface="Arial"/>
                          <a:cs typeface="Arial"/>
                        </a:rPr>
                        <a:t>Part des nouvelles infections chez les adultes, 2021</a:t>
                      </a: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extLst>
                  <a:ext uri="{0D108BD9-81ED-4DB2-BD59-A6C34878D82A}">
                    <a16:rowId xmlns:a16="http://schemas.microsoft.com/office/drawing/2014/main" val="3483815403"/>
                  </a:ext>
                </a:extLst>
              </a:tr>
              <a:tr h="361044">
                <a:tc vMerge="1">
                  <a:txBody>
                    <a:bodyPr/>
                    <a:lstStyle/>
                    <a:p>
                      <a:pPr algn="l" fontAlgn="b">
                        <a:spcAft>
                          <a:spcPts val="200"/>
                        </a:spcAft>
                      </a:pPr>
                      <a:r>
                        <a:rPr lang="en-US" sz="1400" u="none" strike="noStrike" dirty="0">
                          <a:effectLst/>
                          <a:latin typeface="Arial"/>
                          <a:cs typeface="Arial"/>
                        </a:rPr>
                        <a:t>Pays </a:t>
                      </a:r>
                      <a:r>
                        <a:rPr lang="en-US" sz="1400" b="0" u="none" strike="noStrike" dirty="0">
                          <a:effectLst/>
                          <a:latin typeface="Arial"/>
                          <a:cs typeface="Arial"/>
                        </a:rPr>
                        <a:t>ayant utilisé l'EPP en 2022 Estimation du spectre</a:t>
                      </a: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Femme SW</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Homme SW</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MSM</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PWID</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Transgenre</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Clients et partenaires de la population clé</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Restant </a:t>
                      </a:r>
                      <a:br>
                        <a:rPr lang="en-US" sz="1400" b="1" i="0" u="none" strike="noStrike">
                          <a:solidFill>
                            <a:schemeClr val="tx1"/>
                          </a:solidFill>
                          <a:effectLst/>
                          <a:latin typeface="Arial"/>
                          <a:cs typeface="Arial"/>
                        </a:rPr>
                      </a:br>
                      <a:r>
                        <a:rPr lang="en-US" sz="1400" b="1" i="0" u="none" strike="noStrike">
                          <a:solidFill>
                            <a:schemeClr val="tx1"/>
                          </a:solidFill>
                          <a:effectLst/>
                          <a:latin typeface="Arial"/>
                          <a:cs typeface="Arial"/>
                        </a:rPr>
                        <a:t>M &amp; F</a:t>
                      </a:r>
                    </a:p>
                  </a:txBody>
                  <a:tcPr marL="6116" marR="6116" marT="6116" marB="0" anchor="ctr"/>
                </a:tc>
                <a:extLst>
                  <a:ext uri="{0D108BD9-81ED-4DB2-BD59-A6C34878D82A}">
                    <a16:rowId xmlns:a16="http://schemas.microsoft.com/office/drawing/2014/main" val="1148730140"/>
                  </a:ext>
                </a:extLst>
              </a:tr>
              <a:tr h="223331">
                <a:tc>
                  <a:txBody>
                    <a:bodyPr/>
                    <a:lstStyle/>
                    <a:p>
                      <a:pPr algn="l" fontAlgn="t">
                        <a:spcAft>
                          <a:spcPts val="200"/>
                        </a:spcAft>
                      </a:pPr>
                      <a:r>
                        <a:rPr lang="en-US" sz="1400" b="0" i="0" u="none" strike="noStrike" dirty="0">
                          <a:solidFill>
                            <a:schemeClr val="bg1"/>
                          </a:solidFill>
                          <a:effectLst/>
                          <a:latin typeface="Arial"/>
                          <a:cs typeface="Arial"/>
                        </a:rPr>
                        <a:t>Égypte*</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72%</a:t>
                      </a: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19%</a:t>
                      </a:r>
                    </a:p>
                  </a:txBody>
                  <a:tcPr marL="6116" marR="6116" marT="6116" marB="0" anchor="ctr"/>
                </a:tc>
                <a:extLst>
                  <a:ext uri="{0D108BD9-81ED-4DB2-BD59-A6C34878D82A}">
                    <a16:rowId xmlns:a16="http://schemas.microsoft.com/office/drawing/2014/main" val="1149894164"/>
                  </a:ext>
                </a:extLst>
              </a:tr>
              <a:tr h="245607">
                <a:tc>
                  <a:txBody>
                    <a:bodyPr/>
                    <a:lstStyle/>
                    <a:p>
                      <a:pPr algn="l" fontAlgn="t">
                        <a:spcAft>
                          <a:spcPts val="200"/>
                        </a:spcAft>
                      </a:pPr>
                      <a:r>
                        <a:rPr lang="en-US" sz="1400" b="0" i="0" u="none" strike="noStrike" dirty="0">
                          <a:solidFill>
                            <a:schemeClr val="bg1"/>
                          </a:solidFill>
                          <a:effectLst/>
                          <a:latin typeface="Arial"/>
                          <a:cs typeface="Arial"/>
                        </a:rPr>
                        <a:t>Maroc</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46%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12%</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2%</a:t>
                      </a:r>
                    </a:p>
                  </a:txBody>
                  <a:tcPr marL="6116" marR="6116" marT="6116" marB="0" anchor="ct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29%</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11%</a:t>
                      </a:r>
                    </a:p>
                  </a:txBody>
                  <a:tcPr marL="6116" marR="6116" marT="6116" marB="0" anchor="ctr"/>
                </a:tc>
                <a:extLst>
                  <a:ext uri="{0D108BD9-81ED-4DB2-BD59-A6C34878D82A}">
                    <a16:rowId xmlns:a16="http://schemas.microsoft.com/office/drawing/2014/main" val="2736448872"/>
                  </a:ext>
                </a:extLst>
              </a:tr>
              <a:tr h="245607">
                <a:tc>
                  <a:txBody>
                    <a:bodyPr/>
                    <a:lstStyle/>
                    <a:p>
                      <a:pPr algn="l" fontAlgn="t">
                        <a:spcAft>
                          <a:spcPts val="200"/>
                        </a:spcAft>
                      </a:pPr>
                      <a:r>
                        <a:rPr lang="en-US" sz="1400" b="0" i="0" u="none" strike="noStrike" dirty="0">
                          <a:solidFill>
                            <a:schemeClr val="bg1"/>
                          </a:solidFill>
                          <a:effectLst/>
                          <a:latin typeface="Arial"/>
                          <a:cs typeface="Arial"/>
                        </a:rPr>
                        <a:t>Soudan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4%</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93%</a:t>
                      </a:r>
                    </a:p>
                  </a:txBody>
                  <a:tcPr marL="6116" marR="6116" marT="6116" marB="0" anchor="ctr"/>
                </a:tc>
                <a:extLst>
                  <a:ext uri="{0D108BD9-81ED-4DB2-BD59-A6C34878D82A}">
                    <a16:rowId xmlns:a16="http://schemas.microsoft.com/office/drawing/2014/main" val="542923169"/>
                  </a:ext>
                </a:extLst>
              </a:tr>
              <a:tr h="309441">
                <a:tc>
                  <a:txBody>
                    <a:bodyPr/>
                    <a:lstStyle/>
                    <a:p>
                      <a:pPr algn="l" fontAlgn="t">
                        <a:spcAft>
                          <a:spcPts val="200"/>
                        </a:spcAft>
                      </a:pPr>
                      <a:r>
                        <a:rPr lang="en-US" sz="1400" b="0" i="0" u="none" strike="noStrike" dirty="0">
                          <a:solidFill>
                            <a:schemeClr val="bg1"/>
                          </a:solidFill>
                          <a:effectLst/>
                          <a:latin typeface="Arial"/>
                          <a:cs typeface="Arial"/>
                        </a:rPr>
                        <a:t>Tunisie</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37%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25%</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38%</a:t>
                      </a: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1%</a:t>
                      </a:r>
                    </a:p>
                  </a:txBody>
                  <a:tcPr marL="6116" marR="6116" marT="6116" marB="0" anchor="ctr"/>
                </a:tc>
                <a:extLst>
                  <a:ext uri="{0D108BD9-81ED-4DB2-BD59-A6C34878D82A}">
                    <a16:rowId xmlns:a16="http://schemas.microsoft.com/office/drawing/2014/main" val="3820592984"/>
                  </a:ext>
                </a:extLst>
              </a:tr>
              <a:tr h="256852">
                <a:tc>
                  <a:txBody>
                    <a:bodyPr/>
                    <a:lstStyle/>
                    <a:p>
                      <a:pPr algn="l" fontAlgn="t">
                        <a:spcAft>
                          <a:spcPts val="200"/>
                        </a:spcAft>
                      </a:pPr>
                      <a:r>
                        <a:rPr lang="en-US" sz="1400" b="0" i="0" u="none" strike="noStrike" dirty="0">
                          <a:solidFill>
                            <a:schemeClr val="bg1"/>
                          </a:solidFill>
                          <a:effectLst/>
                          <a:latin typeface="Arial"/>
                          <a:cs typeface="Arial"/>
                        </a:rPr>
                        <a:t>Yémen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panose="020B0604020202020204" pitchFamily="34" charset="0"/>
                          <a:cs typeface="Arial" panose="020B0604020202020204" pitchFamily="34" charset="0"/>
                        </a:rPr>
                        <a:t>13%</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a:cs typeface="Arial"/>
                        </a:rPr>
                        <a:t>31%</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rgbClr val="000000"/>
                          </a:solidFill>
                          <a:effectLst/>
                          <a:latin typeface="Arial"/>
                          <a:cs typeface="Arial"/>
                        </a:rPr>
                        <a:t>37%</a:t>
                      </a:r>
                    </a:p>
                  </a:txBody>
                  <a:tcPr marL="6116" marR="6116" marT="6116"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775957"/>
                  </a:ext>
                </a:extLst>
              </a:tr>
              <a:tr h="245607">
                <a:tc>
                  <a:txBody>
                    <a:bodyPr/>
                    <a:lstStyle/>
                    <a:p>
                      <a:pPr algn="l" fontAlgn="t">
                        <a:spcAft>
                          <a:spcPts val="200"/>
                        </a:spcAft>
                      </a:pPr>
                      <a:r>
                        <a:rPr lang="en-US" sz="1400" b="1" i="0" u="none" strike="noStrike" dirty="0">
                          <a:solidFill>
                            <a:schemeClr val="bg1"/>
                          </a:solidFill>
                          <a:effectLst/>
                          <a:latin typeface="Arial"/>
                          <a:cs typeface="Arial"/>
                        </a:rPr>
                        <a:t>Extrapolation régionale de l'ONUSIDA**</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17%</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a:t>
                      </a:r>
                      <a:endParaRPr lang="en-CH" sz="1400" b="1" i="0" u="none" strike="noStrike" dirty="0">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19%</a:t>
                      </a:r>
                      <a:endParaRPr lang="en-CH" sz="1400" b="1" i="0" u="none" strike="noStrike" dirty="0">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1.8%</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0.9%</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5.6%</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56%</a:t>
                      </a:r>
                    </a:p>
                  </a:txBody>
                  <a:tcPr marL="6116" marR="6116" marT="6116"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194490"/>
                  </a:ext>
                </a:extLst>
              </a:tr>
            </a:tbl>
          </a:graphicData>
        </a:graphic>
      </p:graphicFrame>
      <p:sp>
        <p:nvSpPr>
          <p:cNvPr id="4" name="TextBox 3">
            <a:extLst>
              <a:ext uri="{FF2B5EF4-FFF2-40B4-BE49-F238E27FC236}">
                <a16:creationId xmlns:a16="http://schemas.microsoft.com/office/drawing/2014/main" id="{E217895E-E21E-B08B-C8D0-3860F5349E1B}"/>
              </a:ext>
            </a:extLst>
          </p:cNvPr>
          <p:cNvSpPr txBox="1"/>
          <p:nvPr/>
        </p:nvSpPr>
        <p:spPr>
          <a:xfrm>
            <a:off x="679904" y="4602821"/>
            <a:ext cx="11103426" cy="2139047"/>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 Égypte : Estimation de l'EPP avant le passage à la CSAVR en 2021 ou avant.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 Analyse provisoire de l'ONUSIDA, octobre 2022 (non publiée), extrapolant à partir de pays et d'épidémies voisins ou similaires.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La part des PK dans les nouvelles infections varie considérablement d'un pays à l'autre, ce qui laisse supposer des problèmes de données et/ou d'estimation.</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Aucun pays de la région ne disposait d'une estimation du VIH pour les travailleurs du sexe masculins ou les transsexuels.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Autres 14 pays (modèle CSAVR) : Pas d'estimation du VIH pour aucun PK.</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Néanmoins, 12 de ces 14 pays ont rapporté (par le biais du GAM) une taille de groupe de population et/ou un point de données sur la prévalence pour certains KP (diapositive suivante). </a:t>
            </a:r>
            <a:br>
              <a:rPr kumimoji="0" lang="en-US" sz="14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14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prévalence pour certains PK (diapositive suivante).</a:t>
            </a:r>
            <a:endParaRPr kumimoji="0" lang="en-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3600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152400" y="202659"/>
            <a:ext cx="11726748" cy="461665"/>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Données de prévalence du KP communiquées au GAM, 2011-2022 - Moyen-Orient et Afrique du Nord</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E217895E-E21E-B08B-C8D0-3860F5349E1B}"/>
              </a:ext>
            </a:extLst>
          </p:cNvPr>
          <p:cNvSpPr txBox="1"/>
          <p:nvPr/>
        </p:nvSpPr>
        <p:spPr>
          <a:xfrm>
            <a:off x="312851" y="6255231"/>
            <a:ext cx="10526485" cy="338554"/>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Note de bas de page : </a:t>
            </a:r>
            <a:endParaRPr kumimoji="0" lang="en-CH"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 name="Table 2">
            <a:extLst>
              <a:ext uri="{FF2B5EF4-FFF2-40B4-BE49-F238E27FC236}">
                <a16:creationId xmlns:a16="http://schemas.microsoft.com/office/drawing/2014/main" id="{A03C018D-A0FF-EC2F-BD05-02E63E4AB42B}"/>
              </a:ext>
            </a:extLst>
          </p:cNvPr>
          <p:cNvGraphicFramePr>
            <a:graphicFrameLocks noGrp="1"/>
          </p:cNvGraphicFramePr>
          <p:nvPr/>
        </p:nvGraphicFramePr>
        <p:xfrm>
          <a:off x="152400" y="664324"/>
          <a:ext cx="11887200" cy="6120525"/>
        </p:xfrm>
        <a:graphic>
          <a:graphicData uri="http://schemas.openxmlformats.org/drawingml/2006/table">
            <a:tbl>
              <a:tblPr firstRow="1" firstCol="1">
                <a:tableStyleId>{21E4AEA4-8DFA-4A89-87EB-49C32662AFE0}</a:tableStyleId>
              </a:tblPr>
              <a:tblGrid>
                <a:gridCol w="2216727">
                  <a:extLst>
                    <a:ext uri="{9D8B030D-6E8A-4147-A177-3AD203B41FA5}">
                      <a16:colId xmlns:a16="http://schemas.microsoft.com/office/drawing/2014/main" val="299279293"/>
                    </a:ext>
                  </a:extLst>
                </a:gridCol>
                <a:gridCol w="997528">
                  <a:extLst>
                    <a:ext uri="{9D8B030D-6E8A-4147-A177-3AD203B41FA5}">
                      <a16:colId xmlns:a16="http://schemas.microsoft.com/office/drawing/2014/main" val="2831472203"/>
                    </a:ext>
                  </a:extLst>
                </a:gridCol>
                <a:gridCol w="1385454">
                  <a:extLst>
                    <a:ext uri="{9D8B030D-6E8A-4147-A177-3AD203B41FA5}">
                      <a16:colId xmlns:a16="http://schemas.microsoft.com/office/drawing/2014/main" val="2702394821"/>
                    </a:ext>
                  </a:extLst>
                </a:gridCol>
                <a:gridCol w="1205346">
                  <a:extLst>
                    <a:ext uri="{9D8B030D-6E8A-4147-A177-3AD203B41FA5}">
                      <a16:colId xmlns:a16="http://schemas.microsoft.com/office/drawing/2014/main" val="2227787336"/>
                    </a:ext>
                  </a:extLst>
                </a:gridCol>
                <a:gridCol w="1163781">
                  <a:extLst>
                    <a:ext uri="{9D8B030D-6E8A-4147-A177-3AD203B41FA5}">
                      <a16:colId xmlns:a16="http://schemas.microsoft.com/office/drawing/2014/main" val="3350352374"/>
                    </a:ext>
                  </a:extLst>
                </a:gridCol>
                <a:gridCol w="1288473">
                  <a:extLst>
                    <a:ext uri="{9D8B030D-6E8A-4147-A177-3AD203B41FA5}">
                      <a16:colId xmlns:a16="http://schemas.microsoft.com/office/drawing/2014/main" val="2095100777"/>
                    </a:ext>
                  </a:extLst>
                </a:gridCol>
                <a:gridCol w="1136073">
                  <a:extLst>
                    <a:ext uri="{9D8B030D-6E8A-4147-A177-3AD203B41FA5}">
                      <a16:colId xmlns:a16="http://schemas.microsoft.com/office/drawing/2014/main" val="281075773"/>
                    </a:ext>
                  </a:extLst>
                </a:gridCol>
                <a:gridCol w="1191491">
                  <a:extLst>
                    <a:ext uri="{9D8B030D-6E8A-4147-A177-3AD203B41FA5}">
                      <a16:colId xmlns:a16="http://schemas.microsoft.com/office/drawing/2014/main" val="75270716"/>
                    </a:ext>
                  </a:extLst>
                </a:gridCol>
                <a:gridCol w="1302327">
                  <a:extLst>
                    <a:ext uri="{9D8B030D-6E8A-4147-A177-3AD203B41FA5}">
                      <a16:colId xmlns:a16="http://schemas.microsoft.com/office/drawing/2014/main" val="387756177"/>
                    </a:ext>
                  </a:extLst>
                </a:gridCol>
              </a:tblGrid>
              <a:tr h="234865">
                <a:tc>
                  <a:txBody>
                    <a:bodyPr/>
                    <a:lstStyle/>
                    <a:p>
                      <a:pPr algn="ctr" fontAlgn="b">
                        <a:spcAft>
                          <a:spcPts val="200"/>
                        </a:spcAft>
                      </a:pPr>
                      <a:r>
                        <a:rPr lang="en-US" sz="1600" u="none" strike="noStrike" dirty="0">
                          <a:effectLst/>
                        </a:rPr>
                        <a:t>Pays</a:t>
                      </a:r>
                      <a:endParaRPr lang="en-US" sz="1600" b="1" i="0" u="none" strike="noStrike" dirty="0">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Prévalence du VIH (%)</a:t>
                      </a:r>
                      <a:endParaRPr lang="en-US" sz="16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Taille du groupe de population </a:t>
                      </a:r>
                      <a:endParaRPr lang="en-US" sz="16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1148730140"/>
                  </a:ext>
                </a:extLst>
              </a:tr>
              <a:tr h="206225">
                <a:tc>
                  <a:txBody>
                    <a:bodyPr/>
                    <a:lstStyle/>
                    <a:p>
                      <a:pPr algn="ctr" fontAlgn="b"/>
                      <a:endParaRPr lang="fr-CH"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1" u="none" strike="noStrike" dirty="0" err="1">
                          <a:solidFill>
                            <a:srgbClr val="000000"/>
                          </a:solidFill>
                          <a:effectLst/>
                        </a:rPr>
                        <a:t>Transgenre</a:t>
                      </a:r>
                      <a:endParaRPr lang="en-US" sz="1400" b="1"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1" u="none" strike="noStrike" dirty="0" err="1">
                          <a:solidFill>
                            <a:srgbClr val="000000"/>
                          </a:solidFill>
                          <a:effectLst/>
                        </a:rPr>
                        <a:t>Transgenre</a:t>
                      </a:r>
                      <a:endParaRPr lang="en-US" sz="1400" b="1" i="0" u="none" strike="noStrike" dirty="0">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3140059626"/>
                  </a:ext>
                </a:extLst>
              </a:tr>
              <a:tr h="273711">
                <a:tc>
                  <a:txBody>
                    <a:bodyPr/>
                    <a:lstStyle/>
                    <a:p>
                      <a:pPr algn="ctr" fontAlgn="b"/>
                      <a:r>
                        <a:rPr lang="fr-CH" sz="1400" b="0" i="0" u="none" strike="noStrike" dirty="0">
                          <a:solidFill>
                            <a:schemeClr val="bg1"/>
                          </a:solidFill>
                          <a:effectLst/>
                          <a:latin typeface="Calibri" panose="020F0502020204030204" pitchFamily="34" charset="0"/>
                        </a:rPr>
                        <a:t>Algérie</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3.5 (2018)</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2.4 (2018)</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0.9 (2018)</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941206361"/>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Bahreïn</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3707065527"/>
                  </a:ext>
                </a:extLst>
              </a:tr>
              <a:tr h="273711">
                <a:tc>
                  <a:txBody>
                    <a:bodyPr/>
                    <a:lstStyle/>
                    <a:p>
                      <a:pPr algn="ctr" fontAlgn="b"/>
                      <a:r>
                        <a:rPr lang="fr-CH" sz="1400" b="0" i="0" u="none" strike="noStrike" dirty="0">
                          <a:solidFill>
                            <a:schemeClr val="bg1"/>
                          </a:solidFill>
                          <a:effectLst/>
                          <a:latin typeface="Calibri" panose="020F0502020204030204" pitchFamily="34" charset="0"/>
                        </a:rPr>
                        <a:t>Djibouti</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9.3 (2019)</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14.2 (2019)</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985154707"/>
                  </a:ext>
                </a:extLst>
              </a:tr>
              <a:tr h="349424">
                <a:tc>
                  <a:txBody>
                    <a:bodyPr/>
                    <a:lstStyle/>
                    <a:p>
                      <a:pPr algn="ctr" fontAlgn="b"/>
                      <a:r>
                        <a:rPr lang="fr-CH" sz="1400" b="0" i="0" u="none" strike="noStrike">
                          <a:solidFill>
                            <a:schemeClr val="bg1"/>
                          </a:solidFill>
                          <a:effectLst/>
                          <a:latin typeface="Calibri" panose="020F0502020204030204" pitchFamily="34" charset="0"/>
                        </a:rPr>
                        <a:t>Égypte</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2.8 (2015)</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6.7 (2017)</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200" b="0" i="0" u="none" strike="noStrike" kern="1200" dirty="0">
                          <a:solidFill>
                            <a:srgbClr val="000000"/>
                          </a:solidFill>
                          <a:effectLst/>
                          <a:latin typeface="Arial"/>
                          <a:ea typeface="+mn-ea"/>
                          <a:cs typeface="Arial"/>
                        </a:rPr>
                        <a:t>2.5 (2016)</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900 (2011)</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933 000 (2014)</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2212682848"/>
                  </a:ext>
                </a:extLst>
              </a:tr>
              <a:tr h="374871">
                <a:tc>
                  <a:txBody>
                    <a:bodyPr/>
                    <a:lstStyle/>
                    <a:p>
                      <a:pPr algn="ctr" fontAlgn="b"/>
                      <a:r>
                        <a:rPr lang="fr-CH" sz="1400" b="0" i="0" u="none" strike="noStrike" dirty="0">
                          <a:solidFill>
                            <a:schemeClr val="bg1"/>
                          </a:solidFill>
                          <a:effectLst/>
                          <a:latin typeface="Calibri" panose="020F0502020204030204" pitchFamily="34" charset="0"/>
                        </a:rPr>
                        <a:t>L'Irak</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23 000 (2014)</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64 300 (2014)</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049798402"/>
                  </a:ext>
                </a:extLst>
              </a:tr>
              <a:tr h="273711">
                <a:tc>
                  <a:txBody>
                    <a:bodyPr/>
                    <a:lstStyle/>
                    <a:p>
                      <a:pPr algn="ctr" fontAlgn="b"/>
                      <a:r>
                        <a:rPr lang="fr-CH" sz="1400" b="0" i="0" u="none" strike="noStrike">
                          <a:solidFill>
                            <a:schemeClr val="bg1"/>
                          </a:solidFill>
                          <a:effectLst/>
                          <a:latin typeface="Calibri" panose="020F0502020204030204" pitchFamily="34" charset="0"/>
                        </a:rPr>
                        <a:t>Jordanie</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0.5 (2013)</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0.2 (2013)</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191972971"/>
                  </a:ext>
                </a:extLst>
              </a:tr>
              <a:tr h="273711">
                <a:tc>
                  <a:txBody>
                    <a:bodyPr/>
                    <a:lstStyle/>
                    <a:p>
                      <a:pPr algn="ctr" fontAlgn="b"/>
                      <a:r>
                        <a:rPr lang="fr-CH" sz="1400" b="0" i="0" u="none" strike="noStrike">
                          <a:solidFill>
                            <a:schemeClr val="bg1"/>
                          </a:solidFill>
                          <a:effectLst/>
                          <a:latin typeface="Calibri" panose="020F0502020204030204" pitchFamily="34" charset="0"/>
                        </a:rPr>
                        <a:t>Koweït</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0.1 (2017)</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2 270 (2018)</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2736448872"/>
                  </a:ext>
                </a:extLst>
              </a:tr>
              <a:tr h="273711">
                <a:tc>
                  <a:txBody>
                    <a:bodyPr/>
                    <a:lstStyle/>
                    <a:p>
                      <a:pPr algn="ctr" fontAlgn="b"/>
                      <a:r>
                        <a:rPr lang="fr-CH" sz="1400" b="0" i="0" u="none" strike="noStrike" dirty="0">
                          <a:solidFill>
                            <a:schemeClr val="bg1"/>
                          </a:solidFill>
                          <a:effectLst/>
                          <a:latin typeface="Calibri" panose="020F0502020204030204" pitchFamily="34" charset="0"/>
                        </a:rPr>
                        <a:t>Liban</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 (2013)</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12 (2018)</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0.9 (2014)</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4 300 (2018)</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16 485 (2018)</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3 100 (2014)</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542923169"/>
                  </a:ext>
                </a:extLst>
              </a:tr>
              <a:tr h="273711">
                <a:tc>
                  <a:txBody>
                    <a:bodyPr/>
                    <a:lstStyle/>
                    <a:p>
                      <a:pPr algn="ctr" fontAlgn="b"/>
                      <a:r>
                        <a:rPr lang="fr-CH" sz="1400" b="0" i="0" u="none" strike="noStrike">
                          <a:solidFill>
                            <a:schemeClr val="bg1"/>
                          </a:solidFill>
                          <a:effectLst/>
                          <a:latin typeface="Calibri" panose="020F0502020204030204" pitchFamily="34" charset="0"/>
                        </a:rPr>
                        <a:t>Libye</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3.1 (2012)</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3820592984"/>
                  </a:ext>
                </a:extLst>
              </a:tr>
              <a:tr h="273711">
                <a:tc>
                  <a:txBody>
                    <a:bodyPr/>
                    <a:lstStyle/>
                    <a:p>
                      <a:pPr algn="ctr" fontAlgn="b"/>
                      <a:r>
                        <a:rPr lang="fr-CH" sz="1400" b="0" i="0" u="none" strike="noStrike">
                          <a:solidFill>
                            <a:schemeClr val="bg1"/>
                          </a:solidFill>
                          <a:effectLst/>
                          <a:latin typeface="Calibri" panose="020F0502020204030204" pitchFamily="34" charset="0"/>
                        </a:rPr>
                        <a:t>Maroc</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1.7 (2019)</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4.9 (2020)</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7.1 (2017)</a:t>
                      </a:r>
                    </a:p>
                  </a:txBody>
                  <a:tcPr marL="6116" marR="6116" marT="6116" marB="0" anchor="ctr"/>
                </a:tc>
                <a:tc>
                  <a:txBody>
                    <a:bodyPr/>
                    <a:lstStyle/>
                    <a:p>
                      <a:pPr algn="ctr" fontAlgn="t">
                        <a:spcAft>
                          <a:spcPts val="200"/>
                        </a:spcAft>
                      </a:pPr>
                      <a:endParaRPr lang="en-US" sz="1200" b="0" i="0" u="none" strike="noStrike" kern="1200" err="1">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73 000 (2020)</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46 000 (2020)</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1 300 (2020)</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092775957"/>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Territoire palestinien occupé</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sv-SE"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246913855"/>
                  </a:ext>
                </a:extLst>
              </a:tr>
              <a:tr h="273711">
                <a:tc>
                  <a:txBody>
                    <a:bodyPr/>
                    <a:lstStyle/>
                    <a:p>
                      <a:pPr algn="ctr" fontAlgn="b"/>
                      <a:r>
                        <a:rPr lang="fr-CH" sz="1400" b="0" i="0" u="none" strike="noStrike">
                          <a:solidFill>
                            <a:schemeClr val="bg1"/>
                          </a:solidFill>
                          <a:effectLst/>
                          <a:latin typeface="Calibri" panose="020F0502020204030204" pitchFamily="34" charset="0"/>
                        </a:rPr>
                        <a:t>Oman</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b">
                        <a:spcAft>
                          <a:spcPts val="200"/>
                        </a:spcAft>
                      </a:pPr>
                      <a:r>
                        <a:rPr lang="en-US" sz="1200" b="0" i="0" u="none" strike="noStrike" kern="1200" dirty="0">
                          <a:solidFill>
                            <a:srgbClr val="000000"/>
                          </a:solidFill>
                          <a:effectLst/>
                          <a:latin typeface="Arial"/>
                          <a:ea typeface="+mn-ea"/>
                          <a:cs typeface="Arial"/>
                        </a:rPr>
                        <a:t>1.1 (2012)</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3862254192"/>
                  </a:ext>
                </a:extLst>
              </a:tr>
              <a:tr h="273711">
                <a:tc>
                  <a:txBody>
                    <a:bodyPr/>
                    <a:lstStyle/>
                    <a:p>
                      <a:pPr algn="ctr" fontAlgn="b"/>
                      <a:r>
                        <a:rPr lang="fr-CH" sz="1400" b="0" i="0" u="none" strike="noStrike" dirty="0">
                          <a:solidFill>
                            <a:schemeClr val="bg1"/>
                          </a:solidFill>
                          <a:effectLst/>
                          <a:latin typeface="Calibri" panose="020F0502020204030204" pitchFamily="34" charset="0"/>
                        </a:rPr>
                        <a:t>Qatar</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2986699848"/>
                  </a:ext>
                </a:extLst>
              </a:tr>
              <a:tr h="273711">
                <a:tc>
                  <a:txBody>
                    <a:bodyPr/>
                    <a:lstStyle/>
                    <a:p>
                      <a:pPr algn="ctr" fontAlgn="b"/>
                      <a:r>
                        <a:rPr lang="fr-CH" sz="1400" b="0" i="0" u="none" strike="noStrike">
                          <a:solidFill>
                            <a:schemeClr val="bg1"/>
                          </a:solidFill>
                          <a:effectLst/>
                          <a:latin typeface="Calibri" panose="020F0502020204030204" pitchFamily="34" charset="0"/>
                        </a:rPr>
                        <a:t>Arabie Saoudite</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 (2018)</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3250923198"/>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Somalie</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3.4 (2017)</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marL="0" algn="ctr" defTabSz="914400" rtl="0" eaLnBrk="1" fontAlgn="t" latinLnBrk="0" hangingPunct="1">
                        <a:spcAft>
                          <a:spcPts val="200"/>
                        </a:spcAft>
                      </a:pPr>
                      <a:r>
                        <a:rPr lang="en-US" sz="1200" b="0" i="0" u="none" strike="noStrike" kern="1200" dirty="0">
                          <a:solidFill>
                            <a:srgbClr val="000000"/>
                          </a:solidFill>
                          <a:effectLst/>
                          <a:latin typeface="Arial"/>
                          <a:ea typeface="+mn-ea"/>
                          <a:cs typeface="Arial"/>
                        </a:rPr>
                        <a:t>3 720 (2016)</a:t>
                      </a:r>
                    </a:p>
                  </a:txBody>
                  <a:tcPr marL="6116" marR="6116" marT="6116" marB="0" anchor="ctr"/>
                </a:tc>
                <a:tc>
                  <a:txBody>
                    <a:bodyPr/>
                    <a:lstStyle/>
                    <a:p>
                      <a:pPr marL="0" algn="ctr" defTabSz="914400" rtl="0" eaLnBrk="1" fontAlgn="t" latinLnBrk="0" hangingPunct="1">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marL="0" algn="ctr" defTabSz="914400" rtl="0" eaLnBrk="1" fontAlgn="t" latinLnBrk="0" hangingPunct="1">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marL="0" algn="ctr" defTabSz="914400" rtl="0" eaLnBrk="1" fontAlgn="t" latinLnBrk="0" hangingPunct="1">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360858067"/>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Soudan</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0.5 (2021)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0.8 (2021)</a:t>
                      </a: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212 000 (2012)</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132 000 (2012)</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282896502"/>
                  </a:ext>
                </a:extLst>
              </a:tr>
              <a:tr h="273711">
                <a:tc>
                  <a:txBody>
                    <a:bodyPr/>
                    <a:lstStyle/>
                    <a:p>
                      <a:pPr algn="ctr" fontAlgn="b"/>
                      <a:r>
                        <a:rPr lang="fr-CH" sz="1400" b="0" i="0" u="none" strike="noStrike" dirty="0">
                          <a:solidFill>
                            <a:schemeClr val="bg1"/>
                          </a:solidFill>
                          <a:effectLst/>
                          <a:latin typeface="Calibri" panose="020F0502020204030204" pitchFamily="34" charset="0"/>
                        </a:rPr>
                        <a:t>République arabe </a:t>
                      </a:r>
                      <a:r>
                        <a:rPr lang="fr-CH" sz="1400" b="0" i="0" u="none" strike="noStrike" dirty="0" err="1">
                          <a:solidFill>
                            <a:schemeClr val="bg1"/>
                          </a:solidFill>
                          <a:effectLst/>
                          <a:latin typeface="Calibri" panose="020F0502020204030204" pitchFamily="34" charset="0"/>
                        </a:rPr>
                        <a:t>syrienne</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0.5 (2011)</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sv-SE"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25 000 (2011)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10 000 (2011)</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014440318"/>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Tunisie</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0.5 (2021)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8.2 (2021)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8.8 (2021)</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28 000 (2011)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9 000 (2011)</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109280106"/>
                  </a:ext>
                </a:extLst>
              </a:tr>
              <a:tr h="273711">
                <a:tc>
                  <a:txBody>
                    <a:bodyPr/>
                    <a:lstStyle/>
                    <a:p>
                      <a:pPr algn="ctr" fontAlgn="b"/>
                      <a:r>
                        <a:rPr lang="fr-CH" sz="1400" b="0" i="0" u="none" strike="noStrike" dirty="0">
                          <a:solidFill>
                            <a:schemeClr val="bg1"/>
                          </a:solidFill>
                          <a:effectLst/>
                          <a:latin typeface="Calibri" panose="020F0502020204030204" pitchFamily="34" charset="0"/>
                        </a:rPr>
                        <a:t>Émirats arabes unis</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4065418293"/>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Yémen</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5.9 (2011)</a:t>
                      </a: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54 000 (2011)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44 000 (2011)</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2261914619"/>
                  </a:ext>
                </a:extLst>
              </a:tr>
            </a:tbl>
          </a:graphicData>
        </a:graphic>
      </p:graphicFrame>
    </p:spTree>
    <p:extLst>
      <p:ext uri="{BB962C8B-B14F-4D97-AF65-F5344CB8AC3E}">
        <p14:creationId xmlns:p14="http://schemas.microsoft.com/office/powerpoint/2010/main" val="317825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152400" y="202659"/>
            <a:ext cx="10608582" cy="461665"/>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Données de prévalence de KP communiquées au GAM</a:t>
            </a:r>
            <a:r>
              <a:rPr kumimoji="0" lang="en-US" sz="2400" b="1" i="0" u="none" strike="noStrike" kern="1200" cap="none" spc="0" normalizeH="0" baseline="0" noProof="0">
                <a:ln>
                  <a:noFill/>
                </a:ln>
                <a:solidFill>
                  <a:srgbClr val="F15B40"/>
                </a:solidFill>
                <a:effectLst/>
                <a:uLnTx/>
                <a:uFillTx/>
                <a:latin typeface="Arial" panose="020B0604020202020204" pitchFamily="34" charset="0"/>
                <a:ea typeface="ＭＳ Ｐゴシック" panose="020B0600070205080204" pitchFamily="34" charset="-128"/>
                <a:cs typeface="+mn-cs"/>
              </a:rPr>
              <a:t>, 2011-2022 - Caraïbes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E217895E-E21E-B08B-C8D0-3860F5349E1B}"/>
              </a:ext>
            </a:extLst>
          </p:cNvPr>
          <p:cNvSpPr txBox="1"/>
          <p:nvPr/>
        </p:nvSpPr>
        <p:spPr>
          <a:xfrm>
            <a:off x="312851" y="6255231"/>
            <a:ext cx="10526485" cy="461665"/>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Le Suriname a fait état d'une prévalence du VIH de 37,9 % chez les travailleurs du sexe masculins et de 60 % chez les travailleuses du sexe transgenres.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Il existe d'autres données, qui n'ont pas été communiquées au GAM.</a:t>
            </a:r>
            <a:endParaRPr kumimoji="0" lang="en-CH"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 name="Table 2">
            <a:extLst>
              <a:ext uri="{FF2B5EF4-FFF2-40B4-BE49-F238E27FC236}">
                <a16:creationId xmlns:a16="http://schemas.microsoft.com/office/drawing/2014/main" id="{A03C018D-A0FF-EC2F-BD05-02E63E4AB42B}"/>
              </a:ext>
            </a:extLst>
          </p:cNvPr>
          <p:cNvGraphicFramePr>
            <a:graphicFrameLocks noGrp="1"/>
          </p:cNvGraphicFramePr>
          <p:nvPr/>
        </p:nvGraphicFramePr>
        <p:xfrm>
          <a:off x="312851" y="848366"/>
          <a:ext cx="11566297" cy="5466167"/>
        </p:xfrm>
        <a:graphic>
          <a:graphicData uri="http://schemas.openxmlformats.org/drawingml/2006/table">
            <a:tbl>
              <a:tblPr firstRow="1" firstCol="1">
                <a:tableStyleId>{21E4AEA4-8DFA-4A89-87EB-49C32662AFE0}</a:tableStyleId>
              </a:tblPr>
              <a:tblGrid>
                <a:gridCol w="2033449">
                  <a:extLst>
                    <a:ext uri="{9D8B030D-6E8A-4147-A177-3AD203B41FA5}">
                      <a16:colId xmlns:a16="http://schemas.microsoft.com/office/drawing/2014/main" val="299279293"/>
                    </a:ext>
                  </a:extLst>
                </a:gridCol>
                <a:gridCol w="766104">
                  <a:extLst>
                    <a:ext uri="{9D8B030D-6E8A-4147-A177-3AD203B41FA5}">
                      <a16:colId xmlns:a16="http://schemas.microsoft.com/office/drawing/2014/main" val="2831472203"/>
                    </a:ext>
                  </a:extLst>
                </a:gridCol>
                <a:gridCol w="1253992">
                  <a:extLst>
                    <a:ext uri="{9D8B030D-6E8A-4147-A177-3AD203B41FA5}">
                      <a16:colId xmlns:a16="http://schemas.microsoft.com/office/drawing/2014/main" val="2702394821"/>
                    </a:ext>
                  </a:extLst>
                </a:gridCol>
                <a:gridCol w="1018868">
                  <a:extLst>
                    <a:ext uri="{9D8B030D-6E8A-4147-A177-3AD203B41FA5}">
                      <a16:colId xmlns:a16="http://schemas.microsoft.com/office/drawing/2014/main" val="2227787336"/>
                    </a:ext>
                  </a:extLst>
                </a:gridCol>
                <a:gridCol w="2438730">
                  <a:extLst>
                    <a:ext uri="{9D8B030D-6E8A-4147-A177-3AD203B41FA5}">
                      <a16:colId xmlns:a16="http://schemas.microsoft.com/office/drawing/2014/main" val="3350352374"/>
                    </a:ext>
                  </a:extLst>
                </a:gridCol>
                <a:gridCol w="1349828">
                  <a:extLst>
                    <a:ext uri="{9D8B030D-6E8A-4147-A177-3AD203B41FA5}">
                      <a16:colId xmlns:a16="http://schemas.microsoft.com/office/drawing/2014/main" val="2095100777"/>
                    </a:ext>
                  </a:extLst>
                </a:gridCol>
                <a:gridCol w="1262743">
                  <a:extLst>
                    <a:ext uri="{9D8B030D-6E8A-4147-A177-3AD203B41FA5}">
                      <a16:colId xmlns:a16="http://schemas.microsoft.com/office/drawing/2014/main" val="281075773"/>
                    </a:ext>
                  </a:extLst>
                </a:gridCol>
                <a:gridCol w="631372">
                  <a:extLst>
                    <a:ext uri="{9D8B030D-6E8A-4147-A177-3AD203B41FA5}">
                      <a16:colId xmlns:a16="http://schemas.microsoft.com/office/drawing/2014/main" val="75270716"/>
                    </a:ext>
                  </a:extLst>
                </a:gridCol>
                <a:gridCol w="811211">
                  <a:extLst>
                    <a:ext uri="{9D8B030D-6E8A-4147-A177-3AD203B41FA5}">
                      <a16:colId xmlns:a16="http://schemas.microsoft.com/office/drawing/2014/main" val="387756177"/>
                    </a:ext>
                  </a:extLst>
                </a:gridCol>
              </a:tblGrid>
              <a:tr h="231517">
                <a:tc>
                  <a:txBody>
                    <a:bodyPr/>
                    <a:lstStyle/>
                    <a:p>
                      <a:pPr algn="l" fontAlgn="b">
                        <a:spcAft>
                          <a:spcPts val="200"/>
                        </a:spcAft>
                      </a:pPr>
                      <a:r>
                        <a:rPr lang="en-US" sz="1600" u="none" strike="noStrike" dirty="0">
                          <a:effectLst/>
                        </a:rPr>
                        <a:t>Pays</a:t>
                      </a:r>
                      <a:endParaRPr lang="en-US" sz="1600" b="1" i="0" u="none" strike="noStrike" dirty="0">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Prévalence du VIH (%)</a:t>
                      </a:r>
                      <a:endParaRPr lang="en-US" sz="1600" b="1" i="0" u="none" strike="noStrike" dirty="0">
                        <a:solidFill>
                          <a:schemeClr val="bg1"/>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Taille du groupe de population </a:t>
                      </a:r>
                      <a:endParaRPr lang="en-US" sz="16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1148730140"/>
                  </a:ext>
                </a:extLst>
              </a:tr>
              <a:tr h="211725">
                <a:tc>
                  <a:txBody>
                    <a:bodyPr/>
                    <a:lstStyle/>
                    <a:p>
                      <a:pPr algn="l" fontAlgn="t">
                        <a:spcAft>
                          <a:spcPts val="200"/>
                        </a:spcAft>
                      </a:pP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TGW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TG</a:t>
                      </a:r>
                      <a:endParaRPr lang="en-US" sz="1400" b="1" i="0" u="none" strike="noStrike" dirty="0">
                        <a:solidFill>
                          <a:srgbClr val="000000"/>
                        </a:solidFill>
                        <a:effectLst/>
                        <a:latin typeface="Arial"/>
                        <a:cs typeface="Arial"/>
                      </a:endParaRPr>
                    </a:p>
                  </a:txBody>
                  <a:tcPr marL="6116" marR="6116" marT="6116" marB="0"/>
                </a:tc>
                <a:extLst>
                  <a:ext uri="{0D108BD9-81ED-4DB2-BD59-A6C34878D82A}">
                    <a16:rowId xmlns:a16="http://schemas.microsoft.com/office/drawing/2014/main" val="3140059626"/>
                  </a:ext>
                </a:extLst>
              </a:tr>
              <a:tr h="442053">
                <a:tc>
                  <a:txBody>
                    <a:bodyPr/>
                    <a:lstStyle/>
                    <a:p>
                      <a:pPr algn="l" fontAlgn="t">
                        <a:spcAft>
                          <a:spcPts val="200"/>
                        </a:spcAft>
                      </a:pPr>
                      <a:r>
                        <a:rPr lang="en-US" sz="1400" u="none" strike="noStrike">
                          <a:effectLst/>
                        </a:rPr>
                        <a:t>Guyane</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a:cs typeface="Arial"/>
                        </a:rPr>
                        <a:t>6.1</a:t>
                      </a:r>
                    </a:p>
                    <a:p>
                      <a:pPr algn="ctr" fontAlgn="t">
                        <a:spcAft>
                          <a:spcPts val="200"/>
                        </a:spcAft>
                      </a:pPr>
                      <a:r>
                        <a:rPr lang="en-US" sz="1200" b="0" i="0" u="none" strike="noStrike" dirty="0">
                          <a:solidFill>
                            <a:srgbClr val="000000"/>
                          </a:solidFill>
                          <a:effectLst/>
                          <a:latin typeface="Arial"/>
                          <a:cs typeface="Arial"/>
                        </a:rPr>
                        <a:t>(2014)</a:t>
                      </a: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4.9</a:t>
                      </a:r>
                    </a:p>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(2011)</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u="none" strike="noStrike" dirty="0">
                          <a:effectLst/>
                          <a:latin typeface="Arial"/>
                          <a:cs typeface="Arial"/>
                        </a:rPr>
                        <a:t>5300</a:t>
                      </a:r>
                    </a:p>
                    <a:p>
                      <a:pPr algn="ctr" fontAlgn="t">
                        <a:spcAft>
                          <a:spcPts val="200"/>
                        </a:spcAft>
                      </a:pPr>
                      <a:r>
                        <a:rPr lang="en-US" sz="1200" u="none" strike="noStrike" dirty="0">
                          <a:effectLst/>
                          <a:latin typeface="Arial"/>
                          <a:cs typeface="Arial"/>
                        </a:rPr>
                        <a:t>(2016)</a:t>
                      </a:r>
                    </a:p>
                  </a:txBody>
                  <a:tcPr marL="6116" marR="6116" marT="6116" marB="0"/>
                </a:tc>
                <a:tc>
                  <a:txBody>
                    <a:bodyPr/>
                    <a:lstStyle/>
                    <a:p>
                      <a:pPr algn="ctr" fontAlgn="t">
                        <a:spcAft>
                          <a:spcPts val="200"/>
                        </a:spcAft>
                      </a:pPr>
                      <a:r>
                        <a:rPr lang="en-US" sz="1200" u="none" strike="noStrike" dirty="0">
                          <a:effectLst/>
                          <a:latin typeface="Arial"/>
                          <a:cs typeface="Arial"/>
                        </a:rPr>
                        <a:t>3300 </a:t>
                      </a:r>
                    </a:p>
                    <a:p>
                      <a:pPr algn="ctr" fontAlgn="t">
                        <a:spcAft>
                          <a:spcPts val="200"/>
                        </a:spcAft>
                      </a:pPr>
                      <a:r>
                        <a:rPr lang="en-US" sz="1200" u="none" strike="noStrike" dirty="0">
                          <a:effectLst/>
                          <a:latin typeface="Arial"/>
                          <a:cs typeface="Arial"/>
                        </a:rPr>
                        <a:t>(2016)</a:t>
                      </a: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extLst>
                  <a:ext uri="{0D108BD9-81ED-4DB2-BD59-A6C34878D82A}">
                    <a16:rowId xmlns:a16="http://schemas.microsoft.com/office/drawing/2014/main" val="2736448872"/>
                  </a:ext>
                </a:extLst>
              </a:tr>
              <a:tr h="442053">
                <a:tc>
                  <a:txBody>
                    <a:bodyPr/>
                    <a:lstStyle/>
                    <a:p>
                      <a:pPr algn="l" fontAlgn="t">
                        <a:spcAft>
                          <a:spcPts val="200"/>
                        </a:spcAft>
                      </a:pPr>
                      <a:r>
                        <a:rPr lang="en-US" sz="1400" u="none" strike="noStrike">
                          <a:effectLst/>
                        </a:rPr>
                        <a:t>Suriname</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u="none" strike="noStrike" dirty="0">
                          <a:solidFill>
                            <a:srgbClr val="000000"/>
                          </a:solidFill>
                          <a:effectLst/>
                        </a:rPr>
                        <a:t>10.3</a:t>
                      </a: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16.6</a:t>
                      </a:r>
                    </a:p>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(2018)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r>
                        <a:rPr lang="en-US" sz="1200" u="none" strike="noStrike" dirty="0">
                          <a:effectLst/>
                          <a:latin typeface="Arial"/>
                          <a:cs typeface="Arial"/>
                        </a:rPr>
                        <a:t>1300</a:t>
                      </a:r>
                    </a:p>
                    <a:p>
                      <a:pPr algn="ctr" fontAlgn="t">
                        <a:spcAft>
                          <a:spcPts val="200"/>
                        </a:spcAft>
                      </a:pPr>
                      <a:r>
                        <a:rPr lang="en-US" sz="1200" u="none" strike="noStrike" dirty="0">
                          <a:effectLst/>
                          <a:latin typeface="Arial"/>
                          <a:cs typeface="Arial"/>
                        </a:rPr>
                        <a:t>(2011)</a:t>
                      </a: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extLst>
                  <a:ext uri="{0D108BD9-81ED-4DB2-BD59-A6C34878D82A}">
                    <a16:rowId xmlns:a16="http://schemas.microsoft.com/office/drawing/2014/main" val="542923169"/>
                  </a:ext>
                </a:extLst>
              </a:tr>
              <a:tr h="442053">
                <a:tc>
                  <a:txBody>
                    <a:bodyPr/>
                    <a:lstStyle/>
                    <a:p>
                      <a:pPr algn="l" fontAlgn="t">
                        <a:spcAft>
                          <a:spcPts val="200"/>
                        </a:spcAft>
                      </a:pPr>
                      <a:r>
                        <a:rPr lang="en-US" sz="1400" u="none" strike="noStrike">
                          <a:effectLst/>
                        </a:rPr>
                        <a:t>Jamaïque</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u="none" strike="noStrike" dirty="0">
                          <a:solidFill>
                            <a:srgbClr val="000000"/>
                          </a:solidFill>
                          <a:effectLst/>
                        </a:rPr>
                        <a:t>2.0</a:t>
                      </a: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29.8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a:cs typeface="Arial"/>
                        </a:rPr>
                        <a:t>51.0</a:t>
                      </a:r>
                    </a:p>
                  </a:txBody>
                  <a:tcPr marL="6116" marR="6116" marT="6116" marB="0"/>
                </a:tc>
                <a:tc>
                  <a:txBody>
                    <a:bodyPr/>
                    <a:lstStyle/>
                    <a:p>
                      <a:pPr algn="ctr" fontAlgn="t">
                        <a:spcAft>
                          <a:spcPts val="200"/>
                        </a:spcAft>
                      </a:pPr>
                      <a:r>
                        <a:rPr lang="en-US" sz="1200" u="none" strike="noStrike" dirty="0">
                          <a:effectLst/>
                          <a:latin typeface="Arial"/>
                          <a:cs typeface="Arial"/>
                        </a:rPr>
                        <a:t>18700 </a:t>
                      </a:r>
                    </a:p>
                    <a:p>
                      <a:pPr algn="ctr" fontAlgn="t">
                        <a:spcAft>
                          <a:spcPts val="200"/>
                        </a:spcAft>
                      </a:pPr>
                      <a:r>
                        <a:rPr lang="en-US" sz="1200" u="none" strike="noStrike" dirty="0">
                          <a:effectLst/>
                          <a:latin typeface="Arial"/>
                          <a:cs typeface="Arial"/>
                        </a:rPr>
                        <a:t>(2014)</a:t>
                      </a:r>
                    </a:p>
                  </a:txBody>
                  <a:tcPr marL="6116" marR="6116" marT="6116" marB="0"/>
                </a:tc>
                <a:tc>
                  <a:txBody>
                    <a:bodyPr/>
                    <a:lstStyle/>
                    <a:p>
                      <a:pPr algn="ctr" fontAlgn="t">
                        <a:spcAft>
                          <a:spcPts val="200"/>
                        </a:spcAft>
                      </a:pPr>
                      <a:r>
                        <a:rPr lang="en-US" sz="1200" u="none" strike="noStrike" dirty="0">
                          <a:effectLst/>
                          <a:latin typeface="Arial"/>
                          <a:cs typeface="Arial"/>
                        </a:rPr>
                        <a:t>42400</a:t>
                      </a: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tc>
                  <a:txBody>
                    <a:bodyPr/>
                    <a:lstStyle/>
                    <a:p>
                      <a:pPr algn="ctr" fontAlgn="t">
                        <a:spcAft>
                          <a:spcPts val="200"/>
                        </a:spcAft>
                      </a:pPr>
                      <a:r>
                        <a:rPr lang="en-US" sz="1200" u="none" strike="noStrike" dirty="0">
                          <a:effectLst/>
                          <a:latin typeface="Arial"/>
                          <a:cs typeface="Arial"/>
                        </a:rPr>
                        <a:t>3800</a:t>
                      </a:r>
                    </a:p>
                  </a:txBody>
                  <a:tcPr marL="6116" marR="6116" marT="6116" marB="0"/>
                </a:tc>
                <a:extLst>
                  <a:ext uri="{0D108BD9-81ED-4DB2-BD59-A6C34878D82A}">
                    <a16:rowId xmlns:a16="http://schemas.microsoft.com/office/drawing/2014/main" val="3820592984"/>
                  </a:ext>
                </a:extLst>
              </a:tr>
              <a:tr h="442053">
                <a:tc>
                  <a:txBody>
                    <a:bodyPr/>
                    <a:lstStyle/>
                    <a:p>
                      <a:pPr algn="l" fontAlgn="t">
                        <a:spcAft>
                          <a:spcPts val="200"/>
                        </a:spcAft>
                      </a:pPr>
                      <a:r>
                        <a:rPr lang="en-US" sz="1400" u="none" strike="noStrike">
                          <a:effectLst/>
                        </a:rPr>
                        <a:t>Trinité-et-Tobago</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26.6</a:t>
                      </a:r>
                    </a:p>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(2011)</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err="1">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extLst>
                  <a:ext uri="{0D108BD9-81ED-4DB2-BD59-A6C34878D82A}">
                    <a16:rowId xmlns:a16="http://schemas.microsoft.com/office/drawing/2014/main" val="1092775957"/>
                  </a:ext>
                </a:extLst>
              </a:tr>
              <a:tr h="211725">
                <a:tc>
                  <a:txBody>
                    <a:bodyPr/>
                    <a:lstStyle/>
                    <a:p>
                      <a:pPr algn="l" fontAlgn="t">
                        <a:spcAft>
                          <a:spcPts val="200"/>
                        </a:spcAft>
                      </a:pPr>
                      <a:r>
                        <a:rPr lang="en-US" sz="1400" u="none" strike="noStrike">
                          <a:effectLst/>
                        </a:rPr>
                        <a:t>Bahamas</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19.6</a:t>
                      </a:r>
                    </a:p>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(2016)</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sv-SE"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r>
                        <a:rPr lang="en-US" sz="1200" u="none" strike="noStrike" dirty="0">
                          <a:effectLst/>
                          <a:latin typeface="Arial"/>
                          <a:cs typeface="Arial"/>
                        </a:rPr>
                        <a:t>2800</a:t>
                      </a:r>
                    </a:p>
                    <a:p>
                      <a:pPr algn="ctr" fontAlgn="t">
                        <a:spcAft>
                          <a:spcPts val="200"/>
                        </a:spcAft>
                      </a:pPr>
                      <a:r>
                        <a:rPr lang="en-US" sz="1200" u="none" strike="noStrike" dirty="0">
                          <a:effectLst/>
                          <a:latin typeface="Arial"/>
                          <a:cs typeface="Arial"/>
                        </a:rPr>
                        <a:t>(2015)</a:t>
                      </a: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extLst>
                  <a:ext uri="{0D108BD9-81ED-4DB2-BD59-A6C34878D82A}">
                    <a16:rowId xmlns:a16="http://schemas.microsoft.com/office/drawing/2014/main" val="1246913855"/>
                  </a:ext>
                </a:extLst>
              </a:tr>
              <a:tr h="442053">
                <a:tc>
                  <a:txBody>
                    <a:bodyPr/>
                    <a:lstStyle/>
                    <a:p>
                      <a:pPr algn="l" fontAlgn="t">
                        <a:spcAft>
                          <a:spcPts val="200"/>
                        </a:spcAft>
                      </a:pPr>
                      <a:r>
                        <a:rPr lang="en-US" sz="1400" u="none" strike="noStrike" dirty="0">
                          <a:effectLst/>
                        </a:rPr>
                        <a:t>Barbade</a:t>
                      </a:r>
                      <a:endParaRPr lang="en-US" sz="14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b">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b"/>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r>
                        <a:rPr lang="en-US" sz="1200" u="none" strike="noStrike" dirty="0">
                          <a:effectLst/>
                          <a:latin typeface="Arial"/>
                          <a:cs typeface="Arial"/>
                        </a:rPr>
                        <a:t>2600</a:t>
                      </a:r>
                    </a:p>
                    <a:p>
                      <a:pPr algn="ctr" fontAlgn="t">
                        <a:spcAft>
                          <a:spcPts val="200"/>
                        </a:spcAft>
                      </a:pPr>
                      <a:r>
                        <a:rPr lang="en-US" sz="1200" u="none" strike="noStrike" dirty="0">
                          <a:effectLst/>
                          <a:latin typeface="Arial"/>
                          <a:cs typeface="Arial"/>
                        </a:rPr>
                        <a:t>(2012)</a:t>
                      </a: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extLst>
                  <a:ext uri="{0D108BD9-81ED-4DB2-BD59-A6C34878D82A}">
                    <a16:rowId xmlns:a16="http://schemas.microsoft.com/office/drawing/2014/main" val="3862254192"/>
                  </a:ext>
                </a:extLst>
              </a:tr>
              <a:tr h="442053">
                <a:tc>
                  <a:txBody>
                    <a:bodyPr/>
                    <a:lstStyle/>
                    <a:p>
                      <a:pPr algn="l" fontAlgn="t">
                        <a:spcAft>
                          <a:spcPts val="200"/>
                        </a:spcAft>
                      </a:pPr>
                      <a:r>
                        <a:rPr lang="en-US" sz="1400" u="none" strike="noStrike">
                          <a:effectLst/>
                        </a:rPr>
                        <a:t>Belize</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a:cs typeface="Arial"/>
                        </a:rPr>
                        <a:t>0.9</a:t>
                      </a:r>
                    </a:p>
                    <a:p>
                      <a:pPr algn="ctr" fontAlgn="t">
                        <a:spcAft>
                          <a:spcPts val="200"/>
                        </a:spcAft>
                      </a:pPr>
                      <a:r>
                        <a:rPr lang="en-US" sz="1200" b="0" i="0" u="none" strike="noStrike" dirty="0">
                          <a:solidFill>
                            <a:srgbClr val="000000"/>
                          </a:solidFill>
                          <a:effectLst/>
                          <a:latin typeface="Arial"/>
                          <a:cs typeface="Arial"/>
                        </a:rPr>
                        <a:t>(2012)</a:t>
                      </a: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13.9</a:t>
                      </a:r>
                    </a:p>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(2012)</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extLst>
                  <a:ext uri="{0D108BD9-81ED-4DB2-BD59-A6C34878D82A}">
                    <a16:rowId xmlns:a16="http://schemas.microsoft.com/office/drawing/2014/main" val="2986699848"/>
                  </a:ext>
                </a:extLst>
              </a:tr>
              <a:tr h="211725">
                <a:tc>
                  <a:txBody>
                    <a:bodyPr/>
                    <a:lstStyle/>
                    <a:p>
                      <a:pPr algn="l" fontAlgn="t">
                        <a:spcAft>
                          <a:spcPts val="200"/>
                        </a:spcAft>
                      </a:pPr>
                      <a:r>
                        <a:rPr lang="en-US" sz="1400" u="none" strike="noStrike" dirty="0">
                          <a:effectLst/>
                        </a:rPr>
                        <a:t>Antigua et Barbuda</a:t>
                      </a:r>
                      <a:endParaRPr lang="en-US" sz="14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u="none" strike="noStrike" kern="1200" dirty="0">
                          <a:solidFill>
                            <a:srgbClr val="000000"/>
                          </a:solidFill>
                          <a:effectLst/>
                          <a:latin typeface="+mn-lt"/>
                          <a:ea typeface="+mn-ea"/>
                          <a:cs typeface="+mn-cs"/>
                        </a:rPr>
                        <a:t>0.5</a:t>
                      </a: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3250923198"/>
                  </a:ext>
                </a:extLst>
              </a:tr>
              <a:tr h="211725">
                <a:tc>
                  <a:txBody>
                    <a:bodyPr/>
                    <a:lstStyle/>
                    <a:p>
                      <a:pPr algn="l" fontAlgn="t">
                        <a:spcAft>
                          <a:spcPts val="200"/>
                        </a:spcAft>
                      </a:pPr>
                      <a:r>
                        <a:rPr lang="en-US" sz="1400" u="none" strike="noStrike">
                          <a:effectLst/>
                        </a:rPr>
                        <a:t>Grenade</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u="none" strike="noStrike" kern="1200" dirty="0">
                        <a:solidFill>
                          <a:srgbClr val="000000"/>
                        </a:solidFill>
                        <a:effectLst/>
                        <a:latin typeface="+mn-lt"/>
                        <a:ea typeface="+mn-ea"/>
                        <a:cs typeface="+mn-cs"/>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a:cs typeface="Arial"/>
                        </a:rPr>
                        <a:t>1.7</a:t>
                      </a: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marL="0" algn="ctr" defTabSz="914400" rtl="0" eaLnBrk="1" fontAlgn="t" latinLnBrk="0" hangingPunct="1">
                        <a:spcAft>
                          <a:spcPts val="200"/>
                        </a:spcAft>
                      </a:pPr>
                      <a:r>
                        <a:rPr lang="en-US" sz="1200" u="none" strike="noStrike" kern="1200" dirty="0">
                          <a:solidFill>
                            <a:schemeClr val="dk1"/>
                          </a:solidFill>
                          <a:effectLst/>
                          <a:latin typeface="Arial"/>
                          <a:ea typeface="+mn-ea"/>
                          <a:cs typeface="Arial"/>
                        </a:rPr>
                        <a:t>1000</a:t>
                      </a:r>
                    </a:p>
                  </a:txBody>
                  <a:tcPr marL="6116" marR="6116" marT="6116" marB="0" anchor="ctr"/>
                </a:tc>
                <a:tc>
                  <a:txBody>
                    <a:bodyPr/>
                    <a:lstStyle/>
                    <a:p>
                      <a:pPr marL="0" algn="ctr" defTabSz="914400" rtl="0" eaLnBrk="1" fontAlgn="t" latinLnBrk="0" hangingPunct="1">
                        <a:spcAft>
                          <a:spcPts val="200"/>
                        </a:spcAft>
                      </a:pPr>
                      <a:r>
                        <a:rPr lang="en-US" sz="1200" u="none" strike="noStrike" kern="1200" dirty="0">
                          <a:solidFill>
                            <a:schemeClr val="dk1"/>
                          </a:solidFill>
                          <a:effectLst/>
                          <a:latin typeface="Arial"/>
                          <a:ea typeface="+mn-ea"/>
                          <a:cs typeface="Arial"/>
                        </a:rPr>
                        <a:t>2400</a:t>
                      </a:r>
                    </a:p>
                  </a:txBody>
                  <a:tcPr marL="6116" marR="6116" marT="6116" marB="0" anchor="ctr"/>
                </a:tc>
                <a:tc>
                  <a:txBody>
                    <a:bodyPr/>
                    <a:lstStyle/>
                    <a:p>
                      <a:pPr marL="0" algn="ctr" defTabSz="914400" rtl="0" eaLnBrk="1" fontAlgn="t" latinLnBrk="0" hangingPunct="1">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marL="0" algn="ctr" defTabSz="914400" rtl="0" eaLnBrk="1" fontAlgn="t" latinLnBrk="0" hangingPunct="1">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360858067"/>
                  </a:ext>
                </a:extLst>
              </a:tr>
              <a:tr h="211725">
                <a:tc>
                  <a:txBody>
                    <a:bodyPr/>
                    <a:lstStyle/>
                    <a:p>
                      <a:pPr algn="l" fontAlgn="t">
                        <a:spcAft>
                          <a:spcPts val="200"/>
                        </a:spcAft>
                      </a:pPr>
                      <a:r>
                        <a:rPr lang="en-US" sz="1400" u="none" strike="noStrike">
                          <a:effectLst/>
                        </a:rPr>
                        <a:t>Sainte-Lucie</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u="none" strike="noStrike" kern="1200" dirty="0">
                        <a:solidFill>
                          <a:srgbClr val="000000"/>
                        </a:solidFill>
                        <a:effectLst/>
                        <a:latin typeface="+mn-lt"/>
                        <a:ea typeface="+mn-ea"/>
                        <a:cs typeface="+mn-cs"/>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u="none" strike="noStrike" kern="1200" dirty="0">
                          <a:solidFill>
                            <a:schemeClr val="dk1"/>
                          </a:solidFill>
                          <a:effectLst/>
                          <a:latin typeface="Arial"/>
                          <a:ea typeface="+mn-ea"/>
                          <a:cs typeface="Arial"/>
                        </a:rPr>
                        <a:t>1700</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3000</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300</a:t>
                      </a:r>
                    </a:p>
                  </a:txBody>
                  <a:tcPr marL="6116" marR="6116" marT="6116" marB="0" anchor="ctr"/>
                </a:tc>
                <a:extLst>
                  <a:ext uri="{0D108BD9-81ED-4DB2-BD59-A6C34878D82A}">
                    <a16:rowId xmlns:a16="http://schemas.microsoft.com/office/drawing/2014/main" val="1282896502"/>
                  </a:ext>
                </a:extLst>
              </a:tr>
              <a:tr h="259324">
                <a:tc>
                  <a:txBody>
                    <a:bodyPr/>
                    <a:lstStyle/>
                    <a:p>
                      <a:pPr algn="l" fontAlgn="t">
                        <a:spcAft>
                          <a:spcPts val="200"/>
                        </a:spcAft>
                      </a:pPr>
                      <a:r>
                        <a:rPr lang="en-US" sz="1400" u="none" strike="noStrike">
                          <a:effectLst/>
                        </a:rPr>
                        <a:t>Saint-Vincent-et-les-Grenadines</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u="none" strike="noStrike" kern="1200" dirty="0">
                          <a:solidFill>
                            <a:srgbClr val="000000"/>
                          </a:solidFill>
                          <a:effectLst/>
                          <a:latin typeface="+mn-lt"/>
                          <a:ea typeface="+mn-ea"/>
                          <a:cs typeface="+mn-cs"/>
                        </a:rPr>
                        <a:t>0.6</a:t>
                      </a:r>
                    </a:p>
                  </a:txBody>
                  <a:tcPr marL="6116" marR="6116" marT="6116" marB="0"/>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sv-SE"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u="none" strike="noStrike" kern="1200" dirty="0">
                          <a:solidFill>
                            <a:schemeClr val="dk1"/>
                          </a:solidFill>
                          <a:effectLst/>
                          <a:latin typeface="Arial"/>
                          <a:ea typeface="+mn-ea"/>
                          <a:cs typeface="Arial"/>
                        </a:rPr>
                        <a:t>200</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300</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1014440318"/>
                  </a:ext>
                </a:extLst>
              </a:tr>
              <a:tr h="413824">
                <a:tc>
                  <a:txBody>
                    <a:bodyPr/>
                    <a:lstStyle/>
                    <a:p>
                      <a:pPr algn="l" fontAlgn="t">
                        <a:spcAft>
                          <a:spcPts val="200"/>
                        </a:spcAft>
                      </a:pPr>
                      <a:r>
                        <a:rPr lang="en-US" sz="1400" u="none" strike="noStrike">
                          <a:effectLst/>
                        </a:rPr>
                        <a:t>Saint-Kitts-et-Nevis</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u="none" strike="noStrike" kern="1200" dirty="0">
                        <a:solidFill>
                          <a:srgbClr val="000000"/>
                        </a:solidFill>
                        <a:effectLst/>
                        <a:latin typeface="+mn-lt"/>
                        <a:ea typeface="+mn-ea"/>
                        <a:cs typeface="+mn-cs"/>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a:cs typeface="Arial"/>
                        </a:rPr>
                        <a:t>1.3</a:t>
                      </a:r>
                    </a:p>
                    <a:p>
                      <a:pPr algn="ctr" fontAlgn="t">
                        <a:spcAft>
                          <a:spcPts val="200"/>
                        </a:spcAft>
                      </a:pPr>
                      <a:r>
                        <a:rPr lang="en-US" sz="1200" b="0" i="0" u="none" strike="noStrike" dirty="0">
                          <a:solidFill>
                            <a:srgbClr val="000000"/>
                          </a:solidFill>
                          <a:effectLst/>
                          <a:latin typeface="Arial"/>
                          <a:cs typeface="Arial"/>
                        </a:rPr>
                        <a:t>(2011)</a:t>
                      </a: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1109280106"/>
                  </a:ext>
                </a:extLst>
              </a:tr>
              <a:tr h="442053">
                <a:tc>
                  <a:txBody>
                    <a:bodyPr/>
                    <a:lstStyle/>
                    <a:p>
                      <a:pPr algn="l" fontAlgn="t">
                        <a:spcAft>
                          <a:spcPts val="200"/>
                        </a:spcAft>
                      </a:pPr>
                      <a:r>
                        <a:rPr lang="en-US" sz="1400" u="none" strike="noStrike" dirty="0">
                          <a:effectLst/>
                        </a:rPr>
                        <a:t>Dominique</a:t>
                      </a:r>
                      <a:endParaRPr lang="en-US" sz="14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u="none" strike="noStrike" kern="1200" dirty="0">
                          <a:solidFill>
                            <a:srgbClr val="000000"/>
                          </a:solidFill>
                          <a:effectLst/>
                          <a:latin typeface="+mn-lt"/>
                          <a:ea typeface="+mn-ea"/>
                          <a:cs typeface="+mn-cs"/>
                        </a:rPr>
                        <a:t>0.4</a:t>
                      </a:r>
                    </a:p>
                  </a:txBody>
                  <a:tcPr marL="6116" marR="6116" marT="6116" marB="0"/>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500 </a:t>
                      </a:r>
                    </a:p>
                    <a:p>
                      <a:pPr algn="ctr" fontAlgn="t">
                        <a:spcAft>
                          <a:spcPts val="200"/>
                        </a:spcAft>
                      </a:pPr>
                      <a:r>
                        <a:rPr lang="en-US" sz="1200" u="none" strike="noStrike" kern="1200" dirty="0">
                          <a:solidFill>
                            <a:schemeClr val="dk1"/>
                          </a:solidFill>
                          <a:effectLst/>
                          <a:latin typeface="Arial"/>
                          <a:ea typeface="+mn-ea"/>
                          <a:cs typeface="Arial"/>
                        </a:rPr>
                        <a:t>(2012)</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4065418293"/>
                  </a:ext>
                </a:extLst>
              </a:tr>
            </a:tbl>
          </a:graphicData>
        </a:graphic>
      </p:graphicFrame>
    </p:spTree>
    <p:extLst>
      <p:ext uri="{BB962C8B-B14F-4D97-AF65-F5344CB8AC3E}">
        <p14:creationId xmlns:p14="http://schemas.microsoft.com/office/powerpoint/2010/main" val="425583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205739" y="50688"/>
            <a:ext cx="10608582" cy="461665"/>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Données de prévalence du KP communiquées au GAM, 2011-2022 - Amérique latine</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 name="Table 2">
            <a:extLst>
              <a:ext uri="{FF2B5EF4-FFF2-40B4-BE49-F238E27FC236}">
                <a16:creationId xmlns:a16="http://schemas.microsoft.com/office/drawing/2014/main" id="{A03C018D-A0FF-EC2F-BD05-02E63E4AB42B}"/>
              </a:ext>
            </a:extLst>
          </p:cNvPr>
          <p:cNvGraphicFramePr>
            <a:graphicFrameLocks noGrp="1"/>
          </p:cNvGraphicFramePr>
          <p:nvPr/>
        </p:nvGraphicFramePr>
        <p:xfrm>
          <a:off x="205739" y="821173"/>
          <a:ext cx="11780521" cy="5456232"/>
        </p:xfrm>
        <a:graphic>
          <a:graphicData uri="http://schemas.openxmlformats.org/drawingml/2006/table">
            <a:tbl>
              <a:tblPr firstRow="1" firstCol="1">
                <a:tableStyleId>{21E4AEA4-8DFA-4A89-87EB-49C32662AFE0}</a:tableStyleId>
              </a:tblPr>
              <a:tblGrid>
                <a:gridCol w="1091184">
                  <a:extLst>
                    <a:ext uri="{9D8B030D-6E8A-4147-A177-3AD203B41FA5}">
                      <a16:colId xmlns:a16="http://schemas.microsoft.com/office/drawing/2014/main" val="299279293"/>
                    </a:ext>
                  </a:extLst>
                </a:gridCol>
                <a:gridCol w="1408176">
                  <a:extLst>
                    <a:ext uri="{9D8B030D-6E8A-4147-A177-3AD203B41FA5}">
                      <a16:colId xmlns:a16="http://schemas.microsoft.com/office/drawing/2014/main" val="2831472203"/>
                    </a:ext>
                  </a:extLst>
                </a:gridCol>
                <a:gridCol w="1353312">
                  <a:extLst>
                    <a:ext uri="{9D8B030D-6E8A-4147-A177-3AD203B41FA5}">
                      <a16:colId xmlns:a16="http://schemas.microsoft.com/office/drawing/2014/main" val="2702394821"/>
                    </a:ext>
                  </a:extLst>
                </a:gridCol>
                <a:gridCol w="1097280">
                  <a:extLst>
                    <a:ext uri="{9D8B030D-6E8A-4147-A177-3AD203B41FA5}">
                      <a16:colId xmlns:a16="http://schemas.microsoft.com/office/drawing/2014/main" val="2227787336"/>
                    </a:ext>
                  </a:extLst>
                </a:gridCol>
                <a:gridCol w="1124712">
                  <a:extLst>
                    <a:ext uri="{9D8B030D-6E8A-4147-A177-3AD203B41FA5}">
                      <a16:colId xmlns:a16="http://schemas.microsoft.com/office/drawing/2014/main" val="3350352374"/>
                    </a:ext>
                  </a:extLst>
                </a:gridCol>
                <a:gridCol w="1609344">
                  <a:extLst>
                    <a:ext uri="{9D8B030D-6E8A-4147-A177-3AD203B41FA5}">
                      <a16:colId xmlns:a16="http://schemas.microsoft.com/office/drawing/2014/main" val="2095100777"/>
                    </a:ext>
                  </a:extLst>
                </a:gridCol>
                <a:gridCol w="1892808">
                  <a:extLst>
                    <a:ext uri="{9D8B030D-6E8A-4147-A177-3AD203B41FA5}">
                      <a16:colId xmlns:a16="http://schemas.microsoft.com/office/drawing/2014/main" val="281075773"/>
                    </a:ext>
                  </a:extLst>
                </a:gridCol>
                <a:gridCol w="923544">
                  <a:extLst>
                    <a:ext uri="{9D8B030D-6E8A-4147-A177-3AD203B41FA5}">
                      <a16:colId xmlns:a16="http://schemas.microsoft.com/office/drawing/2014/main" val="75270716"/>
                    </a:ext>
                  </a:extLst>
                </a:gridCol>
                <a:gridCol w="1280161">
                  <a:extLst>
                    <a:ext uri="{9D8B030D-6E8A-4147-A177-3AD203B41FA5}">
                      <a16:colId xmlns:a16="http://schemas.microsoft.com/office/drawing/2014/main" val="387756177"/>
                    </a:ext>
                  </a:extLst>
                </a:gridCol>
              </a:tblGrid>
              <a:tr h="267482">
                <a:tc rowSpan="2">
                  <a:txBody>
                    <a:bodyPr/>
                    <a:lstStyle/>
                    <a:p>
                      <a:pPr algn="ctr" fontAlgn="b">
                        <a:spcAft>
                          <a:spcPts val="200"/>
                        </a:spcAft>
                      </a:pPr>
                      <a:r>
                        <a:rPr lang="en-US" sz="1800" u="none" strike="noStrike" dirty="0">
                          <a:effectLst/>
                        </a:rPr>
                        <a:t>Pays</a:t>
                      </a:r>
                      <a:endParaRPr lang="en-US" sz="1800" b="1" i="0" u="none" strike="noStrike" dirty="0">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800" b="1" u="none" strike="noStrike" dirty="0">
                          <a:solidFill>
                            <a:schemeClr val="bg1"/>
                          </a:solidFill>
                          <a:effectLst/>
                        </a:rPr>
                        <a:t>Prévalence du VIH (%)</a:t>
                      </a:r>
                      <a:endParaRPr lang="en-US" sz="18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800" b="1" u="none" strike="noStrike" dirty="0">
                          <a:solidFill>
                            <a:schemeClr val="bg1"/>
                          </a:solidFill>
                          <a:effectLst/>
                        </a:rPr>
                        <a:t>Taille du groupe de population </a:t>
                      </a:r>
                      <a:endParaRPr lang="en-US" sz="18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1148730140"/>
                  </a:ext>
                </a:extLst>
              </a:tr>
              <a:tr h="234864">
                <a:tc vMerge="1">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600" b="1" u="none" strike="noStrike" dirty="0">
                          <a:solidFill>
                            <a:srgbClr val="000000"/>
                          </a:solidFill>
                          <a:effectLst/>
                        </a:rPr>
                        <a:t>FSW</a:t>
                      </a:r>
                      <a:endParaRPr lang="en-US" sz="1600" b="1" i="0" u="none" strike="noStrike" dirty="0">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MSM</a:t>
                      </a:r>
                      <a:endParaRPr lang="en-CH" sz="16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PWID</a:t>
                      </a:r>
                      <a:endParaRPr lang="en-CH" sz="16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TGW</a:t>
                      </a:r>
                      <a:endParaRPr lang="en-US" sz="1600" b="1" i="0" u="none" strike="noStrike" dirty="0">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FSW</a:t>
                      </a:r>
                      <a:endParaRPr lang="en-US" sz="1600" b="1" i="0" u="none" strike="noStrike" dirty="0">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MSM</a:t>
                      </a:r>
                      <a:endParaRPr lang="en-CH" sz="16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PWID</a:t>
                      </a:r>
                      <a:endParaRPr lang="en-CH" sz="16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TG</a:t>
                      </a:r>
                      <a:endParaRPr lang="en-US" sz="1600" b="1" i="0" u="none" strike="noStrike" dirty="0">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059626"/>
                  </a:ext>
                </a:extLst>
              </a:tr>
              <a:tr h="30138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Argentine</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5.4% </a:t>
                      </a:r>
                      <a:r>
                        <a:rPr lang="en-US" sz="1400" b="0" i="0" u="none" strike="noStrike" dirty="0">
                          <a:solidFill>
                            <a:srgbClr val="000000"/>
                          </a:solidFill>
                          <a:effectLst/>
                          <a:latin typeface="Arial" panose="020B0604020202020204" pitchFamily="34" charset="0"/>
                          <a:cs typeface="Arial" panose="020B0604020202020204" pitchFamily="34" charset="0"/>
                        </a:rPr>
                        <a:t>(2011)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15.7% </a:t>
                      </a:r>
                      <a:r>
                        <a:rPr lang="en-US" sz="1400" b="0" i="0" u="none" strike="noStrike" dirty="0">
                          <a:solidFill>
                            <a:srgbClr val="000000"/>
                          </a:solidFill>
                          <a:effectLst/>
                          <a:latin typeface="Arial" panose="020B0604020202020204" pitchFamily="34" charset="0"/>
                          <a:cs typeface="Arial" panose="020B0604020202020204" pitchFamily="34" charset="0"/>
                        </a:rPr>
                        <a:t>(2011)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74,896 (2011)</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205596 </a:t>
                      </a:r>
                      <a:r>
                        <a:rPr lang="en-US" sz="1400" b="0" i="0" u="none" strike="noStrike" dirty="0">
                          <a:solidFill>
                            <a:srgbClr val="000000"/>
                          </a:solidFill>
                          <a:effectLst/>
                          <a:latin typeface="Arial" panose="020B0604020202020204" pitchFamily="34" charset="0"/>
                          <a:cs typeface="Arial" panose="020B0604020202020204" pitchFamily="34" charset="0"/>
                        </a:rPr>
                        <a:t>(2014)</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6300 </a:t>
                      </a:r>
                      <a:r>
                        <a:rPr lang="en-US" sz="1400" b="0" i="0" u="none" strike="noStrike" dirty="0">
                          <a:solidFill>
                            <a:srgbClr val="000000"/>
                          </a:solidFill>
                          <a:effectLst/>
                          <a:latin typeface="Arial" panose="020B0604020202020204" pitchFamily="34" charset="0"/>
                          <a:cs typeface="Arial" panose="020B0604020202020204" pitchFamily="34" charset="0"/>
                        </a:rPr>
                        <a:t>(2013)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5400 </a:t>
                      </a:r>
                      <a:r>
                        <a:rPr lang="en-US" sz="1400" b="0" i="0" u="none" strike="noStrike" dirty="0">
                          <a:solidFill>
                            <a:srgbClr val="000000"/>
                          </a:solidFill>
                          <a:effectLst/>
                          <a:latin typeface="Arial" panose="020B0604020202020204" pitchFamily="34" charset="0"/>
                          <a:cs typeface="Arial" panose="020B0604020202020204" pitchFamily="34" charset="0"/>
                        </a:rPr>
                        <a:t>(2013)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36448872"/>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Bolivie</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4.3% </a:t>
                      </a:r>
                      <a:r>
                        <a:rPr lang="en-US" sz="1400" b="0" i="0" u="none" strike="noStrike" dirty="0">
                          <a:solidFill>
                            <a:srgbClr val="000000"/>
                          </a:solidFill>
                          <a:effectLst/>
                          <a:latin typeface="Arial" panose="020B0604020202020204" pitchFamily="34" charset="0"/>
                          <a:cs typeface="Arial" panose="020B0604020202020204" pitchFamily="34" charset="0"/>
                        </a:rPr>
                        <a:t>(2013)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25.8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30.8%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13540 </a:t>
                      </a:r>
                      <a:r>
                        <a:rPr lang="en-US" sz="1400" b="0" i="0" u="none" strike="noStrike" dirty="0">
                          <a:solidFill>
                            <a:srgbClr val="000000"/>
                          </a:solidFill>
                          <a:effectLst/>
                          <a:latin typeface="Arial" panose="020B0604020202020204" pitchFamily="34" charset="0"/>
                          <a:cs typeface="Arial" panose="020B0604020202020204" pitchFamily="34" charset="0"/>
                        </a:rPr>
                        <a:t>(2018)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35500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863 </a:t>
                      </a:r>
                      <a:r>
                        <a:rPr lang="en-US" sz="1400" b="0" i="0" u="none" strike="noStrike" dirty="0">
                          <a:solidFill>
                            <a:srgbClr val="000000"/>
                          </a:solidFill>
                          <a:effectLst/>
                          <a:latin typeface="Arial" panose="020B0604020202020204" pitchFamily="34" charset="0"/>
                          <a:cs typeface="Arial" panose="020B0604020202020204" pitchFamily="34" charset="0"/>
                        </a:rPr>
                        <a:t>(2018)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74468595"/>
                  </a:ext>
                </a:extLst>
              </a:tr>
              <a:tr h="398200">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Brésil</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5.3% </a:t>
                      </a:r>
                      <a:r>
                        <a:rPr lang="en-US" sz="1400" b="0" i="0" u="none" strike="noStrike" dirty="0">
                          <a:solidFill>
                            <a:srgbClr val="000000"/>
                          </a:solidFill>
                          <a:effectLst/>
                          <a:latin typeface="Arial" panose="020B0604020202020204" pitchFamily="34" charset="0"/>
                          <a:cs typeface="Arial" panose="020B0604020202020204" pitchFamily="34" charset="0"/>
                        </a:rPr>
                        <a:t>(2016*) </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18.3% </a:t>
                      </a:r>
                      <a:r>
                        <a:rPr lang="en-US" sz="1400" b="0" i="0" u="none" strike="noStrike" dirty="0">
                          <a:solidFill>
                            <a:srgbClr val="000000"/>
                          </a:solidFill>
                          <a:effectLst/>
                          <a:latin typeface="Arial" panose="020B0604020202020204" pitchFamily="34" charset="0"/>
                          <a:cs typeface="Arial" panose="020B0604020202020204" pitchFamily="34" charset="0"/>
                        </a:rPr>
                        <a:t>(2017)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5.9% </a:t>
                      </a:r>
                      <a:r>
                        <a:rPr lang="en-US" sz="1400" b="0" i="0" u="none" strike="noStrike" dirty="0">
                          <a:solidFill>
                            <a:srgbClr val="000000"/>
                          </a:solidFill>
                          <a:effectLst/>
                          <a:latin typeface="Arial" panose="020B0604020202020204" pitchFamily="34" charset="0"/>
                          <a:cs typeface="Arial" panose="020B0604020202020204" pitchFamily="34" charset="0"/>
                        </a:rPr>
                        <a:t>(2011)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30.0% </a:t>
                      </a:r>
                      <a:r>
                        <a:rPr lang="en-US" sz="1400" b="0" i="0" u="none" strike="noStrike" dirty="0">
                          <a:solidFill>
                            <a:srgbClr val="000000"/>
                          </a:solidFill>
                          <a:effectLst/>
                          <a:latin typeface="Arial" panose="020B0604020202020204" pitchFamily="34" charset="0"/>
                          <a:cs typeface="Arial" panose="020B0604020202020204" pitchFamily="34" charset="0"/>
                        </a:rPr>
                        <a:t>(2017)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1401585 </a:t>
                      </a:r>
                      <a:r>
                        <a:rPr lang="en-US" sz="1400" b="0" i="0" u="none" strike="noStrike" dirty="0">
                          <a:solidFill>
                            <a:srgbClr val="000000"/>
                          </a:solidFill>
                          <a:effectLst/>
                          <a:latin typeface="Arial" panose="020B0604020202020204" pitchFamily="34" charset="0"/>
                          <a:cs typeface="Arial" panose="020B0604020202020204" pitchFamily="34" charset="0"/>
                        </a:rPr>
                        <a:t>(2013)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2037741 </a:t>
                      </a:r>
                      <a:r>
                        <a:rPr lang="en-US" sz="1400" b="0" i="0" u="none" strike="noStrike" dirty="0">
                          <a:solidFill>
                            <a:srgbClr val="000000"/>
                          </a:solidFill>
                          <a:effectLst/>
                          <a:latin typeface="Arial" panose="020B0604020202020204" pitchFamily="34" charset="0"/>
                          <a:cs typeface="Arial" panose="020B0604020202020204" pitchFamily="34" charset="0"/>
                        </a:rPr>
                        <a:t>(2013)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227253 </a:t>
                      </a:r>
                      <a:r>
                        <a:rPr lang="en-US" sz="1400" b="0" i="0" u="none" strike="noStrike" dirty="0">
                          <a:solidFill>
                            <a:srgbClr val="000000"/>
                          </a:solidFill>
                          <a:effectLst/>
                          <a:latin typeface="Arial" panose="020B0604020202020204" pitchFamily="34" charset="0"/>
                          <a:cs typeface="Arial" panose="020B0604020202020204" pitchFamily="34" charset="0"/>
                        </a:rPr>
                        <a:t>(2013)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1000000 </a:t>
                      </a:r>
                      <a:r>
                        <a:rPr lang="en-US" sz="1400" b="0" i="0" u="none" strike="noStrike" dirty="0">
                          <a:solidFill>
                            <a:srgbClr val="000000"/>
                          </a:solidFill>
                          <a:effectLst/>
                          <a:latin typeface="Arial" panose="020B0604020202020204" pitchFamily="34" charset="0"/>
                          <a:cs typeface="Arial" panose="020B0604020202020204" pitchFamily="34" charset="0"/>
                        </a:rPr>
                        <a:t>(2018*)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542923169"/>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Chili</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0.0% </a:t>
                      </a:r>
                      <a:r>
                        <a:rPr lang="en-US" sz="1400" b="0" i="0" u="none" strike="noStrike" dirty="0">
                          <a:solidFill>
                            <a:srgbClr val="000000"/>
                          </a:solidFill>
                          <a:effectLst/>
                          <a:latin typeface="Arial" panose="020B0604020202020204" pitchFamily="34" charset="0"/>
                          <a:cs typeface="Arial" panose="020B0604020202020204" pitchFamily="34" charset="0"/>
                        </a:rPr>
                        <a:t>(2016)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13.9% </a:t>
                      </a:r>
                      <a:r>
                        <a:rPr lang="en-US" sz="1400" b="0" i="0" u="none" strike="noStrike" dirty="0">
                          <a:solidFill>
                            <a:srgbClr val="000000"/>
                          </a:solidFill>
                          <a:effectLst/>
                          <a:latin typeface="Arial" panose="020B0604020202020204" pitchFamily="34" charset="0"/>
                          <a:cs typeface="Arial" panose="020B0604020202020204" pitchFamily="34" charset="0"/>
                        </a:rPr>
                        <a:t>(2016)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122613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19588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20592984"/>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Colombie</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1.2% </a:t>
                      </a:r>
                      <a:r>
                        <a:rPr lang="en-US" sz="1400" b="0" i="0" u="none" strike="noStrike" dirty="0">
                          <a:solidFill>
                            <a:srgbClr val="000000"/>
                          </a:solidFill>
                          <a:effectLst/>
                          <a:latin typeface="Arial" panose="020B0604020202020204" pitchFamily="34" charset="0"/>
                          <a:cs typeface="Arial" panose="020B0604020202020204" pitchFamily="34" charset="0"/>
                        </a:rPr>
                        <a:t>(2016)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17.0% </a:t>
                      </a:r>
                      <a:r>
                        <a:rPr lang="en-US" sz="1400" b="0" i="0" u="none" strike="noStrike" dirty="0">
                          <a:solidFill>
                            <a:srgbClr val="000000"/>
                          </a:solidFill>
                          <a:effectLst/>
                          <a:latin typeface="Arial" panose="020B0604020202020204" pitchFamily="34" charset="0"/>
                          <a:cs typeface="Arial" panose="020B0604020202020204" pitchFamily="34" charset="0"/>
                        </a:rPr>
                        <a:t>(2016)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2.8% </a:t>
                      </a:r>
                      <a:r>
                        <a:rPr lang="en-US" sz="1400" b="0" i="0" u="none" strike="noStrike" dirty="0">
                          <a:solidFill>
                            <a:srgbClr val="000000"/>
                          </a:solidFill>
                          <a:effectLst/>
                          <a:latin typeface="Arial" panose="020B0604020202020204" pitchFamily="34" charset="0"/>
                          <a:cs typeface="Arial" panose="020B0604020202020204" pitchFamily="34" charset="0"/>
                        </a:rPr>
                        <a:t>(2015)</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21.4% </a:t>
                      </a:r>
                      <a:r>
                        <a:rPr lang="en-US" sz="1400" b="0" i="0" u="none" strike="noStrike" dirty="0">
                          <a:solidFill>
                            <a:srgbClr val="000000"/>
                          </a:solidFill>
                          <a:effectLst/>
                          <a:latin typeface="Arial" panose="020B0604020202020204" pitchFamily="34" charset="0"/>
                          <a:cs typeface="Arial" panose="020B0604020202020204" pitchFamily="34" charset="0"/>
                        </a:rPr>
                        <a:t>(2016)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247772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356687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8756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10223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092775957"/>
                  </a:ext>
                </a:extLst>
              </a:tr>
              <a:tr h="226570">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Costa Rica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1.4% </a:t>
                      </a:r>
                      <a:r>
                        <a:rPr lang="en-US" sz="1400" b="0" i="0" u="none" strike="noStrike" dirty="0">
                          <a:solidFill>
                            <a:srgbClr val="000000"/>
                          </a:solidFill>
                          <a:effectLst/>
                          <a:latin typeface="Arial" panose="020B0604020202020204" pitchFamily="34" charset="0"/>
                          <a:cs typeface="Arial" panose="020B0604020202020204" pitchFamily="34" charset="0"/>
                        </a:rPr>
                        <a:t>(2017)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15.4% </a:t>
                      </a:r>
                      <a:r>
                        <a:rPr lang="en-US" sz="1400" b="0" i="0" u="none" strike="noStrike" dirty="0">
                          <a:solidFill>
                            <a:srgbClr val="000000"/>
                          </a:solidFill>
                          <a:effectLst/>
                          <a:latin typeface="Arial" panose="020B0604020202020204" pitchFamily="34" charset="0"/>
                          <a:cs typeface="Arial" panose="020B0604020202020204" pitchFamily="34" charset="0"/>
                        </a:rPr>
                        <a:t>(2017)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24.6%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3032 </a:t>
                      </a:r>
                      <a:r>
                        <a:rPr lang="en-US" sz="1400" b="0" i="0" u="none" strike="noStrike" dirty="0">
                          <a:solidFill>
                            <a:srgbClr val="000000"/>
                          </a:solidFill>
                          <a:effectLst/>
                          <a:latin typeface="Arial" panose="020B0604020202020204" pitchFamily="34" charset="0"/>
                          <a:cs typeface="Arial" panose="020B0604020202020204" pitchFamily="34" charset="0"/>
                        </a:rPr>
                        <a:t>(2017)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10127 </a:t>
                      </a:r>
                      <a:r>
                        <a:rPr lang="en-US" sz="1400" b="0" i="0" u="none" strike="noStrike" dirty="0">
                          <a:solidFill>
                            <a:srgbClr val="000000"/>
                          </a:solidFill>
                          <a:effectLst/>
                          <a:latin typeface="Arial" panose="020B0604020202020204" pitchFamily="34" charset="0"/>
                          <a:cs typeface="Arial" panose="020B0604020202020204" pitchFamily="34" charset="0"/>
                        </a:rPr>
                        <a:t>(2017)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416 </a:t>
                      </a:r>
                      <a:r>
                        <a:rPr lang="en-US" sz="1400" b="0" i="0" u="none" strike="noStrike" dirty="0">
                          <a:solidFill>
                            <a:srgbClr val="000000"/>
                          </a:solidFill>
                          <a:effectLst/>
                          <a:latin typeface="Arial" panose="020B0604020202020204" pitchFamily="34" charset="0"/>
                          <a:cs typeface="Arial" panose="020B0604020202020204" pitchFamily="34" charset="0"/>
                        </a:rPr>
                        <a:t>(2017)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246913855"/>
                  </a:ext>
                </a:extLst>
              </a:tr>
              <a:tr h="323100">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Équateur</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10.2%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18.2%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34420 </a:t>
                      </a:r>
                      <a:r>
                        <a:rPr lang="en-US" sz="1400" b="0" i="0" u="none" strike="noStrike" dirty="0">
                          <a:solidFill>
                            <a:srgbClr val="000000"/>
                          </a:solidFill>
                          <a:effectLst/>
                          <a:latin typeface="Arial" panose="020B0604020202020204" pitchFamily="34" charset="0"/>
                          <a:cs typeface="Arial" panose="020B0604020202020204" pitchFamily="34" charset="0"/>
                        </a:rPr>
                        <a:t>(2014)</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89350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8041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62254192"/>
                  </a:ext>
                </a:extLst>
              </a:tr>
              <a:tr h="202498">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El Salvador</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4.5%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14.4%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19.6% </a:t>
                      </a:r>
                      <a:r>
                        <a:rPr lang="en-US" sz="1400" b="0" i="0" u="none" strike="noStrike" dirty="0">
                          <a:solidFill>
                            <a:srgbClr val="000000"/>
                          </a:solidFill>
                          <a:effectLst/>
                          <a:latin typeface="Arial" panose="020B0604020202020204" pitchFamily="34" charset="0"/>
                          <a:cs typeface="Arial" panose="020B0604020202020204" pitchFamily="34" charset="0"/>
                        </a:rPr>
                        <a:t>(2016)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44972 </a:t>
                      </a:r>
                      <a:r>
                        <a:rPr lang="en-US" sz="1400" b="0" i="0" u="none" strike="noStrike" dirty="0">
                          <a:solidFill>
                            <a:srgbClr val="000000"/>
                          </a:solidFill>
                          <a:effectLst/>
                          <a:latin typeface="Arial" panose="020B0604020202020204" pitchFamily="34" charset="0"/>
                          <a:cs typeface="Arial" panose="020B0604020202020204" pitchFamily="34" charset="0"/>
                        </a:rPr>
                        <a:t>(2016)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54140 </a:t>
                      </a:r>
                      <a:r>
                        <a:rPr lang="en-US" sz="1400" b="0" i="0" u="none" strike="noStrike" dirty="0">
                          <a:solidFill>
                            <a:srgbClr val="000000"/>
                          </a:solidFill>
                          <a:effectLst/>
                          <a:latin typeface="Arial" panose="020B0604020202020204" pitchFamily="34" charset="0"/>
                          <a:cs typeface="Arial" panose="020B0604020202020204" pitchFamily="34" charset="0"/>
                        </a:rPr>
                        <a:t>(2016)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1835 </a:t>
                      </a:r>
                      <a:r>
                        <a:rPr lang="en-US" sz="1400" b="0" i="0" u="none" strike="noStrike" dirty="0">
                          <a:solidFill>
                            <a:srgbClr val="000000"/>
                          </a:solidFill>
                          <a:effectLst/>
                          <a:latin typeface="Arial" panose="020B0604020202020204" pitchFamily="34" charset="0"/>
                          <a:cs typeface="Arial" panose="020B0604020202020204" pitchFamily="34" charset="0"/>
                        </a:rPr>
                        <a:t>(2014)</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986699848"/>
                  </a:ext>
                </a:extLst>
              </a:tr>
              <a:tr h="226570">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Guatemala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1.6% </a:t>
                      </a:r>
                      <a:r>
                        <a:rPr lang="en-US" sz="1400" b="0" i="0" u="none" strike="noStrike" dirty="0">
                          <a:solidFill>
                            <a:srgbClr val="000000"/>
                          </a:solidFill>
                          <a:effectLst/>
                          <a:latin typeface="Arial" panose="020B0604020202020204" pitchFamily="34" charset="0"/>
                          <a:cs typeface="Arial" panose="020B0604020202020204" pitchFamily="34" charset="0"/>
                        </a:rPr>
                        <a:t>(2018)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9.0% </a:t>
                      </a:r>
                      <a:r>
                        <a:rPr lang="en-US" sz="1400" b="0" i="0" u="none" strike="noStrike" dirty="0">
                          <a:solidFill>
                            <a:srgbClr val="000000"/>
                          </a:solidFill>
                          <a:effectLst/>
                          <a:latin typeface="Arial" panose="020B0604020202020204" pitchFamily="34" charset="0"/>
                          <a:cs typeface="Arial" panose="020B0604020202020204" pitchFamily="34" charset="0"/>
                        </a:rPr>
                        <a:t>(2018)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22.2%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84017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116461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4280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250923198"/>
                  </a:ext>
                </a:extLst>
              </a:tr>
              <a:tr h="226570">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Honduras</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3.0%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10.0%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6.4%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chemeClr val="tx1"/>
                          </a:solidFill>
                          <a:effectLst/>
                          <a:latin typeface="Arial" panose="020B0604020202020204" pitchFamily="34" charset="0"/>
                          <a:cs typeface="Arial" panose="020B0604020202020204" pitchFamily="34" charset="0"/>
                        </a:rPr>
                        <a:t>28256 </a:t>
                      </a:r>
                      <a:r>
                        <a:rPr lang="en-US" sz="1400" b="0" i="0" u="none" strike="noStrike" dirty="0">
                          <a:solidFill>
                            <a:schemeClr val="tx1"/>
                          </a:solidFill>
                          <a:effectLst/>
                          <a:latin typeface="Arial" panose="020B0604020202020204" pitchFamily="34" charset="0"/>
                          <a:cs typeface="Arial" panose="020B0604020202020204" pitchFamily="34" charset="0"/>
                        </a:rPr>
                        <a:t>(2019)</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chemeClr val="tx1"/>
                          </a:solidFill>
                          <a:effectLst/>
                          <a:latin typeface="Arial" panose="020B0604020202020204" pitchFamily="34" charset="0"/>
                          <a:cs typeface="Arial" panose="020B0604020202020204" pitchFamily="34" charset="0"/>
                        </a:rPr>
                        <a:t>40949 </a:t>
                      </a:r>
                      <a:r>
                        <a:rPr lang="en-US" sz="1400" b="0" i="0" u="none" strike="noStrike" dirty="0">
                          <a:solidFill>
                            <a:schemeClr val="tx1"/>
                          </a:solidFill>
                          <a:effectLst/>
                          <a:latin typeface="Arial" panose="020B0604020202020204" pitchFamily="34" charset="0"/>
                          <a:cs typeface="Arial" panose="020B0604020202020204" pitchFamily="34" charset="0"/>
                        </a:rPr>
                        <a:t>(2016)</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chemeClr val="tx1"/>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chemeClr val="tx1"/>
                          </a:solidFill>
                          <a:effectLst/>
                          <a:latin typeface="Arial" panose="020B0604020202020204" pitchFamily="34" charset="0"/>
                          <a:cs typeface="Arial" panose="020B0604020202020204" pitchFamily="34" charset="0"/>
                        </a:rPr>
                        <a:t>2621 </a:t>
                      </a:r>
                      <a:r>
                        <a:rPr lang="en-US" sz="1400" b="0" i="0" u="none" strike="noStrike" dirty="0">
                          <a:solidFill>
                            <a:schemeClr val="tx1"/>
                          </a:solidFill>
                          <a:effectLst/>
                          <a:latin typeface="Arial" panose="020B0604020202020204" pitchFamily="34" charset="0"/>
                          <a:cs typeface="Arial" panose="020B0604020202020204" pitchFamily="34" charset="0"/>
                        </a:rPr>
                        <a:t>(2019)</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60858067"/>
                  </a:ext>
                </a:extLst>
              </a:tr>
              <a:tr h="398200">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Mexique</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0.8%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11.9%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2.9%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4.9%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244100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1226000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109079 </a:t>
                      </a:r>
                      <a:r>
                        <a:rPr lang="en-US" sz="1400" b="0" i="0" u="none" strike="noStrike" dirty="0">
                          <a:solidFill>
                            <a:srgbClr val="000000"/>
                          </a:solidFill>
                          <a:effectLst/>
                          <a:latin typeface="Arial" panose="020B0604020202020204" pitchFamily="34" charset="0"/>
                          <a:cs typeface="Arial" panose="020B0604020202020204" pitchFamily="34" charset="0"/>
                        </a:rPr>
                        <a:t>(2016)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122650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282896502"/>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Nicaragua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2.2%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8.8%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2.3% </a:t>
                      </a:r>
                      <a:r>
                        <a:rPr lang="en-US" sz="1400" b="0" i="0" u="none" strike="noStrike" dirty="0">
                          <a:solidFill>
                            <a:srgbClr val="000000"/>
                          </a:solidFill>
                          <a:effectLst/>
                          <a:latin typeface="Arial" panose="020B0604020202020204" pitchFamily="34" charset="0"/>
                          <a:cs typeface="Arial" panose="020B0604020202020204" pitchFamily="34" charset="0"/>
                        </a:rPr>
                        <a:t>(2013)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9.5%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15354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35535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6722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014440318"/>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Panama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1.4%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8.3%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14.7%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8711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29660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1993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109280106"/>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Paraguay</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1.5%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20.9%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31.7%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8973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27726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1181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065418293"/>
                  </a:ext>
                </a:extLst>
              </a:tr>
              <a:tr h="202498">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Pérou</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2.3% </a:t>
                      </a:r>
                      <a:r>
                        <a:rPr lang="en-US" sz="1400" b="0" i="0" u="none" strike="noStrike" dirty="0">
                          <a:solidFill>
                            <a:srgbClr val="000000"/>
                          </a:solidFill>
                          <a:effectLst/>
                          <a:latin typeface="Arial" panose="020B0604020202020204" pitchFamily="34" charset="0"/>
                          <a:cs typeface="Arial" panose="020B0604020202020204" pitchFamily="34" charset="0"/>
                        </a:rPr>
                        <a:t>(2021)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10.0%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31.8%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67824 </a:t>
                      </a:r>
                      <a:r>
                        <a:rPr lang="en-US" sz="1400" b="0" i="0" u="none" strike="noStrike" dirty="0">
                          <a:solidFill>
                            <a:srgbClr val="000000"/>
                          </a:solidFill>
                          <a:effectLst/>
                          <a:latin typeface="Arial" panose="020B0604020202020204" pitchFamily="34" charset="0"/>
                          <a:cs typeface="Arial" panose="020B0604020202020204" pitchFamily="34" charset="0"/>
                        </a:rPr>
                        <a:t>(2018)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260303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6456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356506457"/>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Uruguay</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 </a:t>
                      </a:r>
                      <a:r>
                        <a:rPr lang="en-US" sz="1400" b="0" i="0" u="none" strike="noStrike" dirty="0">
                          <a:solidFill>
                            <a:srgbClr val="000000"/>
                          </a:solidFill>
                          <a:effectLst/>
                          <a:latin typeface="Arial" panose="020B0604020202020204" pitchFamily="34" charset="0"/>
                          <a:cs typeface="Arial" panose="020B0604020202020204" pitchFamily="34" charset="0"/>
                        </a:rPr>
                        <a:t>(2018)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8.5% </a:t>
                      </a:r>
                      <a:r>
                        <a:rPr lang="en-US" sz="1400" b="0" i="0" u="none" strike="noStrike" dirty="0">
                          <a:solidFill>
                            <a:srgbClr val="000000"/>
                          </a:solidFill>
                          <a:effectLst/>
                          <a:latin typeface="Arial" panose="020B0604020202020204" pitchFamily="34" charset="0"/>
                          <a:cs typeface="Arial" panose="020B0604020202020204" pitchFamily="34" charset="0"/>
                        </a:rPr>
                        <a:t>(2018)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13100 </a:t>
                      </a:r>
                      <a:r>
                        <a:rPr lang="en-US" sz="1400" b="0" i="0" u="none" strike="noStrike" dirty="0">
                          <a:solidFill>
                            <a:srgbClr val="000000"/>
                          </a:solidFill>
                          <a:effectLst/>
                          <a:latin typeface="Arial" panose="020B0604020202020204" pitchFamily="34" charset="0"/>
                          <a:cs typeface="Arial" panose="020B0604020202020204" pitchFamily="34" charset="0"/>
                        </a:rPr>
                        <a:t>(200)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28550 </a:t>
                      </a:r>
                      <a:r>
                        <a:rPr lang="en-US" sz="1400" b="0" i="0" u="none" strike="noStrike" dirty="0">
                          <a:solidFill>
                            <a:srgbClr val="000000"/>
                          </a:solidFill>
                          <a:effectLst/>
                          <a:latin typeface="Arial" panose="020B0604020202020204" pitchFamily="34" charset="0"/>
                          <a:cs typeface="Arial" panose="020B0604020202020204" pitchFamily="34" charset="0"/>
                        </a:rPr>
                        <a:t>(2020)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1583 </a:t>
                      </a:r>
                      <a:r>
                        <a:rPr lang="en-US" sz="1400" b="0" i="0" u="none" strike="noStrike" dirty="0">
                          <a:solidFill>
                            <a:srgbClr val="000000"/>
                          </a:solidFill>
                          <a:effectLst/>
                          <a:latin typeface="Arial" panose="020B0604020202020204" pitchFamily="34" charset="0"/>
                          <a:cs typeface="Arial" panose="020B0604020202020204" pitchFamily="34" charset="0"/>
                        </a:rPr>
                        <a:t>(2017)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1600 </a:t>
                      </a:r>
                      <a:r>
                        <a:rPr lang="en-US" sz="1400" b="0" i="0" u="none" strike="noStrike" dirty="0">
                          <a:solidFill>
                            <a:srgbClr val="000000"/>
                          </a:solidFill>
                          <a:effectLst/>
                          <a:latin typeface="Arial" panose="020B0604020202020204" pitchFamily="34" charset="0"/>
                          <a:cs typeface="Arial" panose="020B0604020202020204" pitchFamily="34" charset="0"/>
                        </a:rPr>
                        <a:t>(2018)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712353839"/>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Venezuela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3.7%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22.3%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35.8%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210836 </a:t>
                      </a:r>
                      <a:r>
                        <a:rPr lang="en-US" sz="1400" b="0" i="0" u="none" strike="noStrike" dirty="0">
                          <a:solidFill>
                            <a:srgbClr val="000000"/>
                          </a:solidFill>
                          <a:effectLst/>
                          <a:latin typeface="Arial" panose="020B0604020202020204" pitchFamily="34" charset="0"/>
                          <a:cs typeface="Arial" panose="020B0604020202020204" pitchFamily="34" charset="0"/>
                        </a:rPr>
                        <a:t>(2018)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14576 </a:t>
                      </a:r>
                      <a:r>
                        <a:rPr lang="en-US" sz="1400" b="0" i="0" u="none" strike="noStrike" dirty="0">
                          <a:solidFill>
                            <a:srgbClr val="000000"/>
                          </a:solidFill>
                          <a:effectLst/>
                          <a:latin typeface="Arial" panose="020B0604020202020204" pitchFamily="34" charset="0"/>
                          <a:cs typeface="Arial" panose="020B0604020202020204" pitchFamily="34" charset="0"/>
                        </a:rPr>
                        <a:t>(2019)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619649748"/>
                  </a:ext>
                </a:extLst>
              </a:tr>
            </a:tbl>
          </a:graphicData>
        </a:graphic>
      </p:graphicFrame>
      <p:sp>
        <p:nvSpPr>
          <p:cNvPr id="6" name="TextBox 5">
            <a:extLst>
              <a:ext uri="{FF2B5EF4-FFF2-40B4-BE49-F238E27FC236}">
                <a16:creationId xmlns:a16="http://schemas.microsoft.com/office/drawing/2014/main" id="{01D54894-CD93-892A-8EF3-0D072F228E4C}"/>
              </a:ext>
            </a:extLst>
          </p:cNvPr>
          <p:cNvSpPr txBox="1"/>
          <p:nvPr/>
        </p:nvSpPr>
        <p:spPr>
          <a:xfrm>
            <a:off x="378206" y="6412459"/>
            <a:ext cx="6094476" cy="338554"/>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Non communiqué au GAM </a:t>
            </a:r>
            <a:endParaRPr kumimoji="0" lang="en-CH"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2613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177799" y="0"/>
            <a:ext cx="11836400" cy="461665"/>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Données sur la prévalence du PK communiquées au GAM, 2011-2022 -Europe de l'Est et Asie centrale</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E217895E-E21E-B08B-C8D0-3860F5349E1B}"/>
              </a:ext>
            </a:extLst>
          </p:cNvPr>
          <p:cNvSpPr txBox="1"/>
          <p:nvPr/>
        </p:nvSpPr>
        <p:spPr>
          <a:xfrm>
            <a:off x="312851" y="6255231"/>
            <a:ext cx="10526485" cy="338554"/>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Note de bas de page : </a:t>
            </a:r>
            <a:endParaRPr kumimoji="0" lang="en-CH"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 name="Table 2">
            <a:extLst>
              <a:ext uri="{FF2B5EF4-FFF2-40B4-BE49-F238E27FC236}">
                <a16:creationId xmlns:a16="http://schemas.microsoft.com/office/drawing/2014/main" id="{A03C018D-A0FF-EC2F-BD05-02E63E4AB42B}"/>
              </a:ext>
            </a:extLst>
          </p:cNvPr>
          <p:cNvGraphicFramePr>
            <a:graphicFrameLocks noGrp="1"/>
          </p:cNvGraphicFramePr>
          <p:nvPr/>
        </p:nvGraphicFramePr>
        <p:xfrm>
          <a:off x="312851" y="848366"/>
          <a:ext cx="11566296" cy="5939353"/>
        </p:xfrm>
        <a:graphic>
          <a:graphicData uri="http://schemas.openxmlformats.org/drawingml/2006/table">
            <a:tbl>
              <a:tblPr firstRow="1" firstCol="1">
                <a:tableStyleId>{21E4AEA4-8DFA-4A89-87EB-49C32662AFE0}</a:tableStyleId>
              </a:tblPr>
              <a:tblGrid>
                <a:gridCol w="1285144">
                  <a:extLst>
                    <a:ext uri="{9D8B030D-6E8A-4147-A177-3AD203B41FA5}">
                      <a16:colId xmlns:a16="http://schemas.microsoft.com/office/drawing/2014/main" val="299279293"/>
                    </a:ext>
                  </a:extLst>
                </a:gridCol>
                <a:gridCol w="1285144">
                  <a:extLst>
                    <a:ext uri="{9D8B030D-6E8A-4147-A177-3AD203B41FA5}">
                      <a16:colId xmlns:a16="http://schemas.microsoft.com/office/drawing/2014/main" val="2831472203"/>
                    </a:ext>
                  </a:extLst>
                </a:gridCol>
                <a:gridCol w="1285144">
                  <a:extLst>
                    <a:ext uri="{9D8B030D-6E8A-4147-A177-3AD203B41FA5}">
                      <a16:colId xmlns:a16="http://schemas.microsoft.com/office/drawing/2014/main" val="2702394821"/>
                    </a:ext>
                  </a:extLst>
                </a:gridCol>
                <a:gridCol w="1285144">
                  <a:extLst>
                    <a:ext uri="{9D8B030D-6E8A-4147-A177-3AD203B41FA5}">
                      <a16:colId xmlns:a16="http://schemas.microsoft.com/office/drawing/2014/main" val="2227787336"/>
                    </a:ext>
                  </a:extLst>
                </a:gridCol>
                <a:gridCol w="1285144">
                  <a:extLst>
                    <a:ext uri="{9D8B030D-6E8A-4147-A177-3AD203B41FA5}">
                      <a16:colId xmlns:a16="http://schemas.microsoft.com/office/drawing/2014/main" val="3350352374"/>
                    </a:ext>
                  </a:extLst>
                </a:gridCol>
                <a:gridCol w="1285144">
                  <a:extLst>
                    <a:ext uri="{9D8B030D-6E8A-4147-A177-3AD203B41FA5}">
                      <a16:colId xmlns:a16="http://schemas.microsoft.com/office/drawing/2014/main" val="2095100777"/>
                    </a:ext>
                  </a:extLst>
                </a:gridCol>
                <a:gridCol w="1285144">
                  <a:extLst>
                    <a:ext uri="{9D8B030D-6E8A-4147-A177-3AD203B41FA5}">
                      <a16:colId xmlns:a16="http://schemas.microsoft.com/office/drawing/2014/main" val="281075773"/>
                    </a:ext>
                  </a:extLst>
                </a:gridCol>
                <a:gridCol w="1285144">
                  <a:extLst>
                    <a:ext uri="{9D8B030D-6E8A-4147-A177-3AD203B41FA5}">
                      <a16:colId xmlns:a16="http://schemas.microsoft.com/office/drawing/2014/main" val="75270716"/>
                    </a:ext>
                  </a:extLst>
                </a:gridCol>
                <a:gridCol w="1285144">
                  <a:extLst>
                    <a:ext uri="{9D8B030D-6E8A-4147-A177-3AD203B41FA5}">
                      <a16:colId xmlns:a16="http://schemas.microsoft.com/office/drawing/2014/main" val="387756177"/>
                    </a:ext>
                  </a:extLst>
                </a:gridCol>
              </a:tblGrid>
              <a:tr h="226441">
                <a:tc>
                  <a:txBody>
                    <a:bodyPr/>
                    <a:lstStyle/>
                    <a:p>
                      <a:pPr algn="l" fontAlgn="b">
                        <a:spcAft>
                          <a:spcPts val="200"/>
                        </a:spcAft>
                      </a:pPr>
                      <a:r>
                        <a:rPr lang="en-US" sz="1600" u="none" strike="noStrike" dirty="0">
                          <a:effectLst/>
                        </a:rPr>
                        <a:t>Pays</a:t>
                      </a:r>
                      <a:endParaRPr lang="en-US" sz="1600" b="1" i="0" u="none" strike="noStrike" dirty="0">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Prévalence du VIH (%)</a:t>
                      </a:r>
                      <a:endParaRPr lang="en-US" sz="1600" b="1" i="0" u="none" strike="noStrike" dirty="0">
                        <a:solidFill>
                          <a:schemeClr val="bg1"/>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Taille du groupe de population </a:t>
                      </a:r>
                      <a:endParaRPr lang="en-US" sz="16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1148730140"/>
                  </a:ext>
                </a:extLst>
              </a:tr>
              <a:tr h="198828">
                <a:tc>
                  <a:txBody>
                    <a:bodyPr/>
                    <a:lstStyle/>
                    <a:p>
                      <a:pPr algn="l" fontAlgn="t">
                        <a:spcAft>
                          <a:spcPts val="200"/>
                        </a:spcAft>
                      </a:pP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TGW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TG</a:t>
                      </a:r>
                      <a:endParaRPr lang="en-US" sz="1400" b="1" i="0" u="none" strike="noStrike" dirty="0">
                        <a:solidFill>
                          <a:srgbClr val="000000"/>
                        </a:solidFill>
                        <a:effectLst/>
                        <a:latin typeface="Arial"/>
                        <a:cs typeface="Arial"/>
                      </a:endParaRPr>
                    </a:p>
                  </a:txBody>
                  <a:tcPr marL="6116" marR="6116" marT="6116" marB="0"/>
                </a:tc>
                <a:extLst>
                  <a:ext uri="{0D108BD9-81ED-4DB2-BD59-A6C34878D82A}">
                    <a16:rowId xmlns:a16="http://schemas.microsoft.com/office/drawing/2014/main" val="3140059626"/>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Albanie</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0.7 (2019)</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 (2019)</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1.4 (2019)</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2200 (2019)</a:t>
                      </a:r>
                    </a:p>
                  </a:txBody>
                  <a:tcPr marL="6116" marR="6116" marT="6116" marB="0" anchor="ctr"/>
                </a:tc>
                <a:tc>
                  <a:txBody>
                    <a:bodyPr/>
                    <a:lstStyle/>
                    <a:p>
                      <a:pPr algn="ctr" fontAlgn="t">
                        <a:spcAft>
                          <a:spcPts val="200"/>
                        </a:spcAft>
                      </a:pPr>
                      <a:r>
                        <a:rPr lang="en-US" sz="1200" u="none" strike="noStrike" dirty="0">
                          <a:effectLst/>
                          <a:latin typeface="Arial"/>
                          <a:cs typeface="Arial"/>
                        </a:rPr>
                        <a:t>7000 (2019)</a:t>
                      </a:r>
                    </a:p>
                  </a:txBody>
                  <a:tcPr marL="6116" marR="6116" marT="6116" marB="0" anchor="ctr"/>
                </a:tc>
                <a:tc>
                  <a:txBody>
                    <a:bodyPr/>
                    <a:lstStyle/>
                    <a:p>
                      <a:pPr algn="ctr" fontAlgn="t">
                        <a:spcAft>
                          <a:spcPts val="200"/>
                        </a:spcAft>
                      </a:pPr>
                      <a:r>
                        <a:rPr lang="en-US" sz="1200" u="none" strike="noStrike" dirty="0">
                          <a:effectLst/>
                          <a:latin typeface="Arial"/>
                          <a:cs typeface="Arial"/>
                        </a:rPr>
                        <a:t>7000 (2019)</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2736448872"/>
                  </a:ext>
                </a:extLst>
              </a:tr>
              <a:tr h="336357">
                <a:tc>
                  <a:txBody>
                    <a:bodyPr/>
                    <a:lstStyle/>
                    <a:p>
                      <a:pPr algn="ctr" fontAlgn="b"/>
                      <a:r>
                        <a:rPr lang="fr-CH" sz="1200" b="0" i="0" u="none" strike="noStrike" dirty="0">
                          <a:solidFill>
                            <a:schemeClr val="bg1"/>
                          </a:solidFill>
                          <a:effectLst/>
                          <a:latin typeface="Calibri" panose="020F0502020204030204" pitchFamily="34" charset="0"/>
                        </a:rPr>
                        <a:t>Arménie</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0.2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5 (2021)</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2.6 (2021)</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200" b="0" i="0" u="none" strike="noStrike" dirty="0">
                          <a:solidFill>
                            <a:srgbClr val="000000"/>
                          </a:solidFill>
                          <a:effectLst/>
                          <a:latin typeface="Arial"/>
                          <a:cs typeface="Arial"/>
                        </a:rPr>
                        <a:t>2.5 (2021)</a:t>
                      </a:r>
                    </a:p>
                  </a:txBody>
                  <a:tcPr marL="6116" marR="6116" marT="6116" marB="0" anchor="ctr"/>
                </a:tc>
                <a:tc>
                  <a:txBody>
                    <a:bodyPr/>
                    <a:lstStyle/>
                    <a:p>
                      <a:pPr algn="ctr" fontAlgn="t">
                        <a:spcAft>
                          <a:spcPts val="200"/>
                        </a:spcAft>
                      </a:pPr>
                      <a:r>
                        <a:rPr lang="en-US" sz="1200" u="none" strike="noStrike" dirty="0">
                          <a:effectLst/>
                          <a:latin typeface="Arial"/>
                          <a:cs typeface="Arial"/>
                        </a:rPr>
                        <a:t>8140 (2021)</a:t>
                      </a:r>
                    </a:p>
                  </a:txBody>
                  <a:tcPr marL="6116" marR="6116" marT="6116" marB="0" anchor="ctr"/>
                </a:tc>
                <a:tc>
                  <a:txBody>
                    <a:bodyPr/>
                    <a:lstStyle/>
                    <a:p>
                      <a:pPr algn="ctr" fontAlgn="t">
                        <a:spcAft>
                          <a:spcPts val="200"/>
                        </a:spcAft>
                      </a:pPr>
                      <a:r>
                        <a:rPr lang="en-US" sz="1200" u="none" strike="noStrike" dirty="0">
                          <a:effectLst/>
                          <a:latin typeface="Arial"/>
                          <a:cs typeface="Arial"/>
                        </a:rPr>
                        <a:t>22700 (2021)</a:t>
                      </a:r>
                    </a:p>
                  </a:txBody>
                  <a:tcPr marL="6116" marR="6116" marT="6116" marB="0" anchor="ctr"/>
                </a:tc>
                <a:tc>
                  <a:txBody>
                    <a:bodyPr/>
                    <a:lstStyle/>
                    <a:p>
                      <a:pPr algn="ctr" fontAlgn="t">
                        <a:spcAft>
                          <a:spcPts val="200"/>
                        </a:spcAft>
                      </a:pPr>
                      <a:r>
                        <a:rPr lang="en-US" sz="1200" u="none" strike="noStrike" dirty="0">
                          <a:effectLst/>
                          <a:latin typeface="Arial"/>
                          <a:cs typeface="Arial"/>
                        </a:rPr>
                        <a:t>14100 (2021)</a:t>
                      </a:r>
                    </a:p>
                  </a:txBody>
                  <a:tcPr marL="6116" marR="6116" marT="6116" marB="0" anchor="ctr"/>
                </a:tc>
                <a:tc>
                  <a:txBody>
                    <a:bodyPr/>
                    <a:lstStyle/>
                    <a:p>
                      <a:pPr algn="ctr" fontAlgn="t">
                        <a:spcAft>
                          <a:spcPts val="200"/>
                        </a:spcAft>
                      </a:pPr>
                      <a:r>
                        <a:rPr lang="en-US" sz="1200" u="none" strike="noStrike" dirty="0">
                          <a:effectLst/>
                          <a:latin typeface="Arial"/>
                          <a:cs typeface="Arial"/>
                        </a:rPr>
                        <a:t>1000 (2021)</a:t>
                      </a:r>
                    </a:p>
                  </a:txBody>
                  <a:tcPr marL="6116" marR="6116" marT="6116" marB="0" anchor="ctr"/>
                </a:tc>
                <a:extLst>
                  <a:ext uri="{0D108BD9-81ED-4DB2-BD59-A6C34878D82A}">
                    <a16:rowId xmlns:a16="http://schemas.microsoft.com/office/drawing/2014/main" val="3267201760"/>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Azerbaïdjan</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3 (2020)</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2.6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6.1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5.7 (2020)</a:t>
                      </a:r>
                    </a:p>
                  </a:txBody>
                  <a:tcPr marL="6116" marR="6116" marT="6116" marB="0" anchor="ctr"/>
                </a:tc>
                <a:tc>
                  <a:txBody>
                    <a:bodyPr/>
                    <a:lstStyle/>
                    <a:p>
                      <a:pPr algn="ctr" fontAlgn="t">
                        <a:spcAft>
                          <a:spcPts val="200"/>
                        </a:spcAft>
                      </a:pPr>
                      <a:r>
                        <a:rPr lang="en-US" sz="1200" u="none" strike="noStrike" dirty="0">
                          <a:effectLst/>
                          <a:latin typeface="Arial"/>
                          <a:cs typeface="Arial"/>
                        </a:rPr>
                        <a:t>31900 (2018)</a:t>
                      </a:r>
                    </a:p>
                  </a:txBody>
                  <a:tcPr marL="6116" marR="6116" marT="6116" marB="0" anchor="ctr"/>
                </a:tc>
                <a:tc>
                  <a:txBody>
                    <a:bodyPr/>
                    <a:lstStyle/>
                    <a:p>
                      <a:pPr algn="ctr" fontAlgn="t">
                        <a:spcAft>
                          <a:spcPts val="200"/>
                        </a:spcAft>
                      </a:pPr>
                      <a:r>
                        <a:rPr lang="en-US" sz="1200" u="none" strike="noStrike" dirty="0">
                          <a:effectLst/>
                          <a:latin typeface="Arial"/>
                          <a:cs typeface="Arial"/>
                        </a:rPr>
                        <a:t>23900 (2018)</a:t>
                      </a:r>
                    </a:p>
                  </a:txBody>
                  <a:tcPr marL="6116" marR="6116" marT="6116" marB="0" anchor="ctr"/>
                </a:tc>
                <a:tc>
                  <a:txBody>
                    <a:bodyPr/>
                    <a:lstStyle/>
                    <a:p>
                      <a:pPr algn="ctr" fontAlgn="t">
                        <a:spcAft>
                          <a:spcPts val="200"/>
                        </a:spcAft>
                      </a:pPr>
                      <a:r>
                        <a:rPr lang="en-US" sz="1200" u="none" strike="noStrike" dirty="0">
                          <a:effectLst/>
                          <a:latin typeface="Arial"/>
                          <a:cs typeface="Arial"/>
                        </a:rPr>
                        <a:t>60250 (2018)</a:t>
                      </a:r>
                    </a:p>
                  </a:txBody>
                  <a:tcPr marL="6116" marR="6116" marT="6116" marB="0" anchor="ctr"/>
                </a:tc>
                <a:tc>
                  <a:txBody>
                    <a:bodyPr/>
                    <a:lstStyle/>
                    <a:p>
                      <a:pPr algn="ctr" fontAlgn="t">
                        <a:spcAft>
                          <a:spcPts val="200"/>
                        </a:spcAft>
                      </a:pPr>
                      <a:r>
                        <a:rPr lang="en-US" sz="1200" u="none" strike="noStrike" dirty="0">
                          <a:effectLst/>
                          <a:latin typeface="Arial"/>
                          <a:cs typeface="Arial"/>
                        </a:rPr>
                        <a:t>1000 (2021)</a:t>
                      </a:r>
                    </a:p>
                  </a:txBody>
                  <a:tcPr marL="6116" marR="6116" marT="6116" marB="0" anchor="ctr"/>
                </a:tc>
                <a:extLst>
                  <a:ext uri="{0D108BD9-81ED-4DB2-BD59-A6C34878D82A}">
                    <a16:rowId xmlns:a16="http://schemas.microsoft.com/office/drawing/2014/main" val="1712160669"/>
                  </a:ext>
                </a:extLst>
              </a:tr>
              <a:tr h="336357">
                <a:tc>
                  <a:txBody>
                    <a:bodyPr/>
                    <a:lstStyle/>
                    <a:p>
                      <a:pPr algn="ctr" fontAlgn="b"/>
                      <a:r>
                        <a:rPr lang="fr-CH" sz="1200" b="0" i="0" u="none" strike="noStrike" dirty="0">
                          <a:solidFill>
                            <a:schemeClr val="bg1"/>
                          </a:solidFill>
                          <a:effectLst/>
                          <a:latin typeface="Calibri" panose="020F0502020204030204" pitchFamily="34" charset="0"/>
                        </a:rPr>
                        <a:t>Bélarus</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9.7 (2020)</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5.8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22.7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18600 (2020)</a:t>
                      </a:r>
                    </a:p>
                  </a:txBody>
                  <a:tcPr marL="6116" marR="6116" marT="6116" marB="0" anchor="ctr"/>
                </a:tc>
                <a:tc>
                  <a:txBody>
                    <a:bodyPr/>
                    <a:lstStyle/>
                    <a:p>
                      <a:pPr algn="ctr" fontAlgn="t">
                        <a:spcAft>
                          <a:spcPts val="200"/>
                        </a:spcAft>
                      </a:pPr>
                      <a:r>
                        <a:rPr lang="en-US" sz="1200" u="none" strike="noStrike" dirty="0">
                          <a:effectLst/>
                          <a:latin typeface="Arial"/>
                          <a:cs typeface="Arial"/>
                        </a:rPr>
                        <a:t>32000 (2020)</a:t>
                      </a:r>
                    </a:p>
                  </a:txBody>
                  <a:tcPr marL="6116" marR="6116" marT="6116" marB="0" anchor="ctr"/>
                </a:tc>
                <a:tc>
                  <a:txBody>
                    <a:bodyPr/>
                    <a:lstStyle/>
                    <a:p>
                      <a:pPr algn="ctr" fontAlgn="t">
                        <a:spcAft>
                          <a:spcPts val="200"/>
                        </a:spcAft>
                      </a:pPr>
                      <a:r>
                        <a:rPr lang="en-US" sz="1200" u="none" strike="noStrike" dirty="0">
                          <a:effectLst/>
                          <a:latin typeface="Arial"/>
                          <a:cs typeface="Arial"/>
                        </a:rPr>
                        <a:t>80000 (2020)</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1591457726"/>
                  </a:ext>
                </a:extLst>
              </a:tr>
              <a:tr h="336357">
                <a:tc>
                  <a:txBody>
                    <a:bodyPr/>
                    <a:lstStyle/>
                    <a:p>
                      <a:pPr algn="ctr" fontAlgn="b"/>
                      <a:r>
                        <a:rPr lang="fr-CH" sz="1200" b="0" i="0" u="none" strike="noStrike">
                          <a:solidFill>
                            <a:schemeClr val="bg1"/>
                          </a:solidFill>
                          <a:effectLst/>
                          <a:latin typeface="Calibri" panose="020F0502020204030204" pitchFamily="34" charset="0"/>
                        </a:rPr>
                        <a:t>Bosnie et Herzégovine</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0 (2016)</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1.1 (2016)</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0 (2016)</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4000 ((2012)</a:t>
                      </a:r>
                    </a:p>
                  </a:txBody>
                  <a:tcPr marL="6116" marR="6116" marT="6116" marB="0" anchor="ctr"/>
                </a:tc>
                <a:tc>
                  <a:txBody>
                    <a:bodyPr/>
                    <a:lstStyle/>
                    <a:p>
                      <a:pPr algn="ctr" fontAlgn="t">
                        <a:spcAft>
                          <a:spcPts val="200"/>
                        </a:spcAft>
                      </a:pPr>
                      <a:r>
                        <a:rPr lang="en-US" sz="1200" u="none" strike="noStrike" dirty="0">
                          <a:effectLst/>
                          <a:latin typeface="Arial"/>
                          <a:cs typeface="Arial"/>
                        </a:rPr>
                        <a:t>6900 (2012)</a:t>
                      </a:r>
                    </a:p>
                  </a:txBody>
                  <a:tcPr marL="6116" marR="6116" marT="6116" marB="0" anchor="ctr"/>
                </a:tc>
                <a:tc>
                  <a:txBody>
                    <a:bodyPr/>
                    <a:lstStyle/>
                    <a:p>
                      <a:pPr algn="ctr" fontAlgn="t">
                        <a:spcAft>
                          <a:spcPts val="200"/>
                        </a:spcAft>
                      </a:pPr>
                      <a:r>
                        <a:rPr lang="en-US" sz="1200" u="none" strike="noStrike" dirty="0">
                          <a:effectLst/>
                          <a:latin typeface="Arial"/>
                          <a:cs typeface="Arial"/>
                        </a:rPr>
                        <a:t>12500 (2012)</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542923169"/>
                  </a:ext>
                </a:extLst>
              </a:tr>
              <a:tr h="336357">
                <a:tc>
                  <a:txBody>
                    <a:bodyPr/>
                    <a:lstStyle/>
                    <a:p>
                      <a:pPr algn="ctr" fontAlgn="b"/>
                      <a:r>
                        <a:rPr lang="fr-CH" sz="1200" b="0" i="0" u="none" strike="noStrike" dirty="0">
                          <a:solidFill>
                            <a:schemeClr val="bg1"/>
                          </a:solidFill>
                          <a:effectLst/>
                          <a:latin typeface="Calibri" panose="020F0502020204030204" pitchFamily="34" charset="0"/>
                        </a:rPr>
                        <a:t>Géorgie</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0.1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16.2 (2018)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1.4 (2021)</a:t>
                      </a: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6525 (2014)</a:t>
                      </a:r>
                    </a:p>
                  </a:txBody>
                  <a:tcPr marL="6116" marR="6116" marT="6116" marB="0" anchor="ctr"/>
                </a:tc>
                <a:tc>
                  <a:txBody>
                    <a:bodyPr/>
                    <a:lstStyle/>
                    <a:p>
                      <a:pPr algn="ctr" fontAlgn="t">
                        <a:spcAft>
                          <a:spcPts val="200"/>
                        </a:spcAft>
                      </a:pPr>
                      <a:r>
                        <a:rPr lang="en-US" sz="1200" u="none" strike="noStrike" dirty="0">
                          <a:effectLst/>
                          <a:latin typeface="Arial"/>
                          <a:cs typeface="Arial"/>
                        </a:rPr>
                        <a:t>18500 (2018)</a:t>
                      </a:r>
                    </a:p>
                  </a:txBody>
                  <a:tcPr marL="6116" marR="6116" marT="6116" marB="0" anchor="ctr"/>
                </a:tc>
                <a:tc>
                  <a:txBody>
                    <a:bodyPr/>
                    <a:lstStyle/>
                    <a:p>
                      <a:pPr algn="ctr" fontAlgn="t">
                        <a:spcAft>
                          <a:spcPts val="200"/>
                        </a:spcAft>
                      </a:pPr>
                      <a:r>
                        <a:rPr lang="en-US" sz="1200" u="none" strike="noStrike" dirty="0">
                          <a:effectLst/>
                          <a:latin typeface="Arial"/>
                          <a:cs typeface="Arial"/>
                        </a:rPr>
                        <a:t>52500 (2017)</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3820592984"/>
                  </a:ext>
                </a:extLst>
              </a:tr>
              <a:tr h="336357">
                <a:tc>
                  <a:txBody>
                    <a:bodyPr/>
                    <a:lstStyle/>
                    <a:p>
                      <a:pPr algn="ctr" fontAlgn="b"/>
                      <a:r>
                        <a:rPr lang="fr-CH" sz="1200" b="0" i="0" u="none" strike="noStrike" dirty="0">
                          <a:solidFill>
                            <a:schemeClr val="bg1"/>
                          </a:solidFill>
                          <a:effectLst/>
                          <a:latin typeface="Calibri" panose="020F0502020204030204" pitchFamily="34" charset="0"/>
                        </a:rPr>
                        <a:t>Kazakhstan</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1.3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6.9 (2021)</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8.3 (2020)</a:t>
                      </a:r>
                    </a:p>
                  </a:txBody>
                  <a:tcPr marL="6116" marR="6116" marT="6116" marB="0" anchor="ctr"/>
                </a:tc>
                <a:tc>
                  <a:txBody>
                    <a:bodyPr/>
                    <a:lstStyle/>
                    <a:p>
                      <a:pPr algn="ctr" fontAlgn="t">
                        <a:spcAft>
                          <a:spcPts val="200"/>
                        </a:spcAft>
                      </a:pPr>
                      <a:endParaRPr lang="en-US" sz="1200" b="0" i="0" u="none" strike="noStrike" err="1">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20250 (2019)</a:t>
                      </a:r>
                    </a:p>
                  </a:txBody>
                  <a:tcPr marL="6116" marR="6116" marT="6116" marB="0" anchor="ctr"/>
                </a:tc>
                <a:tc>
                  <a:txBody>
                    <a:bodyPr/>
                    <a:lstStyle/>
                    <a:p>
                      <a:pPr algn="ctr" fontAlgn="t">
                        <a:spcAft>
                          <a:spcPts val="200"/>
                        </a:spcAft>
                      </a:pPr>
                      <a:r>
                        <a:rPr lang="en-US" sz="1200" u="none" strike="noStrike" dirty="0">
                          <a:effectLst/>
                          <a:latin typeface="Arial"/>
                          <a:cs typeface="Arial"/>
                        </a:rPr>
                        <a:t>62000 (2017)</a:t>
                      </a:r>
                    </a:p>
                  </a:txBody>
                  <a:tcPr marL="6116" marR="6116" marT="6116" marB="0" anchor="ctr"/>
                </a:tc>
                <a:tc>
                  <a:txBody>
                    <a:bodyPr/>
                    <a:lstStyle/>
                    <a:p>
                      <a:pPr algn="ctr" fontAlgn="t">
                        <a:spcAft>
                          <a:spcPts val="200"/>
                        </a:spcAft>
                      </a:pPr>
                      <a:r>
                        <a:rPr lang="en-US" sz="1200" u="none" strike="noStrike" dirty="0">
                          <a:effectLst/>
                          <a:latin typeface="Arial"/>
                          <a:cs typeface="Arial"/>
                        </a:rPr>
                        <a:t>85300 (2021)</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1092775957"/>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Kirghizistan</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2 (2016)</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6.6 (2017)</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14.3 (2017)</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sv-SE"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7100 (2013)</a:t>
                      </a:r>
                    </a:p>
                  </a:txBody>
                  <a:tcPr marL="6116" marR="6116" marT="6116" marB="0" anchor="ctr"/>
                </a:tc>
                <a:tc>
                  <a:txBody>
                    <a:bodyPr/>
                    <a:lstStyle/>
                    <a:p>
                      <a:pPr algn="ctr" fontAlgn="t">
                        <a:spcAft>
                          <a:spcPts val="200"/>
                        </a:spcAft>
                      </a:pPr>
                      <a:r>
                        <a:rPr lang="en-US" sz="1200" u="none" strike="noStrike" dirty="0">
                          <a:effectLst/>
                          <a:latin typeface="Arial"/>
                          <a:cs typeface="Arial"/>
                        </a:rPr>
                        <a:t>16900 (2016)</a:t>
                      </a:r>
                    </a:p>
                  </a:txBody>
                  <a:tcPr marL="6116" marR="6116" marT="6116" marB="0" anchor="ctr"/>
                </a:tc>
                <a:tc>
                  <a:txBody>
                    <a:bodyPr/>
                    <a:lstStyle/>
                    <a:p>
                      <a:pPr algn="ctr" fontAlgn="t">
                        <a:spcAft>
                          <a:spcPts val="200"/>
                        </a:spcAft>
                      </a:pPr>
                      <a:r>
                        <a:rPr lang="en-US" sz="1200" u="none" strike="noStrike" dirty="0">
                          <a:effectLst/>
                          <a:latin typeface="Arial"/>
                          <a:cs typeface="Arial"/>
                        </a:rPr>
                        <a:t>25000 (2013)</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1246913855"/>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Monténégro</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0.9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12.5 (2014)</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0.5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1600 (2021)</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3862254192"/>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République de </a:t>
                      </a:r>
                      <a:r>
                        <a:rPr lang="fr-CH" sz="1200" b="0" i="0" u="none" strike="noStrike" dirty="0">
                          <a:solidFill>
                            <a:schemeClr val="bg1"/>
                          </a:solidFill>
                          <a:effectLst/>
                          <a:latin typeface="Calibri" panose="020F0502020204030204" pitchFamily="34" charset="0"/>
                        </a:rPr>
                        <a:t>Moldavie</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2.7 (2020)</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11.4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11.4 (2020)</a:t>
                      </a:r>
                      <a:endParaRPr lang="en-CH"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15800 (2020)</a:t>
                      </a:r>
                    </a:p>
                  </a:txBody>
                  <a:tcPr marL="6116" marR="6116" marT="6116" marB="0" anchor="ctr"/>
                </a:tc>
                <a:tc>
                  <a:txBody>
                    <a:bodyPr/>
                    <a:lstStyle/>
                    <a:p>
                      <a:pPr algn="ctr" fontAlgn="t">
                        <a:spcAft>
                          <a:spcPts val="200"/>
                        </a:spcAft>
                      </a:pPr>
                      <a:r>
                        <a:rPr lang="en-US" sz="1200" u="none" strike="noStrike" dirty="0">
                          <a:effectLst/>
                          <a:latin typeface="Arial"/>
                          <a:cs typeface="Arial"/>
                        </a:rPr>
                        <a:t>14600 (2020)</a:t>
                      </a:r>
                    </a:p>
                  </a:txBody>
                  <a:tcPr marL="6116" marR="6116" marT="6116" marB="0" anchor="ctr"/>
                </a:tc>
                <a:tc>
                  <a:txBody>
                    <a:bodyPr/>
                    <a:lstStyle/>
                    <a:p>
                      <a:pPr algn="ctr" fontAlgn="t">
                        <a:spcAft>
                          <a:spcPts val="200"/>
                        </a:spcAft>
                      </a:pPr>
                      <a:r>
                        <a:rPr lang="en-US" sz="1200" u="none" strike="noStrike" dirty="0">
                          <a:effectLst/>
                          <a:latin typeface="Arial"/>
                          <a:cs typeface="Arial"/>
                        </a:rPr>
                        <a:t>27500 (2020)</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2986699848"/>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Fédération de Russie</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endParaRPr lang="en-US" sz="1200" b="0" u="none" strike="noStrike" kern="1200" dirty="0">
                        <a:solidFill>
                          <a:srgbClr val="000000"/>
                        </a:solidFill>
                        <a:effectLst/>
                        <a:latin typeface="+mn-lt"/>
                        <a:ea typeface="+mn-ea"/>
                        <a:cs typeface="+mn-cs"/>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26 (2018)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3250923198"/>
                  </a:ext>
                </a:extLst>
              </a:tr>
              <a:tr h="336357">
                <a:tc>
                  <a:txBody>
                    <a:bodyPr/>
                    <a:lstStyle/>
                    <a:p>
                      <a:pPr algn="ctr" fontAlgn="b"/>
                      <a:r>
                        <a:rPr lang="fr-CH" sz="1200" b="0" i="0" u="none" strike="noStrike" dirty="0">
                          <a:solidFill>
                            <a:schemeClr val="bg1"/>
                          </a:solidFill>
                          <a:effectLst/>
                          <a:latin typeface="Calibri" panose="020F0502020204030204" pitchFamily="34" charset="0"/>
                        </a:rPr>
                        <a:t>Tadjikistan</a:t>
                      </a:r>
                    </a:p>
                  </a:txBody>
                  <a:tcPr marL="0" marR="0" marT="0" marB="0" anchor="ctr"/>
                </a:tc>
                <a:tc>
                  <a:txBody>
                    <a:bodyPr/>
                    <a:lstStyle/>
                    <a:p>
                      <a:pPr algn="ctr" fontAlgn="t">
                        <a:spcAft>
                          <a:spcPts val="200"/>
                        </a:spcAft>
                      </a:pPr>
                      <a:r>
                        <a:rPr lang="en-US" sz="1200" b="0" u="none" strike="noStrike" kern="1200" dirty="0">
                          <a:solidFill>
                            <a:srgbClr val="000000"/>
                          </a:solidFill>
                          <a:effectLst/>
                          <a:latin typeface="+mn-lt"/>
                          <a:ea typeface="+mn-ea"/>
                          <a:cs typeface="+mn-cs"/>
                        </a:rPr>
                        <a:t>2.9 (2018)</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2.3 (2017)</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12.1 (2018)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nchor="ctr"/>
                </a:tc>
                <a:tc>
                  <a:txBody>
                    <a:bodyPr/>
                    <a:lstStyle/>
                    <a:p>
                      <a:pPr marL="0" algn="ctr" defTabSz="914400" rtl="0" eaLnBrk="1" fontAlgn="t" latinLnBrk="0" hangingPunct="1">
                        <a:spcAft>
                          <a:spcPts val="200"/>
                        </a:spcAft>
                      </a:pPr>
                      <a:r>
                        <a:rPr lang="en-US" sz="1200" u="none" strike="noStrike" kern="1200" dirty="0">
                          <a:solidFill>
                            <a:schemeClr val="dk1"/>
                          </a:solidFill>
                          <a:effectLst/>
                          <a:latin typeface="Arial"/>
                          <a:ea typeface="+mn-ea"/>
                          <a:cs typeface="Arial"/>
                        </a:rPr>
                        <a:t>17500 (2018)</a:t>
                      </a:r>
                    </a:p>
                  </a:txBody>
                  <a:tcPr marL="6116" marR="6116" marT="6116" marB="0" anchor="ctr"/>
                </a:tc>
                <a:tc>
                  <a:txBody>
                    <a:bodyPr/>
                    <a:lstStyle/>
                    <a:p>
                      <a:pPr marL="0" algn="ctr" defTabSz="914400" rtl="0" eaLnBrk="1" fontAlgn="t" latinLnBrk="0" hangingPunct="1">
                        <a:spcAft>
                          <a:spcPts val="200"/>
                        </a:spcAft>
                      </a:pPr>
                      <a:r>
                        <a:rPr lang="en-US" sz="1200" u="none" strike="noStrike" kern="1200" dirty="0">
                          <a:solidFill>
                            <a:schemeClr val="dk1"/>
                          </a:solidFill>
                          <a:effectLst/>
                          <a:latin typeface="Arial"/>
                          <a:ea typeface="+mn-ea"/>
                          <a:cs typeface="Arial"/>
                        </a:rPr>
                        <a:t>13400 (2015)</a:t>
                      </a:r>
                    </a:p>
                  </a:txBody>
                  <a:tcPr marL="6116" marR="6116" marT="6116" marB="0" anchor="ctr"/>
                </a:tc>
                <a:tc>
                  <a:txBody>
                    <a:bodyPr/>
                    <a:lstStyle/>
                    <a:p>
                      <a:pPr marL="0" algn="ctr" defTabSz="914400" rtl="0" eaLnBrk="1" fontAlgn="t" latinLnBrk="0" hangingPunct="1">
                        <a:spcAft>
                          <a:spcPts val="200"/>
                        </a:spcAft>
                      </a:pPr>
                      <a:r>
                        <a:rPr lang="en-US" sz="1200" u="none" strike="noStrike" kern="1200" dirty="0">
                          <a:solidFill>
                            <a:schemeClr val="dk1"/>
                          </a:solidFill>
                          <a:effectLst/>
                          <a:latin typeface="Arial"/>
                          <a:ea typeface="+mn-ea"/>
                          <a:cs typeface="Arial"/>
                        </a:rPr>
                        <a:t>22200 (2018)</a:t>
                      </a:r>
                    </a:p>
                  </a:txBody>
                  <a:tcPr marL="6116" marR="6116" marT="6116" marB="0" anchor="ctr"/>
                </a:tc>
                <a:tc>
                  <a:txBody>
                    <a:bodyPr/>
                    <a:lstStyle/>
                    <a:p>
                      <a:pPr marL="0" algn="ctr" defTabSz="914400" rtl="0" eaLnBrk="1" fontAlgn="t" latinLnBrk="0" hangingPunct="1">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360858067"/>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Macédoine </a:t>
                      </a:r>
                      <a:r>
                        <a:rPr lang="fr-CH" sz="1200" b="0" i="0" u="none" strike="noStrike" dirty="0">
                          <a:solidFill>
                            <a:schemeClr val="bg1"/>
                          </a:solidFill>
                          <a:effectLst/>
                          <a:latin typeface="Calibri" panose="020F0502020204030204" pitchFamily="34" charset="0"/>
                        </a:rPr>
                        <a:t>du Nord</a:t>
                      </a:r>
                    </a:p>
                  </a:txBody>
                  <a:tcPr marL="0" marR="0" marT="0" marB="0" anchor="ctr"/>
                </a:tc>
                <a:tc>
                  <a:txBody>
                    <a:bodyPr/>
                    <a:lstStyle/>
                    <a:p>
                      <a:pPr algn="ctr" fontAlgn="t">
                        <a:spcAft>
                          <a:spcPts val="200"/>
                        </a:spcAft>
                      </a:pPr>
                      <a:r>
                        <a:rPr lang="en-US" sz="1200" b="0" u="none" strike="noStrike" kern="1200" dirty="0">
                          <a:solidFill>
                            <a:srgbClr val="000000"/>
                          </a:solidFill>
                          <a:effectLst/>
                          <a:latin typeface="+mn-lt"/>
                          <a:ea typeface="+mn-ea"/>
                          <a:cs typeface="+mn-cs"/>
                        </a:rPr>
                        <a:t>0 (2018)</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5.4 (2017)</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0 (2017)</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3600 (2011)</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11000 (2017)</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6800 (2018)</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1282896502"/>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Turkménistan</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endParaRPr lang="en-US" sz="1200" b="0" u="none" strike="noStrike" kern="1200" dirty="0">
                        <a:solidFill>
                          <a:srgbClr val="000000"/>
                        </a:solidFill>
                        <a:effectLst/>
                        <a:latin typeface="+mn-lt"/>
                        <a:ea typeface="+mn-ea"/>
                        <a:cs typeface="+mn-cs"/>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sv-SE"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1014440318"/>
                  </a:ext>
                </a:extLst>
              </a:tr>
              <a:tr h="336357">
                <a:tc>
                  <a:txBody>
                    <a:bodyPr/>
                    <a:lstStyle/>
                    <a:p>
                      <a:pPr algn="ctr" fontAlgn="b"/>
                      <a:r>
                        <a:rPr lang="fr-CH" sz="1200" b="0" i="0" u="none" strike="noStrike" dirty="0">
                          <a:solidFill>
                            <a:schemeClr val="bg1"/>
                          </a:solidFill>
                          <a:effectLst/>
                          <a:latin typeface="Calibri" panose="020F0502020204030204" pitchFamily="34" charset="0"/>
                        </a:rPr>
                        <a:t>Ukraine</a:t>
                      </a:r>
                    </a:p>
                  </a:txBody>
                  <a:tcPr marL="0" marR="0" marT="0" marB="0" anchor="ctr"/>
                </a:tc>
                <a:tc>
                  <a:txBody>
                    <a:bodyPr/>
                    <a:lstStyle/>
                    <a:p>
                      <a:pPr algn="ctr" fontAlgn="t">
                        <a:spcAft>
                          <a:spcPts val="200"/>
                        </a:spcAft>
                      </a:pPr>
                      <a:r>
                        <a:rPr lang="en-US" sz="1200" b="0" u="none" strike="noStrike" kern="1200" dirty="0">
                          <a:solidFill>
                            <a:srgbClr val="000000"/>
                          </a:solidFill>
                          <a:effectLst/>
                          <a:latin typeface="+mn-lt"/>
                          <a:ea typeface="+mn-ea"/>
                          <a:cs typeface="+mn-cs"/>
                        </a:rPr>
                        <a:t>3.1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3.9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20.9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200" b="0" i="0" u="none" strike="noStrike" dirty="0">
                          <a:solidFill>
                            <a:srgbClr val="000000"/>
                          </a:solidFill>
                          <a:effectLst/>
                          <a:latin typeface="Arial"/>
                          <a:cs typeface="Arial"/>
                        </a:rPr>
                        <a:t>1.7 (2020)</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86600 (2018)</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179400 (2018)</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350300 (2018)</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8200 (2018)</a:t>
                      </a:r>
                    </a:p>
                  </a:txBody>
                  <a:tcPr marL="6116" marR="6116" marT="6116" marB="0" anchor="ctr"/>
                </a:tc>
                <a:extLst>
                  <a:ext uri="{0D108BD9-81ED-4DB2-BD59-A6C34878D82A}">
                    <a16:rowId xmlns:a16="http://schemas.microsoft.com/office/drawing/2014/main" val="1109280106"/>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Ouzbékistan</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u="none" strike="noStrike" kern="1200" dirty="0">
                          <a:solidFill>
                            <a:srgbClr val="000000"/>
                          </a:solidFill>
                          <a:effectLst/>
                          <a:latin typeface="+mn-lt"/>
                          <a:ea typeface="+mn-ea"/>
                          <a:cs typeface="+mn-cs"/>
                        </a:rPr>
                        <a:t>3.2 (2018)</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3.7 (2018)</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5.1 (2018)2.5</a:t>
                      </a:r>
                      <a:endParaRPr lang="en-CH"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22000 (2012)</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48000 (2012)</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4065418293"/>
                  </a:ext>
                </a:extLst>
              </a:tr>
            </a:tbl>
          </a:graphicData>
        </a:graphic>
      </p:graphicFrame>
    </p:spTree>
    <p:extLst>
      <p:ext uri="{BB962C8B-B14F-4D97-AF65-F5344CB8AC3E}">
        <p14:creationId xmlns:p14="http://schemas.microsoft.com/office/powerpoint/2010/main" val="309405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830997"/>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2023 Estimations rondes :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Tous les pays doivent rassembler les données du PK, même s'ils ne les intègrent pas dans le PPE.</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E217895E-E21E-B08B-C8D0-3860F5349E1B}"/>
              </a:ext>
            </a:extLst>
          </p:cNvPr>
          <p:cNvSpPr txBox="1"/>
          <p:nvPr/>
        </p:nvSpPr>
        <p:spPr>
          <a:xfrm>
            <a:off x="720952" y="1524389"/>
            <a:ext cx="10526485" cy="4247317"/>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Premier pas vers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Estimations régionales affinées de la part des populations clés dans les nouvelles infections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l'évaluation des inégalités, par exemple en ce qui concerne la connaissance du statut et la couverture des traitements antirétroviraux</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HSH, FSW, TG, PWID + KPs pertinents au niveau local (avec preuve de leur risque plus élevé de contracter le VIH).</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Prévalence %</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Taille de l'échantillon = Nombre de personnes testées</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Estimation de la taille de la population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nationale,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estimations nationales ou infranationales pouvant être extrapolées à la taille d'un groupe national.</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Couverture ART - facultative, mais fortement encouragée si les données existent</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4457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15B40"/>
                </a:solidFill>
                <a:effectLst/>
                <a:uLnTx/>
                <a:uFillTx/>
                <a:latin typeface="Arial" panose="020B0604020202020204" pitchFamily="34" charset="0"/>
                <a:ea typeface="ＭＳ Ｐゴシック" panose="020B0600070205080204" pitchFamily="34" charset="-128"/>
                <a:cs typeface="+mn-cs"/>
              </a:rPr>
              <a:t>Données nécessaires pour que l'EPP puisse s'adapter à une courbe de prévalence</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E217895E-E21E-B08B-C8D0-3860F5349E1B}"/>
              </a:ext>
            </a:extLst>
          </p:cNvPr>
          <p:cNvSpPr txBox="1"/>
          <p:nvPr/>
        </p:nvSpPr>
        <p:spPr>
          <a:xfrm>
            <a:off x="720953" y="1524389"/>
            <a:ext cx="7881510" cy="2308324"/>
          </a:xfrm>
          <a:prstGeom prst="rect">
            <a:avLst/>
          </a:prstGeom>
          <a:noFill/>
        </p:spPr>
        <p:txBody>
          <a:bodyPr wrap="square">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Une estimation de la taille de la population nationale</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Une estimation du pourcentage d'hommes dans chaque population</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Une estimation de la durée passée dans la population (par exemple, les années passées à travailler dans l'industrie du sexe)</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Au moins 3 points de données de prévalence dans le temps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7911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521607" y="329485"/>
            <a:ext cx="10608582" cy="523220"/>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KP Critères d'éligibilité et de qualité des données</a:t>
            </a:r>
          </a:p>
        </p:txBody>
      </p:sp>
      <p:sp>
        <p:nvSpPr>
          <p:cNvPr id="4" name="TextBox 3">
            <a:extLst>
              <a:ext uri="{FF2B5EF4-FFF2-40B4-BE49-F238E27FC236}">
                <a16:creationId xmlns:a16="http://schemas.microsoft.com/office/drawing/2014/main" id="{E217895E-E21E-B08B-C8D0-3860F5349E1B}"/>
              </a:ext>
            </a:extLst>
          </p:cNvPr>
          <p:cNvSpPr txBox="1"/>
          <p:nvPr/>
        </p:nvSpPr>
        <p:spPr>
          <a:xfrm>
            <a:off x="521607" y="1045416"/>
            <a:ext cx="10608582" cy="4832092"/>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 qualité et la comparabilité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 données sont essentielles pour déterminer celles qui peuvent fournir des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estimations valables des tendances.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Questions de base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Les données sont-elles collectées avec les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mêmes définitions de population dans les mêmes lieux au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fil du temps ?</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Problème avec les données des premiers MSM</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Les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méthodes d'</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enquête sont-elles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cohérentes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dans le temps ?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Si elles ont changé, indiquez comment et essayez de comprendre tout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biais potentiel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dans les tendances temporelles.</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Passage de PWUD à PWID, ou vice versa</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L'expression "travailleurs du sexe indirects" a de nombreuses significations différentes.</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Appelez le personnel de surveillance et posez des questions sur les valeurs aberrantes particulières.</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Le protocole a-t-il changé au cours d'une année particulière ?</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 population testée a-t-elle été la même à chaque fois ?</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 composition de l'échantillon selon l'âge et le sexe a-t-elle changé ?</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L'accent a-t-il été mis sur les régions où les programmes sont moins intensifs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fr-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Les données </a:t>
            </a:r>
            <a:r>
              <a:rPr kumimoji="0" lang="fr-CH"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nationales </a:t>
            </a:r>
            <a:r>
              <a:rPr kumimoji="0" lang="fr-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sont-elles </a:t>
            </a:r>
            <a:r>
              <a:rPr kumimoji="0" lang="fr-CH"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adéquates </a:t>
            </a:r>
            <a:r>
              <a:rPr kumimoji="0" lang="fr-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fr-CH"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Deux </a:t>
            </a:r>
            <a:r>
              <a:rPr kumimoji="0" lang="fr-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articles </a:t>
            </a:r>
            <a:r>
              <a:rPr kumimoji="0" lang="fr-CH"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proposent une méthode </a:t>
            </a:r>
            <a:r>
              <a:rPr kumimoji="0" lang="fr-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pour </a:t>
            </a:r>
            <a:r>
              <a:rPr kumimoji="0" lang="fr-CH"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déterminer si les données sont adéquates </a:t>
            </a:r>
            <a:r>
              <a:rPr kumimoji="0" lang="fr-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fr-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hlinkClick r:id="rId2">
                <a:extLst>
                  <a:ext uri="{A12FA001-AC4F-418D-AE19-62706E023703}">
                    <ahyp:hlinkClr xmlns:ahyp="http://schemas.microsoft.com/office/drawing/2018/hyperlinkcolor" val="tx"/>
                  </a:ext>
                </a:extLst>
              </a:hlinkClick>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fr-CH" sz="1400" b="0" i="0" u="none"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34" charset="-128"/>
                <a:cs typeface="+mn-cs"/>
                <a:hlinkClick r:id="rId2">
                  <a:extLst>
                    <a:ext uri="{A12FA001-AC4F-418D-AE19-62706E023703}">
                      <ahyp:hlinkClr xmlns:ahyp="http://schemas.microsoft.com/office/drawing/2018/hyperlinkcolor" val="tx"/>
                    </a:ext>
                  </a:extLst>
                </a:hlinkClick>
              </a:rPr>
              <a:t>Estimation de la taille : https://journals.plos.org/plosone/article?id=10.1371/journal.pone.0155150</a:t>
            </a:r>
            <a:endParaRPr kumimoji="0" lang="fr-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fr-CH"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rPr>
              <a:t>Prévalence du </a:t>
            </a:r>
            <a:r>
              <a:rPr kumimoji="0" lang="fr-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rPr>
              <a:t>VIH : https://www.ncbi.nlm.nih.gov/pmc/articles/PMC7708087/</a:t>
            </a:r>
            <a:endParaRPr kumimoji="0" lang="fr-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844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Collation des données du PK, pour Spectrum 2023</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E217895E-E21E-B08B-C8D0-3860F5349E1B}"/>
              </a:ext>
            </a:extLst>
          </p:cNvPr>
          <p:cNvSpPr txBox="1"/>
          <p:nvPr/>
        </p:nvSpPr>
        <p:spPr>
          <a:xfrm>
            <a:off x="679904" y="1023646"/>
            <a:ext cx="10526485" cy="3323987"/>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Modèle XLS (vide), fourni dans le dossier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Kingston-Share.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Saisissez toutes les données dont vous disposez,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même si vous n'avez qu'un seul point de données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pour un PK donné.</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Si vous utilisez EPP avec des données pour certains ou tous les KP, complétez également le XLS :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rassembler des données sur d'</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autres populations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pour lesquelles il n'existe pas suffisamment de données pour établir une courbe indépendante dans EPP (par exemple, les femmes transgenres ou les travailleurs du sexe masculins).</a:t>
            </a:r>
          </a:p>
          <a:p>
            <a:pPr marL="285750" marR="0" lvl="0" indent="-285750" algn="l" defTabSz="4572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détailler les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sources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les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méthodes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et la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comparabilité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 données dans le temps - pour des tendances valables</a:t>
            </a:r>
          </a:p>
          <a:p>
            <a:pPr marL="285750" marR="0" lvl="0" indent="-285750" algn="l" defTabSz="4572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inclure des données sur les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traitements antirétroviraux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dans les PK</a:t>
            </a:r>
          </a:p>
          <a:p>
            <a:pPr marL="285750" marR="0" lvl="0" indent="-285750" algn="l" defTabSz="4572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pour visualiser tout cela dans Spectrum (diapositive suivante).</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Veuillez fournir une source/citation/référence complète pour chaque point de données. Publiez le rapport original (par exemple, un rapport final de l'IBBS, un rapport préliminaire ou des diapositives de résultats) dans le dossier SharePoint de votre pays.</a:t>
            </a:r>
          </a:p>
          <a:p>
            <a:pPr marL="285750" marR="0" lvl="0" indent="-285750" algn="l" defTabSz="457200" rtl="0" eaLnBrk="0" fontAlgn="base" latinLnBrk="0" hangingPunct="0">
              <a:lnSpc>
                <a:spcPct val="100000"/>
              </a:lnSpc>
              <a:spcBef>
                <a:spcPct val="0"/>
              </a:spcBef>
              <a:spcAft>
                <a:spcPct val="0"/>
              </a:spcAft>
              <a:buClrTx/>
              <a:buSzTx/>
              <a:buFontTx/>
              <a:buChar char="-"/>
              <a:tabLst/>
              <a:defRPr/>
            </a:pPr>
            <a:endParaRPr kumimoji="0" lang="en-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 name="Table 2">
            <a:extLst>
              <a:ext uri="{FF2B5EF4-FFF2-40B4-BE49-F238E27FC236}">
                <a16:creationId xmlns:a16="http://schemas.microsoft.com/office/drawing/2014/main" id="{A2361E37-CE18-4AC0-F28F-8E94862A21D8}"/>
              </a:ext>
            </a:extLst>
          </p:cNvPr>
          <p:cNvGraphicFramePr>
            <a:graphicFrameLocks noGrp="1"/>
          </p:cNvGraphicFramePr>
          <p:nvPr>
            <p:extLst>
              <p:ext uri="{D42A27DB-BD31-4B8C-83A1-F6EECF244321}">
                <p14:modId xmlns:p14="http://schemas.microsoft.com/office/powerpoint/2010/main" val="1638977445"/>
              </p:ext>
            </p:extLst>
          </p:nvPr>
        </p:nvGraphicFramePr>
        <p:xfrm>
          <a:off x="201566" y="4347633"/>
          <a:ext cx="5741580" cy="2093826"/>
        </p:xfrm>
        <a:graphic>
          <a:graphicData uri="http://schemas.openxmlformats.org/drawingml/2006/table">
            <a:tbl>
              <a:tblPr>
                <a:tableStyleId>{5C22544A-7EE6-4342-B048-85BDC9FD1C3A}</a:tableStyleId>
              </a:tblPr>
              <a:tblGrid>
                <a:gridCol w="537970">
                  <a:extLst>
                    <a:ext uri="{9D8B030D-6E8A-4147-A177-3AD203B41FA5}">
                      <a16:colId xmlns:a16="http://schemas.microsoft.com/office/drawing/2014/main" val="3008016801"/>
                    </a:ext>
                  </a:extLst>
                </a:gridCol>
                <a:gridCol w="2534839">
                  <a:extLst>
                    <a:ext uri="{9D8B030D-6E8A-4147-A177-3AD203B41FA5}">
                      <a16:colId xmlns:a16="http://schemas.microsoft.com/office/drawing/2014/main" val="692177984"/>
                    </a:ext>
                  </a:extLst>
                </a:gridCol>
                <a:gridCol w="606055">
                  <a:extLst>
                    <a:ext uri="{9D8B030D-6E8A-4147-A177-3AD203B41FA5}">
                      <a16:colId xmlns:a16="http://schemas.microsoft.com/office/drawing/2014/main" val="504501389"/>
                    </a:ext>
                  </a:extLst>
                </a:gridCol>
                <a:gridCol w="414670">
                  <a:extLst>
                    <a:ext uri="{9D8B030D-6E8A-4147-A177-3AD203B41FA5}">
                      <a16:colId xmlns:a16="http://schemas.microsoft.com/office/drawing/2014/main" val="376041600"/>
                    </a:ext>
                  </a:extLst>
                </a:gridCol>
                <a:gridCol w="350875">
                  <a:extLst>
                    <a:ext uri="{9D8B030D-6E8A-4147-A177-3AD203B41FA5}">
                      <a16:colId xmlns:a16="http://schemas.microsoft.com/office/drawing/2014/main" val="89504521"/>
                    </a:ext>
                  </a:extLst>
                </a:gridCol>
                <a:gridCol w="446567">
                  <a:extLst>
                    <a:ext uri="{9D8B030D-6E8A-4147-A177-3AD203B41FA5}">
                      <a16:colId xmlns:a16="http://schemas.microsoft.com/office/drawing/2014/main" val="993191502"/>
                    </a:ext>
                  </a:extLst>
                </a:gridCol>
                <a:gridCol w="435935">
                  <a:extLst>
                    <a:ext uri="{9D8B030D-6E8A-4147-A177-3AD203B41FA5}">
                      <a16:colId xmlns:a16="http://schemas.microsoft.com/office/drawing/2014/main" val="3156843475"/>
                    </a:ext>
                  </a:extLst>
                </a:gridCol>
                <a:gridCol w="414669">
                  <a:extLst>
                    <a:ext uri="{9D8B030D-6E8A-4147-A177-3AD203B41FA5}">
                      <a16:colId xmlns:a16="http://schemas.microsoft.com/office/drawing/2014/main" val="3606659043"/>
                    </a:ext>
                  </a:extLst>
                </a:gridCol>
              </a:tblGrid>
              <a:tr h="143418">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1" i="0" u="none" strike="noStrike">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l" fontAlgn="b"/>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CH" sz="1200" b="1" u="none" strike="noStrike" dirty="0">
                          <a:effectLst/>
                          <a:latin typeface="Arial" panose="020B0604020202020204" pitchFamily="34" charset="0"/>
                          <a:cs typeface="Arial" panose="020B0604020202020204" pitchFamily="34" charset="0"/>
                        </a:rPr>
                        <a:t>2010</a:t>
                      </a:r>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CH" sz="1200" b="1" u="none" strike="noStrike" dirty="0">
                          <a:effectLst/>
                          <a:latin typeface="Arial" panose="020B0604020202020204" pitchFamily="34" charset="0"/>
                          <a:cs typeface="Arial" panose="020B0604020202020204" pitchFamily="34" charset="0"/>
                        </a:rPr>
                        <a:t>2011</a:t>
                      </a:r>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US" sz="1200" b="1" u="none" strike="noStrike" dirty="0">
                          <a:effectLst/>
                          <a:latin typeface="Arial" panose="020B0604020202020204" pitchFamily="34" charset="0"/>
                          <a:cs typeface="Arial" panose="020B0604020202020204" pitchFamily="34" charset="0"/>
                        </a:rPr>
                        <a:t>...</a:t>
                      </a:r>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CH" sz="1200" b="1" u="none" strike="noStrike" dirty="0">
                          <a:effectLst/>
                          <a:latin typeface="Arial" panose="020B0604020202020204" pitchFamily="34" charset="0"/>
                          <a:cs typeface="Arial" panose="020B0604020202020204" pitchFamily="34" charset="0"/>
                        </a:rPr>
                        <a:t>2020</a:t>
                      </a:r>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CH" sz="1200" b="1" u="none" strike="noStrike">
                          <a:effectLst/>
                          <a:latin typeface="Arial" panose="020B0604020202020204" pitchFamily="34" charset="0"/>
                          <a:cs typeface="Arial" panose="020B0604020202020204" pitchFamily="34" charset="0"/>
                        </a:rPr>
                        <a:t>2021</a:t>
                      </a:r>
                      <a:endParaRPr lang="en-CH" sz="1200" b="1" i="0" u="none" strike="noStrike">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CH" sz="1200" b="1" u="none" strike="noStrike" dirty="0">
                          <a:effectLst/>
                          <a:latin typeface="Arial" panose="020B0604020202020204" pitchFamily="34" charset="0"/>
                          <a:cs typeface="Arial" panose="020B0604020202020204" pitchFamily="34" charset="0"/>
                        </a:rPr>
                        <a:t>2022</a:t>
                      </a:r>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00710460"/>
                  </a:ext>
                </a:extLst>
              </a:tr>
              <a:tr h="34574">
                <a:tc gridSpan="2">
                  <a:txBody>
                    <a:bodyPr/>
                    <a:lstStyle/>
                    <a:p>
                      <a:pPr algn="l" fontAlgn="b"/>
                      <a:r>
                        <a:rPr lang="en-US" sz="1200" u="none" strike="noStrike" dirty="0">
                          <a:effectLst/>
                          <a:latin typeface="Arial" panose="020B0604020202020204" pitchFamily="34" charset="0"/>
                          <a:cs typeface="Arial" panose="020B0604020202020204" pitchFamily="34" charset="0"/>
                        </a:rPr>
                        <a:t>Nombre d'hommes ayant des rapports sexuels avec des hommes (HSH)</a:t>
                      </a:r>
                      <a:endParaRPr lang="en-US" sz="1200" b="0" i="0" u="none" strike="noStrike" dirty="0">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hMerge="1">
                  <a:txBody>
                    <a:bodyPr/>
                    <a:lstStyle/>
                    <a:p>
                      <a:endParaRPr lang="en-CH"/>
                    </a:p>
                  </a:txBody>
                  <a:tcPr/>
                </a:tc>
                <a:tc>
                  <a:txBody>
                    <a:bodyPr/>
                    <a:lstStyle/>
                    <a:p>
                      <a:pPr algn="r" fontAlgn="b"/>
                      <a:r>
                        <a:rPr lang="en-CH" sz="1200" u="none" strike="noStrike" dirty="0">
                          <a:effectLst/>
                          <a:latin typeface="Arial" panose="020B0604020202020204" pitchFamily="34" charset="0"/>
                          <a:cs typeface="Arial" panose="020B0604020202020204" pitchFamily="34" charset="0"/>
                        </a:rPr>
                        <a:t>100</a:t>
                      </a:r>
                      <a:endParaRPr lang="en-CH" sz="1200" b="0" i="0" u="none" strike="noStrike" dirty="0">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105</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endParaRPr lang="en-CH" sz="1200" b="0" i="0" u="none" strike="noStrike" dirty="0">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150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155</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160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5697953"/>
                  </a:ext>
                </a:extLst>
              </a:tr>
              <a:tr h="262928">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a:txBody>
                    <a:bodyPr/>
                    <a:lstStyle/>
                    <a:p>
                      <a:pPr algn="l" fontAlgn="b"/>
                      <a:r>
                        <a:rPr lang="fr-CH" sz="1200" u="none" strike="noStrike" dirty="0">
                          <a:effectLst/>
                          <a:latin typeface="Arial" panose="020B0604020202020204" pitchFamily="34" charset="0"/>
                          <a:cs typeface="Arial" panose="020B0604020202020204" pitchFamily="34" charset="0"/>
                        </a:rPr>
                        <a:t>Méthode</a:t>
                      </a:r>
                      <a:endParaRPr lang="fr-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4757793"/>
                  </a:ext>
                </a:extLst>
              </a:tr>
              <a:tr h="143418">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a:txBody>
                    <a:bodyPr/>
                    <a:lstStyle/>
                    <a:p>
                      <a:pPr algn="l" fontAlgn="b"/>
                      <a:r>
                        <a:rPr lang="fr-CH" sz="1200" u="none" strike="noStrike">
                          <a:effectLst/>
                          <a:latin typeface="Arial" panose="020B0604020202020204" pitchFamily="34" charset="0"/>
                          <a:cs typeface="Arial" panose="020B0604020202020204" pitchFamily="34" charset="0"/>
                        </a:rPr>
                        <a:t>Source</a:t>
                      </a:r>
                      <a:endParaRPr lang="fr-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dirty="0">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1964667"/>
                  </a:ext>
                </a:extLst>
              </a:tr>
              <a:tr h="143418">
                <a:tc gridSpan="2">
                  <a:txBody>
                    <a:bodyPr/>
                    <a:lstStyle/>
                    <a:p>
                      <a:pPr algn="l" fontAlgn="b"/>
                      <a:r>
                        <a:rPr lang="en-US" sz="1200" u="none" strike="noStrike" dirty="0">
                          <a:effectLst/>
                          <a:latin typeface="Arial" panose="020B0604020202020204" pitchFamily="34" charset="0"/>
                          <a:cs typeface="Arial" panose="020B0604020202020204" pitchFamily="34" charset="0"/>
                        </a:rPr>
                        <a:t>Nombre de travailleuses du sexe</a:t>
                      </a:r>
                      <a:endParaRPr lang="en-US" sz="1200" b="0" i="0" u="none" strike="noStrike" dirty="0">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hMerge="1">
                  <a:txBody>
                    <a:bodyPr/>
                    <a:lstStyle/>
                    <a:p>
                      <a:endParaRPr lang="en-CH"/>
                    </a:p>
                  </a:txBody>
                  <a:tcPr/>
                </a:tc>
                <a:tc>
                  <a:txBody>
                    <a:bodyPr/>
                    <a:lstStyle/>
                    <a:p>
                      <a:pPr algn="r" fontAlgn="b"/>
                      <a:r>
                        <a:rPr lang="en-CH" sz="1200" u="none" strike="noStrike">
                          <a:effectLst/>
                          <a:latin typeface="Arial" panose="020B0604020202020204" pitchFamily="34" charset="0"/>
                          <a:cs typeface="Arial" panose="020B0604020202020204" pitchFamily="34" charset="0"/>
                        </a:rPr>
                        <a:t>200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300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endParaRPr lang="en-CH" sz="1200" b="0" i="0" u="none" strike="noStrike" dirty="0">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1200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1300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dirty="0">
                          <a:effectLst/>
                          <a:latin typeface="Arial" panose="020B0604020202020204" pitchFamily="34" charset="0"/>
                          <a:cs typeface="Arial" panose="020B0604020202020204" pitchFamily="34" charset="0"/>
                        </a:rPr>
                        <a:t>1400</a:t>
                      </a:r>
                      <a:endParaRPr lang="en-CH" sz="1200" b="0" i="0" u="none" strike="noStrike" dirty="0">
                        <a:solidFill>
                          <a:srgbClr val="FF000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2563100"/>
                  </a:ext>
                </a:extLst>
              </a:tr>
              <a:tr h="262928">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a:txBody>
                    <a:bodyPr/>
                    <a:lstStyle/>
                    <a:p>
                      <a:pPr algn="l" fontAlgn="b"/>
                      <a:r>
                        <a:rPr lang="fr-CH" sz="1200" u="none" strike="noStrike" dirty="0">
                          <a:effectLst/>
                          <a:latin typeface="Arial" panose="020B0604020202020204" pitchFamily="34" charset="0"/>
                          <a:cs typeface="Arial" panose="020B0604020202020204" pitchFamily="34" charset="0"/>
                        </a:rPr>
                        <a:t>Méthode</a:t>
                      </a:r>
                      <a:endParaRPr lang="fr-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8409037"/>
                  </a:ext>
                </a:extLst>
              </a:tr>
              <a:tr h="143418">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a:txBody>
                    <a:bodyPr/>
                    <a:lstStyle/>
                    <a:p>
                      <a:pPr algn="l" fontAlgn="b"/>
                      <a:r>
                        <a:rPr lang="fr-CH" sz="1200" u="none" strike="noStrike" dirty="0">
                          <a:effectLst/>
                          <a:latin typeface="Arial" panose="020B0604020202020204" pitchFamily="34" charset="0"/>
                          <a:cs typeface="Arial" panose="020B0604020202020204" pitchFamily="34" charset="0"/>
                        </a:rPr>
                        <a:t>Source</a:t>
                      </a:r>
                      <a:endParaRPr lang="fr-CH" sz="1200" b="0" i="0" u="none" strike="noStrike" dirty="0">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9812679"/>
                  </a:ext>
                </a:extLst>
              </a:tr>
              <a:tr h="143418">
                <a:tc gridSpan="2">
                  <a:txBody>
                    <a:bodyPr/>
                    <a:lstStyle/>
                    <a:p>
                      <a:pPr algn="l" fontAlgn="b"/>
                      <a:r>
                        <a:rPr lang="en-US" sz="1200" u="none" strike="noStrike" dirty="0">
                          <a:effectLst/>
                          <a:latin typeface="Arial" panose="020B0604020202020204" pitchFamily="34" charset="0"/>
                          <a:cs typeface="Arial" panose="020B0604020202020204" pitchFamily="34" charset="0"/>
                        </a:rPr>
                        <a:t>Nombre de personnes transgenres (TG)</a:t>
                      </a:r>
                      <a:endParaRPr lang="en-US" sz="1200" b="0" i="0" u="none" strike="noStrike" dirty="0">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hMerge="1">
                  <a:txBody>
                    <a:bodyPr/>
                    <a:lstStyle/>
                    <a:p>
                      <a:endParaRPr lang="en-CH"/>
                    </a:p>
                  </a:txBody>
                  <a:tcPr/>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6771885"/>
                  </a:ext>
                </a:extLst>
              </a:tr>
              <a:tr h="262928">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fontAlgn="b"/>
                      <a:r>
                        <a:rPr lang="fr-CH" sz="1200" u="none" strike="noStrike">
                          <a:effectLst/>
                          <a:latin typeface="Arial" panose="020B0604020202020204" pitchFamily="34" charset="0"/>
                          <a:cs typeface="Arial" panose="020B0604020202020204" pitchFamily="34" charset="0"/>
                        </a:rPr>
                        <a:t>Méthode</a:t>
                      </a:r>
                      <a:endParaRPr lang="fr-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933207"/>
                  </a:ext>
                </a:extLst>
              </a:tr>
            </a:tbl>
          </a:graphicData>
        </a:graphic>
      </p:graphicFrame>
      <p:graphicFrame>
        <p:nvGraphicFramePr>
          <p:cNvPr id="5" name="Table 4">
            <a:extLst>
              <a:ext uri="{FF2B5EF4-FFF2-40B4-BE49-F238E27FC236}">
                <a16:creationId xmlns:a16="http://schemas.microsoft.com/office/drawing/2014/main" id="{6ADDA6F8-1AEE-820F-7430-20A048AB85D9}"/>
              </a:ext>
            </a:extLst>
          </p:cNvPr>
          <p:cNvGraphicFramePr>
            <a:graphicFrameLocks noGrp="1"/>
          </p:cNvGraphicFramePr>
          <p:nvPr>
            <p:extLst>
              <p:ext uri="{D42A27DB-BD31-4B8C-83A1-F6EECF244321}">
                <p14:modId xmlns:p14="http://schemas.microsoft.com/office/powerpoint/2010/main" val="3829070305"/>
              </p:ext>
            </p:extLst>
          </p:nvPr>
        </p:nvGraphicFramePr>
        <p:xfrm>
          <a:off x="5992652" y="4347633"/>
          <a:ext cx="6199348" cy="1638369"/>
        </p:xfrm>
        <a:graphic>
          <a:graphicData uri="http://schemas.openxmlformats.org/drawingml/2006/table">
            <a:tbl>
              <a:tblPr>
                <a:tableStyleId>{5C22544A-7EE6-4342-B048-85BDC9FD1C3A}</a:tableStyleId>
              </a:tblPr>
              <a:tblGrid>
                <a:gridCol w="491324">
                  <a:extLst>
                    <a:ext uri="{9D8B030D-6E8A-4147-A177-3AD203B41FA5}">
                      <a16:colId xmlns:a16="http://schemas.microsoft.com/office/drawing/2014/main" val="538393481"/>
                    </a:ext>
                  </a:extLst>
                </a:gridCol>
                <a:gridCol w="3728279">
                  <a:extLst>
                    <a:ext uri="{9D8B030D-6E8A-4147-A177-3AD203B41FA5}">
                      <a16:colId xmlns:a16="http://schemas.microsoft.com/office/drawing/2014/main" val="2939163162"/>
                    </a:ext>
                  </a:extLst>
                </a:gridCol>
                <a:gridCol w="419070">
                  <a:extLst>
                    <a:ext uri="{9D8B030D-6E8A-4147-A177-3AD203B41FA5}">
                      <a16:colId xmlns:a16="http://schemas.microsoft.com/office/drawing/2014/main" val="1537966508"/>
                    </a:ext>
                  </a:extLst>
                </a:gridCol>
                <a:gridCol w="404620">
                  <a:extLst>
                    <a:ext uri="{9D8B030D-6E8A-4147-A177-3AD203B41FA5}">
                      <a16:colId xmlns:a16="http://schemas.microsoft.com/office/drawing/2014/main" val="2025993025"/>
                    </a:ext>
                  </a:extLst>
                </a:gridCol>
                <a:gridCol w="361267">
                  <a:extLst>
                    <a:ext uri="{9D8B030D-6E8A-4147-A177-3AD203B41FA5}">
                      <a16:colId xmlns:a16="http://schemas.microsoft.com/office/drawing/2014/main" val="4168885674"/>
                    </a:ext>
                  </a:extLst>
                </a:gridCol>
                <a:gridCol w="361267">
                  <a:extLst>
                    <a:ext uri="{9D8B030D-6E8A-4147-A177-3AD203B41FA5}">
                      <a16:colId xmlns:a16="http://schemas.microsoft.com/office/drawing/2014/main" val="3806986087"/>
                    </a:ext>
                  </a:extLst>
                </a:gridCol>
                <a:gridCol w="433521">
                  <a:extLst>
                    <a:ext uri="{9D8B030D-6E8A-4147-A177-3AD203B41FA5}">
                      <a16:colId xmlns:a16="http://schemas.microsoft.com/office/drawing/2014/main" val="2884362055"/>
                    </a:ext>
                  </a:extLst>
                </a:gridCol>
              </a:tblGrid>
              <a:tr h="296945">
                <a:tc>
                  <a:txBody>
                    <a:bodyPr/>
                    <a:lstStyle/>
                    <a:p>
                      <a:pPr algn="l" fontAlgn="b"/>
                      <a:endParaRPr lang="en-CH" sz="1000" b="0" i="0" u="none" strike="noStrike">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l" fontAlgn="b"/>
                      <a:endParaRPr lang="en-CH" sz="1050" b="0" i="0" u="none" strike="noStrike" dirty="0">
                        <a:effectLst/>
                        <a:latin typeface="Calibri" panose="020F0502020204030204" pitchFamily="34" charset="0"/>
                      </a:endParaRPr>
                    </a:p>
                  </a:txBody>
                  <a:tcPr marL="0" marR="0" marT="0" marB="0" anchor="b">
                    <a:lnT w="28575" cap="flat" cmpd="sng" algn="ctr">
                      <a:solidFill>
                        <a:schemeClr val="tx1"/>
                      </a:solidFill>
                      <a:prstDash val="solid"/>
                      <a:round/>
                      <a:headEnd type="none" w="med" len="med"/>
                      <a:tailEnd type="none" w="med" len="med"/>
                    </a:lnT>
                  </a:tcPr>
                </a:tc>
                <a:tc>
                  <a:txBody>
                    <a:bodyPr/>
                    <a:lstStyle/>
                    <a:p>
                      <a:pPr algn="l" fontAlgn="b"/>
                      <a:r>
                        <a:rPr lang="fr-CH" sz="1050" b="1" u="none" strike="noStrike" dirty="0">
                          <a:effectLst/>
                        </a:rPr>
                        <a:t>MSM</a:t>
                      </a:r>
                      <a:endParaRPr lang="fr-CH" sz="1050" b="1" i="0" u="none" strike="noStrike" dirty="0">
                        <a:effectLst/>
                        <a:latin typeface="Calibri" panose="020F0502020204030204" pitchFamily="34" charset="0"/>
                      </a:endParaRPr>
                    </a:p>
                  </a:txBody>
                  <a:tcPr marL="0" marR="0" marT="0" marB="0" anchor="b">
                    <a:lnT w="28575" cap="flat" cmpd="sng" algn="ctr">
                      <a:solidFill>
                        <a:schemeClr val="tx1"/>
                      </a:solidFill>
                      <a:prstDash val="solid"/>
                      <a:round/>
                      <a:headEnd type="none" w="med" len="med"/>
                      <a:tailEnd type="none" w="med" len="med"/>
                    </a:lnT>
                  </a:tcPr>
                </a:tc>
                <a:tc>
                  <a:txBody>
                    <a:bodyPr/>
                    <a:lstStyle/>
                    <a:p>
                      <a:pPr algn="l" fontAlgn="b"/>
                      <a:r>
                        <a:rPr lang="fr-CH" sz="1050" b="1" u="none" strike="noStrike" dirty="0">
                          <a:effectLst/>
                        </a:rPr>
                        <a:t>FSW</a:t>
                      </a:r>
                      <a:endParaRPr lang="fr-CH" sz="1050" b="1" i="0" u="none" strike="noStrike" dirty="0">
                        <a:effectLst/>
                        <a:latin typeface="Calibri" panose="020F0502020204030204" pitchFamily="34" charset="0"/>
                      </a:endParaRPr>
                    </a:p>
                  </a:txBody>
                  <a:tcPr marL="0" marR="0" marT="0" marB="0" anchor="b">
                    <a:lnT w="28575" cap="flat" cmpd="sng" algn="ctr">
                      <a:solidFill>
                        <a:schemeClr val="tx1"/>
                      </a:solidFill>
                      <a:prstDash val="solid"/>
                      <a:round/>
                      <a:headEnd type="none" w="med" len="med"/>
                      <a:tailEnd type="none" w="med" len="med"/>
                    </a:lnT>
                  </a:tcPr>
                </a:tc>
                <a:tc>
                  <a:txBody>
                    <a:bodyPr/>
                    <a:lstStyle/>
                    <a:p>
                      <a:pPr algn="l" fontAlgn="b"/>
                      <a:r>
                        <a:rPr lang="fr-CH" sz="1050" b="1" u="none" strike="noStrike" dirty="0">
                          <a:effectLst/>
                        </a:rPr>
                        <a:t>TG</a:t>
                      </a:r>
                      <a:endParaRPr lang="fr-CH" sz="1050" b="1" i="0" u="none" strike="noStrike" dirty="0">
                        <a:effectLst/>
                        <a:latin typeface="Calibri" panose="020F0502020204030204" pitchFamily="34" charset="0"/>
                      </a:endParaRPr>
                    </a:p>
                  </a:txBody>
                  <a:tcPr marL="0" marR="0" marT="0" marB="0" anchor="b">
                    <a:lnT w="28575" cap="flat" cmpd="sng" algn="ctr">
                      <a:solidFill>
                        <a:schemeClr val="tx1"/>
                      </a:solidFill>
                      <a:prstDash val="solid"/>
                      <a:round/>
                      <a:headEnd type="none" w="med" len="med"/>
                      <a:tailEnd type="none" w="med" len="med"/>
                    </a:lnT>
                  </a:tcPr>
                </a:tc>
                <a:tc>
                  <a:txBody>
                    <a:bodyPr/>
                    <a:lstStyle/>
                    <a:p>
                      <a:pPr algn="l" fontAlgn="b"/>
                      <a:r>
                        <a:rPr lang="fr-CH" sz="1050" b="1" u="none" strike="noStrike" dirty="0">
                          <a:effectLst/>
                        </a:rPr>
                        <a:t>PWID</a:t>
                      </a:r>
                      <a:endParaRPr lang="fr-CH" sz="1050" b="1" i="0" u="none" strike="noStrike" dirty="0">
                        <a:effectLst/>
                        <a:latin typeface="Calibri" panose="020F0502020204030204" pitchFamily="34" charset="0"/>
                      </a:endParaRPr>
                    </a:p>
                  </a:txBody>
                  <a:tcPr marL="0" marR="0" marT="0" marB="0" anchor="b">
                    <a:lnT w="28575" cap="flat" cmpd="sng" algn="ctr">
                      <a:solidFill>
                        <a:schemeClr val="tx1"/>
                      </a:solidFill>
                      <a:prstDash val="solid"/>
                      <a:round/>
                      <a:headEnd type="none" w="med" len="med"/>
                      <a:tailEnd type="none" w="med" len="med"/>
                    </a:lnT>
                  </a:tcPr>
                </a:tc>
                <a:tc>
                  <a:txBody>
                    <a:bodyPr/>
                    <a:lstStyle/>
                    <a:p>
                      <a:pPr algn="l" fontAlgn="b"/>
                      <a:r>
                        <a:rPr lang="fr-CH" sz="1050" b="1" u="none" strike="noStrike" dirty="0">
                          <a:effectLst/>
                        </a:rPr>
                        <a:t>Clients</a:t>
                      </a:r>
                      <a:endParaRPr lang="fr-CH" sz="1050" b="1" i="0" u="none" strike="noStrike" dirty="0">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1932889"/>
                  </a:ext>
                </a:extLst>
              </a:tr>
              <a:tr h="191632">
                <a:tc gridSpan="2">
                  <a:txBody>
                    <a:bodyPr/>
                    <a:lstStyle/>
                    <a:p>
                      <a:pPr algn="l" fontAlgn="b"/>
                      <a:r>
                        <a:rPr lang="en-US" sz="1050" b="1" u="none" strike="noStrike" dirty="0">
                          <a:effectLst/>
                        </a:rPr>
                        <a:t>Durée estimée du </a:t>
                      </a:r>
                      <a:r>
                        <a:rPr lang="en-US" sz="1050" b="1" u="none" strike="noStrike" dirty="0" err="1">
                          <a:effectLst/>
                        </a:rPr>
                        <a:t>comportement à </a:t>
                      </a:r>
                      <a:r>
                        <a:rPr lang="en-US" sz="1050" b="1" u="none" strike="noStrike" dirty="0">
                          <a:effectLst/>
                        </a:rPr>
                        <a:t>haut risque</a:t>
                      </a:r>
                      <a:endParaRPr lang="en-US" sz="1050" b="1" i="0" u="none" strike="noStrike" dirty="0">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tcPr>
                </a:tc>
                <a:tc hMerge="1">
                  <a:txBody>
                    <a:bodyPr/>
                    <a:lstStyle/>
                    <a:p>
                      <a:endParaRPr lang="en-CH"/>
                    </a:p>
                  </a:txBody>
                  <a:tcPr/>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8199034"/>
                  </a:ext>
                </a:extLst>
              </a:tr>
              <a:tr h="383264">
                <a:tc gridSpan="2">
                  <a:txBody>
                    <a:bodyPr/>
                    <a:lstStyle/>
                    <a:p>
                      <a:pPr algn="l" fontAlgn="b"/>
                      <a:r>
                        <a:rPr lang="en-US" sz="1050" u="none" strike="noStrike" dirty="0">
                          <a:effectLst/>
                        </a:rPr>
                        <a:t>Voir le Guide pour la mise à jour d'une estimation du Spectre VIH, étape 8, sur la rotation.</a:t>
                      </a:r>
                      <a:endParaRPr lang="en-US" sz="1050" b="0" i="0" u="none" strike="noStrike" dirty="0">
                        <a:solidFill>
                          <a:srgbClr val="0070C0"/>
                        </a:solidFill>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tcPr>
                </a:tc>
                <a:tc hMerge="1">
                  <a:txBody>
                    <a:bodyPr/>
                    <a:lstStyle/>
                    <a:p>
                      <a:endParaRPr lang="en-CH"/>
                    </a:p>
                  </a:txBody>
                  <a:tcPr/>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1553079"/>
                  </a:ext>
                </a:extLst>
              </a:tr>
              <a:tr h="383264">
                <a:tc gridSpan="5">
                  <a:txBody>
                    <a:bodyPr/>
                    <a:lstStyle/>
                    <a:p>
                      <a:pPr algn="l" fontAlgn="b"/>
                      <a:r>
                        <a:rPr lang="en-US" sz="1050" u="none" strike="noStrike" dirty="0">
                          <a:effectLst/>
                        </a:rPr>
                        <a:t>La durée est le nombre moyen d'années pendant lesquelles une personne adopte les comportements ou exprime l'identité qui définissent cette population.</a:t>
                      </a:r>
                      <a:endParaRPr lang="en-US" sz="1050" b="0" i="0" u="none" strike="noStrike" dirty="0">
                        <a:solidFill>
                          <a:srgbClr val="0070C0"/>
                        </a:solidFill>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tc>
                  <a:txBody>
                    <a:bodyPr/>
                    <a:lstStyle/>
                    <a:p>
                      <a:pPr algn="l" fontAlgn="b"/>
                      <a:endParaRPr lang="en-CH" sz="1050" b="0" i="0" u="none" strike="noStrike">
                        <a:effectLst/>
                        <a:latin typeface="Calibri" panose="020F0502020204030204" pitchFamily="34" charset="0"/>
                      </a:endParaRPr>
                    </a:p>
                  </a:txBody>
                  <a:tcPr marL="0" marR="0" marT="0" marB="0" anchor="b"/>
                </a:tc>
                <a:tc>
                  <a:txBody>
                    <a:bodyPr/>
                    <a:lstStyle/>
                    <a:p>
                      <a:pPr algn="l" fontAlgn="b"/>
                      <a:endParaRPr lang="en-CH" sz="1050" b="0" i="0" u="none" strike="noStrike">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33915782"/>
                  </a:ext>
                </a:extLst>
              </a:tr>
              <a:tr h="191632">
                <a:tc>
                  <a:txBody>
                    <a:bodyPr/>
                    <a:lstStyle/>
                    <a:p>
                      <a:pPr algn="l" fontAlgn="b"/>
                      <a:endParaRPr lang="en-CH" sz="1000" b="0" i="0" u="none" strike="noStrike">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tcPr>
                </a:tc>
                <a:tc>
                  <a:txBody>
                    <a:bodyPr/>
                    <a:lstStyle/>
                    <a:p>
                      <a:pPr algn="l" fontAlgn="b"/>
                      <a:endParaRPr lang="en-CH" sz="1050" b="0" i="0" u="none" strike="noStrike" dirty="0">
                        <a:effectLst/>
                        <a:latin typeface="Calibri" panose="020F0502020204030204" pitchFamily="34" charset="0"/>
                      </a:endParaRPr>
                    </a:p>
                  </a:txBody>
                  <a:tcPr marL="0" marR="0" marT="0" marB="0" anchor="b"/>
                </a:tc>
                <a:tc>
                  <a:txBody>
                    <a:bodyPr/>
                    <a:lstStyle/>
                    <a:p>
                      <a:pPr algn="l" fontAlgn="b"/>
                      <a:endParaRPr lang="en-CH" sz="1050" b="0" i="0" u="none" strike="noStrike" dirty="0">
                        <a:effectLst/>
                        <a:latin typeface="Calibri" panose="020F0502020204030204" pitchFamily="34" charset="0"/>
                      </a:endParaRPr>
                    </a:p>
                  </a:txBody>
                  <a:tcPr marL="0" marR="0" marT="0" marB="0" anchor="b"/>
                </a:tc>
                <a:tc>
                  <a:txBody>
                    <a:bodyPr/>
                    <a:lstStyle/>
                    <a:p>
                      <a:pPr algn="l" fontAlgn="b"/>
                      <a:endParaRPr lang="en-CH" sz="1050" b="0" i="0" u="none" strike="noStrike" dirty="0">
                        <a:effectLst/>
                        <a:latin typeface="Calibri" panose="020F0502020204030204" pitchFamily="34" charset="0"/>
                      </a:endParaRPr>
                    </a:p>
                  </a:txBody>
                  <a:tcPr marL="0" marR="0" marT="0" marB="0" anchor="b"/>
                </a:tc>
                <a:tc>
                  <a:txBody>
                    <a:bodyPr/>
                    <a:lstStyle/>
                    <a:p>
                      <a:pPr algn="l" fontAlgn="b"/>
                      <a:endParaRPr lang="en-CH" sz="1050" b="0" i="0" u="none" strike="noStrike" dirty="0">
                        <a:effectLst/>
                        <a:latin typeface="Calibri" panose="020F0502020204030204" pitchFamily="34" charset="0"/>
                      </a:endParaRPr>
                    </a:p>
                  </a:txBody>
                  <a:tcPr marL="0" marR="0" marT="0" marB="0" anchor="b"/>
                </a:tc>
                <a:tc>
                  <a:txBody>
                    <a:bodyPr/>
                    <a:lstStyle/>
                    <a:p>
                      <a:pPr algn="l" fontAlgn="b"/>
                      <a:endParaRPr lang="en-CH" sz="1050" b="0" i="0" u="none" strike="noStrike">
                        <a:effectLst/>
                        <a:latin typeface="Calibri" panose="020F0502020204030204" pitchFamily="34" charset="0"/>
                      </a:endParaRPr>
                    </a:p>
                  </a:txBody>
                  <a:tcPr marL="0" marR="0" marT="0" marB="0" anchor="b"/>
                </a:tc>
                <a:tc>
                  <a:txBody>
                    <a:bodyPr/>
                    <a:lstStyle/>
                    <a:p>
                      <a:pPr algn="l" fontAlgn="b"/>
                      <a:endParaRPr lang="en-CH" sz="1050" b="0" i="0" u="none" strike="noStrike">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2459026"/>
                  </a:ext>
                </a:extLst>
              </a:tr>
              <a:tr h="191632">
                <a:tc gridSpan="2">
                  <a:txBody>
                    <a:bodyPr/>
                    <a:lstStyle/>
                    <a:p>
                      <a:pPr algn="l" fontAlgn="b"/>
                      <a:r>
                        <a:rPr lang="en-US" sz="1050" b="1" u="none" strike="noStrike" dirty="0">
                          <a:effectLst/>
                        </a:rPr>
                        <a:t>Proportion de la population clé qui est masculine</a:t>
                      </a:r>
                      <a:endParaRPr lang="en-US" sz="1050" b="1" i="0" u="none" strike="noStrike" dirty="0">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hMerge="1">
                  <a:txBody>
                    <a:bodyPr/>
                    <a:lstStyle/>
                    <a:p>
                      <a:endParaRPr lang="en-CH"/>
                    </a:p>
                  </a:txBody>
                  <a:tcPr/>
                </a:tc>
                <a:tc>
                  <a:txBody>
                    <a:bodyPr/>
                    <a:lstStyle/>
                    <a:p>
                      <a:pPr algn="r" fontAlgn="b"/>
                      <a:r>
                        <a:rPr lang="en-CH" sz="1050" u="none" strike="noStrike">
                          <a:effectLst/>
                        </a:rPr>
                        <a:t>100%</a:t>
                      </a:r>
                      <a:endParaRPr lang="en-CH" sz="1050" b="0" i="0" u="none" strike="noStrike">
                        <a:effectLst/>
                        <a:latin typeface="Calibri" panose="020F050202020403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r" fontAlgn="b"/>
                      <a:r>
                        <a:rPr lang="en-CH" sz="1050" u="none" strike="noStrike">
                          <a:effectLst/>
                        </a:rPr>
                        <a:t>0%</a:t>
                      </a:r>
                      <a:endParaRPr lang="en-CH" sz="1050" b="0" i="0" u="none" strike="noStrike">
                        <a:effectLst/>
                        <a:latin typeface="Calibri" panose="020F050202020403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050" u="none" strike="noStrike" dirty="0">
                          <a:effectLst/>
                        </a:rPr>
                        <a:t> </a:t>
                      </a:r>
                      <a:endParaRPr lang="en-CH" sz="1050" b="0" i="0" u="none" strike="noStrike" dirty="0">
                        <a:effectLst/>
                        <a:latin typeface="Calibri" panose="020F050202020403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050" u="none" strike="noStrike" dirty="0">
                          <a:effectLst/>
                        </a:rPr>
                        <a:t> </a:t>
                      </a:r>
                      <a:endParaRPr lang="en-CH" sz="1050" b="0" i="0" u="none" strike="noStrike" dirty="0">
                        <a:effectLst/>
                        <a:latin typeface="Calibri" panose="020F050202020403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r" fontAlgn="b"/>
                      <a:r>
                        <a:rPr lang="en-CH" sz="1050" u="none" strike="noStrike" dirty="0">
                          <a:effectLst/>
                        </a:rPr>
                        <a:t>100%</a:t>
                      </a:r>
                      <a:endParaRPr lang="en-CH" sz="1050" b="0" i="0" u="none" strike="noStrike" dirty="0">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4118249"/>
                  </a:ext>
                </a:extLst>
              </a:tr>
            </a:tbl>
          </a:graphicData>
        </a:graphic>
      </p:graphicFrame>
    </p:spTree>
    <p:extLst>
      <p:ext uri="{BB962C8B-B14F-4D97-AF65-F5344CB8AC3E}">
        <p14:creationId xmlns:p14="http://schemas.microsoft.com/office/powerpoint/2010/main" val="35791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Données ART par KP - </a:t>
            </a:r>
            <a:r>
              <a:rPr kumimoji="0" lang="en-US" sz="2400" b="1" i="1"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Nouveau ! </a:t>
            </a:r>
            <a:r>
              <a:rPr kumimoji="0" lang="en-US" sz="24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en 2023 Spectrum round</a:t>
            </a:r>
          </a:p>
        </p:txBody>
      </p:sp>
      <p:sp>
        <p:nvSpPr>
          <p:cNvPr id="4" name="TextBox 3">
            <a:extLst>
              <a:ext uri="{FF2B5EF4-FFF2-40B4-BE49-F238E27FC236}">
                <a16:creationId xmlns:a16="http://schemas.microsoft.com/office/drawing/2014/main" id="{E217895E-E21E-B08B-C8D0-3860F5349E1B}"/>
              </a:ext>
            </a:extLst>
          </p:cNvPr>
          <p:cNvSpPr txBox="1"/>
          <p:nvPr/>
        </p:nvSpPr>
        <p:spPr>
          <a:xfrm>
            <a:off x="381000" y="1141409"/>
            <a:ext cx="11429999" cy="3323987"/>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Élément de données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facultatif</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dans Excel ; première étape vers des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cascades de traitement spécifiques au PK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Soit :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Données du programme pour chaque population clé sous ART, divisées par une estimation de la population clé vivant avec le VIH</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Ou une enquête/IBBS fournissant un pourcentage de couverture déclaré par les personnes interrogées.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Défis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Validité de l'utilisation d'un traitement antirétroviral autodéclaré</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Méthode d'échantillonnage : </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S'il s'agit d'un SDR, les semences initiales ont-elles été tirées des cliniques de traitement et un nombre suffisant de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recrues/vagues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ont-elles été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amenées ?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pour réduire les biais associés au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recrutement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primaire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dans les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cliniques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S'il s'agit d'une autre méthode d'échantillonnage, le recrutement était-il lié d'une manière ou d'une autre (donc, suréchantillonnage des personnes ayant accès au TAR ou à des services connexes) ?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 name="Table 2">
            <a:extLst>
              <a:ext uri="{FF2B5EF4-FFF2-40B4-BE49-F238E27FC236}">
                <a16:creationId xmlns:a16="http://schemas.microsoft.com/office/drawing/2014/main" id="{8CC03E84-B03D-3E3A-7BBA-7A90474FE76A}"/>
              </a:ext>
            </a:extLst>
          </p:cNvPr>
          <p:cNvGraphicFramePr>
            <a:graphicFrameLocks noGrp="1"/>
          </p:cNvGraphicFramePr>
          <p:nvPr>
            <p:extLst>
              <p:ext uri="{D42A27DB-BD31-4B8C-83A1-F6EECF244321}">
                <p14:modId xmlns:p14="http://schemas.microsoft.com/office/powerpoint/2010/main" val="2831318976"/>
              </p:ext>
            </p:extLst>
          </p:nvPr>
        </p:nvGraphicFramePr>
        <p:xfrm>
          <a:off x="679904" y="4698697"/>
          <a:ext cx="11332027" cy="1493520"/>
        </p:xfrm>
        <a:graphic>
          <a:graphicData uri="http://schemas.openxmlformats.org/drawingml/2006/table">
            <a:tbl>
              <a:tblPr>
                <a:tableStyleId>{5C22544A-7EE6-4342-B048-85BDC9FD1C3A}</a:tableStyleId>
              </a:tblPr>
              <a:tblGrid>
                <a:gridCol w="637895">
                  <a:extLst>
                    <a:ext uri="{9D8B030D-6E8A-4147-A177-3AD203B41FA5}">
                      <a16:colId xmlns:a16="http://schemas.microsoft.com/office/drawing/2014/main" val="4005908211"/>
                    </a:ext>
                  </a:extLst>
                </a:gridCol>
                <a:gridCol w="4840501">
                  <a:extLst>
                    <a:ext uri="{9D8B030D-6E8A-4147-A177-3AD203B41FA5}">
                      <a16:colId xmlns:a16="http://schemas.microsoft.com/office/drawing/2014/main" val="4245578248"/>
                    </a:ext>
                  </a:extLst>
                </a:gridCol>
                <a:gridCol w="544087">
                  <a:extLst>
                    <a:ext uri="{9D8B030D-6E8A-4147-A177-3AD203B41FA5}">
                      <a16:colId xmlns:a16="http://schemas.microsoft.com/office/drawing/2014/main" val="918128039"/>
                    </a:ext>
                  </a:extLst>
                </a:gridCol>
                <a:gridCol w="525326">
                  <a:extLst>
                    <a:ext uri="{9D8B030D-6E8A-4147-A177-3AD203B41FA5}">
                      <a16:colId xmlns:a16="http://schemas.microsoft.com/office/drawing/2014/main" val="1628632624"/>
                    </a:ext>
                  </a:extLst>
                </a:gridCol>
                <a:gridCol w="469041">
                  <a:extLst>
                    <a:ext uri="{9D8B030D-6E8A-4147-A177-3AD203B41FA5}">
                      <a16:colId xmlns:a16="http://schemas.microsoft.com/office/drawing/2014/main" val="3320296140"/>
                    </a:ext>
                  </a:extLst>
                </a:gridCol>
                <a:gridCol w="469041">
                  <a:extLst>
                    <a:ext uri="{9D8B030D-6E8A-4147-A177-3AD203B41FA5}">
                      <a16:colId xmlns:a16="http://schemas.microsoft.com/office/drawing/2014/main" val="1728672362"/>
                    </a:ext>
                  </a:extLst>
                </a:gridCol>
                <a:gridCol w="562849">
                  <a:extLst>
                    <a:ext uri="{9D8B030D-6E8A-4147-A177-3AD203B41FA5}">
                      <a16:colId xmlns:a16="http://schemas.microsoft.com/office/drawing/2014/main" val="84493763"/>
                    </a:ext>
                  </a:extLst>
                </a:gridCol>
                <a:gridCol w="469041">
                  <a:extLst>
                    <a:ext uri="{9D8B030D-6E8A-4147-A177-3AD203B41FA5}">
                      <a16:colId xmlns:a16="http://schemas.microsoft.com/office/drawing/2014/main" val="2935642404"/>
                    </a:ext>
                  </a:extLst>
                </a:gridCol>
                <a:gridCol w="469041">
                  <a:extLst>
                    <a:ext uri="{9D8B030D-6E8A-4147-A177-3AD203B41FA5}">
                      <a16:colId xmlns:a16="http://schemas.microsoft.com/office/drawing/2014/main" val="1139666614"/>
                    </a:ext>
                  </a:extLst>
                </a:gridCol>
                <a:gridCol w="469041">
                  <a:extLst>
                    <a:ext uri="{9D8B030D-6E8A-4147-A177-3AD203B41FA5}">
                      <a16:colId xmlns:a16="http://schemas.microsoft.com/office/drawing/2014/main" val="2482951645"/>
                    </a:ext>
                  </a:extLst>
                </a:gridCol>
                <a:gridCol w="469041">
                  <a:extLst>
                    <a:ext uri="{9D8B030D-6E8A-4147-A177-3AD203B41FA5}">
                      <a16:colId xmlns:a16="http://schemas.microsoft.com/office/drawing/2014/main" val="537454501"/>
                    </a:ext>
                  </a:extLst>
                </a:gridCol>
                <a:gridCol w="469041">
                  <a:extLst>
                    <a:ext uri="{9D8B030D-6E8A-4147-A177-3AD203B41FA5}">
                      <a16:colId xmlns:a16="http://schemas.microsoft.com/office/drawing/2014/main" val="1691992353"/>
                    </a:ext>
                  </a:extLst>
                </a:gridCol>
                <a:gridCol w="469041">
                  <a:extLst>
                    <a:ext uri="{9D8B030D-6E8A-4147-A177-3AD203B41FA5}">
                      <a16:colId xmlns:a16="http://schemas.microsoft.com/office/drawing/2014/main" val="2715589449"/>
                    </a:ext>
                  </a:extLst>
                </a:gridCol>
                <a:gridCol w="469041">
                  <a:extLst>
                    <a:ext uri="{9D8B030D-6E8A-4147-A177-3AD203B41FA5}">
                      <a16:colId xmlns:a16="http://schemas.microsoft.com/office/drawing/2014/main" val="2536215984"/>
                    </a:ext>
                  </a:extLst>
                </a:gridCol>
              </a:tblGrid>
              <a:tr h="165100">
                <a:tc>
                  <a:txBody>
                    <a:bodyPr/>
                    <a:lstStyle/>
                    <a:p>
                      <a:pPr algn="l" fontAlgn="b"/>
                      <a:endParaRPr lang="fr-CH" sz="1400" b="0" i="0" u="none" strike="noStrike" dirty="0">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2010</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2011</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2012</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2013</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2014</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2015</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2016</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2017</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2018</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2019</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2020</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2021</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352920"/>
                  </a:ext>
                </a:extLst>
              </a:tr>
              <a:tr h="165100">
                <a:tc>
                  <a:txBody>
                    <a:bodyPr/>
                    <a:lstStyle/>
                    <a:p>
                      <a:pPr algn="l" fontAlgn="b"/>
                      <a:r>
                        <a:rPr lang="fr-CH" sz="1400" b="1" u="none" strike="noStrike" dirty="0">
                          <a:effectLst/>
                          <a:latin typeface="Arial" panose="020B0604020202020204" pitchFamily="34" charset="0"/>
                          <a:cs typeface="Arial" panose="020B0604020202020204" pitchFamily="34" charset="0"/>
                        </a:rPr>
                        <a:t>FSW</a:t>
                      </a:r>
                      <a:endParaRPr lang="fr-CH" sz="1400" b="1" i="0" u="none" strike="noStrike" dirty="0">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400" u="none" strike="noStrike" dirty="0">
                          <a:effectLst/>
                          <a:latin typeface="Arial" panose="020B0604020202020204" pitchFamily="34" charset="0"/>
                          <a:cs typeface="Arial" panose="020B0604020202020204" pitchFamily="34" charset="0"/>
                        </a:rPr>
                        <a:t>Nombre de TISF sous ART</a:t>
                      </a:r>
                      <a:endParaRPr lang="en-US"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31490114"/>
                  </a:ext>
                </a:extLst>
              </a:tr>
              <a:tr h="165100">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tcPr>
                </a:tc>
                <a:tc>
                  <a:txBody>
                    <a:bodyPr/>
                    <a:lstStyle/>
                    <a:p>
                      <a:pPr algn="r" fontAlgn="b"/>
                      <a:r>
                        <a:rPr lang="fr-CH" sz="1400" u="none" strike="noStrike" dirty="0">
                          <a:effectLst/>
                          <a:latin typeface="Arial" panose="020B0604020202020204" pitchFamily="34" charset="0"/>
                          <a:cs typeface="Arial" panose="020B0604020202020204" pitchFamily="34" charset="0"/>
                        </a:rPr>
                        <a:t>Source</a:t>
                      </a:r>
                      <a:endParaRPr lang="fr-CH"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12969439"/>
                  </a:ext>
                </a:extLst>
              </a:tr>
              <a:tr h="165100">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latin typeface="Arial" panose="020B0604020202020204" pitchFamily="34" charset="0"/>
                          <a:cs typeface="Arial" panose="020B0604020202020204" pitchFamily="34" charset="0"/>
                        </a:rPr>
                        <a:t>Estimation du nombre de TISF vivant avec le VIH</a:t>
                      </a:r>
                      <a:endParaRPr lang="en-US"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4018114"/>
                  </a:ext>
                </a:extLst>
              </a:tr>
              <a:tr h="165100">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tcPr>
                </a:tc>
                <a:tc>
                  <a:txBody>
                    <a:bodyPr/>
                    <a:lstStyle/>
                    <a:p>
                      <a:pPr algn="r" fontAlgn="b"/>
                      <a:r>
                        <a:rPr lang="fr-CH" sz="1400" u="none" strike="noStrike">
                          <a:effectLst/>
                          <a:latin typeface="Arial" panose="020B0604020202020204" pitchFamily="34" charset="0"/>
                          <a:cs typeface="Arial" panose="020B0604020202020204" pitchFamily="34" charset="0"/>
                        </a:rPr>
                        <a:t>Source</a:t>
                      </a:r>
                      <a:endParaRPr lang="fr-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9773535"/>
                  </a:ext>
                </a:extLst>
              </a:tr>
              <a:tr h="165100">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tcPr>
                </a:tc>
                <a:tc>
                  <a:txBody>
                    <a:bodyPr/>
                    <a:lstStyle/>
                    <a:p>
                      <a:pPr algn="l" fontAlgn="b"/>
                      <a:r>
                        <a:rPr lang="en-US" sz="1400" u="none" strike="noStrike">
                          <a:effectLst/>
                          <a:latin typeface="Arial" panose="020B0604020202020204" pitchFamily="34" charset="0"/>
                          <a:cs typeface="Arial" panose="020B0604020202020204" pitchFamily="34" charset="0"/>
                        </a:rPr>
                        <a:t>Estimation de la couverture ART parmi les TISF séropositives</a:t>
                      </a:r>
                      <a:endParaRPr lang="en-US"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5898107"/>
                  </a:ext>
                </a:extLst>
              </a:tr>
              <a:tr h="165100">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r" fontAlgn="b"/>
                      <a:r>
                        <a:rPr lang="fr-CH" sz="1400" u="none" strike="noStrike">
                          <a:effectLst/>
                          <a:latin typeface="Arial" panose="020B0604020202020204" pitchFamily="34" charset="0"/>
                          <a:cs typeface="Arial" panose="020B0604020202020204" pitchFamily="34" charset="0"/>
                        </a:rPr>
                        <a:t>Source</a:t>
                      </a:r>
                      <a:endParaRPr lang="fr-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6450033"/>
                  </a:ext>
                </a:extLst>
              </a:tr>
            </a:tbl>
          </a:graphicData>
        </a:graphic>
      </p:graphicFrame>
    </p:spTree>
    <p:extLst>
      <p:ext uri="{BB962C8B-B14F-4D97-AF65-F5344CB8AC3E}">
        <p14:creationId xmlns:p14="http://schemas.microsoft.com/office/powerpoint/2010/main" val="90732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3A79-C82E-7CA6-44BA-2071B6AA8938}"/>
              </a:ext>
            </a:extLst>
          </p:cNvPr>
          <p:cNvSpPr>
            <a:spLocks noGrp="1"/>
          </p:cNvSpPr>
          <p:nvPr>
            <p:ph type="title"/>
          </p:nvPr>
        </p:nvSpPr>
        <p:spPr>
          <a:xfrm>
            <a:off x="598713" y="274638"/>
            <a:ext cx="11380953" cy="1143000"/>
          </a:xfrm>
        </p:spPr>
        <p:txBody>
          <a:bodyPr/>
          <a:lstStyle/>
          <a:p>
            <a:pPr algn="l"/>
            <a:r>
              <a:rPr lang="en-US" sz="3200" b="1" dirty="0">
                <a:solidFill>
                  <a:schemeClr val="accent2"/>
                </a:solidFill>
                <a:latin typeface="Arial" panose="020B0604020202020204" pitchFamily="34" charset="0"/>
                <a:ea typeface="ＭＳ Ｐゴシック" panose="020B0600070205080204" pitchFamily="34" charset="-128"/>
                <a:cs typeface="+mn-cs"/>
              </a:rPr>
              <a:t>Données clés sur la population - externes/internes aux modèles</a:t>
            </a:r>
            <a:endParaRPr lang="en-CH" sz="3200" b="1" dirty="0">
              <a:solidFill>
                <a:schemeClr val="accent2"/>
              </a:solidFill>
              <a:latin typeface="Arial" panose="020B0604020202020204" pitchFamily="34" charset="0"/>
              <a:ea typeface="ＭＳ Ｐゴシック" panose="020B0600070205080204" pitchFamily="34" charset="-128"/>
              <a:cs typeface="+mn-cs"/>
            </a:endParaRPr>
          </a:p>
        </p:txBody>
      </p:sp>
      <p:sp>
        <p:nvSpPr>
          <p:cNvPr id="3" name="Content Placeholder 2">
            <a:extLst>
              <a:ext uri="{FF2B5EF4-FFF2-40B4-BE49-F238E27FC236}">
                <a16:creationId xmlns:a16="http://schemas.microsoft.com/office/drawing/2014/main" id="{BCC0D210-BD75-4CBB-1D73-48FE91A49F58}"/>
              </a:ext>
            </a:extLst>
          </p:cNvPr>
          <p:cNvSpPr>
            <a:spLocks noGrp="1"/>
          </p:cNvSpPr>
          <p:nvPr>
            <p:ph idx="1"/>
          </p:nvPr>
        </p:nvSpPr>
        <p:spPr>
          <a:xfrm>
            <a:off x="674914" y="1425542"/>
            <a:ext cx="10907486" cy="4975258"/>
          </a:xfrm>
        </p:spPr>
        <p:txBody>
          <a:bodyPr/>
          <a:lstStyle/>
          <a:p>
            <a:pPr marL="0" indent="0">
              <a:buNone/>
            </a:pPr>
            <a:r>
              <a:rPr lang="en-US" sz="2400" dirty="0"/>
              <a:t>Nous devons comprendre l'</a:t>
            </a:r>
            <a:r>
              <a:rPr lang="en-US" sz="2400" b="1" dirty="0"/>
              <a:t>impact du VIH sur les communautés de populations clés et leur contribution aux épidémies nationales. </a:t>
            </a:r>
            <a:br>
              <a:rPr lang="en-US" sz="2400" b="1" dirty="0"/>
            </a:br>
            <a:r>
              <a:rPr lang="en-US" sz="2400" b="1" dirty="0"/>
              <a:t>et leurs contributions aux épidémies et aux ripostes nationales  </a:t>
            </a:r>
            <a:br>
              <a:rPr lang="en-US" sz="2400" b="1" dirty="0"/>
            </a:br>
            <a:endParaRPr lang="en-US" sz="2400" b="1" dirty="0"/>
          </a:p>
          <a:p>
            <a:pPr marL="0" indent="0">
              <a:buNone/>
            </a:pPr>
            <a:r>
              <a:rPr lang="en-US" sz="2400" dirty="0"/>
              <a:t>... </a:t>
            </a:r>
            <a:r>
              <a:rPr lang="en-US" sz="2400" i="1" dirty="0"/>
              <a:t>qu'ils soient ou non utilisés dans le modèle d'estimation de l'incidence du spectre</a:t>
            </a:r>
            <a:br>
              <a:rPr lang="en-US" sz="2400" i="1" dirty="0"/>
            </a:br>
            <a:endParaRPr lang="en-US" sz="2400" i="1" dirty="0"/>
          </a:p>
          <a:p>
            <a:r>
              <a:rPr lang="en-US" sz="2400" dirty="0"/>
              <a:t>Prévalence du VIH au cours des 10 dernières années (minimum)</a:t>
            </a:r>
          </a:p>
          <a:p>
            <a:r>
              <a:rPr lang="en-US" sz="2400" dirty="0"/>
              <a:t>Estimation de la taille de la population (au fil du temps)</a:t>
            </a:r>
          </a:p>
          <a:p>
            <a:r>
              <a:rPr lang="en-US" sz="2400" dirty="0"/>
              <a:t>Couverture ART (nombre et/ou %) parmi les populations clés</a:t>
            </a:r>
          </a:p>
          <a:p>
            <a:r>
              <a:rPr lang="en-US" sz="2400" dirty="0"/>
              <a:t>Dépistage du VIH/nouveaux diagnostics par population</a:t>
            </a:r>
          </a:p>
          <a:p>
            <a:pPr marL="0" indent="0">
              <a:buNone/>
            </a:pPr>
            <a:endParaRPr lang="en-US" sz="2400" dirty="0"/>
          </a:p>
          <a:p>
            <a:pPr marL="0" indent="0">
              <a:buNone/>
            </a:pPr>
            <a:r>
              <a:rPr lang="en-US" sz="2400" dirty="0"/>
              <a:t>A saisir : Analyses des modes de transmission </a:t>
            </a:r>
            <a:r>
              <a:rPr lang="en-US" sz="2400"/>
              <a:t>par pays</a:t>
            </a:r>
            <a:endParaRPr lang="en-US" sz="2400" b="1" dirty="0"/>
          </a:p>
        </p:txBody>
      </p:sp>
    </p:spTree>
    <p:extLst>
      <p:ext uri="{BB962C8B-B14F-4D97-AF65-F5344CB8AC3E}">
        <p14:creationId xmlns:p14="http://schemas.microsoft.com/office/powerpoint/2010/main" val="371316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15B40"/>
                </a:solidFill>
                <a:effectLst/>
                <a:uLnTx/>
                <a:uFillTx/>
                <a:latin typeface="Arial" panose="020B0604020202020204" pitchFamily="34" charset="0"/>
                <a:ea typeface="ＭＳ Ｐゴシック" panose="020B0600070205080204" pitchFamily="34" charset="-128"/>
                <a:cs typeface="+mn-cs"/>
              </a:rPr>
              <a:t>Données du PK : exportation de XLS vers Spectrum (I)</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E217895E-E21E-B08B-C8D0-3860F5349E1B}"/>
              </a:ext>
            </a:extLst>
          </p:cNvPr>
          <p:cNvSpPr txBox="1"/>
          <p:nvPr/>
        </p:nvSpPr>
        <p:spPr>
          <a:xfrm>
            <a:off x="720952" y="1176046"/>
            <a:ext cx="10526485" cy="4524315"/>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Nous vous encourageons, mais c'est facultatif, à exporter les données du processus de Kimberley de l'application Excel vers l'application </a:t>
            </a:r>
          </a:p>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Spectre &gt; AIM &gt; Statistiques du programme &gt; Populations clés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En tant qu'archives secondaires, avec une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documentation complète sur les sources et les méthodes.</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Inclure tout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PK avec moins de 3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points de</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données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(qui ne sont pas éligibles pour l'estimation de la tendance de l'EPP).</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Pour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tracer les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données du PK, pour 1 année civile (récente)</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Spectrum calculera et affichera "Autres F/M" en parallèle, de sorte que la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distribution complète de la population sera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calculée. </a:t>
            </a:r>
            <a:b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pour la population, les PVVIH et (si saisi pour KP) la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couverture ART et les nouvelles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infections.</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Cela n'aura pas d'impact sur l'estimation du VIH,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qui reste basée sur le CSAVR, ou sur votre EPP avec des KP sélectionnés avec &gt;=3 points de données.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8473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Données KP : Traitement et stockage des fichiers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E217895E-E21E-B08B-C8D0-3860F5349E1B}"/>
              </a:ext>
            </a:extLst>
          </p:cNvPr>
          <p:cNvSpPr txBox="1"/>
          <p:nvPr/>
        </p:nvSpPr>
        <p:spPr>
          <a:xfrm>
            <a:off x="720952" y="1176046"/>
            <a:ext cx="10526485" cy="3693319"/>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Pendant l'atelier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Télécharger le modèle XLS vide à partir du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dossier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Workshop_Share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(ou l'e-mail de l'ONUSIDA 'Estimates').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Réenregistrer sous :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Nom du pays</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]_KPdata_Date.XLS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localement et/ou dans le dossier SharePoint de votre pays.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Avant ou au plus tard le 31 mars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Enregistrez le fichier XLS final dans votre dossier SharePoint national.</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Importer le fichier XLS final dans le fichier Spectrum final</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Sauvegardez la version finale de Spectrum-PJNZ dans le dossier SharePoint de votre pays.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Soumettre à l'examen de l'ONUSIDA, par courrier électronique, les mêmes versions finales XLS et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Spectrum.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PJNZ.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Répétez l'importation d'Excel vers Spectrum à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chaque fois que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Vous mettez à jour les données du PK, du moins lorsque vous modifiez les données de la dernière année que vous exportez vers Spectrum.</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L'incidence nationale du Spectrum et l'estimation du nombre de PVVIH changent.</a:t>
            </a:r>
          </a:p>
        </p:txBody>
      </p:sp>
    </p:spTree>
    <p:extLst>
      <p:ext uri="{BB962C8B-B14F-4D97-AF65-F5344CB8AC3E}">
        <p14:creationId xmlns:p14="http://schemas.microsoft.com/office/powerpoint/2010/main" val="1416465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15B40"/>
                </a:solidFill>
                <a:effectLst/>
                <a:uLnTx/>
                <a:uFillTx/>
                <a:latin typeface="Arial" panose="020B0604020202020204" pitchFamily="34" charset="0"/>
                <a:ea typeface="ＭＳ Ｐゴシック" panose="020B0600070205080204" pitchFamily="34" charset="-128"/>
                <a:cs typeface="+mn-cs"/>
              </a:rPr>
              <a:t>Données du PK : exportation de XLS vers Spectrum (II)</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6" name="Picture 5" descr="Graphical user interface, application, table, Excel&#10;&#10;Description automatically generated">
            <a:extLst>
              <a:ext uri="{FF2B5EF4-FFF2-40B4-BE49-F238E27FC236}">
                <a16:creationId xmlns:a16="http://schemas.microsoft.com/office/drawing/2014/main" id="{06848DB1-8691-AA18-14E5-74B28CB966FE}"/>
              </a:ext>
            </a:extLst>
          </p:cNvPr>
          <p:cNvPicPr>
            <a:picLocks noChangeAspect="1"/>
          </p:cNvPicPr>
          <p:nvPr/>
        </p:nvPicPr>
        <p:blipFill rotWithShape="1">
          <a:blip r:embed="rId3"/>
          <a:srcRect l="729" b="7594"/>
          <a:stretch/>
        </p:blipFill>
        <p:spPr>
          <a:xfrm>
            <a:off x="1108337" y="1066800"/>
            <a:ext cx="10881824" cy="5697693"/>
          </a:xfrm>
          <a:prstGeom prst="rect">
            <a:avLst/>
          </a:prstGeom>
        </p:spPr>
      </p:pic>
    </p:spTree>
    <p:extLst>
      <p:ext uri="{BB962C8B-B14F-4D97-AF65-F5344CB8AC3E}">
        <p14:creationId xmlns:p14="http://schemas.microsoft.com/office/powerpoint/2010/main" val="96141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473076" y="276225"/>
            <a:ext cx="10608582" cy="461665"/>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15B40"/>
                </a:solidFill>
                <a:effectLst/>
                <a:uLnTx/>
                <a:uFillTx/>
                <a:latin typeface="Arial" panose="020B0604020202020204" pitchFamily="34" charset="0"/>
                <a:ea typeface="ＭＳ Ｐゴシック" panose="020B0600070205080204" pitchFamily="34" charset="-128"/>
                <a:cs typeface="+mn-cs"/>
              </a:rPr>
              <a:t>Données du PK : exportation de XLS vers Spectrum (III)</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5" name="Picture 4" descr="Chart, bar chart&#10;&#10;Description automatically generated">
            <a:extLst>
              <a:ext uri="{FF2B5EF4-FFF2-40B4-BE49-F238E27FC236}">
                <a16:creationId xmlns:a16="http://schemas.microsoft.com/office/drawing/2014/main" id="{DB6B25BD-6A10-DF97-4FC7-B9834EC3083E}"/>
              </a:ext>
            </a:extLst>
          </p:cNvPr>
          <p:cNvPicPr>
            <a:picLocks noChangeAspect="1"/>
          </p:cNvPicPr>
          <p:nvPr/>
        </p:nvPicPr>
        <p:blipFill rotWithShape="1">
          <a:blip r:embed="rId3"/>
          <a:srcRect b="12540"/>
          <a:stretch/>
        </p:blipFill>
        <p:spPr>
          <a:xfrm>
            <a:off x="0" y="859971"/>
            <a:ext cx="12192000" cy="5998029"/>
          </a:xfrm>
          <a:prstGeom prst="rect">
            <a:avLst/>
          </a:prstGeom>
        </p:spPr>
      </p:pic>
    </p:spTree>
    <p:extLst>
      <p:ext uri="{BB962C8B-B14F-4D97-AF65-F5344CB8AC3E}">
        <p14:creationId xmlns:p14="http://schemas.microsoft.com/office/powerpoint/2010/main" val="541671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A8F1CAD5-AD15-67D3-751C-7BCABC075B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6" t="7854" b="20541"/>
          <a:stretch/>
        </p:blipFill>
        <p:spPr bwMode="auto">
          <a:xfrm>
            <a:off x="4382499" y="2024743"/>
            <a:ext cx="7809501" cy="483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64DD145-434E-C3A2-2E0D-B9BFF6BD6661}"/>
              </a:ext>
            </a:extLst>
          </p:cNvPr>
          <p:cNvSpPr>
            <a:spLocks noGrp="1"/>
          </p:cNvSpPr>
          <p:nvPr>
            <p:ph type="title"/>
          </p:nvPr>
        </p:nvSpPr>
        <p:spPr>
          <a:xfrm>
            <a:off x="424667" y="408200"/>
            <a:ext cx="11767333" cy="767457"/>
          </a:xfrm>
        </p:spPr>
        <p:txBody>
          <a:bodyPr/>
          <a:lstStyle/>
          <a:p>
            <a:pPr algn="l"/>
            <a:r>
              <a:rPr lang="en-US" sz="2800" b="1" dirty="0">
                <a:solidFill>
                  <a:schemeClr val="accent2"/>
                </a:solidFill>
                <a:latin typeface="Arial" panose="020B0604020202020204" pitchFamily="34" charset="0"/>
                <a:ea typeface="ＭＳ Ｐゴシック" panose="020B0600070205080204" pitchFamily="34" charset="-128"/>
                <a:cs typeface="+mn-cs"/>
              </a:rPr>
              <a:t>Validité des estimations nationales du VIH pour (et à partir de) populations clés ? </a:t>
            </a:r>
            <a:endParaRPr lang="en-CH" sz="2800" b="1" dirty="0">
              <a:solidFill>
                <a:schemeClr val="accent2"/>
              </a:solidFill>
              <a:latin typeface="Arial" panose="020B0604020202020204" pitchFamily="34" charset="0"/>
              <a:ea typeface="ＭＳ Ｐゴシック" panose="020B0600070205080204" pitchFamily="34" charset="-128"/>
              <a:cs typeface="+mn-cs"/>
            </a:endParaRPr>
          </a:p>
        </p:txBody>
      </p:sp>
      <p:sp>
        <p:nvSpPr>
          <p:cNvPr id="5" name="Content Placeholder 4">
            <a:extLst>
              <a:ext uri="{FF2B5EF4-FFF2-40B4-BE49-F238E27FC236}">
                <a16:creationId xmlns:a16="http://schemas.microsoft.com/office/drawing/2014/main" id="{028C6241-C0E9-A1C4-9224-1EA644B6F157}"/>
              </a:ext>
            </a:extLst>
          </p:cNvPr>
          <p:cNvSpPr>
            <a:spLocks noGrp="1"/>
          </p:cNvSpPr>
          <p:nvPr>
            <p:ph idx="1"/>
          </p:nvPr>
        </p:nvSpPr>
        <p:spPr>
          <a:xfrm>
            <a:off x="217714" y="1262741"/>
            <a:ext cx="11212286" cy="1763487"/>
          </a:xfrm>
        </p:spPr>
        <p:txBody>
          <a:bodyPr/>
          <a:lstStyle/>
          <a:p>
            <a:r>
              <a:rPr lang="en-US" sz="1800" dirty="0">
                <a:latin typeface="+mj-lt"/>
              </a:rPr>
              <a:t>L'ONUSIDA a besoin de données "récentes" pour publier les tendances de l'incidence basées sur l'EPP. </a:t>
            </a:r>
          </a:p>
          <a:p>
            <a:r>
              <a:rPr lang="en-US" sz="1800" dirty="0">
                <a:latin typeface="+mj-lt"/>
              </a:rPr>
              <a:t>Les estimations de la prévalence du VIH pour au moins </a:t>
            </a:r>
            <a:r>
              <a:rPr lang="en-US" sz="1800" b="1" dirty="0">
                <a:latin typeface="+mj-lt"/>
              </a:rPr>
              <a:t>une population </a:t>
            </a:r>
            <a:r>
              <a:rPr lang="en-US" sz="1800" dirty="0">
                <a:latin typeface="+mj-lt"/>
              </a:rPr>
              <a:t>doivent </a:t>
            </a:r>
            <a:r>
              <a:rPr lang="en-US" sz="1800" b="1" dirty="0">
                <a:latin typeface="+mj-lt"/>
              </a:rPr>
              <a:t>dater de moins de 5 ans.</a:t>
            </a:r>
            <a:endParaRPr lang="en-US" sz="1800" dirty="0">
              <a:latin typeface="+mj-lt"/>
            </a:endParaRPr>
          </a:p>
          <a:p>
            <a:pPr lvl="1"/>
            <a:r>
              <a:rPr lang="en-US" sz="1800" dirty="0">
                <a:latin typeface="+mj-lt"/>
              </a:rPr>
              <a:t>Cycle 2023 : à partir de </a:t>
            </a:r>
            <a:r>
              <a:rPr lang="en-US" sz="1800" b="1" dirty="0">
                <a:latin typeface="+mj-lt"/>
              </a:rPr>
              <a:t>2019 ou plus tard</a:t>
            </a:r>
          </a:p>
        </p:txBody>
      </p:sp>
      <p:sp>
        <p:nvSpPr>
          <p:cNvPr id="3" name="TextBox 2">
            <a:extLst>
              <a:ext uri="{FF2B5EF4-FFF2-40B4-BE49-F238E27FC236}">
                <a16:creationId xmlns:a16="http://schemas.microsoft.com/office/drawing/2014/main" id="{3C3466C9-2B69-21AA-C799-BA3EA0A8058E}"/>
              </a:ext>
            </a:extLst>
          </p:cNvPr>
          <p:cNvSpPr txBox="1"/>
          <p:nvPr/>
        </p:nvSpPr>
        <p:spPr>
          <a:xfrm>
            <a:off x="217714" y="2477789"/>
            <a:ext cx="4408714" cy="2677656"/>
          </a:xfrm>
          <a:prstGeom prst="rect">
            <a:avLst/>
          </a:prstGeom>
          <a:noFill/>
        </p:spPr>
        <p:txBody>
          <a:bodyPr wrap="square">
            <a:spAutoFit/>
          </a:bodyPr>
          <a:lstStyle/>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Les estimations de la taille de la population doivent être </a:t>
            </a:r>
            <a:r>
              <a:rPr kumimoji="0" lang="en-US" sz="20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adéquates au niveau national</a:t>
            </a:r>
          </a:p>
          <a:p>
            <a:pPr marL="800100" marR="0" lvl="2"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Définition de l'adéquation : </a:t>
            </a:r>
            <a:b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b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voir </a:t>
            </a: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hlinkClick r:id="rId3"/>
              </a:rPr>
              <a:t>Sabin et al, 2016 </a:t>
            </a:r>
            <a:endPar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800100" marR="0" lvl="2"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Sur la base de méthodes établies, triangulées et examinées</a:t>
            </a:r>
          </a:p>
          <a:p>
            <a:pPr marL="800100" marR="0" lvl="2"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Validé par rapport aux </a:t>
            </a:r>
            <a:b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b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des estimations régionales</a:t>
            </a:r>
          </a:p>
        </p:txBody>
      </p:sp>
    </p:spTree>
    <p:extLst>
      <p:ext uri="{BB962C8B-B14F-4D97-AF65-F5344CB8AC3E}">
        <p14:creationId xmlns:p14="http://schemas.microsoft.com/office/powerpoint/2010/main" val="217281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DD145-434E-C3A2-2E0D-B9BFF6BD6661}"/>
              </a:ext>
            </a:extLst>
          </p:cNvPr>
          <p:cNvSpPr>
            <a:spLocks noGrp="1"/>
          </p:cNvSpPr>
          <p:nvPr>
            <p:ph type="title"/>
          </p:nvPr>
        </p:nvSpPr>
        <p:spPr>
          <a:xfrm>
            <a:off x="424667" y="408200"/>
            <a:ext cx="11767333" cy="767457"/>
          </a:xfrm>
        </p:spPr>
        <p:txBody>
          <a:bodyPr/>
          <a:lstStyle/>
          <a:p>
            <a:pPr algn="l"/>
            <a:r>
              <a:rPr lang="en-US" sz="2800" b="1" dirty="0">
                <a:solidFill>
                  <a:schemeClr val="accent2"/>
                </a:solidFill>
                <a:latin typeface="Arial" panose="020B0604020202020204" pitchFamily="34" charset="0"/>
                <a:ea typeface="ＭＳ Ｐゴシック" panose="020B0600070205080204" pitchFamily="34" charset="-128"/>
                <a:cs typeface="+mn-cs"/>
              </a:rPr>
              <a:t>Validité des estimations nationales du VIH pour (et à partir de) populations clés ? </a:t>
            </a:r>
            <a:endParaRPr lang="en-CH" sz="2800" b="1" dirty="0">
              <a:solidFill>
                <a:schemeClr val="accent2"/>
              </a:solidFill>
              <a:latin typeface="Arial" panose="020B0604020202020204" pitchFamily="34" charset="0"/>
              <a:ea typeface="ＭＳ Ｐゴシック" panose="020B0600070205080204" pitchFamily="34" charset="-128"/>
              <a:cs typeface="+mn-cs"/>
            </a:endParaRPr>
          </a:p>
        </p:txBody>
      </p:sp>
      <p:sp>
        <p:nvSpPr>
          <p:cNvPr id="5" name="Content Placeholder 4">
            <a:extLst>
              <a:ext uri="{FF2B5EF4-FFF2-40B4-BE49-F238E27FC236}">
                <a16:creationId xmlns:a16="http://schemas.microsoft.com/office/drawing/2014/main" id="{028C6241-C0E9-A1C4-9224-1EA644B6F157}"/>
              </a:ext>
            </a:extLst>
          </p:cNvPr>
          <p:cNvSpPr>
            <a:spLocks noGrp="1"/>
          </p:cNvSpPr>
          <p:nvPr>
            <p:ph idx="1"/>
          </p:nvPr>
        </p:nvSpPr>
        <p:spPr>
          <a:xfrm>
            <a:off x="217714" y="1266108"/>
            <a:ext cx="11212286" cy="1763487"/>
          </a:xfrm>
        </p:spPr>
        <p:txBody>
          <a:bodyPr/>
          <a:lstStyle/>
          <a:p>
            <a:r>
              <a:rPr lang="en-US" sz="2000" dirty="0">
                <a:latin typeface="+mj-lt"/>
              </a:rPr>
              <a:t>L'ONUSIDA a besoin de données "récentes" pour publier les tendances de l'incidence basées sur l'EPP. </a:t>
            </a:r>
          </a:p>
          <a:p>
            <a:r>
              <a:rPr lang="en-US" sz="2000" dirty="0">
                <a:latin typeface="+mj-lt"/>
              </a:rPr>
              <a:t>Les estimations de la prévalence du VIH pour au moins </a:t>
            </a:r>
            <a:r>
              <a:rPr lang="en-US" sz="2000" b="1" dirty="0">
                <a:latin typeface="+mj-lt"/>
              </a:rPr>
              <a:t>une population </a:t>
            </a:r>
            <a:r>
              <a:rPr lang="en-US" sz="2000" dirty="0">
                <a:latin typeface="+mj-lt"/>
              </a:rPr>
              <a:t>doivent </a:t>
            </a:r>
            <a:r>
              <a:rPr lang="en-US" sz="2000" b="1" dirty="0">
                <a:latin typeface="+mj-lt"/>
              </a:rPr>
              <a:t>dater de moins de 5 ans.</a:t>
            </a:r>
            <a:endParaRPr lang="en-US" sz="2000" dirty="0">
              <a:latin typeface="+mj-lt"/>
            </a:endParaRPr>
          </a:p>
          <a:p>
            <a:pPr lvl="1"/>
            <a:r>
              <a:rPr lang="en-US" sz="2000" dirty="0">
                <a:latin typeface="+mj-lt"/>
              </a:rPr>
              <a:t>Cycle 2023 : à partir de </a:t>
            </a:r>
            <a:r>
              <a:rPr lang="en-US" sz="2000" b="1" dirty="0">
                <a:latin typeface="+mj-lt"/>
              </a:rPr>
              <a:t>2019 ou plus tard</a:t>
            </a:r>
          </a:p>
        </p:txBody>
      </p:sp>
      <p:sp>
        <p:nvSpPr>
          <p:cNvPr id="3" name="TextBox 2">
            <a:extLst>
              <a:ext uri="{FF2B5EF4-FFF2-40B4-BE49-F238E27FC236}">
                <a16:creationId xmlns:a16="http://schemas.microsoft.com/office/drawing/2014/main" id="{3C3466C9-2B69-21AA-C799-BA3EA0A8058E}"/>
              </a:ext>
            </a:extLst>
          </p:cNvPr>
          <p:cNvSpPr txBox="1"/>
          <p:nvPr/>
        </p:nvSpPr>
        <p:spPr>
          <a:xfrm>
            <a:off x="217714" y="3250675"/>
            <a:ext cx="4408714" cy="2677656"/>
          </a:xfrm>
          <a:prstGeom prst="rect">
            <a:avLst/>
          </a:prstGeom>
          <a:noFill/>
        </p:spPr>
        <p:txBody>
          <a:bodyPr wrap="square">
            <a:spAutoFit/>
          </a:bodyPr>
          <a:lstStyle/>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Les estimations de la taille de la population doivent être </a:t>
            </a:r>
            <a:r>
              <a:rPr kumimoji="0" lang="en-US" sz="20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adéquates au niveau national</a:t>
            </a:r>
          </a:p>
          <a:p>
            <a:pPr marL="800100" marR="0" lvl="2"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Définition de l'adéquation : </a:t>
            </a:r>
            <a:b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b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voir </a:t>
            </a: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hlinkClick r:id="rId2"/>
              </a:rPr>
              <a:t>Sabin et al, 2016 </a:t>
            </a:r>
            <a:endPar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800100" marR="0" lvl="2"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Sur la base de méthodes établies, triangulées et examinées</a:t>
            </a:r>
          </a:p>
          <a:p>
            <a:pPr marL="800100" marR="0" lvl="2"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Validé par rapport aux </a:t>
            </a:r>
            <a:b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br>
            <a:r>
              <a:rPr kumimoji="0" lang="en-US"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des estimations régionales</a:t>
            </a:r>
          </a:p>
        </p:txBody>
      </p:sp>
      <p:pic>
        <p:nvPicPr>
          <p:cNvPr id="2" name="Picture 1">
            <a:extLst>
              <a:ext uri="{FF2B5EF4-FFF2-40B4-BE49-F238E27FC236}">
                <a16:creationId xmlns:a16="http://schemas.microsoft.com/office/drawing/2014/main" id="{DB4E9381-71CD-54F0-8F17-B0CB0AADB3AB}"/>
              </a:ext>
            </a:extLst>
          </p:cNvPr>
          <p:cNvPicPr>
            <a:picLocks noChangeAspect="1"/>
          </p:cNvPicPr>
          <p:nvPr/>
        </p:nvPicPr>
        <p:blipFill>
          <a:blip r:embed="rId3"/>
          <a:stretch>
            <a:fillRect/>
          </a:stretch>
        </p:blipFill>
        <p:spPr>
          <a:xfrm>
            <a:off x="5164688" y="2677886"/>
            <a:ext cx="7027312" cy="4021552"/>
          </a:xfrm>
          <a:prstGeom prst="rect">
            <a:avLst/>
          </a:prstGeom>
        </p:spPr>
      </p:pic>
    </p:spTree>
    <p:extLst>
      <p:ext uri="{BB962C8B-B14F-4D97-AF65-F5344CB8AC3E}">
        <p14:creationId xmlns:p14="http://schemas.microsoft.com/office/powerpoint/2010/main" val="99400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9A21206-CEE5-D359-4ED4-CBDA74BFBA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 t="7296" b="19407"/>
          <a:stretch/>
        </p:blipFill>
        <p:spPr bwMode="auto">
          <a:xfrm>
            <a:off x="6096000" y="3282525"/>
            <a:ext cx="6096000" cy="345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64DD145-434E-C3A2-2E0D-B9BFF6BD6661}"/>
              </a:ext>
            </a:extLst>
          </p:cNvPr>
          <p:cNvSpPr>
            <a:spLocks noGrp="1"/>
          </p:cNvSpPr>
          <p:nvPr>
            <p:ph type="title"/>
          </p:nvPr>
        </p:nvSpPr>
        <p:spPr>
          <a:xfrm>
            <a:off x="424667" y="408200"/>
            <a:ext cx="11767333" cy="767457"/>
          </a:xfrm>
        </p:spPr>
        <p:txBody>
          <a:bodyPr/>
          <a:lstStyle/>
          <a:p>
            <a:pPr algn="l"/>
            <a:r>
              <a:rPr lang="en-US" sz="2800" b="1" dirty="0">
                <a:solidFill>
                  <a:schemeClr val="accent2"/>
                </a:solidFill>
                <a:latin typeface="Arial" panose="020B0604020202020204" pitchFamily="34" charset="0"/>
                <a:ea typeface="ＭＳ Ｐゴシック" panose="020B0600070205080204" pitchFamily="34" charset="-128"/>
                <a:cs typeface="+mn-cs"/>
              </a:rPr>
              <a:t>Validité des estimations nationales du VIH pour (et à partir de) populations clés ? </a:t>
            </a:r>
            <a:endParaRPr lang="en-CH" sz="2800" b="1" dirty="0">
              <a:solidFill>
                <a:schemeClr val="accent2"/>
              </a:solidFill>
              <a:latin typeface="Arial" panose="020B0604020202020204" pitchFamily="34" charset="0"/>
              <a:ea typeface="ＭＳ Ｐゴシック" panose="020B0600070205080204" pitchFamily="34" charset="-128"/>
              <a:cs typeface="+mn-cs"/>
            </a:endParaRPr>
          </a:p>
        </p:txBody>
      </p:sp>
      <p:sp>
        <p:nvSpPr>
          <p:cNvPr id="5" name="Content Placeholder 4">
            <a:extLst>
              <a:ext uri="{FF2B5EF4-FFF2-40B4-BE49-F238E27FC236}">
                <a16:creationId xmlns:a16="http://schemas.microsoft.com/office/drawing/2014/main" id="{028C6241-C0E9-A1C4-9224-1EA644B6F157}"/>
              </a:ext>
            </a:extLst>
          </p:cNvPr>
          <p:cNvSpPr>
            <a:spLocks noGrp="1"/>
          </p:cNvSpPr>
          <p:nvPr>
            <p:ph idx="1"/>
          </p:nvPr>
        </p:nvSpPr>
        <p:spPr>
          <a:xfrm>
            <a:off x="424667" y="1349827"/>
            <a:ext cx="10972800" cy="4525963"/>
          </a:xfrm>
        </p:spPr>
        <p:txBody>
          <a:bodyPr/>
          <a:lstStyle/>
          <a:p>
            <a:r>
              <a:rPr lang="en-US" sz="1800" dirty="0">
                <a:latin typeface="+mj-lt"/>
              </a:rPr>
              <a:t>L'ONUSIDA a besoin de données "récentes" pour publier les tendances de l'incidence basées sur l'EPP. </a:t>
            </a:r>
          </a:p>
          <a:p>
            <a:r>
              <a:rPr lang="en-US" sz="1800" dirty="0">
                <a:latin typeface="+mj-lt"/>
              </a:rPr>
              <a:t>Les estimations de la prévalence du VIH pour au moins </a:t>
            </a:r>
            <a:r>
              <a:rPr lang="en-US" sz="1800" b="1" dirty="0">
                <a:latin typeface="+mj-lt"/>
              </a:rPr>
              <a:t>une population </a:t>
            </a:r>
            <a:r>
              <a:rPr lang="en-US" sz="1800" dirty="0">
                <a:latin typeface="+mj-lt"/>
              </a:rPr>
              <a:t>doivent </a:t>
            </a:r>
            <a:r>
              <a:rPr lang="en-US" sz="1800" b="1" dirty="0">
                <a:latin typeface="+mj-lt"/>
              </a:rPr>
              <a:t>dater de moins de 5 ans.</a:t>
            </a:r>
            <a:endParaRPr lang="en-US" sz="1800" dirty="0">
              <a:latin typeface="+mj-lt"/>
            </a:endParaRPr>
          </a:p>
          <a:p>
            <a:pPr lvl="1"/>
            <a:r>
              <a:rPr lang="en-US" sz="1800" dirty="0">
                <a:latin typeface="+mj-lt"/>
              </a:rPr>
              <a:t>Cycle 2023 : à partir de </a:t>
            </a:r>
            <a:r>
              <a:rPr lang="en-US" sz="1800" b="1" dirty="0">
                <a:latin typeface="+mj-lt"/>
              </a:rPr>
              <a:t>2019 ou plus tard</a:t>
            </a:r>
          </a:p>
          <a:p>
            <a:r>
              <a:rPr lang="en-US" sz="1800" dirty="0">
                <a:latin typeface="+mj-lt"/>
              </a:rPr>
              <a:t>Les estimations de la taille de la population doivent </a:t>
            </a:r>
            <a:br>
              <a:rPr lang="en-US" sz="1800" dirty="0">
                <a:latin typeface="+mj-lt"/>
              </a:rPr>
            </a:br>
            <a:r>
              <a:rPr lang="en-US" sz="1800" dirty="0">
                <a:latin typeface="+mj-lt"/>
              </a:rPr>
              <a:t>être </a:t>
            </a:r>
            <a:r>
              <a:rPr lang="en-US" sz="1800" i="1" dirty="0">
                <a:latin typeface="+mj-lt"/>
              </a:rPr>
              <a:t>adéquates au niveau national</a:t>
            </a:r>
          </a:p>
          <a:p>
            <a:pPr marL="800100" lvl="2" indent="-342900">
              <a:buFont typeface="Arial" panose="020B0604020202020204" pitchFamily="34" charset="0"/>
              <a:buChar char="•"/>
            </a:pPr>
            <a:r>
              <a:rPr lang="en-US" sz="1800" dirty="0">
                <a:latin typeface="+mj-lt"/>
              </a:rPr>
              <a:t>Définition de l'adéquation : </a:t>
            </a:r>
            <a:br>
              <a:rPr lang="en-US" sz="1800" dirty="0">
                <a:latin typeface="+mj-lt"/>
              </a:rPr>
            </a:br>
            <a:r>
              <a:rPr lang="en-US" sz="1800" dirty="0">
                <a:latin typeface="+mj-lt"/>
              </a:rPr>
              <a:t>voir </a:t>
            </a:r>
            <a:r>
              <a:rPr lang="en-US" sz="1800" dirty="0">
                <a:latin typeface="+mj-lt"/>
                <a:hlinkClick r:id="rId3"/>
              </a:rPr>
              <a:t>Sabin et al, 2016 </a:t>
            </a:r>
            <a:endParaRPr lang="en-US" sz="1800" dirty="0">
              <a:latin typeface="+mj-lt"/>
            </a:endParaRPr>
          </a:p>
          <a:p>
            <a:pPr marL="800100" lvl="2" indent="-342900">
              <a:buFont typeface="Arial" panose="020B0604020202020204" pitchFamily="34" charset="0"/>
              <a:buChar char="•"/>
            </a:pPr>
            <a:r>
              <a:rPr lang="en-US" sz="1800" dirty="0">
                <a:latin typeface="+mj-lt"/>
              </a:rPr>
              <a:t>Sur la base de méthodes établies, triangulées et examinées</a:t>
            </a:r>
          </a:p>
          <a:p>
            <a:pPr marL="800100" lvl="2" indent="-342900">
              <a:buFont typeface="Arial" panose="020B0604020202020204" pitchFamily="34" charset="0"/>
              <a:buChar char="•"/>
            </a:pPr>
            <a:r>
              <a:rPr lang="en-US" sz="1800" dirty="0">
                <a:latin typeface="+mj-lt"/>
              </a:rPr>
              <a:t>Validé par rapport aux </a:t>
            </a:r>
            <a:br>
              <a:rPr lang="en-US" sz="1800" dirty="0">
                <a:latin typeface="+mj-lt"/>
              </a:rPr>
            </a:br>
            <a:r>
              <a:rPr lang="en-US" sz="1800" dirty="0">
                <a:latin typeface="+mj-lt"/>
              </a:rPr>
              <a:t>des estimations régionales</a:t>
            </a:r>
          </a:p>
        </p:txBody>
      </p:sp>
    </p:spTree>
    <p:extLst>
      <p:ext uri="{BB962C8B-B14F-4D97-AF65-F5344CB8AC3E}">
        <p14:creationId xmlns:p14="http://schemas.microsoft.com/office/powerpoint/2010/main" val="401755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22D414-F7AB-83F4-3DCD-5741A0FB84A9}"/>
              </a:ext>
            </a:extLst>
          </p:cNvPr>
          <p:cNvPicPr>
            <a:picLocks noChangeAspect="1"/>
          </p:cNvPicPr>
          <p:nvPr/>
        </p:nvPicPr>
        <p:blipFill>
          <a:blip r:embed="rId2"/>
          <a:stretch>
            <a:fillRect/>
          </a:stretch>
        </p:blipFill>
        <p:spPr>
          <a:xfrm>
            <a:off x="5200072" y="2205691"/>
            <a:ext cx="6797963" cy="4652309"/>
          </a:xfrm>
          <a:prstGeom prst="rect">
            <a:avLst/>
          </a:prstGeom>
        </p:spPr>
      </p:pic>
      <p:sp>
        <p:nvSpPr>
          <p:cNvPr id="4" name="Title 3">
            <a:extLst>
              <a:ext uri="{FF2B5EF4-FFF2-40B4-BE49-F238E27FC236}">
                <a16:creationId xmlns:a16="http://schemas.microsoft.com/office/drawing/2014/main" id="{664DD145-434E-C3A2-2E0D-B9BFF6BD6661}"/>
              </a:ext>
            </a:extLst>
          </p:cNvPr>
          <p:cNvSpPr>
            <a:spLocks noGrp="1"/>
          </p:cNvSpPr>
          <p:nvPr>
            <p:ph type="title"/>
          </p:nvPr>
        </p:nvSpPr>
        <p:spPr>
          <a:xfrm>
            <a:off x="424667" y="408200"/>
            <a:ext cx="11767333" cy="767457"/>
          </a:xfrm>
        </p:spPr>
        <p:txBody>
          <a:bodyPr/>
          <a:lstStyle/>
          <a:p>
            <a:pPr algn="l"/>
            <a:r>
              <a:rPr lang="en-US" sz="2800" b="1" dirty="0">
                <a:solidFill>
                  <a:schemeClr val="accent2"/>
                </a:solidFill>
                <a:latin typeface="Arial" panose="020B0604020202020204" pitchFamily="34" charset="0"/>
                <a:ea typeface="ＭＳ Ｐゴシック" panose="020B0600070205080204" pitchFamily="34" charset="-128"/>
                <a:cs typeface="+mn-cs"/>
              </a:rPr>
              <a:t>Validité des estimations nationales du VIH pour (et à partir de) populations clés ? </a:t>
            </a:r>
            <a:endParaRPr lang="en-CH" sz="2800" b="1" dirty="0">
              <a:solidFill>
                <a:schemeClr val="accent2"/>
              </a:solidFill>
              <a:latin typeface="Arial" panose="020B0604020202020204" pitchFamily="34" charset="0"/>
              <a:ea typeface="ＭＳ Ｐゴシック" panose="020B0600070205080204" pitchFamily="34" charset="-128"/>
              <a:cs typeface="+mn-cs"/>
            </a:endParaRPr>
          </a:p>
        </p:txBody>
      </p:sp>
      <p:sp>
        <p:nvSpPr>
          <p:cNvPr id="5" name="Content Placeholder 4">
            <a:extLst>
              <a:ext uri="{FF2B5EF4-FFF2-40B4-BE49-F238E27FC236}">
                <a16:creationId xmlns:a16="http://schemas.microsoft.com/office/drawing/2014/main" id="{028C6241-C0E9-A1C4-9224-1EA644B6F157}"/>
              </a:ext>
            </a:extLst>
          </p:cNvPr>
          <p:cNvSpPr>
            <a:spLocks noGrp="1"/>
          </p:cNvSpPr>
          <p:nvPr>
            <p:ph idx="1"/>
          </p:nvPr>
        </p:nvSpPr>
        <p:spPr>
          <a:xfrm>
            <a:off x="424667" y="1349827"/>
            <a:ext cx="10972800" cy="4525963"/>
          </a:xfrm>
        </p:spPr>
        <p:txBody>
          <a:bodyPr/>
          <a:lstStyle/>
          <a:p>
            <a:r>
              <a:rPr lang="en-US" sz="1800" dirty="0">
                <a:latin typeface="+mj-lt"/>
              </a:rPr>
              <a:t>L'ONUSIDA a besoin de données "récentes" pour publier les tendances de l'incidence basées sur l'EPP. </a:t>
            </a:r>
          </a:p>
          <a:p>
            <a:r>
              <a:rPr lang="en-US" sz="1800" dirty="0">
                <a:latin typeface="+mj-lt"/>
              </a:rPr>
              <a:t>Les estimations de la prévalence du VIH pour au moins </a:t>
            </a:r>
            <a:r>
              <a:rPr lang="en-US" sz="1800" b="1" dirty="0">
                <a:latin typeface="+mj-lt"/>
              </a:rPr>
              <a:t>une population </a:t>
            </a:r>
            <a:r>
              <a:rPr lang="en-US" sz="1800" dirty="0">
                <a:latin typeface="+mj-lt"/>
              </a:rPr>
              <a:t>doivent </a:t>
            </a:r>
            <a:r>
              <a:rPr lang="en-US" sz="1800" b="1" dirty="0">
                <a:latin typeface="+mj-lt"/>
              </a:rPr>
              <a:t>dater de moins de 5 ans.</a:t>
            </a:r>
            <a:endParaRPr lang="en-US" sz="1800" dirty="0">
              <a:latin typeface="+mj-lt"/>
            </a:endParaRPr>
          </a:p>
          <a:p>
            <a:pPr lvl="1"/>
            <a:r>
              <a:rPr lang="en-US" sz="1800" dirty="0">
                <a:latin typeface="+mj-lt"/>
              </a:rPr>
              <a:t>Cycle 2023 : à partir de </a:t>
            </a:r>
            <a:r>
              <a:rPr lang="en-US" sz="1800" b="1" dirty="0">
                <a:latin typeface="+mj-lt"/>
              </a:rPr>
              <a:t>2019 ou plus tard</a:t>
            </a:r>
          </a:p>
          <a:p>
            <a:r>
              <a:rPr lang="en-US" sz="1800" dirty="0">
                <a:latin typeface="+mj-lt"/>
              </a:rPr>
              <a:t>Les estimations de la taille de la population doivent </a:t>
            </a:r>
            <a:br>
              <a:rPr lang="en-US" sz="1800" dirty="0">
                <a:latin typeface="+mj-lt"/>
              </a:rPr>
            </a:br>
            <a:r>
              <a:rPr lang="en-US" sz="1800" dirty="0">
                <a:latin typeface="+mj-lt"/>
              </a:rPr>
              <a:t>être </a:t>
            </a:r>
            <a:r>
              <a:rPr lang="en-US" sz="1800" i="1" dirty="0">
                <a:latin typeface="+mj-lt"/>
              </a:rPr>
              <a:t>adéquates au niveau national</a:t>
            </a:r>
          </a:p>
          <a:p>
            <a:pPr marL="800100" lvl="2" indent="-342900">
              <a:buFont typeface="Arial" panose="020B0604020202020204" pitchFamily="34" charset="0"/>
              <a:buChar char="•"/>
            </a:pPr>
            <a:r>
              <a:rPr lang="en-US" sz="1800" dirty="0">
                <a:latin typeface="+mj-lt"/>
              </a:rPr>
              <a:t>Définition de l'adéquation : </a:t>
            </a:r>
            <a:br>
              <a:rPr lang="en-US" sz="1800" dirty="0">
                <a:latin typeface="+mj-lt"/>
              </a:rPr>
            </a:br>
            <a:r>
              <a:rPr lang="en-US" sz="1800" dirty="0">
                <a:latin typeface="+mj-lt"/>
              </a:rPr>
              <a:t>voir </a:t>
            </a:r>
            <a:r>
              <a:rPr lang="en-US" sz="1800" dirty="0">
                <a:latin typeface="+mj-lt"/>
                <a:hlinkClick r:id="rId3"/>
              </a:rPr>
              <a:t>Sabin et al, 2016 </a:t>
            </a:r>
            <a:endParaRPr lang="en-US" sz="1800" dirty="0">
              <a:latin typeface="+mj-lt"/>
            </a:endParaRPr>
          </a:p>
          <a:p>
            <a:pPr marL="800100" lvl="2" indent="-342900">
              <a:buFont typeface="Arial" panose="020B0604020202020204" pitchFamily="34" charset="0"/>
              <a:buChar char="•"/>
            </a:pPr>
            <a:r>
              <a:rPr lang="en-US" sz="1800" dirty="0">
                <a:latin typeface="+mj-lt"/>
              </a:rPr>
              <a:t>Basé sur des méthodes établies, </a:t>
            </a:r>
            <a:br>
              <a:rPr lang="en-US" sz="1800" dirty="0">
                <a:latin typeface="+mj-lt"/>
              </a:rPr>
            </a:br>
            <a:r>
              <a:rPr lang="en-US" sz="1800" dirty="0">
                <a:latin typeface="+mj-lt"/>
              </a:rPr>
              <a:t>triangulées et révisées</a:t>
            </a:r>
          </a:p>
          <a:p>
            <a:pPr marL="800100" lvl="2" indent="-342900">
              <a:buFont typeface="Arial" panose="020B0604020202020204" pitchFamily="34" charset="0"/>
              <a:buChar char="•"/>
            </a:pPr>
            <a:r>
              <a:rPr lang="en-US" sz="1800" dirty="0">
                <a:latin typeface="+mj-lt"/>
              </a:rPr>
              <a:t>Validé par rapport aux </a:t>
            </a:r>
            <a:br>
              <a:rPr lang="en-US" sz="1800" dirty="0">
                <a:latin typeface="+mj-lt"/>
              </a:rPr>
            </a:br>
            <a:r>
              <a:rPr lang="en-US" sz="1800" dirty="0">
                <a:latin typeface="+mj-lt"/>
              </a:rPr>
              <a:t>des estimations régionales</a:t>
            </a:r>
          </a:p>
        </p:txBody>
      </p:sp>
    </p:spTree>
    <p:extLst>
      <p:ext uri="{BB962C8B-B14F-4D97-AF65-F5344CB8AC3E}">
        <p14:creationId xmlns:p14="http://schemas.microsoft.com/office/powerpoint/2010/main" val="169816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B151C6-A2AA-578B-3054-115C8018E977}"/>
              </a:ext>
            </a:extLst>
          </p:cNvPr>
          <p:cNvSpPr txBox="1"/>
          <p:nvPr/>
        </p:nvSpPr>
        <p:spPr>
          <a:xfrm>
            <a:off x="1458686" y="1641707"/>
            <a:ext cx="6096000" cy="646331"/>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 name="Rectangle 1">
            <a:extLst>
              <a:ext uri="{FF2B5EF4-FFF2-40B4-BE49-F238E27FC236}">
                <a16:creationId xmlns:a16="http://schemas.microsoft.com/office/drawing/2014/main" id="{57000133-4F2C-F3F7-32DF-61550F6F3602}"/>
              </a:ext>
            </a:extLst>
          </p:cNvPr>
          <p:cNvSpPr>
            <a:spLocks noChangeArrowheads="1"/>
          </p:cNvSpPr>
          <p:nvPr/>
        </p:nvSpPr>
        <p:spPr bwMode="auto">
          <a:xfrm>
            <a:off x="1" y="875927"/>
            <a:ext cx="4653651" cy="4185761"/>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H"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hlinkClick r:id="rId2"/>
              </a:rPr>
              <a:t>https://www.sciencedirect.com/science/article/pii/S1201971222002648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CH" sz="1600" b="0" i="0" u="none" strike="noStrike" kern="1200" cap="none" spc="0" normalizeH="0" baseline="0" noProof="0" dirty="0">
              <a:ln>
                <a:noFill/>
              </a:ln>
              <a:solidFill>
                <a:srgbClr val="2E2E2E"/>
              </a:solidFill>
              <a:effectLst/>
              <a:uLnTx/>
              <a:uFillTx/>
              <a:latin typeface="Calibri"/>
              <a:ea typeface="ＭＳ Ｐゴシック" panose="020B0600070205080204"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H" altLang="en-CH" sz="1600" b="0" i="0" u="none" strike="noStrike" kern="1200" cap="none" spc="0" normalizeH="0" baseline="0" noProof="0" dirty="0">
                <a:ln>
                  <a:noFill/>
                </a:ln>
                <a:solidFill>
                  <a:srgbClr val="2E2E2E"/>
                </a:solidFill>
                <a:effectLst/>
                <a:uLnTx/>
                <a:uFillTx/>
                <a:latin typeface="Calibri"/>
                <a:ea typeface="ＭＳ Ｐゴシック" panose="020B0600070205080204" pitchFamily="34" charset="-128"/>
                <a:cs typeface="+mn-cs"/>
              </a:rPr>
              <a:t>Dans près d'un tiers des pays, il existe encore peu ou pas de données sur le VIH concernant les populations clés.</a:t>
            </a:r>
          </a:p>
          <a:p>
            <a:pPr marL="2857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H" altLang="en-CH" sz="1600" b="0" i="0" u="none" strike="noStrike" kern="1200" cap="none" spc="0" normalizeH="0" baseline="0" noProof="0" dirty="0">
                <a:ln>
                  <a:noFill/>
                </a:ln>
                <a:solidFill>
                  <a:srgbClr val="2E2E2E"/>
                </a:solidFill>
                <a:effectLst/>
                <a:uLnTx/>
                <a:uFillTx/>
                <a:latin typeface="Calibri"/>
                <a:ea typeface="ＭＳ Ｐゴシック" panose="020B0600070205080204" pitchFamily="34" charset="-128"/>
                <a:cs typeface="+mn-cs"/>
              </a:rPr>
              <a:t>Des enquêtes </a:t>
            </a:r>
            <a:r>
              <a:rPr kumimoji="0" lang="en-CH" altLang="en-CH" sz="1600" b="0" i="0" u="none" strike="noStrike" kern="1200" cap="none" spc="0" normalizeH="0" baseline="0" noProof="0" dirty="0" err="1">
                <a:ln>
                  <a:noFill/>
                </a:ln>
                <a:solidFill>
                  <a:srgbClr val="2E2E2E"/>
                </a:solidFill>
                <a:effectLst/>
                <a:uLnTx/>
                <a:uFillTx/>
                <a:latin typeface="Calibri"/>
                <a:ea typeface="ＭＳ Ｐゴシック" panose="020B0600070205080204" pitchFamily="34" charset="-128"/>
                <a:cs typeface="+mn-cs"/>
              </a:rPr>
              <a:t>bio-comportementales</a:t>
            </a:r>
            <a:r>
              <a:rPr kumimoji="0" lang="en-CH" altLang="en-CH" sz="1600" b="0" i="0" u="none" strike="noStrike" kern="1200" cap="none" spc="0" normalizeH="0" baseline="0" noProof="0" dirty="0">
                <a:ln>
                  <a:noFill/>
                </a:ln>
                <a:solidFill>
                  <a:srgbClr val="2E2E2E"/>
                </a:solidFill>
                <a:effectLst/>
                <a:uLnTx/>
                <a:uFillTx/>
                <a:latin typeface="Calibri"/>
                <a:ea typeface="ＭＳ Ｐゴシック" panose="020B0600070205080204" pitchFamily="34" charset="-128"/>
                <a:cs typeface="+mn-cs"/>
              </a:rPr>
              <a:t> intégrées ont été menées récemment (depuis 2017) dans quatre pays.</a:t>
            </a:r>
          </a:p>
          <a:p>
            <a:pPr marL="2857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H" altLang="en-CH" sz="1600" b="0" i="0" u="none" strike="noStrike" kern="1200" cap="none" spc="0" normalizeH="0" baseline="0" noProof="0" dirty="0">
                <a:ln>
                  <a:noFill/>
                </a:ln>
                <a:solidFill>
                  <a:srgbClr val="2E2E2E"/>
                </a:solidFill>
                <a:effectLst/>
                <a:uLnTx/>
                <a:uFillTx/>
                <a:latin typeface="Calibri"/>
                <a:ea typeface="ＭＳ Ｐゴシック" panose="020B0600070205080204" pitchFamily="34" charset="-128"/>
                <a:cs typeface="+mn-cs"/>
              </a:rPr>
              <a:t>Des estimations récentes de la taille des populations clés ont été réalisées dans deux pays (Afghanistan et Maroc).</a:t>
            </a:r>
          </a:p>
          <a:p>
            <a:pPr marL="2857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H" altLang="en-CH" sz="1600" b="0" i="0" u="none" strike="noStrike" kern="1200" cap="none" spc="0" normalizeH="0" baseline="0" noProof="0" dirty="0">
                <a:ln>
                  <a:noFill/>
                </a:ln>
                <a:solidFill>
                  <a:srgbClr val="2E2E2E"/>
                </a:solidFill>
                <a:effectLst/>
                <a:uLnTx/>
                <a:uFillTx/>
                <a:latin typeface="Calibri"/>
                <a:ea typeface="ＭＳ Ｐゴシック" panose="020B0600070205080204" pitchFamily="34" charset="-128"/>
                <a:cs typeface="+mn-cs"/>
              </a:rPr>
              <a:t>La prévalence du VIH a augmenté chez les consommateurs de drogues injectables et les travailleuses du sexe en Tunisie et chez les </a:t>
            </a:r>
            <a:r>
              <a:rPr kumimoji="0" lang="en-US" altLang="en-CH" sz="1600" b="0" i="0" u="none" strike="noStrike" kern="1200" cap="none" spc="0" normalizeH="0" baseline="0" noProof="0" dirty="0">
                <a:ln>
                  <a:noFill/>
                </a:ln>
                <a:solidFill>
                  <a:srgbClr val="2E2E2E"/>
                </a:solidFill>
                <a:effectLst/>
                <a:uLnTx/>
                <a:uFillTx/>
                <a:latin typeface="Calibri"/>
                <a:ea typeface="ＭＳ Ｐゴシック" panose="020B0600070205080204" pitchFamily="34" charset="-128"/>
                <a:cs typeface="+mn-cs"/>
              </a:rPr>
              <a:t>HSH </a:t>
            </a:r>
            <a:r>
              <a:rPr kumimoji="0" lang="en-CH" altLang="en-CH" sz="1600" b="0" i="0" u="none" strike="noStrike" kern="1200" cap="none" spc="0" normalizeH="0" baseline="0" noProof="0" dirty="0">
                <a:ln>
                  <a:noFill/>
                </a:ln>
                <a:solidFill>
                  <a:srgbClr val="2E2E2E"/>
                </a:solidFill>
                <a:effectLst/>
                <a:uLnTx/>
                <a:uFillTx/>
                <a:latin typeface="Calibri"/>
                <a:ea typeface="ＭＳ Ｐゴシック" panose="020B0600070205080204" pitchFamily="34" charset="-128"/>
                <a:cs typeface="+mn-cs"/>
              </a:rPr>
              <a:t>au Liban.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H" altLang="en-CH" sz="1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pic>
        <p:nvPicPr>
          <p:cNvPr id="13" name="Picture 12" descr="Graphical user interface, text&#10;&#10;Description automatically generated">
            <a:extLst>
              <a:ext uri="{FF2B5EF4-FFF2-40B4-BE49-F238E27FC236}">
                <a16:creationId xmlns:a16="http://schemas.microsoft.com/office/drawing/2014/main" id="{7B4EC095-EFE7-570B-8163-FBFE6E294E5D}"/>
              </a:ext>
            </a:extLst>
          </p:cNvPr>
          <p:cNvPicPr>
            <a:picLocks noChangeAspect="1"/>
          </p:cNvPicPr>
          <p:nvPr/>
        </p:nvPicPr>
        <p:blipFill rotWithShape="1">
          <a:blip r:embed="rId3"/>
          <a:srcRect l="25893" t="20422" r="26964" b="4446"/>
          <a:stretch/>
        </p:blipFill>
        <p:spPr>
          <a:xfrm>
            <a:off x="4653652" y="1"/>
            <a:ext cx="7578943" cy="6794358"/>
          </a:xfrm>
          <a:prstGeom prst="rect">
            <a:avLst/>
          </a:prstGeom>
        </p:spPr>
      </p:pic>
    </p:spTree>
    <p:extLst>
      <p:ext uri="{BB962C8B-B14F-4D97-AF65-F5344CB8AC3E}">
        <p14:creationId xmlns:p14="http://schemas.microsoft.com/office/powerpoint/2010/main" val="341717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B7569F9-1DF7-4A24-4CFB-8FBAB5C312CC}"/>
              </a:ext>
            </a:extLst>
          </p:cNvPr>
          <p:cNvGraphicFramePr>
            <a:graphicFrameLocks noGrp="1"/>
          </p:cNvGraphicFramePr>
          <p:nvPr>
            <p:extLst>
              <p:ext uri="{D42A27DB-BD31-4B8C-83A1-F6EECF244321}">
                <p14:modId xmlns:p14="http://schemas.microsoft.com/office/powerpoint/2010/main" val="1596916"/>
              </p:ext>
            </p:extLst>
          </p:nvPr>
        </p:nvGraphicFramePr>
        <p:xfrm>
          <a:off x="1045030" y="1879491"/>
          <a:ext cx="8958941" cy="3345497"/>
        </p:xfrm>
        <a:graphic>
          <a:graphicData uri="http://schemas.openxmlformats.org/drawingml/2006/table">
            <a:tbl>
              <a:tblPr firstRow="1" firstCol="1">
                <a:tableStyleId>{21E4AEA4-8DFA-4A89-87EB-49C32662AFE0}</a:tableStyleId>
              </a:tblPr>
              <a:tblGrid>
                <a:gridCol w="2021597">
                  <a:extLst>
                    <a:ext uri="{9D8B030D-6E8A-4147-A177-3AD203B41FA5}">
                      <a16:colId xmlns:a16="http://schemas.microsoft.com/office/drawing/2014/main" val="299279293"/>
                    </a:ext>
                  </a:extLst>
                </a:gridCol>
                <a:gridCol w="748356">
                  <a:extLst>
                    <a:ext uri="{9D8B030D-6E8A-4147-A177-3AD203B41FA5}">
                      <a16:colId xmlns:a16="http://schemas.microsoft.com/office/drawing/2014/main" val="2702394821"/>
                    </a:ext>
                  </a:extLst>
                </a:gridCol>
                <a:gridCol w="586946">
                  <a:extLst>
                    <a:ext uri="{9D8B030D-6E8A-4147-A177-3AD203B41FA5}">
                      <a16:colId xmlns:a16="http://schemas.microsoft.com/office/drawing/2014/main" val="4127312819"/>
                    </a:ext>
                  </a:extLst>
                </a:gridCol>
                <a:gridCol w="586946">
                  <a:extLst>
                    <a:ext uri="{9D8B030D-6E8A-4147-A177-3AD203B41FA5}">
                      <a16:colId xmlns:a16="http://schemas.microsoft.com/office/drawing/2014/main" val="2227787336"/>
                    </a:ext>
                  </a:extLst>
                </a:gridCol>
                <a:gridCol w="975796">
                  <a:extLst>
                    <a:ext uri="{9D8B030D-6E8A-4147-A177-3AD203B41FA5}">
                      <a16:colId xmlns:a16="http://schemas.microsoft.com/office/drawing/2014/main" val="3350352374"/>
                    </a:ext>
                  </a:extLst>
                </a:gridCol>
                <a:gridCol w="869492">
                  <a:extLst>
                    <a:ext uri="{9D8B030D-6E8A-4147-A177-3AD203B41FA5}">
                      <a16:colId xmlns:a16="http://schemas.microsoft.com/office/drawing/2014/main" val="2095100777"/>
                    </a:ext>
                  </a:extLst>
                </a:gridCol>
                <a:gridCol w="1584904">
                  <a:extLst>
                    <a:ext uri="{9D8B030D-6E8A-4147-A177-3AD203B41FA5}">
                      <a16:colId xmlns:a16="http://schemas.microsoft.com/office/drawing/2014/main" val="915839525"/>
                    </a:ext>
                  </a:extLst>
                </a:gridCol>
                <a:gridCol w="1584904">
                  <a:extLst>
                    <a:ext uri="{9D8B030D-6E8A-4147-A177-3AD203B41FA5}">
                      <a16:colId xmlns:a16="http://schemas.microsoft.com/office/drawing/2014/main" val="460130028"/>
                    </a:ext>
                  </a:extLst>
                </a:gridCol>
              </a:tblGrid>
              <a:tr h="275874">
                <a:tc rowSpan="2">
                  <a:txBody>
                    <a:bodyPr/>
                    <a:lstStyle/>
                    <a:p>
                      <a:pPr algn="l" fontAlgn="b">
                        <a:spcAft>
                          <a:spcPts val="200"/>
                        </a:spcAft>
                      </a:pPr>
                      <a:r>
                        <a:rPr lang="en-US" sz="1400" u="none" strike="noStrike" dirty="0">
                          <a:effectLst/>
                          <a:latin typeface="Arial"/>
                          <a:cs typeface="Arial"/>
                        </a:rPr>
                        <a:t>Pays </a:t>
                      </a:r>
                      <a:r>
                        <a:rPr lang="en-US" sz="1400" b="0" u="none" strike="noStrike" dirty="0">
                          <a:effectLst/>
                          <a:latin typeface="Arial"/>
                          <a:cs typeface="Arial"/>
                        </a:rPr>
                        <a:t>ayant utilisé l'EPP en 2022 Estimation du spectre</a:t>
                      </a:r>
                      <a:endParaRPr lang="en-US" sz="1400" b="0" i="0" u="none" strike="noStrike" dirty="0">
                        <a:solidFill>
                          <a:srgbClr val="000000"/>
                        </a:solidFill>
                        <a:effectLst/>
                        <a:latin typeface="Arial"/>
                        <a:cs typeface="Arial"/>
                      </a:endParaRPr>
                    </a:p>
                  </a:txBody>
                  <a:tcPr marL="6116" marR="6116" marT="6116" marB="0" anchor="ctr"/>
                </a:tc>
                <a:tc gridSpan="7">
                  <a:txBody>
                    <a:bodyPr/>
                    <a:lstStyle/>
                    <a:p>
                      <a:pPr algn="ctr" fontAlgn="b">
                        <a:spcAft>
                          <a:spcPts val="200"/>
                        </a:spcAft>
                      </a:pPr>
                      <a:r>
                        <a:rPr lang="en-US" sz="1400" b="1" i="0" u="none" strike="noStrike" dirty="0">
                          <a:solidFill>
                            <a:schemeClr val="bg1"/>
                          </a:solidFill>
                          <a:effectLst/>
                          <a:latin typeface="Arial"/>
                          <a:cs typeface="Arial"/>
                        </a:rPr>
                        <a:t>Part des nouvelles infections chez les adultes, 2021</a:t>
                      </a: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extLst>
                  <a:ext uri="{0D108BD9-81ED-4DB2-BD59-A6C34878D82A}">
                    <a16:rowId xmlns:a16="http://schemas.microsoft.com/office/drawing/2014/main" val="3483815403"/>
                  </a:ext>
                </a:extLst>
              </a:tr>
              <a:tr h="565977">
                <a:tc vMerge="1">
                  <a:txBody>
                    <a:bodyPr/>
                    <a:lstStyle/>
                    <a:p>
                      <a:pPr algn="l" fontAlgn="b">
                        <a:spcAft>
                          <a:spcPts val="200"/>
                        </a:spcAft>
                      </a:pPr>
                      <a:r>
                        <a:rPr lang="en-US" sz="1400" u="none" strike="noStrike" dirty="0">
                          <a:effectLst/>
                          <a:latin typeface="Arial"/>
                          <a:cs typeface="Arial"/>
                        </a:rPr>
                        <a:t>Pays </a:t>
                      </a:r>
                      <a:r>
                        <a:rPr lang="en-US" sz="1400" b="0" u="none" strike="noStrike" dirty="0">
                          <a:effectLst/>
                          <a:latin typeface="Arial"/>
                          <a:cs typeface="Arial"/>
                        </a:rPr>
                        <a:t>ayant utilisé l'EPP en 2022 Estimation du spectre</a:t>
                      </a: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Femme SW</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Homme SW</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MSM</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PWID</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Transgenre</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Clients et partenaires de Key P</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Restant </a:t>
                      </a:r>
                      <a:br>
                        <a:rPr lang="en-US" sz="1400" b="1" i="0" u="none" strike="noStrike" dirty="0">
                          <a:solidFill>
                            <a:schemeClr val="tx1"/>
                          </a:solidFill>
                          <a:effectLst/>
                          <a:latin typeface="Arial"/>
                          <a:cs typeface="Arial"/>
                        </a:rPr>
                      </a:br>
                      <a:r>
                        <a:rPr lang="en-US" sz="1400" b="1" i="0" u="none" strike="noStrike" dirty="0">
                          <a:solidFill>
                            <a:schemeClr val="tx1"/>
                          </a:solidFill>
                          <a:effectLst/>
                          <a:latin typeface="Arial"/>
                          <a:cs typeface="Arial"/>
                        </a:rPr>
                        <a:t>M &amp; F</a:t>
                      </a:r>
                    </a:p>
                  </a:txBody>
                  <a:tcPr marL="6116" marR="6116" marT="6116" marB="0" anchor="ctr"/>
                </a:tc>
                <a:extLst>
                  <a:ext uri="{0D108BD9-81ED-4DB2-BD59-A6C34878D82A}">
                    <a16:rowId xmlns:a16="http://schemas.microsoft.com/office/drawing/2014/main" val="1148730140"/>
                  </a:ext>
                </a:extLst>
              </a:tr>
              <a:tr h="192230">
                <a:tc>
                  <a:txBody>
                    <a:bodyPr/>
                    <a:lstStyle/>
                    <a:p>
                      <a:pPr algn="l" fontAlgn="t">
                        <a:spcAft>
                          <a:spcPts val="200"/>
                        </a:spcAft>
                      </a:pPr>
                      <a:r>
                        <a:rPr lang="en-US" sz="1400" b="0" i="0" u="none" strike="noStrike" dirty="0">
                          <a:solidFill>
                            <a:schemeClr val="bg1"/>
                          </a:solidFill>
                          <a:effectLst/>
                          <a:latin typeface="Arial"/>
                          <a:cs typeface="Arial"/>
                        </a:rPr>
                        <a:t>Bolivie</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0.1%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57%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dirty="0">
                          <a:solidFill>
                            <a:schemeClr val="tx1"/>
                          </a:solidFill>
                          <a:effectLst/>
                          <a:latin typeface="Arial"/>
                          <a:cs typeface="Arial"/>
                        </a:rPr>
                        <a:t>15%</a:t>
                      </a:r>
                    </a:p>
                  </a:txBody>
                  <a:tcPr marL="6116" marR="6116" marT="6116" marB="0" anchor="ct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28%</a:t>
                      </a:r>
                    </a:p>
                  </a:txBody>
                  <a:tcPr marL="6116" marR="6116" marT="6116" marB="0" anchor="ctr"/>
                </a:tc>
                <a:extLst>
                  <a:ext uri="{0D108BD9-81ED-4DB2-BD59-A6C34878D82A}">
                    <a16:rowId xmlns:a16="http://schemas.microsoft.com/office/drawing/2014/main" val="1735417725"/>
                  </a:ext>
                </a:extLst>
              </a:tr>
              <a:tr h="192230">
                <a:tc>
                  <a:txBody>
                    <a:bodyPr/>
                    <a:lstStyle/>
                    <a:p>
                      <a:pPr algn="l" fontAlgn="t">
                        <a:spcAft>
                          <a:spcPts val="200"/>
                        </a:spcAft>
                      </a:pPr>
                      <a:r>
                        <a:rPr lang="en-US" sz="1400" b="0" i="0" u="none" strike="noStrike" dirty="0">
                          <a:solidFill>
                            <a:schemeClr val="bg1"/>
                          </a:solidFill>
                          <a:effectLst/>
                          <a:latin typeface="Arial"/>
                          <a:cs typeface="Arial"/>
                        </a:rPr>
                        <a:t>Brésil</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2%</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24%</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1%</a:t>
                      </a:r>
                    </a:p>
                  </a:txBody>
                  <a:tcPr marL="6116" marR="6116" marT="6116" marB="0" anchor="ct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4226385728"/>
                  </a:ext>
                </a:extLst>
              </a:tr>
              <a:tr h="192230">
                <a:tc>
                  <a:txBody>
                    <a:bodyPr/>
                    <a:lstStyle/>
                    <a:p>
                      <a:pPr algn="l" fontAlgn="t">
                        <a:spcAft>
                          <a:spcPts val="200"/>
                        </a:spcAft>
                      </a:pPr>
                      <a:r>
                        <a:rPr lang="en-US" sz="1400" b="0" i="0" u="none" strike="noStrike" dirty="0">
                          <a:solidFill>
                            <a:schemeClr val="bg1"/>
                          </a:solidFill>
                          <a:effectLst/>
                          <a:latin typeface="Arial"/>
                          <a:cs typeface="Arial"/>
                        </a:rPr>
                        <a:t>Colombie</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2%</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63%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3%</a:t>
                      </a:r>
                    </a:p>
                  </a:txBody>
                  <a:tcPr marL="6116" marR="6116" marT="6116" marB="0" anchor="ct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32%</a:t>
                      </a:r>
                    </a:p>
                  </a:txBody>
                  <a:tcPr marL="6116" marR="6116" marT="6116" marB="0" anchor="ctr"/>
                </a:tc>
                <a:extLst>
                  <a:ext uri="{0D108BD9-81ED-4DB2-BD59-A6C34878D82A}">
                    <a16:rowId xmlns:a16="http://schemas.microsoft.com/office/drawing/2014/main" val="2736448872"/>
                  </a:ext>
                </a:extLst>
              </a:tr>
              <a:tr h="192230">
                <a:tc>
                  <a:txBody>
                    <a:bodyPr/>
                    <a:lstStyle/>
                    <a:p>
                      <a:pPr algn="l" fontAlgn="t">
                        <a:spcAft>
                          <a:spcPts val="200"/>
                        </a:spcAft>
                      </a:pPr>
                      <a:r>
                        <a:rPr lang="en-US" sz="1400" b="0" i="0" u="none" strike="noStrike" dirty="0">
                          <a:solidFill>
                            <a:schemeClr val="bg1"/>
                          </a:solidFill>
                          <a:effectLst/>
                          <a:latin typeface="Arial"/>
                          <a:cs typeface="Arial"/>
                        </a:rPr>
                        <a:t>République dominicaine</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15%</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70%</a:t>
                      </a:r>
                    </a:p>
                  </a:txBody>
                  <a:tcPr marL="6116" marR="6116" marT="6116" marB="0" anchor="ctr"/>
                </a:tc>
                <a:extLst>
                  <a:ext uri="{0D108BD9-81ED-4DB2-BD59-A6C34878D82A}">
                    <a16:rowId xmlns:a16="http://schemas.microsoft.com/office/drawing/2014/main" val="542923169"/>
                  </a:ext>
                </a:extLst>
              </a:tr>
              <a:tr h="192230">
                <a:tc>
                  <a:txBody>
                    <a:bodyPr/>
                    <a:lstStyle/>
                    <a:p>
                      <a:pPr algn="l" fontAlgn="t">
                        <a:spcAft>
                          <a:spcPts val="200"/>
                        </a:spcAft>
                      </a:pPr>
                      <a:r>
                        <a:rPr lang="en-US" sz="1400" b="0" i="0" u="none" strike="noStrike" dirty="0">
                          <a:solidFill>
                            <a:schemeClr val="bg1"/>
                          </a:solidFill>
                          <a:effectLst/>
                          <a:latin typeface="Arial"/>
                          <a:cs typeface="Arial"/>
                        </a:rPr>
                        <a:t>Équateur</a:t>
                      </a:r>
                    </a:p>
                  </a:txBody>
                  <a:tcPr marL="6116" marR="6116" marT="6116" marB="0" anchor="ctr">
                    <a:lnB w="12700" cmpd="sng">
                      <a:noFill/>
                    </a:lnB>
                  </a:tcP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lnB w="12700" cmpd="sng">
                      <a:noFill/>
                    </a:lnB>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B w="12700" cmpd="sng">
                      <a:noFill/>
                    </a:lnB>
                  </a:tcPr>
                </a:tc>
                <a:tc>
                  <a:txBody>
                    <a:bodyPr/>
                    <a:lstStyle/>
                    <a:p>
                      <a:pPr algn="ctr" fontAlgn="t">
                        <a:spcAft>
                          <a:spcPts val="200"/>
                        </a:spcAft>
                      </a:pPr>
                      <a:r>
                        <a:rPr lang="en-US" sz="1400" b="0" i="0" u="none" strike="noStrike" dirty="0">
                          <a:solidFill>
                            <a:srgbClr val="000000"/>
                          </a:solidFill>
                          <a:effectLst/>
                          <a:latin typeface="Arial"/>
                          <a:cs typeface="Arial"/>
                        </a:rPr>
                        <a:t>39%</a:t>
                      </a:r>
                    </a:p>
                  </a:txBody>
                  <a:tcPr marL="6116" marR="6116" marT="6116" marB="0" anchor="ctr">
                    <a:lnB w="12700" cmpd="sng">
                      <a:noFill/>
                    </a:lnB>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B w="12700" cmpd="sng">
                      <a:noFill/>
                    </a:lnB>
                  </a:tcPr>
                </a:tc>
                <a:tc>
                  <a:txBody>
                    <a:bodyPr/>
                    <a:lstStyle/>
                    <a:p>
                      <a:pPr algn="ctr" fontAlgn="t">
                        <a:spcAft>
                          <a:spcPts val="200"/>
                        </a:spcAft>
                      </a:pPr>
                      <a:r>
                        <a:rPr lang="en-US" sz="1400" u="none" strike="noStrike" dirty="0">
                          <a:solidFill>
                            <a:schemeClr val="tx1"/>
                          </a:solidFill>
                          <a:effectLst/>
                          <a:latin typeface="Arial"/>
                          <a:cs typeface="Arial"/>
                        </a:rPr>
                        <a:t>9%</a:t>
                      </a:r>
                    </a:p>
                  </a:txBody>
                  <a:tcPr marL="6116" marR="6116" marT="6116" marB="0" anchor="ctr">
                    <a:lnB w="12700" cmpd="sng">
                      <a:noFill/>
                    </a:lnB>
                  </a:tcP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lnB w="12700" cmpd="sng">
                      <a:noFill/>
                    </a:lnB>
                  </a:tcPr>
                </a:tc>
                <a:tc>
                  <a:txBody>
                    <a:bodyPr/>
                    <a:lstStyle/>
                    <a:p>
                      <a:pPr algn="ctr" fontAlgn="t">
                        <a:spcAft>
                          <a:spcPts val="200"/>
                        </a:spcAft>
                      </a:pPr>
                      <a:r>
                        <a:rPr lang="en-US" sz="1400" b="0" i="0" u="none" strike="noStrike" dirty="0">
                          <a:solidFill>
                            <a:srgbClr val="000000"/>
                          </a:solidFill>
                          <a:effectLst/>
                          <a:latin typeface="Arial"/>
                          <a:cs typeface="Arial"/>
                        </a:rPr>
                        <a:t>44%</a:t>
                      </a:r>
                    </a:p>
                  </a:txBody>
                  <a:tcPr marL="6116" marR="6116" marT="6116" marB="0" anchor="ctr">
                    <a:lnB w="12700" cmpd="sng">
                      <a:noFill/>
                    </a:lnB>
                  </a:tcPr>
                </a:tc>
                <a:extLst>
                  <a:ext uri="{0D108BD9-81ED-4DB2-BD59-A6C34878D82A}">
                    <a16:rowId xmlns:a16="http://schemas.microsoft.com/office/drawing/2014/main" val="3820592984"/>
                  </a:ext>
                </a:extLst>
              </a:tr>
              <a:tr h="196261">
                <a:tc>
                  <a:txBody>
                    <a:bodyPr/>
                    <a:lstStyle/>
                    <a:p>
                      <a:pPr marL="0" marR="0" lvl="0" indent="0" algn="l" defTabSz="914400" rtl="0" eaLnBrk="1" fontAlgn="t" latinLnBrk="0" hangingPunct="1">
                        <a:lnSpc>
                          <a:spcPct val="100000"/>
                        </a:lnSpc>
                        <a:spcBef>
                          <a:spcPts val="0"/>
                        </a:spcBef>
                        <a:spcAft>
                          <a:spcPts val="200"/>
                        </a:spcAft>
                        <a:buClrTx/>
                        <a:buSzTx/>
                        <a:buFontTx/>
                        <a:buNone/>
                        <a:tabLst/>
                        <a:defRPr/>
                      </a:pPr>
                      <a:r>
                        <a:rPr lang="en-US" sz="1400" b="0" i="0" u="none" strike="noStrike" dirty="0">
                          <a:solidFill>
                            <a:schemeClr val="bg1"/>
                          </a:solidFill>
                          <a:effectLst/>
                          <a:latin typeface="Arial"/>
                          <a:cs typeface="Arial"/>
                        </a:rPr>
                        <a:t>Guatemala</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panose="020B0604020202020204" pitchFamily="34" charset="0"/>
                          <a:cs typeface="Arial" panose="020B0604020202020204" pitchFamily="34" charset="0"/>
                        </a:rPr>
                        <a:t>15%</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a:cs typeface="Arial"/>
                        </a:rPr>
                        <a:t>28%</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u="none" strike="noStrike" dirty="0">
                          <a:solidFill>
                            <a:schemeClr val="tx1"/>
                          </a:solidFill>
                          <a:effectLst/>
                          <a:latin typeface="Arial"/>
                          <a:cs typeface="Arial"/>
                        </a:rPr>
                        <a:t>1%</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000000"/>
                          </a:solidFill>
                          <a:effectLst/>
                          <a:latin typeface="Arial"/>
                          <a:cs typeface="Arial"/>
                        </a:rPr>
                        <a:t>56%</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2775957"/>
                  </a:ext>
                </a:extLst>
              </a:tr>
              <a:tr h="234783">
                <a:tc>
                  <a:txBody>
                    <a:bodyPr/>
                    <a:lstStyle/>
                    <a:p>
                      <a:pPr marL="0" marR="0" lvl="0" indent="0" algn="l" defTabSz="914400" rtl="0" eaLnBrk="1" fontAlgn="t" latinLnBrk="0" hangingPunct="1">
                        <a:lnSpc>
                          <a:spcPct val="100000"/>
                        </a:lnSpc>
                        <a:spcBef>
                          <a:spcPts val="0"/>
                        </a:spcBef>
                        <a:spcAft>
                          <a:spcPts val="200"/>
                        </a:spcAft>
                        <a:buClrTx/>
                        <a:buSzTx/>
                        <a:buFontTx/>
                        <a:buNone/>
                        <a:tabLst/>
                        <a:defRPr/>
                      </a:pPr>
                      <a:r>
                        <a:rPr lang="en-US" sz="1400" b="0" i="0" u="none" strike="noStrike" dirty="0">
                          <a:solidFill>
                            <a:schemeClr val="bg1"/>
                          </a:solidFill>
                          <a:effectLst/>
                          <a:latin typeface="Arial"/>
                          <a:cs typeface="Arial"/>
                        </a:rPr>
                        <a:t>Nicaragua</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panose="020B0604020202020204" pitchFamily="34" charset="0"/>
                          <a:cs typeface="Arial" panose="020B0604020202020204" pitchFamily="34" charset="0"/>
                        </a:rPr>
                        <a:t>10%</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a:cs typeface="Arial"/>
                        </a:rPr>
                        <a:t>54%</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u="none" strike="noStrike" dirty="0">
                          <a:solidFill>
                            <a:schemeClr val="tx1"/>
                          </a:solidFill>
                          <a:effectLst/>
                          <a:latin typeface="Arial"/>
                          <a:cs typeface="Arial"/>
                        </a:rPr>
                        <a:t>14%</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000000"/>
                          </a:solidFill>
                          <a:effectLst/>
                          <a:latin typeface="Arial"/>
                          <a:cs typeface="Arial"/>
                        </a:rPr>
                        <a:t>22%</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1040212"/>
                  </a:ext>
                </a:extLst>
              </a:tr>
              <a:tr h="196261">
                <a:tc>
                  <a:txBody>
                    <a:bodyPr/>
                    <a:lstStyle/>
                    <a:p>
                      <a:pPr marL="0" marR="0" lvl="0" indent="0" algn="l" defTabSz="914400" rtl="0" eaLnBrk="1" fontAlgn="t" latinLnBrk="0" hangingPunct="1">
                        <a:lnSpc>
                          <a:spcPct val="100000"/>
                        </a:lnSpc>
                        <a:spcBef>
                          <a:spcPts val="0"/>
                        </a:spcBef>
                        <a:spcAft>
                          <a:spcPts val="200"/>
                        </a:spcAft>
                        <a:buClrTx/>
                        <a:buSzTx/>
                        <a:buFontTx/>
                        <a:buNone/>
                        <a:tabLst/>
                        <a:defRPr/>
                      </a:pPr>
                      <a:r>
                        <a:rPr lang="en-US" sz="1400" b="0" i="0" u="none" strike="noStrike" dirty="0">
                          <a:solidFill>
                            <a:schemeClr val="bg1"/>
                          </a:solidFill>
                          <a:effectLst/>
                          <a:latin typeface="Arial"/>
                          <a:cs typeface="Arial"/>
                        </a:rPr>
                        <a:t>Pérou</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panose="020B0604020202020204" pitchFamily="34" charset="0"/>
                          <a:cs typeface="Arial" panose="020B0604020202020204" pitchFamily="34" charset="0"/>
                        </a:rPr>
                        <a:t>6%</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a:cs typeface="Arial"/>
                        </a:rPr>
                        <a:t>32%</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u="none" strike="noStrike" dirty="0">
                          <a:solidFill>
                            <a:schemeClr val="tx1"/>
                          </a:solidFill>
                          <a:effectLst/>
                          <a:latin typeface="Arial"/>
                          <a:cs typeface="Arial"/>
                        </a:rPr>
                        <a:t>21%</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000000"/>
                          </a:solidFill>
                          <a:effectLst/>
                          <a:latin typeface="Arial"/>
                          <a:cs typeface="Arial"/>
                        </a:rPr>
                        <a:t>42%</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363871"/>
                  </a:ext>
                </a:extLst>
              </a:tr>
              <a:tr h="196261">
                <a:tc>
                  <a:txBody>
                    <a:bodyPr/>
                    <a:lstStyle/>
                    <a:p>
                      <a:pPr marL="0" marR="0" lvl="0" indent="0" algn="l" defTabSz="914400" rtl="0" eaLnBrk="1" fontAlgn="t" latinLnBrk="0" hangingPunct="1">
                        <a:lnSpc>
                          <a:spcPct val="100000"/>
                        </a:lnSpc>
                        <a:spcBef>
                          <a:spcPts val="0"/>
                        </a:spcBef>
                        <a:spcAft>
                          <a:spcPts val="200"/>
                        </a:spcAft>
                        <a:buClrTx/>
                        <a:buSzTx/>
                        <a:buFontTx/>
                        <a:buNone/>
                        <a:tabLst/>
                        <a:defRPr/>
                      </a:pPr>
                      <a:r>
                        <a:rPr lang="en-US" sz="1400" b="0" i="0" u="none" strike="noStrike" dirty="0">
                          <a:solidFill>
                            <a:schemeClr val="bg1"/>
                          </a:solidFill>
                          <a:effectLst/>
                          <a:latin typeface="Arial"/>
                          <a:cs typeface="Arial"/>
                        </a:rPr>
                        <a:t>Uruguay</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panose="020B0604020202020204" pitchFamily="34" charset="0"/>
                          <a:cs typeface="Arial" panose="020B0604020202020204" pitchFamily="34" charset="0"/>
                        </a:rPr>
                        <a:t>1%</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a:cs typeface="Arial"/>
                        </a:rPr>
                        <a:t>3%</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a:cs typeface="Arial"/>
                        </a:rPr>
                        <a:t>19%</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a:cs typeface="Arial"/>
                        </a:rPr>
                        <a:t>6%</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rgbClr val="000000"/>
                          </a:solidFill>
                          <a:effectLst/>
                          <a:latin typeface="Arial"/>
                          <a:cs typeface="Arial"/>
                        </a:rPr>
                        <a:t>71%</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746579"/>
                  </a:ext>
                </a:extLst>
              </a:tr>
              <a:tr h="379103">
                <a:tc>
                  <a:txBody>
                    <a:bodyPr/>
                    <a:lstStyle/>
                    <a:p>
                      <a:pPr algn="l" fontAlgn="t">
                        <a:spcAft>
                          <a:spcPts val="200"/>
                        </a:spcAft>
                      </a:pPr>
                      <a:r>
                        <a:rPr lang="en-US" sz="1400" b="1" i="0" u="none" strike="noStrike" dirty="0">
                          <a:solidFill>
                            <a:schemeClr val="bg1"/>
                          </a:solidFill>
                          <a:effectLst/>
                          <a:latin typeface="Arial"/>
                          <a:cs typeface="Arial"/>
                        </a:rPr>
                        <a:t>Extrapolation régionale de l'ONUSIDA**</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5.1%</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0.4%</a:t>
                      </a:r>
                      <a:endParaRPr lang="en-CH" sz="1400" b="1" i="0" u="none" strike="noStrike" dirty="0">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45%</a:t>
                      </a:r>
                      <a:endParaRPr lang="en-CH" sz="1400" b="1" i="0" u="none" strike="noStrike" dirty="0">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1.2%</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2.4%</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7.1%</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39%</a:t>
                      </a:r>
                    </a:p>
                  </a:txBody>
                  <a:tcPr marL="6116" marR="6116" marT="6116"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194490"/>
                  </a:ext>
                </a:extLst>
              </a:tr>
            </a:tbl>
          </a:graphicData>
        </a:graphic>
      </p:graphicFrame>
      <p:sp>
        <p:nvSpPr>
          <p:cNvPr id="2" name="TextBox 1">
            <a:extLst>
              <a:ext uri="{FF2B5EF4-FFF2-40B4-BE49-F238E27FC236}">
                <a16:creationId xmlns:a16="http://schemas.microsoft.com/office/drawing/2014/main" id="{88913B21-0EB5-A046-E4A8-E77DDF9951C1}"/>
              </a:ext>
            </a:extLst>
          </p:cNvPr>
          <p:cNvSpPr txBox="1"/>
          <p:nvPr/>
        </p:nvSpPr>
        <p:spPr>
          <a:xfrm>
            <a:off x="679903" y="121800"/>
            <a:ext cx="11185525" cy="1138773"/>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Estimations du VIH pour les populations clés, région Amérique latine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Les populations clés continuent de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subir une charge de morbidité disproportionnée par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rapport à la taille de leur groupe.</a:t>
            </a:r>
          </a:p>
        </p:txBody>
      </p:sp>
      <p:sp>
        <p:nvSpPr>
          <p:cNvPr id="4" name="TextBox 3">
            <a:extLst>
              <a:ext uri="{FF2B5EF4-FFF2-40B4-BE49-F238E27FC236}">
                <a16:creationId xmlns:a16="http://schemas.microsoft.com/office/drawing/2014/main" id="{E217895E-E21E-B08B-C8D0-3860F5349E1B}"/>
              </a:ext>
            </a:extLst>
          </p:cNvPr>
          <p:cNvSpPr txBox="1"/>
          <p:nvPr/>
        </p:nvSpPr>
        <p:spPr>
          <a:xfrm>
            <a:off x="679903" y="5342200"/>
            <a:ext cx="11310256" cy="151580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 Brésil : Estimation de la PPE avant le passage à l'incidence directe, en 2021 ou avant.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 Analyse provisoire de l'ONUSIDA, octobre 2022 (non publiée), extrapolant à partir de pays ou d'épidémies voisins ou similaires.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1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Un seul pays a estimé les déchets solides municipaux et trois ont estimé les personnes vivant avec le VIH/sida.</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Autres 8 pays (modèle CSAVR) : Pas d'estimation du VIH pour aucun PK.</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Néanmoins, x pays ont rapporté (par le biais du GAM) une taille de groupe de population et/ou un point de données sur la prévalence pour certains KP (diapositive suivante). </a:t>
            </a:r>
            <a:b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prévalence pour certains PK (diapositive suivante)</a:t>
            </a:r>
            <a:endParaRPr kumimoji="0" lang="en-CH"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1637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1446550"/>
          </a:xfrm>
          <a:prstGeom prst="rect">
            <a:avLst/>
          </a:prstGeom>
          <a:noFill/>
        </p:spPr>
        <p:txBody>
          <a:bodyPr wrap="square" lIns="91440" tIns="45720" rIns="91440" bIns="45720" rtlCol="0"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15B40"/>
                </a:solidFill>
                <a:effectLst/>
                <a:uLnTx/>
                <a:uFillTx/>
                <a:latin typeface="Arial" panose="020B0604020202020204" pitchFamily="34" charset="0"/>
                <a:ea typeface="ＭＳ Ｐゴシック" panose="020B0600070205080204" pitchFamily="34" charset="-128"/>
                <a:cs typeface="+mn-cs"/>
              </a:rPr>
              <a:t>Estimations du VIH pour les populations clés, région des Caraïbes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Les populations clés continuent de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subir un fardeau disproportionné en matière de VIH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 rapport à la taille de leur groupe</a:t>
            </a:r>
          </a:p>
        </p:txBody>
      </p:sp>
      <p:graphicFrame>
        <p:nvGraphicFramePr>
          <p:cNvPr id="5" name="Table 4">
            <a:extLst>
              <a:ext uri="{FF2B5EF4-FFF2-40B4-BE49-F238E27FC236}">
                <a16:creationId xmlns:a16="http://schemas.microsoft.com/office/drawing/2014/main" id="{7B7569F9-1DF7-4A24-4CFB-8FBAB5C312CC}"/>
              </a:ext>
            </a:extLst>
          </p:cNvPr>
          <p:cNvGraphicFramePr>
            <a:graphicFrameLocks noGrp="1"/>
          </p:cNvGraphicFramePr>
          <p:nvPr>
            <p:extLst>
              <p:ext uri="{D42A27DB-BD31-4B8C-83A1-F6EECF244321}">
                <p14:modId xmlns:p14="http://schemas.microsoft.com/office/powerpoint/2010/main" val="3584644350"/>
              </p:ext>
            </p:extLst>
          </p:nvPr>
        </p:nvGraphicFramePr>
        <p:xfrm>
          <a:off x="794658" y="2225191"/>
          <a:ext cx="9445210" cy="2407618"/>
        </p:xfrm>
        <a:graphic>
          <a:graphicData uri="http://schemas.openxmlformats.org/drawingml/2006/table">
            <a:tbl>
              <a:tblPr firstRow="1" firstCol="1">
                <a:tableStyleId>{21E4AEA4-8DFA-4A89-87EB-49C32662AFE0}</a:tableStyleId>
              </a:tblPr>
              <a:tblGrid>
                <a:gridCol w="2131324">
                  <a:extLst>
                    <a:ext uri="{9D8B030D-6E8A-4147-A177-3AD203B41FA5}">
                      <a16:colId xmlns:a16="http://schemas.microsoft.com/office/drawing/2014/main" val="299279293"/>
                    </a:ext>
                  </a:extLst>
                </a:gridCol>
                <a:gridCol w="788975">
                  <a:extLst>
                    <a:ext uri="{9D8B030D-6E8A-4147-A177-3AD203B41FA5}">
                      <a16:colId xmlns:a16="http://schemas.microsoft.com/office/drawing/2014/main" val="2702394821"/>
                    </a:ext>
                  </a:extLst>
                </a:gridCol>
                <a:gridCol w="618804">
                  <a:extLst>
                    <a:ext uri="{9D8B030D-6E8A-4147-A177-3AD203B41FA5}">
                      <a16:colId xmlns:a16="http://schemas.microsoft.com/office/drawing/2014/main" val="4127312819"/>
                    </a:ext>
                  </a:extLst>
                </a:gridCol>
                <a:gridCol w="618804">
                  <a:extLst>
                    <a:ext uri="{9D8B030D-6E8A-4147-A177-3AD203B41FA5}">
                      <a16:colId xmlns:a16="http://schemas.microsoft.com/office/drawing/2014/main" val="2227787336"/>
                    </a:ext>
                  </a:extLst>
                </a:gridCol>
                <a:gridCol w="1028760">
                  <a:extLst>
                    <a:ext uri="{9D8B030D-6E8A-4147-A177-3AD203B41FA5}">
                      <a16:colId xmlns:a16="http://schemas.microsoft.com/office/drawing/2014/main" val="3350352374"/>
                    </a:ext>
                  </a:extLst>
                </a:gridCol>
                <a:gridCol w="916685">
                  <a:extLst>
                    <a:ext uri="{9D8B030D-6E8A-4147-A177-3AD203B41FA5}">
                      <a16:colId xmlns:a16="http://schemas.microsoft.com/office/drawing/2014/main" val="2095100777"/>
                    </a:ext>
                  </a:extLst>
                </a:gridCol>
                <a:gridCol w="1670929">
                  <a:extLst>
                    <a:ext uri="{9D8B030D-6E8A-4147-A177-3AD203B41FA5}">
                      <a16:colId xmlns:a16="http://schemas.microsoft.com/office/drawing/2014/main" val="915839525"/>
                    </a:ext>
                  </a:extLst>
                </a:gridCol>
                <a:gridCol w="1670929">
                  <a:extLst>
                    <a:ext uri="{9D8B030D-6E8A-4147-A177-3AD203B41FA5}">
                      <a16:colId xmlns:a16="http://schemas.microsoft.com/office/drawing/2014/main" val="460130028"/>
                    </a:ext>
                  </a:extLst>
                </a:gridCol>
              </a:tblGrid>
              <a:tr h="361044">
                <a:tc>
                  <a:txBody>
                    <a:bodyPr/>
                    <a:lstStyle/>
                    <a:p>
                      <a:pPr algn="l" fontAlgn="b">
                        <a:spcAft>
                          <a:spcPts val="200"/>
                        </a:spcAft>
                      </a:pPr>
                      <a:endParaRPr lang="en-US" sz="1400" b="0" i="0" u="none" strike="noStrike">
                        <a:solidFill>
                          <a:srgbClr val="000000"/>
                        </a:solidFill>
                        <a:effectLst/>
                        <a:latin typeface="Arial"/>
                        <a:cs typeface="Arial"/>
                      </a:endParaRPr>
                    </a:p>
                  </a:txBody>
                  <a:tcPr marL="6116" marR="6116" marT="6116" marB="0" anchor="ctr"/>
                </a:tc>
                <a:tc gridSpan="7">
                  <a:txBody>
                    <a:bodyPr/>
                    <a:lstStyle/>
                    <a:p>
                      <a:pPr algn="ctr" fontAlgn="b">
                        <a:spcAft>
                          <a:spcPts val="200"/>
                        </a:spcAft>
                      </a:pPr>
                      <a:r>
                        <a:rPr lang="en-US" sz="1400" b="1" i="0" u="none" strike="noStrike">
                          <a:solidFill>
                            <a:schemeClr val="bg1"/>
                          </a:solidFill>
                          <a:effectLst/>
                          <a:latin typeface="Arial"/>
                          <a:cs typeface="Arial"/>
                        </a:rPr>
                        <a:t>Part des nouvelles infections chez les adultes, 2021</a:t>
                      </a: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extLst>
                  <a:ext uri="{0D108BD9-81ED-4DB2-BD59-A6C34878D82A}">
                    <a16:rowId xmlns:a16="http://schemas.microsoft.com/office/drawing/2014/main" val="3483815403"/>
                  </a:ext>
                </a:extLst>
              </a:tr>
              <a:tr h="361044">
                <a:tc>
                  <a:txBody>
                    <a:bodyPr/>
                    <a:lstStyle/>
                    <a:p>
                      <a:pPr algn="l" fontAlgn="b">
                        <a:spcAft>
                          <a:spcPts val="200"/>
                        </a:spcAft>
                      </a:pPr>
                      <a:r>
                        <a:rPr lang="en-US" sz="1400" u="none" strike="noStrike">
                          <a:effectLst/>
                          <a:latin typeface="Arial"/>
                          <a:cs typeface="Arial"/>
                        </a:rPr>
                        <a:t>Pays </a:t>
                      </a:r>
                      <a:r>
                        <a:rPr lang="en-US" sz="1400" b="0" u="none" strike="noStrike">
                          <a:effectLst/>
                          <a:latin typeface="Arial"/>
                          <a:cs typeface="Arial"/>
                        </a:rPr>
                        <a:t>ayant utilisé l'EPP en 2022 Estimation du spectre</a:t>
                      </a:r>
                      <a:endParaRPr lang="en-US" sz="1400" b="0" i="0" u="none" strike="noStrike">
                        <a:solidFill>
                          <a:srgbClr val="000000"/>
                        </a:solidFill>
                        <a:effectLst/>
                        <a:latin typeface="Arial"/>
                        <a:cs typeface="Arial"/>
                      </a:endParaRP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Femme SW</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Homme SW</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MSM</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PWID</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Transgenre</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Clients et partenaires des populations clés</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Restant </a:t>
                      </a:r>
                      <a:br>
                        <a:rPr lang="en-US" sz="1400" b="1" i="0" u="none" strike="noStrike">
                          <a:solidFill>
                            <a:schemeClr val="tx1"/>
                          </a:solidFill>
                          <a:effectLst/>
                          <a:latin typeface="Arial"/>
                          <a:cs typeface="Arial"/>
                        </a:rPr>
                      </a:br>
                      <a:r>
                        <a:rPr lang="en-US" sz="1400" b="1" i="0" u="none" strike="noStrike">
                          <a:solidFill>
                            <a:schemeClr val="tx1"/>
                          </a:solidFill>
                          <a:effectLst/>
                          <a:latin typeface="Arial"/>
                          <a:cs typeface="Arial"/>
                        </a:rPr>
                        <a:t>M &amp; F</a:t>
                      </a:r>
                    </a:p>
                  </a:txBody>
                  <a:tcPr marL="6116" marR="6116" marT="6116" marB="0" anchor="ctr"/>
                </a:tc>
                <a:extLst>
                  <a:ext uri="{0D108BD9-81ED-4DB2-BD59-A6C34878D82A}">
                    <a16:rowId xmlns:a16="http://schemas.microsoft.com/office/drawing/2014/main" val="1148730140"/>
                  </a:ext>
                </a:extLst>
              </a:tr>
              <a:tr h="245607">
                <a:tc>
                  <a:txBody>
                    <a:bodyPr/>
                    <a:lstStyle/>
                    <a:p>
                      <a:pPr algn="l" fontAlgn="t">
                        <a:spcAft>
                          <a:spcPts val="200"/>
                        </a:spcAft>
                      </a:pPr>
                      <a:r>
                        <a:rPr lang="en-US" sz="1400" b="0" u="none" strike="noStrike">
                          <a:solidFill>
                            <a:schemeClr val="bg1"/>
                          </a:solidFill>
                          <a:effectLst/>
                          <a:latin typeface="Arial"/>
                          <a:cs typeface="Arial"/>
                        </a:rPr>
                        <a:t>Guyane</a:t>
                      </a:r>
                      <a:endParaRPr lang="en-US" sz="1400" b="0" i="0" u="none" strike="noStrike">
                        <a:solidFill>
                          <a:schemeClr val="bg1"/>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panose="020B0604020202020204" pitchFamily="34" charset="0"/>
                          <a:cs typeface="Arial" panose="020B0604020202020204" pitchFamily="34" charset="0"/>
                        </a:rPr>
                        <a:t>19%</a:t>
                      </a: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panose="020B0604020202020204" pitchFamily="34" charset="0"/>
                          <a:cs typeface="Arial" panose="020B0604020202020204" pitchFamily="34" charset="0"/>
                        </a:rPr>
                        <a:t>0.2%</a:t>
                      </a: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a:solidFill>
                            <a:srgbClr val="FF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Y</a:t>
                      </a:r>
                    </a:p>
                  </a:txBody>
                  <a:tcPr marL="6116" marR="6116" marT="6116" marB="0" anchor="ctr"/>
                </a:tc>
                <a:extLst>
                  <a:ext uri="{0D108BD9-81ED-4DB2-BD59-A6C34878D82A}">
                    <a16:rowId xmlns:a16="http://schemas.microsoft.com/office/drawing/2014/main" val="2736448872"/>
                  </a:ext>
                </a:extLst>
              </a:tr>
              <a:tr h="245607">
                <a:tc>
                  <a:txBody>
                    <a:bodyPr/>
                    <a:lstStyle/>
                    <a:p>
                      <a:pPr algn="l" fontAlgn="t">
                        <a:spcAft>
                          <a:spcPts val="200"/>
                        </a:spcAft>
                      </a:pPr>
                      <a:r>
                        <a:rPr lang="en-US" sz="1400" b="0" u="none" strike="noStrike">
                          <a:solidFill>
                            <a:schemeClr val="bg1"/>
                          </a:solidFill>
                          <a:effectLst/>
                          <a:latin typeface="Arial"/>
                          <a:cs typeface="Arial"/>
                        </a:rPr>
                        <a:t>Suriname</a:t>
                      </a:r>
                      <a:endParaRPr lang="en-US" sz="1400" b="0" i="0" u="none" strike="noStrike">
                        <a:solidFill>
                          <a:schemeClr val="bg1"/>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panose="020B0604020202020204" pitchFamily="34" charset="0"/>
                          <a:cs typeface="Arial" panose="020B0604020202020204" pitchFamily="34" charset="0"/>
                        </a:rPr>
                        <a:t>30%</a:t>
                      </a: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panose="020B0604020202020204" pitchFamily="34" charset="0"/>
                          <a:cs typeface="Arial" panose="020B0604020202020204" pitchFamily="34" charset="0"/>
                        </a:rPr>
                        <a:t>51%</a:t>
                      </a: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a:solidFill>
                            <a:srgbClr val="FF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Y</a:t>
                      </a:r>
                    </a:p>
                  </a:txBody>
                  <a:tcPr marL="6116" marR="6116" marT="6116" marB="0" anchor="ctr"/>
                </a:tc>
                <a:extLst>
                  <a:ext uri="{0D108BD9-81ED-4DB2-BD59-A6C34878D82A}">
                    <a16:rowId xmlns:a16="http://schemas.microsoft.com/office/drawing/2014/main" val="542923169"/>
                  </a:ext>
                </a:extLst>
              </a:tr>
              <a:tr h="158893">
                <a:tc>
                  <a:txBody>
                    <a:bodyPr/>
                    <a:lstStyle/>
                    <a:p>
                      <a:pPr algn="l" fontAlgn="t">
                        <a:spcAft>
                          <a:spcPts val="200"/>
                        </a:spcAft>
                      </a:pPr>
                      <a:r>
                        <a:rPr lang="en-US" sz="1400" b="0" u="none" strike="noStrike">
                          <a:solidFill>
                            <a:schemeClr val="bg1"/>
                          </a:solidFill>
                          <a:effectLst/>
                          <a:latin typeface="Arial"/>
                          <a:cs typeface="Arial"/>
                        </a:rPr>
                        <a:t>Jamaïque</a:t>
                      </a:r>
                      <a:endParaRPr lang="en-US" sz="1400" b="0" i="0" u="none" strike="noStrike">
                        <a:solidFill>
                          <a:schemeClr val="bg1"/>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67%</a:t>
                      </a: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a:effectLst/>
                          <a:latin typeface="Arial"/>
                          <a:cs typeface="Arial"/>
                        </a:rPr>
                        <a:t>1%</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Y</a:t>
                      </a:r>
                    </a:p>
                  </a:txBody>
                  <a:tcPr marL="6116" marR="6116" marT="6116" marB="0" anchor="ctr"/>
                </a:tc>
                <a:extLst>
                  <a:ext uri="{0D108BD9-81ED-4DB2-BD59-A6C34878D82A}">
                    <a16:rowId xmlns:a16="http://schemas.microsoft.com/office/drawing/2014/main" val="3820592984"/>
                  </a:ext>
                </a:extLst>
              </a:tr>
              <a:tr h="256852">
                <a:tc>
                  <a:txBody>
                    <a:bodyPr/>
                    <a:lstStyle/>
                    <a:p>
                      <a:pPr algn="l" fontAlgn="t">
                        <a:spcAft>
                          <a:spcPts val="200"/>
                        </a:spcAft>
                      </a:pPr>
                      <a:r>
                        <a:rPr lang="en-US" sz="1400" b="0" u="none" strike="noStrike">
                          <a:solidFill>
                            <a:schemeClr val="bg1"/>
                          </a:solidFill>
                          <a:effectLst/>
                          <a:latin typeface="Arial"/>
                          <a:cs typeface="Arial"/>
                        </a:rPr>
                        <a:t>Trinité-et-Tobago</a:t>
                      </a:r>
                      <a:endParaRPr lang="en-US" sz="1400" b="0" i="0" u="none" strike="noStrike">
                        <a:solidFill>
                          <a:schemeClr val="bg1"/>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a:solidFill>
                            <a:srgbClr val="FF0000"/>
                          </a:solidFill>
                          <a:effectLst/>
                          <a:latin typeface="Arial" panose="020B0604020202020204" pitchFamily="34" charset="0"/>
                          <a:cs typeface="Arial" panose="020B0604020202020204" pitchFamily="34" charset="0"/>
                        </a:rPr>
                        <a:t>N</a:t>
                      </a:r>
                      <a:endParaRPr lang="en-CH" sz="1400" b="0" i="0" u="none" strike="noStrike">
                        <a:solidFill>
                          <a:srgbClr val="FF0000"/>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a:solidFill>
                            <a:srgbClr val="FF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a:solidFill>
                            <a:srgbClr val="FF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a:solidFill>
                            <a:srgbClr val="FF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u="none" strike="noStrike">
                          <a:solidFill>
                            <a:srgbClr val="FF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rgbClr val="000000"/>
                          </a:solidFill>
                          <a:effectLst/>
                          <a:latin typeface="Arial"/>
                          <a:cs typeface="Arial"/>
                        </a:rPr>
                        <a:t>Y</a:t>
                      </a:r>
                    </a:p>
                  </a:txBody>
                  <a:tcPr marL="6116" marR="6116" marT="6116"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775957"/>
                  </a:ext>
                </a:extLst>
              </a:tr>
              <a:tr h="245607">
                <a:tc>
                  <a:txBody>
                    <a:bodyPr/>
                    <a:lstStyle/>
                    <a:p>
                      <a:pPr algn="l" fontAlgn="t">
                        <a:spcAft>
                          <a:spcPts val="200"/>
                        </a:spcAft>
                      </a:pPr>
                      <a:r>
                        <a:rPr lang="en-US" sz="1400" b="1" i="0" u="none" strike="noStrike">
                          <a:solidFill>
                            <a:schemeClr val="bg1"/>
                          </a:solidFill>
                          <a:effectLst/>
                          <a:latin typeface="Arial"/>
                          <a:cs typeface="Arial"/>
                        </a:rPr>
                        <a:t>Extrapolation régionale de l'ONUSIDA*</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9%</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0.3%</a:t>
                      </a:r>
                      <a:endParaRPr lang="en-CH" sz="1400" b="1" i="0" u="none" strike="noStrike">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16%</a:t>
                      </a:r>
                      <a:endParaRPr lang="en-CH" sz="1400" b="1" i="0" u="none" strike="noStrike">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0.8%</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3%</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9%</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62%</a:t>
                      </a:r>
                    </a:p>
                  </a:txBody>
                  <a:tcPr marL="6116" marR="6116" marT="6116"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194490"/>
                  </a:ext>
                </a:extLst>
              </a:tr>
            </a:tbl>
          </a:graphicData>
        </a:graphic>
      </p:graphicFrame>
      <p:sp>
        <p:nvSpPr>
          <p:cNvPr id="4" name="TextBox 3">
            <a:extLst>
              <a:ext uri="{FF2B5EF4-FFF2-40B4-BE49-F238E27FC236}">
                <a16:creationId xmlns:a16="http://schemas.microsoft.com/office/drawing/2014/main" id="{E217895E-E21E-B08B-C8D0-3860F5349E1B}"/>
              </a:ext>
            </a:extLst>
          </p:cNvPr>
          <p:cNvSpPr txBox="1"/>
          <p:nvPr/>
        </p:nvSpPr>
        <p:spPr>
          <a:xfrm>
            <a:off x="679904" y="4965008"/>
            <a:ext cx="11178362" cy="1715854"/>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 Analyse provisoire de l'ONUSIDA, octobre 2022 (non publiée), par extrapolation à partir de pays ou d'épidémies voisins ou similaires.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1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Aucun pays de la région ne disposait d'une estimation du nombre de personnes vivant avec le VIH ou de travailleurs du sexe masculins.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Autres 9 pays (modèle CSAVR) : Pas d'estimation du VIH pour aucun PK.</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Néanmoins, 8 pays ont rapporté (par le biais du GAM) une taille de groupe de population et/ou un point de données sur la prévalence pour certains KP (diapositive suivante). </a:t>
            </a:r>
            <a:b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ＭＳ Ｐゴシック" panose="020B0600070205080204" pitchFamily="34" charset="-128"/>
                <a:cs typeface="Arial" panose="020B0604020202020204" pitchFamily="34" charset="0"/>
              </a:rPr>
              <a:t>prévalence pour certains PK (diapositive suivante)</a:t>
            </a:r>
            <a:endParaRPr kumimoji="0" lang="en-CH"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85641181"/>
      </p:ext>
    </p:extLst>
  </p:cSld>
  <p:clrMapOvr>
    <a:masterClrMapping/>
  </p:clrMapOvr>
</p:sld>
</file>

<file path=ppt/theme/theme1.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ZOHRABYAN, Lev</DisplayName>
        <AccountId>233</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6F7467-662D-461B-9030-CF93BAC5E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CEE62F-8AF5-4565-9DF1-763B763B4B99}">
  <ds:schemaRefs>
    <ds:schemaRef ds:uri="http://schemas.microsoft.com/sharepoint/v3/contenttype/forms"/>
  </ds:schemaRefs>
</ds:datastoreItem>
</file>

<file path=customXml/itemProps3.xml><?xml version="1.0" encoding="utf-8"?>
<ds:datastoreItem xmlns:ds="http://schemas.openxmlformats.org/officeDocument/2006/customXml" ds:itemID="{9FD83E9A-A02A-4701-9475-20A453AAB260}">
  <ds:schemaRefs>
    <ds:schemaRef ds:uri="http://purl.org/dc/elements/1.1/"/>
    <ds:schemaRef ds:uri="http://schemas.microsoft.com/office/2006/metadata/properties"/>
    <ds:schemaRef ds:uri="288ef829-98c5-46d1-83dc-c2ef7c814da2"/>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ddeef39-65d3-4660-94f2-f063f949c57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17</TotalTime>
  <Words>4599</Words>
  <Application>Microsoft Office PowerPoint</Application>
  <PresentationFormat>Widescreen</PresentationFormat>
  <Paragraphs>892</Paragraphs>
  <Slides>23</Slides>
  <Notes>7</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23</vt:i4>
      </vt:variant>
    </vt:vector>
  </HeadingPairs>
  <TitlesOfParts>
    <vt:vector size="33" baseType="lpstr">
      <vt:lpstr>Arial</vt:lpstr>
      <vt:lpstr>Calibri</vt:lpstr>
      <vt:lpstr>Corbel</vt:lpstr>
      <vt:lpstr>Custom Design</vt:lpstr>
      <vt:lpstr>1_Custom Design</vt:lpstr>
      <vt:lpstr>2_Custom Design</vt:lpstr>
      <vt:lpstr>3_Custom Design</vt:lpstr>
      <vt:lpstr>4_Custom Design</vt:lpstr>
      <vt:lpstr>5_Custom Design</vt:lpstr>
      <vt:lpstr>6_Custom Design</vt:lpstr>
      <vt:lpstr>Données clés sur la population :  Prévalence du VIH, taille des groupes de population, ART</vt:lpstr>
      <vt:lpstr>Données clés sur la population - externes/internes aux modèles</vt:lpstr>
      <vt:lpstr>Validité des estimations nationales du VIH pour (et à partir de) populations clés ? </vt:lpstr>
      <vt:lpstr>Validité des estimations nationales du VIH pour (et à partir de) populations clés ? </vt:lpstr>
      <vt:lpstr>Validité des estimations nationales du VIH pour (et à partir de) populations clés ? </vt:lpstr>
      <vt:lpstr>Validité des estimations nationales du VIH pour (et à partir de) populations clés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docId:87017A813AE9DDDC4B3B6183A94FE8C9</cp:keywords>
  <cp:lastModifiedBy>RWODZI, Desire Tarwireyi</cp:lastModifiedBy>
  <cp:revision>179</cp:revision>
  <dcterms:created xsi:type="dcterms:W3CDTF">2020-10-27T09:55:01Z</dcterms:created>
  <dcterms:modified xsi:type="dcterms:W3CDTF">2023-11-10T10:17:53Z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