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881" r:id="rId5"/>
    <p:sldMasterId id="2147483793" r:id="rId6"/>
    <p:sldMasterId id="2147483826" r:id="rId7"/>
    <p:sldMasterId id="2147483828" r:id="rId8"/>
  </p:sldMasterIdLst>
  <p:notesMasterIdLst>
    <p:notesMasterId r:id="rId32"/>
  </p:notesMasterIdLst>
  <p:sldIdLst>
    <p:sldId id="256" r:id="rId9"/>
    <p:sldId id="491" r:id="rId10"/>
    <p:sldId id="1573" r:id="rId11"/>
    <p:sldId id="1575" r:id="rId12"/>
    <p:sldId id="551" r:id="rId13"/>
    <p:sldId id="1585" r:id="rId14"/>
    <p:sldId id="1581" r:id="rId15"/>
    <p:sldId id="1578" r:id="rId16"/>
    <p:sldId id="1579" r:id="rId17"/>
    <p:sldId id="1580" r:id="rId18"/>
    <p:sldId id="1583" r:id="rId19"/>
    <p:sldId id="1562" r:id="rId20"/>
    <p:sldId id="1571" r:id="rId21"/>
    <p:sldId id="1584" r:id="rId22"/>
    <p:sldId id="1564" r:id="rId23"/>
    <p:sldId id="1561" r:id="rId24"/>
    <p:sldId id="1566" r:id="rId25"/>
    <p:sldId id="1567" r:id="rId26"/>
    <p:sldId id="1582" r:id="rId27"/>
    <p:sldId id="1568" r:id="rId28"/>
    <p:sldId id="1576" r:id="rId29"/>
    <p:sldId id="1569" r:id="rId30"/>
    <p:sldId id="1570" r:id="rId3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A1F2E1F-1E79-455E-B5B6-04E2701258EA}">
          <p14:sldIdLst>
            <p14:sldId id="256"/>
            <p14:sldId id="491"/>
            <p14:sldId id="1573"/>
            <p14:sldId id="1575"/>
            <p14:sldId id="551"/>
            <p14:sldId id="1585"/>
            <p14:sldId id="1581"/>
            <p14:sldId id="1578"/>
            <p14:sldId id="1579"/>
            <p14:sldId id="1580"/>
            <p14:sldId id="1583"/>
            <p14:sldId id="1562"/>
            <p14:sldId id="1571"/>
            <p14:sldId id="1584"/>
            <p14:sldId id="1564"/>
            <p14:sldId id="1561"/>
            <p14:sldId id="1566"/>
            <p14:sldId id="1567"/>
            <p14:sldId id="1582"/>
            <p14:sldId id="1568"/>
            <p14:sldId id="1576"/>
            <p14:sldId id="1569"/>
            <p14:sldId id="1570"/>
          </p14:sldIdLst>
        </p14:section>
      </p14:sectionLst>
    </p:ext>
    <p:ext uri="{EFAFB233-063F-42B5-8137-9DF3F51BA10A}">
      <p15:sldGuideLst xmlns:p15="http://schemas.microsoft.com/office/powerpoint/2012/main">
        <p15:guide id="1" orient="horz" pos="2161" userDrawn="1">
          <p15:clr>
            <a:srgbClr val="A4A3A4"/>
          </p15:clr>
        </p15:guide>
        <p15:guide id="2" orient="horz" pos="4075" userDrawn="1">
          <p15:clr>
            <a:srgbClr val="A4A3A4"/>
          </p15:clr>
        </p15:guide>
        <p15:guide id="3" pos="3840" userDrawn="1">
          <p15:clr>
            <a:srgbClr val="A4A3A4"/>
          </p15:clr>
        </p15:guide>
        <p15:guide id="4" pos="3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KEL" userId="S::KorenrompE@unaids.org::a44abeb2-aa4e-4d35-a6f5-0d25c352ba16" providerId="AD"/>
  <p188:author id="{D71813CC-1690-D7AD-FA2F-656BAC29D455}" name="SABIN, Keith" initials="SK" userId="S::SabinK@unaids.org::14b285c7-8c9d-43ac-b9d9-79b7ea51a1e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27222"/>
    <a:srgbClr val="63CDF6"/>
    <a:srgbClr val="70C8BE"/>
    <a:srgbClr val="89C443"/>
    <a:srgbClr val="02AEF0"/>
    <a:srgbClr val="0092D2"/>
    <a:srgbClr val="0092CF"/>
    <a:srgbClr val="6FB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54" autoAdjust="0"/>
  </p:normalViewPr>
  <p:slideViewPr>
    <p:cSldViewPr snapToGrid="0">
      <p:cViewPr varScale="1">
        <p:scale>
          <a:sx n="80" d="100"/>
          <a:sy n="80" d="100"/>
        </p:scale>
        <p:origin x="1674" y="96"/>
      </p:cViewPr>
      <p:guideLst>
        <p:guide orient="horz" pos="2161"/>
        <p:guide orient="horz" pos="4075"/>
        <p:guide pos="3840"/>
        <p:guide pos="3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DE3F6A64-1B1D-42D5-B150-42C520D6E98A}"/>
    <pc:docChg chg="custSel addSld delSld modSld sldOrd modSection">
      <pc:chgData name="KORENROMP, Eline Louise" userId="a44abeb2-aa4e-4d35-a6f5-0d25c352ba16" providerId="ADAL" clId="{DE3F6A64-1B1D-42D5-B150-42C520D6E98A}" dt="2023-02-16T15:25:25.991" v="959" actId="20577"/>
      <pc:docMkLst>
        <pc:docMk/>
      </pc:docMkLst>
      <pc:sldChg chg="modSp mod">
        <pc:chgData name="KORENROMP, Eline Louise" userId="a44abeb2-aa4e-4d35-a6f5-0d25c352ba16" providerId="ADAL" clId="{DE3F6A64-1B1D-42D5-B150-42C520D6E98A}" dt="2023-02-05T21:47:42.883" v="338" actId="1076"/>
        <pc:sldMkLst>
          <pc:docMk/>
          <pc:sldMk cId="100137037" sldId="256"/>
        </pc:sldMkLst>
        <pc:spChg chg="mod">
          <ac:chgData name="KORENROMP, Eline Louise" userId="a44abeb2-aa4e-4d35-a6f5-0d25c352ba16" providerId="ADAL" clId="{DE3F6A64-1B1D-42D5-B150-42C520D6E98A}" dt="2023-02-05T21:47:42.883" v="338" actId="1076"/>
          <ac:spMkLst>
            <pc:docMk/>
            <pc:sldMk cId="100137037" sldId="256"/>
            <ac:spMk id="2" creationId="{FBF8752D-0820-4F35-9D5D-B9D345CC6D3E}"/>
          </ac:spMkLst>
        </pc:spChg>
        <pc:spChg chg="mod">
          <ac:chgData name="KORENROMP, Eline Louise" userId="a44abeb2-aa4e-4d35-a6f5-0d25c352ba16" providerId="ADAL" clId="{DE3F6A64-1B1D-42D5-B150-42C520D6E98A}" dt="2023-01-28T11:25:15.475" v="88" actId="6549"/>
          <ac:spMkLst>
            <pc:docMk/>
            <pc:sldMk cId="100137037" sldId="256"/>
            <ac:spMk id="3" creationId="{39C97AB2-D1E8-48E1-B9C2-6E6C1698B16B}"/>
          </ac:spMkLst>
        </pc:spChg>
      </pc:sldChg>
      <pc:sldChg chg="modSp mod modShow">
        <pc:chgData name="KORENROMP, Eline Louise" userId="a44abeb2-aa4e-4d35-a6f5-0d25c352ba16" providerId="ADAL" clId="{DE3F6A64-1B1D-42D5-B150-42C520D6E98A}" dt="2023-01-30T11:54:24.796" v="115" actId="729"/>
        <pc:sldMkLst>
          <pc:docMk/>
          <pc:sldMk cId="4017559884" sldId="551"/>
        </pc:sldMkLst>
        <pc:spChg chg="mod">
          <ac:chgData name="KORENROMP, Eline Louise" userId="a44abeb2-aa4e-4d35-a6f5-0d25c352ba16" providerId="ADAL" clId="{DE3F6A64-1B1D-42D5-B150-42C520D6E98A}" dt="2023-01-28T11:21:00.786" v="2"/>
          <ac:spMkLst>
            <pc:docMk/>
            <pc:sldMk cId="4017559884" sldId="551"/>
            <ac:spMk id="5" creationId="{028C6241-C0E9-A1C4-9224-1EA644B6F157}"/>
          </ac:spMkLst>
        </pc:spChg>
      </pc:sldChg>
      <pc:sldChg chg="del mod modShow">
        <pc:chgData name="KORENROMP, Eline Louise" userId="a44abeb2-aa4e-4d35-a6f5-0d25c352ba16" providerId="ADAL" clId="{DE3F6A64-1B1D-42D5-B150-42C520D6E98A}" dt="2023-01-30T11:53:05.305" v="104" actId="47"/>
        <pc:sldMkLst>
          <pc:docMk/>
          <pc:sldMk cId="2889924575" sldId="1558"/>
        </pc:sldMkLst>
      </pc:sldChg>
      <pc:sldChg chg="add del mod ord modShow">
        <pc:chgData name="KORENROMP, Eline Louise" userId="a44abeb2-aa4e-4d35-a6f5-0d25c352ba16" providerId="ADAL" clId="{DE3F6A64-1B1D-42D5-B150-42C520D6E98A}" dt="2023-01-30T11:53:56.192" v="112" actId="729"/>
        <pc:sldMkLst>
          <pc:docMk/>
          <pc:sldMk cId="4255837136" sldId="1562"/>
        </pc:sldMkLst>
      </pc:sldChg>
      <pc:sldChg chg="del">
        <pc:chgData name="KORENROMP, Eline Louise" userId="a44abeb2-aa4e-4d35-a6f5-0d25c352ba16" providerId="ADAL" clId="{DE3F6A64-1B1D-42D5-B150-42C520D6E98A}" dt="2023-02-07T01:07:33.273" v="340" actId="47"/>
        <pc:sldMkLst>
          <pc:docMk/>
          <pc:sldMk cId="1166831257" sldId="1565"/>
        </pc:sldMkLst>
      </pc:sldChg>
      <pc:sldChg chg="modNotesTx">
        <pc:chgData name="KORENROMP, Eline Louise" userId="a44abeb2-aa4e-4d35-a6f5-0d25c352ba16" providerId="ADAL" clId="{DE3F6A64-1B1D-42D5-B150-42C520D6E98A}" dt="2023-02-14T15:50:36.503" v="686" actId="20577"/>
        <pc:sldMkLst>
          <pc:docMk/>
          <pc:sldMk cId="357917561" sldId="1567"/>
        </pc:sldMkLst>
      </pc:sldChg>
      <pc:sldChg chg="modSp mod modNotesTx">
        <pc:chgData name="KORENROMP, Eline Louise" userId="a44abeb2-aa4e-4d35-a6f5-0d25c352ba16" providerId="ADAL" clId="{DE3F6A64-1B1D-42D5-B150-42C520D6E98A}" dt="2023-02-16T15:25:25.991" v="959" actId="20577"/>
        <pc:sldMkLst>
          <pc:docMk/>
          <pc:sldMk cId="1984734942" sldId="1568"/>
        </pc:sldMkLst>
        <pc:spChg chg="mod">
          <ac:chgData name="KORENROMP, Eline Louise" userId="a44abeb2-aa4e-4d35-a6f5-0d25c352ba16" providerId="ADAL" clId="{DE3F6A64-1B1D-42D5-B150-42C520D6E98A}" dt="2023-02-16T15:25:25.991" v="959" actId="20577"/>
          <ac:spMkLst>
            <pc:docMk/>
            <pc:sldMk cId="1984734942" sldId="1568"/>
            <ac:spMk id="4" creationId="{E217895E-E21E-B08B-C8D0-3860F5349E1B}"/>
          </ac:spMkLst>
        </pc:spChg>
      </pc:sldChg>
      <pc:sldChg chg="modNotesTx">
        <pc:chgData name="KORENROMP, Eline Louise" userId="a44abeb2-aa4e-4d35-a6f5-0d25c352ba16" providerId="ADAL" clId="{DE3F6A64-1B1D-42D5-B150-42C520D6E98A}" dt="2023-02-05T21:47:29.684" v="336"/>
        <pc:sldMkLst>
          <pc:docMk/>
          <pc:sldMk cId="541671616" sldId="1570"/>
        </pc:sldMkLst>
      </pc:sldChg>
      <pc:sldChg chg="add del mod modShow">
        <pc:chgData name="KORENROMP, Eline Louise" userId="a44abeb2-aa4e-4d35-a6f5-0d25c352ba16" providerId="ADAL" clId="{DE3F6A64-1B1D-42D5-B150-42C520D6E98A}" dt="2023-01-30T11:54:54.101" v="119" actId="729"/>
        <pc:sldMkLst>
          <pc:docMk/>
          <pc:sldMk cId="726132051" sldId="1571"/>
        </pc:sldMkLst>
      </pc:sldChg>
      <pc:sldChg chg="modSp mod modShow">
        <pc:chgData name="KORENROMP, Eline Louise" userId="a44abeb2-aa4e-4d35-a6f5-0d25c352ba16" providerId="ADAL" clId="{DE3F6A64-1B1D-42D5-B150-42C520D6E98A}" dt="2023-01-30T11:53:51.242" v="109" actId="729"/>
        <pc:sldMkLst>
          <pc:docMk/>
          <pc:sldMk cId="3174141910" sldId="1572"/>
        </pc:sldMkLst>
        <pc:spChg chg="mod">
          <ac:chgData name="KORENROMP, Eline Louise" userId="a44abeb2-aa4e-4d35-a6f5-0d25c352ba16" providerId="ADAL" clId="{DE3F6A64-1B1D-42D5-B150-42C520D6E98A}" dt="2023-01-28T11:25:26.650" v="100" actId="20577"/>
          <ac:spMkLst>
            <pc:docMk/>
            <pc:sldMk cId="3174141910" sldId="1572"/>
            <ac:spMk id="4" creationId="{E217895E-E21E-B08B-C8D0-3860F5349E1B}"/>
          </ac:spMkLst>
        </pc:spChg>
      </pc:sldChg>
      <pc:sldChg chg="mod modShow">
        <pc:chgData name="KORENROMP, Eline Louise" userId="a44abeb2-aa4e-4d35-a6f5-0d25c352ba16" providerId="ADAL" clId="{DE3F6A64-1B1D-42D5-B150-42C520D6E98A}" dt="2023-01-30T11:54:16.244" v="113" actId="729"/>
        <pc:sldMkLst>
          <pc:docMk/>
          <pc:sldMk cId="2172815674" sldId="1573"/>
        </pc:sldMkLst>
      </pc:sldChg>
      <pc:sldChg chg="modSp mod modShow">
        <pc:chgData name="KORENROMP, Eline Louise" userId="a44abeb2-aa4e-4d35-a6f5-0d25c352ba16" providerId="ADAL" clId="{DE3F6A64-1B1D-42D5-B150-42C520D6E98A}" dt="2023-01-30T11:54:20.636" v="114" actId="729"/>
        <pc:sldMkLst>
          <pc:docMk/>
          <pc:sldMk cId="994000957" sldId="1575"/>
        </pc:sldMkLst>
        <pc:spChg chg="mod">
          <ac:chgData name="KORENROMP, Eline Louise" userId="a44abeb2-aa4e-4d35-a6f5-0d25c352ba16" providerId="ADAL" clId="{DE3F6A64-1B1D-42D5-B150-42C520D6E98A}" dt="2023-01-28T11:20:49.705" v="1" actId="20577"/>
          <ac:spMkLst>
            <pc:docMk/>
            <pc:sldMk cId="994000957" sldId="1575"/>
            <ac:spMk id="3" creationId="{3C3466C9-2B69-21AA-C799-BA3EA0A8058E}"/>
          </ac:spMkLst>
        </pc:spChg>
      </pc:sldChg>
      <pc:sldChg chg="modSp mod">
        <pc:chgData name="KORENROMP, Eline Louise" userId="a44abeb2-aa4e-4d35-a6f5-0d25c352ba16" providerId="ADAL" clId="{DE3F6A64-1B1D-42D5-B150-42C520D6E98A}" dt="2023-02-14T15:51:09.068" v="753" actId="313"/>
        <pc:sldMkLst>
          <pc:docMk/>
          <pc:sldMk cId="1416465657" sldId="1576"/>
        </pc:sldMkLst>
        <pc:spChg chg="mod">
          <ac:chgData name="KORENROMP, Eline Louise" userId="a44abeb2-aa4e-4d35-a6f5-0d25c352ba16" providerId="ADAL" clId="{DE3F6A64-1B1D-42D5-B150-42C520D6E98A}" dt="2023-02-14T15:51:09.068" v="753" actId="313"/>
          <ac:spMkLst>
            <pc:docMk/>
            <pc:sldMk cId="1416465657" sldId="1576"/>
            <ac:spMk id="4" creationId="{E217895E-E21E-B08B-C8D0-3860F5349E1B}"/>
          </ac:spMkLst>
        </pc:spChg>
      </pc:sldChg>
      <pc:sldChg chg="add mod modShow">
        <pc:chgData name="KORENROMP, Eline Louise" userId="a44abeb2-aa4e-4d35-a6f5-0d25c352ba16" providerId="ADAL" clId="{DE3F6A64-1B1D-42D5-B150-42C520D6E98A}" dt="2023-01-30T11:55:04.938" v="120" actId="729"/>
        <pc:sldMkLst>
          <pc:docMk/>
          <pc:sldMk cId="2916373142" sldId="1578"/>
        </pc:sldMkLst>
      </pc:sldChg>
      <pc:sldChg chg="add ord">
        <pc:chgData name="KORENROMP, Eline Louise" userId="a44abeb2-aa4e-4d35-a6f5-0d25c352ba16" providerId="ADAL" clId="{DE3F6A64-1B1D-42D5-B150-42C520D6E98A}" dt="2023-01-30T11:54:33.957" v="117"/>
        <pc:sldMkLst>
          <pc:docMk/>
          <pc:sldMk cId="2585641181" sldId="1579"/>
        </pc:sldMkLst>
      </pc:sldChg>
      <pc:sldChg chg="modSp add mod ord modShow">
        <pc:chgData name="KORENROMP, Eline Louise" userId="a44abeb2-aa4e-4d35-a6f5-0d25c352ba16" providerId="ADAL" clId="{DE3F6A64-1B1D-42D5-B150-42C520D6E98A}" dt="2023-02-16T15:17:16.158" v="828" actId="6549"/>
        <pc:sldMkLst>
          <pc:docMk/>
          <pc:sldMk cId="836005599" sldId="1580"/>
        </pc:sldMkLst>
        <pc:spChg chg="mod">
          <ac:chgData name="KORENROMP, Eline Louise" userId="a44abeb2-aa4e-4d35-a6f5-0d25c352ba16" providerId="ADAL" clId="{DE3F6A64-1B1D-42D5-B150-42C520D6E98A}" dt="2023-02-16T15:17:16.158" v="828" actId="6549"/>
          <ac:spMkLst>
            <pc:docMk/>
            <pc:sldMk cId="836005599" sldId="1580"/>
            <ac:spMk id="4" creationId="{E217895E-E21E-B08B-C8D0-3860F5349E1B}"/>
          </ac:spMkLst>
        </pc:spChg>
      </pc:sldChg>
      <pc:sldChg chg="addSp delSp modSp add mod ord">
        <pc:chgData name="KORENROMP, Eline Louise" userId="a44abeb2-aa4e-4d35-a6f5-0d25c352ba16" providerId="ADAL" clId="{DE3F6A64-1B1D-42D5-B150-42C520D6E98A}" dt="2023-02-16T15:17:37.501" v="830"/>
        <pc:sldMkLst>
          <pc:docMk/>
          <pc:sldMk cId="3417179208" sldId="1581"/>
        </pc:sldMkLst>
        <pc:spChg chg="del mod">
          <ac:chgData name="KORENROMP, Eline Louise" userId="a44abeb2-aa4e-4d35-a6f5-0d25c352ba16" providerId="ADAL" clId="{DE3F6A64-1B1D-42D5-B150-42C520D6E98A}" dt="2023-01-31T13:56:43.137" v="333" actId="478"/>
          <ac:spMkLst>
            <pc:docMk/>
            <pc:sldMk cId="3417179208" sldId="1581"/>
            <ac:spMk id="2" creationId="{88913B21-0EB5-A046-E4A8-E77DDF9951C1}"/>
          </ac:spMkLst>
        </pc:spChg>
        <pc:spChg chg="del">
          <ac:chgData name="KORENROMP, Eline Louise" userId="a44abeb2-aa4e-4d35-a6f5-0d25c352ba16" providerId="ADAL" clId="{DE3F6A64-1B1D-42D5-B150-42C520D6E98A}" dt="2023-01-31T13:54:19.302" v="201" actId="478"/>
          <ac:spMkLst>
            <pc:docMk/>
            <pc:sldMk cId="3417179208" sldId="1581"/>
            <ac:spMk id="4" creationId="{E217895E-E21E-B08B-C8D0-3860F5349E1B}"/>
          </ac:spMkLst>
        </pc:spChg>
        <pc:spChg chg="add mod">
          <ac:chgData name="KORENROMP, Eline Louise" userId="a44abeb2-aa4e-4d35-a6f5-0d25c352ba16" providerId="ADAL" clId="{DE3F6A64-1B1D-42D5-B150-42C520D6E98A}" dt="2023-01-31T13:54:25.592" v="204" actId="21"/>
          <ac:spMkLst>
            <pc:docMk/>
            <pc:sldMk cId="3417179208" sldId="1581"/>
            <ac:spMk id="6" creationId="{7AB151C6-A2AA-578B-3054-115C8018E977}"/>
          </ac:spMkLst>
        </pc:spChg>
        <pc:spChg chg="add mod">
          <ac:chgData name="KORENROMP, Eline Louise" userId="a44abeb2-aa4e-4d35-a6f5-0d25c352ba16" providerId="ADAL" clId="{DE3F6A64-1B1D-42D5-B150-42C520D6E98A}" dt="2023-01-31T13:56:49.649" v="335" actId="14100"/>
          <ac:spMkLst>
            <pc:docMk/>
            <pc:sldMk cId="3417179208" sldId="1581"/>
            <ac:spMk id="7" creationId="{57000133-4F2C-F3F7-32DF-61550F6F3602}"/>
          </ac:spMkLst>
        </pc:spChg>
        <pc:spChg chg="add del mod">
          <ac:chgData name="KORENROMP, Eline Louise" userId="a44abeb2-aa4e-4d35-a6f5-0d25c352ba16" providerId="ADAL" clId="{DE3F6A64-1B1D-42D5-B150-42C520D6E98A}" dt="2023-01-31T13:53:39.884" v="190"/>
          <ac:spMkLst>
            <pc:docMk/>
            <pc:sldMk cId="3417179208" sldId="1581"/>
            <ac:spMk id="8" creationId="{46D8D320-44AD-E5DE-AEB7-484F7D195105}"/>
          </ac:spMkLst>
        </pc:spChg>
        <pc:spChg chg="add del mod">
          <ac:chgData name="KORENROMP, Eline Louise" userId="a44abeb2-aa4e-4d35-a6f5-0d25c352ba16" providerId="ADAL" clId="{DE3F6A64-1B1D-42D5-B150-42C520D6E98A}" dt="2023-01-31T13:53:43.593" v="192"/>
          <ac:spMkLst>
            <pc:docMk/>
            <pc:sldMk cId="3417179208" sldId="1581"/>
            <ac:spMk id="9" creationId="{9ADD5488-BC8F-6A64-1A0E-E24708EBE66B}"/>
          </ac:spMkLst>
        </pc:spChg>
        <pc:spChg chg="add del">
          <ac:chgData name="KORENROMP, Eline Louise" userId="a44abeb2-aa4e-4d35-a6f5-0d25c352ba16" providerId="ADAL" clId="{DE3F6A64-1B1D-42D5-B150-42C520D6E98A}" dt="2023-01-31T13:55:58.367" v="319" actId="478"/>
          <ac:spMkLst>
            <pc:docMk/>
            <pc:sldMk cId="3417179208" sldId="1581"/>
            <ac:spMk id="11" creationId="{A46BF0CB-6F92-CCE1-8B78-C9DC3C4A55F3}"/>
          </ac:spMkLst>
        </pc:spChg>
        <pc:graphicFrameChg chg="del">
          <ac:chgData name="KORENROMP, Eline Louise" userId="a44abeb2-aa4e-4d35-a6f5-0d25c352ba16" providerId="ADAL" clId="{DE3F6A64-1B1D-42D5-B150-42C520D6E98A}" dt="2023-01-31T13:53:09.692" v="178" actId="478"/>
          <ac:graphicFrameMkLst>
            <pc:docMk/>
            <pc:sldMk cId="3417179208" sldId="1581"/>
            <ac:graphicFrameMk id="5" creationId="{7B7569F9-1DF7-4A24-4CFB-8FBAB5C312CC}"/>
          </ac:graphicFrameMkLst>
        </pc:graphicFrameChg>
        <pc:picChg chg="add mod modCrop">
          <ac:chgData name="KORENROMP, Eline Louise" userId="a44abeb2-aa4e-4d35-a6f5-0d25c352ba16" providerId="ADAL" clId="{DE3F6A64-1B1D-42D5-B150-42C520D6E98A}" dt="2023-01-31T13:56:40.778" v="332" actId="14100"/>
          <ac:picMkLst>
            <pc:docMk/>
            <pc:sldMk cId="3417179208" sldId="1581"/>
            <ac:picMk id="13" creationId="{7B4EC095-EFE7-570B-8163-FBFE6E294E5D}"/>
          </ac:picMkLst>
        </pc:picChg>
      </pc:sldChg>
      <pc:sldChg chg="modSp add mod modNotesTx">
        <pc:chgData name="KORENROMP, Eline Louise" userId="a44abeb2-aa4e-4d35-a6f5-0d25c352ba16" providerId="ADAL" clId="{DE3F6A64-1B1D-42D5-B150-42C520D6E98A}" dt="2023-02-08T02:10:55.719" v="580" actId="20577"/>
        <pc:sldMkLst>
          <pc:docMk/>
          <pc:sldMk cId="907327724" sldId="1582"/>
        </pc:sldMkLst>
        <pc:spChg chg="mod">
          <ac:chgData name="KORENROMP, Eline Louise" userId="a44abeb2-aa4e-4d35-a6f5-0d25c352ba16" providerId="ADAL" clId="{DE3F6A64-1B1D-42D5-B150-42C520D6E98A}" dt="2023-02-08T02:10:55.719" v="580" actId="20577"/>
          <ac:spMkLst>
            <pc:docMk/>
            <pc:sldMk cId="907327724" sldId="1582"/>
            <ac:spMk id="4" creationId="{E217895E-E21E-B08B-C8D0-3860F5349E1B}"/>
          </ac:spMkLst>
        </pc:spChg>
        <pc:graphicFrameChg chg="mod">
          <ac:chgData name="KORENROMP, Eline Louise" userId="a44abeb2-aa4e-4d35-a6f5-0d25c352ba16" providerId="ADAL" clId="{DE3F6A64-1B1D-42D5-B150-42C520D6E98A}" dt="2023-02-08T02:10:00.957" v="504" actId="1076"/>
          <ac:graphicFrameMkLst>
            <pc:docMk/>
            <pc:sldMk cId="907327724" sldId="1582"/>
            <ac:graphicFrameMk id="3" creationId="{8CC03E84-B03D-3E3A-7BBA-7A90474FE76A}"/>
          </ac:graphicFrameMkLst>
        </pc:graphicFrameChg>
      </pc:sldChg>
      <pc:sldChg chg="modSp mod ord">
        <pc:chgData name="KORENROMP, Eline Louise" userId="a44abeb2-aa4e-4d35-a6f5-0d25c352ba16" providerId="ADAL" clId="{DE3F6A64-1B1D-42D5-B150-42C520D6E98A}" dt="2023-02-14T15:49:59.618" v="654"/>
        <pc:sldMkLst>
          <pc:docMk/>
          <pc:sldMk cId="3178256285" sldId="1583"/>
        </pc:sldMkLst>
        <pc:graphicFrameChg chg="modGraphic">
          <ac:chgData name="KORENROMP, Eline Louise" userId="a44abeb2-aa4e-4d35-a6f5-0d25c352ba16" providerId="ADAL" clId="{DE3F6A64-1B1D-42D5-B150-42C520D6E98A}" dt="2023-02-14T15:49:47.520" v="652" actId="20577"/>
          <ac:graphicFrameMkLst>
            <pc:docMk/>
            <pc:sldMk cId="3178256285" sldId="1583"/>
            <ac:graphicFrameMk id="3" creationId="{A03C018D-A0FF-EC2F-BD05-02E63E4AB42B}"/>
          </ac:graphicFrameMkLst>
        </pc:graphicFrameChg>
      </pc:sldChg>
      <pc:sldChg chg="ord">
        <pc:chgData name="KORENROMP, Eline Louise" userId="a44abeb2-aa4e-4d35-a6f5-0d25c352ba16" providerId="ADAL" clId="{DE3F6A64-1B1D-42D5-B150-42C520D6E98A}" dt="2023-02-14T15:50:12.969" v="658"/>
        <pc:sldMkLst>
          <pc:docMk/>
          <pc:sldMk cId="3094052240" sldId="1584"/>
        </pc:sldMkLst>
      </pc:sldChg>
    </pc:docChg>
  </pc:docChgLst>
  <pc:docChgLst>
    <pc:chgData name="KORENROMP, Eline Louise" userId="a44abeb2-aa4e-4d35-a6f5-0d25c352ba16" providerId="ADAL" clId="{75E029DA-9D61-4D97-B0EB-109C9B9536E1}"/>
    <pc:docChg chg="custSel modSld">
      <pc:chgData name="KORENROMP, Eline Louise" userId="a44abeb2-aa4e-4d35-a6f5-0d25c352ba16" providerId="ADAL" clId="{75E029DA-9D61-4D97-B0EB-109C9B9536E1}" dt="2023-10-04T07:08:40.870" v="28" actId="313"/>
      <pc:docMkLst>
        <pc:docMk/>
      </pc:docMkLst>
      <pc:sldChg chg="modNotesTx">
        <pc:chgData name="KORENROMP, Eline Louise" userId="a44abeb2-aa4e-4d35-a6f5-0d25c352ba16" providerId="ADAL" clId="{75E029DA-9D61-4D97-B0EB-109C9B9536E1}" dt="2023-10-04T07:08:40.870" v="28" actId="313"/>
        <pc:sldMkLst>
          <pc:docMk/>
          <pc:sldMk cId="541671616" sldId="1570"/>
        </pc:sldMkLst>
      </pc:sldChg>
    </pc:docChg>
  </pc:docChgLst>
  <pc:docChgLst>
    <pc:chgData name="KORENROMP, Eline Louise" userId="a44abeb2-aa4e-4d35-a6f5-0d25c352ba16" providerId="ADAL" clId="{88EE6CB9-91EE-4896-9CAF-1D600FDE82F9}"/>
    <pc:docChg chg="undo custSel addSld delSld modSld sldOrd modSection">
      <pc:chgData name="KORENROMP, Eline Louise" userId="a44abeb2-aa4e-4d35-a6f5-0d25c352ba16" providerId="ADAL" clId="{88EE6CB9-91EE-4896-9CAF-1D600FDE82F9}" dt="2023-01-24T14:56:03.371" v="1946"/>
      <pc:docMkLst>
        <pc:docMk/>
      </pc:docMkLst>
      <pc:sldChg chg="addSp delSp modSp add del mod">
        <pc:chgData name="KORENROMP, Eline Louise" userId="a44abeb2-aa4e-4d35-a6f5-0d25c352ba16" providerId="ADAL" clId="{88EE6CB9-91EE-4896-9CAF-1D600FDE82F9}" dt="2023-01-21T19:36:28.064" v="718" actId="47"/>
        <pc:sldMkLst>
          <pc:docMk/>
          <pc:sldMk cId="1411499287" sldId="296"/>
        </pc:sldMkLst>
        <pc:picChg chg="add del mod modCrop">
          <ac:chgData name="KORENROMP, Eline Louise" userId="a44abeb2-aa4e-4d35-a6f5-0d25c352ba16" providerId="ADAL" clId="{88EE6CB9-91EE-4896-9CAF-1D600FDE82F9}" dt="2023-01-21T19:36:26.606" v="717" actId="21"/>
          <ac:picMkLst>
            <pc:docMk/>
            <pc:sldMk cId="1411499287" sldId="296"/>
            <ac:picMk id="49" creationId="{DACE3A6E-D357-F297-5885-124F9077FC8A}"/>
          </ac:picMkLst>
        </pc:picChg>
      </pc:sldChg>
      <pc:sldChg chg="modSp mod">
        <pc:chgData name="KORENROMP, Eline Louise" userId="a44abeb2-aa4e-4d35-a6f5-0d25c352ba16" providerId="ADAL" clId="{88EE6CB9-91EE-4896-9CAF-1D600FDE82F9}" dt="2023-01-21T17:12:27.100" v="702" actId="20577"/>
        <pc:sldMkLst>
          <pc:docMk/>
          <pc:sldMk cId="3713169484" sldId="491"/>
        </pc:sldMkLst>
        <pc:spChg chg="mod">
          <ac:chgData name="KORENROMP, Eline Louise" userId="a44abeb2-aa4e-4d35-a6f5-0d25c352ba16" providerId="ADAL" clId="{88EE6CB9-91EE-4896-9CAF-1D600FDE82F9}" dt="2023-01-21T15:10:00.295" v="1" actId="14100"/>
          <ac:spMkLst>
            <pc:docMk/>
            <pc:sldMk cId="3713169484" sldId="491"/>
            <ac:spMk id="2" creationId="{A7BD3A79-C82E-7CA6-44BA-2071B6AA8938}"/>
          </ac:spMkLst>
        </pc:spChg>
        <pc:spChg chg="mod">
          <ac:chgData name="KORENROMP, Eline Louise" userId="a44abeb2-aa4e-4d35-a6f5-0d25c352ba16" providerId="ADAL" clId="{88EE6CB9-91EE-4896-9CAF-1D600FDE82F9}" dt="2023-01-21T17:12:27.100" v="702" actId="20577"/>
          <ac:spMkLst>
            <pc:docMk/>
            <pc:sldMk cId="3713169484" sldId="491"/>
            <ac:spMk id="3" creationId="{BCC0D210-BD75-4CBB-1D73-48FE91A49F58}"/>
          </ac:spMkLst>
        </pc:spChg>
      </pc:sldChg>
      <pc:sldChg chg="addSp delSp modSp mod">
        <pc:chgData name="KORENROMP, Eline Louise" userId="a44abeb2-aa4e-4d35-a6f5-0d25c352ba16" providerId="ADAL" clId="{88EE6CB9-91EE-4896-9CAF-1D600FDE82F9}" dt="2023-01-21T16:48:17.912" v="141"/>
        <pc:sldMkLst>
          <pc:docMk/>
          <pc:sldMk cId="4017559884" sldId="551"/>
        </pc:sldMkLst>
        <pc:picChg chg="add mod">
          <ac:chgData name="KORENROMP, Eline Louise" userId="a44abeb2-aa4e-4d35-a6f5-0d25c352ba16" providerId="ADAL" clId="{88EE6CB9-91EE-4896-9CAF-1D600FDE82F9}" dt="2023-01-21T16:48:17.912" v="141"/>
          <ac:picMkLst>
            <pc:docMk/>
            <pc:sldMk cId="4017559884" sldId="551"/>
            <ac:picMk id="2" creationId="{49A21206-CEE5-D359-4ED4-CBDA74BFBA77}"/>
          </ac:picMkLst>
        </pc:picChg>
        <pc:picChg chg="del">
          <ac:chgData name="KORENROMP, Eline Louise" userId="a44abeb2-aa4e-4d35-a6f5-0d25c352ba16" providerId="ADAL" clId="{88EE6CB9-91EE-4896-9CAF-1D600FDE82F9}" dt="2023-01-21T16:47:21.479" v="132" actId="21"/>
          <ac:picMkLst>
            <pc:docMk/>
            <pc:sldMk cId="4017559884" sldId="551"/>
            <ac:picMk id="7" creationId="{627E7B50-E511-D618-E241-122C06FA4182}"/>
          </ac:picMkLst>
        </pc:picChg>
      </pc:sldChg>
      <pc:sldChg chg="addSp delSp modSp mod ord modShow">
        <pc:chgData name="KORENROMP, Eline Louise" userId="a44abeb2-aa4e-4d35-a6f5-0d25c352ba16" providerId="ADAL" clId="{88EE6CB9-91EE-4896-9CAF-1D600FDE82F9}" dt="2023-01-21T19:36:17.819" v="715"/>
        <pc:sldMkLst>
          <pc:docMk/>
          <pc:sldMk cId="2179113961" sldId="1561"/>
        </pc:sldMkLst>
        <pc:spChg chg="mod">
          <ac:chgData name="KORENROMP, Eline Louise" userId="a44abeb2-aa4e-4d35-a6f5-0d25c352ba16" providerId="ADAL" clId="{88EE6CB9-91EE-4896-9CAF-1D600FDE82F9}" dt="2023-01-21T19:36:16.679" v="713" actId="20577"/>
          <ac:spMkLst>
            <pc:docMk/>
            <pc:sldMk cId="2179113961" sldId="1561"/>
            <ac:spMk id="4" creationId="{E217895E-E21E-B08B-C8D0-3860F5349E1B}"/>
          </ac:spMkLst>
        </pc:spChg>
        <pc:picChg chg="del">
          <ac:chgData name="KORENROMP, Eline Louise" userId="a44abeb2-aa4e-4d35-a6f5-0d25c352ba16" providerId="ADAL" clId="{88EE6CB9-91EE-4896-9CAF-1D600FDE82F9}" dt="2023-01-21T19:35:23.547" v="704" actId="478"/>
          <ac:picMkLst>
            <pc:docMk/>
            <pc:sldMk cId="2179113961" sldId="1561"/>
            <ac:picMk id="3" creationId="{6E7A965B-1D24-3171-519A-7DE6FEC38624}"/>
          </ac:picMkLst>
        </pc:picChg>
        <pc:picChg chg="add del mod">
          <ac:chgData name="KORENROMP, Eline Louise" userId="a44abeb2-aa4e-4d35-a6f5-0d25c352ba16" providerId="ADAL" clId="{88EE6CB9-91EE-4896-9CAF-1D600FDE82F9}" dt="2023-01-21T19:36:17.819" v="715"/>
          <ac:picMkLst>
            <pc:docMk/>
            <pc:sldMk cId="2179113961" sldId="1561"/>
            <ac:picMk id="5" creationId="{D036DBFA-FCE7-5D8B-C451-97D3814400D8}"/>
          </ac:picMkLst>
        </pc:picChg>
      </pc:sldChg>
      <pc:sldChg chg="del">
        <pc:chgData name="KORENROMP, Eline Louise" userId="a44abeb2-aa4e-4d35-a6f5-0d25c352ba16" providerId="ADAL" clId="{88EE6CB9-91EE-4896-9CAF-1D600FDE82F9}" dt="2023-01-21T16:49:36.252" v="143" actId="47"/>
        <pc:sldMkLst>
          <pc:docMk/>
          <pc:sldMk cId="2934528953" sldId="1563"/>
        </pc:sldMkLst>
      </pc:sldChg>
      <pc:sldChg chg="modSp mod">
        <pc:chgData name="KORENROMP, Eline Louise" userId="a44abeb2-aa4e-4d35-a6f5-0d25c352ba16" providerId="ADAL" clId="{88EE6CB9-91EE-4896-9CAF-1D600FDE82F9}" dt="2023-01-21T17:11:37.657" v="692" actId="113"/>
        <pc:sldMkLst>
          <pc:docMk/>
          <pc:sldMk cId="1644573063" sldId="1564"/>
        </pc:sldMkLst>
        <pc:spChg chg="mod">
          <ac:chgData name="KORENROMP, Eline Louise" userId="a44abeb2-aa4e-4d35-a6f5-0d25c352ba16" providerId="ADAL" clId="{88EE6CB9-91EE-4896-9CAF-1D600FDE82F9}" dt="2023-01-21T17:11:32.960" v="690" actId="20577"/>
          <ac:spMkLst>
            <pc:docMk/>
            <pc:sldMk cId="1644573063" sldId="1564"/>
            <ac:spMk id="2" creationId="{88913B21-0EB5-A046-E4A8-E77DDF9951C1}"/>
          </ac:spMkLst>
        </pc:spChg>
        <pc:spChg chg="mod">
          <ac:chgData name="KORENROMP, Eline Louise" userId="a44abeb2-aa4e-4d35-a6f5-0d25c352ba16" providerId="ADAL" clId="{88EE6CB9-91EE-4896-9CAF-1D600FDE82F9}" dt="2023-01-21T17:11:37.657" v="692" actId="113"/>
          <ac:spMkLst>
            <pc:docMk/>
            <pc:sldMk cId="1644573063" sldId="1564"/>
            <ac:spMk id="4" creationId="{E217895E-E21E-B08B-C8D0-3860F5349E1B}"/>
          </ac:spMkLst>
        </pc:spChg>
      </pc:sldChg>
      <pc:sldChg chg="modSp mod">
        <pc:chgData name="KORENROMP, Eline Louise" userId="a44abeb2-aa4e-4d35-a6f5-0d25c352ba16" providerId="ADAL" clId="{88EE6CB9-91EE-4896-9CAF-1D600FDE82F9}" dt="2023-01-21T16:56:10.001" v="389"/>
        <pc:sldMkLst>
          <pc:docMk/>
          <pc:sldMk cId="1166831257" sldId="1565"/>
        </pc:sldMkLst>
        <pc:spChg chg="mod">
          <ac:chgData name="KORENROMP, Eline Louise" userId="a44abeb2-aa4e-4d35-a6f5-0d25c352ba16" providerId="ADAL" clId="{88EE6CB9-91EE-4896-9CAF-1D600FDE82F9}" dt="2023-01-21T16:54:57.106" v="379" actId="20577"/>
          <ac:spMkLst>
            <pc:docMk/>
            <pc:sldMk cId="1166831257" sldId="1565"/>
            <ac:spMk id="2" creationId="{88913B21-0EB5-A046-E4A8-E77DDF9951C1}"/>
          </ac:spMkLst>
        </pc:spChg>
        <pc:graphicFrameChg chg="mod modGraphic">
          <ac:chgData name="KORENROMP, Eline Louise" userId="a44abeb2-aa4e-4d35-a6f5-0d25c352ba16" providerId="ADAL" clId="{88EE6CB9-91EE-4896-9CAF-1D600FDE82F9}" dt="2023-01-21T16:56:10.001" v="389"/>
          <ac:graphicFrameMkLst>
            <pc:docMk/>
            <pc:sldMk cId="1166831257" sldId="1565"/>
            <ac:graphicFrameMk id="3" creationId="{8CC03E84-B03D-3E3A-7BBA-7A90474FE76A}"/>
          </ac:graphicFrameMkLst>
        </pc:graphicFrameChg>
      </pc:sldChg>
      <pc:sldChg chg="delSp modSp mod">
        <pc:chgData name="KORENROMP, Eline Louise" userId="a44abeb2-aa4e-4d35-a6f5-0d25c352ba16" providerId="ADAL" clId="{88EE6CB9-91EE-4896-9CAF-1D600FDE82F9}" dt="2023-01-21T17:10:50.460" v="664" actId="20577"/>
        <pc:sldMkLst>
          <pc:docMk/>
          <pc:sldMk cId="828441452" sldId="1566"/>
        </pc:sldMkLst>
        <pc:spChg chg="mod">
          <ac:chgData name="KORENROMP, Eline Louise" userId="a44abeb2-aa4e-4d35-a6f5-0d25c352ba16" providerId="ADAL" clId="{88EE6CB9-91EE-4896-9CAF-1D600FDE82F9}" dt="2023-01-21T17:07:43.696" v="460" actId="403"/>
          <ac:spMkLst>
            <pc:docMk/>
            <pc:sldMk cId="828441452" sldId="1566"/>
            <ac:spMk id="2" creationId="{88913B21-0EB5-A046-E4A8-E77DDF9951C1}"/>
          </ac:spMkLst>
        </pc:spChg>
        <pc:spChg chg="del mod">
          <ac:chgData name="KORENROMP, Eline Louise" userId="a44abeb2-aa4e-4d35-a6f5-0d25c352ba16" providerId="ADAL" clId="{88EE6CB9-91EE-4896-9CAF-1D600FDE82F9}" dt="2023-01-21T16:54:42.526" v="356"/>
          <ac:spMkLst>
            <pc:docMk/>
            <pc:sldMk cId="828441452" sldId="1566"/>
            <ac:spMk id="3" creationId="{11993BF7-1E7A-B3E5-FFE9-E53923363256}"/>
          </ac:spMkLst>
        </pc:spChg>
        <pc:spChg chg="mod">
          <ac:chgData name="KORENROMP, Eline Louise" userId="a44abeb2-aa4e-4d35-a6f5-0d25c352ba16" providerId="ADAL" clId="{88EE6CB9-91EE-4896-9CAF-1D600FDE82F9}" dt="2023-01-21T17:10:50.460" v="664" actId="20577"/>
          <ac:spMkLst>
            <pc:docMk/>
            <pc:sldMk cId="828441452" sldId="1566"/>
            <ac:spMk id="4" creationId="{E217895E-E21E-B08B-C8D0-3860F5349E1B}"/>
          </ac:spMkLst>
        </pc:spChg>
      </pc:sldChg>
      <pc:sldChg chg="modSp mod">
        <pc:chgData name="KORENROMP, Eline Louise" userId="a44abeb2-aa4e-4d35-a6f5-0d25c352ba16" providerId="ADAL" clId="{88EE6CB9-91EE-4896-9CAF-1D600FDE82F9}" dt="2023-01-21T17:09:10.357" v="496" actId="20577"/>
        <pc:sldMkLst>
          <pc:docMk/>
          <pc:sldMk cId="357917561" sldId="1567"/>
        </pc:sldMkLst>
        <pc:spChg chg="mod">
          <ac:chgData name="KORENROMP, Eline Louise" userId="a44abeb2-aa4e-4d35-a6f5-0d25c352ba16" providerId="ADAL" clId="{88EE6CB9-91EE-4896-9CAF-1D600FDE82F9}" dt="2023-01-21T16:54:51.908" v="377" actId="20577"/>
          <ac:spMkLst>
            <pc:docMk/>
            <pc:sldMk cId="357917561" sldId="1567"/>
            <ac:spMk id="2" creationId="{88913B21-0EB5-A046-E4A8-E77DDF9951C1}"/>
          </ac:spMkLst>
        </pc:spChg>
        <pc:spChg chg="mod">
          <ac:chgData name="KORENROMP, Eline Louise" userId="a44abeb2-aa4e-4d35-a6f5-0d25c352ba16" providerId="ADAL" clId="{88EE6CB9-91EE-4896-9CAF-1D600FDE82F9}" dt="2023-01-21T17:08:54.751" v="495" actId="20577"/>
          <ac:spMkLst>
            <pc:docMk/>
            <pc:sldMk cId="357917561" sldId="1567"/>
            <ac:spMk id="4" creationId="{E217895E-E21E-B08B-C8D0-3860F5349E1B}"/>
          </ac:spMkLst>
        </pc:spChg>
        <pc:graphicFrameChg chg="mod modGraphic">
          <ac:chgData name="KORENROMP, Eline Louise" userId="a44abeb2-aa4e-4d35-a6f5-0d25c352ba16" providerId="ADAL" clId="{88EE6CB9-91EE-4896-9CAF-1D600FDE82F9}" dt="2023-01-21T17:09:10.357" v="496" actId="20577"/>
          <ac:graphicFrameMkLst>
            <pc:docMk/>
            <pc:sldMk cId="357917561" sldId="1567"/>
            <ac:graphicFrameMk id="3" creationId="{A2361E37-CE18-4AC0-F28F-8E94862A21D8}"/>
          </ac:graphicFrameMkLst>
        </pc:graphicFrameChg>
        <pc:graphicFrameChg chg="mod modGraphic">
          <ac:chgData name="KORENROMP, Eline Louise" userId="a44abeb2-aa4e-4d35-a6f5-0d25c352ba16" providerId="ADAL" clId="{88EE6CB9-91EE-4896-9CAF-1D600FDE82F9}" dt="2023-01-21T17:00:02.145" v="457" actId="113"/>
          <ac:graphicFrameMkLst>
            <pc:docMk/>
            <pc:sldMk cId="357917561" sldId="1567"/>
            <ac:graphicFrameMk id="5" creationId="{6ADDA6F8-1AEE-820F-7430-20A048AB85D9}"/>
          </ac:graphicFrameMkLst>
        </pc:graphicFrameChg>
      </pc:sldChg>
      <pc:sldChg chg="modSp mod">
        <pc:chgData name="KORENROMP, Eline Louise" userId="a44abeb2-aa4e-4d35-a6f5-0d25c352ba16" providerId="ADAL" clId="{88EE6CB9-91EE-4896-9CAF-1D600FDE82F9}" dt="2023-01-21T16:56:22.326" v="393" actId="14100"/>
        <pc:sldMkLst>
          <pc:docMk/>
          <pc:sldMk cId="961418180" sldId="1569"/>
        </pc:sldMkLst>
        <pc:picChg chg="mod">
          <ac:chgData name="KORENROMP, Eline Louise" userId="a44abeb2-aa4e-4d35-a6f5-0d25c352ba16" providerId="ADAL" clId="{88EE6CB9-91EE-4896-9CAF-1D600FDE82F9}" dt="2023-01-21T16:56:22.326" v="393" actId="14100"/>
          <ac:picMkLst>
            <pc:docMk/>
            <pc:sldMk cId="961418180" sldId="1569"/>
            <ac:picMk id="6" creationId="{06848DB1-8691-AA18-14E5-74B28CB966FE}"/>
          </ac:picMkLst>
        </pc:picChg>
      </pc:sldChg>
      <pc:sldChg chg="delSp mod">
        <pc:chgData name="KORENROMP, Eline Louise" userId="a44abeb2-aa4e-4d35-a6f5-0d25c352ba16" providerId="ADAL" clId="{88EE6CB9-91EE-4896-9CAF-1D600FDE82F9}" dt="2023-01-21T16:56:39.169" v="394" actId="478"/>
        <pc:sldMkLst>
          <pc:docMk/>
          <pc:sldMk cId="541671616" sldId="1570"/>
        </pc:sldMkLst>
        <pc:spChg chg="del">
          <ac:chgData name="KORENROMP, Eline Louise" userId="a44abeb2-aa4e-4d35-a6f5-0d25c352ba16" providerId="ADAL" clId="{88EE6CB9-91EE-4896-9CAF-1D600FDE82F9}" dt="2023-01-21T16:56:39.169" v="394" actId="478"/>
          <ac:spMkLst>
            <pc:docMk/>
            <pc:sldMk cId="541671616" sldId="1570"/>
            <ac:spMk id="4" creationId="{E217895E-E21E-B08B-C8D0-3860F5349E1B}"/>
          </ac:spMkLst>
        </pc:spChg>
      </pc:sldChg>
      <pc:sldChg chg="addSp modSp mod">
        <pc:chgData name="KORENROMP, Eline Louise" userId="a44abeb2-aa4e-4d35-a6f5-0d25c352ba16" providerId="ADAL" clId="{88EE6CB9-91EE-4896-9CAF-1D600FDE82F9}" dt="2023-01-24T14:56:03.371" v="1946"/>
        <pc:sldMkLst>
          <pc:docMk/>
          <pc:sldMk cId="2172815674" sldId="1573"/>
        </pc:sldMkLst>
        <pc:spChg chg="add mod">
          <ac:chgData name="KORENROMP, Eline Louise" userId="a44abeb2-aa4e-4d35-a6f5-0d25c352ba16" providerId="ADAL" clId="{88EE6CB9-91EE-4896-9CAF-1D600FDE82F9}" dt="2023-01-24T14:56:03.371" v="1946"/>
          <ac:spMkLst>
            <pc:docMk/>
            <pc:sldMk cId="2172815674" sldId="1573"/>
            <ac:spMk id="3" creationId="{3C3466C9-2B69-21AA-C799-BA3EA0A8058E}"/>
          </ac:spMkLst>
        </pc:spChg>
        <pc:spChg chg="mod">
          <ac:chgData name="KORENROMP, Eline Louise" userId="a44abeb2-aa4e-4d35-a6f5-0d25c352ba16" providerId="ADAL" clId="{88EE6CB9-91EE-4896-9CAF-1D600FDE82F9}" dt="2023-01-21T16:46:45.125" v="130" actId="14100"/>
          <ac:spMkLst>
            <pc:docMk/>
            <pc:sldMk cId="2172815674" sldId="1573"/>
            <ac:spMk id="5" creationId="{028C6241-C0E9-A1C4-9224-1EA644B6F157}"/>
          </ac:spMkLst>
        </pc:spChg>
      </pc:sldChg>
      <pc:sldChg chg="addSp delSp modSp del mod">
        <pc:chgData name="KORENROMP, Eline Louise" userId="a44abeb2-aa4e-4d35-a6f5-0d25c352ba16" providerId="ADAL" clId="{88EE6CB9-91EE-4896-9CAF-1D600FDE82F9}" dt="2023-01-21T16:48:20.344" v="142" actId="47"/>
        <pc:sldMkLst>
          <pc:docMk/>
          <pc:sldMk cId="3138196259" sldId="1574"/>
        </pc:sldMkLst>
        <pc:picChg chg="add del mod">
          <ac:chgData name="KORENROMP, Eline Louise" userId="a44abeb2-aa4e-4d35-a6f5-0d25c352ba16" providerId="ADAL" clId="{88EE6CB9-91EE-4896-9CAF-1D600FDE82F9}" dt="2023-01-21T16:48:11.933" v="138" actId="21"/>
          <ac:picMkLst>
            <pc:docMk/>
            <pc:sldMk cId="3138196259" sldId="1574"/>
            <ac:picMk id="2" creationId="{AF7A0E4A-3DD3-2321-D43E-DABB6EA44A50}"/>
          </ac:picMkLst>
        </pc:picChg>
        <pc:picChg chg="del">
          <ac:chgData name="KORENROMP, Eline Louise" userId="a44abeb2-aa4e-4d35-a6f5-0d25c352ba16" providerId="ADAL" clId="{88EE6CB9-91EE-4896-9CAF-1D600FDE82F9}" dt="2023-01-21T16:48:16.677" v="140" actId="21"/>
          <ac:picMkLst>
            <pc:docMk/>
            <pc:sldMk cId="3138196259" sldId="1574"/>
            <ac:picMk id="2050" creationId="{5CBC3D4A-2178-66D5-BC42-2894B9708C05}"/>
          </ac:picMkLst>
        </pc:picChg>
      </pc:sldChg>
      <pc:sldChg chg="addSp delSp modSp add">
        <pc:chgData name="KORENROMP, Eline Louise" userId="a44abeb2-aa4e-4d35-a6f5-0d25c352ba16" providerId="ADAL" clId="{88EE6CB9-91EE-4896-9CAF-1D600FDE82F9}" dt="2023-01-21T16:48:13.750" v="139"/>
        <pc:sldMkLst>
          <pc:docMk/>
          <pc:sldMk cId="994000957" sldId="1575"/>
        </pc:sldMkLst>
        <pc:picChg chg="add mod">
          <ac:chgData name="KORENROMP, Eline Louise" userId="a44abeb2-aa4e-4d35-a6f5-0d25c352ba16" providerId="ADAL" clId="{88EE6CB9-91EE-4896-9CAF-1D600FDE82F9}" dt="2023-01-21T16:48:13.750" v="139"/>
          <ac:picMkLst>
            <pc:docMk/>
            <pc:sldMk cId="994000957" sldId="1575"/>
            <ac:picMk id="2" creationId="{DB4E9381-71CD-54F0-8F17-B0CB0AADB3AB}"/>
          </ac:picMkLst>
        </pc:picChg>
        <pc:picChg chg="del">
          <ac:chgData name="KORENROMP, Eline Louise" userId="a44abeb2-aa4e-4d35-a6f5-0d25c352ba16" providerId="ADAL" clId="{88EE6CB9-91EE-4896-9CAF-1D600FDE82F9}" dt="2023-01-21T16:47:51.709" v="136" actId="478"/>
          <ac:picMkLst>
            <pc:docMk/>
            <pc:sldMk cId="994000957" sldId="1575"/>
            <ac:picMk id="1026" creationId="{A8F1CAD5-AD15-67D3-751C-7BCABC075BBF}"/>
          </ac:picMkLst>
        </pc:picChg>
      </pc:sldChg>
      <pc:sldChg chg="modSp add mod">
        <pc:chgData name="KORENROMP, Eline Louise" userId="a44abeb2-aa4e-4d35-a6f5-0d25c352ba16" providerId="ADAL" clId="{88EE6CB9-91EE-4896-9CAF-1D600FDE82F9}" dt="2023-01-24T13:11:26.270" v="1945" actId="6549"/>
        <pc:sldMkLst>
          <pc:docMk/>
          <pc:sldMk cId="1416465657" sldId="1576"/>
        </pc:sldMkLst>
        <pc:spChg chg="mod">
          <ac:chgData name="KORENROMP, Eline Louise" userId="a44abeb2-aa4e-4d35-a6f5-0d25c352ba16" providerId="ADAL" clId="{88EE6CB9-91EE-4896-9CAF-1D600FDE82F9}" dt="2023-01-24T13:10:01.728" v="1648" actId="6549"/>
          <ac:spMkLst>
            <pc:docMk/>
            <pc:sldMk cId="1416465657" sldId="1576"/>
            <ac:spMk id="2" creationId="{88913B21-0EB5-A046-E4A8-E77DDF9951C1}"/>
          </ac:spMkLst>
        </pc:spChg>
        <pc:spChg chg="mod">
          <ac:chgData name="KORENROMP, Eline Louise" userId="a44abeb2-aa4e-4d35-a6f5-0d25c352ba16" providerId="ADAL" clId="{88EE6CB9-91EE-4896-9CAF-1D600FDE82F9}" dt="2023-01-24T13:11:26.270" v="1945" actId="6549"/>
          <ac:spMkLst>
            <pc:docMk/>
            <pc:sldMk cId="1416465657" sldId="1576"/>
            <ac:spMk id="4" creationId="{E217895E-E21E-B08B-C8D0-3860F5349E1B}"/>
          </ac:spMkLst>
        </pc:spChg>
      </pc:sldChg>
      <pc:sldChg chg="add del">
        <pc:chgData name="KORENROMP, Eline Louise" userId="a44abeb2-aa4e-4d35-a6f5-0d25c352ba16" providerId="ADAL" clId="{88EE6CB9-91EE-4896-9CAF-1D600FDE82F9}" dt="2023-01-21T16:47:54.788" v="137" actId="47"/>
        <pc:sldMkLst>
          <pc:docMk/>
          <pc:sldMk cId="1685924033" sldId="1576"/>
        </pc:sldMkLst>
      </pc:sldChg>
    </pc:docChg>
  </pc:docChgLst>
  <pc:docChgLst>
    <pc:chgData name="SABIN, Keith" userId="S::sabink@unaids.org::14b285c7-8c9d-43ac-b9d9-79b7ea51a1e5" providerId="AD" clId="Web-{6085A447-1E14-9E72-62AE-80DCEB70BA85}"/>
    <pc:docChg chg="addSld delSld modSection">
      <pc:chgData name="SABIN, Keith" userId="S::sabink@unaids.org::14b285c7-8c9d-43ac-b9d9-79b7ea51a1e5" providerId="AD" clId="Web-{6085A447-1E14-9E72-62AE-80DCEB70BA85}" dt="2023-02-14T15:31:49.973" v="1"/>
      <pc:docMkLst>
        <pc:docMk/>
      </pc:docMkLst>
      <pc:sldChg chg="add del">
        <pc:chgData name="SABIN, Keith" userId="S::sabink@unaids.org::14b285c7-8c9d-43ac-b9d9-79b7ea51a1e5" providerId="AD" clId="Web-{6085A447-1E14-9E72-62AE-80DCEB70BA85}" dt="2023-02-14T15:31:49.973" v="1"/>
        <pc:sldMkLst>
          <pc:docMk/>
          <pc:sldMk cId="2254348041" sldId="1583"/>
        </pc:sldMkLst>
      </pc:sldChg>
    </pc:docChg>
  </pc:docChgLst>
  <pc:docChgLst>
    <pc:chgData name="RWODZI, Desire Tarwireyi" userId="f2e414da-657a-4eae-9cb2-9d4947cf517c" providerId="ADAL" clId="{0399A37A-495E-49C3-BA6A-3583584DC36D}"/>
    <pc:docChg chg="modSld">
      <pc:chgData name="RWODZI, Desire Tarwireyi" userId="f2e414da-657a-4eae-9cb2-9d4947cf517c" providerId="ADAL" clId="{0399A37A-495E-49C3-BA6A-3583584DC36D}" dt="2023-10-13T10:07:25.802" v="1" actId="729"/>
      <pc:docMkLst>
        <pc:docMk/>
      </pc:docMkLst>
      <pc:sldChg chg="mod modShow">
        <pc:chgData name="RWODZI, Desire Tarwireyi" userId="f2e414da-657a-4eae-9cb2-9d4947cf517c" providerId="ADAL" clId="{0399A37A-495E-49C3-BA6A-3583584DC36D}" dt="2023-10-13T10:07:25.802" v="1" actId="729"/>
        <pc:sldMkLst>
          <pc:docMk/>
          <pc:sldMk cId="100137037" sldId="256"/>
        </pc:sldMkLst>
      </pc:sldChg>
      <pc:sldChg chg="mod modShow">
        <pc:chgData name="RWODZI, Desire Tarwireyi" userId="f2e414da-657a-4eae-9cb2-9d4947cf517c" providerId="ADAL" clId="{0399A37A-495E-49C3-BA6A-3583584DC36D}" dt="2023-10-13T10:07:25.802" v="1" actId="729"/>
        <pc:sldMkLst>
          <pc:docMk/>
          <pc:sldMk cId="3713169484" sldId="491"/>
        </pc:sldMkLst>
      </pc:sldChg>
      <pc:sldChg chg="mod modShow">
        <pc:chgData name="RWODZI, Desire Tarwireyi" userId="f2e414da-657a-4eae-9cb2-9d4947cf517c" providerId="ADAL" clId="{0399A37A-495E-49C3-BA6A-3583584DC36D}" dt="2023-10-13T10:07:25.802" v="1" actId="729"/>
        <pc:sldMkLst>
          <pc:docMk/>
          <pc:sldMk cId="4017559884" sldId="551"/>
        </pc:sldMkLst>
      </pc:sldChg>
      <pc:sldChg chg="mod modShow">
        <pc:chgData name="RWODZI, Desire Tarwireyi" userId="f2e414da-657a-4eae-9cb2-9d4947cf517c" providerId="ADAL" clId="{0399A37A-495E-49C3-BA6A-3583584DC36D}" dt="2023-10-13T10:07:25.802" v="1" actId="729"/>
        <pc:sldMkLst>
          <pc:docMk/>
          <pc:sldMk cId="2179113961" sldId="1561"/>
        </pc:sldMkLst>
      </pc:sldChg>
      <pc:sldChg chg="mod modShow">
        <pc:chgData name="RWODZI, Desire Tarwireyi" userId="f2e414da-657a-4eae-9cb2-9d4947cf517c" providerId="ADAL" clId="{0399A37A-495E-49C3-BA6A-3583584DC36D}" dt="2023-10-13T10:07:25.802" v="1" actId="729"/>
        <pc:sldMkLst>
          <pc:docMk/>
          <pc:sldMk cId="4255837136" sldId="1562"/>
        </pc:sldMkLst>
      </pc:sldChg>
      <pc:sldChg chg="mod modShow">
        <pc:chgData name="RWODZI, Desire Tarwireyi" userId="f2e414da-657a-4eae-9cb2-9d4947cf517c" providerId="ADAL" clId="{0399A37A-495E-49C3-BA6A-3583584DC36D}" dt="2023-10-13T10:07:25.802" v="1" actId="729"/>
        <pc:sldMkLst>
          <pc:docMk/>
          <pc:sldMk cId="1644573063" sldId="1564"/>
        </pc:sldMkLst>
      </pc:sldChg>
      <pc:sldChg chg="mod modShow">
        <pc:chgData name="RWODZI, Desire Tarwireyi" userId="f2e414da-657a-4eae-9cb2-9d4947cf517c" providerId="ADAL" clId="{0399A37A-495E-49C3-BA6A-3583584DC36D}" dt="2023-10-13T10:07:25.802" v="1" actId="729"/>
        <pc:sldMkLst>
          <pc:docMk/>
          <pc:sldMk cId="828441452" sldId="1566"/>
        </pc:sldMkLst>
      </pc:sldChg>
      <pc:sldChg chg="mod modShow">
        <pc:chgData name="RWODZI, Desire Tarwireyi" userId="f2e414da-657a-4eae-9cb2-9d4947cf517c" providerId="ADAL" clId="{0399A37A-495E-49C3-BA6A-3583584DC36D}" dt="2023-10-13T10:07:25.802" v="1" actId="729"/>
        <pc:sldMkLst>
          <pc:docMk/>
          <pc:sldMk cId="357917561" sldId="1567"/>
        </pc:sldMkLst>
      </pc:sldChg>
      <pc:sldChg chg="mod modShow">
        <pc:chgData name="RWODZI, Desire Tarwireyi" userId="f2e414da-657a-4eae-9cb2-9d4947cf517c" providerId="ADAL" clId="{0399A37A-495E-49C3-BA6A-3583584DC36D}" dt="2023-10-13T10:07:25.802" v="1" actId="729"/>
        <pc:sldMkLst>
          <pc:docMk/>
          <pc:sldMk cId="1984734942" sldId="1568"/>
        </pc:sldMkLst>
      </pc:sldChg>
      <pc:sldChg chg="mod modShow">
        <pc:chgData name="RWODZI, Desire Tarwireyi" userId="f2e414da-657a-4eae-9cb2-9d4947cf517c" providerId="ADAL" clId="{0399A37A-495E-49C3-BA6A-3583584DC36D}" dt="2023-10-13T10:07:25.802" v="1" actId="729"/>
        <pc:sldMkLst>
          <pc:docMk/>
          <pc:sldMk cId="961418180" sldId="1569"/>
        </pc:sldMkLst>
      </pc:sldChg>
      <pc:sldChg chg="mod modShow">
        <pc:chgData name="RWODZI, Desire Tarwireyi" userId="f2e414da-657a-4eae-9cb2-9d4947cf517c" providerId="ADAL" clId="{0399A37A-495E-49C3-BA6A-3583584DC36D}" dt="2023-10-13T10:07:25.802" v="1" actId="729"/>
        <pc:sldMkLst>
          <pc:docMk/>
          <pc:sldMk cId="541671616" sldId="1570"/>
        </pc:sldMkLst>
      </pc:sldChg>
      <pc:sldChg chg="mod modShow">
        <pc:chgData name="RWODZI, Desire Tarwireyi" userId="f2e414da-657a-4eae-9cb2-9d4947cf517c" providerId="ADAL" clId="{0399A37A-495E-49C3-BA6A-3583584DC36D}" dt="2023-10-13T10:07:25.802" v="1" actId="729"/>
        <pc:sldMkLst>
          <pc:docMk/>
          <pc:sldMk cId="726132051" sldId="1571"/>
        </pc:sldMkLst>
      </pc:sldChg>
      <pc:sldChg chg="mod modShow">
        <pc:chgData name="RWODZI, Desire Tarwireyi" userId="f2e414da-657a-4eae-9cb2-9d4947cf517c" providerId="ADAL" clId="{0399A37A-495E-49C3-BA6A-3583584DC36D}" dt="2023-10-13T10:07:25.802" v="1" actId="729"/>
        <pc:sldMkLst>
          <pc:docMk/>
          <pc:sldMk cId="2172815674" sldId="1573"/>
        </pc:sldMkLst>
      </pc:sldChg>
      <pc:sldChg chg="mod modShow">
        <pc:chgData name="RWODZI, Desire Tarwireyi" userId="f2e414da-657a-4eae-9cb2-9d4947cf517c" providerId="ADAL" clId="{0399A37A-495E-49C3-BA6A-3583584DC36D}" dt="2023-10-13T10:07:25.802" v="1" actId="729"/>
        <pc:sldMkLst>
          <pc:docMk/>
          <pc:sldMk cId="994000957" sldId="1575"/>
        </pc:sldMkLst>
      </pc:sldChg>
      <pc:sldChg chg="mod modShow">
        <pc:chgData name="RWODZI, Desire Tarwireyi" userId="f2e414da-657a-4eae-9cb2-9d4947cf517c" providerId="ADAL" clId="{0399A37A-495E-49C3-BA6A-3583584DC36D}" dt="2023-10-13T10:07:25.802" v="1" actId="729"/>
        <pc:sldMkLst>
          <pc:docMk/>
          <pc:sldMk cId="1416465657" sldId="1576"/>
        </pc:sldMkLst>
      </pc:sldChg>
      <pc:sldChg chg="mod modShow">
        <pc:chgData name="RWODZI, Desire Tarwireyi" userId="f2e414da-657a-4eae-9cb2-9d4947cf517c" providerId="ADAL" clId="{0399A37A-495E-49C3-BA6A-3583584DC36D}" dt="2023-10-13T10:07:25.802" v="1" actId="729"/>
        <pc:sldMkLst>
          <pc:docMk/>
          <pc:sldMk cId="2916373142" sldId="1578"/>
        </pc:sldMkLst>
      </pc:sldChg>
      <pc:sldChg chg="mod modShow">
        <pc:chgData name="RWODZI, Desire Tarwireyi" userId="f2e414da-657a-4eae-9cb2-9d4947cf517c" providerId="ADAL" clId="{0399A37A-495E-49C3-BA6A-3583584DC36D}" dt="2023-10-13T10:07:25.802" v="1" actId="729"/>
        <pc:sldMkLst>
          <pc:docMk/>
          <pc:sldMk cId="2585641181" sldId="1579"/>
        </pc:sldMkLst>
      </pc:sldChg>
      <pc:sldChg chg="mod modShow">
        <pc:chgData name="RWODZI, Desire Tarwireyi" userId="f2e414da-657a-4eae-9cb2-9d4947cf517c" providerId="ADAL" clId="{0399A37A-495E-49C3-BA6A-3583584DC36D}" dt="2023-10-13T10:07:25.802" v="1" actId="729"/>
        <pc:sldMkLst>
          <pc:docMk/>
          <pc:sldMk cId="836005599" sldId="1580"/>
        </pc:sldMkLst>
      </pc:sldChg>
      <pc:sldChg chg="mod modShow">
        <pc:chgData name="RWODZI, Desire Tarwireyi" userId="f2e414da-657a-4eae-9cb2-9d4947cf517c" providerId="ADAL" clId="{0399A37A-495E-49C3-BA6A-3583584DC36D}" dt="2023-10-13T10:07:25.802" v="1" actId="729"/>
        <pc:sldMkLst>
          <pc:docMk/>
          <pc:sldMk cId="3417179208" sldId="1581"/>
        </pc:sldMkLst>
      </pc:sldChg>
      <pc:sldChg chg="mod modShow">
        <pc:chgData name="RWODZI, Desire Tarwireyi" userId="f2e414da-657a-4eae-9cb2-9d4947cf517c" providerId="ADAL" clId="{0399A37A-495E-49C3-BA6A-3583584DC36D}" dt="2023-10-13T10:07:25.802" v="1" actId="729"/>
        <pc:sldMkLst>
          <pc:docMk/>
          <pc:sldMk cId="907327724" sldId="1582"/>
        </pc:sldMkLst>
      </pc:sldChg>
      <pc:sldChg chg="mod modShow">
        <pc:chgData name="RWODZI, Desire Tarwireyi" userId="f2e414da-657a-4eae-9cb2-9d4947cf517c" providerId="ADAL" clId="{0399A37A-495E-49C3-BA6A-3583584DC36D}" dt="2023-10-13T10:07:25.802" v="1" actId="729"/>
        <pc:sldMkLst>
          <pc:docMk/>
          <pc:sldMk cId="3178256285" sldId="1583"/>
        </pc:sldMkLst>
      </pc:sldChg>
      <pc:sldChg chg="mod modShow">
        <pc:chgData name="RWODZI, Desire Tarwireyi" userId="f2e414da-657a-4eae-9cb2-9d4947cf517c" providerId="ADAL" clId="{0399A37A-495E-49C3-BA6A-3583584DC36D}" dt="2023-10-13T10:07:25.802" v="1" actId="729"/>
        <pc:sldMkLst>
          <pc:docMk/>
          <pc:sldMk cId="3094052240" sldId="1584"/>
        </pc:sldMkLst>
      </pc:sldChg>
      <pc:sldChg chg="mod modShow">
        <pc:chgData name="RWODZI, Desire Tarwireyi" userId="f2e414da-657a-4eae-9cb2-9d4947cf517c" providerId="ADAL" clId="{0399A37A-495E-49C3-BA6A-3583584DC36D}" dt="2023-10-13T10:07:25.802" v="1" actId="729"/>
        <pc:sldMkLst>
          <pc:docMk/>
          <pc:sldMk cId="1698160795" sldId="1585"/>
        </pc:sldMkLst>
      </pc:sldChg>
    </pc:docChg>
  </pc:docChgLst>
  <pc:docChgLst>
    <pc:chgData name="KORENROMP, Eline Louise" userId="a44abeb2-aa4e-4d35-a6f5-0d25c352ba16" providerId="ADAL" clId="{1213351E-8284-4321-81AA-A16992F02EA7}"/>
    <pc:docChg chg="modSld">
      <pc:chgData name="KORENROMP, Eline Louise" userId="a44abeb2-aa4e-4d35-a6f5-0d25c352ba16" providerId="ADAL" clId="{1213351E-8284-4321-81AA-A16992F02EA7}" dt="2023-02-17T12:33:53.007" v="0" actId="1076"/>
      <pc:docMkLst>
        <pc:docMk/>
      </pc:docMkLst>
      <pc:sldChg chg="modSp">
        <pc:chgData name="KORENROMP, Eline Louise" userId="a44abeb2-aa4e-4d35-a6f5-0d25c352ba16" providerId="ADAL" clId="{1213351E-8284-4321-81AA-A16992F02EA7}" dt="2023-02-17T12:33:53.007" v="0" actId="1076"/>
        <pc:sldMkLst>
          <pc:docMk/>
          <pc:sldMk cId="4017559884" sldId="551"/>
        </pc:sldMkLst>
        <pc:picChg chg="mod">
          <ac:chgData name="KORENROMP, Eline Louise" userId="a44abeb2-aa4e-4d35-a6f5-0d25c352ba16" providerId="ADAL" clId="{1213351E-8284-4321-81AA-A16992F02EA7}" dt="2023-02-17T12:33:53.007" v="0" actId="1076"/>
          <ac:picMkLst>
            <pc:docMk/>
            <pc:sldMk cId="4017559884" sldId="551"/>
            <ac:picMk id="2" creationId="{49A21206-CEE5-D359-4ED4-CBDA74BFBA77}"/>
          </ac:picMkLst>
        </pc:picChg>
      </pc:sldChg>
    </pc:docChg>
  </pc:docChgLst>
  <pc:docChgLst>
    <pc:chgData name="SABIN, Keith" userId="14b285c7-8c9d-43ac-b9d9-79b7ea51a1e5" providerId="ADAL" clId="{633E4542-4812-4E57-8F24-03F72D7F185D}"/>
    <pc:docChg chg="addSld delSld modSld modSection">
      <pc:chgData name="SABIN, Keith" userId="14b285c7-8c9d-43ac-b9d9-79b7ea51a1e5" providerId="ADAL" clId="{633E4542-4812-4E57-8F24-03F72D7F185D}" dt="2023-02-14T15:32:55.612" v="2"/>
      <pc:docMkLst>
        <pc:docMk/>
      </pc:docMkLst>
      <pc:sldChg chg="del">
        <pc:chgData name="SABIN, Keith" userId="14b285c7-8c9d-43ac-b9d9-79b7ea51a1e5" providerId="ADAL" clId="{633E4542-4812-4E57-8F24-03F72D7F185D}" dt="2023-02-14T15:32:34.738" v="1" actId="47"/>
        <pc:sldMkLst>
          <pc:docMk/>
          <pc:sldMk cId="3174141910" sldId="1572"/>
        </pc:sldMkLst>
      </pc:sldChg>
      <pc:sldChg chg="add">
        <pc:chgData name="SABIN, Keith" userId="14b285c7-8c9d-43ac-b9d9-79b7ea51a1e5" providerId="ADAL" clId="{633E4542-4812-4E57-8F24-03F72D7F185D}" dt="2023-02-14T15:32:30.987" v="0"/>
        <pc:sldMkLst>
          <pc:docMk/>
          <pc:sldMk cId="3178256285" sldId="1583"/>
        </pc:sldMkLst>
      </pc:sldChg>
      <pc:sldChg chg="add">
        <pc:chgData name="SABIN, Keith" userId="14b285c7-8c9d-43ac-b9d9-79b7ea51a1e5" providerId="ADAL" clId="{633E4542-4812-4E57-8F24-03F72D7F185D}" dt="2023-02-14T15:32:30.987" v="0"/>
        <pc:sldMkLst>
          <pc:docMk/>
          <pc:sldMk cId="3094052240" sldId="1584"/>
        </pc:sldMkLst>
      </pc:sldChg>
      <pc:sldChg chg="add">
        <pc:chgData name="SABIN, Keith" userId="14b285c7-8c9d-43ac-b9d9-79b7ea51a1e5" providerId="ADAL" clId="{633E4542-4812-4E57-8F24-03F72D7F185D}" dt="2023-02-14T15:32:55.612" v="2"/>
        <pc:sldMkLst>
          <pc:docMk/>
          <pc:sldMk cId="1698160795" sldId="15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9F299-7DD0-4D99-B3E2-2B247EE4B18B}"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1EB5F-83F3-497B-B51D-09B785C8EBFD}" type="slidenum">
              <a:rPr lang="en-US" smtClean="0"/>
              <a:t>‹#›</a:t>
            </a:fld>
            <a:endParaRPr lang="en-US"/>
          </a:p>
        </p:txBody>
      </p:sp>
    </p:spTree>
    <p:extLst>
      <p:ext uri="{BB962C8B-B14F-4D97-AF65-F5344CB8AC3E}">
        <p14:creationId xmlns:p14="http://schemas.microsoft.com/office/powerpoint/2010/main" val="186507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See </a:t>
            </a:r>
            <a:r>
              <a:rPr lang="en-US" i="1"/>
              <a:t>Guide to update Spectrum.doc</a:t>
            </a:r>
            <a:r>
              <a:rPr lang="en-US"/>
              <a:t>, Decision tree Figure 1</a:t>
            </a:r>
            <a:endParaRPr lang="en-CH"/>
          </a:p>
          <a:p>
            <a:endParaRPr lang="en-CH"/>
          </a:p>
        </p:txBody>
      </p:sp>
      <p:sp>
        <p:nvSpPr>
          <p:cNvPr id="4" name="Slide Number Placeholder 3"/>
          <p:cNvSpPr>
            <a:spLocks noGrp="1"/>
          </p:cNvSpPr>
          <p:nvPr>
            <p:ph type="sldNum" sz="quarter" idx="5"/>
          </p:nvPr>
        </p:nvSpPr>
        <p:spPr/>
        <p:txBody>
          <a:bodyPr/>
          <a:lstStyle/>
          <a:p>
            <a:fld id="{A671EB5F-83F3-497B-B51D-09B785C8EBFD}" type="slidenum">
              <a:rPr lang="en-US" smtClean="0"/>
              <a:t>16</a:t>
            </a:fld>
            <a:endParaRPr lang="en-US"/>
          </a:p>
        </p:txBody>
      </p:sp>
    </p:spTree>
    <p:extLst>
      <p:ext uri="{BB962C8B-B14F-4D97-AF65-F5344CB8AC3E}">
        <p14:creationId xmlns:p14="http://schemas.microsoft.com/office/powerpoint/2010/main" val="126778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Excel allows to enter all data, including if for example you have only 1 data point for a given KP, so too little to enter and fit it in EPP.</a:t>
            </a:r>
          </a:p>
          <a:p>
            <a:r>
              <a:rPr lang="en-US" dirty="0"/>
              <a:t>If you run EPP, and have collated all data for some KPs there, then you don’t need to duplicate these data in the XLS, but the XLS may be used to collate data for additional KPs with still too little data to fit an independent curve in EPP (e.g. </a:t>
            </a:r>
            <a:r>
              <a:rPr lang="en-US" dirty="0" err="1"/>
              <a:t>TransGender</a:t>
            </a:r>
            <a:r>
              <a:rPr lang="en-US" dirty="0"/>
              <a:t> women or Male Sex Workers)</a:t>
            </a:r>
            <a:endParaRPr lang="en-CH" dirty="0"/>
          </a:p>
        </p:txBody>
      </p:sp>
      <p:sp>
        <p:nvSpPr>
          <p:cNvPr id="4" name="Slide Number Placeholder 3"/>
          <p:cNvSpPr>
            <a:spLocks noGrp="1"/>
          </p:cNvSpPr>
          <p:nvPr>
            <p:ph type="sldNum" sz="quarter" idx="5"/>
          </p:nvPr>
        </p:nvSpPr>
        <p:spPr/>
        <p:txBody>
          <a:bodyPr/>
          <a:lstStyle/>
          <a:p>
            <a:fld id="{A671EB5F-83F3-497B-B51D-09B785C8EBFD}" type="slidenum">
              <a:rPr lang="en-US" smtClean="0"/>
              <a:t>18</a:t>
            </a:fld>
            <a:endParaRPr lang="en-US"/>
          </a:p>
        </p:txBody>
      </p:sp>
    </p:spTree>
    <p:extLst>
      <p:ext uri="{BB962C8B-B14F-4D97-AF65-F5344CB8AC3E}">
        <p14:creationId xmlns:p14="http://schemas.microsoft.com/office/powerpoint/2010/main" val="179022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Keith Sabin (05 Feb. 2022): No consistent pattern that emerges across countries? Varying with enabling (or disabling) environments for KP’s access to services?  </a:t>
            </a:r>
            <a:endParaRPr lang="en-CH" sz="1800" dirty="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 </a:t>
            </a:r>
            <a:endParaRPr lang="en-CH" sz="1800" dirty="0">
              <a:effectLst/>
              <a:latin typeface="Calibri" panose="020F0502020204030204" pitchFamily="34" charset="0"/>
              <a:ea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A671EB5F-83F3-497B-B51D-09B785C8EBFD}" type="slidenum">
              <a:rPr lang="en-US" smtClean="0"/>
              <a:t>19</a:t>
            </a:fld>
            <a:endParaRPr lang="en-US"/>
          </a:p>
        </p:txBody>
      </p:sp>
    </p:spTree>
    <p:extLst>
      <p:ext uri="{BB962C8B-B14F-4D97-AF65-F5344CB8AC3E}">
        <p14:creationId xmlns:p14="http://schemas.microsoft.com/office/powerpoint/2010/main" val="49385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A671EB5F-83F3-497B-B51D-09B785C8EBFD}" type="slidenum">
              <a:rPr lang="en-US" smtClean="0"/>
              <a:t>20</a:t>
            </a:fld>
            <a:endParaRPr lang="en-US"/>
          </a:p>
        </p:txBody>
      </p:sp>
    </p:spTree>
    <p:extLst>
      <p:ext uri="{BB962C8B-B14F-4D97-AF65-F5344CB8AC3E}">
        <p14:creationId xmlns:p14="http://schemas.microsoft.com/office/powerpoint/2010/main" val="52304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Excel allows to enter all data, including if for example you have only 1 data point for a given KP, so too little to enter and fit it in EPP.</a:t>
            </a:r>
          </a:p>
          <a:p>
            <a:r>
              <a:rPr lang="en-US"/>
              <a:t>If you run EPP, and have collated all data for some KPs there, then you don’t need to duplicate these data in the XLS, but the XLS may be used to collate data for additional KPs with still too little data to fit an independent curve in EPP (e.g. TG or MSW)</a:t>
            </a:r>
            <a:endParaRPr lang="en-CH"/>
          </a:p>
        </p:txBody>
      </p:sp>
      <p:sp>
        <p:nvSpPr>
          <p:cNvPr id="4" name="Slide Number Placeholder 3"/>
          <p:cNvSpPr>
            <a:spLocks noGrp="1"/>
          </p:cNvSpPr>
          <p:nvPr>
            <p:ph type="sldNum" sz="quarter" idx="5"/>
          </p:nvPr>
        </p:nvSpPr>
        <p:spPr/>
        <p:txBody>
          <a:bodyPr/>
          <a:lstStyle/>
          <a:p>
            <a:fld id="{A671EB5F-83F3-497B-B51D-09B785C8EBFD}" type="slidenum">
              <a:rPr lang="en-US" smtClean="0"/>
              <a:t>21</a:t>
            </a:fld>
            <a:endParaRPr lang="en-US"/>
          </a:p>
        </p:txBody>
      </p:sp>
    </p:spTree>
    <p:extLst>
      <p:ext uri="{BB962C8B-B14F-4D97-AF65-F5344CB8AC3E}">
        <p14:creationId xmlns:p14="http://schemas.microsoft.com/office/powerpoint/2010/main" val="407166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671EB5F-83F3-497B-B51D-09B785C8EBFD}" type="slidenum">
              <a:rPr lang="en-US" smtClean="0"/>
              <a:t>22</a:t>
            </a:fld>
            <a:endParaRPr lang="en-US"/>
          </a:p>
        </p:txBody>
      </p:sp>
    </p:spTree>
    <p:extLst>
      <p:ext uri="{BB962C8B-B14F-4D97-AF65-F5344CB8AC3E}">
        <p14:creationId xmlns:p14="http://schemas.microsoft.com/office/powerpoint/2010/main" val="17557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Spectrum calculates ART coverage for ‘Other’ men and </a:t>
            </a:r>
            <a:r>
              <a:rPr lang="en-US" sz="1800">
                <a:effectLst/>
                <a:latin typeface="Calibri" panose="020F0502020204030204" pitchFamily="34" charset="0"/>
                <a:ea typeface="Calibri" panose="020F0502020204030204" pitchFamily="34" charset="0"/>
              </a:rPr>
              <a:t>‘Other women’, </a:t>
            </a:r>
            <a:r>
              <a:rPr lang="en-US" sz="1800" dirty="0">
                <a:effectLst/>
                <a:latin typeface="Calibri" panose="020F0502020204030204" pitchFamily="34" charset="0"/>
                <a:ea typeface="Calibri" panose="020F0502020204030204" pitchFamily="34" charset="0"/>
              </a:rPr>
              <a:t>adjusting for coverage in the key populations.</a:t>
            </a:r>
            <a:endParaRPr lang="en-CH" sz="1800" dirty="0">
              <a:effectLst/>
              <a:latin typeface="Calibri" panose="020F0502020204030204" pitchFamily="34" charset="0"/>
              <a:ea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A671EB5F-83F3-497B-B51D-09B785C8EBFD}" type="slidenum">
              <a:rPr lang="en-US" smtClean="0"/>
              <a:t>23</a:t>
            </a:fld>
            <a:endParaRPr lang="en-US"/>
          </a:p>
        </p:txBody>
      </p:sp>
    </p:spTree>
    <p:extLst>
      <p:ext uri="{BB962C8B-B14F-4D97-AF65-F5344CB8AC3E}">
        <p14:creationId xmlns:p14="http://schemas.microsoft.com/office/powerpoint/2010/main" val="342366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F375B-C73C-4110-B61A-465B1F0AA9E0}"/>
              </a:ext>
            </a:extLst>
          </p:cNvPr>
          <p:cNvSpPr/>
          <p:nvPr userDrawn="1"/>
        </p:nvSpPr>
        <p:spPr>
          <a:xfrm>
            <a:off x="0" y="0"/>
            <a:ext cx="12192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63446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589-9B1A-84FB-B144-A0C64EE86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FEE1A4-309D-8BE8-C385-A3D6CCA21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A49557-83DC-8BDF-B84A-AAC0A6139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D1350-1E41-B1A2-1D82-63FBD53D9BAD}"/>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6" name="Footer Placeholder 5">
            <a:extLst>
              <a:ext uri="{FF2B5EF4-FFF2-40B4-BE49-F238E27FC236}">
                <a16:creationId xmlns:a16="http://schemas.microsoft.com/office/drawing/2014/main" id="{8A54CCAD-4E04-260D-7A1B-A97C6D8C6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72000-763D-EFCD-5B3B-55333987A17B}"/>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27458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A8B8-FBC1-1E34-D944-56CAB2C169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9F39E4-B7B0-8359-A5CF-E922C6CC32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3F612-4355-353C-4797-1BA56200CE70}"/>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5" name="Footer Placeholder 4">
            <a:extLst>
              <a:ext uri="{FF2B5EF4-FFF2-40B4-BE49-F238E27FC236}">
                <a16:creationId xmlns:a16="http://schemas.microsoft.com/office/drawing/2014/main" id="{E5C7B0A3-A4CC-500A-12DE-E71B85585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A38A5-2830-E845-C628-53E017502844}"/>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268702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72948-6B65-1C77-AD55-24848C01C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FD626-2F89-6F2F-C8DC-0F4D8C7A0D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4CE2F-EE81-F5BF-0AAE-BC4869DC7A61}"/>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5" name="Footer Placeholder 4">
            <a:extLst>
              <a:ext uri="{FF2B5EF4-FFF2-40B4-BE49-F238E27FC236}">
                <a16:creationId xmlns:a16="http://schemas.microsoft.com/office/drawing/2014/main" id="{688C4679-909F-A411-AEA3-F7B65D258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7CF4B-7586-AEE3-42B2-8ECC01672068}"/>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394801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07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81620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6675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r>
              <a:rPr lang="en-US"/>
              <a:t>27 October 2020</a:t>
            </a:r>
            <a:endParaRPr lang="en-US" dirty="0"/>
          </a:p>
        </p:txBody>
      </p:sp>
      <p:sp>
        <p:nvSpPr>
          <p:cNvPr id="5" name="Footer Placeholder 4"/>
          <p:cNvSpPr>
            <a:spLocks noGrp="1"/>
          </p:cNvSpPr>
          <p:nvPr>
            <p:ph type="ftr" sz="quarter" idx="11"/>
          </p:nvPr>
        </p:nvSpPr>
        <p:spPr/>
        <p:txBody>
          <a:bodyPr/>
          <a:lstStyle/>
          <a:p>
            <a:r>
              <a:rPr lang="en-US"/>
              <a:t>2021 HIV Estimates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460429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46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68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defTabSz="914400" eaLnBrk="1" hangingPunct="1">
              <a:defRPr/>
            </a:pPr>
            <a:endParaRPr lang="en-US">
              <a:solidFill>
                <a:prstClr val="black"/>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defTabSz="914400" eaLnBrk="1" hangingPunct="1">
              <a:defRPr/>
            </a:pPr>
            <a:endParaRPr lang="en-US">
              <a:solidFill>
                <a:prstClr val="black"/>
              </a:solidFill>
            </a:endParaRPr>
          </a:p>
        </p:txBody>
      </p:sp>
    </p:spTree>
    <p:extLst>
      <p:ext uri="{BB962C8B-B14F-4D97-AF65-F5344CB8AC3E}">
        <p14:creationId xmlns:p14="http://schemas.microsoft.com/office/powerpoint/2010/main" val="2830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1DE5-0EA6-3B34-CB21-0BC04F28C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1D5CB-FA81-38E6-8CCE-91B00157A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824DD5-0EAE-A6EF-6E3D-A8097F18048C}"/>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5" name="Footer Placeholder 4">
            <a:extLst>
              <a:ext uri="{FF2B5EF4-FFF2-40B4-BE49-F238E27FC236}">
                <a16:creationId xmlns:a16="http://schemas.microsoft.com/office/drawing/2014/main" id="{22A687A8-5341-8C00-B0ED-330F7DED6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BE8C1-76D2-F948-A6A0-4AE6F144E331}"/>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25971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90F2-7A49-CF6E-63DC-B037C7D19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8FD7B-1917-89C8-2592-F2E6E8B94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DC4D3-3F3A-4A0D-6F75-6EEB6E9B63C8}"/>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5" name="Footer Placeholder 4">
            <a:extLst>
              <a:ext uri="{FF2B5EF4-FFF2-40B4-BE49-F238E27FC236}">
                <a16:creationId xmlns:a16="http://schemas.microsoft.com/office/drawing/2014/main" id="{A86FE835-EF35-F296-0CF4-E48AF3241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36909-05E2-03A2-EFC1-48A8A023A00F}"/>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275310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C01F-0E69-D279-2656-60904F855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C869B-120B-25A0-D14E-4767B584A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77742-8926-447B-21E4-049F503937F4}"/>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5" name="Footer Placeholder 4">
            <a:extLst>
              <a:ext uri="{FF2B5EF4-FFF2-40B4-BE49-F238E27FC236}">
                <a16:creationId xmlns:a16="http://schemas.microsoft.com/office/drawing/2014/main" id="{E06C7F9D-EFF7-3A05-EF60-5C992B5A1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5E804-4EA6-103F-F29A-0829764DFAA0}"/>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199190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FA28-829E-800A-07B3-5279FD59D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F7AEA-9F73-E9F9-108F-052255AA7F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30678B-5EA3-85E4-C55F-1BDDE6F155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EFAFB8-5A7C-50B7-E93C-152102075F26}"/>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6" name="Footer Placeholder 5">
            <a:extLst>
              <a:ext uri="{FF2B5EF4-FFF2-40B4-BE49-F238E27FC236}">
                <a16:creationId xmlns:a16="http://schemas.microsoft.com/office/drawing/2014/main" id="{65397EE4-1642-5FE3-EC0F-3F856DA3C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80E79-CDC4-B8C9-5B4E-F094ABC21CFD}"/>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23382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1AA1-43DC-2FB9-FE70-B7D724E6A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13349B-67BC-08EB-E188-C76BC74F9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4EA9F-3BAD-A25A-CBE2-F619A4C07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2F8A40-02BE-B886-4861-E2A4E56DD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C97A7-F29E-E5EC-545B-FAE49352B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A2520-5EBC-5856-CB81-CED789036770}"/>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8" name="Footer Placeholder 7">
            <a:extLst>
              <a:ext uri="{FF2B5EF4-FFF2-40B4-BE49-F238E27FC236}">
                <a16:creationId xmlns:a16="http://schemas.microsoft.com/office/drawing/2014/main" id="{C008261F-6026-D89D-50D3-F003982100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F2DAEB-4304-8A8D-E684-3037887A8361}"/>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345351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12BC-6199-1703-446E-D17E5F53F2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CA5B8-7F0D-EFE0-5F13-E8496F7DF2D6}"/>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4" name="Footer Placeholder 3">
            <a:extLst>
              <a:ext uri="{FF2B5EF4-FFF2-40B4-BE49-F238E27FC236}">
                <a16:creationId xmlns:a16="http://schemas.microsoft.com/office/drawing/2014/main" id="{C97B7DE9-36BA-9D12-3BB8-E16C63BA4F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3C9EF0-4A18-446F-A259-862A940501C3}"/>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337726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8E465-2411-D6CF-79E3-4CB334115B33}"/>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3" name="Footer Placeholder 2">
            <a:extLst>
              <a:ext uri="{FF2B5EF4-FFF2-40B4-BE49-F238E27FC236}">
                <a16:creationId xmlns:a16="http://schemas.microsoft.com/office/drawing/2014/main" id="{054AFFD2-C0A3-99D2-3BD1-B957C9D157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6481B-5663-9AD2-5E17-C0F1CE83E2C4}"/>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84898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3227-8938-8301-9A39-D601821F8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0B89F-DAE1-B557-392B-55C09697A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7D5041-AC1F-3D06-1610-AD750054D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02983-A643-3BB9-8FBB-147636164099}"/>
              </a:ext>
            </a:extLst>
          </p:cNvPr>
          <p:cNvSpPr>
            <a:spLocks noGrp="1"/>
          </p:cNvSpPr>
          <p:nvPr>
            <p:ph type="dt" sz="half" idx="10"/>
          </p:nvPr>
        </p:nvSpPr>
        <p:spPr/>
        <p:txBody>
          <a:bodyPr/>
          <a:lstStyle/>
          <a:p>
            <a:fld id="{5150711B-B4CD-4910-9D6E-CF1FB071313D}" type="datetimeFigureOut">
              <a:rPr lang="en-US" smtClean="0"/>
              <a:t>10/13/2023</a:t>
            </a:fld>
            <a:endParaRPr lang="en-US"/>
          </a:p>
        </p:txBody>
      </p:sp>
      <p:sp>
        <p:nvSpPr>
          <p:cNvPr id="6" name="Footer Placeholder 5">
            <a:extLst>
              <a:ext uri="{FF2B5EF4-FFF2-40B4-BE49-F238E27FC236}">
                <a16:creationId xmlns:a16="http://schemas.microsoft.com/office/drawing/2014/main" id="{D52DD266-C0B9-44E2-B5EA-085C302A7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7CE45-F7A1-75AA-48DD-8051CB129CF5}"/>
              </a:ext>
            </a:extLst>
          </p:cNvPr>
          <p:cNvSpPr>
            <a:spLocks noGrp="1"/>
          </p:cNvSpPr>
          <p:nvPr>
            <p:ph type="sldNum" sz="quarter" idx="12"/>
          </p:nvPr>
        </p:nvSpPr>
        <p:spPr/>
        <p:txBody>
          <a:bodyPr/>
          <a:lstStyle/>
          <a:p>
            <a:fld id="{339D6E87-23FE-4B75-AEFF-93DE145861B4}" type="slidenum">
              <a:rPr lang="en-US" smtClean="0"/>
              <a:t>‹#›</a:t>
            </a:fld>
            <a:endParaRPr lang="en-US"/>
          </a:p>
        </p:txBody>
      </p:sp>
    </p:spTree>
    <p:extLst>
      <p:ext uri="{BB962C8B-B14F-4D97-AF65-F5344CB8AC3E}">
        <p14:creationId xmlns:p14="http://schemas.microsoft.com/office/powerpoint/2010/main" val="3218640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E59BBD-D5EE-4349-8384-B71254CE173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7B2C470-2B02-4072-BA24-3DD116F99B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96F970-6FA4-46EE-996C-9321F22ECA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FAB5D53-CA33-4EDF-BA65-98B54B6B64D8}" type="datetimeFigureOut">
              <a:rPr lang="en-US"/>
              <a:pPr>
                <a:defRPr/>
              </a:pPr>
              <a:t>10/13/2023</a:t>
            </a:fld>
            <a:endParaRPr lang="en-US"/>
          </a:p>
        </p:txBody>
      </p:sp>
      <p:sp>
        <p:nvSpPr>
          <p:cNvPr id="5" name="Footer Placeholder 4">
            <a:extLst>
              <a:ext uri="{FF2B5EF4-FFF2-40B4-BE49-F238E27FC236}">
                <a16:creationId xmlns:a16="http://schemas.microsoft.com/office/drawing/2014/main" id="{7110BB85-8A19-469F-AE95-80E1D08E28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0CD46E6-5738-4BA6-ABE8-D7B28AD8B13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0DEAA6-C27B-4074-ADF2-F94443671BED}"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8884047A-687E-4FAC-AA4E-198F677EC6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191018-8377-A9AD-06CD-3BDDA98D0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396BF9-6CA7-BA76-AE43-6D53933D9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31DFC-FAEF-59AD-7C0B-14EF77E17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711B-B4CD-4910-9D6E-CF1FB071313D}" type="datetimeFigureOut">
              <a:rPr lang="en-US" smtClean="0"/>
              <a:t>10/13/2023</a:t>
            </a:fld>
            <a:endParaRPr lang="en-US"/>
          </a:p>
        </p:txBody>
      </p:sp>
      <p:sp>
        <p:nvSpPr>
          <p:cNvPr id="5" name="Footer Placeholder 4">
            <a:extLst>
              <a:ext uri="{FF2B5EF4-FFF2-40B4-BE49-F238E27FC236}">
                <a16:creationId xmlns:a16="http://schemas.microsoft.com/office/drawing/2014/main" id="{BD75AFFB-847E-AC86-F23B-4BD749DD0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E612C9-E5F3-B05A-D699-84EE140C8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D6E87-23FE-4B75-AEFF-93DE145861B4}" type="slidenum">
              <a:rPr lang="en-US" smtClean="0"/>
              <a:t>‹#›</a:t>
            </a:fld>
            <a:endParaRPr lang="en-US"/>
          </a:p>
        </p:txBody>
      </p:sp>
    </p:spTree>
    <p:extLst>
      <p:ext uri="{BB962C8B-B14F-4D97-AF65-F5344CB8AC3E}">
        <p14:creationId xmlns:p14="http://schemas.microsoft.com/office/powerpoint/2010/main" val="9424353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6" r:id="rId2"/>
    <p:sldLayoutId id="2147483895" r:id="rId3"/>
    <p:sldLayoutId id="214748389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C4457-0607-4D23-AEFF-BF318763AD6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a:t>                              </a:t>
            </a:r>
            <a:endParaRPr lang="en-US"/>
          </a:p>
        </p:txBody>
      </p:sp>
    </p:spTree>
  </p:cSld>
  <p:clrMap bg1="lt1" tx1="dk1" bg2="lt2" tx2="dk2" accent1="accent1" accent2="accent2" accent3="accent3" accent4="accent4" accent5="accent5" accent6="accent6" hlink="hlink" folHlink="folHlink"/>
  <p:sldLayoutIdLst>
    <p:sldLayoutId id="21474838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C6B55A-01EB-4400-AB16-56316E6BD3C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62" r:id="rId1"/>
    <p:sldLayoutId id="2147483894"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7708087/" TargetMode="External"/><Relationship Id="rId2" Type="http://schemas.openxmlformats.org/officeDocument/2006/relationships/hyperlink" Target="https://journals.plos.org/plosone/article?id=10.1371/journal.pone.0155150"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journals.plos.org/plosone/article?id=10.1371/journal.pone.0155150"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ournals.plos.org/plosone/article?id=10.1371/journal.pone.0155150"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ournals.plos.org/plosone/article?id=10.1371/journal.pone.0155150"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journals.plos.org/plosone/article?id=10.1371/journal.pone.0155150" TargetMode="External"/><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ciencedirect.com/science/article/pii/S1201971222002648"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idx="4294967295"/>
          </p:nvPr>
        </p:nvSpPr>
        <p:spPr>
          <a:xfrm>
            <a:off x="1055914" y="1309687"/>
            <a:ext cx="10080171" cy="1738313"/>
          </a:xfrm>
        </p:spPr>
        <p:txBody>
          <a:bodyPr>
            <a:normAutofit fontScale="90000"/>
          </a:bodyPr>
          <a:lstStyle/>
          <a:p>
            <a:pPr eaLnBrk="1" hangingPunct="1">
              <a:lnSpc>
                <a:spcPct val="90000"/>
              </a:lnSpc>
            </a:pPr>
            <a:r>
              <a:rPr lang="en-US" sz="4400" b="1" i="0" dirty="0">
                <a:solidFill>
                  <a:schemeClr val="bg1"/>
                </a:solidFill>
                <a:effectLst/>
                <a:latin typeface="Corbel" panose="020B0503020204020204" pitchFamily="34" charset="0"/>
              </a:rPr>
              <a:t>Key Populatio</a:t>
            </a:r>
            <a:r>
              <a:rPr lang="en-US" sz="4400" b="1" dirty="0">
                <a:solidFill>
                  <a:schemeClr val="bg1"/>
                </a:solidFill>
                <a:latin typeface="Corbel" panose="020B0503020204020204" pitchFamily="34" charset="0"/>
              </a:rPr>
              <a:t>n data: </a:t>
            </a:r>
            <a:br>
              <a:rPr lang="en-US" sz="4400" b="1" dirty="0">
                <a:solidFill>
                  <a:schemeClr val="bg1"/>
                </a:solidFill>
                <a:latin typeface="Corbel" panose="020B0503020204020204" pitchFamily="34" charset="0"/>
              </a:rPr>
            </a:br>
            <a:r>
              <a:rPr lang="en-US" sz="4400" b="1" dirty="0">
                <a:solidFill>
                  <a:schemeClr val="bg1"/>
                </a:solidFill>
                <a:latin typeface="Corbel" panose="020B0503020204020204" pitchFamily="34" charset="0"/>
              </a:rPr>
              <a:t>HIV prevalence, population group sizes, ART</a:t>
            </a:r>
            <a:endParaRPr lang="en-US" altLang="en-US" sz="4400" b="1" dirty="0">
              <a:solidFill>
                <a:schemeClr val="bg1"/>
              </a:solidFill>
              <a:cs typeface="Arial" panose="020B0604020202020204" pitchFamily="34" charset="0"/>
            </a:endParaRPr>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4294967295"/>
          </p:nvPr>
        </p:nvSpPr>
        <p:spPr>
          <a:xfrm>
            <a:off x="1240972" y="3798888"/>
            <a:ext cx="5998028" cy="1749425"/>
          </a:xfrm>
        </p:spPr>
        <p:txBody>
          <a:bodyPr>
            <a:normAutofit fontScale="92500" lnSpcReduction="10000"/>
          </a:bodyPr>
          <a:lstStyle/>
          <a:p>
            <a:pPr marL="0" indent="0">
              <a:buNone/>
            </a:pPr>
            <a:r>
              <a:rPr lang="en-US" sz="2000" b="1" dirty="0">
                <a:solidFill>
                  <a:schemeClr val="bg1"/>
                </a:solidFill>
              </a:rPr>
              <a:t>Keith Sabin (UNAIDS)</a:t>
            </a:r>
            <a:br>
              <a:rPr lang="en-US" sz="2000" b="1" dirty="0">
                <a:solidFill>
                  <a:schemeClr val="bg1"/>
                </a:solidFill>
              </a:rPr>
            </a:br>
            <a:endParaRPr lang="en-US" sz="2000" dirty="0">
              <a:solidFill>
                <a:schemeClr val="bg1"/>
              </a:solidFill>
            </a:endParaRPr>
          </a:p>
          <a:p>
            <a:pPr eaLnBrk="1" hangingPunct="1">
              <a:lnSpc>
                <a:spcPct val="120000"/>
              </a:lnSpc>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UNAIDS 2023 Workshop on </a:t>
            </a:r>
          </a:p>
          <a:p>
            <a:pPr eaLnBrk="1" hangingPunct="1">
              <a:lnSpc>
                <a:spcPct val="120000"/>
              </a:lnSpc>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HIV Estimates and Identifying Inequalities</a:t>
            </a:r>
          </a:p>
          <a:p>
            <a:pPr eaLnBrk="1" hangingPunct="1">
              <a:lnSpc>
                <a:spcPct val="120000"/>
              </a:lnSpc>
              <a:spcBef>
                <a:spcPct val="20000"/>
              </a:spcBef>
              <a:buFont typeface="Arial" panose="020B0604020202020204" pitchFamily="34" charset="0"/>
              <a:buNone/>
            </a:pPr>
            <a:r>
              <a:rPr lang="en-US" sz="2000" b="1" dirty="0">
                <a:solidFill>
                  <a:schemeClr val="bg1"/>
                </a:solidFill>
                <a:cs typeface="Arial" panose="020B0604020202020204" pitchFamily="34" charset="0"/>
              </a:rPr>
              <a:t>Cairo, Egypt, 19-23 February 2023</a:t>
            </a:r>
            <a:endParaRPr lang="en-CH" sz="2000" dirty="0">
              <a:solidFill>
                <a:schemeClr val="bg1"/>
              </a:solidFill>
            </a:endParaRPr>
          </a:p>
        </p:txBody>
      </p:sp>
    </p:spTree>
    <p:extLst>
      <p:ext uri="{BB962C8B-B14F-4D97-AF65-F5344CB8AC3E}">
        <p14:creationId xmlns:p14="http://schemas.microsoft.com/office/powerpoint/2010/main" val="1001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1446550"/>
          </a:xfrm>
          <a:prstGeom prst="rect">
            <a:avLst/>
          </a:prstGeom>
          <a:noFill/>
        </p:spPr>
        <p:txBody>
          <a:bodyPr wrap="square" lIns="91440" tIns="45720" rIns="91440" bIns="45720" rtlCol="0" anchor="t">
            <a:spAutoFit/>
          </a:bodyPr>
          <a:lstStyle/>
          <a:p>
            <a:r>
              <a:rPr lang="en-US" sz="2800" b="1" dirty="0">
                <a:solidFill>
                  <a:schemeClr val="accent2"/>
                </a:solidFill>
              </a:rPr>
              <a:t>HIV estimates for Key Populations, MENA region</a:t>
            </a:r>
          </a:p>
          <a:p>
            <a:r>
              <a:rPr lang="en-US" sz="2000" dirty="0"/>
              <a:t> </a:t>
            </a:r>
          </a:p>
          <a:p>
            <a:r>
              <a:rPr lang="en-US" sz="2000" dirty="0"/>
              <a:t>Key Populations continue to have </a:t>
            </a:r>
            <a:r>
              <a:rPr lang="en-US" sz="2000" b="1" dirty="0"/>
              <a:t>disproportional large HIV burden</a:t>
            </a:r>
            <a:r>
              <a:rPr lang="en-US" sz="2000" dirty="0"/>
              <a:t>, </a:t>
            </a:r>
            <a:br>
              <a:rPr lang="en-US" sz="2000" dirty="0"/>
            </a:br>
            <a:r>
              <a:rPr lang="en-US" sz="2000" dirty="0"/>
              <a:t>relative to their group size</a:t>
            </a:r>
          </a:p>
        </p:txBody>
      </p:sp>
      <p:graphicFrame>
        <p:nvGraphicFramePr>
          <p:cNvPr id="5" name="Table 4">
            <a:extLst>
              <a:ext uri="{FF2B5EF4-FFF2-40B4-BE49-F238E27FC236}">
                <a16:creationId xmlns:a16="http://schemas.microsoft.com/office/drawing/2014/main" id="{7B7569F9-1DF7-4A24-4CFB-8FBAB5C312CC}"/>
              </a:ext>
            </a:extLst>
          </p:cNvPr>
          <p:cNvGraphicFramePr>
            <a:graphicFrameLocks noGrp="1"/>
          </p:cNvGraphicFramePr>
          <p:nvPr/>
        </p:nvGraphicFramePr>
        <p:xfrm>
          <a:off x="762001" y="1885477"/>
          <a:ext cx="9445210" cy="2507554"/>
        </p:xfrm>
        <a:graphic>
          <a:graphicData uri="http://schemas.openxmlformats.org/drawingml/2006/table">
            <a:tbl>
              <a:tblPr firstRow="1" firstCol="1">
                <a:tableStyleId>{21E4AEA4-8DFA-4A89-87EB-49C32662AFE0}</a:tableStyleId>
              </a:tblPr>
              <a:tblGrid>
                <a:gridCol w="2131324">
                  <a:extLst>
                    <a:ext uri="{9D8B030D-6E8A-4147-A177-3AD203B41FA5}">
                      <a16:colId xmlns:a16="http://schemas.microsoft.com/office/drawing/2014/main" val="299279293"/>
                    </a:ext>
                  </a:extLst>
                </a:gridCol>
                <a:gridCol w="788975">
                  <a:extLst>
                    <a:ext uri="{9D8B030D-6E8A-4147-A177-3AD203B41FA5}">
                      <a16:colId xmlns:a16="http://schemas.microsoft.com/office/drawing/2014/main" val="2702394821"/>
                    </a:ext>
                  </a:extLst>
                </a:gridCol>
                <a:gridCol w="618804">
                  <a:extLst>
                    <a:ext uri="{9D8B030D-6E8A-4147-A177-3AD203B41FA5}">
                      <a16:colId xmlns:a16="http://schemas.microsoft.com/office/drawing/2014/main" val="4127312819"/>
                    </a:ext>
                  </a:extLst>
                </a:gridCol>
                <a:gridCol w="618804">
                  <a:extLst>
                    <a:ext uri="{9D8B030D-6E8A-4147-A177-3AD203B41FA5}">
                      <a16:colId xmlns:a16="http://schemas.microsoft.com/office/drawing/2014/main" val="2227787336"/>
                    </a:ext>
                  </a:extLst>
                </a:gridCol>
                <a:gridCol w="1028760">
                  <a:extLst>
                    <a:ext uri="{9D8B030D-6E8A-4147-A177-3AD203B41FA5}">
                      <a16:colId xmlns:a16="http://schemas.microsoft.com/office/drawing/2014/main" val="3350352374"/>
                    </a:ext>
                  </a:extLst>
                </a:gridCol>
                <a:gridCol w="916685">
                  <a:extLst>
                    <a:ext uri="{9D8B030D-6E8A-4147-A177-3AD203B41FA5}">
                      <a16:colId xmlns:a16="http://schemas.microsoft.com/office/drawing/2014/main" val="2095100777"/>
                    </a:ext>
                  </a:extLst>
                </a:gridCol>
                <a:gridCol w="2028276">
                  <a:extLst>
                    <a:ext uri="{9D8B030D-6E8A-4147-A177-3AD203B41FA5}">
                      <a16:colId xmlns:a16="http://schemas.microsoft.com/office/drawing/2014/main" val="915839525"/>
                    </a:ext>
                  </a:extLst>
                </a:gridCol>
                <a:gridCol w="1313582">
                  <a:extLst>
                    <a:ext uri="{9D8B030D-6E8A-4147-A177-3AD203B41FA5}">
                      <a16:colId xmlns:a16="http://schemas.microsoft.com/office/drawing/2014/main" val="460130028"/>
                    </a:ext>
                  </a:extLst>
                </a:gridCol>
              </a:tblGrid>
              <a:tr h="361044">
                <a:tc rowSpan="2">
                  <a:txBody>
                    <a:bodyPr/>
                    <a:lstStyle/>
                    <a:p>
                      <a:pPr algn="l" fontAlgn="b">
                        <a:spcAft>
                          <a:spcPts val="200"/>
                        </a:spcAft>
                      </a:pPr>
                      <a:r>
                        <a:rPr lang="en-US" sz="1400" u="none" strike="noStrike" dirty="0">
                          <a:effectLst/>
                          <a:latin typeface="Arial"/>
                          <a:cs typeface="Arial"/>
                        </a:rPr>
                        <a:t>Country </a:t>
                      </a:r>
                      <a:r>
                        <a:rPr lang="en-US" sz="1400" b="0" u="none" strike="noStrike" dirty="0">
                          <a:effectLst/>
                          <a:latin typeface="Arial"/>
                          <a:cs typeface="Arial"/>
                        </a:rPr>
                        <a:t>that used EPP in 2022 Spectrum estimate</a:t>
                      </a:r>
                      <a:endParaRPr lang="en-US" sz="1400" b="0" i="0" u="none" strike="noStrike" dirty="0">
                        <a:solidFill>
                          <a:srgbClr val="000000"/>
                        </a:solidFill>
                        <a:effectLst/>
                        <a:latin typeface="Arial"/>
                        <a:cs typeface="Arial"/>
                      </a:endParaRPr>
                    </a:p>
                  </a:txBody>
                  <a:tcPr marL="6116" marR="6116" marT="6116" marB="0" anchor="ctr"/>
                </a:tc>
                <a:tc gridSpan="7">
                  <a:txBody>
                    <a:bodyPr/>
                    <a:lstStyle/>
                    <a:p>
                      <a:pPr algn="ctr" fontAlgn="b">
                        <a:spcAft>
                          <a:spcPts val="200"/>
                        </a:spcAft>
                      </a:pPr>
                      <a:r>
                        <a:rPr lang="en-US" sz="1400" b="1" i="0" u="none" strike="noStrike">
                          <a:solidFill>
                            <a:schemeClr val="bg1"/>
                          </a:solidFill>
                          <a:effectLst/>
                          <a:latin typeface="Arial"/>
                          <a:cs typeface="Arial"/>
                        </a:rPr>
                        <a:t>Share in adult new infections, 2021</a:t>
                      </a: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extLst>
                  <a:ext uri="{0D108BD9-81ED-4DB2-BD59-A6C34878D82A}">
                    <a16:rowId xmlns:a16="http://schemas.microsoft.com/office/drawing/2014/main" val="3483815403"/>
                  </a:ext>
                </a:extLst>
              </a:tr>
              <a:tr h="361044">
                <a:tc vMerge="1">
                  <a:txBody>
                    <a:bodyPr/>
                    <a:lstStyle/>
                    <a:p>
                      <a:pPr algn="l" fontAlgn="b">
                        <a:spcAft>
                          <a:spcPts val="200"/>
                        </a:spcAft>
                      </a:pPr>
                      <a:r>
                        <a:rPr lang="en-US" sz="1400" u="none" strike="noStrike" dirty="0">
                          <a:effectLst/>
                          <a:latin typeface="Arial"/>
                          <a:cs typeface="Arial"/>
                        </a:rPr>
                        <a:t>Country </a:t>
                      </a:r>
                      <a:r>
                        <a:rPr lang="en-US" sz="1400" b="0" u="none" strike="noStrike" dirty="0">
                          <a:effectLst/>
                          <a:latin typeface="Arial"/>
                          <a:cs typeface="Arial"/>
                        </a:rPr>
                        <a:t>that used EPP in 2022 Spectrum estimate</a:t>
                      </a: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Female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Male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MSM</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PWID</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Trans Gender</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Clients and partners of Key Population</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Remaining </a:t>
                      </a:r>
                      <a:br>
                        <a:rPr lang="en-US" sz="1400" b="1" i="0" u="none" strike="noStrike">
                          <a:solidFill>
                            <a:schemeClr val="tx1"/>
                          </a:solidFill>
                          <a:effectLst/>
                          <a:latin typeface="Arial"/>
                          <a:cs typeface="Arial"/>
                        </a:rPr>
                      </a:br>
                      <a:r>
                        <a:rPr lang="en-US" sz="1400" b="1" i="0" u="none" strike="noStrike">
                          <a:solidFill>
                            <a:schemeClr val="tx1"/>
                          </a:solidFill>
                          <a:effectLst/>
                          <a:latin typeface="Arial"/>
                          <a:cs typeface="Arial"/>
                        </a:rPr>
                        <a:t>M &amp; F</a:t>
                      </a:r>
                    </a:p>
                  </a:txBody>
                  <a:tcPr marL="6116" marR="6116" marT="6116" marB="0" anchor="ctr"/>
                </a:tc>
                <a:extLst>
                  <a:ext uri="{0D108BD9-81ED-4DB2-BD59-A6C34878D82A}">
                    <a16:rowId xmlns:a16="http://schemas.microsoft.com/office/drawing/2014/main" val="1148730140"/>
                  </a:ext>
                </a:extLst>
              </a:tr>
              <a:tr h="223331">
                <a:tc>
                  <a:txBody>
                    <a:bodyPr/>
                    <a:lstStyle/>
                    <a:p>
                      <a:pPr algn="l" fontAlgn="t">
                        <a:spcAft>
                          <a:spcPts val="200"/>
                        </a:spcAft>
                      </a:pPr>
                      <a:r>
                        <a:rPr lang="en-US" sz="1400" b="0" i="0" u="none" strike="noStrike" dirty="0">
                          <a:solidFill>
                            <a:schemeClr val="bg1"/>
                          </a:solidFill>
                          <a:effectLst/>
                          <a:latin typeface="Arial"/>
                          <a:cs typeface="Arial"/>
                        </a:rPr>
                        <a:t>Egypt*</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72%</a:t>
                      </a: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19%</a:t>
                      </a:r>
                    </a:p>
                  </a:txBody>
                  <a:tcPr marL="6116" marR="6116" marT="6116" marB="0" anchor="ctr"/>
                </a:tc>
                <a:extLst>
                  <a:ext uri="{0D108BD9-81ED-4DB2-BD59-A6C34878D82A}">
                    <a16:rowId xmlns:a16="http://schemas.microsoft.com/office/drawing/2014/main" val="1149894164"/>
                  </a:ext>
                </a:extLst>
              </a:tr>
              <a:tr h="245607">
                <a:tc>
                  <a:txBody>
                    <a:bodyPr/>
                    <a:lstStyle/>
                    <a:p>
                      <a:pPr algn="l" fontAlgn="t">
                        <a:spcAft>
                          <a:spcPts val="200"/>
                        </a:spcAft>
                      </a:pPr>
                      <a:r>
                        <a:rPr lang="en-US" sz="1400" b="0" i="0" u="none" strike="noStrike" dirty="0">
                          <a:solidFill>
                            <a:schemeClr val="bg1"/>
                          </a:solidFill>
                          <a:effectLst/>
                          <a:latin typeface="Arial"/>
                          <a:cs typeface="Arial"/>
                        </a:rPr>
                        <a:t>Morocco</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46%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12%</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29%</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11%</a:t>
                      </a:r>
                    </a:p>
                  </a:txBody>
                  <a:tcPr marL="6116" marR="6116" marT="6116" marB="0" anchor="ctr"/>
                </a:tc>
                <a:extLst>
                  <a:ext uri="{0D108BD9-81ED-4DB2-BD59-A6C34878D82A}">
                    <a16:rowId xmlns:a16="http://schemas.microsoft.com/office/drawing/2014/main" val="2736448872"/>
                  </a:ext>
                </a:extLst>
              </a:tr>
              <a:tr h="245607">
                <a:tc>
                  <a:txBody>
                    <a:bodyPr/>
                    <a:lstStyle/>
                    <a:p>
                      <a:pPr algn="l" fontAlgn="t">
                        <a:spcAft>
                          <a:spcPts val="200"/>
                        </a:spcAft>
                      </a:pPr>
                      <a:r>
                        <a:rPr lang="en-US" sz="1400" b="0" i="0" u="none" strike="noStrike" dirty="0">
                          <a:solidFill>
                            <a:schemeClr val="bg1"/>
                          </a:solidFill>
                          <a:effectLst/>
                          <a:latin typeface="Arial"/>
                          <a:cs typeface="Arial"/>
                        </a:rPr>
                        <a:t>Sudan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93%</a:t>
                      </a:r>
                    </a:p>
                  </a:txBody>
                  <a:tcPr marL="6116" marR="6116" marT="6116" marB="0" anchor="ctr"/>
                </a:tc>
                <a:extLst>
                  <a:ext uri="{0D108BD9-81ED-4DB2-BD59-A6C34878D82A}">
                    <a16:rowId xmlns:a16="http://schemas.microsoft.com/office/drawing/2014/main" val="542923169"/>
                  </a:ext>
                </a:extLst>
              </a:tr>
              <a:tr h="309441">
                <a:tc>
                  <a:txBody>
                    <a:bodyPr/>
                    <a:lstStyle/>
                    <a:p>
                      <a:pPr algn="l" fontAlgn="t">
                        <a:spcAft>
                          <a:spcPts val="200"/>
                        </a:spcAft>
                      </a:pPr>
                      <a:r>
                        <a:rPr lang="en-US" sz="1400" b="0" i="0" u="none" strike="noStrike" dirty="0">
                          <a:solidFill>
                            <a:schemeClr val="bg1"/>
                          </a:solidFill>
                          <a:effectLst/>
                          <a:latin typeface="Arial"/>
                          <a:cs typeface="Arial"/>
                        </a:rPr>
                        <a:t>Tunisia</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37%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25%</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38%</a:t>
                      </a: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a:t>
                      </a:r>
                    </a:p>
                  </a:txBody>
                  <a:tcPr marL="6116" marR="6116" marT="6116" marB="0" anchor="ctr"/>
                </a:tc>
                <a:extLst>
                  <a:ext uri="{0D108BD9-81ED-4DB2-BD59-A6C34878D82A}">
                    <a16:rowId xmlns:a16="http://schemas.microsoft.com/office/drawing/2014/main" val="3820592984"/>
                  </a:ext>
                </a:extLst>
              </a:tr>
              <a:tr h="256852">
                <a:tc>
                  <a:txBody>
                    <a:bodyPr/>
                    <a:lstStyle/>
                    <a:p>
                      <a:pPr algn="l" fontAlgn="t">
                        <a:spcAft>
                          <a:spcPts val="200"/>
                        </a:spcAft>
                      </a:pPr>
                      <a:r>
                        <a:rPr lang="en-US" sz="1400" b="0" i="0" u="none" strike="noStrike" dirty="0">
                          <a:solidFill>
                            <a:schemeClr val="bg1"/>
                          </a:solidFill>
                          <a:effectLst/>
                          <a:latin typeface="Arial"/>
                          <a:cs typeface="Arial"/>
                        </a:rPr>
                        <a:t>Yemen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13%</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31%</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000000"/>
                          </a:solidFill>
                          <a:effectLst/>
                          <a:latin typeface="Arial"/>
                          <a:cs typeface="Arial"/>
                        </a:rPr>
                        <a:t>37%</a:t>
                      </a:r>
                    </a:p>
                  </a:txBody>
                  <a:tcPr marL="6116" marR="6116" marT="611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75957"/>
                  </a:ext>
                </a:extLst>
              </a:tr>
              <a:tr h="245607">
                <a:tc>
                  <a:txBody>
                    <a:bodyPr/>
                    <a:lstStyle/>
                    <a:p>
                      <a:pPr algn="l" fontAlgn="t">
                        <a:spcAft>
                          <a:spcPts val="200"/>
                        </a:spcAft>
                      </a:pPr>
                      <a:r>
                        <a:rPr lang="en-US" sz="1400" b="1" i="0" u="none" strike="noStrike" dirty="0">
                          <a:solidFill>
                            <a:schemeClr val="bg1"/>
                          </a:solidFill>
                          <a:effectLst/>
                          <a:latin typeface="Arial"/>
                          <a:cs typeface="Arial"/>
                        </a:rPr>
                        <a:t>UNAIDS regional extrapolation**</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17%</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19%</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1.8%</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0.9%</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5.6%</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56%</a:t>
                      </a:r>
                    </a:p>
                  </a:txBody>
                  <a:tcPr marL="6116" marR="6116" marT="611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94490"/>
                  </a:ext>
                </a:extLst>
              </a:tr>
            </a:tbl>
          </a:graphicData>
        </a:graphic>
      </p:graphicFrame>
      <p:sp>
        <p:nvSpPr>
          <p:cNvPr id="4" name="TextBox 3">
            <a:extLst>
              <a:ext uri="{FF2B5EF4-FFF2-40B4-BE49-F238E27FC236}">
                <a16:creationId xmlns:a16="http://schemas.microsoft.com/office/drawing/2014/main" id="{E217895E-E21E-B08B-C8D0-3860F5349E1B}"/>
              </a:ext>
            </a:extLst>
          </p:cNvPr>
          <p:cNvSpPr txBox="1"/>
          <p:nvPr/>
        </p:nvSpPr>
        <p:spPr>
          <a:xfrm>
            <a:off x="679904" y="4602821"/>
            <a:ext cx="11103426" cy="2185214"/>
          </a:xfrm>
          <a:prstGeom prst="rect">
            <a:avLst/>
          </a:prstGeom>
          <a:noFill/>
        </p:spPr>
        <p:txBody>
          <a:bodyPr wrap="square">
            <a:spAutoFit/>
          </a:bodyPr>
          <a:lstStyle/>
          <a:p>
            <a:r>
              <a:rPr lang="en-US" altLang="en-US" sz="1600" dirty="0">
                <a:solidFill>
                  <a:srgbClr val="444444"/>
                </a:solidFill>
                <a:latin typeface="Arial" panose="020B0604020202020204" pitchFamily="34" charset="0"/>
                <a:cs typeface="Arial" panose="020B0604020202020204" pitchFamily="34" charset="0"/>
              </a:rPr>
              <a:t>* Egypt: EPP estimation from before switching to CSAVR in or pre-2021.</a:t>
            </a:r>
          </a:p>
          <a:p>
            <a:r>
              <a:rPr lang="en-US" altLang="en-US" sz="1400" dirty="0">
                <a:solidFill>
                  <a:srgbClr val="444444"/>
                </a:solidFill>
                <a:latin typeface="Arial" panose="020B0604020202020204" pitchFamily="34" charset="0"/>
                <a:cs typeface="Arial" panose="020B0604020202020204" pitchFamily="34" charset="0"/>
              </a:rPr>
              <a:t>** Provisional analysis by UNAIDS, October 2022 (unpublished), extrapolating from neighboring or otherwise similar countries &amp; epidemics.</a:t>
            </a:r>
          </a:p>
          <a:p>
            <a:pPr marL="285750" indent="-285750">
              <a:buFont typeface="Arial" panose="020B0604020202020204" pitchFamily="34" charset="0"/>
              <a:buChar char="•"/>
            </a:pPr>
            <a:endParaRPr lang="en-US" altLang="en-US" sz="1600" dirty="0">
              <a:solidFill>
                <a:srgbClr val="44444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dirty="0">
                <a:solidFill>
                  <a:srgbClr val="444444"/>
                </a:solidFill>
                <a:cs typeface="Arial" panose="020B0604020202020204" pitchFamily="34" charset="0"/>
              </a:rPr>
              <a:t>KP shares of new infections vary much across countries – suggesting data and/or estimation challenges</a:t>
            </a:r>
          </a:p>
          <a:p>
            <a:pPr marL="285750" indent="-285750">
              <a:buFont typeface="Arial" panose="020B0604020202020204" pitchFamily="34" charset="0"/>
              <a:buChar char="•"/>
            </a:pPr>
            <a:r>
              <a:rPr lang="en-US" altLang="en-US" sz="1800" dirty="0">
                <a:solidFill>
                  <a:srgbClr val="444444"/>
                </a:solidFill>
                <a:cs typeface="Arial" panose="020B0604020202020204" pitchFamily="34" charset="0"/>
              </a:rPr>
              <a:t>No single country in the region had an HIV estimate for Male Sex Workers or Transgender people.</a:t>
            </a:r>
            <a:endParaRPr lang="en-US" altLang="en-US" sz="1800" dirty="0">
              <a:solidFill>
                <a:srgbClr val="44444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444444"/>
                </a:solidFill>
                <a:cs typeface="Arial" panose="020B0604020202020204" pitchFamily="34" charset="0"/>
              </a:rPr>
              <a:t>Other 14 countries (CSAVR model): No HIV estimate for any KP.</a:t>
            </a:r>
          </a:p>
          <a:p>
            <a:pPr marL="285750" indent="-285750">
              <a:buFont typeface="Arial" panose="020B0604020202020204" pitchFamily="34" charset="0"/>
              <a:buChar char="•"/>
            </a:pPr>
            <a:r>
              <a:rPr lang="en-US" dirty="0">
                <a:solidFill>
                  <a:srgbClr val="444444"/>
                </a:solidFill>
                <a:cs typeface="Arial" panose="020B0604020202020204" pitchFamily="34" charset="0"/>
              </a:rPr>
              <a:t>Still, 12 of those 14 countries did report (through GAM) a Population group Size and/or </a:t>
            </a:r>
            <a:br>
              <a:rPr lang="en-US" dirty="0">
                <a:solidFill>
                  <a:srgbClr val="444444"/>
                </a:solidFill>
                <a:cs typeface="Arial" panose="020B0604020202020204" pitchFamily="34" charset="0"/>
              </a:rPr>
            </a:br>
            <a:r>
              <a:rPr lang="en-US" dirty="0">
                <a:solidFill>
                  <a:srgbClr val="444444"/>
                </a:solidFill>
                <a:cs typeface="Arial" panose="020B0604020202020204" pitchFamily="34" charset="0"/>
              </a:rPr>
              <a:t>prevalence data point for some KPs (next slide)</a:t>
            </a:r>
            <a:endParaRPr lang="en-CH" dirty="0"/>
          </a:p>
        </p:txBody>
      </p:sp>
    </p:spTree>
    <p:extLst>
      <p:ext uri="{BB962C8B-B14F-4D97-AF65-F5344CB8AC3E}">
        <p14:creationId xmlns:p14="http://schemas.microsoft.com/office/powerpoint/2010/main" val="83600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52400" y="202659"/>
            <a:ext cx="11726748" cy="461665"/>
          </a:xfrm>
          <a:prstGeom prst="rect">
            <a:avLst/>
          </a:prstGeom>
          <a:noFill/>
        </p:spPr>
        <p:txBody>
          <a:bodyPr wrap="square" lIns="91440" tIns="45720" rIns="91440" bIns="45720" rtlCol="0" anchor="t">
            <a:spAutoFit/>
          </a:bodyPr>
          <a:lstStyle/>
          <a:p>
            <a:r>
              <a:rPr lang="en-US" sz="2400" b="1" dirty="0">
                <a:solidFill>
                  <a:schemeClr val="accent2"/>
                </a:solidFill>
              </a:rPr>
              <a:t>KP prevalence data reported to GAM, 2011-2022 – Middle East &amp; North Africa</a:t>
            </a:r>
            <a:endParaRPr lang="en-US" sz="2000" dirty="0"/>
          </a:p>
        </p:txBody>
      </p:sp>
      <p:sp>
        <p:nvSpPr>
          <p:cNvPr id="4" name="TextBox 3">
            <a:extLst>
              <a:ext uri="{FF2B5EF4-FFF2-40B4-BE49-F238E27FC236}">
                <a16:creationId xmlns:a16="http://schemas.microsoft.com/office/drawing/2014/main" id="{E217895E-E21E-B08B-C8D0-3860F5349E1B}"/>
              </a:ext>
            </a:extLst>
          </p:cNvPr>
          <p:cNvSpPr txBox="1"/>
          <p:nvPr/>
        </p:nvSpPr>
        <p:spPr>
          <a:xfrm>
            <a:off x="312851" y="6255231"/>
            <a:ext cx="10526485" cy="338554"/>
          </a:xfrm>
          <a:prstGeom prst="rect">
            <a:avLst/>
          </a:prstGeom>
          <a:noFill/>
        </p:spPr>
        <p:txBody>
          <a:bodyPr wrap="square">
            <a:spAutoFit/>
          </a:bodyPr>
          <a:lstStyle/>
          <a:p>
            <a:r>
              <a:rPr lang="en-US" sz="1600" dirty="0"/>
              <a:t>Footnote: </a:t>
            </a:r>
            <a:endParaRPr lang="en-CH" sz="1600" dirty="0"/>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extLst>
              <p:ext uri="{D42A27DB-BD31-4B8C-83A1-F6EECF244321}">
                <p14:modId xmlns:p14="http://schemas.microsoft.com/office/powerpoint/2010/main" val="3640582903"/>
              </p:ext>
            </p:extLst>
          </p:nvPr>
        </p:nvGraphicFramePr>
        <p:xfrm>
          <a:off x="152400" y="664324"/>
          <a:ext cx="11887200" cy="6120525"/>
        </p:xfrm>
        <a:graphic>
          <a:graphicData uri="http://schemas.openxmlformats.org/drawingml/2006/table">
            <a:tbl>
              <a:tblPr firstRow="1" firstCol="1">
                <a:tableStyleId>{21E4AEA4-8DFA-4A89-87EB-49C32662AFE0}</a:tableStyleId>
              </a:tblPr>
              <a:tblGrid>
                <a:gridCol w="2216727">
                  <a:extLst>
                    <a:ext uri="{9D8B030D-6E8A-4147-A177-3AD203B41FA5}">
                      <a16:colId xmlns:a16="http://schemas.microsoft.com/office/drawing/2014/main" val="299279293"/>
                    </a:ext>
                  </a:extLst>
                </a:gridCol>
                <a:gridCol w="997528">
                  <a:extLst>
                    <a:ext uri="{9D8B030D-6E8A-4147-A177-3AD203B41FA5}">
                      <a16:colId xmlns:a16="http://schemas.microsoft.com/office/drawing/2014/main" val="2831472203"/>
                    </a:ext>
                  </a:extLst>
                </a:gridCol>
                <a:gridCol w="1385454">
                  <a:extLst>
                    <a:ext uri="{9D8B030D-6E8A-4147-A177-3AD203B41FA5}">
                      <a16:colId xmlns:a16="http://schemas.microsoft.com/office/drawing/2014/main" val="2702394821"/>
                    </a:ext>
                  </a:extLst>
                </a:gridCol>
                <a:gridCol w="1205346">
                  <a:extLst>
                    <a:ext uri="{9D8B030D-6E8A-4147-A177-3AD203B41FA5}">
                      <a16:colId xmlns:a16="http://schemas.microsoft.com/office/drawing/2014/main" val="2227787336"/>
                    </a:ext>
                  </a:extLst>
                </a:gridCol>
                <a:gridCol w="1163781">
                  <a:extLst>
                    <a:ext uri="{9D8B030D-6E8A-4147-A177-3AD203B41FA5}">
                      <a16:colId xmlns:a16="http://schemas.microsoft.com/office/drawing/2014/main" val="3350352374"/>
                    </a:ext>
                  </a:extLst>
                </a:gridCol>
                <a:gridCol w="1288473">
                  <a:extLst>
                    <a:ext uri="{9D8B030D-6E8A-4147-A177-3AD203B41FA5}">
                      <a16:colId xmlns:a16="http://schemas.microsoft.com/office/drawing/2014/main" val="2095100777"/>
                    </a:ext>
                  </a:extLst>
                </a:gridCol>
                <a:gridCol w="1136073">
                  <a:extLst>
                    <a:ext uri="{9D8B030D-6E8A-4147-A177-3AD203B41FA5}">
                      <a16:colId xmlns:a16="http://schemas.microsoft.com/office/drawing/2014/main" val="281075773"/>
                    </a:ext>
                  </a:extLst>
                </a:gridCol>
                <a:gridCol w="1191491">
                  <a:extLst>
                    <a:ext uri="{9D8B030D-6E8A-4147-A177-3AD203B41FA5}">
                      <a16:colId xmlns:a16="http://schemas.microsoft.com/office/drawing/2014/main" val="75270716"/>
                    </a:ext>
                  </a:extLst>
                </a:gridCol>
                <a:gridCol w="1302327">
                  <a:extLst>
                    <a:ext uri="{9D8B030D-6E8A-4147-A177-3AD203B41FA5}">
                      <a16:colId xmlns:a16="http://schemas.microsoft.com/office/drawing/2014/main" val="387756177"/>
                    </a:ext>
                  </a:extLst>
                </a:gridCol>
              </a:tblGrid>
              <a:tr h="234865">
                <a:tc>
                  <a:txBody>
                    <a:bodyPr/>
                    <a:lstStyle/>
                    <a:p>
                      <a:pPr algn="ctr" fontAlgn="b">
                        <a:spcAft>
                          <a:spcPts val="200"/>
                        </a:spcAft>
                      </a:pPr>
                      <a:r>
                        <a:rPr lang="en-US" sz="1600" u="none" strike="noStrike" dirty="0">
                          <a:effectLst/>
                        </a:rPr>
                        <a:t>Country</a:t>
                      </a:r>
                      <a:endParaRPr lang="en-US" sz="16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HIV prevalence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Population group size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206225">
                <a:tc>
                  <a:txBody>
                    <a:bodyPr/>
                    <a:lstStyle/>
                    <a:p>
                      <a:pPr algn="ctr" fontAlgn="b"/>
                      <a:endParaRPr lang="fr-CH"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err="1">
                          <a:solidFill>
                            <a:srgbClr val="000000"/>
                          </a:solidFill>
                          <a:effectLst/>
                        </a:rPr>
                        <a:t>TransGender</a:t>
                      </a:r>
                      <a:endParaRPr lang="en-US" sz="1400" b="1"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1" u="none" strike="noStrike" dirty="0" err="1">
                          <a:solidFill>
                            <a:srgbClr val="000000"/>
                          </a:solidFill>
                          <a:effectLst/>
                        </a:rPr>
                        <a:t>TransGender</a:t>
                      </a:r>
                      <a:endParaRPr lang="en-US" sz="1400" b="1" i="0" u="none" strike="noStrike" dirty="0">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3140059626"/>
                  </a:ext>
                </a:extLst>
              </a:tr>
              <a:tr h="273711">
                <a:tc>
                  <a:txBody>
                    <a:bodyPr/>
                    <a:lstStyle/>
                    <a:p>
                      <a:pPr algn="ctr" fontAlgn="b"/>
                      <a:r>
                        <a:rPr lang="fr-CH" sz="1400" b="0" i="0" u="none" strike="noStrike" dirty="0">
                          <a:solidFill>
                            <a:schemeClr val="bg1"/>
                          </a:solidFill>
                          <a:effectLst/>
                          <a:latin typeface="Calibri" panose="020F0502020204030204" pitchFamily="34" charset="0"/>
                        </a:rPr>
                        <a:t>Algeria</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3.5  (2018)</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2.4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0.9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941206361"/>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Bahrain</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707065527"/>
                  </a:ext>
                </a:extLst>
              </a:tr>
              <a:tr h="273711">
                <a:tc>
                  <a:txBody>
                    <a:bodyPr/>
                    <a:lstStyle/>
                    <a:p>
                      <a:pPr algn="ctr" fontAlgn="b"/>
                      <a:r>
                        <a:rPr lang="fr-CH" sz="1400" b="0" i="0" u="none" strike="noStrike" dirty="0">
                          <a:solidFill>
                            <a:schemeClr val="bg1"/>
                          </a:solidFill>
                          <a:effectLst/>
                          <a:latin typeface="Calibri" panose="020F0502020204030204" pitchFamily="34" charset="0"/>
                        </a:rPr>
                        <a:t>Djibouti</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9.3  (2019)</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14.2  (2019)</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985154707"/>
                  </a:ext>
                </a:extLst>
              </a:tr>
              <a:tr h="349424">
                <a:tc>
                  <a:txBody>
                    <a:bodyPr/>
                    <a:lstStyle/>
                    <a:p>
                      <a:pPr algn="ctr" fontAlgn="b"/>
                      <a:r>
                        <a:rPr lang="fr-CH" sz="1400" b="0" i="0" u="none" strike="noStrike">
                          <a:solidFill>
                            <a:schemeClr val="bg1"/>
                          </a:solidFill>
                          <a:effectLst/>
                          <a:latin typeface="Calibri" panose="020F0502020204030204" pitchFamily="34" charset="0"/>
                        </a:rPr>
                        <a:t>Egypt</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2.8  (2015)</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6.7  (2017)</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200" b="0" i="0" u="none" strike="noStrike" kern="1200" dirty="0">
                          <a:solidFill>
                            <a:srgbClr val="000000"/>
                          </a:solidFill>
                          <a:effectLst/>
                          <a:latin typeface="Arial"/>
                          <a:ea typeface="+mn-ea"/>
                          <a:cs typeface="Arial"/>
                        </a:rPr>
                        <a:t>2.5  (2016)</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900  (2011)</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933 000 (2014)</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212682848"/>
                  </a:ext>
                </a:extLst>
              </a:tr>
              <a:tr h="374871">
                <a:tc>
                  <a:txBody>
                    <a:bodyPr/>
                    <a:lstStyle/>
                    <a:p>
                      <a:pPr algn="ctr" fontAlgn="b"/>
                      <a:r>
                        <a:rPr lang="fr-CH" sz="1400" b="0" i="0" u="none" strike="noStrike" dirty="0">
                          <a:solidFill>
                            <a:schemeClr val="bg1"/>
                          </a:solidFill>
                          <a:effectLst/>
                          <a:latin typeface="Calibri" panose="020F0502020204030204" pitchFamily="34" charset="0"/>
                        </a:rPr>
                        <a:t>Iraq</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23 000   (2014)</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64 300 (2014)</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049798402"/>
                  </a:ext>
                </a:extLst>
              </a:tr>
              <a:tr h="273711">
                <a:tc>
                  <a:txBody>
                    <a:bodyPr/>
                    <a:lstStyle/>
                    <a:p>
                      <a:pPr algn="ctr" fontAlgn="b"/>
                      <a:r>
                        <a:rPr lang="fr-CH" sz="1400" b="0" i="0" u="none" strike="noStrike">
                          <a:solidFill>
                            <a:schemeClr val="bg1"/>
                          </a:solidFill>
                          <a:effectLst/>
                          <a:latin typeface="Calibri" panose="020F0502020204030204" pitchFamily="34" charset="0"/>
                        </a:rPr>
                        <a:t>Jordan</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(2013)</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0.2  (2013)</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191972971"/>
                  </a:ext>
                </a:extLst>
              </a:tr>
              <a:tr h="273711">
                <a:tc>
                  <a:txBody>
                    <a:bodyPr/>
                    <a:lstStyle/>
                    <a:p>
                      <a:pPr algn="ctr" fontAlgn="b"/>
                      <a:r>
                        <a:rPr lang="fr-CH" sz="1400" b="0" i="0" u="none" strike="noStrike">
                          <a:solidFill>
                            <a:schemeClr val="bg1"/>
                          </a:solidFill>
                          <a:effectLst/>
                          <a:latin typeface="Calibri" panose="020F0502020204030204" pitchFamily="34" charset="0"/>
                        </a:rPr>
                        <a:t>Kuwait</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0.1  (2017)</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2 270  (2018)</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736448872"/>
                  </a:ext>
                </a:extLst>
              </a:tr>
              <a:tr h="273711">
                <a:tc>
                  <a:txBody>
                    <a:bodyPr/>
                    <a:lstStyle/>
                    <a:p>
                      <a:pPr algn="ctr" fontAlgn="b"/>
                      <a:r>
                        <a:rPr lang="fr-CH" sz="1400" b="0" i="0" u="none" strike="noStrike" dirty="0">
                          <a:solidFill>
                            <a:schemeClr val="bg1"/>
                          </a:solidFill>
                          <a:effectLst/>
                          <a:latin typeface="Calibri" panose="020F0502020204030204" pitchFamily="34" charset="0"/>
                        </a:rPr>
                        <a:t>Lebanon</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  (2013)</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12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0.9  (2014)</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4 300    (2018)</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16 485  (2018)</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3 100  (2014)</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542923169"/>
                  </a:ext>
                </a:extLst>
              </a:tr>
              <a:tr h="273711">
                <a:tc>
                  <a:txBody>
                    <a:bodyPr/>
                    <a:lstStyle/>
                    <a:p>
                      <a:pPr algn="ctr" fontAlgn="b"/>
                      <a:r>
                        <a:rPr lang="fr-CH" sz="1400" b="0" i="0" u="none" strike="noStrike">
                          <a:solidFill>
                            <a:schemeClr val="bg1"/>
                          </a:solidFill>
                          <a:effectLst/>
                          <a:latin typeface="Calibri" panose="020F0502020204030204" pitchFamily="34" charset="0"/>
                        </a:rPr>
                        <a:t>Libya</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3.1  (2012)</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820592984"/>
                  </a:ext>
                </a:extLst>
              </a:tr>
              <a:tr h="273711">
                <a:tc>
                  <a:txBody>
                    <a:bodyPr/>
                    <a:lstStyle/>
                    <a:p>
                      <a:pPr algn="ctr" fontAlgn="b"/>
                      <a:r>
                        <a:rPr lang="fr-CH" sz="1400" b="0" i="0" u="none" strike="noStrike">
                          <a:solidFill>
                            <a:schemeClr val="bg1"/>
                          </a:solidFill>
                          <a:effectLst/>
                          <a:latin typeface="Calibri" panose="020F0502020204030204" pitchFamily="34" charset="0"/>
                        </a:rPr>
                        <a:t>Morocco</a:t>
                      </a: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1.7  (2019)</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4.9  (2020)</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7.1  (2017)</a:t>
                      </a:r>
                    </a:p>
                  </a:txBody>
                  <a:tcPr marL="6116" marR="6116" marT="6116" marB="0" anchor="ctr"/>
                </a:tc>
                <a:tc>
                  <a:txBody>
                    <a:bodyPr/>
                    <a:lstStyle/>
                    <a:p>
                      <a:pPr algn="ctr" fontAlgn="t">
                        <a:spcAft>
                          <a:spcPts val="200"/>
                        </a:spcAft>
                      </a:pPr>
                      <a:endParaRPr lang="en-US" sz="1200" b="0" i="0" u="none" strike="noStrike" kern="1200" err="1">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73 000   (2020)</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46 000 (2020)</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1 300  (2020)</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092775957"/>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Occupied</a:t>
                      </a:r>
                      <a:r>
                        <a:rPr lang="fr-CH" sz="1400" b="0" i="0" u="none" strike="noStrike" dirty="0">
                          <a:solidFill>
                            <a:schemeClr val="bg1"/>
                          </a:solidFill>
                          <a:effectLst/>
                          <a:latin typeface="Calibri" panose="020F0502020204030204" pitchFamily="34" charset="0"/>
                        </a:rPr>
                        <a:t> </a:t>
                      </a:r>
                      <a:r>
                        <a:rPr lang="fr-CH" sz="1400" b="0" i="0" u="none" strike="noStrike" dirty="0" err="1">
                          <a:solidFill>
                            <a:schemeClr val="bg1"/>
                          </a:solidFill>
                          <a:effectLst/>
                          <a:latin typeface="Calibri" panose="020F0502020204030204" pitchFamily="34" charset="0"/>
                        </a:rPr>
                        <a:t>Palestinian</a:t>
                      </a:r>
                      <a:r>
                        <a:rPr lang="fr-CH" sz="1400" b="0" i="0" u="none" strike="noStrike" dirty="0">
                          <a:solidFill>
                            <a:schemeClr val="bg1"/>
                          </a:solidFill>
                          <a:effectLst/>
                          <a:latin typeface="Calibri" panose="020F0502020204030204" pitchFamily="34" charset="0"/>
                        </a:rPr>
                        <a:t> </a:t>
                      </a:r>
                      <a:r>
                        <a:rPr lang="fr-CH" sz="1400" b="0" i="0" u="none" strike="noStrike" dirty="0" err="1">
                          <a:solidFill>
                            <a:schemeClr val="bg1"/>
                          </a:solidFill>
                          <a:effectLst/>
                          <a:latin typeface="Calibri" panose="020F0502020204030204" pitchFamily="34" charset="0"/>
                        </a:rPr>
                        <a:t>Territory</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sv-SE"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246913855"/>
                  </a:ext>
                </a:extLst>
              </a:tr>
              <a:tr h="273711">
                <a:tc>
                  <a:txBody>
                    <a:bodyPr/>
                    <a:lstStyle/>
                    <a:p>
                      <a:pPr algn="ctr" fontAlgn="b"/>
                      <a:r>
                        <a:rPr lang="fr-CH" sz="1400" b="0" i="0" u="none" strike="noStrike">
                          <a:solidFill>
                            <a:schemeClr val="bg1"/>
                          </a:solidFill>
                          <a:effectLst/>
                          <a:latin typeface="Calibri" panose="020F0502020204030204" pitchFamily="34" charset="0"/>
                        </a:rPr>
                        <a:t>Oman</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b">
                        <a:spcAft>
                          <a:spcPts val="200"/>
                        </a:spcAft>
                      </a:pPr>
                      <a:r>
                        <a:rPr lang="en-US" sz="1200" b="0" i="0" u="none" strike="noStrike" kern="1200" dirty="0">
                          <a:solidFill>
                            <a:srgbClr val="000000"/>
                          </a:solidFill>
                          <a:effectLst/>
                          <a:latin typeface="Arial"/>
                          <a:ea typeface="+mn-ea"/>
                          <a:cs typeface="Arial"/>
                        </a:rPr>
                        <a:t>1.1  (2012)</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862254192"/>
                  </a:ext>
                </a:extLst>
              </a:tr>
              <a:tr h="273711">
                <a:tc>
                  <a:txBody>
                    <a:bodyPr/>
                    <a:lstStyle/>
                    <a:p>
                      <a:pPr algn="ctr" fontAlgn="b"/>
                      <a:r>
                        <a:rPr lang="fr-CH" sz="1400" b="0" i="0" u="none" strike="noStrike" dirty="0">
                          <a:solidFill>
                            <a:schemeClr val="bg1"/>
                          </a:solidFill>
                          <a:effectLst/>
                          <a:latin typeface="Calibri" panose="020F0502020204030204" pitchFamily="34" charset="0"/>
                        </a:rPr>
                        <a:t>Qatar</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986699848"/>
                  </a:ext>
                </a:extLst>
              </a:tr>
              <a:tr h="273711">
                <a:tc>
                  <a:txBody>
                    <a:bodyPr/>
                    <a:lstStyle/>
                    <a:p>
                      <a:pPr algn="ctr" fontAlgn="b"/>
                      <a:r>
                        <a:rPr lang="fr-CH" sz="1400" b="0" i="0" u="none" strike="noStrike">
                          <a:solidFill>
                            <a:schemeClr val="bg1"/>
                          </a:solidFill>
                          <a:effectLst/>
                          <a:latin typeface="Calibri" panose="020F0502020204030204" pitchFamily="34" charset="0"/>
                        </a:rPr>
                        <a:t>Saudi Arabia</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 (2018)</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250923198"/>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Somalia</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3.4  (2017)</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r>
                        <a:rPr lang="en-US" sz="1200" b="0" i="0" u="none" strike="noStrike" kern="1200" dirty="0">
                          <a:solidFill>
                            <a:srgbClr val="000000"/>
                          </a:solidFill>
                          <a:effectLst/>
                          <a:latin typeface="Arial"/>
                          <a:ea typeface="+mn-ea"/>
                          <a:cs typeface="Arial"/>
                        </a:rPr>
                        <a:t>3 720   (2016)</a:t>
                      </a:r>
                    </a:p>
                  </a:txBody>
                  <a:tcPr marL="6116" marR="6116" marT="6116" marB="0" anchor="ctr"/>
                </a:tc>
                <a:tc>
                  <a:txBody>
                    <a:bodyPr/>
                    <a:lstStyle/>
                    <a:p>
                      <a:pPr marL="0" algn="ctr" defTabSz="914400" rtl="0" eaLnBrk="1" fontAlgn="t" latinLnBrk="0" hangingPunct="1">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360858067"/>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Sudan</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(2021)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0.8  (2021)</a:t>
                      </a: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212 000   (2012)</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132 000  (2012)</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282896502"/>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Syrian</a:t>
                      </a:r>
                      <a:r>
                        <a:rPr lang="fr-CH" sz="1400" b="0" i="0" u="none" strike="noStrike" dirty="0">
                          <a:solidFill>
                            <a:schemeClr val="bg1"/>
                          </a:solidFill>
                          <a:effectLst/>
                          <a:latin typeface="Calibri" panose="020F0502020204030204" pitchFamily="34" charset="0"/>
                        </a:rPr>
                        <a:t> Arab Republic</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(2011)</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sv-SE"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25 000   (2011)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10 000   (2011)</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014440318"/>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Tunisia</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0.5  (2021)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8.2  (2021)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8.8  (2021)</a:t>
                      </a: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28 000   (2011)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9 000  (2011)</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1109280106"/>
                  </a:ext>
                </a:extLst>
              </a:tr>
              <a:tr h="273711">
                <a:tc>
                  <a:txBody>
                    <a:bodyPr/>
                    <a:lstStyle/>
                    <a:p>
                      <a:pPr algn="ctr" fontAlgn="b"/>
                      <a:r>
                        <a:rPr lang="fr-CH" sz="1400" b="0" i="0" u="none" strike="noStrike" dirty="0">
                          <a:solidFill>
                            <a:schemeClr val="bg1"/>
                          </a:solidFill>
                          <a:effectLst/>
                          <a:latin typeface="Calibri" panose="020F0502020204030204" pitchFamily="34" charset="0"/>
                        </a:rPr>
                        <a:t>United Arab Emirates</a:t>
                      </a: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4065418293"/>
                  </a:ext>
                </a:extLst>
              </a:tr>
              <a:tr h="273711">
                <a:tc>
                  <a:txBody>
                    <a:bodyPr/>
                    <a:lstStyle/>
                    <a:p>
                      <a:pPr algn="ctr" fontAlgn="b"/>
                      <a:r>
                        <a:rPr lang="fr-CH" sz="1400" b="0" i="0" u="none" strike="noStrike" dirty="0" err="1">
                          <a:solidFill>
                            <a:schemeClr val="bg1"/>
                          </a:solidFill>
                          <a:effectLst/>
                          <a:latin typeface="Calibri" panose="020F0502020204030204" pitchFamily="34" charset="0"/>
                        </a:rPr>
                        <a:t>Yemen</a:t>
                      </a:r>
                      <a:endParaRPr lang="fr-CH" sz="14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5.9  (2011)</a:t>
                      </a:r>
                    </a:p>
                  </a:txBody>
                  <a:tcPr marL="6116" marR="6116" marT="6116" marB="0" anchor="ctr"/>
                </a:tc>
                <a:tc>
                  <a:txBody>
                    <a:bodyPr/>
                    <a:lstStyle/>
                    <a:p>
                      <a:pPr algn="ctr" fontAlgn="t">
                        <a:spcAft>
                          <a:spcPts val="200"/>
                        </a:spcAft>
                      </a:pPr>
                      <a:endParaRPr lang="en-CH"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54 000   (2011)</a:t>
                      </a:r>
                    </a:p>
                  </a:txBody>
                  <a:tcPr marL="6116" marR="6116" marT="6116" marB="0" anchor="ctr"/>
                </a:tc>
                <a:tc>
                  <a:txBody>
                    <a:bodyPr/>
                    <a:lstStyle/>
                    <a:p>
                      <a:pPr algn="ctr" fontAlgn="t">
                        <a:spcAft>
                          <a:spcPts val="200"/>
                        </a:spcAft>
                      </a:pPr>
                      <a:r>
                        <a:rPr lang="en-US" sz="1200" b="0" i="0" u="none" strike="noStrike" kern="1200" dirty="0">
                          <a:solidFill>
                            <a:srgbClr val="000000"/>
                          </a:solidFill>
                          <a:effectLst/>
                          <a:latin typeface="Arial"/>
                          <a:ea typeface="+mn-ea"/>
                          <a:cs typeface="Arial"/>
                        </a:rPr>
                        <a:t>44 000  (2011)</a:t>
                      </a: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tc>
                  <a:txBody>
                    <a:bodyPr/>
                    <a:lstStyle/>
                    <a:p>
                      <a:pPr algn="ctr" fontAlgn="t">
                        <a:spcAft>
                          <a:spcPts val="200"/>
                        </a:spcAft>
                      </a:pPr>
                      <a:endParaRPr lang="en-US" sz="1200" b="0" i="0" u="none" strike="noStrike" kern="1200" dirty="0">
                        <a:solidFill>
                          <a:srgbClr val="000000"/>
                        </a:solidFill>
                        <a:effectLst/>
                        <a:latin typeface="Arial"/>
                        <a:ea typeface="+mn-ea"/>
                        <a:cs typeface="Arial"/>
                      </a:endParaRPr>
                    </a:p>
                  </a:txBody>
                  <a:tcPr marL="6116" marR="6116" marT="6116" marB="0" anchor="ctr"/>
                </a:tc>
                <a:extLst>
                  <a:ext uri="{0D108BD9-81ED-4DB2-BD59-A6C34878D82A}">
                    <a16:rowId xmlns:a16="http://schemas.microsoft.com/office/drawing/2014/main" val="2261914619"/>
                  </a:ext>
                </a:extLst>
              </a:tr>
            </a:tbl>
          </a:graphicData>
        </a:graphic>
      </p:graphicFrame>
    </p:spTree>
    <p:extLst>
      <p:ext uri="{BB962C8B-B14F-4D97-AF65-F5344CB8AC3E}">
        <p14:creationId xmlns:p14="http://schemas.microsoft.com/office/powerpoint/2010/main" val="317825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52400" y="202659"/>
            <a:ext cx="10608582" cy="461665"/>
          </a:xfrm>
          <a:prstGeom prst="rect">
            <a:avLst/>
          </a:prstGeom>
          <a:noFill/>
        </p:spPr>
        <p:txBody>
          <a:bodyPr wrap="square" lIns="91440" tIns="45720" rIns="91440" bIns="45720" rtlCol="0" anchor="t">
            <a:spAutoFit/>
          </a:bodyPr>
          <a:lstStyle/>
          <a:p>
            <a:r>
              <a:rPr lang="en-US" sz="2400" b="1" dirty="0">
                <a:solidFill>
                  <a:schemeClr val="accent2"/>
                </a:solidFill>
              </a:rPr>
              <a:t>KP prevalence data reported to GAM</a:t>
            </a:r>
            <a:r>
              <a:rPr lang="en-US" sz="2400" b="1">
                <a:solidFill>
                  <a:schemeClr val="accent2"/>
                </a:solidFill>
              </a:rPr>
              <a:t>, 2011-2022 – Caribbean</a:t>
            </a:r>
            <a:endParaRPr lang="en-US" sz="2000" dirty="0"/>
          </a:p>
        </p:txBody>
      </p:sp>
      <p:sp>
        <p:nvSpPr>
          <p:cNvPr id="4" name="TextBox 3">
            <a:extLst>
              <a:ext uri="{FF2B5EF4-FFF2-40B4-BE49-F238E27FC236}">
                <a16:creationId xmlns:a16="http://schemas.microsoft.com/office/drawing/2014/main" id="{E217895E-E21E-B08B-C8D0-3860F5349E1B}"/>
              </a:ext>
            </a:extLst>
          </p:cNvPr>
          <p:cNvSpPr txBox="1"/>
          <p:nvPr/>
        </p:nvSpPr>
        <p:spPr>
          <a:xfrm>
            <a:off x="312851" y="6255231"/>
            <a:ext cx="10526485" cy="461665"/>
          </a:xfrm>
          <a:prstGeom prst="rect">
            <a:avLst/>
          </a:prstGeom>
          <a:noFill/>
        </p:spPr>
        <p:txBody>
          <a:bodyPr wrap="square">
            <a:spAutoFit/>
          </a:bodyPr>
          <a:lstStyle/>
          <a:p>
            <a:r>
              <a:rPr lang="en-US" altLang="en-US" sz="1200" dirty="0">
                <a:solidFill>
                  <a:srgbClr val="444444"/>
                </a:solidFill>
                <a:latin typeface="Arial" panose="020B0604020202020204" pitchFamily="34" charset="0"/>
                <a:cs typeface="Arial" panose="020B0604020202020204" pitchFamily="34" charset="0"/>
              </a:rPr>
              <a:t>Suriname reported 37.9% HIV prevalence among male sex workers and 60% among trans women sex workers</a:t>
            </a:r>
          </a:p>
          <a:p>
            <a:r>
              <a:rPr lang="en-US" altLang="en-US" sz="1200" dirty="0">
                <a:solidFill>
                  <a:srgbClr val="444444"/>
                </a:solidFill>
                <a:cs typeface="Arial" panose="020B0604020202020204" pitchFamily="34" charset="0"/>
              </a:rPr>
              <a:t>Other data exist, not reported to GAM.</a:t>
            </a:r>
            <a:endParaRPr lang="en-CH" sz="1600" dirty="0"/>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312851" y="848366"/>
          <a:ext cx="11566297" cy="5292655"/>
        </p:xfrm>
        <a:graphic>
          <a:graphicData uri="http://schemas.openxmlformats.org/drawingml/2006/table">
            <a:tbl>
              <a:tblPr firstRow="1" firstCol="1">
                <a:tableStyleId>{21E4AEA4-8DFA-4A89-87EB-49C32662AFE0}</a:tableStyleId>
              </a:tblPr>
              <a:tblGrid>
                <a:gridCol w="2033449">
                  <a:extLst>
                    <a:ext uri="{9D8B030D-6E8A-4147-A177-3AD203B41FA5}">
                      <a16:colId xmlns:a16="http://schemas.microsoft.com/office/drawing/2014/main" val="299279293"/>
                    </a:ext>
                  </a:extLst>
                </a:gridCol>
                <a:gridCol w="766104">
                  <a:extLst>
                    <a:ext uri="{9D8B030D-6E8A-4147-A177-3AD203B41FA5}">
                      <a16:colId xmlns:a16="http://schemas.microsoft.com/office/drawing/2014/main" val="2831472203"/>
                    </a:ext>
                  </a:extLst>
                </a:gridCol>
                <a:gridCol w="1253992">
                  <a:extLst>
                    <a:ext uri="{9D8B030D-6E8A-4147-A177-3AD203B41FA5}">
                      <a16:colId xmlns:a16="http://schemas.microsoft.com/office/drawing/2014/main" val="2702394821"/>
                    </a:ext>
                  </a:extLst>
                </a:gridCol>
                <a:gridCol w="1018868">
                  <a:extLst>
                    <a:ext uri="{9D8B030D-6E8A-4147-A177-3AD203B41FA5}">
                      <a16:colId xmlns:a16="http://schemas.microsoft.com/office/drawing/2014/main" val="2227787336"/>
                    </a:ext>
                  </a:extLst>
                </a:gridCol>
                <a:gridCol w="2438730">
                  <a:extLst>
                    <a:ext uri="{9D8B030D-6E8A-4147-A177-3AD203B41FA5}">
                      <a16:colId xmlns:a16="http://schemas.microsoft.com/office/drawing/2014/main" val="3350352374"/>
                    </a:ext>
                  </a:extLst>
                </a:gridCol>
                <a:gridCol w="1349828">
                  <a:extLst>
                    <a:ext uri="{9D8B030D-6E8A-4147-A177-3AD203B41FA5}">
                      <a16:colId xmlns:a16="http://schemas.microsoft.com/office/drawing/2014/main" val="2095100777"/>
                    </a:ext>
                  </a:extLst>
                </a:gridCol>
                <a:gridCol w="1262743">
                  <a:extLst>
                    <a:ext uri="{9D8B030D-6E8A-4147-A177-3AD203B41FA5}">
                      <a16:colId xmlns:a16="http://schemas.microsoft.com/office/drawing/2014/main" val="281075773"/>
                    </a:ext>
                  </a:extLst>
                </a:gridCol>
                <a:gridCol w="631372">
                  <a:extLst>
                    <a:ext uri="{9D8B030D-6E8A-4147-A177-3AD203B41FA5}">
                      <a16:colId xmlns:a16="http://schemas.microsoft.com/office/drawing/2014/main" val="75270716"/>
                    </a:ext>
                  </a:extLst>
                </a:gridCol>
                <a:gridCol w="811211">
                  <a:extLst>
                    <a:ext uri="{9D8B030D-6E8A-4147-A177-3AD203B41FA5}">
                      <a16:colId xmlns:a16="http://schemas.microsoft.com/office/drawing/2014/main" val="387756177"/>
                    </a:ext>
                  </a:extLst>
                </a:gridCol>
              </a:tblGrid>
              <a:tr h="231517">
                <a:tc>
                  <a:txBody>
                    <a:bodyPr/>
                    <a:lstStyle/>
                    <a:p>
                      <a:pPr algn="l" fontAlgn="b">
                        <a:spcAft>
                          <a:spcPts val="200"/>
                        </a:spcAft>
                      </a:pPr>
                      <a:r>
                        <a:rPr lang="en-US" sz="1600" u="none" strike="noStrike" dirty="0">
                          <a:effectLst/>
                        </a:rPr>
                        <a:t>Country</a:t>
                      </a:r>
                      <a:endParaRPr lang="en-US" sz="16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HIV prevalence (%)</a:t>
                      </a:r>
                      <a:endParaRPr lang="en-US" sz="1600" b="1" i="0" u="none" strike="noStrike" dirty="0">
                        <a:solidFill>
                          <a:schemeClr val="bg1"/>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Population group size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211725">
                <a:tc>
                  <a:txBody>
                    <a:bodyPr/>
                    <a:lstStyle/>
                    <a:p>
                      <a:pPr algn="l" fontAlgn="t">
                        <a:spcAft>
                          <a:spcPts val="200"/>
                        </a:spcAft>
                      </a:pP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a:t>
                      </a:r>
                      <a:endParaRPr lang="en-US" sz="1400" b="1" i="0" u="none" strike="noStrike" dirty="0">
                        <a:solidFill>
                          <a:srgbClr val="000000"/>
                        </a:solidFill>
                        <a:effectLst/>
                        <a:latin typeface="Arial"/>
                        <a:cs typeface="Arial"/>
                      </a:endParaRPr>
                    </a:p>
                  </a:txBody>
                  <a:tcPr marL="6116" marR="6116" marT="6116" marB="0"/>
                </a:tc>
                <a:extLst>
                  <a:ext uri="{0D108BD9-81ED-4DB2-BD59-A6C34878D82A}">
                    <a16:rowId xmlns:a16="http://schemas.microsoft.com/office/drawing/2014/main" val="3140059626"/>
                  </a:ext>
                </a:extLst>
              </a:tr>
              <a:tr h="442053">
                <a:tc>
                  <a:txBody>
                    <a:bodyPr/>
                    <a:lstStyle/>
                    <a:p>
                      <a:pPr algn="l" fontAlgn="t">
                        <a:spcAft>
                          <a:spcPts val="200"/>
                        </a:spcAft>
                      </a:pPr>
                      <a:r>
                        <a:rPr lang="en-US" sz="1400" u="none" strike="noStrike">
                          <a:effectLst/>
                        </a:rPr>
                        <a:t>Guyana</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6.1</a:t>
                      </a:r>
                    </a:p>
                    <a:p>
                      <a:pPr algn="ctr" fontAlgn="t">
                        <a:spcAft>
                          <a:spcPts val="200"/>
                        </a:spcAft>
                      </a:pPr>
                      <a:r>
                        <a:rPr lang="en-US" sz="1200" b="0" i="0" u="none" strike="noStrike" dirty="0">
                          <a:solidFill>
                            <a:srgbClr val="000000"/>
                          </a:solidFill>
                          <a:effectLst/>
                          <a:latin typeface="Arial"/>
                          <a:cs typeface="Arial"/>
                        </a:rPr>
                        <a:t>(2014)</a:t>
                      </a: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4.9</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5300</a:t>
                      </a:r>
                    </a:p>
                    <a:p>
                      <a:pPr algn="ctr" fontAlgn="t">
                        <a:spcAft>
                          <a:spcPts val="200"/>
                        </a:spcAft>
                      </a:pPr>
                      <a:r>
                        <a:rPr lang="en-US" sz="1200" u="none" strike="noStrike" dirty="0">
                          <a:effectLst/>
                          <a:latin typeface="Arial"/>
                          <a:cs typeface="Arial"/>
                        </a:rPr>
                        <a:t>(2016)</a:t>
                      </a:r>
                    </a:p>
                  </a:txBody>
                  <a:tcPr marL="6116" marR="6116" marT="6116" marB="0"/>
                </a:tc>
                <a:tc>
                  <a:txBody>
                    <a:bodyPr/>
                    <a:lstStyle/>
                    <a:p>
                      <a:pPr algn="ctr" fontAlgn="t">
                        <a:spcAft>
                          <a:spcPts val="200"/>
                        </a:spcAft>
                      </a:pPr>
                      <a:r>
                        <a:rPr lang="en-US" sz="1200" u="none" strike="noStrike" dirty="0">
                          <a:effectLst/>
                          <a:latin typeface="Arial"/>
                          <a:cs typeface="Arial"/>
                        </a:rPr>
                        <a:t>3300 </a:t>
                      </a:r>
                    </a:p>
                    <a:p>
                      <a:pPr algn="ctr" fontAlgn="t">
                        <a:spcAft>
                          <a:spcPts val="200"/>
                        </a:spcAft>
                      </a:pPr>
                      <a:r>
                        <a:rPr lang="en-US" sz="1200" u="none" strike="noStrike" dirty="0">
                          <a:effectLst/>
                          <a:latin typeface="Arial"/>
                          <a:cs typeface="Arial"/>
                        </a:rPr>
                        <a:t>(2016)</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extLst>
                  <a:ext uri="{0D108BD9-81ED-4DB2-BD59-A6C34878D82A}">
                    <a16:rowId xmlns:a16="http://schemas.microsoft.com/office/drawing/2014/main" val="2736448872"/>
                  </a:ext>
                </a:extLst>
              </a:tr>
              <a:tr h="442053">
                <a:tc>
                  <a:txBody>
                    <a:bodyPr/>
                    <a:lstStyle/>
                    <a:p>
                      <a:pPr algn="l" fontAlgn="t">
                        <a:spcAft>
                          <a:spcPts val="200"/>
                        </a:spcAft>
                      </a:pPr>
                      <a:r>
                        <a:rPr lang="en-US" sz="1400" u="none" strike="noStrike">
                          <a:effectLst/>
                        </a:rPr>
                        <a:t>Suriname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dirty="0">
                          <a:solidFill>
                            <a:srgbClr val="000000"/>
                          </a:solidFill>
                          <a:effectLst/>
                        </a:rPr>
                        <a:t>10.3</a:t>
                      </a: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16.6</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1300</a:t>
                      </a:r>
                    </a:p>
                    <a:p>
                      <a:pPr algn="ctr" fontAlgn="t">
                        <a:spcAft>
                          <a:spcPts val="200"/>
                        </a:spcAft>
                      </a:pPr>
                      <a:r>
                        <a:rPr lang="en-US" sz="1200" u="none" strike="noStrike" dirty="0">
                          <a:effectLst/>
                          <a:latin typeface="Arial"/>
                          <a:cs typeface="Arial"/>
                        </a:rPr>
                        <a:t>(2011)</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extLst>
                  <a:ext uri="{0D108BD9-81ED-4DB2-BD59-A6C34878D82A}">
                    <a16:rowId xmlns:a16="http://schemas.microsoft.com/office/drawing/2014/main" val="542923169"/>
                  </a:ext>
                </a:extLst>
              </a:tr>
              <a:tr h="442053">
                <a:tc>
                  <a:txBody>
                    <a:bodyPr/>
                    <a:lstStyle/>
                    <a:p>
                      <a:pPr algn="l" fontAlgn="t">
                        <a:spcAft>
                          <a:spcPts val="200"/>
                        </a:spcAft>
                      </a:pPr>
                      <a:r>
                        <a:rPr lang="en-US" sz="1400" u="none" strike="noStrike">
                          <a:effectLst/>
                        </a:rPr>
                        <a:t>Jamaica</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dirty="0">
                          <a:solidFill>
                            <a:srgbClr val="000000"/>
                          </a:solidFill>
                          <a:effectLst/>
                        </a:rPr>
                        <a:t>2.0</a:t>
                      </a: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29.8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51.0</a:t>
                      </a:r>
                    </a:p>
                  </a:txBody>
                  <a:tcPr marL="6116" marR="6116" marT="6116" marB="0"/>
                </a:tc>
                <a:tc>
                  <a:txBody>
                    <a:bodyPr/>
                    <a:lstStyle/>
                    <a:p>
                      <a:pPr algn="ctr" fontAlgn="t">
                        <a:spcAft>
                          <a:spcPts val="200"/>
                        </a:spcAft>
                      </a:pPr>
                      <a:r>
                        <a:rPr lang="en-US" sz="1200" u="none" strike="noStrike" dirty="0">
                          <a:effectLst/>
                          <a:latin typeface="Arial"/>
                          <a:cs typeface="Arial"/>
                        </a:rPr>
                        <a:t>18700 </a:t>
                      </a:r>
                    </a:p>
                    <a:p>
                      <a:pPr algn="ctr" fontAlgn="t">
                        <a:spcAft>
                          <a:spcPts val="200"/>
                        </a:spcAft>
                      </a:pPr>
                      <a:r>
                        <a:rPr lang="en-US" sz="1200" u="none" strike="noStrike" dirty="0">
                          <a:effectLst/>
                          <a:latin typeface="Arial"/>
                          <a:cs typeface="Arial"/>
                        </a:rPr>
                        <a:t>(2014)</a:t>
                      </a:r>
                    </a:p>
                  </a:txBody>
                  <a:tcPr marL="6116" marR="6116" marT="6116" marB="0"/>
                </a:tc>
                <a:tc>
                  <a:txBody>
                    <a:bodyPr/>
                    <a:lstStyle/>
                    <a:p>
                      <a:pPr algn="ctr" fontAlgn="t">
                        <a:spcAft>
                          <a:spcPts val="200"/>
                        </a:spcAft>
                      </a:pPr>
                      <a:r>
                        <a:rPr lang="en-US" sz="1200" u="none" strike="noStrike" dirty="0">
                          <a:effectLst/>
                          <a:latin typeface="Arial"/>
                          <a:cs typeface="Arial"/>
                        </a:rPr>
                        <a:t>42400</a:t>
                      </a: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3800</a:t>
                      </a:r>
                    </a:p>
                  </a:txBody>
                  <a:tcPr marL="6116" marR="6116" marT="6116" marB="0"/>
                </a:tc>
                <a:extLst>
                  <a:ext uri="{0D108BD9-81ED-4DB2-BD59-A6C34878D82A}">
                    <a16:rowId xmlns:a16="http://schemas.microsoft.com/office/drawing/2014/main" val="3820592984"/>
                  </a:ext>
                </a:extLst>
              </a:tr>
              <a:tr h="442053">
                <a:tc>
                  <a:txBody>
                    <a:bodyPr/>
                    <a:lstStyle/>
                    <a:p>
                      <a:pPr algn="l" fontAlgn="t">
                        <a:spcAft>
                          <a:spcPts val="200"/>
                        </a:spcAft>
                      </a:pPr>
                      <a:r>
                        <a:rPr lang="en-US" sz="1400" u="none" strike="noStrike">
                          <a:effectLst/>
                        </a:rPr>
                        <a:t>Trinidad and Tobago</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26.6</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err="1">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1092775957"/>
                  </a:ext>
                </a:extLst>
              </a:tr>
              <a:tr h="211725">
                <a:tc>
                  <a:txBody>
                    <a:bodyPr/>
                    <a:lstStyle/>
                    <a:p>
                      <a:pPr algn="l" fontAlgn="t">
                        <a:spcAft>
                          <a:spcPts val="200"/>
                        </a:spcAft>
                      </a:pPr>
                      <a:r>
                        <a:rPr lang="en-US" sz="1400" u="none" strike="noStrike">
                          <a:effectLst/>
                        </a:rPr>
                        <a:t>Bahamas</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19.6</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(2016)</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2800</a:t>
                      </a:r>
                    </a:p>
                    <a:p>
                      <a:pPr algn="ctr" fontAlgn="t">
                        <a:spcAft>
                          <a:spcPts val="200"/>
                        </a:spcAft>
                      </a:pPr>
                      <a:r>
                        <a:rPr lang="en-US" sz="1200" u="none" strike="noStrike" dirty="0">
                          <a:effectLst/>
                          <a:latin typeface="Arial"/>
                          <a:cs typeface="Arial"/>
                        </a:rPr>
                        <a:t>(2015)</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1246913855"/>
                  </a:ext>
                </a:extLst>
              </a:tr>
              <a:tr h="442053">
                <a:tc>
                  <a:txBody>
                    <a:bodyPr/>
                    <a:lstStyle/>
                    <a:p>
                      <a:pPr algn="l" fontAlgn="t">
                        <a:spcAft>
                          <a:spcPts val="200"/>
                        </a:spcAft>
                      </a:pPr>
                      <a:r>
                        <a:rPr lang="en-US" sz="1400" u="none" strike="noStrike" dirty="0">
                          <a:effectLst/>
                        </a:rPr>
                        <a:t>Barbados</a:t>
                      </a:r>
                      <a:endParaRPr lang="en-US" sz="14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b">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b"/>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r>
                        <a:rPr lang="en-US" sz="1200" u="none" strike="noStrike" dirty="0">
                          <a:effectLst/>
                          <a:latin typeface="Arial"/>
                          <a:cs typeface="Arial"/>
                        </a:rPr>
                        <a:t>2600</a:t>
                      </a:r>
                    </a:p>
                    <a:p>
                      <a:pPr algn="ctr" fontAlgn="t">
                        <a:spcAft>
                          <a:spcPts val="200"/>
                        </a:spcAft>
                      </a:pPr>
                      <a:r>
                        <a:rPr lang="en-US" sz="1200" u="none" strike="noStrike" dirty="0">
                          <a:effectLst/>
                          <a:latin typeface="Arial"/>
                          <a:cs typeface="Arial"/>
                        </a:rPr>
                        <a:t>(2012)</a:t>
                      </a: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3862254192"/>
                  </a:ext>
                </a:extLst>
              </a:tr>
              <a:tr h="442053">
                <a:tc>
                  <a:txBody>
                    <a:bodyPr/>
                    <a:lstStyle/>
                    <a:p>
                      <a:pPr algn="l" fontAlgn="t">
                        <a:spcAft>
                          <a:spcPts val="200"/>
                        </a:spcAft>
                      </a:pPr>
                      <a:r>
                        <a:rPr lang="en-US" sz="1400" u="none" strike="noStrike">
                          <a:effectLst/>
                        </a:rPr>
                        <a:t>Belize</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0.9</a:t>
                      </a:r>
                    </a:p>
                    <a:p>
                      <a:pPr algn="ctr" fontAlgn="t">
                        <a:spcAft>
                          <a:spcPts val="200"/>
                        </a:spcAft>
                      </a:pPr>
                      <a:r>
                        <a:rPr lang="en-US" sz="1200" b="0" i="0" u="none" strike="noStrike" dirty="0">
                          <a:solidFill>
                            <a:srgbClr val="000000"/>
                          </a:solidFill>
                          <a:effectLst/>
                          <a:latin typeface="Arial"/>
                          <a:cs typeface="Arial"/>
                        </a:rPr>
                        <a:t>(2012)</a:t>
                      </a:r>
                    </a:p>
                  </a:txBody>
                  <a:tcPr marL="6116" marR="6116" marT="6116" marB="0"/>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13.9</a:t>
                      </a:r>
                    </a:p>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(2012)</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a:effectLst/>
                        <a:latin typeface="Arial"/>
                        <a:cs typeface="Arial"/>
                      </a:endParaRPr>
                    </a:p>
                  </a:txBody>
                  <a:tcPr marL="6116" marR="6116" marT="6116" marB="0"/>
                </a:tc>
                <a:tc>
                  <a:txBody>
                    <a:bodyPr/>
                    <a:lstStyle/>
                    <a:p>
                      <a:pPr algn="ctr" fontAlgn="t">
                        <a:spcAft>
                          <a:spcPts val="200"/>
                        </a:spcAft>
                      </a:pPr>
                      <a:endParaRPr lang="en-US" sz="1200" u="none" strike="noStrike" dirty="0">
                        <a:effectLst/>
                        <a:latin typeface="Arial"/>
                        <a:cs typeface="Arial"/>
                      </a:endParaRPr>
                    </a:p>
                  </a:txBody>
                  <a:tcPr marL="6116" marR="6116" marT="6116" marB="0"/>
                </a:tc>
                <a:extLst>
                  <a:ext uri="{0D108BD9-81ED-4DB2-BD59-A6C34878D82A}">
                    <a16:rowId xmlns:a16="http://schemas.microsoft.com/office/drawing/2014/main" val="2986699848"/>
                  </a:ext>
                </a:extLst>
              </a:tr>
              <a:tr h="211725">
                <a:tc>
                  <a:txBody>
                    <a:bodyPr/>
                    <a:lstStyle/>
                    <a:p>
                      <a:pPr algn="l" fontAlgn="t">
                        <a:spcAft>
                          <a:spcPts val="200"/>
                        </a:spcAft>
                      </a:pPr>
                      <a:r>
                        <a:rPr lang="en-US" sz="1400" u="none" strike="noStrike" dirty="0">
                          <a:effectLst/>
                        </a:rPr>
                        <a:t>Antigua and Barbuda</a:t>
                      </a:r>
                      <a:endParaRPr lang="en-US" sz="14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kern="1200" dirty="0">
                          <a:solidFill>
                            <a:srgbClr val="000000"/>
                          </a:solidFill>
                          <a:effectLst/>
                          <a:latin typeface="+mn-lt"/>
                          <a:ea typeface="+mn-ea"/>
                          <a:cs typeface="+mn-cs"/>
                        </a:rPr>
                        <a:t>0.5</a:t>
                      </a: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250923198"/>
                  </a:ext>
                </a:extLst>
              </a:tr>
              <a:tr h="211725">
                <a:tc>
                  <a:txBody>
                    <a:bodyPr/>
                    <a:lstStyle/>
                    <a:p>
                      <a:pPr algn="l" fontAlgn="t">
                        <a:spcAft>
                          <a:spcPts val="200"/>
                        </a:spcAft>
                      </a:pPr>
                      <a:r>
                        <a:rPr lang="en-US" sz="1400" u="none" strike="noStrike">
                          <a:effectLst/>
                        </a:rPr>
                        <a:t>Grenada</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1.7</a:t>
                      </a: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1000</a:t>
                      </a: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2400</a:t>
                      </a:r>
                    </a:p>
                  </a:txBody>
                  <a:tcPr marL="6116" marR="6116" marT="6116" marB="0" anchor="ctr"/>
                </a:tc>
                <a:tc>
                  <a:txBody>
                    <a:bodyPr/>
                    <a:lstStyle/>
                    <a:p>
                      <a:pPr marL="0" algn="ctr" defTabSz="914400" rtl="0" eaLnBrk="1" fontAlgn="t" latinLnBrk="0" hangingPunct="1">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marL="0" algn="ctr" defTabSz="914400" rtl="0" eaLnBrk="1" fontAlgn="t" latinLnBrk="0" hangingPunct="1">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60858067"/>
                  </a:ext>
                </a:extLst>
              </a:tr>
              <a:tr h="211725">
                <a:tc>
                  <a:txBody>
                    <a:bodyPr/>
                    <a:lstStyle/>
                    <a:p>
                      <a:pPr algn="l" fontAlgn="t">
                        <a:spcAft>
                          <a:spcPts val="200"/>
                        </a:spcAft>
                      </a:pPr>
                      <a:r>
                        <a:rPr lang="en-US" sz="1400" u="none" strike="noStrike">
                          <a:effectLst/>
                        </a:rPr>
                        <a:t>Saint Lucia</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u="none" strike="noStrike" kern="1200" dirty="0">
                          <a:solidFill>
                            <a:schemeClr val="dk1"/>
                          </a:solidFill>
                          <a:effectLst/>
                          <a:latin typeface="Arial"/>
                          <a:ea typeface="+mn-ea"/>
                          <a:cs typeface="Arial"/>
                        </a:rPr>
                        <a:t>1700</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3000</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300</a:t>
                      </a:r>
                    </a:p>
                  </a:txBody>
                  <a:tcPr marL="6116" marR="6116" marT="6116" marB="0" anchor="ctr"/>
                </a:tc>
                <a:extLst>
                  <a:ext uri="{0D108BD9-81ED-4DB2-BD59-A6C34878D82A}">
                    <a16:rowId xmlns:a16="http://schemas.microsoft.com/office/drawing/2014/main" val="1282896502"/>
                  </a:ext>
                </a:extLst>
              </a:tr>
              <a:tr h="259324">
                <a:tc>
                  <a:txBody>
                    <a:bodyPr/>
                    <a:lstStyle/>
                    <a:p>
                      <a:pPr algn="l" fontAlgn="t">
                        <a:spcAft>
                          <a:spcPts val="200"/>
                        </a:spcAft>
                      </a:pPr>
                      <a:r>
                        <a:rPr lang="en-US" sz="1400" u="none" strike="noStrike">
                          <a:effectLst/>
                        </a:rPr>
                        <a:t>Saint Vincent &amp; Grenadines</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kern="1200" dirty="0">
                          <a:solidFill>
                            <a:srgbClr val="000000"/>
                          </a:solidFill>
                          <a:effectLst/>
                          <a:latin typeface="+mn-lt"/>
                          <a:ea typeface="+mn-ea"/>
                          <a:cs typeface="+mn-cs"/>
                        </a:rPr>
                        <a:t>0.6</a:t>
                      </a: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200" u="none" strike="noStrike" kern="1200" dirty="0">
                          <a:solidFill>
                            <a:schemeClr val="dk1"/>
                          </a:solidFill>
                          <a:effectLst/>
                          <a:latin typeface="Arial"/>
                          <a:ea typeface="+mn-ea"/>
                          <a:cs typeface="Arial"/>
                        </a:rPr>
                        <a:t>200</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300</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014440318"/>
                  </a:ext>
                </a:extLst>
              </a:tr>
              <a:tr h="413824">
                <a:tc>
                  <a:txBody>
                    <a:bodyPr/>
                    <a:lstStyle/>
                    <a:p>
                      <a:pPr algn="l" fontAlgn="t">
                        <a:spcAft>
                          <a:spcPts val="200"/>
                        </a:spcAft>
                      </a:pPr>
                      <a:r>
                        <a:rPr lang="en-US" sz="1400" u="none" strike="noStrike">
                          <a:effectLst/>
                        </a:rPr>
                        <a:t>Saint Kitts and Nevis</a:t>
                      </a: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tc>
                <a:tc>
                  <a:txBody>
                    <a:bodyPr/>
                    <a:lstStyle/>
                    <a:p>
                      <a:pPr algn="ctr" fontAlgn="t">
                        <a:spcAft>
                          <a:spcPts val="200"/>
                        </a:spcAft>
                      </a:pPr>
                      <a:r>
                        <a:rPr lang="en-US" sz="1200" b="0" i="0" u="none" strike="noStrike" dirty="0">
                          <a:solidFill>
                            <a:srgbClr val="000000"/>
                          </a:solidFill>
                          <a:effectLst/>
                          <a:latin typeface="Arial"/>
                          <a:cs typeface="Arial"/>
                        </a:rPr>
                        <a:t>1.3</a:t>
                      </a:r>
                    </a:p>
                    <a:p>
                      <a:pPr algn="ctr" fontAlgn="t">
                        <a:spcAft>
                          <a:spcPts val="200"/>
                        </a:spcAft>
                      </a:pPr>
                      <a:r>
                        <a:rPr lang="en-US" sz="1200" b="0" i="0" u="none" strike="noStrike" dirty="0">
                          <a:solidFill>
                            <a:srgbClr val="000000"/>
                          </a:solidFill>
                          <a:effectLst/>
                          <a:latin typeface="Arial"/>
                          <a:cs typeface="Arial"/>
                        </a:rPr>
                        <a:t>(2011)</a:t>
                      </a:r>
                    </a:p>
                  </a:txBody>
                  <a:tcPr marL="6116" marR="6116" marT="6116" marB="0"/>
                </a:tc>
                <a:tc>
                  <a:txBody>
                    <a:bodyPr/>
                    <a:lstStyle/>
                    <a:p>
                      <a:pPr algn="ctr" fontAlgn="t">
                        <a:spcAft>
                          <a:spcPts val="200"/>
                        </a:spcAft>
                      </a:pPr>
                      <a:endParaRPr lang="en-CH" sz="12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109280106"/>
                  </a:ext>
                </a:extLst>
              </a:tr>
              <a:tr h="442053">
                <a:tc>
                  <a:txBody>
                    <a:bodyPr/>
                    <a:lstStyle/>
                    <a:p>
                      <a:pPr algn="l" fontAlgn="t">
                        <a:spcAft>
                          <a:spcPts val="200"/>
                        </a:spcAft>
                      </a:pPr>
                      <a:r>
                        <a:rPr lang="en-US" sz="1400" u="none" strike="noStrike" dirty="0">
                          <a:effectLst/>
                        </a:rPr>
                        <a:t>Dominica</a:t>
                      </a:r>
                      <a:endParaRPr lang="en-US" sz="14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200" b="0" u="none" strike="noStrike" kern="1200" dirty="0">
                          <a:solidFill>
                            <a:srgbClr val="000000"/>
                          </a:solidFill>
                          <a:effectLst/>
                          <a:latin typeface="+mn-lt"/>
                          <a:ea typeface="+mn-ea"/>
                          <a:cs typeface="+mn-cs"/>
                        </a:rPr>
                        <a:t>0.4</a:t>
                      </a:r>
                    </a:p>
                  </a:txBody>
                  <a:tcPr marL="6116" marR="6116" marT="6116" marB="0"/>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endParaRPr lang="en-CH"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500 </a:t>
                      </a:r>
                    </a:p>
                    <a:p>
                      <a:pPr algn="ctr" fontAlgn="t">
                        <a:spcAft>
                          <a:spcPts val="200"/>
                        </a:spcAft>
                      </a:pPr>
                      <a:r>
                        <a:rPr lang="en-US" sz="1200" u="none" strike="noStrike" kern="1200" dirty="0">
                          <a:solidFill>
                            <a:schemeClr val="dk1"/>
                          </a:solidFill>
                          <a:effectLst/>
                          <a:latin typeface="Arial"/>
                          <a:ea typeface="+mn-ea"/>
                          <a:cs typeface="Arial"/>
                        </a:rPr>
                        <a:t>(2012)</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4065418293"/>
                  </a:ext>
                </a:extLst>
              </a:tr>
            </a:tbl>
          </a:graphicData>
        </a:graphic>
      </p:graphicFrame>
    </p:spTree>
    <p:extLst>
      <p:ext uri="{BB962C8B-B14F-4D97-AF65-F5344CB8AC3E}">
        <p14:creationId xmlns:p14="http://schemas.microsoft.com/office/powerpoint/2010/main" val="425583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52400" y="202659"/>
            <a:ext cx="10608582" cy="461665"/>
          </a:xfrm>
          <a:prstGeom prst="rect">
            <a:avLst/>
          </a:prstGeom>
          <a:noFill/>
        </p:spPr>
        <p:txBody>
          <a:bodyPr wrap="square" lIns="91440" tIns="45720" rIns="91440" bIns="45720" rtlCol="0" anchor="t">
            <a:spAutoFit/>
          </a:bodyPr>
          <a:lstStyle/>
          <a:p>
            <a:r>
              <a:rPr lang="en-US" sz="2400" b="1" dirty="0">
                <a:solidFill>
                  <a:schemeClr val="accent2"/>
                </a:solidFill>
              </a:rPr>
              <a:t>KP prevalence data reported to GAM, 2011-2022 – Latin America</a:t>
            </a:r>
            <a:endParaRPr lang="en-US" sz="2000" dirty="0"/>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205739" y="821173"/>
          <a:ext cx="11780521" cy="5456232"/>
        </p:xfrm>
        <a:graphic>
          <a:graphicData uri="http://schemas.openxmlformats.org/drawingml/2006/table">
            <a:tbl>
              <a:tblPr firstRow="1" firstCol="1">
                <a:tableStyleId>{21E4AEA4-8DFA-4A89-87EB-49C32662AFE0}</a:tableStyleId>
              </a:tblPr>
              <a:tblGrid>
                <a:gridCol w="1091184">
                  <a:extLst>
                    <a:ext uri="{9D8B030D-6E8A-4147-A177-3AD203B41FA5}">
                      <a16:colId xmlns:a16="http://schemas.microsoft.com/office/drawing/2014/main" val="299279293"/>
                    </a:ext>
                  </a:extLst>
                </a:gridCol>
                <a:gridCol w="1408176">
                  <a:extLst>
                    <a:ext uri="{9D8B030D-6E8A-4147-A177-3AD203B41FA5}">
                      <a16:colId xmlns:a16="http://schemas.microsoft.com/office/drawing/2014/main" val="2831472203"/>
                    </a:ext>
                  </a:extLst>
                </a:gridCol>
                <a:gridCol w="1353312">
                  <a:extLst>
                    <a:ext uri="{9D8B030D-6E8A-4147-A177-3AD203B41FA5}">
                      <a16:colId xmlns:a16="http://schemas.microsoft.com/office/drawing/2014/main" val="2702394821"/>
                    </a:ext>
                  </a:extLst>
                </a:gridCol>
                <a:gridCol w="1097280">
                  <a:extLst>
                    <a:ext uri="{9D8B030D-6E8A-4147-A177-3AD203B41FA5}">
                      <a16:colId xmlns:a16="http://schemas.microsoft.com/office/drawing/2014/main" val="2227787336"/>
                    </a:ext>
                  </a:extLst>
                </a:gridCol>
                <a:gridCol w="1124712">
                  <a:extLst>
                    <a:ext uri="{9D8B030D-6E8A-4147-A177-3AD203B41FA5}">
                      <a16:colId xmlns:a16="http://schemas.microsoft.com/office/drawing/2014/main" val="3350352374"/>
                    </a:ext>
                  </a:extLst>
                </a:gridCol>
                <a:gridCol w="1609344">
                  <a:extLst>
                    <a:ext uri="{9D8B030D-6E8A-4147-A177-3AD203B41FA5}">
                      <a16:colId xmlns:a16="http://schemas.microsoft.com/office/drawing/2014/main" val="2095100777"/>
                    </a:ext>
                  </a:extLst>
                </a:gridCol>
                <a:gridCol w="1892808">
                  <a:extLst>
                    <a:ext uri="{9D8B030D-6E8A-4147-A177-3AD203B41FA5}">
                      <a16:colId xmlns:a16="http://schemas.microsoft.com/office/drawing/2014/main" val="281075773"/>
                    </a:ext>
                  </a:extLst>
                </a:gridCol>
                <a:gridCol w="923544">
                  <a:extLst>
                    <a:ext uri="{9D8B030D-6E8A-4147-A177-3AD203B41FA5}">
                      <a16:colId xmlns:a16="http://schemas.microsoft.com/office/drawing/2014/main" val="75270716"/>
                    </a:ext>
                  </a:extLst>
                </a:gridCol>
                <a:gridCol w="1280161">
                  <a:extLst>
                    <a:ext uri="{9D8B030D-6E8A-4147-A177-3AD203B41FA5}">
                      <a16:colId xmlns:a16="http://schemas.microsoft.com/office/drawing/2014/main" val="387756177"/>
                    </a:ext>
                  </a:extLst>
                </a:gridCol>
              </a:tblGrid>
              <a:tr h="267482">
                <a:tc rowSpan="2">
                  <a:txBody>
                    <a:bodyPr/>
                    <a:lstStyle/>
                    <a:p>
                      <a:pPr algn="ctr" fontAlgn="b">
                        <a:spcAft>
                          <a:spcPts val="200"/>
                        </a:spcAft>
                      </a:pPr>
                      <a:r>
                        <a:rPr lang="en-US" sz="1800" u="none" strike="noStrike" dirty="0">
                          <a:effectLst/>
                        </a:rPr>
                        <a:t>Country</a:t>
                      </a:r>
                      <a:endParaRPr lang="en-US" sz="18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800" b="1" u="none" strike="noStrike" dirty="0">
                          <a:solidFill>
                            <a:schemeClr val="bg1"/>
                          </a:solidFill>
                          <a:effectLst/>
                        </a:rPr>
                        <a:t>HIV prevalence (%)</a:t>
                      </a:r>
                      <a:endParaRPr lang="en-US" sz="18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800" b="1" u="none" strike="noStrike" dirty="0">
                          <a:solidFill>
                            <a:schemeClr val="bg1"/>
                          </a:solidFill>
                          <a:effectLst/>
                        </a:rPr>
                        <a:t>Population group size </a:t>
                      </a:r>
                      <a:endParaRPr lang="en-US" sz="18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234864">
                <a:tc vMerge="1">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600" b="1" u="none" strike="noStrike" dirty="0">
                          <a:solidFill>
                            <a:srgbClr val="000000"/>
                          </a:solidFill>
                          <a:effectLst/>
                        </a:rPr>
                        <a:t>FSW</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MSM</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PWID</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TGW</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FSW</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MSM</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PWID</a:t>
                      </a:r>
                      <a:endParaRPr lang="en-CH" sz="16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600" b="1" u="none" strike="noStrike" dirty="0">
                          <a:solidFill>
                            <a:srgbClr val="000000"/>
                          </a:solidFill>
                          <a:effectLst/>
                        </a:rPr>
                        <a:t>TG</a:t>
                      </a:r>
                      <a:endParaRPr lang="en-US" sz="1600" b="1" i="0" u="none" strike="noStrike" dirty="0">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059626"/>
                  </a:ext>
                </a:extLst>
              </a:tr>
              <a:tr h="301382">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Argentina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5.4%</a:t>
                      </a:r>
                      <a:r>
                        <a:rPr lang="en-US" sz="1400" b="0" i="0" u="none" strike="noStrike" dirty="0">
                          <a:solidFill>
                            <a:srgbClr val="000000"/>
                          </a:solidFill>
                          <a:effectLst/>
                          <a:latin typeface="Arial" panose="020B0604020202020204" pitchFamily="34" charset="0"/>
                          <a:cs typeface="Arial" panose="020B0604020202020204" pitchFamily="34" charset="0"/>
                        </a:rPr>
                        <a:t> (2011)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15.7%</a:t>
                      </a:r>
                      <a:r>
                        <a:rPr lang="en-US" sz="1400" b="0" i="0" u="none" strike="noStrike" dirty="0">
                          <a:solidFill>
                            <a:srgbClr val="000000"/>
                          </a:solidFill>
                          <a:effectLst/>
                          <a:latin typeface="Arial" panose="020B0604020202020204" pitchFamily="34" charset="0"/>
                          <a:cs typeface="Arial" panose="020B0604020202020204" pitchFamily="34" charset="0"/>
                        </a:rPr>
                        <a:t> (2011)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74,896 (2011)</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205596</a:t>
                      </a:r>
                      <a:r>
                        <a:rPr lang="en-US" sz="1400" b="0" i="0" u="none" strike="noStrike" dirty="0">
                          <a:solidFill>
                            <a:srgbClr val="000000"/>
                          </a:solidFill>
                          <a:effectLst/>
                          <a:latin typeface="Arial" panose="020B0604020202020204" pitchFamily="34" charset="0"/>
                          <a:cs typeface="Arial" panose="020B0604020202020204" pitchFamily="34" charset="0"/>
                        </a:rPr>
                        <a:t> (2014)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6300</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5400</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6448872"/>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Bolivia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4.3%</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25.8</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30.8%</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13540</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35500</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863</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74468595"/>
                  </a:ext>
                </a:extLst>
              </a:tr>
              <a:tr h="398200">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Brazil</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5.3%</a:t>
                      </a:r>
                      <a:r>
                        <a:rPr lang="en-US" sz="1400" b="0" i="0" u="none" strike="noStrike" dirty="0">
                          <a:solidFill>
                            <a:srgbClr val="000000"/>
                          </a:solidFill>
                          <a:effectLst/>
                          <a:latin typeface="Arial" panose="020B0604020202020204" pitchFamily="34" charset="0"/>
                          <a:cs typeface="Arial" panose="020B0604020202020204" pitchFamily="34" charset="0"/>
                        </a:rPr>
                        <a:t> (2016*) </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18.3%</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5.9%</a:t>
                      </a:r>
                      <a:r>
                        <a:rPr lang="en-US" sz="1400" b="0" i="0" u="none" strike="noStrike" dirty="0">
                          <a:solidFill>
                            <a:srgbClr val="000000"/>
                          </a:solidFill>
                          <a:effectLst/>
                          <a:latin typeface="Arial" panose="020B0604020202020204" pitchFamily="34" charset="0"/>
                          <a:cs typeface="Arial" panose="020B0604020202020204" pitchFamily="34" charset="0"/>
                        </a:rPr>
                        <a:t> (2011)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30.0%</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1401585</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2037741</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227253</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1000000</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542923169"/>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Chile</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0.0%</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13.9%</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122613</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19588</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20592984"/>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Colombia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17.0%</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2.8%</a:t>
                      </a:r>
                      <a:r>
                        <a:rPr lang="en-US" sz="1400" b="0" i="0" u="none" strike="noStrike" dirty="0">
                          <a:solidFill>
                            <a:srgbClr val="000000"/>
                          </a:solidFill>
                          <a:effectLst/>
                          <a:latin typeface="Arial" panose="020B0604020202020204" pitchFamily="34" charset="0"/>
                          <a:cs typeface="Arial" panose="020B0604020202020204" pitchFamily="34" charset="0"/>
                        </a:rPr>
                        <a:t> (2015)</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21.4%</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247772</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356687</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8756</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10223</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92775957"/>
                  </a:ext>
                </a:extLst>
              </a:tr>
              <a:tr h="22657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Costa Rica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15.4%</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24.6%</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3032</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10127</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416</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46913855"/>
                  </a:ext>
                </a:extLst>
              </a:tr>
              <a:tr h="32310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Ecuador</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10.2%</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18.2%</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34420</a:t>
                      </a:r>
                      <a:r>
                        <a:rPr lang="en-US" sz="1400" b="0" i="0" u="none" strike="noStrike" dirty="0">
                          <a:solidFill>
                            <a:srgbClr val="000000"/>
                          </a:solidFill>
                          <a:effectLst/>
                          <a:latin typeface="Arial" panose="020B0604020202020204" pitchFamily="34" charset="0"/>
                          <a:cs typeface="Arial" panose="020B0604020202020204" pitchFamily="34" charset="0"/>
                        </a:rPr>
                        <a:t> (2014)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89350</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8041</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62254192"/>
                  </a:ext>
                </a:extLst>
              </a:tr>
              <a:tr h="202498">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El Salvador</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4.5%</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14.4%</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19.6%</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44972</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54140</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1835</a:t>
                      </a:r>
                      <a:r>
                        <a:rPr lang="en-US" sz="1400" b="0" i="0" u="none" strike="noStrike" dirty="0">
                          <a:solidFill>
                            <a:srgbClr val="000000"/>
                          </a:solidFill>
                          <a:effectLst/>
                          <a:latin typeface="Arial" panose="020B0604020202020204" pitchFamily="34" charset="0"/>
                          <a:cs typeface="Arial" panose="020B0604020202020204" pitchFamily="34" charset="0"/>
                        </a:rPr>
                        <a:t> (2014)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986699848"/>
                  </a:ext>
                </a:extLst>
              </a:tr>
              <a:tr h="22657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Guatemala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1.6%</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9.0%</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22.2%</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84017</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116461</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4280</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250923198"/>
                  </a:ext>
                </a:extLst>
              </a:tr>
              <a:tr h="22657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Honduras</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3.0%</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10.0%</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6.4%</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chemeClr val="tx1"/>
                          </a:solidFill>
                          <a:effectLst/>
                          <a:latin typeface="Arial" panose="020B0604020202020204" pitchFamily="34" charset="0"/>
                          <a:cs typeface="Arial" panose="020B0604020202020204" pitchFamily="34" charset="0"/>
                        </a:rPr>
                        <a:t>28256</a:t>
                      </a:r>
                      <a:r>
                        <a:rPr lang="en-US" sz="1400" b="0" i="0" u="none" strike="noStrike" dirty="0">
                          <a:solidFill>
                            <a:schemeClr val="tx1"/>
                          </a:solidFill>
                          <a:effectLst/>
                          <a:latin typeface="Arial" panose="020B0604020202020204" pitchFamily="34" charset="0"/>
                          <a:cs typeface="Arial" panose="020B0604020202020204" pitchFamily="34" charset="0"/>
                        </a:rPr>
                        <a:t> (2019)</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chemeClr val="tx1"/>
                          </a:solidFill>
                          <a:effectLst/>
                          <a:latin typeface="Arial" panose="020B0604020202020204" pitchFamily="34" charset="0"/>
                          <a:cs typeface="Arial" panose="020B0604020202020204" pitchFamily="34" charset="0"/>
                        </a:rPr>
                        <a:t>40949</a:t>
                      </a:r>
                      <a:r>
                        <a:rPr lang="en-US" sz="1400" b="0" i="0" u="none" strike="noStrike" dirty="0">
                          <a:solidFill>
                            <a:schemeClr val="tx1"/>
                          </a:solidFill>
                          <a:effectLst/>
                          <a:latin typeface="Arial" panose="020B0604020202020204" pitchFamily="34" charset="0"/>
                          <a:cs typeface="Arial" panose="020B0604020202020204" pitchFamily="34" charset="0"/>
                        </a:rPr>
                        <a:t> (2016)</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chemeClr val="tx1"/>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chemeClr val="tx1"/>
                          </a:solidFill>
                          <a:effectLst/>
                          <a:latin typeface="Arial" panose="020B0604020202020204" pitchFamily="34" charset="0"/>
                          <a:cs typeface="Arial" panose="020B0604020202020204" pitchFamily="34" charset="0"/>
                        </a:rPr>
                        <a:t>2621</a:t>
                      </a:r>
                      <a:r>
                        <a:rPr lang="en-US" sz="1400" b="0" i="0" u="none" strike="noStrike" dirty="0">
                          <a:solidFill>
                            <a:schemeClr val="tx1"/>
                          </a:solidFill>
                          <a:effectLst/>
                          <a:latin typeface="Arial" panose="020B0604020202020204" pitchFamily="34" charset="0"/>
                          <a:cs typeface="Arial" panose="020B0604020202020204" pitchFamily="34" charset="0"/>
                        </a:rPr>
                        <a:t> (2019)</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60858067"/>
                  </a:ext>
                </a:extLst>
              </a:tr>
              <a:tr h="398200">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Mexico</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0.8%</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11.9%</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2.9%</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4.9%</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244100</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1226000</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109079</a:t>
                      </a:r>
                      <a:r>
                        <a:rPr lang="en-US" sz="1400" b="0" i="0" u="none" strike="noStrike" dirty="0">
                          <a:solidFill>
                            <a:srgbClr val="000000"/>
                          </a:solidFill>
                          <a:effectLst/>
                          <a:latin typeface="Arial" panose="020B0604020202020204" pitchFamily="34" charset="0"/>
                          <a:cs typeface="Arial" panose="020B0604020202020204" pitchFamily="34" charset="0"/>
                        </a:rPr>
                        <a:t> (2016)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122650</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282896502"/>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Nicaragua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8.8%</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2.3%</a:t>
                      </a:r>
                      <a:r>
                        <a:rPr lang="en-US" sz="1400" b="0" i="0" u="none" strike="noStrike" dirty="0">
                          <a:solidFill>
                            <a:srgbClr val="000000"/>
                          </a:solidFill>
                          <a:effectLst/>
                          <a:latin typeface="Arial" panose="020B0604020202020204" pitchFamily="34" charset="0"/>
                          <a:cs typeface="Arial" panose="020B0604020202020204" pitchFamily="34" charset="0"/>
                        </a:rPr>
                        <a:t> (2013)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9.5%</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15354</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35535</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6722</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14440318"/>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Panama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8.3%</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14.7%</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8711</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29660</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1993</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109280106"/>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Paraguay</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20.9%</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31.7%</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8973</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27726</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1181</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65418293"/>
                  </a:ext>
                </a:extLst>
              </a:tr>
              <a:tr h="202498">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Peru</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2.3%</a:t>
                      </a:r>
                      <a:r>
                        <a:rPr lang="en-US" sz="1400" b="0" i="0" u="none" strike="noStrike" dirty="0">
                          <a:solidFill>
                            <a:srgbClr val="000000"/>
                          </a:solidFill>
                          <a:effectLst/>
                          <a:latin typeface="Arial" panose="020B0604020202020204" pitchFamily="34" charset="0"/>
                          <a:cs typeface="Arial" panose="020B0604020202020204" pitchFamily="34" charset="0"/>
                        </a:rPr>
                        <a:t> (2021)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10.0%</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31.8%</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67824</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260303</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6456</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356506457"/>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Uruguay</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1.0%</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8.5%</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CH" sz="1400" b="0" i="0" u="none" strike="noStrike" dirty="0">
                          <a:solidFill>
                            <a:srgbClr val="000000"/>
                          </a:solidFill>
                          <a:effectLst/>
                          <a:latin typeface="Arial" panose="020B0604020202020204" pitchFamily="34" charset="0"/>
                          <a:cs typeface="Arial" panose="020B0604020202020204" pitchFamily="34" charset="0"/>
                        </a:rPr>
                        <a:t>13100</a:t>
                      </a:r>
                      <a:r>
                        <a:rPr lang="en-US" sz="1400" b="0" i="0" u="none" strike="noStrike" dirty="0">
                          <a:solidFill>
                            <a:srgbClr val="000000"/>
                          </a:solidFill>
                          <a:effectLst/>
                          <a:latin typeface="Arial" panose="020B0604020202020204" pitchFamily="34" charset="0"/>
                          <a:cs typeface="Arial" panose="020B0604020202020204" pitchFamily="34" charset="0"/>
                        </a:rPr>
                        <a:t> (200)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28550</a:t>
                      </a:r>
                      <a:r>
                        <a:rPr lang="en-US" sz="1400" b="0" i="0" u="none" strike="noStrike" dirty="0">
                          <a:solidFill>
                            <a:srgbClr val="000000"/>
                          </a:solidFill>
                          <a:effectLst/>
                          <a:latin typeface="Arial" panose="020B0604020202020204" pitchFamily="34" charset="0"/>
                          <a:cs typeface="Arial" panose="020B0604020202020204" pitchFamily="34" charset="0"/>
                        </a:rPr>
                        <a:t> (2020)</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1583</a:t>
                      </a:r>
                      <a:r>
                        <a:rPr lang="en-US" sz="1400" b="0" i="0" u="none" strike="noStrike" dirty="0">
                          <a:solidFill>
                            <a:srgbClr val="000000"/>
                          </a:solidFill>
                          <a:effectLst/>
                          <a:latin typeface="Arial" panose="020B0604020202020204" pitchFamily="34" charset="0"/>
                          <a:cs typeface="Arial" panose="020B0604020202020204" pitchFamily="34" charset="0"/>
                        </a:rPr>
                        <a:t> (2017)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1600</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712353839"/>
                  </a:ext>
                </a:extLst>
              </a:tr>
              <a:tr h="20249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Venezuela</a:t>
                      </a: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3.7%</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22.3%</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spcAft>
                          <a:spcPts val="200"/>
                        </a:spcAft>
                      </a:pP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35.8%</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210836</a:t>
                      </a:r>
                      <a:r>
                        <a:rPr lang="en-US" sz="1400" b="0" i="0" u="none" strike="noStrike" dirty="0">
                          <a:solidFill>
                            <a:srgbClr val="000000"/>
                          </a:solidFill>
                          <a:effectLst/>
                          <a:latin typeface="Arial" panose="020B0604020202020204" pitchFamily="34" charset="0"/>
                          <a:cs typeface="Arial" panose="020B0604020202020204" pitchFamily="34" charset="0"/>
                        </a:rPr>
                        <a:t> (2018)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CH" sz="1400" b="0" i="0" u="none" strike="noStrike" dirty="0">
                          <a:solidFill>
                            <a:srgbClr val="000000"/>
                          </a:solidFill>
                          <a:effectLst/>
                          <a:latin typeface="Arial" panose="020B0604020202020204" pitchFamily="34" charset="0"/>
                          <a:cs typeface="Arial" panose="020B0604020202020204" pitchFamily="34" charset="0"/>
                        </a:rPr>
                        <a:t>14576</a:t>
                      </a:r>
                      <a:r>
                        <a:rPr lang="en-US" sz="1400" b="0" i="0" u="none" strike="noStrike" dirty="0">
                          <a:solidFill>
                            <a:srgbClr val="000000"/>
                          </a:solidFill>
                          <a:effectLst/>
                          <a:latin typeface="Arial" panose="020B0604020202020204" pitchFamily="34" charset="0"/>
                          <a:cs typeface="Arial" panose="020B0604020202020204" pitchFamily="34" charset="0"/>
                        </a:rPr>
                        <a:t> (2019)</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619649748"/>
                  </a:ext>
                </a:extLst>
              </a:tr>
            </a:tbl>
          </a:graphicData>
        </a:graphic>
      </p:graphicFrame>
      <p:sp>
        <p:nvSpPr>
          <p:cNvPr id="6" name="TextBox 5">
            <a:extLst>
              <a:ext uri="{FF2B5EF4-FFF2-40B4-BE49-F238E27FC236}">
                <a16:creationId xmlns:a16="http://schemas.microsoft.com/office/drawing/2014/main" id="{01D54894-CD93-892A-8EF3-0D072F228E4C}"/>
              </a:ext>
            </a:extLst>
          </p:cNvPr>
          <p:cNvSpPr txBox="1"/>
          <p:nvPr/>
        </p:nvSpPr>
        <p:spPr>
          <a:xfrm>
            <a:off x="378206" y="6412459"/>
            <a:ext cx="6094476" cy="338554"/>
          </a:xfrm>
          <a:prstGeom prst="rect">
            <a:avLst/>
          </a:prstGeom>
          <a:noFill/>
        </p:spPr>
        <p:txBody>
          <a:bodyPr wrap="square">
            <a:spAutoFit/>
          </a:bodyPr>
          <a:lstStyle/>
          <a:p>
            <a:r>
              <a:rPr lang="en-US" sz="1600" dirty="0"/>
              <a:t>* = Not reported to GAM </a:t>
            </a:r>
            <a:endParaRPr lang="en-CH" sz="1600" dirty="0"/>
          </a:p>
        </p:txBody>
      </p:sp>
    </p:spTree>
    <p:extLst>
      <p:ext uri="{BB962C8B-B14F-4D97-AF65-F5344CB8AC3E}">
        <p14:creationId xmlns:p14="http://schemas.microsoft.com/office/powerpoint/2010/main" val="72613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152400" y="202659"/>
            <a:ext cx="11836400" cy="461665"/>
          </a:xfrm>
          <a:prstGeom prst="rect">
            <a:avLst/>
          </a:prstGeom>
          <a:noFill/>
        </p:spPr>
        <p:txBody>
          <a:bodyPr wrap="square" lIns="91440" tIns="45720" rIns="91440" bIns="45720" rtlCol="0" anchor="t">
            <a:spAutoFit/>
          </a:bodyPr>
          <a:lstStyle/>
          <a:p>
            <a:r>
              <a:rPr lang="en-US" sz="2400" b="1" dirty="0">
                <a:solidFill>
                  <a:schemeClr val="accent2"/>
                </a:solidFill>
              </a:rPr>
              <a:t>KP prevalence data reported to GAM, 2011-2022 –Eastern Europe &amp; Central Asia</a:t>
            </a:r>
            <a:endParaRPr lang="en-US" sz="2000" dirty="0"/>
          </a:p>
        </p:txBody>
      </p:sp>
      <p:sp>
        <p:nvSpPr>
          <p:cNvPr id="4" name="TextBox 3">
            <a:extLst>
              <a:ext uri="{FF2B5EF4-FFF2-40B4-BE49-F238E27FC236}">
                <a16:creationId xmlns:a16="http://schemas.microsoft.com/office/drawing/2014/main" id="{E217895E-E21E-B08B-C8D0-3860F5349E1B}"/>
              </a:ext>
            </a:extLst>
          </p:cNvPr>
          <p:cNvSpPr txBox="1"/>
          <p:nvPr/>
        </p:nvSpPr>
        <p:spPr>
          <a:xfrm>
            <a:off x="312851" y="6255231"/>
            <a:ext cx="10526485" cy="338554"/>
          </a:xfrm>
          <a:prstGeom prst="rect">
            <a:avLst/>
          </a:prstGeom>
          <a:noFill/>
        </p:spPr>
        <p:txBody>
          <a:bodyPr wrap="square">
            <a:spAutoFit/>
          </a:bodyPr>
          <a:lstStyle/>
          <a:p>
            <a:r>
              <a:rPr lang="en-US" sz="1600" dirty="0"/>
              <a:t>Footnote: </a:t>
            </a:r>
            <a:endParaRPr lang="en-CH" sz="1600" dirty="0"/>
          </a:p>
        </p:txBody>
      </p:sp>
      <p:graphicFrame>
        <p:nvGraphicFramePr>
          <p:cNvPr id="3" name="Table 2">
            <a:extLst>
              <a:ext uri="{FF2B5EF4-FFF2-40B4-BE49-F238E27FC236}">
                <a16:creationId xmlns:a16="http://schemas.microsoft.com/office/drawing/2014/main" id="{A03C018D-A0FF-EC2F-BD05-02E63E4AB42B}"/>
              </a:ext>
            </a:extLst>
          </p:cNvPr>
          <p:cNvGraphicFramePr>
            <a:graphicFrameLocks noGrp="1"/>
          </p:cNvGraphicFramePr>
          <p:nvPr/>
        </p:nvGraphicFramePr>
        <p:xfrm>
          <a:off x="312851" y="848366"/>
          <a:ext cx="11566296" cy="5880547"/>
        </p:xfrm>
        <a:graphic>
          <a:graphicData uri="http://schemas.openxmlformats.org/drawingml/2006/table">
            <a:tbl>
              <a:tblPr firstRow="1" firstCol="1">
                <a:tableStyleId>{21E4AEA4-8DFA-4A89-87EB-49C32662AFE0}</a:tableStyleId>
              </a:tblPr>
              <a:tblGrid>
                <a:gridCol w="1285144">
                  <a:extLst>
                    <a:ext uri="{9D8B030D-6E8A-4147-A177-3AD203B41FA5}">
                      <a16:colId xmlns:a16="http://schemas.microsoft.com/office/drawing/2014/main" val="299279293"/>
                    </a:ext>
                  </a:extLst>
                </a:gridCol>
                <a:gridCol w="1285144">
                  <a:extLst>
                    <a:ext uri="{9D8B030D-6E8A-4147-A177-3AD203B41FA5}">
                      <a16:colId xmlns:a16="http://schemas.microsoft.com/office/drawing/2014/main" val="2831472203"/>
                    </a:ext>
                  </a:extLst>
                </a:gridCol>
                <a:gridCol w="1285144">
                  <a:extLst>
                    <a:ext uri="{9D8B030D-6E8A-4147-A177-3AD203B41FA5}">
                      <a16:colId xmlns:a16="http://schemas.microsoft.com/office/drawing/2014/main" val="2702394821"/>
                    </a:ext>
                  </a:extLst>
                </a:gridCol>
                <a:gridCol w="1285144">
                  <a:extLst>
                    <a:ext uri="{9D8B030D-6E8A-4147-A177-3AD203B41FA5}">
                      <a16:colId xmlns:a16="http://schemas.microsoft.com/office/drawing/2014/main" val="2227787336"/>
                    </a:ext>
                  </a:extLst>
                </a:gridCol>
                <a:gridCol w="1285144">
                  <a:extLst>
                    <a:ext uri="{9D8B030D-6E8A-4147-A177-3AD203B41FA5}">
                      <a16:colId xmlns:a16="http://schemas.microsoft.com/office/drawing/2014/main" val="3350352374"/>
                    </a:ext>
                  </a:extLst>
                </a:gridCol>
                <a:gridCol w="1285144">
                  <a:extLst>
                    <a:ext uri="{9D8B030D-6E8A-4147-A177-3AD203B41FA5}">
                      <a16:colId xmlns:a16="http://schemas.microsoft.com/office/drawing/2014/main" val="2095100777"/>
                    </a:ext>
                  </a:extLst>
                </a:gridCol>
                <a:gridCol w="1285144">
                  <a:extLst>
                    <a:ext uri="{9D8B030D-6E8A-4147-A177-3AD203B41FA5}">
                      <a16:colId xmlns:a16="http://schemas.microsoft.com/office/drawing/2014/main" val="281075773"/>
                    </a:ext>
                  </a:extLst>
                </a:gridCol>
                <a:gridCol w="1285144">
                  <a:extLst>
                    <a:ext uri="{9D8B030D-6E8A-4147-A177-3AD203B41FA5}">
                      <a16:colId xmlns:a16="http://schemas.microsoft.com/office/drawing/2014/main" val="75270716"/>
                    </a:ext>
                  </a:extLst>
                </a:gridCol>
                <a:gridCol w="1285144">
                  <a:extLst>
                    <a:ext uri="{9D8B030D-6E8A-4147-A177-3AD203B41FA5}">
                      <a16:colId xmlns:a16="http://schemas.microsoft.com/office/drawing/2014/main" val="387756177"/>
                    </a:ext>
                  </a:extLst>
                </a:gridCol>
              </a:tblGrid>
              <a:tr h="226441">
                <a:tc>
                  <a:txBody>
                    <a:bodyPr/>
                    <a:lstStyle/>
                    <a:p>
                      <a:pPr algn="l" fontAlgn="b">
                        <a:spcAft>
                          <a:spcPts val="200"/>
                        </a:spcAft>
                      </a:pPr>
                      <a:r>
                        <a:rPr lang="en-US" sz="1600" u="none" strike="noStrike" dirty="0">
                          <a:effectLst/>
                        </a:rPr>
                        <a:t>Country</a:t>
                      </a:r>
                      <a:endParaRPr lang="en-US" sz="1600" b="1" i="0" u="none" strike="noStrike" dirty="0">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HIV prevalence (%)</a:t>
                      </a:r>
                      <a:endParaRPr lang="en-US" sz="1600" b="1" i="0" u="none" strike="noStrike" dirty="0">
                        <a:solidFill>
                          <a:schemeClr val="bg1"/>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b"/>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gridSpan="4">
                  <a:txBody>
                    <a:bodyPr/>
                    <a:lstStyle/>
                    <a:p>
                      <a:pPr algn="ctr" fontAlgn="b">
                        <a:spcAft>
                          <a:spcPts val="200"/>
                        </a:spcAft>
                      </a:pPr>
                      <a:r>
                        <a:rPr lang="en-US" sz="1600" b="1" u="none" strike="noStrike" dirty="0">
                          <a:solidFill>
                            <a:schemeClr val="bg1"/>
                          </a:solidFill>
                          <a:effectLst/>
                        </a:rPr>
                        <a:t>Population group size </a:t>
                      </a:r>
                      <a:endParaRPr lang="en-US" sz="1600" b="1" i="0" u="none" strike="noStrike" dirty="0">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1148730140"/>
                  </a:ext>
                </a:extLst>
              </a:tr>
              <a:tr h="198828">
                <a:tc>
                  <a:txBody>
                    <a:bodyPr/>
                    <a:lstStyle/>
                    <a:p>
                      <a:pPr algn="l" fontAlgn="t">
                        <a:spcAft>
                          <a:spcPts val="200"/>
                        </a:spcAft>
                      </a:pPr>
                      <a:endParaRPr lang="en-US" sz="1400" b="0" i="0" u="none" strike="noStrike">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FSW</a:t>
                      </a:r>
                      <a:endParaRPr lang="en-US" sz="1400" b="1" i="0" u="none" strike="noStrike" dirty="0">
                        <a:solidFill>
                          <a:srgbClr val="000000"/>
                        </a:solidFill>
                        <a:effectLst/>
                        <a:latin typeface="Arial"/>
                        <a:cs typeface="Arial"/>
                      </a:endParaRPr>
                    </a:p>
                  </a:txBody>
                  <a:tcPr marL="6116" marR="6116" marT="6116" marB="0"/>
                </a:tc>
                <a:tc>
                  <a:txBody>
                    <a:bodyPr/>
                    <a:lstStyle/>
                    <a:p>
                      <a:pPr algn="ctr" fontAlgn="t">
                        <a:spcAft>
                          <a:spcPts val="200"/>
                        </a:spcAft>
                      </a:pPr>
                      <a:r>
                        <a:rPr lang="en-US" sz="1400" b="1" u="none" strike="noStrike" dirty="0">
                          <a:solidFill>
                            <a:srgbClr val="000000"/>
                          </a:solidFill>
                          <a:effectLst/>
                        </a:rPr>
                        <a:t>MSM</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PWID</a:t>
                      </a:r>
                      <a:endParaRPr lang="en-CH" sz="1400" b="1"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tc>
                <a:tc>
                  <a:txBody>
                    <a:bodyPr/>
                    <a:lstStyle/>
                    <a:p>
                      <a:pPr algn="ctr" fontAlgn="t">
                        <a:spcAft>
                          <a:spcPts val="200"/>
                        </a:spcAft>
                      </a:pPr>
                      <a:r>
                        <a:rPr lang="en-US" sz="1400" b="1" u="none" strike="noStrike" dirty="0">
                          <a:solidFill>
                            <a:srgbClr val="000000"/>
                          </a:solidFill>
                          <a:effectLst/>
                        </a:rPr>
                        <a:t>TG</a:t>
                      </a:r>
                      <a:endParaRPr lang="en-US" sz="1400" b="1" i="0" u="none" strike="noStrike" dirty="0">
                        <a:solidFill>
                          <a:srgbClr val="000000"/>
                        </a:solidFill>
                        <a:effectLst/>
                        <a:latin typeface="Arial"/>
                        <a:cs typeface="Arial"/>
                      </a:endParaRPr>
                    </a:p>
                  </a:txBody>
                  <a:tcPr marL="6116" marR="6116" marT="6116" marB="0"/>
                </a:tc>
                <a:extLst>
                  <a:ext uri="{0D108BD9-81ED-4DB2-BD59-A6C34878D82A}">
                    <a16:rowId xmlns:a16="http://schemas.microsoft.com/office/drawing/2014/main" val="3140059626"/>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Albania</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0.7  (2019)</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   (2019)</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1.4  (2019)</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2200  (2019)</a:t>
                      </a:r>
                    </a:p>
                  </a:txBody>
                  <a:tcPr marL="6116" marR="6116" marT="6116" marB="0" anchor="ctr"/>
                </a:tc>
                <a:tc>
                  <a:txBody>
                    <a:bodyPr/>
                    <a:lstStyle/>
                    <a:p>
                      <a:pPr algn="ctr" fontAlgn="t">
                        <a:spcAft>
                          <a:spcPts val="200"/>
                        </a:spcAft>
                      </a:pPr>
                      <a:r>
                        <a:rPr lang="en-US" sz="1200" u="none" strike="noStrike" dirty="0">
                          <a:effectLst/>
                          <a:latin typeface="Arial"/>
                          <a:cs typeface="Arial"/>
                        </a:rPr>
                        <a:t>7000  (2019)</a:t>
                      </a:r>
                    </a:p>
                  </a:txBody>
                  <a:tcPr marL="6116" marR="6116" marT="6116" marB="0" anchor="ctr"/>
                </a:tc>
                <a:tc>
                  <a:txBody>
                    <a:bodyPr/>
                    <a:lstStyle/>
                    <a:p>
                      <a:pPr algn="ctr" fontAlgn="t">
                        <a:spcAft>
                          <a:spcPts val="200"/>
                        </a:spcAft>
                      </a:pPr>
                      <a:r>
                        <a:rPr lang="en-US" sz="1200" u="none" strike="noStrike" dirty="0">
                          <a:effectLst/>
                          <a:latin typeface="Arial"/>
                          <a:cs typeface="Arial"/>
                        </a:rPr>
                        <a:t>7000  (2019)</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2736448872"/>
                  </a:ext>
                </a:extLst>
              </a:tr>
              <a:tr h="336357">
                <a:tc>
                  <a:txBody>
                    <a:bodyPr/>
                    <a:lstStyle/>
                    <a:p>
                      <a:pPr algn="ctr" fontAlgn="b"/>
                      <a:r>
                        <a:rPr lang="fr-CH" sz="1200" b="0" i="0" u="none" strike="noStrike" dirty="0">
                          <a:solidFill>
                            <a:schemeClr val="bg1"/>
                          </a:solidFill>
                          <a:effectLst/>
                          <a:latin typeface="Calibri" panose="020F0502020204030204" pitchFamily="34" charset="0"/>
                        </a:rPr>
                        <a:t>Armenia</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0.2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5   (2021)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  (2021)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200" b="0" i="0" u="none" strike="noStrike" dirty="0">
                          <a:solidFill>
                            <a:srgbClr val="000000"/>
                          </a:solidFill>
                          <a:effectLst/>
                          <a:latin typeface="Arial"/>
                          <a:cs typeface="Arial"/>
                        </a:rPr>
                        <a:t>2.5  (2021)</a:t>
                      </a:r>
                    </a:p>
                  </a:txBody>
                  <a:tcPr marL="6116" marR="6116" marT="6116" marB="0" anchor="ctr"/>
                </a:tc>
                <a:tc>
                  <a:txBody>
                    <a:bodyPr/>
                    <a:lstStyle/>
                    <a:p>
                      <a:pPr algn="ctr" fontAlgn="t">
                        <a:spcAft>
                          <a:spcPts val="200"/>
                        </a:spcAft>
                      </a:pPr>
                      <a:r>
                        <a:rPr lang="en-US" sz="1200" u="none" strike="noStrike" dirty="0">
                          <a:effectLst/>
                          <a:latin typeface="Arial"/>
                          <a:cs typeface="Arial"/>
                        </a:rPr>
                        <a:t>8140  (2021)</a:t>
                      </a:r>
                    </a:p>
                  </a:txBody>
                  <a:tcPr marL="6116" marR="6116" marT="6116" marB="0" anchor="ctr"/>
                </a:tc>
                <a:tc>
                  <a:txBody>
                    <a:bodyPr/>
                    <a:lstStyle/>
                    <a:p>
                      <a:pPr algn="ctr" fontAlgn="t">
                        <a:spcAft>
                          <a:spcPts val="200"/>
                        </a:spcAft>
                      </a:pPr>
                      <a:r>
                        <a:rPr lang="en-US" sz="1200" u="none" strike="noStrike" dirty="0">
                          <a:effectLst/>
                          <a:latin typeface="Arial"/>
                          <a:cs typeface="Arial"/>
                        </a:rPr>
                        <a:t>22700  (2021)</a:t>
                      </a:r>
                    </a:p>
                  </a:txBody>
                  <a:tcPr marL="6116" marR="6116" marT="6116" marB="0" anchor="ctr"/>
                </a:tc>
                <a:tc>
                  <a:txBody>
                    <a:bodyPr/>
                    <a:lstStyle/>
                    <a:p>
                      <a:pPr algn="ctr" fontAlgn="t">
                        <a:spcAft>
                          <a:spcPts val="200"/>
                        </a:spcAft>
                      </a:pPr>
                      <a:r>
                        <a:rPr lang="en-US" sz="1200" u="none" strike="noStrike" dirty="0">
                          <a:effectLst/>
                          <a:latin typeface="Arial"/>
                          <a:cs typeface="Arial"/>
                        </a:rPr>
                        <a:t>14100  (2021)</a:t>
                      </a:r>
                    </a:p>
                  </a:txBody>
                  <a:tcPr marL="6116" marR="6116" marT="6116" marB="0" anchor="ctr"/>
                </a:tc>
                <a:tc>
                  <a:txBody>
                    <a:bodyPr/>
                    <a:lstStyle/>
                    <a:p>
                      <a:pPr algn="ctr" fontAlgn="t">
                        <a:spcAft>
                          <a:spcPts val="200"/>
                        </a:spcAft>
                      </a:pPr>
                      <a:r>
                        <a:rPr lang="en-US" sz="1200" u="none" strike="noStrike" dirty="0">
                          <a:effectLst/>
                          <a:latin typeface="Arial"/>
                          <a:cs typeface="Arial"/>
                        </a:rPr>
                        <a:t>1000  (2021)</a:t>
                      </a:r>
                    </a:p>
                  </a:txBody>
                  <a:tcPr marL="6116" marR="6116" marT="6116" marB="0" anchor="ctr"/>
                </a:tc>
                <a:extLst>
                  <a:ext uri="{0D108BD9-81ED-4DB2-BD59-A6C34878D82A}">
                    <a16:rowId xmlns:a16="http://schemas.microsoft.com/office/drawing/2014/main" val="3267201760"/>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Azerbaijan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3    (2020)</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6.1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5.7 (2020)</a:t>
                      </a:r>
                    </a:p>
                  </a:txBody>
                  <a:tcPr marL="6116" marR="6116" marT="6116" marB="0" anchor="ctr"/>
                </a:tc>
                <a:tc>
                  <a:txBody>
                    <a:bodyPr/>
                    <a:lstStyle/>
                    <a:p>
                      <a:pPr algn="ctr" fontAlgn="t">
                        <a:spcAft>
                          <a:spcPts val="200"/>
                        </a:spcAft>
                      </a:pPr>
                      <a:r>
                        <a:rPr lang="en-US" sz="1200" u="none" strike="noStrike" dirty="0">
                          <a:effectLst/>
                          <a:latin typeface="Arial"/>
                          <a:cs typeface="Arial"/>
                        </a:rPr>
                        <a:t>31900  (2018)</a:t>
                      </a:r>
                    </a:p>
                  </a:txBody>
                  <a:tcPr marL="6116" marR="6116" marT="6116" marB="0" anchor="ctr"/>
                </a:tc>
                <a:tc>
                  <a:txBody>
                    <a:bodyPr/>
                    <a:lstStyle/>
                    <a:p>
                      <a:pPr algn="ctr" fontAlgn="t">
                        <a:spcAft>
                          <a:spcPts val="200"/>
                        </a:spcAft>
                      </a:pPr>
                      <a:r>
                        <a:rPr lang="en-US" sz="1200" u="none" strike="noStrike" dirty="0">
                          <a:effectLst/>
                          <a:latin typeface="Arial"/>
                          <a:cs typeface="Arial"/>
                        </a:rPr>
                        <a:t>23900  (2018)</a:t>
                      </a:r>
                    </a:p>
                  </a:txBody>
                  <a:tcPr marL="6116" marR="6116" marT="6116" marB="0" anchor="ctr"/>
                </a:tc>
                <a:tc>
                  <a:txBody>
                    <a:bodyPr/>
                    <a:lstStyle/>
                    <a:p>
                      <a:pPr algn="ctr" fontAlgn="t">
                        <a:spcAft>
                          <a:spcPts val="200"/>
                        </a:spcAft>
                      </a:pPr>
                      <a:r>
                        <a:rPr lang="en-US" sz="1200" u="none" strike="noStrike" dirty="0">
                          <a:effectLst/>
                          <a:latin typeface="Arial"/>
                          <a:cs typeface="Arial"/>
                        </a:rPr>
                        <a:t>60250 (2018)</a:t>
                      </a:r>
                    </a:p>
                  </a:txBody>
                  <a:tcPr marL="6116" marR="6116" marT="6116" marB="0" anchor="ctr"/>
                </a:tc>
                <a:tc>
                  <a:txBody>
                    <a:bodyPr/>
                    <a:lstStyle/>
                    <a:p>
                      <a:pPr algn="ctr" fontAlgn="t">
                        <a:spcAft>
                          <a:spcPts val="200"/>
                        </a:spcAft>
                      </a:pPr>
                      <a:r>
                        <a:rPr lang="en-US" sz="1200" u="none" strike="noStrike" dirty="0">
                          <a:effectLst/>
                          <a:latin typeface="Arial"/>
                          <a:cs typeface="Arial"/>
                        </a:rPr>
                        <a:t>1000  (2021)</a:t>
                      </a:r>
                    </a:p>
                  </a:txBody>
                  <a:tcPr marL="6116" marR="6116" marT="6116" marB="0" anchor="ctr"/>
                </a:tc>
                <a:extLst>
                  <a:ext uri="{0D108BD9-81ED-4DB2-BD59-A6C34878D82A}">
                    <a16:rowId xmlns:a16="http://schemas.microsoft.com/office/drawing/2014/main" val="1712160669"/>
                  </a:ext>
                </a:extLst>
              </a:tr>
              <a:tr h="336357">
                <a:tc>
                  <a:txBody>
                    <a:bodyPr/>
                    <a:lstStyle/>
                    <a:p>
                      <a:pPr algn="ctr" fontAlgn="b"/>
                      <a:r>
                        <a:rPr lang="fr-CH" sz="1200" b="0" i="0" u="none" strike="noStrike" dirty="0">
                          <a:solidFill>
                            <a:schemeClr val="bg1"/>
                          </a:solidFill>
                          <a:effectLst/>
                          <a:latin typeface="Calibri" panose="020F0502020204030204" pitchFamily="34" charset="0"/>
                        </a:rPr>
                        <a:t>Belarus</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9.7  (2020)</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5.8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22.7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18600  (2020)</a:t>
                      </a:r>
                    </a:p>
                  </a:txBody>
                  <a:tcPr marL="6116" marR="6116" marT="6116" marB="0" anchor="ctr"/>
                </a:tc>
                <a:tc>
                  <a:txBody>
                    <a:bodyPr/>
                    <a:lstStyle/>
                    <a:p>
                      <a:pPr algn="ctr" fontAlgn="t">
                        <a:spcAft>
                          <a:spcPts val="200"/>
                        </a:spcAft>
                      </a:pPr>
                      <a:r>
                        <a:rPr lang="en-US" sz="1200" u="none" strike="noStrike" dirty="0">
                          <a:effectLst/>
                          <a:latin typeface="Arial"/>
                          <a:cs typeface="Arial"/>
                        </a:rPr>
                        <a:t>32000  (2020)</a:t>
                      </a:r>
                    </a:p>
                  </a:txBody>
                  <a:tcPr marL="6116" marR="6116" marT="6116" marB="0" anchor="ctr"/>
                </a:tc>
                <a:tc>
                  <a:txBody>
                    <a:bodyPr/>
                    <a:lstStyle/>
                    <a:p>
                      <a:pPr algn="ctr" fontAlgn="t">
                        <a:spcAft>
                          <a:spcPts val="200"/>
                        </a:spcAft>
                      </a:pPr>
                      <a:r>
                        <a:rPr lang="en-US" sz="1200" u="none" strike="noStrike" dirty="0">
                          <a:effectLst/>
                          <a:latin typeface="Arial"/>
                          <a:cs typeface="Arial"/>
                        </a:rPr>
                        <a:t>80000  (2020)</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1591457726"/>
                  </a:ext>
                </a:extLst>
              </a:tr>
              <a:tr h="336357">
                <a:tc>
                  <a:txBody>
                    <a:bodyPr/>
                    <a:lstStyle/>
                    <a:p>
                      <a:pPr algn="ctr" fontAlgn="b"/>
                      <a:r>
                        <a:rPr lang="fr-CH" sz="1200" b="0" i="0" u="none" strike="noStrike">
                          <a:solidFill>
                            <a:schemeClr val="bg1"/>
                          </a:solidFill>
                          <a:effectLst/>
                          <a:latin typeface="Calibri" panose="020F0502020204030204" pitchFamily="34" charset="0"/>
                        </a:rPr>
                        <a:t>Bosnia and Herzegovina</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   (2016)</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1.1  (2016)</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0  (2016)</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4000  ((2012)</a:t>
                      </a:r>
                    </a:p>
                  </a:txBody>
                  <a:tcPr marL="6116" marR="6116" marT="6116" marB="0" anchor="ctr"/>
                </a:tc>
                <a:tc>
                  <a:txBody>
                    <a:bodyPr/>
                    <a:lstStyle/>
                    <a:p>
                      <a:pPr algn="ctr" fontAlgn="t">
                        <a:spcAft>
                          <a:spcPts val="200"/>
                        </a:spcAft>
                      </a:pPr>
                      <a:r>
                        <a:rPr lang="en-US" sz="1200" u="none" strike="noStrike" dirty="0">
                          <a:effectLst/>
                          <a:latin typeface="Arial"/>
                          <a:cs typeface="Arial"/>
                        </a:rPr>
                        <a:t>6900  (2012)</a:t>
                      </a:r>
                    </a:p>
                  </a:txBody>
                  <a:tcPr marL="6116" marR="6116" marT="6116" marB="0" anchor="ctr"/>
                </a:tc>
                <a:tc>
                  <a:txBody>
                    <a:bodyPr/>
                    <a:lstStyle/>
                    <a:p>
                      <a:pPr algn="ctr" fontAlgn="t">
                        <a:spcAft>
                          <a:spcPts val="200"/>
                        </a:spcAft>
                      </a:pPr>
                      <a:r>
                        <a:rPr lang="en-US" sz="1200" u="none" strike="noStrike" dirty="0">
                          <a:effectLst/>
                          <a:latin typeface="Arial"/>
                          <a:cs typeface="Arial"/>
                        </a:rPr>
                        <a:t>12500  (2012)</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542923169"/>
                  </a:ext>
                </a:extLst>
              </a:tr>
              <a:tr h="336357">
                <a:tc>
                  <a:txBody>
                    <a:bodyPr/>
                    <a:lstStyle/>
                    <a:p>
                      <a:pPr algn="ctr" fontAlgn="b"/>
                      <a:r>
                        <a:rPr lang="fr-CH" sz="1200" b="0" i="0" u="none" strike="noStrike" dirty="0">
                          <a:solidFill>
                            <a:schemeClr val="bg1"/>
                          </a:solidFill>
                          <a:effectLst/>
                          <a:latin typeface="Calibri" panose="020F0502020204030204" pitchFamily="34" charset="0"/>
                        </a:rPr>
                        <a:t>Georgia</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0.1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16.2  (2018)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1.4  (2021)</a:t>
                      </a: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6525  (2014)</a:t>
                      </a:r>
                    </a:p>
                  </a:txBody>
                  <a:tcPr marL="6116" marR="6116" marT="6116" marB="0" anchor="ctr"/>
                </a:tc>
                <a:tc>
                  <a:txBody>
                    <a:bodyPr/>
                    <a:lstStyle/>
                    <a:p>
                      <a:pPr algn="ctr" fontAlgn="t">
                        <a:spcAft>
                          <a:spcPts val="200"/>
                        </a:spcAft>
                      </a:pPr>
                      <a:r>
                        <a:rPr lang="en-US" sz="1200" u="none" strike="noStrike" dirty="0">
                          <a:effectLst/>
                          <a:latin typeface="Arial"/>
                          <a:cs typeface="Arial"/>
                        </a:rPr>
                        <a:t>18500  (2018)</a:t>
                      </a:r>
                    </a:p>
                  </a:txBody>
                  <a:tcPr marL="6116" marR="6116" marT="6116" marB="0" anchor="ctr"/>
                </a:tc>
                <a:tc>
                  <a:txBody>
                    <a:bodyPr/>
                    <a:lstStyle/>
                    <a:p>
                      <a:pPr algn="ctr" fontAlgn="t">
                        <a:spcAft>
                          <a:spcPts val="200"/>
                        </a:spcAft>
                      </a:pPr>
                      <a:r>
                        <a:rPr lang="en-US" sz="1200" u="none" strike="noStrike" dirty="0">
                          <a:effectLst/>
                          <a:latin typeface="Arial"/>
                          <a:cs typeface="Arial"/>
                        </a:rPr>
                        <a:t>52500  (2017)</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3820592984"/>
                  </a:ext>
                </a:extLst>
              </a:tr>
              <a:tr h="336357">
                <a:tc>
                  <a:txBody>
                    <a:bodyPr/>
                    <a:lstStyle/>
                    <a:p>
                      <a:pPr algn="ctr" fontAlgn="b"/>
                      <a:r>
                        <a:rPr lang="fr-CH" sz="1200" b="0" i="0" u="none" strike="noStrike" dirty="0">
                          <a:solidFill>
                            <a:schemeClr val="bg1"/>
                          </a:solidFill>
                          <a:effectLst/>
                          <a:latin typeface="Calibri" panose="020F0502020204030204" pitchFamily="34" charset="0"/>
                        </a:rPr>
                        <a:t>Kazakhstan</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1.3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6.9  (2021)</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8.3  (2020)</a:t>
                      </a:r>
                    </a:p>
                  </a:txBody>
                  <a:tcPr marL="6116" marR="6116" marT="6116" marB="0" anchor="ctr"/>
                </a:tc>
                <a:tc>
                  <a:txBody>
                    <a:bodyPr/>
                    <a:lstStyle/>
                    <a:p>
                      <a:pPr algn="ctr" fontAlgn="t">
                        <a:spcAft>
                          <a:spcPts val="200"/>
                        </a:spcAft>
                      </a:pPr>
                      <a:endParaRPr lang="en-US" sz="1200" b="0" i="0" u="none" strike="noStrike" err="1">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20250 (2019)</a:t>
                      </a:r>
                    </a:p>
                  </a:txBody>
                  <a:tcPr marL="6116" marR="6116" marT="6116" marB="0" anchor="ctr"/>
                </a:tc>
                <a:tc>
                  <a:txBody>
                    <a:bodyPr/>
                    <a:lstStyle/>
                    <a:p>
                      <a:pPr algn="ctr" fontAlgn="t">
                        <a:spcAft>
                          <a:spcPts val="200"/>
                        </a:spcAft>
                      </a:pPr>
                      <a:r>
                        <a:rPr lang="en-US" sz="1200" u="none" strike="noStrike" dirty="0">
                          <a:effectLst/>
                          <a:latin typeface="Arial"/>
                          <a:cs typeface="Arial"/>
                        </a:rPr>
                        <a:t>62000 (2017)</a:t>
                      </a:r>
                    </a:p>
                  </a:txBody>
                  <a:tcPr marL="6116" marR="6116" marT="6116" marB="0" anchor="ctr"/>
                </a:tc>
                <a:tc>
                  <a:txBody>
                    <a:bodyPr/>
                    <a:lstStyle/>
                    <a:p>
                      <a:pPr algn="ctr" fontAlgn="t">
                        <a:spcAft>
                          <a:spcPts val="200"/>
                        </a:spcAft>
                      </a:pPr>
                      <a:r>
                        <a:rPr lang="en-US" sz="1200" u="none" strike="noStrike" dirty="0">
                          <a:effectLst/>
                          <a:latin typeface="Arial"/>
                          <a:cs typeface="Arial"/>
                        </a:rPr>
                        <a:t>85300  (2021)</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1092775957"/>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Kyrgyzstan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2  (2016)</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6.6   (2017)</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14.3 (2017)</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7100  (2013)</a:t>
                      </a:r>
                    </a:p>
                  </a:txBody>
                  <a:tcPr marL="6116" marR="6116" marT="6116" marB="0" anchor="ctr"/>
                </a:tc>
                <a:tc>
                  <a:txBody>
                    <a:bodyPr/>
                    <a:lstStyle/>
                    <a:p>
                      <a:pPr algn="ctr" fontAlgn="t">
                        <a:spcAft>
                          <a:spcPts val="200"/>
                        </a:spcAft>
                      </a:pPr>
                      <a:r>
                        <a:rPr lang="en-US" sz="1200" u="none" strike="noStrike" dirty="0">
                          <a:effectLst/>
                          <a:latin typeface="Arial"/>
                          <a:cs typeface="Arial"/>
                        </a:rPr>
                        <a:t>16900  (2016)</a:t>
                      </a:r>
                    </a:p>
                  </a:txBody>
                  <a:tcPr marL="6116" marR="6116" marT="6116" marB="0" anchor="ctr"/>
                </a:tc>
                <a:tc>
                  <a:txBody>
                    <a:bodyPr/>
                    <a:lstStyle/>
                    <a:p>
                      <a:pPr algn="ctr" fontAlgn="t">
                        <a:spcAft>
                          <a:spcPts val="200"/>
                        </a:spcAft>
                      </a:pPr>
                      <a:r>
                        <a:rPr lang="en-US" sz="1200" u="none" strike="noStrike" dirty="0">
                          <a:effectLst/>
                          <a:latin typeface="Arial"/>
                          <a:cs typeface="Arial"/>
                        </a:rPr>
                        <a:t>25000  (2013)</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1246913855"/>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Montenegro</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0.9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12.5  (2014)</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b">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0.5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1600  (2021)</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3862254192"/>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Republic</a:t>
                      </a:r>
                      <a:r>
                        <a:rPr lang="fr-CH" sz="1200" b="0" i="0" u="none" strike="noStrike" dirty="0">
                          <a:solidFill>
                            <a:schemeClr val="bg1"/>
                          </a:solidFill>
                          <a:effectLst/>
                          <a:latin typeface="Calibri" panose="020F0502020204030204" pitchFamily="34" charset="0"/>
                        </a:rPr>
                        <a:t> of Moldova</a:t>
                      </a:r>
                    </a:p>
                  </a:txBody>
                  <a:tcPr marL="0" marR="0" marT="0" marB="0" anchor="ctr"/>
                </a:tc>
                <a:tc>
                  <a:txBody>
                    <a:bodyPr/>
                    <a:lstStyle/>
                    <a:p>
                      <a:pPr algn="ctr" fontAlgn="t">
                        <a:spcAft>
                          <a:spcPts val="200"/>
                        </a:spcAft>
                      </a:pPr>
                      <a:r>
                        <a:rPr lang="en-US" sz="1200" b="0" i="0" u="none" strike="noStrike" dirty="0">
                          <a:solidFill>
                            <a:srgbClr val="000000"/>
                          </a:solidFill>
                          <a:effectLst/>
                          <a:latin typeface="Arial"/>
                          <a:cs typeface="Arial"/>
                        </a:rPr>
                        <a:t>2.7  (2020)</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11.4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11.4 (2020)</a:t>
                      </a:r>
                      <a:endParaRPr lang="en-CH"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dirty="0">
                          <a:effectLst/>
                          <a:latin typeface="Arial"/>
                          <a:cs typeface="Arial"/>
                        </a:rPr>
                        <a:t>15800 (2020)</a:t>
                      </a:r>
                    </a:p>
                  </a:txBody>
                  <a:tcPr marL="6116" marR="6116" marT="6116" marB="0" anchor="ctr"/>
                </a:tc>
                <a:tc>
                  <a:txBody>
                    <a:bodyPr/>
                    <a:lstStyle/>
                    <a:p>
                      <a:pPr algn="ctr" fontAlgn="t">
                        <a:spcAft>
                          <a:spcPts val="200"/>
                        </a:spcAft>
                      </a:pPr>
                      <a:r>
                        <a:rPr lang="en-US" sz="1200" u="none" strike="noStrike" dirty="0">
                          <a:effectLst/>
                          <a:latin typeface="Arial"/>
                          <a:cs typeface="Arial"/>
                        </a:rPr>
                        <a:t>14600  (2020)</a:t>
                      </a:r>
                    </a:p>
                  </a:txBody>
                  <a:tcPr marL="6116" marR="6116" marT="6116" marB="0" anchor="ctr"/>
                </a:tc>
                <a:tc>
                  <a:txBody>
                    <a:bodyPr/>
                    <a:lstStyle/>
                    <a:p>
                      <a:pPr algn="ctr" fontAlgn="t">
                        <a:spcAft>
                          <a:spcPts val="200"/>
                        </a:spcAft>
                      </a:pPr>
                      <a:r>
                        <a:rPr lang="en-US" sz="1200" u="none" strike="noStrike" dirty="0">
                          <a:effectLst/>
                          <a:latin typeface="Arial"/>
                          <a:cs typeface="Arial"/>
                        </a:rPr>
                        <a:t>27500  (2020)</a:t>
                      </a:r>
                    </a:p>
                  </a:txBody>
                  <a:tcPr marL="6116" marR="6116" marT="6116" marB="0" anchor="ctr"/>
                </a:tc>
                <a:tc>
                  <a:txBody>
                    <a:bodyPr/>
                    <a:lstStyle/>
                    <a:p>
                      <a:pPr algn="ctr" fontAlgn="t">
                        <a:spcAft>
                          <a:spcPts val="200"/>
                        </a:spcAft>
                      </a:pPr>
                      <a:endParaRPr lang="en-US" sz="1200" u="none" strike="noStrike" dirty="0">
                        <a:effectLst/>
                        <a:latin typeface="Arial"/>
                        <a:cs typeface="Arial"/>
                      </a:endParaRPr>
                    </a:p>
                  </a:txBody>
                  <a:tcPr marL="6116" marR="6116" marT="6116" marB="0" anchor="ctr"/>
                </a:tc>
                <a:extLst>
                  <a:ext uri="{0D108BD9-81ED-4DB2-BD59-A6C34878D82A}">
                    <a16:rowId xmlns:a16="http://schemas.microsoft.com/office/drawing/2014/main" val="2986699848"/>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Russian</a:t>
                      </a:r>
                      <a:r>
                        <a:rPr lang="fr-CH" sz="1200" b="0" i="0" u="none" strike="noStrike" dirty="0">
                          <a:solidFill>
                            <a:schemeClr val="bg1"/>
                          </a:solidFill>
                          <a:effectLst/>
                          <a:latin typeface="Calibri" panose="020F0502020204030204" pitchFamily="34" charset="0"/>
                        </a:rPr>
                        <a:t> </a:t>
                      </a:r>
                      <a:r>
                        <a:rPr lang="fr-CH" sz="1200" b="0" i="0" u="none" strike="noStrike" dirty="0" err="1">
                          <a:solidFill>
                            <a:schemeClr val="bg1"/>
                          </a:solidFill>
                          <a:effectLst/>
                          <a:latin typeface="Calibri" panose="020F0502020204030204" pitchFamily="34" charset="0"/>
                        </a:rPr>
                        <a:t>Federation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26  (2018)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250923198"/>
                  </a:ext>
                </a:extLst>
              </a:tr>
              <a:tr h="336357">
                <a:tc>
                  <a:txBody>
                    <a:bodyPr/>
                    <a:lstStyle/>
                    <a:p>
                      <a:pPr algn="ctr" fontAlgn="b"/>
                      <a:r>
                        <a:rPr lang="fr-CH" sz="1200" b="0" i="0" u="none" strike="noStrike" dirty="0">
                          <a:solidFill>
                            <a:schemeClr val="bg1"/>
                          </a:solidFill>
                          <a:effectLst/>
                          <a:latin typeface="Calibri" panose="020F0502020204030204" pitchFamily="34" charset="0"/>
                        </a:rPr>
                        <a:t>Tajikistan</a:t>
                      </a: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2.9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2.3   (2017)</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12.1 (2018)</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17500  (2018)</a:t>
                      </a: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13400  (2015)</a:t>
                      </a:r>
                    </a:p>
                  </a:txBody>
                  <a:tcPr marL="6116" marR="6116" marT="6116" marB="0" anchor="ctr"/>
                </a:tc>
                <a:tc>
                  <a:txBody>
                    <a:bodyPr/>
                    <a:lstStyle/>
                    <a:p>
                      <a:pPr marL="0" algn="ctr" defTabSz="914400" rtl="0" eaLnBrk="1" fontAlgn="t" latinLnBrk="0" hangingPunct="1">
                        <a:spcAft>
                          <a:spcPts val="200"/>
                        </a:spcAft>
                      </a:pPr>
                      <a:r>
                        <a:rPr lang="en-US" sz="1200" u="none" strike="noStrike" kern="1200" dirty="0">
                          <a:solidFill>
                            <a:schemeClr val="dk1"/>
                          </a:solidFill>
                          <a:effectLst/>
                          <a:latin typeface="Arial"/>
                          <a:ea typeface="+mn-ea"/>
                          <a:cs typeface="Arial"/>
                        </a:rPr>
                        <a:t>22200  (2018)</a:t>
                      </a:r>
                    </a:p>
                  </a:txBody>
                  <a:tcPr marL="6116" marR="6116" marT="6116" marB="0" anchor="ctr"/>
                </a:tc>
                <a:tc>
                  <a:txBody>
                    <a:bodyPr/>
                    <a:lstStyle/>
                    <a:p>
                      <a:pPr marL="0" algn="ctr" defTabSz="914400" rtl="0" eaLnBrk="1" fontAlgn="t" latinLnBrk="0" hangingPunct="1">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360858067"/>
                  </a:ext>
                </a:extLst>
              </a:tr>
              <a:tr h="336357">
                <a:tc>
                  <a:txBody>
                    <a:bodyPr/>
                    <a:lstStyle/>
                    <a:p>
                      <a:pPr algn="ctr" fontAlgn="b"/>
                      <a:r>
                        <a:rPr lang="fr-CH" sz="1200" b="0" i="0" u="none" strike="noStrike" dirty="0">
                          <a:solidFill>
                            <a:schemeClr val="bg1"/>
                          </a:solidFill>
                          <a:effectLst/>
                          <a:latin typeface="Calibri" panose="020F0502020204030204" pitchFamily="34" charset="0"/>
                        </a:rPr>
                        <a:t>North </a:t>
                      </a:r>
                      <a:r>
                        <a:rPr lang="fr-CH" sz="1200" b="0" i="0" u="none" strike="noStrike" dirty="0" err="1">
                          <a:solidFill>
                            <a:schemeClr val="bg1"/>
                          </a:solidFill>
                          <a:effectLst/>
                          <a:latin typeface="Calibri" panose="020F0502020204030204" pitchFamily="34" charset="0"/>
                        </a:rPr>
                        <a:t>Macedonia</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0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5.4  (2017)</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0   (2017)</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en-US"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3600   (2011)</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11000  (2017)</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6800  (2018)</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282896502"/>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Turkmenistan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endParaRPr lang="en-US" sz="1200" b="0" u="none" strike="noStrike" kern="1200" dirty="0">
                        <a:solidFill>
                          <a:srgbClr val="000000"/>
                        </a:solidFill>
                        <a:effectLst/>
                        <a:latin typeface="+mn-lt"/>
                        <a:ea typeface="+mn-ea"/>
                        <a:cs typeface="+mn-cs"/>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endParaRPr lang="sv-SE" sz="12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1014440318"/>
                  </a:ext>
                </a:extLst>
              </a:tr>
              <a:tr h="336357">
                <a:tc>
                  <a:txBody>
                    <a:bodyPr/>
                    <a:lstStyle/>
                    <a:p>
                      <a:pPr algn="ctr" fontAlgn="b"/>
                      <a:r>
                        <a:rPr lang="fr-CH" sz="1200" b="0" i="0" u="none" strike="noStrike" dirty="0">
                          <a:solidFill>
                            <a:schemeClr val="bg1"/>
                          </a:solidFill>
                          <a:effectLst/>
                          <a:latin typeface="Calibri" panose="020F0502020204030204" pitchFamily="34" charset="0"/>
                        </a:rPr>
                        <a:t>Ukraine</a:t>
                      </a: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3.1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3.9  (2021)</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panose="020B0604020202020204" pitchFamily="34" charset="0"/>
                          <a:cs typeface="Arial" panose="020B0604020202020204" pitchFamily="34" charset="0"/>
                        </a:rPr>
                        <a:t>20.9  (2020)</a:t>
                      </a:r>
                      <a:endParaRPr lang="en-CH" sz="12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marL="0" marR="0" lvl="0" indent="0" algn="ctr" defTabSz="914400" rtl="0" eaLnBrk="1" fontAlgn="t" latinLnBrk="0" hangingPunct="1">
                        <a:lnSpc>
                          <a:spcPct val="100000"/>
                        </a:lnSpc>
                        <a:spcBef>
                          <a:spcPts val="0"/>
                        </a:spcBef>
                        <a:spcAft>
                          <a:spcPts val="200"/>
                        </a:spcAft>
                        <a:buClrTx/>
                        <a:buSzTx/>
                        <a:buFontTx/>
                        <a:buNone/>
                        <a:tabLst/>
                        <a:defRPr/>
                      </a:pPr>
                      <a:r>
                        <a:rPr lang="en-US" sz="1200" b="0" i="0" u="none" strike="noStrike" dirty="0">
                          <a:solidFill>
                            <a:srgbClr val="000000"/>
                          </a:solidFill>
                          <a:effectLst/>
                          <a:latin typeface="Arial"/>
                          <a:cs typeface="Arial"/>
                        </a:rPr>
                        <a:t>1.7  (2020)</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86600 (2018)</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179400  (2018)</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350300   (2018)</a:t>
                      </a: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8200  (2018)</a:t>
                      </a:r>
                    </a:p>
                  </a:txBody>
                  <a:tcPr marL="6116" marR="6116" marT="6116" marB="0" anchor="ctr"/>
                </a:tc>
                <a:extLst>
                  <a:ext uri="{0D108BD9-81ED-4DB2-BD59-A6C34878D82A}">
                    <a16:rowId xmlns:a16="http://schemas.microsoft.com/office/drawing/2014/main" val="1109280106"/>
                  </a:ext>
                </a:extLst>
              </a:tr>
              <a:tr h="336357">
                <a:tc>
                  <a:txBody>
                    <a:bodyPr/>
                    <a:lstStyle/>
                    <a:p>
                      <a:pPr algn="ctr" fontAlgn="b"/>
                      <a:r>
                        <a:rPr lang="fr-CH" sz="1200" b="0" i="0" u="none" strike="noStrike" dirty="0" err="1">
                          <a:solidFill>
                            <a:schemeClr val="bg1"/>
                          </a:solidFill>
                          <a:effectLst/>
                          <a:latin typeface="Calibri" panose="020F0502020204030204" pitchFamily="34" charset="0"/>
                        </a:rPr>
                        <a:t>Uzbekistan</a:t>
                      </a:r>
                      <a:endParaRPr lang="fr-CH" sz="1200" b="0" i="0" u="none" strike="noStrike" dirty="0">
                        <a:solidFill>
                          <a:schemeClr val="bg1"/>
                        </a:solidFill>
                        <a:effectLst/>
                        <a:latin typeface="Calibri" panose="020F0502020204030204" pitchFamily="34" charset="0"/>
                      </a:endParaRPr>
                    </a:p>
                  </a:txBody>
                  <a:tcPr marL="0" marR="0" marT="0" marB="0" anchor="ctr"/>
                </a:tc>
                <a:tc>
                  <a:txBody>
                    <a:bodyPr/>
                    <a:lstStyle/>
                    <a:p>
                      <a:pPr algn="ctr" fontAlgn="t">
                        <a:spcAft>
                          <a:spcPts val="200"/>
                        </a:spcAft>
                      </a:pPr>
                      <a:r>
                        <a:rPr lang="en-US" sz="1200" b="0" u="none" strike="noStrike" kern="1200" dirty="0">
                          <a:solidFill>
                            <a:srgbClr val="000000"/>
                          </a:solidFill>
                          <a:effectLst/>
                          <a:latin typeface="+mn-lt"/>
                          <a:ea typeface="+mn-ea"/>
                          <a:cs typeface="+mn-cs"/>
                        </a:rPr>
                        <a:t>3.2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3.7  (2018)</a:t>
                      </a:r>
                    </a:p>
                  </a:txBody>
                  <a:tcPr marL="6116" marR="6116" marT="6116" marB="0" anchor="ctr"/>
                </a:tc>
                <a:tc>
                  <a:txBody>
                    <a:bodyPr/>
                    <a:lstStyle/>
                    <a:p>
                      <a:pPr algn="ctr" fontAlgn="t">
                        <a:spcAft>
                          <a:spcPts val="200"/>
                        </a:spcAft>
                      </a:pPr>
                      <a:r>
                        <a:rPr lang="en-US" sz="1200" b="0" i="0" u="none" strike="noStrike" dirty="0">
                          <a:solidFill>
                            <a:srgbClr val="000000"/>
                          </a:solidFill>
                          <a:effectLst/>
                          <a:latin typeface="Arial"/>
                          <a:cs typeface="Arial"/>
                        </a:rPr>
                        <a:t>5.1  (2018)2.5</a:t>
                      </a:r>
                      <a:endParaRPr lang="en-CH"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2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22000  (2012)</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tc>
                  <a:txBody>
                    <a:bodyPr/>
                    <a:lstStyle/>
                    <a:p>
                      <a:pPr algn="ctr" fontAlgn="t">
                        <a:spcAft>
                          <a:spcPts val="200"/>
                        </a:spcAft>
                      </a:pPr>
                      <a:r>
                        <a:rPr lang="en-US" sz="1200" u="none" strike="noStrike" kern="1200" dirty="0">
                          <a:solidFill>
                            <a:schemeClr val="dk1"/>
                          </a:solidFill>
                          <a:effectLst/>
                          <a:latin typeface="Arial"/>
                          <a:ea typeface="+mn-ea"/>
                          <a:cs typeface="Arial"/>
                        </a:rPr>
                        <a:t>48000  (2012)</a:t>
                      </a:r>
                    </a:p>
                  </a:txBody>
                  <a:tcPr marL="6116" marR="6116" marT="6116" marB="0" anchor="ctr"/>
                </a:tc>
                <a:tc>
                  <a:txBody>
                    <a:bodyPr/>
                    <a:lstStyle/>
                    <a:p>
                      <a:pPr algn="ctr" fontAlgn="t">
                        <a:spcAft>
                          <a:spcPts val="200"/>
                        </a:spcAft>
                      </a:pPr>
                      <a:endParaRPr lang="en-US" sz="1200" u="none" strike="noStrike" kern="1200" dirty="0">
                        <a:solidFill>
                          <a:schemeClr val="dk1"/>
                        </a:solidFill>
                        <a:effectLst/>
                        <a:latin typeface="Arial"/>
                        <a:ea typeface="+mn-ea"/>
                        <a:cs typeface="Arial"/>
                      </a:endParaRPr>
                    </a:p>
                  </a:txBody>
                  <a:tcPr marL="6116" marR="6116" marT="6116" marB="0" anchor="ctr"/>
                </a:tc>
                <a:extLst>
                  <a:ext uri="{0D108BD9-81ED-4DB2-BD59-A6C34878D82A}">
                    <a16:rowId xmlns:a16="http://schemas.microsoft.com/office/drawing/2014/main" val="4065418293"/>
                  </a:ext>
                </a:extLst>
              </a:tr>
            </a:tbl>
          </a:graphicData>
        </a:graphic>
      </p:graphicFrame>
    </p:spTree>
    <p:extLst>
      <p:ext uri="{BB962C8B-B14F-4D97-AF65-F5344CB8AC3E}">
        <p14:creationId xmlns:p14="http://schemas.microsoft.com/office/powerpoint/2010/main" val="309405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830997"/>
          </a:xfrm>
          <a:prstGeom prst="rect">
            <a:avLst/>
          </a:prstGeom>
          <a:noFill/>
        </p:spPr>
        <p:txBody>
          <a:bodyPr wrap="square" lIns="91440" tIns="45720" rIns="91440" bIns="45720" rtlCol="0" anchor="t">
            <a:spAutoFit/>
          </a:bodyPr>
          <a:lstStyle/>
          <a:p>
            <a:r>
              <a:rPr lang="en-US" sz="2400" b="1" dirty="0">
                <a:solidFill>
                  <a:schemeClr val="accent2"/>
                </a:solidFill>
              </a:rPr>
              <a:t>2023 Estimates round: </a:t>
            </a:r>
          </a:p>
          <a:p>
            <a:r>
              <a:rPr lang="en-US" sz="2400" b="1" dirty="0">
                <a:solidFill>
                  <a:schemeClr val="accent2"/>
                </a:solidFill>
              </a:rPr>
              <a:t>All countries to collate KP data, even if not fitting them in EPP</a:t>
            </a:r>
            <a:endParaRPr lang="en-US" sz="2000" dirty="0"/>
          </a:p>
        </p:txBody>
      </p:sp>
      <p:sp>
        <p:nvSpPr>
          <p:cNvPr id="4" name="TextBox 3">
            <a:extLst>
              <a:ext uri="{FF2B5EF4-FFF2-40B4-BE49-F238E27FC236}">
                <a16:creationId xmlns:a16="http://schemas.microsoft.com/office/drawing/2014/main" id="{E217895E-E21E-B08B-C8D0-3860F5349E1B}"/>
              </a:ext>
            </a:extLst>
          </p:cNvPr>
          <p:cNvSpPr txBox="1"/>
          <p:nvPr/>
        </p:nvSpPr>
        <p:spPr>
          <a:xfrm>
            <a:off x="720952" y="1524389"/>
            <a:ext cx="10526485" cy="4247317"/>
          </a:xfrm>
          <a:prstGeom prst="rect">
            <a:avLst/>
          </a:prstGeom>
          <a:noFill/>
        </p:spPr>
        <p:txBody>
          <a:bodyPr wrap="square">
            <a:spAutoFit/>
          </a:bodyPr>
          <a:lstStyle/>
          <a:p>
            <a:r>
              <a:rPr lang="en-US" dirty="0"/>
              <a:t>First step toward:</a:t>
            </a:r>
          </a:p>
          <a:p>
            <a:pPr marL="285750" indent="-285750">
              <a:buFont typeface="Arial" panose="020B0604020202020204" pitchFamily="34" charset="0"/>
              <a:buChar char="•"/>
            </a:pPr>
            <a:r>
              <a:rPr lang="en-US" dirty="0"/>
              <a:t>Refined regional estimates of the share of key populations among New Infections</a:t>
            </a:r>
          </a:p>
          <a:p>
            <a:pPr marL="285750" indent="-285750">
              <a:buFont typeface="Arial" panose="020B0604020202020204" pitchFamily="34" charset="0"/>
              <a:buChar char="•"/>
            </a:pPr>
            <a:r>
              <a:rPr lang="en-US" dirty="0"/>
              <a:t>assessing inequalities in, for example, Knowledge of status &amp; ART coverage</a:t>
            </a:r>
          </a:p>
          <a:p>
            <a:endParaRPr lang="en-US" dirty="0"/>
          </a:p>
          <a:p>
            <a:r>
              <a:rPr lang="en-US" dirty="0"/>
              <a:t>MSM, FSW, TG, PWID + locally relevant KPs (with evidence of their higher risk of acquiring HIV).</a:t>
            </a:r>
          </a:p>
          <a:p>
            <a:endParaRPr lang="en-US" dirty="0"/>
          </a:p>
          <a:p>
            <a:pPr marL="285750" indent="-285750">
              <a:buFont typeface="Arial" panose="020B0604020202020204" pitchFamily="34" charset="0"/>
              <a:buChar char="•"/>
            </a:pPr>
            <a:r>
              <a:rPr lang="en-US" b="1" dirty="0"/>
              <a:t>Prevalence %</a:t>
            </a:r>
          </a:p>
          <a:p>
            <a:pPr marL="742950" lvl="1" indent="-285750">
              <a:buFont typeface="Arial" panose="020B0604020202020204" pitchFamily="34" charset="0"/>
              <a:buChar char="•"/>
            </a:pPr>
            <a:r>
              <a:rPr lang="en-US" dirty="0"/>
              <a:t>Sample size = Number tested</a:t>
            </a:r>
            <a:br>
              <a:rPr lang="en-US" dirty="0"/>
            </a:br>
            <a:endParaRPr lang="en-US" dirty="0"/>
          </a:p>
          <a:p>
            <a:pPr marL="285750" indent="-285750">
              <a:buFont typeface="Arial" panose="020B0604020202020204" pitchFamily="34" charset="0"/>
              <a:buChar char="•"/>
            </a:pPr>
            <a:r>
              <a:rPr lang="en-US" b="1" dirty="0"/>
              <a:t>Population Size estimate </a:t>
            </a:r>
            <a:r>
              <a:rPr lang="en-US" dirty="0"/>
              <a:t>– national, </a:t>
            </a:r>
            <a:br>
              <a:rPr lang="en-US" dirty="0"/>
            </a:br>
            <a:r>
              <a:rPr lang="en-US" dirty="0"/>
              <a:t>or subnational estimates that can be extrapolated to a national group size.</a:t>
            </a:r>
            <a:br>
              <a:rPr lang="en-US" dirty="0"/>
            </a:br>
            <a:endParaRPr lang="en-US" dirty="0"/>
          </a:p>
          <a:p>
            <a:pPr marL="285750" indent="-285750">
              <a:buFont typeface="Arial" panose="020B0604020202020204" pitchFamily="34" charset="0"/>
              <a:buChar char="•"/>
            </a:pPr>
            <a:r>
              <a:rPr lang="en-US" dirty="0"/>
              <a:t>ART coverage – optional, but strongly encouraged if data exist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445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r>
              <a:rPr lang="en-US" sz="2400" b="1">
                <a:solidFill>
                  <a:schemeClr val="accent2"/>
                </a:solidFill>
              </a:rPr>
              <a:t>Data requirements for EPP to fit a prevalence curve</a:t>
            </a:r>
            <a:endParaRPr lang="en-US" sz="2000"/>
          </a:p>
        </p:txBody>
      </p:sp>
      <p:sp>
        <p:nvSpPr>
          <p:cNvPr id="4" name="TextBox 3">
            <a:extLst>
              <a:ext uri="{FF2B5EF4-FFF2-40B4-BE49-F238E27FC236}">
                <a16:creationId xmlns:a16="http://schemas.microsoft.com/office/drawing/2014/main" id="{E217895E-E21E-B08B-C8D0-3860F5349E1B}"/>
              </a:ext>
            </a:extLst>
          </p:cNvPr>
          <p:cNvSpPr txBox="1"/>
          <p:nvPr/>
        </p:nvSpPr>
        <p:spPr>
          <a:xfrm>
            <a:off x="720953" y="1524389"/>
            <a:ext cx="7881510" cy="2308324"/>
          </a:xfrm>
          <a:prstGeom prst="rect">
            <a:avLst/>
          </a:prstGeom>
          <a:noFill/>
        </p:spPr>
        <p:txBody>
          <a:bodyPr wrap="square">
            <a:spAutoFit/>
          </a:bodyPr>
          <a:lstStyle/>
          <a:p>
            <a:pPr marL="285750" indent="-285750">
              <a:buFont typeface="Arial" panose="020B0604020202020204" pitchFamily="34" charset="0"/>
              <a:buChar char="•"/>
            </a:pPr>
            <a:r>
              <a:rPr lang="en-US" dirty="0"/>
              <a:t>A national population size estimate</a:t>
            </a:r>
            <a:br>
              <a:rPr lang="en-US" dirty="0"/>
            </a:br>
            <a:endParaRPr lang="en-US" dirty="0"/>
          </a:p>
          <a:p>
            <a:pPr marL="285750" indent="-285750">
              <a:buFont typeface="Arial" panose="020B0604020202020204" pitchFamily="34" charset="0"/>
              <a:buChar char="•"/>
            </a:pPr>
            <a:r>
              <a:rPr lang="en-US" dirty="0"/>
              <a:t>An estimate of the % male in each population</a:t>
            </a:r>
            <a:br>
              <a:rPr lang="en-US" dirty="0"/>
            </a:br>
            <a:endParaRPr lang="en-US" dirty="0"/>
          </a:p>
          <a:p>
            <a:pPr marL="285750" indent="-285750">
              <a:buFont typeface="Arial" panose="020B0604020202020204" pitchFamily="34" charset="0"/>
              <a:buChar char="•"/>
            </a:pPr>
            <a:r>
              <a:rPr lang="en-US" dirty="0"/>
              <a:t>An estimate of duration spent in population (e.g., years in sex work)</a:t>
            </a:r>
            <a:br>
              <a:rPr lang="en-US" dirty="0"/>
            </a:br>
            <a:endParaRPr lang="en-US" dirty="0"/>
          </a:p>
          <a:p>
            <a:pPr marL="285750" indent="-285750">
              <a:buFont typeface="Arial" panose="020B0604020202020204" pitchFamily="34" charset="0"/>
              <a:buChar char="•"/>
            </a:pPr>
            <a:r>
              <a:rPr lang="en-US" dirty="0"/>
              <a:t>At least 3 prevalence data points over time</a:t>
            </a:r>
          </a:p>
          <a:p>
            <a:endParaRPr lang="en-US" dirty="0"/>
          </a:p>
        </p:txBody>
      </p:sp>
    </p:spTree>
    <p:extLst>
      <p:ext uri="{BB962C8B-B14F-4D97-AF65-F5344CB8AC3E}">
        <p14:creationId xmlns:p14="http://schemas.microsoft.com/office/powerpoint/2010/main" val="217911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521607" y="329485"/>
            <a:ext cx="10608582" cy="523220"/>
          </a:xfrm>
          <a:prstGeom prst="rect">
            <a:avLst/>
          </a:prstGeom>
          <a:noFill/>
        </p:spPr>
        <p:txBody>
          <a:bodyPr wrap="square" lIns="91440" tIns="45720" rIns="91440" bIns="45720" rtlCol="0" anchor="t">
            <a:spAutoFit/>
          </a:bodyPr>
          <a:lstStyle/>
          <a:p>
            <a:r>
              <a:rPr lang="en-US" sz="2800" b="1" dirty="0">
                <a:solidFill>
                  <a:schemeClr val="accent2"/>
                </a:solidFill>
              </a:rPr>
              <a:t>KP Data eligibility and quality criteria</a:t>
            </a:r>
          </a:p>
        </p:txBody>
      </p:sp>
      <p:sp>
        <p:nvSpPr>
          <p:cNvPr id="4" name="TextBox 3">
            <a:extLst>
              <a:ext uri="{FF2B5EF4-FFF2-40B4-BE49-F238E27FC236}">
                <a16:creationId xmlns:a16="http://schemas.microsoft.com/office/drawing/2014/main" id="{E217895E-E21E-B08B-C8D0-3860F5349E1B}"/>
              </a:ext>
            </a:extLst>
          </p:cNvPr>
          <p:cNvSpPr txBox="1"/>
          <p:nvPr/>
        </p:nvSpPr>
        <p:spPr>
          <a:xfrm>
            <a:off x="521607" y="1045416"/>
            <a:ext cx="10608582" cy="5632311"/>
          </a:xfrm>
          <a:prstGeom prst="rect">
            <a:avLst/>
          </a:prstGeom>
          <a:noFill/>
        </p:spPr>
        <p:txBody>
          <a:bodyPr wrap="square">
            <a:spAutoFit/>
          </a:bodyPr>
          <a:lstStyle/>
          <a:p>
            <a:r>
              <a:rPr lang="en-US" b="1" dirty="0"/>
              <a:t>Quality and comparability </a:t>
            </a:r>
            <a:r>
              <a:rPr lang="en-US" dirty="0"/>
              <a:t>of data are critical, to see which can inform </a:t>
            </a:r>
            <a:r>
              <a:rPr lang="en-US" b="1" dirty="0"/>
              <a:t>valid trend estimates</a:t>
            </a:r>
          </a:p>
          <a:p>
            <a:endParaRPr lang="en-US" dirty="0"/>
          </a:p>
          <a:p>
            <a:r>
              <a:rPr lang="en-US" dirty="0"/>
              <a:t>Basic questions:</a:t>
            </a:r>
          </a:p>
          <a:p>
            <a:pPr marL="285750" indent="-285750">
              <a:buFont typeface="Arial" panose="020B0604020202020204" pitchFamily="34" charset="0"/>
              <a:buChar char="•"/>
            </a:pPr>
            <a:r>
              <a:rPr lang="en-US" dirty="0"/>
              <a:t>Are data collected with </a:t>
            </a:r>
            <a:r>
              <a:rPr lang="en-US" b="1" dirty="0"/>
              <a:t>same population definitions in same locales </a:t>
            </a:r>
            <a:r>
              <a:rPr lang="en-US" dirty="0"/>
              <a:t>over time?</a:t>
            </a:r>
          </a:p>
          <a:p>
            <a:pPr marL="742950" lvl="1" indent="-285750">
              <a:buFont typeface="Arial" panose="020B0604020202020204" pitchFamily="34" charset="0"/>
              <a:buChar char="•"/>
            </a:pPr>
            <a:r>
              <a:rPr lang="en-US" dirty="0"/>
              <a:t>Issue with early MSM data</a:t>
            </a:r>
            <a:br>
              <a:rPr lang="en-US" dirty="0"/>
            </a:br>
            <a:endParaRPr lang="en-US" dirty="0"/>
          </a:p>
          <a:p>
            <a:pPr marL="285750" indent="-285750">
              <a:buFont typeface="Arial" panose="020B0604020202020204" pitchFamily="34" charset="0"/>
              <a:buChar char="•"/>
            </a:pPr>
            <a:r>
              <a:rPr lang="en-US" dirty="0"/>
              <a:t>Are survey </a:t>
            </a:r>
            <a:r>
              <a:rPr lang="en-US" b="1" dirty="0"/>
              <a:t>methods consistent </a:t>
            </a:r>
            <a:r>
              <a:rPr lang="en-US" dirty="0"/>
              <a:t>over time? </a:t>
            </a:r>
            <a:br>
              <a:rPr lang="en-US" dirty="0"/>
            </a:br>
            <a:r>
              <a:rPr lang="en-US" dirty="0"/>
              <a:t>If they’ve changed, document how, and try understand any </a:t>
            </a:r>
            <a:r>
              <a:rPr lang="en-US" b="1" dirty="0"/>
              <a:t>potential biases </a:t>
            </a:r>
            <a:r>
              <a:rPr lang="en-US" dirty="0"/>
              <a:t>in time trends.</a:t>
            </a:r>
          </a:p>
          <a:p>
            <a:pPr marL="742950" lvl="1" indent="-285750">
              <a:buFont typeface="Arial" panose="020B0604020202020204" pitchFamily="34" charset="0"/>
              <a:buChar char="•"/>
            </a:pPr>
            <a:r>
              <a:rPr lang="en-US" altLang="en-US" sz="1800" dirty="0"/>
              <a:t>Change from PWUDs to PWIDs, or vice versa</a:t>
            </a:r>
          </a:p>
          <a:p>
            <a:pPr marL="742950" lvl="1" indent="-285750">
              <a:buFont typeface="Arial" panose="020B0604020202020204" pitchFamily="34" charset="0"/>
              <a:buChar char="•"/>
            </a:pPr>
            <a:r>
              <a:rPr lang="en-US" altLang="en-US" sz="1800" dirty="0"/>
              <a:t>“Indirect” sex workers has many different meanings.</a:t>
            </a:r>
          </a:p>
          <a:p>
            <a:pPr marL="742950" lvl="1" indent="-285750">
              <a:buFont typeface="Arial" panose="020B0604020202020204" pitchFamily="34" charset="0"/>
              <a:buChar char="•"/>
            </a:pPr>
            <a:endParaRPr lang="en-US" altLang="en-US" dirty="0"/>
          </a:p>
          <a:p>
            <a:pPr marL="742950" lvl="1" indent="-285750">
              <a:buFont typeface="Arial" panose="020B0604020202020204" pitchFamily="34" charset="0"/>
              <a:buChar char="•"/>
            </a:pPr>
            <a:r>
              <a:rPr lang="en-US" altLang="en-US" dirty="0"/>
              <a:t>Call the surveillance staff and ask about particular outliers</a:t>
            </a:r>
          </a:p>
          <a:p>
            <a:pPr marL="742950" lvl="1" indent="-285750">
              <a:buFont typeface="Arial" panose="020B0604020202020204" pitchFamily="34" charset="0"/>
              <a:buChar char="•"/>
            </a:pPr>
            <a:r>
              <a:rPr lang="en-US" altLang="en-US" dirty="0"/>
              <a:t>Has the protocol changed in a particular year?</a:t>
            </a:r>
          </a:p>
          <a:p>
            <a:pPr marL="742950" lvl="1" indent="-285750">
              <a:buFont typeface="Arial" panose="020B0604020202020204" pitchFamily="34" charset="0"/>
              <a:buChar char="•"/>
            </a:pPr>
            <a:r>
              <a:rPr lang="en-US" altLang="en-US" dirty="0"/>
              <a:t>Was the same population tested each time?</a:t>
            </a:r>
          </a:p>
          <a:p>
            <a:pPr marL="742950" lvl="1" indent="-285750">
              <a:buFont typeface="Arial" panose="020B0604020202020204" pitchFamily="34" charset="0"/>
              <a:buChar char="•"/>
            </a:pPr>
            <a:r>
              <a:rPr lang="en-US" altLang="en-US" dirty="0"/>
              <a:t>Did age and gender composition of the sample change?</a:t>
            </a:r>
          </a:p>
          <a:p>
            <a:pPr marL="742950" lvl="1" indent="-285750">
              <a:buFont typeface="Arial" panose="020B0604020202020204" pitchFamily="34" charset="0"/>
              <a:buChar char="•"/>
            </a:pPr>
            <a:r>
              <a:rPr lang="en-US" altLang="en-US" dirty="0"/>
              <a:t>Did emphasis shift to areas with less intensive programs?</a:t>
            </a:r>
          </a:p>
          <a:p>
            <a:endParaRPr lang="fr-CH" dirty="0"/>
          </a:p>
          <a:p>
            <a:r>
              <a:rPr lang="fr-CH" dirty="0"/>
              <a:t>Are the data </a:t>
            </a:r>
            <a:r>
              <a:rPr lang="fr-CH" dirty="0" err="1"/>
              <a:t>nationally</a:t>
            </a:r>
            <a:r>
              <a:rPr lang="fr-CH" dirty="0"/>
              <a:t> </a:t>
            </a:r>
            <a:r>
              <a:rPr lang="fr-CH" dirty="0" err="1"/>
              <a:t>adequate</a:t>
            </a:r>
            <a:r>
              <a:rPr lang="fr-CH" dirty="0"/>
              <a:t>?  </a:t>
            </a:r>
            <a:r>
              <a:rPr lang="fr-CH" dirty="0" err="1"/>
              <a:t>Two</a:t>
            </a:r>
            <a:r>
              <a:rPr lang="fr-CH" dirty="0"/>
              <a:t> articles </a:t>
            </a:r>
            <a:r>
              <a:rPr lang="fr-CH" dirty="0" err="1"/>
              <a:t>provide</a:t>
            </a:r>
            <a:r>
              <a:rPr lang="fr-CH" dirty="0"/>
              <a:t> </a:t>
            </a:r>
            <a:r>
              <a:rPr lang="fr-CH" dirty="0" err="1"/>
              <a:t>method</a:t>
            </a:r>
            <a:r>
              <a:rPr lang="fr-CH" dirty="0"/>
              <a:t> to </a:t>
            </a:r>
            <a:r>
              <a:rPr lang="fr-CH" dirty="0" err="1"/>
              <a:t>determine</a:t>
            </a:r>
            <a:r>
              <a:rPr lang="fr-CH" dirty="0"/>
              <a:t> </a:t>
            </a:r>
            <a:r>
              <a:rPr lang="fr-CH" dirty="0" err="1"/>
              <a:t>adequacy</a:t>
            </a:r>
            <a:r>
              <a:rPr lang="fr-CH" dirty="0"/>
              <a:t>:</a:t>
            </a:r>
            <a:endParaRPr lang="fr-CH" dirty="0">
              <a:hlinkClick r:id="rId2">
                <a:extLst>
                  <a:ext uri="{A12FA001-AC4F-418D-AE19-62706E023703}">
                    <ahyp:hlinkClr xmlns:ahyp="http://schemas.microsoft.com/office/drawing/2018/hyperlinkcolor" val="tx"/>
                  </a:ext>
                </a:extLst>
              </a:hlinkClick>
            </a:endParaRPr>
          </a:p>
          <a:p>
            <a:r>
              <a:rPr lang="fr-CH" dirty="0">
                <a:solidFill>
                  <a:srgbClr val="0000FF"/>
                </a:solidFill>
                <a:hlinkClick r:id="rId2">
                  <a:extLst>
                    <a:ext uri="{A12FA001-AC4F-418D-AE19-62706E023703}">
                      <ahyp:hlinkClr xmlns:ahyp="http://schemas.microsoft.com/office/drawing/2018/hyperlinkcolor" val="tx"/>
                    </a:ext>
                  </a:extLst>
                </a:hlinkClick>
              </a:rPr>
              <a:t>Size Estimates:   https://journals.plos.org/plosone/article?id=10.1371/journal.pone.0155150</a:t>
            </a:r>
            <a:endParaRPr lang="fr-CH" dirty="0"/>
          </a:p>
          <a:p>
            <a:r>
              <a:rPr lang="fr-CH" dirty="0">
                <a:hlinkClick r:id="rId3"/>
              </a:rPr>
              <a:t>HIV </a:t>
            </a:r>
            <a:r>
              <a:rPr lang="fr-CH" dirty="0" err="1">
                <a:hlinkClick r:id="rId3"/>
              </a:rPr>
              <a:t>prevalence</a:t>
            </a:r>
            <a:r>
              <a:rPr lang="fr-CH" dirty="0">
                <a:hlinkClick r:id="rId3"/>
              </a:rPr>
              <a:t>:  https://www.ncbi.nlm.nih.gov/pmc/articles/PMC7708087/</a:t>
            </a:r>
            <a:endParaRPr lang="fr-CH" dirty="0"/>
          </a:p>
        </p:txBody>
      </p:sp>
    </p:spTree>
    <p:extLst>
      <p:ext uri="{BB962C8B-B14F-4D97-AF65-F5344CB8AC3E}">
        <p14:creationId xmlns:p14="http://schemas.microsoft.com/office/powerpoint/2010/main" val="82844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r>
              <a:rPr lang="en-US" sz="2400" b="1" dirty="0">
                <a:solidFill>
                  <a:schemeClr val="accent2"/>
                </a:solidFill>
              </a:rPr>
              <a:t>KP data collation, for Spectrum 2023</a:t>
            </a:r>
            <a:endParaRPr lang="en-US" sz="2000" dirty="0"/>
          </a:p>
        </p:txBody>
      </p:sp>
      <p:sp>
        <p:nvSpPr>
          <p:cNvPr id="4" name="TextBox 3">
            <a:extLst>
              <a:ext uri="{FF2B5EF4-FFF2-40B4-BE49-F238E27FC236}">
                <a16:creationId xmlns:a16="http://schemas.microsoft.com/office/drawing/2014/main" id="{E217895E-E21E-B08B-C8D0-3860F5349E1B}"/>
              </a:ext>
            </a:extLst>
          </p:cNvPr>
          <p:cNvSpPr txBox="1"/>
          <p:nvPr/>
        </p:nvSpPr>
        <p:spPr>
          <a:xfrm>
            <a:off x="679904" y="1023646"/>
            <a:ext cx="10526485" cy="4247317"/>
          </a:xfrm>
          <a:prstGeom prst="rect">
            <a:avLst/>
          </a:prstGeom>
          <a:noFill/>
        </p:spPr>
        <p:txBody>
          <a:bodyPr wrap="square">
            <a:spAutoFit/>
          </a:bodyPr>
          <a:lstStyle/>
          <a:p>
            <a:r>
              <a:rPr lang="en-US" dirty="0"/>
              <a:t>(Empty) XLS template, provided in </a:t>
            </a:r>
            <a:r>
              <a:rPr lang="en-US" i="1" dirty="0"/>
              <a:t>Kingston-Share</a:t>
            </a:r>
            <a:r>
              <a:rPr lang="en-US" dirty="0"/>
              <a:t> folder.</a:t>
            </a:r>
          </a:p>
          <a:p>
            <a:r>
              <a:rPr lang="en-US" dirty="0"/>
              <a:t>Enter all data you have, </a:t>
            </a:r>
            <a:r>
              <a:rPr lang="en-US" i="1" dirty="0"/>
              <a:t>even if you have only 1 data point </a:t>
            </a:r>
            <a:r>
              <a:rPr lang="en-US" dirty="0"/>
              <a:t>for a given KP.</a:t>
            </a:r>
            <a:br>
              <a:rPr lang="en-US" dirty="0"/>
            </a:br>
            <a:endParaRPr lang="en-US" dirty="0"/>
          </a:p>
          <a:p>
            <a:r>
              <a:rPr lang="en-US" dirty="0"/>
              <a:t>If you use EPP with data for some or all KPs, also complete the XLS: </a:t>
            </a:r>
            <a:br>
              <a:rPr lang="en-US" dirty="0"/>
            </a:br>
            <a:endParaRPr lang="en-US" dirty="0"/>
          </a:p>
          <a:p>
            <a:pPr marL="285750" indent="-285750">
              <a:buFontTx/>
              <a:buChar char="-"/>
            </a:pPr>
            <a:r>
              <a:rPr lang="en-US" dirty="0"/>
              <a:t>to collate data for </a:t>
            </a:r>
            <a:r>
              <a:rPr lang="en-US" b="1" dirty="0"/>
              <a:t>additional populations </a:t>
            </a:r>
            <a:r>
              <a:rPr lang="en-US" dirty="0"/>
              <a:t>for which there are too little data to fit an independent curve in EPP (e.g., transgender women or male sex workers)</a:t>
            </a:r>
          </a:p>
          <a:p>
            <a:pPr marL="285750" indent="-285750">
              <a:buFontTx/>
              <a:buChar char="-"/>
            </a:pPr>
            <a:r>
              <a:rPr lang="en-US" dirty="0"/>
              <a:t>to detail </a:t>
            </a:r>
            <a:r>
              <a:rPr lang="en-US" b="1" dirty="0"/>
              <a:t>sources</a:t>
            </a:r>
            <a:r>
              <a:rPr lang="en-US" dirty="0"/>
              <a:t>, </a:t>
            </a:r>
            <a:r>
              <a:rPr lang="en-US" b="1" dirty="0"/>
              <a:t>methods </a:t>
            </a:r>
            <a:r>
              <a:rPr lang="en-US" dirty="0"/>
              <a:t>&amp;</a:t>
            </a:r>
            <a:r>
              <a:rPr lang="en-US" b="1" dirty="0"/>
              <a:t> comparability </a:t>
            </a:r>
            <a:r>
              <a:rPr lang="en-US" dirty="0"/>
              <a:t>of data over time – for valid trends</a:t>
            </a:r>
          </a:p>
          <a:p>
            <a:pPr marL="285750" indent="-285750">
              <a:buFontTx/>
              <a:buChar char="-"/>
            </a:pPr>
            <a:r>
              <a:rPr lang="en-US" dirty="0"/>
              <a:t>to include data on </a:t>
            </a:r>
            <a:r>
              <a:rPr lang="en-US" b="1" dirty="0"/>
              <a:t>ART</a:t>
            </a:r>
            <a:r>
              <a:rPr lang="en-US" dirty="0"/>
              <a:t> in KPs</a:t>
            </a:r>
          </a:p>
          <a:p>
            <a:pPr marL="285750" indent="-285750">
              <a:buFontTx/>
              <a:buChar char="-"/>
            </a:pPr>
            <a:r>
              <a:rPr lang="en-US" dirty="0"/>
              <a:t>to visualize all this in Spectrum (next slide).</a:t>
            </a:r>
            <a:br>
              <a:rPr lang="en-US" dirty="0"/>
            </a:br>
            <a:endParaRPr lang="en-US" dirty="0"/>
          </a:p>
          <a:p>
            <a:pPr marL="285750" indent="-285750">
              <a:buFontTx/>
              <a:buChar char="-"/>
            </a:pPr>
            <a:r>
              <a:rPr lang="en-US" dirty="0"/>
              <a:t>Please provide full source/citation/reference for each data point. Post the original report (e.g., an IBBS final report, preliminary report, or results slides) in your country SharePoint folder.</a:t>
            </a:r>
          </a:p>
          <a:p>
            <a:pPr marL="285750" indent="-285750">
              <a:buFontTx/>
              <a:buChar char="-"/>
            </a:pPr>
            <a:endParaRPr lang="en-CH" dirty="0"/>
          </a:p>
          <a:p>
            <a:endParaRPr lang="en-US" i="1" dirty="0"/>
          </a:p>
        </p:txBody>
      </p:sp>
      <p:graphicFrame>
        <p:nvGraphicFramePr>
          <p:cNvPr id="3" name="Table 2">
            <a:extLst>
              <a:ext uri="{FF2B5EF4-FFF2-40B4-BE49-F238E27FC236}">
                <a16:creationId xmlns:a16="http://schemas.microsoft.com/office/drawing/2014/main" id="{A2361E37-CE18-4AC0-F28F-8E94862A21D8}"/>
              </a:ext>
            </a:extLst>
          </p:cNvPr>
          <p:cNvGraphicFramePr>
            <a:graphicFrameLocks noGrp="1"/>
          </p:cNvGraphicFramePr>
          <p:nvPr>
            <p:extLst>
              <p:ext uri="{D42A27DB-BD31-4B8C-83A1-F6EECF244321}">
                <p14:modId xmlns:p14="http://schemas.microsoft.com/office/powerpoint/2010/main" val="4001953739"/>
              </p:ext>
            </p:extLst>
          </p:nvPr>
        </p:nvGraphicFramePr>
        <p:xfrm>
          <a:off x="116959" y="4878881"/>
          <a:ext cx="5741580" cy="1910946"/>
        </p:xfrm>
        <a:graphic>
          <a:graphicData uri="http://schemas.openxmlformats.org/drawingml/2006/table">
            <a:tbl>
              <a:tblPr>
                <a:tableStyleId>{5C22544A-7EE6-4342-B048-85BDC9FD1C3A}</a:tableStyleId>
              </a:tblPr>
              <a:tblGrid>
                <a:gridCol w="537970">
                  <a:extLst>
                    <a:ext uri="{9D8B030D-6E8A-4147-A177-3AD203B41FA5}">
                      <a16:colId xmlns:a16="http://schemas.microsoft.com/office/drawing/2014/main" val="3008016801"/>
                    </a:ext>
                  </a:extLst>
                </a:gridCol>
                <a:gridCol w="2534839">
                  <a:extLst>
                    <a:ext uri="{9D8B030D-6E8A-4147-A177-3AD203B41FA5}">
                      <a16:colId xmlns:a16="http://schemas.microsoft.com/office/drawing/2014/main" val="692177984"/>
                    </a:ext>
                  </a:extLst>
                </a:gridCol>
                <a:gridCol w="606055">
                  <a:extLst>
                    <a:ext uri="{9D8B030D-6E8A-4147-A177-3AD203B41FA5}">
                      <a16:colId xmlns:a16="http://schemas.microsoft.com/office/drawing/2014/main" val="504501389"/>
                    </a:ext>
                  </a:extLst>
                </a:gridCol>
                <a:gridCol w="414670">
                  <a:extLst>
                    <a:ext uri="{9D8B030D-6E8A-4147-A177-3AD203B41FA5}">
                      <a16:colId xmlns:a16="http://schemas.microsoft.com/office/drawing/2014/main" val="376041600"/>
                    </a:ext>
                  </a:extLst>
                </a:gridCol>
                <a:gridCol w="350875">
                  <a:extLst>
                    <a:ext uri="{9D8B030D-6E8A-4147-A177-3AD203B41FA5}">
                      <a16:colId xmlns:a16="http://schemas.microsoft.com/office/drawing/2014/main" val="89504521"/>
                    </a:ext>
                  </a:extLst>
                </a:gridCol>
                <a:gridCol w="446567">
                  <a:extLst>
                    <a:ext uri="{9D8B030D-6E8A-4147-A177-3AD203B41FA5}">
                      <a16:colId xmlns:a16="http://schemas.microsoft.com/office/drawing/2014/main" val="993191502"/>
                    </a:ext>
                  </a:extLst>
                </a:gridCol>
                <a:gridCol w="435935">
                  <a:extLst>
                    <a:ext uri="{9D8B030D-6E8A-4147-A177-3AD203B41FA5}">
                      <a16:colId xmlns:a16="http://schemas.microsoft.com/office/drawing/2014/main" val="3156843475"/>
                    </a:ext>
                  </a:extLst>
                </a:gridCol>
                <a:gridCol w="414669">
                  <a:extLst>
                    <a:ext uri="{9D8B030D-6E8A-4147-A177-3AD203B41FA5}">
                      <a16:colId xmlns:a16="http://schemas.microsoft.com/office/drawing/2014/main" val="3606659043"/>
                    </a:ext>
                  </a:extLst>
                </a:gridCol>
              </a:tblGrid>
              <a:tr h="143418">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1" i="0" u="none" strike="noStrike">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fontAlgn="b"/>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2010</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2011</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US" sz="1200" b="1" u="none" strike="noStrike" dirty="0">
                          <a:effectLst/>
                          <a:latin typeface="Arial" panose="020B0604020202020204" pitchFamily="34" charset="0"/>
                          <a:cs typeface="Arial" panose="020B0604020202020204" pitchFamily="34" charset="0"/>
                        </a:rPr>
                        <a:t>…</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2020</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a:effectLst/>
                          <a:latin typeface="Arial" panose="020B0604020202020204" pitchFamily="34" charset="0"/>
                          <a:cs typeface="Arial" panose="020B0604020202020204" pitchFamily="34" charset="0"/>
                        </a:rPr>
                        <a:t>2021</a:t>
                      </a:r>
                      <a:endParaRPr lang="en-CH" sz="1200" b="1" i="0" u="none" strike="noStrike">
                        <a:effectLst/>
                        <a:latin typeface="Arial" panose="020B0604020202020204" pitchFamily="34" charset="0"/>
                        <a:cs typeface="Arial" panose="020B0604020202020204" pitchFamily="34" charset="0"/>
                      </a:endParaRPr>
                    </a:p>
                  </a:txBody>
                  <a:tcPr marL="4147" marR="4147" marT="4147" marB="0" anchor="b">
                    <a:lnT w="28575" cap="flat" cmpd="sng" algn="ctr">
                      <a:solidFill>
                        <a:schemeClr val="tx1"/>
                      </a:solidFill>
                      <a:prstDash val="solid"/>
                      <a:round/>
                      <a:headEnd type="none" w="med" len="med"/>
                      <a:tailEnd type="none" w="med" len="med"/>
                    </a:lnT>
                  </a:tcPr>
                </a:tc>
                <a:tc>
                  <a:txBody>
                    <a:bodyPr/>
                    <a:lstStyle/>
                    <a:p>
                      <a:pPr algn="r" fontAlgn="b"/>
                      <a:r>
                        <a:rPr lang="en-CH" sz="1200" b="1" u="none" strike="noStrike" dirty="0">
                          <a:effectLst/>
                          <a:latin typeface="Arial" panose="020B0604020202020204" pitchFamily="34" charset="0"/>
                          <a:cs typeface="Arial" panose="020B0604020202020204" pitchFamily="34" charset="0"/>
                        </a:rPr>
                        <a:t>2022</a:t>
                      </a:r>
                      <a:endParaRPr lang="en-CH" sz="1200" b="1" i="0" u="none" strike="noStrike" dirty="0">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00710460"/>
                  </a:ext>
                </a:extLst>
              </a:tr>
              <a:tr h="34574">
                <a:tc gridSpan="2">
                  <a:txBody>
                    <a:bodyPr/>
                    <a:lstStyle/>
                    <a:p>
                      <a:pPr algn="l" fontAlgn="b"/>
                      <a:r>
                        <a:rPr lang="en-US" sz="1200" u="none" strike="noStrike" dirty="0">
                          <a:effectLst/>
                          <a:latin typeface="Arial" panose="020B0604020202020204" pitchFamily="34" charset="0"/>
                          <a:cs typeface="Arial" panose="020B0604020202020204" pitchFamily="34" charset="0"/>
                        </a:rPr>
                        <a:t>Number of men having sex with men (MSM)</a:t>
                      </a:r>
                      <a:endParaRPr lang="en-US" sz="1200" b="0" i="0" u="none" strike="noStrike" dirty="0">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r" fontAlgn="b"/>
                      <a:r>
                        <a:rPr lang="en-CH" sz="1200" u="none" strike="noStrike" dirty="0">
                          <a:effectLst/>
                          <a:latin typeface="Arial" panose="020B0604020202020204" pitchFamily="34" charset="0"/>
                          <a:cs typeface="Arial" panose="020B0604020202020204" pitchFamily="34" charset="0"/>
                        </a:rPr>
                        <a:t>100</a:t>
                      </a:r>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105</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150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155</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160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5697953"/>
                  </a:ext>
                </a:extLst>
              </a:tr>
              <a:tr h="262928">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dirty="0">
                          <a:effectLst/>
                          <a:latin typeface="Arial" panose="020B0604020202020204" pitchFamily="34" charset="0"/>
                          <a:cs typeface="Arial" panose="020B0604020202020204" pitchFamily="34" charset="0"/>
                        </a:rPr>
                        <a:t>Method</a:t>
                      </a:r>
                      <a:endParaRPr lang="fr-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4757793"/>
                  </a:ext>
                </a:extLst>
              </a:tr>
              <a:tr h="143418">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a:effectLst/>
                          <a:latin typeface="Arial" panose="020B0604020202020204" pitchFamily="34" charset="0"/>
                          <a:cs typeface="Arial" panose="020B0604020202020204" pitchFamily="34" charset="0"/>
                        </a:rPr>
                        <a:t>Source</a:t>
                      </a:r>
                      <a:endParaRPr lang="fr-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dirty="0">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964667"/>
                  </a:ext>
                </a:extLst>
              </a:tr>
              <a:tr h="143418">
                <a:tc gridSpan="2">
                  <a:txBody>
                    <a:bodyPr/>
                    <a:lstStyle/>
                    <a:p>
                      <a:pPr algn="l" fontAlgn="b"/>
                      <a:r>
                        <a:rPr lang="en-US" sz="1200" u="none" strike="noStrike" dirty="0">
                          <a:effectLst/>
                          <a:latin typeface="Arial" panose="020B0604020202020204" pitchFamily="34" charset="0"/>
                          <a:cs typeface="Arial" panose="020B0604020202020204" pitchFamily="34" charset="0"/>
                        </a:rPr>
                        <a:t>Number of female sex workers (FSW)</a:t>
                      </a:r>
                      <a:endParaRPr lang="en-US" sz="1200" b="0" i="0" u="none" strike="noStrike" dirty="0">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r" fontAlgn="b"/>
                      <a:r>
                        <a:rPr lang="en-CH" sz="1200" u="none" strike="noStrike">
                          <a:effectLst/>
                          <a:latin typeface="Arial" panose="020B0604020202020204" pitchFamily="34" charset="0"/>
                          <a:cs typeface="Arial" panose="020B0604020202020204" pitchFamily="34" charset="0"/>
                        </a:rPr>
                        <a:t>200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300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1200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a:effectLst/>
                          <a:latin typeface="Arial" panose="020B0604020202020204" pitchFamily="34" charset="0"/>
                          <a:cs typeface="Arial" panose="020B0604020202020204" pitchFamily="34" charset="0"/>
                        </a:rPr>
                        <a:t>1300</a:t>
                      </a:r>
                      <a:endParaRPr lang="en-CH" sz="1200" b="0" i="0" u="none" strike="noStrike">
                        <a:solidFill>
                          <a:srgbClr val="FF0000"/>
                        </a:solidFill>
                        <a:effectLst/>
                        <a:latin typeface="Arial" panose="020B0604020202020204" pitchFamily="34" charset="0"/>
                        <a:cs typeface="Arial" panose="020B0604020202020204" pitchFamily="34" charset="0"/>
                      </a:endParaRPr>
                    </a:p>
                  </a:txBody>
                  <a:tcPr marL="4147" marR="4147" marT="4147" marB="0" anchor="b"/>
                </a:tc>
                <a:tc>
                  <a:txBody>
                    <a:bodyPr/>
                    <a:lstStyle/>
                    <a:p>
                      <a:pPr algn="r" fontAlgn="b"/>
                      <a:r>
                        <a:rPr lang="en-CH" sz="1200" u="none" strike="noStrike" dirty="0">
                          <a:effectLst/>
                          <a:latin typeface="Arial" panose="020B0604020202020204" pitchFamily="34" charset="0"/>
                          <a:cs typeface="Arial" panose="020B0604020202020204" pitchFamily="34" charset="0"/>
                        </a:rPr>
                        <a:t>1400</a:t>
                      </a:r>
                      <a:endParaRPr lang="en-CH" sz="1200" b="0" i="0" u="none" strike="noStrike" dirty="0">
                        <a:solidFill>
                          <a:srgbClr val="FF000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2563100"/>
                  </a:ext>
                </a:extLst>
              </a:tr>
              <a:tr h="262928">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dirty="0">
                          <a:effectLst/>
                          <a:latin typeface="Arial" panose="020B0604020202020204" pitchFamily="34" charset="0"/>
                          <a:cs typeface="Arial" panose="020B0604020202020204" pitchFamily="34" charset="0"/>
                        </a:rPr>
                        <a:t>Method</a:t>
                      </a:r>
                      <a:endParaRPr lang="fr-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8409037"/>
                  </a:ext>
                </a:extLst>
              </a:tr>
              <a:tr h="143418">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a:txBody>
                    <a:bodyPr/>
                    <a:lstStyle/>
                    <a:p>
                      <a:pPr algn="l" fontAlgn="b"/>
                      <a:r>
                        <a:rPr lang="fr-CH" sz="1200" u="none" strike="noStrike" dirty="0">
                          <a:effectLst/>
                          <a:latin typeface="Arial" panose="020B0604020202020204" pitchFamily="34" charset="0"/>
                          <a:cs typeface="Arial" panose="020B0604020202020204" pitchFamily="34" charset="0"/>
                        </a:rPr>
                        <a:t>Source</a:t>
                      </a:r>
                      <a:endParaRPr lang="fr-CH" sz="1200" b="0" i="0" u="none" strike="noStrike" dirty="0">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r>
                        <a:rPr lang="en-CH" sz="1200" u="none" strike="noStrike">
                          <a:effectLst/>
                          <a:latin typeface="Arial" panose="020B0604020202020204" pitchFamily="34" charset="0"/>
                          <a:cs typeface="Arial" panose="020B0604020202020204" pitchFamily="34" charset="0"/>
                        </a:rPr>
                        <a:t> </a:t>
                      </a:r>
                      <a:endParaRPr lang="en-CH" sz="1200" b="0" i="0" u="none" strike="noStrike">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9812679"/>
                  </a:ext>
                </a:extLst>
              </a:tr>
              <a:tr h="143418">
                <a:tc gridSpan="2">
                  <a:txBody>
                    <a:bodyPr/>
                    <a:lstStyle/>
                    <a:p>
                      <a:pPr algn="l" fontAlgn="b"/>
                      <a:r>
                        <a:rPr lang="en-US" sz="1200" u="none" strike="noStrike" dirty="0">
                          <a:effectLst/>
                          <a:latin typeface="Arial" panose="020B0604020202020204" pitchFamily="34" charset="0"/>
                          <a:cs typeface="Arial" panose="020B0604020202020204" pitchFamily="34" charset="0"/>
                        </a:rPr>
                        <a:t>Number of transgender persons (TG)</a:t>
                      </a:r>
                      <a:endParaRPr lang="en-US" sz="1200" b="0" i="0" u="none" strike="noStrike" dirty="0">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tc>
                <a:tc>
                  <a:txBody>
                    <a:bodyPr/>
                    <a:lstStyle/>
                    <a:p>
                      <a:pPr algn="l" fontAlgn="b"/>
                      <a:endParaRPr lang="en-CH" sz="1200" b="0" i="0" u="none" strike="noStrike">
                        <a:solidFill>
                          <a:srgbClr val="0070C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6771885"/>
                  </a:ext>
                </a:extLst>
              </a:tr>
              <a:tr h="262928">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b"/>
                      <a:r>
                        <a:rPr lang="fr-CH" sz="1200" u="none" strike="noStrike">
                          <a:effectLst/>
                          <a:latin typeface="Arial" panose="020B0604020202020204" pitchFamily="34" charset="0"/>
                          <a:cs typeface="Arial" panose="020B0604020202020204" pitchFamily="34" charset="0"/>
                        </a:rPr>
                        <a:t>Method</a:t>
                      </a:r>
                      <a:endParaRPr lang="fr-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a:solidFill>
                          <a:srgbClr val="00B050"/>
                        </a:solidFill>
                        <a:effectLst/>
                        <a:latin typeface="Arial" panose="020B0604020202020204" pitchFamily="34" charset="0"/>
                        <a:cs typeface="Arial" panose="020B0604020202020204" pitchFamily="34" charset="0"/>
                      </a:endParaRPr>
                    </a:p>
                  </a:txBody>
                  <a:tcPr marL="4147" marR="4147" marT="4147" marB="0" anchor="b">
                    <a:lnB w="28575" cap="flat" cmpd="sng" algn="ctr">
                      <a:solidFill>
                        <a:schemeClr val="tx1"/>
                      </a:solidFill>
                      <a:prstDash val="solid"/>
                      <a:round/>
                      <a:headEnd type="none" w="med" len="med"/>
                      <a:tailEnd type="none" w="med" len="med"/>
                    </a:lnB>
                  </a:tcPr>
                </a:tc>
                <a:tc>
                  <a:txBody>
                    <a:bodyPr/>
                    <a:lstStyle/>
                    <a:p>
                      <a:pPr algn="l" fontAlgn="b"/>
                      <a:endParaRPr lang="en-CH" sz="1200" b="0" i="0" u="none" strike="noStrike" dirty="0">
                        <a:solidFill>
                          <a:srgbClr val="00B050"/>
                        </a:solidFill>
                        <a:effectLst/>
                        <a:latin typeface="Arial" panose="020B0604020202020204" pitchFamily="34" charset="0"/>
                        <a:cs typeface="Arial" panose="020B0604020202020204" pitchFamily="34" charset="0"/>
                      </a:endParaRPr>
                    </a:p>
                  </a:txBody>
                  <a:tcPr marL="4147" marR="4147" marT="4147"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933207"/>
                  </a:ext>
                </a:extLst>
              </a:tr>
            </a:tbl>
          </a:graphicData>
        </a:graphic>
      </p:graphicFrame>
      <p:graphicFrame>
        <p:nvGraphicFramePr>
          <p:cNvPr id="5" name="Table 4">
            <a:extLst>
              <a:ext uri="{FF2B5EF4-FFF2-40B4-BE49-F238E27FC236}">
                <a16:creationId xmlns:a16="http://schemas.microsoft.com/office/drawing/2014/main" id="{6ADDA6F8-1AEE-820F-7430-20A048AB85D9}"/>
              </a:ext>
            </a:extLst>
          </p:cNvPr>
          <p:cNvGraphicFramePr>
            <a:graphicFrameLocks noGrp="1"/>
          </p:cNvGraphicFramePr>
          <p:nvPr>
            <p:extLst>
              <p:ext uri="{D42A27DB-BD31-4B8C-83A1-F6EECF244321}">
                <p14:modId xmlns:p14="http://schemas.microsoft.com/office/powerpoint/2010/main" val="2984379444"/>
              </p:ext>
            </p:extLst>
          </p:nvPr>
        </p:nvGraphicFramePr>
        <p:xfrm>
          <a:off x="5992651" y="4965295"/>
          <a:ext cx="6199348" cy="1638369"/>
        </p:xfrm>
        <a:graphic>
          <a:graphicData uri="http://schemas.openxmlformats.org/drawingml/2006/table">
            <a:tbl>
              <a:tblPr>
                <a:tableStyleId>{5C22544A-7EE6-4342-B048-85BDC9FD1C3A}</a:tableStyleId>
              </a:tblPr>
              <a:tblGrid>
                <a:gridCol w="491324">
                  <a:extLst>
                    <a:ext uri="{9D8B030D-6E8A-4147-A177-3AD203B41FA5}">
                      <a16:colId xmlns:a16="http://schemas.microsoft.com/office/drawing/2014/main" val="538393481"/>
                    </a:ext>
                  </a:extLst>
                </a:gridCol>
                <a:gridCol w="3728279">
                  <a:extLst>
                    <a:ext uri="{9D8B030D-6E8A-4147-A177-3AD203B41FA5}">
                      <a16:colId xmlns:a16="http://schemas.microsoft.com/office/drawing/2014/main" val="2939163162"/>
                    </a:ext>
                  </a:extLst>
                </a:gridCol>
                <a:gridCol w="419070">
                  <a:extLst>
                    <a:ext uri="{9D8B030D-6E8A-4147-A177-3AD203B41FA5}">
                      <a16:colId xmlns:a16="http://schemas.microsoft.com/office/drawing/2014/main" val="1537966508"/>
                    </a:ext>
                  </a:extLst>
                </a:gridCol>
                <a:gridCol w="404620">
                  <a:extLst>
                    <a:ext uri="{9D8B030D-6E8A-4147-A177-3AD203B41FA5}">
                      <a16:colId xmlns:a16="http://schemas.microsoft.com/office/drawing/2014/main" val="2025993025"/>
                    </a:ext>
                  </a:extLst>
                </a:gridCol>
                <a:gridCol w="361267">
                  <a:extLst>
                    <a:ext uri="{9D8B030D-6E8A-4147-A177-3AD203B41FA5}">
                      <a16:colId xmlns:a16="http://schemas.microsoft.com/office/drawing/2014/main" val="4168885674"/>
                    </a:ext>
                  </a:extLst>
                </a:gridCol>
                <a:gridCol w="361267">
                  <a:extLst>
                    <a:ext uri="{9D8B030D-6E8A-4147-A177-3AD203B41FA5}">
                      <a16:colId xmlns:a16="http://schemas.microsoft.com/office/drawing/2014/main" val="3806986087"/>
                    </a:ext>
                  </a:extLst>
                </a:gridCol>
                <a:gridCol w="433521">
                  <a:extLst>
                    <a:ext uri="{9D8B030D-6E8A-4147-A177-3AD203B41FA5}">
                      <a16:colId xmlns:a16="http://schemas.microsoft.com/office/drawing/2014/main" val="2884362055"/>
                    </a:ext>
                  </a:extLst>
                </a:gridCol>
              </a:tblGrid>
              <a:tr h="296945">
                <a:tc>
                  <a:txBody>
                    <a:bodyPr/>
                    <a:lstStyle/>
                    <a:p>
                      <a:pPr algn="l" fontAlgn="b"/>
                      <a:endParaRPr lang="en-CH" sz="1000" b="0" i="0" u="none" strike="noStrike">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fontAlgn="b"/>
                      <a:endParaRPr lang="en-CH" sz="1050" b="0"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MSM</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FSW</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TG</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PWID</a:t>
                      </a:r>
                      <a:endParaRPr lang="fr-CH" sz="1050" b="1" i="0" u="none" strike="noStrike" dirty="0">
                        <a:effectLst/>
                        <a:latin typeface="Calibri" panose="020F0502020204030204" pitchFamily="34" charset="0"/>
                      </a:endParaRPr>
                    </a:p>
                  </a:txBody>
                  <a:tcPr marL="0" marR="0" marT="0" marB="0" anchor="b">
                    <a:lnT w="28575" cap="flat" cmpd="sng" algn="ctr">
                      <a:solidFill>
                        <a:schemeClr val="tx1"/>
                      </a:solidFill>
                      <a:prstDash val="solid"/>
                      <a:round/>
                      <a:headEnd type="none" w="med" len="med"/>
                      <a:tailEnd type="none" w="med" len="med"/>
                    </a:lnT>
                  </a:tcPr>
                </a:tc>
                <a:tc>
                  <a:txBody>
                    <a:bodyPr/>
                    <a:lstStyle/>
                    <a:p>
                      <a:pPr algn="l" fontAlgn="b"/>
                      <a:r>
                        <a:rPr lang="fr-CH" sz="1050" b="1" u="none" strike="noStrike" dirty="0">
                          <a:effectLst/>
                        </a:rPr>
                        <a:t>Clients</a:t>
                      </a:r>
                      <a:endParaRPr lang="fr-CH" sz="1050" b="1" i="0" u="none" strike="noStrike" dirty="0">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1932889"/>
                  </a:ext>
                </a:extLst>
              </a:tr>
              <a:tr h="191632">
                <a:tc gridSpan="2">
                  <a:txBody>
                    <a:bodyPr/>
                    <a:lstStyle/>
                    <a:p>
                      <a:pPr algn="l" fontAlgn="b"/>
                      <a:r>
                        <a:rPr lang="en-US" sz="1050" b="1" u="none" strike="noStrike" dirty="0">
                          <a:effectLst/>
                        </a:rPr>
                        <a:t>Estimated duration of high risk </a:t>
                      </a:r>
                      <a:r>
                        <a:rPr lang="en-US" sz="1050" b="1" u="none" strike="noStrike" dirty="0" err="1">
                          <a:effectLst/>
                        </a:rPr>
                        <a:t>behaviour</a:t>
                      </a:r>
                      <a:endParaRPr lang="en-US" sz="1050" b="1" i="0" u="none" strike="noStrike" dirty="0">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8199034"/>
                  </a:ext>
                </a:extLst>
              </a:tr>
              <a:tr h="383264">
                <a:tc gridSpan="2">
                  <a:txBody>
                    <a:bodyPr/>
                    <a:lstStyle/>
                    <a:p>
                      <a:pPr algn="l" fontAlgn="b"/>
                      <a:r>
                        <a:rPr lang="en-US" sz="1050" u="none" strike="noStrike" dirty="0">
                          <a:effectLst/>
                        </a:rPr>
                        <a:t>See the Guide for updating a Spectrum HIV estimation, Step 8, on Turnover</a:t>
                      </a:r>
                      <a:endParaRPr lang="en-US" sz="1050" b="0" i="0" u="none" strike="noStrike" dirty="0">
                        <a:solidFill>
                          <a:srgbClr val="0070C0"/>
                        </a:solidFill>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hMerge="1">
                  <a:txBody>
                    <a:bodyPr/>
                    <a:lstStyle/>
                    <a:p>
                      <a:endParaRPr lang="en-CH"/>
                    </a:p>
                  </a:txBody>
                  <a:tcPr/>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tc>
                <a:tc>
                  <a:txBody>
                    <a:bodyPr/>
                    <a:lstStyle/>
                    <a:p>
                      <a:pPr algn="l" fontAlgn="b"/>
                      <a:r>
                        <a:rPr lang="en-CH" sz="1050" u="none" strike="noStrike">
                          <a:effectLst/>
                        </a:rPr>
                        <a:t> </a:t>
                      </a:r>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1553079"/>
                  </a:ext>
                </a:extLst>
              </a:tr>
              <a:tr h="383264">
                <a:tc gridSpan="5">
                  <a:txBody>
                    <a:bodyPr/>
                    <a:lstStyle/>
                    <a:p>
                      <a:pPr algn="l" fontAlgn="b"/>
                      <a:r>
                        <a:rPr lang="en-US" sz="1050" u="none" strike="noStrike" dirty="0">
                          <a:effectLst/>
                        </a:rPr>
                        <a:t>Duration is the average number of years a person engages in the behaviors, or expresses the identity, that define this population</a:t>
                      </a:r>
                      <a:endParaRPr lang="en-US" sz="1050" b="0" i="0" u="none" strike="noStrike" dirty="0">
                        <a:solidFill>
                          <a:srgbClr val="0070C0"/>
                        </a:solidFill>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a:txBody>
                    <a:bodyPr/>
                    <a:lstStyle/>
                    <a:p>
                      <a:pPr algn="l" fontAlgn="b"/>
                      <a:endParaRPr lang="en-CH" sz="1050" b="0" i="0" u="none" strike="noStrike">
                        <a:effectLst/>
                        <a:latin typeface="Calibri" panose="020F0502020204030204" pitchFamily="34" charset="0"/>
                      </a:endParaRPr>
                    </a:p>
                  </a:txBody>
                  <a:tcPr marL="0" marR="0" marT="0" marB="0" anchor="b"/>
                </a:tc>
                <a:tc>
                  <a:txBody>
                    <a:bodyPr/>
                    <a:lstStyle/>
                    <a:p>
                      <a:pPr algn="l" fontAlgn="b"/>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3915782"/>
                  </a:ext>
                </a:extLst>
              </a:tr>
              <a:tr h="191632">
                <a:tc>
                  <a:txBody>
                    <a:bodyPr/>
                    <a:lstStyle/>
                    <a:p>
                      <a:pPr algn="l" fontAlgn="b"/>
                      <a:endParaRPr lang="en-CH" sz="1000" b="0" i="0" u="none" strike="noStrike">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dirty="0">
                        <a:effectLst/>
                        <a:latin typeface="Calibri" panose="020F0502020204030204" pitchFamily="34" charset="0"/>
                      </a:endParaRPr>
                    </a:p>
                  </a:txBody>
                  <a:tcPr marL="0" marR="0" marT="0" marB="0" anchor="b"/>
                </a:tc>
                <a:tc>
                  <a:txBody>
                    <a:bodyPr/>
                    <a:lstStyle/>
                    <a:p>
                      <a:pPr algn="l" fontAlgn="b"/>
                      <a:endParaRPr lang="en-CH" sz="1050" b="0" i="0" u="none" strike="noStrike">
                        <a:effectLst/>
                        <a:latin typeface="Calibri" panose="020F0502020204030204" pitchFamily="34" charset="0"/>
                      </a:endParaRPr>
                    </a:p>
                  </a:txBody>
                  <a:tcPr marL="0" marR="0" marT="0" marB="0" anchor="b"/>
                </a:tc>
                <a:tc>
                  <a:txBody>
                    <a:bodyPr/>
                    <a:lstStyle/>
                    <a:p>
                      <a:pPr algn="l" fontAlgn="b"/>
                      <a:endParaRPr lang="en-CH" sz="1050" b="0" i="0" u="none" strike="noStrike">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2459026"/>
                  </a:ext>
                </a:extLst>
              </a:tr>
              <a:tr h="191632">
                <a:tc gridSpan="2">
                  <a:txBody>
                    <a:bodyPr/>
                    <a:lstStyle/>
                    <a:p>
                      <a:pPr algn="l" fontAlgn="b"/>
                      <a:r>
                        <a:rPr lang="en-US" sz="1050" b="1" u="none" strike="noStrike" dirty="0">
                          <a:effectLst/>
                        </a:rPr>
                        <a:t>Proportion of Key Population that is Male</a:t>
                      </a:r>
                      <a:endParaRPr lang="en-US" sz="1050" b="1" i="0" u="none" strike="noStrike" dirty="0">
                        <a:effectLst/>
                        <a:latin typeface="Calibri" panose="020F0502020204030204" pitchFamily="34" charset="0"/>
                      </a:endParaRPr>
                    </a:p>
                  </a:txBody>
                  <a:tcPr marL="0" marR="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hMerge="1">
                  <a:txBody>
                    <a:bodyPr/>
                    <a:lstStyle/>
                    <a:p>
                      <a:endParaRPr lang="en-CH"/>
                    </a:p>
                  </a:txBody>
                  <a:tcPr/>
                </a:tc>
                <a:tc>
                  <a:txBody>
                    <a:bodyPr/>
                    <a:lstStyle/>
                    <a:p>
                      <a:pPr algn="r" fontAlgn="b"/>
                      <a:r>
                        <a:rPr lang="en-CH" sz="1050" u="none" strike="noStrike">
                          <a:effectLst/>
                        </a:rPr>
                        <a:t>100%</a:t>
                      </a:r>
                      <a:endParaRPr lang="en-CH" sz="1050" b="0" i="0" u="none" strike="noStrike">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r" fontAlgn="b"/>
                      <a:r>
                        <a:rPr lang="en-CH" sz="1050" u="none" strike="noStrike">
                          <a:effectLst/>
                        </a:rPr>
                        <a:t>0%</a:t>
                      </a:r>
                      <a:endParaRPr lang="en-CH" sz="1050" b="0" i="0" u="none" strike="noStrike">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050" u="none" strike="noStrike" dirty="0">
                          <a:effectLst/>
                        </a:rPr>
                        <a:t> </a:t>
                      </a:r>
                      <a:endParaRPr lang="en-CH" sz="1050" b="0" i="0" u="none" strike="noStrike" dirty="0">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050" u="none" strike="noStrike" dirty="0">
                          <a:effectLst/>
                        </a:rPr>
                        <a:t> </a:t>
                      </a:r>
                      <a:endParaRPr lang="en-CH" sz="1050" b="0" i="0" u="none" strike="noStrike" dirty="0">
                        <a:effectLst/>
                        <a:latin typeface="Calibri" panose="020F050202020403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r" fontAlgn="b"/>
                      <a:r>
                        <a:rPr lang="en-CH" sz="1050" u="none" strike="noStrike" dirty="0">
                          <a:effectLst/>
                        </a:rPr>
                        <a:t>100%</a:t>
                      </a:r>
                      <a:endParaRPr lang="en-CH" sz="1050" b="0" i="0" u="none" strike="noStrike" dirty="0">
                        <a:effectLst/>
                        <a:latin typeface="Calibri" panose="020F0502020204030204" pitchFamily="34" charset="0"/>
                      </a:endParaRPr>
                    </a:p>
                  </a:txBody>
                  <a:tcPr marL="0" marR="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118249"/>
                  </a:ext>
                </a:extLst>
              </a:tr>
            </a:tbl>
          </a:graphicData>
        </a:graphic>
      </p:graphicFrame>
    </p:spTree>
    <p:extLst>
      <p:ext uri="{BB962C8B-B14F-4D97-AF65-F5344CB8AC3E}">
        <p14:creationId xmlns:p14="http://schemas.microsoft.com/office/powerpoint/2010/main" val="35791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r>
              <a:rPr lang="en-US" sz="2400" b="1" dirty="0">
                <a:solidFill>
                  <a:schemeClr val="accent2"/>
                </a:solidFill>
              </a:rPr>
              <a:t>ART data by KP – </a:t>
            </a:r>
            <a:r>
              <a:rPr lang="en-US" sz="2400" b="1" i="1" dirty="0">
                <a:solidFill>
                  <a:schemeClr val="accent2"/>
                </a:solidFill>
              </a:rPr>
              <a:t>New!</a:t>
            </a:r>
            <a:r>
              <a:rPr lang="en-US" sz="2400" b="1" dirty="0">
                <a:solidFill>
                  <a:schemeClr val="accent2"/>
                </a:solidFill>
              </a:rPr>
              <a:t> in 2023 Spectrum round</a:t>
            </a:r>
          </a:p>
        </p:txBody>
      </p:sp>
      <p:sp>
        <p:nvSpPr>
          <p:cNvPr id="4" name="TextBox 3">
            <a:extLst>
              <a:ext uri="{FF2B5EF4-FFF2-40B4-BE49-F238E27FC236}">
                <a16:creationId xmlns:a16="http://schemas.microsoft.com/office/drawing/2014/main" id="{E217895E-E21E-B08B-C8D0-3860F5349E1B}"/>
              </a:ext>
            </a:extLst>
          </p:cNvPr>
          <p:cNvSpPr txBox="1"/>
          <p:nvPr/>
        </p:nvSpPr>
        <p:spPr>
          <a:xfrm>
            <a:off x="381000" y="1141409"/>
            <a:ext cx="11429999" cy="3970318"/>
          </a:xfrm>
          <a:prstGeom prst="rect">
            <a:avLst/>
          </a:prstGeom>
          <a:noFill/>
        </p:spPr>
        <p:txBody>
          <a:bodyPr wrap="square">
            <a:spAutoFit/>
          </a:bodyPr>
          <a:lstStyle/>
          <a:p>
            <a:r>
              <a:rPr lang="en-US" i="1" dirty="0">
                <a:cs typeface="Arial" panose="020B0604020202020204" pitchFamily="34" charset="0"/>
              </a:rPr>
              <a:t>Optional </a:t>
            </a:r>
            <a:r>
              <a:rPr lang="en-US" dirty="0">
                <a:cs typeface="Arial" panose="020B0604020202020204" pitchFamily="34" charset="0"/>
              </a:rPr>
              <a:t>data element, in the Excel; first step toward </a:t>
            </a:r>
            <a:r>
              <a:rPr lang="en-US" b="1" dirty="0">
                <a:cs typeface="Arial" panose="020B0604020202020204" pitchFamily="34" charset="0"/>
              </a:rPr>
              <a:t>KP-specific treatment cascades</a:t>
            </a:r>
            <a:r>
              <a:rPr lang="en-US" dirty="0">
                <a:cs typeface="Arial" panose="020B0604020202020204" pitchFamily="34" charset="0"/>
              </a:rPr>
              <a:t> .</a:t>
            </a:r>
          </a:p>
          <a:p>
            <a:endParaRPr lang="en-US" dirty="0">
              <a:cs typeface="Arial" panose="020B0604020202020204" pitchFamily="34" charset="0"/>
            </a:endParaRPr>
          </a:p>
          <a:p>
            <a:r>
              <a:rPr lang="en-US" dirty="0">
                <a:cs typeface="Arial" panose="020B0604020202020204" pitchFamily="34" charset="0"/>
              </a:rPr>
              <a:t>Either: </a:t>
            </a:r>
          </a:p>
          <a:p>
            <a:pPr marL="285750" indent="-285750">
              <a:buFont typeface="Arial" panose="020B0604020202020204" pitchFamily="34" charset="0"/>
              <a:buChar char="•"/>
            </a:pPr>
            <a:r>
              <a:rPr lang="en-US" dirty="0">
                <a:cs typeface="Arial" panose="020B0604020202020204" pitchFamily="34" charset="0"/>
              </a:rPr>
              <a:t>Program data for each key population on ART, divided by an estimate of key population living with HIV</a:t>
            </a:r>
          </a:p>
          <a:p>
            <a:pPr marL="285750" indent="-285750">
              <a:buFont typeface="Arial" panose="020B0604020202020204" pitchFamily="34" charset="0"/>
              <a:buChar char="•"/>
            </a:pPr>
            <a:r>
              <a:rPr lang="en-US" dirty="0">
                <a:cs typeface="Arial" panose="020B0604020202020204" pitchFamily="34" charset="0"/>
              </a:rPr>
              <a:t>Or a survey/IBBS providing a % coverage self-reported by respondents.</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Challenges:</a:t>
            </a:r>
          </a:p>
          <a:p>
            <a:pPr marL="285750" indent="-285750">
              <a:buFont typeface="Arial" panose="020B0604020202020204" pitchFamily="34" charset="0"/>
              <a:buChar char="•"/>
            </a:pPr>
            <a:r>
              <a:rPr lang="en-US" dirty="0">
                <a:cs typeface="Arial" panose="020B0604020202020204" pitchFamily="34" charset="0"/>
              </a:rPr>
              <a:t>Validity of self-reported ART uptake</a:t>
            </a:r>
          </a:p>
          <a:p>
            <a:pPr marL="285750" indent="-285750">
              <a:buFont typeface="Arial" panose="020B0604020202020204" pitchFamily="34" charset="0"/>
              <a:buChar char="•"/>
            </a:pPr>
            <a:r>
              <a:rPr lang="en-US" dirty="0">
                <a:cs typeface="Arial" panose="020B0604020202020204" pitchFamily="34" charset="0"/>
              </a:rPr>
              <a:t>Sampling method: </a:t>
            </a:r>
          </a:p>
          <a:p>
            <a:pPr marL="742950" lvl="1" indent="-285750">
              <a:buFont typeface="Arial" panose="020B0604020202020204" pitchFamily="34" charset="0"/>
              <a:buChar char="•"/>
            </a:pPr>
            <a:r>
              <a:rPr lang="en-US" dirty="0">
                <a:cs typeface="Arial" panose="020B0604020202020204" pitchFamily="34" charset="0"/>
              </a:rPr>
              <a:t>If RDS, were initial seeds drawn from treatment clinics, and were enough </a:t>
            </a:r>
            <a:r>
              <a:rPr lang="en-US" dirty="0">
                <a:effectLst/>
                <a:ea typeface="Calibri" panose="020F0502020204030204" pitchFamily="34" charset="0"/>
                <a:cs typeface="Arial" panose="020B0604020202020204" pitchFamily="34" charset="0"/>
              </a:rPr>
              <a:t>recruits/waves brought in </a:t>
            </a:r>
            <a:br>
              <a:rPr lang="en-US" dirty="0">
                <a:effectLst/>
                <a:ea typeface="Calibri" panose="020F0502020204030204" pitchFamily="34" charset="0"/>
                <a:cs typeface="Arial" panose="020B0604020202020204" pitchFamily="34" charset="0"/>
              </a:rPr>
            </a:br>
            <a:r>
              <a:rPr lang="en-US" dirty="0">
                <a:effectLst/>
                <a:ea typeface="Calibri" panose="020F0502020204030204" pitchFamily="34" charset="0"/>
                <a:cs typeface="Arial" panose="020B0604020202020204" pitchFamily="34" charset="0"/>
              </a:rPr>
              <a:t>to reduce biases associated with the </a:t>
            </a:r>
            <a:r>
              <a:rPr lang="en-US">
                <a:effectLst/>
                <a:ea typeface="Calibri" panose="020F0502020204030204" pitchFamily="34" charset="0"/>
                <a:cs typeface="Arial" panose="020B0604020202020204" pitchFamily="34" charset="0"/>
              </a:rPr>
              <a:t>clinic-based primary recruitment</a:t>
            </a:r>
            <a:r>
              <a:rPr lang="en-US" dirty="0">
                <a:effectLst/>
                <a:ea typeface="Calibri" panose="020F0502020204030204" pitchFamily="34" charset="0"/>
                <a:cs typeface="Arial" panose="020B0604020202020204" pitchFamily="34" charset="0"/>
              </a:rPr>
              <a:t>?  </a:t>
            </a:r>
          </a:p>
          <a:p>
            <a:pPr marL="742950" lvl="1" indent="-285750">
              <a:buFont typeface="Arial" panose="020B0604020202020204" pitchFamily="34" charset="0"/>
              <a:buChar char="•"/>
            </a:pPr>
            <a:r>
              <a:rPr lang="en-US" dirty="0">
                <a:cs typeface="Arial" panose="020B0604020202020204" pitchFamily="34" charset="0"/>
              </a:rPr>
              <a:t>If another sampling method, was recruitment in any way linked with (so, oversampling persons accessing) ART or related services? </a:t>
            </a:r>
          </a:p>
          <a:p>
            <a:endParaRPr lang="en-US" dirty="0"/>
          </a:p>
        </p:txBody>
      </p:sp>
      <p:graphicFrame>
        <p:nvGraphicFramePr>
          <p:cNvPr id="3" name="Table 2">
            <a:extLst>
              <a:ext uri="{FF2B5EF4-FFF2-40B4-BE49-F238E27FC236}">
                <a16:creationId xmlns:a16="http://schemas.microsoft.com/office/drawing/2014/main" id="{8CC03E84-B03D-3E3A-7BBA-7A90474FE76A}"/>
              </a:ext>
            </a:extLst>
          </p:cNvPr>
          <p:cNvGraphicFramePr>
            <a:graphicFrameLocks noGrp="1"/>
          </p:cNvGraphicFramePr>
          <p:nvPr>
            <p:extLst>
              <p:ext uri="{D42A27DB-BD31-4B8C-83A1-F6EECF244321}">
                <p14:modId xmlns:p14="http://schemas.microsoft.com/office/powerpoint/2010/main" val="3633382756"/>
              </p:ext>
            </p:extLst>
          </p:nvPr>
        </p:nvGraphicFramePr>
        <p:xfrm>
          <a:off x="679904" y="5222837"/>
          <a:ext cx="11332027" cy="1493520"/>
        </p:xfrm>
        <a:graphic>
          <a:graphicData uri="http://schemas.openxmlformats.org/drawingml/2006/table">
            <a:tbl>
              <a:tblPr>
                <a:tableStyleId>{5C22544A-7EE6-4342-B048-85BDC9FD1C3A}</a:tableStyleId>
              </a:tblPr>
              <a:tblGrid>
                <a:gridCol w="637895">
                  <a:extLst>
                    <a:ext uri="{9D8B030D-6E8A-4147-A177-3AD203B41FA5}">
                      <a16:colId xmlns:a16="http://schemas.microsoft.com/office/drawing/2014/main" val="4005908211"/>
                    </a:ext>
                  </a:extLst>
                </a:gridCol>
                <a:gridCol w="4840501">
                  <a:extLst>
                    <a:ext uri="{9D8B030D-6E8A-4147-A177-3AD203B41FA5}">
                      <a16:colId xmlns:a16="http://schemas.microsoft.com/office/drawing/2014/main" val="4245578248"/>
                    </a:ext>
                  </a:extLst>
                </a:gridCol>
                <a:gridCol w="544087">
                  <a:extLst>
                    <a:ext uri="{9D8B030D-6E8A-4147-A177-3AD203B41FA5}">
                      <a16:colId xmlns:a16="http://schemas.microsoft.com/office/drawing/2014/main" val="918128039"/>
                    </a:ext>
                  </a:extLst>
                </a:gridCol>
                <a:gridCol w="525326">
                  <a:extLst>
                    <a:ext uri="{9D8B030D-6E8A-4147-A177-3AD203B41FA5}">
                      <a16:colId xmlns:a16="http://schemas.microsoft.com/office/drawing/2014/main" val="1628632624"/>
                    </a:ext>
                  </a:extLst>
                </a:gridCol>
                <a:gridCol w="469041">
                  <a:extLst>
                    <a:ext uri="{9D8B030D-6E8A-4147-A177-3AD203B41FA5}">
                      <a16:colId xmlns:a16="http://schemas.microsoft.com/office/drawing/2014/main" val="3320296140"/>
                    </a:ext>
                  </a:extLst>
                </a:gridCol>
                <a:gridCol w="469041">
                  <a:extLst>
                    <a:ext uri="{9D8B030D-6E8A-4147-A177-3AD203B41FA5}">
                      <a16:colId xmlns:a16="http://schemas.microsoft.com/office/drawing/2014/main" val="1728672362"/>
                    </a:ext>
                  </a:extLst>
                </a:gridCol>
                <a:gridCol w="562849">
                  <a:extLst>
                    <a:ext uri="{9D8B030D-6E8A-4147-A177-3AD203B41FA5}">
                      <a16:colId xmlns:a16="http://schemas.microsoft.com/office/drawing/2014/main" val="84493763"/>
                    </a:ext>
                  </a:extLst>
                </a:gridCol>
                <a:gridCol w="469041">
                  <a:extLst>
                    <a:ext uri="{9D8B030D-6E8A-4147-A177-3AD203B41FA5}">
                      <a16:colId xmlns:a16="http://schemas.microsoft.com/office/drawing/2014/main" val="2935642404"/>
                    </a:ext>
                  </a:extLst>
                </a:gridCol>
                <a:gridCol w="469041">
                  <a:extLst>
                    <a:ext uri="{9D8B030D-6E8A-4147-A177-3AD203B41FA5}">
                      <a16:colId xmlns:a16="http://schemas.microsoft.com/office/drawing/2014/main" val="1139666614"/>
                    </a:ext>
                  </a:extLst>
                </a:gridCol>
                <a:gridCol w="469041">
                  <a:extLst>
                    <a:ext uri="{9D8B030D-6E8A-4147-A177-3AD203B41FA5}">
                      <a16:colId xmlns:a16="http://schemas.microsoft.com/office/drawing/2014/main" val="2482951645"/>
                    </a:ext>
                  </a:extLst>
                </a:gridCol>
                <a:gridCol w="469041">
                  <a:extLst>
                    <a:ext uri="{9D8B030D-6E8A-4147-A177-3AD203B41FA5}">
                      <a16:colId xmlns:a16="http://schemas.microsoft.com/office/drawing/2014/main" val="537454501"/>
                    </a:ext>
                  </a:extLst>
                </a:gridCol>
                <a:gridCol w="469041">
                  <a:extLst>
                    <a:ext uri="{9D8B030D-6E8A-4147-A177-3AD203B41FA5}">
                      <a16:colId xmlns:a16="http://schemas.microsoft.com/office/drawing/2014/main" val="1691992353"/>
                    </a:ext>
                  </a:extLst>
                </a:gridCol>
                <a:gridCol w="469041">
                  <a:extLst>
                    <a:ext uri="{9D8B030D-6E8A-4147-A177-3AD203B41FA5}">
                      <a16:colId xmlns:a16="http://schemas.microsoft.com/office/drawing/2014/main" val="2715589449"/>
                    </a:ext>
                  </a:extLst>
                </a:gridCol>
                <a:gridCol w="469041">
                  <a:extLst>
                    <a:ext uri="{9D8B030D-6E8A-4147-A177-3AD203B41FA5}">
                      <a16:colId xmlns:a16="http://schemas.microsoft.com/office/drawing/2014/main" val="2536215984"/>
                    </a:ext>
                  </a:extLst>
                </a:gridCol>
              </a:tblGrid>
              <a:tr h="165100">
                <a:tc>
                  <a:txBody>
                    <a:bodyPr/>
                    <a:lstStyle/>
                    <a:p>
                      <a:pPr algn="l" fontAlgn="b"/>
                      <a:endParaRPr lang="fr-CH" sz="1400" b="0" i="0" u="none" strike="noStrike" dirty="0">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2010</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2011</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2012</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2013</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2014</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2015</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2016</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2017</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2018</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2019</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2020</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effectLst/>
                          <a:latin typeface="Arial" panose="020B0604020202020204" pitchFamily="34" charset="0"/>
                          <a:cs typeface="Arial" panose="020B0604020202020204" pitchFamily="34" charset="0"/>
                        </a:rPr>
                        <a:t>2021</a:t>
                      </a:r>
                      <a:endParaRPr lang="en-CH" sz="1400" b="1" i="0" u="none" strike="noStrike" dirty="0">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352920"/>
                  </a:ext>
                </a:extLst>
              </a:tr>
              <a:tr h="165100">
                <a:tc>
                  <a:txBody>
                    <a:bodyPr/>
                    <a:lstStyle/>
                    <a:p>
                      <a:pPr algn="l" fontAlgn="b"/>
                      <a:r>
                        <a:rPr lang="fr-CH" sz="1400" b="1" u="none" strike="noStrike" dirty="0">
                          <a:effectLst/>
                          <a:latin typeface="Arial" panose="020B0604020202020204" pitchFamily="34" charset="0"/>
                          <a:cs typeface="Arial" panose="020B0604020202020204" pitchFamily="34" charset="0"/>
                        </a:rPr>
                        <a:t>FSW</a:t>
                      </a:r>
                      <a:endParaRPr lang="fr-CH" sz="1400" b="1" i="0" u="none" strike="noStrike" dirty="0">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400" u="none" strike="noStrike" dirty="0">
                          <a:effectLst/>
                          <a:latin typeface="Arial" panose="020B0604020202020204" pitchFamily="34" charset="0"/>
                          <a:cs typeface="Arial" panose="020B0604020202020204" pitchFamily="34" charset="0"/>
                        </a:rPr>
                        <a:t>Number of FSW on ART</a:t>
                      </a:r>
                      <a:endParaRPr lang="en-US"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1490114"/>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r" fontAlgn="b"/>
                      <a:r>
                        <a:rPr lang="fr-CH" sz="1400" u="none" strike="noStrike" dirty="0">
                          <a:effectLst/>
                          <a:latin typeface="Arial" panose="020B0604020202020204" pitchFamily="34" charset="0"/>
                          <a:cs typeface="Arial" panose="020B0604020202020204" pitchFamily="34" charset="0"/>
                        </a:rPr>
                        <a:t>Source</a:t>
                      </a:r>
                      <a:endParaRPr lang="fr-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2969439"/>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latin typeface="Arial" panose="020B0604020202020204" pitchFamily="34" charset="0"/>
                          <a:cs typeface="Arial" panose="020B0604020202020204" pitchFamily="34" charset="0"/>
                        </a:rPr>
                        <a:t>Estimated number of FSW living with HIV</a:t>
                      </a:r>
                      <a:endParaRPr lang="en-US"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4018114"/>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r" fontAlgn="b"/>
                      <a:r>
                        <a:rPr lang="fr-CH" sz="1400" u="none" strike="noStrike">
                          <a:effectLst/>
                          <a:latin typeface="Arial" panose="020B0604020202020204" pitchFamily="34" charset="0"/>
                          <a:cs typeface="Arial" panose="020B0604020202020204" pitchFamily="34" charset="0"/>
                        </a:rPr>
                        <a:t>Source</a:t>
                      </a:r>
                      <a:endParaRPr lang="fr-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9773535"/>
                  </a:ext>
                </a:extLst>
              </a:tr>
              <a:tr h="165100">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tcPr>
                </a:tc>
                <a:tc>
                  <a:txBody>
                    <a:bodyPr/>
                    <a:lstStyle/>
                    <a:p>
                      <a:pPr algn="l" fontAlgn="b"/>
                      <a:r>
                        <a:rPr lang="en-US" sz="1400" u="none" strike="noStrike">
                          <a:effectLst/>
                          <a:latin typeface="Arial" panose="020B0604020202020204" pitchFamily="34" charset="0"/>
                          <a:cs typeface="Arial" panose="020B0604020202020204" pitchFamily="34" charset="0"/>
                        </a:rPr>
                        <a:t>Estimated ART coverage among HIV-positive FSW</a:t>
                      </a:r>
                      <a:endParaRPr lang="en-US"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CH" sz="1400" b="0" i="0" u="none" strike="noStrike">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5898107"/>
                  </a:ext>
                </a:extLst>
              </a:tr>
              <a:tr h="165100">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fontAlgn="b"/>
                      <a:r>
                        <a:rPr lang="fr-CH" sz="1400" u="none" strike="noStrike">
                          <a:effectLst/>
                          <a:latin typeface="Arial" panose="020B0604020202020204" pitchFamily="34" charset="0"/>
                          <a:cs typeface="Arial" panose="020B0604020202020204" pitchFamily="34" charset="0"/>
                        </a:rPr>
                        <a:t>Source</a:t>
                      </a:r>
                      <a:endParaRPr lang="fr-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a:effectLst/>
                          <a:latin typeface="Arial" panose="020B0604020202020204" pitchFamily="34" charset="0"/>
                          <a:cs typeface="Arial" panose="020B0604020202020204" pitchFamily="34" charset="0"/>
                        </a:rPr>
                        <a:t> </a:t>
                      </a:r>
                      <a:endParaRPr lang="en-CH" sz="1400" b="0" i="0" u="none" strike="noStrike">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B w="28575" cap="flat" cmpd="sng" algn="ctr">
                      <a:solidFill>
                        <a:schemeClr val="tx1"/>
                      </a:solidFill>
                      <a:prstDash val="solid"/>
                      <a:round/>
                      <a:headEnd type="none" w="med" len="med"/>
                      <a:tailEnd type="none" w="med" len="med"/>
                    </a:lnB>
                  </a:tcPr>
                </a:tc>
                <a:tc>
                  <a:txBody>
                    <a:bodyPr/>
                    <a:lstStyle/>
                    <a:p>
                      <a:pPr algn="l" fontAlgn="b"/>
                      <a:r>
                        <a:rPr lang="en-CH" sz="1400" u="none" strike="noStrike" dirty="0">
                          <a:effectLst/>
                          <a:latin typeface="Arial" panose="020B0604020202020204" pitchFamily="34" charset="0"/>
                          <a:cs typeface="Arial" panose="020B0604020202020204" pitchFamily="34" charset="0"/>
                        </a:rPr>
                        <a:t> </a:t>
                      </a:r>
                      <a:endParaRPr lang="en-CH" sz="1400" b="0" i="0" u="none" strike="noStrike" dirty="0">
                        <a:effectLst/>
                        <a:latin typeface="Arial" panose="020B0604020202020204" pitchFamily="34" charset="0"/>
                        <a:cs typeface="Arial" panose="020B0604020202020204" pitchFamily="34" charset="0"/>
                      </a:endParaRPr>
                    </a:p>
                  </a:txBody>
                  <a:tcPr marL="0" marR="0" marT="0"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450033"/>
                  </a:ext>
                </a:extLst>
              </a:tr>
            </a:tbl>
          </a:graphicData>
        </a:graphic>
      </p:graphicFrame>
    </p:spTree>
    <p:extLst>
      <p:ext uri="{BB962C8B-B14F-4D97-AF65-F5344CB8AC3E}">
        <p14:creationId xmlns:p14="http://schemas.microsoft.com/office/powerpoint/2010/main" val="90732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3A79-C82E-7CA6-44BA-2071B6AA8938}"/>
              </a:ext>
            </a:extLst>
          </p:cNvPr>
          <p:cNvSpPr>
            <a:spLocks noGrp="1"/>
          </p:cNvSpPr>
          <p:nvPr>
            <p:ph type="title"/>
          </p:nvPr>
        </p:nvSpPr>
        <p:spPr>
          <a:xfrm>
            <a:off x="598713" y="274638"/>
            <a:ext cx="11380953" cy="1143000"/>
          </a:xfrm>
        </p:spPr>
        <p:txBody>
          <a:bodyPr/>
          <a:lstStyle/>
          <a:p>
            <a:pPr algn="l"/>
            <a:r>
              <a:rPr lang="en-US" sz="3200" b="1" dirty="0">
                <a:solidFill>
                  <a:schemeClr val="accent2"/>
                </a:solidFill>
                <a:latin typeface="Arial" panose="020B0604020202020204" pitchFamily="34" charset="0"/>
                <a:ea typeface="ＭＳ Ｐゴシック" panose="020B0600070205080204" pitchFamily="34" charset="-128"/>
                <a:cs typeface="+mn-cs"/>
              </a:rPr>
              <a:t>Key population data – external/internal to models</a:t>
            </a:r>
            <a:endParaRPr lang="en-CH" sz="32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3" name="Content Placeholder 2">
            <a:extLst>
              <a:ext uri="{FF2B5EF4-FFF2-40B4-BE49-F238E27FC236}">
                <a16:creationId xmlns:a16="http://schemas.microsoft.com/office/drawing/2014/main" id="{BCC0D210-BD75-4CBB-1D73-48FE91A49F58}"/>
              </a:ext>
            </a:extLst>
          </p:cNvPr>
          <p:cNvSpPr>
            <a:spLocks noGrp="1"/>
          </p:cNvSpPr>
          <p:nvPr>
            <p:ph idx="1"/>
          </p:nvPr>
        </p:nvSpPr>
        <p:spPr>
          <a:xfrm>
            <a:off x="674914" y="1425542"/>
            <a:ext cx="10907486" cy="4975258"/>
          </a:xfrm>
        </p:spPr>
        <p:txBody>
          <a:bodyPr/>
          <a:lstStyle/>
          <a:p>
            <a:pPr marL="0" indent="0">
              <a:buNone/>
            </a:pPr>
            <a:r>
              <a:rPr lang="en-US" sz="2400" dirty="0"/>
              <a:t>We must understand </a:t>
            </a:r>
            <a:r>
              <a:rPr lang="en-US" sz="2400" b="1" dirty="0"/>
              <a:t>impacts of HIV on key population communities </a:t>
            </a:r>
            <a:br>
              <a:rPr lang="en-US" sz="2400" b="1" dirty="0"/>
            </a:br>
            <a:r>
              <a:rPr lang="en-US" sz="2400" b="1" dirty="0"/>
              <a:t>&amp; their contributions to national epidemics and responses  </a:t>
            </a:r>
            <a:br>
              <a:rPr lang="en-US" sz="2400" b="1" dirty="0"/>
            </a:br>
            <a:endParaRPr lang="en-US" sz="2400" b="1" dirty="0"/>
          </a:p>
          <a:p>
            <a:pPr marL="0" indent="0">
              <a:buNone/>
            </a:pPr>
            <a:r>
              <a:rPr lang="en-US" sz="2400" dirty="0"/>
              <a:t>… </a:t>
            </a:r>
            <a:r>
              <a:rPr lang="en-US" sz="2400" i="1" dirty="0"/>
              <a:t>whether or not these are used in the Spectrum incidence estimation model</a:t>
            </a:r>
            <a:br>
              <a:rPr lang="en-US" sz="2400" i="1" dirty="0"/>
            </a:br>
            <a:endParaRPr lang="en-US" sz="2400" i="1" dirty="0"/>
          </a:p>
          <a:p>
            <a:r>
              <a:rPr lang="en-US" sz="2400" dirty="0"/>
              <a:t>HIV prevalence in past 10 years (minimum)</a:t>
            </a:r>
          </a:p>
          <a:p>
            <a:r>
              <a:rPr lang="en-US" sz="2400" dirty="0"/>
              <a:t>Population size estimates (over time)</a:t>
            </a:r>
          </a:p>
          <a:p>
            <a:r>
              <a:rPr lang="en-US" sz="2400" dirty="0"/>
              <a:t>ART coverage (numbers and/or %) among key populations</a:t>
            </a:r>
          </a:p>
          <a:p>
            <a:r>
              <a:rPr lang="en-US" sz="2400" dirty="0"/>
              <a:t>HIV testing/new diagnoses by population</a:t>
            </a:r>
          </a:p>
          <a:p>
            <a:pPr marL="0" indent="0">
              <a:buNone/>
            </a:pPr>
            <a:endParaRPr lang="en-US" sz="2400" dirty="0"/>
          </a:p>
          <a:p>
            <a:pPr marL="0" indent="0">
              <a:buNone/>
            </a:pPr>
            <a:r>
              <a:rPr lang="en-US" sz="2400" dirty="0"/>
              <a:t>To input to: Modes of transmission analyses </a:t>
            </a:r>
            <a:r>
              <a:rPr lang="en-US" sz="2400"/>
              <a:t>by country</a:t>
            </a:r>
            <a:endParaRPr lang="en-US" sz="2400" b="1" dirty="0"/>
          </a:p>
        </p:txBody>
      </p:sp>
    </p:spTree>
    <p:extLst>
      <p:ext uri="{BB962C8B-B14F-4D97-AF65-F5344CB8AC3E}">
        <p14:creationId xmlns:p14="http://schemas.microsoft.com/office/powerpoint/2010/main" val="371316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r>
              <a:rPr lang="en-US" sz="2400" b="1">
                <a:solidFill>
                  <a:schemeClr val="accent2"/>
                </a:solidFill>
              </a:rPr>
              <a:t>KP data: export from XLS to Spectrum (I)</a:t>
            </a:r>
            <a:endParaRPr lang="en-US" sz="2000"/>
          </a:p>
        </p:txBody>
      </p:sp>
      <p:sp>
        <p:nvSpPr>
          <p:cNvPr id="4" name="TextBox 3">
            <a:extLst>
              <a:ext uri="{FF2B5EF4-FFF2-40B4-BE49-F238E27FC236}">
                <a16:creationId xmlns:a16="http://schemas.microsoft.com/office/drawing/2014/main" id="{E217895E-E21E-B08B-C8D0-3860F5349E1B}"/>
              </a:ext>
            </a:extLst>
          </p:cNvPr>
          <p:cNvSpPr txBox="1"/>
          <p:nvPr/>
        </p:nvSpPr>
        <p:spPr>
          <a:xfrm>
            <a:off x="720952" y="1176046"/>
            <a:ext cx="10526485" cy="4524315"/>
          </a:xfrm>
          <a:prstGeom prst="rect">
            <a:avLst/>
          </a:prstGeom>
          <a:noFill/>
        </p:spPr>
        <p:txBody>
          <a:bodyPr wrap="square">
            <a:spAutoFit/>
          </a:bodyPr>
          <a:lstStyle/>
          <a:p>
            <a:r>
              <a:rPr lang="en-US" dirty="0"/>
              <a:t>Encouraged but optional, export the KP data from the Excel into </a:t>
            </a:r>
          </a:p>
          <a:p>
            <a:br>
              <a:rPr lang="en-US" dirty="0"/>
            </a:br>
            <a:r>
              <a:rPr lang="en-US" i="1" dirty="0"/>
              <a:t>Spectrum &gt; AIM &gt; Program Statistics &gt; Key Populations</a:t>
            </a:r>
            <a:r>
              <a:rPr lang="en-US" dirty="0"/>
              <a:t>: </a:t>
            </a:r>
          </a:p>
          <a:p>
            <a:pPr marL="285750" indent="-285750">
              <a:buFont typeface="Arial" panose="020B0604020202020204" pitchFamily="34" charset="0"/>
              <a:buChar char="•"/>
            </a:pPr>
            <a:r>
              <a:rPr lang="en-US" dirty="0"/>
              <a:t>As secondary archive, with </a:t>
            </a:r>
            <a:r>
              <a:rPr lang="en-US" b="1" dirty="0"/>
              <a:t>full documentation of source and methods</a:t>
            </a:r>
            <a:br>
              <a:rPr lang="en-US" dirty="0"/>
            </a:br>
            <a:endParaRPr lang="en-US" dirty="0"/>
          </a:p>
          <a:p>
            <a:pPr marL="285750" indent="-285750">
              <a:buFont typeface="Arial" panose="020B0604020202020204" pitchFamily="34" charset="0"/>
              <a:buChar char="•"/>
            </a:pPr>
            <a:r>
              <a:rPr lang="en-US" dirty="0"/>
              <a:t>Include any </a:t>
            </a:r>
            <a:r>
              <a:rPr lang="en-US" b="1" dirty="0"/>
              <a:t>KP with fewer than 3 data poin</a:t>
            </a:r>
            <a:r>
              <a:rPr lang="en-US" dirty="0"/>
              <a:t>ts (which are not eligible for EPP’s trend estimation)</a:t>
            </a:r>
            <a:br>
              <a:rPr lang="en-US" dirty="0"/>
            </a:br>
            <a:endParaRPr lang="en-US" dirty="0"/>
          </a:p>
          <a:p>
            <a:pPr marL="285750" indent="-285750">
              <a:buFont typeface="Arial" panose="020B0604020202020204" pitchFamily="34" charset="0"/>
              <a:buChar char="•"/>
            </a:pPr>
            <a:r>
              <a:rPr lang="en-US" dirty="0"/>
              <a:t>To </a:t>
            </a:r>
            <a:r>
              <a:rPr lang="en-US" b="1" dirty="0"/>
              <a:t>plot </a:t>
            </a:r>
            <a:r>
              <a:rPr lang="en-US" dirty="0"/>
              <a:t>the KP data, for 1 (recent) calendar year</a:t>
            </a:r>
            <a:br>
              <a:rPr lang="en-US" dirty="0"/>
            </a:br>
            <a:endParaRPr lang="en-US" dirty="0"/>
          </a:p>
          <a:p>
            <a:pPr marL="285750" indent="-285750">
              <a:buFont typeface="Arial" panose="020B0604020202020204" pitchFamily="34" charset="0"/>
              <a:buChar char="•"/>
            </a:pPr>
            <a:r>
              <a:rPr lang="en-US" dirty="0"/>
              <a:t>Spectrum will calculate and show ‘Other F/M’ alongside, so the </a:t>
            </a:r>
            <a:r>
              <a:rPr lang="en-US" b="1" dirty="0"/>
              <a:t>full population distribution </a:t>
            </a:r>
            <a:br>
              <a:rPr lang="en-US" b="1" dirty="0"/>
            </a:br>
            <a:r>
              <a:rPr lang="en-US" dirty="0"/>
              <a:t>for population, PLHIV and (if inputted for KP) </a:t>
            </a:r>
            <a:r>
              <a:rPr lang="en-US"/>
              <a:t>ART coverage and New </a:t>
            </a:r>
            <a:r>
              <a:rPr lang="en-US" dirty="0"/>
              <a:t>Infections.</a:t>
            </a:r>
            <a:br>
              <a:rPr lang="en-US" dirty="0"/>
            </a:br>
            <a:endParaRPr lang="en-US" dirty="0"/>
          </a:p>
          <a:p>
            <a:pPr marL="285750" indent="-285750">
              <a:buFont typeface="Arial" panose="020B0604020202020204" pitchFamily="34" charset="0"/>
              <a:buChar char="•"/>
            </a:pPr>
            <a:r>
              <a:rPr lang="en-US" dirty="0"/>
              <a:t>Won’t impact the HIV estimate, </a:t>
            </a:r>
            <a:br>
              <a:rPr lang="en-US" dirty="0"/>
            </a:br>
            <a:r>
              <a:rPr lang="en-US" dirty="0"/>
              <a:t>which remains based on CSAVR, or on your EPP with selected KPs with &gt;=3 data points.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8473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r>
              <a:rPr lang="en-US" sz="2400" b="1" dirty="0">
                <a:solidFill>
                  <a:schemeClr val="accent2"/>
                </a:solidFill>
              </a:rPr>
              <a:t>KP data: Process &amp; file storing</a:t>
            </a:r>
            <a:endParaRPr lang="en-US" sz="2000" dirty="0"/>
          </a:p>
        </p:txBody>
      </p:sp>
      <p:sp>
        <p:nvSpPr>
          <p:cNvPr id="4" name="TextBox 3">
            <a:extLst>
              <a:ext uri="{FF2B5EF4-FFF2-40B4-BE49-F238E27FC236}">
                <a16:creationId xmlns:a16="http://schemas.microsoft.com/office/drawing/2014/main" id="{E217895E-E21E-B08B-C8D0-3860F5349E1B}"/>
              </a:ext>
            </a:extLst>
          </p:cNvPr>
          <p:cNvSpPr txBox="1"/>
          <p:nvPr/>
        </p:nvSpPr>
        <p:spPr>
          <a:xfrm>
            <a:off x="720952" y="1176046"/>
            <a:ext cx="10526485" cy="3693319"/>
          </a:xfrm>
          <a:prstGeom prst="rect">
            <a:avLst/>
          </a:prstGeom>
          <a:noFill/>
        </p:spPr>
        <p:txBody>
          <a:bodyPr wrap="square">
            <a:spAutoFit/>
          </a:bodyPr>
          <a:lstStyle/>
          <a:p>
            <a:r>
              <a:rPr lang="en-US" u="sng" dirty="0"/>
              <a:t>During workshop:</a:t>
            </a:r>
          </a:p>
          <a:p>
            <a:r>
              <a:rPr lang="en-US" dirty="0"/>
              <a:t>Download empty XLS template from </a:t>
            </a:r>
            <a:r>
              <a:rPr lang="en-US" i="1" dirty="0" err="1"/>
              <a:t>Workshop_Share</a:t>
            </a:r>
            <a:r>
              <a:rPr lang="en-US" i="1" dirty="0"/>
              <a:t> folder </a:t>
            </a:r>
            <a:r>
              <a:rPr lang="en-US" dirty="0"/>
              <a:t>(or the E-mail from UNAIDS ‘Estimates’)</a:t>
            </a:r>
          </a:p>
          <a:p>
            <a:r>
              <a:rPr lang="en-US" dirty="0"/>
              <a:t>Resave as: </a:t>
            </a:r>
            <a:r>
              <a:rPr lang="en-US" i="1" dirty="0"/>
              <a:t>[</a:t>
            </a:r>
            <a:r>
              <a:rPr lang="en-US" i="1" dirty="0" err="1"/>
              <a:t>CountryName</a:t>
            </a:r>
            <a:r>
              <a:rPr lang="en-US" i="1" dirty="0"/>
              <a:t>]_KPdata_Date.XLS</a:t>
            </a:r>
            <a:r>
              <a:rPr lang="en-US" dirty="0"/>
              <a:t>, locally and/or on your Country SharePoint folder</a:t>
            </a:r>
          </a:p>
          <a:p>
            <a:endParaRPr lang="en-US" dirty="0"/>
          </a:p>
          <a:p>
            <a:r>
              <a:rPr lang="en-US" u="sng" dirty="0"/>
              <a:t>Before or by 31 March</a:t>
            </a:r>
            <a:endParaRPr lang="en-US" dirty="0"/>
          </a:p>
          <a:p>
            <a:pPr marL="285750" indent="-285750">
              <a:buFont typeface="Arial" panose="020B0604020202020204" pitchFamily="34" charset="0"/>
              <a:buChar char="•"/>
            </a:pPr>
            <a:r>
              <a:rPr lang="en-US" dirty="0"/>
              <a:t>Save the final XLS on your Country SharePoint folder</a:t>
            </a:r>
          </a:p>
          <a:p>
            <a:pPr marL="285750" indent="-285750">
              <a:buFont typeface="Arial" panose="020B0604020202020204" pitchFamily="34" charset="0"/>
              <a:buChar char="•"/>
            </a:pPr>
            <a:r>
              <a:rPr lang="en-US" dirty="0"/>
              <a:t>Import the final XLS into the final Spectrum file</a:t>
            </a:r>
          </a:p>
          <a:p>
            <a:pPr marL="285750" indent="-285750">
              <a:buFont typeface="Arial" panose="020B0604020202020204" pitchFamily="34" charset="0"/>
              <a:buChar char="•"/>
            </a:pPr>
            <a:r>
              <a:rPr lang="en-US" dirty="0"/>
              <a:t>Save the final Spectrum-PJNZ on your Country SharePoint folder</a:t>
            </a:r>
          </a:p>
          <a:p>
            <a:pPr marL="285750" indent="-285750">
              <a:buFont typeface="Arial" panose="020B0604020202020204" pitchFamily="34" charset="0"/>
              <a:buChar char="•"/>
            </a:pPr>
            <a:r>
              <a:rPr lang="en-US" dirty="0"/>
              <a:t>Submit for UNAIDS’ review, via E-mail, the same final XLS and </a:t>
            </a:r>
            <a:r>
              <a:rPr lang="en-US" dirty="0" err="1"/>
              <a:t>Spectrum.PJNZ</a:t>
            </a:r>
            <a:r>
              <a:rPr lang="en-US" dirty="0"/>
              <a:t> </a:t>
            </a:r>
          </a:p>
          <a:p>
            <a:endParaRPr lang="en-US" dirty="0"/>
          </a:p>
          <a:p>
            <a:r>
              <a:rPr lang="en-US" u="sng" dirty="0"/>
              <a:t>Repeat the Excel-to-Spectrum import </a:t>
            </a:r>
            <a:r>
              <a:rPr lang="en-US" dirty="0"/>
              <a:t>every time when:</a:t>
            </a:r>
          </a:p>
          <a:p>
            <a:pPr marL="285750" indent="-285750">
              <a:buFont typeface="Arial" panose="020B0604020202020204" pitchFamily="34" charset="0"/>
              <a:buChar char="•"/>
            </a:pPr>
            <a:r>
              <a:rPr lang="en-US" dirty="0"/>
              <a:t>You update the KP data, at least when you change the latest-year data that you export to Spectrum</a:t>
            </a:r>
          </a:p>
          <a:p>
            <a:pPr marL="285750" indent="-285750">
              <a:buFont typeface="Arial" panose="020B0604020202020204" pitchFamily="34" charset="0"/>
              <a:buChar char="•"/>
            </a:pPr>
            <a:r>
              <a:rPr lang="en-US" dirty="0"/>
              <a:t>The Spectrum national incidence &amp; PLHIV estimate changes.</a:t>
            </a:r>
          </a:p>
        </p:txBody>
      </p:sp>
    </p:spTree>
    <p:extLst>
      <p:ext uri="{BB962C8B-B14F-4D97-AF65-F5344CB8AC3E}">
        <p14:creationId xmlns:p14="http://schemas.microsoft.com/office/powerpoint/2010/main" val="141646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461665"/>
          </a:xfrm>
          <a:prstGeom prst="rect">
            <a:avLst/>
          </a:prstGeom>
          <a:noFill/>
        </p:spPr>
        <p:txBody>
          <a:bodyPr wrap="square" lIns="91440" tIns="45720" rIns="91440" bIns="45720" rtlCol="0" anchor="t">
            <a:spAutoFit/>
          </a:bodyPr>
          <a:lstStyle/>
          <a:p>
            <a:r>
              <a:rPr lang="en-US" sz="2400" b="1">
                <a:solidFill>
                  <a:schemeClr val="accent2"/>
                </a:solidFill>
              </a:rPr>
              <a:t>KP data: export from XLS to Spectrum (II)</a:t>
            </a:r>
            <a:endParaRPr lang="en-US" sz="2000"/>
          </a:p>
        </p:txBody>
      </p:sp>
      <p:pic>
        <p:nvPicPr>
          <p:cNvPr id="6" name="Picture 5" descr="Graphical user interface, application, table, Excel&#10;&#10;Description automatically generated">
            <a:extLst>
              <a:ext uri="{FF2B5EF4-FFF2-40B4-BE49-F238E27FC236}">
                <a16:creationId xmlns:a16="http://schemas.microsoft.com/office/drawing/2014/main" id="{06848DB1-8691-AA18-14E5-74B28CB966FE}"/>
              </a:ext>
            </a:extLst>
          </p:cNvPr>
          <p:cNvPicPr>
            <a:picLocks noChangeAspect="1"/>
          </p:cNvPicPr>
          <p:nvPr/>
        </p:nvPicPr>
        <p:blipFill rotWithShape="1">
          <a:blip r:embed="rId3"/>
          <a:srcRect l="729" b="7594"/>
          <a:stretch/>
        </p:blipFill>
        <p:spPr>
          <a:xfrm>
            <a:off x="1108337" y="1066800"/>
            <a:ext cx="10881824" cy="5697693"/>
          </a:xfrm>
          <a:prstGeom prst="rect">
            <a:avLst/>
          </a:prstGeom>
        </p:spPr>
      </p:pic>
    </p:spTree>
    <p:extLst>
      <p:ext uri="{BB962C8B-B14F-4D97-AF65-F5344CB8AC3E}">
        <p14:creationId xmlns:p14="http://schemas.microsoft.com/office/powerpoint/2010/main" val="96141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473076" y="276225"/>
            <a:ext cx="10608582" cy="461665"/>
          </a:xfrm>
          <a:prstGeom prst="rect">
            <a:avLst/>
          </a:prstGeom>
          <a:noFill/>
        </p:spPr>
        <p:txBody>
          <a:bodyPr wrap="square" lIns="91440" tIns="45720" rIns="91440" bIns="45720" rtlCol="0" anchor="t">
            <a:spAutoFit/>
          </a:bodyPr>
          <a:lstStyle/>
          <a:p>
            <a:r>
              <a:rPr lang="en-US" sz="2400" b="1">
                <a:solidFill>
                  <a:schemeClr val="accent2"/>
                </a:solidFill>
              </a:rPr>
              <a:t>KP data: export from XLS to Spectrum (III)</a:t>
            </a:r>
            <a:endParaRPr lang="en-US" sz="2000"/>
          </a:p>
        </p:txBody>
      </p:sp>
      <p:pic>
        <p:nvPicPr>
          <p:cNvPr id="5" name="Picture 4" descr="Chart, bar chart&#10;&#10;Description automatically generated">
            <a:extLst>
              <a:ext uri="{FF2B5EF4-FFF2-40B4-BE49-F238E27FC236}">
                <a16:creationId xmlns:a16="http://schemas.microsoft.com/office/drawing/2014/main" id="{DB6B25BD-6A10-DF97-4FC7-B9834EC3083E}"/>
              </a:ext>
            </a:extLst>
          </p:cNvPr>
          <p:cNvPicPr>
            <a:picLocks noChangeAspect="1"/>
          </p:cNvPicPr>
          <p:nvPr/>
        </p:nvPicPr>
        <p:blipFill rotWithShape="1">
          <a:blip r:embed="rId3"/>
          <a:srcRect b="12540"/>
          <a:stretch/>
        </p:blipFill>
        <p:spPr>
          <a:xfrm>
            <a:off x="0" y="859971"/>
            <a:ext cx="12192000" cy="5998029"/>
          </a:xfrm>
          <a:prstGeom prst="rect">
            <a:avLst/>
          </a:prstGeom>
        </p:spPr>
      </p:pic>
    </p:spTree>
    <p:extLst>
      <p:ext uri="{BB962C8B-B14F-4D97-AF65-F5344CB8AC3E}">
        <p14:creationId xmlns:p14="http://schemas.microsoft.com/office/powerpoint/2010/main" val="54167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A8F1CAD5-AD15-67D3-751C-7BCABC075B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 t="7854" b="20541"/>
          <a:stretch/>
        </p:blipFill>
        <p:spPr bwMode="auto">
          <a:xfrm>
            <a:off x="4382499" y="2024743"/>
            <a:ext cx="7809501" cy="48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Validity of national HIV estimates for (and from) key populations?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217714" y="1012370"/>
            <a:ext cx="11212286" cy="1763487"/>
          </a:xfrm>
        </p:spPr>
        <p:txBody>
          <a:bodyPr/>
          <a:lstStyle/>
          <a:p>
            <a:r>
              <a:rPr lang="en-US" sz="2400" dirty="0">
                <a:latin typeface="+mj-lt"/>
              </a:rPr>
              <a:t>UNAIDS requires “recent” data to publish an EPP-based incidence trends </a:t>
            </a:r>
          </a:p>
          <a:p>
            <a:r>
              <a:rPr lang="en-US" sz="2400" dirty="0">
                <a:latin typeface="+mj-lt"/>
              </a:rPr>
              <a:t>HIV prevalence estimates for at least </a:t>
            </a:r>
            <a:r>
              <a:rPr lang="en-US" sz="2400" b="1" dirty="0">
                <a:latin typeface="+mj-lt"/>
              </a:rPr>
              <a:t>one population </a:t>
            </a:r>
            <a:r>
              <a:rPr lang="en-US" sz="2400" dirty="0">
                <a:latin typeface="+mj-lt"/>
              </a:rPr>
              <a:t>should be </a:t>
            </a:r>
            <a:r>
              <a:rPr lang="en-US" sz="2400" b="1" dirty="0">
                <a:latin typeface="+mj-lt"/>
              </a:rPr>
              <a:t>less than 5 years old</a:t>
            </a:r>
            <a:endParaRPr lang="en-US" sz="2400" dirty="0">
              <a:latin typeface="+mj-lt"/>
            </a:endParaRPr>
          </a:p>
          <a:p>
            <a:pPr lvl="1"/>
            <a:r>
              <a:rPr lang="en-US" sz="2400" dirty="0">
                <a:latin typeface="+mj-lt"/>
              </a:rPr>
              <a:t>2023 round: from </a:t>
            </a:r>
            <a:r>
              <a:rPr lang="en-US" sz="2400" b="1" dirty="0">
                <a:latin typeface="+mj-lt"/>
              </a:rPr>
              <a:t>2019 or later</a:t>
            </a:r>
          </a:p>
        </p:txBody>
      </p:sp>
      <p:sp>
        <p:nvSpPr>
          <p:cNvPr id="3" name="TextBox 2">
            <a:extLst>
              <a:ext uri="{FF2B5EF4-FFF2-40B4-BE49-F238E27FC236}">
                <a16:creationId xmlns:a16="http://schemas.microsoft.com/office/drawing/2014/main" id="{3C3466C9-2B69-21AA-C799-BA3EA0A8058E}"/>
              </a:ext>
            </a:extLst>
          </p:cNvPr>
          <p:cNvSpPr txBox="1"/>
          <p:nvPr/>
        </p:nvSpPr>
        <p:spPr>
          <a:xfrm>
            <a:off x="217714" y="2477789"/>
            <a:ext cx="4408714"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j-lt"/>
              </a:rPr>
              <a:t>Population size estimates should be </a:t>
            </a:r>
            <a:r>
              <a:rPr lang="en-US" sz="2400" i="1" dirty="0">
                <a:latin typeface="+mj-lt"/>
              </a:rPr>
              <a:t>nationally adequate</a:t>
            </a:r>
          </a:p>
          <a:p>
            <a:pPr marL="800100" lvl="2" indent="-342900">
              <a:buFont typeface="Arial" panose="020B0604020202020204" pitchFamily="34" charset="0"/>
              <a:buChar char="•"/>
            </a:pPr>
            <a:r>
              <a:rPr lang="en-US" sz="2000" dirty="0">
                <a:latin typeface="+mj-lt"/>
              </a:rPr>
              <a:t>Definition of adequacy: </a:t>
            </a:r>
            <a:br>
              <a:rPr lang="en-US" sz="2000" dirty="0">
                <a:latin typeface="+mj-lt"/>
              </a:rPr>
            </a:br>
            <a:r>
              <a:rPr lang="en-US" sz="2000" dirty="0">
                <a:latin typeface="+mj-lt"/>
              </a:rPr>
              <a:t>see </a:t>
            </a:r>
            <a:r>
              <a:rPr lang="en-US" sz="2000" dirty="0">
                <a:latin typeface="+mj-lt"/>
                <a:hlinkClick r:id="rId3"/>
              </a:rPr>
              <a:t>Sabin et al., 2016 </a:t>
            </a:r>
            <a:endParaRPr lang="en-US" sz="2000" dirty="0">
              <a:latin typeface="+mj-lt"/>
            </a:endParaRPr>
          </a:p>
          <a:p>
            <a:pPr marL="800100" lvl="2" indent="-342900">
              <a:buFont typeface="Arial" panose="020B0604020202020204" pitchFamily="34" charset="0"/>
              <a:buChar char="•"/>
            </a:pPr>
            <a:r>
              <a:rPr lang="en-US" sz="2000" dirty="0">
                <a:latin typeface="+mj-lt"/>
              </a:rPr>
              <a:t>Based on established methods, triangulated &amp; reviewed</a:t>
            </a:r>
          </a:p>
          <a:p>
            <a:pPr marL="800100" lvl="2" indent="-342900">
              <a:buFont typeface="Arial" panose="020B0604020202020204" pitchFamily="34" charset="0"/>
              <a:buChar char="•"/>
            </a:pPr>
            <a:r>
              <a:rPr lang="en-US" sz="2000" dirty="0">
                <a:latin typeface="+mj-lt"/>
              </a:rPr>
              <a:t>Validated against </a:t>
            </a:r>
            <a:br>
              <a:rPr lang="en-US" sz="2000" dirty="0">
                <a:latin typeface="+mj-lt"/>
              </a:rPr>
            </a:br>
            <a:r>
              <a:rPr lang="en-US" sz="2000" dirty="0">
                <a:latin typeface="+mj-lt"/>
              </a:rPr>
              <a:t>regional estimates</a:t>
            </a:r>
          </a:p>
        </p:txBody>
      </p:sp>
    </p:spTree>
    <p:extLst>
      <p:ext uri="{BB962C8B-B14F-4D97-AF65-F5344CB8AC3E}">
        <p14:creationId xmlns:p14="http://schemas.microsoft.com/office/powerpoint/2010/main" val="21728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Validity of national HIV estimates for (and from) key populations?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217714" y="1012370"/>
            <a:ext cx="11212286" cy="1763487"/>
          </a:xfrm>
        </p:spPr>
        <p:txBody>
          <a:bodyPr/>
          <a:lstStyle/>
          <a:p>
            <a:r>
              <a:rPr lang="en-US" sz="2400" dirty="0">
                <a:latin typeface="+mj-lt"/>
              </a:rPr>
              <a:t>UNAIDS requires “recent” data to publish an EPP-based incidence trends </a:t>
            </a:r>
          </a:p>
          <a:p>
            <a:r>
              <a:rPr lang="en-US" sz="2400" dirty="0">
                <a:latin typeface="+mj-lt"/>
              </a:rPr>
              <a:t>HIV prevalence estimates for at least </a:t>
            </a:r>
            <a:r>
              <a:rPr lang="en-US" sz="2400" b="1" dirty="0">
                <a:latin typeface="+mj-lt"/>
              </a:rPr>
              <a:t>one population </a:t>
            </a:r>
            <a:r>
              <a:rPr lang="en-US" sz="2400" dirty="0">
                <a:latin typeface="+mj-lt"/>
              </a:rPr>
              <a:t>should be </a:t>
            </a:r>
            <a:r>
              <a:rPr lang="en-US" sz="2400" b="1" dirty="0">
                <a:latin typeface="+mj-lt"/>
              </a:rPr>
              <a:t>less than 5 years old</a:t>
            </a:r>
            <a:endParaRPr lang="en-US" sz="2400" dirty="0">
              <a:latin typeface="+mj-lt"/>
            </a:endParaRPr>
          </a:p>
          <a:p>
            <a:pPr lvl="1"/>
            <a:r>
              <a:rPr lang="en-US" sz="2400" dirty="0">
                <a:latin typeface="+mj-lt"/>
              </a:rPr>
              <a:t>2023 round: from </a:t>
            </a:r>
            <a:r>
              <a:rPr lang="en-US" sz="2400" b="1" dirty="0">
                <a:latin typeface="+mj-lt"/>
              </a:rPr>
              <a:t>2019 or later</a:t>
            </a:r>
          </a:p>
        </p:txBody>
      </p:sp>
      <p:sp>
        <p:nvSpPr>
          <p:cNvPr id="3" name="TextBox 2">
            <a:extLst>
              <a:ext uri="{FF2B5EF4-FFF2-40B4-BE49-F238E27FC236}">
                <a16:creationId xmlns:a16="http://schemas.microsoft.com/office/drawing/2014/main" id="{3C3466C9-2B69-21AA-C799-BA3EA0A8058E}"/>
              </a:ext>
            </a:extLst>
          </p:cNvPr>
          <p:cNvSpPr txBox="1"/>
          <p:nvPr/>
        </p:nvSpPr>
        <p:spPr>
          <a:xfrm>
            <a:off x="217714" y="2477789"/>
            <a:ext cx="4408714"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j-lt"/>
              </a:rPr>
              <a:t>Population size estimates should be </a:t>
            </a:r>
            <a:r>
              <a:rPr lang="en-US" sz="2400" i="1" dirty="0">
                <a:latin typeface="+mj-lt"/>
              </a:rPr>
              <a:t>nationally adequate</a:t>
            </a:r>
          </a:p>
          <a:p>
            <a:pPr marL="800100" lvl="2" indent="-342900">
              <a:buFont typeface="Arial" panose="020B0604020202020204" pitchFamily="34" charset="0"/>
              <a:buChar char="•"/>
            </a:pPr>
            <a:r>
              <a:rPr lang="en-US" sz="2000" dirty="0">
                <a:latin typeface="+mj-lt"/>
              </a:rPr>
              <a:t>Definition of adequacy: </a:t>
            </a:r>
            <a:br>
              <a:rPr lang="en-US" sz="2000" dirty="0">
                <a:latin typeface="+mj-lt"/>
              </a:rPr>
            </a:br>
            <a:r>
              <a:rPr lang="en-US" sz="2000" dirty="0">
                <a:latin typeface="+mj-lt"/>
              </a:rPr>
              <a:t>see </a:t>
            </a:r>
            <a:r>
              <a:rPr lang="en-US" sz="2000" dirty="0">
                <a:latin typeface="+mj-lt"/>
                <a:hlinkClick r:id="rId2"/>
              </a:rPr>
              <a:t>Sabin et al., 2016 </a:t>
            </a:r>
            <a:endParaRPr lang="en-US" sz="2000" dirty="0">
              <a:latin typeface="+mj-lt"/>
            </a:endParaRPr>
          </a:p>
          <a:p>
            <a:pPr marL="800100" lvl="2" indent="-342900">
              <a:buFont typeface="Arial" panose="020B0604020202020204" pitchFamily="34" charset="0"/>
              <a:buChar char="•"/>
            </a:pPr>
            <a:r>
              <a:rPr lang="en-US" sz="2000" dirty="0">
                <a:latin typeface="+mj-lt"/>
              </a:rPr>
              <a:t>Based on established methods, triangulated &amp; reviewed</a:t>
            </a:r>
          </a:p>
          <a:p>
            <a:pPr marL="800100" lvl="2" indent="-342900">
              <a:buFont typeface="Arial" panose="020B0604020202020204" pitchFamily="34" charset="0"/>
              <a:buChar char="•"/>
            </a:pPr>
            <a:r>
              <a:rPr lang="en-US" sz="2000" dirty="0">
                <a:latin typeface="+mj-lt"/>
              </a:rPr>
              <a:t>Validated against </a:t>
            </a:r>
            <a:br>
              <a:rPr lang="en-US" sz="2000" dirty="0">
                <a:latin typeface="+mj-lt"/>
              </a:rPr>
            </a:br>
            <a:r>
              <a:rPr lang="en-US" sz="2000" dirty="0">
                <a:latin typeface="+mj-lt"/>
              </a:rPr>
              <a:t>regional estimates</a:t>
            </a:r>
          </a:p>
        </p:txBody>
      </p:sp>
      <p:pic>
        <p:nvPicPr>
          <p:cNvPr id="2" name="Picture 1">
            <a:extLst>
              <a:ext uri="{FF2B5EF4-FFF2-40B4-BE49-F238E27FC236}">
                <a16:creationId xmlns:a16="http://schemas.microsoft.com/office/drawing/2014/main" id="{DB4E9381-71CD-54F0-8F17-B0CB0AADB3AB}"/>
              </a:ext>
            </a:extLst>
          </p:cNvPr>
          <p:cNvPicPr>
            <a:picLocks noChangeAspect="1"/>
          </p:cNvPicPr>
          <p:nvPr/>
        </p:nvPicPr>
        <p:blipFill>
          <a:blip r:embed="rId3"/>
          <a:stretch>
            <a:fillRect/>
          </a:stretch>
        </p:blipFill>
        <p:spPr>
          <a:xfrm>
            <a:off x="5164688" y="2677886"/>
            <a:ext cx="7027312" cy="4021552"/>
          </a:xfrm>
          <a:prstGeom prst="rect">
            <a:avLst/>
          </a:prstGeom>
        </p:spPr>
      </p:pic>
    </p:spTree>
    <p:extLst>
      <p:ext uri="{BB962C8B-B14F-4D97-AF65-F5344CB8AC3E}">
        <p14:creationId xmlns:p14="http://schemas.microsoft.com/office/powerpoint/2010/main" val="99400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Validity of national HIV estimates for (and from) key populations?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424667" y="1349827"/>
            <a:ext cx="10972800" cy="4525963"/>
          </a:xfrm>
        </p:spPr>
        <p:txBody>
          <a:bodyPr/>
          <a:lstStyle/>
          <a:p>
            <a:r>
              <a:rPr lang="en-US" sz="2400" dirty="0">
                <a:latin typeface="+mj-lt"/>
              </a:rPr>
              <a:t>UNAIDS requires “recent” data to publish an EPP-based incidence trends </a:t>
            </a:r>
          </a:p>
          <a:p>
            <a:r>
              <a:rPr lang="en-US" sz="2400" dirty="0">
                <a:latin typeface="+mj-lt"/>
              </a:rPr>
              <a:t>HIV prevalence estimates for at least </a:t>
            </a:r>
            <a:r>
              <a:rPr lang="en-US" sz="2400" b="1" dirty="0">
                <a:latin typeface="+mj-lt"/>
              </a:rPr>
              <a:t>one population </a:t>
            </a:r>
            <a:r>
              <a:rPr lang="en-US" sz="2400" dirty="0">
                <a:latin typeface="+mj-lt"/>
              </a:rPr>
              <a:t>should be </a:t>
            </a:r>
            <a:r>
              <a:rPr lang="en-US" sz="2400" b="1" dirty="0">
                <a:latin typeface="+mj-lt"/>
              </a:rPr>
              <a:t>less than 5 years old</a:t>
            </a:r>
            <a:endParaRPr lang="en-US" sz="2400" dirty="0">
              <a:latin typeface="+mj-lt"/>
            </a:endParaRPr>
          </a:p>
          <a:p>
            <a:pPr lvl="1"/>
            <a:r>
              <a:rPr lang="en-US" sz="2400" dirty="0">
                <a:latin typeface="+mj-lt"/>
              </a:rPr>
              <a:t>2023 round: from </a:t>
            </a:r>
            <a:r>
              <a:rPr lang="en-US" sz="2400" b="1" dirty="0">
                <a:latin typeface="+mj-lt"/>
              </a:rPr>
              <a:t>2019 or later</a:t>
            </a:r>
          </a:p>
          <a:p>
            <a:r>
              <a:rPr lang="en-US" sz="2400" dirty="0">
                <a:latin typeface="+mj-lt"/>
              </a:rPr>
              <a:t>Population size estimates should </a:t>
            </a:r>
            <a:br>
              <a:rPr lang="en-US" sz="2400" dirty="0">
                <a:latin typeface="+mj-lt"/>
              </a:rPr>
            </a:br>
            <a:r>
              <a:rPr lang="en-US" sz="2400" dirty="0">
                <a:latin typeface="+mj-lt"/>
              </a:rPr>
              <a:t>be </a:t>
            </a:r>
            <a:r>
              <a:rPr lang="en-US" sz="2400" i="1" dirty="0">
                <a:latin typeface="+mj-lt"/>
              </a:rPr>
              <a:t>nationally adequate</a:t>
            </a:r>
          </a:p>
          <a:p>
            <a:pPr marL="800100" lvl="2" indent="-342900">
              <a:buFont typeface="Arial" panose="020B0604020202020204" pitchFamily="34" charset="0"/>
              <a:buChar char="•"/>
            </a:pPr>
            <a:r>
              <a:rPr lang="en-US" sz="2400" dirty="0">
                <a:latin typeface="+mj-lt"/>
              </a:rPr>
              <a:t>Definition of adequacy: </a:t>
            </a:r>
            <a:br>
              <a:rPr lang="en-US" sz="2400" dirty="0">
                <a:latin typeface="+mj-lt"/>
              </a:rPr>
            </a:br>
            <a:r>
              <a:rPr lang="en-US" sz="2400" dirty="0">
                <a:latin typeface="+mj-lt"/>
              </a:rPr>
              <a:t>see </a:t>
            </a:r>
            <a:r>
              <a:rPr lang="en-US" sz="2400" dirty="0">
                <a:latin typeface="+mj-lt"/>
                <a:hlinkClick r:id="rId2"/>
              </a:rPr>
              <a:t>Sabin et al., 2016 </a:t>
            </a:r>
            <a:endParaRPr lang="en-US" sz="2400" dirty="0">
              <a:latin typeface="+mj-lt"/>
            </a:endParaRPr>
          </a:p>
          <a:p>
            <a:pPr marL="800100" lvl="2" indent="-342900">
              <a:buFont typeface="Arial" panose="020B0604020202020204" pitchFamily="34" charset="0"/>
              <a:buChar char="•"/>
            </a:pPr>
            <a:r>
              <a:rPr lang="en-US" sz="2400" dirty="0">
                <a:latin typeface="+mj-lt"/>
              </a:rPr>
              <a:t>Based on established methods, triangulated &amp; reviewed</a:t>
            </a:r>
          </a:p>
          <a:p>
            <a:pPr marL="800100" lvl="2" indent="-342900">
              <a:buFont typeface="Arial" panose="020B0604020202020204" pitchFamily="34" charset="0"/>
              <a:buChar char="•"/>
            </a:pPr>
            <a:r>
              <a:rPr lang="en-US" sz="2400" dirty="0">
                <a:latin typeface="+mj-lt"/>
              </a:rPr>
              <a:t>Validated against </a:t>
            </a:r>
            <a:br>
              <a:rPr lang="en-US" sz="2400" dirty="0">
                <a:latin typeface="+mj-lt"/>
              </a:rPr>
            </a:br>
            <a:r>
              <a:rPr lang="en-US" sz="2400" dirty="0">
                <a:latin typeface="+mj-lt"/>
              </a:rPr>
              <a:t>regional estimates</a:t>
            </a:r>
          </a:p>
        </p:txBody>
      </p:sp>
      <p:pic>
        <p:nvPicPr>
          <p:cNvPr id="2" name="Picture 6">
            <a:extLst>
              <a:ext uri="{FF2B5EF4-FFF2-40B4-BE49-F238E27FC236}">
                <a16:creationId xmlns:a16="http://schemas.microsoft.com/office/drawing/2014/main" id="{49A21206-CEE5-D359-4ED4-CBDA74BFBA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 t="7296" b="19407"/>
          <a:stretch/>
        </p:blipFill>
        <p:spPr bwMode="auto">
          <a:xfrm>
            <a:off x="4436757" y="2331522"/>
            <a:ext cx="7755243" cy="439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55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2D414-F7AB-83F4-3DCD-5741A0FB84A9}"/>
              </a:ext>
            </a:extLst>
          </p:cNvPr>
          <p:cNvPicPr>
            <a:picLocks noChangeAspect="1"/>
          </p:cNvPicPr>
          <p:nvPr/>
        </p:nvPicPr>
        <p:blipFill>
          <a:blip r:embed="rId2"/>
          <a:stretch>
            <a:fillRect/>
          </a:stretch>
        </p:blipFill>
        <p:spPr>
          <a:xfrm>
            <a:off x="5200072" y="2205691"/>
            <a:ext cx="6797963" cy="4652309"/>
          </a:xfrm>
          <a:prstGeom prst="rect">
            <a:avLst/>
          </a:prstGeom>
        </p:spPr>
      </p:pic>
      <p:sp>
        <p:nvSpPr>
          <p:cNvPr id="4" name="Title 3">
            <a:extLst>
              <a:ext uri="{FF2B5EF4-FFF2-40B4-BE49-F238E27FC236}">
                <a16:creationId xmlns:a16="http://schemas.microsoft.com/office/drawing/2014/main" id="{664DD145-434E-C3A2-2E0D-B9BFF6BD6661}"/>
              </a:ext>
            </a:extLst>
          </p:cNvPr>
          <p:cNvSpPr>
            <a:spLocks noGrp="1"/>
          </p:cNvSpPr>
          <p:nvPr>
            <p:ph type="title"/>
          </p:nvPr>
        </p:nvSpPr>
        <p:spPr>
          <a:xfrm>
            <a:off x="424667" y="408200"/>
            <a:ext cx="11767333" cy="767457"/>
          </a:xfrm>
        </p:spPr>
        <p:txBody>
          <a:bodyPr/>
          <a:lstStyle/>
          <a:p>
            <a:pPr algn="l"/>
            <a:r>
              <a:rPr lang="en-US" sz="2800" b="1" dirty="0">
                <a:solidFill>
                  <a:schemeClr val="accent2"/>
                </a:solidFill>
                <a:latin typeface="Arial" panose="020B0604020202020204" pitchFamily="34" charset="0"/>
                <a:ea typeface="ＭＳ Ｐゴシック" panose="020B0600070205080204" pitchFamily="34" charset="-128"/>
                <a:cs typeface="+mn-cs"/>
              </a:rPr>
              <a:t>Validity of national HIV estimates for (and from) key populations? </a:t>
            </a:r>
            <a:endParaRPr lang="en-CH" sz="2800" b="1" dirty="0">
              <a:solidFill>
                <a:schemeClr val="accent2"/>
              </a:solidFill>
              <a:latin typeface="Arial" panose="020B0604020202020204" pitchFamily="34" charset="0"/>
              <a:ea typeface="ＭＳ Ｐゴシック" panose="020B0600070205080204" pitchFamily="34" charset="-128"/>
              <a:cs typeface="+mn-cs"/>
            </a:endParaRPr>
          </a:p>
        </p:txBody>
      </p:sp>
      <p:sp>
        <p:nvSpPr>
          <p:cNvPr id="5" name="Content Placeholder 4">
            <a:extLst>
              <a:ext uri="{FF2B5EF4-FFF2-40B4-BE49-F238E27FC236}">
                <a16:creationId xmlns:a16="http://schemas.microsoft.com/office/drawing/2014/main" id="{028C6241-C0E9-A1C4-9224-1EA644B6F157}"/>
              </a:ext>
            </a:extLst>
          </p:cNvPr>
          <p:cNvSpPr>
            <a:spLocks noGrp="1"/>
          </p:cNvSpPr>
          <p:nvPr>
            <p:ph idx="1"/>
          </p:nvPr>
        </p:nvSpPr>
        <p:spPr>
          <a:xfrm>
            <a:off x="424667" y="1349827"/>
            <a:ext cx="10972800" cy="4525963"/>
          </a:xfrm>
        </p:spPr>
        <p:txBody>
          <a:bodyPr/>
          <a:lstStyle/>
          <a:p>
            <a:r>
              <a:rPr lang="en-US" sz="2400" dirty="0">
                <a:latin typeface="+mj-lt"/>
              </a:rPr>
              <a:t>UNAIDS requires “recent” data to publish an EPP-based incidence trends </a:t>
            </a:r>
          </a:p>
          <a:p>
            <a:r>
              <a:rPr lang="en-US" sz="2400" dirty="0">
                <a:latin typeface="+mj-lt"/>
              </a:rPr>
              <a:t>HIV prevalence estimates for at least </a:t>
            </a:r>
            <a:r>
              <a:rPr lang="en-US" sz="2400" b="1" dirty="0">
                <a:latin typeface="+mj-lt"/>
              </a:rPr>
              <a:t>one population </a:t>
            </a:r>
            <a:r>
              <a:rPr lang="en-US" sz="2400" dirty="0">
                <a:latin typeface="+mj-lt"/>
              </a:rPr>
              <a:t>should be </a:t>
            </a:r>
            <a:r>
              <a:rPr lang="en-US" sz="2400" b="1" dirty="0">
                <a:latin typeface="+mj-lt"/>
              </a:rPr>
              <a:t>less than 5 years old</a:t>
            </a:r>
            <a:endParaRPr lang="en-US" sz="2400" dirty="0">
              <a:latin typeface="+mj-lt"/>
            </a:endParaRPr>
          </a:p>
          <a:p>
            <a:pPr lvl="1"/>
            <a:r>
              <a:rPr lang="en-US" sz="2400" dirty="0">
                <a:latin typeface="+mj-lt"/>
              </a:rPr>
              <a:t>2023 round: from </a:t>
            </a:r>
            <a:r>
              <a:rPr lang="en-US" sz="2400" b="1" dirty="0">
                <a:latin typeface="+mj-lt"/>
              </a:rPr>
              <a:t>2019 or later</a:t>
            </a:r>
          </a:p>
          <a:p>
            <a:r>
              <a:rPr lang="en-US" sz="2400" dirty="0">
                <a:latin typeface="+mj-lt"/>
              </a:rPr>
              <a:t>Population size estimates should </a:t>
            </a:r>
            <a:br>
              <a:rPr lang="en-US" sz="2400" dirty="0">
                <a:latin typeface="+mj-lt"/>
              </a:rPr>
            </a:br>
            <a:r>
              <a:rPr lang="en-US" sz="2400" dirty="0">
                <a:latin typeface="+mj-lt"/>
              </a:rPr>
              <a:t>be </a:t>
            </a:r>
            <a:r>
              <a:rPr lang="en-US" sz="2400" i="1" dirty="0">
                <a:latin typeface="+mj-lt"/>
              </a:rPr>
              <a:t>nationally adequate</a:t>
            </a:r>
          </a:p>
          <a:p>
            <a:pPr marL="800100" lvl="2" indent="-342900">
              <a:buFont typeface="Arial" panose="020B0604020202020204" pitchFamily="34" charset="0"/>
              <a:buChar char="•"/>
            </a:pPr>
            <a:r>
              <a:rPr lang="en-US" sz="2400" dirty="0">
                <a:latin typeface="+mj-lt"/>
              </a:rPr>
              <a:t>Definition of adequacy: </a:t>
            </a:r>
            <a:br>
              <a:rPr lang="en-US" sz="2400" dirty="0">
                <a:latin typeface="+mj-lt"/>
              </a:rPr>
            </a:br>
            <a:r>
              <a:rPr lang="en-US" sz="2400" dirty="0">
                <a:latin typeface="+mj-lt"/>
              </a:rPr>
              <a:t>see </a:t>
            </a:r>
            <a:r>
              <a:rPr lang="en-US" sz="2400" dirty="0">
                <a:latin typeface="+mj-lt"/>
                <a:hlinkClick r:id="rId3"/>
              </a:rPr>
              <a:t>Sabin et al., 2016 </a:t>
            </a:r>
            <a:endParaRPr lang="en-US" sz="2400" dirty="0">
              <a:latin typeface="+mj-lt"/>
            </a:endParaRPr>
          </a:p>
          <a:p>
            <a:pPr marL="800100" lvl="2" indent="-342900">
              <a:buFont typeface="Arial" panose="020B0604020202020204" pitchFamily="34" charset="0"/>
              <a:buChar char="•"/>
            </a:pPr>
            <a:r>
              <a:rPr lang="en-US" sz="2400" dirty="0">
                <a:latin typeface="+mj-lt"/>
              </a:rPr>
              <a:t>Based on established methods, </a:t>
            </a:r>
            <a:br>
              <a:rPr lang="en-US" sz="2400" dirty="0">
                <a:latin typeface="+mj-lt"/>
              </a:rPr>
            </a:br>
            <a:r>
              <a:rPr lang="en-US" sz="2400" dirty="0">
                <a:latin typeface="+mj-lt"/>
              </a:rPr>
              <a:t>triangulated &amp; reviewed</a:t>
            </a:r>
          </a:p>
          <a:p>
            <a:pPr marL="800100" lvl="2" indent="-342900">
              <a:buFont typeface="Arial" panose="020B0604020202020204" pitchFamily="34" charset="0"/>
              <a:buChar char="•"/>
            </a:pPr>
            <a:r>
              <a:rPr lang="en-US" sz="2400" dirty="0">
                <a:latin typeface="+mj-lt"/>
              </a:rPr>
              <a:t>Validated against </a:t>
            </a:r>
            <a:br>
              <a:rPr lang="en-US" sz="2400" dirty="0">
                <a:latin typeface="+mj-lt"/>
              </a:rPr>
            </a:br>
            <a:r>
              <a:rPr lang="en-US" sz="2400" dirty="0">
                <a:latin typeface="+mj-lt"/>
              </a:rPr>
              <a:t>regional estimates</a:t>
            </a:r>
          </a:p>
        </p:txBody>
      </p:sp>
    </p:spTree>
    <p:extLst>
      <p:ext uri="{BB962C8B-B14F-4D97-AF65-F5344CB8AC3E}">
        <p14:creationId xmlns:p14="http://schemas.microsoft.com/office/powerpoint/2010/main" val="169816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B151C6-A2AA-578B-3054-115C8018E977}"/>
              </a:ext>
            </a:extLst>
          </p:cNvPr>
          <p:cNvSpPr txBox="1"/>
          <p:nvPr/>
        </p:nvSpPr>
        <p:spPr>
          <a:xfrm>
            <a:off x="1458686" y="1641707"/>
            <a:ext cx="6096000" cy="646331"/>
          </a:xfrm>
          <a:prstGeom prst="rect">
            <a:avLst/>
          </a:prstGeom>
          <a:noFill/>
        </p:spPr>
        <p:txBody>
          <a:bodyPr wrap="square">
            <a:spAutoFit/>
          </a:bodyPr>
          <a:lstStyle/>
          <a:p>
            <a:endParaRPr lang="en-US" dirty="0"/>
          </a:p>
          <a:p>
            <a:endParaRPr lang="en-CH" dirty="0"/>
          </a:p>
        </p:txBody>
      </p:sp>
      <p:sp>
        <p:nvSpPr>
          <p:cNvPr id="7" name="Rectangle 1">
            <a:extLst>
              <a:ext uri="{FF2B5EF4-FFF2-40B4-BE49-F238E27FC236}">
                <a16:creationId xmlns:a16="http://schemas.microsoft.com/office/drawing/2014/main" id="{57000133-4F2C-F3F7-32DF-61550F6F3602}"/>
              </a:ext>
            </a:extLst>
          </p:cNvPr>
          <p:cNvSpPr>
            <a:spLocks noChangeArrowheads="1"/>
          </p:cNvSpPr>
          <p:nvPr/>
        </p:nvSpPr>
        <p:spPr bwMode="auto">
          <a:xfrm>
            <a:off x="1" y="1029814"/>
            <a:ext cx="4865914" cy="3877985"/>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a:r>
              <a:rPr lang="en-CH" dirty="0">
                <a:hlinkClick r:id="rId2"/>
              </a:rPr>
              <a:t>https://www.sciencedirect.com/science/article/pii/S1201971222002648</a:t>
            </a:r>
            <a:r>
              <a:rPr lang="en-US" dirty="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CH" b="0" i="0" u="none" strike="noStrike" cap="none" normalizeH="0" baseline="0" dirty="0">
              <a:ln>
                <a:noFill/>
              </a:ln>
              <a:solidFill>
                <a:srgbClr val="2E2E2E"/>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H" altLang="en-CH" b="0" i="0" u="none" strike="noStrike" cap="none" normalizeH="0" baseline="0" dirty="0">
                <a:ln>
                  <a:noFill/>
                </a:ln>
                <a:solidFill>
                  <a:srgbClr val="2E2E2E"/>
                </a:solidFill>
                <a:effectLst/>
                <a:latin typeface="+mj-lt"/>
              </a:rPr>
              <a:t>In almost a third of the countries, there are still few or no HIV data on key populations.</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H" altLang="en-CH" b="0" i="0" u="none" strike="noStrike" cap="none" normalizeH="0" baseline="0" dirty="0">
                <a:ln>
                  <a:noFill/>
                </a:ln>
                <a:solidFill>
                  <a:srgbClr val="2E2E2E"/>
                </a:solidFill>
                <a:effectLst/>
                <a:latin typeface="+mj-lt"/>
              </a:rPr>
              <a:t>Integrated bio-</a:t>
            </a:r>
            <a:r>
              <a:rPr kumimoji="0" lang="en-CH" altLang="en-CH" b="0" i="0" u="none" strike="noStrike" cap="none" normalizeH="0" baseline="0" dirty="0" err="1">
                <a:ln>
                  <a:noFill/>
                </a:ln>
                <a:solidFill>
                  <a:srgbClr val="2E2E2E"/>
                </a:solidFill>
                <a:effectLst/>
                <a:latin typeface="+mj-lt"/>
              </a:rPr>
              <a:t>behavioral</a:t>
            </a:r>
            <a:r>
              <a:rPr kumimoji="0" lang="en-CH" altLang="en-CH" b="0" i="0" u="none" strike="noStrike" cap="none" normalizeH="0" baseline="0" dirty="0">
                <a:ln>
                  <a:noFill/>
                </a:ln>
                <a:solidFill>
                  <a:srgbClr val="2E2E2E"/>
                </a:solidFill>
                <a:effectLst/>
                <a:latin typeface="+mj-lt"/>
              </a:rPr>
              <a:t> surveys were recently (since 2017) done in four countries.</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H" altLang="en-CH" b="0" i="0" u="none" strike="noStrike" cap="none" normalizeH="0" baseline="0" dirty="0">
                <a:ln>
                  <a:noFill/>
                </a:ln>
                <a:solidFill>
                  <a:srgbClr val="2E2E2E"/>
                </a:solidFill>
                <a:effectLst/>
                <a:latin typeface="+mj-lt"/>
              </a:rPr>
              <a:t>Recent population size estimations of key populations were done in two countries (Afghanistan and Morocco).</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H" altLang="en-CH" b="0" i="0" u="none" strike="noStrike" cap="none" normalizeH="0" baseline="0" dirty="0">
                <a:ln>
                  <a:noFill/>
                </a:ln>
                <a:solidFill>
                  <a:srgbClr val="2E2E2E"/>
                </a:solidFill>
                <a:effectLst/>
                <a:latin typeface="+mj-lt"/>
              </a:rPr>
              <a:t>HIV prevalence increased among people who inject drugs and female sex workers in Tunisia and among </a:t>
            </a:r>
            <a:r>
              <a:rPr kumimoji="0" lang="en-US" altLang="en-CH" b="0" i="0" u="none" strike="noStrike" cap="none" normalizeH="0" baseline="0" dirty="0">
                <a:ln>
                  <a:noFill/>
                </a:ln>
                <a:solidFill>
                  <a:srgbClr val="2E2E2E"/>
                </a:solidFill>
                <a:effectLst/>
                <a:latin typeface="+mj-lt"/>
              </a:rPr>
              <a:t>MSM</a:t>
            </a:r>
            <a:r>
              <a:rPr kumimoji="0" lang="en-CH" altLang="en-CH" b="0" i="0" u="none" strike="noStrike" cap="none" normalizeH="0" baseline="0" dirty="0">
                <a:ln>
                  <a:noFill/>
                </a:ln>
                <a:solidFill>
                  <a:srgbClr val="2E2E2E"/>
                </a:solidFill>
                <a:effectLst/>
                <a:latin typeface="+mj-lt"/>
              </a:rPr>
              <a:t> in Lebanon.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b="0" i="0" u="none" strike="noStrike" cap="none" normalizeH="0" baseline="0" dirty="0">
              <a:ln>
                <a:noFill/>
              </a:ln>
              <a:solidFill>
                <a:schemeClr val="tx1"/>
              </a:solidFill>
              <a:effectLst/>
              <a:latin typeface="+mj-lt"/>
            </a:endParaRPr>
          </a:p>
        </p:txBody>
      </p:sp>
      <p:pic>
        <p:nvPicPr>
          <p:cNvPr id="13" name="Picture 12" descr="Graphical user interface, text&#10;&#10;Description automatically generated">
            <a:extLst>
              <a:ext uri="{FF2B5EF4-FFF2-40B4-BE49-F238E27FC236}">
                <a16:creationId xmlns:a16="http://schemas.microsoft.com/office/drawing/2014/main" id="{7B4EC095-EFE7-570B-8163-FBFE6E294E5D}"/>
              </a:ext>
            </a:extLst>
          </p:cNvPr>
          <p:cNvPicPr>
            <a:picLocks noChangeAspect="1"/>
          </p:cNvPicPr>
          <p:nvPr/>
        </p:nvPicPr>
        <p:blipFill rotWithShape="1">
          <a:blip r:embed="rId3"/>
          <a:srcRect l="25893" t="20422" r="26964" b="4446"/>
          <a:stretch/>
        </p:blipFill>
        <p:spPr>
          <a:xfrm>
            <a:off x="4653652" y="1"/>
            <a:ext cx="7578943" cy="6794358"/>
          </a:xfrm>
          <a:prstGeom prst="rect">
            <a:avLst/>
          </a:prstGeom>
        </p:spPr>
      </p:pic>
    </p:spTree>
    <p:extLst>
      <p:ext uri="{BB962C8B-B14F-4D97-AF65-F5344CB8AC3E}">
        <p14:creationId xmlns:p14="http://schemas.microsoft.com/office/powerpoint/2010/main" val="341717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3" y="121800"/>
            <a:ext cx="11185525" cy="1138773"/>
          </a:xfrm>
          <a:prstGeom prst="rect">
            <a:avLst/>
          </a:prstGeom>
          <a:noFill/>
        </p:spPr>
        <p:txBody>
          <a:bodyPr wrap="square" lIns="91440" tIns="45720" rIns="91440" bIns="45720" rtlCol="0" anchor="t">
            <a:spAutoFit/>
          </a:bodyPr>
          <a:lstStyle/>
          <a:p>
            <a:r>
              <a:rPr lang="en-US" sz="2800" b="1" dirty="0">
                <a:solidFill>
                  <a:schemeClr val="accent2"/>
                </a:solidFill>
              </a:rPr>
              <a:t>HIV estimates for Key Populations, Latin America region</a:t>
            </a:r>
          </a:p>
          <a:p>
            <a:r>
              <a:rPr lang="en-US" sz="2000" dirty="0"/>
              <a:t> </a:t>
            </a:r>
          </a:p>
          <a:p>
            <a:r>
              <a:rPr lang="en-US" sz="2000" dirty="0"/>
              <a:t>Key Populations continue to have </a:t>
            </a:r>
            <a:r>
              <a:rPr lang="en-US" sz="2000" b="1" dirty="0"/>
              <a:t>disproportional large HIV burden</a:t>
            </a:r>
            <a:r>
              <a:rPr lang="en-US" sz="2000" dirty="0"/>
              <a:t>, relative to their group size</a:t>
            </a:r>
          </a:p>
        </p:txBody>
      </p:sp>
      <p:graphicFrame>
        <p:nvGraphicFramePr>
          <p:cNvPr id="5" name="Table 4">
            <a:extLst>
              <a:ext uri="{FF2B5EF4-FFF2-40B4-BE49-F238E27FC236}">
                <a16:creationId xmlns:a16="http://schemas.microsoft.com/office/drawing/2014/main" id="{7B7569F9-1DF7-4A24-4CFB-8FBAB5C312CC}"/>
              </a:ext>
            </a:extLst>
          </p:cNvPr>
          <p:cNvGraphicFramePr>
            <a:graphicFrameLocks noGrp="1"/>
          </p:cNvGraphicFramePr>
          <p:nvPr/>
        </p:nvGraphicFramePr>
        <p:xfrm>
          <a:off x="762001" y="1260573"/>
          <a:ext cx="9445210" cy="3506443"/>
        </p:xfrm>
        <a:graphic>
          <a:graphicData uri="http://schemas.openxmlformats.org/drawingml/2006/table">
            <a:tbl>
              <a:tblPr firstRow="1" firstCol="1">
                <a:tableStyleId>{21E4AEA4-8DFA-4A89-87EB-49C32662AFE0}</a:tableStyleId>
              </a:tblPr>
              <a:tblGrid>
                <a:gridCol w="2131324">
                  <a:extLst>
                    <a:ext uri="{9D8B030D-6E8A-4147-A177-3AD203B41FA5}">
                      <a16:colId xmlns:a16="http://schemas.microsoft.com/office/drawing/2014/main" val="299279293"/>
                    </a:ext>
                  </a:extLst>
                </a:gridCol>
                <a:gridCol w="788975">
                  <a:extLst>
                    <a:ext uri="{9D8B030D-6E8A-4147-A177-3AD203B41FA5}">
                      <a16:colId xmlns:a16="http://schemas.microsoft.com/office/drawing/2014/main" val="2702394821"/>
                    </a:ext>
                  </a:extLst>
                </a:gridCol>
                <a:gridCol w="618804">
                  <a:extLst>
                    <a:ext uri="{9D8B030D-6E8A-4147-A177-3AD203B41FA5}">
                      <a16:colId xmlns:a16="http://schemas.microsoft.com/office/drawing/2014/main" val="4127312819"/>
                    </a:ext>
                  </a:extLst>
                </a:gridCol>
                <a:gridCol w="618804">
                  <a:extLst>
                    <a:ext uri="{9D8B030D-6E8A-4147-A177-3AD203B41FA5}">
                      <a16:colId xmlns:a16="http://schemas.microsoft.com/office/drawing/2014/main" val="2227787336"/>
                    </a:ext>
                  </a:extLst>
                </a:gridCol>
                <a:gridCol w="1028760">
                  <a:extLst>
                    <a:ext uri="{9D8B030D-6E8A-4147-A177-3AD203B41FA5}">
                      <a16:colId xmlns:a16="http://schemas.microsoft.com/office/drawing/2014/main" val="3350352374"/>
                    </a:ext>
                  </a:extLst>
                </a:gridCol>
                <a:gridCol w="916685">
                  <a:extLst>
                    <a:ext uri="{9D8B030D-6E8A-4147-A177-3AD203B41FA5}">
                      <a16:colId xmlns:a16="http://schemas.microsoft.com/office/drawing/2014/main" val="2095100777"/>
                    </a:ext>
                  </a:extLst>
                </a:gridCol>
                <a:gridCol w="1670929">
                  <a:extLst>
                    <a:ext uri="{9D8B030D-6E8A-4147-A177-3AD203B41FA5}">
                      <a16:colId xmlns:a16="http://schemas.microsoft.com/office/drawing/2014/main" val="915839525"/>
                    </a:ext>
                  </a:extLst>
                </a:gridCol>
                <a:gridCol w="1670929">
                  <a:extLst>
                    <a:ext uri="{9D8B030D-6E8A-4147-A177-3AD203B41FA5}">
                      <a16:colId xmlns:a16="http://schemas.microsoft.com/office/drawing/2014/main" val="460130028"/>
                    </a:ext>
                  </a:extLst>
                </a:gridCol>
              </a:tblGrid>
              <a:tr h="361044">
                <a:tc rowSpan="2">
                  <a:txBody>
                    <a:bodyPr/>
                    <a:lstStyle/>
                    <a:p>
                      <a:pPr algn="l" fontAlgn="b">
                        <a:spcAft>
                          <a:spcPts val="200"/>
                        </a:spcAft>
                      </a:pPr>
                      <a:r>
                        <a:rPr lang="en-US" sz="1400" u="none" strike="noStrike" dirty="0">
                          <a:effectLst/>
                          <a:latin typeface="Arial"/>
                          <a:cs typeface="Arial"/>
                        </a:rPr>
                        <a:t>Country </a:t>
                      </a:r>
                      <a:r>
                        <a:rPr lang="en-US" sz="1400" b="0" u="none" strike="noStrike" dirty="0">
                          <a:effectLst/>
                          <a:latin typeface="Arial"/>
                          <a:cs typeface="Arial"/>
                        </a:rPr>
                        <a:t>that used EPP in 2022 Spectrum estimate</a:t>
                      </a:r>
                      <a:endParaRPr lang="en-US" sz="1400" b="0" i="0" u="none" strike="noStrike" dirty="0">
                        <a:solidFill>
                          <a:srgbClr val="000000"/>
                        </a:solidFill>
                        <a:effectLst/>
                        <a:latin typeface="Arial"/>
                        <a:cs typeface="Arial"/>
                      </a:endParaRPr>
                    </a:p>
                  </a:txBody>
                  <a:tcPr marL="6116" marR="6116" marT="6116" marB="0" anchor="ctr"/>
                </a:tc>
                <a:tc gridSpan="7">
                  <a:txBody>
                    <a:bodyPr/>
                    <a:lstStyle/>
                    <a:p>
                      <a:pPr algn="ctr" fontAlgn="b">
                        <a:spcAft>
                          <a:spcPts val="200"/>
                        </a:spcAft>
                      </a:pPr>
                      <a:r>
                        <a:rPr lang="en-US" sz="1400" b="1" i="0" u="none" strike="noStrike" dirty="0">
                          <a:solidFill>
                            <a:schemeClr val="bg1"/>
                          </a:solidFill>
                          <a:effectLst/>
                          <a:latin typeface="Arial"/>
                          <a:cs typeface="Arial"/>
                        </a:rPr>
                        <a:t>Share in adult new infections, 2021</a:t>
                      </a: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extLst>
                  <a:ext uri="{0D108BD9-81ED-4DB2-BD59-A6C34878D82A}">
                    <a16:rowId xmlns:a16="http://schemas.microsoft.com/office/drawing/2014/main" val="3483815403"/>
                  </a:ext>
                </a:extLst>
              </a:tr>
              <a:tr h="361044">
                <a:tc vMerge="1">
                  <a:txBody>
                    <a:bodyPr/>
                    <a:lstStyle/>
                    <a:p>
                      <a:pPr algn="l" fontAlgn="b">
                        <a:spcAft>
                          <a:spcPts val="200"/>
                        </a:spcAft>
                      </a:pPr>
                      <a:r>
                        <a:rPr lang="en-US" sz="1400" u="none" strike="noStrike" dirty="0">
                          <a:effectLst/>
                          <a:latin typeface="Arial"/>
                          <a:cs typeface="Arial"/>
                        </a:rPr>
                        <a:t>Country </a:t>
                      </a:r>
                      <a:r>
                        <a:rPr lang="en-US" sz="1400" b="0" u="none" strike="noStrike" dirty="0">
                          <a:effectLst/>
                          <a:latin typeface="Arial"/>
                          <a:cs typeface="Arial"/>
                        </a:rPr>
                        <a:t>that used EPP in 2022 Spectrum estimate</a:t>
                      </a: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Female SW</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Male SW</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MSM</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PWID</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Trans Gender</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Clients and partners of Key P</a:t>
                      </a:r>
                    </a:p>
                  </a:txBody>
                  <a:tcPr marL="6116" marR="6116" marT="6116" marB="0" anchor="ctr"/>
                </a:tc>
                <a:tc>
                  <a:txBody>
                    <a:bodyPr/>
                    <a:lstStyle/>
                    <a:p>
                      <a:pPr algn="ctr" fontAlgn="b">
                        <a:spcAft>
                          <a:spcPts val="200"/>
                        </a:spcAft>
                      </a:pPr>
                      <a:r>
                        <a:rPr lang="en-US" sz="1400" b="1" i="0" u="none" strike="noStrike" dirty="0">
                          <a:solidFill>
                            <a:schemeClr val="tx1"/>
                          </a:solidFill>
                          <a:effectLst/>
                          <a:latin typeface="Arial"/>
                          <a:cs typeface="Arial"/>
                        </a:rPr>
                        <a:t>Remaining </a:t>
                      </a:r>
                      <a:br>
                        <a:rPr lang="en-US" sz="1400" b="1" i="0" u="none" strike="noStrike" dirty="0">
                          <a:solidFill>
                            <a:schemeClr val="tx1"/>
                          </a:solidFill>
                          <a:effectLst/>
                          <a:latin typeface="Arial"/>
                          <a:cs typeface="Arial"/>
                        </a:rPr>
                      </a:br>
                      <a:r>
                        <a:rPr lang="en-US" sz="1400" b="1" i="0" u="none" strike="noStrike" dirty="0">
                          <a:solidFill>
                            <a:schemeClr val="tx1"/>
                          </a:solidFill>
                          <a:effectLst/>
                          <a:latin typeface="Arial"/>
                          <a:cs typeface="Arial"/>
                        </a:rPr>
                        <a:t>M &amp; F</a:t>
                      </a:r>
                    </a:p>
                  </a:txBody>
                  <a:tcPr marL="6116" marR="6116" marT="6116" marB="0" anchor="ctr"/>
                </a:tc>
                <a:extLst>
                  <a:ext uri="{0D108BD9-81ED-4DB2-BD59-A6C34878D82A}">
                    <a16:rowId xmlns:a16="http://schemas.microsoft.com/office/drawing/2014/main" val="1148730140"/>
                  </a:ext>
                </a:extLst>
              </a:tr>
              <a:tr h="245607">
                <a:tc>
                  <a:txBody>
                    <a:bodyPr/>
                    <a:lstStyle/>
                    <a:p>
                      <a:pPr algn="l" fontAlgn="t">
                        <a:spcAft>
                          <a:spcPts val="200"/>
                        </a:spcAft>
                      </a:pPr>
                      <a:r>
                        <a:rPr lang="en-US" sz="1400" b="0" i="0" u="none" strike="noStrike" dirty="0">
                          <a:solidFill>
                            <a:schemeClr val="bg1"/>
                          </a:solidFill>
                          <a:effectLst/>
                          <a:latin typeface="Arial"/>
                          <a:cs typeface="Arial"/>
                        </a:rPr>
                        <a:t>Bolivia</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0.1%</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57%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dirty="0">
                          <a:solidFill>
                            <a:schemeClr val="tx1"/>
                          </a:solidFill>
                          <a:effectLst/>
                          <a:latin typeface="Arial"/>
                          <a:cs typeface="Arial"/>
                        </a:rPr>
                        <a:t>15%</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28%</a:t>
                      </a:r>
                    </a:p>
                  </a:txBody>
                  <a:tcPr marL="6116" marR="6116" marT="6116" marB="0" anchor="ctr"/>
                </a:tc>
                <a:extLst>
                  <a:ext uri="{0D108BD9-81ED-4DB2-BD59-A6C34878D82A}">
                    <a16:rowId xmlns:a16="http://schemas.microsoft.com/office/drawing/2014/main" val="1735417725"/>
                  </a:ext>
                </a:extLst>
              </a:tr>
              <a:tr h="245607">
                <a:tc>
                  <a:txBody>
                    <a:bodyPr/>
                    <a:lstStyle/>
                    <a:p>
                      <a:pPr algn="l" fontAlgn="t">
                        <a:spcAft>
                          <a:spcPts val="200"/>
                        </a:spcAft>
                      </a:pPr>
                      <a:r>
                        <a:rPr lang="en-US" sz="1400" b="0" i="0" u="none" strike="noStrike" dirty="0">
                          <a:solidFill>
                            <a:schemeClr val="bg1"/>
                          </a:solidFill>
                          <a:effectLst/>
                          <a:latin typeface="Arial"/>
                          <a:cs typeface="Arial"/>
                        </a:rPr>
                        <a:t>Brazil</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2%</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24%</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1%</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extLst>
                  <a:ext uri="{0D108BD9-81ED-4DB2-BD59-A6C34878D82A}">
                    <a16:rowId xmlns:a16="http://schemas.microsoft.com/office/drawing/2014/main" val="4226385728"/>
                  </a:ext>
                </a:extLst>
              </a:tr>
              <a:tr h="245607">
                <a:tc>
                  <a:txBody>
                    <a:bodyPr/>
                    <a:lstStyle/>
                    <a:p>
                      <a:pPr algn="l" fontAlgn="t">
                        <a:spcAft>
                          <a:spcPts val="200"/>
                        </a:spcAft>
                      </a:pPr>
                      <a:r>
                        <a:rPr lang="en-US" sz="1400" b="0" i="0" u="none" strike="noStrike" dirty="0">
                          <a:solidFill>
                            <a:schemeClr val="bg1"/>
                          </a:solidFill>
                          <a:effectLst/>
                          <a:latin typeface="Arial"/>
                          <a:cs typeface="Arial"/>
                        </a:rPr>
                        <a:t>Colombia</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2%</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63%</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3%</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32%</a:t>
                      </a:r>
                    </a:p>
                  </a:txBody>
                  <a:tcPr marL="6116" marR="6116" marT="6116" marB="0" anchor="ctr"/>
                </a:tc>
                <a:extLst>
                  <a:ext uri="{0D108BD9-81ED-4DB2-BD59-A6C34878D82A}">
                    <a16:rowId xmlns:a16="http://schemas.microsoft.com/office/drawing/2014/main" val="2736448872"/>
                  </a:ext>
                </a:extLst>
              </a:tr>
              <a:tr h="245607">
                <a:tc>
                  <a:txBody>
                    <a:bodyPr/>
                    <a:lstStyle/>
                    <a:p>
                      <a:pPr algn="l" fontAlgn="t">
                        <a:spcAft>
                          <a:spcPts val="200"/>
                        </a:spcAft>
                      </a:pPr>
                      <a:r>
                        <a:rPr lang="en-US" sz="1400" b="0" i="0" u="none" strike="noStrike" dirty="0">
                          <a:solidFill>
                            <a:schemeClr val="bg1"/>
                          </a:solidFill>
                          <a:effectLst/>
                          <a:latin typeface="Arial"/>
                          <a:cs typeface="Arial"/>
                        </a:rPr>
                        <a:t>Dominican Republic</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6%</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15%</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a:cs typeface="Arial"/>
                        </a:rPr>
                        <a:t>70%</a:t>
                      </a:r>
                    </a:p>
                  </a:txBody>
                  <a:tcPr marL="6116" marR="6116" marT="6116" marB="0" anchor="ctr"/>
                </a:tc>
                <a:extLst>
                  <a:ext uri="{0D108BD9-81ED-4DB2-BD59-A6C34878D82A}">
                    <a16:rowId xmlns:a16="http://schemas.microsoft.com/office/drawing/2014/main" val="542923169"/>
                  </a:ext>
                </a:extLst>
              </a:tr>
              <a:tr h="158893">
                <a:tc>
                  <a:txBody>
                    <a:bodyPr/>
                    <a:lstStyle/>
                    <a:p>
                      <a:pPr algn="l" fontAlgn="t">
                        <a:spcAft>
                          <a:spcPts val="200"/>
                        </a:spcAft>
                      </a:pPr>
                      <a:r>
                        <a:rPr lang="en-US" sz="1400" b="0" i="0" u="none" strike="noStrike" dirty="0">
                          <a:solidFill>
                            <a:schemeClr val="bg1"/>
                          </a:solidFill>
                          <a:effectLst/>
                          <a:latin typeface="Arial"/>
                          <a:cs typeface="Arial"/>
                        </a:rPr>
                        <a:t>Ecuador</a:t>
                      </a:r>
                    </a:p>
                  </a:txBody>
                  <a:tcPr marL="6116" marR="6116" marT="6116" marB="0" anchor="ctr">
                    <a:lnB w="12700" cmpd="sng">
                      <a:noFill/>
                    </a:lnB>
                  </a:tcP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7%</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lnB w="12700" cmpd="sng">
                      <a:noFill/>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mpd="sng">
                      <a:noFill/>
                    </a:lnB>
                  </a:tcPr>
                </a:tc>
                <a:tc>
                  <a:txBody>
                    <a:bodyPr/>
                    <a:lstStyle/>
                    <a:p>
                      <a:pPr algn="ctr" fontAlgn="t">
                        <a:spcAft>
                          <a:spcPts val="200"/>
                        </a:spcAft>
                      </a:pPr>
                      <a:r>
                        <a:rPr lang="en-US" sz="1400" b="0" i="0" u="none" strike="noStrike" dirty="0">
                          <a:solidFill>
                            <a:srgbClr val="000000"/>
                          </a:solidFill>
                          <a:effectLst/>
                          <a:latin typeface="Arial"/>
                          <a:cs typeface="Arial"/>
                        </a:rPr>
                        <a:t>39%</a:t>
                      </a:r>
                    </a:p>
                  </a:txBody>
                  <a:tcPr marL="6116" marR="6116" marT="6116" marB="0" anchor="ctr">
                    <a:lnB w="12700" cmpd="sng">
                      <a:noFill/>
                    </a:lnB>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B w="12700" cmpd="sng">
                      <a:noFill/>
                    </a:lnB>
                  </a:tcPr>
                </a:tc>
                <a:tc>
                  <a:txBody>
                    <a:bodyPr/>
                    <a:lstStyle/>
                    <a:p>
                      <a:pPr algn="ctr" fontAlgn="t">
                        <a:spcAft>
                          <a:spcPts val="200"/>
                        </a:spcAft>
                      </a:pPr>
                      <a:r>
                        <a:rPr lang="en-US" sz="1400" u="none" strike="noStrike" dirty="0">
                          <a:solidFill>
                            <a:schemeClr val="tx1"/>
                          </a:solidFill>
                          <a:effectLst/>
                          <a:latin typeface="Arial"/>
                          <a:cs typeface="Arial"/>
                        </a:rPr>
                        <a:t>9%</a:t>
                      </a:r>
                    </a:p>
                  </a:txBody>
                  <a:tcPr marL="6116" marR="6116" marT="6116" marB="0" anchor="ctr">
                    <a:lnB w="12700" cmpd="sng">
                      <a:noFill/>
                    </a:lnB>
                  </a:tcP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lnB w="12700" cmpd="sng">
                      <a:noFill/>
                    </a:lnB>
                  </a:tcPr>
                </a:tc>
                <a:tc>
                  <a:txBody>
                    <a:bodyPr/>
                    <a:lstStyle/>
                    <a:p>
                      <a:pPr algn="ctr" fontAlgn="t">
                        <a:spcAft>
                          <a:spcPts val="200"/>
                        </a:spcAft>
                      </a:pPr>
                      <a:r>
                        <a:rPr lang="en-US" sz="1400" b="0" i="0" u="none" strike="noStrike" dirty="0">
                          <a:solidFill>
                            <a:srgbClr val="000000"/>
                          </a:solidFill>
                          <a:effectLst/>
                          <a:latin typeface="Arial"/>
                          <a:cs typeface="Arial"/>
                        </a:rPr>
                        <a:t>44%</a:t>
                      </a:r>
                    </a:p>
                  </a:txBody>
                  <a:tcPr marL="6116" marR="6116" marT="6116" marB="0" anchor="ctr">
                    <a:lnB w="12700" cmpd="sng">
                      <a:noFill/>
                    </a:lnB>
                  </a:tcPr>
                </a:tc>
                <a:extLst>
                  <a:ext uri="{0D108BD9-81ED-4DB2-BD59-A6C34878D82A}">
                    <a16:rowId xmlns:a16="http://schemas.microsoft.com/office/drawing/2014/main" val="3820592984"/>
                  </a:ext>
                </a:extLst>
              </a:tr>
              <a:tr h="256852">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Guatemala</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15%</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a:cs typeface="Arial"/>
                        </a:rPr>
                        <a:t>28%</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u="none" strike="noStrike" dirty="0">
                          <a:solidFill>
                            <a:schemeClr val="tx1"/>
                          </a:solidFill>
                          <a:effectLst/>
                          <a:latin typeface="Arial"/>
                          <a:cs typeface="Arial"/>
                        </a:rPr>
                        <a:t>1%</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000000"/>
                          </a:solidFill>
                          <a:effectLst/>
                          <a:latin typeface="Arial"/>
                          <a:cs typeface="Arial"/>
                        </a:rPr>
                        <a:t>56%</a:t>
                      </a:r>
                    </a:p>
                  </a:txBody>
                  <a:tcPr marL="6116" marR="6116" marT="611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2775957"/>
                  </a:ext>
                </a:extLst>
              </a:tr>
              <a:tr h="307267">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Nicaragua</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10%</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a:cs typeface="Arial"/>
                        </a:rPr>
                        <a:t>54%</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u="none" strike="noStrike" dirty="0">
                          <a:solidFill>
                            <a:schemeClr val="tx1"/>
                          </a:solidFill>
                          <a:effectLst/>
                          <a:latin typeface="Arial"/>
                          <a:cs typeface="Arial"/>
                        </a:rPr>
                        <a:t>14%</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000000"/>
                          </a:solidFill>
                          <a:effectLst/>
                          <a:latin typeface="Arial"/>
                          <a:cs typeface="Arial"/>
                        </a:rPr>
                        <a:t>22%</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040212"/>
                  </a:ext>
                </a:extLst>
              </a:tr>
              <a:tr h="256852">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Peru</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6%</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chemeClr val="tx1"/>
                          </a:solidFill>
                          <a:effectLst/>
                          <a:latin typeface="Arial"/>
                          <a:cs typeface="Arial"/>
                        </a:rPr>
                        <a:t>32%</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C00000"/>
                          </a:solidFill>
                          <a:effectLst/>
                          <a:latin typeface="Arial"/>
                          <a:cs typeface="Arial"/>
                        </a:rPr>
                        <a:t>N</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u="none" strike="noStrike" dirty="0">
                          <a:solidFill>
                            <a:schemeClr val="tx1"/>
                          </a:solidFill>
                          <a:effectLst/>
                          <a:latin typeface="Arial"/>
                          <a:cs typeface="Arial"/>
                        </a:rPr>
                        <a:t>21%</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Aft>
                          <a:spcPts val="200"/>
                        </a:spcAft>
                      </a:pPr>
                      <a:r>
                        <a:rPr lang="en-US" sz="1400" b="0" i="0" u="none" strike="noStrike" dirty="0">
                          <a:solidFill>
                            <a:srgbClr val="000000"/>
                          </a:solidFill>
                          <a:effectLst/>
                          <a:latin typeface="Arial"/>
                          <a:cs typeface="Arial"/>
                        </a:rPr>
                        <a:t>42%</a:t>
                      </a:r>
                    </a:p>
                  </a:txBody>
                  <a:tcPr marL="6116" marR="6116" marT="6116"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363871"/>
                  </a:ext>
                </a:extLst>
              </a:tr>
              <a:tr h="256852">
                <a:tc>
                  <a:txBody>
                    <a:bodyPr/>
                    <a:lstStyle/>
                    <a:p>
                      <a:pPr marL="0" marR="0" lvl="0" indent="0" algn="l" defTabSz="914400" rtl="0" eaLnBrk="1" fontAlgn="t" latinLnBrk="0" hangingPunct="1">
                        <a:lnSpc>
                          <a:spcPct val="100000"/>
                        </a:lnSpc>
                        <a:spcBef>
                          <a:spcPts val="0"/>
                        </a:spcBef>
                        <a:spcAft>
                          <a:spcPts val="200"/>
                        </a:spcAft>
                        <a:buClrTx/>
                        <a:buSzTx/>
                        <a:buFontTx/>
                        <a:buNone/>
                        <a:tabLst/>
                        <a:defRPr/>
                      </a:pPr>
                      <a:r>
                        <a:rPr lang="en-US" sz="1400" b="0" i="0" u="none" strike="noStrike" dirty="0">
                          <a:solidFill>
                            <a:schemeClr val="bg1"/>
                          </a:solidFill>
                          <a:effectLst/>
                          <a:latin typeface="Arial"/>
                          <a:cs typeface="Arial"/>
                        </a:rPr>
                        <a:t>Uruguay</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panose="020B0604020202020204" pitchFamily="34" charset="0"/>
                          <a:cs typeface="Arial" panose="020B0604020202020204" pitchFamily="34" charset="0"/>
                        </a:rPr>
                        <a:t>1%</a:t>
                      </a:r>
                      <a:endParaRPr lang="en-CH" sz="1400" b="0" i="0" u="none" strike="noStrike" dirty="0">
                        <a:solidFill>
                          <a:schemeClr val="tx1"/>
                        </a:solidFill>
                        <a:effectLst/>
                        <a:latin typeface="Arial" panose="020B0604020202020204" pitchFamily="34" charset="0"/>
                        <a:cs typeface="Arial" panose="020B0604020202020204" pitchFamily="34" charset="0"/>
                      </a:endParaRP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3%</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19%</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chemeClr val="tx1"/>
                          </a:solidFill>
                          <a:effectLst/>
                          <a:latin typeface="Arial"/>
                          <a:cs typeface="Arial"/>
                        </a:rPr>
                        <a:t>6%</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u="none" strike="noStrike" dirty="0">
                          <a:solidFill>
                            <a:srgbClr val="C00000"/>
                          </a:solidFill>
                          <a:effectLst/>
                          <a:latin typeface="Arial"/>
                          <a:cs typeface="Arial"/>
                        </a:rPr>
                        <a:t>N</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endParaRPr lang="en-US" sz="1400" b="0" i="0" u="none" strike="noStrike" dirty="0">
                        <a:solidFill>
                          <a:srgbClr val="000000"/>
                        </a:solidFill>
                        <a:effectLst/>
                        <a:latin typeface="Arial"/>
                        <a:cs typeface="Arial"/>
                      </a:endParaRP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dirty="0">
                          <a:solidFill>
                            <a:srgbClr val="000000"/>
                          </a:solidFill>
                          <a:effectLst/>
                          <a:latin typeface="Arial"/>
                          <a:cs typeface="Arial"/>
                        </a:rPr>
                        <a:t>71%</a:t>
                      </a:r>
                    </a:p>
                  </a:txBody>
                  <a:tcPr marL="6116" marR="6116" marT="6116"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746579"/>
                  </a:ext>
                </a:extLst>
              </a:tr>
              <a:tr h="245607">
                <a:tc>
                  <a:txBody>
                    <a:bodyPr/>
                    <a:lstStyle/>
                    <a:p>
                      <a:pPr algn="l" fontAlgn="t">
                        <a:spcAft>
                          <a:spcPts val="200"/>
                        </a:spcAft>
                      </a:pPr>
                      <a:r>
                        <a:rPr lang="en-US" sz="1400" b="1" i="0" u="none" strike="noStrike" dirty="0">
                          <a:solidFill>
                            <a:schemeClr val="bg1"/>
                          </a:solidFill>
                          <a:effectLst/>
                          <a:latin typeface="Arial"/>
                          <a:cs typeface="Arial"/>
                        </a:rPr>
                        <a:t>UNAIDS regional extrapolation**</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5.1%</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0.4%</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45%</a:t>
                      </a:r>
                      <a:endParaRPr lang="en-CH" sz="1400" b="1" i="0" u="none" strike="noStrike" dirty="0">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1.2%</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2.4%</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7.1%</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39%</a:t>
                      </a:r>
                    </a:p>
                  </a:txBody>
                  <a:tcPr marL="6116" marR="6116" marT="611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94490"/>
                  </a:ext>
                </a:extLst>
              </a:tr>
            </a:tbl>
          </a:graphicData>
        </a:graphic>
      </p:graphicFrame>
      <p:sp>
        <p:nvSpPr>
          <p:cNvPr id="4" name="TextBox 3">
            <a:extLst>
              <a:ext uri="{FF2B5EF4-FFF2-40B4-BE49-F238E27FC236}">
                <a16:creationId xmlns:a16="http://schemas.microsoft.com/office/drawing/2014/main" id="{E217895E-E21E-B08B-C8D0-3860F5349E1B}"/>
              </a:ext>
            </a:extLst>
          </p:cNvPr>
          <p:cNvSpPr txBox="1"/>
          <p:nvPr/>
        </p:nvSpPr>
        <p:spPr>
          <a:xfrm>
            <a:off x="762001" y="4858763"/>
            <a:ext cx="11310256" cy="1908215"/>
          </a:xfrm>
          <a:prstGeom prst="rect">
            <a:avLst/>
          </a:prstGeom>
          <a:noFill/>
        </p:spPr>
        <p:txBody>
          <a:bodyPr wrap="square">
            <a:spAutoFit/>
          </a:bodyPr>
          <a:lstStyle/>
          <a:p>
            <a:r>
              <a:rPr lang="en-US" altLang="en-US" sz="1600" dirty="0">
                <a:solidFill>
                  <a:srgbClr val="444444"/>
                </a:solidFill>
                <a:latin typeface="Arial" panose="020B0604020202020204" pitchFamily="34" charset="0"/>
                <a:cs typeface="Arial" panose="020B0604020202020204" pitchFamily="34" charset="0"/>
              </a:rPr>
              <a:t>* Brazil: EPP estimation from before switching to Direct Incidence, in or pre-2021.</a:t>
            </a:r>
          </a:p>
          <a:p>
            <a:r>
              <a:rPr lang="en-US" altLang="en-US" sz="1400" dirty="0">
                <a:solidFill>
                  <a:srgbClr val="444444"/>
                </a:solidFill>
                <a:latin typeface="Arial" panose="020B0604020202020204" pitchFamily="34" charset="0"/>
                <a:cs typeface="Arial" panose="020B0604020202020204" pitchFamily="34" charset="0"/>
              </a:rPr>
              <a:t>** Provisional analysis by UNAIDS, October 2022 (unpublished), extrapolating from neighboring or otherwise similar countries or epidemics.</a:t>
            </a:r>
          </a:p>
          <a:p>
            <a:pPr marL="285750" indent="-285750">
              <a:buFont typeface="Arial" panose="020B0604020202020204" pitchFamily="34" charset="0"/>
              <a:buChar char="•"/>
            </a:pPr>
            <a:endParaRPr lang="en-US" altLang="en-US" sz="1600" dirty="0">
              <a:solidFill>
                <a:srgbClr val="44444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800" dirty="0">
                <a:solidFill>
                  <a:srgbClr val="444444"/>
                </a:solidFill>
                <a:cs typeface="Arial" panose="020B0604020202020204" pitchFamily="34" charset="0"/>
              </a:rPr>
              <a:t>Only 1 country estimated MSW, and 3 estimated PWID.</a:t>
            </a:r>
            <a:endParaRPr lang="en-US" altLang="en-US" sz="1800" dirty="0">
              <a:solidFill>
                <a:srgbClr val="44444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444444"/>
                </a:solidFill>
                <a:cs typeface="Arial" panose="020B0604020202020204" pitchFamily="34" charset="0"/>
              </a:rPr>
              <a:t>Other 8 countries (CSAVR model): No HIV estimate for any KP.</a:t>
            </a:r>
          </a:p>
          <a:p>
            <a:pPr marL="285750" indent="-285750">
              <a:buFont typeface="Arial" panose="020B0604020202020204" pitchFamily="34" charset="0"/>
              <a:buChar char="•"/>
            </a:pPr>
            <a:r>
              <a:rPr lang="en-US" dirty="0">
                <a:solidFill>
                  <a:srgbClr val="444444"/>
                </a:solidFill>
                <a:cs typeface="Arial" panose="020B0604020202020204" pitchFamily="34" charset="0"/>
              </a:rPr>
              <a:t>Still, x countries did report (through GAM) a Population group Size and/or </a:t>
            </a:r>
            <a:br>
              <a:rPr lang="en-US" dirty="0">
                <a:solidFill>
                  <a:srgbClr val="444444"/>
                </a:solidFill>
                <a:cs typeface="Arial" panose="020B0604020202020204" pitchFamily="34" charset="0"/>
              </a:rPr>
            </a:br>
            <a:r>
              <a:rPr lang="en-US" dirty="0">
                <a:solidFill>
                  <a:srgbClr val="444444"/>
                </a:solidFill>
                <a:cs typeface="Arial" panose="020B0604020202020204" pitchFamily="34" charset="0"/>
              </a:rPr>
              <a:t>prevalence data point for some KPs (next slide)</a:t>
            </a:r>
            <a:endParaRPr lang="en-CH" dirty="0"/>
          </a:p>
        </p:txBody>
      </p:sp>
    </p:spTree>
    <p:extLst>
      <p:ext uri="{BB962C8B-B14F-4D97-AF65-F5344CB8AC3E}">
        <p14:creationId xmlns:p14="http://schemas.microsoft.com/office/powerpoint/2010/main" val="291637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679904" y="446443"/>
            <a:ext cx="10608582" cy="1446550"/>
          </a:xfrm>
          <a:prstGeom prst="rect">
            <a:avLst/>
          </a:prstGeom>
          <a:noFill/>
        </p:spPr>
        <p:txBody>
          <a:bodyPr wrap="square" lIns="91440" tIns="45720" rIns="91440" bIns="45720" rtlCol="0" anchor="t">
            <a:spAutoFit/>
          </a:bodyPr>
          <a:lstStyle/>
          <a:p>
            <a:r>
              <a:rPr lang="en-US" sz="2800" b="1" dirty="0">
                <a:solidFill>
                  <a:schemeClr val="accent2"/>
                </a:solidFill>
              </a:rPr>
              <a:t>HIV estimates for Key Populations, Caribbean region</a:t>
            </a:r>
          </a:p>
          <a:p>
            <a:r>
              <a:rPr lang="en-US" sz="2000" dirty="0"/>
              <a:t> </a:t>
            </a:r>
          </a:p>
          <a:p>
            <a:r>
              <a:rPr lang="en-US" sz="2000" dirty="0"/>
              <a:t>Key Populations continue to have </a:t>
            </a:r>
            <a:r>
              <a:rPr lang="en-US" sz="2000" b="1" dirty="0"/>
              <a:t>disproportional large HIV burden</a:t>
            </a:r>
            <a:r>
              <a:rPr lang="en-US" sz="2000" dirty="0"/>
              <a:t>, </a:t>
            </a:r>
            <a:br>
              <a:rPr lang="en-US" sz="2000" dirty="0"/>
            </a:br>
            <a:r>
              <a:rPr lang="en-US" sz="2000" dirty="0"/>
              <a:t>relative to their group size</a:t>
            </a:r>
          </a:p>
        </p:txBody>
      </p:sp>
      <p:graphicFrame>
        <p:nvGraphicFramePr>
          <p:cNvPr id="5" name="Table 4">
            <a:extLst>
              <a:ext uri="{FF2B5EF4-FFF2-40B4-BE49-F238E27FC236}">
                <a16:creationId xmlns:a16="http://schemas.microsoft.com/office/drawing/2014/main" id="{7B7569F9-1DF7-4A24-4CFB-8FBAB5C312CC}"/>
              </a:ext>
            </a:extLst>
          </p:cNvPr>
          <p:cNvGraphicFramePr>
            <a:graphicFrameLocks noGrp="1"/>
          </p:cNvGraphicFramePr>
          <p:nvPr/>
        </p:nvGraphicFramePr>
        <p:xfrm>
          <a:off x="762001" y="1885477"/>
          <a:ext cx="9445210" cy="2407618"/>
        </p:xfrm>
        <a:graphic>
          <a:graphicData uri="http://schemas.openxmlformats.org/drawingml/2006/table">
            <a:tbl>
              <a:tblPr firstRow="1" firstCol="1">
                <a:tableStyleId>{21E4AEA4-8DFA-4A89-87EB-49C32662AFE0}</a:tableStyleId>
              </a:tblPr>
              <a:tblGrid>
                <a:gridCol w="2131324">
                  <a:extLst>
                    <a:ext uri="{9D8B030D-6E8A-4147-A177-3AD203B41FA5}">
                      <a16:colId xmlns:a16="http://schemas.microsoft.com/office/drawing/2014/main" val="299279293"/>
                    </a:ext>
                  </a:extLst>
                </a:gridCol>
                <a:gridCol w="788975">
                  <a:extLst>
                    <a:ext uri="{9D8B030D-6E8A-4147-A177-3AD203B41FA5}">
                      <a16:colId xmlns:a16="http://schemas.microsoft.com/office/drawing/2014/main" val="2702394821"/>
                    </a:ext>
                  </a:extLst>
                </a:gridCol>
                <a:gridCol w="618804">
                  <a:extLst>
                    <a:ext uri="{9D8B030D-6E8A-4147-A177-3AD203B41FA5}">
                      <a16:colId xmlns:a16="http://schemas.microsoft.com/office/drawing/2014/main" val="4127312819"/>
                    </a:ext>
                  </a:extLst>
                </a:gridCol>
                <a:gridCol w="618804">
                  <a:extLst>
                    <a:ext uri="{9D8B030D-6E8A-4147-A177-3AD203B41FA5}">
                      <a16:colId xmlns:a16="http://schemas.microsoft.com/office/drawing/2014/main" val="2227787336"/>
                    </a:ext>
                  </a:extLst>
                </a:gridCol>
                <a:gridCol w="1028760">
                  <a:extLst>
                    <a:ext uri="{9D8B030D-6E8A-4147-A177-3AD203B41FA5}">
                      <a16:colId xmlns:a16="http://schemas.microsoft.com/office/drawing/2014/main" val="3350352374"/>
                    </a:ext>
                  </a:extLst>
                </a:gridCol>
                <a:gridCol w="916685">
                  <a:extLst>
                    <a:ext uri="{9D8B030D-6E8A-4147-A177-3AD203B41FA5}">
                      <a16:colId xmlns:a16="http://schemas.microsoft.com/office/drawing/2014/main" val="2095100777"/>
                    </a:ext>
                  </a:extLst>
                </a:gridCol>
                <a:gridCol w="1670929">
                  <a:extLst>
                    <a:ext uri="{9D8B030D-6E8A-4147-A177-3AD203B41FA5}">
                      <a16:colId xmlns:a16="http://schemas.microsoft.com/office/drawing/2014/main" val="915839525"/>
                    </a:ext>
                  </a:extLst>
                </a:gridCol>
                <a:gridCol w="1670929">
                  <a:extLst>
                    <a:ext uri="{9D8B030D-6E8A-4147-A177-3AD203B41FA5}">
                      <a16:colId xmlns:a16="http://schemas.microsoft.com/office/drawing/2014/main" val="460130028"/>
                    </a:ext>
                  </a:extLst>
                </a:gridCol>
              </a:tblGrid>
              <a:tr h="361044">
                <a:tc>
                  <a:txBody>
                    <a:bodyPr/>
                    <a:lstStyle/>
                    <a:p>
                      <a:pPr algn="l" fontAlgn="b">
                        <a:spcAft>
                          <a:spcPts val="200"/>
                        </a:spcAft>
                      </a:pPr>
                      <a:endParaRPr lang="en-US" sz="1400" b="0" i="0" u="none" strike="noStrike">
                        <a:solidFill>
                          <a:srgbClr val="000000"/>
                        </a:solidFill>
                        <a:effectLst/>
                        <a:latin typeface="Arial"/>
                        <a:cs typeface="Arial"/>
                      </a:endParaRPr>
                    </a:p>
                  </a:txBody>
                  <a:tcPr marL="6116" marR="6116" marT="6116" marB="0" anchor="ctr"/>
                </a:tc>
                <a:tc gridSpan="7">
                  <a:txBody>
                    <a:bodyPr/>
                    <a:lstStyle/>
                    <a:p>
                      <a:pPr algn="ctr" fontAlgn="b">
                        <a:spcAft>
                          <a:spcPts val="200"/>
                        </a:spcAft>
                      </a:pPr>
                      <a:r>
                        <a:rPr lang="en-US" sz="1400" b="1" i="0" u="none" strike="noStrike">
                          <a:solidFill>
                            <a:schemeClr val="bg1"/>
                          </a:solidFill>
                          <a:effectLst/>
                          <a:latin typeface="Arial"/>
                          <a:cs typeface="Arial"/>
                        </a:rPr>
                        <a:t>Share in adult new infections, 2021</a:t>
                      </a: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tc hMerge="1">
                  <a:txBody>
                    <a:bodyPr/>
                    <a:lstStyle/>
                    <a:p>
                      <a:pPr algn="ctr" fontAlgn="b">
                        <a:spcAft>
                          <a:spcPts val="200"/>
                        </a:spcAft>
                      </a:pPr>
                      <a:endParaRPr lang="en-US" sz="1400" b="1" i="0" u="none" strike="noStrike">
                        <a:solidFill>
                          <a:schemeClr val="bg1"/>
                        </a:solidFill>
                        <a:effectLst/>
                        <a:latin typeface="Arial"/>
                        <a:cs typeface="Arial"/>
                      </a:endParaRPr>
                    </a:p>
                  </a:txBody>
                  <a:tcPr marL="6116" marR="6116" marT="6116" marB="0" anchor="ctr"/>
                </a:tc>
                <a:extLst>
                  <a:ext uri="{0D108BD9-81ED-4DB2-BD59-A6C34878D82A}">
                    <a16:rowId xmlns:a16="http://schemas.microsoft.com/office/drawing/2014/main" val="3483815403"/>
                  </a:ext>
                </a:extLst>
              </a:tr>
              <a:tr h="361044">
                <a:tc>
                  <a:txBody>
                    <a:bodyPr/>
                    <a:lstStyle/>
                    <a:p>
                      <a:pPr algn="l" fontAlgn="b">
                        <a:spcAft>
                          <a:spcPts val="200"/>
                        </a:spcAft>
                      </a:pPr>
                      <a:r>
                        <a:rPr lang="en-US" sz="1400" u="none" strike="noStrike">
                          <a:effectLst/>
                          <a:latin typeface="Arial"/>
                          <a:cs typeface="Arial"/>
                        </a:rPr>
                        <a:t>Country </a:t>
                      </a:r>
                      <a:r>
                        <a:rPr lang="en-US" sz="1400" b="0" u="none" strike="noStrike">
                          <a:effectLst/>
                          <a:latin typeface="Arial"/>
                          <a:cs typeface="Arial"/>
                        </a:rPr>
                        <a:t>that used EPP in 2022 Spectrum estimate</a:t>
                      </a:r>
                      <a:endParaRPr lang="en-US" sz="1400" b="0" i="0" u="none" strike="noStrike">
                        <a:solidFill>
                          <a:srgbClr val="000000"/>
                        </a:solidFill>
                        <a:effectLst/>
                        <a:latin typeface="Arial"/>
                        <a:cs typeface="Arial"/>
                      </a:endParaRP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Female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Male SW</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MSM</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PWID</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Trans Gender</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Clients and partners of Key Populations</a:t>
                      </a:r>
                    </a:p>
                  </a:txBody>
                  <a:tcPr marL="6116" marR="6116" marT="6116" marB="0" anchor="ctr"/>
                </a:tc>
                <a:tc>
                  <a:txBody>
                    <a:bodyPr/>
                    <a:lstStyle/>
                    <a:p>
                      <a:pPr algn="ctr" fontAlgn="b">
                        <a:spcAft>
                          <a:spcPts val="200"/>
                        </a:spcAft>
                      </a:pPr>
                      <a:r>
                        <a:rPr lang="en-US" sz="1400" b="1" i="0" u="none" strike="noStrike">
                          <a:solidFill>
                            <a:schemeClr val="tx1"/>
                          </a:solidFill>
                          <a:effectLst/>
                          <a:latin typeface="Arial"/>
                          <a:cs typeface="Arial"/>
                        </a:rPr>
                        <a:t>Remaining </a:t>
                      </a:r>
                      <a:br>
                        <a:rPr lang="en-US" sz="1400" b="1" i="0" u="none" strike="noStrike">
                          <a:solidFill>
                            <a:schemeClr val="tx1"/>
                          </a:solidFill>
                          <a:effectLst/>
                          <a:latin typeface="Arial"/>
                          <a:cs typeface="Arial"/>
                        </a:rPr>
                      </a:br>
                      <a:r>
                        <a:rPr lang="en-US" sz="1400" b="1" i="0" u="none" strike="noStrike">
                          <a:solidFill>
                            <a:schemeClr val="tx1"/>
                          </a:solidFill>
                          <a:effectLst/>
                          <a:latin typeface="Arial"/>
                          <a:cs typeface="Arial"/>
                        </a:rPr>
                        <a:t>M &amp; F</a:t>
                      </a:r>
                    </a:p>
                  </a:txBody>
                  <a:tcPr marL="6116" marR="6116" marT="6116" marB="0" anchor="ctr"/>
                </a:tc>
                <a:extLst>
                  <a:ext uri="{0D108BD9-81ED-4DB2-BD59-A6C34878D82A}">
                    <a16:rowId xmlns:a16="http://schemas.microsoft.com/office/drawing/2014/main" val="1148730140"/>
                  </a:ext>
                </a:extLst>
              </a:tr>
              <a:tr h="245607">
                <a:tc>
                  <a:txBody>
                    <a:bodyPr/>
                    <a:lstStyle/>
                    <a:p>
                      <a:pPr algn="l" fontAlgn="t">
                        <a:spcAft>
                          <a:spcPts val="200"/>
                        </a:spcAft>
                      </a:pPr>
                      <a:r>
                        <a:rPr lang="en-US" sz="1400" b="0" u="none" strike="noStrike">
                          <a:solidFill>
                            <a:schemeClr val="bg1"/>
                          </a:solidFill>
                          <a:effectLst/>
                          <a:latin typeface="Arial"/>
                          <a:cs typeface="Arial"/>
                        </a:rPr>
                        <a:t>Guyana</a:t>
                      </a:r>
                      <a:endParaRPr lang="en-US" sz="1400" b="0" i="0" u="none" strike="noStrike">
                        <a:solidFill>
                          <a:schemeClr val="bg1"/>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19%</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0.2%</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a:solidFill>
                            <a:srgbClr val="FF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tc>
                <a:extLst>
                  <a:ext uri="{0D108BD9-81ED-4DB2-BD59-A6C34878D82A}">
                    <a16:rowId xmlns:a16="http://schemas.microsoft.com/office/drawing/2014/main" val="2736448872"/>
                  </a:ext>
                </a:extLst>
              </a:tr>
              <a:tr h="245607">
                <a:tc>
                  <a:txBody>
                    <a:bodyPr/>
                    <a:lstStyle/>
                    <a:p>
                      <a:pPr algn="l" fontAlgn="t">
                        <a:spcAft>
                          <a:spcPts val="200"/>
                        </a:spcAft>
                      </a:pPr>
                      <a:r>
                        <a:rPr lang="en-US" sz="1400" b="0" u="none" strike="noStrike">
                          <a:solidFill>
                            <a:schemeClr val="bg1"/>
                          </a:solidFill>
                          <a:effectLst/>
                          <a:latin typeface="Arial"/>
                          <a:cs typeface="Arial"/>
                        </a:rPr>
                        <a:t>Suriname</a:t>
                      </a:r>
                      <a:endParaRPr lang="en-US" sz="1400" b="0" i="0" u="none" strike="noStrike">
                        <a:solidFill>
                          <a:schemeClr val="bg1"/>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30%</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panose="020B0604020202020204" pitchFamily="34" charset="0"/>
                          <a:cs typeface="Arial" panose="020B0604020202020204" pitchFamily="34" charset="0"/>
                        </a:rPr>
                        <a:t>51%</a:t>
                      </a:r>
                      <a:endParaRPr lang="en-CH" sz="1400" b="0" i="0" u="none" strike="noStrike">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a:solidFill>
                            <a:srgbClr val="FF0000"/>
                          </a:solidFill>
                          <a:effectLst/>
                          <a:latin typeface="Arial"/>
                          <a:cs typeface="Arial"/>
                        </a:rPr>
                        <a:t>N</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tc>
                <a:extLst>
                  <a:ext uri="{0D108BD9-81ED-4DB2-BD59-A6C34878D82A}">
                    <a16:rowId xmlns:a16="http://schemas.microsoft.com/office/drawing/2014/main" val="542923169"/>
                  </a:ext>
                </a:extLst>
              </a:tr>
              <a:tr h="158893">
                <a:tc>
                  <a:txBody>
                    <a:bodyPr/>
                    <a:lstStyle/>
                    <a:p>
                      <a:pPr algn="l" fontAlgn="t">
                        <a:spcAft>
                          <a:spcPts val="200"/>
                        </a:spcAft>
                      </a:pPr>
                      <a:r>
                        <a:rPr lang="en-US" sz="1400" b="0" u="none" strike="noStrike">
                          <a:solidFill>
                            <a:schemeClr val="bg1"/>
                          </a:solidFill>
                          <a:effectLst/>
                          <a:latin typeface="Arial"/>
                          <a:cs typeface="Arial"/>
                        </a:rPr>
                        <a:t>Jamaica</a:t>
                      </a:r>
                      <a:endParaRPr lang="en-US" sz="1400" b="0" i="0" u="none" strike="noStrike">
                        <a:solidFill>
                          <a:schemeClr val="bg1"/>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dirty="0">
                          <a:solidFill>
                            <a:srgbClr val="000000"/>
                          </a:solidFill>
                          <a:effectLst/>
                          <a:latin typeface="Arial" panose="020B0604020202020204" pitchFamily="34" charset="0"/>
                          <a:cs typeface="Arial" panose="020B0604020202020204" pitchFamily="34" charset="0"/>
                        </a:rPr>
                        <a:t>8%</a:t>
                      </a:r>
                      <a:endParaRPr lang="en-CH" sz="1400" b="0" i="0" u="none" strike="noStrike" dirty="0">
                        <a:solidFill>
                          <a:srgbClr val="000000"/>
                        </a:solidFill>
                        <a:effectLst/>
                        <a:latin typeface="Arial" panose="020B0604020202020204" pitchFamily="34" charset="0"/>
                        <a:cs typeface="Arial" panose="020B0604020202020204" pitchFamily="34" charset="0"/>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67%</a:t>
                      </a: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N</a:t>
                      </a:r>
                    </a:p>
                  </a:txBody>
                  <a:tcPr marL="6116" marR="6116" marT="6116" marB="0" anchor="ctr"/>
                </a:tc>
                <a:tc>
                  <a:txBody>
                    <a:bodyPr/>
                    <a:lstStyle/>
                    <a:p>
                      <a:pPr algn="ctr" fontAlgn="t">
                        <a:spcAft>
                          <a:spcPts val="200"/>
                        </a:spcAft>
                      </a:pPr>
                      <a:r>
                        <a:rPr lang="en-US" sz="1400" u="none" strike="noStrike">
                          <a:effectLst/>
                          <a:latin typeface="Arial"/>
                          <a:cs typeface="Arial"/>
                        </a:rPr>
                        <a:t>1%</a:t>
                      </a:r>
                    </a:p>
                  </a:txBody>
                  <a:tcPr marL="6116" marR="6116" marT="6116" marB="0" anchor="ct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tc>
                <a:extLst>
                  <a:ext uri="{0D108BD9-81ED-4DB2-BD59-A6C34878D82A}">
                    <a16:rowId xmlns:a16="http://schemas.microsoft.com/office/drawing/2014/main" val="3820592984"/>
                  </a:ext>
                </a:extLst>
              </a:tr>
              <a:tr h="256852">
                <a:tc>
                  <a:txBody>
                    <a:bodyPr/>
                    <a:lstStyle/>
                    <a:p>
                      <a:pPr algn="l" fontAlgn="t">
                        <a:spcAft>
                          <a:spcPts val="200"/>
                        </a:spcAft>
                      </a:pPr>
                      <a:r>
                        <a:rPr lang="en-US" sz="1400" b="0" u="none" strike="noStrike">
                          <a:solidFill>
                            <a:schemeClr val="bg1"/>
                          </a:solidFill>
                          <a:effectLst/>
                          <a:latin typeface="Arial"/>
                          <a:cs typeface="Arial"/>
                        </a:rPr>
                        <a:t>Trinidad &amp; Tobago</a:t>
                      </a:r>
                      <a:endParaRPr lang="en-US" sz="1400" b="0" i="0" u="none" strike="noStrike">
                        <a:solidFill>
                          <a:schemeClr val="bg1"/>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panose="020B0604020202020204" pitchFamily="34" charset="0"/>
                          <a:cs typeface="Arial" panose="020B0604020202020204" pitchFamily="34" charset="0"/>
                        </a:rPr>
                        <a:t>N</a:t>
                      </a:r>
                      <a:endParaRPr lang="en-CH" sz="1400" b="0" i="0" u="none" strike="noStrike">
                        <a:solidFill>
                          <a:srgbClr val="FF0000"/>
                        </a:solidFill>
                        <a:effectLst/>
                        <a:latin typeface="Arial" panose="020B0604020202020204" pitchFamily="34" charset="0"/>
                        <a:cs typeface="Arial" panose="020B0604020202020204" pitchFamily="34" charset="0"/>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u="none" strike="noStrike">
                          <a:solidFill>
                            <a:srgbClr val="FF0000"/>
                          </a:solidFill>
                          <a:effectLst/>
                          <a:latin typeface="Arial"/>
                          <a:cs typeface="Arial"/>
                        </a:rPr>
                        <a:t>N</a:t>
                      </a: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endParaRPr lang="en-US" sz="1400" b="0" i="0" u="none" strike="noStrike">
                        <a:solidFill>
                          <a:srgbClr val="000000"/>
                        </a:solidFill>
                        <a:effectLst/>
                        <a:latin typeface="Arial"/>
                        <a:cs typeface="Arial"/>
                      </a:endParaRPr>
                    </a:p>
                  </a:txBody>
                  <a:tcPr marL="6116" marR="6116" marT="6116" marB="0" anchor="ctr">
                    <a:lnB w="12700" cap="flat" cmpd="sng" algn="ctr">
                      <a:solidFill>
                        <a:schemeClr val="tx1"/>
                      </a:solidFill>
                      <a:prstDash val="solid"/>
                      <a:round/>
                      <a:headEnd type="none" w="med" len="med"/>
                      <a:tailEnd type="none" w="med" len="med"/>
                    </a:lnB>
                  </a:tcPr>
                </a:tc>
                <a:tc>
                  <a:txBody>
                    <a:bodyPr/>
                    <a:lstStyle/>
                    <a:p>
                      <a:pPr algn="ctr" fontAlgn="t">
                        <a:spcAft>
                          <a:spcPts val="200"/>
                        </a:spcAft>
                      </a:pPr>
                      <a:r>
                        <a:rPr lang="en-US" sz="1400" b="0" i="0" u="none" strike="noStrike">
                          <a:solidFill>
                            <a:srgbClr val="000000"/>
                          </a:solidFill>
                          <a:effectLst/>
                          <a:latin typeface="Arial"/>
                          <a:cs typeface="Arial"/>
                        </a:rPr>
                        <a:t>Y</a:t>
                      </a:r>
                    </a:p>
                  </a:txBody>
                  <a:tcPr marL="6116" marR="6116" marT="6116"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75957"/>
                  </a:ext>
                </a:extLst>
              </a:tr>
              <a:tr h="245607">
                <a:tc>
                  <a:txBody>
                    <a:bodyPr/>
                    <a:lstStyle/>
                    <a:p>
                      <a:pPr algn="l" fontAlgn="t">
                        <a:spcAft>
                          <a:spcPts val="200"/>
                        </a:spcAft>
                      </a:pPr>
                      <a:r>
                        <a:rPr lang="en-US" sz="1400" b="1" i="0" u="none" strike="noStrike">
                          <a:solidFill>
                            <a:schemeClr val="bg1"/>
                          </a:solidFill>
                          <a:effectLst/>
                          <a:latin typeface="Arial"/>
                          <a:cs typeface="Arial"/>
                        </a:rPr>
                        <a:t>UNAIDS regional extrapolation*</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9%</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0.3%</a:t>
                      </a:r>
                      <a:endParaRPr lang="en-CH" sz="1400" b="1" i="0" u="none" strike="noStrike">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16%</a:t>
                      </a:r>
                      <a:endParaRPr lang="en-CH" sz="1400" b="1" i="0" u="none" strike="noStrike">
                        <a:solidFill>
                          <a:srgbClr val="000000"/>
                        </a:solidFill>
                        <a:effectLst/>
                        <a:latin typeface="Arial"/>
                        <a:cs typeface="Arial"/>
                      </a:endParaRP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0.8%</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3%</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a:solidFill>
                            <a:srgbClr val="000000"/>
                          </a:solidFill>
                          <a:effectLst/>
                          <a:latin typeface="Arial"/>
                          <a:cs typeface="Arial"/>
                        </a:rPr>
                        <a:t>9%</a:t>
                      </a:r>
                    </a:p>
                  </a:txBody>
                  <a:tcPr marL="6116" marR="6116" marT="6116" marB="0" anchor="ctr">
                    <a:lnT w="12700" cap="flat" cmpd="sng" algn="ctr">
                      <a:solidFill>
                        <a:schemeClr val="tx1"/>
                      </a:solidFill>
                      <a:prstDash val="solid"/>
                      <a:round/>
                      <a:headEnd type="none" w="med" len="med"/>
                      <a:tailEnd type="none" w="med" len="med"/>
                    </a:lnT>
                  </a:tcPr>
                </a:tc>
                <a:tc>
                  <a:txBody>
                    <a:bodyPr/>
                    <a:lstStyle/>
                    <a:p>
                      <a:pPr algn="ctr" fontAlgn="t">
                        <a:spcAft>
                          <a:spcPts val="200"/>
                        </a:spcAft>
                      </a:pPr>
                      <a:r>
                        <a:rPr lang="en-US" sz="1400" b="1" i="0" u="none" strike="noStrike" dirty="0">
                          <a:solidFill>
                            <a:srgbClr val="000000"/>
                          </a:solidFill>
                          <a:effectLst/>
                          <a:latin typeface="Arial"/>
                          <a:cs typeface="Arial"/>
                        </a:rPr>
                        <a:t>62%</a:t>
                      </a:r>
                    </a:p>
                  </a:txBody>
                  <a:tcPr marL="6116" marR="6116" marT="611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194490"/>
                  </a:ext>
                </a:extLst>
              </a:tr>
            </a:tbl>
          </a:graphicData>
        </a:graphic>
      </p:graphicFrame>
      <p:sp>
        <p:nvSpPr>
          <p:cNvPr id="4" name="TextBox 3">
            <a:extLst>
              <a:ext uri="{FF2B5EF4-FFF2-40B4-BE49-F238E27FC236}">
                <a16:creationId xmlns:a16="http://schemas.microsoft.com/office/drawing/2014/main" id="{E217895E-E21E-B08B-C8D0-3860F5349E1B}"/>
              </a:ext>
            </a:extLst>
          </p:cNvPr>
          <p:cNvSpPr txBox="1"/>
          <p:nvPr/>
        </p:nvSpPr>
        <p:spPr>
          <a:xfrm>
            <a:off x="762001" y="4347134"/>
            <a:ext cx="11178362" cy="2215991"/>
          </a:xfrm>
          <a:prstGeom prst="rect">
            <a:avLst/>
          </a:prstGeom>
          <a:noFill/>
        </p:spPr>
        <p:txBody>
          <a:bodyPr wrap="square">
            <a:spAutoFit/>
          </a:bodyPr>
          <a:lstStyle/>
          <a:p>
            <a:r>
              <a:rPr lang="en-US" altLang="en-US" sz="1400" dirty="0">
                <a:solidFill>
                  <a:srgbClr val="444444"/>
                </a:solidFill>
                <a:latin typeface="Arial" panose="020B0604020202020204" pitchFamily="34" charset="0"/>
                <a:cs typeface="Arial" panose="020B0604020202020204" pitchFamily="34" charset="0"/>
              </a:rPr>
              <a:t>* Provisional analysis by UNAIDS, October 2022 (unpublished), extrapolating from neighboring or otherwise similar countries or epidemics.</a:t>
            </a:r>
          </a:p>
          <a:p>
            <a:pPr marL="285750" indent="-285750">
              <a:buFont typeface="Arial" panose="020B0604020202020204" pitchFamily="34" charset="0"/>
              <a:buChar char="•"/>
            </a:pPr>
            <a:endParaRPr lang="en-US" altLang="en-US" sz="1600" dirty="0">
              <a:solidFill>
                <a:srgbClr val="44444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800" dirty="0">
                <a:solidFill>
                  <a:srgbClr val="444444"/>
                </a:solidFill>
                <a:cs typeface="Arial" panose="020B0604020202020204" pitchFamily="34" charset="0"/>
              </a:rPr>
              <a:t>No single country in the region had an HIV estimate for PWID or Male Sex Workers.</a:t>
            </a:r>
          </a:p>
          <a:p>
            <a:pPr marL="285750" indent="-285750">
              <a:buFont typeface="Arial" panose="020B0604020202020204" pitchFamily="34" charset="0"/>
              <a:buChar char="•"/>
            </a:pPr>
            <a:endParaRPr lang="en-US" altLang="en-US" sz="1800" dirty="0">
              <a:solidFill>
                <a:srgbClr val="44444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444444"/>
                </a:solidFill>
                <a:cs typeface="Arial" panose="020B0604020202020204" pitchFamily="34" charset="0"/>
              </a:rPr>
              <a:t>Other 9 countries (CSAVR model): No HIV estimate for any KP.</a:t>
            </a:r>
          </a:p>
          <a:p>
            <a:pPr marL="285750" indent="-285750">
              <a:buFont typeface="Arial" panose="020B0604020202020204" pitchFamily="34" charset="0"/>
              <a:buChar char="•"/>
            </a:pPr>
            <a:endParaRPr lang="en-US" dirty="0">
              <a:solidFill>
                <a:srgbClr val="444444"/>
              </a:solidFill>
              <a:cs typeface="Arial" panose="020B0604020202020204" pitchFamily="34" charset="0"/>
            </a:endParaRPr>
          </a:p>
          <a:p>
            <a:pPr marL="285750" indent="-285750">
              <a:buFont typeface="Arial" panose="020B0604020202020204" pitchFamily="34" charset="0"/>
              <a:buChar char="•"/>
            </a:pPr>
            <a:r>
              <a:rPr lang="en-US" dirty="0">
                <a:solidFill>
                  <a:srgbClr val="444444"/>
                </a:solidFill>
                <a:cs typeface="Arial" panose="020B0604020202020204" pitchFamily="34" charset="0"/>
              </a:rPr>
              <a:t>Still, 8 countries did report (through GAM) a Population group Size and/or </a:t>
            </a:r>
            <a:br>
              <a:rPr lang="en-US" dirty="0">
                <a:solidFill>
                  <a:srgbClr val="444444"/>
                </a:solidFill>
                <a:cs typeface="Arial" panose="020B0604020202020204" pitchFamily="34" charset="0"/>
              </a:rPr>
            </a:br>
            <a:r>
              <a:rPr lang="en-US" dirty="0">
                <a:solidFill>
                  <a:srgbClr val="444444"/>
                </a:solidFill>
                <a:cs typeface="Arial" panose="020B0604020202020204" pitchFamily="34" charset="0"/>
              </a:rPr>
              <a:t>prevalence data point for some KPs (next slide)</a:t>
            </a:r>
            <a:endParaRPr lang="en-CH" dirty="0"/>
          </a:p>
        </p:txBody>
      </p:sp>
    </p:spTree>
    <p:extLst>
      <p:ext uri="{BB962C8B-B14F-4D97-AF65-F5344CB8AC3E}">
        <p14:creationId xmlns:p14="http://schemas.microsoft.com/office/powerpoint/2010/main" val="2585641181"/>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SharedWithUsers xmlns="2ddeef39-65d3-4660-94f2-f063f949c57e">
      <UserInfo>
        <DisplayName>Robert Glaubius</DisplayName>
        <AccountId>5514</AccountId>
        <AccountType/>
      </UserInfo>
      <UserInfo>
        <DisplayName>SABIN, Keith</DisplayName>
        <AccountId>25</AccountId>
        <AccountType/>
      </UserInfo>
      <UserInfo>
        <DisplayName>John Stover</DisplayName>
        <AccountId>2253</AccountId>
        <AccountType/>
      </UserInfo>
      <UserInfo>
        <DisplayName>Guy Mahiane</DisplayName>
        <AccountId>5635</AccountId>
        <AccountType/>
      </UserInfo>
      <UserInfo>
        <DisplayName>WANYEKI, Ian</DisplayName>
        <AccountId>197</AccountId>
        <AccountType/>
      </UserInfo>
      <UserInfo>
        <DisplayName>KORENROMP, Eline Louise</DisplayName>
        <AccountId>7579</AccountId>
        <AccountType/>
      </UserInfo>
    </SharedWithUsers>
  </documentManagement>
</p:properties>
</file>

<file path=customXml/itemProps1.xml><?xml version="1.0" encoding="utf-8"?>
<ds:datastoreItem xmlns:ds="http://schemas.openxmlformats.org/officeDocument/2006/customXml" ds:itemID="{80030399-6C02-4F81-AE92-17A876794C4B}">
  <ds:schemaRefs>
    <ds:schemaRef ds:uri="http://schemas.microsoft.com/sharepoint/v3/contenttype/forms"/>
  </ds:schemaRefs>
</ds:datastoreItem>
</file>

<file path=customXml/itemProps2.xml><?xml version="1.0" encoding="utf-8"?>
<ds:datastoreItem xmlns:ds="http://schemas.openxmlformats.org/officeDocument/2006/customXml" ds:itemID="{4B3E5D88-34E4-4477-8EFC-5ACCC3D9B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5EAF25-4185-491C-80D0-B0CDD015A203}">
  <ds:schemaRefs>
    <ds:schemaRef ds:uri="http://www.w3.org/XML/1998/namespace"/>
    <ds:schemaRef ds:uri="http://purl.org/dc/elements/1.1/"/>
    <ds:schemaRef ds:uri="288ef829-98c5-46d1-83dc-c2ef7c814da2"/>
    <ds:schemaRef ds:uri="http://purl.org/dc/terms/"/>
    <ds:schemaRef ds:uri="http://schemas.microsoft.com/office/2006/documentManagement/types"/>
    <ds:schemaRef ds:uri="2ddeef39-65d3-4660-94f2-f063f949c57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3998</Words>
  <Application>Microsoft Office PowerPoint</Application>
  <PresentationFormat>Widescreen</PresentationFormat>
  <Paragraphs>892</Paragraphs>
  <Slides>23</Slides>
  <Notes>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23</vt:i4>
      </vt:variant>
    </vt:vector>
  </HeadingPairs>
  <TitlesOfParts>
    <vt:vector size="32" baseType="lpstr">
      <vt:lpstr>Arial</vt:lpstr>
      <vt:lpstr>Calibri</vt:lpstr>
      <vt:lpstr>Calibri Light</vt:lpstr>
      <vt:lpstr>Corbel</vt:lpstr>
      <vt:lpstr>Custom Design</vt:lpstr>
      <vt:lpstr>4_Custom Design</vt:lpstr>
      <vt:lpstr>1_Custom Design</vt:lpstr>
      <vt:lpstr>2_Custom Design</vt:lpstr>
      <vt:lpstr>3_Custom Design</vt:lpstr>
      <vt:lpstr>Key Population data:  HIV prevalence, population group sizes, ART</vt:lpstr>
      <vt:lpstr>Key population data – external/internal to models</vt:lpstr>
      <vt:lpstr>Validity of national HIV estimates for (and from) key populations? </vt:lpstr>
      <vt:lpstr>Validity of national HIV estimates for (and from) key populations? </vt:lpstr>
      <vt:lpstr>Validity of national HIV estimates for (and from) key populations? </vt:lpstr>
      <vt:lpstr>Validity of national HIV estimates for (and from) key populations?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RWODZI, Desire Tarwireyi</cp:lastModifiedBy>
  <cp:revision>6</cp:revision>
  <cp:lastPrinted>2011-08-22T20:13:01Z</cp:lastPrinted>
  <dcterms:created xsi:type="dcterms:W3CDTF">2011-11-29T17:23:10Z</dcterms:created>
  <dcterms:modified xsi:type="dcterms:W3CDTF">2023-10-13T10:07:28Z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