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369" r:id="rId5"/>
    <p:sldId id="359" r:id="rId6"/>
    <p:sldId id="367" r:id="rId7"/>
    <p:sldId id="368" r:id="rId8"/>
    <p:sldId id="360" r:id="rId9"/>
    <p:sldId id="361" r:id="rId10"/>
    <p:sldId id="362" r:id="rId11"/>
    <p:sldId id="358" r:id="rId12"/>
    <p:sldId id="1575" r:id="rId13"/>
    <p:sldId id="1566" r:id="rId14"/>
    <p:sldId id="365" r:id="rId15"/>
    <p:sldId id="366" r:id="rId16"/>
    <p:sldId id="363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B9690C-B91F-15F6-66CA-D99C06D2E4DD}" name="Katharine Kripke" initials="KK" userId="S::kkripke@futuresinstitute.org::737067a8-ce4c-468f-a99a-57252e8500d5" providerId="AD"/>
  <p188:author id="{C7EFA617-7499-FD8F-4E2E-D08A22D017BB}" name="John Stover" initials="JS" userId="S::jstover_avenirhealth.org#ext#@unaids.org::5c93196d-197e-481c-b52b-b808805cb61c" providerId="AD"/>
  <p188:author id="{423B4970-DA43-C9EB-9F95-5A546B8F60C8}" name="KORENROMP, Eline Louise" initials="EK" userId="S::KorenrompE@unaids.org::a44abeb2-aa4e-4d35-a6f5-0d25c352ba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6DA"/>
    <a:srgbClr val="E31315"/>
    <a:srgbClr val="327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2BF7A1-C3DF-46C5-9E7D-F8FE002449FF}" v="10" dt="2024-02-19T20:08:42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AE4AB11-45C1-49B4-8CB0-49E274381F9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Editar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3FC4483-7CF5-4CF7-BC54-0B04140F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Adecuacion</a:t>
            </a:r>
            <a:r>
              <a:rPr lang="en-US"/>
              <a:t> </a:t>
            </a:r>
            <a:r>
              <a:rPr lang="en-US" err="1"/>
              <a:t>nacional</a:t>
            </a:r>
            <a:r>
              <a:rPr lang="en-US"/>
              <a:t>: Las </a:t>
            </a:r>
            <a:r>
              <a:rPr lang="en-US" err="1"/>
              <a:t>estimaciones</a:t>
            </a:r>
            <a:r>
              <a:rPr lang="en-US"/>
              <a:t> son </a:t>
            </a:r>
            <a:r>
              <a:rPr lang="en-US" err="1"/>
              <a:t>derivadas</a:t>
            </a:r>
            <a:r>
              <a:rPr lang="en-US"/>
              <a:t> </a:t>
            </a:r>
            <a:r>
              <a:rPr lang="en-US" err="1"/>
              <a:t>empiricamente</a:t>
            </a:r>
            <a:r>
              <a:rPr lang="en-US"/>
              <a:t> </a:t>
            </a:r>
            <a:r>
              <a:rPr lang="en-US" err="1"/>
              <a:t>usando</a:t>
            </a:r>
            <a:r>
              <a:rPr lang="en-US"/>
              <a:t> uno de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siguientes</a:t>
            </a:r>
            <a:r>
              <a:rPr lang="en-US"/>
              <a:t> </a:t>
            </a:r>
            <a:r>
              <a:rPr lang="en-US" err="1"/>
              <a:t>metodos</a:t>
            </a:r>
            <a:r>
              <a:rPr lang="en-US"/>
              <a:t>: 1) </a:t>
            </a:r>
            <a:r>
              <a:rPr lang="en-US" err="1"/>
              <a:t>multiplicador</a:t>
            </a:r>
            <a:r>
              <a:rPr lang="en-US"/>
              <a:t>; 2) </a:t>
            </a:r>
            <a:r>
              <a:rPr lang="en-US" err="1"/>
              <a:t>captura</a:t>
            </a:r>
            <a:r>
              <a:rPr lang="en-US"/>
              <a:t>/</a:t>
            </a:r>
            <a:r>
              <a:rPr lang="en-US" err="1"/>
              <a:t>recaptura</a:t>
            </a:r>
            <a:r>
              <a:rPr lang="en-US"/>
              <a:t>; 3) </a:t>
            </a:r>
            <a:r>
              <a:rPr lang="en-US" err="1"/>
              <a:t>mapeo</a:t>
            </a:r>
            <a:r>
              <a:rPr lang="en-US"/>
              <a:t> / </a:t>
            </a:r>
            <a:r>
              <a:rPr lang="en-US" err="1"/>
              <a:t>enumeracion</a:t>
            </a:r>
            <a:r>
              <a:rPr lang="en-US"/>
              <a:t>; 4) network scale up (NSUM); 5) RDS </a:t>
            </a:r>
            <a:r>
              <a:rPr lang="en-US" err="1"/>
              <a:t>muestreo</a:t>
            </a:r>
            <a:r>
              <a:rPr lang="en-US"/>
              <a:t> </a:t>
            </a:r>
            <a:r>
              <a:rPr lang="en-US" err="1"/>
              <a:t>sucesivo</a:t>
            </a:r>
            <a:r>
              <a:rPr lang="en-US"/>
              <a:t>.  Las </a:t>
            </a:r>
            <a:r>
              <a:rPr lang="en-US" err="1"/>
              <a:t>estimaciones</a:t>
            </a:r>
            <a:r>
              <a:rPr lang="en-US"/>
              <a:t> </a:t>
            </a:r>
            <a:r>
              <a:rPr lang="en-US" err="1"/>
              <a:t>tienen</a:t>
            </a:r>
            <a:r>
              <a:rPr lang="en-US"/>
              <a:t> que ser </a:t>
            </a:r>
            <a:r>
              <a:rPr lang="en-US" err="1"/>
              <a:t>nacionales</a:t>
            </a:r>
            <a:r>
              <a:rPr lang="en-US"/>
              <a:t> o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combinacion</a:t>
            </a:r>
            <a:r>
              <a:rPr lang="en-US"/>
              <a:t> de multiples sitios con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clara</a:t>
            </a:r>
            <a:r>
              <a:rPr lang="en-US"/>
              <a:t> </a:t>
            </a:r>
            <a:r>
              <a:rPr lang="en-US" err="1"/>
              <a:t>explicacion</a:t>
            </a:r>
            <a:r>
              <a:rPr lang="en-US"/>
              <a:t> de </a:t>
            </a:r>
            <a:r>
              <a:rPr lang="en-US" err="1"/>
              <a:t>como</a:t>
            </a:r>
            <a:r>
              <a:rPr lang="en-US"/>
              <a:t> se ha </a:t>
            </a:r>
            <a:r>
              <a:rPr lang="en-US" err="1"/>
              <a:t>realizado</a:t>
            </a:r>
            <a:r>
              <a:rPr lang="en-US"/>
              <a:t> la </a:t>
            </a:r>
            <a:r>
              <a:rPr lang="en-US" err="1"/>
              <a:t>extrapolacion</a:t>
            </a:r>
            <a:r>
              <a:rPr lang="en-US"/>
              <a:t> al </a:t>
            </a:r>
            <a:r>
              <a:rPr lang="en-US" err="1"/>
              <a:t>nivel</a:t>
            </a:r>
            <a:r>
              <a:rPr lang="en-US"/>
              <a:t> </a:t>
            </a:r>
            <a:r>
              <a:rPr lang="en-US" err="1"/>
              <a:t>nacional</a:t>
            </a:r>
            <a:r>
              <a:rPr lang="en-US"/>
              <a:t>.  Y </a:t>
            </a:r>
            <a:r>
              <a:rPr lang="en-US" err="1"/>
              <a:t>finalmente</a:t>
            </a:r>
            <a:r>
              <a:rPr lang="en-US"/>
              <a:t>, las </a:t>
            </a:r>
            <a:r>
              <a:rPr lang="en-US" err="1"/>
              <a:t>estimaciones</a:t>
            </a:r>
            <a:r>
              <a:rPr lang="en-US"/>
              <a:t> </a:t>
            </a:r>
            <a:r>
              <a:rPr lang="en-US" err="1"/>
              <a:t>deben</a:t>
            </a:r>
            <a:r>
              <a:rPr lang="en-US"/>
              <a:t> </a:t>
            </a:r>
            <a:r>
              <a:rPr lang="en-US" err="1"/>
              <a:t>estar</a:t>
            </a:r>
            <a:r>
              <a:rPr lang="en-US"/>
              <a:t> </a:t>
            </a:r>
            <a:r>
              <a:rPr lang="en-US" err="1"/>
              <a:t>disponibles</a:t>
            </a:r>
            <a:r>
              <a:rPr lang="en-US"/>
              <a:t> para al </a:t>
            </a:r>
            <a:r>
              <a:rPr lang="en-US" err="1"/>
              <a:t>menos</a:t>
            </a:r>
            <a:r>
              <a:rPr lang="en-US"/>
              <a:t> dos </a:t>
            </a:r>
            <a:r>
              <a:rPr lang="en-US" err="1"/>
              <a:t>grupos</a:t>
            </a:r>
            <a:r>
              <a:rPr lang="en-US"/>
              <a:t> de </a:t>
            </a:r>
            <a:r>
              <a:rPr lang="en-US" err="1"/>
              <a:t>interes</a:t>
            </a:r>
            <a:r>
              <a:rPr lang="en-US"/>
              <a:t> </a:t>
            </a:r>
            <a:r>
              <a:rPr lang="en-US" err="1"/>
              <a:t>nacional</a:t>
            </a:r>
            <a:r>
              <a:rPr lang="en-US"/>
              <a:t>. </a:t>
            </a:r>
          </a:p>
          <a:p>
            <a:r>
              <a:rPr lang="en-US" err="1"/>
              <a:t>Otras</a:t>
            </a:r>
            <a:r>
              <a:rPr lang="en-US"/>
              <a:t> </a:t>
            </a:r>
            <a:r>
              <a:rPr lang="en-US" err="1"/>
              <a:t>categorias</a:t>
            </a:r>
            <a:r>
              <a:rPr lang="en-US"/>
              <a:t> que se </a:t>
            </a:r>
            <a:r>
              <a:rPr lang="en-US" err="1"/>
              <a:t>consideran</a:t>
            </a:r>
            <a:r>
              <a:rPr lang="en-US"/>
              <a:t> para </a:t>
            </a:r>
            <a:r>
              <a:rPr lang="en-US" err="1"/>
              <a:t>valorar</a:t>
            </a:r>
            <a:r>
              <a:rPr lang="en-US"/>
              <a:t> la </a:t>
            </a:r>
            <a:r>
              <a:rPr lang="en-US" err="1"/>
              <a:t>calidad</a:t>
            </a:r>
            <a:r>
              <a:rPr lang="en-US"/>
              <a:t> de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datos</a:t>
            </a:r>
            <a:r>
              <a:rPr lang="en-US"/>
              <a:t>, son </a:t>
            </a:r>
            <a:r>
              <a:rPr lang="en-US" err="1"/>
              <a:t>por</a:t>
            </a:r>
            <a:r>
              <a:rPr lang="en-US"/>
              <a:t> </a:t>
            </a:r>
            <a:r>
              <a:rPr lang="en-US" err="1"/>
              <a:t>ejemplo</a:t>
            </a:r>
            <a:r>
              <a:rPr lang="en-US"/>
              <a:t> la </a:t>
            </a:r>
            <a:r>
              <a:rPr lang="en-US" err="1"/>
              <a:t>inadecuacion</a:t>
            </a:r>
            <a:r>
              <a:rPr lang="en-US"/>
              <a:t> </a:t>
            </a:r>
            <a:r>
              <a:rPr lang="en-US" err="1"/>
              <a:t>nacional</a:t>
            </a:r>
            <a:r>
              <a:rPr lang="en-US"/>
              <a:t> </a:t>
            </a:r>
            <a:r>
              <a:rPr lang="en-US" err="1"/>
              <a:t>pero</a:t>
            </a:r>
            <a:r>
              <a:rPr lang="en-US"/>
              <a:t> </a:t>
            </a:r>
            <a:r>
              <a:rPr lang="en-US" err="1"/>
              <a:t>adecuacion</a:t>
            </a:r>
            <a:r>
              <a:rPr lang="en-US"/>
              <a:t> local de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tamanos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determinados</a:t>
            </a:r>
            <a:r>
              <a:rPr lang="en-US"/>
              <a:t> sitios </a:t>
            </a:r>
            <a:r>
              <a:rPr lang="en-US" err="1"/>
              <a:t>geograficos</a:t>
            </a:r>
            <a:r>
              <a:rPr lang="en-US"/>
              <a:t>; las </a:t>
            </a:r>
            <a:r>
              <a:rPr lang="en-US" err="1"/>
              <a:t>estimaciones</a:t>
            </a:r>
            <a:r>
              <a:rPr lang="en-US"/>
              <a:t> </a:t>
            </a:r>
            <a:r>
              <a:rPr lang="en-US" err="1"/>
              <a:t>doucmentadas</a:t>
            </a:r>
            <a:r>
              <a:rPr lang="en-US"/>
              <a:t> </a:t>
            </a:r>
            <a:r>
              <a:rPr lang="en-US" err="1"/>
              <a:t>pero</a:t>
            </a:r>
            <a:r>
              <a:rPr lang="en-US"/>
              <a:t> con </a:t>
            </a:r>
            <a:r>
              <a:rPr lang="en-US" err="1"/>
              <a:t>metodos</a:t>
            </a:r>
            <a:r>
              <a:rPr lang="en-US"/>
              <a:t> </a:t>
            </a:r>
            <a:r>
              <a:rPr lang="en-US" err="1"/>
              <a:t>inadecuados</a:t>
            </a:r>
            <a:r>
              <a:rPr lang="en-US"/>
              <a:t> (Delphi, </a:t>
            </a:r>
            <a:r>
              <a:rPr lang="en-US" err="1"/>
              <a:t>registros</a:t>
            </a:r>
            <a:r>
              <a:rPr lang="en-US"/>
              <a:t> </a:t>
            </a:r>
            <a:r>
              <a:rPr lang="en-US" err="1"/>
              <a:t>administrativos</a:t>
            </a:r>
            <a:r>
              <a:rPr lang="en-US"/>
              <a:t> o </a:t>
            </a:r>
            <a:r>
              <a:rPr lang="en-US" err="1"/>
              <a:t>programaticos</a:t>
            </a:r>
            <a:r>
              <a:rPr lang="en-US"/>
              <a:t>, etc.), luego </a:t>
            </a:r>
            <a:r>
              <a:rPr lang="en-US" err="1"/>
              <a:t>cualquier</a:t>
            </a:r>
            <a:r>
              <a:rPr lang="en-US"/>
              <a:t> </a:t>
            </a:r>
            <a:r>
              <a:rPr lang="en-US" err="1"/>
              <a:t>dato</a:t>
            </a:r>
            <a:r>
              <a:rPr lang="en-US"/>
              <a:t> </a:t>
            </a:r>
            <a:r>
              <a:rPr lang="en-US" err="1"/>
              <a:t>reportado</a:t>
            </a:r>
            <a:r>
              <a:rPr lang="en-US"/>
              <a:t> </a:t>
            </a:r>
            <a:r>
              <a:rPr lang="en-US" err="1"/>
              <a:t>pero</a:t>
            </a:r>
            <a:r>
              <a:rPr lang="en-US"/>
              <a:t> no </a:t>
            </a:r>
            <a:r>
              <a:rPr lang="en-US" err="1"/>
              <a:t>documentado</a:t>
            </a:r>
            <a:r>
              <a:rPr lang="en-US"/>
              <a:t> o </a:t>
            </a:r>
            <a:r>
              <a:rPr lang="en-US" err="1"/>
              <a:t>derivados</a:t>
            </a:r>
            <a:r>
              <a:rPr lang="en-US"/>
              <a:t> de </a:t>
            </a:r>
            <a:r>
              <a:rPr lang="en-US" err="1"/>
              <a:t>datos</a:t>
            </a:r>
            <a:r>
              <a:rPr lang="en-US"/>
              <a:t> </a:t>
            </a:r>
            <a:r>
              <a:rPr lang="en-US" err="1"/>
              <a:t>muy</a:t>
            </a:r>
            <a:r>
              <a:rPr lang="en-US"/>
              <a:t> </a:t>
            </a:r>
            <a:r>
              <a:rPr lang="en-US" err="1"/>
              <a:t>antiguos</a:t>
            </a:r>
            <a:r>
              <a:rPr lang="en-US"/>
              <a:t> (&lt;2010) y no </a:t>
            </a:r>
            <a:r>
              <a:rPr lang="en-US" err="1"/>
              <a:t>datos</a:t>
            </a:r>
            <a:r>
              <a:rPr lang="en-US"/>
              <a:t> </a:t>
            </a:r>
            <a:r>
              <a:rPr lang="en-US" err="1"/>
              <a:t>disponibles</a:t>
            </a:r>
            <a:r>
              <a:rPr lang="en-US"/>
              <a:t>. </a:t>
            </a:r>
            <a:endParaRPr lang="en-US">
              <a:cs typeface="Calibri"/>
            </a:endParaRPr>
          </a:p>
          <a:p>
            <a:r>
              <a:rPr lang="en-US" err="1"/>
              <a:t>Otros</a:t>
            </a:r>
            <a:r>
              <a:rPr lang="en-US"/>
              <a:t> </a:t>
            </a:r>
            <a:r>
              <a:rPr lang="en-US" err="1"/>
              <a:t>ejes</a:t>
            </a:r>
            <a:r>
              <a:rPr lang="en-US"/>
              <a:t> de </a:t>
            </a:r>
            <a:r>
              <a:rPr lang="en-US" err="1"/>
              <a:t>analisis</a:t>
            </a:r>
            <a:r>
              <a:rPr lang="en-US"/>
              <a:t> que se </a:t>
            </a:r>
            <a:r>
              <a:rPr lang="en-US" err="1"/>
              <a:t>usa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la </a:t>
            </a:r>
            <a:r>
              <a:rPr lang="en-US" err="1"/>
              <a:t>valoracion</a:t>
            </a:r>
            <a:r>
              <a:rPr lang="en-US"/>
              <a:t> de la </a:t>
            </a:r>
            <a:r>
              <a:rPr lang="en-US" err="1"/>
              <a:t>calidad</a:t>
            </a:r>
            <a:r>
              <a:rPr lang="en-US"/>
              <a:t> de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datos</a:t>
            </a:r>
            <a:r>
              <a:rPr lang="en-US"/>
              <a:t> son la </a:t>
            </a:r>
            <a:r>
              <a:rPr lang="en-US" err="1"/>
              <a:t>cobertura</a:t>
            </a:r>
            <a:r>
              <a:rPr lang="en-US"/>
              <a:t> </a:t>
            </a:r>
            <a:r>
              <a:rPr lang="en-US" err="1"/>
              <a:t>geografica</a:t>
            </a:r>
            <a:r>
              <a:rPr lang="en-US"/>
              <a:t> y la </a:t>
            </a:r>
            <a:r>
              <a:rPr lang="en-US" err="1"/>
              <a:t>solidez</a:t>
            </a:r>
            <a:r>
              <a:rPr lang="en-US"/>
              <a:t> del </a:t>
            </a:r>
            <a:r>
              <a:rPr lang="en-US" err="1"/>
              <a:t>metodo</a:t>
            </a:r>
            <a:r>
              <a:rPr lang="en-US"/>
              <a:t> de </a:t>
            </a:r>
            <a:r>
              <a:rPr lang="en-US" err="1"/>
              <a:t>extrapolacion</a:t>
            </a:r>
            <a:r>
              <a:rPr lang="en-US"/>
              <a:t> que se ha </a:t>
            </a:r>
            <a:r>
              <a:rPr lang="en-US" err="1"/>
              <a:t>utilizado</a:t>
            </a:r>
            <a:r>
              <a:rPr lang="en-US"/>
              <a:t>.  </a:t>
            </a:r>
            <a:endParaRPr lang="en-US">
              <a:cs typeface="Calibri"/>
            </a:endParaRPr>
          </a:p>
          <a:p>
            <a:r>
              <a:rPr lang="en-US"/>
              <a:t>Ver Sabin et al.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1EB5F-83F3-497B-B51D-09B785C8EB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9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30BB-CAAA-48EC-9DFD-99B77037C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38379-9D4B-41CC-A162-04630EEF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69BC0-259B-4EDC-A2F4-B502821B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15C0-9D66-4541-8E11-B69383B3C42B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68F82-E990-4006-B9FB-874EBB3E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48E7C-4764-4FC4-885E-B32B1EB1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0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9E80-FFE9-4389-BF4C-C50CD9BD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29126-94E8-486F-AB01-81D4CFF10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2164F-6980-49D3-9234-46FF0AF7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128E-712B-4887-8407-3A35F15867CE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32924-8374-4A5D-A277-331FA271E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C6C28-9E30-4D11-902A-C96FF870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1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406D1-4742-4843-B0E4-CF3871785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71B94-81D7-4F30-93A4-F51FB2348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8BF0-7FBF-4898-BDDE-1819ECBF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8F68-DB58-406D-A67A-8F9D04739816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314CD-386A-40A5-BDCD-8E282703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64C93-68E5-4FA4-960B-FA155FD7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0635-5CEC-4384-A2C5-92AC0631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8BB4E-225E-4BBD-BC67-20818DE0E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23A2F-A054-4209-9CB7-42837F1E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F8BD-08BB-4A8A-8AA8-0E91AB431CE6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5E96-6D50-49D4-A754-DB54CED3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6BBE9-FB13-47EA-8E2E-97B9E891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1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25859-FF05-4BE3-9984-9DE6B302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576AB-BBC3-44D6-B38A-2146FFA53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74BE9-2FBD-44FA-9901-235021B1F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7DEC-FE6B-4C45-AEFE-23E3916E4A2C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90B51-59EA-41AB-94E9-37528570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EBA5D-F0A5-4D6B-A1F2-BFABC769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1501-5772-471B-AFD3-1C60F0C31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AA951-E9F3-4F45-BE8D-33D643E22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67EA7-40E6-4C26-853D-899527397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73D78-4183-4F29-8643-E9C5524EA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BF74-6D9E-4704-9FB6-10854F62FD25}" type="datetime1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B7B4F-EA3E-4405-8DCF-DB23CA60B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78963-6E88-449C-AF13-1CC62AD3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960A-D71E-4D7A-A787-74D6DBC2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CE931-0A02-4E5D-BC3A-23D8B0C75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3536B-B25D-424A-B0DF-0E8150B9D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C1CA37-FDC4-41B1-B1AC-B87A790C8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A0925-DF69-4EA2-9066-DB572E224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DE81A6-5371-4902-8150-5FF406231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9F49-6F24-41E3-99E1-36D6A62E0123}" type="datetime1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E31778-510A-4041-9C9D-C1F82C70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BFF709-2C1D-4720-9A95-6CC79415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8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4309B-B01A-412B-BEED-0D67B99F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F931A-F7EF-4755-8AE3-BFC95E00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45D-C950-427F-90AD-A5991B6CD881}" type="datetime1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5A84C3-A4E1-4FF5-A4F0-1C7633002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42B29-0923-4F80-A1BA-EADDF40E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1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237E6-99B3-43E0-8CE0-F79E4169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2B6E-3404-4F23-A953-FDF3AA194680}" type="datetime1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806CEB-FFE8-45C9-A160-C5690427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E00E-7BEC-4215-AB68-73813498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3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A25F9-8356-48AF-8918-4A2F8F7C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9E571-ED8F-488E-BC94-67043974E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3B47D-DAEF-4BE7-BDB4-3EAC834B4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550B2-964B-495E-8261-847B7ACC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B540-1546-4174-8277-76BD957A9002}" type="datetime1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0F761-F58F-4325-85D5-562C5D051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7DC73-208E-4865-87D1-F946ACE4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5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D931-B410-4998-8FAD-E589AFF4F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FAA984-1199-43A2-97C7-03EB24D42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03AE7-CA65-45F3-8ED4-956CCC072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8087-5B2F-42E7-90BC-C2A2AE09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57B1-A5D9-45E6-A279-9AEA52C5FC22}" type="datetime1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8AFC6-D80C-4F36-BCCE-C85A8F4DA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13FD0-C90A-4586-BDDA-A704638C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349E3-188E-48F2-B91D-5FA3E342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401C4-1EE0-44CC-8E8C-FF650AD8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Editar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A944F-3A24-4EF6-A744-EF0C3AA9B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45AFB-5F80-4C18-8A26-A6AD51EE6895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DDA52-73A5-48F7-814D-E811CBE67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164C1-FD47-4408-B785-D12A9B884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27BB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27BB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27BB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7708087/" TargetMode="External"/><Relationship Id="rId2" Type="http://schemas.openxmlformats.org/officeDocument/2006/relationships/hyperlink" Target="https://journals.plos.org/plosone/article?id=10.1371/journal.pone.015515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lww.com/jaids/fulltext/2024/01011/new_hiv_infections_among_key_populations_and_their.5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15515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332CEC-512D-6654-7C40-042763BA72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Actualización del cuaderno de trabajo de KP para las estimaciones de Spectrum: 2024</a:t>
            </a:r>
            <a:endParaRPr lang="en-CH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4796798-F6F4-8970-48B6-FB0C6A6B9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8343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Sonia Arias García &amp; Patricia </a:t>
            </a:r>
            <a:r>
              <a:rPr lang="en-US" err="1"/>
              <a:t>Bracamonte</a:t>
            </a:r>
            <a:endParaRPr lang="en-US"/>
          </a:p>
          <a:p>
            <a:r>
              <a:rPr lang="en-US" err="1"/>
              <a:t>Departamento</a:t>
            </a:r>
            <a:r>
              <a:rPr lang="en-US"/>
              <a:t> de </a:t>
            </a:r>
            <a:r>
              <a:rPr lang="en-US" err="1"/>
              <a:t>Datos</a:t>
            </a:r>
            <a:r>
              <a:rPr lang="en-US"/>
              <a:t> para 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Impacto</a:t>
            </a:r>
            <a:r>
              <a:rPr lang="en-US"/>
              <a:t> </a:t>
            </a:r>
          </a:p>
          <a:p>
            <a:r>
              <a:rPr lang="en-US"/>
              <a:t>ONUSIDA</a:t>
            </a:r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3911B-7AB9-104E-BDCB-D677C78F5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id="{C0051347-4CCF-E12F-D49A-B2A6FE3AB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4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913B21-0EB5-A046-E4A8-E77DDF9951C1}"/>
              </a:ext>
            </a:extLst>
          </p:cNvPr>
          <p:cNvSpPr txBox="1"/>
          <p:nvPr/>
        </p:nvSpPr>
        <p:spPr>
          <a:xfrm>
            <a:off x="521607" y="329485"/>
            <a:ext cx="1060858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2800" b="1">
                <a:solidFill>
                  <a:schemeClr val="accent2"/>
                </a:solidFill>
              </a:rPr>
              <a:t>Criterios de elegibilidad y calidad de los datos de PC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7895E-E21E-B08B-C8D0-3860F5349E1B}"/>
              </a:ext>
            </a:extLst>
          </p:cNvPr>
          <p:cNvSpPr txBox="1"/>
          <p:nvPr/>
        </p:nvSpPr>
        <p:spPr>
          <a:xfrm>
            <a:off x="521607" y="1045416"/>
            <a:ext cx="1060858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/>
              <a:t>La calidad y la comparabilidad </a:t>
            </a:r>
            <a:r>
              <a:rPr lang="es-MX" sz="1600"/>
              <a:t>de los datos ingresados ​​son fundamentales para evaluar cuáles pueden informar </a:t>
            </a:r>
            <a:r>
              <a:rPr lang="es-MX" sz="1600" b="1"/>
              <a:t>estimaciones de tendencia válidas</a:t>
            </a:r>
          </a:p>
          <a:p>
            <a:endParaRPr lang="en-US" sz="1600"/>
          </a:p>
          <a:p>
            <a:r>
              <a:rPr lang="es-ES" sz="1600"/>
              <a:t>Preguntas básicas: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/>
              <a:t>¿Se recopilan datos con las mismas definiciones de población en los mismos lugares a lo largo del tiempo?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/>
              <a:t>Problema con los primeros datos de MSM</a:t>
            </a:r>
          </a:p>
          <a:p>
            <a:endParaRPr lang="es-E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/>
              <a:t>¿Los métodos de encuesta son consistentes a lo largo del tiempo? Si han cambiado, documente cómo e intente comprender cualquier sesgo potencial en las tendencias de tiempo.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/>
              <a:t>Cambiar de UD a UDI, o viceversa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/>
              <a:t>Las trabajadoras sexuales “indirectas” tienen muchos significados diferentes.</a:t>
            </a:r>
          </a:p>
          <a:p>
            <a:endParaRPr lang="es-E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/>
              <a:t>En conjunto con el equipo de vigilancia, pregunte sobre valores atípicos particulares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/>
              <a:t>¿Ha cambiado el protocolo en un año en particular?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/>
              <a:t>¿Se analizó la misma población cada vez?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/>
              <a:t>¿Cambió la composición por edad y género de la muestra?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/>
              <a:t>¿Cambió el énfasis en áreas con programas menos intensivos?</a:t>
            </a:r>
          </a:p>
          <a:p>
            <a:endParaRPr lang="fr-CH" sz="1600"/>
          </a:p>
          <a:p>
            <a:r>
              <a:rPr lang="es-ES" sz="1600"/>
              <a:t>¿Son adecuados los datos a nivel nacional? Dos artículos proporcionan un método para determinar la adecuación</a:t>
            </a:r>
            <a:r>
              <a:rPr lang="fr-CH" sz="1600"/>
              <a:t>:</a:t>
            </a:r>
            <a:endParaRPr lang="fr-CH" sz="160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CH" sz="160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Size Estimates:   https://journals.plos.org/plosone/article?id=10.1371/journal.pone.0155150</a:t>
            </a:r>
            <a:endParaRPr lang="fr-CH" sz="1600"/>
          </a:p>
          <a:p>
            <a:r>
              <a:rPr lang="fr-CH" sz="1600">
                <a:hlinkClick r:id="rId3"/>
              </a:rPr>
              <a:t>HIV </a:t>
            </a:r>
            <a:r>
              <a:rPr lang="fr-CH" sz="1600" err="1">
                <a:hlinkClick r:id="rId3"/>
              </a:rPr>
              <a:t>prevalence</a:t>
            </a:r>
            <a:r>
              <a:rPr lang="fr-CH" sz="1600">
                <a:hlinkClick r:id="rId3"/>
              </a:rPr>
              <a:t>:  https://www.ncbi.nlm.nih.gov/pmc/articles/PMC7708087/</a:t>
            </a:r>
            <a:endParaRPr lang="fr-CH" sz="1600"/>
          </a:p>
        </p:txBody>
      </p:sp>
    </p:spTree>
    <p:extLst>
      <p:ext uri="{BB962C8B-B14F-4D97-AF65-F5344CB8AC3E}">
        <p14:creationId xmlns:p14="http://schemas.microsoft.com/office/powerpoint/2010/main" val="828441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ABEEA-82DA-81DF-77D5-97C04CCB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3" y="185738"/>
            <a:ext cx="10374086" cy="1325563"/>
          </a:xfrm>
        </p:spPr>
        <p:txBody>
          <a:bodyPr/>
          <a:lstStyle/>
          <a:p>
            <a:r>
              <a:rPr lang="en-US" dirty="0" err="1"/>
              <a:t>Futuros</a:t>
            </a:r>
            <a:r>
              <a:rPr lang="en-US" dirty="0"/>
              <a:t> </a:t>
            </a:r>
            <a:r>
              <a:rPr lang="en-US" dirty="0" err="1"/>
              <a:t>cambios</a:t>
            </a:r>
            <a:r>
              <a:rPr lang="en-US" dirty="0"/>
              <a:t>: ¿</a:t>
            </a:r>
            <a:r>
              <a:rPr lang="en-US" dirty="0" err="1"/>
              <a:t>ronda</a:t>
            </a:r>
            <a:r>
              <a:rPr lang="en-US" dirty="0"/>
              <a:t> de 2025?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4BED9-E752-2B1F-644C-85E8A5A1E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3" y="1690688"/>
            <a:ext cx="10883537" cy="44862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err="1"/>
              <a:t>Está</a:t>
            </a:r>
            <a:r>
              <a:rPr lang="en-US" b="1" dirty="0"/>
              <a:t> </a:t>
            </a:r>
            <a:r>
              <a:rPr lang="en-US" b="1" dirty="0" err="1"/>
              <a:t>previsto</a:t>
            </a:r>
            <a:r>
              <a:rPr lang="en-US" b="1" dirty="0"/>
              <a:t> </a:t>
            </a:r>
            <a:r>
              <a:rPr lang="en-US" b="1" dirty="0" err="1"/>
              <a:t>añadir</a:t>
            </a:r>
            <a:r>
              <a:rPr lang="en-US" b="1" dirty="0"/>
              <a:t> un </a:t>
            </a:r>
            <a:r>
              <a:rPr lang="en-US" b="1" dirty="0" err="1"/>
              <a:t>análisis</a:t>
            </a:r>
            <a:r>
              <a:rPr lang="en-US" b="1" dirty="0"/>
              <a:t> </a:t>
            </a:r>
            <a:r>
              <a:rPr lang="en-US" b="1" dirty="0" err="1"/>
              <a:t>más</a:t>
            </a:r>
            <a:r>
              <a:rPr lang="en-US" b="1" dirty="0"/>
              <a:t> </a:t>
            </a:r>
            <a:r>
              <a:rPr lang="en-US" b="1" dirty="0" err="1"/>
              <a:t>completo</a:t>
            </a:r>
            <a:r>
              <a:rPr lang="en-US" b="1" dirty="0"/>
              <a:t> de las </a:t>
            </a:r>
            <a:r>
              <a:rPr lang="en-US" b="1" dirty="0" err="1"/>
              <a:t>poblaciones</a:t>
            </a:r>
            <a:r>
              <a:rPr lang="en-US" b="1" dirty="0"/>
              <a:t> clave </a:t>
            </a:r>
            <a:r>
              <a:rPr lang="en-US" b="1" dirty="0" err="1"/>
              <a:t>por</a:t>
            </a:r>
            <a:r>
              <a:rPr lang="en-US" b="1" dirty="0"/>
              <a:t> </a:t>
            </a:r>
            <a:r>
              <a:rPr lang="en-US" b="1" dirty="0" err="1"/>
              <a:t>países</a:t>
            </a:r>
            <a:r>
              <a:rPr lang="en-US" b="1" dirty="0"/>
              <a:t>, </a:t>
            </a:r>
            <a:r>
              <a:rPr lang="en-US" b="1" dirty="0" err="1"/>
              <a:t>pero</a:t>
            </a:r>
            <a:r>
              <a:rPr lang="en-US" b="1" dirty="0"/>
              <a:t> para </a:t>
            </a:r>
            <a:r>
              <a:rPr lang="en-US" b="1" dirty="0" err="1"/>
              <a:t>ello</a:t>
            </a:r>
            <a:r>
              <a:rPr lang="en-US" b="1" dirty="0"/>
              <a:t> </a:t>
            </a:r>
            <a:r>
              <a:rPr lang="en-US" b="1" dirty="0" err="1"/>
              <a:t>será</a:t>
            </a:r>
            <a:r>
              <a:rPr lang="en-US" b="1" dirty="0"/>
              <a:t> </a:t>
            </a:r>
            <a:r>
              <a:rPr lang="en-US" b="1" dirty="0" err="1"/>
              <a:t>necesario</a:t>
            </a:r>
            <a:r>
              <a:rPr lang="en-US" b="1" dirty="0"/>
              <a:t>, </a:t>
            </a:r>
            <a:r>
              <a:rPr lang="en-US" b="1" dirty="0" err="1"/>
              <a:t>como</a:t>
            </a:r>
            <a:r>
              <a:rPr lang="en-US" b="1" dirty="0"/>
              <a:t> </a:t>
            </a:r>
            <a:r>
              <a:rPr lang="en-US" b="1" dirty="0" err="1"/>
              <a:t>mínimo</a:t>
            </a:r>
            <a:r>
              <a:rPr lang="en-US" b="1" dirty="0"/>
              <a:t>:</a:t>
            </a:r>
          </a:p>
          <a:p>
            <a:r>
              <a:rPr lang="en-US" dirty="0"/>
              <a:t>Un </a:t>
            </a:r>
            <a:r>
              <a:rPr lang="en-US" dirty="0" err="1"/>
              <a:t>componente</a:t>
            </a:r>
            <a:r>
              <a:rPr lang="en-US" dirty="0"/>
              <a:t> TAR para </a:t>
            </a:r>
            <a:r>
              <a:rPr lang="en-US" dirty="0" err="1"/>
              <a:t>cada</a:t>
            </a:r>
            <a:r>
              <a:rPr lang="en-US" dirty="0"/>
              <a:t> población clave</a:t>
            </a:r>
          </a:p>
          <a:p>
            <a:pPr lvl="1"/>
            <a:r>
              <a:rPr lang="en-US" dirty="0"/>
              <a:t>Se </a:t>
            </a:r>
            <a:r>
              <a:rPr lang="en-US" dirty="0" err="1"/>
              <a:t>requerirán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cobertura</a:t>
            </a:r>
            <a:endParaRPr lang="en-US" dirty="0"/>
          </a:p>
          <a:p>
            <a:pPr lvl="1"/>
            <a:r>
              <a:rPr lang="en-US" dirty="0"/>
              <a:t>En la </a:t>
            </a:r>
            <a:r>
              <a:rPr lang="en-US" dirty="0" err="1"/>
              <a:t>actualidad</a:t>
            </a:r>
            <a:r>
              <a:rPr lang="en-US" dirty="0"/>
              <a:t>,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supuestos</a:t>
            </a:r>
            <a:r>
              <a:rPr lang="en-US" dirty="0"/>
              <a:t> se </a:t>
            </a:r>
            <a:r>
              <a:rPr lang="en-US" dirty="0" err="1"/>
              <a:t>basan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cobertura</a:t>
            </a:r>
            <a:r>
              <a:rPr lang="en-US" dirty="0"/>
              <a:t> de TAR a </a:t>
            </a:r>
            <a:r>
              <a:rPr lang="en-US" dirty="0" err="1"/>
              <a:t>nivel</a:t>
            </a:r>
            <a:r>
              <a:rPr lang="en-US" dirty="0"/>
              <a:t> de población</a:t>
            </a:r>
            <a:br>
              <a:rPr lang="en-US" dirty="0"/>
            </a:br>
            <a:endParaRPr lang="en-US" dirty="0"/>
          </a:p>
          <a:p>
            <a:r>
              <a:rPr lang="en-US" dirty="0"/>
              <a:t>Por lo tanto, </a:t>
            </a:r>
            <a:r>
              <a:rPr lang="en-US" dirty="0" err="1"/>
              <a:t>empiece</a:t>
            </a:r>
            <a:r>
              <a:rPr lang="en-US" dirty="0"/>
              <a:t> a </a:t>
            </a:r>
            <a:r>
              <a:rPr lang="en-US" dirty="0" err="1"/>
              <a:t>considerar</a:t>
            </a:r>
            <a:r>
              <a:rPr lang="en-US" dirty="0"/>
              <a:t> las </a:t>
            </a:r>
            <a:r>
              <a:rPr lang="en-US" dirty="0" err="1"/>
              <a:t>fuentes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que </a:t>
            </a:r>
            <a:r>
              <a:rPr lang="en-US" dirty="0" err="1"/>
              <a:t>pueda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hombres que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relaciones</a:t>
            </a:r>
            <a:r>
              <a:rPr lang="en-US" dirty="0"/>
              <a:t> </a:t>
            </a:r>
            <a:r>
              <a:rPr lang="en-US" dirty="0" err="1"/>
              <a:t>sexuales</a:t>
            </a:r>
            <a:r>
              <a:rPr lang="en-US" dirty="0"/>
              <a:t> con hombres, </a:t>
            </a:r>
            <a:r>
              <a:rPr lang="en-US" dirty="0" err="1"/>
              <a:t>mujeres</a:t>
            </a:r>
            <a:r>
              <a:rPr lang="en-US" dirty="0"/>
              <a:t> </a:t>
            </a:r>
            <a:r>
              <a:rPr lang="en-US" dirty="0" err="1"/>
              <a:t>transexuales</a:t>
            </a:r>
            <a:r>
              <a:rPr lang="en-US" dirty="0"/>
              <a:t> y personas que se </a:t>
            </a:r>
            <a:r>
              <a:rPr lang="en-US" dirty="0" err="1"/>
              <a:t>inyectan</a:t>
            </a:r>
            <a:r>
              <a:rPr lang="en-US" dirty="0"/>
              <a:t> </a:t>
            </a:r>
            <a:r>
              <a:rPr lang="en-US" dirty="0" err="1"/>
              <a:t>drogas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Los/as </a:t>
            </a:r>
            <a:r>
              <a:rPr lang="en-US" dirty="0" err="1"/>
              <a:t>profesionales</a:t>
            </a:r>
            <a:r>
              <a:rPr lang="en-US" dirty="0"/>
              <a:t> del </a:t>
            </a:r>
            <a:r>
              <a:rPr lang="en-US" dirty="0" err="1"/>
              <a:t>sexo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serán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se </a:t>
            </a:r>
            <a:r>
              <a:rPr lang="en-US" dirty="0" err="1"/>
              <a:t>ven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afectados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la </a:t>
            </a:r>
            <a:r>
              <a:rPr lang="en-US" dirty="0" err="1"/>
              <a:t>cobertura</a:t>
            </a:r>
            <a:r>
              <a:rPr lang="en-US" dirty="0"/>
              <a:t> de la </a:t>
            </a:r>
            <a:r>
              <a:rPr lang="en-US" dirty="0" err="1"/>
              <a:t>terapia</a:t>
            </a:r>
            <a:r>
              <a:rPr lang="en-US" dirty="0"/>
              <a:t> </a:t>
            </a:r>
            <a:r>
              <a:rPr lang="en-US" dirty="0" err="1"/>
              <a:t>antirretroviral</a:t>
            </a:r>
            <a:r>
              <a:rPr lang="en-US" dirty="0"/>
              <a:t> entre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clientes</a:t>
            </a:r>
            <a:r>
              <a:rPr lang="en-US" dirty="0"/>
              <a:t> </a:t>
            </a:r>
            <a:r>
              <a:rPr lang="en-US" dirty="0" err="1"/>
              <a:t>masculinos</a:t>
            </a:r>
            <a:r>
              <a:rPr lang="en-US" dirty="0"/>
              <a:t>.</a:t>
            </a:r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8046E-4C00-77A4-093B-35901FBA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34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73CC-7DA1-0AD6-F8F6-EEFEF39D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Futuros cambios: ¿ronda de 2025? (II)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C1132-D4FC-2FC3-BFF3-27CE048BC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La </a:t>
            </a:r>
            <a:r>
              <a:rPr lang="en-US" dirty="0" err="1"/>
              <a:t>solución</a:t>
            </a:r>
            <a:r>
              <a:rPr lang="en-US" dirty="0"/>
              <a:t> a </a:t>
            </a:r>
            <a:r>
              <a:rPr lang="en-US" dirty="0" err="1"/>
              <a:t>corto</a:t>
            </a:r>
            <a:r>
              <a:rPr lang="en-US" dirty="0"/>
              <a:t> </a:t>
            </a:r>
            <a:r>
              <a:rPr lang="en-US" dirty="0" err="1"/>
              <a:t>plazo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pasar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modelos</a:t>
            </a:r>
            <a:r>
              <a:rPr lang="en-US" dirty="0"/>
              <a:t> </a:t>
            </a:r>
            <a:r>
              <a:rPr lang="en-US" i="1" dirty="0"/>
              <a:t>Goals,</a:t>
            </a:r>
            <a:r>
              <a:rPr lang="en-US" dirty="0"/>
              <a:t> que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ventajas</a:t>
            </a:r>
            <a:r>
              <a:rPr lang="en-US" dirty="0"/>
              <a:t> que van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allá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de las </a:t>
            </a:r>
            <a:r>
              <a:rPr lang="en-US" dirty="0" err="1"/>
              <a:t>poblaciones</a:t>
            </a:r>
            <a:r>
              <a:rPr lang="en-US" dirty="0"/>
              <a:t> clave</a:t>
            </a:r>
          </a:p>
          <a:p>
            <a:r>
              <a:rPr lang="en-US" dirty="0"/>
              <a:t>Se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introducir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adicionales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intervenciones</a:t>
            </a:r>
            <a:r>
              <a:rPr lang="en-US" dirty="0"/>
              <a:t>, </a:t>
            </a:r>
            <a:r>
              <a:rPr lang="en-US" dirty="0" err="1"/>
              <a:t>uso</a:t>
            </a:r>
            <a:r>
              <a:rPr lang="en-US" dirty="0"/>
              <a:t> del </a:t>
            </a:r>
            <a:r>
              <a:rPr lang="en-US" dirty="0" err="1"/>
              <a:t>preservativo</a:t>
            </a:r>
            <a:r>
              <a:rPr lang="en-US" dirty="0"/>
              <a:t>, PrEP y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elementos</a:t>
            </a:r>
            <a:r>
              <a:rPr lang="en-US" dirty="0"/>
              <a:t> de </a:t>
            </a:r>
            <a:r>
              <a:rPr lang="en-US" dirty="0" err="1"/>
              <a:t>prevención</a:t>
            </a:r>
            <a:r>
              <a:rPr lang="en-US" dirty="0"/>
              <a:t> y </a:t>
            </a:r>
            <a:r>
              <a:rPr lang="en-US" dirty="0" err="1"/>
              <a:t>comportamiento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/>
              <a:t>Si no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disponibles</a:t>
            </a:r>
            <a:r>
              <a:rPr lang="en-US" dirty="0"/>
              <a:t>, se </a:t>
            </a:r>
            <a:r>
              <a:rPr lang="en-US" dirty="0" err="1"/>
              <a:t>utilizan</a:t>
            </a:r>
            <a:r>
              <a:rPr lang="en-US" dirty="0"/>
              <a:t>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defecto</a:t>
            </a:r>
            <a:r>
              <a:rPr lang="en-US" dirty="0"/>
              <a:t> </a:t>
            </a:r>
            <a:r>
              <a:rPr lang="en-US" dirty="0" err="1"/>
              <a:t>basados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literatura</a:t>
            </a:r>
            <a:r>
              <a:rPr lang="en-US" dirty="0"/>
              <a:t> </a:t>
            </a:r>
            <a:r>
              <a:rPr lang="en-US" dirty="0" err="1"/>
              <a:t>publicada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93BCB-5699-90FA-156B-76529EEF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BE91A-F38B-D4F2-B10C-FA63BC14A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err="1"/>
              <a:t>Países</a:t>
            </a:r>
            <a:r>
              <a:rPr lang="en-US" sz="4000"/>
              <a:t> </a:t>
            </a:r>
            <a:r>
              <a:rPr lang="en-US" sz="4000" err="1"/>
              <a:t>incluidos</a:t>
            </a:r>
            <a:r>
              <a:rPr lang="en-US" sz="4000"/>
              <a:t> </a:t>
            </a:r>
            <a:r>
              <a:rPr lang="en-US" sz="4000" err="1"/>
              <a:t>en</a:t>
            </a:r>
            <a:r>
              <a:rPr lang="en-US" sz="4000"/>
              <a:t> la </a:t>
            </a:r>
            <a:r>
              <a:rPr lang="en-US" sz="4000" err="1"/>
              <a:t>selección</a:t>
            </a:r>
            <a:r>
              <a:rPr lang="en-US" sz="4000"/>
              <a:t> de pre-</a:t>
            </a:r>
            <a:r>
              <a:rPr lang="en-US" sz="4000" err="1"/>
              <a:t>rellenado</a:t>
            </a:r>
            <a:endParaRPr lang="en-CH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4F54D-E4E6-F78D-C802-6D2CC048F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967" y="1847850"/>
            <a:ext cx="11181735" cy="4351338"/>
          </a:xfrm>
        </p:spPr>
        <p:txBody>
          <a:bodyPr>
            <a:normAutofit lnSpcReduction="10000"/>
          </a:bodyPr>
          <a:lstStyle/>
          <a:p>
            <a:r>
              <a:rPr lang="es-ES" b="1"/>
              <a:t>África oriental y meridional</a:t>
            </a:r>
            <a:r>
              <a:rPr lang="es-ES"/>
              <a:t>: </a:t>
            </a:r>
            <a:r>
              <a:rPr lang="en-CH"/>
              <a:t>Madagascar</a:t>
            </a:r>
          </a:p>
          <a:p>
            <a:r>
              <a:rPr lang="es-ES" b="1">
                <a:highlight>
                  <a:srgbClr val="00FF00"/>
                </a:highlight>
              </a:rPr>
              <a:t>América Latina</a:t>
            </a:r>
            <a:r>
              <a:rPr lang="es-ES">
                <a:highlight>
                  <a:srgbClr val="00FF00"/>
                </a:highlight>
              </a:rPr>
              <a:t>: Brasil, Colombia, Costa Rica, El Salvador, México, </a:t>
            </a:r>
            <a:r>
              <a:rPr lang="en-CH">
                <a:highlight>
                  <a:srgbClr val="00FF00"/>
                </a:highlight>
              </a:rPr>
              <a:t>Paraguay</a:t>
            </a:r>
            <a:r>
              <a:rPr lang="es-ES">
                <a:highlight>
                  <a:srgbClr val="00FF00"/>
                </a:highlight>
              </a:rPr>
              <a:t> y Perú</a:t>
            </a:r>
            <a:endParaRPr lang="en-CH">
              <a:highlight>
                <a:srgbClr val="00FF00"/>
              </a:highlight>
            </a:endParaRPr>
          </a:p>
          <a:p>
            <a:r>
              <a:rPr lang="en-CH" b="1"/>
              <a:t>A</a:t>
            </a:r>
            <a:r>
              <a:rPr lang="es-ES" b="1" err="1"/>
              <a:t>sia</a:t>
            </a:r>
            <a:r>
              <a:rPr lang="es-ES" b="1"/>
              <a:t> y el </a:t>
            </a:r>
            <a:r>
              <a:rPr lang="en-CH" b="1"/>
              <a:t>P</a:t>
            </a:r>
            <a:r>
              <a:rPr lang="es-ES" b="1" err="1"/>
              <a:t>acífico</a:t>
            </a:r>
            <a:r>
              <a:rPr lang="es-ES" b="1"/>
              <a:t>: </a:t>
            </a:r>
            <a:r>
              <a:rPr lang="en-CH"/>
              <a:t>China</a:t>
            </a:r>
            <a:r>
              <a:rPr lang="es-ES"/>
              <a:t>, India y Papúa Nueva Guinea</a:t>
            </a:r>
            <a:endParaRPr lang="en-CH"/>
          </a:p>
          <a:p>
            <a:r>
              <a:rPr lang="es-ES" b="1"/>
              <a:t>Caribe</a:t>
            </a:r>
            <a:r>
              <a:rPr lang="es-ES"/>
              <a:t>: </a:t>
            </a:r>
            <a:r>
              <a:rPr lang="es-ES" err="1"/>
              <a:t>Belize</a:t>
            </a:r>
            <a:r>
              <a:rPr lang="es-ES"/>
              <a:t>, </a:t>
            </a:r>
            <a:r>
              <a:rPr lang="en-CH"/>
              <a:t>Cuba</a:t>
            </a:r>
            <a:r>
              <a:rPr lang="es-ES"/>
              <a:t>, República Dominicana, Guyana, </a:t>
            </a:r>
            <a:r>
              <a:rPr lang="es-ES" err="1"/>
              <a:t>Haiti</a:t>
            </a:r>
            <a:r>
              <a:rPr lang="es-ES"/>
              <a:t> y Surinam</a:t>
            </a:r>
            <a:endParaRPr lang="en-CH"/>
          </a:p>
          <a:p>
            <a:r>
              <a:rPr lang="es-ES" b="1"/>
              <a:t>Europa oriental y Asia central</a:t>
            </a:r>
            <a:r>
              <a:rPr lang="es-ES"/>
              <a:t>: Georgia, Kazajistán, Kirguistán, Montenegro, Macedonia del Norte, Rusia, Tayikistán, Ucrania y Uzbekistán.</a:t>
            </a:r>
            <a:endParaRPr lang="en-CH"/>
          </a:p>
          <a:p>
            <a:r>
              <a:rPr lang="es-ES" b="1"/>
              <a:t>Oriente Medio y África septentrional</a:t>
            </a:r>
            <a:r>
              <a:rPr lang="es-ES"/>
              <a:t>: </a:t>
            </a:r>
            <a:r>
              <a:rPr lang="en-CH"/>
              <a:t>Eg</a:t>
            </a:r>
            <a:r>
              <a:rPr lang="es-ES"/>
              <a:t>i</a:t>
            </a:r>
            <a:r>
              <a:rPr lang="en-CH"/>
              <a:t>pt</a:t>
            </a:r>
            <a:r>
              <a:rPr lang="es-ES"/>
              <a:t>o, Líbano, Sudán y Yemen</a:t>
            </a:r>
            <a:endParaRPr lang="en-CH"/>
          </a:p>
          <a:p>
            <a:r>
              <a:rPr lang="es-ES" b="1"/>
              <a:t>Otras regiones</a:t>
            </a:r>
            <a:r>
              <a:rPr lang="es-ES"/>
              <a:t>: </a:t>
            </a:r>
            <a:r>
              <a:rPr lang="en-CH"/>
              <a:t>Serbia</a:t>
            </a:r>
          </a:p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359BA-B289-DD90-1001-F3B35CB4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0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A1AF7-75BA-91D6-BA8C-26E37C8F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0920" cy="1325563"/>
          </a:xfrm>
        </p:spPr>
        <p:txBody>
          <a:bodyPr>
            <a:normAutofit fontScale="90000"/>
          </a:bodyPr>
          <a:lstStyle/>
          <a:p>
            <a:r>
              <a:rPr lang="en-US"/>
              <a:t>Poblaciones clave: Trabajar para obtener estimaciones de las poblaciones clave dentro de las </a:t>
            </a:r>
            <a:r>
              <a:rPr lang="en-US" err="1"/>
              <a:t>estimaciones</a:t>
            </a:r>
            <a:r>
              <a:rPr lang="en-US"/>
              <a:t> de Spectrum de todos los países.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AB4F-5B96-CEA0-AC6C-8B17447D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En la </a:t>
            </a:r>
            <a:r>
              <a:rPr lang="en-US" err="1"/>
              <a:t>ronda</a:t>
            </a:r>
            <a:r>
              <a:rPr lang="en-US"/>
              <a:t> de 2024, se </a:t>
            </a:r>
            <a:r>
              <a:rPr lang="en-US" err="1"/>
              <a:t>pide</a:t>
            </a:r>
            <a:r>
              <a:rPr lang="en-US"/>
              <a:t> a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países</a:t>
            </a:r>
            <a:r>
              <a:rPr lang="en-US"/>
              <a:t> que </a:t>
            </a:r>
            <a:r>
              <a:rPr lang="en-US" err="1"/>
              <a:t>utilizan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EPP-</a:t>
            </a:r>
            <a:r>
              <a:rPr lang="en-US" err="1"/>
              <a:t>Generalizado</a:t>
            </a:r>
            <a:r>
              <a:rPr lang="en-US"/>
              <a:t> o </a:t>
            </a:r>
            <a:r>
              <a:rPr lang="en-US" err="1"/>
              <a:t>el</a:t>
            </a:r>
            <a:r>
              <a:rPr lang="en-US"/>
              <a:t> CSAVR que </a:t>
            </a:r>
            <a:r>
              <a:rPr lang="en-US" err="1"/>
              <a:t>proporcionen</a:t>
            </a:r>
            <a:r>
              <a:rPr lang="en-US"/>
              <a:t> </a:t>
            </a:r>
            <a:r>
              <a:rPr lang="en-US" err="1"/>
              <a:t>datos</a:t>
            </a:r>
            <a:r>
              <a:rPr lang="en-US"/>
              <a:t> </a:t>
            </a:r>
            <a:r>
              <a:rPr lang="en-US" err="1"/>
              <a:t>fundamentales</a:t>
            </a:r>
            <a:r>
              <a:rPr lang="en-US"/>
              <a:t> para la </a:t>
            </a:r>
            <a:r>
              <a:rPr lang="en-US" err="1"/>
              <a:t>elaboración</a:t>
            </a:r>
            <a:r>
              <a:rPr lang="en-US"/>
              <a:t> de </a:t>
            </a:r>
            <a:r>
              <a:rPr lang="en-US" err="1"/>
              <a:t>modelos</a:t>
            </a:r>
            <a:r>
              <a:rPr lang="en-US"/>
              <a:t> </a:t>
            </a:r>
            <a:r>
              <a:rPr lang="en-US" err="1"/>
              <a:t>actuales</a:t>
            </a:r>
            <a:r>
              <a:rPr lang="en-US"/>
              <a:t> y </a:t>
            </a:r>
            <a:r>
              <a:rPr lang="en-US" err="1"/>
              <a:t>futuros</a:t>
            </a:r>
            <a:endParaRPr lang="en-US"/>
          </a:p>
          <a:p>
            <a:pPr lvl="1"/>
            <a:r>
              <a:rPr lang="en-US" err="1"/>
              <a:t>Prevalencia</a:t>
            </a:r>
            <a:r>
              <a:rPr lang="en-US"/>
              <a:t> de VIH</a:t>
            </a:r>
          </a:p>
          <a:p>
            <a:pPr lvl="1"/>
            <a:r>
              <a:rPr lang="en-US" err="1"/>
              <a:t>Estimación</a:t>
            </a:r>
            <a:r>
              <a:rPr lang="en-US"/>
              <a:t> del </a:t>
            </a:r>
            <a:r>
              <a:rPr lang="en-US" err="1"/>
              <a:t>tamaño</a:t>
            </a:r>
            <a:r>
              <a:rPr lang="en-US"/>
              <a:t> de las </a:t>
            </a:r>
            <a:r>
              <a:rPr lang="en-US" err="1"/>
              <a:t>poblaciones</a:t>
            </a:r>
            <a:r>
              <a:rPr lang="en-US"/>
              <a:t> claves</a:t>
            </a:r>
          </a:p>
          <a:p>
            <a:r>
              <a:rPr lang="en-US"/>
              <a:t>ONUSIDA </a:t>
            </a:r>
            <a:r>
              <a:rPr lang="en-US" err="1"/>
              <a:t>estimará</a:t>
            </a:r>
            <a:r>
              <a:rPr lang="en-US"/>
              <a:t>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modos</a:t>
            </a:r>
            <a:r>
              <a:rPr lang="en-US"/>
              <a:t> de </a:t>
            </a:r>
            <a:r>
              <a:rPr lang="en-US" err="1"/>
              <a:t>transmisión</a:t>
            </a:r>
            <a:r>
              <a:rPr lang="en-US"/>
              <a:t> y la </a:t>
            </a:r>
            <a:r>
              <a:rPr lang="en-US" err="1"/>
              <a:t>distribución</a:t>
            </a:r>
            <a:r>
              <a:rPr lang="en-US"/>
              <a:t> de </a:t>
            </a:r>
            <a:r>
              <a:rPr lang="en-US" err="1"/>
              <a:t>nuevas</a:t>
            </a:r>
            <a:r>
              <a:rPr lang="en-US"/>
              <a:t> </a:t>
            </a:r>
            <a:r>
              <a:rPr lang="en-US" err="1"/>
              <a:t>infecciones</a:t>
            </a:r>
            <a:r>
              <a:rPr lang="en-US"/>
              <a:t> (donuts) para </a:t>
            </a:r>
            <a:r>
              <a:rPr lang="en-US" err="1"/>
              <a:t>cada</a:t>
            </a:r>
            <a:r>
              <a:rPr lang="en-US"/>
              <a:t> </a:t>
            </a:r>
            <a:r>
              <a:rPr lang="en-US" err="1"/>
              <a:t>país</a:t>
            </a:r>
            <a:r>
              <a:rPr lang="en-US"/>
              <a:t>, 2010-2023 </a:t>
            </a:r>
            <a:br>
              <a:rPr lang="en-US"/>
            </a:br>
            <a:r>
              <a:rPr lang="en-US" err="1">
                <a:hlinkClick r:id="rId2"/>
              </a:rPr>
              <a:t>Korenromp</a:t>
            </a:r>
            <a:r>
              <a:rPr lang="en-US">
                <a:hlinkClick r:id="rId2"/>
              </a:rPr>
              <a:t> et al. </a:t>
            </a:r>
            <a:r>
              <a:rPr lang="en-US"/>
              <a:t>2024</a:t>
            </a:r>
            <a:endParaRPr lang="en-CH"/>
          </a:p>
          <a:p>
            <a:r>
              <a:rPr lang="en-US"/>
              <a:t>La </a:t>
            </a:r>
            <a:r>
              <a:rPr lang="en-US" err="1"/>
              <a:t>recogida</a:t>
            </a:r>
            <a:r>
              <a:rPr lang="en-US"/>
              <a:t> de </a:t>
            </a:r>
            <a:r>
              <a:rPr lang="en-US" err="1"/>
              <a:t>datos</a:t>
            </a:r>
            <a:r>
              <a:rPr lang="en-US"/>
              <a:t> </a:t>
            </a:r>
            <a:r>
              <a:rPr lang="en-US" err="1"/>
              <a:t>utiliza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"Libro de Excel de </a:t>
            </a:r>
            <a:r>
              <a:rPr lang="en-US" err="1"/>
              <a:t>poblaciones</a:t>
            </a:r>
            <a:r>
              <a:rPr lang="en-US"/>
              <a:t> clave"</a:t>
            </a:r>
          </a:p>
          <a:p>
            <a:r>
              <a:rPr lang="en-US"/>
              <a:t>Se </a:t>
            </a:r>
            <a:r>
              <a:rPr lang="en-US" err="1"/>
              <a:t>basa</a:t>
            </a:r>
            <a:r>
              <a:rPr lang="en-US"/>
              <a:t> </a:t>
            </a:r>
            <a:r>
              <a:rPr lang="en-US" err="1"/>
              <a:t>principalmente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modelo</a:t>
            </a:r>
            <a:r>
              <a:rPr lang="en-US"/>
              <a:t> Goals del </a:t>
            </a:r>
            <a:r>
              <a:rPr lang="en-US" err="1"/>
              <a:t>paquete</a:t>
            </a:r>
            <a:r>
              <a:rPr lang="en-US"/>
              <a:t> Spectrum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22A83-AE92-02AB-F154-66FC3618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1BA34-0869-392F-077F-2D606EFED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Vista rápida del cuaderno (I)</a:t>
            </a:r>
            <a:endParaRPr lang="en-CH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E1610C-214F-349A-83BE-6A6515313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01"/>
          <a:stretch/>
        </p:blipFill>
        <p:spPr>
          <a:xfrm>
            <a:off x="457024" y="3110539"/>
            <a:ext cx="11277951" cy="7802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17B3E-DCD3-0BAE-2360-3CDB2F11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F498B-FE32-1A9D-7C96-4CB5F2875543}"/>
              </a:ext>
            </a:extLst>
          </p:cNvPr>
          <p:cNvSpPr txBox="1"/>
          <p:nvPr/>
        </p:nvSpPr>
        <p:spPr>
          <a:xfrm>
            <a:off x="664317" y="4173393"/>
            <a:ext cx="110706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Summary_KP</a:t>
            </a:r>
            <a:r>
              <a:rPr lang="en-US" i="1" dirty="0"/>
              <a:t> </a:t>
            </a:r>
            <a:r>
              <a:rPr lang="en-US" dirty="0"/>
              <a:t>es la </a:t>
            </a:r>
            <a:r>
              <a:rPr lang="en-US" dirty="0" err="1"/>
              <a:t>única</a:t>
            </a:r>
            <a:r>
              <a:rPr lang="en-US" dirty="0"/>
              <a:t> hoja que hay que </a:t>
            </a:r>
            <a:r>
              <a:rPr lang="en-US" dirty="0" err="1"/>
              <a:t>revisar</a:t>
            </a:r>
            <a:r>
              <a:rPr lang="en-US" dirty="0"/>
              <a:t>.  La </a:t>
            </a:r>
            <a:r>
              <a:rPr lang="en-US" dirty="0" err="1"/>
              <a:t>parte</a:t>
            </a:r>
            <a:r>
              <a:rPr lang="en-US" dirty="0"/>
              <a:t> superior de la </a:t>
            </a:r>
            <a:r>
              <a:rPr lang="en-US" dirty="0" err="1"/>
              <a:t>página</a:t>
            </a:r>
            <a:r>
              <a:rPr lang="en-US" dirty="0"/>
              <a:t> </a:t>
            </a:r>
            <a:r>
              <a:rPr lang="en-US" dirty="0" err="1"/>
              <a:t>mostrará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con sus </a:t>
            </a:r>
            <a:r>
              <a:rPr lang="en-US" dirty="0" err="1"/>
              <a:t>fuentes</a:t>
            </a:r>
            <a:r>
              <a:rPr lang="en-US" dirty="0"/>
              <a:t>. La entrada de </a:t>
            </a:r>
            <a:r>
              <a:rPr lang="en-US" dirty="0" err="1"/>
              <a:t>datos</a:t>
            </a:r>
            <a:r>
              <a:rPr lang="en-US" dirty="0"/>
              <a:t> y la </a:t>
            </a:r>
            <a:r>
              <a:rPr lang="en-US" dirty="0" err="1"/>
              <a:t>revisión</a:t>
            </a:r>
            <a:r>
              <a:rPr lang="en-US" dirty="0"/>
              <a:t> </a:t>
            </a:r>
            <a:r>
              <a:rPr lang="en-US" dirty="0" err="1"/>
              <a:t>gráfica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se </a:t>
            </a:r>
            <a:r>
              <a:rPr lang="en-US" dirty="0" err="1"/>
              <a:t>encuentran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página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/>
              <a:t>EPP_Goals</a:t>
            </a:r>
            <a:r>
              <a:rPr lang="en-US" i="1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utilizados</a:t>
            </a:r>
            <a:r>
              <a:rPr lang="en-US" dirty="0"/>
              <a:t> para las </a:t>
            </a:r>
            <a:r>
              <a:rPr lang="en-US" dirty="0" err="1"/>
              <a:t>comparaciones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gráficos</a:t>
            </a:r>
            <a:r>
              <a:rPr lang="en-US" dirty="0"/>
              <a:t> </a:t>
            </a:r>
            <a:r>
              <a:rPr lang="en-US" dirty="0" err="1"/>
              <a:t>compartidos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KPAtlas</a:t>
            </a:r>
            <a:r>
              <a:rPr lang="en-US" dirty="0"/>
              <a:t> </a:t>
            </a:r>
            <a:r>
              <a:rPr lang="en-US" dirty="0" err="1"/>
              <a:t>incluye</a:t>
            </a:r>
            <a:r>
              <a:rPr lang="en-US" dirty="0"/>
              <a:t> </a:t>
            </a:r>
            <a:r>
              <a:rPr lang="en-US" dirty="0" err="1"/>
              <a:t>fuentes</a:t>
            </a:r>
            <a:r>
              <a:rPr lang="en-US" dirty="0"/>
              <a:t> de la base de </a:t>
            </a:r>
            <a:r>
              <a:rPr lang="en-US" dirty="0" err="1"/>
              <a:t>datos</a:t>
            </a:r>
            <a:r>
              <a:rPr lang="en-US" dirty="0"/>
              <a:t> del Atlas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 </a:t>
            </a:r>
            <a:r>
              <a:rPr lang="en-US" dirty="0" err="1"/>
              <a:t>archivo</a:t>
            </a:r>
            <a:r>
              <a:rPr lang="en-US" dirty="0"/>
              <a:t> </a:t>
            </a:r>
            <a:r>
              <a:rPr lang="en-US" i="1" dirty="0"/>
              <a:t>Readme.doc </a:t>
            </a:r>
            <a:r>
              <a:rPr lang="en-US" dirty="0" err="1"/>
              <a:t>explica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procesos</a:t>
            </a:r>
            <a:r>
              <a:rPr lang="en-US" dirty="0"/>
              <a:t> paso a paso</a:t>
            </a:r>
            <a:endParaRPr lang="en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B2B26-67D5-BB66-85EF-43DF90DA3272}"/>
              </a:ext>
            </a:extLst>
          </p:cNvPr>
          <p:cNvSpPr txBox="1"/>
          <p:nvPr/>
        </p:nvSpPr>
        <p:spPr>
          <a:xfrm>
            <a:off x="93518" y="1765051"/>
            <a:ext cx="1200149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Los </a:t>
            </a:r>
            <a:r>
              <a:rPr lang="en-US" err="1"/>
              <a:t>países</a:t>
            </a:r>
            <a:r>
              <a:rPr lang="en-US"/>
              <a:t> que </a:t>
            </a:r>
            <a:r>
              <a:rPr lang="en-US" err="1"/>
              <a:t>utilizan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EPP-</a:t>
            </a:r>
            <a:r>
              <a:rPr lang="en-US" err="1"/>
              <a:t>Concentrado</a:t>
            </a:r>
            <a:r>
              <a:rPr lang="en-US"/>
              <a:t> </a:t>
            </a:r>
            <a:r>
              <a:rPr lang="en-US" b="1"/>
              <a:t>NO </a:t>
            </a:r>
            <a:r>
              <a:rPr lang="en-US" err="1"/>
              <a:t>necesitan</a:t>
            </a:r>
            <a:r>
              <a:rPr lang="en-US"/>
              <a:t> </a:t>
            </a:r>
            <a:r>
              <a:rPr lang="en-US" err="1"/>
              <a:t>utilizar</a:t>
            </a:r>
            <a:r>
              <a:rPr lang="en-US"/>
              <a:t> </a:t>
            </a:r>
            <a:r>
              <a:rPr lang="en-US" err="1"/>
              <a:t>este</a:t>
            </a:r>
            <a:r>
              <a:rPr lang="en-US"/>
              <a:t> </a:t>
            </a:r>
            <a:r>
              <a:rPr lang="en-US" err="1"/>
              <a:t>cuaderno</a:t>
            </a:r>
            <a:r>
              <a:rPr lang="en-US"/>
              <a:t> de </a:t>
            </a:r>
            <a:r>
              <a:rPr lang="en-US" err="1"/>
              <a:t>trabajo</a:t>
            </a:r>
            <a:r>
              <a:rPr lang="en-US"/>
              <a:t>.  Sin embargo, </a:t>
            </a:r>
            <a:r>
              <a:rPr lang="en-US" err="1"/>
              <a:t>permite</a:t>
            </a:r>
            <a:r>
              <a:rPr lang="en-US"/>
              <a:t> </a:t>
            </a:r>
            <a:r>
              <a:rPr lang="en-US" err="1"/>
              <a:t>comparar</a:t>
            </a:r>
            <a:r>
              <a:rPr lang="en-US"/>
              <a:t> con 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resultados</a:t>
            </a:r>
            <a:r>
              <a:rPr lang="en-US"/>
              <a:t> del </a:t>
            </a:r>
            <a:r>
              <a:rPr lang="en-US" err="1"/>
              <a:t>modelo</a:t>
            </a:r>
            <a:r>
              <a:rPr lang="en-US"/>
              <a:t> Goals que se </a:t>
            </a:r>
            <a:r>
              <a:rPr lang="en-US" err="1"/>
              <a:t>utilizaron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análisis</a:t>
            </a:r>
            <a:r>
              <a:rPr lang="en-US"/>
              <a:t> de </a:t>
            </a:r>
            <a:r>
              <a:rPr lang="en-US" err="1"/>
              <a:t>nuevas</a:t>
            </a:r>
            <a:r>
              <a:rPr lang="en-US"/>
              <a:t> </a:t>
            </a:r>
            <a:r>
              <a:rPr lang="en-US" err="1"/>
              <a:t>infecciones</a:t>
            </a:r>
            <a:r>
              <a:rPr lang="en-US"/>
              <a:t> </a:t>
            </a:r>
            <a:r>
              <a:rPr lang="en-US" err="1"/>
              <a:t>recientemente</a:t>
            </a:r>
            <a:r>
              <a:rPr lang="en-US"/>
              <a:t> </a:t>
            </a:r>
            <a:r>
              <a:rPr lang="en-US" err="1"/>
              <a:t>publicado</a:t>
            </a:r>
            <a:r>
              <a:rPr lang="en-US"/>
              <a:t>.  ¡</a:t>
            </a:r>
            <a:r>
              <a:rPr lang="en-US" i="1"/>
              <a:t>Nos </a:t>
            </a:r>
            <a:r>
              <a:rPr lang="en-US" i="1" err="1"/>
              <a:t>gustaría</a:t>
            </a:r>
            <a:r>
              <a:rPr lang="en-US" i="1"/>
              <a:t> </a:t>
            </a:r>
            <a:r>
              <a:rPr lang="en-US" i="1" err="1"/>
              <a:t>mucho</a:t>
            </a:r>
            <a:r>
              <a:rPr lang="en-US" i="1"/>
              <a:t> </a:t>
            </a:r>
            <a:r>
              <a:rPr lang="en-US" i="1" err="1"/>
              <a:t>recibir</a:t>
            </a:r>
            <a:r>
              <a:rPr lang="en-US" i="1"/>
              <a:t> sus </a:t>
            </a:r>
            <a:r>
              <a:rPr lang="en-US" i="1" err="1"/>
              <a:t>comentarios</a:t>
            </a:r>
            <a:r>
              <a:rPr lang="en-US" i="1"/>
              <a:t> </a:t>
            </a:r>
            <a:r>
              <a:rPr lang="en-US" i="1" err="1"/>
              <a:t>en</a:t>
            </a:r>
            <a:r>
              <a:rPr lang="en-US" i="1"/>
              <a:t> </a:t>
            </a:r>
            <a:r>
              <a:rPr lang="en-US" i="1" err="1"/>
              <a:t>el</a:t>
            </a:r>
            <a:r>
              <a:rPr lang="en-US" i="1"/>
              <a:t> </a:t>
            </a:r>
            <a:r>
              <a:rPr lang="en-US" i="1" err="1"/>
              <a:t>cuaderno</a:t>
            </a:r>
            <a:r>
              <a:rPr lang="en-US" i="1"/>
              <a:t> de </a:t>
            </a:r>
            <a:r>
              <a:rPr lang="en-US" i="1" err="1"/>
              <a:t>trabajo</a:t>
            </a:r>
            <a:r>
              <a:rPr lang="en-US"/>
              <a:t>! </a:t>
            </a:r>
          </a:p>
        </p:txBody>
      </p:sp>
    </p:spTree>
    <p:extLst>
      <p:ext uri="{BB962C8B-B14F-4D97-AF65-F5344CB8AC3E}">
        <p14:creationId xmlns:p14="http://schemas.microsoft.com/office/powerpoint/2010/main" val="1086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8DCCB-99C0-665F-71E4-527CD3AD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Vista rápida del cuaderno (II)</a:t>
            </a:r>
            <a:endParaRPr lang="en-CH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D21CDA-1901-2D1D-E57A-3B98E2826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822"/>
          <a:stretch/>
        </p:blipFill>
        <p:spPr>
          <a:xfrm>
            <a:off x="118440" y="2253550"/>
            <a:ext cx="11526269" cy="44679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99190-7044-CC02-A923-018B556F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B903C5-E3C5-87B2-F593-15855DF641C2}"/>
              </a:ext>
            </a:extLst>
          </p:cNvPr>
          <p:cNvSpPr txBox="1"/>
          <p:nvPr/>
        </p:nvSpPr>
        <p:spPr>
          <a:xfrm>
            <a:off x="360614" y="1602787"/>
            <a:ext cx="6085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agregados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parte</a:t>
            </a:r>
            <a:r>
              <a:rPr lang="en-US" dirty="0"/>
              <a:t> superior de la hoja ‘</a:t>
            </a:r>
            <a:r>
              <a:rPr lang="en-US" dirty="0" err="1"/>
              <a:t>Summary_KP</a:t>
            </a:r>
            <a:r>
              <a:rPr lang="en-US" dirty="0"/>
              <a:t>’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4407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AE14C-60D1-7396-7AD4-214DC6B5B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9" y="365126"/>
            <a:ext cx="11912211" cy="1491384"/>
          </a:xfrm>
        </p:spPr>
        <p:txBody>
          <a:bodyPr>
            <a:normAutofit fontScale="90000"/>
          </a:bodyPr>
          <a:lstStyle/>
          <a:p>
            <a:r>
              <a:rPr lang="en-US"/>
              <a:t>Cuaderno de trabajo de </a:t>
            </a:r>
            <a:r>
              <a:rPr lang="en-US" err="1"/>
              <a:t>poblaciones</a:t>
            </a:r>
            <a:r>
              <a:rPr lang="en-US"/>
              <a:t> clave para epidemias "concentradas": datos de prevalencia</a:t>
            </a:r>
            <a:br>
              <a:rPr lang="en-US"/>
            </a:br>
            <a:endParaRPr lang="en-CH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7D1AE-7363-9E45-3016-A304032F4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0B8E52D-C42F-833C-A447-3FB612828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789" y="2669456"/>
            <a:ext cx="11632421" cy="320214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E22C0-EB16-9C26-053F-0F2E9F3835BE}"/>
              </a:ext>
            </a:extLst>
          </p:cNvPr>
          <p:cNvSpPr txBox="1"/>
          <p:nvPr/>
        </p:nvSpPr>
        <p:spPr>
          <a:xfrm>
            <a:off x="279789" y="1616651"/>
            <a:ext cx="1155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Los </a:t>
            </a:r>
            <a:r>
              <a:rPr lang="en-US" dirty="0" err="1"/>
              <a:t>datos</a:t>
            </a:r>
            <a:r>
              <a:rPr lang="en-US" dirty="0"/>
              <a:t> de </a:t>
            </a:r>
            <a:r>
              <a:rPr lang="en-US" dirty="0" err="1"/>
              <a:t>prevalencia</a:t>
            </a:r>
            <a:r>
              <a:rPr lang="en-US" dirty="0"/>
              <a:t> del VIH (con </a:t>
            </a:r>
            <a:r>
              <a:rPr lang="en-US" dirty="0" err="1"/>
              <a:t>límites</a:t>
            </a:r>
            <a:r>
              <a:rPr lang="en-US" dirty="0"/>
              <a:t>) se </a:t>
            </a:r>
            <a:r>
              <a:rPr lang="en-US" dirty="0" err="1"/>
              <a:t>introducen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tamaño</a:t>
            </a:r>
            <a:r>
              <a:rPr lang="en-US" dirty="0"/>
              <a:t> de la </a:t>
            </a:r>
            <a:r>
              <a:rPr lang="en-US" dirty="0" err="1"/>
              <a:t>muestra</a:t>
            </a:r>
            <a:r>
              <a:rPr lang="en-US" dirty="0"/>
              <a:t> de la </a:t>
            </a:r>
            <a:r>
              <a:rPr lang="en-US" dirty="0" err="1"/>
              <a:t>encuesta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la </a:t>
            </a:r>
            <a:r>
              <a:rPr lang="en-US" dirty="0" err="1"/>
              <a:t>fuente</a:t>
            </a:r>
            <a:r>
              <a:rPr lang="en-US" dirty="0"/>
              <a:t> para </a:t>
            </a:r>
            <a:r>
              <a:rPr lang="en-US" dirty="0" err="1"/>
              <a:t>cada</a:t>
            </a:r>
            <a:r>
              <a:rPr lang="en-US" dirty="0"/>
              <a:t> sub población 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 de la </a:t>
            </a:r>
            <a:r>
              <a:rPr lang="en-US" dirty="0" err="1"/>
              <a:t>encuesta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80594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A83B-412D-2CC0-0B38-A5406067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89" y="365125"/>
            <a:ext cx="11823621" cy="1325563"/>
          </a:xfrm>
        </p:spPr>
        <p:txBody>
          <a:bodyPr>
            <a:normAutofit fontScale="90000"/>
          </a:bodyPr>
          <a:lstStyle/>
          <a:p>
            <a:r>
              <a:rPr lang="en-US"/>
              <a:t>Cuaderno de trabajo de </a:t>
            </a:r>
            <a:r>
              <a:rPr lang="en-US" err="1"/>
              <a:t>poblaciones</a:t>
            </a:r>
            <a:r>
              <a:rPr lang="en-US"/>
              <a:t> clave para epidemias "concentradas":  Estimaciones del tamaño de la población</a:t>
            </a:r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0115C-A1DA-B070-FA66-857E4E81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6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27AB74-174A-622F-2810-38A140A34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155" y="3542764"/>
            <a:ext cx="11621688" cy="2284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22D303-5062-4075-1492-9A6BC9DBACB0}"/>
              </a:ext>
            </a:extLst>
          </p:cNvPr>
          <p:cNvSpPr txBox="1"/>
          <p:nvPr/>
        </p:nvSpPr>
        <p:spPr>
          <a:xfrm>
            <a:off x="285155" y="2380247"/>
            <a:ext cx="11781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Las </a:t>
            </a:r>
            <a:r>
              <a:rPr lang="en-US" sz="2000" dirty="0" err="1"/>
              <a:t>estimaciones</a:t>
            </a:r>
            <a:r>
              <a:rPr lang="en-US" sz="2000" dirty="0"/>
              <a:t> del </a:t>
            </a:r>
            <a:r>
              <a:rPr lang="en-US" sz="2000" dirty="0" err="1"/>
              <a:t>tamaño</a:t>
            </a:r>
            <a:r>
              <a:rPr lang="en-US" sz="2000" dirty="0"/>
              <a:t> de la población se </a:t>
            </a:r>
            <a:r>
              <a:rPr lang="en-US" sz="2000" dirty="0" err="1"/>
              <a:t>introducen</a:t>
            </a:r>
            <a:r>
              <a:rPr lang="en-US" sz="2000" dirty="0"/>
              <a:t> junto con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método</a:t>
            </a:r>
            <a:r>
              <a:rPr lang="en-US" sz="2000" dirty="0"/>
              <a:t> de </a:t>
            </a:r>
            <a:r>
              <a:rPr lang="en-US" sz="2000" dirty="0" err="1"/>
              <a:t>estimación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/>
              <a:t>la </a:t>
            </a:r>
            <a:r>
              <a:rPr lang="en-US" sz="2000" dirty="0" err="1"/>
              <a:t>fuente</a:t>
            </a:r>
            <a:r>
              <a:rPr lang="en-US" sz="2000" dirty="0"/>
              <a:t> de </a:t>
            </a:r>
            <a:r>
              <a:rPr lang="en-US" sz="2000" dirty="0" err="1"/>
              <a:t>cada</a:t>
            </a:r>
            <a:r>
              <a:rPr lang="en-US" sz="2000" dirty="0"/>
              <a:t> sub población y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año</a:t>
            </a:r>
            <a:r>
              <a:rPr lang="en-US" sz="2000" dirty="0"/>
              <a:t> de </a:t>
            </a:r>
            <a:r>
              <a:rPr lang="en-US" sz="2000" dirty="0" err="1"/>
              <a:t>estimación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4067176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BE91A-F38B-D4F2-B10C-FA63BC14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7" y="136525"/>
            <a:ext cx="11014363" cy="1325563"/>
          </a:xfrm>
        </p:spPr>
        <p:txBody>
          <a:bodyPr>
            <a:noAutofit/>
          </a:bodyPr>
          <a:lstStyle/>
          <a:p>
            <a:r>
              <a:rPr lang="en-US" sz="3600" dirty="0" err="1"/>
              <a:t>Tendencia</a:t>
            </a:r>
            <a:r>
              <a:rPr lang="en-US" sz="3600" dirty="0"/>
              <a:t> de </a:t>
            </a:r>
            <a:r>
              <a:rPr lang="en-US" sz="3600" dirty="0" err="1"/>
              <a:t>prevalencia</a:t>
            </a:r>
            <a:r>
              <a:rPr lang="en-US" sz="3600" dirty="0"/>
              <a:t> </a:t>
            </a:r>
            <a:r>
              <a:rPr lang="en-US" sz="3600" dirty="0" err="1"/>
              <a:t>histórica</a:t>
            </a:r>
            <a:r>
              <a:rPr lang="en-US" sz="3600" dirty="0"/>
              <a:t> </a:t>
            </a:r>
            <a:r>
              <a:rPr lang="en-US" sz="3600" dirty="0" err="1"/>
              <a:t>estimada</a:t>
            </a:r>
            <a:r>
              <a:rPr lang="en-US" sz="3600" dirty="0"/>
              <a:t> </a:t>
            </a:r>
            <a:r>
              <a:rPr lang="en-US" sz="3600" dirty="0" err="1"/>
              <a:t>por</a:t>
            </a:r>
            <a:r>
              <a:rPr lang="en-US" sz="3600" dirty="0"/>
              <a:t> ‘</a:t>
            </a:r>
            <a:r>
              <a:rPr lang="en-US" sz="3600" i="1" dirty="0"/>
              <a:t>Goals</a:t>
            </a:r>
            <a:r>
              <a:rPr lang="en-US" sz="3600" dirty="0"/>
              <a:t>’: </a:t>
            </a:r>
            <a:r>
              <a:rPr lang="en-US" sz="3600" dirty="0" err="1"/>
              <a:t>países</a:t>
            </a:r>
            <a:r>
              <a:rPr lang="en-US" sz="3600" dirty="0"/>
              <a:t> que </a:t>
            </a:r>
            <a:r>
              <a:rPr lang="en-US" sz="3600" dirty="0" err="1"/>
              <a:t>utilizan</a:t>
            </a:r>
            <a:r>
              <a:rPr lang="en-US" sz="3600" dirty="0"/>
              <a:t> CSAVR (o </a:t>
            </a:r>
            <a:r>
              <a:rPr lang="en-US" sz="3600" dirty="0" err="1"/>
              <a:t>Incidencia</a:t>
            </a:r>
            <a:r>
              <a:rPr lang="en-US" sz="3600" dirty="0"/>
              <a:t> Directa o ECDC)</a:t>
            </a:r>
            <a:endParaRPr lang="en-CH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359BA-B289-DD90-1001-F3B35CB4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7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8382C6-D41B-307F-6043-04CDD44B11D7}"/>
              </a:ext>
            </a:extLst>
          </p:cNvPr>
          <p:cNvSpPr txBox="1"/>
          <p:nvPr/>
        </p:nvSpPr>
        <p:spPr>
          <a:xfrm>
            <a:off x="319547" y="4524560"/>
            <a:ext cx="1174632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 </a:t>
            </a:r>
            <a:r>
              <a:rPr lang="en-US" dirty="0" err="1"/>
              <a:t>cuaderno</a:t>
            </a:r>
            <a:r>
              <a:rPr lang="en-US" dirty="0"/>
              <a:t> de </a:t>
            </a: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muestra</a:t>
            </a:r>
            <a:r>
              <a:rPr lang="en-US" dirty="0"/>
              <a:t> las </a:t>
            </a:r>
            <a:r>
              <a:rPr lang="en-US" dirty="0" err="1"/>
              <a:t>estimaciones</a:t>
            </a:r>
            <a:r>
              <a:rPr lang="en-US" dirty="0"/>
              <a:t> </a:t>
            </a:r>
            <a:r>
              <a:rPr lang="en-US" dirty="0" err="1"/>
              <a:t>provisionales</a:t>
            </a:r>
            <a:r>
              <a:rPr lang="en-US" dirty="0"/>
              <a:t> de </a:t>
            </a:r>
            <a:r>
              <a:rPr lang="en-US" dirty="0" err="1"/>
              <a:t>prevalencia</a:t>
            </a:r>
            <a:r>
              <a:rPr lang="en-US" dirty="0"/>
              <a:t> de VIH </a:t>
            </a:r>
            <a:r>
              <a:rPr lang="en-US" dirty="0" err="1"/>
              <a:t>según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i="1" dirty="0"/>
              <a:t>Goals </a:t>
            </a:r>
            <a:br>
              <a:rPr lang="en-US" dirty="0"/>
            </a:br>
            <a:r>
              <a:rPr lang="en-US" dirty="0" err="1"/>
              <a:t>calibradas</a:t>
            </a:r>
            <a:r>
              <a:rPr lang="en-US" dirty="0"/>
              <a:t> (</a:t>
            </a:r>
            <a:r>
              <a:rPr lang="en-US" dirty="0" err="1"/>
              <a:t>por</a:t>
            </a:r>
            <a:r>
              <a:rPr lang="en-US" dirty="0"/>
              <a:t> Avenir Health) con las </a:t>
            </a:r>
            <a:r>
              <a:rPr lang="en-US" dirty="0" err="1"/>
              <a:t>estimaciones</a:t>
            </a:r>
            <a:r>
              <a:rPr lang="en-US" dirty="0"/>
              <a:t> Spectrum-AIM para 2023 de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país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 </a:t>
            </a:r>
            <a:r>
              <a:rPr lang="en-US" dirty="0" err="1"/>
              <a:t>invita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países</a:t>
            </a:r>
            <a:r>
              <a:rPr lang="en-US" dirty="0"/>
              <a:t> a </a:t>
            </a:r>
            <a:r>
              <a:rPr lang="en-US" dirty="0" err="1"/>
              <a:t>comentar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estimación</a:t>
            </a:r>
            <a:r>
              <a:rPr lang="en-US" dirty="0"/>
              <a:t> y a </a:t>
            </a:r>
            <a:r>
              <a:rPr lang="en-US" dirty="0" err="1"/>
              <a:t>sugerir</a:t>
            </a:r>
            <a:r>
              <a:rPr lang="en-US" dirty="0"/>
              <a:t> 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perfeccionarla</a:t>
            </a:r>
            <a:r>
              <a:rPr lang="en-US" dirty="0"/>
              <a:t> (</a:t>
            </a:r>
            <a:r>
              <a:rPr lang="en-US" dirty="0" err="1"/>
              <a:t>ej</a:t>
            </a:r>
            <a:r>
              <a:rPr lang="en-US" dirty="0"/>
              <a:t>. </a:t>
            </a:r>
            <a:r>
              <a:rPr lang="en-US" dirty="0" err="1"/>
              <a:t>añadir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que </a:t>
            </a:r>
            <a:r>
              <a:rPr lang="en-US" dirty="0" err="1"/>
              <a:t>faltan</a:t>
            </a:r>
            <a:r>
              <a:rPr lang="en-US" dirty="0"/>
              <a:t>, </a:t>
            </a:r>
            <a:r>
              <a:rPr lang="en-US" dirty="0" err="1"/>
              <a:t>corregir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, </a:t>
            </a:r>
            <a:r>
              <a:rPr lang="en-US" dirty="0" err="1"/>
              <a:t>eliminar</a:t>
            </a:r>
            <a:r>
              <a:rPr lang="en-US" dirty="0"/>
              <a:t> </a:t>
            </a:r>
            <a:r>
              <a:rPr lang="en-US" dirty="0" err="1"/>
              <a:t>datos</a:t>
            </a:r>
            <a:r>
              <a:rPr lang="en-US" dirty="0"/>
              <a:t> no </a:t>
            </a:r>
            <a:r>
              <a:rPr lang="en-US" dirty="0" err="1"/>
              <a:t>representativos</a:t>
            </a:r>
            <a:r>
              <a:rPr lang="en-US" dirty="0"/>
              <a:t>…)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Tras</a:t>
            </a:r>
            <a:r>
              <a:rPr lang="en-US" dirty="0"/>
              <a:t> la </a:t>
            </a:r>
            <a:r>
              <a:rPr lang="en-US" dirty="0" err="1"/>
              <a:t>presentación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archivos</a:t>
            </a:r>
            <a:r>
              <a:rPr lang="en-US" dirty="0"/>
              <a:t> Spectrum-AIM 2024 y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cuadernos</a:t>
            </a:r>
            <a:r>
              <a:rPr lang="en-US" dirty="0"/>
              <a:t> de </a:t>
            </a:r>
            <a:r>
              <a:rPr lang="en-US" dirty="0" err="1"/>
              <a:t>trabajo</a:t>
            </a:r>
            <a:r>
              <a:rPr lang="en-US" dirty="0"/>
              <a:t> KP 2024, ONUSIDA y Avenir </a:t>
            </a:r>
            <a:r>
              <a:rPr lang="en-US" dirty="0" err="1"/>
              <a:t>actualizarán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modelo</a:t>
            </a:r>
            <a:r>
              <a:rPr lang="en-US" dirty="0"/>
              <a:t> GOALS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56A67-F0E4-676F-10A7-EFF8315EA92D}"/>
              </a:ext>
            </a:extLst>
          </p:cNvPr>
          <p:cNvSpPr txBox="1"/>
          <p:nvPr/>
        </p:nvSpPr>
        <p:spPr>
          <a:xfrm>
            <a:off x="5562600" y="34290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...</a:t>
            </a:r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056D4-E749-478F-1D02-9A4DD44E0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597" r="16315" b="25380"/>
          <a:stretch/>
        </p:blipFill>
        <p:spPr>
          <a:xfrm>
            <a:off x="126131" y="1462088"/>
            <a:ext cx="11939738" cy="28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7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BE91A-F38B-D4F2-B10C-FA63BC14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7" y="365125"/>
            <a:ext cx="11014363" cy="1325563"/>
          </a:xfrm>
        </p:spPr>
        <p:txBody>
          <a:bodyPr>
            <a:normAutofit/>
          </a:bodyPr>
          <a:lstStyle/>
          <a:p>
            <a:r>
              <a:rPr lang="es-ES" dirty="0"/>
              <a:t>Tendencia histórica de prevalencia: estimación </a:t>
            </a:r>
            <a:r>
              <a:rPr lang="es-ES" dirty="0" err="1"/>
              <a:t>po</a:t>
            </a:r>
            <a:r>
              <a:rPr lang="en-US" dirty="0"/>
              <a:t>r </a:t>
            </a:r>
            <a:r>
              <a:rPr lang="en-US" sz="4400" dirty="0"/>
              <a:t>‘</a:t>
            </a:r>
            <a:r>
              <a:rPr lang="en-US" sz="4400" i="1" dirty="0"/>
              <a:t>Goals</a:t>
            </a:r>
            <a:r>
              <a:rPr lang="en-US" sz="4400" dirty="0"/>
              <a:t>’ </a:t>
            </a:r>
            <a:r>
              <a:rPr lang="en-US" dirty="0"/>
              <a:t>versus </a:t>
            </a:r>
            <a:r>
              <a:rPr lang="en-US" dirty="0" err="1"/>
              <a:t>por</a:t>
            </a:r>
            <a:r>
              <a:rPr lang="en-US" dirty="0"/>
              <a:t> EPP-</a:t>
            </a:r>
            <a:r>
              <a:rPr lang="en-US" dirty="0" err="1"/>
              <a:t>Concentrado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359BA-B289-DD90-1001-F3B35CB4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8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8382C6-D41B-307F-6043-04CDD44B11D7}"/>
              </a:ext>
            </a:extLst>
          </p:cNvPr>
          <p:cNvSpPr txBox="1"/>
          <p:nvPr/>
        </p:nvSpPr>
        <p:spPr>
          <a:xfrm>
            <a:off x="93518" y="5892581"/>
            <a:ext cx="1150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Los mismos gráficos en el libro de Excel que para CSAVR/ECDC </a:t>
            </a:r>
            <a:br>
              <a:rPr lang="es-ES" dirty="0"/>
            </a:br>
            <a:r>
              <a:rPr lang="es-ES" dirty="0"/>
              <a:t>+ una línea que representa la última estimación del PPE (ronda de 2023) al lado</a:t>
            </a:r>
            <a:endParaRPr lang="en-US" i="1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906E3A7-ECF1-900F-B269-B8E5F7198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436" y="1690688"/>
            <a:ext cx="6407147" cy="394507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EA6317-5312-26B8-9120-305DF26C1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684499"/>
              </p:ext>
            </p:extLst>
          </p:nvPr>
        </p:nvGraphicFramePr>
        <p:xfrm>
          <a:off x="7445919" y="1159830"/>
          <a:ext cx="5812881" cy="1632860"/>
        </p:xfrm>
        <a:graphic>
          <a:graphicData uri="http://schemas.openxmlformats.org/drawingml/2006/table">
            <a:tbl>
              <a:tblPr/>
              <a:tblGrid>
                <a:gridCol w="2229372">
                  <a:extLst>
                    <a:ext uri="{9D8B030D-6E8A-4147-A177-3AD203B41FA5}">
                      <a16:colId xmlns:a16="http://schemas.microsoft.com/office/drawing/2014/main" val="3838648285"/>
                    </a:ext>
                  </a:extLst>
                </a:gridCol>
                <a:gridCol w="3583509">
                  <a:extLst>
                    <a:ext uri="{9D8B030D-6E8A-4147-A177-3AD203B41FA5}">
                      <a16:colId xmlns:a16="http://schemas.microsoft.com/office/drawing/2014/main" val="237035245"/>
                    </a:ext>
                  </a:extLst>
                </a:gridCol>
              </a:tblGrid>
              <a:tr h="408215">
                <a:tc>
                  <a:txBody>
                    <a:bodyPr/>
                    <a:lstStyle/>
                    <a:p>
                      <a:pPr algn="l" fontAlgn="b"/>
                      <a:endParaRPr lang="en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278290"/>
                  </a:ext>
                </a:extLst>
              </a:tr>
              <a:tr h="4082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prevalencia estimada por Goals para los HSH parece: </a:t>
                      </a:r>
                      <a:endParaRPr lang="en-US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972228"/>
                  </a:ext>
                </a:extLst>
              </a:tr>
              <a:tr h="408215">
                <a:tc>
                  <a:txBody>
                    <a:bodyPr/>
                    <a:lstStyle/>
                    <a:p>
                      <a:pPr algn="l" fontAlgn="b"/>
                      <a:endParaRPr lang="en-CH" sz="1100" b="0" i="1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1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569034"/>
                  </a:ext>
                </a:extLst>
              </a:tr>
              <a:tr h="408215">
                <a:tc>
                  <a:txBody>
                    <a:bodyPr/>
                    <a:lstStyle/>
                    <a:p>
                      <a:pPr algn="l" fontAlgn="b"/>
                      <a:endParaRPr lang="en-CH" sz="1100" b="0" i="1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85606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80E6EFE-3970-5D0E-FEE3-5B3B01F96A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702" t="59875" r="14020" b="27341"/>
          <a:stretch/>
        </p:blipFill>
        <p:spPr>
          <a:xfrm>
            <a:off x="7341416" y="2918088"/>
            <a:ext cx="3570092" cy="243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16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DD145-434E-C3A2-2E0D-B9BFF6BD6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67" y="158562"/>
            <a:ext cx="11767333" cy="767457"/>
          </a:xfrm>
        </p:spPr>
        <p:txBody>
          <a:bodyPr>
            <a:normAutofit fontScale="90000"/>
          </a:bodyPr>
          <a:lstStyle/>
          <a:p>
            <a:pPr algn="l"/>
            <a:r>
              <a:rPr lang="es-MX" sz="28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¿Cuál es la validez de las estimaciones nacionales de VIH </a:t>
            </a:r>
            <a:br>
              <a:rPr lang="es-MX" sz="28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lang="es-MX" sz="28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para (y con base en) las poblaciones clave</a:t>
            </a:r>
            <a:r>
              <a:rPr lang="en-US" sz="28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? </a:t>
            </a:r>
            <a:endParaRPr lang="en-CH" sz="2800" b="1">
              <a:solidFill>
                <a:schemeClr val="accent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8C6241-C0E9-A1C4-9224-1EA644B6F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667" y="1163291"/>
            <a:ext cx="11212286" cy="1970526"/>
          </a:xfrm>
        </p:spPr>
        <p:txBody>
          <a:bodyPr/>
          <a:lstStyle/>
          <a:p>
            <a:r>
              <a:rPr lang="es-MX" sz="2400">
                <a:latin typeface="+mj-lt"/>
              </a:rPr>
              <a:t>ONUSIDA requiere datos “recientes” para generar un EPP basado en las tendencias de incidencia</a:t>
            </a:r>
          </a:p>
          <a:p>
            <a:r>
              <a:rPr lang="es-MX" sz="2400">
                <a:latin typeface="+mj-lt"/>
              </a:rPr>
              <a:t>Las estimaciones de prevalencia de VIH </a:t>
            </a:r>
            <a:r>
              <a:rPr lang="es-MX" sz="2400" b="1">
                <a:latin typeface="+mj-lt"/>
              </a:rPr>
              <a:t>para cada población </a:t>
            </a:r>
            <a:r>
              <a:rPr lang="es-MX" sz="2400">
                <a:latin typeface="+mj-lt"/>
              </a:rPr>
              <a:t>deben tener </a:t>
            </a:r>
            <a:r>
              <a:rPr lang="es-MX" sz="2400" b="1">
                <a:latin typeface="+mj-lt"/>
              </a:rPr>
              <a:t>menos de 5 años de antigüedad</a:t>
            </a:r>
          </a:p>
          <a:p>
            <a:pPr lvl="1"/>
            <a:r>
              <a:rPr lang="es-MX" sz="2400">
                <a:latin typeface="+mj-lt"/>
              </a:rPr>
              <a:t>2023: de </a:t>
            </a:r>
            <a:r>
              <a:rPr lang="es-MX" sz="2400" b="1">
                <a:latin typeface="+mj-lt"/>
              </a:rPr>
              <a:t>2019 o posteriores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466C9-2B69-21AA-C799-BA3EA0A8058E}"/>
              </a:ext>
            </a:extLst>
          </p:cNvPr>
          <p:cNvSpPr txBox="1"/>
          <p:nvPr/>
        </p:nvSpPr>
        <p:spPr>
          <a:xfrm>
            <a:off x="324245" y="3283118"/>
            <a:ext cx="464724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>
                <a:latin typeface="+mj-lt"/>
              </a:rPr>
              <a:t>Las estimaciones del tamaño de la población deben adecuarse al panorama nacional</a:t>
            </a:r>
            <a:endParaRPr lang="en-US" sz="2400" i="1">
              <a:latin typeface="+mj-lt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err="1">
                <a:latin typeface="+mj-lt"/>
              </a:rPr>
              <a:t>Definición</a:t>
            </a:r>
            <a:r>
              <a:rPr lang="en-US" sz="2000">
                <a:latin typeface="+mj-lt"/>
              </a:rPr>
              <a:t> de “</a:t>
            </a:r>
            <a:r>
              <a:rPr lang="en-US" sz="2000" err="1">
                <a:latin typeface="+mj-lt"/>
              </a:rPr>
              <a:t>Adecuación</a:t>
            </a:r>
            <a:r>
              <a:rPr lang="en-US" sz="2000">
                <a:latin typeface="+mj-lt"/>
              </a:rPr>
              <a:t>”: </a:t>
            </a:r>
            <a:br>
              <a:rPr lang="en-US" sz="2000">
                <a:latin typeface="+mj-lt"/>
              </a:rPr>
            </a:br>
            <a:r>
              <a:rPr lang="en-US" sz="2000" err="1">
                <a:latin typeface="+mj-lt"/>
              </a:rPr>
              <a:t>ver</a:t>
            </a:r>
            <a:r>
              <a:rPr lang="en-US" sz="2000">
                <a:latin typeface="+mj-lt"/>
              </a:rPr>
              <a:t> </a:t>
            </a:r>
            <a:r>
              <a:rPr lang="en-US" sz="2000">
                <a:latin typeface="+mj-lt"/>
                <a:hlinkClick r:id="rId3"/>
              </a:rPr>
              <a:t>Sabin et al., 2016 </a:t>
            </a:r>
            <a:endParaRPr lang="en-US" sz="2000">
              <a:latin typeface="+mj-lt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err="1">
                <a:latin typeface="+mj-lt"/>
              </a:rPr>
              <a:t>Basada</a:t>
            </a:r>
            <a:r>
              <a:rPr lang="en-US" sz="2000">
                <a:latin typeface="+mj-lt"/>
              </a:rPr>
              <a:t> en </a:t>
            </a:r>
            <a:r>
              <a:rPr lang="en-US" sz="2000" err="1">
                <a:latin typeface="+mj-lt"/>
              </a:rPr>
              <a:t>métodos</a:t>
            </a:r>
            <a:r>
              <a:rPr lang="en-US" sz="2000">
                <a:latin typeface="+mj-lt"/>
              </a:rPr>
              <a:t> </a:t>
            </a:r>
            <a:r>
              <a:rPr lang="en-US" sz="2000" err="1">
                <a:latin typeface="+mj-lt"/>
              </a:rPr>
              <a:t>establecidos</a:t>
            </a:r>
            <a:r>
              <a:rPr lang="en-US" sz="2000">
                <a:latin typeface="+mj-lt"/>
              </a:rPr>
              <a:t>, </a:t>
            </a:r>
            <a:r>
              <a:rPr lang="en-US" sz="2000" err="1">
                <a:latin typeface="+mj-lt"/>
              </a:rPr>
              <a:t>triangulada</a:t>
            </a:r>
            <a:r>
              <a:rPr lang="en-US" sz="2000">
                <a:latin typeface="+mj-lt"/>
              </a:rPr>
              <a:t> &amp; </a:t>
            </a:r>
            <a:r>
              <a:rPr lang="en-US" sz="2000" err="1">
                <a:latin typeface="+mj-lt"/>
              </a:rPr>
              <a:t>revisada</a:t>
            </a:r>
            <a:endParaRPr lang="en-US" sz="2000">
              <a:latin typeface="+mj-lt"/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err="1">
                <a:latin typeface="+mj-lt"/>
              </a:rPr>
              <a:t>Validada</a:t>
            </a:r>
            <a:r>
              <a:rPr lang="en-US" sz="2000">
                <a:latin typeface="+mj-lt"/>
              </a:rPr>
              <a:t> contra </a:t>
            </a:r>
            <a:r>
              <a:rPr lang="en-US" sz="2000" err="1">
                <a:latin typeface="+mj-lt"/>
              </a:rPr>
              <a:t>los</a:t>
            </a:r>
            <a:r>
              <a:rPr lang="en-US" sz="2000">
                <a:latin typeface="+mj-lt"/>
              </a:rPr>
              <a:t> </a:t>
            </a:r>
            <a:r>
              <a:rPr lang="en-US" sz="2000" err="1">
                <a:latin typeface="+mj-lt"/>
              </a:rPr>
              <a:t>estimados</a:t>
            </a:r>
            <a:r>
              <a:rPr lang="en-US" sz="2000">
                <a:latin typeface="+mj-lt"/>
              </a:rPr>
              <a:t> </a:t>
            </a:r>
            <a:r>
              <a:rPr lang="en-US" sz="2000" err="1">
                <a:latin typeface="+mj-lt"/>
              </a:rPr>
              <a:t>regionales</a:t>
            </a:r>
            <a:endParaRPr lang="en-US" sz="200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4E9381-71CD-54F0-8F17-B0CB0AADB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688" y="2677886"/>
            <a:ext cx="7027312" cy="40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00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19" ma:contentTypeDescription="Create a new document." ma:contentTypeScope="" ma:versionID="fd2d0a4ae318738fa5f1ff72e65b2934">
  <xsd:schema xmlns:xsd="http://www.w3.org/2001/XMLSchema" xmlns:xs="http://www.w3.org/2001/XMLSchema" xmlns:p="http://schemas.microsoft.com/office/2006/metadata/properties" xmlns:ns2="288ef829-98c5-46d1-83dc-c2ef7c814da2" xmlns:ns3="2ddeef39-65d3-4660-94f2-f063f949c57e" targetNamespace="http://schemas.microsoft.com/office/2006/metadata/properties" ma:root="true" ma:fieldsID="37c2625be6a258cebd7413079fa12bc5" ns2:_="" ns3:_=""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88ef829-98c5-46d1-83dc-c2ef7c814da2" xsi:nil="true"/>
    <TaxCatchAll xmlns="2ddeef39-65d3-4660-94f2-f063f949c57e" xsi:nil="true"/>
    <lcf76f155ced4ddcb4097134ff3c332f xmlns="288ef829-98c5-46d1-83dc-c2ef7c814da2">
      <Terms xmlns="http://schemas.microsoft.com/office/infopath/2007/PartnerControls"/>
    </lcf76f155ced4ddcb4097134ff3c332f>
    <SharedWithUsers xmlns="2ddeef39-65d3-4660-94f2-f063f949c57e">
      <UserInfo>
        <DisplayName>SABIN, Keith</DisplayName>
        <AccountId>25</AccountId>
        <AccountType/>
      </UserInfo>
      <UserInfo>
        <DisplayName>EBY, Ehounoud Pascal</DisplayName>
        <AccountId>44</AccountId>
        <AccountType/>
      </UserInfo>
      <UserInfo>
        <DisplayName>FRESCURA, Luisa</DisplayName>
        <AccountId>27</AccountId>
        <AccountType/>
      </UserInfo>
      <UserInfo>
        <DisplayName>WANYEKI, Ian</DisplayName>
        <AccountId>197</AccountId>
        <AccountType/>
      </UserInfo>
      <UserInfo>
        <DisplayName>MAHY, Mary</DisplayName>
        <AccountId>20</AccountId>
        <AccountType/>
      </UserInfo>
      <UserInfo>
        <DisplayName>KORENROMP, Eline Louise</DisplayName>
        <AccountId>7579</AccountId>
        <AccountType/>
      </UserInfo>
      <UserInfo>
        <DisplayName>ARIAS GARCIA, Sonia</DisplayName>
        <AccountId>11570</AccountId>
        <AccountType/>
      </UserInfo>
      <UserInfo>
        <DisplayName>BRACAMONTE BARDALEZ, Patricia</DisplayName>
        <AccountId>1140</AccountId>
        <AccountType/>
      </UserInfo>
      <UserInfo>
        <DisplayName>NZE-EYO'O, Rodrigue</DisplayName>
        <AccountId>902</AccountId>
        <AccountType/>
      </UserInfo>
      <UserInfo>
        <DisplayName>RWODZI, Desire Tarwireyi</DisplayName>
        <AccountId>4456</AccountId>
        <AccountType/>
      </UserInfo>
      <UserInfo>
        <DisplayName>SEDAY, Mary Ann</DisplayName>
        <AccountId>47</AccountId>
        <AccountType/>
      </UserInfo>
      <UserInfo>
        <DisplayName>YAKUSIK, Anna</DisplayName>
        <AccountId>38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075BA0-8626-4E6F-94D9-3C382CF9A4B1}">
  <ds:schemaRefs>
    <ds:schemaRef ds:uri="288ef829-98c5-46d1-83dc-c2ef7c814da2"/>
    <ds:schemaRef ds:uri="2ddeef39-65d3-4660-94f2-f063f949c5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5EFC1DD-034F-4B43-91CC-C5BA77A5D37E}">
  <ds:schemaRefs>
    <ds:schemaRef ds:uri="288ef829-98c5-46d1-83dc-c2ef7c814da2"/>
    <ds:schemaRef ds:uri="2ddeef39-65d3-4660-94f2-f063f949c57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D59F95-0977-4650-B0AD-61E2F7509DA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1390</Words>
  <Application>Microsoft Office PowerPoint</Application>
  <PresentationFormat>Widescreen</PresentationFormat>
  <Paragraphs>95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Actualización del cuaderno de trabajo de KP para las estimaciones de Spectrum: 2024</vt:lpstr>
      <vt:lpstr>Poblaciones clave: Trabajar para obtener estimaciones de las poblaciones clave dentro de las estimaciones de Spectrum de todos los países.</vt:lpstr>
      <vt:lpstr>Vista rápida del cuaderno (I)</vt:lpstr>
      <vt:lpstr>Vista rápida del cuaderno (II)</vt:lpstr>
      <vt:lpstr>Cuaderno de trabajo de poblaciones clave para epidemias "concentradas": datos de prevalencia </vt:lpstr>
      <vt:lpstr>Cuaderno de trabajo de poblaciones clave para epidemias "concentradas":  Estimaciones del tamaño de la población</vt:lpstr>
      <vt:lpstr>Tendencia de prevalencia histórica estimada por ‘Goals’: países que utilizan CSAVR (o Incidencia Directa o ECDC)</vt:lpstr>
      <vt:lpstr>Tendencia histórica de prevalencia: estimación por ‘Goals’ versus por EPP-Concentrado</vt:lpstr>
      <vt:lpstr>¿Cuál es la validez de las estimaciones nacionales de VIH  para (y con base en) las poblaciones clave? </vt:lpstr>
      <vt:lpstr>PowerPoint Presentation</vt:lpstr>
      <vt:lpstr>Futuros cambios: ¿ronda de 2025?</vt:lpstr>
      <vt:lpstr>Futuros cambios: ¿ronda de 2025? (II)</vt:lpstr>
      <vt:lpstr>Países incluidos en la selección de pre-rellenado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rglaubius</dc:creator>
  <cp:keywords>, docId:89BA81D193292CF66A150689FE200709</cp:keywords>
  <cp:lastModifiedBy>KORENROMP, Eline Louise</cp:lastModifiedBy>
  <cp:revision>3</cp:revision>
  <cp:lastPrinted>2023-11-30T16:34:53Z</cp:lastPrinted>
  <dcterms:created xsi:type="dcterms:W3CDTF">2017-12-22T14:29:51Z</dcterms:created>
  <dcterms:modified xsi:type="dcterms:W3CDTF">2024-02-20T07:38:26Z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MediaServiceImageTags">
    <vt:lpwstr/>
  </property>
</Properties>
</file>