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170_2663E027.xml" ContentType="application/vnd.ms-powerpoint.comments+xml"/>
  <Override PartName="/ppt/comments/modernComment_168_E2DA22B9.xml" ContentType="application/vnd.ms-powerpoint.comments+xml"/>
  <Override PartName="/ppt/comments/modernComment_169_F26C2F2E.xml" ContentType="application/vnd.ms-powerpoint.comments+xml"/>
  <Override PartName="/ppt/comments/modernComment_16A_2D896120.xml" ContentType="application/vnd.ms-powerpoint.comments+xml"/>
  <Override PartName="/ppt/comments/modernComment_166_30A05D55.xml" ContentType="application/vnd.ms-powerpoint.comments+xml"/>
  <Override PartName="/ppt/comments/modernComment_16B_6E9EE5B3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7"/>
  </p:notesMasterIdLst>
  <p:sldIdLst>
    <p:sldId id="369" r:id="rId5"/>
    <p:sldId id="359" r:id="rId6"/>
    <p:sldId id="367" r:id="rId7"/>
    <p:sldId id="368" r:id="rId8"/>
    <p:sldId id="360" r:id="rId9"/>
    <p:sldId id="361" r:id="rId10"/>
    <p:sldId id="362" r:id="rId11"/>
    <p:sldId id="358" r:id="rId12"/>
    <p:sldId id="365" r:id="rId13"/>
    <p:sldId id="366" r:id="rId14"/>
    <p:sldId id="363" r:id="rId15"/>
    <p:sldId id="357" r:id="rId16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6B9690C-B91F-15F6-66CA-D99C06D2E4DD}" name="Katharine Kripke" initials="KK" userId="S::kkripke@futuresinstitute.org::737067a8-ce4c-468f-a99a-57252e8500d5" providerId="AD"/>
  <p188:author id="{C7EFA617-7499-FD8F-4E2E-D08A22D017BB}" name="John Stover" initials="JS" userId="S::jstover_avenirhealth.org#ext#@unaids.org::5c93196d-197e-481c-b52b-b808805cb61c" providerId="AD"/>
  <p188:author id="{423B4970-DA43-C9EB-9F95-5A546B8F60C8}" name="KORENROMP, Eline Louise" initials="EK" userId="S::KorenrompE@unaids.org::a44abeb2-aa4e-4d35-a6f5-0d25c352ba16" providerId="AD"/>
  <p188:author id="{E94A629F-AF23-0FE0-3A9A-780CE6A9B947}" name="NZE-EYO'O, Rodrigue" initials="NER" userId="S::NzeeyoR@unaids.org::19a486e2-c61a-4c1c-bca8-0bd8a893804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6DA"/>
    <a:srgbClr val="E31315"/>
    <a:srgbClr val="327B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D3AFD4-6805-40B4-996E-B17D14CA6DA1}" v="1" dt="2024-02-19T19:57:17.3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7" autoAdjust="0"/>
    <p:restoredTop sz="84254" autoAdjust="0"/>
  </p:normalViewPr>
  <p:slideViewPr>
    <p:cSldViewPr snapToGrid="0">
      <p:cViewPr>
        <p:scale>
          <a:sx n="49" d="100"/>
          <a:sy n="49" d="100"/>
        </p:scale>
        <p:origin x="1219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omments/modernComment_166_30A05D5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A1AF645-C892-4C01-892D-101522C6A37C}" authorId="{E94A629F-AF23-0FE0-3A9A-780CE6A9B947}" created="2024-02-16T02:08:21.04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815816021" sldId="358"/>
      <ac:picMk id="9" creationId="{580E6EFE-3970-5D0E-FEE3-5B3B01F96A4B}"/>
    </ac:deMkLst>
    <p188:txBody>
      <a:bodyPr/>
      <a:lstStyle/>
      <a:p>
        <a:r>
          <a:rPr lang="en-JM"/>
          <a:t>Is there a french version?</a:t>
        </a:r>
      </a:p>
    </p188:txBody>
  </p188:cm>
</p188:cmLst>
</file>

<file path=ppt/comments/modernComment_168_E2DA22B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E8AB980-DAFF-4996-8B87-8643F2983744}" authorId="{E94A629F-AF23-0FE0-3A9A-780CE6A9B947}" created="2024-02-16T01:59:36.35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805946553" sldId="360"/>
      <ac:picMk id="5" creationId="{10B8E52D-C42F-833C-A447-3FB612828060}"/>
    </ac:deMkLst>
    <p188:txBody>
      <a:bodyPr/>
      <a:lstStyle/>
      <a:p>
        <a:r>
          <a:rPr lang="en-JM"/>
          <a:t>Does a version in french exist ?</a:t>
        </a:r>
      </a:p>
    </p188:txBody>
  </p188:cm>
</p188:cmLst>
</file>

<file path=ppt/comments/modernComment_169_F26C2F2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50F7238-4832-46BA-AB8B-C8E2898DF4EE}" authorId="{E94A629F-AF23-0FE0-3A9A-780CE6A9B947}" created="2024-02-16T02:04:28.99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067176238" sldId="361"/>
      <ac:picMk id="5" creationId="{2127AB74-174A-622F-2810-38A140A3435B}"/>
    </ac:deMkLst>
    <p188:txBody>
      <a:bodyPr/>
      <a:lstStyle/>
      <a:p>
        <a:r>
          <a:rPr lang="en-JM"/>
          <a:t>Is there a french version?</a:t>
        </a:r>
      </a:p>
    </p188:txBody>
  </p188:cm>
</p188:cmLst>
</file>

<file path=ppt/comments/modernComment_16A_2D89612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3B67306-2918-43C6-B06F-59BB193170AC}" authorId="{E94A629F-AF23-0FE0-3A9A-780CE6A9B947}" created="2024-02-16T02:10:06.91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763978016" sldId="362"/>
      <ac:picMk id="5" creationId="{152056D4-E749-478F-1D02-9A4DD44E0F19}"/>
    </ac:deMkLst>
    <p188:txBody>
      <a:bodyPr/>
      <a:lstStyle/>
      <a:p>
        <a:r>
          <a:rPr lang="en-JM"/>
          <a:t>Is there a french version?</a:t>
        </a:r>
      </a:p>
    </p188:txBody>
  </p188:cm>
</p188:cmLst>
</file>

<file path=ppt/comments/modernComment_16B_6E9EE5B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185132F-02D5-4FFA-9E08-96AF59D1E031}" authorId="{E94A629F-AF23-0FE0-3A9A-780CE6A9B947}" created="2024-02-16T02:16:03.49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855907251" sldId="363"/>
      <ac:spMk id="2" creationId="{560BE91A-F38B-D4F2-B10C-FA63BC14A6AC}"/>
      <ac:txMk cp="0" len="44">
        <ac:context len="45" hash="2898678930"/>
      </ac:txMk>
    </ac:txMkLst>
    <p188:pos x="9974580" y="629285"/>
    <p188:txBody>
      <a:bodyPr/>
      <a:lstStyle/>
      <a:p>
        <a:r>
          <a:rPr lang="en-JM"/>
          <a:t>Slide to be removed ??</a:t>
        </a:r>
      </a:p>
    </p188:txBody>
  </p188:cm>
</p188:cmLst>
</file>

<file path=ppt/comments/modernComment_170_2663E02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A05449B-9DB1-4B6B-B1F3-D668D93101D4}" authorId="{E94A629F-AF23-0FE0-3A9A-780CE6A9B947}" status="resolved" created="2024-02-16T02:00:59.531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644079655" sldId="368"/>
      <ac:picMk id="6" creationId="{E4D21CDA-1901-2D1D-E57A-3B98E2826AA1}"/>
    </ac:deMkLst>
    <p188:txBody>
      <a:bodyPr/>
      <a:lstStyle/>
      <a:p>
        <a:r>
          <a:rPr lang="en-JM"/>
          <a:t>Does a version in french exist 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AE4AB11-45C1-49B4-8CB0-49E274381F96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Modifier les styles du texte maître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B3FC4483-7CF5-4CF7-BC54-0B04140F1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8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230BB-CAAA-48EC-9DFD-99B77037C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138379-9D4B-41CC-A162-04630EEFF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69BC0-259B-4EDC-A2F4-B502821B8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15C0-9D66-4541-8E11-B69383B3C42B}" type="datetime1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68F82-E990-4006-B9FB-874EBB3EF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48E7C-4764-4FC4-885E-B32B1EB19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05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D9E80-FFE9-4389-BF4C-C50CD9BD1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C29126-94E8-486F-AB01-81D4CFF10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2164F-6980-49D3-9234-46FF0AF79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128E-712B-4887-8407-3A35F15867CE}" type="datetime1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32924-8374-4A5D-A277-331FA271E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C6C28-9E30-4D11-902A-C96FF870B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10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D406D1-4742-4843-B0E4-CF3871785B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71B94-81D7-4F30-93A4-F51FB2348E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8BF0-7FBF-4898-BDDE-1819ECBF3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98F68-DB58-406D-A67A-8F9D04739816}" type="datetime1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314CD-386A-40A5-BDCD-8E2827033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64C93-68E5-4FA4-960B-FA155FD77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3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10635-5CEC-4384-A2C5-92AC0631E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8BB4E-225E-4BBD-BC67-20818DE0E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23A2F-A054-4209-9CB7-42837F1E8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F8BD-08BB-4A8A-8AA8-0E91AB431CE6}" type="datetime1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5E96-6D50-49D4-A754-DB54CED3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6BBE9-FB13-47EA-8E2E-97B9E891E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17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25859-FF05-4BE3-9984-9DE6B302C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576AB-BBC3-44D6-B38A-2146FFA53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74BE9-2FBD-44FA-9901-235021B1F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7DEC-FE6B-4C45-AEFE-23E3916E4A2C}" type="datetime1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90B51-59EA-41AB-94E9-375285703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EBA5D-F0A5-4D6B-A1F2-BFABC769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9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11501-5772-471B-AFD3-1C60F0C31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AA951-E9F3-4F45-BE8D-33D643E229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2pPr marL="685800" indent="-2286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67EA7-40E6-4C26-853D-899527397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2pPr marL="685800" indent="-2286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F73D78-4183-4F29-8643-E9C5524EA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BF74-6D9E-4704-9FB6-10854F62FD25}" type="datetime1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AB7B4F-EA3E-4405-8DCF-DB23CA60B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578963-6E88-449C-AF13-1CC62AD33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3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0960A-D71E-4D7A-A787-74D6DBC29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CE931-0A02-4E5D-BC3A-23D8B0C75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F3536B-B25D-424A-B0DF-0E8150B9D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C1CA37-FDC4-41B1-B1AC-B87A790C8C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9A0925-DF69-4EA2-9066-DB572E2244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DE81A6-5371-4902-8150-5FF406231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9F49-6F24-41E3-99E1-36D6A62E0123}" type="datetime1">
              <a:rPr lang="en-US" smtClean="0"/>
              <a:t>2/19/2024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E31778-510A-4041-9C9D-C1F82C700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BFF709-2C1D-4720-9A95-6CC79415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81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4309B-B01A-412B-BEED-0D67B99F6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EF931A-F7EF-4755-8AE3-BFC95E00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245D-C950-427F-90AD-A5991B6CD881}" type="datetime1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5A84C3-A4E1-4FF5-A4F0-1C7633002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42B29-0923-4F80-A1BA-EADDF40ED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1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0237E6-99B3-43E0-8CE0-F79E41697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2B6E-3404-4F23-A953-FDF3AA194680}" type="datetime1">
              <a:rPr lang="en-US" smtClean="0"/>
              <a:t>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806CEB-FFE8-45C9-A160-C56904273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5E00E-7BEC-4215-AB68-738134988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3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A25F9-8356-48AF-8918-4A2F8F7CF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9E571-ED8F-488E-BC94-67043974E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23B47D-DAEF-4BE7-BDB4-3EAC834B4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5550B2-964B-495E-8261-847B7ACC5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B540-1546-4174-8277-76BD957A9002}" type="datetime1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10F761-F58F-4325-85D5-562C5D051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07DC73-208E-4865-87D1-F946ACE43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58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BD931-B410-4998-8FAD-E589AFF4F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FAA984-1199-43A2-97C7-03EB24D42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603AE7-CA65-45F3-8ED4-956CCC072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98087-5B2F-42E7-90BC-C2A2AE09B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57B1-A5D9-45E6-A279-9AEA52C5FC22}" type="datetime1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58AFC6-D80C-4F36-BCCE-C85A8F4DA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313FD0-C90A-4586-BDDA-A704638CB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7349E3-188E-48F2-B91D-5FA3E3422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Cliquez pour modifier le style du titre principal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401C4-1EE0-44CC-8E8C-FF650AD8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Modifier les styles du texte maître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A944F-3A24-4EF6-A744-EF0C3AA9BF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45AFB-5F80-4C18-8A26-A6AD51EE6895}" type="datetime1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DDA52-73A5-48F7-814D-E811CBE67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164C1-FD47-4408-B785-D12A9B884C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3D369-8700-4468-8CC4-EE7C53720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3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327BB6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030A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27BB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30A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27BB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30A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6B_6E9EE5B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lww.com/jaids/fulltext/2024/01011/new_hiv_infections_among_key_populations_and_their.5.asp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8/10/relationships/comments" Target="../comments/modernComment_170_2663E0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8/10/relationships/comments" Target="../comments/modernComment_168_E2DA22B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8/10/relationships/comments" Target="../comments/modernComment_169_F26C2F2E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8/10/relationships/comments" Target="../comments/modernComment_16A_2D89612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8/10/relationships/comments" Target="../comments/modernComment_166_30A05D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A332CEC-512D-6654-7C40-042763BA7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731" y="1156653"/>
            <a:ext cx="11161986" cy="23876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Classeur</a:t>
            </a:r>
            <a:r>
              <a:rPr lang="en-US" dirty="0"/>
              <a:t> Excel sur les populations </a:t>
            </a:r>
            <a:r>
              <a:rPr lang="en-US" dirty="0" err="1"/>
              <a:t>clés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à </a:t>
            </a:r>
            <a:r>
              <a:rPr lang="en-US" dirty="0" err="1"/>
              <a:t>utiliser</a:t>
            </a:r>
            <a:r>
              <a:rPr lang="en-US" dirty="0"/>
              <a:t> avec les estimations VIH Spectrum: 2024</a:t>
            </a:r>
            <a:endParaRPr lang="en-CH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4796798-F6F4-8970-48B6-FB0C6A6B9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18343"/>
            <a:ext cx="9144000" cy="1655762"/>
          </a:xfrm>
        </p:spPr>
        <p:txBody>
          <a:bodyPr/>
          <a:lstStyle/>
          <a:p>
            <a:r>
              <a:rPr lang="en-US" dirty="0"/>
              <a:t>Keith Sabin</a:t>
            </a:r>
          </a:p>
          <a:p>
            <a:r>
              <a:rPr lang="en-US" dirty="0" err="1"/>
              <a:t>Département</a:t>
            </a:r>
            <a:r>
              <a:rPr lang="en-US" dirty="0"/>
              <a:t> “Data for Impact”</a:t>
            </a:r>
          </a:p>
          <a:p>
            <a:r>
              <a:rPr lang="en-US" dirty="0"/>
              <a:t>ONUSIDA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C3911B-7AB9-104E-BDCB-D677C78F5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 descr="A drawing of a person&#10;&#10;Description automatically generated">
            <a:extLst>
              <a:ext uri="{FF2B5EF4-FFF2-40B4-BE49-F238E27FC236}">
                <a16:creationId xmlns:a16="http://schemas.microsoft.com/office/drawing/2014/main" id="{C0051347-4CCF-E12F-D49A-B2A6FE3AB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53" y="6453896"/>
            <a:ext cx="154076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45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73CC-7DA1-0AD6-F8F6-EEFEF39DF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Changements à venir : 2025 round ? (II)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C1132-D4FC-2FC3-BFF3-27CE048BC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 solution à court terme consistera à passer aux </a:t>
            </a:r>
            <a:r>
              <a:rPr lang="en-US" dirty="0" err="1"/>
              <a:t>modèles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“Goals”</a:t>
            </a:r>
            <a:r>
              <a:rPr lang="en-US" dirty="0">
                <a:highlight>
                  <a:srgbClr val="FFFF00"/>
                </a:highlight>
              </a:rPr>
              <a:t>, </a:t>
            </a:r>
            <a:r>
              <a:rPr lang="en-US" dirty="0"/>
              <a:t>qui présentent des avantages allant au-delà des résultats pour les populations clés.</a:t>
            </a:r>
          </a:p>
          <a:p>
            <a:r>
              <a:rPr lang="en-US" dirty="0"/>
              <a:t>Des données supplémentaires peuvent être saisies concernant les interventions, l'utilisation de préservatifs, la PrEP et d'autres éléments de prévention et de comportement.</a:t>
            </a:r>
          </a:p>
          <a:p>
            <a:pPr lvl="1"/>
            <a:r>
              <a:rPr lang="en-US" dirty="0"/>
              <a:t>Dans le cas contraire, des valeurs par défaut basées sur la littérature publiée sont utilisées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693BCB-5699-90FA-156B-76529EEF1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BE91A-F38B-D4F2-B10C-FA63BC14A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Classeur de </a:t>
            </a:r>
            <a:r>
              <a:rPr lang="en-US" dirty="0"/>
              <a:t>travail sur les populations </a:t>
            </a:r>
            <a:r>
              <a:rPr lang="en-US" dirty="0" err="1"/>
              <a:t>clés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4F54D-E4E6-F78D-C802-6D2CC048F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359BA-B289-DD90-1001-F3B35CB45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0725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CF24E-1E36-5B62-CB1A-5C33F554D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Pays </a:t>
            </a:r>
            <a:r>
              <a:rPr lang="en-US" dirty="0" err="1"/>
              <a:t>utilisant </a:t>
            </a:r>
            <a:r>
              <a:rPr lang="en-US" dirty="0"/>
              <a:t>le </a:t>
            </a:r>
            <a:r>
              <a:rPr lang="en-US" dirty="0" err="1"/>
              <a:t>modèle </a:t>
            </a:r>
            <a:r>
              <a:rPr lang="en-US" dirty="0"/>
              <a:t>d</a:t>
            </a:r>
            <a:r>
              <a:rPr lang="en-US" dirty="0" err="1"/>
              <a:t>'incidence </a:t>
            </a:r>
            <a:r>
              <a:rPr lang="en-US" dirty="0"/>
              <a:t>AEM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84A25-EC3B-31BB-0FB8-98CD67836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Certains changements ont été apportés récemment afin </a:t>
            </a:r>
            <a:r>
              <a:rPr lang="en-US" dirty="0"/>
              <a:t>de </a:t>
            </a:r>
            <a:r>
              <a:rPr lang="en-US" dirty="0" err="1"/>
              <a:t>mieux harmoniser les </a:t>
            </a:r>
            <a:r>
              <a:rPr lang="en-US" dirty="0"/>
              <a:t>estimations avec Spectrum.</a:t>
            </a:r>
          </a:p>
          <a:p>
            <a:r>
              <a:rPr lang="en-US" dirty="0"/>
              <a:t>Continuer à </a:t>
            </a:r>
            <a:r>
              <a:rPr lang="en-US" dirty="0" err="1"/>
              <a:t>travailler </a:t>
            </a:r>
            <a:r>
              <a:rPr lang="en-US" dirty="0"/>
              <a:t>avec </a:t>
            </a:r>
            <a:r>
              <a:rPr lang="en-US" dirty="0" err="1"/>
              <a:t>l'East-West </a:t>
            </a:r>
            <a:r>
              <a:rPr lang="en-US" dirty="0"/>
              <a:t>Center pour </a:t>
            </a:r>
            <a:r>
              <a:rPr lang="en-US" dirty="0" err="1"/>
              <a:t>développer </a:t>
            </a:r>
            <a:r>
              <a:rPr lang="en-US" dirty="0"/>
              <a:t>l'</a:t>
            </a:r>
            <a:r>
              <a:rPr lang="en-US" dirty="0" err="1"/>
              <a:t>AEM </a:t>
            </a:r>
            <a:r>
              <a:rPr lang="en-US" dirty="0"/>
              <a:t>à </a:t>
            </a:r>
            <a:r>
              <a:rPr lang="en-US" dirty="0" err="1"/>
              <a:t>télécharger </a:t>
            </a:r>
            <a:r>
              <a:rPr lang="en-US" dirty="0"/>
              <a:t>sur Spectrum.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F7382-A9AA-B9BA-8AA7-45596089A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56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A1AF7-75BA-91D6-BA8C-26E37C8FD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7092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Populations clés : </a:t>
            </a:r>
            <a:r>
              <a:rPr lang="en-US" dirty="0" err="1"/>
              <a:t>Vers</a:t>
            </a:r>
            <a:r>
              <a:rPr lang="en-US" dirty="0"/>
              <a:t> l'élaboration d'estimations des populations </a:t>
            </a:r>
            <a:r>
              <a:rPr lang="en-US" dirty="0" err="1"/>
              <a:t>clés</a:t>
            </a:r>
            <a:r>
              <a:rPr lang="en-US" dirty="0"/>
              <a:t> dans les estimations Spectrum de tous les pays.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3AB4F-5B96-CEA0-AC6C-8B17447DD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Pour le cycle 2024, les pays </a:t>
            </a:r>
            <a:r>
              <a:rPr lang="en-US" dirty="0" err="1"/>
              <a:t>utilisant</a:t>
            </a:r>
            <a:r>
              <a:rPr lang="en-US" dirty="0"/>
              <a:t> EPP-</a:t>
            </a:r>
            <a:r>
              <a:rPr lang="en-US" dirty="0" err="1"/>
              <a:t>généralisé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CSAVR sont invités à fournir des données essentielles pour </a:t>
            </a:r>
            <a:r>
              <a:rPr lang="en-US" dirty="0" err="1"/>
              <a:t>renseigner</a:t>
            </a:r>
            <a:r>
              <a:rPr lang="en-US" dirty="0"/>
              <a:t> la </a:t>
            </a:r>
            <a:r>
              <a:rPr lang="en-US" dirty="0" err="1"/>
              <a:t>modélisation</a:t>
            </a:r>
            <a:r>
              <a:rPr lang="en-US" dirty="0"/>
              <a:t> actuelle et future.</a:t>
            </a:r>
          </a:p>
          <a:p>
            <a:pPr lvl="1"/>
            <a:r>
              <a:rPr lang="en-US" dirty="0"/>
              <a:t>Prévalence</a:t>
            </a:r>
          </a:p>
          <a:p>
            <a:pPr lvl="1"/>
            <a:r>
              <a:rPr lang="en-US" dirty="0"/>
              <a:t>Estimation de la taille de la population</a:t>
            </a:r>
          </a:p>
          <a:p>
            <a:r>
              <a:rPr lang="en-US" dirty="0"/>
              <a:t>L'ONUSIDA va estimer les modes de transmission et la répartition des nouvelles infections (donuts) pour chaque pays, 2010-2023.</a:t>
            </a:r>
          </a:p>
          <a:p>
            <a:r>
              <a:rPr lang="en-US" dirty="0"/>
              <a:t>La collecte de données utilise le </a:t>
            </a:r>
            <a:r>
              <a:rPr lang="en-US" i="1" dirty="0"/>
              <a:t>“</a:t>
            </a:r>
            <a:r>
              <a:rPr lang="en-US" i="1" dirty="0" err="1"/>
              <a:t>Classeur</a:t>
            </a:r>
            <a:r>
              <a:rPr lang="en-US" i="1" dirty="0"/>
              <a:t> Excel des Populations </a:t>
            </a:r>
            <a:r>
              <a:rPr lang="en-US" i="1" dirty="0" err="1"/>
              <a:t>Clés</a:t>
            </a:r>
            <a:r>
              <a:rPr lang="en-US" i="1" dirty="0"/>
              <a:t> / Key population Excel workbook"</a:t>
            </a:r>
            <a:r>
              <a:rPr lang="en-US" dirty="0"/>
              <a:t>.</a:t>
            </a:r>
          </a:p>
          <a:p>
            <a:r>
              <a:rPr lang="en-US" dirty="0"/>
              <a:t>S'appuie principalement sur le modèle Goals de l'offre Spectrum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22A83-AE92-02AB-F154-66FC36187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99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1BA34-0869-392F-077F-2D606EFED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16" y="136525"/>
            <a:ext cx="10515600" cy="1325563"/>
          </a:xfrm>
        </p:spPr>
        <p:txBody>
          <a:bodyPr/>
          <a:lstStyle/>
          <a:p>
            <a:r>
              <a:rPr lang="en-US" dirty="0"/>
              <a:t>Aperçu rapide du </a:t>
            </a:r>
            <a:r>
              <a:rPr lang="en-US" dirty="0" err="1"/>
              <a:t>classeur</a:t>
            </a:r>
            <a:r>
              <a:rPr lang="en-US" dirty="0"/>
              <a:t> Excel (I)</a:t>
            </a:r>
            <a:endParaRPr lang="en-CH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CE1610C-214F-349A-83BE-6A65153131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401"/>
          <a:stretch/>
        </p:blipFill>
        <p:spPr>
          <a:xfrm>
            <a:off x="457024" y="3318649"/>
            <a:ext cx="11277951" cy="78027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17B3E-DCD3-0BAE-2360-3CDB2F113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7F498B-FE32-1A9D-7C96-4CB5F2875543}"/>
              </a:ext>
            </a:extLst>
          </p:cNvPr>
          <p:cNvSpPr txBox="1"/>
          <p:nvPr/>
        </p:nvSpPr>
        <p:spPr>
          <a:xfrm>
            <a:off x="489332" y="4413151"/>
            <a:ext cx="1124564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‘</a:t>
            </a:r>
            <a:r>
              <a:rPr lang="en-US" i="1" dirty="0" err="1"/>
              <a:t>Summary_KP</a:t>
            </a:r>
            <a:r>
              <a:rPr lang="en-US" i="1" dirty="0"/>
              <a:t>’ </a:t>
            </a:r>
            <a:r>
              <a:rPr lang="en-US" dirty="0"/>
              <a:t>est la seule feuille à examiner.  Le haut de la page présente une liste de données avec leurs sources. </a:t>
            </a:r>
            <a:br>
              <a:rPr lang="en-US" dirty="0"/>
            </a:br>
            <a:r>
              <a:rPr lang="en-US" dirty="0"/>
              <a:t>La saisie des données et l'examen des graphiques se font également sur cette page.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‘</a:t>
            </a:r>
            <a:r>
              <a:rPr lang="en-US" i="1" dirty="0" err="1"/>
              <a:t>EPP_Goals</a:t>
            </a:r>
            <a:r>
              <a:rPr lang="en-US" i="1" dirty="0"/>
              <a:t>’ </a:t>
            </a:r>
            <a:r>
              <a:rPr lang="en-US" dirty="0"/>
              <a:t>contient les données utilisées pour les comparaisons dans les graphiques partagés. 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‘KPAtlas</a:t>
            </a:r>
            <a:r>
              <a:rPr lang="en-US" dirty="0"/>
              <a:t>’ inclut des sources de la base de données de </a:t>
            </a:r>
            <a:r>
              <a:rPr lang="en-US" dirty="0" err="1"/>
              <a:t>l'atlas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 </a:t>
            </a:r>
            <a:r>
              <a:rPr lang="en-US" dirty="0" err="1"/>
              <a:t>fichier</a:t>
            </a:r>
            <a:r>
              <a:rPr lang="en-US" dirty="0"/>
              <a:t> ‘</a:t>
            </a:r>
            <a:r>
              <a:rPr lang="en-US" i="1" dirty="0"/>
              <a:t>Readme.doc</a:t>
            </a:r>
            <a:r>
              <a:rPr lang="en-US" dirty="0"/>
              <a:t>’ explique les processus étape par étape</a:t>
            </a:r>
            <a:endParaRPr lang="en-CH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8B2B26-67D5-BB66-85EF-43DF90DA3272}"/>
              </a:ext>
            </a:extLst>
          </p:cNvPr>
          <p:cNvSpPr txBox="1"/>
          <p:nvPr/>
        </p:nvSpPr>
        <p:spPr>
          <a:xfrm>
            <a:off x="210116" y="1530875"/>
            <a:ext cx="118040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Les pays qui </a:t>
            </a:r>
            <a:r>
              <a:rPr lang="en-US" dirty="0" err="1"/>
              <a:t>utilisent</a:t>
            </a:r>
            <a:r>
              <a:rPr lang="en-US" dirty="0"/>
              <a:t> EPP-</a:t>
            </a:r>
            <a:r>
              <a:rPr lang="en-US" dirty="0" err="1"/>
              <a:t>concentré</a:t>
            </a:r>
            <a:r>
              <a:rPr lang="en-US" dirty="0"/>
              <a:t> </a:t>
            </a:r>
            <a:r>
              <a:rPr lang="en-US" dirty="0" err="1"/>
              <a:t>n</a:t>
            </a:r>
            <a:r>
              <a:rPr lang="en-US" b="1" dirty="0" err="1"/>
              <a:t>'ont</a:t>
            </a:r>
            <a:r>
              <a:rPr lang="en-US" b="1" dirty="0"/>
              <a:t> pas besoin d'</a:t>
            </a:r>
            <a:r>
              <a:rPr lang="en-US" dirty="0"/>
              <a:t>utiliser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classeur</a:t>
            </a:r>
            <a:r>
              <a:rPr lang="en-US" dirty="0"/>
              <a:t>.  Cependant, il permet une comparaison avec </a:t>
            </a:r>
          </a:p>
          <a:p>
            <a:r>
              <a:rPr lang="en-US" dirty="0"/>
              <a:t>Les résultats du </a:t>
            </a:r>
            <a:r>
              <a:rPr lang="en-US" dirty="0" err="1"/>
              <a:t>modèle</a:t>
            </a:r>
            <a:r>
              <a:rPr lang="en-US" dirty="0"/>
              <a:t> “Goals” qui ont été utilisés dans l'analyse des nouvelles infections </a:t>
            </a:r>
            <a:r>
              <a:rPr lang="en-US" dirty="0" err="1"/>
              <a:t>récemment</a:t>
            </a:r>
            <a:r>
              <a:rPr lang="en-US" dirty="0"/>
              <a:t> </a:t>
            </a:r>
            <a:r>
              <a:rPr lang="en-US" dirty="0" err="1"/>
              <a:t>publiées</a:t>
            </a:r>
            <a:r>
              <a:rPr lang="en-US" dirty="0"/>
              <a:t>.  </a:t>
            </a:r>
            <a:br>
              <a:rPr lang="en-US" dirty="0"/>
            </a:br>
            <a:r>
              <a:rPr lang="en-US" dirty="0"/>
              <a:t>Nous </a:t>
            </a:r>
            <a:r>
              <a:rPr lang="en-US" i="1" dirty="0" err="1"/>
              <a:t>aimerions</a:t>
            </a:r>
            <a:r>
              <a:rPr lang="en-US" i="1" dirty="0"/>
              <a:t> beaucoup </a:t>
            </a:r>
            <a:r>
              <a:rPr lang="en-US" i="1" dirty="0" err="1"/>
              <a:t>avoir</a:t>
            </a:r>
            <a:r>
              <a:rPr lang="en-US" i="1" dirty="0"/>
              <a:t> </a:t>
            </a:r>
            <a:r>
              <a:rPr lang="en-US" i="1" dirty="0" err="1"/>
              <a:t>vos</a:t>
            </a:r>
            <a:r>
              <a:rPr lang="en-US" i="1" dirty="0"/>
              <a:t> </a:t>
            </a:r>
            <a:r>
              <a:rPr lang="en-US" i="1" dirty="0" err="1"/>
              <a:t>commentaires</a:t>
            </a:r>
            <a:r>
              <a:rPr lang="en-US" i="1" dirty="0"/>
              <a:t> sur le </a:t>
            </a:r>
            <a:r>
              <a:rPr lang="en-US" i="1" dirty="0" err="1"/>
              <a:t>classeur</a:t>
            </a:r>
            <a:r>
              <a:rPr lang="en-US" i="1" dirty="0"/>
              <a:t> </a:t>
            </a:r>
            <a:r>
              <a:rPr lang="en-US" dirty="0"/>
              <a:t>! </a:t>
            </a:r>
            <a:br>
              <a:rPr lang="en-US" dirty="0"/>
            </a:br>
            <a:endParaRPr lang="en-US" dirty="0"/>
          </a:p>
          <a:p>
            <a:r>
              <a:rPr lang="en-US" dirty="0" err="1">
                <a:hlinkClick r:id="rId3"/>
              </a:rPr>
              <a:t>Korenromp</a:t>
            </a:r>
            <a:r>
              <a:rPr lang="en-US" dirty="0">
                <a:hlinkClick r:id="rId3"/>
              </a:rPr>
              <a:t> et al. </a:t>
            </a:r>
            <a:r>
              <a:rPr lang="en-US" dirty="0"/>
              <a:t>2024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0863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8DCCB-99C0-665F-71E4-527CD3AD7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32" y="216062"/>
            <a:ext cx="10515600" cy="1325563"/>
          </a:xfrm>
        </p:spPr>
        <p:txBody>
          <a:bodyPr/>
          <a:lstStyle/>
          <a:p>
            <a:r>
              <a:rPr lang="en-US" dirty="0"/>
              <a:t>Aperçu rapide du </a:t>
            </a:r>
            <a:r>
              <a:rPr lang="en-US" dirty="0" err="1"/>
              <a:t>classeur</a:t>
            </a:r>
            <a:r>
              <a:rPr lang="en-US" dirty="0"/>
              <a:t> Excel (II)</a:t>
            </a:r>
            <a:endParaRPr lang="en-CH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4D21CDA-1901-2D1D-E57A-3B98E2826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7032"/>
          <a:stretch/>
        </p:blipFill>
        <p:spPr>
          <a:xfrm>
            <a:off x="116520" y="2028110"/>
            <a:ext cx="12025344" cy="469336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99190-7044-CC02-A923-018B556F5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B903C5-E3C5-87B2-F593-15855DF641C2}"/>
              </a:ext>
            </a:extLst>
          </p:cNvPr>
          <p:cNvSpPr txBox="1"/>
          <p:nvPr/>
        </p:nvSpPr>
        <p:spPr>
          <a:xfrm>
            <a:off x="279932" y="1506698"/>
            <a:ext cx="5173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Données agrégées en haut de la </a:t>
            </a:r>
            <a:r>
              <a:rPr lang="en-US" dirty="0" err="1"/>
              <a:t>feuille</a:t>
            </a:r>
            <a:r>
              <a:rPr lang="en-US" dirty="0"/>
              <a:t> </a:t>
            </a:r>
            <a:r>
              <a:rPr lang="en-US"/>
              <a:t>‘Summary KP</a:t>
            </a:r>
            <a:r>
              <a:rPr lang="en-US" dirty="0"/>
              <a:t>’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64407965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AE14C-60D1-7396-7AD4-214DC6B5B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89" y="365126"/>
            <a:ext cx="11912211" cy="1491384"/>
          </a:xfrm>
        </p:spPr>
        <p:txBody>
          <a:bodyPr>
            <a:normAutofit fontScale="90000"/>
          </a:bodyPr>
          <a:lstStyle/>
          <a:p>
            <a:r>
              <a:rPr lang="en-US" b="0" dirty="0" err="1"/>
              <a:t>Classeur</a:t>
            </a:r>
            <a:r>
              <a:rPr lang="en-US" b="0" dirty="0"/>
              <a:t> Excel sur les populations clés pour les </a:t>
            </a:r>
            <a:r>
              <a:rPr lang="en-US" b="0" dirty="0" err="1"/>
              <a:t>épidémies</a:t>
            </a:r>
            <a:r>
              <a:rPr lang="en-US" b="0" dirty="0"/>
              <a:t> "concentrées" : </a:t>
            </a:r>
            <a:r>
              <a:rPr lang="en-US" dirty="0"/>
              <a:t>données de prévalence</a:t>
            </a:r>
            <a:br>
              <a:rPr lang="en-US" dirty="0"/>
            </a:br>
            <a:endParaRPr lang="en-CH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7D1AE-7363-9E45-3016-A304032F4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5</a:t>
            </a:fld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10B8E52D-C42F-833C-A447-3FB6128280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9789" y="2669456"/>
            <a:ext cx="11632421" cy="320214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1E22C0-EB16-9C26-053F-0F2E9F3835BE}"/>
              </a:ext>
            </a:extLst>
          </p:cNvPr>
          <p:cNvSpPr txBox="1"/>
          <p:nvPr/>
        </p:nvSpPr>
        <p:spPr>
          <a:xfrm>
            <a:off x="279789" y="1616651"/>
            <a:ext cx="11555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Les données sur la prévalence du VIH (avec les </a:t>
            </a:r>
            <a:r>
              <a:rPr lang="en-US" dirty="0" err="1"/>
              <a:t>limites</a:t>
            </a:r>
            <a:r>
              <a:rPr lang="en-US" dirty="0"/>
              <a:t> </a:t>
            </a:r>
            <a:r>
              <a:rPr lang="en-US" dirty="0" err="1"/>
              <a:t>d’incertitude</a:t>
            </a:r>
            <a:r>
              <a:rPr lang="en-US" dirty="0"/>
              <a:t>) sont saisies avec la taille de l'échantillon de l'enquête et la citation pour chaque sous-population, y compris l'année de l'enquête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80594655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AA83B-412D-2CC0-0B38-A5406067F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89" y="365125"/>
            <a:ext cx="11823621" cy="1325563"/>
          </a:xfrm>
        </p:spPr>
        <p:txBody>
          <a:bodyPr>
            <a:normAutofit fontScale="90000"/>
          </a:bodyPr>
          <a:lstStyle/>
          <a:p>
            <a:r>
              <a:rPr lang="en-US" b="0" dirty="0" err="1"/>
              <a:t>Classeur</a:t>
            </a:r>
            <a:r>
              <a:rPr lang="en-US" b="0" dirty="0"/>
              <a:t> Excel des populations </a:t>
            </a:r>
            <a:r>
              <a:rPr lang="en-US" b="0" dirty="0" err="1"/>
              <a:t>clés</a:t>
            </a:r>
            <a:r>
              <a:rPr lang="en-US" b="0" dirty="0"/>
              <a:t> pour les épidémies "concentrées" :  </a:t>
            </a:r>
            <a:r>
              <a:rPr lang="en-US" dirty="0" err="1"/>
              <a:t>Tailles</a:t>
            </a:r>
            <a:r>
              <a:rPr lang="en-US" dirty="0"/>
              <a:t> </a:t>
            </a:r>
            <a:r>
              <a:rPr lang="en-US" dirty="0" err="1"/>
              <a:t>estimées</a:t>
            </a:r>
            <a:r>
              <a:rPr lang="en-US" dirty="0"/>
              <a:t> des sous-populations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0115C-A1DA-B070-FA66-857E4E818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6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27AB74-174A-622F-2810-38A140A343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4188" y="3730166"/>
            <a:ext cx="11823621" cy="23246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22D303-5062-4075-1492-9A6BC9DBACB0}"/>
              </a:ext>
            </a:extLst>
          </p:cNvPr>
          <p:cNvSpPr txBox="1"/>
          <p:nvPr/>
        </p:nvSpPr>
        <p:spPr>
          <a:xfrm>
            <a:off x="285155" y="2380247"/>
            <a:ext cx="11781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Les estimations de la taille de la population sont saisies avec la population du dénominateur, la méthode d'estimation, la citation pour chaque sous-population, y compris l'année de l'estimation.</a:t>
            </a:r>
            <a:endParaRPr lang="en-CH" sz="2000" dirty="0"/>
          </a:p>
        </p:txBody>
      </p:sp>
    </p:spTree>
    <p:extLst>
      <p:ext uri="{BB962C8B-B14F-4D97-AF65-F5344CB8AC3E}">
        <p14:creationId xmlns:p14="http://schemas.microsoft.com/office/powerpoint/2010/main" val="406717623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BE91A-F38B-D4F2-B10C-FA63BC14A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7" y="191409"/>
            <a:ext cx="1150046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Tendance </a:t>
            </a:r>
            <a:r>
              <a:rPr lang="en-US" dirty="0" err="1"/>
              <a:t>historique</a:t>
            </a:r>
            <a:r>
              <a:rPr lang="en-US" dirty="0"/>
              <a:t> de la prevalence, </a:t>
            </a:r>
            <a:r>
              <a:rPr lang="en-US" dirty="0" err="1"/>
              <a:t>estimé</a:t>
            </a:r>
            <a:r>
              <a:rPr lang="en-US" dirty="0"/>
              <a:t> par Goals: pays </a:t>
            </a:r>
            <a:r>
              <a:rPr lang="en-US" dirty="0" err="1"/>
              <a:t>utilisant</a:t>
            </a:r>
            <a:r>
              <a:rPr lang="en-US" dirty="0"/>
              <a:t> CSAVR (</a:t>
            </a:r>
            <a:r>
              <a:rPr lang="en-US" dirty="0" err="1"/>
              <a:t>ou</a:t>
            </a:r>
            <a:r>
              <a:rPr lang="en-US" dirty="0"/>
              <a:t> le </a:t>
            </a:r>
            <a:r>
              <a:rPr lang="en-US" dirty="0" err="1"/>
              <a:t>modèle</a:t>
            </a:r>
            <a:r>
              <a:rPr lang="en-US" dirty="0"/>
              <a:t> ECDC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l’importation</a:t>
            </a:r>
            <a:r>
              <a:rPr lang="en-US" dirty="0"/>
              <a:t> </a:t>
            </a:r>
            <a:r>
              <a:rPr lang="en-US" dirty="0" err="1"/>
              <a:t>d’une</a:t>
            </a:r>
            <a:r>
              <a:rPr lang="en-US" dirty="0"/>
              <a:t> </a:t>
            </a:r>
            <a:r>
              <a:rPr lang="en-US" dirty="0" err="1"/>
              <a:t>autre</a:t>
            </a:r>
            <a:r>
              <a:rPr lang="en-US" dirty="0"/>
              <a:t> estimation de </a:t>
            </a:r>
            <a:r>
              <a:rPr lang="en-US" dirty="0" err="1"/>
              <a:t>l’incidence</a:t>
            </a:r>
            <a:r>
              <a:rPr lang="en-US" dirty="0"/>
              <a:t>)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359BA-B289-DD90-1001-F3B35CB45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056A67-F0E4-676F-10A7-EFF8315EA92D}"/>
              </a:ext>
            </a:extLst>
          </p:cNvPr>
          <p:cNvSpPr txBox="1"/>
          <p:nvPr/>
        </p:nvSpPr>
        <p:spPr>
          <a:xfrm>
            <a:off x="5562600" y="34290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...</a:t>
            </a:r>
            <a:endParaRPr lang="en-C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2056D4-E749-478F-1D02-9A4DD44E0F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597" r="16315" b="25380"/>
          <a:stretch/>
        </p:blipFill>
        <p:spPr>
          <a:xfrm>
            <a:off x="126131" y="1712460"/>
            <a:ext cx="11939738" cy="28910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97E97F-E8A1-3394-744C-A619089BC178}"/>
              </a:ext>
            </a:extLst>
          </p:cNvPr>
          <p:cNvSpPr txBox="1"/>
          <p:nvPr/>
        </p:nvSpPr>
        <p:spPr>
          <a:xfrm>
            <a:off x="0" y="4799019"/>
            <a:ext cx="12192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 </a:t>
            </a:r>
            <a:r>
              <a:rPr lang="en-US" dirty="0" err="1"/>
              <a:t>classeur</a:t>
            </a:r>
            <a:r>
              <a:rPr lang="en-US" dirty="0"/>
              <a:t> </a:t>
            </a:r>
            <a:r>
              <a:rPr lang="en-US" dirty="0" err="1"/>
              <a:t>présente</a:t>
            </a:r>
            <a:r>
              <a:rPr lang="en-US" dirty="0"/>
              <a:t> </a:t>
            </a:r>
            <a:r>
              <a:rPr lang="en-US" dirty="0" err="1"/>
              <a:t>également</a:t>
            </a:r>
            <a:r>
              <a:rPr lang="en-US" dirty="0"/>
              <a:t> des estimations </a:t>
            </a:r>
            <a:r>
              <a:rPr lang="en-US" dirty="0" err="1"/>
              <a:t>provisoires</a:t>
            </a:r>
            <a:r>
              <a:rPr lang="en-US" dirty="0"/>
              <a:t> de la </a:t>
            </a:r>
            <a:r>
              <a:rPr lang="en-US" dirty="0" err="1"/>
              <a:t>prévalence</a:t>
            </a:r>
            <a:r>
              <a:rPr lang="en-US" dirty="0"/>
              <a:t> </a:t>
            </a:r>
            <a:r>
              <a:rPr lang="en-US" dirty="0" err="1"/>
              <a:t>selon</a:t>
            </a:r>
            <a:r>
              <a:rPr lang="en-US" dirty="0"/>
              <a:t> le </a:t>
            </a:r>
            <a:r>
              <a:rPr lang="en-US" dirty="0" err="1"/>
              <a:t>modèle</a:t>
            </a:r>
            <a:r>
              <a:rPr lang="en-US" dirty="0"/>
              <a:t> “ </a:t>
            </a:r>
            <a:r>
              <a:rPr lang="en-US" i="1" dirty="0"/>
              <a:t>Goals</a:t>
            </a:r>
            <a:r>
              <a:rPr lang="en-US" dirty="0"/>
              <a:t> “</a:t>
            </a:r>
            <a:r>
              <a:rPr lang="en-US" i="1" dirty="0"/>
              <a:t>, </a:t>
            </a:r>
            <a:br>
              <a:rPr lang="en-US" dirty="0"/>
            </a:br>
            <a:r>
              <a:rPr lang="en-US" dirty="0" err="1"/>
              <a:t>calibrées</a:t>
            </a:r>
            <a:r>
              <a:rPr lang="en-US" dirty="0"/>
              <a:t> (par Avenir Health) sur le </a:t>
            </a:r>
            <a:r>
              <a:rPr lang="en-US" dirty="0" err="1"/>
              <a:t>fichier</a:t>
            </a:r>
            <a:r>
              <a:rPr lang="en-US" dirty="0"/>
              <a:t> </a:t>
            </a:r>
            <a:r>
              <a:rPr lang="en-US" dirty="0" err="1"/>
              <a:t>d'estimations</a:t>
            </a:r>
            <a:r>
              <a:rPr lang="en-US" dirty="0"/>
              <a:t> Spectrum-AIM 2023 de </a:t>
            </a:r>
            <a:r>
              <a:rPr lang="en-US" dirty="0" err="1"/>
              <a:t>chaque</a:t>
            </a:r>
            <a:r>
              <a:rPr lang="en-US" dirty="0"/>
              <a:t> pays.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Les pays sont </a:t>
            </a:r>
            <a:r>
              <a:rPr lang="en-US" dirty="0" err="1"/>
              <a:t>invités</a:t>
            </a:r>
            <a:r>
              <a:rPr lang="en-US" dirty="0"/>
              <a:t> à commenter </a:t>
            </a:r>
            <a:r>
              <a:rPr lang="en-US" dirty="0" err="1"/>
              <a:t>cette</a:t>
            </a:r>
            <a:r>
              <a:rPr lang="en-US" dirty="0"/>
              <a:t> estimation et à </a:t>
            </a:r>
            <a:r>
              <a:rPr lang="en-US" dirty="0" err="1"/>
              <a:t>suggérer</a:t>
            </a:r>
            <a:r>
              <a:rPr lang="en-US" dirty="0"/>
              <a:t> des </a:t>
            </a:r>
            <a:r>
              <a:rPr lang="en-US" dirty="0" err="1"/>
              <a:t>moyens</a:t>
            </a:r>
            <a:r>
              <a:rPr lang="en-US" dirty="0"/>
              <a:t> de </a:t>
            </a:r>
            <a:r>
              <a:rPr lang="en-US" dirty="0" err="1"/>
              <a:t>l'affiner</a:t>
            </a:r>
            <a:r>
              <a:rPr lang="en-US" dirty="0"/>
              <a:t>, </a:t>
            </a:r>
            <a:r>
              <a:rPr lang="en-US" dirty="0" err="1"/>
              <a:t>c’est</a:t>
            </a:r>
            <a:r>
              <a:rPr lang="en-US" dirty="0"/>
              <a:t> a dire, </a:t>
            </a:r>
            <a:br>
              <a:rPr lang="en-US" dirty="0"/>
            </a:br>
            <a:r>
              <a:rPr lang="en-US" dirty="0" err="1"/>
              <a:t>ajouter</a:t>
            </a:r>
            <a:r>
              <a:rPr lang="en-US" dirty="0"/>
              <a:t> les données </a:t>
            </a:r>
            <a:r>
              <a:rPr lang="en-US" dirty="0" err="1"/>
              <a:t>manquantes</a:t>
            </a:r>
            <a:r>
              <a:rPr lang="en-US" dirty="0"/>
              <a:t>, </a:t>
            </a:r>
            <a:r>
              <a:rPr lang="en-US" dirty="0" err="1"/>
              <a:t>corriger</a:t>
            </a:r>
            <a:r>
              <a:rPr lang="en-US" dirty="0"/>
              <a:t> les données, </a:t>
            </a:r>
            <a:r>
              <a:rPr lang="en-US" dirty="0" err="1"/>
              <a:t>supprimer</a:t>
            </a:r>
            <a:r>
              <a:rPr lang="en-US" dirty="0"/>
              <a:t> les données non </a:t>
            </a:r>
            <a:r>
              <a:rPr lang="en-US" dirty="0" err="1"/>
              <a:t>représentatives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Une </a:t>
            </a:r>
            <a:r>
              <a:rPr lang="en-US" dirty="0" err="1"/>
              <a:t>fois</a:t>
            </a:r>
            <a:r>
              <a:rPr lang="en-US" dirty="0"/>
              <a:t> les </a:t>
            </a:r>
            <a:r>
              <a:rPr lang="en-US" dirty="0" err="1"/>
              <a:t>fichiers</a:t>
            </a:r>
            <a:r>
              <a:rPr lang="en-US" dirty="0"/>
              <a:t> 2024 Spectrum-AIM et </a:t>
            </a:r>
            <a:r>
              <a:rPr lang="en-US" dirty="0" err="1"/>
              <a:t>classeurs</a:t>
            </a:r>
            <a:r>
              <a:rPr lang="en-US" dirty="0"/>
              <a:t> KP </a:t>
            </a:r>
            <a:r>
              <a:rPr lang="en-US" dirty="0" err="1"/>
              <a:t>soumises</a:t>
            </a:r>
            <a:r>
              <a:rPr lang="en-US" dirty="0"/>
              <a:t>, </a:t>
            </a:r>
            <a:r>
              <a:rPr lang="en-US" dirty="0" err="1"/>
              <a:t>l'ONUSIDA</a:t>
            </a:r>
            <a:r>
              <a:rPr lang="en-US" dirty="0"/>
              <a:t> et Avenir </a:t>
            </a:r>
            <a:r>
              <a:rPr lang="en-US" dirty="0" err="1"/>
              <a:t>mettront</a:t>
            </a:r>
            <a:r>
              <a:rPr lang="en-US" dirty="0"/>
              <a:t> à jour le </a:t>
            </a:r>
            <a:r>
              <a:rPr lang="en-US" dirty="0" err="1"/>
              <a:t>modèle</a:t>
            </a:r>
            <a:r>
              <a:rPr lang="en-US" dirty="0"/>
              <a:t> “</a:t>
            </a:r>
            <a:r>
              <a:rPr lang="en-US" i="1" dirty="0"/>
              <a:t>Goals</a:t>
            </a:r>
            <a:r>
              <a:rPr lang="en-US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76397801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906E3A7-ECF1-900F-B269-B8E5F7198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1486544"/>
            <a:ext cx="5603495" cy="34502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0BE91A-F38B-D4F2-B10C-FA63BC14A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7" y="152683"/>
            <a:ext cx="11014363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Tendance </a:t>
            </a:r>
            <a:r>
              <a:rPr lang="en-US" dirty="0" err="1"/>
              <a:t>historique</a:t>
            </a:r>
            <a:r>
              <a:rPr lang="en-US" dirty="0"/>
              <a:t> de la prevalence, </a:t>
            </a:r>
            <a:br>
              <a:rPr lang="en-US" dirty="0"/>
            </a:br>
            <a:r>
              <a:rPr lang="en-US" dirty="0"/>
              <a:t>			</a:t>
            </a:r>
            <a:r>
              <a:rPr lang="en-US" dirty="0" err="1"/>
              <a:t>estimé</a:t>
            </a:r>
            <a:r>
              <a:rPr lang="en-US" dirty="0"/>
              <a:t> par </a:t>
            </a:r>
            <a:r>
              <a:rPr lang="en-US" i="1" dirty="0"/>
              <a:t>Goals</a:t>
            </a:r>
            <a:r>
              <a:rPr lang="en-US" dirty="0"/>
              <a:t> versus par </a:t>
            </a:r>
            <a:r>
              <a:rPr lang="en-US" i="1" dirty="0"/>
              <a:t>EPP</a:t>
            </a:r>
            <a:endParaRPr lang="en-CH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359BA-B289-DD90-1001-F3B35CB45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1EA6317-5312-26B8-9120-305DF26C12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44674"/>
              </p:ext>
            </p:extLst>
          </p:nvPr>
        </p:nvGraphicFramePr>
        <p:xfrm>
          <a:off x="7531100" y="1451428"/>
          <a:ext cx="4470400" cy="736600"/>
        </p:xfrm>
        <a:graphic>
          <a:graphicData uri="http://schemas.openxmlformats.org/drawingml/2006/table">
            <a:tbl>
              <a:tblPr/>
              <a:tblGrid>
                <a:gridCol w="1714500">
                  <a:extLst>
                    <a:ext uri="{9D8B030D-6E8A-4147-A177-3AD203B41FA5}">
                      <a16:colId xmlns:a16="http://schemas.microsoft.com/office/drawing/2014/main" val="3838648285"/>
                    </a:ext>
                  </a:extLst>
                </a:gridCol>
                <a:gridCol w="2755900">
                  <a:extLst>
                    <a:ext uri="{9D8B030D-6E8A-4147-A177-3AD203B41FA5}">
                      <a16:colId xmlns:a16="http://schemas.microsoft.com/office/drawing/2014/main" val="237035245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endParaRPr lang="en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H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278290"/>
                  </a:ext>
                </a:extLst>
              </a:tr>
              <a:tr h="1841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prévalence estimée par les objectifs pour les HSH est la suivante :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97222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CH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H" sz="11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756903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CH" sz="1100" b="0" i="1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H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2856064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580E6EFE-3970-5D0E-FEE3-5B3B01F96A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702" t="59875" r="14020" b="27341"/>
          <a:stretch/>
        </p:blipFill>
        <p:spPr>
          <a:xfrm>
            <a:off x="7531100" y="2311746"/>
            <a:ext cx="2187575" cy="14902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8382C6-D41B-307F-6043-04CDD44B11D7}"/>
              </a:ext>
            </a:extLst>
          </p:cNvPr>
          <p:cNvSpPr txBox="1"/>
          <p:nvPr/>
        </p:nvSpPr>
        <p:spPr>
          <a:xfrm>
            <a:off x="339437" y="5461902"/>
            <a:ext cx="11939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 meme que pour les pays </a:t>
            </a:r>
            <a:r>
              <a:rPr lang="en-US" dirty="0" err="1"/>
              <a:t>utilisant</a:t>
            </a:r>
            <a:r>
              <a:rPr lang="en-US" dirty="0"/>
              <a:t> CSAVR, avec </a:t>
            </a:r>
            <a:r>
              <a:rPr lang="en-US" dirty="0" err="1"/>
              <a:t>une</a:t>
            </a:r>
            <a:r>
              <a:rPr lang="en-US" dirty="0"/>
              <a:t> 2me </a:t>
            </a:r>
            <a:r>
              <a:rPr lang="en-US" dirty="0" err="1"/>
              <a:t>ligne</a:t>
            </a:r>
            <a:r>
              <a:rPr lang="en-US" dirty="0"/>
              <a:t> representant </a:t>
            </a:r>
            <a:r>
              <a:rPr lang="en-US" dirty="0" err="1"/>
              <a:t>l’estimation</a:t>
            </a:r>
            <a:r>
              <a:rPr lang="en-US" dirty="0"/>
              <a:t> par EPP</a:t>
            </a:r>
          </a:p>
        </p:txBody>
      </p:sp>
    </p:spTree>
    <p:extLst>
      <p:ext uri="{BB962C8B-B14F-4D97-AF65-F5344CB8AC3E}">
        <p14:creationId xmlns:p14="http://schemas.microsoft.com/office/powerpoint/2010/main" val="81581602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ABEEA-82DA-81DF-77D5-97C04CCBF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434" y="365126"/>
            <a:ext cx="10515600" cy="1325563"/>
          </a:xfrm>
        </p:spPr>
        <p:txBody>
          <a:bodyPr/>
          <a:lstStyle/>
          <a:p>
            <a:r>
              <a:rPr lang="en-US" dirty="0"/>
              <a:t>Changements à venir : cycle 2025 ?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4BED9-E752-2B1F-644C-85E8A5A1E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434" y="1607415"/>
            <a:ext cx="11382704" cy="48854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Il est prévu d'ajouter une analyse plus complète de la population clé par pays, mais cela nécessitera au moins :</a:t>
            </a:r>
          </a:p>
          <a:p>
            <a:r>
              <a:rPr lang="en-US" dirty="0"/>
              <a:t>Une </a:t>
            </a:r>
            <a:r>
              <a:rPr lang="en-US" dirty="0" err="1"/>
              <a:t>composante</a:t>
            </a:r>
            <a:r>
              <a:rPr lang="en-US" dirty="0"/>
              <a:t> TAR pour </a:t>
            </a:r>
            <a:r>
              <a:rPr lang="en-US" dirty="0" err="1"/>
              <a:t>chaque</a:t>
            </a:r>
            <a:r>
              <a:rPr lang="en-US" dirty="0"/>
              <a:t> population clé</a:t>
            </a:r>
          </a:p>
          <a:p>
            <a:pPr lvl="1"/>
            <a:r>
              <a:rPr lang="en-US" dirty="0"/>
              <a:t>Des données sur la couverture seront nécessaires</a:t>
            </a:r>
          </a:p>
          <a:p>
            <a:pPr lvl="1"/>
            <a:r>
              <a:rPr lang="en-US" dirty="0"/>
              <a:t>Actuellement, les hypothèses sont basées sur la couverture des traitements antirétroviraux au niveau de la population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Par conséquent, veuillez commencer à examiner les sources de données dont vous disposez pour les hommes ayant des rapports sexuels avec des hommes, les femmes transgenres et les personnes qui s'injectent des drogues.</a:t>
            </a:r>
          </a:p>
          <a:p>
            <a:pPr lvl="1"/>
            <a:r>
              <a:rPr lang="en-US" dirty="0"/>
              <a:t>Les travailleurs du sexe joueront également un rôle important, mais ils sont fortement influencés par la couverture des traitements antirétroviraux chez les clients masculins.</a:t>
            </a:r>
          </a:p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78046E-4C00-77A4-093B-35901FBA6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3D369-8700-4468-8CC4-EE7C537201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34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288ef829-98c5-46d1-83dc-c2ef7c814da2" xsi:nil="true"/>
    <TaxCatchAll xmlns="2ddeef39-65d3-4660-94f2-f063f949c57e" xsi:nil="true"/>
    <lcf76f155ced4ddcb4097134ff3c332f xmlns="288ef829-98c5-46d1-83dc-c2ef7c814da2">
      <Terms xmlns="http://schemas.microsoft.com/office/infopath/2007/PartnerControls"/>
    </lcf76f155ced4ddcb4097134ff3c332f>
    <SharedWithUsers xmlns="2ddeef39-65d3-4660-94f2-f063f949c57e">
      <UserInfo>
        <DisplayName>SABIN, Keith</DisplayName>
        <AccountId>25</AccountId>
        <AccountType/>
      </UserInfo>
      <UserInfo>
        <DisplayName>EBY, Ehounoud Pascal</DisplayName>
        <AccountId>44</AccountId>
        <AccountType/>
      </UserInfo>
      <UserInfo>
        <DisplayName>FRESCURA, Luisa</DisplayName>
        <AccountId>27</AccountId>
        <AccountType/>
      </UserInfo>
      <UserInfo>
        <DisplayName>WANYEKI, Ian</DisplayName>
        <AccountId>197</AccountId>
        <AccountType/>
      </UserInfo>
      <UserInfo>
        <DisplayName>MAHY, Mary</DisplayName>
        <AccountId>20</AccountId>
        <AccountType/>
      </UserInfo>
      <UserInfo>
        <DisplayName>KORENROMP, Eline Louise</DisplayName>
        <AccountId>7579</AccountId>
        <AccountType/>
      </UserInfo>
      <UserInfo>
        <DisplayName>ARIAS GARCIA, Sonia</DisplayName>
        <AccountId>11570</AccountId>
        <AccountType/>
      </UserInfo>
      <UserInfo>
        <DisplayName>BRACAMONTE BARDALEZ, Patricia</DisplayName>
        <AccountId>1140</AccountId>
        <AccountType/>
      </UserInfo>
      <UserInfo>
        <DisplayName>NZE-EYO'O, Rodrigue</DisplayName>
        <AccountId>902</AccountId>
        <AccountType/>
      </UserInfo>
      <UserInfo>
        <DisplayName>RWODZI, Desire Tarwireyi</DisplayName>
        <AccountId>4456</AccountId>
        <AccountType/>
      </UserInfo>
      <UserInfo>
        <DisplayName>SEDAY, Mary Ann</DisplayName>
        <AccountId>47</AccountId>
        <AccountType/>
      </UserInfo>
      <UserInfo>
        <DisplayName>YAKUSIK, Anna</DisplayName>
        <AccountId>38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3E641F549574BB805BD9C73365D4F" ma:contentTypeVersion="19" ma:contentTypeDescription="Create a new document." ma:contentTypeScope="" ma:versionID="fd2d0a4ae318738fa5f1ff72e65b2934">
  <xsd:schema xmlns:xsd="http://www.w3.org/2001/XMLSchema" xmlns:xs="http://www.w3.org/2001/XMLSchema" xmlns:p="http://schemas.microsoft.com/office/2006/metadata/properties" xmlns:ns2="288ef829-98c5-46d1-83dc-c2ef7c814da2" xmlns:ns3="2ddeef39-65d3-4660-94f2-f063f949c57e" targetNamespace="http://schemas.microsoft.com/office/2006/metadata/properties" ma:root="true" ma:fieldsID="37c2625be6a258cebd7413079fa12bc5" ns2:_="" ns3:_="">
    <xsd:import namespace="288ef829-98c5-46d1-83dc-c2ef7c814da2"/>
    <xsd:import namespace="2ddeef39-65d3-4660-94f2-f063f949c5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8ef829-98c5-46d1-83dc-c2ef7c814d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008808e-a4ff-498b-8b44-8869f1dca9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deef39-65d3-4660-94f2-f063f949c5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1142ec6-8224-48c2-babf-013e8b339833}" ma:internalName="TaxCatchAll" ma:showField="CatchAllData" ma:web="2ddeef39-65d3-4660-94f2-f063f949c5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EFC1DD-034F-4B43-91CC-C5BA77A5D37E}">
  <ds:schemaRefs>
    <ds:schemaRef ds:uri="http://www.w3.org/XML/1998/namespace"/>
    <ds:schemaRef ds:uri="http://purl.org/dc/elements/1.1/"/>
    <ds:schemaRef ds:uri="288ef829-98c5-46d1-83dc-c2ef7c814da2"/>
    <ds:schemaRef ds:uri="http://schemas.microsoft.com/office/infopath/2007/PartnerControls"/>
    <ds:schemaRef ds:uri="http://purl.org/dc/terms/"/>
    <ds:schemaRef ds:uri="http://schemas.microsoft.com/office/2006/documentManagement/types"/>
    <ds:schemaRef ds:uri="2ddeef39-65d3-4660-94f2-f063f949c57e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5D59F95-0977-4650-B0AD-61E2F7509D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075BA0-8626-4E6F-94D9-3C382CF9A4B1}">
  <ds:schemaRefs>
    <ds:schemaRef ds:uri="288ef829-98c5-46d1-83dc-c2ef7c814da2"/>
    <ds:schemaRef ds:uri="2ddeef39-65d3-4660-94f2-f063f949c57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c2e1cf9b-e1b6-44eb-8021-428c292d3eb5}" enabled="0" method="" siteId="{c2e1cf9b-e1b6-44eb-8021-428c292d3eb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815</Words>
  <Application>Microsoft Office PowerPoint</Application>
  <PresentationFormat>Widescreen</PresentationFormat>
  <Paragraphs>63</Paragraphs>
  <Slides>12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Classeur Excel sur les populations clés  à utiliser avec les estimations VIH Spectrum: 2024</vt:lpstr>
      <vt:lpstr>Populations clés : Vers l'élaboration d'estimations des populations clés dans les estimations Spectrum de tous les pays.</vt:lpstr>
      <vt:lpstr>Aperçu rapide du classeur Excel (I)</vt:lpstr>
      <vt:lpstr>Aperçu rapide du classeur Excel (II)</vt:lpstr>
      <vt:lpstr>Classeur Excel sur les populations clés pour les épidémies "concentrées" : données de prévalence </vt:lpstr>
      <vt:lpstr>Classeur Excel des populations clés pour les épidémies "concentrées" :  Tailles estimées des sous-populations</vt:lpstr>
      <vt:lpstr>Tendance historique de la prevalence, estimé par Goals: pays utilisant CSAVR (ou le modèle ECDC ou l’importation d’une autre estimation de l’incidence)</vt:lpstr>
      <vt:lpstr>Tendance historique de la prevalence,     estimé par Goals versus par EPP</vt:lpstr>
      <vt:lpstr>Changements à venir : cycle 2025 ?</vt:lpstr>
      <vt:lpstr>Changements à venir : 2025 round ? (II)</vt:lpstr>
      <vt:lpstr>Classeur de travail sur les populations clés</vt:lpstr>
      <vt:lpstr>Pays utilisant le modèle d'incidence AEM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rglaubius</dc:creator>
  <cp:keywords>, docId:2BDDB3BA3407D8D0A16903B4AA204F7F</cp:keywords>
  <cp:lastModifiedBy>KORENROMP, Eline Louise</cp:lastModifiedBy>
  <cp:revision>5</cp:revision>
  <cp:lastPrinted>2023-11-30T16:34:53Z</cp:lastPrinted>
  <dcterms:created xsi:type="dcterms:W3CDTF">2017-12-22T14:29:51Z</dcterms:created>
  <dcterms:modified xsi:type="dcterms:W3CDTF">2024-02-20T07:37:38Z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0x0101006893E641F549574BB805BD9C73365D4F</vt:lpwstr>
  </property>
  <property fmtid="{D5CDD505-2E9C-101B-9397-08002B2CF9AE}" pid="3" name="MediaServiceImageTags">
    <vt:lpwstr/>
  </property>
</Properties>
</file>