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369" r:id="rId5"/>
    <p:sldId id="359" r:id="rId6"/>
    <p:sldId id="360" r:id="rId7"/>
    <p:sldId id="361" r:id="rId8"/>
    <p:sldId id="362" r:id="rId9"/>
    <p:sldId id="358" r:id="rId10"/>
    <p:sldId id="365" r:id="rId1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6B9690C-B91F-15F6-66CA-D99C06D2E4DD}" name="Katharine Kripke" initials="KK" userId="S::kkripke@futuresinstitute.org::737067a8-ce4c-468f-a99a-57252e8500d5" providerId="AD"/>
  <p188:author id="{C7EFA617-7499-FD8F-4E2E-D08A22D017BB}" name="John Stover" initials="JS" userId="S::jstover_avenirhealth.org#ext#@unaids.org::5c93196d-197e-481c-b52b-b808805cb61c" providerId="AD"/>
  <p188:author id="{423B4970-DA43-C9EB-9F95-5A546B8F60C8}" name="KORENROMP, Eline Louise" initials="EK" userId="S::KorenrompE@unaids.org::a44abeb2-aa4e-4d35-a6f5-0d25c352ba1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6DA"/>
    <a:srgbClr val="E31315"/>
    <a:srgbClr val="327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3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AE4AB11-45C1-49B4-8CB0-49E274381F96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3FC4483-7CF5-4CF7-BC54-0B04140F1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30BB-CAAA-48EC-9DFD-99B77037C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138379-9D4B-41CC-A162-04630EEFF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69BC0-259B-4EDC-A2F4-B502821B8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15C0-9D66-4541-8E11-B69383B3C42B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68F82-E990-4006-B9FB-874EBB3EF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48E7C-4764-4FC4-885E-B32B1EB1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0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D9E80-FFE9-4389-BF4C-C50CD9BD1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C29126-94E8-486F-AB01-81D4CFF10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2164F-6980-49D3-9234-46FF0AF79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128E-712B-4887-8407-3A35F15867CE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32924-8374-4A5D-A277-331FA271E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C6C28-9E30-4D11-902A-C96FF870B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1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D406D1-4742-4843-B0E4-CF3871785B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71B94-81D7-4F30-93A4-F51FB2348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18BF0-7FBF-4898-BDDE-1819ECBF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8F68-DB58-406D-A67A-8F9D04739816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314CD-386A-40A5-BDCD-8E282703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64C93-68E5-4FA4-960B-FA155FD7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10635-5CEC-4384-A2C5-92AC0631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8BB4E-225E-4BBD-BC67-20818DE0E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23A2F-A054-4209-9CB7-42837F1E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F8BD-08BB-4A8A-8AA8-0E91AB431CE6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5E96-6D50-49D4-A754-DB54CED3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6BBE9-FB13-47EA-8E2E-97B9E891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1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25859-FF05-4BE3-9984-9DE6B302C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576AB-BBC3-44D6-B38A-2146FFA53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74BE9-2FBD-44FA-9901-235021B1F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7DEC-FE6B-4C45-AEFE-23E3916E4A2C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90B51-59EA-41AB-94E9-375285703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EBA5D-F0A5-4D6B-A1F2-BFABC769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11501-5772-471B-AFD3-1C60F0C3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AA951-E9F3-4F45-BE8D-33D643E22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167EA7-40E6-4C26-853D-899527397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73D78-4183-4F29-8643-E9C5524EA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6BF74-6D9E-4704-9FB6-10854F62FD25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B7B4F-EA3E-4405-8DCF-DB23CA60B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78963-6E88-449C-AF13-1CC62AD3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0960A-D71E-4D7A-A787-74D6DBC29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CE931-0A02-4E5D-BC3A-23D8B0C75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F3536B-B25D-424A-B0DF-0E8150B9D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C1CA37-FDC4-41B1-B1AC-B87A790C8C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9A0925-DF69-4EA2-9066-DB572E224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DE81A6-5371-4902-8150-5FF406231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9F49-6F24-41E3-99E1-36D6A62E0123}" type="datetime1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E31778-510A-4041-9C9D-C1F82C700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BFF709-2C1D-4720-9A95-6CC79415E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8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309B-B01A-412B-BEED-0D67B99F6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EF931A-F7EF-4755-8AE3-BFC95E00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245D-C950-427F-90AD-A5991B6CD881}" type="datetime1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5A84C3-A4E1-4FF5-A4F0-1C763300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42B29-0923-4F80-A1BA-EADDF40ED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1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0237E6-99B3-43E0-8CE0-F79E41697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2B6E-3404-4F23-A953-FDF3AA194680}" type="datetime1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806CEB-FFE8-45C9-A160-C56904273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5E00E-7BEC-4215-AB68-73813498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3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A25F9-8356-48AF-8918-4A2F8F7CF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9E571-ED8F-488E-BC94-67043974E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23B47D-DAEF-4BE7-BDB4-3EAC834B4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550B2-964B-495E-8261-847B7ACC5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B540-1546-4174-8277-76BD957A9002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0F761-F58F-4325-85D5-562C5D051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7DC73-208E-4865-87D1-F946ACE43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5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BD931-B410-4998-8FAD-E589AFF4F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FAA984-1199-43A2-97C7-03EB24D42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603AE7-CA65-45F3-8ED4-956CCC072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498087-5B2F-42E7-90BC-C2A2AE09B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57B1-A5D9-45E6-A279-9AEA52C5FC22}" type="datetime1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8AFC6-D80C-4F36-BCCE-C85A8F4DA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313FD0-C90A-4586-BDDA-A704638CB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7349E3-188E-48F2-B91D-5FA3E3422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F401C4-1EE0-44CC-8E8C-FF650AD8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A944F-3A24-4EF6-A744-EF0C3AA9BF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45AFB-5F80-4C18-8A26-A6AD51EE6895}" type="datetime1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DDA52-73A5-48F7-814D-E811CBE67B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164C1-FD47-4408-B785-D12A9B884C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3D369-8700-4468-8CC4-EE7C53720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3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27BB6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7030A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27BB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30A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27BB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030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A332CEC-512D-6654-7C40-042763BA7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407236" cy="2909310"/>
          </a:xfrm>
        </p:spPr>
        <p:txBody>
          <a:bodyPr>
            <a:noAutofit/>
          </a:bodyPr>
          <a:lstStyle/>
          <a:p>
            <a:r>
              <a:rPr lang="en-US" sz="4800" dirty="0"/>
              <a:t>Excel workbook about </a:t>
            </a:r>
            <a:br>
              <a:rPr lang="en-US" sz="4800" dirty="0"/>
            </a:br>
            <a:r>
              <a:rPr lang="en-US" sz="4800" dirty="0"/>
              <a:t>Key Populations, for Concentrated Epidemic countries to use alongside Spectrum 2024 HIV estimates</a:t>
            </a:r>
            <a:endParaRPr lang="en-CH" sz="48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4796798-F6F4-8970-48B6-FB0C6A6B9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8343"/>
            <a:ext cx="9144000" cy="1655762"/>
          </a:xfrm>
        </p:spPr>
        <p:txBody>
          <a:bodyPr/>
          <a:lstStyle/>
          <a:p>
            <a:r>
              <a:rPr lang="en-US" dirty="0"/>
              <a:t>Keith Sabin</a:t>
            </a:r>
          </a:p>
          <a:p>
            <a:r>
              <a:rPr lang="en-US" dirty="0"/>
              <a:t>Department Data for impact, </a:t>
            </a:r>
          </a:p>
          <a:p>
            <a:r>
              <a:rPr lang="en-US" dirty="0"/>
              <a:t>ONUSIDA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3911B-7AB9-104E-BDCB-D677C78F5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 descr="A drawing of a person&#10;&#10;Description automatically generated">
            <a:extLst>
              <a:ext uri="{FF2B5EF4-FFF2-40B4-BE49-F238E27FC236}">
                <a16:creationId xmlns:a16="http://schemas.microsoft.com/office/drawing/2014/main" id="{C0051347-4CCF-E12F-D49A-B2A6FE3AB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04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A1AF7-75BA-91D6-BA8C-26E37C8FD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70920" cy="1325563"/>
          </a:xfrm>
        </p:spPr>
        <p:txBody>
          <a:bodyPr>
            <a:normAutofit fontScale="90000"/>
          </a:bodyPr>
          <a:lstStyle/>
          <a:p>
            <a:r>
              <a:rPr lang="en-US"/>
              <a:t>Key Populations: Toward key population estimates within all countries’ Spectrum estimates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3AB4F-5B96-CEA0-AC6C-8B17447DD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In the 2024 round, countries using EPP-Generalized or CSAVR are asked to provide critical data to inform current and future modeling</a:t>
            </a:r>
          </a:p>
          <a:p>
            <a:pPr lvl="1"/>
            <a:r>
              <a:rPr lang="en-US" dirty="0"/>
              <a:t>Prevalence</a:t>
            </a:r>
          </a:p>
          <a:p>
            <a:pPr lvl="1"/>
            <a:r>
              <a:rPr lang="en-US" dirty="0"/>
              <a:t>Population Size Estimate</a:t>
            </a:r>
          </a:p>
          <a:p>
            <a:r>
              <a:rPr lang="en-US" dirty="0"/>
              <a:t>UNAIDS will estimate Modes of Transmission and distributions of new infections (donuts) for each country, 2010-2023</a:t>
            </a:r>
          </a:p>
          <a:p>
            <a:r>
              <a:rPr lang="en-US" dirty="0"/>
              <a:t>Data collection uses the “Key population Excel workbook”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22A83-AE92-02AB-F154-66FC3618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9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AE14C-60D1-7396-7AD4-214DC6B5B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789" y="365125"/>
            <a:ext cx="11912211" cy="1956109"/>
          </a:xfrm>
        </p:spPr>
        <p:txBody>
          <a:bodyPr>
            <a:normAutofit/>
          </a:bodyPr>
          <a:lstStyle/>
          <a:p>
            <a:r>
              <a:rPr lang="en-US" dirty="0"/>
              <a:t>Key Population workbook, concentrated epidemics: prevalence data</a:t>
            </a:r>
            <a:endParaRPr lang="en-CH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7D1AE-7363-9E45-3016-A304032F4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3</a:t>
            </a:fld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10B8E52D-C42F-833C-A447-3FB6128280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165" y="2481291"/>
            <a:ext cx="11632421" cy="320214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1E22C0-EB16-9C26-053F-0F2E9F3835BE}"/>
              </a:ext>
            </a:extLst>
          </p:cNvPr>
          <p:cNvSpPr txBox="1"/>
          <p:nvPr/>
        </p:nvSpPr>
        <p:spPr>
          <a:xfrm>
            <a:off x="720953" y="6033184"/>
            <a:ext cx="10632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HIV prevalence data (with bounds) are entered with survey sample size and citation for each subpopulation, </a:t>
            </a:r>
            <a:br>
              <a:rPr lang="en-US"/>
            </a:br>
            <a:r>
              <a:rPr lang="en-US"/>
              <a:t>including year of survey</a:t>
            </a:r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059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AA83B-412D-2CC0-0B38-A5406067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89" y="365125"/>
            <a:ext cx="11823621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Key Population workbook, Concentrated epidemics: </a:t>
            </a:r>
            <a:br>
              <a:rPr lang="en-US" dirty="0"/>
            </a:br>
            <a:r>
              <a:rPr lang="en-US" dirty="0"/>
              <a:t>Population Size Estimates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0115C-A1DA-B070-FA66-857E4E818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4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27AB74-174A-622F-2810-38A140A343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054" y="2028000"/>
            <a:ext cx="11621688" cy="22849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522D303-5062-4075-1492-9A6BC9DBACB0}"/>
              </a:ext>
            </a:extLst>
          </p:cNvPr>
          <p:cNvSpPr txBox="1"/>
          <p:nvPr/>
        </p:nvSpPr>
        <p:spPr>
          <a:xfrm>
            <a:off x="184189" y="4589272"/>
            <a:ext cx="11823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Population size estimates are entered with denominator population, method of estimate, citation for each subpopulation, </a:t>
            </a:r>
            <a:br>
              <a:rPr lang="en-US"/>
            </a:br>
            <a:r>
              <a:rPr lang="en-US"/>
              <a:t>including year of estimate</a:t>
            </a:r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6717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BE91A-F38B-D4F2-B10C-FA63BC14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37" y="0"/>
            <a:ext cx="11726432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Goals-estimated historic prevalence trend: countries using CSAVR (or Direct Incidence or ECDC)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359BA-B289-DD90-1001-F3B35CB4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5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8382C6-D41B-307F-6043-04CDD44B11D7}"/>
              </a:ext>
            </a:extLst>
          </p:cNvPr>
          <p:cNvSpPr txBox="1"/>
          <p:nvPr/>
        </p:nvSpPr>
        <p:spPr>
          <a:xfrm>
            <a:off x="319547" y="4826675"/>
            <a:ext cx="1155290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workbook also shows provisional prevalence estimates by the </a:t>
            </a:r>
            <a:r>
              <a:rPr lang="en-US" i="1" dirty="0"/>
              <a:t>Goals </a:t>
            </a:r>
            <a:r>
              <a:rPr lang="en-US" dirty="0"/>
              <a:t>model, </a:t>
            </a:r>
            <a:br>
              <a:rPr lang="en-US" dirty="0"/>
            </a:br>
            <a:r>
              <a:rPr lang="en-US" dirty="0"/>
              <a:t>calibrated (by Avenir Health) to each country’s 2023 Spectrum-AIM estimates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Countries are invited to comment on this estimation, and suggest how to refine it, e.g. </a:t>
            </a:r>
            <a:br>
              <a:rPr lang="en-US" dirty="0"/>
            </a:br>
            <a:r>
              <a:rPr lang="en-US" dirty="0"/>
              <a:t>Add missing data, correct data, remove non-representative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submission of 2024 Spectrum-AIM files and 2024 KP workbooks, UNAIDS and Avenir will update the Goals model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056A67-F0E4-676F-10A7-EFF8315EA92D}"/>
              </a:ext>
            </a:extLst>
          </p:cNvPr>
          <p:cNvSpPr txBox="1"/>
          <p:nvPr/>
        </p:nvSpPr>
        <p:spPr>
          <a:xfrm>
            <a:off x="5562600" y="34290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…</a:t>
            </a:r>
            <a:endParaRPr lang="en-CH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2056D4-E749-478F-1D02-9A4DD44E0F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597" r="16315" b="25380"/>
          <a:stretch/>
        </p:blipFill>
        <p:spPr>
          <a:xfrm>
            <a:off x="126131" y="1528354"/>
            <a:ext cx="11939738" cy="305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97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BE91A-F38B-D4F2-B10C-FA63BC14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34" y="208422"/>
            <a:ext cx="11014363" cy="1325563"/>
          </a:xfrm>
        </p:spPr>
        <p:txBody>
          <a:bodyPr/>
          <a:lstStyle/>
          <a:p>
            <a:r>
              <a:rPr lang="en-US" dirty="0"/>
              <a:t>Historic prevalence trend: </a:t>
            </a:r>
            <a:br>
              <a:rPr lang="en-US" dirty="0"/>
            </a:br>
            <a:r>
              <a:rPr lang="en-US" dirty="0"/>
              <a:t>estimation by Goals versus EPP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359BA-B289-DD90-1001-F3B35CB4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6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6B449D9-DBD8-568F-5801-19DCC2AB5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39" y="1690688"/>
            <a:ext cx="11925121" cy="297928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58382C6-D41B-307F-6043-04CDD44B11D7}"/>
              </a:ext>
            </a:extLst>
          </p:cNvPr>
          <p:cNvSpPr txBox="1"/>
          <p:nvPr/>
        </p:nvSpPr>
        <p:spPr>
          <a:xfrm>
            <a:off x="326374" y="5167312"/>
            <a:ext cx="6863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Same graphs in Excel workbook as for CSAVR/ECDC </a:t>
            </a:r>
            <a:br>
              <a:rPr lang="en-US" dirty="0"/>
            </a:br>
            <a:r>
              <a:rPr lang="en-US" dirty="0"/>
              <a:t>+ a line representing the latest (2023 round) EPP estimate alongside</a:t>
            </a:r>
          </a:p>
        </p:txBody>
      </p:sp>
    </p:spTree>
    <p:extLst>
      <p:ext uri="{BB962C8B-B14F-4D97-AF65-F5344CB8AC3E}">
        <p14:creationId xmlns:p14="http://schemas.microsoft.com/office/powerpoint/2010/main" val="81581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BE91A-F38B-D4F2-B10C-FA63BC14A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Countries with a Goals-prefilled Excel to review</a:t>
            </a:r>
            <a:endParaRPr lang="en-CH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4F54D-E4E6-F78D-C802-6D2CC048F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967" y="1847850"/>
            <a:ext cx="11181735" cy="4351338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/>
              <a:t>Eastern and </a:t>
            </a:r>
            <a:r>
              <a:rPr lang="es-ES" b="1" dirty="0" err="1"/>
              <a:t>Southern</a:t>
            </a:r>
            <a:r>
              <a:rPr lang="es-ES" b="1" dirty="0"/>
              <a:t> </a:t>
            </a:r>
            <a:r>
              <a:rPr lang="es-ES" b="1" dirty="0" err="1"/>
              <a:t>Africa</a:t>
            </a:r>
            <a:r>
              <a:rPr lang="es-ES" b="1" dirty="0"/>
              <a:t>: </a:t>
            </a:r>
            <a:r>
              <a:rPr lang="es-ES" dirty="0"/>
              <a:t>Madagascar</a:t>
            </a:r>
          </a:p>
          <a:p>
            <a:r>
              <a:rPr lang="es-ES" b="1" dirty="0"/>
              <a:t>West </a:t>
            </a:r>
            <a:r>
              <a:rPr lang="es-ES" b="1" dirty="0" err="1"/>
              <a:t>Africa</a:t>
            </a:r>
            <a:r>
              <a:rPr lang="es-ES" b="1" dirty="0"/>
              <a:t>: </a:t>
            </a:r>
            <a:r>
              <a:rPr lang="es-ES" dirty="0"/>
              <a:t>Ghana</a:t>
            </a:r>
          </a:p>
          <a:p>
            <a:r>
              <a:rPr lang="es-ES" b="1" dirty="0" err="1"/>
              <a:t>Latin</a:t>
            </a:r>
            <a:r>
              <a:rPr lang="es-ES" b="1" dirty="0"/>
              <a:t> </a:t>
            </a:r>
            <a:r>
              <a:rPr lang="es-ES" b="1" dirty="0" err="1"/>
              <a:t>America</a:t>
            </a:r>
            <a:r>
              <a:rPr lang="es-ES" b="1" dirty="0"/>
              <a:t>: </a:t>
            </a:r>
            <a:r>
              <a:rPr lang="es-ES" dirty="0" err="1"/>
              <a:t>Brazil</a:t>
            </a:r>
            <a:r>
              <a:rPr lang="es-ES" dirty="0"/>
              <a:t>, Colombia, Costa Rica, El Salvador, Mexico, Paraguay and </a:t>
            </a:r>
            <a:r>
              <a:rPr lang="es-ES" dirty="0" err="1"/>
              <a:t>Peru</a:t>
            </a:r>
            <a:endParaRPr lang="es-ES" dirty="0"/>
          </a:p>
          <a:p>
            <a:r>
              <a:rPr lang="es-ES" b="1" dirty="0"/>
              <a:t>Asia and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Pacific</a:t>
            </a:r>
            <a:r>
              <a:rPr lang="es-ES" b="1" dirty="0"/>
              <a:t>: </a:t>
            </a:r>
            <a:r>
              <a:rPr lang="es-ES" dirty="0"/>
              <a:t>China, India and </a:t>
            </a:r>
            <a:r>
              <a:rPr lang="es-ES" dirty="0" err="1"/>
              <a:t>Papua</a:t>
            </a:r>
            <a:r>
              <a:rPr lang="es-ES" dirty="0"/>
              <a:t> New Guinea</a:t>
            </a:r>
          </a:p>
          <a:p>
            <a:r>
              <a:rPr lang="es-ES" b="1" dirty="0"/>
              <a:t>Caribbean: </a:t>
            </a:r>
            <a:r>
              <a:rPr lang="es-ES" dirty="0" err="1"/>
              <a:t>Belize</a:t>
            </a:r>
            <a:r>
              <a:rPr lang="es-ES" dirty="0"/>
              <a:t>, Cuba, </a:t>
            </a:r>
            <a:r>
              <a:rPr lang="es-ES" dirty="0" err="1"/>
              <a:t>Dominican</a:t>
            </a:r>
            <a:r>
              <a:rPr lang="es-ES" dirty="0"/>
              <a:t> </a:t>
            </a:r>
            <a:r>
              <a:rPr lang="es-ES" dirty="0" err="1"/>
              <a:t>Republic</a:t>
            </a:r>
            <a:r>
              <a:rPr lang="es-ES" dirty="0"/>
              <a:t>, Guyana, </a:t>
            </a:r>
            <a:r>
              <a:rPr lang="es-ES" dirty="0" err="1"/>
              <a:t>Haiti</a:t>
            </a:r>
            <a:r>
              <a:rPr lang="es-ES" dirty="0"/>
              <a:t> and </a:t>
            </a:r>
            <a:r>
              <a:rPr lang="es-ES" dirty="0" err="1"/>
              <a:t>Suriname</a:t>
            </a:r>
            <a:endParaRPr lang="es-ES" dirty="0"/>
          </a:p>
          <a:p>
            <a:r>
              <a:rPr lang="es-ES" b="1" dirty="0"/>
              <a:t>Eastern </a:t>
            </a:r>
            <a:r>
              <a:rPr lang="es-ES" b="1" dirty="0" err="1"/>
              <a:t>Europe</a:t>
            </a:r>
            <a:r>
              <a:rPr lang="es-ES" b="1" dirty="0"/>
              <a:t> and Central Asia</a:t>
            </a:r>
            <a:r>
              <a:rPr lang="es-ES" dirty="0"/>
              <a:t>: Georgia, </a:t>
            </a:r>
            <a:r>
              <a:rPr lang="es-ES" dirty="0" err="1"/>
              <a:t>Kazakhstan</a:t>
            </a:r>
            <a:r>
              <a:rPr lang="es-ES" dirty="0"/>
              <a:t>, </a:t>
            </a:r>
            <a:r>
              <a:rPr lang="es-ES" dirty="0" err="1"/>
              <a:t>Kyrgyzstan</a:t>
            </a:r>
            <a:r>
              <a:rPr lang="es-ES" dirty="0"/>
              <a:t>, Montenegro, North Macedonia, </a:t>
            </a:r>
            <a:r>
              <a:rPr lang="es-ES" dirty="0" err="1"/>
              <a:t>Russia</a:t>
            </a:r>
            <a:r>
              <a:rPr lang="es-ES" dirty="0"/>
              <a:t>, </a:t>
            </a:r>
            <a:r>
              <a:rPr lang="es-ES" dirty="0" err="1"/>
              <a:t>Tajikistan</a:t>
            </a:r>
            <a:r>
              <a:rPr lang="es-ES" dirty="0"/>
              <a:t>, </a:t>
            </a:r>
            <a:r>
              <a:rPr lang="es-ES" dirty="0" err="1"/>
              <a:t>Ukraine</a:t>
            </a:r>
            <a:r>
              <a:rPr lang="es-ES" dirty="0"/>
              <a:t> and </a:t>
            </a:r>
            <a:r>
              <a:rPr lang="es-ES" dirty="0" err="1"/>
              <a:t>Uzbekistan</a:t>
            </a:r>
            <a:r>
              <a:rPr lang="es-ES" dirty="0"/>
              <a:t>.</a:t>
            </a:r>
          </a:p>
          <a:p>
            <a:r>
              <a:rPr lang="es-ES" b="1" dirty="0" err="1"/>
              <a:t>Middle</a:t>
            </a:r>
            <a:r>
              <a:rPr lang="es-ES" b="1" dirty="0"/>
              <a:t> East and North </a:t>
            </a:r>
            <a:r>
              <a:rPr lang="es-ES" b="1" dirty="0" err="1"/>
              <a:t>Africa</a:t>
            </a:r>
            <a:r>
              <a:rPr lang="es-ES" dirty="0"/>
              <a:t>: </a:t>
            </a:r>
            <a:r>
              <a:rPr lang="es-ES" dirty="0" err="1"/>
              <a:t>Egypt</a:t>
            </a:r>
            <a:r>
              <a:rPr lang="es-ES" dirty="0"/>
              <a:t>, Lebanon, Sudan and Yemen</a:t>
            </a:r>
          </a:p>
          <a:p>
            <a:r>
              <a:rPr lang="es-ES" b="1" dirty="0" err="1"/>
              <a:t>Other</a:t>
            </a:r>
            <a:r>
              <a:rPr lang="es-ES" b="1" dirty="0"/>
              <a:t> </a:t>
            </a:r>
            <a:r>
              <a:rPr lang="es-ES" b="1" dirty="0" err="1"/>
              <a:t>regions</a:t>
            </a:r>
            <a:r>
              <a:rPr lang="es-ES" b="1" dirty="0"/>
              <a:t>: </a:t>
            </a:r>
            <a:r>
              <a:rPr lang="es-ES" dirty="0"/>
              <a:t>Serbia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359BA-B289-DD90-1001-F3B35CB4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3D369-8700-4468-8CC4-EE7C537201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13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9" ma:contentTypeDescription="Create a new document." ma:contentTypeScope="" ma:versionID="fd2d0a4ae318738fa5f1ff72e65b2934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37c2625be6a258cebd7413079fa12bc5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88ef829-98c5-46d1-83dc-c2ef7c814da2" xsi:nil="true"/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  <SharedWithUsers xmlns="2ddeef39-65d3-4660-94f2-f063f949c57e">
      <UserInfo>
        <DisplayName>SABIN, Keith</DisplayName>
        <AccountId>25</AccountId>
        <AccountType/>
      </UserInfo>
      <UserInfo>
        <DisplayName>EBY, Ehounoud Pascal</DisplayName>
        <AccountId>44</AccountId>
        <AccountType/>
      </UserInfo>
      <UserInfo>
        <DisplayName>FRESCURA, Luisa</DisplayName>
        <AccountId>27</AccountId>
        <AccountType/>
      </UserInfo>
      <UserInfo>
        <DisplayName>WANYEKI, Ian</DisplayName>
        <AccountId>197</AccountId>
        <AccountType/>
      </UserInfo>
      <UserInfo>
        <DisplayName>MAHY, Mary</DisplayName>
        <AccountId>20</AccountId>
        <AccountType/>
      </UserInfo>
      <UserInfo>
        <DisplayName>KORENROMP, Eline Louise</DisplayName>
        <AccountId>7579</AccountId>
        <AccountType/>
      </UserInfo>
      <UserInfo>
        <DisplayName>NZE-EYO'O, Rodrigue</DisplayName>
        <AccountId>902</AccountId>
        <AccountType/>
      </UserInfo>
      <UserInfo>
        <DisplayName>RWODZI, Desire Tarwireyi</DisplayName>
        <AccountId>4456</AccountId>
        <AccountType/>
      </UserInfo>
      <UserInfo>
        <DisplayName>ARIAS GARCIA, Sonia</DisplayName>
        <AccountId>11570</AccountId>
        <AccountType/>
      </UserInfo>
      <UserInfo>
        <DisplayName>SEDAY, Mary Ann</DisplayName>
        <AccountId>47</AccountId>
        <AccountType/>
      </UserInfo>
      <UserInfo>
        <DisplayName>BRACAMONTE BARDALEZ, Patricia</DisplayName>
        <AccountId>1140</AccountId>
        <AccountType/>
      </UserInfo>
      <UserInfo>
        <DisplayName>YAKUSIK, Anna</DisplayName>
        <AccountId>38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075BA0-8626-4E6F-94D9-3C382CF9A4B1}">
  <ds:schemaRefs>
    <ds:schemaRef ds:uri="288ef829-98c5-46d1-83dc-c2ef7c814da2"/>
    <ds:schemaRef ds:uri="2ddeef39-65d3-4660-94f2-f063f949c5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5EFC1DD-034F-4B43-91CC-C5BA77A5D37E}">
  <ds:schemaRefs>
    <ds:schemaRef ds:uri="288ef829-98c5-46d1-83dc-c2ef7c814da2"/>
    <ds:schemaRef ds:uri="2ddeef39-65d3-4660-94f2-f063f949c57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5D59F95-0977-4650-B0AD-61E2F7509DA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c2e1cf9b-e1b6-44eb-8021-428c292d3eb5}" enabled="0" method="" siteId="{c2e1cf9b-e1b6-44eb-8021-428c292d3e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Excel workbook about  Key Populations, for Concentrated Epidemic countries to use alongside Spectrum 2024 HIV estimates</vt:lpstr>
      <vt:lpstr>Key Populations: Toward key population estimates within all countries’ Spectrum estimates</vt:lpstr>
      <vt:lpstr>Key Population workbook, concentrated epidemics: prevalence data</vt:lpstr>
      <vt:lpstr>Key Population workbook, Concentrated epidemics:  Population Size Estimates</vt:lpstr>
      <vt:lpstr>Goals-estimated historic prevalence trend: countries using CSAVR (or Direct Incidence or ECDC)</vt:lpstr>
      <vt:lpstr>Historic prevalence trend:  estimation by Goals versus EPP</vt:lpstr>
      <vt:lpstr>Countries with a Goals-prefilled Excel to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rglaubius</dc:creator>
  <cp:lastModifiedBy>KORENROMP, Eline Louise</cp:lastModifiedBy>
  <cp:revision>8</cp:revision>
  <cp:lastPrinted>2023-11-30T16:34:53Z</cp:lastPrinted>
  <dcterms:created xsi:type="dcterms:W3CDTF">2017-12-22T14:29:51Z</dcterms:created>
  <dcterms:modified xsi:type="dcterms:W3CDTF">2024-02-20T07:36:53Z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