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sldIdLst>
    <p:sldId id="369" r:id="rId5"/>
    <p:sldId id="359" r:id="rId6"/>
    <p:sldId id="360" r:id="rId7"/>
    <p:sldId id="361" r:id="rId8"/>
    <p:sldId id="362" r:id="rId9"/>
    <p:sldId id="358" r:id="rId10"/>
    <p:sldId id="365" r:id="rId11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6B9690C-B91F-15F6-66CA-D99C06D2E4DD}" name="Katharine Kripke" initials="KK" userId="S::kkripke@futuresinstitute.org::737067a8-ce4c-468f-a99a-57252e8500d5" providerId="AD"/>
  <p188:author id="{C7EFA617-7499-FD8F-4E2E-D08A22D017BB}" name="John Stover" initials="JS" userId="S::jstover_avenirhealth.org#ext#@unaids.org::5c93196d-197e-481c-b52b-b808805cb61c" providerId="AD"/>
  <p188:author id="{423B4970-DA43-C9EB-9F95-5A546B8F60C8}" name="KORENROMP, Eline Louise" initials="EK" userId="S::KorenrompE@unaids.org::a44abeb2-aa4e-4d35-a6f5-0d25c352ba1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6DA"/>
    <a:srgbClr val="E31315"/>
    <a:srgbClr val="327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607717-EBCF-41D0-9317-91106134528D}" v="80" dt="2024-02-21T08:17:07.4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9" autoAdjust="0"/>
    <p:restoredTop sz="94660"/>
  </p:normalViewPr>
  <p:slideViewPr>
    <p:cSldViewPr snapToGrid="0">
      <p:cViewPr>
        <p:scale>
          <a:sx n="100" d="100"/>
          <a:sy n="100" d="100"/>
        </p:scale>
        <p:origin x="106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KUSIK, Anna" userId="884b3cc0-12f8-466b-9563-0e29647e7f3c" providerId="ADAL" clId="{15607717-EBCF-41D0-9317-91106134528D}"/>
    <pc:docChg chg="undo custSel modSld">
      <pc:chgData name="YAKUSIK, Anna" userId="884b3cc0-12f8-466b-9563-0e29647e7f3c" providerId="ADAL" clId="{15607717-EBCF-41D0-9317-91106134528D}" dt="2024-02-21T08:18:00.578" v="871" actId="14100"/>
      <pc:docMkLst>
        <pc:docMk/>
      </pc:docMkLst>
      <pc:sldChg chg="addSp modSp mod">
        <pc:chgData name="YAKUSIK, Anna" userId="884b3cc0-12f8-466b-9563-0e29647e7f3c" providerId="ADAL" clId="{15607717-EBCF-41D0-9317-91106134528D}" dt="2024-02-21T07:03:14.609" v="479" actId="108"/>
        <pc:sldMkLst>
          <pc:docMk/>
          <pc:sldMk cId="815816021" sldId="358"/>
        </pc:sldMkLst>
        <pc:spChg chg="mod">
          <ac:chgData name="YAKUSIK, Anna" userId="884b3cc0-12f8-466b-9563-0e29647e7f3c" providerId="ADAL" clId="{15607717-EBCF-41D0-9317-91106134528D}" dt="2024-02-21T07:00:11.856" v="446" actId="404"/>
          <ac:spMkLst>
            <pc:docMk/>
            <pc:sldMk cId="815816021" sldId="358"/>
            <ac:spMk id="2" creationId="{560BE91A-F38B-D4F2-B10C-FA63BC14A6AC}"/>
          </ac:spMkLst>
        </pc:spChg>
        <pc:spChg chg="add mod ord">
          <ac:chgData name="YAKUSIK, Anna" userId="884b3cc0-12f8-466b-9563-0e29647e7f3c" providerId="ADAL" clId="{15607717-EBCF-41D0-9317-91106134528D}" dt="2024-02-21T06:59:59.556" v="444"/>
          <ac:spMkLst>
            <pc:docMk/>
            <pc:sldMk cId="815816021" sldId="358"/>
            <ac:spMk id="5" creationId="{67177846-6BB6-6301-5A9E-8D62627F51BE}"/>
          </ac:spMkLst>
        </pc:spChg>
        <pc:spChg chg="add mod">
          <ac:chgData name="YAKUSIK, Anna" userId="884b3cc0-12f8-466b-9563-0e29647e7f3c" providerId="ADAL" clId="{15607717-EBCF-41D0-9317-91106134528D}" dt="2024-02-21T06:49:06.627" v="354" actId="208"/>
          <ac:spMkLst>
            <pc:docMk/>
            <pc:sldMk cId="815816021" sldId="358"/>
            <ac:spMk id="6" creationId="{09CE878B-C2A4-D6D3-1635-4F667FE3AEC5}"/>
          </ac:spMkLst>
        </pc:spChg>
        <pc:spChg chg="add mod">
          <ac:chgData name="YAKUSIK, Anna" userId="884b3cc0-12f8-466b-9563-0e29647e7f3c" providerId="ADAL" clId="{15607717-EBCF-41D0-9317-91106134528D}" dt="2024-02-21T06:54:39.838" v="384" actId="208"/>
          <ac:spMkLst>
            <pc:docMk/>
            <pc:sldMk cId="815816021" sldId="358"/>
            <ac:spMk id="7" creationId="{362F17CE-1873-1137-16EF-05A0CF72E120}"/>
          </ac:spMkLst>
        </pc:spChg>
        <pc:spChg chg="add mod">
          <ac:chgData name="YAKUSIK, Anna" userId="884b3cc0-12f8-466b-9563-0e29647e7f3c" providerId="ADAL" clId="{15607717-EBCF-41D0-9317-91106134528D}" dt="2024-02-21T06:56:04.734" v="411" actId="20577"/>
          <ac:spMkLst>
            <pc:docMk/>
            <pc:sldMk cId="815816021" sldId="358"/>
            <ac:spMk id="8" creationId="{035878B8-6312-5B78-E9DA-98BFD99FEB39}"/>
          </ac:spMkLst>
        </pc:spChg>
        <pc:spChg chg="mod">
          <ac:chgData name="YAKUSIK, Anna" userId="884b3cc0-12f8-466b-9563-0e29647e7f3c" providerId="ADAL" clId="{15607717-EBCF-41D0-9317-91106134528D}" dt="2024-02-21T07:03:14.609" v="479" actId="108"/>
          <ac:spMkLst>
            <pc:docMk/>
            <pc:sldMk cId="815816021" sldId="358"/>
            <ac:spMk id="15" creationId="{858382C6-D41B-307F-6043-04CDD44B11D7}"/>
          </ac:spMkLst>
        </pc:spChg>
        <pc:picChg chg="add mod">
          <ac:chgData name="YAKUSIK, Anna" userId="884b3cc0-12f8-466b-9563-0e29647e7f3c" providerId="ADAL" clId="{15607717-EBCF-41D0-9317-91106134528D}" dt="2024-02-21T06:28:56.276" v="139"/>
          <ac:picMkLst>
            <pc:docMk/>
            <pc:sldMk cId="815816021" sldId="358"/>
            <ac:picMk id="3" creationId="{80CE4974-5887-1750-7F16-13BD719BF954}"/>
          </ac:picMkLst>
        </pc:picChg>
        <pc:picChg chg="mod">
          <ac:chgData name="YAKUSIK, Anna" userId="884b3cc0-12f8-466b-9563-0e29647e7f3c" providerId="ADAL" clId="{15607717-EBCF-41D0-9317-91106134528D}" dt="2024-02-21T06:45:27.486" v="348" actId="1076"/>
          <ac:picMkLst>
            <pc:docMk/>
            <pc:sldMk cId="815816021" sldId="358"/>
            <ac:picMk id="12" creationId="{36B449D9-DBD8-568F-5801-19DCC2AB5779}"/>
          </ac:picMkLst>
        </pc:picChg>
      </pc:sldChg>
      <pc:sldChg chg="addSp delSp modSp mod">
        <pc:chgData name="YAKUSIK, Anna" userId="884b3cc0-12f8-466b-9563-0e29647e7f3c" providerId="ADAL" clId="{15607717-EBCF-41D0-9317-91106134528D}" dt="2024-02-21T08:17:51.849" v="869" actId="404"/>
        <pc:sldMkLst>
          <pc:docMk/>
          <pc:sldMk cId="1621599536" sldId="359"/>
        </pc:sldMkLst>
        <pc:spChg chg="mod">
          <ac:chgData name="YAKUSIK, Anna" userId="884b3cc0-12f8-466b-9563-0e29647e7f3c" providerId="ADAL" clId="{15607717-EBCF-41D0-9317-91106134528D}" dt="2024-02-21T07:43:53.093" v="646" actId="404"/>
          <ac:spMkLst>
            <pc:docMk/>
            <pc:sldMk cId="1621599536" sldId="359"/>
            <ac:spMk id="2" creationId="{6B3A1AF7-75BA-91D6-BA8C-26E37C8FD3D0}"/>
          </ac:spMkLst>
        </pc:spChg>
        <pc:spChg chg="mod">
          <ac:chgData name="YAKUSIK, Anna" userId="884b3cc0-12f8-466b-9563-0e29647e7f3c" providerId="ADAL" clId="{15607717-EBCF-41D0-9317-91106134528D}" dt="2024-02-21T08:17:51.849" v="869" actId="404"/>
          <ac:spMkLst>
            <pc:docMk/>
            <pc:sldMk cId="1621599536" sldId="359"/>
            <ac:spMk id="3" creationId="{FFE3AB4F-5B96-CEA0-AC6C-8B17447DD896}"/>
          </ac:spMkLst>
        </pc:spChg>
        <pc:spChg chg="add">
          <ac:chgData name="YAKUSIK, Anna" userId="884b3cc0-12f8-466b-9563-0e29647e7f3c" providerId="ADAL" clId="{15607717-EBCF-41D0-9317-91106134528D}" dt="2024-02-21T06:22:19.541" v="76"/>
          <ac:spMkLst>
            <pc:docMk/>
            <pc:sldMk cId="1621599536" sldId="359"/>
            <ac:spMk id="5" creationId="{1524D9A8-3881-21EA-9BA1-122F830FBAFD}"/>
          </ac:spMkLst>
        </pc:spChg>
        <pc:spChg chg="add del">
          <ac:chgData name="YAKUSIK, Anna" userId="884b3cc0-12f8-466b-9563-0e29647e7f3c" providerId="ADAL" clId="{15607717-EBCF-41D0-9317-91106134528D}" dt="2024-02-21T06:24:39.452" v="94" actId="478"/>
          <ac:spMkLst>
            <pc:docMk/>
            <pc:sldMk cId="1621599536" sldId="359"/>
            <ac:spMk id="6" creationId="{02C8544F-BF7A-7898-333B-139D30B4A72D}"/>
          </ac:spMkLst>
        </pc:spChg>
        <pc:spChg chg="add mod">
          <ac:chgData name="YAKUSIK, Anna" userId="884b3cc0-12f8-466b-9563-0e29647e7f3c" providerId="ADAL" clId="{15607717-EBCF-41D0-9317-91106134528D}" dt="2024-02-21T06:24:37.048" v="93" actId="6549"/>
          <ac:spMkLst>
            <pc:docMk/>
            <pc:sldMk cId="1621599536" sldId="359"/>
            <ac:spMk id="7" creationId="{1288AEAF-34E5-6F3A-2723-009DFCF355E1}"/>
          </ac:spMkLst>
        </pc:spChg>
        <pc:picChg chg="add mod">
          <ac:chgData name="YAKUSIK, Anna" userId="884b3cc0-12f8-466b-9563-0e29647e7f3c" providerId="ADAL" clId="{15607717-EBCF-41D0-9317-91106134528D}" dt="2024-02-21T06:28:48.021" v="134" actId="1076"/>
          <ac:picMkLst>
            <pc:docMk/>
            <pc:sldMk cId="1621599536" sldId="359"/>
            <ac:picMk id="8" creationId="{83CEDAF6-8628-7BF6-092A-311EB83E953A}"/>
          </ac:picMkLst>
        </pc:picChg>
      </pc:sldChg>
      <pc:sldChg chg="addSp delSp modSp mod">
        <pc:chgData name="YAKUSIK, Anna" userId="884b3cc0-12f8-466b-9563-0e29647e7f3c" providerId="ADAL" clId="{15607717-EBCF-41D0-9317-91106134528D}" dt="2024-02-21T08:17:29.196" v="865" actId="790"/>
        <pc:sldMkLst>
          <pc:docMk/>
          <pc:sldMk cId="3805946553" sldId="360"/>
        </pc:sldMkLst>
        <pc:spChg chg="mod">
          <ac:chgData name="YAKUSIK, Anna" userId="884b3cc0-12f8-466b-9563-0e29647e7f3c" providerId="ADAL" clId="{15607717-EBCF-41D0-9317-91106134528D}" dt="2024-02-21T08:07:34.134" v="701" actId="1076"/>
          <ac:spMkLst>
            <pc:docMk/>
            <pc:sldMk cId="3805946553" sldId="360"/>
            <ac:spMk id="2" creationId="{675AE14C-60D1-7396-7AD4-214DC6B5B801}"/>
          </ac:spMkLst>
        </pc:spChg>
        <pc:spChg chg="mod">
          <ac:chgData name="YAKUSIK, Anna" userId="884b3cc0-12f8-466b-9563-0e29647e7f3c" providerId="ADAL" clId="{15607717-EBCF-41D0-9317-91106134528D}" dt="2024-02-21T08:07:42.552" v="703" actId="1076"/>
          <ac:spMkLst>
            <pc:docMk/>
            <pc:sldMk cId="3805946553" sldId="360"/>
            <ac:spMk id="6" creationId="{FA1E22C0-EB16-9C26-053F-0F2E9F3835BE}"/>
          </ac:spMkLst>
        </pc:spChg>
        <pc:spChg chg="add del mod">
          <ac:chgData name="YAKUSIK, Anna" userId="884b3cc0-12f8-466b-9563-0e29647e7f3c" providerId="ADAL" clId="{15607717-EBCF-41D0-9317-91106134528D}" dt="2024-02-21T08:04:25.944" v="675"/>
          <ac:spMkLst>
            <pc:docMk/>
            <pc:sldMk cId="3805946553" sldId="360"/>
            <ac:spMk id="8" creationId="{0C60D99B-BE3C-337E-C1FF-5EE45D92F665}"/>
          </ac:spMkLst>
        </pc:spChg>
        <pc:graphicFrameChg chg="add mod">
          <ac:chgData name="YAKUSIK, Anna" userId="884b3cc0-12f8-466b-9563-0e29647e7f3c" providerId="ADAL" clId="{15607717-EBCF-41D0-9317-91106134528D}" dt="2024-02-21T08:04:19.279" v="674"/>
          <ac:graphicFrameMkLst>
            <pc:docMk/>
            <pc:sldMk cId="3805946553" sldId="360"/>
            <ac:graphicFrameMk id="9" creationId="{B3382342-C237-C126-5B56-43753CD22AF5}"/>
          </ac:graphicFrameMkLst>
        </pc:graphicFrameChg>
        <pc:graphicFrameChg chg="add mod modGraphic">
          <ac:chgData name="YAKUSIK, Anna" userId="884b3cc0-12f8-466b-9563-0e29647e7f3c" providerId="ADAL" clId="{15607717-EBCF-41D0-9317-91106134528D}" dt="2024-02-21T08:17:29.196" v="865" actId="790"/>
          <ac:graphicFrameMkLst>
            <pc:docMk/>
            <pc:sldMk cId="3805946553" sldId="360"/>
            <ac:graphicFrameMk id="10" creationId="{30B352D2-D70F-C623-83AF-5ACF9B0295BF}"/>
          </ac:graphicFrameMkLst>
        </pc:graphicFrameChg>
        <pc:picChg chg="add mod">
          <ac:chgData name="YAKUSIK, Anna" userId="884b3cc0-12f8-466b-9563-0e29647e7f3c" providerId="ADAL" clId="{15607717-EBCF-41D0-9317-91106134528D}" dt="2024-02-21T06:28:53.251" v="137"/>
          <ac:picMkLst>
            <pc:docMk/>
            <pc:sldMk cId="3805946553" sldId="360"/>
            <ac:picMk id="3" creationId="{A2129750-416F-911C-446B-AC9B716B7E2C}"/>
          </ac:picMkLst>
        </pc:picChg>
        <pc:picChg chg="del mod">
          <ac:chgData name="YAKUSIK, Anna" userId="884b3cc0-12f8-466b-9563-0e29647e7f3c" providerId="ADAL" clId="{15607717-EBCF-41D0-9317-91106134528D}" dt="2024-02-21T08:04:13.452" v="672" actId="478"/>
          <ac:picMkLst>
            <pc:docMk/>
            <pc:sldMk cId="3805946553" sldId="360"/>
            <ac:picMk id="5" creationId="{10B8E52D-C42F-833C-A447-3FB612828060}"/>
          </ac:picMkLst>
        </pc:picChg>
      </pc:sldChg>
      <pc:sldChg chg="addSp delSp modSp mod">
        <pc:chgData name="YAKUSIK, Anna" userId="884b3cc0-12f8-466b-9563-0e29647e7f3c" providerId="ADAL" clId="{15607717-EBCF-41D0-9317-91106134528D}" dt="2024-02-21T08:17:10.493" v="863" actId="1076"/>
        <pc:sldMkLst>
          <pc:docMk/>
          <pc:sldMk cId="4067176238" sldId="361"/>
        </pc:sldMkLst>
        <pc:spChg chg="mod">
          <ac:chgData name="YAKUSIK, Anna" userId="884b3cc0-12f8-466b-9563-0e29647e7f3c" providerId="ADAL" clId="{15607717-EBCF-41D0-9317-91106134528D}" dt="2024-02-21T08:17:10.493" v="863" actId="1076"/>
          <ac:spMkLst>
            <pc:docMk/>
            <pc:sldMk cId="4067176238" sldId="361"/>
            <ac:spMk id="2" creationId="{521AA83B-412D-2CC0-0B38-A5406067F725}"/>
          </ac:spMkLst>
        </pc:spChg>
        <pc:spChg chg="mod">
          <ac:chgData name="YAKUSIK, Anna" userId="884b3cc0-12f8-466b-9563-0e29647e7f3c" providerId="ADAL" clId="{15607717-EBCF-41D0-9317-91106134528D}" dt="2024-02-21T07:40:15.831" v="604" actId="1076"/>
          <ac:spMkLst>
            <pc:docMk/>
            <pc:sldMk cId="4067176238" sldId="361"/>
            <ac:spMk id="6" creationId="{5522D303-5062-4075-1492-9A6BC9DBACB0}"/>
          </ac:spMkLst>
        </pc:spChg>
        <pc:spChg chg="add del mod">
          <ac:chgData name="YAKUSIK, Anna" userId="884b3cc0-12f8-466b-9563-0e29647e7f3c" providerId="ADAL" clId="{15607717-EBCF-41D0-9317-91106134528D}" dt="2024-02-21T07:39:06.299" v="589"/>
          <ac:spMkLst>
            <pc:docMk/>
            <pc:sldMk cId="4067176238" sldId="361"/>
            <ac:spMk id="9" creationId="{CF80D8EB-65F2-3FA6-309C-E22AAD1E80EC}"/>
          </ac:spMkLst>
        </pc:spChg>
        <pc:graphicFrameChg chg="add mod">
          <ac:chgData name="YAKUSIK, Anna" userId="884b3cc0-12f8-466b-9563-0e29647e7f3c" providerId="ADAL" clId="{15607717-EBCF-41D0-9317-91106134528D}" dt="2024-02-21T07:19:06.393" v="585"/>
          <ac:graphicFrameMkLst>
            <pc:docMk/>
            <pc:sldMk cId="4067176238" sldId="361"/>
            <ac:graphicFrameMk id="7" creationId="{BAC7A43B-8E33-2267-4D5D-AEC961608E77}"/>
          </ac:graphicFrameMkLst>
        </pc:graphicFrameChg>
        <pc:graphicFrameChg chg="add mod">
          <ac:chgData name="YAKUSIK, Anna" userId="884b3cc0-12f8-466b-9563-0e29647e7f3c" providerId="ADAL" clId="{15607717-EBCF-41D0-9317-91106134528D}" dt="2024-02-21T07:38:56.762" v="588"/>
          <ac:graphicFrameMkLst>
            <pc:docMk/>
            <pc:sldMk cId="4067176238" sldId="361"/>
            <ac:graphicFrameMk id="10" creationId="{F16F2301-30FD-E7AD-77CF-2D43233116F1}"/>
          </ac:graphicFrameMkLst>
        </pc:graphicFrameChg>
        <pc:graphicFrameChg chg="add mod modGraphic">
          <ac:chgData name="YAKUSIK, Anna" userId="884b3cc0-12f8-466b-9563-0e29647e7f3c" providerId="ADAL" clId="{15607717-EBCF-41D0-9317-91106134528D}" dt="2024-02-21T08:17:07.436" v="862"/>
          <ac:graphicFrameMkLst>
            <pc:docMk/>
            <pc:sldMk cId="4067176238" sldId="361"/>
            <ac:graphicFrameMk id="11" creationId="{C6526043-A84E-E11A-04D9-9CDDC18EB6EA}"/>
          </ac:graphicFrameMkLst>
        </pc:graphicFrameChg>
        <pc:picChg chg="add mod">
          <ac:chgData name="YAKUSIK, Anna" userId="884b3cc0-12f8-466b-9563-0e29647e7f3c" providerId="ADAL" clId="{15607717-EBCF-41D0-9317-91106134528D}" dt="2024-02-21T06:28:54.584" v="138"/>
          <ac:picMkLst>
            <pc:docMk/>
            <pc:sldMk cId="4067176238" sldId="361"/>
            <ac:picMk id="3" creationId="{C57C87E2-A10C-BE3F-5399-E4FDA117B408}"/>
          </ac:picMkLst>
        </pc:picChg>
        <pc:picChg chg="del mod modCrop">
          <ac:chgData name="YAKUSIK, Anna" userId="884b3cc0-12f8-466b-9563-0e29647e7f3c" providerId="ADAL" clId="{15607717-EBCF-41D0-9317-91106134528D}" dt="2024-02-21T07:38:50.655" v="586" actId="478"/>
          <ac:picMkLst>
            <pc:docMk/>
            <pc:sldMk cId="4067176238" sldId="361"/>
            <ac:picMk id="5" creationId="{2127AB74-174A-622F-2810-38A140A3435B}"/>
          </ac:picMkLst>
        </pc:picChg>
      </pc:sldChg>
      <pc:sldChg chg="addSp modSp mod">
        <pc:chgData name="YAKUSIK, Anna" userId="884b3cc0-12f8-466b-9563-0e29647e7f3c" providerId="ADAL" clId="{15607717-EBCF-41D0-9317-91106134528D}" dt="2024-02-21T07:12:06.811" v="567" actId="1076"/>
        <pc:sldMkLst>
          <pc:docMk/>
          <pc:sldMk cId="763978016" sldId="362"/>
        </pc:sldMkLst>
        <pc:spChg chg="mod">
          <ac:chgData name="YAKUSIK, Anna" userId="884b3cc0-12f8-466b-9563-0e29647e7f3c" providerId="ADAL" clId="{15607717-EBCF-41D0-9317-91106134528D}" dt="2024-02-21T06:59:37.993" v="443" actId="20577"/>
          <ac:spMkLst>
            <pc:docMk/>
            <pc:sldMk cId="763978016" sldId="362"/>
            <ac:spMk id="2" creationId="{560BE91A-F38B-D4F2-B10C-FA63BC14A6AC}"/>
          </ac:spMkLst>
        </pc:spChg>
        <pc:spChg chg="add mod">
          <ac:chgData name="YAKUSIK, Anna" userId="884b3cc0-12f8-466b-9563-0e29647e7f3c" providerId="ADAL" clId="{15607717-EBCF-41D0-9317-91106134528D}" dt="2024-02-21T07:05:02.645" v="484" actId="208"/>
          <ac:spMkLst>
            <pc:docMk/>
            <pc:sldMk cId="763978016" sldId="362"/>
            <ac:spMk id="6" creationId="{66064DA6-2223-C09E-7677-B9AED938BE08}"/>
          </ac:spMkLst>
        </pc:spChg>
        <pc:spChg chg="add mod">
          <ac:chgData name="YAKUSIK, Anna" userId="884b3cc0-12f8-466b-9563-0e29647e7f3c" providerId="ADAL" clId="{15607717-EBCF-41D0-9317-91106134528D}" dt="2024-02-21T07:12:06.811" v="567" actId="1076"/>
          <ac:spMkLst>
            <pc:docMk/>
            <pc:sldMk cId="763978016" sldId="362"/>
            <ac:spMk id="8" creationId="{391A999E-03F9-B429-44CE-DDDBD00C808B}"/>
          </ac:spMkLst>
        </pc:spChg>
        <pc:spChg chg="add mod ord">
          <ac:chgData name="YAKUSIK, Anna" userId="884b3cc0-12f8-466b-9563-0e29647e7f3c" providerId="ADAL" clId="{15607717-EBCF-41D0-9317-91106134528D}" dt="2024-02-21T07:12:00.205" v="565"/>
          <ac:spMkLst>
            <pc:docMk/>
            <pc:sldMk cId="763978016" sldId="362"/>
            <ac:spMk id="9" creationId="{BE93FD29-7FB4-148F-FFFD-7C23481A5E09}"/>
          </ac:spMkLst>
        </pc:spChg>
        <pc:spChg chg="add mod">
          <ac:chgData name="YAKUSIK, Anna" userId="884b3cc0-12f8-466b-9563-0e29647e7f3c" providerId="ADAL" clId="{15607717-EBCF-41D0-9317-91106134528D}" dt="2024-02-21T07:10:19.679" v="522" actId="207"/>
          <ac:spMkLst>
            <pc:docMk/>
            <pc:sldMk cId="763978016" sldId="362"/>
            <ac:spMk id="10" creationId="{30A400D6-88E5-EF01-187A-5DED1129D241}"/>
          </ac:spMkLst>
        </pc:spChg>
        <pc:spChg chg="mod">
          <ac:chgData name="YAKUSIK, Anna" userId="884b3cc0-12f8-466b-9563-0e29647e7f3c" providerId="ADAL" clId="{15607717-EBCF-41D0-9317-91106134528D}" dt="2024-02-21T07:03:05.597" v="478" actId="14100"/>
          <ac:spMkLst>
            <pc:docMk/>
            <pc:sldMk cId="763978016" sldId="362"/>
            <ac:spMk id="15" creationId="{858382C6-D41B-307F-6043-04CDD44B11D7}"/>
          </ac:spMkLst>
        </pc:spChg>
        <pc:picChg chg="add mod">
          <ac:chgData name="YAKUSIK, Anna" userId="884b3cc0-12f8-466b-9563-0e29647e7f3c" providerId="ADAL" clId="{15607717-EBCF-41D0-9317-91106134528D}" dt="2024-02-21T06:28:59.167" v="140"/>
          <ac:picMkLst>
            <pc:docMk/>
            <pc:sldMk cId="763978016" sldId="362"/>
            <ac:picMk id="3" creationId="{7977A7D8-38FA-A84F-AAB0-94F37C561164}"/>
          </ac:picMkLst>
        </pc:picChg>
        <pc:picChg chg="mod">
          <ac:chgData name="YAKUSIK, Anna" userId="884b3cc0-12f8-466b-9563-0e29647e7f3c" providerId="ADAL" clId="{15607717-EBCF-41D0-9317-91106134528D}" dt="2024-02-21T06:57:15.472" v="418" actId="1076"/>
          <ac:picMkLst>
            <pc:docMk/>
            <pc:sldMk cId="763978016" sldId="362"/>
            <ac:picMk id="5" creationId="{152056D4-E749-478F-1D02-9A4DD44E0F19}"/>
          </ac:picMkLst>
        </pc:picChg>
      </pc:sldChg>
      <pc:sldChg chg="addSp modSp mod">
        <pc:chgData name="YAKUSIK, Anna" userId="884b3cc0-12f8-466b-9563-0e29647e7f3c" providerId="ADAL" clId="{15607717-EBCF-41D0-9317-91106134528D}" dt="2024-02-21T08:17:43.312" v="867" actId="404"/>
        <pc:sldMkLst>
          <pc:docMk/>
          <pc:sldMk cId="3711413237" sldId="365"/>
        </pc:sldMkLst>
        <pc:spChg chg="mod">
          <ac:chgData name="YAKUSIK, Anna" userId="884b3cc0-12f8-466b-9563-0e29647e7f3c" providerId="ADAL" clId="{15607717-EBCF-41D0-9317-91106134528D}" dt="2024-02-21T07:01:20.333" v="467" actId="1076"/>
          <ac:spMkLst>
            <pc:docMk/>
            <pc:sldMk cId="3711413237" sldId="365"/>
            <ac:spMk id="2" creationId="{560BE91A-F38B-D4F2-B10C-FA63BC14A6AC}"/>
          </ac:spMkLst>
        </pc:spChg>
        <pc:spChg chg="mod">
          <ac:chgData name="YAKUSIK, Anna" userId="884b3cc0-12f8-466b-9563-0e29647e7f3c" providerId="ADAL" clId="{15607717-EBCF-41D0-9317-91106134528D}" dt="2024-02-21T08:17:43.312" v="867" actId="404"/>
          <ac:spMkLst>
            <pc:docMk/>
            <pc:sldMk cId="3711413237" sldId="365"/>
            <ac:spMk id="3" creationId="{E0A4F54D-E4E6-F78D-C802-6D2CC048FBE2}"/>
          </ac:spMkLst>
        </pc:spChg>
        <pc:picChg chg="add mod">
          <ac:chgData name="YAKUSIK, Anna" userId="884b3cc0-12f8-466b-9563-0e29647e7f3c" providerId="ADAL" clId="{15607717-EBCF-41D0-9317-91106134528D}" dt="2024-02-21T06:29:08.314" v="142"/>
          <ac:picMkLst>
            <pc:docMk/>
            <pc:sldMk cId="3711413237" sldId="365"/>
            <ac:picMk id="5" creationId="{99174585-0F87-AB77-891D-27B8DA9FC44A}"/>
          </ac:picMkLst>
        </pc:picChg>
      </pc:sldChg>
      <pc:sldChg chg="addSp delSp modSp mod">
        <pc:chgData name="YAKUSIK, Anna" userId="884b3cc0-12f8-466b-9563-0e29647e7f3c" providerId="ADAL" clId="{15607717-EBCF-41D0-9317-91106134528D}" dt="2024-02-21T08:18:00.578" v="871" actId="14100"/>
        <pc:sldMkLst>
          <pc:docMk/>
          <pc:sldMk cId="2198045399" sldId="369"/>
        </pc:sldMkLst>
        <pc:spChg chg="mod">
          <ac:chgData name="YAKUSIK, Anna" userId="884b3cc0-12f8-466b-9563-0e29647e7f3c" providerId="ADAL" clId="{15607717-EBCF-41D0-9317-91106134528D}" dt="2024-02-21T08:18:00.578" v="871" actId="14100"/>
          <ac:spMkLst>
            <pc:docMk/>
            <pc:sldMk cId="2198045399" sldId="369"/>
            <ac:spMk id="5" creationId="{3A332CEC-512D-6654-7C40-042763BA7240}"/>
          </ac:spMkLst>
        </pc:spChg>
        <pc:spChg chg="mod">
          <ac:chgData name="YAKUSIK, Anna" userId="884b3cc0-12f8-466b-9563-0e29647e7f3c" providerId="ADAL" clId="{15607717-EBCF-41D0-9317-91106134528D}" dt="2024-02-21T06:15:42.214" v="29" actId="404"/>
          <ac:spMkLst>
            <pc:docMk/>
            <pc:sldMk cId="2198045399" sldId="369"/>
            <ac:spMk id="6" creationId="{74796798-F6F4-8970-48B6-FB0C6A6B9C44}"/>
          </ac:spMkLst>
        </pc:spChg>
        <pc:picChg chg="add mod">
          <ac:chgData name="YAKUSIK, Anna" userId="884b3cc0-12f8-466b-9563-0e29647e7f3c" providerId="ADAL" clId="{15607717-EBCF-41D0-9317-91106134528D}" dt="2024-02-21T06:28:51.686" v="136"/>
          <ac:picMkLst>
            <pc:docMk/>
            <pc:sldMk cId="2198045399" sldId="369"/>
            <ac:picMk id="2" creationId="{BA33D06B-38D7-2F76-F985-9282F4924BFA}"/>
          </ac:picMkLst>
        </pc:picChg>
        <pc:picChg chg="del mod">
          <ac:chgData name="YAKUSIK, Anna" userId="884b3cc0-12f8-466b-9563-0e29647e7f3c" providerId="ADAL" clId="{15607717-EBCF-41D0-9317-91106134528D}" dt="2024-02-21T06:28:51.473" v="135" actId="478"/>
          <ac:picMkLst>
            <pc:docMk/>
            <pc:sldMk cId="2198045399" sldId="369"/>
            <ac:picMk id="7" creationId="{C0051347-4CCF-E12F-D49A-B2A6FE3AB27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0AE4AB11-45C1-49B4-8CB0-49E274381F96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B3FC4483-7CF5-4CF7-BC54-0B04140F1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84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230BB-CAAA-48EC-9DFD-99B77037C3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138379-9D4B-41CC-A162-04630EEFFF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69BC0-259B-4EDC-A2F4-B502821B8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15C0-9D66-4541-8E11-B69383B3C42B}" type="datetime1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68F82-E990-4006-B9FB-874EBB3EF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48E7C-4764-4FC4-885E-B32B1EB19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05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D9E80-FFE9-4389-BF4C-C50CD9BD1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C29126-94E8-486F-AB01-81D4CFF10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2164F-6980-49D3-9234-46FF0AF79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128E-712B-4887-8407-3A35F15867CE}" type="datetime1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32924-8374-4A5D-A277-331FA271E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C6C28-9E30-4D11-902A-C96FF870B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10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D406D1-4742-4843-B0E4-CF3871785B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171B94-81D7-4F30-93A4-F51FB2348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18BF0-7FBF-4898-BDDE-1819ECBF3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8F68-DB58-406D-A67A-8F9D04739816}" type="datetime1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314CD-386A-40A5-BDCD-8E2827033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64C93-68E5-4FA4-960B-FA155FD77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10635-5CEC-4384-A2C5-92AC0631E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8BB4E-225E-4BBD-BC67-20818DE0E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23A2F-A054-4209-9CB7-42837F1E8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F8BD-08BB-4A8A-8AA8-0E91AB431CE6}" type="datetime1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5E96-6D50-49D4-A754-DB54CED3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6BBE9-FB13-47EA-8E2E-97B9E891E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17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25859-FF05-4BE3-9984-9DE6B302C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F576AB-BBC3-44D6-B38A-2146FFA53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74BE9-2FBD-44FA-9901-235021B1F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7DEC-FE6B-4C45-AEFE-23E3916E4A2C}" type="datetime1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90B51-59EA-41AB-94E9-375285703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EBA5D-F0A5-4D6B-A1F2-BFABC769D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9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11501-5772-471B-AFD3-1C60F0C31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AA951-E9F3-4F45-BE8D-33D643E22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2pPr marL="685800" indent="-22860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167EA7-40E6-4C26-853D-899527397B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2pPr marL="685800" indent="-22860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F73D78-4183-4F29-8643-E9C5524EA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BF74-6D9E-4704-9FB6-10854F62FD25}" type="datetime1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B7B4F-EA3E-4405-8DCF-DB23CA60B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78963-6E88-449C-AF13-1CC62AD33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0960A-D71E-4D7A-A787-74D6DBC29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DCE931-0A02-4E5D-BC3A-23D8B0C75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F3536B-B25D-424A-B0DF-0E8150B9D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C1CA37-FDC4-41B1-B1AC-B87A790C8C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9A0925-DF69-4EA2-9066-DB572E2244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DE81A6-5371-4902-8150-5FF406231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9F49-6F24-41E3-99E1-36D6A62E0123}" type="datetime1">
              <a:rPr lang="en-US" smtClean="0"/>
              <a:t>2/21/2024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E31778-510A-4041-9C9D-C1F82C700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BFF709-2C1D-4720-9A95-6CC79415E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8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4309B-B01A-412B-BEED-0D67B99F6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EF931A-F7EF-4755-8AE3-BFC95E008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245D-C950-427F-90AD-A5991B6CD881}" type="datetime1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5A84C3-A4E1-4FF5-A4F0-1C7633002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42B29-0923-4F80-A1BA-EADDF40ED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1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0237E6-99B3-43E0-8CE0-F79E41697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2B6E-3404-4F23-A953-FDF3AA194680}" type="datetime1">
              <a:rPr lang="en-US" smtClean="0"/>
              <a:t>2/21/2024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806CEB-FFE8-45C9-A160-C56904273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5E00E-7BEC-4215-AB68-738134988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3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A25F9-8356-48AF-8918-4A2F8F7CF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9E571-ED8F-488E-BC94-67043974E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23B47D-DAEF-4BE7-BDB4-3EAC834B4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5550B2-964B-495E-8261-847B7ACC5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B540-1546-4174-8277-76BD957A9002}" type="datetime1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10F761-F58F-4325-85D5-562C5D051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07DC73-208E-4865-87D1-F946ACE43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58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BD931-B410-4998-8FAD-E589AFF4F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FAA984-1199-43A2-97C7-03EB24D42A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603AE7-CA65-45F3-8ED4-956CCC0721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98087-5B2F-42E7-90BC-C2A2AE09B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57B1-A5D9-45E6-A279-9AEA52C5FC22}" type="datetime1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58AFC6-D80C-4F36-BCCE-C85A8F4DA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313FD0-C90A-4586-BDDA-A704638CB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2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7349E3-188E-48F2-B91D-5FA3E3422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F401C4-1EE0-44CC-8E8C-FF650AD82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A944F-3A24-4EF6-A744-EF0C3AA9BF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45AFB-5F80-4C18-8A26-A6AD51EE6895}" type="datetime1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DDA52-73A5-48F7-814D-E811CBE67B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164C1-FD47-4408-B785-D12A9B884C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3D369-8700-4468-8CC4-EE7C5372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3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27BB6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7030A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27BB6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030A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27BB6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030A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A332CEC-512D-6654-7C40-042763BA72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934575" cy="2909310"/>
          </a:xfrm>
        </p:spPr>
        <p:txBody>
          <a:bodyPr>
            <a:noAutofit/>
          </a:bodyPr>
          <a:lstStyle/>
          <a:p>
            <a:r>
              <a:rPr lang="ru-RU" sz="3200" dirty="0"/>
              <a:t>Таблица Excel для анализа ключевых групп населения в странах с концентрированной эпидемией ВИЧ в сопровождении прогнозов Spectrum 2024</a:t>
            </a:r>
            <a:br>
              <a:rPr lang="en-GB" sz="3200" dirty="0"/>
            </a:br>
            <a:endParaRPr lang="en-CH" sz="3200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4796798-F6F4-8970-48B6-FB0C6A6B9C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18343"/>
            <a:ext cx="9144000" cy="1655762"/>
          </a:xfrm>
        </p:spPr>
        <p:txBody>
          <a:bodyPr>
            <a:normAutofit/>
          </a:bodyPr>
          <a:lstStyle/>
          <a:p>
            <a:r>
              <a:rPr lang="ru-RU" sz="2000" b="0" i="0" dirty="0">
                <a:solidFill>
                  <a:srgbClr val="121512"/>
                </a:solidFill>
                <a:effectLst/>
                <a:latin typeface="Inter Variable"/>
              </a:rPr>
              <a:t>Кит Сабин</a:t>
            </a:r>
            <a:endParaRPr lang="en-GB" sz="2000" b="0" i="0" dirty="0">
              <a:solidFill>
                <a:srgbClr val="121512"/>
              </a:solidFill>
              <a:effectLst/>
              <a:latin typeface="Inter Variable"/>
            </a:endParaRPr>
          </a:p>
          <a:p>
            <a:r>
              <a:rPr lang="ru-RU" sz="2000" b="0" i="0" dirty="0">
                <a:solidFill>
                  <a:srgbClr val="121512"/>
                </a:solidFill>
                <a:effectLst/>
                <a:latin typeface="Inter Variable"/>
              </a:rPr>
              <a:t>Отдел данных для оценки воздействия</a:t>
            </a:r>
            <a:endParaRPr lang="en-US" sz="2000" dirty="0"/>
          </a:p>
          <a:p>
            <a:r>
              <a:rPr lang="ru-RU" sz="2000" b="0" i="0" dirty="0">
                <a:solidFill>
                  <a:srgbClr val="121512"/>
                </a:solidFill>
                <a:effectLst/>
                <a:latin typeface="Inter Variable"/>
              </a:rPr>
              <a:t>Программа ООН по борьбе с ВИЧ/СПИДом</a:t>
            </a:r>
            <a:r>
              <a:rPr lang="en-GB" sz="2000" b="0" i="0" dirty="0">
                <a:solidFill>
                  <a:srgbClr val="121512"/>
                </a:solidFill>
                <a:effectLst/>
                <a:latin typeface="Inter Variable"/>
              </a:rPr>
              <a:t>, </a:t>
            </a:r>
            <a:r>
              <a:rPr lang="ru-RU" sz="2000" b="0" i="0" dirty="0">
                <a:solidFill>
                  <a:srgbClr val="121512"/>
                </a:solidFill>
                <a:effectLst/>
                <a:latin typeface="Inter Variable"/>
              </a:rPr>
              <a:t>ЮНЭЙДС</a:t>
            </a:r>
            <a:endParaRPr lang="en-CH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C3911B-7AB9-104E-BDCB-D677C78F5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1</a:t>
            </a:fld>
            <a:endParaRPr lang="en-US"/>
          </a:p>
        </p:txBody>
      </p:sp>
      <p:pic>
        <p:nvPicPr>
          <p:cNvPr id="2" name="Picture 1" descr="A drawing of a person&#10;&#10;Description automatically generated">
            <a:extLst>
              <a:ext uri="{FF2B5EF4-FFF2-40B4-BE49-F238E27FC236}">
                <a16:creationId xmlns:a16="http://schemas.microsoft.com/office/drawing/2014/main" id="{BA33D06B-38D7-2F76-F985-9282F4924B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356" y="198211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045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A1AF7-75BA-91D6-BA8C-26E37C8FD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494" y="365125"/>
            <a:ext cx="11573626" cy="1325563"/>
          </a:xfrm>
        </p:spPr>
        <p:txBody>
          <a:bodyPr>
            <a:normAutofit/>
          </a:bodyPr>
          <a:lstStyle/>
          <a:p>
            <a:r>
              <a:rPr lang="ru-RU" sz="3200" dirty="0"/>
              <a:t>Расчеты ключевых групп населения</a:t>
            </a:r>
            <a:r>
              <a:rPr lang="en-GB" sz="3200" dirty="0"/>
              <a:t> </a:t>
            </a:r>
            <a:r>
              <a:rPr lang="ru-RU" sz="3200" dirty="0"/>
              <a:t>в контексте общенациональных оценок Spectrum</a:t>
            </a:r>
            <a:endParaRPr lang="en-CH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3AB4F-5B96-CEA0-AC6C-8B17447DD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923" y="1857602"/>
            <a:ext cx="10515600" cy="4351338"/>
          </a:xfrm>
        </p:spPr>
        <p:txBody>
          <a:bodyPr>
            <a:normAutofit/>
          </a:bodyPr>
          <a:lstStyle/>
          <a:p>
            <a:r>
              <a:rPr lang="ru-RU" sz="1800" b="0" i="0" dirty="0">
                <a:solidFill>
                  <a:srgbClr val="121512"/>
                </a:solidFill>
                <a:effectLst/>
                <a:latin typeface="Inter Variable"/>
              </a:rPr>
              <a:t>В рамках цикла 2024 года, странам, применяющим модели EPP/ПОП</a:t>
            </a:r>
            <a:r>
              <a:rPr lang="en-US" sz="1800" b="0" i="0" dirty="0">
                <a:solidFill>
                  <a:srgbClr val="121512"/>
                </a:solidFill>
                <a:effectLst/>
                <a:latin typeface="Inter Variable"/>
              </a:rPr>
              <a:t> </a:t>
            </a:r>
            <a:r>
              <a:rPr lang="ru-RU" sz="1800" b="0" i="0" dirty="0">
                <a:solidFill>
                  <a:srgbClr val="121512"/>
                </a:solidFill>
                <a:effectLst/>
                <a:latin typeface="Inter Variable"/>
              </a:rPr>
              <a:t>или CSAVR, необходимо обеспечить представление ключевых данных для поддержки существующих и разработки новых моделей анализа данных:</a:t>
            </a:r>
          </a:p>
          <a:p>
            <a:pPr lvl="1"/>
            <a:r>
              <a:rPr lang="ru-RU" sz="1800" dirty="0">
                <a:latin typeface="Inter Variable"/>
              </a:rPr>
              <a:t>Распространенность</a:t>
            </a:r>
            <a:r>
              <a:rPr lang="en-US" sz="1800" dirty="0">
                <a:latin typeface="Inter Variable"/>
              </a:rPr>
              <a:t>;</a:t>
            </a:r>
          </a:p>
          <a:p>
            <a:pPr lvl="1"/>
            <a:r>
              <a:rPr lang="ru-RU" sz="1800" b="0" i="0" dirty="0">
                <a:solidFill>
                  <a:srgbClr val="121512"/>
                </a:solidFill>
                <a:effectLst/>
                <a:latin typeface="Inter Variable"/>
              </a:rPr>
              <a:t>Оценка численности населения</a:t>
            </a:r>
            <a:r>
              <a:rPr lang="en-US" sz="1800" b="0" i="0" dirty="0">
                <a:solidFill>
                  <a:srgbClr val="121512"/>
                </a:solidFill>
                <a:effectLst/>
                <a:latin typeface="Inter Variable"/>
              </a:rPr>
              <a:t>.</a:t>
            </a:r>
          </a:p>
          <a:p>
            <a:r>
              <a:rPr lang="ru-RU" sz="1800" b="0" i="0" dirty="0">
                <a:solidFill>
                  <a:srgbClr val="121512"/>
                </a:solidFill>
                <a:effectLst/>
                <a:latin typeface="Inter Variable"/>
              </a:rPr>
              <a:t>ЮНЭЙДС произведёт оценку моделей передачи и распределения новых инфекций (диаграммы</a:t>
            </a:r>
            <a:r>
              <a:rPr lang="en-US" sz="1800" b="0" i="0" dirty="0">
                <a:solidFill>
                  <a:srgbClr val="121512"/>
                </a:solidFill>
                <a:effectLst/>
                <a:latin typeface="Inter Variable"/>
              </a:rPr>
              <a:t> /</a:t>
            </a:r>
            <a:r>
              <a:rPr lang="ru-RU" sz="1800" b="0" i="0" dirty="0">
                <a:solidFill>
                  <a:srgbClr val="121512"/>
                </a:solidFill>
                <a:effectLst/>
                <a:latin typeface="Inter Variable"/>
              </a:rPr>
              <a:t> </a:t>
            </a:r>
            <a:r>
              <a:rPr lang="en-US" sz="1800" dirty="0">
                <a:latin typeface="Inter Variable"/>
              </a:rPr>
              <a:t>donuts</a:t>
            </a:r>
            <a:r>
              <a:rPr lang="ru-RU" sz="1800" b="0" i="0" dirty="0">
                <a:solidFill>
                  <a:srgbClr val="121512"/>
                </a:solidFill>
                <a:effectLst/>
                <a:latin typeface="Inter Variable"/>
              </a:rPr>
              <a:t>)</a:t>
            </a:r>
            <a:r>
              <a:rPr lang="en-US" sz="1800" b="0" i="0" dirty="0">
                <a:solidFill>
                  <a:srgbClr val="121512"/>
                </a:solidFill>
                <a:effectLst/>
                <a:latin typeface="Inter Variable"/>
              </a:rPr>
              <a:t> </a:t>
            </a:r>
            <a:r>
              <a:rPr lang="ru-RU" sz="1800" b="0" i="0" dirty="0">
                <a:solidFill>
                  <a:srgbClr val="121512"/>
                </a:solidFill>
                <a:effectLst/>
                <a:latin typeface="Inter Variable"/>
              </a:rPr>
              <a:t>по каждой стране с 2010 по 2023 год</a:t>
            </a:r>
            <a:r>
              <a:rPr lang="en-US" sz="1800" dirty="0">
                <a:solidFill>
                  <a:srgbClr val="121512"/>
                </a:solidFill>
                <a:latin typeface="Inter Variable"/>
              </a:rPr>
              <a:t>.</a:t>
            </a:r>
            <a:endParaRPr lang="en-US" sz="1800" b="0" i="0" dirty="0">
              <a:solidFill>
                <a:srgbClr val="121512"/>
              </a:solidFill>
              <a:effectLst/>
              <a:latin typeface="Inter Variable"/>
            </a:endParaRPr>
          </a:p>
          <a:p>
            <a:r>
              <a:rPr lang="ru-RU" sz="1800" b="0" i="0" dirty="0">
                <a:solidFill>
                  <a:srgbClr val="121512"/>
                </a:solidFill>
                <a:effectLst/>
                <a:latin typeface="Inter Variable"/>
              </a:rPr>
              <a:t>Для сбора данных используется специализированный файл «Excel для ключевых групп</a:t>
            </a:r>
            <a:r>
              <a:rPr lang="en-US" sz="1800" b="0" i="0" dirty="0">
                <a:solidFill>
                  <a:srgbClr val="121512"/>
                </a:solidFill>
                <a:effectLst/>
                <a:latin typeface="Inter Variable"/>
              </a:rPr>
              <a:t> </a:t>
            </a:r>
            <a:r>
              <a:rPr lang="ru-RU" sz="1800" b="0" i="0" dirty="0">
                <a:solidFill>
                  <a:srgbClr val="121512"/>
                </a:solidFill>
                <a:effectLst/>
                <a:latin typeface="Inter Variable"/>
              </a:rPr>
              <a:t>населения»</a:t>
            </a:r>
            <a:r>
              <a:rPr lang="en-US" sz="1800" b="0" i="0" dirty="0">
                <a:solidFill>
                  <a:srgbClr val="121512"/>
                </a:solidFill>
                <a:effectLst/>
                <a:latin typeface="Inter Variable"/>
              </a:rPr>
              <a:t>.</a:t>
            </a:r>
            <a:endParaRPr lang="en-US" sz="1800" dirty="0">
              <a:latin typeface="Inter Variable"/>
            </a:endParaRPr>
          </a:p>
          <a:p>
            <a:endParaRPr lang="en-US" sz="1800" dirty="0">
              <a:latin typeface="Inter Variable"/>
            </a:endParaRPr>
          </a:p>
          <a:p>
            <a:pPr marL="0" indent="0">
              <a:buNone/>
            </a:pPr>
            <a:endParaRPr lang="en-US" sz="1800" dirty="0">
              <a:latin typeface="Inter Variable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622A83-AE92-02AB-F154-66FC36187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2</a:t>
            </a:fld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288AEAF-34E5-6F3A-2723-009DFCF35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-263098"/>
            <a:ext cx="65" cy="830997"/>
          </a:xfrm>
          <a:prstGeom prst="rect">
            <a:avLst/>
          </a:pr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H" altLang="en-CH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Inter Variabl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CH" altLang="en-CH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ter Variable"/>
              </a:rPr>
            </a:br>
            <a:endParaRPr kumimoji="0" lang="en-CH" altLang="en-C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 descr="A drawing of a person&#10;&#10;Description automatically generated">
            <a:extLst>
              <a:ext uri="{FF2B5EF4-FFF2-40B4-BE49-F238E27FC236}">
                <a16:creationId xmlns:a16="http://schemas.microsoft.com/office/drawing/2014/main" id="{83CEDAF6-8628-7BF6-092A-311EB83E95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356" y="198211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59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AE14C-60D1-7396-7AD4-214DC6B5B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165" y="415385"/>
            <a:ext cx="10559661" cy="923331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Рабочая книга ключевых групп населения, концентрированные эпидемии: данные о распространенности</a:t>
            </a:r>
            <a:endParaRPr lang="en-CH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A7D1AE-7363-9E45-3016-A304032F4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1E22C0-EB16-9C26-053F-0F2E9F3835BE}"/>
              </a:ext>
            </a:extLst>
          </p:cNvPr>
          <p:cNvSpPr txBox="1"/>
          <p:nvPr/>
        </p:nvSpPr>
        <p:spPr>
          <a:xfrm>
            <a:off x="559579" y="5934670"/>
            <a:ext cx="116324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0" i="0" dirty="0">
                <a:solidFill>
                  <a:srgbClr val="121512"/>
                </a:solidFill>
                <a:effectLst/>
                <a:latin typeface="Inter Variable"/>
              </a:rPr>
              <a:t>Вводятся о распространённости ВИЧ (с указанием верхнего и нижнего пределов),</a:t>
            </a:r>
            <a:r>
              <a:rPr lang="en-US" b="0" i="0" dirty="0">
                <a:solidFill>
                  <a:srgbClr val="121512"/>
                </a:solidFill>
                <a:effectLst/>
                <a:latin typeface="Inter Variable"/>
              </a:rPr>
              <a:t> </a:t>
            </a:r>
            <a:r>
              <a:rPr lang="ru-RU" b="0" i="0" dirty="0">
                <a:solidFill>
                  <a:srgbClr val="121512"/>
                </a:solidFill>
                <a:effectLst/>
                <a:latin typeface="Inter Variable"/>
              </a:rPr>
              <a:t>размер выборки для исследования и библиографическая ссылка/источник для всех подгрупп, а также уточняется год проведения</a:t>
            </a:r>
            <a:r>
              <a:rPr lang="en-US" b="0" i="0" dirty="0">
                <a:solidFill>
                  <a:srgbClr val="121512"/>
                </a:solidFill>
                <a:effectLst/>
                <a:latin typeface="Inter Variable"/>
              </a:rPr>
              <a:t> </a:t>
            </a:r>
            <a:r>
              <a:rPr lang="ru-RU" b="0" i="0" dirty="0">
                <a:solidFill>
                  <a:srgbClr val="121512"/>
                </a:solidFill>
                <a:effectLst/>
                <a:latin typeface="Inter Variable"/>
              </a:rPr>
              <a:t>соответствующего опроса</a:t>
            </a:r>
            <a:r>
              <a:rPr lang="en-US" b="0" i="0" dirty="0">
                <a:solidFill>
                  <a:srgbClr val="121512"/>
                </a:solidFill>
                <a:effectLst/>
                <a:latin typeface="Inter Variable"/>
              </a:rPr>
              <a:t>.</a:t>
            </a:r>
            <a:endParaRPr lang="en-CH" dirty="0"/>
          </a:p>
        </p:txBody>
      </p:sp>
      <p:pic>
        <p:nvPicPr>
          <p:cNvPr id="3" name="Picture 2" descr="A drawing of a person&#10;&#10;Description automatically generated">
            <a:extLst>
              <a:ext uri="{FF2B5EF4-FFF2-40B4-BE49-F238E27FC236}">
                <a16:creationId xmlns:a16="http://schemas.microsoft.com/office/drawing/2014/main" id="{A2129750-416F-911C-446B-AC9B716B7E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356" y="198211"/>
            <a:ext cx="1540764" cy="228600"/>
          </a:xfrm>
          <a:prstGeom prst="rect">
            <a:avLst/>
          </a:prstGeom>
        </p:spPr>
      </p:pic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30B352D2-D70F-C623-83AF-5ACF9B0295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9192834"/>
              </p:ext>
            </p:extLst>
          </p:nvPr>
        </p:nvGraphicFramePr>
        <p:xfrm>
          <a:off x="676275" y="1338716"/>
          <a:ext cx="10945623" cy="4565535"/>
        </p:xfrm>
        <a:graphic>
          <a:graphicData uri="http://schemas.openxmlformats.org/drawingml/2006/table">
            <a:tbl>
              <a:tblPr firstRow="1" firstCol="1" bandRow="1"/>
              <a:tblGrid>
                <a:gridCol w="2267046">
                  <a:extLst>
                    <a:ext uri="{9D8B030D-6E8A-4147-A177-3AD203B41FA5}">
                      <a16:colId xmlns:a16="http://schemas.microsoft.com/office/drawing/2014/main" val="2740812453"/>
                    </a:ext>
                  </a:extLst>
                </a:gridCol>
                <a:gridCol w="396882">
                  <a:extLst>
                    <a:ext uri="{9D8B030D-6E8A-4147-A177-3AD203B41FA5}">
                      <a16:colId xmlns:a16="http://schemas.microsoft.com/office/drawing/2014/main" val="326478562"/>
                    </a:ext>
                  </a:extLst>
                </a:gridCol>
                <a:gridCol w="1204617">
                  <a:extLst>
                    <a:ext uri="{9D8B030D-6E8A-4147-A177-3AD203B41FA5}">
                      <a16:colId xmlns:a16="http://schemas.microsoft.com/office/drawing/2014/main" val="298166567"/>
                    </a:ext>
                  </a:extLst>
                </a:gridCol>
                <a:gridCol w="843393">
                  <a:extLst>
                    <a:ext uri="{9D8B030D-6E8A-4147-A177-3AD203B41FA5}">
                      <a16:colId xmlns:a16="http://schemas.microsoft.com/office/drawing/2014/main" val="2737184127"/>
                    </a:ext>
                  </a:extLst>
                </a:gridCol>
                <a:gridCol w="843393">
                  <a:extLst>
                    <a:ext uri="{9D8B030D-6E8A-4147-A177-3AD203B41FA5}">
                      <a16:colId xmlns:a16="http://schemas.microsoft.com/office/drawing/2014/main" val="1319697934"/>
                    </a:ext>
                  </a:extLst>
                </a:gridCol>
                <a:gridCol w="843393">
                  <a:extLst>
                    <a:ext uri="{9D8B030D-6E8A-4147-A177-3AD203B41FA5}">
                      <a16:colId xmlns:a16="http://schemas.microsoft.com/office/drawing/2014/main" val="4207712197"/>
                    </a:ext>
                  </a:extLst>
                </a:gridCol>
                <a:gridCol w="1515633">
                  <a:extLst>
                    <a:ext uri="{9D8B030D-6E8A-4147-A177-3AD203B41FA5}">
                      <a16:colId xmlns:a16="http://schemas.microsoft.com/office/drawing/2014/main" val="1999652790"/>
                    </a:ext>
                  </a:extLst>
                </a:gridCol>
                <a:gridCol w="1515633">
                  <a:extLst>
                    <a:ext uri="{9D8B030D-6E8A-4147-A177-3AD203B41FA5}">
                      <a16:colId xmlns:a16="http://schemas.microsoft.com/office/drawing/2014/main" val="2623501802"/>
                    </a:ext>
                  </a:extLst>
                </a:gridCol>
                <a:gridCol w="1515633">
                  <a:extLst>
                    <a:ext uri="{9D8B030D-6E8A-4147-A177-3AD203B41FA5}">
                      <a16:colId xmlns:a16="http://schemas.microsoft.com/office/drawing/2014/main" val="1796443569"/>
                    </a:ext>
                  </a:extLst>
                </a:gridCol>
              </a:tblGrid>
              <a:tr h="183858">
                <a:tc gridSpan="9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kern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Данные о распространенности</a:t>
                      </a:r>
                      <a:endParaRPr lang="ru-RU" sz="1200" kern="1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H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H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H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H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H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H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CH" sz="1200" kern="1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CH" sz="1200" kern="1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15315"/>
                  </a:ext>
                </a:extLst>
              </a:tr>
              <a:tr h="5736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ru-RU" sz="900" b="1" kern="100" noProof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Ключевые группы населения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b="1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en-CH" sz="900" b="1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Распространенность</a:t>
                      </a:r>
                      <a:endParaRPr lang="ru-RU" sz="900" b="1" kern="1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Нижняя граница</a:t>
                      </a:r>
                      <a:endParaRPr lang="en-CH" sz="9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Верхняя граница</a:t>
                      </a:r>
                      <a:endParaRPr lang="en-CH" sz="9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выборки</a:t>
                      </a:r>
                      <a:endParaRPr lang="ru-RU" sz="900" b="1" kern="1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0" noProof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</a:t>
                      </a:r>
                      <a:endParaRPr lang="ru-RU" sz="900" b="1" kern="1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Вторичный источник</a:t>
                      </a:r>
                      <a:endParaRPr lang="ru-RU" sz="900" b="1" kern="1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Комментарий по стране</a:t>
                      </a:r>
                      <a:endParaRPr lang="ru-RU" sz="900" b="1" kern="1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437995"/>
                  </a:ext>
                </a:extLst>
              </a:tr>
              <a:tr h="2836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Женщины-работники секс-бизнеса</a:t>
                      </a:r>
                      <a:r>
                        <a:rPr lang="en-US" sz="900" b="1" kern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FSW</a:t>
                      </a:r>
                      <a:endParaRPr lang="ru-RU" sz="900" kern="1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4.9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5.7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2,505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</a:t>
                      </a: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.RDS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КП </a:t>
                      </a:r>
                      <a:r>
                        <a:rPr lang="ru-RU" sz="900" kern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Атлас</a:t>
                      </a: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/ KP Atlas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9417134"/>
                  </a:ext>
                </a:extLst>
              </a:tr>
              <a:tr h="2836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Женщины-работники секс-бизнеса</a:t>
                      </a:r>
                      <a:r>
                        <a:rPr lang="en-US" sz="900" b="1" kern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FSW</a:t>
                      </a:r>
                      <a:endParaRPr lang="ru-RU" sz="900" kern="1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900" kern="1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5.3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4,226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</a:t>
                      </a: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.RDS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КП </a:t>
                      </a:r>
                      <a:r>
                        <a:rPr lang="ru-RU" sz="900" kern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Атлас</a:t>
                      </a: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/ KP Atlas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1261955"/>
                  </a:ext>
                </a:extLst>
              </a:tr>
              <a:tr h="2836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0" noProof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Мужчины-работники секс-бизнеса</a:t>
                      </a:r>
                      <a:r>
                        <a:rPr lang="en-US" sz="900" b="1" kern="0" noProof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MSW</a:t>
                      </a:r>
                      <a:endParaRPr lang="ru-RU" sz="900" kern="1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b="1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noProof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настоящее время не используется </a:t>
                      </a:r>
                      <a:r>
                        <a:rPr lang="en-US" sz="90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Goals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537508"/>
                  </a:ext>
                </a:extLst>
              </a:tr>
              <a:tr h="2836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0" noProof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Трансгендерные</a:t>
                      </a:r>
                      <a:r>
                        <a:rPr lang="en-US" sz="900" b="1" kern="0" noProof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TG</a:t>
                      </a:r>
                      <a:r>
                        <a:rPr lang="en-US" sz="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kern="0" noProof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секс-работники</a:t>
                      </a:r>
                      <a:r>
                        <a:rPr lang="en-US" sz="900" b="1" kern="0" noProof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/SW</a:t>
                      </a:r>
                      <a:endParaRPr lang="ru-RU" sz="900" kern="1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b="1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noProof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настоящее время не используется </a:t>
                      </a:r>
                      <a:r>
                        <a:rPr lang="en-US" sz="90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Goals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90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NB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7495777"/>
                  </a:ext>
                </a:extLst>
              </a:tr>
              <a:tr h="2836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0" noProof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Секс-работники (</a:t>
                      </a:r>
                      <a:r>
                        <a:rPr lang="en-US" sz="900" b="1" kern="0" noProof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FSW + MSW + TGSW</a:t>
                      </a:r>
                      <a:r>
                        <a:rPr lang="ru-RU" sz="900" b="1" kern="0" noProof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900" b="1" kern="0" noProof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kern="0" noProof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итого</a:t>
                      </a:r>
                      <a:endParaRPr lang="ru-RU" sz="900" kern="1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CH" sz="900" kern="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CH" sz="900" kern="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CH" sz="900" kern="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noProof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настоящее время не используется </a:t>
                      </a:r>
                      <a:r>
                        <a:rPr lang="en-US" sz="90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Goals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CH" sz="900" kern="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5729140"/>
                  </a:ext>
                </a:extLst>
              </a:tr>
              <a:tr h="2836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MSM</a:t>
                      </a:r>
                      <a:endParaRPr lang="ru-RU" sz="900" kern="1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10.5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9.5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11.5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3,339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Пожалуйста, укажите полный источник</a:t>
                      </a:r>
                      <a:endParaRPr lang="ru-RU" sz="900" kern="1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КП </a:t>
                      </a:r>
                      <a:r>
                        <a:rPr lang="ru-RU" sz="900" kern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Атлас</a:t>
                      </a: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/ KP Atlas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4290344"/>
                  </a:ext>
                </a:extLst>
              </a:tr>
              <a:tr h="2836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18.3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18.2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18.4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259,062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Пожалуйста, укажите полный источник</a:t>
                      </a:r>
                      <a:endParaRPr lang="ru-RU" sz="900" kern="1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КП </a:t>
                      </a:r>
                      <a:r>
                        <a:rPr lang="ru-RU" sz="900" kern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Атлас</a:t>
                      </a: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/ KP Atlas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0908981"/>
                  </a:ext>
                </a:extLst>
              </a:tr>
              <a:tr h="42864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Женщины-транссексуалы</a:t>
                      </a:r>
                      <a:endParaRPr lang="ru-RU" sz="900" kern="1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CH" sz="900" kern="1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CH" sz="900" kern="1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CH" sz="900" kern="1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Goals, </a:t>
                      </a:r>
                      <a:r>
                        <a:rPr lang="ru-RU" sz="90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проводится</a:t>
                      </a:r>
                      <a:r>
                        <a:rPr lang="en-US" sz="90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900" kern="0" noProof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сочетании</a:t>
                      </a:r>
                      <a:r>
                        <a:rPr lang="en-US" sz="90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 МСМ/MSM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CH" sz="900" kern="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7371"/>
                  </a:ext>
                </a:extLst>
              </a:tr>
              <a:tr h="2836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Мужчины-транссексуалы</a:t>
                      </a:r>
                      <a:endParaRPr lang="ru-RU" sz="900" kern="1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noProof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настоящее время не используется </a:t>
                      </a:r>
                      <a:r>
                        <a:rPr lang="en-US" sz="90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Goals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6168293"/>
                  </a:ext>
                </a:extLst>
              </a:tr>
              <a:tr h="2836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ЛУИН, М+Ф</a:t>
                      </a:r>
                      <a:endParaRPr lang="ru-RU" sz="900" kern="1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5.9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6.7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3,412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Пожалуйста, укажите полный источник</a:t>
                      </a:r>
                      <a:endParaRPr lang="ru-RU" sz="900" kern="1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КП </a:t>
                      </a:r>
                      <a:r>
                        <a:rPr lang="ru-RU" sz="900" kern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Атлас</a:t>
                      </a: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/ KP Atlas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598216"/>
                  </a:ext>
                </a:extLst>
              </a:tr>
              <a:tr h="18385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0" noProof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ЛЖВ, М</a:t>
                      </a:r>
                      <a:endParaRPr lang="ru-RU" sz="900" kern="1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CH" sz="900" kern="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4229462"/>
                  </a:ext>
                </a:extLst>
              </a:tr>
              <a:tr h="18385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0" noProof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ЛЖВ, F</a:t>
                      </a:r>
                      <a:endParaRPr lang="ru-RU" sz="900" kern="1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CH" sz="900" kern="1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2382048"/>
                  </a:ext>
                </a:extLst>
              </a:tr>
              <a:tr h="4286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Пояснение </a:t>
                      </a:r>
                      <a:r>
                        <a:rPr lang="ru-RU" sz="900" i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Вставьте строки для каждого дополнительного исследования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H" sz="9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9125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94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AA83B-412D-2CC0-0B38-A5406067F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188" y="111918"/>
            <a:ext cx="11823621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dirty="0"/>
              <a:t>Рабочая тетрадь по ключевым группам населения, концентрированные эпидемии: оценки численности населения</a:t>
            </a:r>
            <a:endParaRPr lang="en-CH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30115C-A1DA-B070-FA66-857E4E818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22D303-5062-4075-1492-9A6BC9DBACB0}"/>
              </a:ext>
            </a:extLst>
          </p:cNvPr>
          <p:cNvSpPr txBox="1"/>
          <p:nvPr/>
        </p:nvSpPr>
        <p:spPr>
          <a:xfrm>
            <a:off x="184188" y="6015692"/>
            <a:ext cx="11823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400" b="0" i="0">
                <a:solidFill>
                  <a:srgbClr val="121512"/>
                </a:solidFill>
                <a:effectLst/>
                <a:latin typeface="Inter Variable"/>
              </a:defRPr>
            </a:lvl1pPr>
          </a:lstStyle>
          <a:p>
            <a:r>
              <a:rPr lang="ru-RU" dirty="0"/>
              <a:t>Оценки численности населения вводятся с учетом показателя знаменателя, методики оценки и ссылки на каждую подгруппу населения, включая год оценки</a:t>
            </a:r>
            <a:endParaRPr lang="en-CH" dirty="0"/>
          </a:p>
        </p:txBody>
      </p:sp>
      <p:pic>
        <p:nvPicPr>
          <p:cNvPr id="3" name="Picture 2" descr="A drawing of a person&#10;&#10;Description automatically generated">
            <a:extLst>
              <a:ext uri="{FF2B5EF4-FFF2-40B4-BE49-F238E27FC236}">
                <a16:creationId xmlns:a16="http://schemas.microsoft.com/office/drawing/2014/main" id="{C57C87E2-A10C-BE3F-5399-E4FDA117B4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356" y="198211"/>
            <a:ext cx="1540764" cy="228600"/>
          </a:xfrm>
          <a:prstGeom prst="rect">
            <a:avLst/>
          </a:prstGeom>
        </p:spPr>
      </p:pic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C6526043-A84E-E11A-04D9-9CDDC18EB6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377279"/>
              </p:ext>
            </p:extLst>
          </p:nvPr>
        </p:nvGraphicFramePr>
        <p:xfrm>
          <a:off x="276224" y="1528763"/>
          <a:ext cx="11487150" cy="4304365"/>
        </p:xfrm>
        <a:graphic>
          <a:graphicData uri="http://schemas.openxmlformats.org/drawingml/2006/table">
            <a:tbl>
              <a:tblPr firstRow="1" firstCol="1" bandRow="1"/>
              <a:tblGrid>
                <a:gridCol w="2543176">
                  <a:extLst>
                    <a:ext uri="{9D8B030D-6E8A-4147-A177-3AD203B41FA5}">
                      <a16:colId xmlns:a16="http://schemas.microsoft.com/office/drawing/2014/main" val="399359817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929414992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177201585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127512919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38648956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420495200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212316497"/>
                    </a:ext>
                  </a:extLst>
                </a:gridCol>
                <a:gridCol w="942975">
                  <a:extLst>
                    <a:ext uri="{9D8B030D-6E8A-4147-A177-3AD203B41FA5}">
                      <a16:colId xmlns:a16="http://schemas.microsoft.com/office/drawing/2014/main" val="1939392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69124753"/>
                    </a:ext>
                  </a:extLst>
                </a:gridCol>
                <a:gridCol w="1962149">
                  <a:extLst>
                    <a:ext uri="{9D8B030D-6E8A-4147-A177-3AD203B41FA5}">
                      <a16:colId xmlns:a16="http://schemas.microsoft.com/office/drawing/2014/main" val="3450201740"/>
                    </a:ext>
                  </a:extLst>
                </a:gridCol>
              </a:tblGrid>
              <a:tr h="8537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Оценка/данные по национальному размеру численности ключевых групп населения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Год проведения оценки численности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Оценочная численность ключевой группы населения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Регион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Знаменатель, используемый для преобразования N в % или % в N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Метод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Источник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Детали исследование: места проведения исследования/й, определения КП или подгруппы и т.д.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Пояснение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36392"/>
                  </a:ext>
                </a:extLst>
              </a:tr>
              <a:tr h="6814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Секс-работники, включая: FSW/ Женщины-работники секс-бизнеса + MSW/ Мужчины-работники секс-бизнеса + TG/ Трансгендеры Секс-работники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Укажите год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i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Если есть, укажите размер группы для секс-работников по полу (женщины, мужчины, трансгендеры); если нет, укажите общий размер группы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1108899"/>
                  </a:ext>
                </a:extLst>
              </a:tr>
              <a:tr h="243213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Женщины-работники секс-бизнеса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Укажите год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425004"/>
                  </a:ext>
                </a:extLst>
              </a:tr>
              <a:tr h="243213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Мужчины-работники секс-бизнеса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Укажите год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257256"/>
                  </a:ext>
                </a:extLst>
              </a:tr>
              <a:tr h="243213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Трансгендеры Секс-работники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Укажите год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647629"/>
                  </a:ext>
                </a:extLst>
              </a:tr>
              <a:tr h="2432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MSM/МСМ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Укажите год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4464088"/>
                  </a:ext>
                </a:extLst>
              </a:tr>
              <a:tr h="2432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TG/ Трансгендеры -женщины+мужчины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Укажите год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i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Если есть, укажите размер группы для Трансгендеров по полу (женщины, мужчины); если нет, укажите размер группы в целом.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397955"/>
                  </a:ext>
                </a:extLst>
              </a:tr>
              <a:tr h="243213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TG / Трансгендеры - женщины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Укажите год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780866"/>
                  </a:ext>
                </a:extLst>
              </a:tr>
              <a:tr h="243213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TG/ Трансгендеры - мужчины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Укажите год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051133"/>
                  </a:ext>
                </a:extLst>
              </a:tr>
              <a:tr h="2432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PWID/</a:t>
                      </a:r>
                      <a:r>
                        <a:rPr lang="ru-RU" sz="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ЛУИН мужчины + женщины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Укажите год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i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Если есть, укажите размер группы для PWID/ЛУИН по полу; если нет, укажите размер группы в целом.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7529746"/>
                  </a:ext>
                </a:extLst>
              </a:tr>
              <a:tr h="243213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PWID/</a:t>
                      </a:r>
                      <a:r>
                        <a:rPr lang="ru-RU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ЛУИН - мужчины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Укажите год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343101"/>
                  </a:ext>
                </a:extLst>
              </a:tr>
              <a:tr h="243213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PWID/</a:t>
                      </a:r>
                      <a:r>
                        <a:rPr lang="ru-RU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ЛУИН - женщины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Укажите год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649356"/>
                  </a:ext>
                </a:extLst>
              </a:tr>
              <a:tr h="3369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Пояснение </a:t>
                      </a:r>
                      <a:r>
                        <a:rPr lang="ru-RU" sz="900" i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Вставьте строки для каждого дополнительного исследования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i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DLaM Display" panose="020F0502020204030204" pitchFamily="2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H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DLaM Display" panose="020F0502020204030204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8043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7176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BE91A-F38B-D4F2-B10C-FA63BC14A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30" y="312511"/>
            <a:ext cx="12065869" cy="1385660"/>
          </a:xfrm>
        </p:spPr>
        <p:txBody>
          <a:bodyPr>
            <a:noAutofit/>
          </a:bodyPr>
          <a:lstStyle/>
          <a:p>
            <a:r>
              <a:rPr lang="ru-RU" sz="3200" dirty="0"/>
              <a:t>Оценка</a:t>
            </a:r>
            <a:r>
              <a:rPr lang="en-US" sz="3200" dirty="0"/>
              <a:t> </a:t>
            </a:r>
            <a:r>
              <a:rPr lang="ru-RU" sz="3200" dirty="0"/>
              <a:t>распространенности по модели Goals: страны, использующие модель</a:t>
            </a:r>
            <a:r>
              <a:rPr lang="en-US" sz="3200" dirty="0"/>
              <a:t> </a:t>
            </a:r>
            <a:r>
              <a:rPr lang="ru-RU" sz="3200" dirty="0"/>
              <a:t>CSAVR (или</a:t>
            </a:r>
            <a:r>
              <a:rPr lang="en-US" sz="3200" dirty="0"/>
              <a:t> </a:t>
            </a:r>
            <a:r>
              <a:rPr lang="ru-RU" sz="3200" dirty="0"/>
              <a:t>Модель Прямой Заболеваемости</a:t>
            </a:r>
            <a:r>
              <a:rPr lang="en-US" sz="3200" dirty="0"/>
              <a:t>/ Direct incidence model</a:t>
            </a:r>
            <a:r>
              <a:rPr lang="ru-RU" sz="3200" dirty="0"/>
              <a:t> или ECDC)</a:t>
            </a:r>
            <a:endParaRPr lang="en-CH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6359BA-B289-DD90-1001-F3B35CB45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5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58382C6-D41B-307F-6043-04CDD44B11D7}"/>
              </a:ext>
            </a:extLst>
          </p:cNvPr>
          <p:cNvSpPr txBox="1"/>
          <p:nvPr/>
        </p:nvSpPr>
        <p:spPr>
          <a:xfrm>
            <a:off x="319548" y="5340687"/>
            <a:ext cx="1071992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121512"/>
                </a:solidFill>
                <a:effectLst/>
                <a:latin typeface="Inter Variable"/>
              </a:rPr>
              <a:t>Электронная таблица также отображает предварительные оценки распространенности по модели Goals, откалиброванные (компанией Avenir Health) под оценки каждой страны по программе Spectrum-AIM за 2023 год.</a:t>
            </a:r>
            <a:endParaRPr lang="en-US" sz="1400" b="0" i="0" dirty="0">
              <a:solidFill>
                <a:srgbClr val="121512"/>
              </a:solidFill>
              <a:effectLst/>
              <a:latin typeface="Inter Variable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121512"/>
                </a:solidFill>
                <a:effectLst/>
                <a:latin typeface="Inter Variable"/>
              </a:rPr>
              <a:t>Страны приглашаются к комментированию этой оценки и предложению вариантов ее уточнения, например, добавления отсутствующих данных, коррекции данных или удаления нерепрезентативных данных.</a:t>
            </a:r>
            <a:endParaRPr lang="en-US" sz="1400" b="0" i="0" dirty="0">
              <a:solidFill>
                <a:srgbClr val="121512"/>
              </a:solidFill>
              <a:effectLst/>
              <a:latin typeface="Inter Variable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121512"/>
                </a:solidFill>
                <a:effectLst/>
                <a:latin typeface="Inter Variable"/>
              </a:rPr>
              <a:t>После предоставления файлов 2024 года по программе Spectrum-AIM и электронных таблиц по ключевым группам 2024 года, ЮНЭЙДС и Avenir обновят модель Goals.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056A67-F0E4-676F-10A7-EFF8315EA92D}"/>
              </a:ext>
            </a:extLst>
          </p:cNvPr>
          <p:cNvSpPr txBox="1"/>
          <p:nvPr/>
        </p:nvSpPr>
        <p:spPr>
          <a:xfrm>
            <a:off x="5562600" y="342900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…</a:t>
            </a:r>
            <a:endParaRPr lang="en-CH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2056D4-E749-478F-1D02-9A4DD44E0F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597" r="16315" b="25380"/>
          <a:stretch/>
        </p:blipFill>
        <p:spPr>
          <a:xfrm>
            <a:off x="189195" y="2086963"/>
            <a:ext cx="11939738" cy="3053405"/>
          </a:xfrm>
          <a:prstGeom prst="rect">
            <a:avLst/>
          </a:prstGeom>
        </p:spPr>
      </p:pic>
      <p:pic>
        <p:nvPicPr>
          <p:cNvPr id="3" name="Picture 2" descr="A drawing of a person&#10;&#10;Description automatically generated">
            <a:extLst>
              <a:ext uri="{FF2B5EF4-FFF2-40B4-BE49-F238E27FC236}">
                <a16:creationId xmlns:a16="http://schemas.microsoft.com/office/drawing/2014/main" id="{7977A7D8-38FA-A84F-AAB0-94F37C5611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356" y="198211"/>
            <a:ext cx="1540764" cy="2286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6064DA6-2223-C09E-7677-B9AED938BE08}"/>
              </a:ext>
            </a:extLst>
          </p:cNvPr>
          <p:cNvSpPr/>
          <p:nvPr/>
        </p:nvSpPr>
        <p:spPr>
          <a:xfrm>
            <a:off x="8991600" y="2447925"/>
            <a:ext cx="3095625" cy="222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1A999E-03F9-B429-44CE-DDDBD00C808B}"/>
              </a:ext>
            </a:extLst>
          </p:cNvPr>
          <p:cNvSpPr txBox="1"/>
          <p:nvPr/>
        </p:nvSpPr>
        <p:spPr>
          <a:xfrm>
            <a:off x="8748712" y="1762677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b="1" i="0">
                <a:solidFill>
                  <a:srgbClr val="121512"/>
                </a:solidFill>
                <a:effectLst/>
                <a:latin typeface="Inter Variable"/>
              </a:defRPr>
            </a:lvl1pPr>
          </a:lstStyle>
          <a:p>
            <a:r>
              <a:rPr lang="ru-RU" dirty="0"/>
              <a:t>Комментарий страны о соответствии эпидемии.</a:t>
            </a:r>
            <a:endParaRPr lang="en-US" dirty="0"/>
          </a:p>
          <a:p>
            <a:endParaRPr lang="ru-RU" dirty="0"/>
          </a:p>
          <a:p>
            <a:r>
              <a:rPr lang="ru-RU" dirty="0"/>
              <a:t>Оценка</a:t>
            </a:r>
            <a:r>
              <a:rPr lang="en-US" dirty="0"/>
              <a:t> </a:t>
            </a:r>
            <a:r>
              <a:rPr lang="ru-RU" dirty="0"/>
              <a:t>распространенности</a:t>
            </a:r>
            <a:r>
              <a:rPr lang="en-US" dirty="0"/>
              <a:t> </a:t>
            </a:r>
            <a:r>
              <a:rPr lang="ru-RU" dirty="0"/>
              <a:t>по модели</a:t>
            </a:r>
            <a:r>
              <a:rPr lang="en-US" dirty="0"/>
              <a:t> Goals</a:t>
            </a:r>
            <a:r>
              <a:rPr lang="ru-RU" dirty="0"/>
              <a:t> для МСМ</a:t>
            </a:r>
            <a:r>
              <a:rPr lang="en-US" dirty="0"/>
              <a:t>/MSM</a:t>
            </a:r>
            <a:r>
              <a:rPr lang="ru-RU" dirty="0"/>
              <a:t> выглядит следующим образом:</a:t>
            </a:r>
            <a:endParaRPr lang="en-CH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A400D6-88E5-EF01-187A-5DED1129D241}"/>
              </a:ext>
            </a:extLst>
          </p:cNvPr>
          <p:cNvSpPr/>
          <p:nvPr/>
        </p:nvSpPr>
        <p:spPr>
          <a:xfrm>
            <a:off x="8928533" y="2899165"/>
            <a:ext cx="2235200" cy="17987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93FD29-7FB4-148F-FFFD-7C23481A5E09}"/>
              </a:ext>
            </a:extLst>
          </p:cNvPr>
          <p:cNvSpPr/>
          <p:nvPr/>
        </p:nvSpPr>
        <p:spPr>
          <a:xfrm>
            <a:off x="8928533" y="2963671"/>
            <a:ext cx="294596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121512"/>
                </a:solidFill>
                <a:latin typeface="Inter Variable"/>
              </a:rPr>
              <a:t>Слишком высокий в течение всего времени</a:t>
            </a:r>
            <a:endParaRPr lang="en-US" sz="1100" dirty="0">
              <a:solidFill>
                <a:srgbClr val="121512"/>
              </a:solidFill>
              <a:latin typeface="Inter Variabl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121512"/>
                </a:solidFill>
                <a:latin typeface="Inter Variable"/>
              </a:rPr>
              <a:t>Хороший в течение всего времени</a:t>
            </a:r>
            <a:endParaRPr lang="en-US" sz="1100" dirty="0">
              <a:solidFill>
                <a:srgbClr val="121512"/>
              </a:solidFill>
              <a:latin typeface="Inter Variabl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121512"/>
                </a:solidFill>
                <a:latin typeface="Inter Variable"/>
              </a:rPr>
              <a:t>Слишком низкий в течение всего времени</a:t>
            </a:r>
            <a:endParaRPr lang="en-US" sz="1100" dirty="0">
              <a:solidFill>
                <a:srgbClr val="121512"/>
              </a:solidFill>
              <a:latin typeface="Inter Variabl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121512"/>
                </a:solidFill>
                <a:latin typeface="Inter Variable"/>
              </a:rPr>
              <a:t>Слишком крутой спада с 2010 по 2023 год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121512"/>
                </a:solidFill>
                <a:latin typeface="Inter Variable"/>
              </a:rPr>
              <a:t>Слишком слабый спад с 2010 по 2023 год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121512"/>
                </a:solidFill>
                <a:latin typeface="Inter Variable"/>
              </a:rPr>
              <a:t>Слишком резкий рост с 2010 по 2023 год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121512"/>
                </a:solidFill>
                <a:latin typeface="Inter Variable"/>
              </a:rPr>
              <a:t>Слишком слабый рост с 2010 по 2023 год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121512"/>
                </a:solidFill>
                <a:latin typeface="Inter Variable"/>
              </a:rPr>
              <a:t>Любые другие комментарии, пожалуйста, напишите ниже</a:t>
            </a:r>
            <a:endParaRPr lang="en-CH" sz="1100" dirty="0">
              <a:solidFill>
                <a:srgbClr val="121512"/>
              </a:solidFill>
              <a:latin typeface="Inter Variable"/>
            </a:endParaRPr>
          </a:p>
        </p:txBody>
      </p:sp>
    </p:spTree>
    <p:extLst>
      <p:ext uri="{BB962C8B-B14F-4D97-AF65-F5344CB8AC3E}">
        <p14:creationId xmlns:p14="http://schemas.microsoft.com/office/powerpoint/2010/main" val="763978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BE91A-F38B-D4F2-B10C-FA63BC14A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934" y="422282"/>
            <a:ext cx="11420037" cy="1325563"/>
          </a:xfrm>
        </p:spPr>
        <p:txBody>
          <a:bodyPr>
            <a:noAutofit/>
          </a:bodyPr>
          <a:lstStyle/>
          <a:p>
            <a:r>
              <a:rPr lang="ru-RU" sz="3200" dirty="0"/>
              <a:t>Тенденция распространенности ВИЧ среди ключевых групп населения: оценка по модели Goals в сравнении с EPP</a:t>
            </a:r>
            <a:r>
              <a:rPr lang="en-US" sz="3200" dirty="0"/>
              <a:t>/</a:t>
            </a:r>
            <a:r>
              <a:rPr lang="ru-RU" sz="3200" dirty="0"/>
              <a:t>ПОП</a:t>
            </a:r>
            <a:endParaRPr lang="en-CH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6359BA-B289-DD90-1001-F3B35CB45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6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6B449D9-DBD8-568F-5801-19DCC2AB5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99" y="2130872"/>
            <a:ext cx="11925121" cy="297928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58382C6-D41B-307F-6043-04CDD44B11D7}"/>
              </a:ext>
            </a:extLst>
          </p:cNvPr>
          <p:cNvSpPr txBox="1"/>
          <p:nvPr/>
        </p:nvSpPr>
        <p:spPr>
          <a:xfrm>
            <a:off x="133439" y="5414055"/>
            <a:ext cx="99061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400" b="0" i="0">
                <a:solidFill>
                  <a:srgbClr val="121512"/>
                </a:solidFill>
                <a:effectLst/>
                <a:latin typeface="Inter Variable"/>
              </a:defRPr>
            </a:lvl1pPr>
          </a:lstStyle>
          <a:p>
            <a:r>
              <a:rPr lang="ru-RU" dirty="0"/>
              <a:t>Графики предоставленны также в электронной таблице Excel для сравнение исторической тенденции распространенности ВИЧ среди ключевых групп населения по модели Goals в сравнении с EPP</a:t>
            </a:r>
            <a:r>
              <a:rPr lang="en-US" dirty="0"/>
              <a:t>/</a:t>
            </a:r>
            <a:r>
              <a:rPr lang="ru-RU" dirty="0"/>
              <a:t>ПОП (2023 раунд).</a:t>
            </a:r>
            <a:endParaRPr lang="en-US" dirty="0"/>
          </a:p>
        </p:txBody>
      </p:sp>
      <p:pic>
        <p:nvPicPr>
          <p:cNvPr id="3" name="Picture 2" descr="A drawing of a person&#10;&#10;Description automatically generated">
            <a:extLst>
              <a:ext uri="{FF2B5EF4-FFF2-40B4-BE49-F238E27FC236}">
                <a16:creationId xmlns:a16="http://schemas.microsoft.com/office/drawing/2014/main" id="{80CE4974-5887-1750-7F16-13BD719BF9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356" y="198211"/>
            <a:ext cx="1540764" cy="2286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9CE878B-C2A4-D6D3-1635-4F667FE3AEC5}"/>
              </a:ext>
            </a:extLst>
          </p:cNvPr>
          <p:cNvSpPr/>
          <p:nvPr/>
        </p:nvSpPr>
        <p:spPr>
          <a:xfrm>
            <a:off x="5248275" y="2200275"/>
            <a:ext cx="2333625" cy="14382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177846-6BB6-6301-5A9E-8D62627F51BE}"/>
              </a:ext>
            </a:extLst>
          </p:cNvPr>
          <p:cNvSpPr txBox="1"/>
          <p:nvPr/>
        </p:nvSpPr>
        <p:spPr>
          <a:xfrm>
            <a:off x="5381482" y="2405504"/>
            <a:ext cx="26480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0" dirty="0">
                <a:solidFill>
                  <a:srgbClr val="121512"/>
                </a:solidFill>
                <a:effectLst/>
                <a:latin typeface="Inter Variable"/>
              </a:rPr>
              <a:t>Пояснение</a:t>
            </a:r>
            <a:r>
              <a:rPr lang="ru-RU" sz="1200" b="0" i="0" dirty="0">
                <a:solidFill>
                  <a:srgbClr val="121512"/>
                </a:solidFill>
                <a:effectLst/>
                <a:latin typeface="Inter Variable"/>
              </a:rPr>
              <a:t>: EPP</a:t>
            </a:r>
            <a:r>
              <a:rPr lang="en-US" sz="1200" b="0" i="0" dirty="0">
                <a:solidFill>
                  <a:srgbClr val="121512"/>
                </a:solidFill>
                <a:effectLst/>
                <a:latin typeface="Inter Variable"/>
              </a:rPr>
              <a:t>/</a:t>
            </a:r>
            <a:r>
              <a:rPr lang="ru-RU" sz="1200" b="0" i="0" dirty="0">
                <a:solidFill>
                  <a:srgbClr val="121512"/>
                </a:solidFill>
                <a:effectLst/>
                <a:latin typeface="Inter Variable"/>
              </a:rPr>
              <a:t>ПОП будет отображаться только для стран, которые использовали модель EPP</a:t>
            </a:r>
            <a:r>
              <a:rPr lang="en-US" sz="1200" b="0" i="0" dirty="0">
                <a:solidFill>
                  <a:srgbClr val="121512"/>
                </a:solidFill>
                <a:effectLst/>
                <a:latin typeface="Inter Variable"/>
              </a:rPr>
              <a:t>/</a:t>
            </a:r>
            <a:r>
              <a:rPr lang="ru-RU" sz="1200" b="0" i="0" dirty="0">
                <a:solidFill>
                  <a:srgbClr val="121512"/>
                </a:solidFill>
                <a:effectLst/>
                <a:latin typeface="Inter Variable"/>
              </a:rPr>
              <a:t>ПОП в качестве модели заболеваемости в рамках программы Spectrum (а не модели CSAVR, AEM, ECDC или </a:t>
            </a:r>
            <a:r>
              <a:rPr lang="ru-RU" sz="1200" dirty="0"/>
              <a:t>Модель Прямой Заболеваемости</a:t>
            </a:r>
            <a:r>
              <a:rPr lang="en-US" sz="1200" dirty="0"/>
              <a:t>/ Direct incidence model</a:t>
            </a:r>
            <a:r>
              <a:rPr lang="ru-RU" sz="1200" dirty="0"/>
              <a:t> </a:t>
            </a:r>
            <a:r>
              <a:rPr lang="ru-RU" sz="1200" b="0" i="0" dirty="0">
                <a:solidFill>
                  <a:srgbClr val="121512"/>
                </a:solidFill>
                <a:effectLst/>
                <a:latin typeface="Inter Variable"/>
              </a:rPr>
              <a:t>).</a:t>
            </a:r>
            <a:endParaRPr lang="en-CH" sz="12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2F17CE-1873-1137-16EF-05A0CF72E120}"/>
              </a:ext>
            </a:extLst>
          </p:cNvPr>
          <p:cNvSpPr/>
          <p:nvPr/>
        </p:nvSpPr>
        <p:spPr>
          <a:xfrm>
            <a:off x="8610600" y="2200275"/>
            <a:ext cx="3044371" cy="6381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5878B8-6312-5B78-E9DA-98BFD99FEB39}"/>
              </a:ext>
            </a:extLst>
          </p:cNvPr>
          <p:cNvSpPr txBox="1"/>
          <p:nvPr/>
        </p:nvSpPr>
        <p:spPr>
          <a:xfrm>
            <a:off x="8591899" y="2007453"/>
            <a:ext cx="3516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b="1" i="0">
                <a:solidFill>
                  <a:srgbClr val="121512"/>
                </a:solidFill>
                <a:effectLst/>
                <a:latin typeface="Inter Variable"/>
              </a:defRPr>
            </a:lvl1pPr>
          </a:lstStyle>
          <a:p>
            <a:r>
              <a:rPr lang="ru-RU" dirty="0"/>
              <a:t>Комментарий страны о соответствии эпидемии.</a:t>
            </a:r>
            <a:endParaRPr lang="en-US" dirty="0"/>
          </a:p>
          <a:p>
            <a:endParaRPr lang="ru-RU" dirty="0"/>
          </a:p>
          <a:p>
            <a:r>
              <a:rPr lang="ru-RU" i="1" dirty="0"/>
              <a:t>Предполагаемая распространенность среди ЖСБ/</a:t>
            </a:r>
            <a:r>
              <a:rPr lang="en-US" i="1" dirty="0"/>
              <a:t>FSW</a:t>
            </a:r>
            <a:r>
              <a:rPr lang="ru-RU" i="1" dirty="0"/>
              <a:t> выглядит:</a:t>
            </a:r>
            <a:endParaRPr lang="en-CH" i="1" dirty="0"/>
          </a:p>
        </p:txBody>
      </p:sp>
    </p:spTree>
    <p:extLst>
      <p:ext uri="{BB962C8B-B14F-4D97-AF65-F5344CB8AC3E}">
        <p14:creationId xmlns:p14="http://schemas.microsoft.com/office/powerpoint/2010/main" val="815816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BE91A-F38B-D4F2-B10C-FA63BC14A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551" y="312511"/>
            <a:ext cx="10321764" cy="1325563"/>
          </a:xfrm>
        </p:spPr>
        <p:txBody>
          <a:bodyPr>
            <a:noAutofit/>
          </a:bodyPr>
          <a:lstStyle/>
          <a:p>
            <a:r>
              <a:rPr lang="ru-RU" sz="3200" dirty="0"/>
              <a:t>Перечень стран, для которых имеются</a:t>
            </a:r>
            <a:r>
              <a:rPr lang="en-US" sz="3200" dirty="0"/>
              <a:t> </a:t>
            </a:r>
            <a:r>
              <a:rPr lang="ru-RU" sz="3200" dirty="0"/>
              <a:t>данные</a:t>
            </a:r>
            <a:r>
              <a:rPr lang="en-US" sz="3200" dirty="0"/>
              <a:t> </a:t>
            </a:r>
            <a:r>
              <a:rPr lang="ru-RU" sz="3200" dirty="0"/>
              <a:t>в соответствие</a:t>
            </a:r>
            <a:r>
              <a:rPr lang="en-US" sz="3200" dirty="0"/>
              <a:t> </a:t>
            </a:r>
            <a:r>
              <a:rPr lang="ru-RU" sz="3200" dirty="0"/>
              <a:t> с</a:t>
            </a:r>
            <a:r>
              <a:rPr lang="en-US" sz="3200" dirty="0"/>
              <a:t> </a:t>
            </a:r>
            <a:r>
              <a:rPr lang="ru-RU" sz="3200" dirty="0"/>
              <a:t>Goals в Excel о ключевых группах населения для анализа национальными командами</a:t>
            </a:r>
            <a:endParaRPr lang="en-CH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4F54D-E4E6-F78D-C802-6D2CC048F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551" y="1752374"/>
            <a:ext cx="11181735" cy="4969101"/>
          </a:xfrm>
        </p:spPr>
        <p:txBody>
          <a:bodyPr>
            <a:normAutofit/>
          </a:bodyPr>
          <a:lstStyle/>
          <a:p>
            <a:r>
              <a:rPr lang="ru-RU" sz="1800" b="1" i="0" dirty="0">
                <a:solidFill>
                  <a:srgbClr val="121512"/>
                </a:solidFill>
                <a:effectLst/>
                <a:latin typeface="Inter Variable"/>
              </a:rPr>
              <a:t>Восточная и Южная Африка</a:t>
            </a:r>
            <a:r>
              <a:rPr lang="ru-RU" sz="1800" b="0" i="0" dirty="0">
                <a:solidFill>
                  <a:srgbClr val="121512"/>
                </a:solidFill>
                <a:effectLst/>
                <a:latin typeface="Inter Variable"/>
              </a:rPr>
              <a:t>: Мадагаскар</a:t>
            </a:r>
            <a:endParaRPr lang="en-US" sz="1800" b="0" i="0" dirty="0">
              <a:solidFill>
                <a:srgbClr val="121512"/>
              </a:solidFill>
              <a:effectLst/>
              <a:latin typeface="Inter Variable"/>
            </a:endParaRPr>
          </a:p>
          <a:p>
            <a:r>
              <a:rPr lang="ru-RU" sz="1800" b="1" i="0" dirty="0">
                <a:solidFill>
                  <a:srgbClr val="121512"/>
                </a:solidFill>
                <a:effectLst/>
                <a:latin typeface="Inter Variable"/>
              </a:rPr>
              <a:t>Западная Африка</a:t>
            </a:r>
            <a:r>
              <a:rPr lang="ru-RU" sz="1800" b="0" i="0" dirty="0">
                <a:solidFill>
                  <a:srgbClr val="121512"/>
                </a:solidFill>
                <a:effectLst/>
                <a:latin typeface="Inter Variable"/>
              </a:rPr>
              <a:t>: Гана</a:t>
            </a:r>
            <a:endParaRPr lang="en-US" sz="1800" b="0" i="0" dirty="0">
              <a:solidFill>
                <a:srgbClr val="121512"/>
              </a:solidFill>
              <a:effectLst/>
              <a:latin typeface="Inter Variable"/>
            </a:endParaRPr>
          </a:p>
          <a:p>
            <a:r>
              <a:rPr lang="ru-RU" sz="1800" b="1" i="0" dirty="0">
                <a:solidFill>
                  <a:srgbClr val="121512"/>
                </a:solidFill>
                <a:effectLst/>
                <a:latin typeface="Inter Variable"/>
              </a:rPr>
              <a:t>Латинская Америка</a:t>
            </a:r>
            <a:r>
              <a:rPr lang="ru-RU" sz="1800" b="0" i="0" dirty="0">
                <a:solidFill>
                  <a:srgbClr val="121512"/>
                </a:solidFill>
                <a:effectLst/>
                <a:latin typeface="Inter Variable"/>
              </a:rPr>
              <a:t>: Бразилия, Колумбия, Коста-Рика, Сальвадор, Мексика, Парагвай и Перу</a:t>
            </a:r>
            <a:endParaRPr lang="en-US" sz="1800" b="0" i="0" dirty="0">
              <a:solidFill>
                <a:srgbClr val="121512"/>
              </a:solidFill>
              <a:effectLst/>
              <a:latin typeface="Inter Variable"/>
            </a:endParaRPr>
          </a:p>
          <a:p>
            <a:r>
              <a:rPr lang="ru-RU" sz="1800" b="1" i="0" dirty="0">
                <a:solidFill>
                  <a:srgbClr val="121512"/>
                </a:solidFill>
                <a:effectLst/>
                <a:latin typeface="Inter Variable"/>
              </a:rPr>
              <a:t>Азия и Тихоокеанский регион</a:t>
            </a:r>
            <a:r>
              <a:rPr lang="ru-RU" sz="1800" b="0" i="0" dirty="0">
                <a:solidFill>
                  <a:srgbClr val="121512"/>
                </a:solidFill>
                <a:effectLst/>
                <a:latin typeface="Inter Variable"/>
              </a:rPr>
              <a:t>: Китай, Индия и Папуа - Новая Гвинея</a:t>
            </a:r>
            <a:endParaRPr lang="en-US" sz="1800" b="0" i="0" dirty="0">
              <a:solidFill>
                <a:srgbClr val="121512"/>
              </a:solidFill>
              <a:effectLst/>
              <a:latin typeface="Inter Variable"/>
            </a:endParaRPr>
          </a:p>
          <a:p>
            <a:r>
              <a:rPr lang="ru-RU" sz="1800" b="1" i="0" dirty="0">
                <a:solidFill>
                  <a:srgbClr val="121512"/>
                </a:solidFill>
                <a:effectLst/>
                <a:latin typeface="Inter Variable"/>
              </a:rPr>
              <a:t>Карибский регион</a:t>
            </a:r>
            <a:r>
              <a:rPr lang="ru-RU" sz="1800" b="0" i="0" dirty="0">
                <a:solidFill>
                  <a:srgbClr val="121512"/>
                </a:solidFill>
                <a:effectLst/>
                <a:latin typeface="Inter Variable"/>
              </a:rPr>
              <a:t>: Белиз, Куба, Доминиканская Республика, Гайана, Гаити и Суринам</a:t>
            </a:r>
            <a:endParaRPr lang="en-US" sz="1800" b="0" i="0" dirty="0">
              <a:solidFill>
                <a:srgbClr val="121512"/>
              </a:solidFill>
              <a:effectLst/>
              <a:latin typeface="Inter Variable"/>
            </a:endParaRPr>
          </a:p>
          <a:p>
            <a:r>
              <a:rPr lang="ru-RU" sz="1800" b="1" i="0" dirty="0">
                <a:solidFill>
                  <a:srgbClr val="121512"/>
                </a:solidFill>
                <a:effectLst/>
                <a:latin typeface="Inter Variable"/>
              </a:rPr>
              <a:t>Восточная Европа и Центральная Азия</a:t>
            </a:r>
            <a:r>
              <a:rPr lang="ru-RU" sz="1800" b="0" i="0" dirty="0">
                <a:solidFill>
                  <a:srgbClr val="121512"/>
                </a:solidFill>
                <a:effectLst/>
                <a:latin typeface="Inter Variable"/>
              </a:rPr>
              <a:t>: Грузия, Казахстан, Кыргызстан, Черногория, Северная Македония, Россия, Таджикистан, Украина и Узбекистан</a:t>
            </a:r>
            <a:endParaRPr lang="en-US" sz="1800" b="0" i="0" dirty="0">
              <a:solidFill>
                <a:srgbClr val="121512"/>
              </a:solidFill>
              <a:effectLst/>
              <a:latin typeface="Inter Variable"/>
            </a:endParaRPr>
          </a:p>
          <a:p>
            <a:r>
              <a:rPr lang="ru-RU" sz="1800" b="1" i="0" dirty="0">
                <a:solidFill>
                  <a:srgbClr val="121512"/>
                </a:solidFill>
                <a:effectLst/>
                <a:latin typeface="Inter Variable"/>
              </a:rPr>
              <a:t>Ближний Восток и Северная Африка</a:t>
            </a:r>
            <a:r>
              <a:rPr lang="ru-RU" sz="1800" b="0" i="0" dirty="0">
                <a:solidFill>
                  <a:srgbClr val="121512"/>
                </a:solidFill>
                <a:effectLst/>
                <a:latin typeface="Inter Variable"/>
              </a:rPr>
              <a:t>: Египет, Ливан, Судан и Йемен</a:t>
            </a:r>
            <a:endParaRPr lang="en-US" sz="1800" b="0" i="0" dirty="0">
              <a:solidFill>
                <a:srgbClr val="121512"/>
              </a:solidFill>
              <a:effectLst/>
              <a:latin typeface="Inter Variable"/>
            </a:endParaRPr>
          </a:p>
          <a:p>
            <a:r>
              <a:rPr lang="ru-RU" sz="1800" b="1" i="0" dirty="0">
                <a:solidFill>
                  <a:srgbClr val="121512"/>
                </a:solidFill>
                <a:effectLst/>
                <a:latin typeface="Inter Variable"/>
              </a:rPr>
              <a:t>Другие регионы</a:t>
            </a:r>
            <a:r>
              <a:rPr lang="ru-RU" sz="1800" b="0" i="0" dirty="0">
                <a:solidFill>
                  <a:srgbClr val="121512"/>
                </a:solidFill>
                <a:effectLst/>
                <a:latin typeface="Inter Variable"/>
              </a:rPr>
              <a:t>: Сербия</a:t>
            </a:r>
            <a:endParaRPr lang="en-CH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6359BA-B289-DD90-1001-F3B35CB45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 descr="A drawing of a person&#10;&#10;Description automatically generated">
            <a:extLst>
              <a:ext uri="{FF2B5EF4-FFF2-40B4-BE49-F238E27FC236}">
                <a16:creationId xmlns:a16="http://schemas.microsoft.com/office/drawing/2014/main" id="{99174585-0F87-AB77-891D-27B8DA9FC4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356" y="198211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413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288ef829-98c5-46d1-83dc-c2ef7c814da2" xsi:nil="true"/>
    <TaxCatchAll xmlns="2ddeef39-65d3-4660-94f2-f063f949c57e" xsi:nil="true"/>
    <lcf76f155ced4ddcb4097134ff3c332f xmlns="288ef829-98c5-46d1-83dc-c2ef7c814da2">
      <Terms xmlns="http://schemas.microsoft.com/office/infopath/2007/PartnerControls"/>
    </lcf76f155ced4ddcb4097134ff3c332f>
    <SharedWithUsers xmlns="2ddeef39-65d3-4660-94f2-f063f949c57e">
      <UserInfo>
        <DisplayName>SABIN, Keith</DisplayName>
        <AccountId>25</AccountId>
        <AccountType/>
      </UserInfo>
      <UserInfo>
        <DisplayName>EBY, Ehounoud Pascal</DisplayName>
        <AccountId>44</AccountId>
        <AccountType/>
      </UserInfo>
      <UserInfo>
        <DisplayName>FRESCURA, Luisa</DisplayName>
        <AccountId>27</AccountId>
        <AccountType/>
      </UserInfo>
      <UserInfo>
        <DisplayName>WANYEKI, Ian</DisplayName>
        <AccountId>197</AccountId>
        <AccountType/>
      </UserInfo>
      <UserInfo>
        <DisplayName>MAHY, Mary</DisplayName>
        <AccountId>20</AccountId>
        <AccountType/>
      </UserInfo>
      <UserInfo>
        <DisplayName>KORENROMP, Eline Louise</DisplayName>
        <AccountId>7579</AccountId>
        <AccountType/>
      </UserInfo>
      <UserInfo>
        <DisplayName>NZE-EYO'O, Rodrigue</DisplayName>
        <AccountId>902</AccountId>
        <AccountType/>
      </UserInfo>
      <UserInfo>
        <DisplayName>RWODZI, Desire Tarwireyi</DisplayName>
        <AccountId>4456</AccountId>
        <AccountType/>
      </UserInfo>
      <UserInfo>
        <DisplayName>ARIAS GARCIA, Sonia</DisplayName>
        <AccountId>11570</AccountId>
        <AccountType/>
      </UserInfo>
      <UserInfo>
        <DisplayName>SEDAY, Mary Ann</DisplayName>
        <AccountId>47</AccountId>
        <AccountType/>
      </UserInfo>
      <UserInfo>
        <DisplayName>BRACAMONTE BARDALEZ, Patricia</DisplayName>
        <AccountId>1140</AccountId>
        <AccountType/>
      </UserInfo>
      <UserInfo>
        <DisplayName>YAKUSIK, Anna</DisplayName>
        <AccountId>38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3E641F549574BB805BD9C73365D4F" ma:contentTypeVersion="19" ma:contentTypeDescription="Create a new document." ma:contentTypeScope="" ma:versionID="fd2d0a4ae318738fa5f1ff72e65b2934">
  <xsd:schema xmlns:xsd="http://www.w3.org/2001/XMLSchema" xmlns:xs="http://www.w3.org/2001/XMLSchema" xmlns:p="http://schemas.microsoft.com/office/2006/metadata/properties" xmlns:ns2="288ef829-98c5-46d1-83dc-c2ef7c814da2" xmlns:ns3="2ddeef39-65d3-4660-94f2-f063f949c57e" targetNamespace="http://schemas.microsoft.com/office/2006/metadata/properties" ma:root="true" ma:fieldsID="37c2625be6a258cebd7413079fa12bc5" ns2:_="" ns3:_="">
    <xsd:import namespace="288ef829-98c5-46d1-83dc-c2ef7c814da2"/>
    <xsd:import namespace="2ddeef39-65d3-4660-94f2-f063f949c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8ef829-98c5-46d1-83dc-c2ef7c814d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008808e-a4ff-498b-8b44-8869f1dca9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deef39-65d3-4660-94f2-f063f949c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1142ec6-8224-48c2-babf-013e8b339833}" ma:internalName="TaxCatchAll" ma:showField="CatchAllData" ma:web="2ddeef39-65d3-4660-94f2-f063f949c5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EFC1DD-034F-4B43-91CC-C5BA77A5D37E}">
  <ds:schemaRefs>
    <ds:schemaRef ds:uri="288ef829-98c5-46d1-83dc-c2ef7c814da2"/>
    <ds:schemaRef ds:uri="2ddeef39-65d3-4660-94f2-f063f949c57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5D59F95-0977-4650-B0AD-61E2F7509D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075BA0-8626-4E6F-94D9-3C382CF9A4B1}">
  <ds:schemaRefs>
    <ds:schemaRef ds:uri="288ef829-98c5-46d1-83dc-c2ef7c814da2"/>
    <ds:schemaRef ds:uri="2ddeef39-65d3-4660-94f2-f063f949c57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c2e1cf9b-e1b6-44eb-8021-428c292d3eb5}" enabled="0" method="" siteId="{c2e1cf9b-e1b6-44eb-8021-428c292d3eb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1137</Words>
  <Application>Microsoft Office PowerPoint</Application>
  <PresentationFormat>Widescreen</PresentationFormat>
  <Paragraphs>293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Inter Variable</vt:lpstr>
      <vt:lpstr>Symbol</vt:lpstr>
      <vt:lpstr>Office Theme</vt:lpstr>
      <vt:lpstr>Таблица Excel для анализа ключевых групп населения в странах с концентрированной эпидемией ВИЧ в сопровождении прогнозов Spectrum 2024 </vt:lpstr>
      <vt:lpstr>Расчеты ключевых групп населения в контексте общенациональных оценок Spectrum</vt:lpstr>
      <vt:lpstr>Рабочая книга ключевых групп населения, концентрированные эпидемии: данные о распространенности</vt:lpstr>
      <vt:lpstr>Рабочая тетрадь по ключевым группам населения, концентрированные эпидемии: оценки численности населения</vt:lpstr>
      <vt:lpstr>Оценка распространенности по модели Goals: страны, использующие модель CSAVR (или Модель Прямой Заболеваемости/ Direct incidence model или ECDC)</vt:lpstr>
      <vt:lpstr>Тенденция распространенности ВИЧ среди ключевых групп населения: оценка по модели Goals в сравнении с EPP/ПОП</vt:lpstr>
      <vt:lpstr>Перечень стран, для которых имеются данные в соответствие  с Goals в Excel о ключевых группах населения для анализа национальными командами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rglaubius</dc:creator>
  <cp:lastModifiedBy>YAKUSIK, Anna</cp:lastModifiedBy>
  <cp:revision>8</cp:revision>
  <cp:lastPrinted>2023-11-30T16:34:53Z</cp:lastPrinted>
  <dcterms:created xsi:type="dcterms:W3CDTF">2017-12-22T14:29:51Z</dcterms:created>
  <dcterms:modified xsi:type="dcterms:W3CDTF">2024-02-21T08:18:01Z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0x0101006893E641F549574BB805BD9C73365D4F</vt:lpwstr>
  </property>
  <property fmtid="{D5CDD505-2E9C-101B-9397-08002B2CF9AE}" pid="3" name="MediaServiceImageTags">
    <vt:lpwstr/>
  </property>
</Properties>
</file>