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2"/>
  </p:notesMasterIdLst>
  <p:sldIdLst>
    <p:sldId id="322" r:id="rId3"/>
    <p:sldId id="273" r:id="rId4"/>
    <p:sldId id="323" r:id="rId5"/>
    <p:sldId id="274" r:id="rId6"/>
    <p:sldId id="275" r:id="rId7"/>
    <p:sldId id="257" r:id="rId8"/>
    <p:sldId id="276" r:id="rId9"/>
    <p:sldId id="279" r:id="rId10"/>
    <p:sldId id="277" r:id="rId11"/>
    <p:sldId id="260" r:id="rId12"/>
    <p:sldId id="278" r:id="rId13"/>
    <p:sldId id="258" r:id="rId14"/>
    <p:sldId id="261" r:id="rId15"/>
    <p:sldId id="318" r:id="rId16"/>
    <p:sldId id="319" r:id="rId17"/>
    <p:sldId id="281" r:id="rId18"/>
    <p:sldId id="321" r:id="rId19"/>
    <p:sldId id="268" r:id="rId20"/>
    <p:sldId id="280" r:id="rId21"/>
    <p:sldId id="283" r:id="rId22"/>
    <p:sldId id="296" r:id="rId23"/>
    <p:sldId id="284" r:id="rId24"/>
    <p:sldId id="262" r:id="rId25"/>
    <p:sldId id="289" r:id="rId26"/>
    <p:sldId id="291" r:id="rId27"/>
    <p:sldId id="315" r:id="rId28"/>
    <p:sldId id="292" r:id="rId29"/>
    <p:sldId id="295" r:id="rId30"/>
    <p:sldId id="293" r:id="rId31"/>
    <p:sldId id="294" r:id="rId32"/>
    <p:sldId id="299" r:id="rId33"/>
    <p:sldId id="300" r:id="rId34"/>
    <p:sldId id="298" r:id="rId35"/>
    <p:sldId id="301" r:id="rId36"/>
    <p:sldId id="302" r:id="rId37"/>
    <p:sldId id="303" r:id="rId38"/>
    <p:sldId id="316" r:id="rId39"/>
    <p:sldId id="304" r:id="rId40"/>
    <p:sldId id="305" r:id="rId41"/>
    <p:sldId id="306" r:id="rId42"/>
    <p:sldId id="308" r:id="rId43"/>
    <p:sldId id="317" r:id="rId44"/>
    <p:sldId id="309" r:id="rId45"/>
    <p:sldId id="310" r:id="rId46"/>
    <p:sldId id="312" r:id="rId47"/>
    <p:sldId id="313" r:id="rId48"/>
    <p:sldId id="311" r:id="rId49"/>
    <p:sldId id="320" r:id="rId50"/>
    <p:sldId id="31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3FF"/>
    <a:srgbClr val="3182BD"/>
    <a:srgbClr val="BDD7E7"/>
    <a:srgbClr val="6BAED6"/>
    <a:srgbClr val="08519C"/>
    <a:srgbClr val="DEEBF7"/>
    <a:srgbClr val="9ECAE1"/>
    <a:srgbClr val="00BFC4"/>
    <a:srgbClr val="7C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55B00-5383-4224-99C7-2E644E761671}" v="10" dt="2022-02-24T11:18:08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55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9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6/11/relationships/changesInfo" Target="changesInfos/changesInfo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YEKI, Ian" userId="de6f23d4-e1b7-41d4-acd6-7c622088cf12" providerId="ADAL" clId="{FEE55B00-5383-4224-99C7-2E644E761671}"/>
    <pc:docChg chg="custSel addSld modSld sldOrd">
      <pc:chgData name="WANYEKI, Ian" userId="de6f23d4-e1b7-41d4-acd6-7c622088cf12" providerId="ADAL" clId="{FEE55B00-5383-4224-99C7-2E644E761671}" dt="2022-02-24T11:18:17.356" v="24"/>
      <pc:docMkLst>
        <pc:docMk/>
      </pc:docMkLst>
      <pc:sldChg chg="ord">
        <pc:chgData name="WANYEKI, Ian" userId="de6f23d4-e1b7-41d4-acd6-7c622088cf12" providerId="ADAL" clId="{FEE55B00-5383-4224-99C7-2E644E761671}" dt="2022-02-24T11:18:17.356" v="24"/>
        <pc:sldMkLst>
          <pc:docMk/>
          <pc:sldMk cId="689158511" sldId="257"/>
        </pc:sldMkLst>
      </pc:sldChg>
      <pc:sldChg chg="add">
        <pc:chgData name="WANYEKI, Ian" userId="de6f23d4-e1b7-41d4-acd6-7c622088cf12" providerId="ADAL" clId="{FEE55B00-5383-4224-99C7-2E644E761671}" dt="2022-02-24T11:18:08.135" v="22"/>
        <pc:sldMkLst>
          <pc:docMk/>
          <pc:sldMk cId="1502820168" sldId="273"/>
        </pc:sldMkLst>
      </pc:sldChg>
      <pc:sldChg chg="add">
        <pc:chgData name="WANYEKI, Ian" userId="de6f23d4-e1b7-41d4-acd6-7c622088cf12" providerId="ADAL" clId="{FEE55B00-5383-4224-99C7-2E644E761671}" dt="2022-02-24T11:18:08.135" v="22"/>
        <pc:sldMkLst>
          <pc:docMk/>
          <pc:sldMk cId="2812872262" sldId="274"/>
        </pc:sldMkLst>
      </pc:sldChg>
      <pc:sldChg chg="add">
        <pc:chgData name="WANYEKI, Ian" userId="de6f23d4-e1b7-41d4-acd6-7c622088cf12" providerId="ADAL" clId="{FEE55B00-5383-4224-99C7-2E644E761671}" dt="2022-02-24T11:18:08.135" v="22"/>
        <pc:sldMkLst>
          <pc:docMk/>
          <pc:sldMk cId="390618882" sldId="275"/>
        </pc:sldMkLst>
      </pc:sldChg>
      <pc:sldChg chg="modSp mod">
        <pc:chgData name="WANYEKI, Ian" userId="de6f23d4-e1b7-41d4-acd6-7c622088cf12" providerId="ADAL" clId="{FEE55B00-5383-4224-99C7-2E644E761671}" dt="2022-02-08T15:07:45.099" v="0" actId="27636"/>
        <pc:sldMkLst>
          <pc:docMk/>
          <pc:sldMk cId="2943549982" sldId="300"/>
        </pc:sldMkLst>
        <pc:spChg chg="mod">
          <ac:chgData name="WANYEKI, Ian" userId="de6f23d4-e1b7-41d4-acd6-7c622088cf12" providerId="ADAL" clId="{FEE55B00-5383-4224-99C7-2E644E761671}" dt="2022-02-08T15:07:45.099" v="0" actId="27636"/>
          <ac:spMkLst>
            <pc:docMk/>
            <pc:sldMk cId="2943549982" sldId="300"/>
            <ac:spMk id="3" creationId="{EC1B8928-93CB-D247-AD9B-68FBB64F9682}"/>
          </ac:spMkLst>
        </pc:spChg>
      </pc:sldChg>
      <pc:sldChg chg="modSp mod">
        <pc:chgData name="WANYEKI, Ian" userId="de6f23d4-e1b7-41d4-acd6-7c622088cf12" providerId="ADAL" clId="{FEE55B00-5383-4224-99C7-2E644E761671}" dt="2022-02-09T07:51:04.157" v="21" actId="1076"/>
        <pc:sldMkLst>
          <pc:docMk/>
          <pc:sldMk cId="2092252232" sldId="305"/>
        </pc:sldMkLst>
        <pc:spChg chg="mod">
          <ac:chgData name="WANYEKI, Ian" userId="de6f23d4-e1b7-41d4-acd6-7c622088cf12" providerId="ADAL" clId="{FEE55B00-5383-4224-99C7-2E644E761671}" dt="2022-02-09T07:50:50.573" v="18" actId="14100"/>
          <ac:spMkLst>
            <pc:docMk/>
            <pc:sldMk cId="2092252232" sldId="305"/>
            <ac:spMk id="2" creationId="{BA0F4885-5268-744D-B80D-03C1639F0275}"/>
          </ac:spMkLst>
        </pc:spChg>
        <pc:spChg chg="mod">
          <ac:chgData name="WANYEKI, Ian" userId="de6f23d4-e1b7-41d4-acd6-7c622088cf12" providerId="ADAL" clId="{FEE55B00-5383-4224-99C7-2E644E761671}" dt="2022-02-09T07:50:53.205" v="19" actId="1076"/>
          <ac:spMkLst>
            <pc:docMk/>
            <pc:sldMk cId="2092252232" sldId="305"/>
            <ac:spMk id="3" creationId="{F3CA242F-4B03-8949-B787-4944828F61D4}"/>
          </ac:spMkLst>
        </pc:spChg>
        <pc:picChg chg="mod">
          <ac:chgData name="WANYEKI, Ian" userId="de6f23d4-e1b7-41d4-acd6-7c622088cf12" providerId="ADAL" clId="{FEE55B00-5383-4224-99C7-2E644E761671}" dt="2022-02-09T07:50:58.709" v="20" actId="1076"/>
          <ac:picMkLst>
            <pc:docMk/>
            <pc:sldMk cId="2092252232" sldId="305"/>
            <ac:picMk id="4" creationId="{286FA846-6085-6144-9F32-E0FCC9B0EDF3}"/>
          </ac:picMkLst>
        </pc:picChg>
        <pc:picChg chg="mod">
          <ac:chgData name="WANYEKI, Ian" userId="de6f23d4-e1b7-41d4-acd6-7c622088cf12" providerId="ADAL" clId="{FEE55B00-5383-4224-99C7-2E644E761671}" dt="2022-02-09T07:51:04.157" v="21" actId="1076"/>
          <ac:picMkLst>
            <pc:docMk/>
            <pc:sldMk cId="2092252232" sldId="305"/>
            <ac:picMk id="5" creationId="{0187DCD9-1834-994C-82C9-489EF78AEC44}"/>
          </ac:picMkLst>
        </pc:picChg>
      </pc:sldChg>
      <pc:sldChg chg="modSp mod">
        <pc:chgData name="WANYEKI, Ian" userId="de6f23d4-e1b7-41d4-acd6-7c622088cf12" providerId="ADAL" clId="{FEE55B00-5383-4224-99C7-2E644E761671}" dt="2022-02-08T15:07:45.138" v="1" actId="27636"/>
        <pc:sldMkLst>
          <pc:docMk/>
          <pc:sldMk cId="425290403" sldId="310"/>
        </pc:sldMkLst>
        <pc:spChg chg="mod">
          <ac:chgData name="WANYEKI, Ian" userId="de6f23d4-e1b7-41d4-acd6-7c622088cf12" providerId="ADAL" clId="{FEE55B00-5383-4224-99C7-2E644E761671}" dt="2022-02-08T15:07:45.138" v="1" actId="27636"/>
          <ac:spMkLst>
            <pc:docMk/>
            <pc:sldMk cId="425290403" sldId="310"/>
            <ac:spMk id="3" creationId="{1F08CE60-4CD1-CE49-96E9-0B674168D883}"/>
          </ac:spMkLst>
        </pc:spChg>
      </pc:sldChg>
      <pc:sldChg chg="modSp add mod">
        <pc:chgData name="WANYEKI, Ian" userId="de6f23d4-e1b7-41d4-acd6-7c622088cf12" providerId="ADAL" clId="{FEE55B00-5383-4224-99C7-2E644E761671}" dt="2022-02-08T15:25:52.313" v="13" actId="20577"/>
        <pc:sldMkLst>
          <pc:docMk/>
          <pc:sldMk cId="44293973" sldId="321"/>
        </pc:sldMkLst>
        <pc:spChg chg="mod">
          <ac:chgData name="WANYEKI, Ian" userId="de6f23d4-e1b7-41d4-acd6-7c622088cf12" providerId="ADAL" clId="{FEE55B00-5383-4224-99C7-2E644E761671}" dt="2022-02-08T15:25:52.313" v="13" actId="20577"/>
          <ac:spMkLst>
            <pc:docMk/>
            <pc:sldMk cId="44293973" sldId="321"/>
            <ac:spMk id="2" creationId="{6574F3A6-6F4E-364B-AA95-04DEFEB500BE}"/>
          </ac:spMkLst>
        </pc:spChg>
      </pc:sldChg>
      <pc:sldChg chg="add">
        <pc:chgData name="WANYEKI, Ian" userId="de6f23d4-e1b7-41d4-acd6-7c622088cf12" providerId="ADAL" clId="{FEE55B00-5383-4224-99C7-2E644E761671}" dt="2022-02-24T11:18:08.135" v="22"/>
        <pc:sldMkLst>
          <pc:docMk/>
          <pc:sldMk cId="0" sldId="322"/>
        </pc:sldMkLst>
      </pc:sldChg>
      <pc:sldChg chg="add">
        <pc:chgData name="WANYEKI, Ian" userId="de6f23d4-e1b7-41d4-acd6-7c622088cf12" providerId="ADAL" clId="{FEE55B00-5383-4224-99C7-2E644E761671}" dt="2022-02-24T11:18:08.135" v="22"/>
        <pc:sldMkLst>
          <pc:docMk/>
          <pc:sldMk cId="554738513" sldId="32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binK\AppData\Roaming\Microsoft\Excel\KPAAG%25202021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aids-my.sharepoint.com/personal/sabink_unaids_org/Documents/incidence%20trend%20KP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Répartition mondiale des nouvelles infections à VIH, 2020</a:t>
            </a:r>
            <a:endParaRPr lang="es-ES" b="1" dirty="0"/>
          </a:p>
        </c:rich>
      </c:tx>
      <c:layout>
        <c:manualLayout>
          <c:xMode val="edge"/>
          <c:yMode val="edge"/>
          <c:x val="0.16458252622575534"/>
          <c:y val="2.604797615190657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>
        <c:manualLayout>
          <c:layoutTarget val="inner"/>
          <c:xMode val="edge"/>
          <c:yMode val="edge"/>
          <c:x val="0.20888940609935316"/>
          <c:y val="0.16717282759627591"/>
          <c:w val="0.625817567282273"/>
          <c:h val="0.7154985717862836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04-4D5E-A346-7FFDDC208D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04-4D5E-A346-7FFDDC208D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04-4D5E-A346-7FFDDC208D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04-4D5E-A346-7FFDDC208D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04-4D5E-A346-7FFDDC208D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804-4D5E-A346-7FFDDC208D2F}"/>
              </c:ext>
            </c:extLst>
          </c:dPt>
          <c:dLbls>
            <c:dLbl>
              <c:idx val="0"/>
              <c:layout>
                <c:manualLayout>
                  <c:x val="5.8287818843686286E-2"/>
                  <c:y val="3.028218882361122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err="1"/>
                      <a:t>Travailleuses</a:t>
                    </a:r>
                    <a:r>
                      <a:rPr lang="en-US" baseline="0" dirty="0"/>
                      <a:t> du </a:t>
                    </a:r>
                    <a:r>
                      <a:rPr lang="en-US" baseline="0" dirty="0" err="1"/>
                      <a:t>sexe</a:t>
                    </a:r>
                    <a:r>
                      <a:rPr lang="en-US" baseline="0" dirty="0"/>
                      <a:t>
</a:t>
                    </a:r>
                    <a:fld id="{5C489D5C-048C-4429-8A2C-8AEF6398459B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804-4D5E-A346-7FFDDC208D2F}"/>
                </c:ext>
              </c:extLst>
            </c:dLbl>
            <c:dLbl>
              <c:idx val="1"/>
              <c:layout>
                <c:manualLayout>
                  <c:x val="0.11410189206343975"/>
                  <c:y val="5.1090332653306321E-2"/>
                </c:manualLayout>
              </c:layout>
              <c:tx>
                <c:rich>
                  <a:bodyPr/>
                  <a:lstStyle/>
                  <a:p>
                    <a:r>
                      <a:rPr lang="fr-FR" dirty="0"/>
                      <a:t>Personnes qui s'injectent des drogues</a:t>
                    </a:r>
                    <a:r>
                      <a:rPr lang="fr-FR" baseline="0" dirty="0"/>
                      <a:t>
</a:t>
                    </a:r>
                    <a:fld id="{C6096127-29BF-4828-A0E4-DD49CA2030C0}" type="PERCENTAGE">
                      <a:rPr lang="fr-FR" baseline="0"/>
                      <a:pPr/>
                      <a:t>[PERCENTAGE]</a:t>
                    </a:fld>
                    <a:endParaRPr lang="fr-FR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804-4D5E-A346-7FFDDC208D2F}"/>
                </c:ext>
              </c:extLst>
            </c:dLbl>
            <c:dLbl>
              <c:idx val="2"/>
              <c:layout>
                <c:manualLayout>
                  <c:x val="3.8679186466468451E-2"/>
                  <c:y val="-7.11037065410203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sz="1400" b="0" dirty="0">
                        <a:solidFill>
                          <a:schemeClr val="tx1"/>
                        </a:solidFill>
                      </a:rPr>
                      <a:t>Hommes que ayant sex avec des hommes</a:t>
                    </a:r>
                    <a:r>
                      <a:rPr lang="fr-FR" sz="1400" b="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D4F3A107-644E-4A84-AE57-6E7739CD2912}" type="PERCENTAGE">
                      <a:rPr lang="fr-FR" sz="1400" b="0" baseline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fr-FR" sz="14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C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804-4D5E-A346-7FFDDC208D2F}"/>
                </c:ext>
              </c:extLst>
            </c:dLbl>
            <c:dLbl>
              <c:idx val="3"/>
              <c:layout>
                <c:manualLayout>
                  <c:x val="0.14069307198443612"/>
                  <c:y val="2.214677163636453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transféminin</a:t>
                    </a:r>
                    <a:r>
                      <a:rPr lang="en-US" baseline="0" dirty="0"/>
                      <a:t>
</a:t>
                    </a:r>
                    <a:fld id="{010FEA20-0CE5-4257-969D-DF0FA79C00E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804-4D5E-A346-7FFDDC208D2F}"/>
                </c:ext>
              </c:extLst>
            </c:dLbl>
            <c:dLbl>
              <c:idx val="4"/>
              <c:layout>
                <c:manualLayout>
                  <c:x val="-0.2032761264911579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fr-FR" dirty="0"/>
                      <a:t>Clients des professionnel(le)s du sexe et partenaires sexuels de toutes les populations clés</a:t>
                    </a:r>
                    <a:r>
                      <a:rPr lang="fr-FR" baseline="0" dirty="0"/>
                      <a:t>
</a:t>
                    </a:r>
                    <a:fld id="{2C9601D5-339B-4C37-9ABF-B16A0FD7BC03}" type="PERCENTAGE">
                      <a:rPr lang="fr-FR" baseline="0"/>
                      <a:pPr/>
                      <a:t>[PERCENTAGE]</a:t>
                    </a:fld>
                    <a:endParaRPr lang="fr-FR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804-4D5E-A346-7FFDDC208D2F}"/>
                </c:ext>
              </c:extLst>
            </c:dLbl>
            <c:dLbl>
              <c:idx val="5"/>
              <c:layout>
                <c:manualLayout>
                  <c:x val="-9.312342233810271E-3"/>
                  <c:y val="-8.353357371032889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Risques</a:t>
                    </a:r>
                    <a:r>
                      <a:rPr lang="en-US" dirty="0"/>
                      <a:t> non </a:t>
                    </a:r>
                    <a:r>
                      <a:rPr lang="en-US" dirty="0" err="1"/>
                      <a:t>signalés</a:t>
                    </a:r>
                    <a:endParaRPr lang="en-US" dirty="0"/>
                  </a:p>
                  <a:p>
                    <a:fld id="{F5FE8925-1F56-4464-A649-7516D189FEC3}" type="PERCENTAGE">
                      <a:rPr lang="en-US" baseline="0" smtClean="0"/>
                      <a:pPr/>
                      <a:t>[PERCENTAGE]</a:t>
                    </a:fld>
                    <a:endParaRPr lang="en-CH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804-4D5E-A346-7FFDDC208D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'NI figures'!$I$1:$O$1</c:f>
              <c:strCache>
                <c:ptCount val="7"/>
                <c:pt idx="0">
                  <c:v>Sex workers</c:v>
                </c:pt>
                <c:pt idx="1">
                  <c:v>People who inject drugs</c:v>
                </c:pt>
                <c:pt idx="2">
                  <c:v>Men who have sex with men</c:v>
                </c:pt>
                <c:pt idx="3">
                  <c:v>Transwomen</c:v>
                </c:pt>
                <c:pt idx="4">
                  <c:v>Clients of sex workers and sex partners of all key populations</c:v>
                </c:pt>
                <c:pt idx="5">
                  <c:v>Unreported risks</c:v>
                </c:pt>
                <c:pt idx="6">
                  <c:v>Total</c:v>
                </c:pt>
              </c:strCache>
            </c:strRef>
          </c:cat>
          <c:val>
            <c:numRef>
              <c:f>'NI figures'!$I$10:$N$10</c:f>
              <c:numCache>
                <c:formatCode>0</c:formatCode>
                <c:ptCount val="6"/>
                <c:pt idx="0">
                  <c:v>134217.47295660968</c:v>
                </c:pt>
                <c:pt idx="1">
                  <c:v>115748.03762125592</c:v>
                </c:pt>
                <c:pt idx="2">
                  <c:v>281962.70221074554</c:v>
                </c:pt>
                <c:pt idx="3">
                  <c:v>18245.608</c:v>
                </c:pt>
                <c:pt idx="4">
                  <c:v>225710.06789602089</c:v>
                </c:pt>
                <c:pt idx="5">
                  <c:v>452180.11131536798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04-4D5E-A346-7FFDDC208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4A-407C-8C8A-C015D89E6EF7}"/>
              </c:ext>
            </c:extLst>
          </c:dPt>
          <c:cat>
            <c:strRef>
              <c:f>Sheet1!$A$14:$A$17</c:f>
              <c:strCache>
                <c:ptCount val="4"/>
                <c:pt idx="0">
                  <c:v>Travailleuses du sexe</c:v>
                </c:pt>
                <c:pt idx="1">
                  <c:v>Personnes qui s'injectent des drogues</c:v>
                </c:pt>
                <c:pt idx="2">
                  <c:v>Hommes ayant des rapports sexuels avec des hommes</c:v>
                </c:pt>
                <c:pt idx="3">
                  <c:v>Transféminin</c:v>
                </c:pt>
              </c:strCache>
            </c:strRef>
          </c:cat>
          <c:val>
            <c:numRef>
              <c:f>Sheet1!$B$14:$B$17</c:f>
              <c:numCache>
                <c:formatCode>General</c:formatCode>
                <c:ptCount val="4"/>
                <c:pt idx="0">
                  <c:v>-6.8</c:v>
                </c:pt>
                <c:pt idx="1">
                  <c:v>-5.3</c:v>
                </c:pt>
                <c:pt idx="2" formatCode="0.00">
                  <c:v>24.5</c:v>
                </c:pt>
                <c:pt idx="3" formatCode="0.0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4A-407C-8C8A-C015D89E6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5037920"/>
        <c:axId val="1097001552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Sheet1!$A$14:$A$17</c:f>
              <c:strCache>
                <c:ptCount val="4"/>
                <c:pt idx="0">
                  <c:v>Travailleuses du sexe</c:v>
                </c:pt>
                <c:pt idx="1">
                  <c:v>Personnes qui s'injectent des drogues</c:v>
                </c:pt>
                <c:pt idx="2">
                  <c:v>Hommes ayant des rapports sexuels avec des hommes</c:v>
                </c:pt>
                <c:pt idx="3">
                  <c:v>Transféminin</c:v>
                </c:pt>
              </c:strCache>
            </c:strRef>
          </c:cat>
          <c:val>
            <c:numRef>
              <c:f>Sheet1!$C$14:$C$17</c:f>
              <c:numCache>
                <c:formatCode>General</c:formatCode>
                <c:ptCount val="4"/>
                <c:pt idx="0">
                  <c:v>-75</c:v>
                </c:pt>
                <c:pt idx="1">
                  <c:v>-75</c:v>
                </c:pt>
                <c:pt idx="2">
                  <c:v>-75</c:v>
                </c:pt>
                <c:pt idx="3">
                  <c:v>-75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4A-407C-8C8A-C015D89E6EF7}"/>
            </c:ext>
          </c:extLst>
        </c:ser>
        <c:ser>
          <c:idx val="2"/>
          <c:order val="2"/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Sheet1!$A$14:$A$17</c:f>
              <c:strCache>
                <c:ptCount val="4"/>
                <c:pt idx="0">
                  <c:v>Travailleuses du sexe</c:v>
                </c:pt>
                <c:pt idx="1">
                  <c:v>Personnes qui s'injectent des drogues</c:v>
                </c:pt>
                <c:pt idx="2">
                  <c:v>Hommes ayant des rapports sexuels avec des hommes</c:v>
                </c:pt>
                <c:pt idx="3">
                  <c:v>Transféminin</c:v>
                </c:pt>
              </c:strCache>
            </c:strRef>
          </c:cat>
          <c:val>
            <c:numRef>
              <c:f>Sheet1!$D$14:$D$17</c:f>
              <c:numCache>
                <c:formatCode>0.00</c:formatCode>
                <c:ptCount val="4"/>
                <c:pt idx="0" formatCode="General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4A-407C-8C8A-C015D89E6EF7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Sheet1!$A$14:$A$17</c:f>
              <c:strCache>
                <c:ptCount val="4"/>
                <c:pt idx="0">
                  <c:v>Travailleuses du sexe</c:v>
                </c:pt>
                <c:pt idx="1">
                  <c:v>Personnes qui s'injectent des drogues</c:v>
                </c:pt>
                <c:pt idx="2">
                  <c:v>Hommes ayant des rapports sexuels avec des hommes</c:v>
                </c:pt>
                <c:pt idx="3">
                  <c:v>Transféminin</c:v>
                </c:pt>
              </c:strCache>
            </c:strRef>
          </c:cat>
          <c:val>
            <c:numRef>
              <c:f>Sheet1!$E$14:$E$17</c:f>
              <c:numCache>
                <c:formatCode>General</c:formatCode>
                <c:ptCount val="4"/>
                <c:pt idx="0">
                  <c:v>-20</c:v>
                </c:pt>
                <c:pt idx="1">
                  <c:v>-20</c:v>
                </c:pt>
                <c:pt idx="2">
                  <c:v>-20</c:v>
                </c:pt>
                <c:pt idx="3">
                  <c:v>-20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4A-407C-8C8A-C015D89E6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5037920"/>
        <c:axId val="1097001552"/>
      </c:lineChart>
      <c:catAx>
        <c:axId val="121503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097001552"/>
        <c:crosses val="autoZero"/>
        <c:auto val="1"/>
        <c:lblAlgn val="ctr"/>
        <c:lblOffset val="100"/>
        <c:noMultiLvlLbl val="0"/>
      </c:catAx>
      <c:valAx>
        <c:axId val="1097001552"/>
        <c:scaling>
          <c:orientation val="minMax"/>
          <c:min val="-7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 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2150379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0.65556</cdr:x>
      <cdr:y>0.8814</cdr:y>
    </cdr:from>
    <cdr:to>
      <cdr:x>0.99722</cdr:x>
      <cdr:y>0.96512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32C0B22-D554-4584-8052-657782A88D60}"/>
            </a:ext>
          </a:extLst>
        </cdr:cNvPr>
        <cdr:cNvSpPr txBox="1"/>
      </cdr:nvSpPr>
      <cdr:spPr>
        <a:xfrm xmlns:a="http://schemas.openxmlformats.org/drawingml/2006/main">
          <a:off x="2997200" y="2406650"/>
          <a:ext cx="15621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dirty="0"/>
            <a:t>2020</a:t>
          </a:r>
          <a:r>
            <a:rPr lang="en-US" sz="1050" baseline="0" dirty="0"/>
            <a:t> target = 75% reduction</a:t>
          </a:r>
          <a:endParaRPr lang="en-CH" sz="105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5A552-3985-1F46-AF50-6841A761307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C705E-33B1-E44D-AAE2-A12C0BE07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19B7-7909-F143-8602-62BF642BC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FE17A-6022-CE41-A808-87AB15B11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B7FC-E8A3-BE42-88BF-39CCC408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248D-76A3-554A-A129-D58B01662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E35A7-DC1A-2047-B8E5-B9889753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C5203-9BEB-9749-85D9-DFAA5BFB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8378-9DA4-4841-9877-412E60EA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D3D32-1483-364A-8719-8DB36863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BF5A5-9D81-BF49-B0C3-D318494F1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DFE7D-F9E1-0342-A005-8BFCF94B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248D-76A3-554A-A129-D58B01662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B1BB8-7402-E34E-9EF7-C8155268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415AE-3B60-B94A-A412-FDB9BB4F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8378-9DA4-4841-9877-412E60EA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3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44308-CC7D-714D-BF9D-CA543FB47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1AFF5-8F4E-BF4E-B95C-5685F5C8E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38372-8D0F-7048-ADC3-374EB976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248D-76A3-554A-A129-D58B01662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BF617-AFDB-3B4E-AD3F-9CF702546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9F6F1-19DE-A043-831E-8DE9BC69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8378-9DA4-4841-9877-412E60EA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6A9C-8BB0-48BB-BB17-A09B4607D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4091E-4500-4D06-9D44-724C19D68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61F20-B18F-45F2-A559-C39FB82A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E34B-B4A2-47AD-92E8-81F9ED53A074}" type="datetimeFigureOut">
              <a:rPr lang="en-CH" smtClean="0"/>
              <a:t>24/02/2022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0DB0B-1ADA-4E2B-B552-AEE402CC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C41B-83B5-4763-9BC5-5BC031B1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1873-5ECE-4B9F-B774-439614A1065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4553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235A-A234-4C6A-AF62-E5E6B24E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2BB53-C4DA-4DBA-A278-4769650DD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A104A-3E5C-4077-8533-C7877DB8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E34B-B4A2-47AD-92E8-81F9ED53A074}" type="datetimeFigureOut">
              <a:rPr lang="en-CH" smtClean="0"/>
              <a:t>24/02/2022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CC78A-772E-46D3-B2F7-7F47AD1E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8ED2C-CE3B-40A0-AB2F-40668831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1873-5ECE-4B9F-B774-439614A1065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671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BCA53-7CF3-4934-8542-8D5DE02B1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5839B-B26B-41F8-B568-4F72F2FEA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54813-6738-421E-A018-D7A9C9FA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E34B-B4A2-47AD-92E8-81F9ED53A074}" type="datetimeFigureOut">
              <a:rPr lang="en-CH" smtClean="0"/>
              <a:t>24/02/2022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A29D7-F051-4322-9AB5-F153D8039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3733D-3350-419B-B38A-5C96A4F5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1873-5ECE-4B9F-B774-439614A1065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11181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E8DD-7187-42D7-8293-54E58AC4A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50A04-ED3A-4D20-A8C3-C3941438D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DA41B-17C1-4355-9CA5-24AE1CBC3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731CF-8033-47D4-9A89-E0CB9021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E34B-B4A2-47AD-92E8-81F9ED53A074}" type="datetimeFigureOut">
              <a:rPr lang="en-CH" smtClean="0"/>
              <a:t>24/02/2022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FB4A4-64D9-4B01-8E7F-3BF8509B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CAAEB-A37A-46C4-AFB6-D248E143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1873-5ECE-4B9F-B774-439614A1065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69867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D1C34-A2A6-4FAC-9905-BEAF8274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ABF2D-2A5D-4D40-9C92-C63607BDC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28848-31AB-4438-A4D6-42F436AB2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2D20A-52F8-4347-9652-C2420C3C0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109D7F-43EA-4AAD-B5F3-0B4CE8F21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4A3DD-7A43-40E8-AF49-2A1E3378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E34B-B4A2-47AD-92E8-81F9ED53A074}" type="datetimeFigureOut">
              <a:rPr lang="en-CH" smtClean="0"/>
              <a:t>24/02/2022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3F9B1F-6E36-4BD3-B11C-F9583924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1F9BDD-79D5-4980-B06A-2F1F6F87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1873-5ECE-4B9F-B774-439614A1065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7143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9040-748D-41C9-B338-28583BAF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59555-58A6-4DA4-BAC2-2BF96A44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E34B-B4A2-47AD-92E8-81F9ED53A074}" type="datetimeFigureOut">
              <a:rPr lang="en-CH" smtClean="0"/>
              <a:t>24/02/2022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E108C-2FFA-4FDB-A992-1EAAF44C0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F7596-A780-47D5-95EA-82433A30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1873-5ECE-4B9F-B774-439614A1065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87334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8AE2F-695E-42CA-A88E-95B9B4104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E34B-B4A2-47AD-92E8-81F9ED53A074}" type="datetimeFigureOut">
              <a:rPr lang="en-CH" smtClean="0"/>
              <a:t>24/02/2022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3553F-0A3F-4463-931C-F992E26F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4BFCD-5756-4E36-A504-13F0B928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1873-5ECE-4B9F-B774-439614A1065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2268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51ED-D438-414B-BC10-34748E76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F0D14-AE62-4591-8421-97B236A9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7793C-21F1-40AC-8A8C-639DBEC78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D49CF-1929-4936-86DC-5FDCE668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E34B-B4A2-47AD-92E8-81F9ED53A074}" type="datetimeFigureOut">
              <a:rPr lang="en-CH" smtClean="0"/>
              <a:t>24/02/2022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5391B-4425-46D0-8B9F-3FA5E6764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8CE4F-9B64-4B22-B348-E4972C1E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1873-5ECE-4B9F-B774-439614A1065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1615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6E0B-AFED-C542-8181-37323F09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B6ED1-BED1-2841-96EB-8580B4CFE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56AC5-833B-9947-A3F1-2B32AA5F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248D-76A3-554A-A129-D58B01662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93D9-5A0A-044D-B1E2-A8D844E4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4B9D9-E205-914C-B70C-920AD312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8378-9DA4-4841-9877-412E60EA43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EEC23B1-DEC0-274C-B385-87BD44669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144306"/>
            <a:ext cx="1958981" cy="7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15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A73B-6D96-43D2-8DBB-02AFE308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4596A-3FDE-43DA-8450-4A077E996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601E2-9E5C-4C9B-A3F6-6838E6D33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AE9B8-CB15-42AF-8827-7E0E97A7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E34B-B4A2-47AD-92E8-81F9ED53A074}" type="datetimeFigureOut">
              <a:rPr lang="en-CH" smtClean="0"/>
              <a:t>24/02/2022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B5108-8CB5-43D3-92A9-793FF0E2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31EC4-C463-40B3-B908-432394E6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1873-5ECE-4B9F-B774-439614A1065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41102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2BC0-FA51-4FA1-A77E-330BEF6A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80564E-0338-425F-8197-1484E411B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069D-2FD0-4885-814E-1F69ED70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E34B-B4A2-47AD-92E8-81F9ED53A074}" type="datetimeFigureOut">
              <a:rPr lang="en-CH" smtClean="0"/>
              <a:t>24/02/2022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0DB2D-A2D2-4410-977D-B4905362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DCA5E-A51E-43F6-BF5E-498BA0E6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1873-5ECE-4B9F-B774-439614A1065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60384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3B558-3CD9-42C3-A86A-44DF5EB748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E434C-FB6D-4804-9E91-BD8EB87A8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15761-BDCD-4A12-A4EF-AE984CD1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E34B-B4A2-47AD-92E8-81F9ED53A074}" type="datetimeFigureOut">
              <a:rPr lang="en-CH" smtClean="0"/>
              <a:t>24/02/2022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D688F-A3D8-4F64-A9EB-3A490F2F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4C06E-A935-4932-BCB2-326AAE0C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1873-5ECE-4B9F-B774-439614A1065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6212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160C-5482-124B-961F-2F961D3E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0FF22-F4BB-5B41-928B-EFCBD7BEF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760B7-DC3C-FA4B-94C1-FDBE398E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248D-76A3-554A-A129-D58B01662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5696-932E-2749-AFE9-E0BE43EC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C32D1-9857-AF44-A837-B5A0646F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8378-9DA4-4841-9877-412E60EA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9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A0FF-494B-6340-8E6F-50959A44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39A76-3121-AC4C-A989-38ED45CB3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25FD6-162D-9441-8FC7-53E8D9849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A98D5-0FF5-0640-9F21-E6B56715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248D-76A3-554A-A129-D58B01662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1FDC4-51C0-104B-A8E7-913C3D0CC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72555-68D0-E140-81A8-220440D2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8378-9DA4-4841-9877-412E60EA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3E01-0D84-9A4F-A5B8-0AC885B9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920F3-95E3-0D4B-9405-4AFE9309B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3F3FF-BC8B-6C49-A1CC-7FB04848A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9099F-D7C2-CE4A-B05B-3ABB9F1DE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46873-3736-D246-B17F-EFD90BCF5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380D6-A649-F641-83F1-BEAF538A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248D-76A3-554A-A129-D58B01662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AC4CB3-496D-144F-9034-F928A8BD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7BFD2-2263-8547-9345-A9FEAE7B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8378-9DA4-4841-9877-412E60EA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758E-A1D3-E04E-821F-3C2C0A32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C2E5B-ACD8-AE49-89F2-C6F4C8B2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248D-76A3-554A-A129-D58B01662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D801D-931C-FE42-B1F3-5AD4FBCF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44B68-B28F-5547-AE38-A6B797E4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8378-9DA4-4841-9877-412E60EA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3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0BE5D-D85A-CF4B-9FFC-2EA10DE3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248D-76A3-554A-A129-D58B01662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2748E-43B9-6442-ADB3-8DA599B3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69E94-174C-1D4D-8034-2C50D10B5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8378-9DA4-4841-9877-412E60EA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0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BC2A-E6DC-EF47-96CF-3F4E9695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E1433-725C-354C-BB05-29E2AE21B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79E29-A549-6E45-A3DF-53BC00784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DAE5C-ADE4-EB40-BDBC-8BFE8184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248D-76A3-554A-A129-D58B01662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C176F-9EBA-D64B-A487-890B6DEC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DDC32-E7C4-EE4D-B1BE-D4B5547F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8378-9DA4-4841-9877-412E60EA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8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C1FE-1F6C-1141-AA89-2CA3CFDF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E8D825-62DB-DB48-9B95-2DA68BDF8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E0276-94BE-2D42-86C6-6A0F38C1E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D9923-4189-B145-825D-D1AA2AA4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248D-76A3-554A-A129-D58B01662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2511A-4C9A-CB41-9321-5C820727B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39C8D-8C66-A740-AC4C-B58B212E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8378-9DA4-4841-9877-412E60EA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7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570B7-DBD9-DD40-8DFC-906EBC28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01172-9A92-544D-8BB9-1D963E779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62BAB-27B1-C94C-BEE0-68EF0F7CC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9248D-76A3-554A-A129-D58B016625E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2C7A1-89A2-444E-83D1-B6B93AD5F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082A1-3048-CB49-8212-6C153538A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A8378-9DA4-4841-9877-412E60EA43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FAB805-51F5-0142-BDD8-ACED354A137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32840" y="6413866"/>
            <a:ext cx="1441919" cy="30760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9AA3EBA-EAD1-AE4A-925A-F596D7EE7D2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6144306"/>
            <a:ext cx="1958981" cy="7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5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10069F-ACA7-4749-83FE-D405D1E7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5391E-163E-42FD-AF97-FBF3A988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ECEC-0DC3-42FD-B185-52E66F6E8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4E34B-B4A2-47AD-92E8-81F9ED53A074}" type="datetimeFigureOut">
              <a:rPr lang="en-CH" smtClean="0"/>
              <a:t>24/02/2022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0BDB3-7814-4C12-991B-701714064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98387-C8E8-48EA-A49B-D002A0DA6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D1873-5ECE-4B9F-B774-439614A1065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5631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6">
            <a:extLst>
              <a:ext uri="{FF2B5EF4-FFF2-40B4-BE49-F238E27FC236}">
                <a16:creationId xmlns:a16="http://schemas.microsoft.com/office/drawing/2014/main" id="{92B6D357-E2B9-4ADE-9BA1-727B7A1EFBA4}"/>
              </a:ext>
            </a:extLst>
          </p:cNvPr>
          <p:cNvSpPr txBox="1">
            <a:spLocks/>
          </p:cNvSpPr>
          <p:nvPr/>
        </p:nvSpPr>
        <p:spPr bwMode="auto">
          <a:xfrm>
            <a:off x="2070100" y="404813"/>
            <a:ext cx="293528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UNAIDS | February 2022</a:t>
            </a: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FCD0B064-71C1-4BE1-9B9B-8D5F224FC158}"/>
              </a:ext>
            </a:extLst>
          </p:cNvPr>
          <p:cNvSpPr txBox="1">
            <a:spLocks/>
          </p:cNvSpPr>
          <p:nvPr/>
        </p:nvSpPr>
        <p:spPr bwMode="auto">
          <a:xfrm>
            <a:off x="2070099" y="942975"/>
            <a:ext cx="7959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Estimations de VIH 2022: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Inclusion des populations clés en Afrique subsaharienne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8" name="Text Placeholder 6">
            <a:extLst>
              <a:ext uri="{FF2B5EF4-FFF2-40B4-BE49-F238E27FC236}">
                <a16:creationId xmlns:a16="http://schemas.microsoft.com/office/drawing/2014/main" id="{BBAE58BB-2A29-4B9C-9D67-42770206FA4A}"/>
              </a:ext>
            </a:extLst>
          </p:cNvPr>
          <p:cNvSpPr txBox="1">
            <a:spLocks/>
          </p:cNvSpPr>
          <p:nvPr/>
        </p:nvSpPr>
        <p:spPr bwMode="auto">
          <a:xfrm>
            <a:off x="2070100" y="2670175"/>
            <a:ext cx="6953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Keith </a:t>
            </a:r>
            <a:r>
              <a:rPr kumimoji="0" lang="en-US" alt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Sabin,</a:t>
            </a: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UNAIDS-Data for Impact</a:t>
            </a:r>
          </a:p>
        </p:txBody>
      </p:sp>
      <p:pic>
        <p:nvPicPr>
          <p:cNvPr id="6150" name="Picture 7">
            <a:extLst>
              <a:ext uri="{FF2B5EF4-FFF2-40B4-BE49-F238E27FC236}">
                <a16:creationId xmlns:a16="http://schemas.microsoft.com/office/drawing/2014/main" id="{9A0D8CFC-8E38-4AA2-B1BA-C9C44FF07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90875"/>
            <a:ext cx="91535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1316-4434-9D45-9CBB-EBF822E8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Objectifs de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1763A-4703-BF41-9566-505C5CA99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/>
              <a:t>Nous avons besoin d'estimations au niveau national de :</a:t>
            </a:r>
          </a:p>
          <a:p>
            <a:pPr lvl="1"/>
            <a:r>
              <a:rPr lang="fr-FR" sz="2800"/>
              <a:t>la taille des populations</a:t>
            </a:r>
          </a:p>
          <a:p>
            <a:pPr lvl="1"/>
            <a:r>
              <a:rPr lang="fr-FR" sz="2800"/>
              <a:t>la prévalence du VIH</a:t>
            </a:r>
          </a:p>
          <a:p>
            <a:pPr lvl="1"/>
            <a:r>
              <a:rPr lang="fr-FR" sz="2800"/>
              <a:t>la couverture des ART</a:t>
            </a:r>
          </a:p>
          <a:p>
            <a:pPr marL="0" indent="0">
              <a:buNone/>
            </a:pPr>
            <a:r>
              <a:rPr lang="fr-FR"/>
              <a:t>par groupe de population clé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1316-4434-9D45-9CBB-EBF822E8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Objectifs de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1763A-4703-BF41-9566-505C5CA99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/>
              <a:t>Nous avons besoin d'estimations au niveau national de :</a:t>
            </a:r>
          </a:p>
          <a:p>
            <a:pPr lvl="1"/>
            <a:r>
              <a:rPr lang="fr-FR" sz="2800"/>
              <a:t>la taille des populations</a:t>
            </a:r>
          </a:p>
          <a:p>
            <a:pPr lvl="1"/>
            <a:r>
              <a:rPr lang="fr-FR" sz="2800"/>
              <a:t>la prévalence du VIH</a:t>
            </a:r>
          </a:p>
          <a:p>
            <a:pPr lvl="1"/>
            <a:r>
              <a:rPr lang="fr-FR" sz="2800"/>
              <a:t>la couverture des ART</a:t>
            </a:r>
          </a:p>
          <a:p>
            <a:pPr marL="0" indent="0">
              <a:buNone/>
            </a:pPr>
            <a:r>
              <a:rPr lang="fr-FR"/>
              <a:t>par groupe de population clé</a:t>
            </a:r>
          </a:p>
          <a:p>
            <a:pPr marL="0" indent="0">
              <a:buNone/>
            </a:pPr>
            <a:endParaRPr lang="en-US" dirty="0"/>
          </a:p>
          <a:p>
            <a:r>
              <a:rPr lang="fr-FR"/>
              <a:t>C'est un défi car :</a:t>
            </a:r>
          </a:p>
          <a:p>
            <a:pPr lvl="1"/>
            <a:r>
              <a:rPr lang="fr-FR" sz="2800"/>
              <a:t>les données sur les KP ne sont pas collectées fréquemment</a:t>
            </a:r>
          </a:p>
          <a:p>
            <a:pPr lvl="1"/>
            <a:r>
              <a:rPr lang="fr-FR" sz="2800"/>
              <a:t>la surveillance est concentrée dans les zones urbaines</a:t>
            </a:r>
          </a:p>
          <a:p>
            <a:pPr lvl="1"/>
            <a:r>
              <a:rPr lang="fr-FR" sz="2800"/>
              <a:t>la taille des échantillons est faible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5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9FB98-91E8-3747-9301-8EE22012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Manuel des populations clés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6C09C-7D28-604A-AEDB-A4447FE62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fr-FR"/>
              <a:t>Un nouveau classeur Excel a été créé pour faciliter ce processus, qui sera disponible dans votre organisation de </a:t>
            </a:r>
            <a:r>
              <a:rPr lang="fr-FR" b="1">
                <a:solidFill>
                  <a:srgbClr val="C00000"/>
                </a:solidFill>
              </a:rPr>
              <a:t>fichier des données sur le SIDA</a:t>
            </a:r>
          </a:p>
          <a:p>
            <a:r>
              <a:rPr lang="fr-FR"/>
              <a:t>Il est conçu pour être utilisé avec le </a:t>
            </a:r>
            <a:r>
              <a:rPr lang="fr-FR" b="1">
                <a:solidFill>
                  <a:srgbClr val="C00000"/>
                </a:solidFill>
              </a:rPr>
              <a:t>document d'orientation sur les populations clés</a:t>
            </a:r>
          </a:p>
          <a:p>
            <a:r>
              <a:rPr lang="fr-FR"/>
              <a:t>Quatre étapes :</a:t>
            </a:r>
          </a:p>
          <a:p>
            <a:pPr lvl="1"/>
            <a:r>
              <a:rPr lang="fr-FR" sz="2800"/>
              <a:t>Saisie de données</a:t>
            </a:r>
          </a:p>
          <a:p>
            <a:pPr lvl="1"/>
            <a:r>
              <a:rPr lang="fr-FR" sz="2800"/>
              <a:t>Examen et validation</a:t>
            </a:r>
          </a:p>
          <a:p>
            <a:pPr lvl="1"/>
            <a:r>
              <a:rPr lang="fr-FR" sz="2800"/>
              <a:t>Création d’estimations consensuelles</a:t>
            </a:r>
          </a:p>
          <a:p>
            <a:pPr lvl="1"/>
            <a:r>
              <a:rPr lang="fr-FR" sz="2800"/>
              <a:t>Estimation des nouvelles infections par le VIH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5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6CCF-26BC-3A4A-80DE-B3B9CF68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Manuel des populations clés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A08BA-ECFD-434D-BAB2-3AEFC8B77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3037"/>
          </a:xfrm>
        </p:spPr>
        <p:txBody>
          <a:bodyPr>
            <a:noAutofit/>
          </a:bodyPr>
          <a:lstStyle/>
          <a:p>
            <a:r>
              <a:rPr lang="fr-FR"/>
              <a:t>Manuel pré-rempli avec les données :</a:t>
            </a:r>
          </a:p>
          <a:p>
            <a:pPr lvl="1"/>
            <a:r>
              <a:rPr lang="fr-FR" sz="2800"/>
              <a:t>du suivi mondial de la lutte contre le sida de l’ONUSIDA</a:t>
            </a:r>
          </a:p>
          <a:p>
            <a:pPr lvl="1"/>
            <a:r>
              <a:rPr lang="fr-FR" sz="2800"/>
              <a:t>de l’atlas des populations clés de l'ONUSIDA</a:t>
            </a:r>
          </a:p>
          <a:p>
            <a:pPr lvl="1"/>
            <a:r>
              <a:rPr lang="fr-FR" sz="2800"/>
              <a:t>de la base de données de surveillance du Fonds mondial</a:t>
            </a:r>
          </a:p>
          <a:p>
            <a:pPr lvl="1"/>
            <a:r>
              <a:rPr lang="fr-FR" sz="2800"/>
              <a:t>de la base de données de surveillance des populations clés des CDC</a:t>
            </a:r>
          </a:p>
          <a:p>
            <a:pPr lvl="1"/>
            <a:r>
              <a:rPr lang="fr-FR" sz="2800"/>
              <a:t>des examens systématiques de la littérature universitaire</a:t>
            </a:r>
          </a:p>
          <a:p>
            <a:r>
              <a:rPr lang="fr-FR"/>
              <a:t>Dans la mesure du possible, toutes les données ont été obtenues et vérifiées auprès de sources primaires</a:t>
            </a:r>
          </a:p>
        </p:txBody>
      </p:sp>
    </p:spTree>
    <p:extLst>
      <p:ext uri="{BB962C8B-B14F-4D97-AF65-F5344CB8AC3E}">
        <p14:creationId xmlns:p14="http://schemas.microsoft.com/office/powerpoint/2010/main" val="203050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68112-8E35-D64D-98C7-5E349ED4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D2D5C092-9580-184C-88C6-78CA72932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215" y="1125877"/>
            <a:ext cx="9677128" cy="481530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B6E875-B050-4A4F-A6BF-3D80C07B515B}"/>
              </a:ext>
            </a:extLst>
          </p:cNvPr>
          <p:cNvSpPr txBox="1"/>
          <p:nvPr/>
        </p:nvSpPr>
        <p:spPr>
          <a:xfrm>
            <a:off x="5070719" y="6382204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latin typeface="Corbel" panose="020B0503020204020204" pitchFamily="34" charset="0"/>
              </a:rPr>
              <a:t>Résultats préliminaires</a:t>
            </a:r>
          </a:p>
        </p:txBody>
      </p:sp>
    </p:spTree>
    <p:extLst>
      <p:ext uri="{BB962C8B-B14F-4D97-AF65-F5344CB8AC3E}">
        <p14:creationId xmlns:p14="http://schemas.microsoft.com/office/powerpoint/2010/main" val="3799188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E4C7A-F6E8-6147-9B19-9B9970E7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C9AFED-1E3A-2A4A-AD16-4DB388E7E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72897A-92D1-AF45-8224-B3D85D605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31" y="1027906"/>
            <a:ext cx="10523871" cy="49372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A076D7-9231-374F-B9AC-912F07014BE0}"/>
              </a:ext>
            </a:extLst>
          </p:cNvPr>
          <p:cNvSpPr txBox="1"/>
          <p:nvPr/>
        </p:nvSpPr>
        <p:spPr>
          <a:xfrm>
            <a:off x="5070719" y="6382204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latin typeface="Corbel" panose="020B0503020204020204" pitchFamily="34" charset="0"/>
              </a:rPr>
              <a:t>Résultats préliminaires</a:t>
            </a:r>
          </a:p>
        </p:txBody>
      </p:sp>
    </p:spTree>
    <p:extLst>
      <p:ext uri="{BB962C8B-B14F-4D97-AF65-F5344CB8AC3E}">
        <p14:creationId xmlns:p14="http://schemas.microsoft.com/office/powerpoint/2010/main" val="1350350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F3A6-6F4E-364B-AA95-04DEFEB5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Section 1 : Recherche de nouvelles données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CAA330-CCD5-AA4F-B82A-40AFBFEA4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69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F3A6-6F4E-364B-AA95-04DEFEB5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Questions ?</a:t>
            </a:r>
            <a:endParaRPr lang="fr-F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CAA330-CCD5-AA4F-B82A-40AFBFEA4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3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3FC1-BCE3-A448-97F6-803E3CB7F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41AD4530-7881-1145-8AFF-7CF3563F5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690"/>
          <a:stretch/>
        </p:blipFill>
        <p:spPr>
          <a:xfrm>
            <a:off x="838200" y="690786"/>
            <a:ext cx="10644809" cy="5476427"/>
          </a:xfrm>
        </p:spPr>
      </p:pic>
    </p:spTree>
    <p:extLst>
      <p:ext uri="{BB962C8B-B14F-4D97-AF65-F5344CB8AC3E}">
        <p14:creationId xmlns:p14="http://schemas.microsoft.com/office/powerpoint/2010/main" val="4099821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3ACC-097D-5944-AFC9-7B509AAD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650E50CB-0CC7-934E-B32C-86CA80230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2942637"/>
          </a:xfrm>
        </p:spPr>
      </p:pic>
    </p:spTree>
    <p:extLst>
      <p:ext uri="{BB962C8B-B14F-4D97-AF65-F5344CB8AC3E}">
        <p14:creationId xmlns:p14="http://schemas.microsoft.com/office/powerpoint/2010/main" val="285922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1C568-8DEC-4F4F-9077-48ED9D4F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27" y="180832"/>
            <a:ext cx="10824973" cy="1499616"/>
          </a:xfrm>
        </p:spPr>
        <p:txBody>
          <a:bodyPr/>
          <a:lstStyle/>
          <a:p>
            <a:r>
              <a:rPr lang="fr-FR" b="1" dirty="0">
                <a:solidFill>
                  <a:srgbClr val="00B0F0"/>
                </a:solidFill>
              </a:rPr>
              <a:t>Résultats des estimations du VIH : nouvelles infections</a:t>
            </a:r>
            <a:endParaRPr lang="en-CH" b="1" dirty="0">
              <a:solidFill>
                <a:srgbClr val="00B0F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92BA499-D28E-4F74-B80C-B4A41AAB1388}"/>
              </a:ext>
            </a:extLst>
          </p:cNvPr>
          <p:cNvGraphicFramePr>
            <a:graphicFrameLocks/>
          </p:cNvGraphicFramePr>
          <p:nvPr/>
        </p:nvGraphicFramePr>
        <p:xfrm>
          <a:off x="2276475" y="1562101"/>
          <a:ext cx="6372226" cy="454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2820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F3A6-6F4E-364B-AA95-04DEFEB5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Section 2 : Saisie de données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81123-30B1-584C-932C-00BB05C129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87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9D63-2EC0-5E4C-A633-55C5A346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Saisie de données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E8803-B40B-EE48-87CB-276704DED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/>
              <a:t>Objectif : S'assurer que toutes les données de surveillance disponibles sont saisies dans la fiche</a:t>
            </a:r>
          </a:p>
          <a:p>
            <a:endParaRPr lang="en-US" b="1" dirty="0"/>
          </a:p>
          <a:p>
            <a:r>
              <a:rPr lang="fr-FR"/>
              <a:t>Les données préremplies sont un bon début, mais les sources manqueront.</a:t>
            </a:r>
          </a:p>
          <a:p>
            <a:r>
              <a:rPr lang="fr-FR"/>
              <a:t>Les données les plus récentes (les plus précieuses) sont souvent absentes.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63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3FC1-BCE3-A448-97F6-803E3CB7F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41AD4530-7881-1145-8AFF-7CF3563F5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690"/>
          <a:stretch/>
        </p:blipFill>
        <p:spPr>
          <a:xfrm>
            <a:off x="838200" y="690786"/>
            <a:ext cx="10644809" cy="547642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9B9DFB-8D07-8743-AC1B-C5A7ADFC88E8}"/>
              </a:ext>
            </a:extLst>
          </p:cNvPr>
          <p:cNvSpPr/>
          <p:nvPr/>
        </p:nvSpPr>
        <p:spPr>
          <a:xfrm>
            <a:off x="838200" y="690786"/>
            <a:ext cx="5910470" cy="11081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4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3FA1-3DD3-7A4D-8399-D5F69039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0DB1658D-ECE6-A243-9B14-FB58C7EFC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8605"/>
            <a:ext cx="12192000" cy="2299137"/>
          </a:xfrm>
        </p:spPr>
      </p:pic>
    </p:spTree>
    <p:extLst>
      <p:ext uri="{BB962C8B-B14F-4D97-AF65-F5344CB8AC3E}">
        <p14:creationId xmlns:p14="http://schemas.microsoft.com/office/powerpoint/2010/main" val="3429004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3FC1-BCE3-A448-97F6-803E3CB7F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41AD4530-7881-1145-8AFF-7CF3563F5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690"/>
          <a:stretch/>
        </p:blipFill>
        <p:spPr>
          <a:xfrm>
            <a:off x="838200" y="690786"/>
            <a:ext cx="10644809" cy="547642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9B9DFB-8D07-8743-AC1B-C5A7ADFC88E8}"/>
              </a:ext>
            </a:extLst>
          </p:cNvPr>
          <p:cNvSpPr/>
          <p:nvPr/>
        </p:nvSpPr>
        <p:spPr>
          <a:xfrm>
            <a:off x="838200" y="690786"/>
            <a:ext cx="5910470" cy="11081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D6E169-2CEF-E041-B97F-9018AEC3CF90}"/>
              </a:ext>
            </a:extLst>
          </p:cNvPr>
          <p:cNvSpPr/>
          <p:nvPr/>
        </p:nvSpPr>
        <p:spPr>
          <a:xfrm>
            <a:off x="6748669" y="690786"/>
            <a:ext cx="4734339" cy="11081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9CC1-1394-C04B-920C-BDBAA736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Table, Excel&#10;&#10;Description automatically generated">
            <a:extLst>
              <a:ext uri="{FF2B5EF4-FFF2-40B4-BE49-F238E27FC236}">
                <a16:creationId xmlns:a16="http://schemas.microsoft.com/office/drawing/2014/main" id="{6C892854-D1EA-454E-B238-290A09B96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31" y="2278851"/>
            <a:ext cx="12032137" cy="1680848"/>
          </a:xfrm>
        </p:spPr>
      </p:pic>
    </p:spTree>
    <p:extLst>
      <p:ext uri="{BB962C8B-B14F-4D97-AF65-F5344CB8AC3E}">
        <p14:creationId xmlns:p14="http://schemas.microsoft.com/office/powerpoint/2010/main" val="1230745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0B9B-F8DE-F94D-8B35-82416AA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Défis communs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BC6C3-3C22-984E-B677-547D2BA98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Découverte de toutes les données disponibles</a:t>
            </a:r>
          </a:p>
          <a:p>
            <a:r>
              <a:rPr lang="fr-FR"/>
              <a:t>Recherche des rapports restants</a:t>
            </a:r>
          </a:p>
          <a:p>
            <a:endParaRPr lang="en-US" dirty="0"/>
          </a:p>
          <a:p>
            <a:r>
              <a:rPr lang="fr-FR"/>
              <a:t>Désagrégation des estimations de la taille des populations par méthode</a:t>
            </a:r>
          </a:p>
          <a:p>
            <a:r>
              <a:rPr lang="fr-FR"/>
              <a:t>Convertion des estimations des cascades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34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F3A6-6F4E-364B-AA95-04DEFEB5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Section 3 : Validation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81123-30B1-584C-932C-00BB05C129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04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4EBA-65AB-544C-9614-F8F6A18D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Processus de vérification des données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CB181-8CAB-C748-B482-8321CEDA7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/>
              <a:t>Objectif : Sélectionner les données que nous estimons être de bonne qualité pour créer des estimations au niveau national</a:t>
            </a:r>
          </a:p>
          <a:p>
            <a:endParaRPr lang="en-US" dirty="0"/>
          </a:p>
          <a:p>
            <a:r>
              <a:rPr lang="fr-FR"/>
              <a:t>Quelles méthodes ont été utilisées ?</a:t>
            </a:r>
          </a:p>
          <a:p>
            <a:r>
              <a:rPr lang="fr-FR"/>
              <a:t>Quelle était la définition de population clé (KP) ?</a:t>
            </a:r>
          </a:p>
          <a:p>
            <a:r>
              <a:rPr lang="fr-FR"/>
              <a:t>Des inquiétudes concernant l'étude ?</a:t>
            </a:r>
          </a:p>
          <a:p>
            <a:pPr lvl="1"/>
            <a:r>
              <a:rPr lang="fr-FR" sz="2800"/>
              <a:t>La mise en œuvre ?</a:t>
            </a:r>
          </a:p>
          <a:p>
            <a:pPr lvl="1"/>
            <a:r>
              <a:rPr lang="fr-FR" sz="2800"/>
              <a:t>Le calendrier ?</a:t>
            </a:r>
          </a:p>
          <a:p>
            <a:pPr lvl="1"/>
            <a:r>
              <a:rPr lang="fr-FR" sz="2800"/>
              <a:t>La taille des échantillons ?</a:t>
            </a:r>
          </a:p>
        </p:txBody>
      </p:sp>
    </p:spTree>
    <p:extLst>
      <p:ext uri="{BB962C8B-B14F-4D97-AF65-F5344CB8AC3E}">
        <p14:creationId xmlns:p14="http://schemas.microsoft.com/office/powerpoint/2010/main" val="4221085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17E6D-A7A7-DE4F-BBD4-65C6F3641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55C867C-3636-EB44-BEA3-447FC8025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17021"/>
            <a:ext cx="10515600" cy="3568546"/>
          </a:xfrm>
        </p:spPr>
      </p:pic>
    </p:spTree>
    <p:extLst>
      <p:ext uri="{BB962C8B-B14F-4D97-AF65-F5344CB8AC3E}">
        <p14:creationId xmlns:p14="http://schemas.microsoft.com/office/powerpoint/2010/main" val="1439691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95E20-1342-4B8A-9E74-800150E2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Variation en pourcentage de l'incidence estimée, 2010-2020, Mondial</a:t>
            </a:r>
            <a:endParaRPr lang="en-CH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A617E45-2FE0-4434-B3E4-69B9D29A4FA3}"/>
              </a:ext>
            </a:extLst>
          </p:cNvPr>
          <p:cNvGraphicFramePr>
            <a:graphicFrameLocks/>
          </p:cNvGraphicFramePr>
          <p:nvPr/>
        </p:nvGraphicFramePr>
        <p:xfrm>
          <a:off x="838201" y="1960880"/>
          <a:ext cx="10408920" cy="428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DED191-4263-41A2-8C3C-B396C22E2FEB}"/>
              </a:ext>
            </a:extLst>
          </p:cNvPr>
          <p:cNvSpPr txBox="1"/>
          <p:nvPr/>
        </p:nvSpPr>
        <p:spPr>
          <a:xfrm>
            <a:off x="10545390" y="5881528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Cible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mondial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E251981-B924-45CA-AC66-ECACBF7FBD64}"/>
              </a:ext>
            </a:extLst>
          </p:cNvPr>
          <p:cNvSpPr/>
          <p:nvPr/>
        </p:nvSpPr>
        <p:spPr>
          <a:xfrm>
            <a:off x="10229850" y="5981700"/>
            <a:ext cx="333375" cy="1524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738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62F8-F769-CC48-B90A-7A34D5AC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439761C-2623-BE42-AB18-61FFD6475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131" y="2610553"/>
            <a:ext cx="11319738" cy="1834989"/>
          </a:xfrm>
        </p:spPr>
      </p:pic>
    </p:spTree>
    <p:extLst>
      <p:ext uri="{BB962C8B-B14F-4D97-AF65-F5344CB8AC3E}">
        <p14:creationId xmlns:p14="http://schemas.microsoft.com/office/powerpoint/2010/main" val="1728051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6BC6-38D4-7047-AF03-BE4CD290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Comparaison avec toutes les données régionales des KP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B8928-93CB-D247-AD9B-68FBB64F9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Impossible de comparer directement les estimations de la taille de la population, la prévalence du VIH ou la couverture du traitement antirétroviral</a:t>
            </a:r>
          </a:p>
          <a:p>
            <a:endParaRPr lang="en-US" dirty="0"/>
          </a:p>
          <a:p>
            <a:r>
              <a:rPr lang="fr-FR"/>
              <a:t>Taille de la population = comptage</a:t>
            </a:r>
          </a:p>
          <a:p>
            <a:pPr lvl="1"/>
            <a:r>
              <a:rPr lang="fr-FR" sz="2800"/>
              <a:t>En fonction de la population nationale</a:t>
            </a:r>
          </a:p>
          <a:p>
            <a:pPr lvl="1"/>
            <a:endParaRPr lang="en-US" sz="2800" dirty="0"/>
          </a:p>
          <a:p>
            <a:r>
              <a:rPr lang="fr-FR"/>
              <a:t>Prévalence du VIH et couverture des ART</a:t>
            </a:r>
          </a:p>
          <a:p>
            <a:pPr lvl="1"/>
            <a:r>
              <a:rPr lang="fr-FR" sz="2800"/>
              <a:t>Varient selon les pays - comment faire une comparaison directe ?</a:t>
            </a:r>
          </a:p>
        </p:txBody>
      </p:sp>
    </p:spTree>
    <p:extLst>
      <p:ext uri="{BB962C8B-B14F-4D97-AF65-F5344CB8AC3E}">
        <p14:creationId xmlns:p14="http://schemas.microsoft.com/office/powerpoint/2010/main" val="2044235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6BC6-38D4-7047-AF03-BE4CD290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Comparaison avec toutes les données régionales des KP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1B8928-93CB-D247-AD9B-68FBB64F96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r-FR"/>
                  <a:t>Convertir la taille des populations en proportions de la population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𝐹𝑆𝑊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15−49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𝑓𝑒𝑚𝑎𝑙𝑒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𝑝𝑜𝑝𝑢𝑙𝑎𝑡𝑖𝑜𝑛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fr-FR" sz="2800"/>
                  <a:t>Convertir la prévalence du VIH et la couverture des ART en ratios par rapport à la prévalence du VIH et couverture des ART de la population totale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𝐹𝑆𝑊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𝐴𝑅𝑇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𝑐𝑜𝑣𝑒𝑟𝑎𝑔𝑒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15−49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𝑓𝑒𝑚𝑎𝑙𝑒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𝐴𝑅𝑇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𝑐𝑜𝑣𝑒𝑟𝑎𝑔𝑒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1B8928-93CB-D247-AD9B-68FBB64F96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549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2EBB-AE81-D34C-97F5-7314415E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Taille estimée de la population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25AF1A6A-87F0-D949-B12B-4EB29B0D2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941" y="1440738"/>
            <a:ext cx="7612117" cy="50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7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2EBB-AE81-D34C-97F5-7314415E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Taille estimée de la population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EF7136B3-D646-F844-B5C7-713274192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714" y="1482088"/>
            <a:ext cx="7850571" cy="50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97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1C82E-728D-2444-B211-7A4F7F3B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Prévalence du VIH</a:t>
            </a:r>
          </a:p>
        </p:txBody>
      </p:sp>
      <p:pic>
        <p:nvPicPr>
          <p:cNvPr id="8" name="Content Placeholder 7" descr="Chart, scatter chart&#10;&#10;Description automatically generated">
            <a:extLst>
              <a:ext uri="{FF2B5EF4-FFF2-40B4-BE49-F238E27FC236}">
                <a16:creationId xmlns:a16="http://schemas.microsoft.com/office/drawing/2014/main" id="{94C80348-4777-EF4A-A876-0E34773D2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44" y="1549514"/>
            <a:ext cx="8522703" cy="4943361"/>
          </a:xfrm>
        </p:spPr>
      </p:pic>
    </p:spTree>
    <p:extLst>
      <p:ext uri="{BB962C8B-B14F-4D97-AF65-F5344CB8AC3E}">
        <p14:creationId xmlns:p14="http://schemas.microsoft.com/office/powerpoint/2010/main" val="1800463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C797-F385-2241-AE62-D7E56C81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Prévalence du VIH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AFB7342E-A9BA-AC4A-9E2B-1CA4E378F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766" y="1756378"/>
            <a:ext cx="8560467" cy="48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06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7A1E-CB29-E741-966E-4B2B21CD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Défis communs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A714B-D709-EF49-83A0-C1A86CC92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Qu'est-ce qui est « préoccupant » et qu'est-ce qui est « gênant » ?</a:t>
            </a:r>
          </a:p>
        </p:txBody>
      </p:sp>
    </p:spTree>
    <p:extLst>
      <p:ext uri="{BB962C8B-B14F-4D97-AF65-F5344CB8AC3E}">
        <p14:creationId xmlns:p14="http://schemas.microsoft.com/office/powerpoint/2010/main" val="2996845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F3A6-6F4E-364B-AA95-04DEFEB5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Section 4 : Création d’estimations consensuelles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81123-30B1-584C-932C-00BB05C129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4885-5268-744D-B80D-03C1639F0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91" y="27195"/>
            <a:ext cx="10515600" cy="728179"/>
          </a:xfrm>
        </p:spPr>
        <p:txBody>
          <a:bodyPr/>
          <a:lstStyle/>
          <a:p>
            <a:r>
              <a:rPr lang="fr-FR" dirty="0"/>
              <a:t>Estimations du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A242F-4B03-8949-B787-4944828F6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09" y="755374"/>
            <a:ext cx="10515600" cy="4351338"/>
          </a:xfrm>
        </p:spPr>
        <p:txBody>
          <a:bodyPr/>
          <a:lstStyle/>
          <a:p>
            <a:r>
              <a:rPr lang="fr-FR" b="1" dirty="0"/>
              <a:t>Objectif : À l'aide des données qui ont passé l'examen, créer des estimations au niveau national de la PSE, de la prévalence du VIH et de la couverture des ART</a:t>
            </a:r>
          </a:p>
          <a:p>
            <a:endParaRPr lang="en-US" b="1" dirty="0"/>
          </a:p>
          <a:p>
            <a:r>
              <a:rPr lang="fr-FR" dirty="0"/>
              <a:t>Deux possibilités :</a:t>
            </a:r>
          </a:p>
          <a:p>
            <a:pPr lvl="1"/>
            <a:r>
              <a:rPr lang="fr-FR" sz="2800" dirty="0"/>
              <a:t>Données locales limitées ou inexistantes </a:t>
            </a:r>
            <a:r>
              <a:rPr lang="fr-FR" sz="2800" dirty="0">
                <a:sym typeface="Wingdings" pitchFamily="2" charset="2"/>
              </a:rPr>
              <a:t></a:t>
            </a:r>
            <a:r>
              <a:rPr lang="fr-FR" sz="2800" dirty="0"/>
              <a:t> Utiliser des estimations modélisées</a:t>
            </a:r>
          </a:p>
          <a:p>
            <a:pPr lvl="1"/>
            <a:r>
              <a:rPr lang="fr-FR" sz="2800" dirty="0"/>
              <a:t>Données locales disponibles </a:t>
            </a:r>
            <a:r>
              <a:rPr lang="fr-FR" sz="2800" dirty="0">
                <a:sym typeface="Wingdings" pitchFamily="2" charset="2"/>
              </a:rPr>
              <a:t></a:t>
            </a:r>
            <a:r>
              <a:rPr lang="fr-FR" sz="2800" dirty="0"/>
              <a:t> Moyenne pondérée des données infranationales</a:t>
            </a:r>
          </a:p>
        </p:txBody>
      </p:sp>
      <p:pic>
        <p:nvPicPr>
          <p:cNvPr id="4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286FA846-6085-6144-9F32-E0FCC9B0E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4468"/>
            <a:ext cx="3860966" cy="1921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87DCD9-1834-994C-82C9-489EF78A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340" y="5007909"/>
            <a:ext cx="4319660" cy="20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968E-CD90-49AA-84E1-2D9CB373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F0"/>
                </a:solidFill>
              </a:rPr>
              <a:t>Méthodes actuelles pour les résultats des populations clés</a:t>
            </a:r>
            <a:endParaRPr lang="en-CH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B619-F1F9-45D8-9F18-E555EC9D1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Basé sur:</a:t>
            </a:r>
          </a:p>
          <a:p>
            <a:r>
              <a:rPr lang="fr-FR" sz="3200" dirty="0"/>
              <a:t>Peu d'estimations de Spectrum</a:t>
            </a:r>
          </a:p>
          <a:p>
            <a:r>
              <a:rPr lang="fr-FR" sz="3200" dirty="0"/>
              <a:t>Estimations des modes de transmission</a:t>
            </a:r>
          </a:p>
          <a:p>
            <a:r>
              <a:rPr lang="fr-FR" sz="3200" dirty="0"/>
              <a:t>Pas de prise en compte du TAR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28128722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2158C-B162-F242-9F9B-17A24CB2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Estimations du consensus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748F77-4C48-4544-8A0A-2C3839802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001294"/>
            <a:ext cx="10515600" cy="2637851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731F4B-8664-BB4D-A037-8452365D347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Taille des populations :</a:t>
            </a:r>
          </a:p>
          <a:p>
            <a:pPr lvl="1"/>
            <a:r>
              <a:rPr lang="fr-FR" sz="2800"/>
              <a:t>Moyenne des données validées</a:t>
            </a:r>
          </a:p>
          <a:p>
            <a:pPr lvl="1"/>
            <a:r>
              <a:rPr lang="fr-FR" sz="2800"/>
              <a:t>Rapport urbain / rural</a:t>
            </a:r>
          </a:p>
          <a:p>
            <a:pPr lvl="1"/>
            <a:r>
              <a:rPr lang="fr-FR" sz="2800"/>
              <a:t>Proportion de la population vivant en zones urbaines</a:t>
            </a:r>
          </a:p>
        </p:txBody>
      </p:sp>
    </p:spTree>
    <p:extLst>
      <p:ext uri="{BB962C8B-B14F-4D97-AF65-F5344CB8AC3E}">
        <p14:creationId xmlns:p14="http://schemas.microsoft.com/office/powerpoint/2010/main" val="1939974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2158C-B162-F242-9F9B-17A24CB2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Estimations du consensus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731F4B-8664-BB4D-A037-8452365D347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tx1">
                    <a:lumMod val="50000"/>
                    <a:lumOff val="50000"/>
                  </a:schemeClr>
                </a:solidFill>
              </a:rPr>
              <a:t>Taille des populations :</a:t>
            </a:r>
          </a:p>
          <a:p>
            <a:pPr lvl="1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Moyenne des données validées</a:t>
            </a:r>
          </a:p>
          <a:p>
            <a:pPr lvl="1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Rapport urbain / rural</a:t>
            </a:r>
          </a:p>
          <a:p>
            <a:pPr lvl="1"/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Proportion de la population vivant en zones urbaines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fr-FR"/>
              <a:t>Prévalence du VIH et couverture des ART</a:t>
            </a:r>
          </a:p>
          <a:p>
            <a:pPr lvl="1"/>
            <a:r>
              <a:rPr lang="fr-FR" sz="2800"/>
              <a:t>Moyenne des données validées</a:t>
            </a:r>
          </a:p>
        </p:txBody>
      </p:sp>
    </p:spTree>
    <p:extLst>
      <p:ext uri="{BB962C8B-B14F-4D97-AF65-F5344CB8AC3E}">
        <p14:creationId xmlns:p14="http://schemas.microsoft.com/office/powerpoint/2010/main" val="988799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7B2E-17F6-A74E-9F0A-8548850F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Défis communs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177C5-37F2-714C-B725-26B9811DA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Comment équilibrer le changement :</a:t>
            </a:r>
          </a:p>
          <a:p>
            <a:pPr lvl="1"/>
            <a:r>
              <a:rPr lang="fr-FR" sz="2800"/>
              <a:t>Définitions de KP</a:t>
            </a:r>
          </a:p>
          <a:p>
            <a:pPr lvl="1"/>
            <a:r>
              <a:rPr lang="fr-FR" sz="2800"/>
              <a:t>Méthodes de collecte des données</a:t>
            </a:r>
          </a:p>
          <a:p>
            <a:pPr lvl="1"/>
            <a:r>
              <a:rPr lang="fr-FR" sz="2800"/>
              <a:t>Année de collecte des données ?</a:t>
            </a:r>
          </a:p>
          <a:p>
            <a:r>
              <a:rPr lang="fr-FR"/>
              <a:t>Qu'est-ce qui est représentatif au niveau national ?</a:t>
            </a:r>
          </a:p>
        </p:txBody>
      </p:sp>
    </p:spTree>
    <p:extLst>
      <p:ext uri="{BB962C8B-B14F-4D97-AF65-F5344CB8AC3E}">
        <p14:creationId xmlns:p14="http://schemas.microsoft.com/office/powerpoint/2010/main" val="39516014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F3A6-6F4E-364B-AA95-04DEFEB5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Section 5 : Estimations des nouvelles infections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81123-30B1-584C-932C-00BB05C129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33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7A00-7240-7047-826E-76BEBEE6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Estimations des nouvelles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8CE60-4CD1-CE49-96E9-0B674168D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/>
              <a:t>Objectif : Comparer les estimations du consensus avec les modèles existants</a:t>
            </a:r>
          </a:p>
          <a:p>
            <a:endParaRPr lang="en-US" b="1" dirty="0"/>
          </a:p>
          <a:p>
            <a:r>
              <a:rPr lang="fr-FR"/>
              <a:t>Si les estimations du consensus sont similaires aux saisies du modèle :</a:t>
            </a:r>
          </a:p>
          <a:p>
            <a:pPr lvl="1"/>
            <a:r>
              <a:rPr lang="fr-FR" sz="2800"/>
              <a:t>Utiliser les estimations modélisées des nouvelles infections comme estimations pour 2022</a:t>
            </a:r>
          </a:p>
          <a:p>
            <a:pPr lvl="1"/>
            <a:endParaRPr lang="en-US" sz="2800" dirty="0"/>
          </a:p>
          <a:p>
            <a:r>
              <a:rPr lang="fr-FR"/>
              <a:t>En cas de différence, l'ONUSIDA et Avenir Health vous aideront à réexécuter les modèles d'objectifs en utilisant les estimations consensuelles comme saisies du modèle</a:t>
            </a:r>
          </a:p>
        </p:txBody>
      </p:sp>
    </p:spTree>
    <p:extLst>
      <p:ext uri="{BB962C8B-B14F-4D97-AF65-F5344CB8AC3E}">
        <p14:creationId xmlns:p14="http://schemas.microsoft.com/office/powerpoint/2010/main" val="425290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79C9-E0DF-344C-9FE2-89543A23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Estimations des nouvelles infections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0826BBB-B02E-FE42-81F0-D14ED8C8C506}"/>
              </a:ext>
            </a:extLst>
          </p:cNvPr>
          <p:cNvSpPr/>
          <p:nvPr/>
        </p:nvSpPr>
        <p:spPr>
          <a:xfrm>
            <a:off x="7467947" y="3345167"/>
            <a:ext cx="842943" cy="563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A425524A-0EAA-1548-BC0A-27A3A24B3497}"/>
              </a:ext>
            </a:extLst>
          </p:cNvPr>
          <p:cNvSpPr/>
          <p:nvPr/>
        </p:nvSpPr>
        <p:spPr>
          <a:xfrm>
            <a:off x="3518845" y="3285854"/>
            <a:ext cx="596900" cy="571500"/>
          </a:xfrm>
          <a:prstGeom prst="plus">
            <a:avLst>
              <a:gd name="adj" fmla="val 36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0C4FD085-ADB5-9D41-BCEA-807C1A05C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53" y="1690688"/>
            <a:ext cx="3129003" cy="433333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9F8B1F8-8252-1A4F-8965-0E1161EE4BA5}"/>
              </a:ext>
            </a:extLst>
          </p:cNvPr>
          <p:cNvGrpSpPr/>
          <p:nvPr/>
        </p:nvGrpSpPr>
        <p:grpSpPr>
          <a:xfrm>
            <a:off x="4314534" y="1779273"/>
            <a:ext cx="2957085" cy="4483145"/>
            <a:chOff x="3848349" y="1804269"/>
            <a:chExt cx="2957085" cy="4483145"/>
          </a:xfrm>
        </p:grpSpPr>
        <p:pic>
          <p:nvPicPr>
            <p:cNvPr id="12" name="Picture 11" descr="Chart, bar chart&#10;&#10;Description automatically generated">
              <a:extLst>
                <a:ext uri="{FF2B5EF4-FFF2-40B4-BE49-F238E27FC236}">
                  <a16:creationId xmlns:a16="http://schemas.microsoft.com/office/drawing/2014/main" id="{E54CCB53-2A8B-AE4C-8C6D-DDA626371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8349" y="1804269"/>
              <a:ext cx="2762644" cy="425821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19252A-093A-D94D-99BB-3708034DDA9A}"/>
                </a:ext>
              </a:extLst>
            </p:cNvPr>
            <p:cNvSpPr/>
            <p:nvPr/>
          </p:nvSpPr>
          <p:spPr>
            <a:xfrm>
              <a:off x="6416552" y="5819126"/>
              <a:ext cx="388882" cy="468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190812-84E6-FC41-AF6C-A01D2BE3E21D}"/>
              </a:ext>
            </a:extLst>
          </p:cNvPr>
          <p:cNvGrpSpPr/>
          <p:nvPr/>
        </p:nvGrpSpPr>
        <p:grpSpPr>
          <a:xfrm>
            <a:off x="8611673" y="1713714"/>
            <a:ext cx="3210837" cy="4487219"/>
            <a:chOff x="7865439" y="1748589"/>
            <a:chExt cx="3210837" cy="4487219"/>
          </a:xfrm>
        </p:grpSpPr>
        <p:pic>
          <p:nvPicPr>
            <p:cNvPr id="16" name="Picture 15" descr="Chart, bar chart&#10;&#10;Description automatically generated">
              <a:extLst>
                <a:ext uri="{FF2B5EF4-FFF2-40B4-BE49-F238E27FC236}">
                  <a16:creationId xmlns:a16="http://schemas.microsoft.com/office/drawing/2014/main" id="{497498D0-6EAC-5541-92B5-8FE6FFF02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5439" y="1748589"/>
              <a:ext cx="3016396" cy="431389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E243D5-EB3A-FC4B-89B0-AA35C76E8179}"/>
                </a:ext>
              </a:extLst>
            </p:cNvPr>
            <p:cNvSpPr/>
            <p:nvPr/>
          </p:nvSpPr>
          <p:spPr>
            <a:xfrm>
              <a:off x="10687394" y="5767520"/>
              <a:ext cx="388882" cy="468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7125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F3A6-6F4E-364B-AA95-04DEFEB5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Section 6 : Télécharger sur Spectrum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81123-30B1-584C-932C-00BB05C129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76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4CC2-612B-854D-ADF2-DC033A959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668186D7-D87B-0340-82DF-79EF04573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118" y="425888"/>
            <a:ext cx="8653686" cy="60669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507A87-7E45-6242-96F1-45C0288B5D76}"/>
              </a:ext>
            </a:extLst>
          </p:cNvPr>
          <p:cNvSpPr/>
          <p:nvPr/>
        </p:nvSpPr>
        <p:spPr>
          <a:xfrm>
            <a:off x="2806262" y="1006886"/>
            <a:ext cx="2301766" cy="12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81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8A3E-733A-3644-9DBF-DDCCEC6E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Télécharger sur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C6CBD-434E-C84E-85C1-625E469DC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L'affichage de Spectrum désagrège le nombre total de nouvelles infections par sexe et par groupe de population clé</a:t>
            </a:r>
          </a:p>
          <a:p>
            <a:r>
              <a:rPr lang="fr-FR"/>
              <a:t>Le manuel peut être téléchargé sur Spectrum à tout moment après la mise en place de l'EPP et des IRR</a:t>
            </a:r>
          </a:p>
        </p:txBody>
      </p:sp>
    </p:spTree>
    <p:extLst>
      <p:ext uri="{BB962C8B-B14F-4D97-AF65-F5344CB8AC3E}">
        <p14:creationId xmlns:p14="http://schemas.microsoft.com/office/powerpoint/2010/main" val="24095654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B3DFC-F112-A74D-8B39-636AA7B5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Des questions 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0C936-B2A9-DB41-8151-13EFCA942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7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38D35-0B02-4F24-BA28-7F15F47D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F0"/>
                </a:solidFill>
              </a:rPr>
              <a:t>Nouvelles méthodes en cours de développement</a:t>
            </a:r>
            <a:endParaRPr lang="en-CH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A758-BCD8-4CD3-9A67-C4EA1DE56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200" dirty="0"/>
              <a:t>Nécessite plus de données que précédemment collectées</a:t>
            </a:r>
          </a:p>
          <a:p>
            <a:r>
              <a:rPr lang="fr-FR" sz="3200" dirty="0"/>
              <a:t>Nécessité d'évaluer la qualité de la collecte de données</a:t>
            </a:r>
          </a:p>
          <a:p>
            <a:pPr lvl="1"/>
            <a:r>
              <a:rPr lang="fr-FR" sz="2800" dirty="0"/>
              <a:t>Certaines données communiquées à l'ONUSIDA ne sont pas documentées</a:t>
            </a:r>
          </a:p>
          <a:p>
            <a:r>
              <a:rPr lang="fr-FR" sz="3200" dirty="0"/>
              <a:t>Continuer à imputer les estimations là où les données manquent« </a:t>
            </a:r>
          </a:p>
          <a:p>
            <a:pPr lvl="1"/>
            <a:r>
              <a:rPr lang="fr-FR" sz="2800" dirty="0"/>
              <a:t>L'absence de données n'est pas une preuve d'absence"</a:t>
            </a:r>
            <a:endParaRPr lang="en-US" sz="2800" dirty="0"/>
          </a:p>
          <a:p>
            <a:r>
              <a:rPr lang="fr-FR" sz="3200" dirty="0"/>
              <a:t>Le processus sera intégré dans les ateliers Spectrum à l'avenir</a:t>
            </a:r>
          </a:p>
          <a:p>
            <a:pPr lvl="1"/>
            <a:r>
              <a:rPr lang="fr-FR" sz="2800" dirty="0"/>
              <a:t>La saisie de données fera partie du futur EPP</a:t>
            </a:r>
          </a:p>
          <a:p>
            <a:pPr lvl="1"/>
            <a:r>
              <a:rPr lang="fr-FR" sz="2800" dirty="0"/>
              <a:t>Les fiches techniques feront partie de PJNZ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061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F3A6-6F4E-364B-AA95-04DEFEB50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Manuel sur les populations clés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81123-30B1-584C-932C-00BB05C129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Estimations ONUSIDA pour 2022</a:t>
            </a:r>
          </a:p>
          <a:p>
            <a:r>
              <a:rPr lang="fr-FR"/>
              <a:t>Épidémies généralisées</a:t>
            </a:r>
          </a:p>
          <a:p>
            <a:r>
              <a:rPr lang="fr-FR"/>
              <a:t>Oli Stevens -15 décembre 2021</a:t>
            </a:r>
          </a:p>
        </p:txBody>
      </p:sp>
    </p:spTree>
    <p:extLst>
      <p:ext uri="{BB962C8B-B14F-4D97-AF65-F5344CB8AC3E}">
        <p14:creationId xmlns:p14="http://schemas.microsoft.com/office/powerpoint/2010/main" val="68915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A94C-CCEC-2D45-B66A-43205283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Vue d’ensemble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FD61-8F38-6C48-BAA8-9078D9BD3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fr-FR"/>
              <a:t>Objectifs et contexte</a:t>
            </a:r>
          </a:p>
          <a:p>
            <a:pPr marL="514350" indent="-514350">
              <a:buAutoNum type="arabicParenR"/>
            </a:pPr>
            <a:r>
              <a:rPr lang="fr-FR"/>
              <a:t>Recherche de nouvelles données sur les KP</a:t>
            </a:r>
          </a:p>
          <a:p>
            <a:pPr marL="514350" indent="-514350">
              <a:buAutoNum type="arabicParenR"/>
            </a:pPr>
            <a:r>
              <a:rPr lang="fr-FR"/>
              <a:t>Saisie de données</a:t>
            </a:r>
          </a:p>
          <a:p>
            <a:pPr marL="514350" indent="-514350">
              <a:buAutoNum type="arabicParenR"/>
            </a:pPr>
            <a:r>
              <a:rPr lang="fr-FR"/>
              <a:t>Examen et validation des données</a:t>
            </a:r>
          </a:p>
          <a:p>
            <a:pPr marL="514350" indent="-514350">
              <a:buAutoNum type="arabicParenR"/>
            </a:pPr>
            <a:r>
              <a:rPr lang="fr-FR"/>
              <a:t>Création d’estimations consensuelles</a:t>
            </a:r>
          </a:p>
          <a:p>
            <a:pPr marL="514350" indent="-514350">
              <a:buAutoNum type="arabicParenR"/>
            </a:pPr>
            <a:r>
              <a:rPr lang="fr-FR"/>
              <a:t>Estimations des nouvelles infections par le VIH</a:t>
            </a:r>
          </a:p>
          <a:p>
            <a:pPr marL="514350" indent="-514350">
              <a:buAutoNum type="arabicParenR"/>
            </a:pPr>
            <a:r>
              <a:rPr lang="fr-FR"/>
              <a:t>Téléchargement sur Spectrum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7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D228C-10CE-EE4C-949B-58F5E40A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Objectifs à long terme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A7E-E49F-B643-8F40-D587B61F9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Intégrer les données sur les populations clés dans l'estimation de l'incidence</a:t>
            </a:r>
          </a:p>
          <a:p>
            <a:r>
              <a:rPr lang="fr-FR"/>
              <a:t>Évoluer vers des modèles axés sur le comportement qui reflètent la dynamique de la transmission</a:t>
            </a:r>
          </a:p>
          <a:p>
            <a:pPr lvl="1"/>
            <a:r>
              <a:rPr lang="fr-FR" sz="2800"/>
              <a:t>par ex., le modèle d'épidémie de SIDA en Asie du Sud-Est</a:t>
            </a:r>
          </a:p>
          <a:p>
            <a:endParaRPr lang="en-US" dirty="0"/>
          </a:p>
          <a:p>
            <a:r>
              <a:rPr lang="fr-FR"/>
              <a:t>Très gourmand en données ; non disponible actuellement en Afrique subsaharienne</a:t>
            </a:r>
          </a:p>
        </p:txBody>
      </p:sp>
    </p:spTree>
    <p:extLst>
      <p:ext uri="{BB962C8B-B14F-4D97-AF65-F5344CB8AC3E}">
        <p14:creationId xmlns:p14="http://schemas.microsoft.com/office/powerpoint/2010/main" val="126525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1316-4434-9D45-9CBB-EBF822E8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Objectifs de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1763A-4703-BF41-9566-505C5CA99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Nouvelle composante des estimations dans Spectrum</a:t>
            </a:r>
          </a:p>
          <a:p>
            <a:r>
              <a:rPr lang="fr-FR"/>
              <a:t>Chercher à créer des estimations des nouvelles infections par le VIH au niveau national par :</a:t>
            </a:r>
          </a:p>
          <a:p>
            <a:pPr lvl="1"/>
            <a:r>
              <a:rPr lang="fr-FR" sz="2800"/>
              <a:t>des professionnelles du sexe (PS)</a:t>
            </a:r>
          </a:p>
          <a:p>
            <a:pPr lvl="1"/>
            <a:r>
              <a:rPr lang="fr-FR" sz="2800"/>
              <a:t>des hommes ayant des rapports sexuels avec des hommes (HSH)</a:t>
            </a:r>
          </a:p>
          <a:p>
            <a:pPr lvl="1"/>
            <a:r>
              <a:rPr lang="fr-FR" sz="2800"/>
              <a:t>des consommateurs de drogues injectables (PWID)</a:t>
            </a:r>
          </a:p>
          <a:p>
            <a:pPr lvl="1"/>
            <a:r>
              <a:rPr lang="fr-FR" sz="2800"/>
              <a:t>des personnes transgenres (TG)</a:t>
            </a:r>
          </a:p>
          <a:p>
            <a:r>
              <a:rPr lang="fr-FR"/>
              <a:t>Se concentrer sur la consolidation des données et l’examen de leur disponibilité et de leur qualité</a:t>
            </a:r>
          </a:p>
        </p:txBody>
      </p:sp>
    </p:spTree>
    <p:extLst>
      <p:ext uri="{BB962C8B-B14F-4D97-AF65-F5344CB8AC3E}">
        <p14:creationId xmlns:p14="http://schemas.microsoft.com/office/powerpoint/2010/main" val="3823356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master" id="{657CC572-8D3F-3D4F-B462-EA31B3D8A43D}" vid="{4D2762DD-CF3B-674D-AC85-ECCC925842E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1178</Words>
  <Application>Microsoft Office PowerPoint</Application>
  <PresentationFormat>Widescreen</PresentationFormat>
  <Paragraphs>178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Corbel</vt:lpstr>
      <vt:lpstr>Gill Sans MT</vt:lpstr>
      <vt:lpstr>Office Theme</vt:lpstr>
      <vt:lpstr>1_Office Theme</vt:lpstr>
      <vt:lpstr>PowerPoint Presentation</vt:lpstr>
      <vt:lpstr>Résultats des estimations du VIH : nouvelles infections</vt:lpstr>
      <vt:lpstr>Variation en pourcentage de l'incidence estimée, 2010-2020, Mondial</vt:lpstr>
      <vt:lpstr>Méthodes actuelles pour les résultats des populations clés</vt:lpstr>
      <vt:lpstr>Nouvelles méthodes en cours de développement</vt:lpstr>
      <vt:lpstr>Manuel sur les populations clés</vt:lpstr>
      <vt:lpstr>Vue d’ensemble</vt:lpstr>
      <vt:lpstr>Objectifs à long terme</vt:lpstr>
      <vt:lpstr>Objectifs de 2022</vt:lpstr>
      <vt:lpstr>Objectifs de 2022</vt:lpstr>
      <vt:lpstr>Objectifs de 2022</vt:lpstr>
      <vt:lpstr>Manuel des populations clés</vt:lpstr>
      <vt:lpstr>Manuel des populations clés</vt:lpstr>
      <vt:lpstr>PowerPoint Presentation</vt:lpstr>
      <vt:lpstr>PowerPoint Presentation</vt:lpstr>
      <vt:lpstr>Section 1 : Recherche de nouvelles données</vt:lpstr>
      <vt:lpstr>Questions ?</vt:lpstr>
      <vt:lpstr>PowerPoint Presentation</vt:lpstr>
      <vt:lpstr>PowerPoint Presentation</vt:lpstr>
      <vt:lpstr>Section 2 : Saisie de données</vt:lpstr>
      <vt:lpstr>Saisie de données</vt:lpstr>
      <vt:lpstr>PowerPoint Presentation</vt:lpstr>
      <vt:lpstr>PowerPoint Presentation</vt:lpstr>
      <vt:lpstr>PowerPoint Presentation</vt:lpstr>
      <vt:lpstr>PowerPoint Presentation</vt:lpstr>
      <vt:lpstr>Défis communs</vt:lpstr>
      <vt:lpstr>Section 3 : Validation</vt:lpstr>
      <vt:lpstr>Processus de vérification des données</vt:lpstr>
      <vt:lpstr>PowerPoint Presentation</vt:lpstr>
      <vt:lpstr>PowerPoint Presentation</vt:lpstr>
      <vt:lpstr>Comparaison avec toutes les données régionales des KP</vt:lpstr>
      <vt:lpstr>Comparaison avec toutes les données régionales des KP</vt:lpstr>
      <vt:lpstr>Taille estimée de la population</vt:lpstr>
      <vt:lpstr>Taille estimée de la population</vt:lpstr>
      <vt:lpstr>Prévalence du VIH</vt:lpstr>
      <vt:lpstr>Prévalence du VIH</vt:lpstr>
      <vt:lpstr>Défis communs</vt:lpstr>
      <vt:lpstr>Section 4 : Création d’estimations consensuelles</vt:lpstr>
      <vt:lpstr>Estimations du consensus</vt:lpstr>
      <vt:lpstr>Estimations du consensus</vt:lpstr>
      <vt:lpstr>Estimations du consensus</vt:lpstr>
      <vt:lpstr>Défis communs</vt:lpstr>
      <vt:lpstr>Section 5 : Estimations des nouvelles infections</vt:lpstr>
      <vt:lpstr>Estimations des nouvelles infections</vt:lpstr>
      <vt:lpstr>Estimations des nouvelles infections</vt:lpstr>
      <vt:lpstr>Section 6 : Télécharger sur Spectrum</vt:lpstr>
      <vt:lpstr>PowerPoint Presentation</vt:lpstr>
      <vt:lpstr>Télécharger sur Spectrum</vt:lpstr>
      <vt:lpstr>Des questions 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population workbook</dc:title>
  <dc:creator>Stevens, Oliver H E</dc:creator>
  <cp:lastModifiedBy>WANYEKI, Ian</cp:lastModifiedBy>
  <cp:revision>19</cp:revision>
  <dcterms:created xsi:type="dcterms:W3CDTF">2021-12-15T08:05:20Z</dcterms:created>
  <dcterms:modified xsi:type="dcterms:W3CDTF">2022-02-24T11:18:28Z</dcterms:modified>
</cp:coreProperties>
</file>