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49"/>
  </p:notesMasterIdLst>
  <p:sldIdLst>
    <p:sldId id="256" r:id="rId5"/>
    <p:sldId id="765" r:id="rId6"/>
    <p:sldId id="262" r:id="rId7"/>
    <p:sldId id="671" r:id="rId8"/>
    <p:sldId id="696" r:id="rId9"/>
    <p:sldId id="1127" r:id="rId10"/>
    <p:sldId id="1128" r:id="rId11"/>
    <p:sldId id="1129" r:id="rId12"/>
    <p:sldId id="1130" r:id="rId13"/>
    <p:sldId id="1131" r:id="rId14"/>
    <p:sldId id="1132" r:id="rId15"/>
    <p:sldId id="1133" r:id="rId16"/>
    <p:sldId id="1134" r:id="rId17"/>
    <p:sldId id="1135" r:id="rId18"/>
    <p:sldId id="708" r:id="rId19"/>
    <p:sldId id="727" r:id="rId20"/>
    <p:sldId id="732" r:id="rId21"/>
    <p:sldId id="725" r:id="rId22"/>
    <p:sldId id="733" r:id="rId23"/>
    <p:sldId id="736" r:id="rId24"/>
    <p:sldId id="737" r:id="rId25"/>
    <p:sldId id="745" r:id="rId26"/>
    <p:sldId id="738" r:id="rId27"/>
    <p:sldId id="743" r:id="rId28"/>
    <p:sldId id="744" r:id="rId29"/>
    <p:sldId id="752" r:id="rId30"/>
    <p:sldId id="754" r:id="rId31"/>
    <p:sldId id="753" r:id="rId32"/>
    <p:sldId id="750" r:id="rId33"/>
    <p:sldId id="763" r:id="rId34"/>
    <p:sldId id="764" r:id="rId35"/>
    <p:sldId id="762" r:id="rId36"/>
    <p:sldId id="760" r:id="rId37"/>
    <p:sldId id="759" r:id="rId38"/>
    <p:sldId id="758" r:id="rId39"/>
    <p:sldId id="757" r:id="rId40"/>
    <p:sldId id="756" r:id="rId41"/>
    <p:sldId id="766" r:id="rId42"/>
    <p:sldId id="767" r:id="rId43"/>
    <p:sldId id="768" r:id="rId44"/>
    <p:sldId id="769" r:id="rId45"/>
    <p:sldId id="770" r:id="rId46"/>
    <p:sldId id="755" r:id="rId47"/>
    <p:sldId id="1136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CA7C7C-117F-BCE3-DCB5-824FC1B248D2}" name="Esra, Rachel T" initials="ERT" userId="S::rte16@ic.ac.uk::b56760d5-b8dd-442f-a0b3-7e06d059df8f" providerId="AD"/>
  <p188:author id="{FFB8FC93-931E-D4F5-A112-9D7EAB00EA5A}" name="Eaton, Jeffrey W" initials="JE" userId="S::jwe08@ic.ac.uk::276ea8c0-84f2-403e-ae35-83a79d07a4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EC3DE-6E15-B14D-9516-ECE5874932FC}" v="31" dt="2022-12-08T05:02:48.087"/>
    <p1510:client id="{6037044F-C6D0-FA86-24A7-8A2D4723028D}" v="5" dt="2022-12-08T07:33:31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1"/>
    <p:restoredTop sz="94718"/>
  </p:normalViewPr>
  <p:slideViewPr>
    <p:cSldViewPr snapToGrid="0">
      <p:cViewPr varScale="1">
        <p:scale>
          <a:sx n="97" d="100"/>
          <a:sy n="97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e3b381b917a6356a3ca710b2474e7866ef34075df27f46b8cf57caf87df1b2dc::" providerId="AD" clId="Web-{6037044F-C6D0-FA86-24A7-8A2D4723028D}"/>
    <pc:docChg chg="modSld">
      <pc:chgData name="Guest User" userId="S::urn:spo:anon#e3b381b917a6356a3ca710b2474e7866ef34075df27f46b8cf57caf87df1b2dc::" providerId="AD" clId="Web-{6037044F-C6D0-FA86-24A7-8A2D4723028D}" dt="2022-12-08T07:33:30.140" v="2" actId="20577"/>
      <pc:docMkLst>
        <pc:docMk/>
      </pc:docMkLst>
      <pc:sldChg chg="modSp">
        <pc:chgData name="Guest User" userId="S::urn:spo:anon#e3b381b917a6356a3ca710b2474e7866ef34075df27f46b8cf57caf87df1b2dc::" providerId="AD" clId="Web-{6037044F-C6D0-FA86-24A7-8A2D4723028D}" dt="2022-12-08T07:33:30.140" v="2" actId="20577"/>
        <pc:sldMkLst>
          <pc:docMk/>
          <pc:sldMk cId="2765567417" sldId="696"/>
        </pc:sldMkLst>
        <pc:spChg chg="mod">
          <ac:chgData name="Guest User" userId="S::urn:spo:anon#e3b381b917a6356a3ca710b2474e7866ef34075df27f46b8cf57caf87df1b2dc::" providerId="AD" clId="Web-{6037044F-C6D0-FA86-24A7-8A2D4723028D}" dt="2022-12-08T07:33:27.889" v="0" actId="20577"/>
          <ac:spMkLst>
            <pc:docMk/>
            <pc:sldMk cId="2765567417" sldId="696"/>
            <ac:spMk id="3" creationId="{A20FDE74-7FB3-8D44-82AC-F961894CD7DE}"/>
          </ac:spMkLst>
        </pc:spChg>
        <pc:spChg chg="mod">
          <ac:chgData name="Guest User" userId="S::urn:spo:anon#e3b381b917a6356a3ca710b2474e7866ef34075df27f46b8cf57caf87df1b2dc::" providerId="AD" clId="Web-{6037044F-C6D0-FA86-24A7-8A2D4723028D}" dt="2022-12-08T07:33:30.140" v="2" actId="20577"/>
          <ac:spMkLst>
            <pc:docMk/>
            <pc:sldMk cId="2765567417" sldId="696"/>
            <ac:spMk id="6" creationId="{713487BB-3591-BF46-96CC-AF8FD21CAF99}"/>
          </ac:spMkLst>
        </pc:spChg>
      </pc:sldChg>
    </pc:docChg>
  </pc:docChgLst>
  <pc:docChgLst>
    <pc:chgData name="Eaton, Jeffrey W" userId="276ea8c0-84f2-403e-ae35-83a79d07a45a" providerId="ADAL" clId="{383EC3DE-6E15-B14D-9516-ECE5874932FC}"/>
    <pc:docChg chg="undo custSel delSld modSld">
      <pc:chgData name="Eaton, Jeffrey W" userId="276ea8c0-84f2-403e-ae35-83a79d07a45a" providerId="ADAL" clId="{383EC3DE-6E15-B14D-9516-ECE5874932FC}" dt="2022-12-08T05:03:23.065" v="596" actId="729"/>
      <pc:docMkLst>
        <pc:docMk/>
      </pc:docMkLst>
      <pc:sldChg chg="addSp delSp modSp mod">
        <pc:chgData name="Eaton, Jeffrey W" userId="276ea8c0-84f2-403e-ae35-83a79d07a45a" providerId="ADAL" clId="{383EC3DE-6E15-B14D-9516-ECE5874932FC}" dt="2022-12-08T04:59:42.838" v="565" actId="14826"/>
        <pc:sldMkLst>
          <pc:docMk/>
          <pc:sldMk cId="780392116" sldId="725"/>
        </pc:sldMkLst>
        <pc:spChg chg="mod">
          <ac:chgData name="Eaton, Jeffrey W" userId="276ea8c0-84f2-403e-ae35-83a79d07a45a" providerId="ADAL" clId="{383EC3DE-6E15-B14D-9516-ECE5874932FC}" dt="2022-12-08T04:55:56.177" v="541" actId="20577"/>
          <ac:spMkLst>
            <pc:docMk/>
            <pc:sldMk cId="780392116" sldId="725"/>
            <ac:spMk id="7" creationId="{7AB8933F-D02B-8B5E-F117-1C17F55B9CF5}"/>
          </ac:spMkLst>
        </pc:spChg>
        <pc:picChg chg="add del mod">
          <ac:chgData name="Eaton, Jeffrey W" userId="276ea8c0-84f2-403e-ae35-83a79d07a45a" providerId="ADAL" clId="{383EC3DE-6E15-B14D-9516-ECE5874932FC}" dt="2022-12-08T04:57:51.605" v="546" actId="478"/>
          <ac:picMkLst>
            <pc:docMk/>
            <pc:sldMk cId="780392116" sldId="725"/>
            <ac:picMk id="3" creationId="{8563C1CA-98B0-D82B-903C-B4FAB7DFF579}"/>
          </ac:picMkLst>
        </pc:picChg>
        <pc:picChg chg="add mod">
          <ac:chgData name="Eaton, Jeffrey W" userId="276ea8c0-84f2-403e-ae35-83a79d07a45a" providerId="ADAL" clId="{383EC3DE-6E15-B14D-9516-ECE5874932FC}" dt="2022-12-08T04:59:42.838" v="565" actId="14826"/>
          <ac:picMkLst>
            <pc:docMk/>
            <pc:sldMk cId="780392116" sldId="725"/>
            <ac:picMk id="4" creationId="{914D1131-C9A9-87B6-B94A-0808AC0DE6D1}"/>
          </ac:picMkLst>
        </pc:picChg>
        <pc:picChg chg="add mod">
          <ac:chgData name="Eaton, Jeffrey W" userId="276ea8c0-84f2-403e-ae35-83a79d07a45a" providerId="ADAL" clId="{383EC3DE-6E15-B14D-9516-ECE5874932FC}" dt="2022-12-08T04:59:18.873" v="564" actId="14826"/>
          <ac:picMkLst>
            <pc:docMk/>
            <pc:sldMk cId="780392116" sldId="725"/>
            <ac:picMk id="5" creationId="{A9236E9C-A060-8427-06C5-E862492AFD0B}"/>
          </ac:picMkLst>
        </pc:picChg>
        <pc:picChg chg="del">
          <ac:chgData name="Eaton, Jeffrey W" userId="276ea8c0-84f2-403e-ae35-83a79d07a45a" providerId="ADAL" clId="{383EC3DE-6E15-B14D-9516-ECE5874932FC}" dt="2022-12-08T04:58:52.738" v="556" actId="478"/>
          <ac:picMkLst>
            <pc:docMk/>
            <pc:sldMk cId="780392116" sldId="725"/>
            <ac:picMk id="10" creationId="{141A3056-CF9E-BE7D-4166-ABB243E81D66}"/>
          </ac:picMkLst>
        </pc:picChg>
        <pc:picChg chg="del">
          <ac:chgData name="Eaton, Jeffrey W" userId="276ea8c0-84f2-403e-ae35-83a79d07a45a" providerId="ADAL" clId="{383EC3DE-6E15-B14D-9516-ECE5874932FC}" dt="2022-12-08T04:58:52.738" v="556" actId="478"/>
          <ac:picMkLst>
            <pc:docMk/>
            <pc:sldMk cId="780392116" sldId="725"/>
            <ac:picMk id="11" creationId="{B1182154-52F9-BEAE-AF13-5E4B49C02C24}"/>
          </ac:picMkLst>
        </pc:picChg>
      </pc:sldChg>
      <pc:sldChg chg="modSp mod">
        <pc:chgData name="Eaton, Jeffrey W" userId="276ea8c0-84f2-403e-ae35-83a79d07a45a" providerId="ADAL" clId="{383EC3DE-6E15-B14D-9516-ECE5874932FC}" dt="2022-12-08T04:39:42.431" v="35" actId="20577"/>
        <pc:sldMkLst>
          <pc:docMk/>
          <pc:sldMk cId="4116775920" sldId="727"/>
        </pc:sldMkLst>
        <pc:spChg chg="mod">
          <ac:chgData name="Eaton, Jeffrey W" userId="276ea8c0-84f2-403e-ae35-83a79d07a45a" providerId="ADAL" clId="{383EC3DE-6E15-B14D-9516-ECE5874932FC}" dt="2022-12-08T04:39:42.431" v="35" actId="20577"/>
          <ac:spMkLst>
            <pc:docMk/>
            <pc:sldMk cId="4116775920" sldId="727"/>
            <ac:spMk id="5" creationId="{FCF95B14-4DFC-DD48-BB54-DC829EE17D92}"/>
          </ac:spMkLst>
        </pc:spChg>
      </pc:sldChg>
      <pc:sldChg chg="addSp delSp modSp mod modAnim">
        <pc:chgData name="Eaton, Jeffrey W" userId="276ea8c0-84f2-403e-ae35-83a79d07a45a" providerId="ADAL" clId="{383EC3DE-6E15-B14D-9516-ECE5874932FC}" dt="2022-12-08T04:52:15.241" v="273"/>
        <pc:sldMkLst>
          <pc:docMk/>
          <pc:sldMk cId="1131299021" sldId="732"/>
        </pc:sldMkLst>
        <pc:spChg chg="mod">
          <ac:chgData name="Eaton, Jeffrey W" userId="276ea8c0-84f2-403e-ae35-83a79d07a45a" providerId="ADAL" clId="{383EC3DE-6E15-B14D-9516-ECE5874932FC}" dt="2022-12-08T04:50:47.750" v="129" actId="1076"/>
          <ac:spMkLst>
            <pc:docMk/>
            <pc:sldMk cId="1131299021" sldId="732"/>
            <ac:spMk id="4" creationId="{C31B66ED-E4A4-133C-C35D-CFEE9E33FA5A}"/>
          </ac:spMkLst>
        </pc:spChg>
        <pc:spChg chg="add mod">
          <ac:chgData name="Eaton, Jeffrey W" userId="276ea8c0-84f2-403e-ae35-83a79d07a45a" providerId="ADAL" clId="{383EC3DE-6E15-B14D-9516-ECE5874932FC}" dt="2022-12-08T04:52:03.611" v="272" actId="1035"/>
          <ac:spMkLst>
            <pc:docMk/>
            <pc:sldMk cId="1131299021" sldId="732"/>
            <ac:spMk id="14" creationId="{8AC21D0D-5CDD-DEA5-AF33-B8800719D697}"/>
          </ac:spMkLst>
        </pc:spChg>
        <pc:spChg chg="add mod">
          <ac:chgData name="Eaton, Jeffrey W" userId="276ea8c0-84f2-403e-ae35-83a79d07a45a" providerId="ADAL" clId="{383EC3DE-6E15-B14D-9516-ECE5874932FC}" dt="2022-12-08T04:52:03.611" v="272" actId="1035"/>
          <ac:spMkLst>
            <pc:docMk/>
            <pc:sldMk cId="1131299021" sldId="732"/>
            <ac:spMk id="15" creationId="{D5286307-72BA-4C09-C4E3-7FBD311F131C}"/>
          </ac:spMkLst>
        </pc:spChg>
        <pc:spChg chg="add mod">
          <ac:chgData name="Eaton, Jeffrey W" userId="276ea8c0-84f2-403e-ae35-83a79d07a45a" providerId="ADAL" clId="{383EC3DE-6E15-B14D-9516-ECE5874932FC}" dt="2022-12-08T04:52:03.611" v="272" actId="1035"/>
          <ac:spMkLst>
            <pc:docMk/>
            <pc:sldMk cId="1131299021" sldId="732"/>
            <ac:spMk id="16" creationId="{F09EE185-3F49-F7BB-B170-39A16D968E6D}"/>
          </ac:spMkLst>
        </pc:spChg>
        <pc:spChg chg="add mod">
          <ac:chgData name="Eaton, Jeffrey W" userId="276ea8c0-84f2-403e-ae35-83a79d07a45a" providerId="ADAL" clId="{383EC3DE-6E15-B14D-9516-ECE5874932FC}" dt="2022-12-08T04:52:03.611" v="272" actId="1035"/>
          <ac:spMkLst>
            <pc:docMk/>
            <pc:sldMk cId="1131299021" sldId="732"/>
            <ac:spMk id="17" creationId="{28B6CDA5-CF6B-63D7-3CA2-483EEBFF50C1}"/>
          </ac:spMkLst>
        </pc:spChg>
        <pc:spChg chg="add mod">
          <ac:chgData name="Eaton, Jeffrey W" userId="276ea8c0-84f2-403e-ae35-83a79d07a45a" providerId="ADAL" clId="{383EC3DE-6E15-B14D-9516-ECE5874932FC}" dt="2022-12-08T04:51:54.160" v="262" actId="14100"/>
          <ac:spMkLst>
            <pc:docMk/>
            <pc:sldMk cId="1131299021" sldId="732"/>
            <ac:spMk id="18" creationId="{4EB21B27-4300-2C44-5794-C489B78B52CD}"/>
          </ac:spMkLst>
        </pc:spChg>
        <pc:picChg chg="del">
          <ac:chgData name="Eaton, Jeffrey W" userId="276ea8c0-84f2-403e-ae35-83a79d07a45a" providerId="ADAL" clId="{383EC3DE-6E15-B14D-9516-ECE5874932FC}" dt="2022-12-08T04:46:36.748" v="43" actId="478"/>
          <ac:picMkLst>
            <pc:docMk/>
            <pc:sldMk cId="1131299021" sldId="732"/>
            <ac:picMk id="6" creationId="{82597A0D-CB5C-65CD-5EC6-3AFAB700F39E}"/>
          </ac:picMkLst>
        </pc:picChg>
        <pc:picChg chg="add del mod">
          <ac:chgData name="Eaton, Jeffrey W" userId="276ea8c0-84f2-403e-ae35-83a79d07a45a" providerId="ADAL" clId="{383EC3DE-6E15-B14D-9516-ECE5874932FC}" dt="2022-12-08T04:46:31.212" v="42" actId="478"/>
          <ac:picMkLst>
            <pc:docMk/>
            <pc:sldMk cId="1131299021" sldId="732"/>
            <ac:picMk id="7" creationId="{6A39C71D-7D29-B883-EB1A-BB4DB7CA54AA}"/>
          </ac:picMkLst>
        </pc:picChg>
        <pc:picChg chg="add mod">
          <ac:chgData name="Eaton, Jeffrey W" userId="276ea8c0-84f2-403e-ae35-83a79d07a45a" providerId="ADAL" clId="{383EC3DE-6E15-B14D-9516-ECE5874932FC}" dt="2022-12-08T04:46:50.430" v="48" actId="1076"/>
          <ac:picMkLst>
            <pc:docMk/>
            <pc:sldMk cId="1131299021" sldId="732"/>
            <ac:picMk id="9" creationId="{E9C83EAF-D0DA-A77E-596C-BCE28691D952}"/>
          </ac:picMkLst>
        </pc:picChg>
        <pc:picChg chg="add del mod">
          <ac:chgData name="Eaton, Jeffrey W" userId="276ea8c0-84f2-403e-ae35-83a79d07a45a" providerId="ADAL" clId="{383EC3DE-6E15-B14D-9516-ECE5874932FC}" dt="2022-12-08T04:47:42.973" v="52" actId="478"/>
          <ac:picMkLst>
            <pc:docMk/>
            <pc:sldMk cId="1131299021" sldId="732"/>
            <ac:picMk id="11" creationId="{35A764E8-115F-C802-39F3-68F07E0608A1}"/>
          </ac:picMkLst>
        </pc:picChg>
        <pc:picChg chg="add mod modCrop">
          <ac:chgData name="Eaton, Jeffrey W" userId="276ea8c0-84f2-403e-ae35-83a79d07a45a" providerId="ADAL" clId="{383EC3DE-6E15-B14D-9516-ECE5874932FC}" dt="2022-12-08T04:52:03.611" v="272" actId="1035"/>
          <ac:picMkLst>
            <pc:docMk/>
            <pc:sldMk cId="1131299021" sldId="732"/>
            <ac:picMk id="13" creationId="{65262FAD-83B1-C1A9-4995-CB3D2BFA34AF}"/>
          </ac:picMkLst>
        </pc:picChg>
      </pc:sldChg>
      <pc:sldChg chg="addSp delSp modSp mod">
        <pc:chgData name="Eaton, Jeffrey W" userId="276ea8c0-84f2-403e-ae35-83a79d07a45a" providerId="ADAL" clId="{383EC3DE-6E15-B14D-9516-ECE5874932FC}" dt="2022-12-08T05:01:54.457" v="588" actId="14100"/>
        <pc:sldMkLst>
          <pc:docMk/>
          <pc:sldMk cId="1839464924" sldId="733"/>
        </pc:sldMkLst>
        <pc:spChg chg="mod">
          <ac:chgData name="Eaton, Jeffrey W" userId="276ea8c0-84f2-403e-ae35-83a79d07a45a" providerId="ADAL" clId="{383EC3DE-6E15-B14D-9516-ECE5874932FC}" dt="2022-12-08T05:00:52.215" v="573" actId="14100"/>
          <ac:spMkLst>
            <pc:docMk/>
            <pc:sldMk cId="1839464924" sldId="733"/>
            <ac:spMk id="7" creationId="{7AB8933F-D02B-8B5E-F117-1C17F55B9CF5}"/>
          </ac:spMkLst>
        </pc:spChg>
        <pc:picChg chg="add del mod">
          <ac:chgData name="Eaton, Jeffrey W" userId="276ea8c0-84f2-403e-ae35-83a79d07a45a" providerId="ADAL" clId="{383EC3DE-6E15-B14D-9516-ECE5874932FC}" dt="2022-12-08T05:01:21.433" v="576" actId="478"/>
          <ac:picMkLst>
            <pc:docMk/>
            <pc:sldMk cId="1839464924" sldId="733"/>
            <ac:picMk id="4" creationId="{0F616DA2-8945-62F8-01A2-B985CCFF6278}"/>
          </ac:picMkLst>
        </pc:picChg>
        <pc:picChg chg="del">
          <ac:chgData name="Eaton, Jeffrey W" userId="276ea8c0-84f2-403e-ae35-83a79d07a45a" providerId="ADAL" clId="{383EC3DE-6E15-B14D-9516-ECE5874932FC}" dt="2022-12-08T05:00:39.285" v="570" actId="478"/>
          <ac:picMkLst>
            <pc:docMk/>
            <pc:sldMk cId="1839464924" sldId="733"/>
            <ac:picMk id="6" creationId="{ED305DD6-AFEA-DFF9-DBD9-E298BE7F38C8}"/>
          </ac:picMkLst>
        </pc:picChg>
        <pc:picChg chg="add mod">
          <ac:chgData name="Eaton, Jeffrey W" userId="276ea8c0-84f2-403e-ae35-83a79d07a45a" providerId="ADAL" clId="{383EC3DE-6E15-B14D-9516-ECE5874932FC}" dt="2022-12-08T05:01:54.457" v="588" actId="14100"/>
          <ac:picMkLst>
            <pc:docMk/>
            <pc:sldMk cId="1839464924" sldId="733"/>
            <ac:picMk id="8" creationId="{3499E690-A766-3D6F-59E3-E07F485496CC}"/>
          </ac:picMkLst>
        </pc:picChg>
      </pc:sldChg>
      <pc:sldChg chg="addSp delSp modSp mod">
        <pc:chgData name="Eaton, Jeffrey W" userId="276ea8c0-84f2-403e-ae35-83a79d07a45a" providerId="ADAL" clId="{383EC3DE-6E15-B14D-9516-ECE5874932FC}" dt="2022-12-08T05:02:58.280" v="595" actId="1076"/>
        <pc:sldMkLst>
          <pc:docMk/>
          <pc:sldMk cId="2482655357" sldId="736"/>
        </pc:sldMkLst>
        <pc:picChg chg="add mod">
          <ac:chgData name="Eaton, Jeffrey W" userId="276ea8c0-84f2-403e-ae35-83a79d07a45a" providerId="ADAL" clId="{383EC3DE-6E15-B14D-9516-ECE5874932FC}" dt="2022-12-08T05:02:58.280" v="595" actId="1076"/>
          <ac:picMkLst>
            <pc:docMk/>
            <pc:sldMk cId="2482655357" sldId="736"/>
            <ac:picMk id="4" creationId="{4913F349-1EA2-3C28-9F8D-09CF0BC8428A}"/>
          </ac:picMkLst>
        </pc:picChg>
        <pc:picChg chg="del">
          <ac:chgData name="Eaton, Jeffrey W" userId="276ea8c0-84f2-403e-ae35-83a79d07a45a" providerId="ADAL" clId="{383EC3DE-6E15-B14D-9516-ECE5874932FC}" dt="2022-12-08T05:02:53.257" v="593" actId="478"/>
          <ac:picMkLst>
            <pc:docMk/>
            <pc:sldMk cId="2482655357" sldId="736"/>
            <ac:picMk id="5" creationId="{221B7E33-739D-19FA-A690-860D870CAB0A}"/>
          </ac:picMkLst>
        </pc:picChg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1060703749" sldId="738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1382029010" sldId="743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4228174881" sldId="744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2341858351" sldId="745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2089270837" sldId="750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217574150" sldId="752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140425191" sldId="753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3983569932" sldId="754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615245514" sldId="755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4211905341" sldId="756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1489782275" sldId="757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3160264934" sldId="758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4066256186" sldId="759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1730470072" sldId="760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1386444248" sldId="762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3889367219" sldId="763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1345688603" sldId="764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2459473988" sldId="766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4042966883" sldId="767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1639116865" sldId="768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2545283902" sldId="769"/>
        </pc:sldMkLst>
      </pc:sldChg>
      <pc:sldChg chg="mod modShow">
        <pc:chgData name="Eaton, Jeffrey W" userId="276ea8c0-84f2-403e-ae35-83a79d07a45a" providerId="ADAL" clId="{383EC3DE-6E15-B14D-9516-ECE5874932FC}" dt="2022-12-08T05:03:23.065" v="596" actId="729"/>
        <pc:sldMkLst>
          <pc:docMk/>
          <pc:sldMk cId="1225542053" sldId="770"/>
        </pc:sldMkLst>
      </pc:sldChg>
      <pc:sldChg chg="del">
        <pc:chgData name="Eaton, Jeffrey W" userId="276ea8c0-84f2-403e-ae35-83a79d07a45a" providerId="ADAL" clId="{383EC3DE-6E15-B14D-9516-ECE5874932FC}" dt="2022-12-08T04:38:42.117" v="0" actId="2696"/>
        <pc:sldMkLst>
          <pc:docMk/>
          <pc:sldMk cId="1976777842" sldId="1126"/>
        </pc:sldMkLst>
      </pc:sldChg>
      <pc:sldChg chg="modSp mod">
        <pc:chgData name="Eaton, Jeffrey W" userId="276ea8c0-84f2-403e-ae35-83a79d07a45a" providerId="ADAL" clId="{383EC3DE-6E15-B14D-9516-ECE5874932FC}" dt="2022-12-08T04:39:01.011" v="28" actId="20577"/>
        <pc:sldMkLst>
          <pc:docMk/>
          <pc:sldMk cId="1577531090" sldId="1127"/>
        </pc:sldMkLst>
        <pc:spChg chg="mod">
          <ac:chgData name="Eaton, Jeffrey W" userId="276ea8c0-84f2-403e-ae35-83a79d07a45a" providerId="ADAL" clId="{383EC3DE-6E15-B14D-9516-ECE5874932FC}" dt="2022-12-08T04:39:01.011" v="28" actId="20577"/>
          <ac:spMkLst>
            <pc:docMk/>
            <pc:sldMk cId="1577531090" sldId="1127"/>
            <ac:spMk id="7" creationId="{97AAC603-EE62-DAD1-E124-6C7A183F7B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90C9-42A9-8E46-94C9-E839C7FC3BF5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E6540-CCC7-6149-BAD8-15E5A85AAAD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1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E6540-CCC7-6149-BAD8-15E5A85AAA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5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5AAC0-1CC1-EB49-834D-EE4504773D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8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215" y="6356349"/>
            <a:ext cx="13716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en-US"/>
              <a:t>27 October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2021 HIV Estimates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B19407E-735D-4378-94C5-F2663C555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59CE81-A9A7-CE2D-C5C7-AA09CCBFF8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01" y="6341704"/>
            <a:ext cx="3018328" cy="4010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58C094B6-EE20-4452-A30A-57A26827F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B0AAD8-96B1-3D7B-8529-349F9A9CB60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4901" y="6341704"/>
            <a:ext cx="3018328" cy="401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  <p:pic>
        <p:nvPicPr>
          <p:cNvPr id="10" name="Picture 9" descr="A drawing of a person&#10;&#10;Description automatically generated">
            <a:extLst>
              <a:ext uri="{FF2B5EF4-FFF2-40B4-BE49-F238E27FC236}">
                <a16:creationId xmlns:a16="http://schemas.microsoft.com/office/drawing/2014/main" id="{A11D1D1F-3FFA-FF45-8CC5-67AD1C1CB2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doi.org/10.1002/jia2.2578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752D-0820-4F35-9D5D-B9D345CC6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Modèle Naomi : aperçu et principales mises à jour des estimations de l’ONUSIDA pour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97AB2-D1E8-48E1-B9C2-6E6C1698B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/>
              <a:t>Version du 7 </a:t>
            </a:r>
            <a:r>
              <a:rPr lang="fr-FR"/>
              <a:t>décembre 2022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219B0F60-4714-664A-8E5E-05C097CE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263" y="2224628"/>
            <a:ext cx="2194763" cy="25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CEBA-F675-A8A9-F572-5CBDF3CC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Projection à court terme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8A6FC-A995-C788-5643-2F7DF3C53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Projection en une étape pour une extrapolation de l’enquête transversale (par ex., mi-2016) afin d’estimer la situation actuelle (décembre 2022).</a:t>
            </a:r>
          </a:p>
          <a:p>
            <a:r>
              <a:rPr lang="fr-FR"/>
              <a:t>Survie de la population séropositive basée sur les estimations nationales de Spectrum</a:t>
            </a:r>
          </a:p>
          <a:p>
            <a:pPr lvl="1"/>
            <a:r>
              <a:rPr lang="fr-FR"/>
              <a:t>Tient compte des effets des ART sur la survie</a:t>
            </a:r>
          </a:p>
          <a:p>
            <a:r>
              <a:rPr lang="fr-FR"/>
              <a:t>Nouvelles infections par âge et par sexe : taux de transmission à partir du modèle d’incidence et estimations nationales pour la composition sexe/âge</a:t>
            </a:r>
          </a:p>
          <a:p>
            <a:r>
              <a:rPr lang="fr-FR"/>
              <a:t>Nouvelles données du programme ART pour la fin 2022 afin de calculer la couverture des ART</a:t>
            </a:r>
          </a:p>
          <a:p>
            <a:pPr marL="0" indent="0">
              <a:buNone/>
            </a:pPr>
            <a:r>
              <a:rPr lang="fr-FR"/>
              <a:t>Nouvelle projection à court terme (9-12 mois) comme base de référence pour la fixation des politiques et des objectifs futurs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28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E9531-4AFC-02D6-26C3-4117D04A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Résultats de Naomi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5F8992-F399-F8E7-C5DC-7A9940C0D16F}"/>
              </a:ext>
            </a:extLst>
          </p:cNvPr>
          <p:cNvGrpSpPr/>
          <p:nvPr/>
        </p:nvGrpSpPr>
        <p:grpSpPr>
          <a:xfrm>
            <a:off x="4156500" y="1212598"/>
            <a:ext cx="2075748" cy="4449417"/>
            <a:chOff x="488268" y="1768503"/>
            <a:chExt cx="2075748" cy="44494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E55667-845F-1A0B-CEB9-706086332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974" r="37921"/>
            <a:stretch/>
          </p:blipFill>
          <p:spPr>
            <a:xfrm>
              <a:off x="488268" y="2062354"/>
              <a:ext cx="1829118" cy="415556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DEA6E0-0089-B337-5214-5CF70C6B2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456" t="27951" r="-2844" b="17963"/>
            <a:stretch/>
          </p:blipFill>
          <p:spPr>
            <a:xfrm>
              <a:off x="1403485" y="1768503"/>
              <a:ext cx="1160531" cy="239037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58ADFB-0F5A-1EBD-8407-9CD58415AF43}"/>
              </a:ext>
            </a:extLst>
          </p:cNvPr>
          <p:cNvGrpSpPr/>
          <p:nvPr/>
        </p:nvGrpSpPr>
        <p:grpSpPr>
          <a:xfrm>
            <a:off x="7147465" y="1115415"/>
            <a:ext cx="4028365" cy="4546600"/>
            <a:chOff x="2317386" y="1798320"/>
            <a:chExt cx="4028365" cy="4546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65A1B7-C857-D07F-C612-88112EF1F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4178"/>
            <a:stretch/>
          </p:blipFill>
          <p:spPr>
            <a:xfrm>
              <a:off x="2317386" y="1798320"/>
              <a:ext cx="3456939" cy="45466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2D020C-F520-56E9-4526-357BCA0BF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547" t="29854" b="20923"/>
            <a:stretch/>
          </p:blipFill>
          <p:spPr>
            <a:xfrm>
              <a:off x="5185220" y="2310013"/>
              <a:ext cx="1160531" cy="2237974"/>
            </a:xfrm>
            <a:prstGeom prst="rect">
              <a:avLst/>
            </a:prstGeom>
          </p:spPr>
        </p:pic>
      </p:grpSp>
      <p:sp>
        <p:nvSpPr>
          <p:cNvPr id="11" name="TextBox 4">
            <a:extLst>
              <a:ext uri="{FF2B5EF4-FFF2-40B4-BE49-F238E27FC236}">
                <a16:creationId xmlns:a16="http://schemas.microsoft.com/office/drawing/2014/main" id="{200DFA70-6C8C-CC59-4159-9C3B280D2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526" y="5812347"/>
            <a:ext cx="31180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cap="none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Eaton et al, J Int AIDS Soc 2021</a:t>
            </a:r>
          </a:p>
        </p:txBody>
      </p:sp>
    </p:spTree>
    <p:extLst>
      <p:ext uri="{BB962C8B-B14F-4D97-AF65-F5344CB8AC3E}">
        <p14:creationId xmlns:p14="http://schemas.microsoft.com/office/powerpoint/2010/main" val="25056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E9531-4AFC-02D6-26C3-4117D04A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Résultats de Naomi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200DFA70-6C8C-CC59-4159-9C3B280D2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841" y="6302248"/>
            <a:ext cx="31180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cap="none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Eaton et al, J Int AIDS Soc 2021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09F972-CFA4-64B5-C8CE-DF8A768875AC}"/>
              </a:ext>
            </a:extLst>
          </p:cNvPr>
          <p:cNvGrpSpPr>
            <a:grpSpLocks noChangeAspect="1"/>
          </p:cNvGrpSpPr>
          <p:nvPr/>
        </p:nvGrpSpPr>
        <p:grpSpPr>
          <a:xfrm>
            <a:off x="4867904" y="512101"/>
            <a:ext cx="5390816" cy="5638800"/>
            <a:chOff x="5291116" y="1219200"/>
            <a:chExt cx="6554119" cy="68556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A1E20BC-34D2-474B-E4D2-80A8C589B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0000" r="31717"/>
            <a:stretch/>
          </p:blipFill>
          <p:spPr>
            <a:xfrm>
              <a:off x="5361354" y="4645815"/>
              <a:ext cx="6483881" cy="3429001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A3B7DB3-6189-D257-0B3E-74159042BE5B}"/>
                </a:ext>
              </a:extLst>
            </p:cNvPr>
            <p:cNvGrpSpPr/>
            <p:nvPr/>
          </p:nvGrpSpPr>
          <p:grpSpPr>
            <a:xfrm>
              <a:off x="5291116" y="1219200"/>
              <a:ext cx="6554119" cy="3429000"/>
              <a:chOff x="4072811" y="2362200"/>
              <a:chExt cx="6554119" cy="34290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3CEF0B3-867E-6B80-7F27-1DA4BDDBA7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6770" b="50000"/>
              <a:stretch/>
            </p:blipFill>
            <p:spPr>
              <a:xfrm>
                <a:off x="4622799" y="2362200"/>
                <a:ext cx="6004131" cy="34290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0B29C29-A094-86F7-9558-4FDBE4B4E5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734" r="92985" b="52889"/>
              <a:stretch/>
            </p:blipFill>
            <p:spPr>
              <a:xfrm>
                <a:off x="4072811" y="2698606"/>
                <a:ext cx="666143" cy="290620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6063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DE5A-1507-E20C-EF00-506DF760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Résultats de Naomi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9BB4251-819E-C369-B4B3-7824F66AF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224"/>
          <a:stretch/>
        </p:blipFill>
        <p:spPr>
          <a:xfrm>
            <a:off x="3827013" y="914269"/>
            <a:ext cx="7622305" cy="5029461"/>
          </a:xfrm>
        </p:spPr>
      </p:pic>
    </p:spTree>
    <p:extLst>
      <p:ext uri="{BB962C8B-B14F-4D97-AF65-F5344CB8AC3E}">
        <p14:creationId xmlns:p14="http://schemas.microsoft.com/office/powerpoint/2010/main" val="528982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47B7-D1FE-27F3-6050-F67D9379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Résultats de Naomi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D8E1B9-DC43-2BCD-E59A-2E71045372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17383" y="1749125"/>
            <a:ext cx="8769654" cy="38531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A4196C-1511-0260-E6C8-B5E3389172C3}"/>
              </a:ext>
            </a:extLst>
          </p:cNvPr>
          <p:cNvSpPr/>
          <p:nvPr/>
        </p:nvSpPr>
        <p:spPr>
          <a:xfrm>
            <a:off x="8903119" y="2039412"/>
            <a:ext cx="242371" cy="265038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8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3552-4599-824F-B2C4-28A22C6E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Mises à jour essentielles pour 2023</a:t>
            </a: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F95B14-4DFC-DD48-BB54-DC829EE17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236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/>
              <a:t>Méthodes de modélisation :</a:t>
            </a:r>
          </a:p>
          <a:p>
            <a:pPr marL="457200" indent="-457200">
              <a:buAutoNum type="arabicPeriod"/>
            </a:pPr>
            <a:r>
              <a:rPr lang="fr-FR" b="1">
                <a:ea typeface="+mn-lt"/>
                <a:cs typeface="+mn-lt"/>
              </a:rPr>
              <a:t>Nouveaux résultats ART et PVVIH pour la fixation des objectifs</a:t>
            </a:r>
          </a:p>
          <a:p>
            <a:pPr marL="457200" indent="-457200">
              <a:buFont typeface="Wingdings 2" pitchFamily="18" charset="2"/>
              <a:buAutoNum type="arabicPeriod"/>
            </a:pPr>
            <a:r>
              <a:rPr lang="fr-FR"/>
              <a:t>Spécification du modèle de fréquentation des services ART</a:t>
            </a:r>
          </a:p>
          <a:p>
            <a:pPr marL="457200" indent="-457200">
              <a:buAutoNum type="arabicPeriod"/>
            </a:pPr>
            <a:r>
              <a:rPr lang="fr-FR"/>
              <a:t>Projection de l’incidence </a:t>
            </a:r>
          </a:p>
          <a:p>
            <a:pPr marL="457200" indent="-457200">
              <a:buAutoNum type="arabicPeriod"/>
            </a:pPr>
            <a:r>
              <a:rPr lang="fr-FR"/>
              <a:t>Cohérence des résultats de Naomi et Spectrum T4 </a:t>
            </a:r>
          </a:p>
          <a:p>
            <a:pPr marL="457200" indent="-457200">
              <a:buFont typeface="Wingdings 2" pitchFamily="18" charset="2"/>
              <a:buAutoNum type="arabicPeriod"/>
            </a:pPr>
            <a:r>
              <a:rPr lang="fr-FR"/>
              <a:t>Affinement de l’approche de modélisation pour les EVVIH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/>
              <a:t>Interface utilisateur :</a:t>
            </a:r>
          </a:p>
          <a:p>
            <a:pPr marL="457200" indent="-457200">
              <a:buAutoNum type="arabicPeriod"/>
            </a:pPr>
            <a:r>
              <a:rPr lang="fr-FR"/>
              <a:t>Connexion unique (SSO) avec l’ADR</a:t>
            </a:r>
          </a:p>
          <a:p>
            <a:pPr marL="457200" indent="-457200">
              <a:buAutoNum type="arabicPeriod"/>
            </a:pPr>
            <a:r>
              <a:rPr lang="fr-FR"/>
              <a:t>Options de modèle par défaut spécifiques à chaque pays</a:t>
            </a:r>
          </a:p>
          <a:p>
            <a:pPr marL="457200" indent="-457200">
              <a:buAutoNum type="arabicPeriod"/>
            </a:pPr>
            <a:r>
              <a:rPr lang="fr-FR"/>
              <a:t>Graphiques de comparaison</a:t>
            </a:r>
          </a:p>
          <a:p>
            <a:pPr marL="457200" indent="-457200">
              <a:buAutoNum type="arabicPeriod"/>
            </a:pPr>
            <a:r>
              <a:rPr lang="fr-FR"/>
              <a:t>Rapport de comparaison</a:t>
            </a:r>
          </a:p>
          <a:p>
            <a:pPr marL="457200" indent="-457200">
              <a:buAutoNum type="arabicPeriod"/>
            </a:pPr>
            <a:r>
              <a:rPr lang="fr-FR"/>
              <a:t>Rechargement du projet</a:t>
            </a:r>
          </a:p>
        </p:txBody>
      </p:sp>
    </p:spTree>
    <p:extLst>
      <p:ext uri="{BB962C8B-B14F-4D97-AF65-F5344CB8AC3E}">
        <p14:creationId xmlns:p14="http://schemas.microsoft.com/office/powerpoint/2010/main" val="4158154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3552-4599-824F-B2C4-28A22C6E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Mises à jour essentielles pour 2023</a:t>
            </a:r>
            <a:br>
              <a:rPr lang="fr-FR" dirty="0"/>
            </a:br>
            <a:br>
              <a:rPr lang="fr-FR" dirty="0"/>
            </a:br>
            <a:r>
              <a:rPr lang="fr-FR" dirty="0"/>
              <a:t>Méthodes de modélisation :</a:t>
            </a:r>
            <a:br>
              <a:rPr lang="fr-FR" dirty="0"/>
            </a:br>
            <a:r>
              <a:rPr lang="fr-FR" dirty="0"/>
              <a:t>1. Nouveaux résultats pour la fixation des objectifs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F95B14-4DFC-DD48-BB54-DC829EE17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7"/>
            <a:ext cx="4525393" cy="5236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Fréquentation des services ART dans Naomi :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dirty="0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Cette fonctionnalité permet de rechercher des ART dans les districts voisins </a:t>
            </a:r>
          </a:p>
          <a:p>
            <a:pPr marL="742950" lvl="1" indent="-28575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fr-FR" sz="2000" dirty="0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Par exemple, la recherche de traitement dans les zones urbaines</a:t>
            </a:r>
          </a:p>
          <a:p>
            <a:pPr marL="240030" indent="-285750"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fr-FR" sz="2200" dirty="0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Mécanisme permettant d’équilibrer</a:t>
            </a:r>
            <a:br>
              <a:rPr lang="fr-FR" sz="2200" dirty="0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FR" sz="2200" dirty="0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les données du programme ART par rapport à</a:t>
            </a:r>
            <a:br>
              <a:rPr lang="fr-FR" sz="2200" dirty="0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FR" sz="2200" dirty="0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[Population] x [Prévalence] x [Couverture des ART]</a:t>
            </a:r>
          </a:p>
          <a:p>
            <a:pPr marL="457200" lvl="1" indent="0">
              <a:buNone/>
              <a:tabLst>
                <a:tab pos="914400" algn="l"/>
              </a:tabLst>
            </a:pPr>
            <a:endParaRPr lang="en-US" sz="2000" dirty="0">
              <a:solidFill>
                <a:srgbClr val="242424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DAD5190-255B-ED8C-8FFD-518D28DB7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57" r="6048"/>
          <a:stretch/>
        </p:blipFill>
        <p:spPr>
          <a:xfrm>
            <a:off x="8804058" y="2022412"/>
            <a:ext cx="2941476" cy="3976736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1DD4FC3-5402-00B1-3AA6-3567B72E7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357"/>
          <a:stretch/>
        </p:blipFill>
        <p:spPr>
          <a:xfrm>
            <a:off x="8401892" y="858852"/>
            <a:ext cx="1323272" cy="15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7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3552-4599-824F-B2C4-28A22C6E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Mises à jour essentielles pour 2023</a:t>
            </a:r>
            <a:br>
              <a:rPr lang="fr-FR"/>
            </a:br>
            <a:br>
              <a:rPr lang="fr-FR"/>
            </a:br>
            <a:r>
              <a:rPr lang="fr-FR"/>
              <a:t>Méthodes de modélisation :</a:t>
            </a:r>
            <a:br>
              <a:rPr lang="fr-FR"/>
            </a:br>
            <a:r>
              <a:rPr lang="fr-FR"/>
              <a:t>1. Nouveaux résultats pour la fixation des objectifs</a:t>
            </a: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F95B14-4DFC-DD48-BB54-DC829EE17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458" y="500832"/>
            <a:ext cx="8458541" cy="36681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Problème avec la fixation des objectifs : Exemple du Botswana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eriod"/>
            </a:pPr>
            <a:endParaRPr lang="en-GB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B66ED-E4A4-133C-C35D-CFEE9E33FA5A}"/>
              </a:ext>
            </a:extLst>
          </p:cNvPr>
          <p:cNvSpPr txBox="1"/>
          <p:nvPr/>
        </p:nvSpPr>
        <p:spPr>
          <a:xfrm>
            <a:off x="3200401" y="5019990"/>
            <a:ext cx="8537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b="1" dirty="0" err="1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plhiv</a:t>
            </a:r>
            <a:r>
              <a:rPr lang="fr-FR" dirty="0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: nombre de PVVIH résidant dans le district ([Population] x [Prévalence du VIH] )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b="1" dirty="0" err="1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art_current_resident</a:t>
            </a:r>
            <a:r>
              <a:rPr lang="fr-FR" dirty="0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: nombre de PVVIH résidant dans un district qui sont sous ART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dirty="0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b="1" dirty="0" err="1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art_current</a:t>
            </a:r>
            <a:r>
              <a:rPr lang="fr-FR" b="1" dirty="0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fr-FR" b="1" dirty="0" err="1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attending</a:t>
            </a:r>
            <a:r>
              <a:rPr lang="fr-FR" b="1" dirty="0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) : </a:t>
            </a:r>
            <a:r>
              <a:rPr lang="fr-FR" dirty="0">
                <a:solidFill>
                  <a:srgbClr val="24242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nombre de personnes recevant un ART dans les établissements de santé d’un district </a:t>
            </a:r>
          </a:p>
        </p:txBody>
      </p:sp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E9C83EAF-D0DA-A77E-596C-BCE28691D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284956"/>
            <a:ext cx="4572000" cy="3657600"/>
          </a:xfrm>
          <a:prstGeom prst="rect">
            <a:avLst/>
          </a:prstGeom>
        </p:spPr>
      </p:pic>
      <p:pic>
        <p:nvPicPr>
          <p:cNvPr id="13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65262FAD-83B1-C1A9-4995-CB3D2BFA3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333"/>
          <a:stretch/>
        </p:blipFill>
        <p:spPr>
          <a:xfrm>
            <a:off x="8682990" y="1742156"/>
            <a:ext cx="1889760" cy="3200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C21D0D-5CDD-DEA5-AF33-B8800719D697}"/>
              </a:ext>
            </a:extLst>
          </p:cNvPr>
          <p:cNvSpPr txBox="1"/>
          <p:nvPr/>
        </p:nvSpPr>
        <p:spPr>
          <a:xfrm>
            <a:off x="10424160" y="3554730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/>
              <a:t>Gabarone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286307-72BA-4C09-C4E3-7FBD311F131C}"/>
              </a:ext>
            </a:extLst>
          </p:cNvPr>
          <p:cNvSpPr txBox="1"/>
          <p:nvPr/>
        </p:nvSpPr>
        <p:spPr>
          <a:xfrm>
            <a:off x="10424160" y="2358181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/>
              <a:t>Kweneng 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9EE185-3F49-F7BB-B170-39A16D968E6D}"/>
              </a:ext>
            </a:extLst>
          </p:cNvPr>
          <p:cNvSpPr txBox="1"/>
          <p:nvPr/>
        </p:nvSpPr>
        <p:spPr>
          <a:xfrm>
            <a:off x="10424160" y="1851980"/>
            <a:ext cx="889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/>
              <a:t>Kgatleng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B6CDA5-CF6B-63D7-3CA2-483EEBFF50C1}"/>
              </a:ext>
            </a:extLst>
          </p:cNvPr>
          <p:cNvSpPr txBox="1"/>
          <p:nvPr/>
        </p:nvSpPr>
        <p:spPr>
          <a:xfrm>
            <a:off x="10424160" y="206805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/>
              <a:t>sud-est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B21B27-4300-2C44-5794-C489B78B52CD}"/>
              </a:ext>
            </a:extLst>
          </p:cNvPr>
          <p:cNvSpPr txBox="1"/>
          <p:nvPr/>
        </p:nvSpPr>
        <p:spPr>
          <a:xfrm>
            <a:off x="8756196" y="1271002"/>
            <a:ext cx="294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Adultes recevant des ART à Gaborone : district de résidence</a:t>
            </a:r>
          </a:p>
        </p:txBody>
      </p:sp>
    </p:spTree>
    <p:extLst>
      <p:ext uri="{BB962C8B-B14F-4D97-AF65-F5344CB8AC3E}">
        <p14:creationId xmlns:p14="http://schemas.microsoft.com/office/powerpoint/2010/main" val="113129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4D1131-C9A9-87B6-B94A-0808AC0DE6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51521" y="2964649"/>
            <a:ext cx="4163589" cy="3059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36E9C-A060-8427-06C5-E862492AFD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62195" y="2964650"/>
            <a:ext cx="4163588" cy="3059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243552-4599-824F-B2C4-28A22C6E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Mises à jour essentielles pour 2023</a:t>
            </a:r>
            <a:br>
              <a:rPr lang="fr-FR"/>
            </a:br>
            <a:br>
              <a:rPr lang="fr-FR"/>
            </a:br>
            <a:r>
              <a:rPr lang="fr-FR"/>
              <a:t>Méthodes de modélisation :</a:t>
            </a:r>
            <a:br>
              <a:rPr lang="fr-FR"/>
            </a:br>
            <a:r>
              <a:rPr lang="fr-FR"/>
              <a:t>1. Nouveaux résultats pour la fixation des objectifs</a:t>
            </a:r>
            <a:br>
              <a:rPr lang="fr-FR"/>
            </a:br>
            <a:br>
              <a:rPr lang="fr-FR"/>
            </a:br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AB8933F-D02B-8B5E-F117-1C17F55B9C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69268" y="864108"/>
                <a:ext cx="7315200" cy="18676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000" b="1"/>
                  <a:t>Défi</a:t>
                </a:r>
                <a:r>
                  <a:rPr lang="fr-FR" sz="2000"/>
                  <a:t> —stratégie de fixation des objectifs 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i="0" dirty="0" smtClean="0">
                              <a:latin typeface="Cambria Math" panose="02040503050406030204" pitchFamily="18" charset="0"/>
                            </a:rPr>
                            <m:t>Treatment</m:t>
                          </m:r>
                          <m:r>
                            <a:rPr lang="en-GB" i="0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gap</m:t>
                          </m:r>
                        </m:e>
                      </m:d>
                      <m:r>
                        <a:rPr lang="en-GB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dirty="0">
                              <a:latin typeface="Cambria Math" panose="02040503050406030204" pitchFamily="18" charset="0"/>
                            </a:rPr>
                            <m:t>resident</m:t>
                          </m:r>
                          <m:r>
                            <a:rPr lang="en-GB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dirty="0">
                              <a:latin typeface="Cambria Math" panose="02040503050406030204" pitchFamily="18" charset="0"/>
                            </a:rPr>
                            <m:t>PLHIV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000" i="0" dirty="0" smtClean="0">
                              <a:latin typeface="Cambria Math" panose="02040503050406030204" pitchFamily="18" charset="0"/>
                            </a:rPr>
                            <m:t>facility</m:t>
                          </m:r>
                          <m:r>
                            <a:rPr lang="en-GB" sz="200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i="0" dirty="0" smtClean="0">
                              <a:latin typeface="Cambria Math" panose="02040503050406030204" pitchFamily="18" charset="0"/>
                            </a:rPr>
                            <m:t>ART</m:t>
                          </m:r>
                          <m:r>
                            <a:rPr lang="en-GB" sz="200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 i="0" dirty="0" smtClean="0">
                              <a:latin typeface="Cambria Math" panose="02040503050406030204" pitchFamily="18" charset="0"/>
                            </a:rPr>
                            <m:t>current</m:t>
                          </m:r>
                        </m:e>
                      </m:d>
                    </m:oMath>
                  </m:oMathPara>
                </a14:m>
                <a:endParaRPr lang="fr-FR" sz="2000"/>
              </a:p>
              <a:p>
                <a:r>
                  <a:rPr lang="fr-FR"/>
                  <a:t>le</a:t>
                </a:r>
                <a:r>
                  <a:rPr lang="fr-FR" sz="2000"/>
                  <a:t> dénominateur « ART en cours dans un établissement » ne correspond pas au dénominateur « PVVIH résidentes »</a:t>
                </a:r>
              </a:p>
              <a:p>
                <a:r>
                  <a:rPr lang="fr-FR">
                    <a:sym typeface="Wingdings" pitchFamily="2" charset="2"/>
                  </a:rPr>
                  <a:t></a:t>
                </a:r>
                <a:r>
                  <a:rPr lang="fr-FR"/>
                  <a:t> Représentation invraisemblable de l’écart de traitement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AB8933F-D02B-8B5E-F117-1C17F55B9C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9268" y="864108"/>
                <a:ext cx="7315200" cy="1867662"/>
              </a:xfrm>
              <a:blipFill>
                <a:blip r:embed="rId4"/>
                <a:stretch>
                  <a:fillRect l="-867" t="-1351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392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3552-4599-824F-B2C4-28A22C6E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Mises à jour essentielles pour 2023</a:t>
            </a:r>
            <a:br>
              <a:rPr lang="fr-FR"/>
            </a:br>
            <a:br>
              <a:rPr lang="fr-FR"/>
            </a:br>
            <a:r>
              <a:rPr lang="fr-FR"/>
              <a:t>Méthodes de modélisation :</a:t>
            </a:r>
            <a:br>
              <a:rPr lang="fr-FR"/>
            </a:br>
            <a:r>
              <a:rPr lang="fr-FR"/>
              <a:t>1. Nouveaux résultats pour la fixation des objectifs</a:t>
            </a: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B8933F-D02B-8B5E-F117-1C17F55B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523257" cy="224104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400" b="1"/>
              <a:t>Nouvel indicateur de l’écart de traitement :</a:t>
            </a:r>
          </a:p>
          <a:p>
            <a:r>
              <a:rPr lang="fr-FR" sz="2400" b="1"/>
              <a:t>plhiv_attend : </a:t>
            </a:r>
            <a:r>
              <a:rPr lang="fr-FR" sz="2400"/>
              <a:t>PVVIH qui chercheraient un traitement dans chaque district </a:t>
            </a:r>
            <a:r>
              <a:rPr lang="fr-FR" sz="2400">
                <a:sym typeface="Wingdings" pitchFamily="2" charset="2"/>
              </a:rPr>
              <a:t></a:t>
            </a:r>
            <a:r>
              <a:rPr lang="fr-FR" sz="2400"/>
              <a:t> estimation directe de « l’écart de traitement » pour les </a:t>
            </a:r>
            <a:r>
              <a:rPr lang="fr-FR" sz="2400" u="sng"/>
              <a:t>établissements</a:t>
            </a:r>
            <a:r>
              <a:rPr lang="fr-FR" sz="2400" b="1"/>
              <a:t> </a:t>
            </a:r>
            <a:r>
              <a:rPr lang="fr-FR" sz="2400"/>
              <a:t>dans le district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3499E690-A766-3D6F-59E3-E07F48549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473" y="2383134"/>
            <a:ext cx="4981948" cy="398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6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6C833-DD29-514B-96EE-EAD1A2385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BF58A-A408-CF4B-B94F-D7FB9A2FC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/>
              <a:t>Contexte du modèle Naomi</a:t>
            </a:r>
          </a:p>
          <a:p>
            <a:pPr marL="457200" indent="-457200">
              <a:buFont typeface="+mj-lt"/>
              <a:buAutoNum type="arabicPeriod"/>
            </a:pPr>
            <a:r>
              <a:rPr lang="fr-FR"/>
              <a:t>Aperçu des méthodes</a:t>
            </a:r>
          </a:p>
          <a:p>
            <a:pPr marL="457200" indent="-457200">
              <a:buFont typeface="+mj-lt"/>
              <a:buAutoNum type="arabicPeriod"/>
            </a:pPr>
            <a:r>
              <a:rPr lang="fr-FR"/>
              <a:t>Mises à jour des estimations pour 2023</a:t>
            </a:r>
          </a:p>
          <a:p>
            <a:pPr lvl="1"/>
            <a:r>
              <a:rPr lang="fr-FR"/>
              <a:t>Méthodes de modélisation</a:t>
            </a:r>
          </a:p>
          <a:p>
            <a:pPr lvl="1"/>
            <a:r>
              <a:rPr lang="fr-FR"/>
              <a:t>Interface utilisateur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fr-FR"/>
              <a:t>Pour l’utilisation du modèle : consultez les diapositives « Naomi : les étapes de base » dans le dossier des supports de formation</a:t>
            </a:r>
          </a:p>
        </p:txBody>
      </p:sp>
    </p:spTree>
    <p:extLst>
      <p:ext uri="{BB962C8B-B14F-4D97-AF65-F5344CB8AC3E}">
        <p14:creationId xmlns:p14="http://schemas.microsoft.com/office/powerpoint/2010/main" val="197341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3552-4599-824F-B2C4-28A22C6E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Mises à jour essentielles pour 2023</a:t>
            </a:r>
            <a:br>
              <a:rPr lang="fr-FR"/>
            </a:br>
            <a:br>
              <a:rPr lang="fr-FR"/>
            </a:br>
            <a:r>
              <a:rPr lang="fr-FR"/>
              <a:t>Méthodes de modélisation :</a:t>
            </a:r>
            <a:br>
              <a:rPr lang="fr-FR"/>
            </a:br>
            <a:r>
              <a:rPr lang="fr-FR"/>
              <a:t>1. Nouveaux résultats ART et PVVIH</a:t>
            </a: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B8933F-D02B-8B5E-F117-1C17F55B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9" y="765786"/>
            <a:ext cx="7315200" cy="2241042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fr-FR" sz="2400" b="1" dirty="0"/>
              <a:t>Nouveaux indicateurs :</a:t>
            </a:r>
          </a:p>
          <a:p>
            <a:r>
              <a:rPr lang="fr-FR" b="1" dirty="0" err="1"/>
              <a:t>plhiv_attend</a:t>
            </a:r>
            <a:r>
              <a:rPr lang="fr-FR" b="1" dirty="0"/>
              <a:t> : </a:t>
            </a:r>
            <a:r>
              <a:rPr lang="fr-FR" dirty="0"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fr-FR" dirty="0"/>
              <a:t>estimation du nombre de PVVIH qui fréquenteraient les établissements de santé d’un district si la couverture des ART était de 100 %.</a:t>
            </a:r>
          </a:p>
          <a:p>
            <a:r>
              <a:rPr lang="fr-FR" b="1" dirty="0" err="1"/>
              <a:t>untreated_plhiv_attend</a:t>
            </a:r>
            <a:endParaRPr lang="fr-FR" b="1" dirty="0"/>
          </a:p>
          <a:p>
            <a:pPr lvl="1"/>
            <a:r>
              <a:rPr lang="fr-FR" sz="2000" dirty="0"/>
              <a:t>PVVIH qui chercheraient un traitement dans chaque district </a:t>
            </a:r>
            <a:r>
              <a:rPr lang="fr-FR" sz="2000" dirty="0">
                <a:sym typeface="Wingdings" pitchFamily="2" charset="2"/>
              </a:rPr>
              <a:t></a:t>
            </a:r>
            <a:r>
              <a:rPr lang="fr-FR" sz="2000" dirty="0"/>
              <a:t> estimation directe de « l’écart de traitement » pour les </a:t>
            </a:r>
            <a:r>
              <a:rPr lang="fr-FR" sz="2000" u="sng" dirty="0"/>
              <a:t>établissements</a:t>
            </a:r>
            <a:r>
              <a:rPr lang="fr-FR" sz="2000" b="1" dirty="0"/>
              <a:t> </a:t>
            </a:r>
            <a:r>
              <a:rPr lang="fr-FR" sz="2000" dirty="0"/>
              <a:t>dans le district.</a:t>
            </a:r>
          </a:p>
          <a:p>
            <a:endParaRPr lang="en-US" dirty="0"/>
          </a:p>
        </p:txBody>
      </p:sp>
      <p:pic>
        <p:nvPicPr>
          <p:cNvPr id="4" name="Picture 3" descr="Chart, box and whisker chart&#10;&#10;Description automatically generated">
            <a:extLst>
              <a:ext uri="{FF2B5EF4-FFF2-40B4-BE49-F238E27FC236}">
                <a16:creationId xmlns:a16="http://schemas.microsoft.com/office/drawing/2014/main" id="{4913F349-1EA2-3C28-9F8D-09CF0BC8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966" y="3300442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55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3552-4599-824F-B2C4-28A22C6E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Mises à jour essentielles pour 2023</a:t>
            </a:r>
            <a:br>
              <a:rPr lang="fr-FR" dirty="0"/>
            </a:br>
            <a:br>
              <a:rPr lang="fr-FR" dirty="0"/>
            </a:br>
            <a:r>
              <a:rPr lang="fr-FR" dirty="0"/>
              <a:t>Méthodes de modélisation :</a:t>
            </a:r>
            <a:br>
              <a:rPr lang="fr-FR" dirty="0"/>
            </a:br>
            <a:r>
              <a:rPr lang="fr-FR" dirty="0"/>
              <a:t>1. Nouveaux résultats ART et PVVIH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5D641-F36C-3746-8A75-54B03A0F3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/>
              <a:t>Conséquences :</a:t>
            </a:r>
          </a:p>
          <a:p>
            <a:r>
              <a:rPr lang="fr-FR">
                <a:solidFill>
                  <a:srgbClr val="242424"/>
                </a:solidFill>
                <a:ea typeface="Times New Roman" panose="02020603050405020304" pitchFamily="18" charset="0"/>
              </a:rPr>
              <a:t>De nouveaux indicateurs de résultats conçus pour une fixation d’objectifs plus cohérente</a:t>
            </a:r>
          </a:p>
          <a:p>
            <a:pPr lvl="1"/>
            <a:r>
              <a:rPr lang="fr-FR" sz="2000" b="1"/>
              <a:t>untreated_plhiv_attend : </a:t>
            </a:r>
            <a:r>
              <a:rPr lang="fr-FR" sz="2000"/>
              <a:t>cet indicateur est conçu comme un résultat direct pour la fixation des objectifs TX_NET_NEW.</a:t>
            </a:r>
          </a:p>
          <a:p>
            <a:r>
              <a:rPr lang="fr-FR"/>
              <a:t>La </a:t>
            </a:r>
            <a:r>
              <a:rPr lang="fr-FR" u="sng"/>
              <a:t>prévalence du VIH</a:t>
            </a:r>
            <a:r>
              <a:rPr lang="fr-FR"/>
              <a:t> est toujours calculée comme le pourcentage de résidents d’un district qui sont séropositifs : plhiv / population</a:t>
            </a:r>
          </a:p>
          <a:p>
            <a:r>
              <a:rPr lang="fr-FR"/>
              <a:t>La </a:t>
            </a:r>
            <a:r>
              <a:rPr lang="fr-FR" b="1" u="sng"/>
              <a:t>couverture des ART</a:t>
            </a:r>
            <a:r>
              <a:rPr lang="fr-FR"/>
              <a:t> conserve sa définition de pourcentage de PVVIH résidentes sous ART : </a:t>
            </a:r>
          </a:p>
          <a:p>
            <a:pPr marL="0" indent="0">
              <a:buNone/>
            </a:pPr>
            <a:r>
              <a:rPr lang="fr-FR"/>
              <a:t>	art_current_resident / plhiv</a:t>
            </a:r>
          </a:p>
          <a:p>
            <a:pPr marL="502920" lvl="1" indent="0">
              <a:buNone/>
            </a:pPr>
            <a:r>
              <a:rPr lang="fr-FR" sz="2000"/>
              <a:t>	art_current_resident != art_current [TX_CURR] en raison de l’estimation de la fréquentation des services ART</a:t>
            </a:r>
          </a:p>
          <a:p>
            <a:pPr marL="50292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848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3552-4599-824F-B2C4-28A22C6E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/>
              <a:t>Mises à jour essentielles pour 2023</a:t>
            </a:r>
            <a:br>
              <a:rPr lang="fr-FR" sz="3200"/>
            </a:br>
            <a:br>
              <a:rPr lang="fr-FR" sz="3200"/>
            </a:br>
            <a:r>
              <a:rPr lang="fr-FR" sz="3200"/>
              <a:t>Méthodes de modélisation :</a:t>
            </a:r>
            <a:br>
              <a:rPr lang="fr-FR" sz="3200"/>
            </a:br>
            <a:r>
              <a:rPr lang="fr-FR" sz="3200"/>
              <a:t>2. Modèle de fréquentation des services ART</a:t>
            </a:r>
            <a:br>
              <a:rPr lang="fr-FR" sz="3200"/>
            </a:br>
            <a:br>
              <a:rPr lang="fr-FR" sz="3200"/>
            </a:br>
            <a:endParaRPr lang="fr-FR" sz="32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5D641-F36C-3746-8A75-54B03A0F3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pPr marL="502920" lvl="1" indent="0">
              <a:buNone/>
            </a:pPr>
            <a:r>
              <a:rPr lang="fr-FR" sz="2000" b="1"/>
              <a:t>2. Spécification du modèle de probabilité de fréquentation des services ART</a:t>
            </a:r>
          </a:p>
          <a:p>
            <a:pPr lvl="1"/>
            <a:endParaRPr lang="en-GB" sz="2000" b="1" dirty="0"/>
          </a:p>
          <a:p>
            <a:pPr marL="502920" lvl="1" indent="0">
              <a:buNone/>
            </a:pPr>
            <a:r>
              <a:rPr lang="fr-FR" sz="2000" b="1"/>
              <a:t>Approche précédente :</a:t>
            </a:r>
          </a:p>
          <a:p>
            <a:pPr lvl="1"/>
            <a:r>
              <a:rPr lang="fr-FR" sz="2000"/>
              <a:t>Problèmes historiques d’estimation de la fréquentation des services ART dans les contextes où il existe de grandes différences de population sous ART entre districts voisins</a:t>
            </a:r>
          </a:p>
          <a:p>
            <a:pPr lvl="1"/>
            <a:endParaRPr lang="en-GB" sz="2000" dirty="0"/>
          </a:p>
          <a:p>
            <a:pPr marL="502920" lvl="1" indent="0">
              <a:buNone/>
            </a:pPr>
            <a:r>
              <a:rPr lang="fr-FR" sz="2000" b="1">
                <a:ea typeface="+mn-lt"/>
                <a:cs typeface="+mn-lt"/>
              </a:rPr>
              <a:t>Nouvelle approche :</a:t>
            </a:r>
          </a:p>
          <a:p>
            <a:pPr marL="845820" lvl="1" indent="-342900"/>
            <a:r>
              <a:rPr lang="fr-FR" sz="2000"/>
              <a:t>L’effet du paramètre « d’attractivité » du district fréquenté pour les ART est désormais appliqué à la fois aux résidents du district et aux districts voisins</a:t>
            </a:r>
          </a:p>
          <a:p>
            <a:pPr marL="845820" lvl="1" indent="-342900"/>
            <a:endParaRPr lang="en-GB" sz="2000" dirty="0"/>
          </a:p>
          <a:p>
            <a:pPr marL="502920" lvl="1" indent="0">
              <a:buNone/>
            </a:pPr>
            <a:r>
              <a:rPr lang="fr-FR" sz="2000" b="1"/>
              <a:t>Implications</a:t>
            </a:r>
          </a:p>
          <a:p>
            <a:pPr lvl="1">
              <a:buFont typeface="Arial" pitchFamily="18" charset="2"/>
              <a:buChar char="•"/>
            </a:pPr>
            <a:r>
              <a:rPr lang="fr-FR" sz="2000"/>
              <a:t>L’ajout d’un « point d’ancrage » réduit le flux net de </a:t>
            </a:r>
            <a:r>
              <a:rPr lang="fr-FR" sz="2000">
                <a:ea typeface="+mn-lt"/>
                <a:cs typeface="+mn-lt"/>
              </a:rPr>
              <a:t>résidents qui sont réaffectés à des districts voisins dans des endroits « attractifs</a:t>
            </a:r>
            <a:r>
              <a:rPr lang="fr-FR" sz="2000"/>
              <a:t> »</a:t>
            </a:r>
          </a:p>
          <a:p>
            <a:pPr lvl="1">
              <a:buFont typeface="Arial" pitchFamily="18" charset="2"/>
              <a:buChar char="•"/>
            </a:pPr>
            <a:r>
              <a:rPr lang="fr-FR" sz="2000"/>
              <a:t>Convergence du modèle plus cohérente lors de l’ajustement de Naomi avec l’estimation de la fréquentation des services ART</a:t>
            </a:r>
            <a:br>
              <a:rPr lang="fr-FR" sz="2000"/>
            </a:br>
            <a:endParaRPr lang="fr-FR" sz="2000"/>
          </a:p>
          <a:p>
            <a:pPr marL="502920" lvl="1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41858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3552-4599-824F-B2C4-28A22C6E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25611" cy="4601183"/>
          </a:xfrm>
        </p:spPr>
        <p:txBody>
          <a:bodyPr>
            <a:normAutofit/>
          </a:bodyPr>
          <a:lstStyle/>
          <a:p>
            <a:r>
              <a:rPr lang="fr-FR" sz="3200">
                <a:ea typeface="+mj-lt"/>
                <a:cs typeface="+mj-lt"/>
              </a:rPr>
              <a:t>Mises à jour essentielles pour 2023</a:t>
            </a:r>
            <a:br>
              <a:rPr lang="fr-FR" sz="3200">
                <a:ea typeface="+mj-lt"/>
                <a:cs typeface="+mj-lt"/>
              </a:rPr>
            </a:br>
            <a:br>
              <a:rPr lang="fr-FR" sz="3200">
                <a:ea typeface="+mj-lt"/>
                <a:cs typeface="+mj-lt"/>
              </a:rPr>
            </a:br>
            <a:r>
              <a:rPr lang="fr-FR" sz="3200">
                <a:ea typeface="+mj-lt"/>
                <a:cs typeface="+mj-lt"/>
              </a:rPr>
              <a:t>Méthodes de modélisation :</a:t>
            </a:r>
            <a:br>
              <a:rPr lang="fr-FR" sz="3200">
                <a:ea typeface="+mj-lt"/>
                <a:cs typeface="+mj-lt"/>
              </a:rPr>
            </a:br>
            <a:r>
              <a:rPr lang="fr-FR" sz="3200">
                <a:ea typeface="+mj-lt"/>
                <a:cs typeface="+mj-lt"/>
              </a:rPr>
              <a:t>3. Projection de l’incidence</a:t>
            </a: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5D641-F36C-3746-8A75-54B03A0F3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pPr marL="502920" lvl="1" indent="0">
              <a:buNone/>
            </a:pPr>
            <a:r>
              <a:rPr lang="fr-FR" sz="2000" b="1" dirty="0"/>
              <a:t>3. Ajuster la projection de l’incidence pour tenir compte de l’évolution de la tendance de l’incidence entre la dernière enquête et l’enquête actuelle</a:t>
            </a:r>
          </a:p>
          <a:p>
            <a:pPr marL="502920" lvl="1" indent="0">
              <a:buNone/>
            </a:pPr>
            <a:endParaRPr lang="en-GB" sz="2000" b="1" dirty="0"/>
          </a:p>
          <a:p>
            <a:pPr marL="502920" lvl="1" indent="0">
              <a:buNone/>
            </a:pPr>
            <a:r>
              <a:rPr lang="fr-FR" sz="2000" b="1" dirty="0"/>
              <a:t>Approche précédente :</a:t>
            </a:r>
          </a:p>
          <a:p>
            <a:pPr lvl="1"/>
            <a:r>
              <a:rPr lang="fr-FR" sz="2000" dirty="0"/>
              <a:t>Taux d’incidence supposé constant sur la période T1 à T2</a:t>
            </a:r>
          </a:p>
          <a:p>
            <a:pPr lvl="2"/>
            <a:r>
              <a:rPr lang="fr-FR" sz="1800" dirty="0"/>
              <a:t>Raisonnable si un laps de temps assez court s’est écoulé depuis l’enquête</a:t>
            </a:r>
          </a:p>
          <a:p>
            <a:pPr lvl="2"/>
            <a:r>
              <a:rPr lang="fr-FR" sz="1800" dirty="0"/>
              <a:t>Moins réaliste si de nombreuses années se sont écoulées </a:t>
            </a:r>
            <a:r>
              <a:rPr lang="fr-FR" sz="1800" dirty="0">
                <a:sym typeface="Wingdings" pitchFamily="2" charset="2"/>
              </a:rPr>
              <a:t></a:t>
            </a:r>
            <a:r>
              <a:rPr lang="fr-FR" sz="1800" dirty="0"/>
              <a:t> trop grand nombre de PVVIH actuelles après l’étape de projection</a:t>
            </a:r>
          </a:p>
          <a:p>
            <a:pPr marL="502920" lvl="1" indent="0">
              <a:buNone/>
            </a:pPr>
            <a:endParaRPr lang="en-GB" sz="2000" b="1" dirty="0"/>
          </a:p>
          <a:p>
            <a:pPr marL="502920" lvl="1" indent="0">
              <a:buNone/>
            </a:pPr>
            <a:r>
              <a:rPr lang="fr-FR" sz="2000" b="1" dirty="0"/>
              <a:t>Nouvelle approche :</a:t>
            </a:r>
          </a:p>
          <a:p>
            <a:pPr lvl="1"/>
            <a:r>
              <a:rPr lang="fr-FR" sz="2000" dirty="0"/>
              <a:t>Extrapolation du nombre d’infections entre l’enquête et aujourd’hui sur la base du ratio de tendance du nombre d’infections de Spectrum</a:t>
            </a:r>
          </a:p>
          <a:p>
            <a:pPr marL="502920" lvl="1" indent="0">
              <a:buNone/>
            </a:pPr>
            <a:r>
              <a:rPr lang="fr-FR" sz="2000" b="1" dirty="0"/>
              <a:t>Implications</a:t>
            </a:r>
          </a:p>
          <a:p>
            <a:pPr lvl="1"/>
            <a:r>
              <a:rPr lang="fr-FR" sz="2000" dirty="0"/>
              <a:t>Légèrement moins de PVVIH actuelles dans les contextes où un laps de temps important s’est écoulé depuis la dernière enquête</a:t>
            </a:r>
          </a:p>
          <a:p>
            <a:pPr lvl="1"/>
            <a:r>
              <a:rPr lang="fr-FR" sz="2000" dirty="0"/>
              <a:t>Effet minime sur les résultats globaux s’ils sont calibrés en fonction de Spectrum</a:t>
            </a:r>
          </a:p>
          <a:p>
            <a:pPr marL="502920" lvl="1" indent="0">
              <a:buNone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060703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3552-4599-824F-B2C4-28A22C6E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/>
              <a:t>Mises à jour essentielles pour 2023</a:t>
            </a:r>
            <a:br>
              <a:rPr lang="fr-FR" sz="3200"/>
            </a:br>
            <a:br>
              <a:rPr lang="fr-FR" sz="3200"/>
            </a:br>
            <a:r>
              <a:rPr lang="fr-FR" sz="3200">
                <a:ea typeface="+mj-lt"/>
                <a:cs typeface="+mj-lt"/>
              </a:rPr>
              <a:t>Méthodes de modélisation</a:t>
            </a:r>
            <a:br>
              <a:rPr lang="fr-FR" sz="3200"/>
            </a:br>
            <a:r>
              <a:rPr lang="fr-FR" sz="3200"/>
              <a:t>4. Couverture des ART cohérente au T4</a:t>
            </a: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5D641-F36C-3746-8A75-54B03A0F3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899945" cy="5120640"/>
          </a:xfrm>
        </p:spPr>
        <p:txBody>
          <a:bodyPr anchor="t">
            <a:normAutofit fontScale="55000" lnSpcReduction="20000"/>
          </a:bodyPr>
          <a:lstStyle/>
          <a:p>
            <a:pPr marL="502920" lvl="1" indent="0">
              <a:lnSpc>
                <a:spcPct val="120000"/>
              </a:lnSpc>
              <a:buNone/>
            </a:pPr>
            <a:r>
              <a:rPr lang="fr-FR" sz="2900" b="1" dirty="0"/>
              <a:t>4. Couverture des ART Naomi pour le T4 alignée avec les résultats de Spectrum</a:t>
            </a:r>
          </a:p>
          <a:p>
            <a:pPr marL="502920" lvl="1" indent="0">
              <a:buNone/>
            </a:pPr>
            <a:endParaRPr lang="en-GB" sz="2900" b="1" dirty="0"/>
          </a:p>
          <a:p>
            <a:pPr marL="502920" lvl="1" indent="0">
              <a:buNone/>
            </a:pPr>
            <a:r>
              <a:rPr lang="fr-FR" sz="2900" b="1" dirty="0"/>
              <a:t>Approche précédente :</a:t>
            </a:r>
          </a:p>
          <a:p>
            <a:pPr lvl="1"/>
            <a:r>
              <a:rPr lang="fr-FR" sz="2900" dirty="0"/>
              <a:t>Spectrum calculait la couverture des ART selon la formule [Nb sous ART en fin d’année] / [PVVIH en milieu d’année]</a:t>
            </a:r>
          </a:p>
          <a:p>
            <a:pPr lvl="1"/>
            <a:r>
              <a:rPr lang="fr-FR" sz="2900" dirty="0">
                <a:sym typeface="Wingdings" pitchFamily="2" charset="2"/>
              </a:rPr>
              <a:t></a:t>
            </a:r>
            <a:r>
              <a:rPr lang="fr-FR" sz="2900" dirty="0"/>
              <a:t>La couverture des ART en fin d’année indiquée dans les résultats de Naomi est légèrement différente de celle de Spectrum</a:t>
            </a:r>
          </a:p>
          <a:p>
            <a:pPr lvl="1"/>
            <a:endParaRPr lang="en-GB" sz="2900" b="1" dirty="0"/>
          </a:p>
          <a:p>
            <a:pPr marL="502920" lvl="1" indent="0">
              <a:buNone/>
            </a:pPr>
            <a:r>
              <a:rPr lang="fr-FR" sz="2900" b="1" dirty="0"/>
              <a:t>Nouvelle approche :</a:t>
            </a:r>
          </a:p>
          <a:p>
            <a:pPr lvl="1">
              <a:lnSpc>
                <a:spcPct val="100000"/>
              </a:lnSpc>
            </a:pPr>
            <a:r>
              <a:rPr lang="fr-FR" sz="2900" dirty="0"/>
              <a:t>Spectrum 6.2 : tous les résultats correspondent à la </a:t>
            </a:r>
            <a:r>
              <a:rPr lang="fr-FR" sz="2900" b="1" dirty="0"/>
              <a:t>fin de l’année</a:t>
            </a:r>
            <a:r>
              <a:rPr lang="fr-FR" sz="2900" dirty="0"/>
              <a:t> </a:t>
            </a:r>
            <a:r>
              <a:rPr lang="fr-FR" sz="2900" dirty="0">
                <a:sym typeface="Wingdings" pitchFamily="2" charset="2"/>
              </a:rPr>
              <a:t></a:t>
            </a:r>
            <a:r>
              <a:rPr lang="fr-FR" sz="2900" dirty="0"/>
              <a:t> couverture des ART cohérente pour les résultats Naomi au T4</a:t>
            </a:r>
          </a:p>
          <a:p>
            <a:pPr marL="502920" lvl="1" indent="0">
              <a:buNone/>
            </a:pPr>
            <a:endParaRPr lang="en-GB" sz="2900" b="1" dirty="0"/>
          </a:p>
          <a:p>
            <a:pPr marL="502920" lvl="1" indent="0">
              <a:buNone/>
            </a:pPr>
            <a:r>
              <a:rPr lang="fr-FR" sz="2900" b="1" dirty="0"/>
              <a:t>Conséquences :</a:t>
            </a:r>
          </a:p>
          <a:p>
            <a:pPr lvl="1"/>
            <a:r>
              <a:rPr lang="fr-FR" sz="2900" dirty="0"/>
              <a:t>Si les résultats de Naomi et de Spectrum concernant le nombre de personnes sous ART ou la couverture des ART sont différents, les raisons possibles sont les suivantes :</a:t>
            </a:r>
          </a:p>
          <a:p>
            <a:pPr lvl="2"/>
            <a:r>
              <a:rPr lang="fr-FR" sz="2900" dirty="0"/>
              <a:t>Les résultats de Naomi ne sont pas calibrés en fonction de Spectrum</a:t>
            </a:r>
          </a:p>
          <a:p>
            <a:pPr lvl="2"/>
            <a:r>
              <a:rPr lang="fr-FR" sz="2900" dirty="0"/>
              <a:t>Un trimestre différent est utilisé pour les résultats de Naomi (par ex. T3)</a:t>
            </a:r>
          </a:p>
          <a:p>
            <a:pPr lvl="2"/>
            <a:r>
              <a:rPr lang="fr-FR" sz="2900" dirty="0"/>
              <a:t>Nb de personnes sous ART saisi dans Spectrum &gt; estimation de PVVIH dans Spectrum</a:t>
            </a:r>
          </a:p>
          <a:p>
            <a:pPr lvl="3"/>
            <a:r>
              <a:rPr lang="fr-FR" sz="2600" dirty="0"/>
              <a:t>Nécessite une modification dans les estimations de Spectrum</a:t>
            </a:r>
          </a:p>
          <a:p>
            <a:pPr marL="502920" lvl="1" indent="0">
              <a:buNone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382029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3552-4599-824F-B2C4-28A22C6E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/>
              <a:t>Mises à jour essentielles pour 2023</a:t>
            </a:r>
            <a:br>
              <a:rPr lang="fr-FR" sz="3200"/>
            </a:br>
            <a:br>
              <a:rPr lang="fr-FR" sz="3200"/>
            </a:br>
            <a:r>
              <a:rPr lang="fr-FR" sz="3200"/>
              <a:t>Méthodes de modélisation :</a:t>
            </a:r>
            <a:br>
              <a:rPr lang="fr-FR" sz="3200"/>
            </a:br>
            <a:r>
              <a:rPr lang="fr-FR" sz="3200"/>
              <a:t>5. Affinement de l’estimation des EVVIH</a:t>
            </a:r>
            <a:br>
              <a:rPr lang="fr-FR" sz="3200"/>
            </a:br>
            <a:br>
              <a:rPr lang="fr-FR" sz="3200"/>
            </a:br>
            <a:endParaRPr lang="fr-FR" sz="32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5D641-F36C-3746-8A75-54B03A0F3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732797" cy="5120640"/>
          </a:xfrm>
        </p:spPr>
        <p:txBody>
          <a:bodyPr anchor="t">
            <a:normAutofit fontScale="85000" lnSpcReduction="20000"/>
          </a:bodyPr>
          <a:lstStyle/>
          <a:p>
            <a:pPr marL="502920" lvl="1" indent="0">
              <a:buNone/>
            </a:pPr>
            <a:r>
              <a:rPr lang="fr-FR" sz="2400" b="1" dirty="0"/>
              <a:t>4. Affinement de l’approche de modélisation pour les EVVIH</a:t>
            </a:r>
          </a:p>
          <a:p>
            <a:pPr lvl="1"/>
            <a:endParaRPr lang="en-GB" sz="2400" b="1" dirty="0"/>
          </a:p>
          <a:p>
            <a:pPr marL="502920" lvl="1" indent="0">
              <a:buNone/>
            </a:pPr>
            <a:r>
              <a:rPr lang="fr-FR" sz="2400" b="1" dirty="0"/>
              <a:t>Approche précédente :</a:t>
            </a:r>
          </a:p>
          <a:p>
            <a:pPr lvl="1"/>
            <a:r>
              <a:rPr lang="fr-FR" sz="2400" dirty="0"/>
              <a:t>Prévalence pédiatrique modélisée par rapport à la prévalence dans le groupe d’âge 15-19 ans dans chaque district</a:t>
            </a:r>
          </a:p>
          <a:p>
            <a:pPr lvl="1"/>
            <a:endParaRPr lang="en-GB" sz="2400" b="1" dirty="0"/>
          </a:p>
          <a:p>
            <a:pPr marL="502920" lvl="1" indent="0">
              <a:buNone/>
            </a:pPr>
            <a:r>
              <a:rPr lang="fr-FR" sz="2400" b="1" dirty="0"/>
              <a:t>Nouvelle approche :</a:t>
            </a:r>
          </a:p>
          <a:p>
            <a:pPr lvl="1"/>
            <a:r>
              <a:rPr lang="fr-FR" sz="2400" dirty="0"/>
              <a:t>Prévalence pédiatrique modélisée par rapport à la prévalence chez les femmes adultes (15-49 ans)</a:t>
            </a:r>
          </a:p>
          <a:p>
            <a:pPr lvl="2"/>
            <a:r>
              <a:rPr lang="fr-FR" sz="2200" dirty="0"/>
              <a:t>Permettre à la prévalence de varier selon le district</a:t>
            </a:r>
          </a:p>
          <a:p>
            <a:pPr lvl="1"/>
            <a:r>
              <a:rPr lang="fr-FR" sz="2400" dirty="0"/>
              <a:t>Permettre au ratio de couverture des ART pédiatrique/adulte de varier dans le temps et dans les districts</a:t>
            </a:r>
          </a:p>
          <a:p>
            <a:pPr marL="502920" lvl="1" indent="0">
              <a:buNone/>
            </a:pPr>
            <a:endParaRPr lang="en-GB" sz="2400" b="1" dirty="0"/>
          </a:p>
          <a:p>
            <a:pPr marL="502920" lvl="1" indent="0">
              <a:buNone/>
            </a:pPr>
            <a:r>
              <a:rPr lang="fr-FR" sz="2400" b="1" dirty="0"/>
              <a:t>Implications</a:t>
            </a:r>
          </a:p>
          <a:p>
            <a:pPr lvl="1"/>
            <a:r>
              <a:rPr lang="fr-FR" sz="2400" dirty="0"/>
              <a:t>Garantir la même prévalence pour les enfants de sexe masculin et féminin</a:t>
            </a:r>
          </a:p>
          <a:p>
            <a:pPr lvl="1"/>
            <a:r>
              <a:rPr lang="fr-FR" sz="2400" dirty="0"/>
              <a:t>Réduire les distorsions de la prévalence dans la tranche d’âge 15-19 ans provenant des données sur les ART pédiatriques.</a:t>
            </a:r>
          </a:p>
        </p:txBody>
      </p:sp>
    </p:spTree>
    <p:extLst>
      <p:ext uri="{BB962C8B-B14F-4D97-AF65-F5344CB8AC3E}">
        <p14:creationId xmlns:p14="http://schemas.microsoft.com/office/powerpoint/2010/main" val="4228174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77240-D2A2-0091-ACE9-BB3BCFF8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Mises à jour essentielles pour 2023</a:t>
            </a:r>
            <a:br>
              <a:rPr lang="fr-FR"/>
            </a:br>
            <a:br>
              <a:rPr lang="fr-FR"/>
            </a:br>
            <a:br>
              <a:rPr lang="fr-FR"/>
            </a:br>
            <a:r>
              <a:rPr lang="fr-FR"/>
              <a:t>Interface utilisateur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DB67D-C29C-4593-6928-6833AE1C0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>
                <a:ea typeface="+mn-lt"/>
                <a:cs typeface="+mn-lt"/>
              </a:rPr>
              <a:t>Interface utilisateur Naomi : </a:t>
            </a:r>
            <a:r>
              <a:rPr lang="fr-FR" sz="2800" b="1" dirty="0">
                <a:solidFill>
                  <a:srgbClr val="C00000"/>
                </a:solidFill>
                <a:ea typeface="+mn-lt"/>
                <a:cs typeface="+mn-lt"/>
              </a:rPr>
              <a:t>https://naomi.unaids.org</a:t>
            </a:r>
          </a:p>
          <a:p>
            <a:pPr marL="457200" indent="-457200">
              <a:buAutoNum type="arabicPeriod"/>
            </a:pPr>
            <a:r>
              <a:rPr lang="fr-FR" sz="2800" dirty="0">
                <a:ea typeface="+mn-lt"/>
                <a:cs typeface="+mn-lt"/>
              </a:rPr>
              <a:t>Connexion unique (SSO) avec l’ADR</a:t>
            </a:r>
          </a:p>
          <a:p>
            <a:pPr marL="457200" indent="-457200">
              <a:buAutoNum type="arabicPeriod"/>
            </a:pPr>
            <a:r>
              <a:rPr lang="fr-FR" sz="2800" dirty="0">
                <a:ea typeface="+mn-lt"/>
                <a:cs typeface="+mn-lt"/>
              </a:rPr>
              <a:t>Options de modèle par défaut spécifiques à chaque pays</a:t>
            </a:r>
          </a:p>
          <a:p>
            <a:pPr marL="457200" indent="-457200">
              <a:buAutoNum type="arabicPeriod"/>
            </a:pPr>
            <a:r>
              <a:rPr lang="fr-FR" sz="2800" dirty="0">
                <a:ea typeface="+mn-lt"/>
                <a:cs typeface="+mn-lt"/>
              </a:rPr>
              <a:t>Graphiques de comparaison</a:t>
            </a:r>
          </a:p>
          <a:p>
            <a:pPr marL="457200" indent="-457200">
              <a:buAutoNum type="arabicPeriod"/>
            </a:pPr>
            <a:r>
              <a:rPr lang="fr-FR" sz="2800" dirty="0">
                <a:ea typeface="+mn-lt"/>
                <a:cs typeface="+mn-lt"/>
              </a:rPr>
              <a:t>Rapport de comparaison</a:t>
            </a:r>
          </a:p>
          <a:p>
            <a:pPr marL="457200" indent="-457200">
              <a:buAutoNum type="arabicPeriod"/>
            </a:pPr>
            <a:r>
              <a:rPr lang="fr-FR" sz="2800" dirty="0">
                <a:ea typeface="+mn-lt"/>
                <a:cs typeface="+mn-lt"/>
              </a:rPr>
              <a:t>Rechargement du projet</a:t>
            </a:r>
          </a:p>
        </p:txBody>
      </p:sp>
    </p:spTree>
    <p:extLst>
      <p:ext uri="{BB962C8B-B14F-4D97-AF65-F5344CB8AC3E}">
        <p14:creationId xmlns:p14="http://schemas.microsoft.com/office/powerpoint/2010/main" val="217574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Mises à jour essentielles pour 2023</a:t>
            </a:r>
            <a:br>
              <a:rPr lang="fr-FR"/>
            </a:br>
            <a:br>
              <a:rPr lang="fr-FR"/>
            </a:br>
            <a:br>
              <a:rPr lang="fr-FR"/>
            </a:br>
            <a:r>
              <a:rPr lang="fr-FR"/>
              <a:t>Interface utilisateur :</a:t>
            </a:r>
            <a:br>
              <a:rPr lang="fr-FR"/>
            </a:br>
            <a:r>
              <a:rPr lang="fr-FR"/>
              <a:t>1. Connexion unique (SSO)</a:t>
            </a:r>
            <a:br>
              <a:rPr lang="fr-FR"/>
            </a:b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9239-8545-3647-8414-FACC7834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400" y="864107"/>
            <a:ext cx="5140412" cy="522777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b="1"/>
              <a:t>Si vous avez un compte ADR existant :</a:t>
            </a:r>
          </a:p>
          <a:p>
            <a:pPr>
              <a:lnSpc>
                <a:spcPct val="120000"/>
              </a:lnSpc>
            </a:pPr>
            <a:r>
              <a:rPr lang="fr-FR"/>
              <a:t>Cliquez sur « Se connecter avec AuthO » </a:t>
            </a:r>
          </a:p>
          <a:p>
            <a:pPr>
              <a:lnSpc>
                <a:spcPct val="120000"/>
              </a:lnSpc>
            </a:pPr>
            <a:r>
              <a:rPr lang="fr-FR"/>
              <a:t>Connectez-vous avec le nom d’utilisateur et le mot de passe ADR</a:t>
            </a:r>
          </a:p>
          <a:p>
            <a:pPr lvl="1">
              <a:lnSpc>
                <a:spcPct val="120000"/>
              </a:lnSpc>
            </a:pPr>
            <a:r>
              <a:rPr lang="fr-FR"/>
              <a:t>Active :</a:t>
            </a:r>
          </a:p>
          <a:p>
            <a:pPr lvl="2">
              <a:lnSpc>
                <a:spcPct val="120000"/>
              </a:lnSpc>
            </a:pPr>
            <a:r>
              <a:rPr lang="fr-FR"/>
              <a:t>l’intégration de l’ADR</a:t>
            </a:r>
          </a:p>
          <a:p>
            <a:pPr lvl="2">
              <a:lnSpc>
                <a:spcPct val="120000"/>
              </a:lnSpc>
            </a:pPr>
            <a:r>
              <a:rPr lang="fr-FR"/>
              <a:t>la sauvegarde et le partage de projets et de versions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fr-FR" b="1">
                <a:ea typeface="+mn-lt"/>
                <a:cs typeface="+mn-lt"/>
              </a:rPr>
              <a:t>Pour créer un compte :</a:t>
            </a:r>
          </a:p>
          <a:p>
            <a:pPr lvl="1">
              <a:lnSpc>
                <a:spcPct val="120000"/>
              </a:lnSpc>
            </a:pPr>
            <a:r>
              <a:rPr lang="fr-FR"/>
              <a:t>Cliquez sur « S’inscrire »</a:t>
            </a:r>
          </a:p>
          <a:p>
            <a:pPr lvl="1">
              <a:lnSpc>
                <a:spcPct val="120000"/>
              </a:lnSpc>
            </a:pPr>
            <a:r>
              <a:rPr lang="fr-FR"/>
              <a:t>Si vous ne pouvez pas vous connecter avec vos données existantes, veuillez contacter </a:t>
            </a:r>
            <a:r>
              <a:rPr lang="fr-FR">
                <a:solidFill>
                  <a:srgbClr val="FF0000"/>
                </a:solidFill>
              </a:rPr>
              <a:t>naomi-support@imperial.ac.uk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https://naomi.unaids.org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5EA75B-C7F2-B1BF-F8A1-843D43130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885" y="1648119"/>
            <a:ext cx="3181927" cy="27150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4D9938-6E6E-D802-F60F-8A3121CFB9AE}"/>
              </a:ext>
            </a:extLst>
          </p:cNvPr>
          <p:cNvSpPr/>
          <p:nvPr/>
        </p:nvSpPr>
        <p:spPr>
          <a:xfrm flipV="1">
            <a:off x="3834705" y="2753997"/>
            <a:ext cx="2485664" cy="44640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8356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Mises à jour essentielles pour 2023</a:t>
            </a:r>
            <a:br>
              <a:rPr lang="fr-FR"/>
            </a:br>
            <a:br>
              <a:rPr lang="fr-FR"/>
            </a:br>
            <a:br>
              <a:rPr lang="fr-FR"/>
            </a:br>
            <a:r>
              <a:rPr lang="fr-FR"/>
              <a:t>Interface utilisateur :</a:t>
            </a:r>
            <a:br>
              <a:rPr lang="fr-FR"/>
            </a:br>
            <a:r>
              <a:rPr lang="fr-FR"/>
              <a:t>1. Connexion unique (SSO)</a:t>
            </a:r>
            <a:br>
              <a:rPr lang="fr-FR"/>
            </a:b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9239-8545-3647-8414-FACC7834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400" y="864107"/>
            <a:ext cx="5140412" cy="522777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b="1"/>
              <a:t>Si vous avez un compte ADR existant :</a:t>
            </a:r>
          </a:p>
          <a:p>
            <a:pPr>
              <a:lnSpc>
                <a:spcPct val="120000"/>
              </a:lnSpc>
            </a:pPr>
            <a:r>
              <a:rPr lang="fr-FR"/>
              <a:t>Cliquez sur « Se connecter avec AuthO » </a:t>
            </a:r>
          </a:p>
          <a:p>
            <a:pPr>
              <a:lnSpc>
                <a:spcPct val="120000"/>
              </a:lnSpc>
            </a:pPr>
            <a:r>
              <a:rPr lang="fr-FR"/>
              <a:t>Connectez-vous avec le nom d’utilisateur et le mot de passe ADR</a:t>
            </a:r>
          </a:p>
          <a:p>
            <a:pPr lvl="1">
              <a:lnSpc>
                <a:spcPct val="120000"/>
              </a:lnSpc>
            </a:pPr>
            <a:r>
              <a:rPr lang="fr-FR"/>
              <a:t>Active :</a:t>
            </a:r>
          </a:p>
          <a:p>
            <a:pPr lvl="2">
              <a:lnSpc>
                <a:spcPct val="120000"/>
              </a:lnSpc>
            </a:pPr>
            <a:r>
              <a:rPr lang="fr-FR"/>
              <a:t>l’intégration de l’ADR</a:t>
            </a:r>
          </a:p>
          <a:p>
            <a:pPr lvl="2">
              <a:lnSpc>
                <a:spcPct val="120000"/>
              </a:lnSpc>
            </a:pPr>
            <a:r>
              <a:rPr lang="fr-FR"/>
              <a:t>la sauvegarde et le partage de projets et de versions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fr-FR" b="1">
                <a:ea typeface="+mn-lt"/>
                <a:cs typeface="+mn-lt"/>
              </a:rPr>
              <a:t>Pour créer un compte :</a:t>
            </a:r>
          </a:p>
          <a:p>
            <a:pPr lvl="1">
              <a:lnSpc>
                <a:spcPct val="120000"/>
              </a:lnSpc>
            </a:pPr>
            <a:r>
              <a:rPr lang="fr-FR"/>
              <a:t>Cliquez sur « S’inscrire »</a:t>
            </a:r>
          </a:p>
          <a:p>
            <a:pPr lvl="1">
              <a:lnSpc>
                <a:spcPct val="120000"/>
              </a:lnSpc>
            </a:pPr>
            <a:r>
              <a:rPr lang="fr-FR"/>
              <a:t>Si vous ne pouvez pas vous connecter avec vos données existantes, veuillez contacter </a:t>
            </a:r>
            <a:r>
              <a:rPr lang="fr-FR">
                <a:solidFill>
                  <a:srgbClr val="FF0000"/>
                </a:solidFill>
              </a:rPr>
              <a:t>naomi-support@imperial.ac.uk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https://naomi.unaids.org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A43AEDF-6F53-573E-B980-DBB57A5E2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877" y="1593789"/>
            <a:ext cx="2743200" cy="37743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34FD64-4152-207D-F57F-85EC8F34B7BD}"/>
              </a:ext>
            </a:extLst>
          </p:cNvPr>
          <p:cNvSpPr/>
          <p:nvPr/>
        </p:nvSpPr>
        <p:spPr>
          <a:xfrm flipV="1">
            <a:off x="3711554" y="4655148"/>
            <a:ext cx="2947482" cy="83125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042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>
                <a:ea typeface="+mj-lt"/>
                <a:cs typeface="+mj-lt"/>
              </a:rPr>
              <a:t>Mises à jour essentielles pour 2023</a:t>
            </a:r>
            <a:br>
              <a:rPr lang="fr-FR" sz="3100" dirty="0">
                <a:ea typeface="+mj-lt"/>
                <a:cs typeface="+mj-lt"/>
              </a:rPr>
            </a:br>
            <a:br>
              <a:rPr lang="fr-FR" sz="3100" dirty="0">
                <a:ea typeface="+mj-lt"/>
                <a:cs typeface="+mj-lt"/>
              </a:rPr>
            </a:br>
            <a:br>
              <a:rPr lang="fr-FR" sz="3100" dirty="0">
                <a:ea typeface="+mj-lt"/>
                <a:cs typeface="+mj-lt"/>
              </a:rPr>
            </a:br>
            <a:r>
              <a:rPr lang="fr-FR" sz="3100" dirty="0">
                <a:ea typeface="+mj-lt"/>
                <a:cs typeface="+mj-lt"/>
              </a:rPr>
              <a:t>Interface utilisateur :</a:t>
            </a:r>
            <a:br>
              <a:rPr lang="fr-FR" sz="3100" dirty="0">
                <a:ea typeface="+mj-lt"/>
                <a:cs typeface="+mj-lt"/>
              </a:rPr>
            </a:br>
            <a:r>
              <a:rPr lang="fr-FR" sz="3100" dirty="0">
                <a:ea typeface="+mj-lt"/>
                <a:cs typeface="+mj-lt"/>
              </a:rPr>
              <a:t>2. Options de modèle spécifiques à chaque pays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CFC75E9-7339-1F8F-B1AE-461EB3D6112C}"/>
              </a:ext>
            </a:extLst>
          </p:cNvPr>
          <p:cNvSpPr txBox="1">
            <a:spLocks/>
          </p:cNvSpPr>
          <p:nvPr/>
        </p:nvSpPr>
        <p:spPr>
          <a:xfrm>
            <a:off x="3794927" y="517181"/>
            <a:ext cx="7315200" cy="18867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None/>
            </a:pPr>
            <a:r>
              <a:rPr lang="fr-FR" sz="2400" b="1"/>
              <a:t>2. Options de modèle spécifiques à chaque pays</a:t>
            </a:r>
          </a:p>
          <a:p>
            <a:pPr lvl="1"/>
            <a:endParaRPr lang="en-GB" sz="2400" b="1"/>
          </a:p>
          <a:p>
            <a:pPr marL="502920" lvl="1" indent="0">
              <a:buFont typeface="Wingdings 2" pitchFamily="18" charset="2"/>
              <a:buNone/>
            </a:pPr>
            <a:br>
              <a:rPr lang="fr-FR" sz="2400"/>
            </a:br>
            <a:endParaRPr lang="fr-FR" sz="2400"/>
          </a:p>
          <a:p>
            <a:pPr marL="502920" lvl="1" indent="0">
              <a:buFont typeface="Wingdings 2" pitchFamily="18" charset="2"/>
              <a:buNone/>
            </a:pPr>
            <a:endParaRPr lang="en-GB" sz="24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4FBF4C8-AAA6-EDB7-CD6D-3D4EF6ED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886786"/>
          </a:xfrm>
        </p:spPr>
        <p:txBody>
          <a:bodyPr/>
          <a:lstStyle/>
          <a:p>
            <a:r>
              <a:rPr lang="fr-FR"/>
              <a:t>Les options utilisées pour l’ajustement final de Naomi l’année dernière seront pré-remplies dans l’interface utilisateur pour chaque pays</a:t>
            </a:r>
          </a:p>
          <a:p>
            <a:pPr lvl="1"/>
            <a:r>
              <a:rPr lang="fr-FR"/>
              <a:t>Il reste important de vérifier les options</a:t>
            </a:r>
          </a:p>
          <a:p>
            <a:pPr lvl="1"/>
            <a:r>
              <a:rPr lang="fr-FR"/>
              <a:t>Les modifications apportées aux options ne seront pas conservées pour un nouveau projet ; il faudra redéfinir les options modifiées</a:t>
            </a:r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8E9E9C-78DE-06CB-28A1-3B27D525E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586" y="2750079"/>
            <a:ext cx="7786540" cy="215911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5485BD-B0CC-58D2-B3AF-AA526A6A4351}"/>
              </a:ext>
            </a:extLst>
          </p:cNvPr>
          <p:cNvSpPr/>
          <p:nvPr/>
        </p:nvSpPr>
        <p:spPr>
          <a:xfrm>
            <a:off x="7321484" y="4053527"/>
            <a:ext cx="4179216" cy="7227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7B083492-AAFD-0A0F-F770-BB9C95C18F60}"/>
              </a:ext>
            </a:extLst>
          </p:cNvPr>
          <p:cNvSpPr txBox="1">
            <a:spLocks/>
          </p:cNvSpPr>
          <p:nvPr/>
        </p:nvSpPr>
        <p:spPr>
          <a:xfrm>
            <a:off x="3668163" y="5038610"/>
            <a:ext cx="7598004" cy="1761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Pour l’atelier : Estimations jusqu’au T3 2022 et projection jusqu’au T3 2023</a:t>
            </a:r>
          </a:p>
          <a:p>
            <a:r>
              <a:rPr lang="fr-FR"/>
              <a:t>À mettre à jour dès que les données du T4 seront disponibles</a:t>
            </a:r>
          </a:p>
        </p:txBody>
      </p:sp>
    </p:spTree>
    <p:extLst>
      <p:ext uri="{BB962C8B-B14F-4D97-AF65-F5344CB8AC3E}">
        <p14:creationId xmlns:p14="http://schemas.microsoft.com/office/powerpoint/2010/main" val="208927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0666-4FD5-2C4C-B50D-BB3B7FFAB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/>
            </a:br>
            <a:r>
              <a:rPr lang="fr-FR"/>
              <a:t>Modèle Naomi : objectifs</a:t>
            </a:r>
            <a:br>
              <a:rPr lang="fr-FR"/>
            </a:br>
            <a:br>
              <a:rPr lang="fr-FR"/>
            </a:br>
            <a:br>
              <a:rPr lang="fr-FR"/>
            </a:br>
            <a:br>
              <a:rPr lang="fr-FR"/>
            </a:b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12AC4-B3DA-174D-BED8-5301EB64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791790" cy="5120640"/>
          </a:xfrm>
        </p:spPr>
        <p:txBody>
          <a:bodyPr/>
          <a:lstStyle/>
          <a:p>
            <a:r>
              <a:rPr lang="fr-FR" sz="2400" dirty="0"/>
              <a:t>Produire des estimations locales solides en ce qui concerne plusieurs données pertinentes :</a:t>
            </a:r>
          </a:p>
          <a:p>
            <a:pPr lvl="1"/>
            <a:r>
              <a:rPr lang="fr-FR" sz="2000" dirty="0"/>
              <a:t>Prévalence/nombre de personnes vivant avec le VIH</a:t>
            </a:r>
          </a:p>
          <a:p>
            <a:pPr lvl="1"/>
            <a:r>
              <a:rPr lang="fr-FR" sz="2000" dirty="0"/>
              <a:t>Couverture des ART et lacunes</a:t>
            </a:r>
          </a:p>
          <a:p>
            <a:pPr lvl="1"/>
            <a:r>
              <a:rPr lang="fr-FR" sz="2000" dirty="0"/>
              <a:t>Nouvelles infections</a:t>
            </a:r>
          </a:p>
          <a:p>
            <a:r>
              <a:rPr lang="fr-FR" sz="2400" dirty="0"/>
              <a:t>Stratifiées par sexe et par groupes d’âges de 5 ans</a:t>
            </a:r>
          </a:p>
          <a:p>
            <a:r>
              <a:rPr lang="fr-FR" sz="2400" dirty="0"/>
              <a:t>Pour la période actuelle ; projection à court terme pour la planification du programme</a:t>
            </a:r>
          </a:p>
          <a:p>
            <a:endParaRPr lang="en-US" dirty="0"/>
          </a:p>
          <a:p>
            <a:pPr marL="0" indent="0">
              <a:buNone/>
            </a:pPr>
            <a:r>
              <a:rPr lang="fr-FR" i="1" dirty="0"/>
              <a:t>Approches initiales développées au Malawi et en Afrique du Sud en 2018.</a:t>
            </a:r>
          </a:p>
          <a:p>
            <a:pPr marL="0" indent="0">
              <a:buNone/>
            </a:pPr>
            <a:r>
              <a:rPr lang="fr-FR" i="1" dirty="0"/>
              <a:t>Première utilisation pour le processus d’estimation de l’ONUSIDA en décembre 2019/janvier 2020.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50D16008-0F02-4E44-829B-26AA5BCCD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78" y="3124358"/>
            <a:ext cx="2194763" cy="25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99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>
                <a:ea typeface="+mj-lt"/>
                <a:cs typeface="+mj-lt"/>
              </a:rPr>
              <a:t>Mises à jour essentielles pour 2023</a:t>
            </a:r>
            <a:br>
              <a:rPr lang="fr-FR" sz="3100" dirty="0">
                <a:ea typeface="+mj-lt"/>
                <a:cs typeface="+mj-lt"/>
              </a:rPr>
            </a:br>
            <a:br>
              <a:rPr lang="fr-FR" sz="3100" dirty="0">
                <a:ea typeface="+mj-lt"/>
                <a:cs typeface="+mj-lt"/>
              </a:rPr>
            </a:br>
            <a:br>
              <a:rPr lang="fr-FR" sz="3100" dirty="0">
                <a:ea typeface="+mj-lt"/>
                <a:cs typeface="+mj-lt"/>
              </a:rPr>
            </a:br>
            <a:r>
              <a:rPr lang="fr-FR" sz="3100" dirty="0">
                <a:ea typeface="+mj-lt"/>
                <a:cs typeface="+mj-lt"/>
              </a:rPr>
              <a:t>Interface utilisateur :</a:t>
            </a:r>
            <a:br>
              <a:rPr lang="fr-FR" sz="3100" dirty="0">
                <a:ea typeface="+mj-lt"/>
                <a:cs typeface="+mj-lt"/>
              </a:rPr>
            </a:br>
            <a:r>
              <a:rPr lang="fr-FR" sz="3100" dirty="0">
                <a:ea typeface="+mj-lt"/>
                <a:cs typeface="+mj-lt"/>
              </a:rPr>
              <a:t>2. Options de modèle spécifiques à chaque pays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CFC75E9-7339-1F8F-B1AE-461EB3D6112C}"/>
              </a:ext>
            </a:extLst>
          </p:cNvPr>
          <p:cNvSpPr txBox="1">
            <a:spLocks/>
          </p:cNvSpPr>
          <p:nvPr/>
        </p:nvSpPr>
        <p:spPr>
          <a:xfrm>
            <a:off x="3794927" y="517181"/>
            <a:ext cx="7315200" cy="18867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None/>
            </a:pPr>
            <a:r>
              <a:rPr lang="fr-FR" sz="2400" b="1"/>
              <a:t>2. Options de modèle spécifiques à chaque pays</a:t>
            </a:r>
          </a:p>
          <a:p>
            <a:pPr lvl="1"/>
            <a:endParaRPr lang="en-GB" sz="2400" b="1"/>
          </a:p>
          <a:p>
            <a:pPr marL="502920" lvl="1" indent="0">
              <a:buFont typeface="Wingdings 2" pitchFamily="18" charset="2"/>
              <a:buNone/>
            </a:pPr>
            <a:br>
              <a:rPr lang="fr-FR" sz="2400"/>
            </a:br>
            <a:endParaRPr lang="fr-FR" sz="2400"/>
          </a:p>
          <a:p>
            <a:pPr marL="502920" lvl="1" indent="0">
              <a:buFont typeface="Wingdings 2" pitchFamily="18" charset="2"/>
              <a:buNone/>
            </a:pPr>
            <a:endParaRPr lang="en-GB" sz="24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4FBF4C8-AAA6-EDB7-CD6D-3D4EF6ED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886786"/>
          </a:xfrm>
        </p:spPr>
        <p:txBody>
          <a:bodyPr/>
          <a:lstStyle/>
          <a:p>
            <a:r>
              <a:rPr lang="fr-FR"/>
              <a:t>Les options utilisées pour l’ajustement final de Naomi l’année dernière seront pré-remplies dans l’interface utilisateur pour chaque pays</a:t>
            </a:r>
          </a:p>
          <a:p>
            <a:pPr lvl="1"/>
            <a:r>
              <a:rPr lang="fr-FR"/>
              <a:t>Il reste important de vérifier les options</a:t>
            </a:r>
          </a:p>
          <a:p>
            <a:pPr lvl="1"/>
            <a:r>
              <a:rPr lang="fr-FR"/>
              <a:t>Les modifications apportées aux options ne seront pas conservées pour un nouveau projet ; il faudra redéfinir les options modifiées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7B083492-AAFD-0A0F-F770-BB9C95C18F60}"/>
              </a:ext>
            </a:extLst>
          </p:cNvPr>
          <p:cNvSpPr txBox="1">
            <a:spLocks/>
          </p:cNvSpPr>
          <p:nvPr/>
        </p:nvSpPr>
        <p:spPr>
          <a:xfrm>
            <a:off x="3668163" y="5038610"/>
            <a:ext cx="7598004" cy="6848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Confirmez que l’enquête la plus récente a été sélectionnée</a:t>
            </a:r>
          </a:p>
        </p:txBody>
      </p:sp>
      <p:pic>
        <p:nvPicPr>
          <p:cNvPr id="9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07B1FD-C367-A279-D76C-D6E553033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296" y="2829572"/>
            <a:ext cx="7676559" cy="167804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C98047-FE00-0BCC-0377-25D5EBD63B8C}"/>
              </a:ext>
            </a:extLst>
          </p:cNvPr>
          <p:cNvSpPr/>
          <p:nvPr/>
        </p:nvSpPr>
        <p:spPr>
          <a:xfrm>
            <a:off x="7250783" y="3315095"/>
            <a:ext cx="4179215" cy="12411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67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>
                <a:ea typeface="+mj-lt"/>
                <a:cs typeface="+mj-lt"/>
              </a:rPr>
              <a:t>Mises à jour essentielles pour 2023</a:t>
            </a:r>
            <a:br>
              <a:rPr lang="fr-FR" sz="3200">
                <a:ea typeface="+mj-lt"/>
                <a:cs typeface="+mj-lt"/>
              </a:rPr>
            </a:br>
            <a:br>
              <a:rPr lang="fr-FR" sz="3200">
                <a:ea typeface="+mj-lt"/>
                <a:cs typeface="+mj-lt"/>
              </a:rPr>
            </a:br>
            <a:br>
              <a:rPr lang="fr-FR" sz="3200">
                <a:ea typeface="+mj-lt"/>
                <a:cs typeface="+mj-lt"/>
              </a:rPr>
            </a:br>
            <a:r>
              <a:rPr lang="fr-FR" sz="3200">
                <a:ea typeface="+mj-lt"/>
                <a:cs typeface="+mj-lt"/>
              </a:rPr>
              <a:t>Interface utilisateur :</a:t>
            </a:r>
            <a:br>
              <a:rPr lang="fr-FR" sz="3200">
                <a:ea typeface="+mj-lt"/>
                <a:cs typeface="+mj-lt"/>
              </a:rPr>
            </a:br>
            <a:r>
              <a:rPr lang="fr-FR" sz="3200">
                <a:ea typeface="+mj-lt"/>
                <a:cs typeface="+mj-lt"/>
              </a:rPr>
              <a:t>2. Options de modèle spécifiques à chaque pays</a:t>
            </a: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CFC75E9-7339-1F8F-B1AE-461EB3D6112C}"/>
              </a:ext>
            </a:extLst>
          </p:cNvPr>
          <p:cNvSpPr txBox="1">
            <a:spLocks/>
          </p:cNvSpPr>
          <p:nvPr/>
        </p:nvSpPr>
        <p:spPr>
          <a:xfrm>
            <a:off x="3794927" y="517181"/>
            <a:ext cx="7315200" cy="18867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None/>
            </a:pPr>
            <a:r>
              <a:rPr lang="fr-FR" sz="2400" b="1"/>
              <a:t>2. Options de modèle spécifiques à chaque pays</a:t>
            </a:r>
          </a:p>
          <a:p>
            <a:pPr lvl="1"/>
            <a:endParaRPr lang="en-GB" sz="2400" b="1"/>
          </a:p>
          <a:p>
            <a:pPr marL="502920" lvl="1" indent="0">
              <a:buFont typeface="Wingdings 2" pitchFamily="18" charset="2"/>
              <a:buNone/>
            </a:pPr>
            <a:br>
              <a:rPr lang="fr-FR" sz="2400"/>
            </a:br>
            <a:endParaRPr lang="fr-FR" sz="2400"/>
          </a:p>
          <a:p>
            <a:pPr marL="502920" lvl="1" indent="0">
              <a:buFont typeface="Wingdings 2" pitchFamily="18" charset="2"/>
              <a:buNone/>
            </a:pPr>
            <a:endParaRPr lang="en-GB" sz="24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4FBF4C8-AAA6-EDB7-CD6D-3D4EF6ED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886786"/>
          </a:xfrm>
        </p:spPr>
        <p:txBody>
          <a:bodyPr/>
          <a:lstStyle/>
          <a:p>
            <a:r>
              <a:rPr lang="fr-FR"/>
              <a:t>Les options utilisées pour l’ajustement final de Naomi l’année dernière seront pré-remplies dans l’interface utilisateur pour chaque pays</a:t>
            </a:r>
          </a:p>
          <a:p>
            <a:pPr lvl="1"/>
            <a:r>
              <a:rPr lang="fr-FR"/>
              <a:t>Il reste important de vérifier les options</a:t>
            </a:r>
          </a:p>
          <a:p>
            <a:pPr lvl="1"/>
            <a:r>
              <a:rPr lang="fr-FR"/>
              <a:t>Les modifications apportées aux options ne seront pas conservées pour un nouveau projet ; il faudra redéfinir les options modifiées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7B083492-AAFD-0A0F-F770-BB9C95C18F60}"/>
              </a:ext>
            </a:extLst>
          </p:cNvPr>
          <p:cNvSpPr txBox="1">
            <a:spLocks/>
          </p:cNvSpPr>
          <p:nvPr/>
        </p:nvSpPr>
        <p:spPr>
          <a:xfrm>
            <a:off x="3668163" y="5038610"/>
            <a:ext cx="7598004" cy="6848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Confirmez que l’enquête la plus récente a été sélectionnée</a:t>
            </a:r>
          </a:p>
        </p:txBody>
      </p:sp>
      <p:pic>
        <p:nvPicPr>
          <p:cNvPr id="9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07B1FD-C367-A279-D76C-D6E553033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296" y="2829572"/>
            <a:ext cx="7676559" cy="167804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C98047-FE00-0BCC-0377-25D5EBD63B8C}"/>
              </a:ext>
            </a:extLst>
          </p:cNvPr>
          <p:cNvSpPr/>
          <p:nvPr/>
        </p:nvSpPr>
        <p:spPr>
          <a:xfrm>
            <a:off x="7250783" y="3315095"/>
            <a:ext cx="4179215" cy="12411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88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>
                <a:ea typeface="+mj-lt"/>
                <a:cs typeface="+mj-lt"/>
              </a:rPr>
              <a:t>Mises à jour essentielles pour 2023</a:t>
            </a:r>
            <a:br>
              <a:rPr lang="fr-FR" sz="3100" dirty="0">
                <a:ea typeface="+mj-lt"/>
                <a:cs typeface="+mj-lt"/>
              </a:rPr>
            </a:br>
            <a:br>
              <a:rPr lang="fr-FR" sz="3100" dirty="0">
                <a:ea typeface="+mj-lt"/>
                <a:cs typeface="+mj-lt"/>
              </a:rPr>
            </a:br>
            <a:br>
              <a:rPr lang="fr-FR" sz="3100" dirty="0">
                <a:ea typeface="+mj-lt"/>
                <a:cs typeface="+mj-lt"/>
              </a:rPr>
            </a:br>
            <a:r>
              <a:rPr lang="fr-FR" sz="3100" dirty="0">
                <a:ea typeface="+mj-lt"/>
                <a:cs typeface="+mj-lt"/>
              </a:rPr>
              <a:t>Interface utilisateur :</a:t>
            </a:r>
            <a:br>
              <a:rPr lang="fr-FR" sz="3100" dirty="0">
                <a:ea typeface="+mj-lt"/>
                <a:cs typeface="+mj-lt"/>
              </a:rPr>
            </a:br>
            <a:r>
              <a:rPr lang="fr-FR" sz="3100" dirty="0">
                <a:ea typeface="+mj-lt"/>
                <a:cs typeface="+mj-lt"/>
              </a:rPr>
              <a:t>2. Options de modèle spécifiques à chaque pays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CFC75E9-7339-1F8F-B1AE-461EB3D6112C}"/>
              </a:ext>
            </a:extLst>
          </p:cNvPr>
          <p:cNvSpPr txBox="1">
            <a:spLocks/>
          </p:cNvSpPr>
          <p:nvPr/>
        </p:nvSpPr>
        <p:spPr>
          <a:xfrm>
            <a:off x="3794927" y="517181"/>
            <a:ext cx="7315200" cy="18867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None/>
            </a:pPr>
            <a:r>
              <a:rPr lang="fr-FR" sz="2400" b="1"/>
              <a:t>2. Options de modèle spécifiques à chaque pays</a:t>
            </a:r>
          </a:p>
          <a:p>
            <a:pPr lvl="1"/>
            <a:endParaRPr lang="en-GB" sz="2400" b="1"/>
          </a:p>
          <a:p>
            <a:pPr marL="502920" lvl="1" indent="0">
              <a:buFont typeface="Wingdings 2" pitchFamily="18" charset="2"/>
              <a:buNone/>
            </a:pPr>
            <a:br>
              <a:rPr lang="fr-FR" sz="2400"/>
            </a:br>
            <a:endParaRPr lang="fr-FR" sz="2400"/>
          </a:p>
          <a:p>
            <a:pPr marL="502920" lvl="1" indent="0">
              <a:buFont typeface="Wingdings 2" pitchFamily="18" charset="2"/>
              <a:buNone/>
            </a:pPr>
            <a:endParaRPr lang="en-GB" sz="2400"/>
          </a:p>
        </p:txBody>
      </p:sp>
      <p:pic>
        <p:nvPicPr>
          <p:cNvPr id="9" name="Picture 9" descr="Table&#10;&#10;Description automatically generated">
            <a:extLst>
              <a:ext uri="{FF2B5EF4-FFF2-40B4-BE49-F238E27FC236}">
                <a16:creationId xmlns:a16="http://schemas.microsoft.com/office/drawing/2014/main" id="{2B3A46F3-BDA7-FAF3-FF89-5E25A5820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979" y="1125743"/>
            <a:ext cx="7006962" cy="44659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99DF16-010E-EA50-33F5-771A0473B9F2}"/>
              </a:ext>
            </a:extLst>
          </p:cNvPr>
          <p:cNvSpPr/>
          <p:nvPr/>
        </p:nvSpPr>
        <p:spPr>
          <a:xfrm>
            <a:off x="7157637" y="4336406"/>
            <a:ext cx="3910702" cy="12815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D3FA0D-6F01-8593-AC75-56BEC8C743FF}"/>
              </a:ext>
            </a:extLst>
          </p:cNvPr>
          <p:cNvSpPr/>
          <p:nvPr/>
        </p:nvSpPr>
        <p:spPr>
          <a:xfrm>
            <a:off x="7208437" y="1658520"/>
            <a:ext cx="3823617" cy="22394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F0A3B6C9-2B01-FFC2-848C-C01188219439}"/>
              </a:ext>
            </a:extLst>
          </p:cNvPr>
          <p:cNvSpPr txBox="1">
            <a:spLocks/>
          </p:cNvSpPr>
          <p:nvPr/>
        </p:nvSpPr>
        <p:spPr>
          <a:xfrm>
            <a:off x="3856849" y="5909467"/>
            <a:ext cx="7598004" cy="6848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Confirmez que les données du programme ont été incluses lorsqu’elles étaient disponibles</a:t>
            </a:r>
          </a:p>
        </p:txBody>
      </p:sp>
    </p:spTree>
    <p:extLst>
      <p:ext uri="{BB962C8B-B14F-4D97-AF65-F5344CB8AC3E}">
        <p14:creationId xmlns:p14="http://schemas.microsoft.com/office/powerpoint/2010/main" val="1386444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407958"/>
            <a:ext cx="2947482" cy="4317062"/>
          </a:xfrm>
        </p:spPr>
        <p:txBody>
          <a:bodyPr>
            <a:normAutofit fontScale="90000"/>
          </a:bodyPr>
          <a:lstStyle/>
          <a:p>
            <a:r>
              <a:rPr lang="fr-FR" dirty="0"/>
              <a:t>Mises à jour essentielles pour 2023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Interface utilisateur :</a:t>
            </a:r>
            <a:br>
              <a:rPr lang="fr-FR" dirty="0"/>
            </a:br>
            <a:r>
              <a:rPr lang="fr-FR" dirty="0"/>
              <a:t>3.Graphiques de comparaison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8E2FA3-84BE-F545-BD12-BD1789F7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2605" y="4983580"/>
            <a:ext cx="7803983" cy="1427052"/>
          </a:xfrm>
          <a:ln>
            <a:solidFill>
              <a:schemeClr val="bg1"/>
            </a:solidFill>
          </a:ln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fr-FR" sz="1800" b="1" dirty="0"/>
              <a:t>Nouvelle fonctionnalité :</a:t>
            </a:r>
          </a:p>
          <a:p>
            <a:pPr marL="285750" indent="-285750"/>
            <a:r>
              <a:rPr lang="fr-FR" sz="1800" dirty="0"/>
              <a:t>Graphiques de comparaison entre les estimations du modèle Naomi et les entrées de données </a:t>
            </a:r>
          </a:p>
          <a:p>
            <a:pPr marL="285750" indent="-285750"/>
            <a:r>
              <a:rPr lang="fr-FR" sz="1800" dirty="0"/>
              <a:t>Seules les données présentes dans les entrées et les résultats du modèle sont affichées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89DCC2-4606-D44E-9E24-060EF6E62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078" y="545394"/>
            <a:ext cx="5853113" cy="862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6F3D5D-587B-A9BA-BAE3-4245BB2B4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424" y="1413434"/>
            <a:ext cx="5797759" cy="350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70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Mises à jour essentielles pour 2023</a:t>
            </a: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Interface utilisateur :</a:t>
            </a:r>
            <a:br>
              <a:rPr lang="fr-FR" sz="3200" dirty="0"/>
            </a:br>
            <a:r>
              <a:rPr lang="fr-FR" sz="3200" dirty="0"/>
              <a:t>3.Graphiques de comparaison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89DCC2-4606-D44E-9E24-060EF6E62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078" y="545394"/>
            <a:ext cx="5853113" cy="862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6F3D5D-587B-A9BA-BAE3-4245BB2B4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424" y="1413434"/>
            <a:ext cx="5797759" cy="3508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057B39-C779-2157-1A26-0DA0CFB2A5F5}"/>
              </a:ext>
            </a:extLst>
          </p:cNvPr>
          <p:cNvSpPr txBox="1"/>
          <p:nvPr/>
        </p:nvSpPr>
        <p:spPr>
          <a:xfrm>
            <a:off x="3512127" y="4923559"/>
            <a:ext cx="825708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b="1" dirty="0">
                <a:ea typeface="+mn-lt"/>
                <a:cs typeface="+mn-lt"/>
              </a:rPr>
              <a:t>Prévalence du VIH :</a:t>
            </a:r>
            <a:r>
              <a:rPr lang="fr-FR" dirty="0"/>
              <a:t> compare les estimations de l’enquête auprès des ménages et les estimations du modèle</a:t>
            </a:r>
          </a:p>
          <a:p>
            <a:pPr marL="285750" indent="-285750">
              <a:buFont typeface="Arial"/>
              <a:buChar char="•"/>
            </a:pPr>
            <a:r>
              <a:rPr lang="fr-FR" dirty="0">
                <a:solidFill>
                  <a:srgbClr val="595959"/>
                </a:solidFill>
              </a:rPr>
              <a:t>Disponibilité :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solidFill>
                  <a:srgbClr val="595959"/>
                </a:solidFill>
              </a:rPr>
              <a:t> stratifications par âge et par sexe sur cinq ans (sauf si une enquête agrégée est utilisée)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solidFill>
                  <a:srgbClr val="595959"/>
                </a:solidFill>
              </a:rPr>
              <a:t>Année de réalisation de l’enquête 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95959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56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60370" cy="4601183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Mises à jour essentielles pour 2023</a:t>
            </a: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Interface utilisateur :</a:t>
            </a:r>
            <a:br>
              <a:rPr lang="fr-FR" sz="3200" dirty="0"/>
            </a:br>
            <a:r>
              <a:rPr lang="fr-FR" sz="3200" dirty="0"/>
              <a:t>3.Graphiques de comparaison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89DCC2-4606-D44E-9E24-060EF6E62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078" y="545394"/>
            <a:ext cx="5853113" cy="8625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057B39-C779-2157-1A26-0DA0CFB2A5F5}"/>
              </a:ext>
            </a:extLst>
          </p:cNvPr>
          <p:cNvSpPr txBox="1"/>
          <p:nvPr/>
        </p:nvSpPr>
        <p:spPr>
          <a:xfrm>
            <a:off x="3512128" y="4923559"/>
            <a:ext cx="776547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b="1">
                <a:ea typeface="+mn-lt"/>
                <a:cs typeface="+mn-lt"/>
              </a:rPr>
              <a:t>Couverture des ART :</a:t>
            </a:r>
            <a:r>
              <a:rPr lang="fr-FR"/>
              <a:t> compare les estimations de l’enquête auprès des ménages et les estimations du modèle</a:t>
            </a:r>
          </a:p>
          <a:p>
            <a:pPr marL="285750" indent="-285750">
              <a:buFont typeface="Arial"/>
              <a:buChar char="•"/>
            </a:pPr>
            <a:r>
              <a:rPr lang="fr-FR">
                <a:solidFill>
                  <a:srgbClr val="595959"/>
                </a:solidFill>
              </a:rPr>
              <a:t>Si l’enquête incluait la couverture des ART. Disponibilité :</a:t>
            </a:r>
          </a:p>
          <a:p>
            <a:pPr marL="742950" lvl="1" indent="-285750">
              <a:buFont typeface="Arial"/>
              <a:buChar char="•"/>
            </a:pPr>
            <a:r>
              <a:rPr lang="fr-FR">
                <a:solidFill>
                  <a:srgbClr val="595959"/>
                </a:solidFill>
              </a:rPr>
              <a:t> stratifications par âge et par sexe sur cinq ans (sauf si une enquête agrégée est utilisée)</a:t>
            </a:r>
          </a:p>
          <a:p>
            <a:pPr marL="742950" lvl="1" indent="-285750">
              <a:buFont typeface="Arial"/>
              <a:buChar char="•"/>
            </a:pPr>
            <a:r>
              <a:rPr lang="fr-FR">
                <a:solidFill>
                  <a:srgbClr val="595959"/>
                </a:solidFill>
              </a:rPr>
              <a:t>Année de réalisation de l’enquête 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595959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595959"/>
              </a:solidFill>
            </a:endParaRPr>
          </a:p>
        </p:txBody>
      </p:sp>
      <p:pic>
        <p:nvPicPr>
          <p:cNvPr id="7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5232B32-0F51-1701-7E37-F538F3F07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037" y="1392987"/>
            <a:ext cx="5349585" cy="353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64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/>
            </a:br>
            <a:br>
              <a:rPr lang="fr-FR"/>
            </a:br>
            <a:br>
              <a:rPr lang="fr-FR"/>
            </a:br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89DCC2-4606-D44E-9E24-060EF6E62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078" y="545394"/>
            <a:ext cx="5853113" cy="8625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057B39-C779-2157-1A26-0DA0CFB2A5F5}"/>
              </a:ext>
            </a:extLst>
          </p:cNvPr>
          <p:cNvSpPr txBox="1"/>
          <p:nvPr/>
        </p:nvSpPr>
        <p:spPr>
          <a:xfrm>
            <a:off x="3512127" y="4923559"/>
            <a:ext cx="824725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b="1" dirty="0">
                <a:ea typeface="+mn-lt"/>
                <a:cs typeface="+mn-lt"/>
              </a:rPr>
              <a:t>ART en cours :</a:t>
            </a:r>
            <a:r>
              <a:rPr lang="fr-FR" dirty="0"/>
              <a:t> compare les données du programme et les estimations du modèle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solidFill>
                  <a:srgbClr val="595959"/>
                </a:solidFill>
              </a:rPr>
              <a:t>Si les données ART sont collectées à un trimestre calendaire qui ne correspond pas aux projections du modèle, ce graphique affichera les données ART interpolées alignées sur les périodes du modèle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solidFill>
                  <a:srgbClr val="595959"/>
                </a:solidFill>
              </a:rPr>
              <a:t> Disponible pour les périodes et stratifications par âge et par sexe présentes dans les données du programme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95959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4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31B6FB07-1AAB-1AAD-583B-4492EE003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059" y="1513365"/>
            <a:ext cx="5799859" cy="34069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D7F560E-D577-FF29-67F5-86BF3BEFFA4A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3060370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Mises à jour essentielles pour 2023</a:t>
            </a: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Interface utilisateur :</a:t>
            </a:r>
            <a:br>
              <a:rPr lang="fr-FR" sz="3200" dirty="0"/>
            </a:br>
            <a:r>
              <a:rPr lang="fr-FR" sz="3200" dirty="0"/>
              <a:t>3.Graphiques </a:t>
            </a:r>
          </a:p>
          <a:p>
            <a:r>
              <a:rPr lang="fr-FR" sz="3200" dirty="0"/>
              <a:t>de comparaison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9782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Mises à jour essentielles pour 2023</a:t>
            </a: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Interface utilisateur :</a:t>
            </a:r>
            <a:br>
              <a:rPr lang="fr-FR" sz="3200" dirty="0"/>
            </a:br>
            <a:r>
              <a:rPr lang="fr-FR" sz="3200" dirty="0"/>
              <a:t>3. Graphiques de comparaison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89DCC2-4606-D44E-9E24-060EF6E62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078" y="545394"/>
            <a:ext cx="5853113" cy="8625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057B39-C779-2157-1A26-0DA0CFB2A5F5}"/>
              </a:ext>
            </a:extLst>
          </p:cNvPr>
          <p:cNvSpPr txBox="1"/>
          <p:nvPr/>
        </p:nvSpPr>
        <p:spPr>
          <a:xfrm>
            <a:off x="3512128" y="4923559"/>
            <a:ext cx="776547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b="1">
                <a:ea typeface="+mn-lt"/>
                <a:cs typeface="+mn-lt"/>
              </a:rPr>
              <a:t>Couverture des ART CPN + prévalence du VIH CPN appariée selon l’âge :</a:t>
            </a:r>
            <a:r>
              <a:rPr lang="fr-FR"/>
              <a:t> compare les données du programme CPN aux estimations Naomi de la population générale appariée selon l’âge</a:t>
            </a:r>
          </a:p>
          <a:p>
            <a:pPr marL="742950" lvl="1" indent="-285750">
              <a:buFont typeface="Arial"/>
              <a:buChar char="•"/>
            </a:pPr>
            <a:r>
              <a:rPr lang="fr-FR">
                <a:solidFill>
                  <a:srgbClr val="595959"/>
                </a:solidFill>
              </a:rPr>
              <a:t> Disponible pour les périodes et stratifications par âge et par sexe présentes dans les données du programme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595959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595959"/>
              </a:solidFill>
            </a:endParaRPr>
          </a:p>
        </p:txBody>
      </p:sp>
      <p:pic>
        <p:nvPicPr>
          <p:cNvPr id="7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F815A1F3-CCF1-45A7-11DB-2B951CF61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181" y="1484951"/>
            <a:ext cx="6260925" cy="34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05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Mises à jour essentielles pour 2023</a:t>
            </a: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Interface utilisateur :</a:t>
            </a:r>
            <a:br>
              <a:rPr lang="fr-FR" sz="3200" dirty="0"/>
            </a:br>
            <a:r>
              <a:rPr lang="fr-FR" sz="3200" dirty="0"/>
              <a:t>4. Rapport de comparaison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4C38CC-DE2B-A169-B08B-ACD95CE5B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227" y="744557"/>
            <a:ext cx="7619999" cy="45996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43C92B-5938-8C8D-31EF-D18915A8529C}"/>
              </a:ext>
            </a:extLst>
          </p:cNvPr>
          <p:cNvSpPr txBox="1"/>
          <p:nvPr/>
        </p:nvSpPr>
        <p:spPr>
          <a:xfrm>
            <a:off x="3461328" y="5460588"/>
            <a:ext cx="776547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/>
              <a:t>Nouveau rapport téléchargeable sur la page des résultats du modèle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</a:rPr>
              <a:t>Comparaison des entrées de données du modèle Naomi (enquête auprès des ménages, données du programme ART et CPN) avec les estimations du modèle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95959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370DC-5C3B-8333-2718-9F1609EDF1C1}"/>
              </a:ext>
            </a:extLst>
          </p:cNvPr>
          <p:cNvSpPr/>
          <p:nvPr/>
        </p:nvSpPr>
        <p:spPr>
          <a:xfrm>
            <a:off x="3867084" y="4576041"/>
            <a:ext cx="2147216" cy="7227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473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Mises à jour essentielles pour 2023</a:t>
            </a: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Interface utilisateur :</a:t>
            </a:r>
            <a:br>
              <a:rPr lang="fr-FR" sz="3200" dirty="0"/>
            </a:br>
            <a:r>
              <a:rPr lang="fr-FR" sz="3200" dirty="0"/>
              <a:t>4. Rapport de comparaison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43C92B-5938-8C8D-31EF-D18915A8529C}"/>
              </a:ext>
            </a:extLst>
          </p:cNvPr>
          <p:cNvSpPr txBox="1"/>
          <p:nvPr/>
        </p:nvSpPr>
        <p:spPr>
          <a:xfrm>
            <a:off x="3461327" y="5460588"/>
            <a:ext cx="893714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 dirty="0"/>
              <a:t>Graphiques interactifs - possibilité de filtrer selon différents niveaux d’administration</a:t>
            </a:r>
          </a:p>
          <a:p>
            <a:pPr marL="285750" indent="-285750"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</a:rPr>
              <a:t>Comparaison des estimations des enquêtes sur les ménages avec les estimations du modèle appariées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95959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5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id="{E580B20F-FCDF-ACC2-8882-DD2B0D2C1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12" b="153"/>
          <a:stretch/>
        </p:blipFill>
        <p:spPr>
          <a:xfrm>
            <a:off x="3693885" y="1263572"/>
            <a:ext cx="7032170" cy="42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6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F086BE-62AC-AF46-A4E5-8E82B7063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1" r="12351"/>
          <a:stretch/>
        </p:blipFill>
        <p:spPr>
          <a:xfrm>
            <a:off x="7697172" y="4254018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FE562AC7-29EA-EE40-99F9-081777B9D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5808" y="1862722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Picture 18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006900D9-257A-7241-9C6A-D64971E313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8641" y="1872054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0EB632-34B1-EA4B-BC28-9943712E41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85" r="12585"/>
          <a:stretch/>
        </p:blipFill>
        <p:spPr>
          <a:xfrm>
            <a:off x="4470652" y="4244706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Picture 22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9133FE5B-6ED6-0F4B-9E0B-B7B385BCAD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0432" y="4254018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 descr="A person wearing glasses&#10;&#10;Description automatically generated">
            <a:extLst>
              <a:ext uri="{FF2B5EF4-FFF2-40B4-BE49-F238E27FC236}">
                <a16:creationId xmlns:a16="http://schemas.microsoft.com/office/drawing/2014/main" id="{2D48F4EC-4C91-754F-8562-666F40FE0E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8734" y="1862722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67424A9-0F40-1447-A352-48A9A266391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973" r="13973"/>
          <a:stretch/>
        </p:blipFill>
        <p:spPr>
          <a:xfrm>
            <a:off x="6083912" y="4244706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9DEF071-3210-A04A-A3E4-2ECD5FB8F7B6}"/>
              </a:ext>
            </a:extLst>
          </p:cNvPr>
          <p:cNvSpPr txBox="1"/>
          <p:nvPr/>
        </p:nvSpPr>
        <p:spPr>
          <a:xfrm>
            <a:off x="9310432" y="392839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Oli Stevens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26EB27-8691-3F4F-AD77-C4B6AC4D49EE}"/>
              </a:ext>
            </a:extLst>
          </p:cNvPr>
          <p:cNvSpPr txBox="1"/>
          <p:nvPr/>
        </p:nvSpPr>
        <p:spPr>
          <a:xfrm>
            <a:off x="7697172" y="391908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Emma Russell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ADFA4E-8B9D-2240-80C8-27A2384DB04C}"/>
              </a:ext>
            </a:extLst>
          </p:cNvPr>
          <p:cNvSpPr txBox="1"/>
          <p:nvPr/>
        </p:nvSpPr>
        <p:spPr>
          <a:xfrm>
            <a:off x="6083912" y="391908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Alex Hill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24A6F0-2B24-B94F-91FC-64194E3F0145}"/>
              </a:ext>
            </a:extLst>
          </p:cNvPr>
          <p:cNvSpPr txBox="1"/>
          <p:nvPr/>
        </p:nvSpPr>
        <p:spPr>
          <a:xfrm>
            <a:off x="4470652" y="391908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Rich Fitzjohn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49D422-3032-FF4D-ADDC-D784519B8236}"/>
              </a:ext>
            </a:extLst>
          </p:cNvPr>
          <p:cNvSpPr txBox="1"/>
          <p:nvPr/>
        </p:nvSpPr>
        <p:spPr>
          <a:xfrm>
            <a:off x="8493123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Nick Dolan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9ECF88-B4F8-3C4B-A3CB-B2460E58AB6C}"/>
              </a:ext>
            </a:extLst>
          </p:cNvPr>
          <p:cNvSpPr txBox="1"/>
          <p:nvPr/>
        </p:nvSpPr>
        <p:spPr>
          <a:xfrm>
            <a:off x="6900809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Rachel Esra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228346-E82B-6A4D-84A1-4CC6BC8116A3}"/>
              </a:ext>
            </a:extLst>
          </p:cNvPr>
          <p:cNvSpPr txBox="1"/>
          <p:nvPr/>
        </p:nvSpPr>
        <p:spPr>
          <a:xfrm>
            <a:off x="3756418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Rob Ashton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914C98-0F49-AC4A-BBE6-CFD1C809C8C1}"/>
              </a:ext>
            </a:extLst>
          </p:cNvPr>
          <p:cNvSpPr txBox="1"/>
          <p:nvPr/>
        </p:nvSpPr>
        <p:spPr>
          <a:xfrm>
            <a:off x="10078734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Jeff Eaton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852A42-F46D-4C42-A17D-44C1EEAE9768}"/>
              </a:ext>
            </a:extLst>
          </p:cNvPr>
          <p:cNvSpPr txBox="1"/>
          <p:nvPr/>
        </p:nvSpPr>
        <p:spPr>
          <a:xfrm>
            <a:off x="5132314" y="1529308"/>
            <a:ext cx="1765810" cy="338328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fr-FR" sz="1600"/>
              <a:t>Lekan Anifowoshe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DEBE853-FBEC-FF4A-BBF9-A3913363028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2500" r="12500"/>
          <a:stretch/>
        </p:blipFill>
        <p:spPr>
          <a:xfrm>
            <a:off x="5327271" y="1872054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Picture 21" descr="Graphical user interface&#10;&#10;Description automatically generated">
            <a:extLst>
              <a:ext uri="{FF2B5EF4-FFF2-40B4-BE49-F238E27FC236}">
                <a16:creationId xmlns:a16="http://schemas.microsoft.com/office/drawing/2014/main" id="{3A8544B7-E60B-254B-96EC-5DB6244F6F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278" y="3124358"/>
            <a:ext cx="2194763" cy="253333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649C7152-00AD-C543-BA09-526F1CB94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10" y="355500"/>
            <a:ext cx="1030094" cy="10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A5A006-BF44-CB45-9792-51A6998009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4529" y="627091"/>
            <a:ext cx="1243024" cy="32927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C873DEC-ABA0-4C43-B7A7-0F83A332D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L’équipe Naomi</a:t>
            </a:r>
            <a:br>
              <a:rPr lang="fr-FR"/>
            </a:br>
            <a:br>
              <a:rPr lang="fr-FR"/>
            </a:br>
            <a:br>
              <a:rPr lang="fr-FR"/>
            </a:br>
            <a:br>
              <a:rPr lang="fr-FR"/>
            </a:br>
            <a:endParaRPr lang="fr-FR"/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C56C75A-DC1B-6C47-98E2-CF33012F00B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728" t="508" r="6832" b="508"/>
          <a:stretch/>
        </p:blipFill>
        <p:spPr>
          <a:xfrm>
            <a:off x="6924954" y="1872054"/>
            <a:ext cx="1347455" cy="181946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2049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Mises à jour essentielles pour 2023</a:t>
            </a: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Interface utilisateur :</a:t>
            </a:r>
            <a:br>
              <a:rPr lang="fr-FR" sz="3200" dirty="0"/>
            </a:br>
            <a:r>
              <a:rPr lang="fr-FR" sz="3200" dirty="0"/>
              <a:t>4. Rapport de comparaison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4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59A8C896-2881-2D4C-FB56-D74EB9099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997" y="865925"/>
            <a:ext cx="7839693" cy="4156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7677C6-38F8-653F-C285-B6DFABBE29B6}"/>
              </a:ext>
            </a:extLst>
          </p:cNvPr>
          <p:cNvSpPr txBox="1"/>
          <p:nvPr/>
        </p:nvSpPr>
        <p:spPr>
          <a:xfrm>
            <a:off x="3461328" y="5460588"/>
            <a:ext cx="873067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 dirty="0"/>
              <a:t>Graphiques interactifs - possibilité de filtrer selon différents niveaux d’administration</a:t>
            </a:r>
          </a:p>
          <a:p>
            <a:pPr marL="285750" indent="-285750"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</a:rPr>
              <a:t>Comparaison des estimations des enquêtes sur les ménages avec les estimations du modèle appariées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95959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16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Mises à jour essentielles pour 2023</a:t>
            </a:r>
            <a:br>
              <a:rPr lang="fr-FR"/>
            </a:br>
            <a:br>
              <a:rPr lang="fr-FR"/>
            </a:br>
            <a:br>
              <a:rPr lang="fr-FR"/>
            </a:br>
            <a:r>
              <a:rPr lang="fr-FR"/>
              <a:t>Interface utilisateur :</a:t>
            </a:r>
            <a:br>
              <a:rPr lang="fr-FR"/>
            </a:br>
            <a:r>
              <a:rPr lang="fr-FR"/>
              <a:t>4. Rapport de comparaison</a:t>
            </a:r>
            <a:br>
              <a:rPr lang="fr-FR"/>
            </a:br>
            <a:br>
              <a:rPr lang="fr-FR"/>
            </a:br>
            <a:br>
              <a:rPr lang="fr-FR"/>
            </a:br>
            <a:endParaRPr lang="fr-FR"/>
          </a:p>
        </p:txBody>
      </p:sp>
      <p:pic>
        <p:nvPicPr>
          <p:cNvPr id="12" name="Picture 12" descr="Diagram&#10;&#10;Description automatically generated">
            <a:extLst>
              <a:ext uri="{FF2B5EF4-FFF2-40B4-BE49-F238E27FC236}">
                <a16:creationId xmlns:a16="http://schemas.microsoft.com/office/drawing/2014/main" id="{0FEA6A41-B8B4-0A9A-D1B7-196A70FC5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621" y="813598"/>
            <a:ext cx="7819901" cy="54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83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Mises à jour essentielles pour 2023</a:t>
            </a: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Interface utilisateur :</a:t>
            </a:r>
            <a:br>
              <a:rPr lang="fr-FR" sz="3200" dirty="0"/>
            </a:br>
            <a:r>
              <a:rPr lang="fr-FR" sz="3200" dirty="0"/>
              <a:t>5. Rechargement du projet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EF0F41D-B672-B62A-B82D-8DB305438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136" y="1227117"/>
            <a:ext cx="2743200" cy="1175657"/>
          </a:xfrm>
          <a:prstGeom prst="rect">
            <a:avLst/>
          </a:prstGeom>
        </p:spPr>
      </p:pic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135606FE-1940-E129-B7BB-A02448D1D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499" y="1241098"/>
            <a:ext cx="4254154" cy="5158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400" dirty="0"/>
              <a:t>Sélectionnez « Charger les résultats du modèle »</a:t>
            </a:r>
          </a:p>
          <a:p>
            <a:pPr marL="1062990" lvl="1" indent="-285750"/>
            <a:r>
              <a:rPr lang="fr-FR" sz="2000" dirty="0"/>
              <a:t>Téléchargez le dossier zip de résultats de Naomi à partir du disque local</a:t>
            </a:r>
          </a:p>
          <a:p>
            <a:pPr marL="457200" indent="-457200">
              <a:buFont typeface="Corbel" panose="020B0503020204020204"/>
              <a:buAutoNum type="arabicPeriod"/>
            </a:pPr>
            <a:endParaRPr lang="en-US" sz="2400" dirty="0"/>
          </a:p>
          <a:p>
            <a:pPr marL="457200" indent="-457200">
              <a:buFont typeface="Corbel" panose="020B0503020204020204"/>
              <a:buAutoNum type="arabicPeriod" startAt="2"/>
            </a:pPr>
            <a:r>
              <a:rPr lang="fr-FR" sz="2400" dirty="0"/>
              <a:t>Créez un nouveau nom de projet</a:t>
            </a:r>
          </a:p>
          <a:p>
            <a:pPr marL="457200" indent="-457200">
              <a:buAutoNum type="arabicPeriod" startAt="2"/>
            </a:pPr>
            <a:endParaRPr lang="en-US" sz="2400" dirty="0"/>
          </a:p>
          <a:p>
            <a:pPr marL="457200" indent="-457200">
              <a:buAutoNum type="arabicPeriod" startAt="2"/>
            </a:pPr>
            <a:r>
              <a:rPr lang="fr-FR" sz="2400" dirty="0"/>
              <a:t>Le projet sera rechargé avec l’ajustement du modèle, les résultats du modèle et les notes du zip de résultats</a:t>
            </a:r>
          </a:p>
        </p:txBody>
      </p:sp>
      <p:pic>
        <p:nvPicPr>
          <p:cNvPr id="9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FF31ABF-961F-544B-0021-8603F1ADA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137" y="4595830"/>
            <a:ext cx="2743200" cy="1128308"/>
          </a:xfrm>
          <a:prstGeom prst="rect">
            <a:avLst/>
          </a:prstGeom>
        </p:spPr>
      </p:pic>
      <p:pic>
        <p:nvPicPr>
          <p:cNvPr id="11" name="Picture 1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A009748-BE52-455A-61E7-459493CB5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766" y="3157349"/>
            <a:ext cx="2743200" cy="9167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1BB9D-80B4-751D-8BF4-AE0F5773833A}"/>
              </a:ext>
            </a:extLst>
          </p:cNvPr>
          <p:cNvSpPr txBox="1">
            <a:spLocks/>
          </p:cNvSpPr>
          <p:nvPr/>
        </p:nvSpPr>
        <p:spPr>
          <a:xfrm>
            <a:off x="3794927" y="265471"/>
            <a:ext cx="7315200" cy="21384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None/>
            </a:pPr>
            <a:r>
              <a:rPr lang="fr-FR" sz="2400" b="1" dirty="0"/>
              <a:t>6. Recharger le projet Naomi à partir du fichier de résultat existant</a:t>
            </a:r>
          </a:p>
          <a:p>
            <a:pPr lvl="1"/>
            <a:endParaRPr lang="en-GB" sz="2400" b="1" dirty="0"/>
          </a:p>
          <a:p>
            <a:pPr marL="502920" lvl="1" indent="0">
              <a:buFont typeface="Wingdings 2" pitchFamily="18" charset="2"/>
              <a:buNone/>
            </a:pPr>
            <a:br>
              <a:rPr lang="fr-FR" sz="2400" dirty="0"/>
            </a:br>
            <a:endParaRPr lang="fr-FR" sz="2400" dirty="0"/>
          </a:p>
          <a:p>
            <a:pPr marL="502920" lvl="1" indent="0">
              <a:buFont typeface="Wingdings 2" pitchFamily="18" charset="2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255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/>
              <a:t>Mises à jour essentielles pour 2023</a:t>
            </a:r>
            <a:br>
              <a:rPr lang="fr-FR" sz="3200" dirty="0"/>
            </a:b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Interface utilisateur :</a:t>
            </a:r>
            <a:br>
              <a:rPr lang="fr-FR" sz="3200" dirty="0"/>
            </a:br>
            <a:r>
              <a:rPr lang="fr-FR" sz="3200" dirty="0"/>
              <a:t>5. Rechargement du projet</a:t>
            </a:r>
            <a:br>
              <a:rPr lang="fr-FR" sz="3200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EF0F41D-B672-B62A-B82D-8DB305438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136" y="1227117"/>
            <a:ext cx="2743200" cy="1175657"/>
          </a:xfrm>
          <a:prstGeom prst="rect">
            <a:avLst/>
          </a:prstGeom>
        </p:spPr>
      </p:pic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135606FE-1940-E129-B7BB-A02448D1D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499" y="1241098"/>
            <a:ext cx="4023746" cy="51587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Sélectionnez « Charger les résultats du modèle »</a:t>
            </a:r>
          </a:p>
          <a:p>
            <a:pPr marL="1062990" lvl="1" indent="-285750"/>
            <a:r>
              <a:rPr lang="fr-FR" dirty="0"/>
              <a:t>Téléchargez le dossier zip de résultats de Naomi à partir du disque local</a:t>
            </a:r>
          </a:p>
          <a:p>
            <a:pPr marL="457200" indent="-457200">
              <a:buFont typeface="Corbel" panose="020B0503020204020204"/>
              <a:buAutoNum type="arabicPeriod"/>
            </a:pPr>
            <a:endParaRPr lang="en-US" dirty="0"/>
          </a:p>
          <a:p>
            <a:pPr marL="457200" indent="-457200">
              <a:buFont typeface="Corbel" panose="020B0503020204020204"/>
              <a:buAutoNum type="arabicPeriod" startAt="2"/>
            </a:pPr>
            <a:r>
              <a:rPr lang="fr-FR" dirty="0"/>
              <a:t>Créez un nouveau nom de projet</a:t>
            </a:r>
          </a:p>
          <a:p>
            <a:pPr marL="457200" indent="-457200">
              <a:buAutoNum type="arabicPeriod" startAt="2"/>
            </a:pPr>
            <a:endParaRPr lang="en-US" dirty="0"/>
          </a:p>
          <a:p>
            <a:pPr marL="457200" indent="-457200">
              <a:buAutoNum type="arabicPeriod" startAt="2"/>
            </a:pPr>
            <a:r>
              <a:rPr lang="fr-FR" dirty="0"/>
              <a:t>Le projet sera rechargé avec l’ajustement du modèle, les résultats du modèle et les notes du zip de résultats</a:t>
            </a:r>
          </a:p>
        </p:txBody>
      </p:sp>
      <p:pic>
        <p:nvPicPr>
          <p:cNvPr id="9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FF31ABF-961F-544B-0021-8603F1ADA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137" y="4595830"/>
            <a:ext cx="2743200" cy="1128308"/>
          </a:xfrm>
          <a:prstGeom prst="rect">
            <a:avLst/>
          </a:prstGeom>
        </p:spPr>
      </p:pic>
      <p:pic>
        <p:nvPicPr>
          <p:cNvPr id="11" name="Picture 1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A009748-BE52-455A-61E7-459493CB5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766" y="3157349"/>
            <a:ext cx="2743200" cy="9167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1BB9D-80B4-751D-8BF4-AE0F5773833A}"/>
              </a:ext>
            </a:extLst>
          </p:cNvPr>
          <p:cNvSpPr txBox="1">
            <a:spLocks/>
          </p:cNvSpPr>
          <p:nvPr/>
        </p:nvSpPr>
        <p:spPr>
          <a:xfrm>
            <a:off x="3794927" y="517181"/>
            <a:ext cx="7315200" cy="18867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lvl="1" indent="0">
              <a:buNone/>
            </a:pPr>
            <a:r>
              <a:rPr lang="fr-FR" sz="2400" b="1"/>
              <a:t>5. Rechargement du projet</a:t>
            </a:r>
          </a:p>
          <a:p>
            <a:pPr lvl="1"/>
            <a:endParaRPr lang="en-GB" sz="2400" b="1" dirty="0"/>
          </a:p>
          <a:p>
            <a:pPr marL="502920" lvl="1" indent="0">
              <a:buFont typeface="Wingdings 2" pitchFamily="18" charset="2"/>
              <a:buNone/>
            </a:pPr>
            <a:br>
              <a:rPr lang="fr-FR" sz="2400"/>
            </a:br>
            <a:endParaRPr lang="fr-FR" sz="2400"/>
          </a:p>
          <a:p>
            <a:pPr marL="502920" lvl="1" indent="0">
              <a:buFont typeface="Wingdings 2" pitchFamily="18" charset="2"/>
              <a:buNone/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6152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0CB32-EDE0-A47D-82AA-6C561534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119546" cy="4601183"/>
          </a:xfrm>
        </p:spPr>
        <p:txBody>
          <a:bodyPr>
            <a:normAutofit/>
          </a:bodyPr>
          <a:lstStyle/>
          <a:p>
            <a:r>
              <a:rPr lang="fr-FR" sz="3200" dirty="0"/>
              <a:t>Informations complémentaires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72F69-6785-90EC-02F7-A3E6B9E8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149548"/>
          </a:xfrm>
        </p:spPr>
        <p:txBody>
          <a:bodyPr/>
          <a:lstStyle/>
          <a:p>
            <a:r>
              <a:rPr lang="fr-FR" b="1"/>
              <a:t>Pour l’utilisation du modèle :</a:t>
            </a:r>
            <a:r>
              <a:rPr lang="fr-FR"/>
              <a:t> consultez la présentation « Naomi : les étapes de base »</a:t>
            </a:r>
          </a:p>
          <a:p>
            <a:r>
              <a:rPr lang="fr-FR" b="1"/>
              <a:t>Pour les méthodes de modélisation : </a:t>
            </a:r>
            <a:r>
              <a:rPr lang="fr-FR"/>
              <a:t>Eaton et al</a:t>
            </a:r>
            <a:r>
              <a:rPr lang="fr-FR" i="1"/>
              <a:t>.</a:t>
            </a:r>
            <a:r>
              <a:rPr lang="fr-FR"/>
              <a:t> Naomi: a new modelling tool for estimating HIV epidemic indicators at the district level in sub-Saharan Africa. </a:t>
            </a:r>
            <a:r>
              <a:rPr lang="fr-FR" i="1"/>
              <a:t>J Int AIDS Soc </a:t>
            </a:r>
            <a:r>
              <a:rPr lang="fr-FR"/>
              <a:t>2021; 24:e25788. </a:t>
            </a:r>
            <a:r>
              <a:rPr lang="fr-FR">
                <a:hlinkClick r:id="rId2"/>
              </a:rPr>
              <a:t>https://doi.org/10.1002/jia2.25788</a:t>
            </a:r>
            <a:r>
              <a:rPr lang="fr-FR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A55B7-17BE-678A-8E12-1AFCE17A0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09" y="2758254"/>
            <a:ext cx="72009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3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D3E3-B9AF-6D45-963F-17501668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Modèle Naomi : approche</a:t>
            </a:r>
            <a:br>
              <a:rPr lang="fr-FR"/>
            </a:b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FDE74-7FB3-8D44-82AC-F961894CD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746328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Synthétiser et compiler plusieurs sources de données à l’échelle des districts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FE73A6-290A-B340-8E07-7C387B42627A}"/>
              </a:ext>
            </a:extLst>
          </p:cNvPr>
          <p:cNvSpPr txBox="1">
            <a:spLocks/>
          </p:cNvSpPr>
          <p:nvPr/>
        </p:nvSpPr>
        <p:spPr>
          <a:xfrm>
            <a:off x="3869268" y="1687708"/>
            <a:ext cx="7315200" cy="3064172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b="1"/>
              <a:t>Population : </a:t>
            </a:r>
          </a:p>
          <a:p>
            <a:pPr marL="457200" lvl="1" indent="-266700">
              <a:lnSpc>
                <a:spcPct val="110000"/>
              </a:lnSpc>
            </a:pPr>
            <a:r>
              <a:rPr lang="fr-FR"/>
              <a:t>Projections infranationales de l’INS (ou GPW, WorldPop)</a:t>
            </a:r>
          </a:p>
          <a:p>
            <a:pPr marL="457200" lvl="1" indent="-266700">
              <a:lnSpc>
                <a:spcPct val="110000"/>
              </a:lnSpc>
            </a:pPr>
            <a:r>
              <a:rPr lang="fr-FR"/>
              <a:t>Spectrum national/admin 1</a:t>
            </a:r>
          </a:p>
          <a:p>
            <a:pPr>
              <a:lnSpc>
                <a:spcPct val="110000"/>
              </a:lnSpc>
            </a:pPr>
            <a:r>
              <a:rPr lang="fr-FR" b="1"/>
              <a:t>Enquêtes auprès des ménages : </a:t>
            </a:r>
          </a:p>
          <a:p>
            <a:pPr marL="457200" lvl="1" indent="-280988">
              <a:lnSpc>
                <a:spcPct val="110000"/>
              </a:lnSpc>
            </a:pPr>
            <a:r>
              <a:rPr lang="fr-FR"/>
              <a:t>Prévalence du VIH </a:t>
            </a:r>
          </a:p>
          <a:p>
            <a:pPr marL="457200" lvl="1" indent="-280988">
              <a:lnSpc>
                <a:spcPct val="110000"/>
              </a:lnSpc>
            </a:pPr>
            <a:r>
              <a:rPr lang="fr-FR"/>
              <a:t>Couverture des ART </a:t>
            </a:r>
          </a:p>
          <a:p>
            <a:pPr marL="457200" lvl="1" indent="-280988">
              <a:lnSpc>
                <a:spcPct val="110000"/>
              </a:lnSpc>
            </a:pPr>
            <a:r>
              <a:rPr lang="fr-FR">
                <a:solidFill>
                  <a:schemeClr val="bg1">
                    <a:lumMod val="65000"/>
                  </a:schemeClr>
                </a:solidFill>
              </a:rPr>
              <a:t>Infection récente</a:t>
            </a:r>
          </a:p>
          <a:p>
            <a:pPr>
              <a:lnSpc>
                <a:spcPct val="110000"/>
              </a:lnSpc>
            </a:pPr>
            <a:r>
              <a:rPr lang="fr-FR" b="1"/>
              <a:t>Dépistage prénatal du VIH</a:t>
            </a:r>
          </a:p>
          <a:p>
            <a:pPr marL="457200" lvl="1" indent="-266700">
              <a:lnSpc>
                <a:spcPct val="110000"/>
              </a:lnSpc>
            </a:pPr>
            <a:r>
              <a:rPr lang="fr-FR"/>
              <a:t>Prévalence du VIH au CPN</a:t>
            </a:r>
          </a:p>
          <a:p>
            <a:pPr marL="457200" lvl="1" indent="-266700">
              <a:lnSpc>
                <a:spcPct val="110000"/>
              </a:lnSpc>
            </a:pPr>
            <a:r>
              <a:rPr lang="fr-FR"/>
              <a:t>Couverture des ART avant la première visite CPN</a:t>
            </a:r>
          </a:p>
          <a:p>
            <a:pPr>
              <a:lnSpc>
                <a:spcPct val="110000"/>
              </a:lnSpc>
            </a:pPr>
            <a:r>
              <a:rPr lang="fr-FR" b="1"/>
              <a:t>Nombre de patients sous traitement antirétroviral :</a:t>
            </a:r>
          </a:p>
          <a:p>
            <a:pPr marL="457200" lvl="1" indent="-280988">
              <a:lnSpc>
                <a:spcPct val="110000"/>
              </a:lnSpc>
            </a:pPr>
            <a:r>
              <a:rPr lang="fr-FR"/>
              <a:t>Rapports HMIS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3487BB-3591-BF46-96CC-AF8FD21CAF99}"/>
              </a:ext>
            </a:extLst>
          </p:cNvPr>
          <p:cNvSpPr txBox="1">
            <a:spLocks/>
          </p:cNvSpPr>
          <p:nvPr/>
        </p:nvSpPr>
        <p:spPr>
          <a:xfrm>
            <a:off x="3869268" y="4977008"/>
            <a:ext cx="7315200" cy="74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Modèle statistique bayésien d’estimation sur une zone restreinte</a:t>
            </a:r>
          </a:p>
          <a:p>
            <a:r>
              <a:rPr lang="fr-FR"/>
              <a:t>Modéliser conjointement la prévalence du VIH, la couverture des ART et l’incidence du VIH</a:t>
            </a:r>
          </a:p>
        </p:txBody>
      </p:sp>
    </p:spTree>
    <p:extLst>
      <p:ext uri="{BB962C8B-B14F-4D97-AF65-F5344CB8AC3E}">
        <p14:creationId xmlns:p14="http://schemas.microsoft.com/office/powerpoint/2010/main" val="276556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8CB4-EFEF-AC57-EEA0-9E9066CE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208036" cy="4601183"/>
          </a:xfrm>
        </p:spPr>
        <p:txBody>
          <a:bodyPr/>
          <a:lstStyle/>
          <a:p>
            <a:r>
              <a:rPr lang="fr-FR" dirty="0"/>
              <a:t>Méthodologies : estimation sur une zone restreinte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AAC603-EE62-DAD1-E124-6C7A183F7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2942210" cy="5120640"/>
          </a:xfrm>
        </p:spPr>
        <p:txBody>
          <a:bodyPr/>
          <a:lstStyle/>
          <a:p>
            <a:pPr marL="0" indent="0">
              <a:buNone/>
            </a:pPr>
            <a:r>
              <a:rPr lang="fr-FR" sz="2000"/>
              <a:t>Améliorer la précision et l’exactitude des estimations des districts</a:t>
            </a:r>
            <a:r>
              <a:rPr lang="fr-FR"/>
              <a:t> en combinant les éléments suivants :</a:t>
            </a:r>
            <a:r>
              <a:rPr lang="fr-FR" sz="2000"/>
              <a:t> </a:t>
            </a:r>
          </a:p>
          <a:p>
            <a:r>
              <a:rPr lang="fr-FR" sz="2000"/>
              <a:t>Estimations de l’enquête (prévalence du VIH dans les districts)</a:t>
            </a:r>
          </a:p>
          <a:p>
            <a:r>
              <a:rPr lang="fr-FR" sz="2000" b="1"/>
              <a:t>Données auxiliaires </a:t>
            </a:r>
            <a:r>
              <a:rPr lang="fr-FR" sz="2000"/>
              <a:t>(prévalence du dépistage CPN) </a:t>
            </a:r>
          </a:p>
          <a:p>
            <a:r>
              <a:rPr lang="fr-FR" sz="2000" b="1"/>
              <a:t>Structure spatiale </a:t>
            </a:r>
            <a:r>
              <a:rPr lang="fr-FR" sz="2000"/>
              <a:t>(corrélation entre districts voisins)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DE08DC17-D546-FF74-39F1-A5C7A21A86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801"/>
          <a:stretch/>
        </p:blipFill>
        <p:spPr>
          <a:xfrm>
            <a:off x="6811478" y="1347771"/>
            <a:ext cx="4890780" cy="52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3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3D1EEFDA-BFEA-7539-7FAE-8285F7659C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835"/>
          <a:stretch/>
        </p:blipFill>
        <p:spPr>
          <a:xfrm>
            <a:off x="6811478" y="1347771"/>
            <a:ext cx="4890780" cy="5348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A38CB4-EFEF-AC57-EEA0-9E9066CE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88371" cy="4601183"/>
          </a:xfrm>
        </p:spPr>
        <p:txBody>
          <a:bodyPr/>
          <a:lstStyle/>
          <a:p>
            <a:r>
              <a:rPr lang="fr-FR" dirty="0"/>
              <a:t>Méthodologies : estimation sur une zone restreinte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AAC603-EE62-DAD1-E124-6C7A183F7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613" y="864108"/>
            <a:ext cx="2942210" cy="5120640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Modèle sur une zone restreinte de la </a:t>
            </a:r>
            <a:r>
              <a:rPr lang="fr-FR" b="1"/>
              <a:t>couverture des ART</a:t>
            </a:r>
          </a:p>
          <a:p>
            <a:r>
              <a:rPr lang="fr-FR"/>
              <a:t>Couverture des ART </a:t>
            </a:r>
            <a:r>
              <a:rPr lang="fr-FR" i="1"/>
              <a:t>avant la première visite CPN</a:t>
            </a:r>
            <a:r>
              <a:rPr lang="fr-FR"/>
              <a:t> </a:t>
            </a:r>
            <a:r>
              <a:rPr lang="fr-FR">
                <a:sym typeface="Wingdings" pitchFamily="2" charset="2"/>
              </a:rPr>
              <a:t></a:t>
            </a:r>
            <a:r>
              <a:rPr lang="fr-FR"/>
              <a:t> Répartition spatiale relative de la couverture des ART de la population</a:t>
            </a:r>
          </a:p>
        </p:txBody>
      </p:sp>
    </p:spTree>
    <p:extLst>
      <p:ext uri="{BB962C8B-B14F-4D97-AF65-F5344CB8AC3E}">
        <p14:creationId xmlns:p14="http://schemas.microsoft.com/office/powerpoint/2010/main" val="403967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2FD1-3E0E-D63B-101D-8BDB4BF9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Visite au CPN : districts limitrophes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C7D865D-5FD7-0E4B-5838-8B58EBE8B8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69268" y="864108"/>
                <a:ext cx="4064639" cy="51206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FR" sz="2000" b="1"/>
                  <a:t>Observé :</a:t>
                </a:r>
                <a:r>
                  <a:rPr lang="fr-FR" sz="2000"/>
                  <a:t> nombre de patients </a:t>
                </a:r>
                <a:r>
                  <a:rPr lang="fr-FR" sz="2000" b="1" u="sng"/>
                  <a:t>recevant des ART</a:t>
                </a:r>
                <a:r>
                  <a:rPr lang="fr-FR" sz="2000"/>
                  <a:t> dans les centres de chaque district</a:t>
                </a:r>
              </a:p>
              <a:p>
                <a:r>
                  <a:rPr lang="fr-FR" sz="2000" b="1"/>
                  <a:t>Requis :</a:t>
                </a:r>
                <a:r>
                  <a:rPr lang="fr-FR" sz="2000"/>
                  <a:t> nombre de personnes </a:t>
                </a:r>
                <a:r>
                  <a:rPr lang="fr-FR" sz="2000" i="1"/>
                  <a:t>résidant</a:t>
                </a:r>
                <a:r>
                  <a:rPr lang="fr-FR" sz="2000"/>
                  <a:t> dans chaque district et recevant des ART</a:t>
                </a:r>
              </a:p>
              <a:p>
                <a:endParaRPr lang="en-US" sz="2000" dirty="0"/>
              </a:p>
              <a:p>
                <a:r>
                  <a:rPr lang="fr-FR" sz="2000"/>
                  <a:t>Pour tous les districts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r-FR" sz="2000"/>
                  <a:t> qui sont voisins du district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fr-FR" sz="2000"/>
                  <a:t>, modélisez la proportion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sz="2000" i="1" dirty="0">
                            <a:latin typeface="Cambria Math" charset="0"/>
                          </a:rPr>
                          <m:t>𝑗</m:t>
                        </m:r>
                        <m:r>
                          <a:rPr lang="en-US" sz="2000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000"/>
                  <a:t> des résidents du district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000" i="1" dirty="0">
                        <a:latin typeface="Cambria Math" charset="0"/>
                      </a:rPr>
                      <m:t>𝑗</m:t>
                    </m:r>
                  </m:oMath>
                </a14:m>
                <a:r>
                  <a:rPr lang="fr-FR" sz="2000"/>
                  <a:t> qui reçoivent des ART dans le district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charset="0"/>
                      </a:rPr>
                      <m:t>𝑖</m:t>
                    </m:r>
                  </m:oMath>
                </a14:m>
                <a:endParaRPr lang="fr-FR" sz="2000"/>
              </a:p>
              <a:p>
                <a:r>
                  <a:rPr lang="fr-FR" sz="2000"/>
                  <a:t>Hypothèse préalable : la plupart des personnes se font soigner dans leur</a:t>
                </a:r>
                <a:r>
                  <a:rPr lang="fr-FR"/>
                  <a:t>district d’origine (~95 %)</a:t>
                </a:r>
              </a:p>
              <a:p>
                <a:pPr lvl="1"/>
                <a:r>
                  <a:rPr lang="fr-FR"/>
                  <a:t>Probabilité mise à jour en fonction de l’ajustement aux données</a:t>
                </a:r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C7D865D-5FD7-0E4B-5838-8B58EBE8B8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9268" y="864108"/>
                <a:ext cx="4064639" cy="5120640"/>
              </a:xfrm>
              <a:blipFill>
                <a:blip r:embed="rId2"/>
                <a:stretch>
                  <a:fillRect l="-1201" t="-1310" r="-1652" b="-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E8579F2-A2DB-B161-701C-BB279C702B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27"/>
          <a:stretch/>
        </p:blipFill>
        <p:spPr>
          <a:xfrm>
            <a:off x="7933907" y="1825500"/>
            <a:ext cx="3627867" cy="430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A57F55-E8FB-22B8-6499-95C695EFF6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9" t="3212" r="4836" b="2778"/>
          <a:stretch/>
        </p:blipFill>
        <p:spPr>
          <a:xfrm>
            <a:off x="10964167" y="611904"/>
            <a:ext cx="974913" cy="242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5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501B-058F-C1C7-1FAE-5B482E7C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Incidence du VIH au niveau des districts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C54B7C-8528-3A29-E8A0-7DF3482070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400" b="1"/>
                  <a:t>Problème :</a:t>
                </a:r>
                <a:r>
                  <a:rPr lang="fr-FR" sz="2400"/>
                  <a:t> nombre d’infections récentes </a:t>
                </a:r>
                <a:r>
                  <a:rPr lang="fr-FR" sz="2400" i="1"/>
                  <a:t>très</a:t>
                </a:r>
                <a:r>
                  <a:rPr lang="fr-FR" sz="2400"/>
                  <a:t> bas dans les zones sous-nationales</a:t>
                </a:r>
              </a:p>
              <a:p>
                <a:pPr lvl="1"/>
                <a:r>
                  <a:rPr lang="fr-FR" sz="2000"/>
                  <a:t>Il n’est pas possible de faire une estimation directe de l’incidence par district</a:t>
                </a:r>
              </a:p>
              <a:p>
                <a:r>
                  <a:rPr lang="fr-FR" sz="2400"/>
                  <a:t>Dynamique de transmission de </a:t>
                </a:r>
                <a:r>
                  <a:rPr lang="fr-FR" sz="2400" i="1"/>
                  <a:t>base</a:t>
                </a:r>
                <a:r>
                  <a:rPr lang="fr-FR" sz="2400"/>
                  <a:t> (identique aux EPP) :</a:t>
                </a:r>
              </a:p>
              <a:p>
                <a:endParaRPr lang="en-US" sz="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incidence</m:t>
                          </m:r>
                        </m:e>
                      </m:d>
                      <m:r>
                        <a:rPr lang="en-US" sz="1600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transmission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rate</m:t>
                          </m:r>
                        </m:e>
                      </m:d>
                      <m:r>
                        <a:rPr lang="en-US" sz="1600" b="0" i="1" smtClean="0">
                          <a:latin typeface="Cambria Math" charset="0"/>
                        </a:rPr>
                        <m:t>⋅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prevalence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⋅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𝜔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⋅[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ART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coverage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600" dirty="0"/>
              </a:p>
              <a:p>
                <a:endParaRPr lang="en-US" sz="600" dirty="0"/>
              </a:p>
              <a:p>
                <a:pPr lvl="1"/>
                <a:r>
                  <a:rPr lang="fr-FR" sz="2000"/>
                  <a:t>« Mon risque d’être infecté dépend de la probabilité que je sois en contact avec une personne susceptible de transmettre la maladie. »</a:t>
                </a:r>
              </a:p>
              <a:p>
                <a:r>
                  <a:rPr lang="fr-FR" sz="2000"/>
                  <a:t>Forme d’incidence log-linéaire par district</a:t>
                </a:r>
                <a:r>
                  <a:rPr lang="fr-FR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fr-FR" sz="2000"/>
                  <a:t>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1">
                            <a:latin typeface="Cambria Math" charset="0"/>
                          </a:rPr>
                          <m:t>log</m:t>
                        </m:r>
                        <m:r>
                          <a:rPr lang="en-US" sz="2000" i="1">
                            <a:latin typeface="Cambria Math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)=</m:t>
                    </m:r>
                  </m:oMath>
                </a14:m>
                <a:r>
                  <a:rPr lang="fr-FR" sz="200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>
                        <a:latin typeface="Cambria Math" charset="0"/>
                      </a:rPr>
                      <m:t>log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1" smtClean="0">
                        <a:latin typeface="Cambria Math" charset="0"/>
                      </a:rPr>
                      <m:t>log</m:t>
                    </m:r>
                    <m:r>
                      <a:rPr lang="en-US" sz="20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)</m:t>
                    </m:r>
                    <m:r>
                      <a:rPr lang="en-US" sz="2000" i="1">
                        <a:latin typeface="Cambria Math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i="1">
                        <a:latin typeface="Cambria Math" charset="0"/>
                      </a:rPr>
                      <m:t>log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1−</m:t>
                        </m:r>
                        <m:r>
                          <a:rPr lang="en-US" sz="2000" i="1">
                            <a:latin typeface="Cambria Math" charset="0"/>
                          </a:rPr>
                          <m:t>𝜔</m:t>
                        </m:r>
                        <m:r>
                          <a:rPr lang="en-US" sz="2000" i="1">
                            <a:latin typeface="Cambria Math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sz="200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C54B7C-8528-3A29-E8A0-7DF348207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77061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ddeef39-65d3-4660-94f2-f063f949c57e">
      <UserInfo>
        <DisplayName>Esra, Rachel T</DisplayName>
        <AccountId>17</AccountId>
        <AccountType/>
      </UserInfo>
      <UserInfo>
        <DisplayName>Ashton, Robert</DisplayName>
        <AccountId>21</AccountId>
        <AccountType/>
      </UserInfo>
    </SharedWithUsers>
    <MediaLengthInSeconds xmlns="288ef829-98c5-46d1-83dc-c2ef7c814da2" xsi:nil="true"/>
    <lcf76f155ced4ddcb4097134ff3c332f xmlns="288ef829-98c5-46d1-83dc-c2ef7c814da2">
      <Terms xmlns="http://schemas.microsoft.com/office/infopath/2007/PartnerControls"/>
    </lcf76f155ced4ddcb4097134ff3c332f>
    <TaxCatchAll xmlns="2ddeef39-65d3-4660-94f2-f063f949c57e" xsi:nil="true"/>
    <_Flow_SignoffStatus xmlns="288ef829-98c5-46d1-83dc-c2ef7c814da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17" ma:contentTypeDescription="Create a new document." ma:contentTypeScope="" ma:versionID="8482625136bccad5fea5e68a871e4699">
  <xsd:schema xmlns:xsd="http://www.w3.org/2001/XMLSchema" xmlns:xs="http://www.w3.org/2001/XMLSchema" xmlns:p="http://schemas.microsoft.com/office/2006/metadata/properties" xmlns:ns2="288ef829-98c5-46d1-83dc-c2ef7c814da2" xmlns:ns3="2ddeef39-65d3-4660-94f2-f063f949c57e" targetNamespace="http://schemas.microsoft.com/office/2006/metadata/properties" ma:root="true" ma:fieldsID="99cee5fdab9c537e456a0b77a5796a97" ns2:_="" ns3:_=""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83321E-652B-4032-B115-5F043F4655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B8993C-40E4-4DF1-BE14-5D563D0F44AF}">
  <ds:schemaRefs>
    <ds:schemaRef ds:uri="http://schemas.microsoft.com/office/infopath/2007/PartnerControls"/>
    <ds:schemaRef ds:uri="badc1a27-8fd1-4eb7-8f25-b1d0e792ecfc"/>
    <ds:schemaRef ds:uri="http://www.w3.org/XML/1998/namespace"/>
    <ds:schemaRef ds:uri="http://purl.org/dc/terms/"/>
    <ds:schemaRef ds:uri="3e389212-b381-48da-a401-274b0f99e1a9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2ddeef39-65d3-4660-94f2-f063f949c57e"/>
    <ds:schemaRef ds:uri="288ef829-98c5-46d1-83dc-c2ef7c814da2"/>
  </ds:schemaRefs>
</ds:datastoreItem>
</file>

<file path=customXml/itemProps3.xml><?xml version="1.0" encoding="utf-8"?>
<ds:datastoreItem xmlns:ds="http://schemas.openxmlformats.org/officeDocument/2006/customXml" ds:itemID="{0C0DA939-AD9C-477C-84D0-1FCB03D5A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8ef829-98c5-46d1-83dc-c2ef7c814da2"/>
    <ds:schemaRef ds:uri="2ddeef39-65d3-4660-94f2-f063f949c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1336</TotalTime>
  <Words>3199</Words>
  <Application>Microsoft Office PowerPoint</Application>
  <PresentationFormat>Grand écran</PresentationFormat>
  <Paragraphs>313</Paragraphs>
  <Slides>44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Cambria Math</vt:lpstr>
      <vt:lpstr>Corbel</vt:lpstr>
      <vt:lpstr>Wingdings 2</vt:lpstr>
      <vt:lpstr>Frame</vt:lpstr>
      <vt:lpstr>Modèle Naomi : aperçu et principales mises à jour des estimations de l’ONUSIDA pour 2023</vt:lpstr>
      <vt:lpstr>Sommaire</vt:lpstr>
      <vt:lpstr> Modèle Naomi : objectifs      </vt:lpstr>
      <vt:lpstr>L’équipe Naomi    </vt:lpstr>
      <vt:lpstr>Modèle Naomi : approche   </vt:lpstr>
      <vt:lpstr>Méthodologies : estimation sur une zone restreinte</vt:lpstr>
      <vt:lpstr>Méthodologies : estimation sur une zone restreinte</vt:lpstr>
      <vt:lpstr>Visite au CPN : districts limitrophes</vt:lpstr>
      <vt:lpstr>Incidence du VIH au niveau des districts</vt:lpstr>
      <vt:lpstr>Projection à court terme</vt:lpstr>
      <vt:lpstr>Résultats de Naomi</vt:lpstr>
      <vt:lpstr>Résultats de Naomi</vt:lpstr>
      <vt:lpstr>Résultats de Naomi</vt:lpstr>
      <vt:lpstr>Résultats de Naomi</vt:lpstr>
      <vt:lpstr>Mises à jour essentielles pour 2023  </vt:lpstr>
      <vt:lpstr>Mises à jour essentielles pour 2023  Méthodes de modélisation : 1. Nouveaux résultats pour la fixation des objectifs  </vt:lpstr>
      <vt:lpstr>Mises à jour essentielles pour 2023  Méthodes de modélisation : 1. Nouveaux résultats pour la fixation des objectifs  </vt:lpstr>
      <vt:lpstr>Mises à jour essentielles pour 2023  Méthodes de modélisation : 1. Nouveaux résultats pour la fixation des objectifs  </vt:lpstr>
      <vt:lpstr>Mises à jour essentielles pour 2023  Méthodes de modélisation : 1. Nouveaux résultats pour la fixation des objectifs  </vt:lpstr>
      <vt:lpstr>Mises à jour essentielles pour 2023  Méthodes de modélisation : 1. Nouveaux résultats ART et PVVIH  </vt:lpstr>
      <vt:lpstr>Mises à jour essentielles pour 2023  Méthodes de modélisation : 1. Nouveaux résultats ART et PVVIH  </vt:lpstr>
      <vt:lpstr>Mises à jour essentielles pour 2023  Méthodes de modélisation : 2. Modèle de fréquentation des services ART  </vt:lpstr>
      <vt:lpstr>Mises à jour essentielles pour 2023  Méthodes de modélisation : 3. Projection de l’incidence  </vt:lpstr>
      <vt:lpstr>Mises à jour essentielles pour 2023  Méthodes de modélisation 4. Couverture des ART cohérente au T4  </vt:lpstr>
      <vt:lpstr>Mises à jour essentielles pour 2023  Méthodes de modélisation : 5. Affinement de l’estimation des EVVIH  </vt:lpstr>
      <vt:lpstr>Mises à jour essentielles pour 2023   Interface utilisateur</vt:lpstr>
      <vt:lpstr>Mises à jour essentielles pour 2023   Interface utilisateur : 1. Connexion unique (SSO) </vt:lpstr>
      <vt:lpstr>Mises à jour essentielles pour 2023   Interface utilisateur : 1. Connexion unique (SSO) </vt:lpstr>
      <vt:lpstr>Mises à jour essentielles pour 2023   Interface utilisateur : 2. Options de modèle spécifiques à chaque pays  </vt:lpstr>
      <vt:lpstr>Mises à jour essentielles pour 2023   Interface utilisateur : 2. Options de modèle spécifiques à chaque pays  </vt:lpstr>
      <vt:lpstr>Mises à jour essentielles pour 2023   Interface utilisateur : 2. Options de modèle spécifiques à chaque pays  </vt:lpstr>
      <vt:lpstr>Mises à jour essentielles pour 2023   Interface utilisateur : 2. Options de modèle spécifiques à chaque pays  </vt:lpstr>
      <vt:lpstr>Mises à jour essentielles pour 2023   Interface utilisateur : 3.Graphiques de comparaison   </vt:lpstr>
      <vt:lpstr>Mises à jour essentielles pour 2023   Interface utilisateur : 3.Graphiques de comparaison   </vt:lpstr>
      <vt:lpstr>Mises à jour essentielles pour 2023   Interface utilisateur : 3.Graphiques de comparaison   </vt:lpstr>
      <vt:lpstr>   </vt:lpstr>
      <vt:lpstr>Mises à jour essentielles pour 2023   Interface utilisateur : 3. Graphiques de comparaison   </vt:lpstr>
      <vt:lpstr>Mises à jour essentielles pour 2023   Interface utilisateur : 4. Rapport de comparaison   </vt:lpstr>
      <vt:lpstr>Mises à jour essentielles pour 2023   Interface utilisateur : 4. Rapport de comparaison   </vt:lpstr>
      <vt:lpstr>Mises à jour essentielles pour 2023   Interface utilisateur : 4. Rapport de comparaison   </vt:lpstr>
      <vt:lpstr>Mises à jour essentielles pour 2023   Interface utilisateur : 4. Rapport de comparaison   </vt:lpstr>
      <vt:lpstr>Mises à jour essentielles pour 2023   Interface utilisateur : 5. Rechargement du projet   </vt:lpstr>
      <vt:lpstr>Mises à jour essentielles pour 2023   Interface utilisateur : 5. Rechargement du projet   </vt:lpstr>
      <vt:lpstr>Informations complémentaires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MAHY, Mary</dc:creator>
  <cp:lastModifiedBy>Clémentine COLLEIT - ITC France</cp:lastModifiedBy>
  <cp:revision>235</cp:revision>
  <dcterms:created xsi:type="dcterms:W3CDTF">2020-10-27T09:55:01Z</dcterms:created>
  <dcterms:modified xsi:type="dcterms:W3CDTF">2023-01-18T17:07:39Z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xd_ProgID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MediaServiceImageTags">
    <vt:lpwstr/>
  </property>
</Properties>
</file>