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41"/>
  </p:notesMasterIdLst>
  <p:sldIdLst>
    <p:sldId id="256" r:id="rId5"/>
    <p:sldId id="765" r:id="rId6"/>
    <p:sldId id="1188" r:id="rId7"/>
    <p:sldId id="1189" r:id="rId8"/>
    <p:sldId id="1190" r:id="rId9"/>
    <p:sldId id="1242" r:id="rId10"/>
    <p:sldId id="1233" r:id="rId11"/>
    <p:sldId id="1158" r:id="rId12"/>
    <p:sldId id="1244" r:id="rId13"/>
    <p:sldId id="1245" r:id="rId14"/>
    <p:sldId id="1259" r:id="rId15"/>
    <p:sldId id="1261" r:id="rId16"/>
    <p:sldId id="1262" r:id="rId17"/>
    <p:sldId id="1263" r:id="rId18"/>
    <p:sldId id="1142" r:id="rId19"/>
    <p:sldId id="1246" r:id="rId20"/>
    <p:sldId id="732" r:id="rId21"/>
    <p:sldId id="1247" r:id="rId22"/>
    <p:sldId id="1248" r:id="rId23"/>
    <p:sldId id="1249" r:id="rId24"/>
    <p:sldId id="1250" r:id="rId25"/>
    <p:sldId id="1255" r:id="rId26"/>
    <p:sldId id="1256" r:id="rId27"/>
    <p:sldId id="1264" r:id="rId28"/>
    <p:sldId id="1253" r:id="rId29"/>
    <p:sldId id="1251" r:id="rId30"/>
    <p:sldId id="1265" r:id="rId31"/>
    <p:sldId id="1267" r:id="rId32"/>
    <p:sldId id="1268" r:id="rId33"/>
    <p:sldId id="1270" r:id="rId34"/>
    <p:sldId id="1257" r:id="rId35"/>
    <p:sldId id="1252" r:id="rId36"/>
    <p:sldId id="1258" r:id="rId37"/>
    <p:sldId id="1254" r:id="rId38"/>
    <p:sldId id="1234" r:id="rId39"/>
    <p:sldId id="114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CA7C7C-117F-BCE3-DCB5-824FC1B248D2}" name="Esra, Rachel T" initials="ERT" userId="S::rte16@ic.ac.uk::b56760d5-b8dd-442f-a0b3-7e06d059df8f" providerId="AD"/>
  <p188:author id="{FFB8FC93-931E-D4F5-A112-9D7EAB00EA5A}" name="Eaton, Jeffrey W" initials="JE" userId="S::jwe08@ic.ac.uk::276ea8c0-84f2-403e-ae35-83a79d07a4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37749-E4E0-4058-917F-8F5FB4DDC153}" v="6" dt="2025-01-24T14:54:13.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408" autoAdjust="0"/>
    <p:restoredTop sz="86408" autoAdjust="0"/>
  </p:normalViewPr>
  <p:slideViewPr>
    <p:cSldViewPr snapToGrid="0">
      <p:cViewPr varScale="1">
        <p:scale>
          <a:sx n="106" d="100"/>
          <a:sy n="106" d="100"/>
        </p:scale>
        <p:origin x="148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9D5F6-3824-4F7F-81B2-1D379732CF31}"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E288330-AA04-4F93-9988-47341A8FD045}">
      <dgm:prSet/>
      <dgm:spPr/>
      <dgm:t>
        <a:bodyPr/>
        <a:lstStyle/>
        <a:p>
          <a:r>
            <a:rPr lang="en-US"/>
            <a:t>Triangulation de plusieurs sources de données au niveau du district </a:t>
          </a:r>
        </a:p>
      </dgm:t>
    </dgm:pt>
    <dgm:pt modelId="{F29234ED-5607-4060-821A-4294341FF075}" type="parTrans" cxnId="{1B45FE13-2725-40C1-A5F8-EA3C09D9513A}">
      <dgm:prSet/>
      <dgm:spPr/>
      <dgm:t>
        <a:bodyPr/>
        <a:lstStyle/>
        <a:p>
          <a:endParaRPr lang="en-US"/>
        </a:p>
      </dgm:t>
    </dgm:pt>
    <dgm:pt modelId="{BBD12ABB-A5C7-444F-99CB-D9C855F389D0}" type="sibTrans" cxnId="{1B45FE13-2725-40C1-A5F8-EA3C09D9513A}">
      <dgm:prSet/>
      <dgm:spPr/>
      <dgm:t>
        <a:bodyPr/>
        <a:lstStyle/>
        <a:p>
          <a:endParaRPr lang="en-US"/>
        </a:p>
      </dgm:t>
    </dgm:pt>
    <dgm:pt modelId="{7493DD97-2777-4BDC-8CE3-0FDD2EA0C776}">
      <dgm:prSet custT="1"/>
      <dgm:spPr/>
      <dgm:t>
        <a:bodyPr/>
        <a:lstStyle/>
        <a:p>
          <a:r>
            <a:rPr lang="en-US" sz="2000"/>
            <a:t>Enquête auprès des ménages (PHIA, DHS)</a:t>
          </a:r>
        </a:p>
      </dgm:t>
    </dgm:pt>
    <dgm:pt modelId="{E9262816-FE63-4AE8-8F12-075E9E35C5CA}" type="parTrans" cxnId="{7C681951-E70F-476F-BF7E-BC0E0DA16908}">
      <dgm:prSet/>
      <dgm:spPr/>
      <dgm:t>
        <a:bodyPr/>
        <a:lstStyle/>
        <a:p>
          <a:endParaRPr lang="en-US"/>
        </a:p>
      </dgm:t>
    </dgm:pt>
    <dgm:pt modelId="{BAFE34AA-8198-4A94-AE60-2E4466391E63}" type="sibTrans" cxnId="{7C681951-E70F-476F-BF7E-BC0E0DA16908}">
      <dgm:prSet/>
      <dgm:spPr/>
      <dgm:t>
        <a:bodyPr/>
        <a:lstStyle/>
        <a:p>
          <a:endParaRPr lang="en-US"/>
        </a:p>
      </dgm:t>
    </dgm:pt>
    <dgm:pt modelId="{40AF5096-6F22-420A-BE6B-FC01D5878A8C}">
      <dgm:prSet/>
      <dgm:spPr/>
      <dgm:t>
        <a:bodyPr/>
        <a:lstStyle/>
        <a:p>
          <a:r>
            <a:rPr lang="en-US"/>
            <a:t>Modéliser conjointement des processus interdépendants</a:t>
          </a:r>
        </a:p>
      </dgm:t>
    </dgm:pt>
    <dgm:pt modelId="{B65ABDF6-4DA6-4C19-9F99-159587EAC0ED}" type="parTrans" cxnId="{A5E2DF09-95E6-463E-A4EE-A83D1AE74734}">
      <dgm:prSet/>
      <dgm:spPr/>
      <dgm:t>
        <a:bodyPr/>
        <a:lstStyle/>
        <a:p>
          <a:endParaRPr lang="en-US"/>
        </a:p>
      </dgm:t>
    </dgm:pt>
    <dgm:pt modelId="{24E12ECE-056E-462F-A4E6-F76FCE99A533}" type="sibTrans" cxnId="{A5E2DF09-95E6-463E-A4EE-A83D1AE74734}">
      <dgm:prSet/>
      <dgm:spPr/>
      <dgm:t>
        <a:bodyPr/>
        <a:lstStyle/>
        <a:p>
          <a:endParaRPr lang="en-US"/>
        </a:p>
      </dgm:t>
    </dgm:pt>
    <dgm:pt modelId="{FA864E1C-C0ED-4B7E-9AB9-956A3E74893A}">
      <dgm:prSet custT="1"/>
      <dgm:spPr/>
      <dgm:t>
        <a:bodyPr/>
        <a:lstStyle/>
        <a:p>
          <a:r>
            <a:rPr lang="en-US" sz="2000"/>
            <a:t>Mouvements de population et recherche de soins</a:t>
          </a:r>
          <a:endParaRPr lang="en-US" sz="1600"/>
        </a:p>
      </dgm:t>
    </dgm:pt>
    <dgm:pt modelId="{84373D25-2266-417E-84AC-4B6FDAB8B78D}" type="parTrans" cxnId="{77D55487-3350-4BE0-BB03-E599807E6AB7}">
      <dgm:prSet/>
      <dgm:spPr/>
      <dgm:t>
        <a:bodyPr/>
        <a:lstStyle/>
        <a:p>
          <a:endParaRPr lang="en-US"/>
        </a:p>
      </dgm:t>
    </dgm:pt>
    <dgm:pt modelId="{2669B483-06BB-4CE0-BEE7-65D3D79796EB}" type="sibTrans" cxnId="{77D55487-3350-4BE0-BB03-E599807E6AB7}">
      <dgm:prSet/>
      <dgm:spPr/>
      <dgm:t>
        <a:bodyPr/>
        <a:lstStyle/>
        <a:p>
          <a:endParaRPr lang="en-US"/>
        </a:p>
      </dgm:t>
    </dgm:pt>
    <dgm:pt modelId="{102002AE-431E-42A4-B865-D437FC93E819}">
      <dgm:prSet/>
      <dgm:spPr/>
      <dgm:t>
        <a:bodyPr/>
        <a:lstStyle/>
        <a:p>
          <a:r>
            <a:rPr lang="en-US"/>
            <a:t>Intégrer l'épi et la modélisation spatiale</a:t>
          </a:r>
        </a:p>
      </dgm:t>
    </dgm:pt>
    <dgm:pt modelId="{FDA760C0-A1F4-424A-A092-8EA37C50137B}" type="parTrans" cxnId="{7F9919AD-32A2-4BB2-B2D8-64E849ED53EE}">
      <dgm:prSet/>
      <dgm:spPr/>
      <dgm:t>
        <a:bodyPr/>
        <a:lstStyle/>
        <a:p>
          <a:endParaRPr lang="en-US"/>
        </a:p>
      </dgm:t>
    </dgm:pt>
    <dgm:pt modelId="{106A548E-E0CE-4A43-82EE-13F094C0A81A}" type="sibTrans" cxnId="{7F9919AD-32A2-4BB2-B2D8-64E849ED53EE}">
      <dgm:prSet/>
      <dgm:spPr/>
      <dgm:t>
        <a:bodyPr/>
        <a:lstStyle/>
        <a:p>
          <a:endParaRPr lang="en-US"/>
        </a:p>
      </dgm:t>
    </dgm:pt>
    <dgm:pt modelId="{32FADF3B-B404-DB42-8B79-B2985F354B22}">
      <dgm:prSet custT="1"/>
      <dgm:spPr/>
      <dgm:t>
        <a:bodyPr/>
        <a:lstStyle/>
        <a:p>
          <a:r>
            <a:rPr lang="en-US" sz="2000"/>
            <a:t>Modèle statistique d'estimation bayésienne des petites surfaces</a:t>
          </a:r>
        </a:p>
      </dgm:t>
    </dgm:pt>
    <dgm:pt modelId="{E0774DBF-9B69-7149-B353-712E8CEB98D8}" type="parTrans" cxnId="{2EE9E5ED-A2BF-8846-923E-FAD5BB46378B}">
      <dgm:prSet/>
      <dgm:spPr/>
      <dgm:t>
        <a:bodyPr/>
        <a:lstStyle/>
        <a:p>
          <a:endParaRPr lang="en-GB"/>
        </a:p>
      </dgm:t>
    </dgm:pt>
    <dgm:pt modelId="{83FBD2BE-1384-014C-974B-B12386E11003}" type="sibTrans" cxnId="{2EE9E5ED-A2BF-8846-923E-FAD5BB46378B}">
      <dgm:prSet/>
      <dgm:spPr/>
      <dgm:t>
        <a:bodyPr/>
        <a:lstStyle/>
        <a:p>
          <a:endParaRPr lang="en-GB"/>
        </a:p>
      </dgm:t>
    </dgm:pt>
    <dgm:pt modelId="{C9F03593-80EE-994F-A3FC-E3A2A90154B5}">
      <dgm:prSet custT="1"/>
      <dgm:spPr/>
      <dgm:t>
        <a:bodyPr/>
        <a:lstStyle/>
        <a:p>
          <a:r>
            <a:rPr lang="en-US" sz="2000"/>
            <a:t>Dynamique de base de la transmission : incidence / prévalence / suppression virale</a:t>
          </a:r>
        </a:p>
      </dgm:t>
    </dgm:pt>
    <dgm:pt modelId="{4E3945C1-2690-3949-9A9F-E372A0A090BC}" type="parTrans" cxnId="{89CA6ECC-D68B-4D44-934C-F583655DFDFB}">
      <dgm:prSet/>
      <dgm:spPr/>
      <dgm:t>
        <a:bodyPr/>
        <a:lstStyle/>
        <a:p>
          <a:endParaRPr lang="en-GB"/>
        </a:p>
      </dgm:t>
    </dgm:pt>
    <dgm:pt modelId="{0395F430-1227-3146-A531-D572CB9EB08E}" type="sibTrans" cxnId="{89CA6ECC-D68B-4D44-934C-F583655DFDFB}">
      <dgm:prSet/>
      <dgm:spPr/>
      <dgm:t>
        <a:bodyPr/>
        <a:lstStyle/>
        <a:p>
          <a:endParaRPr lang="en-GB"/>
        </a:p>
      </dgm:t>
    </dgm:pt>
    <dgm:pt modelId="{6CE99E4E-0A7D-384E-80DC-39743059EF98}">
      <dgm:prSet custT="1"/>
      <dgm:spPr/>
      <dgm:t>
        <a:bodyPr/>
        <a:lstStyle/>
        <a:p>
          <a:r>
            <a:rPr lang="en-US" sz="2000"/>
            <a:t>Prévalence du VIH, couverture des traitements antirétroviraux, incidence du VIH</a:t>
          </a:r>
        </a:p>
      </dgm:t>
    </dgm:pt>
    <dgm:pt modelId="{5739586E-A934-934A-B906-4EA376CF4684}" type="parTrans" cxnId="{3B16FD31-0F71-8F40-97DD-6C69247575BB}">
      <dgm:prSet/>
      <dgm:spPr/>
      <dgm:t>
        <a:bodyPr/>
        <a:lstStyle/>
        <a:p>
          <a:endParaRPr lang="en-GB"/>
        </a:p>
      </dgm:t>
    </dgm:pt>
    <dgm:pt modelId="{0EDAB37D-FF09-BA46-A41E-F9250CB587FF}" type="sibTrans" cxnId="{3B16FD31-0F71-8F40-97DD-6C69247575BB}">
      <dgm:prSet/>
      <dgm:spPr/>
      <dgm:t>
        <a:bodyPr/>
        <a:lstStyle/>
        <a:p>
          <a:endParaRPr lang="en-GB"/>
        </a:p>
      </dgm:t>
    </dgm:pt>
    <dgm:pt modelId="{FB091581-18FA-1048-A537-CACFBD0D44A7}">
      <dgm:prSet custT="1"/>
      <dgm:spPr/>
      <dgm:t>
        <a:bodyPr/>
        <a:lstStyle/>
        <a:p>
          <a:r>
            <a:rPr lang="en-US" sz="2000"/>
            <a:t>Données de routine des établissements de santé : # Nombre de personnes sous traitement antirétroviral, dépistage prénatal du VIH</a:t>
          </a:r>
        </a:p>
      </dgm:t>
    </dgm:pt>
    <dgm:pt modelId="{837EF4DD-43F9-9743-BC3D-04F2E1B15269}" type="parTrans" cxnId="{9ABF7816-F13F-D447-B07A-47EB64D991F4}">
      <dgm:prSet/>
      <dgm:spPr/>
      <dgm:t>
        <a:bodyPr/>
        <a:lstStyle/>
        <a:p>
          <a:endParaRPr lang="en-GB"/>
        </a:p>
      </dgm:t>
    </dgm:pt>
    <dgm:pt modelId="{3EDCAA3F-06DC-D947-BC2B-586F103B1415}" type="sibTrans" cxnId="{9ABF7816-F13F-D447-B07A-47EB64D991F4}">
      <dgm:prSet/>
      <dgm:spPr/>
      <dgm:t>
        <a:bodyPr/>
        <a:lstStyle/>
        <a:p>
          <a:endParaRPr lang="en-GB"/>
        </a:p>
      </dgm:t>
    </dgm:pt>
    <dgm:pt modelId="{829ABE6F-0048-3843-A94F-0CCC89FCF723}" type="pres">
      <dgm:prSet presAssocID="{8479D5F6-3824-4F7F-81B2-1D379732CF31}" presName="Name0" presStyleCnt="0">
        <dgm:presLayoutVars>
          <dgm:dir/>
          <dgm:animLvl val="lvl"/>
          <dgm:resizeHandles val="exact"/>
        </dgm:presLayoutVars>
      </dgm:prSet>
      <dgm:spPr/>
    </dgm:pt>
    <dgm:pt modelId="{05FFC281-94F6-894E-B6AC-A082DE585DC5}" type="pres">
      <dgm:prSet presAssocID="{EE288330-AA04-4F93-9988-47341A8FD045}" presName="linNode" presStyleCnt="0"/>
      <dgm:spPr/>
    </dgm:pt>
    <dgm:pt modelId="{1A8AC759-B47D-B443-B9EB-CA356F4AA0FE}" type="pres">
      <dgm:prSet presAssocID="{EE288330-AA04-4F93-9988-47341A8FD045}" presName="parentText" presStyleLbl="solidFgAcc1" presStyleIdx="0" presStyleCnt="3">
        <dgm:presLayoutVars>
          <dgm:chMax val="1"/>
          <dgm:bulletEnabled/>
        </dgm:presLayoutVars>
      </dgm:prSet>
      <dgm:spPr/>
    </dgm:pt>
    <dgm:pt modelId="{A430DD48-C8EA-EF41-9B21-E0F6CF88ED8C}" type="pres">
      <dgm:prSet presAssocID="{EE288330-AA04-4F93-9988-47341A8FD045}" presName="descendantText" presStyleLbl="alignNode1" presStyleIdx="0" presStyleCnt="3">
        <dgm:presLayoutVars>
          <dgm:bulletEnabled/>
        </dgm:presLayoutVars>
      </dgm:prSet>
      <dgm:spPr/>
    </dgm:pt>
    <dgm:pt modelId="{88EF9F89-F597-7344-AFB5-39BA75C04CB4}" type="pres">
      <dgm:prSet presAssocID="{BBD12ABB-A5C7-444F-99CB-D9C855F389D0}" presName="sp" presStyleCnt="0"/>
      <dgm:spPr/>
    </dgm:pt>
    <dgm:pt modelId="{F7A6EB39-FFD4-5341-BD93-9129FBE50BDE}" type="pres">
      <dgm:prSet presAssocID="{40AF5096-6F22-420A-BE6B-FC01D5878A8C}" presName="linNode" presStyleCnt="0"/>
      <dgm:spPr/>
    </dgm:pt>
    <dgm:pt modelId="{E0AA04BE-0B1A-1142-9091-11D3E3C2A6E5}" type="pres">
      <dgm:prSet presAssocID="{40AF5096-6F22-420A-BE6B-FC01D5878A8C}" presName="parentText" presStyleLbl="solidFgAcc1" presStyleIdx="1" presStyleCnt="3">
        <dgm:presLayoutVars>
          <dgm:chMax val="1"/>
          <dgm:bulletEnabled/>
        </dgm:presLayoutVars>
      </dgm:prSet>
      <dgm:spPr/>
    </dgm:pt>
    <dgm:pt modelId="{470AF993-11A3-144F-8749-EC1117E6C536}" type="pres">
      <dgm:prSet presAssocID="{40AF5096-6F22-420A-BE6B-FC01D5878A8C}" presName="descendantText" presStyleLbl="alignNode1" presStyleIdx="1" presStyleCnt="3">
        <dgm:presLayoutVars>
          <dgm:bulletEnabled/>
        </dgm:presLayoutVars>
      </dgm:prSet>
      <dgm:spPr/>
    </dgm:pt>
    <dgm:pt modelId="{4B984730-D43D-2642-9725-8C7F1E687EF7}" type="pres">
      <dgm:prSet presAssocID="{24E12ECE-056E-462F-A4E6-F76FCE99A533}" presName="sp" presStyleCnt="0"/>
      <dgm:spPr/>
    </dgm:pt>
    <dgm:pt modelId="{ADE11218-463A-6F4E-AEFF-7354C107611B}" type="pres">
      <dgm:prSet presAssocID="{102002AE-431E-42A4-B865-D437FC93E819}" presName="linNode" presStyleCnt="0"/>
      <dgm:spPr/>
    </dgm:pt>
    <dgm:pt modelId="{408D8997-479C-C243-8BAF-3C31C975D35E}" type="pres">
      <dgm:prSet presAssocID="{102002AE-431E-42A4-B865-D437FC93E819}" presName="parentText" presStyleLbl="solidFgAcc1" presStyleIdx="2" presStyleCnt="3">
        <dgm:presLayoutVars>
          <dgm:chMax val="1"/>
          <dgm:bulletEnabled/>
        </dgm:presLayoutVars>
      </dgm:prSet>
      <dgm:spPr/>
    </dgm:pt>
    <dgm:pt modelId="{66B07486-7539-484F-B567-196C16BA7B61}" type="pres">
      <dgm:prSet presAssocID="{102002AE-431E-42A4-B865-D437FC93E819}" presName="descendantText" presStyleLbl="alignNode1" presStyleIdx="2" presStyleCnt="3">
        <dgm:presLayoutVars>
          <dgm:bulletEnabled/>
        </dgm:presLayoutVars>
      </dgm:prSet>
      <dgm:spPr/>
    </dgm:pt>
  </dgm:ptLst>
  <dgm:cxnLst>
    <dgm:cxn modelId="{29B07B00-97A1-B146-9B60-B8BF548BC5C3}" type="presOf" srcId="{8479D5F6-3824-4F7F-81B2-1D379732CF31}" destId="{829ABE6F-0048-3843-A94F-0CCC89FCF723}" srcOrd="0" destOrd="0" presId="urn:microsoft.com/office/officeart/2016/7/layout/VerticalHollowActionList"/>
    <dgm:cxn modelId="{A5E2DF09-95E6-463E-A4EE-A83D1AE74734}" srcId="{8479D5F6-3824-4F7F-81B2-1D379732CF31}" destId="{40AF5096-6F22-420A-BE6B-FC01D5878A8C}" srcOrd="1" destOrd="0" parTransId="{B65ABDF6-4DA6-4C19-9F99-159587EAC0ED}" sibTransId="{24E12ECE-056E-462F-A4E6-F76FCE99A533}"/>
    <dgm:cxn modelId="{1B45FE13-2725-40C1-A5F8-EA3C09D9513A}" srcId="{8479D5F6-3824-4F7F-81B2-1D379732CF31}" destId="{EE288330-AA04-4F93-9988-47341A8FD045}" srcOrd="0" destOrd="0" parTransId="{F29234ED-5607-4060-821A-4294341FF075}" sibTransId="{BBD12ABB-A5C7-444F-99CB-D9C855F389D0}"/>
    <dgm:cxn modelId="{9ABF7816-F13F-D447-B07A-47EB64D991F4}" srcId="{EE288330-AA04-4F93-9988-47341A8FD045}" destId="{FB091581-18FA-1048-A537-CACFBD0D44A7}" srcOrd="1" destOrd="0" parTransId="{837EF4DD-43F9-9743-BC3D-04F2E1B15269}" sibTransId="{3EDCAA3F-06DC-D947-BC2B-586F103B1415}"/>
    <dgm:cxn modelId="{8139F52C-DCB7-834D-9DAD-D46367A8851B}" type="presOf" srcId="{EE288330-AA04-4F93-9988-47341A8FD045}" destId="{1A8AC759-B47D-B443-B9EB-CA356F4AA0FE}" srcOrd="0" destOrd="0" presId="urn:microsoft.com/office/officeart/2016/7/layout/VerticalHollowActionList"/>
    <dgm:cxn modelId="{3B16FD31-0F71-8F40-97DD-6C69247575BB}" srcId="{40AF5096-6F22-420A-BE6B-FC01D5878A8C}" destId="{6CE99E4E-0A7D-384E-80DC-39743059EF98}" srcOrd="0" destOrd="0" parTransId="{5739586E-A934-934A-B906-4EA376CF4684}" sibTransId="{0EDAB37D-FF09-BA46-A41E-F9250CB587FF}"/>
    <dgm:cxn modelId="{0B44653F-6DBC-7E44-9704-423D9ADFE018}" type="presOf" srcId="{C9F03593-80EE-994F-A3FC-E3A2A90154B5}" destId="{66B07486-7539-484F-B567-196C16BA7B61}" srcOrd="0" destOrd="1" presId="urn:microsoft.com/office/officeart/2016/7/layout/VerticalHollowActionList"/>
    <dgm:cxn modelId="{7C681951-E70F-476F-BF7E-BC0E0DA16908}" srcId="{EE288330-AA04-4F93-9988-47341A8FD045}" destId="{7493DD97-2777-4BDC-8CE3-0FDD2EA0C776}" srcOrd="0" destOrd="0" parTransId="{E9262816-FE63-4AE8-8F12-075E9E35C5CA}" sibTransId="{BAFE34AA-8198-4A94-AE60-2E4466391E63}"/>
    <dgm:cxn modelId="{11D5F476-FE9D-644A-B4B7-62E2EFE69DEE}" type="presOf" srcId="{FA864E1C-C0ED-4B7E-9AB9-956A3E74893A}" destId="{470AF993-11A3-144F-8749-EC1117E6C536}" srcOrd="0" destOrd="1" presId="urn:microsoft.com/office/officeart/2016/7/layout/VerticalHollowActionList"/>
    <dgm:cxn modelId="{77D55487-3350-4BE0-BB03-E599807E6AB7}" srcId="{40AF5096-6F22-420A-BE6B-FC01D5878A8C}" destId="{FA864E1C-C0ED-4B7E-9AB9-956A3E74893A}" srcOrd="1" destOrd="0" parTransId="{84373D25-2266-417E-84AC-4B6FDAB8B78D}" sibTransId="{2669B483-06BB-4CE0-BEE7-65D3D79796EB}"/>
    <dgm:cxn modelId="{E832028C-37A9-064C-A68B-18DEA5191246}" type="presOf" srcId="{6CE99E4E-0A7D-384E-80DC-39743059EF98}" destId="{470AF993-11A3-144F-8749-EC1117E6C536}" srcOrd="0" destOrd="0" presId="urn:microsoft.com/office/officeart/2016/7/layout/VerticalHollowActionList"/>
    <dgm:cxn modelId="{C09F218C-9204-7B40-B80C-66C6458B11F8}" type="presOf" srcId="{7493DD97-2777-4BDC-8CE3-0FDD2EA0C776}" destId="{A430DD48-C8EA-EF41-9B21-E0F6CF88ED8C}" srcOrd="0" destOrd="0" presId="urn:microsoft.com/office/officeart/2016/7/layout/VerticalHollowActionList"/>
    <dgm:cxn modelId="{5242BA94-50A9-684D-8919-0E542486AB65}" type="presOf" srcId="{40AF5096-6F22-420A-BE6B-FC01D5878A8C}" destId="{E0AA04BE-0B1A-1142-9091-11D3E3C2A6E5}" srcOrd="0" destOrd="0" presId="urn:microsoft.com/office/officeart/2016/7/layout/VerticalHollowActionList"/>
    <dgm:cxn modelId="{B5AA1DA9-E9BB-8A40-9692-F4798A923E55}" type="presOf" srcId="{32FADF3B-B404-DB42-8B79-B2985F354B22}" destId="{66B07486-7539-484F-B567-196C16BA7B61}" srcOrd="0" destOrd="0" presId="urn:microsoft.com/office/officeart/2016/7/layout/VerticalHollowActionList"/>
    <dgm:cxn modelId="{7F9919AD-32A2-4BB2-B2D8-64E849ED53EE}" srcId="{8479D5F6-3824-4F7F-81B2-1D379732CF31}" destId="{102002AE-431E-42A4-B865-D437FC93E819}" srcOrd="2" destOrd="0" parTransId="{FDA760C0-A1F4-424A-A092-8EA37C50137B}" sibTransId="{106A548E-E0CE-4A43-82EE-13F094C0A81A}"/>
    <dgm:cxn modelId="{30C0DFB6-ADD5-424A-B5E6-70E5B5167901}" type="presOf" srcId="{FB091581-18FA-1048-A537-CACFBD0D44A7}" destId="{A430DD48-C8EA-EF41-9B21-E0F6CF88ED8C}" srcOrd="0" destOrd="1" presId="urn:microsoft.com/office/officeart/2016/7/layout/VerticalHollowActionList"/>
    <dgm:cxn modelId="{89CA6ECC-D68B-4D44-934C-F583655DFDFB}" srcId="{102002AE-431E-42A4-B865-D437FC93E819}" destId="{C9F03593-80EE-994F-A3FC-E3A2A90154B5}" srcOrd="1" destOrd="0" parTransId="{4E3945C1-2690-3949-9A9F-E372A0A090BC}" sibTransId="{0395F430-1227-3146-A531-D572CB9EB08E}"/>
    <dgm:cxn modelId="{4CA56ED8-A86A-6D49-A2CE-B02F76E6D1E2}" type="presOf" srcId="{102002AE-431E-42A4-B865-D437FC93E819}" destId="{408D8997-479C-C243-8BAF-3C31C975D35E}" srcOrd="0" destOrd="0" presId="urn:microsoft.com/office/officeart/2016/7/layout/VerticalHollowActionList"/>
    <dgm:cxn modelId="{2EE9E5ED-A2BF-8846-923E-FAD5BB46378B}" srcId="{102002AE-431E-42A4-B865-D437FC93E819}" destId="{32FADF3B-B404-DB42-8B79-B2985F354B22}" srcOrd="0" destOrd="0" parTransId="{E0774DBF-9B69-7149-B353-712E8CEB98D8}" sibTransId="{83FBD2BE-1384-014C-974B-B12386E11003}"/>
    <dgm:cxn modelId="{EA96015B-D584-D842-B190-757DB80FBDD3}" type="presParOf" srcId="{829ABE6F-0048-3843-A94F-0CCC89FCF723}" destId="{05FFC281-94F6-894E-B6AC-A082DE585DC5}" srcOrd="0" destOrd="0" presId="urn:microsoft.com/office/officeart/2016/7/layout/VerticalHollowActionList"/>
    <dgm:cxn modelId="{D71D6B2F-D6D4-D840-91D8-0A3072E0C2CC}" type="presParOf" srcId="{05FFC281-94F6-894E-B6AC-A082DE585DC5}" destId="{1A8AC759-B47D-B443-B9EB-CA356F4AA0FE}" srcOrd="0" destOrd="0" presId="urn:microsoft.com/office/officeart/2016/7/layout/VerticalHollowActionList"/>
    <dgm:cxn modelId="{D98E1C1F-9428-4D41-B958-4FC47B9B03CF}" type="presParOf" srcId="{05FFC281-94F6-894E-B6AC-A082DE585DC5}" destId="{A430DD48-C8EA-EF41-9B21-E0F6CF88ED8C}" srcOrd="1" destOrd="0" presId="urn:microsoft.com/office/officeart/2016/7/layout/VerticalHollowActionList"/>
    <dgm:cxn modelId="{8C3DF3F1-F5AF-5549-B0A9-DF848D079582}" type="presParOf" srcId="{829ABE6F-0048-3843-A94F-0CCC89FCF723}" destId="{88EF9F89-F597-7344-AFB5-39BA75C04CB4}" srcOrd="1" destOrd="0" presId="urn:microsoft.com/office/officeart/2016/7/layout/VerticalHollowActionList"/>
    <dgm:cxn modelId="{3832F8C4-7C85-D144-8DF5-113F6167D97B}" type="presParOf" srcId="{829ABE6F-0048-3843-A94F-0CCC89FCF723}" destId="{F7A6EB39-FFD4-5341-BD93-9129FBE50BDE}" srcOrd="2" destOrd="0" presId="urn:microsoft.com/office/officeart/2016/7/layout/VerticalHollowActionList"/>
    <dgm:cxn modelId="{095BEDEE-6616-6543-AD85-B4AA8C5E4527}" type="presParOf" srcId="{F7A6EB39-FFD4-5341-BD93-9129FBE50BDE}" destId="{E0AA04BE-0B1A-1142-9091-11D3E3C2A6E5}" srcOrd="0" destOrd="0" presId="urn:microsoft.com/office/officeart/2016/7/layout/VerticalHollowActionList"/>
    <dgm:cxn modelId="{AD04433D-24E8-DE41-BEE3-6672BE1D6505}" type="presParOf" srcId="{F7A6EB39-FFD4-5341-BD93-9129FBE50BDE}" destId="{470AF993-11A3-144F-8749-EC1117E6C536}" srcOrd="1" destOrd="0" presId="urn:microsoft.com/office/officeart/2016/7/layout/VerticalHollowActionList"/>
    <dgm:cxn modelId="{980C3ABE-AD5F-9243-A99C-7B60A7527FF2}" type="presParOf" srcId="{829ABE6F-0048-3843-A94F-0CCC89FCF723}" destId="{4B984730-D43D-2642-9725-8C7F1E687EF7}" srcOrd="3" destOrd="0" presId="urn:microsoft.com/office/officeart/2016/7/layout/VerticalHollowActionList"/>
    <dgm:cxn modelId="{32C27300-891A-A24E-8856-8D4C01D7F6CA}" type="presParOf" srcId="{829ABE6F-0048-3843-A94F-0CCC89FCF723}" destId="{ADE11218-463A-6F4E-AEFF-7354C107611B}" srcOrd="4" destOrd="0" presId="urn:microsoft.com/office/officeart/2016/7/layout/VerticalHollowActionList"/>
    <dgm:cxn modelId="{3766DC47-B64B-7A4F-B898-67E6E0346958}" type="presParOf" srcId="{ADE11218-463A-6F4E-AEFF-7354C107611B}" destId="{408D8997-479C-C243-8BAF-3C31C975D35E}" srcOrd="0" destOrd="0" presId="urn:microsoft.com/office/officeart/2016/7/layout/VerticalHollowActionList"/>
    <dgm:cxn modelId="{885330FC-2D95-A14A-87D8-DD510AAD33FD}" type="presParOf" srcId="{ADE11218-463A-6F4E-AEFF-7354C107611B}" destId="{66B07486-7539-484F-B567-196C16BA7B61}"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0DD48-C8EA-EF41-9B21-E0F6CF88ED8C}">
      <dsp:nvSpPr>
        <dsp:cNvPr id="0" name=""/>
        <dsp:cNvSpPr/>
      </dsp:nvSpPr>
      <dsp:spPr>
        <a:xfrm>
          <a:off x="2170853" y="1414"/>
          <a:ext cx="8683413" cy="14497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2" tIns="368230" rIns="168482" bIns="368230" numCol="1" spcCol="1270" anchor="ctr" anchorCtr="0">
          <a:noAutofit/>
        </a:bodyPr>
        <a:lstStyle/>
        <a:p>
          <a:pPr marL="0" lvl="0" indent="0" algn="l" defTabSz="889000">
            <a:lnSpc>
              <a:spcPct val="90000"/>
            </a:lnSpc>
            <a:spcBef>
              <a:spcPct val="0"/>
            </a:spcBef>
            <a:spcAft>
              <a:spcPct val="35000"/>
            </a:spcAft>
            <a:buNone/>
          </a:pPr>
          <a:r>
            <a:rPr lang="en-US" sz="2000" kern="1200"/>
            <a:t>Enquête auprès des ménages (PHIA, DHS)</a:t>
          </a:r>
        </a:p>
        <a:p>
          <a:pPr marL="0" lvl="0" indent="0" algn="l" defTabSz="889000">
            <a:lnSpc>
              <a:spcPct val="90000"/>
            </a:lnSpc>
            <a:spcBef>
              <a:spcPct val="0"/>
            </a:spcBef>
            <a:spcAft>
              <a:spcPct val="35000"/>
            </a:spcAft>
            <a:buNone/>
          </a:pPr>
          <a:r>
            <a:rPr lang="en-US" sz="2000" kern="1200"/>
            <a:t>Données de routine des établissements de santé : # Nombre de personnes sous traitement antirétroviral, dépistage prénatal du VIH</a:t>
          </a:r>
        </a:p>
      </dsp:txBody>
      <dsp:txXfrm>
        <a:off x="2170853" y="1414"/>
        <a:ext cx="8683413" cy="1449722"/>
      </dsp:txXfrm>
    </dsp:sp>
    <dsp:sp modelId="{1A8AC759-B47D-B443-B9EB-CA356F4AA0FE}">
      <dsp:nvSpPr>
        <dsp:cNvPr id="0" name=""/>
        <dsp:cNvSpPr/>
      </dsp:nvSpPr>
      <dsp:spPr>
        <a:xfrm>
          <a:off x="0" y="1414"/>
          <a:ext cx="2170853" cy="14497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874" tIns="143200" rIns="114874" bIns="143200" numCol="1" spcCol="1270" anchor="ctr" anchorCtr="0">
          <a:noAutofit/>
        </a:bodyPr>
        <a:lstStyle/>
        <a:p>
          <a:pPr marL="0" lvl="0" indent="0" algn="ctr" defTabSz="844550">
            <a:lnSpc>
              <a:spcPct val="90000"/>
            </a:lnSpc>
            <a:spcBef>
              <a:spcPct val="0"/>
            </a:spcBef>
            <a:spcAft>
              <a:spcPct val="35000"/>
            </a:spcAft>
            <a:buNone/>
          </a:pPr>
          <a:r>
            <a:rPr lang="en-US" sz="1900" kern="1200"/>
            <a:t>Triangulation de plusieurs sources de données au niveau du district </a:t>
          </a:r>
        </a:p>
      </dsp:txBody>
      <dsp:txXfrm>
        <a:off x="0" y="1414"/>
        <a:ext cx="2170853" cy="1449722"/>
      </dsp:txXfrm>
    </dsp:sp>
    <dsp:sp modelId="{470AF993-11A3-144F-8749-EC1117E6C536}">
      <dsp:nvSpPr>
        <dsp:cNvPr id="0" name=""/>
        <dsp:cNvSpPr/>
      </dsp:nvSpPr>
      <dsp:spPr>
        <a:xfrm>
          <a:off x="2170853" y="1538120"/>
          <a:ext cx="8683413" cy="14497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2" tIns="368230" rIns="168482" bIns="368230" numCol="1" spcCol="1270" anchor="ctr" anchorCtr="0">
          <a:noAutofit/>
        </a:bodyPr>
        <a:lstStyle/>
        <a:p>
          <a:pPr marL="0" lvl="0" indent="0" algn="l" defTabSz="889000">
            <a:lnSpc>
              <a:spcPct val="90000"/>
            </a:lnSpc>
            <a:spcBef>
              <a:spcPct val="0"/>
            </a:spcBef>
            <a:spcAft>
              <a:spcPct val="35000"/>
            </a:spcAft>
            <a:buNone/>
          </a:pPr>
          <a:r>
            <a:rPr lang="en-US" sz="2000" kern="1200"/>
            <a:t>Prévalence du VIH, couverture des traitements antirétroviraux, incidence du VIH</a:t>
          </a:r>
        </a:p>
        <a:p>
          <a:pPr marL="0" lvl="0" indent="0" algn="l" defTabSz="889000">
            <a:lnSpc>
              <a:spcPct val="90000"/>
            </a:lnSpc>
            <a:spcBef>
              <a:spcPct val="0"/>
            </a:spcBef>
            <a:spcAft>
              <a:spcPct val="35000"/>
            </a:spcAft>
            <a:buNone/>
          </a:pPr>
          <a:r>
            <a:rPr lang="en-US" sz="2000" kern="1200"/>
            <a:t>Mouvements de population et recherche de soins</a:t>
          </a:r>
          <a:endParaRPr lang="en-US" sz="1600" kern="1200"/>
        </a:p>
      </dsp:txBody>
      <dsp:txXfrm>
        <a:off x="2170853" y="1538120"/>
        <a:ext cx="8683413" cy="1449722"/>
      </dsp:txXfrm>
    </dsp:sp>
    <dsp:sp modelId="{E0AA04BE-0B1A-1142-9091-11D3E3C2A6E5}">
      <dsp:nvSpPr>
        <dsp:cNvPr id="0" name=""/>
        <dsp:cNvSpPr/>
      </dsp:nvSpPr>
      <dsp:spPr>
        <a:xfrm>
          <a:off x="0" y="1538120"/>
          <a:ext cx="2170853" cy="14497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874" tIns="143200" rIns="114874" bIns="143200" numCol="1" spcCol="1270" anchor="ctr" anchorCtr="0">
          <a:noAutofit/>
        </a:bodyPr>
        <a:lstStyle/>
        <a:p>
          <a:pPr marL="0" lvl="0" indent="0" algn="ctr" defTabSz="844550">
            <a:lnSpc>
              <a:spcPct val="90000"/>
            </a:lnSpc>
            <a:spcBef>
              <a:spcPct val="0"/>
            </a:spcBef>
            <a:spcAft>
              <a:spcPct val="35000"/>
            </a:spcAft>
            <a:buNone/>
          </a:pPr>
          <a:r>
            <a:rPr lang="en-US" sz="1900" kern="1200"/>
            <a:t>Modéliser conjointement des processus interdépendants</a:t>
          </a:r>
        </a:p>
      </dsp:txBody>
      <dsp:txXfrm>
        <a:off x="0" y="1538120"/>
        <a:ext cx="2170853" cy="1449722"/>
      </dsp:txXfrm>
    </dsp:sp>
    <dsp:sp modelId="{66B07486-7539-484F-B567-196C16BA7B61}">
      <dsp:nvSpPr>
        <dsp:cNvPr id="0" name=""/>
        <dsp:cNvSpPr/>
      </dsp:nvSpPr>
      <dsp:spPr>
        <a:xfrm>
          <a:off x="2170853" y="3074826"/>
          <a:ext cx="8683413" cy="14497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2" tIns="368230" rIns="168482" bIns="368230" numCol="1" spcCol="1270" anchor="ctr" anchorCtr="0">
          <a:noAutofit/>
        </a:bodyPr>
        <a:lstStyle/>
        <a:p>
          <a:pPr marL="0" lvl="0" indent="0" algn="l" defTabSz="889000">
            <a:lnSpc>
              <a:spcPct val="90000"/>
            </a:lnSpc>
            <a:spcBef>
              <a:spcPct val="0"/>
            </a:spcBef>
            <a:spcAft>
              <a:spcPct val="35000"/>
            </a:spcAft>
            <a:buNone/>
          </a:pPr>
          <a:r>
            <a:rPr lang="en-US" sz="2000" kern="1200"/>
            <a:t>Modèle statistique d'estimation bayésienne des petites surfaces</a:t>
          </a:r>
        </a:p>
        <a:p>
          <a:pPr marL="0" lvl="0" indent="0" algn="l" defTabSz="889000">
            <a:lnSpc>
              <a:spcPct val="90000"/>
            </a:lnSpc>
            <a:spcBef>
              <a:spcPct val="0"/>
            </a:spcBef>
            <a:spcAft>
              <a:spcPct val="35000"/>
            </a:spcAft>
            <a:buNone/>
          </a:pPr>
          <a:r>
            <a:rPr lang="en-US" sz="2000" kern="1200"/>
            <a:t>Dynamique de base de la transmission : incidence / prévalence / suppression virale</a:t>
          </a:r>
        </a:p>
      </dsp:txBody>
      <dsp:txXfrm>
        <a:off x="2170853" y="3074826"/>
        <a:ext cx="8683413" cy="1449722"/>
      </dsp:txXfrm>
    </dsp:sp>
    <dsp:sp modelId="{408D8997-479C-C243-8BAF-3C31C975D35E}">
      <dsp:nvSpPr>
        <dsp:cNvPr id="0" name=""/>
        <dsp:cNvSpPr/>
      </dsp:nvSpPr>
      <dsp:spPr>
        <a:xfrm>
          <a:off x="0" y="3074826"/>
          <a:ext cx="2170853" cy="14497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874" tIns="143200" rIns="114874" bIns="143200" numCol="1" spcCol="1270" anchor="ctr" anchorCtr="0">
          <a:noAutofit/>
        </a:bodyPr>
        <a:lstStyle/>
        <a:p>
          <a:pPr marL="0" lvl="0" indent="0" algn="ctr" defTabSz="844550">
            <a:lnSpc>
              <a:spcPct val="90000"/>
            </a:lnSpc>
            <a:spcBef>
              <a:spcPct val="0"/>
            </a:spcBef>
            <a:spcAft>
              <a:spcPct val="35000"/>
            </a:spcAft>
            <a:buNone/>
          </a:pPr>
          <a:r>
            <a:rPr lang="en-US" sz="1900" kern="1200"/>
            <a:t>Intégrer l'épi et la modélisation spatiale</a:t>
          </a:r>
        </a:p>
      </dsp:txBody>
      <dsp:txXfrm>
        <a:off x="0" y="3074826"/>
        <a:ext cx="2170853" cy="144972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F90C9-42A9-8E46-94C9-E839C7FC3BF5}"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E6540-CCC7-6149-BAD8-15E5A85AAAD8}" type="slidenum">
              <a:rPr lang="en-US" smtClean="0"/>
              <a:t>‹#›</a:t>
            </a:fld>
            <a:endParaRPr lang="en-US"/>
          </a:p>
        </p:txBody>
      </p:sp>
    </p:spTree>
    <p:extLst>
      <p:ext uri="{BB962C8B-B14F-4D97-AF65-F5344CB8AC3E}">
        <p14:creationId xmlns:p14="http://schemas.microsoft.com/office/powerpoint/2010/main" val="96161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1</a:t>
            </a:fld>
            <a:endParaRPr lang="en-US"/>
          </a:p>
        </p:txBody>
      </p:sp>
    </p:spTree>
    <p:extLst>
      <p:ext uri="{BB962C8B-B14F-4D97-AF65-F5344CB8AC3E}">
        <p14:creationId xmlns:p14="http://schemas.microsoft.com/office/powerpoint/2010/main" val="360835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4CB2F-EE11-826D-9FA3-5248A2F85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9EDEC-DA7D-BBE9-B704-B341EEBE5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4CAC1-9E61-E1D8-84C2-F73295C877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48DF4D-29FD-6CE2-5104-5A73568FBC8D}"/>
              </a:ext>
            </a:extLst>
          </p:cNvPr>
          <p:cNvSpPr>
            <a:spLocks noGrp="1"/>
          </p:cNvSpPr>
          <p:nvPr>
            <p:ph type="sldNum" sz="quarter" idx="5"/>
          </p:nvPr>
        </p:nvSpPr>
        <p:spPr/>
        <p:txBody>
          <a:bodyPr/>
          <a:lstStyle/>
          <a:p>
            <a:fld id="{9A6E6540-CCC7-6149-BAD8-15E5A85AAAD8}" type="slidenum">
              <a:rPr lang="en-US" smtClean="0"/>
              <a:t>11</a:t>
            </a:fld>
            <a:endParaRPr lang="en-US"/>
          </a:p>
        </p:txBody>
      </p:sp>
    </p:spTree>
    <p:extLst>
      <p:ext uri="{BB962C8B-B14F-4D97-AF65-F5344CB8AC3E}">
        <p14:creationId xmlns:p14="http://schemas.microsoft.com/office/powerpoint/2010/main" val="127074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38CC-606C-7833-B7CA-F3EACB69F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98A3B-F9FA-5B73-A278-7ACB5A31F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91F7D-D993-B390-614A-003E398F16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9AA6DD-A102-AE7F-776B-3D1220E4F952}"/>
              </a:ext>
            </a:extLst>
          </p:cNvPr>
          <p:cNvSpPr>
            <a:spLocks noGrp="1"/>
          </p:cNvSpPr>
          <p:nvPr>
            <p:ph type="sldNum" sz="quarter" idx="5"/>
          </p:nvPr>
        </p:nvSpPr>
        <p:spPr/>
        <p:txBody>
          <a:bodyPr/>
          <a:lstStyle/>
          <a:p>
            <a:fld id="{9A6E6540-CCC7-6149-BAD8-15E5A85AAAD8}" type="slidenum">
              <a:rPr lang="en-US" smtClean="0"/>
              <a:t>12</a:t>
            </a:fld>
            <a:endParaRPr lang="en-US"/>
          </a:p>
        </p:txBody>
      </p:sp>
    </p:spTree>
    <p:extLst>
      <p:ext uri="{BB962C8B-B14F-4D97-AF65-F5344CB8AC3E}">
        <p14:creationId xmlns:p14="http://schemas.microsoft.com/office/powerpoint/2010/main" val="144877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3480-061A-66D2-C1B4-840447C2B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0CBF1-1292-A8A3-7F08-C37DE1948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CB892-D628-BE4F-8FF4-205FA80602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F7AFE0-8A6E-DC6C-5A6C-2EB7ED076F37}"/>
              </a:ext>
            </a:extLst>
          </p:cNvPr>
          <p:cNvSpPr>
            <a:spLocks noGrp="1"/>
          </p:cNvSpPr>
          <p:nvPr>
            <p:ph type="sldNum" sz="quarter" idx="5"/>
          </p:nvPr>
        </p:nvSpPr>
        <p:spPr/>
        <p:txBody>
          <a:bodyPr/>
          <a:lstStyle/>
          <a:p>
            <a:fld id="{9A6E6540-CCC7-6149-BAD8-15E5A85AAAD8}" type="slidenum">
              <a:rPr lang="en-US" smtClean="0"/>
              <a:t>13</a:t>
            </a:fld>
            <a:endParaRPr lang="en-US"/>
          </a:p>
        </p:txBody>
      </p:sp>
    </p:spTree>
    <p:extLst>
      <p:ext uri="{BB962C8B-B14F-4D97-AF65-F5344CB8AC3E}">
        <p14:creationId xmlns:p14="http://schemas.microsoft.com/office/powerpoint/2010/main" val="66752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124D5-EA5E-D76E-1931-251E0F808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770B4-4DCF-A4E7-9AB4-BD748582C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063BE-034D-F9FE-B9EC-46BE48C177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946F2D-5A70-5B0C-23B9-8E783E4B486B}"/>
              </a:ext>
            </a:extLst>
          </p:cNvPr>
          <p:cNvSpPr>
            <a:spLocks noGrp="1"/>
          </p:cNvSpPr>
          <p:nvPr>
            <p:ph type="sldNum" sz="quarter" idx="5"/>
          </p:nvPr>
        </p:nvSpPr>
        <p:spPr/>
        <p:txBody>
          <a:bodyPr/>
          <a:lstStyle/>
          <a:p>
            <a:fld id="{9A6E6540-CCC7-6149-BAD8-15E5A85AAAD8}" type="slidenum">
              <a:rPr lang="en-US" smtClean="0"/>
              <a:t>14</a:t>
            </a:fld>
            <a:endParaRPr lang="en-US"/>
          </a:p>
        </p:txBody>
      </p:sp>
    </p:spTree>
    <p:extLst>
      <p:ext uri="{BB962C8B-B14F-4D97-AF65-F5344CB8AC3E}">
        <p14:creationId xmlns:p14="http://schemas.microsoft.com/office/powerpoint/2010/main" val="2432044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Il est important de tenir compte de la mobilité des patients sous traitement antirétroviral lorsque l'on évalue les niveaux de couverture antirétrovirale à l'échelon infranational. Naomi aborde cette question en estimant la probabilité que les individus recherchent un traitement dans leur district de résidence ou dans un district voisin adjacent. Étant donné que la plupart des programmes de traitement ne disposent pas de données directes sur le lieu de résidence des patients sous TARV, le modèle estime un rapport de cotes pour l'"attractivité" de chaque district, en équilibrant les données sur la population, la prévalence et la couverture TARV avec le nombre déclaré de patients sous TARV dans les centres de traitement.</a:t>
            </a:r>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15</a:t>
            </a:fld>
            <a:endParaRPr lang="en-US"/>
          </a:p>
        </p:txBody>
      </p:sp>
    </p:spTree>
    <p:extLst>
      <p:ext uri="{BB962C8B-B14F-4D97-AF65-F5344CB8AC3E}">
        <p14:creationId xmlns:p14="http://schemas.microsoft.com/office/powerpoint/2010/main" val="59934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DCC9-4221-8B0D-0966-349170E7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7BEA9-5B42-E6DD-E3C6-7DCA52C62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CB186-96D6-0A37-232A-A6A38ADC95FB}"/>
              </a:ext>
            </a:extLst>
          </p:cNvPr>
          <p:cNvSpPr>
            <a:spLocks noGrp="1"/>
          </p:cNvSpPr>
          <p:nvPr>
            <p:ph type="body" idx="1"/>
          </p:nvPr>
        </p:nvSpPr>
        <p:spPr/>
        <p:txBody>
          <a:bodyPr/>
          <a:lstStyle/>
          <a:p>
            <a:r>
              <a:rPr lang="en-GB">
                <a:effectLst/>
              </a:rPr>
              <a:t>Il est important de tenir compte de la mobilité des patients sous traitement antirétroviral lorsque l'on évalue les niveaux de couverture antirétrovirale à l'échelon infranational. Naomi aborde cette question en estimant la probabilité que les individus recherchent un traitement dans leur district de résidence ou dans un district voisin adjacent. Étant donné que la plupart des programmes de traitement ne disposent pas de données directes sur le lieu de résidence des patients sous TARV, le modèle estime un rapport de cotes pour l'"attractivité" de chaque district, en équilibrant les données sur la population, la prévalence et la couverture TARV avec le nombre déclaré de patients sous TARV dans les centres de traitement.</a:t>
            </a:r>
            <a:endParaRPr lang="en-US"/>
          </a:p>
        </p:txBody>
      </p:sp>
      <p:sp>
        <p:nvSpPr>
          <p:cNvPr id="4" name="Slide Number Placeholder 3">
            <a:extLst>
              <a:ext uri="{FF2B5EF4-FFF2-40B4-BE49-F238E27FC236}">
                <a16:creationId xmlns:a16="http://schemas.microsoft.com/office/drawing/2014/main" id="{50E12F14-39BA-8DBA-4D79-E5D87BCAD448}"/>
              </a:ext>
            </a:extLst>
          </p:cNvPr>
          <p:cNvSpPr>
            <a:spLocks noGrp="1"/>
          </p:cNvSpPr>
          <p:nvPr>
            <p:ph type="sldNum" sz="quarter" idx="5"/>
          </p:nvPr>
        </p:nvSpPr>
        <p:spPr/>
        <p:txBody>
          <a:bodyPr/>
          <a:lstStyle/>
          <a:p>
            <a:fld id="{9A6E6540-CCC7-6149-BAD8-15E5A85AAAD8}" type="slidenum">
              <a:rPr lang="en-US" smtClean="0"/>
              <a:t>16</a:t>
            </a:fld>
            <a:endParaRPr lang="en-US"/>
          </a:p>
        </p:txBody>
      </p:sp>
    </p:spTree>
    <p:extLst>
      <p:ext uri="{BB962C8B-B14F-4D97-AF65-F5344CB8AC3E}">
        <p14:creationId xmlns:p14="http://schemas.microsoft.com/office/powerpoint/2010/main" val="108230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17</a:t>
            </a:fld>
            <a:endParaRPr lang="en-US"/>
          </a:p>
        </p:txBody>
      </p:sp>
    </p:spTree>
    <p:extLst>
      <p:ext uri="{BB962C8B-B14F-4D97-AF65-F5344CB8AC3E}">
        <p14:creationId xmlns:p14="http://schemas.microsoft.com/office/powerpoint/2010/main" val="86162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67443-4A11-7F10-EA7E-529837D3A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975BA-F880-F121-D4F9-5B1EEB0BE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DDADC-B8F8-6AEA-7747-DD2EAD0BE0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69A7B2-9C8F-3738-CA7C-885CBDBA76BF}"/>
              </a:ext>
            </a:extLst>
          </p:cNvPr>
          <p:cNvSpPr>
            <a:spLocks noGrp="1"/>
          </p:cNvSpPr>
          <p:nvPr>
            <p:ph type="sldNum" sz="quarter" idx="5"/>
          </p:nvPr>
        </p:nvSpPr>
        <p:spPr/>
        <p:txBody>
          <a:bodyPr/>
          <a:lstStyle/>
          <a:p>
            <a:fld id="{9A6E6540-CCC7-6149-BAD8-15E5A85AAAD8}" type="slidenum">
              <a:rPr lang="en-US" smtClean="0"/>
              <a:t>18</a:t>
            </a:fld>
            <a:endParaRPr lang="en-US"/>
          </a:p>
        </p:txBody>
      </p:sp>
    </p:spTree>
    <p:extLst>
      <p:ext uri="{BB962C8B-B14F-4D97-AF65-F5344CB8AC3E}">
        <p14:creationId xmlns:p14="http://schemas.microsoft.com/office/powerpoint/2010/main" val="256878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468F-9943-0011-8B18-BBF973B4D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340B6-AB30-C472-BF44-CC4E9B566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02A3D-9061-3741-BB91-B30185F9A7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7414B0-69C9-A955-E28F-BA6F14136EBD}"/>
              </a:ext>
            </a:extLst>
          </p:cNvPr>
          <p:cNvSpPr>
            <a:spLocks noGrp="1"/>
          </p:cNvSpPr>
          <p:nvPr>
            <p:ph type="sldNum" sz="quarter" idx="5"/>
          </p:nvPr>
        </p:nvSpPr>
        <p:spPr/>
        <p:txBody>
          <a:bodyPr/>
          <a:lstStyle/>
          <a:p>
            <a:fld id="{9A6E6540-CCC7-6149-BAD8-15E5A85AAAD8}" type="slidenum">
              <a:rPr lang="en-US" smtClean="0"/>
              <a:t>19</a:t>
            </a:fld>
            <a:endParaRPr lang="en-US"/>
          </a:p>
        </p:txBody>
      </p:sp>
    </p:spTree>
    <p:extLst>
      <p:ext uri="{BB962C8B-B14F-4D97-AF65-F5344CB8AC3E}">
        <p14:creationId xmlns:p14="http://schemas.microsoft.com/office/powerpoint/2010/main" val="37345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10C36-2EC7-7B76-32CA-5367BBCD3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5864D-16A2-6D1A-AB84-9EFF416D8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1EE5B-B577-6DBE-3365-3F46241DAD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A94A50-C795-3E76-85CC-10EFD330E1C7}"/>
              </a:ext>
            </a:extLst>
          </p:cNvPr>
          <p:cNvSpPr>
            <a:spLocks noGrp="1"/>
          </p:cNvSpPr>
          <p:nvPr>
            <p:ph type="sldNum" sz="quarter" idx="5"/>
          </p:nvPr>
        </p:nvSpPr>
        <p:spPr/>
        <p:txBody>
          <a:bodyPr/>
          <a:lstStyle/>
          <a:p>
            <a:fld id="{9A6E6540-CCC7-6149-BAD8-15E5A85AAAD8}" type="slidenum">
              <a:rPr lang="en-US" smtClean="0"/>
              <a:t>20</a:t>
            </a:fld>
            <a:endParaRPr lang="en-US"/>
          </a:p>
        </p:txBody>
      </p:sp>
    </p:spTree>
    <p:extLst>
      <p:ext uri="{BB962C8B-B14F-4D97-AF65-F5344CB8AC3E}">
        <p14:creationId xmlns:p14="http://schemas.microsoft.com/office/powerpoint/2010/main" val="342443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3</a:t>
            </a:fld>
            <a:endParaRPr lang="en-US"/>
          </a:p>
        </p:txBody>
      </p:sp>
    </p:spTree>
    <p:extLst>
      <p:ext uri="{BB962C8B-B14F-4D97-AF65-F5344CB8AC3E}">
        <p14:creationId xmlns:p14="http://schemas.microsoft.com/office/powerpoint/2010/main" val="190400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97DB9-2C7A-BA60-2B09-DD43B1339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3D554-7545-D2EA-4288-8DDF56FA0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866D0-3220-A269-6FE5-5C84FA793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8A70D-40D3-922F-EF86-D07C74C13D00}"/>
              </a:ext>
            </a:extLst>
          </p:cNvPr>
          <p:cNvSpPr>
            <a:spLocks noGrp="1"/>
          </p:cNvSpPr>
          <p:nvPr>
            <p:ph type="sldNum" sz="quarter" idx="5"/>
          </p:nvPr>
        </p:nvSpPr>
        <p:spPr/>
        <p:txBody>
          <a:bodyPr/>
          <a:lstStyle/>
          <a:p>
            <a:fld id="{9A6E6540-CCC7-6149-BAD8-15E5A85AAAD8}" type="slidenum">
              <a:rPr lang="en-US" smtClean="0"/>
              <a:t>21</a:t>
            </a:fld>
            <a:endParaRPr lang="en-US"/>
          </a:p>
        </p:txBody>
      </p:sp>
    </p:spTree>
    <p:extLst>
      <p:ext uri="{BB962C8B-B14F-4D97-AF65-F5344CB8AC3E}">
        <p14:creationId xmlns:p14="http://schemas.microsoft.com/office/powerpoint/2010/main" val="373406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7C50-5BE8-82C2-67BF-4BA09B9AD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C3AC5-BCB3-DEBE-E080-CB7B7028D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57CFD-8605-275A-79D2-B40DE401BB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8E3584-3985-B8BE-F6E4-8DE4EB110FF6}"/>
              </a:ext>
            </a:extLst>
          </p:cNvPr>
          <p:cNvSpPr>
            <a:spLocks noGrp="1"/>
          </p:cNvSpPr>
          <p:nvPr>
            <p:ph type="sldNum" sz="quarter" idx="5"/>
          </p:nvPr>
        </p:nvSpPr>
        <p:spPr/>
        <p:txBody>
          <a:bodyPr/>
          <a:lstStyle/>
          <a:p>
            <a:fld id="{9A6E6540-CCC7-6149-BAD8-15E5A85AAAD8}" type="slidenum">
              <a:rPr lang="en-US" smtClean="0"/>
              <a:t>22</a:t>
            </a:fld>
            <a:endParaRPr lang="en-US"/>
          </a:p>
        </p:txBody>
      </p:sp>
    </p:spTree>
    <p:extLst>
      <p:ext uri="{BB962C8B-B14F-4D97-AF65-F5344CB8AC3E}">
        <p14:creationId xmlns:p14="http://schemas.microsoft.com/office/powerpoint/2010/main" val="2314805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86FD1-1EC2-DF1C-43BA-E37A7A017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22660-0444-850D-7F11-89CA49163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D9096-4326-7DCA-9E08-7AA3E0A8E6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2F86E1-FD03-2C82-1EFD-E90E15713AEA}"/>
              </a:ext>
            </a:extLst>
          </p:cNvPr>
          <p:cNvSpPr>
            <a:spLocks noGrp="1"/>
          </p:cNvSpPr>
          <p:nvPr>
            <p:ph type="sldNum" sz="quarter" idx="5"/>
          </p:nvPr>
        </p:nvSpPr>
        <p:spPr/>
        <p:txBody>
          <a:bodyPr/>
          <a:lstStyle/>
          <a:p>
            <a:fld id="{9A6E6540-CCC7-6149-BAD8-15E5A85AAAD8}" type="slidenum">
              <a:rPr lang="en-US" smtClean="0"/>
              <a:t>23</a:t>
            </a:fld>
            <a:endParaRPr lang="en-US"/>
          </a:p>
        </p:txBody>
      </p:sp>
    </p:spTree>
    <p:extLst>
      <p:ext uri="{BB962C8B-B14F-4D97-AF65-F5344CB8AC3E}">
        <p14:creationId xmlns:p14="http://schemas.microsoft.com/office/powerpoint/2010/main" val="355592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86FD1-1EC2-DF1C-43BA-E37A7A017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22660-0444-850D-7F11-89CA49163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D9096-4326-7DCA-9E08-7AA3E0A8E6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2F86E1-FD03-2C82-1EFD-E90E15713AEA}"/>
              </a:ext>
            </a:extLst>
          </p:cNvPr>
          <p:cNvSpPr>
            <a:spLocks noGrp="1"/>
          </p:cNvSpPr>
          <p:nvPr>
            <p:ph type="sldNum" sz="quarter" idx="5"/>
          </p:nvPr>
        </p:nvSpPr>
        <p:spPr/>
        <p:txBody>
          <a:bodyPr/>
          <a:lstStyle/>
          <a:p>
            <a:fld id="{9A6E6540-CCC7-6149-BAD8-15E5A85AAAD8}" type="slidenum">
              <a:rPr lang="en-US" smtClean="0"/>
              <a:t>24</a:t>
            </a:fld>
            <a:endParaRPr lang="en-US"/>
          </a:p>
        </p:txBody>
      </p:sp>
    </p:spTree>
    <p:extLst>
      <p:ext uri="{BB962C8B-B14F-4D97-AF65-F5344CB8AC3E}">
        <p14:creationId xmlns:p14="http://schemas.microsoft.com/office/powerpoint/2010/main" val="204800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E1F87-BCA3-B50D-887C-AD449D46A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A06E1-C8E4-FA89-2911-32A6C038C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02580-9825-0627-FD67-6C8A5453F2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EC377C-9252-44CD-D3AB-6F085FE866D6}"/>
              </a:ext>
            </a:extLst>
          </p:cNvPr>
          <p:cNvSpPr>
            <a:spLocks noGrp="1"/>
          </p:cNvSpPr>
          <p:nvPr>
            <p:ph type="sldNum" sz="quarter" idx="5"/>
          </p:nvPr>
        </p:nvSpPr>
        <p:spPr/>
        <p:txBody>
          <a:bodyPr/>
          <a:lstStyle/>
          <a:p>
            <a:fld id="{9A6E6540-CCC7-6149-BAD8-15E5A85AAAD8}" type="slidenum">
              <a:rPr lang="en-US" smtClean="0"/>
              <a:t>25</a:t>
            </a:fld>
            <a:endParaRPr lang="en-US"/>
          </a:p>
        </p:txBody>
      </p:sp>
    </p:spTree>
    <p:extLst>
      <p:ext uri="{BB962C8B-B14F-4D97-AF65-F5344CB8AC3E}">
        <p14:creationId xmlns:p14="http://schemas.microsoft.com/office/powerpoint/2010/main" val="50477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54E1-98BC-5524-E924-BFA3C0807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8ABE3-4072-F303-6357-D76595D5A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BB150-853B-2CAD-B30E-CD5F0DAD33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DE2482-9623-8F8F-4704-FBCA053ECF41}"/>
              </a:ext>
            </a:extLst>
          </p:cNvPr>
          <p:cNvSpPr>
            <a:spLocks noGrp="1"/>
          </p:cNvSpPr>
          <p:nvPr>
            <p:ph type="sldNum" sz="quarter" idx="5"/>
          </p:nvPr>
        </p:nvSpPr>
        <p:spPr/>
        <p:txBody>
          <a:bodyPr/>
          <a:lstStyle/>
          <a:p>
            <a:fld id="{9A6E6540-CCC7-6149-BAD8-15E5A85AAAD8}" type="slidenum">
              <a:rPr lang="en-US" smtClean="0"/>
              <a:t>26</a:t>
            </a:fld>
            <a:endParaRPr lang="en-US"/>
          </a:p>
        </p:txBody>
      </p:sp>
    </p:spTree>
    <p:extLst>
      <p:ext uri="{BB962C8B-B14F-4D97-AF65-F5344CB8AC3E}">
        <p14:creationId xmlns:p14="http://schemas.microsoft.com/office/powerpoint/2010/main" val="564702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555D-CF50-E6C8-B850-7E95BF77F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F45F7-9C07-1D91-5874-92F12DCDE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1A91C-85E8-FAE0-9646-B6F6E1856B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273766-C0D4-C31E-6AF9-DF846BED43C2}"/>
              </a:ext>
            </a:extLst>
          </p:cNvPr>
          <p:cNvSpPr>
            <a:spLocks noGrp="1"/>
          </p:cNvSpPr>
          <p:nvPr>
            <p:ph type="sldNum" sz="quarter" idx="5"/>
          </p:nvPr>
        </p:nvSpPr>
        <p:spPr/>
        <p:txBody>
          <a:bodyPr/>
          <a:lstStyle/>
          <a:p>
            <a:fld id="{9A6E6540-CCC7-6149-BAD8-15E5A85AAAD8}" type="slidenum">
              <a:rPr lang="en-US" smtClean="0"/>
              <a:t>27</a:t>
            </a:fld>
            <a:endParaRPr lang="en-US"/>
          </a:p>
        </p:txBody>
      </p:sp>
    </p:spTree>
    <p:extLst>
      <p:ext uri="{BB962C8B-B14F-4D97-AF65-F5344CB8AC3E}">
        <p14:creationId xmlns:p14="http://schemas.microsoft.com/office/powerpoint/2010/main" val="4157836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7CB38-B30A-5000-65E9-831223A2A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C3162-7B49-D091-7A08-B2427A756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E9E4E-9178-F3F3-9CC0-0CCE3816E6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F187D7-8CC4-2A87-D68A-646755172777}"/>
              </a:ext>
            </a:extLst>
          </p:cNvPr>
          <p:cNvSpPr>
            <a:spLocks noGrp="1"/>
          </p:cNvSpPr>
          <p:nvPr>
            <p:ph type="sldNum" sz="quarter" idx="5"/>
          </p:nvPr>
        </p:nvSpPr>
        <p:spPr/>
        <p:txBody>
          <a:bodyPr/>
          <a:lstStyle/>
          <a:p>
            <a:fld id="{9A6E6540-CCC7-6149-BAD8-15E5A85AAAD8}" type="slidenum">
              <a:rPr lang="en-US" smtClean="0"/>
              <a:t>28</a:t>
            </a:fld>
            <a:endParaRPr lang="en-US"/>
          </a:p>
        </p:txBody>
      </p:sp>
    </p:spTree>
    <p:extLst>
      <p:ext uri="{BB962C8B-B14F-4D97-AF65-F5344CB8AC3E}">
        <p14:creationId xmlns:p14="http://schemas.microsoft.com/office/powerpoint/2010/main" val="3531296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8AD14-54E6-5729-4A74-6801D8A35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F80B9-F073-CA1F-1C87-CD1187364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3DA3B-8A45-B3FA-2461-1F41F3BDD7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07E0D8-7AAD-ED86-A577-D832885DCB75}"/>
              </a:ext>
            </a:extLst>
          </p:cNvPr>
          <p:cNvSpPr>
            <a:spLocks noGrp="1"/>
          </p:cNvSpPr>
          <p:nvPr>
            <p:ph type="sldNum" sz="quarter" idx="5"/>
          </p:nvPr>
        </p:nvSpPr>
        <p:spPr/>
        <p:txBody>
          <a:bodyPr/>
          <a:lstStyle/>
          <a:p>
            <a:fld id="{9A6E6540-CCC7-6149-BAD8-15E5A85AAAD8}" type="slidenum">
              <a:rPr lang="en-US" smtClean="0"/>
              <a:t>29</a:t>
            </a:fld>
            <a:endParaRPr lang="en-US"/>
          </a:p>
        </p:txBody>
      </p:sp>
    </p:spTree>
    <p:extLst>
      <p:ext uri="{BB962C8B-B14F-4D97-AF65-F5344CB8AC3E}">
        <p14:creationId xmlns:p14="http://schemas.microsoft.com/office/powerpoint/2010/main" val="2695007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DCDA-142C-7139-3AD2-030AEB7FC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AB6C0-037A-2CD3-8A7D-2A06144E8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A60D2-F3AD-89C8-E86D-C2332CC004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763A00-F3DF-71E2-294D-B0C5D8757015}"/>
              </a:ext>
            </a:extLst>
          </p:cNvPr>
          <p:cNvSpPr>
            <a:spLocks noGrp="1"/>
          </p:cNvSpPr>
          <p:nvPr>
            <p:ph type="sldNum" sz="quarter" idx="5"/>
          </p:nvPr>
        </p:nvSpPr>
        <p:spPr/>
        <p:txBody>
          <a:bodyPr/>
          <a:lstStyle/>
          <a:p>
            <a:fld id="{9A6E6540-CCC7-6149-BAD8-15E5A85AAAD8}" type="slidenum">
              <a:rPr lang="en-US" smtClean="0"/>
              <a:t>30</a:t>
            </a:fld>
            <a:endParaRPr lang="en-US"/>
          </a:p>
        </p:txBody>
      </p:sp>
    </p:spTree>
    <p:extLst>
      <p:ext uri="{BB962C8B-B14F-4D97-AF65-F5344CB8AC3E}">
        <p14:creationId xmlns:p14="http://schemas.microsoft.com/office/powerpoint/2010/main" val="115760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4</a:t>
            </a:fld>
            <a:endParaRPr lang="en-US"/>
          </a:p>
        </p:txBody>
      </p:sp>
    </p:spTree>
    <p:extLst>
      <p:ext uri="{BB962C8B-B14F-4D97-AF65-F5344CB8AC3E}">
        <p14:creationId xmlns:p14="http://schemas.microsoft.com/office/powerpoint/2010/main" val="374406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69CFD-9680-28CC-9EB0-72382D563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8D845-C5A3-9F22-81F3-6BEA3742E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93457-51C2-9064-3B32-212DAF1D46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C4900F-51C1-90DA-598D-84D63EDC2362}"/>
              </a:ext>
            </a:extLst>
          </p:cNvPr>
          <p:cNvSpPr>
            <a:spLocks noGrp="1"/>
          </p:cNvSpPr>
          <p:nvPr>
            <p:ph type="sldNum" sz="quarter" idx="5"/>
          </p:nvPr>
        </p:nvSpPr>
        <p:spPr/>
        <p:txBody>
          <a:bodyPr/>
          <a:lstStyle/>
          <a:p>
            <a:fld id="{9A6E6540-CCC7-6149-BAD8-15E5A85AAAD8}" type="slidenum">
              <a:rPr lang="en-US" smtClean="0"/>
              <a:t>31</a:t>
            </a:fld>
            <a:endParaRPr lang="en-US"/>
          </a:p>
        </p:txBody>
      </p:sp>
    </p:spTree>
    <p:extLst>
      <p:ext uri="{BB962C8B-B14F-4D97-AF65-F5344CB8AC3E}">
        <p14:creationId xmlns:p14="http://schemas.microsoft.com/office/powerpoint/2010/main" val="3302874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3A39D-73E6-9C59-7A2F-B86686AA6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DA18B-2FFE-99BF-ADEA-C8C0974A4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1028D-F24D-940E-7A4E-34072E8B22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D36920-F572-B712-8949-696FDEF25BDC}"/>
              </a:ext>
            </a:extLst>
          </p:cNvPr>
          <p:cNvSpPr>
            <a:spLocks noGrp="1"/>
          </p:cNvSpPr>
          <p:nvPr>
            <p:ph type="sldNum" sz="quarter" idx="5"/>
          </p:nvPr>
        </p:nvSpPr>
        <p:spPr/>
        <p:txBody>
          <a:bodyPr/>
          <a:lstStyle/>
          <a:p>
            <a:fld id="{9A6E6540-CCC7-6149-BAD8-15E5A85AAAD8}" type="slidenum">
              <a:rPr lang="en-US" smtClean="0"/>
              <a:t>32</a:t>
            </a:fld>
            <a:endParaRPr lang="en-US"/>
          </a:p>
        </p:txBody>
      </p:sp>
    </p:spTree>
    <p:extLst>
      <p:ext uri="{BB962C8B-B14F-4D97-AF65-F5344CB8AC3E}">
        <p14:creationId xmlns:p14="http://schemas.microsoft.com/office/powerpoint/2010/main" val="4245773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6F462-BC7A-BC17-0F7C-F5A68195D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4B601-B3E3-FF80-BA68-3E4EAB348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C6131-CE90-88C1-CBED-BD8BDA9211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A9CBB4-8003-0B55-9932-B75B09DD1D09}"/>
              </a:ext>
            </a:extLst>
          </p:cNvPr>
          <p:cNvSpPr>
            <a:spLocks noGrp="1"/>
          </p:cNvSpPr>
          <p:nvPr>
            <p:ph type="sldNum" sz="quarter" idx="5"/>
          </p:nvPr>
        </p:nvSpPr>
        <p:spPr/>
        <p:txBody>
          <a:bodyPr/>
          <a:lstStyle/>
          <a:p>
            <a:fld id="{9A6E6540-CCC7-6149-BAD8-15E5A85AAAD8}" type="slidenum">
              <a:rPr lang="en-US" smtClean="0"/>
              <a:t>33</a:t>
            </a:fld>
            <a:endParaRPr lang="en-US"/>
          </a:p>
        </p:txBody>
      </p:sp>
    </p:spTree>
    <p:extLst>
      <p:ext uri="{BB962C8B-B14F-4D97-AF65-F5344CB8AC3E}">
        <p14:creationId xmlns:p14="http://schemas.microsoft.com/office/powerpoint/2010/main" val="3164935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A4BE5-2E1B-4BFA-FC8F-486199EC5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EFD71-C2D8-4E35-72C2-BC1BD55A9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206C6-D8C2-E8FF-B364-B5912BEE3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1A528F-8774-5D89-4191-6BA413C9BEA3}"/>
              </a:ext>
            </a:extLst>
          </p:cNvPr>
          <p:cNvSpPr>
            <a:spLocks noGrp="1"/>
          </p:cNvSpPr>
          <p:nvPr>
            <p:ph type="sldNum" sz="quarter" idx="5"/>
          </p:nvPr>
        </p:nvSpPr>
        <p:spPr/>
        <p:txBody>
          <a:bodyPr/>
          <a:lstStyle/>
          <a:p>
            <a:fld id="{9A6E6540-CCC7-6149-BAD8-15E5A85AAAD8}" type="slidenum">
              <a:rPr lang="en-US" smtClean="0"/>
              <a:t>34</a:t>
            </a:fld>
            <a:endParaRPr lang="en-US"/>
          </a:p>
        </p:txBody>
      </p:sp>
    </p:spTree>
    <p:extLst>
      <p:ext uri="{BB962C8B-B14F-4D97-AF65-F5344CB8AC3E}">
        <p14:creationId xmlns:p14="http://schemas.microsoft.com/office/powerpoint/2010/main" val="2138071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35</a:t>
            </a:fld>
            <a:endParaRPr lang="en-US"/>
          </a:p>
        </p:txBody>
      </p:sp>
    </p:spTree>
    <p:extLst>
      <p:ext uri="{BB962C8B-B14F-4D97-AF65-F5344CB8AC3E}">
        <p14:creationId xmlns:p14="http://schemas.microsoft.com/office/powerpoint/2010/main" val="95128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5</a:t>
            </a:fld>
            <a:endParaRPr lang="en-US"/>
          </a:p>
        </p:txBody>
      </p:sp>
    </p:spTree>
    <p:extLst>
      <p:ext uri="{BB962C8B-B14F-4D97-AF65-F5344CB8AC3E}">
        <p14:creationId xmlns:p14="http://schemas.microsoft.com/office/powerpoint/2010/main" val="250613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AE4EA-636F-6A4B-7B6F-FCFA85345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2AA1F-248C-DABB-9A6A-469612DD2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24B1B-F09A-A2A5-9B81-EAEA40062160}"/>
              </a:ext>
            </a:extLst>
          </p:cNvPr>
          <p:cNvSpPr>
            <a:spLocks noGrp="1"/>
          </p:cNvSpPr>
          <p:nvPr>
            <p:ph type="body" idx="1"/>
          </p:nvPr>
        </p:nvSpPr>
        <p:spPr/>
        <p:txBody>
          <a:bodyPr/>
          <a:lstStyle/>
          <a:p>
            <a:r>
              <a:rPr lang="en-GB">
                <a:effectLst/>
              </a:rPr>
              <a:t>L'un des objectifs du développement du modèle Naomi est de réconcilier les multiples sources de données qui alimentent les estimations et les programmes de lutte contre le VIH.</a:t>
            </a:r>
            <a:br>
              <a:rPr lang="en-GB"/>
            </a:br>
            <a:br>
              <a:rPr lang="en-GB"/>
            </a:br>
            <a:endParaRPr lang="en-US"/>
          </a:p>
        </p:txBody>
      </p:sp>
      <p:sp>
        <p:nvSpPr>
          <p:cNvPr id="4" name="Slide Number Placeholder 3">
            <a:extLst>
              <a:ext uri="{FF2B5EF4-FFF2-40B4-BE49-F238E27FC236}">
                <a16:creationId xmlns:a16="http://schemas.microsoft.com/office/drawing/2014/main" id="{70388C3E-1905-FDD9-6DDC-3D797A9BB244}"/>
              </a:ext>
            </a:extLst>
          </p:cNvPr>
          <p:cNvSpPr>
            <a:spLocks noGrp="1"/>
          </p:cNvSpPr>
          <p:nvPr>
            <p:ph type="sldNum" sz="quarter" idx="5"/>
          </p:nvPr>
        </p:nvSpPr>
        <p:spPr/>
        <p:txBody>
          <a:bodyPr/>
          <a:lstStyle/>
          <a:p>
            <a:fld id="{9A6E6540-CCC7-6149-BAD8-15E5A85AAAD8}" type="slidenum">
              <a:rPr lang="en-US" smtClean="0"/>
              <a:t>6</a:t>
            </a:fld>
            <a:endParaRPr lang="en-US"/>
          </a:p>
        </p:txBody>
      </p:sp>
    </p:spTree>
    <p:extLst>
      <p:ext uri="{BB962C8B-B14F-4D97-AF65-F5344CB8AC3E}">
        <p14:creationId xmlns:p14="http://schemas.microsoft.com/office/powerpoint/2010/main" val="3450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L'un des objectifs du développement du modèle Naomi est de réconcilier les multiples sources de données qui alimentent les estimations et les programmes de lutte contre le VIH.</a:t>
            </a:r>
            <a:br>
              <a:rPr lang="en-GB"/>
            </a:br>
            <a:br>
              <a:rPr lang="en-GB"/>
            </a:br>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7</a:t>
            </a:fld>
            <a:endParaRPr lang="en-US"/>
          </a:p>
        </p:txBody>
      </p:sp>
    </p:spTree>
    <p:extLst>
      <p:ext uri="{BB962C8B-B14F-4D97-AF65-F5344CB8AC3E}">
        <p14:creationId xmlns:p14="http://schemas.microsoft.com/office/powerpoint/2010/main" val="395251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E6540-CCC7-6149-BAD8-15E5A85AAAD8}" type="slidenum">
              <a:rPr lang="en-US" smtClean="0"/>
              <a:t>8</a:t>
            </a:fld>
            <a:endParaRPr lang="en-US"/>
          </a:p>
        </p:txBody>
      </p:sp>
    </p:spTree>
    <p:extLst>
      <p:ext uri="{BB962C8B-B14F-4D97-AF65-F5344CB8AC3E}">
        <p14:creationId xmlns:p14="http://schemas.microsoft.com/office/powerpoint/2010/main" val="86503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DDA65-CF88-7FD3-968F-2DFF3876C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0EE68-7CA8-FE98-1951-4569B381C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6CBAD-0007-6062-9501-0CE0CEB1D2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B9E7B9-364A-211C-F0D1-3010D18CE884}"/>
              </a:ext>
            </a:extLst>
          </p:cNvPr>
          <p:cNvSpPr>
            <a:spLocks noGrp="1"/>
          </p:cNvSpPr>
          <p:nvPr>
            <p:ph type="sldNum" sz="quarter" idx="5"/>
          </p:nvPr>
        </p:nvSpPr>
        <p:spPr/>
        <p:txBody>
          <a:bodyPr/>
          <a:lstStyle/>
          <a:p>
            <a:fld id="{9A6E6540-CCC7-6149-BAD8-15E5A85AAAD8}" type="slidenum">
              <a:rPr lang="en-US" smtClean="0"/>
              <a:t>9</a:t>
            </a:fld>
            <a:endParaRPr lang="en-US"/>
          </a:p>
        </p:txBody>
      </p:sp>
    </p:spTree>
    <p:extLst>
      <p:ext uri="{BB962C8B-B14F-4D97-AF65-F5344CB8AC3E}">
        <p14:creationId xmlns:p14="http://schemas.microsoft.com/office/powerpoint/2010/main" val="191211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01262-2F8D-089C-BC52-D8CBDCF21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F4BC9-C390-E0CC-A8F6-6AC7B64F0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F6CDA-632B-81D8-80ED-E232ABCB2D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0C4A12-378D-92F1-82F7-CD6D710C976F}"/>
              </a:ext>
            </a:extLst>
          </p:cNvPr>
          <p:cNvSpPr>
            <a:spLocks noGrp="1"/>
          </p:cNvSpPr>
          <p:nvPr>
            <p:ph type="sldNum" sz="quarter" idx="5"/>
          </p:nvPr>
        </p:nvSpPr>
        <p:spPr/>
        <p:txBody>
          <a:bodyPr/>
          <a:lstStyle/>
          <a:p>
            <a:fld id="{9A6E6540-CCC7-6149-BAD8-15E5A85AAAD8}" type="slidenum">
              <a:rPr lang="en-US" smtClean="0"/>
              <a:t>10</a:t>
            </a:fld>
            <a:endParaRPr lang="en-US"/>
          </a:p>
        </p:txBody>
      </p:sp>
    </p:spTree>
    <p:extLst>
      <p:ext uri="{BB962C8B-B14F-4D97-AF65-F5344CB8AC3E}">
        <p14:creationId xmlns:p14="http://schemas.microsoft.com/office/powerpoint/2010/main" val="625947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p:cNvSpPr>
            <a:spLocks noGrp="1"/>
          </p:cNvSpPr>
          <p:nvPr>
            <p:ph type="ftr" sz="quarter" idx="11"/>
          </p:nvPr>
        </p:nvSpPr>
        <p:spPr/>
        <p:txBody>
          <a:bodyPr/>
          <a:lstStyle/>
          <a:p>
            <a:r>
              <a:rPr lang="en-US"/>
              <a:t>2024/2025 HIV Estimates</a:t>
            </a:r>
          </a:p>
        </p:txBody>
      </p:sp>
      <p:pic>
        <p:nvPicPr>
          <p:cNvPr id="7" name="Picture 6">
            <a:extLst>
              <a:ext uri="{FF2B5EF4-FFF2-40B4-BE49-F238E27FC236}">
                <a16:creationId xmlns:a16="http://schemas.microsoft.com/office/drawing/2014/main" id="{94890447-80B6-DA92-108C-FEC161A47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537" y="6383072"/>
            <a:ext cx="936674" cy="370248"/>
          </a:xfrm>
          <a:prstGeom prst="rect">
            <a:avLst/>
          </a:prstGeom>
        </p:spPr>
      </p:pic>
      <p:pic>
        <p:nvPicPr>
          <p:cNvPr id="8" name="Picture 7" descr="A drawing of a person&#10;&#10;Description automatically generated">
            <a:extLst>
              <a:ext uri="{FF2B5EF4-FFF2-40B4-BE49-F238E27FC236}">
                <a16:creationId xmlns:a16="http://schemas.microsoft.com/office/drawing/2014/main" id="{D591029C-21F8-69CD-427B-A213DA58F8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9" name="Picture 8">
            <a:extLst>
              <a:ext uri="{FF2B5EF4-FFF2-40B4-BE49-F238E27FC236}">
                <a16:creationId xmlns:a16="http://schemas.microsoft.com/office/drawing/2014/main" id="{F583E3E0-B2E8-4548-35AE-9006D69BCBC4}"/>
              </a:ext>
            </a:extLst>
          </p:cNvPr>
          <p:cNvPicPr>
            <a:picLocks noChangeAspect="1"/>
          </p:cNvPicPr>
          <p:nvPr userDrawn="1"/>
        </p:nvPicPr>
        <p:blipFill>
          <a:blip r:embed="rId4"/>
          <a:stretch>
            <a:fillRect/>
          </a:stretch>
        </p:blipFill>
        <p:spPr>
          <a:xfrm>
            <a:off x="124901" y="6341704"/>
            <a:ext cx="3018328" cy="401037"/>
          </a:xfrm>
          <a:prstGeom prst="rect">
            <a:avLst/>
          </a:prstGeom>
        </p:spPr>
      </p:pic>
    </p:spTree>
    <p:extLst>
      <p:ext uri="{BB962C8B-B14F-4D97-AF65-F5344CB8AC3E}">
        <p14:creationId xmlns:p14="http://schemas.microsoft.com/office/powerpoint/2010/main" val="419045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278"/>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1/30/25</a:t>
            </a:fld>
            <a:endParaRPr lang="en-US"/>
          </a:p>
        </p:txBody>
      </p:sp>
      <p:sp>
        <p:nvSpPr>
          <p:cNvPr id="5" name="Footer Placeholder 4"/>
          <p:cNvSpPr>
            <a:spLocks noGrp="1"/>
          </p:cNvSpPr>
          <p:nvPr>
            <p:ph type="ftr" sz="quarter" idx="11"/>
          </p:nvPr>
        </p:nvSpPr>
        <p:spPr/>
        <p:txBody>
          <a:bodyPr/>
          <a:lstStyle/>
          <a:p>
            <a:r>
              <a:rPr lang="en-US"/>
              <a:t>2024/2025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1418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1/30/25</a:t>
            </a:fld>
            <a:endParaRPr lang="en-US"/>
          </a:p>
        </p:txBody>
      </p:sp>
      <p:sp>
        <p:nvSpPr>
          <p:cNvPr id="5" name="Footer Placeholder 4"/>
          <p:cNvSpPr>
            <a:spLocks noGrp="1"/>
          </p:cNvSpPr>
          <p:nvPr>
            <p:ph type="ftr" sz="quarter" idx="11"/>
          </p:nvPr>
        </p:nvSpPr>
        <p:spPr/>
        <p:txBody>
          <a:bodyPr/>
          <a:lstStyle/>
          <a:p>
            <a:r>
              <a:rPr lang="en-US"/>
              <a:t>2024/2025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1413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			</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13D369-8700-4468-8CC4-EE7C53720160}" type="slidenum">
              <a:rPr lang="en-US" smtClean="0"/>
              <a:t>‹#›</a:t>
            </a:fld>
            <a:endParaRPr lang="en-US"/>
          </a:p>
        </p:txBody>
      </p:sp>
      <p:sp>
        <p:nvSpPr>
          <p:cNvPr id="10" name="Footer Placeholder 4">
            <a:extLst>
              <a:ext uri="{FF2B5EF4-FFF2-40B4-BE49-F238E27FC236}">
                <a16:creationId xmlns:a16="http://schemas.microsoft.com/office/drawing/2014/main" id="{68302101-25A5-A2CE-7D1E-D50D6BB78D52}"/>
              </a:ext>
            </a:extLst>
          </p:cNvPr>
          <p:cNvSpPr>
            <a:spLocks noGrp="1"/>
          </p:cNvSpPr>
          <p:nvPr>
            <p:ph type="ftr" sz="quarter" idx="11"/>
          </p:nvPr>
        </p:nvSpPr>
        <p:spPr>
          <a:xfrm>
            <a:off x="4038600" y="6356350"/>
            <a:ext cx="4114800" cy="365125"/>
          </a:xfrm>
        </p:spPr>
        <p:txBody>
          <a:bodyPr/>
          <a:lstStyle/>
          <a:p>
            <a:r>
              <a:rPr lang="en-US"/>
              <a:t>2024/2025 HIV Estimates</a:t>
            </a:r>
          </a:p>
        </p:txBody>
      </p:sp>
    </p:spTree>
    <p:extLst>
      <p:ext uri="{BB962C8B-B14F-4D97-AF65-F5344CB8AC3E}">
        <p14:creationId xmlns:p14="http://schemas.microsoft.com/office/powerpoint/2010/main" val="275527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Footer Placeholder 4">
            <a:extLst>
              <a:ext uri="{FF2B5EF4-FFF2-40B4-BE49-F238E27FC236}">
                <a16:creationId xmlns:a16="http://schemas.microsoft.com/office/drawing/2014/main" id="{045CED14-F25E-52CA-047E-B1AE6317CE62}"/>
              </a:ext>
            </a:extLst>
          </p:cNvPr>
          <p:cNvSpPr>
            <a:spLocks noGrp="1"/>
          </p:cNvSpPr>
          <p:nvPr>
            <p:ph type="ftr" sz="quarter" idx="11"/>
          </p:nvPr>
        </p:nvSpPr>
        <p:spPr>
          <a:xfrm>
            <a:off x="4038600" y="6356350"/>
            <a:ext cx="4114800" cy="365125"/>
          </a:xfrm>
        </p:spPr>
        <p:txBody>
          <a:bodyPr/>
          <a:lstStyle/>
          <a:p>
            <a:r>
              <a:rPr lang="en-US"/>
              <a:t>2024/2025 HIV Estimates</a:t>
            </a:r>
          </a:p>
        </p:txBody>
      </p:sp>
    </p:spTree>
    <p:extLst>
      <p:ext uri="{BB962C8B-B14F-4D97-AF65-F5344CB8AC3E}">
        <p14:creationId xmlns:p14="http://schemas.microsoft.com/office/powerpoint/2010/main" val="396233743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6431"/>
            <a:ext cx="10515600" cy="48405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B18B722-3EC1-294C-B7A6-5CAE00C87192}" type="datetime1">
              <a:rPr lang="en-GB" smtClean="0"/>
              <a:t>30/01/2025</a:t>
            </a:fld>
            <a:endParaRPr lang="en-US"/>
          </a:p>
        </p:txBody>
      </p:sp>
      <p:sp>
        <p:nvSpPr>
          <p:cNvPr id="5" name="Footer Placeholder 4"/>
          <p:cNvSpPr>
            <a:spLocks noGrp="1"/>
          </p:cNvSpPr>
          <p:nvPr>
            <p:ph type="ftr" sz="quarter" idx="11"/>
          </p:nvPr>
        </p:nvSpPr>
        <p:spPr/>
        <p:txBody>
          <a:bodyPr/>
          <a:lstStyle/>
          <a:p>
            <a:r>
              <a:rPr lang="en-US"/>
              <a:t>2024/2025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descr="A drawing of a person&#10;&#10;Description automatically generated">
            <a:extLst>
              <a:ext uri="{FF2B5EF4-FFF2-40B4-BE49-F238E27FC236}">
                <a16:creationId xmlns:a16="http://schemas.microsoft.com/office/drawing/2014/main" id="{9075416F-6273-7C69-7579-0073604188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87466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1/30/25</a:t>
            </a:fld>
            <a:endParaRPr lang="en-US"/>
          </a:p>
        </p:txBody>
      </p:sp>
      <p:sp>
        <p:nvSpPr>
          <p:cNvPr id="5" name="Footer Placeholder 4"/>
          <p:cNvSpPr>
            <a:spLocks noGrp="1"/>
          </p:cNvSpPr>
          <p:nvPr>
            <p:ph type="ftr" sz="quarter" idx="11"/>
          </p:nvPr>
        </p:nvSpPr>
        <p:spPr/>
        <p:txBody>
          <a:bodyPr/>
          <a:lstStyle/>
          <a:p>
            <a:r>
              <a:rPr lang="en-US"/>
              <a:t>2024/2025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8168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586B75A-687E-405C-8A0B-8D00578BA2C3}" type="datetimeFigureOut">
              <a:rPr lang="en-US" smtClean="0"/>
              <a:pPr/>
              <a:t>1/30/25</a:t>
            </a:fld>
            <a:endParaRPr lang="en-US"/>
          </a:p>
        </p:txBody>
      </p:sp>
      <p:sp>
        <p:nvSpPr>
          <p:cNvPr id="6" name="Footer Placeholder 5"/>
          <p:cNvSpPr>
            <a:spLocks noGrp="1"/>
          </p:cNvSpPr>
          <p:nvPr>
            <p:ph type="ftr" sz="quarter" idx="11"/>
          </p:nvPr>
        </p:nvSpPr>
        <p:spPr/>
        <p:txBody>
          <a:bodyPr/>
          <a:lstStyle/>
          <a:p>
            <a:r>
              <a:rPr lang="en-US"/>
              <a:t>2024/2025 HIV Estimates</a:t>
            </a: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3779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1/30/25</a:t>
            </a:fld>
            <a:endParaRPr lang="en-US"/>
          </a:p>
        </p:txBody>
      </p:sp>
      <p:sp>
        <p:nvSpPr>
          <p:cNvPr id="8" name="Footer Placeholder 7"/>
          <p:cNvSpPr>
            <a:spLocks noGrp="1"/>
          </p:cNvSpPr>
          <p:nvPr>
            <p:ph type="ftr" sz="quarter" idx="11"/>
          </p:nvPr>
        </p:nvSpPr>
        <p:spPr/>
        <p:txBody>
          <a:bodyPr/>
          <a:lstStyle/>
          <a:p>
            <a:r>
              <a:rPr lang="en-US"/>
              <a:t>2024/2025 HIV Estimates</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6254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1/30/25</a:t>
            </a:fld>
            <a:endParaRPr lang="en-US"/>
          </a:p>
        </p:txBody>
      </p:sp>
      <p:sp>
        <p:nvSpPr>
          <p:cNvPr id="4" name="Footer Placeholder 3"/>
          <p:cNvSpPr>
            <a:spLocks noGrp="1"/>
          </p:cNvSpPr>
          <p:nvPr>
            <p:ph type="ftr" sz="quarter" idx="11"/>
          </p:nvPr>
        </p:nvSpPr>
        <p:spPr/>
        <p:txBody>
          <a:bodyPr/>
          <a:lstStyle/>
          <a:p>
            <a:r>
              <a:rPr lang="en-US"/>
              <a:t>2024/2025 HIV Estimates</a:t>
            </a: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3901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1/30/25</a:t>
            </a:fld>
            <a:endParaRPr lang="en-US"/>
          </a:p>
        </p:txBody>
      </p:sp>
      <p:sp>
        <p:nvSpPr>
          <p:cNvPr id="3" name="Footer Placeholder 2"/>
          <p:cNvSpPr>
            <a:spLocks noGrp="1"/>
          </p:cNvSpPr>
          <p:nvPr>
            <p:ph type="ftr" sz="quarter" idx="11"/>
          </p:nvPr>
        </p:nvSpPr>
        <p:spPr>
          <a:xfrm>
            <a:off x="4038600" y="6337689"/>
            <a:ext cx="4114800" cy="365125"/>
          </a:xfrm>
        </p:spPr>
        <p:txBody>
          <a:bodyPr/>
          <a:lstStyle/>
          <a:p>
            <a:r>
              <a:rPr lang="en-US"/>
              <a:t>2024/2025 HIV Estimates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8988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09822"/>
            <a:ext cx="3932237" cy="847578"/>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1209822"/>
            <a:ext cx="6172200" cy="46512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1/30/25</a:t>
            </a:fld>
            <a:endParaRPr lang="en-US"/>
          </a:p>
        </p:txBody>
      </p:sp>
      <p:sp>
        <p:nvSpPr>
          <p:cNvPr id="6" name="Footer Placeholder 5"/>
          <p:cNvSpPr>
            <a:spLocks noGrp="1"/>
          </p:cNvSpPr>
          <p:nvPr>
            <p:ph type="ftr" sz="quarter" idx="11"/>
          </p:nvPr>
        </p:nvSpPr>
        <p:spPr/>
        <p:txBody>
          <a:bodyPr/>
          <a:lstStyle/>
          <a:p>
            <a:r>
              <a:rPr lang="en-US"/>
              <a:t>2024/2025 HIV Estimates</a:t>
            </a: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807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1/30/25</a:t>
            </a:fld>
            <a:endParaRPr lang="en-US"/>
          </a:p>
        </p:txBody>
      </p:sp>
      <p:sp>
        <p:nvSpPr>
          <p:cNvPr id="6" name="Footer Placeholder 5"/>
          <p:cNvSpPr>
            <a:spLocks noGrp="1"/>
          </p:cNvSpPr>
          <p:nvPr>
            <p:ph type="ftr" sz="quarter" idx="11"/>
          </p:nvPr>
        </p:nvSpPr>
        <p:spPr/>
        <p:txBody>
          <a:bodyPr/>
          <a:lstStyle/>
          <a:p>
            <a:r>
              <a:rPr lang="en-US"/>
              <a:t>2024/2025 HIV Estimates</a:t>
            </a: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438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74005"/>
            <a:ext cx="10515600" cy="4802958"/>
          </a:xfrm>
          <a:prstGeom prst="rect">
            <a:avLst/>
          </a:prstGeom>
        </p:spPr>
        <p:txBody>
          <a:bodyPr vert="horz" lIns="91440" tIns="45720" rIns="91440" bIns="45720" rtlCol="0">
            <a:normAutofit/>
          </a:bodyPr>
          <a:lstStyle/>
          <a:p>
            <a:pPr lvl="0"/>
            <a:r>
              <a:rPr lang="en-GB"/>
              <a:t>Cliquez sur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t>1/30/25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2024/2025 Estimations du VIH</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t>‹#›</a:t>
            </a:fld>
            <a:endParaRPr lang="en-US"/>
          </a:p>
        </p:txBody>
      </p:sp>
      <p:pic>
        <p:nvPicPr>
          <p:cNvPr id="7" name="Picture 6">
            <a:extLst>
              <a:ext uri="{FF2B5EF4-FFF2-40B4-BE49-F238E27FC236}">
                <a16:creationId xmlns:a16="http://schemas.microsoft.com/office/drawing/2014/main" id="{C79B8433-4012-0017-4EBB-A46A6F509063}"/>
              </a:ext>
            </a:extLst>
          </p:cNvPr>
          <p:cNvPicPr>
            <a:picLocks noChangeAspect="1"/>
          </p:cNvPicPr>
          <p:nvPr userDrawn="1"/>
        </p:nvPicPr>
        <p:blipFill>
          <a:blip r:embed="rId15"/>
          <a:stretch>
            <a:fillRect/>
          </a:stretch>
        </p:blipFill>
        <p:spPr>
          <a:xfrm>
            <a:off x="124901" y="6341704"/>
            <a:ext cx="3018328" cy="401037"/>
          </a:xfrm>
          <a:prstGeom prst="rect">
            <a:avLst/>
          </a:prstGeom>
        </p:spPr>
      </p:pic>
      <p:pic>
        <p:nvPicPr>
          <p:cNvPr id="8" name="Picture 7" descr="A drawing of a person&#10;&#10;Description automatically generated">
            <a:extLst>
              <a:ext uri="{FF2B5EF4-FFF2-40B4-BE49-F238E27FC236}">
                <a16:creationId xmlns:a16="http://schemas.microsoft.com/office/drawing/2014/main" id="{F60A88EA-143C-C2F9-7C75-E520AF728DA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9" name="Picture 8">
            <a:extLst>
              <a:ext uri="{FF2B5EF4-FFF2-40B4-BE49-F238E27FC236}">
                <a16:creationId xmlns:a16="http://schemas.microsoft.com/office/drawing/2014/main" id="{581B65F7-7EEB-7281-F244-F437EEC046C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290537" y="6383072"/>
            <a:ext cx="936674" cy="370248"/>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F6691706-AB3A-0251-7F3E-11585D4421C3}"/>
              </a:ext>
            </a:extLst>
          </p:cNvPr>
          <p:cNvPicPr>
            <a:picLocks noChangeAspect="1"/>
          </p:cNvPicPr>
          <p:nvPr userDrawn="1"/>
        </p:nvPicPr>
        <p:blipFill>
          <a:blip r:embed="rId18"/>
          <a:stretch>
            <a:fillRect/>
          </a:stretch>
        </p:blipFill>
        <p:spPr>
          <a:xfrm>
            <a:off x="11015802" y="136525"/>
            <a:ext cx="675996" cy="780278"/>
          </a:xfrm>
          <a:prstGeom prst="rect">
            <a:avLst/>
          </a:prstGeom>
        </p:spPr>
      </p:pic>
      <p:sp>
        <p:nvSpPr>
          <p:cNvPr id="11" name="Content Placeholder 2">
            <a:extLst>
              <a:ext uri="{FF2B5EF4-FFF2-40B4-BE49-F238E27FC236}">
                <a16:creationId xmlns:a16="http://schemas.microsoft.com/office/drawing/2014/main" id="{12A81A0A-0F4B-A6B6-5F9A-D018B9F73CE3}"/>
              </a:ext>
            </a:extLst>
          </p:cNvPr>
          <p:cNvSpPr txBox="1">
            <a:spLocks/>
          </p:cNvSpPr>
          <p:nvPr userDrawn="1"/>
        </p:nvSpPr>
        <p:spPr>
          <a:xfrm>
            <a:off x="2559659" y="545216"/>
            <a:ext cx="7315200" cy="7463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b="1"/>
          </a:p>
        </p:txBody>
      </p:sp>
    </p:spTree>
    <p:extLst>
      <p:ext uri="{BB962C8B-B14F-4D97-AF65-F5344CB8AC3E}">
        <p14:creationId xmlns:p14="http://schemas.microsoft.com/office/powerpoint/2010/main" val="31213849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952" r:id="rId12"/>
    <p:sldLayoutId id="2147483864" r:id="rId13"/>
  </p:sldLayoutIdLst>
  <p:hf sldNum="0" hdr="0" ftr="0" dt="0"/>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hivtools.unaids.org/wp-content/uploads/75D-Instructions-pour-Naomi.pdf.pdf"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zsfedL9TTXA" TargetMode="External"/><Relationship Id="rId2" Type="http://schemas.openxmlformats.org/officeDocument/2006/relationships/hyperlink" Target="https://onlinelibrary.wiley.com/doi/10.1002/jia2.25788" TargetMode="External"/><Relationship Id="rId1" Type="http://schemas.openxmlformats.org/officeDocument/2006/relationships/slideLayout" Target="../slideLayouts/slideLayout12.xml"/><Relationship Id="rId5" Type="http://schemas.openxmlformats.org/officeDocument/2006/relationships/hyperlink" Target="https://www.youtube.com/watch?v=OMENcuNhNPs" TargetMode="External"/><Relationship Id="rId4" Type="http://schemas.openxmlformats.org/officeDocument/2006/relationships/hyperlink" Target="https://www.youtube.com/watch?v=p7Bs6li1Rf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p:txBody>
          <a:bodyPr>
            <a:normAutofit fontScale="90000"/>
          </a:bodyPr>
          <a:lstStyle/>
          <a:p>
            <a:r>
              <a:rPr lang="en-US" dirty="0" err="1"/>
              <a:t>Modèle</a:t>
            </a:r>
            <a:r>
              <a:rPr lang="en-US" dirty="0"/>
              <a:t> de Naomi pour </a:t>
            </a:r>
            <a:r>
              <a:rPr lang="en-US" dirty="0" err="1"/>
              <a:t>l'estimation</a:t>
            </a:r>
            <a:r>
              <a:rPr lang="en-US" dirty="0"/>
              <a:t> du VIH au </a:t>
            </a:r>
            <a:r>
              <a:rPr lang="en-US" dirty="0" err="1"/>
              <a:t>niveau</a:t>
            </a:r>
            <a:r>
              <a:rPr lang="en-US" dirty="0"/>
              <a:t> sous-national</a:t>
            </a:r>
            <a:endParaRPr lang="en-CH"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p:txBody>
          <a:bodyPr/>
          <a:lstStyle/>
          <a:p>
            <a:r>
              <a:rPr lang="en-US" i="1"/>
              <a:t>Version 12 décembre </a:t>
            </a:r>
            <a:r>
              <a:rPr lang="en-US"/>
              <a:t>2024</a:t>
            </a:r>
            <a:endParaRPr lang="en-CH"/>
          </a:p>
        </p:txBody>
      </p:sp>
      <p:pic>
        <p:nvPicPr>
          <p:cNvPr id="4" name="Picture 3" descr="Graphical user interface&#10;&#10;Description automatically generated">
            <a:extLst>
              <a:ext uri="{FF2B5EF4-FFF2-40B4-BE49-F238E27FC236}">
                <a16:creationId xmlns:a16="http://schemas.microsoft.com/office/drawing/2014/main" id="{219B0F60-4714-664A-8E5E-05C097CEEE2F}"/>
              </a:ext>
            </a:extLst>
          </p:cNvPr>
          <p:cNvPicPr>
            <a:picLocks noChangeAspect="1"/>
          </p:cNvPicPr>
          <p:nvPr/>
        </p:nvPicPr>
        <p:blipFill>
          <a:blip r:embed="rId3"/>
          <a:stretch>
            <a:fillRect/>
          </a:stretch>
        </p:blipFill>
        <p:spPr>
          <a:xfrm>
            <a:off x="5281928" y="4429919"/>
            <a:ext cx="1640342" cy="1893389"/>
          </a:xfrm>
          <a:prstGeom prst="rect">
            <a:avLst/>
          </a:prstGeom>
        </p:spPr>
      </p:pic>
      <p:sp>
        <p:nvSpPr>
          <p:cNvPr id="5" name="Rectangle 4">
            <a:extLst>
              <a:ext uri="{FF2B5EF4-FFF2-40B4-BE49-F238E27FC236}">
                <a16:creationId xmlns:a16="http://schemas.microsoft.com/office/drawing/2014/main" id="{055CA09A-43E9-EA34-8E2C-0207B45C9FF6}"/>
              </a:ext>
            </a:extLst>
          </p:cNvPr>
          <p:cNvSpPr/>
          <p:nvPr/>
        </p:nvSpPr>
        <p:spPr>
          <a:xfrm>
            <a:off x="10668000" y="0"/>
            <a:ext cx="1524000" cy="1122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E895-06CD-9209-B8C4-E9EA3B5A9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98A97-7997-182A-E09B-CE1C89BA57DD}"/>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9" name="Content Placeholder 2">
            <a:extLst>
              <a:ext uri="{FF2B5EF4-FFF2-40B4-BE49-F238E27FC236}">
                <a16:creationId xmlns:a16="http://schemas.microsoft.com/office/drawing/2014/main" id="{3FF786D1-C476-03B4-02A2-ABDF78F776B4}"/>
              </a:ext>
            </a:extLst>
          </p:cNvPr>
          <p:cNvSpPr txBox="1">
            <a:spLocks/>
          </p:cNvSpPr>
          <p:nvPr/>
        </p:nvSpPr>
        <p:spPr>
          <a:xfrm>
            <a:off x="839593" y="1624679"/>
            <a:ext cx="6885646" cy="578097"/>
          </a:xfrm>
          <a:prstGeom prst="rect">
            <a:avLst/>
          </a:prstGeom>
        </p:spPr>
        <p:txBody>
          <a:bodyPr vert="horz" lIns="91440" tIns="45720" rIns="91440" bIns="45720" rtlCol="0" anchor="t">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000"/>
          </a:p>
          <a:p>
            <a:pPr marL="502920" lvl="1" indent="0">
              <a:buNone/>
            </a:pPr>
            <a:r>
              <a:rPr lang="en-US" i="1"/>
              <a:t>Modèles d'estimation bayésienne transversale pour petits domaines</a:t>
            </a: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cxnSp>
        <p:nvCxnSpPr>
          <p:cNvPr id="5" name="Straight Connector 4">
            <a:extLst>
              <a:ext uri="{FF2B5EF4-FFF2-40B4-BE49-F238E27FC236}">
                <a16:creationId xmlns:a16="http://schemas.microsoft.com/office/drawing/2014/main" id="{C60F8E2F-1DAE-481C-E8C6-A6BBACCD594D}"/>
              </a:ext>
            </a:extLst>
          </p:cNvPr>
          <p:cNvCxnSpPr>
            <a:cxnSpLocks/>
          </p:cNvCxnSpPr>
          <p:nvPr/>
        </p:nvCxnSpPr>
        <p:spPr>
          <a:xfrm>
            <a:off x="1987420" y="2290706"/>
            <a:ext cx="8592453" cy="3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A6E0B0-314D-DBDD-A6D2-45E9F63ECBB9}"/>
              </a:ext>
            </a:extLst>
          </p:cNvPr>
          <p:cNvCxnSpPr>
            <a:cxnSpLocks/>
          </p:cNvCxnSpPr>
          <p:nvPr/>
        </p:nvCxnSpPr>
        <p:spPr>
          <a:xfrm>
            <a:off x="1997614" y="2279820"/>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4650B9-2D84-BA13-66D8-DAC4D5FE92B9}"/>
              </a:ext>
            </a:extLst>
          </p:cNvPr>
          <p:cNvCxnSpPr>
            <a:cxnSpLocks/>
          </p:cNvCxnSpPr>
          <p:nvPr/>
        </p:nvCxnSpPr>
        <p:spPr>
          <a:xfrm>
            <a:off x="9552849" y="2322440"/>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E5F970-47B5-B32D-C841-33F0AA067E7C}"/>
              </a:ext>
            </a:extLst>
          </p:cNvPr>
          <p:cNvCxnSpPr>
            <a:cxnSpLocks/>
          </p:cNvCxnSpPr>
          <p:nvPr/>
        </p:nvCxnSpPr>
        <p:spPr>
          <a:xfrm>
            <a:off x="5925295" y="2317142"/>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941B3B-2697-C67D-F7BF-FD9B722E017B}"/>
              </a:ext>
            </a:extLst>
          </p:cNvPr>
          <p:cNvCxnSpPr>
            <a:cxnSpLocks/>
          </p:cNvCxnSpPr>
          <p:nvPr/>
        </p:nvCxnSpPr>
        <p:spPr>
          <a:xfrm>
            <a:off x="10113715" y="2317142"/>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5AE3BB-3364-C36D-7A8E-F100638F762D}"/>
              </a:ext>
            </a:extLst>
          </p:cNvPr>
          <p:cNvCxnSpPr>
            <a:cxnSpLocks/>
          </p:cNvCxnSpPr>
          <p:nvPr/>
        </p:nvCxnSpPr>
        <p:spPr>
          <a:xfrm>
            <a:off x="10579873" y="2309367"/>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6DB4F7B-BD7E-9902-FB19-D2339B921AF1}"/>
              </a:ext>
            </a:extLst>
          </p:cNvPr>
          <p:cNvSpPr>
            <a:spLocks noGrp="1"/>
          </p:cNvSpPr>
          <p:nvPr>
            <p:ph idx="1"/>
          </p:nvPr>
        </p:nvSpPr>
        <p:spPr>
          <a:xfrm>
            <a:off x="2559659" y="545216"/>
            <a:ext cx="7315200" cy="746328"/>
          </a:xfrm>
        </p:spPr>
        <p:txBody>
          <a:bodyPr>
            <a:normAutofit/>
          </a:bodyPr>
          <a:lstStyle/>
          <a:p>
            <a:pPr marL="0" indent="0" algn="ctr">
              <a:buNone/>
            </a:pPr>
            <a:r>
              <a:rPr lang="en-US" sz="3200" b="1" dirty="0">
                <a:solidFill>
                  <a:schemeClr val="tx1"/>
                </a:solidFill>
              </a:rPr>
              <a:t>Les apports de Naomi</a:t>
            </a:r>
          </a:p>
        </p:txBody>
      </p:sp>
      <p:sp>
        <p:nvSpPr>
          <p:cNvPr id="22" name="TextBox 21">
            <a:extLst>
              <a:ext uri="{FF2B5EF4-FFF2-40B4-BE49-F238E27FC236}">
                <a16:creationId xmlns:a16="http://schemas.microsoft.com/office/drawing/2014/main" id="{197ADEAB-119D-4E47-DA43-B802AFEAF8D8}"/>
              </a:ext>
            </a:extLst>
          </p:cNvPr>
          <p:cNvSpPr txBox="1"/>
          <p:nvPr/>
        </p:nvSpPr>
        <p:spPr>
          <a:xfrm>
            <a:off x="1033009" y="3258365"/>
            <a:ext cx="2005677" cy="923330"/>
          </a:xfrm>
          <a:prstGeom prst="rect">
            <a:avLst/>
          </a:prstGeom>
          <a:noFill/>
        </p:spPr>
        <p:txBody>
          <a:bodyPr wrap="none" rtlCol="0">
            <a:spAutoFit/>
          </a:bodyPr>
          <a:lstStyle/>
          <a:p>
            <a:pPr algn="ctr"/>
            <a:r>
              <a:rPr lang="en-US" b="1">
                <a:solidFill>
                  <a:schemeClr val="bg1"/>
                </a:solidFill>
              </a:rPr>
              <a:t>Données du </a:t>
            </a:r>
            <a:r>
              <a:rPr lang="en-US" b="1" err="1">
                <a:solidFill>
                  <a:schemeClr val="bg1"/>
                </a:solidFill>
              </a:rPr>
              <a:t>programme</a:t>
            </a:r>
          </a:p>
          <a:p>
            <a:pPr algn="ctr"/>
            <a:endParaRPr lang="en-US"/>
          </a:p>
          <a:p>
            <a:pPr algn="ctr"/>
            <a:r>
              <a:rPr lang="en-US"/>
              <a:t>Données d'enquête</a:t>
            </a:r>
          </a:p>
        </p:txBody>
      </p:sp>
      <p:sp>
        <p:nvSpPr>
          <p:cNvPr id="39" name="TextBox 38">
            <a:extLst>
              <a:ext uri="{FF2B5EF4-FFF2-40B4-BE49-F238E27FC236}">
                <a16:creationId xmlns:a16="http://schemas.microsoft.com/office/drawing/2014/main" id="{127484A6-C623-C2DE-C2BC-5717E3426918}"/>
              </a:ext>
            </a:extLst>
          </p:cNvPr>
          <p:cNvSpPr txBox="1"/>
          <p:nvPr/>
        </p:nvSpPr>
        <p:spPr>
          <a:xfrm>
            <a:off x="4903174" y="3236911"/>
            <a:ext cx="2005677" cy="646331"/>
          </a:xfrm>
          <a:prstGeom prst="rect">
            <a:avLst/>
          </a:prstGeom>
          <a:noFill/>
        </p:spPr>
        <p:txBody>
          <a:bodyPr wrap="none" rtlCol="0">
            <a:spAutoFit/>
          </a:bodyPr>
          <a:lstStyle/>
          <a:p>
            <a:pPr algn="ctr"/>
            <a:r>
              <a:rPr lang="en-US" b="1">
                <a:solidFill>
                  <a:schemeClr val="accent1"/>
                </a:solidFill>
              </a:rPr>
              <a:t>Données du </a:t>
            </a:r>
            <a:r>
              <a:rPr lang="en-US" b="1" err="1">
                <a:solidFill>
                  <a:schemeClr val="accent1"/>
                </a:solidFill>
              </a:rPr>
              <a:t>programme</a:t>
            </a:r>
          </a:p>
          <a:p>
            <a:pPr algn="ctr"/>
            <a:endParaRPr lang="en-US"/>
          </a:p>
        </p:txBody>
      </p:sp>
      <p:sp>
        <p:nvSpPr>
          <p:cNvPr id="41" name="Rectangle 40">
            <a:extLst>
              <a:ext uri="{FF2B5EF4-FFF2-40B4-BE49-F238E27FC236}">
                <a16:creationId xmlns:a16="http://schemas.microsoft.com/office/drawing/2014/main" id="{8EF8417D-86B2-A1AD-5353-86C2AF85F291}"/>
              </a:ext>
            </a:extLst>
          </p:cNvPr>
          <p:cNvSpPr/>
          <p:nvPr/>
        </p:nvSpPr>
        <p:spPr>
          <a:xfrm>
            <a:off x="935301" y="2672388"/>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 de l'enquête </a:t>
            </a:r>
          </a:p>
        </p:txBody>
      </p:sp>
      <p:sp>
        <p:nvSpPr>
          <p:cNvPr id="42" name="Rectangle 41">
            <a:extLst>
              <a:ext uri="{FF2B5EF4-FFF2-40B4-BE49-F238E27FC236}">
                <a16:creationId xmlns:a16="http://schemas.microsoft.com/office/drawing/2014/main" id="{F1D88BC4-2481-1447-BB66-88310746C38B}"/>
              </a:ext>
            </a:extLst>
          </p:cNvPr>
          <p:cNvSpPr/>
          <p:nvPr/>
        </p:nvSpPr>
        <p:spPr>
          <a:xfrm>
            <a:off x="4824747" y="2689737"/>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 en cours</a:t>
            </a:r>
          </a:p>
        </p:txBody>
      </p:sp>
      <p:sp>
        <p:nvSpPr>
          <p:cNvPr id="43" name="Rectangle 42">
            <a:extLst>
              <a:ext uri="{FF2B5EF4-FFF2-40B4-BE49-F238E27FC236}">
                <a16:creationId xmlns:a16="http://schemas.microsoft.com/office/drawing/2014/main" id="{4BCD8405-1FB7-7E4A-A98D-0565AB9422CE}"/>
              </a:ext>
            </a:extLst>
          </p:cNvPr>
          <p:cNvSpPr/>
          <p:nvPr/>
        </p:nvSpPr>
        <p:spPr>
          <a:xfrm>
            <a:off x="8817296" y="2672388"/>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Années à venir</a:t>
            </a:r>
          </a:p>
        </p:txBody>
      </p:sp>
      <p:sp>
        <p:nvSpPr>
          <p:cNvPr id="55" name="Content Placeholder 2">
            <a:extLst>
              <a:ext uri="{FF2B5EF4-FFF2-40B4-BE49-F238E27FC236}">
                <a16:creationId xmlns:a16="http://schemas.microsoft.com/office/drawing/2014/main" id="{118D2E12-4E16-C1D9-E5DA-52DA6F347248}"/>
              </a:ext>
            </a:extLst>
          </p:cNvPr>
          <p:cNvSpPr txBox="1">
            <a:spLocks/>
          </p:cNvSpPr>
          <p:nvPr/>
        </p:nvSpPr>
        <p:spPr>
          <a:xfrm>
            <a:off x="7912361" y="1630693"/>
            <a:ext cx="3284972" cy="5780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000"/>
          </a:p>
          <a:p>
            <a:pPr marL="502920" lvl="1" indent="0">
              <a:buNone/>
            </a:pPr>
            <a:r>
              <a:rPr lang="en-US" i="1"/>
              <a:t>Projections à court terme</a:t>
            </a: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52A1056E-8946-B42B-B907-0DFDFC0D02E1}"/>
              </a:ext>
            </a:extLst>
          </p:cNvPr>
          <p:cNvSpPr txBox="1"/>
          <p:nvPr/>
        </p:nvSpPr>
        <p:spPr>
          <a:xfrm>
            <a:off x="1084305" y="4627142"/>
            <a:ext cx="10750643" cy="1200329"/>
          </a:xfrm>
          <a:prstGeom prst="rect">
            <a:avLst/>
          </a:prstGeom>
          <a:noFill/>
        </p:spPr>
        <p:txBody>
          <a:bodyPr wrap="square">
            <a:spAutoFit/>
          </a:bodyPr>
          <a:lstStyle/>
          <a:p>
            <a:pPr marL="0" indent="0">
              <a:buNone/>
            </a:pPr>
            <a:r>
              <a:rPr lang="en-US" sz="2400" dirty="0"/>
              <a:t>Si les données du </a:t>
            </a:r>
            <a:r>
              <a:rPr lang="en-US" sz="2400" dirty="0" err="1"/>
              <a:t>programme</a:t>
            </a:r>
            <a:r>
              <a:rPr lang="en-US" sz="2400" dirty="0"/>
              <a:t> </a:t>
            </a:r>
            <a:r>
              <a:rPr lang="en-US" sz="2400" dirty="0" err="1"/>
              <a:t>infranational</a:t>
            </a:r>
            <a:r>
              <a:rPr lang="en-US" sz="2400" dirty="0"/>
              <a:t> </a:t>
            </a:r>
            <a:r>
              <a:rPr lang="en-US" sz="2400" b="1" dirty="0"/>
              <a:t>ne </a:t>
            </a:r>
            <a:r>
              <a:rPr lang="en-US" sz="2400" b="1" dirty="0" err="1"/>
              <a:t>sont</a:t>
            </a:r>
            <a:r>
              <a:rPr lang="en-US" sz="2400" b="1" dirty="0"/>
              <a:t> pas </a:t>
            </a:r>
            <a:r>
              <a:rPr lang="en-US" sz="2400" b="1" dirty="0" err="1"/>
              <a:t>disponibles</a:t>
            </a:r>
            <a:r>
              <a:rPr lang="en-US" sz="2400" b="1" dirty="0"/>
              <a:t> </a:t>
            </a:r>
            <a:r>
              <a:rPr lang="en-US" sz="2400" dirty="0"/>
              <a:t>pour </a:t>
            </a:r>
            <a:r>
              <a:rPr lang="en-US" sz="2400" dirty="0" err="1"/>
              <a:t>l'année</a:t>
            </a:r>
            <a:r>
              <a:rPr lang="en-US" sz="2400" dirty="0"/>
              <a:t> de </a:t>
            </a:r>
            <a:r>
              <a:rPr lang="en-US" sz="2400" dirty="0" err="1"/>
              <a:t>l'enquête</a:t>
            </a:r>
            <a:r>
              <a:rPr lang="en-US" sz="2400" dirty="0"/>
              <a:t> la plus </a:t>
            </a:r>
            <a:r>
              <a:rPr lang="en-US" sz="2400" dirty="0" err="1"/>
              <a:t>récente</a:t>
            </a:r>
            <a:r>
              <a:rPr lang="en-US" sz="2400" dirty="0"/>
              <a:t> :</a:t>
            </a:r>
          </a:p>
          <a:p>
            <a:pPr marL="342900" indent="-342900">
              <a:buFont typeface="Arial" panose="020B0604020202020204" pitchFamily="34" charset="0"/>
              <a:buChar char="•"/>
            </a:pPr>
            <a:r>
              <a:rPr lang="en-US" sz="2400" dirty="0" err="1"/>
              <a:t>Inclure</a:t>
            </a:r>
            <a:r>
              <a:rPr lang="en-US" sz="2400" dirty="0"/>
              <a:t> les </a:t>
            </a:r>
            <a:r>
              <a:rPr lang="en-US" sz="2400" dirty="0" err="1"/>
              <a:t>programmes</a:t>
            </a:r>
            <a:r>
              <a:rPr lang="en-US" sz="2400" dirty="0"/>
              <a:t> TAR et ANC au pas de temps </a:t>
            </a:r>
            <a:r>
              <a:rPr lang="en-US" sz="2400" dirty="0" err="1"/>
              <a:t>actuel</a:t>
            </a:r>
            <a:r>
              <a:rPr lang="en-US" sz="2400" dirty="0"/>
              <a:t> </a:t>
            </a:r>
            <a:r>
              <a:rPr lang="en-US" sz="2400" dirty="0" err="1"/>
              <a:t>uniquement</a:t>
            </a:r>
            <a:endParaRPr lang="en-US" sz="2400" dirty="0"/>
          </a:p>
        </p:txBody>
      </p:sp>
    </p:spTree>
    <p:extLst>
      <p:ext uri="{BB962C8B-B14F-4D97-AF65-F5344CB8AC3E}">
        <p14:creationId xmlns:p14="http://schemas.microsoft.com/office/powerpoint/2010/main" val="210491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A689D-F302-3F42-DB0C-45FBEF903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DCA61-6017-0410-4E4D-5CD1B72288A8}"/>
              </a:ext>
            </a:extLst>
          </p:cNvPr>
          <p:cNvSpPr>
            <a:spLocks noGrp="1"/>
          </p:cNvSpPr>
          <p:nvPr>
            <p:ph type="title"/>
          </p:nvPr>
        </p:nvSpPr>
        <p:spPr/>
        <p:txBody>
          <a:bodyPr>
            <a:normAutofit fontScale="90000"/>
          </a:bodyPr>
          <a:lstStyle/>
          <a:p>
            <a:br>
              <a:rPr lang="en-US" dirty="0"/>
            </a:br>
            <a:br>
              <a:rPr lang="en-US" dirty="0"/>
            </a:br>
            <a:br>
              <a:rPr lang="en-US" dirty="0"/>
            </a:br>
            <a:endParaRPr lang="en-US" dirty="0"/>
          </a:p>
        </p:txBody>
      </p:sp>
      <p:sp>
        <p:nvSpPr>
          <p:cNvPr id="19" name="Content Placeholder 2">
            <a:extLst>
              <a:ext uri="{FF2B5EF4-FFF2-40B4-BE49-F238E27FC236}">
                <a16:creationId xmlns:a16="http://schemas.microsoft.com/office/drawing/2014/main" id="{3B099505-883A-7077-7264-B00D42D3030F}"/>
              </a:ext>
            </a:extLst>
          </p:cNvPr>
          <p:cNvSpPr>
            <a:spLocks noGrp="1"/>
          </p:cNvSpPr>
          <p:nvPr>
            <p:ph idx="1"/>
          </p:nvPr>
        </p:nvSpPr>
        <p:spPr>
          <a:xfrm>
            <a:off x="2559659" y="545216"/>
            <a:ext cx="7315200" cy="746328"/>
          </a:xfrm>
        </p:spPr>
        <p:txBody>
          <a:bodyPr>
            <a:normAutofit fontScale="92500" lnSpcReduction="20000"/>
          </a:bodyPr>
          <a:lstStyle/>
          <a:p>
            <a:pPr marL="0" indent="0" algn="ctr">
              <a:buNone/>
            </a:pPr>
            <a:r>
              <a:rPr lang="en-US" sz="3200" b="1"/>
              <a:t>Méthode </a:t>
            </a:r>
            <a:r>
              <a:rPr lang="en-US" sz="3200" b="1">
                <a:solidFill>
                  <a:schemeClr val="tx1"/>
                </a:solidFill>
              </a:rPr>
              <a:t>Naomi </a:t>
            </a:r>
            <a:r>
              <a:rPr lang="en-US" sz="3200" b="1"/>
              <a:t>: Estimation de petites zones</a:t>
            </a:r>
            <a:endParaRPr lang="en-US" sz="3200" b="1">
              <a:solidFill>
                <a:schemeClr val="tx1"/>
              </a:solidFill>
            </a:endParaRPr>
          </a:p>
        </p:txBody>
      </p:sp>
      <p:sp>
        <p:nvSpPr>
          <p:cNvPr id="3" name="Content Placeholder 2">
            <a:extLst>
              <a:ext uri="{FF2B5EF4-FFF2-40B4-BE49-F238E27FC236}">
                <a16:creationId xmlns:a16="http://schemas.microsoft.com/office/drawing/2014/main" id="{FAC33A34-08B7-CFFF-DEA8-9B1BEC6A0B64}"/>
              </a:ext>
            </a:extLst>
          </p:cNvPr>
          <p:cNvSpPr txBox="1">
            <a:spLocks/>
          </p:cNvSpPr>
          <p:nvPr/>
        </p:nvSpPr>
        <p:spPr>
          <a:xfrm>
            <a:off x="1575880" y="1011678"/>
            <a:ext cx="9922213" cy="274627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a:t>Naomi est un modèle statistique bayésien d'estimation à petite échelle (SAE). </a:t>
            </a:r>
          </a:p>
          <a:p>
            <a:r>
              <a:rPr lang="en-US"/>
              <a:t>Les petits échantillons au niveau du district fournissent des estimations bruyantes</a:t>
            </a:r>
            <a:endParaRPr lang="en-GB"/>
          </a:p>
          <a:p>
            <a:r>
              <a:rPr lang="en-GB"/>
              <a:t>Le modèle SAE utilise des informations sur les relations spatiales entre des lieux voisins. </a:t>
            </a:r>
          </a:p>
          <a:p>
            <a:r>
              <a:rPr lang="en-GB"/>
              <a:t>Emprunte les données des voisins pour lisser les variations des données dans l'espace</a:t>
            </a:r>
            <a:endParaRPr lang="en-US"/>
          </a:p>
        </p:txBody>
      </p:sp>
      <p:pic>
        <p:nvPicPr>
          <p:cNvPr id="6" name="Picture 5">
            <a:extLst>
              <a:ext uri="{FF2B5EF4-FFF2-40B4-BE49-F238E27FC236}">
                <a16:creationId xmlns:a16="http://schemas.microsoft.com/office/drawing/2014/main" id="{66608C37-9AEE-B3E5-2871-38E925E3FA06}"/>
              </a:ext>
            </a:extLst>
          </p:cNvPr>
          <p:cNvPicPr>
            <a:picLocks noChangeAspect="1"/>
          </p:cNvPicPr>
          <p:nvPr/>
        </p:nvPicPr>
        <p:blipFill>
          <a:blip r:embed="rId3"/>
          <a:stretch>
            <a:fillRect/>
          </a:stretch>
        </p:blipFill>
        <p:spPr>
          <a:xfrm>
            <a:off x="3282730" y="3757951"/>
            <a:ext cx="5869057" cy="2982833"/>
          </a:xfrm>
          <a:prstGeom prst="rect">
            <a:avLst/>
          </a:prstGeom>
        </p:spPr>
      </p:pic>
    </p:spTree>
    <p:extLst>
      <p:ext uri="{BB962C8B-B14F-4D97-AF65-F5344CB8AC3E}">
        <p14:creationId xmlns:p14="http://schemas.microsoft.com/office/powerpoint/2010/main" val="30276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FB0BF-E101-BD04-144B-68A27D54C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C3F9D-1569-FCBC-5F3D-42EFCB8F7603}"/>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19" name="Content Placeholder 2">
            <a:extLst>
              <a:ext uri="{FF2B5EF4-FFF2-40B4-BE49-F238E27FC236}">
                <a16:creationId xmlns:a16="http://schemas.microsoft.com/office/drawing/2014/main" id="{A3ACECC0-1BD6-4798-616E-B9E8E9EA7004}"/>
              </a:ext>
            </a:extLst>
          </p:cNvPr>
          <p:cNvSpPr>
            <a:spLocks noGrp="1"/>
          </p:cNvSpPr>
          <p:nvPr>
            <p:ph idx="1"/>
          </p:nvPr>
        </p:nvSpPr>
        <p:spPr>
          <a:xfrm>
            <a:off x="1881812" y="287655"/>
            <a:ext cx="8428376" cy="746328"/>
          </a:xfrm>
        </p:spPr>
        <p:txBody>
          <a:bodyPr>
            <a:noAutofit/>
          </a:bodyPr>
          <a:lstStyle/>
          <a:p>
            <a:pPr marL="0" indent="0" algn="ctr">
              <a:buNone/>
            </a:pPr>
            <a:r>
              <a:rPr lang="en-US" sz="3000" b="1" dirty="0" err="1"/>
              <a:t>Modéliser</a:t>
            </a:r>
            <a:r>
              <a:rPr lang="en-US" sz="3000" b="1" dirty="0"/>
              <a:t> </a:t>
            </a:r>
            <a:r>
              <a:rPr lang="en-US" sz="3000" b="1" dirty="0" err="1"/>
              <a:t>conjointement</a:t>
            </a:r>
            <a:r>
              <a:rPr lang="en-US" sz="3000" b="1" dirty="0"/>
              <a:t> la </a:t>
            </a:r>
            <a:r>
              <a:rPr lang="en-US" sz="3000" b="1" dirty="0" err="1"/>
              <a:t>prévalence</a:t>
            </a:r>
            <a:r>
              <a:rPr lang="en-US" sz="3000" b="1" dirty="0"/>
              <a:t> du VIH, la couverture des </a:t>
            </a:r>
            <a:r>
              <a:rPr lang="en-US" sz="3000" b="1" dirty="0" err="1"/>
              <a:t>traitements</a:t>
            </a:r>
            <a:r>
              <a:rPr lang="en-US" sz="3000" b="1" dirty="0"/>
              <a:t> </a:t>
            </a:r>
            <a:r>
              <a:rPr lang="en-US" sz="3000" b="1" dirty="0" err="1"/>
              <a:t>antirétroviraux</a:t>
            </a:r>
            <a:r>
              <a:rPr lang="en-US" sz="3000" b="1" dirty="0"/>
              <a:t> et </a:t>
            </a:r>
            <a:r>
              <a:rPr lang="en-US" sz="3000" b="1" dirty="0" err="1"/>
              <a:t>l'incidence</a:t>
            </a:r>
            <a:r>
              <a:rPr lang="en-US" sz="3000" b="1" dirty="0"/>
              <a:t> du VIH</a:t>
            </a:r>
          </a:p>
        </p:txBody>
      </p:sp>
      <p:sp>
        <p:nvSpPr>
          <p:cNvPr id="4" name="Content Placeholder 6">
            <a:extLst>
              <a:ext uri="{FF2B5EF4-FFF2-40B4-BE49-F238E27FC236}">
                <a16:creationId xmlns:a16="http://schemas.microsoft.com/office/drawing/2014/main" id="{936EF462-E13A-8E1E-C035-1F6D4CECB5A2}"/>
              </a:ext>
            </a:extLst>
          </p:cNvPr>
          <p:cNvSpPr txBox="1">
            <a:spLocks/>
          </p:cNvSpPr>
          <p:nvPr/>
        </p:nvSpPr>
        <p:spPr>
          <a:xfrm>
            <a:off x="738292" y="1425593"/>
            <a:ext cx="5606258" cy="45330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a:p>
            <a:pPr marL="0" indent="0">
              <a:buFont typeface="Arial" panose="020B0604020202020204" pitchFamily="34" charset="0"/>
              <a:buNone/>
            </a:pPr>
            <a:r>
              <a:rPr lang="en-US" sz="2400" b="1"/>
              <a:t>Modèle de prévalence du VIH dans une petite zone</a:t>
            </a:r>
            <a:endParaRPr lang="en-US" sz="2400"/>
          </a:p>
          <a:p>
            <a:r>
              <a:rPr lang="en-US" sz="2400"/>
              <a:t>Améliorer la précision et l'exactitude des estimations des districts en les combinant : </a:t>
            </a:r>
          </a:p>
          <a:p>
            <a:pPr lvl="1"/>
            <a:r>
              <a:rPr lang="en-US"/>
              <a:t>Estimations de l'enquête (prévalence du VIH dans le district)</a:t>
            </a:r>
          </a:p>
          <a:p>
            <a:pPr lvl="1"/>
            <a:r>
              <a:rPr lang="en-US" b="1"/>
              <a:t>Données du </a:t>
            </a:r>
            <a:r>
              <a:rPr lang="en-US" b="1" err="1"/>
              <a:t>programme </a:t>
            </a:r>
            <a:r>
              <a:rPr lang="en-US"/>
              <a:t>(prévalence des tests de CPN) </a:t>
            </a:r>
          </a:p>
          <a:p>
            <a:pPr lvl="1"/>
            <a:r>
              <a:rPr lang="en-US" b="1"/>
              <a:t>Structure spatiale </a:t>
            </a:r>
            <a:r>
              <a:rPr lang="en-US"/>
              <a:t>(corrélation entre les districts </a:t>
            </a:r>
            <a:r>
              <a:rPr lang="en-US" err="1"/>
              <a:t>voisins)</a:t>
            </a:r>
            <a:endParaRPr lang="en-US" b="1"/>
          </a:p>
        </p:txBody>
      </p:sp>
      <p:pic>
        <p:nvPicPr>
          <p:cNvPr id="5" name="Picture 4" descr="A close up of a map&#10;&#10;Description automatically generated">
            <a:extLst>
              <a:ext uri="{FF2B5EF4-FFF2-40B4-BE49-F238E27FC236}">
                <a16:creationId xmlns:a16="http://schemas.microsoft.com/office/drawing/2014/main" id="{E00B9659-158A-0B27-DC4B-D770BFF946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801"/>
          <a:stretch/>
        </p:blipFill>
        <p:spPr>
          <a:xfrm>
            <a:off x="6344550" y="1425593"/>
            <a:ext cx="4890780" cy="5206625"/>
          </a:xfrm>
          <a:prstGeom prst="rect">
            <a:avLst/>
          </a:prstGeom>
        </p:spPr>
      </p:pic>
    </p:spTree>
    <p:extLst>
      <p:ext uri="{BB962C8B-B14F-4D97-AF65-F5344CB8AC3E}">
        <p14:creationId xmlns:p14="http://schemas.microsoft.com/office/powerpoint/2010/main" val="337486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B5527-E58E-A5B8-6911-8065D3D72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EC1FD-5E73-AF7C-3EED-205C7EBAD7F9}"/>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19" name="Content Placeholder 2">
            <a:extLst>
              <a:ext uri="{FF2B5EF4-FFF2-40B4-BE49-F238E27FC236}">
                <a16:creationId xmlns:a16="http://schemas.microsoft.com/office/drawing/2014/main" id="{DD15087D-5A99-B7D4-C62F-5ED4D23B8D42}"/>
              </a:ext>
            </a:extLst>
          </p:cNvPr>
          <p:cNvSpPr>
            <a:spLocks noGrp="1"/>
          </p:cNvSpPr>
          <p:nvPr>
            <p:ph idx="1"/>
          </p:nvPr>
        </p:nvSpPr>
        <p:spPr>
          <a:xfrm>
            <a:off x="1881812" y="401955"/>
            <a:ext cx="8428376" cy="746328"/>
          </a:xfrm>
        </p:spPr>
        <p:txBody>
          <a:bodyPr>
            <a:noAutofit/>
          </a:bodyPr>
          <a:lstStyle/>
          <a:p>
            <a:pPr marL="0" indent="0" algn="ctr">
              <a:buNone/>
            </a:pPr>
            <a:r>
              <a:rPr lang="en-US" sz="3000" b="1"/>
              <a:t>Modéliser conjointement la prévalence du VIH, la couverture des traitements antirétroviraux et l'incidence du VIH</a:t>
            </a:r>
          </a:p>
        </p:txBody>
      </p:sp>
      <p:sp>
        <p:nvSpPr>
          <p:cNvPr id="4" name="Content Placeholder 6">
            <a:extLst>
              <a:ext uri="{FF2B5EF4-FFF2-40B4-BE49-F238E27FC236}">
                <a16:creationId xmlns:a16="http://schemas.microsoft.com/office/drawing/2014/main" id="{4635E364-0E76-4D87-36EF-F2C262C30383}"/>
              </a:ext>
            </a:extLst>
          </p:cNvPr>
          <p:cNvSpPr txBox="1">
            <a:spLocks/>
          </p:cNvSpPr>
          <p:nvPr/>
        </p:nvSpPr>
        <p:spPr>
          <a:xfrm>
            <a:off x="738292" y="2324910"/>
            <a:ext cx="5357708" cy="3336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None/>
            </a:pPr>
            <a:r>
              <a:rPr lang="en-US" sz="2400" b="1" dirty="0" err="1"/>
              <a:t>Modèle</a:t>
            </a:r>
            <a:r>
              <a:rPr lang="en-US" sz="2400" b="1" dirty="0"/>
              <a:t> à petite </a:t>
            </a:r>
            <a:r>
              <a:rPr lang="en-US" sz="2400" b="1" dirty="0" err="1"/>
              <a:t>échelle</a:t>
            </a:r>
            <a:r>
              <a:rPr lang="en-US" sz="2400" b="1" dirty="0"/>
              <a:t> pour la couverture des </a:t>
            </a:r>
            <a:r>
              <a:rPr lang="en-US" sz="2400" b="1" dirty="0" err="1"/>
              <a:t>traitements</a:t>
            </a:r>
            <a:r>
              <a:rPr lang="en-US" sz="2400" b="1" dirty="0"/>
              <a:t> </a:t>
            </a:r>
            <a:r>
              <a:rPr lang="en-US" sz="2400" b="1" dirty="0" err="1"/>
              <a:t>antirétroviraux</a:t>
            </a:r>
            <a:endParaRPr lang="en-US" sz="2400" dirty="0"/>
          </a:p>
          <a:p>
            <a:r>
              <a:rPr lang="en-US" sz="2400" dirty="0"/>
              <a:t>CPN couverture TAR </a:t>
            </a:r>
            <a:r>
              <a:rPr lang="en-US" sz="2400" i="1" dirty="0" err="1"/>
              <a:t>avant</a:t>
            </a:r>
            <a:r>
              <a:rPr lang="en-US" sz="2400" i="1" dirty="0"/>
              <a:t> la première CPN </a:t>
            </a:r>
            <a:r>
              <a:rPr lang="en-US" sz="2400" dirty="0">
                <a:sym typeface="Wingdings" pitchFamily="2" charset="2"/>
              </a:rPr>
              <a:t> Structure </a:t>
            </a:r>
            <a:r>
              <a:rPr lang="en-US" sz="2400" dirty="0" err="1">
                <a:sym typeface="Wingdings" pitchFamily="2" charset="2"/>
              </a:rPr>
              <a:t>spatiale</a:t>
            </a:r>
            <a:r>
              <a:rPr lang="en-US" sz="2400" dirty="0">
                <a:sym typeface="Wingdings" pitchFamily="2" charset="2"/>
              </a:rPr>
              <a:t> relative de la couverture TAR de la population</a:t>
            </a:r>
            <a:endParaRPr lang="en-US" sz="2400" dirty="0"/>
          </a:p>
          <a:p>
            <a:pPr marL="457200" lvl="1" indent="0">
              <a:buNone/>
            </a:pPr>
            <a:endParaRPr lang="en-US" b="1" dirty="0"/>
          </a:p>
        </p:txBody>
      </p:sp>
      <p:pic>
        <p:nvPicPr>
          <p:cNvPr id="3" name="Picture 2" descr="A close up of a map&#10;&#10;Description automatically generated">
            <a:extLst>
              <a:ext uri="{FF2B5EF4-FFF2-40B4-BE49-F238E27FC236}">
                <a16:creationId xmlns:a16="http://schemas.microsoft.com/office/drawing/2014/main" id="{F415FF35-D321-64B4-8643-CBBB893804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835"/>
          <a:stretch/>
        </p:blipFill>
        <p:spPr>
          <a:xfrm>
            <a:off x="6325095" y="1509852"/>
            <a:ext cx="4890780" cy="5348148"/>
          </a:xfrm>
          <a:prstGeom prst="rect">
            <a:avLst/>
          </a:prstGeom>
        </p:spPr>
      </p:pic>
    </p:spTree>
    <p:extLst>
      <p:ext uri="{BB962C8B-B14F-4D97-AF65-F5344CB8AC3E}">
        <p14:creationId xmlns:p14="http://schemas.microsoft.com/office/powerpoint/2010/main" val="385871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7FA1-1F57-CE4B-5A11-DB9F5F7EC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7E43C-7BC4-5326-3035-FA4D10016B1C}"/>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19" name="Content Placeholder 2">
            <a:extLst>
              <a:ext uri="{FF2B5EF4-FFF2-40B4-BE49-F238E27FC236}">
                <a16:creationId xmlns:a16="http://schemas.microsoft.com/office/drawing/2014/main" id="{0AE5D99D-36BB-B7BA-B784-3BF8376A81C4}"/>
              </a:ext>
            </a:extLst>
          </p:cNvPr>
          <p:cNvSpPr>
            <a:spLocks noGrp="1"/>
          </p:cNvSpPr>
          <p:nvPr>
            <p:ph idx="1"/>
          </p:nvPr>
        </p:nvSpPr>
        <p:spPr>
          <a:xfrm>
            <a:off x="1881812" y="97155"/>
            <a:ext cx="8428376" cy="746328"/>
          </a:xfrm>
        </p:spPr>
        <p:txBody>
          <a:bodyPr>
            <a:noAutofit/>
          </a:bodyPr>
          <a:lstStyle/>
          <a:p>
            <a:pPr marL="0" indent="0" algn="ctr">
              <a:buNone/>
            </a:pPr>
            <a:r>
              <a:rPr lang="en-US" sz="3000" b="1" dirty="0" err="1"/>
              <a:t>Modéliser</a:t>
            </a:r>
            <a:r>
              <a:rPr lang="en-US" sz="3000" b="1" dirty="0"/>
              <a:t> </a:t>
            </a:r>
            <a:r>
              <a:rPr lang="en-US" sz="3000" b="1" dirty="0" err="1"/>
              <a:t>conjointement</a:t>
            </a:r>
            <a:r>
              <a:rPr lang="en-US" sz="3000" b="1" dirty="0"/>
              <a:t> la </a:t>
            </a:r>
            <a:r>
              <a:rPr lang="en-US" sz="3000" b="1" dirty="0" err="1"/>
              <a:t>prévalence</a:t>
            </a:r>
            <a:r>
              <a:rPr lang="en-US" sz="3000" b="1" dirty="0"/>
              <a:t> du VIH, la couverture des </a:t>
            </a:r>
            <a:r>
              <a:rPr lang="en-US" sz="3000" b="1" dirty="0" err="1"/>
              <a:t>traitements</a:t>
            </a:r>
            <a:r>
              <a:rPr lang="en-US" sz="3000" b="1" dirty="0"/>
              <a:t> </a:t>
            </a:r>
            <a:r>
              <a:rPr lang="en-US" sz="3000" b="1" dirty="0" err="1"/>
              <a:t>antirétroviraux</a:t>
            </a:r>
            <a:r>
              <a:rPr lang="en-US" sz="3000" b="1" dirty="0"/>
              <a:t> et </a:t>
            </a:r>
            <a:r>
              <a:rPr lang="en-US" sz="3000" b="1" dirty="0" err="1"/>
              <a:t>l'incidence</a:t>
            </a:r>
            <a:r>
              <a:rPr lang="en-US" sz="3000" b="1" dirty="0"/>
              <a:t> du VIH</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6457F9-E4D1-061C-1498-975A9D50AC36}"/>
                  </a:ext>
                </a:extLst>
              </p:cNvPr>
              <p:cNvSpPr txBox="1"/>
              <p:nvPr/>
            </p:nvSpPr>
            <p:spPr>
              <a:xfrm>
                <a:off x="1439695" y="1432195"/>
                <a:ext cx="9688748" cy="4647426"/>
              </a:xfrm>
              <a:prstGeom prst="rect">
                <a:avLst/>
              </a:prstGeom>
              <a:noFill/>
            </p:spPr>
            <p:txBody>
              <a:bodyPr wrap="square">
                <a:spAutoFit/>
              </a:bodyPr>
              <a:lstStyle/>
              <a:p>
                <a:pPr marL="0" indent="0" algn="ctr">
                  <a:buNone/>
                </a:pPr>
                <a:r>
                  <a:rPr lang="en-US" sz="2400" b="1" dirty="0" err="1"/>
                  <a:t>Modèle</a:t>
                </a:r>
                <a:r>
                  <a:rPr lang="en-US" sz="2400" b="1" dirty="0"/>
                  <a:t> log-</a:t>
                </a:r>
                <a:r>
                  <a:rPr lang="en-US" sz="2400" b="1" dirty="0" err="1"/>
                  <a:t>linéaire</a:t>
                </a:r>
                <a:r>
                  <a:rPr lang="en-US" sz="2400" b="1" dirty="0"/>
                  <a:t> pour </a:t>
                </a:r>
                <a:r>
                  <a:rPr lang="en-US" sz="2400" b="1" dirty="0" err="1"/>
                  <a:t>l'incidence</a:t>
                </a:r>
                <a:r>
                  <a:rPr lang="en-US" sz="2400" b="1" dirty="0"/>
                  <a:t> du VIH</a:t>
                </a:r>
              </a:p>
              <a:p>
                <a:pPr marL="0" indent="0">
                  <a:buNone/>
                </a:pPr>
                <a:endParaRPr lang="en-US" sz="2400" b="1" dirty="0"/>
              </a:p>
              <a:p>
                <a:r>
                  <a:rPr lang="en-US" sz="2400" b="1" dirty="0" err="1"/>
                  <a:t>Défi</a:t>
                </a:r>
                <a:r>
                  <a:rPr lang="en-US" sz="2400" b="1" dirty="0"/>
                  <a:t> : </a:t>
                </a:r>
                <a:r>
                  <a:rPr lang="en-US" sz="2400" dirty="0" err="1"/>
                  <a:t>nombre</a:t>
                </a:r>
                <a:r>
                  <a:rPr lang="en-US" sz="2400" dirty="0"/>
                  <a:t> </a:t>
                </a:r>
                <a:r>
                  <a:rPr lang="en-US" sz="2400" i="1" dirty="0"/>
                  <a:t>très </a:t>
                </a:r>
                <a:r>
                  <a:rPr lang="en-US" sz="2400" dirty="0" err="1"/>
                  <a:t>faible</a:t>
                </a:r>
                <a:r>
                  <a:rPr lang="en-US" sz="2400" dirty="0"/>
                  <a:t> </a:t>
                </a:r>
                <a:r>
                  <a:rPr lang="en-US" sz="2400" dirty="0" err="1"/>
                  <a:t>d'infections</a:t>
                </a:r>
                <a:r>
                  <a:rPr lang="en-US" sz="2400" dirty="0"/>
                  <a:t> </a:t>
                </a:r>
                <a:r>
                  <a:rPr lang="en-US" sz="2400" dirty="0" err="1"/>
                  <a:t>récentes</a:t>
                </a:r>
                <a:r>
                  <a:rPr lang="en-US" sz="2400" dirty="0"/>
                  <a:t> dans les zones </a:t>
                </a:r>
                <a:r>
                  <a:rPr lang="en-US" sz="2400" dirty="0" err="1"/>
                  <a:t>infranationales</a:t>
                </a:r>
                <a:endParaRPr lang="en-US" sz="2400" dirty="0"/>
              </a:p>
              <a:p>
                <a:r>
                  <a:rPr lang="en-US" sz="2400" i="1" dirty="0"/>
                  <a:t>Il </a:t>
                </a:r>
                <a:r>
                  <a:rPr lang="en-US" sz="2400" i="1" dirty="0" err="1"/>
                  <a:t>n'est</a:t>
                </a:r>
                <a:r>
                  <a:rPr lang="en-US" sz="2400" i="1" dirty="0"/>
                  <a:t> pas possible de faire </a:t>
                </a:r>
                <a:r>
                  <a:rPr lang="en-US" sz="2400" i="1" dirty="0" err="1"/>
                  <a:t>une</a:t>
                </a:r>
                <a:r>
                  <a:rPr lang="en-US" sz="2400" i="1" dirty="0"/>
                  <a:t> estimation </a:t>
                </a:r>
                <a:r>
                  <a:rPr lang="en-US" sz="2400" i="1" dirty="0" err="1"/>
                  <a:t>directe</a:t>
                </a:r>
                <a:r>
                  <a:rPr lang="en-US" sz="2400" i="1" dirty="0"/>
                  <a:t> de </a:t>
                </a:r>
                <a:r>
                  <a:rPr lang="en-US" sz="2400" i="1" dirty="0" err="1"/>
                  <a:t>l'incidence</a:t>
                </a:r>
                <a:r>
                  <a:rPr lang="en-US" sz="2400" i="1" dirty="0"/>
                  <a:t> par district à </a:t>
                </a:r>
                <a:r>
                  <a:rPr lang="en-US" sz="2400" i="1" dirty="0" err="1"/>
                  <a:t>partir</a:t>
                </a:r>
                <a:r>
                  <a:rPr lang="en-US" sz="2400" i="1" dirty="0"/>
                  <a:t> </a:t>
                </a:r>
                <a:r>
                  <a:rPr lang="en-US" sz="2400" i="1" dirty="0" err="1"/>
                  <a:t>d'une</a:t>
                </a:r>
                <a:r>
                  <a:rPr lang="en-US" sz="2400" i="1" dirty="0"/>
                  <a:t> </a:t>
                </a:r>
                <a:r>
                  <a:rPr lang="en-US" sz="2400" i="1" dirty="0" err="1"/>
                  <a:t>enquête</a:t>
                </a:r>
                <a:r>
                  <a:rPr lang="en-US" sz="2400" i="1" dirty="0"/>
                  <a:t>.</a:t>
                </a:r>
                <a:endParaRPr lang="en-US" sz="1050" i="1" dirty="0"/>
              </a:p>
              <a:p>
                <a:endParaRPr lang="en-US" sz="2400" i="1" dirty="0"/>
              </a:p>
              <a:p>
                <a:r>
                  <a:rPr lang="en-US" sz="2400" dirty="0" err="1"/>
                  <a:t>Dynamique</a:t>
                </a:r>
                <a:r>
                  <a:rPr lang="en-US" sz="2400" dirty="0"/>
                  <a:t> de </a:t>
                </a:r>
                <a:r>
                  <a:rPr lang="en-US" sz="2400" i="1" dirty="0"/>
                  <a:t>base </a:t>
                </a:r>
                <a:r>
                  <a:rPr lang="en-US" sz="2400" dirty="0"/>
                  <a:t>de la transmission :</a:t>
                </a:r>
              </a:p>
              <a:p>
                <a:endParaRPr lang="en-US" sz="7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incidence</m:t>
                          </m:r>
                        </m:e>
                      </m:d>
                      <m:r>
                        <a:rPr lang="en-US" i="1">
                          <a:latin typeface="Cambria Math"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transmission</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e>
                      </m:d>
                      <m:r>
                        <a:rPr lang="en-US" b="0" i="1" smtClean="0">
                          <a:latin typeface="Cambria Math" charset="0"/>
                        </a:rPr>
                        <m:t>⋅</m:t>
                      </m:r>
                      <m:r>
                        <a:rPr lang="en-US" b="0" i="1" smtClean="0">
                          <a:latin typeface="Cambria Math" panose="02040503050406030204" pitchFamily="18" charset="0"/>
                        </a:rPr>
                        <m:t>[</m:t>
                      </m:r>
                      <m:r>
                        <m:rPr>
                          <m:sty m:val="p"/>
                        </m:rPr>
                        <a:rPr lang="en-US" b="0" i="0" smtClean="0">
                          <a:latin typeface="Cambria Math" panose="02040503050406030204" pitchFamily="18" charset="0"/>
                        </a:rPr>
                        <m:t>prevalenece</m:t>
                      </m:r>
                      <m:r>
                        <a:rPr lang="en-US" b="0" i="1" smtClean="0">
                          <a:latin typeface="Cambria Math" panose="02040503050406030204" pitchFamily="18" charset="0"/>
                        </a:rPr>
                        <m:t>]</m:t>
                      </m:r>
                      <m:r>
                        <a:rPr lang="en-US" b="0" i="1" smtClean="0">
                          <a:latin typeface="Cambria Math" charset="0"/>
                        </a:rPr>
                        <m:t>⋅</m:t>
                      </m:r>
                      <m:d>
                        <m:dPr>
                          <m:ctrlPr>
                            <a:rPr lang="en-US" b="0" i="1" smtClean="0">
                              <a:latin typeface="Cambria Math" panose="02040503050406030204" pitchFamily="18" charset="0"/>
                            </a:rPr>
                          </m:ctrlPr>
                        </m:dPr>
                        <m:e>
                          <m:r>
                            <a:rPr lang="en-US" b="0" i="1" smtClean="0">
                              <a:latin typeface="Cambria Math" charset="0"/>
                            </a:rPr>
                            <m:t>1−</m:t>
                          </m:r>
                          <m:r>
                            <a:rPr lang="en-US" b="0" i="1" smtClean="0">
                              <a:latin typeface="Cambria Math" charset="0"/>
                            </a:rPr>
                            <m:t>𝜔</m:t>
                          </m:r>
                          <m:r>
                            <a:rPr lang="en-US" b="0" i="1" smtClean="0">
                              <a:latin typeface="Cambria Math" charset="0"/>
                            </a:rPr>
                            <m:t>⋅[</m:t>
                          </m:r>
                          <m:r>
                            <m:rPr>
                              <m:sty m:val="p"/>
                            </m:rPr>
                            <a:rPr lang="en-US" b="0" i="0" smtClean="0">
                              <a:latin typeface="Cambria Math" panose="02040503050406030204" pitchFamily="18" charset="0"/>
                            </a:rPr>
                            <m:t>ART</m:t>
                          </m:r>
                          <m:r>
                            <a:rPr lang="en-US" b="0" i="0" smtClean="0">
                              <a:latin typeface="Cambria Math" panose="02040503050406030204" pitchFamily="18" charset="0"/>
                            </a:rPr>
                            <m:t> </m:t>
                          </m:r>
                          <m:r>
                            <m:rPr>
                              <m:sty m:val="p"/>
                            </m:rPr>
                            <a:rPr lang="en-US" b="0" i="0" smtClean="0">
                              <a:latin typeface="Cambria Math" panose="02040503050406030204" pitchFamily="18" charset="0"/>
                            </a:rPr>
                            <m:t>coverage</m:t>
                          </m:r>
                          <m:r>
                            <a:rPr lang="en-US" b="0" i="1" smtClean="0">
                              <a:latin typeface="Cambria Math" panose="02040503050406030204" pitchFamily="18" charset="0"/>
                            </a:rPr>
                            <m:t>]</m:t>
                          </m:r>
                        </m:e>
                      </m:d>
                    </m:oMath>
                  </m:oMathPara>
                </a14:m>
                <a:endParaRPr lang="en-US" sz="2400" dirty="0"/>
              </a:p>
              <a:p>
                <a:endParaRPr lang="en-US" sz="700" dirty="0"/>
              </a:p>
              <a:p>
                <a:pPr lvl="1"/>
                <a:r>
                  <a:rPr lang="en-US" sz="2400" dirty="0"/>
                  <a:t>Mon </a:t>
                </a:r>
                <a:r>
                  <a:rPr lang="en-US" sz="2400" dirty="0" err="1"/>
                  <a:t>risque</a:t>
                </a:r>
                <a:r>
                  <a:rPr lang="en-US" sz="2400" dirty="0"/>
                  <a:t> </a:t>
                </a:r>
                <a:r>
                  <a:rPr lang="en-US" sz="2400" dirty="0" err="1"/>
                  <a:t>d'infection</a:t>
                </a:r>
                <a:r>
                  <a:rPr lang="en-US" sz="2400" dirty="0"/>
                  <a:t> </a:t>
                </a:r>
                <a:r>
                  <a:rPr lang="en-US" sz="2400" dirty="0" err="1"/>
                  <a:t>dépend</a:t>
                </a:r>
                <a:r>
                  <a:rPr lang="en-US" sz="2400" dirty="0"/>
                  <a:t> de la </a:t>
                </a:r>
                <a:r>
                  <a:rPr lang="en-US" sz="2400" dirty="0" err="1"/>
                  <a:t>probabilité</a:t>
                </a:r>
                <a:r>
                  <a:rPr lang="en-US" sz="2400" dirty="0"/>
                  <a:t> que </a:t>
                </a:r>
                <a:r>
                  <a:rPr lang="en-US" sz="2400" dirty="0" err="1"/>
                  <a:t>j'entre</a:t>
                </a:r>
                <a:r>
                  <a:rPr lang="en-US" sz="2400" dirty="0"/>
                  <a:t> </a:t>
                </a:r>
                <a:r>
                  <a:rPr lang="en-US" sz="2400" dirty="0" err="1"/>
                  <a:t>en</a:t>
                </a:r>
                <a:r>
                  <a:rPr lang="en-US" sz="2400" dirty="0"/>
                  <a:t> contact avec </a:t>
                </a:r>
                <a:r>
                  <a:rPr lang="en-US" sz="2400" dirty="0" err="1"/>
                  <a:t>une</a:t>
                </a:r>
                <a:r>
                  <a:rPr lang="en-US" sz="2400" dirty="0"/>
                  <a:t> </a:t>
                </a:r>
                <a:r>
                  <a:rPr lang="en-US" sz="2400" dirty="0" err="1"/>
                  <a:t>personne</a:t>
                </a:r>
                <a:r>
                  <a:rPr lang="en-US" sz="2400" dirty="0"/>
                  <a:t> </a:t>
                </a:r>
                <a:r>
                  <a:rPr lang="en-US" sz="2400" dirty="0" err="1"/>
                  <a:t>infectieuse</a:t>
                </a:r>
                <a:r>
                  <a:rPr lang="en-US" sz="2400" dirty="0"/>
                  <a:t>".</a:t>
                </a:r>
              </a:p>
              <a:p>
                <a:endParaRPr lang="en-US" sz="2400" dirty="0"/>
              </a:p>
              <a:p>
                <a:r>
                  <a:rPr lang="en-US" sz="2400" dirty="0" err="1"/>
                  <a:t>Forme</a:t>
                </a:r>
                <a:r>
                  <a:rPr lang="en-US" sz="2400" dirty="0"/>
                  <a:t> log-</a:t>
                </a:r>
                <a:r>
                  <a:rPr lang="en-US" sz="2400" dirty="0" err="1"/>
                  <a:t>linéaire</a:t>
                </a:r>
                <a:r>
                  <a:rPr lang="en-US" sz="2400" dirty="0"/>
                  <a:t> pour </a:t>
                </a:r>
                <a:r>
                  <a:rPr lang="en-US" sz="2400" dirty="0" err="1"/>
                  <a:t>l'incidence</a:t>
                </a:r>
                <a:r>
                  <a:rPr lang="en-US" sz="2400" dirty="0"/>
                  <a:t> par district :</a:t>
                </a:r>
              </a:p>
              <a:p>
                <a:pPr marL="0" indent="0" algn="ctr">
                  <a:buNone/>
                </a:pPr>
                <a14:m>
                  <m:oMath xmlns:m="http://schemas.openxmlformats.org/officeDocument/2006/math">
                    <m:sSub>
                      <m:sSubPr>
                        <m:ctrlPr>
                          <a:rPr lang="en-US" sz="2400" i="1" smtClean="0">
                            <a:latin typeface="Cambria Math" panose="02040503050406030204" pitchFamily="18" charset="0"/>
                          </a:rPr>
                        </m:ctrlPr>
                      </m:sSubPr>
                      <m:e>
                        <m:r>
                          <m:rPr>
                            <m:sty m:val="p"/>
                          </m:rPr>
                          <a:rPr lang="en-US" sz="2400" i="1">
                            <a:latin typeface="Cambria Math" charset="0"/>
                          </a:rPr>
                          <m:t>log</m:t>
                        </m:r>
                        <m:r>
                          <a:rPr lang="en-US" sz="2400" i="1">
                            <a:latin typeface="Cambria Math" charset="0"/>
                          </a:rPr>
                          <m:t>(</m:t>
                        </m:r>
                        <m:r>
                          <a:rPr lang="en-US" sz="2400" b="0" i="1" smtClean="0">
                            <a:latin typeface="Cambria Math" charset="0"/>
                          </a:rPr>
                          <m:t>𝜆</m:t>
                        </m:r>
                      </m:e>
                      <m:sub>
                        <m:r>
                          <a:rPr lang="en-US" sz="2400" i="1">
                            <a:latin typeface="Cambria Math" charset="0"/>
                          </a:rPr>
                          <m:t>𝑖</m:t>
                        </m:r>
                      </m:sub>
                    </m:sSub>
                    <m:r>
                      <a:rPr lang="en-US" sz="2400" i="1">
                        <a:latin typeface="Cambria Math" charset="0"/>
                      </a:rPr>
                      <m:t>)=</m:t>
                    </m:r>
                  </m:oMath>
                </a14:m>
                <a:r>
                  <a:rPr lang="en-US" sz="2400" dirty="0"/>
                  <a:t> </a:t>
                </a:r>
                <a14:m>
                  <m:oMath xmlns:m="http://schemas.openxmlformats.org/officeDocument/2006/math">
                    <m:r>
                      <m:rPr>
                        <m:sty m:val="p"/>
                      </m:rPr>
                      <a:rPr lang="en-US" sz="2400" i="1">
                        <a:latin typeface="Cambria Math" charset="0"/>
                      </a:rPr>
                      <m:t>log</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𝜅</m:t>
                            </m:r>
                          </m:e>
                          <m:sub>
                            <m:r>
                              <a:rPr lang="en-US" sz="2400" i="1">
                                <a:latin typeface="Cambria Math" charset="0"/>
                              </a:rPr>
                              <m:t>0</m:t>
                            </m:r>
                          </m:sub>
                        </m:sSub>
                      </m:e>
                    </m:d>
                    <m:r>
                      <a:rPr lang="en-US" sz="2400" b="0" i="1" smtClean="0">
                        <a:latin typeface="Cambria Math" charset="0"/>
                      </a:rPr>
                      <m:t>+</m:t>
                    </m:r>
                    <m:r>
                      <m:rPr>
                        <m:sty m:val="p"/>
                      </m:rPr>
                      <a:rPr lang="en-US" sz="2400" b="0" i="1" smtClean="0">
                        <a:latin typeface="Cambria Math" charset="0"/>
                      </a:rPr>
                      <m:t>log</m:t>
                    </m:r>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𝜌</m:t>
                        </m:r>
                      </m:e>
                      <m:sub>
                        <m:r>
                          <a:rPr lang="en-US" sz="2400" b="0" i="1" smtClean="0">
                            <a:latin typeface="Cambria Math" charset="0"/>
                          </a:rPr>
                          <m:t>𝑖</m:t>
                        </m:r>
                      </m:sub>
                    </m:sSub>
                    <m:r>
                      <a:rPr lang="en-US" sz="2400" b="0" i="1" smtClean="0">
                        <a:latin typeface="Cambria Math" charset="0"/>
                      </a:rPr>
                      <m:t>)</m:t>
                    </m:r>
                    <m:r>
                      <a:rPr lang="en-US" sz="2400" i="1">
                        <a:latin typeface="Cambria Math" charset="0"/>
                      </a:rPr>
                      <m:t>+</m:t>
                    </m:r>
                    <m:r>
                      <m:rPr>
                        <m:sty m:val="p"/>
                      </m:rPr>
                      <a:rPr lang="en-US" sz="2400" i="1">
                        <a:latin typeface="Cambria Math" charset="0"/>
                      </a:rPr>
                      <m:t>log</m:t>
                    </m:r>
                    <m:d>
                      <m:dPr>
                        <m:ctrlPr>
                          <a:rPr lang="en-US" sz="2400" i="1">
                            <a:latin typeface="Cambria Math" panose="02040503050406030204" pitchFamily="18" charset="0"/>
                          </a:rPr>
                        </m:ctrlPr>
                      </m:dPr>
                      <m:e>
                        <m:r>
                          <a:rPr lang="en-US" sz="2400" i="1">
                            <a:latin typeface="Cambria Math" charset="0"/>
                          </a:rPr>
                          <m:t>1−</m:t>
                        </m:r>
                        <m:r>
                          <a:rPr lang="en-US" sz="2400" i="1">
                            <a:latin typeface="Cambria Math" charset="0"/>
                          </a:rPr>
                          <m:t>𝜔</m:t>
                        </m:r>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𝛼</m:t>
                            </m:r>
                          </m:e>
                          <m:sub>
                            <m:r>
                              <a:rPr lang="en-US" sz="2400" i="1">
                                <a:latin typeface="Cambria Math" charset="0"/>
                              </a:rPr>
                              <m:t>𝑖</m:t>
                            </m:r>
                          </m:sub>
                        </m:sSub>
                      </m:e>
                    </m:d>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𝑢</m:t>
                        </m:r>
                      </m:e>
                      <m:sub>
                        <m:r>
                          <a:rPr lang="en-US" sz="2400" i="1">
                            <a:latin typeface="Cambria Math" charset="0"/>
                          </a:rPr>
                          <m:t>𝑖</m:t>
                        </m:r>
                      </m:sub>
                    </m:sSub>
                  </m:oMath>
                </a14:m>
                <a:endParaRPr lang="en-US" sz="2400" dirty="0"/>
              </a:p>
            </p:txBody>
          </p:sp>
        </mc:Choice>
        <mc:Fallback xmlns="">
          <p:sp>
            <p:nvSpPr>
              <p:cNvPr id="6" name="TextBox 5">
                <a:extLst>
                  <a:ext uri="{FF2B5EF4-FFF2-40B4-BE49-F238E27FC236}">
                    <a16:creationId xmlns:a16="http://schemas.microsoft.com/office/drawing/2014/main" id="{DA6457F9-E4D1-061C-1498-975A9D50AC36}"/>
                  </a:ext>
                </a:extLst>
              </p:cNvPr>
              <p:cNvSpPr txBox="1">
                <a:spLocks noRot="1" noChangeAspect="1" noMove="1" noResize="1" noEditPoints="1" noAdjustHandles="1" noChangeArrowheads="1" noChangeShapeType="1" noTextEdit="1"/>
              </p:cNvSpPr>
              <p:nvPr/>
            </p:nvSpPr>
            <p:spPr>
              <a:xfrm>
                <a:off x="1439695" y="1432195"/>
                <a:ext cx="9688748" cy="4647426"/>
              </a:xfrm>
              <a:prstGeom prst="rect">
                <a:avLst/>
              </a:prstGeom>
              <a:blipFill>
                <a:blip r:embed="rId3"/>
                <a:stretch>
                  <a:fillRect l="-943" t="-919" b="-16929"/>
                </a:stretch>
              </a:blipFill>
            </p:spPr>
            <p:txBody>
              <a:bodyPr/>
              <a:lstStyle/>
              <a:p>
                <a:r>
                  <a:rPr lang="en-KE">
                    <a:noFill/>
                  </a:rPr>
                  <a:t> </a:t>
                </a:r>
              </a:p>
            </p:txBody>
          </p:sp>
        </mc:Fallback>
      </mc:AlternateContent>
    </p:spTree>
    <p:extLst>
      <p:ext uri="{BB962C8B-B14F-4D97-AF65-F5344CB8AC3E}">
        <p14:creationId xmlns:p14="http://schemas.microsoft.com/office/powerpoint/2010/main" val="83574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2FD1-3E0E-D63B-101D-8BDB4BF9FB67}"/>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6C33908A-C9CE-D65A-C46C-35A2F97CB51F}"/>
              </a:ext>
            </a:extLst>
          </p:cNvPr>
          <p:cNvSpPr txBox="1">
            <a:spLocks/>
          </p:cNvSpPr>
          <p:nvPr/>
        </p:nvSpPr>
        <p:spPr>
          <a:xfrm>
            <a:off x="2559659" y="545216"/>
            <a:ext cx="7315200"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a:t>Prise en compte de la mobilité des patients ART</a:t>
            </a:r>
          </a:p>
        </p:txBody>
      </p:sp>
      <p:sp>
        <p:nvSpPr>
          <p:cNvPr id="6" name="Content Placeholder 7">
            <a:extLst>
              <a:ext uri="{FF2B5EF4-FFF2-40B4-BE49-F238E27FC236}">
                <a16:creationId xmlns:a16="http://schemas.microsoft.com/office/drawing/2014/main" id="{6F7DA4F7-C46E-443F-2C53-D38DD14D6C70}"/>
              </a:ext>
            </a:extLst>
          </p:cNvPr>
          <p:cNvSpPr>
            <a:spLocks noGrp="1"/>
          </p:cNvSpPr>
          <p:nvPr>
            <p:ph idx="1"/>
          </p:nvPr>
        </p:nvSpPr>
        <p:spPr>
          <a:xfrm>
            <a:off x="1055648" y="1624919"/>
            <a:ext cx="10080703" cy="4841891"/>
          </a:xfrm>
        </p:spPr>
        <p:txBody>
          <a:bodyPr>
            <a:normAutofit fontScale="92500" lnSpcReduction="10000"/>
          </a:bodyPr>
          <a:lstStyle/>
          <a:p>
            <a:pPr marL="0" indent="0">
              <a:buNone/>
            </a:pPr>
            <a:r>
              <a:rPr lang="en-US" sz="1600" b="1" dirty="0" err="1">
                <a:solidFill>
                  <a:schemeClr val="tx1">
                    <a:lumMod val="65000"/>
                    <a:lumOff val="35000"/>
                  </a:schemeClr>
                </a:solidFill>
              </a:rPr>
              <a:t>Observé</a:t>
            </a:r>
            <a:r>
              <a:rPr lang="en-US" sz="1600" b="1" dirty="0">
                <a:solidFill>
                  <a:schemeClr val="tx1">
                    <a:lumMod val="65000"/>
                    <a:lumOff val="35000"/>
                  </a:schemeClr>
                </a:solidFill>
              </a:rPr>
              <a:t> : </a:t>
            </a:r>
            <a:r>
              <a:rPr lang="en-US" sz="1600" dirty="0" err="1">
                <a:solidFill>
                  <a:schemeClr val="tx1">
                    <a:lumMod val="65000"/>
                    <a:lumOff val="35000"/>
                  </a:schemeClr>
                </a:solidFill>
              </a:rPr>
              <a:t>nombre</a:t>
            </a:r>
            <a:r>
              <a:rPr lang="en-US" sz="1600" dirty="0">
                <a:solidFill>
                  <a:schemeClr val="tx1">
                    <a:lumMod val="65000"/>
                    <a:lumOff val="35000"/>
                  </a:schemeClr>
                </a:solidFill>
              </a:rPr>
              <a:t> de </a:t>
            </a:r>
            <a:r>
              <a:rPr lang="en-US" sz="1600" b="1" u="sng" dirty="0" err="1">
                <a:solidFill>
                  <a:schemeClr val="tx1">
                    <a:lumMod val="65000"/>
                    <a:lumOff val="35000"/>
                  </a:schemeClr>
                </a:solidFill>
              </a:rPr>
              <a:t>personnes</a:t>
            </a:r>
            <a:r>
              <a:rPr lang="en-US" sz="1600" b="1" u="sng" dirty="0">
                <a:solidFill>
                  <a:schemeClr val="tx1">
                    <a:lumMod val="65000"/>
                    <a:lumOff val="35000"/>
                  </a:schemeClr>
                </a:solidFill>
              </a:rPr>
              <a:t> </a:t>
            </a:r>
            <a:r>
              <a:rPr lang="en-US" sz="1600" b="1" u="sng" dirty="0" err="1">
                <a:solidFill>
                  <a:schemeClr val="tx1">
                    <a:lumMod val="65000"/>
                    <a:lumOff val="35000"/>
                  </a:schemeClr>
                </a:solidFill>
              </a:rPr>
              <a:t>recevant</a:t>
            </a:r>
            <a:r>
              <a:rPr lang="en-US" sz="1600" b="1" u="sng" dirty="0">
                <a:solidFill>
                  <a:schemeClr val="tx1">
                    <a:lumMod val="65000"/>
                    <a:lumOff val="35000"/>
                  </a:schemeClr>
                </a:solidFill>
              </a:rPr>
              <a:t> un </a:t>
            </a:r>
            <a:r>
              <a:rPr lang="en-US" sz="1600" b="1" u="sng" dirty="0" err="1">
                <a:solidFill>
                  <a:schemeClr val="tx1">
                    <a:lumMod val="65000"/>
                    <a:lumOff val="35000"/>
                  </a:schemeClr>
                </a:solidFill>
              </a:rPr>
              <a:t>traitement</a:t>
            </a:r>
            <a:r>
              <a:rPr lang="en-US" sz="1600" b="1" u="sng" dirty="0">
                <a:solidFill>
                  <a:schemeClr val="tx1">
                    <a:lumMod val="65000"/>
                    <a:lumOff val="35000"/>
                  </a:schemeClr>
                </a:solidFill>
              </a:rPr>
              <a:t> </a:t>
            </a:r>
            <a:r>
              <a:rPr lang="en-US" sz="1600" b="1" u="sng" dirty="0" err="1">
                <a:solidFill>
                  <a:schemeClr val="tx1">
                    <a:lumMod val="65000"/>
                    <a:lumOff val="35000"/>
                  </a:schemeClr>
                </a:solidFill>
              </a:rPr>
              <a:t>antirétroviral</a:t>
            </a:r>
            <a:r>
              <a:rPr lang="en-US" sz="1600" b="1" u="sng" dirty="0">
                <a:solidFill>
                  <a:schemeClr val="tx1">
                    <a:lumMod val="65000"/>
                    <a:lumOff val="35000"/>
                  </a:schemeClr>
                </a:solidFill>
              </a:rPr>
              <a:t> </a:t>
            </a:r>
            <a:r>
              <a:rPr lang="en-US" sz="1600" dirty="0">
                <a:solidFill>
                  <a:schemeClr val="tx1">
                    <a:lumMod val="65000"/>
                    <a:lumOff val="35000"/>
                  </a:schemeClr>
                </a:solidFill>
              </a:rPr>
              <a:t>dans les </a:t>
            </a:r>
            <a:r>
              <a:rPr lang="en-US" sz="1600" dirty="0" err="1">
                <a:solidFill>
                  <a:schemeClr val="tx1">
                    <a:lumMod val="65000"/>
                    <a:lumOff val="35000"/>
                  </a:schemeClr>
                </a:solidFill>
              </a:rPr>
              <a:t>établissements</a:t>
            </a:r>
            <a:r>
              <a:rPr lang="en-US" sz="1600" dirty="0">
                <a:solidFill>
                  <a:schemeClr val="tx1">
                    <a:lumMod val="65000"/>
                    <a:lumOff val="35000"/>
                  </a:schemeClr>
                </a:solidFill>
              </a:rPr>
              <a:t> de santé de </a:t>
            </a:r>
            <a:r>
              <a:rPr lang="en-US" sz="1600" dirty="0" err="1">
                <a:solidFill>
                  <a:schemeClr val="tx1">
                    <a:lumMod val="65000"/>
                    <a:lumOff val="35000"/>
                  </a:schemeClr>
                </a:solidFill>
              </a:rPr>
              <a:t>chaque</a:t>
            </a:r>
            <a:r>
              <a:rPr lang="en-US" sz="1600" dirty="0">
                <a:solidFill>
                  <a:schemeClr val="tx1">
                    <a:lumMod val="65000"/>
                    <a:lumOff val="35000"/>
                  </a:schemeClr>
                </a:solidFill>
              </a:rPr>
              <a:t> district</a:t>
            </a:r>
          </a:p>
          <a:p>
            <a:pPr marL="0" indent="0">
              <a:buNone/>
            </a:pPr>
            <a:r>
              <a:rPr lang="en-US" sz="1600" b="1" dirty="0" err="1">
                <a:solidFill>
                  <a:schemeClr val="tx1">
                    <a:lumMod val="65000"/>
                    <a:lumOff val="35000"/>
                  </a:schemeClr>
                </a:solidFill>
              </a:rPr>
              <a:t>Besoin</a:t>
            </a:r>
            <a:r>
              <a:rPr lang="en-US" sz="1600" b="1" dirty="0">
                <a:solidFill>
                  <a:schemeClr val="tx1">
                    <a:lumMod val="65000"/>
                    <a:lumOff val="35000"/>
                  </a:schemeClr>
                </a:solidFill>
              </a:rPr>
              <a:t> : </a:t>
            </a:r>
            <a:r>
              <a:rPr lang="en-US" sz="1600" dirty="0" err="1">
                <a:solidFill>
                  <a:schemeClr val="tx1">
                    <a:lumMod val="65000"/>
                    <a:lumOff val="35000"/>
                  </a:schemeClr>
                </a:solidFill>
              </a:rPr>
              <a:t>nombre</a:t>
            </a:r>
            <a:r>
              <a:rPr lang="en-US" sz="1600" dirty="0">
                <a:solidFill>
                  <a:schemeClr val="tx1">
                    <a:lumMod val="65000"/>
                    <a:lumOff val="35000"/>
                  </a:schemeClr>
                </a:solidFill>
              </a:rPr>
              <a:t> de </a:t>
            </a:r>
            <a:r>
              <a:rPr lang="en-US" sz="1600" dirty="0" err="1">
                <a:solidFill>
                  <a:schemeClr val="tx1">
                    <a:lumMod val="65000"/>
                    <a:lumOff val="35000"/>
                  </a:schemeClr>
                </a:solidFill>
              </a:rPr>
              <a:t>personnes</a:t>
            </a:r>
            <a:r>
              <a:rPr lang="en-US" sz="1600" dirty="0">
                <a:solidFill>
                  <a:schemeClr val="tx1">
                    <a:lumMod val="65000"/>
                    <a:lumOff val="35000"/>
                  </a:schemeClr>
                </a:solidFill>
              </a:rPr>
              <a:t> </a:t>
            </a:r>
            <a:r>
              <a:rPr lang="en-US" sz="1600" i="1" dirty="0" err="1">
                <a:solidFill>
                  <a:schemeClr val="tx1">
                    <a:lumMod val="65000"/>
                    <a:lumOff val="35000"/>
                  </a:schemeClr>
                </a:solidFill>
              </a:rPr>
              <a:t>résidant</a:t>
            </a:r>
            <a:r>
              <a:rPr lang="en-US" sz="1600" i="1" dirty="0">
                <a:solidFill>
                  <a:schemeClr val="tx1">
                    <a:lumMod val="65000"/>
                    <a:lumOff val="35000"/>
                  </a:schemeClr>
                </a:solidFill>
              </a:rPr>
              <a:t> </a:t>
            </a:r>
            <a:r>
              <a:rPr lang="en-US" sz="1600" dirty="0">
                <a:solidFill>
                  <a:schemeClr val="tx1">
                    <a:lumMod val="65000"/>
                    <a:lumOff val="35000"/>
                  </a:schemeClr>
                </a:solidFill>
              </a:rPr>
              <a:t>dans </a:t>
            </a:r>
            <a:r>
              <a:rPr lang="en-US" sz="1600" dirty="0" err="1">
                <a:solidFill>
                  <a:schemeClr val="tx1">
                    <a:lumMod val="65000"/>
                    <a:lumOff val="35000"/>
                  </a:schemeClr>
                </a:solidFill>
              </a:rPr>
              <a:t>chaque</a:t>
            </a:r>
            <a:r>
              <a:rPr lang="en-US" sz="1600" dirty="0">
                <a:solidFill>
                  <a:schemeClr val="tx1">
                    <a:lumMod val="65000"/>
                    <a:lumOff val="35000"/>
                  </a:schemeClr>
                </a:solidFill>
              </a:rPr>
              <a:t> district et </a:t>
            </a:r>
            <a:r>
              <a:rPr lang="en-US" sz="1600" dirty="0" err="1">
                <a:solidFill>
                  <a:schemeClr val="tx1">
                    <a:lumMod val="65000"/>
                    <a:lumOff val="35000"/>
                  </a:schemeClr>
                </a:solidFill>
              </a:rPr>
              <a:t>bénéficiant</a:t>
            </a:r>
            <a:r>
              <a:rPr lang="en-US" sz="1600" dirty="0">
                <a:solidFill>
                  <a:schemeClr val="tx1">
                    <a:lumMod val="65000"/>
                    <a:lumOff val="35000"/>
                  </a:schemeClr>
                </a:solidFill>
              </a:rPr>
              <a:t> d'un </a:t>
            </a:r>
            <a:r>
              <a:rPr lang="en-US" sz="1600" dirty="0" err="1">
                <a:solidFill>
                  <a:schemeClr val="tx1">
                    <a:lumMod val="65000"/>
                    <a:lumOff val="35000"/>
                  </a:schemeClr>
                </a:solidFill>
              </a:rPr>
              <a:t>traitement</a:t>
            </a:r>
            <a:r>
              <a:rPr lang="en-US" sz="1600" dirty="0">
                <a:solidFill>
                  <a:schemeClr val="tx1">
                    <a:lumMod val="65000"/>
                    <a:lumOff val="35000"/>
                  </a:schemeClr>
                </a:solidFill>
              </a:rPr>
              <a:t> </a:t>
            </a:r>
            <a:r>
              <a:rPr lang="en-US" sz="1600" dirty="0" err="1">
                <a:solidFill>
                  <a:schemeClr val="tx1">
                    <a:lumMod val="65000"/>
                    <a:lumOff val="35000"/>
                  </a:schemeClr>
                </a:solidFill>
              </a:rPr>
              <a:t>antirétroviral</a:t>
            </a:r>
            <a:r>
              <a:rPr lang="en-US" sz="1600" dirty="0">
                <a:solidFill>
                  <a:schemeClr val="tx1">
                    <a:lumMod val="65000"/>
                    <a:lumOff val="35000"/>
                  </a:schemeClr>
                </a:solidFill>
              </a:rPr>
              <a:t>.</a:t>
            </a:r>
          </a:p>
          <a:p>
            <a:pPr marL="0" indent="0">
              <a:buNone/>
            </a:pPr>
            <a:endParaRPr lang="en-US" sz="1600" dirty="0">
              <a:solidFill>
                <a:schemeClr val="tx1">
                  <a:lumMod val="65000"/>
                  <a:lumOff val="35000"/>
                </a:schemeClr>
              </a:solidFill>
            </a:endParaRPr>
          </a:p>
          <a:p>
            <a:pPr marL="0" indent="0">
              <a:buNone/>
            </a:pPr>
            <a:r>
              <a:rPr lang="en-US" sz="1600" b="1" dirty="0" err="1">
                <a:solidFill>
                  <a:schemeClr val="tx1">
                    <a:lumMod val="65000"/>
                    <a:lumOff val="35000"/>
                  </a:schemeClr>
                </a:solidFill>
              </a:rPr>
              <a:t>Modèle</a:t>
            </a:r>
            <a:r>
              <a:rPr lang="en-US" sz="1600" b="1" dirty="0">
                <a:solidFill>
                  <a:schemeClr val="tx1">
                    <a:lumMod val="65000"/>
                    <a:lumOff val="35000"/>
                  </a:schemeClr>
                </a:solidFill>
              </a:rPr>
              <a:t> </a:t>
            </a:r>
            <a:r>
              <a:rPr lang="en-US" sz="1600" b="1" dirty="0" err="1">
                <a:solidFill>
                  <a:schemeClr val="tx1">
                    <a:lumMod val="65000"/>
                    <a:lumOff val="35000"/>
                  </a:schemeClr>
                </a:solidFill>
              </a:rPr>
              <a:t>d'assistance</a:t>
            </a:r>
            <a:r>
              <a:rPr lang="en-US" sz="1600" b="1" dirty="0">
                <a:solidFill>
                  <a:schemeClr val="tx1">
                    <a:lumMod val="65000"/>
                    <a:lumOff val="35000"/>
                  </a:schemeClr>
                </a:solidFill>
              </a:rPr>
              <a:t> ART :</a:t>
            </a:r>
          </a:p>
          <a:p>
            <a:r>
              <a:rPr lang="en-US" sz="1600" dirty="0">
                <a:solidFill>
                  <a:schemeClr val="tx1">
                    <a:lumMod val="65000"/>
                    <a:lumOff val="35000"/>
                  </a:schemeClr>
                </a:solidFill>
              </a:rPr>
              <a:t>Pour </a:t>
            </a:r>
            <a:r>
              <a:rPr lang="en-US" sz="1600" dirty="0" err="1">
                <a:solidFill>
                  <a:schemeClr val="tx1">
                    <a:lumMod val="65000"/>
                    <a:lumOff val="35000"/>
                  </a:schemeClr>
                </a:solidFill>
              </a:rPr>
              <a:t>tous</a:t>
            </a:r>
            <a:r>
              <a:rPr lang="en-US" sz="1600" dirty="0">
                <a:solidFill>
                  <a:schemeClr val="tx1">
                    <a:lumMod val="65000"/>
                    <a:lumOff val="35000"/>
                  </a:schemeClr>
                </a:solidFill>
              </a:rPr>
              <a:t> les districts qui </a:t>
            </a:r>
            <a:r>
              <a:rPr lang="en-US" sz="1600" dirty="0" err="1">
                <a:solidFill>
                  <a:schemeClr val="tx1">
                    <a:lumMod val="65000"/>
                    <a:lumOff val="35000"/>
                  </a:schemeClr>
                </a:solidFill>
              </a:rPr>
              <a:t>sont</a:t>
            </a:r>
            <a:r>
              <a:rPr lang="en-US" sz="1600" dirty="0">
                <a:solidFill>
                  <a:schemeClr val="tx1">
                    <a:lumMod val="65000"/>
                    <a:lumOff val="35000"/>
                  </a:schemeClr>
                </a:solidFill>
              </a:rPr>
              <a:t> </a:t>
            </a:r>
            <a:r>
              <a:rPr lang="en-US" sz="1600" dirty="0" err="1">
                <a:solidFill>
                  <a:schemeClr val="tx1">
                    <a:lumMod val="65000"/>
                    <a:lumOff val="35000"/>
                  </a:schemeClr>
                </a:solidFill>
              </a:rPr>
              <a:t>voisins</a:t>
            </a:r>
            <a:r>
              <a:rPr lang="en-US" sz="1600" dirty="0">
                <a:solidFill>
                  <a:schemeClr val="tx1">
                    <a:lumMod val="65000"/>
                    <a:lumOff val="35000"/>
                  </a:schemeClr>
                </a:solidFill>
              </a:rPr>
              <a:t> du district , le </a:t>
            </a:r>
            <a:r>
              <a:rPr lang="en-US" sz="1600" dirty="0" err="1">
                <a:solidFill>
                  <a:schemeClr val="tx1">
                    <a:lumMod val="65000"/>
                    <a:lumOff val="35000"/>
                  </a:schemeClr>
                </a:solidFill>
              </a:rPr>
              <a:t>modèle</a:t>
            </a:r>
            <a:r>
              <a:rPr lang="en-US" sz="1600" dirty="0">
                <a:solidFill>
                  <a:schemeClr val="tx1">
                    <a:lumMod val="65000"/>
                    <a:lumOff val="35000"/>
                  </a:schemeClr>
                </a:solidFill>
              </a:rPr>
              <a:t> de proportion que les </a:t>
            </a:r>
            <a:r>
              <a:rPr lang="en-US" sz="1600" dirty="0" err="1">
                <a:solidFill>
                  <a:schemeClr val="tx1">
                    <a:lumMod val="65000"/>
                    <a:lumOff val="35000"/>
                  </a:schemeClr>
                </a:solidFill>
              </a:rPr>
              <a:t>résidents</a:t>
            </a:r>
            <a:r>
              <a:rPr lang="en-US" sz="1600" dirty="0">
                <a:solidFill>
                  <a:schemeClr val="tx1">
                    <a:lumMod val="65000"/>
                    <a:lumOff val="35000"/>
                  </a:schemeClr>
                </a:solidFill>
              </a:rPr>
              <a:t> du district </a:t>
            </a:r>
            <a:r>
              <a:rPr lang="en-US" sz="1600" dirty="0" err="1">
                <a:solidFill>
                  <a:schemeClr val="tx1">
                    <a:lumMod val="65000"/>
                    <a:lumOff val="35000"/>
                  </a:schemeClr>
                </a:solidFill>
              </a:rPr>
              <a:t>reçoivent</a:t>
            </a:r>
            <a:r>
              <a:rPr lang="en-US" sz="1600" dirty="0">
                <a:solidFill>
                  <a:schemeClr val="tx1">
                    <a:lumMod val="65000"/>
                    <a:lumOff val="35000"/>
                  </a:schemeClr>
                </a:solidFill>
              </a:rPr>
              <a:t> le TAR dans le district </a:t>
            </a:r>
          </a:p>
          <a:p>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Mécanisme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permettant</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d'équilibrer</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les données du programme ART par rapport aux données de la population x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prévalence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x [couverture ART]. </a:t>
            </a:r>
            <a:b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b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[Population] x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Prévalence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x [Couverture ART]</a:t>
            </a:r>
          </a:p>
          <a:p>
            <a:pPr marL="502920" lvl="1" indent="0">
              <a:buNone/>
            </a:pPr>
            <a:endParaRPr lang="en-US" sz="1200" b="1" dirty="0">
              <a:solidFill>
                <a:schemeClr val="tx1">
                  <a:lumMod val="65000"/>
                  <a:lumOff val="35000"/>
                </a:schemeClr>
              </a:solidFill>
              <a:effectLst/>
              <a:ea typeface="Times New Roman" panose="02020603050405020304" pitchFamily="18" charset="0"/>
              <a:cs typeface="Calibri" panose="020F0502020204030204" pitchFamily="34" charset="0"/>
            </a:endParaRPr>
          </a:p>
          <a:p>
            <a:pPr marL="0" indent="-45720">
              <a:buNone/>
              <a:tabLst>
                <a:tab pos="914400" algn="l"/>
              </a:tabLst>
            </a:pPr>
            <a:r>
              <a:rPr lang="en-US" sz="1600" b="1" dirty="0" err="1">
                <a:solidFill>
                  <a:schemeClr val="bg1"/>
                </a:solidFill>
                <a:ea typeface="Times New Roman" panose="02020603050405020304" pitchFamily="18" charset="0"/>
                <a:cs typeface="Calibri" panose="020F0502020204030204" pitchFamily="34" charset="0"/>
              </a:rPr>
              <a:t>estime</a:t>
            </a:r>
            <a:r>
              <a:rPr lang="en-US" sz="1600" b="1" dirty="0">
                <a:solidFill>
                  <a:schemeClr val="bg1"/>
                </a:solidFill>
                <a:ea typeface="Times New Roman" panose="02020603050405020304" pitchFamily="18" charset="0"/>
                <a:cs typeface="Calibri" panose="020F0502020204030204" pitchFamily="34" charset="0"/>
              </a:rPr>
              <a:t> Naomi :</a:t>
            </a:r>
            <a:endParaRPr lang="en-US" sz="1600" b="1" dirty="0">
              <a:solidFill>
                <a:schemeClr val="bg1"/>
              </a:solidFill>
              <a:effectLst/>
              <a:ea typeface="Times New Roman" panose="02020603050405020304" pitchFamily="18" charset="0"/>
              <a:cs typeface="Calibri" panose="020F0502020204030204" pitchFamily="34" charset="0"/>
            </a:endParaRPr>
          </a:p>
          <a:p>
            <a:pPr>
              <a:tabLst>
                <a:tab pos="914400" algn="l"/>
              </a:tabLst>
            </a:pPr>
            <a:r>
              <a:rPr lang="en-US" sz="1600" b="1" dirty="0">
                <a:solidFill>
                  <a:schemeClr val="bg1"/>
                </a:solidFill>
                <a:ea typeface="Times New Roman" panose="02020603050405020304" pitchFamily="18" charset="0"/>
                <a:cs typeface="Calibri" panose="020F0502020204030204" pitchFamily="34" charset="0"/>
              </a:rPr>
              <a:t>PERSONNES VIVANT AVEC LE VIH </a:t>
            </a:r>
            <a:r>
              <a:rPr lang="en-US" sz="1600" dirty="0">
                <a:solidFill>
                  <a:schemeClr val="bg1"/>
                </a:solidFill>
                <a:effectLst/>
                <a:ea typeface="Times New Roman" panose="02020603050405020304" pitchFamily="18" charset="0"/>
                <a:cs typeface="Calibri" panose="020F0502020204030204" pitchFamily="34" charset="0"/>
              </a:rPr>
              <a:t>: </a:t>
            </a:r>
            <a:r>
              <a:rPr lang="en-US" sz="1600" dirty="0" err="1">
                <a:solidFill>
                  <a:schemeClr val="bg1"/>
                </a:solidFill>
                <a:effectLst/>
                <a:ea typeface="Times New Roman" panose="02020603050405020304" pitchFamily="18" charset="0"/>
                <a:cs typeface="Calibri" panose="020F0502020204030204" pitchFamily="34" charset="0"/>
              </a:rPr>
              <a:t>Nombre</a:t>
            </a:r>
            <a:r>
              <a:rPr lang="en-US" sz="1600" dirty="0">
                <a:solidFill>
                  <a:schemeClr val="bg1"/>
                </a:solidFill>
                <a:effectLst/>
                <a:ea typeface="Times New Roman" panose="02020603050405020304" pitchFamily="18" charset="0"/>
                <a:cs typeface="Calibri" panose="020F0502020204030204" pitchFamily="34" charset="0"/>
              </a:rPr>
              <a:t> de PVVIH </a:t>
            </a:r>
            <a:r>
              <a:rPr lang="en-US" sz="1600" dirty="0" err="1">
                <a:solidFill>
                  <a:schemeClr val="bg1"/>
                </a:solidFill>
                <a:effectLst/>
                <a:ea typeface="Times New Roman" panose="02020603050405020304" pitchFamily="18" charset="0"/>
                <a:cs typeface="Calibri" panose="020F0502020204030204" pitchFamily="34" charset="0"/>
              </a:rPr>
              <a:t>résidant</a:t>
            </a:r>
            <a:r>
              <a:rPr lang="en-US" sz="1600" dirty="0">
                <a:solidFill>
                  <a:schemeClr val="bg1"/>
                </a:solidFill>
                <a:effectLst/>
                <a:ea typeface="Times New Roman" panose="02020603050405020304" pitchFamily="18" charset="0"/>
                <a:cs typeface="Calibri" panose="020F0502020204030204" pitchFamily="34" charset="0"/>
              </a:rPr>
              <a:t> dans le district ([Population] x [</a:t>
            </a:r>
            <a:r>
              <a:rPr lang="en-US" sz="1600" dirty="0" err="1">
                <a:solidFill>
                  <a:schemeClr val="bg1"/>
                </a:solidFill>
                <a:effectLst/>
                <a:ea typeface="Times New Roman" panose="02020603050405020304" pitchFamily="18" charset="0"/>
                <a:cs typeface="Calibri" panose="020F0502020204030204" pitchFamily="34" charset="0"/>
              </a:rPr>
              <a:t>Prévalence</a:t>
            </a:r>
            <a:r>
              <a:rPr lang="en-US" sz="1600" dirty="0">
                <a:solidFill>
                  <a:schemeClr val="bg1"/>
                </a:solidFill>
                <a:effectLst/>
                <a:ea typeface="Times New Roman" panose="02020603050405020304" pitchFamily="18" charset="0"/>
                <a:cs typeface="Calibri" panose="020F0502020204030204" pitchFamily="34" charset="0"/>
              </a:rPr>
              <a:t> du VIH] )</a:t>
            </a:r>
          </a:p>
          <a:p>
            <a:pPr>
              <a:tabLst>
                <a:tab pos="914400" algn="l"/>
              </a:tabLst>
            </a:pPr>
            <a:r>
              <a:rPr lang="en-US" sz="1600" b="1" dirty="0">
                <a:solidFill>
                  <a:schemeClr val="bg1"/>
                </a:solidFill>
                <a:effectLst/>
                <a:ea typeface="Times New Roman" panose="02020603050405020304" pitchFamily="18" charset="0"/>
                <a:cs typeface="Calibri" panose="020F0502020204030204" pitchFamily="34" charset="0"/>
              </a:rPr>
              <a:t>ART </a:t>
            </a:r>
            <a:r>
              <a:rPr lang="en-US" sz="1600" b="1" dirty="0" err="1">
                <a:solidFill>
                  <a:schemeClr val="bg1"/>
                </a:solidFill>
                <a:effectLst/>
                <a:ea typeface="Times New Roman" panose="02020603050405020304" pitchFamily="18" charset="0"/>
                <a:cs typeface="Calibri" panose="020F0502020204030204" pitchFamily="34" charset="0"/>
              </a:rPr>
              <a:t>en</a:t>
            </a:r>
            <a:r>
              <a:rPr lang="en-US" sz="1600" b="1" dirty="0">
                <a:solidFill>
                  <a:schemeClr val="bg1"/>
                </a:solidFill>
                <a:effectLst/>
                <a:ea typeface="Times New Roman" panose="02020603050405020304" pitchFamily="18" charset="0"/>
                <a:cs typeface="Calibri" panose="020F0502020204030204" pitchFamily="34" charset="0"/>
              </a:rPr>
              <a:t> </a:t>
            </a:r>
            <a:r>
              <a:rPr lang="en-US" sz="1600" b="1" dirty="0" err="1">
                <a:solidFill>
                  <a:schemeClr val="bg1"/>
                </a:solidFill>
                <a:effectLst/>
                <a:ea typeface="Times New Roman" panose="02020603050405020304" pitchFamily="18" charset="0"/>
                <a:cs typeface="Calibri" panose="020F0502020204030204" pitchFamily="34" charset="0"/>
              </a:rPr>
              <a:t>cours</a:t>
            </a:r>
            <a:r>
              <a:rPr lang="en-US" sz="1600" b="1" dirty="0">
                <a:solidFill>
                  <a:schemeClr val="bg1"/>
                </a:solidFill>
                <a:effectLst/>
                <a:ea typeface="Times New Roman" panose="02020603050405020304" pitchFamily="18" charset="0"/>
                <a:cs typeface="Calibri" panose="020F0502020204030204" pitchFamily="34" charset="0"/>
              </a:rPr>
              <a:t> (</a:t>
            </a:r>
            <a:r>
              <a:rPr lang="en-US" sz="1600" b="1" dirty="0" err="1">
                <a:solidFill>
                  <a:schemeClr val="bg1"/>
                </a:solidFill>
                <a:effectLst/>
                <a:ea typeface="Times New Roman" panose="02020603050405020304" pitchFamily="18" charset="0"/>
                <a:cs typeface="Calibri" panose="020F0502020204030204" pitchFamily="34" charset="0"/>
              </a:rPr>
              <a:t>résidents</a:t>
            </a:r>
            <a:r>
              <a:rPr lang="en-US" sz="1600" b="1" dirty="0">
                <a:solidFill>
                  <a:schemeClr val="bg1"/>
                </a:solidFill>
                <a:effectLst/>
                <a:ea typeface="Times New Roman" panose="02020603050405020304" pitchFamily="18" charset="0"/>
                <a:cs typeface="Calibri" panose="020F0502020204030204" pitchFamily="34" charset="0"/>
              </a:rPr>
              <a:t>) </a:t>
            </a:r>
            <a:r>
              <a:rPr lang="en-US" sz="1600" dirty="0">
                <a:solidFill>
                  <a:schemeClr val="bg1"/>
                </a:solidFill>
                <a:effectLst/>
                <a:ea typeface="Times New Roman" panose="02020603050405020304" pitchFamily="18" charset="0"/>
                <a:cs typeface="Calibri" panose="020F0502020204030204" pitchFamily="34" charset="0"/>
              </a:rPr>
              <a:t>: </a:t>
            </a:r>
            <a:r>
              <a:rPr lang="en-GB" sz="1600" dirty="0" err="1">
                <a:solidFill>
                  <a:schemeClr val="bg1"/>
                </a:solidFill>
                <a:effectLst/>
                <a:ea typeface="Times New Roman" panose="02020603050405020304" pitchFamily="18" charset="0"/>
                <a:cs typeface="Calibri" panose="020F0502020204030204" pitchFamily="34" charset="0"/>
              </a:rPr>
              <a:t>Nombre</a:t>
            </a:r>
            <a:r>
              <a:rPr lang="en-GB" sz="1600" dirty="0">
                <a:solidFill>
                  <a:schemeClr val="bg1"/>
                </a:solidFill>
                <a:effectLst/>
                <a:ea typeface="Times New Roman" panose="02020603050405020304" pitchFamily="18" charset="0"/>
                <a:cs typeface="Calibri" panose="020F0502020204030204" pitchFamily="34" charset="0"/>
              </a:rPr>
              <a:t> de PVVIH </a:t>
            </a:r>
            <a:r>
              <a:rPr lang="en-GB" sz="1600" dirty="0" err="1">
                <a:solidFill>
                  <a:schemeClr val="bg1"/>
                </a:solidFill>
                <a:effectLst/>
                <a:ea typeface="Times New Roman" panose="02020603050405020304" pitchFamily="18" charset="0"/>
                <a:cs typeface="Calibri" panose="020F0502020204030204" pitchFamily="34" charset="0"/>
              </a:rPr>
              <a:t>résidant</a:t>
            </a:r>
            <a:r>
              <a:rPr lang="en-GB" sz="1600" dirty="0">
                <a:solidFill>
                  <a:schemeClr val="bg1"/>
                </a:solidFill>
                <a:effectLst/>
                <a:ea typeface="Times New Roman" panose="02020603050405020304" pitchFamily="18" charset="0"/>
                <a:cs typeface="Calibri" panose="020F0502020204030204" pitchFamily="34" charset="0"/>
              </a:rPr>
              <a:t> dans un district et </a:t>
            </a:r>
            <a:r>
              <a:rPr lang="en-GB" sz="1600" dirty="0" err="1">
                <a:solidFill>
                  <a:schemeClr val="bg1"/>
                </a:solidFill>
                <a:effectLst/>
                <a:ea typeface="Times New Roman" panose="02020603050405020304" pitchFamily="18" charset="0"/>
                <a:cs typeface="Calibri" panose="020F0502020204030204" pitchFamily="34" charset="0"/>
              </a:rPr>
              <a:t>bénéficiant</a:t>
            </a:r>
            <a:r>
              <a:rPr lang="en-GB" sz="1600" dirty="0">
                <a:solidFill>
                  <a:schemeClr val="bg1"/>
                </a:solidFill>
                <a:effectLst/>
                <a:ea typeface="Times New Roman" panose="02020603050405020304" pitchFamily="18" charset="0"/>
                <a:cs typeface="Calibri" panose="020F0502020204030204" pitchFamily="34" charset="0"/>
              </a:rPr>
              <a:t> d'un </a:t>
            </a:r>
            <a:r>
              <a:rPr lang="en-GB" sz="1600" dirty="0" err="1">
                <a:solidFill>
                  <a:schemeClr val="bg1"/>
                </a:solidFill>
                <a:effectLst/>
                <a:ea typeface="Times New Roman" panose="02020603050405020304" pitchFamily="18" charset="0"/>
                <a:cs typeface="Calibri" panose="020F0502020204030204" pitchFamily="34" charset="0"/>
              </a:rPr>
              <a:t>traitement</a:t>
            </a:r>
            <a:r>
              <a:rPr lang="en-GB" sz="1600" dirty="0">
                <a:solidFill>
                  <a:schemeClr val="bg1"/>
                </a:solidFill>
                <a:effectLst/>
                <a:ea typeface="Times New Roman" panose="02020603050405020304" pitchFamily="18" charset="0"/>
                <a:cs typeface="Calibri" panose="020F0502020204030204" pitchFamily="34" charset="0"/>
              </a:rPr>
              <a:t> </a:t>
            </a:r>
            <a:r>
              <a:rPr lang="en-GB" sz="1600" dirty="0" err="1">
                <a:solidFill>
                  <a:schemeClr val="bg1"/>
                </a:solidFill>
                <a:effectLst/>
                <a:ea typeface="Times New Roman" panose="02020603050405020304" pitchFamily="18" charset="0"/>
                <a:cs typeface="Calibri" panose="020F0502020204030204" pitchFamily="34" charset="0"/>
              </a:rPr>
              <a:t>antirétroviral</a:t>
            </a:r>
            <a:r>
              <a:rPr lang="en-GB" sz="1600" dirty="0">
                <a:solidFill>
                  <a:schemeClr val="bg1"/>
                </a:solidFill>
                <a:effectLst/>
                <a:ea typeface="Times New Roman" panose="02020603050405020304" pitchFamily="18" charset="0"/>
                <a:cs typeface="Calibri" panose="020F0502020204030204" pitchFamily="34" charset="0"/>
              </a:rPr>
              <a:t>.</a:t>
            </a:r>
          </a:p>
          <a:p>
            <a:pPr>
              <a:tabLst>
                <a:tab pos="914400" algn="l"/>
              </a:tabLst>
            </a:pPr>
            <a:r>
              <a:rPr lang="en-US" sz="1600" b="1" dirty="0">
                <a:solidFill>
                  <a:schemeClr val="bg1"/>
                </a:solidFill>
                <a:effectLst/>
                <a:ea typeface="Times New Roman" panose="02020603050405020304" pitchFamily="18" charset="0"/>
                <a:cs typeface="Calibri" panose="020F0502020204030204" pitchFamily="34" charset="0"/>
              </a:rPr>
              <a:t>ART </a:t>
            </a:r>
            <a:r>
              <a:rPr lang="en-US" sz="1600" b="1" dirty="0" err="1">
                <a:solidFill>
                  <a:schemeClr val="bg1"/>
                </a:solidFill>
                <a:effectLst/>
                <a:ea typeface="Times New Roman" panose="02020603050405020304" pitchFamily="18" charset="0"/>
                <a:cs typeface="Calibri" panose="020F0502020204030204" pitchFamily="34" charset="0"/>
              </a:rPr>
              <a:t>en</a:t>
            </a:r>
            <a:r>
              <a:rPr lang="en-US" sz="1600" b="1" dirty="0">
                <a:solidFill>
                  <a:schemeClr val="bg1"/>
                </a:solidFill>
                <a:effectLst/>
                <a:ea typeface="Times New Roman" panose="02020603050405020304" pitchFamily="18" charset="0"/>
                <a:cs typeface="Calibri" panose="020F0502020204030204" pitchFamily="34" charset="0"/>
              </a:rPr>
              <a:t> </a:t>
            </a:r>
            <a:r>
              <a:rPr lang="en-US" sz="1600" b="1" dirty="0" err="1">
                <a:solidFill>
                  <a:schemeClr val="bg1"/>
                </a:solidFill>
                <a:effectLst/>
                <a:ea typeface="Times New Roman" panose="02020603050405020304" pitchFamily="18" charset="0"/>
                <a:cs typeface="Calibri" panose="020F0502020204030204" pitchFamily="34" charset="0"/>
              </a:rPr>
              <a:t>cours</a:t>
            </a:r>
            <a:r>
              <a:rPr lang="en-US" sz="1600" b="1" dirty="0">
                <a:solidFill>
                  <a:schemeClr val="bg1"/>
                </a:solidFill>
                <a:effectLst/>
                <a:ea typeface="Times New Roman" panose="02020603050405020304" pitchFamily="18" charset="0"/>
                <a:cs typeface="Calibri" panose="020F0502020204030204" pitchFamily="34" charset="0"/>
              </a:rPr>
              <a:t> (</a:t>
            </a:r>
            <a:r>
              <a:rPr lang="en-US" sz="1600" b="1" dirty="0" err="1">
                <a:solidFill>
                  <a:schemeClr val="bg1"/>
                </a:solidFill>
                <a:effectLst/>
                <a:ea typeface="Times New Roman" panose="02020603050405020304" pitchFamily="18" charset="0"/>
                <a:cs typeface="Calibri" panose="020F0502020204030204" pitchFamily="34" charset="0"/>
              </a:rPr>
              <a:t>fréquentation</a:t>
            </a:r>
            <a:r>
              <a:rPr lang="en-US" sz="1600" b="1" dirty="0">
                <a:solidFill>
                  <a:schemeClr val="bg1"/>
                </a:solidFill>
                <a:effectLst/>
                <a:ea typeface="Times New Roman" panose="02020603050405020304" pitchFamily="18" charset="0"/>
                <a:cs typeface="Calibri" panose="020F0502020204030204" pitchFamily="34" charset="0"/>
              </a:rPr>
              <a:t>) : </a:t>
            </a:r>
            <a:r>
              <a:rPr lang="en-GB" sz="1600" dirty="0" err="1">
                <a:solidFill>
                  <a:schemeClr val="bg1"/>
                </a:solidFill>
                <a:effectLst/>
                <a:ea typeface="Times New Roman" panose="02020603050405020304" pitchFamily="18" charset="0"/>
                <a:cs typeface="Calibri" panose="020F0502020204030204" pitchFamily="34" charset="0"/>
              </a:rPr>
              <a:t>nombre</a:t>
            </a:r>
            <a:r>
              <a:rPr lang="en-GB" sz="1600" dirty="0">
                <a:solidFill>
                  <a:schemeClr val="bg1"/>
                </a:solidFill>
                <a:effectLst/>
                <a:ea typeface="Times New Roman" panose="02020603050405020304" pitchFamily="18" charset="0"/>
                <a:cs typeface="Calibri" panose="020F0502020204030204" pitchFamily="34" charset="0"/>
              </a:rPr>
              <a:t> de </a:t>
            </a:r>
            <a:r>
              <a:rPr lang="en-GB" sz="1600" dirty="0" err="1">
                <a:solidFill>
                  <a:schemeClr val="bg1"/>
                </a:solidFill>
                <a:effectLst/>
                <a:ea typeface="Times New Roman" panose="02020603050405020304" pitchFamily="18" charset="0"/>
                <a:cs typeface="Calibri" panose="020F0502020204030204" pitchFamily="34" charset="0"/>
              </a:rPr>
              <a:t>personnes</a:t>
            </a:r>
            <a:r>
              <a:rPr lang="en-GB" sz="1600" dirty="0">
                <a:solidFill>
                  <a:schemeClr val="bg1"/>
                </a:solidFill>
                <a:effectLst/>
                <a:ea typeface="Times New Roman" panose="02020603050405020304" pitchFamily="18" charset="0"/>
                <a:cs typeface="Calibri" panose="020F0502020204030204" pitchFamily="34" charset="0"/>
              </a:rPr>
              <a:t> </a:t>
            </a:r>
            <a:r>
              <a:rPr lang="en-GB" sz="1600" dirty="0" err="1">
                <a:solidFill>
                  <a:schemeClr val="bg1"/>
                </a:solidFill>
                <a:effectLst/>
                <a:ea typeface="Times New Roman" panose="02020603050405020304" pitchFamily="18" charset="0"/>
                <a:cs typeface="Calibri" panose="020F0502020204030204" pitchFamily="34" charset="0"/>
              </a:rPr>
              <a:t>recevant</a:t>
            </a:r>
            <a:r>
              <a:rPr lang="en-GB" sz="1600" dirty="0">
                <a:solidFill>
                  <a:schemeClr val="bg1"/>
                </a:solidFill>
                <a:effectLst/>
                <a:ea typeface="Times New Roman" panose="02020603050405020304" pitchFamily="18" charset="0"/>
                <a:cs typeface="Calibri" panose="020F0502020204030204" pitchFamily="34" charset="0"/>
              </a:rPr>
              <a:t> un ART dans les </a:t>
            </a:r>
            <a:r>
              <a:rPr lang="en-GB" sz="1600" dirty="0" err="1">
                <a:solidFill>
                  <a:schemeClr val="bg1"/>
                </a:solidFill>
                <a:effectLst/>
                <a:ea typeface="Times New Roman" panose="02020603050405020304" pitchFamily="18" charset="0"/>
                <a:cs typeface="Calibri" panose="020F0502020204030204" pitchFamily="34" charset="0"/>
              </a:rPr>
              <a:t>établissements</a:t>
            </a:r>
            <a:r>
              <a:rPr lang="en-GB" sz="1600" dirty="0">
                <a:solidFill>
                  <a:schemeClr val="bg1"/>
                </a:solidFill>
                <a:effectLst/>
                <a:ea typeface="Times New Roman" panose="02020603050405020304" pitchFamily="18" charset="0"/>
                <a:cs typeface="Calibri" panose="020F0502020204030204" pitchFamily="34" charset="0"/>
              </a:rPr>
              <a:t> de santé d'un district. </a:t>
            </a:r>
          </a:p>
          <a:p>
            <a:pPr marL="502920" lvl="1" indent="0">
              <a:buNone/>
            </a:pP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6333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90EF5-50BE-8E44-A16D-FC7F6D3EE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E9193-9CE3-D194-E2D7-4A6F9F7869E4}"/>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83554F7F-0F1F-ED4D-4513-F9E5FBE397F2}"/>
              </a:ext>
            </a:extLst>
          </p:cNvPr>
          <p:cNvSpPr txBox="1">
            <a:spLocks/>
          </p:cNvSpPr>
          <p:nvPr/>
        </p:nvSpPr>
        <p:spPr>
          <a:xfrm>
            <a:off x="2559659" y="545216"/>
            <a:ext cx="7315200"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a:t>Prise en compte de la mobilité des patients ART</a:t>
            </a:r>
          </a:p>
        </p:txBody>
      </p:sp>
      <p:sp>
        <p:nvSpPr>
          <p:cNvPr id="6" name="Content Placeholder 7">
            <a:extLst>
              <a:ext uri="{FF2B5EF4-FFF2-40B4-BE49-F238E27FC236}">
                <a16:creationId xmlns:a16="http://schemas.microsoft.com/office/drawing/2014/main" id="{90789273-4804-5110-2090-4FFF7FFAB390}"/>
              </a:ext>
            </a:extLst>
          </p:cNvPr>
          <p:cNvSpPr>
            <a:spLocks noGrp="1"/>
          </p:cNvSpPr>
          <p:nvPr>
            <p:ph idx="1"/>
          </p:nvPr>
        </p:nvSpPr>
        <p:spPr>
          <a:xfrm>
            <a:off x="609600" y="1291544"/>
            <a:ext cx="11201400" cy="4841891"/>
          </a:xfrm>
        </p:spPr>
        <p:txBody>
          <a:bodyPr>
            <a:noAutofit/>
          </a:bodyPr>
          <a:lstStyle/>
          <a:p>
            <a:pPr marL="0" indent="0">
              <a:buNone/>
            </a:pPr>
            <a:r>
              <a:rPr lang="en-US" sz="1600" b="1" dirty="0" err="1">
                <a:solidFill>
                  <a:schemeClr val="tx1">
                    <a:lumMod val="65000"/>
                    <a:lumOff val="35000"/>
                  </a:schemeClr>
                </a:solidFill>
              </a:rPr>
              <a:t>Observé</a:t>
            </a:r>
            <a:r>
              <a:rPr lang="en-US" sz="1600" b="1" dirty="0">
                <a:solidFill>
                  <a:schemeClr val="tx1">
                    <a:lumMod val="65000"/>
                    <a:lumOff val="35000"/>
                  </a:schemeClr>
                </a:solidFill>
              </a:rPr>
              <a:t> : </a:t>
            </a:r>
            <a:r>
              <a:rPr lang="en-US" sz="1600" dirty="0" err="1">
                <a:solidFill>
                  <a:schemeClr val="tx1">
                    <a:lumMod val="65000"/>
                    <a:lumOff val="35000"/>
                  </a:schemeClr>
                </a:solidFill>
              </a:rPr>
              <a:t>nombre</a:t>
            </a:r>
            <a:r>
              <a:rPr lang="en-US" sz="1600" dirty="0">
                <a:solidFill>
                  <a:schemeClr val="tx1">
                    <a:lumMod val="65000"/>
                    <a:lumOff val="35000"/>
                  </a:schemeClr>
                </a:solidFill>
              </a:rPr>
              <a:t> de </a:t>
            </a:r>
            <a:r>
              <a:rPr lang="en-US" sz="1600" b="1" u="sng" dirty="0" err="1">
                <a:solidFill>
                  <a:schemeClr val="tx1">
                    <a:lumMod val="65000"/>
                    <a:lumOff val="35000"/>
                  </a:schemeClr>
                </a:solidFill>
              </a:rPr>
              <a:t>personnes</a:t>
            </a:r>
            <a:r>
              <a:rPr lang="en-US" sz="1600" b="1" u="sng" dirty="0">
                <a:solidFill>
                  <a:schemeClr val="tx1">
                    <a:lumMod val="65000"/>
                    <a:lumOff val="35000"/>
                  </a:schemeClr>
                </a:solidFill>
              </a:rPr>
              <a:t> </a:t>
            </a:r>
            <a:r>
              <a:rPr lang="en-US" sz="1600" b="1" u="sng" dirty="0" err="1">
                <a:solidFill>
                  <a:schemeClr val="tx1">
                    <a:lumMod val="65000"/>
                    <a:lumOff val="35000"/>
                  </a:schemeClr>
                </a:solidFill>
              </a:rPr>
              <a:t>recevant</a:t>
            </a:r>
            <a:r>
              <a:rPr lang="en-US" sz="1600" b="1" u="sng" dirty="0">
                <a:solidFill>
                  <a:schemeClr val="tx1">
                    <a:lumMod val="65000"/>
                    <a:lumOff val="35000"/>
                  </a:schemeClr>
                </a:solidFill>
              </a:rPr>
              <a:t> un </a:t>
            </a:r>
            <a:r>
              <a:rPr lang="en-US" sz="1600" b="1" u="sng" dirty="0" err="1">
                <a:solidFill>
                  <a:schemeClr val="tx1">
                    <a:lumMod val="65000"/>
                    <a:lumOff val="35000"/>
                  </a:schemeClr>
                </a:solidFill>
              </a:rPr>
              <a:t>traitement</a:t>
            </a:r>
            <a:r>
              <a:rPr lang="en-US" sz="1600" b="1" u="sng" dirty="0">
                <a:solidFill>
                  <a:schemeClr val="tx1">
                    <a:lumMod val="65000"/>
                    <a:lumOff val="35000"/>
                  </a:schemeClr>
                </a:solidFill>
              </a:rPr>
              <a:t> </a:t>
            </a:r>
            <a:r>
              <a:rPr lang="en-US" sz="1600" b="1" u="sng" dirty="0" err="1">
                <a:solidFill>
                  <a:schemeClr val="tx1">
                    <a:lumMod val="65000"/>
                    <a:lumOff val="35000"/>
                  </a:schemeClr>
                </a:solidFill>
              </a:rPr>
              <a:t>antirétroviral</a:t>
            </a:r>
            <a:r>
              <a:rPr lang="en-US" sz="1600" b="1" u="sng" dirty="0">
                <a:solidFill>
                  <a:schemeClr val="tx1">
                    <a:lumMod val="65000"/>
                    <a:lumOff val="35000"/>
                  </a:schemeClr>
                </a:solidFill>
              </a:rPr>
              <a:t> </a:t>
            </a:r>
            <a:r>
              <a:rPr lang="en-US" sz="1600" dirty="0">
                <a:solidFill>
                  <a:schemeClr val="tx1">
                    <a:lumMod val="65000"/>
                    <a:lumOff val="35000"/>
                  </a:schemeClr>
                </a:solidFill>
              </a:rPr>
              <a:t>dans les </a:t>
            </a:r>
            <a:r>
              <a:rPr lang="en-US" sz="1600" dirty="0" err="1">
                <a:solidFill>
                  <a:schemeClr val="tx1">
                    <a:lumMod val="65000"/>
                    <a:lumOff val="35000"/>
                  </a:schemeClr>
                </a:solidFill>
              </a:rPr>
              <a:t>établissements</a:t>
            </a:r>
            <a:r>
              <a:rPr lang="en-US" sz="1600" dirty="0">
                <a:solidFill>
                  <a:schemeClr val="tx1">
                    <a:lumMod val="65000"/>
                    <a:lumOff val="35000"/>
                  </a:schemeClr>
                </a:solidFill>
              </a:rPr>
              <a:t> de santé de </a:t>
            </a:r>
            <a:r>
              <a:rPr lang="en-US" sz="1600" dirty="0" err="1">
                <a:solidFill>
                  <a:schemeClr val="tx1">
                    <a:lumMod val="65000"/>
                    <a:lumOff val="35000"/>
                  </a:schemeClr>
                </a:solidFill>
              </a:rPr>
              <a:t>chaque</a:t>
            </a:r>
            <a:r>
              <a:rPr lang="en-US" sz="1600" dirty="0">
                <a:solidFill>
                  <a:schemeClr val="tx1">
                    <a:lumMod val="65000"/>
                    <a:lumOff val="35000"/>
                  </a:schemeClr>
                </a:solidFill>
              </a:rPr>
              <a:t> district</a:t>
            </a:r>
          </a:p>
          <a:p>
            <a:pPr marL="0" indent="0">
              <a:buNone/>
            </a:pPr>
            <a:r>
              <a:rPr lang="en-US" sz="1600" b="1" dirty="0" err="1">
                <a:solidFill>
                  <a:schemeClr val="tx1">
                    <a:lumMod val="65000"/>
                    <a:lumOff val="35000"/>
                  </a:schemeClr>
                </a:solidFill>
              </a:rPr>
              <a:t>Besoin</a:t>
            </a:r>
            <a:r>
              <a:rPr lang="en-US" sz="1600" b="1" dirty="0">
                <a:solidFill>
                  <a:schemeClr val="tx1">
                    <a:lumMod val="65000"/>
                    <a:lumOff val="35000"/>
                  </a:schemeClr>
                </a:solidFill>
              </a:rPr>
              <a:t> : </a:t>
            </a:r>
            <a:r>
              <a:rPr lang="en-US" sz="1600" dirty="0" err="1">
                <a:solidFill>
                  <a:schemeClr val="tx1">
                    <a:lumMod val="65000"/>
                    <a:lumOff val="35000"/>
                  </a:schemeClr>
                </a:solidFill>
              </a:rPr>
              <a:t>nombre</a:t>
            </a:r>
            <a:r>
              <a:rPr lang="en-US" sz="1600" dirty="0">
                <a:solidFill>
                  <a:schemeClr val="tx1">
                    <a:lumMod val="65000"/>
                    <a:lumOff val="35000"/>
                  </a:schemeClr>
                </a:solidFill>
              </a:rPr>
              <a:t> de </a:t>
            </a:r>
            <a:r>
              <a:rPr lang="en-US" sz="1600" dirty="0" err="1">
                <a:solidFill>
                  <a:schemeClr val="tx1">
                    <a:lumMod val="65000"/>
                    <a:lumOff val="35000"/>
                  </a:schemeClr>
                </a:solidFill>
              </a:rPr>
              <a:t>personnes</a:t>
            </a:r>
            <a:r>
              <a:rPr lang="en-US" sz="1600" dirty="0">
                <a:solidFill>
                  <a:schemeClr val="tx1">
                    <a:lumMod val="65000"/>
                    <a:lumOff val="35000"/>
                  </a:schemeClr>
                </a:solidFill>
              </a:rPr>
              <a:t> </a:t>
            </a:r>
            <a:r>
              <a:rPr lang="en-US" sz="1600" i="1" dirty="0" err="1">
                <a:solidFill>
                  <a:schemeClr val="tx1">
                    <a:lumMod val="65000"/>
                    <a:lumOff val="35000"/>
                  </a:schemeClr>
                </a:solidFill>
              </a:rPr>
              <a:t>résidant</a:t>
            </a:r>
            <a:r>
              <a:rPr lang="en-US" sz="1600" i="1" dirty="0">
                <a:solidFill>
                  <a:schemeClr val="tx1">
                    <a:lumMod val="65000"/>
                    <a:lumOff val="35000"/>
                  </a:schemeClr>
                </a:solidFill>
              </a:rPr>
              <a:t> </a:t>
            </a:r>
            <a:r>
              <a:rPr lang="en-US" sz="1600" dirty="0">
                <a:solidFill>
                  <a:schemeClr val="tx1">
                    <a:lumMod val="65000"/>
                    <a:lumOff val="35000"/>
                  </a:schemeClr>
                </a:solidFill>
              </a:rPr>
              <a:t>dans </a:t>
            </a:r>
            <a:r>
              <a:rPr lang="en-US" sz="1600" dirty="0" err="1">
                <a:solidFill>
                  <a:schemeClr val="tx1">
                    <a:lumMod val="65000"/>
                    <a:lumOff val="35000"/>
                  </a:schemeClr>
                </a:solidFill>
              </a:rPr>
              <a:t>chaque</a:t>
            </a:r>
            <a:r>
              <a:rPr lang="en-US" sz="1600" dirty="0">
                <a:solidFill>
                  <a:schemeClr val="tx1">
                    <a:lumMod val="65000"/>
                    <a:lumOff val="35000"/>
                  </a:schemeClr>
                </a:solidFill>
              </a:rPr>
              <a:t> district et </a:t>
            </a:r>
            <a:r>
              <a:rPr lang="en-US" sz="1600" dirty="0" err="1">
                <a:solidFill>
                  <a:schemeClr val="tx1">
                    <a:lumMod val="65000"/>
                    <a:lumOff val="35000"/>
                  </a:schemeClr>
                </a:solidFill>
              </a:rPr>
              <a:t>bénéficiant</a:t>
            </a:r>
            <a:r>
              <a:rPr lang="en-US" sz="1600" dirty="0">
                <a:solidFill>
                  <a:schemeClr val="tx1">
                    <a:lumMod val="65000"/>
                    <a:lumOff val="35000"/>
                  </a:schemeClr>
                </a:solidFill>
              </a:rPr>
              <a:t> d'un </a:t>
            </a:r>
            <a:r>
              <a:rPr lang="en-US" sz="1600" dirty="0" err="1">
                <a:solidFill>
                  <a:schemeClr val="tx1">
                    <a:lumMod val="65000"/>
                    <a:lumOff val="35000"/>
                  </a:schemeClr>
                </a:solidFill>
              </a:rPr>
              <a:t>traitement</a:t>
            </a:r>
            <a:r>
              <a:rPr lang="en-US" sz="1600" dirty="0">
                <a:solidFill>
                  <a:schemeClr val="tx1">
                    <a:lumMod val="65000"/>
                    <a:lumOff val="35000"/>
                  </a:schemeClr>
                </a:solidFill>
              </a:rPr>
              <a:t> </a:t>
            </a:r>
            <a:r>
              <a:rPr lang="en-US" sz="1600" dirty="0" err="1">
                <a:solidFill>
                  <a:schemeClr val="tx1">
                    <a:lumMod val="65000"/>
                    <a:lumOff val="35000"/>
                  </a:schemeClr>
                </a:solidFill>
              </a:rPr>
              <a:t>antirétroviral</a:t>
            </a:r>
            <a:r>
              <a:rPr lang="en-US" sz="1600" dirty="0">
                <a:solidFill>
                  <a:schemeClr val="tx1">
                    <a:lumMod val="65000"/>
                    <a:lumOff val="35000"/>
                  </a:schemeClr>
                </a:solidFill>
              </a:rPr>
              <a:t>.</a:t>
            </a:r>
          </a:p>
          <a:p>
            <a:pPr marL="0" indent="0">
              <a:buNone/>
            </a:pPr>
            <a:endParaRPr lang="en-US" sz="1600" dirty="0">
              <a:solidFill>
                <a:schemeClr val="tx1">
                  <a:lumMod val="65000"/>
                  <a:lumOff val="35000"/>
                </a:schemeClr>
              </a:solidFill>
            </a:endParaRPr>
          </a:p>
          <a:p>
            <a:pPr marL="0" indent="0">
              <a:buNone/>
            </a:pPr>
            <a:r>
              <a:rPr lang="en-US" sz="1600" b="1" dirty="0" err="1">
                <a:solidFill>
                  <a:schemeClr val="tx1">
                    <a:lumMod val="65000"/>
                    <a:lumOff val="35000"/>
                  </a:schemeClr>
                </a:solidFill>
              </a:rPr>
              <a:t>Modèle</a:t>
            </a:r>
            <a:r>
              <a:rPr lang="en-US" sz="1600" b="1" dirty="0">
                <a:solidFill>
                  <a:schemeClr val="tx1">
                    <a:lumMod val="65000"/>
                    <a:lumOff val="35000"/>
                  </a:schemeClr>
                </a:solidFill>
              </a:rPr>
              <a:t> </a:t>
            </a:r>
            <a:r>
              <a:rPr lang="en-US" sz="1600" b="1" dirty="0" err="1">
                <a:solidFill>
                  <a:schemeClr val="tx1">
                    <a:lumMod val="65000"/>
                    <a:lumOff val="35000"/>
                  </a:schemeClr>
                </a:solidFill>
              </a:rPr>
              <a:t>d'assistance</a:t>
            </a:r>
            <a:r>
              <a:rPr lang="en-US" sz="1600" b="1" dirty="0">
                <a:solidFill>
                  <a:schemeClr val="tx1">
                    <a:lumMod val="65000"/>
                    <a:lumOff val="35000"/>
                  </a:schemeClr>
                </a:solidFill>
              </a:rPr>
              <a:t> ART :</a:t>
            </a:r>
          </a:p>
          <a:p>
            <a:r>
              <a:rPr lang="en-US" sz="1600" dirty="0">
                <a:solidFill>
                  <a:schemeClr val="tx1">
                    <a:lumMod val="65000"/>
                    <a:lumOff val="35000"/>
                  </a:schemeClr>
                </a:solidFill>
              </a:rPr>
              <a:t>Pour </a:t>
            </a:r>
            <a:r>
              <a:rPr lang="en-US" sz="1600" dirty="0" err="1">
                <a:solidFill>
                  <a:schemeClr val="tx1">
                    <a:lumMod val="65000"/>
                    <a:lumOff val="35000"/>
                  </a:schemeClr>
                </a:solidFill>
              </a:rPr>
              <a:t>tous</a:t>
            </a:r>
            <a:r>
              <a:rPr lang="en-US" sz="1600" dirty="0">
                <a:solidFill>
                  <a:schemeClr val="tx1">
                    <a:lumMod val="65000"/>
                    <a:lumOff val="35000"/>
                  </a:schemeClr>
                </a:solidFill>
              </a:rPr>
              <a:t> les districts qui </a:t>
            </a:r>
            <a:r>
              <a:rPr lang="en-US" sz="1600" dirty="0" err="1">
                <a:solidFill>
                  <a:schemeClr val="tx1">
                    <a:lumMod val="65000"/>
                    <a:lumOff val="35000"/>
                  </a:schemeClr>
                </a:solidFill>
              </a:rPr>
              <a:t>sont</a:t>
            </a:r>
            <a:r>
              <a:rPr lang="en-US" sz="1600" dirty="0">
                <a:solidFill>
                  <a:schemeClr val="tx1">
                    <a:lumMod val="65000"/>
                    <a:lumOff val="35000"/>
                  </a:schemeClr>
                </a:solidFill>
              </a:rPr>
              <a:t> </a:t>
            </a:r>
            <a:r>
              <a:rPr lang="en-US" sz="1600" dirty="0" err="1">
                <a:solidFill>
                  <a:schemeClr val="tx1">
                    <a:lumMod val="65000"/>
                    <a:lumOff val="35000"/>
                  </a:schemeClr>
                </a:solidFill>
              </a:rPr>
              <a:t>voisins</a:t>
            </a:r>
            <a:r>
              <a:rPr lang="en-US" sz="1600" dirty="0">
                <a:solidFill>
                  <a:schemeClr val="tx1">
                    <a:lumMod val="65000"/>
                    <a:lumOff val="35000"/>
                  </a:schemeClr>
                </a:solidFill>
              </a:rPr>
              <a:t> du district , le </a:t>
            </a:r>
            <a:r>
              <a:rPr lang="en-US" sz="1600" dirty="0" err="1">
                <a:solidFill>
                  <a:schemeClr val="tx1">
                    <a:lumMod val="65000"/>
                    <a:lumOff val="35000"/>
                  </a:schemeClr>
                </a:solidFill>
              </a:rPr>
              <a:t>modèle</a:t>
            </a:r>
            <a:r>
              <a:rPr lang="en-US" sz="1600" dirty="0">
                <a:solidFill>
                  <a:schemeClr val="tx1">
                    <a:lumMod val="65000"/>
                    <a:lumOff val="35000"/>
                  </a:schemeClr>
                </a:solidFill>
              </a:rPr>
              <a:t> de proportion que les </a:t>
            </a:r>
            <a:r>
              <a:rPr lang="en-US" sz="1600" dirty="0" err="1">
                <a:solidFill>
                  <a:schemeClr val="tx1">
                    <a:lumMod val="65000"/>
                    <a:lumOff val="35000"/>
                  </a:schemeClr>
                </a:solidFill>
              </a:rPr>
              <a:t>résidents</a:t>
            </a:r>
            <a:r>
              <a:rPr lang="en-US" sz="1600" dirty="0">
                <a:solidFill>
                  <a:schemeClr val="tx1">
                    <a:lumMod val="65000"/>
                    <a:lumOff val="35000"/>
                  </a:schemeClr>
                </a:solidFill>
              </a:rPr>
              <a:t> du district </a:t>
            </a:r>
            <a:r>
              <a:rPr lang="en-US" sz="1600" dirty="0" err="1">
                <a:solidFill>
                  <a:schemeClr val="tx1">
                    <a:lumMod val="65000"/>
                    <a:lumOff val="35000"/>
                  </a:schemeClr>
                </a:solidFill>
              </a:rPr>
              <a:t>reçoivent</a:t>
            </a:r>
            <a:r>
              <a:rPr lang="en-US" sz="1600" dirty="0">
                <a:solidFill>
                  <a:schemeClr val="tx1">
                    <a:lumMod val="65000"/>
                    <a:lumOff val="35000"/>
                  </a:schemeClr>
                </a:solidFill>
              </a:rPr>
              <a:t> des ART dans le district </a:t>
            </a:r>
          </a:p>
          <a:p>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Mécanisme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permettant</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d'équilibrer</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les données du programme ART par rapport aux données de la population x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prévalence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x [couverture ART]. </a:t>
            </a:r>
            <a:b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b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[Population] x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Prévalence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x [Couverture ART]</a:t>
            </a:r>
          </a:p>
          <a:p>
            <a:pPr marL="502920" lvl="1" indent="0">
              <a:buNone/>
            </a:pPr>
            <a:endParaRPr lang="en-US" sz="1100" b="1" dirty="0">
              <a:solidFill>
                <a:schemeClr val="tx1">
                  <a:lumMod val="65000"/>
                  <a:lumOff val="35000"/>
                </a:schemeClr>
              </a:solidFill>
              <a:effectLst/>
              <a:ea typeface="Times New Roman" panose="02020603050405020304" pitchFamily="18" charset="0"/>
              <a:cs typeface="Calibri" panose="020F0502020204030204" pitchFamily="34" charset="0"/>
            </a:endParaRPr>
          </a:p>
          <a:p>
            <a:pPr marL="0" indent="-45720">
              <a:buNone/>
              <a:tabLst>
                <a:tab pos="914400" algn="l"/>
              </a:tabLst>
            </a:pPr>
            <a:r>
              <a:rPr lang="en-US" sz="1600" b="1" dirty="0" err="1">
                <a:solidFill>
                  <a:schemeClr val="tx1">
                    <a:lumMod val="65000"/>
                    <a:lumOff val="35000"/>
                  </a:schemeClr>
                </a:solidFill>
                <a:ea typeface="Times New Roman" panose="02020603050405020304" pitchFamily="18" charset="0"/>
                <a:cs typeface="Calibri" panose="020F0502020204030204" pitchFamily="34" charset="0"/>
              </a:rPr>
              <a:t>estime</a:t>
            </a:r>
            <a:r>
              <a:rPr lang="en-US" sz="1600" b="1" dirty="0">
                <a:solidFill>
                  <a:schemeClr val="tx1">
                    <a:lumMod val="65000"/>
                    <a:lumOff val="35000"/>
                  </a:schemeClr>
                </a:solidFill>
                <a:ea typeface="Times New Roman" panose="02020603050405020304" pitchFamily="18" charset="0"/>
                <a:cs typeface="Calibri" panose="020F0502020204030204" pitchFamily="34" charset="0"/>
              </a:rPr>
              <a:t> Naomi :</a:t>
            </a:r>
            <a:endParaRPr lang="en-US" sz="1600" b="1" dirty="0">
              <a:solidFill>
                <a:schemeClr val="tx1">
                  <a:lumMod val="65000"/>
                  <a:lumOff val="35000"/>
                </a:schemeClr>
              </a:solidFill>
              <a:effectLst/>
              <a:ea typeface="Times New Roman" panose="02020603050405020304" pitchFamily="18" charset="0"/>
              <a:cs typeface="Calibri" panose="020F0502020204030204" pitchFamily="34" charset="0"/>
            </a:endParaRPr>
          </a:p>
          <a:p>
            <a:pPr>
              <a:tabLst>
                <a:tab pos="914400" algn="l"/>
              </a:tabLst>
            </a:pPr>
            <a:r>
              <a:rPr lang="en-US" sz="1600" b="1" dirty="0">
                <a:solidFill>
                  <a:schemeClr val="tx1">
                    <a:lumMod val="65000"/>
                    <a:lumOff val="35000"/>
                  </a:schemeClr>
                </a:solidFill>
                <a:ea typeface="Times New Roman" panose="02020603050405020304" pitchFamily="18" charset="0"/>
                <a:cs typeface="Calibri" panose="020F0502020204030204" pitchFamily="34" charset="0"/>
              </a:rPr>
              <a:t>PERSONNES VIVANT AVEC LE VIH </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Nombre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de PVVIH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résidant</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dans le district ([Population] x [</a:t>
            </a:r>
            <a:r>
              <a:rPr lang="en-US" sz="1600" dirty="0" err="1">
                <a:solidFill>
                  <a:schemeClr val="tx1">
                    <a:lumMod val="65000"/>
                    <a:lumOff val="35000"/>
                  </a:schemeClr>
                </a:solidFill>
                <a:effectLst/>
                <a:ea typeface="Times New Roman" panose="02020603050405020304" pitchFamily="18" charset="0"/>
                <a:cs typeface="Calibri" panose="020F0502020204030204" pitchFamily="34" charset="0"/>
              </a:rPr>
              <a:t>Prévalence</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du VIH] )</a:t>
            </a:r>
          </a:p>
          <a:p>
            <a:pPr>
              <a:tabLst>
                <a:tab pos="914400" algn="l"/>
              </a:tabLst>
            </a:pP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TAR </a:t>
            </a:r>
            <a:r>
              <a:rPr lang="en-US" sz="1600" b="1" dirty="0" err="1">
                <a:solidFill>
                  <a:schemeClr val="tx1">
                    <a:lumMod val="65000"/>
                    <a:lumOff val="35000"/>
                  </a:schemeClr>
                </a:solidFill>
                <a:effectLst/>
                <a:ea typeface="Times New Roman" panose="02020603050405020304" pitchFamily="18" charset="0"/>
                <a:cs typeface="Calibri" panose="020F0502020204030204" pitchFamily="34" charset="0"/>
              </a:rPr>
              <a:t>en</a:t>
            </a: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b="1" dirty="0" err="1">
                <a:solidFill>
                  <a:schemeClr val="tx1">
                    <a:lumMod val="65000"/>
                    <a:lumOff val="35000"/>
                  </a:schemeClr>
                </a:solidFill>
                <a:effectLst/>
                <a:ea typeface="Times New Roman" panose="02020603050405020304" pitchFamily="18" charset="0"/>
                <a:cs typeface="Calibri" panose="020F0502020204030204" pitchFamily="34" charset="0"/>
              </a:rPr>
              <a:t>cours</a:t>
            </a: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b="1" dirty="0" err="1">
                <a:solidFill>
                  <a:schemeClr val="tx1">
                    <a:lumMod val="65000"/>
                    <a:lumOff val="35000"/>
                  </a:schemeClr>
                </a:solidFill>
                <a:effectLst/>
                <a:ea typeface="Times New Roman" panose="02020603050405020304" pitchFamily="18" charset="0"/>
                <a:cs typeface="Calibri" panose="020F0502020204030204" pitchFamily="34" charset="0"/>
              </a:rPr>
              <a:t>résidents</a:t>
            </a: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Nombre</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de PVVIH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résidant</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dans un district et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bénéficiant</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d'un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traitement</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antirétroviral</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a:t>
            </a:r>
          </a:p>
          <a:p>
            <a:pPr>
              <a:tabLst>
                <a:tab pos="914400" algn="l"/>
              </a:tabLst>
            </a:pP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TAR </a:t>
            </a:r>
            <a:r>
              <a:rPr lang="en-US" sz="1600" b="1" dirty="0" err="1">
                <a:solidFill>
                  <a:schemeClr val="tx1">
                    <a:lumMod val="65000"/>
                    <a:lumOff val="35000"/>
                  </a:schemeClr>
                </a:solidFill>
                <a:effectLst/>
                <a:ea typeface="Times New Roman" panose="02020603050405020304" pitchFamily="18" charset="0"/>
                <a:cs typeface="Calibri" panose="020F0502020204030204" pitchFamily="34" charset="0"/>
              </a:rPr>
              <a:t>en</a:t>
            </a: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b="1" dirty="0" err="1">
                <a:solidFill>
                  <a:schemeClr val="tx1">
                    <a:lumMod val="65000"/>
                    <a:lumOff val="35000"/>
                  </a:schemeClr>
                </a:solidFill>
                <a:effectLst/>
                <a:ea typeface="Times New Roman" panose="02020603050405020304" pitchFamily="18" charset="0"/>
                <a:cs typeface="Calibri" panose="020F0502020204030204" pitchFamily="34" charset="0"/>
              </a:rPr>
              <a:t>cours</a:t>
            </a: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US" sz="1600" b="1" dirty="0" err="1">
                <a:solidFill>
                  <a:schemeClr val="tx1">
                    <a:lumMod val="65000"/>
                    <a:lumOff val="35000"/>
                  </a:schemeClr>
                </a:solidFill>
                <a:effectLst/>
                <a:ea typeface="Times New Roman" panose="02020603050405020304" pitchFamily="18" charset="0"/>
                <a:cs typeface="Calibri" panose="020F0502020204030204" pitchFamily="34" charset="0"/>
              </a:rPr>
              <a:t>fréquentation</a:t>
            </a:r>
            <a:r>
              <a:rPr lang="en-US" sz="1600" b="1" dirty="0">
                <a:solidFill>
                  <a:schemeClr val="tx1">
                    <a:lumMod val="65000"/>
                    <a:lumOff val="35000"/>
                  </a:schemeClr>
                </a:solidFill>
                <a:effectLst/>
                <a:ea typeface="Times New Roman" panose="02020603050405020304" pitchFamily="18" charset="0"/>
                <a:cs typeface="Calibri" panose="020F0502020204030204" pitchFamily="34" charset="0"/>
              </a:rPr>
              <a:t>) :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nombre</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de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personnes</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recevant</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un ART dans les </a:t>
            </a:r>
            <a:r>
              <a:rPr lang="en-GB" sz="1600" dirty="0" err="1">
                <a:solidFill>
                  <a:schemeClr val="tx1">
                    <a:lumMod val="65000"/>
                    <a:lumOff val="35000"/>
                  </a:schemeClr>
                </a:solidFill>
                <a:effectLst/>
                <a:ea typeface="Times New Roman" panose="02020603050405020304" pitchFamily="18" charset="0"/>
                <a:cs typeface="Calibri" panose="020F0502020204030204" pitchFamily="34" charset="0"/>
              </a:rPr>
              <a:t>établissements</a:t>
            </a:r>
            <a:r>
              <a:rPr lang="en-GB" sz="1600" dirty="0">
                <a:solidFill>
                  <a:schemeClr val="tx1">
                    <a:lumMod val="65000"/>
                    <a:lumOff val="35000"/>
                  </a:schemeClr>
                </a:solidFill>
                <a:effectLst/>
                <a:ea typeface="Times New Roman" panose="02020603050405020304" pitchFamily="18" charset="0"/>
                <a:cs typeface="Calibri" panose="020F0502020204030204" pitchFamily="34" charset="0"/>
              </a:rPr>
              <a:t> de santé d'un district. </a:t>
            </a:r>
          </a:p>
          <a:p>
            <a:pPr marL="502920" lvl="1" indent="0">
              <a:buNone/>
            </a:pP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58416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5EB50A-08A3-9BA7-3356-B58F3C8DBC8A}"/>
              </a:ext>
            </a:extLst>
          </p:cNvPr>
          <p:cNvSpPr>
            <a:spLocks noGrp="1"/>
          </p:cNvSpPr>
          <p:nvPr>
            <p:ph type="title"/>
          </p:nvPr>
        </p:nvSpPr>
        <p:spPr/>
        <p:txBody>
          <a:bodyPr>
            <a:normAutofit fontScale="90000"/>
          </a:bodyPr>
          <a:lstStyle/>
          <a:p>
            <a:endParaRPr lang="en-US"/>
          </a:p>
        </p:txBody>
      </p:sp>
      <p:pic>
        <p:nvPicPr>
          <p:cNvPr id="9" name="Picture 8" descr="Chart, bar chart&#10;&#10;Description automatically generated">
            <a:extLst>
              <a:ext uri="{FF2B5EF4-FFF2-40B4-BE49-F238E27FC236}">
                <a16:creationId xmlns:a16="http://schemas.microsoft.com/office/drawing/2014/main" id="{E9C83EAF-D0DA-A77E-596C-BCE28691D952}"/>
              </a:ext>
            </a:extLst>
          </p:cNvPr>
          <p:cNvPicPr>
            <a:picLocks noChangeAspect="1"/>
          </p:cNvPicPr>
          <p:nvPr/>
        </p:nvPicPr>
        <p:blipFill>
          <a:blip r:embed="rId3"/>
          <a:stretch>
            <a:fillRect/>
          </a:stretch>
        </p:blipFill>
        <p:spPr>
          <a:xfrm>
            <a:off x="365244" y="2074931"/>
            <a:ext cx="4572000" cy="3657600"/>
          </a:xfrm>
          <a:prstGeom prst="rect">
            <a:avLst/>
          </a:prstGeom>
        </p:spPr>
      </p:pic>
      <p:pic>
        <p:nvPicPr>
          <p:cNvPr id="13" name="Picture 12" descr="Chart, bar chart&#10;&#10;Description automatically generated">
            <a:extLst>
              <a:ext uri="{FF2B5EF4-FFF2-40B4-BE49-F238E27FC236}">
                <a16:creationId xmlns:a16="http://schemas.microsoft.com/office/drawing/2014/main" id="{65262FAD-83B1-C1A9-4995-CB3D2BFA34AF}"/>
              </a:ext>
            </a:extLst>
          </p:cNvPr>
          <p:cNvPicPr>
            <a:picLocks noChangeAspect="1"/>
          </p:cNvPicPr>
          <p:nvPr/>
        </p:nvPicPr>
        <p:blipFill rotWithShape="1">
          <a:blip r:embed="rId4"/>
          <a:srcRect r="48333"/>
          <a:stretch/>
        </p:blipFill>
        <p:spPr>
          <a:xfrm>
            <a:off x="5113634" y="2431768"/>
            <a:ext cx="1889760" cy="3200400"/>
          </a:xfrm>
          <a:prstGeom prst="rect">
            <a:avLst/>
          </a:prstGeom>
        </p:spPr>
      </p:pic>
      <p:sp>
        <p:nvSpPr>
          <p:cNvPr id="14" name="TextBox 13">
            <a:extLst>
              <a:ext uri="{FF2B5EF4-FFF2-40B4-BE49-F238E27FC236}">
                <a16:creationId xmlns:a16="http://schemas.microsoft.com/office/drawing/2014/main" id="{8AC21D0D-5CDD-DEA5-AF33-B8800719D697}"/>
              </a:ext>
            </a:extLst>
          </p:cNvPr>
          <p:cNvSpPr txBox="1"/>
          <p:nvPr/>
        </p:nvSpPr>
        <p:spPr>
          <a:xfrm>
            <a:off x="6854804" y="4244342"/>
            <a:ext cx="942887" cy="307777"/>
          </a:xfrm>
          <a:prstGeom prst="rect">
            <a:avLst/>
          </a:prstGeom>
          <a:noFill/>
        </p:spPr>
        <p:txBody>
          <a:bodyPr wrap="none" rtlCol="0">
            <a:spAutoFit/>
          </a:bodyPr>
          <a:lstStyle/>
          <a:p>
            <a:r>
              <a:rPr lang="en-US" sz="1400" b="1" err="1"/>
              <a:t>Gabarone</a:t>
            </a:r>
            <a:endParaRPr lang="en-US" sz="1400" b="1"/>
          </a:p>
        </p:txBody>
      </p:sp>
      <p:sp>
        <p:nvSpPr>
          <p:cNvPr id="15" name="TextBox 14">
            <a:extLst>
              <a:ext uri="{FF2B5EF4-FFF2-40B4-BE49-F238E27FC236}">
                <a16:creationId xmlns:a16="http://schemas.microsoft.com/office/drawing/2014/main" id="{D5286307-72BA-4C09-C4E3-7FBD311F131C}"/>
              </a:ext>
            </a:extLst>
          </p:cNvPr>
          <p:cNvSpPr txBox="1"/>
          <p:nvPr/>
        </p:nvSpPr>
        <p:spPr>
          <a:xfrm>
            <a:off x="6854804" y="3047793"/>
            <a:ext cx="1279517" cy="307777"/>
          </a:xfrm>
          <a:prstGeom prst="rect">
            <a:avLst/>
          </a:prstGeom>
          <a:noFill/>
        </p:spPr>
        <p:txBody>
          <a:bodyPr wrap="none" rtlCol="0">
            <a:spAutoFit/>
          </a:bodyPr>
          <a:lstStyle/>
          <a:p>
            <a:r>
              <a:rPr lang="en-US" sz="1400" b="1" err="1"/>
              <a:t>Kweneng </a:t>
            </a:r>
            <a:r>
              <a:rPr lang="en-US" sz="1400" b="1"/>
              <a:t>Est</a:t>
            </a:r>
          </a:p>
        </p:txBody>
      </p:sp>
      <p:sp>
        <p:nvSpPr>
          <p:cNvPr id="16" name="TextBox 15">
            <a:extLst>
              <a:ext uri="{FF2B5EF4-FFF2-40B4-BE49-F238E27FC236}">
                <a16:creationId xmlns:a16="http://schemas.microsoft.com/office/drawing/2014/main" id="{F09EE185-3F49-F7BB-B170-39A16D968E6D}"/>
              </a:ext>
            </a:extLst>
          </p:cNvPr>
          <p:cNvSpPr txBox="1"/>
          <p:nvPr/>
        </p:nvSpPr>
        <p:spPr>
          <a:xfrm>
            <a:off x="6854804" y="2541592"/>
            <a:ext cx="889667" cy="307777"/>
          </a:xfrm>
          <a:prstGeom prst="rect">
            <a:avLst/>
          </a:prstGeom>
          <a:noFill/>
        </p:spPr>
        <p:txBody>
          <a:bodyPr wrap="none" rtlCol="0">
            <a:spAutoFit/>
          </a:bodyPr>
          <a:lstStyle/>
          <a:p>
            <a:r>
              <a:rPr lang="en-US" sz="1400" b="1" err="1"/>
              <a:t>Kgatleng</a:t>
            </a:r>
            <a:endParaRPr lang="en-US" sz="1400" b="1"/>
          </a:p>
        </p:txBody>
      </p:sp>
      <p:sp>
        <p:nvSpPr>
          <p:cNvPr id="17" name="TextBox 16">
            <a:extLst>
              <a:ext uri="{FF2B5EF4-FFF2-40B4-BE49-F238E27FC236}">
                <a16:creationId xmlns:a16="http://schemas.microsoft.com/office/drawing/2014/main" id="{28B6CDA5-CF6B-63D7-3CA2-483EEBFF50C1}"/>
              </a:ext>
            </a:extLst>
          </p:cNvPr>
          <p:cNvSpPr txBox="1"/>
          <p:nvPr/>
        </p:nvSpPr>
        <p:spPr>
          <a:xfrm>
            <a:off x="6854804" y="2757665"/>
            <a:ext cx="1029449" cy="307777"/>
          </a:xfrm>
          <a:prstGeom prst="rect">
            <a:avLst/>
          </a:prstGeom>
          <a:noFill/>
        </p:spPr>
        <p:txBody>
          <a:bodyPr wrap="none" rtlCol="0">
            <a:spAutoFit/>
          </a:bodyPr>
          <a:lstStyle/>
          <a:p>
            <a:r>
              <a:rPr lang="en-US" sz="1400" b="1"/>
              <a:t>Sud-Est</a:t>
            </a:r>
          </a:p>
        </p:txBody>
      </p:sp>
      <p:sp>
        <p:nvSpPr>
          <p:cNvPr id="18" name="TextBox 17">
            <a:extLst>
              <a:ext uri="{FF2B5EF4-FFF2-40B4-BE49-F238E27FC236}">
                <a16:creationId xmlns:a16="http://schemas.microsoft.com/office/drawing/2014/main" id="{4EB21B27-4300-2C44-5794-C489B78B52CD}"/>
              </a:ext>
            </a:extLst>
          </p:cNvPr>
          <p:cNvSpPr txBox="1"/>
          <p:nvPr/>
        </p:nvSpPr>
        <p:spPr>
          <a:xfrm>
            <a:off x="5186840" y="1960614"/>
            <a:ext cx="2947482"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Adultes recevant un traitement antirétroviral à Gaborone : district de résidence</a:t>
            </a:r>
          </a:p>
        </p:txBody>
      </p:sp>
      <p:sp>
        <p:nvSpPr>
          <p:cNvPr id="6" name="Content Placeholder 2">
            <a:extLst>
              <a:ext uri="{FF2B5EF4-FFF2-40B4-BE49-F238E27FC236}">
                <a16:creationId xmlns:a16="http://schemas.microsoft.com/office/drawing/2014/main" id="{E9C63D20-842E-90AD-17E6-578BB196B946}"/>
              </a:ext>
            </a:extLst>
          </p:cNvPr>
          <p:cNvSpPr txBox="1">
            <a:spLocks/>
          </p:cNvSpPr>
          <p:nvPr/>
        </p:nvSpPr>
        <p:spPr>
          <a:xfrm>
            <a:off x="2559659" y="545216"/>
            <a:ext cx="7315200"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Prise</a:t>
            </a:r>
            <a:r>
              <a:rPr lang="en-US" sz="3200" b="1" dirty="0"/>
              <a:t> </a:t>
            </a:r>
            <a:r>
              <a:rPr lang="en-US" sz="3200" b="1" dirty="0" err="1"/>
              <a:t>en</a:t>
            </a:r>
            <a:r>
              <a:rPr lang="en-US" sz="3200" b="1" dirty="0"/>
              <a:t> </a:t>
            </a:r>
            <a:r>
              <a:rPr lang="en-US" sz="3200" b="1" dirty="0" err="1"/>
              <a:t>compte</a:t>
            </a:r>
            <a:r>
              <a:rPr lang="en-US" sz="3200" b="1" dirty="0"/>
              <a:t> de la </a:t>
            </a:r>
            <a:r>
              <a:rPr lang="en-US" sz="3200" b="1" dirty="0" err="1"/>
              <a:t>mobilité</a:t>
            </a:r>
            <a:r>
              <a:rPr lang="en-US" sz="3200" b="1" dirty="0"/>
              <a:t> des patients TAR</a:t>
            </a:r>
          </a:p>
        </p:txBody>
      </p:sp>
      <p:cxnSp>
        <p:nvCxnSpPr>
          <p:cNvPr id="10" name="Straight Arrow Connector 9">
            <a:extLst>
              <a:ext uri="{FF2B5EF4-FFF2-40B4-BE49-F238E27FC236}">
                <a16:creationId xmlns:a16="http://schemas.microsoft.com/office/drawing/2014/main" id="{E76E57EC-D475-4CE7-3261-327F1601680B}"/>
              </a:ext>
            </a:extLst>
          </p:cNvPr>
          <p:cNvCxnSpPr>
            <a:cxnSpLocks/>
          </p:cNvCxnSpPr>
          <p:nvPr/>
        </p:nvCxnSpPr>
        <p:spPr>
          <a:xfrm>
            <a:off x="2651244" y="3501481"/>
            <a:ext cx="34072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D989027-5663-ED73-05FE-BBF1C1FCC8E2}"/>
              </a:ext>
            </a:extLst>
          </p:cNvPr>
          <p:cNvSpPr txBox="1"/>
          <p:nvPr/>
        </p:nvSpPr>
        <p:spPr>
          <a:xfrm>
            <a:off x="8383918" y="1983720"/>
            <a:ext cx="3483824" cy="3170099"/>
          </a:xfrm>
          <a:prstGeom prst="rect">
            <a:avLst/>
          </a:prstGeom>
          <a:noFill/>
        </p:spPr>
        <p:txBody>
          <a:bodyPr wrap="square">
            <a:spAutoFit/>
          </a:bodyPr>
          <a:lstStyle/>
          <a:p>
            <a:r>
              <a:rPr lang="en-GB" sz="2000"/>
              <a:t>Voir un afflux important de personnes vivant avec le VIH dans les centres urbains pour accéder au traitement antirétroviral. </a:t>
            </a:r>
          </a:p>
          <a:p>
            <a:endParaRPr lang="en-GB" sz="2000"/>
          </a:p>
          <a:p>
            <a:r>
              <a:rPr lang="en-GB" sz="2000"/>
              <a:t>Dans les régions où le taux de couverture des résidents par le TAR est élevé, le nombre de PVVIH accédant au TAR dans les établissements dépasse le nombre total de PVVIH estimé dans le district.</a:t>
            </a:r>
            <a:endParaRPr lang="en-US" sz="2000"/>
          </a:p>
        </p:txBody>
      </p:sp>
    </p:spTree>
    <p:extLst>
      <p:ext uri="{BB962C8B-B14F-4D97-AF65-F5344CB8AC3E}">
        <p14:creationId xmlns:p14="http://schemas.microsoft.com/office/powerpoint/2010/main" val="113129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A77EC-A5E9-DD19-3605-D4944E31643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5CE1CC9-4670-FC41-039C-D1BB30684356}"/>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E97DAD10-4672-AFD5-E137-447EC2F8942D}"/>
              </a:ext>
            </a:extLst>
          </p:cNvPr>
          <p:cNvSpPr txBox="1">
            <a:spLocks/>
          </p:cNvSpPr>
          <p:nvPr/>
        </p:nvSpPr>
        <p:spPr>
          <a:xfrm>
            <a:off x="2559659" y="526166"/>
            <a:ext cx="7315200"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Prise</a:t>
            </a:r>
            <a:r>
              <a:rPr lang="en-US" sz="3200" b="1" dirty="0"/>
              <a:t> </a:t>
            </a:r>
            <a:r>
              <a:rPr lang="en-US" sz="3200" b="1" dirty="0" err="1"/>
              <a:t>en</a:t>
            </a:r>
            <a:r>
              <a:rPr lang="en-US" sz="3200" b="1" dirty="0"/>
              <a:t> </a:t>
            </a:r>
            <a:r>
              <a:rPr lang="en-US" sz="3200" b="1" dirty="0" err="1"/>
              <a:t>compte</a:t>
            </a:r>
            <a:r>
              <a:rPr lang="en-US" sz="3200" b="1" dirty="0"/>
              <a:t> de la </a:t>
            </a:r>
            <a:r>
              <a:rPr lang="en-US" sz="3200" b="1" dirty="0" err="1"/>
              <a:t>mobilité</a:t>
            </a:r>
            <a:r>
              <a:rPr lang="en-US" sz="3200" b="1" dirty="0"/>
              <a:t> des patients TAR</a:t>
            </a:r>
          </a:p>
        </p:txBody>
      </p:sp>
      <mc:AlternateContent xmlns:mc="http://schemas.openxmlformats.org/markup-compatibility/2006" xmlns:a14="http://schemas.microsoft.com/office/drawing/2010/main">
        <mc:Choice Requires="a14">
          <p:sp>
            <p:nvSpPr>
              <p:cNvPr id="2" name="Content Placeholder 6">
                <a:extLst>
                  <a:ext uri="{FF2B5EF4-FFF2-40B4-BE49-F238E27FC236}">
                    <a16:creationId xmlns:a16="http://schemas.microsoft.com/office/drawing/2014/main" id="{1DF98E69-C7F3-2A5D-ADCE-DCF72F7D0861}"/>
                  </a:ext>
                </a:extLst>
              </p:cNvPr>
              <p:cNvSpPr>
                <a:spLocks noGrp="1"/>
              </p:cNvSpPr>
              <p:nvPr>
                <p:ph idx="1"/>
              </p:nvPr>
            </p:nvSpPr>
            <p:spPr>
              <a:xfrm>
                <a:off x="1081463" y="1291544"/>
                <a:ext cx="10671921" cy="4417880"/>
              </a:xfrm>
            </p:spPr>
            <p:txBody>
              <a:bodyPr>
                <a:normAutofit/>
              </a:bodyPr>
              <a:lstStyle/>
              <a:p>
                <a:pPr marL="0" indent="0">
                  <a:buNone/>
                </a:pPr>
                <a:r>
                  <a:rPr lang="en-GB" sz="2400" b="1" dirty="0"/>
                  <a:t>Défi : Comment </a:t>
                </a:r>
                <a:r>
                  <a:rPr lang="en-GB" sz="2400" b="1" dirty="0" err="1"/>
                  <a:t>calculer</a:t>
                </a:r>
                <a:r>
                  <a:rPr lang="en-GB" sz="2400" b="1" dirty="0"/>
                  <a:t> </a:t>
                </a:r>
                <a:r>
                  <a:rPr lang="en-GB" sz="2400" b="1" dirty="0" err="1"/>
                  <a:t>l'objectif</a:t>
                </a:r>
                <a:r>
                  <a:rPr lang="en-GB" sz="2400" b="1" dirty="0"/>
                  <a:t> des </a:t>
                </a:r>
                <a:r>
                  <a:rPr lang="en-GB" sz="2400" b="1" dirty="0" err="1"/>
                  <a:t>besoins</a:t>
                </a:r>
                <a:r>
                  <a:rPr lang="en-GB" sz="2400" b="1" dirty="0"/>
                  <a:t> non </a:t>
                </a:r>
                <a:r>
                  <a:rPr lang="en-GB" sz="2400" b="1" dirty="0" err="1"/>
                  <a:t>satisfaits</a:t>
                </a:r>
                <a:r>
                  <a:rPr lang="en-GB" sz="2400" b="1" dirty="0"/>
                  <a:t> ?</a:t>
                </a:r>
              </a:p>
              <a:p>
                <a:pPr marL="0" indent="0">
                  <a:buNone/>
                </a:pPr>
                <a:r>
                  <a:rPr lang="en-GB" sz="2400" dirty="0" err="1"/>
                  <a:t>Stratégie</a:t>
                </a:r>
                <a:r>
                  <a:rPr lang="en-GB" sz="2400" dirty="0"/>
                  <a:t> de fixation des </a:t>
                </a:r>
                <a:r>
                  <a:rPr lang="en-GB" sz="2400" dirty="0" err="1"/>
                  <a:t>objectifs</a:t>
                </a:r>
                <a:r>
                  <a:rPr lang="en-GB" sz="2400"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dirty="0" smtClean="0">
                              <a:latin typeface="Cambria Math" panose="02040503050406030204" pitchFamily="18" charset="0"/>
                            </a:rPr>
                          </m:ctrlPr>
                        </m:dPr>
                        <m:e>
                          <m:r>
                            <m:rPr>
                              <m:sty m:val="p"/>
                            </m:rPr>
                            <a:rPr lang="en-GB" sz="2400" i="0" dirty="0" smtClean="0">
                              <a:latin typeface="Cambria Math" panose="02040503050406030204" pitchFamily="18" charset="0"/>
                            </a:rPr>
                            <m:t>Treatment</m:t>
                          </m:r>
                          <m:r>
                            <a:rPr lang="en-GB" sz="2400" i="0" dirty="0">
                              <a:latin typeface="Cambria Math" panose="02040503050406030204" pitchFamily="18" charset="0"/>
                            </a:rPr>
                            <m:t> </m:t>
                          </m:r>
                          <m:r>
                            <m:rPr>
                              <m:sty m:val="p"/>
                            </m:rPr>
                            <a:rPr lang="en-US" sz="2400" b="0" i="0" dirty="0" smtClean="0">
                              <a:latin typeface="Cambria Math" panose="02040503050406030204" pitchFamily="18" charset="0"/>
                            </a:rPr>
                            <m:t>gap</m:t>
                          </m:r>
                        </m:e>
                      </m:d>
                      <m:r>
                        <a:rPr lang="en-GB" sz="2400" i="0" dirty="0" smtClean="0">
                          <a:latin typeface="Cambria Math" panose="02040503050406030204" pitchFamily="18" charset="0"/>
                        </a:rPr>
                        <m:t>=</m:t>
                      </m:r>
                      <m:d>
                        <m:dPr>
                          <m:begChr m:val="["/>
                          <m:endChr m:val="]"/>
                          <m:ctrlPr>
                            <a:rPr lang="en-US" sz="2400" b="0" i="1" dirty="0" smtClean="0">
                              <a:latin typeface="Cambria Math" panose="02040503050406030204" pitchFamily="18" charset="0"/>
                            </a:rPr>
                          </m:ctrlPr>
                        </m:dPr>
                        <m:e>
                          <m:r>
                            <m:rPr>
                              <m:sty m:val="p"/>
                            </m:rPr>
                            <a:rPr lang="en-GB" sz="2400" i="0" dirty="0" smtClean="0">
                              <a:latin typeface="Cambria Math" panose="02040503050406030204" pitchFamily="18" charset="0"/>
                            </a:rPr>
                            <m:t>facility</m:t>
                          </m:r>
                          <m:r>
                            <a:rPr lang="en-GB" sz="2400" i="0" dirty="0" smtClean="0">
                              <a:latin typeface="Cambria Math" panose="02040503050406030204" pitchFamily="18" charset="0"/>
                            </a:rPr>
                            <m:t> </m:t>
                          </m:r>
                          <m:r>
                            <m:rPr>
                              <m:sty m:val="p"/>
                            </m:rPr>
                            <a:rPr lang="en-US" sz="2400" b="0" i="0" dirty="0" smtClean="0">
                              <a:latin typeface="Cambria Math" panose="02040503050406030204" pitchFamily="18" charset="0"/>
                            </a:rPr>
                            <m:t>TAR</m:t>
                          </m:r>
                          <m:r>
                            <a:rPr lang="en-GB" sz="2400" i="0" dirty="0" smtClean="0">
                              <a:latin typeface="Cambria Math" panose="02040503050406030204" pitchFamily="18" charset="0"/>
                            </a:rPr>
                            <m:t> </m:t>
                          </m:r>
                          <m:r>
                            <m:rPr>
                              <m:sty m:val="p"/>
                            </m:rPr>
                            <a:rPr lang="en-GB" sz="2400" i="0" dirty="0" smtClean="0">
                              <a:latin typeface="Cambria Math" panose="02040503050406030204" pitchFamily="18" charset="0"/>
                            </a:rPr>
                            <m:t>current</m:t>
                          </m:r>
                        </m:e>
                      </m:d>
                      <m:r>
                        <a:rPr lang="en-GB" sz="2400" i="0" dirty="0" smtClean="0">
                          <a:latin typeface="Cambria Math" panose="02040503050406030204" pitchFamily="18" charset="0"/>
                        </a:rPr>
                        <m:t> −</m:t>
                      </m:r>
                      <m:r>
                        <a:rPr lang="en-US" sz="2400" b="0" i="0" dirty="0" smtClean="0">
                          <a:latin typeface="Cambria Math" panose="02040503050406030204" pitchFamily="18" charset="0"/>
                        </a:rPr>
                        <m:t>[</m:t>
                      </m:r>
                      <m:r>
                        <m:rPr>
                          <m:sty m:val="p"/>
                        </m:rPr>
                        <a:rPr lang="en-GB" sz="2400" i="0" dirty="0" smtClean="0">
                          <a:latin typeface="Cambria Math" panose="02040503050406030204" pitchFamily="18" charset="0"/>
                        </a:rPr>
                        <m:t>resident</m:t>
                      </m:r>
                      <m:r>
                        <a:rPr lang="en-GB" sz="2400" i="0" dirty="0" smtClean="0">
                          <a:latin typeface="Cambria Math" panose="02040503050406030204" pitchFamily="18" charset="0"/>
                        </a:rPr>
                        <m:t> </m:t>
                      </m:r>
                      <m:r>
                        <m:rPr>
                          <m:sty m:val="p"/>
                        </m:rPr>
                        <a:rPr lang="en-GB" sz="2400" i="0" dirty="0" smtClean="0">
                          <a:latin typeface="Cambria Math" panose="02040503050406030204" pitchFamily="18" charset="0"/>
                        </a:rPr>
                        <m:t>PLHIV</m:t>
                      </m:r>
                      <m:r>
                        <a:rPr lang="en-GB" sz="2400" b="0" i="0" dirty="0" smtClean="0">
                          <a:latin typeface="Cambria Math" panose="02040503050406030204" pitchFamily="18" charset="0"/>
                        </a:rPr>
                        <m:t>]</m:t>
                      </m:r>
                    </m:oMath>
                  </m:oMathPara>
                </a14:m>
                <a:endParaRPr lang="en-GB" sz="2400" dirty="0"/>
              </a:p>
              <a:p>
                <a:r>
                  <a:rPr lang="en-GB" sz="2400" dirty="0"/>
                  <a:t>Le </a:t>
                </a:r>
                <a:r>
                  <a:rPr lang="en-GB" sz="2400" dirty="0" err="1"/>
                  <a:t>dénominateur</a:t>
                </a:r>
                <a:r>
                  <a:rPr lang="en-GB" sz="2400" dirty="0"/>
                  <a:t> "Facility TAR current" ne correspond pas au </a:t>
                </a:r>
                <a:r>
                  <a:rPr lang="en-GB" sz="2400" dirty="0" err="1"/>
                  <a:t>dénominateur</a:t>
                </a:r>
                <a:r>
                  <a:rPr lang="en-GB" sz="2400" dirty="0"/>
                  <a:t> "resident PLHIV".</a:t>
                </a:r>
              </a:p>
              <a:p>
                <a:r>
                  <a:rPr lang="en-GB" sz="2400" dirty="0">
                    <a:sym typeface="Wingdings" pitchFamily="2" charset="2"/>
                  </a:rPr>
                  <a:t> </a:t>
                </a:r>
                <a:r>
                  <a:rPr lang="en-GB" sz="2400" dirty="0" err="1">
                    <a:sym typeface="Wingdings" pitchFamily="2" charset="2"/>
                  </a:rPr>
                  <a:t>Représentation</a:t>
                </a:r>
                <a:r>
                  <a:rPr lang="en-GB" sz="2400" dirty="0">
                    <a:sym typeface="Wingdings" pitchFamily="2" charset="2"/>
                  </a:rPr>
                  <a:t> peu plausible de </a:t>
                </a:r>
                <a:r>
                  <a:rPr lang="en-GB" sz="2400" dirty="0" err="1">
                    <a:sym typeface="Wingdings" pitchFamily="2" charset="2"/>
                  </a:rPr>
                  <a:t>l'écart</a:t>
                </a:r>
                <a:r>
                  <a:rPr lang="en-GB" sz="2400" dirty="0">
                    <a:sym typeface="Wingdings" pitchFamily="2" charset="2"/>
                  </a:rPr>
                  <a:t> de </a:t>
                </a:r>
                <a:r>
                  <a:rPr lang="en-GB" sz="2400" dirty="0" err="1">
                    <a:sym typeface="Wingdings" pitchFamily="2" charset="2"/>
                  </a:rPr>
                  <a:t>traitement</a:t>
                </a:r>
                <a:endParaRPr lang="en-GB" sz="2400" dirty="0"/>
              </a:p>
            </p:txBody>
          </p:sp>
        </mc:Choice>
        <mc:Fallback xmlns="">
          <p:sp>
            <p:nvSpPr>
              <p:cNvPr id="2" name="Content Placeholder 6">
                <a:extLst>
                  <a:ext uri="{FF2B5EF4-FFF2-40B4-BE49-F238E27FC236}">
                    <a16:creationId xmlns:a16="http://schemas.microsoft.com/office/drawing/2014/main" id="{1DF98E69-C7F3-2A5D-ADCE-DCF72F7D0861}"/>
                  </a:ext>
                </a:extLst>
              </p:cNvPr>
              <p:cNvSpPr>
                <a:spLocks noGrp="1" noRot="1" noChangeAspect="1" noMove="1" noResize="1" noEditPoints="1" noAdjustHandles="1" noChangeArrowheads="1" noChangeShapeType="1" noTextEdit="1"/>
              </p:cNvSpPr>
              <p:nvPr>
                <p:ph idx="1"/>
              </p:nvPr>
            </p:nvSpPr>
            <p:spPr>
              <a:xfrm>
                <a:off x="1081463" y="1291544"/>
                <a:ext cx="10671921" cy="4417880"/>
              </a:xfrm>
              <a:blipFill>
                <a:blip r:embed="rId3"/>
                <a:stretch>
                  <a:fillRect l="-857" t="-1793" r="-628"/>
                </a:stretch>
              </a:blipFill>
            </p:spPr>
            <p:txBody>
              <a:bodyPr/>
              <a:lstStyle/>
              <a:p>
                <a:r>
                  <a:rPr lang="LID4096">
                    <a:noFill/>
                  </a:rPr>
                  <a:t> </a:t>
                </a:r>
              </a:p>
            </p:txBody>
          </p:sp>
        </mc:Fallback>
      </mc:AlternateContent>
      <p:pic>
        <p:nvPicPr>
          <p:cNvPr id="3" name="Picture 2">
            <a:extLst>
              <a:ext uri="{FF2B5EF4-FFF2-40B4-BE49-F238E27FC236}">
                <a16:creationId xmlns:a16="http://schemas.microsoft.com/office/drawing/2014/main" id="{8C1D61DC-7CB3-04AA-CA31-696A5EB953D9}"/>
              </a:ext>
            </a:extLst>
          </p:cNvPr>
          <p:cNvPicPr>
            <a:picLocks noChangeAspect="1"/>
          </p:cNvPicPr>
          <p:nvPr/>
        </p:nvPicPr>
        <p:blipFill>
          <a:blip r:embed="rId4"/>
          <a:srcRect/>
          <a:stretch/>
        </p:blipFill>
        <p:spPr>
          <a:xfrm>
            <a:off x="6023441" y="3722931"/>
            <a:ext cx="4163589" cy="3059223"/>
          </a:xfrm>
          <a:prstGeom prst="rect">
            <a:avLst/>
          </a:prstGeom>
        </p:spPr>
      </p:pic>
      <p:pic>
        <p:nvPicPr>
          <p:cNvPr id="4" name="Picture 3">
            <a:extLst>
              <a:ext uri="{FF2B5EF4-FFF2-40B4-BE49-F238E27FC236}">
                <a16:creationId xmlns:a16="http://schemas.microsoft.com/office/drawing/2014/main" id="{F35C9C7B-92A8-EE02-BF27-D2EDBF859B98}"/>
              </a:ext>
            </a:extLst>
          </p:cNvPr>
          <p:cNvPicPr>
            <a:picLocks noChangeAspect="1"/>
          </p:cNvPicPr>
          <p:nvPr/>
        </p:nvPicPr>
        <p:blipFill>
          <a:blip r:embed="rId5"/>
          <a:srcRect/>
          <a:stretch/>
        </p:blipFill>
        <p:spPr>
          <a:xfrm>
            <a:off x="1834115" y="3722932"/>
            <a:ext cx="4163588" cy="3059222"/>
          </a:xfrm>
          <a:prstGeom prst="rect">
            <a:avLst/>
          </a:prstGeom>
        </p:spPr>
      </p:pic>
    </p:spTree>
    <p:extLst>
      <p:ext uri="{BB962C8B-B14F-4D97-AF65-F5344CB8AC3E}">
        <p14:creationId xmlns:p14="http://schemas.microsoft.com/office/powerpoint/2010/main" val="191792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E928C-9A44-9B8D-6042-F43E0C9760A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DDB437B-DAA2-ED52-9091-B36632F1A147}"/>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4D79CE24-21A1-A090-9833-2F601391AB63}"/>
              </a:ext>
            </a:extLst>
          </p:cNvPr>
          <p:cNvSpPr txBox="1">
            <a:spLocks/>
          </p:cNvSpPr>
          <p:nvPr/>
        </p:nvSpPr>
        <p:spPr>
          <a:xfrm>
            <a:off x="2559659" y="545216"/>
            <a:ext cx="7315200"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Prise</a:t>
            </a:r>
            <a:r>
              <a:rPr lang="en-US" sz="3200" b="1" dirty="0"/>
              <a:t> </a:t>
            </a:r>
            <a:r>
              <a:rPr lang="en-US" sz="3200" b="1" dirty="0" err="1"/>
              <a:t>en</a:t>
            </a:r>
            <a:r>
              <a:rPr lang="en-US" sz="3200" b="1" dirty="0"/>
              <a:t> </a:t>
            </a:r>
            <a:r>
              <a:rPr lang="en-US" sz="3200" b="1" dirty="0" err="1"/>
              <a:t>compte</a:t>
            </a:r>
            <a:r>
              <a:rPr lang="en-US" sz="3200" b="1" dirty="0"/>
              <a:t> de la </a:t>
            </a:r>
            <a:r>
              <a:rPr lang="en-US" sz="3200" b="1" dirty="0" err="1"/>
              <a:t>mobilité</a:t>
            </a:r>
            <a:r>
              <a:rPr lang="en-US" sz="3200" b="1" dirty="0"/>
              <a:t> des patients TAR</a:t>
            </a:r>
          </a:p>
        </p:txBody>
      </p:sp>
      <p:sp>
        <p:nvSpPr>
          <p:cNvPr id="2" name="Content Placeholder 6">
            <a:extLst>
              <a:ext uri="{FF2B5EF4-FFF2-40B4-BE49-F238E27FC236}">
                <a16:creationId xmlns:a16="http://schemas.microsoft.com/office/drawing/2014/main" id="{5F012064-74C3-F1EE-54C4-EC4B7EFC4C9A}"/>
              </a:ext>
            </a:extLst>
          </p:cNvPr>
          <p:cNvSpPr>
            <a:spLocks noGrp="1"/>
          </p:cNvSpPr>
          <p:nvPr>
            <p:ph idx="1"/>
          </p:nvPr>
        </p:nvSpPr>
        <p:spPr>
          <a:xfrm>
            <a:off x="399691" y="1727265"/>
            <a:ext cx="5374887" cy="4573997"/>
          </a:xfrm>
        </p:spPr>
        <p:txBody>
          <a:bodyPr>
            <a:normAutofit lnSpcReduction="10000"/>
          </a:bodyPr>
          <a:lstStyle/>
          <a:p>
            <a:pPr marL="0" indent="0">
              <a:buNone/>
            </a:pPr>
            <a:r>
              <a:rPr lang="en-US" sz="2400" b="1" dirty="0" err="1"/>
              <a:t>Indicateurs</a:t>
            </a:r>
            <a:r>
              <a:rPr lang="en-US" sz="2400" b="1" dirty="0"/>
              <a:t> </a:t>
            </a:r>
            <a:r>
              <a:rPr lang="en-US" sz="2400" b="1" dirty="0" err="1"/>
              <a:t>supplémentaires</a:t>
            </a:r>
            <a:r>
              <a:rPr lang="en-US" sz="2400" b="1" dirty="0"/>
              <a:t> pour </a:t>
            </a:r>
            <a:r>
              <a:rPr lang="en-US" sz="2400" b="1" dirty="0" err="1"/>
              <a:t>l'écart</a:t>
            </a:r>
            <a:r>
              <a:rPr lang="en-US" sz="2400" b="1" dirty="0"/>
              <a:t> de </a:t>
            </a:r>
            <a:r>
              <a:rPr lang="en-US" sz="2400" b="1" dirty="0" err="1"/>
              <a:t>traitement</a:t>
            </a:r>
            <a:r>
              <a:rPr lang="en-US" sz="2400" b="1" dirty="0"/>
              <a:t> :</a:t>
            </a:r>
          </a:p>
          <a:p>
            <a:r>
              <a:rPr lang="en-US" sz="2400" b="1" dirty="0"/>
              <a:t>PVVIH (</a:t>
            </a:r>
            <a:r>
              <a:rPr lang="en-US" sz="2400" b="1" dirty="0" err="1"/>
              <a:t>présentes</a:t>
            </a:r>
            <a:r>
              <a:rPr lang="en-US" sz="2400" b="1" dirty="0"/>
              <a:t>) : </a:t>
            </a:r>
            <a:r>
              <a:rPr lang="en-US" sz="2400" dirty="0"/>
              <a:t>PVVIH qui </a:t>
            </a:r>
            <a:r>
              <a:rPr lang="en-US" sz="2400" dirty="0" err="1"/>
              <a:t>chercheraient</a:t>
            </a:r>
            <a:r>
              <a:rPr lang="en-US" sz="2400" dirty="0"/>
              <a:t> à se faire </a:t>
            </a:r>
            <a:r>
              <a:rPr lang="en-US" sz="2400" dirty="0" err="1"/>
              <a:t>soigner</a:t>
            </a:r>
            <a:r>
              <a:rPr lang="en-US" sz="2400" dirty="0"/>
              <a:t> dans </a:t>
            </a:r>
            <a:r>
              <a:rPr lang="en-US" sz="2400" dirty="0" err="1"/>
              <a:t>chaque</a:t>
            </a:r>
            <a:r>
              <a:rPr lang="en-US" sz="2400" dirty="0"/>
              <a:t> district </a:t>
            </a:r>
            <a:r>
              <a:rPr lang="en-US" sz="2400" dirty="0">
                <a:sym typeface="Wingdings" pitchFamily="2" charset="2"/>
              </a:rPr>
              <a:t> estimation </a:t>
            </a:r>
            <a:r>
              <a:rPr lang="en-US" sz="2400" dirty="0" err="1">
                <a:sym typeface="Wingdings" pitchFamily="2" charset="2"/>
              </a:rPr>
              <a:t>directe</a:t>
            </a:r>
            <a:r>
              <a:rPr lang="en-US" sz="2400" dirty="0">
                <a:sym typeface="Wingdings" pitchFamily="2" charset="2"/>
              </a:rPr>
              <a:t> du "</a:t>
            </a:r>
            <a:r>
              <a:rPr lang="en-US" sz="2400" dirty="0" err="1">
                <a:sym typeface="Wingdings" pitchFamily="2" charset="2"/>
              </a:rPr>
              <a:t>déficit</a:t>
            </a:r>
            <a:r>
              <a:rPr lang="en-US" sz="2400" dirty="0">
                <a:sym typeface="Wingdings" pitchFamily="2" charset="2"/>
              </a:rPr>
              <a:t> de </a:t>
            </a:r>
            <a:r>
              <a:rPr lang="en-US" sz="2400" dirty="0" err="1">
                <a:sym typeface="Wingdings" pitchFamily="2" charset="2"/>
              </a:rPr>
              <a:t>traitement</a:t>
            </a:r>
            <a:r>
              <a:rPr lang="en-US" sz="2400" dirty="0">
                <a:sym typeface="Wingdings" pitchFamily="2" charset="2"/>
              </a:rPr>
              <a:t>" pour les </a:t>
            </a:r>
            <a:r>
              <a:rPr lang="en-US" sz="2400" u="sng" dirty="0" err="1">
                <a:sym typeface="Wingdings" pitchFamily="2" charset="2"/>
              </a:rPr>
              <a:t>établissements</a:t>
            </a:r>
            <a:r>
              <a:rPr lang="en-US" sz="2400" u="sng" dirty="0">
                <a:sym typeface="Wingdings" pitchFamily="2" charset="2"/>
              </a:rPr>
              <a:t> </a:t>
            </a:r>
            <a:r>
              <a:rPr lang="en-US" sz="2400" dirty="0">
                <a:sym typeface="Wingdings" pitchFamily="2" charset="2"/>
              </a:rPr>
              <a:t>dans le district</a:t>
            </a:r>
          </a:p>
          <a:p>
            <a:r>
              <a:rPr lang="en-US" sz="2400" b="1" dirty="0"/>
              <a:t>PVVIH non </a:t>
            </a:r>
            <a:r>
              <a:rPr lang="en-US" sz="2400" b="1" dirty="0" err="1"/>
              <a:t>traitées</a:t>
            </a:r>
            <a:r>
              <a:rPr lang="en-US" sz="2400" b="1" dirty="0"/>
              <a:t> </a:t>
            </a:r>
            <a:r>
              <a:rPr lang="en-US" sz="2400" b="1" dirty="0" err="1"/>
              <a:t>présentes</a:t>
            </a:r>
            <a:r>
              <a:rPr lang="en-US" sz="2400" b="1" dirty="0"/>
              <a:t> : </a:t>
            </a:r>
            <a:r>
              <a:rPr lang="en-US" sz="2400" dirty="0"/>
              <a:t>PVVIH qui </a:t>
            </a:r>
            <a:r>
              <a:rPr lang="en-US" sz="2400" dirty="0" err="1"/>
              <a:t>chercheraient</a:t>
            </a:r>
            <a:r>
              <a:rPr lang="en-US" sz="2400" dirty="0"/>
              <a:t> un </a:t>
            </a:r>
            <a:r>
              <a:rPr lang="en-US" sz="2400" dirty="0" err="1"/>
              <a:t>traitement</a:t>
            </a:r>
            <a:r>
              <a:rPr lang="en-US" sz="2400" dirty="0"/>
              <a:t> dans </a:t>
            </a:r>
            <a:r>
              <a:rPr lang="en-US" sz="2400" dirty="0" err="1"/>
              <a:t>chaque</a:t>
            </a:r>
            <a:r>
              <a:rPr lang="en-US" sz="2400" dirty="0"/>
              <a:t> district </a:t>
            </a:r>
            <a:r>
              <a:rPr lang="en-US" sz="2400" dirty="0">
                <a:sym typeface="Wingdings" pitchFamily="2" charset="2"/>
              </a:rPr>
              <a:t> </a:t>
            </a:r>
            <a:r>
              <a:rPr lang="en-US" sz="2400" dirty="0"/>
              <a:t>estimation </a:t>
            </a:r>
            <a:r>
              <a:rPr lang="en-US" sz="2400" dirty="0" err="1"/>
              <a:t>directe</a:t>
            </a:r>
            <a:r>
              <a:rPr lang="en-US" sz="2400" dirty="0"/>
              <a:t> du "</a:t>
            </a:r>
            <a:r>
              <a:rPr lang="en-US" sz="2400" dirty="0" err="1"/>
              <a:t>déficit</a:t>
            </a:r>
            <a:r>
              <a:rPr lang="en-US" sz="2400" dirty="0"/>
              <a:t> de </a:t>
            </a:r>
            <a:r>
              <a:rPr lang="en-US" sz="2400" dirty="0" err="1"/>
              <a:t>traitement</a:t>
            </a:r>
            <a:r>
              <a:rPr lang="en-US" sz="2400" dirty="0"/>
              <a:t>" pour les </a:t>
            </a:r>
            <a:r>
              <a:rPr lang="en-US" sz="2400" u="sng" dirty="0" err="1"/>
              <a:t>établissements</a:t>
            </a:r>
            <a:r>
              <a:rPr lang="en-US" sz="2400" u="sng" dirty="0"/>
              <a:t> </a:t>
            </a:r>
            <a:r>
              <a:rPr lang="en-US" sz="2400" dirty="0"/>
              <a:t>dans le district.</a:t>
            </a:r>
          </a:p>
          <a:p>
            <a:pPr marL="0" indent="0">
              <a:buNone/>
            </a:pPr>
            <a:endParaRPr lang="en-US" sz="2400" dirty="0">
              <a:sym typeface="Wingdings" pitchFamily="2" charset="2"/>
            </a:endParaRPr>
          </a:p>
        </p:txBody>
      </p:sp>
      <p:pic>
        <p:nvPicPr>
          <p:cNvPr id="5" name="Picture 4" descr="Chart, bar chart&#10;&#10;Description automatically generated">
            <a:extLst>
              <a:ext uri="{FF2B5EF4-FFF2-40B4-BE49-F238E27FC236}">
                <a16:creationId xmlns:a16="http://schemas.microsoft.com/office/drawing/2014/main" id="{8619F78C-C039-ED1B-3063-924B67B7F7E5}"/>
              </a:ext>
            </a:extLst>
          </p:cNvPr>
          <p:cNvPicPr>
            <a:picLocks noChangeAspect="1"/>
          </p:cNvPicPr>
          <p:nvPr/>
        </p:nvPicPr>
        <p:blipFill>
          <a:blip r:embed="rId3"/>
          <a:stretch>
            <a:fillRect/>
          </a:stretch>
        </p:blipFill>
        <p:spPr>
          <a:xfrm>
            <a:off x="5824320" y="1602974"/>
            <a:ext cx="5717495" cy="4573997"/>
          </a:xfrm>
          <a:prstGeom prst="rect">
            <a:avLst/>
          </a:prstGeom>
        </p:spPr>
      </p:pic>
    </p:spTree>
    <p:extLst>
      <p:ext uri="{BB962C8B-B14F-4D97-AF65-F5344CB8AC3E}">
        <p14:creationId xmlns:p14="http://schemas.microsoft.com/office/powerpoint/2010/main" val="121125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C833-DD29-514B-96EE-EAD1A23852E2}"/>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EDDBF58A-A408-CF4B-B94F-D7FB9A2FCCAF}"/>
              </a:ext>
            </a:extLst>
          </p:cNvPr>
          <p:cNvSpPr>
            <a:spLocks noGrp="1"/>
          </p:cNvSpPr>
          <p:nvPr>
            <p:ph idx="1"/>
          </p:nvPr>
        </p:nvSpPr>
        <p:spPr/>
        <p:txBody>
          <a:bodyPr/>
          <a:lstStyle/>
          <a:p>
            <a:pPr marL="457200" indent="-457200">
              <a:buFont typeface="+mj-lt"/>
              <a:buAutoNum type="arabicPeriod"/>
            </a:pPr>
            <a:r>
              <a:rPr lang="en-US" dirty="0" err="1"/>
              <a:t>Approche</a:t>
            </a:r>
            <a:r>
              <a:rPr lang="en-US" dirty="0"/>
              <a:t> du </a:t>
            </a:r>
            <a:r>
              <a:rPr lang="en-US" dirty="0" err="1"/>
              <a:t>modèle</a:t>
            </a:r>
            <a:r>
              <a:rPr lang="en-US" dirty="0"/>
              <a:t> Naomi</a:t>
            </a:r>
          </a:p>
          <a:p>
            <a:pPr marL="457200" indent="-457200">
              <a:buFont typeface="+mj-lt"/>
              <a:buAutoNum type="arabicPeriod"/>
            </a:pPr>
            <a:r>
              <a:rPr lang="en-US" dirty="0"/>
              <a:t>Sorties de Naomi</a:t>
            </a:r>
          </a:p>
          <a:p>
            <a:pPr marL="457200" indent="-457200">
              <a:buFont typeface="+mj-lt"/>
              <a:buAutoNum type="arabicPeriod"/>
            </a:pPr>
            <a:r>
              <a:rPr lang="en-US" dirty="0"/>
              <a:t>2025 mises à jour</a:t>
            </a:r>
          </a:p>
          <a:p>
            <a:pPr lvl="1"/>
            <a:r>
              <a:rPr lang="en-US" dirty="0"/>
              <a:t>Importer le </a:t>
            </a:r>
            <a:r>
              <a:rPr lang="en-US" dirty="0" err="1"/>
              <a:t>projet</a:t>
            </a:r>
            <a:r>
              <a:rPr lang="en-US" dirty="0"/>
              <a:t> Naomi </a:t>
            </a:r>
            <a:r>
              <a:rPr lang="en-US" dirty="0" err="1"/>
              <a:t>directement</a:t>
            </a:r>
            <a:r>
              <a:rPr lang="en-US" dirty="0"/>
              <a:t> à </a:t>
            </a:r>
            <a:r>
              <a:rPr lang="en-US" dirty="0" err="1"/>
              <a:t>partir</a:t>
            </a:r>
            <a:r>
              <a:rPr lang="en-US" dirty="0"/>
              <a:t> de </a:t>
            </a:r>
            <a:r>
              <a:rPr lang="en-US" dirty="0" err="1"/>
              <a:t>l'ADR</a:t>
            </a:r>
            <a:endParaRPr lang="en-US" dirty="0"/>
          </a:p>
          <a:p>
            <a:pPr lvl="1"/>
            <a:r>
              <a:rPr lang="en-US" dirty="0">
                <a:ea typeface="+mn-lt"/>
                <a:cs typeface="+mn-lt"/>
              </a:rPr>
              <a:t>Examen des données : </a:t>
            </a:r>
            <a:r>
              <a:rPr lang="en-US" dirty="0" err="1">
                <a:ea typeface="+mn-lt"/>
                <a:cs typeface="+mn-lt"/>
              </a:rPr>
              <a:t>Comparez</a:t>
            </a:r>
            <a:r>
              <a:rPr lang="en-US" dirty="0">
                <a:ea typeface="+mn-lt"/>
                <a:cs typeface="+mn-lt"/>
              </a:rPr>
              <a:t> les </a:t>
            </a:r>
            <a:r>
              <a:rPr lang="en-US" dirty="0" err="1">
                <a:ea typeface="+mn-lt"/>
                <a:cs typeface="+mn-lt"/>
              </a:rPr>
              <a:t>totaux</a:t>
            </a:r>
            <a:r>
              <a:rPr lang="en-US" dirty="0">
                <a:ea typeface="+mn-lt"/>
                <a:cs typeface="+mn-lt"/>
              </a:rPr>
              <a:t> </a:t>
            </a:r>
            <a:r>
              <a:rPr lang="en-US" dirty="0" err="1">
                <a:ea typeface="+mn-lt"/>
                <a:cs typeface="+mn-lt"/>
              </a:rPr>
              <a:t>nationaux</a:t>
            </a:r>
            <a:r>
              <a:rPr lang="en-US" dirty="0">
                <a:ea typeface="+mn-lt"/>
                <a:cs typeface="+mn-lt"/>
              </a:rPr>
              <a:t> du Spectrum aux données </a:t>
            </a:r>
            <a:r>
              <a:rPr lang="en-US" dirty="0" err="1">
                <a:ea typeface="+mn-lt"/>
                <a:cs typeface="+mn-lt"/>
              </a:rPr>
              <a:t>agrégées</a:t>
            </a:r>
            <a:r>
              <a:rPr lang="en-US" dirty="0">
                <a:ea typeface="+mn-lt"/>
                <a:cs typeface="+mn-lt"/>
              </a:rPr>
              <a:t> sous-</a:t>
            </a:r>
            <a:r>
              <a:rPr lang="en-US" dirty="0" err="1">
                <a:ea typeface="+mn-lt"/>
                <a:cs typeface="+mn-lt"/>
              </a:rPr>
              <a:t>nationales</a:t>
            </a:r>
            <a:r>
              <a:rPr lang="en-US" dirty="0">
                <a:ea typeface="+mn-lt"/>
                <a:cs typeface="+mn-lt"/>
              </a:rPr>
              <a:t> de Naomi. </a:t>
            </a:r>
          </a:p>
          <a:p>
            <a:pPr marL="0" indent="0">
              <a:buNone/>
            </a:pPr>
            <a:endParaRPr lang="en-US" i="1" dirty="0"/>
          </a:p>
          <a:p>
            <a:pPr marL="0" indent="0">
              <a:buNone/>
            </a:pPr>
            <a:r>
              <a:rPr lang="en-US" i="1" dirty="0"/>
              <a:t>Pour </a:t>
            </a:r>
            <a:r>
              <a:rPr lang="en-US" i="1" dirty="0" err="1"/>
              <a:t>l'utilisation</a:t>
            </a:r>
            <a:r>
              <a:rPr lang="en-US" i="1" dirty="0"/>
              <a:t> du </a:t>
            </a:r>
            <a:r>
              <a:rPr lang="en-US" i="1" dirty="0" err="1"/>
              <a:t>modèle</a:t>
            </a:r>
            <a:r>
              <a:rPr lang="en-US" i="1" dirty="0"/>
              <a:t> : </a:t>
            </a:r>
            <a:r>
              <a:rPr lang="en-US" i="1" dirty="0" err="1"/>
              <a:t>voir</a:t>
            </a:r>
            <a:r>
              <a:rPr lang="en-US" i="1" dirty="0"/>
              <a:t> le guide "Naomi étapes de base” </a:t>
            </a:r>
            <a:r>
              <a:rPr lang="en-US" i="1" dirty="0">
                <a:hlinkClick r:id="rId2"/>
              </a:rPr>
              <a:t>https://hivtools.unaids.org/wp-content/uploads/75D-Instructions-pour-Naomi.pdf.pdf</a:t>
            </a:r>
            <a:r>
              <a:rPr lang="en-US" i="1" dirty="0"/>
              <a:t> </a:t>
            </a:r>
          </a:p>
        </p:txBody>
      </p:sp>
    </p:spTree>
    <p:extLst>
      <p:ext uri="{BB962C8B-B14F-4D97-AF65-F5344CB8AC3E}">
        <p14:creationId xmlns:p14="http://schemas.microsoft.com/office/powerpoint/2010/main" val="197341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9A81-CFD1-DD6C-27F3-3255AC85140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FE660B8-F588-5802-9AFE-A6638750C626}"/>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7B797D32-E57B-3D22-E5DA-B935A14A3ECC}"/>
              </a:ext>
            </a:extLst>
          </p:cNvPr>
          <p:cNvSpPr txBox="1">
            <a:spLocks/>
          </p:cNvSpPr>
          <p:nvPr/>
        </p:nvSpPr>
        <p:spPr>
          <a:xfrm>
            <a:off x="2559659" y="545216"/>
            <a:ext cx="7315200"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a:t>Prise en compte de la mobilité des patients ART</a:t>
            </a:r>
          </a:p>
        </p:txBody>
      </p:sp>
      <p:sp>
        <p:nvSpPr>
          <p:cNvPr id="2" name="Content Placeholder 6">
            <a:extLst>
              <a:ext uri="{FF2B5EF4-FFF2-40B4-BE49-F238E27FC236}">
                <a16:creationId xmlns:a16="http://schemas.microsoft.com/office/drawing/2014/main" id="{5DED12B5-5BA0-99F4-00F1-2B61B28800A8}"/>
              </a:ext>
            </a:extLst>
          </p:cNvPr>
          <p:cNvSpPr>
            <a:spLocks noGrp="1"/>
          </p:cNvSpPr>
          <p:nvPr>
            <p:ph idx="1"/>
          </p:nvPr>
        </p:nvSpPr>
        <p:spPr>
          <a:xfrm>
            <a:off x="399691" y="1727265"/>
            <a:ext cx="5374887" cy="4573997"/>
          </a:xfrm>
        </p:spPr>
        <p:txBody>
          <a:bodyPr>
            <a:normAutofit lnSpcReduction="10000"/>
          </a:bodyPr>
          <a:lstStyle/>
          <a:p>
            <a:pPr marL="0" indent="0">
              <a:buNone/>
            </a:pPr>
            <a:r>
              <a:rPr lang="en-US" sz="2400" b="1" dirty="0" err="1"/>
              <a:t>Indicateurs</a:t>
            </a:r>
            <a:r>
              <a:rPr lang="en-US" sz="2400" b="1" dirty="0"/>
              <a:t> </a:t>
            </a:r>
            <a:r>
              <a:rPr lang="en-US" sz="2400" b="1" dirty="0" err="1"/>
              <a:t>supplémentaires</a:t>
            </a:r>
            <a:r>
              <a:rPr lang="en-US" sz="2400" b="1" dirty="0"/>
              <a:t> pour </a:t>
            </a:r>
            <a:r>
              <a:rPr lang="en-US" sz="2400" b="1" dirty="0" err="1"/>
              <a:t>l'écart</a:t>
            </a:r>
            <a:r>
              <a:rPr lang="en-US" sz="2400" b="1" dirty="0"/>
              <a:t> de </a:t>
            </a:r>
            <a:r>
              <a:rPr lang="en-US" sz="2400" b="1" dirty="0" err="1"/>
              <a:t>traitement</a:t>
            </a:r>
            <a:r>
              <a:rPr lang="en-US" sz="2400" b="1" dirty="0"/>
              <a:t> :</a:t>
            </a:r>
          </a:p>
          <a:p>
            <a:r>
              <a:rPr lang="en-US" sz="2400" b="1" dirty="0"/>
              <a:t>PVVIH (</a:t>
            </a:r>
            <a:r>
              <a:rPr lang="en-US" sz="2400" b="1" dirty="0" err="1"/>
              <a:t>présentes</a:t>
            </a:r>
            <a:r>
              <a:rPr lang="en-US" sz="2400" b="1" dirty="0"/>
              <a:t>) : </a:t>
            </a:r>
            <a:r>
              <a:rPr lang="en-US" sz="2400" dirty="0"/>
              <a:t>PVVIH qui </a:t>
            </a:r>
            <a:r>
              <a:rPr lang="en-US" sz="2400" dirty="0" err="1"/>
              <a:t>chercheraient</a:t>
            </a:r>
            <a:r>
              <a:rPr lang="en-US" sz="2400" dirty="0"/>
              <a:t> à se faire </a:t>
            </a:r>
            <a:r>
              <a:rPr lang="en-US" sz="2400" dirty="0" err="1"/>
              <a:t>soigner</a:t>
            </a:r>
            <a:r>
              <a:rPr lang="en-US" sz="2400" dirty="0"/>
              <a:t> dans </a:t>
            </a:r>
            <a:r>
              <a:rPr lang="en-US" sz="2400" dirty="0" err="1"/>
              <a:t>chaque</a:t>
            </a:r>
            <a:r>
              <a:rPr lang="en-US" sz="2400" dirty="0"/>
              <a:t> district </a:t>
            </a:r>
            <a:r>
              <a:rPr lang="en-US" sz="2400" dirty="0">
                <a:sym typeface="Wingdings" pitchFamily="2" charset="2"/>
              </a:rPr>
              <a:t> estimation </a:t>
            </a:r>
            <a:r>
              <a:rPr lang="en-US" sz="2400" dirty="0" err="1">
                <a:sym typeface="Wingdings" pitchFamily="2" charset="2"/>
              </a:rPr>
              <a:t>directe</a:t>
            </a:r>
            <a:r>
              <a:rPr lang="en-US" sz="2400" dirty="0">
                <a:sym typeface="Wingdings" pitchFamily="2" charset="2"/>
              </a:rPr>
              <a:t> du "</a:t>
            </a:r>
            <a:r>
              <a:rPr lang="en-US" sz="2400" dirty="0" err="1">
                <a:sym typeface="Wingdings" pitchFamily="2" charset="2"/>
              </a:rPr>
              <a:t>déficit</a:t>
            </a:r>
            <a:r>
              <a:rPr lang="en-US" sz="2400" dirty="0">
                <a:sym typeface="Wingdings" pitchFamily="2" charset="2"/>
              </a:rPr>
              <a:t> de </a:t>
            </a:r>
            <a:r>
              <a:rPr lang="en-US" sz="2400" dirty="0" err="1">
                <a:sym typeface="Wingdings" pitchFamily="2" charset="2"/>
              </a:rPr>
              <a:t>traitement</a:t>
            </a:r>
            <a:r>
              <a:rPr lang="en-US" sz="2400" dirty="0">
                <a:sym typeface="Wingdings" pitchFamily="2" charset="2"/>
              </a:rPr>
              <a:t>" pour les </a:t>
            </a:r>
            <a:r>
              <a:rPr lang="en-US" sz="2400" u="sng" dirty="0" err="1">
                <a:sym typeface="Wingdings" pitchFamily="2" charset="2"/>
              </a:rPr>
              <a:t>établissements</a:t>
            </a:r>
            <a:r>
              <a:rPr lang="en-US" sz="2400" u="sng" dirty="0">
                <a:sym typeface="Wingdings" pitchFamily="2" charset="2"/>
              </a:rPr>
              <a:t> </a:t>
            </a:r>
            <a:r>
              <a:rPr lang="en-US" sz="2400" dirty="0">
                <a:sym typeface="Wingdings" pitchFamily="2" charset="2"/>
              </a:rPr>
              <a:t>dans le district</a:t>
            </a:r>
          </a:p>
          <a:p>
            <a:r>
              <a:rPr lang="en-US" sz="2400" b="1" dirty="0"/>
              <a:t>PVVIH non </a:t>
            </a:r>
            <a:r>
              <a:rPr lang="en-US" sz="2400" b="1" dirty="0" err="1"/>
              <a:t>traitées</a:t>
            </a:r>
            <a:r>
              <a:rPr lang="en-US" sz="2400" b="1" dirty="0"/>
              <a:t> </a:t>
            </a:r>
            <a:r>
              <a:rPr lang="en-US" sz="2400" b="1" dirty="0" err="1"/>
              <a:t>présentes</a:t>
            </a:r>
            <a:r>
              <a:rPr lang="en-US" sz="2400" b="1" dirty="0"/>
              <a:t> : </a:t>
            </a:r>
            <a:r>
              <a:rPr lang="en-US" sz="2400" dirty="0"/>
              <a:t>PVVIH qui </a:t>
            </a:r>
            <a:r>
              <a:rPr lang="en-US" sz="2400" dirty="0" err="1"/>
              <a:t>chercheraient</a:t>
            </a:r>
            <a:r>
              <a:rPr lang="en-US" sz="2400" dirty="0"/>
              <a:t> un </a:t>
            </a:r>
            <a:r>
              <a:rPr lang="en-US" sz="2400" dirty="0" err="1"/>
              <a:t>traitement</a:t>
            </a:r>
            <a:r>
              <a:rPr lang="en-US" sz="2400" dirty="0"/>
              <a:t> dans </a:t>
            </a:r>
            <a:r>
              <a:rPr lang="en-US" sz="2400" dirty="0" err="1"/>
              <a:t>chaque</a:t>
            </a:r>
            <a:r>
              <a:rPr lang="en-US" sz="2400" dirty="0"/>
              <a:t> district </a:t>
            </a:r>
            <a:r>
              <a:rPr lang="en-US" sz="2400" dirty="0">
                <a:sym typeface="Wingdings" pitchFamily="2" charset="2"/>
              </a:rPr>
              <a:t> </a:t>
            </a:r>
            <a:r>
              <a:rPr lang="en-US" sz="2400" dirty="0"/>
              <a:t>estimation </a:t>
            </a:r>
            <a:r>
              <a:rPr lang="en-US" sz="2400" dirty="0" err="1"/>
              <a:t>directe</a:t>
            </a:r>
            <a:r>
              <a:rPr lang="en-US" sz="2400" dirty="0"/>
              <a:t> du "</a:t>
            </a:r>
            <a:r>
              <a:rPr lang="en-US" sz="2400" dirty="0" err="1"/>
              <a:t>déficit</a:t>
            </a:r>
            <a:r>
              <a:rPr lang="en-US" sz="2400" dirty="0"/>
              <a:t> de </a:t>
            </a:r>
            <a:r>
              <a:rPr lang="en-US" sz="2400" dirty="0" err="1"/>
              <a:t>traitement</a:t>
            </a:r>
            <a:r>
              <a:rPr lang="en-US" sz="2400" dirty="0"/>
              <a:t>" pour les </a:t>
            </a:r>
            <a:r>
              <a:rPr lang="en-US" sz="2400" u="sng" dirty="0" err="1"/>
              <a:t>établissements</a:t>
            </a:r>
            <a:r>
              <a:rPr lang="en-US" sz="2400" u="sng" dirty="0"/>
              <a:t> </a:t>
            </a:r>
            <a:r>
              <a:rPr lang="en-US" sz="2400" dirty="0"/>
              <a:t>dans le district.</a:t>
            </a:r>
          </a:p>
          <a:p>
            <a:pPr marL="0" indent="0">
              <a:buNone/>
            </a:pPr>
            <a:endParaRPr lang="en-US" sz="2400" dirty="0">
              <a:sym typeface="Wingdings" pitchFamily="2" charset="2"/>
            </a:endParaRPr>
          </a:p>
        </p:txBody>
      </p:sp>
      <p:pic>
        <p:nvPicPr>
          <p:cNvPr id="3" name="Picture 2" descr="Chart, box and whisker chart&#10;&#10;Description automatically generated">
            <a:extLst>
              <a:ext uri="{FF2B5EF4-FFF2-40B4-BE49-F238E27FC236}">
                <a16:creationId xmlns:a16="http://schemas.microsoft.com/office/drawing/2014/main" id="{2465CEB7-1EA4-E845-2683-969602FC65E9}"/>
              </a:ext>
            </a:extLst>
          </p:cNvPr>
          <p:cNvPicPr>
            <a:picLocks noChangeAspect="1"/>
          </p:cNvPicPr>
          <p:nvPr/>
        </p:nvPicPr>
        <p:blipFill>
          <a:blip r:embed="rId3"/>
          <a:stretch>
            <a:fillRect/>
          </a:stretch>
        </p:blipFill>
        <p:spPr>
          <a:xfrm>
            <a:off x="5774578" y="1736790"/>
            <a:ext cx="6104854" cy="4273398"/>
          </a:xfrm>
          <a:prstGeom prst="rect">
            <a:avLst/>
          </a:prstGeom>
        </p:spPr>
      </p:pic>
    </p:spTree>
    <p:extLst>
      <p:ext uri="{BB962C8B-B14F-4D97-AF65-F5344CB8AC3E}">
        <p14:creationId xmlns:p14="http://schemas.microsoft.com/office/powerpoint/2010/main" val="424100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0861A-41DE-2CBF-4E27-B19FE9D9382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4ACABDD-8017-8F17-C035-7F2A79D668CB}"/>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AFBBDD0F-4558-B1C4-4157-163D401812A7}"/>
              </a:ext>
            </a:extLst>
          </p:cNvPr>
          <p:cNvSpPr txBox="1">
            <a:spLocks/>
          </p:cNvSpPr>
          <p:nvPr/>
        </p:nvSpPr>
        <p:spPr>
          <a:xfrm>
            <a:off x="802888" y="44996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sp>
        <p:nvSpPr>
          <p:cNvPr id="2" name="Content Placeholder 6">
            <a:extLst>
              <a:ext uri="{FF2B5EF4-FFF2-40B4-BE49-F238E27FC236}">
                <a16:creationId xmlns:a16="http://schemas.microsoft.com/office/drawing/2014/main" id="{1BBC5B6F-27A9-5E9B-8510-95E05A867E5C}"/>
              </a:ext>
            </a:extLst>
          </p:cNvPr>
          <p:cNvSpPr>
            <a:spLocks noGrp="1"/>
          </p:cNvSpPr>
          <p:nvPr>
            <p:ph idx="1"/>
          </p:nvPr>
        </p:nvSpPr>
        <p:spPr>
          <a:xfrm>
            <a:off x="1154348" y="1282019"/>
            <a:ext cx="9883303" cy="4573997"/>
          </a:xfrm>
        </p:spPr>
        <p:txBody>
          <a:bodyPr>
            <a:normAutofit fontScale="92500" lnSpcReduction="10000"/>
          </a:bodyPr>
          <a:lstStyle/>
          <a:p>
            <a:r>
              <a:rPr lang="en-US" sz="2400" dirty="0"/>
              <a:t>Les programmes </a:t>
            </a:r>
            <a:r>
              <a:rPr lang="en-US" sz="2400" dirty="0" err="1"/>
              <a:t>nécessitent</a:t>
            </a:r>
            <a:r>
              <a:rPr lang="en-US" sz="2400" dirty="0"/>
              <a:t> des estimations et des </a:t>
            </a:r>
            <a:r>
              <a:rPr lang="en-US" sz="2400" dirty="0" err="1"/>
              <a:t>objectifs</a:t>
            </a:r>
            <a:r>
              <a:rPr lang="en-US" sz="2400" dirty="0"/>
              <a:t> au </a:t>
            </a:r>
            <a:r>
              <a:rPr lang="en-US" sz="2400" dirty="0" err="1"/>
              <a:t>niveau</a:t>
            </a:r>
            <a:r>
              <a:rPr lang="en-US" sz="2400" dirty="0"/>
              <a:t> du district</a:t>
            </a:r>
          </a:p>
          <a:p>
            <a:pPr lvl="1"/>
            <a:r>
              <a:rPr lang="en-US" dirty="0">
                <a:solidFill>
                  <a:schemeClr val="dk1"/>
                </a:solidFill>
              </a:rPr>
              <a:t>Les </a:t>
            </a:r>
            <a:r>
              <a:rPr lang="en-US" dirty="0" err="1">
                <a:solidFill>
                  <a:schemeClr val="dk1"/>
                </a:solidFill>
              </a:rPr>
              <a:t>indicateurs</a:t>
            </a:r>
            <a:r>
              <a:rPr lang="en-US" dirty="0">
                <a:solidFill>
                  <a:schemeClr val="dk1"/>
                </a:solidFill>
              </a:rPr>
              <a:t> </a:t>
            </a:r>
            <a:r>
              <a:rPr lang="en-US" dirty="0"/>
              <a:t>Naomi </a:t>
            </a:r>
            <a:r>
              <a:rPr lang="en-US" b="1" dirty="0">
                <a:solidFill>
                  <a:schemeClr val="dk1"/>
                </a:solidFill>
              </a:rPr>
              <a:t>PLHIV (attending) </a:t>
            </a:r>
            <a:r>
              <a:rPr lang="en-US" dirty="0">
                <a:solidFill>
                  <a:schemeClr val="dk1"/>
                </a:solidFill>
              </a:rPr>
              <a:t>et </a:t>
            </a:r>
            <a:r>
              <a:rPr lang="en-US" b="1" dirty="0">
                <a:solidFill>
                  <a:schemeClr val="dk1"/>
                </a:solidFill>
              </a:rPr>
              <a:t>Untreated PLHIV attending </a:t>
            </a:r>
            <a:r>
              <a:rPr lang="en-US" dirty="0" err="1">
                <a:solidFill>
                  <a:schemeClr val="dk1"/>
                </a:solidFill>
              </a:rPr>
              <a:t>fournissent</a:t>
            </a:r>
            <a:r>
              <a:rPr lang="en-US" dirty="0">
                <a:solidFill>
                  <a:schemeClr val="dk1"/>
                </a:solidFill>
              </a:rPr>
              <a:t> les </a:t>
            </a:r>
            <a:r>
              <a:rPr lang="en-US" dirty="0" err="1">
                <a:solidFill>
                  <a:schemeClr val="dk1"/>
                </a:solidFill>
              </a:rPr>
              <a:t>dénominateurs</a:t>
            </a:r>
            <a:r>
              <a:rPr lang="en-US" dirty="0">
                <a:solidFill>
                  <a:schemeClr val="dk1"/>
                </a:solidFill>
              </a:rPr>
              <a:t> pour </a:t>
            </a:r>
            <a:r>
              <a:rPr lang="en-US" dirty="0" err="1">
                <a:solidFill>
                  <a:schemeClr val="dk1"/>
                </a:solidFill>
              </a:rPr>
              <a:t>cette</a:t>
            </a:r>
            <a:r>
              <a:rPr lang="en-US" dirty="0">
                <a:solidFill>
                  <a:schemeClr val="dk1"/>
                </a:solidFill>
              </a:rPr>
              <a:t> étude.</a:t>
            </a:r>
            <a:endParaRPr lang="en-US" dirty="0"/>
          </a:p>
          <a:p>
            <a:r>
              <a:rPr lang="en-US" sz="2400" dirty="0"/>
              <a:t>Les </a:t>
            </a:r>
            <a:r>
              <a:rPr lang="en-US" sz="2400" dirty="0" err="1"/>
              <a:t>objectifs</a:t>
            </a:r>
            <a:r>
              <a:rPr lang="en-US" sz="2400" dirty="0"/>
              <a:t> se </a:t>
            </a:r>
            <a:r>
              <a:rPr lang="en-US" sz="2400" dirty="0" err="1"/>
              <a:t>rapportent</a:t>
            </a:r>
            <a:r>
              <a:rPr lang="en-US" sz="2400" dirty="0"/>
              <a:t> au </a:t>
            </a:r>
            <a:r>
              <a:rPr lang="en-US" sz="2400" dirty="0" err="1"/>
              <a:t>nombre</a:t>
            </a:r>
            <a:r>
              <a:rPr lang="en-US" sz="2400" dirty="0"/>
              <a:t> de </a:t>
            </a:r>
            <a:r>
              <a:rPr lang="en-US" sz="2400" dirty="0" err="1"/>
              <a:t>personnes</a:t>
            </a:r>
            <a:r>
              <a:rPr lang="en-US" sz="2400" dirty="0"/>
              <a:t> </a:t>
            </a:r>
            <a:r>
              <a:rPr lang="en-US" sz="2400" dirty="0" err="1"/>
              <a:t>actuellement</a:t>
            </a:r>
            <a:r>
              <a:rPr lang="en-US" sz="2400" dirty="0"/>
              <a:t> sous </a:t>
            </a:r>
            <a:r>
              <a:rPr lang="en-US" sz="2400" dirty="0" err="1"/>
              <a:t>traitement</a:t>
            </a:r>
            <a:r>
              <a:rPr lang="en-US" sz="2400" dirty="0"/>
              <a:t> </a:t>
            </a:r>
            <a:r>
              <a:rPr lang="en-US" sz="2400" dirty="0" err="1"/>
              <a:t>antirétroviral</a:t>
            </a:r>
            <a:r>
              <a:rPr lang="en-US" sz="2400" dirty="0"/>
              <a:t> et </a:t>
            </a:r>
            <a:r>
              <a:rPr lang="en-US" sz="2400" u="sng" dirty="0"/>
              <a:t>font </a:t>
            </a:r>
            <a:r>
              <a:rPr lang="en-US" sz="2400" u="sng" dirty="0" err="1"/>
              <a:t>l'objet</a:t>
            </a:r>
            <a:r>
              <a:rPr lang="en-US" sz="2400" u="sng" dirty="0"/>
              <a:t> d'un </a:t>
            </a:r>
            <a:r>
              <a:rPr lang="en-US" sz="2400" u="sng" dirty="0" err="1"/>
              <a:t>suivi</a:t>
            </a:r>
            <a:r>
              <a:rPr lang="en-US" sz="2400" u="sng" dirty="0"/>
              <a:t> à </a:t>
            </a:r>
            <a:r>
              <a:rPr lang="en-US" sz="2400" u="sng" dirty="0" err="1"/>
              <a:t>l'aide</a:t>
            </a:r>
            <a:r>
              <a:rPr lang="en-US" sz="2400" u="sng" dirty="0"/>
              <a:t> des données de </a:t>
            </a:r>
            <a:r>
              <a:rPr lang="en-US" sz="2400" u="sng" dirty="0" err="1"/>
              <a:t>suivi</a:t>
            </a:r>
            <a:r>
              <a:rPr lang="en-US" sz="2400" u="sng" dirty="0"/>
              <a:t> et </a:t>
            </a:r>
            <a:r>
              <a:rPr lang="en-US" sz="2400" u="sng" dirty="0" err="1"/>
              <a:t>d'évaluation</a:t>
            </a:r>
            <a:r>
              <a:rPr lang="en-US" sz="2400" u="sng" dirty="0"/>
              <a:t>.</a:t>
            </a:r>
          </a:p>
          <a:p>
            <a:r>
              <a:rPr lang="en-US" sz="2400" dirty="0"/>
              <a:t>Si les données du programme national ART </a:t>
            </a:r>
            <a:r>
              <a:rPr lang="en-US" sz="2400" dirty="0" err="1"/>
              <a:t>sont</a:t>
            </a:r>
            <a:r>
              <a:rPr lang="en-US" sz="2400" dirty="0"/>
              <a:t> </a:t>
            </a:r>
            <a:r>
              <a:rPr lang="en-US" sz="2400" dirty="0" err="1"/>
              <a:t>ajustées</a:t>
            </a:r>
            <a:r>
              <a:rPr lang="en-US" sz="2400" dirty="0"/>
              <a:t> dans Spectrum input (</a:t>
            </a:r>
            <a:r>
              <a:rPr lang="en-US" sz="2400" dirty="0" err="1"/>
              <a:t>comptage</a:t>
            </a:r>
            <a:r>
              <a:rPr lang="en-US" sz="2400" dirty="0"/>
              <a:t> </a:t>
            </a:r>
            <a:r>
              <a:rPr lang="en-US" sz="2400" dirty="0" err="1"/>
              <a:t>proportionnel</a:t>
            </a:r>
            <a:r>
              <a:rPr lang="en-US" sz="2400" dirty="0"/>
              <a:t> </a:t>
            </a:r>
            <a:r>
              <a:rPr lang="en-US" sz="2400" dirty="0" err="1"/>
              <a:t>ou</a:t>
            </a:r>
            <a:r>
              <a:rPr lang="en-US" sz="2400" dirty="0"/>
              <a:t> </a:t>
            </a:r>
            <a:r>
              <a:rPr lang="en-US" sz="2400" dirty="0" err="1"/>
              <a:t>absolu</a:t>
            </a:r>
            <a:r>
              <a:rPr lang="en-US" sz="2400" dirty="0"/>
              <a:t>)</a:t>
            </a:r>
          </a:p>
          <a:p>
            <a:pPr marL="845820" lvl="1" indent="-342900">
              <a:buFont typeface="+mj-lt"/>
              <a:buAutoNum type="arabicPeriod"/>
            </a:pPr>
            <a:r>
              <a:rPr lang="en-US" dirty="0" err="1"/>
              <a:t>Nécessité</a:t>
            </a:r>
            <a:r>
              <a:rPr lang="en-US" dirty="0"/>
              <a:t> </a:t>
            </a:r>
            <a:r>
              <a:rPr lang="en-US" dirty="0" err="1"/>
              <a:t>d'allouer</a:t>
            </a:r>
            <a:r>
              <a:rPr lang="en-US" dirty="0"/>
              <a:t> les </a:t>
            </a:r>
            <a:r>
              <a:rPr lang="en-US" dirty="0" err="1"/>
              <a:t>ajustements</a:t>
            </a:r>
            <a:r>
              <a:rPr lang="en-US" dirty="0"/>
              <a:t> aux districts pour </a:t>
            </a:r>
            <a:r>
              <a:rPr lang="en-US" dirty="0" err="1"/>
              <a:t>l'estimation</a:t>
            </a:r>
            <a:r>
              <a:rPr lang="en-US" dirty="0"/>
              <a:t> </a:t>
            </a:r>
            <a:r>
              <a:rPr lang="en-US" dirty="0" err="1"/>
              <a:t>infranationale</a:t>
            </a:r>
            <a:endParaRPr lang="en-US" dirty="0"/>
          </a:p>
          <a:p>
            <a:pPr marL="845820" lvl="1" indent="-342900">
              <a:buFont typeface="+mj-lt"/>
              <a:buAutoNum type="arabicPeriod"/>
            </a:pPr>
            <a:r>
              <a:rPr lang="en-US" dirty="0"/>
              <a:t>Le "</a:t>
            </a:r>
            <a:r>
              <a:rPr lang="en-US" dirty="0" err="1"/>
              <a:t>nombre</a:t>
            </a:r>
            <a:r>
              <a:rPr lang="en-US" dirty="0"/>
              <a:t> total de patients sous </a:t>
            </a:r>
            <a:r>
              <a:rPr lang="en-US" dirty="0" err="1"/>
              <a:t>traitement</a:t>
            </a:r>
            <a:r>
              <a:rPr lang="en-US" dirty="0"/>
              <a:t> </a:t>
            </a:r>
            <a:r>
              <a:rPr lang="en-US" dirty="0" err="1"/>
              <a:t>antirétroviral</a:t>
            </a:r>
            <a:r>
              <a:rPr lang="en-US" dirty="0"/>
              <a:t>" </a:t>
            </a:r>
            <a:r>
              <a:rPr lang="en-US" dirty="0" err="1"/>
              <a:t>modélisé</a:t>
            </a:r>
            <a:r>
              <a:rPr lang="en-US" dirty="0"/>
              <a:t> sera </a:t>
            </a:r>
            <a:r>
              <a:rPr lang="en-US" dirty="0" err="1"/>
              <a:t>différent</a:t>
            </a:r>
            <a:r>
              <a:rPr lang="en-US" dirty="0"/>
              <a:t> des données </a:t>
            </a:r>
            <a:r>
              <a:rPr lang="en-US" dirty="0" err="1"/>
              <a:t>rapportées</a:t>
            </a:r>
            <a:r>
              <a:rPr lang="en-US" dirty="0"/>
              <a:t> par le programme </a:t>
            </a:r>
            <a:r>
              <a:rPr lang="en-US" dirty="0">
                <a:sym typeface="Wingdings" pitchFamily="2" charset="2"/>
              </a:rPr>
              <a:t> </a:t>
            </a:r>
            <a:r>
              <a:rPr lang="en-US" dirty="0" err="1">
                <a:sym typeface="Wingdings" pitchFamily="2" charset="2"/>
              </a:rPr>
              <a:t>difficulté</a:t>
            </a:r>
            <a:r>
              <a:rPr lang="en-US" dirty="0">
                <a:sym typeface="Wingdings" pitchFamily="2" charset="2"/>
              </a:rPr>
              <a:t> de </a:t>
            </a:r>
            <a:r>
              <a:rPr lang="en-US" dirty="0" err="1">
                <a:sym typeface="Wingdings" pitchFamily="2" charset="2"/>
              </a:rPr>
              <a:t>relier</a:t>
            </a:r>
            <a:r>
              <a:rPr lang="en-US" dirty="0">
                <a:sym typeface="Wingdings" pitchFamily="2" charset="2"/>
              </a:rPr>
              <a:t> les </a:t>
            </a:r>
            <a:r>
              <a:rPr lang="en-US" dirty="0" err="1">
                <a:sym typeface="Wingdings" pitchFamily="2" charset="2"/>
              </a:rPr>
              <a:t>objectifs</a:t>
            </a:r>
            <a:r>
              <a:rPr lang="en-US" dirty="0">
                <a:sym typeface="Wingdings" pitchFamily="2" charset="2"/>
              </a:rPr>
              <a:t> aux données de </a:t>
            </a:r>
            <a:r>
              <a:rPr lang="en-US" dirty="0" err="1">
                <a:sym typeface="Wingdings" pitchFamily="2" charset="2"/>
              </a:rPr>
              <a:t>suivi</a:t>
            </a:r>
            <a:r>
              <a:rPr lang="en-US" dirty="0">
                <a:sym typeface="Wingdings" pitchFamily="2" charset="2"/>
              </a:rPr>
              <a:t> et </a:t>
            </a:r>
            <a:r>
              <a:rPr lang="en-US" dirty="0" err="1">
                <a:sym typeface="Wingdings" pitchFamily="2" charset="2"/>
              </a:rPr>
              <a:t>d'évaluation</a:t>
            </a:r>
            <a:endParaRPr lang="en-US" dirty="0">
              <a:sym typeface="Wingdings" pitchFamily="2" charset="2"/>
            </a:endParaRPr>
          </a:p>
        </p:txBody>
      </p:sp>
    </p:spTree>
    <p:extLst>
      <p:ext uri="{BB962C8B-B14F-4D97-AF65-F5344CB8AC3E}">
        <p14:creationId xmlns:p14="http://schemas.microsoft.com/office/powerpoint/2010/main" val="736292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D5E2C-6661-3837-DDA2-7B370E5AE53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75A9490-499F-6CC8-BFCC-3EE7EE7C6A67}"/>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829B9F22-804E-A4D5-4856-4306BA80CF51}"/>
              </a:ext>
            </a:extLst>
          </p:cNvPr>
          <p:cNvSpPr txBox="1">
            <a:spLocks/>
          </p:cNvSpPr>
          <p:nvPr/>
        </p:nvSpPr>
        <p:spPr>
          <a:xfrm>
            <a:off x="802888" y="545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pic>
        <p:nvPicPr>
          <p:cNvPr id="5" name="Picture 4">
            <a:extLst>
              <a:ext uri="{FF2B5EF4-FFF2-40B4-BE49-F238E27FC236}">
                <a16:creationId xmlns:a16="http://schemas.microsoft.com/office/drawing/2014/main" id="{D8943A73-7A52-47EC-0142-071CFEA8E587}"/>
              </a:ext>
            </a:extLst>
          </p:cNvPr>
          <p:cNvPicPr>
            <a:picLocks noChangeAspect="1"/>
          </p:cNvPicPr>
          <p:nvPr/>
        </p:nvPicPr>
        <p:blipFill>
          <a:blip r:embed="rId3"/>
          <a:stretch>
            <a:fillRect/>
          </a:stretch>
        </p:blipFill>
        <p:spPr>
          <a:xfrm>
            <a:off x="802888" y="1291544"/>
            <a:ext cx="7772400" cy="4543589"/>
          </a:xfrm>
          <a:prstGeom prst="rect">
            <a:avLst/>
          </a:prstGeom>
        </p:spPr>
      </p:pic>
      <p:sp>
        <p:nvSpPr>
          <p:cNvPr id="7" name="TextBox 6">
            <a:extLst>
              <a:ext uri="{FF2B5EF4-FFF2-40B4-BE49-F238E27FC236}">
                <a16:creationId xmlns:a16="http://schemas.microsoft.com/office/drawing/2014/main" id="{293A11D0-873F-DBCD-71AA-26DF46C3035A}"/>
              </a:ext>
            </a:extLst>
          </p:cNvPr>
          <p:cNvSpPr txBox="1"/>
          <p:nvPr/>
        </p:nvSpPr>
        <p:spPr>
          <a:xfrm>
            <a:off x="8949447" y="2081718"/>
            <a:ext cx="2859932" cy="3693319"/>
          </a:xfrm>
          <a:prstGeom prst="rect">
            <a:avLst/>
          </a:prstGeom>
          <a:noFill/>
        </p:spPr>
        <p:txBody>
          <a:bodyPr wrap="square" rtlCol="0">
            <a:spAutoFit/>
          </a:bodyPr>
          <a:lstStyle/>
          <a:p>
            <a:r>
              <a:rPr lang="en-US"/>
              <a:t>Numéro d'examen sur ART :</a:t>
            </a:r>
          </a:p>
          <a:p>
            <a:pPr marL="285750" indent="-285750">
              <a:buFont typeface="Arial" panose="020B0604020202020204" pitchFamily="34" charset="0"/>
              <a:buChar char="•"/>
            </a:pPr>
            <a:r>
              <a:rPr lang="en-US" b="1"/>
              <a:t>Signalé dans l'</a:t>
            </a:r>
            <a:r>
              <a:rPr lang="en-US"/>
              <a:t>onglet des statistiques du </a:t>
            </a:r>
            <a:r>
              <a:rPr lang="en-US" err="1"/>
              <a:t>programme </a:t>
            </a:r>
            <a:r>
              <a:rPr lang="en-US" b="1"/>
              <a:t>Spectrum</a:t>
            </a:r>
          </a:p>
          <a:p>
            <a:pPr marL="285750" indent="-285750">
              <a:buFont typeface="Arial" panose="020B0604020202020204" pitchFamily="34" charset="0"/>
              <a:buChar char="•"/>
            </a:pPr>
            <a:r>
              <a:rPr lang="en-US" b="1"/>
              <a:t>Ajusté dans Spectrum </a:t>
            </a:r>
            <a:r>
              <a:rPr lang="en-US"/>
              <a:t>avec réallocation absolue et/ou ajustement proportionnel</a:t>
            </a:r>
          </a:p>
          <a:p>
            <a:pPr marL="285750" indent="-285750">
              <a:buFont typeface="Arial" panose="020B0604020202020204" pitchFamily="34" charset="0"/>
              <a:buChar char="•"/>
            </a:pPr>
            <a:r>
              <a:rPr lang="en-US" b="1"/>
              <a:t>Apports </a:t>
            </a:r>
            <a:r>
              <a:rPr lang="en-US"/>
              <a:t>sous-nationaux </a:t>
            </a:r>
            <a:r>
              <a:rPr lang="en-US" b="1"/>
              <a:t>agrégés de Naomi</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5557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D4CD-C9E6-FDC5-AAA2-7C6F3458E8A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42963E1-7742-71A6-33D6-436A8652F1F9}"/>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D8971007-8D50-E2EE-FE58-688A35F5155A}"/>
              </a:ext>
            </a:extLst>
          </p:cNvPr>
          <p:cNvSpPr txBox="1">
            <a:spLocks/>
          </p:cNvSpPr>
          <p:nvPr/>
        </p:nvSpPr>
        <p:spPr>
          <a:xfrm>
            <a:off x="802888" y="545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pic>
        <p:nvPicPr>
          <p:cNvPr id="5" name="Picture 4">
            <a:extLst>
              <a:ext uri="{FF2B5EF4-FFF2-40B4-BE49-F238E27FC236}">
                <a16:creationId xmlns:a16="http://schemas.microsoft.com/office/drawing/2014/main" id="{B6287345-496D-0CF9-6CD3-2645958D1DA8}"/>
              </a:ext>
            </a:extLst>
          </p:cNvPr>
          <p:cNvPicPr>
            <a:picLocks noChangeAspect="1"/>
          </p:cNvPicPr>
          <p:nvPr/>
        </p:nvPicPr>
        <p:blipFill>
          <a:blip r:embed="rId3"/>
          <a:stretch>
            <a:fillRect/>
          </a:stretch>
        </p:blipFill>
        <p:spPr>
          <a:xfrm>
            <a:off x="802888" y="1291544"/>
            <a:ext cx="7772400" cy="4543589"/>
          </a:xfrm>
          <a:prstGeom prst="rect">
            <a:avLst/>
          </a:prstGeom>
        </p:spPr>
      </p:pic>
      <p:sp>
        <p:nvSpPr>
          <p:cNvPr id="7" name="TextBox 6">
            <a:extLst>
              <a:ext uri="{FF2B5EF4-FFF2-40B4-BE49-F238E27FC236}">
                <a16:creationId xmlns:a16="http://schemas.microsoft.com/office/drawing/2014/main" id="{A109D359-3442-9DBD-953B-E9B02FE13D87}"/>
              </a:ext>
            </a:extLst>
          </p:cNvPr>
          <p:cNvSpPr txBox="1"/>
          <p:nvPr/>
        </p:nvSpPr>
        <p:spPr>
          <a:xfrm>
            <a:off x="8949447" y="2081718"/>
            <a:ext cx="2859932" cy="3416320"/>
          </a:xfrm>
          <a:prstGeom prst="rect">
            <a:avLst/>
          </a:prstGeom>
          <a:noFill/>
        </p:spPr>
        <p:txBody>
          <a:bodyPr wrap="square" rtlCol="0">
            <a:spAutoFit/>
          </a:bodyPr>
          <a:lstStyle/>
          <a:p>
            <a:r>
              <a:rPr lang="en-US"/>
              <a:t>Numéro d'examen sur ART :</a:t>
            </a:r>
          </a:p>
          <a:p>
            <a:pPr marL="285750" indent="-285750">
              <a:buFont typeface="Arial" panose="020B0604020202020204" pitchFamily="34" charset="0"/>
              <a:buChar char="•"/>
            </a:pPr>
            <a:r>
              <a:rPr lang="en-US" b="1"/>
              <a:t>Relevé dans les </a:t>
            </a:r>
            <a:r>
              <a:rPr lang="en-US"/>
              <a:t>statistiques </a:t>
            </a:r>
            <a:r>
              <a:rPr lang="en-US" err="1"/>
              <a:t>du programme </a:t>
            </a:r>
            <a:r>
              <a:rPr lang="en-US" b="1"/>
              <a:t>Spectrum </a:t>
            </a:r>
          </a:p>
          <a:p>
            <a:pPr marL="285750" indent="-285750">
              <a:buFont typeface="Arial" panose="020B0604020202020204" pitchFamily="34" charset="0"/>
              <a:buChar char="•"/>
            </a:pPr>
            <a:r>
              <a:rPr lang="en-US" b="1"/>
              <a:t>Ajusté dans Spectrum </a:t>
            </a:r>
            <a:r>
              <a:rPr lang="en-US"/>
              <a:t>avec réallocation absolue et/ou ajustement proportionnel</a:t>
            </a:r>
          </a:p>
          <a:p>
            <a:pPr marL="285750" indent="-285750">
              <a:buFont typeface="Arial" panose="020B0604020202020204" pitchFamily="34" charset="0"/>
              <a:buChar char="•"/>
            </a:pPr>
            <a:r>
              <a:rPr lang="en-US" b="1"/>
              <a:t>Apports </a:t>
            </a:r>
            <a:r>
              <a:rPr lang="en-US"/>
              <a:t>sous-nationaux </a:t>
            </a:r>
            <a:r>
              <a:rPr lang="en-US" b="1"/>
              <a:t>agrégés de Naomi</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2" name="Rectangle 1">
            <a:extLst>
              <a:ext uri="{FF2B5EF4-FFF2-40B4-BE49-F238E27FC236}">
                <a16:creationId xmlns:a16="http://schemas.microsoft.com/office/drawing/2014/main" id="{7D24DDEE-8906-9862-3C11-4EB4F5A0C655}"/>
              </a:ext>
            </a:extLst>
          </p:cNvPr>
          <p:cNvSpPr/>
          <p:nvPr/>
        </p:nvSpPr>
        <p:spPr>
          <a:xfrm>
            <a:off x="7821039" y="3429000"/>
            <a:ext cx="505839" cy="240613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15F26A-952C-80CF-DA36-6AFD1D1A8948}"/>
              </a:ext>
            </a:extLst>
          </p:cNvPr>
          <p:cNvSpPr txBox="1"/>
          <p:nvPr/>
        </p:nvSpPr>
        <p:spPr>
          <a:xfrm>
            <a:off x="4727999" y="5853126"/>
            <a:ext cx="4878775" cy="923330"/>
          </a:xfrm>
          <a:prstGeom prst="rect">
            <a:avLst/>
          </a:prstGeom>
          <a:noFill/>
        </p:spPr>
        <p:txBody>
          <a:bodyPr wrap="square" rtlCol="0">
            <a:spAutoFit/>
          </a:bodyPr>
          <a:lstStyle/>
          <a:p>
            <a:r>
              <a:rPr lang="en-US" i="1">
                <a:solidFill>
                  <a:srgbClr val="C00000"/>
                </a:solidFill>
              </a:rPr>
              <a:t>Un rapport supérieur ou inférieur à un indique que Naomi et Spectrum adjusted ne sont pas alignés.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421391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D4CD-C9E6-FDC5-AAA2-7C6F3458E8A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42963E1-7742-71A6-33D6-436A8652F1F9}"/>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D8971007-8D50-E2EE-FE58-688A35F5155A}"/>
              </a:ext>
            </a:extLst>
          </p:cNvPr>
          <p:cNvSpPr txBox="1">
            <a:spLocks/>
          </p:cNvSpPr>
          <p:nvPr/>
        </p:nvSpPr>
        <p:spPr>
          <a:xfrm>
            <a:off x="802888" y="545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sp>
        <p:nvSpPr>
          <p:cNvPr id="7" name="TextBox 6">
            <a:extLst>
              <a:ext uri="{FF2B5EF4-FFF2-40B4-BE49-F238E27FC236}">
                <a16:creationId xmlns:a16="http://schemas.microsoft.com/office/drawing/2014/main" id="{A109D359-3442-9DBD-953B-E9B02FE13D87}"/>
              </a:ext>
            </a:extLst>
          </p:cNvPr>
          <p:cNvSpPr txBox="1"/>
          <p:nvPr/>
        </p:nvSpPr>
        <p:spPr>
          <a:xfrm>
            <a:off x="8949447" y="2081718"/>
            <a:ext cx="2859932" cy="3139321"/>
          </a:xfrm>
          <a:prstGeom prst="rect">
            <a:avLst/>
          </a:prstGeom>
          <a:noFill/>
        </p:spPr>
        <p:txBody>
          <a:bodyPr wrap="square" lIns="91440" tIns="45720" rIns="91440" bIns="45720" rtlCol="0" anchor="t">
            <a:spAutoFit/>
          </a:bodyPr>
          <a:lstStyle/>
          <a:p>
            <a:r>
              <a:rPr lang="en-US"/>
              <a:t>Astuce :</a:t>
            </a:r>
          </a:p>
          <a:p>
            <a:pPr marL="285750" indent="-285750">
              <a:buFont typeface="Arial" panose="020B0604020202020204" pitchFamily="34" charset="0"/>
              <a:buChar char="•"/>
            </a:pPr>
            <a:r>
              <a:rPr lang="en-US" b="1"/>
              <a:t>Rapport d'ajustement du spectre : </a:t>
            </a:r>
            <a:r>
              <a:rPr lang="en-US"/>
              <a:t>Taux d'ajustement appliqué dans le spectre </a:t>
            </a:r>
            <a:endParaRPr lang="en-US">
              <a:cs typeface="Arial"/>
            </a:endParaRPr>
          </a:p>
          <a:p>
            <a:pPr marL="285750" indent="-285750">
              <a:buFont typeface="Arial" panose="020B0604020202020204" pitchFamily="34" charset="0"/>
              <a:buChar char="•"/>
            </a:pPr>
            <a:r>
              <a:rPr lang="en-US" b="1">
                <a:cs typeface="Arial"/>
              </a:rPr>
              <a:t>Réaffectation de Spectrum :</a:t>
            </a:r>
            <a:r>
              <a:rPr lang="en-US">
                <a:cs typeface="Arial"/>
              </a:rPr>
              <a:t> Réaffectation des patients ART dans Spectrum</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3" name="TextBox 2">
            <a:extLst>
              <a:ext uri="{FF2B5EF4-FFF2-40B4-BE49-F238E27FC236}">
                <a16:creationId xmlns:a16="http://schemas.microsoft.com/office/drawing/2014/main" id="{6215F26A-952C-80CF-DA36-6AFD1D1A8948}"/>
              </a:ext>
            </a:extLst>
          </p:cNvPr>
          <p:cNvSpPr txBox="1"/>
          <p:nvPr/>
        </p:nvSpPr>
        <p:spPr>
          <a:xfrm>
            <a:off x="4727999" y="5853126"/>
            <a:ext cx="4878775" cy="923330"/>
          </a:xfrm>
          <a:prstGeom prst="rect">
            <a:avLst/>
          </a:prstGeom>
          <a:noFill/>
        </p:spPr>
        <p:txBody>
          <a:bodyPr wrap="square" lIns="91440" tIns="45720" rIns="91440" bIns="45720" rtlCol="0" anchor="t">
            <a:spAutoFit/>
          </a:bodyPr>
          <a:lstStyle/>
          <a:p>
            <a:r>
              <a:rPr lang="en-US" i="1">
                <a:solidFill>
                  <a:srgbClr val="C00000"/>
                </a:solidFill>
              </a:rPr>
              <a:t>L'info-bulle indique si des ajustements ART ont été effectués dans Spectrum</a:t>
            </a:r>
            <a:endParaRPr lang="en-US" i="1">
              <a:solidFill>
                <a:srgbClr val="C00000"/>
              </a:solidFill>
              <a:cs typeface="Arial"/>
            </a:endParaRPr>
          </a:p>
          <a:p>
            <a:pPr marL="285750" indent="-285750">
              <a:buFont typeface="Arial" panose="020B0604020202020204" pitchFamily="34" charset="0"/>
              <a:buChar char="•"/>
            </a:pPr>
            <a:endParaRPr lang="en-US"/>
          </a:p>
        </p:txBody>
      </p:sp>
      <p:pic>
        <p:nvPicPr>
          <p:cNvPr id="4" name="Picture 3" descr="A screenshot of a graph&#10;&#10;Description automatically generated">
            <a:extLst>
              <a:ext uri="{FF2B5EF4-FFF2-40B4-BE49-F238E27FC236}">
                <a16:creationId xmlns:a16="http://schemas.microsoft.com/office/drawing/2014/main" id="{86380232-ED2F-F833-7359-47A95FB07B06}"/>
              </a:ext>
            </a:extLst>
          </p:cNvPr>
          <p:cNvPicPr>
            <a:picLocks noChangeAspect="1"/>
          </p:cNvPicPr>
          <p:nvPr/>
        </p:nvPicPr>
        <p:blipFill>
          <a:blip r:embed="rId3"/>
          <a:stretch>
            <a:fillRect/>
          </a:stretch>
        </p:blipFill>
        <p:spPr>
          <a:xfrm>
            <a:off x="360590" y="1716382"/>
            <a:ext cx="8456840" cy="3901488"/>
          </a:xfrm>
          <a:prstGeom prst="rect">
            <a:avLst/>
          </a:prstGeom>
        </p:spPr>
      </p:pic>
      <p:sp>
        <p:nvSpPr>
          <p:cNvPr id="9" name="Rectangle 8">
            <a:extLst>
              <a:ext uri="{FF2B5EF4-FFF2-40B4-BE49-F238E27FC236}">
                <a16:creationId xmlns:a16="http://schemas.microsoft.com/office/drawing/2014/main" id="{7D24DDEE-8906-9862-3C11-4EB4F5A0C655}"/>
              </a:ext>
            </a:extLst>
          </p:cNvPr>
          <p:cNvSpPr/>
          <p:nvPr/>
        </p:nvSpPr>
        <p:spPr>
          <a:xfrm>
            <a:off x="6596396" y="3082018"/>
            <a:ext cx="2179517" cy="37186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6A752D19-89D8-6228-AF2B-AFAE8896D1C0}"/>
              </a:ext>
            </a:extLst>
          </p:cNvPr>
          <p:cNvSpPr/>
          <p:nvPr/>
        </p:nvSpPr>
        <p:spPr>
          <a:xfrm>
            <a:off x="6612029" y="3295122"/>
            <a:ext cx="354240" cy="1190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430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7B7C-32A3-5DF9-5E75-D7E8C00C86F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3C43B6C-1F6A-1446-C665-6FB11664EFCC}"/>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C473C51D-6F05-9841-B133-9C479EBBD5DE}"/>
              </a:ext>
            </a:extLst>
          </p:cNvPr>
          <p:cNvSpPr txBox="1">
            <a:spLocks/>
          </p:cNvSpPr>
          <p:nvPr/>
        </p:nvSpPr>
        <p:spPr>
          <a:xfrm>
            <a:off x="802888" y="478541"/>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sp>
        <p:nvSpPr>
          <p:cNvPr id="2" name="Content Placeholder 6">
            <a:extLst>
              <a:ext uri="{FF2B5EF4-FFF2-40B4-BE49-F238E27FC236}">
                <a16:creationId xmlns:a16="http://schemas.microsoft.com/office/drawing/2014/main" id="{6714B0D5-1ECA-E34E-04B3-B2B7D971514C}"/>
              </a:ext>
            </a:extLst>
          </p:cNvPr>
          <p:cNvSpPr>
            <a:spLocks noGrp="1"/>
          </p:cNvSpPr>
          <p:nvPr>
            <p:ph idx="1"/>
          </p:nvPr>
        </p:nvSpPr>
        <p:spPr>
          <a:xfrm>
            <a:off x="1154348" y="1282019"/>
            <a:ext cx="9883303" cy="4573997"/>
          </a:xfrm>
        </p:spPr>
        <p:txBody>
          <a:bodyPr>
            <a:normAutofit fontScale="92500" lnSpcReduction="10000"/>
          </a:bodyPr>
          <a:lstStyle/>
          <a:p>
            <a:r>
              <a:rPr lang="en-US" sz="2400" dirty="0"/>
              <a:t>Les programmes </a:t>
            </a:r>
            <a:r>
              <a:rPr lang="en-US" sz="2400" dirty="0" err="1"/>
              <a:t>nécessitent</a:t>
            </a:r>
            <a:r>
              <a:rPr lang="en-US" sz="2400" dirty="0"/>
              <a:t> des estimations et des </a:t>
            </a:r>
            <a:r>
              <a:rPr lang="en-US" sz="2400" dirty="0" err="1"/>
              <a:t>objectifs</a:t>
            </a:r>
            <a:r>
              <a:rPr lang="en-US" sz="2400" dirty="0"/>
              <a:t> au </a:t>
            </a:r>
            <a:r>
              <a:rPr lang="en-US" sz="2400" dirty="0" err="1"/>
              <a:t>niveau</a:t>
            </a:r>
            <a:r>
              <a:rPr lang="en-US" sz="2400" dirty="0"/>
              <a:t> du district</a:t>
            </a:r>
          </a:p>
          <a:p>
            <a:pPr lvl="1"/>
            <a:r>
              <a:rPr lang="en-US" dirty="0">
                <a:solidFill>
                  <a:schemeClr val="dk1"/>
                </a:solidFill>
              </a:rPr>
              <a:t>Les </a:t>
            </a:r>
            <a:r>
              <a:rPr lang="en-US" dirty="0" err="1">
                <a:solidFill>
                  <a:schemeClr val="dk1"/>
                </a:solidFill>
              </a:rPr>
              <a:t>indicateurs</a:t>
            </a:r>
            <a:r>
              <a:rPr lang="en-US" dirty="0">
                <a:solidFill>
                  <a:schemeClr val="dk1"/>
                </a:solidFill>
              </a:rPr>
              <a:t> </a:t>
            </a:r>
            <a:r>
              <a:rPr lang="en-US" dirty="0"/>
              <a:t>Naomi </a:t>
            </a:r>
            <a:r>
              <a:rPr lang="en-US" b="1" dirty="0">
                <a:solidFill>
                  <a:schemeClr val="dk1"/>
                </a:solidFill>
              </a:rPr>
              <a:t>PLHIV (attending) </a:t>
            </a:r>
            <a:r>
              <a:rPr lang="en-US" dirty="0">
                <a:solidFill>
                  <a:schemeClr val="dk1"/>
                </a:solidFill>
              </a:rPr>
              <a:t>et </a:t>
            </a:r>
            <a:r>
              <a:rPr lang="en-US" b="1" dirty="0">
                <a:solidFill>
                  <a:schemeClr val="dk1"/>
                </a:solidFill>
              </a:rPr>
              <a:t>Untreated PLHIV attending </a:t>
            </a:r>
            <a:r>
              <a:rPr lang="en-US" dirty="0" err="1">
                <a:solidFill>
                  <a:schemeClr val="dk1"/>
                </a:solidFill>
              </a:rPr>
              <a:t>fournissent</a:t>
            </a:r>
            <a:r>
              <a:rPr lang="en-US" dirty="0">
                <a:solidFill>
                  <a:schemeClr val="dk1"/>
                </a:solidFill>
              </a:rPr>
              <a:t> les </a:t>
            </a:r>
            <a:r>
              <a:rPr lang="en-US" dirty="0" err="1">
                <a:solidFill>
                  <a:schemeClr val="dk1"/>
                </a:solidFill>
              </a:rPr>
              <a:t>dénominateurs</a:t>
            </a:r>
            <a:r>
              <a:rPr lang="en-US" dirty="0">
                <a:solidFill>
                  <a:schemeClr val="dk1"/>
                </a:solidFill>
              </a:rPr>
              <a:t> pour </a:t>
            </a:r>
            <a:r>
              <a:rPr lang="en-US" dirty="0" err="1">
                <a:solidFill>
                  <a:schemeClr val="dk1"/>
                </a:solidFill>
              </a:rPr>
              <a:t>cette</a:t>
            </a:r>
            <a:r>
              <a:rPr lang="en-US" dirty="0">
                <a:solidFill>
                  <a:schemeClr val="dk1"/>
                </a:solidFill>
              </a:rPr>
              <a:t> étude.</a:t>
            </a:r>
            <a:endParaRPr lang="en-US" dirty="0"/>
          </a:p>
          <a:p>
            <a:r>
              <a:rPr lang="en-US" sz="2400" dirty="0"/>
              <a:t>Les </a:t>
            </a:r>
            <a:r>
              <a:rPr lang="en-US" sz="2400" dirty="0" err="1"/>
              <a:t>objectifs</a:t>
            </a:r>
            <a:r>
              <a:rPr lang="en-US" sz="2400" dirty="0"/>
              <a:t> se </a:t>
            </a:r>
            <a:r>
              <a:rPr lang="en-US" sz="2400" dirty="0" err="1"/>
              <a:t>rapportent</a:t>
            </a:r>
            <a:r>
              <a:rPr lang="en-US" sz="2400" dirty="0"/>
              <a:t> au </a:t>
            </a:r>
            <a:r>
              <a:rPr lang="en-US" sz="2400" dirty="0" err="1"/>
              <a:t>nombre</a:t>
            </a:r>
            <a:r>
              <a:rPr lang="en-US" sz="2400" dirty="0"/>
              <a:t> de </a:t>
            </a:r>
            <a:r>
              <a:rPr lang="en-US" sz="2400" dirty="0" err="1"/>
              <a:t>personnes</a:t>
            </a:r>
            <a:r>
              <a:rPr lang="en-US" sz="2400" dirty="0"/>
              <a:t> </a:t>
            </a:r>
            <a:r>
              <a:rPr lang="en-US" sz="2400" dirty="0" err="1"/>
              <a:t>actuellement</a:t>
            </a:r>
            <a:r>
              <a:rPr lang="en-US" sz="2400" dirty="0"/>
              <a:t> sous </a:t>
            </a:r>
            <a:r>
              <a:rPr lang="en-US" sz="2400" dirty="0" err="1"/>
              <a:t>traitement</a:t>
            </a:r>
            <a:r>
              <a:rPr lang="en-US" sz="2400" dirty="0"/>
              <a:t> </a:t>
            </a:r>
            <a:r>
              <a:rPr lang="en-US" sz="2400" dirty="0" err="1"/>
              <a:t>antirétroviral</a:t>
            </a:r>
            <a:r>
              <a:rPr lang="en-US" sz="2400" dirty="0"/>
              <a:t> et </a:t>
            </a:r>
            <a:r>
              <a:rPr lang="en-US" sz="2400" u="sng" dirty="0"/>
              <a:t>font </a:t>
            </a:r>
            <a:r>
              <a:rPr lang="en-US" sz="2400" u="sng" dirty="0" err="1"/>
              <a:t>l'objet</a:t>
            </a:r>
            <a:r>
              <a:rPr lang="en-US" sz="2400" u="sng" dirty="0"/>
              <a:t> d'un </a:t>
            </a:r>
            <a:r>
              <a:rPr lang="en-US" sz="2400" u="sng" dirty="0" err="1"/>
              <a:t>suivi</a:t>
            </a:r>
            <a:r>
              <a:rPr lang="en-US" sz="2400" u="sng" dirty="0"/>
              <a:t> à </a:t>
            </a:r>
            <a:r>
              <a:rPr lang="en-US" sz="2400" u="sng" dirty="0" err="1"/>
              <a:t>l'aide</a:t>
            </a:r>
            <a:r>
              <a:rPr lang="en-US" sz="2400" u="sng" dirty="0"/>
              <a:t> des données de </a:t>
            </a:r>
            <a:r>
              <a:rPr lang="en-US" sz="2400" u="sng" dirty="0" err="1"/>
              <a:t>suivi</a:t>
            </a:r>
            <a:r>
              <a:rPr lang="en-US" sz="2400" u="sng" dirty="0"/>
              <a:t> et </a:t>
            </a:r>
            <a:r>
              <a:rPr lang="en-US" sz="2400" u="sng" dirty="0" err="1"/>
              <a:t>d'évaluation</a:t>
            </a:r>
            <a:r>
              <a:rPr lang="en-US" sz="2400" u="sng" dirty="0"/>
              <a:t>.</a:t>
            </a:r>
          </a:p>
          <a:p>
            <a:r>
              <a:rPr lang="en-US" sz="2400" dirty="0"/>
              <a:t>Si les données du programme ART national </a:t>
            </a:r>
            <a:r>
              <a:rPr lang="en-US" sz="2400" dirty="0" err="1"/>
              <a:t>sont</a:t>
            </a:r>
            <a:r>
              <a:rPr lang="en-US" sz="2400" dirty="0"/>
              <a:t> </a:t>
            </a:r>
            <a:r>
              <a:rPr lang="en-US" sz="2400" dirty="0" err="1"/>
              <a:t>ajustées</a:t>
            </a:r>
            <a:r>
              <a:rPr lang="en-US" sz="2400" dirty="0"/>
              <a:t> dans Spectrum input (</a:t>
            </a:r>
            <a:r>
              <a:rPr lang="en-US" sz="2400" dirty="0" err="1"/>
              <a:t>comptage</a:t>
            </a:r>
            <a:r>
              <a:rPr lang="en-US" sz="2400" dirty="0"/>
              <a:t> </a:t>
            </a:r>
            <a:r>
              <a:rPr lang="en-US" sz="2400" dirty="0" err="1"/>
              <a:t>proportionnel</a:t>
            </a:r>
            <a:r>
              <a:rPr lang="en-US" sz="2400" dirty="0"/>
              <a:t> </a:t>
            </a:r>
            <a:r>
              <a:rPr lang="en-US" sz="2400" dirty="0" err="1"/>
              <a:t>ou</a:t>
            </a:r>
            <a:r>
              <a:rPr lang="en-US" sz="2400" dirty="0"/>
              <a:t> </a:t>
            </a:r>
            <a:r>
              <a:rPr lang="en-US" sz="2400" dirty="0" err="1"/>
              <a:t>absolu</a:t>
            </a:r>
            <a:r>
              <a:rPr lang="en-US" sz="2400" dirty="0"/>
              <a:t>)</a:t>
            </a:r>
          </a:p>
          <a:p>
            <a:pPr marL="845820" lvl="1" indent="-342900">
              <a:buFont typeface="+mj-lt"/>
              <a:buAutoNum type="arabicPeriod"/>
            </a:pPr>
            <a:r>
              <a:rPr lang="en-US" dirty="0" err="1"/>
              <a:t>Nécessité</a:t>
            </a:r>
            <a:r>
              <a:rPr lang="en-US" dirty="0"/>
              <a:t> </a:t>
            </a:r>
            <a:r>
              <a:rPr lang="en-US" dirty="0" err="1"/>
              <a:t>d'allouer</a:t>
            </a:r>
            <a:r>
              <a:rPr lang="en-US" dirty="0"/>
              <a:t> les </a:t>
            </a:r>
            <a:r>
              <a:rPr lang="en-US" dirty="0" err="1"/>
              <a:t>ajustements</a:t>
            </a:r>
            <a:r>
              <a:rPr lang="en-US" dirty="0"/>
              <a:t> aux districts pour </a:t>
            </a:r>
            <a:r>
              <a:rPr lang="en-US" dirty="0" err="1"/>
              <a:t>l'estimation</a:t>
            </a:r>
            <a:r>
              <a:rPr lang="en-US" dirty="0"/>
              <a:t> </a:t>
            </a:r>
            <a:r>
              <a:rPr lang="en-US" dirty="0" err="1"/>
              <a:t>infranationale</a:t>
            </a:r>
            <a:endParaRPr lang="en-US" dirty="0"/>
          </a:p>
          <a:p>
            <a:pPr marL="845820" lvl="1" indent="-342900">
              <a:buFont typeface="+mj-lt"/>
              <a:buAutoNum type="arabicPeriod"/>
            </a:pPr>
            <a:r>
              <a:rPr lang="en-US" dirty="0"/>
              <a:t>Le "</a:t>
            </a:r>
            <a:r>
              <a:rPr lang="en-US" dirty="0" err="1"/>
              <a:t>nombre</a:t>
            </a:r>
            <a:r>
              <a:rPr lang="en-US" dirty="0"/>
              <a:t> total de patients sous </a:t>
            </a:r>
            <a:r>
              <a:rPr lang="en-US" dirty="0" err="1"/>
              <a:t>traitement</a:t>
            </a:r>
            <a:r>
              <a:rPr lang="en-US" dirty="0"/>
              <a:t> </a:t>
            </a:r>
            <a:r>
              <a:rPr lang="en-US" dirty="0" err="1"/>
              <a:t>antirétroviral</a:t>
            </a:r>
            <a:r>
              <a:rPr lang="en-US" dirty="0"/>
              <a:t>" </a:t>
            </a:r>
            <a:r>
              <a:rPr lang="en-US" dirty="0" err="1"/>
              <a:t>modélisé</a:t>
            </a:r>
            <a:r>
              <a:rPr lang="en-US" dirty="0"/>
              <a:t> sera </a:t>
            </a:r>
            <a:r>
              <a:rPr lang="en-US" dirty="0" err="1"/>
              <a:t>différent</a:t>
            </a:r>
            <a:r>
              <a:rPr lang="en-US" dirty="0"/>
              <a:t> des données </a:t>
            </a:r>
            <a:r>
              <a:rPr lang="en-US" dirty="0" err="1"/>
              <a:t>rapportées</a:t>
            </a:r>
            <a:r>
              <a:rPr lang="en-US" dirty="0"/>
              <a:t> par le programme </a:t>
            </a:r>
            <a:r>
              <a:rPr lang="en-US" dirty="0">
                <a:sym typeface="Wingdings" pitchFamily="2" charset="2"/>
              </a:rPr>
              <a:t> </a:t>
            </a:r>
            <a:r>
              <a:rPr lang="en-US" dirty="0" err="1">
                <a:sym typeface="Wingdings" pitchFamily="2" charset="2"/>
              </a:rPr>
              <a:t>difficulté</a:t>
            </a:r>
            <a:r>
              <a:rPr lang="en-US" dirty="0">
                <a:sym typeface="Wingdings" pitchFamily="2" charset="2"/>
              </a:rPr>
              <a:t> de </a:t>
            </a:r>
            <a:r>
              <a:rPr lang="en-US" dirty="0" err="1">
                <a:sym typeface="Wingdings" pitchFamily="2" charset="2"/>
              </a:rPr>
              <a:t>relier</a:t>
            </a:r>
            <a:r>
              <a:rPr lang="en-US" dirty="0">
                <a:sym typeface="Wingdings" pitchFamily="2" charset="2"/>
              </a:rPr>
              <a:t> les </a:t>
            </a:r>
            <a:r>
              <a:rPr lang="en-US" dirty="0" err="1">
                <a:sym typeface="Wingdings" pitchFamily="2" charset="2"/>
              </a:rPr>
              <a:t>objectifs</a:t>
            </a:r>
            <a:r>
              <a:rPr lang="en-US" dirty="0">
                <a:sym typeface="Wingdings" pitchFamily="2" charset="2"/>
              </a:rPr>
              <a:t> aux données de </a:t>
            </a:r>
            <a:r>
              <a:rPr lang="en-US" dirty="0" err="1">
                <a:sym typeface="Wingdings" pitchFamily="2" charset="2"/>
              </a:rPr>
              <a:t>suivi</a:t>
            </a:r>
            <a:r>
              <a:rPr lang="en-US" dirty="0">
                <a:sym typeface="Wingdings" pitchFamily="2" charset="2"/>
              </a:rPr>
              <a:t> et </a:t>
            </a:r>
            <a:r>
              <a:rPr lang="en-US" dirty="0" err="1">
                <a:sym typeface="Wingdings" pitchFamily="2" charset="2"/>
              </a:rPr>
              <a:t>d'évaluation</a:t>
            </a:r>
            <a:endParaRPr lang="en-US" dirty="0">
              <a:sym typeface="Wingdings" pitchFamily="2" charset="2"/>
            </a:endParaRPr>
          </a:p>
        </p:txBody>
      </p:sp>
    </p:spTree>
    <p:extLst>
      <p:ext uri="{BB962C8B-B14F-4D97-AF65-F5344CB8AC3E}">
        <p14:creationId xmlns:p14="http://schemas.microsoft.com/office/powerpoint/2010/main" val="560988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5425F-FECF-364C-5D78-0AA29F0DD8B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A04434A-DEF6-CF49-E679-3A4A62B7292D}"/>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67343194-15E9-B3FE-63B1-85B5DB806AE4}"/>
              </a:ext>
            </a:extLst>
          </p:cNvPr>
          <p:cNvSpPr txBox="1">
            <a:spLocks/>
          </p:cNvSpPr>
          <p:nvPr/>
        </p:nvSpPr>
        <p:spPr>
          <a:xfrm>
            <a:off x="802888" y="164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sp>
        <p:nvSpPr>
          <p:cNvPr id="2" name="Content Placeholder 6">
            <a:extLst>
              <a:ext uri="{FF2B5EF4-FFF2-40B4-BE49-F238E27FC236}">
                <a16:creationId xmlns:a16="http://schemas.microsoft.com/office/drawing/2014/main" id="{DB1975BA-3076-A3D0-2835-032613BB2432}"/>
              </a:ext>
            </a:extLst>
          </p:cNvPr>
          <p:cNvSpPr>
            <a:spLocks noGrp="1"/>
          </p:cNvSpPr>
          <p:nvPr>
            <p:ph idx="1"/>
          </p:nvPr>
        </p:nvSpPr>
        <p:spPr>
          <a:xfrm>
            <a:off x="1011043" y="795360"/>
            <a:ext cx="10169913" cy="5021240"/>
          </a:xfrm>
        </p:spPr>
        <p:txBody>
          <a:bodyPr>
            <a:noAutofit/>
          </a:bodyPr>
          <a:lstStyle/>
          <a:p>
            <a:pPr marL="502920" lvl="1" indent="0">
              <a:buNone/>
            </a:pPr>
            <a:r>
              <a:rPr lang="en-US" sz="2000" b="1" dirty="0"/>
              <a:t>Options :</a:t>
            </a:r>
          </a:p>
          <a:p>
            <a:pPr marL="960120" lvl="1" indent="-457200">
              <a:buFont typeface="+mj-lt"/>
              <a:buAutoNum type="arabicPeriod"/>
            </a:pPr>
            <a:r>
              <a:rPr lang="en-US" sz="2000" dirty="0"/>
              <a:t>Appliquer </a:t>
            </a:r>
            <a:r>
              <a:rPr lang="en-US" sz="2000" dirty="0" err="1"/>
              <a:t>l'ajustement</a:t>
            </a:r>
            <a:r>
              <a:rPr lang="en-US" sz="2000" dirty="0"/>
              <a:t> national à </a:t>
            </a:r>
            <a:r>
              <a:rPr lang="en-US" sz="2000" dirty="0" err="1"/>
              <a:t>tous</a:t>
            </a:r>
            <a:r>
              <a:rPr lang="en-US" sz="2000" dirty="0"/>
              <a:t> les districts</a:t>
            </a:r>
          </a:p>
          <a:p>
            <a:pPr lvl="2"/>
            <a:r>
              <a:rPr lang="en-US" i="1" dirty="0"/>
              <a:t>Il se </a:t>
            </a:r>
            <a:r>
              <a:rPr lang="en-US" i="1" dirty="0" err="1"/>
              <a:t>peut</a:t>
            </a:r>
            <a:r>
              <a:rPr lang="en-US" i="1" dirty="0"/>
              <a:t> </a:t>
            </a:r>
            <a:r>
              <a:rPr lang="en-US" i="1" dirty="0" err="1"/>
              <a:t>qu'il</a:t>
            </a:r>
            <a:r>
              <a:rPr lang="en-US" i="1" dirty="0"/>
              <a:t> ne </a:t>
            </a:r>
            <a:r>
              <a:rPr lang="en-US" i="1" dirty="0" err="1"/>
              <a:t>soit</a:t>
            </a:r>
            <a:r>
              <a:rPr lang="en-US" i="1" dirty="0"/>
              <a:t> pas exact ! </a:t>
            </a:r>
          </a:p>
          <a:p>
            <a:pPr lvl="2"/>
            <a:r>
              <a:rPr lang="en-US" i="1" dirty="0"/>
              <a:t>Il </a:t>
            </a:r>
            <a:r>
              <a:rPr lang="en-US" i="1" dirty="0" err="1"/>
              <a:t>est</a:t>
            </a:r>
            <a:r>
              <a:rPr lang="en-US" i="1" dirty="0"/>
              <a:t> peu probable que les divergences de données des programmes ART </a:t>
            </a:r>
            <a:r>
              <a:rPr lang="en-US" i="1" dirty="0" err="1"/>
              <a:t>soient</a:t>
            </a:r>
            <a:r>
              <a:rPr lang="en-US" i="1" dirty="0"/>
              <a:t> </a:t>
            </a:r>
            <a:r>
              <a:rPr lang="en-US" i="1" dirty="0" err="1"/>
              <a:t>uniformes</a:t>
            </a:r>
            <a:r>
              <a:rPr lang="en-US" i="1" dirty="0"/>
              <a:t> </a:t>
            </a:r>
            <a:r>
              <a:rPr lang="en-US" i="1" dirty="0" err="1"/>
              <a:t>partout</a:t>
            </a:r>
            <a:r>
              <a:rPr lang="en-US" i="1" dirty="0"/>
              <a:t>, </a:t>
            </a:r>
            <a:r>
              <a:rPr lang="en-US" i="1" dirty="0" err="1"/>
              <a:t>elles</a:t>
            </a:r>
            <a:r>
              <a:rPr lang="en-US" i="1" dirty="0"/>
              <a:t> </a:t>
            </a:r>
            <a:r>
              <a:rPr lang="en-US" i="1" dirty="0" err="1"/>
              <a:t>sont</a:t>
            </a:r>
            <a:r>
              <a:rPr lang="en-US" i="1" dirty="0"/>
              <a:t> </a:t>
            </a:r>
            <a:r>
              <a:rPr lang="en-US" i="1" dirty="0" err="1"/>
              <a:t>peut-être</a:t>
            </a:r>
            <a:r>
              <a:rPr lang="en-US" i="1" dirty="0"/>
              <a:t> </a:t>
            </a:r>
            <a:r>
              <a:rPr lang="en-US" i="1" dirty="0" err="1"/>
              <a:t>localisées</a:t>
            </a:r>
            <a:r>
              <a:rPr lang="en-US" i="1" dirty="0"/>
              <a:t> dans </a:t>
            </a:r>
            <a:r>
              <a:rPr lang="en-US" i="1" dirty="0" err="1"/>
              <a:t>certains</a:t>
            </a:r>
            <a:r>
              <a:rPr lang="en-US" i="1" dirty="0"/>
              <a:t> districts / programmes </a:t>
            </a:r>
            <a:r>
              <a:rPr lang="en-US" i="1" dirty="0" err="1"/>
              <a:t>présentant</a:t>
            </a:r>
            <a:r>
              <a:rPr lang="en-US" i="1" dirty="0"/>
              <a:t> </a:t>
            </a:r>
            <a:r>
              <a:rPr lang="en-US" i="1" dirty="0" err="1"/>
              <a:t>certaines</a:t>
            </a:r>
            <a:r>
              <a:rPr lang="en-US" i="1" dirty="0"/>
              <a:t> </a:t>
            </a:r>
            <a:r>
              <a:rPr lang="en-US" i="1" dirty="0" err="1"/>
              <a:t>caractéristiques</a:t>
            </a:r>
            <a:r>
              <a:rPr lang="en-US" i="1" dirty="0"/>
              <a:t>.</a:t>
            </a:r>
          </a:p>
          <a:p>
            <a:pPr lvl="2"/>
            <a:r>
              <a:rPr lang="en-US" i="1" dirty="0"/>
              <a:t>Implications pour </a:t>
            </a:r>
            <a:r>
              <a:rPr lang="en-US" i="1" dirty="0" err="1"/>
              <a:t>l'offre</a:t>
            </a:r>
            <a:r>
              <a:rPr lang="en-US" i="1" dirty="0"/>
              <a:t> de programmes et la </a:t>
            </a:r>
            <a:r>
              <a:rPr lang="en-US" i="1" dirty="0" err="1"/>
              <a:t>réalisation</a:t>
            </a:r>
            <a:r>
              <a:rPr lang="en-US" i="1" dirty="0"/>
              <a:t> des </a:t>
            </a:r>
            <a:r>
              <a:rPr lang="en-US" i="1" dirty="0" err="1"/>
              <a:t>objectifs</a:t>
            </a:r>
            <a:r>
              <a:rPr lang="en-US" i="1" dirty="0"/>
              <a:t> par district</a:t>
            </a:r>
          </a:p>
          <a:p>
            <a:pPr marL="914400" lvl="1" indent="-457200">
              <a:buFont typeface="+mj-lt"/>
              <a:buAutoNum type="arabicPeriod"/>
            </a:pPr>
            <a:r>
              <a:rPr lang="en-US" sz="2000" dirty="0" err="1"/>
              <a:t>Ajuster</a:t>
            </a:r>
            <a:r>
              <a:rPr lang="en-US" sz="2000" dirty="0"/>
              <a:t> </a:t>
            </a:r>
            <a:r>
              <a:rPr lang="en-US" sz="2000" dirty="0" err="1"/>
              <a:t>manuellement</a:t>
            </a:r>
            <a:r>
              <a:rPr lang="en-US" sz="2000" dirty="0"/>
              <a:t> les données du programme ART du district à Naomi </a:t>
            </a:r>
            <a:r>
              <a:rPr lang="en-US" sz="2000" dirty="0" err="1"/>
              <a:t>en</a:t>
            </a:r>
            <a:r>
              <a:rPr lang="en-US" sz="2000" dirty="0"/>
              <a:t> </a:t>
            </a:r>
            <a:r>
              <a:rPr lang="en-US" sz="2000" dirty="0" err="1"/>
              <a:t>fonction</a:t>
            </a:r>
            <a:r>
              <a:rPr lang="en-US" sz="2000" dirty="0"/>
              <a:t> de la </a:t>
            </a:r>
            <a:r>
              <a:rPr lang="en-US" sz="2000" dirty="0" err="1"/>
              <a:t>connaissance</a:t>
            </a:r>
            <a:r>
              <a:rPr lang="en-US" sz="2000" dirty="0"/>
              <a:t> des divergences</a:t>
            </a:r>
          </a:p>
          <a:p>
            <a:pPr marL="0" indent="0">
              <a:buNone/>
            </a:pPr>
            <a:r>
              <a:rPr lang="en-US" sz="2000" dirty="0" err="1"/>
              <a:t>Recommandations</a:t>
            </a:r>
            <a:r>
              <a:rPr lang="en-US" sz="2000" dirty="0"/>
              <a:t> : </a:t>
            </a:r>
          </a:p>
          <a:p>
            <a:pPr lvl="1"/>
            <a:r>
              <a:rPr lang="en-US" sz="2000" dirty="0" err="1"/>
              <a:t>Lorsque</a:t>
            </a:r>
            <a:r>
              <a:rPr lang="en-US" sz="2000" dirty="0"/>
              <a:t> les </a:t>
            </a:r>
            <a:r>
              <a:rPr lang="en-US" sz="2000" dirty="0" err="1"/>
              <a:t>ajustements</a:t>
            </a:r>
            <a:r>
              <a:rPr lang="en-US" sz="2000" dirty="0"/>
              <a:t> </a:t>
            </a:r>
            <a:r>
              <a:rPr lang="en-US" sz="2000" dirty="0" err="1"/>
              <a:t>proviennent</a:t>
            </a:r>
            <a:r>
              <a:rPr lang="en-US" sz="2000" dirty="0"/>
              <a:t> du CQD </a:t>
            </a:r>
            <a:r>
              <a:rPr lang="en-US" sz="2000" dirty="0" err="1"/>
              <a:t>ou</a:t>
            </a:r>
            <a:r>
              <a:rPr lang="en-US" sz="2000" dirty="0"/>
              <a:t> </a:t>
            </a:r>
            <a:r>
              <a:rPr lang="en-US" sz="2000" dirty="0" err="1"/>
              <a:t>d'autres</a:t>
            </a:r>
            <a:r>
              <a:rPr lang="en-US" sz="2000" dirty="0"/>
              <a:t> analyses, </a:t>
            </a:r>
            <a:r>
              <a:rPr lang="en-US" sz="2000" dirty="0" err="1"/>
              <a:t>demandez</a:t>
            </a:r>
            <a:r>
              <a:rPr lang="en-US" sz="2000" dirty="0"/>
              <a:t> et </a:t>
            </a:r>
            <a:r>
              <a:rPr lang="en-US" sz="2000" dirty="0" err="1"/>
              <a:t>examinez</a:t>
            </a:r>
            <a:r>
              <a:rPr lang="en-US" sz="2000" dirty="0"/>
              <a:t> les </a:t>
            </a:r>
            <a:r>
              <a:rPr lang="en-US" sz="2000" b="1" dirty="0"/>
              <a:t>corrections au </a:t>
            </a:r>
            <a:r>
              <a:rPr lang="en-US" sz="2000" b="1" dirty="0" err="1"/>
              <a:t>niveau</a:t>
            </a:r>
            <a:r>
              <a:rPr lang="en-US" sz="2000" b="1" dirty="0"/>
              <a:t> du district et de </a:t>
            </a:r>
            <a:r>
              <a:rPr lang="en-US" sz="2000" b="1" dirty="0" err="1"/>
              <a:t>l'établissement</a:t>
            </a:r>
            <a:r>
              <a:rPr lang="en-US" sz="2000" b="1" dirty="0"/>
              <a:t> </a:t>
            </a:r>
            <a:r>
              <a:rPr lang="en-US" sz="2000" dirty="0" err="1"/>
              <a:t>afin</a:t>
            </a:r>
            <a:r>
              <a:rPr lang="en-US" sz="2000" dirty="0"/>
              <a:t> de </a:t>
            </a:r>
            <a:r>
              <a:rPr lang="en-US" sz="2000" dirty="0" err="1"/>
              <a:t>déterminer</a:t>
            </a:r>
            <a:r>
              <a:rPr lang="en-US" sz="2000" dirty="0"/>
              <a:t> les </a:t>
            </a:r>
            <a:r>
              <a:rPr lang="en-US" sz="2000" dirty="0" err="1"/>
              <a:t>ajustements</a:t>
            </a:r>
            <a:r>
              <a:rPr lang="en-US" sz="2000" dirty="0"/>
              <a:t> </a:t>
            </a:r>
            <a:r>
              <a:rPr lang="en-US" sz="2000" dirty="0" err="1"/>
              <a:t>appropriés</a:t>
            </a:r>
            <a:r>
              <a:rPr lang="en-US" sz="2000" dirty="0"/>
              <a:t> pour les </a:t>
            </a:r>
            <a:r>
              <a:rPr lang="en-US" sz="2000" dirty="0" err="1"/>
              <a:t>besoins</a:t>
            </a:r>
            <a:r>
              <a:rPr lang="en-US" sz="2000" dirty="0"/>
              <a:t> du district</a:t>
            </a:r>
            <a:r>
              <a:rPr lang="en-US" sz="2000" b="1" dirty="0"/>
              <a:t>.</a:t>
            </a:r>
          </a:p>
          <a:p>
            <a:pPr lvl="1"/>
            <a:r>
              <a:rPr lang="en-US" sz="2000" dirty="0" err="1"/>
              <a:t>Considérer</a:t>
            </a:r>
            <a:r>
              <a:rPr lang="en-US" sz="2000" dirty="0"/>
              <a:t> les implications des </a:t>
            </a:r>
            <a:r>
              <a:rPr lang="en-US" sz="2000" dirty="0" err="1"/>
              <a:t>ajustements</a:t>
            </a:r>
            <a:r>
              <a:rPr lang="en-US" sz="2000" dirty="0"/>
              <a:t> pour les </a:t>
            </a:r>
            <a:r>
              <a:rPr lang="en-US" sz="2000" b="1" dirty="0"/>
              <a:t>données </a:t>
            </a:r>
            <a:r>
              <a:rPr lang="en-US" sz="2000" b="1" dirty="0" err="1"/>
              <a:t>historiques</a:t>
            </a:r>
            <a:r>
              <a:rPr lang="en-US" sz="2000" b="1" dirty="0"/>
              <a:t> et les tendances par district </a:t>
            </a:r>
            <a:r>
              <a:rPr lang="en-US" sz="2000" dirty="0"/>
              <a:t>; </a:t>
            </a:r>
            <a:r>
              <a:rPr lang="en-US" sz="2000" dirty="0" err="1"/>
              <a:t>affecte</a:t>
            </a:r>
            <a:r>
              <a:rPr lang="en-US" sz="2000" dirty="0"/>
              <a:t> les PVVIH du district et la couverture.</a:t>
            </a:r>
          </a:p>
          <a:p>
            <a:pPr lvl="1"/>
            <a:r>
              <a:rPr lang="en-US" sz="2000" i="1" dirty="0" err="1"/>
              <a:t>Contactez</a:t>
            </a:r>
            <a:r>
              <a:rPr lang="en-US" sz="2000" i="1" dirty="0"/>
              <a:t> nous ! </a:t>
            </a:r>
            <a:r>
              <a:rPr lang="en-US" sz="2000" dirty="0"/>
              <a:t>Nous </a:t>
            </a:r>
            <a:r>
              <a:rPr lang="en-US" sz="2000" dirty="0" err="1"/>
              <a:t>recherchons</a:t>
            </a:r>
            <a:r>
              <a:rPr lang="en-US" sz="2000" dirty="0"/>
              <a:t> des conseils pour </a:t>
            </a:r>
            <a:r>
              <a:rPr lang="en-US" sz="2000" dirty="0" err="1"/>
              <a:t>développer</a:t>
            </a:r>
            <a:r>
              <a:rPr lang="en-US" sz="2000" dirty="0"/>
              <a:t> des solutions qui </a:t>
            </a:r>
            <a:r>
              <a:rPr lang="en-US" sz="2000" dirty="0" err="1"/>
              <a:t>répondent</a:t>
            </a:r>
            <a:r>
              <a:rPr lang="en-US" sz="2000" dirty="0"/>
              <a:t> aux </a:t>
            </a:r>
            <a:r>
              <a:rPr lang="en-US" sz="2000" dirty="0" err="1"/>
              <a:t>besoins</a:t>
            </a:r>
            <a:r>
              <a:rPr lang="en-US" sz="2000" dirty="0"/>
              <a:t> et aux </a:t>
            </a:r>
            <a:r>
              <a:rPr lang="en-US" sz="2000" dirty="0" err="1"/>
              <a:t>réalités</a:t>
            </a:r>
            <a:r>
              <a:rPr lang="en-US" sz="2000" dirty="0"/>
              <a:t> du programme.</a:t>
            </a:r>
            <a:endParaRPr lang="en-US" sz="2000" i="1" dirty="0"/>
          </a:p>
        </p:txBody>
      </p:sp>
    </p:spTree>
    <p:extLst>
      <p:ext uri="{BB962C8B-B14F-4D97-AF65-F5344CB8AC3E}">
        <p14:creationId xmlns:p14="http://schemas.microsoft.com/office/powerpoint/2010/main" val="142628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3F0A-D581-E04C-FBFF-3DD6A134729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9E40C29-9C0A-E6B5-C39A-C3E374A20ADF}"/>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82B4254E-B02A-4407-63E9-6C3E4EF025D4}"/>
              </a:ext>
            </a:extLst>
          </p:cNvPr>
          <p:cNvSpPr txBox="1">
            <a:spLocks/>
          </p:cNvSpPr>
          <p:nvPr/>
        </p:nvSpPr>
        <p:spPr>
          <a:xfrm>
            <a:off x="822343" y="545216"/>
            <a:ext cx="9656956" cy="746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Application des </a:t>
            </a:r>
            <a:r>
              <a:rPr lang="en-US" sz="3200" b="1" dirty="0" err="1"/>
              <a:t>ajustements</a:t>
            </a:r>
            <a:r>
              <a:rPr lang="en-US" sz="3200" b="1" dirty="0"/>
              <a:t> du Spectrum à Naomi</a:t>
            </a:r>
          </a:p>
        </p:txBody>
      </p:sp>
      <p:sp>
        <p:nvSpPr>
          <p:cNvPr id="2" name="Content Placeholder 6">
            <a:extLst>
              <a:ext uri="{FF2B5EF4-FFF2-40B4-BE49-F238E27FC236}">
                <a16:creationId xmlns:a16="http://schemas.microsoft.com/office/drawing/2014/main" id="{81F541F0-33A3-6456-ACFB-5E20F11B3F3D}"/>
              </a:ext>
            </a:extLst>
          </p:cNvPr>
          <p:cNvSpPr>
            <a:spLocks noGrp="1"/>
          </p:cNvSpPr>
          <p:nvPr>
            <p:ph idx="1"/>
          </p:nvPr>
        </p:nvSpPr>
        <p:spPr>
          <a:xfrm>
            <a:off x="1011043" y="1595460"/>
            <a:ext cx="10169913" cy="5021240"/>
          </a:xfrm>
          <a:ln>
            <a:noFill/>
          </a:ln>
        </p:spPr>
        <p:txBody>
          <a:bodyPr>
            <a:noAutofit/>
          </a:bodyPr>
          <a:lstStyle/>
          <a:p>
            <a:pPr marL="45720" indent="0">
              <a:buNone/>
            </a:pPr>
            <a:r>
              <a:rPr lang="en-US" sz="2000" dirty="0"/>
              <a:t>Deux nouveaux </a:t>
            </a:r>
            <a:r>
              <a:rPr lang="en-US" sz="2000" dirty="0" err="1"/>
              <a:t>indicateurs</a:t>
            </a:r>
            <a:r>
              <a:rPr lang="en-US" sz="2000" dirty="0"/>
              <a:t> dans les données </a:t>
            </a:r>
            <a:r>
              <a:rPr lang="en-US" sz="2000" dirty="0" err="1"/>
              <a:t>subnationales</a:t>
            </a:r>
            <a:r>
              <a:rPr lang="en-US" sz="2000" dirty="0"/>
              <a:t> Naomi ART :</a:t>
            </a:r>
          </a:p>
          <a:p>
            <a:pPr marL="388620" indent="-342900"/>
            <a:r>
              <a:rPr lang="en-US" sz="2000" b="1" dirty="0" err="1"/>
              <a:t>art_current_adjusted</a:t>
            </a:r>
            <a:r>
              <a:rPr lang="en-US" sz="2000" b="1" dirty="0"/>
              <a:t> </a:t>
            </a:r>
            <a:r>
              <a:rPr lang="en-US" sz="2000" dirty="0"/>
              <a:t>: </a:t>
            </a:r>
            <a:r>
              <a:rPr lang="en-US" sz="2000" dirty="0" err="1"/>
              <a:t>Nombre</a:t>
            </a:r>
            <a:r>
              <a:rPr lang="en-US" sz="2000" dirty="0"/>
              <a:t> de </a:t>
            </a:r>
            <a:r>
              <a:rPr lang="en-US" sz="2000" dirty="0" err="1"/>
              <a:t>personnes</a:t>
            </a:r>
            <a:r>
              <a:rPr lang="en-US" sz="2000" dirty="0"/>
              <a:t> sous </a:t>
            </a:r>
            <a:r>
              <a:rPr lang="en-US" sz="2000" dirty="0" err="1"/>
              <a:t>traitement</a:t>
            </a:r>
            <a:r>
              <a:rPr lang="en-US" sz="2000" dirty="0"/>
              <a:t> </a:t>
            </a:r>
            <a:r>
              <a:rPr lang="en-US" sz="2000" dirty="0" err="1"/>
              <a:t>antirétroviral</a:t>
            </a:r>
            <a:r>
              <a:rPr lang="en-US" sz="2000" dirty="0"/>
              <a:t> au </a:t>
            </a:r>
            <a:r>
              <a:rPr lang="en-US" sz="2000" dirty="0" err="1"/>
              <a:t>niveau</a:t>
            </a:r>
            <a:r>
              <a:rPr lang="en-US" sz="2000" dirty="0"/>
              <a:t> du district après </a:t>
            </a:r>
            <a:r>
              <a:rPr lang="en-US" sz="2000" dirty="0" err="1"/>
              <a:t>ajustement</a:t>
            </a:r>
            <a:r>
              <a:rPr lang="en-US" sz="2000" dirty="0"/>
              <a:t> du </a:t>
            </a:r>
            <a:r>
              <a:rPr lang="en-US" sz="2000" dirty="0" err="1"/>
              <a:t>traitement</a:t>
            </a:r>
            <a:r>
              <a:rPr lang="en-US" sz="2000" dirty="0"/>
              <a:t> </a:t>
            </a:r>
            <a:r>
              <a:rPr lang="en-US" sz="2000" dirty="0" err="1"/>
              <a:t>antirétroviral</a:t>
            </a:r>
            <a:r>
              <a:rPr lang="en-US" sz="2000" dirty="0"/>
              <a:t>.</a:t>
            </a:r>
          </a:p>
          <a:p>
            <a:pPr marL="388620" indent="-342900"/>
            <a:r>
              <a:rPr lang="en-US" sz="2000" b="1" dirty="0" err="1"/>
              <a:t>art_adjustment_factor</a:t>
            </a:r>
            <a:r>
              <a:rPr lang="en-US" sz="2000" b="1" dirty="0"/>
              <a:t> </a:t>
            </a:r>
            <a:r>
              <a:rPr lang="en-US" sz="2000" dirty="0"/>
              <a:t>: Ratio </a:t>
            </a:r>
            <a:r>
              <a:rPr lang="en-US" sz="2000" dirty="0" err="1"/>
              <a:t>ajusté</a:t>
            </a:r>
            <a:r>
              <a:rPr lang="en-US" sz="2000" dirty="0"/>
              <a:t> au </a:t>
            </a:r>
            <a:r>
              <a:rPr lang="en-US" sz="2000" dirty="0" err="1"/>
              <a:t>nombre</a:t>
            </a:r>
            <a:r>
              <a:rPr lang="en-US" sz="2000" dirty="0"/>
              <a:t> </a:t>
            </a:r>
            <a:r>
              <a:rPr lang="en-US" sz="2000" dirty="0" err="1"/>
              <a:t>déclaré</a:t>
            </a:r>
            <a:r>
              <a:rPr lang="en-US" sz="2000" dirty="0"/>
              <a:t> de </a:t>
            </a:r>
            <a:r>
              <a:rPr lang="en-US" sz="2000" dirty="0" err="1"/>
              <a:t>personnes</a:t>
            </a:r>
            <a:r>
              <a:rPr lang="en-US" sz="2000" dirty="0"/>
              <a:t> sous TAR (</a:t>
            </a:r>
            <a:r>
              <a:rPr lang="en-US" sz="2000" dirty="0" err="1"/>
              <a:t>art_current_adjusted</a:t>
            </a:r>
            <a:r>
              <a:rPr lang="en-US" sz="2000" dirty="0"/>
              <a:t>/</a:t>
            </a:r>
            <a:r>
              <a:rPr lang="en-US" sz="2000" dirty="0" err="1"/>
              <a:t>art_current</a:t>
            </a:r>
            <a:r>
              <a:rPr lang="en-US" sz="2000" dirty="0"/>
              <a:t>).</a:t>
            </a:r>
          </a:p>
          <a:p>
            <a:pPr marL="388620" indent="-342900"/>
            <a:endParaRPr lang="en-US" sz="2000" dirty="0"/>
          </a:p>
          <a:p>
            <a:pPr marL="388620" indent="-342900"/>
            <a:r>
              <a:rPr lang="en-US" sz="2000" dirty="0" err="1"/>
              <a:t>Possibilité</a:t>
            </a:r>
            <a:r>
              <a:rPr lang="en-US" sz="2000" dirty="0"/>
              <a:t> de </a:t>
            </a:r>
            <a:r>
              <a:rPr lang="en-US" sz="2000" dirty="0" err="1"/>
              <a:t>spécifier</a:t>
            </a:r>
            <a:r>
              <a:rPr lang="en-US" sz="2000" dirty="0"/>
              <a:t> des </a:t>
            </a:r>
            <a:r>
              <a:rPr lang="en-US" sz="2000" dirty="0" err="1"/>
              <a:t>ajustements</a:t>
            </a:r>
            <a:r>
              <a:rPr lang="en-US" sz="2000" dirty="0"/>
              <a:t> sous-</a:t>
            </a:r>
            <a:r>
              <a:rPr lang="en-US" sz="2000" dirty="0" err="1"/>
              <a:t>nationaux</a:t>
            </a:r>
            <a:r>
              <a:rPr lang="en-US" sz="2000" dirty="0"/>
              <a:t> pour </a:t>
            </a:r>
            <a:r>
              <a:rPr lang="en-US" sz="2000" dirty="0" err="1"/>
              <a:t>tous</a:t>
            </a:r>
            <a:r>
              <a:rPr lang="en-US" sz="2000" dirty="0"/>
              <a:t> les districts </a:t>
            </a:r>
            <a:r>
              <a:rPr lang="en-US" sz="2000" dirty="0" err="1"/>
              <a:t>ou</a:t>
            </a:r>
            <a:r>
              <a:rPr lang="en-US" sz="2000" dirty="0"/>
              <a:t> un sous-ensemble </a:t>
            </a:r>
            <a:r>
              <a:rPr lang="en-US" sz="2000" dirty="0" err="1"/>
              <a:t>d'entre</a:t>
            </a:r>
            <a:r>
              <a:rPr lang="en-US" sz="2000" dirty="0"/>
              <a:t> </a:t>
            </a:r>
            <a:r>
              <a:rPr lang="en-US" sz="2000" dirty="0" err="1"/>
              <a:t>eux</a:t>
            </a:r>
            <a:r>
              <a:rPr lang="en-US" sz="2000" dirty="0"/>
              <a:t>.</a:t>
            </a:r>
          </a:p>
          <a:p>
            <a:pPr marL="388620" indent="-342900"/>
            <a:r>
              <a:rPr lang="en-US" sz="2000" dirty="0"/>
              <a:t>Naomi sera </a:t>
            </a:r>
            <a:r>
              <a:rPr lang="en-US" sz="2000" dirty="0" err="1"/>
              <a:t>automatiquement</a:t>
            </a:r>
            <a:r>
              <a:rPr lang="en-US" sz="2000" dirty="0"/>
              <a:t> </a:t>
            </a:r>
            <a:r>
              <a:rPr lang="en-US" sz="2000" dirty="0" err="1"/>
              <a:t>ajustée</a:t>
            </a:r>
            <a:r>
              <a:rPr lang="en-US" sz="2000" dirty="0"/>
              <a:t> pour </a:t>
            </a:r>
            <a:r>
              <a:rPr lang="en-US" sz="2000" dirty="0" err="1"/>
              <a:t>correspondre</a:t>
            </a:r>
            <a:r>
              <a:rPr lang="en-US" sz="2000" dirty="0"/>
              <a:t> au </a:t>
            </a:r>
            <a:r>
              <a:rPr lang="en-US" sz="2000" dirty="0" err="1"/>
              <a:t>nombre</a:t>
            </a:r>
            <a:r>
              <a:rPr lang="en-US" sz="2000" dirty="0"/>
              <a:t> national </a:t>
            </a:r>
            <a:r>
              <a:rPr lang="en-US" sz="2000" dirty="0" err="1"/>
              <a:t>ajusté</a:t>
            </a:r>
            <a:r>
              <a:rPr lang="en-US" sz="2000" dirty="0"/>
              <a:t> sur le TARV </a:t>
            </a:r>
            <a:r>
              <a:rPr lang="en-US" sz="2000" dirty="0" err="1"/>
              <a:t>saisi</a:t>
            </a:r>
            <a:r>
              <a:rPr lang="en-US" sz="2000" dirty="0"/>
              <a:t> dans </a:t>
            </a:r>
            <a:r>
              <a:rPr lang="en-US" sz="2000" dirty="0" err="1"/>
              <a:t>l'éditeur</a:t>
            </a:r>
            <a:r>
              <a:rPr lang="en-US" sz="2000" dirty="0"/>
              <a:t> de </a:t>
            </a:r>
            <a:r>
              <a:rPr lang="en-US" sz="2000" dirty="0" err="1"/>
              <a:t>statistiques</a:t>
            </a:r>
            <a:r>
              <a:rPr lang="en-US" sz="2000" dirty="0"/>
              <a:t> du </a:t>
            </a:r>
            <a:r>
              <a:rPr lang="en-US" sz="2000" dirty="0" err="1"/>
              <a:t>programme</a:t>
            </a:r>
            <a:r>
              <a:rPr lang="en-US" sz="2000" dirty="0"/>
              <a:t> Spectrum.</a:t>
            </a:r>
          </a:p>
          <a:p>
            <a:pPr marL="45720" indent="0">
              <a:buNone/>
            </a:pPr>
            <a:endParaRPr lang="en-US" sz="2000" dirty="0"/>
          </a:p>
        </p:txBody>
      </p:sp>
    </p:spTree>
    <p:extLst>
      <p:ext uri="{BB962C8B-B14F-4D97-AF65-F5344CB8AC3E}">
        <p14:creationId xmlns:p14="http://schemas.microsoft.com/office/powerpoint/2010/main" val="107420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35FFF-7058-F726-365B-358F0E011FA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EF7A0B1-BCBD-97DC-B2E4-924586AD3E5E}"/>
              </a:ext>
            </a:extLst>
          </p:cNvPr>
          <p:cNvSpPr>
            <a:spLocks noGrp="1"/>
          </p:cNvSpPr>
          <p:nvPr>
            <p:ph type="title"/>
          </p:nvPr>
        </p:nvSpPr>
        <p:spPr/>
        <p:txBody>
          <a:bodyPr>
            <a:normAutofit fontScale="90000"/>
          </a:bodyPr>
          <a:lstStyle/>
          <a:p>
            <a:endParaRPr lang="en-US"/>
          </a:p>
        </p:txBody>
      </p:sp>
      <p:graphicFrame>
        <p:nvGraphicFramePr>
          <p:cNvPr id="5" name="Table 4">
            <a:extLst>
              <a:ext uri="{FF2B5EF4-FFF2-40B4-BE49-F238E27FC236}">
                <a16:creationId xmlns:a16="http://schemas.microsoft.com/office/drawing/2014/main" id="{14752626-B0C7-4166-469C-52696AADD2C1}"/>
              </a:ext>
            </a:extLst>
          </p:cNvPr>
          <p:cNvGraphicFramePr>
            <a:graphicFrameLocks noGrp="1"/>
          </p:cNvGraphicFramePr>
          <p:nvPr/>
        </p:nvGraphicFramePr>
        <p:xfrm>
          <a:off x="940999" y="4621802"/>
          <a:ext cx="3398998" cy="1034415"/>
        </p:xfrm>
        <a:graphic>
          <a:graphicData uri="http://schemas.openxmlformats.org/drawingml/2006/table">
            <a:tbl>
              <a:tblPr>
                <a:tableStyleId>{5C22544A-7EE6-4342-B048-85BDC9FD1C3A}</a:tableStyleId>
              </a:tblPr>
              <a:tblGrid>
                <a:gridCol w="903372">
                  <a:extLst>
                    <a:ext uri="{9D8B030D-6E8A-4147-A177-3AD203B41FA5}">
                      <a16:colId xmlns:a16="http://schemas.microsoft.com/office/drawing/2014/main" val="1695897958"/>
                    </a:ext>
                  </a:extLst>
                </a:gridCol>
                <a:gridCol w="1123600">
                  <a:extLst>
                    <a:ext uri="{9D8B030D-6E8A-4147-A177-3AD203B41FA5}">
                      <a16:colId xmlns:a16="http://schemas.microsoft.com/office/drawing/2014/main" val="479862641"/>
                    </a:ext>
                  </a:extLst>
                </a:gridCol>
                <a:gridCol w="1372026">
                  <a:extLst>
                    <a:ext uri="{9D8B030D-6E8A-4147-A177-3AD203B41FA5}">
                      <a16:colId xmlns:a16="http://schemas.microsoft.com/office/drawing/2014/main" val="571644584"/>
                    </a:ext>
                  </a:extLst>
                </a:gridCol>
              </a:tblGrid>
              <a:tr h="0">
                <a:tc gridSpan="3">
                  <a:txBody>
                    <a:bodyPr/>
                    <a:lstStyle/>
                    <a:p>
                      <a:pPr algn="ctr" fontAlgn="b"/>
                      <a:r>
                        <a:rPr lang="en-GB" sz="1800" u="none" strike="noStrike" dirty="0">
                          <a:solidFill>
                            <a:schemeClr val="bg1"/>
                          </a:solidFill>
                          <a:effectLst/>
                        </a:rPr>
                        <a:t>Spectrum National</a:t>
                      </a:r>
                      <a:endParaRPr lang="en-GB" sz="1800" b="0" i="0" u="none" strike="noStrike" dirty="0">
                        <a:solidFill>
                          <a:schemeClr val="bg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603467"/>
                  </a:ext>
                </a:extLst>
              </a:tr>
              <a:tr h="203200">
                <a:tc>
                  <a:txBody>
                    <a:bodyPr/>
                    <a:lstStyle/>
                    <a:p>
                      <a:pPr algn="ctr" fontAlgn="b"/>
                      <a:r>
                        <a:rPr lang="en-GB" sz="1600" i="1" u="none" strike="noStrike" dirty="0">
                          <a:effectLst/>
                        </a:rPr>
                        <a:t>Reported</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i="1" u="none" strike="noStrike" dirty="0">
                          <a:effectLst/>
                        </a:rPr>
                        <a:t>Adjusted</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i="1" u="none" strike="noStrike" dirty="0">
                          <a:effectLst/>
                        </a:rPr>
                        <a:t>Adjustment </a:t>
                      </a:r>
                      <a:br>
                        <a:rPr lang="en-GB" sz="1600" i="1" u="none" strike="noStrike" dirty="0">
                          <a:effectLst/>
                        </a:rPr>
                      </a:br>
                      <a:r>
                        <a:rPr lang="en-GB" sz="1600" i="1" u="none" strike="noStrike" dirty="0">
                          <a:effectLst/>
                        </a:rPr>
                        <a:t>Factor</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81289"/>
                  </a:ext>
                </a:extLst>
              </a:tr>
              <a:tr h="203200">
                <a:tc>
                  <a:txBody>
                    <a:bodyPr/>
                    <a:lstStyle/>
                    <a:p>
                      <a:pPr algn="ctr" fontAlgn="b"/>
                      <a:r>
                        <a:rPr lang="en-GB" sz="1600" b="1" u="none" strike="noStrike">
                          <a:solidFill>
                            <a:schemeClr val="accent1"/>
                          </a:solidFill>
                          <a:effectLst/>
                        </a:rPr>
                        <a:t>500</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dirty="0">
                          <a:solidFill>
                            <a:schemeClr val="accent1"/>
                          </a:solidFill>
                          <a:effectLst/>
                        </a:rPr>
                        <a:t>400</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dirty="0">
                          <a:solidFill>
                            <a:schemeClr val="accent1"/>
                          </a:solidFill>
                          <a:effectLst/>
                        </a:rPr>
                        <a:t>0.8</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650988"/>
                  </a:ext>
                </a:extLst>
              </a:tr>
            </a:tbl>
          </a:graphicData>
        </a:graphic>
      </p:graphicFrame>
      <p:graphicFrame>
        <p:nvGraphicFramePr>
          <p:cNvPr id="9" name="Table 8">
            <a:extLst>
              <a:ext uri="{FF2B5EF4-FFF2-40B4-BE49-F238E27FC236}">
                <a16:creationId xmlns:a16="http://schemas.microsoft.com/office/drawing/2014/main" id="{3E6626E0-8FC4-3A87-89CB-2920F47F4DAD}"/>
              </a:ext>
            </a:extLst>
          </p:cNvPr>
          <p:cNvGraphicFramePr>
            <a:graphicFrameLocks noGrp="1"/>
          </p:cNvGraphicFramePr>
          <p:nvPr/>
        </p:nvGraphicFramePr>
        <p:xfrm>
          <a:off x="4989740" y="3521256"/>
          <a:ext cx="6457949" cy="2118360"/>
        </p:xfrm>
        <a:graphic>
          <a:graphicData uri="http://schemas.openxmlformats.org/drawingml/2006/table">
            <a:tbl>
              <a:tblPr>
                <a:tableStyleId>{5C22544A-7EE6-4342-B048-85BDC9FD1C3A}</a:tableStyleId>
              </a:tblPr>
              <a:tblGrid>
                <a:gridCol w="911430">
                  <a:extLst>
                    <a:ext uri="{9D8B030D-6E8A-4147-A177-3AD203B41FA5}">
                      <a16:colId xmlns:a16="http://schemas.microsoft.com/office/drawing/2014/main" val="2687229361"/>
                    </a:ext>
                  </a:extLst>
                </a:gridCol>
                <a:gridCol w="1414288">
                  <a:extLst>
                    <a:ext uri="{9D8B030D-6E8A-4147-A177-3AD203B41FA5}">
                      <a16:colId xmlns:a16="http://schemas.microsoft.com/office/drawing/2014/main" val="1201972439"/>
                    </a:ext>
                  </a:extLst>
                </a:gridCol>
                <a:gridCol w="2129260">
                  <a:extLst>
                    <a:ext uri="{9D8B030D-6E8A-4147-A177-3AD203B41FA5}">
                      <a16:colId xmlns:a16="http://schemas.microsoft.com/office/drawing/2014/main" val="2830743144"/>
                    </a:ext>
                  </a:extLst>
                </a:gridCol>
                <a:gridCol w="2002971">
                  <a:extLst>
                    <a:ext uri="{9D8B030D-6E8A-4147-A177-3AD203B41FA5}">
                      <a16:colId xmlns:a16="http://schemas.microsoft.com/office/drawing/2014/main" val="400299782"/>
                    </a:ext>
                  </a:extLst>
                </a:gridCol>
              </a:tblGrid>
              <a:tr h="203200">
                <a:tc gridSpan="4">
                  <a:txBody>
                    <a:bodyPr/>
                    <a:lstStyle/>
                    <a:p>
                      <a:pPr algn="ctr" fontAlgn="b"/>
                      <a:r>
                        <a:rPr lang="en-GB" sz="2000" b="0" i="0" u="none" strike="noStrike" dirty="0">
                          <a:solidFill>
                            <a:schemeClr val="bg1"/>
                          </a:solidFill>
                          <a:effectLst/>
                          <a:latin typeface="Aptos Narrow" panose="020B0004020202020204" pitchFamily="34" charset="0"/>
                        </a:rPr>
                        <a:t>Naomi Subnational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640538"/>
                  </a:ext>
                </a:extLst>
              </a:tr>
              <a:tr h="203200">
                <a:tc>
                  <a:txBody>
                    <a:bodyPr/>
                    <a:lstStyle/>
                    <a:p>
                      <a:pPr algn="l"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art_current_adjusted</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art_adjustment_factor</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750928"/>
                  </a:ext>
                </a:extLst>
              </a:tr>
              <a:tr h="203200">
                <a:tc>
                  <a:txBody>
                    <a:bodyPr/>
                    <a:lstStyle/>
                    <a:p>
                      <a:pPr algn="l" fontAlgn="b"/>
                      <a:r>
                        <a:rPr lang="en-GB" sz="1600" u="none" strike="noStrike">
                          <a:effectLst/>
                        </a:rPr>
                        <a:t>District A</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69700"/>
                  </a:ext>
                </a:extLst>
              </a:tr>
              <a:tr h="203200">
                <a:tc>
                  <a:txBody>
                    <a:bodyPr/>
                    <a:lstStyle/>
                    <a:p>
                      <a:pPr algn="l" fontAlgn="b"/>
                      <a:r>
                        <a:rPr lang="en-GB" sz="1600" u="none" strike="noStrike" dirty="0" err="1">
                          <a:effectLst/>
                        </a:rPr>
                        <a:t>Distrcit</a:t>
                      </a:r>
                      <a:r>
                        <a:rPr lang="en-GB" sz="1600" u="none" strike="noStrike" dirty="0">
                          <a:effectLst/>
                        </a:rPr>
                        <a:t> B</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602348"/>
                  </a:ext>
                </a:extLst>
              </a:tr>
              <a:tr h="203200">
                <a:tc>
                  <a:txBody>
                    <a:bodyPr/>
                    <a:lstStyle/>
                    <a:p>
                      <a:pPr algn="l" fontAlgn="b"/>
                      <a:r>
                        <a:rPr lang="en-GB" sz="1600" u="none" strike="noStrike">
                          <a:effectLst/>
                        </a:rPr>
                        <a:t>District C</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756236"/>
                  </a:ext>
                </a:extLst>
              </a:tr>
              <a:tr h="203200">
                <a:tc>
                  <a:txBody>
                    <a:bodyPr/>
                    <a:lstStyle/>
                    <a:p>
                      <a:pPr algn="l" fontAlgn="b"/>
                      <a:r>
                        <a:rPr lang="en-GB" sz="1600" u="none" strike="noStrike">
                          <a:effectLst/>
                        </a:rPr>
                        <a:t>Distrcit D</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879901"/>
                  </a:ext>
                </a:extLst>
              </a:tr>
              <a:tr h="203200">
                <a:tc>
                  <a:txBody>
                    <a:bodyPr/>
                    <a:lstStyle/>
                    <a:p>
                      <a:pPr algn="l" fontAlgn="b"/>
                      <a:r>
                        <a:rPr lang="en-GB" sz="1600" u="none" strike="noStrike">
                          <a:effectLst/>
                        </a:rPr>
                        <a:t>District E</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rPr>
                        <a:t>100</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28275"/>
                  </a:ext>
                </a:extLst>
              </a:tr>
              <a:tr h="203200">
                <a:tc>
                  <a:txBody>
                    <a:bodyPr/>
                    <a:lstStyle/>
                    <a:p>
                      <a:pPr algn="l" fontAlgn="b"/>
                      <a:r>
                        <a:rPr lang="en-GB" sz="1800" b="1" i="0" u="none" strike="noStrike" dirty="0">
                          <a:solidFill>
                            <a:schemeClr val="accent1"/>
                          </a:solidFill>
                          <a:effectLst/>
                          <a:latin typeface="Aptos Narrow" panose="020B0004020202020204" pitchFamily="34" charset="0"/>
                        </a:rPr>
                        <a:t>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787894"/>
                  </a:ext>
                </a:extLst>
              </a:tr>
            </a:tbl>
          </a:graphicData>
        </a:graphic>
      </p:graphicFrame>
      <p:graphicFrame>
        <p:nvGraphicFramePr>
          <p:cNvPr id="10" name="Table 9">
            <a:extLst>
              <a:ext uri="{FF2B5EF4-FFF2-40B4-BE49-F238E27FC236}">
                <a16:creationId xmlns:a16="http://schemas.microsoft.com/office/drawing/2014/main" id="{19D7CC9B-E5AA-47B8-9C04-629C1055BF1B}"/>
              </a:ext>
            </a:extLst>
          </p:cNvPr>
          <p:cNvGraphicFramePr>
            <a:graphicFrameLocks noGrp="1"/>
          </p:cNvGraphicFramePr>
          <p:nvPr/>
        </p:nvGraphicFramePr>
        <p:xfrm>
          <a:off x="4989740" y="1159055"/>
          <a:ext cx="6457949" cy="1834515"/>
        </p:xfrm>
        <a:graphic>
          <a:graphicData uri="http://schemas.openxmlformats.org/drawingml/2006/table">
            <a:tbl>
              <a:tblPr>
                <a:tableStyleId>{5C22544A-7EE6-4342-B048-85BDC9FD1C3A}</a:tableStyleId>
              </a:tblPr>
              <a:tblGrid>
                <a:gridCol w="911430">
                  <a:extLst>
                    <a:ext uri="{9D8B030D-6E8A-4147-A177-3AD203B41FA5}">
                      <a16:colId xmlns:a16="http://schemas.microsoft.com/office/drawing/2014/main" val="2687229361"/>
                    </a:ext>
                  </a:extLst>
                </a:gridCol>
                <a:gridCol w="1414288">
                  <a:extLst>
                    <a:ext uri="{9D8B030D-6E8A-4147-A177-3AD203B41FA5}">
                      <a16:colId xmlns:a16="http://schemas.microsoft.com/office/drawing/2014/main" val="1201972439"/>
                    </a:ext>
                  </a:extLst>
                </a:gridCol>
                <a:gridCol w="2129260">
                  <a:extLst>
                    <a:ext uri="{9D8B030D-6E8A-4147-A177-3AD203B41FA5}">
                      <a16:colId xmlns:a16="http://schemas.microsoft.com/office/drawing/2014/main" val="2830743144"/>
                    </a:ext>
                  </a:extLst>
                </a:gridCol>
                <a:gridCol w="2002971">
                  <a:extLst>
                    <a:ext uri="{9D8B030D-6E8A-4147-A177-3AD203B41FA5}">
                      <a16:colId xmlns:a16="http://schemas.microsoft.com/office/drawing/2014/main" val="400299782"/>
                    </a:ext>
                  </a:extLst>
                </a:gridCol>
              </a:tblGrid>
              <a:tr h="203200">
                <a:tc gridSpan="4">
                  <a:txBody>
                    <a:bodyPr/>
                    <a:lstStyle/>
                    <a:p>
                      <a:pPr algn="ctr" fontAlgn="b"/>
                      <a:r>
                        <a:rPr lang="en-GB" sz="2000" b="0" i="0" u="none" strike="noStrike" dirty="0">
                          <a:solidFill>
                            <a:schemeClr val="bg1"/>
                          </a:solidFill>
                          <a:effectLst/>
                          <a:latin typeface="Aptos Narrow" panose="020B0004020202020204" pitchFamily="34" charset="0"/>
                        </a:rPr>
                        <a:t>Naomi Subnational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640538"/>
                  </a:ext>
                </a:extLst>
              </a:tr>
              <a:tr h="203200">
                <a:tc>
                  <a:txBody>
                    <a:bodyPr/>
                    <a:lstStyle/>
                    <a:p>
                      <a:pPr algn="l"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art_current_adjusted</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art_adjustment_factor</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750928"/>
                  </a:ext>
                </a:extLst>
              </a:tr>
              <a:tr h="203200">
                <a:tc>
                  <a:txBody>
                    <a:bodyPr/>
                    <a:lstStyle/>
                    <a:p>
                      <a:pPr algn="l" fontAlgn="b"/>
                      <a:r>
                        <a:rPr lang="en-GB" sz="1600" u="none" strike="noStrike">
                          <a:effectLst/>
                        </a:rPr>
                        <a:t>District A</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rPr>
                        <a:t>100</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69700"/>
                  </a:ext>
                </a:extLst>
              </a:tr>
              <a:tr h="203200">
                <a:tc>
                  <a:txBody>
                    <a:bodyPr/>
                    <a:lstStyle/>
                    <a:p>
                      <a:pPr algn="l" fontAlgn="b"/>
                      <a:r>
                        <a:rPr lang="en-GB" sz="1600" u="none" strike="noStrike" dirty="0" err="1">
                          <a:effectLst/>
                        </a:rPr>
                        <a:t>Distrcit</a:t>
                      </a:r>
                      <a:r>
                        <a:rPr lang="en-GB" sz="1600" u="none" strike="noStrike" dirty="0">
                          <a:effectLst/>
                        </a:rPr>
                        <a:t> B</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602348"/>
                  </a:ext>
                </a:extLst>
              </a:tr>
              <a:tr h="203200">
                <a:tc>
                  <a:txBody>
                    <a:bodyPr/>
                    <a:lstStyle/>
                    <a:p>
                      <a:pPr algn="l" fontAlgn="b"/>
                      <a:r>
                        <a:rPr lang="en-GB" sz="1600" u="none" strike="noStrike">
                          <a:effectLst/>
                        </a:rPr>
                        <a:t>District C</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756236"/>
                  </a:ext>
                </a:extLst>
              </a:tr>
              <a:tr h="203200">
                <a:tc>
                  <a:txBody>
                    <a:bodyPr/>
                    <a:lstStyle/>
                    <a:p>
                      <a:pPr algn="l" fontAlgn="b"/>
                      <a:r>
                        <a:rPr lang="en-GB" sz="1600" u="none" strike="noStrike">
                          <a:effectLst/>
                        </a:rPr>
                        <a:t>Distrcit D</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879901"/>
                  </a:ext>
                </a:extLst>
              </a:tr>
              <a:tr h="203200">
                <a:tc>
                  <a:txBody>
                    <a:bodyPr/>
                    <a:lstStyle/>
                    <a:p>
                      <a:pPr algn="l" fontAlgn="b"/>
                      <a:r>
                        <a:rPr lang="en-GB" sz="1600" u="none" strike="noStrike">
                          <a:effectLst/>
                        </a:rPr>
                        <a:t>District E</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28275"/>
                  </a:ext>
                </a:extLst>
              </a:tr>
            </a:tbl>
          </a:graphicData>
        </a:graphic>
      </p:graphicFrame>
      <p:cxnSp>
        <p:nvCxnSpPr>
          <p:cNvPr id="12" name="Straight Arrow Connector 11">
            <a:extLst>
              <a:ext uri="{FF2B5EF4-FFF2-40B4-BE49-F238E27FC236}">
                <a16:creationId xmlns:a16="http://schemas.microsoft.com/office/drawing/2014/main" id="{A35217F7-F12E-0034-CE81-61000CB830DF}"/>
              </a:ext>
            </a:extLst>
          </p:cNvPr>
          <p:cNvCxnSpPr/>
          <p:nvPr/>
        </p:nvCxnSpPr>
        <p:spPr>
          <a:xfrm>
            <a:off x="8218714" y="3069770"/>
            <a:ext cx="0" cy="3156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7CFB11-60C0-5C55-5709-65AD95AB1F53}"/>
              </a:ext>
            </a:extLst>
          </p:cNvPr>
          <p:cNvSpPr txBox="1"/>
          <p:nvPr/>
        </p:nvSpPr>
        <p:spPr>
          <a:xfrm>
            <a:off x="522514" y="1594485"/>
            <a:ext cx="3701139" cy="2031325"/>
          </a:xfrm>
          <a:prstGeom prst="rect">
            <a:avLst/>
          </a:prstGeom>
          <a:noFill/>
        </p:spPr>
        <p:txBody>
          <a:bodyPr wrap="square">
            <a:spAutoFit/>
          </a:bodyPr>
          <a:lstStyle/>
          <a:p>
            <a:pPr lvl="1" algn="l"/>
            <a:r>
              <a:rPr lang="en-GB" sz="1800" dirty="0">
                <a:effectLst/>
              </a:rPr>
              <a:t>Si </a:t>
            </a:r>
            <a:r>
              <a:rPr lang="en-GB" sz="1800" dirty="0" err="1">
                <a:effectLst/>
              </a:rPr>
              <a:t>aucun</a:t>
            </a:r>
            <a:r>
              <a:rPr lang="en-GB" sz="1800" dirty="0">
                <a:effectLst/>
              </a:rPr>
              <a:t> </a:t>
            </a:r>
            <a:r>
              <a:rPr lang="en-GB" sz="1800" dirty="0" err="1">
                <a:effectLst/>
              </a:rPr>
              <a:t>ajustement</a:t>
            </a:r>
            <a:r>
              <a:rPr lang="en-GB" sz="1800" dirty="0">
                <a:effectLst/>
              </a:rPr>
              <a:t> sous-national </a:t>
            </a:r>
            <a:r>
              <a:rPr lang="en-GB" sz="1800" dirty="0" err="1">
                <a:effectLst/>
              </a:rPr>
              <a:t>n'a</a:t>
            </a:r>
            <a:r>
              <a:rPr lang="en-GB" sz="1800" dirty="0">
                <a:effectLst/>
              </a:rPr>
              <a:t> </a:t>
            </a:r>
            <a:r>
              <a:rPr lang="en-GB" sz="1800" dirty="0" err="1">
                <a:effectLst/>
              </a:rPr>
              <a:t>été</a:t>
            </a:r>
            <a:r>
              <a:rPr lang="en-GB" sz="1800" dirty="0">
                <a:effectLst/>
              </a:rPr>
              <a:t> </a:t>
            </a:r>
            <a:r>
              <a:rPr lang="en-GB" sz="1800" dirty="0" err="1">
                <a:effectLst/>
              </a:rPr>
              <a:t>ajouté</a:t>
            </a:r>
            <a:r>
              <a:rPr lang="en-GB" sz="1800" dirty="0">
                <a:effectLst/>
              </a:rPr>
              <a:t> dans les données Naomi: </a:t>
            </a:r>
          </a:p>
          <a:p>
            <a:pPr lvl="1" algn="l"/>
            <a:endParaRPr lang="en-GB" sz="1800" b="1" i="1" dirty="0">
              <a:effectLst/>
            </a:endParaRPr>
          </a:p>
          <a:p>
            <a:pPr lvl="1" algn="l"/>
            <a:r>
              <a:rPr lang="en-GB" sz="1800" i="1" dirty="0">
                <a:effectLst/>
              </a:rPr>
              <a:t>Appliquer les </a:t>
            </a:r>
            <a:r>
              <a:rPr lang="en-GB" sz="1800" i="1" dirty="0" err="1">
                <a:effectLst/>
              </a:rPr>
              <a:t>ajustements</a:t>
            </a:r>
            <a:r>
              <a:rPr lang="en-GB" sz="1800" i="1" dirty="0">
                <a:effectLst/>
              </a:rPr>
              <a:t> </a:t>
            </a:r>
            <a:r>
              <a:rPr lang="en-GB" sz="1800" i="1" dirty="0" err="1">
                <a:effectLst/>
              </a:rPr>
              <a:t>nationaux</a:t>
            </a:r>
            <a:r>
              <a:rPr lang="en-GB" sz="1800" i="1" dirty="0">
                <a:effectLst/>
              </a:rPr>
              <a:t> dans Spectrum à </a:t>
            </a:r>
            <a:r>
              <a:rPr lang="en-GB" sz="1800" i="1" dirty="0" err="1">
                <a:effectLst/>
              </a:rPr>
              <a:t>tous</a:t>
            </a:r>
            <a:r>
              <a:rPr lang="en-GB" sz="1800" i="1" dirty="0">
                <a:effectLst/>
              </a:rPr>
              <a:t> les districts de Naomi.</a:t>
            </a:r>
            <a:endParaRPr lang="en-GB" sz="1800" i="1" dirty="0"/>
          </a:p>
        </p:txBody>
      </p:sp>
      <p:sp>
        <p:nvSpPr>
          <p:cNvPr id="2" name="Content Placeholder 2">
            <a:extLst>
              <a:ext uri="{FF2B5EF4-FFF2-40B4-BE49-F238E27FC236}">
                <a16:creationId xmlns:a16="http://schemas.microsoft.com/office/drawing/2014/main" id="{07758A9F-0AAC-0A14-9227-05B4961FF2E6}"/>
              </a:ext>
            </a:extLst>
          </p:cNvPr>
          <p:cNvSpPr txBox="1">
            <a:spLocks/>
          </p:cNvSpPr>
          <p:nvPr/>
        </p:nvSpPr>
        <p:spPr>
          <a:xfrm>
            <a:off x="822343" y="545216"/>
            <a:ext cx="9656956" cy="746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Application des </a:t>
            </a:r>
            <a:r>
              <a:rPr lang="en-US" sz="3200" b="1" dirty="0" err="1"/>
              <a:t>ajustements</a:t>
            </a:r>
            <a:r>
              <a:rPr lang="en-US" sz="3200" b="1" dirty="0"/>
              <a:t> du Spectrum à Naomi</a:t>
            </a:r>
          </a:p>
        </p:txBody>
      </p:sp>
    </p:spTree>
    <p:extLst>
      <p:ext uri="{BB962C8B-B14F-4D97-AF65-F5344CB8AC3E}">
        <p14:creationId xmlns:p14="http://schemas.microsoft.com/office/powerpoint/2010/main" val="201337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120EA-5EA9-9042-DDB6-F8B72E50FA2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71DE0EF-0E2D-DEF3-B4A0-5C323F556D6F}"/>
              </a:ext>
            </a:extLst>
          </p:cNvPr>
          <p:cNvSpPr>
            <a:spLocks noGrp="1"/>
          </p:cNvSpPr>
          <p:nvPr>
            <p:ph type="title"/>
          </p:nvPr>
        </p:nvSpPr>
        <p:spPr/>
        <p:txBody>
          <a:bodyPr>
            <a:normAutofit fontScale="90000"/>
          </a:bodyPr>
          <a:lstStyle/>
          <a:p>
            <a:endParaRPr lang="en-US"/>
          </a:p>
        </p:txBody>
      </p:sp>
      <p:graphicFrame>
        <p:nvGraphicFramePr>
          <p:cNvPr id="5" name="Table 4">
            <a:extLst>
              <a:ext uri="{FF2B5EF4-FFF2-40B4-BE49-F238E27FC236}">
                <a16:creationId xmlns:a16="http://schemas.microsoft.com/office/drawing/2014/main" id="{896264E5-3323-6D66-021F-72CB6B44E94D}"/>
              </a:ext>
            </a:extLst>
          </p:cNvPr>
          <p:cNvGraphicFramePr>
            <a:graphicFrameLocks noGrp="1"/>
          </p:cNvGraphicFramePr>
          <p:nvPr/>
        </p:nvGraphicFramePr>
        <p:xfrm>
          <a:off x="940999" y="4621802"/>
          <a:ext cx="3398998" cy="1034415"/>
        </p:xfrm>
        <a:graphic>
          <a:graphicData uri="http://schemas.openxmlformats.org/drawingml/2006/table">
            <a:tbl>
              <a:tblPr>
                <a:tableStyleId>{5C22544A-7EE6-4342-B048-85BDC9FD1C3A}</a:tableStyleId>
              </a:tblPr>
              <a:tblGrid>
                <a:gridCol w="903372">
                  <a:extLst>
                    <a:ext uri="{9D8B030D-6E8A-4147-A177-3AD203B41FA5}">
                      <a16:colId xmlns:a16="http://schemas.microsoft.com/office/drawing/2014/main" val="1695897958"/>
                    </a:ext>
                  </a:extLst>
                </a:gridCol>
                <a:gridCol w="1123600">
                  <a:extLst>
                    <a:ext uri="{9D8B030D-6E8A-4147-A177-3AD203B41FA5}">
                      <a16:colId xmlns:a16="http://schemas.microsoft.com/office/drawing/2014/main" val="479862641"/>
                    </a:ext>
                  </a:extLst>
                </a:gridCol>
                <a:gridCol w="1372026">
                  <a:extLst>
                    <a:ext uri="{9D8B030D-6E8A-4147-A177-3AD203B41FA5}">
                      <a16:colId xmlns:a16="http://schemas.microsoft.com/office/drawing/2014/main" val="571644584"/>
                    </a:ext>
                  </a:extLst>
                </a:gridCol>
              </a:tblGrid>
              <a:tr h="0">
                <a:tc gridSpan="3">
                  <a:txBody>
                    <a:bodyPr/>
                    <a:lstStyle/>
                    <a:p>
                      <a:pPr algn="ctr" fontAlgn="b"/>
                      <a:r>
                        <a:rPr lang="en-GB" sz="1800" u="none" strike="noStrike" dirty="0">
                          <a:solidFill>
                            <a:schemeClr val="bg1"/>
                          </a:solidFill>
                          <a:effectLst/>
                        </a:rPr>
                        <a:t>Spectrum National</a:t>
                      </a:r>
                      <a:endParaRPr lang="en-GB" sz="1800" b="0" i="0" u="none" strike="noStrike" dirty="0">
                        <a:solidFill>
                          <a:schemeClr val="bg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603467"/>
                  </a:ext>
                </a:extLst>
              </a:tr>
              <a:tr h="203200">
                <a:tc>
                  <a:txBody>
                    <a:bodyPr/>
                    <a:lstStyle/>
                    <a:p>
                      <a:pPr algn="ctr" fontAlgn="b"/>
                      <a:r>
                        <a:rPr lang="en-GB" sz="1600" i="1" u="none" strike="noStrike" dirty="0">
                          <a:effectLst/>
                        </a:rPr>
                        <a:t>Reported</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i="1" u="none" strike="noStrike" dirty="0">
                          <a:effectLst/>
                        </a:rPr>
                        <a:t>Adjusted</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i="1" u="none" strike="noStrike" dirty="0">
                          <a:effectLst/>
                        </a:rPr>
                        <a:t>Adjustment </a:t>
                      </a:r>
                      <a:br>
                        <a:rPr lang="en-GB" sz="1600" i="1" u="none" strike="noStrike" dirty="0">
                          <a:effectLst/>
                        </a:rPr>
                      </a:br>
                      <a:r>
                        <a:rPr lang="en-GB" sz="1600" i="1" u="none" strike="noStrike" dirty="0">
                          <a:effectLst/>
                        </a:rPr>
                        <a:t>Factor</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81289"/>
                  </a:ext>
                </a:extLst>
              </a:tr>
              <a:tr h="203200">
                <a:tc>
                  <a:txBody>
                    <a:bodyPr/>
                    <a:lstStyle/>
                    <a:p>
                      <a:pPr algn="ctr" fontAlgn="b"/>
                      <a:r>
                        <a:rPr lang="en-GB" sz="1600" b="1" u="none" strike="noStrike">
                          <a:solidFill>
                            <a:schemeClr val="accent1"/>
                          </a:solidFill>
                          <a:effectLst/>
                        </a:rPr>
                        <a:t>500</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dirty="0">
                          <a:solidFill>
                            <a:schemeClr val="accent1"/>
                          </a:solidFill>
                          <a:effectLst/>
                        </a:rPr>
                        <a:t>400</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dirty="0">
                          <a:solidFill>
                            <a:schemeClr val="accent1"/>
                          </a:solidFill>
                          <a:effectLst/>
                        </a:rPr>
                        <a:t>0.8</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650988"/>
                  </a:ext>
                </a:extLst>
              </a:tr>
            </a:tbl>
          </a:graphicData>
        </a:graphic>
      </p:graphicFrame>
      <p:graphicFrame>
        <p:nvGraphicFramePr>
          <p:cNvPr id="9" name="Table 8">
            <a:extLst>
              <a:ext uri="{FF2B5EF4-FFF2-40B4-BE49-F238E27FC236}">
                <a16:creationId xmlns:a16="http://schemas.microsoft.com/office/drawing/2014/main" id="{E1A61B6F-8396-0360-90BD-E30B19899D81}"/>
              </a:ext>
            </a:extLst>
          </p:cNvPr>
          <p:cNvGraphicFramePr>
            <a:graphicFrameLocks noGrp="1"/>
          </p:cNvGraphicFramePr>
          <p:nvPr/>
        </p:nvGraphicFramePr>
        <p:xfrm>
          <a:off x="4989740" y="3521256"/>
          <a:ext cx="6457949" cy="2118360"/>
        </p:xfrm>
        <a:graphic>
          <a:graphicData uri="http://schemas.openxmlformats.org/drawingml/2006/table">
            <a:tbl>
              <a:tblPr>
                <a:tableStyleId>{5C22544A-7EE6-4342-B048-85BDC9FD1C3A}</a:tableStyleId>
              </a:tblPr>
              <a:tblGrid>
                <a:gridCol w="911430">
                  <a:extLst>
                    <a:ext uri="{9D8B030D-6E8A-4147-A177-3AD203B41FA5}">
                      <a16:colId xmlns:a16="http://schemas.microsoft.com/office/drawing/2014/main" val="2687229361"/>
                    </a:ext>
                  </a:extLst>
                </a:gridCol>
                <a:gridCol w="1414288">
                  <a:extLst>
                    <a:ext uri="{9D8B030D-6E8A-4147-A177-3AD203B41FA5}">
                      <a16:colId xmlns:a16="http://schemas.microsoft.com/office/drawing/2014/main" val="1201972439"/>
                    </a:ext>
                  </a:extLst>
                </a:gridCol>
                <a:gridCol w="2129260">
                  <a:extLst>
                    <a:ext uri="{9D8B030D-6E8A-4147-A177-3AD203B41FA5}">
                      <a16:colId xmlns:a16="http://schemas.microsoft.com/office/drawing/2014/main" val="2830743144"/>
                    </a:ext>
                  </a:extLst>
                </a:gridCol>
                <a:gridCol w="2002971">
                  <a:extLst>
                    <a:ext uri="{9D8B030D-6E8A-4147-A177-3AD203B41FA5}">
                      <a16:colId xmlns:a16="http://schemas.microsoft.com/office/drawing/2014/main" val="400299782"/>
                    </a:ext>
                  </a:extLst>
                </a:gridCol>
              </a:tblGrid>
              <a:tr h="203200">
                <a:tc gridSpan="4">
                  <a:txBody>
                    <a:bodyPr/>
                    <a:lstStyle/>
                    <a:p>
                      <a:pPr algn="ctr" fontAlgn="b"/>
                      <a:r>
                        <a:rPr lang="en-GB" sz="2000" b="0" i="0" u="none" strike="noStrike" dirty="0">
                          <a:solidFill>
                            <a:schemeClr val="bg1"/>
                          </a:solidFill>
                          <a:effectLst/>
                          <a:latin typeface="Aptos Narrow" panose="020B0004020202020204" pitchFamily="34" charset="0"/>
                        </a:rPr>
                        <a:t>Naomi Subnational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640538"/>
                  </a:ext>
                </a:extLst>
              </a:tr>
              <a:tr h="203200">
                <a:tc>
                  <a:txBody>
                    <a:bodyPr/>
                    <a:lstStyle/>
                    <a:p>
                      <a:pPr algn="l"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art_current_adjusted</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art_adjustment_factor</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750928"/>
                  </a:ext>
                </a:extLst>
              </a:tr>
              <a:tr h="203200">
                <a:tc>
                  <a:txBody>
                    <a:bodyPr/>
                    <a:lstStyle/>
                    <a:p>
                      <a:pPr algn="l" fontAlgn="b"/>
                      <a:r>
                        <a:rPr lang="en-GB" sz="1600" u="none" strike="noStrike">
                          <a:effectLst/>
                        </a:rPr>
                        <a:t>District A</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69700"/>
                  </a:ext>
                </a:extLst>
              </a:tr>
              <a:tr h="203200">
                <a:tc>
                  <a:txBody>
                    <a:bodyPr/>
                    <a:lstStyle/>
                    <a:p>
                      <a:pPr algn="l" fontAlgn="b"/>
                      <a:r>
                        <a:rPr lang="en-GB" sz="1600" u="none" strike="noStrike" dirty="0" err="1">
                          <a:effectLst/>
                        </a:rPr>
                        <a:t>Distrcit</a:t>
                      </a:r>
                      <a:r>
                        <a:rPr lang="en-GB" sz="1600" u="none" strike="noStrike" dirty="0">
                          <a:effectLst/>
                        </a:rPr>
                        <a:t> B</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602348"/>
                  </a:ext>
                </a:extLst>
              </a:tr>
              <a:tr h="203200">
                <a:tc>
                  <a:txBody>
                    <a:bodyPr/>
                    <a:lstStyle/>
                    <a:p>
                      <a:pPr algn="l" fontAlgn="b"/>
                      <a:r>
                        <a:rPr lang="en-GB" sz="1600" u="none" strike="noStrike">
                          <a:effectLst/>
                        </a:rPr>
                        <a:t>District C</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756236"/>
                  </a:ext>
                </a:extLst>
              </a:tr>
              <a:tr h="203200">
                <a:tc>
                  <a:txBody>
                    <a:bodyPr/>
                    <a:lstStyle/>
                    <a:p>
                      <a:pPr algn="l" fontAlgn="b"/>
                      <a:r>
                        <a:rPr lang="en-GB" sz="1600" u="none" strike="noStrike">
                          <a:effectLst/>
                        </a:rPr>
                        <a:t>Distrcit D</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879901"/>
                  </a:ext>
                </a:extLst>
              </a:tr>
              <a:tr h="203200">
                <a:tc>
                  <a:txBody>
                    <a:bodyPr/>
                    <a:lstStyle/>
                    <a:p>
                      <a:pPr algn="l" fontAlgn="b"/>
                      <a:r>
                        <a:rPr lang="en-GB" sz="1600" u="none" strike="noStrike">
                          <a:effectLst/>
                        </a:rPr>
                        <a:t>District E</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rPr>
                        <a:t>100</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28275"/>
                  </a:ext>
                </a:extLst>
              </a:tr>
              <a:tr h="203200">
                <a:tc>
                  <a:txBody>
                    <a:bodyPr/>
                    <a:lstStyle/>
                    <a:p>
                      <a:pPr algn="l" fontAlgn="b"/>
                      <a:r>
                        <a:rPr lang="en-GB" sz="1800" b="1" i="0" u="none" strike="noStrike" dirty="0">
                          <a:solidFill>
                            <a:schemeClr val="accent1"/>
                          </a:solidFill>
                          <a:effectLst/>
                          <a:latin typeface="Aptos Narrow" panose="020B0004020202020204" pitchFamily="34" charset="0"/>
                        </a:rPr>
                        <a:t>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787894"/>
                  </a:ext>
                </a:extLst>
              </a:tr>
            </a:tbl>
          </a:graphicData>
        </a:graphic>
      </p:graphicFrame>
      <p:graphicFrame>
        <p:nvGraphicFramePr>
          <p:cNvPr id="10" name="Table 9">
            <a:extLst>
              <a:ext uri="{FF2B5EF4-FFF2-40B4-BE49-F238E27FC236}">
                <a16:creationId xmlns:a16="http://schemas.microsoft.com/office/drawing/2014/main" id="{747985EF-DBD3-C91E-7631-DDFF6784E70C}"/>
              </a:ext>
            </a:extLst>
          </p:cNvPr>
          <p:cNvGraphicFramePr>
            <a:graphicFrameLocks noGrp="1"/>
          </p:cNvGraphicFramePr>
          <p:nvPr/>
        </p:nvGraphicFramePr>
        <p:xfrm>
          <a:off x="4989740" y="1159055"/>
          <a:ext cx="6457949" cy="1834515"/>
        </p:xfrm>
        <a:graphic>
          <a:graphicData uri="http://schemas.openxmlformats.org/drawingml/2006/table">
            <a:tbl>
              <a:tblPr>
                <a:tableStyleId>{5C22544A-7EE6-4342-B048-85BDC9FD1C3A}</a:tableStyleId>
              </a:tblPr>
              <a:tblGrid>
                <a:gridCol w="911430">
                  <a:extLst>
                    <a:ext uri="{9D8B030D-6E8A-4147-A177-3AD203B41FA5}">
                      <a16:colId xmlns:a16="http://schemas.microsoft.com/office/drawing/2014/main" val="2687229361"/>
                    </a:ext>
                  </a:extLst>
                </a:gridCol>
                <a:gridCol w="1414288">
                  <a:extLst>
                    <a:ext uri="{9D8B030D-6E8A-4147-A177-3AD203B41FA5}">
                      <a16:colId xmlns:a16="http://schemas.microsoft.com/office/drawing/2014/main" val="1201972439"/>
                    </a:ext>
                  </a:extLst>
                </a:gridCol>
                <a:gridCol w="2129260">
                  <a:extLst>
                    <a:ext uri="{9D8B030D-6E8A-4147-A177-3AD203B41FA5}">
                      <a16:colId xmlns:a16="http://schemas.microsoft.com/office/drawing/2014/main" val="2830743144"/>
                    </a:ext>
                  </a:extLst>
                </a:gridCol>
                <a:gridCol w="2002971">
                  <a:extLst>
                    <a:ext uri="{9D8B030D-6E8A-4147-A177-3AD203B41FA5}">
                      <a16:colId xmlns:a16="http://schemas.microsoft.com/office/drawing/2014/main" val="400299782"/>
                    </a:ext>
                  </a:extLst>
                </a:gridCol>
              </a:tblGrid>
              <a:tr h="203200">
                <a:tc gridSpan="4">
                  <a:txBody>
                    <a:bodyPr/>
                    <a:lstStyle/>
                    <a:p>
                      <a:pPr algn="ctr" fontAlgn="b"/>
                      <a:r>
                        <a:rPr lang="en-GB" sz="2000" b="0" i="0" u="none" strike="noStrike" dirty="0">
                          <a:solidFill>
                            <a:schemeClr val="bg1"/>
                          </a:solidFill>
                          <a:effectLst/>
                          <a:latin typeface="Aptos Narrow" panose="020B0004020202020204" pitchFamily="34" charset="0"/>
                        </a:rPr>
                        <a:t>Naomi Subnational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640538"/>
                  </a:ext>
                </a:extLst>
              </a:tr>
              <a:tr h="203200">
                <a:tc>
                  <a:txBody>
                    <a:bodyPr/>
                    <a:lstStyle/>
                    <a:p>
                      <a:pPr algn="l"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art_current_adjusted</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art_adjustment_factor</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750928"/>
                  </a:ext>
                </a:extLst>
              </a:tr>
              <a:tr h="203200">
                <a:tc>
                  <a:txBody>
                    <a:bodyPr/>
                    <a:lstStyle/>
                    <a:p>
                      <a:pPr algn="l" fontAlgn="b"/>
                      <a:r>
                        <a:rPr lang="en-GB" sz="1600" u="none" strike="noStrike">
                          <a:effectLst/>
                        </a:rPr>
                        <a:t>District A</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rPr>
                        <a:t>100</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69700"/>
                  </a:ext>
                </a:extLst>
              </a:tr>
              <a:tr h="203200">
                <a:tc>
                  <a:txBody>
                    <a:bodyPr/>
                    <a:lstStyle/>
                    <a:p>
                      <a:pPr algn="l" fontAlgn="b"/>
                      <a:r>
                        <a:rPr lang="en-GB" sz="1600" u="none" strike="noStrike" dirty="0">
                          <a:effectLst/>
                        </a:rPr>
                        <a:t>District B</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602348"/>
                  </a:ext>
                </a:extLst>
              </a:tr>
              <a:tr h="203200">
                <a:tc>
                  <a:txBody>
                    <a:bodyPr/>
                    <a:lstStyle/>
                    <a:p>
                      <a:pPr algn="l" fontAlgn="b"/>
                      <a:r>
                        <a:rPr lang="en-GB" sz="1600" u="none" strike="noStrike">
                          <a:effectLst/>
                        </a:rPr>
                        <a:t>District C</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756236"/>
                  </a:ext>
                </a:extLst>
              </a:tr>
              <a:tr h="203200">
                <a:tc>
                  <a:txBody>
                    <a:bodyPr/>
                    <a:lstStyle/>
                    <a:p>
                      <a:pPr algn="l" fontAlgn="b"/>
                      <a:r>
                        <a:rPr lang="en-GB" sz="1600" u="none" strike="noStrike">
                          <a:effectLst/>
                        </a:rPr>
                        <a:t>Distrcit D</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879901"/>
                  </a:ext>
                </a:extLst>
              </a:tr>
              <a:tr h="203200">
                <a:tc>
                  <a:txBody>
                    <a:bodyPr/>
                    <a:lstStyle/>
                    <a:p>
                      <a:pPr algn="l" fontAlgn="b"/>
                      <a:r>
                        <a:rPr lang="en-GB" sz="1600" u="none" strike="noStrike">
                          <a:effectLst/>
                        </a:rPr>
                        <a:t>District E</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28275"/>
                  </a:ext>
                </a:extLst>
              </a:tr>
            </a:tbl>
          </a:graphicData>
        </a:graphic>
      </p:graphicFrame>
      <p:cxnSp>
        <p:nvCxnSpPr>
          <p:cNvPr id="12" name="Straight Arrow Connector 11">
            <a:extLst>
              <a:ext uri="{FF2B5EF4-FFF2-40B4-BE49-F238E27FC236}">
                <a16:creationId xmlns:a16="http://schemas.microsoft.com/office/drawing/2014/main" id="{933D3502-C5E2-AC5D-AF1F-D2064E97156F}"/>
              </a:ext>
            </a:extLst>
          </p:cNvPr>
          <p:cNvCxnSpPr/>
          <p:nvPr/>
        </p:nvCxnSpPr>
        <p:spPr>
          <a:xfrm>
            <a:off x="8218714" y="3069770"/>
            <a:ext cx="0" cy="3156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5D110C-B456-B0CA-BA71-1AA6C0AAF908}"/>
              </a:ext>
            </a:extLst>
          </p:cNvPr>
          <p:cNvSpPr txBox="1"/>
          <p:nvPr/>
        </p:nvSpPr>
        <p:spPr>
          <a:xfrm>
            <a:off x="522514" y="1594485"/>
            <a:ext cx="3701139" cy="2862322"/>
          </a:xfrm>
          <a:prstGeom prst="rect">
            <a:avLst/>
          </a:prstGeom>
          <a:noFill/>
        </p:spPr>
        <p:txBody>
          <a:bodyPr wrap="square">
            <a:spAutoFit/>
          </a:bodyPr>
          <a:lstStyle/>
          <a:p>
            <a:pPr lvl="1"/>
            <a:r>
              <a:rPr lang="en-GB" dirty="0">
                <a:effectLst/>
              </a:rPr>
              <a:t>Si les </a:t>
            </a:r>
            <a:r>
              <a:rPr lang="en-GB" dirty="0" err="1">
                <a:effectLst/>
              </a:rPr>
              <a:t>ajustements</a:t>
            </a:r>
            <a:r>
              <a:rPr lang="en-GB" dirty="0">
                <a:effectLst/>
              </a:rPr>
              <a:t> de Naomi </a:t>
            </a:r>
            <a:r>
              <a:rPr lang="en-GB" dirty="0" err="1">
                <a:effectLst/>
              </a:rPr>
              <a:t>sont</a:t>
            </a:r>
            <a:r>
              <a:rPr lang="en-GB" dirty="0">
                <a:effectLst/>
              </a:rPr>
              <a:t> </a:t>
            </a:r>
            <a:r>
              <a:rPr lang="en-GB" dirty="0" err="1">
                <a:effectLst/>
              </a:rPr>
              <a:t>ajoutés</a:t>
            </a:r>
            <a:r>
              <a:rPr lang="en-GB" dirty="0">
                <a:effectLst/>
              </a:rPr>
              <a:t> </a:t>
            </a:r>
            <a:r>
              <a:rPr lang="en-GB" b="1" u="sng" dirty="0">
                <a:effectLst/>
              </a:rPr>
              <a:t>pour </a:t>
            </a:r>
            <a:r>
              <a:rPr lang="en-GB" b="1" u="sng" dirty="0" err="1">
                <a:effectLst/>
              </a:rPr>
              <a:t>tous</a:t>
            </a:r>
            <a:r>
              <a:rPr lang="en-GB" b="1" u="sng" dirty="0">
                <a:effectLst/>
              </a:rPr>
              <a:t> les districts</a:t>
            </a:r>
            <a:r>
              <a:rPr lang="en-GB" dirty="0">
                <a:effectLst/>
              </a:rPr>
              <a:t> et ne </a:t>
            </a:r>
            <a:r>
              <a:rPr lang="en-GB" dirty="0" err="1">
                <a:effectLst/>
              </a:rPr>
              <a:t>sont</a:t>
            </a:r>
            <a:r>
              <a:rPr lang="en-GB" dirty="0">
                <a:effectLst/>
              </a:rPr>
              <a:t> pas </a:t>
            </a:r>
            <a:r>
              <a:rPr lang="en-GB" dirty="0" err="1">
                <a:effectLst/>
              </a:rPr>
              <a:t>égaux</a:t>
            </a:r>
            <a:r>
              <a:rPr lang="en-GB" dirty="0">
                <a:effectLst/>
              </a:rPr>
              <a:t> aux </a:t>
            </a:r>
            <a:r>
              <a:rPr lang="en-GB" dirty="0" err="1">
                <a:effectLst/>
              </a:rPr>
              <a:t>ajustements</a:t>
            </a:r>
            <a:r>
              <a:rPr lang="en-GB" dirty="0">
                <a:effectLst/>
              </a:rPr>
              <a:t> </a:t>
            </a:r>
            <a:r>
              <a:rPr lang="en-GB" dirty="0" err="1">
                <a:effectLst/>
              </a:rPr>
              <a:t>nationaux</a:t>
            </a:r>
            <a:r>
              <a:rPr lang="en-GB" dirty="0">
                <a:effectLst/>
              </a:rPr>
              <a:t> dans Spectrum:</a:t>
            </a:r>
          </a:p>
          <a:p>
            <a:pPr lvl="1"/>
            <a:endParaRPr lang="en-GB" i="1" dirty="0">
              <a:effectLst/>
            </a:endParaRPr>
          </a:p>
          <a:p>
            <a:pPr lvl="1"/>
            <a:r>
              <a:rPr lang="en-GB" dirty="0" err="1">
                <a:effectLst/>
              </a:rPr>
              <a:t>Échelonner</a:t>
            </a:r>
            <a:r>
              <a:rPr lang="en-GB" dirty="0">
                <a:effectLst/>
              </a:rPr>
              <a:t> </a:t>
            </a:r>
            <a:r>
              <a:rPr lang="en-GB" dirty="0" err="1">
                <a:effectLst/>
              </a:rPr>
              <a:t>tous</a:t>
            </a:r>
            <a:r>
              <a:rPr lang="en-GB" dirty="0">
                <a:effectLst/>
              </a:rPr>
              <a:t> les </a:t>
            </a:r>
            <a:r>
              <a:rPr lang="en-GB" dirty="0" err="1">
                <a:effectLst/>
              </a:rPr>
              <a:t>ajustements</a:t>
            </a:r>
            <a:r>
              <a:rPr lang="en-GB" dirty="0">
                <a:effectLst/>
              </a:rPr>
              <a:t> </a:t>
            </a:r>
            <a:r>
              <a:rPr lang="en-GB" dirty="0" err="1">
                <a:effectLst/>
              </a:rPr>
              <a:t>infranationaux</a:t>
            </a:r>
            <a:r>
              <a:rPr lang="en-GB" dirty="0">
                <a:effectLst/>
              </a:rPr>
              <a:t> pour </a:t>
            </a:r>
            <a:r>
              <a:rPr lang="en-GB" dirty="0" err="1">
                <a:effectLst/>
              </a:rPr>
              <a:t>qu'ils</a:t>
            </a:r>
            <a:r>
              <a:rPr lang="en-GB" dirty="0">
                <a:effectLst/>
              </a:rPr>
              <a:t> correspondent aux </a:t>
            </a:r>
            <a:r>
              <a:rPr lang="en-GB" dirty="0" err="1">
                <a:effectLst/>
              </a:rPr>
              <a:t>ajustements</a:t>
            </a:r>
            <a:r>
              <a:rPr lang="en-GB" dirty="0">
                <a:effectLst/>
              </a:rPr>
              <a:t> </a:t>
            </a:r>
            <a:r>
              <a:rPr lang="en-GB" dirty="0" err="1">
                <a:effectLst/>
              </a:rPr>
              <a:t>nationaux</a:t>
            </a:r>
            <a:r>
              <a:rPr lang="en-GB" dirty="0">
                <a:effectLst/>
              </a:rPr>
              <a:t>.</a:t>
            </a:r>
            <a:endParaRPr lang="en-GB" b="0" dirty="0">
              <a:effectLst/>
            </a:endParaRPr>
          </a:p>
        </p:txBody>
      </p:sp>
      <p:sp>
        <p:nvSpPr>
          <p:cNvPr id="2" name="Content Placeholder 2">
            <a:extLst>
              <a:ext uri="{FF2B5EF4-FFF2-40B4-BE49-F238E27FC236}">
                <a16:creationId xmlns:a16="http://schemas.microsoft.com/office/drawing/2014/main" id="{E0A799F1-D58A-615B-3E2B-3DDDEBE8ADA7}"/>
              </a:ext>
            </a:extLst>
          </p:cNvPr>
          <p:cNvSpPr txBox="1">
            <a:spLocks/>
          </p:cNvSpPr>
          <p:nvPr/>
        </p:nvSpPr>
        <p:spPr>
          <a:xfrm>
            <a:off x="822343" y="545216"/>
            <a:ext cx="9656956" cy="746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Application des </a:t>
            </a:r>
            <a:r>
              <a:rPr lang="en-US" sz="3200" b="1" dirty="0" err="1"/>
              <a:t>ajustements</a:t>
            </a:r>
            <a:r>
              <a:rPr lang="en-US" sz="3200" b="1" dirty="0"/>
              <a:t> du Spectrum à Naomi</a:t>
            </a:r>
          </a:p>
        </p:txBody>
      </p:sp>
    </p:spTree>
    <p:extLst>
      <p:ext uri="{BB962C8B-B14F-4D97-AF65-F5344CB8AC3E}">
        <p14:creationId xmlns:p14="http://schemas.microsoft.com/office/powerpoint/2010/main" val="387947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D3E3-B9AF-6D45-963F-17501668A4DA}"/>
              </a:ext>
            </a:extLst>
          </p:cNvPr>
          <p:cNvSpPr>
            <a:spLocks noGrp="1"/>
          </p:cNvSpPr>
          <p:nvPr>
            <p:ph type="title"/>
          </p:nvPr>
        </p:nvSpPr>
        <p:spPr/>
        <p:txBody>
          <a:bodyPr>
            <a:normAutofit fontScale="90000"/>
          </a:bodyPr>
          <a:lstStyle/>
          <a:p>
            <a:br>
              <a:rPr lang="en-US"/>
            </a:br>
            <a:endParaRPr lang="en-US"/>
          </a:p>
        </p:txBody>
      </p:sp>
      <p:sp>
        <p:nvSpPr>
          <p:cNvPr id="6" name="Content Placeholder 2">
            <a:extLst>
              <a:ext uri="{FF2B5EF4-FFF2-40B4-BE49-F238E27FC236}">
                <a16:creationId xmlns:a16="http://schemas.microsoft.com/office/drawing/2014/main" id="{713487BB-3591-BF46-96CC-AF8FD21CAF99}"/>
              </a:ext>
            </a:extLst>
          </p:cNvPr>
          <p:cNvSpPr txBox="1">
            <a:spLocks/>
          </p:cNvSpPr>
          <p:nvPr/>
        </p:nvSpPr>
        <p:spPr>
          <a:xfrm>
            <a:off x="3869268" y="4650784"/>
            <a:ext cx="7315200" cy="74632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a:p>
        </p:txBody>
      </p:sp>
      <p:graphicFrame>
        <p:nvGraphicFramePr>
          <p:cNvPr id="13" name="Table 12">
            <a:extLst>
              <a:ext uri="{FF2B5EF4-FFF2-40B4-BE49-F238E27FC236}">
                <a16:creationId xmlns:a16="http://schemas.microsoft.com/office/drawing/2014/main" id="{7C705FDD-1152-4DDF-FF98-8D101DED3CE9}"/>
              </a:ext>
            </a:extLst>
          </p:cNvPr>
          <p:cNvGraphicFramePr>
            <a:graphicFrameLocks noGrp="1"/>
          </p:cNvGraphicFramePr>
          <p:nvPr>
            <p:extLst>
              <p:ext uri="{D42A27DB-BD31-4B8C-83A1-F6EECF244321}">
                <p14:modId xmlns:p14="http://schemas.microsoft.com/office/powerpoint/2010/main" val="1139280035"/>
              </p:ext>
            </p:extLst>
          </p:nvPr>
        </p:nvGraphicFramePr>
        <p:xfrm>
          <a:off x="725438" y="1307099"/>
          <a:ext cx="10741123" cy="4909406"/>
        </p:xfrm>
        <a:graphic>
          <a:graphicData uri="http://schemas.openxmlformats.org/drawingml/2006/table">
            <a:tbl>
              <a:tblPr/>
              <a:tblGrid>
                <a:gridCol w="2300292">
                  <a:extLst>
                    <a:ext uri="{9D8B030D-6E8A-4147-A177-3AD203B41FA5}">
                      <a16:colId xmlns:a16="http://schemas.microsoft.com/office/drawing/2014/main" val="273264174"/>
                    </a:ext>
                  </a:extLst>
                </a:gridCol>
                <a:gridCol w="4205423">
                  <a:extLst>
                    <a:ext uri="{9D8B030D-6E8A-4147-A177-3AD203B41FA5}">
                      <a16:colId xmlns:a16="http://schemas.microsoft.com/office/drawing/2014/main" val="890357620"/>
                    </a:ext>
                  </a:extLst>
                </a:gridCol>
                <a:gridCol w="4235408">
                  <a:extLst>
                    <a:ext uri="{9D8B030D-6E8A-4147-A177-3AD203B41FA5}">
                      <a16:colId xmlns:a16="http://schemas.microsoft.com/office/drawing/2014/main" val="2059015602"/>
                    </a:ext>
                  </a:extLst>
                </a:gridCol>
              </a:tblGrid>
              <a:tr h="314180">
                <a:tc>
                  <a:txBody>
                    <a:bodyPr/>
                    <a:lstStyle/>
                    <a:p>
                      <a:pPr fontAlgn="t"/>
                      <a:endParaRPr lang="en-GB" sz="1600">
                        <a:solidFill>
                          <a:schemeClr val="tx1"/>
                        </a:solidFill>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ase"/>
                      <a:r>
                        <a:rPr lang="en-GB" sz="1600" b="1" i="0">
                          <a:solidFill>
                            <a:schemeClr val="tx1"/>
                          </a:solidFill>
                          <a:effectLst/>
                          <a:latin typeface="+mn-lt"/>
                        </a:rPr>
                        <a:t>Outils du spectre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ase"/>
                      <a:r>
                        <a:rPr lang="en-GB" sz="1600" b="1" i="0">
                          <a:solidFill>
                            <a:schemeClr val="tx1"/>
                          </a:solidFill>
                          <a:effectLst/>
                          <a:latin typeface="+mn-lt"/>
                        </a:rPr>
                        <a:t>Modèle Naomi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92008737"/>
                  </a:ext>
                </a:extLst>
              </a:tr>
              <a:tr h="3050843">
                <a:tc>
                  <a:txBody>
                    <a:bodyPr/>
                    <a:lstStyle/>
                    <a:p>
                      <a:pPr algn="l" rtl="0" fontAlgn="base"/>
                      <a:r>
                        <a:rPr lang="en-GB" sz="1600" b="1" i="0">
                          <a:effectLst/>
                          <a:latin typeface="+mn-lt"/>
                        </a:rPr>
                        <a:t>Structure du modèle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base">
                        <a:buFont typeface="Arial" panose="020B0604020202020204" pitchFamily="34" charset="0"/>
                        <a:buNone/>
                      </a:pPr>
                      <a:r>
                        <a:rPr lang="en-GB" sz="1600" b="1" i="0">
                          <a:effectLst/>
                          <a:latin typeface="+mn-lt"/>
                        </a:rPr>
                        <a:t>Suite de modèles longitudinaux :</a:t>
                      </a:r>
                    </a:p>
                    <a:p>
                      <a:pPr marL="0" indent="0" algn="l" rtl="0" fontAlgn="base">
                        <a:buFont typeface="Arial" panose="020B0604020202020204" pitchFamily="34" charset="0"/>
                        <a:buNone/>
                      </a:pPr>
                      <a:endParaRPr lang="en-GB" sz="1600" b="1" i="0">
                        <a:effectLst/>
                        <a:latin typeface="+mn-lt"/>
                      </a:endParaRPr>
                    </a:p>
                    <a:p>
                      <a:pPr marL="628650" lvl="1" indent="-171450" algn="l" rtl="0" fontAlgn="base">
                        <a:buFont typeface="Arial" panose="020B0604020202020204" pitchFamily="34" charset="0"/>
                        <a:buChar char="•"/>
                      </a:pPr>
                      <a:r>
                        <a:rPr lang="en-GB" sz="1600" b="1" i="0" err="1">
                          <a:effectLst/>
                          <a:latin typeface="+mn-lt"/>
                        </a:rPr>
                        <a:t>DemProj </a:t>
                      </a:r>
                      <a:r>
                        <a:rPr lang="en-GB" sz="1600" b="0" i="0">
                          <a:effectLst/>
                          <a:latin typeface="+mn-lt"/>
                        </a:rPr>
                        <a:t>: Projection de la population</a:t>
                      </a:r>
                    </a:p>
                    <a:p>
                      <a:pPr marL="628650" lvl="1" indent="-171450" algn="l" rtl="0" fontAlgn="base">
                        <a:buFont typeface="Arial" panose="020B0604020202020204" pitchFamily="34" charset="0"/>
                        <a:buChar char="•"/>
                      </a:pPr>
                      <a:r>
                        <a:rPr lang="en-GB" sz="1600" b="1" i="0">
                          <a:effectLst/>
                          <a:latin typeface="+mn-lt"/>
                        </a:rPr>
                        <a:t>Module d'impact sur le sida (AIM) :  </a:t>
                      </a:r>
                      <a:r>
                        <a:rPr lang="en-GB" sz="1600" b="0" i="0">
                          <a:solidFill>
                            <a:srgbClr val="323232"/>
                          </a:solidFill>
                          <a:effectLst/>
                          <a:latin typeface="+mn-lt"/>
                        </a:rPr>
                        <a:t>Simule la progression nationale de l'épidémie de VIH.</a:t>
                      </a:r>
                      <a:endParaRPr lang="en-GB" sz="1600" b="0" i="0">
                        <a:effectLst/>
                        <a:latin typeface="+mn-lt"/>
                      </a:endParaRPr>
                    </a:p>
                    <a:p>
                      <a:pPr marL="628650" lvl="1" indent="-171450" algn="l" rtl="0" fontAlgn="base">
                        <a:buFont typeface="Arial" panose="020B0604020202020204" pitchFamily="34" charset="0"/>
                        <a:buChar char="•"/>
                      </a:pPr>
                      <a:r>
                        <a:rPr lang="en-GB" sz="1600" b="1" i="0">
                          <a:effectLst/>
                          <a:latin typeface="+mn-lt"/>
                        </a:rPr>
                        <a:t>Estimation and Projection Package Age-Sex Model (EPP-ASM) : </a:t>
                      </a:r>
                      <a:r>
                        <a:rPr lang="en-GB" sz="1600" b="0" i="0">
                          <a:effectLst/>
                          <a:latin typeface="+mn-lt"/>
                        </a:rPr>
                        <a:t>Tendances de l'incidence du VIH à partir de la prévalence des enquêtes nationales sur le VIH et de la prévalence prénatale du VIH</a:t>
                      </a:r>
                      <a:r>
                        <a:rPr lang="en-GB" sz="1600" b="0" i="0">
                          <a:solidFill>
                            <a:srgbClr val="000000"/>
                          </a:solidFill>
                          <a:effectLst/>
                          <a:latin typeface="+mn-lt"/>
                        </a:rPr>
                        <a:t>.</a:t>
                      </a:r>
                      <a:endParaRPr lang="en-GB" sz="1600" b="0" i="0" baseline="30000">
                        <a:solidFill>
                          <a:srgbClr val="000000"/>
                        </a:solidFill>
                        <a:effectLst/>
                        <a:latin typeface="+mn-lt"/>
                      </a:endParaRPr>
                    </a:p>
                    <a:p>
                      <a:pPr marL="628650" lvl="1" indent="-171450" algn="l" rtl="0" fontAlgn="base">
                        <a:buFont typeface="Arial" panose="020B0604020202020204" pitchFamily="34" charset="0"/>
                        <a:buChar char="•"/>
                      </a:pPr>
                      <a:r>
                        <a:rPr lang="en-GB" sz="1600" b="1" i="0">
                          <a:effectLst/>
                          <a:latin typeface="+mn-lt"/>
                        </a:rPr>
                        <a:t>Shiny90 </a:t>
                      </a:r>
                      <a:r>
                        <a:rPr lang="en-GB" sz="1600" b="0" i="0">
                          <a:effectLst/>
                          <a:latin typeface="+mn-lt"/>
                        </a:rPr>
                        <a:t>: Connaissance du statut sérologique au fil du temps, adaptée aux données des enquêtes de population et des programmes de dépistage du VIH</a:t>
                      </a:r>
                      <a:r>
                        <a:rPr lang="en-GB" sz="1600" b="0" i="0">
                          <a:solidFill>
                            <a:srgbClr val="000000"/>
                          </a:solidFill>
                          <a:effectLst/>
                          <a:latin typeface="+mn-lt"/>
                        </a:rPr>
                        <a:t>.</a:t>
                      </a:r>
                      <a:endParaRPr lang="en-GB" sz="1600" b="0" i="0">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600" b="1" i="0">
                          <a:effectLst/>
                          <a:latin typeface="+mn-lt"/>
                        </a:rPr>
                        <a:t>Modèle transversal :</a:t>
                      </a:r>
                    </a:p>
                    <a:p>
                      <a:pPr algn="l" rtl="0" fontAlgn="base"/>
                      <a:endParaRPr lang="en-GB" sz="1600" b="1" i="0">
                        <a:effectLst/>
                        <a:latin typeface="+mn-lt"/>
                      </a:endParaRPr>
                    </a:p>
                    <a:p>
                      <a:pPr marL="285750" indent="-285750" algn="l" rtl="0" fontAlgn="base">
                        <a:buFont typeface="Arial" panose="020B0604020202020204" pitchFamily="34" charset="0"/>
                        <a:buChar char="•"/>
                      </a:pPr>
                      <a:r>
                        <a:rPr lang="en-GB" sz="1600" b="1" i="0">
                          <a:effectLst/>
                          <a:latin typeface="+mn-lt"/>
                        </a:rPr>
                        <a:t>Heure de l'enquête la plus récente (T1) :</a:t>
                      </a:r>
                    </a:p>
                    <a:p>
                      <a:pPr marL="742950" lvl="1" indent="-285750" algn="l" rtl="0" fontAlgn="base">
                        <a:buFont typeface="Arial" panose="020B0604020202020204" pitchFamily="34" charset="0"/>
                        <a:buChar char="•"/>
                      </a:pPr>
                      <a:r>
                        <a:rPr lang="en-GB" sz="1600" b="0" i="0">
                          <a:effectLst/>
                          <a:latin typeface="+mn-lt"/>
                        </a:rPr>
                        <a:t>Modèle spatial bayésien de la prévalence du VIH et de la couverture des traitements antirétroviraux. </a:t>
                      </a:r>
                    </a:p>
                    <a:p>
                      <a:pPr marL="742950" lvl="1" indent="-285750" algn="l" rtl="0" fontAlgn="base">
                        <a:buFont typeface="Arial" panose="020B0604020202020204" pitchFamily="34" charset="0"/>
                        <a:buChar char="•"/>
                      </a:pPr>
                      <a:r>
                        <a:rPr lang="en-GB" sz="1600" b="0" i="0">
                          <a:effectLst/>
                          <a:latin typeface="+mn-lt"/>
                        </a:rPr>
                        <a:t>Modèle log-linéaire de l'incidence.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600" b="1"/>
                        <a:t>Projection à court terme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600"/>
                        <a:t>Jusqu'à l'heure actuelle (T2)</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600"/>
                        <a:t>Trois projections à court terme (T3 - T5).</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600"/>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600"/>
                    </a:p>
                    <a:p>
                      <a:pPr marL="285750" indent="-285750" algn="l" rtl="0" fontAlgn="base">
                        <a:buFont typeface="Arial" panose="020B0604020202020204" pitchFamily="34" charset="0"/>
                        <a:buChar char="•"/>
                      </a:pPr>
                      <a:endParaRPr lang="en-GB" sz="1600" b="0" i="0">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93231"/>
                  </a:ext>
                </a:extLst>
              </a:tr>
              <a:tr h="414606">
                <a:tc>
                  <a:txBody>
                    <a:bodyPr/>
                    <a:lstStyle/>
                    <a:p>
                      <a:pPr algn="l" rtl="0" fontAlgn="base"/>
                      <a:r>
                        <a:rPr lang="en-GB" sz="1600" b="1" i="0">
                          <a:effectLst/>
                          <a:latin typeface="+mn-lt"/>
                        </a:rPr>
                        <a:t>Niveau géographique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600" b="0" i="0">
                          <a:effectLst/>
                          <a:latin typeface="+mn-lt"/>
                        </a:rPr>
                        <a:t>National ou provincial.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600" b="0" i="0" dirty="0">
                          <a:effectLst/>
                          <a:latin typeface="+mn-lt"/>
                        </a:rPr>
                        <a:t>District sanitaire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256433"/>
                  </a:ext>
                </a:extLst>
              </a:tr>
            </a:tbl>
          </a:graphicData>
        </a:graphic>
      </p:graphicFrame>
      <p:sp>
        <p:nvSpPr>
          <p:cNvPr id="3" name="Content Placeholder 2">
            <a:extLst>
              <a:ext uri="{FF2B5EF4-FFF2-40B4-BE49-F238E27FC236}">
                <a16:creationId xmlns:a16="http://schemas.microsoft.com/office/drawing/2014/main" id="{AA8DDE9A-22F2-039A-B6CA-3CFD2E9E0520}"/>
              </a:ext>
            </a:extLst>
          </p:cNvPr>
          <p:cNvSpPr>
            <a:spLocks noGrp="1"/>
          </p:cNvSpPr>
          <p:nvPr>
            <p:ph idx="1"/>
          </p:nvPr>
        </p:nvSpPr>
        <p:spPr>
          <a:xfrm>
            <a:off x="1306286" y="545216"/>
            <a:ext cx="8568573" cy="746328"/>
          </a:xfrm>
        </p:spPr>
        <p:txBody>
          <a:bodyPr>
            <a:normAutofit/>
          </a:bodyPr>
          <a:lstStyle/>
          <a:p>
            <a:pPr marL="0" indent="0" algn="ctr">
              <a:buNone/>
            </a:pPr>
            <a:r>
              <a:rPr lang="en-US" sz="3200" b="1" dirty="0">
                <a:solidFill>
                  <a:schemeClr val="tx1"/>
                </a:solidFill>
              </a:rPr>
              <a:t>Naomi vs. Spectrum</a:t>
            </a:r>
          </a:p>
        </p:txBody>
      </p:sp>
    </p:spTree>
    <p:extLst>
      <p:ext uri="{BB962C8B-B14F-4D97-AF65-F5344CB8AC3E}">
        <p14:creationId xmlns:p14="http://schemas.microsoft.com/office/powerpoint/2010/main" val="1830353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C00B-1704-9CCC-0DB9-B6485B50360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6698E09-ED38-4997-D2B2-68DD9758E6B2}"/>
              </a:ext>
            </a:extLst>
          </p:cNvPr>
          <p:cNvSpPr>
            <a:spLocks noGrp="1"/>
          </p:cNvSpPr>
          <p:nvPr>
            <p:ph type="title"/>
          </p:nvPr>
        </p:nvSpPr>
        <p:spPr/>
        <p:txBody>
          <a:bodyPr>
            <a:normAutofit fontScale="90000"/>
          </a:bodyPr>
          <a:lstStyle/>
          <a:p>
            <a:endParaRPr lang="en-US"/>
          </a:p>
        </p:txBody>
      </p:sp>
      <p:graphicFrame>
        <p:nvGraphicFramePr>
          <p:cNvPr id="5" name="Table 4">
            <a:extLst>
              <a:ext uri="{FF2B5EF4-FFF2-40B4-BE49-F238E27FC236}">
                <a16:creationId xmlns:a16="http://schemas.microsoft.com/office/drawing/2014/main" id="{5BAF4AC2-F930-E221-511A-9309B86DFDD5}"/>
              </a:ext>
            </a:extLst>
          </p:cNvPr>
          <p:cNvGraphicFramePr>
            <a:graphicFrameLocks noGrp="1"/>
          </p:cNvGraphicFramePr>
          <p:nvPr/>
        </p:nvGraphicFramePr>
        <p:xfrm>
          <a:off x="940999" y="4621802"/>
          <a:ext cx="3398998" cy="1034415"/>
        </p:xfrm>
        <a:graphic>
          <a:graphicData uri="http://schemas.openxmlformats.org/drawingml/2006/table">
            <a:tbl>
              <a:tblPr>
                <a:tableStyleId>{5C22544A-7EE6-4342-B048-85BDC9FD1C3A}</a:tableStyleId>
              </a:tblPr>
              <a:tblGrid>
                <a:gridCol w="903372">
                  <a:extLst>
                    <a:ext uri="{9D8B030D-6E8A-4147-A177-3AD203B41FA5}">
                      <a16:colId xmlns:a16="http://schemas.microsoft.com/office/drawing/2014/main" val="1695897958"/>
                    </a:ext>
                  </a:extLst>
                </a:gridCol>
                <a:gridCol w="1123600">
                  <a:extLst>
                    <a:ext uri="{9D8B030D-6E8A-4147-A177-3AD203B41FA5}">
                      <a16:colId xmlns:a16="http://schemas.microsoft.com/office/drawing/2014/main" val="479862641"/>
                    </a:ext>
                  </a:extLst>
                </a:gridCol>
                <a:gridCol w="1372026">
                  <a:extLst>
                    <a:ext uri="{9D8B030D-6E8A-4147-A177-3AD203B41FA5}">
                      <a16:colId xmlns:a16="http://schemas.microsoft.com/office/drawing/2014/main" val="571644584"/>
                    </a:ext>
                  </a:extLst>
                </a:gridCol>
              </a:tblGrid>
              <a:tr h="0">
                <a:tc gridSpan="3">
                  <a:txBody>
                    <a:bodyPr/>
                    <a:lstStyle/>
                    <a:p>
                      <a:pPr algn="ctr" fontAlgn="b"/>
                      <a:r>
                        <a:rPr lang="en-GB" sz="1800" u="none" strike="noStrike" dirty="0">
                          <a:solidFill>
                            <a:schemeClr val="bg1"/>
                          </a:solidFill>
                          <a:effectLst/>
                        </a:rPr>
                        <a:t>Spectrum National</a:t>
                      </a:r>
                      <a:endParaRPr lang="en-GB" sz="1800" b="0" i="0" u="none" strike="noStrike" dirty="0">
                        <a:solidFill>
                          <a:schemeClr val="bg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603467"/>
                  </a:ext>
                </a:extLst>
              </a:tr>
              <a:tr h="203200">
                <a:tc>
                  <a:txBody>
                    <a:bodyPr/>
                    <a:lstStyle/>
                    <a:p>
                      <a:pPr algn="ctr" fontAlgn="b"/>
                      <a:r>
                        <a:rPr lang="en-GB" sz="1600" i="1" u="none" strike="noStrike" dirty="0">
                          <a:effectLst/>
                        </a:rPr>
                        <a:t>Reported</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i="1" u="none" strike="noStrike" dirty="0">
                          <a:effectLst/>
                        </a:rPr>
                        <a:t>Adjusted</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i="1" u="none" strike="noStrike" dirty="0">
                          <a:effectLst/>
                        </a:rPr>
                        <a:t>Adjustment </a:t>
                      </a:r>
                      <a:br>
                        <a:rPr lang="en-GB" sz="1600" i="1" u="none" strike="noStrike" dirty="0">
                          <a:effectLst/>
                        </a:rPr>
                      </a:br>
                      <a:r>
                        <a:rPr lang="en-GB" sz="1600" i="1" u="none" strike="noStrike" dirty="0">
                          <a:effectLst/>
                        </a:rPr>
                        <a:t>Factor</a:t>
                      </a:r>
                      <a:endParaRPr lang="en-GB" sz="1600" b="0" i="1"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81289"/>
                  </a:ext>
                </a:extLst>
              </a:tr>
              <a:tr h="203200">
                <a:tc>
                  <a:txBody>
                    <a:bodyPr/>
                    <a:lstStyle/>
                    <a:p>
                      <a:pPr algn="ctr" fontAlgn="b"/>
                      <a:r>
                        <a:rPr lang="en-GB" sz="1600" b="1" u="none" strike="noStrike">
                          <a:solidFill>
                            <a:schemeClr val="accent1"/>
                          </a:solidFill>
                          <a:effectLst/>
                        </a:rPr>
                        <a:t>500</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dirty="0">
                          <a:solidFill>
                            <a:schemeClr val="accent1"/>
                          </a:solidFill>
                          <a:effectLst/>
                        </a:rPr>
                        <a:t>400</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dirty="0">
                          <a:solidFill>
                            <a:schemeClr val="accent1"/>
                          </a:solidFill>
                          <a:effectLst/>
                        </a:rPr>
                        <a:t>0.8</a:t>
                      </a:r>
                      <a:endParaRPr lang="en-GB" sz="1600" b="1" i="0" u="none" strike="noStrike" dirty="0">
                        <a:solidFill>
                          <a:schemeClr val="accent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650988"/>
                  </a:ext>
                </a:extLst>
              </a:tr>
            </a:tbl>
          </a:graphicData>
        </a:graphic>
      </p:graphicFrame>
      <p:graphicFrame>
        <p:nvGraphicFramePr>
          <p:cNvPr id="9" name="Table 8">
            <a:extLst>
              <a:ext uri="{FF2B5EF4-FFF2-40B4-BE49-F238E27FC236}">
                <a16:creationId xmlns:a16="http://schemas.microsoft.com/office/drawing/2014/main" id="{6EBDBF13-FB09-A866-520A-93F1CE58DE94}"/>
              </a:ext>
            </a:extLst>
          </p:cNvPr>
          <p:cNvGraphicFramePr>
            <a:graphicFrameLocks noGrp="1"/>
          </p:cNvGraphicFramePr>
          <p:nvPr/>
        </p:nvGraphicFramePr>
        <p:xfrm>
          <a:off x="4989740" y="3521256"/>
          <a:ext cx="6457949" cy="2118360"/>
        </p:xfrm>
        <a:graphic>
          <a:graphicData uri="http://schemas.openxmlformats.org/drawingml/2006/table">
            <a:tbl>
              <a:tblPr>
                <a:tableStyleId>{5C22544A-7EE6-4342-B048-85BDC9FD1C3A}</a:tableStyleId>
              </a:tblPr>
              <a:tblGrid>
                <a:gridCol w="911430">
                  <a:extLst>
                    <a:ext uri="{9D8B030D-6E8A-4147-A177-3AD203B41FA5}">
                      <a16:colId xmlns:a16="http://schemas.microsoft.com/office/drawing/2014/main" val="2687229361"/>
                    </a:ext>
                  </a:extLst>
                </a:gridCol>
                <a:gridCol w="1414288">
                  <a:extLst>
                    <a:ext uri="{9D8B030D-6E8A-4147-A177-3AD203B41FA5}">
                      <a16:colId xmlns:a16="http://schemas.microsoft.com/office/drawing/2014/main" val="1201972439"/>
                    </a:ext>
                  </a:extLst>
                </a:gridCol>
                <a:gridCol w="2129260">
                  <a:extLst>
                    <a:ext uri="{9D8B030D-6E8A-4147-A177-3AD203B41FA5}">
                      <a16:colId xmlns:a16="http://schemas.microsoft.com/office/drawing/2014/main" val="2830743144"/>
                    </a:ext>
                  </a:extLst>
                </a:gridCol>
                <a:gridCol w="2002971">
                  <a:extLst>
                    <a:ext uri="{9D8B030D-6E8A-4147-A177-3AD203B41FA5}">
                      <a16:colId xmlns:a16="http://schemas.microsoft.com/office/drawing/2014/main" val="400299782"/>
                    </a:ext>
                  </a:extLst>
                </a:gridCol>
              </a:tblGrid>
              <a:tr h="203200">
                <a:tc gridSpan="4">
                  <a:txBody>
                    <a:bodyPr/>
                    <a:lstStyle/>
                    <a:p>
                      <a:pPr algn="ctr" fontAlgn="b"/>
                      <a:r>
                        <a:rPr lang="en-GB" sz="2000" b="0" i="0" u="none" strike="noStrike" dirty="0">
                          <a:solidFill>
                            <a:schemeClr val="bg1"/>
                          </a:solidFill>
                          <a:effectLst/>
                          <a:latin typeface="Aptos Narrow" panose="020B0004020202020204" pitchFamily="34" charset="0"/>
                        </a:rPr>
                        <a:t>Naomi Subnational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640538"/>
                  </a:ext>
                </a:extLst>
              </a:tr>
              <a:tr h="203200">
                <a:tc>
                  <a:txBody>
                    <a:bodyPr/>
                    <a:lstStyle/>
                    <a:p>
                      <a:pPr algn="l"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art_current_adjusted</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art_adjustment_factor</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750928"/>
                  </a:ext>
                </a:extLst>
              </a:tr>
              <a:tr h="203200">
                <a:tc>
                  <a:txBody>
                    <a:bodyPr/>
                    <a:lstStyle/>
                    <a:p>
                      <a:pPr algn="l" fontAlgn="b"/>
                      <a:r>
                        <a:rPr lang="en-GB" sz="1600" u="none" strike="noStrike">
                          <a:effectLst/>
                        </a:rPr>
                        <a:t>District A</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1" u="none" strike="noStrike" dirty="0">
                          <a:solidFill>
                            <a:schemeClr val="accent1"/>
                          </a:solidFill>
                          <a:effectLst/>
                          <a:latin typeface="Aptos Narrow" panose="020B0004020202020204" pitchFamily="34" charset="0"/>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69700"/>
                  </a:ext>
                </a:extLst>
              </a:tr>
              <a:tr h="203200">
                <a:tc>
                  <a:txBody>
                    <a:bodyPr/>
                    <a:lstStyle/>
                    <a:p>
                      <a:pPr algn="l" fontAlgn="b"/>
                      <a:r>
                        <a:rPr lang="en-GB" sz="1600" u="none" strike="noStrike" dirty="0" err="1">
                          <a:effectLst/>
                        </a:rPr>
                        <a:t>Distrcit</a:t>
                      </a:r>
                      <a:r>
                        <a:rPr lang="en-GB" sz="1600" u="none" strike="noStrike" dirty="0">
                          <a:effectLst/>
                        </a:rPr>
                        <a:t> B</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602348"/>
                  </a:ext>
                </a:extLst>
              </a:tr>
              <a:tr h="203200">
                <a:tc>
                  <a:txBody>
                    <a:bodyPr/>
                    <a:lstStyle/>
                    <a:p>
                      <a:pPr algn="l" fontAlgn="b"/>
                      <a:r>
                        <a:rPr lang="en-GB" sz="1600" u="none" strike="noStrike">
                          <a:effectLst/>
                        </a:rPr>
                        <a:t>District C</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1" u="none" strike="noStrike" dirty="0">
                          <a:solidFill>
                            <a:schemeClr val="accent1"/>
                          </a:solidFill>
                          <a:effectLst/>
                          <a:latin typeface="Aptos Narrow" panose="020B0004020202020204" pitchFamily="34" charset="0"/>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756236"/>
                  </a:ext>
                </a:extLst>
              </a:tr>
              <a:tr h="203200">
                <a:tc>
                  <a:txBody>
                    <a:bodyPr/>
                    <a:lstStyle/>
                    <a:p>
                      <a:pPr algn="l" fontAlgn="b"/>
                      <a:r>
                        <a:rPr lang="en-GB" sz="1600" u="none" strike="noStrike">
                          <a:effectLst/>
                        </a:rPr>
                        <a:t>Distrcit D</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879901"/>
                  </a:ext>
                </a:extLst>
              </a:tr>
              <a:tr h="203200">
                <a:tc>
                  <a:txBody>
                    <a:bodyPr/>
                    <a:lstStyle/>
                    <a:p>
                      <a:pPr algn="l" fontAlgn="b"/>
                      <a:r>
                        <a:rPr lang="en-GB" sz="1600" u="none" strike="noStrike">
                          <a:effectLst/>
                        </a:rPr>
                        <a:t>District E</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rPr>
                        <a:t>100</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1" u="none" strike="noStrike" dirty="0">
                          <a:solidFill>
                            <a:schemeClr val="accent1"/>
                          </a:solidFill>
                          <a:effectLst/>
                          <a:latin typeface="Aptos Narrow" panose="020B0004020202020204" pitchFamily="34" charset="0"/>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28275"/>
                  </a:ext>
                </a:extLst>
              </a:tr>
              <a:tr h="203200">
                <a:tc>
                  <a:txBody>
                    <a:bodyPr/>
                    <a:lstStyle/>
                    <a:p>
                      <a:pPr algn="l" fontAlgn="b"/>
                      <a:r>
                        <a:rPr lang="en-GB" sz="1800" b="1" i="0" u="none" strike="noStrike" dirty="0">
                          <a:solidFill>
                            <a:schemeClr val="accent1"/>
                          </a:solidFill>
                          <a:effectLst/>
                          <a:latin typeface="Aptos Narrow" panose="020B0004020202020204" pitchFamily="34" charset="0"/>
                        </a:rPr>
                        <a:t>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accent1"/>
                          </a:solidFill>
                          <a:effectLst/>
                          <a:latin typeface="Aptos Narrow" panose="020B000402020202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787894"/>
                  </a:ext>
                </a:extLst>
              </a:tr>
            </a:tbl>
          </a:graphicData>
        </a:graphic>
      </p:graphicFrame>
      <p:graphicFrame>
        <p:nvGraphicFramePr>
          <p:cNvPr id="10" name="Table 9">
            <a:extLst>
              <a:ext uri="{FF2B5EF4-FFF2-40B4-BE49-F238E27FC236}">
                <a16:creationId xmlns:a16="http://schemas.microsoft.com/office/drawing/2014/main" id="{4EB98C46-9079-42A9-A4B2-E2225D241795}"/>
              </a:ext>
            </a:extLst>
          </p:cNvPr>
          <p:cNvGraphicFramePr>
            <a:graphicFrameLocks noGrp="1"/>
          </p:cNvGraphicFramePr>
          <p:nvPr/>
        </p:nvGraphicFramePr>
        <p:xfrm>
          <a:off x="4989740" y="1159055"/>
          <a:ext cx="6457949" cy="1834515"/>
        </p:xfrm>
        <a:graphic>
          <a:graphicData uri="http://schemas.openxmlformats.org/drawingml/2006/table">
            <a:tbl>
              <a:tblPr>
                <a:tableStyleId>{5C22544A-7EE6-4342-B048-85BDC9FD1C3A}</a:tableStyleId>
              </a:tblPr>
              <a:tblGrid>
                <a:gridCol w="911430">
                  <a:extLst>
                    <a:ext uri="{9D8B030D-6E8A-4147-A177-3AD203B41FA5}">
                      <a16:colId xmlns:a16="http://schemas.microsoft.com/office/drawing/2014/main" val="2687229361"/>
                    </a:ext>
                  </a:extLst>
                </a:gridCol>
                <a:gridCol w="1414288">
                  <a:extLst>
                    <a:ext uri="{9D8B030D-6E8A-4147-A177-3AD203B41FA5}">
                      <a16:colId xmlns:a16="http://schemas.microsoft.com/office/drawing/2014/main" val="1201972439"/>
                    </a:ext>
                  </a:extLst>
                </a:gridCol>
                <a:gridCol w="2129260">
                  <a:extLst>
                    <a:ext uri="{9D8B030D-6E8A-4147-A177-3AD203B41FA5}">
                      <a16:colId xmlns:a16="http://schemas.microsoft.com/office/drawing/2014/main" val="2830743144"/>
                    </a:ext>
                  </a:extLst>
                </a:gridCol>
                <a:gridCol w="2002971">
                  <a:extLst>
                    <a:ext uri="{9D8B030D-6E8A-4147-A177-3AD203B41FA5}">
                      <a16:colId xmlns:a16="http://schemas.microsoft.com/office/drawing/2014/main" val="400299782"/>
                    </a:ext>
                  </a:extLst>
                </a:gridCol>
              </a:tblGrid>
              <a:tr h="203200">
                <a:tc gridSpan="4">
                  <a:txBody>
                    <a:bodyPr/>
                    <a:lstStyle/>
                    <a:p>
                      <a:pPr algn="ctr" fontAlgn="b"/>
                      <a:r>
                        <a:rPr lang="en-GB" sz="2000" b="0" i="0" u="none" strike="noStrike" dirty="0">
                          <a:solidFill>
                            <a:schemeClr val="bg1"/>
                          </a:solidFill>
                          <a:effectLst/>
                          <a:latin typeface="Aptos Narrow" panose="020B0004020202020204" pitchFamily="34" charset="0"/>
                        </a:rPr>
                        <a:t>Naomi Subnational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640538"/>
                  </a:ext>
                </a:extLst>
              </a:tr>
              <a:tr h="203200">
                <a:tc>
                  <a:txBody>
                    <a:bodyPr/>
                    <a:lstStyle/>
                    <a:p>
                      <a:pPr algn="l"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art_current_adjusted</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err="1">
                          <a:effectLst/>
                        </a:rPr>
                        <a:t>art_adjustment_factor</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750928"/>
                  </a:ext>
                </a:extLst>
              </a:tr>
              <a:tr h="203200">
                <a:tc>
                  <a:txBody>
                    <a:bodyPr/>
                    <a:lstStyle/>
                    <a:p>
                      <a:pPr algn="l" fontAlgn="b"/>
                      <a:r>
                        <a:rPr lang="en-GB" sz="1600" u="none" strike="noStrike">
                          <a:effectLst/>
                        </a:rPr>
                        <a:t>District A</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rPr>
                        <a:t>100</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69700"/>
                  </a:ext>
                </a:extLst>
              </a:tr>
              <a:tr h="203200">
                <a:tc>
                  <a:txBody>
                    <a:bodyPr/>
                    <a:lstStyle/>
                    <a:p>
                      <a:pPr algn="l" fontAlgn="b"/>
                      <a:r>
                        <a:rPr lang="en-GB" sz="1600" u="none" strike="noStrike" dirty="0">
                          <a:effectLst/>
                        </a:rPr>
                        <a:t>District B</a:t>
                      </a:r>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602348"/>
                  </a:ext>
                </a:extLst>
              </a:tr>
              <a:tr h="203200">
                <a:tc>
                  <a:txBody>
                    <a:bodyPr/>
                    <a:lstStyle/>
                    <a:p>
                      <a:pPr algn="l" fontAlgn="b"/>
                      <a:r>
                        <a:rPr lang="en-GB" sz="1600" u="none" strike="noStrike">
                          <a:effectLst/>
                        </a:rPr>
                        <a:t>District C</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756236"/>
                  </a:ext>
                </a:extLst>
              </a:tr>
              <a:tr h="203200">
                <a:tc>
                  <a:txBody>
                    <a:bodyPr/>
                    <a:lstStyle/>
                    <a:p>
                      <a:pPr algn="l" fontAlgn="b"/>
                      <a:r>
                        <a:rPr lang="en-GB" sz="1600" u="none" strike="noStrike">
                          <a:effectLst/>
                        </a:rPr>
                        <a:t>Distrcit D</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Aptos Narrow" panose="020B000402020202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879901"/>
                  </a:ext>
                </a:extLst>
              </a:tr>
              <a:tr h="203200">
                <a:tc>
                  <a:txBody>
                    <a:bodyPr/>
                    <a:lstStyle/>
                    <a:p>
                      <a:pPr algn="l" fontAlgn="b"/>
                      <a:r>
                        <a:rPr lang="en-GB" sz="1600" u="none" strike="noStrike">
                          <a:effectLst/>
                        </a:rPr>
                        <a:t>District E</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rPr>
                        <a:t>100</a:t>
                      </a:r>
                      <a:endParaRPr lang="en-GB" sz="16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28275"/>
                  </a:ext>
                </a:extLst>
              </a:tr>
            </a:tbl>
          </a:graphicData>
        </a:graphic>
      </p:graphicFrame>
      <p:cxnSp>
        <p:nvCxnSpPr>
          <p:cNvPr id="12" name="Straight Arrow Connector 11">
            <a:extLst>
              <a:ext uri="{FF2B5EF4-FFF2-40B4-BE49-F238E27FC236}">
                <a16:creationId xmlns:a16="http://schemas.microsoft.com/office/drawing/2014/main" id="{E99AB615-7F0C-5E60-2C19-02B23B6C6046}"/>
              </a:ext>
            </a:extLst>
          </p:cNvPr>
          <p:cNvCxnSpPr/>
          <p:nvPr/>
        </p:nvCxnSpPr>
        <p:spPr>
          <a:xfrm>
            <a:off x="8218714" y="3069770"/>
            <a:ext cx="0" cy="3156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6A92DE-2423-87E8-8804-D11906AD4263}"/>
              </a:ext>
            </a:extLst>
          </p:cNvPr>
          <p:cNvSpPr txBox="1"/>
          <p:nvPr/>
        </p:nvSpPr>
        <p:spPr>
          <a:xfrm>
            <a:off x="522514" y="1594485"/>
            <a:ext cx="3701139" cy="2862322"/>
          </a:xfrm>
          <a:prstGeom prst="rect">
            <a:avLst/>
          </a:prstGeom>
          <a:noFill/>
        </p:spPr>
        <p:txBody>
          <a:bodyPr wrap="square">
            <a:spAutoFit/>
          </a:bodyPr>
          <a:lstStyle/>
          <a:p>
            <a:pPr lvl="1"/>
            <a:r>
              <a:rPr lang="en-GB" dirty="0">
                <a:effectLst/>
              </a:rPr>
              <a:t>Si des </a:t>
            </a:r>
            <a:r>
              <a:rPr lang="en-GB" dirty="0" err="1">
                <a:effectLst/>
              </a:rPr>
              <a:t>ajustements</a:t>
            </a:r>
            <a:r>
              <a:rPr lang="en-GB" dirty="0">
                <a:effectLst/>
              </a:rPr>
              <a:t> Naomi </a:t>
            </a:r>
            <a:r>
              <a:rPr lang="en-GB" dirty="0" err="1">
                <a:effectLst/>
              </a:rPr>
              <a:t>ont</a:t>
            </a:r>
            <a:r>
              <a:rPr lang="en-GB" dirty="0">
                <a:effectLst/>
              </a:rPr>
              <a:t> </a:t>
            </a:r>
            <a:r>
              <a:rPr lang="en-GB" dirty="0" err="1">
                <a:effectLst/>
              </a:rPr>
              <a:t>été</a:t>
            </a:r>
            <a:r>
              <a:rPr lang="en-GB" dirty="0">
                <a:effectLst/>
              </a:rPr>
              <a:t> </a:t>
            </a:r>
            <a:r>
              <a:rPr lang="en-GB" dirty="0" err="1">
                <a:effectLst/>
              </a:rPr>
              <a:t>ajoutés</a:t>
            </a:r>
            <a:r>
              <a:rPr lang="en-GB" dirty="0">
                <a:effectLst/>
              </a:rPr>
              <a:t> </a:t>
            </a:r>
            <a:r>
              <a:rPr lang="en-GB" b="1" dirty="0">
                <a:effectLst/>
              </a:rPr>
              <a:t>pour </a:t>
            </a:r>
            <a:r>
              <a:rPr lang="en-GB" b="1" dirty="0" err="1">
                <a:effectLst/>
              </a:rPr>
              <a:t>certains</a:t>
            </a:r>
            <a:r>
              <a:rPr lang="en-GB" b="1" dirty="0">
                <a:effectLst/>
              </a:rPr>
              <a:t> districts</a:t>
            </a:r>
            <a:r>
              <a:rPr lang="en-GB" dirty="0">
                <a:effectLst/>
              </a:rPr>
              <a:t> et ne </a:t>
            </a:r>
            <a:r>
              <a:rPr lang="en-GB" dirty="0" err="1">
                <a:effectLst/>
              </a:rPr>
              <a:t>sont</a:t>
            </a:r>
            <a:r>
              <a:rPr lang="en-GB" dirty="0">
                <a:effectLst/>
              </a:rPr>
              <a:t> pas </a:t>
            </a:r>
            <a:r>
              <a:rPr lang="en-GB" dirty="0" err="1">
                <a:effectLst/>
              </a:rPr>
              <a:t>égaux</a:t>
            </a:r>
            <a:r>
              <a:rPr lang="en-GB" dirty="0">
                <a:effectLst/>
              </a:rPr>
              <a:t> aux </a:t>
            </a:r>
            <a:r>
              <a:rPr lang="en-GB" dirty="0" err="1">
                <a:effectLst/>
              </a:rPr>
              <a:t>ajustements</a:t>
            </a:r>
            <a:r>
              <a:rPr lang="en-GB" dirty="0">
                <a:effectLst/>
              </a:rPr>
              <a:t> </a:t>
            </a:r>
            <a:r>
              <a:rPr lang="en-GB" dirty="0" err="1">
                <a:effectLst/>
              </a:rPr>
              <a:t>nationaux</a:t>
            </a:r>
            <a:r>
              <a:rPr lang="en-GB" dirty="0">
                <a:effectLst/>
              </a:rPr>
              <a:t> dans Spectrum:</a:t>
            </a:r>
          </a:p>
          <a:p>
            <a:pPr lvl="1"/>
            <a:endParaRPr lang="en-GB" i="1" dirty="0">
              <a:effectLst/>
            </a:endParaRPr>
          </a:p>
          <a:p>
            <a:pPr lvl="1"/>
            <a:r>
              <a:rPr lang="en-GB" i="1" dirty="0" err="1">
                <a:effectLst/>
              </a:rPr>
              <a:t>Échelonner</a:t>
            </a:r>
            <a:r>
              <a:rPr lang="en-GB" i="1" dirty="0">
                <a:effectLst/>
              </a:rPr>
              <a:t> les </a:t>
            </a:r>
            <a:r>
              <a:rPr lang="en-GB" i="1" dirty="0" err="1">
                <a:effectLst/>
              </a:rPr>
              <a:t>ajustements</a:t>
            </a:r>
            <a:r>
              <a:rPr lang="en-GB" i="1" dirty="0">
                <a:effectLst/>
              </a:rPr>
              <a:t> </a:t>
            </a:r>
            <a:r>
              <a:rPr lang="en-GB" i="1" dirty="0" err="1">
                <a:effectLst/>
              </a:rPr>
              <a:t>infranationaux</a:t>
            </a:r>
            <a:r>
              <a:rPr lang="en-GB" i="1" dirty="0">
                <a:effectLst/>
              </a:rPr>
              <a:t> </a:t>
            </a:r>
            <a:r>
              <a:rPr lang="en-GB" i="1" dirty="0" err="1">
                <a:effectLst/>
              </a:rPr>
              <a:t>restants</a:t>
            </a:r>
            <a:r>
              <a:rPr lang="en-GB" i="1" dirty="0">
                <a:effectLst/>
              </a:rPr>
              <a:t> pour </a:t>
            </a:r>
            <a:r>
              <a:rPr lang="en-GB" i="1" dirty="0" err="1">
                <a:effectLst/>
              </a:rPr>
              <a:t>qu'ils</a:t>
            </a:r>
            <a:r>
              <a:rPr lang="en-GB" i="1" dirty="0">
                <a:effectLst/>
              </a:rPr>
              <a:t> correspondent aux </a:t>
            </a:r>
            <a:r>
              <a:rPr lang="en-GB" i="1" dirty="0" err="1">
                <a:effectLst/>
              </a:rPr>
              <a:t>ajustements</a:t>
            </a:r>
            <a:r>
              <a:rPr lang="en-GB" i="1" dirty="0">
                <a:effectLst/>
              </a:rPr>
              <a:t> </a:t>
            </a:r>
            <a:r>
              <a:rPr lang="en-GB" i="1" dirty="0" err="1">
                <a:effectLst/>
              </a:rPr>
              <a:t>nationaux</a:t>
            </a:r>
            <a:r>
              <a:rPr lang="en-GB" i="1" dirty="0">
                <a:effectLst/>
              </a:rPr>
              <a:t>.</a:t>
            </a:r>
            <a:endParaRPr lang="en-GB" b="0" i="0" dirty="0">
              <a:effectLst/>
            </a:endParaRPr>
          </a:p>
        </p:txBody>
      </p:sp>
      <p:sp>
        <p:nvSpPr>
          <p:cNvPr id="2" name="Content Placeholder 2">
            <a:extLst>
              <a:ext uri="{FF2B5EF4-FFF2-40B4-BE49-F238E27FC236}">
                <a16:creationId xmlns:a16="http://schemas.microsoft.com/office/drawing/2014/main" id="{B712B9B6-34E7-9B63-2ED2-F1CE73D23575}"/>
              </a:ext>
            </a:extLst>
          </p:cNvPr>
          <p:cNvSpPr txBox="1">
            <a:spLocks/>
          </p:cNvSpPr>
          <p:nvPr/>
        </p:nvSpPr>
        <p:spPr>
          <a:xfrm>
            <a:off x="822343" y="545216"/>
            <a:ext cx="9656956" cy="746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Application des </a:t>
            </a:r>
            <a:r>
              <a:rPr lang="en-US" sz="3200" b="1" dirty="0" err="1"/>
              <a:t>ajustements</a:t>
            </a:r>
            <a:r>
              <a:rPr lang="en-US" sz="3200" b="1" dirty="0"/>
              <a:t> du Spectrum à Naomi</a:t>
            </a:r>
          </a:p>
        </p:txBody>
      </p:sp>
    </p:spTree>
    <p:extLst>
      <p:ext uri="{BB962C8B-B14F-4D97-AF65-F5344CB8AC3E}">
        <p14:creationId xmlns:p14="http://schemas.microsoft.com/office/powerpoint/2010/main" val="366608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F98637-A231-26C3-8838-1AE75BD2F7C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674F4EC-53B3-B83A-7762-EFA6999FC506}"/>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B6341286-A864-7EAE-8329-4DED44F8C70B}"/>
              </a:ext>
            </a:extLst>
          </p:cNvPr>
          <p:cNvSpPr txBox="1">
            <a:spLocks/>
          </p:cNvSpPr>
          <p:nvPr/>
        </p:nvSpPr>
        <p:spPr>
          <a:xfrm>
            <a:off x="802888" y="545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pic>
        <p:nvPicPr>
          <p:cNvPr id="7" name="Picture 6">
            <a:extLst>
              <a:ext uri="{FF2B5EF4-FFF2-40B4-BE49-F238E27FC236}">
                <a16:creationId xmlns:a16="http://schemas.microsoft.com/office/drawing/2014/main" id="{65F9D5B2-C89D-7AFB-BC08-94B2AAEB4156}"/>
              </a:ext>
            </a:extLst>
          </p:cNvPr>
          <p:cNvPicPr>
            <a:picLocks noChangeAspect="1"/>
          </p:cNvPicPr>
          <p:nvPr/>
        </p:nvPicPr>
        <p:blipFill>
          <a:blip r:embed="rId3"/>
          <a:srcRect t="1816" r="14834"/>
          <a:stretch/>
        </p:blipFill>
        <p:spPr>
          <a:xfrm>
            <a:off x="3677683" y="1431200"/>
            <a:ext cx="8224357" cy="3463225"/>
          </a:xfrm>
          <a:prstGeom prst="rect">
            <a:avLst/>
          </a:prstGeom>
        </p:spPr>
      </p:pic>
      <p:cxnSp>
        <p:nvCxnSpPr>
          <p:cNvPr id="11" name="Straight Arrow Connector 10">
            <a:extLst>
              <a:ext uri="{FF2B5EF4-FFF2-40B4-BE49-F238E27FC236}">
                <a16:creationId xmlns:a16="http://schemas.microsoft.com/office/drawing/2014/main" id="{CF2026E9-BA3B-66CC-2911-7FC84D38D56A}"/>
              </a:ext>
            </a:extLst>
          </p:cNvPr>
          <p:cNvCxnSpPr>
            <a:cxnSpLocks/>
          </p:cNvCxnSpPr>
          <p:nvPr/>
        </p:nvCxnSpPr>
        <p:spPr>
          <a:xfrm>
            <a:off x="5084144" y="2890963"/>
            <a:ext cx="0" cy="179119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3">
            <a:extLst>
              <a:ext uri="{FF2B5EF4-FFF2-40B4-BE49-F238E27FC236}">
                <a16:creationId xmlns:a16="http://schemas.microsoft.com/office/drawing/2014/main" id="{D915F50F-8734-1366-4A53-F7416679AF3B}"/>
              </a:ext>
            </a:extLst>
          </p:cNvPr>
          <p:cNvSpPr txBox="1"/>
          <p:nvPr/>
        </p:nvSpPr>
        <p:spPr>
          <a:xfrm>
            <a:off x="4782425"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85 %</a:t>
            </a:r>
          </a:p>
        </p:txBody>
      </p:sp>
      <p:sp>
        <p:nvSpPr>
          <p:cNvPr id="15" name="TextBox 14">
            <a:extLst>
              <a:ext uri="{FF2B5EF4-FFF2-40B4-BE49-F238E27FC236}">
                <a16:creationId xmlns:a16="http://schemas.microsoft.com/office/drawing/2014/main" id="{15B40ECD-4729-402C-023A-ECBA1A9268DA}"/>
              </a:ext>
            </a:extLst>
          </p:cNvPr>
          <p:cNvSpPr txBox="1"/>
          <p:nvPr/>
        </p:nvSpPr>
        <p:spPr>
          <a:xfrm>
            <a:off x="3800312" y="4940076"/>
            <a:ext cx="2184936" cy="738664"/>
          </a:xfrm>
          <a:prstGeom prst="rect">
            <a:avLst/>
          </a:prstGeom>
          <a:noFill/>
        </p:spPr>
        <p:txBody>
          <a:bodyPr wrap="square" rtlCol="0">
            <a:spAutoFit/>
          </a:bodyPr>
          <a:lstStyle/>
          <a:p>
            <a:pPr algn="ctr"/>
            <a:r>
              <a:rPr lang="en-US" sz="1400" dirty="0"/>
              <a:t>15% de </a:t>
            </a:r>
            <a:r>
              <a:rPr lang="en-US" sz="1400" dirty="0" err="1"/>
              <a:t>besoins</a:t>
            </a:r>
            <a:r>
              <a:rPr lang="en-US" sz="1400" dirty="0"/>
              <a:t> non </a:t>
            </a:r>
            <a:r>
              <a:rPr lang="en-US" sz="1400" dirty="0" err="1"/>
              <a:t>satisfaits</a:t>
            </a:r>
            <a:endParaRPr lang="en-US" sz="1400" dirty="0"/>
          </a:p>
          <a:p>
            <a:pPr algn="ctr"/>
            <a:r>
              <a:rPr lang="en-US" sz="1400" dirty="0"/>
              <a:t>85% TX_CURR</a:t>
            </a:r>
          </a:p>
        </p:txBody>
      </p:sp>
      <p:sp>
        <p:nvSpPr>
          <p:cNvPr id="16" name="TextBox 15">
            <a:extLst>
              <a:ext uri="{FF2B5EF4-FFF2-40B4-BE49-F238E27FC236}">
                <a16:creationId xmlns:a16="http://schemas.microsoft.com/office/drawing/2014/main" id="{4F65862E-A437-7D03-70FE-3CF789A87C93}"/>
              </a:ext>
            </a:extLst>
          </p:cNvPr>
          <p:cNvSpPr txBox="1"/>
          <p:nvPr/>
        </p:nvSpPr>
        <p:spPr>
          <a:xfrm>
            <a:off x="5785581" y="4926817"/>
            <a:ext cx="2184936" cy="1169551"/>
          </a:xfrm>
          <a:prstGeom prst="rect">
            <a:avLst/>
          </a:prstGeom>
          <a:noFill/>
        </p:spPr>
        <p:txBody>
          <a:bodyPr wrap="square" rtlCol="0">
            <a:spAutoFit/>
          </a:bodyPr>
          <a:lstStyle/>
          <a:p>
            <a:pPr algn="ctr"/>
            <a:r>
              <a:rPr lang="en-US" sz="1400" dirty="0"/>
              <a:t>3% de </a:t>
            </a:r>
            <a:r>
              <a:rPr lang="en-US" sz="1400" dirty="0" err="1"/>
              <a:t>besoins</a:t>
            </a:r>
            <a:r>
              <a:rPr lang="en-US" sz="1400" dirty="0"/>
              <a:t> non </a:t>
            </a:r>
            <a:r>
              <a:rPr lang="en-US" sz="1400" dirty="0" err="1"/>
              <a:t>satisfaits</a:t>
            </a:r>
            <a:endParaRPr lang="en-US" sz="1400" dirty="0"/>
          </a:p>
          <a:p>
            <a:pPr algn="ctr"/>
            <a:r>
              <a:rPr lang="en-US" sz="1400" dirty="0"/>
              <a:t>97% TX_CURR</a:t>
            </a:r>
          </a:p>
          <a:p>
            <a:pPr algn="ctr"/>
            <a:r>
              <a:rPr lang="en-US" sz="1400" dirty="0"/>
              <a:t>12 % </a:t>
            </a:r>
            <a:r>
              <a:rPr lang="en-US" sz="1400" dirty="0" err="1"/>
              <a:t>d'enregistrements</a:t>
            </a:r>
            <a:r>
              <a:rPr lang="en-US" sz="1400" dirty="0"/>
              <a:t> NULL</a:t>
            </a:r>
          </a:p>
        </p:txBody>
      </p:sp>
      <p:cxnSp>
        <p:nvCxnSpPr>
          <p:cNvPr id="17" name="Straight Arrow Connector 16">
            <a:extLst>
              <a:ext uri="{FF2B5EF4-FFF2-40B4-BE49-F238E27FC236}">
                <a16:creationId xmlns:a16="http://schemas.microsoft.com/office/drawing/2014/main" id="{20B74A17-4DC3-D6AC-5119-A97C968F630F}"/>
              </a:ext>
            </a:extLst>
          </p:cNvPr>
          <p:cNvCxnSpPr>
            <a:cxnSpLocks/>
          </p:cNvCxnSpPr>
          <p:nvPr/>
        </p:nvCxnSpPr>
        <p:spPr>
          <a:xfrm>
            <a:off x="7069413" y="2629353"/>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3">
            <a:extLst>
              <a:ext uri="{FF2B5EF4-FFF2-40B4-BE49-F238E27FC236}">
                <a16:creationId xmlns:a16="http://schemas.microsoft.com/office/drawing/2014/main" id="{D5A906B0-7306-C7C6-1856-4D448526C047}"/>
              </a:ext>
            </a:extLst>
          </p:cNvPr>
          <p:cNvSpPr txBox="1"/>
          <p:nvPr/>
        </p:nvSpPr>
        <p:spPr>
          <a:xfrm>
            <a:off x="6767694"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97%</a:t>
            </a:r>
          </a:p>
        </p:txBody>
      </p:sp>
      <p:cxnSp>
        <p:nvCxnSpPr>
          <p:cNvPr id="23" name="Straight Arrow Connector 22">
            <a:extLst>
              <a:ext uri="{FF2B5EF4-FFF2-40B4-BE49-F238E27FC236}">
                <a16:creationId xmlns:a16="http://schemas.microsoft.com/office/drawing/2014/main" id="{45EDCC1E-2C72-FC3B-6D27-3E0F71D73BBE}"/>
              </a:ext>
            </a:extLst>
          </p:cNvPr>
          <p:cNvCxnSpPr>
            <a:cxnSpLocks/>
          </p:cNvCxnSpPr>
          <p:nvPr/>
        </p:nvCxnSpPr>
        <p:spPr>
          <a:xfrm>
            <a:off x="9054681" y="2629353"/>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13">
            <a:extLst>
              <a:ext uri="{FF2B5EF4-FFF2-40B4-BE49-F238E27FC236}">
                <a16:creationId xmlns:a16="http://schemas.microsoft.com/office/drawing/2014/main" id="{2EF601E8-A3A1-14A6-4D17-81B66D4F1EF0}"/>
              </a:ext>
            </a:extLst>
          </p:cNvPr>
          <p:cNvSpPr txBox="1"/>
          <p:nvPr/>
        </p:nvSpPr>
        <p:spPr>
          <a:xfrm>
            <a:off x="8752962"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87%</a:t>
            </a:r>
          </a:p>
        </p:txBody>
      </p:sp>
      <p:sp>
        <p:nvSpPr>
          <p:cNvPr id="26" name="TextBox 25">
            <a:extLst>
              <a:ext uri="{FF2B5EF4-FFF2-40B4-BE49-F238E27FC236}">
                <a16:creationId xmlns:a16="http://schemas.microsoft.com/office/drawing/2014/main" id="{DD88D6FA-DE11-5314-72A3-5DB5361F8808}"/>
              </a:ext>
            </a:extLst>
          </p:cNvPr>
          <p:cNvSpPr txBox="1"/>
          <p:nvPr/>
        </p:nvSpPr>
        <p:spPr>
          <a:xfrm>
            <a:off x="7807317" y="4926816"/>
            <a:ext cx="2184936" cy="830997"/>
          </a:xfrm>
          <a:prstGeom prst="rect">
            <a:avLst/>
          </a:prstGeom>
          <a:noFill/>
        </p:spPr>
        <p:txBody>
          <a:bodyPr wrap="square" rtlCol="0">
            <a:spAutoFit/>
          </a:bodyPr>
          <a:lstStyle/>
          <a:p>
            <a:pPr algn="ctr"/>
            <a:r>
              <a:rPr lang="en-US" sz="1600" dirty="0"/>
              <a:t>13% de </a:t>
            </a:r>
            <a:r>
              <a:rPr lang="en-US" sz="1600" dirty="0" err="1"/>
              <a:t>besoins</a:t>
            </a:r>
            <a:r>
              <a:rPr lang="en-US" sz="1600" dirty="0"/>
              <a:t> non </a:t>
            </a:r>
            <a:r>
              <a:rPr lang="en-US" sz="1600" dirty="0" err="1"/>
              <a:t>satisfaits</a:t>
            </a:r>
            <a:endParaRPr lang="en-US" sz="1600" dirty="0"/>
          </a:p>
          <a:p>
            <a:pPr algn="ctr"/>
            <a:r>
              <a:rPr lang="en-US" sz="1600" dirty="0"/>
              <a:t>97% TX_CURR</a:t>
            </a:r>
          </a:p>
          <a:p>
            <a:pPr algn="ctr"/>
            <a:r>
              <a:rPr lang="en-US" sz="1600" dirty="0"/>
              <a:t>12 % </a:t>
            </a:r>
            <a:r>
              <a:rPr lang="en-US" sz="1600" dirty="0" err="1"/>
              <a:t>d'enregistrements</a:t>
            </a:r>
            <a:r>
              <a:rPr lang="en-US" sz="1600" dirty="0"/>
              <a:t> NULL</a:t>
            </a:r>
          </a:p>
        </p:txBody>
      </p:sp>
      <p:cxnSp>
        <p:nvCxnSpPr>
          <p:cNvPr id="27" name="Straight Arrow Connector 26">
            <a:extLst>
              <a:ext uri="{FF2B5EF4-FFF2-40B4-BE49-F238E27FC236}">
                <a16:creationId xmlns:a16="http://schemas.microsoft.com/office/drawing/2014/main" id="{3DD05DC5-2F20-D9DB-1394-95A4A0DE4CAA}"/>
              </a:ext>
            </a:extLst>
          </p:cNvPr>
          <p:cNvCxnSpPr>
            <a:cxnSpLocks/>
          </p:cNvCxnSpPr>
          <p:nvPr/>
        </p:nvCxnSpPr>
        <p:spPr>
          <a:xfrm>
            <a:off x="11002877" y="2636986"/>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13">
            <a:extLst>
              <a:ext uri="{FF2B5EF4-FFF2-40B4-BE49-F238E27FC236}">
                <a16:creationId xmlns:a16="http://schemas.microsoft.com/office/drawing/2014/main" id="{7A4EDCBB-0C84-6B30-DAAC-B0EBBC6A21B2}"/>
              </a:ext>
            </a:extLst>
          </p:cNvPr>
          <p:cNvSpPr txBox="1"/>
          <p:nvPr/>
        </p:nvSpPr>
        <p:spPr>
          <a:xfrm>
            <a:off x="10699217"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85%</a:t>
            </a:r>
          </a:p>
        </p:txBody>
      </p:sp>
      <p:sp>
        <p:nvSpPr>
          <p:cNvPr id="29" name="TextBox 28">
            <a:extLst>
              <a:ext uri="{FF2B5EF4-FFF2-40B4-BE49-F238E27FC236}">
                <a16:creationId xmlns:a16="http://schemas.microsoft.com/office/drawing/2014/main" id="{53C8ED24-AECF-3D3D-46C7-8584443860A3}"/>
              </a:ext>
            </a:extLst>
          </p:cNvPr>
          <p:cNvSpPr txBox="1"/>
          <p:nvPr/>
        </p:nvSpPr>
        <p:spPr>
          <a:xfrm>
            <a:off x="9717104" y="4894425"/>
            <a:ext cx="2184936" cy="830997"/>
          </a:xfrm>
          <a:prstGeom prst="rect">
            <a:avLst/>
          </a:prstGeom>
          <a:noFill/>
        </p:spPr>
        <p:txBody>
          <a:bodyPr wrap="square" rtlCol="0">
            <a:spAutoFit/>
          </a:bodyPr>
          <a:lstStyle/>
          <a:p>
            <a:pPr algn="ctr"/>
            <a:r>
              <a:rPr lang="en-US" sz="1600"/>
              <a:t>15% de besoins non satisfaits</a:t>
            </a:r>
          </a:p>
          <a:p>
            <a:pPr algn="ctr"/>
            <a:r>
              <a:rPr lang="en-US" sz="1600"/>
              <a:t>85% TX_CURR</a:t>
            </a:r>
          </a:p>
          <a:p>
            <a:pPr algn="ctr"/>
            <a:r>
              <a:rPr lang="en-US" sz="1600"/>
              <a:t>12 % d'enregistrements NULL</a:t>
            </a:r>
          </a:p>
        </p:txBody>
      </p:sp>
      <p:sp>
        <p:nvSpPr>
          <p:cNvPr id="30" name="TextBox 29">
            <a:extLst>
              <a:ext uri="{FF2B5EF4-FFF2-40B4-BE49-F238E27FC236}">
                <a16:creationId xmlns:a16="http://schemas.microsoft.com/office/drawing/2014/main" id="{853CDB40-661C-E2A8-2712-E65E32173B4E}"/>
              </a:ext>
            </a:extLst>
          </p:cNvPr>
          <p:cNvSpPr txBox="1"/>
          <p:nvPr/>
        </p:nvSpPr>
        <p:spPr>
          <a:xfrm>
            <a:off x="116731" y="1004130"/>
            <a:ext cx="3677682" cy="5170646"/>
          </a:xfrm>
          <a:prstGeom prst="rect">
            <a:avLst/>
          </a:prstGeom>
          <a:noFill/>
        </p:spPr>
        <p:txBody>
          <a:bodyPr wrap="square" rtlCol="0">
            <a:spAutoFit/>
          </a:bodyPr>
          <a:lstStyle/>
          <a:p>
            <a:pPr marL="285750" indent="-285750">
              <a:buFont typeface="Arial" panose="020B0604020202020204" pitchFamily="34" charset="0"/>
              <a:buChar char="•"/>
            </a:pPr>
            <a:r>
              <a:rPr lang="en-US" sz="1500" dirty="0"/>
              <a:t>Les données du programme ART </a:t>
            </a:r>
            <a:r>
              <a:rPr lang="en-US" sz="1500" dirty="0" err="1"/>
              <a:t>ajustées</a:t>
            </a:r>
            <a:r>
              <a:rPr lang="en-US" sz="1500" dirty="0"/>
              <a:t> </a:t>
            </a:r>
            <a:r>
              <a:rPr lang="en-US" sz="1500" b="1" dirty="0" err="1"/>
              <a:t>affectent</a:t>
            </a:r>
            <a:r>
              <a:rPr lang="en-US" sz="1500" b="1" dirty="0"/>
              <a:t> </a:t>
            </a:r>
            <a:r>
              <a:rPr lang="en-US" sz="1500" dirty="0" err="1"/>
              <a:t>également</a:t>
            </a:r>
            <a:r>
              <a:rPr lang="en-US" sz="1500" dirty="0"/>
              <a:t> </a:t>
            </a:r>
            <a:r>
              <a:rPr lang="en-US" sz="1500" b="1" dirty="0" err="1"/>
              <a:t>l'</a:t>
            </a:r>
            <a:r>
              <a:rPr lang="en-US" sz="1500" dirty="0" err="1"/>
              <a:t>estimation</a:t>
            </a:r>
            <a:r>
              <a:rPr lang="en-US" sz="1500" dirty="0"/>
              <a:t> du </a:t>
            </a:r>
            <a:r>
              <a:rPr lang="en-US" sz="1500" dirty="0" err="1"/>
              <a:t>nombre</a:t>
            </a:r>
            <a:r>
              <a:rPr lang="en-US" sz="1500" dirty="0"/>
              <a:t> de </a:t>
            </a:r>
            <a:r>
              <a:rPr lang="en-US" sz="1500" b="1" dirty="0" err="1"/>
              <a:t>personnes</a:t>
            </a:r>
            <a:r>
              <a:rPr lang="en-US" sz="1500" b="1" dirty="0"/>
              <a:t> vivant avec le VIH dans le district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Si le </a:t>
            </a:r>
            <a:r>
              <a:rPr lang="en-US" sz="1500" dirty="0" err="1"/>
              <a:t>nombre</a:t>
            </a:r>
            <a:r>
              <a:rPr lang="en-US" sz="1500" dirty="0"/>
              <a:t> </a:t>
            </a:r>
            <a:r>
              <a:rPr lang="en-US" sz="1500" dirty="0" err="1"/>
              <a:t>d'ART</a:t>
            </a:r>
            <a:r>
              <a:rPr lang="en-US" sz="1500" dirty="0"/>
              <a:t> </a:t>
            </a:r>
            <a:r>
              <a:rPr lang="en-US" sz="1500" dirty="0" err="1"/>
              <a:t>est</a:t>
            </a:r>
            <a:r>
              <a:rPr lang="en-US" sz="1500" dirty="0"/>
              <a:t> </a:t>
            </a:r>
            <a:r>
              <a:rPr lang="en-US" sz="1500" dirty="0" err="1"/>
              <a:t>ajusté</a:t>
            </a:r>
            <a:r>
              <a:rPr lang="en-US" sz="1500" dirty="0"/>
              <a:t> à la </a:t>
            </a:r>
            <a:r>
              <a:rPr lang="en-US" sz="1500" dirty="0" err="1"/>
              <a:t>baisse</a:t>
            </a:r>
            <a:r>
              <a:rPr lang="en-US" sz="1500" dirty="0"/>
              <a:t>, il </a:t>
            </a:r>
            <a:r>
              <a:rPr lang="en-US" sz="1500" dirty="0" err="1"/>
              <a:t>est</a:t>
            </a:r>
            <a:r>
              <a:rPr lang="en-US" sz="1500" dirty="0"/>
              <a:t> possible que le </a:t>
            </a:r>
            <a:r>
              <a:rPr lang="en-US" sz="1500" dirty="0" err="1"/>
              <a:t>nombre</a:t>
            </a:r>
            <a:r>
              <a:rPr lang="en-US" sz="1500" dirty="0"/>
              <a:t> </a:t>
            </a:r>
            <a:r>
              <a:rPr lang="en-US" sz="1500" dirty="0" err="1"/>
              <a:t>déclaré</a:t>
            </a:r>
            <a:r>
              <a:rPr lang="en-US" sz="1500" dirty="0"/>
              <a:t> </a:t>
            </a:r>
            <a:r>
              <a:rPr lang="en-US" sz="1500" dirty="0" err="1"/>
              <a:t>d'ART</a:t>
            </a:r>
            <a:r>
              <a:rPr lang="en-US" sz="1500" dirty="0"/>
              <a:t> (TX_CURR) </a:t>
            </a:r>
            <a:r>
              <a:rPr lang="en-US" sz="1500" dirty="0" err="1"/>
              <a:t>soit</a:t>
            </a:r>
            <a:r>
              <a:rPr lang="en-US" sz="1500" dirty="0"/>
              <a:t> plus </a:t>
            </a:r>
            <a:r>
              <a:rPr lang="en-US" sz="1500" dirty="0" err="1"/>
              <a:t>élevé</a:t>
            </a:r>
            <a:r>
              <a:rPr lang="en-US" sz="1500" dirty="0"/>
              <a:t> que le </a:t>
            </a:r>
            <a:r>
              <a:rPr lang="en-US" sz="1500" dirty="0" err="1"/>
              <a:t>nombre</a:t>
            </a:r>
            <a:r>
              <a:rPr lang="en-US" sz="1500" dirty="0"/>
              <a:t> de PVVIH, </a:t>
            </a:r>
            <a:r>
              <a:rPr lang="en-US" sz="1500" dirty="0" err="1"/>
              <a:t>mais</a:t>
            </a:r>
            <a:r>
              <a:rPr lang="en-US" sz="1500" dirty="0"/>
              <a:t> </a:t>
            </a:r>
            <a:r>
              <a:rPr lang="en-US" sz="1500" dirty="0" err="1"/>
              <a:t>qu'il</a:t>
            </a:r>
            <a:r>
              <a:rPr lang="en-US" sz="1500" dirty="0"/>
              <a:t> y </a:t>
            </a:r>
            <a:r>
              <a:rPr lang="en-US" sz="1500" dirty="0" err="1"/>
              <a:t>ait</a:t>
            </a:r>
            <a:r>
              <a:rPr lang="en-US" sz="1500" dirty="0"/>
              <a:t> </a:t>
            </a:r>
            <a:r>
              <a:rPr lang="en-US" sz="1500" dirty="0" err="1"/>
              <a:t>toujours</a:t>
            </a:r>
            <a:r>
              <a:rPr lang="en-US" sz="1500" dirty="0"/>
              <a:t> un </a:t>
            </a:r>
            <a:r>
              <a:rPr lang="en-US" sz="1500" dirty="0" err="1"/>
              <a:t>écart</a:t>
            </a:r>
            <a:r>
              <a:rPr lang="en-US" sz="1500" dirty="0"/>
              <a:t> de </a:t>
            </a:r>
            <a:r>
              <a:rPr lang="en-US" sz="1500" dirty="0" err="1"/>
              <a:t>traitement</a:t>
            </a:r>
            <a:r>
              <a:rPr lang="en-US" sz="1500" dirty="0"/>
              <a:t> par rapport à </a:t>
            </a:r>
            <a:r>
              <a:rPr lang="en-US" sz="1500" dirty="0" err="1"/>
              <a:t>l'objectif</a:t>
            </a:r>
            <a:r>
              <a:rPr lang="en-US" sz="1500" dirty="0"/>
              <a:t>.</a:t>
            </a:r>
          </a:p>
          <a:p>
            <a:pPr marL="285750" indent="-285750">
              <a:buFont typeface="Arial" panose="020B0604020202020204" pitchFamily="34" charset="0"/>
              <a:buChar char="•"/>
            </a:pPr>
            <a:endParaRPr lang="en-US" sz="1500" dirty="0"/>
          </a:p>
          <a:p>
            <a:r>
              <a:rPr lang="en-US" sz="1500" u="sng" dirty="0"/>
              <a:t>Options pour les </a:t>
            </a:r>
            <a:r>
              <a:rPr lang="en-US" sz="1500" u="sng" dirty="0" err="1"/>
              <a:t>objectifs</a:t>
            </a:r>
            <a:endParaRPr lang="en-US" sz="1500" u="sng" dirty="0"/>
          </a:p>
          <a:p>
            <a:pPr marL="285750" indent="-285750">
              <a:buFont typeface="Arial" panose="020B0604020202020204" pitchFamily="34" charset="0"/>
              <a:buChar char="•"/>
            </a:pPr>
            <a:r>
              <a:rPr lang="en-US" sz="1500" dirty="0"/>
              <a:t>Fixer des </a:t>
            </a:r>
            <a:r>
              <a:rPr lang="en-US" sz="1500" dirty="0" err="1"/>
              <a:t>objectifs</a:t>
            </a:r>
            <a:r>
              <a:rPr lang="en-US" sz="1500" dirty="0"/>
              <a:t> qui </a:t>
            </a:r>
            <a:r>
              <a:rPr lang="en-US" sz="1500" dirty="0" err="1"/>
              <a:t>tiennent</a:t>
            </a:r>
            <a:r>
              <a:rPr lang="en-US" sz="1500" dirty="0"/>
              <a:t> </a:t>
            </a:r>
            <a:r>
              <a:rPr lang="en-US" sz="1500" dirty="0" err="1"/>
              <a:t>compte</a:t>
            </a:r>
            <a:r>
              <a:rPr lang="en-US" sz="1500" dirty="0"/>
              <a:t> de </a:t>
            </a:r>
            <a:r>
              <a:rPr lang="en-US" sz="1500" dirty="0" err="1"/>
              <a:t>l'ajustement</a:t>
            </a:r>
            <a:r>
              <a:rPr lang="en-US" sz="1500" dirty="0"/>
              <a:t> du </a:t>
            </a:r>
            <a:r>
              <a:rPr lang="en-US" sz="1500" dirty="0" err="1"/>
              <a:t>traitement</a:t>
            </a:r>
            <a:r>
              <a:rPr lang="en-US" sz="1500" dirty="0"/>
              <a:t> </a:t>
            </a:r>
            <a:r>
              <a:rPr lang="en-US" sz="1500" dirty="0" err="1"/>
              <a:t>modélisé</a:t>
            </a:r>
            <a:r>
              <a:rPr lang="en-US" sz="1500" dirty="0"/>
              <a:t> ("</a:t>
            </a:r>
            <a:r>
              <a:rPr lang="en-US" sz="1500" dirty="0" err="1"/>
              <a:t>enregistrements</a:t>
            </a:r>
            <a:r>
              <a:rPr lang="en-US" sz="1500" dirty="0"/>
              <a:t> </a:t>
            </a:r>
            <a:r>
              <a:rPr lang="en-US" sz="1500" dirty="0" err="1"/>
              <a:t>nuls</a:t>
            </a:r>
            <a:r>
              <a:rPr lang="en-US" sz="1500" dirty="0"/>
              <a:t>")</a:t>
            </a:r>
          </a:p>
          <a:p>
            <a:pPr marL="742950" lvl="1" indent="-285750">
              <a:buFont typeface="Arial" panose="020B0604020202020204" pitchFamily="34" charset="0"/>
              <a:buChar char="•"/>
            </a:pPr>
            <a:r>
              <a:rPr lang="en-US" sz="1500" i="1" dirty="0" err="1"/>
              <a:t>Cible</a:t>
            </a:r>
            <a:r>
              <a:rPr lang="en-US" sz="1500" i="1" dirty="0"/>
              <a:t> &gt; PLHIV</a:t>
            </a:r>
          </a:p>
          <a:p>
            <a:pPr marL="742950" lvl="1" indent="-285750">
              <a:buFont typeface="Arial" panose="020B0604020202020204" pitchFamily="34" charset="0"/>
              <a:buChar char="•"/>
            </a:pPr>
            <a:r>
              <a:rPr lang="en-US" sz="1500" i="1" dirty="0" err="1"/>
              <a:t>L'hypothèse</a:t>
            </a:r>
            <a:r>
              <a:rPr lang="en-US" sz="1500" i="1" dirty="0"/>
              <a:t> </a:t>
            </a:r>
            <a:r>
              <a:rPr lang="en-US" sz="1500" i="1" dirty="0" err="1"/>
              <a:t>d'une</a:t>
            </a:r>
            <a:r>
              <a:rPr lang="en-US" sz="1500" i="1" dirty="0"/>
              <a:t> </a:t>
            </a:r>
            <a:r>
              <a:rPr lang="en-US" sz="1500" i="1" dirty="0" err="1"/>
              <a:t>poursuite</a:t>
            </a:r>
            <a:r>
              <a:rPr lang="en-US" sz="1500" i="1" dirty="0"/>
              <a:t> du </a:t>
            </a:r>
            <a:r>
              <a:rPr lang="en-US" sz="1500" i="1" dirty="0" err="1"/>
              <a:t>surnombre</a:t>
            </a:r>
            <a:endParaRPr lang="en-US" sz="1500" i="1" dirty="0"/>
          </a:p>
          <a:p>
            <a:pPr marL="285750" indent="-285750">
              <a:buFont typeface="Arial" panose="020B0604020202020204" pitchFamily="34" charset="0"/>
              <a:buChar char="•"/>
            </a:pPr>
            <a:r>
              <a:rPr lang="en-US" sz="1500" dirty="0"/>
              <a:t>Fixer des </a:t>
            </a:r>
            <a:r>
              <a:rPr lang="en-US" sz="1500" dirty="0" err="1"/>
              <a:t>objectifs</a:t>
            </a:r>
            <a:r>
              <a:rPr lang="en-US" sz="1500" dirty="0"/>
              <a:t> </a:t>
            </a:r>
            <a:r>
              <a:rPr lang="en-US" sz="1500" dirty="0" err="1"/>
              <a:t>basés</a:t>
            </a:r>
            <a:r>
              <a:rPr lang="en-US" sz="1500" dirty="0"/>
              <a:t> sur les PVVIH</a:t>
            </a:r>
          </a:p>
        </p:txBody>
      </p:sp>
      <p:pic>
        <p:nvPicPr>
          <p:cNvPr id="31" name="Picture 30">
            <a:extLst>
              <a:ext uri="{FF2B5EF4-FFF2-40B4-BE49-F238E27FC236}">
                <a16:creationId xmlns:a16="http://schemas.microsoft.com/office/drawing/2014/main" id="{F62F55D2-0E0B-E9D8-CA63-01219901B8CE}"/>
              </a:ext>
            </a:extLst>
          </p:cNvPr>
          <p:cNvPicPr>
            <a:picLocks noChangeAspect="1"/>
          </p:cNvPicPr>
          <p:nvPr/>
        </p:nvPicPr>
        <p:blipFill>
          <a:blip r:embed="rId4"/>
          <a:srcRect r="56488" b="-7083"/>
          <a:stretch/>
        </p:blipFill>
        <p:spPr>
          <a:xfrm>
            <a:off x="4901016" y="5854577"/>
            <a:ext cx="2530916" cy="584775"/>
          </a:xfrm>
          <a:prstGeom prst="rect">
            <a:avLst/>
          </a:prstGeom>
        </p:spPr>
      </p:pic>
      <p:pic>
        <p:nvPicPr>
          <p:cNvPr id="32" name="Picture 31">
            <a:extLst>
              <a:ext uri="{FF2B5EF4-FFF2-40B4-BE49-F238E27FC236}">
                <a16:creationId xmlns:a16="http://schemas.microsoft.com/office/drawing/2014/main" id="{9AD80758-0B8B-F462-4FA0-B46C2F8DB151}"/>
              </a:ext>
            </a:extLst>
          </p:cNvPr>
          <p:cNvPicPr>
            <a:picLocks noChangeAspect="1"/>
          </p:cNvPicPr>
          <p:nvPr/>
        </p:nvPicPr>
        <p:blipFill>
          <a:blip r:embed="rId4"/>
          <a:srcRect l="43475" t="16095"/>
          <a:stretch/>
        </p:blipFill>
        <p:spPr>
          <a:xfrm>
            <a:off x="4860244" y="6381416"/>
            <a:ext cx="3287839" cy="458206"/>
          </a:xfrm>
          <a:prstGeom prst="rect">
            <a:avLst/>
          </a:prstGeom>
        </p:spPr>
      </p:pic>
      <p:sp>
        <p:nvSpPr>
          <p:cNvPr id="2" name="Rectangle 1">
            <a:extLst>
              <a:ext uri="{FF2B5EF4-FFF2-40B4-BE49-F238E27FC236}">
                <a16:creationId xmlns:a16="http://schemas.microsoft.com/office/drawing/2014/main" id="{AA002CD4-5933-CEF4-179E-D6172B3245C5}"/>
              </a:ext>
            </a:extLst>
          </p:cNvPr>
          <p:cNvSpPr/>
          <p:nvPr/>
        </p:nvSpPr>
        <p:spPr>
          <a:xfrm>
            <a:off x="7970517" y="1291544"/>
            <a:ext cx="3931523" cy="50898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62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3CEA55B-FC87-FA1A-0F09-F91C1768761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60D94A4-4557-8248-BDB1-7145A3EA68E2}"/>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B33670D0-4DF0-673C-6809-AA93855A9C94}"/>
              </a:ext>
            </a:extLst>
          </p:cNvPr>
          <p:cNvSpPr txBox="1">
            <a:spLocks/>
          </p:cNvSpPr>
          <p:nvPr/>
        </p:nvSpPr>
        <p:spPr>
          <a:xfrm>
            <a:off x="802888" y="545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pic>
        <p:nvPicPr>
          <p:cNvPr id="7" name="Picture 6">
            <a:extLst>
              <a:ext uri="{FF2B5EF4-FFF2-40B4-BE49-F238E27FC236}">
                <a16:creationId xmlns:a16="http://schemas.microsoft.com/office/drawing/2014/main" id="{7B118259-03BC-2FAB-3F35-A099B0938CE0}"/>
              </a:ext>
            </a:extLst>
          </p:cNvPr>
          <p:cNvPicPr>
            <a:picLocks noChangeAspect="1"/>
          </p:cNvPicPr>
          <p:nvPr/>
        </p:nvPicPr>
        <p:blipFill>
          <a:blip r:embed="rId3"/>
          <a:srcRect t="1816" r="14834"/>
          <a:stretch/>
        </p:blipFill>
        <p:spPr>
          <a:xfrm>
            <a:off x="3677683" y="1431200"/>
            <a:ext cx="8224357" cy="3463225"/>
          </a:xfrm>
          <a:prstGeom prst="rect">
            <a:avLst/>
          </a:prstGeom>
        </p:spPr>
      </p:pic>
      <p:cxnSp>
        <p:nvCxnSpPr>
          <p:cNvPr id="11" name="Straight Arrow Connector 10">
            <a:extLst>
              <a:ext uri="{FF2B5EF4-FFF2-40B4-BE49-F238E27FC236}">
                <a16:creationId xmlns:a16="http://schemas.microsoft.com/office/drawing/2014/main" id="{3FE965AF-B4FD-9B02-2F4B-B831CE85A50C}"/>
              </a:ext>
            </a:extLst>
          </p:cNvPr>
          <p:cNvCxnSpPr>
            <a:cxnSpLocks/>
          </p:cNvCxnSpPr>
          <p:nvPr/>
        </p:nvCxnSpPr>
        <p:spPr>
          <a:xfrm>
            <a:off x="5084144" y="2890963"/>
            <a:ext cx="0" cy="179119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3">
            <a:extLst>
              <a:ext uri="{FF2B5EF4-FFF2-40B4-BE49-F238E27FC236}">
                <a16:creationId xmlns:a16="http://schemas.microsoft.com/office/drawing/2014/main" id="{3AFEFC50-841A-A6ED-5219-7AECAF9481A5}"/>
              </a:ext>
            </a:extLst>
          </p:cNvPr>
          <p:cNvSpPr txBox="1"/>
          <p:nvPr/>
        </p:nvSpPr>
        <p:spPr>
          <a:xfrm>
            <a:off x="4782425"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85 %</a:t>
            </a:r>
          </a:p>
        </p:txBody>
      </p:sp>
      <p:sp>
        <p:nvSpPr>
          <p:cNvPr id="15" name="TextBox 14">
            <a:extLst>
              <a:ext uri="{FF2B5EF4-FFF2-40B4-BE49-F238E27FC236}">
                <a16:creationId xmlns:a16="http://schemas.microsoft.com/office/drawing/2014/main" id="{D4CDBCD5-7BCE-7242-6C37-A0000B44C4CD}"/>
              </a:ext>
            </a:extLst>
          </p:cNvPr>
          <p:cNvSpPr txBox="1"/>
          <p:nvPr/>
        </p:nvSpPr>
        <p:spPr>
          <a:xfrm>
            <a:off x="3800312" y="4940076"/>
            <a:ext cx="2184936" cy="738664"/>
          </a:xfrm>
          <a:prstGeom prst="rect">
            <a:avLst/>
          </a:prstGeom>
          <a:noFill/>
        </p:spPr>
        <p:txBody>
          <a:bodyPr wrap="square" rtlCol="0">
            <a:spAutoFit/>
          </a:bodyPr>
          <a:lstStyle/>
          <a:p>
            <a:pPr algn="ctr"/>
            <a:r>
              <a:rPr lang="en-US" sz="1400" dirty="0"/>
              <a:t>15% de </a:t>
            </a:r>
            <a:r>
              <a:rPr lang="en-US" sz="1400" dirty="0" err="1"/>
              <a:t>besoins</a:t>
            </a:r>
            <a:r>
              <a:rPr lang="en-US" sz="1400" dirty="0"/>
              <a:t> non </a:t>
            </a:r>
            <a:r>
              <a:rPr lang="en-US" sz="1400" dirty="0" err="1"/>
              <a:t>satisfaits</a:t>
            </a:r>
            <a:endParaRPr lang="en-US" sz="1400" dirty="0"/>
          </a:p>
          <a:p>
            <a:pPr algn="ctr"/>
            <a:r>
              <a:rPr lang="en-US" sz="1400" dirty="0"/>
              <a:t>85% TX_CURR</a:t>
            </a:r>
          </a:p>
        </p:txBody>
      </p:sp>
      <p:sp>
        <p:nvSpPr>
          <p:cNvPr id="16" name="TextBox 15">
            <a:extLst>
              <a:ext uri="{FF2B5EF4-FFF2-40B4-BE49-F238E27FC236}">
                <a16:creationId xmlns:a16="http://schemas.microsoft.com/office/drawing/2014/main" id="{FF30D6E2-17C2-D3A0-BAB7-31501ED51BCA}"/>
              </a:ext>
            </a:extLst>
          </p:cNvPr>
          <p:cNvSpPr txBox="1"/>
          <p:nvPr/>
        </p:nvSpPr>
        <p:spPr>
          <a:xfrm>
            <a:off x="5785581" y="4926817"/>
            <a:ext cx="2184936" cy="1169551"/>
          </a:xfrm>
          <a:prstGeom prst="rect">
            <a:avLst/>
          </a:prstGeom>
          <a:noFill/>
        </p:spPr>
        <p:txBody>
          <a:bodyPr wrap="square" rtlCol="0">
            <a:spAutoFit/>
          </a:bodyPr>
          <a:lstStyle/>
          <a:p>
            <a:pPr algn="ctr"/>
            <a:r>
              <a:rPr lang="en-US" sz="1400" dirty="0"/>
              <a:t>3% de </a:t>
            </a:r>
            <a:r>
              <a:rPr lang="en-US" sz="1400" dirty="0" err="1"/>
              <a:t>besoins</a:t>
            </a:r>
            <a:r>
              <a:rPr lang="en-US" sz="1400" dirty="0"/>
              <a:t> non </a:t>
            </a:r>
            <a:r>
              <a:rPr lang="en-US" sz="1400" dirty="0" err="1"/>
              <a:t>satisfaits</a:t>
            </a:r>
            <a:endParaRPr lang="en-US" sz="1400" dirty="0"/>
          </a:p>
          <a:p>
            <a:pPr algn="ctr"/>
            <a:r>
              <a:rPr lang="en-US" sz="1400" dirty="0"/>
              <a:t>97% TX_CURR</a:t>
            </a:r>
          </a:p>
          <a:p>
            <a:pPr algn="ctr"/>
            <a:r>
              <a:rPr lang="en-US" sz="1400" dirty="0"/>
              <a:t>12 % </a:t>
            </a:r>
            <a:r>
              <a:rPr lang="en-US" sz="1400" dirty="0" err="1"/>
              <a:t>d'enregistrements</a:t>
            </a:r>
            <a:r>
              <a:rPr lang="en-US" sz="1400" dirty="0"/>
              <a:t> NULL</a:t>
            </a:r>
          </a:p>
        </p:txBody>
      </p:sp>
      <p:cxnSp>
        <p:nvCxnSpPr>
          <p:cNvPr id="17" name="Straight Arrow Connector 16">
            <a:extLst>
              <a:ext uri="{FF2B5EF4-FFF2-40B4-BE49-F238E27FC236}">
                <a16:creationId xmlns:a16="http://schemas.microsoft.com/office/drawing/2014/main" id="{A25D9E59-D875-CA5E-DD9E-F984445AF346}"/>
              </a:ext>
            </a:extLst>
          </p:cNvPr>
          <p:cNvCxnSpPr>
            <a:cxnSpLocks/>
          </p:cNvCxnSpPr>
          <p:nvPr/>
        </p:nvCxnSpPr>
        <p:spPr>
          <a:xfrm>
            <a:off x="7069413" y="2629353"/>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3">
            <a:extLst>
              <a:ext uri="{FF2B5EF4-FFF2-40B4-BE49-F238E27FC236}">
                <a16:creationId xmlns:a16="http://schemas.microsoft.com/office/drawing/2014/main" id="{33136F94-8171-7EDE-EC90-B6C1C1BCB710}"/>
              </a:ext>
            </a:extLst>
          </p:cNvPr>
          <p:cNvSpPr txBox="1"/>
          <p:nvPr/>
        </p:nvSpPr>
        <p:spPr>
          <a:xfrm>
            <a:off x="6767694"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97%</a:t>
            </a:r>
          </a:p>
        </p:txBody>
      </p:sp>
      <p:cxnSp>
        <p:nvCxnSpPr>
          <p:cNvPr id="23" name="Straight Arrow Connector 22">
            <a:extLst>
              <a:ext uri="{FF2B5EF4-FFF2-40B4-BE49-F238E27FC236}">
                <a16:creationId xmlns:a16="http://schemas.microsoft.com/office/drawing/2014/main" id="{6EFD02D0-CB6B-D0AB-84A0-5EB7609C36EE}"/>
              </a:ext>
            </a:extLst>
          </p:cNvPr>
          <p:cNvCxnSpPr>
            <a:cxnSpLocks/>
          </p:cNvCxnSpPr>
          <p:nvPr/>
        </p:nvCxnSpPr>
        <p:spPr>
          <a:xfrm>
            <a:off x="9054681" y="2629353"/>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13">
            <a:extLst>
              <a:ext uri="{FF2B5EF4-FFF2-40B4-BE49-F238E27FC236}">
                <a16:creationId xmlns:a16="http://schemas.microsoft.com/office/drawing/2014/main" id="{F68A745E-2AC5-1A59-794E-C510FA08F927}"/>
              </a:ext>
            </a:extLst>
          </p:cNvPr>
          <p:cNvSpPr txBox="1"/>
          <p:nvPr/>
        </p:nvSpPr>
        <p:spPr>
          <a:xfrm>
            <a:off x="8752962"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87%</a:t>
            </a:r>
          </a:p>
        </p:txBody>
      </p:sp>
      <p:sp>
        <p:nvSpPr>
          <p:cNvPr id="26" name="TextBox 25">
            <a:extLst>
              <a:ext uri="{FF2B5EF4-FFF2-40B4-BE49-F238E27FC236}">
                <a16:creationId xmlns:a16="http://schemas.microsoft.com/office/drawing/2014/main" id="{B57BBB90-6314-2792-5FE7-49648531ACDD}"/>
              </a:ext>
            </a:extLst>
          </p:cNvPr>
          <p:cNvSpPr txBox="1"/>
          <p:nvPr/>
        </p:nvSpPr>
        <p:spPr>
          <a:xfrm>
            <a:off x="7807317" y="4926816"/>
            <a:ext cx="2184936" cy="1169551"/>
          </a:xfrm>
          <a:prstGeom prst="rect">
            <a:avLst/>
          </a:prstGeom>
          <a:noFill/>
        </p:spPr>
        <p:txBody>
          <a:bodyPr wrap="square" rtlCol="0">
            <a:spAutoFit/>
          </a:bodyPr>
          <a:lstStyle/>
          <a:p>
            <a:pPr algn="ctr"/>
            <a:r>
              <a:rPr lang="en-US" sz="1400" dirty="0"/>
              <a:t>13% de </a:t>
            </a:r>
            <a:r>
              <a:rPr lang="en-US" sz="1400" dirty="0" err="1"/>
              <a:t>besoins</a:t>
            </a:r>
            <a:r>
              <a:rPr lang="en-US" sz="1400" dirty="0"/>
              <a:t> non </a:t>
            </a:r>
            <a:r>
              <a:rPr lang="en-US" sz="1400" dirty="0" err="1"/>
              <a:t>satisfaits</a:t>
            </a:r>
            <a:endParaRPr lang="en-US" sz="1400" dirty="0"/>
          </a:p>
          <a:p>
            <a:pPr algn="ctr"/>
            <a:r>
              <a:rPr lang="en-US" sz="1400" dirty="0"/>
              <a:t>97% TX_CURR</a:t>
            </a:r>
          </a:p>
          <a:p>
            <a:pPr algn="ctr"/>
            <a:r>
              <a:rPr lang="en-US" sz="1400" dirty="0"/>
              <a:t>12 % </a:t>
            </a:r>
            <a:r>
              <a:rPr lang="en-US" sz="1400" dirty="0" err="1"/>
              <a:t>d'enregistrements</a:t>
            </a:r>
            <a:r>
              <a:rPr lang="en-US" sz="1400" dirty="0"/>
              <a:t> NULL</a:t>
            </a:r>
          </a:p>
        </p:txBody>
      </p:sp>
      <p:cxnSp>
        <p:nvCxnSpPr>
          <p:cNvPr id="27" name="Straight Arrow Connector 26">
            <a:extLst>
              <a:ext uri="{FF2B5EF4-FFF2-40B4-BE49-F238E27FC236}">
                <a16:creationId xmlns:a16="http://schemas.microsoft.com/office/drawing/2014/main" id="{01619184-6F6D-3B90-9EB6-56062EB278B8}"/>
              </a:ext>
            </a:extLst>
          </p:cNvPr>
          <p:cNvCxnSpPr>
            <a:cxnSpLocks/>
          </p:cNvCxnSpPr>
          <p:nvPr/>
        </p:nvCxnSpPr>
        <p:spPr>
          <a:xfrm>
            <a:off x="11002877" y="2636986"/>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13">
            <a:extLst>
              <a:ext uri="{FF2B5EF4-FFF2-40B4-BE49-F238E27FC236}">
                <a16:creationId xmlns:a16="http://schemas.microsoft.com/office/drawing/2014/main" id="{09E4D274-534A-D507-235B-0355480A0685}"/>
              </a:ext>
            </a:extLst>
          </p:cNvPr>
          <p:cNvSpPr txBox="1"/>
          <p:nvPr/>
        </p:nvSpPr>
        <p:spPr>
          <a:xfrm>
            <a:off x="10699217"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85%</a:t>
            </a:r>
          </a:p>
        </p:txBody>
      </p:sp>
      <p:sp>
        <p:nvSpPr>
          <p:cNvPr id="29" name="TextBox 28">
            <a:extLst>
              <a:ext uri="{FF2B5EF4-FFF2-40B4-BE49-F238E27FC236}">
                <a16:creationId xmlns:a16="http://schemas.microsoft.com/office/drawing/2014/main" id="{FEFCF5B1-A119-8BE3-6A67-8BF81BEF1030}"/>
              </a:ext>
            </a:extLst>
          </p:cNvPr>
          <p:cNvSpPr txBox="1"/>
          <p:nvPr/>
        </p:nvSpPr>
        <p:spPr>
          <a:xfrm>
            <a:off x="9717104" y="4894425"/>
            <a:ext cx="2184936" cy="830997"/>
          </a:xfrm>
          <a:prstGeom prst="rect">
            <a:avLst/>
          </a:prstGeom>
          <a:noFill/>
        </p:spPr>
        <p:txBody>
          <a:bodyPr wrap="square" rtlCol="0">
            <a:spAutoFit/>
          </a:bodyPr>
          <a:lstStyle/>
          <a:p>
            <a:pPr algn="ctr"/>
            <a:r>
              <a:rPr lang="en-US" sz="1600"/>
              <a:t>15% de besoins non satisfaits</a:t>
            </a:r>
          </a:p>
          <a:p>
            <a:pPr algn="ctr"/>
            <a:r>
              <a:rPr lang="en-US" sz="1600"/>
              <a:t>85% TX_CURR</a:t>
            </a:r>
          </a:p>
          <a:p>
            <a:pPr algn="ctr"/>
            <a:r>
              <a:rPr lang="en-US" sz="1600"/>
              <a:t>12 % d'enregistrements NULL</a:t>
            </a:r>
          </a:p>
        </p:txBody>
      </p:sp>
      <p:sp>
        <p:nvSpPr>
          <p:cNvPr id="30" name="TextBox 29">
            <a:extLst>
              <a:ext uri="{FF2B5EF4-FFF2-40B4-BE49-F238E27FC236}">
                <a16:creationId xmlns:a16="http://schemas.microsoft.com/office/drawing/2014/main" id="{3C5A2301-49A7-69A8-C322-0A9FA24BED8B}"/>
              </a:ext>
            </a:extLst>
          </p:cNvPr>
          <p:cNvSpPr txBox="1"/>
          <p:nvPr/>
        </p:nvSpPr>
        <p:spPr>
          <a:xfrm>
            <a:off x="116731" y="1108905"/>
            <a:ext cx="3677682" cy="5401479"/>
          </a:xfrm>
          <a:prstGeom prst="rect">
            <a:avLst/>
          </a:prstGeom>
          <a:noFill/>
        </p:spPr>
        <p:txBody>
          <a:bodyPr wrap="square" rtlCol="0">
            <a:spAutoFit/>
          </a:bodyPr>
          <a:lstStyle/>
          <a:p>
            <a:pPr marL="285750" indent="-285750">
              <a:buFont typeface="Arial" panose="020B0604020202020204" pitchFamily="34" charset="0"/>
              <a:buChar char="•"/>
            </a:pPr>
            <a:r>
              <a:rPr lang="en-US" sz="1500" dirty="0"/>
              <a:t>Les données du programme ART </a:t>
            </a:r>
            <a:r>
              <a:rPr lang="en-US" sz="1500" dirty="0" err="1"/>
              <a:t>ajustées</a:t>
            </a:r>
            <a:r>
              <a:rPr lang="en-US" sz="1500" dirty="0"/>
              <a:t> </a:t>
            </a:r>
            <a:r>
              <a:rPr lang="en-US" sz="1500" b="1" dirty="0" err="1"/>
              <a:t>affectent</a:t>
            </a:r>
            <a:r>
              <a:rPr lang="en-US" sz="1500" b="1" dirty="0"/>
              <a:t> </a:t>
            </a:r>
            <a:r>
              <a:rPr lang="en-US" sz="1500" dirty="0" err="1"/>
              <a:t>également</a:t>
            </a:r>
            <a:r>
              <a:rPr lang="en-US" sz="1500" dirty="0"/>
              <a:t> </a:t>
            </a:r>
            <a:r>
              <a:rPr lang="en-US" sz="1500" b="1" dirty="0" err="1"/>
              <a:t>l'</a:t>
            </a:r>
            <a:r>
              <a:rPr lang="en-US" sz="1500" dirty="0" err="1"/>
              <a:t>estimation</a:t>
            </a:r>
            <a:r>
              <a:rPr lang="en-US" sz="1500" dirty="0"/>
              <a:t> du </a:t>
            </a:r>
            <a:r>
              <a:rPr lang="en-US" sz="1500" dirty="0" err="1"/>
              <a:t>nombre</a:t>
            </a:r>
            <a:r>
              <a:rPr lang="en-US" sz="1500" dirty="0"/>
              <a:t> de </a:t>
            </a:r>
            <a:r>
              <a:rPr lang="en-US" sz="1500" b="1" dirty="0" err="1"/>
              <a:t>personnes</a:t>
            </a:r>
            <a:r>
              <a:rPr lang="en-US" sz="1500" b="1" dirty="0"/>
              <a:t> vivant avec le VIH dans le district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Si le </a:t>
            </a:r>
            <a:r>
              <a:rPr lang="en-US" sz="1500" dirty="0" err="1"/>
              <a:t>nombre</a:t>
            </a:r>
            <a:r>
              <a:rPr lang="en-US" sz="1500" dirty="0"/>
              <a:t> </a:t>
            </a:r>
            <a:r>
              <a:rPr lang="en-US" sz="1500" dirty="0" err="1"/>
              <a:t>d'ART</a:t>
            </a:r>
            <a:r>
              <a:rPr lang="en-US" sz="1500" dirty="0"/>
              <a:t> </a:t>
            </a:r>
            <a:r>
              <a:rPr lang="en-US" sz="1500" dirty="0" err="1"/>
              <a:t>est</a:t>
            </a:r>
            <a:r>
              <a:rPr lang="en-US" sz="1500" dirty="0"/>
              <a:t> </a:t>
            </a:r>
            <a:r>
              <a:rPr lang="en-US" sz="1500" dirty="0" err="1"/>
              <a:t>ajusté</a:t>
            </a:r>
            <a:r>
              <a:rPr lang="en-US" sz="1500" dirty="0"/>
              <a:t> à la </a:t>
            </a:r>
            <a:r>
              <a:rPr lang="en-US" sz="1500" dirty="0" err="1"/>
              <a:t>baisse</a:t>
            </a:r>
            <a:r>
              <a:rPr lang="en-US" sz="1500" dirty="0"/>
              <a:t>, il </a:t>
            </a:r>
            <a:r>
              <a:rPr lang="en-US" sz="1500" dirty="0" err="1"/>
              <a:t>est</a:t>
            </a:r>
            <a:r>
              <a:rPr lang="en-US" sz="1500" dirty="0"/>
              <a:t> possible que le </a:t>
            </a:r>
            <a:r>
              <a:rPr lang="en-US" sz="1500" dirty="0" err="1"/>
              <a:t>nombre</a:t>
            </a:r>
            <a:r>
              <a:rPr lang="en-US" sz="1500" dirty="0"/>
              <a:t> </a:t>
            </a:r>
            <a:r>
              <a:rPr lang="en-US" sz="1500" dirty="0" err="1"/>
              <a:t>déclaré</a:t>
            </a:r>
            <a:r>
              <a:rPr lang="en-US" sz="1500" dirty="0"/>
              <a:t> </a:t>
            </a:r>
            <a:r>
              <a:rPr lang="en-US" sz="1500" dirty="0" err="1"/>
              <a:t>d'ART</a:t>
            </a:r>
            <a:r>
              <a:rPr lang="en-US" sz="1500" dirty="0"/>
              <a:t> (TX_CURR) </a:t>
            </a:r>
            <a:r>
              <a:rPr lang="en-US" sz="1500" dirty="0" err="1"/>
              <a:t>soit</a:t>
            </a:r>
            <a:r>
              <a:rPr lang="en-US" sz="1500" dirty="0"/>
              <a:t> plus </a:t>
            </a:r>
            <a:r>
              <a:rPr lang="en-US" sz="1500" dirty="0" err="1"/>
              <a:t>élevé</a:t>
            </a:r>
            <a:r>
              <a:rPr lang="en-US" sz="1500" dirty="0"/>
              <a:t> que le </a:t>
            </a:r>
            <a:r>
              <a:rPr lang="en-US" sz="1500" dirty="0" err="1"/>
              <a:t>nombre</a:t>
            </a:r>
            <a:r>
              <a:rPr lang="en-US" sz="1500" dirty="0"/>
              <a:t> de PVVIH, </a:t>
            </a:r>
            <a:r>
              <a:rPr lang="en-US" sz="1500" dirty="0" err="1"/>
              <a:t>mais</a:t>
            </a:r>
            <a:r>
              <a:rPr lang="en-US" sz="1500" dirty="0"/>
              <a:t> </a:t>
            </a:r>
            <a:r>
              <a:rPr lang="en-US" sz="1500" dirty="0" err="1"/>
              <a:t>qu'il</a:t>
            </a:r>
            <a:r>
              <a:rPr lang="en-US" sz="1500" dirty="0"/>
              <a:t> y </a:t>
            </a:r>
            <a:r>
              <a:rPr lang="en-US" sz="1500" dirty="0" err="1"/>
              <a:t>ait</a:t>
            </a:r>
            <a:r>
              <a:rPr lang="en-US" sz="1500" dirty="0"/>
              <a:t> </a:t>
            </a:r>
            <a:r>
              <a:rPr lang="en-US" sz="1500" dirty="0" err="1"/>
              <a:t>toujours</a:t>
            </a:r>
            <a:r>
              <a:rPr lang="en-US" sz="1500" dirty="0"/>
              <a:t> un </a:t>
            </a:r>
            <a:r>
              <a:rPr lang="en-US" sz="1500" dirty="0" err="1"/>
              <a:t>écart</a:t>
            </a:r>
            <a:r>
              <a:rPr lang="en-US" sz="1500" dirty="0"/>
              <a:t> de </a:t>
            </a:r>
            <a:r>
              <a:rPr lang="en-US" sz="1500" dirty="0" err="1"/>
              <a:t>traitement</a:t>
            </a:r>
            <a:r>
              <a:rPr lang="en-US" sz="1500" dirty="0"/>
              <a:t> par rapport à </a:t>
            </a:r>
            <a:r>
              <a:rPr lang="en-US" sz="1500" dirty="0" err="1"/>
              <a:t>l'objectif</a:t>
            </a:r>
            <a:r>
              <a:rPr lang="en-US" sz="1500" dirty="0"/>
              <a:t>.</a:t>
            </a:r>
          </a:p>
          <a:p>
            <a:pPr marL="285750" indent="-285750">
              <a:buFont typeface="Arial" panose="020B0604020202020204" pitchFamily="34" charset="0"/>
              <a:buChar char="•"/>
            </a:pPr>
            <a:endParaRPr lang="en-US" sz="1500" dirty="0"/>
          </a:p>
          <a:p>
            <a:r>
              <a:rPr lang="en-US" sz="1500" u="sng" dirty="0"/>
              <a:t>Options pour les </a:t>
            </a:r>
            <a:r>
              <a:rPr lang="en-US" sz="1500" u="sng" dirty="0" err="1"/>
              <a:t>objectifs</a:t>
            </a:r>
            <a:endParaRPr lang="en-US" sz="1500" u="sng" dirty="0"/>
          </a:p>
          <a:p>
            <a:pPr marL="285750" indent="-285750">
              <a:buFont typeface="Arial" panose="020B0604020202020204" pitchFamily="34" charset="0"/>
              <a:buChar char="•"/>
            </a:pPr>
            <a:r>
              <a:rPr lang="en-US" sz="1500" dirty="0"/>
              <a:t>Fixer des </a:t>
            </a:r>
            <a:r>
              <a:rPr lang="en-US" sz="1500" dirty="0" err="1"/>
              <a:t>objectifs</a:t>
            </a:r>
            <a:r>
              <a:rPr lang="en-US" sz="1500" dirty="0"/>
              <a:t> qui </a:t>
            </a:r>
            <a:r>
              <a:rPr lang="en-US" sz="1500" dirty="0" err="1"/>
              <a:t>tiennent</a:t>
            </a:r>
            <a:r>
              <a:rPr lang="en-US" sz="1500" dirty="0"/>
              <a:t> </a:t>
            </a:r>
            <a:r>
              <a:rPr lang="en-US" sz="1500" dirty="0" err="1"/>
              <a:t>compte</a:t>
            </a:r>
            <a:r>
              <a:rPr lang="en-US" sz="1500" dirty="0"/>
              <a:t> de </a:t>
            </a:r>
            <a:r>
              <a:rPr lang="en-US" sz="1500" dirty="0" err="1"/>
              <a:t>l'ajustement</a:t>
            </a:r>
            <a:r>
              <a:rPr lang="en-US" sz="1500" dirty="0"/>
              <a:t> du </a:t>
            </a:r>
            <a:r>
              <a:rPr lang="en-US" sz="1500" dirty="0" err="1"/>
              <a:t>traitement</a:t>
            </a:r>
            <a:r>
              <a:rPr lang="en-US" sz="1500" dirty="0"/>
              <a:t> </a:t>
            </a:r>
            <a:r>
              <a:rPr lang="en-US" sz="1500" dirty="0" err="1"/>
              <a:t>modélisé</a:t>
            </a:r>
            <a:r>
              <a:rPr lang="en-US" sz="1500" dirty="0"/>
              <a:t> ("</a:t>
            </a:r>
            <a:r>
              <a:rPr lang="en-US" sz="1500" dirty="0" err="1"/>
              <a:t>enregistrements</a:t>
            </a:r>
            <a:r>
              <a:rPr lang="en-US" sz="1500" dirty="0"/>
              <a:t> </a:t>
            </a:r>
            <a:r>
              <a:rPr lang="en-US" sz="1500" dirty="0" err="1"/>
              <a:t>nuls</a:t>
            </a:r>
            <a:r>
              <a:rPr lang="en-US" sz="1500" dirty="0"/>
              <a:t>")</a:t>
            </a:r>
          </a:p>
          <a:p>
            <a:pPr marL="742950" lvl="1" indent="-285750">
              <a:buFont typeface="Arial" panose="020B0604020202020204" pitchFamily="34" charset="0"/>
              <a:buChar char="•"/>
            </a:pPr>
            <a:r>
              <a:rPr lang="en-US" sz="1500" i="1" dirty="0" err="1"/>
              <a:t>Cible</a:t>
            </a:r>
            <a:r>
              <a:rPr lang="en-US" sz="1500" i="1" dirty="0"/>
              <a:t> &gt; </a:t>
            </a:r>
            <a:r>
              <a:rPr lang="en-US" sz="1500" i="1" dirty="0" err="1"/>
              <a:t>Personnes</a:t>
            </a:r>
            <a:r>
              <a:rPr lang="en-US" sz="1500" i="1" dirty="0"/>
              <a:t> vivant avec le VIH</a:t>
            </a:r>
          </a:p>
          <a:p>
            <a:pPr marL="742950" lvl="1" indent="-285750">
              <a:buFont typeface="Arial" panose="020B0604020202020204" pitchFamily="34" charset="0"/>
              <a:buChar char="•"/>
            </a:pPr>
            <a:r>
              <a:rPr lang="en-US" sz="1500" i="1" dirty="0" err="1"/>
              <a:t>L'hypothèse</a:t>
            </a:r>
            <a:r>
              <a:rPr lang="en-US" sz="1500" i="1" dirty="0"/>
              <a:t> </a:t>
            </a:r>
            <a:r>
              <a:rPr lang="en-US" sz="1500" i="1" dirty="0" err="1"/>
              <a:t>d'une</a:t>
            </a:r>
            <a:r>
              <a:rPr lang="en-US" sz="1500" i="1" dirty="0"/>
              <a:t> </a:t>
            </a:r>
            <a:r>
              <a:rPr lang="en-US" sz="1500" i="1" dirty="0" err="1"/>
              <a:t>poursuite</a:t>
            </a:r>
            <a:r>
              <a:rPr lang="en-US" sz="1500" i="1" dirty="0"/>
              <a:t> du </a:t>
            </a:r>
            <a:r>
              <a:rPr lang="en-US" sz="1500" i="1" dirty="0" err="1"/>
              <a:t>surnombre</a:t>
            </a:r>
            <a:endParaRPr lang="en-US" sz="1500" i="1" dirty="0"/>
          </a:p>
          <a:p>
            <a:pPr marL="285750" indent="-285750">
              <a:buFont typeface="Arial" panose="020B0604020202020204" pitchFamily="34" charset="0"/>
              <a:buChar char="•"/>
            </a:pPr>
            <a:r>
              <a:rPr lang="en-US" sz="1500" dirty="0"/>
              <a:t>Fixer des </a:t>
            </a:r>
            <a:r>
              <a:rPr lang="en-US" sz="1500" dirty="0" err="1"/>
              <a:t>objectifs</a:t>
            </a:r>
            <a:r>
              <a:rPr lang="en-US" sz="1500" dirty="0"/>
              <a:t> </a:t>
            </a:r>
            <a:r>
              <a:rPr lang="en-US" sz="1500" dirty="0" err="1"/>
              <a:t>basés</a:t>
            </a:r>
            <a:r>
              <a:rPr lang="en-US" sz="1500" dirty="0"/>
              <a:t> sur les PVVIH</a:t>
            </a:r>
          </a:p>
        </p:txBody>
      </p:sp>
      <p:pic>
        <p:nvPicPr>
          <p:cNvPr id="31" name="Picture 30">
            <a:extLst>
              <a:ext uri="{FF2B5EF4-FFF2-40B4-BE49-F238E27FC236}">
                <a16:creationId xmlns:a16="http://schemas.microsoft.com/office/drawing/2014/main" id="{32F0E431-E081-EF87-55C8-60D6369E8433}"/>
              </a:ext>
            </a:extLst>
          </p:cNvPr>
          <p:cNvPicPr>
            <a:picLocks noChangeAspect="1"/>
          </p:cNvPicPr>
          <p:nvPr/>
        </p:nvPicPr>
        <p:blipFill>
          <a:blip r:embed="rId4"/>
          <a:srcRect r="56488" b="-7083"/>
          <a:stretch/>
        </p:blipFill>
        <p:spPr>
          <a:xfrm>
            <a:off x="4901016" y="5854577"/>
            <a:ext cx="2530916" cy="584775"/>
          </a:xfrm>
          <a:prstGeom prst="rect">
            <a:avLst/>
          </a:prstGeom>
        </p:spPr>
      </p:pic>
      <p:pic>
        <p:nvPicPr>
          <p:cNvPr id="32" name="Picture 31">
            <a:extLst>
              <a:ext uri="{FF2B5EF4-FFF2-40B4-BE49-F238E27FC236}">
                <a16:creationId xmlns:a16="http://schemas.microsoft.com/office/drawing/2014/main" id="{EEF28462-0E9B-8052-E027-4035570D2E33}"/>
              </a:ext>
            </a:extLst>
          </p:cNvPr>
          <p:cNvPicPr>
            <a:picLocks noChangeAspect="1"/>
          </p:cNvPicPr>
          <p:nvPr/>
        </p:nvPicPr>
        <p:blipFill>
          <a:blip r:embed="rId4"/>
          <a:srcRect l="43475" t="16095"/>
          <a:stretch/>
        </p:blipFill>
        <p:spPr>
          <a:xfrm>
            <a:off x="4860244" y="6381416"/>
            <a:ext cx="3287839" cy="458206"/>
          </a:xfrm>
          <a:prstGeom prst="rect">
            <a:avLst/>
          </a:prstGeom>
        </p:spPr>
      </p:pic>
      <p:sp>
        <p:nvSpPr>
          <p:cNvPr id="33" name="Rectangle 32">
            <a:extLst>
              <a:ext uri="{FF2B5EF4-FFF2-40B4-BE49-F238E27FC236}">
                <a16:creationId xmlns:a16="http://schemas.microsoft.com/office/drawing/2014/main" id="{6951A254-C8BB-EFD2-0FE5-D70CD5FF23A7}"/>
              </a:ext>
            </a:extLst>
          </p:cNvPr>
          <p:cNvSpPr/>
          <p:nvPr/>
        </p:nvSpPr>
        <p:spPr>
          <a:xfrm>
            <a:off x="9792586" y="1291544"/>
            <a:ext cx="2109454" cy="50783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08161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DEF92C-75EF-C8CC-D3F2-E1A631A3B01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F7819DB-13F2-FACF-9194-5A9F7B798C03}"/>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6C0ED804-7BA5-B6F9-2CB3-ADE38B881A8E}"/>
              </a:ext>
            </a:extLst>
          </p:cNvPr>
          <p:cNvSpPr txBox="1">
            <a:spLocks/>
          </p:cNvSpPr>
          <p:nvPr/>
        </p:nvSpPr>
        <p:spPr>
          <a:xfrm>
            <a:off x="802888" y="545216"/>
            <a:ext cx="9656956" cy="7463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t>Comptabilisation</a:t>
            </a:r>
            <a:r>
              <a:rPr lang="en-US" sz="3200" b="1" dirty="0"/>
              <a:t> des </a:t>
            </a:r>
            <a:r>
              <a:rPr lang="en-US" sz="3200" b="1" dirty="0" err="1"/>
              <a:t>ajustements</a:t>
            </a:r>
            <a:r>
              <a:rPr lang="en-US" sz="3200" b="1" dirty="0"/>
              <a:t> TAR </a:t>
            </a:r>
            <a:r>
              <a:rPr lang="en-US" sz="3200" b="1" dirty="0" err="1"/>
              <a:t>effectués</a:t>
            </a:r>
            <a:r>
              <a:rPr lang="en-US" sz="3200" b="1" dirty="0"/>
              <a:t> dans Spectrum</a:t>
            </a:r>
          </a:p>
        </p:txBody>
      </p:sp>
      <p:pic>
        <p:nvPicPr>
          <p:cNvPr id="7" name="Picture 6">
            <a:extLst>
              <a:ext uri="{FF2B5EF4-FFF2-40B4-BE49-F238E27FC236}">
                <a16:creationId xmlns:a16="http://schemas.microsoft.com/office/drawing/2014/main" id="{672D3FFF-9C15-BA17-B3B0-F4F22083BAEA}"/>
              </a:ext>
            </a:extLst>
          </p:cNvPr>
          <p:cNvPicPr>
            <a:picLocks noChangeAspect="1"/>
          </p:cNvPicPr>
          <p:nvPr/>
        </p:nvPicPr>
        <p:blipFill>
          <a:blip r:embed="rId3"/>
          <a:srcRect t="1816" r="14834"/>
          <a:stretch/>
        </p:blipFill>
        <p:spPr>
          <a:xfrm>
            <a:off x="3677683" y="1431200"/>
            <a:ext cx="8224357" cy="3463225"/>
          </a:xfrm>
          <a:prstGeom prst="rect">
            <a:avLst/>
          </a:prstGeom>
        </p:spPr>
      </p:pic>
      <p:cxnSp>
        <p:nvCxnSpPr>
          <p:cNvPr id="11" name="Straight Arrow Connector 10">
            <a:extLst>
              <a:ext uri="{FF2B5EF4-FFF2-40B4-BE49-F238E27FC236}">
                <a16:creationId xmlns:a16="http://schemas.microsoft.com/office/drawing/2014/main" id="{458989B2-EC21-F064-467D-5A271A7AE5FF}"/>
              </a:ext>
            </a:extLst>
          </p:cNvPr>
          <p:cNvCxnSpPr>
            <a:cxnSpLocks/>
          </p:cNvCxnSpPr>
          <p:nvPr/>
        </p:nvCxnSpPr>
        <p:spPr>
          <a:xfrm>
            <a:off x="5084144" y="2890963"/>
            <a:ext cx="0" cy="179119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3">
            <a:extLst>
              <a:ext uri="{FF2B5EF4-FFF2-40B4-BE49-F238E27FC236}">
                <a16:creationId xmlns:a16="http://schemas.microsoft.com/office/drawing/2014/main" id="{5F4AB576-644E-0C40-ED07-96FCB5F98893}"/>
              </a:ext>
            </a:extLst>
          </p:cNvPr>
          <p:cNvSpPr txBox="1"/>
          <p:nvPr/>
        </p:nvSpPr>
        <p:spPr>
          <a:xfrm>
            <a:off x="4782425"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85 %</a:t>
            </a:r>
          </a:p>
        </p:txBody>
      </p:sp>
      <p:sp>
        <p:nvSpPr>
          <p:cNvPr id="15" name="TextBox 14">
            <a:extLst>
              <a:ext uri="{FF2B5EF4-FFF2-40B4-BE49-F238E27FC236}">
                <a16:creationId xmlns:a16="http://schemas.microsoft.com/office/drawing/2014/main" id="{DADF384C-7C93-59CC-B3E5-C4EAD585775A}"/>
              </a:ext>
            </a:extLst>
          </p:cNvPr>
          <p:cNvSpPr txBox="1"/>
          <p:nvPr/>
        </p:nvSpPr>
        <p:spPr>
          <a:xfrm>
            <a:off x="3800312" y="4940076"/>
            <a:ext cx="2184936" cy="738664"/>
          </a:xfrm>
          <a:prstGeom prst="rect">
            <a:avLst/>
          </a:prstGeom>
          <a:noFill/>
        </p:spPr>
        <p:txBody>
          <a:bodyPr wrap="square" rtlCol="0">
            <a:spAutoFit/>
          </a:bodyPr>
          <a:lstStyle/>
          <a:p>
            <a:pPr algn="ctr"/>
            <a:r>
              <a:rPr lang="en-US" sz="1400" dirty="0"/>
              <a:t>15% de </a:t>
            </a:r>
            <a:r>
              <a:rPr lang="en-US" sz="1400" dirty="0" err="1"/>
              <a:t>besoins</a:t>
            </a:r>
            <a:r>
              <a:rPr lang="en-US" sz="1400" dirty="0"/>
              <a:t> non </a:t>
            </a:r>
            <a:r>
              <a:rPr lang="en-US" sz="1400" dirty="0" err="1"/>
              <a:t>satisfaits</a:t>
            </a:r>
            <a:endParaRPr lang="en-US" sz="1400" dirty="0"/>
          </a:p>
          <a:p>
            <a:pPr algn="ctr"/>
            <a:r>
              <a:rPr lang="en-US" sz="1400" dirty="0"/>
              <a:t>85% TX_CURR</a:t>
            </a:r>
          </a:p>
        </p:txBody>
      </p:sp>
      <p:sp>
        <p:nvSpPr>
          <p:cNvPr id="16" name="TextBox 15">
            <a:extLst>
              <a:ext uri="{FF2B5EF4-FFF2-40B4-BE49-F238E27FC236}">
                <a16:creationId xmlns:a16="http://schemas.microsoft.com/office/drawing/2014/main" id="{39E7DBF6-6FE0-4E2C-069B-92610E08BADB}"/>
              </a:ext>
            </a:extLst>
          </p:cNvPr>
          <p:cNvSpPr txBox="1"/>
          <p:nvPr/>
        </p:nvSpPr>
        <p:spPr>
          <a:xfrm>
            <a:off x="5785581" y="4926817"/>
            <a:ext cx="2184936" cy="1169551"/>
          </a:xfrm>
          <a:prstGeom prst="rect">
            <a:avLst/>
          </a:prstGeom>
          <a:noFill/>
        </p:spPr>
        <p:txBody>
          <a:bodyPr wrap="square" rtlCol="0">
            <a:spAutoFit/>
          </a:bodyPr>
          <a:lstStyle/>
          <a:p>
            <a:pPr algn="ctr"/>
            <a:r>
              <a:rPr lang="en-US" sz="1400" dirty="0"/>
              <a:t>3% de </a:t>
            </a:r>
            <a:r>
              <a:rPr lang="en-US" sz="1400" dirty="0" err="1"/>
              <a:t>besoins</a:t>
            </a:r>
            <a:r>
              <a:rPr lang="en-US" sz="1400" dirty="0"/>
              <a:t> non </a:t>
            </a:r>
            <a:r>
              <a:rPr lang="en-US" sz="1400" dirty="0" err="1"/>
              <a:t>satisfaits</a:t>
            </a:r>
            <a:endParaRPr lang="en-US" sz="1400" dirty="0"/>
          </a:p>
          <a:p>
            <a:pPr algn="ctr"/>
            <a:r>
              <a:rPr lang="en-US" sz="1400" dirty="0"/>
              <a:t>97% TX_CURR</a:t>
            </a:r>
          </a:p>
          <a:p>
            <a:pPr algn="ctr"/>
            <a:r>
              <a:rPr lang="en-US" sz="1400" dirty="0"/>
              <a:t>12 % </a:t>
            </a:r>
            <a:r>
              <a:rPr lang="en-US" sz="1400" dirty="0" err="1"/>
              <a:t>d'enregistrements</a:t>
            </a:r>
            <a:r>
              <a:rPr lang="en-US" sz="1400" dirty="0"/>
              <a:t> NULL</a:t>
            </a:r>
          </a:p>
        </p:txBody>
      </p:sp>
      <p:cxnSp>
        <p:nvCxnSpPr>
          <p:cNvPr id="17" name="Straight Arrow Connector 16">
            <a:extLst>
              <a:ext uri="{FF2B5EF4-FFF2-40B4-BE49-F238E27FC236}">
                <a16:creationId xmlns:a16="http://schemas.microsoft.com/office/drawing/2014/main" id="{F4CECF72-2221-0BDA-0586-3F87BC3027EE}"/>
              </a:ext>
            </a:extLst>
          </p:cNvPr>
          <p:cNvCxnSpPr>
            <a:cxnSpLocks/>
          </p:cNvCxnSpPr>
          <p:nvPr/>
        </p:nvCxnSpPr>
        <p:spPr>
          <a:xfrm>
            <a:off x="7069413" y="2629353"/>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3">
            <a:extLst>
              <a:ext uri="{FF2B5EF4-FFF2-40B4-BE49-F238E27FC236}">
                <a16:creationId xmlns:a16="http://schemas.microsoft.com/office/drawing/2014/main" id="{E79C4C58-4F14-6F6F-8DEE-E57F99CD9983}"/>
              </a:ext>
            </a:extLst>
          </p:cNvPr>
          <p:cNvSpPr txBox="1"/>
          <p:nvPr/>
        </p:nvSpPr>
        <p:spPr>
          <a:xfrm>
            <a:off x="6767694"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97%</a:t>
            </a:r>
          </a:p>
        </p:txBody>
      </p:sp>
      <p:cxnSp>
        <p:nvCxnSpPr>
          <p:cNvPr id="23" name="Straight Arrow Connector 22">
            <a:extLst>
              <a:ext uri="{FF2B5EF4-FFF2-40B4-BE49-F238E27FC236}">
                <a16:creationId xmlns:a16="http://schemas.microsoft.com/office/drawing/2014/main" id="{23D4DD17-E9B0-84F4-EACE-16F1C7B44810}"/>
              </a:ext>
            </a:extLst>
          </p:cNvPr>
          <p:cNvCxnSpPr>
            <a:cxnSpLocks/>
          </p:cNvCxnSpPr>
          <p:nvPr/>
        </p:nvCxnSpPr>
        <p:spPr>
          <a:xfrm>
            <a:off x="9054681" y="2629353"/>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13">
            <a:extLst>
              <a:ext uri="{FF2B5EF4-FFF2-40B4-BE49-F238E27FC236}">
                <a16:creationId xmlns:a16="http://schemas.microsoft.com/office/drawing/2014/main" id="{35606F66-2217-F617-32F1-DCD6BCD5DB41}"/>
              </a:ext>
            </a:extLst>
          </p:cNvPr>
          <p:cNvSpPr txBox="1"/>
          <p:nvPr/>
        </p:nvSpPr>
        <p:spPr>
          <a:xfrm>
            <a:off x="8752962"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87%</a:t>
            </a:r>
          </a:p>
        </p:txBody>
      </p:sp>
      <p:sp>
        <p:nvSpPr>
          <p:cNvPr id="26" name="TextBox 25">
            <a:extLst>
              <a:ext uri="{FF2B5EF4-FFF2-40B4-BE49-F238E27FC236}">
                <a16:creationId xmlns:a16="http://schemas.microsoft.com/office/drawing/2014/main" id="{288F5ED8-2040-3174-F7D1-F880EE3B0327}"/>
              </a:ext>
            </a:extLst>
          </p:cNvPr>
          <p:cNvSpPr txBox="1"/>
          <p:nvPr/>
        </p:nvSpPr>
        <p:spPr>
          <a:xfrm>
            <a:off x="7807317" y="4926816"/>
            <a:ext cx="2184936" cy="1169551"/>
          </a:xfrm>
          <a:prstGeom prst="rect">
            <a:avLst/>
          </a:prstGeom>
          <a:noFill/>
        </p:spPr>
        <p:txBody>
          <a:bodyPr wrap="square" rtlCol="0">
            <a:spAutoFit/>
          </a:bodyPr>
          <a:lstStyle/>
          <a:p>
            <a:pPr algn="ctr"/>
            <a:r>
              <a:rPr lang="en-US" sz="1400" dirty="0"/>
              <a:t>13% de </a:t>
            </a:r>
            <a:r>
              <a:rPr lang="en-US" sz="1400" dirty="0" err="1"/>
              <a:t>besoins</a:t>
            </a:r>
            <a:r>
              <a:rPr lang="en-US" sz="1400" dirty="0"/>
              <a:t> non </a:t>
            </a:r>
            <a:r>
              <a:rPr lang="en-US" sz="1400" dirty="0" err="1"/>
              <a:t>satisfaits</a:t>
            </a:r>
            <a:endParaRPr lang="en-US" sz="1400" dirty="0"/>
          </a:p>
          <a:p>
            <a:pPr algn="ctr"/>
            <a:r>
              <a:rPr lang="en-US" sz="1400" dirty="0"/>
              <a:t>97% TX_CURR</a:t>
            </a:r>
          </a:p>
          <a:p>
            <a:pPr algn="ctr"/>
            <a:r>
              <a:rPr lang="en-US" sz="1400" dirty="0"/>
              <a:t>12 % </a:t>
            </a:r>
            <a:r>
              <a:rPr lang="en-US" sz="1400" dirty="0" err="1"/>
              <a:t>d'enregistrements</a:t>
            </a:r>
            <a:r>
              <a:rPr lang="en-US" sz="1400" dirty="0"/>
              <a:t> NULL</a:t>
            </a:r>
          </a:p>
        </p:txBody>
      </p:sp>
      <p:cxnSp>
        <p:nvCxnSpPr>
          <p:cNvPr id="27" name="Straight Arrow Connector 26">
            <a:extLst>
              <a:ext uri="{FF2B5EF4-FFF2-40B4-BE49-F238E27FC236}">
                <a16:creationId xmlns:a16="http://schemas.microsoft.com/office/drawing/2014/main" id="{02CB1B2F-4604-C98A-F440-0825EF8313E2}"/>
              </a:ext>
            </a:extLst>
          </p:cNvPr>
          <p:cNvCxnSpPr>
            <a:cxnSpLocks/>
          </p:cNvCxnSpPr>
          <p:nvPr/>
        </p:nvCxnSpPr>
        <p:spPr>
          <a:xfrm>
            <a:off x="11002877" y="2636986"/>
            <a:ext cx="0" cy="205280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13">
            <a:extLst>
              <a:ext uri="{FF2B5EF4-FFF2-40B4-BE49-F238E27FC236}">
                <a16:creationId xmlns:a16="http://schemas.microsoft.com/office/drawing/2014/main" id="{E0B45C40-D679-C4CD-03B1-136187E0D4DA}"/>
              </a:ext>
            </a:extLst>
          </p:cNvPr>
          <p:cNvSpPr txBox="1"/>
          <p:nvPr/>
        </p:nvSpPr>
        <p:spPr>
          <a:xfrm>
            <a:off x="10699217" y="3567528"/>
            <a:ext cx="1202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Arial" panose="020B0604020202020204" pitchFamily="34" charset="0"/>
                <a:cs typeface="Arial" panose="020B0604020202020204" pitchFamily="34" charset="0"/>
              </a:rPr>
              <a:t> 85%</a:t>
            </a:r>
          </a:p>
        </p:txBody>
      </p:sp>
      <p:sp>
        <p:nvSpPr>
          <p:cNvPr id="29" name="TextBox 28">
            <a:extLst>
              <a:ext uri="{FF2B5EF4-FFF2-40B4-BE49-F238E27FC236}">
                <a16:creationId xmlns:a16="http://schemas.microsoft.com/office/drawing/2014/main" id="{BB3A1F94-A98C-7131-B659-CC83794B6432}"/>
              </a:ext>
            </a:extLst>
          </p:cNvPr>
          <p:cNvSpPr txBox="1"/>
          <p:nvPr/>
        </p:nvSpPr>
        <p:spPr>
          <a:xfrm>
            <a:off x="9717104" y="4894425"/>
            <a:ext cx="2184936" cy="1169551"/>
          </a:xfrm>
          <a:prstGeom prst="rect">
            <a:avLst/>
          </a:prstGeom>
          <a:noFill/>
        </p:spPr>
        <p:txBody>
          <a:bodyPr wrap="square" rtlCol="0">
            <a:spAutoFit/>
          </a:bodyPr>
          <a:lstStyle/>
          <a:p>
            <a:pPr algn="ctr"/>
            <a:r>
              <a:rPr lang="en-US" sz="1400" dirty="0"/>
              <a:t>15% de </a:t>
            </a:r>
            <a:r>
              <a:rPr lang="en-US" sz="1400" dirty="0" err="1"/>
              <a:t>besoins</a:t>
            </a:r>
            <a:r>
              <a:rPr lang="en-US" sz="1400" dirty="0"/>
              <a:t> non </a:t>
            </a:r>
            <a:r>
              <a:rPr lang="en-US" sz="1400" dirty="0" err="1"/>
              <a:t>satisfaits</a:t>
            </a:r>
            <a:endParaRPr lang="en-US" sz="1400" dirty="0"/>
          </a:p>
          <a:p>
            <a:pPr algn="ctr"/>
            <a:r>
              <a:rPr lang="en-US" sz="1400" dirty="0"/>
              <a:t>85% TX_CURR</a:t>
            </a:r>
          </a:p>
          <a:p>
            <a:pPr algn="ctr"/>
            <a:r>
              <a:rPr lang="en-US" sz="1400" dirty="0"/>
              <a:t>12 % </a:t>
            </a:r>
            <a:r>
              <a:rPr lang="en-US" sz="1400" dirty="0" err="1"/>
              <a:t>d'enregistrements</a:t>
            </a:r>
            <a:r>
              <a:rPr lang="en-US" sz="1400" dirty="0"/>
              <a:t> NULL</a:t>
            </a:r>
          </a:p>
        </p:txBody>
      </p:sp>
      <p:sp>
        <p:nvSpPr>
          <p:cNvPr id="30" name="TextBox 29">
            <a:extLst>
              <a:ext uri="{FF2B5EF4-FFF2-40B4-BE49-F238E27FC236}">
                <a16:creationId xmlns:a16="http://schemas.microsoft.com/office/drawing/2014/main" id="{3D6ED2FE-F078-43B8-DD51-6177DE063747}"/>
              </a:ext>
            </a:extLst>
          </p:cNvPr>
          <p:cNvSpPr txBox="1"/>
          <p:nvPr/>
        </p:nvSpPr>
        <p:spPr>
          <a:xfrm>
            <a:off x="116731" y="1108905"/>
            <a:ext cx="3677682" cy="5170646"/>
          </a:xfrm>
          <a:prstGeom prst="rect">
            <a:avLst/>
          </a:prstGeom>
          <a:noFill/>
        </p:spPr>
        <p:txBody>
          <a:bodyPr wrap="square" rtlCol="0">
            <a:spAutoFit/>
          </a:bodyPr>
          <a:lstStyle/>
          <a:p>
            <a:pPr marL="285750" indent="-285750">
              <a:buFont typeface="Arial" panose="020B0604020202020204" pitchFamily="34" charset="0"/>
              <a:buChar char="•"/>
            </a:pPr>
            <a:r>
              <a:rPr lang="en-US" sz="1500" dirty="0"/>
              <a:t>Les données du programme ART </a:t>
            </a:r>
            <a:r>
              <a:rPr lang="en-US" sz="1500" dirty="0" err="1"/>
              <a:t>ajustées</a:t>
            </a:r>
            <a:r>
              <a:rPr lang="en-US" sz="1500" dirty="0"/>
              <a:t> </a:t>
            </a:r>
            <a:r>
              <a:rPr lang="en-US" sz="1500" b="1" dirty="0" err="1"/>
              <a:t>affectent</a:t>
            </a:r>
            <a:r>
              <a:rPr lang="en-US" sz="1500" b="1" dirty="0"/>
              <a:t> </a:t>
            </a:r>
            <a:r>
              <a:rPr lang="en-US" sz="1500" dirty="0" err="1"/>
              <a:t>également</a:t>
            </a:r>
            <a:r>
              <a:rPr lang="en-US" sz="1500" dirty="0"/>
              <a:t> </a:t>
            </a:r>
            <a:r>
              <a:rPr lang="en-US" sz="1500" b="1" dirty="0" err="1"/>
              <a:t>l'</a:t>
            </a:r>
            <a:r>
              <a:rPr lang="en-US" sz="1500" dirty="0" err="1"/>
              <a:t>estimation</a:t>
            </a:r>
            <a:r>
              <a:rPr lang="en-US" sz="1500" dirty="0"/>
              <a:t> du </a:t>
            </a:r>
            <a:r>
              <a:rPr lang="en-US" sz="1500" dirty="0" err="1"/>
              <a:t>nombre</a:t>
            </a:r>
            <a:r>
              <a:rPr lang="en-US" sz="1500" dirty="0"/>
              <a:t> de </a:t>
            </a:r>
            <a:r>
              <a:rPr lang="en-US" sz="1500" b="1" dirty="0" err="1"/>
              <a:t>personnes</a:t>
            </a:r>
            <a:r>
              <a:rPr lang="en-US" sz="1500" b="1" dirty="0"/>
              <a:t> vivant avec le VIH dans le district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Si le </a:t>
            </a:r>
            <a:r>
              <a:rPr lang="en-US" sz="1500" dirty="0" err="1"/>
              <a:t>nombre</a:t>
            </a:r>
            <a:r>
              <a:rPr lang="en-US" sz="1500" dirty="0"/>
              <a:t> </a:t>
            </a:r>
            <a:r>
              <a:rPr lang="en-US" sz="1500" dirty="0" err="1"/>
              <a:t>d'ART</a:t>
            </a:r>
            <a:r>
              <a:rPr lang="en-US" sz="1500" dirty="0"/>
              <a:t> </a:t>
            </a:r>
            <a:r>
              <a:rPr lang="en-US" sz="1500" dirty="0" err="1"/>
              <a:t>est</a:t>
            </a:r>
            <a:r>
              <a:rPr lang="en-US" sz="1500" dirty="0"/>
              <a:t> </a:t>
            </a:r>
            <a:r>
              <a:rPr lang="en-US" sz="1500" dirty="0" err="1"/>
              <a:t>ajusté</a:t>
            </a:r>
            <a:r>
              <a:rPr lang="en-US" sz="1500" dirty="0"/>
              <a:t> à la </a:t>
            </a:r>
            <a:r>
              <a:rPr lang="en-US" sz="1500" dirty="0" err="1"/>
              <a:t>baisse</a:t>
            </a:r>
            <a:r>
              <a:rPr lang="en-US" sz="1500" dirty="0"/>
              <a:t>, il </a:t>
            </a:r>
            <a:r>
              <a:rPr lang="en-US" sz="1500" dirty="0" err="1"/>
              <a:t>est</a:t>
            </a:r>
            <a:r>
              <a:rPr lang="en-US" sz="1500" dirty="0"/>
              <a:t> possible que le </a:t>
            </a:r>
            <a:r>
              <a:rPr lang="en-US" sz="1500" dirty="0" err="1"/>
              <a:t>nombre</a:t>
            </a:r>
            <a:r>
              <a:rPr lang="en-US" sz="1500" dirty="0"/>
              <a:t> </a:t>
            </a:r>
            <a:r>
              <a:rPr lang="en-US" sz="1500" dirty="0" err="1"/>
              <a:t>déclaré</a:t>
            </a:r>
            <a:r>
              <a:rPr lang="en-US" sz="1500" dirty="0"/>
              <a:t> </a:t>
            </a:r>
            <a:r>
              <a:rPr lang="en-US" sz="1500" dirty="0" err="1"/>
              <a:t>d'ART</a:t>
            </a:r>
            <a:r>
              <a:rPr lang="en-US" sz="1500" dirty="0"/>
              <a:t> (TX_CURR) </a:t>
            </a:r>
            <a:r>
              <a:rPr lang="en-US" sz="1500" dirty="0" err="1"/>
              <a:t>soit</a:t>
            </a:r>
            <a:r>
              <a:rPr lang="en-US" sz="1500" dirty="0"/>
              <a:t> plus </a:t>
            </a:r>
            <a:r>
              <a:rPr lang="en-US" sz="1500" dirty="0" err="1"/>
              <a:t>élevé</a:t>
            </a:r>
            <a:r>
              <a:rPr lang="en-US" sz="1500" dirty="0"/>
              <a:t> que le </a:t>
            </a:r>
            <a:r>
              <a:rPr lang="en-US" sz="1500" dirty="0" err="1"/>
              <a:t>nombre</a:t>
            </a:r>
            <a:r>
              <a:rPr lang="en-US" sz="1500" dirty="0"/>
              <a:t> de PVVIH, </a:t>
            </a:r>
            <a:r>
              <a:rPr lang="en-US" sz="1500" dirty="0" err="1"/>
              <a:t>mais</a:t>
            </a:r>
            <a:r>
              <a:rPr lang="en-US" sz="1500" dirty="0"/>
              <a:t> </a:t>
            </a:r>
            <a:r>
              <a:rPr lang="en-US" sz="1500" dirty="0" err="1"/>
              <a:t>qu'il</a:t>
            </a:r>
            <a:r>
              <a:rPr lang="en-US" sz="1500" dirty="0"/>
              <a:t> y </a:t>
            </a:r>
            <a:r>
              <a:rPr lang="en-US" sz="1500" dirty="0" err="1"/>
              <a:t>ait</a:t>
            </a:r>
            <a:r>
              <a:rPr lang="en-US" sz="1500" dirty="0"/>
              <a:t> </a:t>
            </a:r>
            <a:r>
              <a:rPr lang="en-US" sz="1500" dirty="0" err="1"/>
              <a:t>toujours</a:t>
            </a:r>
            <a:r>
              <a:rPr lang="en-US" sz="1500" dirty="0"/>
              <a:t> un </a:t>
            </a:r>
            <a:r>
              <a:rPr lang="en-US" sz="1500" dirty="0" err="1"/>
              <a:t>écart</a:t>
            </a:r>
            <a:r>
              <a:rPr lang="en-US" sz="1500" dirty="0"/>
              <a:t> de </a:t>
            </a:r>
            <a:r>
              <a:rPr lang="en-US" sz="1500" dirty="0" err="1"/>
              <a:t>traitement</a:t>
            </a:r>
            <a:r>
              <a:rPr lang="en-US" sz="1500" dirty="0"/>
              <a:t> par rapport à </a:t>
            </a:r>
            <a:r>
              <a:rPr lang="en-US" sz="1500" dirty="0" err="1"/>
              <a:t>l'objectif</a:t>
            </a:r>
            <a:r>
              <a:rPr lang="en-US" sz="1500" dirty="0"/>
              <a:t>.</a:t>
            </a:r>
          </a:p>
          <a:p>
            <a:pPr marL="285750" indent="-285750">
              <a:buFont typeface="Arial" panose="020B0604020202020204" pitchFamily="34" charset="0"/>
              <a:buChar char="•"/>
            </a:pPr>
            <a:endParaRPr lang="en-US" sz="1500" dirty="0"/>
          </a:p>
          <a:p>
            <a:r>
              <a:rPr lang="en-US" sz="1500" u="sng" dirty="0"/>
              <a:t>Options pour les </a:t>
            </a:r>
            <a:r>
              <a:rPr lang="en-US" sz="1500" u="sng" dirty="0" err="1"/>
              <a:t>objectifs</a:t>
            </a:r>
            <a:endParaRPr lang="en-US" sz="1500" u="sng" dirty="0"/>
          </a:p>
          <a:p>
            <a:pPr marL="285750" indent="-285750">
              <a:buFont typeface="Arial" panose="020B0604020202020204" pitchFamily="34" charset="0"/>
              <a:buChar char="•"/>
            </a:pPr>
            <a:r>
              <a:rPr lang="en-US" sz="1500" dirty="0"/>
              <a:t>Fixer des </a:t>
            </a:r>
            <a:r>
              <a:rPr lang="en-US" sz="1500" dirty="0" err="1"/>
              <a:t>objectifs</a:t>
            </a:r>
            <a:r>
              <a:rPr lang="en-US" sz="1500" dirty="0"/>
              <a:t> qui </a:t>
            </a:r>
            <a:r>
              <a:rPr lang="en-US" sz="1500" dirty="0" err="1"/>
              <a:t>tiennent</a:t>
            </a:r>
            <a:r>
              <a:rPr lang="en-US" sz="1500" dirty="0"/>
              <a:t> </a:t>
            </a:r>
            <a:r>
              <a:rPr lang="en-US" sz="1500" dirty="0" err="1"/>
              <a:t>compte</a:t>
            </a:r>
            <a:r>
              <a:rPr lang="en-US" sz="1500" dirty="0"/>
              <a:t> de </a:t>
            </a:r>
            <a:r>
              <a:rPr lang="en-US" sz="1500" dirty="0" err="1"/>
              <a:t>l'ajustement</a:t>
            </a:r>
            <a:r>
              <a:rPr lang="en-US" sz="1500" dirty="0"/>
              <a:t> du </a:t>
            </a:r>
            <a:r>
              <a:rPr lang="en-US" sz="1500" dirty="0" err="1"/>
              <a:t>traitement</a:t>
            </a:r>
            <a:r>
              <a:rPr lang="en-US" sz="1500" dirty="0"/>
              <a:t> </a:t>
            </a:r>
            <a:r>
              <a:rPr lang="en-US" sz="1500" dirty="0" err="1"/>
              <a:t>modélisé</a:t>
            </a:r>
            <a:r>
              <a:rPr lang="en-US" sz="1500" dirty="0"/>
              <a:t> ("</a:t>
            </a:r>
            <a:r>
              <a:rPr lang="en-US" sz="1500" dirty="0" err="1"/>
              <a:t>enregistrements</a:t>
            </a:r>
            <a:r>
              <a:rPr lang="en-US" sz="1500" dirty="0"/>
              <a:t> </a:t>
            </a:r>
            <a:r>
              <a:rPr lang="en-US" sz="1500" dirty="0" err="1"/>
              <a:t>nuls</a:t>
            </a:r>
            <a:r>
              <a:rPr lang="en-US" sz="1500" dirty="0"/>
              <a:t>")</a:t>
            </a:r>
          </a:p>
          <a:p>
            <a:pPr marL="742950" lvl="1" indent="-285750">
              <a:buFont typeface="Arial" panose="020B0604020202020204" pitchFamily="34" charset="0"/>
              <a:buChar char="•"/>
            </a:pPr>
            <a:r>
              <a:rPr lang="en-US" sz="1500" i="1" dirty="0" err="1"/>
              <a:t>Cible</a:t>
            </a:r>
            <a:r>
              <a:rPr lang="en-US" sz="1500" i="1" dirty="0"/>
              <a:t> &gt; PLHIV</a:t>
            </a:r>
          </a:p>
          <a:p>
            <a:pPr marL="742950" lvl="1" indent="-285750">
              <a:buFont typeface="Arial" panose="020B0604020202020204" pitchFamily="34" charset="0"/>
              <a:buChar char="•"/>
            </a:pPr>
            <a:r>
              <a:rPr lang="en-US" sz="1500" i="1" dirty="0" err="1"/>
              <a:t>L'hypothèse</a:t>
            </a:r>
            <a:r>
              <a:rPr lang="en-US" sz="1500" i="1" dirty="0"/>
              <a:t> </a:t>
            </a:r>
            <a:r>
              <a:rPr lang="en-US" sz="1500" i="1" dirty="0" err="1"/>
              <a:t>d'une</a:t>
            </a:r>
            <a:r>
              <a:rPr lang="en-US" sz="1500" i="1" dirty="0"/>
              <a:t> </a:t>
            </a:r>
            <a:r>
              <a:rPr lang="en-US" sz="1500" i="1" dirty="0" err="1"/>
              <a:t>poursuite</a:t>
            </a:r>
            <a:r>
              <a:rPr lang="en-US" sz="1500" i="1" dirty="0"/>
              <a:t> du </a:t>
            </a:r>
            <a:r>
              <a:rPr lang="en-US" sz="1500" i="1" dirty="0" err="1"/>
              <a:t>surnombre</a:t>
            </a:r>
            <a:endParaRPr lang="en-US" sz="1500" i="1" dirty="0"/>
          </a:p>
          <a:p>
            <a:pPr marL="285750" indent="-285750">
              <a:buFont typeface="Arial" panose="020B0604020202020204" pitchFamily="34" charset="0"/>
              <a:buChar char="•"/>
            </a:pPr>
            <a:r>
              <a:rPr lang="en-US" sz="1500" dirty="0"/>
              <a:t>Fixer des </a:t>
            </a:r>
            <a:r>
              <a:rPr lang="en-US" sz="1500" dirty="0" err="1"/>
              <a:t>objectifs</a:t>
            </a:r>
            <a:r>
              <a:rPr lang="en-US" sz="1500" dirty="0"/>
              <a:t> </a:t>
            </a:r>
            <a:r>
              <a:rPr lang="en-US" sz="1500" dirty="0" err="1"/>
              <a:t>basés</a:t>
            </a:r>
            <a:r>
              <a:rPr lang="en-US" sz="1500" dirty="0"/>
              <a:t> sur les PVVIH</a:t>
            </a:r>
          </a:p>
        </p:txBody>
      </p:sp>
      <p:pic>
        <p:nvPicPr>
          <p:cNvPr id="31" name="Picture 30">
            <a:extLst>
              <a:ext uri="{FF2B5EF4-FFF2-40B4-BE49-F238E27FC236}">
                <a16:creationId xmlns:a16="http://schemas.microsoft.com/office/drawing/2014/main" id="{E1C9A161-A06C-DA8A-72D9-80DF6A97AED3}"/>
              </a:ext>
            </a:extLst>
          </p:cNvPr>
          <p:cNvPicPr>
            <a:picLocks noChangeAspect="1"/>
          </p:cNvPicPr>
          <p:nvPr/>
        </p:nvPicPr>
        <p:blipFill>
          <a:blip r:embed="rId4"/>
          <a:srcRect r="56488" b="-7083"/>
          <a:stretch/>
        </p:blipFill>
        <p:spPr>
          <a:xfrm>
            <a:off x="4901016" y="5854577"/>
            <a:ext cx="2530916" cy="584775"/>
          </a:xfrm>
          <a:prstGeom prst="rect">
            <a:avLst/>
          </a:prstGeom>
        </p:spPr>
      </p:pic>
      <p:pic>
        <p:nvPicPr>
          <p:cNvPr id="32" name="Picture 31">
            <a:extLst>
              <a:ext uri="{FF2B5EF4-FFF2-40B4-BE49-F238E27FC236}">
                <a16:creationId xmlns:a16="http://schemas.microsoft.com/office/drawing/2014/main" id="{2947FC9E-DE27-29E4-8CB3-16378F852500}"/>
              </a:ext>
            </a:extLst>
          </p:cNvPr>
          <p:cNvPicPr>
            <a:picLocks noChangeAspect="1"/>
          </p:cNvPicPr>
          <p:nvPr/>
        </p:nvPicPr>
        <p:blipFill>
          <a:blip r:embed="rId4"/>
          <a:srcRect l="43475" t="16095"/>
          <a:stretch/>
        </p:blipFill>
        <p:spPr>
          <a:xfrm>
            <a:off x="4860244" y="6381416"/>
            <a:ext cx="3287839" cy="458206"/>
          </a:xfrm>
          <a:prstGeom prst="rect">
            <a:avLst/>
          </a:prstGeom>
        </p:spPr>
      </p:pic>
    </p:spTree>
    <p:extLst>
      <p:ext uri="{BB962C8B-B14F-4D97-AF65-F5344CB8AC3E}">
        <p14:creationId xmlns:p14="http://schemas.microsoft.com/office/powerpoint/2010/main" val="797294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BBBF2C-388A-038F-AC06-9FF9A2EDA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32BD5-5A0C-033A-DA47-F109A42375D7}"/>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00EDF998-B1A9-23A8-75E2-5CC4A62CDE72}"/>
              </a:ext>
            </a:extLst>
          </p:cNvPr>
          <p:cNvSpPr>
            <a:spLocks noGrp="1"/>
          </p:cNvSpPr>
          <p:nvPr>
            <p:ph idx="1"/>
          </p:nvPr>
        </p:nvSpPr>
        <p:spPr>
          <a:xfrm>
            <a:off x="1089498" y="1527445"/>
            <a:ext cx="9987923" cy="4775814"/>
          </a:xfrm>
        </p:spPr>
        <p:txBody>
          <a:bodyPr>
            <a:normAutofit lnSpcReduction="10000"/>
          </a:bodyPr>
          <a:lstStyle/>
          <a:p>
            <a:pPr marL="0" indent="0">
              <a:buNone/>
            </a:pPr>
            <a:r>
              <a:rPr lang="en-GB" dirty="0" err="1"/>
              <a:t>Demandez</a:t>
            </a:r>
            <a:r>
              <a:rPr lang="en-GB" dirty="0"/>
              <a:t> des </a:t>
            </a:r>
            <a:r>
              <a:rPr lang="en-GB" dirty="0" err="1"/>
              <a:t>indicateurs</a:t>
            </a:r>
            <a:r>
              <a:rPr lang="en-GB" dirty="0"/>
              <a:t> </a:t>
            </a:r>
            <a:r>
              <a:rPr lang="en-GB" dirty="0" err="1"/>
              <a:t>supplémentaires</a:t>
            </a:r>
            <a:r>
              <a:rPr lang="en-GB" dirty="0"/>
              <a:t> au </a:t>
            </a:r>
            <a:r>
              <a:rPr lang="en-GB" dirty="0" err="1"/>
              <a:t>niveau</a:t>
            </a:r>
            <a:r>
              <a:rPr lang="en-GB" dirty="0"/>
              <a:t> </a:t>
            </a:r>
            <a:r>
              <a:rPr lang="en-GB" dirty="0" err="1"/>
              <a:t>infranational</a:t>
            </a:r>
            <a:r>
              <a:rPr lang="en-GB" dirty="0"/>
              <a:t> :</a:t>
            </a:r>
          </a:p>
          <a:p>
            <a:r>
              <a:rPr lang="en-GB" dirty="0"/>
              <a:t>Cascade de la PTME et infections </a:t>
            </a:r>
            <a:r>
              <a:rPr lang="en-GB" dirty="0" err="1"/>
              <a:t>infantiles</a:t>
            </a:r>
            <a:endParaRPr lang="en-GB" dirty="0"/>
          </a:p>
          <a:p>
            <a:r>
              <a:rPr lang="en-GB" dirty="0" err="1"/>
              <a:t>Mortalité</a:t>
            </a:r>
            <a:r>
              <a:rPr lang="en-GB" dirty="0"/>
              <a:t> due au VIH</a:t>
            </a:r>
          </a:p>
          <a:p>
            <a:r>
              <a:rPr lang="en-GB" dirty="0"/>
              <a:t>Suppression </a:t>
            </a:r>
            <a:r>
              <a:rPr lang="en-GB" dirty="0" err="1"/>
              <a:t>virale</a:t>
            </a:r>
            <a:r>
              <a:rPr lang="en-GB" dirty="0"/>
              <a:t> </a:t>
            </a:r>
          </a:p>
          <a:p>
            <a:r>
              <a:rPr lang="en-GB" dirty="0"/>
              <a:t>Des estimations </a:t>
            </a:r>
            <a:r>
              <a:rPr lang="en-GB" dirty="0" err="1"/>
              <a:t>infranationales</a:t>
            </a:r>
            <a:r>
              <a:rPr lang="en-GB" dirty="0"/>
              <a:t> plus </a:t>
            </a:r>
            <a:r>
              <a:rPr lang="en-GB" dirty="0" err="1"/>
              <a:t>granulaires</a:t>
            </a:r>
            <a:r>
              <a:rPr lang="en-GB" dirty="0"/>
              <a:t> </a:t>
            </a:r>
          </a:p>
          <a:p>
            <a:pPr marL="0" indent="0">
              <a:buNone/>
            </a:pPr>
            <a:endParaRPr lang="en-GB" dirty="0"/>
          </a:p>
          <a:p>
            <a:pPr marL="0" indent="0">
              <a:buNone/>
            </a:pPr>
            <a:r>
              <a:rPr lang="en-GB" dirty="0"/>
              <a:t>Le </a:t>
            </a:r>
            <a:r>
              <a:rPr lang="en-GB" dirty="0" err="1"/>
              <a:t>défi</a:t>
            </a:r>
            <a:r>
              <a:rPr lang="en-GB" dirty="0"/>
              <a:t> </a:t>
            </a:r>
            <a:r>
              <a:rPr lang="en-GB" dirty="0" err="1"/>
              <a:t>actuel</a:t>
            </a:r>
            <a:r>
              <a:rPr lang="en-GB" dirty="0"/>
              <a:t> </a:t>
            </a:r>
            <a:r>
              <a:rPr lang="en-GB" dirty="0" err="1"/>
              <a:t>est</a:t>
            </a:r>
            <a:r>
              <a:rPr lang="en-GB" dirty="0"/>
              <a:t> </a:t>
            </a:r>
            <a:r>
              <a:rPr lang="en-GB" dirty="0" err="1"/>
              <a:t>d'identifier</a:t>
            </a:r>
            <a:r>
              <a:rPr lang="en-GB" dirty="0"/>
              <a:t> les données </a:t>
            </a:r>
            <a:r>
              <a:rPr lang="en-GB" dirty="0" err="1"/>
              <a:t>appropriées</a:t>
            </a:r>
            <a:r>
              <a:rPr lang="en-GB" dirty="0"/>
              <a:t> et la </a:t>
            </a:r>
            <a:r>
              <a:rPr lang="en-GB" dirty="0" err="1"/>
              <a:t>stratégie</a:t>
            </a:r>
            <a:r>
              <a:rPr lang="en-GB" dirty="0"/>
              <a:t> de </a:t>
            </a:r>
            <a:r>
              <a:rPr lang="en-GB" dirty="0" err="1"/>
              <a:t>modélisation</a:t>
            </a:r>
            <a:r>
              <a:rPr lang="en-GB" dirty="0"/>
              <a:t> - </a:t>
            </a:r>
            <a:r>
              <a:rPr lang="en-GB" dirty="0" err="1"/>
              <a:t>n'hésitez</a:t>
            </a:r>
            <a:r>
              <a:rPr lang="en-GB" dirty="0"/>
              <a:t> pas à nous </a:t>
            </a:r>
            <a:r>
              <a:rPr lang="en-GB" dirty="0" err="1"/>
              <a:t>contacter</a:t>
            </a:r>
            <a:r>
              <a:rPr lang="en-GB" dirty="0"/>
              <a:t> </a:t>
            </a:r>
            <a:r>
              <a:rPr lang="en-GB" dirty="0" err="1"/>
              <a:t>si</a:t>
            </a:r>
            <a:r>
              <a:rPr lang="en-GB" dirty="0"/>
              <a:t> </a:t>
            </a:r>
            <a:r>
              <a:rPr lang="en-GB" dirty="0" err="1"/>
              <a:t>vous</a:t>
            </a:r>
            <a:r>
              <a:rPr lang="en-GB" dirty="0"/>
              <a:t> </a:t>
            </a:r>
            <a:r>
              <a:rPr lang="en-GB" dirty="0" err="1"/>
              <a:t>disposez</a:t>
            </a:r>
            <a:r>
              <a:rPr lang="en-GB" dirty="0"/>
              <a:t> de données </a:t>
            </a:r>
            <a:r>
              <a:rPr lang="en-GB" dirty="0" err="1"/>
              <a:t>infranationales</a:t>
            </a:r>
            <a:r>
              <a:rPr lang="en-GB" dirty="0"/>
              <a:t> </a:t>
            </a:r>
            <a:r>
              <a:rPr lang="en-GB" dirty="0" err="1"/>
              <a:t>susceptibles</a:t>
            </a:r>
            <a:r>
              <a:rPr lang="en-GB" dirty="0"/>
              <a:t> </a:t>
            </a:r>
            <a:r>
              <a:rPr lang="en-GB" dirty="0" err="1"/>
              <a:t>d'éclairer</a:t>
            </a:r>
            <a:r>
              <a:rPr lang="en-GB" dirty="0"/>
              <a:t> </a:t>
            </a:r>
            <a:r>
              <a:rPr lang="en-GB" dirty="0" err="1"/>
              <a:t>l'un</a:t>
            </a:r>
            <a:r>
              <a:rPr lang="en-GB" dirty="0"/>
              <a:t> des </a:t>
            </a:r>
            <a:r>
              <a:rPr lang="en-GB" dirty="0" err="1"/>
              <a:t>projets</a:t>
            </a:r>
            <a:r>
              <a:rPr lang="en-GB" dirty="0"/>
              <a:t> ci-dessus </a:t>
            </a:r>
            <a:r>
              <a:rPr lang="en-GB" dirty="0">
                <a:sym typeface="Wingdings" pitchFamily="2" charset="2"/>
              </a:rPr>
              <a:t>.</a:t>
            </a:r>
            <a:endParaRPr lang="en-GB" dirty="0"/>
          </a:p>
          <a:p>
            <a:pPr marL="0" indent="0">
              <a:buNone/>
            </a:pPr>
            <a:endParaRPr lang="en-US" dirty="0"/>
          </a:p>
        </p:txBody>
      </p:sp>
      <p:sp>
        <p:nvSpPr>
          <p:cNvPr id="4" name="Content Placeholder 2">
            <a:extLst>
              <a:ext uri="{FF2B5EF4-FFF2-40B4-BE49-F238E27FC236}">
                <a16:creationId xmlns:a16="http://schemas.microsoft.com/office/drawing/2014/main" id="{8D4A0939-A62A-2605-2EA3-665B3894F030}"/>
              </a:ext>
            </a:extLst>
          </p:cNvPr>
          <p:cNvSpPr txBox="1">
            <a:spLocks/>
          </p:cNvSpPr>
          <p:nvPr/>
        </p:nvSpPr>
        <p:spPr>
          <a:xfrm>
            <a:off x="802888" y="545216"/>
            <a:ext cx="9656956" cy="746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a:t>FAQ Naomi</a:t>
            </a:r>
          </a:p>
        </p:txBody>
      </p:sp>
    </p:spTree>
    <p:extLst>
      <p:ext uri="{BB962C8B-B14F-4D97-AF65-F5344CB8AC3E}">
        <p14:creationId xmlns:p14="http://schemas.microsoft.com/office/powerpoint/2010/main" val="372813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147D-15D3-29C1-D5AE-66157CA2A727}"/>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AA2A819B-2689-DE57-0F2B-80A52FFF2EE2}"/>
              </a:ext>
            </a:extLst>
          </p:cNvPr>
          <p:cNvSpPr>
            <a:spLocks noGrp="1"/>
          </p:cNvSpPr>
          <p:nvPr>
            <p:ph idx="1"/>
          </p:nvPr>
        </p:nvSpPr>
        <p:spPr>
          <a:xfrm>
            <a:off x="802888" y="1469079"/>
            <a:ext cx="10274533" cy="4834180"/>
          </a:xfrm>
        </p:spPr>
        <p:txBody>
          <a:bodyPr>
            <a:normAutofit fontScale="92500" lnSpcReduction="20000"/>
          </a:bodyPr>
          <a:lstStyle/>
          <a:p>
            <a:pPr marL="0" indent="0">
              <a:buNone/>
            </a:pPr>
            <a:r>
              <a:rPr lang="en-GB" sz="2400" dirty="0" err="1"/>
              <a:t>Liste</a:t>
            </a:r>
            <a:r>
              <a:rPr lang="en-GB" sz="2400" dirty="0"/>
              <a:t> des questions et des sources de données/analyses candidates qui, </a:t>
            </a:r>
            <a:r>
              <a:rPr lang="en-GB" sz="2400" dirty="0" err="1"/>
              <a:t>selon</a:t>
            </a:r>
            <a:r>
              <a:rPr lang="en-GB" sz="2400" dirty="0"/>
              <a:t> nous, </a:t>
            </a:r>
            <a:r>
              <a:rPr lang="en-GB" sz="2400" dirty="0" err="1"/>
              <a:t>pourraient</a:t>
            </a:r>
            <a:r>
              <a:rPr lang="en-GB" sz="2400" dirty="0"/>
              <a:t> </a:t>
            </a:r>
            <a:r>
              <a:rPr lang="en-GB" sz="2400" dirty="0" err="1"/>
              <a:t>être</a:t>
            </a:r>
            <a:r>
              <a:rPr lang="en-GB" sz="2400" dirty="0"/>
              <a:t> </a:t>
            </a:r>
            <a:r>
              <a:rPr lang="en-GB" sz="2400" dirty="0" err="1"/>
              <a:t>utiles</a:t>
            </a:r>
            <a:r>
              <a:rPr lang="en-GB" sz="2400" dirty="0"/>
              <a:t> pour </a:t>
            </a:r>
            <a:r>
              <a:rPr lang="en-GB" sz="2400" dirty="0" err="1"/>
              <a:t>comprendre</a:t>
            </a:r>
            <a:r>
              <a:rPr lang="en-GB" sz="2400" dirty="0"/>
              <a:t> les données </a:t>
            </a:r>
            <a:r>
              <a:rPr lang="en-GB" sz="2400" dirty="0" err="1"/>
              <a:t>disponibles</a:t>
            </a:r>
            <a:r>
              <a:rPr lang="en-GB" sz="2400" dirty="0"/>
              <a:t> : </a:t>
            </a:r>
          </a:p>
          <a:p>
            <a:pPr marL="742950" lvl="1" indent="-285750">
              <a:buFont typeface="+mj-lt"/>
              <a:buAutoNum type="arabicPeriod"/>
            </a:pPr>
            <a:r>
              <a:rPr lang="en-GB" dirty="0"/>
              <a:t>Comment le </a:t>
            </a:r>
            <a:r>
              <a:rPr lang="en-GB" dirty="0" err="1"/>
              <a:t>statut</a:t>
            </a:r>
            <a:r>
              <a:rPr lang="en-GB" dirty="0"/>
              <a:t> VIH </a:t>
            </a:r>
            <a:r>
              <a:rPr lang="en-GB" dirty="0" err="1"/>
              <a:t>est</a:t>
            </a:r>
            <a:r>
              <a:rPr lang="en-GB" dirty="0"/>
              <a:t>-il </a:t>
            </a:r>
            <a:r>
              <a:rPr lang="en-GB" dirty="0" err="1"/>
              <a:t>vérifié</a:t>
            </a:r>
            <a:r>
              <a:rPr lang="en-GB" dirty="0"/>
              <a:t> </a:t>
            </a:r>
            <a:r>
              <a:rPr lang="en-GB" dirty="0" err="1"/>
              <a:t>lorsque</a:t>
            </a:r>
            <a:r>
              <a:rPr lang="en-GB" dirty="0"/>
              <a:t> les femmes enceintes se </a:t>
            </a:r>
            <a:r>
              <a:rPr lang="en-GB" dirty="0" err="1"/>
              <a:t>rendent</a:t>
            </a:r>
            <a:r>
              <a:rPr lang="en-GB" dirty="0"/>
              <a:t> pour la première </a:t>
            </a:r>
            <a:r>
              <a:rPr lang="en-GB" dirty="0" err="1"/>
              <a:t>fois</a:t>
            </a:r>
            <a:r>
              <a:rPr lang="en-GB" dirty="0"/>
              <a:t> dans un centre de </a:t>
            </a:r>
            <a:r>
              <a:rPr lang="en-GB" dirty="0" err="1"/>
              <a:t>soins</a:t>
            </a:r>
            <a:r>
              <a:rPr lang="en-GB" dirty="0"/>
              <a:t> </a:t>
            </a:r>
            <a:r>
              <a:rPr lang="en-GB" dirty="0" err="1"/>
              <a:t>prénatals</a:t>
            </a:r>
            <a:r>
              <a:rPr lang="en-GB" dirty="0"/>
              <a:t> ?</a:t>
            </a:r>
          </a:p>
          <a:p>
            <a:pPr marL="742950" lvl="1" indent="-285750">
              <a:buFont typeface="+mj-lt"/>
              <a:buAutoNum type="arabicPeriod"/>
            </a:pPr>
            <a:r>
              <a:rPr lang="en-GB" i="1" dirty="0" err="1"/>
              <a:t>Combien</a:t>
            </a:r>
            <a:r>
              <a:rPr lang="en-GB" i="1" dirty="0"/>
              <a:t> de tests de </a:t>
            </a:r>
            <a:r>
              <a:rPr lang="en-GB" i="1" dirty="0" err="1"/>
              <a:t>dépistage</a:t>
            </a:r>
            <a:r>
              <a:rPr lang="en-GB" i="1" dirty="0"/>
              <a:t> du VIH </a:t>
            </a:r>
            <a:r>
              <a:rPr lang="en-GB" i="1" dirty="0" err="1"/>
              <a:t>sont</a:t>
            </a:r>
            <a:r>
              <a:rPr lang="en-GB" i="1" dirty="0"/>
              <a:t> </a:t>
            </a:r>
            <a:r>
              <a:rPr lang="en-GB" i="1" dirty="0" err="1"/>
              <a:t>effectués</a:t>
            </a:r>
            <a:r>
              <a:rPr lang="en-GB" i="1" dirty="0"/>
              <a:t> </a:t>
            </a:r>
            <a:r>
              <a:rPr lang="en-GB" i="1" dirty="0" err="1"/>
              <a:t>avant</a:t>
            </a:r>
            <a:r>
              <a:rPr lang="en-GB" i="1" dirty="0"/>
              <a:t> </a:t>
            </a:r>
            <a:r>
              <a:rPr lang="en-GB" i="1" dirty="0" err="1"/>
              <a:t>l'accouchement</a:t>
            </a:r>
            <a:r>
              <a:rPr lang="en-GB" i="1" dirty="0"/>
              <a:t> et </a:t>
            </a:r>
            <a:r>
              <a:rPr lang="en-GB" i="1" dirty="0" err="1"/>
              <a:t>quel</a:t>
            </a:r>
            <a:r>
              <a:rPr lang="en-GB" i="1" dirty="0"/>
              <a:t> </a:t>
            </a:r>
            <a:r>
              <a:rPr lang="en-GB" i="1" dirty="0" err="1"/>
              <a:t>est</a:t>
            </a:r>
            <a:r>
              <a:rPr lang="en-GB" i="1" dirty="0"/>
              <a:t> le </a:t>
            </a:r>
            <a:r>
              <a:rPr lang="en-GB" i="1" dirty="0" err="1"/>
              <a:t>taux</a:t>
            </a:r>
            <a:r>
              <a:rPr lang="en-GB" i="1" dirty="0"/>
              <a:t> de couverture des femmes </a:t>
            </a:r>
            <a:r>
              <a:rPr lang="en-GB" i="1" dirty="0" err="1"/>
              <a:t>ayant</a:t>
            </a:r>
            <a:r>
              <a:rPr lang="en-GB" i="1" dirty="0"/>
              <a:t> </a:t>
            </a:r>
            <a:r>
              <a:rPr lang="en-GB" i="1" dirty="0" err="1"/>
              <a:t>subi</a:t>
            </a:r>
            <a:r>
              <a:rPr lang="en-GB" i="1" dirty="0"/>
              <a:t> au </a:t>
            </a:r>
            <a:r>
              <a:rPr lang="en-GB" i="1" dirty="0" err="1"/>
              <a:t>moins</a:t>
            </a:r>
            <a:r>
              <a:rPr lang="en-GB" i="1" dirty="0"/>
              <a:t> un test </a:t>
            </a:r>
            <a:r>
              <a:rPr lang="en-GB" i="1" dirty="0" err="1"/>
              <a:t>avant</a:t>
            </a:r>
            <a:r>
              <a:rPr lang="en-GB" i="1" dirty="0"/>
              <a:t> </a:t>
            </a:r>
            <a:r>
              <a:rPr lang="en-GB" i="1" dirty="0" err="1"/>
              <a:t>l'accouchement</a:t>
            </a:r>
            <a:r>
              <a:rPr lang="en-GB" i="1" dirty="0"/>
              <a:t> ?</a:t>
            </a:r>
          </a:p>
          <a:p>
            <a:pPr marL="742950" lvl="1" indent="-285750">
              <a:buFont typeface="+mj-lt"/>
              <a:buAutoNum type="arabicPeriod"/>
            </a:pPr>
            <a:r>
              <a:rPr lang="en-GB" i="1" dirty="0" err="1"/>
              <a:t>Quel</a:t>
            </a:r>
            <a:r>
              <a:rPr lang="en-GB" i="1" dirty="0"/>
              <a:t> </a:t>
            </a:r>
            <a:r>
              <a:rPr lang="en-GB" i="1" dirty="0" err="1"/>
              <a:t>est</a:t>
            </a:r>
            <a:r>
              <a:rPr lang="en-GB" i="1" dirty="0"/>
              <a:t> le </a:t>
            </a:r>
            <a:r>
              <a:rPr lang="en-GB" i="1" dirty="0" err="1"/>
              <a:t>taux</a:t>
            </a:r>
            <a:r>
              <a:rPr lang="en-GB" i="1" dirty="0"/>
              <a:t> de couverture des femmes qui se font </a:t>
            </a:r>
            <a:r>
              <a:rPr lang="en-GB" i="1" dirty="0" err="1"/>
              <a:t>dépister</a:t>
            </a:r>
            <a:r>
              <a:rPr lang="en-GB" i="1" dirty="0"/>
              <a:t> deux </a:t>
            </a:r>
            <a:r>
              <a:rPr lang="en-GB" i="1" dirty="0" err="1"/>
              <a:t>ans</a:t>
            </a:r>
            <a:r>
              <a:rPr lang="en-GB" i="1" dirty="0"/>
              <a:t> après </a:t>
            </a:r>
            <a:r>
              <a:rPr lang="en-GB" i="1" dirty="0" err="1"/>
              <a:t>l'accouchement</a:t>
            </a:r>
            <a:r>
              <a:rPr lang="en-GB" i="1" dirty="0"/>
              <a:t> ?</a:t>
            </a:r>
          </a:p>
          <a:p>
            <a:pPr marL="742950" lvl="1" indent="-285750">
              <a:buFont typeface="+mj-lt"/>
              <a:buAutoNum type="arabicPeriod"/>
            </a:pPr>
            <a:r>
              <a:rPr lang="en-GB" i="1" dirty="0"/>
              <a:t>Quelle </a:t>
            </a:r>
            <a:r>
              <a:rPr lang="en-GB" i="1" dirty="0" err="1"/>
              <a:t>est</a:t>
            </a:r>
            <a:r>
              <a:rPr lang="en-GB" i="1" dirty="0"/>
              <a:t> la couverture des tests EID (à 6-8 </a:t>
            </a:r>
            <a:r>
              <a:rPr lang="en-GB" i="1" dirty="0" err="1"/>
              <a:t>semaines</a:t>
            </a:r>
            <a:r>
              <a:rPr lang="en-GB" i="1" dirty="0"/>
              <a:t>) ?</a:t>
            </a:r>
          </a:p>
          <a:p>
            <a:pPr marL="742950" lvl="1" indent="-285750">
              <a:buFont typeface="+mj-lt"/>
              <a:buAutoNum type="arabicPeriod"/>
            </a:pPr>
            <a:r>
              <a:rPr lang="en-GB" i="1" dirty="0"/>
              <a:t>Quelle </a:t>
            </a:r>
            <a:r>
              <a:rPr lang="en-GB" i="1" dirty="0" err="1"/>
              <a:t>est</a:t>
            </a:r>
            <a:r>
              <a:rPr lang="en-GB" i="1" dirty="0"/>
              <a:t> la couverture du </a:t>
            </a:r>
            <a:r>
              <a:rPr lang="en-GB" i="1" dirty="0" err="1"/>
              <a:t>dépistage</a:t>
            </a:r>
            <a:r>
              <a:rPr lang="en-GB" i="1" dirty="0"/>
              <a:t> chez le </a:t>
            </a:r>
            <a:r>
              <a:rPr lang="en-GB" i="1" dirty="0" err="1"/>
              <a:t>nourrisson</a:t>
            </a:r>
            <a:r>
              <a:rPr lang="en-GB" i="1" dirty="0"/>
              <a:t> à 2 </a:t>
            </a:r>
            <a:r>
              <a:rPr lang="en-GB" i="1" dirty="0" err="1"/>
              <a:t>ans</a:t>
            </a:r>
            <a:r>
              <a:rPr lang="en-GB" i="1" dirty="0"/>
              <a:t> </a:t>
            </a:r>
            <a:r>
              <a:rPr lang="en-GB" i="1" dirty="0" err="1"/>
              <a:t>ou</a:t>
            </a:r>
            <a:r>
              <a:rPr lang="en-GB" i="1" dirty="0"/>
              <a:t> à 6 </a:t>
            </a:r>
            <a:r>
              <a:rPr lang="en-GB" i="1" dirty="0" err="1"/>
              <a:t>semaines</a:t>
            </a:r>
            <a:r>
              <a:rPr lang="en-GB" i="1" dirty="0"/>
              <a:t> après </a:t>
            </a:r>
            <a:r>
              <a:rPr lang="en-GB" i="1" dirty="0" err="1"/>
              <a:t>l'allaitement</a:t>
            </a:r>
            <a:r>
              <a:rPr lang="en-GB" i="1" dirty="0"/>
              <a:t> ?</a:t>
            </a:r>
          </a:p>
          <a:p>
            <a:pPr marL="742950" lvl="1" indent="-285750">
              <a:buFont typeface="+mj-lt"/>
              <a:buAutoNum type="arabicPeriod"/>
            </a:pPr>
            <a:r>
              <a:rPr lang="en-GB" i="1" dirty="0" err="1"/>
              <a:t>Qu'en</a:t>
            </a:r>
            <a:r>
              <a:rPr lang="en-GB" i="1" dirty="0"/>
              <a:t> </a:t>
            </a:r>
            <a:r>
              <a:rPr lang="en-GB" i="1" dirty="0" err="1"/>
              <a:t>est</a:t>
            </a:r>
            <a:r>
              <a:rPr lang="en-GB" i="1" dirty="0"/>
              <a:t>-il de la </a:t>
            </a:r>
            <a:r>
              <a:rPr lang="en-GB" i="1" dirty="0" err="1"/>
              <a:t>positivité</a:t>
            </a:r>
            <a:r>
              <a:rPr lang="en-GB" i="1" dirty="0"/>
              <a:t> du test de </a:t>
            </a:r>
            <a:r>
              <a:rPr lang="en-GB" i="1" dirty="0" err="1"/>
              <a:t>dépistage</a:t>
            </a:r>
            <a:r>
              <a:rPr lang="en-GB" i="1" dirty="0"/>
              <a:t> chez le </a:t>
            </a:r>
            <a:r>
              <a:rPr lang="en-GB" i="1" dirty="0" err="1"/>
              <a:t>nourrisson</a:t>
            </a:r>
            <a:r>
              <a:rPr lang="en-GB" i="1" dirty="0"/>
              <a:t> à 2 </a:t>
            </a:r>
            <a:r>
              <a:rPr lang="en-GB" i="1" dirty="0" err="1"/>
              <a:t>ans</a:t>
            </a:r>
            <a:r>
              <a:rPr lang="en-GB" i="1" dirty="0"/>
              <a:t> </a:t>
            </a:r>
            <a:r>
              <a:rPr lang="en-GB" i="1" dirty="0" err="1"/>
              <a:t>ou</a:t>
            </a:r>
            <a:r>
              <a:rPr lang="en-GB" i="1" dirty="0"/>
              <a:t> à 6 </a:t>
            </a:r>
            <a:r>
              <a:rPr lang="en-GB" i="1" dirty="0" err="1"/>
              <a:t>semaines</a:t>
            </a:r>
            <a:r>
              <a:rPr lang="en-GB" i="1" dirty="0"/>
              <a:t> après </a:t>
            </a:r>
            <a:r>
              <a:rPr lang="en-GB" i="1" dirty="0" err="1"/>
              <a:t>l'allaitement</a:t>
            </a:r>
            <a:r>
              <a:rPr lang="en-GB" i="1" dirty="0"/>
              <a:t> ?</a:t>
            </a:r>
          </a:p>
          <a:p>
            <a:pPr marL="742950" lvl="1" indent="-285750">
              <a:buFont typeface="+mj-lt"/>
              <a:buAutoNum type="arabicPeriod"/>
            </a:pPr>
            <a:r>
              <a:rPr lang="en-GB" i="1" dirty="0"/>
              <a:t>Quelle </a:t>
            </a:r>
            <a:r>
              <a:rPr lang="en-GB" i="1" dirty="0" err="1"/>
              <a:t>est</a:t>
            </a:r>
            <a:r>
              <a:rPr lang="en-GB" i="1" dirty="0"/>
              <a:t> </a:t>
            </a:r>
            <a:r>
              <a:rPr lang="en-GB" i="1" dirty="0" err="1"/>
              <a:t>l'efficacité</a:t>
            </a:r>
            <a:r>
              <a:rPr lang="en-GB" i="1" dirty="0"/>
              <a:t> de la recherche des contacts et </a:t>
            </a:r>
            <a:r>
              <a:rPr lang="en-GB" i="1" dirty="0" err="1"/>
              <a:t>quels</a:t>
            </a:r>
            <a:r>
              <a:rPr lang="en-GB" i="1" dirty="0"/>
              <a:t> </a:t>
            </a:r>
            <a:r>
              <a:rPr lang="en-GB" i="1" dirty="0" err="1"/>
              <a:t>sont</a:t>
            </a:r>
            <a:r>
              <a:rPr lang="en-GB" i="1" dirty="0"/>
              <a:t> les </a:t>
            </a:r>
            <a:r>
              <a:rPr lang="en-GB" i="1" dirty="0" err="1"/>
              <a:t>protocoles</a:t>
            </a:r>
            <a:r>
              <a:rPr lang="en-GB" i="1" dirty="0"/>
              <a:t> </a:t>
            </a:r>
            <a:r>
              <a:rPr lang="en-GB" i="1" dirty="0" err="1"/>
              <a:t>actuels</a:t>
            </a:r>
            <a:r>
              <a:rPr lang="en-GB" i="1" dirty="0"/>
              <a:t> de recherche des </a:t>
            </a:r>
            <a:r>
              <a:rPr lang="en-GB" i="1" dirty="0" err="1"/>
              <a:t>contrats</a:t>
            </a:r>
            <a:r>
              <a:rPr lang="en-GB" i="1" dirty="0"/>
              <a:t> ?</a:t>
            </a:r>
          </a:p>
          <a:p>
            <a:pPr marL="742950" lvl="1" indent="-285750">
              <a:buFont typeface="+mj-lt"/>
              <a:buAutoNum type="arabicPeriod"/>
            </a:pPr>
            <a:r>
              <a:rPr lang="en-GB" i="1" dirty="0"/>
              <a:t>La recherche des contacts </a:t>
            </a:r>
            <a:r>
              <a:rPr lang="en-GB" i="1" dirty="0" err="1"/>
              <a:t>inclut-elle</a:t>
            </a:r>
            <a:r>
              <a:rPr lang="en-GB" i="1" dirty="0"/>
              <a:t> le </a:t>
            </a:r>
            <a:r>
              <a:rPr lang="en-GB" i="1" dirty="0" err="1"/>
              <a:t>dépistage</a:t>
            </a:r>
            <a:r>
              <a:rPr lang="en-GB" i="1" dirty="0"/>
              <a:t> des enfants non </a:t>
            </a:r>
            <a:r>
              <a:rPr lang="en-GB" i="1" dirty="0" err="1"/>
              <a:t>biologiques</a:t>
            </a:r>
            <a:r>
              <a:rPr lang="en-GB" i="1" dirty="0"/>
              <a:t> ?</a:t>
            </a:r>
          </a:p>
          <a:p>
            <a:endParaRPr lang="en-US" dirty="0"/>
          </a:p>
        </p:txBody>
      </p:sp>
      <p:sp>
        <p:nvSpPr>
          <p:cNvPr id="4" name="Content Placeholder 2">
            <a:extLst>
              <a:ext uri="{FF2B5EF4-FFF2-40B4-BE49-F238E27FC236}">
                <a16:creationId xmlns:a16="http://schemas.microsoft.com/office/drawing/2014/main" id="{C5FDEEE7-E28E-62B1-D0E6-1B4AB99530B9}"/>
              </a:ext>
            </a:extLst>
          </p:cNvPr>
          <p:cNvSpPr txBox="1">
            <a:spLocks/>
          </p:cNvSpPr>
          <p:nvPr/>
        </p:nvSpPr>
        <p:spPr>
          <a:xfrm>
            <a:off x="802888" y="545216"/>
            <a:ext cx="9656956" cy="746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a:t>Exploration des données sur les candidats à la TME</a:t>
            </a:r>
          </a:p>
        </p:txBody>
      </p:sp>
    </p:spTree>
    <p:extLst>
      <p:ext uri="{BB962C8B-B14F-4D97-AF65-F5344CB8AC3E}">
        <p14:creationId xmlns:p14="http://schemas.microsoft.com/office/powerpoint/2010/main" val="176316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0615-7E58-8D4C-9136-87947A274249}"/>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F82E9239-8545-3647-8414-FACC78342ADE}"/>
              </a:ext>
            </a:extLst>
          </p:cNvPr>
          <p:cNvSpPr>
            <a:spLocks noGrp="1"/>
          </p:cNvSpPr>
          <p:nvPr>
            <p:ph idx="1"/>
          </p:nvPr>
        </p:nvSpPr>
        <p:spPr>
          <a:xfrm>
            <a:off x="972766" y="1291544"/>
            <a:ext cx="10795046" cy="4800336"/>
          </a:xfrm>
        </p:spPr>
        <p:txBody>
          <a:bodyPr>
            <a:normAutofit fontScale="62500" lnSpcReduction="20000"/>
          </a:bodyPr>
          <a:lstStyle/>
          <a:p>
            <a:pPr marL="0" indent="0" fontAlgn="base">
              <a:buNone/>
            </a:pPr>
            <a:r>
              <a:rPr lang="en-US"/>
              <a:t>Publications :</a:t>
            </a:r>
          </a:p>
          <a:p>
            <a:pPr fontAlgn="base"/>
            <a:endParaRPr lang="en-US"/>
          </a:p>
          <a:p>
            <a:pPr fontAlgn="base"/>
            <a:r>
              <a:rPr lang="en-US"/>
              <a:t>2023/2024 Mises à jour de la méthode Naomi et indicateurs pour les besoins non satisfaits en matière d'ART </a:t>
            </a:r>
            <a:r>
              <a:rPr lang="en-US" u="sng">
                <a:hlinkClick r:id="rId2"/>
              </a:rPr>
              <a:t>: </a:t>
            </a:r>
            <a:r>
              <a:rPr lang="en-US"/>
              <a:t>https://onlinelibrary.wiley.com/doi/10.1002/jia2.25788</a:t>
            </a:r>
          </a:p>
          <a:p>
            <a:pPr fontAlgn="base"/>
            <a:r>
              <a:rPr lang="en-US"/>
              <a:t>Méthodes Naomi </a:t>
            </a:r>
            <a:r>
              <a:rPr lang="en-US" u="sng">
                <a:hlinkClick r:id="rId2"/>
              </a:rPr>
              <a:t>: </a:t>
            </a:r>
            <a:r>
              <a:rPr lang="en-US"/>
              <a:t>https://onlinelibrary.wiley.com/doi/10.1002/jia2.25788</a:t>
            </a:r>
          </a:p>
          <a:p>
            <a:pPr fontAlgn="base"/>
            <a:r>
              <a:rPr lang="en-US"/>
              <a:t>Méthodes Naomi </a:t>
            </a:r>
            <a:r>
              <a:rPr lang="en-US" u="sng">
                <a:hlinkClick r:id="rId2"/>
              </a:rPr>
              <a:t>: </a:t>
            </a:r>
            <a:r>
              <a:rPr lang="en-US"/>
              <a:t>https://onlinelibrary.wiley.com/doi/10.1002/jia2.25788</a:t>
            </a:r>
          </a:p>
          <a:p>
            <a:pPr marL="0" indent="0" fontAlgn="base">
              <a:buNone/>
            </a:pPr>
            <a:endParaRPr lang="en-US"/>
          </a:p>
          <a:p>
            <a:pPr marL="0" indent="0" fontAlgn="base">
              <a:buNone/>
            </a:pPr>
            <a:br>
              <a:rPr lang="en-US"/>
            </a:br>
            <a:r>
              <a:rPr lang="en-US"/>
              <a:t>Tutoriels :</a:t>
            </a:r>
          </a:p>
          <a:p>
            <a:pPr fontAlgn="base"/>
            <a:r>
              <a:rPr lang="en-US"/>
              <a:t>Génération d'estimations </a:t>
            </a:r>
            <a:r>
              <a:rPr lang="en-US" u="sng">
                <a:hlinkClick r:id="rId3"/>
              </a:rPr>
              <a:t>: </a:t>
            </a:r>
            <a:r>
              <a:rPr lang="en-US"/>
              <a:t>https://www.youtube.com/watch?v=zsfedL9TTXA</a:t>
            </a:r>
          </a:p>
          <a:p>
            <a:pPr fontAlgn="base"/>
            <a:r>
              <a:rPr lang="en-US"/>
              <a:t>Options du modèle : </a:t>
            </a:r>
            <a:r>
              <a:rPr lang="en-US" i="1"/>
              <a:t>bientôt disponible </a:t>
            </a:r>
            <a:r>
              <a:rPr lang="en-US"/>
              <a:t>!</a:t>
            </a:r>
            <a:br>
              <a:rPr lang="en-US"/>
            </a:br>
            <a:endParaRPr lang="en-US"/>
          </a:p>
          <a:p>
            <a:pPr fontAlgn="base"/>
            <a:r>
              <a:rPr lang="en-US"/>
              <a:t>Utilisation de l'historique des projets </a:t>
            </a:r>
            <a:r>
              <a:rPr lang="en-US" u="sng">
                <a:hlinkClick r:id="rId4"/>
              </a:rPr>
              <a:t>: </a:t>
            </a:r>
            <a:r>
              <a:rPr lang="en-US"/>
              <a:t>https://www.youtube.com/watch?v=p7Bs6li1Rfs</a:t>
            </a:r>
          </a:p>
          <a:p>
            <a:pPr fontAlgn="base"/>
            <a:r>
              <a:rPr lang="en-US"/>
              <a:t>Assistance en cas de problèmes ou d'erreurs </a:t>
            </a:r>
            <a:r>
              <a:rPr lang="en-US" u="sng">
                <a:hlinkClick r:id="rId5"/>
              </a:rPr>
              <a:t>: </a:t>
            </a:r>
            <a:r>
              <a:rPr lang="en-US"/>
              <a:t>https://www.youtube.com/watch?v=OMENcuNhNPs</a:t>
            </a:r>
          </a:p>
          <a:p>
            <a:pPr lvl="1" fontAlgn="base"/>
            <a:r>
              <a:rPr lang="en-US"/>
              <a:t>Ou contactez </a:t>
            </a:r>
            <a:r>
              <a:rPr lang="en-US" err="1">
                <a:solidFill>
                  <a:srgbClr val="FF0000"/>
                </a:solidFill>
              </a:rPr>
              <a:t>naomi-support@imperial.ac.uk</a:t>
            </a:r>
            <a:endParaRPr lang="en-US"/>
          </a:p>
        </p:txBody>
      </p:sp>
      <p:sp>
        <p:nvSpPr>
          <p:cNvPr id="4" name="Content Placeholder 2">
            <a:extLst>
              <a:ext uri="{FF2B5EF4-FFF2-40B4-BE49-F238E27FC236}">
                <a16:creationId xmlns:a16="http://schemas.microsoft.com/office/drawing/2014/main" id="{26690F31-86C8-7FAD-87B6-BF381225FC5B}"/>
              </a:ext>
            </a:extLst>
          </p:cNvPr>
          <p:cNvSpPr txBox="1">
            <a:spLocks/>
          </p:cNvSpPr>
          <p:nvPr/>
        </p:nvSpPr>
        <p:spPr>
          <a:xfrm>
            <a:off x="802888" y="545216"/>
            <a:ext cx="9656956" cy="746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a:t>Publications et ressources</a:t>
            </a:r>
          </a:p>
        </p:txBody>
      </p:sp>
    </p:spTree>
    <p:extLst>
      <p:ext uri="{BB962C8B-B14F-4D97-AF65-F5344CB8AC3E}">
        <p14:creationId xmlns:p14="http://schemas.microsoft.com/office/powerpoint/2010/main" val="68097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D3E3-B9AF-6D45-963F-17501668A4DA}"/>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6" name="Content Placeholder 2">
            <a:extLst>
              <a:ext uri="{FF2B5EF4-FFF2-40B4-BE49-F238E27FC236}">
                <a16:creationId xmlns:a16="http://schemas.microsoft.com/office/drawing/2014/main" id="{713487BB-3591-BF46-96CC-AF8FD21CAF99}"/>
              </a:ext>
            </a:extLst>
          </p:cNvPr>
          <p:cNvSpPr txBox="1">
            <a:spLocks/>
          </p:cNvSpPr>
          <p:nvPr/>
        </p:nvSpPr>
        <p:spPr>
          <a:xfrm>
            <a:off x="3869268" y="4650784"/>
            <a:ext cx="7315200" cy="74632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a:p>
        </p:txBody>
      </p:sp>
      <p:graphicFrame>
        <p:nvGraphicFramePr>
          <p:cNvPr id="13" name="Table 12">
            <a:extLst>
              <a:ext uri="{FF2B5EF4-FFF2-40B4-BE49-F238E27FC236}">
                <a16:creationId xmlns:a16="http://schemas.microsoft.com/office/drawing/2014/main" id="{7C705FDD-1152-4DDF-FF98-8D101DED3CE9}"/>
              </a:ext>
            </a:extLst>
          </p:cNvPr>
          <p:cNvGraphicFramePr>
            <a:graphicFrameLocks noGrp="1"/>
          </p:cNvGraphicFramePr>
          <p:nvPr>
            <p:extLst>
              <p:ext uri="{D42A27DB-BD31-4B8C-83A1-F6EECF244321}">
                <p14:modId xmlns:p14="http://schemas.microsoft.com/office/powerpoint/2010/main" val="3042443761"/>
              </p:ext>
            </p:extLst>
          </p:nvPr>
        </p:nvGraphicFramePr>
        <p:xfrm>
          <a:off x="627016" y="732749"/>
          <a:ext cx="10093234" cy="5739877"/>
        </p:xfrm>
        <a:graphic>
          <a:graphicData uri="http://schemas.openxmlformats.org/drawingml/2006/table">
            <a:tbl>
              <a:tblPr/>
              <a:tblGrid>
                <a:gridCol w="1941830">
                  <a:extLst>
                    <a:ext uri="{9D8B030D-6E8A-4147-A177-3AD203B41FA5}">
                      <a16:colId xmlns:a16="http://schemas.microsoft.com/office/drawing/2014/main" val="273264174"/>
                    </a:ext>
                  </a:extLst>
                </a:gridCol>
                <a:gridCol w="4083555">
                  <a:extLst>
                    <a:ext uri="{9D8B030D-6E8A-4147-A177-3AD203B41FA5}">
                      <a16:colId xmlns:a16="http://schemas.microsoft.com/office/drawing/2014/main" val="890357620"/>
                    </a:ext>
                  </a:extLst>
                </a:gridCol>
                <a:gridCol w="4067849">
                  <a:extLst>
                    <a:ext uri="{9D8B030D-6E8A-4147-A177-3AD203B41FA5}">
                      <a16:colId xmlns:a16="http://schemas.microsoft.com/office/drawing/2014/main" val="2059015602"/>
                    </a:ext>
                  </a:extLst>
                </a:gridCol>
              </a:tblGrid>
              <a:tr h="339244">
                <a:tc>
                  <a:txBody>
                    <a:bodyPr/>
                    <a:lstStyle/>
                    <a:p>
                      <a:pPr fontAlgn="t"/>
                      <a:endParaRPr lang="en-GB" sz="1700">
                        <a:solidFill>
                          <a:schemeClr val="tx1"/>
                        </a:solidFill>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ase"/>
                      <a:r>
                        <a:rPr lang="en-GB" sz="1700" b="1" i="0" dirty="0" err="1">
                          <a:solidFill>
                            <a:schemeClr val="tx1"/>
                          </a:solidFill>
                          <a:effectLst/>
                          <a:latin typeface="+mn-lt"/>
                        </a:rPr>
                        <a:t>Outils</a:t>
                      </a:r>
                      <a:r>
                        <a:rPr lang="en-GB" sz="1700" b="1" i="0" dirty="0">
                          <a:solidFill>
                            <a:schemeClr val="tx1"/>
                          </a:solidFill>
                          <a:effectLst/>
                          <a:latin typeface="+mn-lt"/>
                        </a:rPr>
                        <a:t> du Spectrum</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ase"/>
                      <a:r>
                        <a:rPr lang="en-GB" sz="1700" b="1" i="0">
                          <a:solidFill>
                            <a:schemeClr val="tx1"/>
                          </a:solidFill>
                          <a:effectLst/>
                          <a:latin typeface="+mn-lt"/>
                        </a:rPr>
                        <a:t>Modèle Naomi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92008737"/>
                  </a:ext>
                </a:extLst>
              </a:tr>
              <a:tr h="560493">
                <a:tc>
                  <a:txBody>
                    <a:bodyPr/>
                    <a:lstStyle/>
                    <a:p>
                      <a:pPr algn="l" rtl="0" fontAlgn="base"/>
                      <a:r>
                        <a:rPr lang="en-GB" sz="1700" b="1" i="0">
                          <a:effectLst/>
                          <a:latin typeface="+mn-lt"/>
                        </a:rPr>
                        <a:t>Source de la population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dirty="0">
                          <a:effectLst/>
                          <a:latin typeface="+mn-lt"/>
                        </a:rPr>
                        <a:t>Perspectives de la population </a:t>
                      </a:r>
                      <a:r>
                        <a:rPr lang="en-GB" sz="1700" b="0" i="0" dirty="0" err="1">
                          <a:effectLst/>
                          <a:latin typeface="+mn-lt"/>
                        </a:rPr>
                        <a:t>mondiale</a:t>
                      </a:r>
                      <a:r>
                        <a:rPr lang="en-GB" sz="1700" b="0" i="0" dirty="0">
                          <a:effectLst/>
                          <a:latin typeface="+mn-lt"/>
                        </a:rPr>
                        <a:t> </a:t>
                      </a:r>
                      <a:r>
                        <a:rPr lang="en-GB" sz="1700" b="0" i="0" dirty="0">
                          <a:solidFill>
                            <a:srgbClr val="000000"/>
                          </a:solidFill>
                          <a:effectLst/>
                          <a:latin typeface="+mn-lt"/>
                        </a:rPr>
                        <a:t>2022 </a:t>
                      </a:r>
                      <a:r>
                        <a:rPr lang="en-GB" sz="1700" b="0" i="0" baseline="30000" dirty="0">
                          <a:solidFill>
                            <a:srgbClr val="000000"/>
                          </a:solidFill>
                          <a:effectLst/>
                          <a:latin typeface="+mn-lt"/>
                        </a:rPr>
                        <a:t>11</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dirty="0" err="1">
                          <a:effectLst/>
                          <a:latin typeface="+mn-lt"/>
                        </a:rPr>
                        <a:t>Recensement</a:t>
                      </a:r>
                      <a:r>
                        <a:rPr lang="en-GB" sz="1700" b="0" i="0" dirty="0">
                          <a:effectLst/>
                          <a:latin typeface="+mn-lt"/>
                        </a:rPr>
                        <a:t> national, GPW </a:t>
                      </a:r>
                      <a:r>
                        <a:rPr lang="en-GB" sz="1700" b="0" i="0" dirty="0" err="1">
                          <a:effectLst/>
                          <a:latin typeface="+mn-lt"/>
                        </a:rPr>
                        <a:t>ou</a:t>
                      </a:r>
                      <a:r>
                        <a:rPr lang="en-GB" sz="1700" b="0" i="0" dirty="0">
                          <a:effectLst/>
                          <a:latin typeface="+mn-lt"/>
                        </a:rPr>
                        <a:t> </a:t>
                      </a:r>
                      <a:r>
                        <a:rPr lang="en-GB" sz="1700" b="0" i="0" dirty="0" err="1">
                          <a:effectLst/>
                          <a:latin typeface="+mn-lt"/>
                        </a:rPr>
                        <a:t>WorldPop</a:t>
                      </a:r>
                      <a:r>
                        <a:rPr lang="en-GB" sz="1700" b="0" i="0" dirty="0">
                          <a:effectLst/>
                          <a:latin typeface="+mn-lt"/>
                        </a:rPr>
                        <a:t>.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93231"/>
                  </a:ext>
                </a:extLst>
              </a:tr>
              <a:tr h="790268">
                <a:tc>
                  <a:txBody>
                    <a:bodyPr/>
                    <a:lstStyle/>
                    <a:p>
                      <a:pPr algn="l" rtl="0" fontAlgn="base"/>
                      <a:r>
                        <a:rPr lang="en-GB" sz="1700" b="1" i="0">
                          <a:effectLst/>
                          <a:latin typeface="+mn-lt"/>
                        </a:rPr>
                        <a:t>Incidence du VIH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Incidence longitudinale par âge et par sexe calculée par EPP-ASM.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dirty="0" err="1">
                          <a:effectLst/>
                          <a:latin typeface="+mn-lt"/>
                        </a:rPr>
                        <a:t>Taux</a:t>
                      </a:r>
                      <a:r>
                        <a:rPr lang="en-GB" sz="1700" b="0" i="0" dirty="0">
                          <a:effectLst/>
                          <a:latin typeface="+mn-lt"/>
                        </a:rPr>
                        <a:t> </a:t>
                      </a:r>
                      <a:r>
                        <a:rPr lang="en-GB" sz="1700" b="0" i="0" dirty="0" err="1">
                          <a:effectLst/>
                          <a:latin typeface="+mn-lt"/>
                        </a:rPr>
                        <a:t>d'incidence</a:t>
                      </a:r>
                      <a:r>
                        <a:rPr lang="en-GB" sz="1700" b="0" i="0" dirty="0">
                          <a:effectLst/>
                          <a:latin typeface="+mn-lt"/>
                        </a:rPr>
                        <a:t> </a:t>
                      </a:r>
                      <a:r>
                        <a:rPr lang="en-GB" sz="1700" b="0" i="0" dirty="0" err="1">
                          <a:effectLst/>
                          <a:latin typeface="+mn-lt"/>
                        </a:rPr>
                        <a:t>nationaux</a:t>
                      </a:r>
                      <a:r>
                        <a:rPr lang="en-GB" sz="1700" b="0" i="0" dirty="0">
                          <a:effectLst/>
                          <a:latin typeface="+mn-lt"/>
                        </a:rPr>
                        <a:t> </a:t>
                      </a:r>
                      <a:r>
                        <a:rPr lang="en-GB" sz="1700" b="0" i="0" dirty="0" err="1">
                          <a:effectLst/>
                          <a:latin typeface="+mn-lt"/>
                        </a:rPr>
                        <a:t>ou</a:t>
                      </a:r>
                      <a:r>
                        <a:rPr lang="en-GB" sz="1700" b="0" i="0" dirty="0">
                          <a:effectLst/>
                          <a:latin typeface="+mn-lt"/>
                        </a:rPr>
                        <a:t> </a:t>
                      </a:r>
                      <a:r>
                        <a:rPr lang="en-GB" sz="1700" b="0" i="0" dirty="0" err="1">
                          <a:effectLst/>
                          <a:latin typeface="+mn-lt"/>
                        </a:rPr>
                        <a:t>provinciaux</a:t>
                      </a:r>
                      <a:r>
                        <a:rPr lang="en-GB" sz="1700" b="0" i="0" dirty="0">
                          <a:effectLst/>
                          <a:latin typeface="+mn-lt"/>
                        </a:rPr>
                        <a:t> </a:t>
                      </a:r>
                      <a:r>
                        <a:rPr lang="en-GB" sz="1700" b="0" i="0" dirty="0" err="1">
                          <a:effectLst/>
                          <a:latin typeface="+mn-lt"/>
                        </a:rPr>
                        <a:t>spécifiques</a:t>
                      </a:r>
                      <a:r>
                        <a:rPr lang="en-GB" sz="1700" b="0" i="0" dirty="0">
                          <a:effectLst/>
                          <a:latin typeface="+mn-lt"/>
                        </a:rPr>
                        <a:t> à </a:t>
                      </a:r>
                      <a:r>
                        <a:rPr lang="en-GB" sz="1700" b="0" i="0" dirty="0" err="1">
                          <a:effectLst/>
                          <a:latin typeface="+mn-lt"/>
                        </a:rPr>
                        <a:t>l'âge</a:t>
                      </a:r>
                      <a:r>
                        <a:rPr lang="en-GB" sz="1700" b="0" i="0" dirty="0">
                          <a:effectLst/>
                          <a:latin typeface="+mn-lt"/>
                        </a:rPr>
                        <a:t> et au </a:t>
                      </a:r>
                      <a:r>
                        <a:rPr lang="en-GB" sz="1700" b="0" i="0" dirty="0" err="1">
                          <a:effectLst/>
                          <a:latin typeface="+mn-lt"/>
                        </a:rPr>
                        <a:t>sexe</a:t>
                      </a:r>
                      <a:r>
                        <a:rPr lang="en-GB" sz="1700" b="0" i="0" dirty="0">
                          <a:effectLst/>
                          <a:latin typeface="+mn-lt"/>
                        </a:rPr>
                        <a:t> </a:t>
                      </a:r>
                      <a:r>
                        <a:rPr lang="en-GB" sz="1700" b="0" i="0" dirty="0" err="1">
                          <a:effectLst/>
                          <a:latin typeface="+mn-lt"/>
                        </a:rPr>
                        <a:t>selon</a:t>
                      </a:r>
                      <a:r>
                        <a:rPr lang="en-GB" sz="1700" b="0" i="0" dirty="0">
                          <a:effectLst/>
                          <a:latin typeface="+mn-lt"/>
                        </a:rPr>
                        <a:t> Spectrum.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93739"/>
                  </a:ext>
                </a:extLst>
              </a:tr>
              <a:tr h="1286869">
                <a:tc>
                  <a:txBody>
                    <a:bodyPr/>
                    <a:lstStyle/>
                    <a:p>
                      <a:pPr algn="l" rtl="0" fontAlgn="base"/>
                      <a:r>
                        <a:rPr lang="en-GB" sz="1700" b="1" i="0">
                          <a:effectLst/>
                          <a:latin typeface="+mn-lt"/>
                        </a:rPr>
                        <a:t>Couverture du dépistage du VIH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Connaissance du statut sérologique basée sur les données de l'enquête auprès des ménages et du programme de dépistage du VIH, calculée par Shiny90.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Connaissance nationale ou provinciale de la séropositivité grâce à Spectrum.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256433"/>
                  </a:ext>
                </a:extLst>
              </a:tr>
              <a:tr h="1036330">
                <a:tc>
                  <a:txBody>
                    <a:bodyPr/>
                    <a:lstStyle/>
                    <a:p>
                      <a:pPr algn="l" rtl="0" fontAlgn="base"/>
                      <a:r>
                        <a:rPr lang="en-GB" sz="1700" b="1" i="0">
                          <a:effectLst/>
                          <a:latin typeface="+mn-lt"/>
                        </a:rPr>
                        <a:t>Fécondité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Infection par le VIH, statut de traitement ARV et taux de fécondité par âge à partir d'une enquête auprès des ménages.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Taux d'infection par le VIH, de traitement et de fécondité par âge tirés de Spectrum (pas un résultat du modèle)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392653"/>
                  </a:ext>
                </a:extLst>
              </a:tr>
              <a:tr h="1036330">
                <a:tc>
                  <a:txBody>
                    <a:bodyPr/>
                    <a:lstStyle/>
                    <a:p>
                      <a:pPr algn="l" fontAlgn="t"/>
                      <a:endParaRPr lang="en-GB" sz="1700" b="1">
                        <a:effectLst/>
                        <a:latin typeface="+mn-lt"/>
                      </a:endParaRPr>
                    </a:p>
                    <a:p>
                      <a:pPr algn="l" rtl="0" fontAlgn="base"/>
                      <a:r>
                        <a:rPr lang="en-GB" sz="1700" b="1" i="0">
                          <a:effectLst/>
                          <a:latin typeface="+mn-lt"/>
                        </a:rPr>
                        <a:t>Mortalité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Survie en fonction de l'infection par le VIH, de l'état du traitement antirétroviral et du nombre de CD4 . </a:t>
                      </a:r>
                      <a:r>
                        <a:rPr lang="en-GB" sz="1700" b="0" i="0" baseline="30000">
                          <a:effectLst/>
                          <a:latin typeface="+mn-lt"/>
                        </a:rPr>
                        <a:t>+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effectLst/>
                          <a:latin typeface="+mn-lt"/>
                        </a:rPr>
                        <a:t>Survie au VIH basée sur les probabilités de survie du Spectrum par sexe et par âge (pas un résultat du modèle)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38575"/>
                  </a:ext>
                </a:extLst>
              </a:tr>
              <a:tr h="535253">
                <a:tc>
                  <a:txBody>
                    <a:bodyPr/>
                    <a:lstStyle/>
                    <a:p>
                      <a:pPr algn="l" rtl="0" fontAlgn="base"/>
                      <a:r>
                        <a:rPr lang="en-GB" sz="1700" b="1" i="0">
                          <a:effectLst/>
                          <a:latin typeface="+mn-lt"/>
                        </a:rPr>
                        <a:t>Stratification par âge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a:solidFill>
                            <a:srgbClr val="333333"/>
                          </a:solidFill>
                          <a:effectLst/>
                          <a:latin typeface="+mn-lt"/>
                        </a:rPr>
                        <a:t>Année unique (0, 1, ..., 89, 90+). </a:t>
                      </a:r>
                      <a:endParaRPr lang="en-GB" sz="1700" b="0" i="0">
                        <a:effectLst/>
                        <a:latin typeface="+mn-lt"/>
                      </a:endParaRP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rtl="0" fontAlgn="base"/>
                      <a:r>
                        <a:rPr lang="en-GB" sz="1700" b="0" i="0" dirty="0" err="1">
                          <a:solidFill>
                            <a:srgbClr val="333333"/>
                          </a:solidFill>
                          <a:effectLst/>
                          <a:latin typeface="+mn-lt"/>
                        </a:rPr>
                        <a:t>Groupes</a:t>
                      </a:r>
                      <a:r>
                        <a:rPr lang="en-GB" sz="1700" b="0" i="0" dirty="0">
                          <a:solidFill>
                            <a:srgbClr val="333333"/>
                          </a:solidFill>
                          <a:effectLst/>
                          <a:latin typeface="+mn-lt"/>
                        </a:rPr>
                        <a:t> </a:t>
                      </a:r>
                      <a:r>
                        <a:rPr lang="en-GB" sz="1700" b="0" i="0" dirty="0" err="1">
                          <a:solidFill>
                            <a:srgbClr val="333333"/>
                          </a:solidFill>
                          <a:effectLst/>
                          <a:latin typeface="+mn-lt"/>
                        </a:rPr>
                        <a:t>d'âge</a:t>
                      </a:r>
                      <a:r>
                        <a:rPr lang="en-GB" sz="1700" b="0" i="0" dirty="0">
                          <a:solidFill>
                            <a:srgbClr val="333333"/>
                          </a:solidFill>
                          <a:effectLst/>
                          <a:latin typeface="+mn-lt"/>
                        </a:rPr>
                        <a:t> de cinq </a:t>
                      </a:r>
                      <a:r>
                        <a:rPr lang="en-GB" sz="1700" b="0" i="0" dirty="0" err="1">
                          <a:solidFill>
                            <a:srgbClr val="333333"/>
                          </a:solidFill>
                          <a:effectLst/>
                          <a:latin typeface="+mn-lt"/>
                        </a:rPr>
                        <a:t>ans</a:t>
                      </a:r>
                      <a:r>
                        <a:rPr lang="en-GB" sz="1700" b="0" i="0" dirty="0">
                          <a:solidFill>
                            <a:srgbClr val="333333"/>
                          </a:solidFill>
                          <a:effectLst/>
                          <a:latin typeface="+mn-lt"/>
                        </a:rPr>
                        <a:t> (0 à 80+). </a:t>
                      </a:r>
                      <a:endParaRPr lang="en-GB" sz="1700" b="0" i="0" dirty="0">
                        <a:effectLst/>
                        <a:latin typeface="+mn-lt"/>
                      </a:endParaRP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49266"/>
                  </a:ext>
                </a:extLst>
              </a:tr>
            </a:tbl>
          </a:graphicData>
        </a:graphic>
      </p:graphicFrame>
      <p:sp>
        <p:nvSpPr>
          <p:cNvPr id="3" name="Content Placeholder 2">
            <a:extLst>
              <a:ext uri="{FF2B5EF4-FFF2-40B4-BE49-F238E27FC236}">
                <a16:creationId xmlns:a16="http://schemas.microsoft.com/office/drawing/2014/main" id="{7F74F87D-F49F-F35F-2444-67DBE8089400}"/>
              </a:ext>
            </a:extLst>
          </p:cNvPr>
          <p:cNvSpPr>
            <a:spLocks noGrp="1"/>
          </p:cNvSpPr>
          <p:nvPr>
            <p:ph idx="1"/>
          </p:nvPr>
        </p:nvSpPr>
        <p:spPr>
          <a:xfrm>
            <a:off x="1306286" y="268991"/>
            <a:ext cx="8568573" cy="746328"/>
          </a:xfrm>
        </p:spPr>
        <p:txBody>
          <a:bodyPr>
            <a:normAutofit/>
          </a:bodyPr>
          <a:lstStyle/>
          <a:p>
            <a:pPr marL="0" indent="0" algn="ctr">
              <a:buNone/>
            </a:pPr>
            <a:r>
              <a:rPr lang="en-US" sz="3200" b="1" dirty="0">
                <a:solidFill>
                  <a:schemeClr val="tx1"/>
                </a:solidFill>
              </a:rPr>
              <a:t>Naomi vs. Spectr</a:t>
            </a:r>
            <a:r>
              <a:rPr lang="en-US" sz="3200" b="1" dirty="0"/>
              <a:t>um</a:t>
            </a:r>
            <a:endParaRPr lang="en-US" sz="3200" b="1" dirty="0">
              <a:solidFill>
                <a:schemeClr val="tx1"/>
              </a:solidFill>
            </a:endParaRPr>
          </a:p>
        </p:txBody>
      </p:sp>
    </p:spTree>
    <p:extLst>
      <p:ext uri="{BB962C8B-B14F-4D97-AF65-F5344CB8AC3E}">
        <p14:creationId xmlns:p14="http://schemas.microsoft.com/office/powerpoint/2010/main" val="322459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D3E3-B9AF-6D45-963F-17501668A4DA}"/>
              </a:ext>
            </a:extLst>
          </p:cNvPr>
          <p:cNvSpPr>
            <a:spLocks noGrp="1"/>
          </p:cNvSpPr>
          <p:nvPr>
            <p:ph type="title"/>
          </p:nvPr>
        </p:nvSpPr>
        <p:spPr/>
        <p:txBody>
          <a:bodyPr>
            <a:normAutofit fontScale="90000"/>
          </a:bodyPr>
          <a:lstStyle/>
          <a:p>
            <a:endParaRPr lang="en-US"/>
          </a:p>
        </p:txBody>
      </p:sp>
      <p:sp>
        <p:nvSpPr>
          <p:cNvPr id="6" name="Content Placeholder 2">
            <a:extLst>
              <a:ext uri="{FF2B5EF4-FFF2-40B4-BE49-F238E27FC236}">
                <a16:creationId xmlns:a16="http://schemas.microsoft.com/office/drawing/2014/main" id="{713487BB-3591-BF46-96CC-AF8FD21CAF99}"/>
              </a:ext>
            </a:extLst>
          </p:cNvPr>
          <p:cNvSpPr txBox="1">
            <a:spLocks/>
          </p:cNvSpPr>
          <p:nvPr/>
        </p:nvSpPr>
        <p:spPr>
          <a:xfrm>
            <a:off x="3869268" y="4650784"/>
            <a:ext cx="7315200" cy="74632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a:p>
        </p:txBody>
      </p:sp>
      <p:graphicFrame>
        <p:nvGraphicFramePr>
          <p:cNvPr id="13" name="Table 12">
            <a:extLst>
              <a:ext uri="{FF2B5EF4-FFF2-40B4-BE49-F238E27FC236}">
                <a16:creationId xmlns:a16="http://schemas.microsoft.com/office/drawing/2014/main" id="{7C705FDD-1152-4DDF-FF98-8D101DED3CE9}"/>
              </a:ext>
            </a:extLst>
          </p:cNvPr>
          <p:cNvGraphicFramePr>
            <a:graphicFrameLocks noGrp="1"/>
          </p:cNvGraphicFramePr>
          <p:nvPr>
            <p:extLst>
              <p:ext uri="{D42A27DB-BD31-4B8C-83A1-F6EECF244321}">
                <p14:modId xmlns:p14="http://schemas.microsoft.com/office/powerpoint/2010/main" val="1948949830"/>
              </p:ext>
            </p:extLst>
          </p:nvPr>
        </p:nvGraphicFramePr>
        <p:xfrm>
          <a:off x="433814" y="643759"/>
          <a:ext cx="10896794" cy="5695695"/>
        </p:xfrm>
        <a:graphic>
          <a:graphicData uri="http://schemas.openxmlformats.org/drawingml/2006/table">
            <a:tbl>
              <a:tblPr/>
              <a:tblGrid>
                <a:gridCol w="2889878">
                  <a:extLst>
                    <a:ext uri="{9D8B030D-6E8A-4147-A177-3AD203B41FA5}">
                      <a16:colId xmlns:a16="http://schemas.microsoft.com/office/drawing/2014/main" val="273264174"/>
                    </a:ext>
                  </a:extLst>
                </a:gridCol>
                <a:gridCol w="3677183">
                  <a:extLst>
                    <a:ext uri="{9D8B030D-6E8A-4147-A177-3AD203B41FA5}">
                      <a16:colId xmlns:a16="http://schemas.microsoft.com/office/drawing/2014/main" val="890357620"/>
                    </a:ext>
                  </a:extLst>
                </a:gridCol>
                <a:gridCol w="4329733">
                  <a:extLst>
                    <a:ext uri="{9D8B030D-6E8A-4147-A177-3AD203B41FA5}">
                      <a16:colId xmlns:a16="http://schemas.microsoft.com/office/drawing/2014/main" val="2059015602"/>
                    </a:ext>
                  </a:extLst>
                </a:gridCol>
              </a:tblGrid>
              <a:tr h="333423">
                <a:tc>
                  <a:txBody>
                    <a:bodyPr/>
                    <a:lstStyle/>
                    <a:p>
                      <a:pPr fontAlgn="t"/>
                      <a:endParaRPr lang="en-GB" sz="1200">
                        <a:solidFill>
                          <a:schemeClr val="tx1"/>
                        </a:solidFill>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ase"/>
                      <a:r>
                        <a:rPr lang="en-GB" sz="1400" b="1" i="0" dirty="0" err="1">
                          <a:solidFill>
                            <a:schemeClr val="tx1"/>
                          </a:solidFill>
                          <a:effectLst/>
                          <a:latin typeface="+mn-lt"/>
                        </a:rPr>
                        <a:t>Outils</a:t>
                      </a:r>
                      <a:r>
                        <a:rPr lang="en-GB" sz="1400" b="1" i="0" dirty="0">
                          <a:solidFill>
                            <a:schemeClr val="tx1"/>
                          </a:solidFill>
                          <a:effectLst/>
                          <a:latin typeface="+mn-lt"/>
                        </a:rPr>
                        <a:t> du spectre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ase"/>
                      <a:r>
                        <a:rPr lang="en-GB" sz="1400" b="1" i="0">
                          <a:solidFill>
                            <a:schemeClr val="tx1"/>
                          </a:solidFill>
                          <a:effectLst/>
                          <a:latin typeface="+mn-lt"/>
                        </a:rPr>
                        <a:t>Modèle Naomi </a:t>
                      </a: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92008737"/>
                  </a:ext>
                </a:extLst>
              </a:tr>
              <a:tr h="1135564">
                <a:tc>
                  <a:txBody>
                    <a:bodyPr/>
                    <a:lstStyle/>
                    <a:p>
                      <a:pPr algn="l" rtl="0" fontAlgn="base"/>
                      <a:r>
                        <a:rPr lang="en-GB" sz="1400" b="1" i="0">
                          <a:effectLst/>
                          <a:latin typeface="+mn-lt"/>
                        </a:rPr>
                        <a:t>Calibration sur les données de prévalence du VIH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a:effectLst/>
                          <a:latin typeface="+mn-lt"/>
                        </a:rPr>
                        <a:t>Toutes les enquêtes historiques sur les ménages</a:t>
                      </a:r>
                    </a:p>
                    <a:p>
                      <a:pPr marL="285750" indent="-285750" algn="l" rtl="0" fontAlgn="base">
                        <a:buFont typeface="Arial" panose="020B0604020202020204" pitchFamily="34" charset="0"/>
                        <a:buChar char="•"/>
                      </a:pPr>
                      <a:r>
                        <a:rPr lang="en-GB" sz="1400" b="0" i="0">
                          <a:effectLst/>
                          <a:latin typeface="+mn-lt"/>
                        </a:rPr>
                        <a:t>Prévalence du VIH parmi les </a:t>
                      </a:r>
                      <a:r>
                        <a:rPr lang="en-GB" sz="1400" b="0" i="0">
                          <a:solidFill>
                            <a:srgbClr val="333333"/>
                          </a:solidFill>
                          <a:effectLst/>
                          <a:latin typeface="+mn-lt"/>
                        </a:rPr>
                        <a:t>clients des services prénatals </a:t>
                      </a:r>
                      <a:r>
                        <a:rPr lang="en-GB" sz="1400" b="0" i="0">
                          <a:effectLst/>
                          <a:latin typeface="+mn-lt"/>
                        </a:rPr>
                        <a:t>des sites de surveillance sentinelle.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a:solidFill>
                            <a:srgbClr val="333333"/>
                          </a:solidFill>
                          <a:effectLst/>
                          <a:latin typeface="+mn-lt"/>
                        </a:rPr>
                        <a:t>Enquête sur les ménages la plus récente ;</a:t>
                      </a:r>
                    </a:p>
                    <a:p>
                      <a:pPr marL="285750" indent="-285750" algn="l" rtl="0" fontAlgn="base">
                        <a:buFont typeface="Arial" panose="020B0604020202020204" pitchFamily="34" charset="0"/>
                        <a:buChar char="•"/>
                      </a:pPr>
                      <a:r>
                        <a:rPr lang="en-GB" sz="1400" b="0" i="0">
                          <a:solidFill>
                            <a:srgbClr val="333333"/>
                          </a:solidFill>
                          <a:effectLst/>
                          <a:latin typeface="+mn-lt"/>
                        </a:rPr>
                        <a:t>Estimations du spectre pour les âges </a:t>
                      </a:r>
                      <a:r>
                        <a:rPr lang="en-GB" sz="1400" b="0" i="0">
                          <a:solidFill>
                            <a:srgbClr val="000000"/>
                          </a:solidFill>
                          <a:effectLst/>
                          <a:latin typeface="+mn-lt"/>
                        </a:rPr>
                        <a:t>non pris en compte dans les enquêtes auprès des ménages</a:t>
                      </a:r>
                    </a:p>
                    <a:p>
                      <a:pPr marL="285750" indent="-285750" algn="l" rtl="0" fontAlgn="base">
                        <a:buFont typeface="Arial" panose="020B0604020202020204" pitchFamily="34" charset="0"/>
                        <a:buChar char="•"/>
                      </a:pPr>
                      <a:r>
                        <a:rPr lang="en-GB" sz="1400" b="0" i="0">
                          <a:solidFill>
                            <a:srgbClr val="333333"/>
                          </a:solidFill>
                          <a:effectLst/>
                          <a:latin typeface="+mn-lt"/>
                        </a:rPr>
                        <a:t>Prévalence du dépistage prénatal </a:t>
                      </a:r>
                      <a:r>
                        <a:rPr lang="en-GB" sz="1400" b="0" i="0">
                          <a:solidFill>
                            <a:srgbClr val="000000"/>
                          </a:solidFill>
                          <a:effectLst/>
                          <a:latin typeface="+mn-lt"/>
                        </a:rPr>
                        <a:t>systématique </a:t>
                      </a:r>
                      <a:r>
                        <a:rPr lang="en-GB" sz="1400" b="0" i="0">
                          <a:solidFill>
                            <a:srgbClr val="333333"/>
                          </a:solidFill>
                          <a:effectLst/>
                          <a:latin typeface="+mn-lt"/>
                        </a:rPr>
                        <a:t>du VIH </a:t>
                      </a:r>
                      <a:endParaRPr lang="en-GB" sz="1400" b="0" i="0">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93231"/>
                  </a:ext>
                </a:extLst>
              </a:tr>
              <a:tr h="1488716">
                <a:tc>
                  <a:txBody>
                    <a:bodyPr/>
                    <a:lstStyle/>
                    <a:p>
                      <a:pPr algn="l" rtl="0" fontAlgn="base"/>
                      <a:r>
                        <a:rPr lang="en-GB" sz="1400" b="1" i="0">
                          <a:effectLst/>
                          <a:latin typeface="+mn-lt"/>
                        </a:rPr>
                        <a:t>Calibration sur les données de couverture des traitements antirétroviraux (disponible uniquement dans les pays réalisant des études d'impact basées sur la population)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dirty="0">
                          <a:effectLst/>
                          <a:latin typeface="+mn-lt"/>
                        </a:rPr>
                        <a:t>Données du programme national sur le </a:t>
                      </a:r>
                      <a:r>
                        <a:rPr lang="en-GB" sz="1400" b="0" i="0" dirty="0" err="1">
                          <a:effectLst/>
                          <a:latin typeface="+mn-lt"/>
                        </a:rPr>
                        <a:t>nombre</a:t>
                      </a:r>
                      <a:r>
                        <a:rPr lang="en-GB" sz="1400" b="0" i="0" dirty="0">
                          <a:effectLst/>
                          <a:latin typeface="+mn-lt"/>
                        </a:rPr>
                        <a:t> de </a:t>
                      </a:r>
                      <a:r>
                        <a:rPr lang="en-GB" sz="1400" b="0" i="0" dirty="0" err="1">
                          <a:effectLst/>
                          <a:latin typeface="+mn-lt"/>
                        </a:rPr>
                        <a:t>traitements</a:t>
                      </a:r>
                      <a:r>
                        <a:rPr lang="en-GB" sz="1400" b="0" i="0" dirty="0">
                          <a:effectLst/>
                          <a:latin typeface="+mn-lt"/>
                        </a:rPr>
                        <a:t> </a:t>
                      </a:r>
                      <a:r>
                        <a:rPr lang="en-GB" sz="1400" b="0" i="0" dirty="0" err="1">
                          <a:effectLst/>
                          <a:latin typeface="+mn-lt"/>
                        </a:rPr>
                        <a:t>antirétroviraux</a:t>
                      </a:r>
                      <a:r>
                        <a:rPr lang="en-GB" sz="1400" b="0" i="0" dirty="0">
                          <a:effectLst/>
                          <a:latin typeface="+mn-lt"/>
                        </a:rPr>
                        <a:t> dans les </a:t>
                      </a:r>
                      <a:r>
                        <a:rPr lang="en-GB" sz="1400" b="0" i="0" dirty="0" err="1">
                          <a:effectLst/>
                          <a:latin typeface="+mn-lt"/>
                        </a:rPr>
                        <a:t>établissements</a:t>
                      </a:r>
                      <a:r>
                        <a:rPr lang="en-GB" sz="1400" b="0" i="0" dirty="0">
                          <a:effectLst/>
                          <a:latin typeface="+mn-lt"/>
                        </a:rPr>
                        <a:t> </a:t>
                      </a:r>
                    </a:p>
                    <a:p>
                      <a:pPr marL="285750" indent="-285750" algn="l" rtl="0" fontAlgn="base">
                        <a:buFont typeface="Arial" panose="020B0604020202020204" pitchFamily="34" charset="0"/>
                        <a:buChar char="•"/>
                      </a:pPr>
                      <a:r>
                        <a:rPr lang="en-GB" sz="1400" b="0" i="0" dirty="0" err="1">
                          <a:effectLst/>
                          <a:latin typeface="+mn-lt"/>
                        </a:rPr>
                        <a:t>Toutes</a:t>
                      </a:r>
                      <a:r>
                        <a:rPr lang="en-GB" sz="1400" b="0" i="0" dirty="0">
                          <a:effectLst/>
                          <a:latin typeface="+mn-lt"/>
                        </a:rPr>
                        <a:t> les </a:t>
                      </a:r>
                      <a:r>
                        <a:rPr lang="en-GB" sz="1400" b="0" i="0" dirty="0" err="1">
                          <a:effectLst/>
                          <a:latin typeface="+mn-lt"/>
                        </a:rPr>
                        <a:t>enquêtes</a:t>
                      </a:r>
                      <a:r>
                        <a:rPr lang="en-GB" sz="1400" b="0" i="0" dirty="0">
                          <a:effectLst/>
                          <a:latin typeface="+mn-lt"/>
                        </a:rPr>
                        <a:t> </a:t>
                      </a:r>
                      <a:r>
                        <a:rPr lang="en-GB" sz="1400" b="0" i="0" dirty="0" err="1">
                          <a:effectLst/>
                          <a:latin typeface="+mn-lt"/>
                        </a:rPr>
                        <a:t>historiques</a:t>
                      </a:r>
                      <a:r>
                        <a:rPr lang="en-GB" sz="1400" b="0" i="0" dirty="0">
                          <a:effectLst/>
                          <a:latin typeface="+mn-lt"/>
                        </a:rPr>
                        <a:t> sur les ménages.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a:solidFill>
                            <a:srgbClr val="333333"/>
                          </a:solidFill>
                          <a:effectLst/>
                          <a:latin typeface="+mn-lt"/>
                        </a:rPr>
                        <a:t>Enquête sur les ménages la plus récente</a:t>
                      </a:r>
                    </a:p>
                    <a:p>
                      <a:pPr marL="285750" indent="-285750" algn="l" rtl="0" fontAlgn="base">
                        <a:buFont typeface="Arial" panose="020B0604020202020204" pitchFamily="34" charset="0"/>
                        <a:buChar char="•"/>
                      </a:pPr>
                      <a:r>
                        <a:rPr lang="en-GB" sz="1400" b="0" i="0">
                          <a:solidFill>
                            <a:srgbClr val="333333"/>
                          </a:solidFill>
                          <a:effectLst/>
                          <a:latin typeface="+mn-lt"/>
                        </a:rPr>
                        <a:t>Estimations du spectre pour les âges </a:t>
                      </a:r>
                      <a:r>
                        <a:rPr lang="en-GB" sz="1400" b="0" i="0">
                          <a:solidFill>
                            <a:srgbClr val="000000"/>
                          </a:solidFill>
                          <a:effectLst/>
                          <a:latin typeface="+mn-lt"/>
                        </a:rPr>
                        <a:t>non pris en compte dans les enquêtes auprès des ménages</a:t>
                      </a:r>
                    </a:p>
                    <a:p>
                      <a:pPr marL="285750" indent="-285750" algn="l" rtl="0" fontAlgn="base">
                        <a:buFont typeface="Arial" panose="020B0604020202020204" pitchFamily="34" charset="0"/>
                        <a:buChar char="•"/>
                      </a:pPr>
                      <a:r>
                        <a:rPr lang="en-GB" sz="1400" b="0" i="0">
                          <a:effectLst/>
                          <a:latin typeface="+mn-lt"/>
                        </a:rPr>
                        <a:t>Données du programme </a:t>
                      </a:r>
                      <a:r>
                        <a:rPr lang="en-GB" sz="1400" b="0" i="0">
                          <a:solidFill>
                            <a:srgbClr val="333333"/>
                          </a:solidFill>
                          <a:effectLst/>
                          <a:latin typeface="+mn-lt"/>
                        </a:rPr>
                        <a:t>sous-national </a:t>
                      </a:r>
                      <a:r>
                        <a:rPr lang="en-GB" sz="1400" b="0" i="0">
                          <a:effectLst/>
                          <a:latin typeface="+mn-lt"/>
                        </a:rPr>
                        <a:t>sur le nombre de traitements antirétroviraux dans les établissements</a:t>
                      </a:r>
                    </a:p>
                    <a:p>
                      <a:pPr marL="285750" indent="-285750" algn="l" rtl="0" fontAlgn="base">
                        <a:buFont typeface="Arial" panose="020B0604020202020204" pitchFamily="34" charset="0"/>
                        <a:buChar char="•"/>
                      </a:pPr>
                      <a:r>
                        <a:rPr lang="en-GB" sz="1400" b="0" i="0">
                          <a:effectLst/>
                          <a:latin typeface="+mn-lt"/>
                        </a:rPr>
                        <a:t>Rapport de routine sur la couverture des traitements antirétroviraux avant les soins prénatals.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93739"/>
                  </a:ext>
                </a:extLst>
              </a:tr>
              <a:tr h="1135564">
                <a:tc>
                  <a:txBody>
                    <a:bodyPr/>
                    <a:lstStyle/>
                    <a:p>
                      <a:pPr algn="l" rtl="0" fontAlgn="base"/>
                      <a:r>
                        <a:rPr lang="en-GB" sz="1400" b="1" i="0">
                          <a:effectLst/>
                          <a:latin typeface="+mn-lt"/>
                        </a:rPr>
                        <a:t>Assistance ART en dehors de la zone géographique de résidence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a:effectLst/>
                          <a:latin typeface="+mn-lt"/>
                        </a:rPr>
                        <a:t>Non modélisé (non pertinent pour les fichiers Spectrum nationaux, sauf pour la recherche au-delà des frontières internationales).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a:solidFill>
                            <a:srgbClr val="333333"/>
                          </a:solidFill>
                          <a:effectLst/>
                          <a:latin typeface="+mn-lt"/>
                        </a:rPr>
                        <a:t>Les personnes ont une faible probabilité de recevoir un traitement antirétroviral dans des installations situées dans un district voisin de leur résidence, supposée égale pour tous les districts. </a:t>
                      </a:r>
                      <a:endParaRPr lang="en-GB" sz="1400" b="0" i="0">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256433"/>
                  </a:ext>
                </a:extLst>
              </a:tr>
              <a:tr h="1135564">
                <a:tc>
                  <a:txBody>
                    <a:bodyPr/>
                    <a:lstStyle/>
                    <a:p>
                      <a:pPr algn="l" rtl="0" fontAlgn="base"/>
                      <a:r>
                        <a:rPr lang="en-GB" sz="1400" b="1" i="0">
                          <a:effectLst/>
                          <a:latin typeface="+mn-lt"/>
                        </a:rPr>
                        <a:t>Calibration sur les données de prévalence du VIH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a:effectLst/>
                          <a:latin typeface="+mn-lt"/>
                        </a:rPr>
                        <a:t>Toutes les enquêtes historiques sur les ménages</a:t>
                      </a:r>
                    </a:p>
                    <a:p>
                      <a:pPr marL="285750" indent="-285750" algn="l" rtl="0" fontAlgn="base">
                        <a:buFont typeface="Arial" panose="020B0604020202020204" pitchFamily="34" charset="0"/>
                        <a:buChar char="•"/>
                      </a:pPr>
                      <a:r>
                        <a:rPr lang="en-GB" sz="1400" b="0" i="0">
                          <a:effectLst/>
                          <a:latin typeface="+mn-lt"/>
                        </a:rPr>
                        <a:t>Prévalence du VIH parmi les </a:t>
                      </a:r>
                      <a:r>
                        <a:rPr lang="en-GB" sz="1400" b="0" i="0">
                          <a:solidFill>
                            <a:srgbClr val="333333"/>
                          </a:solidFill>
                          <a:effectLst/>
                          <a:latin typeface="+mn-lt"/>
                        </a:rPr>
                        <a:t>clients des services prénatals </a:t>
                      </a:r>
                      <a:r>
                        <a:rPr lang="en-GB" sz="1400" b="0" i="0">
                          <a:effectLst/>
                          <a:latin typeface="+mn-lt"/>
                        </a:rPr>
                        <a:t>des sites de surveillance sentinelle. </a:t>
                      </a: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en-GB" sz="1400" b="0" i="0" dirty="0" err="1">
                          <a:solidFill>
                            <a:srgbClr val="333333"/>
                          </a:solidFill>
                          <a:effectLst/>
                          <a:latin typeface="+mn-lt"/>
                        </a:rPr>
                        <a:t>Enquête</a:t>
                      </a:r>
                      <a:r>
                        <a:rPr lang="en-GB" sz="1400" b="0" i="0" dirty="0">
                          <a:solidFill>
                            <a:srgbClr val="333333"/>
                          </a:solidFill>
                          <a:effectLst/>
                          <a:latin typeface="+mn-lt"/>
                        </a:rPr>
                        <a:t> sur les ménages la plus </a:t>
                      </a:r>
                      <a:r>
                        <a:rPr lang="en-GB" sz="1400" b="0" i="0" dirty="0" err="1">
                          <a:solidFill>
                            <a:srgbClr val="333333"/>
                          </a:solidFill>
                          <a:effectLst/>
                          <a:latin typeface="+mn-lt"/>
                        </a:rPr>
                        <a:t>récente</a:t>
                      </a:r>
                      <a:endParaRPr lang="en-GB" sz="1400" b="0" i="0" dirty="0">
                        <a:solidFill>
                          <a:srgbClr val="333333"/>
                        </a:solidFill>
                        <a:effectLst/>
                        <a:latin typeface="+mn-lt"/>
                      </a:endParaRPr>
                    </a:p>
                    <a:p>
                      <a:pPr marL="285750" indent="-285750" algn="l" rtl="0" fontAlgn="base">
                        <a:buFont typeface="Arial" panose="020B0604020202020204" pitchFamily="34" charset="0"/>
                        <a:buChar char="•"/>
                      </a:pPr>
                      <a:r>
                        <a:rPr lang="en-GB" sz="1400" b="0" i="0" dirty="0">
                          <a:solidFill>
                            <a:srgbClr val="333333"/>
                          </a:solidFill>
                          <a:effectLst/>
                          <a:latin typeface="+mn-lt"/>
                        </a:rPr>
                        <a:t>Estimations du spectre pour les </a:t>
                      </a:r>
                      <a:r>
                        <a:rPr lang="en-GB" sz="1400" b="0" i="0" dirty="0" err="1">
                          <a:solidFill>
                            <a:srgbClr val="333333"/>
                          </a:solidFill>
                          <a:effectLst/>
                          <a:latin typeface="+mn-lt"/>
                        </a:rPr>
                        <a:t>âges</a:t>
                      </a:r>
                      <a:r>
                        <a:rPr lang="en-GB" sz="1400" b="0" i="0" dirty="0">
                          <a:solidFill>
                            <a:srgbClr val="333333"/>
                          </a:solidFill>
                          <a:effectLst/>
                          <a:latin typeface="+mn-lt"/>
                        </a:rPr>
                        <a:t> </a:t>
                      </a:r>
                      <a:r>
                        <a:rPr lang="en-GB" sz="1400" b="0" i="0" dirty="0">
                          <a:solidFill>
                            <a:srgbClr val="000000"/>
                          </a:solidFill>
                          <a:effectLst/>
                          <a:latin typeface="+mn-lt"/>
                        </a:rPr>
                        <a:t>non pris </a:t>
                      </a:r>
                      <a:r>
                        <a:rPr lang="en-GB" sz="1400" b="0" i="0" dirty="0" err="1">
                          <a:solidFill>
                            <a:srgbClr val="000000"/>
                          </a:solidFill>
                          <a:effectLst/>
                          <a:latin typeface="+mn-lt"/>
                        </a:rPr>
                        <a:t>en</a:t>
                      </a:r>
                      <a:r>
                        <a:rPr lang="en-GB" sz="1400" b="0" i="0" dirty="0">
                          <a:solidFill>
                            <a:srgbClr val="000000"/>
                          </a:solidFill>
                          <a:effectLst/>
                          <a:latin typeface="+mn-lt"/>
                        </a:rPr>
                        <a:t> </a:t>
                      </a:r>
                      <a:r>
                        <a:rPr lang="en-GB" sz="1400" b="0" i="0" dirty="0" err="1">
                          <a:solidFill>
                            <a:srgbClr val="000000"/>
                          </a:solidFill>
                          <a:effectLst/>
                          <a:latin typeface="+mn-lt"/>
                        </a:rPr>
                        <a:t>compte</a:t>
                      </a:r>
                      <a:r>
                        <a:rPr lang="en-GB" sz="1400" b="0" i="0" dirty="0">
                          <a:solidFill>
                            <a:srgbClr val="000000"/>
                          </a:solidFill>
                          <a:effectLst/>
                          <a:latin typeface="+mn-lt"/>
                        </a:rPr>
                        <a:t> dans les </a:t>
                      </a:r>
                      <a:r>
                        <a:rPr lang="en-GB" sz="1400" b="0" i="0" dirty="0" err="1">
                          <a:solidFill>
                            <a:srgbClr val="000000"/>
                          </a:solidFill>
                          <a:effectLst/>
                          <a:latin typeface="+mn-lt"/>
                        </a:rPr>
                        <a:t>enquêtes</a:t>
                      </a:r>
                      <a:r>
                        <a:rPr lang="en-GB" sz="1400" b="0" i="0" dirty="0">
                          <a:solidFill>
                            <a:srgbClr val="000000"/>
                          </a:solidFill>
                          <a:effectLst/>
                          <a:latin typeface="+mn-lt"/>
                        </a:rPr>
                        <a:t> </a:t>
                      </a:r>
                      <a:r>
                        <a:rPr lang="en-GB" sz="1400" b="0" i="0" dirty="0" err="1">
                          <a:solidFill>
                            <a:srgbClr val="000000"/>
                          </a:solidFill>
                          <a:effectLst/>
                          <a:latin typeface="+mn-lt"/>
                        </a:rPr>
                        <a:t>auprès</a:t>
                      </a:r>
                      <a:r>
                        <a:rPr lang="en-GB" sz="1400" b="0" i="0" dirty="0">
                          <a:solidFill>
                            <a:srgbClr val="000000"/>
                          </a:solidFill>
                          <a:effectLst/>
                          <a:latin typeface="+mn-lt"/>
                        </a:rPr>
                        <a:t> des ménages</a:t>
                      </a:r>
                    </a:p>
                    <a:p>
                      <a:pPr marL="285750" indent="-285750" algn="l" rtl="0" fontAlgn="base">
                        <a:buFont typeface="Arial" panose="020B0604020202020204" pitchFamily="34" charset="0"/>
                        <a:buChar char="•"/>
                      </a:pPr>
                      <a:r>
                        <a:rPr lang="en-GB" sz="1400" b="0" i="0" dirty="0" err="1">
                          <a:solidFill>
                            <a:srgbClr val="333333"/>
                          </a:solidFill>
                          <a:effectLst/>
                          <a:latin typeface="+mn-lt"/>
                        </a:rPr>
                        <a:t>Prévalence</a:t>
                      </a:r>
                      <a:r>
                        <a:rPr lang="en-GB" sz="1400" b="0" i="0" dirty="0">
                          <a:solidFill>
                            <a:srgbClr val="333333"/>
                          </a:solidFill>
                          <a:effectLst/>
                          <a:latin typeface="+mn-lt"/>
                        </a:rPr>
                        <a:t> du </a:t>
                      </a:r>
                      <a:r>
                        <a:rPr lang="en-GB" sz="1400" b="0" i="0" dirty="0" err="1">
                          <a:solidFill>
                            <a:srgbClr val="333333"/>
                          </a:solidFill>
                          <a:effectLst/>
                          <a:latin typeface="+mn-lt"/>
                        </a:rPr>
                        <a:t>dépistage</a:t>
                      </a:r>
                      <a:r>
                        <a:rPr lang="en-GB" sz="1400" b="0" i="0" dirty="0">
                          <a:solidFill>
                            <a:srgbClr val="333333"/>
                          </a:solidFill>
                          <a:effectLst/>
                          <a:latin typeface="+mn-lt"/>
                        </a:rPr>
                        <a:t> </a:t>
                      </a:r>
                      <a:r>
                        <a:rPr lang="en-GB" sz="1400" b="0" i="0" dirty="0" err="1">
                          <a:solidFill>
                            <a:srgbClr val="333333"/>
                          </a:solidFill>
                          <a:effectLst/>
                          <a:latin typeface="+mn-lt"/>
                        </a:rPr>
                        <a:t>prénatal</a:t>
                      </a:r>
                      <a:r>
                        <a:rPr lang="en-GB" sz="1400" b="0" i="0" dirty="0">
                          <a:solidFill>
                            <a:srgbClr val="333333"/>
                          </a:solidFill>
                          <a:effectLst/>
                          <a:latin typeface="+mn-lt"/>
                        </a:rPr>
                        <a:t> </a:t>
                      </a:r>
                      <a:r>
                        <a:rPr lang="en-GB" sz="1400" b="0" i="0" dirty="0" err="1">
                          <a:solidFill>
                            <a:srgbClr val="000000"/>
                          </a:solidFill>
                          <a:effectLst/>
                          <a:latin typeface="+mn-lt"/>
                        </a:rPr>
                        <a:t>systématique</a:t>
                      </a:r>
                      <a:r>
                        <a:rPr lang="en-GB" sz="1400" b="0" i="0" dirty="0">
                          <a:solidFill>
                            <a:srgbClr val="000000"/>
                          </a:solidFill>
                          <a:effectLst/>
                          <a:latin typeface="+mn-lt"/>
                        </a:rPr>
                        <a:t> </a:t>
                      </a:r>
                      <a:r>
                        <a:rPr lang="en-GB" sz="1400" b="0" i="0" dirty="0">
                          <a:solidFill>
                            <a:srgbClr val="333333"/>
                          </a:solidFill>
                          <a:effectLst/>
                          <a:latin typeface="+mn-lt"/>
                        </a:rPr>
                        <a:t>du VIH </a:t>
                      </a:r>
                      <a:endParaRPr lang="en-GB" sz="1400" b="0" i="0" dirty="0">
                        <a:effectLst/>
                        <a:latin typeface="+mn-lt"/>
                      </a:endParaRPr>
                    </a:p>
                  </a:txBody>
                  <a:tcPr marL="35339" marR="35339" marT="17670" marB="17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392653"/>
                  </a:ext>
                </a:extLst>
              </a:tr>
            </a:tbl>
          </a:graphicData>
        </a:graphic>
      </p:graphicFrame>
      <p:sp>
        <p:nvSpPr>
          <p:cNvPr id="3" name="Content Placeholder 2">
            <a:extLst>
              <a:ext uri="{FF2B5EF4-FFF2-40B4-BE49-F238E27FC236}">
                <a16:creationId xmlns:a16="http://schemas.microsoft.com/office/drawing/2014/main" id="{00FC2439-6DC9-399C-A7B8-B2B1A770FA2E}"/>
              </a:ext>
            </a:extLst>
          </p:cNvPr>
          <p:cNvSpPr>
            <a:spLocks noGrp="1"/>
          </p:cNvSpPr>
          <p:nvPr>
            <p:ph idx="1"/>
          </p:nvPr>
        </p:nvSpPr>
        <p:spPr>
          <a:xfrm>
            <a:off x="1306286" y="135641"/>
            <a:ext cx="8568573" cy="746328"/>
          </a:xfrm>
        </p:spPr>
        <p:txBody>
          <a:bodyPr>
            <a:normAutofit/>
          </a:bodyPr>
          <a:lstStyle/>
          <a:p>
            <a:pPr marL="0" indent="0" algn="ctr">
              <a:buNone/>
            </a:pPr>
            <a:r>
              <a:rPr lang="en-US" sz="3200" b="1" dirty="0">
                <a:solidFill>
                  <a:schemeClr val="tx1"/>
                </a:solidFill>
              </a:rPr>
              <a:t>Naomi vs. Spectrum</a:t>
            </a:r>
          </a:p>
        </p:txBody>
      </p:sp>
    </p:spTree>
    <p:extLst>
      <p:ext uri="{BB962C8B-B14F-4D97-AF65-F5344CB8AC3E}">
        <p14:creationId xmlns:p14="http://schemas.microsoft.com/office/powerpoint/2010/main" val="74000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F1D45-A95E-B56B-EF16-B3ADA239A933}"/>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98CC0E3-E915-5283-CADB-07D420EC9A94}"/>
              </a:ext>
            </a:extLst>
          </p:cNvPr>
          <p:cNvSpPr>
            <a:spLocks noGrp="1"/>
          </p:cNvSpPr>
          <p:nvPr>
            <p:ph idx="1"/>
          </p:nvPr>
        </p:nvSpPr>
        <p:spPr>
          <a:xfrm>
            <a:off x="2559659" y="545216"/>
            <a:ext cx="7315200" cy="746328"/>
          </a:xfrm>
        </p:spPr>
        <p:txBody>
          <a:bodyPr>
            <a:normAutofit/>
          </a:bodyPr>
          <a:lstStyle/>
          <a:p>
            <a:pPr marL="0" indent="0" algn="ctr">
              <a:buNone/>
            </a:pPr>
            <a:r>
              <a:rPr lang="en-US" sz="3200" b="1">
                <a:solidFill>
                  <a:schemeClr val="tx1"/>
                </a:solidFill>
              </a:rPr>
              <a:t>Approche du modèle Naomi</a:t>
            </a:r>
          </a:p>
        </p:txBody>
      </p:sp>
      <p:sp>
        <p:nvSpPr>
          <p:cNvPr id="6" name="Content Placeholder 2">
            <a:extLst>
              <a:ext uri="{FF2B5EF4-FFF2-40B4-BE49-F238E27FC236}">
                <a16:creationId xmlns:a16="http://schemas.microsoft.com/office/drawing/2014/main" id="{9A747AED-BBA3-3675-F6F9-13415F795271}"/>
              </a:ext>
            </a:extLst>
          </p:cNvPr>
          <p:cNvSpPr txBox="1">
            <a:spLocks/>
          </p:cNvSpPr>
          <p:nvPr/>
        </p:nvSpPr>
        <p:spPr>
          <a:xfrm>
            <a:off x="3869268" y="4650784"/>
            <a:ext cx="7315200" cy="74632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a:p>
        </p:txBody>
      </p:sp>
      <p:sp>
        <p:nvSpPr>
          <p:cNvPr id="10" name="Rectangle 9">
            <a:extLst>
              <a:ext uri="{FF2B5EF4-FFF2-40B4-BE49-F238E27FC236}">
                <a16:creationId xmlns:a16="http://schemas.microsoft.com/office/drawing/2014/main" id="{AB746475-3AEC-3D76-11AA-FCE02F24F6E8}"/>
              </a:ext>
            </a:extLst>
          </p:cNvPr>
          <p:cNvSpPr/>
          <p:nvPr/>
        </p:nvSpPr>
        <p:spPr>
          <a:xfrm>
            <a:off x="0" y="712922"/>
            <a:ext cx="3533614" cy="5548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1">
            <a:extLst>
              <a:ext uri="{FF2B5EF4-FFF2-40B4-BE49-F238E27FC236}">
                <a16:creationId xmlns:a16="http://schemas.microsoft.com/office/drawing/2014/main" id="{F946A2E8-EC05-6877-F40A-C29CB195E4D3}"/>
              </a:ext>
            </a:extLst>
          </p:cNvPr>
          <p:cNvGraphicFramePr>
            <a:graphicFrameLocks/>
          </p:cNvGraphicFramePr>
          <p:nvPr/>
        </p:nvGraphicFramePr>
        <p:xfrm>
          <a:off x="790126" y="1336730"/>
          <a:ext cx="1085426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755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4F2F-C22E-8C06-2EC4-F24D44B1273D}"/>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C894336-A6B8-8AD2-0671-64B5F61B41A1}"/>
              </a:ext>
            </a:extLst>
          </p:cNvPr>
          <p:cNvSpPr txBox="1">
            <a:spLocks/>
          </p:cNvSpPr>
          <p:nvPr/>
        </p:nvSpPr>
        <p:spPr>
          <a:xfrm>
            <a:off x="3869268" y="4650784"/>
            <a:ext cx="7315200" cy="74632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a:p>
        </p:txBody>
      </p:sp>
      <p:sp>
        <p:nvSpPr>
          <p:cNvPr id="10" name="Rectangle 9">
            <a:extLst>
              <a:ext uri="{FF2B5EF4-FFF2-40B4-BE49-F238E27FC236}">
                <a16:creationId xmlns:a16="http://schemas.microsoft.com/office/drawing/2014/main" id="{6ABAB353-5A7D-41B2-58AA-D0CCFEBB508C}"/>
              </a:ext>
            </a:extLst>
          </p:cNvPr>
          <p:cNvSpPr/>
          <p:nvPr/>
        </p:nvSpPr>
        <p:spPr>
          <a:xfrm>
            <a:off x="-36900" y="596685"/>
            <a:ext cx="3533614" cy="5548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D04D84C6-3F3E-B61D-6361-D122779100E9}"/>
              </a:ext>
            </a:extLst>
          </p:cNvPr>
          <p:cNvSpPr txBox="1">
            <a:spLocks/>
          </p:cNvSpPr>
          <p:nvPr/>
        </p:nvSpPr>
        <p:spPr>
          <a:xfrm>
            <a:off x="663408" y="1466763"/>
            <a:ext cx="6073292" cy="813349"/>
          </a:xfrm>
          <a:prstGeom prst="rect">
            <a:avLst/>
          </a:prstGeom>
          <a:noFill/>
          <a:ln w="3810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err="1">
                <a:solidFill>
                  <a:schemeClr val="accent1"/>
                </a:solidFill>
              </a:rPr>
              <a:t>Trianguler</a:t>
            </a:r>
            <a:r>
              <a:rPr lang="en-US" sz="2000" b="1" dirty="0">
                <a:solidFill>
                  <a:schemeClr val="accent1"/>
                </a:solidFill>
              </a:rPr>
              <a:t> les multiples sources de données </a:t>
            </a:r>
            <a:r>
              <a:rPr lang="en-US" sz="2000" b="1" dirty="0" err="1">
                <a:solidFill>
                  <a:schemeClr val="accent1"/>
                </a:solidFill>
              </a:rPr>
              <a:t>disponibles</a:t>
            </a:r>
            <a:r>
              <a:rPr lang="en-US" sz="2000" b="1" dirty="0">
                <a:solidFill>
                  <a:schemeClr val="accent1"/>
                </a:solidFill>
              </a:rPr>
              <a:t> au </a:t>
            </a:r>
            <a:r>
              <a:rPr lang="en-US" sz="2000" b="1" dirty="0" err="1">
                <a:solidFill>
                  <a:schemeClr val="accent1"/>
                </a:solidFill>
              </a:rPr>
              <a:t>niveau</a:t>
            </a:r>
            <a:r>
              <a:rPr lang="en-US" sz="2000" b="1" dirty="0">
                <a:solidFill>
                  <a:schemeClr val="accent1"/>
                </a:solidFill>
              </a:rPr>
              <a:t> du district :</a:t>
            </a:r>
          </a:p>
        </p:txBody>
      </p:sp>
      <p:sp>
        <p:nvSpPr>
          <p:cNvPr id="18" name="Content Placeholder 2">
            <a:extLst>
              <a:ext uri="{FF2B5EF4-FFF2-40B4-BE49-F238E27FC236}">
                <a16:creationId xmlns:a16="http://schemas.microsoft.com/office/drawing/2014/main" id="{135F9E17-4EAA-2318-8BE3-9620D8B2F1E9}"/>
              </a:ext>
            </a:extLst>
          </p:cNvPr>
          <p:cNvSpPr txBox="1">
            <a:spLocks/>
          </p:cNvSpPr>
          <p:nvPr/>
        </p:nvSpPr>
        <p:spPr>
          <a:xfrm>
            <a:off x="694474" y="2102690"/>
            <a:ext cx="6042226" cy="3472968"/>
          </a:xfrm>
          <a:prstGeom prst="rect">
            <a:avLst/>
          </a:prstGeom>
          <a:ln w="19050">
            <a:noFill/>
          </a:ln>
        </p:spPr>
        <p:txBody>
          <a:bodyPr vert="horz" lIns="91440" tIns="45720" rIns="91440" bIns="45720" numCol="2" spcCol="36000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None/>
            </a:pPr>
            <a:r>
              <a:rPr lang="en-US" sz="1800" b="1" dirty="0"/>
              <a:t>Population : </a:t>
            </a:r>
          </a:p>
          <a:p>
            <a:pPr marL="457200" lvl="1" indent="-266700">
              <a:lnSpc>
                <a:spcPct val="110000"/>
              </a:lnSpc>
            </a:pPr>
            <a:r>
              <a:rPr lang="en-US" dirty="0"/>
              <a:t>Projections </a:t>
            </a:r>
            <a:r>
              <a:rPr lang="en-US" dirty="0" err="1"/>
              <a:t>infranationales</a:t>
            </a:r>
            <a:r>
              <a:rPr lang="en-US" dirty="0"/>
              <a:t> de </a:t>
            </a:r>
            <a:r>
              <a:rPr lang="en-US" dirty="0" err="1"/>
              <a:t>l'ONS</a:t>
            </a:r>
            <a:br>
              <a:rPr lang="en-US" dirty="0"/>
            </a:br>
            <a:r>
              <a:rPr lang="en-US" dirty="0"/>
              <a:t>(</a:t>
            </a:r>
            <a:r>
              <a:rPr lang="en-US" dirty="0" err="1"/>
              <a:t>ou</a:t>
            </a:r>
            <a:r>
              <a:rPr lang="en-US" dirty="0"/>
              <a:t> GPW, </a:t>
            </a:r>
            <a:r>
              <a:rPr lang="en-US" dirty="0" err="1"/>
              <a:t>WorldPop</a:t>
            </a:r>
            <a:r>
              <a:rPr lang="en-US" dirty="0"/>
              <a:t>)</a:t>
            </a:r>
          </a:p>
          <a:p>
            <a:pPr marL="457200" lvl="1" indent="-266700">
              <a:lnSpc>
                <a:spcPct val="110000"/>
              </a:lnSpc>
            </a:pPr>
            <a:r>
              <a:rPr lang="en-US" dirty="0"/>
              <a:t>Spectrum national / admin 1</a:t>
            </a:r>
          </a:p>
          <a:p>
            <a:pPr marL="0" indent="0">
              <a:lnSpc>
                <a:spcPct val="110000"/>
              </a:lnSpc>
              <a:buNone/>
            </a:pPr>
            <a:r>
              <a:rPr lang="en-US" sz="1800" b="1" dirty="0" err="1"/>
              <a:t>Enquêtes</a:t>
            </a:r>
            <a:r>
              <a:rPr lang="en-US" sz="1800" b="1" dirty="0"/>
              <a:t> </a:t>
            </a:r>
            <a:r>
              <a:rPr lang="en-US" sz="1800" b="1" dirty="0" err="1"/>
              <a:t>auprès</a:t>
            </a:r>
            <a:r>
              <a:rPr lang="en-US" sz="1800" b="1" dirty="0"/>
              <a:t> des ménages : </a:t>
            </a:r>
          </a:p>
          <a:p>
            <a:pPr marL="457200" lvl="1" indent="-280988">
              <a:lnSpc>
                <a:spcPct val="110000"/>
              </a:lnSpc>
            </a:pPr>
            <a:r>
              <a:rPr lang="en-US" dirty="0" err="1"/>
              <a:t>Prévalence</a:t>
            </a:r>
            <a:r>
              <a:rPr lang="en-US" dirty="0"/>
              <a:t> du VIH </a:t>
            </a:r>
          </a:p>
          <a:p>
            <a:pPr marL="457200" lvl="1" indent="-280988">
              <a:lnSpc>
                <a:spcPct val="110000"/>
              </a:lnSpc>
            </a:pPr>
            <a:r>
              <a:rPr lang="en-US" dirty="0"/>
              <a:t>Couverture ART </a:t>
            </a:r>
          </a:p>
          <a:p>
            <a:pPr marL="457200" lvl="1" indent="-280988">
              <a:lnSpc>
                <a:spcPct val="110000"/>
              </a:lnSpc>
            </a:pPr>
            <a:r>
              <a:rPr lang="en-US" i="1" dirty="0">
                <a:solidFill>
                  <a:schemeClr val="bg1">
                    <a:lumMod val="65000"/>
                  </a:schemeClr>
                </a:solidFill>
              </a:rPr>
              <a:t>Infection </a:t>
            </a:r>
            <a:r>
              <a:rPr lang="en-US" i="1" dirty="0" err="1">
                <a:solidFill>
                  <a:schemeClr val="bg1">
                    <a:lumMod val="65000"/>
                  </a:schemeClr>
                </a:solidFill>
              </a:rPr>
              <a:t>récente</a:t>
            </a:r>
            <a:endParaRPr lang="en-US" i="1" dirty="0">
              <a:solidFill>
                <a:schemeClr val="bg1">
                  <a:lumMod val="65000"/>
                </a:schemeClr>
              </a:solidFill>
            </a:endParaRPr>
          </a:p>
          <a:p>
            <a:pPr marL="0" indent="0">
              <a:lnSpc>
                <a:spcPct val="110000"/>
              </a:lnSpc>
              <a:buNone/>
            </a:pPr>
            <a:r>
              <a:rPr lang="en-US" sz="1800" b="1" dirty="0"/>
              <a:t>Données du programme </a:t>
            </a:r>
            <a:r>
              <a:rPr lang="en-US" sz="1800" b="1" dirty="0" err="1"/>
              <a:t>collectées</a:t>
            </a:r>
            <a:r>
              <a:rPr lang="en-US" sz="1800" b="1" dirty="0"/>
              <a:t> de manière </a:t>
            </a:r>
            <a:r>
              <a:rPr lang="en-US" sz="1800" b="1" dirty="0" err="1"/>
              <a:t>routinière</a:t>
            </a:r>
            <a:r>
              <a:rPr lang="en-US" sz="1800" b="1" dirty="0"/>
              <a:t> : </a:t>
            </a:r>
          </a:p>
          <a:p>
            <a:pPr marL="0" indent="0">
              <a:lnSpc>
                <a:spcPct val="110000"/>
              </a:lnSpc>
              <a:buNone/>
            </a:pPr>
            <a:r>
              <a:rPr lang="en-US" sz="1800" b="1" dirty="0" err="1"/>
              <a:t>Dépistage</a:t>
            </a:r>
            <a:r>
              <a:rPr lang="en-US" sz="1800" b="1" dirty="0"/>
              <a:t> </a:t>
            </a:r>
            <a:r>
              <a:rPr lang="en-US" sz="1800" b="1" dirty="0" err="1"/>
              <a:t>prénatal</a:t>
            </a:r>
            <a:r>
              <a:rPr lang="en-US" sz="1800" b="1" dirty="0"/>
              <a:t> du VIH</a:t>
            </a:r>
          </a:p>
          <a:p>
            <a:pPr marL="457200" lvl="1" indent="-266700">
              <a:lnSpc>
                <a:spcPct val="110000"/>
              </a:lnSpc>
            </a:pPr>
            <a:r>
              <a:rPr lang="en-US" dirty="0" err="1"/>
              <a:t>Prévalence</a:t>
            </a:r>
            <a:r>
              <a:rPr lang="en-US" dirty="0"/>
              <a:t> du VIH à la consultation </a:t>
            </a:r>
            <a:r>
              <a:rPr lang="en-US" dirty="0" err="1"/>
              <a:t>prénatale</a:t>
            </a:r>
            <a:endParaRPr lang="en-US" dirty="0"/>
          </a:p>
          <a:p>
            <a:pPr marL="457200" lvl="1" indent="-266700">
              <a:lnSpc>
                <a:spcPct val="110000"/>
              </a:lnSpc>
            </a:pPr>
            <a:r>
              <a:rPr lang="en-US" dirty="0"/>
              <a:t>Couverture TARV </a:t>
            </a:r>
            <a:r>
              <a:rPr lang="en-US" dirty="0" err="1"/>
              <a:t>avant</a:t>
            </a:r>
            <a:r>
              <a:rPr lang="en-US" dirty="0"/>
              <a:t> la première </a:t>
            </a:r>
            <a:r>
              <a:rPr lang="en-US" dirty="0" err="1"/>
              <a:t>visite</a:t>
            </a:r>
            <a:r>
              <a:rPr lang="en-US" dirty="0"/>
              <a:t> de CPN</a:t>
            </a:r>
          </a:p>
          <a:p>
            <a:pPr marL="0" indent="0">
              <a:lnSpc>
                <a:spcPct val="110000"/>
              </a:lnSpc>
              <a:buNone/>
            </a:pPr>
            <a:r>
              <a:rPr lang="en-US" sz="1800" b="1" dirty="0" err="1"/>
              <a:t>Numéro</a:t>
            </a:r>
            <a:r>
              <a:rPr lang="en-US" sz="1800" b="1" dirty="0"/>
              <a:t> sur ART :</a:t>
            </a:r>
          </a:p>
          <a:p>
            <a:pPr marL="457200" lvl="1" indent="-280988">
              <a:lnSpc>
                <a:spcPct val="110000"/>
              </a:lnSpc>
            </a:pPr>
            <a:r>
              <a:rPr lang="en-US" dirty="0"/>
              <a:t>Rapports sur le DME</a:t>
            </a:r>
            <a:endParaRPr lang="en-US" sz="1600" dirty="0"/>
          </a:p>
        </p:txBody>
      </p:sp>
      <p:sp>
        <p:nvSpPr>
          <p:cNvPr id="20" name="Content Placeholder 2">
            <a:extLst>
              <a:ext uri="{FF2B5EF4-FFF2-40B4-BE49-F238E27FC236}">
                <a16:creationId xmlns:a16="http://schemas.microsoft.com/office/drawing/2014/main" id="{50572F47-3D59-772F-7799-EDECC1373A6E}"/>
              </a:ext>
            </a:extLst>
          </p:cNvPr>
          <p:cNvSpPr txBox="1">
            <a:spLocks/>
          </p:cNvSpPr>
          <p:nvPr/>
        </p:nvSpPr>
        <p:spPr>
          <a:xfrm>
            <a:off x="6765307" y="1528460"/>
            <a:ext cx="5015648" cy="3677505"/>
          </a:xfrm>
          <a:prstGeom prst="rect">
            <a:avLst/>
          </a:prstGeom>
        </p:spPr>
        <p:txBody>
          <a:bodyPr vert="horz" lIns="91440" tIns="45720" rIns="91440" bIns="45720" numCol="1"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76212" lvl="1" indent="0">
              <a:lnSpc>
                <a:spcPct val="110000"/>
              </a:lnSpc>
              <a:buNone/>
            </a:pPr>
            <a:r>
              <a:rPr lang="en-GB" sz="2000" b="1">
                <a:solidFill>
                  <a:schemeClr val="accent1"/>
                </a:solidFill>
                <a:effectLst/>
                <a:ea typeface="Times New Roman" panose="02020603050405020304" pitchFamily="18" charset="0"/>
                <a:cs typeface="Times New Roman" panose="02020603050405020304" pitchFamily="18" charset="0"/>
              </a:rPr>
              <a:t>Les composantes pour lesquelles les données au niveau du district ne sont pas </a:t>
            </a:r>
            <a:r>
              <a:rPr lang="en-GB" sz="2000" b="1">
                <a:solidFill>
                  <a:schemeClr val="accent1"/>
                </a:solidFill>
                <a:effectLst/>
              </a:rPr>
              <a:t>disponibles sont dérivées des estimations du modèle national Spectrum : </a:t>
            </a:r>
            <a:endParaRPr lang="en-US" sz="2000" b="1">
              <a:solidFill>
                <a:schemeClr val="accent1"/>
              </a:solidFill>
            </a:endParaRPr>
          </a:p>
          <a:p>
            <a:pPr marL="461962" lvl="1" indent="-285750">
              <a:lnSpc>
                <a:spcPct val="110000"/>
              </a:lnSpc>
            </a:pPr>
            <a:r>
              <a:rPr lang="en-US" sz="1600"/>
              <a:t>Taux de transmission du VIH</a:t>
            </a:r>
          </a:p>
          <a:p>
            <a:pPr marL="457200" lvl="1" indent="-280988">
              <a:lnSpc>
                <a:spcPct val="110000"/>
              </a:lnSpc>
            </a:pPr>
            <a:r>
              <a:rPr lang="en-US" sz="1600"/>
              <a:t>Taux de survie au VIH</a:t>
            </a:r>
          </a:p>
          <a:p>
            <a:pPr marL="457200" lvl="1" indent="-280988">
              <a:lnSpc>
                <a:spcPct val="110000"/>
              </a:lnSpc>
            </a:pPr>
            <a:r>
              <a:rPr lang="en-US" sz="1600"/>
              <a:t>Répartition par âge des nouvelles infections</a:t>
            </a:r>
          </a:p>
          <a:p>
            <a:pPr marL="457200" lvl="1" indent="-280988">
              <a:lnSpc>
                <a:spcPct val="110000"/>
              </a:lnSpc>
            </a:pPr>
            <a:r>
              <a:rPr lang="en-US" sz="1600"/>
              <a:t>Rapport entre les CLHIV et les PLHIV</a:t>
            </a:r>
            <a:endParaRPr lang="en-US"/>
          </a:p>
        </p:txBody>
      </p:sp>
      <p:sp>
        <p:nvSpPr>
          <p:cNvPr id="30" name="Content Placeholder 2">
            <a:extLst>
              <a:ext uri="{FF2B5EF4-FFF2-40B4-BE49-F238E27FC236}">
                <a16:creationId xmlns:a16="http://schemas.microsoft.com/office/drawing/2014/main" id="{65BD0908-39DC-C802-6C07-0AA68BD6E1D7}"/>
              </a:ext>
            </a:extLst>
          </p:cNvPr>
          <p:cNvSpPr>
            <a:spLocks noGrp="1"/>
          </p:cNvSpPr>
          <p:nvPr>
            <p:ph idx="1"/>
          </p:nvPr>
        </p:nvSpPr>
        <p:spPr>
          <a:xfrm>
            <a:off x="2559659" y="545216"/>
            <a:ext cx="7315200" cy="746328"/>
          </a:xfrm>
        </p:spPr>
        <p:txBody>
          <a:bodyPr>
            <a:normAutofit/>
          </a:bodyPr>
          <a:lstStyle/>
          <a:p>
            <a:pPr marL="0" indent="0" algn="ctr">
              <a:buNone/>
            </a:pPr>
            <a:r>
              <a:rPr lang="en-US" sz="3200" b="1">
                <a:solidFill>
                  <a:schemeClr val="tx1"/>
                </a:solidFill>
              </a:rPr>
              <a:t>Les apports de Naomi</a:t>
            </a:r>
          </a:p>
        </p:txBody>
      </p:sp>
    </p:spTree>
    <p:extLst>
      <p:ext uri="{BB962C8B-B14F-4D97-AF65-F5344CB8AC3E}">
        <p14:creationId xmlns:p14="http://schemas.microsoft.com/office/powerpoint/2010/main" val="43193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624E-1553-6B42-9558-423342C39BD6}"/>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9" name="Content Placeholder 2">
            <a:extLst>
              <a:ext uri="{FF2B5EF4-FFF2-40B4-BE49-F238E27FC236}">
                <a16:creationId xmlns:a16="http://schemas.microsoft.com/office/drawing/2014/main" id="{CD4CD8B7-604D-CD62-608D-7460775CA061}"/>
              </a:ext>
            </a:extLst>
          </p:cNvPr>
          <p:cNvSpPr txBox="1">
            <a:spLocks/>
          </p:cNvSpPr>
          <p:nvPr/>
        </p:nvSpPr>
        <p:spPr>
          <a:xfrm>
            <a:off x="839593" y="1624679"/>
            <a:ext cx="6885646" cy="578097"/>
          </a:xfrm>
          <a:prstGeom prst="rect">
            <a:avLst/>
          </a:prstGeom>
        </p:spPr>
        <p:txBody>
          <a:bodyPr vert="horz" lIns="91440" tIns="45720" rIns="91440" bIns="45720" rtlCol="0" anchor="t">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000"/>
          </a:p>
          <a:p>
            <a:pPr marL="502920" lvl="1" indent="0">
              <a:buNone/>
            </a:pPr>
            <a:r>
              <a:rPr lang="en-US" i="1"/>
              <a:t>Modèles d'estimation bayésienne transversale pour petits domaines</a:t>
            </a: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cxnSp>
        <p:nvCxnSpPr>
          <p:cNvPr id="5" name="Straight Connector 4">
            <a:extLst>
              <a:ext uri="{FF2B5EF4-FFF2-40B4-BE49-F238E27FC236}">
                <a16:creationId xmlns:a16="http://schemas.microsoft.com/office/drawing/2014/main" id="{DA380918-4E00-3CD0-9C69-7EDEDFB5D4DA}"/>
              </a:ext>
            </a:extLst>
          </p:cNvPr>
          <p:cNvCxnSpPr>
            <a:cxnSpLocks/>
          </p:cNvCxnSpPr>
          <p:nvPr/>
        </p:nvCxnSpPr>
        <p:spPr>
          <a:xfrm>
            <a:off x="1987420" y="2290706"/>
            <a:ext cx="8592453" cy="3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700A6E-5D91-6291-E998-1F03534CE9F2}"/>
              </a:ext>
            </a:extLst>
          </p:cNvPr>
          <p:cNvCxnSpPr>
            <a:cxnSpLocks/>
          </p:cNvCxnSpPr>
          <p:nvPr/>
        </p:nvCxnSpPr>
        <p:spPr>
          <a:xfrm>
            <a:off x="1997614" y="2279820"/>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EC999C-E1AA-B17A-D5E1-0271B1919A96}"/>
              </a:ext>
            </a:extLst>
          </p:cNvPr>
          <p:cNvCxnSpPr>
            <a:cxnSpLocks/>
          </p:cNvCxnSpPr>
          <p:nvPr/>
        </p:nvCxnSpPr>
        <p:spPr>
          <a:xfrm>
            <a:off x="9552849" y="2322440"/>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6616B7-C5E4-1EA9-01A6-E8165261327E}"/>
              </a:ext>
            </a:extLst>
          </p:cNvPr>
          <p:cNvCxnSpPr>
            <a:cxnSpLocks/>
          </p:cNvCxnSpPr>
          <p:nvPr/>
        </p:nvCxnSpPr>
        <p:spPr>
          <a:xfrm>
            <a:off x="5925295" y="2317142"/>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B01CD0-716F-0FCE-69AC-C0DCA6B329BB}"/>
              </a:ext>
            </a:extLst>
          </p:cNvPr>
          <p:cNvCxnSpPr>
            <a:cxnSpLocks/>
          </p:cNvCxnSpPr>
          <p:nvPr/>
        </p:nvCxnSpPr>
        <p:spPr>
          <a:xfrm>
            <a:off x="10113715" y="2317142"/>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0D5D28-2497-E54F-C337-9479602CB66B}"/>
              </a:ext>
            </a:extLst>
          </p:cNvPr>
          <p:cNvCxnSpPr>
            <a:cxnSpLocks/>
          </p:cNvCxnSpPr>
          <p:nvPr/>
        </p:nvCxnSpPr>
        <p:spPr>
          <a:xfrm>
            <a:off x="10579873" y="2309367"/>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D4763E1B-8501-444C-6D79-056959F0F093}"/>
              </a:ext>
            </a:extLst>
          </p:cNvPr>
          <p:cNvSpPr>
            <a:spLocks noGrp="1"/>
          </p:cNvSpPr>
          <p:nvPr>
            <p:ph idx="1"/>
          </p:nvPr>
        </p:nvSpPr>
        <p:spPr>
          <a:xfrm>
            <a:off x="2559659" y="545216"/>
            <a:ext cx="7315200" cy="746328"/>
          </a:xfrm>
        </p:spPr>
        <p:txBody>
          <a:bodyPr>
            <a:normAutofit/>
          </a:bodyPr>
          <a:lstStyle/>
          <a:p>
            <a:pPr marL="0" indent="0" algn="ctr">
              <a:buNone/>
            </a:pPr>
            <a:r>
              <a:rPr lang="en-US" sz="3200" b="1">
                <a:solidFill>
                  <a:schemeClr val="tx1"/>
                </a:solidFill>
              </a:rPr>
              <a:t>Les apports de Naomi</a:t>
            </a:r>
          </a:p>
        </p:txBody>
      </p:sp>
      <p:sp>
        <p:nvSpPr>
          <p:cNvPr id="22" name="TextBox 21">
            <a:extLst>
              <a:ext uri="{FF2B5EF4-FFF2-40B4-BE49-F238E27FC236}">
                <a16:creationId xmlns:a16="http://schemas.microsoft.com/office/drawing/2014/main" id="{048E1220-231E-042E-2736-2957E55BEF5A}"/>
              </a:ext>
            </a:extLst>
          </p:cNvPr>
          <p:cNvSpPr txBox="1"/>
          <p:nvPr/>
        </p:nvSpPr>
        <p:spPr>
          <a:xfrm>
            <a:off x="1084305" y="3258365"/>
            <a:ext cx="1903085" cy="923330"/>
          </a:xfrm>
          <a:prstGeom prst="rect">
            <a:avLst/>
          </a:prstGeom>
          <a:noFill/>
        </p:spPr>
        <p:txBody>
          <a:bodyPr wrap="none" rtlCol="0">
            <a:spAutoFit/>
          </a:bodyPr>
          <a:lstStyle/>
          <a:p>
            <a:pPr algn="ctr"/>
            <a:r>
              <a:rPr lang="en-US"/>
              <a:t>Données du </a:t>
            </a:r>
            <a:r>
              <a:rPr lang="en-US" err="1"/>
              <a:t>programme</a:t>
            </a:r>
          </a:p>
          <a:p>
            <a:pPr algn="ctr"/>
            <a:endParaRPr lang="en-US"/>
          </a:p>
          <a:p>
            <a:pPr algn="ctr"/>
            <a:r>
              <a:rPr lang="en-US"/>
              <a:t>Données d'enquête</a:t>
            </a:r>
          </a:p>
        </p:txBody>
      </p:sp>
      <p:cxnSp>
        <p:nvCxnSpPr>
          <p:cNvPr id="32" name="Straight Arrow Connector 31">
            <a:extLst>
              <a:ext uri="{FF2B5EF4-FFF2-40B4-BE49-F238E27FC236}">
                <a16:creationId xmlns:a16="http://schemas.microsoft.com/office/drawing/2014/main" id="{DB6CCBD4-0E89-3C94-02DD-DFD1330BE481}"/>
              </a:ext>
            </a:extLst>
          </p:cNvPr>
          <p:cNvCxnSpPr>
            <a:cxnSpLocks/>
          </p:cNvCxnSpPr>
          <p:nvPr/>
        </p:nvCxnSpPr>
        <p:spPr>
          <a:xfrm>
            <a:off x="1987420" y="4236099"/>
            <a:ext cx="3918592" cy="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BD2526DA-2876-03DB-4F9A-650A9DB4E317}"/>
              </a:ext>
            </a:extLst>
          </p:cNvPr>
          <p:cNvSpPr txBox="1"/>
          <p:nvPr/>
        </p:nvSpPr>
        <p:spPr>
          <a:xfrm>
            <a:off x="4954470" y="3236911"/>
            <a:ext cx="1903085" cy="646331"/>
          </a:xfrm>
          <a:prstGeom prst="rect">
            <a:avLst/>
          </a:prstGeom>
          <a:noFill/>
        </p:spPr>
        <p:txBody>
          <a:bodyPr wrap="none" rtlCol="0">
            <a:spAutoFit/>
          </a:bodyPr>
          <a:lstStyle/>
          <a:p>
            <a:pPr algn="ctr"/>
            <a:r>
              <a:rPr lang="en-US"/>
              <a:t>Données du </a:t>
            </a:r>
            <a:r>
              <a:rPr lang="en-US" err="1"/>
              <a:t>programme</a:t>
            </a:r>
          </a:p>
          <a:p>
            <a:pPr algn="ctr"/>
            <a:endParaRPr lang="en-US"/>
          </a:p>
        </p:txBody>
      </p:sp>
      <p:sp>
        <p:nvSpPr>
          <p:cNvPr id="41" name="Rectangle 40">
            <a:extLst>
              <a:ext uri="{FF2B5EF4-FFF2-40B4-BE49-F238E27FC236}">
                <a16:creationId xmlns:a16="http://schemas.microsoft.com/office/drawing/2014/main" id="{11EC95D6-889E-A39E-B8C2-37198E3EA48F}"/>
              </a:ext>
            </a:extLst>
          </p:cNvPr>
          <p:cNvSpPr/>
          <p:nvPr/>
        </p:nvSpPr>
        <p:spPr>
          <a:xfrm>
            <a:off x="935301" y="2672388"/>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 de l'enquête </a:t>
            </a:r>
          </a:p>
        </p:txBody>
      </p:sp>
      <p:sp>
        <p:nvSpPr>
          <p:cNvPr id="42" name="Rectangle 41">
            <a:extLst>
              <a:ext uri="{FF2B5EF4-FFF2-40B4-BE49-F238E27FC236}">
                <a16:creationId xmlns:a16="http://schemas.microsoft.com/office/drawing/2014/main" id="{08C28222-3176-0467-610C-98B80269D0C3}"/>
              </a:ext>
            </a:extLst>
          </p:cNvPr>
          <p:cNvSpPr/>
          <p:nvPr/>
        </p:nvSpPr>
        <p:spPr>
          <a:xfrm>
            <a:off x="4824747" y="2689737"/>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 en cours</a:t>
            </a:r>
          </a:p>
        </p:txBody>
      </p:sp>
      <p:sp>
        <p:nvSpPr>
          <p:cNvPr id="43" name="Rectangle 42">
            <a:extLst>
              <a:ext uri="{FF2B5EF4-FFF2-40B4-BE49-F238E27FC236}">
                <a16:creationId xmlns:a16="http://schemas.microsoft.com/office/drawing/2014/main" id="{3A2FC85E-0D10-07BB-1FC3-8FE532103BC9}"/>
              </a:ext>
            </a:extLst>
          </p:cNvPr>
          <p:cNvSpPr/>
          <p:nvPr/>
        </p:nvSpPr>
        <p:spPr>
          <a:xfrm>
            <a:off x="8817296" y="2672388"/>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Années à venir</a:t>
            </a:r>
          </a:p>
        </p:txBody>
      </p:sp>
      <p:cxnSp>
        <p:nvCxnSpPr>
          <p:cNvPr id="46" name="Straight Arrow Connector 45">
            <a:extLst>
              <a:ext uri="{FF2B5EF4-FFF2-40B4-BE49-F238E27FC236}">
                <a16:creationId xmlns:a16="http://schemas.microsoft.com/office/drawing/2014/main" id="{0FF696ED-2EFF-EFE6-1EA5-B8B178090497}"/>
              </a:ext>
            </a:extLst>
          </p:cNvPr>
          <p:cNvCxnSpPr>
            <a:cxnSpLocks/>
          </p:cNvCxnSpPr>
          <p:nvPr/>
        </p:nvCxnSpPr>
        <p:spPr>
          <a:xfrm>
            <a:off x="6096000" y="4236099"/>
            <a:ext cx="4827306" cy="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65763CB7-A1C1-24FD-39E8-DAECB39DB37D}"/>
              </a:ext>
            </a:extLst>
          </p:cNvPr>
          <p:cNvSpPr txBox="1"/>
          <p:nvPr/>
        </p:nvSpPr>
        <p:spPr>
          <a:xfrm>
            <a:off x="1231306" y="4448491"/>
            <a:ext cx="4674706" cy="1569660"/>
          </a:xfrm>
          <a:prstGeom prst="rect">
            <a:avLst/>
          </a:prstGeom>
          <a:noFill/>
        </p:spPr>
        <p:txBody>
          <a:bodyPr wrap="square">
            <a:spAutoFit/>
          </a:bodyPr>
          <a:lstStyle/>
          <a:p>
            <a:pPr lvl="1" algn="ctr"/>
            <a:r>
              <a:rPr lang="en-US" sz="1600" b="0" i="0" u="none" strike="noStrike">
                <a:effectLst/>
              </a:rPr>
              <a:t>Projection en une étape pour extrapoler la situation actuelle à partir d'une enquête transversale</a:t>
            </a:r>
            <a:endParaRPr lang="en-US" sz="1600" u="none" strike="noStrike"/>
          </a:p>
          <a:p>
            <a:pPr lvl="1" algn="ctr"/>
            <a:endParaRPr lang="en-US" sz="1600"/>
          </a:p>
          <a:p>
            <a:pPr lvl="1" algn="ctr"/>
            <a:r>
              <a:rPr lang="en-US" sz="1600" i="1"/>
              <a:t>Informé par les </a:t>
            </a:r>
            <a:r>
              <a:rPr lang="en-US" sz="1600" b="1" i="1"/>
              <a:t>données de Spectrum </a:t>
            </a:r>
            <a:r>
              <a:rPr lang="en-US" sz="1600" i="1"/>
              <a:t>pour le taux de transmission, le taux de mortalité et l'</a:t>
            </a:r>
            <a:r>
              <a:rPr lang="en-US" sz="1600" b="1" i="1"/>
              <a:t>augmentation de la couverture ART</a:t>
            </a:r>
          </a:p>
        </p:txBody>
      </p:sp>
      <p:sp>
        <p:nvSpPr>
          <p:cNvPr id="55" name="Content Placeholder 2">
            <a:extLst>
              <a:ext uri="{FF2B5EF4-FFF2-40B4-BE49-F238E27FC236}">
                <a16:creationId xmlns:a16="http://schemas.microsoft.com/office/drawing/2014/main" id="{6D599073-85C8-E6E7-ADC1-B908362B6A4B}"/>
              </a:ext>
            </a:extLst>
          </p:cNvPr>
          <p:cNvSpPr txBox="1">
            <a:spLocks/>
          </p:cNvSpPr>
          <p:nvPr/>
        </p:nvSpPr>
        <p:spPr>
          <a:xfrm>
            <a:off x="7912361" y="1630693"/>
            <a:ext cx="3284972" cy="5780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000"/>
          </a:p>
          <a:p>
            <a:pPr marL="502920" lvl="1" indent="0">
              <a:buNone/>
            </a:pPr>
            <a:r>
              <a:rPr lang="en-US" i="1"/>
              <a:t>Projections à court terme</a:t>
            </a: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57" name="TextBox 56">
            <a:extLst>
              <a:ext uri="{FF2B5EF4-FFF2-40B4-BE49-F238E27FC236}">
                <a16:creationId xmlns:a16="http://schemas.microsoft.com/office/drawing/2014/main" id="{08EED362-AF49-8BFF-E969-7242AC265DE8}"/>
              </a:ext>
            </a:extLst>
          </p:cNvPr>
          <p:cNvSpPr txBox="1"/>
          <p:nvPr/>
        </p:nvSpPr>
        <p:spPr>
          <a:xfrm>
            <a:off x="5905167" y="4504474"/>
            <a:ext cx="4674706" cy="1569660"/>
          </a:xfrm>
          <a:prstGeom prst="rect">
            <a:avLst/>
          </a:prstGeom>
          <a:noFill/>
        </p:spPr>
        <p:txBody>
          <a:bodyPr wrap="square">
            <a:spAutoFit/>
          </a:bodyPr>
          <a:lstStyle/>
          <a:p>
            <a:pPr lvl="1" algn="ctr"/>
            <a:endParaRPr lang="en-US" sz="1600" b="0" i="0" u="none" strike="noStrike">
              <a:effectLst/>
            </a:endParaRPr>
          </a:p>
          <a:p>
            <a:pPr lvl="1" algn="ctr"/>
            <a:r>
              <a:rPr lang="en-US" sz="1600" b="0" i="0" u="none" strike="noStrike">
                <a:effectLst/>
              </a:rPr>
              <a:t>Projections à court terme</a:t>
            </a:r>
            <a:endParaRPr lang="en-US" sz="1600" u="none" strike="noStrike"/>
          </a:p>
          <a:p>
            <a:pPr lvl="1" algn="ctr"/>
            <a:endParaRPr lang="en-US" sz="1600"/>
          </a:p>
          <a:p>
            <a:pPr lvl="1" algn="ctr"/>
            <a:r>
              <a:rPr lang="en-US" sz="1600" i="1"/>
              <a:t>Sur la base des </a:t>
            </a:r>
            <a:r>
              <a:rPr lang="en-US" sz="1600" b="1" i="1"/>
              <a:t>données du Spectrum </a:t>
            </a:r>
            <a:r>
              <a:rPr lang="en-US" sz="1600" i="1"/>
              <a:t>concernant le taux de transmission, le taux de mortalité et le taux d'incidence des maladies infectieuses. </a:t>
            </a:r>
          </a:p>
          <a:p>
            <a:pPr lvl="1" algn="ctr"/>
            <a:r>
              <a:rPr lang="en-US" sz="1600" b="1" i="1"/>
              <a:t>niveaux de couverture futurs</a:t>
            </a:r>
          </a:p>
        </p:txBody>
      </p:sp>
    </p:spTree>
    <p:extLst>
      <p:ext uri="{BB962C8B-B14F-4D97-AF65-F5344CB8AC3E}">
        <p14:creationId xmlns:p14="http://schemas.microsoft.com/office/powerpoint/2010/main" val="289785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261A-ED9C-00B9-BEEB-4F4F97289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94DA8-4079-5218-1485-601AA2980D61}"/>
              </a:ext>
            </a:extLst>
          </p:cNvPr>
          <p:cNvSpPr>
            <a:spLocks noGrp="1"/>
          </p:cNvSpPr>
          <p:nvPr>
            <p:ph type="title"/>
          </p:nvPr>
        </p:nvSpPr>
        <p:spPr/>
        <p:txBody>
          <a:bodyPr>
            <a:normAutofit fontScale="90000"/>
          </a:bodyPr>
          <a:lstStyle/>
          <a:p>
            <a:br>
              <a:rPr lang="en-US"/>
            </a:br>
            <a:br>
              <a:rPr lang="en-US"/>
            </a:br>
            <a:br>
              <a:rPr lang="en-US"/>
            </a:br>
            <a:endParaRPr lang="en-US"/>
          </a:p>
        </p:txBody>
      </p:sp>
      <p:sp>
        <p:nvSpPr>
          <p:cNvPr id="9" name="Content Placeholder 2">
            <a:extLst>
              <a:ext uri="{FF2B5EF4-FFF2-40B4-BE49-F238E27FC236}">
                <a16:creationId xmlns:a16="http://schemas.microsoft.com/office/drawing/2014/main" id="{2F8CC777-98CE-818F-5241-DA0BA7BA9C5F}"/>
              </a:ext>
            </a:extLst>
          </p:cNvPr>
          <p:cNvSpPr txBox="1">
            <a:spLocks/>
          </p:cNvSpPr>
          <p:nvPr/>
        </p:nvSpPr>
        <p:spPr>
          <a:xfrm>
            <a:off x="839593" y="1624679"/>
            <a:ext cx="6885646" cy="578097"/>
          </a:xfrm>
          <a:prstGeom prst="rect">
            <a:avLst/>
          </a:prstGeom>
        </p:spPr>
        <p:txBody>
          <a:bodyPr vert="horz" lIns="91440" tIns="45720" rIns="91440" bIns="45720" rtlCol="0" anchor="t">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000"/>
          </a:p>
          <a:p>
            <a:pPr marL="502920" lvl="1" indent="0">
              <a:buNone/>
            </a:pPr>
            <a:r>
              <a:rPr lang="en-US" i="1"/>
              <a:t>Modèles d'estimation bayésienne transversale pour petits domaines</a:t>
            </a: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cxnSp>
        <p:nvCxnSpPr>
          <p:cNvPr id="5" name="Straight Connector 4">
            <a:extLst>
              <a:ext uri="{FF2B5EF4-FFF2-40B4-BE49-F238E27FC236}">
                <a16:creationId xmlns:a16="http://schemas.microsoft.com/office/drawing/2014/main" id="{8E385811-C11B-AA68-E7C1-76B7FD27D376}"/>
              </a:ext>
            </a:extLst>
          </p:cNvPr>
          <p:cNvCxnSpPr>
            <a:cxnSpLocks/>
          </p:cNvCxnSpPr>
          <p:nvPr/>
        </p:nvCxnSpPr>
        <p:spPr>
          <a:xfrm>
            <a:off x="1987420" y="2290706"/>
            <a:ext cx="8592453" cy="3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8C4B74-F11F-F921-C6A2-F3E429B9D61F}"/>
              </a:ext>
            </a:extLst>
          </p:cNvPr>
          <p:cNvCxnSpPr>
            <a:cxnSpLocks/>
          </p:cNvCxnSpPr>
          <p:nvPr/>
        </p:nvCxnSpPr>
        <p:spPr>
          <a:xfrm>
            <a:off x="1997614" y="2279820"/>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D78C72-ADBF-1525-173D-BD11EB5F9884}"/>
              </a:ext>
            </a:extLst>
          </p:cNvPr>
          <p:cNvCxnSpPr>
            <a:cxnSpLocks/>
          </p:cNvCxnSpPr>
          <p:nvPr/>
        </p:nvCxnSpPr>
        <p:spPr>
          <a:xfrm>
            <a:off x="9552849" y="2322440"/>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F203E5-A5D1-F02B-F735-63D63325B245}"/>
              </a:ext>
            </a:extLst>
          </p:cNvPr>
          <p:cNvCxnSpPr>
            <a:cxnSpLocks/>
          </p:cNvCxnSpPr>
          <p:nvPr/>
        </p:nvCxnSpPr>
        <p:spPr>
          <a:xfrm>
            <a:off x="5925295" y="2317142"/>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362C8C-396C-7AAE-A3F7-24B81383A73F}"/>
              </a:ext>
            </a:extLst>
          </p:cNvPr>
          <p:cNvCxnSpPr>
            <a:cxnSpLocks/>
          </p:cNvCxnSpPr>
          <p:nvPr/>
        </p:nvCxnSpPr>
        <p:spPr>
          <a:xfrm>
            <a:off x="10113715" y="2317142"/>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39DBBD-8544-1E73-10EA-7A1FBB1640A3}"/>
              </a:ext>
            </a:extLst>
          </p:cNvPr>
          <p:cNvCxnSpPr>
            <a:cxnSpLocks/>
          </p:cNvCxnSpPr>
          <p:nvPr/>
        </p:nvCxnSpPr>
        <p:spPr>
          <a:xfrm>
            <a:off x="10579873" y="2309367"/>
            <a:ext cx="0" cy="3725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93900805-6998-5AF7-A8AA-D571D4EC3497}"/>
              </a:ext>
            </a:extLst>
          </p:cNvPr>
          <p:cNvSpPr>
            <a:spLocks noGrp="1"/>
          </p:cNvSpPr>
          <p:nvPr>
            <p:ph idx="1"/>
          </p:nvPr>
        </p:nvSpPr>
        <p:spPr>
          <a:xfrm>
            <a:off x="2559659" y="545216"/>
            <a:ext cx="7315200" cy="746328"/>
          </a:xfrm>
        </p:spPr>
        <p:txBody>
          <a:bodyPr>
            <a:normAutofit/>
          </a:bodyPr>
          <a:lstStyle/>
          <a:p>
            <a:pPr marL="0" indent="0" algn="ctr">
              <a:buNone/>
            </a:pPr>
            <a:r>
              <a:rPr lang="en-US" sz="3200" b="1">
                <a:solidFill>
                  <a:schemeClr val="tx1"/>
                </a:solidFill>
              </a:rPr>
              <a:t>Les apports de Naomi</a:t>
            </a:r>
          </a:p>
        </p:txBody>
      </p:sp>
      <p:sp>
        <p:nvSpPr>
          <p:cNvPr id="22" name="TextBox 21">
            <a:extLst>
              <a:ext uri="{FF2B5EF4-FFF2-40B4-BE49-F238E27FC236}">
                <a16:creationId xmlns:a16="http://schemas.microsoft.com/office/drawing/2014/main" id="{A721BE69-0AF5-3527-FA83-B7E34EDBE5C8}"/>
              </a:ext>
            </a:extLst>
          </p:cNvPr>
          <p:cNvSpPr txBox="1"/>
          <p:nvPr/>
        </p:nvSpPr>
        <p:spPr>
          <a:xfrm>
            <a:off x="1033009" y="3258365"/>
            <a:ext cx="2005677" cy="923330"/>
          </a:xfrm>
          <a:prstGeom prst="rect">
            <a:avLst/>
          </a:prstGeom>
          <a:noFill/>
        </p:spPr>
        <p:txBody>
          <a:bodyPr wrap="none" rtlCol="0">
            <a:spAutoFit/>
          </a:bodyPr>
          <a:lstStyle/>
          <a:p>
            <a:pPr algn="ctr"/>
            <a:r>
              <a:rPr lang="en-US" b="1">
                <a:solidFill>
                  <a:schemeClr val="accent1"/>
                </a:solidFill>
              </a:rPr>
              <a:t>Données du </a:t>
            </a:r>
            <a:r>
              <a:rPr lang="en-US" b="1" err="1">
                <a:solidFill>
                  <a:schemeClr val="accent1"/>
                </a:solidFill>
              </a:rPr>
              <a:t>programme</a:t>
            </a:r>
          </a:p>
          <a:p>
            <a:pPr algn="ctr"/>
            <a:endParaRPr lang="en-US"/>
          </a:p>
          <a:p>
            <a:pPr algn="ctr"/>
            <a:r>
              <a:rPr lang="en-US"/>
              <a:t>Données d'enquête</a:t>
            </a:r>
          </a:p>
        </p:txBody>
      </p:sp>
      <p:sp>
        <p:nvSpPr>
          <p:cNvPr id="39" name="TextBox 38">
            <a:extLst>
              <a:ext uri="{FF2B5EF4-FFF2-40B4-BE49-F238E27FC236}">
                <a16:creationId xmlns:a16="http://schemas.microsoft.com/office/drawing/2014/main" id="{A747A1B9-D62D-F33C-33AD-70A1E65CE6C6}"/>
              </a:ext>
            </a:extLst>
          </p:cNvPr>
          <p:cNvSpPr txBox="1"/>
          <p:nvPr/>
        </p:nvSpPr>
        <p:spPr>
          <a:xfrm>
            <a:off x="4903174" y="3236911"/>
            <a:ext cx="2005677" cy="646331"/>
          </a:xfrm>
          <a:prstGeom prst="rect">
            <a:avLst/>
          </a:prstGeom>
          <a:noFill/>
        </p:spPr>
        <p:txBody>
          <a:bodyPr wrap="none" rtlCol="0">
            <a:spAutoFit/>
          </a:bodyPr>
          <a:lstStyle/>
          <a:p>
            <a:pPr algn="ctr"/>
            <a:r>
              <a:rPr lang="en-US" b="1">
                <a:solidFill>
                  <a:schemeClr val="accent1"/>
                </a:solidFill>
              </a:rPr>
              <a:t>Données du </a:t>
            </a:r>
            <a:r>
              <a:rPr lang="en-US" b="1" err="1">
                <a:solidFill>
                  <a:schemeClr val="accent1"/>
                </a:solidFill>
              </a:rPr>
              <a:t>programme</a:t>
            </a:r>
          </a:p>
          <a:p>
            <a:pPr algn="ctr"/>
            <a:endParaRPr lang="en-US"/>
          </a:p>
        </p:txBody>
      </p:sp>
      <p:sp>
        <p:nvSpPr>
          <p:cNvPr id="41" name="Rectangle 40">
            <a:extLst>
              <a:ext uri="{FF2B5EF4-FFF2-40B4-BE49-F238E27FC236}">
                <a16:creationId xmlns:a16="http://schemas.microsoft.com/office/drawing/2014/main" id="{9E496A32-439F-3B56-BF3C-2A57D33E18CA}"/>
              </a:ext>
            </a:extLst>
          </p:cNvPr>
          <p:cNvSpPr/>
          <p:nvPr/>
        </p:nvSpPr>
        <p:spPr>
          <a:xfrm>
            <a:off x="935301" y="2672388"/>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 de l'enquête </a:t>
            </a:r>
          </a:p>
        </p:txBody>
      </p:sp>
      <p:sp>
        <p:nvSpPr>
          <p:cNvPr id="42" name="Rectangle 41">
            <a:extLst>
              <a:ext uri="{FF2B5EF4-FFF2-40B4-BE49-F238E27FC236}">
                <a16:creationId xmlns:a16="http://schemas.microsoft.com/office/drawing/2014/main" id="{68F0C6EC-0398-0D5A-254C-5C542C6A2D75}"/>
              </a:ext>
            </a:extLst>
          </p:cNvPr>
          <p:cNvSpPr/>
          <p:nvPr/>
        </p:nvSpPr>
        <p:spPr>
          <a:xfrm>
            <a:off x="4824747" y="2689737"/>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 en cours</a:t>
            </a:r>
          </a:p>
        </p:txBody>
      </p:sp>
      <p:sp>
        <p:nvSpPr>
          <p:cNvPr id="43" name="Rectangle 42">
            <a:extLst>
              <a:ext uri="{FF2B5EF4-FFF2-40B4-BE49-F238E27FC236}">
                <a16:creationId xmlns:a16="http://schemas.microsoft.com/office/drawing/2014/main" id="{71E99811-4AC4-DCAA-EDC7-9D6D104C5E80}"/>
              </a:ext>
            </a:extLst>
          </p:cNvPr>
          <p:cNvSpPr/>
          <p:nvPr/>
        </p:nvSpPr>
        <p:spPr>
          <a:xfrm>
            <a:off x="8817296" y="2672388"/>
            <a:ext cx="2201095" cy="4655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Années à venir</a:t>
            </a:r>
          </a:p>
        </p:txBody>
      </p:sp>
      <p:sp>
        <p:nvSpPr>
          <p:cNvPr id="55" name="Content Placeholder 2">
            <a:extLst>
              <a:ext uri="{FF2B5EF4-FFF2-40B4-BE49-F238E27FC236}">
                <a16:creationId xmlns:a16="http://schemas.microsoft.com/office/drawing/2014/main" id="{03110A1F-0D4C-6216-A85B-8EA5CD0AB1DD}"/>
              </a:ext>
            </a:extLst>
          </p:cNvPr>
          <p:cNvSpPr txBox="1">
            <a:spLocks/>
          </p:cNvSpPr>
          <p:nvPr/>
        </p:nvSpPr>
        <p:spPr>
          <a:xfrm>
            <a:off x="7912361" y="1630693"/>
            <a:ext cx="3284972" cy="5780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000"/>
          </a:p>
          <a:p>
            <a:pPr marL="502920" lvl="1" indent="0">
              <a:buNone/>
            </a:pPr>
            <a:r>
              <a:rPr lang="en-US" i="1"/>
              <a:t>Projections à court terme</a:t>
            </a: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25B42A7E-6A0A-1DBB-687E-B6AE193D48C1}"/>
              </a:ext>
            </a:extLst>
          </p:cNvPr>
          <p:cNvSpPr txBox="1"/>
          <p:nvPr/>
        </p:nvSpPr>
        <p:spPr>
          <a:xfrm>
            <a:off x="1084306" y="4627142"/>
            <a:ext cx="10113028" cy="1200329"/>
          </a:xfrm>
          <a:prstGeom prst="rect">
            <a:avLst/>
          </a:prstGeom>
          <a:noFill/>
        </p:spPr>
        <p:txBody>
          <a:bodyPr wrap="square">
            <a:spAutoFit/>
          </a:bodyPr>
          <a:lstStyle/>
          <a:p>
            <a:pPr marL="0" indent="0">
              <a:buNone/>
            </a:pPr>
            <a:r>
              <a:rPr lang="en-US" sz="2400"/>
              <a:t>Si les données du </a:t>
            </a:r>
            <a:r>
              <a:rPr lang="en-US" sz="2400" err="1"/>
              <a:t>programme </a:t>
            </a:r>
            <a:r>
              <a:rPr lang="en-US" sz="2400"/>
              <a:t>sous-national </a:t>
            </a:r>
            <a:r>
              <a:rPr lang="en-US" sz="2400" b="1"/>
              <a:t>sont disponibles </a:t>
            </a:r>
            <a:r>
              <a:rPr lang="en-US" sz="2400"/>
              <a:t>dans l'année de l'enquête la plus récente :</a:t>
            </a:r>
          </a:p>
          <a:p>
            <a:pPr marL="342900" indent="-342900">
              <a:buFont typeface="Arial" panose="020B0604020202020204" pitchFamily="34" charset="0"/>
              <a:buChar char="•"/>
            </a:pPr>
            <a:r>
              <a:rPr lang="en-US" sz="2400"/>
              <a:t>Inclure les données du </a:t>
            </a:r>
            <a:r>
              <a:rPr lang="en-US" sz="2400" err="1"/>
              <a:t>programme </a:t>
            </a:r>
            <a:r>
              <a:rPr lang="en-US" sz="2400"/>
              <a:t>ART et ANC à T1 et T2</a:t>
            </a:r>
          </a:p>
        </p:txBody>
      </p:sp>
    </p:spTree>
    <p:extLst>
      <p:ext uri="{BB962C8B-B14F-4D97-AF65-F5344CB8AC3E}">
        <p14:creationId xmlns:p14="http://schemas.microsoft.com/office/powerpoint/2010/main" val="2260603135"/>
      </p:ext>
    </p:extLst>
  </p:cSld>
  <p:clrMapOvr>
    <a:masterClrMapping/>
  </p:clrMapOvr>
</p:sld>
</file>

<file path=ppt/theme/theme1.xml><?xml version="1.0" encoding="utf-8"?>
<a:theme xmlns:a="http://schemas.openxmlformats.org/drawingml/2006/main" name="avenir">
  <a:themeElements>
    <a:clrScheme name="">
      <a:dk1>
        <a:srgbClr val="000000"/>
      </a:dk1>
      <a:lt1>
        <a:srgbClr val="FFFFFF"/>
      </a:lt1>
      <a:dk2>
        <a:srgbClr val="323232"/>
      </a:dk2>
      <a:lt2>
        <a:srgbClr val="E3DED1"/>
      </a:lt2>
      <a:accent1>
        <a:srgbClr val="B3142B"/>
      </a:accent1>
      <a:accent2>
        <a:srgbClr val="47E7E7"/>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nir" id="{62BE5FB5-5854-8E4D-B018-A144040E11D3}" vid="{1D4AA8F9-DA1B-1940-9E23-DCB19DB2E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Esra, Rachel T</DisplayName>
        <AccountId>17</AccountId>
        <AccountType/>
      </UserInfo>
      <UserInfo>
        <DisplayName>Ashton, Robert</DisplayName>
        <AccountId>21</AccountId>
        <AccountType/>
      </UserInfo>
    </SharedWithUsers>
    <MediaLengthInSeconds xmlns="288ef829-98c5-46d1-83dc-c2ef7c814da2" xsi:nil="true"/>
    <lcf76f155ced4ddcb4097134ff3c332f xmlns="288ef829-98c5-46d1-83dc-c2ef7c814da2">
      <Terms xmlns="http://schemas.microsoft.com/office/infopath/2007/PartnerControls"/>
    </lcf76f155ced4ddcb4097134ff3c332f>
    <TaxCatchAll xmlns="2ddeef39-65d3-4660-94f2-f063f949c57e" xsi:nil="true"/>
    <_Flow_SignoffStatus xmlns="288ef829-98c5-46d1-83dc-c2ef7c814d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8993C-40E4-4DF1-BE14-5D563D0F44AF}">
  <ds:schemaRefs>
    <ds:schemaRef ds:uri="288ef829-98c5-46d1-83dc-c2ef7c814da2"/>
    <ds:schemaRef ds:uri="2ddeef39-65d3-4660-94f2-f063f949c57e"/>
    <ds:schemaRef ds:uri="3e389212-b381-48da-a401-274b0f99e1a9"/>
    <ds:schemaRef ds:uri="badc1a27-8fd1-4eb7-8f25-b1d0e792e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7A1B36-92DC-4032-BF41-32BA58744170}">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83321E-652B-4032-B115-5F043F465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avenir</Template>
  <TotalTime>16</TotalTime>
  <Words>4399</Words>
  <Application>Microsoft Macintosh PowerPoint</Application>
  <PresentationFormat>Widescreen</PresentationFormat>
  <Paragraphs>631</Paragraphs>
  <Slides>36</Slides>
  <Notes>34</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 Narrow</vt:lpstr>
      <vt:lpstr>Arial</vt:lpstr>
      <vt:lpstr>Calibri</vt:lpstr>
      <vt:lpstr>Cambria Math</vt:lpstr>
      <vt:lpstr>Times New Roman</vt:lpstr>
      <vt:lpstr>Wingdings</vt:lpstr>
      <vt:lpstr>avenir</vt:lpstr>
      <vt:lpstr>Modèle de Naomi pour l'estimation du VIH au niveau sous-national</vt:lpstr>
      <vt:lpstr>PowerPoint Presentation</vt:lpstr>
      <vt:lpstr> </vt:lpstr>
      <vt:lpstr>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docId:D3A4DE7033C95F60EF2D2149568F3978</cp:keywords>
  <cp:lastModifiedBy>Rachel Esra</cp:lastModifiedBy>
  <cp:revision>4</cp:revision>
  <cp:lastPrinted>2024-12-07T10:35:05Z</cp:lastPrinted>
  <dcterms:created xsi:type="dcterms:W3CDTF">2020-10-27T09:55:01Z</dcterms:created>
  <dcterms:modified xsi:type="dcterms:W3CDTF">2025-01-30T08:43:15Z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