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7" r:id="rId4"/>
    <p:sldMasterId id="2147483793" r:id="rId5"/>
    <p:sldMasterId id="2147483826" r:id="rId6"/>
    <p:sldMasterId id="2147483828" r:id="rId7"/>
  </p:sldMasterIdLst>
  <p:notesMasterIdLst>
    <p:notesMasterId r:id="rId32"/>
  </p:notesMasterIdLst>
  <p:sldIdLst>
    <p:sldId id="261" r:id="rId8"/>
    <p:sldId id="431" r:id="rId9"/>
    <p:sldId id="323" r:id="rId10"/>
    <p:sldId id="324" r:id="rId11"/>
    <p:sldId id="430" r:id="rId12"/>
    <p:sldId id="432" r:id="rId13"/>
    <p:sldId id="1578" r:id="rId14"/>
    <p:sldId id="307" r:id="rId15"/>
    <p:sldId id="309" r:id="rId16"/>
    <p:sldId id="310" r:id="rId17"/>
    <p:sldId id="311" r:id="rId18"/>
    <p:sldId id="312" r:id="rId19"/>
    <p:sldId id="313" r:id="rId20"/>
    <p:sldId id="315" r:id="rId21"/>
    <p:sldId id="314" r:id="rId22"/>
    <p:sldId id="1579" r:id="rId23"/>
    <p:sldId id="317" r:id="rId24"/>
    <p:sldId id="318" r:id="rId25"/>
    <p:sldId id="319" r:id="rId26"/>
    <p:sldId id="322" r:id="rId27"/>
    <p:sldId id="321" r:id="rId28"/>
    <p:sldId id="302" r:id="rId29"/>
    <p:sldId id="305" r:id="rId30"/>
    <p:sldId id="1580" r:id="rId31"/>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1">
          <p15:clr>
            <a:srgbClr val="A4A3A4"/>
          </p15:clr>
        </p15:guide>
        <p15:guide id="2" orient="horz" pos="4075">
          <p15:clr>
            <a:srgbClr val="A4A3A4"/>
          </p15:clr>
        </p15:guide>
        <p15:guide id="4" pos="3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CDF6"/>
    <a:srgbClr val="70C8BE"/>
    <a:srgbClr val="89C443"/>
    <a:srgbClr val="02AEF0"/>
    <a:srgbClr val="0092D2"/>
    <a:srgbClr val="0092CF"/>
    <a:srgbClr val="E27222"/>
    <a:srgbClr val="6FB4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D1C689-8DE2-49AE-8AA4-2DA659655308}" v="1" dt="2023-02-06T14:40:00.837"/>
    <p1510:client id="{B8104523-9CCA-210A-5327-C3DDDCFBFE6E}" v="5" dt="2023-02-07T16:02:40.10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339" autoAdjust="0"/>
  </p:normalViewPr>
  <p:slideViewPr>
    <p:cSldViewPr snapToGrid="0" snapToObjects="1" showGuides="1">
      <p:cViewPr varScale="1">
        <p:scale>
          <a:sx n="47" d="100"/>
          <a:sy n="47" d="100"/>
        </p:scale>
        <p:origin x="1324" y="48"/>
      </p:cViewPr>
      <p:guideLst>
        <p:guide orient="horz" pos="2161"/>
        <p:guide orient="horz" pos="4075"/>
        <p:guide pos="3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4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21" Type="http://schemas.openxmlformats.org/officeDocument/2006/relationships/slide" Target="slides/slide14.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theme" Target="theme/theme1.xml"/><Relationship Id="rId8" Type="http://schemas.openxmlformats.org/officeDocument/2006/relationships/slide" Target="slides/slide1.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14D04B-C68C-401C-B075-B2BD0F86CBA3}" type="doc">
      <dgm:prSet loTypeId="urn:microsoft.com/office/officeart/2005/8/layout/hProcess9" loCatId="process" qsTypeId="urn:microsoft.com/office/officeart/2005/8/quickstyle/simple1" qsCatId="simple" csTypeId="urn:microsoft.com/office/officeart/2005/8/colors/accent2_2" csCatId="accent2" phldr="1"/>
      <dgm:spPr/>
    </dgm:pt>
    <dgm:pt modelId="{40C7AC5B-1D0B-437E-98FB-C26EDC8CF96A}">
      <dgm:prSet phldrT="[Text]" custT="1"/>
      <dgm:spPr/>
      <dgm:t>
        <a:bodyPr/>
        <a:lstStyle/>
        <a:p>
          <a:r>
            <a:rPr lang="en-US" sz="2400" b="1" u="none" dirty="0" err="1"/>
            <a:t>Datos</a:t>
          </a:r>
          <a:endParaRPr lang="en-US" sz="2400" b="1" u="none" dirty="0"/>
        </a:p>
        <a:p>
          <a:r>
            <a:rPr lang="es-AR" sz="1700" noProof="0" dirty="0"/>
            <a:t>Encuestas</a:t>
          </a:r>
        </a:p>
        <a:p>
          <a:r>
            <a:rPr lang="es-AR" sz="1700" noProof="0" dirty="0"/>
            <a:t>Vigilancia</a:t>
          </a:r>
        </a:p>
        <a:p>
          <a:r>
            <a:rPr lang="es-AR" sz="1700" noProof="0" dirty="0"/>
            <a:t>Datos Programáticos</a:t>
          </a:r>
        </a:p>
      </dgm:t>
    </dgm:pt>
    <dgm:pt modelId="{972FE7C5-DAC4-4B00-9887-3413D5004C76}" type="parTrans" cxnId="{1E62C440-E84F-4425-9676-C9B61E1CFBF1}">
      <dgm:prSet/>
      <dgm:spPr/>
      <dgm:t>
        <a:bodyPr/>
        <a:lstStyle/>
        <a:p>
          <a:endParaRPr lang="en-US"/>
        </a:p>
      </dgm:t>
    </dgm:pt>
    <dgm:pt modelId="{99563D14-6A1A-453C-B5A1-B6B224620FA5}" type="sibTrans" cxnId="{1E62C440-E84F-4425-9676-C9B61E1CFBF1}">
      <dgm:prSet/>
      <dgm:spPr/>
      <dgm:t>
        <a:bodyPr/>
        <a:lstStyle/>
        <a:p>
          <a:endParaRPr lang="en-US"/>
        </a:p>
      </dgm:t>
    </dgm:pt>
    <dgm:pt modelId="{2541151C-9417-4013-B22C-B0847B3A6EF1}">
      <dgm:prSet phldrT="[Text]" custT="1"/>
      <dgm:spPr/>
      <dgm:t>
        <a:bodyPr/>
        <a:lstStyle/>
        <a:p>
          <a:r>
            <a:rPr lang="en-US" sz="2400" b="1" u="none" dirty="0" err="1"/>
            <a:t>Modelos</a:t>
          </a:r>
          <a:endParaRPr lang="en-US" sz="1700" b="1" u="none" dirty="0"/>
        </a:p>
      </dgm:t>
    </dgm:pt>
    <dgm:pt modelId="{73505AEB-A58E-44FE-8B65-CD0BDD0EF796}" type="parTrans" cxnId="{75327466-91E0-4962-B3F1-1D528A55F28C}">
      <dgm:prSet/>
      <dgm:spPr/>
      <dgm:t>
        <a:bodyPr/>
        <a:lstStyle/>
        <a:p>
          <a:endParaRPr lang="en-US"/>
        </a:p>
      </dgm:t>
    </dgm:pt>
    <dgm:pt modelId="{C976F005-7F64-4AD1-B9D8-1EC427EB487B}" type="sibTrans" cxnId="{75327466-91E0-4962-B3F1-1D528A55F28C}">
      <dgm:prSet/>
      <dgm:spPr/>
      <dgm:t>
        <a:bodyPr/>
        <a:lstStyle/>
        <a:p>
          <a:endParaRPr lang="en-US"/>
        </a:p>
      </dgm:t>
    </dgm:pt>
    <dgm:pt modelId="{F5FC104F-6CE6-4696-ACC1-624AEDF6D28E}">
      <dgm:prSet phldrT="[Text]" custT="1"/>
      <dgm:spPr/>
      <dgm:t>
        <a:bodyPr/>
        <a:lstStyle/>
        <a:p>
          <a:r>
            <a:rPr lang="es-AR" sz="2400" b="1" u="none" noProof="0" dirty="0"/>
            <a:t>Indicadores estimados</a:t>
          </a:r>
        </a:p>
        <a:p>
          <a:r>
            <a:rPr lang="es-AR" sz="1700" noProof="0" dirty="0"/>
            <a:t>PLHIV</a:t>
          </a:r>
        </a:p>
        <a:p>
          <a:r>
            <a:rPr lang="es-AR" sz="1700" noProof="0" dirty="0"/>
            <a:t>Incidencia</a:t>
          </a:r>
        </a:p>
        <a:p>
          <a:r>
            <a:rPr lang="es-AR" sz="1700" noProof="0" dirty="0"/>
            <a:t>Mortalidad</a:t>
          </a:r>
        </a:p>
        <a:p>
          <a:r>
            <a:rPr lang="es-AR" sz="1700" noProof="0" dirty="0"/>
            <a:t>Cobertura de tratamiento</a:t>
          </a:r>
        </a:p>
      </dgm:t>
    </dgm:pt>
    <dgm:pt modelId="{A8150011-CA4D-4F21-99B5-3043B7AF2E40}" type="parTrans" cxnId="{FFEBA65D-5EDD-409E-AE59-89BF36A8C021}">
      <dgm:prSet/>
      <dgm:spPr/>
      <dgm:t>
        <a:bodyPr/>
        <a:lstStyle/>
        <a:p>
          <a:endParaRPr lang="en-US"/>
        </a:p>
      </dgm:t>
    </dgm:pt>
    <dgm:pt modelId="{6B84B544-BB52-4934-890D-FE2404CC2506}" type="sibTrans" cxnId="{FFEBA65D-5EDD-409E-AE59-89BF36A8C021}">
      <dgm:prSet/>
      <dgm:spPr/>
      <dgm:t>
        <a:bodyPr/>
        <a:lstStyle/>
        <a:p>
          <a:endParaRPr lang="en-US"/>
        </a:p>
      </dgm:t>
    </dgm:pt>
    <dgm:pt modelId="{E848C375-9928-4759-BCC9-8396D9F8F985}" type="pres">
      <dgm:prSet presAssocID="{0B14D04B-C68C-401C-B075-B2BD0F86CBA3}" presName="CompostProcess" presStyleCnt="0">
        <dgm:presLayoutVars>
          <dgm:dir/>
          <dgm:resizeHandles val="exact"/>
        </dgm:presLayoutVars>
      </dgm:prSet>
      <dgm:spPr/>
    </dgm:pt>
    <dgm:pt modelId="{F4BF17C9-E502-4CC6-BC29-917B77D15061}" type="pres">
      <dgm:prSet presAssocID="{0B14D04B-C68C-401C-B075-B2BD0F86CBA3}" presName="arrow" presStyleLbl="bgShp" presStyleIdx="0" presStyleCnt="1"/>
      <dgm:spPr/>
    </dgm:pt>
    <dgm:pt modelId="{88F5A422-CE64-4152-BE9A-71EA2FB6FFFC}" type="pres">
      <dgm:prSet presAssocID="{0B14D04B-C68C-401C-B075-B2BD0F86CBA3}" presName="linearProcess" presStyleCnt="0"/>
      <dgm:spPr/>
    </dgm:pt>
    <dgm:pt modelId="{4D929AF7-00DB-4C74-AE03-81AD834CA88F}" type="pres">
      <dgm:prSet presAssocID="{40C7AC5B-1D0B-437E-98FB-C26EDC8CF96A}" presName="textNode" presStyleLbl="node1" presStyleIdx="0" presStyleCnt="3" custLinFactNeighborX="-139" custLinFactNeighborY="836">
        <dgm:presLayoutVars>
          <dgm:bulletEnabled val="1"/>
        </dgm:presLayoutVars>
      </dgm:prSet>
      <dgm:spPr/>
    </dgm:pt>
    <dgm:pt modelId="{C74B6808-944D-4390-8690-A1CFB0242CFB}" type="pres">
      <dgm:prSet presAssocID="{99563D14-6A1A-453C-B5A1-B6B224620FA5}" presName="sibTrans" presStyleCnt="0"/>
      <dgm:spPr/>
    </dgm:pt>
    <dgm:pt modelId="{3312F03B-FEC9-436F-9B95-2F2900348EEE}" type="pres">
      <dgm:prSet presAssocID="{2541151C-9417-4013-B22C-B0847B3A6EF1}" presName="textNode" presStyleLbl="node1" presStyleIdx="1" presStyleCnt="3">
        <dgm:presLayoutVars>
          <dgm:bulletEnabled val="1"/>
        </dgm:presLayoutVars>
      </dgm:prSet>
      <dgm:spPr/>
    </dgm:pt>
    <dgm:pt modelId="{A5D2F2C3-04C8-44C3-B68D-D8C731976A90}" type="pres">
      <dgm:prSet presAssocID="{C976F005-7F64-4AD1-B9D8-1EC427EB487B}" presName="sibTrans" presStyleCnt="0"/>
      <dgm:spPr/>
    </dgm:pt>
    <dgm:pt modelId="{DC38D557-B0CE-46C8-B0E0-7E40C70906CB}" type="pres">
      <dgm:prSet presAssocID="{F5FC104F-6CE6-4696-ACC1-624AEDF6D28E}" presName="textNode" presStyleLbl="node1" presStyleIdx="2" presStyleCnt="3" custScaleX="144527" custScaleY="129337">
        <dgm:presLayoutVars>
          <dgm:bulletEnabled val="1"/>
        </dgm:presLayoutVars>
      </dgm:prSet>
      <dgm:spPr/>
    </dgm:pt>
  </dgm:ptLst>
  <dgm:cxnLst>
    <dgm:cxn modelId="{1E62C440-E84F-4425-9676-C9B61E1CFBF1}" srcId="{0B14D04B-C68C-401C-B075-B2BD0F86CBA3}" destId="{40C7AC5B-1D0B-437E-98FB-C26EDC8CF96A}" srcOrd="0" destOrd="0" parTransId="{972FE7C5-DAC4-4B00-9887-3413D5004C76}" sibTransId="{99563D14-6A1A-453C-B5A1-B6B224620FA5}"/>
    <dgm:cxn modelId="{FFEBA65D-5EDD-409E-AE59-89BF36A8C021}" srcId="{0B14D04B-C68C-401C-B075-B2BD0F86CBA3}" destId="{F5FC104F-6CE6-4696-ACC1-624AEDF6D28E}" srcOrd="2" destOrd="0" parTransId="{A8150011-CA4D-4F21-99B5-3043B7AF2E40}" sibTransId="{6B84B544-BB52-4934-890D-FE2404CC2506}"/>
    <dgm:cxn modelId="{9125AB5E-7241-44F1-A118-AECC284FDFE4}" type="presOf" srcId="{2541151C-9417-4013-B22C-B0847B3A6EF1}" destId="{3312F03B-FEC9-436F-9B95-2F2900348EEE}" srcOrd="0" destOrd="0" presId="urn:microsoft.com/office/officeart/2005/8/layout/hProcess9"/>
    <dgm:cxn modelId="{75327466-91E0-4962-B3F1-1D528A55F28C}" srcId="{0B14D04B-C68C-401C-B075-B2BD0F86CBA3}" destId="{2541151C-9417-4013-B22C-B0847B3A6EF1}" srcOrd="1" destOrd="0" parTransId="{73505AEB-A58E-44FE-8B65-CD0BDD0EF796}" sibTransId="{C976F005-7F64-4AD1-B9D8-1EC427EB487B}"/>
    <dgm:cxn modelId="{76FD3C6D-23B6-4F8A-A812-28FD69093C3A}" type="presOf" srcId="{F5FC104F-6CE6-4696-ACC1-624AEDF6D28E}" destId="{DC38D557-B0CE-46C8-B0E0-7E40C70906CB}" srcOrd="0" destOrd="0" presId="urn:microsoft.com/office/officeart/2005/8/layout/hProcess9"/>
    <dgm:cxn modelId="{78D70E79-9FB0-425A-89B4-DEAA4703F58D}" type="presOf" srcId="{40C7AC5B-1D0B-437E-98FB-C26EDC8CF96A}" destId="{4D929AF7-00DB-4C74-AE03-81AD834CA88F}" srcOrd="0" destOrd="0" presId="urn:microsoft.com/office/officeart/2005/8/layout/hProcess9"/>
    <dgm:cxn modelId="{A4E179B9-28CF-401F-BADF-FE52A7CB20DC}" type="presOf" srcId="{0B14D04B-C68C-401C-B075-B2BD0F86CBA3}" destId="{E848C375-9928-4759-BCC9-8396D9F8F985}" srcOrd="0" destOrd="0" presId="urn:microsoft.com/office/officeart/2005/8/layout/hProcess9"/>
    <dgm:cxn modelId="{23B6B98D-6B67-4B3B-A317-BFBEE24E4AF8}" type="presParOf" srcId="{E848C375-9928-4759-BCC9-8396D9F8F985}" destId="{F4BF17C9-E502-4CC6-BC29-917B77D15061}" srcOrd="0" destOrd="0" presId="urn:microsoft.com/office/officeart/2005/8/layout/hProcess9"/>
    <dgm:cxn modelId="{5CECB9DA-2E6D-4BEB-BC50-F2DF5F3C39CB}" type="presParOf" srcId="{E848C375-9928-4759-BCC9-8396D9F8F985}" destId="{88F5A422-CE64-4152-BE9A-71EA2FB6FFFC}" srcOrd="1" destOrd="0" presId="urn:microsoft.com/office/officeart/2005/8/layout/hProcess9"/>
    <dgm:cxn modelId="{D77997D9-FB9C-4619-AA37-383A27526449}" type="presParOf" srcId="{88F5A422-CE64-4152-BE9A-71EA2FB6FFFC}" destId="{4D929AF7-00DB-4C74-AE03-81AD834CA88F}" srcOrd="0" destOrd="0" presId="urn:microsoft.com/office/officeart/2005/8/layout/hProcess9"/>
    <dgm:cxn modelId="{5E23C523-417E-46D1-96FA-0A50C22BEE32}" type="presParOf" srcId="{88F5A422-CE64-4152-BE9A-71EA2FB6FFFC}" destId="{C74B6808-944D-4390-8690-A1CFB0242CFB}" srcOrd="1" destOrd="0" presId="urn:microsoft.com/office/officeart/2005/8/layout/hProcess9"/>
    <dgm:cxn modelId="{C7B669DD-3DCE-4BBB-BC5F-3EF897E89609}" type="presParOf" srcId="{88F5A422-CE64-4152-BE9A-71EA2FB6FFFC}" destId="{3312F03B-FEC9-436F-9B95-2F2900348EEE}" srcOrd="2" destOrd="0" presId="urn:microsoft.com/office/officeart/2005/8/layout/hProcess9"/>
    <dgm:cxn modelId="{6365A909-9A12-411C-BD17-B9C36890E774}" type="presParOf" srcId="{88F5A422-CE64-4152-BE9A-71EA2FB6FFFC}" destId="{A5D2F2C3-04C8-44C3-B68D-D8C731976A90}" srcOrd="3" destOrd="0" presId="urn:microsoft.com/office/officeart/2005/8/layout/hProcess9"/>
    <dgm:cxn modelId="{722C909A-B51A-4E4D-BE21-D938F21BDF0E}" type="presParOf" srcId="{88F5A422-CE64-4152-BE9A-71EA2FB6FFFC}" destId="{DC38D557-B0CE-46C8-B0E0-7E40C70906C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F17C9-E502-4CC6-BC29-917B77D15061}">
      <dsp:nvSpPr>
        <dsp:cNvPr id="0" name=""/>
        <dsp:cNvSpPr/>
      </dsp:nvSpPr>
      <dsp:spPr>
        <a:xfrm>
          <a:off x="597522" y="0"/>
          <a:ext cx="6771917" cy="452628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929AF7-00DB-4C74-AE03-81AD834CA88F}">
      <dsp:nvSpPr>
        <dsp:cNvPr id="0" name=""/>
        <dsp:cNvSpPr/>
      </dsp:nvSpPr>
      <dsp:spPr>
        <a:xfrm>
          <a:off x="5290" y="1373019"/>
          <a:ext cx="2156268" cy="181051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u="none" kern="1200" dirty="0" err="1"/>
            <a:t>Datos</a:t>
          </a:r>
          <a:endParaRPr lang="en-US" sz="2400" b="1" u="none" kern="1200" dirty="0"/>
        </a:p>
        <a:p>
          <a:pPr marL="0" lvl="0" indent="0" algn="ctr" defTabSz="1066800">
            <a:lnSpc>
              <a:spcPct val="90000"/>
            </a:lnSpc>
            <a:spcBef>
              <a:spcPct val="0"/>
            </a:spcBef>
            <a:spcAft>
              <a:spcPct val="35000"/>
            </a:spcAft>
            <a:buNone/>
          </a:pPr>
          <a:r>
            <a:rPr lang="es-AR" sz="1700" kern="1200" noProof="0" dirty="0"/>
            <a:t>Encuestas</a:t>
          </a:r>
        </a:p>
        <a:p>
          <a:pPr marL="0" lvl="0" indent="0" algn="ctr" defTabSz="1066800">
            <a:lnSpc>
              <a:spcPct val="90000"/>
            </a:lnSpc>
            <a:spcBef>
              <a:spcPct val="0"/>
            </a:spcBef>
            <a:spcAft>
              <a:spcPct val="35000"/>
            </a:spcAft>
            <a:buNone/>
          </a:pPr>
          <a:r>
            <a:rPr lang="es-AR" sz="1700" kern="1200" noProof="0" dirty="0"/>
            <a:t>Vigilancia</a:t>
          </a:r>
        </a:p>
        <a:p>
          <a:pPr marL="0" lvl="0" indent="0" algn="ctr" defTabSz="1066800">
            <a:lnSpc>
              <a:spcPct val="90000"/>
            </a:lnSpc>
            <a:spcBef>
              <a:spcPct val="0"/>
            </a:spcBef>
            <a:spcAft>
              <a:spcPct val="35000"/>
            </a:spcAft>
            <a:buNone/>
          </a:pPr>
          <a:r>
            <a:rPr lang="es-AR" sz="1700" kern="1200" noProof="0" dirty="0"/>
            <a:t>Datos Programáticos</a:t>
          </a:r>
        </a:p>
      </dsp:txBody>
      <dsp:txXfrm>
        <a:off x="93672" y="1461401"/>
        <a:ext cx="1979504" cy="1633748"/>
      </dsp:txXfrm>
    </dsp:sp>
    <dsp:sp modelId="{3312F03B-FEC9-436F-9B95-2F2900348EEE}">
      <dsp:nvSpPr>
        <dsp:cNvPr id="0" name=""/>
        <dsp:cNvSpPr/>
      </dsp:nvSpPr>
      <dsp:spPr>
        <a:xfrm>
          <a:off x="2425286" y="1357884"/>
          <a:ext cx="2156268" cy="181051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u="none" kern="1200" dirty="0" err="1"/>
            <a:t>Modelos</a:t>
          </a:r>
          <a:endParaRPr lang="en-US" sz="1700" b="1" u="none" kern="1200" dirty="0"/>
        </a:p>
      </dsp:txBody>
      <dsp:txXfrm>
        <a:off x="2513668" y="1446266"/>
        <a:ext cx="1979504" cy="1633748"/>
      </dsp:txXfrm>
    </dsp:sp>
    <dsp:sp modelId="{DC38D557-B0CE-46C8-B0E0-7E40C70906CB}">
      <dsp:nvSpPr>
        <dsp:cNvPr id="0" name=""/>
        <dsp:cNvSpPr/>
      </dsp:nvSpPr>
      <dsp:spPr>
        <a:xfrm>
          <a:off x="4844915" y="1092309"/>
          <a:ext cx="3116389" cy="234166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AR" sz="2400" b="1" u="none" kern="1200" noProof="0" dirty="0"/>
            <a:t>Indicadores estimados</a:t>
          </a:r>
        </a:p>
        <a:p>
          <a:pPr marL="0" lvl="0" indent="0" algn="ctr" defTabSz="1066800">
            <a:lnSpc>
              <a:spcPct val="90000"/>
            </a:lnSpc>
            <a:spcBef>
              <a:spcPct val="0"/>
            </a:spcBef>
            <a:spcAft>
              <a:spcPct val="35000"/>
            </a:spcAft>
            <a:buNone/>
          </a:pPr>
          <a:r>
            <a:rPr lang="es-AR" sz="1700" kern="1200" noProof="0" dirty="0"/>
            <a:t>PLHIV</a:t>
          </a:r>
        </a:p>
        <a:p>
          <a:pPr marL="0" lvl="0" indent="0" algn="ctr" defTabSz="1066800">
            <a:lnSpc>
              <a:spcPct val="90000"/>
            </a:lnSpc>
            <a:spcBef>
              <a:spcPct val="0"/>
            </a:spcBef>
            <a:spcAft>
              <a:spcPct val="35000"/>
            </a:spcAft>
            <a:buNone/>
          </a:pPr>
          <a:r>
            <a:rPr lang="es-AR" sz="1700" kern="1200" noProof="0" dirty="0"/>
            <a:t>Incidencia</a:t>
          </a:r>
        </a:p>
        <a:p>
          <a:pPr marL="0" lvl="0" indent="0" algn="ctr" defTabSz="1066800">
            <a:lnSpc>
              <a:spcPct val="90000"/>
            </a:lnSpc>
            <a:spcBef>
              <a:spcPct val="0"/>
            </a:spcBef>
            <a:spcAft>
              <a:spcPct val="35000"/>
            </a:spcAft>
            <a:buNone/>
          </a:pPr>
          <a:r>
            <a:rPr lang="es-AR" sz="1700" kern="1200" noProof="0" dirty="0"/>
            <a:t>Mortalidad</a:t>
          </a:r>
        </a:p>
        <a:p>
          <a:pPr marL="0" lvl="0" indent="0" algn="ctr" defTabSz="1066800">
            <a:lnSpc>
              <a:spcPct val="90000"/>
            </a:lnSpc>
            <a:spcBef>
              <a:spcPct val="0"/>
            </a:spcBef>
            <a:spcAft>
              <a:spcPct val="35000"/>
            </a:spcAft>
            <a:buNone/>
          </a:pPr>
          <a:r>
            <a:rPr lang="es-AR" sz="1700" kern="1200" noProof="0" dirty="0"/>
            <a:t>Cobertura de tratamiento</a:t>
          </a:r>
        </a:p>
      </dsp:txBody>
      <dsp:txXfrm>
        <a:off x="4959225" y="1206619"/>
        <a:ext cx="2887769" cy="211304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F48DD2-8BE9-4FCE-AD42-58EE198D6C87}" type="datetimeFigureOut">
              <a:rPr lang="en-US" smtClean="0"/>
              <a:t>7/20/2023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120617-EDB4-4A2C-8E78-C191A3D3B818}" type="slidenum">
              <a:rPr lang="en-US" smtClean="0"/>
              <a:t>‹#›</a:t>
            </a:fld>
            <a:endParaRPr lang="en-US"/>
          </a:p>
        </p:txBody>
      </p:sp>
    </p:spTree>
    <p:extLst>
      <p:ext uri="{BB962C8B-B14F-4D97-AF65-F5344CB8AC3E}">
        <p14:creationId xmlns:p14="http://schemas.microsoft.com/office/powerpoint/2010/main" val="3769866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Buenos días. Ahora espero que estén listos para comenzar con </a:t>
            </a:r>
            <a:r>
              <a:rPr lang="es-ES" dirty="0" err="1"/>
              <a:t>Spectrum</a:t>
            </a:r>
            <a:r>
              <a:rPr lang="es-ES" dirty="0"/>
              <a:t>.</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1</a:t>
            </a:fld>
            <a:endParaRPr lang="en-US"/>
          </a:p>
        </p:txBody>
      </p:sp>
    </p:spTree>
    <p:extLst>
      <p:ext uri="{BB962C8B-B14F-4D97-AF65-F5344CB8AC3E}">
        <p14:creationId xmlns:p14="http://schemas.microsoft.com/office/powerpoint/2010/main" val="1193621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En el editor de estadísticas del programa, la tabla de pruebas CPN se ha actualizado para incluir dos nuevas filas de datos de entrada. </a:t>
            </a:r>
          </a:p>
          <a:p>
            <a:endParaRPr lang="es-ES" dirty="0"/>
          </a:p>
          <a:p>
            <a:r>
              <a:rPr lang="es-ES" dirty="0"/>
              <a:t>1. Los nacimientos registrados por el programa se pueden ingresar para compararlos con los nacimientos calculados de </a:t>
            </a:r>
            <a:r>
              <a:rPr lang="es-ES" dirty="0" err="1"/>
              <a:t>Spectrum</a:t>
            </a:r>
            <a:r>
              <a:rPr lang="es-ES" dirty="0"/>
              <a:t> (fila superior)</a:t>
            </a:r>
          </a:p>
          <a:p>
            <a:endParaRPr lang="es-ES" dirty="0"/>
          </a:p>
          <a:p>
            <a:r>
              <a:rPr lang="es-ES" dirty="0"/>
              <a:t>2. Si los datos están disponibles, puede ingresar el número de mujeres que se sabe que son VIH negativas en la primera visita a la clínica prenatal.. Si está disponible, debe incluirse en el denominador al calcular la prevalencia del VIH en CPN</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10</a:t>
            </a:fld>
            <a:endParaRPr lang="en-US"/>
          </a:p>
        </p:txBody>
      </p:sp>
    </p:spTree>
    <p:extLst>
      <p:ext uri="{BB962C8B-B14F-4D97-AF65-F5344CB8AC3E}">
        <p14:creationId xmlns:p14="http://schemas.microsoft.com/office/powerpoint/2010/main" val="4124078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Hay un gráfico en el formulario de prueba CPN que visualiza los nacimientos informados por el programa junto con otros datos en el formulario. El número de nacimientos informado por el programa proporciona contexto para comprender estos datos. Por ejemplo, si hay muchas más primeras visitas de atención prenatal que nacimientos de </a:t>
            </a:r>
            <a:r>
              <a:rPr lang="es-ES" dirty="0" err="1"/>
              <a:t>Spectrum</a:t>
            </a:r>
            <a:r>
              <a:rPr lang="es-ES" dirty="0"/>
              <a:t>, tal vez se deba a que </a:t>
            </a:r>
            <a:r>
              <a:rPr lang="es-ES" dirty="0" err="1"/>
              <a:t>Spectrum</a:t>
            </a:r>
            <a:r>
              <a:rPr lang="es-ES" dirty="0"/>
              <a:t> está subestimando los nacimientos. </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11</a:t>
            </a:fld>
            <a:endParaRPr lang="en-US"/>
          </a:p>
        </p:txBody>
      </p:sp>
    </p:spTree>
    <p:extLst>
      <p:ext uri="{BB962C8B-B14F-4D97-AF65-F5344CB8AC3E}">
        <p14:creationId xmlns:p14="http://schemas.microsoft.com/office/powerpoint/2010/main" val="3838975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Hay un nuevo formulario donde puede registrar datos sobre las pruebas de VIH en su país. Actualmente, esto no afecta los cálculos de </a:t>
            </a:r>
            <a:r>
              <a:rPr lang="es-ES" dirty="0" err="1"/>
              <a:t>Spectrum</a:t>
            </a:r>
            <a:r>
              <a:rPr lang="es-ES" dirty="0"/>
              <a:t>, pero puede ser útil al interpretar sus datos de vigilancia de casos para CSAVR, y estamos explorando otros usos de estos datos en el futuro. Hemos tenido mucho interés y preguntas sobre el uso de este formulario, y reconocemos que las definiciones pueden ser un poco ambiguas. Cuando ingrese datos en este formulario, use el botón "Fuente" para documentar lo que ingresó y háganos saber si tiene sugerencias sobre cómo podemos mejorar esto.</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12</a:t>
            </a:fld>
            <a:endParaRPr lang="en-US"/>
          </a:p>
        </p:txBody>
      </p:sp>
    </p:spTree>
    <p:extLst>
      <p:ext uri="{BB962C8B-B14F-4D97-AF65-F5344CB8AC3E}">
        <p14:creationId xmlns:p14="http://schemas.microsoft.com/office/powerpoint/2010/main" val="3920355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Las Naciones Unidas han publicado un nuevo conjunto de estimaciones de población, </a:t>
            </a:r>
            <a:r>
              <a:rPr lang="es-ES" dirty="0" err="1"/>
              <a:t>World</a:t>
            </a:r>
            <a:r>
              <a:rPr lang="es-ES" dirty="0"/>
              <a:t> Population </a:t>
            </a:r>
            <a:r>
              <a:rPr lang="es-ES" dirty="0" err="1"/>
              <a:t>Prospects</a:t>
            </a:r>
            <a:r>
              <a:rPr lang="es-ES" dirty="0"/>
              <a:t> 2022. Están disponibles en </a:t>
            </a:r>
            <a:r>
              <a:rPr lang="es-ES" dirty="0" err="1"/>
              <a:t>Spectrum</a:t>
            </a:r>
            <a:r>
              <a:rPr lang="es-ES" dirty="0"/>
              <a:t>. Pero no reemplazarán los números de población que ha estado usando a menos que los actualice.</a:t>
            </a:r>
          </a:p>
          <a:p>
            <a:endParaRPr lang="es-ES" dirty="0"/>
          </a:p>
          <a:p>
            <a:r>
              <a:rPr lang="es-ES" dirty="0"/>
              <a:t>Discutiremos esto con más detalle en una diapositiva posterior.</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13</a:t>
            </a:fld>
            <a:endParaRPr lang="en-US"/>
          </a:p>
        </p:txBody>
      </p:sp>
    </p:spTree>
    <p:extLst>
      <p:ext uri="{BB962C8B-B14F-4D97-AF65-F5344CB8AC3E}">
        <p14:creationId xmlns:p14="http://schemas.microsoft.com/office/powerpoint/2010/main" val="3634066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Para las estimaciones de población de 2022, la División de Población de las Naciones Unidas ha cambiado el período de referencia. Anteriormente, la población en un año determinado se refería al 1 de julio del año. Ahora se refiere al 1 de enero. En </a:t>
            </a:r>
            <a:r>
              <a:rPr lang="es-ES" dirty="0" err="1"/>
              <a:t>Spectrum</a:t>
            </a:r>
            <a:r>
              <a:rPr lang="es-ES" dirty="0"/>
              <a:t> lo hemos cambiado un día al 31 de diciembre para que las cifras de población sean consistentes con los datos del programa sobre TAR y PTMH. Los efectos sobre las estimaciones serán pequeños.</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14</a:t>
            </a:fld>
            <a:endParaRPr lang="en-US"/>
          </a:p>
        </p:txBody>
      </p:sp>
    </p:spTree>
    <p:extLst>
      <p:ext uri="{BB962C8B-B14F-4D97-AF65-F5344CB8AC3E}">
        <p14:creationId xmlns:p14="http://schemas.microsoft.com/office/powerpoint/2010/main" val="1302755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En general, esperamos que ingrese datos sobre la cantidad de personas que reciben TAR que provienen de su sistema de información de salud. En algunos casos, es posible que desee ajustar esos datos por conteo excesivo o insuficiente. Este año hay una nueva forma de hacer ese ajuste. Puede usar el botón 'Introducir ajustes' para ingresar factores de ajuste para cada año. De esta manera, puede utilizar los datos de su sistema de información de salud en el editor principal y realizar cualquier ajuste a través de este enfoque.</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15</a:t>
            </a:fld>
            <a:endParaRPr lang="en-US"/>
          </a:p>
        </p:txBody>
      </p:sp>
    </p:spTree>
    <p:extLst>
      <p:ext uri="{BB962C8B-B14F-4D97-AF65-F5344CB8AC3E}">
        <p14:creationId xmlns:p14="http://schemas.microsoft.com/office/powerpoint/2010/main" val="16077222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Los modelos que ajustan las curvas de prevalencia a los datos de vigilancia asumen que una mayor cobertura de TAR conduce a una menor transmisión del VIH. En el pasado, ese efecto se fijó en 0,8. Ahora puede hacer que el modelo calcule un factor para su país en función de la supresión viral. Solo puede usar esta función si ha ingresado datos de supresión viral.</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16</a:t>
            </a:fld>
            <a:endParaRPr lang="en-US"/>
          </a:p>
        </p:txBody>
      </p:sp>
    </p:spTree>
    <p:extLst>
      <p:ext uri="{BB962C8B-B14F-4D97-AF65-F5344CB8AC3E}">
        <p14:creationId xmlns:p14="http://schemas.microsoft.com/office/powerpoint/2010/main" val="17723210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Cuando guarde su archivo, es posible que reciba un mensaje como este. Simplemente le está advirtiendo que puede haber cambiado algo desde la última vez que se realizó la proyección. Si guarda su archivo sin </a:t>
            </a:r>
            <a:r>
              <a:rPr lang="es-ES" dirty="0" err="1"/>
              <a:t>reproyectarlo</a:t>
            </a:r>
            <a:r>
              <a:rPr lang="es-ES" dirty="0"/>
              <a:t>, los resultados pueden ser diferentes de los que obtiene cuando muestra un resultado en la pantalla. Le sugerimos que responda 'No', luego muestre cualquier indicador. Esto forzará una </a:t>
            </a:r>
            <a:r>
              <a:rPr lang="es-ES" dirty="0" err="1"/>
              <a:t>reproyección</a:t>
            </a:r>
            <a:r>
              <a:rPr lang="es-ES" dirty="0"/>
              <a:t>. Luego puede guardar su archivo sin este mensaje.</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17</a:t>
            </a:fld>
            <a:endParaRPr lang="en-US"/>
          </a:p>
        </p:txBody>
      </p:sp>
    </p:spTree>
    <p:extLst>
      <p:ext uri="{BB962C8B-B14F-4D97-AF65-F5344CB8AC3E}">
        <p14:creationId xmlns:p14="http://schemas.microsoft.com/office/powerpoint/2010/main" val="9688439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Hay un nuevo formulario de validación que se puede usar para ingresar datos sobre muertes por cualquier causa entre las personas que reciben TAR y comparar esos datos con las estimaciones de </a:t>
            </a:r>
            <a:r>
              <a:rPr lang="es-ES" dirty="0" err="1"/>
              <a:t>Spectrum</a:t>
            </a:r>
            <a:r>
              <a:rPr lang="es-ES" dirty="0"/>
              <a:t>. El año pasado, algunos países necesitaron modificar las tasas de mortalidad en TAR para que coincidieran mejor con estos datos, y esta validación debería ayudar a determinar si se necesita este tipo de ajuste.</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18</a:t>
            </a:fld>
            <a:endParaRPr lang="en-US"/>
          </a:p>
        </p:txBody>
      </p:sp>
    </p:spTree>
    <p:extLst>
      <p:ext uri="{BB962C8B-B14F-4D97-AF65-F5344CB8AC3E}">
        <p14:creationId xmlns:p14="http://schemas.microsoft.com/office/powerpoint/2010/main" val="28392581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El análisis de cascada es un nuevo formulario de validación que hemos agregado para ayudar a explorar los componentes del cambio en los números en ART desde finales de 2021 hasta finales de 2022. Esto le permite ingresar componentes informados por el programa de estos cambios, como nuevos iniciaciones y reincorporación a la atención, muertes y desvinculación, y compárelos con los cálculos de </a:t>
            </a:r>
            <a:r>
              <a:rPr lang="es-ES" dirty="0" err="1"/>
              <a:t>Spectrum</a:t>
            </a:r>
            <a:r>
              <a:rPr lang="es-ES" dirty="0"/>
              <a:t>.</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19</a:t>
            </a:fld>
            <a:endParaRPr lang="en-US"/>
          </a:p>
        </p:txBody>
      </p:sp>
    </p:spTree>
    <p:extLst>
      <p:ext uri="{BB962C8B-B14F-4D97-AF65-F5344CB8AC3E}">
        <p14:creationId xmlns:p14="http://schemas.microsoft.com/office/powerpoint/2010/main" val="3528523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Esta presentación tiene tres partes. Primero, las opciones para ajustar las curvas de prevalencia, segundo los principales cambios en </a:t>
            </a:r>
            <a:r>
              <a:rPr lang="es-ES" dirty="0" err="1"/>
              <a:t>Spectrum</a:t>
            </a:r>
            <a:r>
              <a:rPr lang="es-ES" dirty="0"/>
              <a:t> y finalmente los pasos para comenzar con </a:t>
            </a:r>
            <a:r>
              <a:rPr lang="es-ES" dirty="0" err="1"/>
              <a:t>Spectrum</a:t>
            </a:r>
            <a:r>
              <a:rPr lang="es-ES" dirty="0"/>
              <a:t>.</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2</a:t>
            </a:fld>
            <a:endParaRPr lang="en-US"/>
          </a:p>
        </p:txBody>
      </p:sp>
    </p:spTree>
    <p:extLst>
      <p:ext uri="{BB962C8B-B14F-4D97-AF65-F5344CB8AC3E}">
        <p14:creationId xmlns:p14="http://schemas.microsoft.com/office/powerpoint/2010/main" val="2513185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Hay más información disponible de varias fuentes. Puede ver videos o descargar las guías y los pasos básicos del sitio web que se muestra aquí.</a:t>
            </a:r>
            <a:endParaRPr lang="en-US" dirty="0"/>
          </a:p>
          <a:p>
            <a:endParaRPr lang="en-US" dirty="0"/>
          </a:p>
          <a:p>
            <a:endParaRPr lang="en-US" dirty="0"/>
          </a:p>
          <a:p>
            <a:r>
              <a:rPr lang="en-US" dirty="0"/>
              <a:t>Translation note: the URL here should be different for these:</a:t>
            </a:r>
          </a:p>
          <a:p>
            <a:r>
              <a:rPr lang="en-US" dirty="0"/>
              <a:t>French	https://hivtools.unaids.org/fr/hiv-estimates-training-material-fr/</a:t>
            </a:r>
          </a:p>
          <a:p>
            <a:r>
              <a:rPr lang="en-US" dirty="0"/>
              <a:t>Russian	https://hivtools.unaids.org/ru/hiv-estimates-training-material-ru/</a:t>
            </a:r>
          </a:p>
          <a:p>
            <a:r>
              <a:rPr lang="en-US" dirty="0"/>
              <a:t>Spanish	https://hivtools.unaids.org/es/hiv-estimates-training-material-es/</a:t>
            </a:r>
          </a:p>
          <a:p>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20</a:t>
            </a:fld>
            <a:endParaRPr lang="en-US"/>
          </a:p>
        </p:txBody>
      </p:sp>
    </p:spTree>
    <p:extLst>
      <p:ext uri="{BB962C8B-B14F-4D97-AF65-F5344CB8AC3E}">
        <p14:creationId xmlns:p14="http://schemas.microsoft.com/office/powerpoint/2010/main" val="17471580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Espero que todos hayan descargado la última versión de </a:t>
            </a:r>
            <a:r>
              <a:rPr lang="es-ES" dirty="0" err="1"/>
              <a:t>Spectrum</a:t>
            </a:r>
            <a:r>
              <a:rPr lang="es-ES" dirty="0"/>
              <a:t> y la hayan instalado en sus computadoras. Debe tener la versión 6.25 o 6.26; son idénticas para nuestros propósitos. Si no ha instalado </a:t>
            </a:r>
            <a:r>
              <a:rPr lang="es-ES" dirty="0" err="1"/>
              <a:t>Spectrum</a:t>
            </a:r>
            <a:r>
              <a:rPr lang="es-ES" dirty="0"/>
              <a:t>, puede descargar el archivo de instalación desde este sitio web. Simplemente ejecute el archivo de instalación para instalar </a:t>
            </a:r>
            <a:r>
              <a:rPr lang="es-ES" dirty="0" err="1"/>
              <a:t>Spectrum</a:t>
            </a:r>
            <a:r>
              <a:rPr lang="es-ES" dirty="0"/>
              <a:t>. Luego puede iniciar </a:t>
            </a:r>
            <a:r>
              <a:rPr lang="es-ES" dirty="0" err="1"/>
              <a:t>Spectrum</a:t>
            </a:r>
            <a:r>
              <a:rPr lang="es-ES" dirty="0"/>
              <a:t> y abrir su archivo del año pasado.</a:t>
            </a:r>
            <a:endParaRPr lang="en-US" dirty="0"/>
          </a:p>
        </p:txBody>
      </p:sp>
      <p:sp>
        <p:nvSpPr>
          <p:cNvPr id="4" name="Slide Number Placeholder 3"/>
          <p:cNvSpPr>
            <a:spLocks noGrp="1"/>
          </p:cNvSpPr>
          <p:nvPr>
            <p:ph type="sldNum" sz="quarter" idx="5"/>
          </p:nvPr>
        </p:nvSpPr>
        <p:spPr/>
        <p:txBody>
          <a:bodyPr/>
          <a:lstStyle/>
          <a:p>
            <a:fld id="{B73660D5-ED4C-41CA-8F92-89CB6C57A10E}" type="slidenum">
              <a:rPr lang="en-US" smtClean="0"/>
              <a:t>22</a:t>
            </a:fld>
            <a:endParaRPr lang="en-US"/>
          </a:p>
        </p:txBody>
      </p:sp>
    </p:spTree>
    <p:extLst>
      <p:ext uri="{BB962C8B-B14F-4D97-AF65-F5344CB8AC3E}">
        <p14:creationId xmlns:p14="http://schemas.microsoft.com/office/powerpoint/2010/main" val="31238325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Después de abrir su proyección a partir de 2022, debe realizar dos cambios. Primero, vaya al ícono de Administrador y cambie el año final a 2030. Luego puede guardar su archivo con un nuevo nombre, como Country_2023.</a:t>
            </a:r>
          </a:p>
          <a:p>
            <a:endParaRPr lang="es-ES" dirty="0"/>
          </a:p>
        </p:txBody>
      </p:sp>
      <p:sp>
        <p:nvSpPr>
          <p:cNvPr id="4" name="Slide Number Placeholder 3"/>
          <p:cNvSpPr>
            <a:spLocks noGrp="1"/>
          </p:cNvSpPr>
          <p:nvPr>
            <p:ph type="sldNum" sz="quarter" idx="5"/>
          </p:nvPr>
        </p:nvSpPr>
        <p:spPr/>
        <p:txBody>
          <a:bodyPr/>
          <a:lstStyle/>
          <a:p>
            <a:fld id="{92120617-EDB4-4A2C-8E78-C191A3D3B818}" type="slidenum">
              <a:rPr lang="en-US" smtClean="0"/>
              <a:t>23</a:t>
            </a:fld>
            <a:endParaRPr lang="en-US"/>
          </a:p>
        </p:txBody>
      </p:sp>
    </p:spTree>
    <p:extLst>
      <p:ext uri="{BB962C8B-B14F-4D97-AF65-F5344CB8AC3E}">
        <p14:creationId xmlns:p14="http://schemas.microsoft.com/office/powerpoint/2010/main" val="5876055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Para cualquier persona que vaya a utilizar EPP, es muy importante comprobar que tiene instalado Java antes de guardar el archivo. Si no tiene Java instalado, podría perder sus datos de vigilancia. Para comprobar que Java está instalado correctamente, seleccione Incidencia y cualquier opción de EPP del menú de incidencia. Si aparece EPP, entonces está listo. Si no aparece, debe instalar Java o decirle a Windows dónde encontrarlo. Los facilitadores pueden ayudarte. </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24</a:t>
            </a:fld>
            <a:endParaRPr lang="en-US"/>
          </a:p>
        </p:txBody>
      </p:sp>
    </p:spTree>
    <p:extLst>
      <p:ext uri="{BB962C8B-B14F-4D97-AF65-F5344CB8AC3E}">
        <p14:creationId xmlns:p14="http://schemas.microsoft.com/office/powerpoint/2010/main" val="972905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5"/>
          </p:nvPr>
        </p:nvSpPr>
        <p:spPr/>
        <p:txBody>
          <a:bodyPr/>
          <a:lstStyle/>
          <a:p>
            <a:fld id="{92120617-EDB4-4A2C-8E78-C191A3D3B818}" type="slidenum">
              <a:rPr lang="en-US" smtClean="0"/>
              <a:t>3</a:t>
            </a:fld>
            <a:endParaRPr lang="en-US"/>
          </a:p>
        </p:txBody>
      </p:sp>
    </p:spTree>
    <p:extLst>
      <p:ext uri="{BB962C8B-B14F-4D97-AF65-F5344CB8AC3E}">
        <p14:creationId xmlns:p14="http://schemas.microsoft.com/office/powerpoint/2010/main" val="547262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800" b="0" i="0" u="none" strike="noStrike" dirty="0">
                <a:solidFill>
                  <a:srgbClr val="000000"/>
                </a:solidFill>
                <a:effectLst/>
                <a:latin typeface="Calibri" panose="020F0502020204030204" pitchFamily="34" charset="0"/>
              </a:rPr>
              <a:t>Utilizamos varias fuentes de datos para preparar estas estimaciones. Cada uno contribuye a nuestra comprensión, pero ninguno proporciona una imagen completa. Las encuestas nacionales son buenas para comprender las tasas de prevalencia e incidencia en un momento dado, pero no están disponibles para todos los años y no nos informan sobre la cantidad de personas afectadas. Los datos del programa nos informan sobre la cantidad de personas que reciben servicios, pero es posible que no nos digan nada sobre quién se perdió. Los estudios de investigación especiales nos ayudan a comprender la dinámica del VIH, pero se limitan a los estudios de población. Por lo tanto, usamos modelos para traducir los datos disponibles en estimaciones de tendencias y niveles de los indicadores clave que son útiles para guiar las decisiones del programa y seguir el progreso.</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4</a:t>
            </a:fld>
            <a:endParaRPr lang="en-US"/>
          </a:p>
        </p:txBody>
      </p:sp>
    </p:spTree>
    <p:extLst>
      <p:ext uri="{BB962C8B-B14F-4D97-AF65-F5344CB8AC3E}">
        <p14:creationId xmlns:p14="http://schemas.microsoft.com/office/powerpoint/2010/main" val="2566026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Las estimaciones comienzan con datos, como se muestra en los cuadros rosas de la izquierda. Las fuentes nacionales proporcionan datos demográficos, estadísticas de programas y datos de vigilancia, encuestas y pruebas. Los patrones epidémicos, como la progresión y las tasas de mortalidad, se derivan de estudios especiales y son revisados por el Grupo de Referencia de ONUSIDA sobre Estimaciones, Modelos y Proyecciones. Estos datos se utilizan para estimar las tendencias en la incidencia y prevalencia en adultos a lo largo del tiempo utilizando uno de varios modelos, según el tipo de datos disponibles. El modelo </a:t>
            </a:r>
            <a:r>
              <a:rPr lang="es-ES" dirty="0" err="1"/>
              <a:t>Spectrum</a:t>
            </a:r>
            <a:r>
              <a:rPr lang="es-ES" dirty="0"/>
              <a:t>/AIM utiliza las tendencias de incidencia y otros datos para calcular la transmisión del VIH a los niños y la progresión y la mortalidad en todas las PVVIH. Los resultados de estos cálculos se resumen a nivel nacional en resultados clave como nuevas infecciones y muertes relacionadas con el SIDA por sexo, edad y tiempo. Si hay encuestas disponibles, los resultados nacionales pueden usarse en el modelo Naomi para calcular indicadores clave a nivel de distrito. Estos resultados subnacionales también se pueden transferir al paquete de datos de PEPFAR para una planificación detallada de PEPFAR.</a:t>
            </a:r>
            <a:endParaRPr lang="en-US" dirty="0"/>
          </a:p>
        </p:txBody>
      </p:sp>
      <p:sp>
        <p:nvSpPr>
          <p:cNvPr id="4" name="Slide Number Placeholder 3"/>
          <p:cNvSpPr>
            <a:spLocks noGrp="1"/>
          </p:cNvSpPr>
          <p:nvPr>
            <p:ph type="sldNum" sz="quarter" idx="10"/>
          </p:nvPr>
        </p:nvSpPr>
        <p:spPr/>
        <p:txBody>
          <a:bodyPr/>
          <a:lstStyle/>
          <a:p>
            <a:fld id="{E24A5805-7970-4D0D-8F46-E59AD9EA70EA}" type="slidenum">
              <a:rPr lang="en-US" smtClean="0"/>
              <a:t>5</a:t>
            </a:fld>
            <a:endParaRPr lang="en-US"/>
          </a:p>
        </p:txBody>
      </p:sp>
    </p:spTree>
    <p:extLst>
      <p:ext uri="{BB962C8B-B14F-4D97-AF65-F5344CB8AC3E}">
        <p14:creationId xmlns:p14="http://schemas.microsoft.com/office/powerpoint/2010/main" val="3754217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Hay varios modelos diferentes disponibles para estimar las tendencias de incidencia y prevalencia del VIH. La selección de qué modelo utilizar depende de los datos disponibles.</a:t>
            </a:r>
          </a:p>
          <a:p>
            <a:endParaRPr lang="es-ES" dirty="0"/>
          </a:p>
          <a:p>
            <a:pPr marL="228600" indent="-228600">
              <a:buAutoNum type="arabicPeriod"/>
            </a:pPr>
            <a:r>
              <a:rPr lang="es-ES" dirty="0"/>
              <a:t>EPP está diseñado para países con datos sólidos de vigilancia del VIH. Para epidemias concentradas, EPP utiliza datos de vigilancia entre poblaciones clave y asistentes de CPN</a:t>
            </a:r>
          </a:p>
          <a:p>
            <a:pPr marL="228600" indent="-228600">
              <a:buAutoNum type="arabicPeriod"/>
            </a:pPr>
            <a:r>
              <a:rPr lang="es-ES" dirty="0"/>
              <a:t>.CSAVR está diseñado para países que no tienen buenos datos de vigilancia pero sí tienen buenos informes de casos. Requiere información sobre nuevos diagnósticos de VIH por año y muertes relacionadas con el SIDA y también puede usar información sobre recuentos de CD4 en el momento del diagnóstico, si está disponible.</a:t>
            </a:r>
          </a:p>
          <a:p>
            <a:pPr marL="228600" indent="-228600">
              <a:buAutoNum type="arabicPeriod"/>
            </a:pPr>
            <a:r>
              <a:rPr lang="es-ES" dirty="0"/>
              <a:t>AEM se usa en países asiáticos con buenos datos de vigilancia sobre poblaciones clave e información sobre comportamientos y tendencias de ITS a lo largo del tiempo</a:t>
            </a:r>
          </a:p>
          <a:p>
            <a:pPr marL="228600" indent="-228600">
              <a:buAutoNum type="arabicPeriod"/>
            </a:pPr>
            <a:r>
              <a:rPr lang="es-ES" dirty="0"/>
              <a:t>ECDC se utiliza en Europa y otros países de ingresos altos con una buena vigilancia basada en casos para el VIH. Se ajusta a los números de casos y/o muertes de VIH y SIDA informados.</a:t>
            </a:r>
            <a:endParaRPr lang="en-US" dirty="0"/>
          </a:p>
        </p:txBody>
      </p:sp>
      <p:sp>
        <p:nvSpPr>
          <p:cNvPr id="4" name="Slide Number Placeholder 3"/>
          <p:cNvSpPr>
            <a:spLocks noGrp="1"/>
          </p:cNvSpPr>
          <p:nvPr>
            <p:ph type="sldNum" sz="quarter" idx="5"/>
          </p:nvPr>
        </p:nvSpPr>
        <p:spPr/>
        <p:txBody>
          <a:bodyPr/>
          <a:lstStyle/>
          <a:p>
            <a:fld id="{B73660D5-ED4C-41CA-8F92-89CB6C57A10E}" type="slidenum">
              <a:rPr lang="en-US" smtClean="0"/>
              <a:t>6</a:t>
            </a:fld>
            <a:endParaRPr lang="en-US"/>
          </a:p>
        </p:txBody>
      </p:sp>
    </p:spTree>
    <p:extLst>
      <p:ext uri="{BB962C8B-B14F-4D97-AF65-F5344CB8AC3E}">
        <p14:creationId xmlns:p14="http://schemas.microsoft.com/office/powerpoint/2010/main" val="430463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En esta tabla puedes ver el número de países por región que utilizaron cada modelo el año pasado. La mayoría de los países de América Latina utilizan EPP o CSAVR. Quizás Brasil sea la única excepción. Utiliza un modelo nacional especial.</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7</a:t>
            </a:fld>
            <a:endParaRPr lang="en-US"/>
          </a:p>
        </p:txBody>
      </p:sp>
    </p:spTree>
    <p:extLst>
      <p:ext uri="{BB962C8B-B14F-4D97-AF65-F5344CB8AC3E}">
        <p14:creationId xmlns:p14="http://schemas.microsoft.com/office/powerpoint/2010/main" val="3260260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Ahora veamos los principales cambios en </a:t>
            </a:r>
            <a:r>
              <a:rPr lang="es-ES" dirty="0" err="1"/>
              <a:t>Spectrum</a:t>
            </a:r>
            <a:r>
              <a:rPr lang="es-ES" dirty="0"/>
              <a:t> para este año.</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8</a:t>
            </a:fld>
            <a:endParaRPr lang="en-US"/>
          </a:p>
        </p:txBody>
      </p:sp>
    </p:spTree>
    <p:extLst>
      <p:ext uri="{BB962C8B-B14F-4D97-AF65-F5344CB8AC3E}">
        <p14:creationId xmlns:p14="http://schemas.microsoft.com/office/powerpoint/2010/main" val="1241918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Estos son los principales cambios. Describiré cada uno </a:t>
            </a:r>
            <a:r>
              <a:rPr lang="es-ES" dirty="0" err="1"/>
              <a:t>brevement</a:t>
            </a:r>
            <a:r>
              <a:rPr lang="es-ES" dirty="0"/>
              <a:t>.</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9</a:t>
            </a:fld>
            <a:endParaRPr lang="en-US"/>
          </a:p>
        </p:txBody>
      </p:sp>
    </p:spTree>
    <p:extLst>
      <p:ext uri="{BB962C8B-B14F-4D97-AF65-F5344CB8AC3E}">
        <p14:creationId xmlns:p14="http://schemas.microsoft.com/office/powerpoint/2010/main" val="388823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BD2C6-D573-F12B-91B2-EAB2194C22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1B8AFD-1CEE-154A-8AD3-5C5C35A8C2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AB09DF-44A4-8FA6-3A5D-EC05D51D816E}"/>
              </a:ext>
            </a:extLst>
          </p:cNvPr>
          <p:cNvSpPr>
            <a:spLocks noGrp="1"/>
          </p:cNvSpPr>
          <p:nvPr>
            <p:ph type="dt" sz="half" idx="10"/>
          </p:nvPr>
        </p:nvSpPr>
        <p:spPr/>
        <p:txBody>
          <a:bodyPr/>
          <a:lstStyle/>
          <a:p>
            <a:pPr>
              <a:defRPr/>
            </a:pPr>
            <a:fld id="{04595CB1-17EC-4B57-9AEB-39E2D0C9A9CE}" type="datetimeFigureOut">
              <a:rPr lang="en-US"/>
              <a:pPr>
                <a:defRPr/>
              </a:pPr>
              <a:t>7/20/2023</a:t>
            </a:fld>
            <a:endParaRPr lang="en-US"/>
          </a:p>
        </p:txBody>
      </p:sp>
      <p:sp>
        <p:nvSpPr>
          <p:cNvPr id="5" name="Footer Placeholder 4">
            <a:extLst>
              <a:ext uri="{FF2B5EF4-FFF2-40B4-BE49-F238E27FC236}">
                <a16:creationId xmlns:a16="http://schemas.microsoft.com/office/drawing/2014/main" id="{8F873C62-5F7B-9F87-0B6F-4AE4E6C7E7BB}"/>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4956DC5F-D291-5D0B-C8DC-B8820AA13481}"/>
              </a:ext>
            </a:extLst>
          </p:cNvPr>
          <p:cNvSpPr>
            <a:spLocks noGrp="1"/>
          </p:cNvSpPr>
          <p:nvPr>
            <p:ph type="sldNum" sz="quarter" idx="12"/>
          </p:nvPr>
        </p:nvSpPr>
        <p:spPr/>
        <p:txBody>
          <a:bodyPr/>
          <a:lstStyle/>
          <a:p>
            <a:pPr>
              <a:defRPr/>
            </a:pPr>
            <a:fld id="{E1F1C314-A97A-4E1C-AC20-70EBAAB75D94}" type="slidenum">
              <a:rPr lang="en-US" altLang="en-US"/>
              <a:pPr>
                <a:defRPr/>
              </a:pPr>
              <a:t>‹#›</a:t>
            </a:fld>
            <a:endParaRPr lang="en-US" altLang="en-US"/>
          </a:p>
        </p:txBody>
      </p:sp>
    </p:spTree>
    <p:extLst>
      <p:ext uri="{BB962C8B-B14F-4D97-AF65-F5344CB8AC3E}">
        <p14:creationId xmlns:p14="http://schemas.microsoft.com/office/powerpoint/2010/main" val="300777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4EC07-70EF-A364-EB2D-4CFCF9980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 name="Text Placeholder 2">
            <a:extLst>
              <a:ext uri="{FF2B5EF4-FFF2-40B4-BE49-F238E27FC236}">
                <a16:creationId xmlns:a16="http://schemas.microsoft.com/office/drawing/2014/main" id="{3159CA24-7586-DF39-6F6F-B39C5D782DA0}"/>
              </a:ext>
            </a:extLst>
          </p:cNvPr>
          <p:cNvSpPr>
            <a:spLocks noGrp="1"/>
          </p:cNvSpPr>
          <p:nvPr>
            <p:ph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892640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A drawing of a person&#10;&#10;Description automatically generated">
            <a:extLst>
              <a:ext uri="{FF2B5EF4-FFF2-40B4-BE49-F238E27FC236}">
                <a16:creationId xmlns:a16="http://schemas.microsoft.com/office/drawing/2014/main" id="{27E9D739-2671-4723-8BDF-914AB0AC5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38457828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4EC07-70EF-A364-EB2D-4CFCF9980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 name="Text Placeholder 2">
            <a:extLst>
              <a:ext uri="{FF2B5EF4-FFF2-40B4-BE49-F238E27FC236}">
                <a16:creationId xmlns:a16="http://schemas.microsoft.com/office/drawing/2014/main" id="{3159CA24-7586-DF39-6F6F-B39C5D782DA0}"/>
              </a:ext>
            </a:extLst>
          </p:cNvPr>
          <p:cNvSpPr>
            <a:spLocks noGrp="1"/>
          </p:cNvSpPr>
          <p:nvPr>
            <p:ph idx="1"/>
          </p:nvPr>
        </p:nvSpPr>
        <p:spPr bwMode="auto">
          <a:xfrm>
            <a:off x="609600" y="1600200"/>
            <a:ext cx="539496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Text Placeholder 2">
            <a:extLst>
              <a:ext uri="{FF2B5EF4-FFF2-40B4-BE49-F238E27FC236}">
                <a16:creationId xmlns:a16="http://schemas.microsoft.com/office/drawing/2014/main" id="{181FE798-AC33-9282-DE99-8F699C8A9AD3}"/>
              </a:ext>
            </a:extLst>
          </p:cNvPr>
          <p:cNvSpPr>
            <a:spLocks noGrp="1"/>
          </p:cNvSpPr>
          <p:nvPr>
            <p:ph idx="10"/>
          </p:nvPr>
        </p:nvSpPr>
        <p:spPr bwMode="auto">
          <a:xfrm>
            <a:off x="6187442" y="1600199"/>
            <a:ext cx="539496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630702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7/20/2023</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37834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cSld name="2_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472836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426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53514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1.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7000A48-B11F-D2D0-C41F-79083D4F1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a:extLst>
              <a:ext uri="{FF2B5EF4-FFF2-40B4-BE49-F238E27FC236}">
                <a16:creationId xmlns:a16="http://schemas.microsoft.com/office/drawing/2014/main" id="{9C0BB814-E95D-B987-483A-5D2B3E46B299}"/>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425B18D-7536-03BC-A6A7-38CFE82B91EB}"/>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fld id="{04595CB1-17EC-4B57-9AEB-39E2D0C9A9CE}" type="datetimeFigureOut">
              <a:rPr lang="en-US"/>
              <a:pPr>
                <a:defRPr/>
              </a:pPr>
              <a:t>7/20/2023</a:t>
            </a:fld>
            <a:endParaRPr lang="en-US"/>
          </a:p>
        </p:txBody>
      </p:sp>
      <p:sp>
        <p:nvSpPr>
          <p:cNvPr id="5" name="Footer Placeholder 4">
            <a:extLst>
              <a:ext uri="{FF2B5EF4-FFF2-40B4-BE49-F238E27FC236}">
                <a16:creationId xmlns:a16="http://schemas.microsoft.com/office/drawing/2014/main" id="{AF6E1E6D-A47D-9616-5F12-36CE047E17D5}"/>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p>
        </p:txBody>
      </p:sp>
      <p:sp>
        <p:nvSpPr>
          <p:cNvPr id="6" name="Slide Number Placeholder 5">
            <a:extLst>
              <a:ext uri="{FF2B5EF4-FFF2-40B4-BE49-F238E27FC236}">
                <a16:creationId xmlns:a16="http://schemas.microsoft.com/office/drawing/2014/main" id="{83C01F93-5450-E8D2-0374-037CAFC8565B}"/>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1F1C314-A97A-4E1C-AC20-70EBAAB75D94}" type="slidenum">
              <a:rPr lang="en-US" altLang="en-US"/>
              <a:pPr>
                <a:defRPr/>
              </a:pPr>
              <a:t>‹#›</a:t>
            </a:fld>
            <a:endParaRPr lang="en-US" altLang="en-US"/>
          </a:p>
        </p:txBody>
      </p:sp>
      <p:pic>
        <p:nvPicPr>
          <p:cNvPr id="2" name="Picture 1" descr="A drawing of a person&#10;&#10;Description automatically generated">
            <a:extLst>
              <a:ext uri="{FF2B5EF4-FFF2-40B4-BE49-F238E27FC236}">
                <a16:creationId xmlns:a16="http://schemas.microsoft.com/office/drawing/2014/main" id="{FC06606E-8542-5298-54AB-615D6867040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9" r:id="rId1"/>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CC27C-D1B2-EB15-4ED4-97FC813530A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 name="Text Placeholder 2">
            <a:extLst>
              <a:ext uri="{FF2B5EF4-FFF2-40B4-BE49-F238E27FC236}">
                <a16:creationId xmlns:a16="http://schemas.microsoft.com/office/drawing/2014/main" id="{1FFF3D5F-4B83-4310-82EC-068B8059ECE6}"/>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4" name="Picture 3" descr="A drawing of a person&#10;&#10;Description automatically generated">
            <a:extLst>
              <a:ext uri="{FF2B5EF4-FFF2-40B4-BE49-F238E27FC236}">
                <a16:creationId xmlns:a16="http://schemas.microsoft.com/office/drawing/2014/main" id="{3B3A8714-1E2B-0259-B55B-37F51725EC9A}"/>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1" r:id="rId1"/>
    <p:sldLayoutId id="2147483885" r:id="rId2"/>
    <p:sldLayoutId id="2147483886" r:id="rId3"/>
    <p:sldLayoutId id="2147483887" r:id="rId4"/>
    <p:sldLayoutId id="2147483888" r:id="rId5"/>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421AF6-CEC7-1EB0-563F-AB3B1037D490}"/>
              </a:ext>
            </a:extLst>
          </p:cNvPr>
          <p:cNvSpPr/>
          <p:nvPr userDrawn="1"/>
        </p:nvSpPr>
        <p:spPr>
          <a:xfrm>
            <a:off x="-1" y="0"/>
            <a:ext cx="963101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H" dirty="0"/>
              <a:t>                              </a:t>
            </a:r>
            <a:endParaRPr lang="en-US" dirty="0"/>
          </a:p>
        </p:txBody>
      </p:sp>
      <p:pic>
        <p:nvPicPr>
          <p:cNvPr id="2" name="Picture 1" descr="A drawing of a person&#10;&#10;Description automatically generated">
            <a:extLst>
              <a:ext uri="{FF2B5EF4-FFF2-40B4-BE49-F238E27FC236}">
                <a16:creationId xmlns:a16="http://schemas.microsoft.com/office/drawing/2014/main" id="{680F2A20-C225-38A4-8DF3-7FBAC916E2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2"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BCD4D7-2F03-42C8-C8EC-C76717F17F45}"/>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883"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hivtools.unaids.org/hiv-estimates-training-material-e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s://avenirhealth.org/software-spectrum.php" TargetMode="External"/><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5.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1A8ED45-CF1F-4761-1257-908B2280C255}"/>
              </a:ext>
            </a:extLst>
          </p:cNvPr>
          <p:cNvSpPr txBox="1">
            <a:spLocks/>
          </p:cNvSpPr>
          <p:nvPr/>
        </p:nvSpPr>
        <p:spPr bwMode="auto">
          <a:xfrm>
            <a:off x="565149" y="1653827"/>
            <a:ext cx="8382907"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lnSpc>
                <a:spcPct val="90000"/>
              </a:lnSpc>
            </a:pPr>
            <a:r>
              <a:rPr lang="es-AR" altLang="en-US" sz="4400" b="1" dirty="0">
                <a:solidFill>
                  <a:schemeClr val="bg1"/>
                </a:solidFill>
                <a:latin typeface="+mj-lt"/>
                <a:cs typeface="Arial" panose="020B0604020202020204" pitchFamily="34" charset="0"/>
              </a:rPr>
              <a:t>Iniciar</a:t>
            </a:r>
            <a:r>
              <a:rPr lang="en-US" altLang="en-US" sz="4400" b="1" dirty="0">
                <a:solidFill>
                  <a:schemeClr val="bg1"/>
                </a:solidFill>
                <a:latin typeface="+mj-lt"/>
                <a:cs typeface="Arial" panose="020B0604020202020204" pitchFamily="34" charset="0"/>
              </a:rPr>
              <a:t> Spectrum, </a:t>
            </a:r>
            <a:r>
              <a:rPr lang="en-US" altLang="en-US" sz="4400" b="1" dirty="0" err="1">
                <a:solidFill>
                  <a:schemeClr val="bg1"/>
                </a:solidFill>
                <a:latin typeface="+mj-lt"/>
                <a:cs typeface="Arial" panose="020B0604020202020204" pitchFamily="34" charset="0"/>
              </a:rPr>
              <a:t>Tipos</a:t>
            </a:r>
            <a:r>
              <a:rPr lang="en-US" altLang="en-US" sz="4400" b="1" dirty="0">
                <a:solidFill>
                  <a:schemeClr val="bg1"/>
                </a:solidFill>
                <a:latin typeface="+mj-lt"/>
                <a:cs typeface="Arial" panose="020B0604020202020204" pitchFamily="34" charset="0"/>
              </a:rPr>
              <a:t> de </a:t>
            </a:r>
            <a:r>
              <a:rPr lang="en-US" altLang="en-US" sz="4400" b="1" dirty="0" err="1">
                <a:solidFill>
                  <a:schemeClr val="bg1"/>
                </a:solidFill>
                <a:latin typeface="+mj-lt"/>
                <a:cs typeface="Arial" panose="020B0604020202020204" pitchFamily="34" charset="0"/>
              </a:rPr>
              <a:t>Modelos</a:t>
            </a:r>
            <a:r>
              <a:rPr lang="en-US" altLang="en-US" sz="4400" b="1" dirty="0">
                <a:solidFill>
                  <a:schemeClr val="bg1"/>
                </a:solidFill>
                <a:latin typeface="+mj-lt"/>
                <a:cs typeface="Arial" panose="020B0604020202020204" pitchFamily="34" charset="0"/>
              </a:rPr>
              <a:t> y </a:t>
            </a:r>
            <a:r>
              <a:rPr lang="en-US" altLang="en-US" sz="4400" b="1" dirty="0" err="1">
                <a:solidFill>
                  <a:schemeClr val="bg1"/>
                </a:solidFill>
                <a:latin typeface="+mj-lt"/>
                <a:cs typeface="Arial" panose="020B0604020202020204" pitchFamily="34" charset="0"/>
              </a:rPr>
              <a:t>Novedades</a:t>
            </a:r>
            <a:r>
              <a:rPr lang="en-US" altLang="en-US" sz="4400" b="1" dirty="0">
                <a:solidFill>
                  <a:schemeClr val="bg1"/>
                </a:solidFill>
                <a:latin typeface="+mj-lt"/>
                <a:cs typeface="Arial" panose="020B0604020202020204" pitchFamily="34" charset="0"/>
              </a:rPr>
              <a:t> de Spectrum 2023</a:t>
            </a:r>
            <a:endParaRPr lang="en-US" dirty="0"/>
          </a:p>
        </p:txBody>
      </p:sp>
      <p:sp>
        <p:nvSpPr>
          <p:cNvPr id="6149" name="Text Placeholder 6">
            <a:extLst>
              <a:ext uri="{FF2B5EF4-FFF2-40B4-BE49-F238E27FC236}">
                <a16:creationId xmlns:a16="http://schemas.microsoft.com/office/drawing/2014/main" id="{5AC8760F-9D28-D4E0-49DA-53AA1EECE2B2}"/>
              </a:ext>
            </a:extLst>
          </p:cNvPr>
          <p:cNvSpPr txBox="1">
            <a:spLocks/>
          </p:cNvSpPr>
          <p:nvPr/>
        </p:nvSpPr>
        <p:spPr bwMode="auto">
          <a:xfrm>
            <a:off x="565148" y="4468732"/>
            <a:ext cx="7886873" cy="2166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20000"/>
              </a:spcBef>
              <a:buFont typeface="Arial" panose="020B0604020202020204" pitchFamily="34" charset="0"/>
              <a:buNone/>
            </a:pPr>
            <a:r>
              <a:rPr lang="en-US" altLang="en-US" b="1" dirty="0">
                <a:solidFill>
                  <a:schemeClr val="bg1"/>
                </a:solidFill>
                <a:cs typeface="Arial" panose="020B0604020202020204" pitchFamily="34" charset="0"/>
              </a:rPr>
              <a:t>John Stover</a:t>
            </a:r>
          </a:p>
          <a:p>
            <a:pPr eaLnBrk="1" hangingPunct="1">
              <a:lnSpc>
                <a:spcPct val="120000"/>
              </a:lnSpc>
              <a:spcBef>
                <a:spcPct val="20000"/>
              </a:spcBef>
              <a:buFont typeface="Arial" panose="020B0604020202020204" pitchFamily="34" charset="0"/>
              <a:buNone/>
            </a:pPr>
            <a:r>
              <a:rPr lang="en-US" altLang="en-US" b="1" dirty="0">
                <a:solidFill>
                  <a:schemeClr val="bg1"/>
                </a:solidFill>
                <a:cs typeface="Arial" panose="020B0604020202020204" pitchFamily="34" charset="0"/>
              </a:rPr>
              <a:t>Avenir Health</a:t>
            </a:r>
          </a:p>
          <a:p>
            <a:pPr eaLnBrk="1" hangingPunct="1">
              <a:lnSpc>
                <a:spcPct val="120000"/>
              </a:lnSpc>
              <a:spcBef>
                <a:spcPct val="20000"/>
              </a:spcBef>
              <a:buFont typeface="Arial" panose="020B0604020202020204" pitchFamily="34" charset="0"/>
              <a:buNone/>
            </a:pPr>
            <a:endParaRPr lang="en-US" altLang="en-US" sz="1600" b="1" dirty="0">
              <a:solidFill>
                <a:schemeClr val="bg1"/>
              </a:solidFill>
              <a:cs typeface="Arial" panose="020B0604020202020204" pitchFamily="34" charset="0"/>
            </a:endParaRPr>
          </a:p>
          <a:p>
            <a:pPr eaLnBrk="1" hangingPunct="1">
              <a:lnSpc>
                <a:spcPct val="120000"/>
              </a:lnSpc>
              <a:spcBef>
                <a:spcPct val="20000"/>
              </a:spcBef>
              <a:buFont typeface="Arial" panose="020B0604020202020204" pitchFamily="34" charset="0"/>
              <a:buNone/>
            </a:pPr>
            <a:r>
              <a:rPr lang="en-US" altLang="en-US" sz="1600" b="1" dirty="0">
                <a:solidFill>
                  <a:schemeClr val="bg1"/>
                </a:solidFill>
                <a:cs typeface="Arial" panose="020B0604020202020204" pitchFamily="34" charset="0"/>
              </a:rPr>
              <a:t>ONUSIDA 2023</a:t>
            </a:r>
          </a:p>
          <a:p>
            <a:pPr eaLnBrk="1" hangingPunct="1">
              <a:lnSpc>
                <a:spcPct val="120000"/>
              </a:lnSpc>
              <a:spcBef>
                <a:spcPct val="20000"/>
              </a:spcBef>
            </a:pPr>
            <a:r>
              <a:rPr lang="en-US" altLang="en-US" sz="1600" b="1" dirty="0">
                <a:solidFill>
                  <a:schemeClr val="bg1"/>
                </a:solidFill>
                <a:latin typeface="Arial"/>
                <a:ea typeface="ＭＳ Ｐゴシック"/>
                <a:cs typeface="Arial"/>
              </a:rPr>
              <a:t>Taller Regional </a:t>
            </a:r>
            <a:r>
              <a:rPr lang="en-US" altLang="en-US" sz="1600" b="1" dirty="0" err="1">
                <a:solidFill>
                  <a:schemeClr val="bg1"/>
                </a:solidFill>
                <a:latin typeface="Arial"/>
                <a:ea typeface="ＭＳ Ｐゴシック"/>
                <a:cs typeface="Arial"/>
              </a:rPr>
              <a:t>sobre</a:t>
            </a:r>
            <a:r>
              <a:rPr lang="en-US" altLang="en-US" sz="1600" b="1" dirty="0">
                <a:solidFill>
                  <a:schemeClr val="bg1"/>
                </a:solidFill>
                <a:latin typeface="Arial"/>
                <a:ea typeface="ＭＳ Ｐゴシック"/>
                <a:cs typeface="Arial"/>
              </a:rPr>
              <a:t> </a:t>
            </a:r>
            <a:r>
              <a:rPr lang="en-US" altLang="en-US" sz="1600" b="1" dirty="0" err="1">
                <a:solidFill>
                  <a:schemeClr val="bg1"/>
                </a:solidFill>
                <a:latin typeface="Arial"/>
                <a:ea typeface="ＭＳ Ｐゴシック"/>
                <a:cs typeface="Arial"/>
              </a:rPr>
              <a:t>Estimaciones</a:t>
            </a:r>
            <a:r>
              <a:rPr lang="en-US" altLang="en-US" sz="1600" b="1" dirty="0">
                <a:solidFill>
                  <a:schemeClr val="bg1"/>
                </a:solidFill>
                <a:latin typeface="Arial"/>
                <a:ea typeface="ＭＳ Ｐゴシック"/>
                <a:cs typeface="Arial"/>
              </a:rPr>
              <a:t> de VIH – </a:t>
            </a:r>
            <a:r>
              <a:rPr lang="es-AR" altLang="en-US" sz="1600" b="1" dirty="0">
                <a:solidFill>
                  <a:schemeClr val="bg1"/>
                </a:solidFill>
                <a:latin typeface="Arial"/>
                <a:ea typeface="ＭＳ Ｐゴシック"/>
                <a:cs typeface="Arial"/>
              </a:rPr>
              <a:t>Identificando Desigualdades</a:t>
            </a:r>
            <a:endParaRPr lang="es-AR" altLang="en-US" sz="1600" b="1" dirty="0">
              <a:solidFill>
                <a:schemeClr val="bg1"/>
              </a:solidFill>
              <a:cs typeface="Arial" panose="020B0604020202020204" pitchFamily="34" charset="0"/>
            </a:endParaRPr>
          </a:p>
          <a:p>
            <a:pPr eaLnBrk="1" hangingPunct="1">
              <a:lnSpc>
                <a:spcPct val="120000"/>
              </a:lnSpc>
              <a:spcBef>
                <a:spcPct val="20000"/>
              </a:spcBef>
              <a:buFont typeface="Arial" panose="020B0604020202020204" pitchFamily="34" charset="0"/>
              <a:buNone/>
            </a:pPr>
            <a:r>
              <a:rPr lang="en-US" sz="1600" b="1" dirty="0">
                <a:solidFill>
                  <a:schemeClr val="bg1"/>
                </a:solidFill>
                <a:latin typeface="Arial"/>
                <a:ea typeface="ＭＳ Ｐゴシック"/>
                <a:cs typeface="Arial"/>
              </a:rPr>
              <a:t>Ciudad de Panamá –</a:t>
            </a:r>
            <a:r>
              <a:rPr lang="es-CL" sz="1600" b="1" dirty="0">
                <a:solidFill>
                  <a:schemeClr val="bg1"/>
                </a:solidFill>
                <a:latin typeface="Arial"/>
                <a:ea typeface="ＭＳ Ｐゴシック"/>
                <a:cs typeface="Arial"/>
              </a:rPr>
              <a:t> 6 al 10 de febrero de 202</a:t>
            </a:r>
            <a:r>
              <a:rPr lang="en-US" sz="1600" b="1" dirty="0">
                <a:solidFill>
                  <a:schemeClr val="bg1"/>
                </a:solidFill>
                <a:latin typeface="Arial"/>
                <a:ea typeface="ＭＳ Ｐゴシック"/>
                <a:cs typeface="Arial"/>
              </a:rPr>
              <a:t>3</a:t>
            </a:r>
            <a:endParaRPr lang="en-CH" sz="1400" dirty="0">
              <a:solidFill>
                <a:schemeClr val="bg1"/>
              </a:solidFill>
              <a:latin typeface="Arial"/>
              <a:ea typeface="ＭＳ Ｐゴシック"/>
              <a:cs typeface="Arial"/>
            </a:endParaRPr>
          </a:p>
          <a:p>
            <a:pPr eaLnBrk="1" hangingPunct="1">
              <a:lnSpc>
                <a:spcPct val="120000"/>
              </a:lnSpc>
              <a:spcBef>
                <a:spcPct val="20000"/>
              </a:spcBef>
              <a:buFont typeface="Arial" panose="020B0604020202020204" pitchFamily="34" charset="0"/>
              <a:buNone/>
            </a:pPr>
            <a:endParaRPr lang="en-US" altLang="en-US" sz="1600" b="1" dirty="0">
              <a:solidFill>
                <a:schemeClr val="bg1"/>
              </a:solidFill>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321A0-C0EB-24F4-7113-8E909B1B5A59}"/>
              </a:ext>
            </a:extLst>
          </p:cNvPr>
          <p:cNvSpPr>
            <a:spLocks noGrp="1"/>
          </p:cNvSpPr>
          <p:nvPr>
            <p:ph type="title"/>
          </p:nvPr>
        </p:nvSpPr>
        <p:spPr/>
        <p:txBody>
          <a:bodyPr/>
          <a:lstStyle/>
          <a:p>
            <a:r>
              <a:rPr lang="es-AR" dirty="0"/>
              <a:t>Nacimientos reportados (dato programático)</a:t>
            </a:r>
            <a:endParaRPr lang="es-AR" sz="3200" dirty="0">
              <a:solidFill>
                <a:srgbClr val="C00000"/>
              </a:solidFill>
            </a:endParaRPr>
          </a:p>
        </p:txBody>
      </p:sp>
      <p:sp>
        <p:nvSpPr>
          <p:cNvPr id="7" name="Arrow: Right 6">
            <a:extLst>
              <a:ext uri="{FF2B5EF4-FFF2-40B4-BE49-F238E27FC236}">
                <a16:creationId xmlns:a16="http://schemas.microsoft.com/office/drawing/2014/main" id="{0A50908E-C915-F55D-39D2-F5150ED85B14}"/>
              </a:ext>
            </a:extLst>
          </p:cNvPr>
          <p:cNvSpPr/>
          <p:nvPr/>
        </p:nvSpPr>
        <p:spPr>
          <a:xfrm>
            <a:off x="317369" y="3240463"/>
            <a:ext cx="584462" cy="37707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FF76827D-736D-B41A-A9E1-AC264EA20400}"/>
              </a:ext>
            </a:extLst>
          </p:cNvPr>
          <p:cNvSpPr/>
          <p:nvPr/>
        </p:nvSpPr>
        <p:spPr>
          <a:xfrm>
            <a:off x="192109" y="5151513"/>
            <a:ext cx="584462" cy="37707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EA98557-0E0A-203D-D2EA-CEC2B51A1EF1}"/>
              </a:ext>
            </a:extLst>
          </p:cNvPr>
          <p:cNvPicPr>
            <a:picLocks noChangeAspect="1"/>
          </p:cNvPicPr>
          <p:nvPr/>
        </p:nvPicPr>
        <p:blipFill>
          <a:blip r:embed="rId3"/>
          <a:stretch>
            <a:fillRect/>
          </a:stretch>
        </p:blipFill>
        <p:spPr>
          <a:xfrm>
            <a:off x="901831" y="2250507"/>
            <a:ext cx="11385472" cy="3278079"/>
          </a:xfrm>
          <a:prstGeom prst="rect">
            <a:avLst/>
          </a:prstGeom>
        </p:spPr>
      </p:pic>
      <p:sp>
        <p:nvSpPr>
          <p:cNvPr id="3" name="TextBox 2">
            <a:extLst>
              <a:ext uri="{FF2B5EF4-FFF2-40B4-BE49-F238E27FC236}">
                <a16:creationId xmlns:a16="http://schemas.microsoft.com/office/drawing/2014/main" id="{72022125-F1B3-AA12-5B1A-08E8F5DB720C}"/>
              </a:ext>
            </a:extLst>
          </p:cNvPr>
          <p:cNvSpPr txBox="1"/>
          <p:nvPr/>
        </p:nvSpPr>
        <p:spPr>
          <a:xfrm>
            <a:off x="1460310" y="5219753"/>
            <a:ext cx="996288" cy="307777"/>
          </a:xfrm>
          <a:prstGeom prst="rect">
            <a:avLst/>
          </a:prstGeom>
          <a:solidFill>
            <a:schemeClr val="bg1"/>
          </a:solidFill>
        </p:spPr>
        <p:txBody>
          <a:bodyPr wrap="square" rtlCol="0">
            <a:spAutoFit/>
          </a:bodyPr>
          <a:lstStyle/>
          <a:p>
            <a:r>
              <a:rPr lang="en-US" sz="1400" dirty="0" err="1"/>
              <a:t>negativos</a:t>
            </a:r>
            <a:endParaRPr lang="en-CH" sz="1400" dirty="0"/>
          </a:p>
        </p:txBody>
      </p:sp>
    </p:spTree>
    <p:extLst>
      <p:ext uri="{BB962C8B-B14F-4D97-AF65-F5344CB8AC3E}">
        <p14:creationId xmlns:p14="http://schemas.microsoft.com/office/powerpoint/2010/main" val="324514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CD42007-D892-B83C-C75D-5EB4DC441E23}"/>
              </a:ext>
            </a:extLst>
          </p:cNvPr>
          <p:cNvPicPr>
            <a:picLocks noChangeAspect="1"/>
          </p:cNvPicPr>
          <p:nvPr/>
        </p:nvPicPr>
        <p:blipFill>
          <a:blip r:embed="rId3"/>
          <a:stretch>
            <a:fillRect/>
          </a:stretch>
        </p:blipFill>
        <p:spPr>
          <a:xfrm>
            <a:off x="2501207" y="1618938"/>
            <a:ext cx="8613270" cy="4473715"/>
          </a:xfrm>
          <a:prstGeom prst="rect">
            <a:avLst/>
          </a:prstGeom>
        </p:spPr>
      </p:pic>
      <p:sp>
        <p:nvSpPr>
          <p:cNvPr id="2" name="Title 1">
            <a:extLst>
              <a:ext uri="{FF2B5EF4-FFF2-40B4-BE49-F238E27FC236}">
                <a16:creationId xmlns:a16="http://schemas.microsoft.com/office/drawing/2014/main" id="{FD99536F-6D62-68D5-0CDD-6176A87F2E20}"/>
              </a:ext>
            </a:extLst>
          </p:cNvPr>
          <p:cNvSpPr>
            <a:spLocks noGrp="1"/>
          </p:cNvSpPr>
          <p:nvPr>
            <p:ph type="title"/>
          </p:nvPr>
        </p:nvSpPr>
        <p:spPr>
          <a:xfrm>
            <a:off x="381001" y="274638"/>
            <a:ext cx="11702142" cy="1143000"/>
          </a:xfrm>
        </p:spPr>
        <p:txBody>
          <a:bodyPr/>
          <a:lstStyle/>
          <a:p>
            <a:r>
              <a:rPr lang="es-AR" sz="4100" dirty="0"/>
              <a:t>Nacimientos estimados, nacimientos programáticos y primeras visitas a centros de atención antenatal</a:t>
            </a:r>
          </a:p>
        </p:txBody>
      </p:sp>
      <p:sp>
        <p:nvSpPr>
          <p:cNvPr id="6" name="Rectangle: Rounded Corners 5">
            <a:extLst>
              <a:ext uri="{FF2B5EF4-FFF2-40B4-BE49-F238E27FC236}">
                <a16:creationId xmlns:a16="http://schemas.microsoft.com/office/drawing/2014/main" id="{32CBA8EA-30DE-C8E2-F8DE-772315E5F75A}"/>
              </a:ext>
            </a:extLst>
          </p:cNvPr>
          <p:cNvSpPr/>
          <p:nvPr/>
        </p:nvSpPr>
        <p:spPr>
          <a:xfrm>
            <a:off x="3832694" y="2063298"/>
            <a:ext cx="1983490" cy="49540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A5D92344-E8ED-DD64-04CA-6AF787B6328C}"/>
              </a:ext>
            </a:extLst>
          </p:cNvPr>
          <p:cNvSpPr/>
          <p:nvPr/>
        </p:nvSpPr>
        <p:spPr>
          <a:xfrm>
            <a:off x="7768833" y="2063298"/>
            <a:ext cx="2229606" cy="49540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BCF0A803-393F-AE16-03B7-E0AA3622C962}"/>
              </a:ext>
            </a:extLst>
          </p:cNvPr>
          <p:cNvCxnSpPr>
            <a:cxnSpLocks/>
            <a:stCxn id="6" idx="3"/>
          </p:cNvCxnSpPr>
          <p:nvPr/>
        </p:nvCxnSpPr>
        <p:spPr>
          <a:xfrm>
            <a:off x="5816184" y="2311001"/>
            <a:ext cx="2229606" cy="938368"/>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DE1BAE3-D0B0-21B1-C7ED-BA2F73432B8F}"/>
              </a:ext>
            </a:extLst>
          </p:cNvPr>
          <p:cNvCxnSpPr>
            <a:cxnSpLocks/>
            <a:stCxn id="8" idx="2"/>
          </p:cNvCxnSpPr>
          <p:nvPr/>
        </p:nvCxnSpPr>
        <p:spPr>
          <a:xfrm flipH="1">
            <a:off x="8409482" y="2558704"/>
            <a:ext cx="474154" cy="690665"/>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AAB45CD-8F3F-6EED-4E86-40BE43E29DBB}"/>
              </a:ext>
            </a:extLst>
          </p:cNvPr>
          <p:cNvSpPr txBox="1"/>
          <p:nvPr/>
        </p:nvSpPr>
        <p:spPr>
          <a:xfrm>
            <a:off x="609600" y="6172200"/>
            <a:ext cx="3783215" cy="369332"/>
          </a:xfrm>
          <a:prstGeom prst="rect">
            <a:avLst/>
          </a:prstGeom>
          <a:noFill/>
        </p:spPr>
        <p:txBody>
          <a:bodyPr wrap="none" rtlCol="0">
            <a:spAutoFit/>
          </a:bodyPr>
          <a:lstStyle/>
          <a:p>
            <a:r>
              <a:rPr lang="en-US" dirty="0">
                <a:latin typeface="+mj-lt"/>
              </a:rPr>
              <a:t>AIM &gt; Program Statistics &gt; ANC testing</a:t>
            </a:r>
          </a:p>
        </p:txBody>
      </p:sp>
    </p:spTree>
    <p:extLst>
      <p:ext uri="{BB962C8B-B14F-4D97-AF65-F5344CB8AC3E}">
        <p14:creationId xmlns:p14="http://schemas.microsoft.com/office/powerpoint/2010/main" val="2710745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D8383-383C-1DF6-96BA-28ACBD986BFA}"/>
              </a:ext>
            </a:extLst>
          </p:cNvPr>
          <p:cNvSpPr>
            <a:spLocks noGrp="1"/>
          </p:cNvSpPr>
          <p:nvPr>
            <p:ph type="title"/>
          </p:nvPr>
        </p:nvSpPr>
        <p:spPr/>
        <p:txBody>
          <a:bodyPr/>
          <a:lstStyle/>
          <a:p>
            <a:r>
              <a:rPr lang="en-US" dirty="0" err="1"/>
              <a:t>Pruebas</a:t>
            </a:r>
            <a:r>
              <a:rPr lang="en-US" dirty="0"/>
              <a:t> de VIH</a:t>
            </a:r>
          </a:p>
        </p:txBody>
      </p:sp>
      <p:sp>
        <p:nvSpPr>
          <p:cNvPr id="5" name="TextBox 4">
            <a:extLst>
              <a:ext uri="{FF2B5EF4-FFF2-40B4-BE49-F238E27FC236}">
                <a16:creationId xmlns:a16="http://schemas.microsoft.com/office/drawing/2014/main" id="{99DC947F-FEEA-0455-B97A-EE8F2F898CFD}"/>
              </a:ext>
            </a:extLst>
          </p:cNvPr>
          <p:cNvSpPr txBox="1"/>
          <p:nvPr/>
        </p:nvSpPr>
        <p:spPr>
          <a:xfrm>
            <a:off x="609600" y="6172200"/>
            <a:ext cx="3711081" cy="369332"/>
          </a:xfrm>
          <a:prstGeom prst="rect">
            <a:avLst/>
          </a:prstGeom>
          <a:noFill/>
        </p:spPr>
        <p:txBody>
          <a:bodyPr wrap="none" rtlCol="0">
            <a:spAutoFit/>
          </a:bodyPr>
          <a:lstStyle/>
          <a:p>
            <a:r>
              <a:rPr lang="en-US" dirty="0">
                <a:latin typeface="+mj-lt"/>
              </a:rPr>
              <a:t>AIM &gt; Program Statistics &gt; HIV testing</a:t>
            </a:r>
          </a:p>
        </p:txBody>
      </p:sp>
      <p:pic>
        <p:nvPicPr>
          <p:cNvPr id="6" name="Picture 5">
            <a:extLst>
              <a:ext uri="{FF2B5EF4-FFF2-40B4-BE49-F238E27FC236}">
                <a16:creationId xmlns:a16="http://schemas.microsoft.com/office/drawing/2014/main" id="{703415B6-439D-9D8A-450C-C50B97005CD8}"/>
              </a:ext>
            </a:extLst>
          </p:cNvPr>
          <p:cNvPicPr>
            <a:picLocks noChangeAspect="1"/>
          </p:cNvPicPr>
          <p:nvPr/>
        </p:nvPicPr>
        <p:blipFill>
          <a:blip r:embed="rId3"/>
          <a:stretch>
            <a:fillRect/>
          </a:stretch>
        </p:blipFill>
        <p:spPr>
          <a:xfrm>
            <a:off x="5126030" y="0"/>
            <a:ext cx="4907992" cy="6858000"/>
          </a:xfrm>
          <a:prstGeom prst="rect">
            <a:avLst/>
          </a:prstGeom>
        </p:spPr>
      </p:pic>
    </p:spTree>
    <p:extLst>
      <p:ext uri="{BB962C8B-B14F-4D97-AF65-F5344CB8AC3E}">
        <p14:creationId xmlns:p14="http://schemas.microsoft.com/office/powerpoint/2010/main" val="156597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DB2CF-7EAD-9F18-FDC6-474F39ACFA64}"/>
              </a:ext>
            </a:extLst>
          </p:cNvPr>
          <p:cNvSpPr>
            <a:spLocks noGrp="1"/>
          </p:cNvSpPr>
          <p:nvPr>
            <p:ph type="title"/>
          </p:nvPr>
        </p:nvSpPr>
        <p:spPr>
          <a:xfrm>
            <a:off x="609600" y="160337"/>
            <a:ext cx="10972800" cy="1143000"/>
          </a:xfrm>
        </p:spPr>
        <p:txBody>
          <a:bodyPr/>
          <a:lstStyle/>
          <a:p>
            <a:r>
              <a:rPr lang="es-AR" dirty="0"/>
              <a:t>Perspectivas de Población Mundial 2022 </a:t>
            </a:r>
            <a:r>
              <a:rPr lang="en-US" dirty="0"/>
              <a:t> </a:t>
            </a:r>
            <a:r>
              <a:rPr lang="en-US" sz="4000" dirty="0"/>
              <a:t>(World Population Prospects 2022 - WPP 2022)</a:t>
            </a:r>
          </a:p>
        </p:txBody>
      </p:sp>
      <p:sp>
        <p:nvSpPr>
          <p:cNvPr id="3" name="Content Placeholder 2">
            <a:extLst>
              <a:ext uri="{FF2B5EF4-FFF2-40B4-BE49-F238E27FC236}">
                <a16:creationId xmlns:a16="http://schemas.microsoft.com/office/drawing/2014/main" id="{A33F9D61-8631-5775-C5D9-00F3F96F2A98}"/>
              </a:ext>
            </a:extLst>
          </p:cNvPr>
          <p:cNvSpPr>
            <a:spLocks noGrp="1"/>
          </p:cNvSpPr>
          <p:nvPr>
            <p:ph idx="1"/>
          </p:nvPr>
        </p:nvSpPr>
        <p:spPr>
          <a:xfrm>
            <a:off x="119743" y="1491343"/>
            <a:ext cx="11865428" cy="4525963"/>
          </a:xfrm>
        </p:spPr>
        <p:txBody>
          <a:bodyPr/>
          <a:lstStyle/>
          <a:p>
            <a:r>
              <a:rPr lang="es-AR" dirty="0"/>
              <a:t>Estimaciones y proyecciones de WPP 2022 están disponibles en </a:t>
            </a:r>
            <a:r>
              <a:rPr lang="es-AR" dirty="0" err="1"/>
              <a:t>Spectrum</a:t>
            </a:r>
            <a:endParaRPr lang="es-AR" dirty="0" err="1">
              <a:cs typeface="Calibri"/>
            </a:endParaRPr>
          </a:p>
          <a:p>
            <a:r>
              <a:rPr lang="es-AR" dirty="0"/>
              <a:t>Pequeños cambios para la mayoría de los países, pero algunes son significativos. </a:t>
            </a:r>
          </a:p>
          <a:p>
            <a:r>
              <a:rPr lang="es-AR" dirty="0"/>
              <a:t>Estimaciones incluyen el impacto de la mortalidad por COVID-19.</a:t>
            </a:r>
          </a:p>
          <a:p>
            <a:r>
              <a:rPr lang="es-AR" dirty="0"/>
              <a:t>Actualización </a:t>
            </a:r>
            <a:r>
              <a:rPr lang="es-AR" b="1" dirty="0"/>
              <a:t>NO ES AUTOMÁTICA</a:t>
            </a:r>
            <a:r>
              <a:rPr lang="es-AR" dirty="0"/>
              <a:t>. El usuario debe realizar la actualización.</a:t>
            </a:r>
          </a:p>
          <a:p>
            <a:r>
              <a:rPr lang="es-AR" dirty="0"/>
              <a:t>En caso de no actualizar, es necesario extender los datos demográficos al 2030</a:t>
            </a:r>
          </a:p>
        </p:txBody>
      </p:sp>
      <p:pic>
        <p:nvPicPr>
          <p:cNvPr id="6" name="Picture 5">
            <a:extLst>
              <a:ext uri="{FF2B5EF4-FFF2-40B4-BE49-F238E27FC236}">
                <a16:creationId xmlns:a16="http://schemas.microsoft.com/office/drawing/2014/main" id="{486E3902-F04F-67BE-0869-DF61DC0633B7}"/>
              </a:ext>
            </a:extLst>
          </p:cNvPr>
          <p:cNvPicPr>
            <a:picLocks noChangeAspect="1"/>
          </p:cNvPicPr>
          <p:nvPr/>
        </p:nvPicPr>
        <p:blipFill>
          <a:blip r:embed="rId3"/>
          <a:stretch>
            <a:fillRect/>
          </a:stretch>
        </p:blipFill>
        <p:spPr>
          <a:xfrm>
            <a:off x="3276265" y="4804868"/>
            <a:ext cx="5552383" cy="2053132"/>
          </a:xfrm>
          <a:prstGeom prst="rect">
            <a:avLst/>
          </a:prstGeom>
        </p:spPr>
      </p:pic>
    </p:spTree>
    <p:extLst>
      <p:ext uri="{BB962C8B-B14F-4D97-AF65-F5344CB8AC3E}">
        <p14:creationId xmlns:p14="http://schemas.microsoft.com/office/powerpoint/2010/main" val="1230228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F2B0F-C306-8FE7-BE1D-C6584FDF575E}"/>
              </a:ext>
            </a:extLst>
          </p:cNvPr>
          <p:cNvSpPr>
            <a:spLocks noGrp="1"/>
          </p:cNvSpPr>
          <p:nvPr>
            <p:ph type="title"/>
          </p:nvPr>
        </p:nvSpPr>
        <p:spPr/>
        <p:txBody>
          <a:bodyPr/>
          <a:lstStyle/>
          <a:p>
            <a:r>
              <a:rPr lang="en-US" dirty="0" err="1"/>
              <a:t>Estimaciones</a:t>
            </a:r>
            <a:r>
              <a:rPr lang="en-US" dirty="0"/>
              <a:t> de final del </a:t>
            </a:r>
            <a:r>
              <a:rPr lang="en-US" dirty="0" err="1"/>
              <a:t>año</a:t>
            </a:r>
            <a:r>
              <a:rPr lang="en-US" dirty="0"/>
              <a:t> </a:t>
            </a:r>
            <a:br>
              <a:rPr lang="en-US" dirty="0"/>
            </a:br>
            <a:r>
              <a:rPr lang="en-US" sz="4000" dirty="0"/>
              <a:t>(Year-End Estimates)</a:t>
            </a:r>
          </a:p>
        </p:txBody>
      </p:sp>
      <p:sp>
        <p:nvSpPr>
          <p:cNvPr id="3" name="Content Placeholder 2">
            <a:extLst>
              <a:ext uri="{FF2B5EF4-FFF2-40B4-BE49-F238E27FC236}">
                <a16:creationId xmlns:a16="http://schemas.microsoft.com/office/drawing/2014/main" id="{1134C785-66CA-B322-9DEC-40423DD03276}"/>
              </a:ext>
            </a:extLst>
          </p:cNvPr>
          <p:cNvSpPr>
            <a:spLocks noGrp="1"/>
          </p:cNvSpPr>
          <p:nvPr>
            <p:ph idx="1"/>
          </p:nvPr>
        </p:nvSpPr>
        <p:spPr/>
        <p:txBody>
          <a:bodyPr/>
          <a:lstStyle/>
          <a:p>
            <a:r>
              <a:rPr lang="es-ES" dirty="0"/>
              <a:t>Las estimaciones </a:t>
            </a:r>
            <a:r>
              <a:rPr lang="en-US" dirty="0"/>
              <a:t>WPP 2022 (</a:t>
            </a:r>
            <a:r>
              <a:rPr lang="es-ES" dirty="0"/>
              <a:t>Perspectivas de Población Mundial 2022) hacen referencia a datos desde el 1 de enero hasta el 1 de julio como en versiones previas. </a:t>
            </a:r>
            <a:r>
              <a:rPr lang="en-US" dirty="0"/>
              <a:t> </a:t>
            </a:r>
          </a:p>
          <a:p>
            <a:r>
              <a:rPr lang="es-AR" dirty="0"/>
              <a:t>Spectrum y EPP han sido actualizados para ajustar a la nueva fecha de referencia. </a:t>
            </a:r>
          </a:p>
          <a:p>
            <a:r>
              <a:rPr lang="es-AR" dirty="0"/>
              <a:t>Todos los resultados ahora refieren al 31 de diciembre (planos), del 1 de enero al 31 de diciembre (tasas).</a:t>
            </a:r>
          </a:p>
          <a:p>
            <a:r>
              <a:rPr lang="es-AR" dirty="0"/>
              <a:t>Los efectos en las estimaciones de VIH son generalmente pequeños, especialmente comparado con estimaciones demográficas actualizadas</a:t>
            </a:r>
            <a:r>
              <a:rPr lang="en-US" dirty="0"/>
              <a:t>. </a:t>
            </a:r>
          </a:p>
        </p:txBody>
      </p:sp>
    </p:spTree>
    <p:extLst>
      <p:ext uri="{BB962C8B-B14F-4D97-AF65-F5344CB8AC3E}">
        <p14:creationId xmlns:p14="http://schemas.microsoft.com/office/powerpoint/2010/main" val="1998497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A1A0E03-67F7-A3EE-8E17-ED0685C34BED}"/>
              </a:ext>
            </a:extLst>
          </p:cNvPr>
          <p:cNvPicPr>
            <a:picLocks noChangeAspect="1"/>
          </p:cNvPicPr>
          <p:nvPr/>
        </p:nvPicPr>
        <p:blipFill>
          <a:blip r:embed="rId3"/>
          <a:stretch>
            <a:fillRect/>
          </a:stretch>
        </p:blipFill>
        <p:spPr>
          <a:xfrm>
            <a:off x="405088" y="1648008"/>
            <a:ext cx="7583169" cy="4665531"/>
          </a:xfrm>
          <a:prstGeom prst="rect">
            <a:avLst/>
          </a:prstGeom>
        </p:spPr>
      </p:pic>
      <p:sp>
        <p:nvSpPr>
          <p:cNvPr id="2" name="Title 1">
            <a:extLst>
              <a:ext uri="{FF2B5EF4-FFF2-40B4-BE49-F238E27FC236}">
                <a16:creationId xmlns:a16="http://schemas.microsoft.com/office/drawing/2014/main" id="{BDA36D1A-84CC-2018-47CB-6EECFC883B52}"/>
              </a:ext>
            </a:extLst>
          </p:cNvPr>
          <p:cNvSpPr>
            <a:spLocks noGrp="1"/>
          </p:cNvSpPr>
          <p:nvPr>
            <p:ph type="title"/>
          </p:nvPr>
        </p:nvSpPr>
        <p:spPr>
          <a:xfrm>
            <a:off x="609600" y="274638"/>
            <a:ext cx="10972800" cy="1143000"/>
          </a:xfrm>
        </p:spPr>
        <p:txBody>
          <a:bodyPr/>
          <a:lstStyle/>
          <a:p>
            <a:r>
              <a:rPr lang="es-AR" dirty="0"/>
              <a:t>Ajuste de la calidad del dato de TARV</a:t>
            </a:r>
          </a:p>
        </p:txBody>
      </p:sp>
      <p:sp>
        <p:nvSpPr>
          <p:cNvPr id="6" name="TextBox 5">
            <a:extLst>
              <a:ext uri="{FF2B5EF4-FFF2-40B4-BE49-F238E27FC236}">
                <a16:creationId xmlns:a16="http://schemas.microsoft.com/office/drawing/2014/main" id="{B8AE2D54-65E0-0EBC-BD06-A381F364EF88}"/>
              </a:ext>
            </a:extLst>
          </p:cNvPr>
          <p:cNvSpPr txBox="1"/>
          <p:nvPr/>
        </p:nvSpPr>
        <p:spPr>
          <a:xfrm>
            <a:off x="8356061" y="1426324"/>
            <a:ext cx="3472773" cy="2246769"/>
          </a:xfrm>
          <a:prstGeom prst="rect">
            <a:avLst/>
          </a:prstGeom>
          <a:noFill/>
        </p:spPr>
        <p:txBody>
          <a:bodyPr wrap="square" rtlCol="0">
            <a:spAutoFit/>
          </a:bodyPr>
          <a:lstStyle/>
          <a:p>
            <a:r>
              <a:rPr lang="en-US" sz="2000" b="1" dirty="0">
                <a:latin typeface="+mj-lt"/>
              </a:rPr>
              <a:t>DHIS </a:t>
            </a:r>
            <a:r>
              <a:rPr lang="es-AR" sz="2000" b="1" dirty="0">
                <a:latin typeface="+mj-lt"/>
              </a:rPr>
              <a:t>data </a:t>
            </a:r>
            <a:r>
              <a:rPr lang="es-AR" sz="2000" dirty="0">
                <a:latin typeface="+mj-lt"/>
              </a:rPr>
              <a:t>puede ser utilizada directamente por los editores de TARV y todo ajuste necesario puede ser aplicado de forma separada. </a:t>
            </a:r>
          </a:p>
          <a:p>
            <a:r>
              <a:rPr lang="es-AR" sz="2000" dirty="0">
                <a:latin typeface="+mj-lt"/>
              </a:rPr>
              <a:t>Así se documenta el ajuste y hace que sea más transparente. </a:t>
            </a:r>
          </a:p>
        </p:txBody>
      </p:sp>
      <p:cxnSp>
        <p:nvCxnSpPr>
          <p:cNvPr id="7" name="Straight Arrow Connector 6">
            <a:extLst>
              <a:ext uri="{FF2B5EF4-FFF2-40B4-BE49-F238E27FC236}">
                <a16:creationId xmlns:a16="http://schemas.microsoft.com/office/drawing/2014/main" id="{62E2310F-0651-CBB8-BC27-B04E9536989C}"/>
              </a:ext>
            </a:extLst>
          </p:cNvPr>
          <p:cNvCxnSpPr/>
          <p:nvPr/>
        </p:nvCxnSpPr>
        <p:spPr>
          <a:xfrm flipH="1">
            <a:off x="7940201" y="6092792"/>
            <a:ext cx="234315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83F2ADE-5FF0-0C69-8DD8-9D792296FFF3}"/>
              </a:ext>
            </a:extLst>
          </p:cNvPr>
          <p:cNvCxnSpPr/>
          <p:nvPr/>
        </p:nvCxnSpPr>
        <p:spPr>
          <a:xfrm flipH="1">
            <a:off x="7400925" y="4575681"/>
            <a:ext cx="234315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652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47BD6-A673-A096-FB0B-242D9D328768}"/>
              </a:ext>
            </a:extLst>
          </p:cNvPr>
          <p:cNvSpPr>
            <a:spLocks noGrp="1"/>
          </p:cNvSpPr>
          <p:nvPr>
            <p:ph type="title"/>
          </p:nvPr>
        </p:nvSpPr>
        <p:spPr>
          <a:xfrm>
            <a:off x="609600" y="173038"/>
            <a:ext cx="10972800" cy="1143000"/>
          </a:xfrm>
        </p:spPr>
        <p:txBody>
          <a:bodyPr/>
          <a:lstStyle/>
          <a:p>
            <a:r>
              <a:rPr lang="es-AR" dirty="0"/>
              <a:t>Cálculo del efecto de TARV</a:t>
            </a:r>
          </a:p>
        </p:txBody>
      </p:sp>
      <p:sp>
        <p:nvSpPr>
          <p:cNvPr id="3" name="Content Placeholder 2">
            <a:extLst>
              <a:ext uri="{FF2B5EF4-FFF2-40B4-BE49-F238E27FC236}">
                <a16:creationId xmlns:a16="http://schemas.microsoft.com/office/drawing/2014/main" id="{CF9EBC68-79B4-773B-127F-62484C4C4D2F}"/>
              </a:ext>
            </a:extLst>
          </p:cNvPr>
          <p:cNvSpPr>
            <a:spLocks noGrp="1"/>
          </p:cNvSpPr>
          <p:nvPr>
            <p:ph idx="1"/>
          </p:nvPr>
        </p:nvSpPr>
        <p:spPr/>
        <p:txBody>
          <a:bodyPr/>
          <a:lstStyle/>
          <a:p>
            <a:r>
              <a:rPr lang="es-AR" dirty="0"/>
              <a:t>La incidencia de VIH cae tanto como la cobertura de TARV sub en EPP</a:t>
            </a:r>
          </a:p>
          <a:p>
            <a:pPr lvl="1"/>
            <a:r>
              <a:rPr lang="es-AR" sz="2400" dirty="0"/>
              <a:t>Previamente: 0.8 % disminuye la incidencia por cada punto porcentual que incrementa la cobertura de TARV. </a:t>
            </a:r>
          </a:p>
          <a:p>
            <a:r>
              <a:rPr lang="es-AR" dirty="0"/>
              <a:t>Este valor podría ser más elevado (o más bajo) ante niveles de supresión viral más elevados (o más bajos).  </a:t>
            </a:r>
          </a:p>
          <a:p>
            <a:r>
              <a:rPr lang="es-AR" dirty="0"/>
              <a:t>Luego de ingresar datos de supresión viral en Spectrum, usted podría circular el efecto del TARV sobre la transmisión automáticamente. </a:t>
            </a:r>
          </a:p>
        </p:txBody>
      </p:sp>
      <p:sp>
        <p:nvSpPr>
          <p:cNvPr id="5" name="TextBox 4">
            <a:extLst>
              <a:ext uri="{FF2B5EF4-FFF2-40B4-BE49-F238E27FC236}">
                <a16:creationId xmlns:a16="http://schemas.microsoft.com/office/drawing/2014/main" id="{1D93C1F4-16D9-9029-67C7-6385EFD8C35F}"/>
              </a:ext>
            </a:extLst>
          </p:cNvPr>
          <p:cNvSpPr txBox="1"/>
          <p:nvPr/>
        </p:nvSpPr>
        <p:spPr>
          <a:xfrm>
            <a:off x="609600" y="6172200"/>
            <a:ext cx="9585316" cy="369332"/>
          </a:xfrm>
          <a:prstGeom prst="rect">
            <a:avLst/>
          </a:prstGeom>
          <a:noFill/>
        </p:spPr>
        <p:txBody>
          <a:bodyPr wrap="none" rtlCol="0">
            <a:spAutoFit/>
          </a:bodyPr>
          <a:lstStyle/>
          <a:p>
            <a:r>
              <a:rPr lang="en-US" dirty="0">
                <a:latin typeface="+mj-lt"/>
              </a:rPr>
              <a:t>AIM &gt; </a:t>
            </a:r>
            <a:r>
              <a:rPr lang="en-US" dirty="0" err="1">
                <a:latin typeface="+mj-lt"/>
              </a:rPr>
              <a:t>Opciones</a:t>
            </a:r>
            <a:r>
              <a:rPr lang="en-US" dirty="0">
                <a:latin typeface="+mj-lt"/>
              </a:rPr>
              <a:t> </a:t>
            </a:r>
            <a:r>
              <a:rPr lang="en-US" dirty="0" err="1">
                <a:latin typeface="+mj-lt"/>
              </a:rPr>
              <a:t>avanzadas</a:t>
            </a:r>
            <a:r>
              <a:rPr lang="en-US" dirty="0">
                <a:latin typeface="+mj-lt"/>
              </a:rPr>
              <a:t> &gt; </a:t>
            </a:r>
            <a:r>
              <a:rPr lang="en-US" dirty="0" err="1">
                <a:latin typeface="+mj-lt"/>
              </a:rPr>
              <a:t>Parámetros</a:t>
            </a:r>
            <a:r>
              <a:rPr lang="en-US" dirty="0">
                <a:latin typeface="+mj-lt"/>
              </a:rPr>
              <a:t> de </a:t>
            </a:r>
            <a:r>
              <a:rPr lang="en-US" dirty="0" err="1">
                <a:latin typeface="+mj-lt"/>
              </a:rPr>
              <a:t>transmissión</a:t>
            </a:r>
            <a:r>
              <a:rPr lang="en-US" dirty="0">
                <a:latin typeface="+mj-lt"/>
              </a:rPr>
              <a:t> </a:t>
            </a:r>
            <a:r>
              <a:rPr lang="en-US" dirty="0" err="1">
                <a:latin typeface="+mj-lt"/>
              </a:rPr>
              <a:t>en</a:t>
            </a:r>
            <a:r>
              <a:rPr lang="en-US" dirty="0">
                <a:latin typeface="+mj-lt"/>
              </a:rPr>
              <a:t> </a:t>
            </a:r>
            <a:r>
              <a:rPr lang="en-US" dirty="0" err="1">
                <a:latin typeface="+mj-lt"/>
              </a:rPr>
              <a:t>adultos</a:t>
            </a:r>
            <a:r>
              <a:rPr lang="en-US" dirty="0">
                <a:latin typeface="+mj-lt"/>
              </a:rPr>
              <a:t> &gt; </a:t>
            </a:r>
            <a:r>
              <a:rPr lang="en-US" dirty="0" err="1">
                <a:latin typeface="+mj-lt"/>
              </a:rPr>
              <a:t>Mortalidad</a:t>
            </a:r>
            <a:r>
              <a:rPr lang="en-US" dirty="0">
                <a:latin typeface="+mj-lt"/>
              </a:rPr>
              <a:t> </a:t>
            </a:r>
            <a:r>
              <a:rPr lang="en-US" dirty="0" err="1">
                <a:latin typeface="+mj-lt"/>
              </a:rPr>
              <a:t>por</a:t>
            </a:r>
            <a:r>
              <a:rPr lang="en-US" dirty="0">
                <a:latin typeface="+mj-lt"/>
              </a:rPr>
              <a:t> VIH con TAR </a:t>
            </a:r>
          </a:p>
        </p:txBody>
      </p:sp>
      <p:pic>
        <p:nvPicPr>
          <p:cNvPr id="6" name="Picture 5">
            <a:extLst>
              <a:ext uri="{FF2B5EF4-FFF2-40B4-BE49-F238E27FC236}">
                <a16:creationId xmlns:a16="http://schemas.microsoft.com/office/drawing/2014/main" id="{26AEA496-9E45-0C10-44C9-D91B6056DA3D}"/>
              </a:ext>
            </a:extLst>
          </p:cNvPr>
          <p:cNvPicPr>
            <a:picLocks noChangeAspect="1"/>
          </p:cNvPicPr>
          <p:nvPr/>
        </p:nvPicPr>
        <p:blipFill>
          <a:blip r:embed="rId3"/>
          <a:stretch>
            <a:fillRect/>
          </a:stretch>
        </p:blipFill>
        <p:spPr>
          <a:xfrm>
            <a:off x="3832225" y="4883150"/>
            <a:ext cx="3714750" cy="1104900"/>
          </a:xfrm>
          <a:prstGeom prst="rect">
            <a:avLst/>
          </a:prstGeom>
        </p:spPr>
      </p:pic>
    </p:spTree>
    <p:extLst>
      <p:ext uri="{BB962C8B-B14F-4D97-AF65-F5344CB8AC3E}">
        <p14:creationId xmlns:p14="http://schemas.microsoft.com/office/powerpoint/2010/main" val="1205268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573EC-FB2A-3F77-E4B9-1657EB7FF4DF}"/>
              </a:ext>
            </a:extLst>
          </p:cNvPr>
          <p:cNvSpPr>
            <a:spLocks noGrp="1"/>
          </p:cNvSpPr>
          <p:nvPr>
            <p:ph type="title"/>
          </p:nvPr>
        </p:nvSpPr>
        <p:spPr>
          <a:xfrm>
            <a:off x="870857" y="274638"/>
            <a:ext cx="10853057" cy="1143000"/>
          </a:xfrm>
        </p:spPr>
        <p:txBody>
          <a:bodyPr/>
          <a:lstStyle/>
          <a:p>
            <a:r>
              <a:rPr lang="es-AR" sz="4300" dirty="0"/>
              <a:t>Advertencia cuando se guarda un </a:t>
            </a:r>
            <a:br>
              <a:rPr lang="es-AR" sz="4300" dirty="0"/>
            </a:br>
            <a:r>
              <a:rPr lang="es-AR" sz="4300" dirty="0"/>
              <a:t>archivo “inválido”</a:t>
            </a:r>
          </a:p>
        </p:txBody>
      </p:sp>
      <p:sp>
        <p:nvSpPr>
          <p:cNvPr id="3" name="Content Placeholder 2">
            <a:extLst>
              <a:ext uri="{FF2B5EF4-FFF2-40B4-BE49-F238E27FC236}">
                <a16:creationId xmlns:a16="http://schemas.microsoft.com/office/drawing/2014/main" id="{EA19C7AB-9C0F-9CB8-7AB2-84243B395D92}"/>
              </a:ext>
            </a:extLst>
          </p:cNvPr>
          <p:cNvSpPr>
            <a:spLocks noGrp="1"/>
          </p:cNvSpPr>
          <p:nvPr>
            <p:ph idx="1"/>
          </p:nvPr>
        </p:nvSpPr>
        <p:spPr>
          <a:xfrm>
            <a:off x="609600" y="1600200"/>
            <a:ext cx="11190514" cy="4525963"/>
          </a:xfrm>
        </p:spPr>
        <p:txBody>
          <a:bodyPr/>
          <a:lstStyle/>
          <a:p>
            <a:r>
              <a:rPr lang="es-AR" dirty="0"/>
              <a:t>Esta advertencia significa que usted podría haber modificado algunos datos ingresados sin haberlos </a:t>
            </a:r>
            <a:r>
              <a:rPr lang="es-AR" dirty="0" err="1"/>
              <a:t>re-proyectado</a:t>
            </a:r>
            <a:r>
              <a:rPr lang="es-AR" dirty="0"/>
              <a:t>. Los resultados podrían cambiar cuando usted visualice un indicador luego de guardar el archivo. </a:t>
            </a:r>
          </a:p>
          <a:p>
            <a:r>
              <a:rPr lang="es-AR" dirty="0"/>
              <a:t>En este sentido, se sugiere responder “NO”, visualizar el resultado y luego “GUARDAR” el archivo.</a:t>
            </a:r>
          </a:p>
        </p:txBody>
      </p:sp>
      <p:pic>
        <p:nvPicPr>
          <p:cNvPr id="6" name="Picture 5">
            <a:extLst>
              <a:ext uri="{FF2B5EF4-FFF2-40B4-BE49-F238E27FC236}">
                <a16:creationId xmlns:a16="http://schemas.microsoft.com/office/drawing/2014/main" id="{C28ED7CF-6F17-E71D-D9CD-46BD40ABA40C}"/>
              </a:ext>
            </a:extLst>
          </p:cNvPr>
          <p:cNvPicPr>
            <a:picLocks noChangeAspect="1"/>
          </p:cNvPicPr>
          <p:nvPr/>
        </p:nvPicPr>
        <p:blipFill>
          <a:blip r:embed="rId3"/>
          <a:stretch>
            <a:fillRect/>
          </a:stretch>
        </p:blipFill>
        <p:spPr>
          <a:xfrm>
            <a:off x="3119237" y="3909218"/>
            <a:ext cx="5692268" cy="2697163"/>
          </a:xfrm>
          <a:prstGeom prst="rect">
            <a:avLst/>
          </a:prstGeom>
        </p:spPr>
      </p:pic>
    </p:spTree>
    <p:extLst>
      <p:ext uri="{BB962C8B-B14F-4D97-AF65-F5344CB8AC3E}">
        <p14:creationId xmlns:p14="http://schemas.microsoft.com/office/powerpoint/2010/main" val="3496595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77796-A06B-7B00-0982-E1DCAE2D4A25}"/>
              </a:ext>
            </a:extLst>
          </p:cNvPr>
          <p:cNvSpPr>
            <a:spLocks noGrp="1"/>
          </p:cNvSpPr>
          <p:nvPr>
            <p:ph type="title"/>
          </p:nvPr>
        </p:nvSpPr>
        <p:spPr>
          <a:xfrm>
            <a:off x="609600" y="274638"/>
            <a:ext cx="11353800" cy="1143000"/>
          </a:xfrm>
        </p:spPr>
        <p:txBody>
          <a:bodyPr/>
          <a:lstStyle/>
          <a:p>
            <a:r>
              <a:rPr lang="es-AR" dirty="0"/>
              <a:t>Todas las causas de muerte entre quienes  TARV</a:t>
            </a:r>
          </a:p>
        </p:txBody>
      </p:sp>
      <p:pic>
        <p:nvPicPr>
          <p:cNvPr id="5" name="Picture 4">
            <a:extLst>
              <a:ext uri="{FF2B5EF4-FFF2-40B4-BE49-F238E27FC236}">
                <a16:creationId xmlns:a16="http://schemas.microsoft.com/office/drawing/2014/main" id="{1AEFF02F-F11C-78C6-3E0E-6D660DF29E05}"/>
              </a:ext>
            </a:extLst>
          </p:cNvPr>
          <p:cNvPicPr>
            <a:picLocks noChangeAspect="1"/>
          </p:cNvPicPr>
          <p:nvPr/>
        </p:nvPicPr>
        <p:blipFill>
          <a:blip r:embed="rId3"/>
          <a:stretch>
            <a:fillRect/>
          </a:stretch>
        </p:blipFill>
        <p:spPr>
          <a:xfrm>
            <a:off x="1363106" y="1417638"/>
            <a:ext cx="8607945" cy="4811842"/>
          </a:xfrm>
          <a:prstGeom prst="rect">
            <a:avLst/>
          </a:prstGeom>
        </p:spPr>
      </p:pic>
    </p:spTree>
    <p:extLst>
      <p:ext uri="{BB962C8B-B14F-4D97-AF65-F5344CB8AC3E}">
        <p14:creationId xmlns:p14="http://schemas.microsoft.com/office/powerpoint/2010/main" val="3603350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7C43F-49EC-5FC9-68F5-E3E37A431E0D}"/>
              </a:ext>
            </a:extLst>
          </p:cNvPr>
          <p:cNvSpPr>
            <a:spLocks noGrp="1"/>
          </p:cNvSpPr>
          <p:nvPr>
            <p:ph type="title"/>
          </p:nvPr>
        </p:nvSpPr>
        <p:spPr/>
        <p:txBody>
          <a:bodyPr anchor="t"/>
          <a:lstStyle/>
          <a:p>
            <a:r>
              <a:rPr lang="es-AR" dirty="0"/>
              <a:t>Análisis en cascada de los cambios en TARV</a:t>
            </a:r>
          </a:p>
        </p:txBody>
      </p:sp>
      <p:pic>
        <p:nvPicPr>
          <p:cNvPr id="5" name="Picture 4">
            <a:extLst>
              <a:ext uri="{FF2B5EF4-FFF2-40B4-BE49-F238E27FC236}">
                <a16:creationId xmlns:a16="http://schemas.microsoft.com/office/drawing/2014/main" id="{721C0E57-E920-435B-6493-6B422435DE27}"/>
              </a:ext>
            </a:extLst>
          </p:cNvPr>
          <p:cNvPicPr>
            <a:picLocks noChangeAspect="1"/>
          </p:cNvPicPr>
          <p:nvPr/>
        </p:nvPicPr>
        <p:blipFill>
          <a:blip r:embed="rId3"/>
          <a:stretch>
            <a:fillRect/>
          </a:stretch>
        </p:blipFill>
        <p:spPr>
          <a:xfrm>
            <a:off x="1689100" y="1218680"/>
            <a:ext cx="7681912" cy="5333466"/>
          </a:xfrm>
          <a:prstGeom prst="rect">
            <a:avLst/>
          </a:prstGeom>
        </p:spPr>
      </p:pic>
    </p:spTree>
    <p:extLst>
      <p:ext uri="{BB962C8B-B14F-4D97-AF65-F5344CB8AC3E}">
        <p14:creationId xmlns:p14="http://schemas.microsoft.com/office/powerpoint/2010/main" val="2302041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E1872-9D4C-62F7-019C-8D956A3D02CC}"/>
              </a:ext>
            </a:extLst>
          </p:cNvPr>
          <p:cNvSpPr>
            <a:spLocks noGrp="1"/>
          </p:cNvSpPr>
          <p:nvPr>
            <p:ph type="title"/>
          </p:nvPr>
        </p:nvSpPr>
        <p:spPr/>
        <p:txBody>
          <a:bodyPr/>
          <a:lstStyle/>
          <a:p>
            <a:r>
              <a:rPr lang="es-AR" dirty="0"/>
              <a:t>Estructura de la presentación</a:t>
            </a:r>
          </a:p>
        </p:txBody>
      </p:sp>
      <p:sp>
        <p:nvSpPr>
          <p:cNvPr id="3" name="Content Placeholder 2">
            <a:extLst>
              <a:ext uri="{FF2B5EF4-FFF2-40B4-BE49-F238E27FC236}">
                <a16:creationId xmlns:a16="http://schemas.microsoft.com/office/drawing/2014/main" id="{877E248D-92AE-B1F9-2E9C-436AFEA5C2DC}"/>
              </a:ext>
            </a:extLst>
          </p:cNvPr>
          <p:cNvSpPr>
            <a:spLocks noGrp="1"/>
          </p:cNvSpPr>
          <p:nvPr>
            <p:ph idx="1"/>
          </p:nvPr>
        </p:nvSpPr>
        <p:spPr/>
        <p:txBody>
          <a:bodyPr/>
          <a:lstStyle/>
          <a:p>
            <a:r>
              <a:rPr lang="es-AR" dirty="0"/>
              <a:t>Visión general de los modelos utilizados para generar estimaciones de VIH. </a:t>
            </a:r>
          </a:p>
          <a:p>
            <a:r>
              <a:rPr lang="es-AR" dirty="0"/>
              <a:t>Resumen sobre los principales cambios de Spectrum/AIM para 2023</a:t>
            </a:r>
          </a:p>
          <a:p>
            <a:r>
              <a:rPr lang="es-AR" dirty="0"/>
              <a:t>Inicio en Spectrum</a:t>
            </a:r>
          </a:p>
        </p:txBody>
      </p:sp>
    </p:spTree>
    <p:extLst>
      <p:ext uri="{BB962C8B-B14F-4D97-AF65-F5344CB8AC3E}">
        <p14:creationId xmlns:p14="http://schemas.microsoft.com/office/powerpoint/2010/main" val="3569257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E9A3A-FFD1-07D9-6C73-32D03C2FA366}"/>
              </a:ext>
            </a:extLst>
          </p:cNvPr>
          <p:cNvSpPr>
            <a:spLocks noGrp="1"/>
          </p:cNvSpPr>
          <p:nvPr>
            <p:ph type="title"/>
          </p:nvPr>
        </p:nvSpPr>
        <p:spPr/>
        <p:txBody>
          <a:bodyPr/>
          <a:lstStyle/>
          <a:p>
            <a:r>
              <a:rPr lang="es-AR" dirty="0"/>
              <a:t>Dónde encontrar más información </a:t>
            </a:r>
          </a:p>
        </p:txBody>
      </p:sp>
      <p:sp>
        <p:nvSpPr>
          <p:cNvPr id="3" name="Content Placeholder 2">
            <a:extLst>
              <a:ext uri="{FF2B5EF4-FFF2-40B4-BE49-F238E27FC236}">
                <a16:creationId xmlns:a16="http://schemas.microsoft.com/office/drawing/2014/main" id="{2013FD25-5E70-ABA0-5063-0E45D3FF94DA}"/>
              </a:ext>
            </a:extLst>
          </p:cNvPr>
          <p:cNvSpPr>
            <a:spLocks noGrp="1"/>
          </p:cNvSpPr>
          <p:nvPr>
            <p:ph idx="1"/>
          </p:nvPr>
        </p:nvSpPr>
        <p:spPr/>
        <p:txBody>
          <a:bodyPr/>
          <a:lstStyle/>
          <a:p>
            <a:r>
              <a:rPr lang="en-US" sz="2800" b="1" dirty="0"/>
              <a:t>Online</a:t>
            </a:r>
            <a:r>
              <a:rPr lang="en-US" sz="2800" dirty="0"/>
              <a:t>: </a:t>
            </a:r>
            <a:r>
              <a:rPr lang="en-US" sz="2800" dirty="0">
                <a:hlinkClick r:id="rId3"/>
              </a:rPr>
              <a:t>https://hivtools.unaids.org/hiv-estimates-training-material-es</a:t>
            </a:r>
            <a:endParaRPr lang="en-US" sz="2800" dirty="0"/>
          </a:p>
          <a:p>
            <a:pPr lvl="1"/>
            <a:r>
              <a:rPr lang="es-AR" dirty="0"/>
              <a:t>Pasos básicos para </a:t>
            </a:r>
            <a:r>
              <a:rPr lang="es-AR" dirty="0" err="1"/>
              <a:t>actualizer</a:t>
            </a:r>
            <a:r>
              <a:rPr lang="es-AR" dirty="0"/>
              <a:t> Spectrum</a:t>
            </a:r>
          </a:p>
          <a:p>
            <a:pPr lvl="1"/>
            <a:r>
              <a:rPr lang="es-AR" dirty="0"/>
              <a:t>Guía para </a:t>
            </a:r>
            <a:r>
              <a:rPr lang="es-AR" dirty="0" err="1"/>
              <a:t>actualizer</a:t>
            </a:r>
            <a:r>
              <a:rPr lang="es-AR" dirty="0"/>
              <a:t> Spectrum HIV </a:t>
            </a:r>
            <a:r>
              <a:rPr lang="es-AR" dirty="0" err="1"/>
              <a:t>estimates</a:t>
            </a:r>
            <a:endParaRPr lang="es-AR" dirty="0"/>
          </a:p>
          <a:p>
            <a:r>
              <a:rPr lang="es-AR" sz="2800" b="1" dirty="0"/>
              <a:t>Dentro de Spectrum</a:t>
            </a:r>
          </a:p>
          <a:p>
            <a:pPr lvl="1"/>
            <a:r>
              <a:rPr lang="es-AR" dirty="0"/>
              <a:t>Botón “Ayuda”</a:t>
            </a:r>
          </a:p>
          <a:p>
            <a:pPr lvl="1"/>
            <a:r>
              <a:rPr lang="es-AR" dirty="0"/>
              <a:t>Botón “Apoyo en Internet”</a:t>
            </a:r>
          </a:p>
        </p:txBody>
      </p:sp>
      <p:pic>
        <p:nvPicPr>
          <p:cNvPr id="5" name="Picture 4">
            <a:extLst>
              <a:ext uri="{FF2B5EF4-FFF2-40B4-BE49-F238E27FC236}">
                <a16:creationId xmlns:a16="http://schemas.microsoft.com/office/drawing/2014/main" id="{3D40A1E6-912B-1197-F8A3-0C354D39C14D}"/>
              </a:ext>
            </a:extLst>
          </p:cNvPr>
          <p:cNvPicPr>
            <a:picLocks noChangeAspect="1"/>
          </p:cNvPicPr>
          <p:nvPr/>
        </p:nvPicPr>
        <p:blipFill>
          <a:blip r:embed="rId4"/>
          <a:stretch>
            <a:fillRect/>
          </a:stretch>
        </p:blipFill>
        <p:spPr>
          <a:xfrm>
            <a:off x="5010227" y="3243574"/>
            <a:ext cx="2262908" cy="1313436"/>
          </a:xfrm>
          <a:prstGeom prst="rect">
            <a:avLst/>
          </a:prstGeom>
        </p:spPr>
      </p:pic>
    </p:spTree>
    <p:extLst>
      <p:ext uri="{BB962C8B-B14F-4D97-AF65-F5344CB8AC3E}">
        <p14:creationId xmlns:p14="http://schemas.microsoft.com/office/powerpoint/2010/main" val="3663627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5A8A25-3F5B-09F4-A439-FBDFE74317F0}"/>
              </a:ext>
            </a:extLst>
          </p:cNvPr>
          <p:cNvSpPr txBox="1"/>
          <p:nvPr/>
        </p:nvSpPr>
        <p:spPr>
          <a:xfrm>
            <a:off x="609600" y="3205113"/>
            <a:ext cx="10972800" cy="769441"/>
          </a:xfrm>
          <a:prstGeom prst="rect">
            <a:avLst/>
          </a:prstGeom>
          <a:noFill/>
        </p:spPr>
        <p:txBody>
          <a:bodyPr wrap="square" rtlCol="0">
            <a:spAutoFit/>
          </a:bodyPr>
          <a:lstStyle/>
          <a:p>
            <a:pPr algn="ctr"/>
            <a:r>
              <a:rPr lang="es-AR" sz="4400" b="1" dirty="0">
                <a:solidFill>
                  <a:schemeClr val="bg1"/>
                </a:solidFill>
                <a:latin typeface="+mj-lt"/>
              </a:rPr>
              <a:t>Inicio en Spectrum</a:t>
            </a:r>
          </a:p>
        </p:txBody>
      </p:sp>
    </p:spTree>
    <p:extLst>
      <p:ext uri="{BB962C8B-B14F-4D97-AF65-F5344CB8AC3E}">
        <p14:creationId xmlns:p14="http://schemas.microsoft.com/office/powerpoint/2010/main" val="2752107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1623CEA-A5F8-9E4D-921B-F396489D96C8}"/>
              </a:ext>
            </a:extLst>
          </p:cNvPr>
          <p:cNvPicPr>
            <a:picLocks noChangeAspect="1"/>
          </p:cNvPicPr>
          <p:nvPr/>
        </p:nvPicPr>
        <p:blipFill>
          <a:blip r:embed="rId3"/>
          <a:stretch>
            <a:fillRect/>
          </a:stretch>
        </p:blipFill>
        <p:spPr>
          <a:xfrm>
            <a:off x="3188652" y="4478500"/>
            <a:ext cx="4593503" cy="2327524"/>
          </a:xfrm>
          <a:prstGeom prst="rect">
            <a:avLst/>
          </a:prstGeom>
        </p:spPr>
      </p:pic>
      <p:pic>
        <p:nvPicPr>
          <p:cNvPr id="9" name="Picture 8">
            <a:extLst>
              <a:ext uri="{FF2B5EF4-FFF2-40B4-BE49-F238E27FC236}">
                <a16:creationId xmlns:a16="http://schemas.microsoft.com/office/drawing/2014/main" id="{AF962E80-82CB-4B65-AB07-7B24FB3EE975}"/>
              </a:ext>
            </a:extLst>
          </p:cNvPr>
          <p:cNvPicPr>
            <a:picLocks noChangeAspect="1"/>
          </p:cNvPicPr>
          <p:nvPr/>
        </p:nvPicPr>
        <p:blipFill>
          <a:blip r:embed="rId4"/>
          <a:srcRect/>
          <a:stretch/>
        </p:blipFill>
        <p:spPr>
          <a:xfrm>
            <a:off x="6779492" y="955402"/>
            <a:ext cx="5187040" cy="3292143"/>
          </a:xfrm>
          <a:prstGeom prst="rect">
            <a:avLst/>
          </a:prstGeom>
          <a:ln>
            <a:solidFill>
              <a:schemeClr val="bg1">
                <a:lumMod val="85000"/>
              </a:schemeClr>
            </a:solidFill>
          </a:ln>
        </p:spPr>
      </p:pic>
      <p:sp>
        <p:nvSpPr>
          <p:cNvPr id="6" name="Oval 5">
            <a:extLst>
              <a:ext uri="{FF2B5EF4-FFF2-40B4-BE49-F238E27FC236}">
                <a16:creationId xmlns:a16="http://schemas.microsoft.com/office/drawing/2014/main" id="{2BCD27CA-D67D-4AD8-990C-1B59C0284DF5}"/>
              </a:ext>
            </a:extLst>
          </p:cNvPr>
          <p:cNvSpPr/>
          <p:nvPr/>
        </p:nvSpPr>
        <p:spPr>
          <a:xfrm>
            <a:off x="3188652" y="5963247"/>
            <a:ext cx="1744198" cy="3100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9C63167-F373-444E-9852-008730EB5934}"/>
              </a:ext>
            </a:extLst>
          </p:cNvPr>
          <p:cNvSpPr>
            <a:spLocks noGrp="1"/>
          </p:cNvSpPr>
          <p:nvPr>
            <p:ph type="title"/>
          </p:nvPr>
        </p:nvSpPr>
        <p:spPr>
          <a:xfrm>
            <a:off x="609600" y="274638"/>
            <a:ext cx="11356932" cy="1143000"/>
          </a:xfrm>
        </p:spPr>
        <p:txBody>
          <a:bodyPr/>
          <a:lstStyle/>
          <a:p>
            <a:r>
              <a:rPr lang="en-US" dirty="0"/>
              <a:t>Software Spectrum para 2023 (v6.25 o v6.26)</a:t>
            </a:r>
            <a:br>
              <a:rPr lang="en-US" dirty="0"/>
            </a:br>
            <a:r>
              <a:rPr lang="es-AR" sz="3200" dirty="0">
                <a:solidFill>
                  <a:srgbClr val="C00000"/>
                </a:solidFill>
              </a:rPr>
              <a:t>Versión de Escritorio (Desktop) </a:t>
            </a:r>
          </a:p>
        </p:txBody>
      </p:sp>
      <p:sp>
        <p:nvSpPr>
          <p:cNvPr id="2" name="Content Placeholder 1">
            <a:extLst>
              <a:ext uri="{FF2B5EF4-FFF2-40B4-BE49-F238E27FC236}">
                <a16:creationId xmlns:a16="http://schemas.microsoft.com/office/drawing/2014/main" id="{1D788167-AAD2-5508-0D56-52B32C6CF513}"/>
              </a:ext>
            </a:extLst>
          </p:cNvPr>
          <p:cNvSpPr>
            <a:spLocks noGrp="1"/>
          </p:cNvSpPr>
          <p:nvPr>
            <p:ph idx="1"/>
          </p:nvPr>
        </p:nvSpPr>
        <p:spPr>
          <a:xfrm>
            <a:off x="337458" y="1500962"/>
            <a:ext cx="6353830" cy="4525963"/>
          </a:xfrm>
        </p:spPr>
        <p:txBody>
          <a:bodyPr>
            <a:normAutofit/>
          </a:bodyPr>
          <a:lstStyle/>
          <a:p>
            <a:pPr>
              <a:spcAft>
                <a:spcPts val="1200"/>
              </a:spcAft>
              <a:buFont typeface="Arial" panose="020B0604020202020204" pitchFamily="34" charset="0"/>
              <a:buAutoNum type="arabicPeriod"/>
            </a:pPr>
            <a:r>
              <a:rPr lang="es-AR" sz="1800" dirty="0"/>
              <a:t>Descargar la versión más actualizada del software de Spectrum software de la web de Avenir Health </a:t>
            </a:r>
            <a:r>
              <a:rPr lang="es-AR" sz="1800" b="1" dirty="0">
                <a:solidFill>
                  <a:schemeClr val="accent1">
                    <a:lumMod val="75000"/>
                  </a:schemeClr>
                </a:solidFill>
                <a:hlinkClick r:id="rId5"/>
              </a:rPr>
              <a:t>https://avenirhealth.org/software-spectrum.php</a:t>
            </a:r>
            <a:endParaRPr lang="es-AR" sz="1800" dirty="0"/>
          </a:p>
          <a:p>
            <a:pPr marL="342900" indent="-342900">
              <a:spcAft>
                <a:spcPts val="1200"/>
              </a:spcAft>
              <a:buAutoNum type="arabicPeriod"/>
            </a:pPr>
            <a:r>
              <a:rPr lang="es-AR" sz="1800" dirty="0"/>
              <a:t>Hacer correr el archivo </a:t>
            </a:r>
            <a:r>
              <a:rPr lang="es-AR" sz="1800" b="1" dirty="0"/>
              <a:t>SpecInstall.exe </a:t>
            </a:r>
            <a:r>
              <a:rPr lang="es-AR" sz="1800" dirty="0"/>
              <a:t>para instalar Spectrum</a:t>
            </a:r>
          </a:p>
          <a:p>
            <a:pPr marL="342900" indent="-342900">
              <a:spcAft>
                <a:spcPts val="1200"/>
              </a:spcAft>
              <a:buAutoNum type="arabicPeriod"/>
            </a:pPr>
            <a:r>
              <a:rPr lang="es-AR" sz="1800" dirty="0"/>
              <a:t>Iniciar Spectrum seleccionándolo desde el Menú de Inicio.</a:t>
            </a:r>
          </a:p>
          <a:p>
            <a:pPr marL="342900" indent="-342900">
              <a:spcAft>
                <a:spcPts val="1200"/>
              </a:spcAft>
              <a:buAutoNum type="arabicPeriod"/>
            </a:pPr>
            <a:r>
              <a:rPr lang="es-AR" sz="1800" dirty="0"/>
              <a:t>Abrir su proyección de Spectrum 2022. </a:t>
            </a:r>
          </a:p>
          <a:p>
            <a:pPr marL="342900" indent="-342900">
              <a:spcAft>
                <a:spcPts val="1200"/>
              </a:spcAft>
              <a:buAutoNum type="arabicPeriod"/>
            </a:pPr>
            <a:r>
              <a:rPr lang="es-AR" sz="1800" dirty="0"/>
              <a:t>Utilizar ‘Archivo &gt; Guardar Como’ para guardar el archivo con un NUEVO NOMBRE (ejemplo ‘País_23enero2023’</a:t>
            </a:r>
          </a:p>
        </p:txBody>
      </p:sp>
      <p:cxnSp>
        <p:nvCxnSpPr>
          <p:cNvPr id="8" name="Straight Arrow Connector 7">
            <a:extLst>
              <a:ext uri="{FF2B5EF4-FFF2-40B4-BE49-F238E27FC236}">
                <a16:creationId xmlns:a16="http://schemas.microsoft.com/office/drawing/2014/main" id="{6ABBA060-3DBB-40D8-9E47-CB1041920A09}"/>
              </a:ext>
            </a:extLst>
          </p:cNvPr>
          <p:cNvCxnSpPr>
            <a:cxnSpLocks/>
            <a:endCxn id="7" idx="1"/>
          </p:cNvCxnSpPr>
          <p:nvPr/>
        </p:nvCxnSpPr>
        <p:spPr>
          <a:xfrm>
            <a:off x="7596162" y="2236889"/>
            <a:ext cx="2985103" cy="166914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ACC03253-683F-40C6-E139-105ECE391801}"/>
              </a:ext>
            </a:extLst>
          </p:cNvPr>
          <p:cNvSpPr/>
          <p:nvPr/>
        </p:nvSpPr>
        <p:spPr>
          <a:xfrm>
            <a:off x="10581265" y="3763944"/>
            <a:ext cx="1015423" cy="28418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2305211-65C2-F311-8060-AB029F878BD4}"/>
              </a:ext>
            </a:extLst>
          </p:cNvPr>
          <p:cNvPicPr>
            <a:picLocks noChangeAspect="1"/>
          </p:cNvPicPr>
          <p:nvPr/>
        </p:nvPicPr>
        <p:blipFill>
          <a:blip r:embed="rId6"/>
          <a:stretch>
            <a:fillRect/>
          </a:stretch>
        </p:blipFill>
        <p:spPr>
          <a:xfrm>
            <a:off x="5475640" y="1766185"/>
            <a:ext cx="2162175" cy="657225"/>
          </a:xfrm>
          <a:prstGeom prst="rect">
            <a:avLst/>
          </a:prstGeom>
          <a:ln w="25400">
            <a:solidFill>
              <a:srgbClr val="FF0000"/>
            </a:solidFill>
          </a:ln>
        </p:spPr>
      </p:pic>
    </p:spTree>
    <p:extLst>
      <p:ext uri="{BB962C8B-B14F-4D97-AF65-F5344CB8AC3E}">
        <p14:creationId xmlns:p14="http://schemas.microsoft.com/office/powerpoint/2010/main" val="1686217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A7BC3C84-4052-7CEA-AF2C-CCD650E759B5}"/>
              </a:ext>
            </a:extLst>
          </p:cNvPr>
          <p:cNvPicPr>
            <a:picLocks noChangeAspect="1"/>
          </p:cNvPicPr>
          <p:nvPr/>
        </p:nvPicPr>
        <p:blipFill>
          <a:blip r:embed="rId3"/>
          <a:stretch>
            <a:fillRect/>
          </a:stretch>
        </p:blipFill>
        <p:spPr>
          <a:xfrm>
            <a:off x="886351" y="2249437"/>
            <a:ext cx="4078320" cy="4333925"/>
          </a:xfrm>
          <a:prstGeom prst="rect">
            <a:avLst/>
          </a:prstGeom>
        </p:spPr>
      </p:pic>
      <p:pic>
        <p:nvPicPr>
          <p:cNvPr id="12" name="Picture 11">
            <a:extLst>
              <a:ext uri="{FF2B5EF4-FFF2-40B4-BE49-F238E27FC236}">
                <a16:creationId xmlns:a16="http://schemas.microsoft.com/office/drawing/2014/main" id="{08E53ACC-316A-F085-898A-6C2FEAD5F109}"/>
              </a:ext>
            </a:extLst>
          </p:cNvPr>
          <p:cNvPicPr>
            <a:picLocks noChangeAspect="1"/>
          </p:cNvPicPr>
          <p:nvPr/>
        </p:nvPicPr>
        <p:blipFill>
          <a:blip r:embed="rId4"/>
          <a:stretch>
            <a:fillRect/>
          </a:stretch>
        </p:blipFill>
        <p:spPr>
          <a:xfrm>
            <a:off x="204880" y="1163484"/>
            <a:ext cx="3076575" cy="1066800"/>
          </a:xfrm>
          <a:prstGeom prst="rect">
            <a:avLst/>
          </a:prstGeom>
        </p:spPr>
      </p:pic>
      <p:sp>
        <p:nvSpPr>
          <p:cNvPr id="2" name="Title 1">
            <a:extLst>
              <a:ext uri="{FF2B5EF4-FFF2-40B4-BE49-F238E27FC236}">
                <a16:creationId xmlns:a16="http://schemas.microsoft.com/office/drawing/2014/main" id="{766D13A1-3996-547C-E539-E418193305C6}"/>
              </a:ext>
            </a:extLst>
          </p:cNvPr>
          <p:cNvSpPr>
            <a:spLocks noGrp="1"/>
          </p:cNvSpPr>
          <p:nvPr>
            <p:ph type="title"/>
          </p:nvPr>
        </p:nvSpPr>
        <p:spPr>
          <a:xfrm>
            <a:off x="609600" y="98068"/>
            <a:ext cx="10972800" cy="1143000"/>
          </a:xfrm>
        </p:spPr>
        <p:txBody>
          <a:bodyPr/>
          <a:lstStyle/>
          <a:p>
            <a:r>
              <a:rPr lang="es-AR" dirty="0"/>
              <a:t>Cambiar el año final de la proyección a 2030</a:t>
            </a:r>
          </a:p>
        </p:txBody>
      </p:sp>
      <p:sp>
        <p:nvSpPr>
          <p:cNvPr id="3" name="Content Placeholder 2">
            <a:extLst>
              <a:ext uri="{FF2B5EF4-FFF2-40B4-BE49-F238E27FC236}">
                <a16:creationId xmlns:a16="http://schemas.microsoft.com/office/drawing/2014/main" id="{19BF72D4-2570-9E0A-82DB-E9FD1BB06F59}"/>
              </a:ext>
            </a:extLst>
          </p:cNvPr>
          <p:cNvSpPr>
            <a:spLocks noGrp="1"/>
          </p:cNvSpPr>
          <p:nvPr>
            <p:ph idx="1"/>
          </p:nvPr>
        </p:nvSpPr>
        <p:spPr>
          <a:xfrm>
            <a:off x="5244445" y="1600200"/>
            <a:ext cx="6337955" cy="4525963"/>
          </a:xfrm>
        </p:spPr>
        <p:txBody>
          <a:bodyPr>
            <a:normAutofit/>
          </a:bodyPr>
          <a:lstStyle/>
          <a:p>
            <a:pPr marL="457200" indent="-457200">
              <a:buFont typeface="+mj-lt"/>
              <a:buAutoNum type="arabicPeriod"/>
            </a:pPr>
            <a:r>
              <a:rPr lang="es-AR" sz="2400" dirty="0"/>
              <a:t>Abrir la proyección. </a:t>
            </a:r>
          </a:p>
          <a:p>
            <a:pPr marL="457200" indent="-457200">
              <a:buFont typeface="+mj-lt"/>
              <a:buAutoNum type="arabicPeriod"/>
            </a:pPr>
            <a:r>
              <a:rPr lang="es-AR" sz="2400" dirty="0"/>
              <a:t>Usar el menú desplegable “Año final” para cambiar el año final a 2030 (o más tarde).  </a:t>
            </a:r>
          </a:p>
        </p:txBody>
      </p:sp>
      <p:sp>
        <p:nvSpPr>
          <p:cNvPr id="11" name="Oval 10">
            <a:extLst>
              <a:ext uri="{FF2B5EF4-FFF2-40B4-BE49-F238E27FC236}">
                <a16:creationId xmlns:a16="http://schemas.microsoft.com/office/drawing/2014/main" id="{3C7EE279-D705-97BB-BB7F-B9AD36C31E6A}"/>
              </a:ext>
            </a:extLst>
          </p:cNvPr>
          <p:cNvSpPr/>
          <p:nvPr/>
        </p:nvSpPr>
        <p:spPr>
          <a:xfrm>
            <a:off x="2637119" y="1427999"/>
            <a:ext cx="644336" cy="58768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Down 15">
            <a:extLst>
              <a:ext uri="{FF2B5EF4-FFF2-40B4-BE49-F238E27FC236}">
                <a16:creationId xmlns:a16="http://schemas.microsoft.com/office/drawing/2014/main" id="{7281F2DA-BE5D-3D00-8F61-2A2EF2E6D44E}"/>
              </a:ext>
            </a:extLst>
          </p:cNvPr>
          <p:cNvSpPr/>
          <p:nvPr/>
        </p:nvSpPr>
        <p:spPr>
          <a:xfrm>
            <a:off x="2768349" y="2003063"/>
            <a:ext cx="314325" cy="29986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88D952B-F26D-6993-B9A2-854FE55A24E8}"/>
              </a:ext>
            </a:extLst>
          </p:cNvPr>
          <p:cNvSpPr/>
          <p:nvPr/>
        </p:nvSpPr>
        <p:spPr>
          <a:xfrm>
            <a:off x="1462797" y="3264031"/>
            <a:ext cx="593023" cy="4572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3946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C522F-1A83-4D66-1AD0-627C3617CD94}"/>
              </a:ext>
            </a:extLst>
          </p:cNvPr>
          <p:cNvSpPr>
            <a:spLocks noGrp="1"/>
          </p:cNvSpPr>
          <p:nvPr>
            <p:ph type="title"/>
          </p:nvPr>
        </p:nvSpPr>
        <p:spPr/>
        <p:txBody>
          <a:bodyPr/>
          <a:lstStyle/>
          <a:p>
            <a:r>
              <a:rPr lang="en-US" dirty="0" err="1"/>
              <a:t>Comprobar</a:t>
            </a:r>
            <a:r>
              <a:rPr lang="en-US" dirty="0"/>
              <a:t> que </a:t>
            </a:r>
            <a:r>
              <a:rPr lang="en-US" dirty="0" err="1"/>
              <a:t>tiene</a:t>
            </a:r>
            <a:r>
              <a:rPr lang="en-US" dirty="0"/>
              <a:t> Java</a:t>
            </a:r>
          </a:p>
        </p:txBody>
      </p:sp>
      <p:pic>
        <p:nvPicPr>
          <p:cNvPr id="5" name="Picture 4">
            <a:extLst>
              <a:ext uri="{FF2B5EF4-FFF2-40B4-BE49-F238E27FC236}">
                <a16:creationId xmlns:a16="http://schemas.microsoft.com/office/drawing/2014/main" id="{59BA6B67-02D7-D510-EE8C-479CC43BA027}"/>
              </a:ext>
            </a:extLst>
          </p:cNvPr>
          <p:cNvPicPr>
            <a:picLocks noChangeAspect="1"/>
          </p:cNvPicPr>
          <p:nvPr/>
        </p:nvPicPr>
        <p:blipFill>
          <a:blip r:embed="rId3"/>
          <a:stretch>
            <a:fillRect/>
          </a:stretch>
        </p:blipFill>
        <p:spPr>
          <a:xfrm>
            <a:off x="796089" y="1266825"/>
            <a:ext cx="5562600" cy="4324350"/>
          </a:xfrm>
          <a:prstGeom prst="rect">
            <a:avLst/>
          </a:prstGeom>
        </p:spPr>
      </p:pic>
      <p:pic>
        <p:nvPicPr>
          <p:cNvPr id="7" name="Picture 6">
            <a:extLst>
              <a:ext uri="{FF2B5EF4-FFF2-40B4-BE49-F238E27FC236}">
                <a16:creationId xmlns:a16="http://schemas.microsoft.com/office/drawing/2014/main" id="{5888BFC2-5C8D-82B5-43D1-FE99F3885160}"/>
              </a:ext>
            </a:extLst>
          </p:cNvPr>
          <p:cNvPicPr>
            <a:picLocks noChangeAspect="1"/>
          </p:cNvPicPr>
          <p:nvPr/>
        </p:nvPicPr>
        <p:blipFill>
          <a:blip r:embed="rId4"/>
          <a:stretch>
            <a:fillRect/>
          </a:stretch>
        </p:blipFill>
        <p:spPr>
          <a:xfrm>
            <a:off x="7473616" y="2261921"/>
            <a:ext cx="4108784" cy="2334157"/>
          </a:xfrm>
          <a:prstGeom prst="rect">
            <a:avLst/>
          </a:prstGeom>
        </p:spPr>
      </p:pic>
      <p:sp>
        <p:nvSpPr>
          <p:cNvPr id="8" name="Arrow: Right 7">
            <a:extLst>
              <a:ext uri="{FF2B5EF4-FFF2-40B4-BE49-F238E27FC236}">
                <a16:creationId xmlns:a16="http://schemas.microsoft.com/office/drawing/2014/main" id="{E5C8EF67-D23F-5D69-B178-3C1FC59B7D25}"/>
              </a:ext>
            </a:extLst>
          </p:cNvPr>
          <p:cNvSpPr/>
          <p:nvPr/>
        </p:nvSpPr>
        <p:spPr>
          <a:xfrm>
            <a:off x="6481011" y="2598821"/>
            <a:ext cx="705852" cy="19250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3109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9E14B1-B784-4F75-12DC-B3CCD608C8C3}"/>
              </a:ext>
            </a:extLst>
          </p:cNvPr>
          <p:cNvSpPr txBox="1"/>
          <p:nvPr/>
        </p:nvSpPr>
        <p:spPr>
          <a:xfrm>
            <a:off x="609600" y="3205113"/>
            <a:ext cx="10972800" cy="1446550"/>
          </a:xfrm>
          <a:prstGeom prst="rect">
            <a:avLst/>
          </a:prstGeom>
          <a:noFill/>
        </p:spPr>
        <p:txBody>
          <a:bodyPr wrap="square" rtlCol="0">
            <a:spAutoFit/>
          </a:bodyPr>
          <a:lstStyle/>
          <a:p>
            <a:pPr algn="ctr"/>
            <a:r>
              <a:rPr lang="es-ES" sz="4400" b="1" dirty="0">
                <a:solidFill>
                  <a:schemeClr val="bg1"/>
                </a:solidFill>
                <a:latin typeface="+mj-lt"/>
              </a:rPr>
              <a:t>Visión general de los modelos utilizados para generar estimaciones de VIH</a:t>
            </a:r>
            <a:endParaRPr lang="en-US" sz="4400" b="1" dirty="0">
              <a:solidFill>
                <a:schemeClr val="bg1"/>
              </a:solidFill>
              <a:latin typeface="+mj-lt"/>
            </a:endParaRPr>
          </a:p>
        </p:txBody>
      </p:sp>
    </p:spTree>
    <p:extLst>
      <p:ext uri="{BB962C8B-B14F-4D97-AF65-F5344CB8AC3E}">
        <p14:creationId xmlns:p14="http://schemas.microsoft.com/office/powerpoint/2010/main" val="341869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4C7D-F846-EF5F-48AF-2E4DBFDE4687}"/>
              </a:ext>
            </a:extLst>
          </p:cNvPr>
          <p:cNvSpPr>
            <a:spLocks noGrp="1"/>
          </p:cNvSpPr>
          <p:nvPr>
            <p:ph type="title"/>
          </p:nvPr>
        </p:nvSpPr>
        <p:spPr/>
        <p:txBody>
          <a:bodyPr/>
          <a:lstStyle/>
          <a:p>
            <a:r>
              <a:rPr lang="es-AR" dirty="0"/>
              <a:t>Propósito del modelaje de la epidemia de VIH</a:t>
            </a:r>
          </a:p>
        </p:txBody>
      </p:sp>
      <p:sp>
        <p:nvSpPr>
          <p:cNvPr id="3" name="Content Placeholder 2">
            <a:extLst>
              <a:ext uri="{FF2B5EF4-FFF2-40B4-BE49-F238E27FC236}">
                <a16:creationId xmlns:a16="http://schemas.microsoft.com/office/drawing/2014/main" id="{5C11156F-41B2-8999-4DC1-54F585EB106A}"/>
              </a:ext>
            </a:extLst>
          </p:cNvPr>
          <p:cNvSpPr>
            <a:spLocks noGrp="1"/>
          </p:cNvSpPr>
          <p:nvPr>
            <p:ph idx="1"/>
          </p:nvPr>
        </p:nvSpPr>
        <p:spPr>
          <a:xfrm>
            <a:off x="609599" y="1600200"/>
            <a:ext cx="11073319" cy="4525963"/>
          </a:xfrm>
        </p:spPr>
        <p:txBody>
          <a:bodyPr/>
          <a:lstStyle/>
          <a:p>
            <a:pPr marL="0" indent="0" algn="ctr">
              <a:buNone/>
            </a:pPr>
            <a:r>
              <a:rPr lang="es-AR" dirty="0"/>
              <a:t>Utilizamos modelos para sintetizar los datos y estimar indicadores clave </a:t>
            </a:r>
          </a:p>
        </p:txBody>
      </p:sp>
      <p:graphicFrame>
        <p:nvGraphicFramePr>
          <p:cNvPr id="4" name="Diagram 3">
            <a:extLst>
              <a:ext uri="{FF2B5EF4-FFF2-40B4-BE49-F238E27FC236}">
                <a16:creationId xmlns:a16="http://schemas.microsoft.com/office/drawing/2014/main" id="{6259AAAF-9B2F-4DDF-A363-D46544542F15}"/>
              </a:ext>
            </a:extLst>
          </p:cNvPr>
          <p:cNvGraphicFramePr/>
          <p:nvPr>
            <p:extLst>
              <p:ext uri="{D42A27DB-BD31-4B8C-83A1-F6EECF244321}">
                <p14:modId xmlns:p14="http://schemas.microsoft.com/office/powerpoint/2010/main" val="518819174"/>
              </p:ext>
            </p:extLst>
          </p:nvPr>
        </p:nvGraphicFramePr>
        <p:xfrm>
          <a:off x="2112519" y="2074275"/>
          <a:ext cx="7966962" cy="4526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4445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466850" y="141323"/>
            <a:ext cx="9258300" cy="792163"/>
          </a:xfrm>
        </p:spPr>
        <p:txBody>
          <a:bodyPr anchor="t">
            <a:normAutofit/>
          </a:bodyPr>
          <a:lstStyle/>
          <a:p>
            <a:pPr eaLnBrk="1" hangingPunct="1"/>
            <a:r>
              <a:rPr lang="es-AR" altLang="en-US" dirty="0"/>
              <a:t>Estructura</a:t>
            </a:r>
          </a:p>
        </p:txBody>
      </p:sp>
      <p:sp>
        <p:nvSpPr>
          <p:cNvPr id="6" name="Flowchart: Process 5"/>
          <p:cNvSpPr/>
          <p:nvPr/>
        </p:nvSpPr>
        <p:spPr>
          <a:xfrm>
            <a:off x="1447800" y="1524000"/>
            <a:ext cx="2286000" cy="914400"/>
          </a:xfrm>
          <a:prstGeom prst="flowChartProcess">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solidFill>
                  <a:schemeClr val="tx1"/>
                </a:solidFill>
              </a:rPr>
              <a:t>Información Demográfica</a:t>
            </a:r>
          </a:p>
        </p:txBody>
      </p:sp>
      <p:sp>
        <p:nvSpPr>
          <p:cNvPr id="7" name="Flowchart: Process 6"/>
          <p:cNvSpPr/>
          <p:nvPr/>
        </p:nvSpPr>
        <p:spPr>
          <a:xfrm>
            <a:off x="1447800" y="2667000"/>
            <a:ext cx="2286000" cy="914400"/>
          </a:xfrm>
          <a:prstGeom prst="flowChartProcess">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solidFill>
                  <a:schemeClr val="tx1"/>
                </a:solidFill>
              </a:rPr>
              <a:t>Estadísticas de Programa</a:t>
            </a:r>
          </a:p>
        </p:txBody>
      </p:sp>
      <p:sp>
        <p:nvSpPr>
          <p:cNvPr id="8" name="Flowchart: Process 7"/>
          <p:cNvSpPr/>
          <p:nvPr/>
        </p:nvSpPr>
        <p:spPr>
          <a:xfrm>
            <a:off x="1447800" y="3810000"/>
            <a:ext cx="2286000" cy="914400"/>
          </a:xfrm>
          <a:prstGeom prst="flowChartProcess">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solidFill>
                  <a:schemeClr val="tx1"/>
                </a:solidFill>
              </a:rPr>
              <a:t>Patrones Epidémicos</a:t>
            </a:r>
          </a:p>
        </p:txBody>
      </p:sp>
      <p:sp>
        <p:nvSpPr>
          <p:cNvPr id="9" name="Flowchart: Process 8"/>
          <p:cNvSpPr/>
          <p:nvPr/>
        </p:nvSpPr>
        <p:spPr>
          <a:xfrm>
            <a:off x="1447800" y="4953000"/>
            <a:ext cx="2286000" cy="1356320"/>
          </a:xfrm>
          <a:prstGeom prst="flowChartProcess">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solidFill>
                  <a:schemeClr val="tx1"/>
                </a:solidFill>
              </a:rPr>
              <a:t>Vigilancia, Encuestas e Información rutinaria de testeo</a:t>
            </a:r>
          </a:p>
        </p:txBody>
      </p:sp>
      <p:sp>
        <p:nvSpPr>
          <p:cNvPr id="10" name="Flowchart: Process 9"/>
          <p:cNvSpPr/>
          <p:nvPr/>
        </p:nvSpPr>
        <p:spPr>
          <a:xfrm>
            <a:off x="4787899" y="1600200"/>
            <a:ext cx="3060699" cy="2971800"/>
          </a:xfrm>
          <a:prstGeom prst="flowChartProcess">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2400" b="1" dirty="0">
                <a:solidFill>
                  <a:schemeClr val="tx1"/>
                </a:solidFill>
              </a:rPr>
              <a:t>Cálculos de Spectrum/AIM</a:t>
            </a:r>
          </a:p>
          <a:p>
            <a:pPr algn="ctr">
              <a:defRPr/>
            </a:pPr>
            <a:endParaRPr lang="es-AR" dirty="0">
              <a:solidFill>
                <a:schemeClr val="tx1"/>
              </a:solidFill>
            </a:endParaRPr>
          </a:p>
          <a:p>
            <a:pPr algn="ctr">
              <a:defRPr/>
            </a:pPr>
            <a:r>
              <a:rPr lang="es-AR" dirty="0">
                <a:solidFill>
                  <a:schemeClr val="tx1"/>
                </a:solidFill>
              </a:rPr>
              <a:t>Adultos</a:t>
            </a:r>
          </a:p>
          <a:p>
            <a:pPr algn="ctr">
              <a:defRPr/>
            </a:pPr>
            <a:r>
              <a:rPr lang="es-AR" dirty="0">
                <a:solidFill>
                  <a:schemeClr val="tx1"/>
                </a:solidFill>
              </a:rPr>
              <a:t>Transmisión Madre-Hijo</a:t>
            </a:r>
          </a:p>
          <a:p>
            <a:pPr algn="ctr">
              <a:defRPr/>
            </a:pPr>
            <a:r>
              <a:rPr lang="es-AR" dirty="0">
                <a:solidFill>
                  <a:schemeClr val="tx1"/>
                </a:solidFill>
              </a:rPr>
              <a:t>Niños</a:t>
            </a:r>
          </a:p>
        </p:txBody>
      </p:sp>
      <p:sp>
        <p:nvSpPr>
          <p:cNvPr id="11" name="Flowchart: Process 10"/>
          <p:cNvSpPr/>
          <p:nvPr/>
        </p:nvSpPr>
        <p:spPr>
          <a:xfrm>
            <a:off x="4523231" y="4952999"/>
            <a:ext cx="3979165" cy="1623875"/>
          </a:xfrm>
          <a:prstGeom prst="flowChartProcess">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2000" b="1" dirty="0">
                <a:solidFill>
                  <a:schemeClr val="tx1"/>
                </a:solidFill>
              </a:rPr>
              <a:t>Prevalencia e Incidencia </a:t>
            </a:r>
          </a:p>
          <a:p>
            <a:pPr algn="ctr">
              <a:defRPr/>
            </a:pPr>
            <a:r>
              <a:rPr lang="es-AR" sz="2000" dirty="0">
                <a:solidFill>
                  <a:schemeClr val="tx1"/>
                </a:solidFill>
              </a:rPr>
              <a:t>Epidemias generalizadas: EPP-Gen</a:t>
            </a:r>
          </a:p>
          <a:p>
            <a:pPr algn="ctr">
              <a:defRPr/>
            </a:pPr>
            <a:br>
              <a:rPr lang="es-AR" sz="2000" dirty="0">
                <a:solidFill>
                  <a:schemeClr val="tx1"/>
                </a:solidFill>
              </a:rPr>
            </a:br>
            <a:r>
              <a:rPr lang="es-AR" sz="2000" dirty="0">
                <a:solidFill>
                  <a:schemeClr val="tx1"/>
                </a:solidFill>
              </a:rPr>
              <a:t>Epidemias concentradas: </a:t>
            </a:r>
          </a:p>
          <a:p>
            <a:pPr algn="ctr">
              <a:defRPr/>
            </a:pPr>
            <a:r>
              <a:rPr lang="es-AR" sz="2000" dirty="0">
                <a:solidFill>
                  <a:schemeClr val="tx1"/>
                </a:solidFill>
              </a:rPr>
              <a:t>EPP / CSAVR / AEM / ECDC</a:t>
            </a:r>
          </a:p>
        </p:txBody>
      </p:sp>
      <p:cxnSp>
        <p:nvCxnSpPr>
          <p:cNvPr id="13" name="Straight Arrow Connector 12"/>
          <p:cNvCxnSpPr>
            <a:cxnSpLocks/>
          </p:cNvCxnSpPr>
          <p:nvPr/>
        </p:nvCxnSpPr>
        <p:spPr>
          <a:xfrm>
            <a:off x="3733800" y="5517232"/>
            <a:ext cx="78943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p:cNvCxnSpPr>
          <p:nvPr/>
        </p:nvCxnSpPr>
        <p:spPr>
          <a:xfrm>
            <a:off x="3733800" y="3105150"/>
            <a:ext cx="990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cxnSpLocks/>
          </p:cNvCxnSpPr>
          <p:nvPr/>
        </p:nvCxnSpPr>
        <p:spPr>
          <a:xfrm>
            <a:off x="4267200" y="1981200"/>
            <a:ext cx="0" cy="3536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3"/>
          </p:cNvCxnSpPr>
          <p:nvPr/>
        </p:nvCxnSpPr>
        <p:spPr>
          <a:xfrm>
            <a:off x="3733800" y="19812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3733800" y="43434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Flowchart: Process 26"/>
          <p:cNvSpPr/>
          <p:nvPr/>
        </p:nvSpPr>
        <p:spPr>
          <a:xfrm>
            <a:off x="8499346" y="1676400"/>
            <a:ext cx="3286249" cy="2828994"/>
          </a:xfrm>
          <a:prstGeom prst="flowChartProcess">
            <a:avLst/>
          </a:prstGeom>
          <a:solidFill>
            <a:schemeClr val="bg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2800" b="1" dirty="0">
                <a:solidFill>
                  <a:schemeClr val="tx1"/>
                </a:solidFill>
              </a:rPr>
              <a:t>Resultados a nivel Nacional </a:t>
            </a:r>
          </a:p>
          <a:p>
            <a:pPr algn="ctr">
              <a:defRPr/>
            </a:pPr>
            <a:endParaRPr lang="es-AR" sz="2400" dirty="0">
              <a:solidFill>
                <a:schemeClr val="tx1"/>
              </a:solidFill>
            </a:endParaRPr>
          </a:p>
          <a:p>
            <a:pPr algn="ctr">
              <a:defRPr/>
            </a:pPr>
            <a:r>
              <a:rPr lang="es-AR" sz="2000" dirty="0">
                <a:solidFill>
                  <a:schemeClr val="tx1"/>
                </a:solidFill>
              </a:rPr>
              <a:t>Número de PLHIV</a:t>
            </a:r>
          </a:p>
          <a:p>
            <a:pPr algn="ctr">
              <a:defRPr/>
            </a:pPr>
            <a:r>
              <a:rPr lang="es-AR" sz="2000" dirty="0">
                <a:solidFill>
                  <a:schemeClr val="tx1"/>
                </a:solidFill>
              </a:rPr>
              <a:t>Nuevas Infecciones</a:t>
            </a:r>
          </a:p>
          <a:p>
            <a:pPr algn="ctr">
              <a:defRPr/>
            </a:pPr>
            <a:r>
              <a:rPr lang="es-AR" sz="2000" dirty="0">
                <a:solidFill>
                  <a:schemeClr val="tx1"/>
                </a:solidFill>
              </a:rPr>
              <a:t>Muertes relacionadas al sida</a:t>
            </a:r>
          </a:p>
          <a:p>
            <a:pPr algn="ctr">
              <a:defRPr/>
            </a:pPr>
            <a:r>
              <a:rPr lang="es-AR" sz="2000" dirty="0">
                <a:solidFill>
                  <a:schemeClr val="tx1"/>
                </a:solidFill>
              </a:rPr>
              <a:t>Necesidad de TARV &amp; PMTCT</a:t>
            </a:r>
          </a:p>
          <a:p>
            <a:pPr algn="ctr">
              <a:defRPr/>
            </a:pPr>
            <a:r>
              <a:rPr lang="es-AR" sz="2000" dirty="0">
                <a:solidFill>
                  <a:schemeClr val="tx1"/>
                </a:solidFill>
              </a:rPr>
              <a:t>Cobertura de TARV &amp;  PMTCT</a:t>
            </a:r>
            <a:endParaRPr lang="es-AR" sz="2400" dirty="0">
              <a:solidFill>
                <a:schemeClr val="tx1"/>
              </a:solidFill>
            </a:endParaRPr>
          </a:p>
        </p:txBody>
      </p:sp>
      <p:cxnSp>
        <p:nvCxnSpPr>
          <p:cNvPr id="28" name="Straight Arrow Connector 27"/>
          <p:cNvCxnSpPr>
            <a:cxnSpLocks/>
          </p:cNvCxnSpPr>
          <p:nvPr/>
        </p:nvCxnSpPr>
        <p:spPr>
          <a:xfrm>
            <a:off x="7848598" y="3103546"/>
            <a:ext cx="650748" cy="479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A7B02E1-D885-2A9A-FF84-5387EC745B0F}"/>
              </a:ext>
            </a:extLst>
          </p:cNvPr>
          <p:cNvSpPr txBox="1"/>
          <p:nvPr/>
        </p:nvSpPr>
        <p:spPr>
          <a:xfrm>
            <a:off x="2083984" y="893055"/>
            <a:ext cx="1164293" cy="584775"/>
          </a:xfrm>
          <a:prstGeom prst="rect">
            <a:avLst/>
          </a:prstGeom>
          <a:noFill/>
        </p:spPr>
        <p:txBody>
          <a:bodyPr wrap="none" rtlCol="0">
            <a:spAutoFit/>
          </a:bodyPr>
          <a:lstStyle/>
          <a:p>
            <a:r>
              <a:rPr lang="es-AR" sz="3200" b="1" dirty="0">
                <a:solidFill>
                  <a:schemeClr val="accent2"/>
                </a:solidFill>
                <a:latin typeface="+mj-lt"/>
              </a:rPr>
              <a:t>Datos</a:t>
            </a:r>
          </a:p>
        </p:txBody>
      </p:sp>
      <p:sp>
        <p:nvSpPr>
          <p:cNvPr id="4" name="TextBox 3">
            <a:extLst>
              <a:ext uri="{FF2B5EF4-FFF2-40B4-BE49-F238E27FC236}">
                <a16:creationId xmlns:a16="http://schemas.microsoft.com/office/drawing/2014/main" id="{1E6D2E07-40F6-C765-7F4B-233FEA250EF3}"/>
              </a:ext>
            </a:extLst>
          </p:cNvPr>
          <p:cNvSpPr txBox="1"/>
          <p:nvPr/>
        </p:nvSpPr>
        <p:spPr>
          <a:xfrm>
            <a:off x="5591506" y="893055"/>
            <a:ext cx="1513556" cy="584775"/>
          </a:xfrm>
          <a:prstGeom prst="rect">
            <a:avLst/>
          </a:prstGeom>
          <a:noFill/>
        </p:spPr>
        <p:txBody>
          <a:bodyPr wrap="none" rtlCol="0">
            <a:spAutoFit/>
          </a:bodyPr>
          <a:lstStyle/>
          <a:p>
            <a:r>
              <a:rPr lang="es-AR" sz="3200" b="1" dirty="0">
                <a:solidFill>
                  <a:schemeClr val="accent6">
                    <a:lumMod val="50000"/>
                  </a:schemeClr>
                </a:solidFill>
                <a:latin typeface="+mj-lt"/>
              </a:rPr>
              <a:t>Modelo</a:t>
            </a:r>
          </a:p>
        </p:txBody>
      </p:sp>
      <p:sp>
        <p:nvSpPr>
          <p:cNvPr id="5" name="TextBox 4">
            <a:extLst>
              <a:ext uri="{FF2B5EF4-FFF2-40B4-BE49-F238E27FC236}">
                <a16:creationId xmlns:a16="http://schemas.microsoft.com/office/drawing/2014/main" id="{DBA39467-0496-F8C5-5C00-03F73556B8C0}"/>
              </a:ext>
            </a:extLst>
          </p:cNvPr>
          <p:cNvSpPr txBox="1"/>
          <p:nvPr/>
        </p:nvSpPr>
        <p:spPr>
          <a:xfrm>
            <a:off x="9409816" y="893055"/>
            <a:ext cx="2045303" cy="584775"/>
          </a:xfrm>
          <a:prstGeom prst="rect">
            <a:avLst/>
          </a:prstGeom>
          <a:noFill/>
        </p:spPr>
        <p:txBody>
          <a:bodyPr wrap="none" rtlCol="0">
            <a:spAutoFit/>
          </a:bodyPr>
          <a:lstStyle/>
          <a:p>
            <a:r>
              <a:rPr lang="es-AR" sz="3200" b="1" dirty="0">
                <a:solidFill>
                  <a:schemeClr val="bg2">
                    <a:lumMod val="50000"/>
                  </a:schemeClr>
                </a:solidFill>
                <a:latin typeface="+mj-lt"/>
              </a:rPr>
              <a:t>Resultados</a:t>
            </a:r>
          </a:p>
        </p:txBody>
      </p:sp>
      <p:sp>
        <p:nvSpPr>
          <p:cNvPr id="17" name="Arrow: Right 16">
            <a:extLst>
              <a:ext uri="{FF2B5EF4-FFF2-40B4-BE49-F238E27FC236}">
                <a16:creationId xmlns:a16="http://schemas.microsoft.com/office/drawing/2014/main" id="{B53ED25D-6AE3-0D5F-2CA4-E9D2A61D2309}"/>
              </a:ext>
            </a:extLst>
          </p:cNvPr>
          <p:cNvSpPr/>
          <p:nvPr/>
        </p:nvSpPr>
        <p:spPr>
          <a:xfrm>
            <a:off x="3768115" y="1099849"/>
            <a:ext cx="1120811" cy="171186"/>
          </a:xfrm>
          <a:prstGeom prst="rightArrow">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8264F000-C6E4-ED7F-A641-4064FEB03DAF}"/>
              </a:ext>
            </a:extLst>
          </p:cNvPr>
          <p:cNvSpPr/>
          <p:nvPr/>
        </p:nvSpPr>
        <p:spPr>
          <a:xfrm>
            <a:off x="7586426" y="1099849"/>
            <a:ext cx="1120811" cy="171186"/>
          </a:xfrm>
          <a:prstGeom prst="rightArrow">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a:extLst>
              <a:ext uri="{FF2B5EF4-FFF2-40B4-BE49-F238E27FC236}">
                <a16:creationId xmlns:a16="http://schemas.microsoft.com/office/drawing/2014/main" id="{08D17565-C496-A690-479C-F80641EF52FB}"/>
              </a:ext>
            </a:extLst>
          </p:cNvPr>
          <p:cNvCxnSpPr>
            <a:cxnSpLocks/>
            <a:endCxn id="10" idx="2"/>
          </p:cNvCxnSpPr>
          <p:nvPr/>
        </p:nvCxnSpPr>
        <p:spPr>
          <a:xfrm flipV="1">
            <a:off x="6318249" y="4572000"/>
            <a:ext cx="0" cy="3809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3454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609600" y="153069"/>
            <a:ext cx="10972800" cy="1447131"/>
          </a:xfrm>
        </p:spPr>
        <p:txBody>
          <a:bodyPr>
            <a:normAutofit fontScale="90000"/>
          </a:bodyPr>
          <a:lstStyle/>
          <a:p>
            <a:r>
              <a:rPr lang="es-AR" b="1" dirty="0">
                <a:cs typeface="Arial" panose="020B0604020202020204" pitchFamily="34" charset="0"/>
              </a:rPr>
              <a:t>Estimando tendencias de INCIDENCIA – </a:t>
            </a:r>
            <a:br>
              <a:rPr lang="es-AR" b="1" dirty="0">
                <a:cs typeface="Arial" panose="020B0604020202020204" pitchFamily="34" charset="0"/>
              </a:rPr>
            </a:br>
            <a:r>
              <a:rPr lang="es-AR" b="1" dirty="0">
                <a:cs typeface="Arial" panose="020B0604020202020204" pitchFamily="34" charset="0"/>
              </a:rPr>
              <a:t>Epidemias Concentradas </a:t>
            </a:r>
            <a:br>
              <a:rPr lang="es-AR" u="sng" dirty="0">
                <a:solidFill>
                  <a:srgbClr val="0070C0"/>
                </a:solidFill>
              </a:rPr>
            </a:br>
            <a:r>
              <a:rPr lang="es-AR" sz="2400" dirty="0">
                <a:solidFill>
                  <a:schemeClr val="tx1"/>
                </a:solidFill>
              </a:rPr>
              <a:t>Diferentes modelos pueden ser utilizados dependiendo de la información disponible</a:t>
            </a:r>
            <a:endParaRPr lang="es-AR" dirty="0">
              <a:solidFill>
                <a:schemeClr val="tx1"/>
              </a:solidFill>
            </a:endParaRPr>
          </a:p>
        </p:txBody>
      </p:sp>
      <p:graphicFrame>
        <p:nvGraphicFramePr>
          <p:cNvPr id="3" name="Table 3">
            <a:extLst>
              <a:ext uri="{FF2B5EF4-FFF2-40B4-BE49-F238E27FC236}">
                <a16:creationId xmlns:a16="http://schemas.microsoft.com/office/drawing/2014/main" id="{A498938D-29F1-4833-BCC1-632D3D78C7A9}"/>
              </a:ext>
            </a:extLst>
          </p:cNvPr>
          <p:cNvGraphicFramePr>
            <a:graphicFrameLocks noGrp="1"/>
          </p:cNvGraphicFramePr>
          <p:nvPr>
            <p:extLst>
              <p:ext uri="{D42A27DB-BD31-4B8C-83A1-F6EECF244321}">
                <p14:modId xmlns:p14="http://schemas.microsoft.com/office/powerpoint/2010/main" val="341154054"/>
              </p:ext>
            </p:extLst>
          </p:nvPr>
        </p:nvGraphicFramePr>
        <p:xfrm>
          <a:off x="195943" y="1721451"/>
          <a:ext cx="11843657" cy="5029200"/>
        </p:xfrm>
        <a:graphic>
          <a:graphicData uri="http://schemas.openxmlformats.org/drawingml/2006/table">
            <a:tbl>
              <a:tblPr firstRow="1" bandRow="1">
                <a:tableStyleId>{21E4AEA4-8DFA-4A89-87EB-49C32662AFE0}</a:tableStyleId>
              </a:tblPr>
              <a:tblGrid>
                <a:gridCol w="2886891">
                  <a:extLst>
                    <a:ext uri="{9D8B030D-6E8A-4147-A177-3AD203B41FA5}">
                      <a16:colId xmlns:a16="http://schemas.microsoft.com/office/drawing/2014/main" val="2983053911"/>
                    </a:ext>
                  </a:extLst>
                </a:gridCol>
                <a:gridCol w="8956766">
                  <a:extLst>
                    <a:ext uri="{9D8B030D-6E8A-4147-A177-3AD203B41FA5}">
                      <a16:colId xmlns:a16="http://schemas.microsoft.com/office/drawing/2014/main" val="4233037758"/>
                    </a:ext>
                  </a:extLst>
                </a:gridCol>
              </a:tblGrid>
              <a:tr h="370840">
                <a:tc>
                  <a:txBody>
                    <a:bodyPr/>
                    <a:lstStyle/>
                    <a:p>
                      <a:r>
                        <a:rPr lang="en-US" sz="2000" dirty="0" err="1"/>
                        <a:t>Modelo</a:t>
                      </a:r>
                      <a:endParaRPr lang="en-US" sz="2000" dirty="0"/>
                    </a:p>
                  </a:txBody>
                  <a:tcPr/>
                </a:tc>
                <a:tc>
                  <a:txBody>
                    <a:bodyPr/>
                    <a:lstStyle/>
                    <a:p>
                      <a:r>
                        <a:rPr lang="es-AR" sz="2000" noProof="0" dirty="0"/>
                        <a:t>Información Requerida</a:t>
                      </a:r>
                    </a:p>
                  </a:txBody>
                  <a:tcPr/>
                </a:tc>
                <a:extLst>
                  <a:ext uri="{0D108BD9-81ED-4DB2-BD59-A6C34878D82A}">
                    <a16:rowId xmlns:a16="http://schemas.microsoft.com/office/drawing/2014/main" val="4294926556"/>
                  </a:ext>
                </a:extLst>
              </a:tr>
              <a:tr h="370840">
                <a:tc>
                  <a:txBody>
                    <a:bodyPr/>
                    <a:lstStyle/>
                    <a:p>
                      <a:r>
                        <a:rPr lang="es-AR" sz="2000" noProof="0"/>
                        <a:t>Paquete de Estimación y Proyección (EPP)</a:t>
                      </a:r>
                    </a:p>
                  </a:txBody>
                  <a:tcPr/>
                </a:tc>
                <a:tc>
                  <a:txBody>
                    <a:bodyPr/>
                    <a:lstStyle/>
                    <a:p>
                      <a:r>
                        <a:rPr lang="es-AR" sz="2000" noProof="0" dirty="0"/>
                        <a:t>Datos de prevalencia para pacientes de centros de atención antenatal y poblaciones clave se obtienen de:</a:t>
                      </a:r>
                    </a:p>
                    <a:p>
                      <a:pPr marL="285750" indent="-285750">
                        <a:buFont typeface="Arial" panose="020B0604020202020204" pitchFamily="34" charset="0"/>
                        <a:buChar char="•"/>
                      </a:pPr>
                      <a:r>
                        <a:rPr lang="es-AR" sz="2000" noProof="0" dirty="0"/>
                        <a:t>Vigilancia Centinela y estudios de estudios de comportamiento/prevalencia (IBBS)</a:t>
                      </a:r>
                    </a:p>
                    <a:p>
                      <a:pPr marL="285750" indent="-285750">
                        <a:buFont typeface="Arial" panose="020B0604020202020204" pitchFamily="34" charset="0"/>
                        <a:buChar char="•"/>
                      </a:pPr>
                      <a:r>
                        <a:rPr lang="es-AR" sz="2000" noProof="0" dirty="0"/>
                        <a:t>Datos programáticos obtenidos de las fichas de notificación de caso</a:t>
                      </a:r>
                    </a:p>
                    <a:p>
                      <a:pPr marL="285750" indent="-285750">
                        <a:buFont typeface="Arial" panose="020B0604020202020204" pitchFamily="34" charset="0"/>
                        <a:buChar char="•"/>
                      </a:pPr>
                      <a:r>
                        <a:rPr lang="es-AR" sz="2000" noProof="0" dirty="0"/>
                        <a:t>Estimaciones de tamaños poblacional.</a:t>
                      </a:r>
                    </a:p>
                  </a:txBody>
                  <a:tcPr/>
                </a:tc>
                <a:extLst>
                  <a:ext uri="{0D108BD9-81ED-4DB2-BD59-A6C34878D82A}">
                    <a16:rowId xmlns:a16="http://schemas.microsoft.com/office/drawing/2014/main" val="2459542645"/>
                  </a:ext>
                </a:extLst>
              </a:tr>
              <a:tr h="370840">
                <a:tc>
                  <a:txBody>
                    <a:bodyPr/>
                    <a:lstStyle/>
                    <a:p>
                      <a:r>
                        <a:rPr lang="es-AR" sz="2000" noProof="0" dirty="0"/>
                        <a:t>Modelo Epidémico de Sida (AEM)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AR" sz="2000" noProof="0" dirty="0"/>
                        <a:t>Datos de Vigilancia de prevalencia:</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AR" sz="2000" noProof="0" dirty="0"/>
                        <a:t>Pacientes de centros de atención antenatal y poblaciones clave.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AR" sz="2000" noProof="0" dirty="0"/>
                        <a:t>Estimaciones de tamaños poblacional.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AR" sz="2000" noProof="0" dirty="0"/>
                        <a:t>Comportamientos y cobertura de servicios, por grupo. </a:t>
                      </a:r>
                    </a:p>
                  </a:txBody>
                  <a:tcPr/>
                </a:tc>
                <a:extLst>
                  <a:ext uri="{0D108BD9-81ED-4DB2-BD59-A6C34878D82A}">
                    <a16:rowId xmlns:a16="http://schemas.microsoft.com/office/drawing/2014/main" val="2574109699"/>
                  </a:ext>
                </a:extLst>
              </a:tr>
              <a:tr h="370840">
                <a:tc>
                  <a:txBody>
                    <a:bodyPr/>
                    <a:lstStyle/>
                    <a:p>
                      <a:r>
                        <a:rPr lang="es-AR" sz="2000" noProof="0" dirty="0"/>
                        <a:t>Vigilancia de Caso y Registros Vitales (CSAVR)</a:t>
                      </a:r>
                    </a:p>
                  </a:txBody>
                  <a:tcPr/>
                </a:tc>
                <a:tc>
                  <a:txBody>
                    <a:bodyPr/>
                    <a:lstStyle/>
                    <a:p>
                      <a:pPr marL="285750" indent="-285750">
                        <a:buFont typeface="Arial" panose="020B0604020202020204" pitchFamily="34" charset="0"/>
                        <a:buChar char="•"/>
                      </a:pPr>
                      <a:r>
                        <a:rPr lang="es-AR" sz="2000" noProof="0"/>
                        <a:t>Nuevos diagnósticos de VIH</a:t>
                      </a:r>
                    </a:p>
                    <a:p>
                      <a:pPr marL="285750" indent="-285750">
                        <a:buFont typeface="Arial" panose="020B0604020202020204" pitchFamily="34" charset="0"/>
                        <a:buChar char="•"/>
                      </a:pPr>
                      <a:r>
                        <a:rPr lang="es-AR" sz="2000" noProof="0"/>
                        <a:t>Muertes relacionadas al sida</a:t>
                      </a:r>
                    </a:p>
                    <a:p>
                      <a:pPr marL="285750" indent="-285750">
                        <a:buFont typeface="Arial" panose="020B0604020202020204" pitchFamily="34" charset="0"/>
                        <a:buChar char="•"/>
                      </a:pPr>
                      <a:r>
                        <a:rPr lang="es-AR" sz="2000" noProof="0"/>
                        <a:t>Opcionalmente, recuento de CD4 al momneto del diagnóstico. </a:t>
                      </a:r>
                    </a:p>
                  </a:txBody>
                  <a:tcPr/>
                </a:tc>
                <a:extLst>
                  <a:ext uri="{0D108BD9-81ED-4DB2-BD59-A6C34878D82A}">
                    <a16:rowId xmlns:a16="http://schemas.microsoft.com/office/drawing/2014/main" val="4222240978"/>
                  </a:ext>
                </a:extLst>
              </a:tr>
              <a:tr h="370840">
                <a:tc>
                  <a:txBody>
                    <a:bodyPr/>
                    <a:lstStyle/>
                    <a:p>
                      <a:r>
                        <a:rPr lang="es-AR" sz="2000" noProof="0" dirty="0"/>
                        <a:t>ECDC HIV Model </a:t>
                      </a:r>
                    </a:p>
                  </a:txBody>
                  <a:tcPr/>
                </a:tc>
                <a:tc>
                  <a:txBody>
                    <a:bodyPr/>
                    <a:lstStyle/>
                    <a:p>
                      <a:r>
                        <a:rPr lang="es-AR" sz="2000" noProof="0" dirty="0"/>
                        <a:t>Datos de vigilancia adicional: </a:t>
                      </a:r>
                    </a:p>
                    <a:p>
                      <a:r>
                        <a:rPr lang="es-AR" sz="2000" noProof="0" dirty="0"/>
                        <a:t>Nuevos diagnósticos de VIH, diagnóstico de sida, muertes relacionadas al sida.</a:t>
                      </a:r>
                    </a:p>
                  </a:txBody>
                  <a:tcPr/>
                </a:tc>
                <a:extLst>
                  <a:ext uri="{0D108BD9-81ED-4DB2-BD59-A6C34878D82A}">
                    <a16:rowId xmlns:a16="http://schemas.microsoft.com/office/drawing/2014/main" val="17873336"/>
                  </a:ext>
                </a:extLst>
              </a:tr>
            </a:tbl>
          </a:graphicData>
        </a:graphic>
      </p:graphicFrame>
    </p:spTree>
    <p:extLst>
      <p:ext uri="{BB962C8B-B14F-4D97-AF65-F5344CB8AC3E}">
        <p14:creationId xmlns:p14="http://schemas.microsoft.com/office/powerpoint/2010/main" val="3478066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F1728-8C57-86BA-9A81-C068D12BF842}"/>
              </a:ext>
            </a:extLst>
          </p:cNvPr>
          <p:cNvSpPr>
            <a:spLocks noGrp="1"/>
          </p:cNvSpPr>
          <p:nvPr>
            <p:ph type="title"/>
          </p:nvPr>
        </p:nvSpPr>
        <p:spPr>
          <a:xfrm>
            <a:off x="391886" y="248038"/>
            <a:ext cx="11297193" cy="727322"/>
          </a:xfrm>
        </p:spPr>
        <p:txBody>
          <a:bodyPr vert="horz" lIns="91440" tIns="45720" rIns="91440" bIns="45720" rtlCol="0" anchor="ctr">
            <a:noAutofit/>
          </a:bodyPr>
          <a:lstStyle/>
          <a:p>
            <a:r>
              <a:rPr lang="es-AR" sz="4100" b="1" dirty="0">
                <a:ea typeface="ＭＳ Ｐゴシック" panose="020B0600070205080204" pitchFamily="34" charset="-128"/>
                <a:cs typeface="+mn-cs"/>
              </a:rPr>
              <a:t>Modelos utilizados para crear estimaciones de VIH</a:t>
            </a:r>
          </a:p>
        </p:txBody>
      </p:sp>
      <p:graphicFrame>
        <p:nvGraphicFramePr>
          <p:cNvPr id="3" name="Table 2">
            <a:extLst>
              <a:ext uri="{FF2B5EF4-FFF2-40B4-BE49-F238E27FC236}">
                <a16:creationId xmlns:a16="http://schemas.microsoft.com/office/drawing/2014/main" id="{854C0ADB-68DF-9AF3-2A56-D820354B5ABF}"/>
              </a:ext>
            </a:extLst>
          </p:cNvPr>
          <p:cNvGraphicFramePr>
            <a:graphicFrameLocks noGrp="1"/>
          </p:cNvGraphicFramePr>
          <p:nvPr>
            <p:extLst>
              <p:ext uri="{D42A27DB-BD31-4B8C-83A1-F6EECF244321}">
                <p14:modId xmlns:p14="http://schemas.microsoft.com/office/powerpoint/2010/main" val="368255492"/>
              </p:ext>
            </p:extLst>
          </p:nvPr>
        </p:nvGraphicFramePr>
        <p:xfrm>
          <a:off x="245660" y="975360"/>
          <a:ext cx="11791663" cy="5792597"/>
        </p:xfrm>
        <a:graphic>
          <a:graphicData uri="http://schemas.openxmlformats.org/drawingml/2006/table">
            <a:tbl>
              <a:tblPr firstRow="1" bandRow="1">
                <a:tableStyleId>{21E4AEA4-8DFA-4A89-87EB-49C32662AFE0}</a:tableStyleId>
              </a:tblPr>
              <a:tblGrid>
                <a:gridCol w="3002507">
                  <a:extLst>
                    <a:ext uri="{9D8B030D-6E8A-4147-A177-3AD203B41FA5}">
                      <a16:colId xmlns:a16="http://schemas.microsoft.com/office/drawing/2014/main" val="842630820"/>
                    </a:ext>
                  </a:extLst>
                </a:gridCol>
                <a:gridCol w="793136">
                  <a:extLst>
                    <a:ext uri="{9D8B030D-6E8A-4147-A177-3AD203B41FA5}">
                      <a16:colId xmlns:a16="http://schemas.microsoft.com/office/drawing/2014/main" val="64889179"/>
                    </a:ext>
                  </a:extLst>
                </a:gridCol>
                <a:gridCol w="7996020">
                  <a:extLst>
                    <a:ext uri="{9D8B030D-6E8A-4147-A177-3AD203B41FA5}">
                      <a16:colId xmlns:a16="http://schemas.microsoft.com/office/drawing/2014/main" val="1040945214"/>
                    </a:ext>
                  </a:extLst>
                </a:gridCol>
              </a:tblGrid>
              <a:tr h="304945">
                <a:tc>
                  <a:txBody>
                    <a:bodyPr/>
                    <a:lstStyle/>
                    <a:p>
                      <a:pPr algn="l">
                        <a:lnSpc>
                          <a:spcPct val="150000"/>
                        </a:lnSpc>
                        <a:spcAft>
                          <a:spcPts val="0"/>
                        </a:spcAft>
                        <a:tabLst>
                          <a:tab pos="107950" algn="l"/>
                          <a:tab pos="457200" algn="l"/>
                        </a:tabLst>
                      </a:pPr>
                      <a:r>
                        <a:rPr lang="es-AR" sz="1800" noProof="0" dirty="0">
                          <a:effectLst/>
                        </a:rPr>
                        <a:t>Modelo de Incidencia</a:t>
                      </a:r>
                      <a:endParaRPr lang="es-AR" sz="1800" noProof="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l">
                        <a:lnSpc>
                          <a:spcPct val="150000"/>
                        </a:lnSpc>
                        <a:spcAft>
                          <a:spcPts val="0"/>
                        </a:spcAft>
                        <a:tabLst>
                          <a:tab pos="107950" algn="l"/>
                          <a:tab pos="457200" algn="l"/>
                        </a:tabLst>
                      </a:pPr>
                      <a:r>
                        <a:rPr lang="es-AR" sz="1800" noProof="0">
                          <a:effectLst/>
                        </a:rPr>
                        <a:t>Países</a:t>
                      </a:r>
                      <a:endParaRPr lang="es-AR" sz="1800" noProof="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l">
                        <a:lnSpc>
                          <a:spcPct val="150000"/>
                        </a:lnSpc>
                        <a:spcAft>
                          <a:spcPts val="0"/>
                        </a:spcAft>
                        <a:tabLst>
                          <a:tab pos="107950" algn="l"/>
                          <a:tab pos="443865" algn="l"/>
                        </a:tabLst>
                      </a:pPr>
                      <a:r>
                        <a:rPr lang="es-AR" sz="1800" noProof="0" dirty="0">
                          <a:effectLst/>
                        </a:rPr>
                        <a:t>Regiones</a:t>
                      </a:r>
                      <a:endParaRPr lang="es-AR" sz="1800" noProof="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3024937148"/>
                  </a:ext>
                </a:extLst>
              </a:tr>
              <a:tr h="489523">
                <a:tc>
                  <a:txBody>
                    <a:bodyPr/>
                    <a:lstStyle/>
                    <a:p>
                      <a:pPr algn="l">
                        <a:lnSpc>
                          <a:spcPct val="150000"/>
                        </a:lnSpc>
                        <a:spcAft>
                          <a:spcPts val="0"/>
                        </a:spcAft>
                        <a:tabLst>
                          <a:tab pos="107950" algn="l"/>
                          <a:tab pos="457200" algn="l"/>
                        </a:tabLst>
                      </a:pPr>
                      <a:r>
                        <a:rPr lang="en-GB" sz="1800" dirty="0">
                          <a:effectLst/>
                        </a:rPr>
                        <a:t>EPP</a:t>
                      </a:r>
                      <a:r>
                        <a:rPr lang="fr-CH" sz="1800" dirty="0">
                          <a:effectLst/>
                        </a:rPr>
                        <a:t>, </a:t>
                      </a:r>
                      <a:r>
                        <a:rPr lang="es-AR" sz="1800" noProof="0" dirty="0">
                          <a:effectLst/>
                        </a:rPr>
                        <a:t>Epidemia Generalizada</a:t>
                      </a:r>
                      <a:endParaRPr lang="es-AR" sz="1800" noProof="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ctr">
                        <a:lnSpc>
                          <a:spcPct val="150000"/>
                        </a:lnSpc>
                        <a:spcAft>
                          <a:spcPts val="0"/>
                        </a:spcAft>
                        <a:tabLst>
                          <a:tab pos="107950" algn="l"/>
                          <a:tab pos="457200" algn="l"/>
                        </a:tabLst>
                      </a:pPr>
                      <a:r>
                        <a:rPr lang="en-GB" sz="1800" dirty="0">
                          <a:effectLst/>
                        </a:rPr>
                        <a:t>37</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b="1" noProof="0" dirty="0">
                          <a:solidFill>
                            <a:schemeClr val="tx1"/>
                          </a:solidFill>
                          <a:effectLst/>
                        </a:rPr>
                        <a:t>Asia y Pacífico</a:t>
                      </a:r>
                      <a:r>
                        <a:rPr lang="es-AR" sz="1600" noProof="0" dirty="0">
                          <a:solidFill>
                            <a:schemeClr val="bg1">
                              <a:lumMod val="65000"/>
                            </a:schemeClr>
                          </a:solidFill>
                          <a:effectLst/>
                        </a:rPr>
                        <a:t>	Europa del Este y Asia Central </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b="1" noProof="0" dirty="0">
                          <a:solidFill>
                            <a:schemeClr val="tx1"/>
                          </a:solidFill>
                          <a:effectLst/>
                        </a:rPr>
                        <a:t>Caribe</a:t>
                      </a:r>
                      <a:r>
                        <a:rPr lang="es-AR" sz="1600" noProof="0" dirty="0">
                          <a:solidFill>
                            <a:schemeClr val="bg1">
                              <a:lumMod val="65000"/>
                            </a:schemeClr>
                          </a:solidFill>
                          <a:effectLst/>
                        </a:rPr>
                        <a:t>	América Latina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b="1" noProof="0" dirty="0">
                          <a:solidFill>
                            <a:schemeClr val="tx1"/>
                          </a:solidFill>
                          <a:effectLst/>
                        </a:rPr>
                        <a:t>África del Este y África del Sur</a:t>
                      </a:r>
                      <a:r>
                        <a:rPr lang="es-AR" sz="1600" noProof="0" dirty="0">
                          <a:solidFill>
                            <a:schemeClr val="bg1">
                              <a:lumMod val="65000"/>
                            </a:schemeClr>
                          </a:solidFill>
                          <a:effectLst/>
                        </a:rPr>
                        <a:t>	Este Medio y África del Norte </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b="1" noProof="0" dirty="0">
                          <a:solidFill>
                            <a:schemeClr val="tx1"/>
                          </a:solidFill>
                          <a:effectLst/>
                        </a:rPr>
                        <a:t>África Central y Occidental </a:t>
                      </a:r>
                      <a:r>
                        <a:rPr lang="es-AR" sz="1600" noProof="0" dirty="0">
                          <a:solidFill>
                            <a:schemeClr val="bg1">
                              <a:lumMod val="65000"/>
                            </a:schemeClr>
                          </a:solidFill>
                          <a:effectLst/>
                        </a:rPr>
                        <a:t>	Europa Central y Occidental y Norte América</a:t>
                      </a:r>
                      <a:endParaRPr lang="es-AR" sz="1600" noProof="0" dirty="0">
                        <a:solidFill>
                          <a:schemeClr val="bg1">
                            <a:lumMod val="65000"/>
                          </a:schemeClr>
                        </a:solidFill>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560019089"/>
                  </a:ext>
                </a:extLst>
              </a:tr>
              <a:tr h="489523">
                <a:tc>
                  <a:txBody>
                    <a:bodyPr/>
                    <a:lstStyle/>
                    <a:p>
                      <a:pPr algn="l">
                        <a:lnSpc>
                          <a:spcPct val="150000"/>
                        </a:lnSpc>
                        <a:spcAft>
                          <a:spcPts val="0"/>
                        </a:spcAft>
                        <a:tabLst>
                          <a:tab pos="107950" algn="l"/>
                          <a:tab pos="457200" algn="l"/>
                        </a:tabLst>
                      </a:pPr>
                      <a:r>
                        <a:rPr lang="en-GB" sz="1800" dirty="0">
                          <a:effectLst/>
                        </a:rPr>
                        <a:t>EPP</a:t>
                      </a:r>
                      <a:r>
                        <a:rPr lang="es-AR" sz="1800" noProof="0" dirty="0">
                          <a:effectLst/>
                        </a:rPr>
                        <a:t>, Epidemia Concentrada</a:t>
                      </a:r>
                      <a:endParaRPr lang="es-AR" sz="1800" noProof="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ctr">
                        <a:lnSpc>
                          <a:spcPct val="150000"/>
                        </a:lnSpc>
                        <a:spcAft>
                          <a:spcPts val="0"/>
                        </a:spcAft>
                        <a:tabLst>
                          <a:tab pos="107950" algn="l"/>
                          <a:tab pos="457200" algn="l"/>
                        </a:tabLst>
                      </a:pPr>
                      <a:r>
                        <a:rPr lang="en-GB" sz="1800">
                          <a:effectLst/>
                        </a:rPr>
                        <a:t>39</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b="1" noProof="0" dirty="0">
                          <a:solidFill>
                            <a:schemeClr val="tx1"/>
                          </a:solidFill>
                          <a:effectLst/>
                        </a:rPr>
                        <a:t>Asia y Pacífico </a:t>
                      </a:r>
                      <a:r>
                        <a:rPr lang="es-AR" sz="1600" noProof="0" dirty="0">
                          <a:solidFill>
                            <a:schemeClr val="bg1">
                              <a:lumMod val="65000"/>
                            </a:schemeClr>
                          </a:solidFill>
                          <a:effectLst/>
                        </a:rPr>
                        <a:t>	</a:t>
                      </a:r>
                      <a:r>
                        <a:rPr lang="es-AR" sz="1600" b="1" noProof="0" dirty="0">
                          <a:solidFill>
                            <a:schemeClr val="tx1"/>
                          </a:solidFill>
                          <a:effectLst/>
                        </a:rPr>
                        <a:t>Europa del Este y Asia Central </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b="1" noProof="0" dirty="0">
                          <a:solidFill>
                            <a:schemeClr val="tx1"/>
                          </a:solidFill>
                          <a:effectLst/>
                        </a:rPr>
                        <a:t>Caribe</a:t>
                      </a:r>
                      <a:r>
                        <a:rPr lang="es-AR" sz="1600" noProof="0" dirty="0">
                          <a:solidFill>
                            <a:schemeClr val="bg1">
                              <a:lumMod val="65000"/>
                            </a:schemeClr>
                          </a:solidFill>
                          <a:effectLst/>
                        </a:rPr>
                        <a:t>	</a:t>
                      </a:r>
                      <a:r>
                        <a:rPr lang="es-AR" sz="1600" b="1" noProof="0" dirty="0">
                          <a:solidFill>
                            <a:schemeClr val="tx1"/>
                          </a:solidFill>
                          <a:effectLst/>
                        </a:rPr>
                        <a:t>América Latina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noProof="0" dirty="0">
                          <a:solidFill>
                            <a:schemeClr val="bg1">
                              <a:lumMod val="65000"/>
                            </a:schemeClr>
                          </a:solidFill>
                          <a:effectLst/>
                        </a:rPr>
                        <a:t>África del Este y África del Sur 	</a:t>
                      </a:r>
                      <a:r>
                        <a:rPr lang="es-AR" sz="1600" b="1" noProof="0" dirty="0">
                          <a:solidFill>
                            <a:schemeClr val="tx1"/>
                          </a:solidFill>
                          <a:effectLst/>
                        </a:rPr>
                        <a:t>Este Medio y África del Norte </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noProof="0" dirty="0">
                          <a:solidFill>
                            <a:schemeClr val="bg1">
                              <a:lumMod val="65000"/>
                            </a:schemeClr>
                          </a:solidFill>
                          <a:effectLst/>
                        </a:rPr>
                        <a:t>África Central y Occidental </a:t>
                      </a:r>
                      <a:r>
                        <a:rPr lang="en-US" sz="1600" dirty="0">
                          <a:solidFill>
                            <a:schemeClr val="bg1">
                              <a:lumMod val="65000"/>
                            </a:schemeClr>
                          </a:solidFill>
                          <a:effectLst/>
                        </a:rPr>
                        <a:t>	Europa Central y Occidental y Norte América </a:t>
                      </a:r>
                      <a:endParaRPr lang="en-CH" sz="1600" dirty="0">
                        <a:solidFill>
                          <a:schemeClr val="bg1">
                            <a:lumMod val="65000"/>
                          </a:schemeClr>
                        </a:solidFill>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348390021"/>
                  </a:ext>
                </a:extLst>
              </a:tr>
              <a:tr h="258016">
                <a:tc>
                  <a:txBody>
                    <a:bodyPr/>
                    <a:lstStyle/>
                    <a:p>
                      <a:pPr algn="l">
                        <a:lnSpc>
                          <a:spcPct val="150000"/>
                        </a:lnSpc>
                        <a:spcAft>
                          <a:spcPts val="0"/>
                        </a:spcAft>
                        <a:tabLst>
                          <a:tab pos="107950" algn="l"/>
                          <a:tab pos="457200" algn="l"/>
                        </a:tabLst>
                      </a:pPr>
                      <a:r>
                        <a:rPr lang="en-US" sz="1800" dirty="0">
                          <a:effectLst/>
                        </a:rPr>
                        <a:t> </a:t>
                      </a:r>
                      <a:r>
                        <a:rPr lang="es-AR" sz="1800" noProof="0" dirty="0">
                          <a:effectLst/>
                        </a:rPr>
                        <a:t>Modelo Epidémico </a:t>
                      </a:r>
                      <a:r>
                        <a:rPr lang="en-GB" sz="1800" dirty="0">
                          <a:effectLst/>
                        </a:rPr>
                        <a:t>de Sida (AEM)</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ctr">
                        <a:lnSpc>
                          <a:spcPct val="150000"/>
                        </a:lnSpc>
                        <a:spcAft>
                          <a:spcPts val="0"/>
                        </a:spcAft>
                        <a:tabLst>
                          <a:tab pos="107950" algn="l"/>
                          <a:tab pos="457200" algn="l"/>
                        </a:tabLst>
                      </a:pPr>
                      <a:r>
                        <a:rPr lang="en-GB" sz="1800">
                          <a:effectLst/>
                        </a:rPr>
                        <a:t>13</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b="1" noProof="0" dirty="0">
                          <a:solidFill>
                            <a:schemeClr val="tx1"/>
                          </a:solidFill>
                          <a:effectLst/>
                        </a:rPr>
                        <a:t>Asia y Pacífico </a:t>
                      </a:r>
                      <a:r>
                        <a:rPr lang="es-AR" sz="1600" noProof="0" dirty="0">
                          <a:solidFill>
                            <a:schemeClr val="bg1">
                              <a:lumMod val="65000"/>
                            </a:schemeClr>
                          </a:solidFill>
                          <a:effectLst/>
                        </a:rPr>
                        <a:t>	Europa del Este y Asia Central </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noProof="0" dirty="0">
                          <a:solidFill>
                            <a:schemeClr val="bg1">
                              <a:lumMod val="65000"/>
                            </a:schemeClr>
                          </a:solidFill>
                          <a:effectLst/>
                        </a:rPr>
                        <a:t>Caribe	América Latina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noProof="0" dirty="0">
                          <a:solidFill>
                            <a:schemeClr val="bg1">
                              <a:lumMod val="65000"/>
                            </a:schemeClr>
                          </a:solidFill>
                          <a:effectLst/>
                        </a:rPr>
                        <a:t>África del Este y África del Sur	Este Medio y África del Norte</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noProof="0" dirty="0">
                          <a:solidFill>
                            <a:schemeClr val="bg1">
                              <a:lumMod val="65000"/>
                            </a:schemeClr>
                          </a:solidFill>
                          <a:effectLst/>
                        </a:rPr>
                        <a:t>África Central y Occidental	Europa Central y Occidental y Norte América</a:t>
                      </a:r>
                      <a:endParaRPr lang="es-AR" sz="1600" noProof="0" dirty="0">
                        <a:solidFill>
                          <a:schemeClr val="bg1">
                            <a:lumMod val="65000"/>
                          </a:schemeClr>
                        </a:solidFill>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2428834008"/>
                  </a:ext>
                </a:extLst>
              </a:tr>
              <a:tr h="721030">
                <a:tc>
                  <a:txBody>
                    <a:bodyPr/>
                    <a:lstStyle/>
                    <a:p>
                      <a:pPr algn="l">
                        <a:lnSpc>
                          <a:spcPct val="150000"/>
                        </a:lnSpc>
                        <a:spcAft>
                          <a:spcPts val="0"/>
                        </a:spcAft>
                        <a:tabLst>
                          <a:tab pos="107950" algn="l"/>
                          <a:tab pos="457200" algn="l"/>
                        </a:tabLst>
                      </a:pPr>
                      <a:r>
                        <a:rPr lang="en-GB" sz="1600" dirty="0">
                          <a:effectLst/>
                        </a:rPr>
                        <a:t>CSAVR (</a:t>
                      </a:r>
                      <a:r>
                        <a:rPr lang="es-ES" sz="1600" dirty="0">
                          <a:effectLst/>
                        </a:rPr>
                        <a:t>Vigilancia de Caso y Registros Vitales)</a:t>
                      </a:r>
                      <a:r>
                        <a:rPr lang="en-GB" sz="1600" dirty="0">
                          <a:effectLst/>
                        </a:rPr>
                        <a:t> o </a:t>
                      </a:r>
                      <a:r>
                        <a:rPr lang="es-AR" sz="1600" noProof="0" dirty="0">
                          <a:effectLst/>
                        </a:rPr>
                        <a:t>Modelo </a:t>
                      </a:r>
                      <a:r>
                        <a:rPr lang="en-GB" sz="1600" dirty="0">
                          <a:effectLst/>
                        </a:rPr>
                        <a:t>ECDC</a:t>
                      </a:r>
                      <a:endParaRPr lang="en-CH" sz="16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ctr">
                        <a:lnSpc>
                          <a:spcPct val="150000"/>
                        </a:lnSpc>
                        <a:spcAft>
                          <a:spcPts val="0"/>
                        </a:spcAft>
                        <a:tabLst>
                          <a:tab pos="107950" algn="l"/>
                          <a:tab pos="457200" algn="l"/>
                        </a:tabLst>
                      </a:pPr>
                      <a:r>
                        <a:rPr lang="en-GB" sz="1800">
                          <a:effectLst/>
                        </a:rPr>
                        <a:t>69</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b="1" noProof="0" dirty="0">
                          <a:solidFill>
                            <a:schemeClr val="tx1"/>
                          </a:solidFill>
                          <a:effectLst/>
                        </a:rPr>
                        <a:t>Asia y Pacífico</a:t>
                      </a:r>
                      <a:r>
                        <a:rPr lang="es-AR" sz="1600" noProof="0" dirty="0">
                          <a:solidFill>
                            <a:schemeClr val="bg1">
                              <a:lumMod val="65000"/>
                            </a:schemeClr>
                          </a:solidFill>
                          <a:effectLst/>
                        </a:rPr>
                        <a:t>	</a:t>
                      </a:r>
                      <a:r>
                        <a:rPr lang="es-AR" sz="1600" b="1" noProof="0" dirty="0">
                          <a:solidFill>
                            <a:schemeClr val="tx1"/>
                          </a:solidFill>
                          <a:effectLst/>
                        </a:rPr>
                        <a:t>Europa del Este y Asia Central </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b="1" noProof="0" dirty="0">
                          <a:solidFill>
                            <a:schemeClr val="tx1"/>
                          </a:solidFill>
                          <a:effectLst/>
                        </a:rPr>
                        <a:t>Caribe</a:t>
                      </a:r>
                      <a:r>
                        <a:rPr lang="es-AR" sz="1600" noProof="0" dirty="0">
                          <a:solidFill>
                            <a:schemeClr val="bg1">
                              <a:lumMod val="65000"/>
                            </a:schemeClr>
                          </a:solidFill>
                          <a:effectLst/>
                        </a:rPr>
                        <a:t>	</a:t>
                      </a:r>
                      <a:r>
                        <a:rPr lang="es-AR" sz="1600" b="1" noProof="0" dirty="0">
                          <a:solidFill>
                            <a:schemeClr val="tx1"/>
                          </a:solidFill>
                          <a:effectLst/>
                        </a:rPr>
                        <a:t>América Latina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noProof="0" dirty="0">
                          <a:solidFill>
                            <a:schemeClr val="bg1">
                              <a:lumMod val="65000"/>
                            </a:schemeClr>
                          </a:solidFill>
                          <a:effectLst/>
                        </a:rPr>
                        <a:t>África del Este y África del Sur	</a:t>
                      </a:r>
                      <a:r>
                        <a:rPr lang="es-AR" sz="1600" b="1" noProof="0" dirty="0">
                          <a:solidFill>
                            <a:schemeClr val="tx1"/>
                          </a:solidFill>
                          <a:effectLst/>
                        </a:rPr>
                        <a:t>Este Medio y África del Norte</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noProof="0" dirty="0">
                          <a:solidFill>
                            <a:schemeClr val="bg1">
                              <a:lumMod val="65000"/>
                            </a:schemeClr>
                          </a:solidFill>
                          <a:effectLst/>
                        </a:rPr>
                        <a:t>África Central y Occidental	</a:t>
                      </a:r>
                      <a:r>
                        <a:rPr lang="es-AR" sz="1600" b="1" noProof="0" dirty="0">
                          <a:solidFill>
                            <a:schemeClr val="tx1"/>
                          </a:solidFill>
                          <a:effectLst/>
                        </a:rPr>
                        <a:t>Europa Central y Occidental y Norte América </a:t>
                      </a:r>
                      <a:endParaRPr lang="es-AR" sz="1600" b="1" noProof="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1358427199"/>
                  </a:ext>
                </a:extLst>
              </a:tr>
              <a:tr h="489523">
                <a:tc>
                  <a:txBody>
                    <a:bodyPr/>
                    <a:lstStyle/>
                    <a:p>
                      <a:pPr algn="l">
                        <a:lnSpc>
                          <a:spcPct val="150000"/>
                        </a:lnSpc>
                        <a:spcAft>
                          <a:spcPts val="0"/>
                        </a:spcAft>
                        <a:tabLst>
                          <a:tab pos="107950" algn="l"/>
                          <a:tab pos="457200" algn="l"/>
                        </a:tabLst>
                      </a:pPr>
                      <a:r>
                        <a:rPr lang="en-GB" sz="1800" dirty="0" err="1">
                          <a:effectLst/>
                        </a:rPr>
                        <a:t>Otro</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ctr">
                        <a:lnSpc>
                          <a:spcPct val="150000"/>
                        </a:lnSpc>
                        <a:spcAft>
                          <a:spcPts val="0"/>
                        </a:spcAft>
                        <a:tabLst>
                          <a:tab pos="107950" algn="l"/>
                          <a:tab pos="457200" algn="l"/>
                        </a:tabLst>
                      </a:pPr>
                      <a:r>
                        <a:rPr lang="en-GB" sz="1800" dirty="0">
                          <a:effectLst/>
                        </a:rPr>
                        <a:t>14</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b="1" noProof="0" dirty="0">
                          <a:solidFill>
                            <a:schemeClr val="tx1"/>
                          </a:solidFill>
                          <a:effectLst/>
                        </a:rPr>
                        <a:t>Asia y Pacífico</a:t>
                      </a:r>
                      <a:r>
                        <a:rPr lang="es-AR" sz="1600" noProof="0" dirty="0">
                          <a:solidFill>
                            <a:schemeClr val="bg1">
                              <a:lumMod val="65000"/>
                            </a:schemeClr>
                          </a:solidFill>
                          <a:effectLst/>
                        </a:rPr>
                        <a:t>	Europa del Este y Asia Central</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noProof="0" dirty="0">
                          <a:solidFill>
                            <a:schemeClr val="bg1">
                              <a:lumMod val="65000"/>
                            </a:schemeClr>
                          </a:solidFill>
                          <a:effectLst/>
                        </a:rPr>
                        <a:t>Caribe	</a:t>
                      </a:r>
                      <a:r>
                        <a:rPr lang="es-AR" sz="1600" b="1" noProof="0" dirty="0">
                          <a:solidFill>
                            <a:schemeClr val="tx1"/>
                          </a:solidFill>
                          <a:effectLst/>
                        </a:rPr>
                        <a:t>América Latina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b="1" noProof="0" dirty="0">
                          <a:solidFill>
                            <a:schemeClr val="tx1"/>
                          </a:solidFill>
                          <a:effectLst/>
                        </a:rPr>
                        <a:t>África del Este y África del Sur </a:t>
                      </a:r>
                      <a:r>
                        <a:rPr lang="es-AR" sz="1600" noProof="0" dirty="0">
                          <a:solidFill>
                            <a:schemeClr val="bg1">
                              <a:lumMod val="65000"/>
                            </a:schemeClr>
                          </a:solidFill>
                          <a:effectLst/>
                        </a:rPr>
                        <a:t>	Este Medio y África del Norte </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s-AR" sz="1600" noProof="0" dirty="0">
                          <a:solidFill>
                            <a:schemeClr val="bg1">
                              <a:lumMod val="65000"/>
                            </a:schemeClr>
                          </a:solidFill>
                          <a:effectLst/>
                        </a:rPr>
                        <a:t>África Central y Occidental 	</a:t>
                      </a:r>
                      <a:r>
                        <a:rPr lang="es-AR" sz="1600" b="1" noProof="0" dirty="0">
                          <a:solidFill>
                            <a:schemeClr val="tx1"/>
                          </a:solidFill>
                          <a:effectLst/>
                        </a:rPr>
                        <a:t>Europa Central y Occidental y Norte América</a:t>
                      </a:r>
                      <a:endParaRPr lang="es-AR" sz="1600" b="1" noProof="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1624060112"/>
                  </a:ext>
                </a:extLst>
              </a:tr>
            </a:tbl>
          </a:graphicData>
        </a:graphic>
      </p:graphicFrame>
    </p:spTree>
    <p:extLst>
      <p:ext uri="{BB962C8B-B14F-4D97-AF65-F5344CB8AC3E}">
        <p14:creationId xmlns:p14="http://schemas.microsoft.com/office/powerpoint/2010/main" val="1754130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19251D-E2FF-3804-F4D2-7D9F22567A3F}"/>
              </a:ext>
            </a:extLst>
          </p:cNvPr>
          <p:cNvSpPr txBox="1"/>
          <p:nvPr/>
        </p:nvSpPr>
        <p:spPr>
          <a:xfrm>
            <a:off x="609600" y="3205113"/>
            <a:ext cx="10972800" cy="2123658"/>
          </a:xfrm>
          <a:prstGeom prst="rect">
            <a:avLst/>
          </a:prstGeom>
          <a:noFill/>
        </p:spPr>
        <p:txBody>
          <a:bodyPr wrap="square" rtlCol="0">
            <a:spAutoFit/>
          </a:bodyPr>
          <a:lstStyle/>
          <a:p>
            <a:pPr algn="ctr"/>
            <a:r>
              <a:rPr lang="es-AR" sz="4400" b="1" dirty="0">
                <a:solidFill>
                  <a:schemeClr val="bg1"/>
                </a:solidFill>
                <a:latin typeface="+mj-lt"/>
              </a:rPr>
              <a:t>Resumen sobre los principales cambios de Spectrum/AIM para 2023</a:t>
            </a:r>
          </a:p>
          <a:p>
            <a:pPr algn="ctr"/>
            <a:endParaRPr lang="en-US" sz="4400" b="1" dirty="0">
              <a:solidFill>
                <a:schemeClr val="bg1"/>
              </a:solidFill>
              <a:latin typeface="+mj-lt"/>
            </a:endParaRPr>
          </a:p>
        </p:txBody>
      </p:sp>
    </p:spTree>
    <p:extLst>
      <p:ext uri="{BB962C8B-B14F-4D97-AF65-F5344CB8AC3E}">
        <p14:creationId xmlns:p14="http://schemas.microsoft.com/office/powerpoint/2010/main" val="986263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3AF00-E5E6-910F-C774-C05F2569E591}"/>
              </a:ext>
            </a:extLst>
          </p:cNvPr>
          <p:cNvSpPr>
            <a:spLocks noGrp="1"/>
          </p:cNvSpPr>
          <p:nvPr>
            <p:ph type="title"/>
          </p:nvPr>
        </p:nvSpPr>
        <p:spPr>
          <a:xfrm>
            <a:off x="609600" y="274638"/>
            <a:ext cx="10972800" cy="748619"/>
          </a:xfrm>
        </p:spPr>
        <p:txBody>
          <a:bodyPr/>
          <a:lstStyle/>
          <a:p>
            <a:r>
              <a:rPr lang="es-AR" dirty="0"/>
              <a:t>Principales Cambios </a:t>
            </a:r>
          </a:p>
        </p:txBody>
      </p:sp>
      <p:sp>
        <p:nvSpPr>
          <p:cNvPr id="3" name="Content Placeholder 2">
            <a:extLst>
              <a:ext uri="{FF2B5EF4-FFF2-40B4-BE49-F238E27FC236}">
                <a16:creationId xmlns:a16="http://schemas.microsoft.com/office/drawing/2014/main" id="{6E351231-9D02-5F40-F05D-F8687984D1CA}"/>
              </a:ext>
            </a:extLst>
          </p:cNvPr>
          <p:cNvSpPr>
            <a:spLocks noGrp="1"/>
          </p:cNvSpPr>
          <p:nvPr>
            <p:ph idx="1"/>
          </p:nvPr>
        </p:nvSpPr>
        <p:spPr>
          <a:xfrm>
            <a:off x="609600" y="1166018"/>
            <a:ext cx="5394960" cy="5417344"/>
          </a:xfrm>
        </p:spPr>
        <p:txBody>
          <a:bodyPr/>
          <a:lstStyle/>
          <a:p>
            <a:pPr algn="l" rtl="0" fontAlgn="base">
              <a:buFont typeface="Arial" panose="020B0604020202020204" pitchFamily="34" charset="0"/>
              <a:buChar char="•"/>
            </a:pPr>
            <a:r>
              <a:rPr lang="en-US" b="1" dirty="0">
                <a:solidFill>
                  <a:schemeClr val="accent2"/>
                </a:solidFill>
                <a:latin typeface="+mj-lt"/>
              </a:rPr>
              <a:t>Entrada de </a:t>
            </a:r>
            <a:r>
              <a:rPr lang="es-AR" b="1" dirty="0">
                <a:solidFill>
                  <a:schemeClr val="accent2"/>
                </a:solidFill>
                <a:latin typeface="+mj-lt"/>
              </a:rPr>
              <a:t>datos</a:t>
            </a:r>
            <a:r>
              <a:rPr lang="en-US" b="0" i="0" dirty="0">
                <a:solidFill>
                  <a:schemeClr val="accent2"/>
                </a:solidFill>
                <a:effectLst/>
                <a:latin typeface="+mj-lt"/>
              </a:rPr>
              <a:t>​</a:t>
            </a:r>
            <a:endParaRPr lang="en-US" dirty="0">
              <a:solidFill>
                <a:schemeClr val="accent2"/>
              </a:solidFill>
              <a:latin typeface="+mj-lt"/>
            </a:endParaRPr>
          </a:p>
          <a:p>
            <a:pPr lvl="1"/>
            <a:r>
              <a:rPr lang="es-AR" b="0" i="0" u="none" strike="noStrike" dirty="0">
                <a:effectLst/>
                <a:latin typeface="+mj-lt"/>
              </a:rPr>
              <a:t>Nacimientos reportados a nivel de programas</a:t>
            </a:r>
            <a:r>
              <a:rPr lang="es-AR" b="0" i="0" dirty="0">
                <a:effectLst/>
                <a:latin typeface="+mj-lt"/>
              </a:rPr>
              <a:t>​</a:t>
            </a:r>
          </a:p>
          <a:p>
            <a:pPr lvl="1"/>
            <a:r>
              <a:rPr lang="es-AR" b="0" i="0" u="none" strike="noStrike" dirty="0">
                <a:effectLst/>
                <a:latin typeface="+mj-lt"/>
              </a:rPr>
              <a:t>Pruebas de VIH</a:t>
            </a:r>
            <a:r>
              <a:rPr lang="es-AR" b="0" i="0" dirty="0">
                <a:effectLst/>
                <a:latin typeface="+mj-lt"/>
              </a:rPr>
              <a:t>​</a:t>
            </a:r>
            <a:endParaRPr lang="es-AR" dirty="0">
              <a:latin typeface="+mj-lt"/>
            </a:endParaRPr>
          </a:p>
          <a:p>
            <a:pPr lvl="1"/>
            <a:r>
              <a:rPr lang="es-AR" b="0" i="0" u="none" strike="noStrike" dirty="0">
                <a:effectLst/>
                <a:latin typeface="+mj-lt"/>
              </a:rPr>
              <a:t>WPP 2022</a:t>
            </a:r>
            <a:r>
              <a:rPr lang="es-AR" b="0" i="0" dirty="0">
                <a:effectLst/>
                <a:latin typeface="+mj-lt"/>
              </a:rPr>
              <a:t>​ (perspectivas de población mundial)</a:t>
            </a:r>
            <a:endParaRPr lang="es-AR" dirty="0">
              <a:latin typeface="+mj-lt"/>
            </a:endParaRPr>
          </a:p>
          <a:p>
            <a:pPr lvl="1"/>
            <a:r>
              <a:rPr lang="es-AR" b="0" i="0" u="none" strike="noStrike" dirty="0">
                <a:effectLst/>
                <a:latin typeface="+mj-lt"/>
              </a:rPr>
              <a:t>Calidad del dato de TARV</a:t>
            </a:r>
            <a:r>
              <a:rPr lang="es-AR" b="0" i="0" dirty="0">
                <a:effectLst/>
                <a:latin typeface="+mj-lt"/>
              </a:rPr>
              <a:t>​</a:t>
            </a:r>
          </a:p>
          <a:p>
            <a:pPr lvl="1"/>
            <a:r>
              <a:rPr lang="es-AR" dirty="0">
                <a:latin typeface="+mj-lt"/>
              </a:rPr>
              <a:t>Cálculo del efecto del TARV</a:t>
            </a:r>
            <a:endParaRPr lang="es-AR" b="0" i="0" dirty="0">
              <a:effectLst/>
              <a:latin typeface="+mj-lt"/>
            </a:endParaRPr>
          </a:p>
          <a:p>
            <a:pPr algn="l" rtl="0" fontAlgn="base">
              <a:buFont typeface="Arial" panose="020B0604020202020204" pitchFamily="34" charset="0"/>
              <a:buChar char="•"/>
            </a:pPr>
            <a:r>
              <a:rPr lang="es-AR" b="1" i="0" u="none" strike="noStrike" dirty="0">
                <a:solidFill>
                  <a:schemeClr val="accent2"/>
                </a:solidFill>
                <a:effectLst/>
                <a:latin typeface="+mj-lt"/>
              </a:rPr>
              <a:t>Métodos</a:t>
            </a:r>
            <a:r>
              <a:rPr lang="es-AR" b="0" i="0" dirty="0">
                <a:solidFill>
                  <a:schemeClr val="accent2"/>
                </a:solidFill>
                <a:effectLst/>
                <a:latin typeface="+mj-lt"/>
              </a:rPr>
              <a:t>​</a:t>
            </a:r>
          </a:p>
          <a:p>
            <a:pPr lvl="1"/>
            <a:r>
              <a:rPr lang="es-AR" b="0" i="0" u="none" strike="noStrike" dirty="0">
                <a:effectLst/>
                <a:latin typeface="+mj-lt"/>
              </a:rPr>
              <a:t>Estimaciones de finales del año</a:t>
            </a:r>
            <a:r>
              <a:rPr lang="es-AR" b="0" i="0" dirty="0">
                <a:effectLst/>
                <a:latin typeface="+mj-lt"/>
              </a:rPr>
              <a:t>​</a:t>
            </a:r>
          </a:p>
        </p:txBody>
      </p:sp>
      <p:sp>
        <p:nvSpPr>
          <p:cNvPr id="4" name="Content Placeholder 3">
            <a:extLst>
              <a:ext uri="{FF2B5EF4-FFF2-40B4-BE49-F238E27FC236}">
                <a16:creationId xmlns:a16="http://schemas.microsoft.com/office/drawing/2014/main" id="{3DE3F86F-23A9-148C-516B-9C8E733E815C}"/>
              </a:ext>
            </a:extLst>
          </p:cNvPr>
          <p:cNvSpPr>
            <a:spLocks noGrp="1"/>
          </p:cNvSpPr>
          <p:nvPr>
            <p:ph idx="10"/>
          </p:nvPr>
        </p:nvSpPr>
        <p:spPr/>
        <p:txBody>
          <a:bodyPr/>
          <a:lstStyle/>
          <a:p>
            <a:pPr algn="l" rtl="0" fontAlgn="base">
              <a:buFont typeface="Arial" panose="020B0604020202020204" pitchFamily="34" charset="0"/>
              <a:buChar char="•"/>
            </a:pPr>
            <a:r>
              <a:rPr lang="es-AR" b="1" i="0" u="none" strike="noStrike" dirty="0">
                <a:solidFill>
                  <a:schemeClr val="accent2"/>
                </a:solidFill>
                <a:effectLst/>
                <a:latin typeface="+mj-lt"/>
              </a:rPr>
              <a:t>Resultados/Validación</a:t>
            </a:r>
            <a:r>
              <a:rPr lang="es-AR" b="0" i="0" dirty="0">
                <a:solidFill>
                  <a:schemeClr val="accent2"/>
                </a:solidFill>
                <a:effectLst/>
                <a:latin typeface="+mj-lt"/>
              </a:rPr>
              <a:t>​</a:t>
            </a:r>
            <a:endParaRPr lang="es-AR" dirty="0">
              <a:solidFill>
                <a:schemeClr val="accent2"/>
              </a:solidFill>
              <a:latin typeface="+mj-lt"/>
            </a:endParaRPr>
          </a:p>
          <a:p>
            <a:pPr lvl="1"/>
            <a:r>
              <a:rPr lang="es-AR" b="0" i="0" u="none" strike="noStrike" dirty="0">
                <a:effectLst/>
                <a:latin typeface="+mj-lt"/>
              </a:rPr>
              <a:t>Advertencia al guardar </a:t>
            </a:r>
            <a:r>
              <a:rPr lang="es-AR" dirty="0">
                <a:latin typeface="+mj-lt"/>
              </a:rPr>
              <a:t>el archivo</a:t>
            </a:r>
            <a:r>
              <a:rPr lang="es-AR" b="0" i="0" dirty="0">
                <a:effectLst/>
                <a:latin typeface="+mj-lt"/>
              </a:rPr>
              <a:t>​</a:t>
            </a:r>
            <a:endParaRPr lang="es-AR" dirty="0">
              <a:latin typeface="+mj-lt"/>
            </a:endParaRPr>
          </a:p>
          <a:p>
            <a:pPr lvl="1"/>
            <a:r>
              <a:rPr lang="es-AR" b="0" i="0" u="none" strike="noStrike" dirty="0">
                <a:effectLst/>
                <a:latin typeface="+mj-lt"/>
              </a:rPr>
              <a:t>Períodos de referencia</a:t>
            </a:r>
            <a:r>
              <a:rPr lang="es-AR" b="0" i="0" dirty="0">
                <a:effectLst/>
                <a:latin typeface="+mj-lt"/>
              </a:rPr>
              <a:t>​</a:t>
            </a:r>
            <a:endParaRPr lang="es-AR" dirty="0">
              <a:latin typeface="+mj-lt"/>
            </a:endParaRPr>
          </a:p>
          <a:p>
            <a:pPr lvl="1"/>
            <a:r>
              <a:rPr lang="es-AR" b="0" i="0" u="none" strike="noStrike" dirty="0">
                <a:effectLst/>
                <a:latin typeface="+mj-lt"/>
              </a:rPr>
              <a:t>Todas las causas de muerte de quienes están en TARV</a:t>
            </a:r>
            <a:r>
              <a:rPr lang="es-AR" b="0" i="0" dirty="0">
                <a:effectLst/>
                <a:latin typeface="+mj-lt"/>
              </a:rPr>
              <a:t>​</a:t>
            </a:r>
            <a:endParaRPr lang="es-AR" dirty="0">
              <a:latin typeface="+mj-lt"/>
            </a:endParaRPr>
          </a:p>
          <a:p>
            <a:pPr lvl="1"/>
            <a:r>
              <a:rPr lang="es-AR" b="0" i="0" u="none" strike="noStrike" dirty="0">
                <a:effectLst/>
                <a:latin typeface="+mj-lt"/>
              </a:rPr>
              <a:t>Análisis en cascada </a:t>
            </a:r>
            <a:r>
              <a:rPr lang="en-US" b="0" i="0" dirty="0">
                <a:effectLst/>
                <a:latin typeface="+mj-lt"/>
              </a:rPr>
              <a:t>​</a:t>
            </a:r>
          </a:p>
          <a:p>
            <a:endParaRPr lang="en-US" dirty="0">
              <a:latin typeface="+mj-lt"/>
            </a:endParaRPr>
          </a:p>
        </p:txBody>
      </p:sp>
    </p:spTree>
    <p:extLst>
      <p:ext uri="{BB962C8B-B14F-4D97-AF65-F5344CB8AC3E}">
        <p14:creationId xmlns:p14="http://schemas.microsoft.com/office/powerpoint/2010/main" val="3939230910"/>
      </p:ext>
    </p:extLst>
  </p:cSld>
  <p:clrMapOvr>
    <a:masterClrMapping/>
  </p:clrMapOvr>
</p:sld>
</file>

<file path=ppt/theme/theme1.xml><?xml version="1.0" encoding="utf-8"?>
<a:theme xmlns:a="http://schemas.openxmlformats.org/drawingml/2006/main" name="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7" ma:contentTypeDescription="Create a new document." ma:contentTypeScope="" ma:versionID="8482625136bccad5fea5e68a871e4699">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99cee5fdab9c537e456a0b77a5796a97"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164095-7D1E-429A-8B3E-23511A52393D}">
  <ds:schemaRefs>
    <ds:schemaRef ds:uri="http://schemas.microsoft.com/office/2006/metadata/properties"/>
    <ds:schemaRef ds:uri="http://schemas.microsoft.com/office/infopath/2007/PartnerControls"/>
    <ds:schemaRef ds:uri="288ef829-98c5-46d1-83dc-c2ef7c814da2"/>
    <ds:schemaRef ds:uri="2ddeef39-65d3-4660-94f2-f063f949c57e"/>
  </ds:schemaRefs>
</ds:datastoreItem>
</file>

<file path=customXml/itemProps2.xml><?xml version="1.0" encoding="utf-8"?>
<ds:datastoreItem xmlns:ds="http://schemas.openxmlformats.org/officeDocument/2006/customXml" ds:itemID="{803110F1-5703-4B98-9F85-E7FD4B190D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8ef829-98c5-46d1-83dc-c2ef7c814da2"/>
    <ds:schemaRef ds:uri="2ddeef39-65d3-4660-94f2-f063f949c5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AA385C-3F6D-406C-A4FC-68A4FF141D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3012</Words>
  <Application>Microsoft Office PowerPoint</Application>
  <PresentationFormat>Widescreen</PresentationFormat>
  <Paragraphs>228</Paragraphs>
  <Slides>24</Slides>
  <Notes>23</Notes>
  <HiddenSlides>1</HiddenSlides>
  <MMClips>0</MMClips>
  <ScaleCrop>false</ScaleCrop>
  <HeadingPairs>
    <vt:vector size="4" baseType="variant">
      <vt:variant>
        <vt:lpstr>Theme</vt:lpstr>
      </vt:variant>
      <vt:variant>
        <vt:i4>4</vt:i4>
      </vt:variant>
      <vt:variant>
        <vt:lpstr>Slide Titles</vt:lpstr>
      </vt:variant>
      <vt:variant>
        <vt:i4>24</vt:i4>
      </vt:variant>
    </vt:vector>
  </HeadingPairs>
  <TitlesOfParts>
    <vt:vector size="28" baseType="lpstr">
      <vt:lpstr>Custom Design</vt:lpstr>
      <vt:lpstr>1_Custom Design</vt:lpstr>
      <vt:lpstr>2_Custom Design</vt:lpstr>
      <vt:lpstr>3_Custom Design</vt:lpstr>
      <vt:lpstr>PowerPoint Presentation</vt:lpstr>
      <vt:lpstr>Estructura de la presentación</vt:lpstr>
      <vt:lpstr>PowerPoint Presentation</vt:lpstr>
      <vt:lpstr>Propósito del modelaje de la epidemia de VIH</vt:lpstr>
      <vt:lpstr>Estructura</vt:lpstr>
      <vt:lpstr>Estimando tendencias de INCIDENCIA –  Epidemias Concentradas  Diferentes modelos pueden ser utilizados dependiendo de la información disponible</vt:lpstr>
      <vt:lpstr>Modelos utilizados para crear estimaciones de VIH</vt:lpstr>
      <vt:lpstr>PowerPoint Presentation</vt:lpstr>
      <vt:lpstr>Principales Cambios </vt:lpstr>
      <vt:lpstr>Nacimientos reportados (dato programático)</vt:lpstr>
      <vt:lpstr>Nacimientos estimados, nacimientos programáticos y primeras visitas a centros de atención antenatal</vt:lpstr>
      <vt:lpstr>Pruebas de VIH</vt:lpstr>
      <vt:lpstr>Perspectivas de Población Mundial 2022  (World Population Prospects 2022 - WPP 2022)</vt:lpstr>
      <vt:lpstr>Estimaciones de final del año  (Year-End Estimates)</vt:lpstr>
      <vt:lpstr>Ajuste de la calidad del dato de TARV</vt:lpstr>
      <vt:lpstr>Cálculo del efecto de TARV</vt:lpstr>
      <vt:lpstr>Advertencia cuando se guarda un  archivo “inválido”</vt:lpstr>
      <vt:lpstr>Todas las causas de muerte entre quienes  TARV</vt:lpstr>
      <vt:lpstr>Análisis en cascada de los cambios en TARV</vt:lpstr>
      <vt:lpstr>Dónde encontrar más información </vt:lpstr>
      <vt:lpstr>PowerPoint Presentation</vt:lpstr>
      <vt:lpstr>Software Spectrum para 2023 (v6.25 o v6.26) Versión de Escritorio (Desktop) </vt:lpstr>
      <vt:lpstr>Cambiar el año final de la proyección a 2030</vt:lpstr>
      <vt:lpstr>Comprobar que tiene Java</vt:lpstr>
    </vt:vector>
  </TitlesOfParts>
  <Company>studiovertex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title in 24 point Arial regular</dc:title>
  <dc:creator>Nathalie Gouiran</dc:creator>
  <cp:lastModifiedBy>KORENROMP, Eline Louise</cp:lastModifiedBy>
  <cp:revision>193</cp:revision>
  <cp:lastPrinted>2011-08-22T20:13:01Z</cp:lastPrinted>
  <dcterms:created xsi:type="dcterms:W3CDTF">2011-11-29T17:23:10Z</dcterms:created>
  <dcterms:modified xsi:type="dcterms:W3CDTF">2023-07-21T06:54:27Z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ies>
</file>