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33"/>
  </p:notesMasterIdLst>
  <p:sldIdLst>
    <p:sldId id="433" r:id="rId5"/>
    <p:sldId id="598" r:id="rId6"/>
    <p:sldId id="435" r:id="rId7"/>
    <p:sldId id="294" r:id="rId8"/>
    <p:sldId id="493" r:id="rId9"/>
    <p:sldId id="281" r:id="rId10"/>
    <p:sldId id="284" r:id="rId11"/>
    <p:sldId id="443" r:id="rId12"/>
    <p:sldId id="595" r:id="rId13"/>
    <p:sldId id="609" r:id="rId14"/>
    <p:sldId id="442" r:id="rId15"/>
    <p:sldId id="444" r:id="rId16"/>
    <p:sldId id="290" r:id="rId17"/>
    <p:sldId id="291" r:id="rId18"/>
    <p:sldId id="608" r:id="rId19"/>
    <p:sldId id="605" r:id="rId20"/>
    <p:sldId id="606" r:id="rId21"/>
    <p:sldId id="604" r:id="rId22"/>
    <p:sldId id="612" r:id="rId23"/>
    <p:sldId id="607" r:id="rId24"/>
    <p:sldId id="592" r:id="rId25"/>
    <p:sldId id="603" r:id="rId26"/>
    <p:sldId id="611" r:id="rId27"/>
    <p:sldId id="610" r:id="rId28"/>
    <p:sldId id="532" r:id="rId29"/>
    <p:sldId id="593" r:id="rId30"/>
    <p:sldId id="613" r:id="rId31"/>
    <p:sldId id="596" r:id="rId32"/>
  </p:sldIdLst>
  <p:sldSz cx="12192000" cy="6858000"/>
  <p:notesSz cx="6865938" cy="9047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76F560-9ABE-95AE-093E-9A3F9C6CCF15}" name="YAKUSIK, Anna" initials="AY" userId="S::YakusikA@unaids.org::884b3cc0-12f8-466b-9563-0e29647e7f3c" providerId="AD"/>
  <p188:author id="{423B4970-DA43-C9EB-9F95-5A546B8F60C8}" name="KORENROMP, Eline Louise" initials="EK" userId="S::KorenrompE@unaids.org::a44abeb2-aa4e-4d35-a6f5-0d25c352ba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00FAB-2C37-171D-B283-BE5062C27A39}" v="25" dt="2025-02-17T08:35:06.227"/>
    <p1510:client id="{D0F64D5C-9682-6060-7D68-35D9FACD3974}" v="4" dt="2025-02-17T08:35:45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YENKOVA, VERA" userId="S::ilyenkovav@unaids.org::1254e244-da2b-40f6-8c5a-46d2c7a0f38a" providerId="AD" clId="Web-{4DD00FAB-2C37-171D-B283-BE5062C27A39}"/>
    <pc:docChg chg="modSld">
      <pc:chgData name="ILYENKOVA, VERA" userId="S::ilyenkovav@unaids.org::1254e244-da2b-40f6-8c5a-46d2c7a0f38a" providerId="AD" clId="Web-{4DD00FAB-2C37-171D-B283-BE5062C27A39}" dt="2025-02-17T08:35:04.836" v="22" actId="20577"/>
      <pc:docMkLst>
        <pc:docMk/>
      </pc:docMkLst>
      <pc:sldChg chg="modSp">
        <pc:chgData name="ILYENKOVA, VERA" userId="S::ilyenkovav@unaids.org::1254e244-da2b-40f6-8c5a-46d2c7a0f38a" providerId="AD" clId="Web-{4DD00FAB-2C37-171D-B283-BE5062C27A39}" dt="2025-02-17T08:35:04.836" v="22" actId="20577"/>
        <pc:sldMkLst>
          <pc:docMk/>
          <pc:sldMk cId="2798585004" sldId="433"/>
        </pc:sldMkLst>
        <pc:spChg chg="mod">
          <ac:chgData name="ILYENKOVA, VERA" userId="S::ilyenkovav@unaids.org::1254e244-da2b-40f6-8c5a-46d2c7a0f38a" providerId="AD" clId="Web-{4DD00FAB-2C37-171D-B283-BE5062C27A39}" dt="2025-02-17T08:35:04.836" v="22" actId="20577"/>
          <ac:spMkLst>
            <pc:docMk/>
            <pc:sldMk cId="2798585004" sldId="433"/>
            <ac:spMk id="3" creationId="{92995B8F-0949-4302-83ED-6C466CBCC80B}"/>
          </ac:spMkLst>
        </pc:spChg>
      </pc:sldChg>
    </pc:docChg>
  </pc:docChgLst>
  <pc:docChgLst>
    <pc:chgData name="ILYENKOVA, VERA" userId="S::ilyenkovav@unaids.org::1254e244-da2b-40f6-8c5a-46d2c7a0f38a" providerId="AD" clId="Web-{D0F64D5C-9682-6060-7D68-35D9FACD3974}"/>
    <pc:docChg chg="modSld">
      <pc:chgData name="ILYENKOVA, VERA" userId="S::ilyenkovav@unaids.org::1254e244-da2b-40f6-8c5a-46d2c7a0f38a" providerId="AD" clId="Web-{D0F64D5C-9682-6060-7D68-35D9FACD3974}" dt="2025-02-17T08:35:42.899" v="2" actId="20577"/>
      <pc:docMkLst>
        <pc:docMk/>
      </pc:docMkLst>
      <pc:sldChg chg="modSp">
        <pc:chgData name="ILYENKOVA, VERA" userId="S::ilyenkovav@unaids.org::1254e244-da2b-40f6-8c5a-46d2c7a0f38a" providerId="AD" clId="Web-{D0F64D5C-9682-6060-7D68-35D9FACD3974}" dt="2025-02-17T08:35:42.899" v="2" actId="20577"/>
        <pc:sldMkLst>
          <pc:docMk/>
          <pc:sldMk cId="2798585004" sldId="433"/>
        </pc:sldMkLst>
        <pc:spChg chg="mod">
          <ac:chgData name="ILYENKOVA, VERA" userId="S::ilyenkovav@unaids.org::1254e244-da2b-40f6-8c5a-46d2c7a0f38a" providerId="AD" clId="Web-{D0F64D5C-9682-6060-7D68-35D9FACD3974}" dt="2025-02-17T08:35:42.899" v="2" actId="20577"/>
          <ac:spMkLst>
            <pc:docMk/>
            <pc:sldMk cId="2798585004" sldId="433"/>
            <ac:spMk id="2" creationId="{445F07DE-F1B7-B5DA-3C5B-91D4509E74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39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539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46B74-00C3-43C1-A61C-EA844543C1F6}" type="datetimeFigureOut">
              <a:rPr lang="en-CH" smtClean="0"/>
              <a:t>02/17/2025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30300"/>
            <a:ext cx="5429250" cy="3054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353947"/>
            <a:ext cx="5492750" cy="3562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3235"/>
            <a:ext cx="2975240" cy="453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8593235"/>
            <a:ext cx="2975240" cy="453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704D-9A56-4BE7-9B00-7FDF7739138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44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39261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Прошлогодняя программа просто запрашивала количество проведенных самотестирований, которые мы использовали для отчета о количестве распространенных наборов для самотестирования.</a:t>
            </a:r>
          </a:p>
          <a:p>
            <a:r>
              <a:rPr lang="en-US"/>
              <a:t>Данные о самотестировании теперь можно разделить в зависимости от того, использовались ли самотесты с помощью медицинского работника, или же они предназначались для самостоятельного использования. В случае самотестирования с помощью врача Вы можете ввести количество самотестирований с помощью врача, которые были реактивными.</a:t>
            </a:r>
          </a:p>
          <a:p>
            <a:r>
              <a:rPr lang="en-US"/>
              <a:t>Данные о самотестировании также можно разделить в зависимости от того, были ли самотестирования "первичными", предназначенными для получателя, или "вторичными", предназначенными для распространения среди партнеров, членов семьи или других людей.</a:t>
            </a:r>
          </a:p>
          <a:p>
            <a:r>
              <a:rPr lang="en-US"/>
              <a:t>Страны, которые регистрируют данные о количестве людей, прошедших подтверждающий тест в службах тестирования на ВИЧ после реактивного самотестирования, также могут ввести эти данные сюда.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029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Раньше Вы могли ввести количество проведенных индексных тестов партнеров, но у нас не было места для ввода количества ВИЧ-положительных индексных тестов. Теперь у нас есть строка, в которую можно ввести положительные индексные тесты.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612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Вы заметите, что у нас появилась новая вкладка в форме статистики программы для криптококкового менингита. Данные в этой форме были предварительно заполнены данными из анализа бремени КМ, </a:t>
            </a:r>
            <a:r>
              <a:rPr lang="en-US" err="1"/>
              <a:t>проведенного </a:t>
            </a:r>
            <a:r>
              <a:rPr lang="en-US"/>
              <a:t>Радхой </a:t>
            </a:r>
            <a:r>
              <a:rPr lang="en-US" err="1"/>
              <a:t>Раджасингем</a:t>
            </a:r>
            <a:r>
              <a:rPr lang="en-US"/>
              <a:t>. Пожалуйста, просмотрите их и, по возможности, обновите. Это повлияет на оценки Спектрумом бремени криптококкового менингита и смертности.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8425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532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9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FD7FF-058B-D74A-36A3-241D84C2C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8CD27-4FB5-95A0-4E0A-11DD9FCE0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AA2BE-B599-305A-9A8A-ADCF56A3B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Скрыто для TOT, но будет представлено на региональных семинарах, где используются данные рутинного тестирования при АНК.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Страны, имеющие репрезентативные в национальном масштабе данные о распространенности ВИЧ, полученные в результате рутинного тестирования во время АНК, могут использовать эти данные для оценки потребности в профилактике вертикальной передачи. В частности, эти данные можно использовать для калибровки показателей рождаемости у женщин с ВИЧ по сравнению с женщинами без ВИЧ. Для этого зайдите в меню "Дополнительные опции" и выберите "Снижение рождаемости в связи с ВИЧ". В результате Вы перейдете к форме, которая определяет влияние ВИЧ-инфекции на рождаемость в зависимости от возраста, количества CD4 и статуса АРТ. Здесь также указан "местный поправочный коэффициент", который варьируется в зависимости от страны. Вы можете откалибровать этот местный поправочный коэффициент в соответствии с </a:t>
            </a:r>
            <a:r>
              <a:rPr lang="en-US" err="1"/>
              <a:t>данными </a:t>
            </a:r>
            <a:r>
              <a:rPr lang="en-US"/>
              <a:t>Вашего АНК, нажав кнопку "Подогнать местный поправочный коэффициент".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В форме подгонки Вы можете воспользоваться кнопкой "Импортировать данные из программы", чтобы импортировать данные, которые Вы ввели в форму тестирования ANC. После импорта эти данные появятся в таблице в верхней части формы и в виде красных точек на графике в нижней части формы. Данные хорошего качества, как правило, формируют плавную тенденцию. Если есть некоторые отклонения, которые могут быть вызваны ограниченным охватом при увеличении масштаба тестирования или проблемами с доступностью тестирования, Вы можете удалить их, обнулив записи в таблице в этой форме. После очистки данных Вы можете нажать "Fit fertility rate ratios", чтобы начать подгонку. Spectrum попробует несколько различных значений местного поправочного коэффициента. После этого оценка Спектрума - синяя линия - должна быть близка к Вашим данным.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Когда Вы будете удовлетворены подгонкой, нажмите "OK", чтобы выйти из формы подгонки, и снова "OK", чтобы принять обновленный местный поправочный коэффициент и выйти из формы снижения рождаемости, связанной с ВИЧ.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9BFD9-D59A-B29D-D8A9-A4F4410F1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C4483-7CF5-4CF7-BC54-0B04140F1C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Пожалуйста, скорректируйте этот слайд в соответствии с мероприятиями, запланированными на следующее занятие в группе.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27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2681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4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Исходные данные, которые учитывал Отдел народонаселения ООН, описаны на сайте "Источники данных", а также на сайте Spectrum в разделе "Источники прогноза" после загрузки WPP 2024.</a:t>
            </a:r>
          </a:p>
          <a:p>
            <a:r>
              <a:rPr lang="en-US"/>
              <a:t>На сайте Data Portal можно ознакомиться с различными оценками Отдела народонаселения ООН, а также просмотреть эмпирические данные, лежащие в основе оценок рождаемости, как показано здесь для Лесото.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20617-EDB4-4A2C-8E78-C191A3D3B8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660D5-ED4C-41CA-8F92-89CB6C57A1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Используйте кнопку "Нарисовать значения" в редакторе PMTCT и других редакторах статистики программы для визуализации Ваших данных. Это поможет выявить любые ошибки при вводе данных.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9209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C58F5-7142-33C6-6877-3794C128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0E019-F781-7409-AB88-C5D0F87A6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DA34C-F553-DF3C-11A6-5593B617A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EPP просит Вас ввести данные о распространенности ВИЧ по результатам рутинного тестирования на ВИЧ в АНК. Форма тестирования при АНК позволяет Вам проверить свой расчет по основным составляющим. Числитель включает число женщин, о которых было известно, что они были положительными во время первого посещения АНК, и число женщин, которые сдали положительный тест на ВИЧ во время АНК. В знаменатель входят известные положительные результаты и число женщин, которые прошли хотя бы один тест во время АНК. В нескольких странах могут быть также получены данные о "заведомо отрицательных" женщинах. Это женщины, которые не проходили тестирование во время АНК, потому что у них есть документально подтвержденный недавний отрицательный результат теста на ВИЧ. Почти ни одна страна не собирает данные о "заведомо отрицательных" женщинах.</a:t>
            </a:r>
          </a:p>
          <a:p>
            <a:endParaRPr lang="en-US"/>
          </a:p>
          <a:p>
            <a:r>
              <a:rPr lang="en-US"/>
              <a:t>Есть несколько распространенных ошибок, которые можно предотвратить с помощью этой работы:</a:t>
            </a:r>
          </a:p>
          <a:p>
            <a:pPr marL="228600" indent="-228600">
              <a:buAutoNum type="arabicPeriod"/>
            </a:pPr>
            <a:r>
              <a:rPr lang="en-US"/>
              <a:t>Иногда люди ошибочно опускают известных положительных женщин в числителе или знаменателе. Их следует включать в оба показателя.</a:t>
            </a:r>
          </a:p>
          <a:p>
            <a:pPr marL="228600" indent="-228600">
              <a:buAutoNum type="arabicPeriod"/>
            </a:pPr>
            <a:r>
              <a:rPr lang="en-US"/>
              <a:t>Иногда люди ошибочно включают в числитель женщин, получивших положительный результат при повторном тестировании. Следует включать только первый результат теста женщины (повторные тесты могут быть нерепрезентативным подмножеством посетительниц АНК).</a:t>
            </a:r>
          </a:p>
          <a:p>
            <a:pPr marL="0" indent="0">
              <a:buNone/>
            </a:pPr>
            <a:endParaRPr lang="en-US"/>
          </a:p>
          <a:p>
            <a:pPr marL="228600" indent="-228600">
              <a:buAutoNum type="arabicPeriod"/>
            </a:pPr>
            <a:endParaRPr lang="en-US"/>
          </a:p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32F03-6788-B956-BDB5-8A3484AB8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1252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В этом году в Spectrum были добавлены данные о количестве CD4 при постановке диагноза. Эти данные не влияют на прогнозы Спектрума, страны </a:t>
            </a:r>
            <a:r>
              <a:rPr lang="en-US" err="1"/>
              <a:t>байута </a:t>
            </a:r>
            <a:r>
              <a:rPr lang="en-US"/>
              <a:t>могут использовать их для отчетности GAM.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588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Редактор тестирования на ВИЧ был добавлен два года назад и расширен в этом году, чтобы включить больше отчетности о самотестировании, в частности.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404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Спрятан для TOT, но будет выступать на семинарах в стране.</a:t>
            </a:r>
          </a:p>
          <a:p>
            <a:endParaRPr lang="en-US"/>
          </a:p>
          <a:p>
            <a:r>
              <a:rPr lang="en-US"/>
              <a:t>Мы получили несколько вопросов о том, что должно быть включено в "диагностические" тесты. Это включает тестирование в АНК и других "профессиональных" службах тестирования, но не должно включать самотестирование. Это должно включать тестирование в любом возрасте, включая детей.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B704D-9A56-4BE7-9B00-7FDF7739138E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213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85AAC3-23AF-4C83-A6C4-E518F947A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" y="6264632"/>
            <a:ext cx="1155747" cy="456843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62" y="558464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pulation.un.org/dataportal/home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population.un.org/wpp/datasourc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07DE-F1B7-B5DA-3C5B-91D4509E7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b="1" dirty="0" err="1"/>
              <a:t>Начало</a:t>
            </a:r>
            <a:r>
              <a:rPr lang="en-US" b="1" dirty="0"/>
              <a:t> </a:t>
            </a:r>
            <a:r>
              <a:rPr lang="en-US" b="1" dirty="0" err="1"/>
              <a:t>работы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со</a:t>
            </a:r>
            <a:r>
              <a:rPr lang="en-US" b="1" dirty="0"/>
              <a:t> Spectrum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95B8F-0949-4302-83ED-6C466CBCC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237" y="4049486"/>
            <a:ext cx="7315200" cy="1535160"/>
          </a:xfrm>
        </p:spPr>
        <p:txBody>
          <a:bodyPr>
            <a:noAutofit/>
          </a:bodyPr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rgbClr val="D9F1F6"/>
                </a:solidFill>
                <a:cs typeface="Arial"/>
              </a:rPr>
              <a:t>Avenir Health</a:t>
            </a:r>
          </a:p>
          <a:p>
            <a:pPr algn="ctr"/>
            <a:r>
              <a:rPr lang="en-US" b="1" dirty="0">
                <a:solidFill>
                  <a:srgbClr val="D9F1F6"/>
                </a:solidFill>
                <a:cs typeface="Arial"/>
              </a:rPr>
              <a:t>Тренинг по оценке ВИЧ и использованию данных, 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n-US" b="1" dirty="0" err="1">
                <a:solidFill>
                  <a:srgbClr val="D9F1F6"/>
                </a:solidFill>
                <a:cs typeface="Arial"/>
              </a:rPr>
              <a:t>Регион</a:t>
            </a:r>
            <a:r>
              <a:rPr lang="en-US" b="1" dirty="0">
                <a:solidFill>
                  <a:srgbClr val="D9F1F6"/>
                </a:solidFill>
                <a:cs typeface="Arial"/>
              </a:rPr>
              <a:t> ВЕЦА, 17-21 </a:t>
            </a:r>
            <a:r>
              <a:rPr lang="en-US" b="1" dirty="0" err="1">
                <a:solidFill>
                  <a:srgbClr val="D9F1F6"/>
                </a:solidFill>
                <a:cs typeface="Arial"/>
              </a:rPr>
              <a:t>февраля</a:t>
            </a:r>
            <a:r>
              <a:rPr lang="en-US" b="1" dirty="0">
                <a:solidFill>
                  <a:srgbClr val="D9F1F6"/>
                </a:solidFill>
                <a:cs typeface="Arial"/>
              </a:rPr>
              <a:t> 2025 г.</a:t>
            </a:r>
            <a:endParaRPr lang="en-US" b="1" dirty="0">
              <a:solidFill>
                <a:srgbClr val="D9F1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8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77166-D637-649D-802B-D89734F0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A03CC2-811B-7AA4-016B-C4EF6662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b="1" dirty="0" err="1"/>
              <a:t>Вы</a:t>
            </a:r>
            <a:r>
              <a:rPr lang="en-US" sz="2400" b="1" dirty="0"/>
              <a:t> </a:t>
            </a:r>
            <a:r>
              <a:rPr lang="en-US" sz="2400" b="1" dirty="0" err="1"/>
              <a:t>можете</a:t>
            </a:r>
            <a:r>
              <a:rPr lang="en-US" sz="2400" b="1" dirty="0"/>
              <a:t> </a:t>
            </a:r>
            <a:r>
              <a:rPr lang="en-US" sz="2400" b="1" dirty="0" err="1"/>
              <a:t>использовать</a:t>
            </a:r>
            <a:r>
              <a:rPr lang="en-US" sz="2400" b="1" dirty="0"/>
              <a:t> </a:t>
            </a:r>
            <a:r>
              <a:rPr lang="en-US" sz="2400" b="1" dirty="0" err="1"/>
              <a:t>форму</a:t>
            </a:r>
            <a:r>
              <a:rPr lang="en-US" sz="2400" b="1" dirty="0"/>
              <a:t> </a:t>
            </a:r>
            <a:r>
              <a:rPr lang="en-US" sz="2400" b="1" dirty="0" err="1"/>
              <a:t>тестирования</a:t>
            </a:r>
            <a:r>
              <a:rPr lang="en-US" sz="2400" b="1" dirty="0"/>
              <a:t> АНК, </a:t>
            </a:r>
            <a:r>
              <a:rPr lang="en-US" sz="2400" b="1" dirty="0" err="1"/>
              <a:t>чтобы</a:t>
            </a:r>
            <a:r>
              <a:rPr lang="en-US" sz="2400" b="1" dirty="0"/>
              <a:t> </a:t>
            </a:r>
            <a:r>
              <a:rPr lang="en-US" sz="2400" b="1" dirty="0" err="1"/>
              <a:t>перепроверить</a:t>
            </a:r>
            <a:r>
              <a:rPr lang="en-US" sz="2400" b="1" dirty="0"/>
              <a:t> </a:t>
            </a:r>
            <a:r>
              <a:rPr lang="en-US" sz="2400" b="1" dirty="0" err="1"/>
              <a:t>свой</a:t>
            </a:r>
            <a:r>
              <a:rPr lang="en-US" sz="2400" b="1" dirty="0"/>
              <a:t> </a:t>
            </a:r>
            <a:r>
              <a:rPr lang="en-US" sz="2400" b="1" dirty="0" err="1"/>
              <a:t>расчет</a:t>
            </a:r>
            <a:r>
              <a:rPr lang="en-US" sz="2400" b="1" dirty="0"/>
              <a:t> </a:t>
            </a:r>
            <a:r>
              <a:rPr lang="en-US" sz="2400" b="1" dirty="0" err="1"/>
              <a:t>распространенности</a:t>
            </a:r>
            <a:r>
              <a:rPr lang="en-US" sz="2400" b="1" dirty="0"/>
              <a:t> АНК </a:t>
            </a:r>
            <a:r>
              <a:rPr lang="en-US" sz="2400" b="1" dirty="0" err="1"/>
              <a:t>перед</a:t>
            </a:r>
            <a:r>
              <a:rPr lang="en-US" sz="2400" b="1" dirty="0"/>
              <a:t> </a:t>
            </a:r>
            <a:r>
              <a:rPr lang="en-US" sz="2400" b="1" dirty="0" err="1"/>
              <a:t>обновлением</a:t>
            </a:r>
            <a:r>
              <a:rPr lang="en-US" sz="2400" b="1" dirty="0"/>
              <a:t> EPP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AFA0A-E753-168F-4CB6-16D9BD1C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6" y="2878293"/>
            <a:ext cx="4088129" cy="19875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E5E806-5C50-E553-DE24-703EF8ABB55A}"/>
              </a:ext>
            </a:extLst>
          </p:cNvPr>
          <p:cNvSpPr/>
          <p:nvPr/>
        </p:nvSpPr>
        <p:spPr>
          <a:xfrm>
            <a:off x="4600362" y="4357643"/>
            <a:ext cx="6358311" cy="915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4CAFE13E-3A1B-4093-C194-3D01B538557C}"/>
              </a:ext>
            </a:extLst>
          </p:cNvPr>
          <p:cNvCxnSpPr>
            <a:cxnSpLocks/>
            <a:endCxn id="11" idx="6"/>
          </p:cNvCxnSpPr>
          <p:nvPr/>
        </p:nvCxnSpPr>
        <p:spPr>
          <a:xfrm rot="16200000" flipV="1">
            <a:off x="5132618" y="2022012"/>
            <a:ext cx="420556" cy="4259794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2FA5891-317A-8D99-DBE5-22CBA516DE1D}"/>
              </a:ext>
            </a:extLst>
          </p:cNvPr>
          <p:cNvCxnSpPr>
            <a:cxnSpLocks/>
            <a:endCxn id="21" idx="4"/>
          </p:cNvCxnSpPr>
          <p:nvPr/>
        </p:nvCxnSpPr>
        <p:spPr>
          <a:xfrm rot="5400000" flipH="1">
            <a:off x="6056083" y="1132214"/>
            <a:ext cx="964453" cy="6997247"/>
          </a:xfrm>
          <a:prstGeom prst="bentConnector3">
            <a:avLst>
              <a:gd name="adj1" fmla="val -23703"/>
            </a:avLst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17F1C28-441D-64EB-C0A5-0222AA5B5DF7}"/>
              </a:ext>
            </a:extLst>
          </p:cNvPr>
          <p:cNvCxnSpPr>
            <a:cxnSpLocks/>
            <a:stCxn id="25" idx="0"/>
            <a:endCxn id="26" idx="6"/>
          </p:cNvCxnSpPr>
          <p:nvPr/>
        </p:nvCxnSpPr>
        <p:spPr>
          <a:xfrm rot="16200000" flipV="1">
            <a:off x="6018103" y="412051"/>
            <a:ext cx="653922" cy="6885141"/>
          </a:xfrm>
          <a:prstGeom prst="bentConnector2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484668C-74D4-9CB8-F7B4-40C71BECEBCB}"/>
              </a:ext>
            </a:extLst>
          </p:cNvPr>
          <p:cNvCxnSpPr>
            <a:cxnSpLocks/>
            <a:stCxn id="29" idx="2"/>
            <a:endCxn id="31" idx="6"/>
          </p:cNvCxnSpPr>
          <p:nvPr/>
        </p:nvCxnSpPr>
        <p:spPr>
          <a:xfrm rot="5400000" flipH="1">
            <a:off x="4720020" y="1311554"/>
            <a:ext cx="1815922" cy="5953046"/>
          </a:xfrm>
          <a:prstGeom prst="bentConnector4">
            <a:avLst>
              <a:gd name="adj1" fmla="val -19782"/>
              <a:gd name="adj2" fmla="val -4197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7CF4A0A-29D0-5A09-B544-AA0775E978E2}"/>
              </a:ext>
            </a:extLst>
          </p:cNvPr>
          <p:cNvSpPr/>
          <p:nvPr/>
        </p:nvSpPr>
        <p:spPr>
          <a:xfrm>
            <a:off x="3121559" y="3895911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B634D5-C3BF-6539-5A55-E4FA95439E58}"/>
              </a:ext>
            </a:extLst>
          </p:cNvPr>
          <p:cNvSpPr/>
          <p:nvPr/>
        </p:nvSpPr>
        <p:spPr>
          <a:xfrm>
            <a:off x="2993966" y="4057170"/>
            <a:ext cx="91440" cy="9144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BC46BB-9E9C-952F-F9A9-2F5B943A1B26}"/>
              </a:ext>
            </a:extLst>
          </p:cNvPr>
          <p:cNvSpPr/>
          <p:nvPr/>
        </p:nvSpPr>
        <p:spPr>
          <a:xfrm>
            <a:off x="2811053" y="3481941"/>
            <a:ext cx="91440" cy="9144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DF6826-3975-ECD7-D1CF-3F4E24C4058D}"/>
              </a:ext>
            </a:extLst>
          </p:cNvPr>
          <p:cNvSpPr/>
          <p:nvPr/>
        </p:nvSpPr>
        <p:spPr>
          <a:xfrm>
            <a:off x="2560018" y="3334396"/>
            <a:ext cx="91440" cy="9144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DEA09F-5641-A578-CB73-3760857980BC}"/>
              </a:ext>
            </a:extLst>
          </p:cNvPr>
          <p:cNvSpPr/>
          <p:nvPr/>
        </p:nvSpPr>
        <p:spPr>
          <a:xfrm>
            <a:off x="9500615" y="4892831"/>
            <a:ext cx="1458057" cy="37599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тест отрицательный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32A8F4D-C58A-20AD-9132-E36962103494}"/>
              </a:ext>
            </a:extLst>
          </p:cNvPr>
          <p:cNvSpPr/>
          <p:nvPr/>
        </p:nvSpPr>
        <p:spPr>
          <a:xfrm>
            <a:off x="7918704" y="4892831"/>
            <a:ext cx="1371600" cy="30320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проверено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EBFB5-2467-FB57-DC2C-3CC801C9E2AB}"/>
              </a:ext>
            </a:extLst>
          </p:cNvPr>
          <p:cNvSpPr txBox="1"/>
          <p:nvPr/>
        </p:nvSpPr>
        <p:spPr>
          <a:xfrm>
            <a:off x="7664412" y="48597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B1DE9-1E08-DA42-DD30-1C9A106F1AE0}"/>
              </a:ext>
            </a:extLst>
          </p:cNvPr>
          <p:cNvSpPr txBox="1"/>
          <p:nvPr/>
        </p:nvSpPr>
        <p:spPr>
          <a:xfrm>
            <a:off x="9239302" y="48597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+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D33985-1FEE-71F0-542B-970363456BE0}"/>
              </a:ext>
            </a:extLst>
          </p:cNvPr>
          <p:cNvSpPr/>
          <p:nvPr/>
        </p:nvSpPr>
        <p:spPr>
          <a:xfrm>
            <a:off x="6358716" y="4434971"/>
            <a:ext cx="2145617" cy="3032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Известный положительный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E23DBBC-5AC3-AAD3-5F80-2D563F83C919}"/>
              </a:ext>
            </a:extLst>
          </p:cNvPr>
          <p:cNvSpPr/>
          <p:nvPr/>
        </p:nvSpPr>
        <p:spPr>
          <a:xfrm>
            <a:off x="8708753" y="4181583"/>
            <a:ext cx="2157761" cy="55659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тест положительный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D54464-328B-20B3-6F0A-BE18524C4BD6}"/>
              </a:ext>
            </a:extLst>
          </p:cNvPr>
          <p:cNvSpPr txBox="1"/>
          <p:nvPr/>
        </p:nvSpPr>
        <p:spPr>
          <a:xfrm>
            <a:off x="8454900" y="4401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+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975B2F-3CCC-E525-63A7-FAC254E4D87E}"/>
              </a:ext>
            </a:extLst>
          </p:cNvPr>
          <p:cNvSpPr/>
          <p:nvPr/>
        </p:nvSpPr>
        <p:spPr>
          <a:xfrm>
            <a:off x="4666113" y="4401908"/>
            <a:ext cx="1371600" cy="5686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Распространенность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43344-C528-0619-73BF-A0A7C5B0937C}"/>
              </a:ext>
            </a:extLst>
          </p:cNvPr>
          <p:cNvSpPr txBox="1"/>
          <p:nvPr/>
        </p:nvSpPr>
        <p:spPr>
          <a:xfrm>
            <a:off x="6052222" y="46308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=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E8526-2A96-C17B-FDE9-F31F26A3769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358716" y="4815504"/>
            <a:ext cx="44864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798493B-714D-FA1D-9D95-99D3A0512EAB}"/>
              </a:ext>
            </a:extLst>
          </p:cNvPr>
          <p:cNvSpPr/>
          <p:nvPr/>
        </p:nvSpPr>
        <p:spPr>
          <a:xfrm>
            <a:off x="2526229" y="4583319"/>
            <a:ext cx="91440" cy="914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1AFB78A-2D99-CEA4-B84B-565E8525FA2B}"/>
              </a:ext>
            </a:extLst>
          </p:cNvPr>
          <p:cNvCxnSpPr>
            <a:cxnSpLocks/>
            <a:endCxn id="4" idx="6"/>
          </p:cNvCxnSpPr>
          <p:nvPr/>
        </p:nvCxnSpPr>
        <p:spPr>
          <a:xfrm rot="10800000" flipV="1">
            <a:off x="2617669" y="4627883"/>
            <a:ext cx="2048444" cy="115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293A60-3ECC-182F-9E4A-F62DB04D986E}"/>
              </a:ext>
            </a:extLst>
          </p:cNvPr>
          <p:cNvSpPr/>
          <p:nvPr/>
        </p:nvSpPr>
        <p:spPr>
          <a:xfrm>
            <a:off x="6037713" y="4905014"/>
            <a:ext cx="1685403" cy="3638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Известный положительный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40C941-79AD-D656-DD21-6364AD9B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94" y="653945"/>
            <a:ext cx="7688731" cy="5725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01E86-ADB7-C13E-92CE-DD08B10B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АРТ </a:t>
            </a:r>
            <a:r>
              <a:rPr lang="en-US" sz="3200" b="1" dirty="0" err="1"/>
              <a:t>для</a:t>
            </a:r>
            <a:r>
              <a:rPr lang="en-US" sz="3200" b="1" dirty="0"/>
              <a:t> </a:t>
            </a:r>
            <a:r>
              <a:rPr lang="en-US" sz="3200" b="1" dirty="0" err="1"/>
              <a:t>взрослых</a:t>
            </a:r>
            <a:endParaRPr lang="en-US" sz="32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225514-4FE3-BC5D-8CEE-B17A99F739F3}"/>
              </a:ext>
            </a:extLst>
          </p:cNvPr>
          <p:cNvSpPr/>
          <p:nvPr/>
        </p:nvSpPr>
        <p:spPr>
          <a:xfrm>
            <a:off x="5054240" y="940413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50D628-29D7-D8D0-6A84-680CF35911AC}"/>
              </a:ext>
            </a:extLst>
          </p:cNvPr>
          <p:cNvSpPr/>
          <p:nvPr/>
        </p:nvSpPr>
        <p:spPr>
          <a:xfrm>
            <a:off x="8351792" y="1951415"/>
            <a:ext cx="371475" cy="550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9FB2D2-F23B-EE16-A390-4F8F5E932499}"/>
              </a:ext>
            </a:extLst>
          </p:cNvPr>
          <p:cNvSpPr/>
          <p:nvPr/>
        </p:nvSpPr>
        <p:spPr>
          <a:xfrm>
            <a:off x="7887631" y="2092518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40C7D-9376-BF2B-61B8-E76956FC917D}"/>
              </a:ext>
            </a:extLst>
          </p:cNvPr>
          <p:cNvSpPr txBox="1"/>
          <p:nvPr/>
        </p:nvSpPr>
        <p:spPr>
          <a:xfrm>
            <a:off x="252919" y="2068171"/>
            <a:ext cx="3166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Основные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шаги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chemeClr val="bg1"/>
                </a:solidFill>
              </a:rPr>
              <a:t>Выберите</a:t>
            </a:r>
            <a:r>
              <a:rPr lang="en-US" sz="1400" dirty="0">
                <a:solidFill>
                  <a:schemeClr val="bg1"/>
                </a:solidFill>
              </a:rPr>
              <a:t> "</a:t>
            </a:r>
            <a:r>
              <a:rPr lang="en-US" sz="1400" dirty="0" err="1">
                <a:solidFill>
                  <a:schemeClr val="bg1"/>
                </a:solidFill>
              </a:rPr>
              <a:t>Число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или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процент</a:t>
            </a:r>
            <a:r>
              <a:rPr lang="en-US" sz="1400" dirty="0">
                <a:solidFill>
                  <a:schemeClr val="bg1"/>
                </a:solidFill>
              </a:rPr>
              <a:t>".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chemeClr val="bg1"/>
                </a:solidFill>
              </a:rPr>
              <a:t>Введите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данные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за</a:t>
            </a:r>
            <a:r>
              <a:rPr lang="en-US" sz="1400" dirty="0">
                <a:solidFill>
                  <a:schemeClr val="bg1"/>
                </a:solidFill>
              </a:rPr>
              <a:t> 2024 </a:t>
            </a:r>
            <a:r>
              <a:rPr lang="en-US" sz="1400" dirty="0" err="1">
                <a:solidFill>
                  <a:schemeClr val="bg1"/>
                </a:solidFill>
              </a:rPr>
              <a:t>год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chemeClr val="bg1"/>
                </a:solidFill>
              </a:rPr>
              <a:t>Введите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прерывание</a:t>
            </a:r>
            <a:r>
              <a:rPr lang="en-US" sz="1400" dirty="0">
                <a:solidFill>
                  <a:schemeClr val="bg1"/>
                </a:solidFill>
              </a:rPr>
              <a:t> ART,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771650" algn="l"/>
              </a:tabLst>
            </a:pPr>
            <a:r>
              <a:rPr lang="en-US" sz="1400" dirty="0" err="1">
                <a:solidFill>
                  <a:schemeClr val="bg1"/>
                </a:solidFill>
              </a:rPr>
              <a:t>Вручную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если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есть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возможность</a:t>
            </a:r>
            <a:endParaRPr lang="en-US" sz="1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1771650" algn="l"/>
              </a:tabLst>
            </a:pPr>
            <a:r>
              <a:rPr lang="en-US" sz="1400" dirty="0" err="1">
                <a:solidFill>
                  <a:schemeClr val="bg1"/>
                </a:solidFill>
              </a:rPr>
              <a:t>Или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используйте</a:t>
            </a:r>
            <a:r>
              <a:rPr lang="en-US" sz="1400" dirty="0">
                <a:solidFill>
                  <a:schemeClr val="bg1"/>
                </a:solidFill>
              </a:rPr>
              <a:t> 5% </a:t>
            </a:r>
            <a:r>
              <a:rPr lang="en-US" sz="1400" dirty="0" err="1">
                <a:solidFill>
                  <a:schemeClr val="bg1"/>
                </a:solidFill>
              </a:rPr>
              <a:t>по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умолчанию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  <a:tabLst>
                <a:tab pos="1771650" algn="l"/>
              </a:tabLst>
            </a:pP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Необязательно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Укажите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число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тех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кто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начал</a:t>
            </a:r>
            <a:r>
              <a:rPr lang="en-US" sz="1400" dirty="0">
                <a:solidFill>
                  <a:schemeClr val="bg1"/>
                </a:solidFill>
              </a:rPr>
              <a:t> АРТ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chemeClr val="bg1"/>
                </a:solidFill>
              </a:rPr>
              <a:t>Значения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сюжета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 err="1">
                <a:solidFill>
                  <a:schemeClr val="bg1"/>
                </a:solidFill>
              </a:rPr>
              <a:t>Новые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возможности</a:t>
            </a:r>
            <a:r>
              <a:rPr lang="en-US" sz="1400" b="1" dirty="0">
                <a:solidFill>
                  <a:schemeClr val="bg1"/>
                </a:solidFill>
              </a:rPr>
              <a:t> (</a:t>
            </a:r>
            <a:r>
              <a:rPr lang="en-US" sz="1400" b="1" dirty="0" err="1">
                <a:solidFill>
                  <a:schemeClr val="bg1"/>
                </a:solidFill>
              </a:rPr>
              <a:t>подробнее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позже</a:t>
            </a:r>
            <a:r>
              <a:rPr lang="en-US" sz="1400" b="1" dirty="0">
                <a:solidFill>
                  <a:schemeClr val="bg1"/>
                </a:solidFill>
              </a:rPr>
              <a:t>!)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>
                <a:solidFill>
                  <a:schemeClr val="bg1"/>
                </a:solidFill>
              </a:rPr>
              <a:t>Коэффициент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корректировки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>
                <a:solidFill>
                  <a:schemeClr val="bg1"/>
                </a:solidFill>
              </a:rPr>
              <a:t>Пациенты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распределены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между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регионами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 err="1">
                <a:solidFill>
                  <a:schemeClr val="bg1"/>
                </a:solidFill>
              </a:rPr>
              <a:t>Сравните</a:t>
            </a:r>
            <a:r>
              <a:rPr lang="en-US" sz="1400" dirty="0">
                <a:solidFill>
                  <a:schemeClr val="bg1"/>
                </a:solidFill>
              </a:rPr>
              <a:t> с ANC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843115-F964-B594-D372-8D32FB371E5B}"/>
              </a:ext>
            </a:extLst>
          </p:cNvPr>
          <p:cNvSpPr/>
          <p:nvPr/>
        </p:nvSpPr>
        <p:spPr>
          <a:xfrm>
            <a:off x="7993268" y="4140111"/>
            <a:ext cx="371475" cy="2192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C18E23-E63B-F4CE-9C9A-EE0E7A51283F}"/>
              </a:ext>
            </a:extLst>
          </p:cNvPr>
          <p:cNvSpPr/>
          <p:nvPr/>
        </p:nvSpPr>
        <p:spPr>
          <a:xfrm>
            <a:off x="8962056" y="4605522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5CCAEA-F5E0-F241-D987-76243B5B05E9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8364743" y="4249712"/>
            <a:ext cx="650877" cy="40937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18596-24F8-6668-1A51-37B89422B0A5}"/>
              </a:ext>
            </a:extLst>
          </p:cNvPr>
          <p:cNvSpPr/>
          <p:nvPr/>
        </p:nvSpPr>
        <p:spPr>
          <a:xfrm>
            <a:off x="6581682" y="5815142"/>
            <a:ext cx="1441418" cy="2192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9E6BC7-68C8-DFCC-71F1-7E2B1C85D5FE}"/>
              </a:ext>
            </a:extLst>
          </p:cNvPr>
          <p:cNvCxnSpPr>
            <a:cxnSpLocks/>
            <a:stCxn id="18" idx="3"/>
            <a:endCxn id="21" idx="3"/>
          </p:cNvCxnSpPr>
          <p:nvPr/>
        </p:nvCxnSpPr>
        <p:spPr>
          <a:xfrm flipH="1">
            <a:off x="8023100" y="4917718"/>
            <a:ext cx="992520" cy="10070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10ABC87-9012-9611-EA23-6AEFC3D43FDC}"/>
              </a:ext>
            </a:extLst>
          </p:cNvPr>
          <p:cNvSpPr/>
          <p:nvPr/>
        </p:nvSpPr>
        <p:spPr>
          <a:xfrm>
            <a:off x="7993268" y="4424739"/>
            <a:ext cx="371475" cy="727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FB57F1-6780-129A-1064-2739BD0C60B3}"/>
              </a:ext>
            </a:extLst>
          </p:cNvPr>
          <p:cNvSpPr/>
          <p:nvPr/>
        </p:nvSpPr>
        <p:spPr>
          <a:xfrm>
            <a:off x="7783050" y="4605522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63ADC56-72F5-EBF9-2C2D-5FA02D2E6E56}"/>
              </a:ext>
            </a:extLst>
          </p:cNvPr>
          <p:cNvSpPr/>
          <p:nvPr/>
        </p:nvSpPr>
        <p:spPr>
          <a:xfrm>
            <a:off x="3852094" y="5619097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EBF5B43-F912-2901-51C6-6B5C63B831DC}"/>
              </a:ext>
            </a:extLst>
          </p:cNvPr>
          <p:cNvSpPr/>
          <p:nvPr/>
        </p:nvSpPr>
        <p:spPr>
          <a:xfrm>
            <a:off x="3493524" y="2922560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5FEBB6-2B80-A853-013A-7086F1943C03}"/>
              </a:ext>
            </a:extLst>
          </p:cNvPr>
          <p:cNvSpPr/>
          <p:nvPr/>
        </p:nvSpPr>
        <p:spPr>
          <a:xfrm>
            <a:off x="3482896" y="3380932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B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C86D66A-3BC4-CB9C-CDEA-AB5664DBA6F3}"/>
              </a:ext>
            </a:extLst>
          </p:cNvPr>
          <p:cNvSpPr/>
          <p:nvPr/>
        </p:nvSpPr>
        <p:spPr>
          <a:xfrm>
            <a:off x="10664506" y="5448972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93BA0-1BAC-D7D1-AD76-B03EC7DB4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45657-F8F2-92EA-4FD7-004663439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C7E2298-9529-C709-FC8C-7C3DCD83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96" y="287771"/>
            <a:ext cx="7899498" cy="60746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2A004B-0866-7235-2186-FBE6E1B5EEDD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Лечение детей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D14D5-2DBD-60BF-463B-1B65CF1C4243}"/>
              </a:ext>
            </a:extLst>
          </p:cNvPr>
          <p:cNvSpPr txBox="1"/>
          <p:nvPr/>
        </p:nvSpPr>
        <p:spPr>
          <a:xfrm>
            <a:off x="256033" y="2009466"/>
            <a:ext cx="2944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Введите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котрим</a:t>
            </a:r>
            <a:r>
              <a:rPr lang="en-US" sz="1600" dirty="0">
                <a:solidFill>
                  <a:schemeClr val="bg1"/>
                </a:solidFill>
              </a:rPr>
              <a:t> в 2024 </a:t>
            </a:r>
            <a:r>
              <a:rPr lang="en-US" sz="1600" dirty="0" err="1">
                <a:solidFill>
                  <a:schemeClr val="bg1"/>
                </a:solidFill>
              </a:rPr>
              <a:t>году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Вступите</a:t>
            </a:r>
            <a:r>
              <a:rPr lang="en-US" sz="1600" dirty="0">
                <a:solidFill>
                  <a:schemeClr val="bg1"/>
                </a:solidFill>
              </a:rPr>
              <a:t> в АРТ в 2024 </a:t>
            </a:r>
            <a:r>
              <a:rPr lang="en-US" sz="1600" dirty="0" err="1">
                <a:solidFill>
                  <a:schemeClr val="bg1"/>
                </a:solidFill>
              </a:rPr>
              <a:t>году</a:t>
            </a:r>
            <a:r>
              <a:rPr lang="en-US" sz="1600" dirty="0">
                <a:solidFill>
                  <a:schemeClr val="bg1"/>
                </a:solidFill>
              </a:rPr>
              <a:t>, в </a:t>
            </a:r>
            <a:r>
              <a:rPr lang="en-US" sz="1600" dirty="0" err="1">
                <a:solidFill>
                  <a:schemeClr val="bg1"/>
                </a:solidFill>
              </a:rPr>
              <a:t>целом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u="sng" dirty="0" err="1">
                <a:solidFill>
                  <a:schemeClr val="bg1"/>
                </a:solidFill>
              </a:rPr>
              <a:t>или</a:t>
            </a:r>
            <a:r>
              <a:rPr lang="en-US" sz="1600" u="sng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возрастам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Введите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прерывание</a:t>
            </a:r>
            <a:r>
              <a:rPr lang="en-US" sz="1600" dirty="0">
                <a:solidFill>
                  <a:schemeClr val="bg1"/>
                </a:solidFill>
              </a:rPr>
              <a:t> ART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Необязательно</a:t>
            </a:r>
            <a:r>
              <a:rPr lang="en-US" sz="1600" dirty="0">
                <a:solidFill>
                  <a:schemeClr val="bg1"/>
                </a:solidFill>
              </a:rPr>
              <a:t>) </a:t>
            </a:r>
            <a:r>
              <a:rPr lang="en-US" sz="1600" dirty="0" err="1">
                <a:solidFill>
                  <a:schemeClr val="bg1"/>
                </a:solidFill>
              </a:rPr>
              <a:t>Укажите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число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тех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кто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начал</a:t>
            </a:r>
            <a:r>
              <a:rPr lang="en-US" sz="1600" dirty="0">
                <a:solidFill>
                  <a:schemeClr val="bg1"/>
                </a:solidFill>
              </a:rPr>
              <a:t> АРТ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Значения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сюжета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 err="1">
                <a:solidFill>
                  <a:schemeClr val="bg1"/>
                </a:solidFill>
              </a:rPr>
              <a:t>Новые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возможности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 err="1">
                <a:solidFill>
                  <a:schemeClr val="bg1"/>
                </a:solidFill>
              </a:rPr>
              <a:t>Коэффициент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корректировки</a:t>
            </a:r>
            <a:r>
              <a:rPr lang="en-US" sz="1600" dirty="0">
                <a:solidFill>
                  <a:schemeClr val="bg1"/>
                </a:solidFill>
              </a:rPr>
              <a:t> и </a:t>
            </a:r>
            <a:r>
              <a:rPr lang="en-US" sz="1600" dirty="0" err="1">
                <a:solidFill>
                  <a:schemeClr val="bg1"/>
                </a:solidFill>
              </a:rPr>
              <a:t>перераспределение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пациентов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A7E50-F4A9-4CEE-8C57-9680E866849B}"/>
              </a:ext>
            </a:extLst>
          </p:cNvPr>
          <p:cNvSpPr/>
          <p:nvPr/>
        </p:nvSpPr>
        <p:spPr>
          <a:xfrm>
            <a:off x="8319633" y="966957"/>
            <a:ext cx="371475" cy="226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F5E4AB-7817-2D1E-4995-D9AADAC18017}"/>
              </a:ext>
            </a:extLst>
          </p:cNvPr>
          <p:cNvSpPr/>
          <p:nvPr/>
        </p:nvSpPr>
        <p:spPr>
          <a:xfrm>
            <a:off x="8289650" y="1663468"/>
            <a:ext cx="371475" cy="226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93B2BE-0CF6-5A3D-401D-215735BA293F}"/>
              </a:ext>
            </a:extLst>
          </p:cNvPr>
          <p:cNvSpPr/>
          <p:nvPr/>
        </p:nvSpPr>
        <p:spPr>
          <a:xfrm>
            <a:off x="8289650" y="2097118"/>
            <a:ext cx="371475" cy="6832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DA4659-BE2F-E1C9-10EA-1E188AA7F462}"/>
              </a:ext>
            </a:extLst>
          </p:cNvPr>
          <p:cNvSpPr/>
          <p:nvPr/>
        </p:nvSpPr>
        <p:spPr>
          <a:xfrm>
            <a:off x="8008738" y="897148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36DF7F-BED2-F57A-0324-94DDED3C2A3F}"/>
              </a:ext>
            </a:extLst>
          </p:cNvPr>
          <p:cNvSpPr/>
          <p:nvPr/>
        </p:nvSpPr>
        <p:spPr>
          <a:xfrm>
            <a:off x="9081178" y="2028888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0A04F8-C101-CDF7-D249-108DC7D5F029}"/>
              </a:ext>
            </a:extLst>
          </p:cNvPr>
          <p:cNvSpPr/>
          <p:nvPr/>
        </p:nvSpPr>
        <p:spPr>
          <a:xfrm>
            <a:off x="3515544" y="5467816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C06D83-A14E-17FD-0CDC-F6745DDF4ED7}"/>
              </a:ext>
            </a:extLst>
          </p:cNvPr>
          <p:cNvCxnSpPr>
            <a:stCxn id="14" idx="1"/>
            <a:endCxn id="11" idx="3"/>
          </p:cNvCxnSpPr>
          <p:nvPr/>
        </p:nvCxnSpPr>
        <p:spPr>
          <a:xfrm flipH="1" flipV="1">
            <a:off x="8661125" y="1776540"/>
            <a:ext cx="473617" cy="3059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3414A3-D0E6-2FA8-2019-0E70E6E98C2D}"/>
              </a:ext>
            </a:extLst>
          </p:cNvPr>
          <p:cNvCxnSpPr>
            <a:cxnSpLocks/>
            <a:stCxn id="14" idx="3"/>
            <a:endCxn id="12" idx="3"/>
          </p:cNvCxnSpPr>
          <p:nvPr/>
        </p:nvCxnSpPr>
        <p:spPr>
          <a:xfrm flipH="1">
            <a:off x="8661125" y="2341084"/>
            <a:ext cx="473617" cy="976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30CADF5-10B0-E9FF-5CBD-712BF819B282}"/>
              </a:ext>
            </a:extLst>
          </p:cNvPr>
          <p:cNvSpPr/>
          <p:nvPr/>
        </p:nvSpPr>
        <p:spPr>
          <a:xfrm>
            <a:off x="8287787" y="3024315"/>
            <a:ext cx="371475" cy="226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B4DF3-CF08-B32C-87D6-9176700127D0}"/>
              </a:ext>
            </a:extLst>
          </p:cNvPr>
          <p:cNvSpPr/>
          <p:nvPr/>
        </p:nvSpPr>
        <p:spPr>
          <a:xfrm>
            <a:off x="8962297" y="4631179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89314-4D84-4729-47DA-CBD45AEE0934}"/>
              </a:ext>
            </a:extLst>
          </p:cNvPr>
          <p:cNvSpPr/>
          <p:nvPr/>
        </p:nvSpPr>
        <p:spPr>
          <a:xfrm>
            <a:off x="6465381" y="5734708"/>
            <a:ext cx="1543357" cy="22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C68E80-717E-A03F-B506-2A71C2E3108D}"/>
              </a:ext>
            </a:extLst>
          </p:cNvPr>
          <p:cNvCxnSpPr>
            <a:cxnSpLocks/>
            <a:stCxn id="15" idx="1"/>
            <a:endCxn id="4" idx="3"/>
          </p:cNvCxnSpPr>
          <p:nvPr/>
        </p:nvCxnSpPr>
        <p:spPr>
          <a:xfrm flipH="1" flipV="1">
            <a:off x="8659262" y="3137387"/>
            <a:ext cx="356599" cy="15473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0E215C-4973-0557-0414-0DBA9D3C010F}"/>
              </a:ext>
            </a:extLst>
          </p:cNvPr>
          <p:cNvCxnSpPr>
            <a:cxnSpLocks/>
            <a:stCxn id="15" idx="3"/>
            <a:endCxn id="5" idx="3"/>
          </p:cNvCxnSpPr>
          <p:nvPr/>
        </p:nvCxnSpPr>
        <p:spPr>
          <a:xfrm flipH="1">
            <a:off x="8008738" y="4943375"/>
            <a:ext cx="1007123" cy="9044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F7853-9C5B-F1B4-8558-BEF8750CCBDC}"/>
              </a:ext>
            </a:extLst>
          </p:cNvPr>
          <p:cNvSpPr/>
          <p:nvPr/>
        </p:nvSpPr>
        <p:spPr>
          <a:xfrm>
            <a:off x="7834219" y="3186742"/>
            <a:ext cx="371475" cy="336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F36AF0-389F-0080-836A-B3E472804663}"/>
              </a:ext>
            </a:extLst>
          </p:cNvPr>
          <p:cNvSpPr/>
          <p:nvPr/>
        </p:nvSpPr>
        <p:spPr>
          <a:xfrm>
            <a:off x="7523324" y="3172076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(Body)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0C046D7-46CC-48C3-0489-AAF96B2D6B7B}"/>
              </a:ext>
            </a:extLst>
          </p:cNvPr>
          <p:cNvSpPr/>
          <p:nvPr/>
        </p:nvSpPr>
        <p:spPr>
          <a:xfrm>
            <a:off x="3283966" y="2744956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Calibri (Body)"/>
              </a:rPr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507216-3E06-6B29-775F-69F347F9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F000E8-2033-866F-6238-B9E64246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05" y="234170"/>
            <a:ext cx="8169255" cy="36254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6EB0B-5F46-F8B2-BC90-3E36829F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785418"/>
            <a:ext cx="7315200" cy="2199329"/>
          </a:xfrm>
        </p:spPr>
        <p:txBody>
          <a:bodyPr/>
          <a:lstStyle/>
          <a:p>
            <a:r>
              <a:rPr lang="en-US"/>
              <a:t>Обновление данных по АРТ по возрастам мужчин и женщин на 2024 год</a:t>
            </a:r>
          </a:p>
          <a:p>
            <a:r>
              <a:rPr lang="en-US"/>
              <a:t>Эти данные можно использовать для проверки достоверности или для оценки заболеваемости по возрасту</a:t>
            </a:r>
          </a:p>
          <a:p>
            <a:pPr lvl="1"/>
            <a:r>
              <a:rPr lang="en-US"/>
              <a:t>Более полезной будет разбивка по пятилетним возрастным группам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A9109-82A3-9BD7-EBFD-690867FE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АРТ по возрасту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20B5C-79A1-0C1C-AC76-E063C94A7546}"/>
              </a:ext>
            </a:extLst>
          </p:cNvPr>
          <p:cNvSpPr/>
          <p:nvPr/>
        </p:nvSpPr>
        <p:spPr>
          <a:xfrm>
            <a:off x="10402432" y="1571237"/>
            <a:ext cx="560438" cy="1297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4FF92-D16B-CE56-C727-F8025DBD9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8F50E35-8E02-FCA3-BC96-DDE18DAB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64" y="1367022"/>
            <a:ext cx="8152823" cy="45359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4B856E-4628-A15D-721D-F48F0BCF13F4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Подавление вирусов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47327-09A7-ACC2-2B70-48C134DD42BC}"/>
              </a:ext>
            </a:extLst>
          </p:cNvPr>
          <p:cNvSpPr txBox="1"/>
          <p:nvPr/>
        </p:nvSpPr>
        <p:spPr>
          <a:xfrm>
            <a:off x="256033" y="2443007"/>
            <a:ext cx="2944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Введите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данные</a:t>
            </a:r>
            <a:r>
              <a:rPr lang="en-US" sz="1800" dirty="0">
                <a:solidFill>
                  <a:schemeClr val="bg1"/>
                </a:solidFill>
              </a:rPr>
              <a:t> 2024 </a:t>
            </a:r>
            <a:r>
              <a:rPr lang="en-US" sz="1800" dirty="0" err="1">
                <a:solidFill>
                  <a:schemeClr val="bg1"/>
                </a:solidFill>
              </a:rPr>
              <a:t>для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числа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прошедшего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тестирование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Введите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данные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</a:t>
            </a:r>
            <a:r>
              <a:rPr lang="en-US" dirty="0">
                <a:solidFill>
                  <a:schemeClr val="bg1"/>
                </a:solidFill>
              </a:rPr>
              <a:t> 2024 </a:t>
            </a:r>
            <a:r>
              <a:rPr lang="en-US" dirty="0" err="1">
                <a:solidFill>
                  <a:schemeClr val="bg1"/>
                </a:solidFill>
              </a:rPr>
              <a:t>год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чтобы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узнать</a:t>
            </a:r>
            <a:r>
              <a:rPr lang="en-US" dirty="0">
                <a:solidFill>
                  <a:schemeClr val="bg1"/>
                </a:solidFill>
              </a:rPr>
              <a:t> о </a:t>
            </a:r>
            <a:r>
              <a:rPr lang="en-US" dirty="0" err="1">
                <a:solidFill>
                  <a:schemeClr val="bg1"/>
                </a:solidFill>
              </a:rPr>
              <a:t>количестве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вирусоустойчивых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среди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тех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кто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прошел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тестирование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Проверьте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точность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порога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вирусной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супрессии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0E0C7-7212-4C82-9C37-7FD0A6525AC6}"/>
              </a:ext>
            </a:extLst>
          </p:cNvPr>
          <p:cNvSpPr/>
          <p:nvPr/>
        </p:nvSpPr>
        <p:spPr>
          <a:xfrm>
            <a:off x="8844585" y="2698789"/>
            <a:ext cx="371475" cy="61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903F11-ED62-374C-6927-4DFD26A3F1AF}"/>
              </a:ext>
            </a:extLst>
          </p:cNvPr>
          <p:cNvSpPr/>
          <p:nvPr/>
        </p:nvSpPr>
        <p:spPr>
          <a:xfrm>
            <a:off x="8004618" y="4134277"/>
            <a:ext cx="371475" cy="226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4C59F0-D0EB-7AE7-4686-5BC25550385A}"/>
              </a:ext>
            </a:extLst>
          </p:cNvPr>
          <p:cNvSpPr/>
          <p:nvPr/>
        </p:nvSpPr>
        <p:spPr>
          <a:xfrm>
            <a:off x="8470737" y="2515909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2D3E5D-0A04-F31D-51C0-0556CE40DB51}"/>
              </a:ext>
            </a:extLst>
          </p:cNvPr>
          <p:cNvSpPr/>
          <p:nvPr/>
        </p:nvSpPr>
        <p:spPr>
          <a:xfrm>
            <a:off x="7705201" y="3888652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2E6DA5-26DC-363E-57E0-1A757D583106}"/>
              </a:ext>
            </a:extLst>
          </p:cNvPr>
          <p:cNvSpPr/>
          <p:nvPr/>
        </p:nvSpPr>
        <p:spPr>
          <a:xfrm>
            <a:off x="8812686" y="3526413"/>
            <a:ext cx="371475" cy="6164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48357B-81D3-C205-2A95-15A85F52F881}"/>
              </a:ext>
            </a:extLst>
          </p:cNvPr>
          <p:cNvSpPr/>
          <p:nvPr/>
        </p:nvSpPr>
        <p:spPr>
          <a:xfrm>
            <a:off x="8470737" y="3386065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9A17A-1289-CA5F-B7A0-D3DD17D1719C}"/>
              </a:ext>
            </a:extLst>
          </p:cNvPr>
          <p:cNvSpPr txBox="1"/>
          <p:nvPr/>
        </p:nvSpPr>
        <p:spPr>
          <a:xfrm>
            <a:off x="3918344" y="5342778"/>
            <a:ext cx="55446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err="1"/>
              <a:t>Эти</a:t>
            </a:r>
            <a:r>
              <a:rPr lang="en-US" sz="1400" dirty="0"/>
              <a:t> </a:t>
            </a:r>
            <a:r>
              <a:rPr lang="en-US" sz="1400" dirty="0" err="1"/>
              <a:t>данные</a:t>
            </a:r>
            <a:r>
              <a:rPr lang="en-US" sz="1400" dirty="0"/>
              <a:t> </a:t>
            </a:r>
            <a:r>
              <a:rPr lang="en-US" sz="1400" dirty="0" err="1"/>
              <a:t>используются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оценки</a:t>
            </a:r>
            <a:r>
              <a:rPr lang="en-US" sz="1400" dirty="0"/>
              <a:t> </a:t>
            </a:r>
            <a:r>
              <a:rPr lang="en-US" sz="1400" dirty="0" err="1"/>
              <a:t>третьего</a:t>
            </a:r>
            <a:r>
              <a:rPr lang="en-US" sz="1400" dirty="0"/>
              <a:t> 95%. </a:t>
            </a:r>
            <a:r>
              <a:rPr lang="en-US" sz="1400" dirty="0" err="1"/>
              <a:t>Пожалуйста</a:t>
            </a:r>
            <a:r>
              <a:rPr lang="en-US" sz="1400" dirty="0"/>
              <a:t>, </a:t>
            </a:r>
            <a:r>
              <a:rPr lang="en-US" sz="1400" dirty="0" err="1"/>
              <a:t>исключите</a:t>
            </a:r>
            <a:r>
              <a:rPr lang="en-US" sz="1400" dirty="0"/>
              <a:t> </a:t>
            </a:r>
            <a:r>
              <a:rPr lang="en-US" sz="1400" dirty="0" err="1"/>
              <a:t>целевые</a:t>
            </a:r>
            <a:r>
              <a:rPr lang="en-US" sz="1400" dirty="0"/>
              <a:t> </a:t>
            </a:r>
            <a:r>
              <a:rPr lang="en-US" sz="1400" dirty="0" err="1"/>
              <a:t>тесты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ВЛ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этих</a:t>
            </a:r>
            <a:r>
              <a:rPr lang="en-US" sz="1400" dirty="0"/>
              <a:t> </a:t>
            </a:r>
            <a:r>
              <a:rPr lang="en-US" sz="1400" dirty="0" err="1"/>
              <a:t>подсчетов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338C5-9A5B-B880-BBA2-EAEC9456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86EEF9-EFD2-C07F-AE4F-A6A28E07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9283"/>
          <a:stretch/>
        </p:blipFill>
        <p:spPr>
          <a:xfrm>
            <a:off x="3458861" y="500820"/>
            <a:ext cx="8214693" cy="4889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F3581-1173-53F5-EBF9-544E546D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b="1"/>
              <a:t>Знание статуса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8E769-14BF-BC61-2AF9-1C51E11AC7C5}"/>
              </a:ext>
            </a:extLst>
          </p:cNvPr>
          <p:cNvSpPr txBox="1"/>
          <p:nvPr/>
        </p:nvSpPr>
        <p:spPr>
          <a:xfrm>
            <a:off x="256033" y="2776382"/>
            <a:ext cx="29443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Оценка KOS будет рассмотрена позже на этой неделе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На данный момент введите данные о количестве CD4 при постановке диагноза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Это данные для отчетности GAM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AA9F2-62EE-F2FC-CDDE-0AD9F422CEF3}"/>
              </a:ext>
            </a:extLst>
          </p:cNvPr>
          <p:cNvSpPr/>
          <p:nvPr/>
        </p:nvSpPr>
        <p:spPr>
          <a:xfrm>
            <a:off x="5295013" y="3171873"/>
            <a:ext cx="6378541" cy="1641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4C343-F222-4132-D6CD-92D5E5EB8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A0B6E-5EEC-AB14-0293-C7567ADF5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437BA0-BFE6-B81C-36A4-14B8E6FE3068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Тестирование на ВИЧ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F1927-A541-AE4D-AFCB-E361CD9632B9}"/>
              </a:ext>
            </a:extLst>
          </p:cNvPr>
          <p:cNvSpPr txBox="1"/>
          <p:nvPr/>
        </p:nvSpPr>
        <p:spPr>
          <a:xfrm>
            <a:off x="256033" y="2166782"/>
            <a:ext cx="29443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Данные</a:t>
            </a:r>
            <a:r>
              <a:rPr lang="en-US" dirty="0">
                <a:solidFill>
                  <a:schemeClr val="bg1"/>
                </a:solidFill>
              </a:rPr>
              <a:t> в </a:t>
            </a:r>
            <a:r>
              <a:rPr lang="en-US" dirty="0" err="1">
                <a:solidFill>
                  <a:schemeClr val="bg1"/>
                </a:solidFill>
              </a:rPr>
              <a:t>этом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редакторе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влияют</a:t>
            </a:r>
            <a:r>
              <a:rPr lang="en-US" dirty="0">
                <a:solidFill>
                  <a:schemeClr val="bg1"/>
                </a:solidFill>
              </a:rPr>
              <a:t> (в </a:t>
            </a:r>
            <a:r>
              <a:rPr lang="en-US" dirty="0" err="1">
                <a:solidFill>
                  <a:schemeClr val="bg1"/>
                </a:solidFill>
              </a:rPr>
              <a:t>настоящее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время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оценки</a:t>
            </a:r>
            <a:r>
              <a:rPr lang="en-US" dirty="0">
                <a:solidFill>
                  <a:schemeClr val="bg1"/>
                </a:solidFill>
              </a:rPr>
              <a:t> AIM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Эти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данные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обеспечивают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полезный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контекст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для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интерпретации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изменений</a:t>
            </a:r>
            <a:r>
              <a:rPr lang="en-US" dirty="0">
                <a:solidFill>
                  <a:schemeClr val="bg1"/>
                </a:solidFill>
              </a:rPr>
              <a:t> в </a:t>
            </a:r>
            <a:r>
              <a:rPr lang="en-US" dirty="0" err="1">
                <a:solidFill>
                  <a:schemeClr val="bg1"/>
                </a:solidFill>
              </a:rPr>
              <a:t>знаниях</a:t>
            </a:r>
            <a:r>
              <a:rPr lang="en-US" dirty="0">
                <a:solidFill>
                  <a:schemeClr val="bg1"/>
                </a:solidFill>
              </a:rPr>
              <a:t> о </a:t>
            </a:r>
            <a:r>
              <a:rPr lang="en-US" dirty="0" err="1">
                <a:solidFill>
                  <a:schemeClr val="bg1"/>
                </a:solidFill>
              </a:rPr>
              <a:t>статусе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Это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данные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для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отчетности</a:t>
            </a:r>
            <a:r>
              <a:rPr lang="en-US" dirty="0">
                <a:solidFill>
                  <a:schemeClr val="bg1"/>
                </a:solidFill>
              </a:rPr>
              <a:t> GAM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74F67-E748-EF15-D62E-D39187327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697E9-ADC2-3453-2EA3-58D1DDCDA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857" y="159487"/>
            <a:ext cx="8020692" cy="58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C6B0-CD3E-ECFB-9BC0-634CCD39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68C19-CED1-1B5F-E171-54A7F75BA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64" y="138223"/>
            <a:ext cx="8020692" cy="66134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F6052B-8EEB-D8BA-CDDF-B450CBFD862B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Тестирование на ВИЧ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077CC-171C-3C66-F263-76F7D76B97FE}"/>
              </a:ext>
            </a:extLst>
          </p:cNvPr>
          <p:cNvGrpSpPr/>
          <p:nvPr/>
        </p:nvGrpSpPr>
        <p:grpSpPr>
          <a:xfrm>
            <a:off x="3498968" y="507708"/>
            <a:ext cx="10557273" cy="1232260"/>
            <a:chOff x="3530867" y="1684448"/>
            <a:chExt cx="10557273" cy="14559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5B371E-2E67-1153-8071-DD9E6F98E485}"/>
                </a:ext>
              </a:extLst>
            </p:cNvPr>
            <p:cNvSpPr/>
            <p:nvPr/>
          </p:nvSpPr>
          <p:spPr>
            <a:xfrm>
              <a:off x="3530867" y="1712702"/>
              <a:ext cx="5334263" cy="11846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520C64-3E46-E4C6-4A3C-27B9C28698FD}"/>
                </a:ext>
              </a:extLst>
            </p:cNvPr>
            <p:cNvSpPr/>
            <p:nvPr/>
          </p:nvSpPr>
          <p:spPr>
            <a:xfrm>
              <a:off x="6644763" y="1684448"/>
              <a:ext cx="7443377" cy="14559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err="1">
                  <a:solidFill>
                    <a:schemeClr val="tx1"/>
                  </a:solidFill>
                </a:rPr>
                <a:t>Диагностические</a:t>
              </a: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</a:rPr>
                <a:t>тесты</a:t>
              </a:r>
              <a:r>
                <a:rPr lang="en-US" sz="1400" b="1" dirty="0">
                  <a:solidFill>
                    <a:schemeClr val="tx1"/>
                  </a:solidFill>
                </a:rPr>
                <a:t>: </a:t>
              </a:r>
              <a:r>
                <a:rPr lang="en-US" sz="1400" dirty="0" err="1">
                  <a:solidFill>
                    <a:schemeClr val="tx1"/>
                  </a:solidFill>
                </a:rPr>
                <a:t>Должно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быть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равно</a:t>
              </a:r>
              <a:r>
                <a:rPr lang="en-US" sz="1400" dirty="0">
                  <a:solidFill>
                    <a:schemeClr val="tx1"/>
                  </a:solidFill>
                </a:rPr>
                <a:t> HTS + ANC; </a:t>
              </a:r>
              <a:r>
                <a:rPr lang="en-US" sz="1400" u="sng" dirty="0" err="1">
                  <a:solidFill>
                    <a:schemeClr val="tx1"/>
                  </a:solidFill>
                </a:rPr>
                <a:t>исключите</a:t>
              </a:r>
              <a:r>
                <a:rPr lang="en-US" sz="1400" u="sng" dirty="0">
                  <a:solidFill>
                    <a:schemeClr val="tx1"/>
                  </a:solidFill>
                </a:rPr>
                <a:t> </a:t>
              </a:r>
              <a:r>
                <a:rPr lang="en-US" sz="1400" u="sng" dirty="0" err="1">
                  <a:solidFill>
                    <a:schemeClr val="tx1"/>
                  </a:solidFill>
                </a:rPr>
                <a:t>самотестирование</a:t>
              </a:r>
              <a:r>
                <a:rPr lang="en-US" sz="1400" u="sng" dirty="0">
                  <a:solidFill>
                    <a:schemeClr val="tx1"/>
                  </a:solidFill>
                </a:rPr>
                <a:t> и </a:t>
              </a:r>
              <a:r>
                <a:rPr lang="en-US" sz="1400" u="sng" dirty="0" err="1">
                  <a:solidFill>
                    <a:schemeClr val="tx1"/>
                  </a:solidFill>
                </a:rPr>
                <a:t>скрининг</a:t>
              </a:r>
              <a:r>
                <a:rPr lang="en-US" sz="1400" u="sng" dirty="0">
                  <a:solidFill>
                    <a:schemeClr val="tx1"/>
                  </a:solidFill>
                </a:rPr>
                <a:t> </a:t>
              </a:r>
              <a:r>
                <a:rPr lang="en-US" sz="1400" u="sng" dirty="0" err="1">
                  <a:solidFill>
                    <a:schemeClr val="tx1"/>
                  </a:solidFill>
                </a:rPr>
                <a:t>донорской</a:t>
              </a:r>
              <a:r>
                <a:rPr lang="en-US" sz="1400" u="sng" dirty="0">
                  <a:solidFill>
                    <a:schemeClr val="tx1"/>
                  </a:solidFill>
                </a:rPr>
                <a:t> </a:t>
              </a:r>
              <a:r>
                <a:rPr lang="en-US" sz="1400" u="sng" dirty="0" err="1">
                  <a:solidFill>
                    <a:schemeClr val="tx1"/>
                  </a:solidFill>
                </a:rPr>
                <a:t>крови</a:t>
              </a:r>
              <a:endParaRPr lang="en-US" sz="1400" u="sng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err="1">
                  <a:solidFill>
                    <a:schemeClr val="tx1"/>
                  </a:solidFill>
                </a:rPr>
                <a:t>Тесты</a:t>
              </a:r>
              <a:r>
                <a:rPr lang="en-US" sz="1400" b="1" dirty="0">
                  <a:solidFill>
                    <a:schemeClr val="tx1"/>
                  </a:solidFill>
                </a:rPr>
                <a:t> HTS: </a:t>
              </a:r>
              <a:r>
                <a:rPr lang="en-US" sz="1400" dirty="0" err="1">
                  <a:solidFill>
                    <a:schemeClr val="tx1"/>
                  </a:solidFill>
                </a:rPr>
                <a:t>Пожалуйста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u="sng" dirty="0" err="1">
                  <a:solidFill>
                    <a:schemeClr val="tx1"/>
                  </a:solidFill>
                </a:rPr>
                <a:t>исключите</a:t>
              </a:r>
              <a:r>
                <a:rPr lang="en-US" sz="1400" u="sng" dirty="0">
                  <a:solidFill>
                    <a:schemeClr val="tx1"/>
                  </a:solidFill>
                </a:rPr>
                <a:t> АНК</a:t>
              </a:r>
              <a:r>
                <a:rPr lang="en-US" sz="1400" dirty="0">
                  <a:solidFill>
                    <a:schemeClr val="tx1"/>
                  </a:solidFill>
                </a:rPr>
                <a:t>, </a:t>
              </a:r>
              <a:r>
                <a:rPr lang="en-US" sz="1400" dirty="0" err="1">
                  <a:solidFill>
                    <a:schemeClr val="tx1"/>
                  </a:solidFill>
                </a:rPr>
                <a:t>но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u="sng" dirty="0" err="1">
                  <a:solidFill>
                    <a:schemeClr val="tx1"/>
                  </a:solidFill>
                </a:rPr>
                <a:t>включите</a:t>
              </a:r>
              <a:r>
                <a:rPr lang="en-US" sz="1400" u="sng" dirty="0">
                  <a:solidFill>
                    <a:schemeClr val="tx1"/>
                  </a:solidFill>
                </a:rPr>
                <a:t> </a:t>
              </a:r>
              <a:r>
                <a:rPr lang="en-US" sz="1400" u="sng" dirty="0" err="1">
                  <a:solidFill>
                    <a:schemeClr val="tx1"/>
                  </a:solidFill>
                </a:rPr>
                <a:t>индексное</a:t>
              </a:r>
              <a:r>
                <a:rPr lang="en-US" sz="1400" u="sng" dirty="0">
                  <a:solidFill>
                    <a:schemeClr val="tx1"/>
                  </a:solidFill>
                </a:rPr>
                <a:t> </a:t>
              </a:r>
              <a:r>
                <a:rPr lang="en-US" sz="1400" u="sng" dirty="0" err="1">
                  <a:solidFill>
                    <a:schemeClr val="tx1"/>
                  </a:solidFill>
                </a:rPr>
                <a:t>тестирование</a:t>
              </a:r>
              <a:r>
                <a:rPr lang="en-US" sz="1400" u="sng" dirty="0">
                  <a:solidFill>
                    <a:schemeClr val="tx1"/>
                  </a:solidFill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</a:rPr>
                <a:t>в </a:t>
              </a:r>
              <a:r>
                <a:rPr lang="en-US" sz="1400" dirty="0" err="1">
                  <a:solidFill>
                    <a:schemeClr val="tx1"/>
                  </a:solidFill>
                </a:rPr>
                <a:t>строки</a:t>
              </a:r>
              <a:r>
                <a:rPr lang="en-US" sz="1400" dirty="0">
                  <a:solidFill>
                    <a:schemeClr val="tx1"/>
                  </a:solidFill>
                </a:rPr>
                <a:t> HTS.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b="1" dirty="0" err="1">
                  <a:solidFill>
                    <a:schemeClr val="tx1"/>
                  </a:solidFill>
                </a:rPr>
                <a:t>Анализы</a:t>
              </a: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>
                  <a:solidFill>
                    <a:schemeClr val="tx1"/>
                  </a:solidFill>
                </a:rPr>
                <a:t>при</a:t>
              </a:r>
              <a:r>
                <a:rPr lang="en-US" sz="1400" b="1" dirty="0">
                  <a:solidFill>
                    <a:schemeClr val="tx1"/>
                  </a:solidFill>
                </a:rPr>
                <a:t> АНК: </a:t>
              </a:r>
              <a:r>
                <a:rPr lang="en-US" sz="1400" dirty="0" err="1">
                  <a:solidFill>
                    <a:schemeClr val="tx1"/>
                  </a:solidFill>
                </a:rPr>
                <a:t>Включите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сюда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все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анализы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во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время</a:t>
              </a:r>
              <a:r>
                <a:rPr lang="en-US" sz="1400" dirty="0">
                  <a:solidFill>
                    <a:schemeClr val="tx1"/>
                  </a:solidFill>
                </a:rPr>
                <a:t> АНК, </a:t>
              </a:r>
              <a:r>
                <a:rPr lang="en-US" sz="1400" dirty="0" err="1">
                  <a:solidFill>
                    <a:schemeClr val="tx1"/>
                  </a:solidFill>
                </a:rPr>
                <a:t>включая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роды</a:t>
              </a:r>
              <a:r>
                <a:rPr lang="en-US" sz="1400" dirty="0">
                  <a:solidFill>
                    <a:schemeClr val="tx1"/>
                  </a:solidFill>
                </a:rPr>
                <a:t> и </a:t>
              </a:r>
              <a:r>
                <a:rPr lang="en-US" sz="1400" dirty="0" err="1">
                  <a:solidFill>
                    <a:schemeClr val="tx1"/>
                  </a:solidFill>
                </a:rPr>
                <a:t>схватки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6515567-1599-065F-E9A7-2E2C079E2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1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5812A-D15B-47AA-690E-A57565C0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64" y="138223"/>
            <a:ext cx="8020692" cy="66134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78FEEC9-37F9-9E15-83B9-DFE205282691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Тестирование на ВИЧ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6EC0BE-BE48-0778-8A98-F31B76E209AF}"/>
              </a:ext>
            </a:extLst>
          </p:cNvPr>
          <p:cNvSpPr/>
          <p:nvPr/>
        </p:nvSpPr>
        <p:spPr>
          <a:xfrm>
            <a:off x="3530867" y="1404367"/>
            <a:ext cx="5334263" cy="1184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904E69-BCF1-16A4-7692-F5F4AF981785}"/>
              </a:ext>
            </a:extLst>
          </p:cNvPr>
          <p:cNvSpPr/>
          <p:nvPr/>
        </p:nvSpPr>
        <p:spPr>
          <a:xfrm>
            <a:off x="5610609" y="1404367"/>
            <a:ext cx="5794049" cy="1184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</a:rPr>
              <a:t>Самотестирование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на</a:t>
            </a:r>
            <a:r>
              <a:rPr lang="en-US" sz="1200" b="1" dirty="0">
                <a:solidFill>
                  <a:schemeClr val="tx1"/>
                </a:solidFill>
              </a:rPr>
              <a:t> ВИЧ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Теперь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можно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вводить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Если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самотестирование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проводилось</a:t>
            </a:r>
            <a:r>
              <a:rPr lang="en-US" sz="1200" dirty="0">
                <a:solidFill>
                  <a:schemeClr val="tx1"/>
                </a:solidFill>
              </a:rPr>
              <a:t> с </a:t>
            </a:r>
            <a:r>
              <a:rPr lang="en-US" sz="1200" dirty="0" err="1">
                <a:solidFill>
                  <a:schemeClr val="tx1"/>
                </a:solidFill>
              </a:rPr>
              <a:t>помощью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поставщика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услуг</a:t>
            </a:r>
            <a:r>
              <a:rPr lang="en-US" sz="1200" dirty="0">
                <a:solidFill>
                  <a:schemeClr val="tx1"/>
                </a:solidFill>
              </a:rPr>
              <a:t> 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Если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набор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предназначался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для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использования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получателем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первично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 err="1">
                <a:solidFill>
                  <a:schemeClr val="tx1"/>
                </a:solidFill>
              </a:rPr>
              <a:t>или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другими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людьми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вторично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Количество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людей</a:t>
            </a:r>
            <a:r>
              <a:rPr lang="en-US" sz="1200" dirty="0">
                <a:solidFill>
                  <a:schemeClr val="tx1"/>
                </a:solidFill>
              </a:rPr>
              <a:t>, у </a:t>
            </a:r>
            <a:r>
              <a:rPr lang="en-US" sz="1200" dirty="0" err="1">
                <a:solidFill>
                  <a:schemeClr val="tx1"/>
                </a:solidFill>
              </a:rPr>
              <a:t>которых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подтвердилась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положительная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реакция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на</a:t>
            </a:r>
            <a:r>
              <a:rPr lang="en-US" sz="1200" dirty="0">
                <a:solidFill>
                  <a:schemeClr val="tx1"/>
                </a:solidFill>
              </a:rPr>
              <a:t> HTS </a:t>
            </a:r>
            <a:r>
              <a:rPr lang="en-US" sz="1200" dirty="0" err="1">
                <a:solidFill>
                  <a:schemeClr val="tx1"/>
                </a:solidFill>
              </a:rPr>
              <a:t>после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реактивного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самотестирования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7CA546-0BA6-7FDC-2AC2-CD9CF0B71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FAB87-1E98-8F18-8D0C-8D1EBCA96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D49D1A-8E5D-07C5-D9AA-7E9664D9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64" y="138223"/>
            <a:ext cx="8020692" cy="66134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7CA9A6-67FE-D688-735D-D5C8FF86E813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Тестирование на ВИЧ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EAD9E5-436A-CD57-DF1F-7508DDC47689}"/>
              </a:ext>
            </a:extLst>
          </p:cNvPr>
          <p:cNvGrpSpPr/>
          <p:nvPr/>
        </p:nvGrpSpPr>
        <p:grpSpPr>
          <a:xfrm>
            <a:off x="3530867" y="2477386"/>
            <a:ext cx="8398863" cy="395889"/>
            <a:chOff x="3363929" y="3016957"/>
            <a:chExt cx="7873791" cy="4205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564680-8F2E-3F37-68F8-03049BAC03CD}"/>
                </a:ext>
              </a:extLst>
            </p:cNvPr>
            <p:cNvSpPr/>
            <p:nvPr/>
          </p:nvSpPr>
          <p:spPr>
            <a:xfrm>
              <a:off x="3363929" y="3016957"/>
              <a:ext cx="5334263" cy="4205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F274A49-442D-7765-9FCE-B5FA5F102199}"/>
                </a:ext>
              </a:extLst>
            </p:cNvPr>
            <p:cNvSpPr/>
            <p:nvPr/>
          </p:nvSpPr>
          <p:spPr>
            <a:xfrm>
              <a:off x="5443671" y="3016957"/>
              <a:ext cx="5794049" cy="420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solidFill>
                    <a:schemeClr val="tx1"/>
                  </a:solidFill>
                </a:rPr>
                <a:t>Индексное тестирование:</a:t>
              </a:r>
              <a:r>
                <a:rPr lang="en-US" sz="1400">
                  <a:solidFill>
                    <a:schemeClr val="tx1"/>
                  </a:solidFill>
                </a:rPr>
                <a:t> Положительные результаты индексного тестирования теперь могут быть введены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A57BE2-0CB0-3E5C-1112-ACA3FC4EE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8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BCC705-B50B-0F94-6DC0-F25258273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71" y="3967286"/>
            <a:ext cx="4772418" cy="26980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C63167-F373-444E-9852-008730EB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 Software для 2025 года</a:t>
            </a:r>
            <a:br>
              <a:rPr lang="en-US"/>
            </a:br>
            <a:br>
              <a:rPr lang="en-US"/>
            </a:br>
            <a:r>
              <a:rPr lang="en-US" sz="3200" b="1"/>
              <a:t>Настольная версия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788167-AAD2-5508-0D56-52B32C6C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893" y="864108"/>
            <a:ext cx="3728019" cy="5120640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Загрузите новую версию Spectrum </a:t>
            </a:r>
            <a:r>
              <a:rPr lang="en-US" sz="1800" b="1" dirty="0">
                <a:solidFill>
                  <a:schemeClr val="tx1"/>
                </a:solidFill>
              </a:rPr>
              <a:t>6.39 </a:t>
            </a:r>
            <a:r>
              <a:rPr lang="en-US" sz="1800" dirty="0">
                <a:solidFill>
                  <a:schemeClr val="tx1"/>
                </a:solidFill>
              </a:rPr>
              <a:t>с веб-сайта Avenir Health по адресу: </a:t>
            </a:r>
            <a:r>
              <a:rPr lang="en-US" sz="1800" dirty="0">
                <a:solidFill>
                  <a:srgbClr val="0000FF"/>
                </a:solidFill>
              </a:rPr>
              <a:t>https://avenirhealth.org/software-spectrum.php.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Запустите файл SpecInstallAIM2025.exe, чтобы установить Spectrum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Запустите Spectrum, выбрав его в меню Пуск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Откройте Ваш Spectrum </a:t>
            </a:r>
            <a:r>
              <a:rPr lang="en-US" sz="1800">
                <a:solidFill>
                  <a:schemeClr val="tx1"/>
                </a:solidFill>
              </a:rPr>
              <a:t>2024 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(PJNZ)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Используйте </a:t>
            </a:r>
            <a:r>
              <a:rPr lang="en-US" sz="1800" b="1" i="1" dirty="0">
                <a:solidFill>
                  <a:schemeClr val="tx1"/>
                </a:solidFill>
              </a:rPr>
              <a:t>File &gt;Save As</a:t>
            </a:r>
            <a:r>
              <a:rPr lang="en-US" sz="1800" dirty="0">
                <a:solidFill>
                  <a:schemeClr val="tx1"/>
                </a:solidFill>
              </a:rPr>
              <a:t>, чтобы сохранить файл с новым именем, например, </a:t>
            </a:r>
            <a:r>
              <a:rPr lang="en-US" sz="1800" b="1" i="1" dirty="0">
                <a:solidFill>
                  <a:schemeClr val="tx1"/>
                </a:solidFill>
              </a:rPr>
              <a:t>'Country_03Feb2025'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962E80-82CB-4B65-AB07-7B24FB3EE9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40047" y="615269"/>
            <a:ext cx="4455263" cy="32958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CD27CA-D67D-4AD8-990C-1B59C0284DF5}"/>
              </a:ext>
            </a:extLst>
          </p:cNvPr>
          <p:cNvSpPr/>
          <p:nvPr/>
        </p:nvSpPr>
        <p:spPr>
          <a:xfrm>
            <a:off x="7199921" y="5631366"/>
            <a:ext cx="1955229" cy="3870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BBA060-3DBB-40D8-9E47-CB1041920A0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7188771" y="1933575"/>
            <a:ext cx="3246819" cy="16762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537456-17CA-D32D-335A-25E24088CF9D}"/>
              </a:ext>
            </a:extLst>
          </p:cNvPr>
          <p:cNvSpPr/>
          <p:nvPr/>
        </p:nvSpPr>
        <p:spPr>
          <a:xfrm>
            <a:off x="10435590" y="3281584"/>
            <a:ext cx="1272540" cy="6564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C218-D787-59A0-8286-741E2D29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200" b="1"/>
              <a:t>Криптококковый менингит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A5372-90A3-C617-291B-2A12A3144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16458"/>
            <a:ext cx="7315200" cy="5120640"/>
          </a:xfrm>
        </p:spPr>
        <p:txBody>
          <a:bodyPr anchor="t"/>
          <a:lstStyle/>
          <a:p>
            <a:r>
              <a:rPr lang="en-US" dirty="0" err="1"/>
              <a:t>Оценка</a:t>
            </a:r>
            <a:r>
              <a:rPr lang="en-US" dirty="0"/>
              <a:t> </a:t>
            </a:r>
            <a:r>
              <a:rPr lang="en-US" dirty="0" err="1"/>
              <a:t>криптококковой</a:t>
            </a:r>
            <a:r>
              <a:rPr lang="en-US" dirty="0"/>
              <a:t> </a:t>
            </a:r>
            <a:r>
              <a:rPr lang="en-US" dirty="0" err="1"/>
              <a:t>антигенемии</a:t>
            </a:r>
            <a:r>
              <a:rPr lang="en-US" dirty="0"/>
              <a:t>, </a:t>
            </a:r>
            <a:r>
              <a:rPr lang="en-US" dirty="0" err="1"/>
              <a:t>криптококкового</a:t>
            </a:r>
            <a:r>
              <a:rPr lang="en-US" dirty="0"/>
              <a:t> </a:t>
            </a:r>
            <a:r>
              <a:rPr lang="en-US" dirty="0" err="1"/>
              <a:t>менингита</a:t>
            </a:r>
            <a:r>
              <a:rPr lang="en-US" dirty="0"/>
              <a:t> и </a:t>
            </a:r>
            <a:r>
              <a:rPr lang="en-US" dirty="0" err="1"/>
              <a:t>смертности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КМ - </a:t>
            </a:r>
            <a:r>
              <a:rPr lang="en-US" dirty="0" err="1"/>
              <a:t>новинка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года</a:t>
            </a:r>
            <a:r>
              <a:rPr lang="en-US" dirty="0"/>
              <a:t> в Spectrum</a:t>
            </a:r>
          </a:p>
          <a:p>
            <a:r>
              <a:rPr lang="en-US" dirty="0" err="1"/>
              <a:t>Пожалуйста</a:t>
            </a:r>
            <a:r>
              <a:rPr lang="en-US" dirty="0"/>
              <a:t>, </a:t>
            </a:r>
            <a:r>
              <a:rPr lang="en-US" dirty="0" err="1"/>
              <a:t>просмотрите</a:t>
            </a:r>
            <a:r>
              <a:rPr lang="en-US" dirty="0"/>
              <a:t> </a:t>
            </a:r>
            <a:r>
              <a:rPr lang="en-US" dirty="0" err="1"/>
              <a:t>предварительно</a:t>
            </a:r>
            <a:r>
              <a:rPr lang="en-US" dirty="0"/>
              <a:t> </a:t>
            </a:r>
            <a:r>
              <a:rPr lang="en-US" dirty="0" err="1"/>
              <a:t>заполненную</a:t>
            </a:r>
            <a:r>
              <a:rPr lang="en-US" dirty="0"/>
              <a:t> </a:t>
            </a:r>
            <a:r>
              <a:rPr lang="en-US" dirty="0" err="1"/>
              <a:t>статистику</a:t>
            </a:r>
            <a:r>
              <a:rPr lang="en-US" dirty="0"/>
              <a:t> </a:t>
            </a:r>
            <a:r>
              <a:rPr lang="en-US" dirty="0" err="1"/>
              <a:t>программы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уходу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людьми</a:t>
            </a:r>
            <a:r>
              <a:rPr lang="en-US" dirty="0"/>
              <a:t>, </a:t>
            </a:r>
            <a:r>
              <a:rPr lang="en-US" dirty="0" err="1"/>
              <a:t>положительными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криптококковый</a:t>
            </a:r>
            <a:r>
              <a:rPr lang="en-US" dirty="0"/>
              <a:t> </a:t>
            </a:r>
            <a:r>
              <a:rPr lang="en-US" dirty="0" err="1"/>
              <a:t>антиген</a:t>
            </a:r>
            <a:r>
              <a:rPr lang="en-US" dirty="0"/>
              <a:t>, и </a:t>
            </a:r>
            <a:r>
              <a:rPr lang="en-US" dirty="0" err="1"/>
              <a:t>обновите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, </a:t>
            </a:r>
            <a:r>
              <a:rPr lang="en-US" dirty="0" err="1"/>
              <a:t>если</a:t>
            </a:r>
            <a:r>
              <a:rPr lang="en-US" dirty="0"/>
              <a:t> у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3328C-ACF8-DF3C-0752-61C99C3B6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E1E6E-3C5A-A119-5BF1-D9FACC60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269" y="2933997"/>
            <a:ext cx="7709588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5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46CEC-331B-55AA-0B7F-91FC99F1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77" y="955512"/>
            <a:ext cx="8466210" cy="14130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FB79A02-007B-D8A4-713D-3CB9BA177550}"/>
              </a:ext>
            </a:extLst>
          </p:cNvPr>
          <p:cNvSpPr/>
          <p:nvPr/>
        </p:nvSpPr>
        <p:spPr>
          <a:xfrm>
            <a:off x="6018028" y="1972489"/>
            <a:ext cx="1109919" cy="3961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63A771-268B-9A47-6AA4-3815D0A7F037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Дополнительные опции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6D16A-3C90-DD8D-1525-0DB130AE7204}"/>
              </a:ext>
            </a:extLst>
          </p:cNvPr>
          <p:cNvSpPr txBox="1"/>
          <p:nvPr/>
        </p:nvSpPr>
        <p:spPr>
          <a:xfrm>
            <a:off x="256033" y="2115152"/>
            <a:ext cx="2944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Параметры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перехода</a:t>
            </a:r>
            <a:endParaRPr lang="en-US" sz="1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Педиатрический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Взрослый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Снижение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рождаемости</a:t>
            </a:r>
            <a:r>
              <a:rPr lang="en-US" dirty="0">
                <a:solidFill>
                  <a:schemeClr val="bg1"/>
                </a:solidFill>
              </a:rPr>
              <a:t> в </a:t>
            </a:r>
            <a:r>
              <a:rPr lang="en-US" dirty="0" err="1">
                <a:solidFill>
                  <a:schemeClr val="bg1"/>
                </a:solidFill>
              </a:rPr>
              <a:t>связи</a:t>
            </a:r>
            <a:r>
              <a:rPr lang="en-US" dirty="0">
                <a:solidFill>
                  <a:schemeClr val="bg1"/>
                </a:solidFill>
              </a:rPr>
              <a:t> с ВИЧ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Вероятность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передачи</a:t>
            </a:r>
            <a:r>
              <a:rPr lang="en-US" dirty="0">
                <a:solidFill>
                  <a:schemeClr val="bg1"/>
                </a:solidFill>
              </a:rPr>
              <a:t> ПМР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Метод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распределения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новых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пациентов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проходящих</a:t>
            </a:r>
            <a:r>
              <a:rPr lang="en-US" sz="1800" dirty="0">
                <a:solidFill>
                  <a:schemeClr val="bg1"/>
                </a:solidFill>
              </a:rPr>
              <a:t> АРТ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Прогрессирование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криптококкового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менингита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смертность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b="1" dirty="0">
                <a:solidFill>
                  <a:schemeClr val="bg1"/>
                </a:solidFill>
              </a:rPr>
              <a:t>NEW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83F21DB-4FC8-5C0C-E19D-4172E1F6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945898"/>
            <a:ext cx="7315200" cy="3038849"/>
          </a:xfrm>
        </p:spPr>
        <p:txBody>
          <a:bodyPr anchor="t">
            <a:normAutofit fontScale="92500" lnSpcReduction="20000"/>
          </a:bodyPr>
          <a:lstStyle/>
          <a:p>
            <a:r>
              <a:rPr lang="en-US">
                <a:solidFill>
                  <a:schemeClr val="tx1"/>
                </a:solidFill>
              </a:rPr>
              <a:t>Формы расширенных опций включают значения параметров, которые обычно основаны на глобальном или региональном анализе</a:t>
            </a:r>
          </a:p>
          <a:p>
            <a:r>
              <a:rPr lang="en-US">
                <a:solidFill>
                  <a:schemeClr val="tx1"/>
                </a:solidFill>
              </a:rPr>
              <a:t>Как правило, значения по умолчанию отображаются </a:t>
            </a:r>
            <a:r>
              <a:rPr lang="en-US" b="1">
                <a:solidFill>
                  <a:schemeClr val="tx1"/>
                </a:solidFill>
              </a:rPr>
              <a:t>серым </a:t>
            </a:r>
            <a:r>
              <a:rPr lang="en-US">
                <a:solidFill>
                  <a:schemeClr val="tx1"/>
                </a:solidFill>
              </a:rPr>
              <a:t>или </a:t>
            </a:r>
            <a:r>
              <a:rPr lang="en-US" b="1">
                <a:solidFill>
                  <a:schemeClr val="tx1"/>
                </a:solidFill>
              </a:rPr>
              <a:t>черным </a:t>
            </a:r>
            <a:r>
              <a:rPr lang="en-US">
                <a:solidFill>
                  <a:schemeClr val="tx1"/>
                </a:solidFill>
              </a:rPr>
              <a:t>цветом, а значения, не соответствующие умолчанию, - </a:t>
            </a:r>
            <a:r>
              <a:rPr lang="en-US" b="1">
                <a:solidFill>
                  <a:srgbClr val="FF0000"/>
                </a:solidFill>
              </a:rPr>
              <a:t>красным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В каждой форме есть кнопка для восстановления настроек по умолчанию</a:t>
            </a:r>
          </a:p>
          <a:p>
            <a:r>
              <a:rPr lang="en-US">
                <a:solidFill>
                  <a:schemeClr val="tx1"/>
                </a:solidFill>
              </a:rPr>
              <a:t>Пожалуйста, просмотрите значения, не установленные по умолчанию, и при необходимости восстановите значения по умолчанию</a:t>
            </a:r>
          </a:p>
        </p:txBody>
      </p:sp>
    </p:spTree>
    <p:extLst>
      <p:ext uri="{BB962C8B-B14F-4D97-AF65-F5344CB8AC3E}">
        <p14:creationId xmlns:p14="http://schemas.microsoft.com/office/powerpoint/2010/main" val="1897610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5EE702-D6C5-2B35-A157-E95ECB044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037" y="287771"/>
            <a:ext cx="4421384" cy="50965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ABCDF-C50E-FC8F-D1D8-FDF7138E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502" y="868679"/>
            <a:ext cx="3939116" cy="512064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Показатели вертикальной передачи были обновлены, чтобы включить новые исследования и использовать больше информации из ранее включенных исследований</a:t>
            </a:r>
          </a:p>
          <a:p>
            <a:r>
              <a:rPr lang="en-US">
                <a:solidFill>
                  <a:schemeClr val="tx1"/>
                </a:solidFill>
              </a:rPr>
              <a:t>Пожалуйста, нажмите кнопку </a:t>
            </a:r>
            <a:r>
              <a:rPr lang="en-US" b="1">
                <a:solidFill>
                  <a:schemeClr val="tx1"/>
                </a:solidFill>
              </a:rPr>
              <a:t>Восстановить значения по умолчанию</a:t>
            </a:r>
            <a:r>
              <a:rPr lang="en-US">
                <a:solidFill>
                  <a:schemeClr val="tx1"/>
                </a:solidFill>
              </a:rPr>
              <a:t>, чтобы использовать эти обновленные тарифы</a:t>
            </a:r>
          </a:p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A1558B-4D30-6D33-C2E2-DC4F1B53B7F8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Вертикальная скорость передачи данных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0218D-1FE0-3D16-33A4-6FBFE5DEA1AE}"/>
              </a:ext>
            </a:extLst>
          </p:cNvPr>
          <p:cNvSpPr txBox="1"/>
          <p:nvPr/>
        </p:nvSpPr>
        <p:spPr>
          <a:xfrm>
            <a:off x="50930" y="2619977"/>
            <a:ext cx="349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Найдено на:</a:t>
            </a:r>
          </a:p>
          <a:p>
            <a:r>
              <a:rPr lang="en-US" sz="1800">
                <a:solidFill>
                  <a:schemeClr val="bg1"/>
                </a:solidFill>
              </a:rPr>
              <a:t>Дополнительные опции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&gt; Вероятность передачи MTCT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329652-DF41-3867-7AA2-C8D2CECEA3F6}"/>
              </a:ext>
            </a:extLst>
          </p:cNvPr>
          <p:cNvSpPr/>
          <p:nvPr/>
        </p:nvSpPr>
        <p:spPr>
          <a:xfrm>
            <a:off x="9068405" y="5103628"/>
            <a:ext cx="1755538" cy="209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98E784D-F310-DC73-BB39-10895B5B62DB}"/>
              </a:ext>
            </a:extLst>
          </p:cNvPr>
          <p:cNvSpPr/>
          <p:nvPr/>
        </p:nvSpPr>
        <p:spPr>
          <a:xfrm rot="10800000">
            <a:off x="9746929" y="5313553"/>
            <a:ext cx="314325" cy="299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D360F-1972-E342-7CA4-4ABD0BCB2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3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73D8-5E8E-CBBB-71B2-0AF82A26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38C56-8020-5459-143F-B3B530B0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200" b="1"/>
              <a:t>Дезагрегация смертности, связанной с ВИЧ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6F5C-FFF8-9FE0-8757-A43E53E8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764" y="720852"/>
            <a:ext cx="7992996" cy="5263896"/>
          </a:xfrm>
        </p:spPr>
        <p:txBody>
          <a:bodyPr anchor="t"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На</a:t>
            </a:r>
            <a:r>
              <a:rPr lang="en-US" sz="1800" dirty="0">
                <a:solidFill>
                  <a:schemeClr val="tx1"/>
                </a:solidFill>
              </a:rPr>
              <a:t> СПИД </a:t>
            </a:r>
            <a:r>
              <a:rPr lang="en-US" sz="1800" dirty="0" err="1">
                <a:solidFill>
                  <a:schemeClr val="tx1"/>
                </a:solidFill>
              </a:rPr>
              <a:t>может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приходиться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лишь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чуть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более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половины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всех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случаев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смерти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пациентов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получающих</a:t>
            </a:r>
            <a:r>
              <a:rPr lang="en-US" sz="1800" dirty="0">
                <a:solidFill>
                  <a:schemeClr val="tx1"/>
                </a:solidFill>
              </a:rPr>
              <a:t> АРТ, в </a:t>
            </a:r>
            <a:r>
              <a:rPr lang="en-US" sz="1800" dirty="0" err="1">
                <a:solidFill>
                  <a:schemeClr val="tx1"/>
                </a:solidFill>
              </a:rPr>
              <a:t>странах</a:t>
            </a:r>
            <a:r>
              <a:rPr lang="en-US" sz="1800" dirty="0">
                <a:solidFill>
                  <a:schemeClr val="tx1"/>
                </a:solidFill>
              </a:rPr>
              <a:t> с </a:t>
            </a:r>
            <a:r>
              <a:rPr lang="en-US" sz="1800" dirty="0" err="1">
                <a:solidFill>
                  <a:schemeClr val="tx1"/>
                </a:solidFill>
              </a:rPr>
              <a:t>высоким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уровнем</a:t>
            </a:r>
            <a:r>
              <a:rPr lang="en-US" sz="1800" dirty="0">
                <a:solidFill>
                  <a:schemeClr val="tx1"/>
                </a:solidFill>
              </a:rPr>
              <a:t> дохода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Остальные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случаи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смерти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происходят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от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причин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не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связанных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СПИДом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которые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непропорционально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сильно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влияют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на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людей</a:t>
            </a:r>
            <a:r>
              <a:rPr lang="en-US" sz="1800" dirty="0">
                <a:solidFill>
                  <a:schemeClr val="tx1"/>
                </a:solidFill>
              </a:rPr>
              <a:t> с ВИЧ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Показатели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избыточной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смертности</a:t>
            </a:r>
            <a:r>
              <a:rPr lang="en-US" sz="1800" dirty="0">
                <a:solidFill>
                  <a:schemeClr val="tx1"/>
                </a:solidFill>
              </a:rPr>
              <a:t> в </a:t>
            </a:r>
            <a:r>
              <a:rPr lang="en-US" sz="1800" dirty="0" err="1">
                <a:solidFill>
                  <a:schemeClr val="tx1"/>
                </a:solidFill>
              </a:rPr>
              <a:t>Спектруме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были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разделены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на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избыточную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смертность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от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СПИДа</a:t>
            </a:r>
            <a:r>
              <a:rPr lang="en-US" sz="1800" dirty="0">
                <a:solidFill>
                  <a:schemeClr val="tx1"/>
                </a:solidFill>
              </a:rPr>
              <a:t> и </a:t>
            </a:r>
            <a:r>
              <a:rPr lang="en-US" sz="1800" dirty="0" err="1">
                <a:solidFill>
                  <a:schemeClr val="tx1"/>
                </a:solidFill>
              </a:rPr>
              <a:t>избыточную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смертность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не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связанную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СПИДом</a:t>
            </a:r>
            <a:r>
              <a:rPr lang="en-US" sz="1800" dirty="0">
                <a:solidFill>
                  <a:schemeClr val="tx1"/>
                </a:solidFill>
              </a:rPr>
              <a:t>, в </a:t>
            </a:r>
            <a:r>
              <a:rPr lang="en-US" sz="1800" dirty="0" err="1">
                <a:solidFill>
                  <a:schemeClr val="tx1"/>
                </a:solidFill>
              </a:rPr>
              <a:t>основном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для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того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чтобы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улучшить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согласование</a:t>
            </a:r>
            <a:r>
              <a:rPr lang="en-US" sz="1800" dirty="0">
                <a:solidFill>
                  <a:schemeClr val="tx1"/>
                </a:solidFill>
              </a:rPr>
              <a:t> с </a:t>
            </a:r>
            <a:r>
              <a:rPr lang="en-US" sz="1800" dirty="0" err="1">
                <a:solidFill>
                  <a:schemeClr val="tx1"/>
                </a:solidFill>
              </a:rPr>
              <a:t>данными</a:t>
            </a:r>
            <a:r>
              <a:rPr lang="en-US" sz="1800" dirty="0">
                <a:solidFill>
                  <a:schemeClr val="tx1"/>
                </a:solidFill>
              </a:rPr>
              <a:t> о </a:t>
            </a:r>
            <a:r>
              <a:rPr lang="en-US" sz="1800" dirty="0" err="1">
                <a:solidFill>
                  <a:schemeClr val="tx1"/>
                </a:solidFill>
              </a:rPr>
              <a:t>смертности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от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СПИДа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используемыми</a:t>
            </a:r>
            <a:r>
              <a:rPr lang="en-US" sz="1800" dirty="0">
                <a:solidFill>
                  <a:schemeClr val="tx1"/>
                </a:solidFill>
              </a:rPr>
              <a:t> в CSAVR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CFB55-1D3C-C8EB-C557-2AC63154803D}"/>
              </a:ext>
            </a:extLst>
          </p:cNvPr>
          <p:cNvSpPr txBox="1"/>
          <p:nvPr/>
        </p:nvSpPr>
        <p:spPr>
          <a:xfrm>
            <a:off x="256033" y="2853439"/>
            <a:ext cx="294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Найдено на:</a:t>
            </a:r>
          </a:p>
          <a:p>
            <a:r>
              <a:rPr lang="en-US" sz="1800">
                <a:solidFill>
                  <a:schemeClr val="bg1"/>
                </a:solidFill>
              </a:rPr>
              <a:t>Дополнительные параметры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&gt; Параметры перехода для взрослых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F946E17-8125-17AC-2D25-9DB2E604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268" y="3115653"/>
            <a:ext cx="7315200" cy="3021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F52C09-C9F9-249D-B23B-B698EBAAC131}"/>
              </a:ext>
            </a:extLst>
          </p:cNvPr>
          <p:cNvSpPr txBox="1"/>
          <p:nvPr/>
        </p:nvSpPr>
        <p:spPr>
          <a:xfrm>
            <a:off x="252919" y="6078582"/>
            <a:ext cx="982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>
                <a:ea typeface="Calibri" panose="020F0502020204030204" pitchFamily="34" charset="0"/>
                <a:cs typeface="Calibri" panose="020F0502020204030204" pitchFamily="34" charset="0"/>
              </a:rPr>
              <a:t>Трики А, </a:t>
            </a:r>
            <a:r>
              <a:rPr lang="en-US" sz="1400" i="1">
                <a:ea typeface="Calibri" panose="020F0502020204030204" pitchFamily="34" charset="0"/>
                <a:cs typeface="Calibri" panose="020F0502020204030204" pitchFamily="34" charset="0"/>
              </a:rPr>
              <a:t>и др</a:t>
            </a:r>
            <a:r>
              <a:rPr lang="en-US" sz="1400">
                <a:ea typeface="Calibri" panose="020F0502020204030204" pitchFamily="34" charset="0"/>
                <a:cs typeface="Calibri" panose="020F0502020204030204" pitchFamily="34" charset="0"/>
              </a:rPr>
              <a:t>. Избыточная смертность, связанная со СПИДом, среди людей, живущих с ВИЧ, в странах с высоким уровнем дохода: систематический обзор и метаанализ. </a:t>
            </a:r>
            <a:r>
              <a:rPr lang="en-US" sz="1400" i="1">
                <a:ea typeface="Calibri" panose="020F0502020204030204" pitchFamily="34" charset="0"/>
                <a:cs typeface="Calibri" panose="020F0502020204030204" pitchFamily="34" charset="0"/>
              </a:rPr>
              <a:t>J Int AIDS Soc. </a:t>
            </a:r>
            <a:r>
              <a:rPr lang="en-US" sz="1400" i="0">
                <a:ea typeface="Calibri" panose="020F0502020204030204" pitchFamily="34" charset="0"/>
                <a:cs typeface="Calibri" panose="020F0502020204030204" pitchFamily="34" charset="0"/>
              </a:rPr>
              <a:t>2024;27:e26384.</a:t>
            </a:r>
            <a:endParaRPr lang="en-US" sz="14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0AA09-1296-9A0F-911F-1A263A39E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3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AF975B-7D09-F479-2785-0258A1BE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037" y="1923965"/>
            <a:ext cx="5037722" cy="4386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95D6C-3836-4A3A-2A2E-D8F86C8E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471" y="674265"/>
            <a:ext cx="5321057" cy="3823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48477-37A4-DD24-B26F-3B65F391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 err="1"/>
              <a:t>Дезагрегация</a:t>
            </a:r>
            <a:r>
              <a:rPr lang="en-US" sz="3200" b="1" dirty="0"/>
              <a:t> </a:t>
            </a:r>
            <a:r>
              <a:rPr lang="en-US" sz="3200" b="1" dirty="0" err="1"/>
              <a:t>смертности</a:t>
            </a:r>
            <a:r>
              <a:rPr lang="en-US" sz="3200" b="1" dirty="0"/>
              <a:t>, </a:t>
            </a:r>
            <a:r>
              <a:rPr lang="en-US" sz="3200" b="1" dirty="0" err="1"/>
              <a:t>связанной</a:t>
            </a:r>
            <a:r>
              <a:rPr lang="en-US" sz="3200" b="1" dirty="0"/>
              <a:t> с ВИЧ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12A03-0803-B80F-8FCB-28B8CC802DAC}"/>
              </a:ext>
            </a:extLst>
          </p:cNvPr>
          <p:cNvSpPr txBox="1"/>
          <p:nvPr/>
        </p:nvSpPr>
        <p:spPr>
          <a:xfrm>
            <a:off x="252919" y="2853439"/>
            <a:ext cx="294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Найдено на:</a:t>
            </a:r>
          </a:p>
          <a:p>
            <a:r>
              <a:rPr lang="en-US" sz="1800">
                <a:solidFill>
                  <a:schemeClr val="bg1"/>
                </a:solidFill>
              </a:rPr>
              <a:t>Дополнительные параметры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&gt; Параметры перехода для взрослых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58522-C952-EFB7-A29B-7B4B7AC42725}"/>
              </a:ext>
            </a:extLst>
          </p:cNvPr>
          <p:cNvSpPr txBox="1"/>
          <p:nvPr/>
        </p:nvSpPr>
        <p:spPr>
          <a:xfrm>
            <a:off x="685800" y="4335965"/>
            <a:ext cx="5791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/>
              <a:t>Нажмите </a:t>
            </a:r>
            <a:r>
              <a:rPr lang="en-US" b="1"/>
              <a:t>"Восстановить все значения по умолчанию для перехода" и выйдите из </a:t>
            </a:r>
            <a:r>
              <a:rPr lang="en-US"/>
              <a:t>любой вкладки, чтобы обновить показатели смертности.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B70EAC-F75F-72B0-3D36-93774A1A8992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6477000" y="4659131"/>
            <a:ext cx="2852560" cy="15350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006D10-9A76-5857-1C4F-AE26F3436048}"/>
              </a:ext>
            </a:extLst>
          </p:cNvPr>
          <p:cNvSpPr txBox="1"/>
          <p:nvPr/>
        </p:nvSpPr>
        <p:spPr>
          <a:xfrm>
            <a:off x="685800" y="5052955"/>
            <a:ext cx="5791200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/>
              <a:t>Если Вы ранее корректировали показатели смертности в соответствии с данными регистрации актов гражданского состояния, 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Выбор регионального шаблона не по умолчанию </a:t>
            </a:r>
            <a:r>
              <a:rPr lang="en-US" sz="1600" b="1"/>
              <a:t>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Ручная корректировка показателей смертности на АРТ</a:t>
            </a:r>
          </a:p>
          <a:p>
            <a:r>
              <a:rPr lang="en-US" sz="1600"/>
              <a:t>Вы можете внести те же изменения после восстановления настроек по умолчанию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8E0BD2-A769-F04B-D792-69EA033182D3}"/>
              </a:ext>
            </a:extLst>
          </p:cNvPr>
          <p:cNvSpPr/>
          <p:nvPr/>
        </p:nvSpPr>
        <p:spPr>
          <a:xfrm>
            <a:off x="9329560" y="6092456"/>
            <a:ext cx="2185162" cy="2035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631745-4055-0F65-922A-AAE83DBB8D1A}"/>
              </a:ext>
            </a:extLst>
          </p:cNvPr>
          <p:cNvGrpSpPr/>
          <p:nvPr/>
        </p:nvGrpSpPr>
        <p:grpSpPr>
          <a:xfrm>
            <a:off x="9495267" y="1464888"/>
            <a:ext cx="1142151" cy="677580"/>
            <a:chOff x="8656884" y="2484107"/>
            <a:chExt cx="1142151" cy="677580"/>
          </a:xfrm>
        </p:grpSpPr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55456819-E045-1AC7-F273-8BD9416A0199}"/>
                </a:ext>
              </a:extLst>
            </p:cNvPr>
            <p:cNvSpPr/>
            <p:nvPr/>
          </p:nvSpPr>
          <p:spPr>
            <a:xfrm>
              <a:off x="9061272" y="2792355"/>
              <a:ext cx="333375" cy="3693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D9F56D-B32E-1443-F2A4-7AE3D5318268}"/>
                </a:ext>
              </a:extLst>
            </p:cNvPr>
            <p:cNvSpPr txBox="1"/>
            <p:nvPr/>
          </p:nvSpPr>
          <p:spPr>
            <a:xfrm>
              <a:off x="8656884" y="2484107"/>
              <a:ext cx="1142151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Новая вкладка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6771451-4F38-7583-B16E-428B5666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44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99F3A-6E37-7FFD-4B0C-3525C306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38" y="3109912"/>
            <a:ext cx="5970542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56F3D-0930-D810-6C4F-0C845B9EB121}"/>
              </a:ext>
            </a:extLst>
          </p:cNvPr>
          <p:cNvSpPr txBox="1"/>
          <p:nvPr/>
        </p:nvSpPr>
        <p:spPr>
          <a:xfrm>
            <a:off x="256033" y="2619977"/>
            <a:ext cx="294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Найдено на:</a:t>
            </a:r>
          </a:p>
          <a:p>
            <a:r>
              <a:rPr lang="en-US" sz="1800">
                <a:solidFill>
                  <a:schemeClr val="bg1"/>
                </a:solidFill>
              </a:rPr>
              <a:t>Дополнительные параметры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&gt; Параметры перехода для взрослых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&gt; Смертность от ВИЧ при использовании АРТ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A0B30-2AFB-0F7D-83F9-61A1D678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591C98-3BEF-5BCF-DE84-F8675A83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 anchor="t"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Для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расчета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снижения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передачи</a:t>
            </a:r>
            <a:r>
              <a:rPr lang="en-US" sz="1800" dirty="0">
                <a:solidFill>
                  <a:schemeClr val="tx1"/>
                </a:solidFill>
              </a:rPr>
              <a:t> ВИЧ </a:t>
            </a:r>
            <a:r>
              <a:rPr lang="en-US" sz="1800" dirty="0" err="1">
                <a:solidFill>
                  <a:schemeClr val="tx1"/>
                </a:solidFill>
              </a:rPr>
              <a:t>от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людей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получающих</a:t>
            </a:r>
            <a:r>
              <a:rPr lang="en-US" sz="1800" dirty="0">
                <a:solidFill>
                  <a:schemeClr val="tx1"/>
                </a:solidFill>
              </a:rPr>
              <a:t> АРТ, </a:t>
            </a:r>
            <a:r>
              <a:rPr lang="en-US" sz="1800" dirty="0" err="1">
                <a:solidFill>
                  <a:schemeClr val="tx1"/>
                </a:solidFill>
              </a:rPr>
              <a:t>используются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данные</a:t>
            </a:r>
            <a:r>
              <a:rPr lang="en-US" sz="1800" dirty="0">
                <a:solidFill>
                  <a:schemeClr val="tx1"/>
                </a:solidFill>
              </a:rPr>
              <a:t> о </a:t>
            </a:r>
            <a:r>
              <a:rPr lang="en-US" sz="1800" dirty="0" err="1">
                <a:solidFill>
                  <a:schemeClr val="tx1"/>
                </a:solidFill>
              </a:rPr>
              <a:t>подавлении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вируса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за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последние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три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года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Эффект</a:t>
            </a:r>
            <a:r>
              <a:rPr lang="en-US" sz="1600" dirty="0">
                <a:solidFill>
                  <a:schemeClr val="tx1"/>
                </a:solidFill>
              </a:rPr>
              <a:t> АРВТ = </a:t>
            </a:r>
            <a:r>
              <a:rPr lang="en-US" sz="1600" dirty="0" err="1">
                <a:solidFill>
                  <a:schemeClr val="tx1"/>
                </a:solidFill>
              </a:rPr>
              <a:t>Вирусная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супрессия</a:t>
            </a:r>
            <a:r>
              <a:rPr lang="en-US" sz="1600" dirty="0">
                <a:solidFill>
                  <a:schemeClr val="tx1"/>
                </a:solidFill>
              </a:rPr>
              <a:t> % - 0,07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Значение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умолчанию</a:t>
            </a:r>
            <a:r>
              <a:rPr lang="en-US" sz="1800" dirty="0">
                <a:solidFill>
                  <a:schemeClr val="tx1"/>
                </a:solidFill>
              </a:rPr>
              <a:t> 0,8 </a:t>
            </a:r>
            <a:r>
              <a:rPr lang="en-US" sz="1800" dirty="0" err="1">
                <a:solidFill>
                  <a:schemeClr val="tx1"/>
                </a:solidFill>
              </a:rPr>
              <a:t>рекомендуется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если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отсутствуют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последние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данные</a:t>
            </a:r>
            <a:r>
              <a:rPr lang="en-US" sz="1800" dirty="0">
                <a:solidFill>
                  <a:schemeClr val="tx1"/>
                </a:solidFill>
              </a:rPr>
              <a:t> о </a:t>
            </a:r>
            <a:r>
              <a:rPr lang="en-US" sz="1800" dirty="0" err="1">
                <a:solidFill>
                  <a:schemeClr val="tx1"/>
                </a:solidFill>
              </a:rPr>
              <a:t>подавлении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вирусов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Чтобы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добиться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какого-либо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эффекта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это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необходимо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сделать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до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установки</a:t>
            </a:r>
            <a:r>
              <a:rPr lang="en-US" sz="1800" b="1" dirty="0">
                <a:solidFill>
                  <a:schemeClr val="tx1"/>
                </a:solidFill>
              </a:rPr>
              <a:t> EPP </a:t>
            </a:r>
            <a:r>
              <a:rPr lang="en-US" sz="1800" b="1" dirty="0" err="1">
                <a:solidFill>
                  <a:schemeClr val="tx1"/>
                </a:solidFill>
              </a:rPr>
              <a:t>или</a:t>
            </a:r>
            <a:r>
              <a:rPr lang="en-US" sz="1800" b="1" dirty="0">
                <a:solidFill>
                  <a:schemeClr val="tx1"/>
                </a:solidFill>
              </a:rPr>
              <a:t> CSAVR</a:t>
            </a:r>
          </a:p>
          <a:p>
            <a:endParaRPr lang="en-US" sz="1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71251-DF3E-36C0-2350-AD083E16A8FD}"/>
              </a:ext>
            </a:extLst>
          </p:cNvPr>
          <p:cNvSpPr/>
          <p:nvPr/>
        </p:nvSpPr>
        <p:spPr>
          <a:xfrm>
            <a:off x="4243838" y="5123122"/>
            <a:ext cx="2115524" cy="5255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965344-AA36-9F5F-34D5-CE2C17F1CB77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1364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Сокращение передачи ВИЧ во время АРТ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F46F8-C401-48E1-4846-70B5FECCA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4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AF8E8-697B-D9A4-2EE3-01FA498D6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3C986-D44E-3940-5D19-C400AB69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633"/>
          <a:stretch/>
        </p:blipFill>
        <p:spPr>
          <a:xfrm>
            <a:off x="3506797" y="2222133"/>
            <a:ext cx="6785519" cy="4445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437820-12C1-407E-25C1-BBA27CDA3114}"/>
              </a:ext>
            </a:extLst>
          </p:cNvPr>
          <p:cNvSpPr txBox="1"/>
          <p:nvPr/>
        </p:nvSpPr>
        <p:spPr>
          <a:xfrm>
            <a:off x="17345" y="2619977"/>
            <a:ext cx="341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Найдено на:</a:t>
            </a:r>
          </a:p>
          <a:p>
            <a:r>
              <a:rPr lang="en-US" sz="1800">
                <a:solidFill>
                  <a:schemeClr val="bg1"/>
                </a:solidFill>
              </a:rPr>
              <a:t>Дополнительные возможности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&gt; Снижение рождаемости в связи с ВИЧ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4D1BF-E646-7406-F0EA-2E9397DF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C98CE-ABF1-F455-4EF4-20C4B0FC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13445"/>
            <a:ext cx="7315200" cy="5195053"/>
          </a:xfrm>
        </p:spPr>
        <p:txBody>
          <a:bodyPr anchor="t">
            <a:norm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Калибровка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рождаемости</a:t>
            </a:r>
            <a:r>
              <a:rPr lang="en-US" sz="1600" dirty="0">
                <a:solidFill>
                  <a:schemeClr val="tx1"/>
                </a:solidFill>
              </a:rPr>
              <a:t> - </a:t>
            </a:r>
            <a:r>
              <a:rPr lang="en-US" sz="1600" dirty="0" err="1">
                <a:solidFill>
                  <a:schemeClr val="tx1"/>
                </a:solidFill>
              </a:rPr>
              <a:t>ключевой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шаг</a:t>
            </a:r>
            <a:r>
              <a:rPr lang="en-US" sz="1600" dirty="0">
                <a:solidFill>
                  <a:schemeClr val="tx1"/>
                </a:solidFill>
              </a:rPr>
              <a:t> в </a:t>
            </a:r>
            <a:r>
              <a:rPr lang="en-US" sz="1600" dirty="0" err="1">
                <a:solidFill>
                  <a:schemeClr val="tx1"/>
                </a:solidFill>
              </a:rPr>
              <a:t>оценке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охвата</a:t>
            </a:r>
            <a:r>
              <a:rPr lang="en-US" sz="1600" dirty="0">
                <a:solidFill>
                  <a:schemeClr val="tx1"/>
                </a:solidFill>
              </a:rPr>
              <a:t> ППМР и </a:t>
            </a:r>
            <a:r>
              <a:rPr lang="en-US" sz="1600" dirty="0" err="1">
                <a:solidFill>
                  <a:schemeClr val="tx1"/>
                </a:solidFill>
              </a:rPr>
              <a:t>вертикальной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передачи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Нажмите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Fit local adjustment factor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чтобы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открыть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форму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которая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позволит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Вам</a:t>
            </a:r>
            <a:endParaRPr lang="en-US" sz="1600" dirty="0">
              <a:solidFill>
                <a:schemeClr val="tx1"/>
              </a:solidFill>
            </a:endParaRPr>
          </a:p>
          <a:p>
            <a:pPr marL="845820" lvl="1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Импортируйте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данные</a:t>
            </a:r>
            <a:r>
              <a:rPr lang="en-US" sz="1400" dirty="0">
                <a:solidFill>
                  <a:schemeClr val="tx1"/>
                </a:solidFill>
              </a:rPr>
              <a:t> о </a:t>
            </a:r>
            <a:r>
              <a:rPr lang="en-US" sz="1400" dirty="0" err="1">
                <a:solidFill>
                  <a:schemeClr val="tx1"/>
                </a:solidFill>
              </a:rPr>
              <a:t>распространенности</a:t>
            </a:r>
            <a:r>
              <a:rPr lang="en-US" sz="1400" dirty="0">
                <a:solidFill>
                  <a:schemeClr val="tx1"/>
                </a:solidFill>
              </a:rPr>
              <a:t> АНК </a:t>
            </a:r>
            <a:r>
              <a:rPr lang="en-US" sz="1400" dirty="0" err="1">
                <a:solidFill>
                  <a:schemeClr val="tx1"/>
                </a:solidFill>
              </a:rPr>
              <a:t>из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формы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Статистики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программ</a:t>
            </a:r>
            <a:r>
              <a:rPr lang="en-US" sz="1400" dirty="0">
                <a:solidFill>
                  <a:schemeClr val="tx1"/>
                </a:solidFill>
              </a:rPr>
              <a:t> AIM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Калибровка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показателя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распространенности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беременных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женщин</a:t>
            </a:r>
            <a:r>
              <a:rPr lang="en-US" sz="1400" dirty="0">
                <a:solidFill>
                  <a:schemeClr val="tx1"/>
                </a:solidFill>
              </a:rPr>
              <a:t> AIM </a:t>
            </a:r>
            <a:r>
              <a:rPr lang="en-US" sz="1400" dirty="0" err="1">
                <a:solidFill>
                  <a:schemeClr val="tx1"/>
                </a:solidFill>
              </a:rPr>
              <a:t>по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данным</a:t>
            </a:r>
            <a:r>
              <a:rPr lang="en-US" sz="1400" dirty="0">
                <a:solidFill>
                  <a:schemeClr val="tx1"/>
                </a:solidFill>
              </a:rPr>
              <a:t> АНК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Нажмите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OK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чтобы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принять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установленный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коэффициент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местной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корректировки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FE74B2-D2E3-6258-48A7-8EA0B8A06A9E}"/>
              </a:ext>
            </a:extLst>
          </p:cNvPr>
          <p:cNvSpPr txBox="1">
            <a:spLocks/>
          </p:cNvSpPr>
          <p:nvPr/>
        </p:nvSpPr>
        <p:spPr>
          <a:xfrm>
            <a:off x="148667" y="1123838"/>
            <a:ext cx="3157031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/>
              <a:t>Снижение рождаемости в связи с ВИЧ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FC5BE08-AD7C-B8FF-F347-6B38C4C10BF3}"/>
              </a:ext>
            </a:extLst>
          </p:cNvPr>
          <p:cNvSpPr/>
          <p:nvPr/>
        </p:nvSpPr>
        <p:spPr>
          <a:xfrm>
            <a:off x="3644883" y="5886446"/>
            <a:ext cx="1947843" cy="2015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38C2D2-8A9F-8E2A-9D1A-BF5D3FBA0913}"/>
              </a:ext>
            </a:extLst>
          </p:cNvPr>
          <p:cNvSpPr/>
          <p:nvPr/>
        </p:nvSpPr>
        <p:spPr>
          <a:xfrm rot="16200000">
            <a:off x="6809846" y="4502180"/>
            <a:ext cx="333375" cy="297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15FF36-3496-902F-77C0-44B451EC5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06669-B1B8-E134-9D08-B879EE78A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875" y="5082362"/>
            <a:ext cx="3437905" cy="17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9011-8A4E-AE78-7F23-51CE5EDDD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C1C-D6FC-863C-861B-1C82CF17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Охваченные шаги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97F4-B701-6870-C7A1-D63D4D764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Загрузите и установите Spectrum с сайта </a:t>
            </a:r>
            <a:r>
              <a:rPr lang="en-US">
                <a:solidFill>
                  <a:srgbClr val="0000FF"/>
                </a:solidFill>
              </a:rPr>
              <a:t>https://avenirhealth.org/software-spectrum.php. </a:t>
            </a:r>
            <a:endParaRPr lang="en-US" sz="200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Откройте прошлогодний файл Spectrum и сохраните его с новым именем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Обновите WPP 2024 и пересмотрите расчетную численность населения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Введите данные о программе на 2024 год в редактор статистики программ AIM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Используйте формы дополнительных опций AIM, чтобы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Восстановите стандартные вертикальные скорости передачи данных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Восстановите стандартные показатели смертности среди взрослых от ВИЧ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Рассчитайте эффект ART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Калибровка распространенности среди беременных женщин по данным АНК-ПРТ, если они репрезентативны в масштабах страны</a:t>
            </a:r>
          </a:p>
        </p:txBody>
      </p:sp>
    </p:spTree>
    <p:extLst>
      <p:ext uri="{BB962C8B-B14F-4D97-AF65-F5344CB8AC3E}">
        <p14:creationId xmlns:p14="http://schemas.microsoft.com/office/powerpoint/2010/main" val="3987527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9B5121-5A9C-C724-CEAB-BD281617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706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223F34-BB6C-FBA3-8C85-F13E52F5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06" y="1508787"/>
            <a:ext cx="3834598" cy="36362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09E4DF-19C9-E426-BB96-EEF9046D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35" y="3856213"/>
            <a:ext cx="3600514" cy="1845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7CDEA-B199-C9AE-9104-C3F906F54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322" y="638833"/>
            <a:ext cx="2549185" cy="746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D13A1-3996-547C-E539-E4181933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Обновление демографических данных WPP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72D4-2570-9E0A-82DB-E9FD1BB0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245" y="771411"/>
            <a:ext cx="4607980" cy="301953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Откройте </a:t>
            </a:r>
            <a:r>
              <a:rPr lang="en-US" b="1">
                <a:solidFill>
                  <a:schemeClr val="tx1"/>
                </a:solidFill>
              </a:rPr>
              <a:t>Менеджер проекций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Нажмите </a:t>
            </a:r>
            <a:r>
              <a:rPr lang="en-US" b="1">
                <a:solidFill>
                  <a:schemeClr val="tx1"/>
                </a:solidFill>
              </a:rPr>
              <a:t>Данные по умолчанию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Установите флажок рядом с </a:t>
            </a:r>
            <a:r>
              <a:rPr lang="en-US" b="1">
                <a:solidFill>
                  <a:schemeClr val="tx1"/>
                </a:solidFill>
              </a:rPr>
              <a:t>WPP 2024</a:t>
            </a:r>
            <a:r>
              <a:rPr lang="en-US">
                <a:solidFill>
                  <a:schemeClr val="tx1"/>
                </a:solidFill>
              </a:rPr>
              <a:t>, чтобы загрузить обновленные демографические данные.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Нажмите </a:t>
            </a:r>
            <a:r>
              <a:rPr lang="en-US" b="1">
                <a:solidFill>
                  <a:schemeClr val="tx1"/>
                </a:solidFill>
              </a:rPr>
              <a:t>OK</a:t>
            </a:r>
            <a:r>
              <a:rPr lang="en-US">
                <a:solidFill>
                  <a:schemeClr val="tx1"/>
                </a:solidFill>
              </a:rPr>
              <a:t>, чтобы выйти из редактора данных по умолчанию.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Нажмите </a:t>
            </a:r>
            <a:r>
              <a:rPr lang="en-US" b="1">
                <a:solidFill>
                  <a:schemeClr val="tx1"/>
                </a:solidFill>
              </a:rPr>
              <a:t>OK </a:t>
            </a:r>
            <a:r>
              <a:rPr lang="en-US">
                <a:solidFill>
                  <a:schemeClr val="tx1"/>
                </a:solidFill>
              </a:rPr>
              <a:t>еще раз, чтобы выйти из менеджера проекций.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7EE279-D705-97BB-BB7F-B9AD36C31E6A}"/>
              </a:ext>
            </a:extLst>
          </p:cNvPr>
          <p:cNvSpPr/>
          <p:nvPr/>
        </p:nvSpPr>
        <p:spPr>
          <a:xfrm>
            <a:off x="4840188" y="69544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281F2DA-BE5D-3D00-8F61-2A2EF2E6D44E}"/>
              </a:ext>
            </a:extLst>
          </p:cNvPr>
          <p:cNvSpPr/>
          <p:nvPr/>
        </p:nvSpPr>
        <p:spPr>
          <a:xfrm>
            <a:off x="4722059" y="1400345"/>
            <a:ext cx="314325" cy="299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A121DD2-061B-3405-25D0-869EA34D78F3}"/>
              </a:ext>
            </a:extLst>
          </p:cNvPr>
          <p:cNvSpPr/>
          <p:nvPr/>
        </p:nvSpPr>
        <p:spPr>
          <a:xfrm rot="16665384">
            <a:off x="5253835" y="4008420"/>
            <a:ext cx="314325" cy="19002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997203-D0D1-190B-2E0A-A96B0DADEB88}"/>
              </a:ext>
            </a:extLst>
          </p:cNvPr>
          <p:cNvSpPr/>
          <p:nvPr/>
        </p:nvSpPr>
        <p:spPr>
          <a:xfrm>
            <a:off x="3565079" y="4708406"/>
            <a:ext cx="874181" cy="2286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495375-F18F-DBF4-BCA8-A52167758953}"/>
              </a:ext>
            </a:extLst>
          </p:cNvPr>
          <p:cNvSpPr/>
          <p:nvPr/>
        </p:nvSpPr>
        <p:spPr>
          <a:xfrm>
            <a:off x="6418536" y="4932072"/>
            <a:ext cx="976575" cy="2286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BE23-152A-DCD2-C128-47B264FB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Проанализируйте оценку численности населения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2BBD-9BB7-63BA-4044-DC7E953B6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654558"/>
            <a:ext cx="7315200" cy="5120640"/>
          </a:xfrm>
        </p:spPr>
        <p:txBody>
          <a:bodyPr anchor="t"/>
          <a:lstStyle/>
          <a:p>
            <a:r>
              <a:rPr lang="en-US" dirty="0" err="1">
                <a:solidFill>
                  <a:schemeClr val="tx1"/>
                </a:solidFill>
              </a:rPr>
              <a:t>Используйте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"</a:t>
            </a:r>
            <a:r>
              <a:rPr lang="en-US" b="1" dirty="0" err="1">
                <a:solidFill>
                  <a:schemeClr val="tx1"/>
                </a:solidFill>
              </a:rPr>
              <a:t>DemProj</a:t>
            </a:r>
            <a:r>
              <a:rPr lang="en-US" b="1" dirty="0">
                <a:solidFill>
                  <a:schemeClr val="tx1"/>
                </a:solidFill>
              </a:rPr>
              <a:t> &gt; </a:t>
            </a:r>
            <a:r>
              <a:rPr lang="en-US" b="1" dirty="0" err="1">
                <a:solidFill>
                  <a:schemeClr val="tx1"/>
                </a:solidFill>
              </a:rPr>
              <a:t>Результаты</a:t>
            </a:r>
            <a:r>
              <a:rPr lang="en-US" b="1" dirty="0">
                <a:solidFill>
                  <a:schemeClr val="tx1"/>
                </a:solidFill>
              </a:rPr>
              <a:t> &gt; </a:t>
            </a:r>
            <a:r>
              <a:rPr lang="en-US" b="1" dirty="0" err="1">
                <a:solidFill>
                  <a:schemeClr val="tx1"/>
                </a:solidFill>
              </a:rPr>
              <a:t>Население</a:t>
            </a:r>
            <a:r>
              <a:rPr lang="en-US" b="1" dirty="0">
                <a:solidFill>
                  <a:schemeClr val="tx1"/>
                </a:solidFill>
              </a:rPr>
              <a:t> &gt; </a:t>
            </a:r>
            <a:r>
              <a:rPr lang="en-US" b="1" dirty="0" err="1">
                <a:solidFill>
                  <a:schemeClr val="tx1"/>
                </a:solidFill>
              </a:rPr>
              <a:t>Общее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население</a:t>
            </a:r>
            <a:r>
              <a:rPr lang="en-US" b="1" dirty="0">
                <a:solidFill>
                  <a:schemeClr val="tx1"/>
                </a:solidFill>
              </a:rPr>
              <a:t>", </a:t>
            </a:r>
            <a:r>
              <a:rPr lang="en-US" dirty="0" err="1">
                <a:solidFill>
                  <a:schemeClr val="tx1"/>
                </a:solidFill>
              </a:rPr>
              <a:t>чтобы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посмотреть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оценку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населения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Спектра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Страны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могут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захотеть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применить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специальную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корректировку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умножив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численность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населения</a:t>
            </a:r>
            <a:r>
              <a:rPr lang="en-US" dirty="0">
                <a:solidFill>
                  <a:schemeClr val="tx1"/>
                </a:solidFill>
              </a:rPr>
              <a:t> 1970 </a:t>
            </a:r>
            <a:r>
              <a:rPr lang="en-US" dirty="0" err="1">
                <a:solidFill>
                  <a:schemeClr val="tx1"/>
                </a:solidFill>
              </a:rPr>
              <a:t>года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масштабный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коэффициент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соответствующий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их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собственной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оценке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численности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населения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2024 </a:t>
            </a:r>
            <a:r>
              <a:rPr lang="en-US" dirty="0" err="1">
                <a:solidFill>
                  <a:schemeClr val="tx1"/>
                </a:solidFill>
              </a:rPr>
              <a:t>год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Вместо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этого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страны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могут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заставить</a:t>
            </a:r>
            <a:r>
              <a:rPr lang="en-US" dirty="0">
                <a:solidFill>
                  <a:schemeClr val="tx1"/>
                </a:solidFill>
              </a:rPr>
              <a:t> Spectrum </a:t>
            </a:r>
            <a:r>
              <a:rPr lang="en-US" dirty="0" err="1">
                <a:solidFill>
                  <a:schemeClr val="tx1"/>
                </a:solidFill>
              </a:rPr>
              <a:t>сопоставить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свои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прогнозы</a:t>
            </a:r>
            <a:r>
              <a:rPr lang="en-US" dirty="0">
                <a:solidFill>
                  <a:schemeClr val="tx1"/>
                </a:solidFill>
              </a:rPr>
              <a:t> CSO с </a:t>
            </a:r>
            <a:r>
              <a:rPr lang="en-US" dirty="0" err="1">
                <a:solidFill>
                  <a:schemeClr val="tx1"/>
                </a:solidFill>
              </a:rPr>
              <a:t>внешним</a:t>
            </a:r>
            <a:r>
              <a:rPr lang="en-US" dirty="0">
                <a:solidFill>
                  <a:schemeClr val="tx1"/>
                </a:solidFill>
              </a:rPr>
              <a:t> CSV-</a:t>
            </a:r>
            <a:r>
              <a:rPr lang="en-US" dirty="0" err="1">
                <a:solidFill>
                  <a:schemeClr val="tx1"/>
                </a:solidFill>
              </a:rPr>
              <a:t>файлом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DA3CA-70C5-2971-EBB9-55E63EAD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99" y="3333411"/>
            <a:ext cx="6350000" cy="33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0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B29236-F8C4-9299-FCA4-41C09F7A6D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561"/>
          <a:stretch/>
        </p:blipFill>
        <p:spPr>
          <a:xfrm>
            <a:off x="371464" y="2135907"/>
            <a:ext cx="5322570" cy="3163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8D8BA-335E-8252-2B90-DBC55C22AF2E}"/>
              </a:ext>
            </a:extLst>
          </p:cNvPr>
          <p:cNvSpPr txBox="1"/>
          <p:nvPr/>
        </p:nvSpPr>
        <p:spPr>
          <a:xfrm>
            <a:off x="891778" y="1462712"/>
            <a:ext cx="428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Источники данных</a:t>
            </a:r>
          </a:p>
          <a:p>
            <a:pPr algn="ctr"/>
            <a:r>
              <a:rPr lang="en-US" sz="1800">
                <a:latin typeface="+mj-lt"/>
                <a:hlinkClick r:id="rId4"/>
              </a:rPr>
              <a:t>https://population.un.org/wpp/datasources</a:t>
            </a:r>
            <a:endParaRPr lang="en-US" b="1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2364C-8C6E-06DB-3B38-47BD90E39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081" y="2135907"/>
            <a:ext cx="5936456" cy="4183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18939-86C2-7D04-BD05-8B95877A1C12}"/>
              </a:ext>
            </a:extLst>
          </p:cNvPr>
          <p:cNvSpPr txBox="1"/>
          <p:nvPr/>
        </p:nvSpPr>
        <p:spPr>
          <a:xfrm>
            <a:off x="6656836" y="1462712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Портал данных</a:t>
            </a:r>
          </a:p>
          <a:p>
            <a:pPr algn="ctr"/>
            <a:r>
              <a:rPr lang="en-US" sz="1800">
                <a:latin typeface="+mj-lt"/>
                <a:hlinkClick r:id="rId6"/>
              </a:rPr>
              <a:t>https://population.un.org/dataportal/home</a:t>
            </a:r>
            <a:endParaRPr lang="en-US" b="1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AF8B4-90AA-E0D0-04B7-F3E0756A2827}"/>
              </a:ext>
            </a:extLst>
          </p:cNvPr>
          <p:cNvSpPr txBox="1"/>
          <p:nvPr/>
        </p:nvSpPr>
        <p:spPr>
          <a:xfrm>
            <a:off x="3183312" y="556564"/>
            <a:ext cx="582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WPP 2024: Онлайн-ресурсы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63E806-ADB0-D260-D62F-DF963935B0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1" r="33151" b="63116"/>
          <a:stretch/>
        </p:blipFill>
        <p:spPr>
          <a:xfrm>
            <a:off x="371464" y="5395288"/>
            <a:ext cx="3479644" cy="10090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2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3E93CE-A46D-1CF4-AA6D-4BF5F8F0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1359873"/>
            <a:ext cx="8500533" cy="1259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9A5BE7-8013-A517-71EB-7A7E855A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Обновление данных программы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3964-749A-FE23-8A2B-5C8C49A8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876550"/>
            <a:ext cx="7315200" cy="3108198"/>
          </a:xfrm>
        </p:spPr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chemeClr val="accent5"/>
                </a:solidFill>
              </a:rPr>
              <a:t>ППМР</a:t>
            </a:r>
          </a:p>
          <a:p>
            <a:r>
              <a:rPr lang="en-US" b="1">
                <a:solidFill>
                  <a:schemeClr val="accent5"/>
                </a:solidFill>
              </a:rPr>
              <a:t>АНК-тестирование</a:t>
            </a:r>
          </a:p>
          <a:p>
            <a:r>
              <a:rPr lang="en-US" b="1">
                <a:solidFill>
                  <a:schemeClr val="accent5"/>
                </a:solidFill>
              </a:rPr>
              <a:t>АРТ</a:t>
            </a:r>
          </a:p>
          <a:p>
            <a:r>
              <a:rPr lang="en-US" b="1">
                <a:solidFill>
                  <a:schemeClr val="accent5"/>
                </a:solidFill>
              </a:rPr>
              <a:t>Тестирование на ВИЧ</a:t>
            </a:r>
          </a:p>
          <a:p>
            <a:r>
              <a:rPr lang="en-US" b="1">
                <a:solidFill>
                  <a:schemeClr val="accent5"/>
                </a:solidFill>
              </a:rPr>
              <a:t>Знание статуса</a:t>
            </a:r>
          </a:p>
          <a:p>
            <a:r>
              <a:rPr lang="en-US" b="1">
                <a:solidFill>
                  <a:schemeClr val="accent5"/>
                </a:solidFill>
              </a:rPr>
              <a:t>Подавление вирусов</a:t>
            </a:r>
          </a:p>
          <a:p>
            <a:r>
              <a:rPr lang="en-US"/>
              <a:t>Основные группы населения</a:t>
            </a:r>
          </a:p>
          <a:p>
            <a:r>
              <a:rPr lang="en-US" b="1">
                <a:solidFill>
                  <a:schemeClr val="accent5"/>
                </a:solidFill>
              </a:rPr>
              <a:t>Криптококковый менингит </a:t>
            </a:r>
            <a:r>
              <a:rPr lang="en-US"/>
              <a:t>(</a:t>
            </a:r>
            <a:r>
              <a:rPr lang="en-US" b="1">
                <a:solidFill>
                  <a:schemeClr val="accent6"/>
                </a:solidFill>
              </a:rPr>
              <a:t>NEW</a:t>
            </a:r>
            <a:r>
              <a:rPr lang="en-US"/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B79A02-007B-D8A4-713D-3CB9BA177550}"/>
              </a:ext>
            </a:extLst>
          </p:cNvPr>
          <p:cNvSpPr/>
          <p:nvPr/>
        </p:nvSpPr>
        <p:spPr>
          <a:xfrm>
            <a:off x="4697768" y="2355262"/>
            <a:ext cx="1026233" cy="3143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03EE20-1B49-1957-F19C-766DEF43D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616" y="467261"/>
            <a:ext cx="7956173" cy="576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A7C71-416D-7E17-4A38-7A2AB09F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19" y="1018639"/>
            <a:ext cx="2947482" cy="1076438"/>
          </a:xfrm>
        </p:spPr>
        <p:txBody>
          <a:bodyPr>
            <a:normAutofit/>
          </a:bodyPr>
          <a:lstStyle/>
          <a:p>
            <a:r>
              <a:rPr lang="en-US" sz="3200" b="1" dirty="0"/>
              <a:t>ППМР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3B42C-8735-47D7-10FA-E08026E83581}"/>
              </a:ext>
            </a:extLst>
          </p:cNvPr>
          <p:cNvSpPr txBox="1"/>
          <p:nvPr/>
        </p:nvSpPr>
        <p:spPr>
          <a:xfrm>
            <a:off x="180219" y="1722418"/>
            <a:ext cx="31655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Отображение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чисел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Добавьте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данные</a:t>
            </a:r>
            <a:r>
              <a:rPr lang="en-US" sz="1600" dirty="0">
                <a:solidFill>
                  <a:schemeClr val="bg1"/>
                </a:solidFill>
              </a:rPr>
              <a:t> о </a:t>
            </a:r>
            <a:r>
              <a:rPr lang="en-US" sz="1600" dirty="0" err="1">
                <a:solidFill>
                  <a:schemeClr val="bg1"/>
                </a:solidFill>
              </a:rPr>
              <a:t>дородовом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периоде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на</a:t>
            </a:r>
            <a:r>
              <a:rPr lang="en-US" sz="1600" dirty="0">
                <a:solidFill>
                  <a:schemeClr val="bg1"/>
                </a:solidFill>
              </a:rPr>
              <a:t> 2024 </a:t>
            </a:r>
            <a:r>
              <a:rPr lang="en-US" sz="1600" dirty="0" err="1">
                <a:solidFill>
                  <a:schemeClr val="bg1"/>
                </a:solidFill>
              </a:rPr>
              <a:t>год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Обзор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удержания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при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родах</a:t>
            </a:r>
            <a:endParaRPr lang="en-US" sz="16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По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умолчанию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80%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Обзор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месячных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выпавших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во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время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грудного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вскармливания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b="1" dirty="0" err="1">
                <a:solidFill>
                  <a:schemeClr val="bg1"/>
                </a:solidFill>
              </a:rPr>
              <a:t>По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умолчанию</a:t>
            </a:r>
            <a:r>
              <a:rPr lang="en-US" sz="1600" b="1" dirty="0">
                <a:solidFill>
                  <a:schemeClr val="bg1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1,2% в 0-12 </a:t>
            </a:r>
            <a:r>
              <a:rPr lang="en-US" sz="1600" dirty="0" err="1">
                <a:solidFill>
                  <a:schemeClr val="bg1"/>
                </a:solidFill>
              </a:rPr>
              <a:t>месяцев</a:t>
            </a:r>
            <a:endParaRPr lang="en-US" sz="16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0,7% в </a:t>
            </a:r>
            <a:r>
              <a:rPr lang="en-US" sz="1600" dirty="0" err="1">
                <a:solidFill>
                  <a:schemeClr val="bg1"/>
                </a:solidFill>
              </a:rPr>
              <a:t>течение</a:t>
            </a:r>
            <a:r>
              <a:rPr lang="en-US" sz="1600" dirty="0">
                <a:solidFill>
                  <a:schemeClr val="bg1"/>
                </a:solidFill>
              </a:rPr>
              <a:t> 12+ </a:t>
            </a:r>
            <a:r>
              <a:rPr lang="en-US" sz="1600" dirty="0" err="1">
                <a:solidFill>
                  <a:schemeClr val="bg1"/>
                </a:solidFill>
              </a:rPr>
              <a:t>месяцев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Значения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сюжета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Обзор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моделей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грудного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вскармливания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FEA02-5D8D-71CB-008B-13CC97591BFD}"/>
              </a:ext>
            </a:extLst>
          </p:cNvPr>
          <p:cNvSpPr/>
          <p:nvPr/>
        </p:nvSpPr>
        <p:spPr>
          <a:xfrm>
            <a:off x="7952239" y="1157893"/>
            <a:ext cx="360238" cy="921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63C808-A5F6-686A-27F7-B4FBE137B6AE}"/>
              </a:ext>
            </a:extLst>
          </p:cNvPr>
          <p:cNvSpPr/>
          <p:nvPr/>
        </p:nvSpPr>
        <p:spPr>
          <a:xfrm>
            <a:off x="7230418" y="2033411"/>
            <a:ext cx="411416" cy="365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60243A-C8D6-6579-DA8E-B2C62BC8D882}"/>
              </a:ext>
            </a:extLst>
          </p:cNvPr>
          <p:cNvSpPr/>
          <p:nvPr/>
        </p:nvSpPr>
        <p:spPr>
          <a:xfrm>
            <a:off x="10056845" y="624939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5D5A71-A7CB-BF2A-1E65-41DCA0456278}"/>
              </a:ext>
            </a:extLst>
          </p:cNvPr>
          <p:cNvSpPr/>
          <p:nvPr/>
        </p:nvSpPr>
        <p:spPr>
          <a:xfrm>
            <a:off x="7542337" y="1114848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E76D5C-03DC-6B23-3EE7-75DDA07EDB05}"/>
              </a:ext>
            </a:extLst>
          </p:cNvPr>
          <p:cNvSpPr/>
          <p:nvPr/>
        </p:nvSpPr>
        <p:spPr>
          <a:xfrm>
            <a:off x="6747818" y="1871975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04721-FD56-74F2-93E1-2168C7790405}"/>
              </a:ext>
            </a:extLst>
          </p:cNvPr>
          <p:cNvSpPr/>
          <p:nvPr/>
        </p:nvSpPr>
        <p:spPr>
          <a:xfrm>
            <a:off x="7542337" y="3872921"/>
            <a:ext cx="581024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1129B2-94FE-94D6-8D0E-93C167F91E6C}"/>
              </a:ext>
            </a:extLst>
          </p:cNvPr>
          <p:cNvSpPr/>
          <p:nvPr/>
        </p:nvSpPr>
        <p:spPr>
          <a:xfrm>
            <a:off x="7122500" y="3697661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577C4A-654E-40AF-FB60-862ACC2972F4}"/>
              </a:ext>
            </a:extLst>
          </p:cNvPr>
          <p:cNvSpPr/>
          <p:nvPr/>
        </p:nvSpPr>
        <p:spPr>
          <a:xfrm>
            <a:off x="6591054" y="5504382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12A74C-9CE5-12B8-B5FF-E0EA35E516B1}"/>
              </a:ext>
            </a:extLst>
          </p:cNvPr>
          <p:cNvSpPr/>
          <p:nvPr/>
        </p:nvSpPr>
        <p:spPr>
          <a:xfrm>
            <a:off x="4335643" y="5504382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41F92E-B2F8-D327-B5BC-3A09A461A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4FD3-7903-1380-6BBB-EA3CDD86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ППМР</a:t>
            </a:r>
            <a:br>
              <a:rPr lang="en-US" sz="3200" b="1"/>
            </a:br>
            <a:r>
              <a:rPr lang="en-US" sz="3200"/>
              <a:t>Значения сюжета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C3E74-4F05-84B8-7853-74FCB0CF2042}"/>
              </a:ext>
            </a:extLst>
          </p:cNvPr>
          <p:cNvSpPr txBox="1"/>
          <p:nvPr/>
        </p:nvSpPr>
        <p:spPr>
          <a:xfrm>
            <a:off x="4296701" y="5237225"/>
            <a:ext cx="684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Большие различия между годами в общем количестве ППМР или наборе схем могут быть симптомами ошибок при вводе данных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FE70E-2F2C-5A5F-B070-1A07AFE74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01" y="666749"/>
            <a:ext cx="6694357" cy="4483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52016-5681-9C04-F6E2-128DCD82D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6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4CD5D-C21D-5CA8-70C9-E5E4DADD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27" y="182880"/>
            <a:ext cx="8054110" cy="54498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5B2BBC0-F0A4-412F-9AC2-9C3EFC882DDB}"/>
              </a:ext>
            </a:extLst>
          </p:cNvPr>
          <p:cNvSpPr txBox="1">
            <a:spLocks/>
          </p:cNvSpPr>
          <p:nvPr/>
        </p:nvSpPr>
        <p:spPr>
          <a:xfrm>
            <a:off x="252919" y="1123838"/>
            <a:ext cx="2947482" cy="107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АНК-тестирование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0CDB9-CA25-890F-6358-477850F9FCD8}"/>
              </a:ext>
            </a:extLst>
          </p:cNvPr>
          <p:cNvSpPr txBox="1"/>
          <p:nvPr/>
        </p:nvSpPr>
        <p:spPr>
          <a:xfrm>
            <a:off x="228567" y="2016087"/>
            <a:ext cx="2944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bg1"/>
                </a:solidFill>
              </a:rPr>
              <a:t>Введите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данные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на</a:t>
            </a:r>
            <a:r>
              <a:rPr lang="en-US" sz="1800" dirty="0">
                <a:solidFill>
                  <a:schemeClr val="bg1"/>
                </a:solidFill>
              </a:rPr>
              <a:t> 2024 </a:t>
            </a:r>
            <a:r>
              <a:rPr lang="en-US" sz="1800" dirty="0" err="1">
                <a:solidFill>
                  <a:schemeClr val="bg1"/>
                </a:solidFill>
              </a:rPr>
              <a:t>год</a:t>
            </a: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Рассчитайте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введите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данные</a:t>
            </a:r>
            <a:r>
              <a:rPr lang="en-US" dirty="0">
                <a:solidFill>
                  <a:schemeClr val="bg1"/>
                </a:solidFill>
              </a:rPr>
              <a:t> о </a:t>
            </a:r>
            <a:r>
              <a:rPr lang="en-US" dirty="0" err="1">
                <a:solidFill>
                  <a:schemeClr val="bg1"/>
                </a:solidFill>
              </a:rPr>
              <a:t>распространенности</a:t>
            </a:r>
            <a:r>
              <a:rPr lang="en-US" dirty="0">
                <a:solidFill>
                  <a:schemeClr val="bg1"/>
                </a:solidFill>
              </a:rPr>
              <a:t> ВИЧ в АНК: </a:t>
            </a:r>
            <a:r>
              <a:rPr lang="en-US" dirty="0" err="1">
                <a:solidFill>
                  <a:schemeClr val="bg1"/>
                </a:solidFill>
              </a:rPr>
              <a:t>проверьте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чтобы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они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соответствовали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расчетам</a:t>
            </a:r>
            <a:r>
              <a:rPr lang="en-US" dirty="0">
                <a:solidFill>
                  <a:schemeClr val="bg1"/>
                </a:solidFill>
              </a:rPr>
              <a:t> AIM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Просмотрите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графики</a:t>
            </a:r>
            <a:r>
              <a:rPr lang="en-US" dirty="0">
                <a:solidFill>
                  <a:schemeClr val="bg1"/>
                </a:solidFill>
              </a:rPr>
              <a:t> и </a:t>
            </a:r>
            <a:r>
              <a:rPr lang="en-US" dirty="0" err="1">
                <a:solidFill>
                  <a:schemeClr val="bg1"/>
                </a:solidFill>
              </a:rPr>
              <a:t>таблицу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состояния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на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предмет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возможных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проблем</a:t>
            </a:r>
            <a:r>
              <a:rPr lang="en-US" dirty="0">
                <a:solidFill>
                  <a:schemeClr val="bg1"/>
                </a:solidFill>
              </a:rPr>
              <a:t> с </a:t>
            </a:r>
            <a:r>
              <a:rPr lang="en-US" dirty="0" err="1">
                <a:solidFill>
                  <a:schemeClr val="bg1"/>
                </a:solidFill>
              </a:rPr>
              <a:t>качеством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данных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94A83-9F31-1B3B-EDF7-DB6DD5F40FAC}"/>
              </a:ext>
            </a:extLst>
          </p:cNvPr>
          <p:cNvSpPr/>
          <p:nvPr/>
        </p:nvSpPr>
        <p:spPr>
          <a:xfrm>
            <a:off x="7973127" y="909359"/>
            <a:ext cx="487385" cy="1385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C685D0-57BF-2F60-D957-8244ED925FF4}"/>
              </a:ext>
            </a:extLst>
          </p:cNvPr>
          <p:cNvSpPr/>
          <p:nvPr/>
        </p:nvSpPr>
        <p:spPr>
          <a:xfrm>
            <a:off x="7954839" y="2383548"/>
            <a:ext cx="508000" cy="243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84835F-EAD1-0666-0D97-46896A11D3BC}"/>
              </a:ext>
            </a:extLst>
          </p:cNvPr>
          <p:cNvSpPr/>
          <p:nvPr/>
        </p:nvSpPr>
        <p:spPr>
          <a:xfrm>
            <a:off x="7698040" y="1394331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(Body)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F8B6DD-A5AB-351F-D686-83B0E68D1FEB}"/>
              </a:ext>
            </a:extLst>
          </p:cNvPr>
          <p:cNvSpPr/>
          <p:nvPr/>
        </p:nvSpPr>
        <p:spPr>
          <a:xfrm>
            <a:off x="7684158" y="2322207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A301D0-319D-31BE-BE0E-AA654D557152}"/>
              </a:ext>
            </a:extLst>
          </p:cNvPr>
          <p:cNvSpPr/>
          <p:nvPr/>
        </p:nvSpPr>
        <p:spPr>
          <a:xfrm>
            <a:off x="4444051" y="2838034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07FF-A55D-6FE7-29F7-5F7667D0C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8" y="287771"/>
            <a:ext cx="1986368" cy="7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0027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B90AEF-ED98-4C02-A598-248B91A5EA21}"/>
</file>

<file path=customXml/itemProps2.xml><?xml version="1.0" encoding="utf-8"?>
<ds:datastoreItem xmlns:ds="http://schemas.openxmlformats.org/officeDocument/2006/customXml" ds:itemID="{6C3348D8-5DCF-4FC6-BCAF-DC16A5F324A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2ddeef39-65d3-4660-94f2-f063f949c57e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88ef829-98c5-46d1-83dc-c2ef7c814da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B5B80E-5266-4E5E-8844-31FC27D1D27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166</TotalTime>
  <Words>2516</Words>
  <Application>Microsoft Office PowerPoint</Application>
  <PresentationFormat>Widescreen</PresentationFormat>
  <Paragraphs>264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Frame</vt:lpstr>
      <vt:lpstr>Начало работы  со Spectrum</vt:lpstr>
      <vt:lpstr>Spectrum Software для 2025 года  Настольная версия</vt:lpstr>
      <vt:lpstr>Обновление демографических данных WPP 2024</vt:lpstr>
      <vt:lpstr>Проанализируйте оценку численности населения</vt:lpstr>
      <vt:lpstr>PowerPoint Presentation</vt:lpstr>
      <vt:lpstr>Обновление данных программы</vt:lpstr>
      <vt:lpstr>ППМР</vt:lpstr>
      <vt:lpstr>ППМР Значения сюжета</vt:lpstr>
      <vt:lpstr>PowerPoint Presentation</vt:lpstr>
      <vt:lpstr>PowerPoint Presentation</vt:lpstr>
      <vt:lpstr>АРТ для взрослых</vt:lpstr>
      <vt:lpstr>PowerPoint Presentation</vt:lpstr>
      <vt:lpstr>АРТ по возрасту</vt:lpstr>
      <vt:lpstr>PowerPoint Presentation</vt:lpstr>
      <vt:lpstr>Знание статуса</vt:lpstr>
      <vt:lpstr>PowerPoint Presentation</vt:lpstr>
      <vt:lpstr>PowerPoint Presentation</vt:lpstr>
      <vt:lpstr>PowerPoint Presentation</vt:lpstr>
      <vt:lpstr>PowerPoint Presentation</vt:lpstr>
      <vt:lpstr>Криптококковый менингит</vt:lpstr>
      <vt:lpstr>PowerPoint Presentation</vt:lpstr>
      <vt:lpstr>PowerPoint Presentation</vt:lpstr>
      <vt:lpstr>Дезагрегация смертности, связанной с ВИЧ</vt:lpstr>
      <vt:lpstr>Дезагрегация смертности, связанной с ВИЧ</vt:lpstr>
      <vt:lpstr>PowerPoint Presentation</vt:lpstr>
      <vt:lpstr>PowerPoint Presentation</vt:lpstr>
      <vt:lpstr>Охваченные шаги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keywords>, docId:BB5390E2234075214B90D921807149F3</cp:keywords>
  <cp:lastModifiedBy>SABIN, Keith</cp:lastModifiedBy>
  <cp:revision>10</cp:revision>
  <cp:lastPrinted>2021-11-24T09:18:03Z</cp:lastPrinted>
  <dcterms:created xsi:type="dcterms:W3CDTF">2020-10-27T09:55:01Z</dcterms:created>
  <dcterms:modified xsi:type="dcterms:W3CDTF">2025-02-17T08:35:49Z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