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4"/>
  </p:notesMasterIdLst>
  <p:sldIdLst>
    <p:sldId id="433" r:id="rId5"/>
    <p:sldId id="598" r:id="rId6"/>
    <p:sldId id="435" r:id="rId7"/>
    <p:sldId id="294" r:id="rId8"/>
    <p:sldId id="493" r:id="rId9"/>
    <p:sldId id="281" r:id="rId10"/>
    <p:sldId id="614" r:id="rId11"/>
    <p:sldId id="443" r:id="rId12"/>
    <p:sldId id="615" r:id="rId13"/>
    <p:sldId id="616" r:id="rId14"/>
    <p:sldId id="617" r:id="rId15"/>
    <p:sldId id="618" r:id="rId16"/>
    <p:sldId id="290" r:id="rId17"/>
    <p:sldId id="619" r:id="rId18"/>
    <p:sldId id="620" r:id="rId19"/>
    <p:sldId id="605" r:id="rId20"/>
    <p:sldId id="622" r:id="rId21"/>
    <p:sldId id="621" r:id="rId22"/>
    <p:sldId id="623" r:id="rId23"/>
    <p:sldId id="607" r:id="rId24"/>
    <p:sldId id="592" r:id="rId25"/>
    <p:sldId id="603" r:id="rId26"/>
    <p:sldId id="611" r:id="rId27"/>
    <p:sldId id="610" r:id="rId28"/>
    <p:sldId id="624" r:id="rId29"/>
    <p:sldId id="532" r:id="rId30"/>
    <p:sldId id="593" r:id="rId31"/>
    <p:sldId id="613" r:id="rId32"/>
    <p:sldId id="596" r:id="rId33"/>
  </p:sldIdLst>
  <p:sldSz cx="12192000" cy="6858000"/>
  <p:notesSz cx="6865938" cy="9047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6F560-9ABE-95AE-093E-9A3F9C6CCF15}" name="YAKUSIK, Anna" initials="AY" userId="S::YakusikA@unaids.org::884b3cc0-12f8-466b-9563-0e29647e7f3c"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2267D-033F-9690-23E3-D4ABE7276BB6}" v="1" dt="2025-02-05T21:22:12.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c198bc92ace524df924efc6eb2b891c34a24065cdbb84f03365d76b6fd9c1ead::" providerId="AD" clId="Web-{8BF2267D-033F-9690-23E3-D4ABE7276BB6}"/>
    <pc:docChg chg="modSld">
      <pc:chgData name="Usuario invitado" userId="S::urn:spo:anon#c198bc92ace524df924efc6eb2b891c34a24065cdbb84f03365d76b6fd9c1ead::" providerId="AD" clId="Web-{8BF2267D-033F-9690-23E3-D4ABE7276BB6}" dt="2025-02-05T21:22:12.882" v="0" actId="1076"/>
      <pc:docMkLst>
        <pc:docMk/>
      </pc:docMkLst>
      <pc:sldChg chg="modSp">
        <pc:chgData name="Usuario invitado" userId="S::urn:spo:anon#c198bc92ace524df924efc6eb2b891c34a24065cdbb84f03365d76b6fd9c1ead::" providerId="AD" clId="Web-{8BF2267D-033F-9690-23E3-D4ABE7276BB6}" dt="2025-02-05T21:22:12.882" v="0" actId="1076"/>
        <pc:sldMkLst>
          <pc:docMk/>
          <pc:sldMk cId="2657102656" sldId="294"/>
        </pc:sldMkLst>
        <pc:picChg chg="mod">
          <ac:chgData name="Usuario invitado" userId="S::urn:spo:anon#c198bc92ace524df924efc6eb2b891c34a24065cdbb84f03365d76b6fd9c1ead::" providerId="AD" clId="Web-{8BF2267D-033F-9690-23E3-D4ABE7276BB6}" dt="2025-02-05T21:22:12.882" v="0" actId="1076"/>
          <ac:picMkLst>
            <pc:docMk/>
            <pc:sldMk cId="2657102656" sldId="294"/>
            <ac:picMk id="11" creationId="{C74F68EE-715E-6BCC-58F3-E9478044EEB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9109" y="0"/>
            <a:ext cx="2975240" cy="453929"/>
          </a:xfrm>
          <a:prstGeom prst="rect">
            <a:avLst/>
          </a:prstGeom>
        </p:spPr>
        <p:txBody>
          <a:bodyPr vert="horz" lIns="91440" tIns="45720" rIns="91440" bIns="45720" rtlCol="0"/>
          <a:lstStyle>
            <a:lvl1pPr algn="r">
              <a:defRPr sz="1200"/>
            </a:lvl1pPr>
          </a:lstStyle>
          <a:p>
            <a:fld id="{42F46B74-00C3-43C1-A61C-EA844543C1F6}" type="datetimeFigureOut">
              <a:rPr lang="en-CH" smtClean="0"/>
              <a:t>02/06/2025</a:t>
            </a:fld>
            <a:endParaRPr lang="en-CH"/>
          </a:p>
        </p:txBody>
      </p:sp>
      <p:sp>
        <p:nvSpPr>
          <p:cNvPr id="4" name="Slide Image Placeholder 3"/>
          <p:cNvSpPr>
            <a:spLocks noGrp="1" noRot="1" noChangeAspect="1"/>
          </p:cNvSpPr>
          <p:nvPr>
            <p:ph type="sldImg" idx="2"/>
          </p:nvPr>
        </p:nvSpPr>
        <p:spPr>
          <a:xfrm>
            <a:off x="719138" y="1130300"/>
            <a:ext cx="5429250" cy="305435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6594" y="4353947"/>
            <a:ext cx="5492750" cy="3562320"/>
          </a:xfrm>
          <a:prstGeom prst="rect">
            <a:avLst/>
          </a:prstGeom>
        </p:spPr>
        <p:txBody>
          <a:bodyPr vert="horz" lIns="91440" tIns="45720" rIns="91440" bIns="45720"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CH"/>
          </a:p>
        </p:txBody>
      </p:sp>
      <p:sp>
        <p:nvSpPr>
          <p:cNvPr id="6" name="Footer Placeholder 5"/>
          <p:cNvSpPr>
            <a:spLocks noGrp="1"/>
          </p:cNvSpPr>
          <p:nvPr>
            <p:ph type="ftr" sz="quarter" idx="4"/>
          </p:nvPr>
        </p:nvSpPr>
        <p:spPr>
          <a:xfrm>
            <a:off x="0" y="8593235"/>
            <a:ext cx="2975240" cy="453928"/>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9109" y="8593235"/>
            <a:ext cx="2975240" cy="453928"/>
          </a:xfrm>
          <a:prstGeom prst="rect">
            <a:avLst/>
          </a:prstGeom>
        </p:spPr>
        <p:txBody>
          <a:bodyPr vert="horz" lIns="91440" tIns="45720" rIns="91440" bIns="45720" rtlCol="0" anchor="b"/>
          <a:lstStyle>
            <a:lvl1pPr algn="r">
              <a:defRPr sz="1200"/>
            </a:lvl1pPr>
          </a:lstStyle>
          <a:p>
            <a:fld id="{523B704D-9A56-4BE7-9B00-7FDF7739138E}" type="slidenum">
              <a:rPr lang="en-CH" smtClean="0"/>
              <a:t>‹#›</a:t>
            </a:fld>
            <a:endParaRPr lang="en-CH"/>
          </a:p>
        </p:txBody>
      </p:sp>
    </p:spTree>
    <p:extLst>
      <p:ext uri="{BB962C8B-B14F-4D97-AF65-F5344CB8AC3E}">
        <p14:creationId xmlns:p14="http://schemas.microsoft.com/office/powerpoint/2010/main" val="514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a:t>
            </a:fld>
            <a:endParaRPr lang="en-CH"/>
          </a:p>
        </p:txBody>
      </p:sp>
    </p:spTree>
    <p:extLst>
      <p:ext uri="{BB962C8B-B14F-4D97-AF65-F5344CB8AC3E}">
        <p14:creationId xmlns:p14="http://schemas.microsoft.com/office/powerpoint/2010/main" val="1239261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6DD1F-991B-F989-4F67-771B8A099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9A221-64EC-D024-5CD3-0069CB85D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B62F7-F129-CAAC-F379-029C2DA08D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Oculto para TOT pero se presentaría en talleres en el país.</a:t>
            </a:r>
          </a:p>
          <a:p>
            <a:endParaRPr lang="en-US"/>
          </a:p>
          <a:p>
            <a:r>
              <a:rPr lang="en-US"/>
              <a:t>El editor de pruebas del VIH se añadió hace dos años, y se amplió este año para incluir más informes en torno al autodiagnóstico en particular.</a:t>
            </a:r>
          </a:p>
          <a:p>
            <a:endParaRPr lang="en-US"/>
          </a:p>
        </p:txBody>
      </p:sp>
      <p:sp>
        <p:nvSpPr>
          <p:cNvPr id="4" name="Slide Number Placeholder 3">
            <a:extLst>
              <a:ext uri="{FF2B5EF4-FFF2-40B4-BE49-F238E27FC236}">
                <a16:creationId xmlns:a16="http://schemas.microsoft.com/office/drawing/2014/main" id="{F2ACA87D-AAC9-95D8-DD99-61465E6523FE}"/>
              </a:ext>
            </a:extLst>
          </p:cNvPr>
          <p:cNvSpPr>
            <a:spLocks noGrp="1"/>
          </p:cNvSpPr>
          <p:nvPr>
            <p:ph type="sldNum" sz="quarter" idx="5"/>
          </p:nvPr>
        </p:nvSpPr>
        <p:spPr/>
        <p:txBody>
          <a:bodyPr/>
          <a:lstStyle/>
          <a:p>
            <a:fld id="{523B704D-9A56-4BE7-9B00-7FDF7739138E}" type="slidenum">
              <a:rPr lang="en-CH" smtClean="0"/>
              <a:t>18</a:t>
            </a:fld>
            <a:endParaRPr lang="en-CH"/>
          </a:p>
        </p:txBody>
      </p:sp>
    </p:spTree>
    <p:extLst>
      <p:ext uri="{BB962C8B-B14F-4D97-AF65-F5344CB8AC3E}">
        <p14:creationId xmlns:p14="http://schemas.microsoft.com/office/powerpoint/2010/main" val="181286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7A8A5-5838-5692-A2EF-1FBA80A73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1A570-616D-0D4C-9054-5F033C28E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8D891-0143-C7E1-8C0D-6E43C23869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Oculto para TOT pero se presentaría en talleres en el país.</a:t>
            </a:r>
          </a:p>
          <a:p>
            <a:endParaRPr lang="en-US"/>
          </a:p>
          <a:p>
            <a:r>
              <a:rPr lang="en-US"/>
              <a:t>El editor de pruebas del VIH se añadió hace dos años, y se amplió este año para incluir más informes en torno al autodiagnóstico en particular.</a:t>
            </a:r>
          </a:p>
          <a:p>
            <a:endParaRPr lang="en-US"/>
          </a:p>
        </p:txBody>
      </p:sp>
      <p:sp>
        <p:nvSpPr>
          <p:cNvPr id="4" name="Slide Number Placeholder 3">
            <a:extLst>
              <a:ext uri="{FF2B5EF4-FFF2-40B4-BE49-F238E27FC236}">
                <a16:creationId xmlns:a16="http://schemas.microsoft.com/office/drawing/2014/main" id="{6F1325AE-FC12-D825-5804-7DAB9685889C}"/>
              </a:ext>
            </a:extLst>
          </p:cNvPr>
          <p:cNvSpPr>
            <a:spLocks noGrp="1"/>
          </p:cNvSpPr>
          <p:nvPr>
            <p:ph type="sldNum" sz="quarter" idx="5"/>
          </p:nvPr>
        </p:nvSpPr>
        <p:spPr/>
        <p:txBody>
          <a:bodyPr/>
          <a:lstStyle/>
          <a:p>
            <a:fld id="{523B704D-9A56-4BE7-9B00-7FDF7739138E}" type="slidenum">
              <a:rPr lang="en-CH" smtClean="0"/>
              <a:t>19</a:t>
            </a:fld>
            <a:endParaRPr lang="en-CH"/>
          </a:p>
        </p:txBody>
      </p:sp>
    </p:spTree>
    <p:extLst>
      <p:ext uri="{BB962C8B-B14F-4D97-AF65-F5344CB8AC3E}">
        <p14:creationId xmlns:p14="http://schemas.microsoft.com/office/powerpoint/2010/main" val="1134507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Oculto para TOT pero se presentaría en talleres en el país.</a:t>
            </a:r>
          </a:p>
          <a:p>
            <a:endParaRPr lang="en-US"/>
          </a:p>
          <a:p>
            <a:r>
              <a:rPr lang="en-US"/>
              <a:t>Observará que tenemos una nueva pestaña en el formulario de estadísticas del programa para la meningitis criptocócica. Los datos de este formulario se han rellenado previamente con los datos del análisis de Radha </a:t>
            </a:r>
            <a:r>
              <a:rPr lang="en-US" err="1"/>
              <a:t>Rajasingham </a:t>
            </a:r>
            <a:r>
              <a:rPr lang="en-US"/>
              <a:t>sobre la carga de CM. Por favor, revíselos y actualícelos si es posible. Éstos influirán en las estimaciones de Spectrum sobre la carga y la mortalidad de la meningitis criptocócica.</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20</a:t>
            </a:fld>
            <a:endParaRPr lang="en-CH"/>
          </a:p>
        </p:txBody>
      </p:sp>
    </p:spTree>
    <p:extLst>
      <p:ext uri="{BB962C8B-B14F-4D97-AF65-F5344CB8AC3E}">
        <p14:creationId xmlns:p14="http://schemas.microsoft.com/office/powerpoint/2010/main" val="1784254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523B704D-9A56-4BE7-9B00-7FDF7739138E}" type="slidenum">
              <a:rPr lang="en-CH" smtClean="0"/>
              <a:t>23</a:t>
            </a:fld>
            <a:endParaRPr lang="en-CH"/>
          </a:p>
        </p:txBody>
      </p:sp>
    </p:spTree>
    <p:extLst>
      <p:ext uri="{BB962C8B-B14F-4D97-AF65-F5344CB8AC3E}">
        <p14:creationId xmlns:p14="http://schemas.microsoft.com/office/powerpoint/2010/main" val="392532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C4483-7CF5-4CF7-BC54-0B04140F1C27}" type="slidenum">
              <a:rPr lang="en-US" smtClean="0"/>
              <a:t>26</a:t>
            </a:fld>
            <a:endParaRPr lang="en-US"/>
          </a:p>
        </p:txBody>
      </p:sp>
    </p:spTree>
    <p:extLst>
      <p:ext uri="{BB962C8B-B14F-4D97-AF65-F5344CB8AC3E}">
        <p14:creationId xmlns:p14="http://schemas.microsoft.com/office/powerpoint/2010/main" val="281875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D7FF-058B-D74A-36A3-241D84C2C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8CD27-4FB5-95A0-4E0A-11DD9FCE0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AA2BE-B599-305A-9A8A-ADCF56A3BE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Oculto para la TOT, pero se presentaría en talleres regionales en los que se utilicen datos de pruebas rutinarias en ANC.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Los países que disponen de datos representativos a nivel nacional sobre la prevalencia del VIH a partir de las pruebas rutinarias en los centros de atención prenatal pueden utilizar esos datos para fundamentar las estimaciones de la necesidad de profilaxis contra la transmisión vertical. Concretamente, estos datos pueden utilizarse para calibrar las tasas de fertilidad de las mujeres con VIH en relación con las mujeres sin VIH. Para ello, vaya al menú "Opciones avanzadas" y elija "Reducciones de la fertilidad relacionadas con el VIH". Eso le llevará a un formulario que especifica los efectos sobre la fertilidad de la infección por el VIH, estratificados por edad, recuento de CD4 y estado de la terapia antirretrovírica. También incluye un "factor de ajuste local" que varía según el país. Puede calibrar ese factor de ajuste local a sus </a:t>
            </a:r>
            <a:r>
              <a:rPr lang="en-US" err="1"/>
              <a:t>datos de </a:t>
            </a:r>
            <a:r>
              <a:rPr lang="en-US"/>
              <a:t>CNA pulsando el botón "Ajustar factor de ajuste local".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En el formulario de adaptación, puede utilizar el botón "Importar datos de los datos del programa" para importar los datos que introdujo en el formulario de pruebas CNA. Tras la importación, esos datos aparecerán en la tabla de la parte superior del formulario, y como puntos rojos en el gráfico de la parte inferior del formulario. Por lo general, los datos de buena calidad formarán una tendencia suave. Si hay algunos valores atípicos, debidos potencialmente a una cobertura limitada a medida que se amplían las pruebas o a problemas de disponibilidad de las mismas, puede eliminarlos poniendo a cero las entradas de la tabla en este formulario. Una vez que haya limpiado los datos, puede pulsar "Ajustar cocientes de tasas de fertilidad" para iniciar el ajuste. Spectrum probará algunos valores diferentes del factor de ajuste local. Después, la estimación de Spectrum -la línea azul- debería aproximarse a sus datos.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Una vez que esté satisfecho con el ajuste, pulse "Aceptar" para salir del formulario de ajuste, y "Aceptar" de nuevo para aceptar el factor de ajuste local actualizado y salir del formulario de reducción de la fecundidad relacionada con el VIH.</a:t>
            </a:r>
          </a:p>
          <a:p>
            <a:endParaRPr lang="en-US"/>
          </a:p>
        </p:txBody>
      </p:sp>
      <p:sp>
        <p:nvSpPr>
          <p:cNvPr id="4" name="Slide Number Placeholder 3">
            <a:extLst>
              <a:ext uri="{FF2B5EF4-FFF2-40B4-BE49-F238E27FC236}">
                <a16:creationId xmlns:a16="http://schemas.microsoft.com/office/drawing/2014/main" id="{6389BFD9-D59A-B29D-D8A9-A4F4410F1B91}"/>
              </a:ext>
            </a:extLst>
          </p:cNvPr>
          <p:cNvSpPr>
            <a:spLocks noGrp="1"/>
          </p:cNvSpPr>
          <p:nvPr>
            <p:ph type="sldNum" sz="quarter" idx="5"/>
          </p:nvPr>
        </p:nvSpPr>
        <p:spPr/>
        <p:txBody>
          <a:bodyPr/>
          <a:lstStyle/>
          <a:p>
            <a:fld id="{B3FC4483-7CF5-4CF7-BC54-0B04140F1C27}" type="slidenum">
              <a:rPr lang="en-US" smtClean="0"/>
              <a:t>27</a:t>
            </a:fld>
            <a:endParaRPr lang="en-US"/>
          </a:p>
        </p:txBody>
      </p:sp>
    </p:spTree>
    <p:extLst>
      <p:ext uri="{BB962C8B-B14F-4D97-AF65-F5344CB8AC3E}">
        <p14:creationId xmlns:p14="http://schemas.microsoft.com/office/powerpoint/2010/main" val="3881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Por favor, ajuste esta diapositiva en función de las actividades previstas para la próxima sesión de trabajo en grupo.</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28</a:t>
            </a:fld>
            <a:endParaRPr lang="en-CH"/>
          </a:p>
        </p:txBody>
      </p:sp>
    </p:spTree>
    <p:extLst>
      <p:ext uri="{BB962C8B-B14F-4D97-AF65-F5344CB8AC3E}">
        <p14:creationId xmlns:p14="http://schemas.microsoft.com/office/powerpoint/2010/main" val="282681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340624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Oculto para TOT pero se presentaría en talleres en el país.</a:t>
            </a:r>
          </a:p>
          <a:p>
            <a:endParaRPr lang="en-US"/>
          </a:p>
          <a:p>
            <a:r>
              <a:rPr lang="en-US"/>
              <a:t>Los datos fuente que ha tenido en cuenta la División de Población de la ONU se describen en la página web Fuentes de datos, y dentro de Spectrum a través de "Fuentes de proyección" una vez cargado el WPP 2024.</a:t>
            </a:r>
          </a:p>
          <a:p>
            <a:r>
              <a:rPr lang="en-US"/>
              <a:t>El sitio web del Portal de Datos puede utilizarse para consultar diferentes estimaciones de la División de Población de la ONU, y para ver los datos empíricos en los que se basan las estimaciones de fecundidad, como se muestra aquí para Lesotho.</a:t>
            </a:r>
          </a:p>
        </p:txBody>
      </p:sp>
      <p:sp>
        <p:nvSpPr>
          <p:cNvPr id="4" name="Slide Number Placeholder 3"/>
          <p:cNvSpPr>
            <a:spLocks noGrp="1"/>
          </p:cNvSpPr>
          <p:nvPr>
            <p:ph type="sldNum" sz="quarter" idx="5"/>
          </p:nvPr>
        </p:nvSpPr>
        <p:spPr/>
        <p:txBody>
          <a:bodyPr/>
          <a:lstStyle/>
          <a:p>
            <a:fld id="{92120617-EDB4-4A2C-8E78-C191A3D3B818}" type="slidenum">
              <a:rPr lang="en-US" smtClean="0"/>
              <a:t>5</a:t>
            </a:fld>
            <a:endParaRPr lang="en-US"/>
          </a:p>
        </p:txBody>
      </p:sp>
    </p:spTree>
    <p:extLst>
      <p:ext uri="{BB962C8B-B14F-4D97-AF65-F5344CB8AC3E}">
        <p14:creationId xmlns:p14="http://schemas.microsoft.com/office/powerpoint/2010/main" val="354712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B2C62-6221-74AF-1A5C-AA004D111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A93A5-56CF-7AA2-D98A-C7F8627E2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232D4-3A7E-265D-BFA5-BE9628F97E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FCCA35-1456-2B4A-2D5F-F0E83E079E22}"/>
              </a:ext>
            </a:extLst>
          </p:cNvPr>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252618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Oculto para TOT pero se presentaría en talleres en el país.</a:t>
            </a:r>
          </a:p>
          <a:p>
            <a:endParaRPr lang="en-US"/>
          </a:p>
          <a:p>
            <a:r>
              <a:rPr lang="en-US"/>
              <a:t>Utilice el botón "Trazar valores" del editor PTMI y de otros editores de estadísticas del programa para visualizar sus datos. Esto puede ayudar a detectar cualquier error en la introducción de datos.</a:t>
            </a:r>
          </a:p>
        </p:txBody>
      </p:sp>
      <p:sp>
        <p:nvSpPr>
          <p:cNvPr id="4" name="Slide Number Placeholder 3"/>
          <p:cNvSpPr>
            <a:spLocks noGrp="1"/>
          </p:cNvSpPr>
          <p:nvPr>
            <p:ph type="sldNum" sz="quarter" idx="5"/>
          </p:nvPr>
        </p:nvSpPr>
        <p:spPr/>
        <p:txBody>
          <a:bodyPr/>
          <a:lstStyle/>
          <a:p>
            <a:fld id="{523B704D-9A56-4BE7-9B00-7FDF7739138E}" type="slidenum">
              <a:rPr lang="en-CH" smtClean="0"/>
              <a:t>8</a:t>
            </a:fld>
            <a:endParaRPr lang="en-CH"/>
          </a:p>
        </p:txBody>
      </p:sp>
    </p:spTree>
    <p:extLst>
      <p:ext uri="{BB962C8B-B14F-4D97-AF65-F5344CB8AC3E}">
        <p14:creationId xmlns:p14="http://schemas.microsoft.com/office/powerpoint/2010/main" val="279209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688F1-F569-9698-CF17-A90325099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6D199-9E74-53FD-E49F-E997B120E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5229B-C2E7-99DC-9A75-43F5D94FF9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Oculto</a:t>
            </a:r>
            <a:r>
              <a:rPr lang="en-US"/>
              <a:t> para TOT </a:t>
            </a:r>
            <a:r>
              <a:rPr lang="en-US" err="1"/>
              <a:t>pero</a:t>
            </a:r>
            <a:r>
              <a:rPr lang="en-US"/>
              <a:t> se </a:t>
            </a:r>
            <a:r>
              <a:rPr lang="en-US" err="1"/>
              <a:t>presentaría</a:t>
            </a:r>
            <a:r>
              <a:rPr lang="en-US"/>
              <a:t> </a:t>
            </a:r>
            <a:r>
              <a:rPr lang="en-US" err="1"/>
              <a:t>en</a:t>
            </a:r>
            <a:r>
              <a:rPr lang="en-US"/>
              <a:t> </a:t>
            </a:r>
            <a:r>
              <a:rPr lang="en-US" err="1"/>
              <a:t>talleres</a:t>
            </a:r>
            <a:r>
              <a:rPr lang="en-US"/>
              <a:t> </a:t>
            </a:r>
            <a:r>
              <a:rPr lang="en-US" err="1"/>
              <a:t>en</a:t>
            </a:r>
            <a:r>
              <a:rPr lang="en-US"/>
              <a:t> </a:t>
            </a:r>
            <a:r>
              <a:rPr lang="en-US" err="1"/>
              <a:t>el</a:t>
            </a:r>
            <a:r>
              <a:rPr lang="en-US"/>
              <a:t> </a:t>
            </a:r>
            <a:r>
              <a:rPr lang="en-US" err="1"/>
              <a:t>país</a:t>
            </a:r>
            <a:r>
              <a:rPr lang="en-US"/>
              <a:t>.</a:t>
            </a:r>
          </a:p>
          <a:p>
            <a:endParaRPr lang="en-US"/>
          </a:p>
          <a:p>
            <a:r>
              <a:rPr lang="en-US"/>
              <a:t>El EPP le </a:t>
            </a:r>
            <a:r>
              <a:rPr lang="en-US" err="1"/>
              <a:t>pide</a:t>
            </a:r>
            <a:r>
              <a:rPr lang="en-US"/>
              <a:t> que </a:t>
            </a:r>
            <a:r>
              <a:rPr lang="en-US" err="1"/>
              <a:t>introduzca</a:t>
            </a:r>
            <a:r>
              <a:rPr lang="en-US"/>
              <a:t> la </a:t>
            </a:r>
            <a:r>
              <a:rPr lang="en-US" err="1"/>
              <a:t>prevalencia</a:t>
            </a:r>
            <a:r>
              <a:rPr lang="en-US"/>
              <a:t> del VIH a </a:t>
            </a:r>
            <a:r>
              <a:rPr lang="en-US" err="1"/>
              <a:t>partir</a:t>
            </a:r>
            <a:r>
              <a:rPr lang="en-US"/>
              <a:t> de las </a:t>
            </a:r>
            <a:r>
              <a:rPr lang="en-US" err="1"/>
              <a:t>pruebas</a:t>
            </a:r>
            <a:r>
              <a:rPr lang="en-US"/>
              <a:t> </a:t>
            </a:r>
            <a:r>
              <a:rPr lang="en-US" err="1"/>
              <a:t>rutinarias</a:t>
            </a:r>
            <a:r>
              <a:rPr lang="en-US"/>
              <a:t> del VIH </a:t>
            </a:r>
            <a:r>
              <a:rPr lang="en-US" err="1"/>
              <a:t>en</a:t>
            </a:r>
            <a:r>
              <a:rPr lang="en-US"/>
              <a:t> </a:t>
            </a:r>
            <a:r>
              <a:rPr lang="en-US" err="1"/>
              <a:t>el</a:t>
            </a:r>
            <a:r>
              <a:rPr lang="en-US"/>
              <a:t> CNA. El </a:t>
            </a:r>
            <a:r>
              <a:rPr lang="en-US" err="1"/>
              <a:t>formulario</a:t>
            </a:r>
            <a:r>
              <a:rPr lang="en-US"/>
              <a:t> de </a:t>
            </a:r>
            <a:r>
              <a:rPr lang="en-US" err="1"/>
              <a:t>pruebas</a:t>
            </a:r>
            <a:r>
              <a:rPr lang="en-US"/>
              <a:t> del CNA le </a:t>
            </a:r>
            <a:r>
              <a:rPr lang="en-US" err="1"/>
              <a:t>permite</a:t>
            </a:r>
            <a:r>
              <a:rPr lang="en-US"/>
              <a:t> </a:t>
            </a:r>
            <a:r>
              <a:rPr lang="en-US" err="1"/>
              <a:t>comprobar</a:t>
            </a:r>
            <a:r>
              <a:rPr lang="en-US"/>
              <a:t> </a:t>
            </a:r>
            <a:r>
              <a:rPr lang="en-US" err="1"/>
              <a:t>su</a:t>
            </a:r>
            <a:r>
              <a:rPr lang="en-US"/>
              <a:t> </a:t>
            </a:r>
            <a:r>
              <a:rPr lang="en-US" err="1"/>
              <a:t>cálculo</a:t>
            </a:r>
            <a:r>
              <a:rPr lang="en-US"/>
              <a:t> a </a:t>
            </a:r>
            <a:r>
              <a:rPr lang="en-US" err="1"/>
              <a:t>partir</a:t>
            </a:r>
            <a:r>
              <a:rPr lang="en-US"/>
              <a:t> de </a:t>
            </a:r>
            <a:r>
              <a:rPr lang="en-US" err="1"/>
              <a:t>los</a:t>
            </a:r>
            <a:r>
              <a:rPr lang="en-US"/>
              <a:t> </a:t>
            </a:r>
            <a:r>
              <a:rPr lang="en-US" err="1"/>
              <a:t>ingredientes</a:t>
            </a:r>
            <a:r>
              <a:rPr lang="en-US"/>
              <a:t> </a:t>
            </a:r>
            <a:r>
              <a:rPr lang="en-US" err="1"/>
              <a:t>básicos</a:t>
            </a:r>
            <a:r>
              <a:rPr lang="en-US"/>
              <a:t>. El </a:t>
            </a:r>
            <a:r>
              <a:rPr lang="en-US" err="1"/>
              <a:t>numerador</a:t>
            </a:r>
            <a:r>
              <a:rPr lang="en-US"/>
              <a:t> </a:t>
            </a:r>
            <a:r>
              <a:rPr lang="en-US" err="1"/>
              <a:t>incluye</a:t>
            </a:r>
            <a:r>
              <a:rPr lang="en-US"/>
              <a:t> </a:t>
            </a:r>
            <a:r>
              <a:rPr lang="en-US" err="1"/>
              <a:t>el</a:t>
            </a:r>
            <a:r>
              <a:rPr lang="en-US"/>
              <a:t> </a:t>
            </a:r>
            <a:r>
              <a:rPr lang="en-US" err="1"/>
              <a:t>número</a:t>
            </a:r>
            <a:r>
              <a:rPr lang="en-US"/>
              <a:t> de </a:t>
            </a:r>
            <a:r>
              <a:rPr lang="en-US" err="1"/>
              <a:t>mujeres</a:t>
            </a:r>
            <a:r>
              <a:rPr lang="en-US"/>
              <a:t> que se sabe que son </a:t>
            </a:r>
            <a:r>
              <a:rPr lang="en-US" err="1"/>
              <a:t>positivas</a:t>
            </a:r>
            <a:r>
              <a:rPr lang="en-US"/>
              <a:t> </a:t>
            </a:r>
            <a:r>
              <a:rPr lang="en-US" err="1"/>
              <a:t>en</a:t>
            </a:r>
            <a:r>
              <a:rPr lang="en-US"/>
              <a:t> </a:t>
            </a:r>
            <a:r>
              <a:rPr lang="en-US" err="1"/>
              <a:t>su</a:t>
            </a:r>
            <a:r>
              <a:rPr lang="en-US"/>
              <a:t> </a:t>
            </a:r>
            <a:r>
              <a:rPr lang="en-US" err="1"/>
              <a:t>primera</a:t>
            </a:r>
            <a:r>
              <a:rPr lang="en-US"/>
              <a:t> </a:t>
            </a:r>
            <a:r>
              <a:rPr lang="en-US" err="1"/>
              <a:t>visita</a:t>
            </a:r>
            <a:r>
              <a:rPr lang="en-US"/>
              <a:t> al CNA y </a:t>
            </a:r>
            <a:r>
              <a:rPr lang="en-US" err="1"/>
              <a:t>el</a:t>
            </a:r>
            <a:r>
              <a:rPr lang="en-US"/>
              <a:t> </a:t>
            </a:r>
            <a:r>
              <a:rPr lang="en-US" err="1"/>
              <a:t>número</a:t>
            </a:r>
            <a:r>
              <a:rPr lang="en-US"/>
              <a:t> de las que </a:t>
            </a:r>
            <a:r>
              <a:rPr lang="en-US" err="1"/>
              <a:t>dieron</a:t>
            </a:r>
            <a:r>
              <a:rPr lang="en-US"/>
              <a:t> </a:t>
            </a:r>
            <a:r>
              <a:rPr lang="en-US" err="1"/>
              <a:t>positivo</a:t>
            </a:r>
            <a:r>
              <a:rPr lang="en-US"/>
              <a:t> </a:t>
            </a:r>
            <a:r>
              <a:rPr lang="en-US" err="1"/>
              <a:t>en</a:t>
            </a:r>
            <a:r>
              <a:rPr lang="en-US"/>
              <a:t> </a:t>
            </a:r>
            <a:r>
              <a:rPr lang="en-US" err="1"/>
              <a:t>su</a:t>
            </a:r>
            <a:r>
              <a:rPr lang="en-US"/>
              <a:t> </a:t>
            </a:r>
            <a:r>
              <a:rPr lang="en-US" err="1"/>
              <a:t>primera</a:t>
            </a:r>
            <a:r>
              <a:rPr lang="en-US"/>
              <a:t> </a:t>
            </a:r>
            <a:r>
              <a:rPr lang="en-US" err="1"/>
              <a:t>prueba</a:t>
            </a:r>
            <a:r>
              <a:rPr lang="en-US"/>
              <a:t> del VIH </a:t>
            </a:r>
            <a:r>
              <a:rPr lang="en-US" err="1"/>
              <a:t>en</a:t>
            </a:r>
            <a:r>
              <a:rPr lang="en-US"/>
              <a:t> </a:t>
            </a:r>
            <a:r>
              <a:rPr lang="en-US" err="1"/>
              <a:t>el</a:t>
            </a:r>
            <a:r>
              <a:rPr lang="en-US"/>
              <a:t> CNA. El </a:t>
            </a:r>
            <a:r>
              <a:rPr lang="en-US" err="1"/>
              <a:t>denominador</a:t>
            </a:r>
            <a:r>
              <a:rPr lang="en-US"/>
              <a:t> </a:t>
            </a:r>
            <a:r>
              <a:rPr lang="en-US" err="1"/>
              <a:t>incluye</a:t>
            </a:r>
            <a:r>
              <a:rPr lang="en-US"/>
              <a:t> </a:t>
            </a:r>
            <a:r>
              <a:rPr lang="en-US" err="1"/>
              <a:t>los</a:t>
            </a:r>
            <a:r>
              <a:rPr lang="en-US"/>
              <a:t> </a:t>
            </a:r>
            <a:r>
              <a:rPr lang="en-US" err="1"/>
              <a:t>positivos</a:t>
            </a:r>
            <a:r>
              <a:rPr lang="en-US"/>
              <a:t> </a:t>
            </a:r>
            <a:r>
              <a:rPr lang="en-US" err="1"/>
              <a:t>conocidos</a:t>
            </a:r>
            <a:r>
              <a:rPr lang="en-US"/>
              <a:t> y </a:t>
            </a:r>
            <a:r>
              <a:rPr lang="en-US" err="1"/>
              <a:t>el</a:t>
            </a:r>
            <a:r>
              <a:rPr lang="en-US"/>
              <a:t> </a:t>
            </a:r>
            <a:r>
              <a:rPr lang="en-US" err="1"/>
              <a:t>número</a:t>
            </a:r>
            <a:r>
              <a:rPr lang="en-US"/>
              <a:t> de </a:t>
            </a:r>
            <a:r>
              <a:rPr lang="en-US" err="1"/>
              <a:t>mujeres</a:t>
            </a:r>
            <a:r>
              <a:rPr lang="en-US"/>
              <a:t> que </a:t>
            </a:r>
            <a:r>
              <a:rPr lang="en-US" err="1"/>
              <a:t>recibieron</a:t>
            </a:r>
            <a:r>
              <a:rPr lang="en-US"/>
              <a:t> al </a:t>
            </a:r>
            <a:r>
              <a:rPr lang="en-US" err="1"/>
              <a:t>menos</a:t>
            </a:r>
            <a:r>
              <a:rPr lang="en-US"/>
              <a:t> </a:t>
            </a:r>
            <a:r>
              <a:rPr lang="en-US" err="1"/>
              <a:t>una</a:t>
            </a:r>
            <a:r>
              <a:rPr lang="en-US"/>
              <a:t> </a:t>
            </a:r>
            <a:r>
              <a:rPr lang="en-US" err="1"/>
              <a:t>prueba</a:t>
            </a:r>
            <a:r>
              <a:rPr lang="en-US"/>
              <a:t> </a:t>
            </a:r>
            <a:r>
              <a:rPr lang="en-US" err="1"/>
              <a:t>en</a:t>
            </a:r>
            <a:r>
              <a:rPr lang="en-US"/>
              <a:t> </a:t>
            </a:r>
            <a:r>
              <a:rPr lang="en-US" err="1"/>
              <a:t>el</a:t>
            </a:r>
            <a:r>
              <a:rPr lang="en-US"/>
              <a:t> CNA. Un par de </a:t>
            </a:r>
            <a:r>
              <a:rPr lang="en-US" err="1"/>
              <a:t>países</a:t>
            </a:r>
            <a:r>
              <a:rPr lang="en-US"/>
              <a:t> </a:t>
            </a:r>
            <a:r>
              <a:rPr lang="en-US" err="1"/>
              <a:t>pueden</a:t>
            </a:r>
            <a:r>
              <a:rPr lang="en-US"/>
              <a:t> disponer también de </a:t>
            </a:r>
            <a:r>
              <a:rPr lang="en-US" err="1"/>
              <a:t>datos</a:t>
            </a:r>
            <a:r>
              <a:rPr lang="en-US"/>
              <a:t> </a:t>
            </a:r>
            <a:r>
              <a:rPr lang="en-US" err="1"/>
              <a:t>sobre</a:t>
            </a:r>
            <a:r>
              <a:rPr lang="en-US"/>
              <a:t> las </a:t>
            </a:r>
            <a:r>
              <a:rPr lang="en-US" err="1"/>
              <a:t>mujeres</a:t>
            </a:r>
            <a:r>
              <a:rPr lang="en-US"/>
              <a:t> "</a:t>
            </a:r>
            <a:r>
              <a:rPr lang="en-US" err="1"/>
              <a:t>negativas</a:t>
            </a:r>
            <a:r>
              <a:rPr lang="en-US"/>
              <a:t> </a:t>
            </a:r>
            <a:r>
              <a:rPr lang="en-US" err="1"/>
              <a:t>conocidas</a:t>
            </a:r>
            <a:r>
              <a:rPr lang="en-US"/>
              <a:t>". Se </a:t>
            </a:r>
            <a:r>
              <a:rPr lang="en-US" err="1"/>
              <a:t>trata</a:t>
            </a:r>
            <a:r>
              <a:rPr lang="en-US"/>
              <a:t> de </a:t>
            </a:r>
            <a:r>
              <a:rPr lang="en-US" err="1"/>
              <a:t>mujeres</a:t>
            </a:r>
            <a:r>
              <a:rPr lang="en-US"/>
              <a:t> que no se </a:t>
            </a:r>
            <a:r>
              <a:rPr lang="en-US" err="1"/>
              <a:t>someten</a:t>
            </a:r>
            <a:r>
              <a:rPr lang="en-US"/>
              <a:t> a la </a:t>
            </a:r>
            <a:r>
              <a:rPr lang="en-US" err="1"/>
              <a:t>prueba</a:t>
            </a:r>
            <a:r>
              <a:rPr lang="en-US"/>
              <a:t> </a:t>
            </a:r>
            <a:r>
              <a:rPr lang="en-US" err="1"/>
              <a:t>en</a:t>
            </a:r>
            <a:r>
              <a:rPr lang="en-US"/>
              <a:t> </a:t>
            </a:r>
            <a:r>
              <a:rPr lang="en-US" err="1"/>
              <a:t>el</a:t>
            </a:r>
            <a:r>
              <a:rPr lang="en-US"/>
              <a:t> CNA </a:t>
            </a:r>
            <a:r>
              <a:rPr lang="en-US" err="1"/>
              <a:t>porque</a:t>
            </a:r>
            <a:r>
              <a:rPr lang="en-US"/>
              <a:t> </a:t>
            </a:r>
            <a:r>
              <a:rPr lang="en-US" err="1"/>
              <a:t>tenían</a:t>
            </a:r>
            <a:r>
              <a:rPr lang="en-US"/>
              <a:t> un </a:t>
            </a:r>
            <a:r>
              <a:rPr lang="en-US" err="1"/>
              <a:t>resultado</a:t>
            </a:r>
            <a:r>
              <a:rPr lang="en-US"/>
              <a:t> </a:t>
            </a:r>
            <a:r>
              <a:rPr lang="en-US" err="1"/>
              <a:t>negativo</a:t>
            </a:r>
            <a:r>
              <a:rPr lang="en-US"/>
              <a:t> </a:t>
            </a:r>
            <a:r>
              <a:rPr lang="en-US" err="1"/>
              <a:t>documentado</a:t>
            </a:r>
            <a:r>
              <a:rPr lang="en-US"/>
              <a:t> y </a:t>
            </a:r>
            <a:r>
              <a:rPr lang="en-US" err="1"/>
              <a:t>reciente</a:t>
            </a:r>
            <a:r>
              <a:rPr lang="en-US"/>
              <a:t> </a:t>
            </a:r>
            <a:r>
              <a:rPr lang="en-US" err="1"/>
              <a:t>en</a:t>
            </a:r>
            <a:r>
              <a:rPr lang="en-US"/>
              <a:t> la </a:t>
            </a:r>
            <a:r>
              <a:rPr lang="en-US" err="1"/>
              <a:t>prueba</a:t>
            </a:r>
            <a:r>
              <a:rPr lang="en-US"/>
              <a:t> del VIH. Casi </a:t>
            </a:r>
            <a:r>
              <a:rPr lang="en-US" err="1"/>
              <a:t>ningún</a:t>
            </a:r>
            <a:r>
              <a:rPr lang="en-US"/>
              <a:t> </a:t>
            </a:r>
            <a:r>
              <a:rPr lang="en-US" err="1"/>
              <a:t>país</a:t>
            </a:r>
            <a:r>
              <a:rPr lang="en-US"/>
              <a:t> </a:t>
            </a:r>
            <a:r>
              <a:rPr lang="en-US" err="1"/>
              <a:t>recopila</a:t>
            </a:r>
            <a:r>
              <a:rPr lang="en-US"/>
              <a:t> </a:t>
            </a:r>
            <a:r>
              <a:rPr lang="en-US" err="1"/>
              <a:t>datos</a:t>
            </a:r>
            <a:r>
              <a:rPr lang="en-US"/>
              <a:t> de </a:t>
            </a:r>
            <a:r>
              <a:rPr lang="en-US" err="1"/>
              <a:t>negativas</a:t>
            </a:r>
            <a:r>
              <a:rPr lang="en-US"/>
              <a:t> </a:t>
            </a:r>
            <a:r>
              <a:rPr lang="en-US" err="1"/>
              <a:t>conocidas</a:t>
            </a:r>
            <a:r>
              <a:rPr lang="en-US"/>
              <a:t>.</a:t>
            </a:r>
          </a:p>
          <a:p>
            <a:endParaRPr lang="en-US"/>
          </a:p>
          <a:p>
            <a:r>
              <a:rPr lang="en-US"/>
              <a:t>Hay un par de </a:t>
            </a:r>
            <a:r>
              <a:rPr lang="en-US" err="1"/>
              <a:t>errores</a:t>
            </a:r>
            <a:r>
              <a:rPr lang="en-US"/>
              <a:t> </a:t>
            </a:r>
            <a:r>
              <a:rPr lang="en-US" err="1"/>
              <a:t>comunes</a:t>
            </a:r>
            <a:r>
              <a:rPr lang="en-US"/>
              <a:t> que </a:t>
            </a:r>
            <a:r>
              <a:rPr lang="en-US" err="1"/>
              <a:t>trabajar</a:t>
            </a:r>
            <a:r>
              <a:rPr lang="en-US"/>
              <a:t> con </a:t>
            </a:r>
            <a:r>
              <a:rPr lang="en-US" err="1"/>
              <a:t>esto</a:t>
            </a:r>
            <a:r>
              <a:rPr lang="en-US"/>
              <a:t> </a:t>
            </a:r>
            <a:r>
              <a:rPr lang="en-US" err="1"/>
              <a:t>puede</a:t>
            </a:r>
            <a:r>
              <a:rPr lang="en-US"/>
              <a:t> </a:t>
            </a:r>
            <a:r>
              <a:rPr lang="en-US" err="1"/>
              <a:t>ayudar</a:t>
            </a:r>
            <a:r>
              <a:rPr lang="en-US"/>
              <a:t> a </a:t>
            </a:r>
            <a:r>
              <a:rPr lang="en-US" err="1"/>
              <a:t>prevenir</a:t>
            </a:r>
            <a:r>
              <a:rPr lang="en-US"/>
              <a:t>:</a:t>
            </a:r>
          </a:p>
          <a:p>
            <a:pPr marL="228600" indent="-228600">
              <a:buAutoNum type="arabicPeriod"/>
            </a:pPr>
            <a:r>
              <a:rPr lang="en-US"/>
              <a:t>A </a:t>
            </a:r>
            <a:r>
              <a:rPr lang="en-US" err="1"/>
              <a:t>veces</a:t>
            </a:r>
            <a:r>
              <a:rPr lang="en-US"/>
              <a:t> se </a:t>
            </a:r>
            <a:r>
              <a:rPr lang="en-US" err="1"/>
              <a:t>omite</a:t>
            </a:r>
            <a:r>
              <a:rPr lang="en-US"/>
              <a:t> </a:t>
            </a:r>
            <a:r>
              <a:rPr lang="en-US" err="1"/>
              <a:t>erróneamente</a:t>
            </a:r>
            <a:r>
              <a:rPr lang="en-US"/>
              <a:t> a las </a:t>
            </a:r>
            <a:r>
              <a:rPr lang="en-US" err="1"/>
              <a:t>mujeres</a:t>
            </a:r>
            <a:r>
              <a:rPr lang="en-US"/>
              <a:t> </a:t>
            </a:r>
            <a:r>
              <a:rPr lang="en-US" err="1"/>
              <a:t>seropositivas</a:t>
            </a:r>
            <a:r>
              <a:rPr lang="en-US"/>
              <a:t> </a:t>
            </a:r>
            <a:r>
              <a:rPr lang="en-US" err="1"/>
              <a:t>conocidas</a:t>
            </a:r>
            <a:r>
              <a:rPr lang="en-US"/>
              <a:t> del </a:t>
            </a:r>
            <a:r>
              <a:rPr lang="en-US" err="1"/>
              <a:t>numerador</a:t>
            </a:r>
            <a:r>
              <a:rPr lang="en-US"/>
              <a:t> o del </a:t>
            </a:r>
            <a:r>
              <a:rPr lang="en-US" err="1"/>
              <a:t>denominador</a:t>
            </a:r>
            <a:r>
              <a:rPr lang="en-US"/>
              <a:t>. </a:t>
            </a:r>
            <a:r>
              <a:rPr lang="en-US" err="1"/>
              <a:t>Deberían</a:t>
            </a:r>
            <a:r>
              <a:rPr lang="en-US"/>
              <a:t> </a:t>
            </a:r>
            <a:r>
              <a:rPr lang="en-US" err="1"/>
              <a:t>incluirse</a:t>
            </a:r>
            <a:r>
              <a:rPr lang="en-US"/>
              <a:t> </a:t>
            </a:r>
            <a:r>
              <a:rPr lang="en-US" err="1"/>
              <a:t>en</a:t>
            </a:r>
            <a:r>
              <a:rPr lang="en-US"/>
              <a:t> ambos.</a:t>
            </a:r>
          </a:p>
          <a:p>
            <a:pPr marL="228600" indent="-228600">
              <a:buAutoNum type="arabicPeriod"/>
            </a:pPr>
            <a:r>
              <a:rPr lang="en-US"/>
              <a:t>A </a:t>
            </a:r>
            <a:r>
              <a:rPr lang="en-US" err="1"/>
              <a:t>veces</a:t>
            </a:r>
            <a:r>
              <a:rPr lang="en-US"/>
              <a:t> se </a:t>
            </a:r>
            <a:r>
              <a:rPr lang="en-US" err="1"/>
              <a:t>incluye</a:t>
            </a:r>
            <a:r>
              <a:rPr lang="en-US"/>
              <a:t> </a:t>
            </a:r>
            <a:r>
              <a:rPr lang="en-US" err="1"/>
              <a:t>erróneamente</a:t>
            </a:r>
            <a:r>
              <a:rPr lang="en-US"/>
              <a:t> </a:t>
            </a:r>
            <a:r>
              <a:rPr lang="en-US" err="1"/>
              <a:t>en</a:t>
            </a:r>
            <a:r>
              <a:rPr lang="en-US"/>
              <a:t> </a:t>
            </a:r>
            <a:r>
              <a:rPr lang="en-US" err="1"/>
              <a:t>el</a:t>
            </a:r>
            <a:r>
              <a:rPr lang="en-US"/>
              <a:t> </a:t>
            </a:r>
            <a:r>
              <a:rPr lang="en-US" err="1"/>
              <a:t>numerador</a:t>
            </a:r>
            <a:r>
              <a:rPr lang="en-US"/>
              <a:t> a las </a:t>
            </a:r>
            <a:r>
              <a:rPr lang="en-US" err="1"/>
              <a:t>mujeres</a:t>
            </a:r>
            <a:r>
              <a:rPr lang="en-US"/>
              <a:t> que dan </a:t>
            </a:r>
            <a:r>
              <a:rPr lang="en-US" err="1"/>
              <a:t>positivo</a:t>
            </a:r>
            <a:r>
              <a:rPr lang="en-US"/>
              <a:t> </a:t>
            </a:r>
            <a:r>
              <a:rPr lang="en-US" err="1"/>
              <a:t>en</a:t>
            </a:r>
            <a:r>
              <a:rPr lang="en-US"/>
              <a:t> </a:t>
            </a:r>
            <a:r>
              <a:rPr lang="en-US" err="1"/>
              <a:t>pruebas</a:t>
            </a:r>
            <a:r>
              <a:rPr lang="en-US"/>
              <a:t> </a:t>
            </a:r>
            <a:r>
              <a:rPr lang="en-US" err="1"/>
              <a:t>repetidas</a:t>
            </a:r>
            <a:r>
              <a:rPr lang="en-US"/>
              <a:t>. </a:t>
            </a:r>
            <a:r>
              <a:rPr lang="en-US" err="1"/>
              <a:t>Sólo</a:t>
            </a:r>
            <a:r>
              <a:rPr lang="en-US"/>
              <a:t> </a:t>
            </a:r>
            <a:r>
              <a:rPr lang="en-US" err="1"/>
              <a:t>debe</a:t>
            </a:r>
            <a:r>
              <a:rPr lang="en-US"/>
              <a:t> </a:t>
            </a:r>
            <a:r>
              <a:rPr lang="en-US" err="1"/>
              <a:t>incluirse</a:t>
            </a:r>
            <a:r>
              <a:rPr lang="en-US"/>
              <a:t> </a:t>
            </a:r>
            <a:r>
              <a:rPr lang="en-US" err="1"/>
              <a:t>el</a:t>
            </a:r>
            <a:r>
              <a:rPr lang="en-US"/>
              <a:t> </a:t>
            </a:r>
            <a:r>
              <a:rPr lang="en-US" err="1"/>
              <a:t>resultado</a:t>
            </a:r>
            <a:r>
              <a:rPr lang="en-US"/>
              <a:t> de la </a:t>
            </a:r>
            <a:r>
              <a:rPr lang="en-US" err="1"/>
              <a:t>primera</a:t>
            </a:r>
            <a:r>
              <a:rPr lang="en-US"/>
              <a:t> </a:t>
            </a:r>
            <a:r>
              <a:rPr lang="en-US" err="1"/>
              <a:t>prueba</a:t>
            </a:r>
            <a:r>
              <a:rPr lang="en-US"/>
              <a:t> de </a:t>
            </a:r>
            <a:r>
              <a:rPr lang="en-US" err="1"/>
              <a:t>una</a:t>
            </a:r>
            <a:r>
              <a:rPr lang="en-US"/>
              <a:t> </a:t>
            </a:r>
            <a:r>
              <a:rPr lang="en-US" err="1"/>
              <a:t>mujer</a:t>
            </a:r>
            <a:r>
              <a:rPr lang="en-US"/>
              <a:t> (las que </a:t>
            </a:r>
            <a:r>
              <a:rPr lang="en-US" err="1"/>
              <a:t>repiten</a:t>
            </a:r>
            <a:r>
              <a:rPr lang="en-US"/>
              <a:t> la </a:t>
            </a:r>
            <a:r>
              <a:rPr lang="en-US" err="1"/>
              <a:t>prueba</a:t>
            </a:r>
            <a:r>
              <a:rPr lang="en-US"/>
              <a:t> </a:t>
            </a:r>
            <a:r>
              <a:rPr lang="en-US" err="1"/>
              <a:t>pueden</a:t>
            </a:r>
            <a:r>
              <a:rPr lang="en-US"/>
              <a:t> ser un </a:t>
            </a:r>
            <a:r>
              <a:rPr lang="en-US" err="1"/>
              <a:t>subconjunto</a:t>
            </a:r>
            <a:r>
              <a:rPr lang="en-US"/>
              <a:t> no </a:t>
            </a:r>
            <a:r>
              <a:rPr lang="en-US" err="1"/>
              <a:t>representativo</a:t>
            </a:r>
            <a:r>
              <a:rPr lang="en-US"/>
              <a:t> de las </a:t>
            </a:r>
            <a:r>
              <a:rPr lang="en-US" err="1"/>
              <a:t>asistentes</a:t>
            </a:r>
            <a:r>
              <a:rPr lang="en-US"/>
              <a:t> al </a:t>
            </a:r>
            <a:r>
              <a:rPr lang="en-US" err="1"/>
              <a:t>centro</a:t>
            </a:r>
            <a:r>
              <a:rPr lang="en-US"/>
              <a:t> de </a:t>
            </a:r>
            <a:r>
              <a:rPr lang="en-US" err="1"/>
              <a:t>atención</a:t>
            </a:r>
            <a:r>
              <a:rPr lang="en-US"/>
              <a:t> prenatal).</a:t>
            </a:r>
          </a:p>
          <a:p>
            <a:pPr marL="0" indent="0">
              <a:buNone/>
            </a:pPr>
            <a:endParaRPr lang="en-US"/>
          </a:p>
          <a:p>
            <a:pPr marL="228600" indent="-228600">
              <a:buAutoNum type="arabicPeriod"/>
            </a:pPr>
            <a:endParaRPr lang="en-US"/>
          </a:p>
          <a:p>
            <a:pPr marL="228600" indent="-228600">
              <a:buAutoNum type="arabicPeriod"/>
            </a:pPr>
            <a:endParaRPr lang="en-US"/>
          </a:p>
        </p:txBody>
      </p:sp>
      <p:sp>
        <p:nvSpPr>
          <p:cNvPr id="4" name="Slide Number Placeholder 3">
            <a:extLst>
              <a:ext uri="{FF2B5EF4-FFF2-40B4-BE49-F238E27FC236}">
                <a16:creationId xmlns:a16="http://schemas.microsoft.com/office/drawing/2014/main" id="{ACA3CBC6-85E8-F4C3-860F-6D9E94947BD4}"/>
              </a:ext>
            </a:extLst>
          </p:cNvPr>
          <p:cNvSpPr>
            <a:spLocks noGrp="1"/>
          </p:cNvSpPr>
          <p:nvPr>
            <p:ph type="sldNum" sz="quarter" idx="5"/>
          </p:nvPr>
        </p:nvSpPr>
        <p:spPr/>
        <p:txBody>
          <a:bodyPr/>
          <a:lstStyle/>
          <a:p>
            <a:fld id="{523B704D-9A56-4BE7-9B00-7FDF7739138E}" type="slidenum">
              <a:rPr lang="en-CH" smtClean="0"/>
              <a:t>10</a:t>
            </a:fld>
            <a:endParaRPr lang="en-CH"/>
          </a:p>
        </p:txBody>
      </p:sp>
    </p:spTree>
    <p:extLst>
      <p:ext uri="{BB962C8B-B14F-4D97-AF65-F5344CB8AC3E}">
        <p14:creationId xmlns:p14="http://schemas.microsoft.com/office/powerpoint/2010/main" val="229202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6DF67-633A-1296-953F-7BB2076E6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35523-8AC0-E0ED-982A-66A1EE5DE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9A941-FAD6-7DCF-B338-CCF28E7C0A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Oculto para TOT pero se presentaría en talleres en el país.</a:t>
            </a:r>
          </a:p>
          <a:p>
            <a:endParaRPr lang="en-US"/>
          </a:p>
          <a:p>
            <a:r>
              <a:rPr lang="en-US"/>
              <a:t>La entrada de datos para los recuentos de CD4 en el momento del diagnóstico se añadió a Spectrum este año. Estas entradas no afectan a las proyecciones de Spectrum, los países </a:t>
            </a:r>
            <a:r>
              <a:rPr lang="en-US" err="1"/>
              <a:t>byut </a:t>
            </a:r>
            <a:r>
              <a:rPr lang="en-US"/>
              <a:t>pueden utilizarlas para los informes GAM.</a:t>
            </a:r>
          </a:p>
        </p:txBody>
      </p:sp>
      <p:sp>
        <p:nvSpPr>
          <p:cNvPr id="4" name="Slide Number Placeholder 3">
            <a:extLst>
              <a:ext uri="{FF2B5EF4-FFF2-40B4-BE49-F238E27FC236}">
                <a16:creationId xmlns:a16="http://schemas.microsoft.com/office/drawing/2014/main" id="{C96F5E37-C1BD-B3FC-80AC-68F4E77A57F4}"/>
              </a:ext>
            </a:extLst>
          </p:cNvPr>
          <p:cNvSpPr>
            <a:spLocks noGrp="1"/>
          </p:cNvSpPr>
          <p:nvPr>
            <p:ph type="sldNum" sz="quarter" idx="5"/>
          </p:nvPr>
        </p:nvSpPr>
        <p:spPr/>
        <p:txBody>
          <a:bodyPr/>
          <a:lstStyle/>
          <a:p>
            <a:fld id="{523B704D-9A56-4BE7-9B00-7FDF7739138E}" type="slidenum">
              <a:rPr lang="en-CH" smtClean="0"/>
              <a:t>15</a:t>
            </a:fld>
            <a:endParaRPr lang="en-CH"/>
          </a:p>
        </p:txBody>
      </p:sp>
    </p:spTree>
    <p:extLst>
      <p:ext uri="{BB962C8B-B14F-4D97-AF65-F5344CB8AC3E}">
        <p14:creationId xmlns:p14="http://schemas.microsoft.com/office/powerpoint/2010/main" val="32219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Oculto para TOT pero se presentaría en talleres en el país.</a:t>
            </a:r>
          </a:p>
          <a:p>
            <a:endParaRPr lang="en-US"/>
          </a:p>
          <a:p>
            <a:r>
              <a:rPr lang="en-US"/>
              <a:t>El editor de pruebas del VIH se añadió hace dos años, y se amplió este año para incluir más informes en torno al autodiagnóstico en particular.</a:t>
            </a:r>
          </a:p>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16</a:t>
            </a:fld>
            <a:endParaRPr lang="en-CH"/>
          </a:p>
        </p:txBody>
      </p:sp>
    </p:spTree>
    <p:extLst>
      <p:ext uri="{BB962C8B-B14F-4D97-AF65-F5344CB8AC3E}">
        <p14:creationId xmlns:p14="http://schemas.microsoft.com/office/powerpoint/2010/main" val="156404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3C09-8769-7523-A613-BD376F7E7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15FA3-B062-8FC3-5271-25E00B422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22D71-FC19-C7DA-920F-F38F737992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Oculto para TOT pero se presentaría en talleres en el país.</a:t>
            </a:r>
          </a:p>
          <a:p>
            <a:endParaRPr lang="en-US"/>
          </a:p>
          <a:p>
            <a:r>
              <a:rPr lang="en-US"/>
              <a:t>El editor de pruebas del VIH se añadió hace dos años, y se amplió este año para incluir más informes en torno al autodiagnóstico en particular.</a:t>
            </a:r>
          </a:p>
          <a:p>
            <a:endParaRPr lang="en-US"/>
          </a:p>
        </p:txBody>
      </p:sp>
      <p:sp>
        <p:nvSpPr>
          <p:cNvPr id="4" name="Slide Number Placeholder 3">
            <a:extLst>
              <a:ext uri="{FF2B5EF4-FFF2-40B4-BE49-F238E27FC236}">
                <a16:creationId xmlns:a16="http://schemas.microsoft.com/office/drawing/2014/main" id="{C97D2416-28D3-CEE8-50AD-04C67CA726E7}"/>
              </a:ext>
            </a:extLst>
          </p:cNvPr>
          <p:cNvSpPr>
            <a:spLocks noGrp="1"/>
          </p:cNvSpPr>
          <p:nvPr>
            <p:ph type="sldNum" sz="quarter" idx="5"/>
          </p:nvPr>
        </p:nvSpPr>
        <p:spPr/>
        <p:txBody>
          <a:bodyPr/>
          <a:lstStyle/>
          <a:p>
            <a:fld id="{523B704D-9A56-4BE7-9B00-7FDF7739138E}" type="slidenum">
              <a:rPr lang="en-CH" smtClean="0"/>
              <a:t>17</a:t>
            </a:fld>
            <a:endParaRPr lang="en-CH"/>
          </a:p>
        </p:txBody>
      </p:sp>
    </p:spTree>
    <p:extLst>
      <p:ext uri="{BB962C8B-B14F-4D97-AF65-F5344CB8AC3E}">
        <p14:creationId xmlns:p14="http://schemas.microsoft.com/office/powerpoint/2010/main" val="97148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2862" y="5584646"/>
            <a:ext cx="1540764"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2/6/2025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2/6/2025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2/6/2025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2/6/2025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2/6/2025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Haga clic para editar el estilo del título maestro</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t>2/6/2025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population.un.org/dataportal/home" TargetMode="External"/><Relationship Id="rId5" Type="http://schemas.openxmlformats.org/officeDocument/2006/relationships/image" Target="../media/image10.png"/><Relationship Id="rId4" Type="http://schemas.openxmlformats.org/officeDocument/2006/relationships/hyperlink" Target="https://population.un.org/wpp/data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07DE-F1B7-B5DA-3C5B-91D4509E74F3}"/>
              </a:ext>
            </a:extLst>
          </p:cNvPr>
          <p:cNvSpPr>
            <a:spLocks noGrp="1"/>
          </p:cNvSpPr>
          <p:nvPr>
            <p:ph type="ctrTitle"/>
          </p:nvPr>
        </p:nvSpPr>
        <p:spPr/>
        <p:txBody>
          <a:bodyPr anchor="ctr"/>
          <a:lstStyle/>
          <a:p>
            <a:pPr algn="ctr"/>
            <a:r>
              <a:rPr lang="en-US" b="1"/>
              <a:t>Cómo empezar </a:t>
            </a:r>
            <a:br>
              <a:rPr lang="en-US" b="1"/>
            </a:br>
            <a:r>
              <a:rPr lang="en-US" b="1"/>
              <a:t>con Spectrum</a:t>
            </a:r>
          </a:p>
        </p:txBody>
      </p:sp>
      <p:sp>
        <p:nvSpPr>
          <p:cNvPr id="3" name="Subtitle 2">
            <a:extLst>
              <a:ext uri="{FF2B5EF4-FFF2-40B4-BE49-F238E27FC236}">
                <a16:creationId xmlns:a16="http://schemas.microsoft.com/office/drawing/2014/main" id="{92995B8F-0949-4302-83ED-6C466CBCC80B}"/>
              </a:ext>
            </a:extLst>
          </p:cNvPr>
          <p:cNvSpPr>
            <a:spLocks noGrp="1"/>
          </p:cNvSpPr>
          <p:nvPr>
            <p:ph type="subTitle" idx="1"/>
          </p:nvPr>
        </p:nvSpPr>
        <p:spPr>
          <a:xfrm>
            <a:off x="1100015" y="4049486"/>
            <a:ext cx="7315200" cy="1535160"/>
          </a:xfrm>
        </p:spPr>
        <p:txBody>
          <a:bodyPr>
            <a:noAutofit/>
          </a:bodyPr>
          <a:lstStyle/>
          <a:p>
            <a:pPr algn="ctr"/>
            <a:endParaRPr lang="en-US" sz="1700">
              <a:solidFill>
                <a:schemeClr val="bg1"/>
              </a:solidFill>
            </a:endParaRPr>
          </a:p>
          <a:p>
            <a:pPr algn="ctr"/>
            <a:r>
              <a:rPr lang="en-US" b="1">
                <a:solidFill>
                  <a:srgbClr val="D9F1F6"/>
                </a:solidFill>
                <a:cs typeface="Arial"/>
              </a:rPr>
              <a:t>Avenir Health</a:t>
            </a:r>
          </a:p>
          <a:p>
            <a:pPr algn="ctr"/>
            <a:r>
              <a:rPr lang="en-US" b="1">
                <a:solidFill>
                  <a:srgbClr val="D9F1F6"/>
                </a:solidFill>
                <a:cs typeface="Arial"/>
              </a:rPr>
              <a:t>Formación sobre estimaciones del VIH y uso de datos, </a:t>
            </a:r>
            <a:endParaRPr lang="en-US">
              <a:solidFill>
                <a:srgbClr val="000000"/>
              </a:solidFill>
              <a:cs typeface="Arial"/>
            </a:endParaRPr>
          </a:p>
          <a:p>
            <a:pPr algn="ctr"/>
            <a:r>
              <a:rPr lang="en-US" b="1">
                <a:solidFill>
                  <a:srgbClr val="D9F1F6"/>
                </a:solidFill>
                <a:cs typeface="Arial"/>
              </a:rPr>
              <a:t>03 </a:t>
            </a:r>
            <a:r>
              <a:rPr lang="en-US" b="1" err="1">
                <a:solidFill>
                  <a:srgbClr val="D9F1F6"/>
                </a:solidFill>
                <a:cs typeface="Arial"/>
              </a:rPr>
              <a:t>Febrero</a:t>
            </a:r>
            <a:r>
              <a:rPr lang="en-US" b="1">
                <a:solidFill>
                  <a:srgbClr val="D9F1F6"/>
                </a:solidFill>
                <a:cs typeface="Arial"/>
              </a:rPr>
              <a:t> 2025</a:t>
            </a:r>
            <a:endParaRPr lang="en-US" b="1">
              <a:solidFill>
                <a:srgbClr val="D9F1F6"/>
              </a:solidFill>
            </a:endParaRPr>
          </a:p>
        </p:txBody>
      </p:sp>
    </p:spTree>
    <p:extLst>
      <p:ext uri="{BB962C8B-B14F-4D97-AF65-F5344CB8AC3E}">
        <p14:creationId xmlns:p14="http://schemas.microsoft.com/office/powerpoint/2010/main" val="279858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484A-311A-DB5C-73C8-368C62AFBA1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DCF2821-693E-F304-CC91-43A32CEA923B}"/>
              </a:ext>
            </a:extLst>
          </p:cNvPr>
          <p:cNvPicPr>
            <a:picLocks noChangeAspect="1"/>
          </p:cNvPicPr>
          <p:nvPr/>
        </p:nvPicPr>
        <p:blipFill>
          <a:blip r:embed="rId3"/>
          <a:stretch>
            <a:fillRect/>
          </a:stretch>
        </p:blipFill>
        <p:spPr>
          <a:xfrm>
            <a:off x="1181660" y="2218150"/>
            <a:ext cx="3486645" cy="3037843"/>
          </a:xfrm>
          <a:prstGeom prst="rect">
            <a:avLst/>
          </a:prstGeom>
        </p:spPr>
      </p:pic>
      <p:sp>
        <p:nvSpPr>
          <p:cNvPr id="2" name="Content Placeholder 2">
            <a:extLst>
              <a:ext uri="{FF2B5EF4-FFF2-40B4-BE49-F238E27FC236}">
                <a16:creationId xmlns:a16="http://schemas.microsoft.com/office/drawing/2014/main" id="{B5AF3BE7-F389-8F41-52C1-A5FDA43CBA6C}"/>
              </a:ext>
            </a:extLst>
          </p:cNvPr>
          <p:cNvSpPr>
            <a:spLocks noGrp="1"/>
          </p:cNvSpPr>
          <p:nvPr>
            <p:ph idx="1"/>
          </p:nvPr>
        </p:nvSpPr>
        <p:spPr>
          <a:xfrm>
            <a:off x="3891149" y="921621"/>
            <a:ext cx="7315200" cy="5120640"/>
          </a:xfrm>
        </p:spPr>
        <p:txBody>
          <a:bodyPr anchor="t">
            <a:normAutofit/>
          </a:bodyPr>
          <a:lstStyle/>
          <a:p>
            <a:pPr marL="0" indent="0" algn="ctr">
              <a:buNone/>
            </a:pPr>
            <a:r>
              <a:rPr lang="en-US" sz="2400" b="1" err="1"/>
              <a:t>Puede</a:t>
            </a:r>
            <a:r>
              <a:rPr lang="en-US" sz="2400" b="1"/>
              <a:t> </a:t>
            </a:r>
            <a:r>
              <a:rPr lang="en-US" sz="2400" b="1" err="1"/>
              <a:t>utilizar</a:t>
            </a:r>
            <a:r>
              <a:rPr lang="en-US" sz="2400" b="1"/>
              <a:t> </a:t>
            </a:r>
            <a:r>
              <a:rPr lang="en-US" sz="2400" b="1" err="1"/>
              <a:t>el</a:t>
            </a:r>
            <a:r>
              <a:rPr lang="en-US" sz="2400" b="1"/>
              <a:t> </a:t>
            </a:r>
            <a:r>
              <a:rPr lang="en-US" sz="2400" b="1" err="1"/>
              <a:t>formulario</a:t>
            </a:r>
            <a:r>
              <a:rPr lang="en-US" sz="2400" b="1"/>
              <a:t> de </a:t>
            </a:r>
            <a:r>
              <a:rPr lang="en-US" sz="2400" b="1" err="1"/>
              <a:t>pruebas</a:t>
            </a:r>
            <a:r>
              <a:rPr lang="en-US" sz="2400" b="1"/>
              <a:t> de ANC para </a:t>
            </a:r>
            <a:r>
              <a:rPr lang="en-US" sz="2400" b="1" err="1"/>
              <a:t>cotejar</a:t>
            </a:r>
            <a:r>
              <a:rPr lang="en-US" sz="2400" b="1"/>
              <a:t> </a:t>
            </a:r>
            <a:r>
              <a:rPr lang="en-US" sz="2400" b="1" err="1"/>
              <a:t>su</a:t>
            </a:r>
            <a:r>
              <a:rPr lang="en-US" sz="2400" b="1"/>
              <a:t> </a:t>
            </a:r>
            <a:r>
              <a:rPr lang="en-US" sz="2400" b="1" err="1"/>
              <a:t>cálculo</a:t>
            </a:r>
            <a:r>
              <a:rPr lang="en-US" sz="2400" b="1"/>
              <a:t> de la </a:t>
            </a:r>
            <a:r>
              <a:rPr lang="en-US" sz="2400" b="1" err="1"/>
              <a:t>prevalencia</a:t>
            </a:r>
            <a:r>
              <a:rPr lang="en-US" sz="2400" b="1"/>
              <a:t> de ANC antes de </a:t>
            </a:r>
            <a:r>
              <a:rPr lang="en-US" sz="2400" b="1" err="1"/>
              <a:t>actualizar</a:t>
            </a:r>
            <a:r>
              <a:rPr lang="en-US" sz="2400" b="1"/>
              <a:t> </a:t>
            </a:r>
            <a:r>
              <a:rPr lang="en-US" sz="2400" b="1" err="1"/>
              <a:t>el</a:t>
            </a:r>
            <a:r>
              <a:rPr lang="en-US" sz="2400" b="1"/>
              <a:t> EPP</a:t>
            </a:r>
            <a:endParaRPr lang="en-US" sz="2400"/>
          </a:p>
        </p:txBody>
      </p:sp>
      <p:sp>
        <p:nvSpPr>
          <p:cNvPr id="18" name="Rectangle 17">
            <a:extLst>
              <a:ext uri="{FF2B5EF4-FFF2-40B4-BE49-F238E27FC236}">
                <a16:creationId xmlns:a16="http://schemas.microsoft.com/office/drawing/2014/main" id="{7AB887CF-923F-59E4-0802-65C47844EA85}"/>
              </a:ext>
            </a:extLst>
          </p:cNvPr>
          <p:cNvSpPr/>
          <p:nvPr/>
        </p:nvSpPr>
        <p:spPr>
          <a:xfrm>
            <a:off x="4600362" y="4357643"/>
            <a:ext cx="6358311" cy="915857"/>
          </a:xfrm>
          <a:prstGeom prst="rect">
            <a:avLst/>
          </a:prstGeom>
          <a:solidFill>
            <a:schemeClr val="accent2">
              <a:lumMod val="20000"/>
              <a:lumOff val="80000"/>
            </a:schemeClr>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A264FE00-11EC-7D15-875E-23BE42B24BC8}"/>
              </a:ext>
            </a:extLst>
          </p:cNvPr>
          <p:cNvCxnSpPr>
            <a:cxnSpLocks/>
            <a:stCxn id="10" idx="0"/>
          </p:cNvCxnSpPr>
          <p:nvPr/>
        </p:nvCxnSpPr>
        <p:spPr>
          <a:xfrm rot="16200000" flipV="1">
            <a:off x="5901006" y="2517444"/>
            <a:ext cx="383671" cy="3451384"/>
          </a:xfrm>
          <a:prstGeom prst="bentConnector2">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16707A8E-23A0-8FCC-1E79-94FF4FFBAC41}"/>
              </a:ext>
            </a:extLst>
          </p:cNvPr>
          <p:cNvCxnSpPr>
            <a:cxnSpLocks/>
            <a:stCxn id="25" idx="0"/>
            <a:endCxn id="26" idx="6"/>
          </p:cNvCxnSpPr>
          <p:nvPr/>
        </p:nvCxnSpPr>
        <p:spPr>
          <a:xfrm rot="16200000" flipV="1">
            <a:off x="5694869" y="735285"/>
            <a:ext cx="907310" cy="6492061"/>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C4F26AC-E2E1-BBE3-EC93-C8E9B3FAAF45}"/>
              </a:ext>
            </a:extLst>
          </p:cNvPr>
          <p:cNvCxnSpPr>
            <a:cxnSpLocks/>
            <a:stCxn id="29" idx="2"/>
            <a:endCxn id="31" idx="6"/>
          </p:cNvCxnSpPr>
          <p:nvPr/>
        </p:nvCxnSpPr>
        <p:spPr>
          <a:xfrm rot="5400000" flipH="1">
            <a:off x="4720020" y="1311554"/>
            <a:ext cx="1815922" cy="5953046"/>
          </a:xfrm>
          <a:prstGeom prst="bentConnector4">
            <a:avLst>
              <a:gd name="adj1" fmla="val -19782"/>
              <a:gd name="adj2" fmla="val -4197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14A9CD1-6C32-AD99-088E-695BF8D2E9BC}"/>
              </a:ext>
            </a:extLst>
          </p:cNvPr>
          <p:cNvSpPr/>
          <p:nvPr/>
        </p:nvSpPr>
        <p:spPr>
          <a:xfrm>
            <a:off x="4275709" y="4006700"/>
            <a:ext cx="91440" cy="91440"/>
          </a:xfrm>
          <a:prstGeom prst="ellipse">
            <a:avLst/>
          </a:prstGeom>
          <a:solidFill>
            <a:schemeClr val="accent4">
              <a:lumMod val="75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5E1CE9A-E82A-F922-A9B3-526AC25B5EBD}"/>
              </a:ext>
            </a:extLst>
          </p:cNvPr>
          <p:cNvSpPr/>
          <p:nvPr/>
        </p:nvSpPr>
        <p:spPr>
          <a:xfrm>
            <a:off x="2811053" y="3481941"/>
            <a:ext cx="91440" cy="91440"/>
          </a:xfrm>
          <a:prstGeom prst="ellipse">
            <a:avLst/>
          </a:prstGeom>
          <a:solidFill>
            <a:schemeClr val="accent6"/>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AD4541D-585D-CBA9-7E5F-D71767E68598}"/>
              </a:ext>
            </a:extLst>
          </p:cNvPr>
          <p:cNvSpPr/>
          <p:nvPr/>
        </p:nvSpPr>
        <p:spPr>
          <a:xfrm>
            <a:off x="2560018" y="3334396"/>
            <a:ext cx="91440" cy="91440"/>
          </a:xfrm>
          <a:prstGeom prst="ellipse">
            <a:avLst/>
          </a:prstGeom>
          <a:solidFill>
            <a:srgbClr val="0070C0"/>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BC06C2E-12CA-F0E4-D9B4-FF170E43DA41}"/>
              </a:ext>
            </a:extLst>
          </p:cNvPr>
          <p:cNvSpPr/>
          <p:nvPr/>
        </p:nvSpPr>
        <p:spPr>
          <a:xfrm>
            <a:off x="6345853" y="4892831"/>
            <a:ext cx="1371600" cy="303207"/>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err="1">
                <a:solidFill>
                  <a:schemeClr val="bg1"/>
                </a:solidFill>
              </a:rPr>
              <a:t>pos_conocido</a:t>
            </a:r>
            <a:endParaRPr lang="en-US" sz="1400" b="1">
              <a:solidFill>
                <a:schemeClr val="bg1"/>
              </a:solidFill>
            </a:endParaRPr>
          </a:p>
        </p:txBody>
      </p:sp>
      <p:sp>
        <p:nvSpPr>
          <p:cNvPr id="20" name="Rectangle: Rounded Corners 19">
            <a:extLst>
              <a:ext uri="{FF2B5EF4-FFF2-40B4-BE49-F238E27FC236}">
                <a16:creationId xmlns:a16="http://schemas.microsoft.com/office/drawing/2014/main" id="{DA5EE5BE-24DC-A3F4-B3EF-618C9A6703A8}"/>
              </a:ext>
            </a:extLst>
          </p:cNvPr>
          <p:cNvSpPr/>
          <p:nvPr/>
        </p:nvSpPr>
        <p:spPr>
          <a:xfrm>
            <a:off x="9500616" y="4892831"/>
            <a:ext cx="1371600" cy="303207"/>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err="1">
                <a:solidFill>
                  <a:schemeClr val="bg1"/>
                </a:solidFill>
              </a:rPr>
              <a:t>conocido_neg</a:t>
            </a:r>
            <a:endParaRPr lang="en-US" sz="1400" b="1">
              <a:solidFill>
                <a:schemeClr val="bg1"/>
              </a:solidFill>
            </a:endParaRPr>
          </a:p>
        </p:txBody>
      </p:sp>
      <p:sp>
        <p:nvSpPr>
          <p:cNvPr id="29" name="Rectangle: Rounded Corners 28">
            <a:extLst>
              <a:ext uri="{FF2B5EF4-FFF2-40B4-BE49-F238E27FC236}">
                <a16:creationId xmlns:a16="http://schemas.microsoft.com/office/drawing/2014/main" id="{4B7B8E36-CE07-04DC-7995-06AC1E24AC83}"/>
              </a:ext>
            </a:extLst>
          </p:cNvPr>
          <p:cNvSpPr/>
          <p:nvPr/>
        </p:nvSpPr>
        <p:spPr>
          <a:xfrm>
            <a:off x="7918704" y="4892831"/>
            <a:ext cx="1371600" cy="30320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probado</a:t>
            </a:r>
          </a:p>
        </p:txBody>
      </p:sp>
      <p:sp>
        <p:nvSpPr>
          <p:cNvPr id="6" name="TextBox 5">
            <a:extLst>
              <a:ext uri="{FF2B5EF4-FFF2-40B4-BE49-F238E27FC236}">
                <a16:creationId xmlns:a16="http://schemas.microsoft.com/office/drawing/2014/main" id="{4D7C7D8C-78E7-43A8-A606-BB3F0DEF7FF8}"/>
              </a:ext>
            </a:extLst>
          </p:cNvPr>
          <p:cNvSpPr txBox="1"/>
          <p:nvPr/>
        </p:nvSpPr>
        <p:spPr>
          <a:xfrm>
            <a:off x="7664412" y="4859768"/>
            <a:ext cx="306494" cy="369332"/>
          </a:xfrm>
          <a:prstGeom prst="rect">
            <a:avLst/>
          </a:prstGeom>
          <a:noFill/>
        </p:spPr>
        <p:txBody>
          <a:bodyPr wrap="none" rtlCol="0">
            <a:spAutoFit/>
          </a:bodyPr>
          <a:lstStyle/>
          <a:p>
            <a:r>
              <a:rPr lang="en-US" b="1"/>
              <a:t>+</a:t>
            </a:r>
          </a:p>
        </p:txBody>
      </p:sp>
      <p:sp>
        <p:nvSpPr>
          <p:cNvPr id="8" name="TextBox 7">
            <a:extLst>
              <a:ext uri="{FF2B5EF4-FFF2-40B4-BE49-F238E27FC236}">
                <a16:creationId xmlns:a16="http://schemas.microsoft.com/office/drawing/2014/main" id="{BD9681E5-7004-992F-A6DA-D987F572F18B}"/>
              </a:ext>
            </a:extLst>
          </p:cNvPr>
          <p:cNvSpPr txBox="1"/>
          <p:nvPr/>
        </p:nvSpPr>
        <p:spPr>
          <a:xfrm>
            <a:off x="9239302" y="4859768"/>
            <a:ext cx="306494" cy="369332"/>
          </a:xfrm>
          <a:prstGeom prst="rect">
            <a:avLst/>
          </a:prstGeom>
          <a:noFill/>
        </p:spPr>
        <p:txBody>
          <a:bodyPr wrap="none" rtlCol="0">
            <a:spAutoFit/>
          </a:bodyPr>
          <a:lstStyle/>
          <a:p>
            <a:r>
              <a:rPr lang="en-US" b="1"/>
              <a:t>+</a:t>
            </a:r>
          </a:p>
        </p:txBody>
      </p:sp>
      <p:sp>
        <p:nvSpPr>
          <p:cNvPr id="10" name="Rectangle: Rounded Corners 9">
            <a:extLst>
              <a:ext uri="{FF2B5EF4-FFF2-40B4-BE49-F238E27FC236}">
                <a16:creationId xmlns:a16="http://schemas.microsoft.com/office/drawing/2014/main" id="{C7B0FAE8-E095-615B-5016-D005E7B755A4}"/>
              </a:ext>
            </a:extLst>
          </p:cNvPr>
          <p:cNvSpPr/>
          <p:nvPr/>
        </p:nvSpPr>
        <p:spPr>
          <a:xfrm>
            <a:off x="7132733" y="4434971"/>
            <a:ext cx="1371600" cy="303207"/>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err="1">
                <a:solidFill>
                  <a:schemeClr val="bg1"/>
                </a:solidFill>
              </a:rPr>
              <a:t>pos_conocido</a:t>
            </a:r>
            <a:endParaRPr lang="en-US" sz="1400" b="1">
              <a:solidFill>
                <a:schemeClr val="bg1"/>
              </a:solidFill>
            </a:endParaRPr>
          </a:p>
        </p:txBody>
      </p:sp>
      <p:sp>
        <p:nvSpPr>
          <p:cNvPr id="25" name="Rectangle: Rounded Corners 24">
            <a:extLst>
              <a:ext uri="{FF2B5EF4-FFF2-40B4-BE49-F238E27FC236}">
                <a16:creationId xmlns:a16="http://schemas.microsoft.com/office/drawing/2014/main" id="{2F249B2A-9C66-E69A-F513-50D2CB46ED58}"/>
              </a:ext>
            </a:extLst>
          </p:cNvPr>
          <p:cNvSpPr/>
          <p:nvPr/>
        </p:nvSpPr>
        <p:spPr>
          <a:xfrm>
            <a:off x="8708754" y="4434971"/>
            <a:ext cx="1371600" cy="303207"/>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pos_prueba</a:t>
            </a:r>
          </a:p>
        </p:txBody>
      </p:sp>
      <p:sp>
        <p:nvSpPr>
          <p:cNvPr id="13" name="TextBox 12">
            <a:extLst>
              <a:ext uri="{FF2B5EF4-FFF2-40B4-BE49-F238E27FC236}">
                <a16:creationId xmlns:a16="http://schemas.microsoft.com/office/drawing/2014/main" id="{9619B3A6-37D7-BB27-370B-79B4065D5FE4}"/>
              </a:ext>
            </a:extLst>
          </p:cNvPr>
          <p:cNvSpPr txBox="1"/>
          <p:nvPr/>
        </p:nvSpPr>
        <p:spPr>
          <a:xfrm>
            <a:off x="8454900" y="4401908"/>
            <a:ext cx="306494" cy="369332"/>
          </a:xfrm>
          <a:prstGeom prst="rect">
            <a:avLst/>
          </a:prstGeom>
          <a:noFill/>
        </p:spPr>
        <p:txBody>
          <a:bodyPr wrap="none" rtlCol="0">
            <a:spAutoFit/>
          </a:bodyPr>
          <a:lstStyle/>
          <a:p>
            <a:r>
              <a:rPr lang="en-US" b="1"/>
              <a:t>+</a:t>
            </a:r>
          </a:p>
        </p:txBody>
      </p:sp>
      <p:sp>
        <p:nvSpPr>
          <p:cNvPr id="3" name="Rectangle: Rounded Corners 2">
            <a:extLst>
              <a:ext uri="{FF2B5EF4-FFF2-40B4-BE49-F238E27FC236}">
                <a16:creationId xmlns:a16="http://schemas.microsoft.com/office/drawing/2014/main" id="{AFAF9AFC-983E-7C5F-18EB-03336E81B56E}"/>
              </a:ext>
            </a:extLst>
          </p:cNvPr>
          <p:cNvSpPr/>
          <p:nvPr/>
        </p:nvSpPr>
        <p:spPr>
          <a:xfrm>
            <a:off x="4666113" y="4667346"/>
            <a:ext cx="1371600" cy="303207"/>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prevalencia</a:t>
            </a:r>
          </a:p>
        </p:txBody>
      </p:sp>
      <p:sp>
        <p:nvSpPr>
          <p:cNvPr id="9" name="TextBox 8">
            <a:extLst>
              <a:ext uri="{FF2B5EF4-FFF2-40B4-BE49-F238E27FC236}">
                <a16:creationId xmlns:a16="http://schemas.microsoft.com/office/drawing/2014/main" id="{40086E9C-03C2-6E86-B46D-DA80B7B2AF83}"/>
              </a:ext>
            </a:extLst>
          </p:cNvPr>
          <p:cNvSpPr txBox="1"/>
          <p:nvPr/>
        </p:nvSpPr>
        <p:spPr>
          <a:xfrm>
            <a:off x="6052222" y="4630838"/>
            <a:ext cx="306494" cy="369332"/>
          </a:xfrm>
          <a:prstGeom prst="rect">
            <a:avLst/>
          </a:prstGeom>
          <a:noFill/>
        </p:spPr>
        <p:txBody>
          <a:bodyPr wrap="none" rtlCol="0">
            <a:spAutoFit/>
          </a:bodyPr>
          <a:lstStyle/>
          <a:p>
            <a:r>
              <a:rPr lang="en-US" b="1"/>
              <a:t>=</a:t>
            </a:r>
          </a:p>
        </p:txBody>
      </p:sp>
      <p:cxnSp>
        <p:nvCxnSpPr>
          <p:cNvPr id="16" name="Straight Connector 15">
            <a:extLst>
              <a:ext uri="{FF2B5EF4-FFF2-40B4-BE49-F238E27FC236}">
                <a16:creationId xmlns:a16="http://schemas.microsoft.com/office/drawing/2014/main" id="{71A5E17B-0451-DC17-CD75-98734D05A945}"/>
              </a:ext>
            </a:extLst>
          </p:cNvPr>
          <p:cNvCxnSpPr>
            <a:cxnSpLocks/>
            <a:stCxn id="9" idx="3"/>
          </p:cNvCxnSpPr>
          <p:nvPr/>
        </p:nvCxnSpPr>
        <p:spPr>
          <a:xfrm>
            <a:off x="6358716" y="4815504"/>
            <a:ext cx="4486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BF02B44-3095-554A-62E2-0802433553E0}"/>
              </a:ext>
            </a:extLst>
          </p:cNvPr>
          <p:cNvSpPr/>
          <p:nvPr/>
        </p:nvSpPr>
        <p:spPr>
          <a:xfrm>
            <a:off x="2205412" y="4959414"/>
            <a:ext cx="91440" cy="91440"/>
          </a:xfrm>
          <a:prstGeom prst="ellipse">
            <a:avLst/>
          </a:prstGeom>
          <a:solidFill>
            <a:schemeClr val="accent5">
              <a:lumMod val="75000"/>
            </a:schemeClr>
          </a:solidFill>
          <a:ln w="190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Elbow 4">
            <a:extLst>
              <a:ext uri="{FF2B5EF4-FFF2-40B4-BE49-F238E27FC236}">
                <a16:creationId xmlns:a16="http://schemas.microsoft.com/office/drawing/2014/main" id="{BDFDCAED-3CCD-E50B-0BEA-413A7CBD2D17}"/>
              </a:ext>
            </a:extLst>
          </p:cNvPr>
          <p:cNvCxnSpPr>
            <a:cxnSpLocks/>
            <a:stCxn id="3" idx="1"/>
            <a:endCxn id="4" idx="6"/>
          </p:cNvCxnSpPr>
          <p:nvPr/>
        </p:nvCxnSpPr>
        <p:spPr>
          <a:xfrm rot="10800000" flipV="1">
            <a:off x="2296853" y="4818950"/>
            <a:ext cx="2369261" cy="186184"/>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877799-28A4-30CE-4504-324F416372A2}"/>
              </a:ext>
            </a:extLst>
          </p:cNvPr>
          <p:cNvSpPr txBox="1"/>
          <p:nvPr/>
        </p:nvSpPr>
        <p:spPr>
          <a:xfrm>
            <a:off x="1175638" y="4146896"/>
            <a:ext cx="2709489" cy="200055"/>
          </a:xfrm>
          <a:prstGeom prst="rect">
            <a:avLst/>
          </a:prstGeom>
          <a:solidFill>
            <a:schemeClr val="bg1"/>
          </a:solidFill>
        </p:spPr>
        <p:txBody>
          <a:bodyPr wrap="square" rtlCol="0">
            <a:spAutoFit/>
          </a:bodyPr>
          <a:lstStyle/>
          <a:p>
            <a:r>
              <a:rPr lang="en-US" sz="700" b="1"/>
              <a:t># negative </a:t>
            </a:r>
            <a:r>
              <a:rPr lang="en-US" sz="700" b="1" err="1"/>
              <a:t>en</a:t>
            </a:r>
            <a:r>
              <a:rPr lang="en-US" sz="700" b="1"/>
              <a:t> la </a:t>
            </a:r>
            <a:r>
              <a:rPr lang="en-US" sz="700" b="1" err="1"/>
              <a:t>primera</a:t>
            </a:r>
            <a:r>
              <a:rPr lang="en-US" sz="700" b="1"/>
              <a:t> </a:t>
            </a:r>
            <a:r>
              <a:rPr lang="en-US" sz="700" b="1" err="1"/>
              <a:t>visita</a:t>
            </a:r>
            <a:r>
              <a:rPr lang="en-US" sz="700" b="1"/>
              <a:t> de control prenatal (</a:t>
            </a:r>
            <a:r>
              <a:rPr lang="en-US" sz="700" b="1" err="1"/>
              <a:t>opcional</a:t>
            </a:r>
            <a:r>
              <a:rPr lang="en-US" sz="700" b="1"/>
              <a:t>)</a:t>
            </a:r>
            <a:endParaRPr lang="en-US" sz="2400" b="1"/>
          </a:p>
        </p:txBody>
      </p:sp>
      <p:sp>
        <p:nvSpPr>
          <p:cNvPr id="21" name="Oval 20">
            <a:extLst>
              <a:ext uri="{FF2B5EF4-FFF2-40B4-BE49-F238E27FC236}">
                <a16:creationId xmlns:a16="http://schemas.microsoft.com/office/drawing/2014/main" id="{BD38D0B0-296E-5B78-C25E-A5419B846F99}"/>
              </a:ext>
            </a:extLst>
          </p:cNvPr>
          <p:cNvSpPr/>
          <p:nvPr/>
        </p:nvSpPr>
        <p:spPr>
          <a:xfrm>
            <a:off x="3708681" y="4169035"/>
            <a:ext cx="91440" cy="91440"/>
          </a:xfrm>
          <a:prstGeom prst="ellipse">
            <a:avLst/>
          </a:prstGeom>
          <a:solidFill>
            <a:schemeClr val="bg2">
              <a:lumMod val="75000"/>
            </a:schemeClr>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BBD57D03-B1D4-74D6-4F58-04AF269E8F29}"/>
              </a:ext>
            </a:extLst>
          </p:cNvPr>
          <p:cNvCxnSpPr>
            <a:cxnSpLocks/>
          </p:cNvCxnSpPr>
          <p:nvPr/>
        </p:nvCxnSpPr>
        <p:spPr>
          <a:xfrm rot="5400000" flipH="1">
            <a:off x="6783047" y="1204623"/>
            <a:ext cx="964453" cy="6997247"/>
          </a:xfrm>
          <a:prstGeom prst="bentConnector3">
            <a:avLst>
              <a:gd name="adj1" fmla="val -23703"/>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74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13165-1878-F1D5-E99F-D44048424B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548AA67-5B61-5D58-FB83-F1E248A01270}"/>
              </a:ext>
            </a:extLst>
          </p:cNvPr>
          <p:cNvPicPr>
            <a:picLocks noChangeAspect="1"/>
          </p:cNvPicPr>
          <p:nvPr/>
        </p:nvPicPr>
        <p:blipFill>
          <a:blip r:embed="rId2"/>
          <a:stretch>
            <a:fillRect/>
          </a:stretch>
        </p:blipFill>
        <p:spPr>
          <a:xfrm>
            <a:off x="3852094" y="397208"/>
            <a:ext cx="7496292" cy="5865369"/>
          </a:xfrm>
          <a:prstGeom prst="rect">
            <a:avLst/>
          </a:prstGeom>
        </p:spPr>
      </p:pic>
      <p:sp>
        <p:nvSpPr>
          <p:cNvPr id="2" name="Title 1">
            <a:extLst>
              <a:ext uri="{FF2B5EF4-FFF2-40B4-BE49-F238E27FC236}">
                <a16:creationId xmlns:a16="http://schemas.microsoft.com/office/drawing/2014/main" id="{23D8381D-985C-F673-768B-E0F9B674E0F0}"/>
              </a:ext>
            </a:extLst>
          </p:cNvPr>
          <p:cNvSpPr>
            <a:spLocks noGrp="1"/>
          </p:cNvSpPr>
          <p:nvPr>
            <p:ph type="title"/>
          </p:nvPr>
        </p:nvSpPr>
        <p:spPr>
          <a:xfrm>
            <a:off x="252919" y="1123837"/>
            <a:ext cx="2947482" cy="4601183"/>
          </a:xfrm>
        </p:spPr>
        <p:txBody>
          <a:bodyPr anchor="t">
            <a:normAutofit/>
          </a:bodyPr>
          <a:lstStyle/>
          <a:p>
            <a:r>
              <a:rPr lang="en-US" sz="2800" b="1"/>
              <a:t>TAR para </a:t>
            </a:r>
            <a:r>
              <a:rPr lang="en-US" sz="2800" b="1" err="1"/>
              <a:t>adultos</a:t>
            </a:r>
            <a:endParaRPr lang="en-US" sz="3200" b="1"/>
          </a:p>
        </p:txBody>
      </p:sp>
      <p:sp>
        <p:nvSpPr>
          <p:cNvPr id="10" name="Oval 9">
            <a:extLst>
              <a:ext uri="{FF2B5EF4-FFF2-40B4-BE49-F238E27FC236}">
                <a16:creationId xmlns:a16="http://schemas.microsoft.com/office/drawing/2014/main" id="{4716D79B-3060-6D4E-61E0-1777924F56AA}"/>
              </a:ext>
            </a:extLst>
          </p:cNvPr>
          <p:cNvSpPr/>
          <p:nvPr/>
        </p:nvSpPr>
        <p:spPr>
          <a:xfrm>
            <a:off x="4852219" y="95104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4" name="Rectangle 13">
            <a:extLst>
              <a:ext uri="{FF2B5EF4-FFF2-40B4-BE49-F238E27FC236}">
                <a16:creationId xmlns:a16="http://schemas.microsoft.com/office/drawing/2014/main" id="{FF43EA5D-4754-3ADB-1D43-D84AD00CFE46}"/>
              </a:ext>
            </a:extLst>
          </p:cNvPr>
          <p:cNvSpPr/>
          <p:nvPr/>
        </p:nvSpPr>
        <p:spPr>
          <a:xfrm>
            <a:off x="8296747" y="2047892"/>
            <a:ext cx="371475" cy="5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854F52F-0DFC-2C34-5AEB-380D13B0BF19}"/>
              </a:ext>
            </a:extLst>
          </p:cNvPr>
          <p:cNvSpPr/>
          <p:nvPr/>
        </p:nvSpPr>
        <p:spPr>
          <a:xfrm>
            <a:off x="8020981" y="196296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6" name="TextBox 15">
            <a:extLst>
              <a:ext uri="{FF2B5EF4-FFF2-40B4-BE49-F238E27FC236}">
                <a16:creationId xmlns:a16="http://schemas.microsoft.com/office/drawing/2014/main" id="{0D695E48-1150-69F9-A09B-EB546E3F3E0A}"/>
              </a:ext>
            </a:extLst>
          </p:cNvPr>
          <p:cNvSpPr txBox="1"/>
          <p:nvPr/>
        </p:nvSpPr>
        <p:spPr>
          <a:xfrm>
            <a:off x="252919" y="1991971"/>
            <a:ext cx="3166556" cy="3885679"/>
          </a:xfrm>
          <a:prstGeom prst="rect">
            <a:avLst/>
          </a:prstGeom>
          <a:noFill/>
        </p:spPr>
        <p:txBody>
          <a:bodyPr wrap="square" rtlCol="0">
            <a:spAutoFit/>
          </a:bodyPr>
          <a:lstStyle/>
          <a:p>
            <a:r>
              <a:rPr lang="en-US" sz="1450" b="1">
                <a:solidFill>
                  <a:schemeClr val="bg1"/>
                </a:solidFill>
              </a:rPr>
              <a:t>Pasos </a:t>
            </a:r>
            <a:r>
              <a:rPr lang="en-US" sz="1450" b="1" err="1">
                <a:solidFill>
                  <a:schemeClr val="bg1"/>
                </a:solidFill>
              </a:rPr>
              <a:t>básicos</a:t>
            </a:r>
            <a:r>
              <a:rPr lang="en-US" sz="1450" b="1">
                <a:solidFill>
                  <a:schemeClr val="bg1"/>
                </a:solidFill>
              </a:rPr>
              <a:t>:</a:t>
            </a:r>
          </a:p>
          <a:p>
            <a:pPr marL="342900" indent="-342900">
              <a:buAutoNum type="arabicPeriod"/>
            </a:pPr>
            <a:r>
              <a:rPr lang="en-US" sz="1450" err="1">
                <a:solidFill>
                  <a:schemeClr val="bg1"/>
                </a:solidFill>
              </a:rPr>
              <a:t>Seleccione</a:t>
            </a:r>
            <a:r>
              <a:rPr lang="en-US" sz="1450">
                <a:solidFill>
                  <a:schemeClr val="bg1"/>
                </a:solidFill>
              </a:rPr>
              <a:t> "</a:t>
            </a:r>
            <a:r>
              <a:rPr lang="en-US" sz="1450" err="1">
                <a:solidFill>
                  <a:schemeClr val="bg1"/>
                </a:solidFill>
              </a:rPr>
              <a:t>Número</a:t>
            </a:r>
            <a:r>
              <a:rPr lang="en-US" sz="1450">
                <a:solidFill>
                  <a:schemeClr val="bg1"/>
                </a:solidFill>
              </a:rPr>
              <a:t> o </a:t>
            </a:r>
            <a:r>
              <a:rPr lang="en-US" sz="1450" err="1">
                <a:solidFill>
                  <a:schemeClr val="bg1"/>
                </a:solidFill>
              </a:rPr>
              <a:t>porcentaje</a:t>
            </a:r>
            <a:r>
              <a:rPr lang="en-US" sz="1450">
                <a:solidFill>
                  <a:schemeClr val="bg1"/>
                </a:solidFill>
              </a:rPr>
              <a:t>"</a:t>
            </a:r>
          </a:p>
          <a:p>
            <a:pPr marL="342900" indent="-342900">
              <a:buAutoNum type="arabicPeriod"/>
            </a:pPr>
            <a:r>
              <a:rPr lang="en-US" sz="1450" err="1">
                <a:solidFill>
                  <a:schemeClr val="bg1"/>
                </a:solidFill>
              </a:rPr>
              <a:t>Introduzca</a:t>
            </a:r>
            <a:r>
              <a:rPr lang="en-US" sz="1450">
                <a:solidFill>
                  <a:schemeClr val="bg1"/>
                </a:solidFill>
              </a:rPr>
              <a:t> </a:t>
            </a:r>
            <a:r>
              <a:rPr lang="en-US" sz="1450" err="1">
                <a:solidFill>
                  <a:schemeClr val="bg1"/>
                </a:solidFill>
              </a:rPr>
              <a:t>los</a:t>
            </a:r>
            <a:r>
              <a:rPr lang="en-US" sz="1450">
                <a:solidFill>
                  <a:schemeClr val="bg1"/>
                </a:solidFill>
              </a:rPr>
              <a:t> </a:t>
            </a:r>
            <a:r>
              <a:rPr lang="en-US" sz="1450" err="1">
                <a:solidFill>
                  <a:schemeClr val="bg1"/>
                </a:solidFill>
              </a:rPr>
              <a:t>datos</a:t>
            </a:r>
            <a:r>
              <a:rPr lang="en-US" sz="1450">
                <a:solidFill>
                  <a:schemeClr val="bg1"/>
                </a:solidFill>
              </a:rPr>
              <a:t> de 2024</a:t>
            </a:r>
          </a:p>
          <a:p>
            <a:pPr marL="342900" indent="-342900">
              <a:buAutoNum type="arabicPeriod"/>
            </a:pPr>
            <a:r>
              <a:rPr lang="en-US" sz="1450" err="1">
                <a:solidFill>
                  <a:schemeClr val="bg1"/>
                </a:solidFill>
              </a:rPr>
              <a:t>Introduzca</a:t>
            </a:r>
            <a:r>
              <a:rPr lang="en-US" sz="1450">
                <a:solidFill>
                  <a:schemeClr val="bg1"/>
                </a:solidFill>
              </a:rPr>
              <a:t> la </a:t>
            </a:r>
            <a:r>
              <a:rPr lang="en-US" sz="1450" err="1">
                <a:solidFill>
                  <a:schemeClr val="bg1"/>
                </a:solidFill>
              </a:rPr>
              <a:t>interrupción</a:t>
            </a:r>
            <a:r>
              <a:rPr lang="en-US" sz="1450">
                <a:solidFill>
                  <a:schemeClr val="bg1"/>
                </a:solidFill>
              </a:rPr>
              <a:t> ART,</a:t>
            </a:r>
          </a:p>
          <a:p>
            <a:pPr marL="800100" lvl="1" indent="-342900">
              <a:buFont typeface="Arial" panose="020B0604020202020204" pitchFamily="34" charset="0"/>
              <a:buChar char="•"/>
              <a:tabLst>
                <a:tab pos="1771650" algn="l"/>
              </a:tabLst>
            </a:pPr>
            <a:r>
              <a:rPr lang="en-US" sz="1450" err="1">
                <a:solidFill>
                  <a:schemeClr val="bg1"/>
                </a:solidFill>
              </a:rPr>
              <a:t>Manualmente</a:t>
            </a:r>
            <a:r>
              <a:rPr lang="en-US" sz="1450">
                <a:solidFill>
                  <a:schemeClr val="bg1"/>
                </a:solidFill>
              </a:rPr>
              <a:t> </a:t>
            </a:r>
            <a:r>
              <a:rPr lang="en-US" sz="1450" err="1">
                <a:solidFill>
                  <a:schemeClr val="bg1"/>
                </a:solidFill>
              </a:rPr>
              <a:t>si</a:t>
            </a:r>
            <a:r>
              <a:rPr lang="en-US" sz="1450">
                <a:solidFill>
                  <a:schemeClr val="bg1"/>
                </a:solidFill>
              </a:rPr>
              <a:t> </a:t>
            </a:r>
            <a:r>
              <a:rPr lang="en-US" sz="1450" err="1">
                <a:solidFill>
                  <a:schemeClr val="bg1"/>
                </a:solidFill>
              </a:rPr>
              <a:t>está</a:t>
            </a:r>
            <a:r>
              <a:rPr lang="en-US" sz="1450">
                <a:solidFill>
                  <a:schemeClr val="bg1"/>
                </a:solidFill>
              </a:rPr>
              <a:t> disponible</a:t>
            </a:r>
          </a:p>
          <a:p>
            <a:pPr marL="800100" lvl="1" indent="-342900">
              <a:buFont typeface="Arial" panose="020B0604020202020204" pitchFamily="34" charset="0"/>
              <a:buChar char="•"/>
              <a:tabLst>
                <a:tab pos="1771650" algn="l"/>
              </a:tabLst>
            </a:pPr>
            <a:r>
              <a:rPr lang="en-US" sz="1450">
                <a:solidFill>
                  <a:schemeClr val="bg1"/>
                </a:solidFill>
              </a:rPr>
              <a:t>O </a:t>
            </a:r>
            <a:r>
              <a:rPr lang="en-US" sz="1450" err="1">
                <a:solidFill>
                  <a:schemeClr val="bg1"/>
                </a:solidFill>
              </a:rPr>
              <a:t>utilice</a:t>
            </a:r>
            <a:r>
              <a:rPr lang="en-US" sz="1450">
                <a:solidFill>
                  <a:schemeClr val="bg1"/>
                </a:solidFill>
              </a:rPr>
              <a:t> el 5% </a:t>
            </a:r>
            <a:r>
              <a:rPr lang="en-US" sz="1450" err="1">
                <a:solidFill>
                  <a:schemeClr val="bg1"/>
                </a:solidFill>
              </a:rPr>
              <a:t>por</a:t>
            </a:r>
            <a:r>
              <a:rPr lang="en-US" sz="1450">
                <a:solidFill>
                  <a:schemeClr val="bg1"/>
                </a:solidFill>
              </a:rPr>
              <a:t> </a:t>
            </a:r>
            <a:r>
              <a:rPr lang="en-US" sz="1450" err="1">
                <a:solidFill>
                  <a:schemeClr val="bg1"/>
                </a:solidFill>
              </a:rPr>
              <a:t>defecto</a:t>
            </a:r>
            <a:endParaRPr lang="en-US" sz="1450">
              <a:solidFill>
                <a:schemeClr val="bg1"/>
              </a:solidFill>
            </a:endParaRPr>
          </a:p>
          <a:p>
            <a:pPr marL="342900" indent="-342900">
              <a:buAutoNum type="arabicPeriod"/>
              <a:tabLst>
                <a:tab pos="1771650" algn="l"/>
              </a:tabLst>
            </a:pPr>
            <a:r>
              <a:rPr lang="en-US" sz="1450">
                <a:solidFill>
                  <a:schemeClr val="bg1"/>
                </a:solidFill>
              </a:rPr>
              <a:t>(</a:t>
            </a:r>
            <a:r>
              <a:rPr lang="en-US" sz="1450" err="1">
                <a:solidFill>
                  <a:schemeClr val="bg1"/>
                </a:solidFill>
              </a:rPr>
              <a:t>Opcional</a:t>
            </a:r>
            <a:r>
              <a:rPr lang="en-US" sz="1450">
                <a:solidFill>
                  <a:schemeClr val="bg1"/>
                </a:solidFill>
              </a:rPr>
              <a:t>) </a:t>
            </a:r>
            <a:r>
              <a:rPr lang="en-US" sz="1450" err="1">
                <a:solidFill>
                  <a:schemeClr val="bg1"/>
                </a:solidFill>
              </a:rPr>
              <a:t>Introduzca</a:t>
            </a:r>
            <a:r>
              <a:rPr lang="en-US" sz="1450">
                <a:solidFill>
                  <a:schemeClr val="bg1"/>
                </a:solidFill>
              </a:rPr>
              <a:t> el </a:t>
            </a:r>
            <a:r>
              <a:rPr lang="en-US" sz="1450" err="1">
                <a:solidFill>
                  <a:schemeClr val="bg1"/>
                </a:solidFill>
              </a:rPr>
              <a:t>número</a:t>
            </a:r>
            <a:r>
              <a:rPr lang="en-US" sz="1450">
                <a:solidFill>
                  <a:schemeClr val="bg1"/>
                </a:solidFill>
              </a:rPr>
              <a:t> de personas que </a:t>
            </a:r>
            <a:r>
              <a:rPr lang="en-US" sz="1450" err="1">
                <a:solidFill>
                  <a:schemeClr val="bg1"/>
                </a:solidFill>
              </a:rPr>
              <a:t>iniciaron</a:t>
            </a:r>
            <a:r>
              <a:rPr lang="en-US" sz="1450">
                <a:solidFill>
                  <a:schemeClr val="bg1"/>
                </a:solidFill>
              </a:rPr>
              <a:t> el </a:t>
            </a:r>
            <a:r>
              <a:rPr lang="en-US" sz="1450" err="1">
                <a:solidFill>
                  <a:schemeClr val="bg1"/>
                </a:solidFill>
              </a:rPr>
              <a:t>tratamiento</a:t>
            </a:r>
            <a:r>
              <a:rPr lang="en-US" sz="1450">
                <a:solidFill>
                  <a:schemeClr val="bg1"/>
                </a:solidFill>
              </a:rPr>
              <a:t> </a:t>
            </a:r>
            <a:r>
              <a:rPr lang="en-US" sz="1450" err="1">
                <a:solidFill>
                  <a:schemeClr val="bg1"/>
                </a:solidFill>
              </a:rPr>
              <a:t>antirretroviral</a:t>
            </a:r>
            <a:endParaRPr lang="en-US" sz="1450">
              <a:solidFill>
                <a:schemeClr val="bg1"/>
              </a:solidFill>
            </a:endParaRPr>
          </a:p>
          <a:p>
            <a:pPr marL="342900" indent="-342900">
              <a:buAutoNum type="arabicPeriod"/>
            </a:pPr>
            <a:r>
              <a:rPr lang="en-US" sz="1450">
                <a:solidFill>
                  <a:schemeClr val="bg1"/>
                </a:solidFill>
              </a:rPr>
              <a:t>Valores de </a:t>
            </a:r>
            <a:r>
              <a:rPr lang="en-US" sz="1450" err="1">
                <a:solidFill>
                  <a:schemeClr val="bg1"/>
                </a:solidFill>
              </a:rPr>
              <a:t>parcela</a:t>
            </a:r>
            <a:endParaRPr lang="en-US" sz="1450">
              <a:solidFill>
                <a:schemeClr val="bg1"/>
              </a:solidFill>
            </a:endParaRPr>
          </a:p>
          <a:p>
            <a:pPr marL="342900" indent="-342900">
              <a:buAutoNum type="arabicPeriod"/>
            </a:pPr>
            <a:endParaRPr lang="en-US" sz="1450">
              <a:solidFill>
                <a:schemeClr val="bg1"/>
              </a:solidFill>
            </a:endParaRPr>
          </a:p>
          <a:p>
            <a:r>
              <a:rPr lang="en-US" sz="1450" b="1" err="1">
                <a:solidFill>
                  <a:schemeClr val="bg1"/>
                </a:solidFill>
              </a:rPr>
              <a:t>Nuevas</a:t>
            </a:r>
            <a:r>
              <a:rPr lang="en-US" sz="1450" b="1">
                <a:solidFill>
                  <a:schemeClr val="bg1"/>
                </a:solidFill>
              </a:rPr>
              <a:t> </a:t>
            </a:r>
            <a:r>
              <a:rPr lang="en-US" sz="1450" b="1" err="1">
                <a:solidFill>
                  <a:schemeClr val="bg1"/>
                </a:solidFill>
              </a:rPr>
              <a:t>funciones</a:t>
            </a:r>
            <a:r>
              <a:rPr lang="en-US" sz="1450" b="1">
                <a:solidFill>
                  <a:schemeClr val="bg1"/>
                </a:solidFill>
              </a:rPr>
              <a:t> (¡</a:t>
            </a:r>
            <a:r>
              <a:rPr lang="en-US" sz="1450" b="1" err="1">
                <a:solidFill>
                  <a:schemeClr val="bg1"/>
                </a:solidFill>
              </a:rPr>
              <a:t>más</a:t>
            </a:r>
            <a:r>
              <a:rPr lang="en-US" sz="1450" b="1">
                <a:solidFill>
                  <a:schemeClr val="bg1"/>
                </a:solidFill>
              </a:rPr>
              <a:t> </a:t>
            </a:r>
            <a:r>
              <a:rPr lang="en-US" sz="1450" b="1" err="1">
                <a:solidFill>
                  <a:schemeClr val="bg1"/>
                </a:solidFill>
              </a:rPr>
              <a:t>adelante</a:t>
            </a:r>
            <a:r>
              <a:rPr lang="en-US" sz="1450" b="1">
                <a:solidFill>
                  <a:schemeClr val="bg1"/>
                </a:solidFill>
              </a:rPr>
              <a:t>!)</a:t>
            </a:r>
          </a:p>
          <a:p>
            <a:pPr marL="342900" indent="-342900">
              <a:buFont typeface="+mj-lt"/>
              <a:buAutoNum type="alphaUcPeriod"/>
            </a:pPr>
            <a:r>
              <a:rPr lang="en-US" sz="1450" err="1">
                <a:solidFill>
                  <a:schemeClr val="bg1"/>
                </a:solidFill>
              </a:rPr>
              <a:t>Coeficiente</a:t>
            </a:r>
            <a:r>
              <a:rPr lang="en-US" sz="1450">
                <a:solidFill>
                  <a:schemeClr val="bg1"/>
                </a:solidFill>
              </a:rPr>
              <a:t> de </a:t>
            </a:r>
            <a:r>
              <a:rPr lang="en-US" sz="1450" err="1">
                <a:solidFill>
                  <a:schemeClr val="bg1"/>
                </a:solidFill>
              </a:rPr>
              <a:t>ajuste</a:t>
            </a:r>
            <a:endParaRPr lang="en-US" sz="1450">
              <a:solidFill>
                <a:schemeClr val="bg1"/>
              </a:solidFill>
            </a:endParaRPr>
          </a:p>
          <a:p>
            <a:pPr marL="342900" indent="-342900">
              <a:buFont typeface="+mj-lt"/>
              <a:buAutoNum type="alphaUcPeriod"/>
            </a:pPr>
            <a:r>
              <a:rPr lang="en-US" sz="1450" err="1">
                <a:solidFill>
                  <a:schemeClr val="bg1"/>
                </a:solidFill>
              </a:rPr>
              <a:t>Asignación</a:t>
            </a:r>
            <a:r>
              <a:rPr lang="en-US" sz="1450">
                <a:solidFill>
                  <a:schemeClr val="bg1"/>
                </a:solidFill>
              </a:rPr>
              <a:t> de </a:t>
            </a:r>
            <a:r>
              <a:rPr lang="en-US" sz="1450" err="1">
                <a:solidFill>
                  <a:schemeClr val="bg1"/>
                </a:solidFill>
              </a:rPr>
              <a:t>pacientes</a:t>
            </a:r>
            <a:r>
              <a:rPr lang="en-US" sz="1450">
                <a:solidFill>
                  <a:schemeClr val="bg1"/>
                </a:solidFill>
              </a:rPr>
              <a:t> entre regiones</a:t>
            </a:r>
          </a:p>
          <a:p>
            <a:pPr marL="342900" indent="-342900">
              <a:buFont typeface="+mj-lt"/>
              <a:buAutoNum type="alphaUcPeriod"/>
            </a:pPr>
            <a:r>
              <a:rPr lang="en-US" sz="1450" err="1">
                <a:solidFill>
                  <a:schemeClr val="bg1"/>
                </a:solidFill>
              </a:rPr>
              <a:t>Comparar</a:t>
            </a:r>
            <a:r>
              <a:rPr lang="en-US" sz="1450">
                <a:solidFill>
                  <a:schemeClr val="bg1"/>
                </a:solidFill>
              </a:rPr>
              <a:t> con ANC</a:t>
            </a:r>
          </a:p>
        </p:txBody>
      </p:sp>
      <p:sp>
        <p:nvSpPr>
          <p:cNvPr id="17" name="Rectangle 16">
            <a:extLst>
              <a:ext uri="{FF2B5EF4-FFF2-40B4-BE49-F238E27FC236}">
                <a16:creationId xmlns:a16="http://schemas.microsoft.com/office/drawing/2014/main" id="{02FC869C-DEAF-0CEC-F8C9-804A07CC97AF}"/>
              </a:ext>
            </a:extLst>
          </p:cNvPr>
          <p:cNvSpPr/>
          <p:nvPr/>
        </p:nvSpPr>
        <p:spPr>
          <a:xfrm>
            <a:off x="7989527" y="4391666"/>
            <a:ext cx="371475"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A0F7A4-E426-3C69-A53E-2632CF5FB1AE}"/>
              </a:ext>
            </a:extLst>
          </p:cNvPr>
          <p:cNvSpPr/>
          <p:nvPr/>
        </p:nvSpPr>
        <p:spPr>
          <a:xfrm>
            <a:off x="9079019"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cxnSp>
        <p:nvCxnSpPr>
          <p:cNvPr id="20" name="Straight Arrow Connector 19">
            <a:extLst>
              <a:ext uri="{FF2B5EF4-FFF2-40B4-BE49-F238E27FC236}">
                <a16:creationId xmlns:a16="http://schemas.microsoft.com/office/drawing/2014/main" id="{6DC7C264-BBE3-1E82-0DF8-0D102FC1A257}"/>
              </a:ext>
            </a:extLst>
          </p:cNvPr>
          <p:cNvCxnSpPr>
            <a:cxnSpLocks/>
            <a:stCxn id="18" idx="1"/>
            <a:endCxn id="17" idx="3"/>
          </p:cNvCxnSpPr>
          <p:nvPr/>
        </p:nvCxnSpPr>
        <p:spPr>
          <a:xfrm flipH="1" flipV="1">
            <a:off x="8361002" y="4501267"/>
            <a:ext cx="771581" cy="47679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7FE5306-8835-806B-C1AD-5711A156BF40}"/>
              </a:ext>
            </a:extLst>
          </p:cNvPr>
          <p:cNvSpPr/>
          <p:nvPr/>
        </p:nvSpPr>
        <p:spPr>
          <a:xfrm>
            <a:off x="6762443" y="5751344"/>
            <a:ext cx="1441418"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5A50C5BA-83CB-AFB8-F664-4BDEF1987EE8}"/>
              </a:ext>
            </a:extLst>
          </p:cNvPr>
          <p:cNvCxnSpPr>
            <a:cxnSpLocks/>
            <a:stCxn id="18" idx="3"/>
            <a:endCxn id="21" idx="3"/>
          </p:cNvCxnSpPr>
          <p:nvPr/>
        </p:nvCxnSpPr>
        <p:spPr>
          <a:xfrm flipH="1">
            <a:off x="8203861" y="5236692"/>
            <a:ext cx="928722" cy="62425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753084B-6A70-4E4D-3528-53DBC71FB2EC}"/>
              </a:ext>
            </a:extLst>
          </p:cNvPr>
          <p:cNvSpPr/>
          <p:nvPr/>
        </p:nvSpPr>
        <p:spPr>
          <a:xfrm>
            <a:off x="7981021" y="4708291"/>
            <a:ext cx="371475" cy="727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AFD62FB-D423-EF5D-E35D-954B95B6554B}"/>
              </a:ext>
            </a:extLst>
          </p:cNvPr>
          <p:cNvSpPr/>
          <p:nvPr/>
        </p:nvSpPr>
        <p:spPr>
          <a:xfrm>
            <a:off x="7612590" y="479518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30" name="Oval 29">
            <a:extLst>
              <a:ext uri="{FF2B5EF4-FFF2-40B4-BE49-F238E27FC236}">
                <a16:creationId xmlns:a16="http://schemas.microsoft.com/office/drawing/2014/main" id="{6A8877A0-0C31-4F14-7522-88B64ED01612}"/>
              </a:ext>
            </a:extLst>
          </p:cNvPr>
          <p:cNvSpPr/>
          <p:nvPr/>
        </p:nvSpPr>
        <p:spPr>
          <a:xfrm>
            <a:off x="3852094" y="561909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
        <p:nvSpPr>
          <p:cNvPr id="31" name="Oval 30">
            <a:extLst>
              <a:ext uri="{FF2B5EF4-FFF2-40B4-BE49-F238E27FC236}">
                <a16:creationId xmlns:a16="http://schemas.microsoft.com/office/drawing/2014/main" id="{3D0C1EB7-A472-5E19-AE32-ED12A1D04899}"/>
              </a:ext>
            </a:extLst>
          </p:cNvPr>
          <p:cNvSpPr/>
          <p:nvPr/>
        </p:nvSpPr>
        <p:spPr>
          <a:xfrm>
            <a:off x="3567955" y="3677479"/>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A</a:t>
            </a:r>
          </a:p>
        </p:txBody>
      </p:sp>
      <p:sp>
        <p:nvSpPr>
          <p:cNvPr id="32" name="Oval 31">
            <a:extLst>
              <a:ext uri="{FF2B5EF4-FFF2-40B4-BE49-F238E27FC236}">
                <a16:creationId xmlns:a16="http://schemas.microsoft.com/office/drawing/2014/main" id="{8F8597AB-7275-A10F-F39F-8F3C324E5733}"/>
              </a:ext>
            </a:extLst>
          </p:cNvPr>
          <p:cNvSpPr/>
          <p:nvPr/>
        </p:nvSpPr>
        <p:spPr>
          <a:xfrm>
            <a:off x="3567955" y="4093325"/>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B</a:t>
            </a:r>
          </a:p>
        </p:txBody>
      </p:sp>
      <p:sp>
        <p:nvSpPr>
          <p:cNvPr id="33" name="Oval 32">
            <a:extLst>
              <a:ext uri="{FF2B5EF4-FFF2-40B4-BE49-F238E27FC236}">
                <a16:creationId xmlns:a16="http://schemas.microsoft.com/office/drawing/2014/main" id="{246CCF3C-4A7F-4177-6CA9-CC223BB99544}"/>
              </a:ext>
            </a:extLst>
          </p:cNvPr>
          <p:cNvSpPr/>
          <p:nvPr/>
        </p:nvSpPr>
        <p:spPr>
          <a:xfrm>
            <a:off x="9622517" y="5619097"/>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C</a:t>
            </a:r>
          </a:p>
        </p:txBody>
      </p:sp>
      <p:pic>
        <p:nvPicPr>
          <p:cNvPr id="3" name="Picture 2">
            <a:extLst>
              <a:ext uri="{FF2B5EF4-FFF2-40B4-BE49-F238E27FC236}">
                <a16:creationId xmlns:a16="http://schemas.microsoft.com/office/drawing/2014/main" id="{E57D79A1-A311-D0BE-889A-087381D0FCE8}"/>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245064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F1512-7671-ADFB-FF18-BB83DCA30E95}"/>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9502C1D5-9589-8D9D-FF72-C9DE19E19F47}"/>
              </a:ext>
            </a:extLst>
          </p:cNvPr>
          <p:cNvPicPr>
            <a:picLocks noChangeAspect="1"/>
          </p:cNvPicPr>
          <p:nvPr/>
        </p:nvPicPr>
        <p:blipFill>
          <a:blip r:embed="rId2"/>
          <a:stretch>
            <a:fillRect/>
          </a:stretch>
        </p:blipFill>
        <p:spPr>
          <a:xfrm>
            <a:off x="3601117" y="584792"/>
            <a:ext cx="7885056" cy="5557912"/>
          </a:xfrm>
          <a:prstGeom prst="rect">
            <a:avLst/>
          </a:prstGeom>
        </p:spPr>
      </p:pic>
      <p:sp>
        <p:nvSpPr>
          <p:cNvPr id="6" name="Title 1">
            <a:extLst>
              <a:ext uri="{FF2B5EF4-FFF2-40B4-BE49-F238E27FC236}">
                <a16:creationId xmlns:a16="http://schemas.microsoft.com/office/drawing/2014/main" id="{59853F47-E81D-20F3-8F3C-4B5CC7F71768}"/>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a:t>Tratamiento infantil</a:t>
            </a:r>
          </a:p>
        </p:txBody>
      </p:sp>
      <p:sp>
        <p:nvSpPr>
          <p:cNvPr id="7" name="TextBox 6">
            <a:extLst>
              <a:ext uri="{FF2B5EF4-FFF2-40B4-BE49-F238E27FC236}">
                <a16:creationId xmlns:a16="http://schemas.microsoft.com/office/drawing/2014/main" id="{B42CDE12-4974-6DFC-14EC-16B8AB2FBC8F}"/>
              </a:ext>
            </a:extLst>
          </p:cNvPr>
          <p:cNvSpPr txBox="1"/>
          <p:nvPr/>
        </p:nvSpPr>
        <p:spPr>
          <a:xfrm>
            <a:off x="256033" y="2009466"/>
            <a:ext cx="2944368" cy="3293209"/>
          </a:xfrm>
          <a:prstGeom prst="rect">
            <a:avLst/>
          </a:prstGeom>
          <a:noFill/>
        </p:spPr>
        <p:txBody>
          <a:bodyPr wrap="square" rtlCol="0">
            <a:spAutoFit/>
          </a:bodyPr>
          <a:lstStyle/>
          <a:p>
            <a:pPr marL="342900" indent="-342900">
              <a:buFont typeface="+mj-lt"/>
              <a:buAutoNum type="arabicPeriod"/>
            </a:pPr>
            <a:r>
              <a:rPr lang="en-US" sz="1600" err="1">
                <a:solidFill>
                  <a:schemeClr val="bg1"/>
                </a:solidFill>
              </a:rPr>
              <a:t>Introduzca</a:t>
            </a:r>
            <a:r>
              <a:rPr lang="en-US" sz="1600">
                <a:solidFill>
                  <a:schemeClr val="bg1"/>
                </a:solidFill>
              </a:rPr>
              <a:t> </a:t>
            </a:r>
            <a:r>
              <a:rPr lang="en-US" sz="1600" err="1">
                <a:solidFill>
                  <a:schemeClr val="bg1"/>
                </a:solidFill>
              </a:rPr>
              <a:t>cotrim</a:t>
            </a:r>
            <a:r>
              <a:rPr lang="en-US" sz="1600">
                <a:solidFill>
                  <a:schemeClr val="bg1"/>
                </a:solidFill>
              </a:rPr>
              <a:t> para 2024</a:t>
            </a:r>
          </a:p>
          <a:p>
            <a:pPr marL="342900" indent="-342900">
              <a:buFont typeface="+mj-lt"/>
              <a:buAutoNum type="arabicPeriod"/>
            </a:pPr>
            <a:r>
              <a:rPr lang="en-US" sz="1600" err="1">
                <a:solidFill>
                  <a:schemeClr val="bg1"/>
                </a:solidFill>
              </a:rPr>
              <a:t>Entrar</a:t>
            </a:r>
            <a:r>
              <a:rPr lang="en-US" sz="1600">
                <a:solidFill>
                  <a:schemeClr val="bg1"/>
                </a:solidFill>
              </a:rPr>
              <a:t> TAR para 2024, </a:t>
            </a:r>
            <a:r>
              <a:rPr lang="en-US" sz="1600" err="1">
                <a:solidFill>
                  <a:schemeClr val="bg1"/>
                </a:solidFill>
              </a:rPr>
              <a:t>en</a:t>
            </a:r>
            <a:r>
              <a:rPr lang="en-US" sz="1600">
                <a:solidFill>
                  <a:schemeClr val="bg1"/>
                </a:solidFill>
              </a:rPr>
              <a:t> general </a:t>
            </a:r>
            <a:r>
              <a:rPr lang="en-US" sz="1600" u="sng">
                <a:solidFill>
                  <a:schemeClr val="bg1"/>
                </a:solidFill>
              </a:rPr>
              <a:t>o </a:t>
            </a:r>
            <a:r>
              <a:rPr lang="en-US" sz="1600" err="1">
                <a:solidFill>
                  <a:schemeClr val="bg1"/>
                </a:solidFill>
              </a:rPr>
              <a:t>por</a:t>
            </a:r>
            <a:r>
              <a:rPr lang="en-US" sz="1600">
                <a:solidFill>
                  <a:schemeClr val="bg1"/>
                </a:solidFill>
              </a:rPr>
              <a:t> </a:t>
            </a:r>
            <a:r>
              <a:rPr lang="en-US" sz="1600" err="1">
                <a:solidFill>
                  <a:schemeClr val="bg1"/>
                </a:solidFill>
              </a:rPr>
              <a:t>edad</a:t>
            </a:r>
            <a:endParaRPr lang="en-US" sz="1600">
              <a:solidFill>
                <a:schemeClr val="bg1"/>
              </a:solidFill>
            </a:endParaRPr>
          </a:p>
          <a:p>
            <a:pPr marL="342900" indent="-342900">
              <a:buFont typeface="+mj-lt"/>
              <a:buAutoNum type="arabicPeriod"/>
            </a:pPr>
            <a:r>
              <a:rPr lang="en-US" sz="1600" err="1">
                <a:solidFill>
                  <a:schemeClr val="bg1"/>
                </a:solidFill>
              </a:rPr>
              <a:t>Introducir</a:t>
            </a:r>
            <a:r>
              <a:rPr lang="en-US" sz="1600">
                <a:solidFill>
                  <a:schemeClr val="bg1"/>
                </a:solidFill>
              </a:rPr>
              <a:t> </a:t>
            </a:r>
            <a:r>
              <a:rPr lang="en-US" sz="1600" err="1">
                <a:solidFill>
                  <a:schemeClr val="bg1"/>
                </a:solidFill>
              </a:rPr>
              <a:t>interrupción</a:t>
            </a:r>
            <a:r>
              <a:rPr lang="en-US" sz="1600">
                <a:solidFill>
                  <a:schemeClr val="bg1"/>
                </a:solidFill>
              </a:rPr>
              <a:t> TAR</a:t>
            </a:r>
          </a:p>
          <a:p>
            <a:pPr marL="342900" indent="-342900">
              <a:buFont typeface="+mj-lt"/>
              <a:buAutoNum type="arabicPeriod"/>
            </a:pPr>
            <a:r>
              <a:rPr lang="en-US" sz="1600">
                <a:solidFill>
                  <a:schemeClr val="bg1"/>
                </a:solidFill>
              </a:rPr>
              <a:t>(</a:t>
            </a:r>
            <a:r>
              <a:rPr lang="en-US" sz="1600" err="1">
                <a:solidFill>
                  <a:schemeClr val="bg1"/>
                </a:solidFill>
              </a:rPr>
              <a:t>Opcional</a:t>
            </a:r>
            <a:r>
              <a:rPr lang="en-US" sz="1600">
                <a:solidFill>
                  <a:schemeClr val="bg1"/>
                </a:solidFill>
              </a:rPr>
              <a:t>) </a:t>
            </a:r>
            <a:r>
              <a:rPr lang="en-US" sz="1600" err="1">
                <a:solidFill>
                  <a:schemeClr val="bg1"/>
                </a:solidFill>
              </a:rPr>
              <a:t>Introduzca</a:t>
            </a:r>
            <a:r>
              <a:rPr lang="en-US" sz="1600">
                <a:solidFill>
                  <a:schemeClr val="bg1"/>
                </a:solidFill>
              </a:rPr>
              <a:t> el </a:t>
            </a:r>
            <a:r>
              <a:rPr lang="en-US" sz="1600" err="1">
                <a:solidFill>
                  <a:schemeClr val="bg1"/>
                </a:solidFill>
              </a:rPr>
              <a:t>número</a:t>
            </a:r>
            <a:r>
              <a:rPr lang="en-US" sz="1600">
                <a:solidFill>
                  <a:schemeClr val="bg1"/>
                </a:solidFill>
              </a:rPr>
              <a:t> de personas que </a:t>
            </a:r>
            <a:r>
              <a:rPr lang="en-US" sz="1600" err="1">
                <a:solidFill>
                  <a:schemeClr val="bg1"/>
                </a:solidFill>
              </a:rPr>
              <a:t>iniciaron</a:t>
            </a:r>
            <a:r>
              <a:rPr lang="en-US" sz="1600">
                <a:solidFill>
                  <a:schemeClr val="bg1"/>
                </a:solidFill>
              </a:rPr>
              <a:t> el </a:t>
            </a:r>
            <a:r>
              <a:rPr lang="en-US" sz="1600" err="1">
                <a:solidFill>
                  <a:schemeClr val="bg1"/>
                </a:solidFill>
              </a:rPr>
              <a:t>tratamiento</a:t>
            </a:r>
            <a:r>
              <a:rPr lang="en-US" sz="1600">
                <a:solidFill>
                  <a:schemeClr val="bg1"/>
                </a:solidFill>
              </a:rPr>
              <a:t> </a:t>
            </a:r>
            <a:r>
              <a:rPr lang="en-US" sz="1600" err="1">
                <a:solidFill>
                  <a:schemeClr val="bg1"/>
                </a:solidFill>
              </a:rPr>
              <a:t>antirretroviral</a:t>
            </a:r>
            <a:endParaRPr lang="en-US" sz="1600">
              <a:solidFill>
                <a:schemeClr val="bg1"/>
              </a:solidFill>
            </a:endParaRPr>
          </a:p>
          <a:p>
            <a:pPr marL="342900" indent="-342900">
              <a:buFont typeface="+mj-lt"/>
              <a:buAutoNum type="arabicPeriod"/>
            </a:pPr>
            <a:r>
              <a:rPr lang="en-US" sz="1600">
                <a:solidFill>
                  <a:schemeClr val="bg1"/>
                </a:solidFill>
              </a:rPr>
              <a:t>Valores de </a:t>
            </a:r>
            <a:r>
              <a:rPr lang="en-US" sz="1600" err="1">
                <a:solidFill>
                  <a:schemeClr val="bg1"/>
                </a:solidFill>
              </a:rPr>
              <a:t>parcela</a:t>
            </a:r>
            <a:endParaRPr lang="en-US" sz="1600">
              <a:solidFill>
                <a:schemeClr val="bg1"/>
              </a:solidFill>
            </a:endParaRPr>
          </a:p>
          <a:p>
            <a:pPr marL="342900" indent="-342900">
              <a:buFont typeface="+mj-lt"/>
              <a:buAutoNum type="arabicPeriod"/>
            </a:pPr>
            <a:endParaRPr lang="en-US" sz="1600">
              <a:solidFill>
                <a:schemeClr val="bg1"/>
              </a:solidFill>
            </a:endParaRPr>
          </a:p>
          <a:p>
            <a:r>
              <a:rPr lang="en-US" sz="1600" b="1" err="1">
                <a:solidFill>
                  <a:schemeClr val="bg1"/>
                </a:solidFill>
              </a:rPr>
              <a:t>Novedades</a:t>
            </a:r>
            <a:endParaRPr lang="en-US" sz="1600" b="1">
              <a:solidFill>
                <a:schemeClr val="bg1"/>
              </a:solidFill>
            </a:endParaRPr>
          </a:p>
          <a:p>
            <a:pPr marL="342900" indent="-342900">
              <a:buFont typeface="+mj-lt"/>
              <a:buAutoNum type="alphaUcPeriod"/>
            </a:pPr>
            <a:r>
              <a:rPr lang="en-US" sz="1600">
                <a:solidFill>
                  <a:schemeClr val="bg1"/>
                </a:solidFill>
              </a:rPr>
              <a:t>Ratio de </a:t>
            </a:r>
            <a:r>
              <a:rPr lang="en-US" sz="1600" err="1">
                <a:solidFill>
                  <a:schemeClr val="bg1"/>
                </a:solidFill>
              </a:rPr>
              <a:t>ajuste</a:t>
            </a:r>
            <a:r>
              <a:rPr lang="en-US" sz="1600">
                <a:solidFill>
                  <a:schemeClr val="bg1"/>
                </a:solidFill>
              </a:rPr>
              <a:t> y </a:t>
            </a:r>
            <a:r>
              <a:rPr lang="en-US" sz="1600" err="1">
                <a:solidFill>
                  <a:schemeClr val="bg1"/>
                </a:solidFill>
              </a:rPr>
              <a:t>reasignación</a:t>
            </a:r>
            <a:r>
              <a:rPr lang="en-US" sz="1600">
                <a:solidFill>
                  <a:schemeClr val="bg1"/>
                </a:solidFill>
              </a:rPr>
              <a:t> de </a:t>
            </a:r>
            <a:r>
              <a:rPr lang="en-US" sz="1600" err="1">
                <a:solidFill>
                  <a:schemeClr val="bg1"/>
                </a:solidFill>
              </a:rPr>
              <a:t>pacientes</a:t>
            </a:r>
            <a:endParaRPr lang="en-US" sz="1600">
              <a:solidFill>
                <a:schemeClr val="bg1"/>
              </a:solidFill>
            </a:endParaRPr>
          </a:p>
        </p:txBody>
      </p:sp>
      <p:sp>
        <p:nvSpPr>
          <p:cNvPr id="10" name="Rectangle 9">
            <a:extLst>
              <a:ext uri="{FF2B5EF4-FFF2-40B4-BE49-F238E27FC236}">
                <a16:creationId xmlns:a16="http://schemas.microsoft.com/office/drawing/2014/main" id="{E6C0A8BE-07D3-9AFA-874B-6A18F9C58EC2}"/>
              </a:ext>
            </a:extLst>
          </p:cNvPr>
          <p:cNvSpPr/>
          <p:nvPr/>
        </p:nvSpPr>
        <p:spPr>
          <a:xfrm>
            <a:off x="8170769" y="1519852"/>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AA92D5-CA11-EE7E-DE35-3F77F3977EE4}"/>
              </a:ext>
            </a:extLst>
          </p:cNvPr>
          <p:cNvSpPr/>
          <p:nvPr/>
        </p:nvSpPr>
        <p:spPr>
          <a:xfrm>
            <a:off x="8170769" y="2280164"/>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25729D-BB6E-71DC-75C9-96FC5D3541B2}"/>
              </a:ext>
            </a:extLst>
          </p:cNvPr>
          <p:cNvSpPr/>
          <p:nvPr/>
        </p:nvSpPr>
        <p:spPr>
          <a:xfrm>
            <a:off x="8170769" y="2936158"/>
            <a:ext cx="371475" cy="727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D163F65-CD55-AD97-76B4-FCF1AB3A9E84}"/>
              </a:ext>
            </a:extLst>
          </p:cNvPr>
          <p:cNvSpPr/>
          <p:nvPr/>
        </p:nvSpPr>
        <p:spPr>
          <a:xfrm>
            <a:off x="7859874" y="145004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4" name="Oval 13">
            <a:extLst>
              <a:ext uri="{FF2B5EF4-FFF2-40B4-BE49-F238E27FC236}">
                <a16:creationId xmlns:a16="http://schemas.microsoft.com/office/drawing/2014/main" id="{C6269372-F256-D74D-1987-158E09B2349C}"/>
              </a:ext>
            </a:extLst>
          </p:cNvPr>
          <p:cNvSpPr/>
          <p:nvPr/>
        </p:nvSpPr>
        <p:spPr>
          <a:xfrm>
            <a:off x="8962297" y="264558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6" name="Oval 15">
            <a:extLst>
              <a:ext uri="{FF2B5EF4-FFF2-40B4-BE49-F238E27FC236}">
                <a16:creationId xmlns:a16="http://schemas.microsoft.com/office/drawing/2014/main" id="{0FBEC4D5-9F12-C88B-A930-CF7C0ED70604}"/>
              </a:ext>
            </a:extLst>
          </p:cNvPr>
          <p:cNvSpPr/>
          <p:nvPr/>
        </p:nvSpPr>
        <p:spPr>
          <a:xfrm>
            <a:off x="3510917" y="548060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cxnSp>
        <p:nvCxnSpPr>
          <p:cNvPr id="19" name="Straight Arrow Connector 18">
            <a:extLst>
              <a:ext uri="{FF2B5EF4-FFF2-40B4-BE49-F238E27FC236}">
                <a16:creationId xmlns:a16="http://schemas.microsoft.com/office/drawing/2014/main" id="{D1956454-A005-98D8-F590-F62256994736}"/>
              </a:ext>
            </a:extLst>
          </p:cNvPr>
          <p:cNvCxnSpPr>
            <a:stCxn id="14" idx="1"/>
            <a:endCxn id="11" idx="3"/>
          </p:cNvCxnSpPr>
          <p:nvPr/>
        </p:nvCxnSpPr>
        <p:spPr>
          <a:xfrm flipH="1" flipV="1">
            <a:off x="8542244" y="2393236"/>
            <a:ext cx="473617" cy="30591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E36B73-A1FC-B116-1573-59B18219F6F9}"/>
              </a:ext>
            </a:extLst>
          </p:cNvPr>
          <p:cNvCxnSpPr>
            <a:cxnSpLocks/>
            <a:stCxn id="14" idx="3"/>
            <a:endCxn id="12" idx="3"/>
          </p:cNvCxnSpPr>
          <p:nvPr/>
        </p:nvCxnSpPr>
        <p:spPr>
          <a:xfrm flipH="1">
            <a:off x="8542244" y="2957780"/>
            <a:ext cx="473617" cy="34217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990DA2B-A8F1-333B-986F-BBD50BDB1632}"/>
              </a:ext>
            </a:extLst>
          </p:cNvPr>
          <p:cNvSpPr/>
          <p:nvPr/>
        </p:nvSpPr>
        <p:spPr>
          <a:xfrm>
            <a:off x="8170769" y="4056121"/>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C14AC17-9B28-E07F-518C-6E3594490BA3}"/>
              </a:ext>
            </a:extLst>
          </p:cNvPr>
          <p:cNvSpPr/>
          <p:nvPr/>
        </p:nvSpPr>
        <p:spPr>
          <a:xfrm>
            <a:off x="8962297" y="463117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5" name="Rectangle 4">
            <a:extLst>
              <a:ext uri="{FF2B5EF4-FFF2-40B4-BE49-F238E27FC236}">
                <a16:creationId xmlns:a16="http://schemas.microsoft.com/office/drawing/2014/main" id="{A4B07439-54F4-8150-4210-5E7099D6395E}"/>
              </a:ext>
            </a:extLst>
          </p:cNvPr>
          <p:cNvSpPr/>
          <p:nvPr/>
        </p:nvSpPr>
        <p:spPr>
          <a:xfrm>
            <a:off x="6771967" y="5579894"/>
            <a:ext cx="1543357" cy="226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07CD1EA-7E2E-5C09-BFC3-49E98E50C52C}"/>
              </a:ext>
            </a:extLst>
          </p:cNvPr>
          <p:cNvCxnSpPr>
            <a:cxnSpLocks/>
            <a:stCxn id="15" idx="1"/>
            <a:endCxn id="4" idx="3"/>
          </p:cNvCxnSpPr>
          <p:nvPr/>
        </p:nvCxnSpPr>
        <p:spPr>
          <a:xfrm flipH="1" flipV="1">
            <a:off x="8542244" y="4169193"/>
            <a:ext cx="473617" cy="51555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CC14C14-4EA7-E85D-0223-258539C87EF0}"/>
              </a:ext>
            </a:extLst>
          </p:cNvPr>
          <p:cNvCxnSpPr>
            <a:cxnSpLocks/>
            <a:stCxn id="15" idx="3"/>
            <a:endCxn id="5" idx="3"/>
          </p:cNvCxnSpPr>
          <p:nvPr/>
        </p:nvCxnSpPr>
        <p:spPr>
          <a:xfrm flipH="1">
            <a:off x="8315324" y="4943375"/>
            <a:ext cx="700537" cy="74959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6DAA745-B7A6-BD14-894D-DB320FAD8B88}"/>
              </a:ext>
            </a:extLst>
          </p:cNvPr>
          <p:cNvSpPr/>
          <p:nvPr/>
        </p:nvSpPr>
        <p:spPr>
          <a:xfrm>
            <a:off x="8170769" y="4310847"/>
            <a:ext cx="371475" cy="336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414E4F0-F916-3299-5824-905B27BBFDA1}"/>
              </a:ext>
            </a:extLst>
          </p:cNvPr>
          <p:cNvSpPr/>
          <p:nvPr/>
        </p:nvSpPr>
        <p:spPr>
          <a:xfrm>
            <a:off x="7859874" y="413727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31" name="Oval 30">
            <a:extLst>
              <a:ext uri="{FF2B5EF4-FFF2-40B4-BE49-F238E27FC236}">
                <a16:creationId xmlns:a16="http://schemas.microsoft.com/office/drawing/2014/main" id="{D4E55160-6B45-0764-4BAB-F1F9D872D26F}"/>
              </a:ext>
            </a:extLst>
          </p:cNvPr>
          <p:cNvSpPr/>
          <p:nvPr/>
        </p:nvSpPr>
        <p:spPr>
          <a:xfrm>
            <a:off x="3410134" y="3604155"/>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A</a:t>
            </a:r>
          </a:p>
        </p:txBody>
      </p:sp>
      <p:pic>
        <p:nvPicPr>
          <p:cNvPr id="2" name="Picture 1">
            <a:extLst>
              <a:ext uri="{FF2B5EF4-FFF2-40B4-BE49-F238E27FC236}">
                <a16:creationId xmlns:a16="http://schemas.microsoft.com/office/drawing/2014/main" id="{49EA3B1E-3798-7AAE-4C35-EFF820C048B0}"/>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317942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6CD11-7D90-0640-EC5B-8C5BB5E5C9BE}"/>
              </a:ext>
            </a:extLst>
          </p:cNvPr>
          <p:cNvPicPr>
            <a:picLocks noChangeAspect="1"/>
          </p:cNvPicPr>
          <p:nvPr/>
        </p:nvPicPr>
        <p:blipFill>
          <a:blip r:embed="rId2"/>
          <a:stretch>
            <a:fillRect/>
          </a:stretch>
        </p:blipFill>
        <p:spPr>
          <a:xfrm>
            <a:off x="3869268" y="389288"/>
            <a:ext cx="7883772" cy="3705742"/>
          </a:xfrm>
          <a:prstGeom prst="rect">
            <a:avLst/>
          </a:prstGeom>
        </p:spPr>
      </p:pic>
      <p:sp>
        <p:nvSpPr>
          <p:cNvPr id="4" name="Content Placeholder 3">
            <a:extLst>
              <a:ext uri="{FF2B5EF4-FFF2-40B4-BE49-F238E27FC236}">
                <a16:creationId xmlns:a16="http://schemas.microsoft.com/office/drawing/2014/main" id="{B946EB0B-5F46-F8B2-BC90-3E36829FBBD4}"/>
              </a:ext>
            </a:extLst>
          </p:cNvPr>
          <p:cNvSpPr>
            <a:spLocks noGrp="1"/>
          </p:cNvSpPr>
          <p:nvPr>
            <p:ph idx="1"/>
          </p:nvPr>
        </p:nvSpPr>
        <p:spPr>
          <a:xfrm>
            <a:off x="3869268" y="3785418"/>
            <a:ext cx="7315200" cy="2199329"/>
          </a:xfrm>
        </p:spPr>
        <p:txBody>
          <a:bodyPr/>
          <a:lstStyle/>
          <a:p>
            <a:r>
              <a:rPr lang="en-US" err="1"/>
              <a:t>Actualización</a:t>
            </a:r>
            <a:r>
              <a:rPr lang="en-US"/>
              <a:t> con </a:t>
            </a:r>
            <a:r>
              <a:rPr lang="en-US" err="1"/>
              <a:t>datos</a:t>
            </a:r>
            <a:r>
              <a:rPr lang="en-US"/>
              <a:t> de 2024 </a:t>
            </a:r>
            <a:r>
              <a:rPr lang="en-US" err="1"/>
              <a:t>sobre</a:t>
            </a:r>
            <a:r>
              <a:rPr lang="en-US"/>
              <a:t> TAR </a:t>
            </a:r>
            <a:r>
              <a:rPr lang="en-US" err="1"/>
              <a:t>por</a:t>
            </a:r>
            <a:r>
              <a:rPr lang="en-US"/>
              <a:t> </a:t>
            </a:r>
            <a:r>
              <a:rPr lang="en-US" err="1"/>
              <a:t>edad</a:t>
            </a:r>
            <a:r>
              <a:rPr lang="en-US"/>
              <a:t> hombres y </a:t>
            </a:r>
            <a:r>
              <a:rPr lang="en-US" err="1"/>
              <a:t>mujeres</a:t>
            </a:r>
            <a:endParaRPr lang="en-US"/>
          </a:p>
          <a:p>
            <a:r>
              <a:rPr lang="en-US" err="1"/>
              <a:t>Estos</a:t>
            </a:r>
            <a:r>
              <a:rPr lang="en-US"/>
              <a:t> </a:t>
            </a:r>
            <a:r>
              <a:rPr lang="en-US" err="1"/>
              <a:t>datos</a:t>
            </a:r>
            <a:r>
              <a:rPr lang="en-US"/>
              <a:t> </a:t>
            </a:r>
            <a:r>
              <a:rPr lang="en-US" err="1"/>
              <a:t>pueden</a:t>
            </a:r>
            <a:r>
              <a:rPr lang="en-US"/>
              <a:t> </a:t>
            </a:r>
            <a:r>
              <a:rPr lang="en-US" err="1"/>
              <a:t>utilizarse</a:t>
            </a:r>
            <a:r>
              <a:rPr lang="en-US"/>
              <a:t> para </a:t>
            </a:r>
            <a:r>
              <a:rPr lang="en-US" err="1"/>
              <a:t>comprobaciones</a:t>
            </a:r>
            <a:r>
              <a:rPr lang="en-US"/>
              <a:t> de </a:t>
            </a:r>
            <a:r>
              <a:rPr lang="en-US" err="1"/>
              <a:t>validación</a:t>
            </a:r>
            <a:r>
              <a:rPr lang="en-US"/>
              <a:t> o para </a:t>
            </a:r>
            <a:r>
              <a:rPr lang="en-US" err="1"/>
              <a:t>estimar</a:t>
            </a:r>
            <a:r>
              <a:rPr lang="en-US"/>
              <a:t> la </a:t>
            </a:r>
            <a:r>
              <a:rPr lang="en-US" err="1"/>
              <a:t>incidencia</a:t>
            </a:r>
            <a:r>
              <a:rPr lang="en-US"/>
              <a:t> </a:t>
            </a:r>
            <a:r>
              <a:rPr lang="en-US" err="1"/>
              <a:t>por</a:t>
            </a:r>
            <a:r>
              <a:rPr lang="en-US"/>
              <a:t> </a:t>
            </a:r>
            <a:r>
              <a:rPr lang="en-US" err="1"/>
              <a:t>edad</a:t>
            </a:r>
            <a:endParaRPr lang="en-US"/>
          </a:p>
          <a:p>
            <a:pPr lvl="1"/>
            <a:r>
              <a:rPr lang="en-US"/>
              <a:t>Más </a:t>
            </a:r>
            <a:r>
              <a:rPr lang="en-US" err="1"/>
              <a:t>útil</a:t>
            </a:r>
            <a:r>
              <a:rPr lang="en-US"/>
              <a:t> </a:t>
            </a:r>
            <a:r>
              <a:rPr lang="en-US" err="1"/>
              <a:t>si</a:t>
            </a:r>
            <a:r>
              <a:rPr lang="en-US"/>
              <a:t> se </a:t>
            </a:r>
            <a:r>
              <a:rPr lang="en-US" err="1"/>
              <a:t>desglosa</a:t>
            </a:r>
            <a:r>
              <a:rPr lang="en-US"/>
              <a:t> </a:t>
            </a:r>
            <a:r>
              <a:rPr lang="en-US" err="1"/>
              <a:t>por</a:t>
            </a:r>
            <a:r>
              <a:rPr lang="en-US"/>
              <a:t> </a:t>
            </a:r>
            <a:r>
              <a:rPr lang="en-US" err="1"/>
              <a:t>grupos</a:t>
            </a:r>
            <a:r>
              <a:rPr lang="en-US"/>
              <a:t> </a:t>
            </a:r>
            <a:r>
              <a:rPr lang="en-US" err="1"/>
              <a:t>quinquenales</a:t>
            </a:r>
            <a:r>
              <a:rPr lang="en-US"/>
              <a:t> de </a:t>
            </a:r>
            <a:r>
              <a:rPr lang="en-US" err="1"/>
              <a:t>edad</a:t>
            </a:r>
            <a:endParaRPr lang="en-US"/>
          </a:p>
        </p:txBody>
      </p:sp>
      <p:sp>
        <p:nvSpPr>
          <p:cNvPr id="2" name="Title 1">
            <a:extLst>
              <a:ext uri="{FF2B5EF4-FFF2-40B4-BE49-F238E27FC236}">
                <a16:creationId xmlns:a16="http://schemas.microsoft.com/office/drawing/2014/main" id="{0BEA9109-82A3-9BD7-EBFD-690867FE825F}"/>
              </a:ext>
            </a:extLst>
          </p:cNvPr>
          <p:cNvSpPr>
            <a:spLocks noGrp="1"/>
          </p:cNvSpPr>
          <p:nvPr>
            <p:ph type="title"/>
          </p:nvPr>
        </p:nvSpPr>
        <p:spPr/>
        <p:txBody>
          <a:bodyPr/>
          <a:lstStyle/>
          <a:p>
            <a:r>
              <a:rPr lang="en-US" b="1"/>
              <a:t>TAR </a:t>
            </a:r>
            <a:r>
              <a:rPr lang="en-US" b="1" err="1"/>
              <a:t>por</a:t>
            </a:r>
            <a:r>
              <a:rPr lang="en-US" b="1"/>
              <a:t> </a:t>
            </a:r>
            <a:r>
              <a:rPr lang="en-US" b="1" err="1"/>
              <a:t>edad</a:t>
            </a:r>
            <a:endParaRPr lang="en-US" b="1"/>
          </a:p>
        </p:txBody>
      </p:sp>
      <p:sp>
        <p:nvSpPr>
          <p:cNvPr id="10" name="Rectangle 9">
            <a:extLst>
              <a:ext uri="{FF2B5EF4-FFF2-40B4-BE49-F238E27FC236}">
                <a16:creationId xmlns:a16="http://schemas.microsoft.com/office/drawing/2014/main" id="{43320B5C-79A1-0C1C-AC76-E063C94A7546}"/>
              </a:ext>
            </a:extLst>
          </p:cNvPr>
          <p:cNvSpPr/>
          <p:nvPr/>
        </p:nvSpPr>
        <p:spPr>
          <a:xfrm>
            <a:off x="10349270" y="2326148"/>
            <a:ext cx="560438" cy="1459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1F8B4E4-84FB-F72B-AB6D-3E9D91488D4E}"/>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82949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7948E-D1D1-1DEF-0242-96F829B69B3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4925D5D-E187-7A7B-BD5C-5B0376B8EAAD}"/>
              </a:ext>
            </a:extLst>
          </p:cNvPr>
          <p:cNvPicPr>
            <a:picLocks noChangeAspect="1"/>
          </p:cNvPicPr>
          <p:nvPr/>
        </p:nvPicPr>
        <p:blipFill>
          <a:blip r:embed="rId2"/>
          <a:stretch>
            <a:fillRect/>
          </a:stretch>
        </p:blipFill>
        <p:spPr>
          <a:xfrm>
            <a:off x="3444948" y="1254252"/>
            <a:ext cx="8277449" cy="5589902"/>
          </a:xfrm>
          <a:prstGeom prst="rect">
            <a:avLst/>
          </a:prstGeom>
        </p:spPr>
      </p:pic>
      <p:sp>
        <p:nvSpPr>
          <p:cNvPr id="4" name="Title 1">
            <a:extLst>
              <a:ext uri="{FF2B5EF4-FFF2-40B4-BE49-F238E27FC236}">
                <a16:creationId xmlns:a16="http://schemas.microsoft.com/office/drawing/2014/main" id="{4B964F8E-77AE-1A77-7F5B-F92329DD3755}"/>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Supresión vírica</a:t>
            </a:r>
          </a:p>
        </p:txBody>
      </p:sp>
      <p:sp>
        <p:nvSpPr>
          <p:cNvPr id="5" name="TextBox 4">
            <a:extLst>
              <a:ext uri="{FF2B5EF4-FFF2-40B4-BE49-F238E27FC236}">
                <a16:creationId xmlns:a16="http://schemas.microsoft.com/office/drawing/2014/main" id="{F41EA86D-1F97-29F6-5F01-D8921C8ECC07}"/>
              </a:ext>
            </a:extLst>
          </p:cNvPr>
          <p:cNvSpPr txBox="1"/>
          <p:nvPr/>
        </p:nvSpPr>
        <p:spPr>
          <a:xfrm>
            <a:off x="256033" y="2776382"/>
            <a:ext cx="2944368" cy="2585323"/>
          </a:xfrm>
          <a:prstGeom prst="rect">
            <a:avLst/>
          </a:prstGeom>
          <a:noFill/>
        </p:spPr>
        <p:txBody>
          <a:bodyPr wrap="square" rtlCol="0">
            <a:spAutoFit/>
          </a:bodyPr>
          <a:lstStyle/>
          <a:p>
            <a:pPr marL="342900" indent="-342900">
              <a:buFont typeface="+mj-lt"/>
              <a:buAutoNum type="arabicPeriod"/>
            </a:pPr>
            <a:r>
              <a:rPr lang="en-US" sz="1800">
                <a:solidFill>
                  <a:schemeClr val="bg1"/>
                </a:solidFill>
              </a:rPr>
              <a:t>Introduzca los datos de 2024 para el número comprobado</a:t>
            </a:r>
          </a:p>
          <a:p>
            <a:pPr marL="342900" indent="-342900">
              <a:buFont typeface="+mj-lt"/>
              <a:buAutoNum type="arabicPeriod"/>
            </a:pPr>
            <a:r>
              <a:rPr lang="en-US">
                <a:solidFill>
                  <a:schemeClr val="bg1"/>
                </a:solidFill>
              </a:rPr>
              <a:t>Introduzca los datos de 2024 para el número de suprimidos virales entre los examinados</a:t>
            </a:r>
          </a:p>
          <a:p>
            <a:pPr marL="342900" indent="-342900">
              <a:buFont typeface="+mj-lt"/>
              <a:buAutoNum type="arabicPeriod"/>
            </a:pPr>
            <a:r>
              <a:rPr lang="en-US" sz="1800">
                <a:solidFill>
                  <a:schemeClr val="bg1"/>
                </a:solidFill>
              </a:rPr>
              <a:t>Compruebe que el umbral de supresión vírica es exacto</a:t>
            </a:r>
            <a:endParaRPr lang="en-US">
              <a:solidFill>
                <a:schemeClr val="bg1"/>
              </a:solidFill>
            </a:endParaRPr>
          </a:p>
        </p:txBody>
      </p:sp>
      <p:sp>
        <p:nvSpPr>
          <p:cNvPr id="8" name="Rectangle 7">
            <a:extLst>
              <a:ext uri="{FF2B5EF4-FFF2-40B4-BE49-F238E27FC236}">
                <a16:creationId xmlns:a16="http://schemas.microsoft.com/office/drawing/2014/main" id="{1092B95F-B3EC-114C-7B80-EC736FC42296}"/>
              </a:ext>
            </a:extLst>
          </p:cNvPr>
          <p:cNvSpPr/>
          <p:nvPr/>
        </p:nvSpPr>
        <p:spPr>
          <a:xfrm>
            <a:off x="8461797" y="2773220"/>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12A7321-CD7C-A3FC-9FA8-06B797B5B5D0}"/>
              </a:ext>
            </a:extLst>
          </p:cNvPr>
          <p:cNvSpPr/>
          <p:nvPr/>
        </p:nvSpPr>
        <p:spPr>
          <a:xfrm>
            <a:off x="8461797" y="4548950"/>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6BC703-7859-E192-884C-5CE39FBB9C9B}"/>
              </a:ext>
            </a:extLst>
          </p:cNvPr>
          <p:cNvSpPr/>
          <p:nvPr/>
        </p:nvSpPr>
        <p:spPr>
          <a:xfrm>
            <a:off x="8162380" y="25903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3" name="Oval 12">
            <a:extLst>
              <a:ext uri="{FF2B5EF4-FFF2-40B4-BE49-F238E27FC236}">
                <a16:creationId xmlns:a16="http://schemas.microsoft.com/office/drawing/2014/main" id="{EF64C92F-4D62-23DC-8C9F-3D1E4CF6467D}"/>
              </a:ext>
            </a:extLst>
          </p:cNvPr>
          <p:cNvSpPr/>
          <p:nvPr/>
        </p:nvSpPr>
        <p:spPr>
          <a:xfrm>
            <a:off x="8162380" y="43033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4" name="Rectangle 13">
            <a:extLst>
              <a:ext uri="{FF2B5EF4-FFF2-40B4-BE49-F238E27FC236}">
                <a16:creationId xmlns:a16="http://schemas.microsoft.com/office/drawing/2014/main" id="{C2CB3071-73E1-E4E8-3B8F-4A545CDBAB18}"/>
              </a:ext>
            </a:extLst>
          </p:cNvPr>
          <p:cNvSpPr/>
          <p:nvPr/>
        </p:nvSpPr>
        <p:spPr>
          <a:xfrm>
            <a:off x="8461797" y="3643376"/>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A1B3F07-20CF-1EAF-F698-C4497F4FA3B8}"/>
              </a:ext>
            </a:extLst>
          </p:cNvPr>
          <p:cNvSpPr/>
          <p:nvPr/>
        </p:nvSpPr>
        <p:spPr>
          <a:xfrm>
            <a:off x="8162380" y="3460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pic>
        <p:nvPicPr>
          <p:cNvPr id="2" name="Picture 1">
            <a:extLst>
              <a:ext uri="{FF2B5EF4-FFF2-40B4-BE49-F238E27FC236}">
                <a16:creationId xmlns:a16="http://schemas.microsoft.com/office/drawing/2014/main" id="{0253FF6A-B932-EEDF-5527-8104BB94C4CF}"/>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3" name="TextBox 2">
            <a:extLst>
              <a:ext uri="{FF2B5EF4-FFF2-40B4-BE49-F238E27FC236}">
                <a16:creationId xmlns:a16="http://schemas.microsoft.com/office/drawing/2014/main" id="{CFDE7FD1-D8E7-5394-B015-CF9F36A38DB6}"/>
              </a:ext>
            </a:extLst>
          </p:cNvPr>
          <p:cNvSpPr txBox="1"/>
          <p:nvPr/>
        </p:nvSpPr>
        <p:spPr>
          <a:xfrm>
            <a:off x="2270076" y="5414591"/>
            <a:ext cx="5092749" cy="523220"/>
          </a:xfrm>
          <a:prstGeom prst="rect">
            <a:avLst/>
          </a:prstGeom>
          <a:solidFill>
            <a:schemeClr val="accent2">
              <a:lumMod val="20000"/>
              <a:lumOff val="80000"/>
            </a:schemeClr>
          </a:solidFill>
          <a:ln w="28575">
            <a:solidFill>
              <a:schemeClr val="tx1"/>
            </a:solidFill>
          </a:ln>
          <a:effectLst/>
        </p:spPr>
        <p:txBody>
          <a:bodyPr wrap="square" rtlCol="0">
            <a:spAutoFit/>
          </a:bodyPr>
          <a:lstStyle/>
          <a:p>
            <a:r>
              <a:rPr lang="en-US" sz="1400"/>
              <a:t>Estos datos se utilizan para estimar el tercer 95%. Por favor, excluya de estos recuentos las pruebas específicas de LV</a:t>
            </a:r>
          </a:p>
        </p:txBody>
      </p:sp>
    </p:spTree>
    <p:extLst>
      <p:ext uri="{BB962C8B-B14F-4D97-AF65-F5344CB8AC3E}">
        <p14:creationId xmlns:p14="http://schemas.microsoft.com/office/powerpoint/2010/main" val="72924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FCB4-9C69-35A6-0F4D-B21773F610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973F66E-682C-16E1-AA19-4818A4631621}"/>
              </a:ext>
            </a:extLst>
          </p:cNvPr>
          <p:cNvPicPr>
            <a:picLocks noChangeAspect="1"/>
          </p:cNvPicPr>
          <p:nvPr/>
        </p:nvPicPr>
        <p:blipFill>
          <a:blip r:embed="rId3"/>
          <a:stretch>
            <a:fillRect/>
          </a:stretch>
        </p:blipFill>
        <p:spPr>
          <a:xfrm>
            <a:off x="3503524" y="516625"/>
            <a:ext cx="8225580" cy="5654628"/>
          </a:xfrm>
          <a:prstGeom prst="rect">
            <a:avLst/>
          </a:prstGeom>
        </p:spPr>
      </p:pic>
      <p:sp>
        <p:nvSpPr>
          <p:cNvPr id="2" name="Title 1">
            <a:extLst>
              <a:ext uri="{FF2B5EF4-FFF2-40B4-BE49-F238E27FC236}">
                <a16:creationId xmlns:a16="http://schemas.microsoft.com/office/drawing/2014/main" id="{89EB4390-9EA5-BFD4-E86C-B04965A79CAE}"/>
              </a:ext>
            </a:extLst>
          </p:cNvPr>
          <p:cNvSpPr>
            <a:spLocks noGrp="1"/>
          </p:cNvSpPr>
          <p:nvPr>
            <p:ph type="title"/>
          </p:nvPr>
        </p:nvSpPr>
        <p:spPr/>
        <p:txBody>
          <a:bodyPr anchor="t"/>
          <a:lstStyle/>
          <a:p>
            <a:pPr algn="ctr"/>
            <a:r>
              <a:rPr lang="en-US" b="1" err="1"/>
              <a:t>Conocimiento</a:t>
            </a:r>
            <a:r>
              <a:rPr lang="en-US" b="1"/>
              <a:t> del </a:t>
            </a:r>
            <a:r>
              <a:rPr lang="en-US" b="1" err="1"/>
              <a:t>estado</a:t>
            </a:r>
            <a:endParaRPr lang="en-US" b="1"/>
          </a:p>
        </p:txBody>
      </p:sp>
      <p:pic>
        <p:nvPicPr>
          <p:cNvPr id="4" name="Picture 3">
            <a:extLst>
              <a:ext uri="{FF2B5EF4-FFF2-40B4-BE49-F238E27FC236}">
                <a16:creationId xmlns:a16="http://schemas.microsoft.com/office/drawing/2014/main" id="{F56C4FEF-1DE9-46EB-A1A9-1B1D1EE36B43}"/>
              </a:ext>
            </a:extLst>
          </p:cNvPr>
          <p:cNvPicPr>
            <a:picLocks noChangeAspect="1"/>
          </p:cNvPicPr>
          <p:nvPr/>
        </p:nvPicPr>
        <p:blipFill>
          <a:blip r:embed="rId4"/>
          <a:stretch>
            <a:fillRect/>
          </a:stretch>
        </p:blipFill>
        <p:spPr>
          <a:xfrm>
            <a:off x="654134" y="314860"/>
            <a:ext cx="2145051" cy="703779"/>
          </a:xfrm>
          <a:prstGeom prst="rect">
            <a:avLst/>
          </a:prstGeom>
          <a:ln>
            <a:solidFill>
              <a:schemeClr val="tx1"/>
            </a:solidFill>
          </a:ln>
        </p:spPr>
      </p:pic>
      <p:sp>
        <p:nvSpPr>
          <p:cNvPr id="7" name="TextBox 6">
            <a:extLst>
              <a:ext uri="{FF2B5EF4-FFF2-40B4-BE49-F238E27FC236}">
                <a16:creationId xmlns:a16="http://schemas.microsoft.com/office/drawing/2014/main" id="{351099B6-7EE8-EA67-DA81-60F46999D285}"/>
              </a:ext>
            </a:extLst>
          </p:cNvPr>
          <p:cNvSpPr txBox="1"/>
          <p:nvPr/>
        </p:nvSpPr>
        <p:spPr>
          <a:xfrm>
            <a:off x="256033" y="2776382"/>
            <a:ext cx="2944368" cy="301621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solidFill>
                  <a:schemeClr val="bg1"/>
                </a:solidFill>
              </a:rPr>
              <a:t>La </a:t>
            </a:r>
            <a:r>
              <a:rPr lang="en-US" err="1">
                <a:solidFill>
                  <a:schemeClr val="bg1"/>
                </a:solidFill>
              </a:rPr>
              <a:t>estimación</a:t>
            </a:r>
            <a:r>
              <a:rPr lang="en-US">
                <a:solidFill>
                  <a:schemeClr val="bg1"/>
                </a:solidFill>
              </a:rPr>
              <a:t> del </a:t>
            </a:r>
            <a:r>
              <a:rPr lang="en-US" err="1">
                <a:solidFill>
                  <a:schemeClr val="bg1"/>
                </a:solidFill>
              </a:rPr>
              <a:t>conocimiento</a:t>
            </a:r>
            <a:r>
              <a:rPr lang="en-US">
                <a:solidFill>
                  <a:schemeClr val="bg1"/>
                </a:solidFill>
              </a:rPr>
              <a:t> se </a:t>
            </a:r>
            <a:r>
              <a:rPr lang="en-US" err="1">
                <a:solidFill>
                  <a:schemeClr val="bg1"/>
                </a:solidFill>
              </a:rPr>
              <a:t>cubrirá</a:t>
            </a:r>
            <a:r>
              <a:rPr lang="en-US">
                <a:solidFill>
                  <a:schemeClr val="bg1"/>
                </a:solidFill>
              </a:rPr>
              <a:t> </a:t>
            </a:r>
            <a:r>
              <a:rPr lang="en-US" err="1">
                <a:solidFill>
                  <a:schemeClr val="bg1"/>
                </a:solidFill>
              </a:rPr>
              <a:t>más</a:t>
            </a:r>
            <a:r>
              <a:rPr lang="en-US">
                <a:solidFill>
                  <a:schemeClr val="bg1"/>
                </a:solidFill>
              </a:rPr>
              <a:t> </a:t>
            </a:r>
            <a:r>
              <a:rPr lang="en-US" err="1">
                <a:solidFill>
                  <a:schemeClr val="bg1"/>
                </a:solidFill>
              </a:rPr>
              <a:t>adelante</a:t>
            </a:r>
            <a:r>
              <a:rPr lang="en-US">
                <a:solidFill>
                  <a:schemeClr val="bg1"/>
                </a:solidFill>
              </a:rPr>
              <a:t> </a:t>
            </a:r>
            <a:r>
              <a:rPr lang="en-US" err="1">
                <a:solidFill>
                  <a:schemeClr val="bg1"/>
                </a:solidFill>
              </a:rPr>
              <a:t>esta</a:t>
            </a:r>
            <a:r>
              <a:rPr lang="en-US">
                <a:solidFill>
                  <a:schemeClr val="bg1"/>
                </a:solidFill>
              </a:rPr>
              <a:t> </a:t>
            </a:r>
            <a:r>
              <a:rPr lang="en-US" err="1">
                <a:solidFill>
                  <a:schemeClr val="bg1"/>
                </a:solidFill>
              </a:rPr>
              <a:t>semana</a:t>
            </a:r>
            <a:endParaRPr lang="en-US">
              <a:solidFill>
                <a:schemeClr val="bg1"/>
              </a:solidFill>
            </a:endParaRPr>
          </a:p>
          <a:p>
            <a:pPr marL="285750" indent="-285750">
              <a:spcAft>
                <a:spcPts val="600"/>
              </a:spcAft>
              <a:buFont typeface="Arial" panose="020B0604020202020204" pitchFamily="34" charset="0"/>
              <a:buChar char="•"/>
            </a:pPr>
            <a:r>
              <a:rPr lang="en-US">
                <a:solidFill>
                  <a:schemeClr val="bg1"/>
                </a:solidFill>
              </a:rPr>
              <a:t>Por </a:t>
            </a:r>
            <a:r>
              <a:rPr lang="en-US" err="1">
                <a:solidFill>
                  <a:schemeClr val="bg1"/>
                </a:solidFill>
              </a:rPr>
              <a:t>ahora</a:t>
            </a:r>
            <a:r>
              <a:rPr lang="en-US">
                <a:solidFill>
                  <a:schemeClr val="bg1"/>
                </a:solidFill>
              </a:rPr>
              <a:t>, </a:t>
            </a:r>
            <a:r>
              <a:rPr lang="en-US" err="1">
                <a:solidFill>
                  <a:schemeClr val="bg1"/>
                </a:solidFill>
              </a:rPr>
              <a:t>introduzca</a:t>
            </a:r>
            <a:r>
              <a:rPr lang="en-US">
                <a:solidFill>
                  <a:schemeClr val="bg1"/>
                </a:solidFill>
              </a:rPr>
              <a:t> </a:t>
            </a:r>
            <a:r>
              <a:rPr lang="en-US" err="1">
                <a:solidFill>
                  <a:schemeClr val="bg1"/>
                </a:solidFill>
              </a:rPr>
              <a:t>los</a:t>
            </a:r>
            <a:r>
              <a:rPr lang="en-US">
                <a:solidFill>
                  <a:schemeClr val="bg1"/>
                </a:solidFill>
              </a:rPr>
              <a:t> </a:t>
            </a:r>
            <a:r>
              <a:rPr lang="en-US" err="1">
                <a:solidFill>
                  <a:schemeClr val="bg1"/>
                </a:solidFill>
              </a:rPr>
              <a:t>datos</a:t>
            </a:r>
            <a:r>
              <a:rPr lang="en-US">
                <a:solidFill>
                  <a:schemeClr val="bg1"/>
                </a:solidFill>
              </a:rPr>
              <a:t> </a:t>
            </a:r>
            <a:r>
              <a:rPr lang="en-US" err="1">
                <a:solidFill>
                  <a:schemeClr val="bg1"/>
                </a:solidFill>
              </a:rPr>
              <a:t>sobre</a:t>
            </a:r>
            <a:r>
              <a:rPr lang="en-US">
                <a:solidFill>
                  <a:schemeClr val="bg1"/>
                </a:solidFill>
              </a:rPr>
              <a:t> el </a:t>
            </a:r>
            <a:r>
              <a:rPr lang="en-US" err="1">
                <a:solidFill>
                  <a:schemeClr val="bg1"/>
                </a:solidFill>
              </a:rPr>
              <a:t>recuento</a:t>
            </a:r>
            <a:r>
              <a:rPr lang="en-US">
                <a:solidFill>
                  <a:schemeClr val="bg1"/>
                </a:solidFill>
              </a:rPr>
              <a:t> de CD4 </a:t>
            </a:r>
            <a:r>
              <a:rPr lang="en-US" err="1">
                <a:solidFill>
                  <a:schemeClr val="bg1"/>
                </a:solidFill>
              </a:rPr>
              <a:t>en</a:t>
            </a:r>
            <a:r>
              <a:rPr lang="en-US">
                <a:solidFill>
                  <a:schemeClr val="bg1"/>
                </a:solidFill>
              </a:rPr>
              <a:t> el </a:t>
            </a:r>
            <a:r>
              <a:rPr lang="en-US" err="1">
                <a:solidFill>
                  <a:schemeClr val="bg1"/>
                </a:solidFill>
              </a:rPr>
              <a:t>momento</a:t>
            </a:r>
            <a:r>
              <a:rPr lang="en-US">
                <a:solidFill>
                  <a:schemeClr val="bg1"/>
                </a:solidFill>
              </a:rPr>
              <a:t> del </a:t>
            </a:r>
            <a:r>
              <a:rPr lang="en-US" err="1">
                <a:solidFill>
                  <a:schemeClr val="bg1"/>
                </a:solidFill>
              </a:rPr>
              <a:t>diagnóstico</a:t>
            </a:r>
            <a:endParaRPr lang="en-US">
              <a:solidFill>
                <a:schemeClr val="bg1"/>
              </a:solidFill>
            </a:endParaRP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son </a:t>
            </a:r>
            <a:r>
              <a:rPr lang="en-US" err="1">
                <a:solidFill>
                  <a:schemeClr val="bg1"/>
                </a:solidFill>
              </a:rPr>
              <a:t>los</a:t>
            </a:r>
            <a:r>
              <a:rPr lang="en-US">
                <a:solidFill>
                  <a:schemeClr val="bg1"/>
                </a:solidFill>
              </a:rPr>
              <a:t> </a:t>
            </a:r>
            <a:r>
              <a:rPr lang="en-US" err="1">
                <a:solidFill>
                  <a:schemeClr val="bg1"/>
                </a:solidFill>
              </a:rPr>
              <a:t>datos</a:t>
            </a:r>
            <a:r>
              <a:rPr lang="en-US">
                <a:solidFill>
                  <a:schemeClr val="bg1"/>
                </a:solidFill>
              </a:rPr>
              <a:t> para </a:t>
            </a:r>
            <a:r>
              <a:rPr lang="en-US" err="1">
                <a:solidFill>
                  <a:schemeClr val="bg1"/>
                </a:solidFill>
              </a:rPr>
              <a:t>los</a:t>
            </a:r>
            <a:r>
              <a:rPr lang="en-US">
                <a:solidFill>
                  <a:schemeClr val="bg1"/>
                </a:solidFill>
              </a:rPr>
              <a:t> </a:t>
            </a:r>
            <a:r>
              <a:rPr lang="en-US" err="1">
                <a:solidFill>
                  <a:schemeClr val="bg1"/>
                </a:solidFill>
              </a:rPr>
              <a:t>informes</a:t>
            </a:r>
            <a:r>
              <a:rPr lang="en-US">
                <a:solidFill>
                  <a:schemeClr val="bg1"/>
                </a:solidFill>
              </a:rPr>
              <a:t> GAM</a:t>
            </a:r>
          </a:p>
        </p:txBody>
      </p:sp>
      <p:sp>
        <p:nvSpPr>
          <p:cNvPr id="9" name="Rectangle 8">
            <a:extLst>
              <a:ext uri="{FF2B5EF4-FFF2-40B4-BE49-F238E27FC236}">
                <a16:creationId xmlns:a16="http://schemas.microsoft.com/office/drawing/2014/main" id="{74840425-DAB9-4B9A-8D14-93EB62D8E172}"/>
              </a:ext>
            </a:extLst>
          </p:cNvPr>
          <p:cNvSpPr/>
          <p:nvPr/>
        </p:nvSpPr>
        <p:spPr>
          <a:xfrm>
            <a:off x="3559073" y="2767836"/>
            <a:ext cx="8114482" cy="16417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27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0B6E-5EEC-AB14-0293-C7567ADF5F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0437BA0-BFE6-B81C-36A4-14B8E6FE3068}"/>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Pruebas del VIH</a:t>
            </a:r>
          </a:p>
        </p:txBody>
      </p:sp>
      <p:pic>
        <p:nvPicPr>
          <p:cNvPr id="6" name="Picture 5">
            <a:extLst>
              <a:ext uri="{FF2B5EF4-FFF2-40B4-BE49-F238E27FC236}">
                <a16:creationId xmlns:a16="http://schemas.microsoft.com/office/drawing/2014/main" id="{29B82B21-554F-27EF-E210-562EDFE90D02}"/>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775F1927-A541-AE4D-AFCB-E361CD9632B9}"/>
              </a:ext>
            </a:extLst>
          </p:cNvPr>
          <p:cNvSpPr txBox="1"/>
          <p:nvPr/>
        </p:nvSpPr>
        <p:spPr>
          <a:xfrm>
            <a:off x="256033" y="2776382"/>
            <a:ext cx="2944368"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solidFill>
                  <a:schemeClr val="bg1"/>
                </a:solidFill>
              </a:rPr>
              <a:t>Los </a:t>
            </a:r>
            <a:r>
              <a:rPr lang="en-US" err="1">
                <a:solidFill>
                  <a:schemeClr val="bg1"/>
                </a:solidFill>
              </a:rPr>
              <a:t>datos</a:t>
            </a:r>
            <a:r>
              <a:rPr lang="en-US">
                <a:solidFill>
                  <a:schemeClr val="bg1"/>
                </a:solidFill>
              </a:rPr>
              <a:t> de </a:t>
            </a:r>
            <a:r>
              <a:rPr lang="en-US" err="1">
                <a:solidFill>
                  <a:schemeClr val="bg1"/>
                </a:solidFill>
              </a:rPr>
              <a:t>este</a:t>
            </a:r>
            <a:r>
              <a:rPr lang="en-US">
                <a:solidFill>
                  <a:schemeClr val="bg1"/>
                </a:solidFill>
              </a:rPr>
              <a:t> editor no </a:t>
            </a:r>
            <a:r>
              <a:rPr lang="en-US" err="1">
                <a:solidFill>
                  <a:schemeClr val="bg1"/>
                </a:solidFill>
              </a:rPr>
              <a:t>afectan</a:t>
            </a:r>
            <a:r>
              <a:rPr lang="en-US">
                <a:solidFill>
                  <a:schemeClr val="bg1"/>
                </a:solidFill>
              </a:rPr>
              <a:t> (</a:t>
            </a:r>
            <a:r>
              <a:rPr lang="en-US" err="1">
                <a:solidFill>
                  <a:schemeClr val="bg1"/>
                </a:solidFill>
              </a:rPr>
              <a:t>actualmente</a:t>
            </a:r>
            <a:r>
              <a:rPr lang="en-US">
                <a:solidFill>
                  <a:schemeClr val="bg1"/>
                </a:solidFill>
              </a:rPr>
              <a:t>) a las </a:t>
            </a:r>
            <a:r>
              <a:rPr lang="en-US" err="1">
                <a:solidFill>
                  <a:schemeClr val="bg1"/>
                </a:solidFill>
              </a:rPr>
              <a:t>estimaciones</a:t>
            </a:r>
            <a:r>
              <a:rPr lang="en-US">
                <a:solidFill>
                  <a:schemeClr val="bg1"/>
                </a:solidFill>
              </a:rPr>
              <a:t> de AIM</a:t>
            </a: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a:t>
            </a:r>
            <a:r>
              <a:rPr lang="en-US" err="1">
                <a:solidFill>
                  <a:schemeClr val="bg1"/>
                </a:solidFill>
              </a:rPr>
              <a:t>datos</a:t>
            </a:r>
            <a:r>
              <a:rPr lang="en-US">
                <a:solidFill>
                  <a:schemeClr val="bg1"/>
                </a:solidFill>
              </a:rPr>
              <a:t> </a:t>
            </a:r>
            <a:r>
              <a:rPr lang="en-US" err="1">
                <a:solidFill>
                  <a:schemeClr val="bg1"/>
                </a:solidFill>
              </a:rPr>
              <a:t>proporcionan</a:t>
            </a:r>
            <a:r>
              <a:rPr lang="en-US">
                <a:solidFill>
                  <a:schemeClr val="bg1"/>
                </a:solidFill>
              </a:rPr>
              <a:t> un </a:t>
            </a:r>
            <a:r>
              <a:rPr lang="en-US" err="1">
                <a:solidFill>
                  <a:schemeClr val="bg1"/>
                </a:solidFill>
              </a:rPr>
              <a:t>contexto</a:t>
            </a:r>
            <a:r>
              <a:rPr lang="en-US">
                <a:solidFill>
                  <a:schemeClr val="bg1"/>
                </a:solidFill>
              </a:rPr>
              <a:t> </a:t>
            </a:r>
            <a:r>
              <a:rPr lang="en-US" err="1">
                <a:solidFill>
                  <a:schemeClr val="bg1"/>
                </a:solidFill>
              </a:rPr>
              <a:t>útil</a:t>
            </a:r>
            <a:r>
              <a:rPr lang="en-US">
                <a:solidFill>
                  <a:schemeClr val="bg1"/>
                </a:solidFill>
              </a:rPr>
              <a:t> para </a:t>
            </a:r>
            <a:r>
              <a:rPr lang="en-US" err="1">
                <a:solidFill>
                  <a:schemeClr val="bg1"/>
                </a:solidFill>
              </a:rPr>
              <a:t>interpretar</a:t>
            </a:r>
            <a:r>
              <a:rPr lang="en-US">
                <a:solidFill>
                  <a:schemeClr val="bg1"/>
                </a:solidFill>
              </a:rPr>
              <a:t> </a:t>
            </a:r>
            <a:r>
              <a:rPr lang="en-US" err="1">
                <a:solidFill>
                  <a:schemeClr val="bg1"/>
                </a:solidFill>
              </a:rPr>
              <a:t>los</a:t>
            </a:r>
            <a:r>
              <a:rPr lang="en-US">
                <a:solidFill>
                  <a:schemeClr val="bg1"/>
                </a:solidFill>
              </a:rPr>
              <a:t> </a:t>
            </a:r>
            <a:r>
              <a:rPr lang="en-US" err="1">
                <a:solidFill>
                  <a:schemeClr val="bg1"/>
                </a:solidFill>
              </a:rPr>
              <a:t>cambios</a:t>
            </a:r>
            <a:r>
              <a:rPr lang="en-US">
                <a:solidFill>
                  <a:schemeClr val="bg1"/>
                </a:solidFill>
              </a:rPr>
              <a:t> </a:t>
            </a:r>
            <a:r>
              <a:rPr lang="en-US" err="1">
                <a:solidFill>
                  <a:schemeClr val="bg1"/>
                </a:solidFill>
              </a:rPr>
              <a:t>en</a:t>
            </a:r>
            <a:r>
              <a:rPr lang="en-US">
                <a:solidFill>
                  <a:schemeClr val="bg1"/>
                </a:solidFill>
              </a:rPr>
              <a:t> el </a:t>
            </a:r>
            <a:r>
              <a:rPr lang="en-US" err="1">
                <a:solidFill>
                  <a:schemeClr val="bg1"/>
                </a:solidFill>
              </a:rPr>
              <a:t>conocimiento</a:t>
            </a:r>
            <a:r>
              <a:rPr lang="en-US">
                <a:solidFill>
                  <a:schemeClr val="bg1"/>
                </a:solidFill>
              </a:rPr>
              <a:t> del </a:t>
            </a:r>
            <a:r>
              <a:rPr lang="en-US" err="1">
                <a:solidFill>
                  <a:schemeClr val="bg1"/>
                </a:solidFill>
              </a:rPr>
              <a:t>estatus</a:t>
            </a:r>
            <a:endParaRPr lang="en-US">
              <a:solidFill>
                <a:schemeClr val="bg1"/>
              </a:solidFill>
            </a:endParaRP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son </a:t>
            </a:r>
            <a:r>
              <a:rPr lang="en-US" err="1">
                <a:solidFill>
                  <a:schemeClr val="bg1"/>
                </a:solidFill>
              </a:rPr>
              <a:t>los</a:t>
            </a:r>
            <a:r>
              <a:rPr lang="en-US">
                <a:solidFill>
                  <a:schemeClr val="bg1"/>
                </a:solidFill>
              </a:rPr>
              <a:t> </a:t>
            </a:r>
            <a:r>
              <a:rPr lang="en-US" err="1">
                <a:solidFill>
                  <a:schemeClr val="bg1"/>
                </a:solidFill>
              </a:rPr>
              <a:t>datos</a:t>
            </a:r>
            <a:r>
              <a:rPr lang="en-US">
                <a:solidFill>
                  <a:schemeClr val="bg1"/>
                </a:solidFill>
              </a:rPr>
              <a:t> para </a:t>
            </a:r>
            <a:r>
              <a:rPr lang="en-US" err="1">
                <a:solidFill>
                  <a:schemeClr val="bg1"/>
                </a:solidFill>
              </a:rPr>
              <a:t>los</a:t>
            </a:r>
            <a:r>
              <a:rPr lang="en-US">
                <a:solidFill>
                  <a:schemeClr val="bg1"/>
                </a:solidFill>
              </a:rPr>
              <a:t> </a:t>
            </a:r>
            <a:r>
              <a:rPr lang="en-US" err="1">
                <a:solidFill>
                  <a:schemeClr val="bg1"/>
                </a:solidFill>
              </a:rPr>
              <a:t>informes</a:t>
            </a:r>
            <a:r>
              <a:rPr lang="en-US">
                <a:solidFill>
                  <a:schemeClr val="bg1"/>
                </a:solidFill>
              </a:rPr>
              <a:t> GAM</a:t>
            </a:r>
          </a:p>
        </p:txBody>
      </p:sp>
      <p:pic>
        <p:nvPicPr>
          <p:cNvPr id="5" name="Picture 4">
            <a:extLst>
              <a:ext uri="{FF2B5EF4-FFF2-40B4-BE49-F238E27FC236}">
                <a16:creationId xmlns:a16="http://schemas.microsoft.com/office/drawing/2014/main" id="{08457FC3-3874-90FF-B2D2-2D0A2653265D}"/>
              </a:ext>
            </a:extLst>
          </p:cNvPr>
          <p:cNvPicPr>
            <a:picLocks noChangeAspect="1"/>
          </p:cNvPicPr>
          <p:nvPr/>
        </p:nvPicPr>
        <p:blipFill>
          <a:blip r:embed="rId4"/>
          <a:stretch>
            <a:fillRect/>
          </a:stretch>
        </p:blipFill>
        <p:spPr>
          <a:xfrm>
            <a:off x="3461688" y="534264"/>
            <a:ext cx="8372350" cy="5457310"/>
          </a:xfrm>
          <a:prstGeom prst="rect">
            <a:avLst/>
          </a:prstGeom>
        </p:spPr>
      </p:pic>
    </p:spTree>
    <p:extLst>
      <p:ext uri="{BB962C8B-B14F-4D97-AF65-F5344CB8AC3E}">
        <p14:creationId xmlns:p14="http://schemas.microsoft.com/office/powerpoint/2010/main" val="56203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AB114-251D-B192-9C97-7A43269B528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DD4456F-C9B5-BEBC-8673-66DD2537DC53}"/>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Pruebas del VIH</a:t>
            </a:r>
          </a:p>
        </p:txBody>
      </p:sp>
      <p:pic>
        <p:nvPicPr>
          <p:cNvPr id="6" name="Picture 5">
            <a:extLst>
              <a:ext uri="{FF2B5EF4-FFF2-40B4-BE49-F238E27FC236}">
                <a16:creationId xmlns:a16="http://schemas.microsoft.com/office/drawing/2014/main" id="{DF2F32CD-F2FE-9187-C2CD-F1A366FDEE19}"/>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163C2275-D7B8-04D3-058E-40B840F173D7}"/>
              </a:ext>
            </a:extLst>
          </p:cNvPr>
          <p:cNvSpPr txBox="1"/>
          <p:nvPr/>
        </p:nvSpPr>
        <p:spPr>
          <a:xfrm>
            <a:off x="256033" y="2776382"/>
            <a:ext cx="2944368"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solidFill>
                  <a:schemeClr val="bg1"/>
                </a:solidFill>
              </a:rPr>
              <a:t>Los </a:t>
            </a:r>
            <a:r>
              <a:rPr lang="en-US" err="1">
                <a:solidFill>
                  <a:schemeClr val="bg1"/>
                </a:solidFill>
              </a:rPr>
              <a:t>datos</a:t>
            </a:r>
            <a:r>
              <a:rPr lang="en-US">
                <a:solidFill>
                  <a:schemeClr val="bg1"/>
                </a:solidFill>
              </a:rPr>
              <a:t> de </a:t>
            </a:r>
            <a:r>
              <a:rPr lang="en-US" err="1">
                <a:solidFill>
                  <a:schemeClr val="bg1"/>
                </a:solidFill>
              </a:rPr>
              <a:t>este</a:t>
            </a:r>
            <a:r>
              <a:rPr lang="en-US">
                <a:solidFill>
                  <a:schemeClr val="bg1"/>
                </a:solidFill>
              </a:rPr>
              <a:t> editor no </a:t>
            </a:r>
            <a:r>
              <a:rPr lang="en-US" err="1">
                <a:solidFill>
                  <a:schemeClr val="bg1"/>
                </a:solidFill>
              </a:rPr>
              <a:t>afectan</a:t>
            </a:r>
            <a:r>
              <a:rPr lang="en-US">
                <a:solidFill>
                  <a:schemeClr val="bg1"/>
                </a:solidFill>
              </a:rPr>
              <a:t> (</a:t>
            </a:r>
            <a:r>
              <a:rPr lang="en-US" err="1">
                <a:solidFill>
                  <a:schemeClr val="bg1"/>
                </a:solidFill>
              </a:rPr>
              <a:t>actualmente</a:t>
            </a:r>
            <a:r>
              <a:rPr lang="en-US">
                <a:solidFill>
                  <a:schemeClr val="bg1"/>
                </a:solidFill>
              </a:rPr>
              <a:t>) a las </a:t>
            </a:r>
            <a:r>
              <a:rPr lang="en-US" err="1">
                <a:solidFill>
                  <a:schemeClr val="bg1"/>
                </a:solidFill>
              </a:rPr>
              <a:t>estimaciones</a:t>
            </a:r>
            <a:r>
              <a:rPr lang="en-US">
                <a:solidFill>
                  <a:schemeClr val="bg1"/>
                </a:solidFill>
              </a:rPr>
              <a:t> de AIM</a:t>
            </a: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a:t>
            </a:r>
            <a:r>
              <a:rPr lang="en-US" err="1">
                <a:solidFill>
                  <a:schemeClr val="bg1"/>
                </a:solidFill>
              </a:rPr>
              <a:t>datos</a:t>
            </a:r>
            <a:r>
              <a:rPr lang="en-US">
                <a:solidFill>
                  <a:schemeClr val="bg1"/>
                </a:solidFill>
              </a:rPr>
              <a:t> </a:t>
            </a:r>
            <a:r>
              <a:rPr lang="en-US" err="1">
                <a:solidFill>
                  <a:schemeClr val="bg1"/>
                </a:solidFill>
              </a:rPr>
              <a:t>proporcionan</a:t>
            </a:r>
            <a:r>
              <a:rPr lang="en-US">
                <a:solidFill>
                  <a:schemeClr val="bg1"/>
                </a:solidFill>
              </a:rPr>
              <a:t> un </a:t>
            </a:r>
            <a:r>
              <a:rPr lang="en-US" err="1">
                <a:solidFill>
                  <a:schemeClr val="bg1"/>
                </a:solidFill>
              </a:rPr>
              <a:t>contexto</a:t>
            </a:r>
            <a:r>
              <a:rPr lang="en-US">
                <a:solidFill>
                  <a:schemeClr val="bg1"/>
                </a:solidFill>
              </a:rPr>
              <a:t> </a:t>
            </a:r>
            <a:r>
              <a:rPr lang="en-US" err="1">
                <a:solidFill>
                  <a:schemeClr val="bg1"/>
                </a:solidFill>
              </a:rPr>
              <a:t>útil</a:t>
            </a:r>
            <a:r>
              <a:rPr lang="en-US">
                <a:solidFill>
                  <a:schemeClr val="bg1"/>
                </a:solidFill>
              </a:rPr>
              <a:t> para </a:t>
            </a:r>
            <a:r>
              <a:rPr lang="en-US" err="1">
                <a:solidFill>
                  <a:schemeClr val="bg1"/>
                </a:solidFill>
              </a:rPr>
              <a:t>interpretar</a:t>
            </a:r>
            <a:r>
              <a:rPr lang="en-US">
                <a:solidFill>
                  <a:schemeClr val="bg1"/>
                </a:solidFill>
              </a:rPr>
              <a:t> </a:t>
            </a:r>
            <a:r>
              <a:rPr lang="en-US" err="1">
                <a:solidFill>
                  <a:schemeClr val="bg1"/>
                </a:solidFill>
              </a:rPr>
              <a:t>los</a:t>
            </a:r>
            <a:r>
              <a:rPr lang="en-US">
                <a:solidFill>
                  <a:schemeClr val="bg1"/>
                </a:solidFill>
              </a:rPr>
              <a:t> </a:t>
            </a:r>
            <a:r>
              <a:rPr lang="en-US" err="1">
                <a:solidFill>
                  <a:schemeClr val="bg1"/>
                </a:solidFill>
              </a:rPr>
              <a:t>cambios</a:t>
            </a:r>
            <a:r>
              <a:rPr lang="en-US">
                <a:solidFill>
                  <a:schemeClr val="bg1"/>
                </a:solidFill>
              </a:rPr>
              <a:t> </a:t>
            </a:r>
            <a:r>
              <a:rPr lang="en-US" err="1">
                <a:solidFill>
                  <a:schemeClr val="bg1"/>
                </a:solidFill>
              </a:rPr>
              <a:t>en</a:t>
            </a:r>
            <a:r>
              <a:rPr lang="en-US">
                <a:solidFill>
                  <a:schemeClr val="bg1"/>
                </a:solidFill>
              </a:rPr>
              <a:t> el </a:t>
            </a:r>
            <a:r>
              <a:rPr lang="en-US" err="1">
                <a:solidFill>
                  <a:schemeClr val="bg1"/>
                </a:solidFill>
              </a:rPr>
              <a:t>conocimiento</a:t>
            </a:r>
            <a:r>
              <a:rPr lang="en-US">
                <a:solidFill>
                  <a:schemeClr val="bg1"/>
                </a:solidFill>
              </a:rPr>
              <a:t> del </a:t>
            </a:r>
            <a:r>
              <a:rPr lang="en-US" err="1">
                <a:solidFill>
                  <a:schemeClr val="bg1"/>
                </a:solidFill>
              </a:rPr>
              <a:t>estatus</a:t>
            </a:r>
            <a:endParaRPr lang="en-US">
              <a:solidFill>
                <a:schemeClr val="bg1"/>
              </a:solidFill>
            </a:endParaRP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son </a:t>
            </a:r>
            <a:r>
              <a:rPr lang="en-US" err="1">
                <a:solidFill>
                  <a:schemeClr val="bg1"/>
                </a:solidFill>
              </a:rPr>
              <a:t>los</a:t>
            </a:r>
            <a:r>
              <a:rPr lang="en-US">
                <a:solidFill>
                  <a:schemeClr val="bg1"/>
                </a:solidFill>
              </a:rPr>
              <a:t> </a:t>
            </a:r>
            <a:r>
              <a:rPr lang="en-US" err="1">
                <a:solidFill>
                  <a:schemeClr val="bg1"/>
                </a:solidFill>
              </a:rPr>
              <a:t>datos</a:t>
            </a:r>
            <a:r>
              <a:rPr lang="en-US">
                <a:solidFill>
                  <a:schemeClr val="bg1"/>
                </a:solidFill>
              </a:rPr>
              <a:t> para </a:t>
            </a:r>
            <a:r>
              <a:rPr lang="en-US" err="1">
                <a:solidFill>
                  <a:schemeClr val="bg1"/>
                </a:solidFill>
              </a:rPr>
              <a:t>los</a:t>
            </a:r>
            <a:r>
              <a:rPr lang="en-US">
                <a:solidFill>
                  <a:schemeClr val="bg1"/>
                </a:solidFill>
              </a:rPr>
              <a:t> </a:t>
            </a:r>
            <a:r>
              <a:rPr lang="en-US" err="1">
                <a:solidFill>
                  <a:schemeClr val="bg1"/>
                </a:solidFill>
              </a:rPr>
              <a:t>informes</a:t>
            </a:r>
            <a:r>
              <a:rPr lang="en-US">
                <a:solidFill>
                  <a:schemeClr val="bg1"/>
                </a:solidFill>
              </a:rPr>
              <a:t> GAM</a:t>
            </a:r>
          </a:p>
        </p:txBody>
      </p:sp>
      <p:pic>
        <p:nvPicPr>
          <p:cNvPr id="5" name="Picture 4">
            <a:extLst>
              <a:ext uri="{FF2B5EF4-FFF2-40B4-BE49-F238E27FC236}">
                <a16:creationId xmlns:a16="http://schemas.microsoft.com/office/drawing/2014/main" id="{0E8858F5-C9C5-57D2-1B59-58FB7931FC4B}"/>
              </a:ext>
            </a:extLst>
          </p:cNvPr>
          <p:cNvPicPr>
            <a:picLocks noChangeAspect="1"/>
          </p:cNvPicPr>
          <p:nvPr/>
        </p:nvPicPr>
        <p:blipFill>
          <a:blip r:embed="rId4"/>
          <a:stretch>
            <a:fillRect/>
          </a:stretch>
        </p:blipFill>
        <p:spPr>
          <a:xfrm>
            <a:off x="3461688" y="534264"/>
            <a:ext cx="8372350" cy="5457310"/>
          </a:xfrm>
          <a:prstGeom prst="rect">
            <a:avLst/>
          </a:prstGeom>
        </p:spPr>
      </p:pic>
      <p:grpSp>
        <p:nvGrpSpPr>
          <p:cNvPr id="3" name="Group 2">
            <a:extLst>
              <a:ext uri="{FF2B5EF4-FFF2-40B4-BE49-F238E27FC236}">
                <a16:creationId xmlns:a16="http://schemas.microsoft.com/office/drawing/2014/main" id="{0249F822-9A60-34B1-E3A8-A1BA4E60184E}"/>
              </a:ext>
            </a:extLst>
          </p:cNvPr>
          <p:cNvGrpSpPr/>
          <p:nvPr/>
        </p:nvGrpSpPr>
        <p:grpSpPr>
          <a:xfrm>
            <a:off x="3541502" y="866426"/>
            <a:ext cx="7873791" cy="1184659"/>
            <a:chOff x="3594665" y="2244341"/>
            <a:chExt cx="7873791" cy="1184659"/>
          </a:xfrm>
        </p:grpSpPr>
        <p:sp>
          <p:nvSpPr>
            <p:cNvPr id="7" name="Rectangle 6">
              <a:extLst>
                <a:ext uri="{FF2B5EF4-FFF2-40B4-BE49-F238E27FC236}">
                  <a16:creationId xmlns:a16="http://schemas.microsoft.com/office/drawing/2014/main" id="{CDDFFA52-CA53-65B6-49BF-CC24D7C45B6F}"/>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5F6E99-1DE9-172F-DD0C-1EAD5AA5E4B8}"/>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a:t>
              </a:r>
              <a:r>
                <a:rPr lang="en-US" sz="1200" b="1" err="1">
                  <a:solidFill>
                    <a:schemeClr val="tx1"/>
                  </a:solidFill>
                </a:rPr>
                <a:t>diagnósticas</a:t>
              </a:r>
              <a:r>
                <a:rPr lang="en-US" sz="1200" b="1">
                  <a:solidFill>
                    <a:schemeClr val="tx1"/>
                  </a:solidFill>
                </a:rPr>
                <a:t>: </a:t>
              </a:r>
              <a:r>
                <a:rPr lang="en-US" sz="1200">
                  <a:solidFill>
                    <a:schemeClr val="tx1"/>
                  </a:solidFill>
                </a:rPr>
                <a:t>Deben ser </a:t>
              </a:r>
              <a:r>
                <a:rPr lang="en-US" sz="1200" err="1">
                  <a:solidFill>
                    <a:schemeClr val="tx1"/>
                  </a:solidFill>
                </a:rPr>
                <a:t>iguales</a:t>
              </a:r>
              <a:r>
                <a:rPr lang="en-US" sz="1200">
                  <a:solidFill>
                    <a:schemeClr val="tx1"/>
                  </a:solidFill>
                </a:rPr>
                <a:t> a HTS + ANC; </a:t>
              </a:r>
              <a:r>
                <a:rPr lang="en-US" sz="1200" u="sng" err="1">
                  <a:solidFill>
                    <a:schemeClr val="tx1"/>
                  </a:solidFill>
                </a:rPr>
                <a:t>excluir</a:t>
              </a:r>
              <a:r>
                <a:rPr lang="en-US" sz="1200" u="sng">
                  <a:solidFill>
                    <a:schemeClr val="tx1"/>
                  </a:solidFill>
                </a:rPr>
                <a:t> las </a:t>
              </a:r>
              <a:r>
                <a:rPr lang="en-US" sz="1200" u="sng" err="1">
                  <a:solidFill>
                    <a:schemeClr val="tx1"/>
                  </a:solidFill>
                </a:rPr>
                <a:t>autopruebas</a:t>
              </a:r>
              <a:r>
                <a:rPr lang="en-US" sz="1200" u="sng">
                  <a:solidFill>
                    <a:schemeClr val="tx1"/>
                  </a:solidFill>
                </a:rPr>
                <a:t> y el </a:t>
              </a:r>
              <a:r>
                <a:rPr lang="en-US" sz="1200" u="sng" err="1">
                  <a:solidFill>
                    <a:schemeClr val="tx1"/>
                  </a:solidFill>
                </a:rPr>
                <a:t>cribado</a:t>
              </a:r>
              <a:r>
                <a:rPr lang="en-US" sz="1200" u="sng">
                  <a:solidFill>
                    <a:schemeClr val="tx1"/>
                  </a:solidFill>
                </a:rPr>
                <a:t> de </a:t>
              </a:r>
              <a:r>
                <a:rPr lang="en-US" sz="1200" u="sng" err="1">
                  <a:solidFill>
                    <a:schemeClr val="tx1"/>
                  </a:solidFill>
                </a:rPr>
                <a:t>donantes</a:t>
              </a:r>
              <a:r>
                <a:rPr lang="en-US" sz="1200" u="sng">
                  <a:solidFill>
                    <a:schemeClr val="tx1"/>
                  </a:solidFill>
                </a:rPr>
                <a:t> de </a:t>
              </a:r>
              <a:r>
                <a:rPr lang="en-US" sz="1200" u="sng" err="1">
                  <a:solidFill>
                    <a:schemeClr val="tx1"/>
                  </a:solidFill>
                </a:rPr>
                <a:t>sangre</a:t>
              </a:r>
              <a:endParaRPr lang="en-US" sz="1200" u="sng">
                <a:solidFill>
                  <a:schemeClr val="tx1"/>
                </a:solidFill>
              </a:endParaRPr>
            </a:p>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HTS: </a:t>
              </a:r>
              <a:r>
                <a:rPr lang="en-US" sz="1200">
                  <a:solidFill>
                    <a:schemeClr val="tx1"/>
                  </a:solidFill>
                </a:rPr>
                <a:t>Por favor, </a:t>
              </a:r>
              <a:r>
                <a:rPr lang="en-US" sz="1200" u="sng" err="1">
                  <a:solidFill>
                    <a:schemeClr val="tx1"/>
                  </a:solidFill>
                </a:rPr>
                <a:t>excluya</a:t>
              </a:r>
              <a:r>
                <a:rPr lang="en-US" sz="1200" u="sng">
                  <a:solidFill>
                    <a:schemeClr val="tx1"/>
                  </a:solidFill>
                </a:rPr>
                <a:t> el ANC </a:t>
              </a:r>
              <a:r>
                <a:rPr lang="en-US" sz="1200" err="1">
                  <a:solidFill>
                    <a:schemeClr val="tx1"/>
                  </a:solidFill>
                </a:rPr>
                <a:t>pero</a:t>
              </a:r>
              <a:r>
                <a:rPr lang="en-US" sz="1200">
                  <a:solidFill>
                    <a:schemeClr val="tx1"/>
                  </a:solidFill>
                </a:rPr>
                <a:t> </a:t>
              </a:r>
              <a:r>
                <a:rPr lang="en-US" sz="1200" u="sng" err="1">
                  <a:solidFill>
                    <a:schemeClr val="tx1"/>
                  </a:solidFill>
                </a:rPr>
                <a:t>incluya</a:t>
              </a:r>
              <a:r>
                <a:rPr lang="en-US" sz="1200" u="sng">
                  <a:solidFill>
                    <a:schemeClr val="tx1"/>
                  </a:solidFill>
                </a:rPr>
                <a:t> las </a:t>
              </a:r>
              <a:r>
                <a:rPr lang="en-US" sz="1200" u="sng" err="1">
                  <a:solidFill>
                    <a:schemeClr val="tx1"/>
                  </a:solidFill>
                </a:rPr>
                <a:t>pruebas</a:t>
              </a:r>
              <a:r>
                <a:rPr lang="en-US" sz="1200" u="sng">
                  <a:solidFill>
                    <a:schemeClr val="tx1"/>
                  </a:solidFill>
                </a:rPr>
                <a:t> de </a:t>
              </a:r>
              <a:r>
                <a:rPr lang="en-US" sz="1200" u="sng" err="1">
                  <a:solidFill>
                    <a:schemeClr val="tx1"/>
                  </a:solidFill>
                </a:rPr>
                <a:t>índice</a:t>
              </a:r>
              <a:r>
                <a:rPr lang="en-US" sz="1200" u="sng">
                  <a:solidFill>
                    <a:schemeClr val="tx1"/>
                  </a:solidFill>
                </a:rPr>
                <a:t> </a:t>
              </a:r>
              <a:r>
                <a:rPr lang="en-US" sz="1200" err="1">
                  <a:solidFill>
                    <a:schemeClr val="tx1"/>
                  </a:solidFill>
                </a:rPr>
                <a:t>en</a:t>
              </a:r>
              <a:r>
                <a:rPr lang="en-US" sz="1200">
                  <a:solidFill>
                    <a:schemeClr val="tx1"/>
                  </a:solidFill>
                </a:rPr>
                <a:t> las </a:t>
              </a:r>
              <a:r>
                <a:rPr lang="en-US" sz="1200" err="1">
                  <a:solidFill>
                    <a:schemeClr val="tx1"/>
                  </a:solidFill>
                </a:rPr>
                <a:t>filas</a:t>
              </a:r>
              <a:r>
                <a:rPr lang="en-US" sz="1200">
                  <a:solidFill>
                    <a:schemeClr val="tx1"/>
                  </a:solidFill>
                </a:rPr>
                <a:t> HTS.</a:t>
              </a:r>
            </a:p>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de APN: </a:t>
              </a:r>
              <a:r>
                <a:rPr lang="en-US" sz="1200" err="1">
                  <a:solidFill>
                    <a:schemeClr val="tx1"/>
                  </a:solidFill>
                </a:rPr>
                <a:t>Incluya</a:t>
              </a:r>
              <a:r>
                <a:rPr lang="en-US" sz="1200">
                  <a:solidFill>
                    <a:schemeClr val="tx1"/>
                  </a:solidFill>
                </a:rPr>
                <a:t> </a:t>
              </a:r>
              <a:r>
                <a:rPr lang="en-US" sz="1200" err="1">
                  <a:solidFill>
                    <a:schemeClr val="tx1"/>
                  </a:solidFill>
                </a:rPr>
                <a:t>aquí</a:t>
              </a:r>
              <a:r>
                <a:rPr lang="en-US" sz="1200">
                  <a:solidFill>
                    <a:schemeClr val="tx1"/>
                  </a:solidFill>
                </a:rPr>
                <a:t> </a:t>
              </a:r>
              <a:r>
                <a:rPr lang="en-US" sz="1200" err="1">
                  <a:solidFill>
                    <a:schemeClr val="tx1"/>
                  </a:solidFill>
                </a:rPr>
                <a:t>todas</a:t>
              </a:r>
              <a:r>
                <a:rPr lang="en-US" sz="1200">
                  <a:solidFill>
                    <a:schemeClr val="tx1"/>
                  </a:solidFill>
                </a:rPr>
                <a:t> las </a:t>
              </a:r>
              <a:r>
                <a:rPr lang="en-US" sz="1200" err="1">
                  <a:solidFill>
                    <a:schemeClr val="tx1"/>
                  </a:solidFill>
                </a:rPr>
                <a:t>pruebas</a:t>
              </a:r>
              <a:r>
                <a:rPr lang="en-US" sz="1200">
                  <a:solidFill>
                    <a:schemeClr val="tx1"/>
                  </a:solidFill>
                </a:rPr>
                <a:t> del CNA, </a:t>
              </a:r>
              <a:r>
                <a:rPr lang="en-US" sz="1200" err="1">
                  <a:solidFill>
                    <a:schemeClr val="tx1"/>
                  </a:solidFill>
                </a:rPr>
                <a:t>incluidas</a:t>
              </a:r>
              <a:r>
                <a:rPr lang="en-US" sz="1200">
                  <a:solidFill>
                    <a:schemeClr val="tx1"/>
                  </a:solidFill>
                </a:rPr>
                <a:t> las del </a:t>
              </a:r>
              <a:r>
                <a:rPr lang="en-US" sz="1200" err="1">
                  <a:solidFill>
                    <a:schemeClr val="tx1"/>
                  </a:solidFill>
                </a:rPr>
                <a:t>parto</a:t>
              </a:r>
              <a:endParaRPr lang="en-US" sz="1200">
                <a:solidFill>
                  <a:schemeClr val="tx1"/>
                </a:solidFill>
              </a:endParaRPr>
            </a:p>
          </p:txBody>
        </p:sp>
      </p:grpSp>
    </p:spTree>
    <p:extLst>
      <p:ext uri="{BB962C8B-B14F-4D97-AF65-F5344CB8AC3E}">
        <p14:creationId xmlns:p14="http://schemas.microsoft.com/office/powerpoint/2010/main" val="209552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CE18-331A-EE67-785B-8B14134519A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8F17962-E892-0767-20F4-240104308193}"/>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Pruebas del VIH</a:t>
            </a:r>
          </a:p>
        </p:txBody>
      </p:sp>
      <p:pic>
        <p:nvPicPr>
          <p:cNvPr id="6" name="Picture 5">
            <a:extLst>
              <a:ext uri="{FF2B5EF4-FFF2-40B4-BE49-F238E27FC236}">
                <a16:creationId xmlns:a16="http://schemas.microsoft.com/office/drawing/2014/main" id="{B5BE4FCA-528D-F2D4-2F31-7F40035154D4}"/>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47CD5906-50CF-658C-8D57-CAD0C71C2801}"/>
              </a:ext>
            </a:extLst>
          </p:cNvPr>
          <p:cNvSpPr txBox="1"/>
          <p:nvPr/>
        </p:nvSpPr>
        <p:spPr>
          <a:xfrm>
            <a:off x="256033" y="2776382"/>
            <a:ext cx="2944368"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solidFill>
                  <a:schemeClr val="bg1"/>
                </a:solidFill>
              </a:rPr>
              <a:t>Los </a:t>
            </a:r>
            <a:r>
              <a:rPr lang="en-US" err="1">
                <a:solidFill>
                  <a:schemeClr val="bg1"/>
                </a:solidFill>
              </a:rPr>
              <a:t>datos</a:t>
            </a:r>
            <a:r>
              <a:rPr lang="en-US">
                <a:solidFill>
                  <a:schemeClr val="bg1"/>
                </a:solidFill>
              </a:rPr>
              <a:t> de </a:t>
            </a:r>
            <a:r>
              <a:rPr lang="en-US" err="1">
                <a:solidFill>
                  <a:schemeClr val="bg1"/>
                </a:solidFill>
              </a:rPr>
              <a:t>este</a:t>
            </a:r>
            <a:r>
              <a:rPr lang="en-US">
                <a:solidFill>
                  <a:schemeClr val="bg1"/>
                </a:solidFill>
              </a:rPr>
              <a:t> editor no </a:t>
            </a:r>
            <a:r>
              <a:rPr lang="en-US" err="1">
                <a:solidFill>
                  <a:schemeClr val="bg1"/>
                </a:solidFill>
              </a:rPr>
              <a:t>afectan</a:t>
            </a:r>
            <a:r>
              <a:rPr lang="en-US">
                <a:solidFill>
                  <a:schemeClr val="bg1"/>
                </a:solidFill>
              </a:rPr>
              <a:t> (</a:t>
            </a:r>
            <a:r>
              <a:rPr lang="en-US" err="1">
                <a:solidFill>
                  <a:schemeClr val="bg1"/>
                </a:solidFill>
              </a:rPr>
              <a:t>actualmente</a:t>
            </a:r>
            <a:r>
              <a:rPr lang="en-US">
                <a:solidFill>
                  <a:schemeClr val="bg1"/>
                </a:solidFill>
              </a:rPr>
              <a:t>) a las </a:t>
            </a:r>
            <a:r>
              <a:rPr lang="en-US" err="1">
                <a:solidFill>
                  <a:schemeClr val="bg1"/>
                </a:solidFill>
              </a:rPr>
              <a:t>estimaciones</a:t>
            </a:r>
            <a:r>
              <a:rPr lang="en-US">
                <a:solidFill>
                  <a:schemeClr val="bg1"/>
                </a:solidFill>
              </a:rPr>
              <a:t> de AIM</a:t>
            </a: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a:t>
            </a:r>
            <a:r>
              <a:rPr lang="en-US" err="1">
                <a:solidFill>
                  <a:schemeClr val="bg1"/>
                </a:solidFill>
              </a:rPr>
              <a:t>datos</a:t>
            </a:r>
            <a:r>
              <a:rPr lang="en-US">
                <a:solidFill>
                  <a:schemeClr val="bg1"/>
                </a:solidFill>
              </a:rPr>
              <a:t> </a:t>
            </a:r>
            <a:r>
              <a:rPr lang="en-US" err="1">
                <a:solidFill>
                  <a:schemeClr val="bg1"/>
                </a:solidFill>
              </a:rPr>
              <a:t>proporcionan</a:t>
            </a:r>
            <a:r>
              <a:rPr lang="en-US">
                <a:solidFill>
                  <a:schemeClr val="bg1"/>
                </a:solidFill>
              </a:rPr>
              <a:t> un </a:t>
            </a:r>
            <a:r>
              <a:rPr lang="en-US" err="1">
                <a:solidFill>
                  <a:schemeClr val="bg1"/>
                </a:solidFill>
              </a:rPr>
              <a:t>contexto</a:t>
            </a:r>
            <a:r>
              <a:rPr lang="en-US">
                <a:solidFill>
                  <a:schemeClr val="bg1"/>
                </a:solidFill>
              </a:rPr>
              <a:t> </a:t>
            </a:r>
            <a:r>
              <a:rPr lang="en-US" err="1">
                <a:solidFill>
                  <a:schemeClr val="bg1"/>
                </a:solidFill>
              </a:rPr>
              <a:t>útil</a:t>
            </a:r>
            <a:r>
              <a:rPr lang="en-US">
                <a:solidFill>
                  <a:schemeClr val="bg1"/>
                </a:solidFill>
              </a:rPr>
              <a:t> para </a:t>
            </a:r>
            <a:r>
              <a:rPr lang="en-US" err="1">
                <a:solidFill>
                  <a:schemeClr val="bg1"/>
                </a:solidFill>
              </a:rPr>
              <a:t>interpretar</a:t>
            </a:r>
            <a:r>
              <a:rPr lang="en-US">
                <a:solidFill>
                  <a:schemeClr val="bg1"/>
                </a:solidFill>
              </a:rPr>
              <a:t> </a:t>
            </a:r>
            <a:r>
              <a:rPr lang="en-US" err="1">
                <a:solidFill>
                  <a:schemeClr val="bg1"/>
                </a:solidFill>
              </a:rPr>
              <a:t>los</a:t>
            </a:r>
            <a:r>
              <a:rPr lang="en-US">
                <a:solidFill>
                  <a:schemeClr val="bg1"/>
                </a:solidFill>
              </a:rPr>
              <a:t> </a:t>
            </a:r>
            <a:r>
              <a:rPr lang="en-US" err="1">
                <a:solidFill>
                  <a:schemeClr val="bg1"/>
                </a:solidFill>
              </a:rPr>
              <a:t>cambios</a:t>
            </a:r>
            <a:r>
              <a:rPr lang="en-US">
                <a:solidFill>
                  <a:schemeClr val="bg1"/>
                </a:solidFill>
              </a:rPr>
              <a:t> </a:t>
            </a:r>
            <a:r>
              <a:rPr lang="en-US" err="1">
                <a:solidFill>
                  <a:schemeClr val="bg1"/>
                </a:solidFill>
              </a:rPr>
              <a:t>en</a:t>
            </a:r>
            <a:r>
              <a:rPr lang="en-US">
                <a:solidFill>
                  <a:schemeClr val="bg1"/>
                </a:solidFill>
              </a:rPr>
              <a:t> el </a:t>
            </a:r>
            <a:r>
              <a:rPr lang="en-US" err="1">
                <a:solidFill>
                  <a:schemeClr val="bg1"/>
                </a:solidFill>
              </a:rPr>
              <a:t>conocimiento</a:t>
            </a:r>
            <a:r>
              <a:rPr lang="en-US">
                <a:solidFill>
                  <a:schemeClr val="bg1"/>
                </a:solidFill>
              </a:rPr>
              <a:t> del </a:t>
            </a:r>
            <a:r>
              <a:rPr lang="en-US" err="1">
                <a:solidFill>
                  <a:schemeClr val="bg1"/>
                </a:solidFill>
              </a:rPr>
              <a:t>estatus</a:t>
            </a:r>
            <a:endParaRPr lang="en-US">
              <a:solidFill>
                <a:schemeClr val="bg1"/>
              </a:solidFill>
            </a:endParaRP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son </a:t>
            </a:r>
            <a:r>
              <a:rPr lang="en-US" err="1">
                <a:solidFill>
                  <a:schemeClr val="bg1"/>
                </a:solidFill>
              </a:rPr>
              <a:t>los</a:t>
            </a:r>
            <a:r>
              <a:rPr lang="en-US">
                <a:solidFill>
                  <a:schemeClr val="bg1"/>
                </a:solidFill>
              </a:rPr>
              <a:t> </a:t>
            </a:r>
            <a:r>
              <a:rPr lang="en-US" err="1">
                <a:solidFill>
                  <a:schemeClr val="bg1"/>
                </a:solidFill>
              </a:rPr>
              <a:t>datos</a:t>
            </a:r>
            <a:r>
              <a:rPr lang="en-US">
                <a:solidFill>
                  <a:schemeClr val="bg1"/>
                </a:solidFill>
              </a:rPr>
              <a:t> para </a:t>
            </a:r>
            <a:r>
              <a:rPr lang="en-US" err="1">
                <a:solidFill>
                  <a:schemeClr val="bg1"/>
                </a:solidFill>
              </a:rPr>
              <a:t>los</a:t>
            </a:r>
            <a:r>
              <a:rPr lang="en-US">
                <a:solidFill>
                  <a:schemeClr val="bg1"/>
                </a:solidFill>
              </a:rPr>
              <a:t> </a:t>
            </a:r>
            <a:r>
              <a:rPr lang="en-US" err="1">
                <a:solidFill>
                  <a:schemeClr val="bg1"/>
                </a:solidFill>
              </a:rPr>
              <a:t>informes</a:t>
            </a:r>
            <a:r>
              <a:rPr lang="en-US">
                <a:solidFill>
                  <a:schemeClr val="bg1"/>
                </a:solidFill>
              </a:rPr>
              <a:t> GAM</a:t>
            </a:r>
          </a:p>
        </p:txBody>
      </p:sp>
      <p:pic>
        <p:nvPicPr>
          <p:cNvPr id="5" name="Picture 4">
            <a:extLst>
              <a:ext uri="{FF2B5EF4-FFF2-40B4-BE49-F238E27FC236}">
                <a16:creationId xmlns:a16="http://schemas.microsoft.com/office/drawing/2014/main" id="{52358700-AF0C-FCE4-D070-7EC1D708550F}"/>
              </a:ext>
            </a:extLst>
          </p:cNvPr>
          <p:cNvPicPr>
            <a:picLocks noChangeAspect="1"/>
          </p:cNvPicPr>
          <p:nvPr/>
        </p:nvPicPr>
        <p:blipFill>
          <a:blip r:embed="rId4"/>
          <a:stretch>
            <a:fillRect/>
          </a:stretch>
        </p:blipFill>
        <p:spPr>
          <a:xfrm>
            <a:off x="3461688" y="534264"/>
            <a:ext cx="8372350" cy="5457310"/>
          </a:xfrm>
          <a:prstGeom prst="rect">
            <a:avLst/>
          </a:prstGeom>
        </p:spPr>
      </p:pic>
      <p:grpSp>
        <p:nvGrpSpPr>
          <p:cNvPr id="3" name="Group 2">
            <a:extLst>
              <a:ext uri="{FF2B5EF4-FFF2-40B4-BE49-F238E27FC236}">
                <a16:creationId xmlns:a16="http://schemas.microsoft.com/office/drawing/2014/main" id="{BC4E4024-D94A-6465-1458-0BD89A74D80C}"/>
              </a:ext>
            </a:extLst>
          </p:cNvPr>
          <p:cNvGrpSpPr/>
          <p:nvPr/>
        </p:nvGrpSpPr>
        <p:grpSpPr>
          <a:xfrm>
            <a:off x="3541502" y="866426"/>
            <a:ext cx="7873791" cy="1184659"/>
            <a:chOff x="3594665" y="2244341"/>
            <a:chExt cx="7873791" cy="1184659"/>
          </a:xfrm>
        </p:grpSpPr>
        <p:sp>
          <p:nvSpPr>
            <p:cNvPr id="7" name="Rectangle 6">
              <a:extLst>
                <a:ext uri="{FF2B5EF4-FFF2-40B4-BE49-F238E27FC236}">
                  <a16:creationId xmlns:a16="http://schemas.microsoft.com/office/drawing/2014/main" id="{7565FB9D-2CBD-7279-E603-81A8271C903B}"/>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6E0D41-4365-9787-C489-EA30C0AB298B}"/>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a:t>
              </a:r>
              <a:r>
                <a:rPr lang="en-US" sz="1200" b="1" err="1">
                  <a:solidFill>
                    <a:schemeClr val="tx1"/>
                  </a:solidFill>
                </a:rPr>
                <a:t>diagnósticas</a:t>
              </a:r>
              <a:r>
                <a:rPr lang="en-US" sz="1200" b="1">
                  <a:solidFill>
                    <a:schemeClr val="tx1"/>
                  </a:solidFill>
                </a:rPr>
                <a:t>: </a:t>
              </a:r>
              <a:r>
                <a:rPr lang="en-US" sz="1200">
                  <a:solidFill>
                    <a:schemeClr val="tx1"/>
                  </a:solidFill>
                </a:rPr>
                <a:t>Deben ser </a:t>
              </a:r>
              <a:r>
                <a:rPr lang="en-US" sz="1200" err="1">
                  <a:solidFill>
                    <a:schemeClr val="tx1"/>
                  </a:solidFill>
                </a:rPr>
                <a:t>iguales</a:t>
              </a:r>
              <a:r>
                <a:rPr lang="en-US" sz="1200">
                  <a:solidFill>
                    <a:schemeClr val="tx1"/>
                  </a:solidFill>
                </a:rPr>
                <a:t> a HTS + ANC; </a:t>
              </a:r>
              <a:r>
                <a:rPr lang="en-US" sz="1200" u="sng" err="1">
                  <a:solidFill>
                    <a:schemeClr val="tx1"/>
                  </a:solidFill>
                </a:rPr>
                <a:t>excluir</a:t>
              </a:r>
              <a:r>
                <a:rPr lang="en-US" sz="1200" u="sng">
                  <a:solidFill>
                    <a:schemeClr val="tx1"/>
                  </a:solidFill>
                </a:rPr>
                <a:t> las </a:t>
              </a:r>
              <a:r>
                <a:rPr lang="en-US" sz="1200" u="sng" err="1">
                  <a:solidFill>
                    <a:schemeClr val="tx1"/>
                  </a:solidFill>
                </a:rPr>
                <a:t>autopruebas</a:t>
              </a:r>
              <a:r>
                <a:rPr lang="en-US" sz="1200" u="sng">
                  <a:solidFill>
                    <a:schemeClr val="tx1"/>
                  </a:solidFill>
                </a:rPr>
                <a:t> y el </a:t>
              </a:r>
              <a:r>
                <a:rPr lang="en-US" sz="1200" u="sng" err="1">
                  <a:solidFill>
                    <a:schemeClr val="tx1"/>
                  </a:solidFill>
                </a:rPr>
                <a:t>cribado</a:t>
              </a:r>
              <a:r>
                <a:rPr lang="en-US" sz="1200" u="sng">
                  <a:solidFill>
                    <a:schemeClr val="tx1"/>
                  </a:solidFill>
                </a:rPr>
                <a:t> de </a:t>
              </a:r>
              <a:r>
                <a:rPr lang="en-US" sz="1200" u="sng" err="1">
                  <a:solidFill>
                    <a:schemeClr val="tx1"/>
                  </a:solidFill>
                </a:rPr>
                <a:t>donantes</a:t>
              </a:r>
              <a:r>
                <a:rPr lang="en-US" sz="1200" u="sng">
                  <a:solidFill>
                    <a:schemeClr val="tx1"/>
                  </a:solidFill>
                </a:rPr>
                <a:t> de </a:t>
              </a:r>
              <a:r>
                <a:rPr lang="en-US" sz="1200" u="sng" err="1">
                  <a:solidFill>
                    <a:schemeClr val="tx1"/>
                  </a:solidFill>
                </a:rPr>
                <a:t>sangre</a:t>
              </a:r>
              <a:endParaRPr lang="en-US" sz="1200" u="sng">
                <a:solidFill>
                  <a:schemeClr val="tx1"/>
                </a:solidFill>
              </a:endParaRPr>
            </a:p>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HTS: </a:t>
              </a:r>
              <a:r>
                <a:rPr lang="en-US" sz="1200">
                  <a:solidFill>
                    <a:schemeClr val="tx1"/>
                  </a:solidFill>
                </a:rPr>
                <a:t>Por favor, </a:t>
              </a:r>
              <a:r>
                <a:rPr lang="en-US" sz="1200" u="sng" err="1">
                  <a:solidFill>
                    <a:schemeClr val="tx1"/>
                  </a:solidFill>
                </a:rPr>
                <a:t>excluya</a:t>
              </a:r>
              <a:r>
                <a:rPr lang="en-US" sz="1200" u="sng">
                  <a:solidFill>
                    <a:schemeClr val="tx1"/>
                  </a:solidFill>
                </a:rPr>
                <a:t> el ANC </a:t>
              </a:r>
              <a:r>
                <a:rPr lang="en-US" sz="1200" err="1">
                  <a:solidFill>
                    <a:schemeClr val="tx1"/>
                  </a:solidFill>
                </a:rPr>
                <a:t>pero</a:t>
              </a:r>
              <a:r>
                <a:rPr lang="en-US" sz="1200">
                  <a:solidFill>
                    <a:schemeClr val="tx1"/>
                  </a:solidFill>
                </a:rPr>
                <a:t> </a:t>
              </a:r>
              <a:r>
                <a:rPr lang="en-US" sz="1200" u="sng" err="1">
                  <a:solidFill>
                    <a:schemeClr val="tx1"/>
                  </a:solidFill>
                </a:rPr>
                <a:t>incluya</a:t>
              </a:r>
              <a:r>
                <a:rPr lang="en-US" sz="1200" u="sng">
                  <a:solidFill>
                    <a:schemeClr val="tx1"/>
                  </a:solidFill>
                </a:rPr>
                <a:t> las </a:t>
              </a:r>
              <a:r>
                <a:rPr lang="en-US" sz="1200" u="sng" err="1">
                  <a:solidFill>
                    <a:schemeClr val="tx1"/>
                  </a:solidFill>
                </a:rPr>
                <a:t>pruebas</a:t>
              </a:r>
              <a:r>
                <a:rPr lang="en-US" sz="1200" u="sng">
                  <a:solidFill>
                    <a:schemeClr val="tx1"/>
                  </a:solidFill>
                </a:rPr>
                <a:t> de </a:t>
              </a:r>
              <a:r>
                <a:rPr lang="en-US" sz="1200" u="sng" err="1">
                  <a:solidFill>
                    <a:schemeClr val="tx1"/>
                  </a:solidFill>
                </a:rPr>
                <a:t>índice</a:t>
              </a:r>
              <a:r>
                <a:rPr lang="en-US" sz="1200" u="sng">
                  <a:solidFill>
                    <a:schemeClr val="tx1"/>
                  </a:solidFill>
                </a:rPr>
                <a:t> </a:t>
              </a:r>
              <a:r>
                <a:rPr lang="en-US" sz="1200" err="1">
                  <a:solidFill>
                    <a:schemeClr val="tx1"/>
                  </a:solidFill>
                </a:rPr>
                <a:t>en</a:t>
              </a:r>
              <a:r>
                <a:rPr lang="en-US" sz="1200">
                  <a:solidFill>
                    <a:schemeClr val="tx1"/>
                  </a:solidFill>
                </a:rPr>
                <a:t> las </a:t>
              </a:r>
              <a:r>
                <a:rPr lang="en-US" sz="1200" err="1">
                  <a:solidFill>
                    <a:schemeClr val="tx1"/>
                  </a:solidFill>
                </a:rPr>
                <a:t>filas</a:t>
              </a:r>
              <a:r>
                <a:rPr lang="en-US" sz="1200">
                  <a:solidFill>
                    <a:schemeClr val="tx1"/>
                  </a:solidFill>
                </a:rPr>
                <a:t> HTS.</a:t>
              </a:r>
            </a:p>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de APN: </a:t>
              </a:r>
              <a:r>
                <a:rPr lang="en-US" sz="1200" err="1">
                  <a:solidFill>
                    <a:schemeClr val="tx1"/>
                  </a:solidFill>
                </a:rPr>
                <a:t>Incluya</a:t>
              </a:r>
              <a:r>
                <a:rPr lang="en-US" sz="1200">
                  <a:solidFill>
                    <a:schemeClr val="tx1"/>
                  </a:solidFill>
                </a:rPr>
                <a:t> </a:t>
              </a:r>
              <a:r>
                <a:rPr lang="en-US" sz="1200" err="1">
                  <a:solidFill>
                    <a:schemeClr val="tx1"/>
                  </a:solidFill>
                </a:rPr>
                <a:t>aquí</a:t>
              </a:r>
              <a:r>
                <a:rPr lang="en-US" sz="1200">
                  <a:solidFill>
                    <a:schemeClr val="tx1"/>
                  </a:solidFill>
                </a:rPr>
                <a:t> </a:t>
              </a:r>
              <a:r>
                <a:rPr lang="en-US" sz="1200" err="1">
                  <a:solidFill>
                    <a:schemeClr val="tx1"/>
                  </a:solidFill>
                </a:rPr>
                <a:t>todas</a:t>
              </a:r>
              <a:r>
                <a:rPr lang="en-US" sz="1200">
                  <a:solidFill>
                    <a:schemeClr val="tx1"/>
                  </a:solidFill>
                </a:rPr>
                <a:t> las </a:t>
              </a:r>
              <a:r>
                <a:rPr lang="en-US" sz="1200" err="1">
                  <a:solidFill>
                    <a:schemeClr val="tx1"/>
                  </a:solidFill>
                </a:rPr>
                <a:t>pruebas</a:t>
              </a:r>
              <a:r>
                <a:rPr lang="en-US" sz="1200">
                  <a:solidFill>
                    <a:schemeClr val="tx1"/>
                  </a:solidFill>
                </a:rPr>
                <a:t> del CNA, </a:t>
              </a:r>
              <a:r>
                <a:rPr lang="en-US" sz="1200" err="1">
                  <a:solidFill>
                    <a:schemeClr val="tx1"/>
                  </a:solidFill>
                </a:rPr>
                <a:t>incluidas</a:t>
              </a:r>
              <a:r>
                <a:rPr lang="en-US" sz="1200">
                  <a:solidFill>
                    <a:schemeClr val="tx1"/>
                  </a:solidFill>
                </a:rPr>
                <a:t> las del </a:t>
              </a:r>
              <a:r>
                <a:rPr lang="en-US" sz="1200" err="1">
                  <a:solidFill>
                    <a:schemeClr val="tx1"/>
                  </a:solidFill>
                </a:rPr>
                <a:t>parto</a:t>
              </a:r>
              <a:endParaRPr lang="en-US" sz="1200">
                <a:solidFill>
                  <a:schemeClr val="tx1"/>
                </a:solidFill>
              </a:endParaRPr>
            </a:p>
          </p:txBody>
        </p:sp>
      </p:grpSp>
      <p:sp>
        <p:nvSpPr>
          <p:cNvPr id="10" name="Rectangle 9">
            <a:extLst>
              <a:ext uri="{FF2B5EF4-FFF2-40B4-BE49-F238E27FC236}">
                <a16:creationId xmlns:a16="http://schemas.microsoft.com/office/drawing/2014/main" id="{4465775E-AAC6-E175-B67A-AE8D318EFDD9}"/>
              </a:ext>
            </a:extLst>
          </p:cNvPr>
          <p:cNvSpPr/>
          <p:nvPr/>
        </p:nvSpPr>
        <p:spPr>
          <a:xfrm>
            <a:off x="3541502" y="200789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80A741-5B3A-DB05-8924-4A7BDCFF0D3C}"/>
              </a:ext>
            </a:extLst>
          </p:cNvPr>
          <p:cNvSpPr/>
          <p:nvPr/>
        </p:nvSpPr>
        <p:spPr>
          <a:xfrm>
            <a:off x="5568080" y="200789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50" b="1" err="1">
                <a:solidFill>
                  <a:schemeClr val="tx1"/>
                </a:solidFill>
              </a:rPr>
              <a:t>Autodiagnóstico</a:t>
            </a:r>
            <a:r>
              <a:rPr lang="en-US" sz="1350" b="1">
                <a:solidFill>
                  <a:schemeClr val="tx1"/>
                </a:solidFill>
              </a:rPr>
              <a:t> del VIH</a:t>
            </a:r>
            <a:r>
              <a:rPr lang="en-US" sz="1350">
                <a:solidFill>
                  <a:schemeClr val="tx1"/>
                </a:solidFill>
              </a:rPr>
              <a:t>: </a:t>
            </a:r>
            <a:r>
              <a:rPr lang="en-US" sz="1350" err="1">
                <a:solidFill>
                  <a:schemeClr val="tx1"/>
                </a:solidFill>
              </a:rPr>
              <a:t>Ahora</a:t>
            </a:r>
            <a:r>
              <a:rPr lang="en-US" sz="1350">
                <a:solidFill>
                  <a:schemeClr val="tx1"/>
                </a:solidFill>
              </a:rPr>
              <a:t> </a:t>
            </a:r>
            <a:r>
              <a:rPr lang="en-US" sz="1350" err="1">
                <a:solidFill>
                  <a:schemeClr val="tx1"/>
                </a:solidFill>
              </a:rPr>
              <a:t>puede</a:t>
            </a:r>
            <a:r>
              <a:rPr lang="en-US" sz="1350">
                <a:solidFill>
                  <a:schemeClr val="tx1"/>
                </a:solidFill>
              </a:rPr>
              <a:t> </a:t>
            </a:r>
            <a:r>
              <a:rPr lang="en-US" sz="1350" err="1">
                <a:solidFill>
                  <a:schemeClr val="tx1"/>
                </a:solidFill>
              </a:rPr>
              <a:t>introducir</a:t>
            </a:r>
            <a:endParaRPr lang="en-US" sz="1350">
              <a:solidFill>
                <a:schemeClr val="tx1"/>
              </a:solidFill>
            </a:endParaRPr>
          </a:p>
          <a:p>
            <a:pPr marL="285750" indent="-285750">
              <a:buFont typeface="Arial" panose="020B0604020202020204" pitchFamily="34" charset="0"/>
              <a:buChar char="•"/>
            </a:pPr>
            <a:r>
              <a:rPr lang="en-US" sz="1350">
                <a:solidFill>
                  <a:schemeClr val="tx1"/>
                </a:solidFill>
              </a:rPr>
              <a:t>Si </a:t>
            </a:r>
            <a:r>
              <a:rPr lang="en-US" sz="1350" err="1">
                <a:solidFill>
                  <a:schemeClr val="tx1"/>
                </a:solidFill>
              </a:rPr>
              <a:t>los</a:t>
            </a:r>
            <a:r>
              <a:rPr lang="en-US" sz="1350">
                <a:solidFill>
                  <a:schemeClr val="tx1"/>
                </a:solidFill>
              </a:rPr>
              <a:t> </a:t>
            </a:r>
            <a:r>
              <a:rPr lang="en-US" sz="1350" err="1">
                <a:solidFill>
                  <a:schemeClr val="tx1"/>
                </a:solidFill>
              </a:rPr>
              <a:t>autodiagnósticos</a:t>
            </a:r>
            <a:r>
              <a:rPr lang="en-US" sz="1350">
                <a:solidFill>
                  <a:schemeClr val="tx1"/>
                </a:solidFill>
              </a:rPr>
              <a:t> se </a:t>
            </a:r>
            <a:r>
              <a:rPr lang="en-US" sz="1350" err="1">
                <a:solidFill>
                  <a:schemeClr val="tx1"/>
                </a:solidFill>
              </a:rPr>
              <a:t>hicieron</a:t>
            </a:r>
            <a:r>
              <a:rPr lang="en-US" sz="1350">
                <a:solidFill>
                  <a:schemeClr val="tx1"/>
                </a:solidFill>
              </a:rPr>
              <a:t> con </a:t>
            </a:r>
            <a:r>
              <a:rPr lang="en-US" sz="1350" err="1">
                <a:solidFill>
                  <a:schemeClr val="tx1"/>
                </a:solidFill>
              </a:rPr>
              <a:t>ayuda</a:t>
            </a:r>
            <a:r>
              <a:rPr lang="en-US" sz="1350">
                <a:solidFill>
                  <a:schemeClr val="tx1"/>
                </a:solidFill>
              </a:rPr>
              <a:t> de un </a:t>
            </a:r>
            <a:r>
              <a:rPr lang="en-US" sz="1350" err="1">
                <a:solidFill>
                  <a:schemeClr val="tx1"/>
                </a:solidFill>
              </a:rPr>
              <a:t>proveedor</a:t>
            </a:r>
            <a:r>
              <a:rPr lang="en-US" sz="1350">
                <a:solidFill>
                  <a:schemeClr val="tx1"/>
                </a:solidFill>
              </a:rPr>
              <a:t> de HTS</a:t>
            </a:r>
          </a:p>
          <a:p>
            <a:pPr marL="285750" indent="-285750">
              <a:buFont typeface="Arial" panose="020B0604020202020204" pitchFamily="34" charset="0"/>
              <a:buChar char="•"/>
            </a:pPr>
            <a:r>
              <a:rPr lang="en-US" sz="1350">
                <a:solidFill>
                  <a:schemeClr val="tx1"/>
                </a:solidFill>
              </a:rPr>
              <a:t>Si el kit era para </a:t>
            </a:r>
            <a:r>
              <a:rPr lang="en-US" sz="1350" err="1">
                <a:solidFill>
                  <a:schemeClr val="tx1"/>
                </a:solidFill>
              </a:rPr>
              <a:t>uso</a:t>
            </a:r>
            <a:r>
              <a:rPr lang="en-US" sz="1350">
                <a:solidFill>
                  <a:schemeClr val="tx1"/>
                </a:solidFill>
              </a:rPr>
              <a:t> del </a:t>
            </a:r>
            <a:r>
              <a:rPr lang="en-US" sz="1350" err="1">
                <a:solidFill>
                  <a:schemeClr val="tx1"/>
                </a:solidFill>
              </a:rPr>
              <a:t>destinatario</a:t>
            </a:r>
            <a:r>
              <a:rPr lang="en-US" sz="1350">
                <a:solidFill>
                  <a:schemeClr val="tx1"/>
                </a:solidFill>
              </a:rPr>
              <a:t> (</a:t>
            </a:r>
            <a:r>
              <a:rPr lang="en-US" sz="1350" err="1">
                <a:solidFill>
                  <a:schemeClr val="tx1"/>
                </a:solidFill>
              </a:rPr>
              <a:t>primario</a:t>
            </a:r>
            <a:r>
              <a:rPr lang="en-US" sz="1350">
                <a:solidFill>
                  <a:schemeClr val="tx1"/>
                </a:solidFill>
              </a:rPr>
              <a:t>) o de </a:t>
            </a:r>
            <a:r>
              <a:rPr lang="en-US" sz="1350" err="1">
                <a:solidFill>
                  <a:schemeClr val="tx1"/>
                </a:solidFill>
              </a:rPr>
              <a:t>otras</a:t>
            </a:r>
            <a:r>
              <a:rPr lang="en-US" sz="1350">
                <a:solidFill>
                  <a:schemeClr val="tx1"/>
                </a:solidFill>
              </a:rPr>
              <a:t> personas (</a:t>
            </a:r>
            <a:r>
              <a:rPr lang="en-US" sz="1350" err="1">
                <a:solidFill>
                  <a:schemeClr val="tx1"/>
                </a:solidFill>
              </a:rPr>
              <a:t>secundario</a:t>
            </a:r>
            <a:r>
              <a:rPr lang="en-US" sz="1350">
                <a:solidFill>
                  <a:schemeClr val="tx1"/>
                </a:solidFill>
              </a:rPr>
              <a:t>)</a:t>
            </a:r>
          </a:p>
          <a:p>
            <a:pPr marL="285750" indent="-285750">
              <a:buFont typeface="Arial" panose="020B0604020202020204" pitchFamily="34" charset="0"/>
              <a:buChar char="•"/>
            </a:pPr>
            <a:r>
              <a:rPr lang="en-US" sz="1350" err="1">
                <a:solidFill>
                  <a:schemeClr val="tx1"/>
                </a:solidFill>
              </a:rPr>
              <a:t>Número</a:t>
            </a:r>
            <a:r>
              <a:rPr lang="en-US" sz="1350">
                <a:solidFill>
                  <a:schemeClr val="tx1"/>
                </a:solidFill>
              </a:rPr>
              <a:t> de personas </a:t>
            </a:r>
            <a:r>
              <a:rPr lang="en-US" sz="1350" err="1">
                <a:solidFill>
                  <a:schemeClr val="tx1"/>
                </a:solidFill>
              </a:rPr>
              <a:t>confirmadas</a:t>
            </a:r>
            <a:r>
              <a:rPr lang="en-US" sz="1350">
                <a:solidFill>
                  <a:schemeClr val="tx1"/>
                </a:solidFill>
              </a:rPr>
              <a:t> </a:t>
            </a:r>
            <a:r>
              <a:rPr lang="en-US" sz="1350" err="1">
                <a:solidFill>
                  <a:schemeClr val="tx1"/>
                </a:solidFill>
              </a:rPr>
              <a:t>positivas</a:t>
            </a:r>
            <a:r>
              <a:rPr lang="en-US" sz="1350">
                <a:solidFill>
                  <a:schemeClr val="tx1"/>
                </a:solidFill>
              </a:rPr>
              <a:t> </a:t>
            </a:r>
            <a:r>
              <a:rPr lang="en-US" sz="1350" err="1">
                <a:solidFill>
                  <a:schemeClr val="tx1"/>
                </a:solidFill>
              </a:rPr>
              <a:t>en</a:t>
            </a:r>
            <a:r>
              <a:rPr lang="en-US" sz="1350">
                <a:solidFill>
                  <a:schemeClr val="tx1"/>
                </a:solidFill>
              </a:rPr>
              <a:t> el HTS </a:t>
            </a:r>
            <a:r>
              <a:rPr lang="en-US" sz="1350" err="1">
                <a:solidFill>
                  <a:schemeClr val="tx1"/>
                </a:solidFill>
              </a:rPr>
              <a:t>tras</a:t>
            </a:r>
            <a:r>
              <a:rPr lang="en-US" sz="1350">
                <a:solidFill>
                  <a:schemeClr val="tx1"/>
                </a:solidFill>
              </a:rPr>
              <a:t> un </a:t>
            </a:r>
            <a:r>
              <a:rPr lang="en-US" sz="1350" err="1">
                <a:solidFill>
                  <a:schemeClr val="tx1"/>
                </a:solidFill>
              </a:rPr>
              <a:t>autotest</a:t>
            </a:r>
            <a:r>
              <a:rPr lang="en-US" sz="1350">
                <a:solidFill>
                  <a:schemeClr val="tx1"/>
                </a:solidFill>
              </a:rPr>
              <a:t> </a:t>
            </a:r>
            <a:r>
              <a:rPr lang="en-US" sz="1350" err="1">
                <a:solidFill>
                  <a:schemeClr val="tx1"/>
                </a:solidFill>
              </a:rPr>
              <a:t>reactivo</a:t>
            </a:r>
            <a:endParaRPr lang="en-US" sz="1350">
              <a:solidFill>
                <a:schemeClr val="tx1"/>
              </a:solidFill>
            </a:endParaRPr>
          </a:p>
        </p:txBody>
      </p:sp>
    </p:spTree>
    <p:extLst>
      <p:ext uri="{BB962C8B-B14F-4D97-AF65-F5344CB8AC3E}">
        <p14:creationId xmlns:p14="http://schemas.microsoft.com/office/powerpoint/2010/main" val="153139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5FB1-BBF6-1F61-9FCD-0129CCE044E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B25BAF5-96EB-9254-C1E1-DCBAD6D91660}"/>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Pruebas del VIH</a:t>
            </a:r>
          </a:p>
        </p:txBody>
      </p:sp>
      <p:pic>
        <p:nvPicPr>
          <p:cNvPr id="6" name="Picture 5">
            <a:extLst>
              <a:ext uri="{FF2B5EF4-FFF2-40B4-BE49-F238E27FC236}">
                <a16:creationId xmlns:a16="http://schemas.microsoft.com/office/drawing/2014/main" id="{3AD0939A-611C-CD44-61C1-8C9138C747D8}"/>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2" name="TextBox 1">
            <a:extLst>
              <a:ext uri="{FF2B5EF4-FFF2-40B4-BE49-F238E27FC236}">
                <a16:creationId xmlns:a16="http://schemas.microsoft.com/office/drawing/2014/main" id="{320AA081-A345-65D7-1E1A-0D6CCD51FFCC}"/>
              </a:ext>
            </a:extLst>
          </p:cNvPr>
          <p:cNvSpPr txBox="1"/>
          <p:nvPr/>
        </p:nvSpPr>
        <p:spPr>
          <a:xfrm>
            <a:off x="256033" y="2776382"/>
            <a:ext cx="2944368"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solidFill>
                  <a:schemeClr val="bg1"/>
                </a:solidFill>
              </a:rPr>
              <a:t>Los </a:t>
            </a:r>
            <a:r>
              <a:rPr lang="en-US" err="1">
                <a:solidFill>
                  <a:schemeClr val="bg1"/>
                </a:solidFill>
              </a:rPr>
              <a:t>datos</a:t>
            </a:r>
            <a:r>
              <a:rPr lang="en-US">
                <a:solidFill>
                  <a:schemeClr val="bg1"/>
                </a:solidFill>
              </a:rPr>
              <a:t> de </a:t>
            </a:r>
            <a:r>
              <a:rPr lang="en-US" err="1">
                <a:solidFill>
                  <a:schemeClr val="bg1"/>
                </a:solidFill>
              </a:rPr>
              <a:t>este</a:t>
            </a:r>
            <a:r>
              <a:rPr lang="en-US">
                <a:solidFill>
                  <a:schemeClr val="bg1"/>
                </a:solidFill>
              </a:rPr>
              <a:t> editor no </a:t>
            </a:r>
            <a:r>
              <a:rPr lang="en-US" err="1">
                <a:solidFill>
                  <a:schemeClr val="bg1"/>
                </a:solidFill>
              </a:rPr>
              <a:t>afectan</a:t>
            </a:r>
            <a:r>
              <a:rPr lang="en-US">
                <a:solidFill>
                  <a:schemeClr val="bg1"/>
                </a:solidFill>
              </a:rPr>
              <a:t> (</a:t>
            </a:r>
            <a:r>
              <a:rPr lang="en-US" err="1">
                <a:solidFill>
                  <a:schemeClr val="bg1"/>
                </a:solidFill>
              </a:rPr>
              <a:t>actualmente</a:t>
            </a:r>
            <a:r>
              <a:rPr lang="en-US">
                <a:solidFill>
                  <a:schemeClr val="bg1"/>
                </a:solidFill>
              </a:rPr>
              <a:t>) a las </a:t>
            </a:r>
            <a:r>
              <a:rPr lang="en-US" err="1">
                <a:solidFill>
                  <a:schemeClr val="bg1"/>
                </a:solidFill>
              </a:rPr>
              <a:t>estimaciones</a:t>
            </a:r>
            <a:r>
              <a:rPr lang="en-US">
                <a:solidFill>
                  <a:schemeClr val="bg1"/>
                </a:solidFill>
              </a:rPr>
              <a:t> de AIM</a:t>
            </a: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a:t>
            </a:r>
            <a:r>
              <a:rPr lang="en-US" err="1">
                <a:solidFill>
                  <a:schemeClr val="bg1"/>
                </a:solidFill>
              </a:rPr>
              <a:t>datos</a:t>
            </a:r>
            <a:r>
              <a:rPr lang="en-US">
                <a:solidFill>
                  <a:schemeClr val="bg1"/>
                </a:solidFill>
              </a:rPr>
              <a:t> </a:t>
            </a:r>
            <a:r>
              <a:rPr lang="en-US" err="1">
                <a:solidFill>
                  <a:schemeClr val="bg1"/>
                </a:solidFill>
              </a:rPr>
              <a:t>proporcionan</a:t>
            </a:r>
            <a:r>
              <a:rPr lang="en-US">
                <a:solidFill>
                  <a:schemeClr val="bg1"/>
                </a:solidFill>
              </a:rPr>
              <a:t> un </a:t>
            </a:r>
            <a:r>
              <a:rPr lang="en-US" err="1">
                <a:solidFill>
                  <a:schemeClr val="bg1"/>
                </a:solidFill>
              </a:rPr>
              <a:t>contexto</a:t>
            </a:r>
            <a:r>
              <a:rPr lang="en-US">
                <a:solidFill>
                  <a:schemeClr val="bg1"/>
                </a:solidFill>
              </a:rPr>
              <a:t> </a:t>
            </a:r>
            <a:r>
              <a:rPr lang="en-US" err="1">
                <a:solidFill>
                  <a:schemeClr val="bg1"/>
                </a:solidFill>
              </a:rPr>
              <a:t>útil</a:t>
            </a:r>
            <a:r>
              <a:rPr lang="en-US">
                <a:solidFill>
                  <a:schemeClr val="bg1"/>
                </a:solidFill>
              </a:rPr>
              <a:t> para </a:t>
            </a:r>
            <a:r>
              <a:rPr lang="en-US" err="1">
                <a:solidFill>
                  <a:schemeClr val="bg1"/>
                </a:solidFill>
              </a:rPr>
              <a:t>interpretar</a:t>
            </a:r>
            <a:r>
              <a:rPr lang="en-US">
                <a:solidFill>
                  <a:schemeClr val="bg1"/>
                </a:solidFill>
              </a:rPr>
              <a:t> </a:t>
            </a:r>
            <a:r>
              <a:rPr lang="en-US" err="1">
                <a:solidFill>
                  <a:schemeClr val="bg1"/>
                </a:solidFill>
              </a:rPr>
              <a:t>los</a:t>
            </a:r>
            <a:r>
              <a:rPr lang="en-US">
                <a:solidFill>
                  <a:schemeClr val="bg1"/>
                </a:solidFill>
              </a:rPr>
              <a:t> </a:t>
            </a:r>
            <a:r>
              <a:rPr lang="en-US" err="1">
                <a:solidFill>
                  <a:schemeClr val="bg1"/>
                </a:solidFill>
              </a:rPr>
              <a:t>cambios</a:t>
            </a:r>
            <a:r>
              <a:rPr lang="en-US">
                <a:solidFill>
                  <a:schemeClr val="bg1"/>
                </a:solidFill>
              </a:rPr>
              <a:t> </a:t>
            </a:r>
            <a:r>
              <a:rPr lang="en-US" err="1">
                <a:solidFill>
                  <a:schemeClr val="bg1"/>
                </a:solidFill>
              </a:rPr>
              <a:t>en</a:t>
            </a:r>
            <a:r>
              <a:rPr lang="en-US">
                <a:solidFill>
                  <a:schemeClr val="bg1"/>
                </a:solidFill>
              </a:rPr>
              <a:t> el </a:t>
            </a:r>
            <a:r>
              <a:rPr lang="en-US" err="1">
                <a:solidFill>
                  <a:schemeClr val="bg1"/>
                </a:solidFill>
              </a:rPr>
              <a:t>conocimiento</a:t>
            </a:r>
            <a:r>
              <a:rPr lang="en-US">
                <a:solidFill>
                  <a:schemeClr val="bg1"/>
                </a:solidFill>
              </a:rPr>
              <a:t> del </a:t>
            </a:r>
            <a:r>
              <a:rPr lang="en-US" err="1">
                <a:solidFill>
                  <a:schemeClr val="bg1"/>
                </a:solidFill>
              </a:rPr>
              <a:t>estatus</a:t>
            </a:r>
            <a:endParaRPr lang="en-US">
              <a:solidFill>
                <a:schemeClr val="bg1"/>
              </a:solidFill>
            </a:endParaRPr>
          </a:p>
          <a:p>
            <a:pPr marL="285750" indent="-285750">
              <a:spcAft>
                <a:spcPts val="600"/>
              </a:spcAft>
              <a:buFont typeface="Arial" panose="020B0604020202020204" pitchFamily="34" charset="0"/>
              <a:buChar char="•"/>
            </a:pPr>
            <a:r>
              <a:rPr lang="en-US" err="1">
                <a:solidFill>
                  <a:schemeClr val="bg1"/>
                </a:solidFill>
              </a:rPr>
              <a:t>Estos</a:t>
            </a:r>
            <a:r>
              <a:rPr lang="en-US">
                <a:solidFill>
                  <a:schemeClr val="bg1"/>
                </a:solidFill>
              </a:rPr>
              <a:t> son </a:t>
            </a:r>
            <a:r>
              <a:rPr lang="en-US" err="1">
                <a:solidFill>
                  <a:schemeClr val="bg1"/>
                </a:solidFill>
              </a:rPr>
              <a:t>los</a:t>
            </a:r>
            <a:r>
              <a:rPr lang="en-US">
                <a:solidFill>
                  <a:schemeClr val="bg1"/>
                </a:solidFill>
              </a:rPr>
              <a:t> </a:t>
            </a:r>
            <a:r>
              <a:rPr lang="en-US" err="1">
                <a:solidFill>
                  <a:schemeClr val="bg1"/>
                </a:solidFill>
              </a:rPr>
              <a:t>datos</a:t>
            </a:r>
            <a:r>
              <a:rPr lang="en-US">
                <a:solidFill>
                  <a:schemeClr val="bg1"/>
                </a:solidFill>
              </a:rPr>
              <a:t> para </a:t>
            </a:r>
            <a:r>
              <a:rPr lang="en-US" err="1">
                <a:solidFill>
                  <a:schemeClr val="bg1"/>
                </a:solidFill>
              </a:rPr>
              <a:t>los</a:t>
            </a:r>
            <a:r>
              <a:rPr lang="en-US">
                <a:solidFill>
                  <a:schemeClr val="bg1"/>
                </a:solidFill>
              </a:rPr>
              <a:t> </a:t>
            </a:r>
            <a:r>
              <a:rPr lang="en-US" err="1">
                <a:solidFill>
                  <a:schemeClr val="bg1"/>
                </a:solidFill>
              </a:rPr>
              <a:t>informes</a:t>
            </a:r>
            <a:r>
              <a:rPr lang="en-US">
                <a:solidFill>
                  <a:schemeClr val="bg1"/>
                </a:solidFill>
              </a:rPr>
              <a:t> GAM</a:t>
            </a:r>
          </a:p>
        </p:txBody>
      </p:sp>
      <p:pic>
        <p:nvPicPr>
          <p:cNvPr id="5" name="Picture 4">
            <a:extLst>
              <a:ext uri="{FF2B5EF4-FFF2-40B4-BE49-F238E27FC236}">
                <a16:creationId xmlns:a16="http://schemas.microsoft.com/office/drawing/2014/main" id="{A7991B8F-24D7-B947-BB02-52DC7E0C24E5}"/>
              </a:ext>
            </a:extLst>
          </p:cNvPr>
          <p:cNvPicPr>
            <a:picLocks noChangeAspect="1"/>
          </p:cNvPicPr>
          <p:nvPr/>
        </p:nvPicPr>
        <p:blipFill>
          <a:blip r:embed="rId4"/>
          <a:stretch>
            <a:fillRect/>
          </a:stretch>
        </p:blipFill>
        <p:spPr>
          <a:xfrm>
            <a:off x="3461688" y="534264"/>
            <a:ext cx="8372350" cy="5457310"/>
          </a:xfrm>
          <a:prstGeom prst="rect">
            <a:avLst/>
          </a:prstGeom>
        </p:spPr>
      </p:pic>
      <p:grpSp>
        <p:nvGrpSpPr>
          <p:cNvPr id="3" name="Group 2">
            <a:extLst>
              <a:ext uri="{FF2B5EF4-FFF2-40B4-BE49-F238E27FC236}">
                <a16:creationId xmlns:a16="http://schemas.microsoft.com/office/drawing/2014/main" id="{21FE3FB4-A380-626C-2B4C-3CBCDD040646}"/>
              </a:ext>
            </a:extLst>
          </p:cNvPr>
          <p:cNvGrpSpPr/>
          <p:nvPr/>
        </p:nvGrpSpPr>
        <p:grpSpPr>
          <a:xfrm>
            <a:off x="3541502" y="866426"/>
            <a:ext cx="7873791" cy="1184659"/>
            <a:chOff x="3594665" y="2244341"/>
            <a:chExt cx="7873791" cy="1184659"/>
          </a:xfrm>
        </p:grpSpPr>
        <p:sp>
          <p:nvSpPr>
            <p:cNvPr id="7" name="Rectangle 6">
              <a:extLst>
                <a:ext uri="{FF2B5EF4-FFF2-40B4-BE49-F238E27FC236}">
                  <a16:creationId xmlns:a16="http://schemas.microsoft.com/office/drawing/2014/main" id="{735A764D-C895-6F21-F7EA-8CD5EA5D3048}"/>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927209-70E9-BEDE-78C0-95F0DC98461B}"/>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a:t>
              </a:r>
              <a:r>
                <a:rPr lang="en-US" sz="1200" b="1" err="1">
                  <a:solidFill>
                    <a:schemeClr val="tx1"/>
                  </a:solidFill>
                </a:rPr>
                <a:t>diagnósticas</a:t>
              </a:r>
              <a:r>
                <a:rPr lang="en-US" sz="1200" b="1">
                  <a:solidFill>
                    <a:schemeClr val="tx1"/>
                  </a:solidFill>
                </a:rPr>
                <a:t>: </a:t>
              </a:r>
              <a:r>
                <a:rPr lang="en-US" sz="1200">
                  <a:solidFill>
                    <a:schemeClr val="tx1"/>
                  </a:solidFill>
                </a:rPr>
                <a:t>Deben ser </a:t>
              </a:r>
              <a:r>
                <a:rPr lang="en-US" sz="1200" err="1">
                  <a:solidFill>
                    <a:schemeClr val="tx1"/>
                  </a:solidFill>
                </a:rPr>
                <a:t>iguales</a:t>
              </a:r>
              <a:r>
                <a:rPr lang="en-US" sz="1200">
                  <a:solidFill>
                    <a:schemeClr val="tx1"/>
                  </a:solidFill>
                </a:rPr>
                <a:t> a HTS + ANC; </a:t>
              </a:r>
              <a:r>
                <a:rPr lang="en-US" sz="1200" u="sng" err="1">
                  <a:solidFill>
                    <a:schemeClr val="tx1"/>
                  </a:solidFill>
                </a:rPr>
                <a:t>excluir</a:t>
              </a:r>
              <a:r>
                <a:rPr lang="en-US" sz="1200" u="sng">
                  <a:solidFill>
                    <a:schemeClr val="tx1"/>
                  </a:solidFill>
                </a:rPr>
                <a:t> las </a:t>
              </a:r>
              <a:r>
                <a:rPr lang="en-US" sz="1200" u="sng" err="1">
                  <a:solidFill>
                    <a:schemeClr val="tx1"/>
                  </a:solidFill>
                </a:rPr>
                <a:t>autopruebas</a:t>
              </a:r>
              <a:r>
                <a:rPr lang="en-US" sz="1200" u="sng">
                  <a:solidFill>
                    <a:schemeClr val="tx1"/>
                  </a:solidFill>
                </a:rPr>
                <a:t> y el </a:t>
              </a:r>
              <a:r>
                <a:rPr lang="en-US" sz="1200" u="sng" err="1">
                  <a:solidFill>
                    <a:schemeClr val="tx1"/>
                  </a:solidFill>
                </a:rPr>
                <a:t>cribado</a:t>
              </a:r>
              <a:r>
                <a:rPr lang="en-US" sz="1200" u="sng">
                  <a:solidFill>
                    <a:schemeClr val="tx1"/>
                  </a:solidFill>
                </a:rPr>
                <a:t> de </a:t>
              </a:r>
              <a:r>
                <a:rPr lang="en-US" sz="1200" u="sng" err="1">
                  <a:solidFill>
                    <a:schemeClr val="tx1"/>
                  </a:solidFill>
                </a:rPr>
                <a:t>donantes</a:t>
              </a:r>
              <a:r>
                <a:rPr lang="en-US" sz="1200" u="sng">
                  <a:solidFill>
                    <a:schemeClr val="tx1"/>
                  </a:solidFill>
                </a:rPr>
                <a:t> de </a:t>
              </a:r>
              <a:r>
                <a:rPr lang="en-US" sz="1200" u="sng" err="1">
                  <a:solidFill>
                    <a:schemeClr val="tx1"/>
                  </a:solidFill>
                </a:rPr>
                <a:t>sangre</a:t>
              </a:r>
              <a:endParaRPr lang="en-US" sz="1200" u="sng">
                <a:solidFill>
                  <a:schemeClr val="tx1"/>
                </a:solidFill>
              </a:endParaRPr>
            </a:p>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HTS: </a:t>
              </a:r>
              <a:r>
                <a:rPr lang="en-US" sz="1200">
                  <a:solidFill>
                    <a:schemeClr val="tx1"/>
                  </a:solidFill>
                </a:rPr>
                <a:t>Por favor, </a:t>
              </a:r>
              <a:r>
                <a:rPr lang="en-US" sz="1200" u="sng" err="1">
                  <a:solidFill>
                    <a:schemeClr val="tx1"/>
                  </a:solidFill>
                </a:rPr>
                <a:t>excluya</a:t>
              </a:r>
              <a:r>
                <a:rPr lang="en-US" sz="1200" u="sng">
                  <a:solidFill>
                    <a:schemeClr val="tx1"/>
                  </a:solidFill>
                </a:rPr>
                <a:t> el ANC </a:t>
              </a:r>
              <a:r>
                <a:rPr lang="en-US" sz="1200" err="1">
                  <a:solidFill>
                    <a:schemeClr val="tx1"/>
                  </a:solidFill>
                </a:rPr>
                <a:t>pero</a:t>
              </a:r>
              <a:r>
                <a:rPr lang="en-US" sz="1200">
                  <a:solidFill>
                    <a:schemeClr val="tx1"/>
                  </a:solidFill>
                </a:rPr>
                <a:t> </a:t>
              </a:r>
              <a:r>
                <a:rPr lang="en-US" sz="1200" u="sng" err="1">
                  <a:solidFill>
                    <a:schemeClr val="tx1"/>
                  </a:solidFill>
                </a:rPr>
                <a:t>incluya</a:t>
              </a:r>
              <a:r>
                <a:rPr lang="en-US" sz="1200" u="sng">
                  <a:solidFill>
                    <a:schemeClr val="tx1"/>
                  </a:solidFill>
                </a:rPr>
                <a:t> las </a:t>
              </a:r>
              <a:r>
                <a:rPr lang="en-US" sz="1200" u="sng" err="1">
                  <a:solidFill>
                    <a:schemeClr val="tx1"/>
                  </a:solidFill>
                </a:rPr>
                <a:t>pruebas</a:t>
              </a:r>
              <a:r>
                <a:rPr lang="en-US" sz="1200" u="sng">
                  <a:solidFill>
                    <a:schemeClr val="tx1"/>
                  </a:solidFill>
                </a:rPr>
                <a:t> de </a:t>
              </a:r>
              <a:r>
                <a:rPr lang="en-US" sz="1200" u="sng" err="1">
                  <a:solidFill>
                    <a:schemeClr val="tx1"/>
                  </a:solidFill>
                </a:rPr>
                <a:t>índice</a:t>
              </a:r>
              <a:r>
                <a:rPr lang="en-US" sz="1200" u="sng">
                  <a:solidFill>
                    <a:schemeClr val="tx1"/>
                  </a:solidFill>
                </a:rPr>
                <a:t> </a:t>
              </a:r>
              <a:r>
                <a:rPr lang="en-US" sz="1200" err="1">
                  <a:solidFill>
                    <a:schemeClr val="tx1"/>
                  </a:solidFill>
                </a:rPr>
                <a:t>en</a:t>
              </a:r>
              <a:r>
                <a:rPr lang="en-US" sz="1200">
                  <a:solidFill>
                    <a:schemeClr val="tx1"/>
                  </a:solidFill>
                </a:rPr>
                <a:t> las </a:t>
              </a:r>
              <a:r>
                <a:rPr lang="en-US" sz="1200" err="1">
                  <a:solidFill>
                    <a:schemeClr val="tx1"/>
                  </a:solidFill>
                </a:rPr>
                <a:t>filas</a:t>
              </a:r>
              <a:r>
                <a:rPr lang="en-US" sz="1200">
                  <a:solidFill>
                    <a:schemeClr val="tx1"/>
                  </a:solidFill>
                </a:rPr>
                <a:t> HTS.</a:t>
              </a:r>
            </a:p>
            <a:p>
              <a:pPr marL="285750" indent="-285750">
                <a:buFont typeface="Arial" panose="020B0604020202020204" pitchFamily="34" charset="0"/>
                <a:buChar char="•"/>
              </a:pPr>
              <a:r>
                <a:rPr lang="en-US" sz="1200" b="1" err="1">
                  <a:solidFill>
                    <a:schemeClr val="tx1"/>
                  </a:solidFill>
                </a:rPr>
                <a:t>Pruebas</a:t>
              </a:r>
              <a:r>
                <a:rPr lang="en-US" sz="1200" b="1">
                  <a:solidFill>
                    <a:schemeClr val="tx1"/>
                  </a:solidFill>
                </a:rPr>
                <a:t> de APN: </a:t>
              </a:r>
              <a:r>
                <a:rPr lang="en-US" sz="1200" err="1">
                  <a:solidFill>
                    <a:schemeClr val="tx1"/>
                  </a:solidFill>
                </a:rPr>
                <a:t>Incluya</a:t>
              </a:r>
              <a:r>
                <a:rPr lang="en-US" sz="1200">
                  <a:solidFill>
                    <a:schemeClr val="tx1"/>
                  </a:solidFill>
                </a:rPr>
                <a:t> </a:t>
              </a:r>
              <a:r>
                <a:rPr lang="en-US" sz="1200" err="1">
                  <a:solidFill>
                    <a:schemeClr val="tx1"/>
                  </a:solidFill>
                </a:rPr>
                <a:t>aquí</a:t>
              </a:r>
              <a:r>
                <a:rPr lang="en-US" sz="1200">
                  <a:solidFill>
                    <a:schemeClr val="tx1"/>
                  </a:solidFill>
                </a:rPr>
                <a:t> </a:t>
              </a:r>
              <a:r>
                <a:rPr lang="en-US" sz="1200" err="1">
                  <a:solidFill>
                    <a:schemeClr val="tx1"/>
                  </a:solidFill>
                </a:rPr>
                <a:t>todas</a:t>
              </a:r>
              <a:r>
                <a:rPr lang="en-US" sz="1200">
                  <a:solidFill>
                    <a:schemeClr val="tx1"/>
                  </a:solidFill>
                </a:rPr>
                <a:t> las </a:t>
              </a:r>
              <a:r>
                <a:rPr lang="en-US" sz="1200" err="1">
                  <a:solidFill>
                    <a:schemeClr val="tx1"/>
                  </a:solidFill>
                </a:rPr>
                <a:t>pruebas</a:t>
              </a:r>
              <a:r>
                <a:rPr lang="en-US" sz="1200">
                  <a:solidFill>
                    <a:schemeClr val="tx1"/>
                  </a:solidFill>
                </a:rPr>
                <a:t> del CNA, </a:t>
              </a:r>
              <a:r>
                <a:rPr lang="en-US" sz="1200" err="1">
                  <a:solidFill>
                    <a:schemeClr val="tx1"/>
                  </a:solidFill>
                </a:rPr>
                <a:t>incluidas</a:t>
              </a:r>
              <a:r>
                <a:rPr lang="en-US" sz="1200">
                  <a:solidFill>
                    <a:schemeClr val="tx1"/>
                  </a:solidFill>
                </a:rPr>
                <a:t> las del </a:t>
              </a:r>
              <a:r>
                <a:rPr lang="en-US" sz="1200" err="1">
                  <a:solidFill>
                    <a:schemeClr val="tx1"/>
                  </a:solidFill>
                </a:rPr>
                <a:t>parto</a:t>
              </a:r>
              <a:endParaRPr lang="en-US" sz="1200">
                <a:solidFill>
                  <a:schemeClr val="tx1"/>
                </a:solidFill>
              </a:endParaRPr>
            </a:p>
          </p:txBody>
        </p:sp>
      </p:grpSp>
      <p:sp>
        <p:nvSpPr>
          <p:cNvPr id="10" name="Rectangle 9">
            <a:extLst>
              <a:ext uri="{FF2B5EF4-FFF2-40B4-BE49-F238E27FC236}">
                <a16:creationId xmlns:a16="http://schemas.microsoft.com/office/drawing/2014/main" id="{631FC18E-0F38-6D8F-6008-44C1840DCB96}"/>
              </a:ext>
            </a:extLst>
          </p:cNvPr>
          <p:cNvSpPr/>
          <p:nvPr/>
        </p:nvSpPr>
        <p:spPr>
          <a:xfrm>
            <a:off x="3541502" y="200789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1C3E66-2378-E2FC-0726-78023F4B4865}"/>
              </a:ext>
            </a:extLst>
          </p:cNvPr>
          <p:cNvSpPr/>
          <p:nvPr/>
        </p:nvSpPr>
        <p:spPr>
          <a:xfrm>
            <a:off x="5568080" y="200789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50" b="1" err="1">
                <a:solidFill>
                  <a:schemeClr val="tx1"/>
                </a:solidFill>
              </a:rPr>
              <a:t>Autodiagnóstico</a:t>
            </a:r>
            <a:r>
              <a:rPr lang="en-US" sz="1350" b="1">
                <a:solidFill>
                  <a:schemeClr val="tx1"/>
                </a:solidFill>
              </a:rPr>
              <a:t> del VIH</a:t>
            </a:r>
            <a:r>
              <a:rPr lang="en-US" sz="1350">
                <a:solidFill>
                  <a:schemeClr val="tx1"/>
                </a:solidFill>
              </a:rPr>
              <a:t>: </a:t>
            </a:r>
            <a:r>
              <a:rPr lang="en-US" sz="1350" err="1">
                <a:solidFill>
                  <a:schemeClr val="tx1"/>
                </a:solidFill>
              </a:rPr>
              <a:t>Ahora</a:t>
            </a:r>
            <a:r>
              <a:rPr lang="en-US" sz="1350">
                <a:solidFill>
                  <a:schemeClr val="tx1"/>
                </a:solidFill>
              </a:rPr>
              <a:t> </a:t>
            </a:r>
            <a:r>
              <a:rPr lang="en-US" sz="1350" err="1">
                <a:solidFill>
                  <a:schemeClr val="tx1"/>
                </a:solidFill>
              </a:rPr>
              <a:t>puede</a:t>
            </a:r>
            <a:r>
              <a:rPr lang="en-US" sz="1350">
                <a:solidFill>
                  <a:schemeClr val="tx1"/>
                </a:solidFill>
              </a:rPr>
              <a:t> </a:t>
            </a:r>
            <a:r>
              <a:rPr lang="en-US" sz="1350" err="1">
                <a:solidFill>
                  <a:schemeClr val="tx1"/>
                </a:solidFill>
              </a:rPr>
              <a:t>introducir</a:t>
            </a:r>
            <a:endParaRPr lang="en-US" sz="1350">
              <a:solidFill>
                <a:schemeClr val="tx1"/>
              </a:solidFill>
            </a:endParaRPr>
          </a:p>
          <a:p>
            <a:pPr marL="285750" indent="-285750">
              <a:buFont typeface="Arial" panose="020B0604020202020204" pitchFamily="34" charset="0"/>
              <a:buChar char="•"/>
            </a:pPr>
            <a:r>
              <a:rPr lang="en-US" sz="1350">
                <a:solidFill>
                  <a:schemeClr val="tx1"/>
                </a:solidFill>
              </a:rPr>
              <a:t>Si </a:t>
            </a:r>
            <a:r>
              <a:rPr lang="en-US" sz="1350" err="1">
                <a:solidFill>
                  <a:schemeClr val="tx1"/>
                </a:solidFill>
              </a:rPr>
              <a:t>los</a:t>
            </a:r>
            <a:r>
              <a:rPr lang="en-US" sz="1350">
                <a:solidFill>
                  <a:schemeClr val="tx1"/>
                </a:solidFill>
              </a:rPr>
              <a:t> </a:t>
            </a:r>
            <a:r>
              <a:rPr lang="en-US" sz="1350" err="1">
                <a:solidFill>
                  <a:schemeClr val="tx1"/>
                </a:solidFill>
              </a:rPr>
              <a:t>autodiagnósticos</a:t>
            </a:r>
            <a:r>
              <a:rPr lang="en-US" sz="1350">
                <a:solidFill>
                  <a:schemeClr val="tx1"/>
                </a:solidFill>
              </a:rPr>
              <a:t> se </a:t>
            </a:r>
            <a:r>
              <a:rPr lang="en-US" sz="1350" err="1">
                <a:solidFill>
                  <a:schemeClr val="tx1"/>
                </a:solidFill>
              </a:rPr>
              <a:t>hicieron</a:t>
            </a:r>
            <a:r>
              <a:rPr lang="en-US" sz="1350">
                <a:solidFill>
                  <a:schemeClr val="tx1"/>
                </a:solidFill>
              </a:rPr>
              <a:t> con </a:t>
            </a:r>
            <a:r>
              <a:rPr lang="en-US" sz="1350" err="1">
                <a:solidFill>
                  <a:schemeClr val="tx1"/>
                </a:solidFill>
              </a:rPr>
              <a:t>ayuda</a:t>
            </a:r>
            <a:r>
              <a:rPr lang="en-US" sz="1350">
                <a:solidFill>
                  <a:schemeClr val="tx1"/>
                </a:solidFill>
              </a:rPr>
              <a:t> de un </a:t>
            </a:r>
            <a:r>
              <a:rPr lang="en-US" sz="1350" err="1">
                <a:solidFill>
                  <a:schemeClr val="tx1"/>
                </a:solidFill>
              </a:rPr>
              <a:t>proveedor</a:t>
            </a:r>
            <a:r>
              <a:rPr lang="en-US" sz="1350">
                <a:solidFill>
                  <a:schemeClr val="tx1"/>
                </a:solidFill>
              </a:rPr>
              <a:t> de HTS</a:t>
            </a:r>
          </a:p>
          <a:p>
            <a:pPr marL="285750" indent="-285750">
              <a:buFont typeface="Arial" panose="020B0604020202020204" pitchFamily="34" charset="0"/>
              <a:buChar char="•"/>
            </a:pPr>
            <a:r>
              <a:rPr lang="en-US" sz="1350">
                <a:solidFill>
                  <a:schemeClr val="tx1"/>
                </a:solidFill>
              </a:rPr>
              <a:t>Si el kit era para </a:t>
            </a:r>
            <a:r>
              <a:rPr lang="en-US" sz="1350" err="1">
                <a:solidFill>
                  <a:schemeClr val="tx1"/>
                </a:solidFill>
              </a:rPr>
              <a:t>uso</a:t>
            </a:r>
            <a:r>
              <a:rPr lang="en-US" sz="1350">
                <a:solidFill>
                  <a:schemeClr val="tx1"/>
                </a:solidFill>
              </a:rPr>
              <a:t> del </a:t>
            </a:r>
            <a:r>
              <a:rPr lang="en-US" sz="1350" err="1">
                <a:solidFill>
                  <a:schemeClr val="tx1"/>
                </a:solidFill>
              </a:rPr>
              <a:t>destinatario</a:t>
            </a:r>
            <a:r>
              <a:rPr lang="en-US" sz="1350">
                <a:solidFill>
                  <a:schemeClr val="tx1"/>
                </a:solidFill>
              </a:rPr>
              <a:t> (</a:t>
            </a:r>
            <a:r>
              <a:rPr lang="en-US" sz="1350" err="1">
                <a:solidFill>
                  <a:schemeClr val="tx1"/>
                </a:solidFill>
              </a:rPr>
              <a:t>primario</a:t>
            </a:r>
            <a:r>
              <a:rPr lang="en-US" sz="1350">
                <a:solidFill>
                  <a:schemeClr val="tx1"/>
                </a:solidFill>
              </a:rPr>
              <a:t>) o de </a:t>
            </a:r>
            <a:r>
              <a:rPr lang="en-US" sz="1350" err="1">
                <a:solidFill>
                  <a:schemeClr val="tx1"/>
                </a:solidFill>
              </a:rPr>
              <a:t>otras</a:t>
            </a:r>
            <a:r>
              <a:rPr lang="en-US" sz="1350">
                <a:solidFill>
                  <a:schemeClr val="tx1"/>
                </a:solidFill>
              </a:rPr>
              <a:t> personas (</a:t>
            </a:r>
            <a:r>
              <a:rPr lang="en-US" sz="1350" err="1">
                <a:solidFill>
                  <a:schemeClr val="tx1"/>
                </a:solidFill>
              </a:rPr>
              <a:t>secundario</a:t>
            </a:r>
            <a:r>
              <a:rPr lang="en-US" sz="1350">
                <a:solidFill>
                  <a:schemeClr val="tx1"/>
                </a:solidFill>
              </a:rPr>
              <a:t>)</a:t>
            </a:r>
          </a:p>
          <a:p>
            <a:pPr marL="285750" indent="-285750">
              <a:buFont typeface="Arial" panose="020B0604020202020204" pitchFamily="34" charset="0"/>
              <a:buChar char="•"/>
            </a:pPr>
            <a:r>
              <a:rPr lang="en-US" sz="1350" err="1">
                <a:solidFill>
                  <a:schemeClr val="tx1"/>
                </a:solidFill>
              </a:rPr>
              <a:t>Número</a:t>
            </a:r>
            <a:r>
              <a:rPr lang="en-US" sz="1350">
                <a:solidFill>
                  <a:schemeClr val="tx1"/>
                </a:solidFill>
              </a:rPr>
              <a:t> de personas </a:t>
            </a:r>
            <a:r>
              <a:rPr lang="en-US" sz="1350" err="1">
                <a:solidFill>
                  <a:schemeClr val="tx1"/>
                </a:solidFill>
              </a:rPr>
              <a:t>confirmadas</a:t>
            </a:r>
            <a:r>
              <a:rPr lang="en-US" sz="1350">
                <a:solidFill>
                  <a:schemeClr val="tx1"/>
                </a:solidFill>
              </a:rPr>
              <a:t> </a:t>
            </a:r>
            <a:r>
              <a:rPr lang="en-US" sz="1350" err="1">
                <a:solidFill>
                  <a:schemeClr val="tx1"/>
                </a:solidFill>
              </a:rPr>
              <a:t>positivas</a:t>
            </a:r>
            <a:r>
              <a:rPr lang="en-US" sz="1350">
                <a:solidFill>
                  <a:schemeClr val="tx1"/>
                </a:solidFill>
              </a:rPr>
              <a:t> </a:t>
            </a:r>
            <a:r>
              <a:rPr lang="en-US" sz="1350" err="1">
                <a:solidFill>
                  <a:schemeClr val="tx1"/>
                </a:solidFill>
              </a:rPr>
              <a:t>en</a:t>
            </a:r>
            <a:r>
              <a:rPr lang="en-US" sz="1350">
                <a:solidFill>
                  <a:schemeClr val="tx1"/>
                </a:solidFill>
              </a:rPr>
              <a:t> el HTS </a:t>
            </a:r>
            <a:r>
              <a:rPr lang="en-US" sz="1350" err="1">
                <a:solidFill>
                  <a:schemeClr val="tx1"/>
                </a:solidFill>
              </a:rPr>
              <a:t>tras</a:t>
            </a:r>
            <a:r>
              <a:rPr lang="en-US" sz="1350">
                <a:solidFill>
                  <a:schemeClr val="tx1"/>
                </a:solidFill>
              </a:rPr>
              <a:t> un </a:t>
            </a:r>
            <a:r>
              <a:rPr lang="en-US" sz="1350" err="1">
                <a:solidFill>
                  <a:schemeClr val="tx1"/>
                </a:solidFill>
              </a:rPr>
              <a:t>autotest</a:t>
            </a:r>
            <a:r>
              <a:rPr lang="en-US" sz="1350">
                <a:solidFill>
                  <a:schemeClr val="tx1"/>
                </a:solidFill>
              </a:rPr>
              <a:t> </a:t>
            </a:r>
            <a:r>
              <a:rPr lang="en-US" sz="1350" err="1">
                <a:solidFill>
                  <a:schemeClr val="tx1"/>
                </a:solidFill>
              </a:rPr>
              <a:t>reactivo</a:t>
            </a:r>
            <a:endParaRPr lang="en-US" sz="1350">
              <a:solidFill>
                <a:schemeClr val="tx1"/>
              </a:solidFill>
            </a:endParaRPr>
          </a:p>
        </p:txBody>
      </p:sp>
      <p:grpSp>
        <p:nvGrpSpPr>
          <p:cNvPr id="9" name="Group 8">
            <a:extLst>
              <a:ext uri="{FF2B5EF4-FFF2-40B4-BE49-F238E27FC236}">
                <a16:creationId xmlns:a16="http://schemas.microsoft.com/office/drawing/2014/main" id="{901D5D07-67EF-D74B-980A-95BAE9013474}"/>
              </a:ext>
            </a:extLst>
          </p:cNvPr>
          <p:cNvGrpSpPr/>
          <p:nvPr/>
        </p:nvGrpSpPr>
        <p:grpSpPr>
          <a:xfrm>
            <a:off x="3541502" y="3178225"/>
            <a:ext cx="7873791" cy="479375"/>
            <a:chOff x="3363929" y="3016957"/>
            <a:chExt cx="7873791" cy="420589"/>
          </a:xfrm>
        </p:grpSpPr>
        <p:sp>
          <p:nvSpPr>
            <p:cNvPr id="12" name="Rectangle 11">
              <a:extLst>
                <a:ext uri="{FF2B5EF4-FFF2-40B4-BE49-F238E27FC236}">
                  <a16:creationId xmlns:a16="http://schemas.microsoft.com/office/drawing/2014/main" id="{0E86F6F4-C1E6-7E27-5274-3242F55CB3D8}"/>
                </a:ext>
              </a:extLst>
            </p:cNvPr>
            <p:cNvSpPr/>
            <p:nvPr/>
          </p:nvSpPr>
          <p:spPr>
            <a:xfrm>
              <a:off x="3363929" y="3016957"/>
              <a:ext cx="5334263" cy="4205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719798-A65A-B51B-7D3A-6E5B1776ED4C}"/>
                </a:ext>
              </a:extLst>
            </p:cNvPr>
            <p:cNvSpPr/>
            <p:nvPr/>
          </p:nvSpPr>
          <p:spPr>
            <a:xfrm>
              <a:off x="5443671" y="3016957"/>
              <a:ext cx="5794049" cy="42058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err="1">
                  <a:solidFill>
                    <a:schemeClr val="tx1"/>
                  </a:solidFill>
                </a:rPr>
                <a:t>Pruebas</a:t>
              </a:r>
              <a:r>
                <a:rPr lang="en-US" sz="1300" b="1">
                  <a:solidFill>
                    <a:schemeClr val="tx1"/>
                  </a:solidFill>
                </a:rPr>
                <a:t> </a:t>
              </a:r>
              <a:r>
                <a:rPr lang="en-US" sz="1300" b="1" err="1">
                  <a:solidFill>
                    <a:schemeClr val="tx1"/>
                  </a:solidFill>
                </a:rPr>
                <a:t>índice</a:t>
              </a:r>
              <a:r>
                <a:rPr lang="en-US" sz="1300" b="1">
                  <a:solidFill>
                    <a:schemeClr val="tx1"/>
                  </a:solidFill>
                </a:rPr>
                <a:t>:</a:t>
              </a:r>
              <a:r>
                <a:rPr lang="en-US" sz="1300">
                  <a:solidFill>
                    <a:schemeClr val="tx1"/>
                  </a:solidFill>
                </a:rPr>
                <a:t> </a:t>
              </a:r>
              <a:r>
                <a:rPr lang="en-US" sz="1300" err="1">
                  <a:solidFill>
                    <a:schemeClr val="tx1"/>
                  </a:solidFill>
                </a:rPr>
                <a:t>Ahora</a:t>
              </a:r>
              <a:r>
                <a:rPr lang="en-US" sz="1300">
                  <a:solidFill>
                    <a:schemeClr val="tx1"/>
                  </a:solidFill>
                </a:rPr>
                <a:t> se </a:t>
              </a:r>
              <a:r>
                <a:rPr lang="en-US" sz="1300" err="1">
                  <a:solidFill>
                    <a:schemeClr val="tx1"/>
                  </a:solidFill>
                </a:rPr>
                <a:t>pueden</a:t>
              </a:r>
              <a:r>
                <a:rPr lang="en-US" sz="1300">
                  <a:solidFill>
                    <a:schemeClr val="tx1"/>
                  </a:solidFill>
                </a:rPr>
                <a:t> </a:t>
              </a:r>
              <a:r>
                <a:rPr lang="en-US" sz="1300" err="1">
                  <a:solidFill>
                    <a:schemeClr val="tx1"/>
                  </a:solidFill>
                </a:rPr>
                <a:t>introducir</a:t>
              </a:r>
              <a:r>
                <a:rPr lang="en-US" sz="1300">
                  <a:solidFill>
                    <a:schemeClr val="tx1"/>
                  </a:solidFill>
                </a:rPr>
                <a:t> </a:t>
              </a:r>
              <a:r>
                <a:rPr lang="en-US" sz="1300" err="1">
                  <a:solidFill>
                    <a:schemeClr val="tx1"/>
                  </a:solidFill>
                </a:rPr>
                <a:t>los</a:t>
              </a:r>
              <a:r>
                <a:rPr lang="en-US" sz="1300">
                  <a:solidFill>
                    <a:schemeClr val="tx1"/>
                  </a:solidFill>
                </a:rPr>
                <a:t> </a:t>
              </a:r>
              <a:r>
                <a:rPr lang="en-US" sz="1300" err="1">
                  <a:solidFill>
                    <a:schemeClr val="tx1"/>
                  </a:solidFill>
                </a:rPr>
                <a:t>resultados</a:t>
              </a:r>
              <a:r>
                <a:rPr lang="en-US" sz="1300">
                  <a:solidFill>
                    <a:schemeClr val="tx1"/>
                  </a:solidFill>
                </a:rPr>
                <a:t> </a:t>
              </a:r>
              <a:r>
                <a:rPr lang="en-US" sz="1300" err="1">
                  <a:solidFill>
                    <a:schemeClr val="tx1"/>
                  </a:solidFill>
                </a:rPr>
                <a:t>positivos</a:t>
              </a:r>
              <a:r>
                <a:rPr lang="en-US" sz="1300">
                  <a:solidFill>
                    <a:schemeClr val="tx1"/>
                  </a:solidFill>
                </a:rPr>
                <a:t> de las </a:t>
              </a:r>
              <a:r>
                <a:rPr lang="en-US" sz="1300" err="1">
                  <a:solidFill>
                    <a:schemeClr val="tx1"/>
                  </a:solidFill>
                </a:rPr>
                <a:t>pruebas</a:t>
              </a:r>
              <a:r>
                <a:rPr lang="en-US" sz="1300">
                  <a:solidFill>
                    <a:schemeClr val="tx1"/>
                  </a:solidFill>
                </a:rPr>
                <a:t> </a:t>
              </a:r>
              <a:r>
                <a:rPr lang="en-US" sz="1300" err="1">
                  <a:solidFill>
                    <a:schemeClr val="tx1"/>
                  </a:solidFill>
                </a:rPr>
                <a:t>índice</a:t>
              </a:r>
              <a:endParaRPr lang="en-US" sz="1300">
                <a:solidFill>
                  <a:schemeClr val="tx1"/>
                </a:solidFill>
              </a:endParaRPr>
            </a:p>
          </p:txBody>
        </p:sp>
      </p:grpSp>
    </p:spTree>
    <p:extLst>
      <p:ext uri="{BB962C8B-B14F-4D97-AF65-F5344CB8AC3E}">
        <p14:creationId xmlns:p14="http://schemas.microsoft.com/office/powerpoint/2010/main" val="173029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a:t>Software Spectrum para 2025</a:t>
            </a:r>
            <a:br>
              <a:rPr lang="en-US"/>
            </a:br>
            <a:br>
              <a:rPr lang="en-US"/>
            </a:br>
            <a:r>
              <a:rPr lang="en-US" sz="3200" b="1"/>
              <a:t>Versión de sobremesa</a:t>
            </a:r>
          </a:p>
        </p:txBody>
      </p:sp>
      <p:sp>
        <p:nvSpPr>
          <p:cNvPr id="2" name="Content Placeholder 1">
            <a:extLst>
              <a:ext uri="{FF2B5EF4-FFF2-40B4-BE49-F238E27FC236}">
                <a16:creationId xmlns:a16="http://schemas.microsoft.com/office/drawing/2014/main" id="{1D788167-AAD2-5508-0D56-52B32C6CF513}"/>
              </a:ext>
            </a:extLst>
          </p:cNvPr>
          <p:cNvSpPr>
            <a:spLocks noGrp="1"/>
          </p:cNvSpPr>
          <p:nvPr>
            <p:ph idx="1"/>
          </p:nvPr>
        </p:nvSpPr>
        <p:spPr>
          <a:xfrm>
            <a:off x="3535893" y="864108"/>
            <a:ext cx="3728019" cy="5120640"/>
          </a:xfrm>
        </p:spPr>
        <p:txBody>
          <a:bodyPr>
            <a:normAutofit lnSpcReduction="10000"/>
          </a:bodyPr>
          <a:lstStyle/>
          <a:p>
            <a:pPr marL="342900" indent="-342900">
              <a:spcAft>
                <a:spcPts val="1200"/>
              </a:spcAft>
              <a:buAutoNum type="arabicPeriod"/>
            </a:pPr>
            <a:r>
              <a:rPr lang="en-US" sz="1800">
                <a:solidFill>
                  <a:schemeClr val="tx1"/>
                </a:solidFill>
              </a:rPr>
              <a:t>Descargue la nueva </a:t>
            </a:r>
            <a:r>
              <a:rPr lang="en-US" sz="1800" err="1">
                <a:solidFill>
                  <a:schemeClr val="tx1"/>
                </a:solidFill>
              </a:rPr>
              <a:t>versión</a:t>
            </a:r>
            <a:r>
              <a:rPr lang="en-US" sz="1800">
                <a:solidFill>
                  <a:schemeClr val="tx1"/>
                </a:solidFill>
              </a:rPr>
              <a:t> </a:t>
            </a:r>
            <a:r>
              <a:rPr lang="en-US" sz="1800" b="1">
                <a:solidFill>
                  <a:schemeClr val="tx1"/>
                </a:solidFill>
              </a:rPr>
              <a:t>6.40 </a:t>
            </a:r>
            <a:r>
              <a:rPr lang="en-US" sz="1800">
                <a:solidFill>
                  <a:schemeClr val="tx1"/>
                </a:solidFill>
              </a:rPr>
              <a:t>de Spectrum desde el sitio web de Avenir Health en: </a:t>
            </a:r>
            <a:r>
              <a:rPr lang="en-US" sz="1800">
                <a:solidFill>
                  <a:srgbClr val="0000FF"/>
                </a:solidFill>
              </a:rPr>
              <a:t>https://avenirhealth.org/software-spectrum.php.</a:t>
            </a:r>
          </a:p>
          <a:p>
            <a:pPr marL="342900" indent="-342900">
              <a:spcAft>
                <a:spcPts val="1200"/>
              </a:spcAft>
              <a:buAutoNum type="arabicPeriod"/>
            </a:pPr>
            <a:r>
              <a:rPr lang="en-US" sz="1800">
                <a:solidFill>
                  <a:schemeClr val="tx1"/>
                </a:solidFill>
              </a:rPr>
              <a:t>Ejecute el archivo SpecInstallAIM2025.exe para instalar Spectrum</a:t>
            </a:r>
          </a:p>
          <a:p>
            <a:pPr marL="342900" indent="-342900">
              <a:spcAft>
                <a:spcPts val="1200"/>
              </a:spcAft>
              <a:buAutoNum type="arabicPeriod"/>
            </a:pPr>
            <a:r>
              <a:rPr lang="en-US" sz="1800">
                <a:solidFill>
                  <a:schemeClr val="tx1"/>
                </a:solidFill>
              </a:rPr>
              <a:t>Inicie Spectrum seleccionándolo en el menú Inicio</a:t>
            </a:r>
          </a:p>
          <a:p>
            <a:pPr marL="342900" indent="-342900">
              <a:spcAft>
                <a:spcPts val="1200"/>
              </a:spcAft>
              <a:buAutoNum type="arabicPeriod"/>
            </a:pPr>
            <a:r>
              <a:rPr lang="en-US" sz="1800">
                <a:solidFill>
                  <a:schemeClr val="tx1"/>
                </a:solidFill>
              </a:rPr>
              <a:t>Abra su Spectrum 2024 </a:t>
            </a:r>
            <a:br>
              <a:rPr lang="en-US" sz="1800">
                <a:solidFill>
                  <a:schemeClr val="tx1"/>
                </a:solidFill>
              </a:rPr>
            </a:br>
            <a:r>
              <a:rPr lang="en-US" sz="1800">
                <a:solidFill>
                  <a:schemeClr val="tx1"/>
                </a:solidFill>
              </a:rPr>
              <a:t>(PJNZ)</a:t>
            </a:r>
          </a:p>
          <a:p>
            <a:pPr marL="342900" indent="-342900">
              <a:spcAft>
                <a:spcPts val="1200"/>
              </a:spcAft>
              <a:buAutoNum type="arabicPeriod"/>
            </a:pPr>
            <a:r>
              <a:rPr lang="en-US" sz="1800">
                <a:solidFill>
                  <a:schemeClr val="tx1"/>
                </a:solidFill>
              </a:rPr>
              <a:t>Utilice </a:t>
            </a:r>
            <a:r>
              <a:rPr lang="en-US" sz="1800" b="1" i="1">
                <a:solidFill>
                  <a:schemeClr val="tx1"/>
                </a:solidFill>
              </a:rPr>
              <a:t>Archivo &gt;Guardar como </a:t>
            </a:r>
            <a:r>
              <a:rPr lang="en-US" sz="1800">
                <a:solidFill>
                  <a:schemeClr val="tx1"/>
                </a:solidFill>
              </a:rPr>
              <a:t>para guardar el archivo con un nuevo nombre, como </a:t>
            </a:r>
            <a:r>
              <a:rPr lang="en-US" sz="1800" b="1" i="1">
                <a:solidFill>
                  <a:schemeClr val="tx1"/>
                </a:solidFill>
              </a:rPr>
              <a:t>'Country_03Feb2025'.</a:t>
            </a:r>
          </a:p>
        </p:txBody>
      </p:sp>
      <p:pic>
        <p:nvPicPr>
          <p:cNvPr id="9" name="Picture 8">
            <a:extLst>
              <a:ext uri="{FF2B5EF4-FFF2-40B4-BE49-F238E27FC236}">
                <a16:creationId xmlns:a16="http://schemas.microsoft.com/office/drawing/2014/main" id="{AF962E80-82CB-4B65-AB07-7B24FB3EE975}"/>
              </a:ext>
            </a:extLst>
          </p:cNvPr>
          <p:cNvPicPr>
            <a:picLocks noChangeAspect="1"/>
          </p:cNvPicPr>
          <p:nvPr/>
        </p:nvPicPr>
        <p:blipFill>
          <a:blip r:embed="rId3"/>
          <a:srcRect/>
          <a:stretch/>
        </p:blipFill>
        <p:spPr>
          <a:xfrm>
            <a:off x="7240047" y="615269"/>
            <a:ext cx="4455263" cy="3295839"/>
          </a:xfrm>
          <a:prstGeom prst="rect">
            <a:avLst/>
          </a:prstGeom>
          <a:ln>
            <a:solidFill>
              <a:schemeClr val="bg1">
                <a:lumMod val="85000"/>
              </a:schemeClr>
            </a:solidFill>
          </a:ln>
        </p:spPr>
      </p:pic>
      <p:pic>
        <p:nvPicPr>
          <p:cNvPr id="3" name="Picture 2">
            <a:extLst>
              <a:ext uri="{FF2B5EF4-FFF2-40B4-BE49-F238E27FC236}">
                <a16:creationId xmlns:a16="http://schemas.microsoft.com/office/drawing/2014/main" id="{E10B1065-F9ED-407C-B225-99C494BAC3F0}"/>
              </a:ext>
            </a:extLst>
          </p:cNvPr>
          <p:cNvPicPr>
            <a:picLocks noChangeAspect="1"/>
          </p:cNvPicPr>
          <p:nvPr/>
        </p:nvPicPr>
        <p:blipFill>
          <a:blip r:embed="rId4"/>
          <a:srcRect/>
          <a:stretch/>
        </p:blipFill>
        <p:spPr>
          <a:xfrm>
            <a:off x="7300633" y="3992068"/>
            <a:ext cx="4343400" cy="2330307"/>
          </a:xfrm>
          <a:prstGeom prst="rect">
            <a:avLst/>
          </a:prstGeom>
        </p:spPr>
      </p:pic>
      <p:sp>
        <p:nvSpPr>
          <p:cNvPr id="6" name="Oval 5">
            <a:extLst>
              <a:ext uri="{FF2B5EF4-FFF2-40B4-BE49-F238E27FC236}">
                <a16:creationId xmlns:a16="http://schemas.microsoft.com/office/drawing/2014/main" id="{2BCD27CA-D67D-4AD8-990C-1B59C0284DF5}"/>
              </a:ext>
            </a:extLst>
          </p:cNvPr>
          <p:cNvSpPr/>
          <p:nvPr/>
        </p:nvSpPr>
        <p:spPr>
          <a:xfrm>
            <a:off x="7188771" y="5931396"/>
            <a:ext cx="1744198" cy="3100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ABBA060-3DBB-40D8-9E47-CB1041920A09}"/>
              </a:ext>
            </a:extLst>
          </p:cNvPr>
          <p:cNvCxnSpPr>
            <a:cxnSpLocks/>
            <a:endCxn id="5" idx="1"/>
          </p:cNvCxnSpPr>
          <p:nvPr/>
        </p:nvCxnSpPr>
        <p:spPr>
          <a:xfrm>
            <a:off x="7188771" y="1933575"/>
            <a:ext cx="3246819" cy="16762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9537456-17CA-D32D-335A-25E24088CF9D}"/>
              </a:ext>
            </a:extLst>
          </p:cNvPr>
          <p:cNvSpPr/>
          <p:nvPr/>
        </p:nvSpPr>
        <p:spPr>
          <a:xfrm>
            <a:off x="10435590" y="3281584"/>
            <a:ext cx="1272540" cy="65647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23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C218-D787-59A0-8286-741E2D2963A2}"/>
              </a:ext>
            </a:extLst>
          </p:cNvPr>
          <p:cNvSpPr>
            <a:spLocks noGrp="1"/>
          </p:cNvSpPr>
          <p:nvPr>
            <p:ph type="title"/>
          </p:nvPr>
        </p:nvSpPr>
        <p:spPr/>
        <p:txBody>
          <a:bodyPr anchor="t">
            <a:normAutofit/>
          </a:bodyPr>
          <a:lstStyle/>
          <a:p>
            <a:pPr algn="ctr"/>
            <a:r>
              <a:rPr lang="en-US" sz="3200" b="1"/>
              <a:t>Meningitis criptocócica</a:t>
            </a:r>
          </a:p>
        </p:txBody>
      </p:sp>
      <p:sp>
        <p:nvSpPr>
          <p:cNvPr id="3" name="Content Placeholder 2">
            <a:extLst>
              <a:ext uri="{FF2B5EF4-FFF2-40B4-BE49-F238E27FC236}">
                <a16:creationId xmlns:a16="http://schemas.microsoft.com/office/drawing/2014/main" id="{539A5372-90A3-C617-291B-2A12A3144AC0}"/>
              </a:ext>
            </a:extLst>
          </p:cNvPr>
          <p:cNvSpPr>
            <a:spLocks noGrp="1"/>
          </p:cNvSpPr>
          <p:nvPr>
            <p:ph idx="1"/>
          </p:nvPr>
        </p:nvSpPr>
        <p:spPr/>
        <p:txBody>
          <a:bodyPr anchor="t"/>
          <a:lstStyle/>
          <a:p>
            <a:r>
              <a:rPr lang="en-US"/>
              <a:t>La estimación de la antigenemia criptocócica, la meningitis criptocócica y la mortalidad por CM es nueva en Spectrum este año</a:t>
            </a:r>
          </a:p>
          <a:p>
            <a:r>
              <a:rPr lang="en-US"/>
              <a:t>Por favor, revise las estadísticas prepopuladas del programa para la atención a personas positivas al antígeno criptocócico, y actualícelas si dispone de estos datos</a:t>
            </a:r>
          </a:p>
          <a:p>
            <a:endParaRPr lang="en-US"/>
          </a:p>
          <a:p>
            <a:endParaRPr lang="en-US"/>
          </a:p>
        </p:txBody>
      </p:sp>
      <p:pic>
        <p:nvPicPr>
          <p:cNvPr id="6" name="Picture 5">
            <a:extLst>
              <a:ext uri="{FF2B5EF4-FFF2-40B4-BE49-F238E27FC236}">
                <a16:creationId xmlns:a16="http://schemas.microsoft.com/office/drawing/2014/main" id="{271A53E7-7BA5-DC97-8707-53CEC18D8AB1}"/>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pic>
        <p:nvPicPr>
          <p:cNvPr id="7" name="Picture 6">
            <a:extLst>
              <a:ext uri="{FF2B5EF4-FFF2-40B4-BE49-F238E27FC236}">
                <a16:creationId xmlns:a16="http://schemas.microsoft.com/office/drawing/2014/main" id="{F04FA878-A635-91BD-C84D-6758F9D65B9F}"/>
              </a:ext>
            </a:extLst>
          </p:cNvPr>
          <p:cNvPicPr>
            <a:picLocks noChangeAspect="1"/>
          </p:cNvPicPr>
          <p:nvPr/>
        </p:nvPicPr>
        <p:blipFill>
          <a:blip r:embed="rId4"/>
          <a:stretch>
            <a:fillRect/>
          </a:stretch>
        </p:blipFill>
        <p:spPr>
          <a:xfrm>
            <a:off x="4008474" y="2950069"/>
            <a:ext cx="7175994" cy="1914792"/>
          </a:xfrm>
          <a:prstGeom prst="rect">
            <a:avLst/>
          </a:prstGeom>
        </p:spPr>
      </p:pic>
    </p:spTree>
    <p:extLst>
      <p:ext uri="{BB962C8B-B14F-4D97-AF65-F5344CB8AC3E}">
        <p14:creationId xmlns:p14="http://schemas.microsoft.com/office/powerpoint/2010/main" val="4084451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A1869-BC65-2273-26D1-DB8B3E73E704}"/>
              </a:ext>
            </a:extLst>
          </p:cNvPr>
          <p:cNvPicPr>
            <a:picLocks noChangeAspect="1"/>
          </p:cNvPicPr>
          <p:nvPr/>
        </p:nvPicPr>
        <p:blipFill>
          <a:blip r:embed="rId2"/>
          <a:stretch>
            <a:fillRect/>
          </a:stretch>
        </p:blipFill>
        <p:spPr>
          <a:xfrm>
            <a:off x="3615070" y="1235897"/>
            <a:ext cx="8520922" cy="1276528"/>
          </a:xfrm>
          <a:prstGeom prst="rect">
            <a:avLst/>
          </a:prstGeom>
        </p:spPr>
      </p:pic>
      <p:sp>
        <p:nvSpPr>
          <p:cNvPr id="6" name="Oval 5">
            <a:extLst>
              <a:ext uri="{FF2B5EF4-FFF2-40B4-BE49-F238E27FC236}">
                <a16:creationId xmlns:a16="http://schemas.microsoft.com/office/drawing/2014/main" id="{7FB79A02-007B-D8A4-713D-3CB9BA177550}"/>
              </a:ext>
            </a:extLst>
          </p:cNvPr>
          <p:cNvSpPr/>
          <p:nvPr/>
        </p:nvSpPr>
        <p:spPr>
          <a:xfrm>
            <a:off x="6931048" y="2200276"/>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063A771-268B-9A47-6AA4-3815D0A7F037}"/>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Opciones avanzadas</a:t>
            </a:r>
          </a:p>
        </p:txBody>
      </p:sp>
      <p:sp>
        <p:nvSpPr>
          <p:cNvPr id="13" name="TextBox 12">
            <a:extLst>
              <a:ext uri="{FF2B5EF4-FFF2-40B4-BE49-F238E27FC236}">
                <a16:creationId xmlns:a16="http://schemas.microsoft.com/office/drawing/2014/main" id="{F636D16A-3C90-DD8D-1525-0DB130AE7204}"/>
              </a:ext>
            </a:extLst>
          </p:cNvPr>
          <p:cNvSpPr txBox="1"/>
          <p:nvPr/>
        </p:nvSpPr>
        <p:spPr>
          <a:xfrm>
            <a:off x="56008" y="2238977"/>
            <a:ext cx="2944368" cy="3139321"/>
          </a:xfrm>
          <a:prstGeom prst="rect">
            <a:avLst/>
          </a:prstGeom>
          <a:noFill/>
        </p:spPr>
        <p:txBody>
          <a:bodyPr wrap="square" rtlCol="0">
            <a:spAutoFit/>
          </a:bodyPr>
          <a:lstStyle/>
          <a:p>
            <a:pPr marL="342900" indent="-342900">
              <a:buFont typeface="+mj-lt"/>
              <a:buAutoNum type="arabicPeriod"/>
            </a:pPr>
            <a:r>
              <a:rPr lang="en-US" sz="1800" err="1">
                <a:solidFill>
                  <a:schemeClr val="bg1"/>
                </a:solidFill>
              </a:rPr>
              <a:t>Parámetros</a:t>
            </a:r>
            <a:r>
              <a:rPr lang="en-US" sz="1800">
                <a:solidFill>
                  <a:schemeClr val="bg1"/>
                </a:solidFill>
              </a:rPr>
              <a:t> de </a:t>
            </a:r>
            <a:r>
              <a:rPr lang="en-US" sz="1800" err="1">
                <a:solidFill>
                  <a:schemeClr val="bg1"/>
                </a:solidFill>
              </a:rPr>
              <a:t>transición</a:t>
            </a:r>
            <a:endParaRPr lang="en-US" sz="1800">
              <a:solidFill>
                <a:schemeClr val="bg1"/>
              </a:solidFill>
            </a:endParaRPr>
          </a:p>
          <a:p>
            <a:pPr marL="800100" lvl="1" indent="-342900">
              <a:buFont typeface="Arial" panose="020B0604020202020204" pitchFamily="34" charset="0"/>
              <a:buChar char="•"/>
            </a:pPr>
            <a:r>
              <a:rPr lang="en-US" err="1">
                <a:solidFill>
                  <a:schemeClr val="bg1"/>
                </a:solidFill>
              </a:rPr>
              <a:t>Pediatría</a:t>
            </a:r>
            <a:endParaRPr lang="en-US">
              <a:solidFill>
                <a:schemeClr val="bg1"/>
              </a:solidFill>
            </a:endParaRPr>
          </a:p>
          <a:p>
            <a:pPr marL="800100" lvl="1" indent="-342900">
              <a:buFont typeface="Arial" panose="020B0604020202020204" pitchFamily="34" charset="0"/>
              <a:buChar char="•"/>
            </a:pPr>
            <a:r>
              <a:rPr lang="en-US" err="1">
                <a:solidFill>
                  <a:schemeClr val="bg1"/>
                </a:solidFill>
              </a:rPr>
              <a:t>Adultos</a:t>
            </a:r>
            <a:endParaRPr lang="en-US">
              <a:solidFill>
                <a:schemeClr val="bg1"/>
              </a:solidFill>
            </a:endParaRPr>
          </a:p>
          <a:p>
            <a:pPr marL="342900" indent="-342900">
              <a:buFont typeface="+mj-lt"/>
              <a:buAutoNum type="arabicPeriod"/>
            </a:pPr>
            <a:r>
              <a:rPr lang="en-US" err="1">
                <a:solidFill>
                  <a:schemeClr val="bg1"/>
                </a:solidFill>
              </a:rPr>
              <a:t>Reducciones</a:t>
            </a:r>
            <a:r>
              <a:rPr lang="en-US">
                <a:solidFill>
                  <a:schemeClr val="bg1"/>
                </a:solidFill>
              </a:rPr>
              <a:t> de la </a:t>
            </a:r>
            <a:r>
              <a:rPr lang="en-US" err="1">
                <a:solidFill>
                  <a:schemeClr val="bg1"/>
                </a:solidFill>
              </a:rPr>
              <a:t>fertilidad</a:t>
            </a:r>
            <a:r>
              <a:rPr lang="en-US">
                <a:solidFill>
                  <a:schemeClr val="bg1"/>
                </a:solidFill>
              </a:rPr>
              <a:t> </a:t>
            </a:r>
            <a:r>
              <a:rPr lang="en-US" err="1">
                <a:solidFill>
                  <a:schemeClr val="bg1"/>
                </a:solidFill>
              </a:rPr>
              <a:t>relacionadas</a:t>
            </a:r>
            <a:r>
              <a:rPr lang="en-US">
                <a:solidFill>
                  <a:schemeClr val="bg1"/>
                </a:solidFill>
              </a:rPr>
              <a:t> con el VIH</a:t>
            </a:r>
          </a:p>
          <a:p>
            <a:pPr marL="342900" indent="-342900">
              <a:buFont typeface="+mj-lt"/>
              <a:buAutoNum type="arabicPeriod"/>
            </a:pPr>
            <a:r>
              <a:rPr lang="en-US" err="1">
                <a:solidFill>
                  <a:schemeClr val="bg1"/>
                </a:solidFill>
              </a:rPr>
              <a:t>Probabilidades</a:t>
            </a:r>
            <a:r>
              <a:rPr lang="en-US">
                <a:solidFill>
                  <a:schemeClr val="bg1"/>
                </a:solidFill>
              </a:rPr>
              <a:t> de TMI</a:t>
            </a:r>
          </a:p>
          <a:p>
            <a:pPr marL="342900" indent="-342900">
              <a:buFont typeface="+mj-lt"/>
              <a:buAutoNum type="arabicPeriod"/>
            </a:pPr>
            <a:r>
              <a:rPr lang="en-US" sz="1800" err="1">
                <a:solidFill>
                  <a:schemeClr val="bg1"/>
                </a:solidFill>
              </a:rPr>
              <a:t>Método</a:t>
            </a:r>
            <a:r>
              <a:rPr lang="en-US" sz="1800">
                <a:solidFill>
                  <a:schemeClr val="bg1"/>
                </a:solidFill>
              </a:rPr>
              <a:t> de </a:t>
            </a:r>
            <a:r>
              <a:rPr lang="en-US" sz="1800" err="1">
                <a:solidFill>
                  <a:schemeClr val="bg1"/>
                </a:solidFill>
              </a:rPr>
              <a:t>asignación</a:t>
            </a:r>
            <a:r>
              <a:rPr lang="en-US" sz="1800">
                <a:solidFill>
                  <a:schemeClr val="bg1"/>
                </a:solidFill>
              </a:rPr>
              <a:t> para </a:t>
            </a:r>
            <a:r>
              <a:rPr lang="en-US" sz="1800" err="1">
                <a:solidFill>
                  <a:schemeClr val="bg1"/>
                </a:solidFill>
              </a:rPr>
              <a:t>nuevos</a:t>
            </a:r>
            <a:r>
              <a:rPr lang="en-US" sz="1800">
                <a:solidFill>
                  <a:schemeClr val="bg1"/>
                </a:solidFill>
              </a:rPr>
              <a:t> </a:t>
            </a:r>
            <a:r>
              <a:rPr lang="en-US" sz="1800" err="1">
                <a:solidFill>
                  <a:schemeClr val="bg1"/>
                </a:solidFill>
              </a:rPr>
              <a:t>pacientes</a:t>
            </a:r>
            <a:r>
              <a:rPr lang="en-US" sz="1800">
                <a:solidFill>
                  <a:schemeClr val="bg1"/>
                </a:solidFill>
              </a:rPr>
              <a:t> de TAR</a:t>
            </a:r>
          </a:p>
          <a:p>
            <a:pPr marL="342900" indent="-342900">
              <a:buFont typeface="+mj-lt"/>
              <a:buAutoNum type="arabicPeriod"/>
            </a:pPr>
            <a:r>
              <a:rPr lang="en-US" err="1">
                <a:solidFill>
                  <a:schemeClr val="bg1"/>
                </a:solidFill>
              </a:rPr>
              <a:t>Progresión</a:t>
            </a:r>
            <a:r>
              <a:rPr lang="en-US">
                <a:solidFill>
                  <a:schemeClr val="bg1"/>
                </a:solidFill>
              </a:rPr>
              <a:t> y </a:t>
            </a:r>
            <a:r>
              <a:rPr lang="en-US" err="1">
                <a:solidFill>
                  <a:schemeClr val="bg1"/>
                </a:solidFill>
              </a:rPr>
              <a:t>mortalidad</a:t>
            </a:r>
            <a:r>
              <a:rPr lang="en-US">
                <a:solidFill>
                  <a:schemeClr val="bg1"/>
                </a:solidFill>
              </a:rPr>
              <a:t> de la meningitis </a:t>
            </a:r>
            <a:r>
              <a:rPr lang="en-US" err="1">
                <a:solidFill>
                  <a:schemeClr val="bg1"/>
                </a:solidFill>
              </a:rPr>
              <a:t>criptocócica</a:t>
            </a:r>
            <a:r>
              <a:rPr lang="en-US">
                <a:solidFill>
                  <a:schemeClr val="bg1"/>
                </a:solidFill>
              </a:rPr>
              <a:t> (</a:t>
            </a:r>
            <a:r>
              <a:rPr lang="en-US" b="1">
                <a:solidFill>
                  <a:schemeClr val="bg1"/>
                </a:solidFill>
              </a:rPr>
              <a:t>NUEVO</a:t>
            </a:r>
            <a:r>
              <a:rPr lang="en-US">
                <a:solidFill>
                  <a:schemeClr val="bg1"/>
                </a:solidFill>
              </a:rPr>
              <a:t>)</a:t>
            </a:r>
            <a:endParaRPr lang="en-US" sz="1800">
              <a:solidFill>
                <a:schemeClr val="bg1"/>
              </a:solidFill>
            </a:endParaRPr>
          </a:p>
        </p:txBody>
      </p:sp>
      <p:sp>
        <p:nvSpPr>
          <p:cNvPr id="15" name="Content Placeholder 14">
            <a:extLst>
              <a:ext uri="{FF2B5EF4-FFF2-40B4-BE49-F238E27FC236}">
                <a16:creationId xmlns:a16="http://schemas.microsoft.com/office/drawing/2014/main" id="{183F21DB-4FC8-5C0C-E19D-4172E1F67B64}"/>
              </a:ext>
            </a:extLst>
          </p:cNvPr>
          <p:cNvSpPr>
            <a:spLocks noGrp="1"/>
          </p:cNvSpPr>
          <p:nvPr>
            <p:ph idx="1"/>
          </p:nvPr>
        </p:nvSpPr>
        <p:spPr>
          <a:xfrm>
            <a:off x="3869268" y="2945898"/>
            <a:ext cx="7315200" cy="3038849"/>
          </a:xfrm>
        </p:spPr>
        <p:txBody>
          <a:bodyPr anchor="t"/>
          <a:lstStyle/>
          <a:p>
            <a:r>
              <a:rPr lang="en-US">
                <a:solidFill>
                  <a:schemeClr val="tx1"/>
                </a:solidFill>
              </a:rPr>
              <a:t>Los formularios de opciones avanzadas incluyen valores de parámetros que generalmente se basan en análisis globales o regionales</a:t>
            </a:r>
          </a:p>
          <a:p>
            <a:r>
              <a:rPr lang="en-US">
                <a:solidFill>
                  <a:schemeClr val="tx1"/>
                </a:solidFill>
              </a:rPr>
              <a:t>Generalmente, los valores por defecto se muestran en </a:t>
            </a:r>
            <a:r>
              <a:rPr lang="en-US" b="1">
                <a:solidFill>
                  <a:schemeClr val="tx1"/>
                </a:solidFill>
              </a:rPr>
              <a:t>gris </a:t>
            </a:r>
            <a:r>
              <a:rPr lang="en-US">
                <a:solidFill>
                  <a:schemeClr val="tx1"/>
                </a:solidFill>
              </a:rPr>
              <a:t>o </a:t>
            </a:r>
            <a:r>
              <a:rPr lang="en-US" b="1">
                <a:solidFill>
                  <a:schemeClr val="tx1"/>
                </a:solidFill>
              </a:rPr>
              <a:t>negro</a:t>
            </a:r>
            <a:r>
              <a:rPr lang="en-US">
                <a:solidFill>
                  <a:schemeClr val="tx1"/>
                </a:solidFill>
              </a:rPr>
              <a:t>, los no por defecto en </a:t>
            </a:r>
            <a:r>
              <a:rPr lang="en-US" b="1">
                <a:solidFill>
                  <a:srgbClr val="FF0000"/>
                </a:solidFill>
              </a:rPr>
              <a:t>rojo</a:t>
            </a:r>
          </a:p>
          <a:p>
            <a:r>
              <a:rPr lang="en-US">
                <a:solidFill>
                  <a:schemeClr val="tx1"/>
                </a:solidFill>
              </a:rPr>
              <a:t>Cada formulario tiene un botón para restaurar los valores predeterminados</a:t>
            </a:r>
          </a:p>
          <a:p>
            <a:r>
              <a:rPr lang="en-US">
                <a:solidFill>
                  <a:schemeClr val="tx1"/>
                </a:solidFill>
              </a:rPr>
              <a:t>Por favor, revise los valores no predeterminados y considere restaurar los predeterminados cuando sea apropiado</a:t>
            </a:r>
          </a:p>
        </p:txBody>
      </p:sp>
    </p:spTree>
    <p:extLst>
      <p:ext uri="{BB962C8B-B14F-4D97-AF65-F5344CB8AC3E}">
        <p14:creationId xmlns:p14="http://schemas.microsoft.com/office/powerpoint/2010/main" val="189761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25C2AE-DA64-A4E8-CF36-59D39548B347}"/>
              </a:ext>
            </a:extLst>
          </p:cNvPr>
          <p:cNvPicPr>
            <a:picLocks noChangeAspect="1"/>
          </p:cNvPicPr>
          <p:nvPr/>
        </p:nvPicPr>
        <p:blipFill>
          <a:blip r:embed="rId2"/>
          <a:stretch>
            <a:fillRect/>
          </a:stretch>
        </p:blipFill>
        <p:spPr>
          <a:xfrm>
            <a:off x="7409582" y="1544447"/>
            <a:ext cx="4214470" cy="3769106"/>
          </a:xfrm>
          <a:prstGeom prst="rect">
            <a:avLst/>
          </a:prstGeom>
        </p:spPr>
      </p:pic>
      <p:sp>
        <p:nvSpPr>
          <p:cNvPr id="3" name="Content Placeholder 2">
            <a:extLst>
              <a:ext uri="{FF2B5EF4-FFF2-40B4-BE49-F238E27FC236}">
                <a16:creationId xmlns:a16="http://schemas.microsoft.com/office/drawing/2014/main" id="{AF1ABCDF-C50E-FC8F-D1D8-FDF7138E415D}"/>
              </a:ext>
            </a:extLst>
          </p:cNvPr>
          <p:cNvSpPr>
            <a:spLocks noGrp="1"/>
          </p:cNvSpPr>
          <p:nvPr>
            <p:ph idx="1"/>
          </p:nvPr>
        </p:nvSpPr>
        <p:spPr>
          <a:xfrm>
            <a:off x="3546502" y="868679"/>
            <a:ext cx="3939116" cy="5120640"/>
          </a:xfrm>
        </p:spPr>
        <p:txBody>
          <a:bodyPr/>
          <a:lstStyle/>
          <a:p>
            <a:r>
              <a:rPr lang="en-US">
                <a:solidFill>
                  <a:schemeClr val="tx1"/>
                </a:solidFill>
              </a:rPr>
              <a:t>Las tasas de transmisión vertical se actualizaron para incluir nuevos estudios y utilizar más información de los estudios incluidos anteriormente</a:t>
            </a:r>
          </a:p>
          <a:p>
            <a:r>
              <a:rPr lang="en-US">
                <a:solidFill>
                  <a:schemeClr val="tx1"/>
                </a:solidFill>
              </a:rPr>
              <a:t>Por favor, pulse </a:t>
            </a:r>
            <a:r>
              <a:rPr lang="en-US" b="1">
                <a:solidFill>
                  <a:schemeClr val="tx1"/>
                </a:solidFill>
              </a:rPr>
              <a:t>Restaurar valores por defecto </a:t>
            </a:r>
            <a:r>
              <a:rPr lang="en-US">
                <a:solidFill>
                  <a:schemeClr val="tx1"/>
                </a:solidFill>
              </a:rPr>
              <a:t>para utilizar estas tarifas actualizadas</a:t>
            </a:r>
          </a:p>
          <a:p>
            <a:endParaRPr lang="en-US"/>
          </a:p>
        </p:txBody>
      </p:sp>
      <p:pic>
        <p:nvPicPr>
          <p:cNvPr id="4" name="Picture 3">
            <a:extLst>
              <a:ext uri="{FF2B5EF4-FFF2-40B4-BE49-F238E27FC236}">
                <a16:creationId xmlns:a16="http://schemas.microsoft.com/office/drawing/2014/main" id="{C28CE89C-7342-37C3-E607-8496244A6511}"/>
              </a:ext>
            </a:extLst>
          </p:cNvPr>
          <p:cNvPicPr>
            <a:picLocks noChangeAspect="1"/>
          </p:cNvPicPr>
          <p:nvPr/>
        </p:nvPicPr>
        <p:blipFill>
          <a:blip r:embed="rId3"/>
          <a:stretch>
            <a:fillRect/>
          </a:stretch>
        </p:blipFill>
        <p:spPr>
          <a:xfrm>
            <a:off x="652240" y="294631"/>
            <a:ext cx="2148840" cy="719100"/>
          </a:xfrm>
          <a:prstGeom prst="rect">
            <a:avLst/>
          </a:prstGeom>
          <a:ln>
            <a:solidFill>
              <a:schemeClr val="tx1"/>
            </a:solidFill>
          </a:ln>
        </p:spPr>
      </p:pic>
      <p:sp>
        <p:nvSpPr>
          <p:cNvPr id="7" name="Title 1">
            <a:extLst>
              <a:ext uri="{FF2B5EF4-FFF2-40B4-BE49-F238E27FC236}">
                <a16:creationId xmlns:a16="http://schemas.microsoft.com/office/drawing/2014/main" id="{AEA1558B-4D30-6D33-C2E2-DC4F1B53B7F8}"/>
              </a:ext>
            </a:extLst>
          </p:cNvPr>
          <p:cNvSpPr txBox="1">
            <a:spLocks/>
          </p:cNvSpPr>
          <p:nvPr/>
        </p:nvSpPr>
        <p:spPr>
          <a:xfrm>
            <a:off x="252919" y="1123838"/>
            <a:ext cx="2947482" cy="107643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Tasas de transmisión vertical</a:t>
            </a:r>
          </a:p>
        </p:txBody>
      </p:sp>
      <p:sp>
        <p:nvSpPr>
          <p:cNvPr id="8" name="TextBox 7">
            <a:extLst>
              <a:ext uri="{FF2B5EF4-FFF2-40B4-BE49-F238E27FC236}">
                <a16:creationId xmlns:a16="http://schemas.microsoft.com/office/drawing/2014/main" id="{DB00218D-1FE0-3D16-33A4-6FBFE5DEA1AE}"/>
              </a:ext>
            </a:extLst>
          </p:cNvPr>
          <p:cNvSpPr txBox="1"/>
          <p:nvPr/>
        </p:nvSpPr>
        <p:spPr>
          <a:xfrm>
            <a:off x="50930" y="2619977"/>
            <a:ext cx="3495571" cy="1200329"/>
          </a:xfrm>
          <a:prstGeom prst="rect">
            <a:avLst/>
          </a:prstGeom>
          <a:noFill/>
        </p:spPr>
        <p:txBody>
          <a:bodyPr wrap="square" rtlCol="0">
            <a:spAutoFit/>
          </a:bodyPr>
          <a:lstStyle/>
          <a:p>
            <a:r>
              <a:rPr lang="en-US" sz="1800" b="1" err="1">
                <a:solidFill>
                  <a:schemeClr val="bg1"/>
                </a:solidFill>
              </a:rPr>
              <a:t>Encontrado</a:t>
            </a:r>
            <a:r>
              <a:rPr lang="en-US" sz="1800" b="1">
                <a:solidFill>
                  <a:schemeClr val="bg1"/>
                </a:solidFill>
              </a:rPr>
              <a:t> </a:t>
            </a:r>
            <a:r>
              <a:rPr lang="en-US" sz="1800" b="1" err="1">
                <a:solidFill>
                  <a:schemeClr val="bg1"/>
                </a:solidFill>
              </a:rPr>
              <a:t>en</a:t>
            </a:r>
            <a:r>
              <a:rPr lang="en-US" sz="1800" b="1">
                <a:solidFill>
                  <a:schemeClr val="bg1"/>
                </a:solidFill>
              </a:rPr>
              <a:t>:</a:t>
            </a:r>
          </a:p>
          <a:p>
            <a:r>
              <a:rPr lang="en-US" sz="1800" err="1">
                <a:solidFill>
                  <a:schemeClr val="bg1"/>
                </a:solidFill>
              </a:rPr>
              <a:t>Opciones</a:t>
            </a:r>
            <a:r>
              <a:rPr lang="en-US" sz="1800">
                <a:solidFill>
                  <a:schemeClr val="bg1"/>
                </a:solidFill>
              </a:rPr>
              <a:t> </a:t>
            </a:r>
            <a:r>
              <a:rPr lang="en-US" sz="1800" err="1">
                <a:solidFill>
                  <a:schemeClr val="bg1"/>
                </a:solidFill>
              </a:rPr>
              <a:t>avanzadas</a:t>
            </a:r>
            <a:br>
              <a:rPr lang="en-US" sz="1800">
                <a:solidFill>
                  <a:schemeClr val="bg1"/>
                </a:solidFill>
              </a:rPr>
            </a:br>
            <a:r>
              <a:rPr lang="en-US" sz="1800">
                <a:solidFill>
                  <a:schemeClr val="bg1"/>
                </a:solidFill>
              </a:rPr>
              <a:t>&gt; </a:t>
            </a:r>
            <a:r>
              <a:rPr lang="en-US" sz="1800" err="1">
                <a:solidFill>
                  <a:schemeClr val="bg1"/>
                </a:solidFill>
              </a:rPr>
              <a:t>Probabilidades</a:t>
            </a:r>
            <a:r>
              <a:rPr lang="en-US" sz="1800">
                <a:solidFill>
                  <a:schemeClr val="bg1"/>
                </a:solidFill>
              </a:rPr>
              <a:t> de </a:t>
            </a:r>
            <a:r>
              <a:rPr lang="en-US" sz="1800" err="1">
                <a:solidFill>
                  <a:schemeClr val="bg1"/>
                </a:solidFill>
              </a:rPr>
              <a:t>transmisión</a:t>
            </a:r>
            <a:r>
              <a:rPr lang="en-US" sz="1800">
                <a:solidFill>
                  <a:schemeClr val="bg1"/>
                </a:solidFill>
              </a:rPr>
              <a:t> vertical</a:t>
            </a:r>
          </a:p>
        </p:txBody>
      </p:sp>
      <p:sp>
        <p:nvSpPr>
          <p:cNvPr id="11" name="Rectangle: Rounded Corners 10">
            <a:extLst>
              <a:ext uri="{FF2B5EF4-FFF2-40B4-BE49-F238E27FC236}">
                <a16:creationId xmlns:a16="http://schemas.microsoft.com/office/drawing/2014/main" id="{38329652-DF41-3867-7AA2-C8D2CECEA3F6}"/>
              </a:ext>
            </a:extLst>
          </p:cNvPr>
          <p:cNvSpPr/>
          <p:nvPr/>
        </p:nvSpPr>
        <p:spPr>
          <a:xfrm>
            <a:off x="9100304" y="5084952"/>
            <a:ext cx="1607576"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98E784D-F310-DC73-BB39-10895B5B62DB}"/>
              </a:ext>
            </a:extLst>
          </p:cNvPr>
          <p:cNvSpPr/>
          <p:nvPr/>
        </p:nvSpPr>
        <p:spPr>
          <a:xfrm rot="10800000">
            <a:off x="9746929" y="5313553"/>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32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73D8-5E8E-CBBB-71B2-0AF82A260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38C56-8020-5459-143F-B3B530B06607}"/>
              </a:ext>
            </a:extLst>
          </p:cNvPr>
          <p:cNvSpPr>
            <a:spLocks noGrp="1"/>
          </p:cNvSpPr>
          <p:nvPr>
            <p:ph type="title"/>
          </p:nvPr>
        </p:nvSpPr>
        <p:spPr/>
        <p:txBody>
          <a:bodyPr anchor="t">
            <a:normAutofit/>
          </a:bodyPr>
          <a:lstStyle/>
          <a:p>
            <a:pPr algn="ctr"/>
            <a:r>
              <a:rPr lang="en-US" sz="3200" b="1"/>
              <a:t>Desglose de la mortalidad relacionada con el VIH</a:t>
            </a:r>
          </a:p>
        </p:txBody>
      </p:sp>
      <p:sp>
        <p:nvSpPr>
          <p:cNvPr id="3" name="Content Placeholder 2">
            <a:extLst>
              <a:ext uri="{FF2B5EF4-FFF2-40B4-BE49-F238E27FC236}">
                <a16:creationId xmlns:a16="http://schemas.microsoft.com/office/drawing/2014/main" id="{52296F5C-FFF8-9FE0-8757-A43E53E8687C}"/>
              </a:ext>
            </a:extLst>
          </p:cNvPr>
          <p:cNvSpPr>
            <a:spLocks noGrp="1"/>
          </p:cNvSpPr>
          <p:nvPr>
            <p:ph idx="1"/>
          </p:nvPr>
        </p:nvSpPr>
        <p:spPr>
          <a:xfrm>
            <a:off x="3546764" y="92202"/>
            <a:ext cx="7992996" cy="5263896"/>
          </a:xfrm>
        </p:spPr>
        <p:txBody>
          <a:bodyPr anchor="t"/>
          <a:lstStyle/>
          <a:p>
            <a:r>
              <a:rPr lang="en-US">
                <a:solidFill>
                  <a:schemeClr val="tx1"/>
                </a:solidFill>
              </a:rPr>
              <a:t>Es </a:t>
            </a:r>
            <a:r>
              <a:rPr lang="en-US" err="1">
                <a:solidFill>
                  <a:schemeClr val="tx1"/>
                </a:solidFill>
              </a:rPr>
              <a:t>posible</a:t>
            </a:r>
            <a:r>
              <a:rPr lang="en-US">
                <a:solidFill>
                  <a:schemeClr val="tx1"/>
                </a:solidFill>
              </a:rPr>
              <a:t> que el </a:t>
            </a:r>
            <a:r>
              <a:rPr lang="en-US" err="1">
                <a:solidFill>
                  <a:schemeClr val="tx1"/>
                </a:solidFill>
              </a:rPr>
              <a:t>sida</a:t>
            </a:r>
            <a:r>
              <a:rPr lang="en-US">
                <a:solidFill>
                  <a:schemeClr val="tx1"/>
                </a:solidFill>
              </a:rPr>
              <a:t> </a:t>
            </a:r>
            <a:r>
              <a:rPr lang="en-US" err="1">
                <a:solidFill>
                  <a:schemeClr val="tx1"/>
                </a:solidFill>
              </a:rPr>
              <a:t>sólo</a:t>
            </a:r>
            <a:r>
              <a:rPr lang="en-US">
                <a:solidFill>
                  <a:schemeClr val="tx1"/>
                </a:solidFill>
              </a:rPr>
              <a:t> sea </a:t>
            </a:r>
            <a:r>
              <a:rPr lang="en-US" err="1">
                <a:solidFill>
                  <a:schemeClr val="tx1"/>
                </a:solidFill>
              </a:rPr>
              <a:t>responsable</a:t>
            </a:r>
            <a:r>
              <a:rPr lang="en-US">
                <a:solidFill>
                  <a:schemeClr val="tx1"/>
                </a:solidFill>
              </a:rPr>
              <a:t> de algo </a:t>
            </a:r>
            <a:r>
              <a:rPr lang="en-US" err="1">
                <a:solidFill>
                  <a:schemeClr val="tx1"/>
                </a:solidFill>
              </a:rPr>
              <a:t>más</a:t>
            </a:r>
            <a:r>
              <a:rPr lang="en-US">
                <a:solidFill>
                  <a:schemeClr val="tx1"/>
                </a:solidFill>
              </a:rPr>
              <a:t> de la </a:t>
            </a:r>
            <a:r>
              <a:rPr lang="en-US" err="1">
                <a:solidFill>
                  <a:schemeClr val="tx1"/>
                </a:solidFill>
              </a:rPr>
              <a:t>mitad</a:t>
            </a:r>
            <a:r>
              <a:rPr lang="en-US">
                <a:solidFill>
                  <a:schemeClr val="tx1"/>
                </a:solidFill>
              </a:rPr>
              <a:t> del </a:t>
            </a:r>
            <a:r>
              <a:rPr lang="en-US" err="1">
                <a:solidFill>
                  <a:schemeClr val="tx1"/>
                </a:solidFill>
              </a:rPr>
              <a:t>exceso</a:t>
            </a:r>
            <a:r>
              <a:rPr lang="en-US">
                <a:solidFill>
                  <a:schemeClr val="tx1"/>
                </a:solidFill>
              </a:rPr>
              <a:t> de </a:t>
            </a:r>
            <a:r>
              <a:rPr lang="en-US" err="1">
                <a:solidFill>
                  <a:schemeClr val="tx1"/>
                </a:solidFill>
              </a:rPr>
              <a:t>muertes</a:t>
            </a:r>
            <a:r>
              <a:rPr lang="en-US">
                <a:solidFill>
                  <a:schemeClr val="tx1"/>
                </a:solidFill>
              </a:rPr>
              <a:t> de </a:t>
            </a:r>
            <a:r>
              <a:rPr lang="en-US" err="1">
                <a:solidFill>
                  <a:schemeClr val="tx1"/>
                </a:solidFill>
              </a:rPr>
              <a:t>pacientes</a:t>
            </a:r>
            <a:r>
              <a:rPr lang="en-US">
                <a:solidFill>
                  <a:schemeClr val="tx1"/>
                </a:solidFill>
              </a:rPr>
              <a:t> con </a:t>
            </a:r>
            <a:r>
              <a:rPr lang="en-US" err="1">
                <a:solidFill>
                  <a:schemeClr val="tx1"/>
                </a:solidFill>
              </a:rPr>
              <a:t>terapia</a:t>
            </a:r>
            <a:r>
              <a:rPr lang="en-US">
                <a:solidFill>
                  <a:schemeClr val="tx1"/>
                </a:solidFill>
              </a:rPr>
              <a:t> </a:t>
            </a:r>
            <a:r>
              <a:rPr lang="en-US" err="1">
                <a:solidFill>
                  <a:schemeClr val="tx1"/>
                </a:solidFill>
              </a:rPr>
              <a:t>antirretrovírica</a:t>
            </a:r>
            <a:r>
              <a:rPr lang="en-US">
                <a:solidFill>
                  <a:schemeClr val="tx1"/>
                </a:solidFill>
              </a:rPr>
              <a:t> </a:t>
            </a:r>
            <a:r>
              <a:rPr lang="en-US" err="1">
                <a:solidFill>
                  <a:schemeClr val="tx1"/>
                </a:solidFill>
              </a:rPr>
              <a:t>en</a:t>
            </a:r>
            <a:r>
              <a:rPr lang="en-US">
                <a:solidFill>
                  <a:schemeClr val="tx1"/>
                </a:solidFill>
              </a:rPr>
              <a:t> </a:t>
            </a:r>
            <a:r>
              <a:rPr lang="en-US" err="1">
                <a:solidFill>
                  <a:schemeClr val="tx1"/>
                </a:solidFill>
              </a:rPr>
              <a:t>los</a:t>
            </a:r>
            <a:r>
              <a:rPr lang="en-US">
                <a:solidFill>
                  <a:schemeClr val="tx1"/>
                </a:solidFill>
              </a:rPr>
              <a:t> </a:t>
            </a:r>
            <a:r>
              <a:rPr lang="en-US" err="1">
                <a:solidFill>
                  <a:schemeClr val="tx1"/>
                </a:solidFill>
              </a:rPr>
              <a:t>países</a:t>
            </a:r>
            <a:r>
              <a:rPr lang="en-US">
                <a:solidFill>
                  <a:schemeClr val="tx1"/>
                </a:solidFill>
              </a:rPr>
              <a:t> de </a:t>
            </a:r>
            <a:r>
              <a:rPr lang="en-US" err="1">
                <a:solidFill>
                  <a:schemeClr val="tx1"/>
                </a:solidFill>
              </a:rPr>
              <a:t>renta</a:t>
            </a:r>
            <a:r>
              <a:rPr lang="en-US">
                <a:solidFill>
                  <a:schemeClr val="tx1"/>
                </a:solidFill>
              </a:rPr>
              <a:t> alta</a:t>
            </a:r>
            <a:r>
              <a:rPr lang="en-US" baseline="30000">
                <a:solidFill>
                  <a:schemeClr val="tx1"/>
                </a:solidFill>
              </a:rPr>
              <a:t>1</a:t>
            </a:r>
          </a:p>
          <a:p>
            <a:r>
              <a:rPr lang="en-US">
                <a:solidFill>
                  <a:schemeClr val="tx1"/>
                </a:solidFill>
              </a:rPr>
              <a:t>El resto de </a:t>
            </a:r>
            <a:r>
              <a:rPr lang="en-US" err="1">
                <a:solidFill>
                  <a:schemeClr val="tx1"/>
                </a:solidFill>
              </a:rPr>
              <a:t>muertes</a:t>
            </a:r>
            <a:r>
              <a:rPr lang="en-US">
                <a:solidFill>
                  <a:schemeClr val="tx1"/>
                </a:solidFill>
              </a:rPr>
              <a:t> se </a:t>
            </a:r>
            <a:r>
              <a:rPr lang="en-US" err="1">
                <a:solidFill>
                  <a:schemeClr val="tx1"/>
                </a:solidFill>
              </a:rPr>
              <a:t>deben</a:t>
            </a:r>
            <a:r>
              <a:rPr lang="en-US">
                <a:solidFill>
                  <a:schemeClr val="tx1"/>
                </a:solidFill>
              </a:rPr>
              <a:t> a </a:t>
            </a:r>
            <a:r>
              <a:rPr lang="en-US" err="1">
                <a:solidFill>
                  <a:schemeClr val="tx1"/>
                </a:solidFill>
              </a:rPr>
              <a:t>causas</a:t>
            </a:r>
            <a:r>
              <a:rPr lang="en-US">
                <a:solidFill>
                  <a:schemeClr val="tx1"/>
                </a:solidFill>
              </a:rPr>
              <a:t> no </a:t>
            </a:r>
            <a:r>
              <a:rPr lang="en-US" err="1">
                <a:solidFill>
                  <a:schemeClr val="tx1"/>
                </a:solidFill>
              </a:rPr>
              <a:t>relacionadas</a:t>
            </a:r>
            <a:r>
              <a:rPr lang="en-US">
                <a:solidFill>
                  <a:schemeClr val="tx1"/>
                </a:solidFill>
              </a:rPr>
              <a:t> con el </a:t>
            </a:r>
            <a:r>
              <a:rPr lang="en-US" err="1">
                <a:solidFill>
                  <a:schemeClr val="tx1"/>
                </a:solidFill>
              </a:rPr>
              <a:t>sida</a:t>
            </a:r>
            <a:r>
              <a:rPr lang="en-US">
                <a:solidFill>
                  <a:schemeClr val="tx1"/>
                </a:solidFill>
              </a:rPr>
              <a:t> que </a:t>
            </a:r>
            <a:r>
              <a:rPr lang="en-US" err="1">
                <a:solidFill>
                  <a:schemeClr val="tx1"/>
                </a:solidFill>
              </a:rPr>
              <a:t>afectan</a:t>
            </a:r>
            <a:r>
              <a:rPr lang="en-US">
                <a:solidFill>
                  <a:schemeClr val="tx1"/>
                </a:solidFill>
              </a:rPr>
              <a:t> de forma </a:t>
            </a:r>
            <a:r>
              <a:rPr lang="en-US" err="1">
                <a:solidFill>
                  <a:schemeClr val="tx1"/>
                </a:solidFill>
              </a:rPr>
              <a:t>desproporcionada</a:t>
            </a:r>
            <a:r>
              <a:rPr lang="en-US">
                <a:solidFill>
                  <a:schemeClr val="tx1"/>
                </a:solidFill>
              </a:rPr>
              <a:t> a las personas con VIH</a:t>
            </a:r>
          </a:p>
          <a:p>
            <a:r>
              <a:rPr lang="en-US">
                <a:solidFill>
                  <a:schemeClr val="tx1"/>
                </a:solidFill>
              </a:rPr>
              <a:t>Las </a:t>
            </a:r>
            <a:r>
              <a:rPr lang="en-US" err="1">
                <a:solidFill>
                  <a:schemeClr val="tx1"/>
                </a:solidFill>
              </a:rPr>
              <a:t>tasas</a:t>
            </a:r>
            <a:r>
              <a:rPr lang="en-US">
                <a:solidFill>
                  <a:schemeClr val="tx1"/>
                </a:solidFill>
              </a:rPr>
              <a:t> de </a:t>
            </a:r>
            <a:r>
              <a:rPr lang="en-US" err="1">
                <a:solidFill>
                  <a:schemeClr val="tx1"/>
                </a:solidFill>
              </a:rPr>
              <a:t>exceso</a:t>
            </a:r>
            <a:r>
              <a:rPr lang="en-US">
                <a:solidFill>
                  <a:schemeClr val="tx1"/>
                </a:solidFill>
              </a:rPr>
              <a:t> de </a:t>
            </a:r>
            <a:r>
              <a:rPr lang="en-US" err="1">
                <a:solidFill>
                  <a:schemeClr val="tx1"/>
                </a:solidFill>
              </a:rPr>
              <a:t>mortalidad</a:t>
            </a:r>
            <a:r>
              <a:rPr lang="en-US">
                <a:solidFill>
                  <a:schemeClr val="tx1"/>
                </a:solidFill>
              </a:rPr>
              <a:t> </a:t>
            </a:r>
            <a:r>
              <a:rPr lang="en-US" err="1">
                <a:solidFill>
                  <a:schemeClr val="tx1"/>
                </a:solidFill>
              </a:rPr>
              <a:t>en</a:t>
            </a:r>
            <a:r>
              <a:rPr lang="en-US">
                <a:solidFill>
                  <a:schemeClr val="tx1"/>
                </a:solidFill>
              </a:rPr>
              <a:t> Spectrum se </a:t>
            </a:r>
            <a:r>
              <a:rPr lang="en-US" err="1">
                <a:solidFill>
                  <a:schemeClr val="tx1"/>
                </a:solidFill>
              </a:rPr>
              <a:t>han</a:t>
            </a:r>
            <a:r>
              <a:rPr lang="en-US">
                <a:solidFill>
                  <a:schemeClr val="tx1"/>
                </a:solidFill>
              </a:rPr>
              <a:t> </a:t>
            </a:r>
            <a:r>
              <a:rPr lang="en-US" err="1">
                <a:solidFill>
                  <a:schemeClr val="tx1"/>
                </a:solidFill>
              </a:rPr>
              <a:t>desglosado</a:t>
            </a:r>
            <a:r>
              <a:rPr lang="en-US">
                <a:solidFill>
                  <a:schemeClr val="tx1"/>
                </a:solidFill>
              </a:rPr>
              <a:t> </a:t>
            </a:r>
            <a:r>
              <a:rPr lang="en-US" err="1">
                <a:solidFill>
                  <a:schemeClr val="tx1"/>
                </a:solidFill>
              </a:rPr>
              <a:t>en</a:t>
            </a:r>
            <a:r>
              <a:rPr lang="en-US">
                <a:solidFill>
                  <a:schemeClr val="tx1"/>
                </a:solidFill>
              </a:rPr>
              <a:t> </a:t>
            </a:r>
            <a:r>
              <a:rPr lang="en-US" err="1">
                <a:solidFill>
                  <a:schemeClr val="tx1"/>
                </a:solidFill>
              </a:rPr>
              <a:t>exceso</a:t>
            </a:r>
            <a:r>
              <a:rPr lang="en-US">
                <a:solidFill>
                  <a:schemeClr val="tx1"/>
                </a:solidFill>
              </a:rPr>
              <a:t> de </a:t>
            </a:r>
            <a:r>
              <a:rPr lang="en-US" err="1">
                <a:solidFill>
                  <a:schemeClr val="tx1"/>
                </a:solidFill>
              </a:rPr>
              <a:t>mortalidad</a:t>
            </a:r>
            <a:r>
              <a:rPr lang="en-US">
                <a:solidFill>
                  <a:schemeClr val="tx1"/>
                </a:solidFill>
              </a:rPr>
              <a:t> </a:t>
            </a:r>
            <a:r>
              <a:rPr lang="en-US" err="1">
                <a:solidFill>
                  <a:schemeClr val="tx1"/>
                </a:solidFill>
              </a:rPr>
              <a:t>por</a:t>
            </a:r>
            <a:r>
              <a:rPr lang="en-US">
                <a:solidFill>
                  <a:schemeClr val="tx1"/>
                </a:solidFill>
              </a:rPr>
              <a:t> </a:t>
            </a:r>
            <a:r>
              <a:rPr lang="en-US" err="1">
                <a:solidFill>
                  <a:schemeClr val="tx1"/>
                </a:solidFill>
              </a:rPr>
              <a:t>sida</a:t>
            </a:r>
            <a:r>
              <a:rPr lang="en-US">
                <a:solidFill>
                  <a:schemeClr val="tx1"/>
                </a:solidFill>
              </a:rPr>
              <a:t> y no </a:t>
            </a:r>
            <a:r>
              <a:rPr lang="en-US" err="1">
                <a:solidFill>
                  <a:schemeClr val="tx1"/>
                </a:solidFill>
              </a:rPr>
              <a:t>sida</a:t>
            </a:r>
            <a:r>
              <a:rPr lang="en-US">
                <a:solidFill>
                  <a:schemeClr val="tx1"/>
                </a:solidFill>
              </a:rPr>
              <a:t> para </a:t>
            </a:r>
            <a:r>
              <a:rPr lang="en-US" err="1">
                <a:solidFill>
                  <a:schemeClr val="tx1"/>
                </a:solidFill>
              </a:rPr>
              <a:t>tenerlo</a:t>
            </a:r>
            <a:r>
              <a:rPr lang="en-US">
                <a:solidFill>
                  <a:schemeClr val="tx1"/>
                </a:solidFill>
              </a:rPr>
              <a:t> </a:t>
            </a:r>
            <a:r>
              <a:rPr lang="en-US" err="1">
                <a:solidFill>
                  <a:schemeClr val="tx1"/>
                </a:solidFill>
              </a:rPr>
              <a:t>en</a:t>
            </a:r>
            <a:r>
              <a:rPr lang="en-US">
                <a:solidFill>
                  <a:schemeClr val="tx1"/>
                </a:solidFill>
              </a:rPr>
              <a:t> </a:t>
            </a:r>
            <a:r>
              <a:rPr lang="en-US" err="1">
                <a:solidFill>
                  <a:schemeClr val="tx1"/>
                </a:solidFill>
              </a:rPr>
              <a:t>cuenta</a:t>
            </a:r>
            <a:r>
              <a:rPr lang="en-US">
                <a:solidFill>
                  <a:schemeClr val="tx1"/>
                </a:solidFill>
              </a:rPr>
              <a:t>, </a:t>
            </a:r>
            <a:r>
              <a:rPr lang="en-US" err="1">
                <a:solidFill>
                  <a:schemeClr val="tx1"/>
                </a:solidFill>
              </a:rPr>
              <a:t>principalmente</a:t>
            </a:r>
            <a:r>
              <a:rPr lang="en-US">
                <a:solidFill>
                  <a:schemeClr val="tx1"/>
                </a:solidFill>
              </a:rPr>
              <a:t> para </a:t>
            </a:r>
            <a:r>
              <a:rPr lang="en-US" err="1">
                <a:solidFill>
                  <a:schemeClr val="tx1"/>
                </a:solidFill>
              </a:rPr>
              <a:t>mejorar</a:t>
            </a:r>
            <a:r>
              <a:rPr lang="en-US">
                <a:solidFill>
                  <a:schemeClr val="tx1"/>
                </a:solidFill>
              </a:rPr>
              <a:t> la </a:t>
            </a:r>
            <a:r>
              <a:rPr lang="en-US" err="1">
                <a:solidFill>
                  <a:schemeClr val="tx1"/>
                </a:solidFill>
              </a:rPr>
              <a:t>alineación</a:t>
            </a:r>
            <a:r>
              <a:rPr lang="en-US">
                <a:solidFill>
                  <a:schemeClr val="tx1"/>
                </a:solidFill>
              </a:rPr>
              <a:t> con </a:t>
            </a:r>
            <a:r>
              <a:rPr lang="en-US" err="1">
                <a:solidFill>
                  <a:schemeClr val="tx1"/>
                </a:solidFill>
              </a:rPr>
              <a:t>los</a:t>
            </a:r>
            <a:r>
              <a:rPr lang="en-US">
                <a:solidFill>
                  <a:schemeClr val="tx1"/>
                </a:solidFill>
              </a:rPr>
              <a:t> </a:t>
            </a:r>
            <a:r>
              <a:rPr lang="en-US" err="1">
                <a:solidFill>
                  <a:schemeClr val="tx1"/>
                </a:solidFill>
              </a:rPr>
              <a:t>datos</a:t>
            </a:r>
            <a:r>
              <a:rPr lang="en-US">
                <a:solidFill>
                  <a:schemeClr val="tx1"/>
                </a:solidFill>
              </a:rPr>
              <a:t> </a:t>
            </a:r>
            <a:r>
              <a:rPr lang="en-US" err="1">
                <a:solidFill>
                  <a:schemeClr val="tx1"/>
                </a:solidFill>
              </a:rPr>
              <a:t>notificados</a:t>
            </a:r>
            <a:r>
              <a:rPr lang="en-US">
                <a:solidFill>
                  <a:schemeClr val="tx1"/>
                </a:solidFill>
              </a:rPr>
              <a:t> de </a:t>
            </a:r>
            <a:r>
              <a:rPr lang="en-US" err="1">
                <a:solidFill>
                  <a:schemeClr val="tx1"/>
                </a:solidFill>
              </a:rPr>
              <a:t>muertes</a:t>
            </a:r>
            <a:r>
              <a:rPr lang="en-US">
                <a:solidFill>
                  <a:schemeClr val="tx1"/>
                </a:solidFill>
              </a:rPr>
              <a:t> </a:t>
            </a:r>
            <a:r>
              <a:rPr lang="en-US" err="1">
                <a:solidFill>
                  <a:schemeClr val="tx1"/>
                </a:solidFill>
              </a:rPr>
              <a:t>por</a:t>
            </a:r>
            <a:r>
              <a:rPr lang="en-US">
                <a:solidFill>
                  <a:schemeClr val="tx1"/>
                </a:solidFill>
              </a:rPr>
              <a:t> </a:t>
            </a:r>
            <a:r>
              <a:rPr lang="en-US" err="1">
                <a:solidFill>
                  <a:schemeClr val="tx1"/>
                </a:solidFill>
              </a:rPr>
              <a:t>sida</a:t>
            </a:r>
            <a:r>
              <a:rPr lang="en-US">
                <a:solidFill>
                  <a:schemeClr val="tx1"/>
                </a:solidFill>
              </a:rPr>
              <a:t> </a:t>
            </a:r>
            <a:r>
              <a:rPr lang="en-US" err="1">
                <a:solidFill>
                  <a:schemeClr val="tx1"/>
                </a:solidFill>
              </a:rPr>
              <a:t>utilizados</a:t>
            </a:r>
            <a:r>
              <a:rPr lang="en-US">
                <a:solidFill>
                  <a:schemeClr val="tx1"/>
                </a:solidFill>
              </a:rPr>
              <a:t> </a:t>
            </a:r>
            <a:r>
              <a:rPr lang="en-US" err="1">
                <a:solidFill>
                  <a:schemeClr val="tx1"/>
                </a:solidFill>
              </a:rPr>
              <a:t>en</a:t>
            </a:r>
            <a:r>
              <a:rPr lang="en-US">
                <a:solidFill>
                  <a:schemeClr val="tx1"/>
                </a:solidFill>
              </a:rPr>
              <a:t> CSAVR.</a:t>
            </a:r>
          </a:p>
        </p:txBody>
      </p:sp>
      <p:sp>
        <p:nvSpPr>
          <p:cNvPr id="4" name="TextBox 3">
            <a:extLst>
              <a:ext uri="{FF2B5EF4-FFF2-40B4-BE49-F238E27FC236}">
                <a16:creationId xmlns:a16="http://schemas.microsoft.com/office/drawing/2014/main" id="{D68CFB55-1D3C-C8EB-C557-2AC63154803D}"/>
              </a:ext>
            </a:extLst>
          </p:cNvPr>
          <p:cNvSpPr txBox="1"/>
          <p:nvPr/>
        </p:nvSpPr>
        <p:spPr>
          <a:xfrm>
            <a:off x="256033" y="2853439"/>
            <a:ext cx="2944368" cy="923330"/>
          </a:xfrm>
          <a:prstGeom prst="rect">
            <a:avLst/>
          </a:prstGeom>
          <a:noFill/>
        </p:spPr>
        <p:txBody>
          <a:bodyPr wrap="square" rtlCol="0">
            <a:spAutoFit/>
          </a:bodyPr>
          <a:lstStyle/>
          <a:p>
            <a:r>
              <a:rPr lang="en-US" sz="1800" b="1">
                <a:solidFill>
                  <a:schemeClr val="bg1"/>
                </a:solidFill>
              </a:rPr>
              <a:t>Encontrado en:</a:t>
            </a:r>
          </a:p>
          <a:p>
            <a:r>
              <a:rPr lang="en-US" sz="1800">
                <a:solidFill>
                  <a:schemeClr val="bg1"/>
                </a:solidFill>
              </a:rPr>
              <a:t>Opciones avanzadas</a:t>
            </a:r>
            <a:br>
              <a:rPr lang="en-US" sz="1800">
                <a:solidFill>
                  <a:schemeClr val="bg1"/>
                </a:solidFill>
              </a:rPr>
            </a:br>
            <a:r>
              <a:rPr lang="en-US" sz="1800">
                <a:solidFill>
                  <a:schemeClr val="bg1"/>
                </a:solidFill>
              </a:rPr>
              <a:t>&gt; Parámetros de transición de adultos</a:t>
            </a:r>
          </a:p>
        </p:txBody>
      </p:sp>
      <p:pic>
        <p:nvPicPr>
          <p:cNvPr id="5" name="Content Placeholder 5">
            <a:extLst>
              <a:ext uri="{FF2B5EF4-FFF2-40B4-BE49-F238E27FC236}">
                <a16:creationId xmlns:a16="http://schemas.microsoft.com/office/drawing/2014/main" id="{BF946E17-8125-17AC-2D25-9DB2E60477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9268" y="3115653"/>
            <a:ext cx="7315200" cy="3021495"/>
          </a:xfrm>
          <a:prstGeom prst="rect">
            <a:avLst/>
          </a:prstGeom>
        </p:spPr>
      </p:pic>
      <p:sp>
        <p:nvSpPr>
          <p:cNvPr id="7" name="TextBox 6">
            <a:extLst>
              <a:ext uri="{FF2B5EF4-FFF2-40B4-BE49-F238E27FC236}">
                <a16:creationId xmlns:a16="http://schemas.microsoft.com/office/drawing/2014/main" id="{A0F52C09-C9F9-249D-B23B-B698EBAAC131}"/>
              </a:ext>
            </a:extLst>
          </p:cNvPr>
          <p:cNvSpPr txBox="1"/>
          <p:nvPr/>
        </p:nvSpPr>
        <p:spPr>
          <a:xfrm>
            <a:off x="252919" y="6078582"/>
            <a:ext cx="9823268" cy="523220"/>
          </a:xfrm>
          <a:prstGeom prst="rect">
            <a:avLst/>
          </a:prstGeom>
          <a:noFill/>
        </p:spPr>
        <p:txBody>
          <a:bodyPr wrap="square" rtlCol="0">
            <a:spAutoFit/>
          </a:bodyPr>
          <a:lstStyle/>
          <a:p>
            <a:pPr marL="342900" indent="-342900">
              <a:buFont typeface="+mj-lt"/>
              <a:buAutoNum type="arabicPeriod"/>
            </a:pPr>
            <a:r>
              <a:rPr lang="en-US" sz="1400">
                <a:ea typeface="Calibri" panose="020F0502020204030204" pitchFamily="34" charset="0"/>
                <a:cs typeface="Calibri" panose="020F0502020204030204" pitchFamily="34" charset="0"/>
              </a:rPr>
              <a:t>Trickey A, </a:t>
            </a:r>
            <a:r>
              <a:rPr lang="en-US" sz="1400" i="1">
                <a:ea typeface="Calibri" panose="020F0502020204030204" pitchFamily="34" charset="0"/>
                <a:cs typeface="Calibri" panose="020F0502020204030204" pitchFamily="34" charset="0"/>
              </a:rPr>
              <a:t>et al</a:t>
            </a:r>
            <a:r>
              <a:rPr lang="en-US" sz="1400">
                <a:ea typeface="Calibri" panose="020F0502020204030204" pitchFamily="34" charset="0"/>
                <a:cs typeface="Calibri" panose="020F0502020204030204" pitchFamily="34" charset="0"/>
              </a:rPr>
              <a:t>. Exceso de mortalidad atribuible al sida entre las personas que viven con el VIH en países de ingresos altos: una revisión sistemática y un metaanálisis. </a:t>
            </a:r>
            <a:r>
              <a:rPr lang="en-US" sz="1400" i="1">
                <a:ea typeface="Calibri" panose="020F0502020204030204" pitchFamily="34" charset="0"/>
                <a:cs typeface="Calibri" panose="020F0502020204030204" pitchFamily="34" charset="0"/>
              </a:rPr>
              <a:t>J Int AIDS Soc. </a:t>
            </a:r>
            <a:r>
              <a:rPr lang="en-US" sz="1400" i="0">
                <a:ea typeface="Calibri" panose="020F0502020204030204" pitchFamily="34" charset="0"/>
                <a:cs typeface="Calibri" panose="020F0502020204030204" pitchFamily="34" charset="0"/>
              </a:rPr>
              <a:t>2024;27:e26384.</a:t>
            </a:r>
            <a:endParaRPr lang="en-US" sz="140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6EC4FDC-BC65-58D8-A724-6DAA6AAE485D}"/>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315073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8477-37A4-DD24-B26F-3B65F39198B1}"/>
              </a:ext>
            </a:extLst>
          </p:cNvPr>
          <p:cNvSpPr>
            <a:spLocks noGrp="1"/>
          </p:cNvSpPr>
          <p:nvPr>
            <p:ph type="title"/>
          </p:nvPr>
        </p:nvSpPr>
        <p:spPr>
          <a:xfrm>
            <a:off x="252919" y="1123837"/>
            <a:ext cx="2947482" cy="4601183"/>
          </a:xfrm>
        </p:spPr>
        <p:txBody>
          <a:bodyPr anchor="t">
            <a:normAutofit/>
          </a:bodyPr>
          <a:lstStyle/>
          <a:p>
            <a:pPr algn="ctr"/>
            <a:r>
              <a:rPr lang="en-US" sz="3200" b="1" err="1"/>
              <a:t>Desglose</a:t>
            </a:r>
            <a:r>
              <a:rPr lang="en-US" sz="3200" b="1"/>
              <a:t> de la </a:t>
            </a:r>
            <a:r>
              <a:rPr lang="en-US" sz="3200" b="1" err="1"/>
              <a:t>mortalidad</a:t>
            </a:r>
            <a:r>
              <a:rPr lang="en-US" sz="3200" b="1"/>
              <a:t> </a:t>
            </a:r>
            <a:r>
              <a:rPr lang="en-US" sz="3200" b="1" err="1"/>
              <a:t>relacionada</a:t>
            </a:r>
            <a:r>
              <a:rPr lang="en-US" sz="3200" b="1"/>
              <a:t> con el VIH</a:t>
            </a:r>
          </a:p>
        </p:txBody>
      </p:sp>
      <p:sp>
        <p:nvSpPr>
          <p:cNvPr id="4" name="TextBox 3">
            <a:extLst>
              <a:ext uri="{FF2B5EF4-FFF2-40B4-BE49-F238E27FC236}">
                <a16:creationId xmlns:a16="http://schemas.microsoft.com/office/drawing/2014/main" id="{5C912A03-0803-B80F-8FCB-28B8CC802DAC}"/>
              </a:ext>
            </a:extLst>
          </p:cNvPr>
          <p:cNvSpPr txBox="1"/>
          <p:nvPr/>
        </p:nvSpPr>
        <p:spPr>
          <a:xfrm>
            <a:off x="252919" y="2853439"/>
            <a:ext cx="2944368" cy="923330"/>
          </a:xfrm>
          <a:prstGeom prst="rect">
            <a:avLst/>
          </a:prstGeom>
          <a:noFill/>
        </p:spPr>
        <p:txBody>
          <a:bodyPr wrap="square" rtlCol="0">
            <a:spAutoFit/>
          </a:bodyPr>
          <a:lstStyle/>
          <a:p>
            <a:r>
              <a:rPr lang="en-US" sz="1800" b="1">
                <a:solidFill>
                  <a:schemeClr val="bg1"/>
                </a:solidFill>
              </a:rPr>
              <a:t>Encontrado en:</a:t>
            </a:r>
          </a:p>
          <a:p>
            <a:r>
              <a:rPr lang="en-US" sz="1800">
                <a:solidFill>
                  <a:schemeClr val="bg1"/>
                </a:solidFill>
              </a:rPr>
              <a:t>Opciones avanzadas</a:t>
            </a:r>
            <a:br>
              <a:rPr lang="en-US" sz="1800">
                <a:solidFill>
                  <a:schemeClr val="bg1"/>
                </a:solidFill>
              </a:rPr>
            </a:br>
            <a:r>
              <a:rPr lang="en-US" sz="1800">
                <a:solidFill>
                  <a:schemeClr val="bg1"/>
                </a:solidFill>
              </a:rPr>
              <a:t>&gt; Parámetros de transición de adultos</a:t>
            </a:r>
          </a:p>
        </p:txBody>
      </p:sp>
      <p:pic>
        <p:nvPicPr>
          <p:cNvPr id="6" name="Picture 5">
            <a:extLst>
              <a:ext uri="{FF2B5EF4-FFF2-40B4-BE49-F238E27FC236}">
                <a16:creationId xmlns:a16="http://schemas.microsoft.com/office/drawing/2014/main" id="{A7E83ABC-1B1D-E3B6-3844-6EAEBBE98475}"/>
              </a:ext>
            </a:extLst>
          </p:cNvPr>
          <p:cNvPicPr>
            <a:picLocks noChangeAspect="1"/>
          </p:cNvPicPr>
          <p:nvPr/>
        </p:nvPicPr>
        <p:blipFill>
          <a:blip r:embed="rId2"/>
          <a:stretch>
            <a:fillRect/>
          </a:stretch>
        </p:blipFill>
        <p:spPr>
          <a:xfrm>
            <a:off x="3329465" y="873084"/>
            <a:ext cx="5260439" cy="333231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63F7E28-B669-CC9C-87E7-120534D80B87}"/>
              </a:ext>
            </a:extLst>
          </p:cNvPr>
          <p:cNvPicPr>
            <a:picLocks noChangeAspect="1"/>
          </p:cNvPicPr>
          <p:nvPr/>
        </p:nvPicPr>
        <p:blipFill>
          <a:blip r:embed="rId3"/>
          <a:stretch>
            <a:fillRect/>
          </a:stretch>
        </p:blipFill>
        <p:spPr>
          <a:xfrm>
            <a:off x="6675528" y="2966649"/>
            <a:ext cx="5260439" cy="333231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23258522-C952-EFB7-A29B-7B4B7AC42725}"/>
              </a:ext>
            </a:extLst>
          </p:cNvPr>
          <p:cNvSpPr txBox="1"/>
          <p:nvPr/>
        </p:nvSpPr>
        <p:spPr>
          <a:xfrm>
            <a:off x="685800" y="4335965"/>
            <a:ext cx="5791200" cy="584775"/>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en-US" sz="1600"/>
              <a:t>Pulse </a:t>
            </a:r>
            <a:r>
              <a:rPr lang="en-US" sz="1600" b="1" err="1"/>
              <a:t>Restaurar</a:t>
            </a:r>
            <a:r>
              <a:rPr lang="en-US" sz="1600" b="1"/>
              <a:t> </a:t>
            </a:r>
            <a:r>
              <a:rPr lang="en-US" sz="1600" b="1" err="1"/>
              <a:t>todos</a:t>
            </a:r>
            <a:r>
              <a:rPr lang="en-US" sz="1600" b="1"/>
              <a:t> </a:t>
            </a:r>
            <a:r>
              <a:rPr lang="en-US" sz="1600" b="1" err="1"/>
              <a:t>los</a:t>
            </a:r>
            <a:r>
              <a:rPr lang="en-US" sz="1600" b="1"/>
              <a:t> </a:t>
            </a:r>
            <a:r>
              <a:rPr lang="en-US" sz="1600" b="1" err="1"/>
              <a:t>valores</a:t>
            </a:r>
            <a:r>
              <a:rPr lang="en-US" sz="1600" b="1"/>
              <a:t> </a:t>
            </a:r>
            <a:r>
              <a:rPr lang="en-US" sz="1600" b="1" err="1"/>
              <a:t>por</a:t>
            </a:r>
            <a:r>
              <a:rPr lang="en-US" sz="1600" b="1"/>
              <a:t> </a:t>
            </a:r>
            <a:r>
              <a:rPr lang="en-US" sz="1600" b="1" err="1"/>
              <a:t>defecto</a:t>
            </a:r>
            <a:r>
              <a:rPr lang="en-US" sz="1600" b="1"/>
              <a:t> de </a:t>
            </a:r>
            <a:r>
              <a:rPr lang="en-US" sz="1600" b="1" err="1"/>
              <a:t>transición</a:t>
            </a:r>
            <a:r>
              <a:rPr lang="en-US" sz="1600" b="1"/>
              <a:t> y </a:t>
            </a:r>
            <a:r>
              <a:rPr lang="en-US" sz="1600" b="1" err="1"/>
              <a:t>salga</a:t>
            </a:r>
            <a:r>
              <a:rPr lang="en-US" sz="1600" b="1"/>
              <a:t> </a:t>
            </a:r>
            <a:r>
              <a:rPr lang="en-US" sz="1600" err="1"/>
              <a:t>en</a:t>
            </a:r>
            <a:r>
              <a:rPr lang="en-US" sz="1600"/>
              <a:t> </a:t>
            </a:r>
            <a:r>
              <a:rPr lang="en-US" sz="1600" err="1"/>
              <a:t>cualquier</a:t>
            </a:r>
            <a:r>
              <a:rPr lang="en-US" sz="1600"/>
              <a:t> </a:t>
            </a:r>
            <a:r>
              <a:rPr lang="en-US" sz="1600" err="1"/>
              <a:t>pestaña</a:t>
            </a:r>
            <a:r>
              <a:rPr lang="en-US" sz="1600"/>
              <a:t> para </a:t>
            </a:r>
            <a:r>
              <a:rPr lang="en-US" sz="1600" err="1"/>
              <a:t>actualizar</a:t>
            </a:r>
            <a:r>
              <a:rPr lang="en-US" sz="1600"/>
              <a:t> sus </a:t>
            </a:r>
            <a:r>
              <a:rPr lang="en-US" sz="1600" err="1"/>
              <a:t>tasas</a:t>
            </a:r>
            <a:r>
              <a:rPr lang="en-US" sz="1600"/>
              <a:t> de </a:t>
            </a:r>
            <a:r>
              <a:rPr lang="en-US" sz="1600" err="1"/>
              <a:t>mortalidad</a:t>
            </a:r>
            <a:endParaRPr lang="en-US" sz="1600"/>
          </a:p>
        </p:txBody>
      </p:sp>
      <p:cxnSp>
        <p:nvCxnSpPr>
          <p:cNvPr id="14" name="Straight Arrow Connector 13">
            <a:extLst>
              <a:ext uri="{FF2B5EF4-FFF2-40B4-BE49-F238E27FC236}">
                <a16:creationId xmlns:a16="http://schemas.microsoft.com/office/drawing/2014/main" id="{EEB70EAC-F75F-72B0-3D36-93774A1A8992}"/>
              </a:ext>
            </a:extLst>
          </p:cNvPr>
          <p:cNvCxnSpPr>
            <a:cxnSpLocks/>
            <a:stCxn id="13" idx="3"/>
            <a:endCxn id="23" idx="1"/>
          </p:cNvCxnSpPr>
          <p:nvPr/>
        </p:nvCxnSpPr>
        <p:spPr>
          <a:xfrm>
            <a:off x="6477000" y="4628353"/>
            <a:ext cx="2852560" cy="157618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7006D10-9A76-5857-1C4F-AE26F3436048}"/>
              </a:ext>
            </a:extLst>
          </p:cNvPr>
          <p:cNvSpPr txBox="1"/>
          <p:nvPr/>
        </p:nvSpPr>
        <p:spPr>
          <a:xfrm>
            <a:off x="685800" y="5052955"/>
            <a:ext cx="5791200" cy="1877437"/>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en-US" sz="1600"/>
              <a:t>Si </a:t>
            </a:r>
            <a:r>
              <a:rPr lang="en-US" sz="1600" err="1"/>
              <a:t>previamente</a:t>
            </a:r>
            <a:r>
              <a:rPr lang="en-US" sz="1600"/>
              <a:t> </a:t>
            </a:r>
            <a:r>
              <a:rPr lang="en-US" sz="1600" err="1"/>
              <a:t>ajustó</a:t>
            </a:r>
            <a:r>
              <a:rPr lang="en-US" sz="1600"/>
              <a:t> las </a:t>
            </a:r>
            <a:r>
              <a:rPr lang="en-US" sz="1600" err="1"/>
              <a:t>tasas</a:t>
            </a:r>
            <a:r>
              <a:rPr lang="en-US" sz="1600"/>
              <a:t> de </a:t>
            </a:r>
            <a:r>
              <a:rPr lang="en-US" sz="1600" err="1"/>
              <a:t>mortalidad</a:t>
            </a:r>
            <a:r>
              <a:rPr lang="en-US" sz="1600"/>
              <a:t> para que </a:t>
            </a:r>
            <a:r>
              <a:rPr lang="en-US" sz="1600" err="1"/>
              <a:t>coincidieran</a:t>
            </a:r>
            <a:r>
              <a:rPr lang="en-US" sz="1600"/>
              <a:t> con </a:t>
            </a:r>
            <a:r>
              <a:rPr lang="en-US" sz="1600" err="1"/>
              <a:t>los</a:t>
            </a:r>
            <a:r>
              <a:rPr lang="en-US" sz="1600"/>
              <a:t> </a:t>
            </a:r>
            <a:r>
              <a:rPr lang="en-US" sz="1600" err="1"/>
              <a:t>datos</a:t>
            </a:r>
            <a:r>
              <a:rPr lang="en-US" sz="1600"/>
              <a:t> del </a:t>
            </a:r>
            <a:r>
              <a:rPr lang="en-US" sz="1600" err="1"/>
              <a:t>registro</a:t>
            </a:r>
            <a:r>
              <a:rPr lang="en-US" sz="1600"/>
              <a:t> civil </a:t>
            </a:r>
            <a:r>
              <a:rPr lang="en-US" sz="1600" err="1"/>
              <a:t>por</a:t>
            </a:r>
            <a:endParaRPr lang="en-US" sz="1600"/>
          </a:p>
          <a:p>
            <a:pPr marL="285750" indent="-285750">
              <a:buFont typeface="Arial" panose="020B0604020202020204" pitchFamily="34" charset="0"/>
              <a:buChar char="•"/>
            </a:pPr>
            <a:r>
              <a:rPr lang="en-US" sz="1600" err="1"/>
              <a:t>Seleccionar</a:t>
            </a:r>
            <a:r>
              <a:rPr lang="en-US" sz="1600"/>
              <a:t> un </a:t>
            </a:r>
            <a:r>
              <a:rPr lang="en-US" sz="1600" err="1"/>
              <a:t>patrón</a:t>
            </a:r>
            <a:r>
              <a:rPr lang="en-US" sz="1600"/>
              <a:t> regional no </a:t>
            </a:r>
            <a:r>
              <a:rPr lang="en-US" sz="1600" err="1"/>
              <a:t>predeterminado</a:t>
            </a:r>
            <a:r>
              <a:rPr lang="en-US" sz="1600"/>
              <a:t> </a:t>
            </a:r>
            <a:r>
              <a:rPr lang="en-US" sz="1600" b="1"/>
              <a:t>O</a:t>
            </a:r>
          </a:p>
          <a:p>
            <a:pPr marL="285750" indent="-285750">
              <a:buFont typeface="Arial" panose="020B0604020202020204" pitchFamily="34" charset="0"/>
              <a:buChar char="•"/>
            </a:pPr>
            <a:r>
              <a:rPr lang="en-US" sz="1600" err="1"/>
              <a:t>Ajuste</a:t>
            </a:r>
            <a:r>
              <a:rPr lang="en-US" sz="1600"/>
              <a:t> manual de las </a:t>
            </a:r>
            <a:r>
              <a:rPr lang="en-US" sz="1600" err="1"/>
              <a:t>tasas</a:t>
            </a:r>
            <a:r>
              <a:rPr lang="en-US" sz="1600"/>
              <a:t> de </a:t>
            </a:r>
            <a:r>
              <a:rPr lang="en-US" sz="1600" err="1"/>
              <a:t>mortalidad</a:t>
            </a:r>
            <a:r>
              <a:rPr lang="en-US" sz="1600"/>
              <a:t> </a:t>
            </a:r>
            <a:r>
              <a:rPr lang="en-US" sz="1600" err="1"/>
              <a:t>en</a:t>
            </a:r>
            <a:r>
              <a:rPr lang="en-US" sz="1600"/>
              <a:t> la </a:t>
            </a:r>
            <a:r>
              <a:rPr lang="en-US" sz="1600" err="1"/>
              <a:t>terapia</a:t>
            </a:r>
            <a:r>
              <a:rPr lang="en-US" sz="1600"/>
              <a:t> </a:t>
            </a:r>
            <a:r>
              <a:rPr lang="en-US" sz="1600" err="1"/>
              <a:t>antirretrovírica</a:t>
            </a:r>
            <a:endParaRPr lang="en-US" sz="1600"/>
          </a:p>
          <a:p>
            <a:r>
              <a:rPr lang="en-US" sz="1600" err="1"/>
              <a:t>Puede</a:t>
            </a:r>
            <a:r>
              <a:rPr lang="en-US" sz="1600"/>
              <a:t> </a:t>
            </a:r>
            <a:r>
              <a:rPr lang="en-US" sz="1600" err="1"/>
              <a:t>hacer</a:t>
            </a:r>
            <a:r>
              <a:rPr lang="en-US" sz="1600"/>
              <a:t> </a:t>
            </a:r>
            <a:r>
              <a:rPr lang="en-US" sz="1600" err="1"/>
              <a:t>esos</a:t>
            </a:r>
            <a:r>
              <a:rPr lang="en-US" sz="1600"/>
              <a:t> </a:t>
            </a:r>
            <a:r>
              <a:rPr lang="en-US" sz="1600" err="1"/>
              <a:t>mismos</a:t>
            </a:r>
            <a:r>
              <a:rPr lang="en-US" sz="1600"/>
              <a:t> </a:t>
            </a:r>
            <a:r>
              <a:rPr lang="en-US" sz="1600" err="1"/>
              <a:t>cambios</a:t>
            </a:r>
            <a:r>
              <a:rPr lang="en-US" sz="1600"/>
              <a:t> </a:t>
            </a:r>
            <a:r>
              <a:rPr lang="en-US" sz="1600" err="1"/>
              <a:t>después</a:t>
            </a:r>
            <a:r>
              <a:rPr lang="en-US" sz="1600"/>
              <a:t> de </a:t>
            </a:r>
            <a:r>
              <a:rPr lang="en-US" sz="1600" err="1"/>
              <a:t>restaurar</a:t>
            </a:r>
            <a:r>
              <a:rPr lang="en-US" sz="1600"/>
              <a:t> </a:t>
            </a:r>
            <a:r>
              <a:rPr lang="en-US" sz="1600" err="1"/>
              <a:t>los</a:t>
            </a:r>
            <a:r>
              <a:rPr lang="en-US" sz="1600"/>
              <a:t> </a:t>
            </a:r>
            <a:r>
              <a:rPr lang="en-US" sz="1600" err="1"/>
              <a:t>valores</a:t>
            </a:r>
            <a:r>
              <a:rPr lang="en-US" sz="1600"/>
              <a:t> </a:t>
            </a:r>
            <a:r>
              <a:rPr lang="en-US" sz="1600" err="1"/>
              <a:t>predeterminados</a:t>
            </a:r>
            <a:endParaRPr lang="en-US" sz="1600"/>
          </a:p>
        </p:txBody>
      </p:sp>
      <p:sp>
        <p:nvSpPr>
          <p:cNvPr id="23" name="Rectangle 22">
            <a:extLst>
              <a:ext uri="{FF2B5EF4-FFF2-40B4-BE49-F238E27FC236}">
                <a16:creationId xmlns:a16="http://schemas.microsoft.com/office/drawing/2014/main" id="{9F8E0BD2-A769-F04B-D792-69EA033182D3}"/>
              </a:ext>
            </a:extLst>
          </p:cNvPr>
          <p:cNvSpPr/>
          <p:nvPr/>
        </p:nvSpPr>
        <p:spPr>
          <a:xfrm>
            <a:off x="9329560" y="6113098"/>
            <a:ext cx="2029968" cy="182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8631745-4055-0F65-922A-AAE83DBB8D1A}"/>
              </a:ext>
            </a:extLst>
          </p:cNvPr>
          <p:cNvGrpSpPr/>
          <p:nvPr/>
        </p:nvGrpSpPr>
        <p:grpSpPr>
          <a:xfrm>
            <a:off x="8656884" y="2501525"/>
            <a:ext cx="1142151" cy="677580"/>
            <a:chOff x="8656884" y="2484107"/>
            <a:chExt cx="1142151" cy="677580"/>
          </a:xfrm>
        </p:grpSpPr>
        <p:sp>
          <p:nvSpPr>
            <p:cNvPr id="30" name="Arrow: Down 29">
              <a:extLst>
                <a:ext uri="{FF2B5EF4-FFF2-40B4-BE49-F238E27FC236}">
                  <a16:creationId xmlns:a16="http://schemas.microsoft.com/office/drawing/2014/main" id="{55456819-E045-1AC7-F273-8BD9416A0199}"/>
                </a:ext>
              </a:extLst>
            </p:cNvPr>
            <p:cNvSpPr/>
            <p:nvPr/>
          </p:nvSpPr>
          <p:spPr>
            <a:xfrm>
              <a:off x="9061272" y="2792355"/>
              <a:ext cx="333375" cy="3693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sp>
          <p:nvSpPr>
            <p:cNvPr id="29" name="TextBox 28">
              <a:extLst>
                <a:ext uri="{FF2B5EF4-FFF2-40B4-BE49-F238E27FC236}">
                  <a16:creationId xmlns:a16="http://schemas.microsoft.com/office/drawing/2014/main" id="{72D9F56D-B32E-1443-F2A4-7AE3D5318268}"/>
                </a:ext>
              </a:extLst>
            </p:cNvPr>
            <p:cNvSpPr txBox="1"/>
            <p:nvPr/>
          </p:nvSpPr>
          <p:spPr>
            <a:xfrm>
              <a:off x="8656884" y="2484107"/>
              <a:ext cx="1142151" cy="461665"/>
            </a:xfrm>
            <a:prstGeom prst="rect">
              <a:avLst/>
            </a:prstGeom>
            <a:solidFill>
              <a:schemeClr val="accent2">
                <a:lumMod val="20000"/>
                <a:lumOff val="80000"/>
              </a:schemeClr>
            </a:solidFill>
            <a:ln w="28575">
              <a:solidFill>
                <a:srgbClr val="FF0000"/>
              </a:solidFill>
            </a:ln>
            <a:effectLst/>
          </p:spPr>
          <p:txBody>
            <a:bodyPr wrap="square" rtlCol="0">
              <a:spAutoFit/>
            </a:bodyPr>
            <a:lstStyle/>
            <a:p>
              <a:pPr algn="ctr"/>
              <a:r>
                <a:rPr lang="en-US" sz="1200" b="1"/>
                <a:t>Nueva </a:t>
              </a:r>
              <a:r>
                <a:rPr lang="en-US" sz="1200" b="1" err="1"/>
                <a:t>pestaña</a:t>
              </a:r>
              <a:endParaRPr lang="en-US" sz="1200" b="1"/>
            </a:p>
          </p:txBody>
        </p:sp>
      </p:grpSp>
      <p:pic>
        <p:nvPicPr>
          <p:cNvPr id="32" name="Picture 31">
            <a:extLst>
              <a:ext uri="{FF2B5EF4-FFF2-40B4-BE49-F238E27FC236}">
                <a16:creationId xmlns:a16="http://schemas.microsoft.com/office/drawing/2014/main" id="{23E2B811-397D-7094-3579-40841E18B42D}"/>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3304644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5739C-D9A8-C30B-8184-26D95F256A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B3EFD4-00B4-4BD9-3DB3-57583B4F7DF2}"/>
              </a:ext>
            </a:extLst>
          </p:cNvPr>
          <p:cNvPicPr>
            <a:picLocks noChangeAspect="1"/>
          </p:cNvPicPr>
          <p:nvPr/>
        </p:nvPicPr>
        <p:blipFill>
          <a:blip r:embed="rId2"/>
          <a:stretch>
            <a:fillRect/>
          </a:stretch>
        </p:blipFill>
        <p:spPr>
          <a:xfrm>
            <a:off x="3393331" y="1067024"/>
            <a:ext cx="5260439" cy="3330666"/>
          </a:xfrm>
          <a:prstGeom prst="rect">
            <a:avLst/>
          </a:prstGeom>
        </p:spPr>
      </p:pic>
      <p:pic>
        <p:nvPicPr>
          <p:cNvPr id="9" name="Picture 8">
            <a:extLst>
              <a:ext uri="{FF2B5EF4-FFF2-40B4-BE49-F238E27FC236}">
                <a16:creationId xmlns:a16="http://schemas.microsoft.com/office/drawing/2014/main" id="{6A8C903D-1A68-9429-2131-77E5D2E2A2A0}"/>
              </a:ext>
            </a:extLst>
          </p:cNvPr>
          <p:cNvPicPr>
            <a:picLocks noChangeAspect="1"/>
          </p:cNvPicPr>
          <p:nvPr/>
        </p:nvPicPr>
        <p:blipFill>
          <a:blip r:embed="rId3"/>
          <a:stretch>
            <a:fillRect/>
          </a:stretch>
        </p:blipFill>
        <p:spPr>
          <a:xfrm>
            <a:off x="6664332" y="2908961"/>
            <a:ext cx="5266037" cy="3387017"/>
          </a:xfrm>
          <a:prstGeom prst="rect">
            <a:avLst/>
          </a:prstGeom>
        </p:spPr>
      </p:pic>
      <p:sp>
        <p:nvSpPr>
          <p:cNvPr id="2" name="Title 1">
            <a:extLst>
              <a:ext uri="{FF2B5EF4-FFF2-40B4-BE49-F238E27FC236}">
                <a16:creationId xmlns:a16="http://schemas.microsoft.com/office/drawing/2014/main" id="{35218059-930C-DA95-FEC8-C23039618B8C}"/>
              </a:ext>
            </a:extLst>
          </p:cNvPr>
          <p:cNvSpPr>
            <a:spLocks noGrp="1"/>
          </p:cNvSpPr>
          <p:nvPr>
            <p:ph type="title"/>
          </p:nvPr>
        </p:nvSpPr>
        <p:spPr>
          <a:xfrm>
            <a:off x="252919" y="1123837"/>
            <a:ext cx="2947482" cy="4601183"/>
          </a:xfrm>
        </p:spPr>
        <p:txBody>
          <a:bodyPr anchor="t">
            <a:normAutofit/>
          </a:bodyPr>
          <a:lstStyle/>
          <a:p>
            <a:pPr algn="ctr"/>
            <a:r>
              <a:rPr lang="en-US" sz="3200" b="1" err="1"/>
              <a:t>Desglose</a:t>
            </a:r>
            <a:r>
              <a:rPr lang="en-US" sz="3200" b="1"/>
              <a:t> de la </a:t>
            </a:r>
            <a:r>
              <a:rPr lang="en-US" sz="3200" b="1" err="1"/>
              <a:t>mortalidad</a:t>
            </a:r>
            <a:r>
              <a:rPr lang="en-US" sz="3200" b="1"/>
              <a:t> </a:t>
            </a:r>
            <a:r>
              <a:rPr lang="en-US" sz="3200" b="1" err="1"/>
              <a:t>relacionada</a:t>
            </a:r>
            <a:r>
              <a:rPr lang="en-US" sz="3200" b="1"/>
              <a:t> con el VIH</a:t>
            </a:r>
          </a:p>
        </p:txBody>
      </p:sp>
      <p:sp>
        <p:nvSpPr>
          <p:cNvPr id="4" name="TextBox 3">
            <a:extLst>
              <a:ext uri="{FF2B5EF4-FFF2-40B4-BE49-F238E27FC236}">
                <a16:creationId xmlns:a16="http://schemas.microsoft.com/office/drawing/2014/main" id="{C1666D9B-A559-8140-F355-B2F0AAB51B29}"/>
              </a:ext>
            </a:extLst>
          </p:cNvPr>
          <p:cNvSpPr txBox="1"/>
          <p:nvPr/>
        </p:nvSpPr>
        <p:spPr>
          <a:xfrm>
            <a:off x="252919" y="2853439"/>
            <a:ext cx="2944368" cy="923330"/>
          </a:xfrm>
          <a:prstGeom prst="rect">
            <a:avLst/>
          </a:prstGeom>
          <a:noFill/>
        </p:spPr>
        <p:txBody>
          <a:bodyPr wrap="square" rtlCol="0">
            <a:spAutoFit/>
          </a:bodyPr>
          <a:lstStyle/>
          <a:p>
            <a:r>
              <a:rPr lang="en-US" sz="1800" b="1">
                <a:solidFill>
                  <a:schemeClr val="bg1"/>
                </a:solidFill>
              </a:rPr>
              <a:t>Encontrado en:</a:t>
            </a:r>
          </a:p>
          <a:p>
            <a:r>
              <a:rPr lang="en-US" sz="1800">
                <a:solidFill>
                  <a:schemeClr val="bg1"/>
                </a:solidFill>
              </a:rPr>
              <a:t>Opciones avanzadas</a:t>
            </a:r>
            <a:br>
              <a:rPr lang="en-US" sz="1800">
                <a:solidFill>
                  <a:schemeClr val="bg1"/>
                </a:solidFill>
              </a:rPr>
            </a:br>
            <a:r>
              <a:rPr lang="en-US" sz="1800">
                <a:solidFill>
                  <a:schemeClr val="bg1"/>
                </a:solidFill>
              </a:rPr>
              <a:t>&gt; Parámetros de transición de adultos</a:t>
            </a:r>
          </a:p>
        </p:txBody>
      </p:sp>
      <p:sp>
        <p:nvSpPr>
          <p:cNvPr id="13" name="TextBox 12">
            <a:extLst>
              <a:ext uri="{FF2B5EF4-FFF2-40B4-BE49-F238E27FC236}">
                <a16:creationId xmlns:a16="http://schemas.microsoft.com/office/drawing/2014/main" id="{FC332AE6-7FEA-F416-DD9C-F5C904E4B025}"/>
              </a:ext>
            </a:extLst>
          </p:cNvPr>
          <p:cNvSpPr txBox="1"/>
          <p:nvPr/>
        </p:nvSpPr>
        <p:spPr>
          <a:xfrm>
            <a:off x="685800" y="4335965"/>
            <a:ext cx="5791200" cy="584775"/>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en-US" sz="1600"/>
              <a:t>Pulse </a:t>
            </a:r>
            <a:r>
              <a:rPr lang="en-US" sz="1600" b="1" err="1"/>
              <a:t>Restaurar</a:t>
            </a:r>
            <a:r>
              <a:rPr lang="en-US" sz="1600" b="1"/>
              <a:t> </a:t>
            </a:r>
            <a:r>
              <a:rPr lang="en-US" sz="1600" b="1" err="1"/>
              <a:t>todos</a:t>
            </a:r>
            <a:r>
              <a:rPr lang="en-US" sz="1600" b="1"/>
              <a:t> </a:t>
            </a:r>
            <a:r>
              <a:rPr lang="en-US" sz="1600" b="1" err="1"/>
              <a:t>los</a:t>
            </a:r>
            <a:r>
              <a:rPr lang="en-US" sz="1600" b="1"/>
              <a:t> </a:t>
            </a:r>
            <a:r>
              <a:rPr lang="en-US" sz="1600" b="1" err="1"/>
              <a:t>valores</a:t>
            </a:r>
            <a:r>
              <a:rPr lang="en-US" sz="1600" b="1"/>
              <a:t> </a:t>
            </a:r>
            <a:r>
              <a:rPr lang="en-US" sz="1600" b="1" err="1"/>
              <a:t>por</a:t>
            </a:r>
            <a:r>
              <a:rPr lang="en-US" sz="1600" b="1"/>
              <a:t> </a:t>
            </a:r>
            <a:r>
              <a:rPr lang="en-US" sz="1600" b="1" err="1"/>
              <a:t>defecto</a:t>
            </a:r>
            <a:r>
              <a:rPr lang="en-US" sz="1600" b="1"/>
              <a:t> de </a:t>
            </a:r>
            <a:r>
              <a:rPr lang="en-US" sz="1600" b="1" err="1"/>
              <a:t>transición</a:t>
            </a:r>
            <a:r>
              <a:rPr lang="en-US" sz="1600" b="1"/>
              <a:t> y </a:t>
            </a:r>
            <a:r>
              <a:rPr lang="en-US" sz="1600" b="1" err="1"/>
              <a:t>salga</a:t>
            </a:r>
            <a:r>
              <a:rPr lang="en-US" sz="1600" b="1"/>
              <a:t> </a:t>
            </a:r>
            <a:r>
              <a:rPr lang="en-US" sz="1600" err="1"/>
              <a:t>en</a:t>
            </a:r>
            <a:r>
              <a:rPr lang="en-US" sz="1600"/>
              <a:t> </a:t>
            </a:r>
            <a:r>
              <a:rPr lang="en-US" sz="1600" err="1"/>
              <a:t>cualquier</a:t>
            </a:r>
            <a:r>
              <a:rPr lang="en-US" sz="1600"/>
              <a:t> </a:t>
            </a:r>
            <a:r>
              <a:rPr lang="en-US" sz="1600" err="1"/>
              <a:t>pestaña</a:t>
            </a:r>
            <a:r>
              <a:rPr lang="en-US" sz="1600"/>
              <a:t> para </a:t>
            </a:r>
            <a:r>
              <a:rPr lang="en-US" sz="1600" err="1"/>
              <a:t>actualizar</a:t>
            </a:r>
            <a:r>
              <a:rPr lang="en-US" sz="1600"/>
              <a:t> sus </a:t>
            </a:r>
            <a:r>
              <a:rPr lang="en-US" sz="1600" err="1"/>
              <a:t>tasas</a:t>
            </a:r>
            <a:r>
              <a:rPr lang="en-US" sz="1600"/>
              <a:t> de </a:t>
            </a:r>
            <a:r>
              <a:rPr lang="en-US" sz="1600" err="1"/>
              <a:t>mortalidad</a:t>
            </a:r>
            <a:endParaRPr lang="en-US" sz="1600"/>
          </a:p>
        </p:txBody>
      </p:sp>
      <p:cxnSp>
        <p:nvCxnSpPr>
          <p:cNvPr id="14" name="Straight Arrow Connector 13">
            <a:extLst>
              <a:ext uri="{FF2B5EF4-FFF2-40B4-BE49-F238E27FC236}">
                <a16:creationId xmlns:a16="http://schemas.microsoft.com/office/drawing/2014/main" id="{D081A180-97EF-8C56-245D-F0E029E3A31F}"/>
              </a:ext>
            </a:extLst>
          </p:cNvPr>
          <p:cNvCxnSpPr>
            <a:cxnSpLocks/>
            <a:stCxn id="13" idx="3"/>
            <a:endCxn id="23" idx="1"/>
          </p:cNvCxnSpPr>
          <p:nvPr/>
        </p:nvCxnSpPr>
        <p:spPr>
          <a:xfrm>
            <a:off x="6477000" y="4628353"/>
            <a:ext cx="2852560" cy="157618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A8B2DB-46AB-F952-0A24-9A5246F92969}"/>
              </a:ext>
            </a:extLst>
          </p:cNvPr>
          <p:cNvSpPr txBox="1"/>
          <p:nvPr/>
        </p:nvSpPr>
        <p:spPr>
          <a:xfrm>
            <a:off x="685800" y="5052955"/>
            <a:ext cx="5791200" cy="1877437"/>
          </a:xfrm>
          <a:prstGeom prst="rect">
            <a:avLst/>
          </a:prstGeom>
          <a:solidFill>
            <a:schemeClr val="accent2">
              <a:lumMod val="20000"/>
              <a:lumOff val="80000"/>
            </a:schemeClr>
          </a:solidFill>
          <a:ln w="28575">
            <a:solidFill>
              <a:srgbClr val="FF0000"/>
            </a:solidFill>
          </a:ln>
          <a:effectLst/>
        </p:spPr>
        <p:txBody>
          <a:bodyPr wrap="square" rtlCol="0">
            <a:spAutoFit/>
          </a:bodyPr>
          <a:lstStyle/>
          <a:p>
            <a:r>
              <a:rPr lang="en-US" sz="1600"/>
              <a:t>Si </a:t>
            </a:r>
            <a:r>
              <a:rPr lang="en-US" sz="1600" err="1"/>
              <a:t>previamente</a:t>
            </a:r>
            <a:r>
              <a:rPr lang="en-US" sz="1600"/>
              <a:t> </a:t>
            </a:r>
            <a:r>
              <a:rPr lang="en-US" sz="1600" err="1"/>
              <a:t>ajustó</a:t>
            </a:r>
            <a:r>
              <a:rPr lang="en-US" sz="1600"/>
              <a:t> las </a:t>
            </a:r>
            <a:r>
              <a:rPr lang="en-US" sz="1600" err="1"/>
              <a:t>tasas</a:t>
            </a:r>
            <a:r>
              <a:rPr lang="en-US" sz="1600"/>
              <a:t> de </a:t>
            </a:r>
            <a:r>
              <a:rPr lang="en-US" sz="1600" err="1"/>
              <a:t>mortalidad</a:t>
            </a:r>
            <a:r>
              <a:rPr lang="en-US" sz="1600"/>
              <a:t> para que </a:t>
            </a:r>
            <a:r>
              <a:rPr lang="en-US" sz="1600" err="1"/>
              <a:t>coincidieran</a:t>
            </a:r>
            <a:r>
              <a:rPr lang="en-US" sz="1600"/>
              <a:t> con </a:t>
            </a:r>
            <a:r>
              <a:rPr lang="en-US" sz="1600" err="1"/>
              <a:t>los</a:t>
            </a:r>
            <a:r>
              <a:rPr lang="en-US" sz="1600"/>
              <a:t> </a:t>
            </a:r>
            <a:r>
              <a:rPr lang="en-US" sz="1600" err="1"/>
              <a:t>datos</a:t>
            </a:r>
            <a:r>
              <a:rPr lang="en-US" sz="1600"/>
              <a:t> del </a:t>
            </a:r>
            <a:r>
              <a:rPr lang="en-US" sz="1600" err="1"/>
              <a:t>registro</a:t>
            </a:r>
            <a:r>
              <a:rPr lang="en-US" sz="1600"/>
              <a:t> civil </a:t>
            </a:r>
            <a:r>
              <a:rPr lang="en-US" sz="1600" err="1"/>
              <a:t>por</a:t>
            </a:r>
            <a:endParaRPr lang="en-US" sz="1600"/>
          </a:p>
          <a:p>
            <a:pPr marL="285750" indent="-285750">
              <a:buFont typeface="Arial" panose="020B0604020202020204" pitchFamily="34" charset="0"/>
              <a:buChar char="•"/>
            </a:pPr>
            <a:r>
              <a:rPr lang="en-US" sz="1600" err="1"/>
              <a:t>Seleccionar</a:t>
            </a:r>
            <a:r>
              <a:rPr lang="en-US" sz="1600"/>
              <a:t> un </a:t>
            </a:r>
            <a:r>
              <a:rPr lang="en-US" sz="1600" err="1"/>
              <a:t>patrón</a:t>
            </a:r>
            <a:r>
              <a:rPr lang="en-US" sz="1600"/>
              <a:t> regional no </a:t>
            </a:r>
            <a:r>
              <a:rPr lang="en-US" sz="1600" err="1"/>
              <a:t>predeterminado</a:t>
            </a:r>
            <a:r>
              <a:rPr lang="en-US" sz="1600"/>
              <a:t> </a:t>
            </a:r>
            <a:r>
              <a:rPr lang="en-US" sz="1600" b="1"/>
              <a:t>O</a:t>
            </a:r>
          </a:p>
          <a:p>
            <a:pPr marL="285750" indent="-285750">
              <a:buFont typeface="Arial" panose="020B0604020202020204" pitchFamily="34" charset="0"/>
              <a:buChar char="•"/>
            </a:pPr>
            <a:r>
              <a:rPr lang="en-US" sz="1600" err="1"/>
              <a:t>Ajuste</a:t>
            </a:r>
            <a:r>
              <a:rPr lang="en-US" sz="1600"/>
              <a:t> manual de las </a:t>
            </a:r>
            <a:r>
              <a:rPr lang="en-US" sz="1600" err="1"/>
              <a:t>tasas</a:t>
            </a:r>
            <a:r>
              <a:rPr lang="en-US" sz="1600"/>
              <a:t> de </a:t>
            </a:r>
            <a:r>
              <a:rPr lang="en-US" sz="1600" err="1"/>
              <a:t>mortalidad</a:t>
            </a:r>
            <a:r>
              <a:rPr lang="en-US" sz="1600"/>
              <a:t> </a:t>
            </a:r>
            <a:r>
              <a:rPr lang="en-US" sz="1600" err="1"/>
              <a:t>en</a:t>
            </a:r>
            <a:r>
              <a:rPr lang="en-US" sz="1600"/>
              <a:t> la </a:t>
            </a:r>
            <a:r>
              <a:rPr lang="en-US" sz="1600" err="1"/>
              <a:t>terapia</a:t>
            </a:r>
            <a:r>
              <a:rPr lang="en-US" sz="1600"/>
              <a:t> </a:t>
            </a:r>
            <a:r>
              <a:rPr lang="en-US" sz="1600" err="1"/>
              <a:t>antirretrovírica</a:t>
            </a:r>
            <a:endParaRPr lang="en-US" sz="1600"/>
          </a:p>
          <a:p>
            <a:r>
              <a:rPr lang="en-US" sz="1600" err="1"/>
              <a:t>Puede</a:t>
            </a:r>
            <a:r>
              <a:rPr lang="en-US" sz="1600"/>
              <a:t> </a:t>
            </a:r>
            <a:r>
              <a:rPr lang="en-US" sz="1600" err="1"/>
              <a:t>hacer</a:t>
            </a:r>
            <a:r>
              <a:rPr lang="en-US" sz="1600"/>
              <a:t> </a:t>
            </a:r>
            <a:r>
              <a:rPr lang="en-US" sz="1600" err="1"/>
              <a:t>esos</a:t>
            </a:r>
            <a:r>
              <a:rPr lang="en-US" sz="1600"/>
              <a:t> </a:t>
            </a:r>
            <a:r>
              <a:rPr lang="en-US" sz="1600" err="1"/>
              <a:t>mismos</a:t>
            </a:r>
            <a:r>
              <a:rPr lang="en-US" sz="1600"/>
              <a:t> </a:t>
            </a:r>
            <a:r>
              <a:rPr lang="en-US" sz="1600" err="1"/>
              <a:t>cambios</a:t>
            </a:r>
            <a:r>
              <a:rPr lang="en-US" sz="1600"/>
              <a:t> </a:t>
            </a:r>
            <a:r>
              <a:rPr lang="en-US" sz="1600" err="1"/>
              <a:t>después</a:t>
            </a:r>
            <a:r>
              <a:rPr lang="en-US" sz="1600"/>
              <a:t> de </a:t>
            </a:r>
            <a:r>
              <a:rPr lang="en-US" sz="1600" err="1"/>
              <a:t>restaurar</a:t>
            </a:r>
            <a:r>
              <a:rPr lang="en-US" sz="1600"/>
              <a:t> </a:t>
            </a:r>
            <a:r>
              <a:rPr lang="en-US" sz="1600" err="1"/>
              <a:t>los</a:t>
            </a:r>
            <a:r>
              <a:rPr lang="en-US" sz="1600"/>
              <a:t> </a:t>
            </a:r>
            <a:r>
              <a:rPr lang="en-US" sz="1600" err="1"/>
              <a:t>valores</a:t>
            </a:r>
            <a:r>
              <a:rPr lang="en-US" sz="1600"/>
              <a:t> </a:t>
            </a:r>
            <a:r>
              <a:rPr lang="en-US" sz="1600" err="1"/>
              <a:t>predeterminados</a:t>
            </a:r>
            <a:endParaRPr lang="en-US" sz="1600"/>
          </a:p>
        </p:txBody>
      </p:sp>
      <p:sp>
        <p:nvSpPr>
          <p:cNvPr id="23" name="Rectangle 22">
            <a:extLst>
              <a:ext uri="{FF2B5EF4-FFF2-40B4-BE49-F238E27FC236}">
                <a16:creationId xmlns:a16="http://schemas.microsoft.com/office/drawing/2014/main" id="{94C54898-B8C7-0F2E-9EC5-8061BBA3D408}"/>
              </a:ext>
            </a:extLst>
          </p:cNvPr>
          <p:cNvSpPr/>
          <p:nvPr/>
        </p:nvSpPr>
        <p:spPr>
          <a:xfrm>
            <a:off x="9329560" y="6113098"/>
            <a:ext cx="2029968" cy="182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2B4DDDD-0C10-A4EF-0B80-499CFA94F3A8}"/>
              </a:ext>
            </a:extLst>
          </p:cNvPr>
          <p:cNvGrpSpPr/>
          <p:nvPr/>
        </p:nvGrpSpPr>
        <p:grpSpPr>
          <a:xfrm>
            <a:off x="8846700" y="2175859"/>
            <a:ext cx="1142151" cy="677580"/>
            <a:chOff x="8656884" y="2484107"/>
            <a:chExt cx="1142151" cy="677580"/>
          </a:xfrm>
        </p:grpSpPr>
        <p:sp>
          <p:nvSpPr>
            <p:cNvPr id="30" name="Arrow: Down 29">
              <a:extLst>
                <a:ext uri="{FF2B5EF4-FFF2-40B4-BE49-F238E27FC236}">
                  <a16:creationId xmlns:a16="http://schemas.microsoft.com/office/drawing/2014/main" id="{DBF90F9E-C082-8E19-B6C3-2758D7616A07}"/>
                </a:ext>
              </a:extLst>
            </p:cNvPr>
            <p:cNvSpPr/>
            <p:nvPr/>
          </p:nvSpPr>
          <p:spPr>
            <a:xfrm>
              <a:off x="9061272" y="2792355"/>
              <a:ext cx="333375" cy="3693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sp>
          <p:nvSpPr>
            <p:cNvPr id="29" name="TextBox 28">
              <a:extLst>
                <a:ext uri="{FF2B5EF4-FFF2-40B4-BE49-F238E27FC236}">
                  <a16:creationId xmlns:a16="http://schemas.microsoft.com/office/drawing/2014/main" id="{9AF586BE-E480-242E-8140-7612A3F5423E}"/>
                </a:ext>
              </a:extLst>
            </p:cNvPr>
            <p:cNvSpPr txBox="1"/>
            <p:nvPr/>
          </p:nvSpPr>
          <p:spPr>
            <a:xfrm>
              <a:off x="8656884" y="2484107"/>
              <a:ext cx="1142151" cy="461665"/>
            </a:xfrm>
            <a:prstGeom prst="rect">
              <a:avLst/>
            </a:prstGeom>
            <a:solidFill>
              <a:schemeClr val="accent2">
                <a:lumMod val="20000"/>
                <a:lumOff val="80000"/>
              </a:schemeClr>
            </a:solidFill>
            <a:ln w="28575">
              <a:solidFill>
                <a:srgbClr val="FF0000"/>
              </a:solidFill>
            </a:ln>
            <a:effectLst/>
          </p:spPr>
          <p:txBody>
            <a:bodyPr wrap="square" rtlCol="0">
              <a:spAutoFit/>
            </a:bodyPr>
            <a:lstStyle/>
            <a:p>
              <a:pPr algn="ctr"/>
              <a:r>
                <a:rPr lang="en-US" sz="1200" b="1"/>
                <a:t>Nueva </a:t>
              </a:r>
              <a:r>
                <a:rPr lang="en-US" sz="1200" b="1" err="1"/>
                <a:t>pestaña</a:t>
              </a:r>
              <a:endParaRPr lang="en-US" sz="1200" b="1"/>
            </a:p>
          </p:txBody>
        </p:sp>
      </p:grpSp>
      <p:pic>
        <p:nvPicPr>
          <p:cNvPr id="32" name="Picture 31">
            <a:extLst>
              <a:ext uri="{FF2B5EF4-FFF2-40B4-BE49-F238E27FC236}">
                <a16:creationId xmlns:a16="http://schemas.microsoft.com/office/drawing/2014/main" id="{08924497-9E28-AAD9-E22F-6292D206AAFE}"/>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Tree>
    <p:extLst>
      <p:ext uri="{BB962C8B-B14F-4D97-AF65-F5344CB8AC3E}">
        <p14:creationId xmlns:p14="http://schemas.microsoft.com/office/powerpoint/2010/main" val="984216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FFC38-A172-7C02-627E-A6A070F44E23}"/>
              </a:ext>
            </a:extLst>
          </p:cNvPr>
          <p:cNvPicPr>
            <a:picLocks noChangeAspect="1"/>
          </p:cNvPicPr>
          <p:nvPr/>
        </p:nvPicPr>
        <p:blipFill>
          <a:blip r:embed="rId3"/>
          <a:stretch>
            <a:fillRect/>
          </a:stretch>
        </p:blipFill>
        <p:spPr>
          <a:xfrm>
            <a:off x="4492185" y="3034881"/>
            <a:ext cx="5479601" cy="3499778"/>
          </a:xfrm>
          <a:prstGeom prst="rect">
            <a:avLst/>
          </a:prstGeom>
        </p:spPr>
      </p:pic>
      <p:sp>
        <p:nvSpPr>
          <p:cNvPr id="13" name="TextBox 12">
            <a:extLst>
              <a:ext uri="{FF2B5EF4-FFF2-40B4-BE49-F238E27FC236}">
                <a16:creationId xmlns:a16="http://schemas.microsoft.com/office/drawing/2014/main" id="{64A56F3D-0930-D810-6C4F-0C845B9EB121}"/>
              </a:ext>
            </a:extLst>
          </p:cNvPr>
          <p:cNvSpPr txBox="1"/>
          <p:nvPr/>
        </p:nvSpPr>
        <p:spPr>
          <a:xfrm>
            <a:off x="256033" y="3769818"/>
            <a:ext cx="2944368" cy="1200329"/>
          </a:xfrm>
          <a:prstGeom prst="rect">
            <a:avLst/>
          </a:prstGeom>
          <a:noFill/>
        </p:spPr>
        <p:txBody>
          <a:bodyPr wrap="square" rtlCol="0">
            <a:spAutoFit/>
          </a:bodyPr>
          <a:lstStyle/>
          <a:p>
            <a:r>
              <a:rPr lang="en-US" sz="1800" b="1" err="1">
                <a:solidFill>
                  <a:schemeClr val="bg1"/>
                </a:solidFill>
              </a:rPr>
              <a:t>Encontrado</a:t>
            </a:r>
            <a:r>
              <a:rPr lang="en-US" sz="1800" b="1">
                <a:solidFill>
                  <a:schemeClr val="bg1"/>
                </a:solidFill>
              </a:rPr>
              <a:t> </a:t>
            </a:r>
            <a:r>
              <a:rPr lang="en-US" sz="1800" b="1" err="1">
                <a:solidFill>
                  <a:schemeClr val="bg1"/>
                </a:solidFill>
              </a:rPr>
              <a:t>en</a:t>
            </a:r>
            <a:r>
              <a:rPr lang="en-US" sz="1800" b="1">
                <a:solidFill>
                  <a:schemeClr val="bg1"/>
                </a:solidFill>
              </a:rPr>
              <a:t>:</a:t>
            </a:r>
          </a:p>
          <a:p>
            <a:r>
              <a:rPr lang="en-US" sz="1800" err="1">
                <a:solidFill>
                  <a:schemeClr val="bg1"/>
                </a:solidFill>
              </a:rPr>
              <a:t>Opciones</a:t>
            </a:r>
            <a:r>
              <a:rPr lang="en-US" sz="1800">
                <a:solidFill>
                  <a:schemeClr val="bg1"/>
                </a:solidFill>
              </a:rPr>
              <a:t> </a:t>
            </a:r>
            <a:r>
              <a:rPr lang="en-US" sz="1800" err="1">
                <a:solidFill>
                  <a:schemeClr val="bg1"/>
                </a:solidFill>
              </a:rPr>
              <a:t>avanzadas</a:t>
            </a:r>
            <a:br>
              <a:rPr lang="en-US" sz="1800">
                <a:solidFill>
                  <a:schemeClr val="bg1"/>
                </a:solidFill>
              </a:rPr>
            </a:br>
            <a:r>
              <a:rPr lang="en-US" sz="1800">
                <a:solidFill>
                  <a:schemeClr val="bg1"/>
                </a:solidFill>
              </a:rPr>
              <a:t>&gt; </a:t>
            </a:r>
            <a:r>
              <a:rPr lang="en-US" sz="1800" err="1">
                <a:solidFill>
                  <a:schemeClr val="bg1"/>
                </a:solidFill>
              </a:rPr>
              <a:t>Parámetros</a:t>
            </a:r>
            <a:r>
              <a:rPr lang="en-US" sz="1800">
                <a:solidFill>
                  <a:schemeClr val="bg1"/>
                </a:solidFill>
              </a:rPr>
              <a:t> de </a:t>
            </a:r>
            <a:r>
              <a:rPr lang="en-US" sz="1800" err="1">
                <a:solidFill>
                  <a:schemeClr val="bg1"/>
                </a:solidFill>
              </a:rPr>
              <a:t>transición</a:t>
            </a:r>
            <a:r>
              <a:rPr lang="en-US" sz="1800">
                <a:solidFill>
                  <a:schemeClr val="bg1"/>
                </a:solidFill>
              </a:rPr>
              <a:t> </a:t>
            </a:r>
            <a:r>
              <a:rPr lang="en-US" sz="1800" err="1">
                <a:solidFill>
                  <a:schemeClr val="bg1"/>
                </a:solidFill>
              </a:rPr>
              <a:t>en</a:t>
            </a:r>
            <a:r>
              <a:rPr lang="en-US" sz="1800">
                <a:solidFill>
                  <a:schemeClr val="bg1"/>
                </a:solidFill>
              </a:rPr>
              <a:t> </a:t>
            </a:r>
            <a:r>
              <a:rPr lang="en-US" sz="1800" err="1">
                <a:solidFill>
                  <a:schemeClr val="bg1"/>
                </a:solidFill>
              </a:rPr>
              <a:t>adultos</a:t>
            </a:r>
            <a:br>
              <a:rPr lang="en-US" sz="1800">
                <a:solidFill>
                  <a:schemeClr val="bg1"/>
                </a:solidFill>
              </a:rPr>
            </a:br>
            <a:r>
              <a:rPr lang="en-US" sz="1800">
                <a:solidFill>
                  <a:schemeClr val="bg1"/>
                </a:solidFill>
              </a:rPr>
              <a:t>&gt; </a:t>
            </a:r>
            <a:r>
              <a:rPr lang="en-US" sz="1800" err="1">
                <a:solidFill>
                  <a:schemeClr val="bg1"/>
                </a:solidFill>
              </a:rPr>
              <a:t>Mortalidad</a:t>
            </a:r>
            <a:r>
              <a:rPr lang="en-US" sz="1800">
                <a:solidFill>
                  <a:schemeClr val="bg1"/>
                </a:solidFill>
              </a:rPr>
              <a:t> </a:t>
            </a:r>
            <a:r>
              <a:rPr lang="en-US" sz="1800" err="1">
                <a:solidFill>
                  <a:schemeClr val="bg1"/>
                </a:solidFill>
              </a:rPr>
              <a:t>por</a:t>
            </a:r>
            <a:r>
              <a:rPr lang="en-US" sz="1800">
                <a:solidFill>
                  <a:schemeClr val="bg1"/>
                </a:solidFill>
              </a:rPr>
              <a:t> VIH con TAR</a:t>
            </a:r>
          </a:p>
        </p:txBody>
      </p:sp>
      <p:sp>
        <p:nvSpPr>
          <p:cNvPr id="4" name="Slide Number Placeholder 3">
            <a:extLst>
              <a:ext uri="{FF2B5EF4-FFF2-40B4-BE49-F238E27FC236}">
                <a16:creationId xmlns:a16="http://schemas.microsoft.com/office/drawing/2014/main" id="{4DDA0B30-2AFB-0F7D-83F9-61A1D678768C}"/>
              </a:ext>
            </a:extLst>
          </p:cNvPr>
          <p:cNvSpPr>
            <a:spLocks noGrp="1"/>
          </p:cNvSpPr>
          <p:nvPr>
            <p:ph type="sldNum" sz="quarter" idx="12"/>
          </p:nvPr>
        </p:nvSpPr>
        <p:spPr/>
        <p:txBody>
          <a:bodyPr/>
          <a:lstStyle/>
          <a:p>
            <a:fld id="{CF13D369-8700-4468-8CC4-EE7C53720160}" type="slidenum">
              <a:rPr lang="en-US" smtClean="0"/>
              <a:t>26</a:t>
            </a:fld>
            <a:endParaRPr lang="en-US"/>
          </a:p>
        </p:txBody>
      </p:sp>
      <p:sp>
        <p:nvSpPr>
          <p:cNvPr id="9" name="Content Placeholder 8">
            <a:extLst>
              <a:ext uri="{FF2B5EF4-FFF2-40B4-BE49-F238E27FC236}">
                <a16:creationId xmlns:a16="http://schemas.microsoft.com/office/drawing/2014/main" id="{6C591C98-3BEF-5BCF-DE84-F8675A836445}"/>
              </a:ext>
            </a:extLst>
          </p:cNvPr>
          <p:cNvSpPr>
            <a:spLocks noGrp="1"/>
          </p:cNvSpPr>
          <p:nvPr>
            <p:ph idx="1"/>
          </p:nvPr>
        </p:nvSpPr>
        <p:spPr>
          <a:xfrm>
            <a:off x="3869268" y="321183"/>
            <a:ext cx="7315200" cy="5120640"/>
          </a:xfrm>
        </p:spPr>
        <p:txBody>
          <a:bodyPr anchor="t"/>
          <a:lstStyle/>
          <a:p>
            <a:r>
              <a:rPr lang="en-US" err="1">
                <a:solidFill>
                  <a:schemeClr val="tx1"/>
                </a:solidFill>
              </a:rPr>
              <a:t>Utiliza</a:t>
            </a:r>
            <a:r>
              <a:rPr lang="en-US">
                <a:solidFill>
                  <a:schemeClr val="tx1"/>
                </a:solidFill>
              </a:rPr>
              <a:t> </a:t>
            </a:r>
            <a:r>
              <a:rPr lang="en-US" err="1">
                <a:solidFill>
                  <a:schemeClr val="tx1"/>
                </a:solidFill>
              </a:rPr>
              <a:t>los</a:t>
            </a:r>
            <a:r>
              <a:rPr lang="en-US">
                <a:solidFill>
                  <a:schemeClr val="tx1"/>
                </a:solidFill>
              </a:rPr>
              <a:t> </a:t>
            </a:r>
            <a:r>
              <a:rPr lang="en-US" err="1">
                <a:solidFill>
                  <a:schemeClr val="tx1"/>
                </a:solidFill>
              </a:rPr>
              <a:t>datos</a:t>
            </a:r>
            <a:r>
              <a:rPr lang="en-US">
                <a:solidFill>
                  <a:schemeClr val="tx1"/>
                </a:solidFill>
              </a:rPr>
              <a:t> de </a:t>
            </a:r>
            <a:r>
              <a:rPr lang="en-US" err="1">
                <a:solidFill>
                  <a:schemeClr val="tx1"/>
                </a:solidFill>
              </a:rPr>
              <a:t>los</a:t>
            </a:r>
            <a:r>
              <a:rPr lang="en-US">
                <a:solidFill>
                  <a:schemeClr val="tx1"/>
                </a:solidFill>
              </a:rPr>
              <a:t> </a:t>
            </a:r>
            <a:r>
              <a:rPr lang="en-US" err="1">
                <a:solidFill>
                  <a:schemeClr val="tx1"/>
                </a:solidFill>
              </a:rPr>
              <a:t>tres</a:t>
            </a:r>
            <a:r>
              <a:rPr lang="en-US">
                <a:solidFill>
                  <a:schemeClr val="tx1"/>
                </a:solidFill>
              </a:rPr>
              <a:t> </a:t>
            </a:r>
            <a:r>
              <a:rPr lang="en-US" err="1">
                <a:solidFill>
                  <a:schemeClr val="tx1"/>
                </a:solidFill>
              </a:rPr>
              <a:t>últimos</a:t>
            </a:r>
            <a:r>
              <a:rPr lang="en-US">
                <a:solidFill>
                  <a:schemeClr val="tx1"/>
                </a:solidFill>
              </a:rPr>
              <a:t> </a:t>
            </a:r>
            <a:r>
              <a:rPr lang="en-US" err="1">
                <a:solidFill>
                  <a:schemeClr val="tx1"/>
                </a:solidFill>
              </a:rPr>
              <a:t>años</a:t>
            </a:r>
            <a:r>
              <a:rPr lang="en-US">
                <a:solidFill>
                  <a:schemeClr val="tx1"/>
                </a:solidFill>
              </a:rPr>
              <a:t> de </a:t>
            </a:r>
            <a:r>
              <a:rPr lang="en-US" err="1">
                <a:solidFill>
                  <a:schemeClr val="tx1"/>
                </a:solidFill>
              </a:rPr>
              <a:t>supresión</a:t>
            </a:r>
            <a:r>
              <a:rPr lang="en-US">
                <a:solidFill>
                  <a:schemeClr val="tx1"/>
                </a:solidFill>
              </a:rPr>
              <a:t> </a:t>
            </a:r>
            <a:r>
              <a:rPr lang="en-US" err="1">
                <a:solidFill>
                  <a:schemeClr val="tx1"/>
                </a:solidFill>
              </a:rPr>
              <a:t>vírica</a:t>
            </a:r>
            <a:r>
              <a:rPr lang="en-US">
                <a:solidFill>
                  <a:schemeClr val="tx1"/>
                </a:solidFill>
              </a:rPr>
              <a:t> para </a:t>
            </a:r>
            <a:r>
              <a:rPr lang="en-US" err="1">
                <a:solidFill>
                  <a:schemeClr val="tx1"/>
                </a:solidFill>
              </a:rPr>
              <a:t>calcular</a:t>
            </a:r>
            <a:r>
              <a:rPr lang="en-US">
                <a:solidFill>
                  <a:schemeClr val="tx1"/>
                </a:solidFill>
              </a:rPr>
              <a:t> la </a:t>
            </a:r>
            <a:r>
              <a:rPr lang="en-US" err="1">
                <a:solidFill>
                  <a:schemeClr val="tx1"/>
                </a:solidFill>
              </a:rPr>
              <a:t>reducción</a:t>
            </a:r>
            <a:r>
              <a:rPr lang="en-US">
                <a:solidFill>
                  <a:schemeClr val="tx1"/>
                </a:solidFill>
              </a:rPr>
              <a:t> de la </a:t>
            </a:r>
            <a:r>
              <a:rPr lang="en-US" err="1">
                <a:solidFill>
                  <a:schemeClr val="tx1"/>
                </a:solidFill>
              </a:rPr>
              <a:t>transmisión</a:t>
            </a:r>
            <a:r>
              <a:rPr lang="en-US">
                <a:solidFill>
                  <a:schemeClr val="tx1"/>
                </a:solidFill>
              </a:rPr>
              <a:t> del VIH de las personas que </a:t>
            </a:r>
            <a:r>
              <a:rPr lang="en-US" err="1">
                <a:solidFill>
                  <a:schemeClr val="tx1"/>
                </a:solidFill>
              </a:rPr>
              <a:t>reciben</a:t>
            </a:r>
            <a:r>
              <a:rPr lang="en-US">
                <a:solidFill>
                  <a:schemeClr val="tx1"/>
                </a:solidFill>
              </a:rPr>
              <a:t> </a:t>
            </a:r>
            <a:r>
              <a:rPr lang="en-US" err="1">
                <a:solidFill>
                  <a:schemeClr val="tx1"/>
                </a:solidFill>
              </a:rPr>
              <a:t>tratamiento</a:t>
            </a:r>
            <a:r>
              <a:rPr lang="en-US">
                <a:solidFill>
                  <a:schemeClr val="tx1"/>
                </a:solidFill>
              </a:rPr>
              <a:t> </a:t>
            </a:r>
            <a:r>
              <a:rPr lang="en-US" err="1">
                <a:solidFill>
                  <a:schemeClr val="tx1"/>
                </a:solidFill>
              </a:rPr>
              <a:t>antirretrovírico</a:t>
            </a:r>
            <a:r>
              <a:rPr lang="en-US">
                <a:solidFill>
                  <a:schemeClr val="tx1"/>
                </a:solidFill>
              </a:rPr>
              <a:t>.</a:t>
            </a:r>
          </a:p>
          <a:p>
            <a:pPr lvl="1"/>
            <a:r>
              <a:rPr lang="en-US" err="1">
                <a:solidFill>
                  <a:schemeClr val="tx1"/>
                </a:solidFill>
              </a:rPr>
              <a:t>Efecto</a:t>
            </a:r>
            <a:r>
              <a:rPr lang="en-US">
                <a:solidFill>
                  <a:schemeClr val="tx1"/>
                </a:solidFill>
              </a:rPr>
              <a:t> del TAR = % de </a:t>
            </a:r>
            <a:r>
              <a:rPr lang="en-US" err="1">
                <a:solidFill>
                  <a:schemeClr val="tx1"/>
                </a:solidFill>
              </a:rPr>
              <a:t>supresión</a:t>
            </a:r>
            <a:r>
              <a:rPr lang="en-US">
                <a:solidFill>
                  <a:schemeClr val="tx1"/>
                </a:solidFill>
              </a:rPr>
              <a:t> </a:t>
            </a:r>
            <a:r>
              <a:rPr lang="en-US" err="1">
                <a:solidFill>
                  <a:schemeClr val="tx1"/>
                </a:solidFill>
              </a:rPr>
              <a:t>vírica</a:t>
            </a:r>
            <a:r>
              <a:rPr lang="en-US">
                <a:solidFill>
                  <a:schemeClr val="tx1"/>
                </a:solidFill>
              </a:rPr>
              <a:t> - 0,07</a:t>
            </a:r>
          </a:p>
          <a:p>
            <a:r>
              <a:rPr lang="en-US">
                <a:solidFill>
                  <a:schemeClr val="tx1"/>
                </a:solidFill>
              </a:rPr>
              <a:t>Se </a:t>
            </a:r>
            <a:r>
              <a:rPr lang="en-US" err="1">
                <a:solidFill>
                  <a:schemeClr val="tx1"/>
                </a:solidFill>
              </a:rPr>
              <a:t>recomienda</a:t>
            </a:r>
            <a:r>
              <a:rPr lang="en-US">
                <a:solidFill>
                  <a:schemeClr val="tx1"/>
                </a:solidFill>
              </a:rPr>
              <a:t> un valor </a:t>
            </a:r>
            <a:r>
              <a:rPr lang="en-US" err="1">
                <a:solidFill>
                  <a:schemeClr val="tx1"/>
                </a:solidFill>
              </a:rPr>
              <a:t>por</a:t>
            </a:r>
            <a:r>
              <a:rPr lang="en-US">
                <a:solidFill>
                  <a:schemeClr val="tx1"/>
                </a:solidFill>
              </a:rPr>
              <a:t> </a:t>
            </a:r>
            <a:r>
              <a:rPr lang="en-US" err="1">
                <a:solidFill>
                  <a:schemeClr val="tx1"/>
                </a:solidFill>
              </a:rPr>
              <a:t>defecto</a:t>
            </a:r>
            <a:r>
              <a:rPr lang="en-US">
                <a:solidFill>
                  <a:schemeClr val="tx1"/>
                </a:solidFill>
              </a:rPr>
              <a:t> de 0,8 </a:t>
            </a:r>
            <a:r>
              <a:rPr lang="en-US" err="1">
                <a:solidFill>
                  <a:schemeClr val="tx1"/>
                </a:solidFill>
              </a:rPr>
              <a:t>si</a:t>
            </a:r>
            <a:r>
              <a:rPr lang="en-US">
                <a:solidFill>
                  <a:schemeClr val="tx1"/>
                </a:solidFill>
              </a:rPr>
              <a:t> no se dispone de </a:t>
            </a:r>
            <a:r>
              <a:rPr lang="en-US" err="1">
                <a:solidFill>
                  <a:schemeClr val="tx1"/>
                </a:solidFill>
              </a:rPr>
              <a:t>datos</a:t>
            </a:r>
            <a:r>
              <a:rPr lang="en-US">
                <a:solidFill>
                  <a:schemeClr val="tx1"/>
                </a:solidFill>
              </a:rPr>
              <a:t> </a:t>
            </a:r>
            <a:r>
              <a:rPr lang="en-US" err="1">
                <a:solidFill>
                  <a:schemeClr val="tx1"/>
                </a:solidFill>
              </a:rPr>
              <a:t>recientes</a:t>
            </a:r>
            <a:r>
              <a:rPr lang="en-US">
                <a:solidFill>
                  <a:schemeClr val="tx1"/>
                </a:solidFill>
              </a:rPr>
              <a:t> de </a:t>
            </a:r>
            <a:r>
              <a:rPr lang="en-US" err="1">
                <a:solidFill>
                  <a:schemeClr val="tx1"/>
                </a:solidFill>
              </a:rPr>
              <a:t>supresión</a:t>
            </a:r>
            <a:r>
              <a:rPr lang="en-US">
                <a:solidFill>
                  <a:schemeClr val="tx1"/>
                </a:solidFill>
              </a:rPr>
              <a:t> </a:t>
            </a:r>
            <a:r>
              <a:rPr lang="en-US" err="1">
                <a:solidFill>
                  <a:schemeClr val="tx1"/>
                </a:solidFill>
              </a:rPr>
              <a:t>vírica</a:t>
            </a:r>
            <a:endParaRPr lang="en-US">
              <a:solidFill>
                <a:schemeClr val="tx1"/>
              </a:solidFill>
            </a:endParaRPr>
          </a:p>
          <a:p>
            <a:r>
              <a:rPr lang="en-US" err="1">
                <a:solidFill>
                  <a:schemeClr val="tx1"/>
                </a:solidFill>
              </a:rPr>
              <a:t>Debe</a:t>
            </a:r>
            <a:r>
              <a:rPr lang="en-US">
                <a:solidFill>
                  <a:schemeClr val="tx1"/>
                </a:solidFill>
              </a:rPr>
              <a:t> </a:t>
            </a:r>
            <a:r>
              <a:rPr lang="en-US" err="1">
                <a:solidFill>
                  <a:schemeClr val="tx1"/>
                </a:solidFill>
              </a:rPr>
              <a:t>realizarse</a:t>
            </a:r>
            <a:r>
              <a:rPr lang="en-US">
                <a:solidFill>
                  <a:schemeClr val="tx1"/>
                </a:solidFill>
              </a:rPr>
              <a:t> </a:t>
            </a:r>
            <a:r>
              <a:rPr lang="en-US" b="1">
                <a:solidFill>
                  <a:schemeClr val="tx1"/>
                </a:solidFill>
              </a:rPr>
              <a:t>antes de </a:t>
            </a:r>
            <a:r>
              <a:rPr lang="en-US" b="1" err="1">
                <a:solidFill>
                  <a:schemeClr val="tx1"/>
                </a:solidFill>
              </a:rPr>
              <a:t>instalar</a:t>
            </a:r>
            <a:r>
              <a:rPr lang="en-US" b="1">
                <a:solidFill>
                  <a:schemeClr val="tx1"/>
                </a:solidFill>
              </a:rPr>
              <a:t> el EPP o el CSAVR </a:t>
            </a:r>
            <a:r>
              <a:rPr lang="en-US">
                <a:solidFill>
                  <a:schemeClr val="tx1"/>
                </a:solidFill>
              </a:rPr>
              <a:t>para que </a:t>
            </a:r>
            <a:r>
              <a:rPr lang="en-US" err="1">
                <a:solidFill>
                  <a:schemeClr val="tx1"/>
                </a:solidFill>
              </a:rPr>
              <a:t>tenga</a:t>
            </a:r>
            <a:r>
              <a:rPr lang="en-US">
                <a:solidFill>
                  <a:schemeClr val="tx1"/>
                </a:solidFill>
              </a:rPr>
              <a:t> </a:t>
            </a:r>
            <a:r>
              <a:rPr lang="en-US" err="1">
                <a:solidFill>
                  <a:schemeClr val="tx1"/>
                </a:solidFill>
              </a:rPr>
              <a:t>algún</a:t>
            </a:r>
            <a:r>
              <a:rPr lang="en-US">
                <a:solidFill>
                  <a:schemeClr val="tx1"/>
                </a:solidFill>
              </a:rPr>
              <a:t> </a:t>
            </a:r>
            <a:r>
              <a:rPr lang="en-US" err="1">
                <a:solidFill>
                  <a:schemeClr val="tx1"/>
                </a:solidFill>
              </a:rPr>
              <a:t>efecto</a:t>
            </a:r>
            <a:endParaRPr lang="en-US">
              <a:solidFill>
                <a:schemeClr val="tx1"/>
              </a:solidFill>
            </a:endParaRPr>
          </a:p>
          <a:p>
            <a:endParaRPr lang="en-US"/>
          </a:p>
        </p:txBody>
      </p:sp>
      <p:sp>
        <p:nvSpPr>
          <p:cNvPr id="10" name="Rectangle: Rounded Corners 9">
            <a:extLst>
              <a:ext uri="{FF2B5EF4-FFF2-40B4-BE49-F238E27FC236}">
                <a16:creationId xmlns:a16="http://schemas.microsoft.com/office/drawing/2014/main" id="{62C71251-DF3E-36C0-2350-AD083E16A8FD}"/>
              </a:ext>
            </a:extLst>
          </p:cNvPr>
          <p:cNvSpPr/>
          <p:nvPr/>
        </p:nvSpPr>
        <p:spPr>
          <a:xfrm>
            <a:off x="4582633" y="5720315"/>
            <a:ext cx="1786269" cy="48120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2587467-AE08-760C-7B53-43D04E9136BE}"/>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33965344-AA36-9F5F-34D5-CE2C17F1CB77}"/>
              </a:ext>
            </a:extLst>
          </p:cNvPr>
          <p:cNvSpPr txBox="1">
            <a:spLocks/>
          </p:cNvSpPr>
          <p:nvPr/>
        </p:nvSpPr>
        <p:spPr>
          <a:xfrm>
            <a:off x="119569" y="1709684"/>
            <a:ext cx="2947482" cy="136418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err="1"/>
              <a:t>Reducción</a:t>
            </a:r>
            <a:r>
              <a:rPr lang="en-US" sz="3200" b="1"/>
              <a:t> de la </a:t>
            </a:r>
            <a:r>
              <a:rPr lang="en-US" sz="3200" b="1" err="1"/>
              <a:t>transmisión</a:t>
            </a:r>
            <a:r>
              <a:rPr lang="en-US" sz="3200" b="1"/>
              <a:t> del VIH </a:t>
            </a:r>
            <a:r>
              <a:rPr lang="en-US" sz="3200" b="1" err="1"/>
              <a:t>cuando</a:t>
            </a:r>
            <a:r>
              <a:rPr lang="en-US" sz="3200" b="1"/>
              <a:t> se </a:t>
            </a:r>
            <a:r>
              <a:rPr lang="en-US" sz="3200" b="1" err="1"/>
              <a:t>recibe</a:t>
            </a:r>
            <a:r>
              <a:rPr lang="en-US" sz="3200" b="1"/>
              <a:t> </a:t>
            </a:r>
            <a:r>
              <a:rPr lang="en-US" sz="3200" b="1" err="1"/>
              <a:t>tratamiento</a:t>
            </a:r>
            <a:r>
              <a:rPr lang="en-US" sz="3200" b="1"/>
              <a:t> </a:t>
            </a:r>
            <a:r>
              <a:rPr lang="en-US" sz="3200" b="1" err="1"/>
              <a:t>antirretrovírico</a:t>
            </a:r>
            <a:endParaRPr lang="en-US" sz="3200" b="1"/>
          </a:p>
        </p:txBody>
      </p:sp>
    </p:spTree>
    <p:extLst>
      <p:ext uri="{BB962C8B-B14F-4D97-AF65-F5344CB8AC3E}">
        <p14:creationId xmlns:p14="http://schemas.microsoft.com/office/powerpoint/2010/main" val="141332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F8E8-697B-D9A4-2EE3-01FA498D6C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6DC804-42BC-B25F-AC25-389BB2A48369}"/>
              </a:ext>
            </a:extLst>
          </p:cNvPr>
          <p:cNvPicPr>
            <a:picLocks noChangeAspect="1"/>
          </p:cNvPicPr>
          <p:nvPr/>
        </p:nvPicPr>
        <p:blipFill>
          <a:blip r:embed="rId3"/>
          <a:stretch>
            <a:fillRect/>
          </a:stretch>
        </p:blipFill>
        <p:spPr>
          <a:xfrm>
            <a:off x="3506797" y="2844524"/>
            <a:ext cx="5288960" cy="3223781"/>
          </a:xfrm>
          <a:prstGeom prst="rect">
            <a:avLst/>
          </a:prstGeom>
        </p:spPr>
      </p:pic>
      <p:sp>
        <p:nvSpPr>
          <p:cNvPr id="13" name="TextBox 12">
            <a:extLst>
              <a:ext uri="{FF2B5EF4-FFF2-40B4-BE49-F238E27FC236}">
                <a16:creationId xmlns:a16="http://schemas.microsoft.com/office/drawing/2014/main" id="{B1437820-12C1-407E-25C1-BBA27CDA3114}"/>
              </a:ext>
            </a:extLst>
          </p:cNvPr>
          <p:cNvSpPr txBox="1"/>
          <p:nvPr/>
        </p:nvSpPr>
        <p:spPr>
          <a:xfrm>
            <a:off x="0" y="3571283"/>
            <a:ext cx="3419674" cy="923330"/>
          </a:xfrm>
          <a:prstGeom prst="rect">
            <a:avLst/>
          </a:prstGeom>
          <a:noFill/>
        </p:spPr>
        <p:txBody>
          <a:bodyPr wrap="square" rtlCol="0">
            <a:spAutoFit/>
          </a:bodyPr>
          <a:lstStyle/>
          <a:p>
            <a:r>
              <a:rPr lang="en-US" sz="1800" b="1" err="1">
                <a:solidFill>
                  <a:schemeClr val="bg1"/>
                </a:solidFill>
              </a:rPr>
              <a:t>Encontrado</a:t>
            </a:r>
            <a:r>
              <a:rPr lang="en-US" sz="1800" b="1">
                <a:solidFill>
                  <a:schemeClr val="bg1"/>
                </a:solidFill>
              </a:rPr>
              <a:t> </a:t>
            </a:r>
            <a:r>
              <a:rPr lang="en-US" sz="1800" b="1" err="1">
                <a:solidFill>
                  <a:schemeClr val="bg1"/>
                </a:solidFill>
              </a:rPr>
              <a:t>en</a:t>
            </a:r>
            <a:r>
              <a:rPr lang="en-US" sz="1800" b="1">
                <a:solidFill>
                  <a:schemeClr val="bg1"/>
                </a:solidFill>
              </a:rPr>
              <a:t>:</a:t>
            </a:r>
          </a:p>
          <a:p>
            <a:r>
              <a:rPr lang="en-US" sz="1800" err="1">
                <a:solidFill>
                  <a:schemeClr val="bg1"/>
                </a:solidFill>
              </a:rPr>
              <a:t>Opciones</a:t>
            </a:r>
            <a:r>
              <a:rPr lang="en-US" sz="1800">
                <a:solidFill>
                  <a:schemeClr val="bg1"/>
                </a:solidFill>
              </a:rPr>
              <a:t> </a:t>
            </a:r>
            <a:r>
              <a:rPr lang="en-US" sz="1800" err="1">
                <a:solidFill>
                  <a:schemeClr val="bg1"/>
                </a:solidFill>
              </a:rPr>
              <a:t>avanzadas</a:t>
            </a:r>
            <a:br>
              <a:rPr lang="en-US" sz="1800">
                <a:solidFill>
                  <a:schemeClr val="bg1"/>
                </a:solidFill>
              </a:rPr>
            </a:br>
            <a:r>
              <a:rPr lang="en-US" sz="1800">
                <a:solidFill>
                  <a:schemeClr val="bg1"/>
                </a:solidFill>
              </a:rPr>
              <a:t>&gt; </a:t>
            </a:r>
            <a:r>
              <a:rPr lang="en-US" sz="1800" err="1">
                <a:solidFill>
                  <a:schemeClr val="bg1"/>
                </a:solidFill>
              </a:rPr>
              <a:t>Reducciones</a:t>
            </a:r>
            <a:r>
              <a:rPr lang="en-US" sz="1800">
                <a:solidFill>
                  <a:schemeClr val="bg1"/>
                </a:solidFill>
              </a:rPr>
              <a:t> de la </a:t>
            </a:r>
            <a:r>
              <a:rPr lang="en-US" sz="1800" err="1">
                <a:solidFill>
                  <a:schemeClr val="bg1"/>
                </a:solidFill>
              </a:rPr>
              <a:t>fertilidad</a:t>
            </a:r>
            <a:r>
              <a:rPr lang="en-US" sz="1800">
                <a:solidFill>
                  <a:schemeClr val="bg1"/>
                </a:solidFill>
              </a:rPr>
              <a:t> </a:t>
            </a:r>
            <a:r>
              <a:rPr lang="en-US" sz="1800" err="1">
                <a:solidFill>
                  <a:schemeClr val="bg1"/>
                </a:solidFill>
              </a:rPr>
              <a:t>relacionadas</a:t>
            </a:r>
            <a:r>
              <a:rPr lang="en-US" sz="1800">
                <a:solidFill>
                  <a:schemeClr val="bg1"/>
                </a:solidFill>
              </a:rPr>
              <a:t> con el VIH</a:t>
            </a:r>
          </a:p>
        </p:txBody>
      </p:sp>
      <p:sp>
        <p:nvSpPr>
          <p:cNvPr id="4" name="Slide Number Placeholder 3">
            <a:extLst>
              <a:ext uri="{FF2B5EF4-FFF2-40B4-BE49-F238E27FC236}">
                <a16:creationId xmlns:a16="http://schemas.microsoft.com/office/drawing/2014/main" id="{3B44D1BF-E646-7406-F0EA-2E9397DF6815}"/>
              </a:ext>
            </a:extLst>
          </p:cNvPr>
          <p:cNvSpPr>
            <a:spLocks noGrp="1"/>
          </p:cNvSpPr>
          <p:nvPr>
            <p:ph type="sldNum" sz="quarter" idx="12"/>
          </p:nvPr>
        </p:nvSpPr>
        <p:spPr/>
        <p:txBody>
          <a:bodyPr/>
          <a:lstStyle/>
          <a:p>
            <a:fld id="{CF13D369-8700-4468-8CC4-EE7C53720160}" type="slidenum">
              <a:rPr lang="en-US" smtClean="0"/>
              <a:t>27</a:t>
            </a:fld>
            <a:endParaRPr lang="en-US"/>
          </a:p>
        </p:txBody>
      </p:sp>
      <p:sp>
        <p:nvSpPr>
          <p:cNvPr id="9" name="Content Placeholder 8">
            <a:extLst>
              <a:ext uri="{FF2B5EF4-FFF2-40B4-BE49-F238E27FC236}">
                <a16:creationId xmlns:a16="http://schemas.microsoft.com/office/drawing/2014/main" id="{E04C98CE-ABF1-F455-4EF4-20C4B0FCEE32}"/>
              </a:ext>
            </a:extLst>
          </p:cNvPr>
          <p:cNvSpPr>
            <a:spLocks noGrp="1"/>
          </p:cNvSpPr>
          <p:nvPr>
            <p:ph idx="1"/>
          </p:nvPr>
        </p:nvSpPr>
        <p:spPr>
          <a:xfrm>
            <a:off x="3701220" y="197609"/>
            <a:ext cx="7315200" cy="2646915"/>
          </a:xfrm>
        </p:spPr>
        <p:txBody>
          <a:bodyPr anchor="t">
            <a:normAutofit lnSpcReduction="10000"/>
          </a:bodyPr>
          <a:lstStyle/>
          <a:p>
            <a:r>
              <a:rPr lang="en-US">
                <a:solidFill>
                  <a:schemeClr val="tx1"/>
                </a:solidFill>
              </a:rPr>
              <a:t>La </a:t>
            </a:r>
            <a:r>
              <a:rPr lang="en-US" err="1">
                <a:solidFill>
                  <a:schemeClr val="tx1"/>
                </a:solidFill>
              </a:rPr>
              <a:t>calibración</a:t>
            </a:r>
            <a:r>
              <a:rPr lang="en-US">
                <a:solidFill>
                  <a:schemeClr val="tx1"/>
                </a:solidFill>
              </a:rPr>
              <a:t> de la </a:t>
            </a:r>
            <a:r>
              <a:rPr lang="en-US" err="1">
                <a:solidFill>
                  <a:schemeClr val="tx1"/>
                </a:solidFill>
              </a:rPr>
              <a:t>fecundidad</a:t>
            </a:r>
            <a:r>
              <a:rPr lang="en-US">
                <a:solidFill>
                  <a:schemeClr val="tx1"/>
                </a:solidFill>
              </a:rPr>
              <a:t> es un paso clave para </a:t>
            </a:r>
            <a:r>
              <a:rPr lang="en-US" err="1">
                <a:solidFill>
                  <a:schemeClr val="tx1"/>
                </a:solidFill>
              </a:rPr>
              <a:t>estimar</a:t>
            </a:r>
            <a:r>
              <a:rPr lang="en-US">
                <a:solidFill>
                  <a:schemeClr val="tx1"/>
                </a:solidFill>
              </a:rPr>
              <a:t> la </a:t>
            </a:r>
            <a:r>
              <a:rPr lang="en-US" err="1">
                <a:solidFill>
                  <a:schemeClr val="tx1"/>
                </a:solidFill>
              </a:rPr>
              <a:t>cobertura</a:t>
            </a:r>
            <a:r>
              <a:rPr lang="en-US">
                <a:solidFill>
                  <a:schemeClr val="tx1"/>
                </a:solidFill>
              </a:rPr>
              <a:t> de la PTMI y la </a:t>
            </a:r>
            <a:r>
              <a:rPr lang="en-US" err="1">
                <a:solidFill>
                  <a:schemeClr val="tx1"/>
                </a:solidFill>
              </a:rPr>
              <a:t>transmisión</a:t>
            </a:r>
            <a:r>
              <a:rPr lang="en-US">
                <a:solidFill>
                  <a:schemeClr val="tx1"/>
                </a:solidFill>
              </a:rPr>
              <a:t> vertical</a:t>
            </a:r>
          </a:p>
          <a:p>
            <a:r>
              <a:rPr lang="en-US">
                <a:solidFill>
                  <a:schemeClr val="tx1"/>
                </a:solidFill>
              </a:rPr>
              <a:t>Pulse </a:t>
            </a:r>
            <a:r>
              <a:rPr lang="en-US" b="1" err="1">
                <a:solidFill>
                  <a:schemeClr val="tx1"/>
                </a:solidFill>
              </a:rPr>
              <a:t>Ajustar</a:t>
            </a:r>
            <a:r>
              <a:rPr lang="en-US" b="1">
                <a:solidFill>
                  <a:schemeClr val="tx1"/>
                </a:solidFill>
              </a:rPr>
              <a:t> factor de </a:t>
            </a:r>
            <a:r>
              <a:rPr lang="en-US" b="1" err="1">
                <a:solidFill>
                  <a:schemeClr val="tx1"/>
                </a:solidFill>
              </a:rPr>
              <a:t>ajuste</a:t>
            </a:r>
            <a:r>
              <a:rPr lang="en-US" b="1">
                <a:solidFill>
                  <a:schemeClr val="tx1"/>
                </a:solidFill>
              </a:rPr>
              <a:t> local </a:t>
            </a:r>
            <a:r>
              <a:rPr lang="en-US">
                <a:solidFill>
                  <a:schemeClr val="tx1"/>
                </a:solidFill>
              </a:rPr>
              <a:t>para </a:t>
            </a:r>
            <a:r>
              <a:rPr lang="en-US" err="1">
                <a:solidFill>
                  <a:schemeClr val="tx1"/>
                </a:solidFill>
              </a:rPr>
              <a:t>abrir</a:t>
            </a:r>
            <a:r>
              <a:rPr lang="en-US">
                <a:solidFill>
                  <a:schemeClr val="tx1"/>
                </a:solidFill>
              </a:rPr>
              <a:t> un </a:t>
            </a:r>
            <a:r>
              <a:rPr lang="en-US" err="1">
                <a:solidFill>
                  <a:schemeClr val="tx1"/>
                </a:solidFill>
              </a:rPr>
              <a:t>formulario</a:t>
            </a:r>
            <a:r>
              <a:rPr lang="en-US">
                <a:solidFill>
                  <a:schemeClr val="tx1"/>
                </a:solidFill>
              </a:rPr>
              <a:t> que le </a:t>
            </a:r>
            <a:r>
              <a:rPr lang="en-US" err="1">
                <a:solidFill>
                  <a:schemeClr val="tx1"/>
                </a:solidFill>
              </a:rPr>
              <a:t>permita</a:t>
            </a:r>
            <a:endParaRPr lang="en-US">
              <a:solidFill>
                <a:schemeClr val="tx1"/>
              </a:solidFill>
            </a:endParaRPr>
          </a:p>
          <a:p>
            <a:pPr marL="845820" lvl="1" indent="-342900">
              <a:buFont typeface="+mj-lt"/>
              <a:buAutoNum type="arabicPeriod"/>
            </a:pPr>
            <a:r>
              <a:rPr lang="en-US" err="1">
                <a:solidFill>
                  <a:schemeClr val="tx1"/>
                </a:solidFill>
              </a:rPr>
              <a:t>Importe</a:t>
            </a:r>
            <a:r>
              <a:rPr lang="en-US">
                <a:solidFill>
                  <a:schemeClr val="tx1"/>
                </a:solidFill>
              </a:rPr>
              <a:t> </a:t>
            </a:r>
            <a:r>
              <a:rPr lang="en-US" err="1">
                <a:solidFill>
                  <a:schemeClr val="tx1"/>
                </a:solidFill>
              </a:rPr>
              <a:t>los</a:t>
            </a:r>
            <a:r>
              <a:rPr lang="en-US">
                <a:solidFill>
                  <a:schemeClr val="tx1"/>
                </a:solidFill>
              </a:rPr>
              <a:t> </a:t>
            </a:r>
            <a:r>
              <a:rPr lang="en-US" err="1">
                <a:solidFill>
                  <a:schemeClr val="tx1"/>
                </a:solidFill>
              </a:rPr>
              <a:t>datos</a:t>
            </a:r>
            <a:r>
              <a:rPr lang="en-US">
                <a:solidFill>
                  <a:schemeClr val="tx1"/>
                </a:solidFill>
              </a:rPr>
              <a:t> de </a:t>
            </a:r>
            <a:r>
              <a:rPr lang="en-US" err="1">
                <a:solidFill>
                  <a:schemeClr val="tx1"/>
                </a:solidFill>
              </a:rPr>
              <a:t>prevalencia</a:t>
            </a:r>
            <a:r>
              <a:rPr lang="en-US">
                <a:solidFill>
                  <a:schemeClr val="tx1"/>
                </a:solidFill>
              </a:rPr>
              <a:t> de ANC del </a:t>
            </a:r>
            <a:r>
              <a:rPr lang="en-US" err="1">
                <a:solidFill>
                  <a:schemeClr val="tx1"/>
                </a:solidFill>
              </a:rPr>
              <a:t>formulario</a:t>
            </a:r>
            <a:r>
              <a:rPr lang="en-US">
                <a:solidFill>
                  <a:schemeClr val="tx1"/>
                </a:solidFill>
              </a:rPr>
              <a:t> de </a:t>
            </a:r>
            <a:r>
              <a:rPr lang="en-US" err="1">
                <a:solidFill>
                  <a:schemeClr val="tx1"/>
                </a:solidFill>
              </a:rPr>
              <a:t>estadísticas</a:t>
            </a:r>
            <a:r>
              <a:rPr lang="en-US">
                <a:solidFill>
                  <a:schemeClr val="tx1"/>
                </a:solidFill>
              </a:rPr>
              <a:t> de </a:t>
            </a:r>
            <a:r>
              <a:rPr lang="en-US" err="1">
                <a:solidFill>
                  <a:schemeClr val="tx1"/>
                </a:solidFill>
              </a:rPr>
              <a:t>programas</a:t>
            </a:r>
            <a:r>
              <a:rPr lang="en-US">
                <a:solidFill>
                  <a:schemeClr val="tx1"/>
                </a:solidFill>
              </a:rPr>
              <a:t> de AIM</a:t>
            </a:r>
          </a:p>
          <a:p>
            <a:pPr marL="845820" lvl="1" indent="-342900">
              <a:buFont typeface="+mj-lt"/>
              <a:buAutoNum type="arabicPeriod"/>
            </a:pPr>
            <a:r>
              <a:rPr lang="en-US" err="1">
                <a:solidFill>
                  <a:schemeClr val="tx1"/>
                </a:solidFill>
              </a:rPr>
              <a:t>Calibrar</a:t>
            </a:r>
            <a:r>
              <a:rPr lang="en-US">
                <a:solidFill>
                  <a:schemeClr val="tx1"/>
                </a:solidFill>
              </a:rPr>
              <a:t> la </a:t>
            </a:r>
            <a:r>
              <a:rPr lang="en-US" err="1">
                <a:solidFill>
                  <a:schemeClr val="tx1"/>
                </a:solidFill>
              </a:rPr>
              <a:t>prevalencia</a:t>
            </a:r>
            <a:r>
              <a:rPr lang="en-US">
                <a:solidFill>
                  <a:schemeClr val="tx1"/>
                </a:solidFill>
              </a:rPr>
              <a:t> de </a:t>
            </a:r>
            <a:r>
              <a:rPr lang="en-US" err="1">
                <a:solidFill>
                  <a:schemeClr val="tx1"/>
                </a:solidFill>
              </a:rPr>
              <a:t>mujeres</a:t>
            </a:r>
            <a:r>
              <a:rPr lang="en-US">
                <a:solidFill>
                  <a:schemeClr val="tx1"/>
                </a:solidFill>
              </a:rPr>
              <a:t> </a:t>
            </a:r>
            <a:r>
              <a:rPr lang="en-US" err="1">
                <a:solidFill>
                  <a:schemeClr val="tx1"/>
                </a:solidFill>
              </a:rPr>
              <a:t>embarazadas</a:t>
            </a:r>
            <a:r>
              <a:rPr lang="en-US">
                <a:solidFill>
                  <a:schemeClr val="tx1"/>
                </a:solidFill>
              </a:rPr>
              <a:t> de AIM con </a:t>
            </a:r>
            <a:r>
              <a:rPr lang="en-US" err="1">
                <a:solidFill>
                  <a:schemeClr val="tx1"/>
                </a:solidFill>
              </a:rPr>
              <a:t>los</a:t>
            </a:r>
            <a:r>
              <a:rPr lang="en-US">
                <a:solidFill>
                  <a:schemeClr val="tx1"/>
                </a:solidFill>
              </a:rPr>
              <a:t> </a:t>
            </a:r>
            <a:r>
              <a:rPr lang="en-US" err="1">
                <a:solidFill>
                  <a:schemeClr val="tx1"/>
                </a:solidFill>
              </a:rPr>
              <a:t>datos</a:t>
            </a:r>
            <a:r>
              <a:rPr lang="en-US">
                <a:solidFill>
                  <a:schemeClr val="tx1"/>
                </a:solidFill>
              </a:rPr>
              <a:t> del CNA</a:t>
            </a:r>
          </a:p>
          <a:p>
            <a:pPr marL="845820" lvl="1" indent="-342900">
              <a:buFont typeface="+mj-lt"/>
              <a:buAutoNum type="arabicPeriod"/>
            </a:pPr>
            <a:r>
              <a:rPr lang="en-US">
                <a:solidFill>
                  <a:schemeClr val="tx1"/>
                </a:solidFill>
              </a:rPr>
              <a:t>Pulse </a:t>
            </a:r>
            <a:r>
              <a:rPr lang="en-US" b="1">
                <a:solidFill>
                  <a:schemeClr val="tx1"/>
                </a:solidFill>
              </a:rPr>
              <a:t>De </a:t>
            </a:r>
            <a:r>
              <a:rPr lang="en-US" b="1" err="1">
                <a:solidFill>
                  <a:schemeClr val="tx1"/>
                </a:solidFill>
              </a:rPr>
              <a:t>acuerdo</a:t>
            </a:r>
            <a:r>
              <a:rPr lang="en-US" b="1">
                <a:solidFill>
                  <a:schemeClr val="tx1"/>
                </a:solidFill>
              </a:rPr>
              <a:t> </a:t>
            </a:r>
            <a:r>
              <a:rPr lang="en-US">
                <a:solidFill>
                  <a:schemeClr val="tx1"/>
                </a:solidFill>
              </a:rPr>
              <a:t>para </a:t>
            </a:r>
            <a:r>
              <a:rPr lang="en-US" err="1">
                <a:solidFill>
                  <a:schemeClr val="tx1"/>
                </a:solidFill>
              </a:rPr>
              <a:t>aceptar</a:t>
            </a:r>
            <a:r>
              <a:rPr lang="en-US">
                <a:solidFill>
                  <a:schemeClr val="tx1"/>
                </a:solidFill>
              </a:rPr>
              <a:t> el factor de </a:t>
            </a:r>
            <a:r>
              <a:rPr lang="en-US" err="1">
                <a:solidFill>
                  <a:schemeClr val="tx1"/>
                </a:solidFill>
              </a:rPr>
              <a:t>ajuste</a:t>
            </a:r>
            <a:r>
              <a:rPr lang="en-US">
                <a:solidFill>
                  <a:schemeClr val="tx1"/>
                </a:solidFill>
              </a:rPr>
              <a:t> local </a:t>
            </a:r>
            <a:r>
              <a:rPr lang="en-US" err="1">
                <a:solidFill>
                  <a:schemeClr val="tx1"/>
                </a:solidFill>
              </a:rPr>
              <a:t>ajustado</a:t>
            </a:r>
            <a:endParaRPr lang="en-US">
              <a:solidFill>
                <a:schemeClr val="tx1"/>
              </a:solidFill>
            </a:endParaRPr>
          </a:p>
        </p:txBody>
      </p:sp>
      <p:pic>
        <p:nvPicPr>
          <p:cNvPr id="11" name="Picture 10">
            <a:extLst>
              <a:ext uri="{FF2B5EF4-FFF2-40B4-BE49-F238E27FC236}">
                <a16:creationId xmlns:a16="http://schemas.microsoft.com/office/drawing/2014/main" id="{6D5EA041-1522-0143-EF88-52D0C36D5DEA}"/>
              </a:ext>
            </a:extLst>
          </p:cNvPr>
          <p:cNvPicPr>
            <a:picLocks noChangeAspect="1"/>
          </p:cNvPicPr>
          <p:nvPr/>
        </p:nvPicPr>
        <p:blipFill>
          <a:blip r:embed="rId4"/>
          <a:stretch>
            <a:fillRect/>
          </a:stretch>
        </p:blipFill>
        <p:spPr>
          <a:xfrm>
            <a:off x="652240" y="294631"/>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F0FE74B2-D2E3-6258-48A7-8EA0B8A06A9E}"/>
              </a:ext>
            </a:extLst>
          </p:cNvPr>
          <p:cNvSpPr txBox="1">
            <a:spLocks/>
          </p:cNvSpPr>
          <p:nvPr/>
        </p:nvSpPr>
        <p:spPr>
          <a:xfrm>
            <a:off x="131321" y="1638188"/>
            <a:ext cx="3157031" cy="107643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err="1"/>
              <a:t>Reducciones</a:t>
            </a:r>
            <a:r>
              <a:rPr lang="en-US" sz="3200" b="1"/>
              <a:t> de la </a:t>
            </a:r>
            <a:r>
              <a:rPr lang="en-US" sz="3200" b="1" err="1"/>
              <a:t>fertilidad</a:t>
            </a:r>
            <a:r>
              <a:rPr lang="en-US" sz="3200" b="1"/>
              <a:t> </a:t>
            </a:r>
            <a:r>
              <a:rPr lang="en-US" sz="3200" b="1" err="1"/>
              <a:t>relacionadas</a:t>
            </a:r>
            <a:r>
              <a:rPr lang="en-US" sz="3200" b="1"/>
              <a:t> con el VIH</a:t>
            </a:r>
          </a:p>
        </p:txBody>
      </p:sp>
      <p:sp>
        <p:nvSpPr>
          <p:cNvPr id="17" name="Rectangle: Rounded Corners 16">
            <a:extLst>
              <a:ext uri="{FF2B5EF4-FFF2-40B4-BE49-F238E27FC236}">
                <a16:creationId xmlns:a16="http://schemas.microsoft.com/office/drawing/2014/main" id="{BFC5BE08-AD7C-B8FF-F347-6B38C4C10BF3}"/>
              </a:ext>
            </a:extLst>
          </p:cNvPr>
          <p:cNvSpPr/>
          <p:nvPr/>
        </p:nvSpPr>
        <p:spPr>
          <a:xfrm>
            <a:off x="3506797" y="5470514"/>
            <a:ext cx="1206403" cy="22957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438C2D2-8A9F-8E2A-9D1A-BF5D3FBA0913}"/>
              </a:ext>
            </a:extLst>
          </p:cNvPr>
          <p:cNvSpPr/>
          <p:nvPr/>
        </p:nvSpPr>
        <p:spPr>
          <a:xfrm rot="16200000">
            <a:off x="6028906" y="4098144"/>
            <a:ext cx="333375" cy="29743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pic>
        <p:nvPicPr>
          <p:cNvPr id="6" name="Picture 5">
            <a:extLst>
              <a:ext uri="{FF2B5EF4-FFF2-40B4-BE49-F238E27FC236}">
                <a16:creationId xmlns:a16="http://schemas.microsoft.com/office/drawing/2014/main" id="{A020075B-7633-9993-2021-68188E714C0C}"/>
              </a:ext>
            </a:extLst>
          </p:cNvPr>
          <p:cNvPicPr>
            <a:picLocks noChangeAspect="1"/>
          </p:cNvPicPr>
          <p:nvPr/>
        </p:nvPicPr>
        <p:blipFill>
          <a:blip r:embed="rId5"/>
          <a:stretch>
            <a:fillRect/>
          </a:stretch>
        </p:blipFill>
        <p:spPr>
          <a:xfrm>
            <a:off x="7682751" y="3415455"/>
            <a:ext cx="4197432" cy="2935579"/>
          </a:xfrm>
          <a:prstGeom prst="rect">
            <a:avLst/>
          </a:prstGeom>
        </p:spPr>
      </p:pic>
    </p:spTree>
    <p:extLst>
      <p:ext uri="{BB962C8B-B14F-4D97-AF65-F5344CB8AC3E}">
        <p14:creationId xmlns:p14="http://schemas.microsoft.com/office/powerpoint/2010/main" val="1969628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9011-8A4E-AE78-7F23-51CE5EDDD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4AC1C-D6FC-863C-861B-1C82CF17F4A1}"/>
              </a:ext>
            </a:extLst>
          </p:cNvPr>
          <p:cNvSpPr>
            <a:spLocks noGrp="1"/>
          </p:cNvSpPr>
          <p:nvPr>
            <p:ph type="title"/>
          </p:nvPr>
        </p:nvSpPr>
        <p:spPr/>
        <p:txBody>
          <a:bodyPr/>
          <a:lstStyle/>
          <a:p>
            <a:r>
              <a:rPr lang="en-US"/>
              <a:t>Pasos cubiertos</a:t>
            </a:r>
          </a:p>
        </p:txBody>
      </p:sp>
      <p:sp>
        <p:nvSpPr>
          <p:cNvPr id="3" name="Content Placeholder 2">
            <a:extLst>
              <a:ext uri="{FF2B5EF4-FFF2-40B4-BE49-F238E27FC236}">
                <a16:creationId xmlns:a16="http://schemas.microsoft.com/office/drawing/2014/main" id="{4CC897F4-B701-6870-C7A1-D63D4D764D31}"/>
              </a:ext>
            </a:extLst>
          </p:cNvPr>
          <p:cNvSpPr>
            <a:spLocks noGrp="1"/>
          </p:cNvSpPr>
          <p:nvPr>
            <p:ph idx="1"/>
          </p:nvPr>
        </p:nvSpPr>
        <p:spPr/>
        <p:txBody>
          <a:bodyPr/>
          <a:lstStyle/>
          <a:p>
            <a:pPr marL="457200" indent="-457200">
              <a:buFont typeface="+mj-lt"/>
              <a:buAutoNum type="arabicPeriod"/>
            </a:pPr>
            <a:r>
              <a:rPr lang="en-US">
                <a:solidFill>
                  <a:schemeClr val="tx1"/>
                </a:solidFill>
              </a:rPr>
              <a:t>Descargue e instale Spectrum desde </a:t>
            </a:r>
            <a:r>
              <a:rPr lang="en-US">
                <a:solidFill>
                  <a:srgbClr val="0000FF"/>
                </a:solidFill>
              </a:rPr>
              <a:t>https://avenirhealth.org/software-spectrum.php </a:t>
            </a:r>
            <a:endParaRPr lang="en-US" sz="2000">
              <a:solidFill>
                <a:srgbClr val="0000FF"/>
              </a:solidFill>
            </a:endParaRPr>
          </a:p>
          <a:p>
            <a:pPr marL="457200" indent="-457200">
              <a:buFont typeface="+mj-lt"/>
              <a:buAutoNum type="arabicPeriod"/>
            </a:pPr>
            <a:r>
              <a:rPr lang="en-US">
                <a:solidFill>
                  <a:schemeClr val="tx1"/>
                </a:solidFill>
              </a:rPr>
              <a:t>Abra el archivo Spectrum del año pasado y guárdelo con un nuevo nombre</a:t>
            </a:r>
          </a:p>
          <a:p>
            <a:pPr marL="457200" indent="-457200">
              <a:buFont typeface="+mj-lt"/>
              <a:buAutoNum type="arabicPeriod"/>
            </a:pPr>
            <a:r>
              <a:rPr lang="en-US">
                <a:solidFill>
                  <a:schemeClr val="tx1"/>
                </a:solidFill>
              </a:rPr>
              <a:t>Actualización al WPP 2024 y revisión de la población total estimada</a:t>
            </a:r>
          </a:p>
          <a:p>
            <a:pPr marL="457200" indent="-457200">
              <a:buFont typeface="+mj-lt"/>
              <a:buAutoNum type="arabicPeriod"/>
            </a:pPr>
            <a:r>
              <a:rPr lang="en-US">
                <a:solidFill>
                  <a:schemeClr val="tx1"/>
                </a:solidFill>
              </a:rPr>
              <a:t>Introduzca los datos del programa para 2024 en el editor de estadísticas del programa de AIM</a:t>
            </a:r>
          </a:p>
          <a:p>
            <a:pPr marL="457200" indent="-457200">
              <a:buFont typeface="+mj-lt"/>
              <a:buAutoNum type="arabicPeriod"/>
            </a:pPr>
            <a:r>
              <a:rPr lang="en-US">
                <a:solidFill>
                  <a:schemeClr val="tx1"/>
                </a:solidFill>
              </a:rPr>
              <a:t>Utilice los formularios de opciones avanzadas de AIM para</a:t>
            </a:r>
          </a:p>
          <a:p>
            <a:pPr marL="960120" lvl="1" indent="-457200">
              <a:buFont typeface="+mj-lt"/>
              <a:buAutoNum type="arabicPeriod"/>
            </a:pPr>
            <a:r>
              <a:rPr lang="en-US">
                <a:solidFill>
                  <a:schemeClr val="tx1"/>
                </a:solidFill>
              </a:rPr>
              <a:t>Restablecer los índices de transmisión vertical por defecto</a:t>
            </a:r>
          </a:p>
          <a:p>
            <a:pPr marL="960120" lvl="1" indent="-457200">
              <a:buFont typeface="+mj-lt"/>
              <a:buAutoNum type="arabicPeriod"/>
            </a:pPr>
            <a:r>
              <a:rPr lang="en-US">
                <a:solidFill>
                  <a:schemeClr val="tx1"/>
                </a:solidFill>
              </a:rPr>
              <a:t>Restablecer las tasas por defecto de mortalidad relacionada con el VIH en adultos</a:t>
            </a:r>
          </a:p>
          <a:p>
            <a:pPr marL="960120" lvl="1" indent="-457200">
              <a:buFont typeface="+mj-lt"/>
              <a:buAutoNum type="arabicPeriod"/>
            </a:pPr>
            <a:r>
              <a:rPr lang="en-US">
                <a:solidFill>
                  <a:schemeClr val="tx1"/>
                </a:solidFill>
              </a:rPr>
              <a:t>Calcular el efecto ART</a:t>
            </a:r>
          </a:p>
          <a:p>
            <a:pPr marL="960120" lvl="1" indent="-457200">
              <a:buFont typeface="+mj-lt"/>
              <a:buAutoNum type="arabicPeriod"/>
            </a:pPr>
            <a:r>
              <a:rPr lang="en-US">
                <a:solidFill>
                  <a:schemeClr val="tx1"/>
                </a:solidFill>
              </a:rPr>
              <a:t>Calibrar la prevalencia de mujeres embarazadas con los datos ANC-RT si son representativos a nivel nacional</a:t>
            </a:r>
          </a:p>
        </p:txBody>
      </p:sp>
    </p:spTree>
    <p:extLst>
      <p:ext uri="{BB962C8B-B14F-4D97-AF65-F5344CB8AC3E}">
        <p14:creationId xmlns:p14="http://schemas.microsoft.com/office/powerpoint/2010/main" val="398752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5121-5A9C-C724-CEAB-BD281617DDBC}"/>
              </a:ext>
            </a:extLst>
          </p:cNvPr>
          <p:cNvSpPr>
            <a:spLocks noGrp="1"/>
          </p:cNvSpPr>
          <p:nvPr>
            <p:ph type="title"/>
          </p:nvPr>
        </p:nvSpPr>
        <p:spPr/>
        <p:txBody>
          <a:bodyPr/>
          <a:lstStyle/>
          <a:p>
            <a:pPr algn="ctr"/>
            <a:r>
              <a:rPr lang="en-US" b="1"/>
              <a:t>Gracias por su atención.</a:t>
            </a:r>
          </a:p>
        </p:txBody>
      </p:sp>
    </p:spTree>
    <p:extLst>
      <p:ext uri="{BB962C8B-B14F-4D97-AF65-F5344CB8AC3E}">
        <p14:creationId xmlns:p14="http://schemas.microsoft.com/office/powerpoint/2010/main" val="335706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13A1-3996-547C-E539-E418193305C6}"/>
              </a:ext>
            </a:extLst>
          </p:cNvPr>
          <p:cNvSpPr>
            <a:spLocks noGrp="1"/>
          </p:cNvSpPr>
          <p:nvPr>
            <p:ph type="title"/>
          </p:nvPr>
        </p:nvSpPr>
        <p:spPr/>
        <p:txBody>
          <a:bodyPr/>
          <a:lstStyle/>
          <a:p>
            <a:r>
              <a:rPr lang="en-US"/>
              <a:t>Actualización de los datos demográficos del WPP 2024</a:t>
            </a:r>
          </a:p>
        </p:txBody>
      </p:sp>
      <p:sp>
        <p:nvSpPr>
          <p:cNvPr id="3" name="Content Placeholder 2">
            <a:extLst>
              <a:ext uri="{FF2B5EF4-FFF2-40B4-BE49-F238E27FC236}">
                <a16:creationId xmlns:a16="http://schemas.microsoft.com/office/drawing/2014/main" id="{19BF72D4-2570-9E0A-82DB-E9FD1BB06F59}"/>
              </a:ext>
            </a:extLst>
          </p:cNvPr>
          <p:cNvSpPr>
            <a:spLocks noGrp="1"/>
          </p:cNvSpPr>
          <p:nvPr>
            <p:ph idx="1"/>
          </p:nvPr>
        </p:nvSpPr>
        <p:spPr>
          <a:xfrm>
            <a:off x="7098245" y="771411"/>
            <a:ext cx="4607980" cy="3019539"/>
          </a:xfrm>
        </p:spPr>
        <p:txBody>
          <a:bodyPr>
            <a:normAutofit fontScale="92500" lnSpcReduction="20000"/>
          </a:bodyPr>
          <a:lstStyle/>
          <a:p>
            <a:pPr marL="457200" indent="-457200">
              <a:buFont typeface="+mj-lt"/>
              <a:buAutoNum type="arabicPeriod"/>
            </a:pPr>
            <a:r>
              <a:rPr lang="en-US">
                <a:solidFill>
                  <a:schemeClr val="tx1"/>
                </a:solidFill>
              </a:rPr>
              <a:t>Abra el </a:t>
            </a:r>
            <a:r>
              <a:rPr lang="en-US" b="1">
                <a:solidFill>
                  <a:schemeClr val="tx1"/>
                </a:solidFill>
              </a:rPr>
              <a:t>Administrador de proyecciones</a:t>
            </a:r>
          </a:p>
          <a:p>
            <a:pPr marL="457200" indent="-457200">
              <a:buFont typeface="+mj-lt"/>
              <a:buAutoNum type="arabicPeriod"/>
            </a:pPr>
            <a:r>
              <a:rPr lang="en-US">
                <a:solidFill>
                  <a:schemeClr val="tx1"/>
                </a:solidFill>
              </a:rPr>
              <a:t>Haga clic en </a:t>
            </a:r>
            <a:r>
              <a:rPr lang="en-US" b="1">
                <a:solidFill>
                  <a:schemeClr val="tx1"/>
                </a:solidFill>
              </a:rPr>
              <a:t>Datos por defecto</a:t>
            </a:r>
          </a:p>
          <a:p>
            <a:pPr marL="457200" indent="-457200">
              <a:buFont typeface="+mj-lt"/>
              <a:buAutoNum type="arabicPeriod"/>
            </a:pPr>
            <a:r>
              <a:rPr lang="en-US">
                <a:solidFill>
                  <a:schemeClr val="tx1"/>
                </a:solidFill>
              </a:rPr>
              <a:t>Marque la casilla junto a </a:t>
            </a:r>
            <a:r>
              <a:rPr lang="en-US" b="1">
                <a:solidFill>
                  <a:schemeClr val="tx1"/>
                </a:solidFill>
              </a:rPr>
              <a:t>WPP 2024 </a:t>
            </a:r>
            <a:r>
              <a:rPr lang="en-US">
                <a:solidFill>
                  <a:schemeClr val="tx1"/>
                </a:solidFill>
              </a:rPr>
              <a:t>para cargar los datos demográficos actualizados</a:t>
            </a:r>
          </a:p>
          <a:p>
            <a:pPr marL="457200" indent="-457200">
              <a:buFont typeface="+mj-lt"/>
              <a:buAutoNum type="arabicPeriod"/>
            </a:pPr>
            <a:r>
              <a:rPr lang="en-US">
                <a:solidFill>
                  <a:schemeClr val="tx1"/>
                </a:solidFill>
              </a:rPr>
              <a:t>Pulse </a:t>
            </a:r>
            <a:r>
              <a:rPr lang="en-US" b="1">
                <a:solidFill>
                  <a:schemeClr val="tx1"/>
                </a:solidFill>
              </a:rPr>
              <a:t>OK </a:t>
            </a:r>
            <a:r>
              <a:rPr lang="en-US">
                <a:solidFill>
                  <a:schemeClr val="tx1"/>
                </a:solidFill>
              </a:rPr>
              <a:t>para salir del editor de datos por defecto</a:t>
            </a:r>
          </a:p>
          <a:p>
            <a:pPr marL="457200" indent="-457200">
              <a:buFont typeface="+mj-lt"/>
              <a:buAutoNum type="arabicPeriod"/>
            </a:pPr>
            <a:r>
              <a:rPr lang="en-US">
                <a:solidFill>
                  <a:schemeClr val="tx1"/>
                </a:solidFill>
              </a:rPr>
              <a:t>Pulse </a:t>
            </a:r>
            <a:r>
              <a:rPr lang="en-US" b="1">
                <a:solidFill>
                  <a:schemeClr val="tx1"/>
                </a:solidFill>
              </a:rPr>
              <a:t>OK </a:t>
            </a:r>
            <a:r>
              <a:rPr lang="en-US">
                <a:solidFill>
                  <a:schemeClr val="tx1"/>
                </a:solidFill>
              </a:rPr>
              <a:t>de nuevo para salir del gestor de proyección</a:t>
            </a:r>
          </a:p>
        </p:txBody>
      </p:sp>
      <p:pic>
        <p:nvPicPr>
          <p:cNvPr id="5" name="Picture 4">
            <a:extLst>
              <a:ext uri="{FF2B5EF4-FFF2-40B4-BE49-F238E27FC236}">
                <a16:creationId xmlns:a16="http://schemas.microsoft.com/office/drawing/2014/main" id="{E3DED32E-E9C6-A204-549A-BFFC939D0D4F}"/>
              </a:ext>
            </a:extLst>
          </p:cNvPr>
          <p:cNvPicPr>
            <a:picLocks noChangeAspect="1"/>
          </p:cNvPicPr>
          <p:nvPr/>
        </p:nvPicPr>
        <p:blipFill>
          <a:blip r:embed="rId2"/>
          <a:stretch>
            <a:fillRect/>
          </a:stretch>
        </p:blipFill>
        <p:spPr>
          <a:xfrm>
            <a:off x="3531132" y="771412"/>
            <a:ext cx="2157413" cy="6858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DC16E04-AAD9-36DA-06C7-C3FC3FC1414B}"/>
              </a:ext>
            </a:extLst>
          </p:cNvPr>
          <p:cNvPicPr>
            <a:picLocks noChangeAspect="1"/>
          </p:cNvPicPr>
          <p:nvPr/>
        </p:nvPicPr>
        <p:blipFill>
          <a:blip r:embed="rId3"/>
          <a:srcRect/>
          <a:stretch/>
        </p:blipFill>
        <p:spPr>
          <a:xfrm>
            <a:off x="3531132" y="1524172"/>
            <a:ext cx="3443288" cy="36623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12587ED-75A6-FB0A-0523-F5099E151182}"/>
              </a:ext>
            </a:extLst>
          </p:cNvPr>
          <p:cNvPicPr>
            <a:picLocks noChangeAspect="1"/>
          </p:cNvPicPr>
          <p:nvPr/>
        </p:nvPicPr>
        <p:blipFill>
          <a:blip r:embed="rId4"/>
          <a:srcRect/>
          <a:stretch/>
        </p:blipFill>
        <p:spPr>
          <a:xfrm>
            <a:off x="6257663" y="4042904"/>
            <a:ext cx="3319462" cy="2657475"/>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id="{3C7EE279-D705-97BB-BB7F-B9AD36C31E6A}"/>
              </a:ext>
            </a:extLst>
          </p:cNvPr>
          <p:cNvSpPr/>
          <p:nvPr/>
        </p:nvSpPr>
        <p:spPr>
          <a:xfrm>
            <a:off x="4650621" y="95192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7281F2DA-BE5D-3D00-8F61-2A2EF2E6D44E}"/>
              </a:ext>
            </a:extLst>
          </p:cNvPr>
          <p:cNvSpPr/>
          <p:nvPr/>
        </p:nvSpPr>
        <p:spPr>
          <a:xfrm>
            <a:off x="4722059" y="1400345"/>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4A121DD2-061B-3405-25D0-869EA34D78F3}"/>
              </a:ext>
            </a:extLst>
          </p:cNvPr>
          <p:cNvSpPr/>
          <p:nvPr/>
        </p:nvSpPr>
        <p:spPr>
          <a:xfrm rot="16200000">
            <a:off x="5203033" y="3940684"/>
            <a:ext cx="314325" cy="19002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E997203-D0D1-190B-2E0A-A96B0DADEB88}"/>
              </a:ext>
            </a:extLst>
          </p:cNvPr>
          <p:cNvSpPr/>
          <p:nvPr/>
        </p:nvSpPr>
        <p:spPr>
          <a:xfrm>
            <a:off x="3535895" y="4776502"/>
            <a:ext cx="874181"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495375-F18F-DBF4-BCA8-A52167758953}"/>
              </a:ext>
            </a:extLst>
          </p:cNvPr>
          <p:cNvSpPr/>
          <p:nvPr/>
        </p:nvSpPr>
        <p:spPr>
          <a:xfrm>
            <a:off x="6257663" y="5033676"/>
            <a:ext cx="976575"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58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BE23-152A-DCD2-C128-47B264FB8C19}"/>
              </a:ext>
            </a:extLst>
          </p:cNvPr>
          <p:cNvSpPr>
            <a:spLocks noGrp="1"/>
          </p:cNvSpPr>
          <p:nvPr>
            <p:ph type="title"/>
          </p:nvPr>
        </p:nvSpPr>
        <p:spPr/>
        <p:txBody>
          <a:bodyPr/>
          <a:lstStyle/>
          <a:p>
            <a:r>
              <a:rPr lang="en-US"/>
              <a:t>Revisar la estimación de la población</a:t>
            </a:r>
          </a:p>
        </p:txBody>
      </p:sp>
      <p:sp>
        <p:nvSpPr>
          <p:cNvPr id="3" name="Content Placeholder 2">
            <a:extLst>
              <a:ext uri="{FF2B5EF4-FFF2-40B4-BE49-F238E27FC236}">
                <a16:creationId xmlns:a16="http://schemas.microsoft.com/office/drawing/2014/main" id="{EFD22BBD-9BB7-63BA-4044-DC7E953B63D4}"/>
              </a:ext>
            </a:extLst>
          </p:cNvPr>
          <p:cNvSpPr>
            <a:spLocks noGrp="1"/>
          </p:cNvSpPr>
          <p:nvPr>
            <p:ph idx="1"/>
          </p:nvPr>
        </p:nvSpPr>
        <p:spPr>
          <a:xfrm>
            <a:off x="3869267" y="864108"/>
            <a:ext cx="7315200" cy="5120640"/>
          </a:xfrm>
        </p:spPr>
        <p:txBody>
          <a:bodyPr anchor="t"/>
          <a:lstStyle/>
          <a:p>
            <a:r>
              <a:rPr lang="en-US">
                <a:solidFill>
                  <a:schemeClr val="tx1"/>
                </a:solidFill>
              </a:rPr>
              <a:t>Utilice </a:t>
            </a:r>
            <a:r>
              <a:rPr lang="en-US" b="1">
                <a:solidFill>
                  <a:schemeClr val="tx1"/>
                </a:solidFill>
              </a:rPr>
              <a:t>"</a:t>
            </a:r>
            <a:r>
              <a:rPr lang="en-US" b="1" err="1">
                <a:solidFill>
                  <a:schemeClr val="tx1"/>
                </a:solidFill>
              </a:rPr>
              <a:t>DemProj </a:t>
            </a:r>
            <a:r>
              <a:rPr lang="en-US" b="1">
                <a:solidFill>
                  <a:schemeClr val="tx1"/>
                </a:solidFill>
              </a:rPr>
              <a:t>&gt; Resultados &gt; Población &gt; Población total" </a:t>
            </a:r>
            <a:r>
              <a:rPr lang="en-US">
                <a:solidFill>
                  <a:schemeClr val="tx1"/>
                </a:solidFill>
              </a:rPr>
              <a:t>para ver la estimación de población de Spectrum</a:t>
            </a:r>
          </a:p>
          <a:p>
            <a:r>
              <a:rPr lang="en-US">
                <a:solidFill>
                  <a:schemeClr val="tx1"/>
                </a:solidFill>
              </a:rPr>
              <a:t>Los países pueden aplicar un ajuste </a:t>
            </a:r>
            <a:r>
              <a:rPr lang="en-US" i="1">
                <a:solidFill>
                  <a:schemeClr val="tx1"/>
                </a:solidFill>
              </a:rPr>
              <a:t>ad hoc </a:t>
            </a:r>
            <a:r>
              <a:rPr lang="en-US">
                <a:solidFill>
                  <a:schemeClr val="tx1"/>
                </a:solidFill>
              </a:rPr>
              <a:t>multiplicando la población de 1970 por un factor de escala que se ajuste a su propia estimación de población para 2024</a:t>
            </a:r>
          </a:p>
          <a:p>
            <a:r>
              <a:rPr lang="en-US">
                <a:solidFill>
                  <a:schemeClr val="tx1"/>
                </a:solidFill>
              </a:rPr>
              <a:t>En su lugar, los países pueden obligar a Spectrum a cotejar sus proyecciones de CSO mediante un archivo CSV externo</a:t>
            </a:r>
          </a:p>
        </p:txBody>
      </p:sp>
      <p:pic>
        <p:nvPicPr>
          <p:cNvPr id="11" name="Picture 10">
            <a:extLst>
              <a:ext uri="{FF2B5EF4-FFF2-40B4-BE49-F238E27FC236}">
                <a16:creationId xmlns:a16="http://schemas.microsoft.com/office/drawing/2014/main" id="{C74F68EE-715E-6BCC-58F3-E9478044EEB8}"/>
              </a:ext>
            </a:extLst>
          </p:cNvPr>
          <p:cNvPicPr>
            <a:picLocks noChangeAspect="1"/>
          </p:cNvPicPr>
          <p:nvPr/>
        </p:nvPicPr>
        <p:blipFill>
          <a:blip r:embed="rId2"/>
          <a:stretch>
            <a:fillRect/>
          </a:stretch>
        </p:blipFill>
        <p:spPr>
          <a:xfrm>
            <a:off x="4537088" y="3254082"/>
            <a:ext cx="5505450" cy="34051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710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B29236-F8C4-9299-FCA4-41C09F7A6D84}"/>
              </a:ext>
            </a:extLst>
          </p:cNvPr>
          <p:cNvPicPr>
            <a:picLocks noChangeAspect="1"/>
          </p:cNvPicPr>
          <p:nvPr/>
        </p:nvPicPr>
        <p:blipFill>
          <a:blip r:embed="rId3"/>
          <a:srcRect b="9561"/>
          <a:stretch/>
        </p:blipFill>
        <p:spPr>
          <a:xfrm>
            <a:off x="371464" y="2135907"/>
            <a:ext cx="5322570" cy="3163711"/>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C88D8BA-335E-8252-2B90-DBC55C22AF2E}"/>
              </a:ext>
            </a:extLst>
          </p:cNvPr>
          <p:cNvSpPr txBox="1"/>
          <p:nvPr/>
        </p:nvSpPr>
        <p:spPr>
          <a:xfrm>
            <a:off x="891778" y="1462712"/>
            <a:ext cx="4281941" cy="646331"/>
          </a:xfrm>
          <a:prstGeom prst="rect">
            <a:avLst/>
          </a:prstGeom>
          <a:noFill/>
        </p:spPr>
        <p:txBody>
          <a:bodyPr wrap="none" rtlCol="0">
            <a:spAutoFit/>
          </a:bodyPr>
          <a:lstStyle/>
          <a:p>
            <a:pPr algn="ctr"/>
            <a:r>
              <a:rPr lang="en-US" b="1">
                <a:solidFill>
                  <a:schemeClr val="tx1">
                    <a:lumMod val="75000"/>
                    <a:lumOff val="25000"/>
                  </a:schemeClr>
                </a:solidFill>
                <a:latin typeface="+mj-lt"/>
              </a:rPr>
              <a:t>Fuentes de datos</a:t>
            </a:r>
          </a:p>
          <a:p>
            <a:pPr algn="ctr"/>
            <a:r>
              <a:rPr lang="en-US" sz="1800">
                <a:latin typeface="+mj-lt"/>
                <a:hlinkClick r:id="rId4"/>
              </a:rPr>
              <a:t>https://population.un.org/wpp/datasources</a:t>
            </a:r>
            <a:endParaRPr lang="en-US" b="1">
              <a:latin typeface="+mj-lt"/>
            </a:endParaRPr>
          </a:p>
        </p:txBody>
      </p:sp>
      <p:pic>
        <p:nvPicPr>
          <p:cNvPr id="7" name="Picture 6">
            <a:extLst>
              <a:ext uri="{FF2B5EF4-FFF2-40B4-BE49-F238E27FC236}">
                <a16:creationId xmlns:a16="http://schemas.microsoft.com/office/drawing/2014/main" id="{1592364C-8C6E-06DB-3B38-47BD90E3987F}"/>
              </a:ext>
            </a:extLst>
          </p:cNvPr>
          <p:cNvPicPr>
            <a:picLocks noChangeAspect="1"/>
          </p:cNvPicPr>
          <p:nvPr/>
        </p:nvPicPr>
        <p:blipFill>
          <a:blip r:embed="rId5"/>
          <a:stretch>
            <a:fillRect/>
          </a:stretch>
        </p:blipFill>
        <p:spPr>
          <a:xfrm>
            <a:off x="5884081" y="2135907"/>
            <a:ext cx="5936456" cy="418338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4418939-86C2-7D04-BD05-8B95877A1C12}"/>
              </a:ext>
            </a:extLst>
          </p:cNvPr>
          <p:cNvSpPr txBox="1"/>
          <p:nvPr/>
        </p:nvSpPr>
        <p:spPr>
          <a:xfrm>
            <a:off x="6656836" y="1462712"/>
            <a:ext cx="4390946" cy="646331"/>
          </a:xfrm>
          <a:prstGeom prst="rect">
            <a:avLst/>
          </a:prstGeom>
          <a:noFill/>
        </p:spPr>
        <p:txBody>
          <a:bodyPr wrap="none" rtlCol="0">
            <a:spAutoFit/>
          </a:bodyPr>
          <a:lstStyle/>
          <a:p>
            <a:pPr algn="ctr"/>
            <a:r>
              <a:rPr lang="en-US" b="1">
                <a:solidFill>
                  <a:schemeClr val="tx1">
                    <a:lumMod val="75000"/>
                    <a:lumOff val="25000"/>
                  </a:schemeClr>
                </a:solidFill>
                <a:latin typeface="+mj-lt"/>
              </a:rPr>
              <a:t>Portal de datos</a:t>
            </a:r>
          </a:p>
          <a:p>
            <a:pPr algn="ctr"/>
            <a:r>
              <a:rPr lang="en-US" sz="1800">
                <a:latin typeface="+mj-lt"/>
                <a:hlinkClick r:id="rId6"/>
              </a:rPr>
              <a:t>https://population.un.org/dataportal/home</a:t>
            </a:r>
            <a:endParaRPr lang="en-US" b="1">
              <a:latin typeface="+mj-lt"/>
            </a:endParaRPr>
          </a:p>
        </p:txBody>
      </p:sp>
      <p:sp>
        <p:nvSpPr>
          <p:cNvPr id="3" name="TextBox 2">
            <a:extLst>
              <a:ext uri="{FF2B5EF4-FFF2-40B4-BE49-F238E27FC236}">
                <a16:creationId xmlns:a16="http://schemas.microsoft.com/office/drawing/2014/main" id="{9CFAF8B4-90AA-E0D0-04B7-F3E0756A2827}"/>
              </a:ext>
            </a:extLst>
          </p:cNvPr>
          <p:cNvSpPr txBox="1"/>
          <p:nvPr/>
        </p:nvSpPr>
        <p:spPr>
          <a:xfrm>
            <a:off x="3183312" y="556564"/>
            <a:ext cx="5825377" cy="646331"/>
          </a:xfrm>
          <a:prstGeom prst="rect">
            <a:avLst/>
          </a:prstGeom>
          <a:noFill/>
        </p:spPr>
        <p:txBody>
          <a:bodyPr wrap="none" rtlCol="0">
            <a:spAutoFit/>
          </a:bodyPr>
          <a:lstStyle/>
          <a:p>
            <a:r>
              <a:rPr lang="en-US" sz="3600" b="1">
                <a:solidFill>
                  <a:schemeClr val="tx1">
                    <a:lumMod val="75000"/>
                    <a:lumOff val="25000"/>
                  </a:schemeClr>
                </a:solidFill>
              </a:rPr>
              <a:t>WPP 2024: Recursos en línea</a:t>
            </a:r>
          </a:p>
        </p:txBody>
      </p:sp>
      <p:pic>
        <p:nvPicPr>
          <p:cNvPr id="9" name="Picture 8">
            <a:extLst>
              <a:ext uri="{FF2B5EF4-FFF2-40B4-BE49-F238E27FC236}">
                <a16:creationId xmlns:a16="http://schemas.microsoft.com/office/drawing/2014/main" id="{C363E806-ADB0-D260-D62F-DF963935B060}"/>
              </a:ext>
            </a:extLst>
          </p:cNvPr>
          <p:cNvPicPr>
            <a:picLocks noChangeAspect="1"/>
          </p:cNvPicPr>
          <p:nvPr/>
        </p:nvPicPr>
        <p:blipFill>
          <a:blip r:embed="rId7"/>
          <a:srcRect t="-1" r="33151" b="63116"/>
          <a:stretch/>
        </p:blipFill>
        <p:spPr>
          <a:xfrm>
            <a:off x="371464" y="5395288"/>
            <a:ext cx="3479644" cy="100908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52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F7FE06-E58C-9C63-B36F-9BE01084BFD4}"/>
              </a:ext>
            </a:extLst>
          </p:cNvPr>
          <p:cNvPicPr>
            <a:picLocks noChangeAspect="1"/>
          </p:cNvPicPr>
          <p:nvPr/>
        </p:nvPicPr>
        <p:blipFill>
          <a:blip r:embed="rId2"/>
          <a:stretch>
            <a:fillRect/>
          </a:stretch>
        </p:blipFill>
        <p:spPr>
          <a:xfrm>
            <a:off x="2027026" y="1416935"/>
            <a:ext cx="10050278" cy="1247949"/>
          </a:xfrm>
          <a:prstGeom prst="rect">
            <a:avLst/>
          </a:prstGeom>
        </p:spPr>
      </p:pic>
      <p:sp>
        <p:nvSpPr>
          <p:cNvPr id="2" name="Title 1">
            <a:extLst>
              <a:ext uri="{FF2B5EF4-FFF2-40B4-BE49-F238E27FC236}">
                <a16:creationId xmlns:a16="http://schemas.microsoft.com/office/drawing/2014/main" id="{749A5BE7-8013-A517-71EB-7A7E855AB1E8}"/>
              </a:ext>
            </a:extLst>
          </p:cNvPr>
          <p:cNvSpPr>
            <a:spLocks noGrp="1"/>
          </p:cNvSpPr>
          <p:nvPr>
            <p:ph type="title"/>
          </p:nvPr>
        </p:nvSpPr>
        <p:spPr/>
        <p:txBody>
          <a:bodyPr/>
          <a:lstStyle/>
          <a:p>
            <a:r>
              <a:rPr lang="en-US"/>
              <a:t>Actualizar los datos del programa</a:t>
            </a:r>
          </a:p>
        </p:txBody>
      </p:sp>
      <p:sp>
        <p:nvSpPr>
          <p:cNvPr id="9" name="Content Placeholder 8">
            <a:extLst>
              <a:ext uri="{FF2B5EF4-FFF2-40B4-BE49-F238E27FC236}">
                <a16:creationId xmlns:a16="http://schemas.microsoft.com/office/drawing/2014/main" id="{6D683964-749A-FE23-8A2B-5C8C49A89B57}"/>
              </a:ext>
            </a:extLst>
          </p:cNvPr>
          <p:cNvSpPr>
            <a:spLocks noGrp="1"/>
          </p:cNvSpPr>
          <p:nvPr>
            <p:ph idx="1"/>
          </p:nvPr>
        </p:nvSpPr>
        <p:spPr>
          <a:xfrm>
            <a:off x="3869268" y="2876550"/>
            <a:ext cx="7315200" cy="3108198"/>
          </a:xfrm>
        </p:spPr>
        <p:txBody>
          <a:bodyPr>
            <a:normAutofit fontScale="92500" lnSpcReduction="10000"/>
          </a:bodyPr>
          <a:lstStyle/>
          <a:p>
            <a:r>
              <a:rPr lang="en-US" b="1">
                <a:solidFill>
                  <a:schemeClr val="accent5"/>
                </a:solidFill>
              </a:rPr>
              <a:t>PTMI</a:t>
            </a:r>
          </a:p>
          <a:p>
            <a:r>
              <a:rPr lang="en-US" b="1" err="1">
                <a:solidFill>
                  <a:schemeClr val="accent5"/>
                </a:solidFill>
              </a:rPr>
              <a:t>Pruebas</a:t>
            </a:r>
            <a:r>
              <a:rPr lang="en-US" b="1">
                <a:solidFill>
                  <a:schemeClr val="accent5"/>
                </a:solidFill>
              </a:rPr>
              <a:t> ANC</a:t>
            </a:r>
          </a:p>
          <a:p>
            <a:r>
              <a:rPr lang="en-US" b="1">
                <a:solidFill>
                  <a:schemeClr val="accent5"/>
                </a:solidFill>
              </a:rPr>
              <a:t>TAR</a:t>
            </a:r>
          </a:p>
          <a:p>
            <a:r>
              <a:rPr lang="en-US" b="1" err="1">
                <a:solidFill>
                  <a:schemeClr val="accent5"/>
                </a:solidFill>
              </a:rPr>
              <a:t>Pruebas</a:t>
            </a:r>
            <a:r>
              <a:rPr lang="en-US" b="1">
                <a:solidFill>
                  <a:schemeClr val="accent5"/>
                </a:solidFill>
              </a:rPr>
              <a:t> del VIH</a:t>
            </a:r>
          </a:p>
          <a:p>
            <a:r>
              <a:rPr lang="en-US" b="1" err="1">
                <a:solidFill>
                  <a:schemeClr val="accent5"/>
                </a:solidFill>
              </a:rPr>
              <a:t>Conocimiento</a:t>
            </a:r>
            <a:r>
              <a:rPr lang="en-US" b="1">
                <a:solidFill>
                  <a:schemeClr val="accent5"/>
                </a:solidFill>
              </a:rPr>
              <a:t> del </a:t>
            </a:r>
            <a:r>
              <a:rPr lang="en-US" b="1" err="1">
                <a:solidFill>
                  <a:schemeClr val="accent5"/>
                </a:solidFill>
              </a:rPr>
              <a:t>estatus</a:t>
            </a:r>
            <a:endParaRPr lang="en-US" b="1">
              <a:solidFill>
                <a:schemeClr val="accent5"/>
              </a:solidFill>
            </a:endParaRPr>
          </a:p>
          <a:p>
            <a:r>
              <a:rPr lang="en-US" b="1" err="1">
                <a:solidFill>
                  <a:schemeClr val="accent5"/>
                </a:solidFill>
              </a:rPr>
              <a:t>Supresión</a:t>
            </a:r>
            <a:r>
              <a:rPr lang="en-US" b="1">
                <a:solidFill>
                  <a:schemeClr val="accent5"/>
                </a:solidFill>
              </a:rPr>
              <a:t> </a:t>
            </a:r>
            <a:r>
              <a:rPr lang="en-US" b="1" err="1">
                <a:solidFill>
                  <a:schemeClr val="accent5"/>
                </a:solidFill>
              </a:rPr>
              <a:t>vírica</a:t>
            </a:r>
            <a:endParaRPr lang="en-US" b="1">
              <a:solidFill>
                <a:schemeClr val="accent5"/>
              </a:solidFill>
            </a:endParaRPr>
          </a:p>
          <a:p>
            <a:r>
              <a:rPr lang="en-US" err="1"/>
              <a:t>Poblaciones</a:t>
            </a:r>
            <a:r>
              <a:rPr lang="en-US"/>
              <a:t> clave</a:t>
            </a:r>
          </a:p>
          <a:p>
            <a:r>
              <a:rPr lang="en-US" b="1">
                <a:solidFill>
                  <a:schemeClr val="accent5"/>
                </a:solidFill>
              </a:rPr>
              <a:t>Meningitis </a:t>
            </a:r>
            <a:r>
              <a:rPr lang="en-US" b="1" err="1">
                <a:solidFill>
                  <a:schemeClr val="accent5"/>
                </a:solidFill>
              </a:rPr>
              <a:t>criptocócica</a:t>
            </a:r>
            <a:r>
              <a:rPr lang="en-US" b="1">
                <a:solidFill>
                  <a:schemeClr val="accent5"/>
                </a:solidFill>
              </a:rPr>
              <a:t> </a:t>
            </a:r>
            <a:r>
              <a:rPr lang="en-US"/>
              <a:t>(</a:t>
            </a:r>
            <a:r>
              <a:rPr lang="en-US" b="1">
                <a:solidFill>
                  <a:schemeClr val="accent6"/>
                </a:solidFill>
              </a:rPr>
              <a:t>NUEVO</a:t>
            </a:r>
            <a:r>
              <a:rPr lang="en-US"/>
              <a:t>)</a:t>
            </a:r>
          </a:p>
        </p:txBody>
      </p:sp>
      <p:sp>
        <p:nvSpPr>
          <p:cNvPr id="6" name="Oval 5">
            <a:extLst>
              <a:ext uri="{FF2B5EF4-FFF2-40B4-BE49-F238E27FC236}">
                <a16:creationId xmlns:a16="http://schemas.microsoft.com/office/drawing/2014/main" id="{7FB79A02-007B-D8A4-713D-3CB9BA177550}"/>
              </a:ext>
            </a:extLst>
          </p:cNvPr>
          <p:cNvSpPr/>
          <p:nvPr/>
        </p:nvSpPr>
        <p:spPr>
          <a:xfrm>
            <a:off x="4433777" y="2355262"/>
            <a:ext cx="1403497" cy="3879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7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7701-DEF5-8709-AB42-B3AE30126C97}"/>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4D09985E-7943-25EC-A37C-6C61DA42C685}"/>
              </a:ext>
            </a:extLst>
          </p:cNvPr>
          <p:cNvPicPr>
            <a:picLocks noChangeAspect="1"/>
          </p:cNvPicPr>
          <p:nvPr/>
        </p:nvPicPr>
        <p:blipFill>
          <a:blip r:embed="rId3"/>
          <a:stretch>
            <a:fillRect/>
          </a:stretch>
        </p:blipFill>
        <p:spPr>
          <a:xfrm>
            <a:off x="3592593" y="5721658"/>
            <a:ext cx="8321513" cy="790685"/>
          </a:xfrm>
          <a:prstGeom prst="rect">
            <a:avLst/>
          </a:prstGeom>
        </p:spPr>
      </p:pic>
      <p:pic>
        <p:nvPicPr>
          <p:cNvPr id="17" name="Picture 16">
            <a:extLst>
              <a:ext uri="{FF2B5EF4-FFF2-40B4-BE49-F238E27FC236}">
                <a16:creationId xmlns:a16="http://schemas.microsoft.com/office/drawing/2014/main" id="{4D721CB1-9690-5CC1-5C2D-1F76EE5173EC}"/>
              </a:ext>
            </a:extLst>
          </p:cNvPr>
          <p:cNvPicPr>
            <a:picLocks noChangeAspect="1"/>
          </p:cNvPicPr>
          <p:nvPr/>
        </p:nvPicPr>
        <p:blipFill>
          <a:blip r:embed="rId4"/>
          <a:stretch>
            <a:fillRect/>
          </a:stretch>
        </p:blipFill>
        <p:spPr>
          <a:xfrm>
            <a:off x="3478807" y="757671"/>
            <a:ext cx="8321513" cy="4937073"/>
          </a:xfrm>
          <a:prstGeom prst="rect">
            <a:avLst/>
          </a:prstGeom>
        </p:spPr>
      </p:pic>
      <p:sp>
        <p:nvSpPr>
          <p:cNvPr id="2" name="Title 1">
            <a:extLst>
              <a:ext uri="{FF2B5EF4-FFF2-40B4-BE49-F238E27FC236}">
                <a16:creationId xmlns:a16="http://schemas.microsoft.com/office/drawing/2014/main" id="{388D850F-18E4-024F-3D32-D457F8EDA66D}"/>
              </a:ext>
            </a:extLst>
          </p:cNvPr>
          <p:cNvSpPr>
            <a:spLocks noGrp="1"/>
          </p:cNvSpPr>
          <p:nvPr>
            <p:ph type="title"/>
          </p:nvPr>
        </p:nvSpPr>
        <p:spPr>
          <a:xfrm>
            <a:off x="252919" y="1123838"/>
            <a:ext cx="2947482" cy="1076438"/>
          </a:xfrm>
        </p:spPr>
        <p:txBody>
          <a:bodyPr>
            <a:normAutofit/>
          </a:bodyPr>
          <a:lstStyle/>
          <a:p>
            <a:r>
              <a:rPr lang="en-US" sz="3200" b="1"/>
              <a:t>PTMI</a:t>
            </a:r>
          </a:p>
        </p:txBody>
      </p:sp>
      <p:sp>
        <p:nvSpPr>
          <p:cNvPr id="4" name="TextBox 3">
            <a:extLst>
              <a:ext uri="{FF2B5EF4-FFF2-40B4-BE49-F238E27FC236}">
                <a16:creationId xmlns:a16="http://schemas.microsoft.com/office/drawing/2014/main" id="{1193669A-17CC-6C07-86D2-CF88F31AA39F}"/>
              </a:ext>
            </a:extLst>
          </p:cNvPr>
          <p:cNvSpPr txBox="1"/>
          <p:nvPr/>
        </p:nvSpPr>
        <p:spPr>
          <a:xfrm>
            <a:off x="135452" y="1861982"/>
            <a:ext cx="3165522" cy="4247317"/>
          </a:xfrm>
          <a:prstGeom prst="rect">
            <a:avLst/>
          </a:prstGeom>
          <a:noFill/>
        </p:spPr>
        <p:txBody>
          <a:bodyPr wrap="square" rtlCol="0">
            <a:spAutoFit/>
          </a:bodyPr>
          <a:lstStyle/>
          <a:p>
            <a:pPr marL="342900" indent="-342900">
              <a:buFont typeface="+mj-lt"/>
              <a:buAutoNum type="arabicPeriod"/>
            </a:pPr>
            <a:r>
              <a:rPr lang="en-US" err="1">
                <a:solidFill>
                  <a:schemeClr val="bg1"/>
                </a:solidFill>
              </a:rPr>
              <a:t>Mostrar</a:t>
            </a:r>
            <a:r>
              <a:rPr lang="en-US">
                <a:solidFill>
                  <a:schemeClr val="bg1"/>
                </a:solidFill>
              </a:rPr>
              <a:t> </a:t>
            </a:r>
            <a:r>
              <a:rPr lang="en-US" err="1">
                <a:solidFill>
                  <a:schemeClr val="bg1"/>
                </a:solidFill>
              </a:rPr>
              <a:t>números</a:t>
            </a:r>
            <a:endParaRPr lang="en-US">
              <a:solidFill>
                <a:schemeClr val="bg1"/>
              </a:solidFill>
            </a:endParaRPr>
          </a:p>
          <a:p>
            <a:pPr marL="342900" indent="-342900">
              <a:buFont typeface="+mj-lt"/>
              <a:buAutoNum type="arabicPeriod"/>
            </a:pPr>
            <a:r>
              <a:rPr lang="en-US" err="1">
                <a:solidFill>
                  <a:schemeClr val="bg1"/>
                </a:solidFill>
              </a:rPr>
              <a:t>Añadir</a:t>
            </a:r>
            <a:r>
              <a:rPr lang="en-US">
                <a:solidFill>
                  <a:schemeClr val="bg1"/>
                </a:solidFill>
              </a:rPr>
              <a:t> </a:t>
            </a:r>
            <a:r>
              <a:rPr lang="en-US" err="1">
                <a:solidFill>
                  <a:schemeClr val="bg1"/>
                </a:solidFill>
              </a:rPr>
              <a:t>datos</a:t>
            </a:r>
            <a:r>
              <a:rPr lang="en-US">
                <a:solidFill>
                  <a:schemeClr val="bg1"/>
                </a:solidFill>
              </a:rPr>
              <a:t> </a:t>
            </a:r>
            <a:r>
              <a:rPr lang="en-US" err="1">
                <a:solidFill>
                  <a:schemeClr val="bg1"/>
                </a:solidFill>
              </a:rPr>
              <a:t>prenatales</a:t>
            </a:r>
            <a:r>
              <a:rPr lang="en-US">
                <a:solidFill>
                  <a:schemeClr val="bg1"/>
                </a:solidFill>
              </a:rPr>
              <a:t> para 2024</a:t>
            </a:r>
          </a:p>
          <a:p>
            <a:pPr marL="342900" indent="-342900">
              <a:buFont typeface="+mj-lt"/>
              <a:buAutoNum type="arabicPeriod"/>
            </a:pPr>
            <a:r>
              <a:rPr lang="en-US" err="1">
                <a:solidFill>
                  <a:schemeClr val="bg1"/>
                </a:solidFill>
              </a:rPr>
              <a:t>Revisar</a:t>
            </a:r>
            <a:r>
              <a:rPr lang="en-US">
                <a:solidFill>
                  <a:schemeClr val="bg1"/>
                </a:solidFill>
              </a:rPr>
              <a:t> la </a:t>
            </a:r>
            <a:r>
              <a:rPr lang="en-US" err="1">
                <a:solidFill>
                  <a:schemeClr val="bg1"/>
                </a:solidFill>
              </a:rPr>
              <a:t>retención</a:t>
            </a:r>
            <a:r>
              <a:rPr lang="en-US">
                <a:solidFill>
                  <a:schemeClr val="bg1"/>
                </a:solidFill>
              </a:rPr>
              <a:t> </a:t>
            </a:r>
            <a:r>
              <a:rPr lang="en-US" err="1">
                <a:solidFill>
                  <a:schemeClr val="bg1"/>
                </a:solidFill>
              </a:rPr>
              <a:t>en</a:t>
            </a:r>
            <a:r>
              <a:rPr lang="en-US">
                <a:solidFill>
                  <a:schemeClr val="bg1"/>
                </a:solidFill>
              </a:rPr>
              <a:t> el </a:t>
            </a:r>
            <a:r>
              <a:rPr lang="en-US" err="1">
                <a:solidFill>
                  <a:schemeClr val="bg1"/>
                </a:solidFill>
              </a:rPr>
              <a:t>momento</a:t>
            </a:r>
            <a:r>
              <a:rPr lang="en-US">
                <a:solidFill>
                  <a:schemeClr val="bg1"/>
                </a:solidFill>
              </a:rPr>
              <a:t> de la </a:t>
            </a:r>
            <a:r>
              <a:rPr lang="en-US" err="1">
                <a:solidFill>
                  <a:schemeClr val="bg1"/>
                </a:solidFill>
              </a:rPr>
              <a:t>entrega</a:t>
            </a:r>
            <a:endParaRPr lang="en-US">
              <a:solidFill>
                <a:schemeClr val="bg1"/>
              </a:solidFill>
            </a:endParaRPr>
          </a:p>
          <a:p>
            <a:pPr marL="800100" lvl="1" indent="-342900">
              <a:buFont typeface="Arial" panose="020B0604020202020204" pitchFamily="34" charset="0"/>
              <a:buChar char="•"/>
            </a:pPr>
            <a:r>
              <a:rPr lang="en-US" b="1">
                <a:solidFill>
                  <a:schemeClr val="bg1"/>
                </a:solidFill>
              </a:rPr>
              <a:t>Por </a:t>
            </a:r>
            <a:r>
              <a:rPr lang="en-US" b="1" err="1">
                <a:solidFill>
                  <a:schemeClr val="bg1"/>
                </a:solidFill>
              </a:rPr>
              <a:t>defecto</a:t>
            </a:r>
            <a:r>
              <a:rPr lang="en-US" b="1">
                <a:solidFill>
                  <a:schemeClr val="bg1"/>
                </a:solidFill>
              </a:rPr>
              <a:t>: </a:t>
            </a:r>
            <a:r>
              <a:rPr lang="en-US">
                <a:solidFill>
                  <a:schemeClr val="bg1"/>
                </a:solidFill>
              </a:rPr>
              <a:t>80%</a:t>
            </a:r>
          </a:p>
          <a:p>
            <a:pPr marL="342900" indent="-342900">
              <a:buFont typeface="+mj-lt"/>
              <a:buAutoNum type="arabicPeriod"/>
            </a:pPr>
            <a:r>
              <a:rPr lang="en-US" err="1">
                <a:solidFill>
                  <a:schemeClr val="bg1"/>
                </a:solidFill>
              </a:rPr>
              <a:t>Revisar</a:t>
            </a:r>
            <a:r>
              <a:rPr lang="en-US">
                <a:solidFill>
                  <a:schemeClr val="bg1"/>
                </a:solidFill>
              </a:rPr>
              <a:t> el </a:t>
            </a:r>
            <a:r>
              <a:rPr lang="en-US" err="1">
                <a:solidFill>
                  <a:schemeClr val="bg1"/>
                </a:solidFill>
              </a:rPr>
              <a:t>abandono</a:t>
            </a:r>
            <a:r>
              <a:rPr lang="en-US">
                <a:solidFill>
                  <a:schemeClr val="bg1"/>
                </a:solidFill>
              </a:rPr>
              <a:t> </a:t>
            </a:r>
            <a:r>
              <a:rPr lang="en-US" err="1">
                <a:solidFill>
                  <a:schemeClr val="bg1"/>
                </a:solidFill>
              </a:rPr>
              <a:t>mensual</a:t>
            </a:r>
            <a:r>
              <a:rPr lang="en-US">
                <a:solidFill>
                  <a:schemeClr val="bg1"/>
                </a:solidFill>
              </a:rPr>
              <a:t> </a:t>
            </a:r>
            <a:r>
              <a:rPr lang="en-US" err="1">
                <a:solidFill>
                  <a:schemeClr val="bg1"/>
                </a:solidFill>
              </a:rPr>
              <a:t>durante</a:t>
            </a:r>
            <a:r>
              <a:rPr lang="en-US">
                <a:solidFill>
                  <a:schemeClr val="bg1"/>
                </a:solidFill>
              </a:rPr>
              <a:t> la </a:t>
            </a:r>
            <a:r>
              <a:rPr lang="en-US" err="1">
                <a:solidFill>
                  <a:schemeClr val="bg1"/>
                </a:solidFill>
              </a:rPr>
              <a:t>lactancia</a:t>
            </a:r>
            <a:endParaRPr lang="en-US">
              <a:solidFill>
                <a:schemeClr val="bg1"/>
              </a:solidFill>
            </a:endParaRPr>
          </a:p>
          <a:p>
            <a:pPr lvl="1"/>
            <a:r>
              <a:rPr lang="en-US" b="1">
                <a:solidFill>
                  <a:schemeClr val="bg1"/>
                </a:solidFill>
              </a:rPr>
              <a:t>Por </a:t>
            </a:r>
            <a:r>
              <a:rPr lang="en-US" b="1" err="1">
                <a:solidFill>
                  <a:schemeClr val="bg1"/>
                </a:solidFill>
              </a:rPr>
              <a:t>defecto</a:t>
            </a:r>
            <a:r>
              <a:rPr lang="en-US" b="1">
                <a:solidFill>
                  <a:schemeClr val="bg1"/>
                </a:solidFill>
              </a:rPr>
              <a:t>:</a:t>
            </a:r>
          </a:p>
          <a:p>
            <a:pPr marL="800100" lvl="1" indent="-342900">
              <a:buFont typeface="Arial" panose="020B0604020202020204" pitchFamily="34" charset="0"/>
              <a:buChar char="•"/>
            </a:pPr>
            <a:r>
              <a:rPr lang="en-US">
                <a:solidFill>
                  <a:schemeClr val="bg1"/>
                </a:solidFill>
              </a:rPr>
              <a:t>1,2% de 0 a 12 meses</a:t>
            </a:r>
          </a:p>
          <a:p>
            <a:pPr marL="800100" lvl="1" indent="-342900">
              <a:buFont typeface="Arial" panose="020B0604020202020204" pitchFamily="34" charset="0"/>
              <a:buChar char="•"/>
            </a:pPr>
            <a:r>
              <a:rPr lang="en-US">
                <a:solidFill>
                  <a:schemeClr val="bg1"/>
                </a:solidFill>
              </a:rPr>
              <a:t>0,7% a </a:t>
            </a:r>
            <a:r>
              <a:rPr lang="en-US" err="1">
                <a:solidFill>
                  <a:schemeClr val="bg1"/>
                </a:solidFill>
              </a:rPr>
              <a:t>los</a:t>
            </a:r>
            <a:r>
              <a:rPr lang="en-US">
                <a:solidFill>
                  <a:schemeClr val="bg1"/>
                </a:solidFill>
              </a:rPr>
              <a:t> 12+ meses</a:t>
            </a:r>
          </a:p>
          <a:p>
            <a:pPr marL="342900" indent="-342900">
              <a:buFont typeface="+mj-lt"/>
              <a:buAutoNum type="arabicPeriod"/>
            </a:pPr>
            <a:r>
              <a:rPr lang="en-US">
                <a:solidFill>
                  <a:schemeClr val="bg1"/>
                </a:solidFill>
              </a:rPr>
              <a:t>Valores de </a:t>
            </a:r>
            <a:r>
              <a:rPr lang="en-US" err="1">
                <a:solidFill>
                  <a:schemeClr val="bg1"/>
                </a:solidFill>
              </a:rPr>
              <a:t>parcela</a:t>
            </a:r>
            <a:endParaRPr lang="en-US">
              <a:solidFill>
                <a:schemeClr val="bg1"/>
              </a:solidFill>
            </a:endParaRPr>
          </a:p>
          <a:p>
            <a:pPr marL="342900" indent="-342900">
              <a:buFont typeface="+mj-lt"/>
              <a:buAutoNum type="arabicPeriod"/>
            </a:pPr>
            <a:r>
              <a:rPr lang="en-US" err="1">
                <a:solidFill>
                  <a:schemeClr val="bg1"/>
                </a:solidFill>
              </a:rPr>
              <a:t>Revisar</a:t>
            </a:r>
            <a:r>
              <a:rPr lang="en-US">
                <a:solidFill>
                  <a:schemeClr val="bg1"/>
                </a:solidFill>
              </a:rPr>
              <a:t> </a:t>
            </a:r>
            <a:r>
              <a:rPr lang="en-US" err="1">
                <a:solidFill>
                  <a:schemeClr val="bg1"/>
                </a:solidFill>
              </a:rPr>
              <a:t>los</a:t>
            </a:r>
            <a:r>
              <a:rPr lang="en-US">
                <a:solidFill>
                  <a:schemeClr val="bg1"/>
                </a:solidFill>
              </a:rPr>
              <a:t> </a:t>
            </a:r>
            <a:r>
              <a:rPr lang="en-US" err="1">
                <a:solidFill>
                  <a:schemeClr val="bg1"/>
                </a:solidFill>
              </a:rPr>
              <a:t>patrones</a:t>
            </a:r>
            <a:r>
              <a:rPr lang="en-US">
                <a:solidFill>
                  <a:schemeClr val="bg1"/>
                </a:solidFill>
              </a:rPr>
              <a:t> de </a:t>
            </a:r>
            <a:r>
              <a:rPr lang="en-US" err="1">
                <a:solidFill>
                  <a:schemeClr val="bg1"/>
                </a:solidFill>
              </a:rPr>
              <a:t>lactancia</a:t>
            </a:r>
            <a:endParaRPr lang="en-US">
              <a:solidFill>
                <a:schemeClr val="bg1"/>
              </a:solidFill>
            </a:endParaRPr>
          </a:p>
        </p:txBody>
      </p:sp>
      <p:sp>
        <p:nvSpPr>
          <p:cNvPr id="8" name="Rectangle 7">
            <a:extLst>
              <a:ext uri="{FF2B5EF4-FFF2-40B4-BE49-F238E27FC236}">
                <a16:creationId xmlns:a16="http://schemas.microsoft.com/office/drawing/2014/main" id="{297E8B5E-A043-B33B-2E10-C9D2E9F692A9}"/>
              </a:ext>
            </a:extLst>
          </p:cNvPr>
          <p:cNvSpPr/>
          <p:nvPr/>
        </p:nvSpPr>
        <p:spPr>
          <a:xfrm>
            <a:off x="7647112" y="2393575"/>
            <a:ext cx="371475" cy="7979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6D8FCB-5BDB-3D0F-ED0A-B64132AB18CD}"/>
              </a:ext>
            </a:extLst>
          </p:cNvPr>
          <p:cNvSpPr/>
          <p:nvPr/>
        </p:nvSpPr>
        <p:spPr>
          <a:xfrm>
            <a:off x="7542337" y="322960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19CF9A-C647-4662-7F77-1C7FBA4B3BB9}"/>
              </a:ext>
            </a:extLst>
          </p:cNvPr>
          <p:cNvSpPr/>
          <p:nvPr/>
        </p:nvSpPr>
        <p:spPr>
          <a:xfrm>
            <a:off x="9345645" y="101863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1" name="Oval 10">
            <a:extLst>
              <a:ext uri="{FF2B5EF4-FFF2-40B4-BE49-F238E27FC236}">
                <a16:creationId xmlns:a16="http://schemas.microsoft.com/office/drawing/2014/main" id="{BDAA4345-F5A4-D5BC-187C-6D4D02FF137A}"/>
              </a:ext>
            </a:extLst>
          </p:cNvPr>
          <p:cNvSpPr/>
          <p:nvPr/>
        </p:nvSpPr>
        <p:spPr>
          <a:xfrm>
            <a:off x="7456684" y="217871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2" name="Oval 11">
            <a:extLst>
              <a:ext uri="{FF2B5EF4-FFF2-40B4-BE49-F238E27FC236}">
                <a16:creationId xmlns:a16="http://schemas.microsoft.com/office/drawing/2014/main" id="{B2A4E81B-5E48-42DF-1A37-E6DBF3E22012}"/>
              </a:ext>
            </a:extLst>
          </p:cNvPr>
          <p:cNvSpPr/>
          <p:nvPr/>
        </p:nvSpPr>
        <p:spPr>
          <a:xfrm>
            <a:off x="7230418" y="30086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3" name="Rectangle 12">
            <a:extLst>
              <a:ext uri="{FF2B5EF4-FFF2-40B4-BE49-F238E27FC236}">
                <a16:creationId xmlns:a16="http://schemas.microsoft.com/office/drawing/2014/main" id="{CEBBC71D-671A-A89D-D6B9-E119690AE5A7}"/>
              </a:ext>
            </a:extLst>
          </p:cNvPr>
          <p:cNvSpPr/>
          <p:nvPr/>
        </p:nvSpPr>
        <p:spPr>
          <a:xfrm>
            <a:off x="7529155" y="4862181"/>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6FA3401-E67C-043E-20B9-54E0111E917C}"/>
              </a:ext>
            </a:extLst>
          </p:cNvPr>
          <p:cNvSpPr/>
          <p:nvPr/>
        </p:nvSpPr>
        <p:spPr>
          <a:xfrm>
            <a:off x="7276074" y="45628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15" name="Oval 14">
            <a:extLst>
              <a:ext uri="{FF2B5EF4-FFF2-40B4-BE49-F238E27FC236}">
                <a16:creationId xmlns:a16="http://schemas.microsoft.com/office/drawing/2014/main" id="{D83E8BD3-D075-821B-8DD9-FD7F76C63AD3}"/>
              </a:ext>
            </a:extLst>
          </p:cNvPr>
          <p:cNvSpPr/>
          <p:nvPr/>
        </p:nvSpPr>
        <p:spPr>
          <a:xfrm>
            <a:off x="7946716"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
        <p:nvSpPr>
          <p:cNvPr id="18" name="Oval 17">
            <a:extLst>
              <a:ext uri="{FF2B5EF4-FFF2-40B4-BE49-F238E27FC236}">
                <a16:creationId xmlns:a16="http://schemas.microsoft.com/office/drawing/2014/main" id="{85E73610-1994-C181-1A38-574037702D52}"/>
              </a:ext>
            </a:extLst>
          </p:cNvPr>
          <p:cNvSpPr/>
          <p:nvPr/>
        </p:nvSpPr>
        <p:spPr>
          <a:xfrm>
            <a:off x="5038718"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6</a:t>
            </a:r>
          </a:p>
        </p:txBody>
      </p:sp>
      <p:pic>
        <p:nvPicPr>
          <p:cNvPr id="19" name="Picture 18">
            <a:extLst>
              <a:ext uri="{FF2B5EF4-FFF2-40B4-BE49-F238E27FC236}">
                <a16:creationId xmlns:a16="http://schemas.microsoft.com/office/drawing/2014/main" id="{0506ACB0-5A1D-4102-0D46-7102E52A55DE}"/>
              </a:ext>
            </a:extLst>
          </p:cNvPr>
          <p:cNvPicPr>
            <a:picLocks noChangeAspect="1"/>
          </p:cNvPicPr>
          <p:nvPr/>
        </p:nvPicPr>
        <p:blipFill>
          <a:blip r:embed="rId5"/>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208912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4FD3-7903-1380-6BBB-EA3CDD86E869}"/>
              </a:ext>
            </a:extLst>
          </p:cNvPr>
          <p:cNvSpPr>
            <a:spLocks noGrp="1"/>
          </p:cNvSpPr>
          <p:nvPr>
            <p:ph type="title"/>
          </p:nvPr>
        </p:nvSpPr>
        <p:spPr/>
        <p:txBody>
          <a:bodyPr>
            <a:normAutofit/>
          </a:bodyPr>
          <a:lstStyle/>
          <a:p>
            <a:r>
              <a:rPr lang="en-US" sz="3200" b="1"/>
              <a:t>PTMI</a:t>
            </a:r>
            <a:br>
              <a:rPr lang="en-US" sz="3200" b="1"/>
            </a:br>
            <a:r>
              <a:rPr lang="en-US" sz="3200"/>
              <a:t>Valores de la parcela</a:t>
            </a:r>
          </a:p>
        </p:txBody>
      </p:sp>
      <p:sp>
        <p:nvSpPr>
          <p:cNvPr id="12" name="TextBox 11">
            <a:extLst>
              <a:ext uri="{FF2B5EF4-FFF2-40B4-BE49-F238E27FC236}">
                <a16:creationId xmlns:a16="http://schemas.microsoft.com/office/drawing/2014/main" id="{E4BC3E74-4F05-84B8-7853-74FCB0CF2042}"/>
              </a:ext>
            </a:extLst>
          </p:cNvPr>
          <p:cNvSpPr txBox="1"/>
          <p:nvPr/>
        </p:nvSpPr>
        <p:spPr>
          <a:xfrm>
            <a:off x="4296701" y="5237225"/>
            <a:ext cx="6841067" cy="646331"/>
          </a:xfrm>
          <a:prstGeom prst="rect">
            <a:avLst/>
          </a:prstGeom>
          <a:noFill/>
        </p:spPr>
        <p:txBody>
          <a:bodyPr wrap="square" rtlCol="0">
            <a:spAutoFit/>
          </a:bodyPr>
          <a:lstStyle/>
          <a:p>
            <a:r>
              <a:rPr lang="en-US"/>
              <a:t>Las grandes diferencias interanuales en las cifras globales de PTMI o en la combinación de regímenes podrían ser síntomas de errores en la introducción de datos</a:t>
            </a:r>
          </a:p>
        </p:txBody>
      </p:sp>
      <p:pic>
        <p:nvPicPr>
          <p:cNvPr id="13" name="Picture 12">
            <a:extLst>
              <a:ext uri="{FF2B5EF4-FFF2-40B4-BE49-F238E27FC236}">
                <a16:creationId xmlns:a16="http://schemas.microsoft.com/office/drawing/2014/main" id="{20DD7292-DA2A-DA00-D962-4CA21383FC1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
        <p:nvSpPr>
          <p:cNvPr id="4" name="Content Placeholder 3">
            <a:extLst>
              <a:ext uri="{FF2B5EF4-FFF2-40B4-BE49-F238E27FC236}">
                <a16:creationId xmlns:a16="http://schemas.microsoft.com/office/drawing/2014/main" id="{992EAF31-CDF0-ED59-8DA6-89AB26D5476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BA13E05-1B93-D19C-FBD8-494B4A06C16E}"/>
              </a:ext>
            </a:extLst>
          </p:cNvPr>
          <p:cNvPicPr>
            <a:picLocks noChangeAspect="1"/>
          </p:cNvPicPr>
          <p:nvPr/>
        </p:nvPicPr>
        <p:blipFill>
          <a:blip r:embed="rId4"/>
          <a:stretch>
            <a:fillRect/>
          </a:stretch>
        </p:blipFill>
        <p:spPr>
          <a:xfrm>
            <a:off x="3761773" y="707115"/>
            <a:ext cx="7776094" cy="4530110"/>
          </a:xfrm>
          <a:prstGeom prst="rect">
            <a:avLst/>
          </a:prstGeom>
        </p:spPr>
      </p:pic>
    </p:spTree>
    <p:extLst>
      <p:ext uri="{BB962C8B-B14F-4D97-AF65-F5344CB8AC3E}">
        <p14:creationId xmlns:p14="http://schemas.microsoft.com/office/powerpoint/2010/main" val="72946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A2F6-8985-5475-5AA7-1EF5CEC871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6F963DB-49B3-2463-E6C4-F9A70BAE978C}"/>
              </a:ext>
            </a:extLst>
          </p:cNvPr>
          <p:cNvPicPr>
            <a:picLocks noChangeAspect="1"/>
          </p:cNvPicPr>
          <p:nvPr/>
        </p:nvPicPr>
        <p:blipFill>
          <a:blip r:embed="rId2"/>
          <a:stretch>
            <a:fillRect/>
          </a:stretch>
        </p:blipFill>
        <p:spPr>
          <a:xfrm>
            <a:off x="3619711" y="736836"/>
            <a:ext cx="7901057" cy="5384327"/>
          </a:xfrm>
          <a:prstGeom prst="rect">
            <a:avLst/>
          </a:prstGeom>
        </p:spPr>
      </p:pic>
      <p:sp>
        <p:nvSpPr>
          <p:cNvPr id="12" name="Title 1">
            <a:extLst>
              <a:ext uri="{FF2B5EF4-FFF2-40B4-BE49-F238E27FC236}">
                <a16:creationId xmlns:a16="http://schemas.microsoft.com/office/drawing/2014/main" id="{4BE34C22-5174-0BDB-4440-853366C54BA2}"/>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err="1"/>
              <a:t>Pruebas</a:t>
            </a:r>
            <a:r>
              <a:rPr lang="en-US" sz="3200" b="1"/>
              <a:t> APN</a:t>
            </a:r>
          </a:p>
        </p:txBody>
      </p:sp>
      <p:sp>
        <p:nvSpPr>
          <p:cNvPr id="13" name="TextBox 12">
            <a:extLst>
              <a:ext uri="{FF2B5EF4-FFF2-40B4-BE49-F238E27FC236}">
                <a16:creationId xmlns:a16="http://schemas.microsoft.com/office/drawing/2014/main" id="{259AB759-672A-9153-D7F0-223A7DF9C9AD}"/>
              </a:ext>
            </a:extLst>
          </p:cNvPr>
          <p:cNvSpPr txBox="1"/>
          <p:nvPr/>
        </p:nvSpPr>
        <p:spPr>
          <a:xfrm>
            <a:off x="256033" y="2009466"/>
            <a:ext cx="2944368" cy="3416320"/>
          </a:xfrm>
          <a:prstGeom prst="rect">
            <a:avLst/>
          </a:prstGeom>
          <a:noFill/>
        </p:spPr>
        <p:txBody>
          <a:bodyPr wrap="square" rtlCol="0">
            <a:spAutoFit/>
          </a:bodyPr>
          <a:lstStyle/>
          <a:p>
            <a:pPr marL="342900" indent="-342900">
              <a:buFont typeface="+mj-lt"/>
              <a:buAutoNum type="arabicPeriod"/>
            </a:pPr>
            <a:r>
              <a:rPr lang="en-US" sz="1800" err="1">
                <a:solidFill>
                  <a:schemeClr val="bg1"/>
                </a:solidFill>
              </a:rPr>
              <a:t>Introduzca</a:t>
            </a:r>
            <a:r>
              <a:rPr lang="en-US" sz="1800">
                <a:solidFill>
                  <a:schemeClr val="bg1"/>
                </a:solidFill>
              </a:rPr>
              <a:t> </a:t>
            </a:r>
            <a:r>
              <a:rPr lang="en-US" sz="1800" err="1">
                <a:solidFill>
                  <a:schemeClr val="bg1"/>
                </a:solidFill>
              </a:rPr>
              <a:t>los</a:t>
            </a:r>
            <a:r>
              <a:rPr lang="en-US" sz="1800">
                <a:solidFill>
                  <a:schemeClr val="bg1"/>
                </a:solidFill>
              </a:rPr>
              <a:t> </a:t>
            </a:r>
            <a:r>
              <a:rPr lang="en-US" sz="1800" err="1">
                <a:solidFill>
                  <a:schemeClr val="bg1"/>
                </a:solidFill>
              </a:rPr>
              <a:t>datos</a:t>
            </a:r>
            <a:r>
              <a:rPr lang="en-US" sz="1800">
                <a:solidFill>
                  <a:schemeClr val="bg1"/>
                </a:solidFill>
              </a:rPr>
              <a:t> para 2024</a:t>
            </a:r>
          </a:p>
          <a:p>
            <a:pPr marL="342900" indent="-342900">
              <a:buFont typeface="+mj-lt"/>
              <a:buAutoNum type="arabicPeriod"/>
            </a:pPr>
            <a:r>
              <a:rPr lang="en-US" err="1">
                <a:solidFill>
                  <a:schemeClr val="bg1"/>
                </a:solidFill>
              </a:rPr>
              <a:t>Calcular</a:t>
            </a:r>
            <a:r>
              <a:rPr lang="en-US">
                <a:solidFill>
                  <a:schemeClr val="bg1"/>
                </a:solidFill>
              </a:rPr>
              <a:t> e </a:t>
            </a:r>
            <a:r>
              <a:rPr lang="en-US" err="1">
                <a:solidFill>
                  <a:schemeClr val="bg1"/>
                </a:solidFill>
              </a:rPr>
              <a:t>introducir</a:t>
            </a:r>
            <a:r>
              <a:rPr lang="en-US">
                <a:solidFill>
                  <a:schemeClr val="bg1"/>
                </a:solidFill>
              </a:rPr>
              <a:t> la </a:t>
            </a:r>
            <a:r>
              <a:rPr lang="en-US" err="1">
                <a:solidFill>
                  <a:schemeClr val="bg1"/>
                </a:solidFill>
              </a:rPr>
              <a:t>prevalencia</a:t>
            </a:r>
            <a:r>
              <a:rPr lang="en-US">
                <a:solidFill>
                  <a:schemeClr val="bg1"/>
                </a:solidFill>
              </a:rPr>
              <a:t> del VIH </a:t>
            </a:r>
            <a:r>
              <a:rPr lang="en-US" err="1">
                <a:solidFill>
                  <a:schemeClr val="bg1"/>
                </a:solidFill>
              </a:rPr>
              <a:t>en</a:t>
            </a:r>
            <a:r>
              <a:rPr lang="en-US">
                <a:solidFill>
                  <a:schemeClr val="bg1"/>
                </a:solidFill>
              </a:rPr>
              <a:t> </a:t>
            </a:r>
            <a:r>
              <a:rPr lang="en-US" err="1">
                <a:solidFill>
                  <a:schemeClr val="bg1"/>
                </a:solidFill>
              </a:rPr>
              <a:t>el</a:t>
            </a:r>
            <a:r>
              <a:rPr lang="en-US">
                <a:solidFill>
                  <a:schemeClr val="bg1"/>
                </a:solidFill>
              </a:rPr>
              <a:t> APN: </a:t>
            </a:r>
            <a:r>
              <a:rPr lang="en-US" err="1">
                <a:solidFill>
                  <a:schemeClr val="bg1"/>
                </a:solidFill>
              </a:rPr>
              <a:t>comprobar</a:t>
            </a:r>
            <a:r>
              <a:rPr lang="en-US">
                <a:solidFill>
                  <a:schemeClr val="bg1"/>
                </a:solidFill>
              </a:rPr>
              <a:t> que coincide con </a:t>
            </a:r>
            <a:r>
              <a:rPr lang="en-US" err="1">
                <a:solidFill>
                  <a:schemeClr val="bg1"/>
                </a:solidFill>
              </a:rPr>
              <a:t>el</a:t>
            </a:r>
            <a:r>
              <a:rPr lang="en-US">
                <a:solidFill>
                  <a:schemeClr val="bg1"/>
                </a:solidFill>
              </a:rPr>
              <a:t> </a:t>
            </a:r>
            <a:r>
              <a:rPr lang="en-US" err="1">
                <a:solidFill>
                  <a:schemeClr val="bg1"/>
                </a:solidFill>
              </a:rPr>
              <a:t>cálculo</a:t>
            </a:r>
            <a:r>
              <a:rPr lang="en-US">
                <a:solidFill>
                  <a:schemeClr val="bg1"/>
                </a:solidFill>
              </a:rPr>
              <a:t> de AIM</a:t>
            </a:r>
          </a:p>
          <a:p>
            <a:pPr marL="342900" indent="-342900">
              <a:buFont typeface="+mj-lt"/>
              <a:buAutoNum type="arabicPeriod"/>
            </a:pPr>
            <a:r>
              <a:rPr lang="en-US">
                <a:solidFill>
                  <a:schemeClr val="bg1"/>
                </a:solidFill>
              </a:rPr>
              <a:t>Revise </a:t>
            </a:r>
            <a:r>
              <a:rPr lang="en-US" err="1">
                <a:solidFill>
                  <a:schemeClr val="bg1"/>
                </a:solidFill>
              </a:rPr>
              <a:t>los</a:t>
            </a:r>
            <a:r>
              <a:rPr lang="en-US">
                <a:solidFill>
                  <a:schemeClr val="bg1"/>
                </a:solidFill>
              </a:rPr>
              <a:t> </a:t>
            </a:r>
            <a:r>
              <a:rPr lang="en-US" err="1">
                <a:solidFill>
                  <a:schemeClr val="bg1"/>
                </a:solidFill>
              </a:rPr>
              <a:t>gráficos</a:t>
            </a:r>
            <a:r>
              <a:rPr lang="en-US">
                <a:solidFill>
                  <a:schemeClr val="bg1"/>
                </a:solidFill>
              </a:rPr>
              <a:t> y la </a:t>
            </a:r>
            <a:r>
              <a:rPr lang="en-US" err="1">
                <a:solidFill>
                  <a:schemeClr val="bg1"/>
                </a:solidFill>
              </a:rPr>
              <a:t>tabla</a:t>
            </a:r>
            <a:r>
              <a:rPr lang="en-US">
                <a:solidFill>
                  <a:schemeClr val="bg1"/>
                </a:solidFill>
              </a:rPr>
              <a:t> de </a:t>
            </a:r>
            <a:r>
              <a:rPr lang="en-US" err="1">
                <a:solidFill>
                  <a:schemeClr val="bg1"/>
                </a:solidFill>
              </a:rPr>
              <a:t>estado</a:t>
            </a:r>
            <a:r>
              <a:rPr lang="en-US">
                <a:solidFill>
                  <a:schemeClr val="bg1"/>
                </a:solidFill>
              </a:rPr>
              <a:t> para </a:t>
            </a:r>
            <a:r>
              <a:rPr lang="en-US" err="1">
                <a:solidFill>
                  <a:schemeClr val="bg1"/>
                </a:solidFill>
              </a:rPr>
              <a:t>detectar</a:t>
            </a:r>
            <a:r>
              <a:rPr lang="en-US">
                <a:solidFill>
                  <a:schemeClr val="bg1"/>
                </a:solidFill>
              </a:rPr>
              <a:t> </a:t>
            </a:r>
            <a:r>
              <a:rPr lang="en-US" err="1">
                <a:solidFill>
                  <a:schemeClr val="bg1"/>
                </a:solidFill>
              </a:rPr>
              <a:t>posibles</a:t>
            </a:r>
            <a:r>
              <a:rPr lang="en-US">
                <a:solidFill>
                  <a:schemeClr val="bg1"/>
                </a:solidFill>
              </a:rPr>
              <a:t> </a:t>
            </a:r>
            <a:r>
              <a:rPr lang="en-US" err="1">
                <a:solidFill>
                  <a:schemeClr val="bg1"/>
                </a:solidFill>
              </a:rPr>
              <a:t>problemas</a:t>
            </a:r>
            <a:r>
              <a:rPr lang="en-US">
                <a:solidFill>
                  <a:schemeClr val="bg1"/>
                </a:solidFill>
              </a:rPr>
              <a:t> de </a:t>
            </a:r>
            <a:r>
              <a:rPr lang="en-US" err="1">
                <a:solidFill>
                  <a:schemeClr val="bg1"/>
                </a:solidFill>
              </a:rPr>
              <a:t>calidad</a:t>
            </a:r>
            <a:r>
              <a:rPr lang="en-US">
                <a:solidFill>
                  <a:schemeClr val="bg1"/>
                </a:solidFill>
              </a:rPr>
              <a:t> de </a:t>
            </a:r>
            <a:r>
              <a:rPr lang="en-US" err="1">
                <a:solidFill>
                  <a:schemeClr val="bg1"/>
                </a:solidFill>
              </a:rPr>
              <a:t>los</a:t>
            </a:r>
            <a:r>
              <a:rPr lang="en-US">
                <a:solidFill>
                  <a:schemeClr val="bg1"/>
                </a:solidFill>
              </a:rPr>
              <a:t> </a:t>
            </a:r>
            <a:r>
              <a:rPr lang="en-US" err="1">
                <a:solidFill>
                  <a:schemeClr val="bg1"/>
                </a:solidFill>
              </a:rPr>
              <a:t>datos</a:t>
            </a:r>
            <a:endParaRPr lang="en-US">
              <a:solidFill>
                <a:schemeClr val="bg1"/>
              </a:solidFill>
            </a:endParaRPr>
          </a:p>
        </p:txBody>
      </p:sp>
      <p:sp>
        <p:nvSpPr>
          <p:cNvPr id="14" name="Rectangle 13">
            <a:extLst>
              <a:ext uri="{FF2B5EF4-FFF2-40B4-BE49-F238E27FC236}">
                <a16:creationId xmlns:a16="http://schemas.microsoft.com/office/drawing/2014/main" id="{7D6058F8-DCDF-055B-7F3F-7CF11B73674A}"/>
              </a:ext>
            </a:extLst>
          </p:cNvPr>
          <p:cNvSpPr/>
          <p:nvPr/>
        </p:nvSpPr>
        <p:spPr>
          <a:xfrm>
            <a:off x="8283236" y="1554817"/>
            <a:ext cx="508000" cy="1290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9FEA8B-4EF0-FCAC-E220-DA00975EEB47}"/>
              </a:ext>
            </a:extLst>
          </p:cNvPr>
          <p:cNvSpPr/>
          <p:nvPr/>
        </p:nvSpPr>
        <p:spPr>
          <a:xfrm>
            <a:off x="8283236" y="2906275"/>
            <a:ext cx="508000" cy="243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DC5231D-6187-2E5B-942D-DEA3D5D7DCA3}"/>
              </a:ext>
            </a:extLst>
          </p:cNvPr>
          <p:cNvSpPr/>
          <p:nvPr/>
        </p:nvSpPr>
        <p:spPr>
          <a:xfrm>
            <a:off x="8008149" y="137193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7" name="Oval 16">
            <a:extLst>
              <a:ext uri="{FF2B5EF4-FFF2-40B4-BE49-F238E27FC236}">
                <a16:creationId xmlns:a16="http://schemas.microsoft.com/office/drawing/2014/main" id="{B67B8FC4-B6A4-5BF0-5107-761D1C1390E2}"/>
              </a:ext>
            </a:extLst>
          </p:cNvPr>
          <p:cNvSpPr/>
          <p:nvPr/>
        </p:nvSpPr>
        <p:spPr>
          <a:xfrm>
            <a:off x="7917476" y="284493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8" name="Oval 17">
            <a:extLst>
              <a:ext uri="{FF2B5EF4-FFF2-40B4-BE49-F238E27FC236}">
                <a16:creationId xmlns:a16="http://schemas.microsoft.com/office/drawing/2014/main" id="{0B6AD18B-07D2-DB1B-D0E0-135AF84C7BCD}"/>
              </a:ext>
            </a:extLst>
          </p:cNvPr>
          <p:cNvSpPr/>
          <p:nvPr/>
        </p:nvSpPr>
        <p:spPr>
          <a:xfrm>
            <a:off x="4679944" y="321069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pic>
        <p:nvPicPr>
          <p:cNvPr id="2" name="Picture 1">
            <a:extLst>
              <a:ext uri="{FF2B5EF4-FFF2-40B4-BE49-F238E27FC236}">
                <a16:creationId xmlns:a16="http://schemas.microsoft.com/office/drawing/2014/main" id="{7110BC16-E320-3AB9-15B7-AAFEE51FE65B}"/>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212233220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348D8-5DCF-4FC6-BCAF-DC16A5F324AE}">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B5B80E-5266-4E5E-8844-31FC27D1D27B}">
  <ds:schemaRefs>
    <ds:schemaRef ds:uri="http://schemas.microsoft.com/sharepoint/v3/contenttype/forms"/>
  </ds:schemaRefs>
</ds:datastoreItem>
</file>

<file path=customXml/itemProps3.xml><?xml version="1.0" encoding="utf-8"?>
<ds:datastoreItem xmlns:ds="http://schemas.openxmlformats.org/officeDocument/2006/customXml" ds:itemID="{ECA2012F-FEB5-4890-8B7D-8FE2F05DF14F}"/>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TM03457475[[fn=Frame]]</Template>
  <Application>Microsoft Office PowerPoint</Application>
  <PresentationFormat>Widescreen</PresentationFormat>
  <Slides>29</Slides>
  <Notes>16</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Frame</vt:lpstr>
      <vt:lpstr>Cómo empezar  con Spectrum</vt:lpstr>
      <vt:lpstr>Software Spectrum para 2025  Versión de sobremesa</vt:lpstr>
      <vt:lpstr>Actualización de los datos demográficos del WPP 2024</vt:lpstr>
      <vt:lpstr>Revisar la estimación de la población</vt:lpstr>
      <vt:lpstr>PowerPoint Presentation</vt:lpstr>
      <vt:lpstr>Actualizar los datos del programa</vt:lpstr>
      <vt:lpstr>PTMI</vt:lpstr>
      <vt:lpstr>PTMI Valores de la parcela</vt:lpstr>
      <vt:lpstr>PowerPoint Presentation</vt:lpstr>
      <vt:lpstr>PowerPoint Presentation</vt:lpstr>
      <vt:lpstr>TAR para adultos</vt:lpstr>
      <vt:lpstr>PowerPoint Presentation</vt:lpstr>
      <vt:lpstr>TAR por edad</vt:lpstr>
      <vt:lpstr>PowerPoint Presentation</vt:lpstr>
      <vt:lpstr>Conocimiento del estado</vt:lpstr>
      <vt:lpstr>PowerPoint Presentation</vt:lpstr>
      <vt:lpstr>PowerPoint Presentation</vt:lpstr>
      <vt:lpstr>PowerPoint Presentation</vt:lpstr>
      <vt:lpstr>PowerPoint Presentation</vt:lpstr>
      <vt:lpstr>Meningitis criptocócica</vt:lpstr>
      <vt:lpstr>PowerPoint Presentation</vt:lpstr>
      <vt:lpstr>PowerPoint Presentation</vt:lpstr>
      <vt:lpstr>Desglose de la mortalidad relacionada con el VIH</vt:lpstr>
      <vt:lpstr>Desglose de la mortalidad relacionada con el VIH</vt:lpstr>
      <vt:lpstr>Desglose de la mortalidad relacionada con el VIH</vt:lpstr>
      <vt:lpstr>PowerPoint Presentation</vt:lpstr>
      <vt:lpstr>PowerPoint Presentation</vt:lpstr>
      <vt:lpstr>Pasos cubiertos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docId:B0A05B32183B042201EB356431BCFCC6</cp:keywords>
  <cp:revision>2</cp:revision>
  <cp:lastPrinted>2021-11-24T09:18:03Z</cp:lastPrinted>
  <dcterms:created xsi:type="dcterms:W3CDTF">2020-10-27T09:55:01Z</dcterms:created>
  <dcterms:modified xsi:type="dcterms:W3CDTF">2025-02-06T14:04:19Z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