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33"/>
  </p:notesMasterIdLst>
  <p:sldIdLst>
    <p:sldId id="433" r:id="rId5"/>
    <p:sldId id="598" r:id="rId6"/>
    <p:sldId id="435" r:id="rId7"/>
    <p:sldId id="294" r:id="rId8"/>
    <p:sldId id="493" r:id="rId9"/>
    <p:sldId id="281" r:id="rId10"/>
    <p:sldId id="284" r:id="rId11"/>
    <p:sldId id="443" r:id="rId12"/>
    <p:sldId id="595" r:id="rId13"/>
    <p:sldId id="609" r:id="rId14"/>
    <p:sldId id="442" r:id="rId15"/>
    <p:sldId id="444" r:id="rId16"/>
    <p:sldId id="290" r:id="rId17"/>
    <p:sldId id="291" r:id="rId18"/>
    <p:sldId id="608" r:id="rId19"/>
    <p:sldId id="605" r:id="rId20"/>
    <p:sldId id="614" r:id="rId21"/>
    <p:sldId id="615" r:id="rId22"/>
    <p:sldId id="616" r:id="rId23"/>
    <p:sldId id="607" r:id="rId24"/>
    <p:sldId id="592" r:id="rId25"/>
    <p:sldId id="603" r:id="rId26"/>
    <p:sldId id="611" r:id="rId27"/>
    <p:sldId id="617" r:id="rId28"/>
    <p:sldId id="532" r:id="rId29"/>
    <p:sldId id="593" r:id="rId30"/>
    <p:sldId id="613" r:id="rId31"/>
    <p:sldId id="596" r:id="rId32"/>
  </p:sldIdLst>
  <p:sldSz cx="12192000" cy="6858000"/>
  <p:notesSz cx="6865938" cy="90471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76F560-9ABE-95AE-093E-9A3F9C6CCF15}" name="YAKUSIK, Anna" initials="AY" userId="S::YakusikA@unaids.org::884b3cc0-12f8-466b-9563-0e29647e7f3c" providerId="AD"/>
  <p188:author id="{423B4970-DA43-C9EB-9F95-5A546B8F60C8}" name="KORENROMP, Eline Louise" initials="EK" userId="S::KorenrompE@unaids.org::a44abeb2-aa4e-4d35-a6f5-0d25c352ba1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BAD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162"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53929"/>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9109" y="0"/>
            <a:ext cx="2975240" cy="453929"/>
          </a:xfrm>
          <a:prstGeom prst="rect">
            <a:avLst/>
          </a:prstGeom>
        </p:spPr>
        <p:txBody>
          <a:bodyPr vert="horz" lIns="91440" tIns="45720" rIns="91440" bIns="45720" rtlCol="0"/>
          <a:lstStyle>
            <a:lvl1pPr algn="r">
              <a:defRPr sz="1200"/>
            </a:lvl1pPr>
          </a:lstStyle>
          <a:p>
            <a:fld id="{42F46B74-00C3-43C1-A61C-EA844543C1F6}" type="datetimeFigureOut">
              <a:rPr lang="en-CH" smtClean="0"/>
              <a:t>02/10/2025</a:t>
            </a:fld>
            <a:endParaRPr lang="en-CH"/>
          </a:p>
        </p:txBody>
      </p:sp>
      <p:sp>
        <p:nvSpPr>
          <p:cNvPr id="4" name="Slide Image Placeholder 3"/>
          <p:cNvSpPr>
            <a:spLocks noGrp="1" noRot="1" noChangeAspect="1"/>
          </p:cNvSpPr>
          <p:nvPr>
            <p:ph type="sldImg" idx="2"/>
          </p:nvPr>
        </p:nvSpPr>
        <p:spPr>
          <a:xfrm>
            <a:off x="719138" y="1130300"/>
            <a:ext cx="5429250" cy="305435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6594" y="4353947"/>
            <a:ext cx="5492750" cy="3562320"/>
          </a:xfrm>
          <a:prstGeom prst="rect">
            <a:avLst/>
          </a:prstGeom>
        </p:spPr>
        <p:txBody>
          <a:bodyPr vert="horz" lIns="91440" tIns="45720" rIns="91440" bIns="45720" rtlCol="0"/>
          <a:lstStyle/>
          <a:p>
            <a:pPr lvl="0"/>
            <a:r>
              <a:rPr lang="en-US"/>
              <a:t>Cliquez sur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endParaRPr lang="en-CH"/>
          </a:p>
        </p:txBody>
      </p:sp>
      <p:sp>
        <p:nvSpPr>
          <p:cNvPr id="6" name="Footer Placeholder 5"/>
          <p:cNvSpPr>
            <a:spLocks noGrp="1"/>
          </p:cNvSpPr>
          <p:nvPr>
            <p:ph type="ftr" sz="quarter" idx="4"/>
          </p:nvPr>
        </p:nvSpPr>
        <p:spPr>
          <a:xfrm>
            <a:off x="0" y="8593235"/>
            <a:ext cx="2975240" cy="453928"/>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9109" y="8593235"/>
            <a:ext cx="2975240" cy="453928"/>
          </a:xfrm>
          <a:prstGeom prst="rect">
            <a:avLst/>
          </a:prstGeom>
        </p:spPr>
        <p:txBody>
          <a:bodyPr vert="horz" lIns="91440" tIns="45720" rIns="91440" bIns="45720" rtlCol="0" anchor="b"/>
          <a:lstStyle>
            <a:lvl1pPr algn="r">
              <a:defRPr sz="1200"/>
            </a:lvl1pPr>
          </a:lstStyle>
          <a:p>
            <a:fld id="{523B704D-9A56-4BE7-9B00-7FDF7739138E}" type="slidenum">
              <a:rPr lang="en-CH" smtClean="0"/>
              <a:t>‹#›</a:t>
            </a:fld>
            <a:endParaRPr lang="en-CH"/>
          </a:p>
        </p:txBody>
      </p:sp>
    </p:spTree>
    <p:extLst>
      <p:ext uri="{BB962C8B-B14F-4D97-AF65-F5344CB8AC3E}">
        <p14:creationId xmlns:p14="http://schemas.microsoft.com/office/powerpoint/2010/main" val="51443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3B704D-9A56-4BE7-9B00-7FDF7739138E}" type="slidenum">
              <a:rPr lang="en-CH" smtClean="0"/>
              <a:t>1</a:t>
            </a:fld>
            <a:endParaRPr lang="en-CH"/>
          </a:p>
        </p:txBody>
      </p:sp>
    </p:spTree>
    <p:extLst>
      <p:ext uri="{BB962C8B-B14F-4D97-AF65-F5344CB8AC3E}">
        <p14:creationId xmlns:p14="http://schemas.microsoft.com/office/powerpoint/2010/main" val="1239261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F0B71-06DA-1AD0-D91B-97A193CA14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ACB75A-E374-E6AF-361B-FA3A36DBE8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633C1D-97E3-243C-6A21-96D85354E16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Caché pour la formation des formateurs, mais présenté lors d'ateliers dans le pays.</a:t>
            </a:r>
          </a:p>
          <a:p>
            <a:endParaRPr lang="en-US"/>
          </a:p>
          <a:p>
            <a:r>
              <a:rPr lang="en-US"/>
              <a:t>L'éditeur sur le dépistage du VIH a été ajouté il y a deux ans et développé cette année pour inclure davantage de rapports sur l'autodépistage en particulier.</a:t>
            </a:r>
          </a:p>
          <a:p>
            <a:endParaRPr lang="en-US"/>
          </a:p>
        </p:txBody>
      </p:sp>
      <p:sp>
        <p:nvSpPr>
          <p:cNvPr id="4" name="Slide Number Placeholder 3">
            <a:extLst>
              <a:ext uri="{FF2B5EF4-FFF2-40B4-BE49-F238E27FC236}">
                <a16:creationId xmlns:a16="http://schemas.microsoft.com/office/drawing/2014/main" id="{46009AF5-D25D-A385-AE8D-62ED89793162}"/>
              </a:ext>
            </a:extLst>
          </p:cNvPr>
          <p:cNvSpPr>
            <a:spLocks noGrp="1"/>
          </p:cNvSpPr>
          <p:nvPr>
            <p:ph type="sldNum" sz="quarter" idx="5"/>
          </p:nvPr>
        </p:nvSpPr>
        <p:spPr/>
        <p:txBody>
          <a:bodyPr/>
          <a:lstStyle/>
          <a:p>
            <a:fld id="{523B704D-9A56-4BE7-9B00-7FDF7739138E}" type="slidenum">
              <a:rPr lang="en-CH" smtClean="0"/>
              <a:t>18</a:t>
            </a:fld>
            <a:endParaRPr lang="en-CH"/>
          </a:p>
        </p:txBody>
      </p:sp>
    </p:spTree>
    <p:extLst>
      <p:ext uri="{BB962C8B-B14F-4D97-AF65-F5344CB8AC3E}">
        <p14:creationId xmlns:p14="http://schemas.microsoft.com/office/powerpoint/2010/main" val="1632701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BAC99-B0FD-4F29-43AA-EDFCE21851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E643BD-552B-77D0-5CFF-E4712A97C1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C720B3-4587-6FEC-E2C3-FE4A14CCF8F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Caché pour la formation des formateurs, mais présenté lors d'ateliers dans le pays.</a:t>
            </a:r>
          </a:p>
          <a:p>
            <a:endParaRPr lang="en-US"/>
          </a:p>
          <a:p>
            <a:r>
              <a:rPr lang="en-US"/>
              <a:t>L'éditeur sur le dépistage du VIH a été ajouté il y a deux ans et développé cette année pour inclure davantage de rapports sur l'autodépistage en particulier.</a:t>
            </a:r>
          </a:p>
          <a:p>
            <a:endParaRPr lang="en-US"/>
          </a:p>
        </p:txBody>
      </p:sp>
      <p:sp>
        <p:nvSpPr>
          <p:cNvPr id="4" name="Slide Number Placeholder 3">
            <a:extLst>
              <a:ext uri="{FF2B5EF4-FFF2-40B4-BE49-F238E27FC236}">
                <a16:creationId xmlns:a16="http://schemas.microsoft.com/office/drawing/2014/main" id="{A4AD878C-B9DE-FADC-7304-2D94E4296695}"/>
              </a:ext>
            </a:extLst>
          </p:cNvPr>
          <p:cNvSpPr>
            <a:spLocks noGrp="1"/>
          </p:cNvSpPr>
          <p:nvPr>
            <p:ph type="sldNum" sz="quarter" idx="5"/>
          </p:nvPr>
        </p:nvSpPr>
        <p:spPr/>
        <p:txBody>
          <a:bodyPr/>
          <a:lstStyle/>
          <a:p>
            <a:fld id="{523B704D-9A56-4BE7-9B00-7FDF7739138E}" type="slidenum">
              <a:rPr lang="en-CH" smtClean="0"/>
              <a:t>19</a:t>
            </a:fld>
            <a:endParaRPr lang="en-CH"/>
          </a:p>
        </p:txBody>
      </p:sp>
    </p:spTree>
    <p:extLst>
      <p:ext uri="{BB962C8B-B14F-4D97-AF65-F5344CB8AC3E}">
        <p14:creationId xmlns:p14="http://schemas.microsoft.com/office/powerpoint/2010/main" val="1145331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Caché pour la formation des formateurs, mais présenté lors d'ateliers dans le pays.</a:t>
            </a:r>
          </a:p>
          <a:p>
            <a:endParaRPr lang="en-US"/>
          </a:p>
          <a:p>
            <a:r>
              <a:rPr lang="en-US"/>
              <a:t>Vous remarquerez qu'il y a un nouvel onglet dans le formulaire de statistiques du programme pour la méningite cryptococcique. Les données de ce formulaire ont été pré-remplies avec les données de l'analyse de Radha </a:t>
            </a:r>
            <a:r>
              <a:rPr lang="en-US" err="1"/>
              <a:t>Rajasingham </a:t>
            </a:r>
            <a:r>
              <a:rPr lang="en-US"/>
              <a:t>sur le fardeau de la CM. Veuillez les examiner et les mettre à jour si possible. Ces données influenceront les estimations de Spectrum concernant la charge de morbidité et la mortalité liées à la cryptococcose méningée.</a:t>
            </a:r>
          </a:p>
          <a:p>
            <a:endParaRPr lang="en-US"/>
          </a:p>
        </p:txBody>
      </p:sp>
      <p:sp>
        <p:nvSpPr>
          <p:cNvPr id="4" name="Slide Number Placeholder 3"/>
          <p:cNvSpPr>
            <a:spLocks noGrp="1"/>
          </p:cNvSpPr>
          <p:nvPr>
            <p:ph type="sldNum" sz="quarter" idx="5"/>
          </p:nvPr>
        </p:nvSpPr>
        <p:spPr/>
        <p:txBody>
          <a:bodyPr/>
          <a:lstStyle/>
          <a:p>
            <a:fld id="{523B704D-9A56-4BE7-9B00-7FDF7739138E}" type="slidenum">
              <a:rPr lang="en-CH" smtClean="0"/>
              <a:t>20</a:t>
            </a:fld>
            <a:endParaRPr lang="en-CH"/>
          </a:p>
        </p:txBody>
      </p:sp>
    </p:spTree>
    <p:extLst>
      <p:ext uri="{BB962C8B-B14F-4D97-AF65-F5344CB8AC3E}">
        <p14:creationId xmlns:p14="http://schemas.microsoft.com/office/powerpoint/2010/main" val="1784254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523B704D-9A56-4BE7-9B00-7FDF7739138E}" type="slidenum">
              <a:rPr lang="en-CH" smtClean="0"/>
              <a:t>23</a:t>
            </a:fld>
            <a:endParaRPr lang="en-CH"/>
          </a:p>
        </p:txBody>
      </p:sp>
    </p:spTree>
    <p:extLst>
      <p:ext uri="{BB962C8B-B14F-4D97-AF65-F5344CB8AC3E}">
        <p14:creationId xmlns:p14="http://schemas.microsoft.com/office/powerpoint/2010/main" val="3925329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FC4483-7CF5-4CF7-BC54-0B04140F1C27}" type="slidenum">
              <a:rPr lang="en-US" smtClean="0"/>
              <a:t>25</a:t>
            </a:fld>
            <a:endParaRPr lang="en-US"/>
          </a:p>
        </p:txBody>
      </p:sp>
    </p:spTree>
    <p:extLst>
      <p:ext uri="{BB962C8B-B14F-4D97-AF65-F5344CB8AC3E}">
        <p14:creationId xmlns:p14="http://schemas.microsoft.com/office/powerpoint/2010/main" val="2818759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FD7FF-058B-D74A-36A3-241D84C2C7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08CD27-4FB5-95A0-4E0A-11DD9FCE03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CAA2BE-B599-305A-9A8A-ADCF56A3BEA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Caché pour TOT, mais présenté dans des ateliers régionaux où les données des tests de routine dans les centres de soins prénatals sont utilisées.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Les pays qui disposent de données représentatives au niveau national sur la prévalence du VIH à partir des tests de routine effectués lors des consultations prénatales peuvent utiliser ces données pour estimer les besoins en prophylaxie contre la transmission verticale. Plus précisément, ces données peuvent être utilisées pour calibrer les taux de fécondité chez les femmes séropositives par rapport aux femmes non séropositives. Pour ce faire, allez dans le menu "Options avancées" et choisissez "Réductions de la fertilité liées au VIH". Vous accéderez alors à un formulaire qui précise les effets de l'infection par le VIH sur la fécondité, stratifiés par âge, nombre de CD4 et statut ARV. Ce formulaire comprend également un "facteur d'ajustement local" qui varie selon les pays. Vous pouvez calibrer ce facteur d'ajustement local sur vos </a:t>
            </a:r>
            <a:r>
              <a:rPr lang="en-US" err="1"/>
              <a:t>données de </a:t>
            </a:r>
            <a:r>
              <a:rPr lang="en-US"/>
              <a:t>CPN en appuyant sur le bouton "Ajuster le facteur d'ajustement local".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Dans le formulaire d'appareillage, vous pouvez utiliser le bouton "Importer les données du programme" pour importer les données que vous avez saisies dans le formulaire de test CPN. Une fois importées, ces données apparaîtront dans le tableau situé en haut du formulaire et sous forme de points rouges dans le graphique situé en bas du formulaire. Des données de bonne qualité forment généralement une tendance régulière. S'il existe des données aberrantes, potentiellement dues à une couverture limitée au fur et à mesure de l'extension des tests ou à des problèmes de disponibilité des tests, vous pouvez les supprimer en mettant à zéro les entrées du tableau dans ce formulaire. Une fois que vous avez nettoyé les données, vous pouvez cliquer sur "Ajuster les ratios de taux de fécondité" pour commencer l'ajustement. Spectrum essaiera quelques valeurs différentes du facteur d'ajustement local. Après cela, l'estimation de Spectrum - la ligne bleue - devrait être proche de vos données.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Une fois que vous êtes satisfait de l'ajustement, appuyez sur "OK" pour quitter le formulaire d'ajustement, et sur "OK" à nouveau pour accepter le facteur d'ajustement local mis à jour et quitter le formulaire de réduction de la fertilité liée au VIH.</a:t>
            </a:r>
          </a:p>
          <a:p>
            <a:endParaRPr lang="en-US"/>
          </a:p>
        </p:txBody>
      </p:sp>
      <p:sp>
        <p:nvSpPr>
          <p:cNvPr id="4" name="Slide Number Placeholder 3">
            <a:extLst>
              <a:ext uri="{FF2B5EF4-FFF2-40B4-BE49-F238E27FC236}">
                <a16:creationId xmlns:a16="http://schemas.microsoft.com/office/drawing/2014/main" id="{6389BFD9-D59A-B29D-D8A9-A4F4410F1B91}"/>
              </a:ext>
            </a:extLst>
          </p:cNvPr>
          <p:cNvSpPr>
            <a:spLocks noGrp="1"/>
          </p:cNvSpPr>
          <p:nvPr>
            <p:ph type="sldNum" sz="quarter" idx="5"/>
          </p:nvPr>
        </p:nvSpPr>
        <p:spPr/>
        <p:txBody>
          <a:bodyPr/>
          <a:lstStyle/>
          <a:p>
            <a:fld id="{B3FC4483-7CF5-4CF7-BC54-0B04140F1C27}" type="slidenum">
              <a:rPr lang="en-US" smtClean="0"/>
              <a:t>26</a:t>
            </a:fld>
            <a:endParaRPr lang="en-US"/>
          </a:p>
        </p:txBody>
      </p:sp>
    </p:spTree>
    <p:extLst>
      <p:ext uri="{BB962C8B-B14F-4D97-AF65-F5344CB8AC3E}">
        <p14:creationId xmlns:p14="http://schemas.microsoft.com/office/powerpoint/2010/main" val="38815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Veuillez adapter cette diapositive en fonction des activités prévues pour la prochaine session de travail en groupe.</a:t>
            </a:r>
          </a:p>
          <a:p>
            <a:endParaRPr lang="en-US"/>
          </a:p>
        </p:txBody>
      </p:sp>
      <p:sp>
        <p:nvSpPr>
          <p:cNvPr id="4" name="Slide Number Placeholder 3"/>
          <p:cNvSpPr>
            <a:spLocks noGrp="1"/>
          </p:cNvSpPr>
          <p:nvPr>
            <p:ph type="sldNum" sz="quarter" idx="5"/>
          </p:nvPr>
        </p:nvSpPr>
        <p:spPr/>
        <p:txBody>
          <a:bodyPr/>
          <a:lstStyle/>
          <a:p>
            <a:fld id="{523B704D-9A56-4BE7-9B00-7FDF7739138E}" type="slidenum">
              <a:rPr lang="en-CH" smtClean="0"/>
              <a:t>27</a:t>
            </a:fld>
            <a:endParaRPr lang="en-CH"/>
          </a:p>
        </p:txBody>
      </p:sp>
    </p:spTree>
    <p:extLst>
      <p:ext uri="{BB962C8B-B14F-4D97-AF65-F5344CB8AC3E}">
        <p14:creationId xmlns:p14="http://schemas.microsoft.com/office/powerpoint/2010/main" val="2826810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2</a:t>
            </a:fld>
            <a:endParaRPr lang="en-US"/>
          </a:p>
        </p:txBody>
      </p:sp>
    </p:spTree>
    <p:extLst>
      <p:ext uri="{BB962C8B-B14F-4D97-AF65-F5344CB8AC3E}">
        <p14:creationId xmlns:p14="http://schemas.microsoft.com/office/powerpoint/2010/main" val="3406245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Caché pour la formation des formateurs, mais présenté lors d'ateliers dans le pays.</a:t>
            </a:r>
          </a:p>
          <a:p>
            <a:endParaRPr lang="en-US"/>
          </a:p>
          <a:p>
            <a:r>
              <a:rPr lang="en-US"/>
              <a:t>Les données sources prises en compte par la Division de la population de l'ONU sont décrites sur le site Sources de données, et dans Spectrum via "Sources de projection" après le chargement du WPP 2024.</a:t>
            </a:r>
          </a:p>
          <a:p>
            <a:r>
              <a:rPr lang="en-US"/>
              <a:t>Le site Web du portail de données peut être utilisé pour consulter différentes estimations de la Division de la population des Nations unies et pour voir les données empiriques qui sous-tendent les estimations de la fécondité, comme indiqué ici pour le Lesotho.</a:t>
            </a:r>
          </a:p>
        </p:txBody>
      </p:sp>
      <p:sp>
        <p:nvSpPr>
          <p:cNvPr id="4" name="Slide Number Placeholder 3"/>
          <p:cNvSpPr>
            <a:spLocks noGrp="1"/>
          </p:cNvSpPr>
          <p:nvPr>
            <p:ph type="sldNum" sz="quarter" idx="5"/>
          </p:nvPr>
        </p:nvSpPr>
        <p:spPr/>
        <p:txBody>
          <a:bodyPr/>
          <a:lstStyle/>
          <a:p>
            <a:fld id="{92120617-EDB4-4A2C-8E78-C191A3D3B818}" type="slidenum">
              <a:rPr lang="en-US" smtClean="0"/>
              <a:t>5</a:t>
            </a:fld>
            <a:endParaRPr lang="en-US"/>
          </a:p>
        </p:txBody>
      </p:sp>
    </p:spTree>
    <p:extLst>
      <p:ext uri="{BB962C8B-B14F-4D97-AF65-F5344CB8AC3E}">
        <p14:creationId xmlns:p14="http://schemas.microsoft.com/office/powerpoint/2010/main" val="3547123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7</a:t>
            </a:fld>
            <a:endParaRPr lang="en-US"/>
          </a:p>
        </p:txBody>
      </p:sp>
    </p:spTree>
    <p:extLst>
      <p:ext uri="{BB962C8B-B14F-4D97-AF65-F5344CB8AC3E}">
        <p14:creationId xmlns:p14="http://schemas.microsoft.com/office/powerpoint/2010/main" val="89638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Caché pour la formation des formateurs, mais présenté lors d'ateliers dans le pays.</a:t>
            </a:r>
          </a:p>
          <a:p>
            <a:endParaRPr lang="en-US"/>
          </a:p>
          <a:p>
            <a:r>
              <a:rPr lang="en-US"/>
              <a:t>Utilisez le bouton "Tracer les valeurs" dans l'éditeur PMTCT et dans d'autres éditeurs de statistiques de programmes pour visualiser vos données. Cela peut vous aider à repérer d'éventuelles erreurs de saisie.</a:t>
            </a:r>
          </a:p>
        </p:txBody>
      </p:sp>
      <p:sp>
        <p:nvSpPr>
          <p:cNvPr id="4" name="Slide Number Placeholder 3"/>
          <p:cNvSpPr>
            <a:spLocks noGrp="1"/>
          </p:cNvSpPr>
          <p:nvPr>
            <p:ph type="sldNum" sz="quarter" idx="5"/>
          </p:nvPr>
        </p:nvSpPr>
        <p:spPr/>
        <p:txBody>
          <a:bodyPr/>
          <a:lstStyle/>
          <a:p>
            <a:fld id="{523B704D-9A56-4BE7-9B00-7FDF7739138E}" type="slidenum">
              <a:rPr lang="en-CH" smtClean="0"/>
              <a:t>8</a:t>
            </a:fld>
            <a:endParaRPr lang="en-CH"/>
          </a:p>
        </p:txBody>
      </p:sp>
    </p:spTree>
    <p:extLst>
      <p:ext uri="{BB962C8B-B14F-4D97-AF65-F5344CB8AC3E}">
        <p14:creationId xmlns:p14="http://schemas.microsoft.com/office/powerpoint/2010/main" val="2792099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C58F5-7142-33C6-6877-3794C12883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B0E019-F781-7409-AB88-C5D0F87A6D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7DA34C-F553-DF3C-11A6-5593B617ACA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Caché pour la formation des formateurs, mais présenté lors d'ateliers dans le pays.</a:t>
            </a:r>
          </a:p>
          <a:p>
            <a:endParaRPr lang="en-US"/>
          </a:p>
          <a:p>
            <a:r>
              <a:rPr lang="en-US"/>
              <a:t>EPP vous demande de saisir la prévalence du VIH à partir des tests de routine effectués lors des consultations prénatales. Le formulaire de test CPN vous permet de vérifier votre calcul à partir des ingrédients de base. Le numérateur comprend le nombre de femmes connues pour être positives lors de leur première visite de CPN et le nombre de femmes qui ont été testées positives lors de leur premier test de dépistage du VIH à la CPN. Le dénominateur comprend les séropositifs connus et le nombre de femmes ayant subi au moins un test lors de la CPN. Quelques pays peuvent également disposer de données sur les femmes "connues comme négatives". Il s'agit de femmes qui n'ont pas été testées lors de la CPN parce qu'elles avaient un résultat de test récent et documenté négatif pour le VIH. Presque aucun pays ne recueille de données sur les femmes séronégatives connues.</a:t>
            </a:r>
          </a:p>
          <a:p>
            <a:endParaRPr lang="en-US"/>
          </a:p>
          <a:p>
            <a:r>
              <a:rPr lang="en-US"/>
              <a:t>Quelques erreurs courantes peuvent être évitées en procédant de la sorte :</a:t>
            </a:r>
          </a:p>
          <a:p>
            <a:pPr marL="228600" indent="-228600">
              <a:buAutoNum type="arabicPeriod"/>
            </a:pPr>
            <a:r>
              <a:rPr lang="en-US"/>
              <a:t>On omet parfois par erreur d'inclure les femmes séropositives connues dans le numérateur ou le dénominateur. Elles devraient être incluses dans les deux.</a:t>
            </a:r>
          </a:p>
          <a:p>
            <a:pPr marL="228600" indent="-228600">
              <a:buAutoNum type="arabicPeriod"/>
            </a:pPr>
            <a:r>
              <a:rPr lang="en-US"/>
              <a:t>On inclut parfois à tort dans le numérateur les femmes dont le test est positif lors d'un test répété. Seul le résultat du premier test d'une femme doit être inclus (les femmes qui répètent le test peuvent constituer un sous-ensemble non représentatif des personnes qui assistent aux consultations prénatales).</a:t>
            </a:r>
          </a:p>
          <a:p>
            <a:pPr marL="0" indent="0">
              <a:buNone/>
            </a:pPr>
            <a:endParaRPr lang="en-US"/>
          </a:p>
          <a:p>
            <a:pPr marL="228600" indent="-228600">
              <a:buAutoNum type="arabicPeriod"/>
            </a:pPr>
            <a:endParaRPr lang="en-US"/>
          </a:p>
          <a:p>
            <a:pPr marL="228600" indent="-228600">
              <a:buAutoNum type="arabicPeriod"/>
            </a:pPr>
            <a:endParaRPr lang="en-US"/>
          </a:p>
        </p:txBody>
      </p:sp>
      <p:sp>
        <p:nvSpPr>
          <p:cNvPr id="4" name="Slide Number Placeholder 3">
            <a:extLst>
              <a:ext uri="{FF2B5EF4-FFF2-40B4-BE49-F238E27FC236}">
                <a16:creationId xmlns:a16="http://schemas.microsoft.com/office/drawing/2014/main" id="{F6532F03-6788-B956-BDB5-8A3484AB8076}"/>
              </a:ext>
            </a:extLst>
          </p:cNvPr>
          <p:cNvSpPr>
            <a:spLocks noGrp="1"/>
          </p:cNvSpPr>
          <p:nvPr>
            <p:ph type="sldNum" sz="quarter" idx="5"/>
          </p:nvPr>
        </p:nvSpPr>
        <p:spPr/>
        <p:txBody>
          <a:bodyPr/>
          <a:lstStyle/>
          <a:p>
            <a:fld id="{523B704D-9A56-4BE7-9B00-7FDF7739138E}" type="slidenum">
              <a:rPr lang="en-CH" smtClean="0"/>
              <a:t>10</a:t>
            </a:fld>
            <a:endParaRPr lang="en-CH"/>
          </a:p>
        </p:txBody>
      </p:sp>
    </p:spTree>
    <p:extLst>
      <p:ext uri="{BB962C8B-B14F-4D97-AF65-F5344CB8AC3E}">
        <p14:creationId xmlns:p14="http://schemas.microsoft.com/office/powerpoint/2010/main" val="1212523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Caché pour la formation des formateurs, mais présenté lors d'ateliers dans le pays.</a:t>
            </a:r>
          </a:p>
          <a:p>
            <a:endParaRPr lang="en-US"/>
          </a:p>
          <a:p>
            <a:r>
              <a:rPr lang="en-US"/>
              <a:t>La saisie des données relatives au nombre de CD4 au moment du diagnostic a été ajoutée à Spectrum cette année. Ces données n'affectent pas les projections Spectrum, mais les pays </a:t>
            </a:r>
            <a:r>
              <a:rPr lang="en-US" err="1"/>
              <a:t>byut </a:t>
            </a:r>
            <a:r>
              <a:rPr lang="en-US"/>
              <a:t>peuvent les utiliser pour les rapports GAM.</a:t>
            </a:r>
          </a:p>
        </p:txBody>
      </p:sp>
      <p:sp>
        <p:nvSpPr>
          <p:cNvPr id="4" name="Slide Number Placeholder 3"/>
          <p:cNvSpPr>
            <a:spLocks noGrp="1"/>
          </p:cNvSpPr>
          <p:nvPr>
            <p:ph type="sldNum" sz="quarter" idx="5"/>
          </p:nvPr>
        </p:nvSpPr>
        <p:spPr/>
        <p:txBody>
          <a:bodyPr/>
          <a:lstStyle/>
          <a:p>
            <a:fld id="{523B704D-9A56-4BE7-9B00-7FDF7739138E}" type="slidenum">
              <a:rPr lang="en-CH" smtClean="0"/>
              <a:t>15</a:t>
            </a:fld>
            <a:endParaRPr lang="en-CH"/>
          </a:p>
        </p:txBody>
      </p:sp>
    </p:spTree>
    <p:extLst>
      <p:ext uri="{BB962C8B-B14F-4D97-AF65-F5344CB8AC3E}">
        <p14:creationId xmlns:p14="http://schemas.microsoft.com/office/powerpoint/2010/main" val="1315888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Caché pour la formation des formateurs, mais présenté lors d'ateliers dans le pays.</a:t>
            </a:r>
          </a:p>
          <a:p>
            <a:endParaRPr lang="en-US"/>
          </a:p>
          <a:p>
            <a:r>
              <a:rPr lang="en-US"/>
              <a:t>L'éditeur sur le dépistage du VIH a été ajouté il y a deux ans et développé cette année pour inclure davantage de rapports sur l'autodépistage en particulier.</a:t>
            </a:r>
          </a:p>
          <a:p>
            <a:endParaRPr lang="en-US"/>
          </a:p>
        </p:txBody>
      </p:sp>
      <p:sp>
        <p:nvSpPr>
          <p:cNvPr id="4" name="Slide Number Placeholder 3"/>
          <p:cNvSpPr>
            <a:spLocks noGrp="1"/>
          </p:cNvSpPr>
          <p:nvPr>
            <p:ph type="sldNum" sz="quarter" idx="5"/>
          </p:nvPr>
        </p:nvSpPr>
        <p:spPr/>
        <p:txBody>
          <a:bodyPr/>
          <a:lstStyle/>
          <a:p>
            <a:fld id="{523B704D-9A56-4BE7-9B00-7FDF7739138E}" type="slidenum">
              <a:rPr lang="en-CH" smtClean="0"/>
              <a:t>16</a:t>
            </a:fld>
            <a:endParaRPr lang="en-CH"/>
          </a:p>
        </p:txBody>
      </p:sp>
    </p:spTree>
    <p:extLst>
      <p:ext uri="{BB962C8B-B14F-4D97-AF65-F5344CB8AC3E}">
        <p14:creationId xmlns:p14="http://schemas.microsoft.com/office/powerpoint/2010/main" val="1564042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0923A-7876-D49E-DA34-C471EE159A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87ED96-7253-0420-9F5B-CE7ACA64F8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2B0B01-490C-C01E-551D-CB6CC0D4019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Caché pour la formation des formateurs, mais présenté lors d'ateliers dans le pays.</a:t>
            </a:r>
          </a:p>
          <a:p>
            <a:endParaRPr lang="en-US"/>
          </a:p>
          <a:p>
            <a:r>
              <a:rPr lang="en-US"/>
              <a:t>L'éditeur sur le dépistage du VIH a été ajouté il y a deux ans et développé cette année pour inclure davantage de rapports sur l'autodépistage en particulier.</a:t>
            </a:r>
          </a:p>
          <a:p>
            <a:endParaRPr lang="en-US"/>
          </a:p>
        </p:txBody>
      </p:sp>
      <p:sp>
        <p:nvSpPr>
          <p:cNvPr id="4" name="Slide Number Placeholder 3">
            <a:extLst>
              <a:ext uri="{FF2B5EF4-FFF2-40B4-BE49-F238E27FC236}">
                <a16:creationId xmlns:a16="http://schemas.microsoft.com/office/drawing/2014/main" id="{14A7F4D5-6ED8-42F0-30AC-1C439FB6A744}"/>
              </a:ext>
            </a:extLst>
          </p:cNvPr>
          <p:cNvSpPr>
            <a:spLocks noGrp="1"/>
          </p:cNvSpPr>
          <p:nvPr>
            <p:ph type="sldNum" sz="quarter" idx="5"/>
          </p:nvPr>
        </p:nvSpPr>
        <p:spPr/>
        <p:txBody>
          <a:bodyPr/>
          <a:lstStyle/>
          <a:p>
            <a:fld id="{523B704D-9A56-4BE7-9B00-7FDF7739138E}" type="slidenum">
              <a:rPr lang="en-CH" smtClean="0"/>
              <a:t>17</a:t>
            </a:fld>
            <a:endParaRPr lang="en-CH"/>
          </a:p>
        </p:txBody>
      </p:sp>
    </p:spTree>
    <p:extLst>
      <p:ext uri="{BB962C8B-B14F-4D97-AF65-F5344CB8AC3E}">
        <p14:creationId xmlns:p14="http://schemas.microsoft.com/office/powerpoint/2010/main" val="30879757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2411215" y="6356349"/>
            <a:ext cx="1371600" cy="365125"/>
          </a:xfrm>
        </p:spPr>
        <p:txBody>
          <a:bodyPr/>
          <a:lstStyle>
            <a:lvl1pPr algn="r">
              <a:defRPr/>
            </a:lvl1pPr>
          </a:lstStyle>
          <a:p>
            <a:pPr algn="r"/>
            <a:r>
              <a:rPr lang="en-US"/>
              <a:t>27 October 2020</a:t>
            </a:r>
          </a:p>
        </p:txBody>
      </p:sp>
      <p:sp>
        <p:nvSpPr>
          <p:cNvPr id="5" name="Footer Placeholder 4"/>
          <p:cNvSpPr>
            <a:spLocks noGrp="1"/>
          </p:cNvSpPr>
          <p:nvPr>
            <p:ph type="ftr" sz="quarter" idx="11"/>
          </p:nvPr>
        </p:nvSpPr>
        <p:spPr/>
        <p:txBody>
          <a:bodyPr/>
          <a:lstStyle>
            <a:lvl1pPr>
              <a:defRPr/>
            </a:lvl1pPr>
          </a:lstStyle>
          <a:p>
            <a:r>
              <a:rPr lang="en-US"/>
              <a:t>2021 HIV Estimates</a:t>
            </a:r>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pic>
        <p:nvPicPr>
          <p:cNvPr id="12" name="Picture 11">
            <a:extLst>
              <a:ext uri="{FF2B5EF4-FFF2-40B4-BE49-F238E27FC236}">
                <a16:creationId xmlns:a16="http://schemas.microsoft.com/office/drawing/2014/main" id="{1185AAC3-23AF-4C83-A6C4-E518F947A1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3" y="6264632"/>
            <a:ext cx="1155747" cy="456843"/>
          </a:xfrm>
          <a:prstGeom prst="rect">
            <a:avLst/>
          </a:prstGeom>
        </p:spPr>
      </p:pic>
      <p:pic>
        <p:nvPicPr>
          <p:cNvPr id="9" name="Picture 8" descr="A drawing of a person&#10;&#10;Description automatically generated">
            <a:extLst>
              <a:ext uri="{FF2B5EF4-FFF2-40B4-BE49-F238E27FC236}">
                <a16:creationId xmlns:a16="http://schemas.microsoft.com/office/drawing/2014/main" id="{6B19407E-735D-4378-94C5-F2663C5558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2862" y="5584646"/>
            <a:ext cx="1540764" cy="2286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pic>
        <p:nvPicPr>
          <p:cNvPr id="4" name="Picture 3" descr="A drawing of a person&#10;&#10;Description automatically generated">
            <a:extLst>
              <a:ext uri="{FF2B5EF4-FFF2-40B4-BE49-F238E27FC236}">
                <a16:creationId xmlns:a16="http://schemas.microsoft.com/office/drawing/2014/main" id="{58C094B6-EE20-4452-A30A-57A26827F7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2/10/2025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2/10/2025</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2/10/2025</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2/10/2025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2/10/2025</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Cliquez pour modifier le style du titre principal</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Cliquez sur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t>2/10/2025</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population.un.org/dataportal/home" TargetMode="External"/><Relationship Id="rId5" Type="http://schemas.openxmlformats.org/officeDocument/2006/relationships/image" Target="../media/image10.png"/><Relationship Id="rId4" Type="http://schemas.openxmlformats.org/officeDocument/2006/relationships/hyperlink" Target="https://population.un.org/wpp/datasource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F07DE-F1B7-B5DA-3C5B-91D4509E74F3}"/>
              </a:ext>
            </a:extLst>
          </p:cNvPr>
          <p:cNvSpPr>
            <a:spLocks noGrp="1"/>
          </p:cNvSpPr>
          <p:nvPr>
            <p:ph type="ctrTitle"/>
          </p:nvPr>
        </p:nvSpPr>
        <p:spPr/>
        <p:txBody>
          <a:bodyPr anchor="ctr"/>
          <a:lstStyle/>
          <a:p>
            <a:pPr algn="ctr"/>
            <a:r>
              <a:rPr lang="en-US" b="1" dirty="0"/>
              <a:t>Commencer à </a:t>
            </a:r>
            <a:r>
              <a:rPr lang="en-US" b="1" dirty="0" err="1"/>
              <a:t>utiliser</a:t>
            </a:r>
            <a:r>
              <a:rPr lang="en-US" b="1" dirty="0"/>
              <a:t> </a:t>
            </a:r>
            <a:br>
              <a:rPr lang="en-US" b="1" dirty="0"/>
            </a:br>
            <a:r>
              <a:rPr lang="en-US" b="1" dirty="0"/>
              <a:t>Spectrum</a:t>
            </a:r>
          </a:p>
        </p:txBody>
      </p:sp>
      <p:sp>
        <p:nvSpPr>
          <p:cNvPr id="3" name="Subtitle 2">
            <a:extLst>
              <a:ext uri="{FF2B5EF4-FFF2-40B4-BE49-F238E27FC236}">
                <a16:creationId xmlns:a16="http://schemas.microsoft.com/office/drawing/2014/main" id="{92995B8F-0949-4302-83ED-6C466CBCC80B}"/>
              </a:ext>
            </a:extLst>
          </p:cNvPr>
          <p:cNvSpPr>
            <a:spLocks noGrp="1"/>
          </p:cNvSpPr>
          <p:nvPr>
            <p:ph type="subTitle" idx="1"/>
          </p:nvPr>
        </p:nvSpPr>
        <p:spPr>
          <a:xfrm>
            <a:off x="1100015" y="4049486"/>
            <a:ext cx="7315200" cy="1535160"/>
          </a:xfrm>
        </p:spPr>
        <p:txBody>
          <a:bodyPr>
            <a:noAutofit/>
          </a:bodyPr>
          <a:lstStyle/>
          <a:p>
            <a:pPr algn="ctr"/>
            <a:endParaRPr lang="en-US" sz="1700" dirty="0">
              <a:solidFill>
                <a:schemeClr val="bg1"/>
              </a:solidFill>
            </a:endParaRPr>
          </a:p>
          <a:p>
            <a:pPr algn="ctr"/>
            <a:r>
              <a:rPr lang="en-US" b="1" dirty="0">
                <a:solidFill>
                  <a:srgbClr val="D9F1F6"/>
                </a:solidFill>
                <a:cs typeface="Arial"/>
              </a:rPr>
              <a:t>Avenir Health</a:t>
            </a:r>
          </a:p>
          <a:p>
            <a:pPr algn="ctr"/>
            <a:r>
              <a:rPr lang="en-US" b="1" dirty="0">
                <a:solidFill>
                  <a:srgbClr val="D9F1F6"/>
                </a:solidFill>
                <a:cs typeface="Arial"/>
              </a:rPr>
              <a:t>Formation sur les estimations du VIH et l'utilisation des données, </a:t>
            </a:r>
            <a:endParaRPr lang="en-US" dirty="0">
              <a:solidFill>
                <a:srgbClr val="000000"/>
              </a:solidFill>
              <a:cs typeface="Arial"/>
            </a:endParaRPr>
          </a:p>
          <a:p>
            <a:pPr algn="ctr"/>
            <a:r>
              <a:rPr lang="en-US" b="1" dirty="0">
                <a:solidFill>
                  <a:srgbClr val="D9F1F6"/>
                </a:solidFill>
                <a:cs typeface="Arial"/>
              </a:rPr>
              <a:t>Février 2025</a:t>
            </a:r>
            <a:endParaRPr lang="en-US" b="1" dirty="0">
              <a:solidFill>
                <a:srgbClr val="D9F1F6"/>
              </a:solidFill>
            </a:endParaRPr>
          </a:p>
        </p:txBody>
      </p:sp>
    </p:spTree>
    <p:extLst>
      <p:ext uri="{BB962C8B-B14F-4D97-AF65-F5344CB8AC3E}">
        <p14:creationId xmlns:p14="http://schemas.microsoft.com/office/powerpoint/2010/main" val="2798585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77166-D637-649D-802B-D89734F0C7EC}"/>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49F43ACA-C762-BA2C-C3CD-0BBB91F829D8}"/>
              </a:ext>
            </a:extLst>
          </p:cNvPr>
          <p:cNvPicPr>
            <a:picLocks noChangeAspect="1"/>
          </p:cNvPicPr>
          <p:nvPr/>
        </p:nvPicPr>
        <p:blipFill>
          <a:blip r:embed="rId3"/>
          <a:stretch>
            <a:fillRect/>
          </a:stretch>
        </p:blipFill>
        <p:spPr>
          <a:xfrm>
            <a:off x="30019" y="2432116"/>
            <a:ext cx="4232290" cy="2684238"/>
          </a:xfrm>
          <a:prstGeom prst="rect">
            <a:avLst/>
          </a:prstGeom>
        </p:spPr>
      </p:pic>
      <p:sp>
        <p:nvSpPr>
          <p:cNvPr id="18" name="Rectangle 17">
            <a:extLst>
              <a:ext uri="{FF2B5EF4-FFF2-40B4-BE49-F238E27FC236}">
                <a16:creationId xmlns:a16="http://schemas.microsoft.com/office/drawing/2014/main" id="{1EE5E806-5C50-E553-DE24-703EF8ABB55A}"/>
              </a:ext>
            </a:extLst>
          </p:cNvPr>
          <p:cNvSpPr/>
          <p:nvPr/>
        </p:nvSpPr>
        <p:spPr>
          <a:xfrm>
            <a:off x="4600362" y="4357643"/>
            <a:ext cx="6358311" cy="915857"/>
          </a:xfrm>
          <a:prstGeom prst="rect">
            <a:avLst/>
          </a:prstGeom>
          <a:solidFill>
            <a:schemeClr val="accent2">
              <a:lumMod val="20000"/>
              <a:lumOff val="80000"/>
            </a:schemeClr>
          </a:solidFill>
          <a:ln w="28575">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onnector: Elbow 11">
            <a:extLst>
              <a:ext uri="{FF2B5EF4-FFF2-40B4-BE49-F238E27FC236}">
                <a16:creationId xmlns:a16="http://schemas.microsoft.com/office/drawing/2014/main" id="{4CAFE13E-3A1B-4093-C194-3D01B538557C}"/>
              </a:ext>
            </a:extLst>
          </p:cNvPr>
          <p:cNvCxnSpPr>
            <a:cxnSpLocks/>
            <a:stCxn id="10" idx="0"/>
            <a:endCxn id="11" idx="6"/>
          </p:cNvCxnSpPr>
          <p:nvPr/>
        </p:nvCxnSpPr>
        <p:spPr>
          <a:xfrm rot="16200000" flipV="1">
            <a:off x="5478358" y="2094796"/>
            <a:ext cx="420556" cy="4259794"/>
          </a:xfrm>
          <a:prstGeom prst="bentConnector2">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F2FA5891-317A-8D99-DBE5-22CBA516DE1D}"/>
              </a:ext>
            </a:extLst>
          </p:cNvPr>
          <p:cNvCxnSpPr>
            <a:cxnSpLocks/>
            <a:stCxn id="20" idx="2"/>
            <a:endCxn id="21" idx="4"/>
          </p:cNvCxnSpPr>
          <p:nvPr/>
        </p:nvCxnSpPr>
        <p:spPr>
          <a:xfrm rot="5400000" flipH="1">
            <a:off x="6205566" y="1215189"/>
            <a:ext cx="964453" cy="6997247"/>
          </a:xfrm>
          <a:prstGeom prst="bentConnector3">
            <a:avLst>
              <a:gd name="adj1" fmla="val -23703"/>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317F1C28-441D-64EB-C0A5-0222AA5B5DF7}"/>
              </a:ext>
            </a:extLst>
          </p:cNvPr>
          <p:cNvCxnSpPr>
            <a:cxnSpLocks/>
            <a:stCxn id="25" idx="0"/>
            <a:endCxn id="26" idx="6"/>
          </p:cNvCxnSpPr>
          <p:nvPr/>
        </p:nvCxnSpPr>
        <p:spPr>
          <a:xfrm rot="16200000" flipV="1">
            <a:off x="5694869" y="735285"/>
            <a:ext cx="907310" cy="6492061"/>
          </a:xfrm>
          <a:prstGeom prst="bentConnector2">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D484668C-74D4-9CB8-F7B4-40C71BECEBCB}"/>
              </a:ext>
            </a:extLst>
          </p:cNvPr>
          <p:cNvCxnSpPr>
            <a:cxnSpLocks/>
            <a:stCxn id="29" idx="2"/>
            <a:endCxn id="31" idx="6"/>
          </p:cNvCxnSpPr>
          <p:nvPr/>
        </p:nvCxnSpPr>
        <p:spPr>
          <a:xfrm rot="5400000" flipH="1">
            <a:off x="4720020" y="1311554"/>
            <a:ext cx="1815922" cy="5953046"/>
          </a:xfrm>
          <a:prstGeom prst="bentConnector4">
            <a:avLst>
              <a:gd name="adj1" fmla="val -19782"/>
              <a:gd name="adj2" fmla="val -41971"/>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47CF4A0A-29D0-5A09-B544-AA0775E978E2}"/>
              </a:ext>
            </a:extLst>
          </p:cNvPr>
          <p:cNvSpPr/>
          <p:nvPr/>
        </p:nvSpPr>
        <p:spPr>
          <a:xfrm>
            <a:off x="3467299" y="3968695"/>
            <a:ext cx="91440" cy="91440"/>
          </a:xfrm>
          <a:prstGeom prst="ellipse">
            <a:avLst/>
          </a:prstGeom>
          <a:solidFill>
            <a:schemeClr val="accent4">
              <a:lumMod val="75000"/>
            </a:schemeClr>
          </a:solidFill>
          <a:ln w="1905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AB634D5-C3BF-6539-5A55-E4FA95439E58}"/>
              </a:ext>
            </a:extLst>
          </p:cNvPr>
          <p:cNvSpPr/>
          <p:nvPr/>
        </p:nvSpPr>
        <p:spPr>
          <a:xfrm>
            <a:off x="3143449" y="4140145"/>
            <a:ext cx="91440" cy="91440"/>
          </a:xfrm>
          <a:prstGeom prst="ellipse">
            <a:avLst/>
          </a:prstGeom>
          <a:solidFill>
            <a:schemeClr val="bg2">
              <a:lumMod val="75000"/>
            </a:schemeClr>
          </a:solidFill>
          <a:ln w="190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1BC46BB-9E9C-952F-F9A9-2F5B943A1B26}"/>
              </a:ext>
            </a:extLst>
          </p:cNvPr>
          <p:cNvSpPr/>
          <p:nvPr/>
        </p:nvSpPr>
        <p:spPr>
          <a:xfrm>
            <a:off x="2811053" y="3481941"/>
            <a:ext cx="91440" cy="91440"/>
          </a:xfrm>
          <a:prstGeom prst="ellipse">
            <a:avLst/>
          </a:prstGeom>
          <a:solidFill>
            <a:schemeClr val="accent6"/>
          </a:solidFill>
          <a:ln w="190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2DF6826-3975-ECD7-D1CF-3F4E24C4058D}"/>
              </a:ext>
            </a:extLst>
          </p:cNvPr>
          <p:cNvSpPr/>
          <p:nvPr/>
        </p:nvSpPr>
        <p:spPr>
          <a:xfrm>
            <a:off x="2560018" y="3334396"/>
            <a:ext cx="91440" cy="91440"/>
          </a:xfrm>
          <a:prstGeom prst="ellipse">
            <a:avLst/>
          </a:prstGeom>
          <a:solidFill>
            <a:srgbClr val="0070C0"/>
          </a:solid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BA5AD4FE-0971-41FF-0150-59A1A02063E8}"/>
              </a:ext>
            </a:extLst>
          </p:cNvPr>
          <p:cNvSpPr/>
          <p:nvPr/>
        </p:nvSpPr>
        <p:spPr>
          <a:xfrm>
            <a:off x="6345853" y="4892831"/>
            <a:ext cx="1371600" cy="303207"/>
          </a:xfrm>
          <a:prstGeom prst="roundRect">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rPr>
              <a:t>Connue_positif</a:t>
            </a:r>
            <a:endParaRPr lang="en-US" b="1" dirty="0">
              <a:solidFill>
                <a:schemeClr val="bg1"/>
              </a:solidFill>
            </a:endParaRPr>
          </a:p>
        </p:txBody>
      </p:sp>
      <p:sp>
        <p:nvSpPr>
          <p:cNvPr id="20" name="Rectangle: Rounded Corners 19">
            <a:extLst>
              <a:ext uri="{FF2B5EF4-FFF2-40B4-BE49-F238E27FC236}">
                <a16:creationId xmlns:a16="http://schemas.microsoft.com/office/drawing/2014/main" id="{F0DEA09F-5641-A578-CB73-3760857980BC}"/>
              </a:ext>
            </a:extLst>
          </p:cNvPr>
          <p:cNvSpPr/>
          <p:nvPr/>
        </p:nvSpPr>
        <p:spPr>
          <a:xfrm>
            <a:off x="9500616" y="4892831"/>
            <a:ext cx="1371600" cy="303207"/>
          </a:xfrm>
          <a:prstGeom prst="roundRect">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connu_neg</a:t>
            </a:r>
          </a:p>
        </p:txBody>
      </p:sp>
      <p:sp>
        <p:nvSpPr>
          <p:cNvPr id="29" name="Rectangle: Rounded Corners 28">
            <a:extLst>
              <a:ext uri="{FF2B5EF4-FFF2-40B4-BE49-F238E27FC236}">
                <a16:creationId xmlns:a16="http://schemas.microsoft.com/office/drawing/2014/main" id="{032A8F4D-C58A-20AD-9132-E36962103494}"/>
              </a:ext>
            </a:extLst>
          </p:cNvPr>
          <p:cNvSpPr/>
          <p:nvPr/>
        </p:nvSpPr>
        <p:spPr>
          <a:xfrm>
            <a:off x="7918704" y="4892831"/>
            <a:ext cx="1371600" cy="303207"/>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testé</a:t>
            </a:r>
          </a:p>
        </p:txBody>
      </p:sp>
      <p:sp>
        <p:nvSpPr>
          <p:cNvPr id="6" name="TextBox 5">
            <a:extLst>
              <a:ext uri="{FF2B5EF4-FFF2-40B4-BE49-F238E27FC236}">
                <a16:creationId xmlns:a16="http://schemas.microsoft.com/office/drawing/2014/main" id="{C1CEBFB5-2467-FB57-DC2C-3CC801C9E2AB}"/>
              </a:ext>
            </a:extLst>
          </p:cNvPr>
          <p:cNvSpPr txBox="1"/>
          <p:nvPr/>
        </p:nvSpPr>
        <p:spPr>
          <a:xfrm>
            <a:off x="7664412" y="4859768"/>
            <a:ext cx="306494" cy="369332"/>
          </a:xfrm>
          <a:prstGeom prst="rect">
            <a:avLst/>
          </a:prstGeom>
          <a:noFill/>
        </p:spPr>
        <p:txBody>
          <a:bodyPr wrap="none" rtlCol="0">
            <a:spAutoFit/>
          </a:bodyPr>
          <a:lstStyle/>
          <a:p>
            <a:r>
              <a:rPr lang="en-US" b="1"/>
              <a:t>+</a:t>
            </a:r>
          </a:p>
        </p:txBody>
      </p:sp>
      <p:sp>
        <p:nvSpPr>
          <p:cNvPr id="8" name="TextBox 7">
            <a:extLst>
              <a:ext uri="{FF2B5EF4-FFF2-40B4-BE49-F238E27FC236}">
                <a16:creationId xmlns:a16="http://schemas.microsoft.com/office/drawing/2014/main" id="{0CEB1DE9-1E08-DA42-DD30-1C9A106F1AE0}"/>
              </a:ext>
            </a:extLst>
          </p:cNvPr>
          <p:cNvSpPr txBox="1"/>
          <p:nvPr/>
        </p:nvSpPr>
        <p:spPr>
          <a:xfrm>
            <a:off x="9239302" y="4859768"/>
            <a:ext cx="306494" cy="369332"/>
          </a:xfrm>
          <a:prstGeom prst="rect">
            <a:avLst/>
          </a:prstGeom>
          <a:noFill/>
        </p:spPr>
        <p:txBody>
          <a:bodyPr wrap="none" rtlCol="0">
            <a:spAutoFit/>
          </a:bodyPr>
          <a:lstStyle/>
          <a:p>
            <a:r>
              <a:rPr lang="en-US" b="1"/>
              <a:t>+</a:t>
            </a:r>
          </a:p>
        </p:txBody>
      </p:sp>
      <p:sp>
        <p:nvSpPr>
          <p:cNvPr id="10" name="Rectangle: Rounded Corners 9">
            <a:extLst>
              <a:ext uri="{FF2B5EF4-FFF2-40B4-BE49-F238E27FC236}">
                <a16:creationId xmlns:a16="http://schemas.microsoft.com/office/drawing/2014/main" id="{04D33985-1FEE-71F0-542B-970363456BE0}"/>
              </a:ext>
            </a:extLst>
          </p:cNvPr>
          <p:cNvSpPr/>
          <p:nvPr/>
        </p:nvSpPr>
        <p:spPr>
          <a:xfrm>
            <a:off x="7132733" y="4434971"/>
            <a:ext cx="1371600" cy="303207"/>
          </a:xfrm>
          <a:prstGeom prst="roundRect">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rPr>
              <a:t>connue_positif</a:t>
            </a:r>
            <a:endParaRPr lang="en-US" sz="1200" b="1" dirty="0">
              <a:solidFill>
                <a:schemeClr val="bg1"/>
              </a:solidFill>
            </a:endParaRPr>
          </a:p>
        </p:txBody>
      </p:sp>
      <p:sp>
        <p:nvSpPr>
          <p:cNvPr id="25" name="Rectangle: Rounded Corners 24">
            <a:extLst>
              <a:ext uri="{FF2B5EF4-FFF2-40B4-BE49-F238E27FC236}">
                <a16:creationId xmlns:a16="http://schemas.microsoft.com/office/drawing/2014/main" id="{6E23DBBC-5AC3-AAD3-5F80-2D563F83C919}"/>
              </a:ext>
            </a:extLst>
          </p:cNvPr>
          <p:cNvSpPr/>
          <p:nvPr/>
        </p:nvSpPr>
        <p:spPr>
          <a:xfrm>
            <a:off x="8708754" y="4434971"/>
            <a:ext cx="1371600" cy="303207"/>
          </a:xfrm>
          <a:prstGeom prst="round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rPr>
              <a:t>testée_positif</a:t>
            </a:r>
            <a:endParaRPr lang="en-US" b="1" dirty="0">
              <a:solidFill>
                <a:schemeClr val="bg1"/>
              </a:solidFill>
            </a:endParaRPr>
          </a:p>
        </p:txBody>
      </p:sp>
      <p:sp>
        <p:nvSpPr>
          <p:cNvPr id="13" name="TextBox 12">
            <a:extLst>
              <a:ext uri="{FF2B5EF4-FFF2-40B4-BE49-F238E27FC236}">
                <a16:creationId xmlns:a16="http://schemas.microsoft.com/office/drawing/2014/main" id="{6AD54464-328B-20B3-6F0A-BE18524C4BD6}"/>
              </a:ext>
            </a:extLst>
          </p:cNvPr>
          <p:cNvSpPr txBox="1"/>
          <p:nvPr/>
        </p:nvSpPr>
        <p:spPr>
          <a:xfrm>
            <a:off x="8454900" y="4401908"/>
            <a:ext cx="306494" cy="369332"/>
          </a:xfrm>
          <a:prstGeom prst="rect">
            <a:avLst/>
          </a:prstGeom>
          <a:noFill/>
        </p:spPr>
        <p:txBody>
          <a:bodyPr wrap="none" rtlCol="0">
            <a:spAutoFit/>
          </a:bodyPr>
          <a:lstStyle/>
          <a:p>
            <a:r>
              <a:rPr lang="en-US" b="1"/>
              <a:t>+</a:t>
            </a:r>
          </a:p>
        </p:txBody>
      </p:sp>
      <p:sp>
        <p:nvSpPr>
          <p:cNvPr id="3" name="Rectangle: Rounded Corners 2">
            <a:extLst>
              <a:ext uri="{FF2B5EF4-FFF2-40B4-BE49-F238E27FC236}">
                <a16:creationId xmlns:a16="http://schemas.microsoft.com/office/drawing/2014/main" id="{1A975B2F-3CCC-E525-63A7-FAC254E4D87E}"/>
              </a:ext>
            </a:extLst>
          </p:cNvPr>
          <p:cNvSpPr/>
          <p:nvPr/>
        </p:nvSpPr>
        <p:spPr>
          <a:xfrm>
            <a:off x="4666113" y="4667346"/>
            <a:ext cx="1371600" cy="303207"/>
          </a:xfrm>
          <a:prstGeom prst="roundRect">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prévalence</a:t>
            </a:r>
          </a:p>
        </p:txBody>
      </p:sp>
      <p:sp>
        <p:nvSpPr>
          <p:cNvPr id="9" name="TextBox 8">
            <a:extLst>
              <a:ext uri="{FF2B5EF4-FFF2-40B4-BE49-F238E27FC236}">
                <a16:creationId xmlns:a16="http://schemas.microsoft.com/office/drawing/2014/main" id="{1EB43344-C528-0619-73BF-A0A7C5B0937C}"/>
              </a:ext>
            </a:extLst>
          </p:cNvPr>
          <p:cNvSpPr txBox="1"/>
          <p:nvPr/>
        </p:nvSpPr>
        <p:spPr>
          <a:xfrm>
            <a:off x="6052222" y="4630838"/>
            <a:ext cx="306494" cy="369332"/>
          </a:xfrm>
          <a:prstGeom prst="rect">
            <a:avLst/>
          </a:prstGeom>
          <a:noFill/>
        </p:spPr>
        <p:txBody>
          <a:bodyPr wrap="none" rtlCol="0">
            <a:spAutoFit/>
          </a:bodyPr>
          <a:lstStyle/>
          <a:p>
            <a:r>
              <a:rPr lang="en-US" b="1"/>
              <a:t>=</a:t>
            </a:r>
          </a:p>
        </p:txBody>
      </p:sp>
      <p:cxnSp>
        <p:nvCxnSpPr>
          <p:cNvPr id="16" name="Straight Connector 15">
            <a:extLst>
              <a:ext uri="{FF2B5EF4-FFF2-40B4-BE49-F238E27FC236}">
                <a16:creationId xmlns:a16="http://schemas.microsoft.com/office/drawing/2014/main" id="{D88E8526-2A96-C17B-FDE9-F31F26A3769D}"/>
              </a:ext>
            </a:extLst>
          </p:cNvPr>
          <p:cNvCxnSpPr>
            <a:cxnSpLocks/>
            <a:stCxn id="9" idx="3"/>
          </p:cNvCxnSpPr>
          <p:nvPr/>
        </p:nvCxnSpPr>
        <p:spPr>
          <a:xfrm>
            <a:off x="6358716" y="4815504"/>
            <a:ext cx="44864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9798493B-714D-FA1D-9D95-99D3A0512EAB}"/>
              </a:ext>
            </a:extLst>
          </p:cNvPr>
          <p:cNvSpPr/>
          <p:nvPr/>
        </p:nvSpPr>
        <p:spPr>
          <a:xfrm>
            <a:off x="2526229" y="4774385"/>
            <a:ext cx="91440" cy="91440"/>
          </a:xfrm>
          <a:prstGeom prst="ellipse">
            <a:avLst/>
          </a:prstGeom>
          <a:solidFill>
            <a:schemeClr val="accent5">
              <a:lumMod val="75000"/>
            </a:schemeClr>
          </a:solidFill>
          <a:ln w="1905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or: Elbow 4">
            <a:extLst>
              <a:ext uri="{FF2B5EF4-FFF2-40B4-BE49-F238E27FC236}">
                <a16:creationId xmlns:a16="http://schemas.microsoft.com/office/drawing/2014/main" id="{91AFB78A-2D99-CEA4-B84B-565E8525FA2B}"/>
              </a:ext>
            </a:extLst>
          </p:cNvPr>
          <p:cNvCxnSpPr>
            <a:cxnSpLocks/>
            <a:stCxn id="3" idx="1"/>
            <a:endCxn id="4" idx="6"/>
          </p:cNvCxnSpPr>
          <p:nvPr/>
        </p:nvCxnSpPr>
        <p:spPr>
          <a:xfrm rot="10800000" flipV="1">
            <a:off x="2617669" y="4818949"/>
            <a:ext cx="2048444" cy="1155"/>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90A03CC2-811B-7AA4-016B-C4EF66627D31}"/>
              </a:ext>
            </a:extLst>
          </p:cNvPr>
          <p:cNvSpPr>
            <a:spLocks noGrp="1"/>
          </p:cNvSpPr>
          <p:nvPr>
            <p:ph idx="1"/>
          </p:nvPr>
        </p:nvSpPr>
        <p:spPr>
          <a:xfrm>
            <a:off x="3869268" y="864108"/>
            <a:ext cx="7315200" cy="5120640"/>
          </a:xfrm>
        </p:spPr>
        <p:txBody>
          <a:bodyPr anchor="t">
            <a:normAutofit/>
          </a:bodyPr>
          <a:lstStyle/>
          <a:p>
            <a:pPr marL="0" indent="0" algn="ctr">
              <a:buNone/>
            </a:pPr>
            <a:r>
              <a:rPr lang="en-US" sz="2400" b="1" dirty="0"/>
              <a:t>Vous </a:t>
            </a:r>
            <a:r>
              <a:rPr lang="en-US" sz="2400" b="1" dirty="0" err="1"/>
              <a:t>pouvez</a:t>
            </a:r>
            <a:r>
              <a:rPr lang="en-US" sz="2400" b="1" dirty="0"/>
              <a:t> </a:t>
            </a:r>
            <a:r>
              <a:rPr lang="en-US" sz="2400" b="1" dirty="0" err="1"/>
              <a:t>utiliser</a:t>
            </a:r>
            <a:r>
              <a:rPr lang="en-US" sz="2400" b="1" dirty="0"/>
              <a:t> le </a:t>
            </a:r>
            <a:r>
              <a:rPr lang="en-US" sz="2400" b="1" dirty="0" err="1"/>
              <a:t>formulaire</a:t>
            </a:r>
            <a:r>
              <a:rPr lang="en-US" sz="2400" b="1" dirty="0"/>
              <a:t> de test de CPN pour </a:t>
            </a:r>
            <a:r>
              <a:rPr lang="en-US" sz="2400" b="1" dirty="0" err="1"/>
              <a:t>vérifier</a:t>
            </a:r>
            <a:r>
              <a:rPr lang="en-US" sz="2400" b="1" dirty="0"/>
              <a:t> </a:t>
            </a:r>
            <a:r>
              <a:rPr lang="en-US" sz="2400" b="1" dirty="0" err="1"/>
              <a:t>votre</a:t>
            </a:r>
            <a:r>
              <a:rPr lang="en-US" sz="2400" b="1" dirty="0"/>
              <a:t> </a:t>
            </a:r>
            <a:r>
              <a:rPr lang="en-US" sz="2400" b="1" dirty="0" err="1"/>
              <a:t>calcul</a:t>
            </a:r>
            <a:r>
              <a:rPr lang="en-US" sz="2400" b="1" dirty="0"/>
              <a:t> de </a:t>
            </a:r>
            <a:r>
              <a:rPr lang="en-US" sz="2400" b="1" dirty="0" err="1"/>
              <a:t>prévalence</a:t>
            </a:r>
            <a:r>
              <a:rPr lang="en-US" sz="2400" b="1" dirty="0"/>
              <a:t> de CPN </a:t>
            </a:r>
            <a:r>
              <a:rPr lang="en-US" sz="2400" b="1" dirty="0" err="1"/>
              <a:t>avant</a:t>
            </a:r>
            <a:r>
              <a:rPr lang="en-US" sz="2400" b="1" dirty="0"/>
              <a:t> de </a:t>
            </a:r>
            <a:r>
              <a:rPr lang="en-US" sz="2400" b="1" dirty="0" err="1"/>
              <a:t>mettre</a:t>
            </a:r>
            <a:r>
              <a:rPr lang="en-US" sz="2400" b="1" dirty="0"/>
              <a:t> à jour </a:t>
            </a:r>
            <a:r>
              <a:rPr lang="en-US" sz="2400" b="1" dirty="0" err="1"/>
              <a:t>l'EPP</a:t>
            </a:r>
            <a:r>
              <a:rPr lang="en-US" sz="2400" b="1" dirty="0"/>
              <a:t>.</a:t>
            </a:r>
            <a:endParaRPr lang="en-US" sz="2400" dirty="0"/>
          </a:p>
        </p:txBody>
      </p:sp>
    </p:spTree>
    <p:extLst>
      <p:ext uri="{BB962C8B-B14F-4D97-AF65-F5344CB8AC3E}">
        <p14:creationId xmlns:p14="http://schemas.microsoft.com/office/powerpoint/2010/main" val="318734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577E43-3ACE-FFBE-9C38-95BCF6C987EB}"/>
              </a:ext>
            </a:extLst>
          </p:cNvPr>
          <p:cNvPicPr>
            <a:picLocks noChangeAspect="1"/>
          </p:cNvPicPr>
          <p:nvPr/>
        </p:nvPicPr>
        <p:blipFill>
          <a:blip r:embed="rId2"/>
          <a:stretch>
            <a:fillRect/>
          </a:stretch>
        </p:blipFill>
        <p:spPr>
          <a:xfrm>
            <a:off x="3567955" y="630261"/>
            <a:ext cx="7532863" cy="5638563"/>
          </a:xfrm>
          <a:prstGeom prst="rect">
            <a:avLst/>
          </a:prstGeom>
        </p:spPr>
      </p:pic>
      <p:sp>
        <p:nvSpPr>
          <p:cNvPr id="2" name="Title 1">
            <a:extLst>
              <a:ext uri="{FF2B5EF4-FFF2-40B4-BE49-F238E27FC236}">
                <a16:creationId xmlns:a16="http://schemas.microsoft.com/office/drawing/2014/main" id="{AE401E86-ADB7-C13E-92CE-DD08B10BD484}"/>
              </a:ext>
            </a:extLst>
          </p:cNvPr>
          <p:cNvSpPr>
            <a:spLocks noGrp="1"/>
          </p:cNvSpPr>
          <p:nvPr>
            <p:ph type="title"/>
          </p:nvPr>
        </p:nvSpPr>
        <p:spPr>
          <a:xfrm>
            <a:off x="252919" y="1123837"/>
            <a:ext cx="2947482" cy="4601183"/>
          </a:xfrm>
        </p:spPr>
        <p:txBody>
          <a:bodyPr anchor="t">
            <a:normAutofit/>
          </a:bodyPr>
          <a:lstStyle/>
          <a:p>
            <a:r>
              <a:rPr lang="en-US" sz="3200" b="1" dirty="0"/>
              <a:t>TAR </a:t>
            </a:r>
            <a:r>
              <a:rPr lang="en-US" sz="3200" b="1" dirty="0" err="1"/>
              <a:t>Adultes</a:t>
            </a:r>
            <a:endParaRPr lang="en-US" sz="3200" b="1" dirty="0"/>
          </a:p>
        </p:txBody>
      </p:sp>
      <p:sp>
        <p:nvSpPr>
          <p:cNvPr id="10" name="Oval 9">
            <a:extLst>
              <a:ext uri="{FF2B5EF4-FFF2-40B4-BE49-F238E27FC236}">
                <a16:creationId xmlns:a16="http://schemas.microsoft.com/office/drawing/2014/main" id="{28225514-4FE3-BC5D-8CEE-B17A99F739F3}"/>
              </a:ext>
            </a:extLst>
          </p:cNvPr>
          <p:cNvSpPr/>
          <p:nvPr/>
        </p:nvSpPr>
        <p:spPr>
          <a:xfrm>
            <a:off x="4852219" y="951046"/>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1</a:t>
            </a:r>
          </a:p>
        </p:txBody>
      </p:sp>
      <p:sp>
        <p:nvSpPr>
          <p:cNvPr id="14" name="Rectangle 13">
            <a:extLst>
              <a:ext uri="{FF2B5EF4-FFF2-40B4-BE49-F238E27FC236}">
                <a16:creationId xmlns:a16="http://schemas.microsoft.com/office/drawing/2014/main" id="{5650D628-29D7-D8D0-6A84-680CF35911AC}"/>
              </a:ext>
            </a:extLst>
          </p:cNvPr>
          <p:cNvSpPr/>
          <p:nvPr/>
        </p:nvSpPr>
        <p:spPr>
          <a:xfrm>
            <a:off x="8110231" y="2000249"/>
            <a:ext cx="371475" cy="5502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49FB2D2-F23B-EE16-A390-4F8F5E932499}"/>
              </a:ext>
            </a:extLst>
          </p:cNvPr>
          <p:cNvSpPr/>
          <p:nvPr/>
        </p:nvSpPr>
        <p:spPr>
          <a:xfrm>
            <a:off x="7887631" y="2092518"/>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2</a:t>
            </a:r>
          </a:p>
        </p:txBody>
      </p:sp>
      <p:sp>
        <p:nvSpPr>
          <p:cNvPr id="16" name="TextBox 15">
            <a:extLst>
              <a:ext uri="{FF2B5EF4-FFF2-40B4-BE49-F238E27FC236}">
                <a16:creationId xmlns:a16="http://schemas.microsoft.com/office/drawing/2014/main" id="{DD140C7D-9376-BF2B-61B8-E76956FC917D}"/>
              </a:ext>
            </a:extLst>
          </p:cNvPr>
          <p:cNvSpPr txBox="1"/>
          <p:nvPr/>
        </p:nvSpPr>
        <p:spPr>
          <a:xfrm>
            <a:off x="252919" y="1553821"/>
            <a:ext cx="3166556" cy="4185761"/>
          </a:xfrm>
          <a:prstGeom prst="rect">
            <a:avLst/>
          </a:prstGeom>
          <a:noFill/>
        </p:spPr>
        <p:txBody>
          <a:bodyPr wrap="square" rtlCol="0">
            <a:spAutoFit/>
          </a:bodyPr>
          <a:lstStyle/>
          <a:p>
            <a:r>
              <a:rPr lang="en-US" sz="1400" b="1" dirty="0">
                <a:solidFill>
                  <a:schemeClr val="bg1"/>
                </a:solidFill>
              </a:rPr>
              <a:t>Les étapes de base :</a:t>
            </a:r>
          </a:p>
          <a:p>
            <a:pPr marL="342900" indent="-342900">
              <a:buAutoNum type="arabicPeriod"/>
            </a:pPr>
            <a:r>
              <a:rPr lang="en-US" sz="1400" dirty="0" err="1">
                <a:solidFill>
                  <a:schemeClr val="bg1"/>
                </a:solidFill>
              </a:rPr>
              <a:t>Sélectionnez</a:t>
            </a:r>
            <a:r>
              <a:rPr lang="en-US" sz="1400" dirty="0">
                <a:solidFill>
                  <a:schemeClr val="bg1"/>
                </a:solidFill>
              </a:rPr>
              <a:t> "</a:t>
            </a:r>
            <a:r>
              <a:rPr lang="en-US" sz="1400" dirty="0" err="1">
                <a:solidFill>
                  <a:schemeClr val="bg1"/>
                </a:solidFill>
              </a:rPr>
              <a:t>Nombre</a:t>
            </a:r>
            <a:r>
              <a:rPr lang="en-US" sz="1400" dirty="0">
                <a:solidFill>
                  <a:schemeClr val="bg1"/>
                </a:solidFill>
              </a:rPr>
              <a:t> </a:t>
            </a:r>
            <a:r>
              <a:rPr lang="en-US" sz="1400" dirty="0" err="1">
                <a:solidFill>
                  <a:schemeClr val="bg1"/>
                </a:solidFill>
              </a:rPr>
              <a:t>ou</a:t>
            </a:r>
            <a:r>
              <a:rPr lang="en-US" sz="1400" dirty="0">
                <a:solidFill>
                  <a:schemeClr val="bg1"/>
                </a:solidFill>
              </a:rPr>
              <a:t> </a:t>
            </a:r>
            <a:r>
              <a:rPr lang="en-US" sz="1400" dirty="0" err="1">
                <a:solidFill>
                  <a:schemeClr val="bg1"/>
                </a:solidFill>
              </a:rPr>
              <a:t>pourcentage</a:t>
            </a:r>
            <a:r>
              <a:rPr lang="en-US" sz="1400" dirty="0">
                <a:solidFill>
                  <a:schemeClr val="bg1"/>
                </a:solidFill>
              </a:rPr>
              <a:t>"</a:t>
            </a:r>
          </a:p>
          <a:p>
            <a:pPr marL="342900" indent="-342900">
              <a:buAutoNum type="arabicPeriod"/>
            </a:pPr>
            <a:r>
              <a:rPr lang="en-US" sz="1400" dirty="0" err="1">
                <a:solidFill>
                  <a:schemeClr val="bg1"/>
                </a:solidFill>
              </a:rPr>
              <a:t>Saisir</a:t>
            </a:r>
            <a:r>
              <a:rPr lang="en-US" sz="1400" dirty="0">
                <a:solidFill>
                  <a:schemeClr val="bg1"/>
                </a:solidFill>
              </a:rPr>
              <a:t> les données de 2024</a:t>
            </a:r>
          </a:p>
          <a:p>
            <a:pPr marL="342900" indent="-342900">
              <a:buAutoNum type="arabicPeriod"/>
            </a:pPr>
            <a:r>
              <a:rPr lang="en-US" sz="1400" dirty="0">
                <a:solidFill>
                  <a:schemeClr val="bg1"/>
                </a:solidFill>
              </a:rPr>
              <a:t>Entrez dans </a:t>
            </a:r>
            <a:r>
              <a:rPr lang="en-US" sz="1400" dirty="0" err="1">
                <a:solidFill>
                  <a:schemeClr val="bg1"/>
                </a:solidFill>
              </a:rPr>
              <a:t>l'interruption</a:t>
            </a:r>
            <a:r>
              <a:rPr lang="en-US" sz="1400" dirty="0">
                <a:solidFill>
                  <a:schemeClr val="bg1"/>
                </a:solidFill>
              </a:rPr>
              <a:t> du TAR,</a:t>
            </a:r>
          </a:p>
          <a:p>
            <a:pPr marL="800100" lvl="1" indent="-342900">
              <a:buFont typeface="Arial" panose="020B0604020202020204" pitchFamily="34" charset="0"/>
              <a:buChar char="•"/>
              <a:tabLst>
                <a:tab pos="1771650" algn="l"/>
              </a:tabLst>
            </a:pPr>
            <a:r>
              <a:rPr lang="en-US" sz="1400" dirty="0" err="1">
                <a:solidFill>
                  <a:schemeClr val="bg1"/>
                </a:solidFill>
              </a:rPr>
              <a:t>Manuellement</a:t>
            </a:r>
            <a:r>
              <a:rPr lang="en-US" sz="1400" dirty="0">
                <a:solidFill>
                  <a:schemeClr val="bg1"/>
                </a:solidFill>
              </a:rPr>
              <a:t> </a:t>
            </a:r>
            <a:r>
              <a:rPr lang="en-US" sz="1400" dirty="0" err="1">
                <a:solidFill>
                  <a:schemeClr val="bg1"/>
                </a:solidFill>
              </a:rPr>
              <a:t>si</a:t>
            </a:r>
            <a:r>
              <a:rPr lang="en-US" sz="1400" dirty="0">
                <a:solidFill>
                  <a:schemeClr val="bg1"/>
                </a:solidFill>
              </a:rPr>
              <a:t> disponible</a:t>
            </a:r>
          </a:p>
          <a:p>
            <a:pPr marL="800100" lvl="1" indent="-342900">
              <a:buFont typeface="Arial" panose="020B0604020202020204" pitchFamily="34" charset="0"/>
              <a:buChar char="•"/>
              <a:tabLst>
                <a:tab pos="1771650" algn="l"/>
              </a:tabLst>
            </a:pPr>
            <a:r>
              <a:rPr lang="en-US" sz="1400" dirty="0">
                <a:solidFill>
                  <a:schemeClr val="bg1"/>
                </a:solidFill>
              </a:rPr>
              <a:t>Ou </a:t>
            </a:r>
            <a:r>
              <a:rPr lang="en-US" sz="1400" dirty="0" err="1">
                <a:solidFill>
                  <a:schemeClr val="bg1"/>
                </a:solidFill>
              </a:rPr>
              <a:t>utilisez</a:t>
            </a:r>
            <a:r>
              <a:rPr lang="en-US" sz="1400" dirty="0">
                <a:solidFill>
                  <a:schemeClr val="bg1"/>
                </a:solidFill>
              </a:rPr>
              <a:t> la </a:t>
            </a:r>
            <a:r>
              <a:rPr lang="en-US" sz="1400" dirty="0" err="1">
                <a:solidFill>
                  <a:schemeClr val="bg1"/>
                </a:solidFill>
              </a:rPr>
              <a:t>valeur</a:t>
            </a:r>
            <a:r>
              <a:rPr lang="en-US" sz="1400" dirty="0">
                <a:solidFill>
                  <a:schemeClr val="bg1"/>
                </a:solidFill>
              </a:rPr>
              <a:t> par </a:t>
            </a:r>
            <a:r>
              <a:rPr lang="en-US" sz="1400" dirty="0" err="1">
                <a:solidFill>
                  <a:schemeClr val="bg1"/>
                </a:solidFill>
              </a:rPr>
              <a:t>défaut</a:t>
            </a:r>
            <a:r>
              <a:rPr lang="en-US" sz="1400" dirty="0">
                <a:solidFill>
                  <a:schemeClr val="bg1"/>
                </a:solidFill>
              </a:rPr>
              <a:t> de 5 %.</a:t>
            </a:r>
          </a:p>
          <a:p>
            <a:pPr marL="342900" indent="-342900">
              <a:buAutoNum type="arabicPeriod"/>
              <a:tabLst>
                <a:tab pos="1771650" algn="l"/>
              </a:tabLst>
            </a:pPr>
            <a:r>
              <a:rPr lang="en-US" sz="1400" dirty="0">
                <a:solidFill>
                  <a:schemeClr val="bg1"/>
                </a:solidFill>
              </a:rPr>
              <a:t>(</a:t>
            </a:r>
            <a:r>
              <a:rPr lang="en-US" sz="1400" dirty="0" err="1">
                <a:solidFill>
                  <a:schemeClr val="bg1"/>
                </a:solidFill>
              </a:rPr>
              <a:t>Facultatif</a:t>
            </a:r>
            <a:r>
              <a:rPr lang="en-US" sz="1400" dirty="0">
                <a:solidFill>
                  <a:schemeClr val="bg1"/>
                </a:solidFill>
              </a:rPr>
              <a:t>) </a:t>
            </a:r>
            <a:r>
              <a:rPr lang="en-US" sz="1400" dirty="0" err="1">
                <a:solidFill>
                  <a:schemeClr val="bg1"/>
                </a:solidFill>
              </a:rPr>
              <a:t>Indiquez</a:t>
            </a:r>
            <a:r>
              <a:rPr lang="en-US" sz="1400" dirty="0">
                <a:solidFill>
                  <a:schemeClr val="bg1"/>
                </a:solidFill>
              </a:rPr>
              <a:t> le </a:t>
            </a:r>
            <a:r>
              <a:rPr lang="en-US" sz="1400" dirty="0" err="1">
                <a:solidFill>
                  <a:schemeClr val="bg1"/>
                </a:solidFill>
              </a:rPr>
              <a:t>nombre</a:t>
            </a:r>
            <a:r>
              <a:rPr lang="en-US" sz="1400" dirty="0">
                <a:solidFill>
                  <a:schemeClr val="bg1"/>
                </a:solidFill>
              </a:rPr>
              <a:t> de </a:t>
            </a:r>
            <a:r>
              <a:rPr lang="en-US" sz="1400" dirty="0" err="1">
                <a:solidFill>
                  <a:schemeClr val="bg1"/>
                </a:solidFill>
              </a:rPr>
              <a:t>personnes</a:t>
            </a:r>
            <a:r>
              <a:rPr lang="en-US" sz="1400" dirty="0">
                <a:solidFill>
                  <a:schemeClr val="bg1"/>
                </a:solidFill>
              </a:rPr>
              <a:t> </a:t>
            </a:r>
            <a:r>
              <a:rPr lang="en-US" sz="1400" dirty="0" err="1">
                <a:solidFill>
                  <a:schemeClr val="bg1"/>
                </a:solidFill>
              </a:rPr>
              <a:t>ayant</a:t>
            </a:r>
            <a:r>
              <a:rPr lang="en-US" sz="1400" dirty="0">
                <a:solidFill>
                  <a:schemeClr val="bg1"/>
                </a:solidFill>
              </a:rPr>
              <a:t> </a:t>
            </a:r>
            <a:r>
              <a:rPr lang="en-US" sz="1400" dirty="0" err="1">
                <a:solidFill>
                  <a:schemeClr val="bg1"/>
                </a:solidFill>
              </a:rPr>
              <a:t>initié</a:t>
            </a:r>
            <a:r>
              <a:rPr lang="en-US" sz="1400" dirty="0">
                <a:solidFill>
                  <a:schemeClr val="bg1"/>
                </a:solidFill>
              </a:rPr>
              <a:t> un </a:t>
            </a:r>
            <a:r>
              <a:rPr lang="en-US" sz="1400" dirty="0" err="1">
                <a:solidFill>
                  <a:schemeClr val="bg1"/>
                </a:solidFill>
              </a:rPr>
              <a:t>traitement</a:t>
            </a:r>
            <a:r>
              <a:rPr lang="en-US" sz="1400" dirty="0">
                <a:solidFill>
                  <a:schemeClr val="bg1"/>
                </a:solidFill>
              </a:rPr>
              <a:t> </a:t>
            </a:r>
            <a:r>
              <a:rPr lang="en-US" sz="1400" dirty="0" err="1">
                <a:solidFill>
                  <a:schemeClr val="bg1"/>
                </a:solidFill>
              </a:rPr>
              <a:t>antirétroviral</a:t>
            </a:r>
            <a:r>
              <a:rPr lang="en-US" sz="1400" dirty="0">
                <a:solidFill>
                  <a:schemeClr val="bg1"/>
                </a:solidFill>
              </a:rPr>
              <a:t>.</a:t>
            </a:r>
          </a:p>
          <a:p>
            <a:pPr marL="342900" indent="-342900">
              <a:buAutoNum type="arabicPeriod"/>
            </a:pPr>
            <a:r>
              <a:rPr lang="en-US" sz="1800" b="0" i="0" u="none" strike="noStrike" dirty="0" err="1">
                <a:solidFill>
                  <a:schemeClr val="bg1"/>
                </a:solidFill>
                <a:effectLst/>
                <a:latin typeface="Corbel" panose="020B0503020204020204" pitchFamily="34" charset="0"/>
              </a:rPr>
              <a:t>Visualier</a:t>
            </a:r>
            <a:r>
              <a:rPr lang="en-US" sz="1800" b="0" i="0" u="none" strike="noStrike" dirty="0">
                <a:solidFill>
                  <a:schemeClr val="bg1"/>
                </a:solidFill>
                <a:effectLst/>
                <a:latin typeface="Corbel" panose="020B0503020204020204" pitchFamily="34" charset="0"/>
              </a:rPr>
              <a:t> les </a:t>
            </a:r>
            <a:r>
              <a:rPr lang="en-US" sz="1800" b="0" i="0" u="none" strike="noStrike" dirty="0" err="1">
                <a:solidFill>
                  <a:schemeClr val="bg1"/>
                </a:solidFill>
                <a:effectLst/>
                <a:latin typeface="Corbel" panose="020B0503020204020204" pitchFamily="34" charset="0"/>
              </a:rPr>
              <a:t>Valeurs</a:t>
            </a:r>
            <a:endParaRPr lang="en-US" sz="1400" dirty="0">
              <a:solidFill>
                <a:schemeClr val="bg1"/>
              </a:solidFill>
            </a:endParaRPr>
          </a:p>
          <a:p>
            <a:r>
              <a:rPr lang="en-US" sz="1400" b="1" dirty="0">
                <a:solidFill>
                  <a:schemeClr val="bg1"/>
                </a:solidFill>
              </a:rPr>
              <a:t>Nouvelles </a:t>
            </a:r>
            <a:r>
              <a:rPr lang="en-US" sz="1400" b="1" dirty="0" err="1">
                <a:solidFill>
                  <a:schemeClr val="bg1"/>
                </a:solidFill>
              </a:rPr>
              <a:t>fonctionnalités</a:t>
            </a:r>
            <a:r>
              <a:rPr lang="en-US" sz="1400" b="1" dirty="0">
                <a:solidFill>
                  <a:schemeClr val="bg1"/>
                </a:solidFill>
              </a:rPr>
              <a:t> (plus </a:t>
            </a:r>
            <a:r>
              <a:rPr lang="en-US" sz="1400" b="1" dirty="0" err="1">
                <a:solidFill>
                  <a:schemeClr val="bg1"/>
                </a:solidFill>
              </a:rPr>
              <a:t>d'informations</a:t>
            </a:r>
            <a:r>
              <a:rPr lang="en-US" sz="1400" b="1" dirty="0">
                <a:solidFill>
                  <a:schemeClr val="bg1"/>
                </a:solidFill>
              </a:rPr>
              <a:t> plus tard !)</a:t>
            </a:r>
          </a:p>
          <a:p>
            <a:pPr marL="342900" indent="-342900">
              <a:buFont typeface="+mj-lt"/>
              <a:buAutoNum type="alphaUcPeriod"/>
            </a:pPr>
            <a:r>
              <a:rPr lang="en-US" sz="1400" dirty="0" err="1">
                <a:solidFill>
                  <a:schemeClr val="bg1"/>
                </a:solidFill>
              </a:rPr>
              <a:t>Taux</a:t>
            </a:r>
            <a:r>
              <a:rPr lang="en-US" sz="1400" dirty="0">
                <a:solidFill>
                  <a:schemeClr val="bg1"/>
                </a:solidFill>
              </a:rPr>
              <a:t> </a:t>
            </a:r>
            <a:r>
              <a:rPr lang="en-US" sz="1400" dirty="0" err="1">
                <a:solidFill>
                  <a:schemeClr val="bg1"/>
                </a:solidFill>
              </a:rPr>
              <a:t>d'ajustement</a:t>
            </a:r>
            <a:endParaRPr lang="en-US" sz="1400" dirty="0">
              <a:solidFill>
                <a:schemeClr val="bg1"/>
              </a:solidFill>
            </a:endParaRPr>
          </a:p>
          <a:p>
            <a:pPr marL="342900" indent="-342900">
              <a:buFont typeface="+mj-lt"/>
              <a:buAutoNum type="alphaUcPeriod"/>
            </a:pPr>
            <a:r>
              <a:rPr lang="en-US" sz="1400" dirty="0" err="1">
                <a:solidFill>
                  <a:schemeClr val="bg1"/>
                </a:solidFill>
              </a:rPr>
              <a:t>Répartition</a:t>
            </a:r>
            <a:r>
              <a:rPr lang="en-US" sz="1400" dirty="0">
                <a:solidFill>
                  <a:schemeClr val="bg1"/>
                </a:solidFill>
              </a:rPr>
              <a:t> des patients entre les </a:t>
            </a:r>
            <a:r>
              <a:rPr lang="en-US" sz="1400" dirty="0" err="1">
                <a:solidFill>
                  <a:schemeClr val="bg1"/>
                </a:solidFill>
              </a:rPr>
              <a:t>régions</a:t>
            </a:r>
            <a:endParaRPr lang="en-US" sz="1400" dirty="0">
              <a:solidFill>
                <a:schemeClr val="bg1"/>
              </a:solidFill>
            </a:endParaRPr>
          </a:p>
          <a:p>
            <a:pPr marL="342900" indent="-342900">
              <a:buFont typeface="+mj-lt"/>
              <a:buAutoNum type="alphaUcPeriod"/>
            </a:pPr>
            <a:r>
              <a:rPr lang="en-US" sz="1400" dirty="0">
                <a:solidFill>
                  <a:schemeClr val="bg1"/>
                </a:solidFill>
              </a:rPr>
              <a:t>Comparer avec </a:t>
            </a:r>
            <a:r>
              <a:rPr lang="en-US" sz="1400" dirty="0" err="1">
                <a:solidFill>
                  <a:schemeClr val="bg1"/>
                </a:solidFill>
              </a:rPr>
              <a:t>l'ANC</a:t>
            </a:r>
            <a:endParaRPr lang="en-US" sz="1400" dirty="0">
              <a:solidFill>
                <a:schemeClr val="bg1"/>
              </a:solidFill>
            </a:endParaRPr>
          </a:p>
        </p:txBody>
      </p:sp>
      <p:sp>
        <p:nvSpPr>
          <p:cNvPr id="17" name="Rectangle 16">
            <a:extLst>
              <a:ext uri="{FF2B5EF4-FFF2-40B4-BE49-F238E27FC236}">
                <a16:creationId xmlns:a16="http://schemas.microsoft.com/office/drawing/2014/main" id="{EF843115-F964-B594-D372-8D32FB371E5B}"/>
              </a:ext>
            </a:extLst>
          </p:cNvPr>
          <p:cNvSpPr/>
          <p:nvPr/>
        </p:nvSpPr>
        <p:spPr>
          <a:xfrm>
            <a:off x="8110231" y="4459085"/>
            <a:ext cx="371475" cy="2192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FC18E23-E63B-F4CE-9C9A-EE0E7A51283F}"/>
              </a:ext>
            </a:extLst>
          </p:cNvPr>
          <p:cNvSpPr/>
          <p:nvPr/>
        </p:nvSpPr>
        <p:spPr>
          <a:xfrm>
            <a:off x="9079019" y="4924496"/>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3</a:t>
            </a:r>
          </a:p>
        </p:txBody>
      </p:sp>
      <p:cxnSp>
        <p:nvCxnSpPr>
          <p:cNvPr id="20" name="Straight Arrow Connector 19">
            <a:extLst>
              <a:ext uri="{FF2B5EF4-FFF2-40B4-BE49-F238E27FC236}">
                <a16:creationId xmlns:a16="http://schemas.microsoft.com/office/drawing/2014/main" id="{8C5CCAEA-F5E0-F241-D987-76243B5B05E9}"/>
              </a:ext>
            </a:extLst>
          </p:cNvPr>
          <p:cNvCxnSpPr>
            <a:cxnSpLocks/>
            <a:stCxn id="18" idx="1"/>
            <a:endCxn id="17" idx="3"/>
          </p:cNvCxnSpPr>
          <p:nvPr/>
        </p:nvCxnSpPr>
        <p:spPr>
          <a:xfrm flipH="1" flipV="1">
            <a:off x="8481706" y="4568686"/>
            <a:ext cx="650877" cy="409374"/>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3F118596-24F8-6668-1A51-37B89422B0A5}"/>
              </a:ext>
            </a:extLst>
          </p:cNvPr>
          <p:cNvSpPr/>
          <p:nvPr/>
        </p:nvSpPr>
        <p:spPr>
          <a:xfrm>
            <a:off x="6567833" y="5765656"/>
            <a:ext cx="1441418" cy="2192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DB9E6BC7-68C8-DFCC-71F1-7E2B1C85D5FE}"/>
              </a:ext>
            </a:extLst>
          </p:cNvPr>
          <p:cNvCxnSpPr>
            <a:cxnSpLocks/>
            <a:stCxn id="18" idx="3"/>
            <a:endCxn id="21" idx="3"/>
          </p:cNvCxnSpPr>
          <p:nvPr/>
        </p:nvCxnSpPr>
        <p:spPr>
          <a:xfrm flipH="1">
            <a:off x="8009251" y="5236692"/>
            <a:ext cx="1123332" cy="638565"/>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010ABC87-9012-9611-EA23-6AEFC3D43FDC}"/>
              </a:ext>
            </a:extLst>
          </p:cNvPr>
          <p:cNvSpPr/>
          <p:nvPr/>
        </p:nvSpPr>
        <p:spPr>
          <a:xfrm>
            <a:off x="8110231" y="4743713"/>
            <a:ext cx="371475" cy="7273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B57F1-6780-129A-1064-2739BD0C60B3}"/>
              </a:ext>
            </a:extLst>
          </p:cNvPr>
          <p:cNvSpPr/>
          <p:nvPr/>
        </p:nvSpPr>
        <p:spPr>
          <a:xfrm>
            <a:off x="7900013" y="4924496"/>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4</a:t>
            </a:r>
          </a:p>
        </p:txBody>
      </p:sp>
      <p:sp>
        <p:nvSpPr>
          <p:cNvPr id="30" name="Oval 29">
            <a:extLst>
              <a:ext uri="{FF2B5EF4-FFF2-40B4-BE49-F238E27FC236}">
                <a16:creationId xmlns:a16="http://schemas.microsoft.com/office/drawing/2014/main" id="{163ADC56-72F5-EBF9-2C2D-5FA02D2E6E56}"/>
              </a:ext>
            </a:extLst>
          </p:cNvPr>
          <p:cNvSpPr/>
          <p:nvPr/>
        </p:nvSpPr>
        <p:spPr>
          <a:xfrm>
            <a:off x="3852094" y="5619097"/>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5</a:t>
            </a:r>
          </a:p>
        </p:txBody>
      </p:sp>
      <p:sp>
        <p:nvSpPr>
          <p:cNvPr id="31" name="Oval 30">
            <a:extLst>
              <a:ext uri="{FF2B5EF4-FFF2-40B4-BE49-F238E27FC236}">
                <a16:creationId xmlns:a16="http://schemas.microsoft.com/office/drawing/2014/main" id="{0EBF5B43-F912-2901-51C6-6B5C63B831DC}"/>
              </a:ext>
            </a:extLst>
          </p:cNvPr>
          <p:cNvSpPr/>
          <p:nvPr/>
        </p:nvSpPr>
        <p:spPr>
          <a:xfrm>
            <a:off x="3322999" y="3083782"/>
            <a:ext cx="365760" cy="365760"/>
          </a:xfrm>
          <a:prstGeom prst="ellipse">
            <a:avLst/>
          </a:prstGeom>
          <a:solidFill>
            <a:srgbClr val="FFFFCC"/>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accent1">
                    <a:lumMod val="75000"/>
                  </a:schemeClr>
                </a:solidFill>
                <a:latin typeface="Calibri (Body)"/>
              </a:rPr>
              <a:t>A</a:t>
            </a:r>
          </a:p>
        </p:txBody>
      </p:sp>
      <p:sp>
        <p:nvSpPr>
          <p:cNvPr id="32" name="Oval 31">
            <a:extLst>
              <a:ext uri="{FF2B5EF4-FFF2-40B4-BE49-F238E27FC236}">
                <a16:creationId xmlns:a16="http://schemas.microsoft.com/office/drawing/2014/main" id="{EB5FEBB6-2B80-A853-013A-7086F1943C03}"/>
              </a:ext>
            </a:extLst>
          </p:cNvPr>
          <p:cNvSpPr/>
          <p:nvPr/>
        </p:nvSpPr>
        <p:spPr>
          <a:xfrm>
            <a:off x="3348881" y="3513766"/>
            <a:ext cx="365760" cy="365760"/>
          </a:xfrm>
          <a:prstGeom prst="ellipse">
            <a:avLst/>
          </a:prstGeom>
          <a:solidFill>
            <a:srgbClr val="FFFFCC"/>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accent1">
                    <a:lumMod val="75000"/>
                  </a:schemeClr>
                </a:solidFill>
                <a:latin typeface="Calibri (Body)"/>
              </a:rPr>
              <a:t>B</a:t>
            </a:r>
          </a:p>
        </p:txBody>
      </p:sp>
      <p:sp>
        <p:nvSpPr>
          <p:cNvPr id="33" name="Oval 32">
            <a:extLst>
              <a:ext uri="{FF2B5EF4-FFF2-40B4-BE49-F238E27FC236}">
                <a16:creationId xmlns:a16="http://schemas.microsoft.com/office/drawing/2014/main" id="{5C86D66A-3BC4-CB9C-CDEA-AB5664DBA6F3}"/>
              </a:ext>
            </a:extLst>
          </p:cNvPr>
          <p:cNvSpPr/>
          <p:nvPr/>
        </p:nvSpPr>
        <p:spPr>
          <a:xfrm>
            <a:off x="9444779" y="5640901"/>
            <a:ext cx="365760" cy="365760"/>
          </a:xfrm>
          <a:prstGeom prst="ellipse">
            <a:avLst/>
          </a:prstGeom>
          <a:solidFill>
            <a:srgbClr val="FFFFCC"/>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75000"/>
                  </a:schemeClr>
                </a:solidFill>
                <a:latin typeface="Calibri (Body)"/>
              </a:rPr>
              <a:t>C</a:t>
            </a:r>
          </a:p>
        </p:txBody>
      </p:sp>
      <p:pic>
        <p:nvPicPr>
          <p:cNvPr id="3" name="Picture 2">
            <a:extLst>
              <a:ext uri="{FF2B5EF4-FFF2-40B4-BE49-F238E27FC236}">
                <a16:creationId xmlns:a16="http://schemas.microsoft.com/office/drawing/2014/main" id="{D2AA0EA9-DDEC-78A8-CF69-4391250993D6}"/>
              </a:ext>
            </a:extLst>
          </p:cNvPr>
          <p:cNvPicPr>
            <a:picLocks noChangeAspect="1"/>
          </p:cNvPicPr>
          <p:nvPr/>
        </p:nvPicPr>
        <p:blipFill>
          <a:blip r:embed="rId3"/>
          <a:stretch>
            <a:fillRect/>
          </a:stretch>
        </p:blipFill>
        <p:spPr>
          <a:xfrm>
            <a:off x="654134" y="314860"/>
            <a:ext cx="2145051" cy="703779"/>
          </a:xfrm>
          <a:prstGeom prst="rect">
            <a:avLst/>
          </a:prstGeom>
          <a:ln>
            <a:solidFill>
              <a:schemeClr val="tx1"/>
            </a:solidFill>
          </a:ln>
        </p:spPr>
      </p:pic>
    </p:spTree>
    <p:extLst>
      <p:ext uri="{BB962C8B-B14F-4D97-AF65-F5344CB8AC3E}">
        <p14:creationId xmlns:p14="http://schemas.microsoft.com/office/powerpoint/2010/main" val="2666601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45657-F8F2-92EA-4FD7-0046634393E3}"/>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1A12A17B-D866-F1CC-A05C-B04DA2CFD674}"/>
              </a:ext>
            </a:extLst>
          </p:cNvPr>
          <p:cNvPicPr>
            <a:picLocks noChangeAspect="1"/>
          </p:cNvPicPr>
          <p:nvPr/>
        </p:nvPicPr>
        <p:blipFill>
          <a:blip r:embed="rId2"/>
          <a:stretch>
            <a:fillRect/>
          </a:stretch>
        </p:blipFill>
        <p:spPr>
          <a:xfrm>
            <a:off x="3410134" y="914489"/>
            <a:ext cx="7916061" cy="5029021"/>
          </a:xfrm>
          <a:prstGeom prst="rect">
            <a:avLst/>
          </a:prstGeom>
        </p:spPr>
      </p:pic>
      <p:sp>
        <p:nvSpPr>
          <p:cNvPr id="6" name="Title 1">
            <a:extLst>
              <a:ext uri="{FF2B5EF4-FFF2-40B4-BE49-F238E27FC236}">
                <a16:creationId xmlns:a16="http://schemas.microsoft.com/office/drawing/2014/main" id="{832A004B-0866-7235-2186-FBE6E1B5EEDD}"/>
              </a:ext>
            </a:extLst>
          </p:cNvPr>
          <p:cNvSpPr txBox="1">
            <a:spLocks/>
          </p:cNvSpPr>
          <p:nvPr/>
        </p:nvSpPr>
        <p:spPr>
          <a:xfrm>
            <a:off x="252919" y="1123838"/>
            <a:ext cx="2947482" cy="107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3200" b="1"/>
              <a:t>Traitement des enfants</a:t>
            </a:r>
          </a:p>
        </p:txBody>
      </p:sp>
      <p:sp>
        <p:nvSpPr>
          <p:cNvPr id="7" name="TextBox 6">
            <a:extLst>
              <a:ext uri="{FF2B5EF4-FFF2-40B4-BE49-F238E27FC236}">
                <a16:creationId xmlns:a16="http://schemas.microsoft.com/office/drawing/2014/main" id="{5F2D14D5-2DBD-60BF-463B-1B65CF1C4243}"/>
              </a:ext>
            </a:extLst>
          </p:cNvPr>
          <p:cNvSpPr txBox="1"/>
          <p:nvPr/>
        </p:nvSpPr>
        <p:spPr>
          <a:xfrm>
            <a:off x="256033" y="2009466"/>
            <a:ext cx="2944368" cy="3323987"/>
          </a:xfrm>
          <a:prstGeom prst="rect">
            <a:avLst/>
          </a:prstGeom>
          <a:noFill/>
        </p:spPr>
        <p:txBody>
          <a:bodyPr wrap="square" rtlCol="0">
            <a:spAutoFit/>
          </a:bodyPr>
          <a:lstStyle/>
          <a:p>
            <a:pPr marL="342900" indent="-342900">
              <a:buFont typeface="+mj-lt"/>
              <a:buAutoNum type="arabicPeriod"/>
            </a:pPr>
            <a:r>
              <a:rPr lang="en-US" sz="1600" dirty="0">
                <a:solidFill>
                  <a:schemeClr val="bg1"/>
                </a:solidFill>
              </a:rPr>
              <a:t>Entrez </a:t>
            </a:r>
            <a:r>
              <a:rPr lang="en-US" sz="1600" dirty="0" err="1">
                <a:solidFill>
                  <a:schemeClr val="bg1"/>
                </a:solidFill>
              </a:rPr>
              <a:t>cotrim</a:t>
            </a:r>
            <a:r>
              <a:rPr lang="en-US" sz="1600" dirty="0">
                <a:solidFill>
                  <a:schemeClr val="bg1"/>
                </a:solidFill>
              </a:rPr>
              <a:t> pour 2024</a:t>
            </a:r>
          </a:p>
          <a:p>
            <a:pPr marL="342900" indent="-342900">
              <a:buFont typeface="+mj-lt"/>
              <a:buAutoNum type="arabicPeriod"/>
            </a:pPr>
            <a:r>
              <a:rPr lang="en-US" sz="1600" dirty="0">
                <a:solidFill>
                  <a:schemeClr val="bg1"/>
                </a:solidFill>
              </a:rPr>
              <a:t>Entrez dans ART pour 2024, </a:t>
            </a:r>
            <a:r>
              <a:rPr lang="en-US" sz="1600" dirty="0" err="1">
                <a:solidFill>
                  <a:schemeClr val="bg1"/>
                </a:solidFill>
              </a:rPr>
              <a:t>globalement</a:t>
            </a:r>
            <a:r>
              <a:rPr lang="en-US" sz="1600" dirty="0">
                <a:solidFill>
                  <a:schemeClr val="bg1"/>
                </a:solidFill>
              </a:rPr>
              <a:t> </a:t>
            </a:r>
            <a:r>
              <a:rPr lang="en-US" sz="1600" u="sng" dirty="0" err="1">
                <a:solidFill>
                  <a:schemeClr val="bg1"/>
                </a:solidFill>
              </a:rPr>
              <a:t>ou</a:t>
            </a:r>
            <a:r>
              <a:rPr lang="en-US" sz="1600" u="sng" dirty="0">
                <a:solidFill>
                  <a:schemeClr val="bg1"/>
                </a:solidFill>
              </a:rPr>
              <a:t> </a:t>
            </a:r>
            <a:r>
              <a:rPr lang="en-US" sz="1600" dirty="0">
                <a:solidFill>
                  <a:schemeClr val="bg1"/>
                </a:solidFill>
              </a:rPr>
              <a:t>par </a:t>
            </a:r>
            <a:r>
              <a:rPr lang="en-US" sz="1600" dirty="0" err="1">
                <a:solidFill>
                  <a:schemeClr val="bg1"/>
                </a:solidFill>
              </a:rPr>
              <a:t>âge</a:t>
            </a:r>
            <a:endParaRPr lang="en-US" sz="1600" dirty="0">
              <a:solidFill>
                <a:schemeClr val="bg1"/>
              </a:solidFill>
            </a:endParaRPr>
          </a:p>
          <a:p>
            <a:pPr marL="342900" indent="-342900">
              <a:buFont typeface="+mj-lt"/>
              <a:buAutoNum type="arabicPeriod"/>
            </a:pPr>
            <a:r>
              <a:rPr lang="en-US" sz="1600" dirty="0">
                <a:solidFill>
                  <a:schemeClr val="bg1"/>
                </a:solidFill>
              </a:rPr>
              <a:t>Entrez dans </a:t>
            </a:r>
            <a:r>
              <a:rPr lang="en-US" sz="1600" dirty="0" err="1">
                <a:solidFill>
                  <a:schemeClr val="bg1"/>
                </a:solidFill>
              </a:rPr>
              <a:t>l'interruption</a:t>
            </a:r>
            <a:r>
              <a:rPr lang="en-US" sz="1600" dirty="0">
                <a:solidFill>
                  <a:schemeClr val="bg1"/>
                </a:solidFill>
              </a:rPr>
              <a:t> ART</a:t>
            </a:r>
          </a:p>
          <a:p>
            <a:pPr marL="342900" indent="-342900">
              <a:buFont typeface="+mj-lt"/>
              <a:buAutoNum type="arabicPeriod"/>
            </a:pPr>
            <a:r>
              <a:rPr lang="en-US" sz="1600" dirty="0">
                <a:solidFill>
                  <a:schemeClr val="bg1"/>
                </a:solidFill>
              </a:rPr>
              <a:t>(</a:t>
            </a:r>
            <a:r>
              <a:rPr lang="en-US" sz="1600" dirty="0" err="1">
                <a:solidFill>
                  <a:schemeClr val="bg1"/>
                </a:solidFill>
              </a:rPr>
              <a:t>Facultatif</a:t>
            </a:r>
            <a:r>
              <a:rPr lang="en-US" sz="1600" dirty="0">
                <a:solidFill>
                  <a:schemeClr val="bg1"/>
                </a:solidFill>
              </a:rPr>
              <a:t>) </a:t>
            </a:r>
            <a:r>
              <a:rPr lang="en-US" sz="1600" dirty="0" err="1">
                <a:solidFill>
                  <a:schemeClr val="bg1"/>
                </a:solidFill>
              </a:rPr>
              <a:t>Indiquez</a:t>
            </a:r>
            <a:r>
              <a:rPr lang="en-US" sz="1600" dirty="0">
                <a:solidFill>
                  <a:schemeClr val="bg1"/>
                </a:solidFill>
              </a:rPr>
              <a:t> le </a:t>
            </a:r>
            <a:r>
              <a:rPr lang="en-US" sz="1600" dirty="0" err="1">
                <a:solidFill>
                  <a:schemeClr val="bg1"/>
                </a:solidFill>
              </a:rPr>
              <a:t>nombre</a:t>
            </a:r>
            <a:r>
              <a:rPr lang="en-US" sz="1600" dirty="0">
                <a:solidFill>
                  <a:schemeClr val="bg1"/>
                </a:solidFill>
              </a:rPr>
              <a:t> de </a:t>
            </a:r>
            <a:r>
              <a:rPr lang="en-US" sz="1600" dirty="0" err="1">
                <a:solidFill>
                  <a:schemeClr val="bg1"/>
                </a:solidFill>
              </a:rPr>
              <a:t>personnes</a:t>
            </a:r>
            <a:r>
              <a:rPr lang="en-US" sz="1600" dirty="0">
                <a:solidFill>
                  <a:schemeClr val="bg1"/>
                </a:solidFill>
              </a:rPr>
              <a:t> </a:t>
            </a:r>
            <a:r>
              <a:rPr lang="en-US" sz="1600" dirty="0" err="1">
                <a:solidFill>
                  <a:schemeClr val="bg1"/>
                </a:solidFill>
              </a:rPr>
              <a:t>ayant</a:t>
            </a:r>
            <a:r>
              <a:rPr lang="en-US" sz="1600" dirty="0">
                <a:solidFill>
                  <a:schemeClr val="bg1"/>
                </a:solidFill>
              </a:rPr>
              <a:t> </a:t>
            </a:r>
            <a:r>
              <a:rPr lang="en-US" sz="1600" dirty="0" err="1">
                <a:solidFill>
                  <a:schemeClr val="bg1"/>
                </a:solidFill>
              </a:rPr>
              <a:t>initié</a:t>
            </a:r>
            <a:r>
              <a:rPr lang="en-US" sz="1600" dirty="0">
                <a:solidFill>
                  <a:schemeClr val="bg1"/>
                </a:solidFill>
              </a:rPr>
              <a:t> un </a:t>
            </a:r>
            <a:r>
              <a:rPr lang="en-US" sz="1600" dirty="0" err="1">
                <a:solidFill>
                  <a:schemeClr val="bg1"/>
                </a:solidFill>
              </a:rPr>
              <a:t>traitement</a:t>
            </a:r>
            <a:r>
              <a:rPr lang="en-US" sz="1600" dirty="0">
                <a:solidFill>
                  <a:schemeClr val="bg1"/>
                </a:solidFill>
              </a:rPr>
              <a:t> </a:t>
            </a:r>
            <a:r>
              <a:rPr lang="en-US" sz="1600" dirty="0" err="1">
                <a:solidFill>
                  <a:schemeClr val="bg1"/>
                </a:solidFill>
              </a:rPr>
              <a:t>antirétroviral</a:t>
            </a:r>
            <a:r>
              <a:rPr lang="en-US" sz="1600" dirty="0">
                <a:solidFill>
                  <a:schemeClr val="bg1"/>
                </a:solidFill>
              </a:rPr>
              <a:t>.</a:t>
            </a:r>
          </a:p>
          <a:p>
            <a:pPr marL="342900" indent="-342900">
              <a:buFont typeface="+mj-lt"/>
              <a:buAutoNum type="arabicPeriod"/>
            </a:pPr>
            <a:r>
              <a:rPr lang="en-US" sz="1800" b="0" i="0" u="none" strike="noStrike" dirty="0" err="1">
                <a:solidFill>
                  <a:schemeClr val="bg1"/>
                </a:solidFill>
                <a:effectLst/>
                <a:latin typeface="Corbel" panose="020B0503020204020204" pitchFamily="34" charset="0"/>
              </a:rPr>
              <a:t>Visualier</a:t>
            </a:r>
            <a:r>
              <a:rPr lang="en-US" sz="1800" b="0" i="0" u="none" strike="noStrike" dirty="0">
                <a:solidFill>
                  <a:schemeClr val="bg1"/>
                </a:solidFill>
                <a:effectLst/>
                <a:latin typeface="Corbel" panose="020B0503020204020204" pitchFamily="34" charset="0"/>
              </a:rPr>
              <a:t> les </a:t>
            </a:r>
            <a:r>
              <a:rPr lang="en-US" sz="1800" b="0" i="0" u="none" strike="noStrike" dirty="0" err="1">
                <a:solidFill>
                  <a:schemeClr val="bg1"/>
                </a:solidFill>
                <a:effectLst/>
                <a:latin typeface="Corbel" panose="020B0503020204020204" pitchFamily="34" charset="0"/>
              </a:rPr>
              <a:t>Valeurs</a:t>
            </a:r>
            <a:endParaRPr lang="en-US" sz="1600" dirty="0">
              <a:solidFill>
                <a:schemeClr val="bg1"/>
              </a:solidFill>
            </a:endParaRPr>
          </a:p>
          <a:p>
            <a:r>
              <a:rPr lang="en-US" sz="1600" b="1" dirty="0">
                <a:solidFill>
                  <a:schemeClr val="bg1"/>
                </a:solidFill>
              </a:rPr>
              <a:t>Nouvelles </a:t>
            </a:r>
            <a:r>
              <a:rPr lang="en-US" sz="1600" b="1" dirty="0" err="1">
                <a:solidFill>
                  <a:schemeClr val="bg1"/>
                </a:solidFill>
              </a:rPr>
              <a:t>fonctionnalités</a:t>
            </a:r>
            <a:endParaRPr lang="en-US" sz="1600" b="1" dirty="0">
              <a:solidFill>
                <a:schemeClr val="bg1"/>
              </a:solidFill>
            </a:endParaRPr>
          </a:p>
          <a:p>
            <a:pPr marL="342900" indent="-342900">
              <a:buFont typeface="+mj-lt"/>
              <a:buAutoNum type="alphaUcPeriod"/>
            </a:pPr>
            <a:r>
              <a:rPr lang="en-US" sz="1600" dirty="0" err="1">
                <a:solidFill>
                  <a:schemeClr val="bg1"/>
                </a:solidFill>
              </a:rPr>
              <a:t>Taux</a:t>
            </a:r>
            <a:r>
              <a:rPr lang="en-US" sz="1600" dirty="0">
                <a:solidFill>
                  <a:schemeClr val="bg1"/>
                </a:solidFill>
              </a:rPr>
              <a:t> </a:t>
            </a:r>
            <a:r>
              <a:rPr lang="en-US" sz="1600" dirty="0" err="1">
                <a:solidFill>
                  <a:schemeClr val="bg1"/>
                </a:solidFill>
              </a:rPr>
              <a:t>d'ajustement</a:t>
            </a:r>
            <a:r>
              <a:rPr lang="en-US" sz="1600" dirty="0">
                <a:solidFill>
                  <a:schemeClr val="bg1"/>
                </a:solidFill>
              </a:rPr>
              <a:t> et </a:t>
            </a:r>
            <a:r>
              <a:rPr lang="en-US" sz="1600" dirty="0" err="1">
                <a:solidFill>
                  <a:schemeClr val="bg1"/>
                </a:solidFill>
              </a:rPr>
              <a:t>réaffectation</a:t>
            </a:r>
            <a:r>
              <a:rPr lang="en-US" sz="1600" dirty="0">
                <a:solidFill>
                  <a:schemeClr val="bg1"/>
                </a:solidFill>
              </a:rPr>
              <a:t> des patients</a:t>
            </a:r>
          </a:p>
        </p:txBody>
      </p:sp>
      <p:sp>
        <p:nvSpPr>
          <p:cNvPr id="10" name="Rectangle 9">
            <a:extLst>
              <a:ext uri="{FF2B5EF4-FFF2-40B4-BE49-F238E27FC236}">
                <a16:creationId xmlns:a16="http://schemas.microsoft.com/office/drawing/2014/main" id="{702A7E50-F4A9-4CEE-8C57-9680E866849B}"/>
              </a:ext>
            </a:extLst>
          </p:cNvPr>
          <p:cNvSpPr/>
          <p:nvPr/>
        </p:nvSpPr>
        <p:spPr>
          <a:xfrm>
            <a:off x="8170769" y="1519852"/>
            <a:ext cx="371475" cy="2261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6F5E4AB-7817-2D1E-4995-D9AADAC18017}"/>
              </a:ext>
            </a:extLst>
          </p:cNvPr>
          <p:cNvSpPr/>
          <p:nvPr/>
        </p:nvSpPr>
        <p:spPr>
          <a:xfrm>
            <a:off x="7851889" y="2393236"/>
            <a:ext cx="690355" cy="2261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A93B2BE-0CF6-5A3D-401D-215735BA293F}"/>
              </a:ext>
            </a:extLst>
          </p:cNvPr>
          <p:cNvSpPr/>
          <p:nvPr/>
        </p:nvSpPr>
        <p:spPr>
          <a:xfrm>
            <a:off x="7851889" y="3020309"/>
            <a:ext cx="690355" cy="7275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1DA4659-BE2F-E1C9-10EA-1E188AA7F462}"/>
              </a:ext>
            </a:extLst>
          </p:cNvPr>
          <p:cNvSpPr/>
          <p:nvPr/>
        </p:nvSpPr>
        <p:spPr>
          <a:xfrm>
            <a:off x="7859874" y="1450043"/>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1</a:t>
            </a:r>
          </a:p>
        </p:txBody>
      </p:sp>
      <p:sp>
        <p:nvSpPr>
          <p:cNvPr id="14" name="Oval 13">
            <a:extLst>
              <a:ext uri="{FF2B5EF4-FFF2-40B4-BE49-F238E27FC236}">
                <a16:creationId xmlns:a16="http://schemas.microsoft.com/office/drawing/2014/main" id="{2F36DF7F-BED2-F57A-0324-94DDED3C2A3F}"/>
              </a:ext>
            </a:extLst>
          </p:cNvPr>
          <p:cNvSpPr/>
          <p:nvPr/>
        </p:nvSpPr>
        <p:spPr>
          <a:xfrm>
            <a:off x="8962297" y="2645584"/>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2</a:t>
            </a:r>
          </a:p>
        </p:txBody>
      </p:sp>
      <p:sp>
        <p:nvSpPr>
          <p:cNvPr id="16" name="Oval 15">
            <a:extLst>
              <a:ext uri="{FF2B5EF4-FFF2-40B4-BE49-F238E27FC236}">
                <a16:creationId xmlns:a16="http://schemas.microsoft.com/office/drawing/2014/main" id="{680A04F8-C101-CDF7-D249-108DC7D5F029}"/>
              </a:ext>
            </a:extLst>
          </p:cNvPr>
          <p:cNvSpPr/>
          <p:nvPr/>
        </p:nvSpPr>
        <p:spPr>
          <a:xfrm>
            <a:off x="5029659" y="5366016"/>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5</a:t>
            </a:r>
          </a:p>
        </p:txBody>
      </p:sp>
      <p:cxnSp>
        <p:nvCxnSpPr>
          <p:cNvPr id="19" name="Straight Arrow Connector 18">
            <a:extLst>
              <a:ext uri="{FF2B5EF4-FFF2-40B4-BE49-F238E27FC236}">
                <a16:creationId xmlns:a16="http://schemas.microsoft.com/office/drawing/2014/main" id="{30C06D83-A14E-17FD-0CDC-F6745DDF4ED7}"/>
              </a:ext>
            </a:extLst>
          </p:cNvPr>
          <p:cNvCxnSpPr>
            <a:cxnSpLocks/>
            <a:stCxn id="14" idx="1"/>
            <a:endCxn id="11" idx="3"/>
          </p:cNvCxnSpPr>
          <p:nvPr/>
        </p:nvCxnSpPr>
        <p:spPr>
          <a:xfrm flipH="1" flipV="1">
            <a:off x="8542244" y="2506308"/>
            <a:ext cx="473617" cy="19284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73414A3-D0E6-2FA8-2019-0E70E6E98C2D}"/>
              </a:ext>
            </a:extLst>
          </p:cNvPr>
          <p:cNvCxnSpPr>
            <a:cxnSpLocks/>
            <a:stCxn id="14" idx="3"/>
            <a:endCxn id="12" idx="3"/>
          </p:cNvCxnSpPr>
          <p:nvPr/>
        </p:nvCxnSpPr>
        <p:spPr>
          <a:xfrm flipH="1">
            <a:off x="8542244" y="2957780"/>
            <a:ext cx="473617" cy="426323"/>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30CADF5-10B0-E9FF-5CBD-712BF819B282}"/>
              </a:ext>
            </a:extLst>
          </p:cNvPr>
          <p:cNvSpPr/>
          <p:nvPr/>
        </p:nvSpPr>
        <p:spPr>
          <a:xfrm>
            <a:off x="8225634" y="4145348"/>
            <a:ext cx="371475" cy="2261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D2B4DF3-CF08-B32C-87D6-9176700127D0}"/>
              </a:ext>
            </a:extLst>
          </p:cNvPr>
          <p:cNvSpPr/>
          <p:nvPr/>
        </p:nvSpPr>
        <p:spPr>
          <a:xfrm>
            <a:off x="8962297" y="4631179"/>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3</a:t>
            </a:r>
          </a:p>
        </p:txBody>
      </p:sp>
      <p:sp>
        <p:nvSpPr>
          <p:cNvPr id="5" name="Rectangle 4">
            <a:extLst>
              <a:ext uri="{FF2B5EF4-FFF2-40B4-BE49-F238E27FC236}">
                <a16:creationId xmlns:a16="http://schemas.microsoft.com/office/drawing/2014/main" id="{1A789314-4D84-4729-47DA-CBD45AEE0934}"/>
              </a:ext>
            </a:extLst>
          </p:cNvPr>
          <p:cNvSpPr/>
          <p:nvPr/>
        </p:nvSpPr>
        <p:spPr>
          <a:xfrm>
            <a:off x="6499397" y="5439555"/>
            <a:ext cx="1543357" cy="2261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46C68E80-717E-A03F-B506-2A71C2E3108D}"/>
              </a:ext>
            </a:extLst>
          </p:cNvPr>
          <p:cNvCxnSpPr>
            <a:cxnSpLocks/>
            <a:stCxn id="15" idx="1"/>
            <a:endCxn id="4" idx="3"/>
          </p:cNvCxnSpPr>
          <p:nvPr/>
        </p:nvCxnSpPr>
        <p:spPr>
          <a:xfrm flipH="1" flipV="1">
            <a:off x="8597109" y="4258420"/>
            <a:ext cx="418752" cy="426323"/>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20E215C-4973-0557-0414-0DBA9D3C010F}"/>
              </a:ext>
            </a:extLst>
          </p:cNvPr>
          <p:cNvCxnSpPr>
            <a:cxnSpLocks/>
            <a:stCxn id="15" idx="3"/>
            <a:endCxn id="5" idx="3"/>
          </p:cNvCxnSpPr>
          <p:nvPr/>
        </p:nvCxnSpPr>
        <p:spPr>
          <a:xfrm flipH="1">
            <a:off x="8042754" y="4943375"/>
            <a:ext cx="973107" cy="609252"/>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0B6F7853-9C5B-F1B4-8558-BEF8750CCBDC}"/>
              </a:ext>
            </a:extLst>
          </p:cNvPr>
          <p:cNvSpPr/>
          <p:nvPr/>
        </p:nvSpPr>
        <p:spPr>
          <a:xfrm>
            <a:off x="8201638" y="4397808"/>
            <a:ext cx="371475" cy="3364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C8F36AF0-389F-0080-836A-B3E472804663}"/>
              </a:ext>
            </a:extLst>
          </p:cNvPr>
          <p:cNvSpPr/>
          <p:nvPr/>
        </p:nvSpPr>
        <p:spPr>
          <a:xfrm>
            <a:off x="7859874" y="4137276"/>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4</a:t>
            </a:r>
          </a:p>
        </p:txBody>
      </p:sp>
      <p:sp>
        <p:nvSpPr>
          <p:cNvPr id="31" name="Oval 30">
            <a:extLst>
              <a:ext uri="{FF2B5EF4-FFF2-40B4-BE49-F238E27FC236}">
                <a16:creationId xmlns:a16="http://schemas.microsoft.com/office/drawing/2014/main" id="{50C046D7-46CC-48C3-0489-AAF96B2D6B7B}"/>
              </a:ext>
            </a:extLst>
          </p:cNvPr>
          <p:cNvSpPr/>
          <p:nvPr/>
        </p:nvSpPr>
        <p:spPr>
          <a:xfrm>
            <a:off x="3044374" y="3779588"/>
            <a:ext cx="365760" cy="365760"/>
          </a:xfrm>
          <a:prstGeom prst="ellipse">
            <a:avLst/>
          </a:prstGeom>
          <a:solidFill>
            <a:srgbClr val="FFFFCC"/>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accent1">
                    <a:lumMod val="75000"/>
                  </a:schemeClr>
                </a:solidFill>
                <a:latin typeface="Calibri (Body)"/>
              </a:rPr>
              <a:t>A</a:t>
            </a:r>
          </a:p>
        </p:txBody>
      </p:sp>
      <p:pic>
        <p:nvPicPr>
          <p:cNvPr id="2" name="Picture 1">
            <a:extLst>
              <a:ext uri="{FF2B5EF4-FFF2-40B4-BE49-F238E27FC236}">
                <a16:creationId xmlns:a16="http://schemas.microsoft.com/office/drawing/2014/main" id="{7ECE5260-54FC-572E-0928-A06C508CA8F0}"/>
              </a:ext>
            </a:extLst>
          </p:cNvPr>
          <p:cNvPicPr>
            <a:picLocks noChangeAspect="1"/>
          </p:cNvPicPr>
          <p:nvPr/>
        </p:nvPicPr>
        <p:blipFill>
          <a:blip r:embed="rId3"/>
          <a:stretch>
            <a:fillRect/>
          </a:stretch>
        </p:blipFill>
        <p:spPr>
          <a:xfrm>
            <a:off x="654134" y="314860"/>
            <a:ext cx="2145051" cy="703779"/>
          </a:xfrm>
          <a:prstGeom prst="rect">
            <a:avLst/>
          </a:prstGeom>
          <a:ln>
            <a:solidFill>
              <a:schemeClr val="tx1"/>
            </a:solidFill>
          </a:ln>
        </p:spPr>
      </p:pic>
    </p:spTree>
    <p:extLst>
      <p:ext uri="{BB962C8B-B14F-4D97-AF65-F5344CB8AC3E}">
        <p14:creationId xmlns:p14="http://schemas.microsoft.com/office/powerpoint/2010/main" val="1108573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E5314F-8197-F304-9115-D0ED417824C3}"/>
              </a:ext>
            </a:extLst>
          </p:cNvPr>
          <p:cNvPicPr>
            <a:picLocks noChangeAspect="1"/>
          </p:cNvPicPr>
          <p:nvPr/>
        </p:nvPicPr>
        <p:blipFill>
          <a:blip r:embed="rId2"/>
          <a:stretch>
            <a:fillRect/>
          </a:stretch>
        </p:blipFill>
        <p:spPr>
          <a:xfrm>
            <a:off x="3619893" y="1018638"/>
            <a:ext cx="8079068" cy="2605369"/>
          </a:xfrm>
          <a:prstGeom prst="rect">
            <a:avLst/>
          </a:prstGeom>
        </p:spPr>
      </p:pic>
      <p:sp>
        <p:nvSpPr>
          <p:cNvPr id="4" name="Content Placeholder 3">
            <a:extLst>
              <a:ext uri="{FF2B5EF4-FFF2-40B4-BE49-F238E27FC236}">
                <a16:creationId xmlns:a16="http://schemas.microsoft.com/office/drawing/2014/main" id="{B946EB0B-5F46-F8B2-BC90-3E36829FBBD4}"/>
              </a:ext>
            </a:extLst>
          </p:cNvPr>
          <p:cNvSpPr>
            <a:spLocks noGrp="1"/>
          </p:cNvSpPr>
          <p:nvPr>
            <p:ph idx="1"/>
          </p:nvPr>
        </p:nvSpPr>
        <p:spPr>
          <a:xfrm>
            <a:off x="3869268" y="3785418"/>
            <a:ext cx="7315200" cy="2199329"/>
          </a:xfrm>
        </p:spPr>
        <p:txBody>
          <a:bodyPr/>
          <a:lstStyle/>
          <a:p>
            <a:r>
              <a:rPr lang="en-US" dirty="0"/>
              <a:t>Mise à jour avec les données de 2024 sur le TAR par </a:t>
            </a:r>
            <a:r>
              <a:rPr lang="en-US" dirty="0" err="1"/>
              <a:t>âge</a:t>
            </a:r>
            <a:r>
              <a:rPr lang="en-US" dirty="0"/>
              <a:t> et par </a:t>
            </a:r>
            <a:r>
              <a:rPr lang="en-US" dirty="0" err="1"/>
              <a:t>sexe</a:t>
            </a:r>
            <a:endParaRPr lang="en-US" dirty="0"/>
          </a:p>
          <a:p>
            <a:r>
              <a:rPr lang="en-US" dirty="0" err="1"/>
              <a:t>Ces</a:t>
            </a:r>
            <a:r>
              <a:rPr lang="en-US" dirty="0"/>
              <a:t> données </a:t>
            </a:r>
            <a:r>
              <a:rPr lang="en-US" dirty="0" err="1"/>
              <a:t>peuvent</a:t>
            </a:r>
            <a:r>
              <a:rPr lang="en-US" dirty="0"/>
              <a:t> </a:t>
            </a:r>
            <a:r>
              <a:rPr lang="en-US" dirty="0" err="1"/>
              <a:t>être</a:t>
            </a:r>
            <a:r>
              <a:rPr lang="en-US" dirty="0"/>
              <a:t> </a:t>
            </a:r>
            <a:r>
              <a:rPr lang="en-US" dirty="0" err="1"/>
              <a:t>utilisées</a:t>
            </a:r>
            <a:r>
              <a:rPr lang="en-US" dirty="0"/>
              <a:t> pour des </a:t>
            </a:r>
            <a:r>
              <a:rPr lang="en-US" dirty="0" err="1"/>
              <a:t>contrôles</a:t>
            </a:r>
            <a:r>
              <a:rPr lang="en-US" dirty="0"/>
              <a:t> de validation </a:t>
            </a:r>
            <a:r>
              <a:rPr lang="en-US" dirty="0" err="1"/>
              <a:t>ou</a:t>
            </a:r>
            <a:r>
              <a:rPr lang="en-US" dirty="0"/>
              <a:t> pour </a:t>
            </a:r>
            <a:r>
              <a:rPr lang="en-US" dirty="0" err="1"/>
              <a:t>estimer</a:t>
            </a:r>
            <a:r>
              <a:rPr lang="en-US" dirty="0"/>
              <a:t> </a:t>
            </a:r>
            <a:r>
              <a:rPr lang="en-US" dirty="0" err="1"/>
              <a:t>l'incidence</a:t>
            </a:r>
            <a:r>
              <a:rPr lang="en-US" dirty="0"/>
              <a:t> par </a:t>
            </a:r>
            <a:r>
              <a:rPr lang="en-US" dirty="0" err="1"/>
              <a:t>âge</a:t>
            </a:r>
            <a:endParaRPr lang="en-US" dirty="0"/>
          </a:p>
          <a:p>
            <a:pPr lvl="1"/>
            <a:r>
              <a:rPr lang="en-US" dirty="0"/>
              <a:t>Il </a:t>
            </a:r>
            <a:r>
              <a:rPr lang="en-US" dirty="0" err="1"/>
              <a:t>serait</a:t>
            </a:r>
            <a:r>
              <a:rPr lang="en-US" dirty="0"/>
              <a:t> plus utile de </a:t>
            </a:r>
            <a:r>
              <a:rPr lang="en-US" dirty="0" err="1"/>
              <a:t>ventiler</a:t>
            </a:r>
            <a:r>
              <a:rPr lang="en-US" dirty="0"/>
              <a:t> les données par </a:t>
            </a:r>
            <a:r>
              <a:rPr lang="en-US" dirty="0" err="1"/>
              <a:t>groupes</a:t>
            </a:r>
            <a:r>
              <a:rPr lang="en-US" dirty="0"/>
              <a:t> </a:t>
            </a:r>
            <a:r>
              <a:rPr lang="en-US" dirty="0" err="1"/>
              <a:t>d'âge</a:t>
            </a:r>
            <a:r>
              <a:rPr lang="en-US" dirty="0"/>
              <a:t> </a:t>
            </a:r>
            <a:r>
              <a:rPr lang="en-US" dirty="0" err="1"/>
              <a:t>quinquennaux</a:t>
            </a:r>
            <a:r>
              <a:rPr lang="en-US" dirty="0"/>
              <a:t>.</a:t>
            </a:r>
          </a:p>
        </p:txBody>
      </p:sp>
      <p:sp>
        <p:nvSpPr>
          <p:cNvPr id="2" name="Title 1">
            <a:extLst>
              <a:ext uri="{FF2B5EF4-FFF2-40B4-BE49-F238E27FC236}">
                <a16:creationId xmlns:a16="http://schemas.microsoft.com/office/drawing/2014/main" id="{0BEA9109-82A3-9BD7-EBFD-690867FE825F}"/>
              </a:ext>
            </a:extLst>
          </p:cNvPr>
          <p:cNvSpPr>
            <a:spLocks noGrp="1"/>
          </p:cNvSpPr>
          <p:nvPr>
            <p:ph type="title"/>
          </p:nvPr>
        </p:nvSpPr>
        <p:spPr/>
        <p:txBody>
          <a:bodyPr/>
          <a:lstStyle/>
          <a:p>
            <a:r>
              <a:rPr lang="en-US" b="1" dirty="0"/>
              <a:t>TAR par </a:t>
            </a:r>
            <a:r>
              <a:rPr lang="en-US" b="1" dirty="0" err="1"/>
              <a:t>âge</a:t>
            </a:r>
            <a:endParaRPr lang="en-US" b="1" dirty="0"/>
          </a:p>
        </p:txBody>
      </p:sp>
      <p:sp>
        <p:nvSpPr>
          <p:cNvPr id="10" name="Rectangle 9">
            <a:extLst>
              <a:ext uri="{FF2B5EF4-FFF2-40B4-BE49-F238E27FC236}">
                <a16:creationId xmlns:a16="http://schemas.microsoft.com/office/drawing/2014/main" id="{43320B5C-79A1-0C1C-AC76-E063C94A7546}"/>
              </a:ext>
            </a:extLst>
          </p:cNvPr>
          <p:cNvSpPr/>
          <p:nvPr/>
        </p:nvSpPr>
        <p:spPr>
          <a:xfrm>
            <a:off x="10349270" y="2326149"/>
            <a:ext cx="560438" cy="12978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1F8B4E4-84FB-F72B-AB6D-3E9D91488D4E}"/>
              </a:ext>
            </a:extLst>
          </p:cNvPr>
          <p:cNvPicPr>
            <a:picLocks noChangeAspect="1"/>
          </p:cNvPicPr>
          <p:nvPr/>
        </p:nvPicPr>
        <p:blipFill>
          <a:blip r:embed="rId3"/>
          <a:stretch>
            <a:fillRect/>
          </a:stretch>
        </p:blipFill>
        <p:spPr>
          <a:xfrm>
            <a:off x="654134" y="314860"/>
            <a:ext cx="2145051" cy="703779"/>
          </a:xfrm>
          <a:prstGeom prst="rect">
            <a:avLst/>
          </a:prstGeom>
          <a:ln>
            <a:solidFill>
              <a:schemeClr val="tx1"/>
            </a:solidFill>
          </a:ln>
        </p:spPr>
      </p:pic>
    </p:spTree>
    <p:extLst>
      <p:ext uri="{BB962C8B-B14F-4D97-AF65-F5344CB8AC3E}">
        <p14:creationId xmlns:p14="http://schemas.microsoft.com/office/powerpoint/2010/main" val="829493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66595A8-CDDF-88F2-1B94-B095449FE4F5}"/>
              </a:ext>
            </a:extLst>
          </p:cNvPr>
          <p:cNvPicPr>
            <a:picLocks noChangeAspect="1"/>
          </p:cNvPicPr>
          <p:nvPr/>
        </p:nvPicPr>
        <p:blipFill>
          <a:blip r:embed="rId2"/>
          <a:stretch>
            <a:fillRect/>
          </a:stretch>
        </p:blipFill>
        <p:spPr>
          <a:xfrm>
            <a:off x="3535052" y="1123838"/>
            <a:ext cx="6853286" cy="5307291"/>
          </a:xfrm>
          <a:prstGeom prst="rect">
            <a:avLst/>
          </a:prstGeom>
        </p:spPr>
      </p:pic>
      <p:sp>
        <p:nvSpPr>
          <p:cNvPr id="4" name="Title 1">
            <a:extLst>
              <a:ext uri="{FF2B5EF4-FFF2-40B4-BE49-F238E27FC236}">
                <a16:creationId xmlns:a16="http://schemas.microsoft.com/office/drawing/2014/main" id="{3C4B856E-4628-A15D-721D-F48F0BCF13F4}"/>
              </a:ext>
            </a:extLst>
          </p:cNvPr>
          <p:cNvSpPr txBox="1">
            <a:spLocks/>
          </p:cNvSpPr>
          <p:nvPr/>
        </p:nvSpPr>
        <p:spPr>
          <a:xfrm>
            <a:off x="252919" y="1123838"/>
            <a:ext cx="2947482" cy="107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3200" b="1"/>
              <a:t>Suppression virale</a:t>
            </a:r>
          </a:p>
        </p:txBody>
      </p:sp>
      <p:sp>
        <p:nvSpPr>
          <p:cNvPr id="5" name="TextBox 4">
            <a:extLst>
              <a:ext uri="{FF2B5EF4-FFF2-40B4-BE49-F238E27FC236}">
                <a16:creationId xmlns:a16="http://schemas.microsoft.com/office/drawing/2014/main" id="{12747327-09A7-ACC2-2B70-48C134DD42BC}"/>
              </a:ext>
            </a:extLst>
          </p:cNvPr>
          <p:cNvSpPr txBox="1"/>
          <p:nvPr/>
        </p:nvSpPr>
        <p:spPr>
          <a:xfrm>
            <a:off x="256033" y="2776382"/>
            <a:ext cx="2944368" cy="2862322"/>
          </a:xfrm>
          <a:prstGeom prst="rect">
            <a:avLst/>
          </a:prstGeom>
          <a:noFill/>
        </p:spPr>
        <p:txBody>
          <a:bodyPr wrap="square" rtlCol="0">
            <a:spAutoFit/>
          </a:bodyPr>
          <a:lstStyle/>
          <a:p>
            <a:pPr marL="342900" indent="-342900">
              <a:buFont typeface="+mj-lt"/>
              <a:buAutoNum type="arabicPeriod"/>
            </a:pPr>
            <a:r>
              <a:rPr lang="en-US" sz="1800" dirty="0">
                <a:solidFill>
                  <a:schemeClr val="bg1"/>
                </a:solidFill>
              </a:rPr>
              <a:t>Entrez les données 2024 pour le </a:t>
            </a:r>
            <a:r>
              <a:rPr lang="en-US" sz="1800" dirty="0" err="1">
                <a:solidFill>
                  <a:schemeClr val="bg1"/>
                </a:solidFill>
              </a:rPr>
              <a:t>nombre</a:t>
            </a:r>
            <a:r>
              <a:rPr lang="en-US" sz="1800" dirty="0">
                <a:solidFill>
                  <a:schemeClr val="bg1"/>
                </a:solidFill>
              </a:rPr>
              <a:t> </a:t>
            </a:r>
            <a:r>
              <a:rPr lang="en-US" sz="1800" dirty="0" err="1">
                <a:solidFill>
                  <a:schemeClr val="bg1"/>
                </a:solidFill>
              </a:rPr>
              <a:t>testé</a:t>
            </a:r>
            <a:endParaRPr lang="en-US" sz="1800" dirty="0">
              <a:solidFill>
                <a:schemeClr val="bg1"/>
              </a:solidFill>
            </a:endParaRPr>
          </a:p>
          <a:p>
            <a:pPr marL="342900" indent="-342900">
              <a:buFont typeface="+mj-lt"/>
              <a:buAutoNum type="arabicPeriod"/>
            </a:pPr>
            <a:r>
              <a:rPr lang="en-US" dirty="0" err="1">
                <a:solidFill>
                  <a:schemeClr val="bg1"/>
                </a:solidFill>
              </a:rPr>
              <a:t>Saisissez</a:t>
            </a:r>
            <a:r>
              <a:rPr lang="en-US" dirty="0">
                <a:solidFill>
                  <a:schemeClr val="bg1"/>
                </a:solidFill>
              </a:rPr>
              <a:t> les données de 2024 pour le </a:t>
            </a:r>
            <a:r>
              <a:rPr lang="en-US" dirty="0" err="1">
                <a:solidFill>
                  <a:schemeClr val="bg1"/>
                </a:solidFill>
              </a:rPr>
              <a:t>nombre</a:t>
            </a:r>
            <a:r>
              <a:rPr lang="en-US" dirty="0">
                <a:solidFill>
                  <a:schemeClr val="bg1"/>
                </a:solidFill>
              </a:rPr>
              <a:t> de </a:t>
            </a:r>
            <a:r>
              <a:rPr lang="en-US" dirty="0" err="1">
                <a:solidFill>
                  <a:schemeClr val="bg1"/>
                </a:solidFill>
              </a:rPr>
              <a:t>personnes</a:t>
            </a:r>
            <a:r>
              <a:rPr lang="en-US" dirty="0">
                <a:solidFill>
                  <a:schemeClr val="bg1"/>
                </a:solidFill>
              </a:rPr>
              <a:t> avec suppression </a:t>
            </a:r>
            <a:r>
              <a:rPr lang="en-US" dirty="0" err="1">
                <a:solidFill>
                  <a:schemeClr val="bg1"/>
                </a:solidFill>
              </a:rPr>
              <a:t>virale</a:t>
            </a:r>
            <a:r>
              <a:rPr lang="en-US" dirty="0">
                <a:solidFill>
                  <a:schemeClr val="bg1"/>
                </a:solidFill>
              </a:rPr>
              <a:t> </a:t>
            </a:r>
            <a:r>
              <a:rPr lang="en-US" dirty="0" err="1">
                <a:solidFill>
                  <a:schemeClr val="bg1"/>
                </a:solidFill>
              </a:rPr>
              <a:t>parmi</a:t>
            </a:r>
            <a:r>
              <a:rPr lang="en-US" dirty="0">
                <a:solidFill>
                  <a:schemeClr val="bg1"/>
                </a:solidFill>
              </a:rPr>
              <a:t> </a:t>
            </a:r>
            <a:r>
              <a:rPr lang="en-US" dirty="0" err="1">
                <a:solidFill>
                  <a:schemeClr val="bg1"/>
                </a:solidFill>
              </a:rPr>
              <a:t>celles</a:t>
            </a:r>
            <a:r>
              <a:rPr lang="en-US" dirty="0">
                <a:solidFill>
                  <a:schemeClr val="bg1"/>
                </a:solidFill>
              </a:rPr>
              <a:t> qui </a:t>
            </a:r>
            <a:r>
              <a:rPr lang="en-US" dirty="0" err="1">
                <a:solidFill>
                  <a:schemeClr val="bg1"/>
                </a:solidFill>
              </a:rPr>
              <a:t>ont</a:t>
            </a:r>
            <a:r>
              <a:rPr lang="en-US" dirty="0">
                <a:solidFill>
                  <a:schemeClr val="bg1"/>
                </a:solidFill>
              </a:rPr>
              <a:t> </a:t>
            </a:r>
            <a:r>
              <a:rPr lang="en-US" dirty="0" err="1">
                <a:solidFill>
                  <a:schemeClr val="bg1"/>
                </a:solidFill>
              </a:rPr>
              <a:t>été</a:t>
            </a:r>
            <a:r>
              <a:rPr lang="en-US" dirty="0">
                <a:solidFill>
                  <a:schemeClr val="bg1"/>
                </a:solidFill>
              </a:rPr>
              <a:t> </a:t>
            </a:r>
            <a:r>
              <a:rPr lang="en-US" dirty="0" err="1">
                <a:solidFill>
                  <a:schemeClr val="bg1"/>
                </a:solidFill>
              </a:rPr>
              <a:t>testées</a:t>
            </a:r>
            <a:r>
              <a:rPr lang="en-US" dirty="0">
                <a:solidFill>
                  <a:schemeClr val="bg1"/>
                </a:solidFill>
              </a:rPr>
              <a:t>.</a:t>
            </a:r>
          </a:p>
          <a:p>
            <a:pPr marL="342900" indent="-342900">
              <a:buFont typeface="+mj-lt"/>
              <a:buAutoNum type="arabicPeriod"/>
            </a:pPr>
            <a:r>
              <a:rPr lang="en-US" sz="1800" dirty="0" err="1">
                <a:solidFill>
                  <a:schemeClr val="bg1"/>
                </a:solidFill>
              </a:rPr>
              <a:t>Vérifiez</a:t>
            </a:r>
            <a:r>
              <a:rPr lang="en-US" sz="1800" dirty="0">
                <a:solidFill>
                  <a:schemeClr val="bg1"/>
                </a:solidFill>
              </a:rPr>
              <a:t> que le </a:t>
            </a:r>
            <a:r>
              <a:rPr lang="en-US" sz="1800" dirty="0" err="1">
                <a:solidFill>
                  <a:schemeClr val="bg1"/>
                </a:solidFill>
              </a:rPr>
              <a:t>seuil</a:t>
            </a:r>
            <a:r>
              <a:rPr lang="en-US" sz="1800" dirty="0">
                <a:solidFill>
                  <a:schemeClr val="bg1"/>
                </a:solidFill>
              </a:rPr>
              <a:t> de suppression </a:t>
            </a:r>
            <a:r>
              <a:rPr lang="en-US" sz="1800" dirty="0" err="1">
                <a:solidFill>
                  <a:schemeClr val="bg1"/>
                </a:solidFill>
              </a:rPr>
              <a:t>virale</a:t>
            </a:r>
            <a:r>
              <a:rPr lang="en-US" sz="1800" dirty="0">
                <a:solidFill>
                  <a:schemeClr val="bg1"/>
                </a:solidFill>
              </a:rPr>
              <a:t> </a:t>
            </a:r>
            <a:r>
              <a:rPr lang="en-US" sz="1800" dirty="0" err="1">
                <a:solidFill>
                  <a:schemeClr val="bg1"/>
                </a:solidFill>
              </a:rPr>
              <a:t>est</a:t>
            </a:r>
            <a:r>
              <a:rPr lang="en-US" sz="1800" dirty="0">
                <a:solidFill>
                  <a:schemeClr val="bg1"/>
                </a:solidFill>
              </a:rPr>
              <a:t> exact</a:t>
            </a:r>
            <a:endParaRPr lang="en-US" dirty="0">
              <a:solidFill>
                <a:schemeClr val="bg1"/>
              </a:solidFill>
            </a:endParaRPr>
          </a:p>
        </p:txBody>
      </p:sp>
      <p:sp>
        <p:nvSpPr>
          <p:cNvPr id="8" name="Rectangle 7">
            <a:extLst>
              <a:ext uri="{FF2B5EF4-FFF2-40B4-BE49-F238E27FC236}">
                <a16:creationId xmlns:a16="http://schemas.microsoft.com/office/drawing/2014/main" id="{10D0E0C7-7212-4C82-9C37-7FD0A6525AC6}"/>
              </a:ext>
            </a:extLst>
          </p:cNvPr>
          <p:cNvSpPr/>
          <p:nvPr/>
        </p:nvSpPr>
        <p:spPr>
          <a:xfrm>
            <a:off x="8461797" y="2773220"/>
            <a:ext cx="371475" cy="6164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903F11-ED62-374C-6927-4DFD26A3F1AF}"/>
              </a:ext>
            </a:extLst>
          </p:cNvPr>
          <p:cNvSpPr/>
          <p:nvPr/>
        </p:nvSpPr>
        <p:spPr>
          <a:xfrm>
            <a:off x="8461797" y="4548950"/>
            <a:ext cx="371475" cy="2261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64C59F0-D0EB-7AE7-4686-5BC25550385A}"/>
              </a:ext>
            </a:extLst>
          </p:cNvPr>
          <p:cNvSpPr/>
          <p:nvPr/>
        </p:nvSpPr>
        <p:spPr>
          <a:xfrm>
            <a:off x="8162380" y="2590340"/>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1</a:t>
            </a:r>
          </a:p>
        </p:txBody>
      </p:sp>
      <p:sp>
        <p:nvSpPr>
          <p:cNvPr id="13" name="Oval 12">
            <a:extLst>
              <a:ext uri="{FF2B5EF4-FFF2-40B4-BE49-F238E27FC236}">
                <a16:creationId xmlns:a16="http://schemas.microsoft.com/office/drawing/2014/main" id="{372D3E5D-0A04-F31D-51C0-0556CE40DB51}"/>
              </a:ext>
            </a:extLst>
          </p:cNvPr>
          <p:cNvSpPr/>
          <p:nvPr/>
        </p:nvSpPr>
        <p:spPr>
          <a:xfrm>
            <a:off x="8162380" y="4303325"/>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3</a:t>
            </a:r>
          </a:p>
        </p:txBody>
      </p:sp>
      <p:sp>
        <p:nvSpPr>
          <p:cNvPr id="14" name="Rectangle 13">
            <a:extLst>
              <a:ext uri="{FF2B5EF4-FFF2-40B4-BE49-F238E27FC236}">
                <a16:creationId xmlns:a16="http://schemas.microsoft.com/office/drawing/2014/main" id="{4A2E6DA5-26DC-363E-57E0-1A757D583106}"/>
              </a:ext>
            </a:extLst>
          </p:cNvPr>
          <p:cNvSpPr/>
          <p:nvPr/>
        </p:nvSpPr>
        <p:spPr>
          <a:xfrm>
            <a:off x="8461797" y="3643376"/>
            <a:ext cx="371475" cy="6164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848357B-81D3-C205-2A95-15A85F52F881}"/>
              </a:ext>
            </a:extLst>
          </p:cNvPr>
          <p:cNvSpPr/>
          <p:nvPr/>
        </p:nvSpPr>
        <p:spPr>
          <a:xfrm>
            <a:off x="8162380" y="3460496"/>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2</a:t>
            </a:r>
          </a:p>
        </p:txBody>
      </p:sp>
      <p:pic>
        <p:nvPicPr>
          <p:cNvPr id="2" name="Picture 1">
            <a:extLst>
              <a:ext uri="{FF2B5EF4-FFF2-40B4-BE49-F238E27FC236}">
                <a16:creationId xmlns:a16="http://schemas.microsoft.com/office/drawing/2014/main" id="{2C2FEAF0-A05B-AF6A-4CAD-945E67CAC846}"/>
              </a:ext>
            </a:extLst>
          </p:cNvPr>
          <p:cNvPicPr>
            <a:picLocks noChangeAspect="1"/>
          </p:cNvPicPr>
          <p:nvPr/>
        </p:nvPicPr>
        <p:blipFill>
          <a:blip r:embed="rId3"/>
          <a:stretch>
            <a:fillRect/>
          </a:stretch>
        </p:blipFill>
        <p:spPr>
          <a:xfrm>
            <a:off x="654134" y="314860"/>
            <a:ext cx="2145051" cy="703779"/>
          </a:xfrm>
          <a:prstGeom prst="rect">
            <a:avLst/>
          </a:prstGeom>
          <a:ln>
            <a:solidFill>
              <a:schemeClr val="tx1"/>
            </a:solidFill>
          </a:ln>
        </p:spPr>
      </p:pic>
      <p:sp>
        <p:nvSpPr>
          <p:cNvPr id="3" name="TextBox 2">
            <a:extLst>
              <a:ext uri="{FF2B5EF4-FFF2-40B4-BE49-F238E27FC236}">
                <a16:creationId xmlns:a16="http://schemas.microsoft.com/office/drawing/2014/main" id="{3BA9A17A-1289-CA5F-B7A0-D3DD17D1719C}"/>
              </a:ext>
            </a:extLst>
          </p:cNvPr>
          <p:cNvSpPr txBox="1"/>
          <p:nvPr/>
        </p:nvSpPr>
        <p:spPr>
          <a:xfrm>
            <a:off x="1993851" y="5379760"/>
            <a:ext cx="5092749" cy="523220"/>
          </a:xfrm>
          <a:prstGeom prst="rect">
            <a:avLst/>
          </a:prstGeom>
          <a:solidFill>
            <a:schemeClr val="accent2">
              <a:lumMod val="20000"/>
              <a:lumOff val="80000"/>
            </a:schemeClr>
          </a:solidFill>
          <a:ln w="28575">
            <a:solidFill>
              <a:schemeClr val="tx1"/>
            </a:solidFill>
          </a:ln>
          <a:effectLst/>
        </p:spPr>
        <p:txBody>
          <a:bodyPr wrap="square" rtlCol="0">
            <a:spAutoFit/>
          </a:bodyPr>
          <a:lstStyle/>
          <a:p>
            <a:r>
              <a:rPr lang="en-US" sz="1400" dirty="0" err="1"/>
              <a:t>Ces</a:t>
            </a:r>
            <a:r>
              <a:rPr lang="en-US" sz="1400" dirty="0"/>
              <a:t> données </a:t>
            </a:r>
            <a:r>
              <a:rPr lang="en-US" sz="1400" dirty="0" err="1"/>
              <a:t>sont</a:t>
            </a:r>
            <a:r>
              <a:rPr lang="en-US" sz="1400" dirty="0"/>
              <a:t> </a:t>
            </a:r>
            <a:r>
              <a:rPr lang="en-US" sz="1400" dirty="0" err="1"/>
              <a:t>utilisées</a:t>
            </a:r>
            <a:r>
              <a:rPr lang="en-US" sz="1400" dirty="0"/>
              <a:t> pour </a:t>
            </a:r>
            <a:r>
              <a:rPr lang="en-US" sz="1400" dirty="0" err="1"/>
              <a:t>estimer</a:t>
            </a:r>
            <a:r>
              <a:rPr lang="en-US" sz="1400" dirty="0"/>
              <a:t> le </a:t>
            </a:r>
            <a:r>
              <a:rPr lang="en-US" sz="1400" dirty="0" err="1"/>
              <a:t>troisième</a:t>
            </a:r>
            <a:r>
              <a:rPr lang="en-US" sz="1400" dirty="0"/>
              <a:t> 95%. </a:t>
            </a:r>
            <a:r>
              <a:rPr lang="en-US" sz="1400" dirty="0" err="1"/>
              <a:t>Veuillez</a:t>
            </a:r>
            <a:r>
              <a:rPr lang="en-US" sz="1400" dirty="0"/>
              <a:t> </a:t>
            </a:r>
            <a:r>
              <a:rPr lang="en-US" sz="1400" dirty="0" err="1"/>
              <a:t>exclure</a:t>
            </a:r>
            <a:r>
              <a:rPr lang="en-US" sz="1400" dirty="0"/>
              <a:t> les tests CV </a:t>
            </a:r>
            <a:r>
              <a:rPr lang="en-US" sz="1400" dirty="0" err="1"/>
              <a:t>ciblés</a:t>
            </a:r>
            <a:r>
              <a:rPr lang="en-US" sz="1400" dirty="0"/>
              <a:t> de </a:t>
            </a:r>
            <a:r>
              <a:rPr lang="en-US" sz="1400" dirty="0" err="1"/>
              <a:t>ces</a:t>
            </a:r>
            <a:r>
              <a:rPr lang="en-US" sz="1400" dirty="0"/>
              <a:t> </a:t>
            </a:r>
            <a:r>
              <a:rPr lang="en-US" sz="1400" dirty="0" err="1"/>
              <a:t>calculs</a:t>
            </a:r>
            <a:r>
              <a:rPr lang="en-US" sz="1400" dirty="0"/>
              <a:t>.</a:t>
            </a:r>
          </a:p>
        </p:txBody>
      </p:sp>
    </p:spTree>
    <p:extLst>
      <p:ext uri="{BB962C8B-B14F-4D97-AF65-F5344CB8AC3E}">
        <p14:creationId xmlns:p14="http://schemas.microsoft.com/office/powerpoint/2010/main" val="3094053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84CCFC-85E6-8804-152D-709EE3D25BA5}"/>
              </a:ext>
            </a:extLst>
          </p:cNvPr>
          <p:cNvPicPr>
            <a:picLocks noChangeAspect="1"/>
          </p:cNvPicPr>
          <p:nvPr/>
        </p:nvPicPr>
        <p:blipFill>
          <a:blip r:embed="rId3"/>
          <a:stretch>
            <a:fillRect/>
          </a:stretch>
        </p:blipFill>
        <p:spPr>
          <a:xfrm>
            <a:off x="3557834" y="422576"/>
            <a:ext cx="8225580" cy="5685407"/>
          </a:xfrm>
          <a:prstGeom prst="rect">
            <a:avLst/>
          </a:prstGeom>
        </p:spPr>
      </p:pic>
      <p:sp>
        <p:nvSpPr>
          <p:cNvPr id="2" name="Title 1">
            <a:extLst>
              <a:ext uri="{FF2B5EF4-FFF2-40B4-BE49-F238E27FC236}">
                <a16:creationId xmlns:a16="http://schemas.microsoft.com/office/drawing/2014/main" id="{902F3581-1173-53F5-EBF9-544E546D28EA}"/>
              </a:ext>
            </a:extLst>
          </p:cNvPr>
          <p:cNvSpPr>
            <a:spLocks noGrp="1"/>
          </p:cNvSpPr>
          <p:nvPr>
            <p:ph type="title"/>
          </p:nvPr>
        </p:nvSpPr>
        <p:spPr/>
        <p:txBody>
          <a:bodyPr anchor="t"/>
          <a:lstStyle/>
          <a:p>
            <a:pPr algn="ctr"/>
            <a:r>
              <a:rPr lang="en-US" b="1" dirty="0" err="1"/>
              <a:t>Connaissance</a:t>
            </a:r>
            <a:r>
              <a:rPr lang="en-US" b="1" dirty="0"/>
              <a:t> du </a:t>
            </a:r>
            <a:r>
              <a:rPr lang="en-US" b="1" dirty="0" err="1"/>
              <a:t>statut</a:t>
            </a:r>
            <a:endParaRPr lang="en-US" b="1" dirty="0"/>
          </a:p>
        </p:txBody>
      </p:sp>
      <p:pic>
        <p:nvPicPr>
          <p:cNvPr id="4" name="Picture 3">
            <a:extLst>
              <a:ext uri="{FF2B5EF4-FFF2-40B4-BE49-F238E27FC236}">
                <a16:creationId xmlns:a16="http://schemas.microsoft.com/office/drawing/2014/main" id="{74C9A292-6E67-8462-DE8C-3E47517E0498}"/>
              </a:ext>
            </a:extLst>
          </p:cNvPr>
          <p:cNvPicPr>
            <a:picLocks noChangeAspect="1"/>
          </p:cNvPicPr>
          <p:nvPr/>
        </p:nvPicPr>
        <p:blipFill>
          <a:blip r:embed="rId4"/>
          <a:stretch>
            <a:fillRect/>
          </a:stretch>
        </p:blipFill>
        <p:spPr>
          <a:xfrm>
            <a:off x="654134" y="314860"/>
            <a:ext cx="2145051" cy="703779"/>
          </a:xfrm>
          <a:prstGeom prst="rect">
            <a:avLst/>
          </a:prstGeom>
          <a:ln>
            <a:solidFill>
              <a:schemeClr val="tx1"/>
            </a:solidFill>
          </a:ln>
        </p:spPr>
      </p:pic>
      <p:sp>
        <p:nvSpPr>
          <p:cNvPr id="7" name="TextBox 6">
            <a:extLst>
              <a:ext uri="{FF2B5EF4-FFF2-40B4-BE49-F238E27FC236}">
                <a16:creationId xmlns:a16="http://schemas.microsoft.com/office/drawing/2014/main" id="{2898E769-14BF-BC61-2AF9-1C51E11AC7C5}"/>
              </a:ext>
            </a:extLst>
          </p:cNvPr>
          <p:cNvSpPr txBox="1"/>
          <p:nvPr/>
        </p:nvSpPr>
        <p:spPr>
          <a:xfrm>
            <a:off x="256033" y="2776382"/>
            <a:ext cx="2944368" cy="218521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a:solidFill>
                  <a:schemeClr val="bg1"/>
                </a:solidFill>
              </a:rPr>
              <a:t>L'estimation du KOS sera abordée plus tard dans la semaine</a:t>
            </a:r>
          </a:p>
          <a:p>
            <a:pPr marL="285750" indent="-285750">
              <a:spcAft>
                <a:spcPts val="600"/>
              </a:spcAft>
              <a:buFont typeface="Arial" panose="020B0604020202020204" pitchFamily="34" charset="0"/>
              <a:buChar char="•"/>
            </a:pPr>
            <a:r>
              <a:rPr lang="en-US">
                <a:solidFill>
                  <a:schemeClr val="bg1"/>
                </a:solidFill>
              </a:rPr>
              <a:t>Pour l'instant, veuillez entrer des données sur le nombre de CD4 au moment du diagnostic.</a:t>
            </a:r>
          </a:p>
          <a:p>
            <a:pPr marL="285750" indent="-285750">
              <a:spcAft>
                <a:spcPts val="600"/>
              </a:spcAft>
              <a:buFont typeface="Arial" panose="020B0604020202020204" pitchFamily="34" charset="0"/>
              <a:buChar char="•"/>
            </a:pPr>
            <a:r>
              <a:rPr lang="en-US">
                <a:solidFill>
                  <a:schemeClr val="bg1"/>
                </a:solidFill>
              </a:rPr>
              <a:t>Il s'agit de données pour le rapport GAM</a:t>
            </a:r>
          </a:p>
        </p:txBody>
      </p:sp>
      <p:sp>
        <p:nvSpPr>
          <p:cNvPr id="9" name="Rectangle 8">
            <a:extLst>
              <a:ext uri="{FF2B5EF4-FFF2-40B4-BE49-F238E27FC236}">
                <a16:creationId xmlns:a16="http://schemas.microsoft.com/office/drawing/2014/main" id="{E5CAA9F2-62EE-F2FC-CDDE-0AD9F422CEF3}"/>
              </a:ext>
            </a:extLst>
          </p:cNvPr>
          <p:cNvSpPr/>
          <p:nvPr/>
        </p:nvSpPr>
        <p:spPr>
          <a:xfrm>
            <a:off x="3559073" y="2767836"/>
            <a:ext cx="8114482" cy="164179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9193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A0B6E-5EEC-AB14-0293-C7567ADF5F5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60437BA0-BFE6-B81C-36A4-14B8E6FE3068}"/>
              </a:ext>
            </a:extLst>
          </p:cNvPr>
          <p:cNvSpPr txBox="1">
            <a:spLocks/>
          </p:cNvSpPr>
          <p:nvPr/>
        </p:nvSpPr>
        <p:spPr>
          <a:xfrm>
            <a:off x="252919" y="1123838"/>
            <a:ext cx="2947482" cy="107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3200" b="1"/>
              <a:t>Dépistage du VIH</a:t>
            </a:r>
          </a:p>
        </p:txBody>
      </p:sp>
      <p:pic>
        <p:nvPicPr>
          <p:cNvPr id="6" name="Picture 5">
            <a:extLst>
              <a:ext uri="{FF2B5EF4-FFF2-40B4-BE49-F238E27FC236}">
                <a16:creationId xmlns:a16="http://schemas.microsoft.com/office/drawing/2014/main" id="{29B82B21-554F-27EF-E210-562EDFE90D02}"/>
              </a:ext>
            </a:extLst>
          </p:cNvPr>
          <p:cNvPicPr>
            <a:picLocks noChangeAspect="1"/>
          </p:cNvPicPr>
          <p:nvPr/>
        </p:nvPicPr>
        <p:blipFill>
          <a:blip r:embed="rId3"/>
          <a:stretch>
            <a:fillRect/>
          </a:stretch>
        </p:blipFill>
        <p:spPr>
          <a:xfrm>
            <a:off x="654134" y="314860"/>
            <a:ext cx="2145051" cy="703779"/>
          </a:xfrm>
          <a:prstGeom prst="rect">
            <a:avLst/>
          </a:prstGeom>
          <a:ln>
            <a:solidFill>
              <a:schemeClr val="tx1"/>
            </a:solidFill>
          </a:ln>
        </p:spPr>
      </p:pic>
      <p:sp>
        <p:nvSpPr>
          <p:cNvPr id="2" name="TextBox 1">
            <a:extLst>
              <a:ext uri="{FF2B5EF4-FFF2-40B4-BE49-F238E27FC236}">
                <a16:creationId xmlns:a16="http://schemas.microsoft.com/office/drawing/2014/main" id="{775F1927-A541-AE4D-AFCB-E361CD9632B9}"/>
              </a:ext>
            </a:extLst>
          </p:cNvPr>
          <p:cNvSpPr txBox="1"/>
          <p:nvPr/>
        </p:nvSpPr>
        <p:spPr>
          <a:xfrm>
            <a:off x="256033" y="2776382"/>
            <a:ext cx="2944368" cy="301621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solidFill>
                  <a:schemeClr val="bg1"/>
                </a:solidFill>
              </a:rPr>
              <a:t>Les données </a:t>
            </a:r>
            <a:r>
              <a:rPr lang="en-US" sz="1600" dirty="0" err="1">
                <a:solidFill>
                  <a:schemeClr val="bg1"/>
                </a:solidFill>
              </a:rPr>
              <a:t>contenues</a:t>
            </a:r>
            <a:r>
              <a:rPr lang="en-US" sz="1600" dirty="0">
                <a:solidFill>
                  <a:schemeClr val="bg1"/>
                </a:solidFill>
              </a:rPr>
              <a:t> dans </a:t>
            </a:r>
            <a:r>
              <a:rPr lang="en-US" sz="1600" dirty="0" err="1">
                <a:solidFill>
                  <a:schemeClr val="bg1"/>
                </a:solidFill>
              </a:rPr>
              <a:t>cet</a:t>
            </a:r>
            <a:r>
              <a:rPr lang="en-US" sz="1600" dirty="0">
                <a:solidFill>
                  <a:schemeClr val="bg1"/>
                </a:solidFill>
              </a:rPr>
              <a:t> </a:t>
            </a:r>
            <a:r>
              <a:rPr lang="en-US" sz="1600" dirty="0" err="1">
                <a:solidFill>
                  <a:schemeClr val="bg1"/>
                </a:solidFill>
              </a:rPr>
              <a:t>éditeur</a:t>
            </a:r>
            <a:r>
              <a:rPr lang="en-US" sz="1600" dirty="0">
                <a:solidFill>
                  <a:schemeClr val="bg1"/>
                </a:solidFill>
              </a:rPr>
              <a:t> </a:t>
            </a:r>
            <a:r>
              <a:rPr lang="en-US" sz="1600" dirty="0" err="1">
                <a:solidFill>
                  <a:schemeClr val="bg1"/>
                </a:solidFill>
              </a:rPr>
              <a:t>n'affectent</a:t>
            </a:r>
            <a:r>
              <a:rPr lang="en-US" sz="1600" dirty="0">
                <a:solidFill>
                  <a:schemeClr val="bg1"/>
                </a:solidFill>
              </a:rPr>
              <a:t> pas (</a:t>
            </a:r>
            <a:r>
              <a:rPr lang="en-US" sz="1600" dirty="0" err="1">
                <a:solidFill>
                  <a:schemeClr val="bg1"/>
                </a:solidFill>
              </a:rPr>
              <a:t>actuellement</a:t>
            </a:r>
            <a:r>
              <a:rPr lang="en-US" sz="1600" dirty="0">
                <a:solidFill>
                  <a:schemeClr val="bg1"/>
                </a:solidFill>
              </a:rPr>
              <a:t>) les estimations de </a:t>
            </a:r>
            <a:r>
              <a:rPr lang="en-US" sz="1600" dirty="0" err="1">
                <a:solidFill>
                  <a:schemeClr val="bg1"/>
                </a:solidFill>
              </a:rPr>
              <a:t>l'AIM</a:t>
            </a:r>
            <a:r>
              <a:rPr lang="en-US" sz="1600" dirty="0">
                <a:solidFill>
                  <a:schemeClr val="bg1"/>
                </a:solidFill>
              </a:rPr>
              <a:t>.</a:t>
            </a:r>
          </a:p>
          <a:p>
            <a:pPr marL="285750" indent="-285750">
              <a:spcAft>
                <a:spcPts val="600"/>
              </a:spcAft>
              <a:buFont typeface="Arial" panose="020B0604020202020204" pitchFamily="34" charset="0"/>
              <a:buChar char="•"/>
            </a:pPr>
            <a:r>
              <a:rPr lang="en-US" sz="1600" dirty="0" err="1">
                <a:solidFill>
                  <a:schemeClr val="bg1"/>
                </a:solidFill>
              </a:rPr>
              <a:t>Ces</a:t>
            </a:r>
            <a:r>
              <a:rPr lang="en-US" sz="1600" dirty="0">
                <a:solidFill>
                  <a:schemeClr val="bg1"/>
                </a:solidFill>
              </a:rPr>
              <a:t> données </a:t>
            </a:r>
            <a:r>
              <a:rPr lang="en-US" sz="1600" dirty="0" err="1">
                <a:solidFill>
                  <a:schemeClr val="bg1"/>
                </a:solidFill>
              </a:rPr>
              <a:t>fournissent</a:t>
            </a:r>
            <a:r>
              <a:rPr lang="en-US" sz="1600" dirty="0">
                <a:solidFill>
                  <a:schemeClr val="bg1"/>
                </a:solidFill>
              </a:rPr>
              <a:t> un </a:t>
            </a:r>
            <a:r>
              <a:rPr lang="en-US" sz="1600" dirty="0" err="1">
                <a:solidFill>
                  <a:schemeClr val="bg1"/>
                </a:solidFill>
              </a:rPr>
              <a:t>contexte</a:t>
            </a:r>
            <a:r>
              <a:rPr lang="en-US" sz="1600" dirty="0">
                <a:solidFill>
                  <a:schemeClr val="bg1"/>
                </a:solidFill>
              </a:rPr>
              <a:t> utile pour </a:t>
            </a:r>
            <a:r>
              <a:rPr lang="en-US" sz="1600" dirty="0" err="1">
                <a:solidFill>
                  <a:schemeClr val="bg1"/>
                </a:solidFill>
              </a:rPr>
              <a:t>interpréter</a:t>
            </a:r>
            <a:r>
              <a:rPr lang="en-US" sz="1600" dirty="0">
                <a:solidFill>
                  <a:schemeClr val="bg1"/>
                </a:solidFill>
              </a:rPr>
              <a:t> les </a:t>
            </a:r>
            <a:r>
              <a:rPr lang="en-US" sz="1600" dirty="0" err="1">
                <a:solidFill>
                  <a:schemeClr val="bg1"/>
                </a:solidFill>
              </a:rPr>
              <a:t>changements</a:t>
            </a:r>
            <a:r>
              <a:rPr lang="en-US" sz="1600" dirty="0">
                <a:solidFill>
                  <a:schemeClr val="bg1"/>
                </a:solidFill>
              </a:rPr>
              <a:t> dans la </a:t>
            </a:r>
            <a:r>
              <a:rPr lang="en-US" sz="1600" dirty="0" err="1">
                <a:solidFill>
                  <a:schemeClr val="bg1"/>
                </a:solidFill>
              </a:rPr>
              <a:t>connaissance</a:t>
            </a:r>
            <a:r>
              <a:rPr lang="en-US" sz="1600" dirty="0">
                <a:solidFill>
                  <a:schemeClr val="bg1"/>
                </a:solidFill>
              </a:rPr>
              <a:t> du </a:t>
            </a:r>
            <a:r>
              <a:rPr lang="en-US" sz="1600" dirty="0" err="1">
                <a:solidFill>
                  <a:schemeClr val="bg1"/>
                </a:solidFill>
              </a:rPr>
              <a:t>statut</a:t>
            </a:r>
            <a:endParaRPr lang="en-US" sz="1600" dirty="0">
              <a:solidFill>
                <a:schemeClr val="bg1"/>
              </a:solidFill>
            </a:endParaRPr>
          </a:p>
          <a:p>
            <a:pPr marL="285750" indent="-285750">
              <a:spcAft>
                <a:spcPts val="600"/>
              </a:spcAft>
              <a:buFont typeface="Arial" panose="020B0604020202020204" pitchFamily="34" charset="0"/>
              <a:buChar char="•"/>
            </a:pPr>
            <a:r>
              <a:rPr lang="en-US" sz="1600" dirty="0">
                <a:solidFill>
                  <a:schemeClr val="bg1"/>
                </a:solidFill>
              </a:rPr>
              <a:t>Il </a:t>
            </a:r>
            <a:r>
              <a:rPr lang="en-US" sz="1600" dirty="0" err="1">
                <a:solidFill>
                  <a:schemeClr val="bg1"/>
                </a:solidFill>
              </a:rPr>
              <a:t>s'agit</a:t>
            </a:r>
            <a:r>
              <a:rPr lang="en-US" sz="1600" dirty="0">
                <a:solidFill>
                  <a:schemeClr val="bg1"/>
                </a:solidFill>
              </a:rPr>
              <a:t> de données pour le rapport GAM</a:t>
            </a:r>
          </a:p>
        </p:txBody>
      </p:sp>
      <p:pic>
        <p:nvPicPr>
          <p:cNvPr id="5" name="Picture 4">
            <a:extLst>
              <a:ext uri="{FF2B5EF4-FFF2-40B4-BE49-F238E27FC236}">
                <a16:creationId xmlns:a16="http://schemas.microsoft.com/office/drawing/2014/main" id="{DE1007FC-9489-50AB-D518-9A54F09C8236}"/>
              </a:ext>
            </a:extLst>
          </p:cNvPr>
          <p:cNvPicPr>
            <a:picLocks noChangeAspect="1"/>
          </p:cNvPicPr>
          <p:nvPr/>
        </p:nvPicPr>
        <p:blipFill>
          <a:blip r:embed="rId4"/>
          <a:stretch>
            <a:fillRect/>
          </a:stretch>
        </p:blipFill>
        <p:spPr>
          <a:xfrm>
            <a:off x="3563163" y="666749"/>
            <a:ext cx="8201490" cy="5432393"/>
          </a:xfrm>
          <a:prstGeom prst="rect">
            <a:avLst/>
          </a:prstGeom>
        </p:spPr>
      </p:pic>
    </p:spTree>
    <p:extLst>
      <p:ext uri="{BB962C8B-B14F-4D97-AF65-F5344CB8AC3E}">
        <p14:creationId xmlns:p14="http://schemas.microsoft.com/office/powerpoint/2010/main" val="562036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32DC0-C3E2-712C-ECBF-B5F3974472F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67CC49C-D347-C992-8B98-9CB3D61928F4}"/>
              </a:ext>
            </a:extLst>
          </p:cNvPr>
          <p:cNvSpPr txBox="1">
            <a:spLocks/>
          </p:cNvSpPr>
          <p:nvPr/>
        </p:nvSpPr>
        <p:spPr>
          <a:xfrm>
            <a:off x="252919" y="1123838"/>
            <a:ext cx="2947482" cy="107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3200" b="1"/>
              <a:t>Dépistage du VIH</a:t>
            </a:r>
          </a:p>
        </p:txBody>
      </p:sp>
      <p:pic>
        <p:nvPicPr>
          <p:cNvPr id="6" name="Picture 5">
            <a:extLst>
              <a:ext uri="{FF2B5EF4-FFF2-40B4-BE49-F238E27FC236}">
                <a16:creationId xmlns:a16="http://schemas.microsoft.com/office/drawing/2014/main" id="{CFB326D8-6CE9-C052-9479-FACC35D4CCC6}"/>
              </a:ext>
            </a:extLst>
          </p:cNvPr>
          <p:cNvPicPr>
            <a:picLocks noChangeAspect="1"/>
          </p:cNvPicPr>
          <p:nvPr/>
        </p:nvPicPr>
        <p:blipFill>
          <a:blip r:embed="rId3"/>
          <a:stretch>
            <a:fillRect/>
          </a:stretch>
        </p:blipFill>
        <p:spPr>
          <a:xfrm>
            <a:off x="654134" y="314860"/>
            <a:ext cx="2145051" cy="703779"/>
          </a:xfrm>
          <a:prstGeom prst="rect">
            <a:avLst/>
          </a:prstGeom>
          <a:ln>
            <a:solidFill>
              <a:schemeClr val="tx1"/>
            </a:solidFill>
          </a:ln>
        </p:spPr>
      </p:pic>
      <p:sp>
        <p:nvSpPr>
          <p:cNvPr id="2" name="TextBox 1">
            <a:extLst>
              <a:ext uri="{FF2B5EF4-FFF2-40B4-BE49-F238E27FC236}">
                <a16:creationId xmlns:a16="http://schemas.microsoft.com/office/drawing/2014/main" id="{48B818C1-F03F-B5B0-63B4-04ACF268579A}"/>
              </a:ext>
            </a:extLst>
          </p:cNvPr>
          <p:cNvSpPr txBox="1"/>
          <p:nvPr/>
        </p:nvSpPr>
        <p:spPr>
          <a:xfrm>
            <a:off x="256033" y="2776382"/>
            <a:ext cx="2944368" cy="301621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solidFill>
                  <a:schemeClr val="bg1"/>
                </a:solidFill>
              </a:rPr>
              <a:t>Les données </a:t>
            </a:r>
            <a:r>
              <a:rPr lang="en-US" sz="1600" dirty="0" err="1">
                <a:solidFill>
                  <a:schemeClr val="bg1"/>
                </a:solidFill>
              </a:rPr>
              <a:t>contenues</a:t>
            </a:r>
            <a:r>
              <a:rPr lang="en-US" sz="1600" dirty="0">
                <a:solidFill>
                  <a:schemeClr val="bg1"/>
                </a:solidFill>
              </a:rPr>
              <a:t> dans </a:t>
            </a:r>
            <a:r>
              <a:rPr lang="en-US" sz="1600" dirty="0" err="1">
                <a:solidFill>
                  <a:schemeClr val="bg1"/>
                </a:solidFill>
              </a:rPr>
              <a:t>cet</a:t>
            </a:r>
            <a:r>
              <a:rPr lang="en-US" sz="1600" dirty="0">
                <a:solidFill>
                  <a:schemeClr val="bg1"/>
                </a:solidFill>
              </a:rPr>
              <a:t> </a:t>
            </a:r>
            <a:r>
              <a:rPr lang="en-US" sz="1600" dirty="0" err="1">
                <a:solidFill>
                  <a:schemeClr val="bg1"/>
                </a:solidFill>
              </a:rPr>
              <a:t>éditeur</a:t>
            </a:r>
            <a:r>
              <a:rPr lang="en-US" sz="1600" dirty="0">
                <a:solidFill>
                  <a:schemeClr val="bg1"/>
                </a:solidFill>
              </a:rPr>
              <a:t> </a:t>
            </a:r>
            <a:r>
              <a:rPr lang="en-US" sz="1600" dirty="0" err="1">
                <a:solidFill>
                  <a:schemeClr val="bg1"/>
                </a:solidFill>
              </a:rPr>
              <a:t>n'affectent</a:t>
            </a:r>
            <a:r>
              <a:rPr lang="en-US" sz="1600" dirty="0">
                <a:solidFill>
                  <a:schemeClr val="bg1"/>
                </a:solidFill>
              </a:rPr>
              <a:t> pas (</a:t>
            </a:r>
            <a:r>
              <a:rPr lang="en-US" sz="1600" dirty="0" err="1">
                <a:solidFill>
                  <a:schemeClr val="bg1"/>
                </a:solidFill>
              </a:rPr>
              <a:t>actuellement</a:t>
            </a:r>
            <a:r>
              <a:rPr lang="en-US" sz="1600" dirty="0">
                <a:solidFill>
                  <a:schemeClr val="bg1"/>
                </a:solidFill>
              </a:rPr>
              <a:t>) les estimations de </a:t>
            </a:r>
            <a:r>
              <a:rPr lang="en-US" sz="1600" dirty="0" err="1">
                <a:solidFill>
                  <a:schemeClr val="bg1"/>
                </a:solidFill>
              </a:rPr>
              <a:t>l'AIM</a:t>
            </a:r>
            <a:r>
              <a:rPr lang="en-US" sz="1600" dirty="0">
                <a:solidFill>
                  <a:schemeClr val="bg1"/>
                </a:solidFill>
              </a:rPr>
              <a:t>.</a:t>
            </a:r>
          </a:p>
          <a:p>
            <a:pPr marL="285750" indent="-285750">
              <a:spcAft>
                <a:spcPts val="600"/>
              </a:spcAft>
              <a:buFont typeface="Arial" panose="020B0604020202020204" pitchFamily="34" charset="0"/>
              <a:buChar char="•"/>
            </a:pPr>
            <a:r>
              <a:rPr lang="en-US" sz="1600" dirty="0" err="1">
                <a:solidFill>
                  <a:schemeClr val="bg1"/>
                </a:solidFill>
              </a:rPr>
              <a:t>Ces</a:t>
            </a:r>
            <a:r>
              <a:rPr lang="en-US" sz="1600" dirty="0">
                <a:solidFill>
                  <a:schemeClr val="bg1"/>
                </a:solidFill>
              </a:rPr>
              <a:t> données </a:t>
            </a:r>
            <a:r>
              <a:rPr lang="en-US" sz="1600" dirty="0" err="1">
                <a:solidFill>
                  <a:schemeClr val="bg1"/>
                </a:solidFill>
              </a:rPr>
              <a:t>fournissent</a:t>
            </a:r>
            <a:r>
              <a:rPr lang="en-US" sz="1600" dirty="0">
                <a:solidFill>
                  <a:schemeClr val="bg1"/>
                </a:solidFill>
              </a:rPr>
              <a:t> un </a:t>
            </a:r>
            <a:r>
              <a:rPr lang="en-US" sz="1600" dirty="0" err="1">
                <a:solidFill>
                  <a:schemeClr val="bg1"/>
                </a:solidFill>
              </a:rPr>
              <a:t>contexte</a:t>
            </a:r>
            <a:r>
              <a:rPr lang="en-US" sz="1600" dirty="0">
                <a:solidFill>
                  <a:schemeClr val="bg1"/>
                </a:solidFill>
              </a:rPr>
              <a:t> utile pour </a:t>
            </a:r>
            <a:r>
              <a:rPr lang="en-US" sz="1600" dirty="0" err="1">
                <a:solidFill>
                  <a:schemeClr val="bg1"/>
                </a:solidFill>
              </a:rPr>
              <a:t>interpréter</a:t>
            </a:r>
            <a:r>
              <a:rPr lang="en-US" sz="1600" dirty="0">
                <a:solidFill>
                  <a:schemeClr val="bg1"/>
                </a:solidFill>
              </a:rPr>
              <a:t> les </a:t>
            </a:r>
            <a:r>
              <a:rPr lang="en-US" sz="1600" dirty="0" err="1">
                <a:solidFill>
                  <a:schemeClr val="bg1"/>
                </a:solidFill>
              </a:rPr>
              <a:t>changements</a:t>
            </a:r>
            <a:r>
              <a:rPr lang="en-US" sz="1600" dirty="0">
                <a:solidFill>
                  <a:schemeClr val="bg1"/>
                </a:solidFill>
              </a:rPr>
              <a:t> dans la </a:t>
            </a:r>
            <a:r>
              <a:rPr lang="en-US" sz="1600" dirty="0" err="1">
                <a:solidFill>
                  <a:schemeClr val="bg1"/>
                </a:solidFill>
              </a:rPr>
              <a:t>connaissance</a:t>
            </a:r>
            <a:r>
              <a:rPr lang="en-US" sz="1600" dirty="0">
                <a:solidFill>
                  <a:schemeClr val="bg1"/>
                </a:solidFill>
              </a:rPr>
              <a:t> du </a:t>
            </a:r>
            <a:r>
              <a:rPr lang="en-US" sz="1600" dirty="0" err="1">
                <a:solidFill>
                  <a:schemeClr val="bg1"/>
                </a:solidFill>
              </a:rPr>
              <a:t>statut</a:t>
            </a:r>
            <a:endParaRPr lang="en-US" sz="1600" dirty="0">
              <a:solidFill>
                <a:schemeClr val="bg1"/>
              </a:solidFill>
            </a:endParaRPr>
          </a:p>
          <a:p>
            <a:pPr marL="285750" indent="-285750">
              <a:spcAft>
                <a:spcPts val="600"/>
              </a:spcAft>
              <a:buFont typeface="Arial" panose="020B0604020202020204" pitchFamily="34" charset="0"/>
              <a:buChar char="•"/>
            </a:pPr>
            <a:r>
              <a:rPr lang="en-US" sz="1600" dirty="0">
                <a:solidFill>
                  <a:schemeClr val="bg1"/>
                </a:solidFill>
              </a:rPr>
              <a:t>Il </a:t>
            </a:r>
            <a:r>
              <a:rPr lang="en-US" sz="1600" dirty="0" err="1">
                <a:solidFill>
                  <a:schemeClr val="bg1"/>
                </a:solidFill>
              </a:rPr>
              <a:t>s'agit</a:t>
            </a:r>
            <a:r>
              <a:rPr lang="en-US" sz="1600" dirty="0">
                <a:solidFill>
                  <a:schemeClr val="bg1"/>
                </a:solidFill>
              </a:rPr>
              <a:t> de données pour le rapport GAM</a:t>
            </a:r>
          </a:p>
        </p:txBody>
      </p:sp>
      <p:pic>
        <p:nvPicPr>
          <p:cNvPr id="5" name="Picture 4">
            <a:extLst>
              <a:ext uri="{FF2B5EF4-FFF2-40B4-BE49-F238E27FC236}">
                <a16:creationId xmlns:a16="http://schemas.microsoft.com/office/drawing/2014/main" id="{2C23DD1E-4A88-4077-51A0-E4DB441215AB}"/>
              </a:ext>
            </a:extLst>
          </p:cNvPr>
          <p:cNvPicPr>
            <a:picLocks noChangeAspect="1"/>
          </p:cNvPicPr>
          <p:nvPr/>
        </p:nvPicPr>
        <p:blipFill>
          <a:blip r:embed="rId4"/>
          <a:stretch>
            <a:fillRect/>
          </a:stretch>
        </p:blipFill>
        <p:spPr>
          <a:xfrm>
            <a:off x="3563163" y="666749"/>
            <a:ext cx="8201490" cy="5432393"/>
          </a:xfrm>
          <a:prstGeom prst="rect">
            <a:avLst/>
          </a:prstGeom>
        </p:spPr>
      </p:pic>
      <p:grpSp>
        <p:nvGrpSpPr>
          <p:cNvPr id="3" name="Group 2">
            <a:extLst>
              <a:ext uri="{FF2B5EF4-FFF2-40B4-BE49-F238E27FC236}">
                <a16:creationId xmlns:a16="http://schemas.microsoft.com/office/drawing/2014/main" id="{1EC6740A-A8F3-66A6-F12B-8958C18A3F6B}"/>
              </a:ext>
            </a:extLst>
          </p:cNvPr>
          <p:cNvGrpSpPr/>
          <p:nvPr/>
        </p:nvGrpSpPr>
        <p:grpSpPr>
          <a:xfrm>
            <a:off x="3594665" y="1091791"/>
            <a:ext cx="7873791" cy="1184659"/>
            <a:chOff x="3594665" y="2244341"/>
            <a:chExt cx="7873791" cy="1184659"/>
          </a:xfrm>
        </p:grpSpPr>
        <p:sp>
          <p:nvSpPr>
            <p:cNvPr id="7" name="Rectangle 6">
              <a:extLst>
                <a:ext uri="{FF2B5EF4-FFF2-40B4-BE49-F238E27FC236}">
                  <a16:creationId xmlns:a16="http://schemas.microsoft.com/office/drawing/2014/main" id="{794E1B8C-335B-A85C-D7B1-B45C7C0E496F}"/>
                </a:ext>
              </a:extLst>
            </p:cNvPr>
            <p:cNvSpPr/>
            <p:nvPr/>
          </p:nvSpPr>
          <p:spPr>
            <a:xfrm>
              <a:off x="3594665" y="2244341"/>
              <a:ext cx="5334263" cy="118465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Rectangle 7">
              <a:extLst>
                <a:ext uri="{FF2B5EF4-FFF2-40B4-BE49-F238E27FC236}">
                  <a16:creationId xmlns:a16="http://schemas.microsoft.com/office/drawing/2014/main" id="{12998FCF-D3B2-73CA-CE8A-C7D517680A7C}"/>
                </a:ext>
              </a:extLst>
            </p:cNvPr>
            <p:cNvSpPr/>
            <p:nvPr/>
          </p:nvSpPr>
          <p:spPr>
            <a:xfrm>
              <a:off x="5674407" y="2244341"/>
              <a:ext cx="5794049" cy="1184659"/>
            </a:xfrm>
            <a:prstGeom prst="rect">
              <a:avLst/>
            </a:prstGeom>
            <a:solidFill>
              <a:schemeClr val="accent2">
                <a:lumMod val="20000"/>
                <a:lumOff val="80000"/>
              </a:scheme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200" b="1" dirty="0">
                  <a:solidFill>
                    <a:schemeClr val="tx1"/>
                  </a:solidFill>
                </a:rPr>
                <a:t>Tests de diagnostic : </a:t>
              </a:r>
              <a:r>
                <a:rPr lang="en-US" sz="1200" dirty="0" err="1">
                  <a:solidFill>
                    <a:schemeClr val="tx1"/>
                  </a:solidFill>
                </a:rPr>
                <a:t>Devrait</a:t>
              </a:r>
              <a:r>
                <a:rPr lang="en-US" sz="1200" dirty="0">
                  <a:solidFill>
                    <a:schemeClr val="tx1"/>
                  </a:solidFill>
                </a:rPr>
                <a:t> </a:t>
              </a:r>
              <a:r>
                <a:rPr lang="en-US" sz="1200" dirty="0" err="1">
                  <a:solidFill>
                    <a:schemeClr val="tx1"/>
                  </a:solidFill>
                </a:rPr>
                <a:t>être</a:t>
              </a:r>
              <a:r>
                <a:rPr lang="en-US" sz="1200" dirty="0">
                  <a:solidFill>
                    <a:schemeClr val="tx1"/>
                  </a:solidFill>
                </a:rPr>
                <a:t> </a:t>
              </a:r>
              <a:r>
                <a:rPr lang="en-US" sz="1200" dirty="0" err="1">
                  <a:solidFill>
                    <a:schemeClr val="tx1"/>
                  </a:solidFill>
                </a:rPr>
                <a:t>égal</a:t>
              </a:r>
              <a:r>
                <a:rPr lang="en-US" sz="1200" dirty="0">
                  <a:solidFill>
                    <a:schemeClr val="tx1"/>
                  </a:solidFill>
                </a:rPr>
                <a:t> à HTS + ANC ; </a:t>
              </a:r>
              <a:r>
                <a:rPr lang="en-US" sz="1200" u="sng" dirty="0" err="1">
                  <a:solidFill>
                    <a:schemeClr val="tx1"/>
                  </a:solidFill>
                </a:rPr>
                <a:t>exclure</a:t>
              </a:r>
              <a:r>
                <a:rPr lang="en-US" sz="1200" u="sng" dirty="0">
                  <a:solidFill>
                    <a:schemeClr val="tx1"/>
                  </a:solidFill>
                </a:rPr>
                <a:t> les </a:t>
              </a:r>
              <a:r>
                <a:rPr lang="en-US" sz="1200" u="sng" dirty="0" err="1">
                  <a:solidFill>
                    <a:schemeClr val="tx1"/>
                  </a:solidFill>
                </a:rPr>
                <a:t>autotests</a:t>
              </a:r>
              <a:r>
                <a:rPr lang="en-US" sz="1200" u="sng" dirty="0">
                  <a:solidFill>
                    <a:schemeClr val="tx1"/>
                  </a:solidFill>
                </a:rPr>
                <a:t> et le </a:t>
              </a:r>
              <a:r>
                <a:rPr lang="en-US" sz="1200" u="sng" dirty="0" err="1">
                  <a:solidFill>
                    <a:schemeClr val="tx1"/>
                  </a:solidFill>
                </a:rPr>
                <a:t>dépistage</a:t>
              </a:r>
              <a:r>
                <a:rPr lang="en-US" sz="1200" u="sng" dirty="0">
                  <a:solidFill>
                    <a:schemeClr val="tx1"/>
                  </a:solidFill>
                </a:rPr>
                <a:t> des </a:t>
              </a:r>
              <a:r>
                <a:rPr lang="en-US" sz="1200" u="sng" dirty="0" err="1">
                  <a:solidFill>
                    <a:schemeClr val="tx1"/>
                  </a:solidFill>
                </a:rPr>
                <a:t>donneurs</a:t>
              </a:r>
              <a:r>
                <a:rPr lang="en-US" sz="1200" u="sng" dirty="0">
                  <a:solidFill>
                    <a:schemeClr val="tx1"/>
                  </a:solidFill>
                </a:rPr>
                <a:t> de sang.</a:t>
              </a:r>
            </a:p>
            <a:p>
              <a:pPr marL="285750" indent="-285750">
                <a:buFont typeface="Arial" panose="020B0604020202020204" pitchFamily="34" charset="0"/>
                <a:buChar char="•"/>
              </a:pPr>
              <a:r>
                <a:rPr lang="en-US" sz="1200" b="1" dirty="0">
                  <a:solidFill>
                    <a:schemeClr val="tx1"/>
                  </a:solidFill>
                </a:rPr>
                <a:t>Tests HTS : </a:t>
              </a:r>
              <a:r>
                <a:rPr lang="en-US" sz="1200" dirty="0" err="1">
                  <a:solidFill>
                    <a:schemeClr val="tx1"/>
                  </a:solidFill>
                </a:rPr>
                <a:t>Veuillez</a:t>
              </a:r>
              <a:r>
                <a:rPr lang="en-US" sz="1200" dirty="0">
                  <a:solidFill>
                    <a:schemeClr val="tx1"/>
                  </a:solidFill>
                </a:rPr>
                <a:t> </a:t>
              </a:r>
              <a:r>
                <a:rPr lang="en-US" sz="1200" u="sng" dirty="0" err="1">
                  <a:solidFill>
                    <a:schemeClr val="tx1"/>
                  </a:solidFill>
                </a:rPr>
                <a:t>exclure</a:t>
              </a:r>
              <a:r>
                <a:rPr lang="en-US" sz="1200" u="sng" dirty="0">
                  <a:solidFill>
                    <a:schemeClr val="tx1"/>
                  </a:solidFill>
                </a:rPr>
                <a:t> les CPN </a:t>
              </a:r>
              <a:r>
                <a:rPr lang="en-US" sz="1200" dirty="0" err="1">
                  <a:solidFill>
                    <a:schemeClr val="tx1"/>
                  </a:solidFill>
                </a:rPr>
                <a:t>mais</a:t>
              </a:r>
              <a:r>
                <a:rPr lang="en-US" sz="1200" dirty="0">
                  <a:solidFill>
                    <a:schemeClr val="tx1"/>
                  </a:solidFill>
                </a:rPr>
                <a:t> </a:t>
              </a:r>
              <a:r>
                <a:rPr lang="en-US" sz="1200" u="sng" dirty="0" err="1">
                  <a:solidFill>
                    <a:schemeClr val="tx1"/>
                  </a:solidFill>
                </a:rPr>
                <a:t>inclure</a:t>
              </a:r>
              <a:r>
                <a:rPr lang="en-US" sz="1200" u="sng" dirty="0">
                  <a:solidFill>
                    <a:schemeClr val="tx1"/>
                  </a:solidFill>
                </a:rPr>
                <a:t> les tests </a:t>
              </a:r>
              <a:r>
                <a:rPr lang="en-US" sz="1200" u="sng" dirty="0" err="1">
                  <a:solidFill>
                    <a:schemeClr val="tx1"/>
                  </a:solidFill>
                </a:rPr>
                <a:t>d'indexation</a:t>
              </a:r>
              <a:r>
                <a:rPr lang="en-US" sz="1200" u="sng" dirty="0">
                  <a:solidFill>
                    <a:schemeClr val="tx1"/>
                  </a:solidFill>
                </a:rPr>
                <a:t> </a:t>
              </a:r>
              <a:r>
                <a:rPr lang="en-US" sz="1200" dirty="0">
                  <a:solidFill>
                    <a:schemeClr val="tx1"/>
                  </a:solidFill>
                </a:rPr>
                <a:t>dans les </a:t>
              </a:r>
              <a:r>
                <a:rPr lang="en-US" sz="1200" dirty="0" err="1">
                  <a:solidFill>
                    <a:schemeClr val="tx1"/>
                  </a:solidFill>
                </a:rPr>
                <a:t>lignes</a:t>
              </a:r>
              <a:r>
                <a:rPr lang="en-US" sz="1200" dirty="0">
                  <a:solidFill>
                    <a:schemeClr val="tx1"/>
                  </a:solidFill>
                </a:rPr>
                <a:t> HTS.</a:t>
              </a:r>
            </a:p>
            <a:p>
              <a:pPr marL="285750" indent="-285750">
                <a:buFont typeface="Arial" panose="020B0604020202020204" pitchFamily="34" charset="0"/>
                <a:buChar char="•"/>
              </a:pPr>
              <a:r>
                <a:rPr lang="en-US" sz="1200" b="1" dirty="0">
                  <a:solidFill>
                    <a:schemeClr val="tx1"/>
                  </a:solidFill>
                </a:rPr>
                <a:t>Tests CPN : </a:t>
              </a:r>
              <a:r>
                <a:rPr lang="en-US" sz="1200" dirty="0" err="1">
                  <a:solidFill>
                    <a:schemeClr val="tx1"/>
                  </a:solidFill>
                </a:rPr>
                <a:t>Incluez</a:t>
              </a:r>
              <a:r>
                <a:rPr lang="en-US" sz="1200" dirty="0">
                  <a:solidFill>
                    <a:schemeClr val="tx1"/>
                  </a:solidFill>
                </a:rPr>
                <a:t> </a:t>
              </a:r>
              <a:r>
                <a:rPr lang="en-US" sz="1200" dirty="0" err="1">
                  <a:solidFill>
                    <a:schemeClr val="tx1"/>
                  </a:solidFill>
                </a:rPr>
                <a:t>ici</a:t>
              </a:r>
              <a:r>
                <a:rPr lang="en-US" sz="1200" dirty="0">
                  <a:solidFill>
                    <a:schemeClr val="tx1"/>
                  </a:solidFill>
                </a:rPr>
                <a:t> </a:t>
              </a:r>
              <a:r>
                <a:rPr lang="en-US" sz="1200" dirty="0" err="1">
                  <a:solidFill>
                    <a:schemeClr val="tx1"/>
                  </a:solidFill>
                </a:rPr>
                <a:t>tous</a:t>
              </a:r>
              <a:r>
                <a:rPr lang="en-US" sz="1200" dirty="0">
                  <a:solidFill>
                    <a:schemeClr val="tx1"/>
                  </a:solidFill>
                </a:rPr>
                <a:t> les examens </a:t>
              </a:r>
              <a:r>
                <a:rPr lang="en-US" sz="1200" dirty="0" err="1">
                  <a:solidFill>
                    <a:schemeClr val="tx1"/>
                  </a:solidFill>
                </a:rPr>
                <a:t>effectués</a:t>
              </a:r>
              <a:r>
                <a:rPr lang="en-US" sz="1200" dirty="0">
                  <a:solidFill>
                    <a:schemeClr val="tx1"/>
                  </a:solidFill>
                </a:rPr>
                <a:t> </a:t>
              </a:r>
              <a:r>
                <a:rPr lang="en-US" sz="1200" dirty="0" err="1">
                  <a:solidFill>
                    <a:schemeClr val="tx1"/>
                  </a:solidFill>
                </a:rPr>
                <a:t>lors</a:t>
              </a:r>
              <a:r>
                <a:rPr lang="en-US" sz="1200" dirty="0">
                  <a:solidFill>
                    <a:schemeClr val="tx1"/>
                  </a:solidFill>
                </a:rPr>
                <a:t> de la CPN, y </a:t>
              </a:r>
              <a:r>
                <a:rPr lang="en-US" sz="1200" dirty="0" err="1">
                  <a:solidFill>
                    <a:schemeClr val="tx1"/>
                  </a:solidFill>
                </a:rPr>
                <a:t>compris</a:t>
              </a:r>
              <a:r>
                <a:rPr lang="en-US" sz="1200" dirty="0">
                  <a:solidFill>
                    <a:schemeClr val="tx1"/>
                  </a:solidFill>
                </a:rPr>
                <a:t> le travail et </a:t>
              </a:r>
              <a:r>
                <a:rPr lang="en-US" sz="1200" dirty="0" err="1">
                  <a:solidFill>
                    <a:schemeClr val="tx1"/>
                  </a:solidFill>
                </a:rPr>
                <a:t>l'accouchement</a:t>
              </a:r>
              <a:r>
                <a:rPr lang="en-US" sz="1200" dirty="0">
                  <a:solidFill>
                    <a:schemeClr val="tx1"/>
                  </a:solidFill>
                </a:rPr>
                <a:t>.</a:t>
              </a:r>
            </a:p>
          </p:txBody>
        </p:sp>
      </p:grpSp>
    </p:spTree>
    <p:extLst>
      <p:ext uri="{BB962C8B-B14F-4D97-AF65-F5344CB8AC3E}">
        <p14:creationId xmlns:p14="http://schemas.microsoft.com/office/powerpoint/2010/main" val="939062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549A8-3414-25BE-0EFD-9EE1A5541D5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ECB4905-4329-F55C-1AD3-DB3AAA1E3CEA}"/>
              </a:ext>
            </a:extLst>
          </p:cNvPr>
          <p:cNvSpPr txBox="1">
            <a:spLocks/>
          </p:cNvSpPr>
          <p:nvPr/>
        </p:nvSpPr>
        <p:spPr>
          <a:xfrm>
            <a:off x="252919" y="1123838"/>
            <a:ext cx="2947482" cy="107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3200" b="1"/>
              <a:t>Dépistage du VIH</a:t>
            </a:r>
          </a:p>
        </p:txBody>
      </p:sp>
      <p:pic>
        <p:nvPicPr>
          <p:cNvPr id="6" name="Picture 5">
            <a:extLst>
              <a:ext uri="{FF2B5EF4-FFF2-40B4-BE49-F238E27FC236}">
                <a16:creationId xmlns:a16="http://schemas.microsoft.com/office/drawing/2014/main" id="{E2EC386A-03A8-4DC9-E0FA-296632AE69B1}"/>
              </a:ext>
            </a:extLst>
          </p:cNvPr>
          <p:cNvPicPr>
            <a:picLocks noChangeAspect="1"/>
          </p:cNvPicPr>
          <p:nvPr/>
        </p:nvPicPr>
        <p:blipFill>
          <a:blip r:embed="rId3"/>
          <a:stretch>
            <a:fillRect/>
          </a:stretch>
        </p:blipFill>
        <p:spPr>
          <a:xfrm>
            <a:off x="654134" y="314860"/>
            <a:ext cx="2145051" cy="703779"/>
          </a:xfrm>
          <a:prstGeom prst="rect">
            <a:avLst/>
          </a:prstGeom>
          <a:ln>
            <a:solidFill>
              <a:schemeClr val="tx1"/>
            </a:solidFill>
          </a:ln>
        </p:spPr>
      </p:pic>
      <p:sp>
        <p:nvSpPr>
          <p:cNvPr id="2" name="TextBox 1">
            <a:extLst>
              <a:ext uri="{FF2B5EF4-FFF2-40B4-BE49-F238E27FC236}">
                <a16:creationId xmlns:a16="http://schemas.microsoft.com/office/drawing/2014/main" id="{B5ACA76B-B0FF-2522-D5DC-5C1B80614DFF}"/>
              </a:ext>
            </a:extLst>
          </p:cNvPr>
          <p:cNvSpPr txBox="1"/>
          <p:nvPr/>
        </p:nvSpPr>
        <p:spPr>
          <a:xfrm>
            <a:off x="256033" y="2776382"/>
            <a:ext cx="2944368" cy="301621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solidFill>
                  <a:schemeClr val="bg1"/>
                </a:solidFill>
              </a:rPr>
              <a:t>Les données </a:t>
            </a:r>
            <a:r>
              <a:rPr lang="en-US" sz="1600" dirty="0" err="1">
                <a:solidFill>
                  <a:schemeClr val="bg1"/>
                </a:solidFill>
              </a:rPr>
              <a:t>contenues</a:t>
            </a:r>
            <a:r>
              <a:rPr lang="en-US" sz="1600" dirty="0">
                <a:solidFill>
                  <a:schemeClr val="bg1"/>
                </a:solidFill>
              </a:rPr>
              <a:t> dans </a:t>
            </a:r>
            <a:r>
              <a:rPr lang="en-US" sz="1600" dirty="0" err="1">
                <a:solidFill>
                  <a:schemeClr val="bg1"/>
                </a:solidFill>
              </a:rPr>
              <a:t>cet</a:t>
            </a:r>
            <a:r>
              <a:rPr lang="en-US" sz="1600" dirty="0">
                <a:solidFill>
                  <a:schemeClr val="bg1"/>
                </a:solidFill>
              </a:rPr>
              <a:t> </a:t>
            </a:r>
            <a:r>
              <a:rPr lang="en-US" sz="1600" dirty="0" err="1">
                <a:solidFill>
                  <a:schemeClr val="bg1"/>
                </a:solidFill>
              </a:rPr>
              <a:t>éditeur</a:t>
            </a:r>
            <a:r>
              <a:rPr lang="en-US" sz="1600" dirty="0">
                <a:solidFill>
                  <a:schemeClr val="bg1"/>
                </a:solidFill>
              </a:rPr>
              <a:t> </a:t>
            </a:r>
            <a:r>
              <a:rPr lang="en-US" sz="1600" dirty="0" err="1">
                <a:solidFill>
                  <a:schemeClr val="bg1"/>
                </a:solidFill>
              </a:rPr>
              <a:t>n'affectent</a:t>
            </a:r>
            <a:r>
              <a:rPr lang="en-US" sz="1600" dirty="0">
                <a:solidFill>
                  <a:schemeClr val="bg1"/>
                </a:solidFill>
              </a:rPr>
              <a:t> pas (</a:t>
            </a:r>
            <a:r>
              <a:rPr lang="en-US" sz="1600" dirty="0" err="1">
                <a:solidFill>
                  <a:schemeClr val="bg1"/>
                </a:solidFill>
              </a:rPr>
              <a:t>actuellement</a:t>
            </a:r>
            <a:r>
              <a:rPr lang="en-US" sz="1600" dirty="0">
                <a:solidFill>
                  <a:schemeClr val="bg1"/>
                </a:solidFill>
              </a:rPr>
              <a:t>) les estimations de </a:t>
            </a:r>
            <a:r>
              <a:rPr lang="en-US" sz="1600" dirty="0" err="1">
                <a:solidFill>
                  <a:schemeClr val="bg1"/>
                </a:solidFill>
              </a:rPr>
              <a:t>l'AIM</a:t>
            </a:r>
            <a:r>
              <a:rPr lang="en-US" sz="1600" dirty="0">
                <a:solidFill>
                  <a:schemeClr val="bg1"/>
                </a:solidFill>
              </a:rPr>
              <a:t>.</a:t>
            </a:r>
          </a:p>
          <a:p>
            <a:pPr marL="285750" indent="-285750">
              <a:spcAft>
                <a:spcPts val="600"/>
              </a:spcAft>
              <a:buFont typeface="Arial" panose="020B0604020202020204" pitchFamily="34" charset="0"/>
              <a:buChar char="•"/>
            </a:pPr>
            <a:r>
              <a:rPr lang="en-US" sz="1600" dirty="0" err="1">
                <a:solidFill>
                  <a:schemeClr val="bg1"/>
                </a:solidFill>
              </a:rPr>
              <a:t>Ces</a:t>
            </a:r>
            <a:r>
              <a:rPr lang="en-US" sz="1600" dirty="0">
                <a:solidFill>
                  <a:schemeClr val="bg1"/>
                </a:solidFill>
              </a:rPr>
              <a:t> données </a:t>
            </a:r>
            <a:r>
              <a:rPr lang="en-US" sz="1600" dirty="0" err="1">
                <a:solidFill>
                  <a:schemeClr val="bg1"/>
                </a:solidFill>
              </a:rPr>
              <a:t>fournissent</a:t>
            </a:r>
            <a:r>
              <a:rPr lang="en-US" sz="1600" dirty="0">
                <a:solidFill>
                  <a:schemeClr val="bg1"/>
                </a:solidFill>
              </a:rPr>
              <a:t> un </a:t>
            </a:r>
            <a:r>
              <a:rPr lang="en-US" sz="1600" dirty="0" err="1">
                <a:solidFill>
                  <a:schemeClr val="bg1"/>
                </a:solidFill>
              </a:rPr>
              <a:t>contexte</a:t>
            </a:r>
            <a:r>
              <a:rPr lang="en-US" sz="1600" dirty="0">
                <a:solidFill>
                  <a:schemeClr val="bg1"/>
                </a:solidFill>
              </a:rPr>
              <a:t> utile pour </a:t>
            </a:r>
            <a:r>
              <a:rPr lang="en-US" sz="1600" dirty="0" err="1">
                <a:solidFill>
                  <a:schemeClr val="bg1"/>
                </a:solidFill>
              </a:rPr>
              <a:t>interpréter</a:t>
            </a:r>
            <a:r>
              <a:rPr lang="en-US" sz="1600" dirty="0">
                <a:solidFill>
                  <a:schemeClr val="bg1"/>
                </a:solidFill>
              </a:rPr>
              <a:t> les </a:t>
            </a:r>
            <a:r>
              <a:rPr lang="en-US" sz="1600" dirty="0" err="1">
                <a:solidFill>
                  <a:schemeClr val="bg1"/>
                </a:solidFill>
              </a:rPr>
              <a:t>changements</a:t>
            </a:r>
            <a:r>
              <a:rPr lang="en-US" sz="1600" dirty="0">
                <a:solidFill>
                  <a:schemeClr val="bg1"/>
                </a:solidFill>
              </a:rPr>
              <a:t> dans la </a:t>
            </a:r>
            <a:r>
              <a:rPr lang="en-US" sz="1600" dirty="0" err="1">
                <a:solidFill>
                  <a:schemeClr val="bg1"/>
                </a:solidFill>
              </a:rPr>
              <a:t>connaissance</a:t>
            </a:r>
            <a:r>
              <a:rPr lang="en-US" sz="1600" dirty="0">
                <a:solidFill>
                  <a:schemeClr val="bg1"/>
                </a:solidFill>
              </a:rPr>
              <a:t> du </a:t>
            </a:r>
            <a:r>
              <a:rPr lang="en-US" sz="1600" dirty="0" err="1">
                <a:solidFill>
                  <a:schemeClr val="bg1"/>
                </a:solidFill>
              </a:rPr>
              <a:t>statut</a:t>
            </a:r>
            <a:endParaRPr lang="en-US" sz="1600" dirty="0">
              <a:solidFill>
                <a:schemeClr val="bg1"/>
              </a:solidFill>
            </a:endParaRPr>
          </a:p>
          <a:p>
            <a:pPr marL="285750" indent="-285750">
              <a:spcAft>
                <a:spcPts val="600"/>
              </a:spcAft>
              <a:buFont typeface="Arial" panose="020B0604020202020204" pitchFamily="34" charset="0"/>
              <a:buChar char="•"/>
            </a:pPr>
            <a:r>
              <a:rPr lang="en-US" sz="1600" dirty="0">
                <a:solidFill>
                  <a:schemeClr val="bg1"/>
                </a:solidFill>
              </a:rPr>
              <a:t>Il </a:t>
            </a:r>
            <a:r>
              <a:rPr lang="en-US" sz="1600" dirty="0" err="1">
                <a:solidFill>
                  <a:schemeClr val="bg1"/>
                </a:solidFill>
              </a:rPr>
              <a:t>s'agit</a:t>
            </a:r>
            <a:r>
              <a:rPr lang="en-US" sz="1600" dirty="0">
                <a:solidFill>
                  <a:schemeClr val="bg1"/>
                </a:solidFill>
              </a:rPr>
              <a:t> de données pour le rapport GAM</a:t>
            </a:r>
          </a:p>
        </p:txBody>
      </p:sp>
      <p:pic>
        <p:nvPicPr>
          <p:cNvPr id="5" name="Picture 4">
            <a:extLst>
              <a:ext uri="{FF2B5EF4-FFF2-40B4-BE49-F238E27FC236}">
                <a16:creationId xmlns:a16="http://schemas.microsoft.com/office/drawing/2014/main" id="{329B3B43-7681-EB9E-619D-334CE3CD8A0A}"/>
              </a:ext>
            </a:extLst>
          </p:cNvPr>
          <p:cNvPicPr>
            <a:picLocks noChangeAspect="1"/>
          </p:cNvPicPr>
          <p:nvPr/>
        </p:nvPicPr>
        <p:blipFill>
          <a:blip r:embed="rId4"/>
          <a:stretch>
            <a:fillRect/>
          </a:stretch>
        </p:blipFill>
        <p:spPr>
          <a:xfrm>
            <a:off x="3563163" y="666749"/>
            <a:ext cx="8201490" cy="5432393"/>
          </a:xfrm>
          <a:prstGeom prst="rect">
            <a:avLst/>
          </a:prstGeom>
        </p:spPr>
      </p:pic>
      <p:sp>
        <p:nvSpPr>
          <p:cNvPr id="9" name="Rectangle 8">
            <a:extLst>
              <a:ext uri="{FF2B5EF4-FFF2-40B4-BE49-F238E27FC236}">
                <a16:creationId xmlns:a16="http://schemas.microsoft.com/office/drawing/2014/main" id="{94C4E5A3-B483-E706-B493-2EC184955B3F}"/>
              </a:ext>
            </a:extLst>
          </p:cNvPr>
          <p:cNvSpPr/>
          <p:nvPr/>
        </p:nvSpPr>
        <p:spPr>
          <a:xfrm>
            <a:off x="5674407" y="2244341"/>
            <a:ext cx="5794049" cy="1184659"/>
          </a:xfrm>
          <a:prstGeom prst="rect">
            <a:avLst/>
          </a:prstGeom>
          <a:solidFill>
            <a:schemeClr val="accent2">
              <a:lumMod val="20000"/>
              <a:lumOff val="80000"/>
            </a:scheme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dirty="0" err="1">
                <a:solidFill>
                  <a:schemeClr val="tx1"/>
                </a:solidFill>
              </a:rPr>
              <a:t>Autotests</a:t>
            </a:r>
            <a:r>
              <a:rPr lang="en-US" sz="1200" b="1" dirty="0">
                <a:solidFill>
                  <a:schemeClr val="tx1"/>
                </a:solidFill>
              </a:rPr>
              <a:t> de </a:t>
            </a:r>
            <a:r>
              <a:rPr lang="en-US" sz="1200" b="1" dirty="0" err="1">
                <a:solidFill>
                  <a:schemeClr val="tx1"/>
                </a:solidFill>
              </a:rPr>
              <a:t>dépistage</a:t>
            </a:r>
            <a:r>
              <a:rPr lang="en-US" sz="1200" b="1" dirty="0">
                <a:solidFill>
                  <a:schemeClr val="tx1"/>
                </a:solidFill>
              </a:rPr>
              <a:t> du VIH </a:t>
            </a:r>
            <a:r>
              <a:rPr lang="en-US" sz="1200" dirty="0">
                <a:solidFill>
                  <a:schemeClr val="tx1"/>
                </a:solidFill>
              </a:rPr>
              <a:t>: Vous </a:t>
            </a:r>
            <a:r>
              <a:rPr lang="en-US" sz="1200" dirty="0" err="1">
                <a:solidFill>
                  <a:schemeClr val="tx1"/>
                </a:solidFill>
              </a:rPr>
              <a:t>pouvez</a:t>
            </a:r>
            <a:r>
              <a:rPr lang="en-US" sz="1200" dirty="0">
                <a:solidFill>
                  <a:schemeClr val="tx1"/>
                </a:solidFill>
              </a:rPr>
              <a:t> </a:t>
            </a:r>
            <a:r>
              <a:rPr lang="en-US" sz="1200" dirty="0" err="1">
                <a:solidFill>
                  <a:schemeClr val="tx1"/>
                </a:solidFill>
              </a:rPr>
              <a:t>désormais</a:t>
            </a:r>
            <a:r>
              <a:rPr lang="en-US" sz="1200" dirty="0">
                <a:solidFill>
                  <a:schemeClr val="tx1"/>
                </a:solidFill>
              </a:rPr>
              <a:t> </a:t>
            </a:r>
            <a:r>
              <a:rPr lang="en-US" sz="1200" dirty="0" err="1">
                <a:solidFill>
                  <a:schemeClr val="tx1"/>
                </a:solidFill>
              </a:rPr>
              <a:t>entrer</a:t>
            </a:r>
            <a:r>
              <a:rPr lang="en-US" sz="1200" dirty="0">
                <a:solidFill>
                  <a:schemeClr val="tx1"/>
                </a:solidFill>
              </a:rPr>
              <a:t> dans le </a:t>
            </a:r>
            <a:r>
              <a:rPr lang="en-US" sz="1200" dirty="0" err="1">
                <a:solidFill>
                  <a:schemeClr val="tx1"/>
                </a:solidFill>
              </a:rPr>
              <a:t>système</a:t>
            </a:r>
            <a:endParaRPr lang="en-US" sz="1200" dirty="0">
              <a:solidFill>
                <a:schemeClr val="tx1"/>
              </a:solidFill>
            </a:endParaRPr>
          </a:p>
          <a:p>
            <a:pPr marL="285750" indent="-285750">
              <a:buFont typeface="Arial" panose="020B0604020202020204" pitchFamily="34" charset="0"/>
              <a:buChar char="•"/>
            </a:pPr>
            <a:r>
              <a:rPr lang="en-US" sz="1200" dirty="0">
                <a:solidFill>
                  <a:schemeClr val="tx1"/>
                </a:solidFill>
              </a:rPr>
              <a:t>Si les </a:t>
            </a:r>
            <a:r>
              <a:rPr lang="en-US" sz="1200" dirty="0" err="1">
                <a:solidFill>
                  <a:schemeClr val="tx1"/>
                </a:solidFill>
              </a:rPr>
              <a:t>autotests</a:t>
            </a:r>
            <a:r>
              <a:rPr lang="en-US" sz="1200" dirty="0">
                <a:solidFill>
                  <a:schemeClr val="tx1"/>
                </a:solidFill>
              </a:rPr>
              <a:t> </a:t>
            </a:r>
            <a:r>
              <a:rPr lang="en-US" sz="1200" dirty="0" err="1">
                <a:solidFill>
                  <a:schemeClr val="tx1"/>
                </a:solidFill>
              </a:rPr>
              <a:t>ont</a:t>
            </a:r>
            <a:r>
              <a:rPr lang="en-US" sz="1200" dirty="0">
                <a:solidFill>
                  <a:schemeClr val="tx1"/>
                </a:solidFill>
              </a:rPr>
              <a:t> </a:t>
            </a:r>
            <a:r>
              <a:rPr lang="en-US" sz="1200" dirty="0" err="1">
                <a:solidFill>
                  <a:schemeClr val="tx1"/>
                </a:solidFill>
              </a:rPr>
              <a:t>été</a:t>
            </a:r>
            <a:r>
              <a:rPr lang="en-US" sz="1200" dirty="0">
                <a:solidFill>
                  <a:schemeClr val="tx1"/>
                </a:solidFill>
              </a:rPr>
              <a:t> </a:t>
            </a:r>
            <a:r>
              <a:rPr lang="en-US" sz="1200" dirty="0" err="1">
                <a:solidFill>
                  <a:schemeClr val="tx1"/>
                </a:solidFill>
              </a:rPr>
              <a:t>réalisés</a:t>
            </a:r>
            <a:r>
              <a:rPr lang="en-US" sz="1200" dirty="0">
                <a:solidFill>
                  <a:schemeClr val="tx1"/>
                </a:solidFill>
              </a:rPr>
              <a:t> avec </a:t>
            </a:r>
            <a:r>
              <a:rPr lang="en-US" sz="1200" dirty="0" err="1">
                <a:solidFill>
                  <a:schemeClr val="tx1"/>
                </a:solidFill>
              </a:rPr>
              <a:t>l'aide</a:t>
            </a:r>
            <a:r>
              <a:rPr lang="en-US" sz="1200" dirty="0">
                <a:solidFill>
                  <a:schemeClr val="tx1"/>
                </a:solidFill>
              </a:rPr>
              <a:t> d'un </a:t>
            </a:r>
            <a:r>
              <a:rPr lang="en-US" sz="1200" dirty="0" err="1">
                <a:solidFill>
                  <a:schemeClr val="tx1"/>
                </a:solidFill>
              </a:rPr>
              <a:t>prestataire</a:t>
            </a:r>
            <a:r>
              <a:rPr lang="en-US" sz="1200" dirty="0">
                <a:solidFill>
                  <a:schemeClr val="tx1"/>
                </a:solidFill>
              </a:rPr>
              <a:t> de services de santé</a:t>
            </a:r>
          </a:p>
          <a:p>
            <a:pPr marL="285750" indent="-285750">
              <a:buFont typeface="Arial" panose="020B0604020202020204" pitchFamily="34" charset="0"/>
              <a:buChar char="•"/>
            </a:pPr>
            <a:r>
              <a:rPr lang="en-US" sz="1200" dirty="0">
                <a:solidFill>
                  <a:schemeClr val="tx1"/>
                </a:solidFill>
              </a:rPr>
              <a:t>Si le kit </a:t>
            </a:r>
            <a:r>
              <a:rPr lang="en-US" sz="1200" dirty="0" err="1">
                <a:solidFill>
                  <a:schemeClr val="tx1"/>
                </a:solidFill>
              </a:rPr>
              <a:t>était</a:t>
            </a:r>
            <a:r>
              <a:rPr lang="en-US" sz="1200" dirty="0">
                <a:solidFill>
                  <a:schemeClr val="tx1"/>
                </a:solidFill>
              </a:rPr>
              <a:t> </a:t>
            </a:r>
            <a:r>
              <a:rPr lang="en-US" sz="1200" dirty="0" err="1">
                <a:solidFill>
                  <a:schemeClr val="tx1"/>
                </a:solidFill>
              </a:rPr>
              <a:t>destiné</a:t>
            </a:r>
            <a:r>
              <a:rPr lang="en-US" sz="1200" dirty="0">
                <a:solidFill>
                  <a:schemeClr val="tx1"/>
                </a:solidFill>
              </a:rPr>
              <a:t> au </a:t>
            </a:r>
            <a:r>
              <a:rPr lang="en-US" sz="1200" dirty="0" err="1">
                <a:solidFill>
                  <a:schemeClr val="tx1"/>
                </a:solidFill>
              </a:rPr>
              <a:t>destinataire</a:t>
            </a:r>
            <a:r>
              <a:rPr lang="en-US" sz="1200" dirty="0">
                <a:solidFill>
                  <a:schemeClr val="tx1"/>
                </a:solidFill>
              </a:rPr>
              <a:t> (</a:t>
            </a:r>
            <a:r>
              <a:rPr lang="en-US" sz="1200" dirty="0" err="1">
                <a:solidFill>
                  <a:schemeClr val="tx1"/>
                </a:solidFill>
              </a:rPr>
              <a:t>primaire</a:t>
            </a:r>
            <a:r>
              <a:rPr lang="en-US" sz="1200" dirty="0">
                <a:solidFill>
                  <a:schemeClr val="tx1"/>
                </a:solidFill>
              </a:rPr>
              <a:t>) </a:t>
            </a:r>
            <a:r>
              <a:rPr lang="en-US" sz="1200" dirty="0" err="1">
                <a:solidFill>
                  <a:schemeClr val="tx1"/>
                </a:solidFill>
              </a:rPr>
              <a:t>ou</a:t>
            </a:r>
            <a:r>
              <a:rPr lang="en-US" sz="1200" dirty="0">
                <a:solidFill>
                  <a:schemeClr val="tx1"/>
                </a:solidFill>
              </a:rPr>
              <a:t> à </a:t>
            </a:r>
            <a:r>
              <a:rPr lang="en-US" sz="1200" dirty="0" err="1">
                <a:solidFill>
                  <a:schemeClr val="tx1"/>
                </a:solidFill>
              </a:rPr>
              <a:t>d'autres</a:t>
            </a:r>
            <a:r>
              <a:rPr lang="en-US" sz="1200" dirty="0">
                <a:solidFill>
                  <a:schemeClr val="tx1"/>
                </a:solidFill>
              </a:rPr>
              <a:t> </a:t>
            </a:r>
            <a:r>
              <a:rPr lang="en-US" sz="1200" dirty="0" err="1">
                <a:solidFill>
                  <a:schemeClr val="tx1"/>
                </a:solidFill>
              </a:rPr>
              <a:t>personnes</a:t>
            </a:r>
            <a:r>
              <a:rPr lang="en-US" sz="1200" dirty="0">
                <a:solidFill>
                  <a:schemeClr val="tx1"/>
                </a:solidFill>
              </a:rPr>
              <a:t> (</a:t>
            </a:r>
            <a:r>
              <a:rPr lang="en-US" sz="1200" dirty="0" err="1">
                <a:solidFill>
                  <a:schemeClr val="tx1"/>
                </a:solidFill>
              </a:rPr>
              <a:t>secondaire</a:t>
            </a:r>
            <a:r>
              <a:rPr lang="en-US" sz="1200" dirty="0">
                <a:solidFill>
                  <a:schemeClr val="tx1"/>
                </a:solidFill>
              </a:rPr>
              <a:t>)</a:t>
            </a:r>
          </a:p>
          <a:p>
            <a:pPr marL="285750" indent="-285750">
              <a:buFont typeface="Arial" panose="020B0604020202020204" pitchFamily="34" charset="0"/>
              <a:buChar char="•"/>
            </a:pPr>
            <a:r>
              <a:rPr lang="en-US" sz="1200" dirty="0" err="1">
                <a:solidFill>
                  <a:schemeClr val="tx1"/>
                </a:solidFill>
              </a:rPr>
              <a:t>Nombre</a:t>
            </a:r>
            <a:r>
              <a:rPr lang="en-US" sz="1200" dirty="0">
                <a:solidFill>
                  <a:schemeClr val="tx1"/>
                </a:solidFill>
              </a:rPr>
              <a:t> de </a:t>
            </a:r>
            <a:r>
              <a:rPr lang="en-US" sz="1200" dirty="0" err="1">
                <a:solidFill>
                  <a:schemeClr val="tx1"/>
                </a:solidFill>
              </a:rPr>
              <a:t>personnes</a:t>
            </a:r>
            <a:r>
              <a:rPr lang="en-US" sz="1200" dirty="0">
                <a:solidFill>
                  <a:schemeClr val="tx1"/>
                </a:solidFill>
              </a:rPr>
              <a:t> </a:t>
            </a:r>
            <a:r>
              <a:rPr lang="en-US" sz="1200" dirty="0" err="1">
                <a:solidFill>
                  <a:schemeClr val="tx1"/>
                </a:solidFill>
              </a:rPr>
              <a:t>confirmées</a:t>
            </a:r>
            <a:r>
              <a:rPr lang="en-US" sz="1200" dirty="0">
                <a:solidFill>
                  <a:schemeClr val="tx1"/>
                </a:solidFill>
              </a:rPr>
              <a:t> positives au HTS après un </a:t>
            </a:r>
            <a:r>
              <a:rPr lang="en-US" sz="1200" dirty="0" err="1">
                <a:solidFill>
                  <a:schemeClr val="tx1"/>
                </a:solidFill>
              </a:rPr>
              <a:t>autotest</a:t>
            </a:r>
            <a:r>
              <a:rPr lang="en-US" sz="1200" dirty="0">
                <a:solidFill>
                  <a:schemeClr val="tx1"/>
                </a:solidFill>
              </a:rPr>
              <a:t> </a:t>
            </a:r>
            <a:r>
              <a:rPr lang="en-US" sz="1200" dirty="0" err="1">
                <a:solidFill>
                  <a:schemeClr val="tx1"/>
                </a:solidFill>
              </a:rPr>
              <a:t>réactif</a:t>
            </a:r>
            <a:endParaRPr lang="en-US" sz="1200" dirty="0">
              <a:solidFill>
                <a:schemeClr val="tx1"/>
              </a:solidFill>
            </a:endParaRPr>
          </a:p>
        </p:txBody>
      </p:sp>
      <p:sp>
        <p:nvSpPr>
          <p:cNvPr id="10" name="Rectangle 9">
            <a:extLst>
              <a:ext uri="{FF2B5EF4-FFF2-40B4-BE49-F238E27FC236}">
                <a16:creationId xmlns:a16="http://schemas.microsoft.com/office/drawing/2014/main" id="{50CC04D0-8A61-DEAB-B39D-D447407A525A}"/>
              </a:ext>
            </a:extLst>
          </p:cNvPr>
          <p:cNvSpPr/>
          <p:nvPr/>
        </p:nvSpPr>
        <p:spPr>
          <a:xfrm>
            <a:off x="3594666" y="2244341"/>
            <a:ext cx="2079742" cy="118465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2559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1E238-C8E0-D653-CB0F-D50414E8C1B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F9763E3-DE65-B403-2859-5575C00B5CAE}"/>
              </a:ext>
            </a:extLst>
          </p:cNvPr>
          <p:cNvSpPr txBox="1">
            <a:spLocks/>
          </p:cNvSpPr>
          <p:nvPr/>
        </p:nvSpPr>
        <p:spPr>
          <a:xfrm>
            <a:off x="252919" y="1123838"/>
            <a:ext cx="2947482" cy="107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3200" b="1"/>
              <a:t>Dépistage du VIH</a:t>
            </a:r>
          </a:p>
        </p:txBody>
      </p:sp>
      <p:pic>
        <p:nvPicPr>
          <p:cNvPr id="6" name="Picture 5">
            <a:extLst>
              <a:ext uri="{FF2B5EF4-FFF2-40B4-BE49-F238E27FC236}">
                <a16:creationId xmlns:a16="http://schemas.microsoft.com/office/drawing/2014/main" id="{4678D7F5-839D-94FF-180E-AC790566A2C2}"/>
              </a:ext>
            </a:extLst>
          </p:cNvPr>
          <p:cNvPicPr>
            <a:picLocks noChangeAspect="1"/>
          </p:cNvPicPr>
          <p:nvPr/>
        </p:nvPicPr>
        <p:blipFill>
          <a:blip r:embed="rId3"/>
          <a:stretch>
            <a:fillRect/>
          </a:stretch>
        </p:blipFill>
        <p:spPr>
          <a:xfrm>
            <a:off x="654134" y="314860"/>
            <a:ext cx="2145051" cy="703779"/>
          </a:xfrm>
          <a:prstGeom prst="rect">
            <a:avLst/>
          </a:prstGeom>
          <a:ln>
            <a:solidFill>
              <a:schemeClr val="tx1"/>
            </a:solidFill>
          </a:ln>
        </p:spPr>
      </p:pic>
      <p:sp>
        <p:nvSpPr>
          <p:cNvPr id="2" name="TextBox 1">
            <a:extLst>
              <a:ext uri="{FF2B5EF4-FFF2-40B4-BE49-F238E27FC236}">
                <a16:creationId xmlns:a16="http://schemas.microsoft.com/office/drawing/2014/main" id="{FD63CF14-60BC-7B7F-65A5-2EF67CF47116}"/>
              </a:ext>
            </a:extLst>
          </p:cNvPr>
          <p:cNvSpPr txBox="1"/>
          <p:nvPr/>
        </p:nvSpPr>
        <p:spPr>
          <a:xfrm>
            <a:off x="256033" y="2776382"/>
            <a:ext cx="2944368" cy="301621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solidFill>
                  <a:schemeClr val="bg1"/>
                </a:solidFill>
              </a:rPr>
              <a:t>Les données </a:t>
            </a:r>
            <a:r>
              <a:rPr lang="en-US" sz="1600" dirty="0" err="1">
                <a:solidFill>
                  <a:schemeClr val="bg1"/>
                </a:solidFill>
              </a:rPr>
              <a:t>contenues</a:t>
            </a:r>
            <a:r>
              <a:rPr lang="en-US" sz="1600" dirty="0">
                <a:solidFill>
                  <a:schemeClr val="bg1"/>
                </a:solidFill>
              </a:rPr>
              <a:t> dans </a:t>
            </a:r>
            <a:r>
              <a:rPr lang="en-US" sz="1600" dirty="0" err="1">
                <a:solidFill>
                  <a:schemeClr val="bg1"/>
                </a:solidFill>
              </a:rPr>
              <a:t>cet</a:t>
            </a:r>
            <a:r>
              <a:rPr lang="en-US" sz="1600" dirty="0">
                <a:solidFill>
                  <a:schemeClr val="bg1"/>
                </a:solidFill>
              </a:rPr>
              <a:t> </a:t>
            </a:r>
            <a:r>
              <a:rPr lang="en-US" sz="1600" dirty="0" err="1">
                <a:solidFill>
                  <a:schemeClr val="bg1"/>
                </a:solidFill>
              </a:rPr>
              <a:t>éditeur</a:t>
            </a:r>
            <a:r>
              <a:rPr lang="en-US" sz="1600" dirty="0">
                <a:solidFill>
                  <a:schemeClr val="bg1"/>
                </a:solidFill>
              </a:rPr>
              <a:t> </a:t>
            </a:r>
            <a:r>
              <a:rPr lang="en-US" sz="1600" dirty="0" err="1">
                <a:solidFill>
                  <a:schemeClr val="bg1"/>
                </a:solidFill>
              </a:rPr>
              <a:t>n'affectent</a:t>
            </a:r>
            <a:r>
              <a:rPr lang="en-US" sz="1600" dirty="0">
                <a:solidFill>
                  <a:schemeClr val="bg1"/>
                </a:solidFill>
              </a:rPr>
              <a:t> pas (</a:t>
            </a:r>
            <a:r>
              <a:rPr lang="en-US" sz="1600" dirty="0" err="1">
                <a:solidFill>
                  <a:schemeClr val="bg1"/>
                </a:solidFill>
              </a:rPr>
              <a:t>actuellement</a:t>
            </a:r>
            <a:r>
              <a:rPr lang="en-US" sz="1600" dirty="0">
                <a:solidFill>
                  <a:schemeClr val="bg1"/>
                </a:solidFill>
              </a:rPr>
              <a:t>) les estimations de </a:t>
            </a:r>
            <a:r>
              <a:rPr lang="en-US" sz="1600" dirty="0" err="1">
                <a:solidFill>
                  <a:schemeClr val="bg1"/>
                </a:solidFill>
              </a:rPr>
              <a:t>l'AIM</a:t>
            </a:r>
            <a:r>
              <a:rPr lang="en-US" sz="1600" dirty="0">
                <a:solidFill>
                  <a:schemeClr val="bg1"/>
                </a:solidFill>
              </a:rPr>
              <a:t>.</a:t>
            </a:r>
          </a:p>
          <a:p>
            <a:pPr marL="285750" indent="-285750">
              <a:spcAft>
                <a:spcPts val="600"/>
              </a:spcAft>
              <a:buFont typeface="Arial" panose="020B0604020202020204" pitchFamily="34" charset="0"/>
              <a:buChar char="•"/>
            </a:pPr>
            <a:r>
              <a:rPr lang="en-US" sz="1600" dirty="0" err="1">
                <a:solidFill>
                  <a:schemeClr val="bg1"/>
                </a:solidFill>
              </a:rPr>
              <a:t>Ces</a:t>
            </a:r>
            <a:r>
              <a:rPr lang="en-US" sz="1600" dirty="0">
                <a:solidFill>
                  <a:schemeClr val="bg1"/>
                </a:solidFill>
              </a:rPr>
              <a:t> données </a:t>
            </a:r>
            <a:r>
              <a:rPr lang="en-US" sz="1600" dirty="0" err="1">
                <a:solidFill>
                  <a:schemeClr val="bg1"/>
                </a:solidFill>
              </a:rPr>
              <a:t>fournissent</a:t>
            </a:r>
            <a:r>
              <a:rPr lang="en-US" sz="1600" dirty="0">
                <a:solidFill>
                  <a:schemeClr val="bg1"/>
                </a:solidFill>
              </a:rPr>
              <a:t> un </a:t>
            </a:r>
            <a:r>
              <a:rPr lang="en-US" sz="1600" dirty="0" err="1">
                <a:solidFill>
                  <a:schemeClr val="bg1"/>
                </a:solidFill>
              </a:rPr>
              <a:t>contexte</a:t>
            </a:r>
            <a:r>
              <a:rPr lang="en-US" sz="1600" dirty="0">
                <a:solidFill>
                  <a:schemeClr val="bg1"/>
                </a:solidFill>
              </a:rPr>
              <a:t> utile pour </a:t>
            </a:r>
            <a:r>
              <a:rPr lang="en-US" sz="1600" dirty="0" err="1">
                <a:solidFill>
                  <a:schemeClr val="bg1"/>
                </a:solidFill>
              </a:rPr>
              <a:t>interpréter</a:t>
            </a:r>
            <a:r>
              <a:rPr lang="en-US" sz="1600" dirty="0">
                <a:solidFill>
                  <a:schemeClr val="bg1"/>
                </a:solidFill>
              </a:rPr>
              <a:t> les </a:t>
            </a:r>
            <a:r>
              <a:rPr lang="en-US" sz="1600" dirty="0" err="1">
                <a:solidFill>
                  <a:schemeClr val="bg1"/>
                </a:solidFill>
              </a:rPr>
              <a:t>changements</a:t>
            </a:r>
            <a:r>
              <a:rPr lang="en-US" sz="1600" dirty="0">
                <a:solidFill>
                  <a:schemeClr val="bg1"/>
                </a:solidFill>
              </a:rPr>
              <a:t> dans la </a:t>
            </a:r>
            <a:r>
              <a:rPr lang="en-US" sz="1600" dirty="0" err="1">
                <a:solidFill>
                  <a:schemeClr val="bg1"/>
                </a:solidFill>
              </a:rPr>
              <a:t>connaissance</a:t>
            </a:r>
            <a:r>
              <a:rPr lang="en-US" sz="1600" dirty="0">
                <a:solidFill>
                  <a:schemeClr val="bg1"/>
                </a:solidFill>
              </a:rPr>
              <a:t> du </a:t>
            </a:r>
            <a:r>
              <a:rPr lang="en-US" sz="1600" dirty="0" err="1">
                <a:solidFill>
                  <a:schemeClr val="bg1"/>
                </a:solidFill>
              </a:rPr>
              <a:t>statut</a:t>
            </a:r>
            <a:endParaRPr lang="en-US" sz="1600" dirty="0">
              <a:solidFill>
                <a:schemeClr val="bg1"/>
              </a:solidFill>
            </a:endParaRPr>
          </a:p>
          <a:p>
            <a:pPr marL="285750" indent="-285750">
              <a:spcAft>
                <a:spcPts val="600"/>
              </a:spcAft>
              <a:buFont typeface="Arial" panose="020B0604020202020204" pitchFamily="34" charset="0"/>
              <a:buChar char="•"/>
            </a:pPr>
            <a:r>
              <a:rPr lang="en-US" sz="1600" dirty="0">
                <a:solidFill>
                  <a:schemeClr val="bg1"/>
                </a:solidFill>
              </a:rPr>
              <a:t>Il </a:t>
            </a:r>
            <a:r>
              <a:rPr lang="en-US" sz="1600" dirty="0" err="1">
                <a:solidFill>
                  <a:schemeClr val="bg1"/>
                </a:solidFill>
              </a:rPr>
              <a:t>s'agit</a:t>
            </a:r>
            <a:r>
              <a:rPr lang="en-US" sz="1600" dirty="0">
                <a:solidFill>
                  <a:schemeClr val="bg1"/>
                </a:solidFill>
              </a:rPr>
              <a:t> de données pour le rapport GAM</a:t>
            </a:r>
          </a:p>
        </p:txBody>
      </p:sp>
      <p:pic>
        <p:nvPicPr>
          <p:cNvPr id="5" name="Picture 4">
            <a:extLst>
              <a:ext uri="{FF2B5EF4-FFF2-40B4-BE49-F238E27FC236}">
                <a16:creationId xmlns:a16="http://schemas.microsoft.com/office/drawing/2014/main" id="{857243C5-E184-78FA-4C17-5789AE44D55F}"/>
              </a:ext>
            </a:extLst>
          </p:cNvPr>
          <p:cNvPicPr>
            <a:picLocks noChangeAspect="1"/>
          </p:cNvPicPr>
          <p:nvPr/>
        </p:nvPicPr>
        <p:blipFill>
          <a:blip r:embed="rId4"/>
          <a:stretch>
            <a:fillRect/>
          </a:stretch>
        </p:blipFill>
        <p:spPr>
          <a:xfrm>
            <a:off x="3563163" y="666749"/>
            <a:ext cx="8201490" cy="5432393"/>
          </a:xfrm>
          <a:prstGeom prst="rect">
            <a:avLst/>
          </a:prstGeom>
        </p:spPr>
      </p:pic>
      <p:grpSp>
        <p:nvGrpSpPr>
          <p:cNvPr id="11" name="Group 10">
            <a:extLst>
              <a:ext uri="{FF2B5EF4-FFF2-40B4-BE49-F238E27FC236}">
                <a16:creationId xmlns:a16="http://schemas.microsoft.com/office/drawing/2014/main" id="{48CE5EA8-3708-1F0A-67C3-B3C8C81DE188}"/>
              </a:ext>
            </a:extLst>
          </p:cNvPr>
          <p:cNvGrpSpPr/>
          <p:nvPr/>
        </p:nvGrpSpPr>
        <p:grpSpPr>
          <a:xfrm>
            <a:off x="3594665" y="3375589"/>
            <a:ext cx="7873791" cy="358923"/>
            <a:chOff x="3363929" y="3016957"/>
            <a:chExt cx="7873791" cy="420589"/>
          </a:xfrm>
        </p:grpSpPr>
        <p:sp>
          <p:nvSpPr>
            <p:cNvPr id="12" name="Rectangle 11">
              <a:extLst>
                <a:ext uri="{FF2B5EF4-FFF2-40B4-BE49-F238E27FC236}">
                  <a16:creationId xmlns:a16="http://schemas.microsoft.com/office/drawing/2014/main" id="{971C6074-C35D-AA68-FCD5-771E0391E8BF}"/>
                </a:ext>
              </a:extLst>
            </p:cNvPr>
            <p:cNvSpPr/>
            <p:nvPr/>
          </p:nvSpPr>
          <p:spPr>
            <a:xfrm>
              <a:off x="3363929" y="3016957"/>
              <a:ext cx="5334263" cy="42058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162043D-5BAB-C834-17FE-A6E6C5014E3A}"/>
                </a:ext>
              </a:extLst>
            </p:cNvPr>
            <p:cNvSpPr/>
            <p:nvPr/>
          </p:nvSpPr>
          <p:spPr>
            <a:xfrm>
              <a:off x="5443671" y="3016957"/>
              <a:ext cx="5794049" cy="420589"/>
            </a:xfrm>
            <a:prstGeom prst="rect">
              <a:avLst/>
            </a:prstGeom>
            <a:solidFill>
              <a:schemeClr val="accent2">
                <a:lumMod val="20000"/>
                <a:lumOff val="80000"/>
              </a:scheme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a:solidFill>
                    <a:schemeClr val="tx1"/>
                  </a:solidFill>
                </a:rPr>
                <a:t>Tests d'index :</a:t>
              </a:r>
              <a:r>
                <a:rPr lang="en-US" sz="1400">
                  <a:solidFill>
                    <a:schemeClr val="tx1"/>
                  </a:solidFill>
                </a:rPr>
                <a:t> Les résultats positifs des tests d'indexation peuvent désormais être saisis.</a:t>
              </a:r>
            </a:p>
          </p:txBody>
        </p:sp>
      </p:grpSp>
    </p:spTree>
    <p:extLst>
      <p:ext uri="{BB962C8B-B14F-4D97-AF65-F5344CB8AC3E}">
        <p14:creationId xmlns:p14="http://schemas.microsoft.com/office/powerpoint/2010/main" val="1161727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7EC3535-7C00-0A92-2EAB-816862C77493}"/>
              </a:ext>
            </a:extLst>
          </p:cNvPr>
          <p:cNvPicPr>
            <a:picLocks noChangeAspect="1"/>
          </p:cNvPicPr>
          <p:nvPr/>
        </p:nvPicPr>
        <p:blipFill>
          <a:blip r:embed="rId3"/>
          <a:stretch>
            <a:fillRect/>
          </a:stretch>
        </p:blipFill>
        <p:spPr>
          <a:xfrm>
            <a:off x="7240047" y="3969064"/>
            <a:ext cx="4576446" cy="2372569"/>
          </a:xfrm>
          <a:prstGeom prst="rect">
            <a:avLst/>
          </a:prstGeom>
        </p:spPr>
      </p:pic>
      <p:sp>
        <p:nvSpPr>
          <p:cNvPr id="4" name="Title 3">
            <a:extLst>
              <a:ext uri="{FF2B5EF4-FFF2-40B4-BE49-F238E27FC236}">
                <a16:creationId xmlns:a16="http://schemas.microsoft.com/office/drawing/2014/main" id="{29C63167-F373-444E-9852-008730EB5934}"/>
              </a:ext>
            </a:extLst>
          </p:cNvPr>
          <p:cNvSpPr>
            <a:spLocks noGrp="1"/>
          </p:cNvSpPr>
          <p:nvPr>
            <p:ph type="title"/>
          </p:nvPr>
        </p:nvSpPr>
        <p:spPr/>
        <p:txBody>
          <a:bodyPr/>
          <a:lstStyle/>
          <a:p>
            <a:r>
              <a:rPr lang="en-US"/>
              <a:t>Logiciel Spectrum pour 2025</a:t>
            </a:r>
            <a:br>
              <a:rPr lang="en-US"/>
            </a:br>
            <a:br>
              <a:rPr lang="en-US"/>
            </a:br>
            <a:r>
              <a:rPr lang="en-US" sz="3200" b="1"/>
              <a:t>Version de bureau</a:t>
            </a:r>
          </a:p>
        </p:txBody>
      </p:sp>
      <p:sp>
        <p:nvSpPr>
          <p:cNvPr id="2" name="Content Placeholder 1">
            <a:extLst>
              <a:ext uri="{FF2B5EF4-FFF2-40B4-BE49-F238E27FC236}">
                <a16:creationId xmlns:a16="http://schemas.microsoft.com/office/drawing/2014/main" id="{1D788167-AAD2-5508-0D56-52B32C6CF513}"/>
              </a:ext>
            </a:extLst>
          </p:cNvPr>
          <p:cNvSpPr>
            <a:spLocks noGrp="1"/>
          </p:cNvSpPr>
          <p:nvPr>
            <p:ph idx="1"/>
          </p:nvPr>
        </p:nvSpPr>
        <p:spPr>
          <a:xfrm>
            <a:off x="3535893" y="864108"/>
            <a:ext cx="3728019" cy="5120640"/>
          </a:xfrm>
        </p:spPr>
        <p:txBody>
          <a:bodyPr>
            <a:normAutofit fontScale="92500"/>
          </a:bodyPr>
          <a:lstStyle/>
          <a:p>
            <a:pPr marL="342900" indent="-342900">
              <a:spcAft>
                <a:spcPts val="1200"/>
              </a:spcAft>
              <a:buAutoNum type="arabicPeriod"/>
            </a:pPr>
            <a:r>
              <a:rPr lang="en-US" sz="1800" dirty="0">
                <a:solidFill>
                  <a:schemeClr val="tx1"/>
                </a:solidFill>
              </a:rPr>
              <a:t>Téléchargez la nouvelle version </a:t>
            </a:r>
            <a:r>
              <a:rPr lang="en-US" sz="1800" b="1" dirty="0">
                <a:solidFill>
                  <a:schemeClr val="tx1"/>
                </a:solidFill>
              </a:rPr>
              <a:t>6.39 </a:t>
            </a:r>
            <a:r>
              <a:rPr lang="en-US" sz="1800" dirty="0">
                <a:solidFill>
                  <a:schemeClr val="tx1"/>
                </a:solidFill>
              </a:rPr>
              <a:t>de Spectrum sur le site web d'Avenir Health à l'adresse suivante </a:t>
            </a:r>
            <a:r>
              <a:rPr lang="en-US" sz="1800" dirty="0">
                <a:solidFill>
                  <a:srgbClr val="0000FF"/>
                </a:solidFill>
              </a:rPr>
              <a:t>: https://avenirhealth.org/software-spectrum.php</a:t>
            </a:r>
          </a:p>
          <a:p>
            <a:pPr marL="342900" indent="-342900">
              <a:spcAft>
                <a:spcPts val="1200"/>
              </a:spcAft>
              <a:buAutoNum type="arabicPeriod"/>
            </a:pPr>
            <a:r>
              <a:rPr lang="en-US" sz="1800" dirty="0">
                <a:solidFill>
                  <a:schemeClr val="tx1"/>
                </a:solidFill>
              </a:rPr>
              <a:t>Exécutez le fichier SpecInstallAIM2025.exe pour installer Spectrum.</a:t>
            </a:r>
          </a:p>
          <a:p>
            <a:pPr marL="342900" indent="-342900">
              <a:spcAft>
                <a:spcPts val="1200"/>
              </a:spcAft>
              <a:buAutoNum type="arabicPeriod"/>
            </a:pPr>
            <a:r>
              <a:rPr lang="en-US" sz="1800" dirty="0">
                <a:solidFill>
                  <a:schemeClr val="tx1"/>
                </a:solidFill>
              </a:rPr>
              <a:t>Lancez Spectrum en le choisissant dans le menu Démarrer.</a:t>
            </a:r>
          </a:p>
          <a:p>
            <a:pPr marL="342900" indent="-342900">
              <a:spcAft>
                <a:spcPts val="1200"/>
              </a:spcAft>
              <a:buAutoNum type="arabicPeriod"/>
            </a:pPr>
            <a:r>
              <a:rPr lang="en-US" sz="1800" dirty="0">
                <a:solidFill>
                  <a:schemeClr val="tx1"/>
                </a:solidFill>
              </a:rPr>
              <a:t>Ouvrez votre </a:t>
            </a:r>
            <a:r>
              <a:rPr lang="en-US" sz="1800" dirty="0" err="1">
                <a:solidFill>
                  <a:schemeClr val="tx1"/>
                </a:solidFill>
              </a:rPr>
              <a:t>fichier</a:t>
            </a:r>
            <a:r>
              <a:rPr lang="en-US" sz="1800" dirty="0">
                <a:solidFill>
                  <a:schemeClr val="tx1"/>
                </a:solidFill>
              </a:rPr>
              <a:t> Spectrum 2024 </a:t>
            </a:r>
            <a:br>
              <a:rPr lang="en-US" sz="1800" dirty="0">
                <a:solidFill>
                  <a:schemeClr val="tx1"/>
                </a:solidFill>
              </a:rPr>
            </a:br>
            <a:r>
              <a:rPr lang="en-US" sz="1800" dirty="0">
                <a:solidFill>
                  <a:schemeClr val="tx1"/>
                </a:solidFill>
              </a:rPr>
              <a:t>(PJNZ)</a:t>
            </a:r>
          </a:p>
          <a:p>
            <a:pPr marL="342900" indent="-342900">
              <a:spcAft>
                <a:spcPts val="1200"/>
              </a:spcAft>
              <a:buAutoNum type="arabicPeriod"/>
            </a:pPr>
            <a:r>
              <a:rPr lang="en-US" sz="1800" dirty="0">
                <a:solidFill>
                  <a:schemeClr val="tx1"/>
                </a:solidFill>
              </a:rPr>
              <a:t>Utilisez </a:t>
            </a:r>
            <a:r>
              <a:rPr lang="en-US" sz="1800" b="1" i="1" dirty="0">
                <a:solidFill>
                  <a:schemeClr val="tx1"/>
                </a:solidFill>
              </a:rPr>
              <a:t>Fichier &gt;Enregistrer sous </a:t>
            </a:r>
            <a:r>
              <a:rPr lang="en-US" sz="1800" dirty="0">
                <a:solidFill>
                  <a:schemeClr val="tx1"/>
                </a:solidFill>
              </a:rPr>
              <a:t>pour enregistrer le fichier sous un nouveau nom, par exemple </a:t>
            </a:r>
            <a:r>
              <a:rPr lang="en-US" sz="1800" b="1" i="1" dirty="0">
                <a:solidFill>
                  <a:schemeClr val="tx1"/>
                </a:solidFill>
              </a:rPr>
              <a:t>'Pays_03Feb2025'</a:t>
            </a:r>
          </a:p>
        </p:txBody>
      </p:sp>
      <p:pic>
        <p:nvPicPr>
          <p:cNvPr id="9" name="Picture 8">
            <a:extLst>
              <a:ext uri="{FF2B5EF4-FFF2-40B4-BE49-F238E27FC236}">
                <a16:creationId xmlns:a16="http://schemas.microsoft.com/office/drawing/2014/main" id="{AF962E80-82CB-4B65-AB07-7B24FB3EE975}"/>
              </a:ext>
            </a:extLst>
          </p:cNvPr>
          <p:cNvPicPr>
            <a:picLocks noChangeAspect="1"/>
          </p:cNvPicPr>
          <p:nvPr/>
        </p:nvPicPr>
        <p:blipFill>
          <a:blip r:embed="rId4"/>
          <a:srcRect/>
          <a:stretch/>
        </p:blipFill>
        <p:spPr>
          <a:xfrm>
            <a:off x="7240047" y="615269"/>
            <a:ext cx="4455263" cy="3295839"/>
          </a:xfrm>
          <a:prstGeom prst="rect">
            <a:avLst/>
          </a:prstGeom>
          <a:ln>
            <a:solidFill>
              <a:schemeClr val="bg1">
                <a:lumMod val="85000"/>
              </a:schemeClr>
            </a:solidFill>
          </a:ln>
        </p:spPr>
      </p:pic>
      <p:sp>
        <p:nvSpPr>
          <p:cNvPr id="6" name="Oval 5">
            <a:extLst>
              <a:ext uri="{FF2B5EF4-FFF2-40B4-BE49-F238E27FC236}">
                <a16:creationId xmlns:a16="http://schemas.microsoft.com/office/drawing/2014/main" id="{2BCD27CA-D67D-4AD8-990C-1B59C0284DF5}"/>
              </a:ext>
            </a:extLst>
          </p:cNvPr>
          <p:cNvSpPr/>
          <p:nvPr/>
        </p:nvSpPr>
        <p:spPr>
          <a:xfrm>
            <a:off x="7188771" y="5931396"/>
            <a:ext cx="1744198" cy="3100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6ABBA060-3DBB-40D8-9E47-CB1041920A09}"/>
              </a:ext>
            </a:extLst>
          </p:cNvPr>
          <p:cNvCxnSpPr>
            <a:cxnSpLocks/>
            <a:endCxn id="5" idx="1"/>
          </p:cNvCxnSpPr>
          <p:nvPr/>
        </p:nvCxnSpPr>
        <p:spPr>
          <a:xfrm>
            <a:off x="7188771" y="1933575"/>
            <a:ext cx="3246819" cy="16762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69537456-17CA-D32D-335A-25E24088CF9D}"/>
              </a:ext>
            </a:extLst>
          </p:cNvPr>
          <p:cNvSpPr/>
          <p:nvPr/>
        </p:nvSpPr>
        <p:spPr>
          <a:xfrm>
            <a:off x="10435590" y="3281584"/>
            <a:ext cx="1272540" cy="656473"/>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3235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EC218-D787-59A0-8286-741E2D2963A2}"/>
              </a:ext>
            </a:extLst>
          </p:cNvPr>
          <p:cNvSpPr>
            <a:spLocks noGrp="1"/>
          </p:cNvSpPr>
          <p:nvPr>
            <p:ph type="title"/>
          </p:nvPr>
        </p:nvSpPr>
        <p:spPr/>
        <p:txBody>
          <a:bodyPr anchor="t">
            <a:normAutofit/>
          </a:bodyPr>
          <a:lstStyle/>
          <a:p>
            <a:pPr algn="ctr"/>
            <a:r>
              <a:rPr lang="en-US" sz="3200" b="1"/>
              <a:t>Méningite à cryptocoques</a:t>
            </a:r>
          </a:p>
        </p:txBody>
      </p:sp>
      <p:sp>
        <p:nvSpPr>
          <p:cNvPr id="3" name="Content Placeholder 2">
            <a:extLst>
              <a:ext uri="{FF2B5EF4-FFF2-40B4-BE49-F238E27FC236}">
                <a16:creationId xmlns:a16="http://schemas.microsoft.com/office/drawing/2014/main" id="{539A5372-90A3-C617-291B-2A12A3144AC0}"/>
              </a:ext>
            </a:extLst>
          </p:cNvPr>
          <p:cNvSpPr>
            <a:spLocks noGrp="1"/>
          </p:cNvSpPr>
          <p:nvPr>
            <p:ph idx="1"/>
          </p:nvPr>
        </p:nvSpPr>
        <p:spPr>
          <a:xfrm>
            <a:off x="3869268" y="625983"/>
            <a:ext cx="7315200" cy="5120640"/>
          </a:xfrm>
        </p:spPr>
        <p:txBody>
          <a:bodyPr anchor="t"/>
          <a:lstStyle/>
          <a:p>
            <a:r>
              <a:rPr lang="en-US" dirty="0" err="1"/>
              <a:t>L'estimation</a:t>
            </a:r>
            <a:r>
              <a:rPr lang="en-US" dirty="0"/>
              <a:t> de </a:t>
            </a:r>
            <a:r>
              <a:rPr lang="en-US" dirty="0" err="1"/>
              <a:t>l'antigénémie</a:t>
            </a:r>
            <a:r>
              <a:rPr lang="en-US" dirty="0"/>
              <a:t> </a:t>
            </a:r>
            <a:r>
              <a:rPr lang="en-US" dirty="0" err="1"/>
              <a:t>cryptococcique</a:t>
            </a:r>
            <a:r>
              <a:rPr lang="en-US" dirty="0"/>
              <a:t>, de la </a:t>
            </a:r>
            <a:r>
              <a:rPr lang="en-US" dirty="0" err="1"/>
              <a:t>méningite</a:t>
            </a:r>
            <a:r>
              <a:rPr lang="en-US" dirty="0"/>
              <a:t> </a:t>
            </a:r>
            <a:r>
              <a:rPr lang="en-US" dirty="0" err="1"/>
              <a:t>cryptococcique</a:t>
            </a:r>
            <a:r>
              <a:rPr lang="en-US" dirty="0"/>
              <a:t> et de la </a:t>
            </a:r>
            <a:r>
              <a:rPr lang="en-US" dirty="0" err="1"/>
              <a:t>mortalité</a:t>
            </a:r>
            <a:r>
              <a:rPr lang="en-US" dirty="0"/>
              <a:t> CM </a:t>
            </a:r>
            <a:r>
              <a:rPr lang="en-US" dirty="0" err="1"/>
              <a:t>est</a:t>
            </a:r>
            <a:r>
              <a:rPr lang="en-US" dirty="0"/>
              <a:t> </a:t>
            </a:r>
            <a:r>
              <a:rPr lang="en-US" dirty="0" err="1"/>
              <a:t>une</a:t>
            </a:r>
            <a:r>
              <a:rPr lang="en-US" dirty="0"/>
              <a:t> </a:t>
            </a:r>
            <a:r>
              <a:rPr lang="en-US" dirty="0" err="1"/>
              <a:t>nouveauté</a:t>
            </a:r>
            <a:r>
              <a:rPr lang="en-US" dirty="0"/>
              <a:t> de Spectrum </a:t>
            </a:r>
            <a:r>
              <a:rPr lang="en-US" dirty="0" err="1"/>
              <a:t>cette</a:t>
            </a:r>
            <a:r>
              <a:rPr lang="en-US" dirty="0"/>
              <a:t> </a:t>
            </a:r>
            <a:r>
              <a:rPr lang="en-US" dirty="0" err="1"/>
              <a:t>année</a:t>
            </a:r>
            <a:r>
              <a:rPr lang="en-US" dirty="0"/>
              <a:t>.</a:t>
            </a:r>
          </a:p>
          <a:p>
            <a:r>
              <a:rPr lang="en-US" dirty="0" err="1"/>
              <a:t>Veuillez</a:t>
            </a:r>
            <a:r>
              <a:rPr lang="en-US" dirty="0"/>
              <a:t> examiner les </a:t>
            </a:r>
            <a:r>
              <a:rPr lang="en-US" dirty="0" err="1"/>
              <a:t>statistiques</a:t>
            </a:r>
            <a:r>
              <a:rPr lang="en-US" dirty="0"/>
              <a:t> </a:t>
            </a:r>
            <a:r>
              <a:rPr lang="en-US" dirty="0" err="1"/>
              <a:t>pré-remplies</a:t>
            </a:r>
            <a:r>
              <a:rPr lang="en-US" dirty="0"/>
              <a:t> du programme </a:t>
            </a:r>
            <a:r>
              <a:rPr lang="en-US" dirty="0" err="1"/>
              <a:t>concernant</a:t>
            </a:r>
            <a:r>
              <a:rPr lang="en-US" dirty="0"/>
              <a:t> les </a:t>
            </a:r>
            <a:r>
              <a:rPr lang="en-US" dirty="0" err="1"/>
              <a:t>soins</a:t>
            </a:r>
            <a:r>
              <a:rPr lang="en-US" dirty="0"/>
              <a:t> aux </a:t>
            </a:r>
            <a:r>
              <a:rPr lang="en-US" dirty="0" err="1"/>
              <a:t>personnes</a:t>
            </a:r>
            <a:r>
              <a:rPr lang="en-US" dirty="0"/>
              <a:t> positives à </a:t>
            </a:r>
            <a:r>
              <a:rPr lang="en-US" dirty="0" err="1"/>
              <a:t>l'antigène</a:t>
            </a:r>
            <a:r>
              <a:rPr lang="en-US" dirty="0"/>
              <a:t> </a:t>
            </a:r>
            <a:r>
              <a:rPr lang="en-US" dirty="0" err="1"/>
              <a:t>cryptococcique</a:t>
            </a:r>
            <a:r>
              <a:rPr lang="en-US" dirty="0"/>
              <a:t> et les </a:t>
            </a:r>
            <a:r>
              <a:rPr lang="en-US" dirty="0" err="1"/>
              <a:t>mettre</a:t>
            </a:r>
            <a:r>
              <a:rPr lang="en-US" dirty="0"/>
              <a:t> à jour </a:t>
            </a:r>
            <a:r>
              <a:rPr lang="en-US" dirty="0" err="1"/>
              <a:t>si</a:t>
            </a:r>
            <a:r>
              <a:rPr lang="en-US" dirty="0"/>
              <a:t> </a:t>
            </a:r>
            <a:r>
              <a:rPr lang="en-US" dirty="0" err="1"/>
              <a:t>vous</a:t>
            </a:r>
            <a:r>
              <a:rPr lang="en-US" dirty="0"/>
              <a:t> </a:t>
            </a:r>
            <a:r>
              <a:rPr lang="en-US" dirty="0" err="1"/>
              <a:t>disposez</a:t>
            </a:r>
            <a:r>
              <a:rPr lang="en-US" dirty="0"/>
              <a:t> de </a:t>
            </a:r>
            <a:r>
              <a:rPr lang="en-US" dirty="0" err="1"/>
              <a:t>ces</a:t>
            </a:r>
            <a:r>
              <a:rPr lang="en-US" dirty="0"/>
              <a:t> données.</a:t>
            </a:r>
          </a:p>
          <a:p>
            <a:endParaRPr lang="en-US" dirty="0"/>
          </a:p>
          <a:p>
            <a:endParaRPr lang="en-US" dirty="0"/>
          </a:p>
        </p:txBody>
      </p:sp>
      <p:pic>
        <p:nvPicPr>
          <p:cNvPr id="6" name="Picture 5">
            <a:extLst>
              <a:ext uri="{FF2B5EF4-FFF2-40B4-BE49-F238E27FC236}">
                <a16:creationId xmlns:a16="http://schemas.microsoft.com/office/drawing/2014/main" id="{271A53E7-7BA5-DC97-8707-53CEC18D8AB1}"/>
              </a:ext>
            </a:extLst>
          </p:cNvPr>
          <p:cNvPicPr>
            <a:picLocks noChangeAspect="1"/>
          </p:cNvPicPr>
          <p:nvPr/>
        </p:nvPicPr>
        <p:blipFill>
          <a:blip r:embed="rId3"/>
          <a:stretch>
            <a:fillRect/>
          </a:stretch>
        </p:blipFill>
        <p:spPr>
          <a:xfrm>
            <a:off x="654134" y="314860"/>
            <a:ext cx="2145051" cy="703779"/>
          </a:xfrm>
          <a:prstGeom prst="rect">
            <a:avLst/>
          </a:prstGeom>
          <a:ln>
            <a:solidFill>
              <a:schemeClr val="tx1"/>
            </a:solidFill>
          </a:ln>
        </p:spPr>
      </p:pic>
      <p:pic>
        <p:nvPicPr>
          <p:cNvPr id="7" name="Picture 6">
            <a:extLst>
              <a:ext uri="{FF2B5EF4-FFF2-40B4-BE49-F238E27FC236}">
                <a16:creationId xmlns:a16="http://schemas.microsoft.com/office/drawing/2014/main" id="{14E1D951-C27A-72B8-F58F-F6DEC0DA5480}"/>
              </a:ext>
            </a:extLst>
          </p:cNvPr>
          <p:cNvPicPr>
            <a:picLocks noChangeAspect="1"/>
          </p:cNvPicPr>
          <p:nvPr/>
        </p:nvPicPr>
        <p:blipFill>
          <a:blip r:embed="rId4"/>
          <a:stretch>
            <a:fillRect/>
          </a:stretch>
        </p:blipFill>
        <p:spPr>
          <a:xfrm>
            <a:off x="3731793" y="2970129"/>
            <a:ext cx="7759482" cy="2124371"/>
          </a:xfrm>
          <a:prstGeom prst="rect">
            <a:avLst/>
          </a:prstGeom>
        </p:spPr>
      </p:pic>
    </p:spTree>
    <p:extLst>
      <p:ext uri="{BB962C8B-B14F-4D97-AF65-F5344CB8AC3E}">
        <p14:creationId xmlns:p14="http://schemas.microsoft.com/office/powerpoint/2010/main" val="4084451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E35A07-9A1D-5647-F301-566B2A841F43}"/>
              </a:ext>
            </a:extLst>
          </p:cNvPr>
          <p:cNvPicPr>
            <a:picLocks noChangeAspect="1"/>
          </p:cNvPicPr>
          <p:nvPr/>
        </p:nvPicPr>
        <p:blipFill>
          <a:blip r:embed="rId2"/>
          <a:stretch>
            <a:fillRect/>
          </a:stretch>
        </p:blipFill>
        <p:spPr>
          <a:xfrm>
            <a:off x="2809188" y="1080364"/>
            <a:ext cx="9382812" cy="1562318"/>
          </a:xfrm>
          <a:prstGeom prst="rect">
            <a:avLst/>
          </a:prstGeom>
        </p:spPr>
      </p:pic>
      <p:sp>
        <p:nvSpPr>
          <p:cNvPr id="6" name="Oval 5">
            <a:extLst>
              <a:ext uri="{FF2B5EF4-FFF2-40B4-BE49-F238E27FC236}">
                <a16:creationId xmlns:a16="http://schemas.microsoft.com/office/drawing/2014/main" id="{7FB79A02-007B-D8A4-713D-3CB9BA177550}"/>
              </a:ext>
            </a:extLst>
          </p:cNvPr>
          <p:cNvSpPr/>
          <p:nvPr/>
        </p:nvSpPr>
        <p:spPr>
          <a:xfrm>
            <a:off x="5974118" y="2355262"/>
            <a:ext cx="1143119" cy="3143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0063A771-268B-9A47-6AA4-3815D0A7F037}"/>
              </a:ext>
            </a:extLst>
          </p:cNvPr>
          <p:cNvSpPr txBox="1">
            <a:spLocks/>
          </p:cNvSpPr>
          <p:nvPr/>
        </p:nvSpPr>
        <p:spPr>
          <a:xfrm>
            <a:off x="252919" y="1123838"/>
            <a:ext cx="2947482" cy="107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3200" b="1"/>
              <a:t>Options avancées</a:t>
            </a:r>
          </a:p>
        </p:txBody>
      </p:sp>
      <p:sp>
        <p:nvSpPr>
          <p:cNvPr id="13" name="TextBox 12">
            <a:extLst>
              <a:ext uri="{FF2B5EF4-FFF2-40B4-BE49-F238E27FC236}">
                <a16:creationId xmlns:a16="http://schemas.microsoft.com/office/drawing/2014/main" id="{F636D16A-3C90-DD8D-1525-0DB130AE7204}"/>
              </a:ext>
            </a:extLst>
          </p:cNvPr>
          <p:cNvSpPr txBox="1"/>
          <p:nvPr/>
        </p:nvSpPr>
        <p:spPr>
          <a:xfrm>
            <a:off x="256033" y="2619977"/>
            <a:ext cx="2944368" cy="3139321"/>
          </a:xfrm>
          <a:prstGeom prst="rect">
            <a:avLst/>
          </a:prstGeom>
          <a:noFill/>
        </p:spPr>
        <p:txBody>
          <a:bodyPr wrap="square" rtlCol="0">
            <a:spAutoFit/>
          </a:bodyPr>
          <a:lstStyle/>
          <a:p>
            <a:pPr marL="342900" indent="-342900">
              <a:buFont typeface="+mj-lt"/>
              <a:buAutoNum type="arabicPeriod"/>
            </a:pPr>
            <a:r>
              <a:rPr lang="en-US" sz="1800">
                <a:solidFill>
                  <a:schemeClr val="bg1"/>
                </a:solidFill>
              </a:rPr>
              <a:t>Paramètres de transition</a:t>
            </a:r>
          </a:p>
          <a:p>
            <a:pPr marL="800100" lvl="1" indent="-342900">
              <a:buFont typeface="Arial" panose="020B0604020202020204" pitchFamily="34" charset="0"/>
              <a:buChar char="•"/>
            </a:pPr>
            <a:r>
              <a:rPr lang="en-US">
                <a:solidFill>
                  <a:schemeClr val="bg1"/>
                </a:solidFill>
              </a:rPr>
              <a:t>Pédiatrie</a:t>
            </a:r>
          </a:p>
          <a:p>
            <a:pPr marL="800100" lvl="1" indent="-342900">
              <a:buFont typeface="Arial" panose="020B0604020202020204" pitchFamily="34" charset="0"/>
              <a:buChar char="•"/>
            </a:pPr>
            <a:r>
              <a:rPr lang="en-US">
                <a:solidFill>
                  <a:schemeClr val="bg1"/>
                </a:solidFill>
              </a:rPr>
              <a:t>Adulte</a:t>
            </a:r>
          </a:p>
          <a:p>
            <a:pPr marL="342900" indent="-342900">
              <a:buFont typeface="+mj-lt"/>
              <a:buAutoNum type="arabicPeriod"/>
            </a:pPr>
            <a:r>
              <a:rPr lang="en-US">
                <a:solidFill>
                  <a:schemeClr val="bg1"/>
                </a:solidFill>
              </a:rPr>
              <a:t>Réduction de la fertilité liée au VIH</a:t>
            </a:r>
          </a:p>
          <a:p>
            <a:pPr marL="342900" indent="-342900">
              <a:buFont typeface="+mj-lt"/>
              <a:buAutoNum type="arabicPeriod"/>
            </a:pPr>
            <a:r>
              <a:rPr lang="en-US">
                <a:solidFill>
                  <a:schemeClr val="bg1"/>
                </a:solidFill>
              </a:rPr>
              <a:t>Probabilités de TME</a:t>
            </a:r>
          </a:p>
          <a:p>
            <a:pPr marL="342900" indent="-342900">
              <a:buFont typeface="+mj-lt"/>
              <a:buAutoNum type="arabicPeriod"/>
            </a:pPr>
            <a:r>
              <a:rPr lang="en-US" sz="1800">
                <a:solidFill>
                  <a:schemeClr val="bg1"/>
                </a:solidFill>
              </a:rPr>
              <a:t>Méthode d'allocation des nouveaux patients ART</a:t>
            </a:r>
          </a:p>
          <a:p>
            <a:pPr marL="342900" indent="-342900">
              <a:buFont typeface="+mj-lt"/>
              <a:buAutoNum type="arabicPeriod"/>
            </a:pPr>
            <a:r>
              <a:rPr lang="en-US">
                <a:solidFill>
                  <a:schemeClr val="bg1"/>
                </a:solidFill>
              </a:rPr>
              <a:t>Évolution de la cryptococcose méningée et mortalité (</a:t>
            </a:r>
            <a:r>
              <a:rPr lang="en-US" b="1">
                <a:solidFill>
                  <a:schemeClr val="bg1"/>
                </a:solidFill>
              </a:rPr>
              <a:t>NOUVEAU</a:t>
            </a:r>
            <a:r>
              <a:rPr lang="en-US">
                <a:solidFill>
                  <a:schemeClr val="bg1"/>
                </a:solidFill>
              </a:rPr>
              <a:t>)</a:t>
            </a:r>
            <a:endParaRPr lang="en-US" sz="1800">
              <a:solidFill>
                <a:schemeClr val="bg1"/>
              </a:solidFill>
            </a:endParaRPr>
          </a:p>
        </p:txBody>
      </p:sp>
      <p:sp>
        <p:nvSpPr>
          <p:cNvPr id="15" name="Content Placeholder 14">
            <a:extLst>
              <a:ext uri="{FF2B5EF4-FFF2-40B4-BE49-F238E27FC236}">
                <a16:creationId xmlns:a16="http://schemas.microsoft.com/office/drawing/2014/main" id="{183F21DB-4FC8-5C0C-E19D-4172E1F67B64}"/>
              </a:ext>
            </a:extLst>
          </p:cNvPr>
          <p:cNvSpPr>
            <a:spLocks noGrp="1"/>
          </p:cNvSpPr>
          <p:nvPr>
            <p:ph idx="1"/>
          </p:nvPr>
        </p:nvSpPr>
        <p:spPr>
          <a:xfrm>
            <a:off x="3869268" y="2945898"/>
            <a:ext cx="7315200" cy="3038849"/>
          </a:xfrm>
        </p:spPr>
        <p:txBody>
          <a:bodyPr anchor="t"/>
          <a:lstStyle/>
          <a:p>
            <a:r>
              <a:rPr lang="en-US">
                <a:solidFill>
                  <a:schemeClr val="tx1"/>
                </a:solidFill>
              </a:rPr>
              <a:t>Les formulaires d'options avancées incluent des valeurs de paramètres qui sont généralement basées sur des analyses globales ou régionales.</a:t>
            </a:r>
          </a:p>
          <a:p>
            <a:r>
              <a:rPr lang="en-US">
                <a:solidFill>
                  <a:schemeClr val="tx1"/>
                </a:solidFill>
              </a:rPr>
              <a:t>En général, les valeurs par défaut sont indiquées en </a:t>
            </a:r>
            <a:r>
              <a:rPr lang="en-US" b="1">
                <a:solidFill>
                  <a:schemeClr val="tx1"/>
                </a:solidFill>
              </a:rPr>
              <a:t>gris </a:t>
            </a:r>
            <a:r>
              <a:rPr lang="en-US">
                <a:solidFill>
                  <a:schemeClr val="tx1"/>
                </a:solidFill>
              </a:rPr>
              <a:t>ou en </a:t>
            </a:r>
            <a:r>
              <a:rPr lang="en-US" b="1">
                <a:solidFill>
                  <a:schemeClr val="tx1"/>
                </a:solidFill>
              </a:rPr>
              <a:t>noir</a:t>
            </a:r>
            <a:r>
              <a:rPr lang="en-US">
                <a:solidFill>
                  <a:schemeClr val="tx1"/>
                </a:solidFill>
              </a:rPr>
              <a:t>, les valeurs non par défaut en </a:t>
            </a:r>
            <a:r>
              <a:rPr lang="en-US" b="1">
                <a:solidFill>
                  <a:srgbClr val="FF0000"/>
                </a:solidFill>
              </a:rPr>
              <a:t>rouge.</a:t>
            </a:r>
          </a:p>
          <a:p>
            <a:r>
              <a:rPr lang="en-US">
                <a:solidFill>
                  <a:schemeClr val="tx1"/>
                </a:solidFill>
              </a:rPr>
              <a:t>Chaque formulaire dispose d'un bouton permettant de rétablir les valeurs par défaut.</a:t>
            </a:r>
          </a:p>
          <a:p>
            <a:r>
              <a:rPr lang="en-US">
                <a:solidFill>
                  <a:schemeClr val="tx1"/>
                </a:solidFill>
              </a:rPr>
              <a:t>Veuillez examiner les valeurs qui ne sont pas par défaut et envisager de rétablir les valeurs par défaut le cas échéant.</a:t>
            </a:r>
          </a:p>
        </p:txBody>
      </p:sp>
    </p:spTree>
    <p:extLst>
      <p:ext uri="{BB962C8B-B14F-4D97-AF65-F5344CB8AC3E}">
        <p14:creationId xmlns:p14="http://schemas.microsoft.com/office/powerpoint/2010/main" val="1897610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0B33E4-9B03-EAD6-45E9-51D4EF82140E}"/>
              </a:ext>
            </a:extLst>
          </p:cNvPr>
          <p:cNvPicPr>
            <a:picLocks noChangeAspect="1"/>
          </p:cNvPicPr>
          <p:nvPr/>
        </p:nvPicPr>
        <p:blipFill>
          <a:blip r:embed="rId2"/>
          <a:stretch>
            <a:fillRect/>
          </a:stretch>
        </p:blipFill>
        <p:spPr>
          <a:xfrm>
            <a:off x="6819604" y="776270"/>
            <a:ext cx="4944165" cy="4610743"/>
          </a:xfrm>
          <a:prstGeom prst="rect">
            <a:avLst/>
          </a:prstGeom>
        </p:spPr>
      </p:pic>
      <p:sp>
        <p:nvSpPr>
          <p:cNvPr id="3" name="Content Placeholder 2">
            <a:extLst>
              <a:ext uri="{FF2B5EF4-FFF2-40B4-BE49-F238E27FC236}">
                <a16:creationId xmlns:a16="http://schemas.microsoft.com/office/drawing/2014/main" id="{AF1ABCDF-C50E-FC8F-D1D8-FDF7138E415D}"/>
              </a:ext>
            </a:extLst>
          </p:cNvPr>
          <p:cNvSpPr>
            <a:spLocks noGrp="1"/>
          </p:cNvSpPr>
          <p:nvPr>
            <p:ph idx="1"/>
          </p:nvPr>
        </p:nvSpPr>
        <p:spPr>
          <a:xfrm>
            <a:off x="3546502" y="868679"/>
            <a:ext cx="3273102" cy="5120640"/>
          </a:xfrm>
        </p:spPr>
        <p:txBody>
          <a:bodyPr/>
          <a:lstStyle/>
          <a:p>
            <a:r>
              <a:rPr lang="en-US" dirty="0">
                <a:solidFill>
                  <a:schemeClr val="tx1"/>
                </a:solidFill>
              </a:rPr>
              <a:t>Les </a:t>
            </a:r>
            <a:r>
              <a:rPr lang="en-US" dirty="0" err="1">
                <a:solidFill>
                  <a:schemeClr val="tx1"/>
                </a:solidFill>
              </a:rPr>
              <a:t>taux</a:t>
            </a:r>
            <a:r>
              <a:rPr lang="en-US" dirty="0">
                <a:solidFill>
                  <a:schemeClr val="tx1"/>
                </a:solidFill>
              </a:rPr>
              <a:t> de transmission </a:t>
            </a:r>
            <a:r>
              <a:rPr lang="en-US" dirty="0" err="1">
                <a:solidFill>
                  <a:schemeClr val="tx1"/>
                </a:solidFill>
              </a:rPr>
              <a:t>verticale</a:t>
            </a:r>
            <a:r>
              <a:rPr lang="en-US" dirty="0">
                <a:solidFill>
                  <a:schemeClr val="tx1"/>
                </a:solidFill>
              </a:rPr>
              <a:t> </a:t>
            </a:r>
            <a:r>
              <a:rPr lang="en-US" dirty="0" err="1">
                <a:solidFill>
                  <a:schemeClr val="tx1"/>
                </a:solidFill>
              </a:rPr>
              <a:t>ont</a:t>
            </a:r>
            <a:r>
              <a:rPr lang="en-US" dirty="0">
                <a:solidFill>
                  <a:schemeClr val="tx1"/>
                </a:solidFill>
              </a:rPr>
              <a:t> </a:t>
            </a:r>
            <a:r>
              <a:rPr lang="en-US" dirty="0" err="1">
                <a:solidFill>
                  <a:schemeClr val="tx1"/>
                </a:solidFill>
              </a:rPr>
              <a:t>été</a:t>
            </a:r>
            <a:r>
              <a:rPr lang="en-US" dirty="0">
                <a:solidFill>
                  <a:schemeClr val="tx1"/>
                </a:solidFill>
              </a:rPr>
              <a:t> mis à jour </a:t>
            </a:r>
            <a:r>
              <a:rPr lang="en-US" dirty="0" err="1">
                <a:solidFill>
                  <a:schemeClr val="tx1"/>
                </a:solidFill>
              </a:rPr>
              <a:t>afin</a:t>
            </a:r>
            <a:r>
              <a:rPr lang="en-US" dirty="0">
                <a:solidFill>
                  <a:schemeClr val="tx1"/>
                </a:solidFill>
              </a:rPr>
              <a:t> </a:t>
            </a:r>
            <a:r>
              <a:rPr lang="en-US" dirty="0" err="1">
                <a:solidFill>
                  <a:schemeClr val="tx1"/>
                </a:solidFill>
              </a:rPr>
              <a:t>d'inclure</a:t>
            </a:r>
            <a:r>
              <a:rPr lang="en-US" dirty="0">
                <a:solidFill>
                  <a:schemeClr val="tx1"/>
                </a:solidFill>
              </a:rPr>
              <a:t> de </a:t>
            </a:r>
            <a:r>
              <a:rPr lang="en-US" dirty="0" err="1">
                <a:solidFill>
                  <a:schemeClr val="tx1"/>
                </a:solidFill>
              </a:rPr>
              <a:t>nouvelles</a:t>
            </a:r>
            <a:r>
              <a:rPr lang="en-US" dirty="0">
                <a:solidFill>
                  <a:schemeClr val="tx1"/>
                </a:solidFill>
              </a:rPr>
              <a:t> études et </a:t>
            </a:r>
            <a:r>
              <a:rPr lang="en-US" dirty="0" err="1">
                <a:solidFill>
                  <a:schemeClr val="tx1"/>
                </a:solidFill>
              </a:rPr>
              <a:t>d'utiliser</a:t>
            </a:r>
            <a:r>
              <a:rPr lang="en-US" dirty="0">
                <a:solidFill>
                  <a:schemeClr val="tx1"/>
                </a:solidFill>
              </a:rPr>
              <a:t> </a:t>
            </a:r>
            <a:r>
              <a:rPr lang="en-US" dirty="0" err="1">
                <a:solidFill>
                  <a:schemeClr val="tx1"/>
                </a:solidFill>
              </a:rPr>
              <a:t>davantage</a:t>
            </a:r>
            <a:r>
              <a:rPr lang="en-US" dirty="0">
                <a:solidFill>
                  <a:schemeClr val="tx1"/>
                </a:solidFill>
              </a:rPr>
              <a:t> </a:t>
            </a:r>
            <a:r>
              <a:rPr lang="en-US" dirty="0" err="1">
                <a:solidFill>
                  <a:schemeClr val="tx1"/>
                </a:solidFill>
              </a:rPr>
              <a:t>d'informations</a:t>
            </a:r>
            <a:r>
              <a:rPr lang="en-US" dirty="0">
                <a:solidFill>
                  <a:schemeClr val="tx1"/>
                </a:solidFill>
              </a:rPr>
              <a:t> </a:t>
            </a:r>
            <a:r>
              <a:rPr lang="en-US" dirty="0" err="1">
                <a:solidFill>
                  <a:schemeClr val="tx1"/>
                </a:solidFill>
              </a:rPr>
              <a:t>provenant</a:t>
            </a:r>
            <a:r>
              <a:rPr lang="en-US" dirty="0">
                <a:solidFill>
                  <a:schemeClr val="tx1"/>
                </a:solidFill>
              </a:rPr>
              <a:t> </a:t>
            </a:r>
            <a:r>
              <a:rPr lang="en-US" dirty="0" err="1">
                <a:solidFill>
                  <a:schemeClr val="tx1"/>
                </a:solidFill>
              </a:rPr>
              <a:t>d'études</a:t>
            </a:r>
            <a:r>
              <a:rPr lang="en-US" dirty="0">
                <a:solidFill>
                  <a:schemeClr val="tx1"/>
                </a:solidFill>
              </a:rPr>
              <a:t> </a:t>
            </a:r>
            <a:r>
              <a:rPr lang="en-US" dirty="0" err="1">
                <a:solidFill>
                  <a:schemeClr val="tx1"/>
                </a:solidFill>
              </a:rPr>
              <a:t>antérieures</a:t>
            </a:r>
            <a:r>
              <a:rPr lang="en-US" dirty="0">
                <a:solidFill>
                  <a:schemeClr val="tx1"/>
                </a:solidFill>
              </a:rPr>
              <a:t>.</a:t>
            </a:r>
          </a:p>
          <a:p>
            <a:r>
              <a:rPr lang="en-US" dirty="0" err="1">
                <a:solidFill>
                  <a:schemeClr val="tx1"/>
                </a:solidFill>
              </a:rPr>
              <a:t>Veuillez</a:t>
            </a:r>
            <a:r>
              <a:rPr lang="en-US" dirty="0">
                <a:solidFill>
                  <a:schemeClr val="tx1"/>
                </a:solidFill>
              </a:rPr>
              <a:t> </a:t>
            </a:r>
            <a:r>
              <a:rPr lang="en-US" dirty="0" err="1">
                <a:solidFill>
                  <a:schemeClr val="tx1"/>
                </a:solidFill>
              </a:rPr>
              <a:t>appuyer</a:t>
            </a:r>
            <a:r>
              <a:rPr lang="en-US" dirty="0">
                <a:solidFill>
                  <a:schemeClr val="tx1"/>
                </a:solidFill>
              </a:rPr>
              <a:t> sur </a:t>
            </a:r>
            <a:r>
              <a:rPr lang="en-US" b="1" dirty="0" err="1">
                <a:solidFill>
                  <a:schemeClr val="tx1"/>
                </a:solidFill>
              </a:rPr>
              <a:t>Restaurer</a:t>
            </a:r>
            <a:r>
              <a:rPr lang="en-US" b="1" dirty="0">
                <a:solidFill>
                  <a:schemeClr val="tx1"/>
                </a:solidFill>
              </a:rPr>
              <a:t> les </a:t>
            </a:r>
            <a:r>
              <a:rPr lang="en-US" b="1" dirty="0" err="1">
                <a:solidFill>
                  <a:schemeClr val="tx1"/>
                </a:solidFill>
              </a:rPr>
              <a:t>valeurs</a:t>
            </a:r>
            <a:r>
              <a:rPr lang="en-US" b="1" dirty="0">
                <a:solidFill>
                  <a:schemeClr val="tx1"/>
                </a:solidFill>
              </a:rPr>
              <a:t> par </a:t>
            </a:r>
            <a:r>
              <a:rPr lang="en-US" b="1" dirty="0" err="1">
                <a:solidFill>
                  <a:schemeClr val="tx1"/>
                </a:solidFill>
              </a:rPr>
              <a:t>défaut</a:t>
            </a:r>
            <a:r>
              <a:rPr lang="en-US" b="1" dirty="0">
                <a:solidFill>
                  <a:schemeClr val="tx1"/>
                </a:solidFill>
              </a:rPr>
              <a:t> </a:t>
            </a:r>
            <a:r>
              <a:rPr lang="en-US" dirty="0">
                <a:solidFill>
                  <a:schemeClr val="tx1"/>
                </a:solidFill>
              </a:rPr>
              <a:t>pour </a:t>
            </a:r>
            <a:r>
              <a:rPr lang="en-US" dirty="0" err="1">
                <a:solidFill>
                  <a:schemeClr val="tx1"/>
                </a:solidFill>
              </a:rPr>
              <a:t>utiliser</a:t>
            </a:r>
            <a:r>
              <a:rPr lang="en-US" dirty="0">
                <a:solidFill>
                  <a:schemeClr val="tx1"/>
                </a:solidFill>
              </a:rPr>
              <a:t> </a:t>
            </a:r>
            <a:r>
              <a:rPr lang="en-US" dirty="0" err="1">
                <a:solidFill>
                  <a:schemeClr val="tx1"/>
                </a:solidFill>
              </a:rPr>
              <a:t>ces</a:t>
            </a:r>
            <a:r>
              <a:rPr lang="en-US" dirty="0">
                <a:solidFill>
                  <a:schemeClr val="tx1"/>
                </a:solidFill>
              </a:rPr>
              <a:t> </a:t>
            </a:r>
            <a:r>
              <a:rPr lang="en-US" dirty="0" err="1">
                <a:solidFill>
                  <a:schemeClr val="tx1"/>
                </a:solidFill>
              </a:rPr>
              <a:t>taux</a:t>
            </a:r>
            <a:r>
              <a:rPr lang="en-US" dirty="0">
                <a:solidFill>
                  <a:schemeClr val="tx1"/>
                </a:solidFill>
              </a:rPr>
              <a:t> </a:t>
            </a:r>
            <a:r>
              <a:rPr lang="en-US" dirty="0" err="1">
                <a:solidFill>
                  <a:schemeClr val="tx1"/>
                </a:solidFill>
              </a:rPr>
              <a:t>actualisés</a:t>
            </a:r>
            <a:r>
              <a:rPr lang="en-US" dirty="0">
                <a:solidFill>
                  <a:schemeClr val="tx1"/>
                </a:solidFill>
              </a:rPr>
              <a:t>.</a:t>
            </a:r>
          </a:p>
          <a:p>
            <a:endParaRPr lang="en-US" dirty="0"/>
          </a:p>
        </p:txBody>
      </p:sp>
      <p:pic>
        <p:nvPicPr>
          <p:cNvPr id="4" name="Picture 3">
            <a:extLst>
              <a:ext uri="{FF2B5EF4-FFF2-40B4-BE49-F238E27FC236}">
                <a16:creationId xmlns:a16="http://schemas.microsoft.com/office/drawing/2014/main" id="{C28CE89C-7342-37C3-E607-8496244A6511}"/>
              </a:ext>
            </a:extLst>
          </p:cNvPr>
          <p:cNvPicPr>
            <a:picLocks noChangeAspect="1"/>
          </p:cNvPicPr>
          <p:nvPr/>
        </p:nvPicPr>
        <p:blipFill>
          <a:blip r:embed="rId3"/>
          <a:stretch>
            <a:fillRect/>
          </a:stretch>
        </p:blipFill>
        <p:spPr>
          <a:xfrm>
            <a:off x="652240" y="294631"/>
            <a:ext cx="2148840" cy="719100"/>
          </a:xfrm>
          <a:prstGeom prst="rect">
            <a:avLst/>
          </a:prstGeom>
          <a:ln>
            <a:solidFill>
              <a:schemeClr val="tx1"/>
            </a:solidFill>
          </a:ln>
        </p:spPr>
      </p:pic>
      <p:sp>
        <p:nvSpPr>
          <p:cNvPr id="7" name="Title 1">
            <a:extLst>
              <a:ext uri="{FF2B5EF4-FFF2-40B4-BE49-F238E27FC236}">
                <a16:creationId xmlns:a16="http://schemas.microsoft.com/office/drawing/2014/main" id="{AEA1558B-4D30-6D33-C2E2-DC4F1B53B7F8}"/>
              </a:ext>
            </a:extLst>
          </p:cNvPr>
          <p:cNvSpPr txBox="1">
            <a:spLocks/>
          </p:cNvSpPr>
          <p:nvPr/>
        </p:nvSpPr>
        <p:spPr>
          <a:xfrm>
            <a:off x="252919" y="1123838"/>
            <a:ext cx="2947482" cy="107643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3200" b="1"/>
              <a:t>Taux de transmission verticale</a:t>
            </a:r>
          </a:p>
        </p:txBody>
      </p:sp>
      <p:sp>
        <p:nvSpPr>
          <p:cNvPr id="8" name="TextBox 7">
            <a:extLst>
              <a:ext uri="{FF2B5EF4-FFF2-40B4-BE49-F238E27FC236}">
                <a16:creationId xmlns:a16="http://schemas.microsoft.com/office/drawing/2014/main" id="{DB00218D-1FE0-3D16-33A4-6FBFE5DEA1AE}"/>
              </a:ext>
            </a:extLst>
          </p:cNvPr>
          <p:cNvSpPr txBox="1"/>
          <p:nvPr/>
        </p:nvSpPr>
        <p:spPr>
          <a:xfrm>
            <a:off x="50930" y="2619977"/>
            <a:ext cx="3495571" cy="1200329"/>
          </a:xfrm>
          <a:prstGeom prst="rect">
            <a:avLst/>
          </a:prstGeom>
          <a:noFill/>
        </p:spPr>
        <p:txBody>
          <a:bodyPr wrap="square" rtlCol="0">
            <a:spAutoFit/>
          </a:bodyPr>
          <a:lstStyle/>
          <a:p>
            <a:r>
              <a:rPr lang="en-US" sz="1800" b="1" dirty="0">
                <a:solidFill>
                  <a:schemeClr val="bg1"/>
                </a:solidFill>
              </a:rPr>
              <a:t>Trouvé dans :</a:t>
            </a:r>
          </a:p>
          <a:p>
            <a:r>
              <a:rPr lang="en-US" sz="1800" dirty="0">
                <a:solidFill>
                  <a:schemeClr val="bg1"/>
                </a:solidFill>
              </a:rPr>
              <a:t>Options </a:t>
            </a:r>
            <a:r>
              <a:rPr lang="en-US" sz="1800" dirty="0" err="1">
                <a:solidFill>
                  <a:schemeClr val="bg1"/>
                </a:solidFill>
              </a:rPr>
              <a:t>avancées</a:t>
            </a:r>
            <a:br>
              <a:rPr lang="en-US" sz="1800" dirty="0">
                <a:solidFill>
                  <a:schemeClr val="bg1"/>
                </a:solidFill>
              </a:rPr>
            </a:br>
            <a:r>
              <a:rPr lang="en-US" sz="1800" dirty="0">
                <a:solidFill>
                  <a:schemeClr val="bg1"/>
                </a:solidFill>
              </a:rPr>
              <a:t>&gt; </a:t>
            </a:r>
            <a:r>
              <a:rPr lang="en-US" sz="1800" dirty="0" err="1">
                <a:solidFill>
                  <a:schemeClr val="bg1"/>
                </a:solidFill>
              </a:rPr>
              <a:t>Probabilités</a:t>
            </a:r>
            <a:r>
              <a:rPr lang="en-US" sz="1800" dirty="0">
                <a:solidFill>
                  <a:schemeClr val="bg1"/>
                </a:solidFill>
              </a:rPr>
              <a:t> de transmission </a:t>
            </a:r>
            <a:r>
              <a:rPr lang="en-US" dirty="0">
                <a:solidFill>
                  <a:schemeClr val="bg1"/>
                </a:solidFill>
              </a:rPr>
              <a:t>PTME</a:t>
            </a:r>
            <a:endParaRPr lang="en-US" sz="1800" dirty="0">
              <a:solidFill>
                <a:schemeClr val="bg1"/>
              </a:solidFill>
            </a:endParaRPr>
          </a:p>
        </p:txBody>
      </p:sp>
      <p:sp>
        <p:nvSpPr>
          <p:cNvPr id="11" name="Rectangle: Rounded Corners 10">
            <a:extLst>
              <a:ext uri="{FF2B5EF4-FFF2-40B4-BE49-F238E27FC236}">
                <a16:creationId xmlns:a16="http://schemas.microsoft.com/office/drawing/2014/main" id="{38329652-DF41-3867-7AA2-C8D2CECEA3F6}"/>
              </a:ext>
            </a:extLst>
          </p:cNvPr>
          <p:cNvSpPr/>
          <p:nvPr/>
        </p:nvSpPr>
        <p:spPr>
          <a:xfrm>
            <a:off x="8814062" y="5084952"/>
            <a:ext cx="1893818" cy="228601"/>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098E784D-F310-DC73-BB39-10895B5B62DB}"/>
              </a:ext>
            </a:extLst>
          </p:cNvPr>
          <p:cNvSpPr/>
          <p:nvPr/>
        </p:nvSpPr>
        <p:spPr>
          <a:xfrm rot="10800000">
            <a:off x="9746929" y="5313553"/>
            <a:ext cx="314325" cy="2998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4032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173D8-5E8E-CBBB-71B2-0AF82A260E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238C56-8020-5459-143F-B3B530B06607}"/>
              </a:ext>
            </a:extLst>
          </p:cNvPr>
          <p:cNvSpPr>
            <a:spLocks noGrp="1"/>
          </p:cNvSpPr>
          <p:nvPr>
            <p:ph type="title"/>
          </p:nvPr>
        </p:nvSpPr>
        <p:spPr/>
        <p:txBody>
          <a:bodyPr anchor="t">
            <a:normAutofit/>
          </a:bodyPr>
          <a:lstStyle/>
          <a:p>
            <a:pPr algn="ctr"/>
            <a:r>
              <a:rPr lang="en-US" sz="3200" b="1"/>
              <a:t>Désagrégation de la mortalité liée au VIH</a:t>
            </a:r>
          </a:p>
        </p:txBody>
      </p:sp>
      <p:sp>
        <p:nvSpPr>
          <p:cNvPr id="3" name="Content Placeholder 2">
            <a:extLst>
              <a:ext uri="{FF2B5EF4-FFF2-40B4-BE49-F238E27FC236}">
                <a16:creationId xmlns:a16="http://schemas.microsoft.com/office/drawing/2014/main" id="{52296F5C-FFF8-9FE0-8757-A43E53E8687C}"/>
              </a:ext>
            </a:extLst>
          </p:cNvPr>
          <p:cNvSpPr>
            <a:spLocks noGrp="1"/>
          </p:cNvSpPr>
          <p:nvPr>
            <p:ph idx="1"/>
          </p:nvPr>
        </p:nvSpPr>
        <p:spPr>
          <a:xfrm>
            <a:off x="3546764" y="206502"/>
            <a:ext cx="7992996" cy="5263896"/>
          </a:xfrm>
        </p:spPr>
        <p:txBody>
          <a:bodyPr anchor="t"/>
          <a:lstStyle/>
          <a:p>
            <a:r>
              <a:rPr lang="en-US" dirty="0">
                <a:solidFill>
                  <a:schemeClr val="tx1"/>
                </a:solidFill>
              </a:rPr>
              <a:t>Le </a:t>
            </a:r>
            <a:r>
              <a:rPr lang="en-US" dirty="0" err="1">
                <a:solidFill>
                  <a:schemeClr val="tx1"/>
                </a:solidFill>
              </a:rPr>
              <a:t>sida</a:t>
            </a:r>
            <a:r>
              <a:rPr lang="en-US" dirty="0">
                <a:solidFill>
                  <a:schemeClr val="tx1"/>
                </a:solidFill>
              </a:rPr>
              <a:t> </a:t>
            </a:r>
            <a:r>
              <a:rPr lang="en-US" dirty="0" err="1">
                <a:solidFill>
                  <a:schemeClr val="tx1"/>
                </a:solidFill>
              </a:rPr>
              <a:t>pourrait</a:t>
            </a:r>
            <a:r>
              <a:rPr lang="en-US" dirty="0">
                <a:solidFill>
                  <a:schemeClr val="tx1"/>
                </a:solidFill>
              </a:rPr>
              <a:t> </a:t>
            </a:r>
            <a:r>
              <a:rPr lang="en-US" dirty="0" err="1">
                <a:solidFill>
                  <a:schemeClr val="tx1"/>
                </a:solidFill>
              </a:rPr>
              <a:t>n'être</a:t>
            </a:r>
            <a:r>
              <a:rPr lang="en-US" dirty="0">
                <a:solidFill>
                  <a:schemeClr val="tx1"/>
                </a:solidFill>
              </a:rPr>
              <a:t> </a:t>
            </a:r>
            <a:r>
              <a:rPr lang="en-US" dirty="0" err="1">
                <a:solidFill>
                  <a:schemeClr val="tx1"/>
                </a:solidFill>
              </a:rPr>
              <a:t>responsable</a:t>
            </a:r>
            <a:r>
              <a:rPr lang="en-US" dirty="0">
                <a:solidFill>
                  <a:schemeClr val="tx1"/>
                </a:solidFill>
              </a:rPr>
              <a:t> que d'un peu plus de la </a:t>
            </a:r>
            <a:r>
              <a:rPr lang="en-US" dirty="0" err="1">
                <a:solidFill>
                  <a:schemeClr val="tx1"/>
                </a:solidFill>
              </a:rPr>
              <a:t>moitié</a:t>
            </a:r>
            <a:r>
              <a:rPr lang="en-US" dirty="0">
                <a:solidFill>
                  <a:schemeClr val="tx1"/>
                </a:solidFill>
              </a:rPr>
              <a:t> de la </a:t>
            </a:r>
            <a:r>
              <a:rPr lang="en-US" dirty="0" err="1">
                <a:solidFill>
                  <a:schemeClr val="tx1"/>
                </a:solidFill>
              </a:rPr>
              <a:t>surmortalité</a:t>
            </a:r>
            <a:r>
              <a:rPr lang="en-US" dirty="0">
                <a:solidFill>
                  <a:schemeClr val="tx1"/>
                </a:solidFill>
              </a:rPr>
              <a:t> des patients sous </a:t>
            </a:r>
            <a:r>
              <a:rPr lang="en-US" dirty="0" err="1">
                <a:solidFill>
                  <a:schemeClr val="tx1"/>
                </a:solidFill>
              </a:rPr>
              <a:t>traitement</a:t>
            </a:r>
            <a:r>
              <a:rPr lang="en-US" dirty="0">
                <a:solidFill>
                  <a:schemeClr val="tx1"/>
                </a:solidFill>
              </a:rPr>
              <a:t> </a:t>
            </a:r>
            <a:r>
              <a:rPr lang="en-US" dirty="0" err="1">
                <a:solidFill>
                  <a:schemeClr val="tx1"/>
                </a:solidFill>
              </a:rPr>
              <a:t>antirétroviral</a:t>
            </a:r>
            <a:r>
              <a:rPr lang="en-US" dirty="0">
                <a:solidFill>
                  <a:schemeClr val="tx1"/>
                </a:solidFill>
              </a:rPr>
              <a:t> dans les pays à </a:t>
            </a:r>
            <a:r>
              <a:rPr lang="en-US" dirty="0" err="1">
                <a:solidFill>
                  <a:schemeClr val="tx1"/>
                </a:solidFill>
              </a:rPr>
              <a:t>revenu</a:t>
            </a:r>
            <a:r>
              <a:rPr lang="en-US" dirty="0">
                <a:solidFill>
                  <a:schemeClr val="tx1"/>
                </a:solidFill>
              </a:rPr>
              <a:t> élevé.</a:t>
            </a:r>
            <a:r>
              <a:rPr lang="en-US" baseline="30000" dirty="0">
                <a:solidFill>
                  <a:schemeClr val="tx1"/>
                </a:solidFill>
              </a:rPr>
              <a:t>1</a:t>
            </a:r>
          </a:p>
          <a:p>
            <a:r>
              <a:rPr lang="en-US" dirty="0">
                <a:solidFill>
                  <a:schemeClr val="tx1"/>
                </a:solidFill>
              </a:rPr>
              <a:t>Les </a:t>
            </a:r>
            <a:r>
              <a:rPr lang="en-US" dirty="0" err="1">
                <a:solidFill>
                  <a:schemeClr val="tx1"/>
                </a:solidFill>
              </a:rPr>
              <a:t>autres</a:t>
            </a:r>
            <a:r>
              <a:rPr lang="en-US" dirty="0">
                <a:solidFill>
                  <a:schemeClr val="tx1"/>
                </a:solidFill>
              </a:rPr>
              <a:t> </a:t>
            </a:r>
            <a:r>
              <a:rPr lang="en-US" dirty="0" err="1">
                <a:solidFill>
                  <a:schemeClr val="tx1"/>
                </a:solidFill>
              </a:rPr>
              <a:t>décès</a:t>
            </a:r>
            <a:r>
              <a:rPr lang="en-US" dirty="0">
                <a:solidFill>
                  <a:schemeClr val="tx1"/>
                </a:solidFill>
              </a:rPr>
              <a:t> </a:t>
            </a:r>
            <a:r>
              <a:rPr lang="en-US" dirty="0" err="1">
                <a:solidFill>
                  <a:schemeClr val="tx1"/>
                </a:solidFill>
              </a:rPr>
              <a:t>sont</a:t>
            </a:r>
            <a:r>
              <a:rPr lang="en-US" dirty="0">
                <a:solidFill>
                  <a:schemeClr val="tx1"/>
                </a:solidFill>
              </a:rPr>
              <a:t> </a:t>
            </a:r>
            <a:r>
              <a:rPr lang="en-US" dirty="0" err="1">
                <a:solidFill>
                  <a:schemeClr val="tx1"/>
                </a:solidFill>
              </a:rPr>
              <a:t>dus</a:t>
            </a:r>
            <a:r>
              <a:rPr lang="en-US" dirty="0">
                <a:solidFill>
                  <a:schemeClr val="tx1"/>
                </a:solidFill>
              </a:rPr>
              <a:t> à des causes non </a:t>
            </a:r>
            <a:r>
              <a:rPr lang="en-US" dirty="0" err="1">
                <a:solidFill>
                  <a:schemeClr val="tx1"/>
                </a:solidFill>
              </a:rPr>
              <a:t>liées</a:t>
            </a:r>
            <a:r>
              <a:rPr lang="en-US" dirty="0">
                <a:solidFill>
                  <a:schemeClr val="tx1"/>
                </a:solidFill>
              </a:rPr>
              <a:t> au </a:t>
            </a:r>
            <a:r>
              <a:rPr lang="en-US" dirty="0" err="1">
                <a:solidFill>
                  <a:schemeClr val="tx1"/>
                </a:solidFill>
              </a:rPr>
              <a:t>sida</a:t>
            </a:r>
            <a:r>
              <a:rPr lang="en-US" dirty="0">
                <a:solidFill>
                  <a:schemeClr val="tx1"/>
                </a:solidFill>
              </a:rPr>
              <a:t> qui </a:t>
            </a:r>
            <a:r>
              <a:rPr lang="en-US" dirty="0" err="1">
                <a:solidFill>
                  <a:schemeClr val="tx1"/>
                </a:solidFill>
              </a:rPr>
              <a:t>affectent</a:t>
            </a:r>
            <a:r>
              <a:rPr lang="en-US" dirty="0">
                <a:solidFill>
                  <a:schemeClr val="tx1"/>
                </a:solidFill>
              </a:rPr>
              <a:t> de manière </a:t>
            </a:r>
            <a:r>
              <a:rPr lang="en-US" dirty="0" err="1">
                <a:solidFill>
                  <a:schemeClr val="tx1"/>
                </a:solidFill>
              </a:rPr>
              <a:t>disproportionnée</a:t>
            </a:r>
            <a:r>
              <a:rPr lang="en-US" dirty="0">
                <a:solidFill>
                  <a:schemeClr val="tx1"/>
                </a:solidFill>
              </a:rPr>
              <a:t> les </a:t>
            </a:r>
            <a:r>
              <a:rPr lang="en-US" dirty="0" err="1">
                <a:solidFill>
                  <a:schemeClr val="tx1"/>
                </a:solidFill>
              </a:rPr>
              <a:t>personnes</a:t>
            </a:r>
            <a:r>
              <a:rPr lang="en-US" dirty="0">
                <a:solidFill>
                  <a:schemeClr val="tx1"/>
                </a:solidFill>
              </a:rPr>
              <a:t> </a:t>
            </a:r>
            <a:r>
              <a:rPr lang="en-US" dirty="0" err="1">
                <a:solidFill>
                  <a:schemeClr val="tx1"/>
                </a:solidFill>
              </a:rPr>
              <a:t>séropositives</a:t>
            </a:r>
            <a:r>
              <a:rPr lang="en-US" dirty="0">
                <a:solidFill>
                  <a:schemeClr val="tx1"/>
                </a:solidFill>
              </a:rPr>
              <a:t>.</a:t>
            </a:r>
          </a:p>
          <a:p>
            <a:r>
              <a:rPr lang="en-US" dirty="0">
                <a:solidFill>
                  <a:schemeClr val="tx1"/>
                </a:solidFill>
              </a:rPr>
              <a:t>Les </a:t>
            </a:r>
            <a:r>
              <a:rPr lang="en-US" dirty="0" err="1">
                <a:solidFill>
                  <a:schemeClr val="tx1"/>
                </a:solidFill>
              </a:rPr>
              <a:t>taux</a:t>
            </a:r>
            <a:r>
              <a:rPr lang="en-US" dirty="0">
                <a:solidFill>
                  <a:schemeClr val="tx1"/>
                </a:solidFill>
              </a:rPr>
              <a:t> de </a:t>
            </a:r>
            <a:r>
              <a:rPr lang="en-US" dirty="0" err="1">
                <a:solidFill>
                  <a:schemeClr val="tx1"/>
                </a:solidFill>
              </a:rPr>
              <a:t>surmortalité</a:t>
            </a:r>
            <a:r>
              <a:rPr lang="en-US" dirty="0">
                <a:solidFill>
                  <a:schemeClr val="tx1"/>
                </a:solidFill>
              </a:rPr>
              <a:t> dans Spectrum </a:t>
            </a:r>
            <a:r>
              <a:rPr lang="en-US" dirty="0" err="1">
                <a:solidFill>
                  <a:schemeClr val="tx1"/>
                </a:solidFill>
              </a:rPr>
              <a:t>ont</a:t>
            </a:r>
            <a:r>
              <a:rPr lang="en-US" dirty="0">
                <a:solidFill>
                  <a:schemeClr val="tx1"/>
                </a:solidFill>
              </a:rPr>
              <a:t> </a:t>
            </a:r>
            <a:r>
              <a:rPr lang="en-US" dirty="0" err="1">
                <a:solidFill>
                  <a:schemeClr val="tx1"/>
                </a:solidFill>
              </a:rPr>
              <a:t>été</a:t>
            </a:r>
            <a:r>
              <a:rPr lang="en-US" dirty="0">
                <a:solidFill>
                  <a:schemeClr val="tx1"/>
                </a:solidFill>
              </a:rPr>
              <a:t> </a:t>
            </a:r>
            <a:r>
              <a:rPr lang="en-US" dirty="0" err="1">
                <a:solidFill>
                  <a:schemeClr val="tx1"/>
                </a:solidFill>
              </a:rPr>
              <a:t>ventilés</a:t>
            </a:r>
            <a:r>
              <a:rPr lang="en-US" dirty="0">
                <a:solidFill>
                  <a:schemeClr val="tx1"/>
                </a:solidFill>
              </a:rPr>
              <a:t> </a:t>
            </a:r>
            <a:r>
              <a:rPr lang="en-US" dirty="0" err="1">
                <a:solidFill>
                  <a:schemeClr val="tx1"/>
                </a:solidFill>
              </a:rPr>
              <a:t>en</a:t>
            </a:r>
            <a:r>
              <a:rPr lang="en-US" dirty="0">
                <a:solidFill>
                  <a:schemeClr val="tx1"/>
                </a:solidFill>
              </a:rPr>
              <a:t> </a:t>
            </a:r>
            <a:r>
              <a:rPr lang="en-US" dirty="0" err="1">
                <a:solidFill>
                  <a:schemeClr val="tx1"/>
                </a:solidFill>
              </a:rPr>
              <a:t>surmortalité</a:t>
            </a:r>
            <a:r>
              <a:rPr lang="en-US" dirty="0">
                <a:solidFill>
                  <a:schemeClr val="tx1"/>
                </a:solidFill>
              </a:rPr>
              <a:t> </a:t>
            </a:r>
            <a:r>
              <a:rPr lang="en-US" dirty="0" err="1">
                <a:solidFill>
                  <a:schemeClr val="tx1"/>
                </a:solidFill>
              </a:rPr>
              <a:t>liée</a:t>
            </a:r>
            <a:r>
              <a:rPr lang="en-US" dirty="0">
                <a:solidFill>
                  <a:schemeClr val="tx1"/>
                </a:solidFill>
              </a:rPr>
              <a:t> au </a:t>
            </a:r>
            <a:r>
              <a:rPr lang="en-US" dirty="0" err="1">
                <a:solidFill>
                  <a:schemeClr val="tx1"/>
                </a:solidFill>
              </a:rPr>
              <a:t>sida</a:t>
            </a:r>
            <a:r>
              <a:rPr lang="en-US" dirty="0">
                <a:solidFill>
                  <a:schemeClr val="tx1"/>
                </a:solidFill>
              </a:rPr>
              <a:t> et </a:t>
            </a:r>
            <a:r>
              <a:rPr lang="en-US" dirty="0" err="1">
                <a:solidFill>
                  <a:schemeClr val="tx1"/>
                </a:solidFill>
              </a:rPr>
              <a:t>en</a:t>
            </a:r>
            <a:r>
              <a:rPr lang="en-US" dirty="0">
                <a:solidFill>
                  <a:schemeClr val="tx1"/>
                </a:solidFill>
              </a:rPr>
              <a:t> </a:t>
            </a:r>
            <a:r>
              <a:rPr lang="en-US" dirty="0" err="1">
                <a:solidFill>
                  <a:schemeClr val="tx1"/>
                </a:solidFill>
              </a:rPr>
              <a:t>surmortalité</a:t>
            </a:r>
            <a:r>
              <a:rPr lang="en-US" dirty="0">
                <a:solidFill>
                  <a:schemeClr val="tx1"/>
                </a:solidFill>
              </a:rPr>
              <a:t> non </a:t>
            </a:r>
            <a:r>
              <a:rPr lang="en-US" dirty="0" err="1">
                <a:solidFill>
                  <a:schemeClr val="tx1"/>
                </a:solidFill>
              </a:rPr>
              <a:t>liée</a:t>
            </a:r>
            <a:r>
              <a:rPr lang="en-US" dirty="0">
                <a:solidFill>
                  <a:schemeClr val="tx1"/>
                </a:solidFill>
              </a:rPr>
              <a:t> au </a:t>
            </a:r>
            <a:r>
              <a:rPr lang="en-US" dirty="0" err="1">
                <a:solidFill>
                  <a:schemeClr val="tx1"/>
                </a:solidFill>
              </a:rPr>
              <a:t>sida</a:t>
            </a:r>
            <a:r>
              <a:rPr lang="en-US" dirty="0">
                <a:solidFill>
                  <a:schemeClr val="tx1"/>
                </a:solidFill>
              </a:rPr>
              <a:t>, </a:t>
            </a:r>
            <a:r>
              <a:rPr lang="en-US" dirty="0" err="1">
                <a:solidFill>
                  <a:schemeClr val="tx1"/>
                </a:solidFill>
              </a:rPr>
              <a:t>principalement</a:t>
            </a:r>
            <a:r>
              <a:rPr lang="en-US" dirty="0">
                <a:solidFill>
                  <a:schemeClr val="tx1"/>
                </a:solidFill>
              </a:rPr>
              <a:t> pour </a:t>
            </a:r>
            <a:r>
              <a:rPr lang="en-US" dirty="0" err="1">
                <a:solidFill>
                  <a:schemeClr val="tx1"/>
                </a:solidFill>
              </a:rPr>
              <a:t>améliorer</a:t>
            </a:r>
            <a:r>
              <a:rPr lang="en-US" dirty="0">
                <a:solidFill>
                  <a:schemeClr val="tx1"/>
                </a:solidFill>
              </a:rPr>
              <a:t> </a:t>
            </a:r>
            <a:r>
              <a:rPr lang="en-US" dirty="0" err="1">
                <a:solidFill>
                  <a:schemeClr val="tx1"/>
                </a:solidFill>
              </a:rPr>
              <a:t>l'alignement</a:t>
            </a:r>
            <a:r>
              <a:rPr lang="en-US" dirty="0">
                <a:solidFill>
                  <a:schemeClr val="tx1"/>
                </a:solidFill>
              </a:rPr>
              <a:t> sur les données relatives aux </a:t>
            </a:r>
            <a:r>
              <a:rPr lang="en-US" dirty="0" err="1">
                <a:solidFill>
                  <a:schemeClr val="tx1"/>
                </a:solidFill>
              </a:rPr>
              <a:t>décès</a:t>
            </a:r>
            <a:r>
              <a:rPr lang="en-US" dirty="0">
                <a:solidFill>
                  <a:schemeClr val="tx1"/>
                </a:solidFill>
              </a:rPr>
              <a:t> </a:t>
            </a:r>
            <a:r>
              <a:rPr lang="en-US" dirty="0" err="1">
                <a:solidFill>
                  <a:schemeClr val="tx1"/>
                </a:solidFill>
              </a:rPr>
              <a:t>liés</a:t>
            </a:r>
            <a:r>
              <a:rPr lang="en-US" dirty="0">
                <a:solidFill>
                  <a:schemeClr val="tx1"/>
                </a:solidFill>
              </a:rPr>
              <a:t> au </a:t>
            </a:r>
            <a:r>
              <a:rPr lang="en-US" dirty="0" err="1">
                <a:solidFill>
                  <a:schemeClr val="tx1"/>
                </a:solidFill>
              </a:rPr>
              <a:t>sida</a:t>
            </a:r>
            <a:r>
              <a:rPr lang="en-US" dirty="0">
                <a:solidFill>
                  <a:schemeClr val="tx1"/>
                </a:solidFill>
              </a:rPr>
              <a:t> </a:t>
            </a:r>
            <a:r>
              <a:rPr lang="en-US" dirty="0" err="1">
                <a:solidFill>
                  <a:schemeClr val="tx1"/>
                </a:solidFill>
              </a:rPr>
              <a:t>utilisées</a:t>
            </a:r>
            <a:r>
              <a:rPr lang="en-US" dirty="0">
                <a:solidFill>
                  <a:schemeClr val="tx1"/>
                </a:solidFill>
              </a:rPr>
              <a:t> dans CSAVR.</a:t>
            </a:r>
          </a:p>
        </p:txBody>
      </p:sp>
      <p:sp>
        <p:nvSpPr>
          <p:cNvPr id="4" name="TextBox 3">
            <a:extLst>
              <a:ext uri="{FF2B5EF4-FFF2-40B4-BE49-F238E27FC236}">
                <a16:creationId xmlns:a16="http://schemas.microsoft.com/office/drawing/2014/main" id="{D68CFB55-1D3C-C8EB-C557-2AC63154803D}"/>
              </a:ext>
            </a:extLst>
          </p:cNvPr>
          <p:cNvSpPr txBox="1"/>
          <p:nvPr/>
        </p:nvSpPr>
        <p:spPr>
          <a:xfrm>
            <a:off x="256033" y="2853439"/>
            <a:ext cx="2944368" cy="1200329"/>
          </a:xfrm>
          <a:prstGeom prst="rect">
            <a:avLst/>
          </a:prstGeom>
          <a:noFill/>
        </p:spPr>
        <p:txBody>
          <a:bodyPr wrap="square" rtlCol="0">
            <a:spAutoFit/>
          </a:bodyPr>
          <a:lstStyle/>
          <a:p>
            <a:r>
              <a:rPr lang="en-US" sz="1800" b="1" dirty="0">
                <a:solidFill>
                  <a:schemeClr val="bg1"/>
                </a:solidFill>
              </a:rPr>
              <a:t>Trouvé </a:t>
            </a:r>
            <a:r>
              <a:rPr lang="en-US" b="1" dirty="0">
                <a:solidFill>
                  <a:schemeClr val="bg1"/>
                </a:solidFill>
              </a:rPr>
              <a:t>dans</a:t>
            </a:r>
            <a:r>
              <a:rPr lang="en-US" sz="1800" b="1" dirty="0">
                <a:solidFill>
                  <a:schemeClr val="bg1"/>
                </a:solidFill>
              </a:rPr>
              <a:t> :</a:t>
            </a:r>
          </a:p>
          <a:p>
            <a:r>
              <a:rPr lang="en-US" sz="1800" dirty="0">
                <a:solidFill>
                  <a:schemeClr val="bg1"/>
                </a:solidFill>
              </a:rPr>
              <a:t>Options </a:t>
            </a:r>
            <a:r>
              <a:rPr lang="en-US" sz="1800" dirty="0" err="1">
                <a:solidFill>
                  <a:schemeClr val="bg1"/>
                </a:solidFill>
              </a:rPr>
              <a:t>avancées</a:t>
            </a:r>
            <a:br>
              <a:rPr lang="en-US" sz="1800" dirty="0">
                <a:solidFill>
                  <a:schemeClr val="bg1"/>
                </a:solidFill>
              </a:rPr>
            </a:br>
            <a:r>
              <a:rPr lang="en-US" sz="1800" dirty="0">
                <a:solidFill>
                  <a:schemeClr val="bg1"/>
                </a:solidFill>
              </a:rPr>
              <a:t>&gt; </a:t>
            </a:r>
            <a:r>
              <a:rPr lang="en-US" sz="1800" dirty="0" err="1">
                <a:solidFill>
                  <a:schemeClr val="bg1"/>
                </a:solidFill>
              </a:rPr>
              <a:t>Paramètres</a:t>
            </a:r>
            <a:r>
              <a:rPr lang="en-US" sz="1800" dirty="0">
                <a:solidFill>
                  <a:schemeClr val="bg1"/>
                </a:solidFill>
              </a:rPr>
              <a:t> de transition pour </a:t>
            </a:r>
            <a:r>
              <a:rPr lang="en-US" sz="1800" dirty="0" err="1">
                <a:solidFill>
                  <a:schemeClr val="bg1"/>
                </a:solidFill>
              </a:rPr>
              <a:t>adultes</a:t>
            </a:r>
            <a:endParaRPr lang="en-US" sz="1800" dirty="0">
              <a:solidFill>
                <a:schemeClr val="bg1"/>
              </a:solidFill>
            </a:endParaRPr>
          </a:p>
        </p:txBody>
      </p:sp>
      <p:pic>
        <p:nvPicPr>
          <p:cNvPr id="5" name="Content Placeholder 5">
            <a:extLst>
              <a:ext uri="{FF2B5EF4-FFF2-40B4-BE49-F238E27FC236}">
                <a16:creationId xmlns:a16="http://schemas.microsoft.com/office/drawing/2014/main" id="{BF946E17-8125-17AC-2D25-9DB2E604779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9268" y="3115653"/>
            <a:ext cx="7315200" cy="3021495"/>
          </a:xfrm>
          <a:prstGeom prst="rect">
            <a:avLst/>
          </a:prstGeom>
        </p:spPr>
      </p:pic>
      <p:sp>
        <p:nvSpPr>
          <p:cNvPr id="7" name="TextBox 6">
            <a:extLst>
              <a:ext uri="{FF2B5EF4-FFF2-40B4-BE49-F238E27FC236}">
                <a16:creationId xmlns:a16="http://schemas.microsoft.com/office/drawing/2014/main" id="{A0F52C09-C9F9-249D-B23B-B698EBAAC131}"/>
              </a:ext>
            </a:extLst>
          </p:cNvPr>
          <p:cNvSpPr txBox="1"/>
          <p:nvPr/>
        </p:nvSpPr>
        <p:spPr>
          <a:xfrm>
            <a:off x="252919" y="6078582"/>
            <a:ext cx="9823268" cy="523220"/>
          </a:xfrm>
          <a:prstGeom prst="rect">
            <a:avLst/>
          </a:prstGeom>
          <a:noFill/>
        </p:spPr>
        <p:txBody>
          <a:bodyPr wrap="square" rtlCol="0">
            <a:spAutoFit/>
          </a:bodyPr>
          <a:lstStyle/>
          <a:p>
            <a:pPr marL="342900" indent="-342900">
              <a:buFont typeface="+mj-lt"/>
              <a:buAutoNum type="arabicPeriod"/>
            </a:pPr>
            <a:r>
              <a:rPr lang="en-US" sz="1400">
                <a:ea typeface="Calibri" panose="020F0502020204030204" pitchFamily="34" charset="0"/>
                <a:cs typeface="Calibri" panose="020F0502020204030204" pitchFamily="34" charset="0"/>
              </a:rPr>
              <a:t>Trickey A, </a:t>
            </a:r>
            <a:r>
              <a:rPr lang="en-US" sz="1400" i="1">
                <a:ea typeface="Calibri" panose="020F0502020204030204" pitchFamily="34" charset="0"/>
                <a:cs typeface="Calibri" panose="020F0502020204030204" pitchFamily="34" charset="0"/>
              </a:rPr>
              <a:t>et al. </a:t>
            </a:r>
            <a:r>
              <a:rPr lang="en-US" sz="1400">
                <a:ea typeface="Calibri" panose="020F0502020204030204" pitchFamily="34" charset="0"/>
                <a:cs typeface="Calibri" panose="020F0502020204030204" pitchFamily="34" charset="0"/>
              </a:rPr>
              <a:t>Excess mortality attributable to AIDS among people living with HIV in high-income countries : a systematic review andmeta-analysis. </a:t>
            </a:r>
            <a:r>
              <a:rPr lang="en-US" sz="1400" i="1">
                <a:ea typeface="Calibri" panose="020F0502020204030204" pitchFamily="34" charset="0"/>
                <a:cs typeface="Calibri" panose="020F0502020204030204" pitchFamily="34" charset="0"/>
              </a:rPr>
              <a:t>J Int AIDS Soc. </a:t>
            </a:r>
            <a:r>
              <a:rPr lang="en-US" sz="1400" i="0">
                <a:ea typeface="Calibri" panose="020F0502020204030204" pitchFamily="34" charset="0"/>
                <a:cs typeface="Calibri" panose="020F0502020204030204" pitchFamily="34" charset="0"/>
              </a:rPr>
              <a:t>2024;27:e26384.</a:t>
            </a:r>
            <a:endParaRPr lang="en-US" sz="140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76EC4FDC-BC65-58D8-A724-6DAA6AAE485D}"/>
              </a:ext>
            </a:extLst>
          </p:cNvPr>
          <p:cNvPicPr>
            <a:picLocks noChangeAspect="1"/>
          </p:cNvPicPr>
          <p:nvPr/>
        </p:nvPicPr>
        <p:blipFill>
          <a:blip r:embed="rId4"/>
          <a:stretch>
            <a:fillRect/>
          </a:stretch>
        </p:blipFill>
        <p:spPr>
          <a:xfrm>
            <a:off x="652240" y="294631"/>
            <a:ext cx="2148840" cy="719100"/>
          </a:xfrm>
          <a:prstGeom prst="rect">
            <a:avLst/>
          </a:prstGeom>
          <a:ln>
            <a:solidFill>
              <a:schemeClr val="tx1"/>
            </a:solidFill>
          </a:ln>
        </p:spPr>
      </p:pic>
    </p:spTree>
    <p:extLst>
      <p:ext uri="{BB962C8B-B14F-4D97-AF65-F5344CB8AC3E}">
        <p14:creationId xmlns:p14="http://schemas.microsoft.com/office/powerpoint/2010/main" val="3150738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3B8DE-F67D-B670-AB79-7CB0A87CA49C}"/>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43346783-2EE8-116F-D49B-E8C3A812EE15}"/>
              </a:ext>
            </a:extLst>
          </p:cNvPr>
          <p:cNvPicPr>
            <a:picLocks noChangeAspect="1"/>
          </p:cNvPicPr>
          <p:nvPr/>
        </p:nvPicPr>
        <p:blipFill>
          <a:blip r:embed="rId2"/>
          <a:stretch>
            <a:fillRect/>
          </a:stretch>
        </p:blipFill>
        <p:spPr>
          <a:xfrm>
            <a:off x="6939191" y="3270742"/>
            <a:ext cx="4780738" cy="3025236"/>
          </a:xfrm>
          <a:prstGeom prst="rect">
            <a:avLst/>
          </a:prstGeom>
        </p:spPr>
      </p:pic>
      <p:pic>
        <p:nvPicPr>
          <p:cNvPr id="5" name="Picture 4">
            <a:extLst>
              <a:ext uri="{FF2B5EF4-FFF2-40B4-BE49-F238E27FC236}">
                <a16:creationId xmlns:a16="http://schemas.microsoft.com/office/drawing/2014/main" id="{34C5F044-C077-C72D-A488-D753EAAB6029}"/>
              </a:ext>
            </a:extLst>
          </p:cNvPr>
          <p:cNvPicPr>
            <a:picLocks noChangeAspect="1"/>
          </p:cNvPicPr>
          <p:nvPr/>
        </p:nvPicPr>
        <p:blipFill>
          <a:blip r:embed="rId3"/>
          <a:stretch>
            <a:fillRect/>
          </a:stretch>
        </p:blipFill>
        <p:spPr>
          <a:xfrm>
            <a:off x="3535117" y="782855"/>
            <a:ext cx="5260440" cy="3145690"/>
          </a:xfrm>
          <a:prstGeom prst="rect">
            <a:avLst/>
          </a:prstGeom>
        </p:spPr>
      </p:pic>
      <p:sp>
        <p:nvSpPr>
          <p:cNvPr id="2" name="Title 1">
            <a:extLst>
              <a:ext uri="{FF2B5EF4-FFF2-40B4-BE49-F238E27FC236}">
                <a16:creationId xmlns:a16="http://schemas.microsoft.com/office/drawing/2014/main" id="{79568170-24C0-DDF9-2133-4E312A92809F}"/>
              </a:ext>
            </a:extLst>
          </p:cNvPr>
          <p:cNvSpPr>
            <a:spLocks noGrp="1"/>
          </p:cNvSpPr>
          <p:nvPr>
            <p:ph type="title"/>
          </p:nvPr>
        </p:nvSpPr>
        <p:spPr>
          <a:xfrm>
            <a:off x="252919" y="1123837"/>
            <a:ext cx="2947482" cy="4601183"/>
          </a:xfrm>
        </p:spPr>
        <p:txBody>
          <a:bodyPr anchor="t">
            <a:normAutofit/>
          </a:bodyPr>
          <a:lstStyle/>
          <a:p>
            <a:pPr algn="ctr"/>
            <a:r>
              <a:rPr lang="en-US" sz="3200" b="1"/>
              <a:t>Désagrégation de la mortalité liée au VIH</a:t>
            </a:r>
          </a:p>
        </p:txBody>
      </p:sp>
      <p:sp>
        <p:nvSpPr>
          <p:cNvPr id="4" name="TextBox 3">
            <a:extLst>
              <a:ext uri="{FF2B5EF4-FFF2-40B4-BE49-F238E27FC236}">
                <a16:creationId xmlns:a16="http://schemas.microsoft.com/office/drawing/2014/main" id="{1F708A79-56DB-BE71-D379-C0F759151112}"/>
              </a:ext>
            </a:extLst>
          </p:cNvPr>
          <p:cNvSpPr txBox="1"/>
          <p:nvPr/>
        </p:nvSpPr>
        <p:spPr>
          <a:xfrm>
            <a:off x="252919" y="2853439"/>
            <a:ext cx="2944368" cy="1200329"/>
          </a:xfrm>
          <a:prstGeom prst="rect">
            <a:avLst/>
          </a:prstGeom>
          <a:noFill/>
        </p:spPr>
        <p:txBody>
          <a:bodyPr wrap="square" rtlCol="0">
            <a:spAutoFit/>
          </a:bodyPr>
          <a:lstStyle/>
          <a:p>
            <a:r>
              <a:rPr lang="en-US" sz="1800" b="1" dirty="0">
                <a:solidFill>
                  <a:schemeClr val="bg1"/>
                </a:solidFill>
              </a:rPr>
              <a:t>Trouvé </a:t>
            </a:r>
            <a:r>
              <a:rPr lang="en-US" b="1" dirty="0">
                <a:solidFill>
                  <a:schemeClr val="bg1"/>
                </a:solidFill>
              </a:rPr>
              <a:t>dans</a:t>
            </a:r>
            <a:r>
              <a:rPr lang="en-US" sz="1800" b="1" dirty="0">
                <a:solidFill>
                  <a:schemeClr val="bg1"/>
                </a:solidFill>
              </a:rPr>
              <a:t> :</a:t>
            </a:r>
          </a:p>
          <a:p>
            <a:r>
              <a:rPr lang="en-US" sz="1800" dirty="0">
                <a:solidFill>
                  <a:schemeClr val="bg1"/>
                </a:solidFill>
              </a:rPr>
              <a:t>Options </a:t>
            </a:r>
            <a:r>
              <a:rPr lang="en-US" sz="1800" dirty="0" err="1">
                <a:solidFill>
                  <a:schemeClr val="bg1"/>
                </a:solidFill>
              </a:rPr>
              <a:t>avancées</a:t>
            </a:r>
            <a:br>
              <a:rPr lang="en-US" sz="1800" dirty="0">
                <a:solidFill>
                  <a:schemeClr val="bg1"/>
                </a:solidFill>
              </a:rPr>
            </a:br>
            <a:r>
              <a:rPr lang="en-US" sz="1800" dirty="0">
                <a:solidFill>
                  <a:schemeClr val="bg1"/>
                </a:solidFill>
              </a:rPr>
              <a:t>&gt; </a:t>
            </a:r>
            <a:r>
              <a:rPr lang="en-US" sz="1800" dirty="0" err="1">
                <a:solidFill>
                  <a:schemeClr val="bg1"/>
                </a:solidFill>
              </a:rPr>
              <a:t>Paramètres</a:t>
            </a:r>
            <a:r>
              <a:rPr lang="en-US" sz="1800" dirty="0">
                <a:solidFill>
                  <a:schemeClr val="bg1"/>
                </a:solidFill>
              </a:rPr>
              <a:t> de transition pour </a:t>
            </a:r>
            <a:r>
              <a:rPr lang="en-US" sz="1800" dirty="0" err="1">
                <a:solidFill>
                  <a:schemeClr val="bg1"/>
                </a:solidFill>
              </a:rPr>
              <a:t>adultes</a:t>
            </a:r>
            <a:endParaRPr lang="en-US" sz="1800" dirty="0">
              <a:solidFill>
                <a:schemeClr val="bg1"/>
              </a:solidFill>
            </a:endParaRPr>
          </a:p>
        </p:txBody>
      </p:sp>
      <p:sp>
        <p:nvSpPr>
          <p:cNvPr id="13" name="TextBox 12">
            <a:extLst>
              <a:ext uri="{FF2B5EF4-FFF2-40B4-BE49-F238E27FC236}">
                <a16:creationId xmlns:a16="http://schemas.microsoft.com/office/drawing/2014/main" id="{66FFF895-D538-C0A8-8DCA-5A56E50F8AAF}"/>
              </a:ext>
            </a:extLst>
          </p:cNvPr>
          <p:cNvSpPr txBox="1"/>
          <p:nvPr/>
        </p:nvSpPr>
        <p:spPr>
          <a:xfrm>
            <a:off x="685800" y="4335965"/>
            <a:ext cx="5791200" cy="646331"/>
          </a:xfrm>
          <a:prstGeom prst="rect">
            <a:avLst/>
          </a:prstGeom>
          <a:solidFill>
            <a:schemeClr val="accent2">
              <a:lumMod val="20000"/>
              <a:lumOff val="80000"/>
            </a:schemeClr>
          </a:solidFill>
          <a:ln w="28575">
            <a:solidFill>
              <a:srgbClr val="FF0000"/>
            </a:solidFill>
          </a:ln>
          <a:effectLst/>
        </p:spPr>
        <p:txBody>
          <a:bodyPr wrap="square" rtlCol="0">
            <a:spAutoFit/>
          </a:bodyPr>
          <a:lstStyle/>
          <a:p>
            <a:r>
              <a:rPr lang="en-US"/>
              <a:t>Appuyez sur </a:t>
            </a:r>
            <a:r>
              <a:rPr lang="en-US" b="1"/>
              <a:t>Restaurer toutes les valeurs par défaut de la transition et quittez </a:t>
            </a:r>
            <a:r>
              <a:rPr lang="en-US"/>
              <a:t>n'importe quel onglet pour mettre à jour vos taux de mortalité.</a:t>
            </a:r>
          </a:p>
        </p:txBody>
      </p:sp>
      <p:cxnSp>
        <p:nvCxnSpPr>
          <p:cNvPr id="14" name="Straight Arrow Connector 13">
            <a:extLst>
              <a:ext uri="{FF2B5EF4-FFF2-40B4-BE49-F238E27FC236}">
                <a16:creationId xmlns:a16="http://schemas.microsoft.com/office/drawing/2014/main" id="{DECD1324-44AD-855A-9746-122A36033652}"/>
              </a:ext>
            </a:extLst>
          </p:cNvPr>
          <p:cNvCxnSpPr>
            <a:cxnSpLocks/>
            <a:stCxn id="13" idx="3"/>
            <a:endCxn id="23" idx="1"/>
          </p:cNvCxnSpPr>
          <p:nvPr/>
        </p:nvCxnSpPr>
        <p:spPr>
          <a:xfrm>
            <a:off x="6477000" y="4659131"/>
            <a:ext cx="2852560" cy="1545407"/>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C460E1E-A8DD-757F-9A6C-29344089D408}"/>
              </a:ext>
            </a:extLst>
          </p:cNvPr>
          <p:cNvSpPr txBox="1"/>
          <p:nvPr/>
        </p:nvSpPr>
        <p:spPr>
          <a:xfrm>
            <a:off x="685800" y="5052955"/>
            <a:ext cx="5791200" cy="1569660"/>
          </a:xfrm>
          <a:prstGeom prst="rect">
            <a:avLst/>
          </a:prstGeom>
          <a:solidFill>
            <a:schemeClr val="accent2">
              <a:lumMod val="20000"/>
              <a:lumOff val="80000"/>
            </a:schemeClr>
          </a:solidFill>
          <a:ln w="28575">
            <a:solidFill>
              <a:srgbClr val="FF0000"/>
            </a:solidFill>
          </a:ln>
          <a:effectLst/>
        </p:spPr>
        <p:txBody>
          <a:bodyPr wrap="square" rtlCol="0">
            <a:spAutoFit/>
          </a:bodyPr>
          <a:lstStyle/>
          <a:p>
            <a:r>
              <a:rPr lang="en-US" sz="1600" dirty="0"/>
              <a:t>Si </a:t>
            </a:r>
            <a:r>
              <a:rPr lang="en-US" sz="1600" dirty="0" err="1"/>
              <a:t>vous</a:t>
            </a:r>
            <a:r>
              <a:rPr lang="en-US" sz="1600" dirty="0"/>
              <a:t> </a:t>
            </a:r>
            <a:r>
              <a:rPr lang="en-US" sz="1600" dirty="0" err="1"/>
              <a:t>avez</a:t>
            </a:r>
            <a:r>
              <a:rPr lang="en-US" sz="1600" dirty="0"/>
              <a:t> </a:t>
            </a:r>
            <a:r>
              <a:rPr lang="en-US" sz="1600" dirty="0" err="1"/>
              <a:t>précédemment</a:t>
            </a:r>
            <a:r>
              <a:rPr lang="en-US" sz="1600" dirty="0"/>
              <a:t> </a:t>
            </a:r>
            <a:r>
              <a:rPr lang="en-US" sz="1600" dirty="0" err="1"/>
              <a:t>ajusté</a:t>
            </a:r>
            <a:r>
              <a:rPr lang="en-US" sz="1600" dirty="0"/>
              <a:t> les </a:t>
            </a:r>
            <a:r>
              <a:rPr lang="en-US" sz="1600" dirty="0" err="1"/>
              <a:t>taux</a:t>
            </a:r>
            <a:r>
              <a:rPr lang="en-US" sz="1600" dirty="0"/>
              <a:t> de </a:t>
            </a:r>
            <a:r>
              <a:rPr lang="en-US" sz="1600" dirty="0" err="1"/>
              <a:t>mortalité</a:t>
            </a:r>
            <a:r>
              <a:rPr lang="en-US" sz="1600" dirty="0"/>
              <a:t> pour les faire </a:t>
            </a:r>
            <a:r>
              <a:rPr lang="en-US" sz="1600" dirty="0" err="1"/>
              <a:t>correspondre</a:t>
            </a:r>
            <a:r>
              <a:rPr lang="en-US" sz="1600" dirty="0"/>
              <a:t> aux données de </a:t>
            </a:r>
            <a:r>
              <a:rPr lang="en-US" sz="1600" dirty="0" err="1"/>
              <a:t>l'état</a:t>
            </a:r>
            <a:r>
              <a:rPr lang="en-US" sz="1600" dirty="0"/>
              <a:t> civil </a:t>
            </a:r>
            <a:r>
              <a:rPr lang="en-US" sz="1600" dirty="0" err="1"/>
              <a:t>en</a:t>
            </a:r>
            <a:endParaRPr lang="en-US" sz="1600" dirty="0"/>
          </a:p>
          <a:p>
            <a:pPr marL="285750" indent="-285750">
              <a:buFont typeface="Arial" panose="020B0604020202020204" pitchFamily="34" charset="0"/>
              <a:buChar char="•"/>
            </a:pPr>
            <a:r>
              <a:rPr lang="en-US" sz="1600" dirty="0" err="1"/>
              <a:t>Sélection</a:t>
            </a:r>
            <a:r>
              <a:rPr lang="en-US" sz="1600" dirty="0"/>
              <a:t> d'un </a:t>
            </a:r>
            <a:r>
              <a:rPr lang="en-US" sz="1600" dirty="0" err="1"/>
              <a:t>modèle</a:t>
            </a:r>
            <a:r>
              <a:rPr lang="en-US" sz="1600" dirty="0"/>
              <a:t> </a:t>
            </a:r>
            <a:r>
              <a:rPr lang="en-US" sz="1600" dirty="0" err="1"/>
              <a:t>régional</a:t>
            </a:r>
            <a:r>
              <a:rPr lang="en-US" sz="1600" dirty="0"/>
              <a:t> </a:t>
            </a:r>
            <a:r>
              <a:rPr lang="en-US" sz="1600" dirty="0" err="1"/>
              <a:t>autre</a:t>
            </a:r>
            <a:r>
              <a:rPr lang="en-US" sz="1600" dirty="0"/>
              <a:t> que </a:t>
            </a:r>
            <a:r>
              <a:rPr lang="en-US" sz="1600" dirty="0" err="1"/>
              <a:t>celui</a:t>
            </a:r>
            <a:r>
              <a:rPr lang="en-US" sz="1600" dirty="0"/>
              <a:t> par </a:t>
            </a:r>
            <a:r>
              <a:rPr lang="en-US" sz="1600" dirty="0" err="1"/>
              <a:t>défaut</a:t>
            </a:r>
            <a:r>
              <a:rPr lang="en-US" sz="1600" dirty="0"/>
              <a:t> </a:t>
            </a:r>
            <a:r>
              <a:rPr lang="en-US" sz="1600" b="1" dirty="0"/>
              <a:t>OU</a:t>
            </a:r>
          </a:p>
          <a:p>
            <a:pPr marL="285750" indent="-285750">
              <a:buFont typeface="Arial" panose="020B0604020202020204" pitchFamily="34" charset="0"/>
              <a:buChar char="•"/>
            </a:pPr>
            <a:r>
              <a:rPr lang="en-US" sz="1600" dirty="0" err="1"/>
              <a:t>Ajustement</a:t>
            </a:r>
            <a:r>
              <a:rPr lang="en-US" sz="1600" dirty="0"/>
              <a:t> </a:t>
            </a:r>
            <a:r>
              <a:rPr lang="en-US" sz="1600" dirty="0" err="1"/>
              <a:t>manuel</a:t>
            </a:r>
            <a:r>
              <a:rPr lang="en-US" sz="1600" dirty="0"/>
              <a:t> des </a:t>
            </a:r>
            <a:r>
              <a:rPr lang="en-US" sz="1600" dirty="0" err="1"/>
              <a:t>taux</a:t>
            </a:r>
            <a:r>
              <a:rPr lang="en-US" sz="1600" dirty="0"/>
              <a:t> de </a:t>
            </a:r>
            <a:r>
              <a:rPr lang="en-US" sz="1600" dirty="0" err="1"/>
              <a:t>mortalité</a:t>
            </a:r>
            <a:r>
              <a:rPr lang="en-US" sz="1600" dirty="0"/>
              <a:t> sous ART</a:t>
            </a:r>
          </a:p>
          <a:p>
            <a:r>
              <a:rPr lang="en-US" sz="1600" dirty="0"/>
              <a:t>Vous </a:t>
            </a:r>
            <a:r>
              <a:rPr lang="en-US" sz="1600" dirty="0" err="1"/>
              <a:t>pouvez</a:t>
            </a:r>
            <a:r>
              <a:rPr lang="en-US" sz="1600" dirty="0"/>
              <a:t> </a:t>
            </a:r>
            <a:r>
              <a:rPr lang="en-US" sz="1600" dirty="0" err="1"/>
              <a:t>effectuer</a:t>
            </a:r>
            <a:r>
              <a:rPr lang="en-US" sz="1600" dirty="0"/>
              <a:t> les </a:t>
            </a:r>
            <a:r>
              <a:rPr lang="en-US" sz="1600" dirty="0" err="1"/>
              <a:t>mêmes</a:t>
            </a:r>
            <a:r>
              <a:rPr lang="en-US" sz="1600" dirty="0"/>
              <a:t> </a:t>
            </a:r>
            <a:r>
              <a:rPr lang="en-US" sz="1600" dirty="0" err="1"/>
              <a:t>changements</a:t>
            </a:r>
            <a:r>
              <a:rPr lang="en-US" sz="1600" dirty="0"/>
              <a:t> après </a:t>
            </a:r>
            <a:r>
              <a:rPr lang="en-US" sz="1600" dirty="0" err="1"/>
              <a:t>avoir</a:t>
            </a:r>
            <a:r>
              <a:rPr lang="en-US" sz="1600" dirty="0"/>
              <a:t> </a:t>
            </a:r>
            <a:r>
              <a:rPr lang="en-US" sz="1600" dirty="0" err="1"/>
              <a:t>rétabli</a:t>
            </a:r>
            <a:r>
              <a:rPr lang="en-US" sz="1600" dirty="0"/>
              <a:t> les </a:t>
            </a:r>
            <a:r>
              <a:rPr lang="en-US" sz="1600" dirty="0" err="1"/>
              <a:t>valeurs</a:t>
            </a:r>
            <a:r>
              <a:rPr lang="en-US" sz="1600" dirty="0"/>
              <a:t> par </a:t>
            </a:r>
            <a:r>
              <a:rPr lang="en-US" sz="1600" dirty="0" err="1"/>
              <a:t>défaut</a:t>
            </a:r>
            <a:r>
              <a:rPr lang="en-US" sz="1600" dirty="0"/>
              <a:t>.</a:t>
            </a:r>
          </a:p>
        </p:txBody>
      </p:sp>
      <p:sp>
        <p:nvSpPr>
          <p:cNvPr id="23" name="Rectangle 22">
            <a:extLst>
              <a:ext uri="{FF2B5EF4-FFF2-40B4-BE49-F238E27FC236}">
                <a16:creationId xmlns:a16="http://schemas.microsoft.com/office/drawing/2014/main" id="{6F9CEBD8-5280-B4D3-2FD7-742287DC47E6}"/>
              </a:ext>
            </a:extLst>
          </p:cNvPr>
          <p:cNvSpPr/>
          <p:nvPr/>
        </p:nvSpPr>
        <p:spPr>
          <a:xfrm>
            <a:off x="9329560" y="6113098"/>
            <a:ext cx="2029968" cy="1828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FFBD8545-E00A-8521-2C78-6DB8BF264997}"/>
              </a:ext>
            </a:extLst>
          </p:cNvPr>
          <p:cNvGrpSpPr/>
          <p:nvPr/>
        </p:nvGrpSpPr>
        <p:grpSpPr>
          <a:xfrm>
            <a:off x="8656884" y="2130458"/>
            <a:ext cx="1142151" cy="1048647"/>
            <a:chOff x="8656884" y="2484107"/>
            <a:chExt cx="1142151" cy="677580"/>
          </a:xfrm>
        </p:grpSpPr>
        <p:sp>
          <p:nvSpPr>
            <p:cNvPr id="30" name="Arrow: Down 29">
              <a:extLst>
                <a:ext uri="{FF2B5EF4-FFF2-40B4-BE49-F238E27FC236}">
                  <a16:creationId xmlns:a16="http://schemas.microsoft.com/office/drawing/2014/main" id="{31DBF0C7-DD16-EC64-38FA-2DFFD824E61C}"/>
                </a:ext>
              </a:extLst>
            </p:cNvPr>
            <p:cNvSpPr/>
            <p:nvPr/>
          </p:nvSpPr>
          <p:spPr>
            <a:xfrm>
              <a:off x="9061272" y="2792355"/>
              <a:ext cx="333375" cy="36933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b="1"/>
            </a:p>
          </p:txBody>
        </p:sp>
        <p:sp>
          <p:nvSpPr>
            <p:cNvPr id="29" name="TextBox 28">
              <a:extLst>
                <a:ext uri="{FF2B5EF4-FFF2-40B4-BE49-F238E27FC236}">
                  <a16:creationId xmlns:a16="http://schemas.microsoft.com/office/drawing/2014/main" id="{20CCB2A6-D9F8-3544-EED4-3C04DC13571A}"/>
                </a:ext>
              </a:extLst>
            </p:cNvPr>
            <p:cNvSpPr txBox="1"/>
            <p:nvPr/>
          </p:nvSpPr>
          <p:spPr>
            <a:xfrm>
              <a:off x="8656884" y="2484107"/>
              <a:ext cx="1142151" cy="369332"/>
            </a:xfrm>
            <a:prstGeom prst="rect">
              <a:avLst/>
            </a:prstGeom>
            <a:solidFill>
              <a:schemeClr val="accent2">
                <a:lumMod val="20000"/>
                <a:lumOff val="80000"/>
              </a:schemeClr>
            </a:solidFill>
            <a:ln w="28575">
              <a:solidFill>
                <a:srgbClr val="FF0000"/>
              </a:solidFill>
            </a:ln>
            <a:effectLst/>
          </p:spPr>
          <p:txBody>
            <a:bodyPr wrap="square" rtlCol="0">
              <a:spAutoFit/>
            </a:bodyPr>
            <a:lstStyle/>
            <a:p>
              <a:pPr algn="ctr"/>
              <a:r>
                <a:rPr lang="en-US" b="1" dirty="0"/>
                <a:t>Nouvel onglet</a:t>
              </a:r>
            </a:p>
          </p:txBody>
        </p:sp>
      </p:grpSp>
      <p:pic>
        <p:nvPicPr>
          <p:cNvPr id="32" name="Picture 31">
            <a:extLst>
              <a:ext uri="{FF2B5EF4-FFF2-40B4-BE49-F238E27FC236}">
                <a16:creationId xmlns:a16="http://schemas.microsoft.com/office/drawing/2014/main" id="{5A04D461-D0C7-F4A3-A59C-6A281F2CC970}"/>
              </a:ext>
            </a:extLst>
          </p:cNvPr>
          <p:cNvPicPr>
            <a:picLocks noChangeAspect="1"/>
          </p:cNvPicPr>
          <p:nvPr/>
        </p:nvPicPr>
        <p:blipFill>
          <a:blip r:embed="rId4"/>
          <a:stretch>
            <a:fillRect/>
          </a:stretch>
        </p:blipFill>
        <p:spPr>
          <a:xfrm>
            <a:off x="652240" y="294631"/>
            <a:ext cx="2148840" cy="719100"/>
          </a:xfrm>
          <a:prstGeom prst="rect">
            <a:avLst/>
          </a:prstGeom>
          <a:ln>
            <a:solidFill>
              <a:schemeClr val="tx1"/>
            </a:solidFill>
          </a:ln>
        </p:spPr>
      </p:pic>
    </p:spTree>
    <p:extLst>
      <p:ext uri="{BB962C8B-B14F-4D97-AF65-F5344CB8AC3E}">
        <p14:creationId xmlns:p14="http://schemas.microsoft.com/office/powerpoint/2010/main" val="2378047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3B7279-3A26-07C5-C402-7D29C4A38C61}"/>
              </a:ext>
            </a:extLst>
          </p:cNvPr>
          <p:cNvPicPr>
            <a:picLocks noChangeAspect="1"/>
          </p:cNvPicPr>
          <p:nvPr/>
        </p:nvPicPr>
        <p:blipFill>
          <a:blip r:embed="rId3"/>
          <a:stretch>
            <a:fillRect/>
          </a:stretch>
        </p:blipFill>
        <p:spPr>
          <a:xfrm>
            <a:off x="4638053" y="3393222"/>
            <a:ext cx="5260440" cy="3145690"/>
          </a:xfrm>
          <a:prstGeom prst="rect">
            <a:avLst/>
          </a:prstGeom>
        </p:spPr>
      </p:pic>
      <p:sp>
        <p:nvSpPr>
          <p:cNvPr id="13" name="TextBox 12">
            <a:extLst>
              <a:ext uri="{FF2B5EF4-FFF2-40B4-BE49-F238E27FC236}">
                <a16:creationId xmlns:a16="http://schemas.microsoft.com/office/drawing/2014/main" id="{64A56F3D-0930-D810-6C4F-0C845B9EB121}"/>
              </a:ext>
            </a:extLst>
          </p:cNvPr>
          <p:cNvSpPr txBox="1"/>
          <p:nvPr/>
        </p:nvSpPr>
        <p:spPr>
          <a:xfrm>
            <a:off x="132208" y="3315302"/>
            <a:ext cx="2944368" cy="1754326"/>
          </a:xfrm>
          <a:prstGeom prst="rect">
            <a:avLst/>
          </a:prstGeom>
          <a:noFill/>
        </p:spPr>
        <p:txBody>
          <a:bodyPr wrap="square" rtlCol="0">
            <a:spAutoFit/>
          </a:bodyPr>
          <a:lstStyle/>
          <a:p>
            <a:r>
              <a:rPr lang="en-US" sz="1800" b="1" dirty="0">
                <a:solidFill>
                  <a:schemeClr val="bg1"/>
                </a:solidFill>
              </a:rPr>
              <a:t>Trouvé </a:t>
            </a:r>
            <a:r>
              <a:rPr lang="en-US" b="1" dirty="0">
                <a:solidFill>
                  <a:schemeClr val="bg1"/>
                </a:solidFill>
              </a:rPr>
              <a:t>dans</a:t>
            </a:r>
            <a:r>
              <a:rPr lang="en-US" sz="1800" b="1" dirty="0">
                <a:solidFill>
                  <a:schemeClr val="bg1"/>
                </a:solidFill>
              </a:rPr>
              <a:t> :</a:t>
            </a:r>
          </a:p>
          <a:p>
            <a:r>
              <a:rPr lang="en-US" sz="1800" dirty="0">
                <a:solidFill>
                  <a:schemeClr val="bg1"/>
                </a:solidFill>
              </a:rPr>
              <a:t>Options </a:t>
            </a:r>
            <a:r>
              <a:rPr lang="en-US" sz="1800" dirty="0" err="1">
                <a:solidFill>
                  <a:schemeClr val="bg1"/>
                </a:solidFill>
              </a:rPr>
              <a:t>avancées</a:t>
            </a:r>
            <a:br>
              <a:rPr lang="en-US" sz="1800" dirty="0">
                <a:solidFill>
                  <a:schemeClr val="bg1"/>
                </a:solidFill>
              </a:rPr>
            </a:br>
            <a:r>
              <a:rPr lang="en-US" sz="1800" dirty="0">
                <a:solidFill>
                  <a:schemeClr val="bg1"/>
                </a:solidFill>
              </a:rPr>
              <a:t>&gt; </a:t>
            </a:r>
            <a:r>
              <a:rPr lang="en-US" sz="1800" dirty="0" err="1">
                <a:solidFill>
                  <a:schemeClr val="bg1"/>
                </a:solidFill>
              </a:rPr>
              <a:t>Paramètres</a:t>
            </a:r>
            <a:r>
              <a:rPr lang="en-US" sz="1800" dirty="0">
                <a:solidFill>
                  <a:schemeClr val="bg1"/>
                </a:solidFill>
              </a:rPr>
              <a:t> de transition pour les </a:t>
            </a:r>
            <a:r>
              <a:rPr lang="en-US" sz="1800" dirty="0" err="1">
                <a:solidFill>
                  <a:schemeClr val="bg1"/>
                </a:solidFill>
              </a:rPr>
              <a:t>adultes</a:t>
            </a:r>
            <a:br>
              <a:rPr lang="en-US" sz="1800" dirty="0">
                <a:solidFill>
                  <a:schemeClr val="bg1"/>
                </a:solidFill>
              </a:rPr>
            </a:br>
            <a:r>
              <a:rPr lang="en-US" sz="1800" dirty="0">
                <a:solidFill>
                  <a:schemeClr val="bg1"/>
                </a:solidFill>
              </a:rPr>
              <a:t>&gt; </a:t>
            </a:r>
            <a:r>
              <a:rPr lang="en-US" sz="1800" dirty="0" err="1">
                <a:solidFill>
                  <a:schemeClr val="bg1"/>
                </a:solidFill>
              </a:rPr>
              <a:t>Mortalité</a:t>
            </a:r>
            <a:r>
              <a:rPr lang="en-US" sz="1800" dirty="0">
                <a:solidFill>
                  <a:schemeClr val="bg1"/>
                </a:solidFill>
              </a:rPr>
              <a:t> due au VIH avec le </a:t>
            </a:r>
            <a:r>
              <a:rPr lang="en-US" sz="1800" dirty="0" err="1">
                <a:solidFill>
                  <a:schemeClr val="bg1"/>
                </a:solidFill>
              </a:rPr>
              <a:t>traitement</a:t>
            </a:r>
            <a:r>
              <a:rPr lang="en-US" sz="1800" dirty="0">
                <a:solidFill>
                  <a:schemeClr val="bg1"/>
                </a:solidFill>
              </a:rPr>
              <a:t> </a:t>
            </a:r>
            <a:r>
              <a:rPr lang="en-US" sz="1800" dirty="0" err="1">
                <a:solidFill>
                  <a:schemeClr val="bg1"/>
                </a:solidFill>
              </a:rPr>
              <a:t>antirétroviral</a:t>
            </a:r>
            <a:endParaRPr lang="en-US" sz="1800" dirty="0">
              <a:solidFill>
                <a:schemeClr val="bg1"/>
              </a:solidFill>
            </a:endParaRPr>
          </a:p>
        </p:txBody>
      </p:sp>
      <p:sp>
        <p:nvSpPr>
          <p:cNvPr id="4" name="Slide Number Placeholder 3">
            <a:extLst>
              <a:ext uri="{FF2B5EF4-FFF2-40B4-BE49-F238E27FC236}">
                <a16:creationId xmlns:a16="http://schemas.microsoft.com/office/drawing/2014/main" id="{4DDA0B30-2AFB-0F7D-83F9-61A1D678768C}"/>
              </a:ext>
            </a:extLst>
          </p:cNvPr>
          <p:cNvSpPr>
            <a:spLocks noGrp="1"/>
          </p:cNvSpPr>
          <p:nvPr>
            <p:ph type="sldNum" sz="quarter" idx="12"/>
          </p:nvPr>
        </p:nvSpPr>
        <p:spPr/>
        <p:txBody>
          <a:bodyPr/>
          <a:lstStyle/>
          <a:p>
            <a:fld id="{CF13D369-8700-4468-8CC4-EE7C53720160}" type="slidenum">
              <a:rPr lang="en-US" smtClean="0"/>
              <a:t>25</a:t>
            </a:fld>
            <a:endParaRPr lang="en-US"/>
          </a:p>
        </p:txBody>
      </p:sp>
      <p:sp>
        <p:nvSpPr>
          <p:cNvPr id="9" name="Content Placeholder 8">
            <a:extLst>
              <a:ext uri="{FF2B5EF4-FFF2-40B4-BE49-F238E27FC236}">
                <a16:creationId xmlns:a16="http://schemas.microsoft.com/office/drawing/2014/main" id="{6C591C98-3BEF-5BCF-DE84-F8675A836445}"/>
              </a:ext>
            </a:extLst>
          </p:cNvPr>
          <p:cNvSpPr>
            <a:spLocks noGrp="1"/>
          </p:cNvSpPr>
          <p:nvPr>
            <p:ph idx="1"/>
          </p:nvPr>
        </p:nvSpPr>
        <p:spPr>
          <a:xfrm>
            <a:off x="3869268" y="244983"/>
            <a:ext cx="7315200" cy="5120640"/>
          </a:xfrm>
        </p:spPr>
        <p:txBody>
          <a:bodyPr anchor="t"/>
          <a:lstStyle/>
          <a:p>
            <a:r>
              <a:rPr lang="en-US" dirty="0" err="1">
                <a:solidFill>
                  <a:schemeClr val="tx1"/>
                </a:solidFill>
              </a:rPr>
              <a:t>Cette</a:t>
            </a:r>
            <a:r>
              <a:rPr lang="en-US" dirty="0">
                <a:solidFill>
                  <a:schemeClr val="tx1"/>
                </a:solidFill>
              </a:rPr>
              <a:t> </a:t>
            </a:r>
            <a:r>
              <a:rPr lang="en-US" dirty="0" err="1">
                <a:solidFill>
                  <a:schemeClr val="tx1"/>
                </a:solidFill>
              </a:rPr>
              <a:t>méthode</a:t>
            </a:r>
            <a:r>
              <a:rPr lang="en-US" dirty="0">
                <a:solidFill>
                  <a:schemeClr val="tx1"/>
                </a:solidFill>
              </a:rPr>
              <a:t> </a:t>
            </a:r>
            <a:r>
              <a:rPr lang="en-US" dirty="0" err="1">
                <a:solidFill>
                  <a:schemeClr val="tx1"/>
                </a:solidFill>
              </a:rPr>
              <a:t>utilise</a:t>
            </a:r>
            <a:r>
              <a:rPr lang="en-US" dirty="0">
                <a:solidFill>
                  <a:schemeClr val="tx1"/>
                </a:solidFill>
              </a:rPr>
              <a:t> les trois </a:t>
            </a:r>
            <a:r>
              <a:rPr lang="en-US" dirty="0" err="1">
                <a:solidFill>
                  <a:schemeClr val="tx1"/>
                </a:solidFill>
              </a:rPr>
              <a:t>dernières</a:t>
            </a:r>
            <a:r>
              <a:rPr lang="en-US" dirty="0">
                <a:solidFill>
                  <a:schemeClr val="tx1"/>
                </a:solidFill>
              </a:rPr>
              <a:t> </a:t>
            </a:r>
            <a:r>
              <a:rPr lang="en-US" dirty="0" err="1">
                <a:solidFill>
                  <a:schemeClr val="tx1"/>
                </a:solidFill>
              </a:rPr>
              <a:t>années</a:t>
            </a:r>
            <a:r>
              <a:rPr lang="en-US" dirty="0">
                <a:solidFill>
                  <a:schemeClr val="tx1"/>
                </a:solidFill>
              </a:rPr>
              <a:t> de données sur la suppression </a:t>
            </a:r>
            <a:r>
              <a:rPr lang="en-US" dirty="0" err="1">
                <a:solidFill>
                  <a:schemeClr val="tx1"/>
                </a:solidFill>
              </a:rPr>
              <a:t>virale</a:t>
            </a:r>
            <a:r>
              <a:rPr lang="en-US" dirty="0">
                <a:solidFill>
                  <a:schemeClr val="tx1"/>
                </a:solidFill>
              </a:rPr>
              <a:t> pour </a:t>
            </a:r>
            <a:r>
              <a:rPr lang="en-US" dirty="0" err="1">
                <a:solidFill>
                  <a:schemeClr val="tx1"/>
                </a:solidFill>
              </a:rPr>
              <a:t>calculer</a:t>
            </a:r>
            <a:r>
              <a:rPr lang="en-US" dirty="0">
                <a:solidFill>
                  <a:schemeClr val="tx1"/>
                </a:solidFill>
              </a:rPr>
              <a:t> la </a:t>
            </a:r>
            <a:r>
              <a:rPr lang="en-US" dirty="0" err="1">
                <a:solidFill>
                  <a:schemeClr val="tx1"/>
                </a:solidFill>
              </a:rPr>
              <a:t>réduction</a:t>
            </a:r>
            <a:r>
              <a:rPr lang="en-US" dirty="0">
                <a:solidFill>
                  <a:schemeClr val="tx1"/>
                </a:solidFill>
              </a:rPr>
              <a:t> de la transmission du VIH par les </a:t>
            </a:r>
            <a:r>
              <a:rPr lang="en-US" dirty="0" err="1">
                <a:solidFill>
                  <a:schemeClr val="tx1"/>
                </a:solidFill>
              </a:rPr>
              <a:t>personnes</a:t>
            </a:r>
            <a:r>
              <a:rPr lang="en-US" dirty="0">
                <a:solidFill>
                  <a:schemeClr val="tx1"/>
                </a:solidFill>
              </a:rPr>
              <a:t> sous </a:t>
            </a:r>
            <a:r>
              <a:rPr lang="en-US" dirty="0" err="1">
                <a:solidFill>
                  <a:schemeClr val="tx1"/>
                </a:solidFill>
              </a:rPr>
              <a:t>traitement</a:t>
            </a:r>
            <a:r>
              <a:rPr lang="en-US" dirty="0">
                <a:solidFill>
                  <a:schemeClr val="tx1"/>
                </a:solidFill>
              </a:rPr>
              <a:t> </a:t>
            </a:r>
            <a:r>
              <a:rPr lang="en-US" dirty="0" err="1">
                <a:solidFill>
                  <a:schemeClr val="tx1"/>
                </a:solidFill>
              </a:rPr>
              <a:t>antirétroviral</a:t>
            </a:r>
            <a:r>
              <a:rPr lang="en-US" dirty="0">
                <a:solidFill>
                  <a:schemeClr val="tx1"/>
                </a:solidFill>
              </a:rPr>
              <a:t>.</a:t>
            </a:r>
          </a:p>
          <a:p>
            <a:pPr lvl="1"/>
            <a:r>
              <a:rPr lang="en-US" dirty="0" err="1">
                <a:solidFill>
                  <a:schemeClr val="tx1"/>
                </a:solidFill>
              </a:rPr>
              <a:t>Effet</a:t>
            </a:r>
            <a:r>
              <a:rPr lang="en-US" dirty="0">
                <a:solidFill>
                  <a:schemeClr val="tx1"/>
                </a:solidFill>
              </a:rPr>
              <a:t> ART = % de suppression </a:t>
            </a:r>
            <a:r>
              <a:rPr lang="en-US" dirty="0" err="1">
                <a:solidFill>
                  <a:schemeClr val="tx1"/>
                </a:solidFill>
              </a:rPr>
              <a:t>virale</a:t>
            </a:r>
            <a:r>
              <a:rPr lang="en-US" dirty="0">
                <a:solidFill>
                  <a:schemeClr val="tx1"/>
                </a:solidFill>
              </a:rPr>
              <a:t> - 0,07</a:t>
            </a:r>
          </a:p>
          <a:p>
            <a:r>
              <a:rPr lang="en-US" dirty="0">
                <a:solidFill>
                  <a:schemeClr val="tx1"/>
                </a:solidFill>
              </a:rPr>
              <a:t>La </a:t>
            </a:r>
            <a:r>
              <a:rPr lang="en-US" dirty="0" err="1">
                <a:solidFill>
                  <a:schemeClr val="tx1"/>
                </a:solidFill>
              </a:rPr>
              <a:t>valeur</a:t>
            </a:r>
            <a:r>
              <a:rPr lang="en-US" dirty="0">
                <a:solidFill>
                  <a:schemeClr val="tx1"/>
                </a:solidFill>
              </a:rPr>
              <a:t> par </a:t>
            </a:r>
            <a:r>
              <a:rPr lang="en-US" dirty="0" err="1">
                <a:solidFill>
                  <a:schemeClr val="tx1"/>
                </a:solidFill>
              </a:rPr>
              <a:t>défaut</a:t>
            </a:r>
            <a:r>
              <a:rPr lang="en-US" dirty="0">
                <a:solidFill>
                  <a:schemeClr val="tx1"/>
                </a:solidFill>
              </a:rPr>
              <a:t> de 0,8 </a:t>
            </a:r>
            <a:r>
              <a:rPr lang="en-US" dirty="0" err="1">
                <a:solidFill>
                  <a:schemeClr val="tx1"/>
                </a:solidFill>
              </a:rPr>
              <a:t>est</a:t>
            </a:r>
            <a:r>
              <a:rPr lang="en-US" dirty="0">
                <a:solidFill>
                  <a:schemeClr val="tx1"/>
                </a:solidFill>
              </a:rPr>
              <a:t> </a:t>
            </a:r>
            <a:r>
              <a:rPr lang="en-US" dirty="0" err="1">
                <a:solidFill>
                  <a:schemeClr val="tx1"/>
                </a:solidFill>
              </a:rPr>
              <a:t>recommandée</a:t>
            </a:r>
            <a:r>
              <a:rPr lang="en-US" dirty="0">
                <a:solidFill>
                  <a:schemeClr val="tx1"/>
                </a:solidFill>
              </a:rPr>
              <a:t> </a:t>
            </a:r>
            <a:r>
              <a:rPr lang="en-US" dirty="0" err="1">
                <a:solidFill>
                  <a:schemeClr val="tx1"/>
                </a:solidFill>
              </a:rPr>
              <a:t>si</a:t>
            </a:r>
            <a:r>
              <a:rPr lang="en-US" dirty="0">
                <a:solidFill>
                  <a:schemeClr val="tx1"/>
                </a:solidFill>
              </a:rPr>
              <a:t> des données </a:t>
            </a:r>
            <a:r>
              <a:rPr lang="en-US" dirty="0" err="1">
                <a:solidFill>
                  <a:schemeClr val="tx1"/>
                </a:solidFill>
              </a:rPr>
              <a:t>récentes</a:t>
            </a:r>
            <a:r>
              <a:rPr lang="en-US" dirty="0">
                <a:solidFill>
                  <a:schemeClr val="tx1"/>
                </a:solidFill>
              </a:rPr>
              <a:t> sur la suppression </a:t>
            </a:r>
            <a:r>
              <a:rPr lang="en-US" dirty="0" err="1">
                <a:solidFill>
                  <a:schemeClr val="tx1"/>
                </a:solidFill>
              </a:rPr>
              <a:t>virale</a:t>
            </a:r>
            <a:r>
              <a:rPr lang="en-US" dirty="0">
                <a:solidFill>
                  <a:schemeClr val="tx1"/>
                </a:solidFill>
              </a:rPr>
              <a:t> ne </a:t>
            </a:r>
            <a:r>
              <a:rPr lang="en-US" dirty="0" err="1">
                <a:solidFill>
                  <a:schemeClr val="tx1"/>
                </a:solidFill>
              </a:rPr>
              <a:t>sont</a:t>
            </a:r>
            <a:r>
              <a:rPr lang="en-US" dirty="0">
                <a:solidFill>
                  <a:schemeClr val="tx1"/>
                </a:solidFill>
              </a:rPr>
              <a:t> pas </a:t>
            </a:r>
            <a:r>
              <a:rPr lang="en-US" dirty="0" err="1">
                <a:solidFill>
                  <a:schemeClr val="tx1"/>
                </a:solidFill>
              </a:rPr>
              <a:t>disponibles</a:t>
            </a:r>
            <a:r>
              <a:rPr lang="en-US" dirty="0">
                <a:solidFill>
                  <a:schemeClr val="tx1"/>
                </a:solidFill>
              </a:rPr>
              <a:t>.</a:t>
            </a:r>
          </a:p>
          <a:p>
            <a:r>
              <a:rPr lang="en-US" dirty="0" err="1">
                <a:solidFill>
                  <a:schemeClr val="tx1"/>
                </a:solidFill>
              </a:rPr>
              <a:t>Cette</a:t>
            </a:r>
            <a:r>
              <a:rPr lang="en-US" dirty="0">
                <a:solidFill>
                  <a:schemeClr val="tx1"/>
                </a:solidFill>
              </a:rPr>
              <a:t> </a:t>
            </a:r>
            <a:r>
              <a:rPr lang="en-US" dirty="0" err="1">
                <a:solidFill>
                  <a:schemeClr val="tx1"/>
                </a:solidFill>
              </a:rPr>
              <a:t>opération</a:t>
            </a:r>
            <a:r>
              <a:rPr lang="en-US" dirty="0">
                <a:solidFill>
                  <a:schemeClr val="tx1"/>
                </a:solidFill>
              </a:rPr>
              <a:t> doit </a:t>
            </a:r>
            <a:r>
              <a:rPr lang="en-US" dirty="0" err="1">
                <a:solidFill>
                  <a:schemeClr val="tx1"/>
                </a:solidFill>
              </a:rPr>
              <a:t>être</a:t>
            </a:r>
            <a:r>
              <a:rPr lang="en-US" dirty="0">
                <a:solidFill>
                  <a:schemeClr val="tx1"/>
                </a:solidFill>
              </a:rPr>
              <a:t> </a:t>
            </a:r>
            <a:r>
              <a:rPr lang="en-US" dirty="0" err="1">
                <a:solidFill>
                  <a:schemeClr val="tx1"/>
                </a:solidFill>
              </a:rPr>
              <a:t>effectuée</a:t>
            </a:r>
            <a:r>
              <a:rPr lang="en-US" dirty="0">
                <a:solidFill>
                  <a:schemeClr val="tx1"/>
                </a:solidFill>
              </a:rPr>
              <a:t> </a:t>
            </a:r>
            <a:r>
              <a:rPr lang="en-US" b="1" dirty="0" err="1">
                <a:solidFill>
                  <a:schemeClr val="tx1"/>
                </a:solidFill>
              </a:rPr>
              <a:t>avant</a:t>
            </a:r>
            <a:r>
              <a:rPr lang="en-US" b="1" dirty="0">
                <a:solidFill>
                  <a:schemeClr val="tx1"/>
                </a:solidFill>
              </a:rPr>
              <a:t> </a:t>
            </a:r>
            <a:r>
              <a:rPr lang="en-US" sz="1800" b="1" i="0" u="none" strike="noStrike" dirty="0" err="1">
                <a:solidFill>
                  <a:srgbClr val="000000"/>
                </a:solidFill>
                <a:effectLst/>
                <a:latin typeface="Corbel" panose="020B0503020204020204" pitchFamily="34" charset="0"/>
              </a:rPr>
              <a:t>l'ajustement</a:t>
            </a:r>
            <a:r>
              <a:rPr lang="en-US" sz="1800" b="1" i="0" u="none" strike="noStrike" dirty="0">
                <a:solidFill>
                  <a:srgbClr val="000000"/>
                </a:solidFill>
                <a:effectLst/>
                <a:latin typeface="Corbel" panose="020B0503020204020204" pitchFamily="34" charset="0"/>
              </a:rPr>
              <a:t> des </a:t>
            </a:r>
            <a:r>
              <a:rPr lang="en-US" sz="1800" b="1" i="0" u="none" strike="noStrike" dirty="0" err="1">
                <a:solidFill>
                  <a:srgbClr val="000000"/>
                </a:solidFill>
                <a:effectLst/>
                <a:latin typeface="Corbel" panose="020B0503020204020204" pitchFamily="34" charset="0"/>
              </a:rPr>
              <a:t>courbes</a:t>
            </a:r>
            <a:r>
              <a:rPr lang="en-US" sz="1800" b="1" i="0" u="none" strike="noStrike" dirty="0">
                <a:solidFill>
                  <a:srgbClr val="000000"/>
                </a:solidFill>
                <a:effectLst/>
                <a:latin typeface="Corbel" panose="020B0503020204020204" pitchFamily="34" charset="0"/>
              </a:rPr>
              <a:t> dans EPP </a:t>
            </a:r>
            <a:r>
              <a:rPr lang="en-US" sz="1800" b="1" i="0" u="none" strike="noStrike" dirty="0" err="1">
                <a:solidFill>
                  <a:srgbClr val="000000"/>
                </a:solidFill>
                <a:effectLst/>
                <a:latin typeface="Corbel" panose="020B0503020204020204" pitchFamily="34" charset="0"/>
              </a:rPr>
              <a:t>ou</a:t>
            </a:r>
            <a:r>
              <a:rPr lang="en-US" sz="1800" b="1" i="0" u="none" strike="noStrike" dirty="0">
                <a:solidFill>
                  <a:srgbClr val="000000"/>
                </a:solidFill>
                <a:effectLst/>
                <a:latin typeface="Corbel" panose="020B0503020204020204" pitchFamily="34" charset="0"/>
              </a:rPr>
              <a:t> CSAVR </a:t>
            </a:r>
            <a:r>
              <a:rPr lang="en-US" b="1" dirty="0">
                <a:solidFill>
                  <a:schemeClr val="tx1"/>
                </a:solidFill>
              </a:rPr>
              <a:t> </a:t>
            </a:r>
            <a:r>
              <a:rPr lang="en-US" dirty="0">
                <a:solidFill>
                  <a:schemeClr val="tx1"/>
                </a:solidFill>
              </a:rPr>
              <a:t>pour </a:t>
            </a:r>
            <a:r>
              <a:rPr lang="en-US" dirty="0" err="1">
                <a:solidFill>
                  <a:schemeClr val="tx1"/>
                </a:solidFill>
              </a:rPr>
              <a:t>avoir</a:t>
            </a:r>
            <a:r>
              <a:rPr lang="en-US" dirty="0">
                <a:solidFill>
                  <a:schemeClr val="tx1"/>
                </a:solidFill>
              </a:rPr>
              <a:t> un </a:t>
            </a:r>
            <a:r>
              <a:rPr lang="en-US" dirty="0" err="1">
                <a:solidFill>
                  <a:schemeClr val="tx1"/>
                </a:solidFill>
              </a:rPr>
              <a:t>effet</a:t>
            </a:r>
            <a:r>
              <a:rPr lang="en-US" dirty="0">
                <a:solidFill>
                  <a:schemeClr val="tx1"/>
                </a:solidFill>
              </a:rPr>
              <a:t>.</a:t>
            </a:r>
          </a:p>
          <a:p>
            <a:endParaRPr lang="en-US" dirty="0"/>
          </a:p>
        </p:txBody>
      </p:sp>
      <p:sp>
        <p:nvSpPr>
          <p:cNvPr id="10" name="Rectangle: Rounded Corners 9">
            <a:extLst>
              <a:ext uri="{FF2B5EF4-FFF2-40B4-BE49-F238E27FC236}">
                <a16:creationId xmlns:a16="http://schemas.microsoft.com/office/drawing/2014/main" id="{62C71251-DF3E-36C0-2350-AD083E16A8FD}"/>
              </a:ext>
            </a:extLst>
          </p:cNvPr>
          <p:cNvSpPr/>
          <p:nvPr/>
        </p:nvSpPr>
        <p:spPr>
          <a:xfrm>
            <a:off x="4711946" y="5676017"/>
            <a:ext cx="1466662" cy="525508"/>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2587467-AE08-760C-7B53-43D04E9136BE}"/>
              </a:ext>
            </a:extLst>
          </p:cNvPr>
          <p:cNvPicPr>
            <a:picLocks noChangeAspect="1"/>
          </p:cNvPicPr>
          <p:nvPr/>
        </p:nvPicPr>
        <p:blipFill>
          <a:blip r:embed="rId4"/>
          <a:stretch>
            <a:fillRect/>
          </a:stretch>
        </p:blipFill>
        <p:spPr>
          <a:xfrm>
            <a:off x="652240" y="294631"/>
            <a:ext cx="2148840" cy="719100"/>
          </a:xfrm>
          <a:prstGeom prst="rect">
            <a:avLst/>
          </a:prstGeom>
          <a:ln>
            <a:solidFill>
              <a:schemeClr val="tx1"/>
            </a:solidFill>
          </a:ln>
        </p:spPr>
      </p:pic>
      <p:sp>
        <p:nvSpPr>
          <p:cNvPr id="12" name="Title 1">
            <a:extLst>
              <a:ext uri="{FF2B5EF4-FFF2-40B4-BE49-F238E27FC236}">
                <a16:creationId xmlns:a16="http://schemas.microsoft.com/office/drawing/2014/main" id="{33965344-AA36-9F5F-34D5-CE2C17F1CB77}"/>
              </a:ext>
            </a:extLst>
          </p:cNvPr>
          <p:cNvSpPr txBox="1">
            <a:spLocks/>
          </p:cNvSpPr>
          <p:nvPr/>
        </p:nvSpPr>
        <p:spPr>
          <a:xfrm>
            <a:off x="252919" y="1190626"/>
            <a:ext cx="2947482" cy="161467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2400" b="1" dirty="0" err="1"/>
              <a:t>Réduction</a:t>
            </a:r>
            <a:r>
              <a:rPr lang="en-US" sz="2400" b="1" dirty="0"/>
              <a:t> de la transmission du VIH dans le cadre d'un </a:t>
            </a:r>
            <a:r>
              <a:rPr lang="en-US" sz="2400" b="1" dirty="0" err="1"/>
              <a:t>traitement</a:t>
            </a:r>
            <a:r>
              <a:rPr lang="en-US" sz="2400" b="1" dirty="0"/>
              <a:t> </a:t>
            </a:r>
            <a:r>
              <a:rPr lang="en-US" sz="2400" b="1" dirty="0" err="1"/>
              <a:t>antirétroviral</a:t>
            </a:r>
            <a:endParaRPr lang="en-US" sz="2400" b="1" dirty="0"/>
          </a:p>
        </p:txBody>
      </p:sp>
    </p:spTree>
    <p:extLst>
      <p:ext uri="{BB962C8B-B14F-4D97-AF65-F5344CB8AC3E}">
        <p14:creationId xmlns:p14="http://schemas.microsoft.com/office/powerpoint/2010/main" val="1413324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AF8E8-697B-D9A4-2EE3-01FA498D6C8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EFA2180-0027-A4D3-9583-2FF883CDE485}"/>
              </a:ext>
            </a:extLst>
          </p:cNvPr>
          <p:cNvPicPr>
            <a:picLocks noChangeAspect="1"/>
          </p:cNvPicPr>
          <p:nvPr/>
        </p:nvPicPr>
        <p:blipFill>
          <a:blip r:embed="rId3"/>
          <a:stretch>
            <a:fillRect/>
          </a:stretch>
        </p:blipFill>
        <p:spPr>
          <a:xfrm>
            <a:off x="3506797" y="2937085"/>
            <a:ext cx="5230150" cy="3157033"/>
          </a:xfrm>
          <a:prstGeom prst="rect">
            <a:avLst/>
          </a:prstGeom>
        </p:spPr>
      </p:pic>
      <p:sp>
        <p:nvSpPr>
          <p:cNvPr id="13" name="TextBox 12">
            <a:extLst>
              <a:ext uri="{FF2B5EF4-FFF2-40B4-BE49-F238E27FC236}">
                <a16:creationId xmlns:a16="http://schemas.microsoft.com/office/drawing/2014/main" id="{B1437820-12C1-407E-25C1-BBA27CDA3114}"/>
              </a:ext>
            </a:extLst>
          </p:cNvPr>
          <p:cNvSpPr txBox="1"/>
          <p:nvPr/>
        </p:nvSpPr>
        <p:spPr>
          <a:xfrm>
            <a:off x="17345" y="2619977"/>
            <a:ext cx="3419674" cy="1200329"/>
          </a:xfrm>
          <a:prstGeom prst="rect">
            <a:avLst/>
          </a:prstGeom>
          <a:noFill/>
        </p:spPr>
        <p:txBody>
          <a:bodyPr wrap="square" rtlCol="0">
            <a:spAutoFit/>
          </a:bodyPr>
          <a:lstStyle/>
          <a:p>
            <a:r>
              <a:rPr lang="en-US" sz="1800" b="1" dirty="0">
                <a:solidFill>
                  <a:schemeClr val="bg1"/>
                </a:solidFill>
              </a:rPr>
              <a:t>Trouvé </a:t>
            </a:r>
            <a:r>
              <a:rPr lang="en-US" b="1" dirty="0">
                <a:solidFill>
                  <a:schemeClr val="bg1"/>
                </a:solidFill>
              </a:rPr>
              <a:t>dans</a:t>
            </a:r>
            <a:r>
              <a:rPr lang="en-US" sz="1800" b="1" dirty="0">
                <a:solidFill>
                  <a:schemeClr val="bg1"/>
                </a:solidFill>
              </a:rPr>
              <a:t> :</a:t>
            </a:r>
          </a:p>
          <a:p>
            <a:r>
              <a:rPr lang="en-US" sz="1800" dirty="0">
                <a:solidFill>
                  <a:schemeClr val="bg1"/>
                </a:solidFill>
              </a:rPr>
              <a:t>Options </a:t>
            </a:r>
            <a:r>
              <a:rPr lang="en-US" sz="1800" dirty="0" err="1">
                <a:solidFill>
                  <a:schemeClr val="bg1"/>
                </a:solidFill>
              </a:rPr>
              <a:t>avancées</a:t>
            </a:r>
            <a:br>
              <a:rPr lang="en-US" sz="1800" dirty="0">
                <a:solidFill>
                  <a:schemeClr val="bg1"/>
                </a:solidFill>
              </a:rPr>
            </a:br>
            <a:r>
              <a:rPr lang="en-US" sz="1800" dirty="0">
                <a:solidFill>
                  <a:schemeClr val="bg1"/>
                </a:solidFill>
              </a:rPr>
              <a:t>&gt; </a:t>
            </a:r>
            <a:r>
              <a:rPr lang="en-US" sz="1800" dirty="0" err="1">
                <a:solidFill>
                  <a:schemeClr val="bg1"/>
                </a:solidFill>
              </a:rPr>
              <a:t>Réduction</a:t>
            </a:r>
            <a:r>
              <a:rPr lang="en-US" sz="1800" dirty="0">
                <a:solidFill>
                  <a:schemeClr val="bg1"/>
                </a:solidFill>
              </a:rPr>
              <a:t> de la </a:t>
            </a:r>
            <a:r>
              <a:rPr lang="en-US" sz="1800" dirty="0" err="1">
                <a:solidFill>
                  <a:schemeClr val="bg1"/>
                </a:solidFill>
              </a:rPr>
              <a:t>fertilité</a:t>
            </a:r>
            <a:r>
              <a:rPr lang="en-US" sz="1800" dirty="0">
                <a:solidFill>
                  <a:schemeClr val="bg1"/>
                </a:solidFill>
              </a:rPr>
              <a:t> </a:t>
            </a:r>
            <a:r>
              <a:rPr lang="en-US" sz="1800" dirty="0" err="1">
                <a:solidFill>
                  <a:schemeClr val="bg1"/>
                </a:solidFill>
              </a:rPr>
              <a:t>liée</a:t>
            </a:r>
            <a:r>
              <a:rPr lang="en-US" sz="1800" dirty="0">
                <a:solidFill>
                  <a:schemeClr val="bg1"/>
                </a:solidFill>
              </a:rPr>
              <a:t> au VIH</a:t>
            </a:r>
          </a:p>
        </p:txBody>
      </p:sp>
      <p:sp>
        <p:nvSpPr>
          <p:cNvPr id="4" name="Slide Number Placeholder 3">
            <a:extLst>
              <a:ext uri="{FF2B5EF4-FFF2-40B4-BE49-F238E27FC236}">
                <a16:creationId xmlns:a16="http://schemas.microsoft.com/office/drawing/2014/main" id="{3B44D1BF-E646-7406-F0EA-2E9397DF6815}"/>
              </a:ext>
            </a:extLst>
          </p:cNvPr>
          <p:cNvSpPr>
            <a:spLocks noGrp="1"/>
          </p:cNvSpPr>
          <p:nvPr>
            <p:ph type="sldNum" sz="quarter" idx="12"/>
          </p:nvPr>
        </p:nvSpPr>
        <p:spPr/>
        <p:txBody>
          <a:bodyPr/>
          <a:lstStyle/>
          <a:p>
            <a:fld id="{CF13D369-8700-4468-8CC4-EE7C53720160}" type="slidenum">
              <a:rPr lang="en-US" smtClean="0"/>
              <a:t>26</a:t>
            </a:fld>
            <a:endParaRPr lang="en-US"/>
          </a:p>
        </p:txBody>
      </p:sp>
      <p:sp>
        <p:nvSpPr>
          <p:cNvPr id="9" name="Content Placeholder 8">
            <a:extLst>
              <a:ext uri="{FF2B5EF4-FFF2-40B4-BE49-F238E27FC236}">
                <a16:creationId xmlns:a16="http://schemas.microsoft.com/office/drawing/2014/main" id="{E04C98CE-ABF1-F455-4EF4-20C4B0FCEE32}"/>
              </a:ext>
            </a:extLst>
          </p:cNvPr>
          <p:cNvSpPr>
            <a:spLocks noGrp="1"/>
          </p:cNvSpPr>
          <p:nvPr>
            <p:ph idx="1"/>
          </p:nvPr>
        </p:nvSpPr>
        <p:spPr>
          <a:xfrm>
            <a:off x="3821201" y="237848"/>
            <a:ext cx="8222131" cy="5195053"/>
          </a:xfrm>
        </p:spPr>
        <p:txBody>
          <a:bodyPr anchor="t">
            <a:normAutofit/>
          </a:bodyPr>
          <a:lstStyle/>
          <a:p>
            <a:r>
              <a:rPr lang="en-US" sz="1800" dirty="0">
                <a:solidFill>
                  <a:schemeClr val="tx1"/>
                </a:solidFill>
              </a:rPr>
              <a:t>Le </a:t>
            </a:r>
            <a:r>
              <a:rPr lang="en-US" sz="1800" dirty="0" err="1">
                <a:solidFill>
                  <a:schemeClr val="tx1"/>
                </a:solidFill>
              </a:rPr>
              <a:t>calibrage</a:t>
            </a:r>
            <a:r>
              <a:rPr lang="en-US" sz="1800" dirty="0">
                <a:solidFill>
                  <a:schemeClr val="tx1"/>
                </a:solidFill>
              </a:rPr>
              <a:t> de la </a:t>
            </a:r>
            <a:r>
              <a:rPr lang="en-US" sz="1800" dirty="0" err="1">
                <a:solidFill>
                  <a:schemeClr val="tx1"/>
                </a:solidFill>
              </a:rPr>
              <a:t>fécondité</a:t>
            </a:r>
            <a:r>
              <a:rPr lang="en-US" sz="1800" dirty="0">
                <a:solidFill>
                  <a:schemeClr val="tx1"/>
                </a:solidFill>
              </a:rPr>
              <a:t> </a:t>
            </a:r>
            <a:r>
              <a:rPr lang="en-US" sz="1800" dirty="0" err="1">
                <a:solidFill>
                  <a:schemeClr val="tx1"/>
                </a:solidFill>
              </a:rPr>
              <a:t>est</a:t>
            </a:r>
            <a:r>
              <a:rPr lang="en-US" sz="1800" dirty="0">
                <a:solidFill>
                  <a:schemeClr val="tx1"/>
                </a:solidFill>
              </a:rPr>
              <a:t> </a:t>
            </a:r>
            <a:r>
              <a:rPr lang="en-US" sz="1800" dirty="0" err="1">
                <a:solidFill>
                  <a:schemeClr val="tx1"/>
                </a:solidFill>
              </a:rPr>
              <a:t>une</a:t>
            </a:r>
            <a:r>
              <a:rPr lang="en-US" sz="1800" dirty="0">
                <a:solidFill>
                  <a:schemeClr val="tx1"/>
                </a:solidFill>
              </a:rPr>
              <a:t> étape </a:t>
            </a:r>
            <a:r>
              <a:rPr lang="en-US" sz="1800" dirty="0" err="1">
                <a:solidFill>
                  <a:schemeClr val="tx1"/>
                </a:solidFill>
              </a:rPr>
              <a:t>clé</a:t>
            </a:r>
            <a:r>
              <a:rPr lang="en-US" sz="1800" dirty="0">
                <a:solidFill>
                  <a:schemeClr val="tx1"/>
                </a:solidFill>
              </a:rPr>
              <a:t> dans </a:t>
            </a:r>
            <a:r>
              <a:rPr lang="en-US" sz="1800" dirty="0" err="1">
                <a:solidFill>
                  <a:schemeClr val="tx1"/>
                </a:solidFill>
              </a:rPr>
              <a:t>l'estimation</a:t>
            </a:r>
            <a:r>
              <a:rPr lang="en-US" sz="1800" dirty="0">
                <a:solidFill>
                  <a:schemeClr val="tx1"/>
                </a:solidFill>
              </a:rPr>
              <a:t> de la couverture de la PTME et de la transmission </a:t>
            </a:r>
            <a:r>
              <a:rPr lang="en-US" sz="1800" dirty="0" err="1">
                <a:solidFill>
                  <a:schemeClr val="tx1"/>
                </a:solidFill>
              </a:rPr>
              <a:t>verticale</a:t>
            </a:r>
            <a:r>
              <a:rPr lang="en-US" sz="1800" dirty="0">
                <a:solidFill>
                  <a:schemeClr val="tx1"/>
                </a:solidFill>
              </a:rPr>
              <a:t>.</a:t>
            </a:r>
          </a:p>
          <a:p>
            <a:r>
              <a:rPr lang="en-US" sz="1800" dirty="0" err="1">
                <a:solidFill>
                  <a:schemeClr val="tx1"/>
                </a:solidFill>
              </a:rPr>
              <a:t>Appuyez</a:t>
            </a:r>
            <a:r>
              <a:rPr lang="en-US" sz="1800" dirty="0">
                <a:solidFill>
                  <a:schemeClr val="tx1"/>
                </a:solidFill>
              </a:rPr>
              <a:t> sur </a:t>
            </a:r>
            <a:r>
              <a:rPr lang="en-US" sz="1800" b="1" dirty="0" err="1">
                <a:solidFill>
                  <a:schemeClr val="tx1"/>
                </a:solidFill>
              </a:rPr>
              <a:t>Ajuster</a:t>
            </a:r>
            <a:r>
              <a:rPr lang="en-US" sz="1800" b="1" dirty="0">
                <a:solidFill>
                  <a:schemeClr val="tx1"/>
                </a:solidFill>
              </a:rPr>
              <a:t> le </a:t>
            </a:r>
            <a:r>
              <a:rPr lang="en-US" sz="1800" b="1" dirty="0" err="1">
                <a:solidFill>
                  <a:schemeClr val="tx1"/>
                </a:solidFill>
              </a:rPr>
              <a:t>facteur</a:t>
            </a:r>
            <a:r>
              <a:rPr lang="en-US" sz="1800" b="1" dirty="0">
                <a:solidFill>
                  <a:schemeClr val="tx1"/>
                </a:solidFill>
              </a:rPr>
              <a:t> </a:t>
            </a:r>
            <a:r>
              <a:rPr lang="en-US" sz="1800" b="1" dirty="0" err="1">
                <a:solidFill>
                  <a:schemeClr val="tx1"/>
                </a:solidFill>
              </a:rPr>
              <a:t>d'ajustement</a:t>
            </a:r>
            <a:r>
              <a:rPr lang="en-US" sz="1800" b="1" dirty="0">
                <a:solidFill>
                  <a:schemeClr val="tx1"/>
                </a:solidFill>
              </a:rPr>
              <a:t> local </a:t>
            </a:r>
            <a:r>
              <a:rPr lang="en-US" sz="1800" dirty="0">
                <a:solidFill>
                  <a:schemeClr val="tx1"/>
                </a:solidFill>
              </a:rPr>
              <a:t>pour </a:t>
            </a:r>
            <a:r>
              <a:rPr lang="en-US" sz="1800" dirty="0" err="1">
                <a:solidFill>
                  <a:schemeClr val="tx1"/>
                </a:solidFill>
              </a:rPr>
              <a:t>ouvrir</a:t>
            </a:r>
            <a:r>
              <a:rPr lang="en-US" sz="1800" dirty="0">
                <a:solidFill>
                  <a:schemeClr val="tx1"/>
                </a:solidFill>
              </a:rPr>
              <a:t> un </a:t>
            </a:r>
            <a:r>
              <a:rPr lang="en-US" sz="1800" dirty="0" err="1">
                <a:solidFill>
                  <a:schemeClr val="tx1"/>
                </a:solidFill>
              </a:rPr>
              <a:t>formulaire</a:t>
            </a:r>
            <a:r>
              <a:rPr lang="en-US" sz="1800" dirty="0">
                <a:solidFill>
                  <a:schemeClr val="tx1"/>
                </a:solidFill>
              </a:rPr>
              <a:t> qui </a:t>
            </a:r>
            <a:r>
              <a:rPr lang="en-US" sz="1800" dirty="0" err="1">
                <a:solidFill>
                  <a:schemeClr val="tx1"/>
                </a:solidFill>
              </a:rPr>
              <a:t>vous</a:t>
            </a:r>
            <a:r>
              <a:rPr lang="en-US" sz="1800" dirty="0">
                <a:solidFill>
                  <a:schemeClr val="tx1"/>
                </a:solidFill>
              </a:rPr>
              <a:t> </a:t>
            </a:r>
            <a:r>
              <a:rPr lang="en-US" sz="1800" dirty="0" err="1">
                <a:solidFill>
                  <a:schemeClr val="tx1"/>
                </a:solidFill>
              </a:rPr>
              <a:t>permet</a:t>
            </a:r>
            <a:r>
              <a:rPr lang="en-US" sz="1800" dirty="0">
                <a:solidFill>
                  <a:schemeClr val="tx1"/>
                </a:solidFill>
              </a:rPr>
              <a:t> de</a:t>
            </a:r>
          </a:p>
          <a:p>
            <a:pPr marL="845820" lvl="1" indent="-342900">
              <a:buFont typeface="+mj-lt"/>
              <a:buAutoNum type="arabicPeriod"/>
            </a:pPr>
            <a:r>
              <a:rPr lang="en-US" sz="1600" dirty="0">
                <a:solidFill>
                  <a:schemeClr val="tx1"/>
                </a:solidFill>
              </a:rPr>
              <a:t>Importer les données de </a:t>
            </a:r>
            <a:r>
              <a:rPr lang="en-US" sz="1600" dirty="0" err="1">
                <a:solidFill>
                  <a:schemeClr val="tx1"/>
                </a:solidFill>
              </a:rPr>
              <a:t>prévalence</a:t>
            </a:r>
            <a:r>
              <a:rPr lang="en-US" sz="1600" dirty="0">
                <a:solidFill>
                  <a:schemeClr val="tx1"/>
                </a:solidFill>
              </a:rPr>
              <a:t> des </a:t>
            </a:r>
            <a:r>
              <a:rPr lang="en-US" sz="1600" dirty="0" err="1">
                <a:solidFill>
                  <a:schemeClr val="tx1"/>
                </a:solidFill>
              </a:rPr>
              <a:t>soins</a:t>
            </a:r>
            <a:r>
              <a:rPr lang="en-US" sz="1600" dirty="0">
                <a:solidFill>
                  <a:schemeClr val="tx1"/>
                </a:solidFill>
              </a:rPr>
              <a:t> </a:t>
            </a:r>
            <a:r>
              <a:rPr lang="en-US" sz="1600" dirty="0" err="1">
                <a:solidFill>
                  <a:schemeClr val="tx1"/>
                </a:solidFill>
              </a:rPr>
              <a:t>prénatals</a:t>
            </a:r>
            <a:r>
              <a:rPr lang="en-US" sz="1600" dirty="0">
                <a:solidFill>
                  <a:schemeClr val="tx1"/>
                </a:solidFill>
              </a:rPr>
              <a:t> à </a:t>
            </a:r>
            <a:r>
              <a:rPr lang="en-US" sz="1600" dirty="0" err="1">
                <a:solidFill>
                  <a:schemeClr val="tx1"/>
                </a:solidFill>
              </a:rPr>
              <a:t>partir</a:t>
            </a:r>
            <a:r>
              <a:rPr lang="en-US" sz="1600" dirty="0">
                <a:solidFill>
                  <a:schemeClr val="tx1"/>
                </a:solidFill>
              </a:rPr>
              <a:t> du </a:t>
            </a:r>
            <a:r>
              <a:rPr lang="en-US" sz="1600" dirty="0" err="1">
                <a:solidFill>
                  <a:schemeClr val="tx1"/>
                </a:solidFill>
              </a:rPr>
              <a:t>formulaire</a:t>
            </a:r>
            <a:r>
              <a:rPr lang="en-US" sz="1600" dirty="0">
                <a:solidFill>
                  <a:schemeClr val="tx1"/>
                </a:solidFill>
              </a:rPr>
              <a:t> de </a:t>
            </a:r>
            <a:r>
              <a:rPr lang="en-US" sz="1600" dirty="0" err="1">
                <a:solidFill>
                  <a:schemeClr val="tx1"/>
                </a:solidFill>
              </a:rPr>
              <a:t>statistiques</a:t>
            </a:r>
            <a:r>
              <a:rPr lang="en-US" sz="1600" dirty="0">
                <a:solidFill>
                  <a:schemeClr val="tx1"/>
                </a:solidFill>
              </a:rPr>
              <a:t> de programme </a:t>
            </a:r>
            <a:r>
              <a:rPr lang="en-US" sz="1600" dirty="0" err="1">
                <a:solidFill>
                  <a:schemeClr val="tx1"/>
                </a:solidFill>
              </a:rPr>
              <a:t>d'AIM</a:t>
            </a:r>
            <a:endParaRPr lang="en-US" sz="1600" dirty="0">
              <a:solidFill>
                <a:schemeClr val="tx1"/>
              </a:solidFill>
            </a:endParaRPr>
          </a:p>
          <a:p>
            <a:pPr marL="845820" lvl="1" indent="-342900">
              <a:buFont typeface="+mj-lt"/>
              <a:buAutoNum type="arabicPeriod"/>
            </a:pPr>
            <a:r>
              <a:rPr lang="en-US" sz="1600" dirty="0" err="1">
                <a:solidFill>
                  <a:schemeClr val="tx1"/>
                </a:solidFill>
              </a:rPr>
              <a:t>Calibrer</a:t>
            </a:r>
            <a:r>
              <a:rPr lang="en-US" sz="1600" dirty="0">
                <a:solidFill>
                  <a:schemeClr val="tx1"/>
                </a:solidFill>
              </a:rPr>
              <a:t> la </a:t>
            </a:r>
            <a:r>
              <a:rPr lang="en-US" sz="1600" dirty="0" err="1">
                <a:solidFill>
                  <a:schemeClr val="tx1"/>
                </a:solidFill>
              </a:rPr>
              <a:t>prévalence</a:t>
            </a:r>
            <a:r>
              <a:rPr lang="en-US" sz="1600" dirty="0">
                <a:solidFill>
                  <a:schemeClr val="tx1"/>
                </a:solidFill>
              </a:rPr>
              <a:t> des femmes enceintes </a:t>
            </a:r>
            <a:r>
              <a:rPr lang="en-US" sz="1600" dirty="0" err="1">
                <a:solidFill>
                  <a:schemeClr val="tx1"/>
                </a:solidFill>
              </a:rPr>
              <a:t>d'AIM</a:t>
            </a:r>
            <a:r>
              <a:rPr lang="en-US" sz="1600" dirty="0">
                <a:solidFill>
                  <a:schemeClr val="tx1"/>
                </a:solidFill>
              </a:rPr>
              <a:t> sur les données des consultations </a:t>
            </a:r>
            <a:r>
              <a:rPr lang="en-US" sz="1600" dirty="0" err="1">
                <a:solidFill>
                  <a:schemeClr val="tx1"/>
                </a:solidFill>
              </a:rPr>
              <a:t>prénatales</a:t>
            </a:r>
            <a:r>
              <a:rPr lang="en-US" sz="1600" dirty="0">
                <a:solidFill>
                  <a:schemeClr val="tx1"/>
                </a:solidFill>
              </a:rPr>
              <a:t>.</a:t>
            </a:r>
          </a:p>
          <a:p>
            <a:pPr marL="845820" lvl="1" indent="-342900">
              <a:buFont typeface="+mj-lt"/>
              <a:buAutoNum type="arabicPeriod"/>
            </a:pPr>
            <a:r>
              <a:rPr lang="en-US" sz="1600" dirty="0" err="1">
                <a:solidFill>
                  <a:schemeClr val="tx1"/>
                </a:solidFill>
              </a:rPr>
              <a:t>Appuyez</a:t>
            </a:r>
            <a:r>
              <a:rPr lang="en-US" sz="1600" dirty="0">
                <a:solidFill>
                  <a:schemeClr val="tx1"/>
                </a:solidFill>
              </a:rPr>
              <a:t> sur </a:t>
            </a:r>
            <a:r>
              <a:rPr lang="en-US" sz="1600" b="1" dirty="0">
                <a:solidFill>
                  <a:schemeClr val="tx1"/>
                </a:solidFill>
              </a:rPr>
              <a:t>OK </a:t>
            </a:r>
            <a:r>
              <a:rPr lang="en-US" sz="1600" dirty="0">
                <a:solidFill>
                  <a:schemeClr val="tx1"/>
                </a:solidFill>
              </a:rPr>
              <a:t>pour accepter le </a:t>
            </a:r>
            <a:r>
              <a:rPr lang="en-US" sz="1600" dirty="0" err="1">
                <a:solidFill>
                  <a:schemeClr val="tx1"/>
                </a:solidFill>
              </a:rPr>
              <a:t>facteur</a:t>
            </a:r>
            <a:r>
              <a:rPr lang="en-US" sz="1600" dirty="0">
                <a:solidFill>
                  <a:schemeClr val="tx1"/>
                </a:solidFill>
              </a:rPr>
              <a:t> </a:t>
            </a:r>
            <a:r>
              <a:rPr lang="en-US" sz="1600" dirty="0" err="1">
                <a:solidFill>
                  <a:schemeClr val="tx1"/>
                </a:solidFill>
              </a:rPr>
              <a:t>d'ajustement</a:t>
            </a:r>
            <a:r>
              <a:rPr lang="en-US" sz="1600" dirty="0">
                <a:solidFill>
                  <a:schemeClr val="tx1"/>
                </a:solidFill>
              </a:rPr>
              <a:t> local </a:t>
            </a:r>
            <a:r>
              <a:rPr lang="en-US" sz="1600" dirty="0" err="1">
                <a:solidFill>
                  <a:schemeClr val="tx1"/>
                </a:solidFill>
              </a:rPr>
              <a:t>ajusté</a:t>
            </a:r>
            <a:endParaRPr lang="en-US" sz="1600" dirty="0">
              <a:solidFill>
                <a:schemeClr val="tx1"/>
              </a:solidFill>
            </a:endParaRPr>
          </a:p>
        </p:txBody>
      </p:sp>
      <p:pic>
        <p:nvPicPr>
          <p:cNvPr id="11" name="Picture 10">
            <a:extLst>
              <a:ext uri="{FF2B5EF4-FFF2-40B4-BE49-F238E27FC236}">
                <a16:creationId xmlns:a16="http://schemas.microsoft.com/office/drawing/2014/main" id="{6D5EA041-1522-0143-EF88-52D0C36D5DEA}"/>
              </a:ext>
            </a:extLst>
          </p:cNvPr>
          <p:cNvPicPr>
            <a:picLocks noChangeAspect="1"/>
          </p:cNvPicPr>
          <p:nvPr/>
        </p:nvPicPr>
        <p:blipFill>
          <a:blip r:embed="rId4"/>
          <a:stretch>
            <a:fillRect/>
          </a:stretch>
        </p:blipFill>
        <p:spPr>
          <a:xfrm>
            <a:off x="652240" y="294631"/>
            <a:ext cx="2148840" cy="719100"/>
          </a:xfrm>
          <a:prstGeom prst="rect">
            <a:avLst/>
          </a:prstGeom>
          <a:ln>
            <a:solidFill>
              <a:schemeClr val="tx1"/>
            </a:solidFill>
          </a:ln>
        </p:spPr>
      </p:pic>
      <p:sp>
        <p:nvSpPr>
          <p:cNvPr id="12" name="Title 1">
            <a:extLst>
              <a:ext uri="{FF2B5EF4-FFF2-40B4-BE49-F238E27FC236}">
                <a16:creationId xmlns:a16="http://schemas.microsoft.com/office/drawing/2014/main" id="{F0FE74B2-D2E3-6258-48A7-8EA0B8A06A9E}"/>
              </a:ext>
            </a:extLst>
          </p:cNvPr>
          <p:cNvSpPr txBox="1">
            <a:spLocks/>
          </p:cNvSpPr>
          <p:nvPr/>
        </p:nvSpPr>
        <p:spPr>
          <a:xfrm>
            <a:off x="148667" y="1123838"/>
            <a:ext cx="3157031" cy="107643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3200" b="1"/>
              <a:t>Réduction de la fertilité liée au VIH</a:t>
            </a:r>
          </a:p>
        </p:txBody>
      </p:sp>
      <p:sp>
        <p:nvSpPr>
          <p:cNvPr id="17" name="Rectangle: Rounded Corners 16">
            <a:extLst>
              <a:ext uri="{FF2B5EF4-FFF2-40B4-BE49-F238E27FC236}">
                <a16:creationId xmlns:a16="http://schemas.microsoft.com/office/drawing/2014/main" id="{BFC5BE08-AD7C-B8FF-F347-6B38C4C10BF3}"/>
              </a:ext>
            </a:extLst>
          </p:cNvPr>
          <p:cNvSpPr/>
          <p:nvPr/>
        </p:nvSpPr>
        <p:spPr>
          <a:xfrm>
            <a:off x="3506797" y="5470514"/>
            <a:ext cx="1206403" cy="229574"/>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4438C2D2-8A9F-8E2A-9D1A-BF5D3FBA0913}"/>
              </a:ext>
            </a:extLst>
          </p:cNvPr>
          <p:cNvSpPr/>
          <p:nvPr/>
        </p:nvSpPr>
        <p:spPr>
          <a:xfrm rot="16200000">
            <a:off x="6028906" y="4098144"/>
            <a:ext cx="333375" cy="297431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b="1"/>
          </a:p>
        </p:txBody>
      </p:sp>
      <p:pic>
        <p:nvPicPr>
          <p:cNvPr id="6" name="Picture 5">
            <a:extLst>
              <a:ext uri="{FF2B5EF4-FFF2-40B4-BE49-F238E27FC236}">
                <a16:creationId xmlns:a16="http://schemas.microsoft.com/office/drawing/2014/main" id="{9B416B37-531F-68C0-2E1F-A135269939D7}"/>
              </a:ext>
            </a:extLst>
          </p:cNvPr>
          <p:cNvPicPr>
            <a:picLocks noChangeAspect="1"/>
          </p:cNvPicPr>
          <p:nvPr/>
        </p:nvPicPr>
        <p:blipFill>
          <a:blip r:embed="rId5"/>
          <a:stretch>
            <a:fillRect/>
          </a:stretch>
        </p:blipFill>
        <p:spPr>
          <a:xfrm>
            <a:off x="7658352" y="3429000"/>
            <a:ext cx="4197432" cy="2814943"/>
          </a:xfrm>
          <a:prstGeom prst="rect">
            <a:avLst/>
          </a:prstGeom>
        </p:spPr>
      </p:pic>
    </p:spTree>
    <p:extLst>
      <p:ext uri="{BB962C8B-B14F-4D97-AF65-F5344CB8AC3E}">
        <p14:creationId xmlns:p14="http://schemas.microsoft.com/office/powerpoint/2010/main" val="1969628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99011-8A4E-AE78-7F23-51CE5EDDD7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F4AC1C-D6FC-863C-861B-1C82CF17F4A1}"/>
              </a:ext>
            </a:extLst>
          </p:cNvPr>
          <p:cNvSpPr>
            <a:spLocks noGrp="1"/>
          </p:cNvSpPr>
          <p:nvPr>
            <p:ph type="title"/>
          </p:nvPr>
        </p:nvSpPr>
        <p:spPr/>
        <p:txBody>
          <a:bodyPr/>
          <a:lstStyle/>
          <a:p>
            <a:r>
              <a:rPr lang="en-US"/>
              <a:t>Étapes couvertes</a:t>
            </a:r>
          </a:p>
        </p:txBody>
      </p:sp>
      <p:sp>
        <p:nvSpPr>
          <p:cNvPr id="3" name="Content Placeholder 2">
            <a:extLst>
              <a:ext uri="{FF2B5EF4-FFF2-40B4-BE49-F238E27FC236}">
                <a16:creationId xmlns:a16="http://schemas.microsoft.com/office/drawing/2014/main" id="{4CC897F4-B701-6870-C7A1-D63D4D764D31}"/>
              </a:ext>
            </a:extLst>
          </p:cNvPr>
          <p:cNvSpPr>
            <a:spLocks noGrp="1"/>
          </p:cNvSpPr>
          <p:nvPr>
            <p:ph idx="1"/>
          </p:nvPr>
        </p:nvSpPr>
        <p:spPr/>
        <p:txBody>
          <a:bodyPr/>
          <a:lstStyle/>
          <a:p>
            <a:pPr marL="457200" indent="-457200">
              <a:buFont typeface="+mj-lt"/>
              <a:buAutoNum type="arabicPeriod"/>
            </a:pPr>
            <a:r>
              <a:rPr lang="en-US" dirty="0" err="1">
                <a:solidFill>
                  <a:schemeClr val="tx1"/>
                </a:solidFill>
              </a:rPr>
              <a:t>Téléchargez</a:t>
            </a:r>
            <a:r>
              <a:rPr lang="en-US" dirty="0">
                <a:solidFill>
                  <a:schemeClr val="tx1"/>
                </a:solidFill>
              </a:rPr>
              <a:t> et </a:t>
            </a:r>
            <a:r>
              <a:rPr lang="en-US" dirty="0" err="1">
                <a:solidFill>
                  <a:schemeClr val="tx1"/>
                </a:solidFill>
              </a:rPr>
              <a:t>installez</a:t>
            </a:r>
            <a:r>
              <a:rPr lang="en-US" dirty="0">
                <a:solidFill>
                  <a:schemeClr val="tx1"/>
                </a:solidFill>
              </a:rPr>
              <a:t> Spectrum à </a:t>
            </a:r>
            <a:r>
              <a:rPr lang="en-US" dirty="0" err="1">
                <a:solidFill>
                  <a:schemeClr val="tx1"/>
                </a:solidFill>
              </a:rPr>
              <a:t>partir</a:t>
            </a:r>
            <a:r>
              <a:rPr lang="en-US" dirty="0">
                <a:solidFill>
                  <a:schemeClr val="tx1"/>
                </a:solidFill>
              </a:rPr>
              <a:t> de </a:t>
            </a:r>
            <a:r>
              <a:rPr lang="en-US" dirty="0">
                <a:solidFill>
                  <a:srgbClr val="0000FF"/>
                </a:solidFill>
              </a:rPr>
              <a:t>https://avenirhealth.org/software-spectrum.php </a:t>
            </a:r>
            <a:endParaRPr lang="en-US" sz="2000" dirty="0">
              <a:solidFill>
                <a:srgbClr val="0000FF"/>
              </a:solidFill>
            </a:endParaRPr>
          </a:p>
          <a:p>
            <a:pPr marL="457200" indent="-457200">
              <a:buFont typeface="+mj-lt"/>
              <a:buAutoNum type="arabicPeriod"/>
            </a:pPr>
            <a:r>
              <a:rPr lang="en-US" dirty="0" err="1">
                <a:solidFill>
                  <a:schemeClr val="tx1"/>
                </a:solidFill>
              </a:rPr>
              <a:t>Ouvrez</a:t>
            </a:r>
            <a:r>
              <a:rPr lang="en-US" dirty="0">
                <a:solidFill>
                  <a:schemeClr val="tx1"/>
                </a:solidFill>
              </a:rPr>
              <a:t> le </a:t>
            </a:r>
            <a:r>
              <a:rPr lang="en-US" dirty="0" err="1">
                <a:solidFill>
                  <a:schemeClr val="tx1"/>
                </a:solidFill>
              </a:rPr>
              <a:t>fichier</a:t>
            </a:r>
            <a:r>
              <a:rPr lang="en-US" dirty="0">
                <a:solidFill>
                  <a:schemeClr val="tx1"/>
                </a:solidFill>
              </a:rPr>
              <a:t> Spectrum de </a:t>
            </a:r>
            <a:r>
              <a:rPr lang="en-US" dirty="0" err="1">
                <a:solidFill>
                  <a:schemeClr val="tx1"/>
                </a:solidFill>
              </a:rPr>
              <a:t>l'année</a:t>
            </a:r>
            <a:r>
              <a:rPr lang="en-US" dirty="0">
                <a:solidFill>
                  <a:schemeClr val="tx1"/>
                </a:solidFill>
              </a:rPr>
              <a:t> </a:t>
            </a:r>
            <a:r>
              <a:rPr lang="en-US" dirty="0" err="1">
                <a:solidFill>
                  <a:schemeClr val="tx1"/>
                </a:solidFill>
              </a:rPr>
              <a:t>dernière</a:t>
            </a:r>
            <a:r>
              <a:rPr lang="en-US" dirty="0">
                <a:solidFill>
                  <a:schemeClr val="tx1"/>
                </a:solidFill>
              </a:rPr>
              <a:t> et </a:t>
            </a:r>
            <a:r>
              <a:rPr lang="en-US" dirty="0" err="1">
                <a:solidFill>
                  <a:schemeClr val="tx1"/>
                </a:solidFill>
              </a:rPr>
              <a:t>enregistrez</a:t>
            </a:r>
            <a:r>
              <a:rPr lang="en-US" dirty="0">
                <a:solidFill>
                  <a:schemeClr val="tx1"/>
                </a:solidFill>
              </a:rPr>
              <a:t>-le sous un nouveau nom.</a:t>
            </a:r>
          </a:p>
          <a:p>
            <a:pPr marL="457200" indent="-457200">
              <a:buFont typeface="+mj-lt"/>
              <a:buAutoNum type="arabicPeriod"/>
            </a:pPr>
            <a:r>
              <a:rPr lang="en-US" dirty="0">
                <a:solidFill>
                  <a:schemeClr val="tx1"/>
                </a:solidFill>
              </a:rPr>
              <a:t>Mise à jour du WPP 2024 et </a:t>
            </a:r>
            <a:r>
              <a:rPr lang="en-US" dirty="0" err="1">
                <a:solidFill>
                  <a:schemeClr val="tx1"/>
                </a:solidFill>
              </a:rPr>
              <a:t>révision</a:t>
            </a:r>
            <a:r>
              <a:rPr lang="en-US" dirty="0">
                <a:solidFill>
                  <a:schemeClr val="tx1"/>
                </a:solidFill>
              </a:rPr>
              <a:t> de </a:t>
            </a:r>
            <a:r>
              <a:rPr lang="en-US" dirty="0" err="1">
                <a:solidFill>
                  <a:schemeClr val="tx1"/>
                </a:solidFill>
              </a:rPr>
              <a:t>l'estimation</a:t>
            </a:r>
            <a:r>
              <a:rPr lang="en-US" dirty="0">
                <a:solidFill>
                  <a:schemeClr val="tx1"/>
                </a:solidFill>
              </a:rPr>
              <a:t> de la population </a:t>
            </a:r>
            <a:r>
              <a:rPr lang="en-US" dirty="0" err="1">
                <a:solidFill>
                  <a:schemeClr val="tx1"/>
                </a:solidFill>
              </a:rPr>
              <a:t>totale</a:t>
            </a:r>
            <a:endParaRPr lang="en-US" dirty="0">
              <a:solidFill>
                <a:schemeClr val="tx1"/>
              </a:solidFill>
            </a:endParaRPr>
          </a:p>
          <a:p>
            <a:pPr marL="457200" indent="-457200">
              <a:buFont typeface="+mj-lt"/>
              <a:buAutoNum type="arabicPeriod"/>
            </a:pPr>
            <a:r>
              <a:rPr lang="en-US" dirty="0" err="1">
                <a:solidFill>
                  <a:schemeClr val="tx1"/>
                </a:solidFill>
              </a:rPr>
              <a:t>Saisissez</a:t>
            </a:r>
            <a:r>
              <a:rPr lang="en-US" dirty="0">
                <a:solidFill>
                  <a:schemeClr val="tx1"/>
                </a:solidFill>
              </a:rPr>
              <a:t> les données du programme pour 2024 dans </a:t>
            </a:r>
            <a:r>
              <a:rPr lang="en-US" dirty="0" err="1">
                <a:solidFill>
                  <a:schemeClr val="tx1"/>
                </a:solidFill>
              </a:rPr>
              <a:t>l'éditeur</a:t>
            </a:r>
            <a:r>
              <a:rPr lang="en-US" dirty="0">
                <a:solidFill>
                  <a:schemeClr val="tx1"/>
                </a:solidFill>
              </a:rPr>
              <a:t> de </a:t>
            </a:r>
            <a:r>
              <a:rPr lang="en-US" dirty="0" err="1">
                <a:solidFill>
                  <a:schemeClr val="tx1"/>
                </a:solidFill>
              </a:rPr>
              <a:t>statistiques</a:t>
            </a:r>
            <a:r>
              <a:rPr lang="en-US" dirty="0">
                <a:solidFill>
                  <a:schemeClr val="tx1"/>
                </a:solidFill>
              </a:rPr>
              <a:t> du programme AIM.</a:t>
            </a:r>
          </a:p>
          <a:p>
            <a:pPr marL="457200" indent="-457200">
              <a:buFont typeface="+mj-lt"/>
              <a:buAutoNum type="arabicPeriod"/>
            </a:pPr>
            <a:r>
              <a:rPr lang="en-US" dirty="0" err="1">
                <a:solidFill>
                  <a:schemeClr val="tx1"/>
                </a:solidFill>
              </a:rPr>
              <a:t>Utilisez</a:t>
            </a:r>
            <a:r>
              <a:rPr lang="en-US" dirty="0">
                <a:solidFill>
                  <a:schemeClr val="tx1"/>
                </a:solidFill>
              </a:rPr>
              <a:t> les </a:t>
            </a:r>
            <a:r>
              <a:rPr lang="en-US" dirty="0" err="1">
                <a:solidFill>
                  <a:schemeClr val="tx1"/>
                </a:solidFill>
              </a:rPr>
              <a:t>formulaires</a:t>
            </a:r>
            <a:r>
              <a:rPr lang="en-US" dirty="0">
                <a:solidFill>
                  <a:schemeClr val="tx1"/>
                </a:solidFill>
              </a:rPr>
              <a:t> </a:t>
            </a:r>
            <a:r>
              <a:rPr lang="en-US" dirty="0" err="1">
                <a:solidFill>
                  <a:schemeClr val="tx1"/>
                </a:solidFill>
              </a:rPr>
              <a:t>d'options</a:t>
            </a:r>
            <a:r>
              <a:rPr lang="en-US" dirty="0">
                <a:solidFill>
                  <a:schemeClr val="tx1"/>
                </a:solidFill>
              </a:rPr>
              <a:t> </a:t>
            </a:r>
            <a:r>
              <a:rPr lang="en-US" dirty="0" err="1">
                <a:solidFill>
                  <a:schemeClr val="tx1"/>
                </a:solidFill>
              </a:rPr>
              <a:t>avancées</a:t>
            </a:r>
            <a:r>
              <a:rPr lang="en-US" dirty="0">
                <a:solidFill>
                  <a:schemeClr val="tx1"/>
                </a:solidFill>
              </a:rPr>
              <a:t> de </a:t>
            </a:r>
            <a:r>
              <a:rPr lang="en-US" dirty="0" err="1">
                <a:solidFill>
                  <a:schemeClr val="tx1"/>
                </a:solidFill>
              </a:rPr>
              <a:t>l'AIM</a:t>
            </a:r>
            <a:r>
              <a:rPr lang="en-US" dirty="0">
                <a:solidFill>
                  <a:schemeClr val="tx1"/>
                </a:solidFill>
              </a:rPr>
              <a:t> pour</a:t>
            </a:r>
          </a:p>
          <a:p>
            <a:pPr marL="960120" lvl="1" indent="-457200">
              <a:buFont typeface="+mj-lt"/>
              <a:buAutoNum type="arabicPeriod"/>
            </a:pPr>
            <a:r>
              <a:rPr lang="en-US" dirty="0" err="1">
                <a:solidFill>
                  <a:schemeClr val="tx1"/>
                </a:solidFill>
              </a:rPr>
              <a:t>Rétablir</a:t>
            </a:r>
            <a:r>
              <a:rPr lang="en-US" dirty="0">
                <a:solidFill>
                  <a:schemeClr val="tx1"/>
                </a:solidFill>
              </a:rPr>
              <a:t> les </a:t>
            </a:r>
            <a:r>
              <a:rPr lang="en-US" dirty="0" err="1">
                <a:solidFill>
                  <a:schemeClr val="tx1"/>
                </a:solidFill>
              </a:rPr>
              <a:t>taux</a:t>
            </a:r>
            <a:r>
              <a:rPr lang="en-US" dirty="0">
                <a:solidFill>
                  <a:schemeClr val="tx1"/>
                </a:solidFill>
              </a:rPr>
              <a:t> de transmission </a:t>
            </a:r>
            <a:r>
              <a:rPr lang="en-US" dirty="0" err="1">
                <a:solidFill>
                  <a:schemeClr val="tx1"/>
                </a:solidFill>
              </a:rPr>
              <a:t>verticale</a:t>
            </a:r>
            <a:r>
              <a:rPr lang="en-US" dirty="0">
                <a:solidFill>
                  <a:schemeClr val="tx1"/>
                </a:solidFill>
              </a:rPr>
              <a:t> par </a:t>
            </a:r>
            <a:r>
              <a:rPr lang="en-US" dirty="0" err="1">
                <a:solidFill>
                  <a:schemeClr val="tx1"/>
                </a:solidFill>
              </a:rPr>
              <a:t>défaut</a:t>
            </a:r>
            <a:endParaRPr lang="en-US" dirty="0">
              <a:solidFill>
                <a:schemeClr val="tx1"/>
              </a:solidFill>
            </a:endParaRPr>
          </a:p>
          <a:p>
            <a:pPr marL="960120" lvl="1" indent="-457200">
              <a:buFont typeface="+mj-lt"/>
              <a:buAutoNum type="arabicPeriod"/>
            </a:pPr>
            <a:r>
              <a:rPr lang="en-US" dirty="0" err="1">
                <a:solidFill>
                  <a:schemeClr val="tx1"/>
                </a:solidFill>
              </a:rPr>
              <a:t>Rétablir</a:t>
            </a:r>
            <a:r>
              <a:rPr lang="en-US" dirty="0">
                <a:solidFill>
                  <a:schemeClr val="tx1"/>
                </a:solidFill>
              </a:rPr>
              <a:t> les </a:t>
            </a:r>
            <a:r>
              <a:rPr lang="en-US" dirty="0" err="1">
                <a:solidFill>
                  <a:schemeClr val="tx1"/>
                </a:solidFill>
              </a:rPr>
              <a:t>taux</a:t>
            </a:r>
            <a:r>
              <a:rPr lang="en-US" dirty="0">
                <a:solidFill>
                  <a:schemeClr val="tx1"/>
                </a:solidFill>
              </a:rPr>
              <a:t> de </a:t>
            </a:r>
            <a:r>
              <a:rPr lang="en-US" dirty="0" err="1">
                <a:solidFill>
                  <a:schemeClr val="tx1"/>
                </a:solidFill>
              </a:rPr>
              <a:t>mortalité</a:t>
            </a:r>
            <a:r>
              <a:rPr lang="en-US" dirty="0">
                <a:solidFill>
                  <a:schemeClr val="tx1"/>
                </a:solidFill>
              </a:rPr>
              <a:t> par </a:t>
            </a:r>
            <a:r>
              <a:rPr lang="en-US" dirty="0" err="1">
                <a:solidFill>
                  <a:schemeClr val="tx1"/>
                </a:solidFill>
              </a:rPr>
              <a:t>défaut</a:t>
            </a:r>
            <a:r>
              <a:rPr lang="en-US" dirty="0">
                <a:solidFill>
                  <a:schemeClr val="tx1"/>
                </a:solidFill>
              </a:rPr>
              <a:t> </a:t>
            </a:r>
            <a:r>
              <a:rPr lang="en-US" dirty="0" err="1">
                <a:solidFill>
                  <a:schemeClr val="tx1"/>
                </a:solidFill>
              </a:rPr>
              <a:t>liés</a:t>
            </a:r>
            <a:r>
              <a:rPr lang="en-US" dirty="0">
                <a:solidFill>
                  <a:schemeClr val="tx1"/>
                </a:solidFill>
              </a:rPr>
              <a:t> au VIH chez les </a:t>
            </a:r>
            <a:r>
              <a:rPr lang="en-US" dirty="0" err="1">
                <a:solidFill>
                  <a:schemeClr val="tx1"/>
                </a:solidFill>
              </a:rPr>
              <a:t>adultes</a:t>
            </a:r>
            <a:endParaRPr lang="en-US" dirty="0">
              <a:solidFill>
                <a:schemeClr val="tx1"/>
              </a:solidFill>
            </a:endParaRPr>
          </a:p>
          <a:p>
            <a:pPr marL="960120" lvl="1" indent="-457200">
              <a:buFont typeface="+mj-lt"/>
              <a:buAutoNum type="arabicPeriod"/>
            </a:pPr>
            <a:r>
              <a:rPr lang="en-US" dirty="0" err="1">
                <a:solidFill>
                  <a:schemeClr val="tx1"/>
                </a:solidFill>
              </a:rPr>
              <a:t>Calculer</a:t>
            </a:r>
            <a:r>
              <a:rPr lang="en-US" dirty="0">
                <a:solidFill>
                  <a:schemeClr val="tx1"/>
                </a:solidFill>
              </a:rPr>
              <a:t> </a:t>
            </a:r>
            <a:r>
              <a:rPr lang="en-US" dirty="0" err="1">
                <a:solidFill>
                  <a:schemeClr val="tx1"/>
                </a:solidFill>
              </a:rPr>
              <a:t>l'effet</a:t>
            </a:r>
            <a:r>
              <a:rPr lang="en-US" dirty="0">
                <a:solidFill>
                  <a:schemeClr val="tx1"/>
                </a:solidFill>
              </a:rPr>
              <a:t> TAR</a:t>
            </a:r>
          </a:p>
          <a:p>
            <a:pPr marL="960120" lvl="1" indent="-457200">
              <a:buFont typeface="+mj-lt"/>
              <a:buAutoNum type="arabicPeriod"/>
            </a:pPr>
            <a:r>
              <a:rPr lang="en-US" dirty="0" err="1">
                <a:solidFill>
                  <a:schemeClr val="tx1"/>
                </a:solidFill>
              </a:rPr>
              <a:t>Calibrer</a:t>
            </a:r>
            <a:r>
              <a:rPr lang="en-US" dirty="0">
                <a:solidFill>
                  <a:schemeClr val="tx1"/>
                </a:solidFill>
              </a:rPr>
              <a:t> la </a:t>
            </a:r>
            <a:r>
              <a:rPr lang="en-US" dirty="0" err="1">
                <a:solidFill>
                  <a:schemeClr val="tx1"/>
                </a:solidFill>
              </a:rPr>
              <a:t>prévalence</a:t>
            </a:r>
            <a:r>
              <a:rPr lang="en-US" dirty="0">
                <a:solidFill>
                  <a:schemeClr val="tx1"/>
                </a:solidFill>
              </a:rPr>
              <a:t> des femmes enceintes sur les données ANC-RT </a:t>
            </a:r>
            <a:r>
              <a:rPr lang="en-US" dirty="0" err="1">
                <a:solidFill>
                  <a:schemeClr val="tx1"/>
                </a:solidFill>
              </a:rPr>
              <a:t>si</a:t>
            </a:r>
            <a:r>
              <a:rPr lang="en-US" dirty="0">
                <a:solidFill>
                  <a:schemeClr val="tx1"/>
                </a:solidFill>
              </a:rPr>
              <a:t> </a:t>
            </a:r>
            <a:r>
              <a:rPr lang="en-US" dirty="0" err="1">
                <a:solidFill>
                  <a:schemeClr val="tx1"/>
                </a:solidFill>
              </a:rPr>
              <a:t>elles</a:t>
            </a:r>
            <a:r>
              <a:rPr lang="en-US" dirty="0">
                <a:solidFill>
                  <a:schemeClr val="tx1"/>
                </a:solidFill>
              </a:rPr>
              <a:t> </a:t>
            </a:r>
            <a:r>
              <a:rPr lang="en-US" dirty="0" err="1">
                <a:solidFill>
                  <a:schemeClr val="tx1"/>
                </a:solidFill>
              </a:rPr>
              <a:t>sont</a:t>
            </a:r>
            <a:r>
              <a:rPr lang="en-US" dirty="0">
                <a:solidFill>
                  <a:schemeClr val="tx1"/>
                </a:solidFill>
              </a:rPr>
              <a:t> </a:t>
            </a:r>
            <a:r>
              <a:rPr lang="en-US" dirty="0" err="1">
                <a:solidFill>
                  <a:schemeClr val="tx1"/>
                </a:solidFill>
              </a:rPr>
              <a:t>représentatives</a:t>
            </a:r>
            <a:r>
              <a:rPr lang="en-US" dirty="0">
                <a:solidFill>
                  <a:schemeClr val="tx1"/>
                </a:solidFill>
              </a:rPr>
              <a:t> au </a:t>
            </a:r>
            <a:r>
              <a:rPr lang="en-US" dirty="0" err="1">
                <a:solidFill>
                  <a:schemeClr val="tx1"/>
                </a:solidFill>
              </a:rPr>
              <a:t>niveau</a:t>
            </a:r>
            <a:r>
              <a:rPr lang="en-US" dirty="0">
                <a:solidFill>
                  <a:schemeClr val="tx1"/>
                </a:solidFill>
              </a:rPr>
              <a:t> national.</a:t>
            </a:r>
          </a:p>
        </p:txBody>
      </p:sp>
    </p:spTree>
    <p:extLst>
      <p:ext uri="{BB962C8B-B14F-4D97-AF65-F5344CB8AC3E}">
        <p14:creationId xmlns:p14="http://schemas.microsoft.com/office/powerpoint/2010/main" val="3987527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9B5121-5A9C-C724-CEAB-BD281617DDBC}"/>
              </a:ext>
            </a:extLst>
          </p:cNvPr>
          <p:cNvSpPr>
            <a:spLocks noGrp="1"/>
          </p:cNvSpPr>
          <p:nvPr>
            <p:ph type="title"/>
          </p:nvPr>
        </p:nvSpPr>
        <p:spPr/>
        <p:txBody>
          <a:bodyPr/>
          <a:lstStyle/>
          <a:p>
            <a:pPr algn="ctr"/>
            <a:r>
              <a:rPr lang="en-US" b="1"/>
              <a:t>Merci de votre attention !</a:t>
            </a:r>
          </a:p>
        </p:txBody>
      </p:sp>
    </p:spTree>
    <p:extLst>
      <p:ext uri="{BB962C8B-B14F-4D97-AF65-F5344CB8AC3E}">
        <p14:creationId xmlns:p14="http://schemas.microsoft.com/office/powerpoint/2010/main" val="3357065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83918CE-E838-99B4-3E64-015A00811483}"/>
              </a:ext>
            </a:extLst>
          </p:cNvPr>
          <p:cNvPicPr>
            <a:picLocks noChangeAspect="1"/>
          </p:cNvPicPr>
          <p:nvPr/>
        </p:nvPicPr>
        <p:blipFill>
          <a:blip r:embed="rId2"/>
          <a:stretch>
            <a:fillRect/>
          </a:stretch>
        </p:blipFill>
        <p:spPr>
          <a:xfrm>
            <a:off x="3531132" y="1532408"/>
            <a:ext cx="3567113" cy="3646824"/>
          </a:xfrm>
          <a:prstGeom prst="rect">
            <a:avLst/>
          </a:prstGeom>
        </p:spPr>
      </p:pic>
      <p:pic>
        <p:nvPicPr>
          <p:cNvPr id="18" name="Picture 17">
            <a:extLst>
              <a:ext uri="{FF2B5EF4-FFF2-40B4-BE49-F238E27FC236}">
                <a16:creationId xmlns:a16="http://schemas.microsoft.com/office/drawing/2014/main" id="{1B0EABE3-2FA5-BD30-49CC-CE263D1ABFDA}"/>
              </a:ext>
            </a:extLst>
          </p:cNvPr>
          <p:cNvPicPr>
            <a:picLocks noChangeAspect="1"/>
          </p:cNvPicPr>
          <p:nvPr/>
        </p:nvPicPr>
        <p:blipFill>
          <a:blip r:embed="rId3"/>
          <a:stretch>
            <a:fillRect/>
          </a:stretch>
        </p:blipFill>
        <p:spPr>
          <a:xfrm>
            <a:off x="6257663" y="4022649"/>
            <a:ext cx="3806384" cy="2605886"/>
          </a:xfrm>
          <a:prstGeom prst="rect">
            <a:avLst/>
          </a:prstGeom>
        </p:spPr>
      </p:pic>
      <p:pic>
        <p:nvPicPr>
          <p:cNvPr id="9" name="Picture 8">
            <a:extLst>
              <a:ext uri="{FF2B5EF4-FFF2-40B4-BE49-F238E27FC236}">
                <a16:creationId xmlns:a16="http://schemas.microsoft.com/office/drawing/2014/main" id="{E93CFE80-DF83-C547-B230-72B6F4D6C1AD}"/>
              </a:ext>
            </a:extLst>
          </p:cNvPr>
          <p:cNvPicPr>
            <a:picLocks noChangeAspect="1"/>
          </p:cNvPicPr>
          <p:nvPr/>
        </p:nvPicPr>
        <p:blipFill>
          <a:blip r:embed="rId4"/>
          <a:stretch>
            <a:fillRect/>
          </a:stretch>
        </p:blipFill>
        <p:spPr>
          <a:xfrm>
            <a:off x="3531132" y="595191"/>
            <a:ext cx="2036189" cy="886119"/>
          </a:xfrm>
          <a:prstGeom prst="rect">
            <a:avLst/>
          </a:prstGeom>
        </p:spPr>
      </p:pic>
      <p:sp>
        <p:nvSpPr>
          <p:cNvPr id="2" name="Title 1">
            <a:extLst>
              <a:ext uri="{FF2B5EF4-FFF2-40B4-BE49-F238E27FC236}">
                <a16:creationId xmlns:a16="http://schemas.microsoft.com/office/drawing/2014/main" id="{766D13A1-3996-547C-E539-E418193305C6}"/>
              </a:ext>
            </a:extLst>
          </p:cNvPr>
          <p:cNvSpPr>
            <a:spLocks noGrp="1"/>
          </p:cNvSpPr>
          <p:nvPr>
            <p:ph type="title"/>
          </p:nvPr>
        </p:nvSpPr>
        <p:spPr/>
        <p:txBody>
          <a:bodyPr/>
          <a:lstStyle/>
          <a:p>
            <a:r>
              <a:rPr lang="en-US"/>
              <a:t>Mise à jour des données démographiques du WPP 2024</a:t>
            </a:r>
          </a:p>
        </p:txBody>
      </p:sp>
      <p:sp>
        <p:nvSpPr>
          <p:cNvPr id="3" name="Content Placeholder 2">
            <a:extLst>
              <a:ext uri="{FF2B5EF4-FFF2-40B4-BE49-F238E27FC236}">
                <a16:creationId xmlns:a16="http://schemas.microsoft.com/office/drawing/2014/main" id="{19BF72D4-2570-9E0A-82DB-E9FD1BB06F59}"/>
              </a:ext>
            </a:extLst>
          </p:cNvPr>
          <p:cNvSpPr>
            <a:spLocks noGrp="1"/>
          </p:cNvSpPr>
          <p:nvPr>
            <p:ph idx="1"/>
          </p:nvPr>
        </p:nvSpPr>
        <p:spPr>
          <a:xfrm>
            <a:off x="7098245" y="771411"/>
            <a:ext cx="4607980" cy="3019539"/>
          </a:xfrm>
        </p:spPr>
        <p:txBody>
          <a:bodyPr>
            <a:normAutofit lnSpcReduction="10000"/>
          </a:bodyPr>
          <a:lstStyle/>
          <a:p>
            <a:pPr marL="457200" indent="-457200">
              <a:buFont typeface="+mj-lt"/>
              <a:buAutoNum type="arabicPeriod"/>
            </a:pPr>
            <a:r>
              <a:rPr lang="en-US">
                <a:solidFill>
                  <a:schemeClr val="tx1"/>
                </a:solidFill>
              </a:rPr>
              <a:t>Ouvrez </a:t>
            </a:r>
            <a:r>
              <a:rPr lang="en-US" b="1">
                <a:solidFill>
                  <a:schemeClr val="tx1"/>
                </a:solidFill>
              </a:rPr>
              <a:t>le gestionnaire de projection</a:t>
            </a:r>
          </a:p>
          <a:p>
            <a:pPr marL="457200" indent="-457200">
              <a:buFont typeface="+mj-lt"/>
              <a:buAutoNum type="arabicPeriod"/>
            </a:pPr>
            <a:r>
              <a:rPr lang="en-US">
                <a:solidFill>
                  <a:schemeClr val="tx1"/>
                </a:solidFill>
              </a:rPr>
              <a:t>Cliquez sur </a:t>
            </a:r>
            <a:r>
              <a:rPr lang="en-US" b="1">
                <a:solidFill>
                  <a:schemeClr val="tx1"/>
                </a:solidFill>
              </a:rPr>
              <a:t>Données par défaut</a:t>
            </a:r>
          </a:p>
          <a:p>
            <a:pPr marL="457200" indent="-457200">
              <a:buFont typeface="+mj-lt"/>
              <a:buAutoNum type="arabicPeriod"/>
            </a:pPr>
            <a:r>
              <a:rPr lang="en-US">
                <a:solidFill>
                  <a:schemeClr val="tx1"/>
                </a:solidFill>
              </a:rPr>
              <a:t>Cochez la case à côté de </a:t>
            </a:r>
            <a:r>
              <a:rPr lang="en-US" b="1">
                <a:solidFill>
                  <a:schemeClr val="tx1"/>
                </a:solidFill>
              </a:rPr>
              <a:t>WPP 2024 </a:t>
            </a:r>
            <a:r>
              <a:rPr lang="en-US">
                <a:solidFill>
                  <a:schemeClr val="tx1"/>
                </a:solidFill>
              </a:rPr>
              <a:t>pour charger les données démographiques mises à jour.</a:t>
            </a:r>
          </a:p>
          <a:p>
            <a:pPr marL="457200" indent="-457200">
              <a:buFont typeface="+mj-lt"/>
              <a:buAutoNum type="arabicPeriod"/>
            </a:pPr>
            <a:r>
              <a:rPr lang="en-US">
                <a:solidFill>
                  <a:schemeClr val="tx1"/>
                </a:solidFill>
              </a:rPr>
              <a:t>Appuyez sur </a:t>
            </a:r>
            <a:r>
              <a:rPr lang="en-US" b="1">
                <a:solidFill>
                  <a:schemeClr val="tx1"/>
                </a:solidFill>
              </a:rPr>
              <a:t>OK </a:t>
            </a:r>
            <a:r>
              <a:rPr lang="en-US">
                <a:solidFill>
                  <a:schemeClr val="tx1"/>
                </a:solidFill>
              </a:rPr>
              <a:t>pour quitter l'éditeur de données par défaut</a:t>
            </a:r>
          </a:p>
          <a:p>
            <a:pPr marL="457200" indent="-457200">
              <a:buFont typeface="+mj-lt"/>
              <a:buAutoNum type="arabicPeriod"/>
            </a:pPr>
            <a:r>
              <a:rPr lang="en-US">
                <a:solidFill>
                  <a:schemeClr val="tx1"/>
                </a:solidFill>
              </a:rPr>
              <a:t>Appuyez à nouveau sur </a:t>
            </a:r>
            <a:r>
              <a:rPr lang="en-US" b="1">
                <a:solidFill>
                  <a:schemeClr val="tx1"/>
                </a:solidFill>
              </a:rPr>
              <a:t>OK </a:t>
            </a:r>
            <a:r>
              <a:rPr lang="en-US">
                <a:solidFill>
                  <a:schemeClr val="tx1"/>
                </a:solidFill>
              </a:rPr>
              <a:t>pour quitter le gestionnaire de projection</a:t>
            </a:r>
          </a:p>
        </p:txBody>
      </p:sp>
      <p:sp>
        <p:nvSpPr>
          <p:cNvPr id="11" name="Oval 10">
            <a:extLst>
              <a:ext uri="{FF2B5EF4-FFF2-40B4-BE49-F238E27FC236}">
                <a16:creationId xmlns:a16="http://schemas.microsoft.com/office/drawing/2014/main" id="{3C7EE279-D705-97BB-BB7F-B9AD36C31E6A}"/>
              </a:ext>
            </a:extLst>
          </p:cNvPr>
          <p:cNvSpPr/>
          <p:nvPr/>
        </p:nvSpPr>
        <p:spPr>
          <a:xfrm>
            <a:off x="5073252" y="933399"/>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7281F2DA-BE5D-3D00-8F61-2A2EF2E6D44E}"/>
              </a:ext>
            </a:extLst>
          </p:cNvPr>
          <p:cNvSpPr/>
          <p:nvPr/>
        </p:nvSpPr>
        <p:spPr>
          <a:xfrm>
            <a:off x="5120877" y="1382474"/>
            <a:ext cx="314325" cy="2998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4A121DD2-061B-3405-25D0-869EA34D78F3}"/>
              </a:ext>
            </a:extLst>
          </p:cNvPr>
          <p:cNvSpPr/>
          <p:nvPr/>
        </p:nvSpPr>
        <p:spPr>
          <a:xfrm rot="16200000">
            <a:off x="5203033" y="3940684"/>
            <a:ext cx="314325" cy="190023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6E997203-D0D1-190B-2E0A-A96B0DADEB88}"/>
              </a:ext>
            </a:extLst>
          </p:cNvPr>
          <p:cNvSpPr/>
          <p:nvPr/>
        </p:nvSpPr>
        <p:spPr>
          <a:xfrm>
            <a:off x="3535895" y="4776502"/>
            <a:ext cx="874181" cy="228601"/>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3495375-F18F-DBF4-BCA8-A52167758953}"/>
              </a:ext>
            </a:extLst>
          </p:cNvPr>
          <p:cNvSpPr/>
          <p:nvPr/>
        </p:nvSpPr>
        <p:spPr>
          <a:xfrm>
            <a:off x="6257663" y="5033676"/>
            <a:ext cx="976575" cy="228601"/>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8589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BE23-152A-DCD2-C128-47B264FB8C19}"/>
              </a:ext>
            </a:extLst>
          </p:cNvPr>
          <p:cNvSpPr>
            <a:spLocks noGrp="1"/>
          </p:cNvSpPr>
          <p:nvPr>
            <p:ph type="title"/>
          </p:nvPr>
        </p:nvSpPr>
        <p:spPr/>
        <p:txBody>
          <a:bodyPr/>
          <a:lstStyle/>
          <a:p>
            <a:r>
              <a:rPr lang="en-US"/>
              <a:t>Réviser l'estimation de la population</a:t>
            </a:r>
          </a:p>
        </p:txBody>
      </p:sp>
      <p:sp>
        <p:nvSpPr>
          <p:cNvPr id="3" name="Content Placeholder 2">
            <a:extLst>
              <a:ext uri="{FF2B5EF4-FFF2-40B4-BE49-F238E27FC236}">
                <a16:creationId xmlns:a16="http://schemas.microsoft.com/office/drawing/2014/main" id="{EFD22BBD-9BB7-63BA-4044-DC7E953B63D4}"/>
              </a:ext>
            </a:extLst>
          </p:cNvPr>
          <p:cNvSpPr>
            <a:spLocks noGrp="1"/>
          </p:cNvSpPr>
          <p:nvPr>
            <p:ph idx="1"/>
          </p:nvPr>
        </p:nvSpPr>
        <p:spPr>
          <a:xfrm>
            <a:off x="3869267" y="864108"/>
            <a:ext cx="7315200" cy="5120640"/>
          </a:xfrm>
        </p:spPr>
        <p:txBody>
          <a:bodyPr anchor="t"/>
          <a:lstStyle/>
          <a:p>
            <a:r>
              <a:rPr lang="en-US" dirty="0" err="1">
                <a:solidFill>
                  <a:schemeClr val="tx1"/>
                </a:solidFill>
              </a:rPr>
              <a:t>Utilisez</a:t>
            </a:r>
            <a:r>
              <a:rPr lang="en-US" dirty="0">
                <a:solidFill>
                  <a:schemeClr val="tx1"/>
                </a:solidFill>
              </a:rPr>
              <a:t> </a:t>
            </a:r>
            <a:r>
              <a:rPr lang="en-US" b="1" dirty="0">
                <a:solidFill>
                  <a:schemeClr val="tx1"/>
                </a:solidFill>
              </a:rPr>
              <a:t>"DemProj &gt; </a:t>
            </a:r>
            <a:r>
              <a:rPr lang="en-US" b="1" dirty="0" err="1">
                <a:solidFill>
                  <a:schemeClr val="tx1"/>
                </a:solidFill>
              </a:rPr>
              <a:t>Résultats</a:t>
            </a:r>
            <a:r>
              <a:rPr lang="en-US" b="1" dirty="0">
                <a:solidFill>
                  <a:schemeClr val="tx1"/>
                </a:solidFill>
              </a:rPr>
              <a:t> &gt; Population &gt; Population </a:t>
            </a:r>
            <a:r>
              <a:rPr lang="en-US" b="1" dirty="0" err="1">
                <a:solidFill>
                  <a:schemeClr val="tx1"/>
                </a:solidFill>
              </a:rPr>
              <a:t>totale</a:t>
            </a:r>
            <a:r>
              <a:rPr lang="en-US" b="1" dirty="0">
                <a:solidFill>
                  <a:schemeClr val="tx1"/>
                </a:solidFill>
              </a:rPr>
              <a:t>" </a:t>
            </a:r>
            <a:r>
              <a:rPr lang="en-US" dirty="0">
                <a:solidFill>
                  <a:schemeClr val="tx1"/>
                </a:solidFill>
              </a:rPr>
              <a:t>pour </a:t>
            </a:r>
            <a:r>
              <a:rPr lang="en-US" dirty="0" err="1">
                <a:solidFill>
                  <a:schemeClr val="tx1"/>
                </a:solidFill>
              </a:rPr>
              <a:t>voir</a:t>
            </a:r>
            <a:r>
              <a:rPr lang="en-US" dirty="0">
                <a:solidFill>
                  <a:schemeClr val="tx1"/>
                </a:solidFill>
              </a:rPr>
              <a:t> </a:t>
            </a:r>
            <a:r>
              <a:rPr lang="en-US" dirty="0" err="1">
                <a:solidFill>
                  <a:schemeClr val="tx1"/>
                </a:solidFill>
              </a:rPr>
              <a:t>l'estimation</a:t>
            </a:r>
            <a:r>
              <a:rPr lang="en-US" dirty="0">
                <a:solidFill>
                  <a:schemeClr val="tx1"/>
                </a:solidFill>
              </a:rPr>
              <a:t> de la population de Spectrum.</a:t>
            </a:r>
          </a:p>
          <a:p>
            <a:r>
              <a:rPr lang="en-US" dirty="0">
                <a:solidFill>
                  <a:schemeClr val="tx1"/>
                </a:solidFill>
              </a:rPr>
              <a:t>Les pays </a:t>
            </a:r>
            <a:r>
              <a:rPr lang="en-US" dirty="0" err="1">
                <a:solidFill>
                  <a:schemeClr val="tx1"/>
                </a:solidFill>
              </a:rPr>
              <a:t>peuvent</a:t>
            </a:r>
            <a:r>
              <a:rPr lang="en-US" dirty="0">
                <a:solidFill>
                  <a:schemeClr val="tx1"/>
                </a:solidFill>
              </a:rPr>
              <a:t> </a:t>
            </a:r>
            <a:r>
              <a:rPr lang="en-US" dirty="0" err="1">
                <a:solidFill>
                  <a:schemeClr val="tx1"/>
                </a:solidFill>
              </a:rPr>
              <a:t>souhaiter</a:t>
            </a:r>
            <a:r>
              <a:rPr lang="en-US" dirty="0">
                <a:solidFill>
                  <a:schemeClr val="tx1"/>
                </a:solidFill>
              </a:rPr>
              <a:t> appliquer un </a:t>
            </a:r>
            <a:r>
              <a:rPr lang="en-US" dirty="0" err="1">
                <a:solidFill>
                  <a:schemeClr val="tx1"/>
                </a:solidFill>
              </a:rPr>
              <a:t>ajustement</a:t>
            </a:r>
            <a:r>
              <a:rPr lang="en-US" dirty="0">
                <a:solidFill>
                  <a:schemeClr val="tx1"/>
                </a:solidFill>
              </a:rPr>
              <a:t> </a:t>
            </a:r>
            <a:r>
              <a:rPr lang="en-US" i="1" dirty="0">
                <a:solidFill>
                  <a:schemeClr val="tx1"/>
                </a:solidFill>
              </a:rPr>
              <a:t>ad hoc </a:t>
            </a:r>
            <a:r>
              <a:rPr lang="en-US" dirty="0" err="1">
                <a:solidFill>
                  <a:schemeClr val="tx1"/>
                </a:solidFill>
              </a:rPr>
              <a:t>en</a:t>
            </a:r>
            <a:r>
              <a:rPr lang="en-US" dirty="0">
                <a:solidFill>
                  <a:schemeClr val="tx1"/>
                </a:solidFill>
              </a:rPr>
              <a:t> </a:t>
            </a:r>
            <a:r>
              <a:rPr lang="en-US" dirty="0" err="1">
                <a:solidFill>
                  <a:schemeClr val="tx1"/>
                </a:solidFill>
              </a:rPr>
              <a:t>multipliant</a:t>
            </a:r>
            <a:r>
              <a:rPr lang="en-US" dirty="0">
                <a:solidFill>
                  <a:schemeClr val="tx1"/>
                </a:solidFill>
              </a:rPr>
              <a:t> la population de 1970 par un </a:t>
            </a:r>
            <a:r>
              <a:rPr lang="en-US" dirty="0" err="1">
                <a:solidFill>
                  <a:schemeClr val="tx1"/>
                </a:solidFill>
              </a:rPr>
              <a:t>facteur</a:t>
            </a:r>
            <a:r>
              <a:rPr lang="en-US" dirty="0">
                <a:solidFill>
                  <a:schemeClr val="tx1"/>
                </a:solidFill>
              </a:rPr>
              <a:t> </a:t>
            </a:r>
            <a:r>
              <a:rPr lang="en-US" dirty="0" err="1">
                <a:solidFill>
                  <a:schemeClr val="tx1"/>
                </a:solidFill>
              </a:rPr>
              <a:t>d'échelle</a:t>
            </a:r>
            <a:r>
              <a:rPr lang="en-US" dirty="0">
                <a:solidFill>
                  <a:schemeClr val="tx1"/>
                </a:solidFill>
              </a:rPr>
              <a:t> </a:t>
            </a:r>
            <a:r>
              <a:rPr lang="en-US" dirty="0" err="1">
                <a:solidFill>
                  <a:schemeClr val="tx1"/>
                </a:solidFill>
              </a:rPr>
              <a:t>correspondant</a:t>
            </a:r>
            <a:r>
              <a:rPr lang="en-US" dirty="0">
                <a:solidFill>
                  <a:schemeClr val="tx1"/>
                </a:solidFill>
              </a:rPr>
              <a:t> à </a:t>
            </a:r>
            <a:r>
              <a:rPr lang="en-US" dirty="0" err="1">
                <a:solidFill>
                  <a:schemeClr val="tx1"/>
                </a:solidFill>
              </a:rPr>
              <a:t>leur</a:t>
            </a:r>
            <a:r>
              <a:rPr lang="en-US" dirty="0">
                <a:solidFill>
                  <a:schemeClr val="tx1"/>
                </a:solidFill>
              </a:rPr>
              <a:t> propre estimation de la population </a:t>
            </a:r>
            <a:r>
              <a:rPr lang="en-US" dirty="0" err="1">
                <a:solidFill>
                  <a:schemeClr val="tx1"/>
                </a:solidFill>
              </a:rPr>
              <a:t>en</a:t>
            </a:r>
            <a:r>
              <a:rPr lang="en-US" dirty="0">
                <a:solidFill>
                  <a:schemeClr val="tx1"/>
                </a:solidFill>
              </a:rPr>
              <a:t> 2024.</a:t>
            </a:r>
          </a:p>
          <a:p>
            <a:r>
              <a:rPr lang="en-US" dirty="0">
                <a:solidFill>
                  <a:schemeClr val="tx1"/>
                </a:solidFill>
              </a:rPr>
              <a:t>Les pays </a:t>
            </a:r>
            <a:r>
              <a:rPr lang="en-US" dirty="0" err="1">
                <a:solidFill>
                  <a:schemeClr val="tx1"/>
                </a:solidFill>
              </a:rPr>
              <a:t>peuvent</a:t>
            </a:r>
            <a:r>
              <a:rPr lang="en-US" dirty="0">
                <a:solidFill>
                  <a:schemeClr val="tx1"/>
                </a:solidFill>
              </a:rPr>
              <a:t> à la place obliger Spectrum à faire </a:t>
            </a:r>
            <a:r>
              <a:rPr lang="en-US" dirty="0" err="1">
                <a:solidFill>
                  <a:schemeClr val="tx1"/>
                </a:solidFill>
              </a:rPr>
              <a:t>correspondre</a:t>
            </a:r>
            <a:r>
              <a:rPr lang="en-US" dirty="0">
                <a:solidFill>
                  <a:schemeClr val="tx1"/>
                </a:solidFill>
              </a:rPr>
              <a:t> </a:t>
            </a:r>
            <a:r>
              <a:rPr lang="en-US" dirty="0" err="1">
                <a:solidFill>
                  <a:schemeClr val="tx1"/>
                </a:solidFill>
              </a:rPr>
              <a:t>leurs</a:t>
            </a:r>
            <a:r>
              <a:rPr lang="en-US" dirty="0">
                <a:solidFill>
                  <a:schemeClr val="tx1"/>
                </a:solidFill>
              </a:rPr>
              <a:t> projections </a:t>
            </a:r>
            <a:r>
              <a:rPr lang="en-US" sz="1800" b="0" i="0" u="none" strike="noStrike" dirty="0">
                <a:solidFill>
                  <a:srgbClr val="000000"/>
                </a:solidFill>
                <a:effectLst/>
                <a:latin typeface="Corbel" panose="020B0503020204020204" pitchFamily="34" charset="0"/>
              </a:rPr>
              <a:t>du Bureau Central des </a:t>
            </a:r>
            <a:r>
              <a:rPr lang="en-US" sz="1800" b="0" i="0" u="none" strike="noStrike" dirty="0" err="1">
                <a:solidFill>
                  <a:srgbClr val="000000"/>
                </a:solidFill>
                <a:effectLst/>
                <a:latin typeface="Corbel" panose="020B0503020204020204" pitchFamily="34" charset="0"/>
              </a:rPr>
              <a:t>Statistiques</a:t>
            </a:r>
            <a:r>
              <a:rPr lang="en-US" dirty="0">
                <a:solidFill>
                  <a:schemeClr val="tx1"/>
                </a:solidFill>
              </a:rPr>
              <a:t> à </a:t>
            </a:r>
            <a:r>
              <a:rPr lang="en-US" dirty="0" err="1">
                <a:solidFill>
                  <a:schemeClr val="tx1"/>
                </a:solidFill>
              </a:rPr>
              <a:t>l'aide</a:t>
            </a:r>
            <a:r>
              <a:rPr lang="en-US" dirty="0">
                <a:solidFill>
                  <a:schemeClr val="tx1"/>
                </a:solidFill>
              </a:rPr>
              <a:t> d'un </a:t>
            </a:r>
            <a:r>
              <a:rPr lang="en-US" dirty="0" err="1">
                <a:solidFill>
                  <a:schemeClr val="tx1"/>
                </a:solidFill>
              </a:rPr>
              <a:t>fichier</a:t>
            </a:r>
            <a:r>
              <a:rPr lang="en-US" dirty="0">
                <a:solidFill>
                  <a:schemeClr val="tx1"/>
                </a:solidFill>
              </a:rPr>
              <a:t> CSV externe.</a:t>
            </a:r>
          </a:p>
        </p:txBody>
      </p:sp>
      <p:pic>
        <p:nvPicPr>
          <p:cNvPr id="4" name="Picture 3">
            <a:extLst>
              <a:ext uri="{FF2B5EF4-FFF2-40B4-BE49-F238E27FC236}">
                <a16:creationId xmlns:a16="http://schemas.microsoft.com/office/drawing/2014/main" id="{0689D95F-5359-2F2F-9057-A411E57FBCBD}"/>
              </a:ext>
            </a:extLst>
          </p:cNvPr>
          <p:cNvPicPr>
            <a:picLocks noChangeAspect="1"/>
          </p:cNvPicPr>
          <p:nvPr/>
        </p:nvPicPr>
        <p:blipFill>
          <a:blip r:embed="rId2"/>
          <a:stretch>
            <a:fillRect/>
          </a:stretch>
        </p:blipFill>
        <p:spPr>
          <a:xfrm>
            <a:off x="4213782" y="3515901"/>
            <a:ext cx="5355896" cy="2993947"/>
          </a:xfrm>
          <a:prstGeom prst="rect">
            <a:avLst/>
          </a:prstGeom>
        </p:spPr>
      </p:pic>
    </p:spTree>
    <p:extLst>
      <p:ext uri="{BB962C8B-B14F-4D97-AF65-F5344CB8AC3E}">
        <p14:creationId xmlns:p14="http://schemas.microsoft.com/office/powerpoint/2010/main" val="2657102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1B29236-F8C4-9299-FCA4-41C09F7A6D84}"/>
              </a:ext>
            </a:extLst>
          </p:cNvPr>
          <p:cNvPicPr>
            <a:picLocks noChangeAspect="1"/>
          </p:cNvPicPr>
          <p:nvPr/>
        </p:nvPicPr>
        <p:blipFill>
          <a:blip r:embed="rId3"/>
          <a:srcRect b="9561"/>
          <a:stretch/>
        </p:blipFill>
        <p:spPr>
          <a:xfrm>
            <a:off x="371464" y="2135907"/>
            <a:ext cx="5322570" cy="3163711"/>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FC88D8BA-335E-8252-2B90-DBC55C22AF2E}"/>
              </a:ext>
            </a:extLst>
          </p:cNvPr>
          <p:cNvSpPr txBox="1"/>
          <p:nvPr/>
        </p:nvSpPr>
        <p:spPr>
          <a:xfrm>
            <a:off x="891778" y="1462712"/>
            <a:ext cx="4281941" cy="646331"/>
          </a:xfrm>
          <a:prstGeom prst="rect">
            <a:avLst/>
          </a:prstGeom>
          <a:noFill/>
        </p:spPr>
        <p:txBody>
          <a:bodyPr wrap="none" rtlCol="0">
            <a:spAutoFit/>
          </a:bodyPr>
          <a:lstStyle/>
          <a:p>
            <a:pPr algn="ctr"/>
            <a:r>
              <a:rPr lang="en-US" b="1">
                <a:solidFill>
                  <a:schemeClr val="tx1">
                    <a:lumMod val="75000"/>
                    <a:lumOff val="25000"/>
                  </a:schemeClr>
                </a:solidFill>
                <a:latin typeface="+mj-lt"/>
              </a:rPr>
              <a:t>Sources de données</a:t>
            </a:r>
          </a:p>
          <a:p>
            <a:pPr algn="ctr"/>
            <a:r>
              <a:rPr lang="en-US" sz="1800">
                <a:latin typeface="+mj-lt"/>
                <a:hlinkClick r:id="rId4"/>
              </a:rPr>
              <a:t>https://population.un.org/wpp/datasources</a:t>
            </a:r>
            <a:endParaRPr lang="en-US" b="1">
              <a:latin typeface="+mj-lt"/>
            </a:endParaRPr>
          </a:p>
        </p:txBody>
      </p:sp>
      <p:pic>
        <p:nvPicPr>
          <p:cNvPr id="7" name="Picture 6">
            <a:extLst>
              <a:ext uri="{FF2B5EF4-FFF2-40B4-BE49-F238E27FC236}">
                <a16:creationId xmlns:a16="http://schemas.microsoft.com/office/drawing/2014/main" id="{1592364C-8C6E-06DB-3B38-47BD90E3987F}"/>
              </a:ext>
            </a:extLst>
          </p:cNvPr>
          <p:cNvPicPr>
            <a:picLocks noChangeAspect="1"/>
          </p:cNvPicPr>
          <p:nvPr/>
        </p:nvPicPr>
        <p:blipFill>
          <a:blip r:embed="rId5"/>
          <a:stretch>
            <a:fillRect/>
          </a:stretch>
        </p:blipFill>
        <p:spPr>
          <a:xfrm>
            <a:off x="5884081" y="2135907"/>
            <a:ext cx="5936456" cy="4183380"/>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24418939-86C2-7D04-BD05-8B95877A1C12}"/>
              </a:ext>
            </a:extLst>
          </p:cNvPr>
          <p:cNvSpPr txBox="1"/>
          <p:nvPr/>
        </p:nvSpPr>
        <p:spPr>
          <a:xfrm>
            <a:off x="6656836" y="1462712"/>
            <a:ext cx="4390946" cy="646331"/>
          </a:xfrm>
          <a:prstGeom prst="rect">
            <a:avLst/>
          </a:prstGeom>
          <a:noFill/>
        </p:spPr>
        <p:txBody>
          <a:bodyPr wrap="none" rtlCol="0">
            <a:spAutoFit/>
          </a:bodyPr>
          <a:lstStyle/>
          <a:p>
            <a:pPr algn="ctr"/>
            <a:r>
              <a:rPr lang="en-US" b="1">
                <a:solidFill>
                  <a:schemeClr val="tx1">
                    <a:lumMod val="75000"/>
                    <a:lumOff val="25000"/>
                  </a:schemeClr>
                </a:solidFill>
                <a:latin typeface="+mj-lt"/>
              </a:rPr>
              <a:t>Portail de données</a:t>
            </a:r>
          </a:p>
          <a:p>
            <a:pPr algn="ctr"/>
            <a:r>
              <a:rPr lang="en-US" sz="1800">
                <a:latin typeface="+mj-lt"/>
                <a:hlinkClick r:id="rId6"/>
              </a:rPr>
              <a:t>https://population.un.org/dataportal/home</a:t>
            </a:r>
            <a:endParaRPr lang="en-US" b="1">
              <a:latin typeface="+mj-lt"/>
            </a:endParaRPr>
          </a:p>
        </p:txBody>
      </p:sp>
      <p:sp>
        <p:nvSpPr>
          <p:cNvPr id="3" name="TextBox 2">
            <a:extLst>
              <a:ext uri="{FF2B5EF4-FFF2-40B4-BE49-F238E27FC236}">
                <a16:creationId xmlns:a16="http://schemas.microsoft.com/office/drawing/2014/main" id="{9CFAF8B4-90AA-E0D0-04B7-F3E0756A2827}"/>
              </a:ext>
            </a:extLst>
          </p:cNvPr>
          <p:cNvSpPr txBox="1"/>
          <p:nvPr/>
        </p:nvSpPr>
        <p:spPr>
          <a:xfrm>
            <a:off x="3183312" y="556564"/>
            <a:ext cx="5825377" cy="646331"/>
          </a:xfrm>
          <a:prstGeom prst="rect">
            <a:avLst/>
          </a:prstGeom>
          <a:noFill/>
        </p:spPr>
        <p:txBody>
          <a:bodyPr wrap="none" rtlCol="0">
            <a:spAutoFit/>
          </a:bodyPr>
          <a:lstStyle/>
          <a:p>
            <a:r>
              <a:rPr lang="en-US" sz="3600" b="1">
                <a:solidFill>
                  <a:schemeClr val="tx1">
                    <a:lumMod val="75000"/>
                    <a:lumOff val="25000"/>
                  </a:schemeClr>
                </a:solidFill>
              </a:rPr>
              <a:t>WPP 2024 : Ressources en ligne</a:t>
            </a:r>
          </a:p>
        </p:txBody>
      </p:sp>
      <p:pic>
        <p:nvPicPr>
          <p:cNvPr id="9" name="Picture 8">
            <a:extLst>
              <a:ext uri="{FF2B5EF4-FFF2-40B4-BE49-F238E27FC236}">
                <a16:creationId xmlns:a16="http://schemas.microsoft.com/office/drawing/2014/main" id="{C363E806-ADB0-D260-D62F-DF963935B060}"/>
              </a:ext>
            </a:extLst>
          </p:cNvPr>
          <p:cNvPicPr>
            <a:picLocks noChangeAspect="1"/>
          </p:cNvPicPr>
          <p:nvPr/>
        </p:nvPicPr>
        <p:blipFill>
          <a:blip r:embed="rId7"/>
          <a:srcRect t="-1" r="33151" b="63116"/>
          <a:stretch/>
        </p:blipFill>
        <p:spPr>
          <a:xfrm>
            <a:off x="371464" y="5395288"/>
            <a:ext cx="3479644" cy="100908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3522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96421A-C2FF-1CFD-072F-2F51422AD79C}"/>
              </a:ext>
            </a:extLst>
          </p:cNvPr>
          <p:cNvPicPr>
            <a:picLocks noChangeAspect="1"/>
          </p:cNvPicPr>
          <p:nvPr/>
        </p:nvPicPr>
        <p:blipFill>
          <a:blip r:embed="rId2"/>
          <a:stretch>
            <a:fillRect/>
          </a:stretch>
        </p:blipFill>
        <p:spPr>
          <a:xfrm>
            <a:off x="2809188" y="1080364"/>
            <a:ext cx="9382812" cy="1562318"/>
          </a:xfrm>
          <a:prstGeom prst="rect">
            <a:avLst/>
          </a:prstGeom>
        </p:spPr>
      </p:pic>
      <p:sp>
        <p:nvSpPr>
          <p:cNvPr id="2" name="Title 1">
            <a:extLst>
              <a:ext uri="{FF2B5EF4-FFF2-40B4-BE49-F238E27FC236}">
                <a16:creationId xmlns:a16="http://schemas.microsoft.com/office/drawing/2014/main" id="{749A5BE7-8013-A517-71EB-7A7E855AB1E8}"/>
              </a:ext>
            </a:extLst>
          </p:cNvPr>
          <p:cNvSpPr>
            <a:spLocks noGrp="1"/>
          </p:cNvSpPr>
          <p:nvPr>
            <p:ph type="title"/>
          </p:nvPr>
        </p:nvSpPr>
        <p:spPr/>
        <p:txBody>
          <a:bodyPr/>
          <a:lstStyle/>
          <a:p>
            <a:r>
              <a:rPr lang="en-US"/>
              <a:t>Mise à jour des données du programme</a:t>
            </a:r>
          </a:p>
        </p:txBody>
      </p:sp>
      <p:sp>
        <p:nvSpPr>
          <p:cNvPr id="9" name="Content Placeholder 8">
            <a:extLst>
              <a:ext uri="{FF2B5EF4-FFF2-40B4-BE49-F238E27FC236}">
                <a16:creationId xmlns:a16="http://schemas.microsoft.com/office/drawing/2014/main" id="{6D683964-749A-FE23-8A2B-5C8C49A89B57}"/>
              </a:ext>
            </a:extLst>
          </p:cNvPr>
          <p:cNvSpPr>
            <a:spLocks noGrp="1"/>
          </p:cNvSpPr>
          <p:nvPr>
            <p:ph idx="1"/>
          </p:nvPr>
        </p:nvSpPr>
        <p:spPr>
          <a:xfrm>
            <a:off x="3869268" y="2876550"/>
            <a:ext cx="7315200" cy="3108198"/>
          </a:xfrm>
        </p:spPr>
        <p:txBody>
          <a:bodyPr>
            <a:normAutofit fontScale="92500" lnSpcReduction="10000"/>
          </a:bodyPr>
          <a:lstStyle/>
          <a:p>
            <a:r>
              <a:rPr lang="en-US" b="1" dirty="0">
                <a:solidFill>
                  <a:schemeClr val="accent5"/>
                </a:solidFill>
              </a:rPr>
              <a:t>PTME</a:t>
            </a:r>
          </a:p>
          <a:p>
            <a:r>
              <a:rPr lang="en-US" b="1" dirty="0">
                <a:solidFill>
                  <a:schemeClr val="accent5"/>
                </a:solidFill>
              </a:rPr>
              <a:t>Tests de CPN</a:t>
            </a:r>
          </a:p>
          <a:p>
            <a:r>
              <a:rPr lang="en-US" b="1" dirty="0">
                <a:solidFill>
                  <a:schemeClr val="accent5"/>
                </a:solidFill>
              </a:rPr>
              <a:t>ART</a:t>
            </a:r>
          </a:p>
          <a:p>
            <a:r>
              <a:rPr lang="en-US" b="1" dirty="0" err="1">
                <a:solidFill>
                  <a:schemeClr val="accent5"/>
                </a:solidFill>
              </a:rPr>
              <a:t>Dépistage</a:t>
            </a:r>
            <a:r>
              <a:rPr lang="en-US" b="1" dirty="0">
                <a:solidFill>
                  <a:schemeClr val="accent5"/>
                </a:solidFill>
              </a:rPr>
              <a:t> du VIH</a:t>
            </a:r>
          </a:p>
          <a:p>
            <a:r>
              <a:rPr lang="en-US" b="1" dirty="0" err="1">
                <a:solidFill>
                  <a:schemeClr val="accent5"/>
                </a:solidFill>
              </a:rPr>
              <a:t>Connaissance</a:t>
            </a:r>
            <a:r>
              <a:rPr lang="en-US" b="1" dirty="0">
                <a:solidFill>
                  <a:schemeClr val="accent5"/>
                </a:solidFill>
              </a:rPr>
              <a:t> du </a:t>
            </a:r>
            <a:r>
              <a:rPr lang="en-US" b="1" dirty="0" err="1">
                <a:solidFill>
                  <a:schemeClr val="accent5"/>
                </a:solidFill>
              </a:rPr>
              <a:t>statut</a:t>
            </a:r>
            <a:endParaRPr lang="en-US" b="1" dirty="0">
              <a:solidFill>
                <a:schemeClr val="accent5"/>
              </a:solidFill>
            </a:endParaRPr>
          </a:p>
          <a:p>
            <a:r>
              <a:rPr lang="en-US" b="1" dirty="0">
                <a:solidFill>
                  <a:schemeClr val="accent5"/>
                </a:solidFill>
              </a:rPr>
              <a:t>Suppression </a:t>
            </a:r>
            <a:r>
              <a:rPr lang="en-US" b="1" dirty="0" err="1">
                <a:solidFill>
                  <a:schemeClr val="accent5"/>
                </a:solidFill>
              </a:rPr>
              <a:t>virale</a:t>
            </a:r>
            <a:endParaRPr lang="en-US" b="1" dirty="0">
              <a:solidFill>
                <a:schemeClr val="accent5"/>
              </a:solidFill>
            </a:endParaRPr>
          </a:p>
          <a:p>
            <a:r>
              <a:rPr lang="en-US" dirty="0"/>
              <a:t>Populations </a:t>
            </a:r>
            <a:r>
              <a:rPr lang="en-US" dirty="0" err="1"/>
              <a:t>clés</a:t>
            </a:r>
            <a:endParaRPr lang="en-US" dirty="0"/>
          </a:p>
          <a:p>
            <a:r>
              <a:rPr lang="en-US" b="1" dirty="0" err="1">
                <a:solidFill>
                  <a:schemeClr val="accent5"/>
                </a:solidFill>
              </a:rPr>
              <a:t>Méningite</a:t>
            </a:r>
            <a:r>
              <a:rPr lang="en-US" b="1" dirty="0">
                <a:solidFill>
                  <a:schemeClr val="accent5"/>
                </a:solidFill>
              </a:rPr>
              <a:t> à </a:t>
            </a:r>
            <a:r>
              <a:rPr lang="en-US" b="1" dirty="0" err="1">
                <a:solidFill>
                  <a:schemeClr val="accent5"/>
                </a:solidFill>
              </a:rPr>
              <a:t>cryptocoques</a:t>
            </a:r>
            <a:r>
              <a:rPr lang="en-US" b="1" dirty="0">
                <a:solidFill>
                  <a:schemeClr val="accent5"/>
                </a:solidFill>
              </a:rPr>
              <a:t> </a:t>
            </a:r>
            <a:r>
              <a:rPr lang="en-US" dirty="0"/>
              <a:t>(</a:t>
            </a:r>
            <a:r>
              <a:rPr lang="en-US" b="1" dirty="0">
                <a:solidFill>
                  <a:schemeClr val="accent6"/>
                </a:solidFill>
              </a:rPr>
              <a:t>NOUVEAU</a:t>
            </a:r>
            <a:r>
              <a:rPr lang="en-US" dirty="0"/>
              <a:t>)</a:t>
            </a:r>
          </a:p>
        </p:txBody>
      </p:sp>
      <p:sp>
        <p:nvSpPr>
          <p:cNvPr id="6" name="Oval 5">
            <a:extLst>
              <a:ext uri="{FF2B5EF4-FFF2-40B4-BE49-F238E27FC236}">
                <a16:creationId xmlns:a16="http://schemas.microsoft.com/office/drawing/2014/main" id="{7FB79A02-007B-D8A4-713D-3CB9BA177550}"/>
              </a:ext>
            </a:extLst>
          </p:cNvPr>
          <p:cNvSpPr/>
          <p:nvPr/>
        </p:nvSpPr>
        <p:spPr>
          <a:xfrm>
            <a:off x="4697768" y="2355262"/>
            <a:ext cx="1398232" cy="3143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0173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EFF795-EA45-41A7-54B8-30F2904A2DEF}"/>
              </a:ext>
            </a:extLst>
          </p:cNvPr>
          <p:cNvPicPr>
            <a:picLocks noChangeAspect="1"/>
          </p:cNvPicPr>
          <p:nvPr/>
        </p:nvPicPr>
        <p:blipFill>
          <a:blip r:embed="rId3"/>
          <a:stretch>
            <a:fillRect/>
          </a:stretch>
        </p:blipFill>
        <p:spPr>
          <a:xfrm>
            <a:off x="3676453" y="5439255"/>
            <a:ext cx="7768609" cy="800212"/>
          </a:xfrm>
          <a:prstGeom prst="rect">
            <a:avLst/>
          </a:prstGeom>
        </p:spPr>
      </p:pic>
      <p:pic>
        <p:nvPicPr>
          <p:cNvPr id="5" name="Picture 4">
            <a:extLst>
              <a:ext uri="{FF2B5EF4-FFF2-40B4-BE49-F238E27FC236}">
                <a16:creationId xmlns:a16="http://schemas.microsoft.com/office/drawing/2014/main" id="{A7DC331B-7271-71AB-3936-3401FD889460}"/>
              </a:ext>
            </a:extLst>
          </p:cNvPr>
          <p:cNvPicPr>
            <a:picLocks noChangeAspect="1"/>
          </p:cNvPicPr>
          <p:nvPr/>
        </p:nvPicPr>
        <p:blipFill>
          <a:blip r:embed="rId4"/>
          <a:stretch>
            <a:fillRect/>
          </a:stretch>
        </p:blipFill>
        <p:spPr>
          <a:xfrm>
            <a:off x="3601039" y="856050"/>
            <a:ext cx="7844024" cy="4522987"/>
          </a:xfrm>
          <a:prstGeom prst="rect">
            <a:avLst/>
          </a:prstGeom>
        </p:spPr>
      </p:pic>
      <p:sp>
        <p:nvSpPr>
          <p:cNvPr id="2" name="Title 1">
            <a:extLst>
              <a:ext uri="{FF2B5EF4-FFF2-40B4-BE49-F238E27FC236}">
                <a16:creationId xmlns:a16="http://schemas.microsoft.com/office/drawing/2014/main" id="{DAFA7C71-416D-7E17-4A38-7A2AB09FB3F4}"/>
              </a:ext>
            </a:extLst>
          </p:cNvPr>
          <p:cNvSpPr>
            <a:spLocks noGrp="1"/>
          </p:cNvSpPr>
          <p:nvPr>
            <p:ph type="title"/>
          </p:nvPr>
        </p:nvSpPr>
        <p:spPr>
          <a:xfrm>
            <a:off x="252919" y="1123838"/>
            <a:ext cx="2947482" cy="1076438"/>
          </a:xfrm>
        </p:spPr>
        <p:txBody>
          <a:bodyPr>
            <a:normAutofit/>
          </a:bodyPr>
          <a:lstStyle/>
          <a:p>
            <a:r>
              <a:rPr lang="en-US" sz="3200" b="1"/>
              <a:t>PTME</a:t>
            </a:r>
          </a:p>
        </p:txBody>
      </p:sp>
      <p:sp>
        <p:nvSpPr>
          <p:cNvPr id="4" name="TextBox 3">
            <a:extLst>
              <a:ext uri="{FF2B5EF4-FFF2-40B4-BE49-F238E27FC236}">
                <a16:creationId xmlns:a16="http://schemas.microsoft.com/office/drawing/2014/main" id="{8A43B42C-8735-47D7-10FA-E08026E83581}"/>
              </a:ext>
            </a:extLst>
          </p:cNvPr>
          <p:cNvSpPr txBox="1"/>
          <p:nvPr/>
        </p:nvSpPr>
        <p:spPr>
          <a:xfrm>
            <a:off x="135452" y="1928657"/>
            <a:ext cx="3165522" cy="3600986"/>
          </a:xfrm>
          <a:prstGeom prst="rect">
            <a:avLst/>
          </a:prstGeom>
          <a:noFill/>
        </p:spPr>
        <p:txBody>
          <a:bodyPr wrap="square" rtlCol="0">
            <a:spAutoFit/>
          </a:bodyPr>
          <a:lstStyle/>
          <a:p>
            <a:pPr marL="342900" indent="-342900">
              <a:buFont typeface="+mj-lt"/>
              <a:buAutoNum type="arabicPeriod"/>
            </a:pPr>
            <a:r>
              <a:rPr lang="en-US" sz="1600" dirty="0" err="1">
                <a:solidFill>
                  <a:schemeClr val="bg1"/>
                </a:solidFill>
              </a:rPr>
              <a:t>Afficher</a:t>
            </a:r>
            <a:r>
              <a:rPr lang="en-US" sz="1600" dirty="0">
                <a:solidFill>
                  <a:schemeClr val="bg1"/>
                </a:solidFill>
              </a:rPr>
              <a:t> les </a:t>
            </a:r>
            <a:r>
              <a:rPr lang="en-US" sz="1600" dirty="0" err="1">
                <a:solidFill>
                  <a:schemeClr val="bg1"/>
                </a:solidFill>
              </a:rPr>
              <a:t>numéros</a:t>
            </a:r>
            <a:endParaRPr lang="en-US" sz="1600" dirty="0">
              <a:solidFill>
                <a:schemeClr val="bg1"/>
              </a:solidFill>
            </a:endParaRPr>
          </a:p>
          <a:p>
            <a:pPr marL="342900" indent="-342900">
              <a:buFont typeface="+mj-lt"/>
              <a:buAutoNum type="arabicPeriod"/>
            </a:pPr>
            <a:r>
              <a:rPr lang="en-US" sz="1600" dirty="0" err="1">
                <a:solidFill>
                  <a:schemeClr val="bg1"/>
                </a:solidFill>
              </a:rPr>
              <a:t>Ajouter</a:t>
            </a:r>
            <a:r>
              <a:rPr lang="en-US" sz="1600" dirty="0">
                <a:solidFill>
                  <a:schemeClr val="bg1"/>
                </a:solidFill>
              </a:rPr>
              <a:t> les données </a:t>
            </a:r>
            <a:r>
              <a:rPr lang="en-US" sz="1600" dirty="0" err="1">
                <a:solidFill>
                  <a:schemeClr val="bg1"/>
                </a:solidFill>
              </a:rPr>
              <a:t>prénatales</a:t>
            </a:r>
            <a:r>
              <a:rPr lang="en-US" sz="1600" dirty="0">
                <a:solidFill>
                  <a:schemeClr val="bg1"/>
                </a:solidFill>
              </a:rPr>
              <a:t> pour 2024</a:t>
            </a:r>
          </a:p>
          <a:p>
            <a:pPr marL="342900" indent="-342900">
              <a:buFont typeface="+mj-lt"/>
              <a:buAutoNum type="arabicPeriod"/>
            </a:pPr>
            <a:r>
              <a:rPr lang="en-US" sz="1600" dirty="0">
                <a:solidFill>
                  <a:schemeClr val="bg1"/>
                </a:solidFill>
              </a:rPr>
              <a:t>Examen de la </a:t>
            </a:r>
            <a:r>
              <a:rPr lang="en-US" sz="1600" dirty="0" err="1">
                <a:solidFill>
                  <a:schemeClr val="bg1"/>
                </a:solidFill>
              </a:rPr>
              <a:t>rétention</a:t>
            </a:r>
            <a:r>
              <a:rPr lang="en-US" sz="1600" dirty="0">
                <a:solidFill>
                  <a:schemeClr val="bg1"/>
                </a:solidFill>
              </a:rPr>
              <a:t> à </a:t>
            </a:r>
            <a:r>
              <a:rPr lang="en-US" sz="1600" dirty="0" err="1">
                <a:solidFill>
                  <a:schemeClr val="bg1"/>
                </a:solidFill>
              </a:rPr>
              <a:t>l'accouchement</a:t>
            </a:r>
            <a:endParaRPr lang="en-US" sz="1600" dirty="0">
              <a:solidFill>
                <a:schemeClr val="bg1"/>
              </a:solidFill>
            </a:endParaRPr>
          </a:p>
          <a:p>
            <a:pPr marL="800100" lvl="1" indent="-342900">
              <a:buFont typeface="Arial" panose="020B0604020202020204" pitchFamily="34" charset="0"/>
              <a:buChar char="•"/>
            </a:pPr>
            <a:r>
              <a:rPr lang="en-US" sz="1600" b="1" dirty="0">
                <a:solidFill>
                  <a:schemeClr val="bg1"/>
                </a:solidFill>
              </a:rPr>
              <a:t>Valeur par </a:t>
            </a:r>
            <a:r>
              <a:rPr lang="en-US" sz="1600" b="1" dirty="0" err="1">
                <a:solidFill>
                  <a:schemeClr val="bg1"/>
                </a:solidFill>
              </a:rPr>
              <a:t>défaut</a:t>
            </a:r>
            <a:r>
              <a:rPr lang="en-US" sz="1600" b="1" dirty="0">
                <a:solidFill>
                  <a:schemeClr val="bg1"/>
                </a:solidFill>
              </a:rPr>
              <a:t> : </a:t>
            </a:r>
            <a:r>
              <a:rPr lang="en-US" sz="1600" dirty="0">
                <a:solidFill>
                  <a:schemeClr val="bg1"/>
                </a:solidFill>
              </a:rPr>
              <a:t>80 %.</a:t>
            </a:r>
          </a:p>
          <a:p>
            <a:pPr marL="342900" indent="-342900">
              <a:buFont typeface="+mj-lt"/>
              <a:buAutoNum type="arabicPeriod"/>
            </a:pPr>
            <a:r>
              <a:rPr lang="en-US" sz="1600" dirty="0">
                <a:solidFill>
                  <a:schemeClr val="bg1"/>
                </a:solidFill>
              </a:rPr>
              <a:t>Examiner les abandons </a:t>
            </a:r>
            <a:r>
              <a:rPr lang="en-US" sz="1600" dirty="0" err="1">
                <a:solidFill>
                  <a:schemeClr val="bg1"/>
                </a:solidFill>
              </a:rPr>
              <a:t>mensuels</a:t>
            </a:r>
            <a:r>
              <a:rPr lang="en-US" sz="1600" dirty="0">
                <a:solidFill>
                  <a:schemeClr val="bg1"/>
                </a:solidFill>
              </a:rPr>
              <a:t> pendant </a:t>
            </a:r>
            <a:r>
              <a:rPr lang="en-US" sz="1600" dirty="0" err="1">
                <a:solidFill>
                  <a:schemeClr val="bg1"/>
                </a:solidFill>
              </a:rPr>
              <a:t>l'allaitement</a:t>
            </a:r>
            <a:endParaRPr lang="en-US" sz="1600" dirty="0">
              <a:solidFill>
                <a:schemeClr val="bg1"/>
              </a:solidFill>
            </a:endParaRPr>
          </a:p>
          <a:p>
            <a:pPr lvl="1"/>
            <a:r>
              <a:rPr lang="en-US" sz="1600" b="1" dirty="0">
                <a:solidFill>
                  <a:schemeClr val="bg1"/>
                </a:solidFill>
              </a:rPr>
              <a:t>Valeur par </a:t>
            </a:r>
            <a:r>
              <a:rPr lang="en-US" sz="1600" b="1" dirty="0" err="1">
                <a:solidFill>
                  <a:schemeClr val="bg1"/>
                </a:solidFill>
              </a:rPr>
              <a:t>défaut</a:t>
            </a:r>
            <a:r>
              <a:rPr lang="en-US" sz="1600" b="1" dirty="0">
                <a:solidFill>
                  <a:schemeClr val="bg1"/>
                </a:solidFill>
              </a:rPr>
              <a:t> :</a:t>
            </a:r>
          </a:p>
          <a:p>
            <a:pPr marL="800100" lvl="1" indent="-342900">
              <a:buFont typeface="Arial" panose="020B0604020202020204" pitchFamily="34" charset="0"/>
              <a:buChar char="•"/>
            </a:pPr>
            <a:r>
              <a:rPr lang="en-US" sz="1600" dirty="0">
                <a:solidFill>
                  <a:schemeClr val="bg1"/>
                </a:solidFill>
              </a:rPr>
              <a:t>1,2 % à 0-12 </a:t>
            </a:r>
            <a:r>
              <a:rPr lang="en-US" sz="1600" dirty="0" err="1">
                <a:solidFill>
                  <a:schemeClr val="bg1"/>
                </a:solidFill>
              </a:rPr>
              <a:t>mois</a:t>
            </a:r>
            <a:endParaRPr lang="en-US" sz="1600" dirty="0">
              <a:solidFill>
                <a:schemeClr val="bg1"/>
              </a:solidFill>
            </a:endParaRPr>
          </a:p>
          <a:p>
            <a:pPr marL="800100" lvl="1" indent="-342900">
              <a:buFont typeface="Arial" panose="020B0604020202020204" pitchFamily="34" charset="0"/>
              <a:buChar char="•"/>
            </a:pPr>
            <a:r>
              <a:rPr lang="en-US" sz="1600" dirty="0">
                <a:solidFill>
                  <a:schemeClr val="bg1"/>
                </a:solidFill>
              </a:rPr>
              <a:t>0,7 % à 12 </a:t>
            </a:r>
            <a:r>
              <a:rPr lang="en-US" sz="1600" dirty="0" err="1">
                <a:solidFill>
                  <a:schemeClr val="bg1"/>
                </a:solidFill>
              </a:rPr>
              <a:t>mois</a:t>
            </a:r>
            <a:r>
              <a:rPr lang="en-US" sz="1600" dirty="0">
                <a:solidFill>
                  <a:schemeClr val="bg1"/>
                </a:solidFill>
              </a:rPr>
              <a:t> et plus</a:t>
            </a:r>
          </a:p>
          <a:p>
            <a:pPr marL="342900" indent="-342900">
              <a:buFont typeface="+mj-lt"/>
              <a:buAutoNum type="arabicPeriod"/>
            </a:pPr>
            <a:r>
              <a:rPr lang="en-US" sz="1800" b="0" i="0" u="none" strike="noStrike" dirty="0" err="1">
                <a:solidFill>
                  <a:schemeClr val="bg1"/>
                </a:solidFill>
                <a:effectLst/>
                <a:latin typeface="Corbel" panose="020B0503020204020204" pitchFamily="34" charset="0"/>
              </a:rPr>
              <a:t>Visualiser</a:t>
            </a:r>
            <a:r>
              <a:rPr lang="en-US" sz="1800" b="0" i="0" u="none" strike="noStrike" dirty="0">
                <a:solidFill>
                  <a:schemeClr val="bg1"/>
                </a:solidFill>
                <a:effectLst/>
                <a:latin typeface="Corbel" panose="020B0503020204020204" pitchFamily="34" charset="0"/>
              </a:rPr>
              <a:t> les </a:t>
            </a:r>
            <a:r>
              <a:rPr lang="en-US" sz="1800" b="0" i="0" u="none" strike="noStrike" dirty="0" err="1">
                <a:solidFill>
                  <a:schemeClr val="bg1"/>
                </a:solidFill>
                <a:effectLst/>
                <a:latin typeface="Corbel" panose="020B0503020204020204" pitchFamily="34" charset="0"/>
              </a:rPr>
              <a:t>valeurs</a:t>
            </a:r>
            <a:endParaRPr lang="en-US" sz="1800" b="0" i="0" u="none" strike="noStrike" dirty="0">
              <a:solidFill>
                <a:schemeClr val="bg1"/>
              </a:solidFill>
              <a:effectLst/>
              <a:latin typeface="Corbel" panose="020B0503020204020204" pitchFamily="34" charset="0"/>
            </a:endParaRPr>
          </a:p>
          <a:p>
            <a:pPr marL="342900" indent="-342900">
              <a:buFont typeface="+mj-lt"/>
              <a:buAutoNum type="arabicPeriod"/>
            </a:pPr>
            <a:r>
              <a:rPr lang="en-US" sz="1600" dirty="0">
                <a:solidFill>
                  <a:schemeClr val="bg1"/>
                </a:solidFill>
              </a:rPr>
              <a:t>Examiner les </a:t>
            </a:r>
            <a:r>
              <a:rPr lang="en-US" sz="1600" dirty="0" err="1">
                <a:solidFill>
                  <a:schemeClr val="bg1"/>
                </a:solidFill>
              </a:rPr>
              <a:t>schémas</a:t>
            </a:r>
            <a:r>
              <a:rPr lang="en-US" sz="1600" dirty="0">
                <a:solidFill>
                  <a:schemeClr val="bg1"/>
                </a:solidFill>
              </a:rPr>
              <a:t> </a:t>
            </a:r>
            <a:r>
              <a:rPr lang="en-US" sz="1600" dirty="0" err="1">
                <a:solidFill>
                  <a:schemeClr val="bg1"/>
                </a:solidFill>
              </a:rPr>
              <a:t>d'allaitement</a:t>
            </a:r>
            <a:endParaRPr lang="en-US" sz="1600" dirty="0">
              <a:solidFill>
                <a:schemeClr val="bg1"/>
              </a:solidFill>
            </a:endParaRPr>
          </a:p>
        </p:txBody>
      </p:sp>
      <p:sp>
        <p:nvSpPr>
          <p:cNvPr id="8" name="Rectangle 7">
            <a:extLst>
              <a:ext uri="{FF2B5EF4-FFF2-40B4-BE49-F238E27FC236}">
                <a16:creationId xmlns:a16="http://schemas.microsoft.com/office/drawing/2014/main" id="{96BFEA02-5D8D-71CB-008B-13CC97591BFD}"/>
              </a:ext>
            </a:extLst>
          </p:cNvPr>
          <p:cNvSpPr/>
          <p:nvPr/>
        </p:nvSpPr>
        <p:spPr>
          <a:xfrm>
            <a:off x="7647112" y="2393575"/>
            <a:ext cx="371475" cy="7979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963C808-A5F6-686A-27F7-B4FBE137B6AE}"/>
              </a:ext>
            </a:extLst>
          </p:cNvPr>
          <p:cNvSpPr/>
          <p:nvPr/>
        </p:nvSpPr>
        <p:spPr>
          <a:xfrm>
            <a:off x="7542337" y="3229605"/>
            <a:ext cx="581024"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960243A-C8D6-6579-DA8E-B2C62BC8D882}"/>
              </a:ext>
            </a:extLst>
          </p:cNvPr>
          <p:cNvSpPr/>
          <p:nvPr/>
        </p:nvSpPr>
        <p:spPr>
          <a:xfrm>
            <a:off x="9345645" y="1018639"/>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1</a:t>
            </a:r>
          </a:p>
        </p:txBody>
      </p:sp>
      <p:sp>
        <p:nvSpPr>
          <p:cNvPr id="11" name="Oval 10">
            <a:extLst>
              <a:ext uri="{FF2B5EF4-FFF2-40B4-BE49-F238E27FC236}">
                <a16:creationId xmlns:a16="http://schemas.microsoft.com/office/drawing/2014/main" id="{305D5A71-A7CB-BF2A-1E65-41DCA0456278}"/>
              </a:ext>
            </a:extLst>
          </p:cNvPr>
          <p:cNvSpPr/>
          <p:nvPr/>
        </p:nvSpPr>
        <p:spPr>
          <a:xfrm>
            <a:off x="7456684" y="2178719"/>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2</a:t>
            </a:r>
          </a:p>
        </p:txBody>
      </p:sp>
      <p:sp>
        <p:nvSpPr>
          <p:cNvPr id="12" name="Oval 11">
            <a:extLst>
              <a:ext uri="{FF2B5EF4-FFF2-40B4-BE49-F238E27FC236}">
                <a16:creationId xmlns:a16="http://schemas.microsoft.com/office/drawing/2014/main" id="{7CE76D5C-03DC-6B23-3EE7-75DDA07EDB05}"/>
              </a:ext>
            </a:extLst>
          </p:cNvPr>
          <p:cNvSpPr/>
          <p:nvPr/>
        </p:nvSpPr>
        <p:spPr>
          <a:xfrm>
            <a:off x="7230418" y="3008625"/>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3</a:t>
            </a:r>
          </a:p>
        </p:txBody>
      </p:sp>
      <p:sp>
        <p:nvSpPr>
          <p:cNvPr id="13" name="Rectangle 12">
            <a:extLst>
              <a:ext uri="{FF2B5EF4-FFF2-40B4-BE49-F238E27FC236}">
                <a16:creationId xmlns:a16="http://schemas.microsoft.com/office/drawing/2014/main" id="{55D04721-FD56-74F2-93E1-2168C7790405}"/>
              </a:ext>
            </a:extLst>
          </p:cNvPr>
          <p:cNvSpPr/>
          <p:nvPr/>
        </p:nvSpPr>
        <p:spPr>
          <a:xfrm>
            <a:off x="7461448" y="4608533"/>
            <a:ext cx="581024"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51129B2-94FE-94D6-8D0E-93C167F91E6C}"/>
              </a:ext>
            </a:extLst>
          </p:cNvPr>
          <p:cNvSpPr/>
          <p:nvPr/>
        </p:nvSpPr>
        <p:spPr>
          <a:xfrm>
            <a:off x="7276074" y="4562813"/>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4</a:t>
            </a:r>
          </a:p>
        </p:txBody>
      </p:sp>
      <p:sp>
        <p:nvSpPr>
          <p:cNvPr id="15" name="Oval 14">
            <a:extLst>
              <a:ext uri="{FF2B5EF4-FFF2-40B4-BE49-F238E27FC236}">
                <a16:creationId xmlns:a16="http://schemas.microsoft.com/office/drawing/2014/main" id="{90577C4A-654E-40AF-FB60-862ACC2972F4}"/>
              </a:ext>
            </a:extLst>
          </p:cNvPr>
          <p:cNvSpPr/>
          <p:nvPr/>
        </p:nvSpPr>
        <p:spPr>
          <a:xfrm>
            <a:off x="9345645" y="5486069"/>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latin typeface="Calibri (Body)"/>
              </a:rPr>
              <a:t>5</a:t>
            </a:r>
          </a:p>
        </p:txBody>
      </p:sp>
      <p:sp>
        <p:nvSpPr>
          <p:cNvPr id="18" name="Oval 17">
            <a:extLst>
              <a:ext uri="{FF2B5EF4-FFF2-40B4-BE49-F238E27FC236}">
                <a16:creationId xmlns:a16="http://schemas.microsoft.com/office/drawing/2014/main" id="{2312A74C-9CE5-12B8-B5FF-E0EA35E516B1}"/>
              </a:ext>
            </a:extLst>
          </p:cNvPr>
          <p:cNvSpPr/>
          <p:nvPr/>
        </p:nvSpPr>
        <p:spPr>
          <a:xfrm>
            <a:off x="5038718" y="5504382"/>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6</a:t>
            </a:r>
          </a:p>
        </p:txBody>
      </p:sp>
      <p:pic>
        <p:nvPicPr>
          <p:cNvPr id="19" name="Picture 18">
            <a:extLst>
              <a:ext uri="{FF2B5EF4-FFF2-40B4-BE49-F238E27FC236}">
                <a16:creationId xmlns:a16="http://schemas.microsoft.com/office/drawing/2014/main" id="{1C5DF5F6-6290-B787-5D62-3055A9D475D3}"/>
              </a:ext>
            </a:extLst>
          </p:cNvPr>
          <p:cNvPicPr>
            <a:picLocks noChangeAspect="1"/>
          </p:cNvPicPr>
          <p:nvPr/>
        </p:nvPicPr>
        <p:blipFill>
          <a:blip r:embed="rId5"/>
          <a:stretch>
            <a:fillRect/>
          </a:stretch>
        </p:blipFill>
        <p:spPr>
          <a:xfrm>
            <a:off x="654134" y="314860"/>
            <a:ext cx="2145051" cy="703779"/>
          </a:xfrm>
          <a:prstGeom prst="rect">
            <a:avLst/>
          </a:prstGeom>
          <a:ln>
            <a:solidFill>
              <a:schemeClr val="tx1"/>
            </a:solidFill>
          </a:ln>
        </p:spPr>
      </p:pic>
    </p:spTree>
    <p:extLst>
      <p:ext uri="{BB962C8B-B14F-4D97-AF65-F5344CB8AC3E}">
        <p14:creationId xmlns:p14="http://schemas.microsoft.com/office/powerpoint/2010/main" val="2443329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04FD3-7903-1380-6BBB-EA3CDD86E869}"/>
              </a:ext>
            </a:extLst>
          </p:cNvPr>
          <p:cNvSpPr>
            <a:spLocks noGrp="1"/>
          </p:cNvSpPr>
          <p:nvPr>
            <p:ph type="title"/>
          </p:nvPr>
        </p:nvSpPr>
        <p:spPr/>
        <p:txBody>
          <a:bodyPr>
            <a:normAutofit/>
          </a:bodyPr>
          <a:lstStyle/>
          <a:p>
            <a:r>
              <a:rPr lang="en-US" sz="3200" b="1"/>
              <a:t>PTME</a:t>
            </a:r>
            <a:br>
              <a:rPr lang="en-US" sz="3200" b="1"/>
            </a:br>
            <a:r>
              <a:rPr lang="en-US" sz="3200"/>
              <a:t>Valeurs du graphique</a:t>
            </a:r>
          </a:p>
        </p:txBody>
      </p:sp>
      <p:sp>
        <p:nvSpPr>
          <p:cNvPr id="12" name="TextBox 11">
            <a:extLst>
              <a:ext uri="{FF2B5EF4-FFF2-40B4-BE49-F238E27FC236}">
                <a16:creationId xmlns:a16="http://schemas.microsoft.com/office/drawing/2014/main" id="{E4BC3E74-4F05-84B8-7853-74FCB0CF2042}"/>
              </a:ext>
            </a:extLst>
          </p:cNvPr>
          <p:cNvSpPr txBox="1"/>
          <p:nvPr/>
        </p:nvSpPr>
        <p:spPr>
          <a:xfrm>
            <a:off x="4296701" y="5237225"/>
            <a:ext cx="6841067" cy="646331"/>
          </a:xfrm>
          <a:prstGeom prst="rect">
            <a:avLst/>
          </a:prstGeom>
          <a:noFill/>
        </p:spPr>
        <p:txBody>
          <a:bodyPr wrap="square" rtlCol="0">
            <a:spAutoFit/>
          </a:bodyPr>
          <a:lstStyle/>
          <a:p>
            <a:r>
              <a:rPr lang="en-US"/>
              <a:t>Les différences importantes d'une année sur l'autre dans les chiffres globaux de la PTME ou dans la combinaison de régimes peuvent être le signe d'erreurs dans la saisie des données.</a:t>
            </a:r>
          </a:p>
        </p:txBody>
      </p:sp>
      <p:pic>
        <p:nvPicPr>
          <p:cNvPr id="13" name="Picture 12">
            <a:extLst>
              <a:ext uri="{FF2B5EF4-FFF2-40B4-BE49-F238E27FC236}">
                <a16:creationId xmlns:a16="http://schemas.microsoft.com/office/drawing/2014/main" id="{20DD7292-DA2A-DA00-D962-4CA21383FC16}"/>
              </a:ext>
            </a:extLst>
          </p:cNvPr>
          <p:cNvPicPr>
            <a:picLocks noChangeAspect="1"/>
          </p:cNvPicPr>
          <p:nvPr/>
        </p:nvPicPr>
        <p:blipFill>
          <a:blip r:embed="rId3"/>
          <a:stretch>
            <a:fillRect/>
          </a:stretch>
        </p:blipFill>
        <p:spPr>
          <a:xfrm>
            <a:off x="654134" y="314860"/>
            <a:ext cx="2145051" cy="703779"/>
          </a:xfrm>
          <a:prstGeom prst="rect">
            <a:avLst/>
          </a:prstGeom>
          <a:ln>
            <a:solidFill>
              <a:schemeClr val="tx1"/>
            </a:solidFill>
          </a:ln>
        </p:spPr>
      </p:pic>
      <p:sp>
        <p:nvSpPr>
          <p:cNvPr id="4" name="Content Placeholder 3">
            <a:extLst>
              <a:ext uri="{FF2B5EF4-FFF2-40B4-BE49-F238E27FC236}">
                <a16:creationId xmlns:a16="http://schemas.microsoft.com/office/drawing/2014/main" id="{0DD306F2-1569-FD8B-B493-53825BC60F7C}"/>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BE73EB9A-0F96-E421-0474-550EDD9A2981}"/>
              </a:ext>
            </a:extLst>
          </p:cNvPr>
          <p:cNvPicPr>
            <a:picLocks noChangeAspect="1"/>
          </p:cNvPicPr>
          <p:nvPr/>
        </p:nvPicPr>
        <p:blipFill>
          <a:blip r:embed="rId4"/>
          <a:stretch>
            <a:fillRect/>
          </a:stretch>
        </p:blipFill>
        <p:spPr>
          <a:xfrm>
            <a:off x="3645953" y="762916"/>
            <a:ext cx="7823106" cy="4373117"/>
          </a:xfrm>
          <a:prstGeom prst="rect">
            <a:avLst/>
          </a:prstGeom>
        </p:spPr>
      </p:pic>
    </p:spTree>
    <p:extLst>
      <p:ext uri="{BB962C8B-B14F-4D97-AF65-F5344CB8AC3E}">
        <p14:creationId xmlns:p14="http://schemas.microsoft.com/office/powerpoint/2010/main" val="729468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7990CE-6D03-F684-4535-CB8E9CF7BD16}"/>
              </a:ext>
            </a:extLst>
          </p:cNvPr>
          <p:cNvPicPr>
            <a:picLocks noChangeAspect="1"/>
          </p:cNvPicPr>
          <p:nvPr/>
        </p:nvPicPr>
        <p:blipFill>
          <a:blip r:embed="rId2"/>
          <a:stretch>
            <a:fillRect/>
          </a:stretch>
        </p:blipFill>
        <p:spPr>
          <a:xfrm>
            <a:off x="3456719" y="747964"/>
            <a:ext cx="6935631" cy="5850799"/>
          </a:xfrm>
          <a:prstGeom prst="rect">
            <a:avLst/>
          </a:prstGeom>
        </p:spPr>
      </p:pic>
      <p:sp>
        <p:nvSpPr>
          <p:cNvPr id="12" name="Title 1">
            <a:extLst>
              <a:ext uri="{FF2B5EF4-FFF2-40B4-BE49-F238E27FC236}">
                <a16:creationId xmlns:a16="http://schemas.microsoft.com/office/drawing/2014/main" id="{25B2BBC0-F0A4-412F-9AC2-9C3EFC882DDB}"/>
              </a:ext>
            </a:extLst>
          </p:cNvPr>
          <p:cNvSpPr txBox="1">
            <a:spLocks/>
          </p:cNvSpPr>
          <p:nvPr/>
        </p:nvSpPr>
        <p:spPr>
          <a:xfrm>
            <a:off x="252919" y="1123838"/>
            <a:ext cx="2947482" cy="107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3200" b="1"/>
              <a:t>Tests de CPN</a:t>
            </a:r>
          </a:p>
        </p:txBody>
      </p:sp>
      <p:sp>
        <p:nvSpPr>
          <p:cNvPr id="13" name="TextBox 12">
            <a:extLst>
              <a:ext uri="{FF2B5EF4-FFF2-40B4-BE49-F238E27FC236}">
                <a16:creationId xmlns:a16="http://schemas.microsoft.com/office/drawing/2014/main" id="{1F30CDB9-CA25-890F-6358-477850F9FCD8}"/>
              </a:ext>
            </a:extLst>
          </p:cNvPr>
          <p:cNvSpPr txBox="1"/>
          <p:nvPr/>
        </p:nvSpPr>
        <p:spPr>
          <a:xfrm>
            <a:off x="256033" y="2009466"/>
            <a:ext cx="2944368" cy="2308324"/>
          </a:xfrm>
          <a:prstGeom prst="rect">
            <a:avLst/>
          </a:prstGeom>
          <a:noFill/>
        </p:spPr>
        <p:txBody>
          <a:bodyPr wrap="square" rtlCol="0">
            <a:spAutoFit/>
          </a:bodyPr>
          <a:lstStyle/>
          <a:p>
            <a:pPr marL="342900" indent="-342900">
              <a:buFont typeface="+mj-lt"/>
              <a:buAutoNum type="arabicPeriod"/>
            </a:pPr>
            <a:r>
              <a:rPr lang="en-US" sz="1800" dirty="0" err="1">
                <a:solidFill>
                  <a:schemeClr val="bg1"/>
                </a:solidFill>
              </a:rPr>
              <a:t>Saisir</a:t>
            </a:r>
            <a:r>
              <a:rPr lang="en-US" sz="1800" dirty="0">
                <a:solidFill>
                  <a:schemeClr val="bg1"/>
                </a:solidFill>
              </a:rPr>
              <a:t> les données pour 2024</a:t>
            </a:r>
          </a:p>
          <a:p>
            <a:pPr marL="342900" indent="-342900">
              <a:buFont typeface="+mj-lt"/>
              <a:buAutoNum type="arabicPeriod"/>
            </a:pPr>
            <a:r>
              <a:rPr lang="en-US" dirty="0" err="1">
                <a:solidFill>
                  <a:schemeClr val="bg1"/>
                </a:solidFill>
              </a:rPr>
              <a:t>Calculez</a:t>
            </a:r>
            <a:r>
              <a:rPr lang="en-US" dirty="0">
                <a:solidFill>
                  <a:schemeClr val="bg1"/>
                </a:solidFill>
              </a:rPr>
              <a:t> et </a:t>
            </a:r>
            <a:r>
              <a:rPr lang="en-US" dirty="0" err="1">
                <a:solidFill>
                  <a:schemeClr val="bg1"/>
                </a:solidFill>
              </a:rPr>
              <a:t>saisissez</a:t>
            </a:r>
            <a:r>
              <a:rPr lang="en-US" dirty="0">
                <a:solidFill>
                  <a:schemeClr val="bg1"/>
                </a:solidFill>
              </a:rPr>
              <a:t> la </a:t>
            </a:r>
            <a:r>
              <a:rPr lang="en-US" dirty="0" err="1">
                <a:solidFill>
                  <a:schemeClr val="bg1"/>
                </a:solidFill>
              </a:rPr>
              <a:t>prévalence</a:t>
            </a:r>
            <a:r>
              <a:rPr lang="en-US" dirty="0">
                <a:solidFill>
                  <a:schemeClr val="bg1"/>
                </a:solidFill>
              </a:rPr>
              <a:t> du VIH </a:t>
            </a:r>
            <a:r>
              <a:rPr lang="en-US" dirty="0" err="1">
                <a:solidFill>
                  <a:schemeClr val="bg1"/>
                </a:solidFill>
              </a:rPr>
              <a:t>lors</a:t>
            </a:r>
            <a:r>
              <a:rPr lang="en-US" dirty="0">
                <a:solidFill>
                  <a:schemeClr val="bg1"/>
                </a:solidFill>
              </a:rPr>
              <a:t> des consultations </a:t>
            </a:r>
            <a:r>
              <a:rPr lang="en-US" dirty="0" err="1">
                <a:solidFill>
                  <a:schemeClr val="bg1"/>
                </a:solidFill>
              </a:rPr>
              <a:t>prénatales</a:t>
            </a:r>
            <a:r>
              <a:rPr lang="en-US" dirty="0">
                <a:solidFill>
                  <a:schemeClr val="bg1"/>
                </a:solidFill>
              </a:rPr>
              <a:t> : </a:t>
            </a:r>
            <a:r>
              <a:rPr lang="en-US" dirty="0" err="1">
                <a:solidFill>
                  <a:schemeClr val="bg1"/>
                </a:solidFill>
              </a:rPr>
              <a:t>vérifiez</a:t>
            </a:r>
            <a:r>
              <a:rPr lang="en-US" dirty="0">
                <a:solidFill>
                  <a:schemeClr val="bg1"/>
                </a:solidFill>
              </a:rPr>
              <a:t> </a:t>
            </a:r>
            <a:r>
              <a:rPr lang="en-US" dirty="0" err="1">
                <a:solidFill>
                  <a:schemeClr val="bg1"/>
                </a:solidFill>
              </a:rPr>
              <a:t>qu'elle</a:t>
            </a:r>
            <a:r>
              <a:rPr lang="en-US" dirty="0">
                <a:solidFill>
                  <a:schemeClr val="bg1"/>
                </a:solidFill>
              </a:rPr>
              <a:t> correspond au </a:t>
            </a:r>
            <a:r>
              <a:rPr lang="en-US" dirty="0" err="1">
                <a:solidFill>
                  <a:schemeClr val="bg1"/>
                </a:solidFill>
              </a:rPr>
              <a:t>calcul</a:t>
            </a:r>
            <a:r>
              <a:rPr lang="en-US" dirty="0">
                <a:solidFill>
                  <a:schemeClr val="bg1"/>
                </a:solidFill>
              </a:rPr>
              <a:t> de </a:t>
            </a:r>
            <a:r>
              <a:rPr lang="en-US" dirty="0" err="1">
                <a:solidFill>
                  <a:schemeClr val="bg1"/>
                </a:solidFill>
              </a:rPr>
              <a:t>l'AIM</a:t>
            </a:r>
            <a:r>
              <a:rPr lang="en-US" dirty="0">
                <a:solidFill>
                  <a:schemeClr val="bg1"/>
                </a:solidFill>
              </a:rPr>
              <a:t>.</a:t>
            </a:r>
          </a:p>
          <a:p>
            <a:pPr marL="342900" indent="-342900">
              <a:buFont typeface="+mj-lt"/>
              <a:buAutoNum type="arabicPeriod"/>
            </a:pPr>
            <a:r>
              <a:rPr lang="en-US" dirty="0" err="1">
                <a:solidFill>
                  <a:schemeClr val="bg1"/>
                </a:solidFill>
              </a:rPr>
              <a:t>Examinez</a:t>
            </a:r>
            <a:r>
              <a:rPr lang="en-US" dirty="0">
                <a:solidFill>
                  <a:schemeClr val="bg1"/>
                </a:solidFill>
              </a:rPr>
              <a:t> les </a:t>
            </a:r>
            <a:r>
              <a:rPr lang="en-US" dirty="0" err="1">
                <a:solidFill>
                  <a:schemeClr val="bg1"/>
                </a:solidFill>
              </a:rPr>
              <a:t>graphiques</a:t>
            </a:r>
            <a:r>
              <a:rPr lang="en-US" dirty="0">
                <a:solidFill>
                  <a:schemeClr val="bg1"/>
                </a:solidFill>
              </a:rPr>
              <a:t> et le tableau d'état pour </a:t>
            </a:r>
            <a:r>
              <a:rPr lang="en-US" dirty="0" err="1">
                <a:solidFill>
                  <a:schemeClr val="bg1"/>
                </a:solidFill>
              </a:rPr>
              <a:t>détecter</a:t>
            </a:r>
            <a:r>
              <a:rPr lang="en-US" dirty="0">
                <a:solidFill>
                  <a:schemeClr val="bg1"/>
                </a:solidFill>
              </a:rPr>
              <a:t> </a:t>
            </a:r>
            <a:r>
              <a:rPr lang="en-US" dirty="0" err="1">
                <a:solidFill>
                  <a:schemeClr val="bg1"/>
                </a:solidFill>
              </a:rPr>
              <a:t>d'éventuels</a:t>
            </a:r>
            <a:r>
              <a:rPr lang="en-US" dirty="0">
                <a:solidFill>
                  <a:schemeClr val="bg1"/>
                </a:solidFill>
              </a:rPr>
              <a:t> </a:t>
            </a:r>
            <a:r>
              <a:rPr lang="en-US" dirty="0" err="1">
                <a:solidFill>
                  <a:schemeClr val="bg1"/>
                </a:solidFill>
              </a:rPr>
              <a:t>problèmes</a:t>
            </a:r>
            <a:r>
              <a:rPr lang="en-US" dirty="0">
                <a:solidFill>
                  <a:schemeClr val="bg1"/>
                </a:solidFill>
              </a:rPr>
              <a:t> de </a:t>
            </a:r>
            <a:r>
              <a:rPr lang="en-US" dirty="0" err="1">
                <a:solidFill>
                  <a:schemeClr val="bg1"/>
                </a:solidFill>
              </a:rPr>
              <a:t>qualité</a:t>
            </a:r>
            <a:r>
              <a:rPr lang="en-US" dirty="0">
                <a:solidFill>
                  <a:schemeClr val="bg1"/>
                </a:solidFill>
              </a:rPr>
              <a:t> des données.</a:t>
            </a:r>
          </a:p>
        </p:txBody>
      </p:sp>
      <p:sp>
        <p:nvSpPr>
          <p:cNvPr id="14" name="Rectangle 13">
            <a:extLst>
              <a:ext uri="{FF2B5EF4-FFF2-40B4-BE49-F238E27FC236}">
                <a16:creationId xmlns:a16="http://schemas.microsoft.com/office/drawing/2014/main" id="{D4794A83-9F31-1B3B-EDF7-DB6DD5F40FAC}"/>
              </a:ext>
            </a:extLst>
          </p:cNvPr>
          <p:cNvSpPr/>
          <p:nvPr/>
        </p:nvSpPr>
        <p:spPr>
          <a:xfrm>
            <a:off x="7031889" y="1077305"/>
            <a:ext cx="508000" cy="12909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9C685D0-57BF-2F60-D957-8244ED925FF4}"/>
              </a:ext>
            </a:extLst>
          </p:cNvPr>
          <p:cNvSpPr/>
          <p:nvPr/>
        </p:nvSpPr>
        <p:spPr>
          <a:xfrm>
            <a:off x="7056024" y="2865830"/>
            <a:ext cx="508000" cy="2430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484835F-EAD1-0666-0D97-46896A11D3BC}"/>
              </a:ext>
            </a:extLst>
          </p:cNvPr>
          <p:cNvSpPr/>
          <p:nvPr/>
        </p:nvSpPr>
        <p:spPr>
          <a:xfrm>
            <a:off x="6666129" y="1643706"/>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1</a:t>
            </a:r>
          </a:p>
        </p:txBody>
      </p:sp>
      <p:sp>
        <p:nvSpPr>
          <p:cNvPr id="17" name="Oval 16">
            <a:extLst>
              <a:ext uri="{FF2B5EF4-FFF2-40B4-BE49-F238E27FC236}">
                <a16:creationId xmlns:a16="http://schemas.microsoft.com/office/drawing/2014/main" id="{15F8B6DD-A5AB-351F-D686-83B0E68D1FEB}"/>
              </a:ext>
            </a:extLst>
          </p:cNvPr>
          <p:cNvSpPr/>
          <p:nvPr/>
        </p:nvSpPr>
        <p:spPr>
          <a:xfrm>
            <a:off x="7454582" y="2804489"/>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2</a:t>
            </a:r>
          </a:p>
        </p:txBody>
      </p:sp>
      <p:sp>
        <p:nvSpPr>
          <p:cNvPr id="18" name="Oval 17">
            <a:extLst>
              <a:ext uri="{FF2B5EF4-FFF2-40B4-BE49-F238E27FC236}">
                <a16:creationId xmlns:a16="http://schemas.microsoft.com/office/drawing/2014/main" id="{53A301D0-319D-31BE-BE0E-AA654D557152}"/>
              </a:ext>
            </a:extLst>
          </p:cNvPr>
          <p:cNvSpPr/>
          <p:nvPr/>
        </p:nvSpPr>
        <p:spPr>
          <a:xfrm>
            <a:off x="4434935" y="3108908"/>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3</a:t>
            </a:r>
          </a:p>
        </p:txBody>
      </p:sp>
      <p:pic>
        <p:nvPicPr>
          <p:cNvPr id="2" name="Picture 1">
            <a:extLst>
              <a:ext uri="{FF2B5EF4-FFF2-40B4-BE49-F238E27FC236}">
                <a16:creationId xmlns:a16="http://schemas.microsoft.com/office/drawing/2014/main" id="{DFDEEC54-77CF-4668-B0A8-61A1AD192992}"/>
              </a:ext>
            </a:extLst>
          </p:cNvPr>
          <p:cNvPicPr>
            <a:picLocks noChangeAspect="1"/>
          </p:cNvPicPr>
          <p:nvPr/>
        </p:nvPicPr>
        <p:blipFill>
          <a:blip r:embed="rId3"/>
          <a:stretch>
            <a:fillRect/>
          </a:stretch>
        </p:blipFill>
        <p:spPr>
          <a:xfrm>
            <a:off x="654134" y="314860"/>
            <a:ext cx="2145051" cy="703779"/>
          </a:xfrm>
          <a:prstGeom prst="rect">
            <a:avLst/>
          </a:prstGeom>
          <a:ln>
            <a:solidFill>
              <a:schemeClr val="tx1"/>
            </a:solidFill>
          </a:ln>
        </p:spPr>
      </p:pic>
    </p:spTree>
    <p:extLst>
      <p:ext uri="{BB962C8B-B14F-4D97-AF65-F5344CB8AC3E}">
        <p14:creationId xmlns:p14="http://schemas.microsoft.com/office/powerpoint/2010/main" val="4162600275"/>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21" ma:contentTypeDescription="Create a new document." ma:contentTypeScope="" ma:versionID="848d5250be30190ee293fa977b7b3659">
  <xsd:schema xmlns:xsd="http://www.w3.org/2001/XMLSchema" xmlns:xs="http://www.w3.org/2001/XMLSchema" xmlns:p="http://schemas.microsoft.com/office/2006/metadata/properties" xmlns:ns1="http://schemas.microsoft.com/sharepoint/v3" xmlns:ns2="288ef829-98c5-46d1-83dc-c2ef7c814da2" xmlns:ns3="2ddeef39-65d3-4660-94f2-f063f949c57e" targetNamespace="http://schemas.microsoft.com/office/2006/metadata/properties" ma:root="true" ma:fieldsID="f067d9dc7eb05f16e5031dc3fd13465b" ns1:_="" ns2:_="" ns3:_="">
    <xsd:import namespace="http://schemas.microsoft.com/sharepoint/v3"/>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3348D8-5DCF-4FC6-BCAF-DC16A5F324AE}">
  <ds:schemaRefs>
    <ds:schemaRef ds:uri="288ef829-98c5-46d1-83dc-c2ef7c814da2"/>
    <ds:schemaRef ds:uri="2ddeef39-65d3-4660-94f2-f063f949c57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DB5B80E-5266-4E5E-8844-31FC27D1D27B}">
  <ds:schemaRefs>
    <ds:schemaRef ds:uri="http://schemas.microsoft.com/sharepoint/v3/contenttype/forms"/>
  </ds:schemaRefs>
</ds:datastoreItem>
</file>

<file path=customXml/itemProps3.xml><?xml version="1.0" encoding="utf-8"?>
<ds:datastoreItem xmlns:ds="http://schemas.openxmlformats.org/officeDocument/2006/customXml" ds:itemID="{43B13D5B-40FC-457F-8A36-7A2DBFC47933}"/>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emplate>TM03457475[[fn=Frame]]</Template>
  <TotalTime>95</TotalTime>
  <Words>3016</Words>
  <Application>Microsoft Office PowerPoint</Application>
  <PresentationFormat>Widescreen</PresentationFormat>
  <Paragraphs>268</Paragraphs>
  <Slides>28</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(Body)</vt:lpstr>
      <vt:lpstr>Corbel</vt:lpstr>
      <vt:lpstr>Wingdings 2</vt:lpstr>
      <vt:lpstr>Frame</vt:lpstr>
      <vt:lpstr>Commencer à utiliser  Spectrum</vt:lpstr>
      <vt:lpstr>Logiciel Spectrum pour 2025  Version de bureau</vt:lpstr>
      <vt:lpstr>Mise à jour des données démographiques du WPP 2024</vt:lpstr>
      <vt:lpstr>Réviser l'estimation de la population</vt:lpstr>
      <vt:lpstr>PowerPoint Presentation</vt:lpstr>
      <vt:lpstr>Mise à jour des données du programme</vt:lpstr>
      <vt:lpstr>PTME</vt:lpstr>
      <vt:lpstr>PTME Valeurs du graphique</vt:lpstr>
      <vt:lpstr>PowerPoint Presentation</vt:lpstr>
      <vt:lpstr>PowerPoint Presentation</vt:lpstr>
      <vt:lpstr>TAR Adultes</vt:lpstr>
      <vt:lpstr>PowerPoint Presentation</vt:lpstr>
      <vt:lpstr>TAR par âge</vt:lpstr>
      <vt:lpstr>PowerPoint Presentation</vt:lpstr>
      <vt:lpstr>Connaissance du statut</vt:lpstr>
      <vt:lpstr>PowerPoint Presentation</vt:lpstr>
      <vt:lpstr>PowerPoint Presentation</vt:lpstr>
      <vt:lpstr>PowerPoint Presentation</vt:lpstr>
      <vt:lpstr>PowerPoint Presentation</vt:lpstr>
      <vt:lpstr>Méningite à cryptocoques</vt:lpstr>
      <vt:lpstr>PowerPoint Presentation</vt:lpstr>
      <vt:lpstr>PowerPoint Presentation</vt:lpstr>
      <vt:lpstr>Désagrégation de la mortalité liée au VIH</vt:lpstr>
      <vt:lpstr>Désagrégation de la mortalité liée au VIH</vt:lpstr>
      <vt:lpstr>PowerPoint Presentation</vt:lpstr>
      <vt:lpstr>PowerPoint Presentation</vt:lpstr>
      <vt:lpstr>Étapes couvertes</vt:lpstr>
      <vt:lpstr>Merci de votre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MAHY, Mary</dc:creator>
  <cp:keywords>, docId:2F22DAA915561E1CE3A56D4303984583</cp:keywords>
  <cp:lastModifiedBy>John Stover</cp:lastModifiedBy>
  <cp:revision>25</cp:revision>
  <cp:lastPrinted>2021-11-24T09:18:03Z</cp:lastPrinted>
  <dcterms:created xsi:type="dcterms:W3CDTF">2020-10-27T09:55:01Z</dcterms:created>
  <dcterms:modified xsi:type="dcterms:W3CDTF">2025-02-10T21:31:07Z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y fmtid="{D5CDD505-2E9C-101B-9397-08002B2CF9AE}" pid="3" name="MediaServiceImageTags">
    <vt:lpwstr/>
  </property>
</Properties>
</file>