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4"/>
  </p:sldMasterIdLst>
  <p:notesMasterIdLst>
    <p:notesMasterId r:id="rId32"/>
  </p:notesMasterIdLst>
  <p:sldIdLst>
    <p:sldId id="433" r:id="rId5"/>
    <p:sldId id="434" r:id="rId6"/>
    <p:sldId id="435" r:id="rId7"/>
    <p:sldId id="294" r:id="rId8"/>
    <p:sldId id="493" r:id="rId9"/>
    <p:sldId id="281" r:id="rId10"/>
    <p:sldId id="284" r:id="rId11"/>
    <p:sldId id="443" r:id="rId12"/>
    <p:sldId id="595" r:id="rId13"/>
    <p:sldId id="609" r:id="rId14"/>
    <p:sldId id="442" r:id="rId15"/>
    <p:sldId id="444" r:id="rId16"/>
    <p:sldId id="290" r:id="rId17"/>
    <p:sldId id="291" r:id="rId18"/>
    <p:sldId id="608" r:id="rId19"/>
    <p:sldId id="605" r:id="rId20"/>
    <p:sldId id="606" r:id="rId21"/>
    <p:sldId id="604" r:id="rId22"/>
    <p:sldId id="610" r:id="rId23"/>
    <p:sldId id="607" r:id="rId24"/>
    <p:sldId id="592" r:id="rId25"/>
    <p:sldId id="603" r:id="rId26"/>
    <p:sldId id="532" r:id="rId27"/>
    <p:sldId id="593" r:id="rId28"/>
    <p:sldId id="597" r:id="rId29"/>
    <p:sldId id="275" r:id="rId30"/>
    <p:sldId id="596" r:id="rId31"/>
  </p:sldIdLst>
  <p:sldSz cx="12192000" cy="6858000"/>
  <p:notesSz cx="6865938" cy="90471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23B4970-DA43-C9EB-9F95-5A546B8F60C8}" name="KORENROMP, Eline Louise" initials="EK" userId="S::KorenrompE@unaids.org::a44abeb2-aa4e-4d35-a6f5-0d25c352ba16"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1242AB-FCE1-46C5-8532-E5352C2B417A}" v="7" dt="2025-01-22T14:27:22.34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03" autoAdjust="0"/>
    <p:restoredTop sz="92254" autoAdjust="0"/>
  </p:normalViewPr>
  <p:slideViewPr>
    <p:cSldViewPr snapToGrid="0">
      <p:cViewPr>
        <p:scale>
          <a:sx n="80" d="100"/>
          <a:sy n="80" d="100"/>
        </p:scale>
        <p:origin x="40" y="-104"/>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346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NYEKI, Ian" userId="de6f23d4-e1b7-41d4-acd6-7c622088cf12" providerId="ADAL" clId="{2A1242AB-FCE1-46C5-8532-E5352C2B417A}"/>
    <pc:docChg chg="undo custSel addSld delSld modSld">
      <pc:chgData name="WANYEKI, Ian" userId="de6f23d4-e1b7-41d4-acd6-7c622088cf12" providerId="ADAL" clId="{2A1242AB-FCE1-46C5-8532-E5352C2B417A}" dt="2025-01-22T14:30:23.266" v="231" actId="478"/>
      <pc:docMkLst>
        <pc:docMk/>
      </pc:docMkLst>
      <pc:sldChg chg="delSp modSp add mod">
        <pc:chgData name="WANYEKI, Ian" userId="de6f23d4-e1b7-41d4-acd6-7c622088cf12" providerId="ADAL" clId="{2A1242AB-FCE1-46C5-8532-E5352C2B417A}" dt="2025-01-22T14:30:23.266" v="231" actId="478"/>
        <pc:sldMkLst>
          <pc:docMk/>
          <pc:sldMk cId="3956376403" sldId="275"/>
        </pc:sldMkLst>
        <pc:spChg chg="mod">
          <ac:chgData name="WANYEKI, Ian" userId="de6f23d4-e1b7-41d4-acd6-7c622088cf12" providerId="ADAL" clId="{2A1242AB-FCE1-46C5-8532-E5352C2B417A}" dt="2025-01-22T14:29:37.222" v="227" actId="20577"/>
          <ac:spMkLst>
            <pc:docMk/>
            <pc:sldMk cId="3956376403" sldId="275"/>
            <ac:spMk id="2" creationId="{83C98B9A-BADE-40E6-B6C7-C1808E6B66D0}"/>
          </ac:spMkLst>
        </pc:spChg>
        <pc:spChg chg="mod">
          <ac:chgData name="WANYEKI, Ian" userId="de6f23d4-e1b7-41d4-acd6-7c622088cf12" providerId="ADAL" clId="{2A1242AB-FCE1-46C5-8532-E5352C2B417A}" dt="2025-01-22T14:29:02.810" v="220" actId="20577"/>
          <ac:spMkLst>
            <pc:docMk/>
            <pc:sldMk cId="3956376403" sldId="275"/>
            <ac:spMk id="7" creationId="{A3904898-C347-404F-879F-757C010E8897}"/>
          </ac:spMkLst>
        </pc:spChg>
        <pc:spChg chg="mod">
          <ac:chgData name="WANYEKI, Ian" userId="de6f23d4-e1b7-41d4-acd6-7c622088cf12" providerId="ADAL" clId="{2A1242AB-FCE1-46C5-8532-E5352C2B417A}" dt="2025-01-22T14:29:09.617" v="221" actId="14100"/>
          <ac:spMkLst>
            <pc:docMk/>
            <pc:sldMk cId="3956376403" sldId="275"/>
            <ac:spMk id="9" creationId="{E48C8039-99A8-4B6B-A56B-1CED1DA33175}"/>
          </ac:spMkLst>
        </pc:spChg>
        <pc:spChg chg="mod">
          <ac:chgData name="WANYEKI, Ian" userId="de6f23d4-e1b7-41d4-acd6-7c622088cf12" providerId="ADAL" clId="{2A1242AB-FCE1-46C5-8532-E5352C2B417A}" dt="2025-01-22T14:29:14.920" v="222" actId="14100"/>
          <ac:spMkLst>
            <pc:docMk/>
            <pc:sldMk cId="3956376403" sldId="275"/>
            <ac:spMk id="11" creationId="{FF4A601A-EAC2-4831-BBD4-6E2D4A8831C5}"/>
          </ac:spMkLst>
        </pc:spChg>
        <pc:spChg chg="mod">
          <ac:chgData name="WANYEKI, Ian" userId="de6f23d4-e1b7-41d4-acd6-7c622088cf12" providerId="ADAL" clId="{2A1242AB-FCE1-46C5-8532-E5352C2B417A}" dt="2025-01-22T14:29:19.593" v="223" actId="14100"/>
          <ac:spMkLst>
            <pc:docMk/>
            <pc:sldMk cId="3956376403" sldId="275"/>
            <ac:spMk id="13" creationId="{5BE61DFD-F9D0-4D56-9007-B3DA919B9744}"/>
          </ac:spMkLst>
        </pc:spChg>
        <pc:spChg chg="mod">
          <ac:chgData name="WANYEKI, Ian" userId="de6f23d4-e1b7-41d4-acd6-7c622088cf12" providerId="ADAL" clId="{2A1242AB-FCE1-46C5-8532-E5352C2B417A}" dt="2025-01-22T14:28:00.439" v="185" actId="20577"/>
          <ac:spMkLst>
            <pc:docMk/>
            <pc:sldMk cId="3956376403" sldId="275"/>
            <ac:spMk id="21" creationId="{EEFD5780-CA64-4DB7-9A2E-71D00CE62777}"/>
          </ac:spMkLst>
        </pc:spChg>
        <pc:spChg chg="del">
          <ac:chgData name="WANYEKI, Ian" userId="de6f23d4-e1b7-41d4-acd6-7c622088cf12" providerId="ADAL" clId="{2A1242AB-FCE1-46C5-8532-E5352C2B417A}" dt="2025-01-22T14:30:03.686" v="228" actId="478"/>
          <ac:spMkLst>
            <pc:docMk/>
            <pc:sldMk cId="3956376403" sldId="275"/>
            <ac:spMk id="31" creationId="{B96ACFF8-F507-49F4-82A8-DB373577F033}"/>
          </ac:spMkLst>
        </pc:spChg>
        <pc:spChg chg="del">
          <ac:chgData name="WANYEKI, Ian" userId="de6f23d4-e1b7-41d4-acd6-7c622088cf12" providerId="ADAL" clId="{2A1242AB-FCE1-46C5-8532-E5352C2B417A}" dt="2025-01-22T14:30:21.923" v="230" actId="478"/>
          <ac:spMkLst>
            <pc:docMk/>
            <pc:sldMk cId="3956376403" sldId="275"/>
            <ac:spMk id="33" creationId="{3C0662C3-1CA2-4DA8-8CEB-BCA8E3512474}"/>
          </ac:spMkLst>
        </pc:spChg>
        <pc:spChg chg="del">
          <ac:chgData name="WANYEKI, Ian" userId="de6f23d4-e1b7-41d4-acd6-7c622088cf12" providerId="ADAL" clId="{2A1242AB-FCE1-46C5-8532-E5352C2B417A}" dt="2025-01-22T14:30:23.266" v="231" actId="478"/>
          <ac:spMkLst>
            <pc:docMk/>
            <pc:sldMk cId="3956376403" sldId="275"/>
            <ac:spMk id="53" creationId="{B70C4517-1E89-4FF2-BE84-84071D263E50}"/>
          </ac:spMkLst>
        </pc:spChg>
        <pc:spChg chg="del">
          <ac:chgData name="WANYEKI, Ian" userId="de6f23d4-e1b7-41d4-acd6-7c622088cf12" providerId="ADAL" clId="{2A1242AB-FCE1-46C5-8532-E5352C2B417A}" dt="2025-01-22T14:30:05.900" v="229" actId="478"/>
          <ac:spMkLst>
            <pc:docMk/>
            <pc:sldMk cId="3956376403" sldId="275"/>
            <ac:spMk id="55" creationId="{51A63CA6-18BD-4F8E-9881-D8275D59A5B5}"/>
          </ac:spMkLst>
        </pc:spChg>
        <pc:cxnChg chg="mod">
          <ac:chgData name="WANYEKI, Ian" userId="de6f23d4-e1b7-41d4-acd6-7c622088cf12" providerId="ADAL" clId="{2A1242AB-FCE1-46C5-8532-E5352C2B417A}" dt="2025-01-22T14:29:19.593" v="223" actId="14100"/>
          <ac:cxnSpMkLst>
            <pc:docMk/>
            <pc:sldMk cId="3956376403" sldId="275"/>
            <ac:cxnSpMk id="61" creationId="{6D43F372-FB0F-4A91-9228-660F7B610EA1}"/>
          </ac:cxnSpMkLst>
        </pc:cxnChg>
      </pc:sldChg>
      <pc:sldChg chg="addSp delSp modSp mod">
        <pc:chgData name="WANYEKI, Ian" userId="de6f23d4-e1b7-41d4-acd6-7c622088cf12" providerId="ADAL" clId="{2A1242AB-FCE1-46C5-8532-E5352C2B417A}" dt="2025-01-22T14:13:31.790" v="119" actId="14100"/>
        <pc:sldMkLst>
          <pc:docMk/>
          <pc:sldMk cId="1940173111" sldId="281"/>
        </pc:sldMkLst>
        <pc:spChg chg="mod ord">
          <ac:chgData name="WANYEKI, Ian" userId="de6f23d4-e1b7-41d4-acd6-7c622088cf12" providerId="ADAL" clId="{2A1242AB-FCE1-46C5-8532-E5352C2B417A}" dt="2025-01-22T14:13:31.790" v="119" actId="14100"/>
          <ac:spMkLst>
            <pc:docMk/>
            <pc:sldMk cId="1940173111" sldId="281"/>
            <ac:spMk id="6" creationId="{7FB79A02-007B-D8A4-713D-3CB9BA177550}"/>
          </ac:spMkLst>
        </pc:spChg>
        <pc:spChg chg="mod">
          <ac:chgData name="WANYEKI, Ian" userId="de6f23d4-e1b7-41d4-acd6-7c622088cf12" providerId="ADAL" clId="{2A1242AB-FCE1-46C5-8532-E5352C2B417A}" dt="2025-01-22T13:56:07.335" v="9" actId="20577"/>
          <ac:spMkLst>
            <pc:docMk/>
            <pc:sldMk cId="1940173111" sldId="281"/>
            <ac:spMk id="9" creationId="{6D683964-749A-FE23-8A2B-5C8C49A89B57}"/>
          </ac:spMkLst>
        </pc:spChg>
        <pc:picChg chg="add mod">
          <ac:chgData name="WANYEKI, Ian" userId="de6f23d4-e1b7-41d4-acd6-7c622088cf12" providerId="ADAL" clId="{2A1242AB-FCE1-46C5-8532-E5352C2B417A}" dt="2025-01-22T14:13:02.966" v="115" actId="1076"/>
          <ac:picMkLst>
            <pc:docMk/>
            <pc:sldMk cId="1940173111" sldId="281"/>
            <ac:picMk id="4" creationId="{45508828-F02A-5A0B-8834-BC4B1EEBED65}"/>
          </ac:picMkLst>
        </pc:picChg>
        <pc:picChg chg="del mod">
          <ac:chgData name="WANYEKI, Ian" userId="de6f23d4-e1b7-41d4-acd6-7c622088cf12" providerId="ADAL" clId="{2A1242AB-FCE1-46C5-8532-E5352C2B417A}" dt="2025-01-22T14:12:48.700" v="110" actId="478"/>
          <ac:picMkLst>
            <pc:docMk/>
            <pc:sldMk cId="1940173111" sldId="281"/>
            <ac:picMk id="12" creationId="{596892AC-EC48-0E98-4ED4-0EBBA796F9D1}"/>
          </ac:picMkLst>
        </pc:picChg>
      </pc:sldChg>
      <pc:sldChg chg="modSp mod">
        <pc:chgData name="WANYEKI, Ian" userId="de6f23d4-e1b7-41d4-acd6-7c622088cf12" providerId="ADAL" clId="{2A1242AB-FCE1-46C5-8532-E5352C2B417A}" dt="2025-01-22T14:01:31.881" v="25" actId="1076"/>
        <pc:sldMkLst>
          <pc:docMk/>
          <pc:sldMk cId="2443329472" sldId="284"/>
        </pc:sldMkLst>
        <pc:spChg chg="mod">
          <ac:chgData name="WANYEKI, Ian" userId="de6f23d4-e1b7-41d4-acd6-7c622088cf12" providerId="ADAL" clId="{2A1242AB-FCE1-46C5-8532-E5352C2B417A}" dt="2025-01-22T13:56:37.670" v="11" actId="790"/>
          <ac:spMkLst>
            <pc:docMk/>
            <pc:sldMk cId="2443329472" sldId="284"/>
            <ac:spMk id="4" creationId="{8A43B42C-8735-47D7-10FA-E08026E83581}"/>
          </ac:spMkLst>
        </pc:spChg>
        <pc:spChg chg="mod">
          <ac:chgData name="WANYEKI, Ian" userId="de6f23d4-e1b7-41d4-acd6-7c622088cf12" providerId="ADAL" clId="{2A1242AB-FCE1-46C5-8532-E5352C2B417A}" dt="2025-01-22T14:01:20.080" v="24" actId="255"/>
          <ac:spMkLst>
            <pc:docMk/>
            <pc:sldMk cId="2443329472" sldId="284"/>
            <ac:spMk id="5" creationId="{0A20D86E-CDB8-58F6-A03E-C03F997B21D5}"/>
          </ac:spMkLst>
        </pc:spChg>
        <pc:grpChg chg="mod">
          <ac:chgData name="WANYEKI, Ian" userId="de6f23d4-e1b7-41d4-acd6-7c622088cf12" providerId="ADAL" clId="{2A1242AB-FCE1-46C5-8532-E5352C2B417A}" dt="2025-01-22T14:01:07.699" v="21" actId="1076"/>
          <ac:grpSpMkLst>
            <pc:docMk/>
            <pc:sldMk cId="2443329472" sldId="284"/>
            <ac:grpSpMk id="34" creationId="{C4EE7D85-80E9-5BE3-6D8C-17AC6B165EAA}"/>
          </ac:grpSpMkLst>
        </pc:grpChg>
        <pc:picChg chg="mod">
          <ac:chgData name="WANYEKI, Ian" userId="de6f23d4-e1b7-41d4-acd6-7c622088cf12" providerId="ADAL" clId="{2A1242AB-FCE1-46C5-8532-E5352C2B417A}" dt="2025-01-22T14:01:31.881" v="25" actId="1076"/>
          <ac:picMkLst>
            <pc:docMk/>
            <pc:sldMk cId="2443329472" sldId="284"/>
            <ac:picMk id="19" creationId="{1C5DF5F6-6290-B787-5D62-3055A9D475D3}"/>
          </ac:picMkLst>
        </pc:picChg>
      </pc:sldChg>
      <pc:sldChg chg="delSp modSp mod">
        <pc:chgData name="WANYEKI, Ian" userId="de6f23d4-e1b7-41d4-acd6-7c622088cf12" providerId="ADAL" clId="{2A1242AB-FCE1-46C5-8532-E5352C2B417A}" dt="2025-01-22T14:10:23.694" v="92" actId="478"/>
        <pc:sldMkLst>
          <pc:docMk/>
          <pc:sldMk cId="829493007" sldId="290"/>
        </pc:sldMkLst>
        <pc:spChg chg="mod">
          <ac:chgData name="WANYEKI, Ian" userId="de6f23d4-e1b7-41d4-acd6-7c622088cf12" providerId="ADAL" clId="{2A1242AB-FCE1-46C5-8532-E5352C2B417A}" dt="2025-01-22T13:59:14.552" v="17" actId="20577"/>
          <ac:spMkLst>
            <pc:docMk/>
            <pc:sldMk cId="829493007" sldId="290"/>
            <ac:spMk id="2" creationId="{0BEA9109-82A3-9BD7-EBFD-690867FE825F}"/>
          </ac:spMkLst>
        </pc:spChg>
        <pc:picChg chg="del">
          <ac:chgData name="WANYEKI, Ian" userId="de6f23d4-e1b7-41d4-acd6-7c622088cf12" providerId="ADAL" clId="{2A1242AB-FCE1-46C5-8532-E5352C2B417A}" dt="2025-01-22T14:10:23.694" v="92" actId="478"/>
          <ac:picMkLst>
            <pc:docMk/>
            <pc:sldMk cId="829493007" sldId="290"/>
            <ac:picMk id="7" creationId="{41F8B4E4-84FB-F72B-AB6D-3E9D91488D4E}"/>
          </ac:picMkLst>
        </pc:picChg>
      </pc:sldChg>
      <pc:sldChg chg="delSp modSp mod">
        <pc:chgData name="WANYEKI, Ian" userId="de6f23d4-e1b7-41d4-acd6-7c622088cf12" providerId="ADAL" clId="{2A1242AB-FCE1-46C5-8532-E5352C2B417A}" dt="2025-01-22T14:18:17.005" v="163" actId="14100"/>
        <pc:sldMkLst>
          <pc:docMk/>
          <pc:sldMk cId="3094053899" sldId="291"/>
        </pc:sldMkLst>
        <pc:spChg chg="mod">
          <ac:chgData name="WANYEKI, Ian" userId="de6f23d4-e1b7-41d4-acd6-7c622088cf12" providerId="ADAL" clId="{2A1242AB-FCE1-46C5-8532-E5352C2B417A}" dt="2025-01-22T14:18:17.005" v="163" actId="14100"/>
          <ac:spMkLst>
            <pc:docMk/>
            <pc:sldMk cId="3094053899" sldId="291"/>
            <ac:spMk id="3" creationId="{3BA9A17A-1289-CA5F-B7A0-D3DD17D1719C}"/>
          </ac:spMkLst>
        </pc:spChg>
        <pc:picChg chg="del">
          <ac:chgData name="WANYEKI, Ian" userId="de6f23d4-e1b7-41d4-acd6-7c622088cf12" providerId="ADAL" clId="{2A1242AB-FCE1-46C5-8532-E5352C2B417A}" dt="2025-01-22T14:10:16.101" v="91" actId="478"/>
          <ac:picMkLst>
            <pc:docMk/>
            <pc:sldMk cId="3094053899" sldId="291"/>
            <ac:picMk id="2" creationId="{2C2FEAF0-A05B-AF6A-4CAD-945E67CAC846}"/>
          </ac:picMkLst>
        </pc:picChg>
      </pc:sldChg>
      <pc:sldChg chg="addSp modSp mod">
        <pc:chgData name="WANYEKI, Ian" userId="de6f23d4-e1b7-41d4-acd6-7c622088cf12" providerId="ADAL" clId="{2A1242AB-FCE1-46C5-8532-E5352C2B417A}" dt="2025-01-22T14:11:41.328" v="106" actId="20577"/>
        <pc:sldMkLst>
          <pc:docMk/>
          <pc:sldMk cId="2798585004" sldId="433"/>
        </pc:sldMkLst>
        <pc:spChg chg="mod">
          <ac:chgData name="WANYEKI, Ian" userId="de6f23d4-e1b7-41d4-acd6-7c622088cf12" providerId="ADAL" clId="{2A1242AB-FCE1-46C5-8532-E5352C2B417A}" dt="2025-01-22T13:53:39.394" v="2"/>
          <ac:spMkLst>
            <pc:docMk/>
            <pc:sldMk cId="2798585004" sldId="433"/>
            <ac:spMk id="2" creationId="{445F07DE-F1B7-B5DA-3C5B-91D4509E74F3}"/>
          </ac:spMkLst>
        </pc:spChg>
        <pc:spChg chg="mod">
          <ac:chgData name="WANYEKI, Ian" userId="de6f23d4-e1b7-41d4-acd6-7c622088cf12" providerId="ADAL" clId="{2A1242AB-FCE1-46C5-8532-E5352C2B417A}" dt="2025-01-22T14:11:41.328" v="106" actId="20577"/>
          <ac:spMkLst>
            <pc:docMk/>
            <pc:sldMk cId="2798585004" sldId="433"/>
            <ac:spMk id="3" creationId="{92995B8F-0949-4302-83ED-6C466CBCC80B}"/>
          </ac:spMkLst>
        </pc:spChg>
        <pc:spChg chg="add">
          <ac:chgData name="WANYEKI, Ian" userId="de6f23d4-e1b7-41d4-acd6-7c622088cf12" providerId="ADAL" clId="{2A1242AB-FCE1-46C5-8532-E5352C2B417A}" dt="2025-01-22T13:53:36.553" v="0"/>
          <ac:spMkLst>
            <pc:docMk/>
            <pc:sldMk cId="2798585004" sldId="433"/>
            <ac:spMk id="4" creationId="{7447809D-44E1-D88E-F2F9-72442F37046D}"/>
          </ac:spMkLst>
        </pc:spChg>
      </pc:sldChg>
      <pc:sldChg chg="modSp mod">
        <pc:chgData name="WANYEKI, Ian" userId="de6f23d4-e1b7-41d4-acd6-7c622088cf12" providerId="ADAL" clId="{2A1242AB-FCE1-46C5-8532-E5352C2B417A}" dt="2025-01-22T13:54:07.333" v="4" actId="20577"/>
        <pc:sldMkLst>
          <pc:docMk/>
          <pc:sldMk cId="1555109535" sldId="434"/>
        </pc:sldMkLst>
        <pc:spChg chg="mod">
          <ac:chgData name="WANYEKI, Ian" userId="de6f23d4-e1b7-41d4-acd6-7c622088cf12" providerId="ADAL" clId="{2A1242AB-FCE1-46C5-8532-E5352C2B417A}" dt="2025-01-22T13:54:07.333" v="4" actId="20577"/>
          <ac:spMkLst>
            <pc:docMk/>
            <pc:sldMk cId="1555109535" sldId="434"/>
            <ac:spMk id="2" creationId="{1D788167-AAD2-5508-0D56-52B32C6CF513}"/>
          </ac:spMkLst>
        </pc:spChg>
      </pc:sldChg>
      <pc:sldChg chg="addSp delSp modSp mod">
        <pc:chgData name="WANYEKI, Ian" userId="de6f23d4-e1b7-41d4-acd6-7c622088cf12" providerId="ADAL" clId="{2A1242AB-FCE1-46C5-8532-E5352C2B417A}" dt="2025-01-22T14:17:45.093" v="159" actId="20577"/>
        <pc:sldMkLst>
          <pc:docMk/>
          <pc:sldMk cId="2666601881" sldId="442"/>
        </pc:sldMkLst>
        <pc:spChg chg="mod">
          <ac:chgData name="WANYEKI, Ian" userId="de6f23d4-e1b7-41d4-acd6-7c622088cf12" providerId="ADAL" clId="{2A1242AB-FCE1-46C5-8532-E5352C2B417A}" dt="2025-01-22T14:17:35.744" v="154" actId="6549"/>
          <ac:spMkLst>
            <pc:docMk/>
            <pc:sldMk cId="2666601881" sldId="442"/>
            <ac:spMk id="2" creationId="{AE401E86-ADB7-C13E-92CE-DD08B10BD484}"/>
          </ac:spMkLst>
        </pc:spChg>
        <pc:spChg chg="mod">
          <ac:chgData name="WANYEKI, Ian" userId="de6f23d4-e1b7-41d4-acd6-7c622088cf12" providerId="ADAL" clId="{2A1242AB-FCE1-46C5-8532-E5352C2B417A}" dt="2025-01-22T14:17:45.093" v="159" actId="20577"/>
          <ac:spMkLst>
            <pc:docMk/>
            <pc:sldMk cId="2666601881" sldId="442"/>
            <ac:spMk id="16" creationId="{DD140C7D-9376-BF2B-61B8-E76956FC917D}"/>
          </ac:spMkLst>
        </pc:spChg>
        <pc:picChg chg="add del mod">
          <ac:chgData name="WANYEKI, Ian" userId="de6f23d4-e1b7-41d4-acd6-7c622088cf12" providerId="ADAL" clId="{2A1242AB-FCE1-46C5-8532-E5352C2B417A}" dt="2025-01-22T14:17:24.409" v="146" actId="22"/>
          <ac:picMkLst>
            <pc:docMk/>
            <pc:sldMk cId="2666601881" sldId="442"/>
            <ac:picMk id="5" creationId="{13BAB83A-8D10-8404-BC92-2DC8476CDD46}"/>
          </ac:picMkLst>
        </pc:picChg>
        <pc:picChg chg="add del mod ord">
          <ac:chgData name="WANYEKI, Ian" userId="de6f23d4-e1b7-41d4-acd6-7c622088cf12" providerId="ADAL" clId="{2A1242AB-FCE1-46C5-8532-E5352C2B417A}" dt="2025-01-22T14:17:12.627" v="140" actId="22"/>
          <ac:picMkLst>
            <pc:docMk/>
            <pc:sldMk cId="2666601881" sldId="442"/>
            <ac:picMk id="7" creationId="{BE5F06C9-F090-BDC6-D29B-DDD623E7A3D7}"/>
          </ac:picMkLst>
        </pc:picChg>
        <pc:picChg chg="add del">
          <ac:chgData name="WANYEKI, Ian" userId="de6f23d4-e1b7-41d4-acd6-7c622088cf12" providerId="ADAL" clId="{2A1242AB-FCE1-46C5-8532-E5352C2B417A}" dt="2025-01-22T14:17:25.027" v="147" actId="478"/>
          <ac:picMkLst>
            <pc:docMk/>
            <pc:sldMk cId="2666601881" sldId="442"/>
            <ac:picMk id="9" creationId="{417A8BF7-BA38-277E-3DB9-9D55EA11A6CB}"/>
          </ac:picMkLst>
        </pc:picChg>
      </pc:sldChg>
      <pc:sldChg chg="modSp mod">
        <pc:chgData name="WANYEKI, Ian" userId="de6f23d4-e1b7-41d4-acd6-7c622088cf12" providerId="ADAL" clId="{2A1242AB-FCE1-46C5-8532-E5352C2B417A}" dt="2025-01-22T14:01:44.821" v="27" actId="14100"/>
        <pc:sldMkLst>
          <pc:docMk/>
          <pc:sldMk cId="617927383" sldId="443"/>
        </pc:sldMkLst>
        <pc:picChg chg="mod">
          <ac:chgData name="WANYEKI, Ian" userId="de6f23d4-e1b7-41d4-acd6-7c622088cf12" providerId="ADAL" clId="{2A1242AB-FCE1-46C5-8532-E5352C2B417A}" dt="2025-01-22T14:01:44.821" v="27" actId="14100"/>
          <ac:picMkLst>
            <pc:docMk/>
            <pc:sldMk cId="617927383" sldId="443"/>
            <ac:picMk id="13" creationId="{20DD7292-DA2A-DA00-D962-4CA21383FC16}"/>
          </ac:picMkLst>
        </pc:picChg>
      </pc:sldChg>
      <pc:sldChg chg="delSp modSp mod">
        <pc:chgData name="WANYEKI, Ian" userId="de6f23d4-e1b7-41d4-acd6-7c622088cf12" providerId="ADAL" clId="{2A1242AB-FCE1-46C5-8532-E5352C2B417A}" dt="2025-01-22T14:10:26.247" v="93" actId="478"/>
        <pc:sldMkLst>
          <pc:docMk/>
          <pc:sldMk cId="1108573663" sldId="444"/>
        </pc:sldMkLst>
        <pc:spChg chg="mod">
          <ac:chgData name="WANYEKI, Ian" userId="de6f23d4-e1b7-41d4-acd6-7c622088cf12" providerId="ADAL" clId="{2A1242AB-FCE1-46C5-8532-E5352C2B417A}" dt="2025-01-22T13:59:32.003" v="18" actId="790"/>
          <ac:spMkLst>
            <pc:docMk/>
            <pc:sldMk cId="1108573663" sldId="444"/>
            <ac:spMk id="7" creationId="{5F2D14D5-2DBD-60BF-463B-1B65CF1C4243}"/>
          </ac:spMkLst>
        </pc:spChg>
        <pc:picChg chg="del">
          <ac:chgData name="WANYEKI, Ian" userId="de6f23d4-e1b7-41d4-acd6-7c622088cf12" providerId="ADAL" clId="{2A1242AB-FCE1-46C5-8532-E5352C2B417A}" dt="2025-01-22T14:10:26.247" v="93" actId="478"/>
          <ac:picMkLst>
            <pc:docMk/>
            <pc:sldMk cId="1108573663" sldId="444"/>
            <ac:picMk id="2" creationId="{7ECE5260-54FC-572E-0928-A06C508CA8F0}"/>
          </ac:picMkLst>
        </pc:picChg>
      </pc:sldChg>
      <pc:sldChg chg="modSp mod">
        <pc:chgData name="WANYEKI, Ian" userId="de6f23d4-e1b7-41d4-acd6-7c622088cf12" providerId="ADAL" clId="{2A1242AB-FCE1-46C5-8532-E5352C2B417A}" dt="2025-01-22T14:11:19.994" v="103" actId="1076"/>
        <pc:sldMkLst>
          <pc:docMk/>
          <pc:sldMk cId="3491548423" sldId="532"/>
        </pc:sldMkLst>
        <pc:picChg chg="mod">
          <ac:chgData name="WANYEKI, Ian" userId="de6f23d4-e1b7-41d4-acd6-7c622088cf12" providerId="ADAL" clId="{2A1242AB-FCE1-46C5-8532-E5352C2B417A}" dt="2025-01-22T14:11:19.994" v="103" actId="1076"/>
          <ac:picMkLst>
            <pc:docMk/>
            <pc:sldMk cId="3491548423" sldId="532"/>
            <ac:picMk id="11" creationId="{C2587467-AE08-760C-7B53-43D04E9136BE}"/>
          </ac:picMkLst>
        </pc:picChg>
      </pc:sldChg>
      <pc:sldChg chg="addSp delSp modSp mod">
        <pc:chgData name="WANYEKI, Ian" userId="de6f23d4-e1b7-41d4-acd6-7c622088cf12" providerId="ADAL" clId="{2A1242AB-FCE1-46C5-8532-E5352C2B417A}" dt="2025-01-22T14:19:16.708" v="170" actId="1076"/>
        <pc:sldMkLst>
          <pc:docMk/>
          <pc:sldMk cId="1897610592" sldId="592"/>
        </pc:sldMkLst>
        <pc:spChg chg="mod">
          <ac:chgData name="WANYEKI, Ian" userId="de6f23d4-e1b7-41d4-acd6-7c622088cf12" providerId="ADAL" clId="{2A1242AB-FCE1-46C5-8532-E5352C2B417A}" dt="2025-01-22T14:19:16.708" v="170" actId="1076"/>
          <ac:spMkLst>
            <pc:docMk/>
            <pc:sldMk cId="1897610592" sldId="592"/>
            <ac:spMk id="6" creationId="{7FB79A02-007B-D8A4-713D-3CB9BA177550}"/>
          </ac:spMkLst>
        </pc:spChg>
        <pc:picChg chg="add mod ord">
          <ac:chgData name="WANYEKI, Ian" userId="de6f23d4-e1b7-41d4-acd6-7c622088cf12" providerId="ADAL" clId="{2A1242AB-FCE1-46C5-8532-E5352C2B417A}" dt="2025-01-22T14:19:14.022" v="169" actId="1076"/>
          <ac:picMkLst>
            <pc:docMk/>
            <pc:sldMk cId="1897610592" sldId="592"/>
            <ac:picMk id="3" creationId="{593F7E3C-1D85-5815-0B57-9479D1DC8EA2}"/>
          </ac:picMkLst>
        </pc:picChg>
        <pc:picChg chg="del mod">
          <ac:chgData name="WANYEKI, Ian" userId="de6f23d4-e1b7-41d4-acd6-7c622088cf12" providerId="ADAL" clId="{2A1242AB-FCE1-46C5-8532-E5352C2B417A}" dt="2025-01-22T14:19:00.056" v="164" actId="478"/>
          <ac:picMkLst>
            <pc:docMk/>
            <pc:sldMk cId="1897610592" sldId="592"/>
            <ac:picMk id="4" creationId="{260D63BE-3F6A-1C6B-BCBD-07C11492D890}"/>
          </ac:picMkLst>
        </pc:picChg>
      </pc:sldChg>
      <pc:sldChg chg="delSp mod">
        <pc:chgData name="WANYEKI, Ian" userId="de6f23d4-e1b7-41d4-acd6-7c622088cf12" providerId="ADAL" clId="{2A1242AB-FCE1-46C5-8532-E5352C2B417A}" dt="2025-01-22T14:11:25.743" v="104" actId="478"/>
        <pc:sldMkLst>
          <pc:docMk/>
          <pc:sldMk cId="426371437" sldId="593"/>
        </pc:sldMkLst>
        <pc:picChg chg="del">
          <ac:chgData name="WANYEKI, Ian" userId="de6f23d4-e1b7-41d4-acd6-7c622088cf12" providerId="ADAL" clId="{2A1242AB-FCE1-46C5-8532-E5352C2B417A}" dt="2025-01-22T14:11:25.743" v="104" actId="478"/>
          <ac:picMkLst>
            <pc:docMk/>
            <pc:sldMk cId="426371437" sldId="593"/>
            <ac:picMk id="11" creationId="{6D5EA041-1522-0143-EF88-52D0C36D5DEA}"/>
          </ac:picMkLst>
        </pc:picChg>
      </pc:sldChg>
      <pc:sldChg chg="del">
        <pc:chgData name="WANYEKI, Ian" userId="de6f23d4-e1b7-41d4-acd6-7c622088cf12" providerId="ADAL" clId="{2A1242AB-FCE1-46C5-8532-E5352C2B417A}" dt="2025-01-22T13:54:55.965" v="5" actId="2696"/>
        <pc:sldMkLst>
          <pc:docMk/>
          <pc:sldMk cId="604328292" sldId="594"/>
        </pc:sldMkLst>
      </pc:sldChg>
      <pc:sldChg chg="addSp delSp modSp mod">
        <pc:chgData name="WANYEKI, Ian" userId="de6f23d4-e1b7-41d4-acd6-7c622088cf12" providerId="ADAL" clId="{2A1242AB-FCE1-46C5-8532-E5352C2B417A}" dt="2025-01-22T14:22:55.244" v="180" actId="14100"/>
        <pc:sldMkLst>
          <pc:docMk/>
          <pc:sldMk cId="2144032449" sldId="603"/>
        </pc:sldMkLst>
        <pc:spChg chg="mod">
          <ac:chgData name="WANYEKI, Ian" userId="de6f23d4-e1b7-41d4-acd6-7c622088cf12" providerId="ADAL" clId="{2A1242AB-FCE1-46C5-8532-E5352C2B417A}" dt="2025-01-22T14:22:55.244" v="180" actId="14100"/>
          <ac:spMkLst>
            <pc:docMk/>
            <pc:sldMk cId="2144032449" sldId="603"/>
            <ac:spMk id="11" creationId="{38329652-DF41-3867-7AA2-C8D2CECEA3F6}"/>
          </ac:spMkLst>
        </pc:spChg>
        <pc:spChg chg="mod">
          <ac:chgData name="WANYEKI, Ian" userId="de6f23d4-e1b7-41d4-acd6-7c622088cf12" providerId="ADAL" clId="{2A1242AB-FCE1-46C5-8532-E5352C2B417A}" dt="2025-01-22T14:22:20.955" v="179" actId="1076"/>
          <ac:spMkLst>
            <pc:docMk/>
            <pc:sldMk cId="2144032449" sldId="603"/>
            <ac:spMk id="12" creationId="{098E784D-F310-DC73-BB39-10895B5B62DB}"/>
          </ac:spMkLst>
        </pc:spChg>
        <pc:picChg chg="mod">
          <ac:chgData name="WANYEKI, Ian" userId="de6f23d4-e1b7-41d4-acd6-7c622088cf12" providerId="ADAL" clId="{2A1242AB-FCE1-46C5-8532-E5352C2B417A}" dt="2025-01-22T14:11:07.307" v="102" actId="1076"/>
          <ac:picMkLst>
            <pc:docMk/>
            <pc:sldMk cId="2144032449" sldId="603"/>
            <ac:picMk id="4" creationId="{C28CE89C-7342-37C3-E607-8496244A6511}"/>
          </ac:picMkLst>
        </pc:picChg>
        <pc:picChg chg="add mod ord">
          <ac:chgData name="WANYEKI, Ian" userId="de6f23d4-e1b7-41d4-acd6-7c622088cf12" providerId="ADAL" clId="{2A1242AB-FCE1-46C5-8532-E5352C2B417A}" dt="2025-01-22T14:22:14.894" v="177" actId="1076"/>
          <ac:picMkLst>
            <pc:docMk/>
            <pc:sldMk cId="2144032449" sldId="603"/>
            <ac:picMk id="5" creationId="{42944A07-0B4B-CB2B-3961-1C2A0F73B4BD}"/>
          </ac:picMkLst>
        </pc:picChg>
        <pc:picChg chg="del">
          <ac:chgData name="WANYEKI, Ian" userId="de6f23d4-e1b7-41d4-acd6-7c622088cf12" providerId="ADAL" clId="{2A1242AB-FCE1-46C5-8532-E5352C2B417A}" dt="2025-01-22T14:21:39.612" v="171" actId="478"/>
          <ac:picMkLst>
            <pc:docMk/>
            <pc:sldMk cId="2144032449" sldId="603"/>
            <ac:picMk id="10" creationId="{795C52F1-42D3-721A-374D-DAF01EE781ED}"/>
          </ac:picMkLst>
        </pc:picChg>
      </pc:sldChg>
      <pc:sldChg chg="delSp mod">
        <pc:chgData name="WANYEKI, Ian" userId="de6f23d4-e1b7-41d4-acd6-7c622088cf12" providerId="ADAL" clId="{2A1242AB-FCE1-46C5-8532-E5352C2B417A}" dt="2025-01-22T14:10:40.364" v="97" actId="478"/>
        <pc:sldMkLst>
          <pc:docMk/>
          <pc:sldMk cId="4898325" sldId="604"/>
        </pc:sldMkLst>
        <pc:picChg chg="del">
          <ac:chgData name="WANYEKI, Ian" userId="de6f23d4-e1b7-41d4-acd6-7c622088cf12" providerId="ADAL" clId="{2A1242AB-FCE1-46C5-8532-E5352C2B417A}" dt="2025-01-22T14:10:40.364" v="97" actId="478"/>
          <ac:picMkLst>
            <pc:docMk/>
            <pc:sldMk cId="4898325" sldId="604"/>
            <ac:picMk id="6" creationId="{F7523AE3-0126-D9F0-62AA-4CDB306FFE99}"/>
          </ac:picMkLst>
        </pc:picChg>
      </pc:sldChg>
      <pc:sldChg chg="delSp modSp mod">
        <pc:chgData name="WANYEKI, Ian" userId="de6f23d4-e1b7-41d4-acd6-7c622088cf12" providerId="ADAL" clId="{2A1242AB-FCE1-46C5-8532-E5352C2B417A}" dt="2025-01-22T14:10:34.556" v="95" actId="478"/>
        <pc:sldMkLst>
          <pc:docMk/>
          <pc:sldMk cId="3884710305" sldId="605"/>
        </pc:sldMkLst>
        <pc:spChg chg="mod">
          <ac:chgData name="WANYEKI, Ian" userId="de6f23d4-e1b7-41d4-acd6-7c622088cf12" providerId="ADAL" clId="{2A1242AB-FCE1-46C5-8532-E5352C2B417A}" dt="2025-01-22T13:58:39.261" v="12" actId="790"/>
          <ac:spMkLst>
            <pc:docMk/>
            <pc:sldMk cId="3884710305" sldId="605"/>
            <ac:spMk id="2" creationId="{775F1927-A541-AE4D-AFCB-E361CD9632B9}"/>
          </ac:spMkLst>
        </pc:spChg>
        <pc:picChg chg="del">
          <ac:chgData name="WANYEKI, Ian" userId="de6f23d4-e1b7-41d4-acd6-7c622088cf12" providerId="ADAL" clId="{2A1242AB-FCE1-46C5-8532-E5352C2B417A}" dt="2025-01-22T14:10:34.556" v="95" actId="478"/>
          <ac:picMkLst>
            <pc:docMk/>
            <pc:sldMk cId="3884710305" sldId="605"/>
            <ac:picMk id="6" creationId="{29B82B21-554F-27EF-E210-562EDFE90D02}"/>
          </ac:picMkLst>
        </pc:picChg>
      </pc:sldChg>
      <pc:sldChg chg="delSp modSp mod">
        <pc:chgData name="WANYEKI, Ian" userId="de6f23d4-e1b7-41d4-acd6-7c622088cf12" providerId="ADAL" clId="{2A1242AB-FCE1-46C5-8532-E5352C2B417A}" dt="2025-01-22T14:10:36.890" v="96" actId="478"/>
        <pc:sldMkLst>
          <pc:docMk/>
          <pc:sldMk cId="451697068" sldId="606"/>
        </pc:sldMkLst>
        <pc:spChg chg="mod">
          <ac:chgData name="WANYEKI, Ian" userId="de6f23d4-e1b7-41d4-acd6-7c622088cf12" providerId="ADAL" clId="{2A1242AB-FCE1-46C5-8532-E5352C2B417A}" dt="2025-01-22T13:58:56.900" v="13" actId="790"/>
          <ac:spMkLst>
            <pc:docMk/>
            <pc:sldMk cId="451697068" sldId="606"/>
            <ac:spMk id="22" creationId="{D1520C64-3E46-E4C6-4A3C-27B9C28698FD}"/>
          </ac:spMkLst>
        </pc:spChg>
        <pc:picChg chg="del">
          <ac:chgData name="WANYEKI, Ian" userId="de6f23d4-e1b7-41d4-acd6-7c622088cf12" providerId="ADAL" clId="{2A1242AB-FCE1-46C5-8532-E5352C2B417A}" dt="2025-01-22T14:10:36.890" v="96" actId="478"/>
          <ac:picMkLst>
            <pc:docMk/>
            <pc:sldMk cId="451697068" sldId="606"/>
            <ac:picMk id="6" creationId="{DB2941AB-4470-5EE1-56DC-651181BE9713}"/>
          </ac:picMkLst>
        </pc:picChg>
      </pc:sldChg>
      <pc:sldChg chg="delSp mod">
        <pc:chgData name="WANYEKI, Ian" userId="de6f23d4-e1b7-41d4-acd6-7c622088cf12" providerId="ADAL" clId="{2A1242AB-FCE1-46C5-8532-E5352C2B417A}" dt="2025-01-22T14:10:31.192" v="94" actId="478"/>
        <pc:sldMkLst>
          <pc:docMk/>
          <pc:sldMk cId="3387346390" sldId="608"/>
        </pc:sldMkLst>
        <pc:picChg chg="del">
          <ac:chgData name="WANYEKI, Ian" userId="de6f23d4-e1b7-41d4-acd6-7c622088cf12" providerId="ADAL" clId="{2A1242AB-FCE1-46C5-8532-E5352C2B417A}" dt="2025-01-22T14:10:31.192" v="94" actId="478"/>
          <ac:picMkLst>
            <pc:docMk/>
            <pc:sldMk cId="3387346390" sldId="608"/>
            <ac:picMk id="4" creationId="{74C9A292-6E67-8462-DE8C-3E47517E0498}"/>
          </ac:picMkLst>
        </pc:picChg>
      </pc:sldChg>
      <pc:sldChg chg="addSp delSp modSp mod">
        <pc:chgData name="WANYEKI, Ian" userId="de6f23d4-e1b7-41d4-acd6-7c622088cf12" providerId="ADAL" clId="{2A1242AB-FCE1-46C5-8532-E5352C2B417A}" dt="2025-01-22T14:09:25.518" v="90" actId="790"/>
        <pc:sldMkLst>
          <pc:docMk/>
          <pc:sldMk cId="31128276" sldId="609"/>
        </pc:sldMkLst>
        <pc:spChg chg="mod">
          <ac:chgData name="WANYEKI, Ian" userId="de6f23d4-e1b7-41d4-acd6-7c622088cf12" providerId="ADAL" clId="{2A1242AB-FCE1-46C5-8532-E5352C2B417A}" dt="2025-01-22T14:03:31.025" v="35" actId="14100"/>
          <ac:spMkLst>
            <pc:docMk/>
            <pc:sldMk cId="31128276" sldId="609"/>
            <ac:spMk id="2" creationId="{90A03CC2-811B-7AA4-016B-C4EF66627D31}"/>
          </ac:spMkLst>
        </pc:spChg>
        <pc:spChg chg="mod">
          <ac:chgData name="WANYEKI, Ian" userId="de6f23d4-e1b7-41d4-acd6-7c622088cf12" providerId="ADAL" clId="{2A1242AB-FCE1-46C5-8532-E5352C2B417A}" dt="2025-01-22T14:09:25.518" v="90" actId="790"/>
          <ac:spMkLst>
            <pc:docMk/>
            <pc:sldMk cId="31128276" sldId="609"/>
            <ac:spMk id="3" creationId="{1A975B2F-3CCC-E525-63A7-FAC254E4D87E}"/>
          </ac:spMkLst>
        </pc:spChg>
        <pc:spChg chg="mod">
          <ac:chgData name="WANYEKI, Ian" userId="de6f23d4-e1b7-41d4-acd6-7c622088cf12" providerId="ADAL" clId="{2A1242AB-FCE1-46C5-8532-E5352C2B417A}" dt="2025-01-22T14:03:57.237" v="57" actId="6549"/>
          <ac:spMkLst>
            <pc:docMk/>
            <pc:sldMk cId="31128276" sldId="609"/>
            <ac:spMk id="10" creationId="{04D33985-1FEE-71F0-542B-970363456BE0}"/>
          </ac:spMkLst>
        </pc:spChg>
        <pc:spChg chg="mod">
          <ac:chgData name="WANYEKI, Ian" userId="de6f23d4-e1b7-41d4-acd6-7c622088cf12" providerId="ADAL" clId="{2A1242AB-FCE1-46C5-8532-E5352C2B417A}" dt="2025-01-22T14:02:44.677" v="33" actId="14100"/>
          <ac:spMkLst>
            <pc:docMk/>
            <pc:sldMk cId="31128276" sldId="609"/>
            <ac:spMk id="18" creationId="{1EE5E806-5C50-E553-DE24-703EF8ABB55A}"/>
          </ac:spMkLst>
        </pc:spChg>
        <pc:spChg chg="mod ord">
          <ac:chgData name="WANYEKI, Ian" userId="de6f23d4-e1b7-41d4-acd6-7c622088cf12" providerId="ADAL" clId="{2A1242AB-FCE1-46C5-8532-E5352C2B417A}" dt="2025-01-22T14:06:15.058" v="80" actId="14100"/>
          <ac:spMkLst>
            <pc:docMk/>
            <pc:sldMk cId="31128276" sldId="609"/>
            <ac:spMk id="19" creationId="{BA5AD4FE-0971-41FF-0150-59A1A02063E8}"/>
          </ac:spMkLst>
        </pc:spChg>
        <pc:spChg chg="mod">
          <ac:chgData name="WANYEKI, Ian" userId="de6f23d4-e1b7-41d4-acd6-7c622088cf12" providerId="ADAL" clId="{2A1242AB-FCE1-46C5-8532-E5352C2B417A}" dt="2025-01-22T14:04:08.507" v="68" actId="20577"/>
          <ac:spMkLst>
            <pc:docMk/>
            <pc:sldMk cId="31128276" sldId="609"/>
            <ac:spMk id="25" creationId="{6E23DBBC-5AC3-AAD3-5F80-2D563F83C919}"/>
          </ac:spMkLst>
        </pc:spChg>
        <pc:picChg chg="del mod">
          <ac:chgData name="WANYEKI, Ian" userId="de6f23d4-e1b7-41d4-acd6-7c622088cf12" providerId="ADAL" clId="{2A1242AB-FCE1-46C5-8532-E5352C2B417A}" dt="2025-01-22T14:08:01.278" v="86" actId="478"/>
          <ac:picMkLst>
            <pc:docMk/>
            <pc:sldMk cId="31128276" sldId="609"/>
            <ac:picMk id="7" creationId="{A25BDED1-6A4E-3E2C-AD6B-2E552C078B71}"/>
          </ac:picMkLst>
        </pc:picChg>
        <pc:picChg chg="add mod ord">
          <ac:chgData name="WANYEKI, Ian" userId="de6f23d4-e1b7-41d4-acd6-7c622088cf12" providerId="ADAL" clId="{2A1242AB-FCE1-46C5-8532-E5352C2B417A}" dt="2025-01-22T14:08:24.349" v="89" actId="1076"/>
          <ac:picMkLst>
            <pc:docMk/>
            <pc:sldMk cId="31128276" sldId="609"/>
            <ac:picMk id="33" creationId="{9EB20F4C-7BDC-F4FA-CDAE-E7D05714D146}"/>
          </ac:picMkLst>
        </pc:picChg>
        <pc:cxnChg chg="mod">
          <ac:chgData name="WANYEKI, Ian" userId="de6f23d4-e1b7-41d4-acd6-7c622088cf12" providerId="ADAL" clId="{2A1242AB-FCE1-46C5-8532-E5352C2B417A}" dt="2025-01-22T14:06:08.182" v="78" actId="1076"/>
          <ac:cxnSpMkLst>
            <pc:docMk/>
            <pc:sldMk cId="31128276" sldId="609"/>
            <ac:cxnSpMk id="5" creationId="{91AFB78A-2D99-CEA4-B84B-565E8525FA2B}"/>
          </ac:cxnSpMkLst>
        </pc:cxnChg>
        <pc:cxnChg chg="mod">
          <ac:chgData name="WANYEKI, Ian" userId="de6f23d4-e1b7-41d4-acd6-7c622088cf12" providerId="ADAL" clId="{2A1242AB-FCE1-46C5-8532-E5352C2B417A}" dt="2025-01-22T14:03:44.632" v="38" actId="1076"/>
          <ac:cxnSpMkLst>
            <pc:docMk/>
            <pc:sldMk cId="31128276" sldId="609"/>
            <ac:cxnSpMk id="12" creationId="{4CAFE13E-3A1B-4093-C194-3D01B538557C}"/>
          </ac:cxnSpMkLst>
        </pc:cxnChg>
        <pc:cxnChg chg="mod">
          <ac:chgData name="WANYEKI, Ian" userId="de6f23d4-e1b7-41d4-acd6-7c622088cf12" providerId="ADAL" clId="{2A1242AB-FCE1-46C5-8532-E5352C2B417A}" dt="2025-01-22T14:02:56.983" v="34" actId="14100"/>
          <ac:cxnSpMkLst>
            <pc:docMk/>
            <pc:sldMk cId="31128276" sldId="609"/>
            <ac:cxnSpMk id="27" creationId="{317F1C28-441D-64EB-C0A5-0222AA5B5DF7}"/>
          </ac:cxnSpMkLst>
        </pc:cxnChg>
      </pc:sldChg>
      <pc:sldChg chg="delSp mod">
        <pc:chgData name="WANYEKI, Ian" userId="de6f23d4-e1b7-41d4-acd6-7c622088cf12" providerId="ADAL" clId="{2A1242AB-FCE1-46C5-8532-E5352C2B417A}" dt="2025-01-22T14:10:42.949" v="98" actId="478"/>
        <pc:sldMkLst>
          <pc:docMk/>
          <pc:sldMk cId="467010291" sldId="610"/>
        </pc:sldMkLst>
        <pc:picChg chg="del">
          <ac:chgData name="WANYEKI, Ian" userId="de6f23d4-e1b7-41d4-acd6-7c622088cf12" providerId="ADAL" clId="{2A1242AB-FCE1-46C5-8532-E5352C2B417A}" dt="2025-01-22T14:10:42.949" v="98" actId="478"/>
          <ac:picMkLst>
            <pc:docMk/>
            <pc:sldMk cId="467010291" sldId="610"/>
            <ac:picMk id="6" creationId="{9541917D-55C9-7009-6091-74CBE746DC85}"/>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5240" cy="453929"/>
          </a:xfrm>
          <a:prstGeom prst="rect">
            <a:avLst/>
          </a:prstGeom>
        </p:spPr>
        <p:txBody>
          <a:bodyPr vert="horz" lIns="91440" tIns="45720" rIns="91440" bIns="45720" rtlCol="0"/>
          <a:lstStyle>
            <a:lvl1pPr algn="l">
              <a:defRPr sz="1200"/>
            </a:lvl1pPr>
          </a:lstStyle>
          <a:p>
            <a:endParaRPr lang="en-CH"/>
          </a:p>
        </p:txBody>
      </p:sp>
      <p:sp>
        <p:nvSpPr>
          <p:cNvPr id="3" name="Date Placeholder 2"/>
          <p:cNvSpPr>
            <a:spLocks noGrp="1"/>
          </p:cNvSpPr>
          <p:nvPr>
            <p:ph type="dt" idx="1"/>
          </p:nvPr>
        </p:nvSpPr>
        <p:spPr>
          <a:xfrm>
            <a:off x="3889109" y="0"/>
            <a:ext cx="2975240" cy="453929"/>
          </a:xfrm>
          <a:prstGeom prst="rect">
            <a:avLst/>
          </a:prstGeom>
        </p:spPr>
        <p:txBody>
          <a:bodyPr vert="horz" lIns="91440" tIns="45720" rIns="91440" bIns="45720" rtlCol="0"/>
          <a:lstStyle>
            <a:lvl1pPr algn="r">
              <a:defRPr sz="1200"/>
            </a:lvl1pPr>
          </a:lstStyle>
          <a:p>
            <a:fld id="{42F46B74-00C3-43C1-A61C-EA844543C1F6}" type="datetimeFigureOut">
              <a:rPr lang="en-CH" smtClean="0"/>
              <a:t>01/22/2025</a:t>
            </a:fld>
            <a:endParaRPr lang="en-CH"/>
          </a:p>
        </p:txBody>
      </p:sp>
      <p:sp>
        <p:nvSpPr>
          <p:cNvPr id="4" name="Slide Image Placeholder 3"/>
          <p:cNvSpPr>
            <a:spLocks noGrp="1" noRot="1" noChangeAspect="1"/>
          </p:cNvSpPr>
          <p:nvPr>
            <p:ph type="sldImg" idx="2"/>
          </p:nvPr>
        </p:nvSpPr>
        <p:spPr>
          <a:xfrm>
            <a:off x="719138" y="1130300"/>
            <a:ext cx="5429250" cy="3054350"/>
          </a:xfrm>
          <a:prstGeom prst="rect">
            <a:avLst/>
          </a:prstGeom>
          <a:noFill/>
          <a:ln w="12700">
            <a:solidFill>
              <a:prstClr val="black"/>
            </a:solidFill>
          </a:ln>
        </p:spPr>
        <p:txBody>
          <a:bodyPr vert="horz" lIns="91440" tIns="45720" rIns="91440" bIns="45720" rtlCol="0" anchor="ctr"/>
          <a:lstStyle/>
          <a:p>
            <a:endParaRPr lang="en-CH"/>
          </a:p>
        </p:txBody>
      </p:sp>
      <p:sp>
        <p:nvSpPr>
          <p:cNvPr id="5" name="Notes Placeholder 4"/>
          <p:cNvSpPr>
            <a:spLocks noGrp="1"/>
          </p:cNvSpPr>
          <p:nvPr>
            <p:ph type="body" sz="quarter" idx="3"/>
          </p:nvPr>
        </p:nvSpPr>
        <p:spPr>
          <a:xfrm>
            <a:off x="686594" y="4353947"/>
            <a:ext cx="5492750" cy="3562320"/>
          </a:xfrm>
          <a:prstGeom prst="rect">
            <a:avLst/>
          </a:prstGeom>
        </p:spPr>
        <p:txBody>
          <a:bodyPr vert="horz" lIns="91440" tIns="45720" rIns="91440" bIns="45720" rtlCol="0"/>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CH"/>
          </a:p>
        </p:txBody>
      </p:sp>
      <p:sp>
        <p:nvSpPr>
          <p:cNvPr id="6" name="Footer Placeholder 5"/>
          <p:cNvSpPr>
            <a:spLocks noGrp="1"/>
          </p:cNvSpPr>
          <p:nvPr>
            <p:ph type="ftr" sz="quarter" idx="4"/>
          </p:nvPr>
        </p:nvSpPr>
        <p:spPr>
          <a:xfrm>
            <a:off x="0" y="8593235"/>
            <a:ext cx="2975240" cy="453928"/>
          </a:xfrm>
          <a:prstGeom prst="rect">
            <a:avLst/>
          </a:prstGeom>
        </p:spPr>
        <p:txBody>
          <a:bodyPr vert="horz" lIns="91440" tIns="45720" rIns="91440" bIns="45720" rtlCol="0" anchor="b"/>
          <a:lstStyle>
            <a:lvl1pPr algn="l">
              <a:defRPr sz="1200"/>
            </a:lvl1pPr>
          </a:lstStyle>
          <a:p>
            <a:endParaRPr lang="en-CH"/>
          </a:p>
        </p:txBody>
      </p:sp>
      <p:sp>
        <p:nvSpPr>
          <p:cNvPr id="7" name="Slide Number Placeholder 6"/>
          <p:cNvSpPr>
            <a:spLocks noGrp="1"/>
          </p:cNvSpPr>
          <p:nvPr>
            <p:ph type="sldNum" sz="quarter" idx="5"/>
          </p:nvPr>
        </p:nvSpPr>
        <p:spPr>
          <a:xfrm>
            <a:off x="3889109" y="8593235"/>
            <a:ext cx="2975240" cy="453928"/>
          </a:xfrm>
          <a:prstGeom prst="rect">
            <a:avLst/>
          </a:prstGeom>
        </p:spPr>
        <p:txBody>
          <a:bodyPr vert="horz" lIns="91440" tIns="45720" rIns="91440" bIns="45720" rtlCol="0" anchor="b"/>
          <a:lstStyle>
            <a:lvl1pPr algn="r">
              <a:defRPr sz="1200"/>
            </a:lvl1pPr>
          </a:lstStyle>
          <a:p>
            <a:fld id="{523B704D-9A56-4BE7-9B00-7FDF7739138E}" type="slidenum">
              <a:rPr lang="en-CH" smtClean="0"/>
              <a:t>‹#›</a:t>
            </a:fld>
            <a:endParaRPr lang="en-CH"/>
          </a:p>
        </p:txBody>
      </p:sp>
    </p:spTree>
    <p:extLst>
      <p:ext uri="{BB962C8B-B14F-4D97-AF65-F5344CB8AC3E}">
        <p14:creationId xmlns:p14="http://schemas.microsoft.com/office/powerpoint/2010/main" val="51443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2</a:t>
            </a:fld>
            <a:endParaRPr lang="en-US"/>
          </a:p>
        </p:txBody>
      </p:sp>
    </p:spTree>
    <p:extLst>
      <p:ext uri="{BB962C8B-B14F-4D97-AF65-F5344CB8AC3E}">
        <p14:creationId xmlns:p14="http://schemas.microsoft.com/office/powerpoint/2010/main" val="3406245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2120617-EDB4-4A2C-8E78-C191A3D3B818}" type="slidenum">
              <a:rPr lang="en-US" smtClean="0"/>
              <a:t>5</a:t>
            </a:fld>
            <a:endParaRPr lang="en-US"/>
          </a:p>
        </p:txBody>
      </p:sp>
    </p:spTree>
    <p:extLst>
      <p:ext uri="{BB962C8B-B14F-4D97-AF65-F5344CB8AC3E}">
        <p14:creationId xmlns:p14="http://schemas.microsoft.com/office/powerpoint/2010/main" val="196138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73660D5-ED4C-41CA-8F92-89CB6C57A10E}" type="slidenum">
              <a:rPr lang="en-US" smtClean="0"/>
              <a:t>7</a:t>
            </a:fld>
            <a:endParaRPr lang="en-US"/>
          </a:p>
        </p:txBody>
      </p:sp>
    </p:spTree>
    <p:extLst>
      <p:ext uri="{BB962C8B-B14F-4D97-AF65-F5344CB8AC3E}">
        <p14:creationId xmlns:p14="http://schemas.microsoft.com/office/powerpoint/2010/main" val="89638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C58F5-7142-33C6-6877-3794C128832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3B0E019-F781-7409-AB88-C5D0F87A6D4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07DA34C-F553-DF3C-11A6-5593B617ACA5}"/>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F6532F03-6788-B956-BDB5-8A3484AB8076}"/>
              </a:ext>
            </a:extLst>
          </p:cNvPr>
          <p:cNvSpPr>
            <a:spLocks noGrp="1"/>
          </p:cNvSpPr>
          <p:nvPr>
            <p:ph type="sldNum" sz="quarter" idx="5"/>
          </p:nvPr>
        </p:nvSpPr>
        <p:spPr/>
        <p:txBody>
          <a:bodyPr/>
          <a:lstStyle/>
          <a:p>
            <a:fld id="{523B704D-9A56-4BE7-9B00-7FDF7739138E}" type="slidenum">
              <a:rPr lang="en-CH" smtClean="0"/>
              <a:t>10</a:t>
            </a:fld>
            <a:endParaRPr lang="en-CH"/>
          </a:p>
        </p:txBody>
      </p:sp>
    </p:spTree>
    <p:extLst>
      <p:ext uri="{BB962C8B-B14F-4D97-AF65-F5344CB8AC3E}">
        <p14:creationId xmlns:p14="http://schemas.microsoft.com/office/powerpoint/2010/main" val="4963878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3FC4483-7CF5-4CF7-BC54-0B04140F1C27}" type="slidenum">
              <a:rPr lang="en-US" smtClean="0"/>
              <a:t>23</a:t>
            </a:fld>
            <a:endParaRPr lang="en-US"/>
          </a:p>
        </p:txBody>
      </p:sp>
    </p:spTree>
    <p:extLst>
      <p:ext uri="{BB962C8B-B14F-4D97-AF65-F5344CB8AC3E}">
        <p14:creationId xmlns:p14="http://schemas.microsoft.com/office/powerpoint/2010/main" val="317205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FD7FF-058B-D74A-36A3-241D84C2C7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08CD27-4FB5-95A0-4E0A-11DD9FCE036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DCAA2BE-B599-305A-9A8A-ADCF56A3BEA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6389BFD9-D59A-B29D-D8A9-A4F4410F1B91}"/>
              </a:ext>
            </a:extLst>
          </p:cNvPr>
          <p:cNvSpPr>
            <a:spLocks noGrp="1"/>
          </p:cNvSpPr>
          <p:nvPr>
            <p:ph type="sldNum" sz="quarter" idx="5"/>
          </p:nvPr>
        </p:nvSpPr>
        <p:spPr/>
        <p:txBody>
          <a:bodyPr/>
          <a:lstStyle/>
          <a:p>
            <a:fld id="{B3FC4483-7CF5-4CF7-BC54-0B04140F1C27}" type="slidenum">
              <a:rPr lang="en-US" smtClean="0"/>
              <a:t>24</a:t>
            </a:fld>
            <a:endParaRPr lang="en-US"/>
          </a:p>
        </p:txBody>
      </p:sp>
    </p:spTree>
    <p:extLst>
      <p:ext uri="{BB962C8B-B14F-4D97-AF65-F5344CB8AC3E}">
        <p14:creationId xmlns:p14="http://schemas.microsoft.com/office/powerpoint/2010/main" val="3874099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a:t>Dans cette vidéo, nous avons abordé les étapes nécessaires pour saisir les données de votre programme, mettre à jour les modèles épidémiologiques avec les dernières recommandations et adapter les modèles de fertilité et d’incidence à votre épidémie. Vous devez également ajuster la tendance de l’incidence en utilisant l’un des outils disponibles, EPP, CSAVR ou AEM. Il existe des vidéos séparées sur chacun de ces outils. Vous pouvez alors examiner et valider les résultats. Il existe également une vidéo séparée qui vous guidera à travers ces étapes. </a:t>
            </a:r>
          </a:p>
        </p:txBody>
      </p:sp>
      <p:sp>
        <p:nvSpPr>
          <p:cNvPr id="4" name="Slide Number Placeholder 3"/>
          <p:cNvSpPr>
            <a:spLocks noGrp="1"/>
          </p:cNvSpPr>
          <p:nvPr>
            <p:ph type="sldNum" sz="quarter" idx="5"/>
          </p:nvPr>
        </p:nvSpPr>
        <p:spPr/>
        <p:txBody>
          <a:bodyPr/>
          <a:lstStyle/>
          <a:p>
            <a:fld id="{B73660D5-ED4C-41CA-8F92-89CB6C57A10E}" type="slidenum">
              <a:rPr lang="en-US" smtClean="0"/>
              <a:t>26</a:t>
            </a:fld>
            <a:endParaRPr lang="en-US"/>
          </a:p>
        </p:txBody>
      </p:sp>
    </p:spTree>
    <p:extLst>
      <p:ext uri="{BB962C8B-B14F-4D97-AF65-F5344CB8AC3E}">
        <p14:creationId xmlns:p14="http://schemas.microsoft.com/office/powerpoint/2010/main" val="131962097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en-US"/>
              <a:t>Click to edit Master title style</a:t>
            </a:r>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a:xfrm>
            <a:off x="2411215" y="6356349"/>
            <a:ext cx="1371600" cy="365125"/>
          </a:xfrm>
        </p:spPr>
        <p:txBody>
          <a:bodyPr/>
          <a:lstStyle>
            <a:lvl1pPr algn="r">
              <a:defRPr/>
            </a:lvl1pPr>
          </a:lstStyle>
          <a:p>
            <a:pPr algn="r"/>
            <a:r>
              <a:rPr lang="en-US"/>
              <a:t>27 October 2020</a:t>
            </a:r>
          </a:p>
        </p:txBody>
      </p:sp>
      <p:sp>
        <p:nvSpPr>
          <p:cNvPr id="5" name="Footer Placeholder 4"/>
          <p:cNvSpPr>
            <a:spLocks noGrp="1"/>
          </p:cNvSpPr>
          <p:nvPr>
            <p:ph type="ftr" sz="quarter" idx="11"/>
          </p:nvPr>
        </p:nvSpPr>
        <p:spPr/>
        <p:txBody>
          <a:bodyPr/>
          <a:lstStyle>
            <a:lvl1pPr>
              <a:defRPr/>
            </a:lvl1pPr>
          </a:lstStyle>
          <a:p>
            <a:r>
              <a:rPr lang="en-US"/>
              <a:t>2021 HIV Estimates</a:t>
            </a:r>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12" name="Picture 11">
            <a:extLst>
              <a:ext uri="{FF2B5EF4-FFF2-40B4-BE49-F238E27FC236}">
                <a16:creationId xmlns:a16="http://schemas.microsoft.com/office/drawing/2014/main" id="{1185AAC3-23AF-4C83-A6C4-E518F947A1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1443" y="6264632"/>
            <a:ext cx="1155747" cy="456843"/>
          </a:xfrm>
          <a:prstGeom prst="rect">
            <a:avLst/>
          </a:prstGeom>
        </p:spPr>
      </p:pic>
      <p:pic>
        <p:nvPicPr>
          <p:cNvPr id="9" name="Picture 8" descr="A drawing of a person&#10;&#10;Description automatically generated">
            <a:extLst>
              <a:ext uri="{FF2B5EF4-FFF2-40B4-BE49-F238E27FC236}">
                <a16:creationId xmlns:a16="http://schemas.microsoft.com/office/drawing/2014/main" id="{6B19407E-735D-4378-94C5-F2663C5558A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322862" y="5584646"/>
            <a:ext cx="1540764" cy="22860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B75A-687E-405C-8A0B-8D00578BA2C3}" type="datetimeFigureOut">
              <a:rPr lang="en-US" dirty="0"/>
              <a:pPr/>
              <a:t>1/22/2025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pic>
        <p:nvPicPr>
          <p:cNvPr id="4" name="Picture 3" descr="A drawing of a person&#10;&#10;Description automatically generated">
            <a:extLst>
              <a:ext uri="{FF2B5EF4-FFF2-40B4-BE49-F238E27FC236}">
                <a16:creationId xmlns:a16="http://schemas.microsoft.com/office/drawing/2014/main" id="{58C094B6-EE20-4452-A30A-57A26827F71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422253" y="6453896"/>
            <a:ext cx="1540764" cy="22860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en-US"/>
              <a:t>Click to edit Master title style</a:t>
            </a:r>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586B75A-687E-405C-8A0B-8D00578BA2C3}" type="datetimeFigureOut">
              <a:rPr lang="en-US" dirty="0"/>
              <a:pPr/>
              <a:t>1/22/2025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5586B75A-687E-405C-8A0B-8D00578BA2C3}" type="datetimeFigureOut">
              <a:rPr lang="en-US" dirty="0"/>
              <a:pPr/>
              <a:t>1/22/2025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p:cNvSpPr>
            <a:spLocks noGrp="1"/>
          </p:cNvSpPr>
          <p:nvPr>
            <p:ph type="dt" sz="half" idx="10"/>
          </p:nvPr>
        </p:nvSpPr>
        <p:spPr/>
        <p:txBody>
          <a:bodyPr/>
          <a:lstStyle/>
          <a:p>
            <a:fld id="{5586B75A-687E-405C-8A0B-8D00578BA2C3}" type="datetimeFigureOut">
              <a:rPr lang="en-US" dirty="0"/>
              <a:pPr/>
              <a:t>1/22/2025</a:t>
            </a:fld>
            <a:endParaRPr lang="en-US"/>
          </a:p>
        </p:txBody>
      </p:sp>
      <p:sp>
        <p:nvSpPr>
          <p:cNvPr id="11" name="Footer Placeholder 10"/>
          <p:cNvSpPr>
            <a:spLocks noGrp="1"/>
          </p:cNvSpPr>
          <p:nvPr>
            <p:ph type="ftr" sz="quarter" idx="11"/>
          </p:nvPr>
        </p:nvSpPr>
        <p:spPr/>
        <p:txBody>
          <a:bodyPr/>
          <a:lstStyle/>
          <a:p>
            <a:endParaRPr lang="en-US"/>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2" name="Date Placeholder 1"/>
          <p:cNvSpPr>
            <a:spLocks noGrp="1"/>
          </p:cNvSpPr>
          <p:nvPr>
            <p:ph type="dt" sz="half" idx="10"/>
          </p:nvPr>
        </p:nvSpPr>
        <p:spPr/>
        <p:txBody>
          <a:bodyPr/>
          <a:lstStyle/>
          <a:p>
            <a:fld id="{5586B75A-687E-405C-8A0B-8D00578BA2C3}" type="datetimeFigureOut">
              <a:rPr lang="en-US" dirty="0"/>
              <a:pPr/>
              <a:t>1/22/2025</a:t>
            </a:fld>
            <a:endParaRPr lang="en-US"/>
          </a:p>
        </p:txBody>
      </p:sp>
      <p:sp>
        <p:nvSpPr>
          <p:cNvPr id="7" name="Footer Placeholder 6"/>
          <p:cNvSpPr>
            <a:spLocks noGrp="1"/>
          </p:cNvSpPr>
          <p:nvPr>
            <p:ph type="ftr" sz="quarter" idx="11"/>
          </p:nvPr>
        </p:nvSpPr>
        <p:spPr/>
        <p:txBody>
          <a:bodyPr/>
          <a:lstStyle/>
          <a:p>
            <a:endParaRPr lang="en-US"/>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586B75A-687E-405C-8A0B-8D00578BA2C3}" type="datetimeFigureOut">
              <a:rPr lang="en-US" dirty="0"/>
              <a:pPr/>
              <a:t>1/22/2025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en-US"/>
              <a:t>Click to edit Master title style</a:t>
            </a:r>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1/22/2025</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en-US"/>
              <a:t>Click to edit Master title style</a:t>
            </a:r>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p:txBody>
          <a:bodyPr/>
          <a:lstStyle/>
          <a:p>
            <a:fld id="{5586B75A-687E-405C-8A0B-8D00578BA2C3}" type="datetimeFigureOut">
              <a:rPr lang="en-US" dirty="0"/>
              <a:pPr/>
              <a:t>1/22/2025</a:t>
            </a:fld>
            <a:endParaRPr lang="en-US"/>
          </a:p>
        </p:txBody>
      </p:sp>
      <p:sp>
        <p:nvSpPr>
          <p:cNvPr id="9" name="Footer Placeholder 8"/>
          <p:cNvSpPr>
            <a:spLocks noGrp="1"/>
          </p:cNvSpPr>
          <p:nvPr>
            <p:ph type="ftr" sz="quarter" idx="11"/>
          </p:nvPr>
        </p:nvSpPr>
        <p:spPr>
          <a:xfrm>
            <a:off x="3499101" y="6356350"/>
            <a:ext cx="5911517" cy="365125"/>
          </a:xfrm>
        </p:spPr>
        <p:txBody>
          <a:bodyPr/>
          <a:lstStyle/>
          <a:p>
            <a:endParaRPr lang="en-US"/>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en-US"/>
              <a:t>Cliquez pour modifier le style du titre principal</a:t>
            </a:r>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en-US"/>
              <a:t>Cliquez sur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5586B75A-687E-405C-8A0B-8D00578BA2C3}" type="datetimeFigureOut">
              <a:rPr lang="en-US" dirty="0"/>
              <a:t>1/22/2025</a:t>
            </a:fld>
            <a:endParaRPr lang="en-US"/>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t>‹#›</a:t>
            </a:fld>
            <a:endParaRPr lang="en-US"/>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hyperlink" Target="https://avenirhealth.org/software-spectrum.php"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31.png"/><Relationship Id="rId4" Type="http://schemas.openxmlformats.org/officeDocument/2006/relationships/notesSlide" Target="../notesSlides/notesSlide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https://population.un.org/dataportal/home" TargetMode="External"/><Relationship Id="rId5" Type="http://schemas.openxmlformats.org/officeDocument/2006/relationships/image" Target="../media/image10.png"/><Relationship Id="rId4" Type="http://schemas.openxmlformats.org/officeDocument/2006/relationships/hyperlink" Target="https://population.un.org/wpp/datasources"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5F07DE-F1B7-B5DA-3C5B-91D4509E74F3}"/>
              </a:ext>
            </a:extLst>
          </p:cNvPr>
          <p:cNvSpPr>
            <a:spLocks noGrp="1"/>
          </p:cNvSpPr>
          <p:nvPr>
            <p:ph type="ctrTitle"/>
          </p:nvPr>
        </p:nvSpPr>
        <p:spPr/>
        <p:txBody>
          <a:bodyPr anchor="ctr"/>
          <a:lstStyle/>
          <a:p>
            <a:pPr algn="ctr"/>
            <a:r>
              <a:rPr lang="fr-FR" b="1" dirty="0"/>
              <a:t>Comment </a:t>
            </a:r>
            <a:r>
              <a:rPr lang="fr-FR" b="1" noProof="0" dirty="0"/>
              <a:t>mettre à jour votre fichier Spectrum</a:t>
            </a:r>
          </a:p>
        </p:txBody>
      </p:sp>
      <p:sp>
        <p:nvSpPr>
          <p:cNvPr id="3" name="Subtitle 2">
            <a:extLst>
              <a:ext uri="{FF2B5EF4-FFF2-40B4-BE49-F238E27FC236}">
                <a16:creationId xmlns:a16="http://schemas.microsoft.com/office/drawing/2014/main" id="{92995B8F-0949-4302-83ED-6C466CBCC80B}"/>
              </a:ext>
            </a:extLst>
          </p:cNvPr>
          <p:cNvSpPr>
            <a:spLocks noGrp="1"/>
          </p:cNvSpPr>
          <p:nvPr>
            <p:ph type="subTitle" idx="1"/>
          </p:nvPr>
        </p:nvSpPr>
        <p:spPr>
          <a:xfrm>
            <a:off x="1100015" y="4049486"/>
            <a:ext cx="7315200" cy="1535160"/>
          </a:xfrm>
        </p:spPr>
        <p:txBody>
          <a:bodyPr>
            <a:noAutofit/>
          </a:bodyPr>
          <a:lstStyle/>
          <a:p>
            <a:pPr algn="ctr"/>
            <a:endParaRPr lang="fr-FR" sz="1700" noProof="0" dirty="0">
              <a:solidFill>
                <a:schemeClr val="bg1"/>
              </a:solidFill>
            </a:endParaRPr>
          </a:p>
          <a:p>
            <a:pPr algn="ctr"/>
            <a:endParaRPr lang="fr-FR" sz="1700" noProof="0" dirty="0">
              <a:solidFill>
                <a:schemeClr val="bg1"/>
              </a:solidFill>
            </a:endParaRPr>
          </a:p>
          <a:p>
            <a:pPr algn="ctr">
              <a:lnSpc>
                <a:spcPct val="120000"/>
              </a:lnSpc>
              <a:spcBef>
                <a:spcPts val="20"/>
              </a:spcBef>
            </a:pPr>
            <a:r>
              <a:rPr lang="fr-FR" sz="1700" noProof="0" dirty="0">
                <a:solidFill>
                  <a:schemeClr val="bg1"/>
                </a:solidFill>
                <a:cs typeface="Arial" panose="020B0604020202020204" pitchFamily="34" charset="0"/>
              </a:rPr>
              <a:t>Atelier sur les estimations du VIH et l'utilisation des données - Epidémies généralisées</a:t>
            </a:r>
          </a:p>
          <a:p>
            <a:pPr algn="ctr">
              <a:lnSpc>
                <a:spcPct val="120000"/>
              </a:lnSpc>
              <a:spcBef>
                <a:spcPts val="20"/>
              </a:spcBef>
            </a:pPr>
            <a:endParaRPr lang="fr-FR" sz="1700" noProof="0" dirty="0">
              <a:solidFill>
                <a:schemeClr val="bg1"/>
              </a:solidFill>
              <a:cs typeface="Arial" panose="020B0604020202020204" pitchFamily="34" charset="0"/>
            </a:endParaRPr>
          </a:p>
        </p:txBody>
      </p:sp>
    </p:spTree>
    <p:extLst>
      <p:ext uri="{BB962C8B-B14F-4D97-AF65-F5344CB8AC3E}">
        <p14:creationId xmlns:p14="http://schemas.microsoft.com/office/powerpoint/2010/main" val="27985850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377166-D637-649D-802B-D89734F0C7EC}"/>
            </a:ext>
          </a:extLst>
        </p:cNvPr>
        <p:cNvGrpSpPr/>
        <p:nvPr/>
      </p:nvGrpSpPr>
      <p:grpSpPr>
        <a:xfrm>
          <a:off x="0" y="0"/>
          <a:ext cx="0" cy="0"/>
          <a:chOff x="0" y="0"/>
          <a:chExt cx="0" cy="0"/>
        </a:xfrm>
      </p:grpSpPr>
      <p:pic>
        <p:nvPicPr>
          <p:cNvPr id="33" name="Picture 32">
            <a:extLst>
              <a:ext uri="{FF2B5EF4-FFF2-40B4-BE49-F238E27FC236}">
                <a16:creationId xmlns:a16="http://schemas.microsoft.com/office/drawing/2014/main" id="{9EB20F4C-7BDC-F4FA-CDAE-E7D05714D146}"/>
              </a:ext>
            </a:extLst>
          </p:cNvPr>
          <p:cNvPicPr>
            <a:picLocks noChangeAspect="1"/>
          </p:cNvPicPr>
          <p:nvPr/>
        </p:nvPicPr>
        <p:blipFill>
          <a:blip r:embed="rId3"/>
          <a:stretch>
            <a:fillRect/>
          </a:stretch>
        </p:blipFill>
        <p:spPr>
          <a:xfrm>
            <a:off x="326693" y="2377877"/>
            <a:ext cx="4138571" cy="2666557"/>
          </a:xfrm>
          <a:prstGeom prst="rect">
            <a:avLst/>
          </a:prstGeom>
        </p:spPr>
      </p:pic>
      <p:sp>
        <p:nvSpPr>
          <p:cNvPr id="18" name="Rectangle 17">
            <a:extLst>
              <a:ext uri="{FF2B5EF4-FFF2-40B4-BE49-F238E27FC236}">
                <a16:creationId xmlns:a16="http://schemas.microsoft.com/office/drawing/2014/main" id="{1EE5E806-5C50-E553-DE24-703EF8ABB55A}"/>
              </a:ext>
            </a:extLst>
          </p:cNvPr>
          <p:cNvSpPr/>
          <p:nvPr/>
        </p:nvSpPr>
        <p:spPr>
          <a:xfrm>
            <a:off x="4600362" y="4140145"/>
            <a:ext cx="6358311" cy="1133355"/>
          </a:xfrm>
          <a:prstGeom prst="rect">
            <a:avLst/>
          </a:prstGeom>
          <a:solidFill>
            <a:schemeClr val="accent2">
              <a:lumMod val="20000"/>
              <a:lumOff val="80000"/>
            </a:schemeClr>
          </a:solidFill>
          <a:ln w="28575">
            <a:no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onnector: Elbow 11">
            <a:extLst>
              <a:ext uri="{FF2B5EF4-FFF2-40B4-BE49-F238E27FC236}">
                <a16:creationId xmlns:a16="http://schemas.microsoft.com/office/drawing/2014/main" id="{4CAFE13E-3A1B-4093-C194-3D01B538557C}"/>
              </a:ext>
            </a:extLst>
          </p:cNvPr>
          <p:cNvCxnSpPr>
            <a:cxnSpLocks/>
            <a:stCxn id="10" idx="0"/>
            <a:endCxn id="11" idx="6"/>
          </p:cNvCxnSpPr>
          <p:nvPr/>
        </p:nvCxnSpPr>
        <p:spPr>
          <a:xfrm rot="16200000" flipV="1">
            <a:off x="5371435" y="2201720"/>
            <a:ext cx="287901" cy="3913291"/>
          </a:xfrm>
          <a:prstGeom prst="bentConnector2">
            <a:avLst/>
          </a:prstGeom>
          <a:ln w="28575">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Connector: Elbow 21">
            <a:extLst>
              <a:ext uri="{FF2B5EF4-FFF2-40B4-BE49-F238E27FC236}">
                <a16:creationId xmlns:a16="http://schemas.microsoft.com/office/drawing/2014/main" id="{F2FA5891-317A-8D99-DBE5-22CBA516DE1D}"/>
              </a:ext>
            </a:extLst>
          </p:cNvPr>
          <p:cNvCxnSpPr>
            <a:cxnSpLocks/>
            <a:stCxn id="20" idx="2"/>
            <a:endCxn id="21" idx="4"/>
          </p:cNvCxnSpPr>
          <p:nvPr/>
        </p:nvCxnSpPr>
        <p:spPr>
          <a:xfrm rot="5400000" flipH="1">
            <a:off x="6205566" y="1215189"/>
            <a:ext cx="964453" cy="6997247"/>
          </a:xfrm>
          <a:prstGeom prst="bentConnector3">
            <a:avLst>
              <a:gd name="adj1" fmla="val -23703"/>
            </a:avLst>
          </a:prstGeom>
          <a:ln w="28575">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Connector: Elbow 26">
            <a:extLst>
              <a:ext uri="{FF2B5EF4-FFF2-40B4-BE49-F238E27FC236}">
                <a16:creationId xmlns:a16="http://schemas.microsoft.com/office/drawing/2014/main" id="{317F1C28-441D-64EB-C0A5-0222AA5B5DF7}"/>
              </a:ext>
            </a:extLst>
          </p:cNvPr>
          <p:cNvCxnSpPr>
            <a:cxnSpLocks/>
            <a:stCxn id="25" idx="0"/>
            <a:endCxn id="26" idx="6"/>
          </p:cNvCxnSpPr>
          <p:nvPr/>
        </p:nvCxnSpPr>
        <p:spPr>
          <a:xfrm rot="16200000" flipV="1">
            <a:off x="5868334" y="561820"/>
            <a:ext cx="796786" cy="6728468"/>
          </a:xfrm>
          <a:prstGeom prst="bentConnector2">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Connector: Elbow 31">
            <a:extLst>
              <a:ext uri="{FF2B5EF4-FFF2-40B4-BE49-F238E27FC236}">
                <a16:creationId xmlns:a16="http://schemas.microsoft.com/office/drawing/2014/main" id="{D484668C-74D4-9CB8-F7B4-40C71BECEBCB}"/>
              </a:ext>
            </a:extLst>
          </p:cNvPr>
          <p:cNvCxnSpPr>
            <a:cxnSpLocks/>
            <a:stCxn id="29" idx="2"/>
            <a:endCxn id="31" idx="6"/>
          </p:cNvCxnSpPr>
          <p:nvPr/>
        </p:nvCxnSpPr>
        <p:spPr>
          <a:xfrm rot="5400000" flipH="1">
            <a:off x="4720020" y="1311554"/>
            <a:ext cx="1815922" cy="5953046"/>
          </a:xfrm>
          <a:prstGeom prst="bentConnector4">
            <a:avLst>
              <a:gd name="adj1" fmla="val -19782"/>
              <a:gd name="adj2" fmla="val -41971"/>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47CF4A0A-29D0-5A09-B544-AA0775E978E2}"/>
              </a:ext>
            </a:extLst>
          </p:cNvPr>
          <p:cNvSpPr/>
          <p:nvPr/>
        </p:nvSpPr>
        <p:spPr>
          <a:xfrm>
            <a:off x="3467299" y="3968695"/>
            <a:ext cx="91440" cy="91440"/>
          </a:xfrm>
          <a:prstGeom prst="ellipse">
            <a:avLst/>
          </a:prstGeom>
          <a:solidFill>
            <a:schemeClr val="accent4">
              <a:lumMod val="75000"/>
            </a:schemeClr>
          </a:solidFill>
          <a:ln w="19050">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EAB634D5-C3BF-6539-5A55-E4FA95439E58}"/>
              </a:ext>
            </a:extLst>
          </p:cNvPr>
          <p:cNvSpPr/>
          <p:nvPr/>
        </p:nvSpPr>
        <p:spPr>
          <a:xfrm>
            <a:off x="3143449" y="4140145"/>
            <a:ext cx="91440" cy="91440"/>
          </a:xfrm>
          <a:prstGeom prst="ellipse">
            <a:avLst/>
          </a:prstGeom>
          <a:solidFill>
            <a:schemeClr val="bg2">
              <a:lumMod val="75000"/>
            </a:schemeClr>
          </a:solidFill>
          <a:ln w="19050">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F1BC46BB-9E9C-952F-F9A9-2F5B943A1B26}"/>
              </a:ext>
            </a:extLst>
          </p:cNvPr>
          <p:cNvSpPr/>
          <p:nvPr/>
        </p:nvSpPr>
        <p:spPr>
          <a:xfrm>
            <a:off x="2811053" y="3481941"/>
            <a:ext cx="91440" cy="91440"/>
          </a:xfrm>
          <a:prstGeom prst="ellipse">
            <a:avLst/>
          </a:prstGeom>
          <a:solidFill>
            <a:schemeClr val="accent6"/>
          </a:solidFill>
          <a:ln w="19050">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92DF6826-3975-ECD7-D1CF-3F4E24C4058D}"/>
              </a:ext>
            </a:extLst>
          </p:cNvPr>
          <p:cNvSpPr/>
          <p:nvPr/>
        </p:nvSpPr>
        <p:spPr>
          <a:xfrm>
            <a:off x="2560018" y="3334396"/>
            <a:ext cx="91440" cy="91440"/>
          </a:xfrm>
          <a:prstGeom prst="ellipse">
            <a:avLst/>
          </a:prstGeom>
          <a:solidFill>
            <a:srgbClr val="0070C0"/>
          </a:solidFill>
          <a:ln w="19050">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0DEA09F-5641-A578-CB73-3760857980BC}"/>
              </a:ext>
            </a:extLst>
          </p:cNvPr>
          <p:cNvSpPr/>
          <p:nvPr/>
        </p:nvSpPr>
        <p:spPr>
          <a:xfrm>
            <a:off x="9500616" y="4892831"/>
            <a:ext cx="1371600" cy="303207"/>
          </a:xfrm>
          <a:prstGeom prst="roundRect">
            <a:avLst/>
          </a:prstGeom>
          <a:solidFill>
            <a:schemeClr val="bg2">
              <a:lumMod val="75000"/>
            </a:schemeClr>
          </a:solidFill>
          <a:ln>
            <a:solidFill>
              <a:schemeClr val="bg2">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connu_neg</a:t>
            </a:r>
          </a:p>
        </p:txBody>
      </p:sp>
      <p:sp>
        <p:nvSpPr>
          <p:cNvPr id="29" name="Rectangle: Rounded Corners 28">
            <a:extLst>
              <a:ext uri="{FF2B5EF4-FFF2-40B4-BE49-F238E27FC236}">
                <a16:creationId xmlns:a16="http://schemas.microsoft.com/office/drawing/2014/main" id="{032A8F4D-C58A-20AD-9132-E36962103494}"/>
              </a:ext>
            </a:extLst>
          </p:cNvPr>
          <p:cNvSpPr/>
          <p:nvPr/>
        </p:nvSpPr>
        <p:spPr>
          <a:xfrm>
            <a:off x="7918704" y="4892831"/>
            <a:ext cx="1371600" cy="303207"/>
          </a:xfrm>
          <a:prstGeom prst="roundRect">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a:solidFill>
                  <a:schemeClr val="bg1"/>
                </a:solidFill>
              </a:rPr>
              <a:t>testé</a:t>
            </a:r>
          </a:p>
        </p:txBody>
      </p:sp>
      <p:sp>
        <p:nvSpPr>
          <p:cNvPr id="6" name="TextBox 5">
            <a:extLst>
              <a:ext uri="{FF2B5EF4-FFF2-40B4-BE49-F238E27FC236}">
                <a16:creationId xmlns:a16="http://schemas.microsoft.com/office/drawing/2014/main" id="{C1CEBFB5-2467-FB57-DC2C-3CC801C9E2AB}"/>
              </a:ext>
            </a:extLst>
          </p:cNvPr>
          <p:cNvSpPr txBox="1"/>
          <p:nvPr/>
        </p:nvSpPr>
        <p:spPr>
          <a:xfrm>
            <a:off x="7664412" y="4859768"/>
            <a:ext cx="306494" cy="369332"/>
          </a:xfrm>
          <a:prstGeom prst="rect">
            <a:avLst/>
          </a:prstGeom>
          <a:noFill/>
        </p:spPr>
        <p:txBody>
          <a:bodyPr wrap="none" rtlCol="0">
            <a:spAutoFit/>
          </a:bodyPr>
          <a:lstStyle/>
          <a:p>
            <a:r>
              <a:rPr lang="en-US" b="1"/>
              <a:t>+</a:t>
            </a:r>
          </a:p>
        </p:txBody>
      </p:sp>
      <p:sp>
        <p:nvSpPr>
          <p:cNvPr id="8" name="TextBox 7">
            <a:extLst>
              <a:ext uri="{FF2B5EF4-FFF2-40B4-BE49-F238E27FC236}">
                <a16:creationId xmlns:a16="http://schemas.microsoft.com/office/drawing/2014/main" id="{0CEB1DE9-1E08-DA42-DD30-1C9A106F1AE0}"/>
              </a:ext>
            </a:extLst>
          </p:cNvPr>
          <p:cNvSpPr txBox="1"/>
          <p:nvPr/>
        </p:nvSpPr>
        <p:spPr>
          <a:xfrm>
            <a:off x="9239302" y="4859768"/>
            <a:ext cx="306494" cy="369332"/>
          </a:xfrm>
          <a:prstGeom prst="rect">
            <a:avLst/>
          </a:prstGeom>
          <a:noFill/>
        </p:spPr>
        <p:txBody>
          <a:bodyPr wrap="none" rtlCol="0">
            <a:spAutoFit/>
          </a:bodyPr>
          <a:lstStyle/>
          <a:p>
            <a:r>
              <a:rPr lang="en-US" b="1"/>
              <a:t>+</a:t>
            </a:r>
          </a:p>
        </p:txBody>
      </p:sp>
      <p:sp>
        <p:nvSpPr>
          <p:cNvPr id="10" name="Rectangle: Rounded Corners 9">
            <a:extLst>
              <a:ext uri="{FF2B5EF4-FFF2-40B4-BE49-F238E27FC236}">
                <a16:creationId xmlns:a16="http://schemas.microsoft.com/office/drawing/2014/main" id="{04D33985-1FEE-71F0-542B-970363456BE0}"/>
              </a:ext>
            </a:extLst>
          </p:cNvPr>
          <p:cNvSpPr/>
          <p:nvPr/>
        </p:nvSpPr>
        <p:spPr>
          <a:xfrm>
            <a:off x="6474653" y="4302316"/>
            <a:ext cx="1994753" cy="413593"/>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Connu</a:t>
            </a:r>
            <a:r>
              <a:rPr lang="en-US" b="1" dirty="0">
                <a:solidFill>
                  <a:schemeClr val="bg1"/>
                </a:solidFill>
              </a:rPr>
              <a:t> </a:t>
            </a:r>
            <a:r>
              <a:rPr lang="en-US" b="1" dirty="0" err="1">
                <a:solidFill>
                  <a:schemeClr val="bg1"/>
                </a:solidFill>
              </a:rPr>
              <a:t>Positif</a:t>
            </a:r>
            <a:endParaRPr lang="en-US" b="1" dirty="0">
              <a:solidFill>
                <a:schemeClr val="bg1"/>
              </a:solidFill>
            </a:endParaRPr>
          </a:p>
        </p:txBody>
      </p:sp>
      <p:sp>
        <p:nvSpPr>
          <p:cNvPr id="25" name="Rectangle: Rounded Corners 24">
            <a:extLst>
              <a:ext uri="{FF2B5EF4-FFF2-40B4-BE49-F238E27FC236}">
                <a16:creationId xmlns:a16="http://schemas.microsoft.com/office/drawing/2014/main" id="{6E23DBBC-5AC3-AAD3-5F80-2D563F83C919}"/>
              </a:ext>
            </a:extLst>
          </p:cNvPr>
          <p:cNvSpPr/>
          <p:nvPr/>
        </p:nvSpPr>
        <p:spPr>
          <a:xfrm>
            <a:off x="8708754" y="4324447"/>
            <a:ext cx="1844414" cy="413732"/>
          </a:xfrm>
          <a:prstGeom prst="round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Testée</a:t>
            </a:r>
            <a:r>
              <a:rPr lang="en-US" b="1" dirty="0">
                <a:solidFill>
                  <a:schemeClr val="bg1"/>
                </a:solidFill>
              </a:rPr>
              <a:t> </a:t>
            </a:r>
            <a:r>
              <a:rPr lang="en-US" b="1" dirty="0" err="1">
                <a:solidFill>
                  <a:schemeClr val="bg1"/>
                </a:solidFill>
              </a:rPr>
              <a:t>Positif</a:t>
            </a:r>
            <a:endParaRPr lang="en-US" b="1" dirty="0">
              <a:solidFill>
                <a:schemeClr val="bg1"/>
              </a:solidFill>
            </a:endParaRPr>
          </a:p>
        </p:txBody>
      </p:sp>
      <p:sp>
        <p:nvSpPr>
          <p:cNvPr id="13" name="TextBox 12">
            <a:extLst>
              <a:ext uri="{FF2B5EF4-FFF2-40B4-BE49-F238E27FC236}">
                <a16:creationId xmlns:a16="http://schemas.microsoft.com/office/drawing/2014/main" id="{6AD54464-328B-20B3-6F0A-BE18524C4BD6}"/>
              </a:ext>
            </a:extLst>
          </p:cNvPr>
          <p:cNvSpPr txBox="1"/>
          <p:nvPr/>
        </p:nvSpPr>
        <p:spPr>
          <a:xfrm>
            <a:off x="8454900" y="4401908"/>
            <a:ext cx="306494" cy="369332"/>
          </a:xfrm>
          <a:prstGeom prst="rect">
            <a:avLst/>
          </a:prstGeom>
          <a:noFill/>
        </p:spPr>
        <p:txBody>
          <a:bodyPr wrap="none" rtlCol="0">
            <a:spAutoFit/>
          </a:bodyPr>
          <a:lstStyle/>
          <a:p>
            <a:r>
              <a:rPr lang="en-US" b="1"/>
              <a:t>+</a:t>
            </a:r>
          </a:p>
        </p:txBody>
      </p:sp>
      <p:sp>
        <p:nvSpPr>
          <p:cNvPr id="3" name="Rectangle: Rounded Corners 2">
            <a:extLst>
              <a:ext uri="{FF2B5EF4-FFF2-40B4-BE49-F238E27FC236}">
                <a16:creationId xmlns:a16="http://schemas.microsoft.com/office/drawing/2014/main" id="{1A975B2F-3CCC-E525-63A7-FAC254E4D87E}"/>
              </a:ext>
            </a:extLst>
          </p:cNvPr>
          <p:cNvSpPr/>
          <p:nvPr/>
        </p:nvSpPr>
        <p:spPr>
          <a:xfrm>
            <a:off x="4483755" y="4668337"/>
            <a:ext cx="1371600" cy="303207"/>
          </a:xfrm>
          <a:prstGeom prst="roundRect">
            <a:avLst/>
          </a:prstGeom>
          <a:solidFill>
            <a:schemeClr val="accent5">
              <a:lumMod val="75000"/>
            </a:schemeClr>
          </a:solidFill>
          <a:ln>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bg1"/>
                </a:solidFill>
              </a:rPr>
              <a:t>prévalence</a:t>
            </a:r>
          </a:p>
        </p:txBody>
      </p:sp>
      <p:sp>
        <p:nvSpPr>
          <p:cNvPr id="9" name="TextBox 8">
            <a:extLst>
              <a:ext uri="{FF2B5EF4-FFF2-40B4-BE49-F238E27FC236}">
                <a16:creationId xmlns:a16="http://schemas.microsoft.com/office/drawing/2014/main" id="{1EB43344-C528-0619-73BF-A0A7C5B0937C}"/>
              </a:ext>
            </a:extLst>
          </p:cNvPr>
          <p:cNvSpPr txBox="1"/>
          <p:nvPr/>
        </p:nvSpPr>
        <p:spPr>
          <a:xfrm>
            <a:off x="6052222" y="4630838"/>
            <a:ext cx="306494" cy="369332"/>
          </a:xfrm>
          <a:prstGeom prst="rect">
            <a:avLst/>
          </a:prstGeom>
          <a:noFill/>
        </p:spPr>
        <p:txBody>
          <a:bodyPr wrap="none" rtlCol="0">
            <a:spAutoFit/>
          </a:bodyPr>
          <a:lstStyle/>
          <a:p>
            <a:r>
              <a:rPr lang="en-US" b="1"/>
              <a:t>=</a:t>
            </a:r>
          </a:p>
        </p:txBody>
      </p:sp>
      <p:cxnSp>
        <p:nvCxnSpPr>
          <p:cNvPr id="16" name="Straight Connector 15">
            <a:extLst>
              <a:ext uri="{FF2B5EF4-FFF2-40B4-BE49-F238E27FC236}">
                <a16:creationId xmlns:a16="http://schemas.microsoft.com/office/drawing/2014/main" id="{D88E8526-2A96-C17B-FDE9-F31F26A3769D}"/>
              </a:ext>
            </a:extLst>
          </p:cNvPr>
          <p:cNvCxnSpPr>
            <a:cxnSpLocks/>
            <a:stCxn id="9" idx="3"/>
          </p:cNvCxnSpPr>
          <p:nvPr/>
        </p:nvCxnSpPr>
        <p:spPr>
          <a:xfrm>
            <a:off x="6358716" y="4815504"/>
            <a:ext cx="4486486"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9798493B-714D-FA1D-9D95-99D3A0512EAB}"/>
              </a:ext>
            </a:extLst>
          </p:cNvPr>
          <p:cNvSpPr/>
          <p:nvPr/>
        </p:nvSpPr>
        <p:spPr>
          <a:xfrm>
            <a:off x="2526229" y="4774385"/>
            <a:ext cx="91440" cy="91440"/>
          </a:xfrm>
          <a:prstGeom prst="ellipse">
            <a:avLst/>
          </a:prstGeom>
          <a:solidFill>
            <a:schemeClr val="accent5">
              <a:lumMod val="75000"/>
            </a:schemeClr>
          </a:solidFill>
          <a:ln w="19050">
            <a:solidFill>
              <a:schemeClr val="accent5">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Connector: Elbow 4">
            <a:extLst>
              <a:ext uri="{FF2B5EF4-FFF2-40B4-BE49-F238E27FC236}">
                <a16:creationId xmlns:a16="http://schemas.microsoft.com/office/drawing/2014/main" id="{91AFB78A-2D99-CEA4-B84B-565E8525FA2B}"/>
              </a:ext>
            </a:extLst>
          </p:cNvPr>
          <p:cNvCxnSpPr>
            <a:cxnSpLocks/>
            <a:stCxn id="3" idx="1"/>
            <a:endCxn id="4" idx="6"/>
          </p:cNvCxnSpPr>
          <p:nvPr/>
        </p:nvCxnSpPr>
        <p:spPr>
          <a:xfrm rot="10800000" flipV="1">
            <a:off x="2617669" y="4819941"/>
            <a:ext cx="1866086" cy="164"/>
          </a:xfrm>
          <a:prstGeom prst="bentConnector3">
            <a:avLst>
              <a:gd name="adj1" fmla="val 50000"/>
            </a:avLst>
          </a:prstGeom>
          <a:ln w="2857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2" name="Content Placeholder 2">
            <a:extLst>
              <a:ext uri="{FF2B5EF4-FFF2-40B4-BE49-F238E27FC236}">
                <a16:creationId xmlns:a16="http://schemas.microsoft.com/office/drawing/2014/main" id="{90A03CC2-811B-7AA4-016B-C4EF66627D31}"/>
              </a:ext>
            </a:extLst>
          </p:cNvPr>
          <p:cNvSpPr>
            <a:spLocks noGrp="1"/>
          </p:cNvSpPr>
          <p:nvPr>
            <p:ph idx="1"/>
          </p:nvPr>
        </p:nvSpPr>
        <p:spPr>
          <a:xfrm>
            <a:off x="3869268" y="864108"/>
            <a:ext cx="7315200" cy="1133355"/>
          </a:xfrm>
        </p:spPr>
        <p:txBody>
          <a:bodyPr anchor="t">
            <a:normAutofit/>
          </a:bodyPr>
          <a:lstStyle/>
          <a:p>
            <a:pPr marL="0" indent="0" algn="ctr">
              <a:buNone/>
            </a:pPr>
            <a:r>
              <a:rPr lang="fr-FR" sz="2400" b="1" noProof="0" dirty="0"/>
              <a:t>Vous pouvez utiliser ce formulaire pour vérifier votre calcul de la prévalence des CPN avant de mettre à jour l'EPP.</a:t>
            </a:r>
            <a:endParaRPr lang="fr-FR" sz="2400" noProof="0" dirty="0"/>
          </a:p>
        </p:txBody>
      </p:sp>
      <p:sp>
        <p:nvSpPr>
          <p:cNvPr id="19" name="Rectangle: Rounded Corners 18">
            <a:extLst>
              <a:ext uri="{FF2B5EF4-FFF2-40B4-BE49-F238E27FC236}">
                <a16:creationId xmlns:a16="http://schemas.microsoft.com/office/drawing/2014/main" id="{BA5AD4FE-0971-41FF-0150-59A1A02063E8}"/>
              </a:ext>
            </a:extLst>
          </p:cNvPr>
          <p:cNvSpPr/>
          <p:nvPr/>
        </p:nvSpPr>
        <p:spPr>
          <a:xfrm>
            <a:off x="6011477" y="4931390"/>
            <a:ext cx="1729085" cy="341974"/>
          </a:xfrm>
          <a:prstGeom prst="roundRect">
            <a:avLst/>
          </a:prstGeom>
          <a:solidFill>
            <a:schemeClr val="accent4">
              <a:lumMod val="75000"/>
            </a:schemeClr>
          </a:solid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b="1" dirty="0" err="1">
                <a:solidFill>
                  <a:schemeClr val="bg1"/>
                </a:solidFill>
              </a:rPr>
              <a:t>Connu</a:t>
            </a:r>
            <a:r>
              <a:rPr lang="en-US" b="1" dirty="0">
                <a:solidFill>
                  <a:schemeClr val="bg1"/>
                </a:solidFill>
              </a:rPr>
              <a:t> Pos</a:t>
            </a:r>
          </a:p>
        </p:txBody>
      </p:sp>
    </p:spTree>
    <p:extLst>
      <p:ext uri="{BB962C8B-B14F-4D97-AF65-F5344CB8AC3E}">
        <p14:creationId xmlns:p14="http://schemas.microsoft.com/office/powerpoint/2010/main" val="311282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17A8BF7-BA38-277E-3DB9-9D55EA11A6CB}"/>
              </a:ext>
            </a:extLst>
          </p:cNvPr>
          <p:cNvPicPr>
            <a:picLocks noChangeAspect="1"/>
          </p:cNvPicPr>
          <p:nvPr/>
        </p:nvPicPr>
        <p:blipFill>
          <a:blip r:embed="rId2"/>
          <a:srcRect/>
          <a:stretch/>
        </p:blipFill>
        <p:spPr>
          <a:xfrm>
            <a:off x="3792952" y="276224"/>
            <a:ext cx="7496291" cy="6054439"/>
          </a:xfrm>
          <a:prstGeom prst="rect">
            <a:avLst/>
          </a:prstGeom>
        </p:spPr>
      </p:pic>
      <p:sp>
        <p:nvSpPr>
          <p:cNvPr id="2" name="Title 1">
            <a:extLst>
              <a:ext uri="{FF2B5EF4-FFF2-40B4-BE49-F238E27FC236}">
                <a16:creationId xmlns:a16="http://schemas.microsoft.com/office/drawing/2014/main" id="{AE401E86-ADB7-C13E-92CE-DD08B10BD484}"/>
              </a:ext>
            </a:extLst>
          </p:cNvPr>
          <p:cNvSpPr>
            <a:spLocks noGrp="1"/>
          </p:cNvSpPr>
          <p:nvPr>
            <p:ph type="title"/>
          </p:nvPr>
        </p:nvSpPr>
        <p:spPr>
          <a:xfrm>
            <a:off x="252919" y="1123837"/>
            <a:ext cx="2947482" cy="4601183"/>
          </a:xfrm>
        </p:spPr>
        <p:txBody>
          <a:bodyPr anchor="t">
            <a:normAutofit/>
          </a:bodyPr>
          <a:lstStyle/>
          <a:p>
            <a:r>
              <a:rPr lang="fr-FR" sz="3200" b="1" noProof="0" dirty="0"/>
              <a:t>TAR Adultes </a:t>
            </a:r>
          </a:p>
        </p:txBody>
      </p:sp>
      <p:sp>
        <p:nvSpPr>
          <p:cNvPr id="10" name="Oval 9">
            <a:extLst>
              <a:ext uri="{FF2B5EF4-FFF2-40B4-BE49-F238E27FC236}">
                <a16:creationId xmlns:a16="http://schemas.microsoft.com/office/drawing/2014/main" id="{28225514-4FE3-BC5D-8CEE-B17A99F739F3}"/>
              </a:ext>
            </a:extLst>
          </p:cNvPr>
          <p:cNvSpPr/>
          <p:nvPr/>
        </p:nvSpPr>
        <p:spPr>
          <a:xfrm>
            <a:off x="4852219" y="95104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
        <p:nvSpPr>
          <p:cNvPr id="14" name="Rectangle 13">
            <a:extLst>
              <a:ext uri="{FF2B5EF4-FFF2-40B4-BE49-F238E27FC236}">
                <a16:creationId xmlns:a16="http://schemas.microsoft.com/office/drawing/2014/main" id="{5650D628-29D7-D8D0-6A84-680CF35911AC}"/>
              </a:ext>
            </a:extLst>
          </p:cNvPr>
          <p:cNvSpPr/>
          <p:nvPr/>
        </p:nvSpPr>
        <p:spPr>
          <a:xfrm>
            <a:off x="8110231" y="2000249"/>
            <a:ext cx="371475" cy="55029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B49FB2D2-F23B-EE16-A390-4F8F5E932499}"/>
              </a:ext>
            </a:extLst>
          </p:cNvPr>
          <p:cNvSpPr/>
          <p:nvPr/>
        </p:nvSpPr>
        <p:spPr>
          <a:xfrm>
            <a:off x="7887631" y="209251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16" name="TextBox 15">
            <a:extLst>
              <a:ext uri="{FF2B5EF4-FFF2-40B4-BE49-F238E27FC236}">
                <a16:creationId xmlns:a16="http://schemas.microsoft.com/office/drawing/2014/main" id="{DD140C7D-9376-BF2B-61B8-E76956FC917D}"/>
              </a:ext>
            </a:extLst>
          </p:cNvPr>
          <p:cNvSpPr txBox="1"/>
          <p:nvPr/>
        </p:nvSpPr>
        <p:spPr>
          <a:xfrm>
            <a:off x="252919" y="1553821"/>
            <a:ext cx="3166556" cy="4331955"/>
          </a:xfrm>
          <a:prstGeom prst="rect">
            <a:avLst/>
          </a:prstGeom>
          <a:noFill/>
        </p:spPr>
        <p:txBody>
          <a:bodyPr wrap="square" rtlCol="0">
            <a:spAutoFit/>
          </a:bodyPr>
          <a:lstStyle/>
          <a:p>
            <a:r>
              <a:rPr lang="fr-FR" sz="1450" b="1" dirty="0">
                <a:solidFill>
                  <a:schemeClr val="bg1"/>
                </a:solidFill>
              </a:rPr>
              <a:t>Les étapes de base :</a:t>
            </a:r>
          </a:p>
          <a:p>
            <a:pPr marL="342900" indent="-342900">
              <a:buAutoNum type="arabicPeriod"/>
            </a:pPr>
            <a:r>
              <a:rPr lang="fr-FR" sz="1450" dirty="0">
                <a:solidFill>
                  <a:schemeClr val="bg1"/>
                </a:solidFill>
              </a:rPr>
              <a:t>Sélectionnez "Nombre ou pourcentage"</a:t>
            </a:r>
          </a:p>
          <a:p>
            <a:pPr marL="342900" indent="-342900">
              <a:buAutoNum type="arabicPeriod"/>
            </a:pPr>
            <a:r>
              <a:rPr lang="fr-FR" sz="1450" dirty="0">
                <a:solidFill>
                  <a:schemeClr val="bg1"/>
                </a:solidFill>
              </a:rPr>
              <a:t>Saisir les données de 2024</a:t>
            </a:r>
          </a:p>
          <a:p>
            <a:pPr marL="342900" indent="-342900">
              <a:buAutoNum type="arabicPeriod"/>
            </a:pPr>
            <a:r>
              <a:rPr lang="fr-FR" sz="1450" dirty="0">
                <a:solidFill>
                  <a:schemeClr val="bg1"/>
                </a:solidFill>
              </a:rPr>
              <a:t>Entrez dans l'interruption de l'ART,</a:t>
            </a:r>
          </a:p>
          <a:p>
            <a:pPr marL="800100" lvl="1" indent="-342900">
              <a:buFont typeface="Arial" panose="020B0604020202020204" pitchFamily="34" charset="0"/>
              <a:buChar char="•"/>
              <a:tabLst>
                <a:tab pos="1771650" algn="l"/>
              </a:tabLst>
            </a:pPr>
            <a:r>
              <a:rPr lang="fr-FR" sz="1450" dirty="0">
                <a:solidFill>
                  <a:schemeClr val="bg1"/>
                </a:solidFill>
              </a:rPr>
              <a:t>Manuellement si disponible</a:t>
            </a:r>
          </a:p>
          <a:p>
            <a:pPr marL="800100" lvl="1" indent="-342900">
              <a:buFont typeface="Arial" panose="020B0604020202020204" pitchFamily="34" charset="0"/>
              <a:buChar char="•"/>
              <a:tabLst>
                <a:tab pos="1771650" algn="l"/>
              </a:tabLst>
            </a:pPr>
            <a:r>
              <a:rPr lang="fr-FR" sz="1450" dirty="0">
                <a:solidFill>
                  <a:schemeClr val="bg1"/>
                </a:solidFill>
              </a:rPr>
              <a:t>Ou utilisez la valeur par défaut de 5 %.</a:t>
            </a:r>
          </a:p>
          <a:p>
            <a:pPr marL="342900" indent="-342900">
              <a:buAutoNum type="arabicPeriod"/>
              <a:tabLst>
                <a:tab pos="1771650" algn="l"/>
              </a:tabLst>
            </a:pPr>
            <a:r>
              <a:rPr lang="fr-FR" sz="1450" dirty="0">
                <a:solidFill>
                  <a:schemeClr val="bg1"/>
                </a:solidFill>
              </a:rPr>
              <a:t>(Facultatif) Indiquez le nombre de personnes ayant initié un traitement antirétroviral.</a:t>
            </a:r>
          </a:p>
          <a:p>
            <a:pPr marL="342900" indent="-342900">
              <a:buAutoNum type="arabicPeriod"/>
            </a:pPr>
            <a:r>
              <a:rPr lang="fr-FR" sz="1450" dirty="0">
                <a:solidFill>
                  <a:schemeClr val="bg1"/>
                </a:solidFill>
              </a:rPr>
              <a:t>Valeurs de tracé</a:t>
            </a:r>
          </a:p>
          <a:p>
            <a:pPr marL="342900" indent="-342900">
              <a:buAutoNum type="arabicPeriod"/>
            </a:pPr>
            <a:endParaRPr lang="fr-FR" sz="1450" dirty="0">
              <a:solidFill>
                <a:schemeClr val="bg1"/>
              </a:solidFill>
            </a:endParaRPr>
          </a:p>
          <a:p>
            <a:r>
              <a:rPr lang="fr-FR" sz="1450" b="1" dirty="0">
                <a:solidFill>
                  <a:schemeClr val="bg1"/>
                </a:solidFill>
              </a:rPr>
              <a:t>Nouvelles fonctionnalités (plus d'informations plus tard !)</a:t>
            </a:r>
          </a:p>
          <a:p>
            <a:pPr marL="342900" indent="-342900">
              <a:buFont typeface="+mj-lt"/>
              <a:buAutoNum type="alphaUcPeriod"/>
            </a:pPr>
            <a:r>
              <a:rPr lang="fr-FR" sz="1450" dirty="0">
                <a:solidFill>
                  <a:schemeClr val="bg1"/>
                </a:solidFill>
              </a:rPr>
              <a:t>Taux d'ajustement</a:t>
            </a:r>
          </a:p>
          <a:p>
            <a:pPr marL="342900" indent="-342900">
              <a:buFont typeface="+mj-lt"/>
              <a:buAutoNum type="alphaUcPeriod"/>
            </a:pPr>
            <a:r>
              <a:rPr lang="fr-FR" sz="1450" dirty="0">
                <a:solidFill>
                  <a:schemeClr val="bg1"/>
                </a:solidFill>
              </a:rPr>
              <a:t>Répartition des patients entre les régions</a:t>
            </a:r>
          </a:p>
          <a:p>
            <a:pPr marL="342900" indent="-342900">
              <a:buFont typeface="+mj-lt"/>
              <a:buAutoNum type="alphaUcPeriod"/>
            </a:pPr>
            <a:r>
              <a:rPr lang="fr-FR" sz="1450" dirty="0">
                <a:solidFill>
                  <a:schemeClr val="bg1"/>
                </a:solidFill>
              </a:rPr>
              <a:t>Comparer avec CPN</a:t>
            </a:r>
          </a:p>
        </p:txBody>
      </p:sp>
      <p:sp>
        <p:nvSpPr>
          <p:cNvPr id="17" name="Rectangle 16">
            <a:extLst>
              <a:ext uri="{FF2B5EF4-FFF2-40B4-BE49-F238E27FC236}">
                <a16:creationId xmlns:a16="http://schemas.microsoft.com/office/drawing/2014/main" id="{EF843115-F964-B594-D372-8D32FB371E5B}"/>
              </a:ext>
            </a:extLst>
          </p:cNvPr>
          <p:cNvSpPr/>
          <p:nvPr/>
        </p:nvSpPr>
        <p:spPr>
          <a:xfrm>
            <a:off x="8110231" y="4459085"/>
            <a:ext cx="371475"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CFC18E23-E63B-F4CE-9C9A-EE0E7A51283F}"/>
              </a:ext>
            </a:extLst>
          </p:cNvPr>
          <p:cNvSpPr/>
          <p:nvPr/>
        </p:nvSpPr>
        <p:spPr>
          <a:xfrm>
            <a:off x="9079019"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cxnSp>
        <p:nvCxnSpPr>
          <p:cNvPr id="20" name="Straight Arrow Connector 19">
            <a:extLst>
              <a:ext uri="{FF2B5EF4-FFF2-40B4-BE49-F238E27FC236}">
                <a16:creationId xmlns:a16="http://schemas.microsoft.com/office/drawing/2014/main" id="{8C5CCAEA-F5E0-F241-D987-76243B5B05E9}"/>
              </a:ext>
            </a:extLst>
          </p:cNvPr>
          <p:cNvCxnSpPr>
            <a:cxnSpLocks/>
            <a:stCxn id="18" idx="1"/>
            <a:endCxn id="17" idx="3"/>
          </p:cNvCxnSpPr>
          <p:nvPr/>
        </p:nvCxnSpPr>
        <p:spPr>
          <a:xfrm flipH="1" flipV="1">
            <a:off x="8481706" y="4568686"/>
            <a:ext cx="650877" cy="409374"/>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1" name="Rectangle 20">
            <a:extLst>
              <a:ext uri="{FF2B5EF4-FFF2-40B4-BE49-F238E27FC236}">
                <a16:creationId xmlns:a16="http://schemas.microsoft.com/office/drawing/2014/main" id="{3F118596-24F8-6668-1A51-37B89422B0A5}"/>
              </a:ext>
            </a:extLst>
          </p:cNvPr>
          <p:cNvSpPr/>
          <p:nvPr/>
        </p:nvSpPr>
        <p:spPr>
          <a:xfrm>
            <a:off x="6762443" y="5751344"/>
            <a:ext cx="1441418" cy="21920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2" name="Straight Arrow Connector 21">
            <a:extLst>
              <a:ext uri="{FF2B5EF4-FFF2-40B4-BE49-F238E27FC236}">
                <a16:creationId xmlns:a16="http://schemas.microsoft.com/office/drawing/2014/main" id="{DB9E6BC7-68C8-DFCC-71F1-7E2B1C85D5FE}"/>
              </a:ext>
            </a:extLst>
          </p:cNvPr>
          <p:cNvCxnSpPr>
            <a:cxnSpLocks/>
            <a:stCxn id="18" idx="3"/>
            <a:endCxn id="21" idx="3"/>
          </p:cNvCxnSpPr>
          <p:nvPr/>
        </p:nvCxnSpPr>
        <p:spPr>
          <a:xfrm flipH="1">
            <a:off x="8203861" y="5236692"/>
            <a:ext cx="928722" cy="624253"/>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010ABC87-9012-9611-EA23-6AEFC3D43FDC}"/>
              </a:ext>
            </a:extLst>
          </p:cNvPr>
          <p:cNvSpPr/>
          <p:nvPr/>
        </p:nvSpPr>
        <p:spPr>
          <a:xfrm>
            <a:off x="8110231" y="4743713"/>
            <a:ext cx="371475" cy="72732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7BFB57F1-6780-129A-1064-2739BD0C60B3}"/>
              </a:ext>
            </a:extLst>
          </p:cNvPr>
          <p:cNvSpPr/>
          <p:nvPr/>
        </p:nvSpPr>
        <p:spPr>
          <a:xfrm>
            <a:off x="7900013" y="4924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4</a:t>
            </a:r>
          </a:p>
        </p:txBody>
      </p:sp>
      <p:sp>
        <p:nvSpPr>
          <p:cNvPr id="30" name="Oval 29">
            <a:extLst>
              <a:ext uri="{FF2B5EF4-FFF2-40B4-BE49-F238E27FC236}">
                <a16:creationId xmlns:a16="http://schemas.microsoft.com/office/drawing/2014/main" id="{163ADC56-72F5-EBF9-2C2D-5FA02D2E6E56}"/>
              </a:ext>
            </a:extLst>
          </p:cNvPr>
          <p:cNvSpPr/>
          <p:nvPr/>
        </p:nvSpPr>
        <p:spPr>
          <a:xfrm>
            <a:off x="3852094" y="561909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5</a:t>
            </a:r>
          </a:p>
        </p:txBody>
      </p:sp>
      <p:sp>
        <p:nvSpPr>
          <p:cNvPr id="31" name="Oval 30">
            <a:extLst>
              <a:ext uri="{FF2B5EF4-FFF2-40B4-BE49-F238E27FC236}">
                <a16:creationId xmlns:a16="http://schemas.microsoft.com/office/drawing/2014/main" id="{0EBF5B43-F912-2901-51C6-6B5C63B831DC}"/>
              </a:ext>
            </a:extLst>
          </p:cNvPr>
          <p:cNvSpPr/>
          <p:nvPr/>
        </p:nvSpPr>
        <p:spPr>
          <a:xfrm>
            <a:off x="3567955" y="3677479"/>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75000"/>
                  </a:schemeClr>
                </a:solidFill>
                <a:latin typeface="Calibri (Body)"/>
              </a:rPr>
              <a:t>A</a:t>
            </a:r>
          </a:p>
        </p:txBody>
      </p:sp>
      <p:sp>
        <p:nvSpPr>
          <p:cNvPr id="32" name="Oval 31">
            <a:extLst>
              <a:ext uri="{FF2B5EF4-FFF2-40B4-BE49-F238E27FC236}">
                <a16:creationId xmlns:a16="http://schemas.microsoft.com/office/drawing/2014/main" id="{EB5FEBB6-2B80-A853-013A-7086F1943C03}"/>
              </a:ext>
            </a:extLst>
          </p:cNvPr>
          <p:cNvSpPr/>
          <p:nvPr/>
        </p:nvSpPr>
        <p:spPr>
          <a:xfrm>
            <a:off x="3567955" y="409332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75000"/>
                  </a:schemeClr>
                </a:solidFill>
                <a:latin typeface="Calibri (Body)"/>
              </a:rPr>
              <a:t>B</a:t>
            </a:r>
          </a:p>
        </p:txBody>
      </p:sp>
      <p:sp>
        <p:nvSpPr>
          <p:cNvPr id="33" name="Oval 32">
            <a:extLst>
              <a:ext uri="{FF2B5EF4-FFF2-40B4-BE49-F238E27FC236}">
                <a16:creationId xmlns:a16="http://schemas.microsoft.com/office/drawing/2014/main" id="{5C86D66A-3BC4-CB9C-CDEA-AB5664DBA6F3}"/>
              </a:ext>
            </a:extLst>
          </p:cNvPr>
          <p:cNvSpPr/>
          <p:nvPr/>
        </p:nvSpPr>
        <p:spPr>
          <a:xfrm>
            <a:off x="9622517" y="5619097"/>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chemeClr val="accent1">
                    <a:lumMod val="75000"/>
                  </a:schemeClr>
                </a:solidFill>
                <a:latin typeface="Calibri (Body)"/>
              </a:rPr>
              <a:t>C</a:t>
            </a:r>
            <a:endParaRPr lang="en-US" sz="1400" b="1" dirty="0">
              <a:solidFill>
                <a:schemeClr val="accent1">
                  <a:lumMod val="75000"/>
                </a:schemeClr>
              </a:solidFill>
              <a:latin typeface="Calibri (Body)"/>
            </a:endParaRPr>
          </a:p>
        </p:txBody>
      </p:sp>
      <p:pic>
        <p:nvPicPr>
          <p:cNvPr id="3" name="Picture 2">
            <a:extLst>
              <a:ext uri="{FF2B5EF4-FFF2-40B4-BE49-F238E27FC236}">
                <a16:creationId xmlns:a16="http://schemas.microsoft.com/office/drawing/2014/main" id="{D2AA0EA9-DDEC-78A8-CF69-4391250993D6}"/>
              </a:ext>
            </a:extLst>
          </p:cNvPr>
          <p:cNvPicPr>
            <a:picLocks noChangeAspect="1"/>
          </p:cNvPicPr>
          <p:nvPr/>
        </p:nvPicPr>
        <p:blipFill>
          <a:blip r:embed="rId3"/>
          <a:stretch>
            <a:fillRect/>
          </a:stretch>
        </p:blipFill>
        <p:spPr>
          <a:xfrm>
            <a:off x="654134" y="314860"/>
            <a:ext cx="2145051" cy="703779"/>
          </a:xfrm>
          <a:prstGeom prst="rect">
            <a:avLst/>
          </a:prstGeom>
          <a:ln>
            <a:solidFill>
              <a:schemeClr val="tx1"/>
            </a:solidFill>
          </a:ln>
        </p:spPr>
      </p:pic>
    </p:spTree>
    <p:extLst>
      <p:ext uri="{BB962C8B-B14F-4D97-AF65-F5344CB8AC3E}">
        <p14:creationId xmlns:p14="http://schemas.microsoft.com/office/powerpoint/2010/main" val="2666601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645657-F8F2-92EA-4FD7-0046634393E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EE79D35-DAA5-6C9C-6660-459AD1FAE4C9}"/>
              </a:ext>
            </a:extLst>
          </p:cNvPr>
          <p:cNvPicPr>
            <a:picLocks noChangeAspect="1"/>
          </p:cNvPicPr>
          <p:nvPr/>
        </p:nvPicPr>
        <p:blipFill>
          <a:blip r:embed="rId2"/>
          <a:srcRect/>
          <a:stretch/>
        </p:blipFill>
        <p:spPr>
          <a:xfrm>
            <a:off x="3652810" y="715296"/>
            <a:ext cx="7895049" cy="5427407"/>
          </a:xfrm>
          <a:prstGeom prst="rect">
            <a:avLst/>
          </a:prstGeom>
        </p:spPr>
      </p:pic>
      <p:sp>
        <p:nvSpPr>
          <p:cNvPr id="6" name="Title 1">
            <a:extLst>
              <a:ext uri="{FF2B5EF4-FFF2-40B4-BE49-F238E27FC236}">
                <a16:creationId xmlns:a16="http://schemas.microsoft.com/office/drawing/2014/main" id="{832A004B-0866-7235-2186-FBE6E1B5EEDD}"/>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dirty="0"/>
              <a:t>Traitement des enfants</a:t>
            </a:r>
          </a:p>
        </p:txBody>
      </p:sp>
      <p:sp>
        <p:nvSpPr>
          <p:cNvPr id="7" name="TextBox 6">
            <a:extLst>
              <a:ext uri="{FF2B5EF4-FFF2-40B4-BE49-F238E27FC236}">
                <a16:creationId xmlns:a16="http://schemas.microsoft.com/office/drawing/2014/main" id="{5F2D14D5-2DBD-60BF-463B-1B65CF1C4243}"/>
              </a:ext>
            </a:extLst>
          </p:cNvPr>
          <p:cNvSpPr txBox="1"/>
          <p:nvPr/>
        </p:nvSpPr>
        <p:spPr>
          <a:xfrm>
            <a:off x="256033" y="2009466"/>
            <a:ext cx="2944368" cy="3539430"/>
          </a:xfrm>
          <a:prstGeom prst="rect">
            <a:avLst/>
          </a:prstGeom>
          <a:noFill/>
        </p:spPr>
        <p:txBody>
          <a:bodyPr wrap="square" rtlCol="0">
            <a:spAutoFit/>
          </a:bodyPr>
          <a:lstStyle/>
          <a:p>
            <a:pPr marL="342900" indent="-342900">
              <a:buFont typeface="+mj-lt"/>
              <a:buAutoNum type="arabicPeriod"/>
            </a:pPr>
            <a:r>
              <a:rPr lang="fr-FR" sz="1600" dirty="0">
                <a:solidFill>
                  <a:schemeClr val="bg1"/>
                </a:solidFill>
              </a:rPr>
              <a:t>Entrez </a:t>
            </a:r>
            <a:r>
              <a:rPr lang="fr-FR" sz="1600" dirty="0" err="1">
                <a:solidFill>
                  <a:schemeClr val="bg1"/>
                </a:solidFill>
              </a:rPr>
              <a:t>cotrim</a:t>
            </a:r>
            <a:r>
              <a:rPr lang="fr-FR" sz="1600" dirty="0">
                <a:solidFill>
                  <a:schemeClr val="bg1"/>
                </a:solidFill>
              </a:rPr>
              <a:t> pour 2024</a:t>
            </a:r>
          </a:p>
          <a:p>
            <a:pPr marL="342900" indent="-342900">
              <a:buFont typeface="+mj-lt"/>
              <a:buAutoNum type="arabicPeriod"/>
            </a:pPr>
            <a:r>
              <a:rPr lang="fr-FR" sz="1600" dirty="0">
                <a:solidFill>
                  <a:schemeClr val="bg1"/>
                </a:solidFill>
              </a:rPr>
              <a:t>Entrez dans ART pour 2024, globalement </a:t>
            </a:r>
            <a:r>
              <a:rPr lang="fr-FR" sz="1600" u="sng" dirty="0">
                <a:solidFill>
                  <a:schemeClr val="bg1"/>
                </a:solidFill>
              </a:rPr>
              <a:t>ou </a:t>
            </a:r>
            <a:r>
              <a:rPr lang="fr-FR" sz="1600" dirty="0">
                <a:solidFill>
                  <a:schemeClr val="bg1"/>
                </a:solidFill>
              </a:rPr>
              <a:t>par âge</a:t>
            </a:r>
          </a:p>
          <a:p>
            <a:pPr marL="342900" indent="-342900">
              <a:buFont typeface="+mj-lt"/>
              <a:buAutoNum type="arabicPeriod"/>
            </a:pPr>
            <a:r>
              <a:rPr lang="fr-FR" sz="1600" dirty="0">
                <a:solidFill>
                  <a:schemeClr val="bg1"/>
                </a:solidFill>
              </a:rPr>
              <a:t>Entrez dans l'interruption ART</a:t>
            </a:r>
          </a:p>
          <a:p>
            <a:pPr marL="342900" indent="-342900">
              <a:buFont typeface="+mj-lt"/>
              <a:buAutoNum type="arabicPeriod"/>
            </a:pPr>
            <a:r>
              <a:rPr lang="fr-FR" sz="1600" dirty="0">
                <a:solidFill>
                  <a:schemeClr val="bg1"/>
                </a:solidFill>
              </a:rPr>
              <a:t>(Facultatif) Indiquez le nombre de personnes ayant initié un traitement antirétroviral.</a:t>
            </a:r>
          </a:p>
          <a:p>
            <a:pPr marL="342900" indent="-342900">
              <a:buFont typeface="+mj-lt"/>
              <a:buAutoNum type="arabicPeriod"/>
            </a:pPr>
            <a:r>
              <a:rPr lang="fr-FR" sz="1600" dirty="0">
                <a:solidFill>
                  <a:schemeClr val="bg1"/>
                </a:solidFill>
              </a:rPr>
              <a:t>Valeurs de tracé</a:t>
            </a:r>
          </a:p>
          <a:p>
            <a:pPr marL="342900" indent="-342900">
              <a:buFont typeface="+mj-lt"/>
              <a:buAutoNum type="arabicPeriod"/>
            </a:pPr>
            <a:endParaRPr lang="fr-FR" sz="1600" dirty="0">
              <a:solidFill>
                <a:schemeClr val="bg1"/>
              </a:solidFill>
            </a:endParaRPr>
          </a:p>
          <a:p>
            <a:r>
              <a:rPr lang="fr-FR" sz="1600" b="1" dirty="0">
                <a:solidFill>
                  <a:schemeClr val="bg1"/>
                </a:solidFill>
              </a:rPr>
              <a:t>Nouvelles fonctionnalités</a:t>
            </a:r>
          </a:p>
          <a:p>
            <a:pPr marL="342900" indent="-342900">
              <a:buFont typeface="+mj-lt"/>
              <a:buAutoNum type="alphaUcPeriod"/>
            </a:pPr>
            <a:r>
              <a:rPr lang="fr-FR" sz="1600" dirty="0">
                <a:solidFill>
                  <a:schemeClr val="bg1"/>
                </a:solidFill>
              </a:rPr>
              <a:t>Taux d'ajustement et réaffectation des patients</a:t>
            </a:r>
          </a:p>
        </p:txBody>
      </p:sp>
      <p:sp>
        <p:nvSpPr>
          <p:cNvPr id="10" name="Rectangle 9">
            <a:extLst>
              <a:ext uri="{FF2B5EF4-FFF2-40B4-BE49-F238E27FC236}">
                <a16:creationId xmlns:a16="http://schemas.microsoft.com/office/drawing/2014/main" id="{702A7E50-F4A9-4CEE-8C57-9680E866849B}"/>
              </a:ext>
            </a:extLst>
          </p:cNvPr>
          <p:cNvSpPr/>
          <p:nvPr/>
        </p:nvSpPr>
        <p:spPr>
          <a:xfrm>
            <a:off x="8170769" y="1519852"/>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C6F5E4AB-7817-2D1E-4995-D9AADAC18017}"/>
              </a:ext>
            </a:extLst>
          </p:cNvPr>
          <p:cNvSpPr/>
          <p:nvPr/>
        </p:nvSpPr>
        <p:spPr>
          <a:xfrm>
            <a:off x="8170769" y="2280164"/>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6A93B2BE-0CF6-5A3D-401D-215735BA293F}"/>
              </a:ext>
            </a:extLst>
          </p:cNvPr>
          <p:cNvSpPr/>
          <p:nvPr/>
        </p:nvSpPr>
        <p:spPr>
          <a:xfrm>
            <a:off x="8170769" y="2936158"/>
            <a:ext cx="371475" cy="727587"/>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Oval 12">
            <a:extLst>
              <a:ext uri="{FF2B5EF4-FFF2-40B4-BE49-F238E27FC236}">
                <a16:creationId xmlns:a16="http://schemas.microsoft.com/office/drawing/2014/main" id="{51DA4659-BE2F-E1C9-10EA-1E188AA7F462}"/>
              </a:ext>
            </a:extLst>
          </p:cNvPr>
          <p:cNvSpPr/>
          <p:nvPr/>
        </p:nvSpPr>
        <p:spPr>
          <a:xfrm>
            <a:off x="7859874" y="145004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
        <p:nvSpPr>
          <p:cNvPr id="14" name="Oval 13">
            <a:extLst>
              <a:ext uri="{FF2B5EF4-FFF2-40B4-BE49-F238E27FC236}">
                <a16:creationId xmlns:a16="http://schemas.microsoft.com/office/drawing/2014/main" id="{2F36DF7F-BED2-F57A-0324-94DDED3C2A3F}"/>
              </a:ext>
            </a:extLst>
          </p:cNvPr>
          <p:cNvSpPr/>
          <p:nvPr/>
        </p:nvSpPr>
        <p:spPr>
          <a:xfrm>
            <a:off x="8962297" y="2645584"/>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16" name="Oval 15">
            <a:extLst>
              <a:ext uri="{FF2B5EF4-FFF2-40B4-BE49-F238E27FC236}">
                <a16:creationId xmlns:a16="http://schemas.microsoft.com/office/drawing/2014/main" id="{680A04F8-C101-CDF7-D249-108DC7D5F029}"/>
              </a:ext>
            </a:extLst>
          </p:cNvPr>
          <p:cNvSpPr/>
          <p:nvPr/>
        </p:nvSpPr>
        <p:spPr>
          <a:xfrm>
            <a:off x="3775894" y="547416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5</a:t>
            </a:r>
            <a:endParaRPr lang="en-US" sz="1400" b="1" dirty="0">
              <a:solidFill>
                <a:srgbClr val="FF0000"/>
              </a:solidFill>
              <a:latin typeface="Calibri (Body)"/>
            </a:endParaRPr>
          </a:p>
        </p:txBody>
      </p:sp>
      <p:cxnSp>
        <p:nvCxnSpPr>
          <p:cNvPr id="19" name="Straight Arrow Connector 18">
            <a:extLst>
              <a:ext uri="{FF2B5EF4-FFF2-40B4-BE49-F238E27FC236}">
                <a16:creationId xmlns:a16="http://schemas.microsoft.com/office/drawing/2014/main" id="{30C06D83-A14E-17FD-0CDC-F6745DDF4ED7}"/>
              </a:ext>
            </a:extLst>
          </p:cNvPr>
          <p:cNvCxnSpPr>
            <a:stCxn id="14" idx="1"/>
            <a:endCxn id="11" idx="3"/>
          </p:cNvCxnSpPr>
          <p:nvPr/>
        </p:nvCxnSpPr>
        <p:spPr>
          <a:xfrm flipH="1" flipV="1">
            <a:off x="8542244" y="2393236"/>
            <a:ext cx="473617" cy="30591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73414A3-D0E6-2FA8-2019-0E70E6E98C2D}"/>
              </a:ext>
            </a:extLst>
          </p:cNvPr>
          <p:cNvCxnSpPr>
            <a:cxnSpLocks/>
            <a:stCxn id="14" idx="3"/>
            <a:endCxn id="12" idx="3"/>
          </p:cNvCxnSpPr>
          <p:nvPr/>
        </p:nvCxnSpPr>
        <p:spPr>
          <a:xfrm flipH="1">
            <a:off x="8542244" y="2957780"/>
            <a:ext cx="473617" cy="342172"/>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4" name="Rectangle 3">
            <a:extLst>
              <a:ext uri="{FF2B5EF4-FFF2-40B4-BE49-F238E27FC236}">
                <a16:creationId xmlns:a16="http://schemas.microsoft.com/office/drawing/2014/main" id="{E30CADF5-10B0-E9FF-5CBD-712BF819B282}"/>
              </a:ext>
            </a:extLst>
          </p:cNvPr>
          <p:cNvSpPr/>
          <p:nvPr/>
        </p:nvSpPr>
        <p:spPr>
          <a:xfrm>
            <a:off x="8170769" y="3907895"/>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FD2B4DF3-CF08-B32C-87D6-9176700127D0}"/>
              </a:ext>
            </a:extLst>
          </p:cNvPr>
          <p:cNvSpPr/>
          <p:nvPr/>
        </p:nvSpPr>
        <p:spPr>
          <a:xfrm>
            <a:off x="8962297" y="463117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sp>
        <p:nvSpPr>
          <p:cNvPr id="5" name="Rectangle 4">
            <a:extLst>
              <a:ext uri="{FF2B5EF4-FFF2-40B4-BE49-F238E27FC236}">
                <a16:creationId xmlns:a16="http://schemas.microsoft.com/office/drawing/2014/main" id="{1A789314-4D84-4729-47DA-CBD45AEE0934}"/>
              </a:ext>
            </a:extLst>
          </p:cNvPr>
          <p:cNvSpPr/>
          <p:nvPr/>
        </p:nvSpPr>
        <p:spPr>
          <a:xfrm>
            <a:off x="6771967" y="5579894"/>
            <a:ext cx="1543357" cy="22614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8" name="Straight Arrow Connector 7">
            <a:extLst>
              <a:ext uri="{FF2B5EF4-FFF2-40B4-BE49-F238E27FC236}">
                <a16:creationId xmlns:a16="http://schemas.microsoft.com/office/drawing/2014/main" id="{46C68E80-717E-A03F-B506-2A71C2E3108D}"/>
              </a:ext>
            </a:extLst>
          </p:cNvPr>
          <p:cNvCxnSpPr>
            <a:cxnSpLocks/>
            <a:stCxn id="15" idx="1"/>
            <a:endCxn id="4" idx="3"/>
          </p:cNvCxnSpPr>
          <p:nvPr/>
        </p:nvCxnSpPr>
        <p:spPr>
          <a:xfrm flipH="1" flipV="1">
            <a:off x="8542244" y="4020967"/>
            <a:ext cx="473617" cy="663776"/>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220E215C-4973-0557-0414-0DBA9D3C010F}"/>
              </a:ext>
            </a:extLst>
          </p:cNvPr>
          <p:cNvCxnSpPr>
            <a:cxnSpLocks/>
            <a:stCxn id="15" idx="3"/>
            <a:endCxn id="5" idx="3"/>
          </p:cNvCxnSpPr>
          <p:nvPr/>
        </p:nvCxnSpPr>
        <p:spPr>
          <a:xfrm flipH="1">
            <a:off x="8315324" y="4943375"/>
            <a:ext cx="700537" cy="749591"/>
          </a:xfrm>
          <a:prstGeom prst="straightConnector1">
            <a:avLst/>
          </a:prstGeom>
          <a:ln w="28575">
            <a:solidFill>
              <a:srgbClr val="FF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0B6F7853-9C5B-F1B4-8558-BEF8750CCBDC}"/>
              </a:ext>
            </a:extLst>
          </p:cNvPr>
          <p:cNvSpPr/>
          <p:nvPr/>
        </p:nvSpPr>
        <p:spPr>
          <a:xfrm>
            <a:off x="8170769" y="4151942"/>
            <a:ext cx="371475" cy="33642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C8F36AF0-389F-0080-836A-B3E472804663}"/>
              </a:ext>
            </a:extLst>
          </p:cNvPr>
          <p:cNvSpPr/>
          <p:nvPr/>
        </p:nvSpPr>
        <p:spPr>
          <a:xfrm>
            <a:off x="7859874" y="413727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4</a:t>
            </a:r>
          </a:p>
        </p:txBody>
      </p:sp>
      <p:sp>
        <p:nvSpPr>
          <p:cNvPr id="31" name="Oval 30">
            <a:extLst>
              <a:ext uri="{FF2B5EF4-FFF2-40B4-BE49-F238E27FC236}">
                <a16:creationId xmlns:a16="http://schemas.microsoft.com/office/drawing/2014/main" id="{50C046D7-46CC-48C3-0489-AAF96B2D6B7B}"/>
              </a:ext>
            </a:extLst>
          </p:cNvPr>
          <p:cNvSpPr/>
          <p:nvPr/>
        </p:nvSpPr>
        <p:spPr>
          <a:xfrm>
            <a:off x="3410134" y="3604155"/>
            <a:ext cx="365760" cy="365760"/>
          </a:xfrm>
          <a:prstGeom prst="ellipse">
            <a:avLst/>
          </a:prstGeom>
          <a:solidFill>
            <a:srgbClr val="FFFFCC"/>
          </a:solidFill>
          <a:ln w="2857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accent1">
                    <a:lumMod val="75000"/>
                  </a:schemeClr>
                </a:solidFill>
                <a:latin typeface="Calibri (Body)"/>
              </a:rPr>
              <a:t>A</a:t>
            </a:r>
          </a:p>
        </p:txBody>
      </p:sp>
    </p:spTree>
    <p:extLst>
      <p:ext uri="{BB962C8B-B14F-4D97-AF65-F5344CB8AC3E}">
        <p14:creationId xmlns:p14="http://schemas.microsoft.com/office/powerpoint/2010/main" val="1108573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4A14EBF-9D2C-30E1-3D0A-FD4C68D49835}"/>
              </a:ext>
            </a:extLst>
          </p:cNvPr>
          <p:cNvPicPr>
            <a:picLocks noChangeAspect="1"/>
          </p:cNvPicPr>
          <p:nvPr/>
        </p:nvPicPr>
        <p:blipFill>
          <a:blip r:embed="rId2"/>
          <a:srcRect/>
          <a:stretch/>
        </p:blipFill>
        <p:spPr>
          <a:xfrm>
            <a:off x="3529584" y="884580"/>
            <a:ext cx="8458200" cy="2738451"/>
          </a:xfrm>
          <a:prstGeom prst="rect">
            <a:avLst/>
          </a:prstGeom>
          <a:effectLst>
            <a:outerShdw blurRad="50800" dist="38100" dir="2700000" algn="tl" rotWithShape="0">
              <a:prstClr val="black">
                <a:alpha val="40000"/>
              </a:prstClr>
            </a:outerShdw>
          </a:effectLst>
        </p:spPr>
      </p:pic>
      <p:sp>
        <p:nvSpPr>
          <p:cNvPr id="4" name="Content Placeholder 3">
            <a:extLst>
              <a:ext uri="{FF2B5EF4-FFF2-40B4-BE49-F238E27FC236}">
                <a16:creationId xmlns:a16="http://schemas.microsoft.com/office/drawing/2014/main" id="{B946EB0B-5F46-F8B2-BC90-3E36829FBBD4}"/>
              </a:ext>
            </a:extLst>
          </p:cNvPr>
          <p:cNvSpPr>
            <a:spLocks noGrp="1"/>
          </p:cNvSpPr>
          <p:nvPr>
            <p:ph idx="1"/>
          </p:nvPr>
        </p:nvSpPr>
        <p:spPr>
          <a:xfrm>
            <a:off x="3869268" y="3785418"/>
            <a:ext cx="7315200" cy="2199329"/>
          </a:xfrm>
        </p:spPr>
        <p:txBody>
          <a:bodyPr/>
          <a:lstStyle/>
          <a:p>
            <a:r>
              <a:rPr lang="fr-FR" noProof="0" dirty="0"/>
              <a:t>Mise à jour avec les données de 2024 sur le TAR par âge des hommes et des femmes</a:t>
            </a:r>
          </a:p>
          <a:p>
            <a:r>
              <a:rPr lang="fr-FR" noProof="0" dirty="0"/>
              <a:t>Ces données sont utilisées pour les contrôles de validation dans des contextes d'épidémies généralisées.</a:t>
            </a:r>
          </a:p>
          <a:p>
            <a:pPr lvl="1"/>
            <a:r>
              <a:rPr lang="fr-FR" noProof="0" dirty="0"/>
              <a:t>Il serait plus utile de ventiler les données par groupes d'âge quinquennaux.</a:t>
            </a:r>
          </a:p>
        </p:txBody>
      </p:sp>
      <p:sp>
        <p:nvSpPr>
          <p:cNvPr id="2" name="Title 1">
            <a:extLst>
              <a:ext uri="{FF2B5EF4-FFF2-40B4-BE49-F238E27FC236}">
                <a16:creationId xmlns:a16="http://schemas.microsoft.com/office/drawing/2014/main" id="{0BEA9109-82A3-9BD7-EBFD-690867FE825F}"/>
              </a:ext>
            </a:extLst>
          </p:cNvPr>
          <p:cNvSpPr>
            <a:spLocks noGrp="1"/>
          </p:cNvSpPr>
          <p:nvPr>
            <p:ph type="title"/>
          </p:nvPr>
        </p:nvSpPr>
        <p:spPr/>
        <p:txBody>
          <a:bodyPr/>
          <a:lstStyle/>
          <a:p>
            <a:r>
              <a:rPr lang="fr-FR" b="1" noProof="0" dirty="0"/>
              <a:t>TARV par âge</a:t>
            </a:r>
          </a:p>
        </p:txBody>
      </p:sp>
      <p:sp>
        <p:nvSpPr>
          <p:cNvPr id="10" name="Rectangle 9">
            <a:extLst>
              <a:ext uri="{FF2B5EF4-FFF2-40B4-BE49-F238E27FC236}">
                <a16:creationId xmlns:a16="http://schemas.microsoft.com/office/drawing/2014/main" id="{43320B5C-79A1-0C1C-AC76-E063C94A7546}"/>
              </a:ext>
            </a:extLst>
          </p:cNvPr>
          <p:cNvSpPr/>
          <p:nvPr/>
        </p:nvSpPr>
        <p:spPr>
          <a:xfrm>
            <a:off x="10349270" y="2326149"/>
            <a:ext cx="560438" cy="129785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294930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3C4B856E-4628-A15D-721D-F48F0BCF13F4}"/>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dirty="0"/>
              <a:t>Suppression virale</a:t>
            </a:r>
          </a:p>
        </p:txBody>
      </p:sp>
      <p:sp>
        <p:nvSpPr>
          <p:cNvPr id="5" name="TextBox 4">
            <a:extLst>
              <a:ext uri="{FF2B5EF4-FFF2-40B4-BE49-F238E27FC236}">
                <a16:creationId xmlns:a16="http://schemas.microsoft.com/office/drawing/2014/main" id="{12747327-09A7-ACC2-2B70-48C134DD42BC}"/>
              </a:ext>
            </a:extLst>
          </p:cNvPr>
          <p:cNvSpPr txBox="1"/>
          <p:nvPr/>
        </p:nvSpPr>
        <p:spPr>
          <a:xfrm>
            <a:off x="256033" y="2776382"/>
            <a:ext cx="2944368" cy="2585323"/>
          </a:xfrm>
          <a:prstGeom prst="rect">
            <a:avLst/>
          </a:prstGeom>
          <a:noFill/>
        </p:spPr>
        <p:txBody>
          <a:bodyPr wrap="square" rtlCol="0">
            <a:spAutoFit/>
          </a:bodyPr>
          <a:lstStyle/>
          <a:p>
            <a:pPr marL="342900" indent="-342900">
              <a:buFont typeface="+mj-lt"/>
              <a:buAutoNum type="arabicPeriod"/>
            </a:pPr>
            <a:r>
              <a:rPr lang="en-US" sz="1800">
                <a:solidFill>
                  <a:schemeClr val="bg1"/>
                </a:solidFill>
              </a:rPr>
              <a:t>Entrez les </a:t>
            </a:r>
            <a:r>
              <a:rPr lang="en-US" sz="1800" dirty="0">
                <a:solidFill>
                  <a:schemeClr val="bg1"/>
                </a:solidFill>
              </a:rPr>
              <a:t>données </a:t>
            </a:r>
            <a:r>
              <a:rPr lang="en-US" sz="1800">
                <a:solidFill>
                  <a:schemeClr val="bg1"/>
                </a:solidFill>
              </a:rPr>
              <a:t>2024 </a:t>
            </a:r>
            <a:r>
              <a:rPr lang="en-US" sz="1800" dirty="0">
                <a:solidFill>
                  <a:schemeClr val="bg1"/>
                </a:solidFill>
              </a:rPr>
              <a:t>pour le numéro testé</a:t>
            </a:r>
          </a:p>
          <a:p>
            <a:pPr marL="342900" indent="-342900">
              <a:buFont typeface="+mj-lt"/>
              <a:buAutoNum type="arabicPeriod"/>
            </a:pPr>
            <a:r>
              <a:rPr lang="en-US">
                <a:solidFill>
                  <a:schemeClr val="bg1"/>
                </a:solidFill>
              </a:rPr>
              <a:t>Saisissez les </a:t>
            </a:r>
            <a:r>
              <a:rPr lang="en-US" dirty="0">
                <a:solidFill>
                  <a:schemeClr val="bg1"/>
                </a:solidFill>
              </a:rPr>
              <a:t>données de </a:t>
            </a:r>
            <a:r>
              <a:rPr lang="en-US">
                <a:solidFill>
                  <a:schemeClr val="bg1"/>
                </a:solidFill>
              </a:rPr>
              <a:t>2024 </a:t>
            </a:r>
            <a:r>
              <a:rPr lang="en-US" dirty="0">
                <a:solidFill>
                  <a:schemeClr val="bg1"/>
                </a:solidFill>
              </a:rPr>
              <a:t>pour le nombre de personnes dépourvues de virus parmi celles qui ont été testées.</a:t>
            </a:r>
          </a:p>
          <a:p>
            <a:pPr marL="342900" indent="-342900">
              <a:buFont typeface="+mj-lt"/>
              <a:buAutoNum type="arabicPeriod"/>
            </a:pPr>
            <a:r>
              <a:rPr lang="en-US" sz="1800" dirty="0">
                <a:solidFill>
                  <a:schemeClr val="bg1"/>
                </a:solidFill>
              </a:rPr>
              <a:t>Vérifiez que le seuil de suppression virale est exact</a:t>
            </a:r>
            <a:endParaRPr lang="en-US" dirty="0">
              <a:solidFill>
                <a:schemeClr val="bg1"/>
              </a:solidFill>
            </a:endParaRPr>
          </a:p>
        </p:txBody>
      </p:sp>
      <p:pic>
        <p:nvPicPr>
          <p:cNvPr id="7" name="Picture 6">
            <a:extLst>
              <a:ext uri="{FF2B5EF4-FFF2-40B4-BE49-F238E27FC236}">
                <a16:creationId xmlns:a16="http://schemas.microsoft.com/office/drawing/2014/main" id="{682F7068-6F36-FC10-514F-0BCCC1D4BC3A}"/>
              </a:ext>
            </a:extLst>
          </p:cNvPr>
          <p:cNvPicPr>
            <a:picLocks noChangeAspect="1"/>
          </p:cNvPicPr>
          <p:nvPr/>
        </p:nvPicPr>
        <p:blipFill>
          <a:blip r:embed="rId2"/>
          <a:srcRect/>
          <a:stretch/>
        </p:blipFill>
        <p:spPr>
          <a:xfrm>
            <a:off x="3529584" y="461514"/>
            <a:ext cx="8458200" cy="5814541"/>
          </a:xfrm>
          <a:prstGeom prst="rect">
            <a:avLst/>
          </a:prstGeom>
          <a:effectLst>
            <a:outerShdw blurRad="50800" dist="38100" dir="2700000" algn="tl" rotWithShape="0">
              <a:prstClr val="black">
                <a:alpha val="40000"/>
              </a:prstClr>
            </a:outerShdw>
          </a:effectLst>
        </p:spPr>
      </p:pic>
      <p:sp>
        <p:nvSpPr>
          <p:cNvPr id="8" name="Rectangle 7">
            <a:extLst>
              <a:ext uri="{FF2B5EF4-FFF2-40B4-BE49-F238E27FC236}">
                <a16:creationId xmlns:a16="http://schemas.microsoft.com/office/drawing/2014/main" id="{10D0E0C7-7212-4C82-9C37-7FD0A6525AC6}"/>
              </a:ext>
            </a:extLst>
          </p:cNvPr>
          <p:cNvSpPr/>
          <p:nvPr/>
        </p:nvSpPr>
        <p:spPr>
          <a:xfrm>
            <a:off x="8461797" y="2773220"/>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B1903F11-ED62-374C-6927-4DFD26A3F1AF}"/>
              </a:ext>
            </a:extLst>
          </p:cNvPr>
          <p:cNvSpPr/>
          <p:nvPr/>
        </p:nvSpPr>
        <p:spPr>
          <a:xfrm>
            <a:off x="8461797" y="4548950"/>
            <a:ext cx="371475" cy="22614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364C59F0-D0EB-7AE7-4686-5BC25550385A}"/>
              </a:ext>
            </a:extLst>
          </p:cNvPr>
          <p:cNvSpPr/>
          <p:nvPr/>
        </p:nvSpPr>
        <p:spPr>
          <a:xfrm>
            <a:off x="8162380" y="2590340"/>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
        <p:nvSpPr>
          <p:cNvPr id="13" name="Oval 12">
            <a:extLst>
              <a:ext uri="{FF2B5EF4-FFF2-40B4-BE49-F238E27FC236}">
                <a16:creationId xmlns:a16="http://schemas.microsoft.com/office/drawing/2014/main" id="{372D3E5D-0A04-F31D-51C0-0556CE40DB51}"/>
              </a:ext>
            </a:extLst>
          </p:cNvPr>
          <p:cNvSpPr/>
          <p:nvPr/>
        </p:nvSpPr>
        <p:spPr>
          <a:xfrm>
            <a:off x="8162380" y="43033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sp>
        <p:nvSpPr>
          <p:cNvPr id="14" name="Rectangle 13">
            <a:extLst>
              <a:ext uri="{FF2B5EF4-FFF2-40B4-BE49-F238E27FC236}">
                <a16:creationId xmlns:a16="http://schemas.microsoft.com/office/drawing/2014/main" id="{4A2E6DA5-26DC-363E-57E0-1A757D583106}"/>
              </a:ext>
            </a:extLst>
          </p:cNvPr>
          <p:cNvSpPr/>
          <p:nvPr/>
        </p:nvSpPr>
        <p:spPr>
          <a:xfrm>
            <a:off x="8461797" y="3643376"/>
            <a:ext cx="371475" cy="61645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Oval 14">
            <a:extLst>
              <a:ext uri="{FF2B5EF4-FFF2-40B4-BE49-F238E27FC236}">
                <a16:creationId xmlns:a16="http://schemas.microsoft.com/office/drawing/2014/main" id="{7848357B-81D3-C205-2A95-15A85F52F881}"/>
              </a:ext>
            </a:extLst>
          </p:cNvPr>
          <p:cNvSpPr/>
          <p:nvPr/>
        </p:nvSpPr>
        <p:spPr>
          <a:xfrm>
            <a:off x="8162380" y="3460496"/>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3" name="TextBox 2">
            <a:extLst>
              <a:ext uri="{FF2B5EF4-FFF2-40B4-BE49-F238E27FC236}">
                <a16:creationId xmlns:a16="http://schemas.microsoft.com/office/drawing/2014/main" id="{3BA9A17A-1289-CA5F-B7A0-D3DD17D1719C}"/>
              </a:ext>
            </a:extLst>
          </p:cNvPr>
          <p:cNvSpPr txBox="1"/>
          <p:nvPr/>
        </p:nvSpPr>
        <p:spPr>
          <a:xfrm>
            <a:off x="3554785" y="5151032"/>
            <a:ext cx="6646738" cy="707886"/>
          </a:xfrm>
          <a:prstGeom prst="rect">
            <a:avLst/>
          </a:prstGeom>
          <a:solidFill>
            <a:schemeClr val="accent2">
              <a:lumMod val="20000"/>
              <a:lumOff val="80000"/>
            </a:schemeClr>
          </a:solidFill>
          <a:ln w="28575">
            <a:solidFill>
              <a:schemeClr val="tx1"/>
            </a:solidFill>
          </a:ln>
          <a:effectLst/>
        </p:spPr>
        <p:txBody>
          <a:bodyPr wrap="square" rtlCol="0">
            <a:spAutoFit/>
          </a:bodyPr>
          <a:lstStyle/>
          <a:p>
            <a:r>
              <a:rPr lang="en-US" sz="2000" dirty="0" err="1"/>
              <a:t>Ces</a:t>
            </a:r>
            <a:r>
              <a:rPr lang="en-US" sz="2000" dirty="0"/>
              <a:t> données </a:t>
            </a:r>
            <a:r>
              <a:rPr lang="en-US" sz="2000" dirty="0" err="1"/>
              <a:t>sont</a:t>
            </a:r>
            <a:r>
              <a:rPr lang="en-US" sz="2000" dirty="0"/>
              <a:t> </a:t>
            </a:r>
            <a:r>
              <a:rPr lang="en-US" sz="2000" dirty="0" err="1"/>
              <a:t>utilisées</a:t>
            </a:r>
            <a:r>
              <a:rPr lang="en-US" sz="2000" dirty="0"/>
              <a:t> pour </a:t>
            </a:r>
            <a:r>
              <a:rPr lang="en-US" sz="2000" dirty="0" err="1"/>
              <a:t>estimer</a:t>
            </a:r>
            <a:r>
              <a:rPr lang="en-US" sz="2000" dirty="0"/>
              <a:t> le </a:t>
            </a:r>
            <a:r>
              <a:rPr lang="en-US" sz="2000" dirty="0" err="1"/>
              <a:t>troisième</a:t>
            </a:r>
            <a:r>
              <a:rPr lang="en-US" sz="2000" dirty="0"/>
              <a:t> 95%. </a:t>
            </a:r>
            <a:r>
              <a:rPr lang="en-US" sz="2000" dirty="0" err="1"/>
              <a:t>Veuillez</a:t>
            </a:r>
            <a:r>
              <a:rPr lang="en-US" sz="2000" dirty="0"/>
              <a:t> </a:t>
            </a:r>
            <a:r>
              <a:rPr lang="en-US" sz="2000" dirty="0" err="1"/>
              <a:t>exclure</a:t>
            </a:r>
            <a:r>
              <a:rPr lang="en-US" sz="2000" dirty="0"/>
              <a:t> les tests VL </a:t>
            </a:r>
            <a:r>
              <a:rPr lang="en-US" sz="2000" dirty="0" err="1"/>
              <a:t>ciblés</a:t>
            </a:r>
            <a:r>
              <a:rPr lang="en-US" sz="2000" dirty="0"/>
              <a:t> de </a:t>
            </a:r>
            <a:r>
              <a:rPr lang="en-US" sz="2000" dirty="0" err="1"/>
              <a:t>ces</a:t>
            </a:r>
            <a:r>
              <a:rPr lang="en-US" sz="2000" dirty="0"/>
              <a:t> </a:t>
            </a:r>
            <a:r>
              <a:rPr lang="en-US" sz="2000" dirty="0" err="1"/>
              <a:t>décomptes</a:t>
            </a:r>
            <a:r>
              <a:rPr lang="en-US" sz="2000" dirty="0"/>
              <a:t>.</a:t>
            </a:r>
          </a:p>
        </p:txBody>
      </p:sp>
    </p:spTree>
    <p:extLst>
      <p:ext uri="{BB962C8B-B14F-4D97-AF65-F5344CB8AC3E}">
        <p14:creationId xmlns:p14="http://schemas.microsoft.com/office/powerpoint/2010/main" val="3094053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AAD9F76-C556-3B64-471D-F21B2726EC79}"/>
              </a:ext>
            </a:extLst>
          </p:cNvPr>
          <p:cNvPicPr>
            <a:picLocks noChangeAspect="1"/>
          </p:cNvPicPr>
          <p:nvPr/>
        </p:nvPicPr>
        <p:blipFill>
          <a:blip r:embed="rId2"/>
          <a:stretch>
            <a:fillRect/>
          </a:stretch>
        </p:blipFill>
        <p:spPr>
          <a:xfrm>
            <a:off x="3507797" y="601686"/>
            <a:ext cx="8225580" cy="5654628"/>
          </a:xfrm>
          <a:prstGeom prst="rect">
            <a:avLst/>
          </a:prstGeom>
        </p:spPr>
      </p:pic>
      <p:sp>
        <p:nvSpPr>
          <p:cNvPr id="2" name="Title 1">
            <a:extLst>
              <a:ext uri="{FF2B5EF4-FFF2-40B4-BE49-F238E27FC236}">
                <a16:creationId xmlns:a16="http://schemas.microsoft.com/office/drawing/2014/main" id="{902F3581-1173-53F5-EBF9-544E546D28EA}"/>
              </a:ext>
            </a:extLst>
          </p:cNvPr>
          <p:cNvSpPr>
            <a:spLocks noGrp="1"/>
          </p:cNvSpPr>
          <p:nvPr>
            <p:ph type="title"/>
          </p:nvPr>
        </p:nvSpPr>
        <p:spPr/>
        <p:txBody>
          <a:bodyPr anchor="t"/>
          <a:lstStyle/>
          <a:p>
            <a:pPr algn="ctr"/>
            <a:r>
              <a:rPr lang="fr-FR" b="1" noProof="0" dirty="0"/>
              <a:t>Connaissance du statut</a:t>
            </a:r>
          </a:p>
        </p:txBody>
      </p:sp>
      <p:sp>
        <p:nvSpPr>
          <p:cNvPr id="7" name="TextBox 6">
            <a:extLst>
              <a:ext uri="{FF2B5EF4-FFF2-40B4-BE49-F238E27FC236}">
                <a16:creationId xmlns:a16="http://schemas.microsoft.com/office/drawing/2014/main" id="{2898E769-14BF-BC61-2AF9-1C51E11AC7C5}"/>
              </a:ext>
            </a:extLst>
          </p:cNvPr>
          <p:cNvSpPr txBox="1"/>
          <p:nvPr/>
        </p:nvSpPr>
        <p:spPr>
          <a:xfrm>
            <a:off x="256033" y="2776382"/>
            <a:ext cx="2944368" cy="2185214"/>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a:solidFill>
                  <a:schemeClr val="bg1"/>
                </a:solidFill>
              </a:rPr>
              <a:t>Shiny90 sera abordé plus tard dans la semaine</a:t>
            </a:r>
          </a:p>
          <a:p>
            <a:pPr marL="285750" indent="-285750">
              <a:spcAft>
                <a:spcPts val="600"/>
              </a:spcAft>
              <a:buFont typeface="Arial" panose="020B0604020202020204" pitchFamily="34" charset="0"/>
              <a:buChar char="•"/>
            </a:pPr>
            <a:r>
              <a:rPr lang="en-US">
                <a:solidFill>
                  <a:schemeClr val="bg1"/>
                </a:solidFill>
              </a:rPr>
              <a:t>Pour l'instant, veuillez entrer des données sur le nombre de CD4 au moment du diagnostic.</a:t>
            </a:r>
          </a:p>
          <a:p>
            <a:pPr marL="285750" indent="-285750">
              <a:spcAft>
                <a:spcPts val="600"/>
              </a:spcAft>
              <a:buFont typeface="Arial" panose="020B0604020202020204" pitchFamily="34" charset="0"/>
              <a:buChar char="•"/>
            </a:pPr>
            <a:r>
              <a:rPr lang="en-US">
                <a:solidFill>
                  <a:schemeClr val="bg1"/>
                </a:solidFill>
              </a:rPr>
              <a:t>Il s'agit de données pour le rapport GAM</a:t>
            </a:r>
          </a:p>
        </p:txBody>
      </p:sp>
      <p:sp>
        <p:nvSpPr>
          <p:cNvPr id="9" name="Rectangle 8">
            <a:extLst>
              <a:ext uri="{FF2B5EF4-FFF2-40B4-BE49-F238E27FC236}">
                <a16:creationId xmlns:a16="http://schemas.microsoft.com/office/drawing/2014/main" id="{E5CAA9F2-62EE-F2FC-CDDE-0AD9F422CEF3}"/>
              </a:ext>
            </a:extLst>
          </p:cNvPr>
          <p:cNvSpPr/>
          <p:nvPr/>
        </p:nvSpPr>
        <p:spPr>
          <a:xfrm>
            <a:off x="3559073" y="2767836"/>
            <a:ext cx="8114482" cy="1641794"/>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873463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7A0B6E-5EEC-AB14-0293-C7567ADF5F54}"/>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EE349506-948A-67E6-00EC-FB04641B493E}"/>
              </a:ext>
            </a:extLst>
          </p:cNvPr>
          <p:cNvPicPr>
            <a:picLocks noChangeAspect="1"/>
          </p:cNvPicPr>
          <p:nvPr/>
        </p:nvPicPr>
        <p:blipFill>
          <a:blip r:embed="rId2"/>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60437BA0-BFE6-B81C-36A4-14B8E6FE3068}"/>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endParaRPr lang="en-US" sz="3200" b="1" dirty="0"/>
          </a:p>
        </p:txBody>
      </p:sp>
      <p:sp>
        <p:nvSpPr>
          <p:cNvPr id="2" name="TextBox 1">
            <a:extLst>
              <a:ext uri="{FF2B5EF4-FFF2-40B4-BE49-F238E27FC236}">
                <a16:creationId xmlns:a16="http://schemas.microsoft.com/office/drawing/2014/main" id="{775F1927-A541-AE4D-AFCB-E361CD9632B9}"/>
              </a:ext>
            </a:extLst>
          </p:cNvPr>
          <p:cNvSpPr txBox="1"/>
          <p:nvPr/>
        </p:nvSpPr>
        <p:spPr>
          <a:xfrm>
            <a:off x="256033" y="2260815"/>
            <a:ext cx="2944368" cy="357020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FR" dirty="0">
                <a:solidFill>
                  <a:schemeClr val="bg1"/>
                </a:solidFill>
              </a:rPr>
              <a:t>Les données contenues dans cet éditeur n'affectent pas (actuellement) les estimations de l'AIM.</a:t>
            </a:r>
          </a:p>
          <a:p>
            <a:pPr marL="285750" indent="-285750">
              <a:spcAft>
                <a:spcPts val="600"/>
              </a:spcAft>
              <a:buFont typeface="Arial" panose="020B0604020202020204" pitchFamily="34" charset="0"/>
              <a:buChar char="•"/>
            </a:pPr>
            <a:r>
              <a:rPr lang="fr-FR" dirty="0">
                <a:solidFill>
                  <a:schemeClr val="bg1"/>
                </a:solidFill>
              </a:rPr>
              <a:t>Ces données fournissent un contexte utile pour interpréter les changements dans la connaissance du statut</a:t>
            </a:r>
          </a:p>
          <a:p>
            <a:pPr marL="285750" indent="-285750">
              <a:spcAft>
                <a:spcPts val="600"/>
              </a:spcAft>
              <a:buFont typeface="Arial" panose="020B0604020202020204" pitchFamily="34" charset="0"/>
              <a:buChar char="•"/>
            </a:pPr>
            <a:r>
              <a:rPr lang="fr-FR" dirty="0">
                <a:solidFill>
                  <a:schemeClr val="bg1"/>
                </a:solidFill>
              </a:rPr>
              <a:t>Il s'agit de données pour le rapport GAM</a:t>
            </a:r>
          </a:p>
        </p:txBody>
      </p:sp>
    </p:spTree>
    <p:extLst>
      <p:ext uri="{BB962C8B-B14F-4D97-AF65-F5344CB8AC3E}">
        <p14:creationId xmlns:p14="http://schemas.microsoft.com/office/powerpoint/2010/main" val="38847103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88C6B0-CD3E-ECFB-9BC0-634CCD399178}"/>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77980C72-F4A6-B5A1-618E-C0A16042D37A}"/>
              </a:ext>
            </a:extLst>
          </p:cNvPr>
          <p:cNvPicPr>
            <a:picLocks noChangeAspect="1"/>
          </p:cNvPicPr>
          <p:nvPr/>
        </p:nvPicPr>
        <p:blipFill>
          <a:blip r:embed="rId2"/>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6DF6052B-8EEB-D8BA-CDDF-B450CBFD862B}"/>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endParaRPr lang="en-US" sz="3200" b="1" dirty="0"/>
          </a:p>
        </p:txBody>
      </p:sp>
      <p:grpSp>
        <p:nvGrpSpPr>
          <p:cNvPr id="7" name="Group 6">
            <a:extLst>
              <a:ext uri="{FF2B5EF4-FFF2-40B4-BE49-F238E27FC236}">
                <a16:creationId xmlns:a16="http://schemas.microsoft.com/office/drawing/2014/main" id="{9C8077CC-171C-3C66-F263-76F7D76B97FE}"/>
              </a:ext>
            </a:extLst>
          </p:cNvPr>
          <p:cNvGrpSpPr/>
          <p:nvPr/>
        </p:nvGrpSpPr>
        <p:grpSpPr>
          <a:xfrm>
            <a:off x="3594665" y="1091791"/>
            <a:ext cx="7873791" cy="1184659"/>
            <a:chOff x="3594665" y="2244341"/>
            <a:chExt cx="7873791" cy="1184659"/>
          </a:xfrm>
        </p:grpSpPr>
        <p:sp>
          <p:nvSpPr>
            <p:cNvPr id="14" name="Rectangle 13">
              <a:extLst>
                <a:ext uri="{FF2B5EF4-FFF2-40B4-BE49-F238E27FC236}">
                  <a16:creationId xmlns:a16="http://schemas.microsoft.com/office/drawing/2014/main" id="{115B371E-2E67-1153-8071-DD9E6F98E485}"/>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D1520C64-3E46-E4C6-4A3C-27B9C28698FD}"/>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fr-FR" sz="1300" b="1" dirty="0">
                  <a:solidFill>
                    <a:schemeClr val="tx1"/>
                  </a:solidFill>
                </a:rPr>
                <a:t>Tests de diagnostic : </a:t>
              </a:r>
              <a:r>
                <a:rPr lang="fr-FR" sz="1300" dirty="0">
                  <a:solidFill>
                    <a:schemeClr val="tx1"/>
                  </a:solidFill>
                </a:rPr>
                <a:t>inclure les tests de CPN et les (autres) tests HTS, exclure les autotests</a:t>
              </a:r>
            </a:p>
            <a:p>
              <a:pPr marL="285750" indent="-285750">
                <a:buFont typeface="Arial" panose="020B0604020202020204" pitchFamily="34" charset="0"/>
                <a:buChar char="•"/>
              </a:pPr>
              <a:r>
                <a:rPr lang="fr-FR" sz="1300" b="1" dirty="0">
                  <a:solidFill>
                    <a:schemeClr val="tx1"/>
                  </a:solidFill>
                </a:rPr>
                <a:t>Tests HTS : </a:t>
              </a:r>
              <a:r>
                <a:rPr lang="fr-FR" sz="1300" dirty="0">
                  <a:solidFill>
                    <a:schemeClr val="tx1"/>
                  </a:solidFill>
                </a:rPr>
                <a:t>Veuillez exclure les tests effectués dans le cadre de la CPN des rangs HTS.</a:t>
              </a:r>
            </a:p>
            <a:p>
              <a:pPr marL="285750" indent="-285750">
                <a:buFont typeface="Arial" panose="020B0604020202020204" pitchFamily="34" charset="0"/>
                <a:buChar char="•"/>
              </a:pPr>
              <a:r>
                <a:rPr lang="fr-FR" sz="1300" b="1" dirty="0">
                  <a:solidFill>
                    <a:schemeClr val="tx1"/>
                  </a:solidFill>
                </a:rPr>
                <a:t>Tests de la CPN : </a:t>
              </a:r>
              <a:r>
                <a:rPr lang="fr-FR" sz="1300" dirty="0">
                  <a:solidFill>
                    <a:schemeClr val="tx1"/>
                  </a:solidFill>
                </a:rPr>
                <a:t>Veuillez indiquer ici tous les tests effectués lors de la CPN</a:t>
              </a:r>
            </a:p>
          </p:txBody>
        </p:sp>
      </p:grpSp>
    </p:spTree>
    <p:extLst>
      <p:ext uri="{BB962C8B-B14F-4D97-AF65-F5344CB8AC3E}">
        <p14:creationId xmlns:p14="http://schemas.microsoft.com/office/powerpoint/2010/main" val="451697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95BE6B0-643F-1ADA-6549-589430BC6032}"/>
              </a:ext>
            </a:extLst>
          </p:cNvPr>
          <p:cNvPicPr>
            <a:picLocks noChangeAspect="1"/>
          </p:cNvPicPr>
          <p:nvPr/>
        </p:nvPicPr>
        <p:blipFill>
          <a:blip r:embed="rId2"/>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078FEEC9-37F9-9E15-83B9-DFE205282691}"/>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endParaRPr lang="en-US" sz="3200" b="1" dirty="0"/>
          </a:p>
        </p:txBody>
      </p:sp>
      <p:sp>
        <p:nvSpPr>
          <p:cNvPr id="20" name="Rectangle 19">
            <a:extLst>
              <a:ext uri="{FF2B5EF4-FFF2-40B4-BE49-F238E27FC236}">
                <a16:creationId xmlns:a16="http://schemas.microsoft.com/office/drawing/2014/main" id="{C36EC0BE-BE48-0778-8A98-F31B76E209AF}"/>
              </a:ext>
            </a:extLst>
          </p:cNvPr>
          <p:cNvSpPr/>
          <p:nvPr/>
        </p:nvSpPr>
        <p:spPr>
          <a:xfrm>
            <a:off x="3594665" y="2244341"/>
            <a:ext cx="5334263" cy="118465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5904E69-BCF1-16A4-7692-F5F4AF981785}"/>
              </a:ext>
            </a:extLst>
          </p:cNvPr>
          <p:cNvSpPr/>
          <p:nvPr/>
        </p:nvSpPr>
        <p:spPr>
          <a:xfrm>
            <a:off x="5674407" y="2244341"/>
            <a:ext cx="5794049" cy="118465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300" b="1" dirty="0" err="1">
                <a:solidFill>
                  <a:schemeClr val="tx1"/>
                </a:solidFill>
              </a:rPr>
              <a:t>Autotests</a:t>
            </a:r>
            <a:r>
              <a:rPr lang="en-US" sz="1300" b="1" dirty="0">
                <a:solidFill>
                  <a:schemeClr val="tx1"/>
                </a:solidFill>
              </a:rPr>
              <a:t> de </a:t>
            </a:r>
            <a:r>
              <a:rPr lang="en-US" sz="1300" b="1" dirty="0" err="1">
                <a:solidFill>
                  <a:schemeClr val="tx1"/>
                </a:solidFill>
              </a:rPr>
              <a:t>dépistage</a:t>
            </a:r>
            <a:r>
              <a:rPr lang="en-US" sz="1300" b="1" dirty="0">
                <a:solidFill>
                  <a:schemeClr val="tx1"/>
                </a:solidFill>
              </a:rPr>
              <a:t> du VIH </a:t>
            </a:r>
            <a:r>
              <a:rPr lang="en-US" sz="1300" dirty="0">
                <a:solidFill>
                  <a:schemeClr val="tx1"/>
                </a:solidFill>
              </a:rPr>
              <a:t>: Vous </a:t>
            </a:r>
            <a:r>
              <a:rPr lang="en-US" sz="1300" dirty="0" err="1">
                <a:solidFill>
                  <a:schemeClr val="tx1"/>
                </a:solidFill>
              </a:rPr>
              <a:t>pouvez</a:t>
            </a:r>
            <a:r>
              <a:rPr lang="en-US" sz="1300" dirty="0">
                <a:solidFill>
                  <a:schemeClr val="tx1"/>
                </a:solidFill>
              </a:rPr>
              <a:t> </a:t>
            </a:r>
            <a:r>
              <a:rPr lang="en-US" sz="1300" dirty="0" err="1">
                <a:solidFill>
                  <a:schemeClr val="tx1"/>
                </a:solidFill>
              </a:rPr>
              <a:t>désormais</a:t>
            </a:r>
            <a:r>
              <a:rPr lang="en-US" sz="1300" dirty="0">
                <a:solidFill>
                  <a:schemeClr val="tx1"/>
                </a:solidFill>
              </a:rPr>
              <a:t> </a:t>
            </a:r>
            <a:r>
              <a:rPr lang="en-US" sz="1300" dirty="0" err="1">
                <a:solidFill>
                  <a:schemeClr val="tx1"/>
                </a:solidFill>
              </a:rPr>
              <a:t>entrer</a:t>
            </a:r>
            <a:r>
              <a:rPr lang="en-US" sz="1300" dirty="0">
                <a:solidFill>
                  <a:schemeClr val="tx1"/>
                </a:solidFill>
              </a:rPr>
              <a:t> dans le </a:t>
            </a:r>
            <a:r>
              <a:rPr lang="en-US" sz="1300" dirty="0" err="1">
                <a:solidFill>
                  <a:schemeClr val="tx1"/>
                </a:solidFill>
              </a:rPr>
              <a:t>système</a:t>
            </a:r>
            <a:endParaRPr lang="en-US" sz="1300" dirty="0">
              <a:solidFill>
                <a:schemeClr val="tx1"/>
              </a:solidFill>
            </a:endParaRPr>
          </a:p>
          <a:p>
            <a:pPr marL="285750" indent="-285750">
              <a:buFont typeface="Arial" panose="020B0604020202020204" pitchFamily="34" charset="0"/>
              <a:buChar char="•"/>
            </a:pPr>
            <a:r>
              <a:rPr lang="en-US" sz="1300" dirty="0">
                <a:solidFill>
                  <a:schemeClr val="tx1"/>
                </a:solidFill>
              </a:rPr>
              <a:t>Si les </a:t>
            </a:r>
            <a:r>
              <a:rPr lang="en-US" sz="1300" dirty="0" err="1">
                <a:solidFill>
                  <a:schemeClr val="tx1"/>
                </a:solidFill>
              </a:rPr>
              <a:t>autotests</a:t>
            </a:r>
            <a:r>
              <a:rPr lang="en-US" sz="1300" dirty="0">
                <a:solidFill>
                  <a:schemeClr val="tx1"/>
                </a:solidFill>
              </a:rPr>
              <a:t> </a:t>
            </a:r>
            <a:r>
              <a:rPr lang="en-US" sz="1300" dirty="0" err="1">
                <a:solidFill>
                  <a:schemeClr val="tx1"/>
                </a:solidFill>
              </a:rPr>
              <a:t>ont</a:t>
            </a:r>
            <a:r>
              <a:rPr lang="en-US" sz="1300" dirty="0">
                <a:solidFill>
                  <a:schemeClr val="tx1"/>
                </a:solidFill>
              </a:rPr>
              <a:t> </a:t>
            </a:r>
            <a:r>
              <a:rPr lang="en-US" sz="1300" dirty="0" err="1">
                <a:solidFill>
                  <a:schemeClr val="tx1"/>
                </a:solidFill>
              </a:rPr>
              <a:t>été</a:t>
            </a:r>
            <a:r>
              <a:rPr lang="en-US" sz="1300" dirty="0">
                <a:solidFill>
                  <a:schemeClr val="tx1"/>
                </a:solidFill>
              </a:rPr>
              <a:t> </a:t>
            </a:r>
            <a:r>
              <a:rPr lang="en-US" sz="1300" dirty="0" err="1">
                <a:solidFill>
                  <a:schemeClr val="tx1"/>
                </a:solidFill>
              </a:rPr>
              <a:t>effectués</a:t>
            </a:r>
            <a:r>
              <a:rPr lang="en-US" sz="1300" dirty="0">
                <a:solidFill>
                  <a:schemeClr val="tx1"/>
                </a:solidFill>
              </a:rPr>
              <a:t> avec </a:t>
            </a:r>
            <a:r>
              <a:rPr lang="en-US" sz="1300" dirty="0" err="1">
                <a:solidFill>
                  <a:schemeClr val="tx1"/>
                </a:solidFill>
              </a:rPr>
              <a:t>l'aide</a:t>
            </a:r>
            <a:r>
              <a:rPr lang="en-US" sz="1300" dirty="0">
                <a:solidFill>
                  <a:schemeClr val="tx1"/>
                </a:solidFill>
              </a:rPr>
              <a:t> d'un </a:t>
            </a:r>
            <a:r>
              <a:rPr lang="en-US" sz="1300" dirty="0" err="1">
                <a:solidFill>
                  <a:schemeClr val="tx1"/>
                </a:solidFill>
              </a:rPr>
              <a:t>prestataire</a:t>
            </a:r>
            <a:r>
              <a:rPr lang="en-US" sz="1300" dirty="0">
                <a:solidFill>
                  <a:schemeClr val="tx1"/>
                </a:solidFill>
              </a:rPr>
              <a:t> de </a:t>
            </a:r>
            <a:r>
              <a:rPr lang="en-US" sz="1300" dirty="0" err="1">
                <a:solidFill>
                  <a:schemeClr val="tx1"/>
                </a:solidFill>
              </a:rPr>
              <a:t>soins</a:t>
            </a:r>
            <a:r>
              <a:rPr lang="en-US" sz="1300" dirty="0">
                <a:solidFill>
                  <a:schemeClr val="tx1"/>
                </a:solidFill>
              </a:rPr>
              <a:t> de santé</a:t>
            </a:r>
          </a:p>
          <a:p>
            <a:pPr marL="285750" indent="-285750">
              <a:buFont typeface="Arial" panose="020B0604020202020204" pitchFamily="34" charset="0"/>
              <a:buChar char="•"/>
            </a:pPr>
            <a:r>
              <a:rPr lang="en-US" sz="1300" dirty="0">
                <a:solidFill>
                  <a:schemeClr val="tx1"/>
                </a:solidFill>
              </a:rPr>
              <a:t>Si le kit </a:t>
            </a:r>
            <a:r>
              <a:rPr lang="en-US" sz="1300" dirty="0" err="1">
                <a:solidFill>
                  <a:schemeClr val="tx1"/>
                </a:solidFill>
              </a:rPr>
              <a:t>était</a:t>
            </a:r>
            <a:r>
              <a:rPr lang="en-US" sz="1300" dirty="0">
                <a:solidFill>
                  <a:schemeClr val="tx1"/>
                </a:solidFill>
              </a:rPr>
              <a:t> </a:t>
            </a:r>
            <a:r>
              <a:rPr lang="en-US" sz="1300" dirty="0" err="1">
                <a:solidFill>
                  <a:schemeClr val="tx1"/>
                </a:solidFill>
              </a:rPr>
              <a:t>destiné</a:t>
            </a:r>
            <a:r>
              <a:rPr lang="en-US" sz="1300" dirty="0">
                <a:solidFill>
                  <a:schemeClr val="tx1"/>
                </a:solidFill>
              </a:rPr>
              <a:t> au </a:t>
            </a:r>
            <a:r>
              <a:rPr lang="en-US" sz="1300" dirty="0" err="1">
                <a:solidFill>
                  <a:schemeClr val="tx1"/>
                </a:solidFill>
              </a:rPr>
              <a:t>destinataire</a:t>
            </a:r>
            <a:r>
              <a:rPr lang="en-US" sz="1300" dirty="0">
                <a:solidFill>
                  <a:schemeClr val="tx1"/>
                </a:solidFill>
              </a:rPr>
              <a:t> (</a:t>
            </a:r>
            <a:r>
              <a:rPr lang="en-US" sz="1300" dirty="0" err="1">
                <a:solidFill>
                  <a:schemeClr val="tx1"/>
                </a:solidFill>
              </a:rPr>
              <a:t>primaire</a:t>
            </a:r>
            <a:r>
              <a:rPr lang="en-US" sz="1300" dirty="0">
                <a:solidFill>
                  <a:schemeClr val="tx1"/>
                </a:solidFill>
              </a:rPr>
              <a:t>) </a:t>
            </a:r>
            <a:r>
              <a:rPr lang="en-US" sz="1300" dirty="0" err="1">
                <a:solidFill>
                  <a:schemeClr val="tx1"/>
                </a:solidFill>
              </a:rPr>
              <a:t>ou</a:t>
            </a:r>
            <a:r>
              <a:rPr lang="en-US" sz="1300" dirty="0">
                <a:solidFill>
                  <a:schemeClr val="tx1"/>
                </a:solidFill>
              </a:rPr>
              <a:t> à </a:t>
            </a:r>
            <a:r>
              <a:rPr lang="en-US" sz="1300" dirty="0" err="1">
                <a:solidFill>
                  <a:schemeClr val="tx1"/>
                </a:solidFill>
              </a:rPr>
              <a:t>d'autres</a:t>
            </a:r>
            <a:r>
              <a:rPr lang="en-US" sz="1300" dirty="0">
                <a:solidFill>
                  <a:schemeClr val="tx1"/>
                </a:solidFill>
              </a:rPr>
              <a:t> </a:t>
            </a:r>
            <a:r>
              <a:rPr lang="en-US" sz="1300" dirty="0" err="1">
                <a:solidFill>
                  <a:schemeClr val="tx1"/>
                </a:solidFill>
              </a:rPr>
              <a:t>personnes</a:t>
            </a:r>
            <a:r>
              <a:rPr lang="en-US" sz="1300" dirty="0">
                <a:solidFill>
                  <a:schemeClr val="tx1"/>
                </a:solidFill>
              </a:rPr>
              <a:t> (</a:t>
            </a:r>
            <a:r>
              <a:rPr lang="en-US" sz="1300" dirty="0" err="1">
                <a:solidFill>
                  <a:schemeClr val="tx1"/>
                </a:solidFill>
              </a:rPr>
              <a:t>secondaire</a:t>
            </a:r>
            <a:r>
              <a:rPr lang="en-US" sz="1300" dirty="0">
                <a:solidFill>
                  <a:schemeClr val="tx1"/>
                </a:solidFill>
              </a:rPr>
              <a:t>)</a:t>
            </a:r>
          </a:p>
          <a:p>
            <a:pPr marL="285750" indent="-285750">
              <a:buFont typeface="Arial" panose="020B0604020202020204" pitchFamily="34" charset="0"/>
              <a:buChar char="•"/>
            </a:pPr>
            <a:r>
              <a:rPr lang="en-US" sz="1300" dirty="0" err="1">
                <a:solidFill>
                  <a:schemeClr val="tx1"/>
                </a:solidFill>
              </a:rPr>
              <a:t>Nombre</a:t>
            </a:r>
            <a:r>
              <a:rPr lang="en-US" sz="1300" dirty="0">
                <a:solidFill>
                  <a:schemeClr val="tx1"/>
                </a:solidFill>
              </a:rPr>
              <a:t> de </a:t>
            </a:r>
            <a:r>
              <a:rPr lang="en-US" sz="1300" dirty="0" err="1">
                <a:solidFill>
                  <a:schemeClr val="tx1"/>
                </a:solidFill>
              </a:rPr>
              <a:t>personnes</a:t>
            </a:r>
            <a:r>
              <a:rPr lang="en-US" sz="1300" dirty="0">
                <a:solidFill>
                  <a:schemeClr val="tx1"/>
                </a:solidFill>
              </a:rPr>
              <a:t> </a:t>
            </a:r>
            <a:r>
              <a:rPr lang="en-US" sz="1300" dirty="0" err="1">
                <a:solidFill>
                  <a:schemeClr val="tx1"/>
                </a:solidFill>
              </a:rPr>
              <a:t>confirmées</a:t>
            </a:r>
            <a:r>
              <a:rPr lang="en-US" sz="1300" dirty="0">
                <a:solidFill>
                  <a:schemeClr val="tx1"/>
                </a:solidFill>
              </a:rPr>
              <a:t> positives au HTS après un </a:t>
            </a:r>
            <a:r>
              <a:rPr lang="en-US" sz="1300" dirty="0" err="1">
                <a:solidFill>
                  <a:schemeClr val="tx1"/>
                </a:solidFill>
              </a:rPr>
              <a:t>autotest</a:t>
            </a:r>
            <a:r>
              <a:rPr lang="en-US" sz="1300" dirty="0">
                <a:solidFill>
                  <a:schemeClr val="tx1"/>
                </a:solidFill>
              </a:rPr>
              <a:t> </a:t>
            </a:r>
            <a:r>
              <a:rPr lang="en-US" sz="1300" dirty="0" err="1">
                <a:solidFill>
                  <a:schemeClr val="tx1"/>
                </a:solidFill>
              </a:rPr>
              <a:t>réactif</a:t>
            </a:r>
            <a:endParaRPr lang="en-US" sz="1300" dirty="0">
              <a:solidFill>
                <a:schemeClr val="tx1"/>
              </a:solidFill>
            </a:endParaRPr>
          </a:p>
        </p:txBody>
      </p:sp>
    </p:spTree>
    <p:extLst>
      <p:ext uri="{BB962C8B-B14F-4D97-AF65-F5344CB8AC3E}">
        <p14:creationId xmlns:p14="http://schemas.microsoft.com/office/powerpoint/2010/main" val="48983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8FAB87-1E98-8F18-8D0C-8D1EBCA96C5E}"/>
            </a:ext>
          </a:extLst>
        </p:cNvPr>
        <p:cNvGrpSpPr/>
        <p:nvPr/>
      </p:nvGrpSpPr>
      <p:grpSpPr>
        <a:xfrm>
          <a:off x="0" y="0"/>
          <a:ext cx="0" cy="0"/>
          <a:chOff x="0" y="0"/>
          <a:chExt cx="0" cy="0"/>
        </a:xfrm>
      </p:grpSpPr>
      <p:pic>
        <p:nvPicPr>
          <p:cNvPr id="8" name="Picture 7">
            <a:extLst>
              <a:ext uri="{FF2B5EF4-FFF2-40B4-BE49-F238E27FC236}">
                <a16:creationId xmlns:a16="http://schemas.microsoft.com/office/drawing/2014/main" id="{58910C8E-4876-1F1E-016D-2E2080921C5B}"/>
              </a:ext>
            </a:extLst>
          </p:cNvPr>
          <p:cNvPicPr>
            <a:picLocks noChangeAspect="1"/>
          </p:cNvPicPr>
          <p:nvPr/>
        </p:nvPicPr>
        <p:blipFill>
          <a:blip r:embed="rId2"/>
          <a:stretch>
            <a:fillRect/>
          </a:stretch>
        </p:blipFill>
        <p:spPr>
          <a:xfrm>
            <a:off x="3497815" y="585087"/>
            <a:ext cx="8235706" cy="5661589"/>
          </a:xfrm>
          <a:prstGeom prst="rect">
            <a:avLst/>
          </a:prstGeom>
        </p:spPr>
      </p:pic>
      <p:sp>
        <p:nvSpPr>
          <p:cNvPr id="4" name="Title 1">
            <a:extLst>
              <a:ext uri="{FF2B5EF4-FFF2-40B4-BE49-F238E27FC236}">
                <a16:creationId xmlns:a16="http://schemas.microsoft.com/office/drawing/2014/main" id="{F37CA9A6-67FE-D688-735D-D5C8FF86E813}"/>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Dépistage du VIH</a:t>
            </a:r>
            <a:endParaRPr lang="en-US" sz="3200" b="1" dirty="0"/>
          </a:p>
        </p:txBody>
      </p:sp>
      <p:grpSp>
        <p:nvGrpSpPr>
          <p:cNvPr id="24" name="Group 23">
            <a:extLst>
              <a:ext uri="{FF2B5EF4-FFF2-40B4-BE49-F238E27FC236}">
                <a16:creationId xmlns:a16="http://schemas.microsoft.com/office/drawing/2014/main" id="{44EAD9E5-436A-CD57-DF1F-7508DDC47689}"/>
              </a:ext>
            </a:extLst>
          </p:cNvPr>
          <p:cNvGrpSpPr/>
          <p:nvPr/>
        </p:nvGrpSpPr>
        <p:grpSpPr>
          <a:xfrm>
            <a:off x="3594665" y="3375589"/>
            <a:ext cx="7873791" cy="358923"/>
            <a:chOff x="3363929" y="3016957"/>
            <a:chExt cx="7873791" cy="420589"/>
          </a:xfrm>
        </p:grpSpPr>
        <p:sp>
          <p:nvSpPr>
            <p:cNvPr id="25" name="Rectangle 24">
              <a:extLst>
                <a:ext uri="{FF2B5EF4-FFF2-40B4-BE49-F238E27FC236}">
                  <a16:creationId xmlns:a16="http://schemas.microsoft.com/office/drawing/2014/main" id="{7D564680-8F2E-3F37-68F8-03049BAC03CD}"/>
                </a:ext>
              </a:extLst>
            </p:cNvPr>
            <p:cNvSpPr/>
            <p:nvPr/>
          </p:nvSpPr>
          <p:spPr>
            <a:xfrm>
              <a:off x="3363929" y="3016957"/>
              <a:ext cx="5334263" cy="420589"/>
            </a:xfrm>
            <a:prstGeom prst="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5F274A49-442D-7765-9FCE-B5FA5F102199}"/>
                </a:ext>
              </a:extLst>
            </p:cNvPr>
            <p:cNvSpPr/>
            <p:nvPr/>
          </p:nvSpPr>
          <p:spPr>
            <a:xfrm>
              <a:off x="5443671" y="3016957"/>
              <a:ext cx="5794049" cy="420589"/>
            </a:xfrm>
            <a:prstGeom prst="rect">
              <a:avLst/>
            </a:prstGeom>
            <a:solidFill>
              <a:schemeClr val="accent2">
                <a:lumMod val="20000"/>
                <a:lumOff val="80000"/>
              </a:schemeClr>
            </a:solid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400" b="1">
                  <a:solidFill>
                    <a:schemeClr val="tx1"/>
                  </a:solidFill>
                </a:rPr>
                <a:t>Tests d'index :</a:t>
              </a:r>
              <a:r>
                <a:rPr lang="en-US" sz="1400">
                  <a:solidFill>
                    <a:schemeClr val="tx1"/>
                  </a:solidFill>
                </a:rPr>
                <a:t> Les résultats positifs des tests d'indexation peuvent désormais être saisis.</a:t>
              </a:r>
            </a:p>
          </p:txBody>
        </p:sp>
      </p:grpSp>
    </p:spTree>
    <p:extLst>
      <p:ext uri="{BB962C8B-B14F-4D97-AF65-F5344CB8AC3E}">
        <p14:creationId xmlns:p14="http://schemas.microsoft.com/office/powerpoint/2010/main" val="467010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C63167-F373-444E-9852-008730EB5934}"/>
              </a:ext>
            </a:extLst>
          </p:cNvPr>
          <p:cNvSpPr>
            <a:spLocks noGrp="1"/>
          </p:cNvSpPr>
          <p:nvPr>
            <p:ph type="title"/>
          </p:nvPr>
        </p:nvSpPr>
        <p:spPr/>
        <p:txBody>
          <a:bodyPr/>
          <a:lstStyle/>
          <a:p>
            <a:r>
              <a:rPr lang="fr-FR" noProof="0" dirty="0"/>
              <a:t>Logiciel Spectrum pour 2025</a:t>
            </a:r>
            <a:br>
              <a:rPr lang="fr-FR" noProof="0" dirty="0"/>
            </a:br>
            <a:br>
              <a:rPr lang="fr-FR" noProof="0" dirty="0"/>
            </a:br>
            <a:r>
              <a:rPr lang="fr-FR" sz="3200" b="1" noProof="0" dirty="0"/>
              <a:t>Version de bureau</a:t>
            </a:r>
          </a:p>
        </p:txBody>
      </p:sp>
      <p:sp>
        <p:nvSpPr>
          <p:cNvPr id="2" name="Content Placeholder 1">
            <a:extLst>
              <a:ext uri="{FF2B5EF4-FFF2-40B4-BE49-F238E27FC236}">
                <a16:creationId xmlns:a16="http://schemas.microsoft.com/office/drawing/2014/main" id="{1D788167-AAD2-5508-0D56-52B32C6CF513}"/>
              </a:ext>
            </a:extLst>
          </p:cNvPr>
          <p:cNvSpPr>
            <a:spLocks noGrp="1"/>
          </p:cNvSpPr>
          <p:nvPr>
            <p:ph idx="1"/>
          </p:nvPr>
        </p:nvSpPr>
        <p:spPr>
          <a:xfrm>
            <a:off x="3535893" y="864108"/>
            <a:ext cx="3728019" cy="5120640"/>
          </a:xfrm>
        </p:spPr>
        <p:txBody>
          <a:bodyPr>
            <a:normAutofit fontScale="92500"/>
          </a:bodyPr>
          <a:lstStyle/>
          <a:p>
            <a:pPr marL="342900" indent="-342900">
              <a:spcAft>
                <a:spcPts val="1200"/>
              </a:spcAft>
              <a:buAutoNum type="arabicPeriod"/>
            </a:pPr>
            <a:r>
              <a:rPr lang="fr-FR" sz="1800" noProof="0" dirty="0"/>
              <a:t>Téléchargez la nouvelle version </a:t>
            </a:r>
            <a:r>
              <a:rPr lang="fr-FR" sz="1800" b="1" noProof="0" dirty="0">
                <a:solidFill>
                  <a:srgbClr val="7030A0"/>
                </a:solidFill>
              </a:rPr>
              <a:t>6.39 </a:t>
            </a:r>
            <a:r>
              <a:rPr lang="fr-FR" sz="1800" noProof="0" dirty="0"/>
              <a:t>de Spectrum sur le site web d'Avenir Health à l'adresse suivante </a:t>
            </a:r>
            <a:r>
              <a:rPr lang="fr-FR" sz="1800" noProof="0" dirty="0">
                <a:solidFill>
                  <a:srgbClr val="0000FF"/>
                </a:solidFill>
              </a:rPr>
              <a:t>: https://avenirhealth.org/software-spectrum.php</a:t>
            </a:r>
          </a:p>
          <a:p>
            <a:pPr marL="342900" indent="-342900">
              <a:spcAft>
                <a:spcPts val="1200"/>
              </a:spcAft>
              <a:buAutoNum type="arabicPeriod"/>
            </a:pPr>
            <a:r>
              <a:rPr lang="fr-FR" sz="1800" noProof="0" dirty="0"/>
              <a:t>Exécutez le fichier SpecInstallAIM2025.exe pour installer Spectrum.</a:t>
            </a:r>
          </a:p>
          <a:p>
            <a:pPr marL="342900" indent="-342900">
              <a:spcAft>
                <a:spcPts val="1200"/>
              </a:spcAft>
              <a:buAutoNum type="arabicPeriod"/>
            </a:pPr>
            <a:r>
              <a:rPr lang="fr-FR" sz="1800" noProof="0" dirty="0"/>
              <a:t>Lancez Spectrum en le choisissant dans le menu Démarrer.</a:t>
            </a:r>
          </a:p>
          <a:p>
            <a:pPr marL="342900" indent="-342900">
              <a:spcAft>
                <a:spcPts val="1200"/>
              </a:spcAft>
              <a:buAutoNum type="arabicPeriod"/>
            </a:pPr>
            <a:r>
              <a:rPr lang="fr-FR" sz="1800" noProof="0" dirty="0"/>
              <a:t>Ouvrez votre projection Spectrum 2024</a:t>
            </a:r>
          </a:p>
          <a:p>
            <a:pPr marL="342900" indent="-342900">
              <a:spcAft>
                <a:spcPts val="1200"/>
              </a:spcAft>
              <a:buAutoNum type="arabicPeriod"/>
            </a:pPr>
            <a:r>
              <a:rPr lang="fr-FR" sz="1800" noProof="0" dirty="0"/>
              <a:t>Utilisez </a:t>
            </a:r>
            <a:r>
              <a:rPr lang="fr-FR" sz="1800" i="1" noProof="0" dirty="0"/>
              <a:t>Fichier &gt;Enregistrer sous </a:t>
            </a:r>
            <a:r>
              <a:rPr lang="fr-FR" sz="1800" noProof="0" dirty="0"/>
              <a:t>pour enregistrer le fichier sous un nouveau nom, par exemple "Pays 2025</a:t>
            </a:r>
          </a:p>
        </p:txBody>
      </p:sp>
      <p:pic>
        <p:nvPicPr>
          <p:cNvPr id="9" name="Picture 8">
            <a:extLst>
              <a:ext uri="{FF2B5EF4-FFF2-40B4-BE49-F238E27FC236}">
                <a16:creationId xmlns:a16="http://schemas.microsoft.com/office/drawing/2014/main" id="{AF962E80-82CB-4B65-AB07-7B24FB3EE975}"/>
              </a:ext>
            </a:extLst>
          </p:cNvPr>
          <p:cNvPicPr>
            <a:picLocks noChangeAspect="1"/>
          </p:cNvPicPr>
          <p:nvPr/>
        </p:nvPicPr>
        <p:blipFill>
          <a:blip r:embed="rId3"/>
          <a:srcRect/>
          <a:stretch/>
        </p:blipFill>
        <p:spPr>
          <a:xfrm>
            <a:off x="7240047" y="615269"/>
            <a:ext cx="4455263" cy="3295839"/>
          </a:xfrm>
          <a:prstGeom prst="rect">
            <a:avLst/>
          </a:prstGeom>
          <a:ln>
            <a:solidFill>
              <a:schemeClr val="bg1">
                <a:lumMod val="85000"/>
              </a:schemeClr>
            </a:solidFill>
          </a:ln>
        </p:spPr>
      </p:pic>
      <p:pic>
        <p:nvPicPr>
          <p:cNvPr id="3" name="Picture 2">
            <a:extLst>
              <a:ext uri="{FF2B5EF4-FFF2-40B4-BE49-F238E27FC236}">
                <a16:creationId xmlns:a16="http://schemas.microsoft.com/office/drawing/2014/main" id="{E10B1065-F9ED-407C-B225-99C494BAC3F0}"/>
              </a:ext>
            </a:extLst>
          </p:cNvPr>
          <p:cNvPicPr>
            <a:picLocks noChangeAspect="1"/>
          </p:cNvPicPr>
          <p:nvPr/>
        </p:nvPicPr>
        <p:blipFill>
          <a:blip r:embed="rId4"/>
          <a:srcRect/>
          <a:stretch/>
        </p:blipFill>
        <p:spPr>
          <a:xfrm>
            <a:off x="7300633" y="3992068"/>
            <a:ext cx="4343400" cy="2330307"/>
          </a:xfrm>
          <a:prstGeom prst="rect">
            <a:avLst/>
          </a:prstGeom>
        </p:spPr>
      </p:pic>
      <p:sp>
        <p:nvSpPr>
          <p:cNvPr id="6" name="Oval 5">
            <a:extLst>
              <a:ext uri="{FF2B5EF4-FFF2-40B4-BE49-F238E27FC236}">
                <a16:creationId xmlns:a16="http://schemas.microsoft.com/office/drawing/2014/main" id="{2BCD27CA-D67D-4AD8-990C-1B59C0284DF5}"/>
              </a:ext>
            </a:extLst>
          </p:cNvPr>
          <p:cNvSpPr/>
          <p:nvPr/>
        </p:nvSpPr>
        <p:spPr>
          <a:xfrm>
            <a:off x="7188771" y="5931396"/>
            <a:ext cx="1744198" cy="31002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a:extLst>
              <a:ext uri="{FF2B5EF4-FFF2-40B4-BE49-F238E27FC236}">
                <a16:creationId xmlns:a16="http://schemas.microsoft.com/office/drawing/2014/main" id="{6ABBA060-3DBB-40D8-9E47-CB1041920A09}"/>
              </a:ext>
            </a:extLst>
          </p:cNvPr>
          <p:cNvCxnSpPr>
            <a:cxnSpLocks/>
            <a:endCxn id="5" idx="1"/>
          </p:cNvCxnSpPr>
          <p:nvPr/>
        </p:nvCxnSpPr>
        <p:spPr>
          <a:xfrm>
            <a:off x="7188771" y="1933575"/>
            <a:ext cx="3246819" cy="1676246"/>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5" name="Rectangle: Rounded Corners 4">
            <a:extLst>
              <a:ext uri="{FF2B5EF4-FFF2-40B4-BE49-F238E27FC236}">
                <a16:creationId xmlns:a16="http://schemas.microsoft.com/office/drawing/2014/main" id="{69537456-17CA-D32D-335A-25E24088CF9D}"/>
              </a:ext>
            </a:extLst>
          </p:cNvPr>
          <p:cNvSpPr/>
          <p:nvPr/>
        </p:nvSpPr>
        <p:spPr>
          <a:xfrm>
            <a:off x="10435590" y="3281584"/>
            <a:ext cx="1272540" cy="656473"/>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51095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3EC218-D787-59A0-8286-741E2D2963A2}"/>
              </a:ext>
            </a:extLst>
          </p:cNvPr>
          <p:cNvSpPr>
            <a:spLocks noGrp="1"/>
          </p:cNvSpPr>
          <p:nvPr>
            <p:ph type="title"/>
          </p:nvPr>
        </p:nvSpPr>
        <p:spPr/>
        <p:txBody>
          <a:bodyPr anchor="t">
            <a:normAutofit/>
          </a:bodyPr>
          <a:lstStyle/>
          <a:p>
            <a:pPr algn="ctr"/>
            <a:r>
              <a:rPr lang="fr-FR" sz="3200" b="1" noProof="0" dirty="0"/>
              <a:t>Méningite à cryptocoques</a:t>
            </a:r>
          </a:p>
        </p:txBody>
      </p:sp>
      <p:sp>
        <p:nvSpPr>
          <p:cNvPr id="3" name="Content Placeholder 2">
            <a:extLst>
              <a:ext uri="{FF2B5EF4-FFF2-40B4-BE49-F238E27FC236}">
                <a16:creationId xmlns:a16="http://schemas.microsoft.com/office/drawing/2014/main" id="{539A5372-90A3-C617-291B-2A12A3144AC0}"/>
              </a:ext>
            </a:extLst>
          </p:cNvPr>
          <p:cNvSpPr>
            <a:spLocks noGrp="1"/>
          </p:cNvSpPr>
          <p:nvPr>
            <p:ph idx="1"/>
          </p:nvPr>
        </p:nvSpPr>
        <p:spPr/>
        <p:txBody>
          <a:bodyPr anchor="t"/>
          <a:lstStyle/>
          <a:p>
            <a:r>
              <a:rPr lang="fr-FR" noProof="0" dirty="0"/>
              <a:t>L'estimation de l'</a:t>
            </a:r>
            <a:r>
              <a:rPr lang="fr-FR" noProof="0" dirty="0" err="1"/>
              <a:t>antigénémie</a:t>
            </a:r>
            <a:r>
              <a:rPr lang="fr-FR" noProof="0" dirty="0"/>
              <a:t> </a:t>
            </a:r>
            <a:r>
              <a:rPr lang="fr-FR" noProof="0" dirty="0" err="1"/>
              <a:t>cryptococcique</a:t>
            </a:r>
            <a:r>
              <a:rPr lang="fr-FR" noProof="0" dirty="0"/>
              <a:t>, de la méningite </a:t>
            </a:r>
            <a:r>
              <a:rPr lang="fr-FR" noProof="0" dirty="0" err="1"/>
              <a:t>cryptococcique</a:t>
            </a:r>
            <a:r>
              <a:rPr lang="fr-FR" noProof="0" dirty="0"/>
              <a:t> et de la mortalité CM est une nouveauté de Spectrum cette année.</a:t>
            </a:r>
          </a:p>
          <a:p>
            <a:r>
              <a:rPr lang="fr-FR" noProof="0" dirty="0"/>
              <a:t>Veuillez examiner les statistiques </a:t>
            </a:r>
            <a:r>
              <a:rPr lang="fr-FR" noProof="0" dirty="0" err="1"/>
              <a:t>pré-remplies</a:t>
            </a:r>
            <a:r>
              <a:rPr lang="fr-FR" noProof="0" dirty="0"/>
              <a:t> du programme concernant les soins aux personnes positives à l'antigène </a:t>
            </a:r>
            <a:r>
              <a:rPr lang="fr-FR" noProof="0" dirty="0" err="1"/>
              <a:t>cryptococcique</a:t>
            </a:r>
            <a:r>
              <a:rPr lang="fr-FR" noProof="0" dirty="0"/>
              <a:t> et les mettre à jour si vous disposez de ces données.</a:t>
            </a:r>
          </a:p>
          <a:p>
            <a:endParaRPr lang="fr-FR" noProof="0" dirty="0"/>
          </a:p>
          <a:p>
            <a:endParaRPr lang="fr-FR" noProof="0" dirty="0"/>
          </a:p>
        </p:txBody>
      </p:sp>
      <p:pic>
        <p:nvPicPr>
          <p:cNvPr id="6" name="Picture 5">
            <a:extLst>
              <a:ext uri="{FF2B5EF4-FFF2-40B4-BE49-F238E27FC236}">
                <a16:creationId xmlns:a16="http://schemas.microsoft.com/office/drawing/2014/main" id="{271A53E7-7BA5-DC97-8707-53CEC18D8AB1}"/>
              </a:ext>
            </a:extLst>
          </p:cNvPr>
          <p:cNvPicPr>
            <a:picLocks noChangeAspect="1"/>
          </p:cNvPicPr>
          <p:nvPr/>
        </p:nvPicPr>
        <p:blipFill>
          <a:blip r:embed="rId2"/>
          <a:stretch>
            <a:fillRect/>
          </a:stretch>
        </p:blipFill>
        <p:spPr>
          <a:xfrm>
            <a:off x="654134" y="314860"/>
            <a:ext cx="2145051" cy="703779"/>
          </a:xfrm>
          <a:prstGeom prst="rect">
            <a:avLst/>
          </a:prstGeom>
          <a:ln>
            <a:solidFill>
              <a:schemeClr val="tx1"/>
            </a:solidFill>
          </a:ln>
        </p:spPr>
      </p:pic>
      <p:pic>
        <p:nvPicPr>
          <p:cNvPr id="5" name="Picture 4">
            <a:extLst>
              <a:ext uri="{FF2B5EF4-FFF2-40B4-BE49-F238E27FC236}">
                <a16:creationId xmlns:a16="http://schemas.microsoft.com/office/drawing/2014/main" id="{98CC2E95-FBC8-4BA2-6B7F-CFF9B10B8EBE}"/>
              </a:ext>
            </a:extLst>
          </p:cNvPr>
          <p:cNvPicPr>
            <a:picLocks noChangeAspect="1"/>
          </p:cNvPicPr>
          <p:nvPr/>
        </p:nvPicPr>
        <p:blipFill>
          <a:blip r:embed="rId3"/>
          <a:srcRect r="13793" b="68847"/>
          <a:stretch/>
        </p:blipFill>
        <p:spPr>
          <a:xfrm>
            <a:off x="3813720" y="3306090"/>
            <a:ext cx="7426296" cy="18448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000007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93F7E3C-1D85-5815-0B57-9479D1DC8EA2}"/>
              </a:ext>
            </a:extLst>
          </p:cNvPr>
          <p:cNvPicPr>
            <a:picLocks noChangeAspect="1"/>
          </p:cNvPicPr>
          <p:nvPr/>
        </p:nvPicPr>
        <p:blipFill>
          <a:blip r:embed="rId2"/>
          <a:stretch>
            <a:fillRect/>
          </a:stretch>
        </p:blipFill>
        <p:spPr>
          <a:xfrm>
            <a:off x="3489954" y="1119178"/>
            <a:ext cx="6959544" cy="1076438"/>
          </a:xfrm>
          <a:prstGeom prst="rect">
            <a:avLst/>
          </a:prstGeom>
        </p:spPr>
      </p:pic>
      <p:sp>
        <p:nvSpPr>
          <p:cNvPr id="6" name="Oval 5">
            <a:extLst>
              <a:ext uri="{FF2B5EF4-FFF2-40B4-BE49-F238E27FC236}">
                <a16:creationId xmlns:a16="http://schemas.microsoft.com/office/drawing/2014/main" id="{7FB79A02-007B-D8A4-713D-3CB9BA177550}"/>
              </a:ext>
            </a:extLst>
          </p:cNvPr>
          <p:cNvSpPr/>
          <p:nvPr/>
        </p:nvSpPr>
        <p:spPr>
          <a:xfrm>
            <a:off x="6969726" y="1890732"/>
            <a:ext cx="1026233" cy="314326"/>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0063A771-268B-9A47-6AA4-3815D0A7F037}"/>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dirty="0"/>
              <a:t>Options avancées</a:t>
            </a:r>
          </a:p>
        </p:txBody>
      </p:sp>
      <p:sp>
        <p:nvSpPr>
          <p:cNvPr id="13" name="TextBox 12">
            <a:extLst>
              <a:ext uri="{FF2B5EF4-FFF2-40B4-BE49-F238E27FC236}">
                <a16:creationId xmlns:a16="http://schemas.microsoft.com/office/drawing/2014/main" id="{F636D16A-3C90-DD8D-1525-0DB130AE7204}"/>
              </a:ext>
            </a:extLst>
          </p:cNvPr>
          <p:cNvSpPr txBox="1"/>
          <p:nvPr/>
        </p:nvSpPr>
        <p:spPr>
          <a:xfrm>
            <a:off x="256033" y="2619977"/>
            <a:ext cx="2944368" cy="3139321"/>
          </a:xfrm>
          <a:prstGeom prst="rect">
            <a:avLst/>
          </a:prstGeom>
          <a:noFill/>
        </p:spPr>
        <p:txBody>
          <a:bodyPr wrap="square" rtlCol="0">
            <a:spAutoFit/>
          </a:bodyPr>
          <a:lstStyle/>
          <a:p>
            <a:pPr marL="342900" indent="-342900">
              <a:buFont typeface="+mj-lt"/>
              <a:buAutoNum type="arabicPeriod"/>
            </a:pPr>
            <a:r>
              <a:rPr lang="en-US" sz="1800" dirty="0">
                <a:solidFill>
                  <a:schemeClr val="bg1"/>
                </a:solidFill>
              </a:rPr>
              <a:t>Paramètres de transition</a:t>
            </a:r>
          </a:p>
          <a:p>
            <a:pPr marL="800100" lvl="1" indent="-342900">
              <a:buFont typeface="Arial" panose="020B0604020202020204" pitchFamily="34" charset="0"/>
              <a:buChar char="•"/>
            </a:pPr>
            <a:r>
              <a:rPr lang="en-US" dirty="0">
                <a:solidFill>
                  <a:schemeClr val="bg1"/>
                </a:solidFill>
              </a:rPr>
              <a:t>Pédiatrie</a:t>
            </a:r>
          </a:p>
          <a:p>
            <a:pPr marL="800100" lvl="1" indent="-342900">
              <a:buFont typeface="Arial" panose="020B0604020202020204" pitchFamily="34" charset="0"/>
              <a:buChar char="•"/>
            </a:pPr>
            <a:r>
              <a:rPr lang="en-US" dirty="0">
                <a:solidFill>
                  <a:schemeClr val="bg1"/>
                </a:solidFill>
              </a:rPr>
              <a:t>Adulte</a:t>
            </a:r>
          </a:p>
          <a:p>
            <a:pPr marL="342900" indent="-342900">
              <a:buFont typeface="+mj-lt"/>
              <a:buAutoNum type="arabicPeriod"/>
            </a:pPr>
            <a:r>
              <a:rPr lang="en-US" dirty="0">
                <a:solidFill>
                  <a:schemeClr val="bg1"/>
                </a:solidFill>
              </a:rPr>
              <a:t>Réduction de la fertilité liée au VIH</a:t>
            </a:r>
          </a:p>
          <a:p>
            <a:pPr marL="342900" indent="-342900">
              <a:buFont typeface="+mj-lt"/>
              <a:buAutoNum type="arabicPeriod"/>
            </a:pPr>
            <a:r>
              <a:rPr lang="en-US" dirty="0">
                <a:solidFill>
                  <a:schemeClr val="bg1"/>
                </a:solidFill>
              </a:rPr>
              <a:t>Probabilités de TME</a:t>
            </a:r>
          </a:p>
          <a:p>
            <a:pPr marL="342900" indent="-342900">
              <a:buFont typeface="+mj-lt"/>
              <a:buAutoNum type="arabicPeriod"/>
            </a:pPr>
            <a:r>
              <a:rPr lang="en-US" sz="1800" dirty="0">
                <a:solidFill>
                  <a:schemeClr val="bg1"/>
                </a:solidFill>
              </a:rPr>
              <a:t>Méthode d'allocation des nouveaux patients ART</a:t>
            </a:r>
          </a:p>
          <a:p>
            <a:pPr marL="342900" indent="-342900">
              <a:buFont typeface="+mj-lt"/>
              <a:buAutoNum type="arabicPeriod"/>
            </a:pPr>
            <a:r>
              <a:rPr lang="en-US" dirty="0" err="1">
                <a:solidFill>
                  <a:schemeClr val="bg1"/>
                </a:solidFill>
              </a:rPr>
              <a:t>Évolution</a:t>
            </a:r>
            <a:r>
              <a:rPr lang="en-US" dirty="0">
                <a:solidFill>
                  <a:schemeClr val="bg1"/>
                </a:solidFill>
              </a:rPr>
              <a:t> de la </a:t>
            </a:r>
            <a:r>
              <a:rPr lang="en-US" dirty="0" err="1">
                <a:solidFill>
                  <a:schemeClr val="bg1"/>
                </a:solidFill>
              </a:rPr>
              <a:t>cryptococcose</a:t>
            </a:r>
            <a:r>
              <a:rPr lang="en-US" dirty="0">
                <a:solidFill>
                  <a:schemeClr val="bg1"/>
                </a:solidFill>
              </a:rPr>
              <a:t> </a:t>
            </a:r>
            <a:r>
              <a:rPr lang="en-US" dirty="0" err="1">
                <a:solidFill>
                  <a:schemeClr val="bg1"/>
                </a:solidFill>
              </a:rPr>
              <a:t>méningée</a:t>
            </a:r>
            <a:r>
              <a:rPr lang="en-US" dirty="0">
                <a:solidFill>
                  <a:schemeClr val="bg1"/>
                </a:solidFill>
              </a:rPr>
              <a:t> et </a:t>
            </a:r>
            <a:r>
              <a:rPr lang="en-US" dirty="0" err="1">
                <a:solidFill>
                  <a:schemeClr val="bg1"/>
                </a:solidFill>
              </a:rPr>
              <a:t>mortalité</a:t>
            </a:r>
            <a:r>
              <a:rPr lang="en-US" dirty="0">
                <a:solidFill>
                  <a:schemeClr val="bg1"/>
                </a:solidFill>
              </a:rPr>
              <a:t> (</a:t>
            </a:r>
            <a:r>
              <a:rPr lang="en-US" b="1" dirty="0">
                <a:solidFill>
                  <a:schemeClr val="bg1"/>
                </a:solidFill>
              </a:rPr>
              <a:t>NOUVEAU</a:t>
            </a:r>
            <a:r>
              <a:rPr lang="en-US" dirty="0">
                <a:solidFill>
                  <a:schemeClr val="bg1"/>
                </a:solidFill>
              </a:rPr>
              <a:t>)</a:t>
            </a:r>
            <a:endParaRPr lang="en-US" sz="1800" dirty="0">
              <a:solidFill>
                <a:schemeClr val="bg1"/>
              </a:solidFill>
            </a:endParaRPr>
          </a:p>
        </p:txBody>
      </p:sp>
      <p:sp>
        <p:nvSpPr>
          <p:cNvPr id="15" name="Content Placeholder 14">
            <a:extLst>
              <a:ext uri="{FF2B5EF4-FFF2-40B4-BE49-F238E27FC236}">
                <a16:creationId xmlns:a16="http://schemas.microsoft.com/office/drawing/2014/main" id="{183F21DB-4FC8-5C0C-E19D-4172E1F67B64}"/>
              </a:ext>
            </a:extLst>
          </p:cNvPr>
          <p:cNvSpPr>
            <a:spLocks noGrp="1"/>
          </p:cNvSpPr>
          <p:nvPr>
            <p:ph idx="1"/>
          </p:nvPr>
        </p:nvSpPr>
        <p:spPr>
          <a:xfrm>
            <a:off x="3869268" y="2945898"/>
            <a:ext cx="7315200" cy="3038849"/>
          </a:xfrm>
        </p:spPr>
        <p:txBody>
          <a:bodyPr anchor="t">
            <a:normAutofit lnSpcReduction="10000"/>
          </a:bodyPr>
          <a:lstStyle/>
          <a:p>
            <a:r>
              <a:rPr lang="fr-FR" noProof="0" dirty="0"/>
              <a:t>Les formulaires d'options avancées incluent des valeurs de paramètres qui sont généralement basées sur des analyses globales ou régionales.</a:t>
            </a:r>
          </a:p>
          <a:p>
            <a:r>
              <a:rPr lang="fr-FR" noProof="0" dirty="0"/>
              <a:t>Les valeurs par défaut sont généralement indiquées en noir, celles qui ne le sont pas en rouge.</a:t>
            </a:r>
          </a:p>
          <a:p>
            <a:r>
              <a:rPr lang="fr-FR" noProof="0" dirty="0"/>
              <a:t>Chaque formulaire dispose d'un bouton permettant de rétablir les valeurs par défaut.</a:t>
            </a:r>
          </a:p>
          <a:p>
            <a:r>
              <a:rPr lang="fr-FR" noProof="0" dirty="0"/>
              <a:t>Nous vous encourageons à revoir les valeurs qui ne sont pas par défaut et à envisager de rétablir les valeurs par défaut le cas échéant.</a:t>
            </a:r>
          </a:p>
        </p:txBody>
      </p:sp>
    </p:spTree>
    <p:extLst>
      <p:ext uri="{BB962C8B-B14F-4D97-AF65-F5344CB8AC3E}">
        <p14:creationId xmlns:p14="http://schemas.microsoft.com/office/powerpoint/2010/main" val="189761059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2944A07-0B4B-CB2B-3961-1C2A0F73B4BD}"/>
              </a:ext>
            </a:extLst>
          </p:cNvPr>
          <p:cNvPicPr>
            <a:picLocks noChangeAspect="1"/>
          </p:cNvPicPr>
          <p:nvPr/>
        </p:nvPicPr>
        <p:blipFill>
          <a:blip r:embed="rId2"/>
          <a:stretch>
            <a:fillRect/>
          </a:stretch>
        </p:blipFill>
        <p:spPr>
          <a:xfrm>
            <a:off x="7393721" y="1517446"/>
            <a:ext cx="3413165" cy="4051721"/>
          </a:xfrm>
          <a:prstGeom prst="rect">
            <a:avLst/>
          </a:prstGeom>
        </p:spPr>
      </p:pic>
      <p:sp>
        <p:nvSpPr>
          <p:cNvPr id="3" name="Content Placeholder 2">
            <a:extLst>
              <a:ext uri="{FF2B5EF4-FFF2-40B4-BE49-F238E27FC236}">
                <a16:creationId xmlns:a16="http://schemas.microsoft.com/office/drawing/2014/main" id="{AF1ABCDF-C50E-FC8F-D1D8-FDF7138E415D}"/>
              </a:ext>
            </a:extLst>
          </p:cNvPr>
          <p:cNvSpPr>
            <a:spLocks noGrp="1"/>
          </p:cNvSpPr>
          <p:nvPr>
            <p:ph idx="1"/>
          </p:nvPr>
        </p:nvSpPr>
        <p:spPr>
          <a:xfrm>
            <a:off x="3869268" y="864108"/>
            <a:ext cx="3495571" cy="5120640"/>
          </a:xfrm>
        </p:spPr>
        <p:txBody>
          <a:bodyPr/>
          <a:lstStyle/>
          <a:p>
            <a:r>
              <a:rPr lang="fr-FR" noProof="0" dirty="0"/>
              <a:t>Les taux de transmission verticale ont été mis à jour afin d'inclure de nouvelles études et d'utiliser davantage d'informations provenant d'études antérieures.</a:t>
            </a:r>
          </a:p>
          <a:p>
            <a:r>
              <a:rPr lang="fr-FR" noProof="0" dirty="0"/>
              <a:t>Veuillez appuyer sur </a:t>
            </a:r>
            <a:r>
              <a:rPr lang="fr-FR" b="1" noProof="0" dirty="0"/>
              <a:t>Restaurer les valeurs par défaut </a:t>
            </a:r>
            <a:r>
              <a:rPr lang="fr-FR" noProof="0" dirty="0"/>
              <a:t>pour utiliser ces taux actualisés.</a:t>
            </a:r>
          </a:p>
          <a:p>
            <a:endParaRPr lang="fr-FR" noProof="0" dirty="0"/>
          </a:p>
        </p:txBody>
      </p:sp>
      <p:pic>
        <p:nvPicPr>
          <p:cNvPr id="4" name="Picture 3">
            <a:extLst>
              <a:ext uri="{FF2B5EF4-FFF2-40B4-BE49-F238E27FC236}">
                <a16:creationId xmlns:a16="http://schemas.microsoft.com/office/drawing/2014/main" id="{C28CE89C-7342-37C3-E607-8496244A6511}"/>
              </a:ext>
            </a:extLst>
          </p:cNvPr>
          <p:cNvPicPr>
            <a:picLocks noChangeAspect="1"/>
          </p:cNvPicPr>
          <p:nvPr/>
        </p:nvPicPr>
        <p:blipFill>
          <a:blip r:embed="rId3"/>
          <a:stretch>
            <a:fillRect/>
          </a:stretch>
        </p:blipFill>
        <p:spPr>
          <a:xfrm>
            <a:off x="7481464" y="596781"/>
            <a:ext cx="2148840" cy="719100"/>
          </a:xfrm>
          <a:prstGeom prst="rect">
            <a:avLst/>
          </a:prstGeom>
          <a:ln>
            <a:solidFill>
              <a:schemeClr val="tx1"/>
            </a:solidFill>
          </a:ln>
        </p:spPr>
      </p:pic>
      <p:sp>
        <p:nvSpPr>
          <p:cNvPr id="7" name="Title 1">
            <a:extLst>
              <a:ext uri="{FF2B5EF4-FFF2-40B4-BE49-F238E27FC236}">
                <a16:creationId xmlns:a16="http://schemas.microsoft.com/office/drawing/2014/main" id="{AEA1558B-4D30-6D33-C2E2-DC4F1B53B7F8}"/>
              </a:ext>
            </a:extLst>
          </p:cNvPr>
          <p:cNvSpPr txBox="1">
            <a:spLocks/>
          </p:cNvSpPr>
          <p:nvPr/>
        </p:nvSpPr>
        <p:spPr>
          <a:xfrm>
            <a:off x="252919" y="1123838"/>
            <a:ext cx="2947482" cy="1076438"/>
          </a:xfrm>
          <a:prstGeom prst="rect">
            <a:avLst/>
          </a:prstGeom>
        </p:spPr>
        <p:txBody>
          <a:bodyPr vert="horz" lIns="91440" tIns="45720" rIns="91440" bIns="45720" rtlCol="0" anchor="ctr">
            <a:normAutofit fontScale="9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Taux de transmission verticale</a:t>
            </a:r>
            <a:endParaRPr lang="en-US" sz="3200" b="1" dirty="0"/>
          </a:p>
        </p:txBody>
      </p:sp>
      <p:sp>
        <p:nvSpPr>
          <p:cNvPr id="8" name="TextBox 7">
            <a:extLst>
              <a:ext uri="{FF2B5EF4-FFF2-40B4-BE49-F238E27FC236}">
                <a16:creationId xmlns:a16="http://schemas.microsoft.com/office/drawing/2014/main" id="{DB00218D-1FE0-3D16-33A4-6FBFE5DEA1AE}"/>
              </a:ext>
            </a:extLst>
          </p:cNvPr>
          <p:cNvSpPr txBox="1"/>
          <p:nvPr/>
        </p:nvSpPr>
        <p:spPr>
          <a:xfrm>
            <a:off x="50930" y="2619977"/>
            <a:ext cx="3495571" cy="923330"/>
          </a:xfrm>
          <a:prstGeom prst="rect">
            <a:avLst/>
          </a:prstGeom>
          <a:noFill/>
        </p:spPr>
        <p:txBody>
          <a:bodyPr wrap="square" rtlCol="0">
            <a:spAutoFit/>
          </a:bodyPr>
          <a:lstStyle/>
          <a:p>
            <a:r>
              <a:rPr lang="en-US" sz="1800" b="1">
                <a:solidFill>
                  <a:schemeClr val="bg1"/>
                </a:solidFill>
              </a:rPr>
              <a:t>Trouvé sur :</a:t>
            </a:r>
          </a:p>
          <a:p>
            <a:r>
              <a:rPr lang="en-US" sz="1800">
                <a:solidFill>
                  <a:schemeClr val="bg1"/>
                </a:solidFill>
              </a:rPr>
              <a:t>Options avancées</a:t>
            </a:r>
            <a:br>
              <a:rPr lang="en-US" sz="1800">
                <a:solidFill>
                  <a:schemeClr val="bg1"/>
                </a:solidFill>
              </a:rPr>
            </a:br>
            <a:r>
              <a:rPr lang="en-US" sz="1800">
                <a:solidFill>
                  <a:schemeClr val="bg1"/>
                </a:solidFill>
              </a:rPr>
              <a:t>&gt; Probabilités de transmission MTCT</a:t>
            </a:r>
            <a:endParaRPr lang="en-US" sz="1800" dirty="0">
              <a:solidFill>
                <a:schemeClr val="bg1"/>
              </a:solidFill>
            </a:endParaRPr>
          </a:p>
        </p:txBody>
      </p:sp>
      <p:sp>
        <p:nvSpPr>
          <p:cNvPr id="11" name="Rectangle: Rounded Corners 10">
            <a:extLst>
              <a:ext uri="{FF2B5EF4-FFF2-40B4-BE49-F238E27FC236}">
                <a16:creationId xmlns:a16="http://schemas.microsoft.com/office/drawing/2014/main" id="{38329652-DF41-3867-7AA2-C8D2CECEA3F6}"/>
              </a:ext>
            </a:extLst>
          </p:cNvPr>
          <p:cNvSpPr/>
          <p:nvPr/>
        </p:nvSpPr>
        <p:spPr>
          <a:xfrm>
            <a:off x="9100302" y="5340554"/>
            <a:ext cx="1706583" cy="280245"/>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098E784D-F310-DC73-BB39-10895B5B62DB}"/>
              </a:ext>
            </a:extLst>
          </p:cNvPr>
          <p:cNvSpPr/>
          <p:nvPr/>
        </p:nvSpPr>
        <p:spPr>
          <a:xfrm rot="10800000">
            <a:off x="9746928" y="5620799"/>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440324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64A56F3D-0930-D810-6C4F-0C845B9EB121}"/>
              </a:ext>
            </a:extLst>
          </p:cNvPr>
          <p:cNvSpPr txBox="1"/>
          <p:nvPr/>
        </p:nvSpPr>
        <p:spPr>
          <a:xfrm>
            <a:off x="256033" y="2619977"/>
            <a:ext cx="2944368" cy="1200329"/>
          </a:xfrm>
          <a:prstGeom prst="rect">
            <a:avLst/>
          </a:prstGeom>
          <a:noFill/>
        </p:spPr>
        <p:txBody>
          <a:bodyPr wrap="square" rtlCol="0">
            <a:spAutoFit/>
          </a:bodyPr>
          <a:lstStyle/>
          <a:p>
            <a:r>
              <a:rPr lang="en-US" sz="1800" b="1">
                <a:solidFill>
                  <a:schemeClr val="bg1"/>
                </a:solidFill>
              </a:rPr>
              <a:t>Trouvé sur :</a:t>
            </a:r>
          </a:p>
          <a:p>
            <a:r>
              <a:rPr lang="en-US" sz="1800">
                <a:solidFill>
                  <a:schemeClr val="bg1"/>
                </a:solidFill>
              </a:rPr>
              <a:t>Options avancées</a:t>
            </a:r>
            <a:br>
              <a:rPr lang="en-US" sz="1800">
                <a:solidFill>
                  <a:schemeClr val="bg1"/>
                </a:solidFill>
              </a:rPr>
            </a:br>
            <a:r>
              <a:rPr lang="en-US" sz="1800">
                <a:solidFill>
                  <a:schemeClr val="bg1"/>
                </a:solidFill>
              </a:rPr>
              <a:t>&gt; Paramètres de transition pour les adultes</a:t>
            </a:r>
            <a:br>
              <a:rPr lang="en-US" sz="1800">
                <a:solidFill>
                  <a:schemeClr val="bg1"/>
                </a:solidFill>
              </a:rPr>
            </a:br>
            <a:r>
              <a:rPr lang="en-US" sz="1800">
                <a:solidFill>
                  <a:schemeClr val="bg1"/>
                </a:solidFill>
              </a:rPr>
              <a:t>&gt; Mortalité due au VIH avec le traitement antirétroviral</a:t>
            </a:r>
            <a:endParaRPr lang="en-US" sz="1800" dirty="0">
              <a:solidFill>
                <a:schemeClr val="bg1"/>
              </a:solidFill>
            </a:endParaRPr>
          </a:p>
        </p:txBody>
      </p:sp>
      <p:sp>
        <p:nvSpPr>
          <p:cNvPr id="4" name="Slide Number Placeholder 3">
            <a:extLst>
              <a:ext uri="{FF2B5EF4-FFF2-40B4-BE49-F238E27FC236}">
                <a16:creationId xmlns:a16="http://schemas.microsoft.com/office/drawing/2014/main" id="{4DDA0B30-2AFB-0F7D-83F9-61A1D678768C}"/>
              </a:ext>
            </a:extLst>
          </p:cNvPr>
          <p:cNvSpPr>
            <a:spLocks noGrp="1"/>
          </p:cNvSpPr>
          <p:nvPr>
            <p:ph type="sldNum" sz="quarter" idx="12"/>
          </p:nvPr>
        </p:nvSpPr>
        <p:spPr/>
        <p:txBody>
          <a:bodyPr/>
          <a:lstStyle/>
          <a:p>
            <a:fld id="{CF13D369-8700-4468-8CC4-EE7C53720160}" type="slidenum">
              <a:rPr lang="en-US" smtClean="0"/>
              <a:t>23</a:t>
            </a:fld>
            <a:endParaRPr lang="en-US"/>
          </a:p>
        </p:txBody>
      </p:sp>
      <p:pic>
        <p:nvPicPr>
          <p:cNvPr id="6" name="Picture 5">
            <a:extLst>
              <a:ext uri="{FF2B5EF4-FFF2-40B4-BE49-F238E27FC236}">
                <a16:creationId xmlns:a16="http://schemas.microsoft.com/office/drawing/2014/main" id="{BD813B31-9C9E-347C-081D-8EB33E9093BA}"/>
              </a:ext>
            </a:extLst>
          </p:cNvPr>
          <p:cNvPicPr>
            <a:picLocks noChangeAspect="1"/>
          </p:cNvPicPr>
          <p:nvPr/>
        </p:nvPicPr>
        <p:blipFill>
          <a:blip r:embed="rId3"/>
          <a:srcRect/>
          <a:stretch/>
        </p:blipFill>
        <p:spPr>
          <a:xfrm>
            <a:off x="4730052" y="2761302"/>
            <a:ext cx="5524807" cy="3499777"/>
          </a:xfrm>
          <a:prstGeom prst="rect">
            <a:avLst/>
          </a:prstGeom>
          <a:effectLst>
            <a:outerShdw blurRad="50800" dist="38100" dir="2700000" algn="tl" rotWithShape="0">
              <a:prstClr val="black">
                <a:alpha val="40000"/>
              </a:prstClr>
            </a:outerShdw>
          </a:effectLst>
        </p:spPr>
      </p:pic>
      <p:sp>
        <p:nvSpPr>
          <p:cNvPr id="9" name="Content Placeholder 8">
            <a:extLst>
              <a:ext uri="{FF2B5EF4-FFF2-40B4-BE49-F238E27FC236}">
                <a16:creationId xmlns:a16="http://schemas.microsoft.com/office/drawing/2014/main" id="{6C591C98-3BEF-5BCF-DE84-F8675A836445}"/>
              </a:ext>
            </a:extLst>
          </p:cNvPr>
          <p:cNvSpPr>
            <a:spLocks noGrp="1"/>
          </p:cNvSpPr>
          <p:nvPr>
            <p:ph idx="1"/>
          </p:nvPr>
        </p:nvSpPr>
        <p:spPr>
          <a:xfrm>
            <a:off x="3869268" y="650095"/>
            <a:ext cx="7315200" cy="5120640"/>
          </a:xfrm>
        </p:spPr>
        <p:txBody>
          <a:bodyPr anchor="t"/>
          <a:lstStyle/>
          <a:p>
            <a:r>
              <a:rPr lang="fr-FR" noProof="0" dirty="0"/>
              <a:t>Fonctionnalité ajoutée pour le cycle d'estimations du VIH de 2024</a:t>
            </a:r>
          </a:p>
          <a:p>
            <a:r>
              <a:rPr lang="fr-FR" noProof="0" dirty="0"/>
              <a:t>Cette méthode utilise les trois dernières années de données sur la suppression virale pour calculer la réduction de la transmission du VIH par les personnes sous traitement antirétroviral.</a:t>
            </a:r>
          </a:p>
          <a:p>
            <a:pPr lvl="1"/>
            <a:r>
              <a:rPr lang="fr-FR" noProof="0" dirty="0"/>
              <a:t>Effet ART = VLS% - 0,07</a:t>
            </a:r>
          </a:p>
          <a:p>
            <a:r>
              <a:rPr lang="fr-FR" noProof="0" dirty="0"/>
              <a:t>Doit être effectué </a:t>
            </a:r>
            <a:r>
              <a:rPr lang="fr-FR" b="1" noProof="0" dirty="0"/>
              <a:t>avant l'installation de l'EPP </a:t>
            </a:r>
            <a:r>
              <a:rPr lang="fr-FR" noProof="0" dirty="0"/>
              <a:t>pour avoir un effet.</a:t>
            </a:r>
          </a:p>
          <a:p>
            <a:endParaRPr lang="fr-FR" noProof="0" dirty="0"/>
          </a:p>
        </p:txBody>
      </p:sp>
      <p:sp>
        <p:nvSpPr>
          <p:cNvPr id="10" name="Rectangle: Rounded Corners 9">
            <a:extLst>
              <a:ext uri="{FF2B5EF4-FFF2-40B4-BE49-F238E27FC236}">
                <a16:creationId xmlns:a16="http://schemas.microsoft.com/office/drawing/2014/main" id="{62C71251-DF3E-36C0-2350-AD083E16A8FD}"/>
              </a:ext>
            </a:extLst>
          </p:cNvPr>
          <p:cNvSpPr/>
          <p:nvPr/>
        </p:nvSpPr>
        <p:spPr>
          <a:xfrm>
            <a:off x="4711946" y="5472817"/>
            <a:ext cx="1466662" cy="525508"/>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C2587467-AE08-760C-7B53-43D04E9136BE}"/>
              </a:ext>
            </a:extLst>
          </p:cNvPr>
          <p:cNvPicPr>
            <a:picLocks noChangeAspect="1"/>
          </p:cNvPicPr>
          <p:nvPr/>
        </p:nvPicPr>
        <p:blipFill>
          <a:blip r:embed="rId4"/>
          <a:stretch>
            <a:fillRect/>
          </a:stretch>
        </p:blipFill>
        <p:spPr>
          <a:xfrm>
            <a:off x="4103106" y="0"/>
            <a:ext cx="2148840" cy="719100"/>
          </a:xfrm>
          <a:prstGeom prst="rect">
            <a:avLst/>
          </a:prstGeom>
          <a:ln>
            <a:solidFill>
              <a:schemeClr val="tx1"/>
            </a:solidFill>
          </a:ln>
        </p:spPr>
      </p:pic>
      <p:sp>
        <p:nvSpPr>
          <p:cNvPr id="12" name="Title 1">
            <a:extLst>
              <a:ext uri="{FF2B5EF4-FFF2-40B4-BE49-F238E27FC236}">
                <a16:creationId xmlns:a16="http://schemas.microsoft.com/office/drawing/2014/main" id="{33965344-AA36-9F5F-34D5-CE2C17F1CB77}"/>
              </a:ext>
            </a:extLst>
          </p:cNvPr>
          <p:cNvSpPr txBox="1">
            <a:spLocks/>
          </p:cNvSpPr>
          <p:nvPr/>
        </p:nvSpPr>
        <p:spPr>
          <a:xfrm>
            <a:off x="252919" y="1123838"/>
            <a:ext cx="2947482" cy="1076438"/>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Réduction de la transmission du VIH dans le cadre d'un traitement antirétroviral</a:t>
            </a:r>
            <a:endParaRPr lang="en-US" sz="3200" b="1" dirty="0"/>
          </a:p>
        </p:txBody>
      </p:sp>
    </p:spTree>
    <p:extLst>
      <p:ext uri="{BB962C8B-B14F-4D97-AF65-F5344CB8AC3E}">
        <p14:creationId xmlns:p14="http://schemas.microsoft.com/office/powerpoint/2010/main" val="34915484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AF8E8-697B-D9A4-2EE3-01FA498D6C80}"/>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B1437820-12C1-407E-25C1-BBA27CDA3114}"/>
              </a:ext>
            </a:extLst>
          </p:cNvPr>
          <p:cNvSpPr txBox="1"/>
          <p:nvPr/>
        </p:nvSpPr>
        <p:spPr>
          <a:xfrm>
            <a:off x="17345" y="2619977"/>
            <a:ext cx="3419674" cy="923330"/>
          </a:xfrm>
          <a:prstGeom prst="rect">
            <a:avLst/>
          </a:prstGeom>
          <a:noFill/>
        </p:spPr>
        <p:txBody>
          <a:bodyPr wrap="square" rtlCol="0">
            <a:spAutoFit/>
          </a:bodyPr>
          <a:lstStyle/>
          <a:p>
            <a:r>
              <a:rPr lang="en-US" sz="1800" b="1">
                <a:solidFill>
                  <a:schemeClr val="bg1"/>
                </a:solidFill>
              </a:rPr>
              <a:t>Trouvé sur :</a:t>
            </a:r>
          </a:p>
          <a:p>
            <a:r>
              <a:rPr lang="en-US" sz="1800">
                <a:solidFill>
                  <a:schemeClr val="bg1"/>
                </a:solidFill>
              </a:rPr>
              <a:t>Options avancées</a:t>
            </a:r>
            <a:br>
              <a:rPr lang="en-US" sz="1800">
                <a:solidFill>
                  <a:schemeClr val="bg1"/>
                </a:solidFill>
              </a:rPr>
            </a:br>
            <a:r>
              <a:rPr lang="en-US" sz="1800">
                <a:solidFill>
                  <a:schemeClr val="bg1"/>
                </a:solidFill>
              </a:rPr>
              <a:t>&gt; Réduction de la fertilité liée au VIH</a:t>
            </a:r>
            <a:endParaRPr lang="en-US" sz="1800" dirty="0">
              <a:solidFill>
                <a:schemeClr val="bg1"/>
              </a:solidFill>
            </a:endParaRPr>
          </a:p>
        </p:txBody>
      </p:sp>
      <p:sp>
        <p:nvSpPr>
          <p:cNvPr id="4" name="Slide Number Placeholder 3">
            <a:extLst>
              <a:ext uri="{FF2B5EF4-FFF2-40B4-BE49-F238E27FC236}">
                <a16:creationId xmlns:a16="http://schemas.microsoft.com/office/drawing/2014/main" id="{3B44D1BF-E646-7406-F0EA-2E9397DF6815}"/>
              </a:ext>
            </a:extLst>
          </p:cNvPr>
          <p:cNvSpPr>
            <a:spLocks noGrp="1"/>
          </p:cNvSpPr>
          <p:nvPr>
            <p:ph type="sldNum" sz="quarter" idx="12"/>
          </p:nvPr>
        </p:nvSpPr>
        <p:spPr/>
        <p:txBody>
          <a:bodyPr/>
          <a:lstStyle/>
          <a:p>
            <a:fld id="{CF13D369-8700-4468-8CC4-EE7C53720160}" type="slidenum">
              <a:rPr lang="en-US" smtClean="0"/>
              <a:t>24</a:t>
            </a:fld>
            <a:endParaRPr lang="en-US"/>
          </a:p>
        </p:txBody>
      </p:sp>
      <p:sp>
        <p:nvSpPr>
          <p:cNvPr id="9" name="Content Placeholder 8">
            <a:extLst>
              <a:ext uri="{FF2B5EF4-FFF2-40B4-BE49-F238E27FC236}">
                <a16:creationId xmlns:a16="http://schemas.microsoft.com/office/drawing/2014/main" id="{E04C98CE-ABF1-F455-4EF4-20C4B0FCEE32}"/>
              </a:ext>
            </a:extLst>
          </p:cNvPr>
          <p:cNvSpPr>
            <a:spLocks noGrp="1"/>
          </p:cNvSpPr>
          <p:nvPr>
            <p:ph idx="1"/>
          </p:nvPr>
        </p:nvSpPr>
        <p:spPr>
          <a:xfrm>
            <a:off x="3732060" y="349874"/>
            <a:ext cx="7901381" cy="5120640"/>
          </a:xfrm>
        </p:spPr>
        <p:txBody>
          <a:bodyPr anchor="t">
            <a:normAutofit/>
          </a:bodyPr>
          <a:lstStyle/>
          <a:p>
            <a:r>
              <a:rPr lang="fr-FR" sz="1600" noProof="0" dirty="0"/>
              <a:t>Ce n'est pas nouveau, mais il s'agit d'une étape clé dans l'estimation de la couverture de la PTME et des taux de transmission verticale.</a:t>
            </a:r>
          </a:p>
          <a:p>
            <a:r>
              <a:rPr lang="fr-FR" sz="1600" noProof="0" dirty="0"/>
              <a:t>Appuyez sur </a:t>
            </a:r>
            <a:r>
              <a:rPr lang="fr-FR" sz="1600" b="1" noProof="0" dirty="0"/>
              <a:t>Ajuster le facteur d'ajustement local </a:t>
            </a:r>
            <a:r>
              <a:rPr lang="fr-FR" sz="1600" noProof="0" dirty="0"/>
              <a:t>pour ouvrir un formulaire qui vous permet de</a:t>
            </a:r>
          </a:p>
          <a:p>
            <a:pPr marL="845820" lvl="1" indent="-342900">
              <a:buFont typeface="+mj-lt"/>
              <a:buAutoNum type="arabicPeriod"/>
            </a:pPr>
            <a:r>
              <a:rPr lang="fr-FR" sz="1400" noProof="0" dirty="0"/>
              <a:t>Importer les données de prévalence des soins prénatals à partir du formulaire des statistiques de programme d'AIM</a:t>
            </a:r>
          </a:p>
          <a:p>
            <a:pPr marL="845820" lvl="1" indent="-342900">
              <a:buFont typeface="+mj-lt"/>
              <a:buAutoNum type="arabicPeriod"/>
            </a:pPr>
            <a:r>
              <a:rPr lang="fr-FR" sz="1400" noProof="0" dirty="0"/>
              <a:t>Calibrer la prévalence des femmes enceintes d'AIM sur les données des consultations prénatales.</a:t>
            </a:r>
          </a:p>
          <a:p>
            <a:pPr marL="845820" lvl="1" indent="-342900">
              <a:buFont typeface="+mj-lt"/>
              <a:buAutoNum type="arabicPeriod"/>
            </a:pPr>
            <a:r>
              <a:rPr lang="fr-FR" sz="1400" noProof="0" dirty="0"/>
              <a:t>Appuyez sur </a:t>
            </a:r>
            <a:r>
              <a:rPr lang="fr-FR" sz="1400" b="1" noProof="0" dirty="0"/>
              <a:t>OK </a:t>
            </a:r>
            <a:r>
              <a:rPr lang="fr-FR" sz="1400" noProof="0" dirty="0"/>
              <a:t>pour accepter le facteur d'ajustement local ajusté</a:t>
            </a:r>
          </a:p>
        </p:txBody>
      </p:sp>
      <p:sp>
        <p:nvSpPr>
          <p:cNvPr id="12" name="Title 1">
            <a:extLst>
              <a:ext uri="{FF2B5EF4-FFF2-40B4-BE49-F238E27FC236}">
                <a16:creationId xmlns:a16="http://schemas.microsoft.com/office/drawing/2014/main" id="{F0FE74B2-D2E3-6258-48A7-8EA0B8A06A9E}"/>
              </a:ext>
            </a:extLst>
          </p:cNvPr>
          <p:cNvSpPr txBox="1">
            <a:spLocks/>
          </p:cNvSpPr>
          <p:nvPr/>
        </p:nvSpPr>
        <p:spPr>
          <a:xfrm>
            <a:off x="148667" y="1123838"/>
            <a:ext cx="3157031" cy="1076438"/>
          </a:xfrm>
          <a:prstGeom prst="rect">
            <a:avLst/>
          </a:prstGeom>
        </p:spPr>
        <p:txBody>
          <a:bodyPr vert="horz" lIns="91440" tIns="45720" rIns="91440" bIns="45720" rtlCol="0" anchor="ctr">
            <a:normAutofit fontScale="92500"/>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pPr algn="ctr"/>
            <a:r>
              <a:rPr lang="en-US" sz="3200" b="1"/>
              <a:t>Réduction de la fertilité liée au VIH</a:t>
            </a:r>
            <a:endParaRPr lang="en-US" sz="3200" b="1" dirty="0"/>
          </a:p>
        </p:txBody>
      </p:sp>
      <p:pic>
        <p:nvPicPr>
          <p:cNvPr id="14" name="Picture 13">
            <a:extLst>
              <a:ext uri="{FF2B5EF4-FFF2-40B4-BE49-F238E27FC236}">
                <a16:creationId xmlns:a16="http://schemas.microsoft.com/office/drawing/2014/main" id="{5B4986E5-FFA9-C5FE-53FA-F113E3E9E6A7}"/>
              </a:ext>
            </a:extLst>
          </p:cNvPr>
          <p:cNvPicPr>
            <a:picLocks noChangeAspect="1"/>
          </p:cNvPicPr>
          <p:nvPr/>
        </p:nvPicPr>
        <p:blipFill>
          <a:blip r:embed="rId3"/>
          <a:stretch>
            <a:fillRect/>
          </a:stretch>
        </p:blipFill>
        <p:spPr>
          <a:xfrm>
            <a:off x="3483368" y="2844524"/>
            <a:ext cx="5306026" cy="3223781"/>
          </a:xfrm>
          <a:prstGeom prst="rect">
            <a:avLst/>
          </a:prstGeom>
          <a:effectLst>
            <a:outerShdw blurRad="50800" dist="38100" dir="2700000" algn="tl" rotWithShape="0">
              <a:prstClr val="black">
                <a:alpha val="40000"/>
              </a:prstClr>
            </a:outerShdw>
          </a:effectLst>
        </p:spPr>
      </p:pic>
      <p:pic>
        <p:nvPicPr>
          <p:cNvPr id="16" name="Picture 15">
            <a:extLst>
              <a:ext uri="{FF2B5EF4-FFF2-40B4-BE49-F238E27FC236}">
                <a16:creationId xmlns:a16="http://schemas.microsoft.com/office/drawing/2014/main" id="{F55E7FD1-3B40-5FCE-1B72-8E97F69B6184}"/>
              </a:ext>
            </a:extLst>
          </p:cNvPr>
          <p:cNvPicPr>
            <a:picLocks noChangeAspect="1"/>
          </p:cNvPicPr>
          <p:nvPr/>
        </p:nvPicPr>
        <p:blipFill>
          <a:blip r:embed="rId4"/>
          <a:stretch>
            <a:fillRect/>
          </a:stretch>
        </p:blipFill>
        <p:spPr>
          <a:xfrm>
            <a:off x="7553836" y="3581499"/>
            <a:ext cx="4197432" cy="2783080"/>
          </a:xfrm>
          <a:prstGeom prst="rect">
            <a:avLst/>
          </a:prstGeom>
          <a:effectLst>
            <a:outerShdw blurRad="50800" dist="38100" dir="2700000" algn="tl" rotWithShape="0">
              <a:prstClr val="black">
                <a:alpha val="40000"/>
              </a:prstClr>
            </a:outerShdw>
          </a:effectLst>
        </p:spPr>
      </p:pic>
      <p:sp>
        <p:nvSpPr>
          <p:cNvPr id="17" name="Rectangle: Rounded Corners 16">
            <a:extLst>
              <a:ext uri="{FF2B5EF4-FFF2-40B4-BE49-F238E27FC236}">
                <a16:creationId xmlns:a16="http://schemas.microsoft.com/office/drawing/2014/main" id="{BFC5BE08-AD7C-B8FF-F347-6B38C4C10BF3}"/>
              </a:ext>
            </a:extLst>
          </p:cNvPr>
          <p:cNvSpPr/>
          <p:nvPr/>
        </p:nvSpPr>
        <p:spPr>
          <a:xfrm>
            <a:off x="3506797" y="5470514"/>
            <a:ext cx="1206403" cy="229574"/>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Down 17">
            <a:extLst>
              <a:ext uri="{FF2B5EF4-FFF2-40B4-BE49-F238E27FC236}">
                <a16:creationId xmlns:a16="http://schemas.microsoft.com/office/drawing/2014/main" id="{4438C2D2-8A9F-8E2A-9D1A-BF5D3FBA0913}"/>
              </a:ext>
            </a:extLst>
          </p:cNvPr>
          <p:cNvSpPr/>
          <p:nvPr/>
        </p:nvSpPr>
        <p:spPr>
          <a:xfrm rot="16200000">
            <a:off x="6028906" y="4098144"/>
            <a:ext cx="333375" cy="2974314"/>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b="1"/>
          </a:p>
        </p:txBody>
      </p:sp>
    </p:spTree>
    <p:extLst>
      <p:ext uri="{BB962C8B-B14F-4D97-AF65-F5344CB8AC3E}">
        <p14:creationId xmlns:p14="http://schemas.microsoft.com/office/powerpoint/2010/main" val="4263714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EB6EF0-D838-CF28-DA85-C29BEDB3DD89}"/>
              </a:ext>
            </a:extLst>
          </p:cNvPr>
          <p:cNvSpPr>
            <a:spLocks noGrp="1"/>
          </p:cNvSpPr>
          <p:nvPr>
            <p:ph type="title"/>
          </p:nvPr>
        </p:nvSpPr>
        <p:spPr/>
        <p:txBody>
          <a:bodyPr/>
          <a:lstStyle/>
          <a:p>
            <a:r>
              <a:rPr lang="fr-FR" noProof="0" dirty="0"/>
              <a:t>Étapes couvertes</a:t>
            </a:r>
          </a:p>
        </p:txBody>
      </p:sp>
      <p:sp>
        <p:nvSpPr>
          <p:cNvPr id="3" name="Content Placeholder 2">
            <a:extLst>
              <a:ext uri="{FF2B5EF4-FFF2-40B4-BE49-F238E27FC236}">
                <a16:creationId xmlns:a16="http://schemas.microsoft.com/office/drawing/2014/main" id="{11C2355A-AD95-6BE6-7000-89B4FC7ACEE9}"/>
              </a:ext>
            </a:extLst>
          </p:cNvPr>
          <p:cNvSpPr>
            <a:spLocks noGrp="1"/>
          </p:cNvSpPr>
          <p:nvPr>
            <p:ph idx="1"/>
          </p:nvPr>
        </p:nvSpPr>
        <p:spPr/>
        <p:txBody>
          <a:bodyPr/>
          <a:lstStyle/>
          <a:p>
            <a:pPr marL="457200" indent="-457200">
              <a:buFont typeface="+mj-lt"/>
              <a:buAutoNum type="arabicPeriod"/>
            </a:pPr>
            <a:r>
              <a:rPr lang="fr-FR" noProof="0" dirty="0"/>
              <a:t>Téléchargez et installez Spectrum à partir de </a:t>
            </a:r>
            <a:r>
              <a:rPr lang="fr-FR" sz="2000" noProof="0" dirty="0">
                <a:solidFill>
                  <a:srgbClr val="0000FF"/>
                </a:solidFill>
                <a:hlinkClick r:id="rId2"/>
              </a:rPr>
              <a:t>https://avenirhealth.org/software-spectrum.php</a:t>
            </a:r>
            <a:endParaRPr lang="fr-FR" sz="2000" noProof="0" dirty="0">
              <a:solidFill>
                <a:srgbClr val="0000FF"/>
              </a:solidFill>
            </a:endParaRPr>
          </a:p>
          <a:p>
            <a:pPr marL="457200" indent="-457200">
              <a:buFont typeface="+mj-lt"/>
              <a:buAutoNum type="arabicPeriod"/>
            </a:pPr>
            <a:r>
              <a:rPr lang="fr-FR" noProof="0" dirty="0"/>
              <a:t>Ouvrez le fichier Spectrum de l'année dernière et enregistrez-le sous un nouveau nom.</a:t>
            </a:r>
          </a:p>
          <a:p>
            <a:pPr marL="457200" indent="-457200">
              <a:buFont typeface="+mj-lt"/>
              <a:buAutoNum type="arabicPeriod"/>
            </a:pPr>
            <a:r>
              <a:rPr lang="fr-FR" noProof="0" dirty="0"/>
              <a:t>Mise à jour du WPP 2024 (Spectre au niveau national uniquement)</a:t>
            </a:r>
          </a:p>
          <a:p>
            <a:pPr marL="960120" lvl="1" indent="-457200">
              <a:buFont typeface="+mj-lt"/>
              <a:buAutoNum type="arabicPeriod"/>
            </a:pPr>
            <a:r>
              <a:rPr lang="fr-FR" noProof="0" dirty="0"/>
              <a:t>Réviser l'estimation de la population totale</a:t>
            </a:r>
          </a:p>
          <a:p>
            <a:pPr marL="960120" lvl="1" indent="-457200">
              <a:buFont typeface="+mj-lt"/>
              <a:buAutoNum type="arabicPeriod"/>
            </a:pPr>
            <a:r>
              <a:rPr lang="fr-FR" noProof="0" dirty="0"/>
              <a:t>Effets de l'examen sur les estimations relatives au VIH</a:t>
            </a:r>
          </a:p>
          <a:p>
            <a:pPr marL="457200" indent="-457200">
              <a:buFont typeface="+mj-lt"/>
              <a:buAutoNum type="arabicPeriod"/>
            </a:pPr>
            <a:r>
              <a:rPr lang="fr-FR" noProof="0" dirty="0"/>
              <a:t>Saisir les données du programme pour 2024 dans les éditeurs de statistiques du programme de l'AIM.</a:t>
            </a:r>
          </a:p>
          <a:p>
            <a:pPr marL="457200" indent="-457200">
              <a:buFont typeface="+mj-lt"/>
              <a:buAutoNum type="arabicPeriod"/>
            </a:pPr>
            <a:r>
              <a:rPr lang="fr-FR" noProof="0" dirty="0"/>
              <a:t>Utilisez les formulaires d'options avancées de l'AIM pour</a:t>
            </a:r>
          </a:p>
          <a:p>
            <a:pPr marL="960120" lvl="1" indent="-457200">
              <a:buFont typeface="+mj-lt"/>
              <a:buAutoNum type="arabicPeriod"/>
            </a:pPr>
            <a:r>
              <a:rPr lang="fr-FR" noProof="0" dirty="0"/>
              <a:t>Chargez les derniers taux de transmission verticale</a:t>
            </a:r>
          </a:p>
          <a:p>
            <a:pPr marL="960120" lvl="1" indent="-457200">
              <a:buFont typeface="+mj-lt"/>
              <a:buAutoNum type="arabicPeriod"/>
            </a:pPr>
            <a:r>
              <a:rPr lang="fr-FR" noProof="0" dirty="0"/>
              <a:t>Calculer l'effet ART</a:t>
            </a:r>
          </a:p>
          <a:p>
            <a:pPr marL="960120" lvl="1" indent="-457200">
              <a:buFont typeface="+mj-lt"/>
              <a:buAutoNum type="arabicPeriod"/>
            </a:pPr>
            <a:r>
              <a:rPr lang="fr-FR" noProof="0" dirty="0"/>
              <a:t>Calibrer la prévalence des femmes enceintes sur les données ANC-RT</a:t>
            </a:r>
          </a:p>
        </p:txBody>
      </p:sp>
    </p:spTree>
    <p:extLst>
      <p:ext uri="{BB962C8B-B14F-4D97-AF65-F5344CB8AC3E}">
        <p14:creationId xmlns:p14="http://schemas.microsoft.com/office/powerpoint/2010/main" val="1194691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C98B9A-BADE-40E6-B6C7-C1808E6B66D0}"/>
              </a:ext>
            </a:extLst>
          </p:cNvPr>
          <p:cNvSpPr>
            <a:spLocks noGrp="1"/>
          </p:cNvSpPr>
          <p:nvPr>
            <p:ph type="title"/>
          </p:nvPr>
        </p:nvSpPr>
        <p:spPr/>
        <p:txBody>
          <a:bodyPr/>
          <a:lstStyle/>
          <a:p>
            <a:r>
              <a:rPr lang="fr-FR" dirty="0"/>
              <a:t>Étapes de création des estimations pour 2025</a:t>
            </a:r>
          </a:p>
        </p:txBody>
      </p:sp>
      <p:sp>
        <p:nvSpPr>
          <p:cNvPr id="3" name="Content Placeholder 2">
            <a:extLst>
              <a:ext uri="{FF2B5EF4-FFF2-40B4-BE49-F238E27FC236}">
                <a16:creationId xmlns:a16="http://schemas.microsoft.com/office/drawing/2014/main" id="{828C90F2-D3C0-4253-9E65-92D7DD04C1F6}"/>
              </a:ext>
            </a:extLst>
          </p:cNvPr>
          <p:cNvSpPr>
            <a:spLocks noGrp="1"/>
          </p:cNvSpPr>
          <p:nvPr>
            <p:ph sz="half" idx="4294967295"/>
          </p:nvPr>
        </p:nvSpPr>
        <p:spPr>
          <a:xfrm>
            <a:off x="0" y="868363"/>
            <a:ext cx="3475038" cy="5121275"/>
          </a:xfrm>
        </p:spPr>
        <p:txBody>
          <a:bodyPr/>
          <a:lstStyle/>
          <a:p>
            <a:pPr marL="0" indent="0">
              <a:buNone/>
            </a:pPr>
            <a:endParaRPr lang="en-US" dirty="0"/>
          </a:p>
          <a:p>
            <a:pPr marL="457200" indent="-457200">
              <a:buFont typeface="+mj-lt"/>
              <a:buAutoNum type="arabicPeriod"/>
            </a:pPr>
            <a:endParaRPr lang="en-US" dirty="0"/>
          </a:p>
        </p:txBody>
      </p:sp>
      <p:sp>
        <p:nvSpPr>
          <p:cNvPr id="7" name="TextBox 6">
            <a:extLst>
              <a:ext uri="{FF2B5EF4-FFF2-40B4-BE49-F238E27FC236}">
                <a16:creationId xmlns:a16="http://schemas.microsoft.com/office/drawing/2014/main" id="{A3904898-C347-404F-879F-757C010E8897}"/>
              </a:ext>
            </a:extLst>
          </p:cNvPr>
          <p:cNvSpPr txBox="1"/>
          <p:nvPr/>
        </p:nvSpPr>
        <p:spPr>
          <a:xfrm>
            <a:off x="3628435" y="800671"/>
            <a:ext cx="2565138" cy="1077218"/>
          </a:xfrm>
          <a:prstGeom prst="rect">
            <a:avLst/>
          </a:prstGeom>
          <a:noFill/>
          <a:ln w="31750">
            <a:solidFill>
              <a:schemeClr val="accent1">
                <a:shade val="50000"/>
              </a:schemeClr>
            </a:solidFill>
          </a:ln>
          <a:effectLst/>
        </p:spPr>
        <p:txBody>
          <a:bodyPr wrap="square" rtlCol="0">
            <a:spAutoFit/>
          </a:bodyPr>
          <a:lstStyle/>
          <a:p>
            <a:r>
              <a:rPr lang="fr-FR" sz="1600" dirty="0"/>
              <a:t>1. Ouvrez le fichier Spectrum 2024 ; E</a:t>
            </a:r>
            <a:r>
              <a:rPr lang="fr-FR" sz="1600" i="1" dirty="0"/>
              <a:t>nregistrez sous</a:t>
            </a:r>
            <a:r>
              <a:rPr lang="fr-FR" sz="1600" dirty="0"/>
              <a:t> un nouveau nom </a:t>
            </a:r>
            <a:r>
              <a:rPr lang="fr-FR" sz="1600" dirty="0" err="1"/>
              <a:t>ie</a:t>
            </a:r>
            <a:r>
              <a:rPr lang="fr-FR" sz="1600" dirty="0"/>
              <a:t> Pays_2025_v1</a:t>
            </a:r>
          </a:p>
        </p:txBody>
      </p:sp>
      <p:sp>
        <p:nvSpPr>
          <p:cNvPr id="9" name="TextBox 8">
            <a:extLst>
              <a:ext uri="{FF2B5EF4-FFF2-40B4-BE49-F238E27FC236}">
                <a16:creationId xmlns:a16="http://schemas.microsoft.com/office/drawing/2014/main" id="{E48C8039-99A8-4B6B-A56B-1CED1DA33175}"/>
              </a:ext>
            </a:extLst>
          </p:cNvPr>
          <p:cNvSpPr txBox="1"/>
          <p:nvPr/>
        </p:nvSpPr>
        <p:spPr>
          <a:xfrm>
            <a:off x="3628435" y="1998376"/>
            <a:ext cx="2565138" cy="830997"/>
          </a:xfrm>
          <a:prstGeom prst="rect">
            <a:avLst/>
          </a:prstGeom>
          <a:noFill/>
          <a:ln w="31750">
            <a:solidFill>
              <a:schemeClr val="accent1">
                <a:shade val="50000"/>
              </a:schemeClr>
            </a:solidFill>
          </a:ln>
          <a:effectLst/>
        </p:spPr>
        <p:txBody>
          <a:bodyPr wrap="square" rtlCol="0">
            <a:spAutoFit/>
          </a:bodyPr>
          <a:lstStyle/>
          <a:p>
            <a:r>
              <a:rPr lang="fr-FR" sz="1600" dirty="0"/>
              <a:t>2. Mettez à jour les statistiques du programme pour 2024</a:t>
            </a:r>
          </a:p>
        </p:txBody>
      </p:sp>
      <p:sp>
        <p:nvSpPr>
          <p:cNvPr id="11" name="TextBox 10">
            <a:extLst>
              <a:ext uri="{FF2B5EF4-FFF2-40B4-BE49-F238E27FC236}">
                <a16:creationId xmlns:a16="http://schemas.microsoft.com/office/drawing/2014/main" id="{FF4A601A-EAC2-4831-BBD4-6E2D4A8831C5}"/>
              </a:ext>
            </a:extLst>
          </p:cNvPr>
          <p:cNvSpPr txBox="1"/>
          <p:nvPr/>
        </p:nvSpPr>
        <p:spPr>
          <a:xfrm>
            <a:off x="3613568" y="2919082"/>
            <a:ext cx="2585009" cy="1569660"/>
          </a:xfrm>
          <a:prstGeom prst="rect">
            <a:avLst/>
          </a:prstGeom>
          <a:noFill/>
          <a:ln w="31750">
            <a:solidFill>
              <a:schemeClr val="accent1">
                <a:shade val="50000"/>
              </a:schemeClr>
            </a:solidFill>
          </a:ln>
          <a:effectLst/>
        </p:spPr>
        <p:txBody>
          <a:bodyPr wrap="square" rtlCol="0">
            <a:spAutoFit/>
          </a:bodyPr>
          <a:lstStyle/>
          <a:p>
            <a:r>
              <a:rPr lang="fr-FR" sz="1600" dirty="0"/>
              <a:t>3. Restaurez les paramètres par défaut dans </a:t>
            </a:r>
            <a:r>
              <a:rPr lang="fr-FR" sz="1600" i="1" dirty="0"/>
              <a:t>Paramètres avancés &gt; Paramètres de transition adulte </a:t>
            </a:r>
            <a:r>
              <a:rPr lang="fr-FR" sz="1600" dirty="0"/>
              <a:t>et</a:t>
            </a:r>
            <a:r>
              <a:rPr lang="fr-FR" sz="1600" i="1" dirty="0"/>
              <a:t> paramètres de transition pédiatrique</a:t>
            </a:r>
            <a:r>
              <a:rPr lang="fr-FR" sz="1600" dirty="0"/>
              <a:t>.</a:t>
            </a:r>
          </a:p>
        </p:txBody>
      </p:sp>
      <p:sp>
        <p:nvSpPr>
          <p:cNvPr id="13" name="TextBox 12">
            <a:extLst>
              <a:ext uri="{FF2B5EF4-FFF2-40B4-BE49-F238E27FC236}">
                <a16:creationId xmlns:a16="http://schemas.microsoft.com/office/drawing/2014/main" id="{5BE61DFD-F9D0-4D56-9007-B3DA919B9744}"/>
              </a:ext>
            </a:extLst>
          </p:cNvPr>
          <p:cNvSpPr txBox="1"/>
          <p:nvPr/>
        </p:nvSpPr>
        <p:spPr>
          <a:xfrm>
            <a:off x="3580582" y="4998358"/>
            <a:ext cx="2585009" cy="1323439"/>
          </a:xfrm>
          <a:prstGeom prst="rect">
            <a:avLst/>
          </a:prstGeom>
          <a:noFill/>
          <a:ln w="31750">
            <a:solidFill>
              <a:schemeClr val="accent1">
                <a:shade val="50000"/>
              </a:schemeClr>
            </a:solidFill>
          </a:ln>
          <a:effectLst/>
        </p:spPr>
        <p:txBody>
          <a:bodyPr wrap="square" rtlCol="0">
            <a:spAutoFit/>
          </a:bodyPr>
          <a:lstStyle/>
          <a:p>
            <a:r>
              <a:rPr lang="fr-FR" sz="1600"/>
              <a:t>4. Rétablissez les valeurs par défaut de la </a:t>
            </a:r>
            <a:r>
              <a:rPr lang="fr-FR" sz="1600" i="1"/>
              <a:t>baisse de la fécondité liée au VIH ;</a:t>
            </a:r>
            <a:r>
              <a:rPr lang="fr-FR" sz="1600"/>
              <a:t> adaptez l’ajustement local, si disponible.</a:t>
            </a:r>
          </a:p>
        </p:txBody>
      </p:sp>
      <p:sp>
        <p:nvSpPr>
          <p:cNvPr id="15" name="TextBox 14">
            <a:extLst>
              <a:ext uri="{FF2B5EF4-FFF2-40B4-BE49-F238E27FC236}">
                <a16:creationId xmlns:a16="http://schemas.microsoft.com/office/drawing/2014/main" id="{CF0150A9-3B29-4DB2-943D-A859F6BFEA21}"/>
              </a:ext>
            </a:extLst>
          </p:cNvPr>
          <p:cNvSpPr txBox="1"/>
          <p:nvPr/>
        </p:nvSpPr>
        <p:spPr>
          <a:xfrm>
            <a:off x="6468210" y="800670"/>
            <a:ext cx="2400300" cy="584775"/>
          </a:xfrm>
          <a:prstGeom prst="rect">
            <a:avLst/>
          </a:prstGeom>
          <a:solidFill>
            <a:schemeClr val="accent1">
              <a:lumMod val="20000"/>
              <a:lumOff val="80000"/>
            </a:schemeClr>
          </a:solidFill>
          <a:ln w="31750">
            <a:solidFill>
              <a:schemeClr val="accent1">
                <a:shade val="50000"/>
              </a:schemeClr>
            </a:solidFill>
          </a:ln>
          <a:effectLst/>
        </p:spPr>
        <p:txBody>
          <a:bodyPr wrap="square" rtlCol="0">
            <a:spAutoFit/>
          </a:bodyPr>
          <a:lstStyle/>
          <a:p>
            <a:r>
              <a:rPr lang="fr-FR" sz="1600"/>
              <a:t>5. Ajustez l’incidence dans EPP, CSAVR ou AEM</a:t>
            </a:r>
          </a:p>
        </p:txBody>
      </p:sp>
      <p:sp>
        <p:nvSpPr>
          <p:cNvPr id="17" name="TextBox 16">
            <a:extLst>
              <a:ext uri="{FF2B5EF4-FFF2-40B4-BE49-F238E27FC236}">
                <a16:creationId xmlns:a16="http://schemas.microsoft.com/office/drawing/2014/main" id="{515FF41B-5E0D-471C-A1A3-12CE17A22F30}"/>
              </a:ext>
            </a:extLst>
          </p:cNvPr>
          <p:cNvSpPr txBox="1"/>
          <p:nvPr/>
        </p:nvSpPr>
        <p:spPr>
          <a:xfrm>
            <a:off x="6468210" y="1867471"/>
            <a:ext cx="2400300" cy="830997"/>
          </a:xfrm>
          <a:prstGeom prst="rect">
            <a:avLst/>
          </a:prstGeom>
          <a:noFill/>
          <a:ln w="31750">
            <a:solidFill>
              <a:schemeClr val="accent1">
                <a:shade val="50000"/>
              </a:schemeClr>
            </a:solidFill>
          </a:ln>
          <a:effectLst/>
        </p:spPr>
        <p:txBody>
          <a:bodyPr wrap="square" rtlCol="0">
            <a:spAutoFit/>
          </a:bodyPr>
          <a:lstStyle/>
          <a:p>
            <a:r>
              <a:rPr lang="fr-FR" sz="1600"/>
              <a:t>6. Révisez la </a:t>
            </a:r>
            <a:r>
              <a:rPr lang="fr-FR" sz="1600" i="1"/>
              <a:t>Composition sexe/âge</a:t>
            </a:r>
            <a:r>
              <a:rPr lang="fr-FR" sz="1600"/>
              <a:t> et réajustez, le cas échéant.</a:t>
            </a:r>
          </a:p>
        </p:txBody>
      </p:sp>
      <p:sp>
        <p:nvSpPr>
          <p:cNvPr id="19" name="TextBox 18">
            <a:extLst>
              <a:ext uri="{FF2B5EF4-FFF2-40B4-BE49-F238E27FC236}">
                <a16:creationId xmlns:a16="http://schemas.microsoft.com/office/drawing/2014/main" id="{301E38AB-408B-48A4-B218-2119206F12AD}"/>
              </a:ext>
            </a:extLst>
          </p:cNvPr>
          <p:cNvSpPr txBox="1"/>
          <p:nvPr/>
        </p:nvSpPr>
        <p:spPr>
          <a:xfrm>
            <a:off x="6468210" y="3149914"/>
            <a:ext cx="2400300" cy="369332"/>
          </a:xfrm>
          <a:prstGeom prst="rect">
            <a:avLst/>
          </a:prstGeom>
          <a:noFill/>
          <a:ln w="31750">
            <a:solidFill>
              <a:schemeClr val="accent1">
                <a:shade val="50000"/>
              </a:schemeClr>
            </a:solidFill>
          </a:ln>
          <a:effectLst/>
        </p:spPr>
        <p:txBody>
          <a:bodyPr wrap="square" rtlCol="0">
            <a:spAutoFit/>
          </a:bodyPr>
          <a:lstStyle/>
          <a:p>
            <a:r>
              <a:rPr lang="fr-FR"/>
              <a:t>7. Validez les résultats</a:t>
            </a:r>
          </a:p>
        </p:txBody>
      </p:sp>
      <p:sp>
        <p:nvSpPr>
          <p:cNvPr id="21" name="TextBox 20">
            <a:extLst>
              <a:ext uri="{FF2B5EF4-FFF2-40B4-BE49-F238E27FC236}">
                <a16:creationId xmlns:a16="http://schemas.microsoft.com/office/drawing/2014/main" id="{EEFD5780-CA64-4DB7-9A2E-71D00CE62777}"/>
              </a:ext>
            </a:extLst>
          </p:cNvPr>
          <p:cNvSpPr txBox="1"/>
          <p:nvPr/>
        </p:nvSpPr>
        <p:spPr>
          <a:xfrm>
            <a:off x="6468210" y="3878359"/>
            <a:ext cx="2400300" cy="830997"/>
          </a:xfrm>
          <a:prstGeom prst="rect">
            <a:avLst/>
          </a:prstGeom>
          <a:noFill/>
          <a:ln w="31750">
            <a:solidFill>
              <a:schemeClr val="accent1">
                <a:shade val="50000"/>
              </a:schemeClr>
            </a:solidFill>
          </a:ln>
          <a:effectLst/>
        </p:spPr>
        <p:txBody>
          <a:bodyPr wrap="square" rtlCol="0">
            <a:spAutoFit/>
          </a:bodyPr>
          <a:lstStyle/>
          <a:p>
            <a:r>
              <a:rPr lang="fr-FR" sz="1600" dirty="0"/>
              <a:t>8. Ouvrez le fichier 2024 en </a:t>
            </a:r>
            <a:r>
              <a:rPr lang="fr-FR" sz="1600" i="1" dirty="0"/>
              <a:t>lecture seule</a:t>
            </a:r>
            <a:r>
              <a:rPr lang="fr-FR" sz="1600" dirty="0"/>
              <a:t> et comparez les résultats.</a:t>
            </a:r>
          </a:p>
        </p:txBody>
      </p:sp>
      <p:sp>
        <p:nvSpPr>
          <p:cNvPr id="23" name="TextBox 22">
            <a:extLst>
              <a:ext uri="{FF2B5EF4-FFF2-40B4-BE49-F238E27FC236}">
                <a16:creationId xmlns:a16="http://schemas.microsoft.com/office/drawing/2014/main" id="{5BF79697-FE18-449E-B577-5242D3B4684E}"/>
              </a:ext>
            </a:extLst>
          </p:cNvPr>
          <p:cNvSpPr txBox="1"/>
          <p:nvPr/>
        </p:nvSpPr>
        <p:spPr>
          <a:xfrm>
            <a:off x="6473116" y="5070190"/>
            <a:ext cx="2400300" cy="1077218"/>
          </a:xfrm>
          <a:prstGeom prst="rect">
            <a:avLst/>
          </a:prstGeom>
          <a:solidFill>
            <a:schemeClr val="accent1">
              <a:lumMod val="20000"/>
              <a:lumOff val="80000"/>
            </a:schemeClr>
          </a:solidFill>
          <a:ln w="31750">
            <a:solidFill>
              <a:schemeClr val="accent1">
                <a:shade val="50000"/>
              </a:schemeClr>
            </a:solidFill>
          </a:ln>
          <a:effectLst/>
        </p:spPr>
        <p:txBody>
          <a:bodyPr wrap="square" rtlCol="0">
            <a:spAutoFit/>
          </a:bodyPr>
          <a:lstStyle/>
          <a:p>
            <a:r>
              <a:rPr lang="fr-FR" sz="1600" dirty="0"/>
              <a:t>9. Exécutez à nouveau </a:t>
            </a:r>
            <a:r>
              <a:rPr lang="fr-FR" sz="1600" dirty="0" err="1"/>
              <a:t>Shiny</a:t>
            </a:r>
            <a:r>
              <a:rPr lang="fr-FR" sz="1600" dirty="0"/>
              <a:t> 90</a:t>
            </a:r>
            <a:r>
              <a:rPr lang="fr-FR" sz="1600" i="1" dirty="0"/>
              <a:t>(Statistiques du programme &gt; Connaissance du statut</a:t>
            </a:r>
            <a:r>
              <a:rPr lang="fr-FR" sz="1600" dirty="0"/>
              <a:t>)</a:t>
            </a:r>
          </a:p>
        </p:txBody>
      </p:sp>
      <p:sp>
        <p:nvSpPr>
          <p:cNvPr id="25" name="TextBox 24">
            <a:extLst>
              <a:ext uri="{FF2B5EF4-FFF2-40B4-BE49-F238E27FC236}">
                <a16:creationId xmlns:a16="http://schemas.microsoft.com/office/drawing/2014/main" id="{CB65D7B9-A5A8-455C-A48E-32762F8E4449}"/>
              </a:ext>
            </a:extLst>
          </p:cNvPr>
          <p:cNvSpPr txBox="1"/>
          <p:nvPr/>
        </p:nvSpPr>
        <p:spPr>
          <a:xfrm>
            <a:off x="9143147" y="800100"/>
            <a:ext cx="2400300" cy="646331"/>
          </a:xfrm>
          <a:prstGeom prst="rect">
            <a:avLst/>
          </a:prstGeom>
          <a:noFill/>
          <a:ln w="31750">
            <a:solidFill>
              <a:schemeClr val="accent1">
                <a:shade val="50000"/>
              </a:schemeClr>
            </a:solidFill>
          </a:ln>
          <a:effectLst/>
        </p:spPr>
        <p:txBody>
          <a:bodyPr wrap="square" rtlCol="0">
            <a:spAutoFit/>
          </a:bodyPr>
          <a:lstStyle/>
          <a:p>
            <a:r>
              <a:rPr lang="fr-FR"/>
              <a:t>10. Exécutez l’analyse d’incertitude.</a:t>
            </a:r>
          </a:p>
        </p:txBody>
      </p:sp>
      <p:sp>
        <p:nvSpPr>
          <p:cNvPr id="27" name="TextBox 26">
            <a:extLst>
              <a:ext uri="{FF2B5EF4-FFF2-40B4-BE49-F238E27FC236}">
                <a16:creationId xmlns:a16="http://schemas.microsoft.com/office/drawing/2014/main" id="{D275CC36-CB47-4E75-8E66-F81479F0EADE}"/>
              </a:ext>
            </a:extLst>
          </p:cNvPr>
          <p:cNvSpPr txBox="1"/>
          <p:nvPr/>
        </p:nvSpPr>
        <p:spPr>
          <a:xfrm>
            <a:off x="9143147" y="1867471"/>
            <a:ext cx="2400300" cy="338554"/>
          </a:xfrm>
          <a:prstGeom prst="rect">
            <a:avLst/>
          </a:prstGeom>
          <a:noFill/>
          <a:ln w="31750">
            <a:solidFill>
              <a:schemeClr val="accent1">
                <a:shade val="50000"/>
              </a:schemeClr>
            </a:solidFill>
          </a:ln>
          <a:effectLst/>
        </p:spPr>
        <p:txBody>
          <a:bodyPr wrap="square" rtlCol="0">
            <a:spAutoFit/>
          </a:bodyPr>
          <a:lstStyle/>
          <a:p>
            <a:r>
              <a:rPr lang="fr-FR" sz="1600" dirty="0"/>
              <a:t>11. Sauvegardez le fichier.</a:t>
            </a:r>
          </a:p>
        </p:txBody>
      </p:sp>
      <p:sp>
        <p:nvSpPr>
          <p:cNvPr id="29" name="TextBox 28">
            <a:extLst>
              <a:ext uri="{FF2B5EF4-FFF2-40B4-BE49-F238E27FC236}">
                <a16:creationId xmlns:a16="http://schemas.microsoft.com/office/drawing/2014/main" id="{E817121C-65EA-4199-AAA7-1EBA5AC064C8}"/>
              </a:ext>
            </a:extLst>
          </p:cNvPr>
          <p:cNvSpPr txBox="1"/>
          <p:nvPr/>
        </p:nvSpPr>
        <p:spPr>
          <a:xfrm>
            <a:off x="9143147" y="2549750"/>
            <a:ext cx="2400300" cy="646331"/>
          </a:xfrm>
          <a:prstGeom prst="rect">
            <a:avLst/>
          </a:prstGeom>
          <a:solidFill>
            <a:schemeClr val="accent1">
              <a:lumMod val="20000"/>
              <a:lumOff val="80000"/>
            </a:schemeClr>
          </a:solidFill>
          <a:ln w="31750">
            <a:solidFill>
              <a:schemeClr val="accent1">
                <a:shade val="50000"/>
              </a:schemeClr>
            </a:solidFill>
          </a:ln>
          <a:effectLst/>
        </p:spPr>
        <p:txBody>
          <a:bodyPr wrap="square" rtlCol="0">
            <a:spAutoFit/>
          </a:bodyPr>
          <a:lstStyle/>
          <a:p>
            <a:r>
              <a:rPr lang="fr-FR"/>
              <a:t>12. Exécutez Naomi, si disponible.</a:t>
            </a:r>
          </a:p>
        </p:txBody>
      </p:sp>
      <p:sp>
        <p:nvSpPr>
          <p:cNvPr id="34" name="Arrow: Down 33">
            <a:extLst>
              <a:ext uri="{FF2B5EF4-FFF2-40B4-BE49-F238E27FC236}">
                <a16:creationId xmlns:a16="http://schemas.microsoft.com/office/drawing/2014/main" id="{4E0D9DA3-7CC8-4066-AE78-135484676187}"/>
              </a:ext>
            </a:extLst>
          </p:cNvPr>
          <p:cNvSpPr/>
          <p:nvPr/>
        </p:nvSpPr>
        <p:spPr>
          <a:xfrm>
            <a:off x="4870512" y="1724001"/>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Arrow: Down 35">
            <a:extLst>
              <a:ext uri="{FF2B5EF4-FFF2-40B4-BE49-F238E27FC236}">
                <a16:creationId xmlns:a16="http://schemas.microsoft.com/office/drawing/2014/main" id="{E25EA00A-9123-463A-945C-665493EE8FF5}"/>
              </a:ext>
            </a:extLst>
          </p:cNvPr>
          <p:cNvSpPr/>
          <p:nvPr/>
        </p:nvSpPr>
        <p:spPr>
          <a:xfrm>
            <a:off x="7549452" y="1466790"/>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Arrow: Down 37">
            <a:extLst>
              <a:ext uri="{FF2B5EF4-FFF2-40B4-BE49-F238E27FC236}">
                <a16:creationId xmlns:a16="http://schemas.microsoft.com/office/drawing/2014/main" id="{0FA77570-EF38-4F6F-9768-FDE19233DA55}"/>
              </a:ext>
            </a:extLst>
          </p:cNvPr>
          <p:cNvSpPr/>
          <p:nvPr/>
        </p:nvSpPr>
        <p:spPr>
          <a:xfrm>
            <a:off x="4851985" y="4688621"/>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Arrow: Down 39">
            <a:extLst>
              <a:ext uri="{FF2B5EF4-FFF2-40B4-BE49-F238E27FC236}">
                <a16:creationId xmlns:a16="http://schemas.microsoft.com/office/drawing/2014/main" id="{440B6C80-B3F9-4218-B648-6582F839FDEA}"/>
              </a:ext>
            </a:extLst>
          </p:cNvPr>
          <p:cNvSpPr/>
          <p:nvPr/>
        </p:nvSpPr>
        <p:spPr>
          <a:xfrm>
            <a:off x="4888097" y="2629494"/>
            <a:ext cx="167053" cy="27437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Down 42">
            <a:extLst>
              <a:ext uri="{FF2B5EF4-FFF2-40B4-BE49-F238E27FC236}">
                <a16:creationId xmlns:a16="http://schemas.microsoft.com/office/drawing/2014/main" id="{22157D43-8E63-4C97-8905-D96E46DD1AE0}"/>
              </a:ext>
            </a:extLst>
          </p:cNvPr>
          <p:cNvSpPr/>
          <p:nvPr/>
        </p:nvSpPr>
        <p:spPr>
          <a:xfrm>
            <a:off x="7549451" y="2800302"/>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Down 44">
            <a:extLst>
              <a:ext uri="{FF2B5EF4-FFF2-40B4-BE49-F238E27FC236}">
                <a16:creationId xmlns:a16="http://schemas.microsoft.com/office/drawing/2014/main" id="{7CDD884E-4FFD-4D86-8F4E-2B977EDB5B01}"/>
              </a:ext>
            </a:extLst>
          </p:cNvPr>
          <p:cNvSpPr/>
          <p:nvPr/>
        </p:nvSpPr>
        <p:spPr>
          <a:xfrm>
            <a:off x="7549450" y="3510639"/>
            <a:ext cx="167053" cy="33932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Arrow: Down 46">
            <a:extLst>
              <a:ext uri="{FF2B5EF4-FFF2-40B4-BE49-F238E27FC236}">
                <a16:creationId xmlns:a16="http://schemas.microsoft.com/office/drawing/2014/main" id="{79A13BEC-D269-4D00-8A9D-90CFB2EA822B}"/>
              </a:ext>
            </a:extLst>
          </p:cNvPr>
          <p:cNvSpPr/>
          <p:nvPr/>
        </p:nvSpPr>
        <p:spPr>
          <a:xfrm>
            <a:off x="7476821" y="4781589"/>
            <a:ext cx="167053" cy="2886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Arrow: Down 48">
            <a:extLst>
              <a:ext uri="{FF2B5EF4-FFF2-40B4-BE49-F238E27FC236}">
                <a16:creationId xmlns:a16="http://schemas.microsoft.com/office/drawing/2014/main" id="{89715005-D41E-46EC-B8CA-EE0F4FB366FC}"/>
              </a:ext>
            </a:extLst>
          </p:cNvPr>
          <p:cNvSpPr/>
          <p:nvPr/>
        </p:nvSpPr>
        <p:spPr>
          <a:xfrm>
            <a:off x="10344582" y="1474529"/>
            <a:ext cx="167053" cy="36933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Arrow: Down 50">
            <a:extLst>
              <a:ext uri="{FF2B5EF4-FFF2-40B4-BE49-F238E27FC236}">
                <a16:creationId xmlns:a16="http://schemas.microsoft.com/office/drawing/2014/main" id="{3D6A9E79-40FF-4843-9637-56E2A41A5458}"/>
              </a:ext>
            </a:extLst>
          </p:cNvPr>
          <p:cNvSpPr/>
          <p:nvPr/>
        </p:nvSpPr>
        <p:spPr>
          <a:xfrm>
            <a:off x="10338293" y="2200966"/>
            <a:ext cx="173342" cy="3334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9" name="Straight Connector 58">
            <a:extLst>
              <a:ext uri="{FF2B5EF4-FFF2-40B4-BE49-F238E27FC236}">
                <a16:creationId xmlns:a16="http://schemas.microsoft.com/office/drawing/2014/main" id="{FCE8ED0F-FB41-4BF2-9693-B7931C053A36}"/>
              </a:ext>
            </a:extLst>
          </p:cNvPr>
          <p:cNvCxnSpPr>
            <a:cxnSpLocks/>
          </p:cNvCxnSpPr>
          <p:nvPr/>
        </p:nvCxnSpPr>
        <p:spPr>
          <a:xfrm flipV="1">
            <a:off x="6309441" y="1123266"/>
            <a:ext cx="20239" cy="447525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6D43F372-FB0F-4A91-9228-660F7B610EA1}"/>
              </a:ext>
            </a:extLst>
          </p:cNvPr>
          <p:cNvCxnSpPr>
            <a:cxnSpLocks/>
            <a:stCxn id="13" idx="3"/>
          </p:cNvCxnSpPr>
          <p:nvPr/>
        </p:nvCxnSpPr>
        <p:spPr>
          <a:xfrm flipV="1">
            <a:off x="6165591" y="5598523"/>
            <a:ext cx="143436" cy="6155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E703EBA8-CC08-40F7-A7EB-D86575999865}"/>
              </a:ext>
            </a:extLst>
          </p:cNvPr>
          <p:cNvCxnSpPr>
            <a:cxnSpLocks/>
          </p:cNvCxnSpPr>
          <p:nvPr/>
        </p:nvCxnSpPr>
        <p:spPr>
          <a:xfrm flipH="1" flipV="1">
            <a:off x="9017783" y="1143829"/>
            <a:ext cx="4124" cy="4383212"/>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1103E9F3-B0CD-40E4-A7C0-1D4238D2B3B5}"/>
              </a:ext>
            </a:extLst>
          </p:cNvPr>
          <p:cNvCxnSpPr>
            <a:cxnSpLocks/>
            <a:stCxn id="23" idx="3"/>
          </p:cNvCxnSpPr>
          <p:nvPr/>
        </p:nvCxnSpPr>
        <p:spPr>
          <a:xfrm flipV="1">
            <a:off x="8873416" y="5527041"/>
            <a:ext cx="138995" cy="8175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id="{A7E9C292-A953-4612-91C8-D26369DEB894}"/>
              </a:ext>
            </a:extLst>
          </p:cNvPr>
          <p:cNvCxnSpPr>
            <a:cxnSpLocks/>
            <a:endCxn id="15" idx="1"/>
          </p:cNvCxnSpPr>
          <p:nvPr/>
        </p:nvCxnSpPr>
        <p:spPr>
          <a:xfrm flipV="1">
            <a:off x="6314813" y="1093058"/>
            <a:ext cx="153397" cy="30206"/>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4" name="Straight Connector 83">
            <a:extLst>
              <a:ext uri="{FF2B5EF4-FFF2-40B4-BE49-F238E27FC236}">
                <a16:creationId xmlns:a16="http://schemas.microsoft.com/office/drawing/2014/main" id="{B2A9E257-533A-45B7-BC84-5F7A694416FC}"/>
              </a:ext>
            </a:extLst>
          </p:cNvPr>
          <p:cNvCxnSpPr>
            <a:cxnSpLocks/>
          </p:cNvCxnSpPr>
          <p:nvPr/>
        </p:nvCxnSpPr>
        <p:spPr>
          <a:xfrm>
            <a:off x="9005829" y="1131738"/>
            <a:ext cx="153397" cy="572"/>
          </a:xfrm>
          <a:prstGeom prst="line">
            <a:avLst/>
          </a:prstGeom>
          <a:ln w="47625"/>
        </p:spPr>
        <p:style>
          <a:lnRef idx="1">
            <a:schemeClr val="accent1"/>
          </a:lnRef>
          <a:fillRef idx="0">
            <a:schemeClr val="accent1"/>
          </a:fillRef>
          <a:effectRef idx="0">
            <a:schemeClr val="accent1"/>
          </a:effectRef>
          <a:fontRef idx="minor">
            <a:schemeClr val="tx1"/>
          </a:fontRef>
        </p:style>
      </p:cxnSp>
      <p:pic>
        <p:nvPicPr>
          <p:cNvPr id="5" name="slide 21">
            <a:hlinkClick r:id="" action="ppaction://media"/>
            <a:extLst>
              <a:ext uri="{FF2B5EF4-FFF2-40B4-BE49-F238E27FC236}">
                <a16:creationId xmlns:a16="http://schemas.microsoft.com/office/drawing/2014/main" id="{86740B58-4023-412A-81D8-BD2BB717E8ED}"/>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185525" y="6240463"/>
            <a:ext cx="487363" cy="487362"/>
          </a:xfrm>
          <a:prstGeom prst="rect">
            <a:avLst/>
          </a:prstGeom>
        </p:spPr>
      </p:pic>
    </p:spTree>
    <p:extLst>
      <p:ext uri="{BB962C8B-B14F-4D97-AF65-F5344CB8AC3E}">
        <p14:creationId xmlns:p14="http://schemas.microsoft.com/office/powerpoint/2010/main" val="3956376403"/>
      </p:ext>
    </p:extLst>
  </p:cSld>
  <p:clrMapOvr>
    <a:masterClrMapping/>
  </p:clrMapOvr>
  <mc:AlternateContent xmlns:mc="http://schemas.openxmlformats.org/markup-compatibility/2006" xmlns:p14="http://schemas.microsoft.com/office/powerpoint/2010/main">
    <mc:Choice Requires="p14">
      <p:transition spd="slow" p14:dur="2000" advTm="29297"/>
    </mc:Choice>
    <mc:Fallback xmlns="">
      <p:transition spd="slow" advTm="2929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2991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69B5121-5A9C-C724-CEAB-BD281617DDBC}"/>
              </a:ext>
            </a:extLst>
          </p:cNvPr>
          <p:cNvSpPr>
            <a:spLocks noGrp="1"/>
          </p:cNvSpPr>
          <p:nvPr>
            <p:ph type="title"/>
          </p:nvPr>
        </p:nvSpPr>
        <p:spPr/>
        <p:txBody>
          <a:bodyPr/>
          <a:lstStyle/>
          <a:p>
            <a:pPr algn="ctr"/>
            <a:r>
              <a:rPr lang="fr-FR" b="1" noProof="0" dirty="0"/>
              <a:t>Merci de votre </a:t>
            </a:r>
            <a:r>
              <a:rPr lang="fr-FR" b="1" noProof="0" dirty="0" err="1"/>
              <a:t>attentio</a:t>
            </a:r>
            <a:r>
              <a:rPr lang="en-US" b="1" dirty="0"/>
              <a:t>n !</a:t>
            </a:r>
          </a:p>
        </p:txBody>
      </p:sp>
    </p:spTree>
    <p:extLst>
      <p:ext uri="{BB962C8B-B14F-4D97-AF65-F5344CB8AC3E}">
        <p14:creationId xmlns:p14="http://schemas.microsoft.com/office/powerpoint/2010/main" val="3357065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13A1-3996-547C-E539-E418193305C6}"/>
              </a:ext>
            </a:extLst>
          </p:cNvPr>
          <p:cNvSpPr>
            <a:spLocks noGrp="1"/>
          </p:cNvSpPr>
          <p:nvPr>
            <p:ph type="title"/>
          </p:nvPr>
        </p:nvSpPr>
        <p:spPr/>
        <p:txBody>
          <a:bodyPr>
            <a:normAutofit fontScale="90000"/>
          </a:bodyPr>
          <a:lstStyle/>
          <a:p>
            <a:r>
              <a:rPr lang="fr-FR" b="1" noProof="0" dirty="0"/>
              <a:t>Si vous utilisez des fichiers Spectrum </a:t>
            </a:r>
            <a:r>
              <a:rPr lang="fr-FR" sz="3200" b="1" noProof="0" dirty="0"/>
              <a:t>nationaux</a:t>
            </a:r>
            <a:r>
              <a:rPr lang="fr-FR" b="1" noProof="0" dirty="0"/>
              <a:t> :</a:t>
            </a:r>
            <a:br>
              <a:rPr lang="fr-FR" noProof="0" dirty="0"/>
            </a:br>
            <a:br>
              <a:rPr lang="fr-FR" noProof="0" dirty="0"/>
            </a:br>
            <a:r>
              <a:rPr lang="fr-FR" noProof="0" dirty="0"/>
              <a:t>Mise à jour des données démographiques du WPP 2024</a:t>
            </a:r>
          </a:p>
        </p:txBody>
      </p:sp>
      <p:sp>
        <p:nvSpPr>
          <p:cNvPr id="3" name="Content Placeholder 2">
            <a:extLst>
              <a:ext uri="{FF2B5EF4-FFF2-40B4-BE49-F238E27FC236}">
                <a16:creationId xmlns:a16="http://schemas.microsoft.com/office/drawing/2014/main" id="{19BF72D4-2570-9E0A-82DB-E9FD1BB06F59}"/>
              </a:ext>
            </a:extLst>
          </p:cNvPr>
          <p:cNvSpPr>
            <a:spLocks noGrp="1"/>
          </p:cNvSpPr>
          <p:nvPr>
            <p:ph idx="1"/>
          </p:nvPr>
        </p:nvSpPr>
        <p:spPr>
          <a:xfrm>
            <a:off x="7098245" y="771411"/>
            <a:ext cx="4607980" cy="3019539"/>
          </a:xfrm>
        </p:spPr>
        <p:txBody>
          <a:bodyPr>
            <a:normAutofit lnSpcReduction="10000"/>
          </a:bodyPr>
          <a:lstStyle/>
          <a:p>
            <a:pPr marL="457200" indent="-457200">
              <a:buFont typeface="+mj-lt"/>
              <a:buAutoNum type="arabicPeriod"/>
            </a:pPr>
            <a:r>
              <a:rPr lang="fr-FR" noProof="0" dirty="0"/>
              <a:t>Ouvrez </a:t>
            </a:r>
            <a:r>
              <a:rPr lang="fr-FR" b="1" noProof="0" dirty="0"/>
              <a:t>le gestionnaire de projection</a:t>
            </a:r>
          </a:p>
          <a:p>
            <a:pPr marL="457200" indent="-457200">
              <a:buFont typeface="+mj-lt"/>
              <a:buAutoNum type="arabicPeriod"/>
            </a:pPr>
            <a:r>
              <a:rPr lang="fr-FR" noProof="0" dirty="0"/>
              <a:t>Cliquez sur </a:t>
            </a:r>
            <a:r>
              <a:rPr lang="fr-FR" b="1" noProof="0" dirty="0"/>
              <a:t>"Données par défaut"</a:t>
            </a:r>
          </a:p>
          <a:p>
            <a:pPr marL="457200" indent="-457200">
              <a:buFont typeface="+mj-lt"/>
              <a:buAutoNum type="arabicPeriod"/>
            </a:pPr>
            <a:r>
              <a:rPr lang="fr-FR" noProof="0" dirty="0"/>
              <a:t>Cochez la case </a:t>
            </a:r>
            <a:r>
              <a:rPr lang="fr-FR" b="1" noProof="0" dirty="0"/>
              <a:t>"WPP 2024" </a:t>
            </a:r>
            <a:r>
              <a:rPr lang="fr-FR" noProof="0" dirty="0"/>
              <a:t>pour charger les données démographiques actualisées.</a:t>
            </a:r>
          </a:p>
          <a:p>
            <a:pPr marL="457200" indent="-457200">
              <a:buFont typeface="+mj-lt"/>
              <a:buAutoNum type="arabicPeriod"/>
            </a:pPr>
            <a:r>
              <a:rPr lang="fr-FR" noProof="0" dirty="0"/>
              <a:t>Appuyez sur </a:t>
            </a:r>
            <a:r>
              <a:rPr lang="fr-FR" b="1" noProof="0" dirty="0"/>
              <a:t>"OK" </a:t>
            </a:r>
            <a:r>
              <a:rPr lang="fr-FR" noProof="0" dirty="0"/>
              <a:t>pour quitter l'éditeur de données par défaut.</a:t>
            </a:r>
          </a:p>
          <a:p>
            <a:pPr marL="457200" indent="-457200">
              <a:buFont typeface="+mj-lt"/>
              <a:buAutoNum type="arabicPeriod"/>
            </a:pPr>
            <a:r>
              <a:rPr lang="fr-FR" noProof="0" dirty="0"/>
              <a:t>Appuyez à nouveau sur </a:t>
            </a:r>
            <a:r>
              <a:rPr lang="fr-FR" b="1" noProof="0" dirty="0"/>
              <a:t>"OK" </a:t>
            </a:r>
            <a:r>
              <a:rPr lang="fr-FR" noProof="0" dirty="0"/>
              <a:t>pour quitter le gestionnaire de projection.</a:t>
            </a:r>
          </a:p>
        </p:txBody>
      </p:sp>
      <p:pic>
        <p:nvPicPr>
          <p:cNvPr id="5" name="Picture 4">
            <a:extLst>
              <a:ext uri="{FF2B5EF4-FFF2-40B4-BE49-F238E27FC236}">
                <a16:creationId xmlns:a16="http://schemas.microsoft.com/office/drawing/2014/main" id="{E3DED32E-E9C6-A204-549A-BFFC939D0D4F}"/>
              </a:ext>
            </a:extLst>
          </p:cNvPr>
          <p:cNvPicPr>
            <a:picLocks noChangeAspect="1"/>
          </p:cNvPicPr>
          <p:nvPr/>
        </p:nvPicPr>
        <p:blipFill>
          <a:blip r:embed="rId2"/>
          <a:stretch>
            <a:fillRect/>
          </a:stretch>
        </p:blipFill>
        <p:spPr>
          <a:xfrm>
            <a:off x="3531132" y="771412"/>
            <a:ext cx="2157413" cy="685800"/>
          </a:xfrm>
          <a:prstGeom prst="rect">
            <a:avLst/>
          </a:prstGeom>
          <a:effectLst>
            <a:outerShdw blurRad="50800" dist="38100" dir="2700000" algn="tl" rotWithShape="0">
              <a:prstClr val="black">
                <a:alpha val="40000"/>
              </a:prstClr>
            </a:outerShdw>
          </a:effectLst>
        </p:spPr>
      </p:pic>
      <p:pic>
        <p:nvPicPr>
          <p:cNvPr id="8" name="Picture 7">
            <a:extLst>
              <a:ext uri="{FF2B5EF4-FFF2-40B4-BE49-F238E27FC236}">
                <a16:creationId xmlns:a16="http://schemas.microsoft.com/office/drawing/2014/main" id="{3DC16E04-AAD9-36DA-06C7-C3FC3FC1414B}"/>
              </a:ext>
            </a:extLst>
          </p:cNvPr>
          <p:cNvPicPr>
            <a:picLocks noChangeAspect="1"/>
          </p:cNvPicPr>
          <p:nvPr/>
        </p:nvPicPr>
        <p:blipFill>
          <a:blip r:embed="rId3"/>
          <a:srcRect/>
          <a:stretch/>
        </p:blipFill>
        <p:spPr>
          <a:xfrm>
            <a:off x="3531132" y="1524172"/>
            <a:ext cx="3443288" cy="3662362"/>
          </a:xfrm>
          <a:prstGeom prst="rect">
            <a:avLst/>
          </a:prstGeom>
          <a:effectLst>
            <a:outerShdw blurRad="50800" dist="38100" dir="2700000" algn="tl" rotWithShape="0">
              <a:prstClr val="black">
                <a:alpha val="40000"/>
              </a:prstClr>
            </a:outerShdw>
          </a:effectLst>
        </p:spPr>
      </p:pic>
      <p:pic>
        <p:nvPicPr>
          <p:cNvPr id="10" name="Picture 9">
            <a:extLst>
              <a:ext uri="{FF2B5EF4-FFF2-40B4-BE49-F238E27FC236}">
                <a16:creationId xmlns:a16="http://schemas.microsoft.com/office/drawing/2014/main" id="{712587ED-75A6-FB0A-0523-F5099E151182}"/>
              </a:ext>
            </a:extLst>
          </p:cNvPr>
          <p:cNvPicPr>
            <a:picLocks noChangeAspect="1"/>
          </p:cNvPicPr>
          <p:nvPr/>
        </p:nvPicPr>
        <p:blipFill>
          <a:blip r:embed="rId4"/>
          <a:srcRect/>
          <a:stretch/>
        </p:blipFill>
        <p:spPr>
          <a:xfrm>
            <a:off x="6257663" y="4042904"/>
            <a:ext cx="3319462" cy="2657475"/>
          </a:xfrm>
          <a:prstGeom prst="rect">
            <a:avLst/>
          </a:prstGeom>
          <a:effectLst>
            <a:outerShdw blurRad="50800" dist="38100" dir="2700000" algn="tl" rotWithShape="0">
              <a:prstClr val="black">
                <a:alpha val="40000"/>
              </a:prstClr>
            </a:outerShdw>
          </a:effectLst>
        </p:spPr>
      </p:pic>
      <p:sp>
        <p:nvSpPr>
          <p:cNvPr id="11" name="Oval 10">
            <a:extLst>
              <a:ext uri="{FF2B5EF4-FFF2-40B4-BE49-F238E27FC236}">
                <a16:creationId xmlns:a16="http://schemas.microsoft.com/office/drawing/2014/main" id="{3C7EE279-D705-97BB-BB7F-B9AD36C31E6A}"/>
              </a:ext>
            </a:extLst>
          </p:cNvPr>
          <p:cNvSpPr/>
          <p:nvPr/>
        </p:nvSpPr>
        <p:spPr>
          <a:xfrm>
            <a:off x="4650621" y="951925"/>
            <a:ext cx="457200" cy="457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Down 15">
            <a:extLst>
              <a:ext uri="{FF2B5EF4-FFF2-40B4-BE49-F238E27FC236}">
                <a16:creationId xmlns:a16="http://schemas.microsoft.com/office/drawing/2014/main" id="{7281F2DA-BE5D-3D00-8F61-2A2EF2E6D44E}"/>
              </a:ext>
            </a:extLst>
          </p:cNvPr>
          <p:cNvSpPr/>
          <p:nvPr/>
        </p:nvSpPr>
        <p:spPr>
          <a:xfrm>
            <a:off x="4722059" y="1400345"/>
            <a:ext cx="314325" cy="29986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Down 18">
            <a:extLst>
              <a:ext uri="{FF2B5EF4-FFF2-40B4-BE49-F238E27FC236}">
                <a16:creationId xmlns:a16="http://schemas.microsoft.com/office/drawing/2014/main" id="{4A121DD2-061B-3405-25D0-869EA34D78F3}"/>
              </a:ext>
            </a:extLst>
          </p:cNvPr>
          <p:cNvSpPr/>
          <p:nvPr/>
        </p:nvSpPr>
        <p:spPr>
          <a:xfrm rot="16200000">
            <a:off x="5203033" y="3940684"/>
            <a:ext cx="314325" cy="190023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6E997203-D0D1-190B-2E0A-A96B0DADEB88}"/>
              </a:ext>
            </a:extLst>
          </p:cNvPr>
          <p:cNvSpPr/>
          <p:nvPr/>
        </p:nvSpPr>
        <p:spPr>
          <a:xfrm>
            <a:off x="3535895" y="4776502"/>
            <a:ext cx="874181"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43495375-F18F-DBF4-BCA8-A52167758953}"/>
              </a:ext>
            </a:extLst>
          </p:cNvPr>
          <p:cNvSpPr/>
          <p:nvPr/>
        </p:nvSpPr>
        <p:spPr>
          <a:xfrm>
            <a:off x="6257663" y="5033676"/>
            <a:ext cx="976575" cy="228601"/>
          </a:xfrm>
          <a:prstGeom prst="roundRect">
            <a:avLst/>
          </a:prstGeom>
          <a:noFill/>
          <a:ln w="28575">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8589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45BE23-152A-DCD2-C128-47B264FB8C19}"/>
              </a:ext>
            </a:extLst>
          </p:cNvPr>
          <p:cNvSpPr>
            <a:spLocks noGrp="1"/>
          </p:cNvSpPr>
          <p:nvPr>
            <p:ph type="title"/>
          </p:nvPr>
        </p:nvSpPr>
        <p:spPr/>
        <p:txBody>
          <a:bodyPr/>
          <a:lstStyle/>
          <a:p>
            <a:r>
              <a:rPr lang="fr-FR" noProof="0" dirty="0"/>
              <a:t>Réviser l'estimation de la population</a:t>
            </a:r>
          </a:p>
        </p:txBody>
      </p:sp>
      <p:sp>
        <p:nvSpPr>
          <p:cNvPr id="3" name="Content Placeholder 2">
            <a:extLst>
              <a:ext uri="{FF2B5EF4-FFF2-40B4-BE49-F238E27FC236}">
                <a16:creationId xmlns:a16="http://schemas.microsoft.com/office/drawing/2014/main" id="{EFD22BBD-9BB7-63BA-4044-DC7E953B63D4}"/>
              </a:ext>
            </a:extLst>
          </p:cNvPr>
          <p:cNvSpPr>
            <a:spLocks noGrp="1"/>
          </p:cNvSpPr>
          <p:nvPr>
            <p:ph idx="1"/>
          </p:nvPr>
        </p:nvSpPr>
        <p:spPr>
          <a:xfrm>
            <a:off x="3869267" y="864108"/>
            <a:ext cx="7315200" cy="5120640"/>
          </a:xfrm>
        </p:spPr>
        <p:txBody>
          <a:bodyPr anchor="t">
            <a:normAutofit/>
          </a:bodyPr>
          <a:lstStyle/>
          <a:p>
            <a:r>
              <a:rPr lang="fr-FR" sz="1800" noProof="0" dirty="0"/>
              <a:t>Utilisez </a:t>
            </a:r>
            <a:r>
              <a:rPr lang="fr-FR" sz="1800" b="1" noProof="0" dirty="0"/>
              <a:t>"</a:t>
            </a:r>
            <a:r>
              <a:rPr lang="fr-FR" sz="1800" b="1" noProof="0" dirty="0" err="1"/>
              <a:t>DemProj</a:t>
            </a:r>
            <a:r>
              <a:rPr lang="fr-FR" sz="1800" b="1" noProof="0" dirty="0"/>
              <a:t> &gt; Résultats &gt; Population &gt; Population totale" </a:t>
            </a:r>
            <a:r>
              <a:rPr lang="fr-FR" sz="1800" noProof="0" dirty="0"/>
              <a:t>pour voir l'estimation de la population de Spectrum.</a:t>
            </a:r>
          </a:p>
          <a:p>
            <a:r>
              <a:rPr lang="fr-FR" sz="1800" noProof="0" dirty="0"/>
              <a:t>Les pays peuvent souhaiter appliquer un ajustement </a:t>
            </a:r>
            <a:r>
              <a:rPr lang="fr-FR" sz="1800" i="1" noProof="0" dirty="0"/>
              <a:t>ad hoc </a:t>
            </a:r>
            <a:r>
              <a:rPr lang="fr-FR" sz="1800" noProof="0" dirty="0"/>
              <a:t>en multipliant la population de 1970 par un facteur d'échelle correspondant à leur propre estimation de la population en 2024.</a:t>
            </a:r>
          </a:p>
          <a:p>
            <a:r>
              <a:rPr lang="fr-FR" sz="1800" noProof="0" dirty="0"/>
              <a:t>Les pays peuvent à la place obliger Spectrum à faire correspondre leurs projections CSO à l'aide d'un fichier CSV externe. </a:t>
            </a:r>
          </a:p>
        </p:txBody>
      </p:sp>
      <p:pic>
        <p:nvPicPr>
          <p:cNvPr id="11" name="Picture 10">
            <a:extLst>
              <a:ext uri="{FF2B5EF4-FFF2-40B4-BE49-F238E27FC236}">
                <a16:creationId xmlns:a16="http://schemas.microsoft.com/office/drawing/2014/main" id="{C74F68EE-715E-6BCC-58F3-E9478044EEB8}"/>
              </a:ext>
            </a:extLst>
          </p:cNvPr>
          <p:cNvPicPr>
            <a:picLocks noChangeAspect="1"/>
          </p:cNvPicPr>
          <p:nvPr/>
        </p:nvPicPr>
        <p:blipFill>
          <a:blip r:embed="rId2"/>
          <a:stretch>
            <a:fillRect/>
          </a:stretch>
        </p:blipFill>
        <p:spPr>
          <a:xfrm>
            <a:off x="4493956" y="3268459"/>
            <a:ext cx="5505450" cy="340518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657102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1B29236-F8C4-9299-FCA4-41C09F7A6D84}"/>
              </a:ext>
            </a:extLst>
          </p:cNvPr>
          <p:cNvPicPr>
            <a:picLocks noChangeAspect="1"/>
          </p:cNvPicPr>
          <p:nvPr/>
        </p:nvPicPr>
        <p:blipFill>
          <a:blip r:embed="rId3"/>
          <a:srcRect b="9561"/>
          <a:stretch/>
        </p:blipFill>
        <p:spPr>
          <a:xfrm>
            <a:off x="371464" y="2135907"/>
            <a:ext cx="5322570" cy="3163711"/>
          </a:xfrm>
          <a:prstGeom prst="rect">
            <a:avLst/>
          </a:prstGeom>
          <a:effectLst>
            <a:outerShdw blurRad="50800" dist="38100" dir="2700000" algn="tl" rotWithShape="0">
              <a:prstClr val="black">
                <a:alpha val="40000"/>
              </a:prstClr>
            </a:outerShdw>
          </a:effectLst>
        </p:spPr>
      </p:pic>
      <p:sp>
        <p:nvSpPr>
          <p:cNvPr id="4" name="TextBox 3">
            <a:extLst>
              <a:ext uri="{FF2B5EF4-FFF2-40B4-BE49-F238E27FC236}">
                <a16:creationId xmlns:a16="http://schemas.microsoft.com/office/drawing/2014/main" id="{FC88D8BA-335E-8252-2B90-DBC55C22AF2E}"/>
              </a:ext>
            </a:extLst>
          </p:cNvPr>
          <p:cNvSpPr txBox="1"/>
          <p:nvPr/>
        </p:nvSpPr>
        <p:spPr>
          <a:xfrm>
            <a:off x="891778" y="1462712"/>
            <a:ext cx="4281941" cy="646331"/>
          </a:xfrm>
          <a:prstGeom prst="rect">
            <a:avLst/>
          </a:prstGeom>
          <a:noFill/>
        </p:spPr>
        <p:txBody>
          <a:bodyPr wrap="none" rtlCol="0">
            <a:spAutoFit/>
          </a:bodyPr>
          <a:lstStyle/>
          <a:p>
            <a:pPr algn="ctr"/>
            <a:r>
              <a:rPr lang="en-US" b="1" dirty="0">
                <a:solidFill>
                  <a:schemeClr val="tx1">
                    <a:lumMod val="75000"/>
                    <a:lumOff val="25000"/>
                  </a:schemeClr>
                </a:solidFill>
                <a:latin typeface="+mj-lt"/>
              </a:rPr>
              <a:t>Sources de données</a:t>
            </a:r>
          </a:p>
          <a:p>
            <a:pPr algn="ctr"/>
            <a:r>
              <a:rPr lang="en-US" sz="1800" dirty="0">
                <a:latin typeface="+mj-lt"/>
                <a:hlinkClick r:id="rId4"/>
              </a:rPr>
              <a:t>https://population.un.org/wpp/datasources</a:t>
            </a:r>
            <a:endParaRPr lang="en-US" b="1" dirty="0">
              <a:latin typeface="+mj-lt"/>
            </a:endParaRPr>
          </a:p>
        </p:txBody>
      </p:sp>
      <p:pic>
        <p:nvPicPr>
          <p:cNvPr id="7" name="Picture 6">
            <a:extLst>
              <a:ext uri="{FF2B5EF4-FFF2-40B4-BE49-F238E27FC236}">
                <a16:creationId xmlns:a16="http://schemas.microsoft.com/office/drawing/2014/main" id="{1592364C-8C6E-06DB-3B38-47BD90E3987F}"/>
              </a:ext>
            </a:extLst>
          </p:cNvPr>
          <p:cNvPicPr>
            <a:picLocks noChangeAspect="1"/>
          </p:cNvPicPr>
          <p:nvPr/>
        </p:nvPicPr>
        <p:blipFill>
          <a:blip r:embed="rId5"/>
          <a:stretch>
            <a:fillRect/>
          </a:stretch>
        </p:blipFill>
        <p:spPr>
          <a:xfrm>
            <a:off x="5884081" y="2135907"/>
            <a:ext cx="5936456" cy="4183380"/>
          </a:xfrm>
          <a:prstGeom prst="rect">
            <a:avLst/>
          </a:prstGeom>
          <a:effectLst>
            <a:outerShdw blurRad="50800" dist="38100" dir="2700000" algn="tl" rotWithShape="0">
              <a:prstClr val="black">
                <a:alpha val="40000"/>
              </a:prstClr>
            </a:outerShdw>
          </a:effectLst>
        </p:spPr>
      </p:pic>
      <p:sp>
        <p:nvSpPr>
          <p:cNvPr id="6" name="TextBox 5">
            <a:extLst>
              <a:ext uri="{FF2B5EF4-FFF2-40B4-BE49-F238E27FC236}">
                <a16:creationId xmlns:a16="http://schemas.microsoft.com/office/drawing/2014/main" id="{24418939-86C2-7D04-BD05-8B95877A1C12}"/>
              </a:ext>
            </a:extLst>
          </p:cNvPr>
          <p:cNvSpPr txBox="1"/>
          <p:nvPr/>
        </p:nvSpPr>
        <p:spPr>
          <a:xfrm>
            <a:off x="6656836" y="1462712"/>
            <a:ext cx="4390946" cy="646331"/>
          </a:xfrm>
          <a:prstGeom prst="rect">
            <a:avLst/>
          </a:prstGeom>
          <a:noFill/>
        </p:spPr>
        <p:txBody>
          <a:bodyPr wrap="none" rtlCol="0">
            <a:spAutoFit/>
          </a:bodyPr>
          <a:lstStyle/>
          <a:p>
            <a:pPr algn="ctr"/>
            <a:r>
              <a:rPr lang="en-US" b="1">
                <a:solidFill>
                  <a:schemeClr val="tx1">
                    <a:lumMod val="75000"/>
                    <a:lumOff val="25000"/>
                  </a:schemeClr>
                </a:solidFill>
                <a:latin typeface="+mj-lt"/>
              </a:rPr>
              <a:t>Portail de données</a:t>
            </a:r>
          </a:p>
          <a:p>
            <a:pPr algn="ctr"/>
            <a:r>
              <a:rPr lang="en-US" sz="1800">
                <a:latin typeface="+mj-lt"/>
                <a:hlinkClick r:id="rId6"/>
              </a:rPr>
              <a:t>https://population.un.org/dataportal/home</a:t>
            </a:r>
            <a:endParaRPr lang="en-US" b="1">
              <a:latin typeface="+mj-lt"/>
            </a:endParaRPr>
          </a:p>
        </p:txBody>
      </p:sp>
      <p:sp>
        <p:nvSpPr>
          <p:cNvPr id="3" name="TextBox 2">
            <a:extLst>
              <a:ext uri="{FF2B5EF4-FFF2-40B4-BE49-F238E27FC236}">
                <a16:creationId xmlns:a16="http://schemas.microsoft.com/office/drawing/2014/main" id="{9CFAF8B4-90AA-E0D0-04B7-F3E0756A2827}"/>
              </a:ext>
            </a:extLst>
          </p:cNvPr>
          <p:cNvSpPr txBox="1"/>
          <p:nvPr/>
        </p:nvSpPr>
        <p:spPr>
          <a:xfrm>
            <a:off x="3183312" y="556564"/>
            <a:ext cx="5825377" cy="646331"/>
          </a:xfrm>
          <a:prstGeom prst="rect">
            <a:avLst/>
          </a:prstGeom>
          <a:noFill/>
        </p:spPr>
        <p:txBody>
          <a:bodyPr wrap="none" rtlCol="0">
            <a:spAutoFit/>
          </a:bodyPr>
          <a:lstStyle/>
          <a:p>
            <a:r>
              <a:rPr lang="en-US" sz="3600" b="1">
                <a:solidFill>
                  <a:schemeClr val="tx1">
                    <a:lumMod val="75000"/>
                    <a:lumOff val="25000"/>
                  </a:schemeClr>
                </a:solidFill>
              </a:rPr>
              <a:t>WPP 2024 : Ressources en ligne</a:t>
            </a:r>
          </a:p>
        </p:txBody>
      </p:sp>
      <p:pic>
        <p:nvPicPr>
          <p:cNvPr id="9" name="Picture 8">
            <a:extLst>
              <a:ext uri="{FF2B5EF4-FFF2-40B4-BE49-F238E27FC236}">
                <a16:creationId xmlns:a16="http://schemas.microsoft.com/office/drawing/2014/main" id="{C363E806-ADB0-D260-D62F-DF963935B060}"/>
              </a:ext>
            </a:extLst>
          </p:cNvPr>
          <p:cNvPicPr>
            <a:picLocks noChangeAspect="1"/>
          </p:cNvPicPr>
          <p:nvPr/>
        </p:nvPicPr>
        <p:blipFill>
          <a:blip r:embed="rId7"/>
          <a:srcRect t="-1" r="33151" b="63116"/>
          <a:stretch/>
        </p:blipFill>
        <p:spPr>
          <a:xfrm>
            <a:off x="371464" y="5395288"/>
            <a:ext cx="3479644" cy="1009082"/>
          </a:xfrm>
          <a:prstGeom prst="rect">
            <a:avLst/>
          </a:prstGeom>
          <a:ln>
            <a:solidFill>
              <a:schemeClr val="tx1"/>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54589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9A5BE7-8013-A517-71EB-7A7E855AB1E8}"/>
              </a:ext>
            </a:extLst>
          </p:cNvPr>
          <p:cNvSpPr>
            <a:spLocks noGrp="1"/>
          </p:cNvSpPr>
          <p:nvPr>
            <p:ph type="title"/>
          </p:nvPr>
        </p:nvSpPr>
        <p:spPr/>
        <p:txBody>
          <a:bodyPr/>
          <a:lstStyle/>
          <a:p>
            <a:r>
              <a:rPr lang="fr-FR" noProof="0" dirty="0"/>
              <a:t>Mise à jour des données du programme</a:t>
            </a:r>
          </a:p>
        </p:txBody>
      </p:sp>
      <p:sp>
        <p:nvSpPr>
          <p:cNvPr id="9" name="Content Placeholder 8">
            <a:extLst>
              <a:ext uri="{FF2B5EF4-FFF2-40B4-BE49-F238E27FC236}">
                <a16:creationId xmlns:a16="http://schemas.microsoft.com/office/drawing/2014/main" id="{6D683964-749A-FE23-8A2B-5C8C49A89B57}"/>
              </a:ext>
            </a:extLst>
          </p:cNvPr>
          <p:cNvSpPr>
            <a:spLocks noGrp="1"/>
          </p:cNvSpPr>
          <p:nvPr>
            <p:ph idx="1"/>
          </p:nvPr>
        </p:nvSpPr>
        <p:spPr>
          <a:xfrm>
            <a:off x="3869268" y="2876550"/>
            <a:ext cx="7315200" cy="3108198"/>
          </a:xfrm>
        </p:spPr>
        <p:txBody>
          <a:bodyPr>
            <a:normAutofit fontScale="92500" lnSpcReduction="10000"/>
          </a:bodyPr>
          <a:lstStyle/>
          <a:p>
            <a:r>
              <a:rPr lang="fr-FR" b="1" noProof="0" dirty="0">
                <a:solidFill>
                  <a:schemeClr val="accent5"/>
                </a:solidFill>
              </a:rPr>
              <a:t>PTME</a:t>
            </a:r>
          </a:p>
          <a:p>
            <a:r>
              <a:rPr lang="fr-FR" b="1" noProof="0" dirty="0">
                <a:solidFill>
                  <a:schemeClr val="accent5"/>
                </a:solidFill>
              </a:rPr>
              <a:t>Tests de CPN</a:t>
            </a:r>
          </a:p>
          <a:p>
            <a:r>
              <a:rPr lang="fr-FR" b="1" noProof="0" dirty="0">
                <a:solidFill>
                  <a:schemeClr val="accent5"/>
                </a:solidFill>
              </a:rPr>
              <a:t>TARV</a:t>
            </a:r>
          </a:p>
          <a:p>
            <a:r>
              <a:rPr lang="fr-FR" b="1" noProof="0" dirty="0">
                <a:solidFill>
                  <a:schemeClr val="accent5"/>
                </a:solidFill>
              </a:rPr>
              <a:t>Dépistage du VIH</a:t>
            </a:r>
          </a:p>
          <a:p>
            <a:r>
              <a:rPr lang="fr-FR" b="1" noProof="0" dirty="0">
                <a:solidFill>
                  <a:schemeClr val="accent5"/>
                </a:solidFill>
              </a:rPr>
              <a:t>Connaissance du statut</a:t>
            </a:r>
          </a:p>
          <a:p>
            <a:r>
              <a:rPr lang="fr-FR" b="1" noProof="0" dirty="0">
                <a:solidFill>
                  <a:schemeClr val="accent5"/>
                </a:solidFill>
              </a:rPr>
              <a:t>Suppression virale</a:t>
            </a:r>
          </a:p>
          <a:p>
            <a:r>
              <a:rPr lang="fr-FR" noProof="0" dirty="0"/>
              <a:t>Populations clés (à discuter le jour 4)</a:t>
            </a:r>
          </a:p>
          <a:p>
            <a:r>
              <a:rPr lang="fr-FR" b="1" noProof="0" dirty="0">
                <a:solidFill>
                  <a:schemeClr val="accent5"/>
                </a:solidFill>
              </a:rPr>
              <a:t>Méningite à cryptocoques </a:t>
            </a:r>
            <a:r>
              <a:rPr lang="fr-FR" noProof="0" dirty="0"/>
              <a:t>(</a:t>
            </a:r>
            <a:r>
              <a:rPr lang="fr-FR" b="1" noProof="0" dirty="0">
                <a:solidFill>
                  <a:schemeClr val="accent6"/>
                </a:solidFill>
              </a:rPr>
              <a:t>NOUVEAU</a:t>
            </a:r>
            <a:r>
              <a:rPr lang="fr-FR" noProof="0" dirty="0"/>
              <a:t>)</a:t>
            </a:r>
          </a:p>
        </p:txBody>
      </p:sp>
      <p:pic>
        <p:nvPicPr>
          <p:cNvPr id="4" name="Picture 3">
            <a:extLst>
              <a:ext uri="{FF2B5EF4-FFF2-40B4-BE49-F238E27FC236}">
                <a16:creationId xmlns:a16="http://schemas.microsoft.com/office/drawing/2014/main" id="{45508828-F02A-5A0B-8834-BC4B1EEBED65}"/>
              </a:ext>
            </a:extLst>
          </p:cNvPr>
          <p:cNvPicPr>
            <a:picLocks noChangeAspect="1"/>
          </p:cNvPicPr>
          <p:nvPr/>
        </p:nvPicPr>
        <p:blipFill>
          <a:blip r:embed="rId2"/>
          <a:stretch>
            <a:fillRect/>
          </a:stretch>
        </p:blipFill>
        <p:spPr>
          <a:xfrm>
            <a:off x="3463039" y="873252"/>
            <a:ext cx="8327421" cy="878907"/>
          </a:xfrm>
          <a:prstGeom prst="rect">
            <a:avLst/>
          </a:prstGeom>
        </p:spPr>
      </p:pic>
      <p:sp>
        <p:nvSpPr>
          <p:cNvPr id="6" name="Oval 5">
            <a:extLst>
              <a:ext uri="{FF2B5EF4-FFF2-40B4-BE49-F238E27FC236}">
                <a16:creationId xmlns:a16="http://schemas.microsoft.com/office/drawing/2014/main" id="{7FB79A02-007B-D8A4-713D-3CB9BA177550}"/>
              </a:ext>
            </a:extLst>
          </p:cNvPr>
          <p:cNvSpPr/>
          <p:nvPr/>
        </p:nvSpPr>
        <p:spPr>
          <a:xfrm>
            <a:off x="5158943" y="1507532"/>
            <a:ext cx="1178247" cy="321268"/>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401731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Group 33">
            <a:extLst>
              <a:ext uri="{FF2B5EF4-FFF2-40B4-BE49-F238E27FC236}">
                <a16:creationId xmlns:a16="http://schemas.microsoft.com/office/drawing/2014/main" id="{C4EE7D85-80E9-5BE3-6D8C-17AC6B165EAA}"/>
              </a:ext>
            </a:extLst>
          </p:cNvPr>
          <p:cNvGrpSpPr/>
          <p:nvPr/>
        </p:nvGrpSpPr>
        <p:grpSpPr>
          <a:xfrm>
            <a:off x="3467210" y="218553"/>
            <a:ext cx="8371233" cy="5580143"/>
            <a:chOff x="1910383" y="0"/>
            <a:chExt cx="8371233" cy="5580143"/>
          </a:xfrm>
        </p:grpSpPr>
        <p:pic>
          <p:nvPicPr>
            <p:cNvPr id="31" name="Picture 30">
              <a:extLst>
                <a:ext uri="{FF2B5EF4-FFF2-40B4-BE49-F238E27FC236}">
                  <a16:creationId xmlns:a16="http://schemas.microsoft.com/office/drawing/2014/main" id="{D49BBB62-33E4-40CE-2FAA-84763F13053B}"/>
                </a:ext>
              </a:extLst>
            </p:cNvPr>
            <p:cNvPicPr>
              <a:picLocks noChangeAspect="1"/>
            </p:cNvPicPr>
            <p:nvPr/>
          </p:nvPicPr>
          <p:blipFill>
            <a:blip r:embed="rId3"/>
            <a:srcRect b="27639"/>
            <a:stretch/>
          </p:blipFill>
          <p:spPr>
            <a:xfrm>
              <a:off x="1910383" y="0"/>
              <a:ext cx="8371233" cy="4962525"/>
            </a:xfrm>
            <a:prstGeom prst="rect">
              <a:avLst/>
            </a:prstGeom>
          </p:spPr>
        </p:pic>
        <p:pic>
          <p:nvPicPr>
            <p:cNvPr id="33" name="Picture 32">
              <a:extLst>
                <a:ext uri="{FF2B5EF4-FFF2-40B4-BE49-F238E27FC236}">
                  <a16:creationId xmlns:a16="http://schemas.microsoft.com/office/drawing/2014/main" id="{5B63B012-B429-4444-C194-031713C2B0F1}"/>
                </a:ext>
              </a:extLst>
            </p:cNvPr>
            <p:cNvPicPr>
              <a:picLocks noChangeAspect="1"/>
            </p:cNvPicPr>
            <p:nvPr/>
          </p:nvPicPr>
          <p:blipFill>
            <a:blip r:embed="rId3"/>
            <a:srcRect t="90965"/>
            <a:stretch/>
          </p:blipFill>
          <p:spPr>
            <a:xfrm>
              <a:off x="1910383" y="4960496"/>
              <a:ext cx="8371233" cy="619647"/>
            </a:xfrm>
            <a:prstGeom prst="rect">
              <a:avLst/>
            </a:prstGeom>
          </p:spPr>
        </p:pic>
      </p:grpSp>
      <p:sp>
        <p:nvSpPr>
          <p:cNvPr id="2" name="Title 1">
            <a:extLst>
              <a:ext uri="{FF2B5EF4-FFF2-40B4-BE49-F238E27FC236}">
                <a16:creationId xmlns:a16="http://schemas.microsoft.com/office/drawing/2014/main" id="{DAFA7C71-416D-7E17-4A38-7A2AB09FB3F4}"/>
              </a:ext>
            </a:extLst>
          </p:cNvPr>
          <p:cNvSpPr>
            <a:spLocks noGrp="1"/>
          </p:cNvSpPr>
          <p:nvPr>
            <p:ph type="title"/>
          </p:nvPr>
        </p:nvSpPr>
        <p:spPr>
          <a:xfrm>
            <a:off x="252919" y="1123838"/>
            <a:ext cx="2947482" cy="640107"/>
          </a:xfrm>
        </p:spPr>
        <p:txBody>
          <a:bodyPr>
            <a:normAutofit/>
          </a:bodyPr>
          <a:lstStyle/>
          <a:p>
            <a:r>
              <a:rPr lang="fr-FR" sz="3200" b="1" noProof="0" dirty="0"/>
              <a:t>PTME</a:t>
            </a:r>
          </a:p>
        </p:txBody>
      </p:sp>
      <p:sp>
        <p:nvSpPr>
          <p:cNvPr id="4" name="TextBox 3">
            <a:extLst>
              <a:ext uri="{FF2B5EF4-FFF2-40B4-BE49-F238E27FC236}">
                <a16:creationId xmlns:a16="http://schemas.microsoft.com/office/drawing/2014/main" id="{8A43B42C-8735-47D7-10FA-E08026E83581}"/>
              </a:ext>
            </a:extLst>
          </p:cNvPr>
          <p:cNvSpPr txBox="1"/>
          <p:nvPr/>
        </p:nvSpPr>
        <p:spPr>
          <a:xfrm>
            <a:off x="162787" y="1582340"/>
            <a:ext cx="3165522" cy="4539704"/>
          </a:xfrm>
          <a:prstGeom prst="rect">
            <a:avLst/>
          </a:prstGeom>
          <a:noFill/>
        </p:spPr>
        <p:txBody>
          <a:bodyPr wrap="square" rtlCol="0">
            <a:spAutoFit/>
          </a:bodyPr>
          <a:lstStyle/>
          <a:p>
            <a:pPr marL="342900" indent="-342900">
              <a:buFont typeface="+mj-lt"/>
              <a:buAutoNum type="arabicPeriod"/>
            </a:pPr>
            <a:r>
              <a:rPr lang="fr-FR" sz="1700" dirty="0">
                <a:solidFill>
                  <a:schemeClr val="bg1"/>
                </a:solidFill>
              </a:rPr>
              <a:t>Afficher les numéros</a:t>
            </a:r>
          </a:p>
          <a:p>
            <a:pPr marL="342900" indent="-342900">
              <a:buFont typeface="+mj-lt"/>
              <a:buAutoNum type="arabicPeriod"/>
            </a:pPr>
            <a:r>
              <a:rPr lang="fr-FR" sz="1700" dirty="0">
                <a:solidFill>
                  <a:schemeClr val="bg1"/>
                </a:solidFill>
              </a:rPr>
              <a:t>Ajouter les données prénatales pour 2024</a:t>
            </a:r>
          </a:p>
          <a:p>
            <a:pPr marL="342900" indent="-342900">
              <a:buFont typeface="+mj-lt"/>
              <a:buAutoNum type="arabicPeriod"/>
            </a:pPr>
            <a:r>
              <a:rPr lang="fr-FR" sz="1700" dirty="0">
                <a:solidFill>
                  <a:schemeClr val="bg1"/>
                </a:solidFill>
              </a:rPr>
              <a:t>Examen de la rétention à l 'accouchement</a:t>
            </a:r>
          </a:p>
          <a:p>
            <a:pPr marL="800100" lvl="1" indent="-342900">
              <a:buFont typeface="Arial" panose="020B0604020202020204" pitchFamily="34" charset="0"/>
              <a:buChar char="•"/>
            </a:pPr>
            <a:r>
              <a:rPr lang="fr-FR" sz="1700" b="1" dirty="0">
                <a:solidFill>
                  <a:schemeClr val="bg1"/>
                </a:solidFill>
              </a:rPr>
              <a:t>Valeur par défaut : </a:t>
            </a:r>
            <a:r>
              <a:rPr lang="fr-FR" sz="1700" dirty="0">
                <a:solidFill>
                  <a:schemeClr val="bg1"/>
                </a:solidFill>
              </a:rPr>
              <a:t>80</a:t>
            </a:r>
          </a:p>
          <a:p>
            <a:pPr marL="342900" indent="-342900">
              <a:buFont typeface="+mj-lt"/>
              <a:buAutoNum type="arabicPeriod"/>
            </a:pPr>
            <a:r>
              <a:rPr lang="fr-FR" sz="1700" dirty="0">
                <a:solidFill>
                  <a:schemeClr val="bg1"/>
                </a:solidFill>
              </a:rPr>
              <a:t>Examiner les abandons mensuels pendant l'allaitement</a:t>
            </a:r>
          </a:p>
          <a:p>
            <a:pPr lvl="1"/>
            <a:r>
              <a:rPr lang="fr-FR" sz="1700" b="1" dirty="0">
                <a:solidFill>
                  <a:schemeClr val="bg1"/>
                </a:solidFill>
              </a:rPr>
              <a:t>Valeur par défaut :</a:t>
            </a:r>
          </a:p>
          <a:p>
            <a:pPr marL="800100" lvl="1" indent="-342900">
              <a:buFont typeface="Arial" panose="020B0604020202020204" pitchFamily="34" charset="0"/>
              <a:buChar char="•"/>
            </a:pPr>
            <a:r>
              <a:rPr lang="fr-FR" sz="1700" dirty="0">
                <a:solidFill>
                  <a:schemeClr val="bg1"/>
                </a:solidFill>
              </a:rPr>
              <a:t>1,2 % à 0-12 mois</a:t>
            </a:r>
          </a:p>
          <a:p>
            <a:pPr marL="800100" lvl="1" indent="-342900">
              <a:buFont typeface="Arial" panose="020B0604020202020204" pitchFamily="34" charset="0"/>
              <a:buChar char="•"/>
            </a:pPr>
            <a:r>
              <a:rPr lang="fr-FR" sz="1700" dirty="0">
                <a:solidFill>
                  <a:schemeClr val="bg1"/>
                </a:solidFill>
              </a:rPr>
              <a:t>0,7 % à 12 mois et plus</a:t>
            </a:r>
          </a:p>
          <a:p>
            <a:pPr marL="342900" indent="-342900">
              <a:buFont typeface="+mj-lt"/>
              <a:buAutoNum type="arabicPeriod"/>
            </a:pPr>
            <a:r>
              <a:rPr lang="fr-FR" sz="1700" dirty="0">
                <a:solidFill>
                  <a:schemeClr val="bg1"/>
                </a:solidFill>
              </a:rPr>
              <a:t>Valeurs de tracé</a:t>
            </a:r>
          </a:p>
          <a:p>
            <a:pPr marL="342900" indent="-342900">
              <a:buFont typeface="+mj-lt"/>
              <a:buAutoNum type="arabicPeriod"/>
            </a:pPr>
            <a:r>
              <a:rPr lang="fr-FR" sz="1700" dirty="0">
                <a:solidFill>
                  <a:schemeClr val="bg1"/>
                </a:solidFill>
              </a:rPr>
              <a:t>Examiner les schémas d'allaitement (dernière mise à jour pour le SSA en 2023-24)</a:t>
            </a:r>
          </a:p>
        </p:txBody>
      </p:sp>
      <p:sp>
        <p:nvSpPr>
          <p:cNvPr id="8" name="Rectangle 7">
            <a:extLst>
              <a:ext uri="{FF2B5EF4-FFF2-40B4-BE49-F238E27FC236}">
                <a16:creationId xmlns:a16="http://schemas.microsoft.com/office/drawing/2014/main" id="{96BFEA02-5D8D-71CB-008B-13CC97591BFD}"/>
              </a:ext>
            </a:extLst>
          </p:cNvPr>
          <p:cNvSpPr/>
          <p:nvPr/>
        </p:nvSpPr>
        <p:spPr>
          <a:xfrm>
            <a:off x="7652827" y="2391007"/>
            <a:ext cx="365760" cy="6894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963C808-A5F6-686A-27F7-B4FBE137B6AE}"/>
              </a:ext>
            </a:extLst>
          </p:cNvPr>
          <p:cNvSpPr/>
          <p:nvPr/>
        </p:nvSpPr>
        <p:spPr>
          <a:xfrm>
            <a:off x="7542337" y="3229605"/>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960243A-C8D6-6579-DA8E-B2C62BC8D882}"/>
              </a:ext>
            </a:extLst>
          </p:cNvPr>
          <p:cNvSpPr/>
          <p:nvPr/>
        </p:nvSpPr>
        <p:spPr>
          <a:xfrm>
            <a:off x="9345645" y="101863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
        <p:nvSpPr>
          <p:cNvPr id="11" name="Oval 10">
            <a:extLst>
              <a:ext uri="{FF2B5EF4-FFF2-40B4-BE49-F238E27FC236}">
                <a16:creationId xmlns:a16="http://schemas.microsoft.com/office/drawing/2014/main" id="{305D5A71-A7CB-BF2A-1E65-41DCA0456278}"/>
              </a:ext>
            </a:extLst>
          </p:cNvPr>
          <p:cNvSpPr/>
          <p:nvPr/>
        </p:nvSpPr>
        <p:spPr>
          <a:xfrm>
            <a:off x="7456684" y="221080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12" name="Oval 11">
            <a:extLst>
              <a:ext uri="{FF2B5EF4-FFF2-40B4-BE49-F238E27FC236}">
                <a16:creationId xmlns:a16="http://schemas.microsoft.com/office/drawing/2014/main" id="{7CE76D5C-03DC-6B23-3EE7-75DDA07EDB05}"/>
              </a:ext>
            </a:extLst>
          </p:cNvPr>
          <p:cNvSpPr/>
          <p:nvPr/>
        </p:nvSpPr>
        <p:spPr>
          <a:xfrm>
            <a:off x="7256056" y="3008625"/>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sp>
        <p:nvSpPr>
          <p:cNvPr id="13" name="Rectangle 12">
            <a:extLst>
              <a:ext uri="{FF2B5EF4-FFF2-40B4-BE49-F238E27FC236}">
                <a16:creationId xmlns:a16="http://schemas.microsoft.com/office/drawing/2014/main" id="{55D04721-FD56-74F2-93E1-2168C7790405}"/>
              </a:ext>
            </a:extLst>
          </p:cNvPr>
          <p:cNvSpPr/>
          <p:nvPr/>
        </p:nvSpPr>
        <p:spPr>
          <a:xfrm>
            <a:off x="7462838" y="4729412"/>
            <a:ext cx="581024" cy="381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551129B2-94FE-94D6-8D0E-93C167F91E6C}"/>
              </a:ext>
            </a:extLst>
          </p:cNvPr>
          <p:cNvSpPr/>
          <p:nvPr/>
        </p:nvSpPr>
        <p:spPr>
          <a:xfrm>
            <a:off x="7276074" y="4562813"/>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4</a:t>
            </a:r>
          </a:p>
        </p:txBody>
      </p:sp>
      <p:sp>
        <p:nvSpPr>
          <p:cNvPr id="15" name="Oval 14">
            <a:extLst>
              <a:ext uri="{FF2B5EF4-FFF2-40B4-BE49-F238E27FC236}">
                <a16:creationId xmlns:a16="http://schemas.microsoft.com/office/drawing/2014/main" id="{90577C4A-654E-40AF-FB60-862ACC2972F4}"/>
              </a:ext>
            </a:extLst>
          </p:cNvPr>
          <p:cNvSpPr/>
          <p:nvPr/>
        </p:nvSpPr>
        <p:spPr>
          <a:xfrm>
            <a:off x="7946716"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5</a:t>
            </a:r>
          </a:p>
        </p:txBody>
      </p:sp>
      <p:sp>
        <p:nvSpPr>
          <p:cNvPr id="18" name="Oval 17">
            <a:extLst>
              <a:ext uri="{FF2B5EF4-FFF2-40B4-BE49-F238E27FC236}">
                <a16:creationId xmlns:a16="http://schemas.microsoft.com/office/drawing/2014/main" id="{2312A74C-9CE5-12B8-B5FF-E0EA35E516B1}"/>
              </a:ext>
            </a:extLst>
          </p:cNvPr>
          <p:cNvSpPr/>
          <p:nvPr/>
        </p:nvSpPr>
        <p:spPr>
          <a:xfrm>
            <a:off x="5038718" y="5504382"/>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a:solidFill>
                  <a:srgbClr val="FF0000"/>
                </a:solidFill>
                <a:latin typeface="Calibri (Body)"/>
              </a:rPr>
              <a:t>6</a:t>
            </a:r>
            <a:endParaRPr lang="en-US" sz="1400" b="1" dirty="0">
              <a:solidFill>
                <a:srgbClr val="FF0000"/>
              </a:solidFill>
              <a:latin typeface="Calibri (Body)"/>
            </a:endParaRPr>
          </a:p>
        </p:txBody>
      </p:sp>
      <p:pic>
        <p:nvPicPr>
          <p:cNvPr id="19" name="Picture 18">
            <a:extLst>
              <a:ext uri="{FF2B5EF4-FFF2-40B4-BE49-F238E27FC236}">
                <a16:creationId xmlns:a16="http://schemas.microsoft.com/office/drawing/2014/main" id="{1C5DF5F6-6290-B787-5D62-3055A9D475D3}"/>
              </a:ext>
            </a:extLst>
          </p:cNvPr>
          <p:cNvPicPr>
            <a:picLocks noChangeAspect="1"/>
          </p:cNvPicPr>
          <p:nvPr/>
        </p:nvPicPr>
        <p:blipFill>
          <a:blip r:embed="rId4"/>
          <a:stretch>
            <a:fillRect/>
          </a:stretch>
        </p:blipFill>
        <p:spPr>
          <a:xfrm>
            <a:off x="673022" y="32177"/>
            <a:ext cx="2145051" cy="703779"/>
          </a:xfrm>
          <a:prstGeom prst="rect">
            <a:avLst/>
          </a:prstGeom>
          <a:ln>
            <a:solidFill>
              <a:schemeClr val="tx1"/>
            </a:solidFill>
          </a:ln>
        </p:spPr>
      </p:pic>
      <p:sp>
        <p:nvSpPr>
          <p:cNvPr id="5" name="TextBox 4">
            <a:extLst>
              <a:ext uri="{FF2B5EF4-FFF2-40B4-BE49-F238E27FC236}">
                <a16:creationId xmlns:a16="http://schemas.microsoft.com/office/drawing/2014/main" id="{0A20D86E-CDB8-58F6-A03E-C03F997B21D5}"/>
              </a:ext>
            </a:extLst>
          </p:cNvPr>
          <p:cNvSpPr txBox="1"/>
          <p:nvPr/>
        </p:nvSpPr>
        <p:spPr>
          <a:xfrm>
            <a:off x="3739907" y="5936654"/>
            <a:ext cx="5971498" cy="830997"/>
          </a:xfrm>
          <a:prstGeom prst="rect">
            <a:avLst/>
          </a:prstGeom>
          <a:solidFill>
            <a:schemeClr val="accent2">
              <a:lumMod val="20000"/>
              <a:lumOff val="80000"/>
            </a:schemeClr>
          </a:solidFill>
          <a:ln w="28575">
            <a:solidFill>
              <a:schemeClr val="tx1"/>
            </a:solidFill>
          </a:ln>
          <a:effectLst>
            <a:outerShdw blurRad="50800" dist="38100" dir="2700000" algn="tl" rotWithShape="0">
              <a:prstClr val="black">
                <a:alpha val="40000"/>
              </a:prstClr>
            </a:outerShdw>
          </a:effectLst>
        </p:spPr>
        <p:txBody>
          <a:bodyPr wrap="square" rtlCol="0">
            <a:spAutoFit/>
          </a:bodyPr>
          <a:lstStyle/>
          <a:p>
            <a:r>
              <a:rPr lang="fr-FR" sz="1600" dirty="0">
                <a:solidFill>
                  <a:schemeClr val="tx1"/>
                </a:solidFill>
              </a:rPr>
              <a:t>Si vous disposez de données fiables sur la rétention du traitement antirétroviral à l'accouchement et pendant l'allaitement, </a:t>
            </a:r>
            <a:r>
              <a:rPr lang="fr-FR" sz="1600" b="1" dirty="0">
                <a:solidFill>
                  <a:schemeClr val="tx1"/>
                </a:solidFill>
              </a:rPr>
              <a:t>veuillez les utiliser.</a:t>
            </a:r>
          </a:p>
        </p:txBody>
      </p:sp>
    </p:spTree>
    <p:extLst>
      <p:ext uri="{BB962C8B-B14F-4D97-AF65-F5344CB8AC3E}">
        <p14:creationId xmlns:p14="http://schemas.microsoft.com/office/powerpoint/2010/main" val="244332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704FD3-7903-1380-6BBB-EA3CDD86E869}"/>
              </a:ext>
            </a:extLst>
          </p:cNvPr>
          <p:cNvSpPr>
            <a:spLocks noGrp="1"/>
          </p:cNvSpPr>
          <p:nvPr>
            <p:ph type="title"/>
          </p:nvPr>
        </p:nvSpPr>
        <p:spPr/>
        <p:txBody>
          <a:bodyPr>
            <a:normAutofit/>
          </a:bodyPr>
          <a:lstStyle/>
          <a:p>
            <a:r>
              <a:rPr lang="fr-FR" sz="3200" b="1" noProof="0" dirty="0"/>
              <a:t>PTME</a:t>
            </a:r>
            <a:br>
              <a:rPr lang="fr-FR" sz="3200" b="1" noProof="0" dirty="0"/>
            </a:br>
            <a:r>
              <a:rPr lang="fr-FR" sz="3200" noProof="0" dirty="0"/>
              <a:t>Valeurs du graphique</a:t>
            </a:r>
          </a:p>
        </p:txBody>
      </p:sp>
      <p:pic>
        <p:nvPicPr>
          <p:cNvPr id="11" name="Content Placeholder 10">
            <a:extLst>
              <a:ext uri="{FF2B5EF4-FFF2-40B4-BE49-F238E27FC236}">
                <a16:creationId xmlns:a16="http://schemas.microsoft.com/office/drawing/2014/main" id="{C7DA09D7-704F-FE4C-135E-6F42371ABC1D}"/>
              </a:ext>
            </a:extLst>
          </p:cNvPr>
          <p:cNvPicPr>
            <a:picLocks noGrp="1" noChangeAspect="1"/>
          </p:cNvPicPr>
          <p:nvPr>
            <p:ph idx="1"/>
          </p:nvPr>
        </p:nvPicPr>
        <p:blipFill>
          <a:blip r:embed="rId2"/>
          <a:stretch>
            <a:fillRect/>
          </a:stretch>
        </p:blipFill>
        <p:spPr>
          <a:xfrm>
            <a:off x="4059634" y="1144755"/>
            <a:ext cx="7315200" cy="4089198"/>
          </a:xfrm>
        </p:spPr>
      </p:pic>
      <p:sp>
        <p:nvSpPr>
          <p:cNvPr id="12" name="TextBox 11">
            <a:extLst>
              <a:ext uri="{FF2B5EF4-FFF2-40B4-BE49-F238E27FC236}">
                <a16:creationId xmlns:a16="http://schemas.microsoft.com/office/drawing/2014/main" id="{E4BC3E74-4F05-84B8-7853-74FCB0CF2042}"/>
              </a:ext>
            </a:extLst>
          </p:cNvPr>
          <p:cNvSpPr txBox="1"/>
          <p:nvPr/>
        </p:nvSpPr>
        <p:spPr>
          <a:xfrm>
            <a:off x="4296701" y="5237225"/>
            <a:ext cx="6841067" cy="646331"/>
          </a:xfrm>
          <a:prstGeom prst="rect">
            <a:avLst/>
          </a:prstGeom>
          <a:noFill/>
        </p:spPr>
        <p:txBody>
          <a:bodyPr wrap="square" rtlCol="0">
            <a:spAutoFit/>
          </a:bodyPr>
          <a:lstStyle/>
          <a:p>
            <a:r>
              <a:rPr lang="en-US"/>
              <a:t>Les différences importantes d'une année sur l'autre dans les chiffres globaux de la PTME ou dans les combinaisons de régimes peuvent être le symptôme d'erreurs de saisie des données.</a:t>
            </a:r>
          </a:p>
        </p:txBody>
      </p:sp>
      <p:pic>
        <p:nvPicPr>
          <p:cNvPr id="13" name="Picture 12">
            <a:extLst>
              <a:ext uri="{FF2B5EF4-FFF2-40B4-BE49-F238E27FC236}">
                <a16:creationId xmlns:a16="http://schemas.microsoft.com/office/drawing/2014/main" id="{20DD7292-DA2A-DA00-D962-4CA21383FC16}"/>
              </a:ext>
            </a:extLst>
          </p:cNvPr>
          <p:cNvPicPr>
            <a:picLocks noChangeAspect="1"/>
          </p:cNvPicPr>
          <p:nvPr/>
        </p:nvPicPr>
        <p:blipFill>
          <a:blip r:embed="rId3"/>
          <a:stretch>
            <a:fillRect/>
          </a:stretch>
        </p:blipFill>
        <p:spPr>
          <a:xfrm>
            <a:off x="3734218" y="87451"/>
            <a:ext cx="3019508" cy="990683"/>
          </a:xfrm>
          <a:prstGeom prst="rect">
            <a:avLst/>
          </a:prstGeom>
          <a:ln>
            <a:solidFill>
              <a:schemeClr val="tx1"/>
            </a:solidFill>
          </a:ln>
        </p:spPr>
      </p:pic>
    </p:spTree>
    <p:extLst>
      <p:ext uri="{BB962C8B-B14F-4D97-AF65-F5344CB8AC3E}">
        <p14:creationId xmlns:p14="http://schemas.microsoft.com/office/powerpoint/2010/main" val="6179273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F6BECB-DD65-9E6B-179B-D2C693A952A1}"/>
              </a:ext>
            </a:extLst>
          </p:cNvPr>
          <p:cNvPicPr>
            <a:picLocks noChangeAspect="1"/>
          </p:cNvPicPr>
          <p:nvPr/>
        </p:nvPicPr>
        <p:blipFill>
          <a:blip r:embed="rId2"/>
          <a:stretch>
            <a:fillRect/>
          </a:stretch>
        </p:blipFill>
        <p:spPr>
          <a:xfrm>
            <a:off x="3657600" y="713232"/>
            <a:ext cx="7901057" cy="5431536"/>
          </a:xfrm>
          <a:prstGeom prst="rect">
            <a:avLst/>
          </a:prstGeom>
        </p:spPr>
      </p:pic>
      <p:sp>
        <p:nvSpPr>
          <p:cNvPr id="12" name="Title 1">
            <a:extLst>
              <a:ext uri="{FF2B5EF4-FFF2-40B4-BE49-F238E27FC236}">
                <a16:creationId xmlns:a16="http://schemas.microsoft.com/office/drawing/2014/main" id="{25B2BBC0-F0A4-412F-9AC2-9C3EFC882DDB}"/>
              </a:ext>
            </a:extLst>
          </p:cNvPr>
          <p:cNvSpPr txBox="1">
            <a:spLocks/>
          </p:cNvSpPr>
          <p:nvPr/>
        </p:nvSpPr>
        <p:spPr>
          <a:xfrm>
            <a:off x="252919" y="1123838"/>
            <a:ext cx="2947482" cy="10764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a:lstStyle>
          <a:p>
            <a:r>
              <a:rPr lang="en-US" sz="3200" b="1"/>
              <a:t>Tests de CPN</a:t>
            </a:r>
            <a:endParaRPr lang="en-US" sz="3200" b="1" dirty="0"/>
          </a:p>
        </p:txBody>
      </p:sp>
      <p:sp>
        <p:nvSpPr>
          <p:cNvPr id="13" name="TextBox 12">
            <a:extLst>
              <a:ext uri="{FF2B5EF4-FFF2-40B4-BE49-F238E27FC236}">
                <a16:creationId xmlns:a16="http://schemas.microsoft.com/office/drawing/2014/main" id="{1F30CDB9-CA25-890F-6358-477850F9FCD8}"/>
              </a:ext>
            </a:extLst>
          </p:cNvPr>
          <p:cNvSpPr txBox="1"/>
          <p:nvPr/>
        </p:nvSpPr>
        <p:spPr>
          <a:xfrm>
            <a:off x="256033" y="2009466"/>
            <a:ext cx="2944368" cy="2308324"/>
          </a:xfrm>
          <a:prstGeom prst="rect">
            <a:avLst/>
          </a:prstGeom>
          <a:noFill/>
        </p:spPr>
        <p:txBody>
          <a:bodyPr wrap="square" rtlCol="0">
            <a:spAutoFit/>
          </a:bodyPr>
          <a:lstStyle/>
          <a:p>
            <a:pPr marL="342900" indent="-342900">
              <a:buFont typeface="+mj-lt"/>
              <a:buAutoNum type="arabicPeriod"/>
            </a:pPr>
            <a:r>
              <a:rPr lang="en-US" sz="1800">
                <a:solidFill>
                  <a:schemeClr val="bg1"/>
                </a:solidFill>
              </a:rPr>
              <a:t>Saisir les données pour 2024</a:t>
            </a:r>
          </a:p>
          <a:p>
            <a:pPr marL="342900" indent="-342900">
              <a:buFont typeface="+mj-lt"/>
              <a:buAutoNum type="arabicPeriod"/>
            </a:pPr>
            <a:r>
              <a:rPr lang="en-US">
                <a:solidFill>
                  <a:schemeClr val="bg1"/>
                </a:solidFill>
              </a:rPr>
              <a:t>Calculez et saisissez la prévalence du VIH lors des consultations prénatales : vérifiez qu'elle correspond au calcul de l'AIM.</a:t>
            </a:r>
          </a:p>
          <a:p>
            <a:pPr marL="342900" indent="-342900">
              <a:buFont typeface="+mj-lt"/>
              <a:buAutoNum type="arabicPeriod"/>
            </a:pPr>
            <a:r>
              <a:rPr lang="en-US">
                <a:solidFill>
                  <a:schemeClr val="bg1"/>
                </a:solidFill>
              </a:rPr>
              <a:t>Examinez les graphiques et le tableau d'état pour détecter d'éventuels problèmes de qualité des données.</a:t>
            </a:r>
          </a:p>
        </p:txBody>
      </p:sp>
      <p:sp>
        <p:nvSpPr>
          <p:cNvPr id="14" name="Rectangle 13">
            <a:extLst>
              <a:ext uri="{FF2B5EF4-FFF2-40B4-BE49-F238E27FC236}">
                <a16:creationId xmlns:a16="http://schemas.microsoft.com/office/drawing/2014/main" id="{D4794A83-9F31-1B3B-EDF7-DB6DD5F40FAC}"/>
              </a:ext>
            </a:extLst>
          </p:cNvPr>
          <p:cNvSpPr/>
          <p:nvPr/>
        </p:nvSpPr>
        <p:spPr>
          <a:xfrm>
            <a:off x="7195216" y="1447168"/>
            <a:ext cx="508000" cy="141922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9C685D0-57BF-2F60-D957-8244ED925FF4}"/>
              </a:ext>
            </a:extLst>
          </p:cNvPr>
          <p:cNvSpPr/>
          <p:nvPr/>
        </p:nvSpPr>
        <p:spPr>
          <a:xfrm>
            <a:off x="7195216" y="3231590"/>
            <a:ext cx="508000" cy="243078"/>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Oval 15">
            <a:extLst>
              <a:ext uri="{FF2B5EF4-FFF2-40B4-BE49-F238E27FC236}">
                <a16:creationId xmlns:a16="http://schemas.microsoft.com/office/drawing/2014/main" id="{4484835F-EAD1-0666-0D97-46896A11D3BC}"/>
              </a:ext>
            </a:extLst>
          </p:cNvPr>
          <p:cNvSpPr/>
          <p:nvPr/>
        </p:nvSpPr>
        <p:spPr>
          <a:xfrm>
            <a:off x="6920129" y="2017937"/>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1</a:t>
            </a:r>
          </a:p>
        </p:txBody>
      </p:sp>
      <p:sp>
        <p:nvSpPr>
          <p:cNvPr id="17" name="Oval 16">
            <a:extLst>
              <a:ext uri="{FF2B5EF4-FFF2-40B4-BE49-F238E27FC236}">
                <a16:creationId xmlns:a16="http://schemas.microsoft.com/office/drawing/2014/main" id="{15F8B6DD-A5AB-351F-D686-83B0E68D1FEB}"/>
              </a:ext>
            </a:extLst>
          </p:cNvPr>
          <p:cNvSpPr/>
          <p:nvPr/>
        </p:nvSpPr>
        <p:spPr>
          <a:xfrm>
            <a:off x="6924535" y="3170249"/>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2</a:t>
            </a:r>
          </a:p>
        </p:txBody>
      </p:sp>
      <p:sp>
        <p:nvSpPr>
          <p:cNvPr id="18" name="Oval 17">
            <a:extLst>
              <a:ext uri="{FF2B5EF4-FFF2-40B4-BE49-F238E27FC236}">
                <a16:creationId xmlns:a16="http://schemas.microsoft.com/office/drawing/2014/main" id="{53A301D0-319D-31BE-BE0E-AA654D557152}"/>
              </a:ext>
            </a:extLst>
          </p:cNvPr>
          <p:cNvSpPr/>
          <p:nvPr/>
        </p:nvSpPr>
        <p:spPr>
          <a:xfrm>
            <a:off x="4626931" y="3761578"/>
            <a:ext cx="365760" cy="365760"/>
          </a:xfrm>
          <a:prstGeom prst="ellipse">
            <a:avLst/>
          </a:prstGeom>
          <a:solidFill>
            <a:srgbClr val="FFFFCC"/>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rgbClr val="FF0000"/>
                </a:solidFill>
                <a:latin typeface="Calibri (Body)"/>
              </a:rPr>
              <a:t>3</a:t>
            </a:r>
          </a:p>
        </p:txBody>
      </p:sp>
    </p:spTree>
    <p:extLst>
      <p:ext uri="{BB962C8B-B14F-4D97-AF65-F5344CB8AC3E}">
        <p14:creationId xmlns:p14="http://schemas.microsoft.com/office/powerpoint/2010/main" val="4162600275"/>
      </p:ext>
    </p:extLst>
  </p:cSld>
  <p:clrMapOvr>
    <a:masterClrMapping/>
  </p:clrMapOvr>
</p:sld>
</file>

<file path=ppt/theme/theme1.xml><?xml version="1.0" encoding="utf-8"?>
<a:theme xmlns:a="http://schemas.openxmlformats.org/drawingml/2006/main" name="Frame">
  <a:themeElements>
    <a:clrScheme name="Frame">
      <a:dk1>
        <a:srgbClr val="000000"/>
      </a:dk1>
      <a:lt1>
        <a:srgbClr val="FFFFFF"/>
      </a:lt1>
      <a:dk2>
        <a:srgbClr val="545454"/>
      </a:dk2>
      <a:lt2>
        <a:srgbClr val="BFBFBF"/>
      </a:lt2>
      <a:accent1>
        <a:srgbClr val="40BAD2"/>
      </a:accent1>
      <a:accent2>
        <a:srgbClr val="FAB900"/>
      </a:accent2>
      <a:accent3>
        <a:srgbClr val="90BB23"/>
      </a:accent3>
      <a:accent4>
        <a:srgbClr val="EE7008"/>
      </a:accent4>
      <a:accent5>
        <a:srgbClr val="1AB39F"/>
      </a:accent5>
      <a:accent6>
        <a:srgbClr val="D5393D"/>
      </a:accent6>
      <a:hlink>
        <a:srgbClr val="90BB23"/>
      </a:hlink>
      <a:folHlink>
        <a:srgbClr val="EE7008"/>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629A0216-3BBD-45C0-B63F-2683BEA18F6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Flow_SignoffStatus xmlns="288ef829-98c5-46d1-83dc-c2ef7c814da2" xsi:nil="true"/>
    <TaxCatchAll xmlns="2ddeef39-65d3-4660-94f2-f063f949c57e" xsi:nil="true"/>
    <lcf76f155ced4ddcb4097134ff3c332f xmlns="288ef829-98c5-46d1-83dc-c2ef7c814da2">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6893E641F549574BB805BD9C73365D4F" ma:contentTypeVersion="21" ma:contentTypeDescription="Create a new document." ma:contentTypeScope="" ma:versionID="848d5250be30190ee293fa977b7b3659">
  <xsd:schema xmlns:xsd="http://www.w3.org/2001/XMLSchema" xmlns:xs="http://www.w3.org/2001/XMLSchema" xmlns:p="http://schemas.microsoft.com/office/2006/metadata/properties" xmlns:ns1="http://schemas.microsoft.com/sharepoint/v3" xmlns:ns2="288ef829-98c5-46d1-83dc-c2ef7c814da2" xmlns:ns3="2ddeef39-65d3-4660-94f2-f063f949c57e" targetNamespace="http://schemas.microsoft.com/office/2006/metadata/properties" ma:root="true" ma:fieldsID="f067d9dc7eb05f16e5031dc3fd13465b" ns1:_="" ns2:_="" ns3:_="">
    <xsd:import namespace="http://schemas.microsoft.com/sharepoint/v3"/>
    <xsd:import namespace="288ef829-98c5-46d1-83dc-c2ef7c814da2"/>
    <xsd:import namespace="2ddeef39-65d3-4660-94f2-f063f949c57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_Flow_SignoffStatus" minOccurs="0"/>
                <xsd:element ref="ns2:lcf76f155ced4ddcb4097134ff3c332f" minOccurs="0"/>
                <xsd:element ref="ns3:TaxCatchAll"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7" nillable="true" ma:displayName="Unified Compliance Policy Properties" ma:hidden="true" ma:internalName="_ip_UnifiedCompliancePolicyProperties">
      <xsd:simpleType>
        <xsd:restriction base="dms:Note"/>
      </xsd:simpleType>
    </xsd:element>
    <xsd:element name="_ip_UnifiedCompliancePolicyUIAction" ma:index="2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88ef829-98c5-46d1-83dc-c2ef7c814da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_Flow_SignoffStatus" ma:index="21" nillable="true" ma:displayName="Sign-off status" ma:internalName="Sign_x002d_off_x0020_status">
      <xsd:simpleType>
        <xsd:restriction base="dms:Text"/>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f008808e-a4ff-498b-8b44-8869f1dca9f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deef39-65d3-4660-94f2-f063f949c57e"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f1142ec6-8224-48c2-babf-013e8b339833}" ma:internalName="TaxCatchAll" ma:showField="CatchAllData" ma:web="2ddeef39-65d3-4660-94f2-f063f949c57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C3348D8-5DCF-4FC6-BCAF-DC16A5F324AE}">
  <ds:schemaRefs>
    <ds:schemaRef ds:uri="288ef829-98c5-46d1-83dc-c2ef7c814da2"/>
    <ds:schemaRef ds:uri="2ddeef39-65d3-4660-94f2-f063f949c57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B4EDAF41-5992-4EE0-98A8-641B9CA786A9}"/>
</file>

<file path=customXml/itemProps3.xml><?xml version="1.0" encoding="utf-8"?>
<ds:datastoreItem xmlns:ds="http://schemas.openxmlformats.org/officeDocument/2006/customXml" ds:itemID="{6DB5B80E-5266-4E5E-8844-31FC27D1D27B}">
  <ds:schemaRefs>
    <ds:schemaRef ds:uri="http://schemas.microsoft.com/sharepoint/v3/contenttype/forms"/>
  </ds:schemaRefs>
</ds:datastoreItem>
</file>

<file path=docMetadata/LabelInfo.xml><?xml version="1.0" encoding="utf-8"?>
<clbl:labelList xmlns:clbl="http://schemas.microsoft.com/office/2020/mipLabelMetadata">
  <clbl:label id="{c2e1cf9b-e1b6-44eb-8021-428c292d3eb5}" enabled="0" method="" siteId="{c2e1cf9b-e1b6-44eb-8021-428c292d3eb5}" removed="1"/>
</clbl:labelList>
</file>

<file path=docProps/app.xml><?xml version="1.0" encoding="utf-8"?>
<Properties xmlns="http://schemas.openxmlformats.org/officeDocument/2006/extended-properties" xmlns:vt="http://schemas.openxmlformats.org/officeDocument/2006/docPropsVTypes">
  <Template>TM03457475[[fn=Frame]]</Template>
  <TotalTime>2938</TotalTime>
  <Words>1766</Words>
  <Application>Microsoft Office PowerPoint</Application>
  <PresentationFormat>Widescreen</PresentationFormat>
  <Paragraphs>210</Paragraphs>
  <Slides>27</Slides>
  <Notes>7</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Arial</vt:lpstr>
      <vt:lpstr>Calibri</vt:lpstr>
      <vt:lpstr>Calibri (Body)</vt:lpstr>
      <vt:lpstr>Corbel</vt:lpstr>
      <vt:lpstr>Wingdings 2</vt:lpstr>
      <vt:lpstr>Frame</vt:lpstr>
      <vt:lpstr>Comment mettre à jour votre fichier Spectrum</vt:lpstr>
      <vt:lpstr>Logiciel Spectrum pour 2025  Version de bureau</vt:lpstr>
      <vt:lpstr>Si vous utilisez des fichiers Spectrum nationaux :  Mise à jour des données démographiques du WPP 2024</vt:lpstr>
      <vt:lpstr>Réviser l'estimation de la population</vt:lpstr>
      <vt:lpstr>PowerPoint Presentation</vt:lpstr>
      <vt:lpstr>Mise à jour des données du programme</vt:lpstr>
      <vt:lpstr>PTME</vt:lpstr>
      <vt:lpstr>PTME Valeurs du graphique</vt:lpstr>
      <vt:lpstr>PowerPoint Presentation</vt:lpstr>
      <vt:lpstr>PowerPoint Presentation</vt:lpstr>
      <vt:lpstr>TAR Adultes </vt:lpstr>
      <vt:lpstr>PowerPoint Presentation</vt:lpstr>
      <vt:lpstr>TARV par âge</vt:lpstr>
      <vt:lpstr>PowerPoint Presentation</vt:lpstr>
      <vt:lpstr>Connaissance du statut</vt:lpstr>
      <vt:lpstr>PowerPoint Presentation</vt:lpstr>
      <vt:lpstr>PowerPoint Presentation</vt:lpstr>
      <vt:lpstr>PowerPoint Presentation</vt:lpstr>
      <vt:lpstr>PowerPoint Presentation</vt:lpstr>
      <vt:lpstr>Méningite à cryptocoques</vt:lpstr>
      <vt:lpstr>PowerPoint Presentation</vt:lpstr>
      <vt:lpstr>PowerPoint Presentation</vt:lpstr>
      <vt:lpstr>PowerPoint Presentation</vt:lpstr>
      <vt:lpstr>PowerPoint Presentation</vt:lpstr>
      <vt:lpstr>Étapes couvertes</vt:lpstr>
      <vt:lpstr>Étapes de création des estimations pour 2025</vt:lpstr>
      <vt:lpstr>Merci de votre attention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MAHY, Mary</dc:creator>
  <cp:keywords>, docId:FD213BF11F18FF74004864E282CDBA27</cp:keywords>
  <cp:lastModifiedBy>WANYEKI, Ian</cp:lastModifiedBy>
  <cp:revision>388</cp:revision>
  <cp:lastPrinted>2021-11-24T09:18:03Z</cp:lastPrinted>
  <dcterms:created xsi:type="dcterms:W3CDTF">2020-10-27T09:55:01Z</dcterms:created>
  <dcterms:modified xsi:type="dcterms:W3CDTF">2025-01-22T14:30:23Z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0x0101006893E641F549574BB805BD9C73365D4F</vt:lpwstr>
  </property>
  <property fmtid="{D5CDD505-2E9C-101B-9397-08002B2CF9AE}" pid="3" name="MediaServiceImageTags">
    <vt:lpwstr/>
  </property>
</Properties>
</file>