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slideLayouts/slideLayout5.xml" ContentType="application/vnd.openxmlformats-officedocument.presentationml.slideLayout+xml"/>
  <Override PartName="/ppt/theme/theme6.xml" ContentType="application/vnd.openxmlformats-officedocument.theme+xml"/>
  <Override PartName="/ppt/slideLayouts/slideLayout6.xml" ContentType="application/vnd.openxmlformats-officedocument.presentationml.slideLayout+xml"/>
  <Override PartName="/ppt/theme/theme7.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52" r:id="rId4"/>
    <p:sldMasterId id="2147483854" r:id="rId5"/>
    <p:sldMasterId id="2147483859" r:id="rId6"/>
    <p:sldMasterId id="2147483861" r:id="rId7"/>
    <p:sldMasterId id="2147483863" r:id="rId8"/>
    <p:sldMasterId id="2147483865" r:id="rId9"/>
    <p:sldMasterId id="2147483867" r:id="rId10"/>
    <p:sldMasterId id="2147483871" r:id="rId11"/>
  </p:sldMasterIdLst>
  <p:notesMasterIdLst>
    <p:notesMasterId r:id="rId25"/>
  </p:notesMasterIdLst>
  <p:sldIdLst>
    <p:sldId id="1600" r:id="rId12"/>
    <p:sldId id="281" r:id="rId13"/>
    <p:sldId id="308" r:id="rId14"/>
    <p:sldId id="296" r:id="rId15"/>
    <p:sldId id="285" r:id="rId16"/>
    <p:sldId id="1601" r:id="rId17"/>
    <p:sldId id="1602" r:id="rId18"/>
    <p:sldId id="288" r:id="rId19"/>
    <p:sldId id="290" r:id="rId20"/>
    <p:sldId id="1603" r:id="rId21"/>
    <p:sldId id="295" r:id="rId22"/>
    <p:sldId id="309" r:id="rId23"/>
    <p:sldId id="310"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5B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9738" autoAdjust="0"/>
  </p:normalViewPr>
  <p:slideViewPr>
    <p:cSldViewPr snapToGrid="0">
      <p:cViewPr varScale="1">
        <p:scale>
          <a:sx n="87" d="100"/>
          <a:sy n="87" d="100"/>
        </p:scale>
        <p:origin x="1428" y="60"/>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0.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8.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WODZI, Desire Tarwireyi" userId="f2e414da-657a-4eae-9cb2-9d4947cf517c" providerId="ADAL" clId="{8A27818D-0C9D-44CA-BA7C-EF69D684DFEB}"/>
    <pc:docChg chg="modSld">
      <pc:chgData name="RWODZI, Desire Tarwireyi" userId="f2e414da-657a-4eae-9cb2-9d4947cf517c" providerId="ADAL" clId="{8A27818D-0C9D-44CA-BA7C-EF69D684DFEB}" dt="2023-12-01T07:30:24.776" v="5" actId="404"/>
      <pc:docMkLst>
        <pc:docMk/>
      </pc:docMkLst>
      <pc:sldChg chg="modSp mod">
        <pc:chgData name="RWODZI, Desire Tarwireyi" userId="f2e414da-657a-4eae-9cb2-9d4947cf517c" providerId="ADAL" clId="{8A27818D-0C9D-44CA-BA7C-EF69D684DFEB}" dt="2023-12-01T07:30:02.048" v="2" actId="1076"/>
        <pc:sldMkLst>
          <pc:docMk/>
          <pc:sldMk cId="2801576147" sldId="288"/>
        </pc:sldMkLst>
        <pc:spChg chg="mod">
          <ac:chgData name="RWODZI, Desire Tarwireyi" userId="f2e414da-657a-4eae-9cb2-9d4947cf517c" providerId="ADAL" clId="{8A27818D-0C9D-44CA-BA7C-EF69D684DFEB}" dt="2023-12-01T07:30:02.048" v="2" actId="1076"/>
          <ac:spMkLst>
            <pc:docMk/>
            <pc:sldMk cId="2801576147" sldId="288"/>
            <ac:spMk id="3" creationId="{35D3819E-C639-53AF-A3C7-5B373774EF57}"/>
          </ac:spMkLst>
        </pc:spChg>
      </pc:sldChg>
      <pc:sldChg chg="modSp mod">
        <pc:chgData name="RWODZI, Desire Tarwireyi" userId="f2e414da-657a-4eae-9cb2-9d4947cf517c" providerId="ADAL" clId="{8A27818D-0C9D-44CA-BA7C-EF69D684DFEB}" dt="2023-12-01T07:30:24.776" v="5" actId="404"/>
        <pc:sldMkLst>
          <pc:docMk/>
          <pc:sldMk cId="2929042914" sldId="295"/>
        </pc:sldMkLst>
        <pc:spChg chg="mod">
          <ac:chgData name="RWODZI, Desire Tarwireyi" userId="f2e414da-657a-4eae-9cb2-9d4947cf517c" providerId="ADAL" clId="{8A27818D-0C9D-44CA-BA7C-EF69D684DFEB}" dt="2023-12-01T07:30:24.776" v="5" actId="404"/>
          <ac:spMkLst>
            <pc:docMk/>
            <pc:sldMk cId="2929042914" sldId="295"/>
            <ac:spMk id="3" creationId="{D2769BF6-EC3E-1CCE-3352-F48C4CFAE4F1}"/>
          </ac:spMkLst>
        </pc:spChg>
      </pc:sldChg>
      <pc:sldChg chg="modSp mod">
        <pc:chgData name="RWODZI, Desire Tarwireyi" userId="f2e414da-657a-4eae-9cb2-9d4947cf517c" providerId="ADAL" clId="{8A27818D-0C9D-44CA-BA7C-EF69D684DFEB}" dt="2023-12-01T07:29:50.572" v="1" actId="404"/>
        <pc:sldMkLst>
          <pc:docMk/>
          <pc:sldMk cId="1665315297" sldId="1602"/>
        </pc:sldMkLst>
        <pc:spChg chg="mod">
          <ac:chgData name="RWODZI, Desire Tarwireyi" userId="f2e414da-657a-4eae-9cb2-9d4947cf517c" providerId="ADAL" clId="{8A27818D-0C9D-44CA-BA7C-EF69D684DFEB}" dt="2023-12-01T07:29:50.572" v="1" actId="404"/>
          <ac:spMkLst>
            <pc:docMk/>
            <pc:sldMk cId="1665315297" sldId="1602"/>
            <ac:spMk id="9" creationId="{B1EA2A67-A172-30EF-5A5B-4DC56C2B40C2}"/>
          </ac:spMkLst>
        </pc:spChg>
      </pc:sldChg>
      <pc:sldChg chg="modSp mod">
        <pc:chgData name="RWODZI, Desire Tarwireyi" userId="f2e414da-657a-4eae-9cb2-9d4947cf517c" providerId="ADAL" clId="{8A27818D-0C9D-44CA-BA7C-EF69D684DFEB}" dt="2023-12-01T07:30:15.620" v="3" actId="404"/>
        <pc:sldMkLst>
          <pc:docMk/>
          <pc:sldMk cId="2610846457" sldId="1603"/>
        </pc:sldMkLst>
        <pc:spChg chg="mod">
          <ac:chgData name="RWODZI, Desire Tarwireyi" userId="f2e414da-657a-4eae-9cb2-9d4947cf517c" providerId="ADAL" clId="{8A27818D-0C9D-44CA-BA7C-EF69D684DFEB}" dt="2023-12-01T07:30:15.620" v="3" actId="404"/>
          <ac:spMkLst>
            <pc:docMk/>
            <pc:sldMk cId="2610846457" sldId="1603"/>
            <ac:spMk id="7" creationId="{5C71AEF4-EE6A-84DB-9840-95C269AC4D9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B8D8EE-AAF5-423A-AC87-2DB8E8E5D75F}" type="datetimeFigureOut">
              <a:rPr lang="en-US" smtClean="0"/>
              <a:t>12/1/2023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Cliquez pour modifier les styles de texte du Master</a:t>
            </a:r>
          </a:p>
          <a:p>
            <a:pPr lvl="1"/>
            <a:r>
              <a:rPr lang="en-US"/>
              <a:t>Deuxième niveau</a:t>
            </a:r>
          </a:p>
          <a:p>
            <a:pPr lvl="2"/>
            <a:r>
              <a:rPr lang="en-US"/>
              <a:t>Troisième niveau</a:t>
            </a:r>
          </a:p>
          <a:p>
            <a:pPr lvl="3"/>
            <a:r>
              <a:rPr lang="en-US"/>
              <a:t>Quatrième niveau</a:t>
            </a:r>
          </a:p>
          <a:p>
            <a:pPr lvl="4"/>
            <a:r>
              <a:rPr lang="en-US"/>
              <a:t>Cinquième niveau</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3660D5-ED4C-41CA-8F92-89CB6C57A10E}" type="slidenum">
              <a:rPr lang="en-US" smtClean="0"/>
              <a:t>‹#›</a:t>
            </a:fld>
            <a:endParaRPr lang="en-US"/>
          </a:p>
        </p:txBody>
      </p:sp>
    </p:spTree>
    <p:extLst>
      <p:ext uri="{BB962C8B-B14F-4D97-AF65-F5344CB8AC3E}">
        <p14:creationId xmlns:p14="http://schemas.microsoft.com/office/powerpoint/2010/main" val="1034683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3660D5-ED4C-41CA-8F92-89CB6C57A1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8623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a:t>Saisir les données indiquées</a:t>
            </a:r>
          </a:p>
          <a:p>
            <a:pPr marL="228600" indent="-228600">
              <a:buAutoNum type="arabicPeriod"/>
            </a:pPr>
            <a:r>
              <a:rPr lang="en-US"/>
              <a:t>Nouvelle ligne 1 : Naissances déclarées par le programme (à comparer aux naissances calculées par Spectrum comme point de départ pour l'étude des questions relatives au taux de TME et à la couverture de la TME).</a:t>
            </a:r>
          </a:p>
          <a:p>
            <a:pPr marL="228600" indent="-228600">
              <a:buAutoNum type="arabicPeriod"/>
            </a:pPr>
            <a:r>
              <a:rPr lang="en-US"/>
              <a:t>Nouvelle ligne 2 : séropositivité connue lors de la première consultation prénatale (le DHIS de certains pays saisit cette information. Lorsque ces données sont disponibles, elles doivent être prises en compte dans le dénominateur de la prévalence du VIH lors de la première consultation prénatale).</a:t>
            </a:r>
          </a:p>
          <a:p>
            <a:pPr marL="228600" indent="-228600">
              <a:buAutoNum type="arabicPeriod"/>
            </a:pPr>
            <a:r>
              <a:rPr lang="en-US"/>
              <a:t>Peut utiliser la ligne "VIH+ (ANC-RT au niveau du recensement)" pour vérifier les calculs manuels par rapport aux calculs Spectrum. Cela peut être utile pour vérifier la compréhension avant de mettre à jour les données infranationales dans EPP.</a:t>
            </a:r>
          </a:p>
          <a:p>
            <a:pPr marL="228600" indent="-228600">
              <a:buAutoNum type="arabicPeriod"/>
            </a:pPr>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3660D5-ED4C-41CA-8F92-89CB6C57A1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7026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a:t>De nombreux facteurs peuvent influencer les tendances de la prévalence produites par les données sur les tests de routine des CPN, notamment les changements dans la prestation des services au fil du temps, l'extension de la couverture des tests de routine et la portée croissante des systèmes de notification électronique à mesure qu'ils s'étendent à de plus en plus d'endroits. Tous ces éléments peuvent avoir une incidence sur l'actualité et l'exhaustivité des données. Ils peuvent également influencer les tendances épidémiologiques, par exemple, lorsque les systèmes se développent, ils se déplacent normalement des zones à forte prévalence vers les zones à faible prévalence, ce qui entraîne une baisse artificielle de la prévalence du VIH. Une façon de traiter ce problème pourrait être de ne pas utiliser les données de tendance des tests de routine jusqu'à ce que la couverture du système se soit stabilisée. </a:t>
            </a:r>
          </a:p>
          <a:p>
            <a:pPr marL="0" indent="0">
              <a:buNone/>
            </a:pPr>
            <a:endParaRPr lang="en-US"/>
          </a:p>
          <a:p>
            <a:pPr marL="0" indent="0">
              <a:buNone/>
            </a:pPr>
            <a:r>
              <a:rPr lang="en-US"/>
              <a:t>Par conséquent, nous vous recommandons, avant d'utiliser vos données sur les CPN-TDR, d'examiner certaines des questions présentées ici : comment votre système de dépistage systématique et sa couverture géographique et démographique ont-ils évolué au fil du temps ? Les femmes dont la séropositivité est connue ont-elles été incluses dans les rapports ou non ? Seul le premier test effectué lors d'une visite de CPN a-t-il été pris en compte ? Les premiers tests effectués lors du </a:t>
            </a:r>
            <a:r>
              <a:rPr lang="en-US" err="1"/>
              <a:t>travail </a:t>
            </a:r>
            <a:r>
              <a:rPr lang="en-US"/>
              <a:t>et de l'accouchement sont-ils inclus ? Avez-vous pris en compte les changements intervenus dans les tests au fil du temps, y compris les kits utilisés et les taux de faux positifs dans les environnements à faible prévalence, les algorithmes utilisés, les taux de refus et l'influence des ruptures de stock sur l'exhaustivité des tests ? Avez-vous lu les rapports d'assurance qualité disponibles et comparé les données de prévalence avec d'autres sources telles que les enquêtes auprès des ménages ?</a:t>
            </a:r>
          </a:p>
          <a:p>
            <a:pPr marL="0" indent="0">
              <a:buNone/>
            </a:pPr>
            <a:endParaRPr lang="en-US"/>
          </a:p>
          <a:p>
            <a:pPr marL="0" indent="0">
              <a:buNone/>
            </a:pPr>
            <a:r>
              <a:rPr lang="en-US"/>
              <a:t>Étant donné l'importance des tendances produites par EPP pour déterminer les tendances de votre estimation nationale, il vaut la peine de consacrer un peu de temps à l'examen de ces facteurs et de consulter des experts si nécessaire pour mieux comprendre comment ils influencent vos données et quelles sont les données à utiliser ou à exclure.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3660D5-ED4C-41CA-8F92-89CB6C57A1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6827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3660D5-ED4C-41CA-8F92-89CB6C57A1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2993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B6CE11-3631-4A58-9931-8E7135B8174C}" type="slidenum">
              <a:rPr kumimoji="0" lang="en-CH" sz="1200" b="0" i="0" u="none" strike="noStrike" kern="1200" cap="none" spc="0" normalizeH="0" baseline="0" noProof="0" smtClean="0">
                <a:ln>
                  <a:noFill/>
                </a:ln>
                <a:solidFill>
                  <a:prstClr val="black"/>
                </a:solidFill>
                <a:effectLst/>
                <a:uLnTx/>
                <a:uFillTx/>
                <a:latin typeface="Calibri" panose="020F0502020204030204"/>
                <a:ea typeface="+mn-ea"/>
                <a:cs typeface="+mn-cs"/>
              </a:rPr>
              <a:t>8</a:t>
            </a:fld>
            <a:endParaRPr kumimoji="0" lang="en-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011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HTS, ANC, auto-test et index-test sont mutuellement exclusifs, leur somme peut (ou non) correspondre à la ligne totale.</a:t>
            </a:r>
          </a:p>
          <a:p>
            <a:r>
              <a:rPr lang="en-US" dirty="0"/>
              <a:t>Ne pas inclure les donneurs de sang</a:t>
            </a:r>
          </a:p>
          <a:p>
            <a:r>
              <a:rPr lang="en-US" dirty="0"/>
              <a:t>Si possible, enregistrer les personnes testées, et non les tests uniques (avec des tests répétés et des tests de confirmation sur la même personne dans un délai d'un an).</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3660D5-ED4C-41CA-8F92-89CB6C57A1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9331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Données de type prévalence : L'utilisation de données portant sur une partie de l'année fonctionne également pour : </a:t>
            </a:r>
            <a:br>
              <a:rPr lang="en-US"/>
            </a:br>
            <a:r>
              <a:rPr lang="en-US"/>
              <a:t>Tests de charge virale, suppression et numération des CD4 au moment du diagnostic pour le CSAVR.</a:t>
            </a:r>
          </a:p>
          <a:p>
            <a:r>
              <a:rPr lang="en-US"/>
              <a:t>&amp; ART par répartition d'âge.</a:t>
            </a:r>
          </a:p>
          <a:p>
            <a:endParaRPr lang="en-US"/>
          </a:p>
          <a:p>
            <a:r>
              <a:rPr lang="en-US"/>
              <a:t>KOS : Laisser 2022 en blanc, jusqu'à ce qu'il soit complet.</a:t>
            </a:r>
            <a:endParaRPr lang="en-CH"/>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B6CE11-3631-4A58-9931-8E7135B8174C}" type="slidenum">
              <a:rPr kumimoji="0" lang="en-CH" sz="1200" b="0" i="0" u="none" strike="noStrike" kern="1200" cap="none" spc="0" normalizeH="0" baseline="0" noProof="0" smtClean="0">
                <a:ln>
                  <a:noFill/>
                </a:ln>
                <a:solidFill>
                  <a:prstClr val="black"/>
                </a:solidFill>
                <a:effectLst/>
                <a:uLnTx/>
                <a:uFillTx/>
                <a:latin typeface="Calibri" panose="020F0502020204030204"/>
                <a:ea typeface="+mn-ea"/>
                <a:cs typeface="+mn-cs"/>
              </a:rPr>
              <a:t>12</a:t>
            </a:fld>
            <a:endParaRPr kumimoji="0" lang="en-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0991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B6CE11-3631-4A58-9931-8E7135B8174C}" type="slidenum">
              <a:rPr kumimoji="0" lang="en-CH" sz="1200" b="0" i="0" u="none" strike="noStrike" kern="1200" cap="none" spc="0" normalizeH="0" baseline="0" noProof="0" smtClean="0">
                <a:ln>
                  <a:noFill/>
                </a:ln>
                <a:solidFill>
                  <a:prstClr val="black"/>
                </a:solidFill>
                <a:effectLst/>
                <a:uLnTx/>
                <a:uFillTx/>
                <a:latin typeface="Calibri" panose="020F0502020204030204"/>
                <a:ea typeface="+mn-ea"/>
                <a:cs typeface="+mn-cs"/>
              </a:rPr>
              <a:t>13</a:t>
            </a:fld>
            <a:endParaRPr kumimoji="0" lang="en-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38673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5969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5586B75A-687E-405C-8A0B-8D00578BA2C3}" type="datetimeFigureOut">
              <a:rPr lang="en-US" smtClean="0"/>
              <a:pPr/>
              <a:t>12/1/2023</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359317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p:txBody>
          <a:bodyPr/>
          <a:lstStyle/>
          <a:p>
            <a:fld id="{5586B75A-687E-405C-8A0B-8D00578BA2C3}" type="datetimeFigureOut">
              <a:rPr lang="en-US" smtClean="0"/>
              <a:pPr/>
              <a:t>12/1/2023</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2283266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0"/>
          </p:nvPr>
        </p:nvSpPr>
        <p:spPr/>
        <p:txBody>
          <a:bodyPr/>
          <a:lstStyle/>
          <a:p>
            <a:fld id="{5586B75A-687E-405C-8A0B-8D00578BA2C3}" type="datetimeFigureOut">
              <a:rPr lang="en-US" smtClean="0"/>
              <a:pPr/>
              <a:t>12/1/2023</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17350500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smtClean="0"/>
              <a:pPr/>
              <a:t>12/1/2023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14104692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smtClean="0"/>
              <a:pPr/>
              <a:t>12/1/2023</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866288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smtClean="0"/>
              <a:pPr/>
              <a:t>12/1/2023</a:t>
            </a:fld>
            <a:endParaRPr lang="en-US"/>
          </a:p>
        </p:txBody>
      </p:sp>
      <p:sp>
        <p:nvSpPr>
          <p:cNvPr id="9" name="Footer Placeholder 8"/>
          <p:cNvSpPr>
            <a:spLocks noGrp="1"/>
          </p:cNvSpPr>
          <p:nvPr>
            <p:ph type="ftr" sz="quarter" idx="11"/>
          </p:nvPr>
        </p:nvSpPr>
        <p:spPr>
          <a:xfrm>
            <a:off x="3499101" y="6356350"/>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31251035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86B75A-687E-405C-8A0B-8D00578BA2C3}" type="datetimeFigureOut">
              <a:rPr lang="en-US" smtClean="0"/>
              <a:pPr/>
              <a:t>12/1/2023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10662914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86B75A-687E-405C-8A0B-8D00578BA2C3}" type="datetimeFigureOut">
              <a:rPr lang="en-US" smtClean="0"/>
              <a:pPr/>
              <a:t>12/1/2023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1971130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lgn="r"/>
            <a:r>
              <a:rPr lang="en-US"/>
              <a:t>27 October 2020</a:t>
            </a:r>
            <a:endParaRPr lang="en-US" dirty="0"/>
          </a:p>
        </p:txBody>
      </p:sp>
      <p:sp>
        <p:nvSpPr>
          <p:cNvPr id="5" name="Footer Placeholder 4"/>
          <p:cNvSpPr>
            <a:spLocks noGrp="1"/>
          </p:cNvSpPr>
          <p:nvPr>
            <p:ph type="ftr" sz="quarter" idx="11"/>
          </p:nvPr>
        </p:nvSpPr>
        <p:spPr/>
        <p:txBody>
          <a:bodyPr/>
          <a:lstStyle/>
          <a:p>
            <a:r>
              <a:rPr lang="en-US"/>
              <a:t>2021 HIV Estimates</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pic>
        <p:nvPicPr>
          <p:cNvPr id="9" name="Picture 8" descr="A drawing of a person&#10;&#10;Description automatically generated">
            <a:extLst>
              <a:ext uri="{FF2B5EF4-FFF2-40B4-BE49-F238E27FC236}">
                <a16:creationId xmlns:a16="http://schemas.microsoft.com/office/drawing/2014/main" id="{24AE8A8B-A04A-E82E-A87B-A5F6C88922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22253" y="6453896"/>
            <a:ext cx="1540764" cy="228600"/>
          </a:xfrm>
          <a:prstGeom prst="rect">
            <a:avLst/>
          </a:prstGeom>
        </p:spPr>
      </p:pic>
      <p:pic>
        <p:nvPicPr>
          <p:cNvPr id="10" name="Picture 9">
            <a:extLst>
              <a:ext uri="{FF2B5EF4-FFF2-40B4-BE49-F238E27FC236}">
                <a16:creationId xmlns:a16="http://schemas.microsoft.com/office/drawing/2014/main" id="{8989C0E9-1949-B3A7-D84F-76800B2C438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443" y="6264632"/>
            <a:ext cx="1155747" cy="456843"/>
          </a:xfrm>
          <a:prstGeom prst="rect">
            <a:avLst/>
          </a:prstGeom>
        </p:spPr>
      </p:pic>
    </p:spTree>
    <p:extLst>
      <p:ext uri="{BB962C8B-B14F-4D97-AF65-F5344CB8AC3E}">
        <p14:creationId xmlns:p14="http://schemas.microsoft.com/office/powerpoint/2010/main" val="20028292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31992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A4EC07-70EF-A364-EB2D-4CFCF998031C}"/>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3" name="Text Placeholder 2">
            <a:extLst>
              <a:ext uri="{FF2B5EF4-FFF2-40B4-BE49-F238E27FC236}">
                <a16:creationId xmlns:a16="http://schemas.microsoft.com/office/drawing/2014/main" id="{3159CA24-7586-DF39-6F6F-B39C5D782DA0}"/>
              </a:ext>
            </a:extLst>
          </p:cNvPr>
          <p:cNvSpPr>
            <a:spLocks noGrp="1"/>
          </p:cNvSpPr>
          <p:nvPr>
            <p:ph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800"/>
            </a:lvl1pPr>
            <a:lvl2pPr>
              <a:defRPr sz="2400"/>
            </a:lvl2pPr>
            <a:lvl3pPr>
              <a:defRPr sz="2000"/>
            </a:lvl3pPr>
            <a:lvl4pPr>
              <a:defRPr sz="1800"/>
            </a:lvl4pPr>
            <a:lvl5pPr>
              <a:defRPr sz="1800"/>
            </a:lvl5p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3449627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38104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A4EC07-70EF-A364-EB2D-4CFCF998031C}"/>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3" name="Text Placeholder 2">
            <a:extLst>
              <a:ext uri="{FF2B5EF4-FFF2-40B4-BE49-F238E27FC236}">
                <a16:creationId xmlns:a16="http://schemas.microsoft.com/office/drawing/2014/main" id="{3159CA24-7586-DF39-6F6F-B39C5D782DA0}"/>
              </a:ext>
            </a:extLst>
          </p:cNvPr>
          <p:cNvSpPr>
            <a:spLocks noGrp="1"/>
          </p:cNvSpPr>
          <p:nvPr>
            <p:ph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800"/>
            </a:lvl1pPr>
            <a:lvl2pPr>
              <a:defRPr sz="2400"/>
            </a:lvl2pPr>
            <a:lvl3pPr>
              <a:defRPr sz="2000"/>
            </a:lvl3pPr>
            <a:lvl4pPr>
              <a:defRPr sz="1800"/>
            </a:lvl4pPr>
            <a:lvl5pPr>
              <a:defRPr sz="1800"/>
            </a:lvl5p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807038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pPr algn="r"/>
            <a:r>
              <a:rPr lang="en-US"/>
              <a:t>27 October 2020</a:t>
            </a:r>
          </a:p>
        </p:txBody>
      </p:sp>
      <p:sp>
        <p:nvSpPr>
          <p:cNvPr id="5" name="Footer Placeholder 4"/>
          <p:cNvSpPr>
            <a:spLocks noGrp="1"/>
          </p:cNvSpPr>
          <p:nvPr>
            <p:ph type="ftr" sz="quarter" idx="11"/>
          </p:nvPr>
        </p:nvSpPr>
        <p:spPr/>
        <p:txBody>
          <a:bodyPr/>
          <a:lstStyle/>
          <a:p>
            <a:r>
              <a:rPr lang="en-US"/>
              <a:t>2021 HIV Estimates</a:t>
            </a:r>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pic>
        <p:nvPicPr>
          <p:cNvPr id="9" name="Picture 8" descr="A drawing of a person&#10;&#10;Description automatically generated">
            <a:extLst>
              <a:ext uri="{FF2B5EF4-FFF2-40B4-BE49-F238E27FC236}">
                <a16:creationId xmlns:a16="http://schemas.microsoft.com/office/drawing/2014/main" id="{24AE8A8B-A04A-E82E-A87B-A5F6C88922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22253" y="6453896"/>
            <a:ext cx="1540764" cy="228600"/>
          </a:xfrm>
          <a:prstGeom prst="rect">
            <a:avLst/>
          </a:prstGeom>
        </p:spPr>
      </p:pic>
      <p:pic>
        <p:nvPicPr>
          <p:cNvPr id="10" name="Picture 9">
            <a:extLst>
              <a:ext uri="{FF2B5EF4-FFF2-40B4-BE49-F238E27FC236}">
                <a16:creationId xmlns:a16="http://schemas.microsoft.com/office/drawing/2014/main" id="{8989C0E9-1949-B3A7-D84F-76800B2C438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443" y="6264632"/>
            <a:ext cx="1155747" cy="456843"/>
          </a:xfrm>
          <a:prstGeom prst="rect">
            <a:avLst/>
          </a:prstGeom>
        </p:spPr>
      </p:pic>
    </p:spTree>
    <p:extLst>
      <p:ext uri="{BB962C8B-B14F-4D97-AF65-F5344CB8AC3E}">
        <p14:creationId xmlns:p14="http://schemas.microsoft.com/office/powerpoint/2010/main" val="26715291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86B75A-687E-405C-8A0B-8D00578BA2C3}" type="datetimeFigureOut">
              <a:rPr lang="en-US" dirty="0"/>
              <a:pPr/>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pic>
        <p:nvPicPr>
          <p:cNvPr id="8" name="Picture 7" descr="A drawing of a person&#10;&#10;Description automatically generated">
            <a:extLst>
              <a:ext uri="{FF2B5EF4-FFF2-40B4-BE49-F238E27FC236}">
                <a16:creationId xmlns:a16="http://schemas.microsoft.com/office/drawing/2014/main" id="{27E9D739-2671-4723-8BDF-914AB0AC59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22253" y="6453896"/>
            <a:ext cx="1540764" cy="228600"/>
          </a:xfrm>
          <a:prstGeom prst="rect">
            <a:avLst/>
          </a:prstGeom>
        </p:spPr>
      </p:pic>
      <p:pic>
        <p:nvPicPr>
          <p:cNvPr id="7" name="Picture 6">
            <a:extLst>
              <a:ext uri="{FF2B5EF4-FFF2-40B4-BE49-F238E27FC236}">
                <a16:creationId xmlns:a16="http://schemas.microsoft.com/office/drawing/2014/main" id="{6BD7DA13-0E91-250E-1B54-B2726BB44CB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443" y="6327173"/>
            <a:ext cx="997527" cy="394302"/>
          </a:xfrm>
          <a:prstGeom prst="rect">
            <a:avLst/>
          </a:prstGeom>
        </p:spPr>
      </p:pic>
    </p:spTree>
    <p:extLst>
      <p:ext uri="{BB962C8B-B14F-4D97-AF65-F5344CB8AC3E}">
        <p14:creationId xmlns:p14="http://schemas.microsoft.com/office/powerpoint/2010/main" val="122747007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69173389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6.xml"/><Relationship Id="rId1" Type="http://schemas.openxmlformats.org/officeDocument/2006/relationships/slideLayout" Target="../slideLayouts/slideLayout5.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7.xml"/><Relationship Id="rId1" Type="http://schemas.openxmlformats.org/officeDocument/2006/relationships/slideLayout" Target="../slideLayouts/slideLayout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FE59BBD-D5EE-4349-8384-B71254CE1736}"/>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Cliquez pour modifier le style du titre principal</a:t>
            </a:r>
          </a:p>
        </p:txBody>
      </p:sp>
      <p:sp>
        <p:nvSpPr>
          <p:cNvPr id="1027" name="Text Placeholder 2">
            <a:extLst>
              <a:ext uri="{FF2B5EF4-FFF2-40B4-BE49-F238E27FC236}">
                <a16:creationId xmlns:a16="http://schemas.microsoft.com/office/drawing/2014/main" id="{97B2C470-2B02-4072-BA24-3DD116F99B59}"/>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Cliquez pour modifier les styles de texte du Master</a:t>
            </a:r>
          </a:p>
          <a:p>
            <a:pPr lvl="1"/>
            <a:r>
              <a:rPr lang="en-US" altLang="en-US"/>
              <a:t>Deuxième niveau</a:t>
            </a:r>
          </a:p>
          <a:p>
            <a:pPr lvl="2"/>
            <a:r>
              <a:rPr lang="en-US" altLang="en-US"/>
              <a:t>Troisième niveau</a:t>
            </a:r>
          </a:p>
          <a:p>
            <a:pPr lvl="3"/>
            <a:r>
              <a:rPr lang="en-US" altLang="en-US"/>
              <a:t>Quatrième niveau</a:t>
            </a:r>
          </a:p>
          <a:p>
            <a:pPr lvl="4"/>
            <a:r>
              <a:rPr lang="en-US" altLang="en-US"/>
              <a:t>Cinquième niveau</a:t>
            </a:r>
          </a:p>
        </p:txBody>
      </p:sp>
      <p:sp>
        <p:nvSpPr>
          <p:cNvPr id="4" name="Date Placeholder 3">
            <a:extLst>
              <a:ext uri="{FF2B5EF4-FFF2-40B4-BE49-F238E27FC236}">
                <a16:creationId xmlns:a16="http://schemas.microsoft.com/office/drawing/2014/main" id="{FD96F970-6FA4-46EE-996C-9321F22ECA3D}"/>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ea typeface="ＭＳ Ｐゴシック" charset="-128"/>
              </a:defRPr>
            </a:lvl1pPr>
          </a:lstStyle>
          <a:p>
            <a:pPr>
              <a:defRPr/>
            </a:pPr>
            <a:fld id="{DFAB5D53-CA33-4EDF-BA65-98B54B6B64D8}" type="datetimeFigureOut">
              <a:rPr lang="en-US"/>
              <a:t>12/1/2023</a:t>
            </a:fld>
            <a:endParaRPr lang="en-US"/>
          </a:p>
        </p:txBody>
      </p:sp>
      <p:sp>
        <p:nvSpPr>
          <p:cNvPr id="5" name="Footer Placeholder 4">
            <a:extLst>
              <a:ext uri="{FF2B5EF4-FFF2-40B4-BE49-F238E27FC236}">
                <a16:creationId xmlns:a16="http://schemas.microsoft.com/office/drawing/2014/main" id="{7110BB85-8A19-469F-AE95-80E1D08E28F9}"/>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ＭＳ Ｐゴシック" charset="-128"/>
              </a:defRPr>
            </a:lvl1pPr>
          </a:lstStyle>
          <a:p>
            <a:pPr>
              <a:defRPr/>
            </a:pPr>
            <a:endParaRPr lang="en-US"/>
          </a:p>
        </p:txBody>
      </p:sp>
      <p:sp>
        <p:nvSpPr>
          <p:cNvPr id="6" name="Slide Number Placeholder 5">
            <a:extLst>
              <a:ext uri="{FF2B5EF4-FFF2-40B4-BE49-F238E27FC236}">
                <a16:creationId xmlns:a16="http://schemas.microsoft.com/office/drawing/2014/main" id="{A0CD46E6-5738-4BA6-ABE8-D7B28AD8B13B}"/>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FC0DEAA6-C27B-4074-ADF2-F94443671BED}" type="slidenum">
              <a:rPr lang="en-US" altLang="en-US"/>
              <a:t>‹#›</a:t>
            </a:fld>
            <a:endParaRPr lang="en-US" altLang="en-US"/>
          </a:p>
        </p:txBody>
      </p:sp>
      <p:pic>
        <p:nvPicPr>
          <p:cNvPr id="1031" name="Picture 2" descr="A picture containing bird&#10;&#10;Description automatically generated">
            <a:extLst>
              <a:ext uri="{FF2B5EF4-FFF2-40B4-BE49-F238E27FC236}">
                <a16:creationId xmlns:a16="http://schemas.microsoft.com/office/drawing/2014/main" id="{8884047A-687E-4FAC-AA4E-198F677EC6C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5006422"/>
      </p:ext>
    </p:extLst>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4078262"/>
      </p:ext>
    </p:extLst>
  </p:cSld>
  <p:clrMap bg1="lt1" tx1="dk1" bg2="lt2" tx2="dk2" accent1="accent1" accent2="accent2" accent3="accent3" accent4="accent4" accent5="accent5" accent6="accent6" hlink="hlink" folHlink="folHlink"/>
  <p:sldLayoutIdLst>
    <p:sldLayoutId id="2147483855" r:id="rId1"/>
    <p:sldLayoutId id="2147483858" r:id="rId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0421AF6-CEC7-1EB0-563F-AB3B1037D490}"/>
              </a:ext>
            </a:extLst>
          </p:cNvPr>
          <p:cNvSpPr/>
          <p:nvPr userDrawn="1"/>
        </p:nvSpPr>
        <p:spPr>
          <a:xfrm>
            <a:off x="-1" y="0"/>
            <a:ext cx="963101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r-CH" dirty="0"/>
              <a:t>                              </a:t>
            </a:r>
            <a:endParaRPr lang="en-US" dirty="0"/>
          </a:p>
        </p:txBody>
      </p:sp>
    </p:spTree>
    <p:extLst>
      <p:ext uri="{BB962C8B-B14F-4D97-AF65-F5344CB8AC3E}">
        <p14:creationId xmlns:p14="http://schemas.microsoft.com/office/powerpoint/2010/main" val="3472610798"/>
      </p:ext>
    </p:extLst>
  </p:cSld>
  <p:clrMap bg1="lt1" tx1="dk1" bg2="lt2" tx2="dk2" accent1="accent1" accent2="accent2" accent3="accent3" accent4="accent4" accent5="accent5" accent6="accent6" hlink="hlink" folHlink="folHlink"/>
  <p:sldLayoutIdLst>
    <p:sldLayoutId id="2147483860"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2CC27C-D1B2-EB15-4ED4-97FC813530AF}"/>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Cliquez pour modifier le style du titre principal</a:t>
            </a:r>
          </a:p>
        </p:txBody>
      </p:sp>
      <p:sp>
        <p:nvSpPr>
          <p:cNvPr id="3" name="Text Placeholder 2">
            <a:extLst>
              <a:ext uri="{FF2B5EF4-FFF2-40B4-BE49-F238E27FC236}">
                <a16:creationId xmlns:a16="http://schemas.microsoft.com/office/drawing/2014/main" id="{1FFF3D5F-4B83-4310-82EC-068B8059ECE6}"/>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Cliquez pour modifier les styles de texte du Master</a:t>
            </a:r>
          </a:p>
          <a:p>
            <a:pPr lvl="1"/>
            <a:r>
              <a:rPr lang="en-US" altLang="en-US" dirty="0"/>
              <a:t>Deuxième niveau</a:t>
            </a:r>
          </a:p>
          <a:p>
            <a:pPr lvl="2"/>
            <a:r>
              <a:rPr lang="en-US" altLang="en-US" dirty="0"/>
              <a:t>Troisième niveau</a:t>
            </a:r>
          </a:p>
          <a:p>
            <a:pPr lvl="3"/>
            <a:r>
              <a:rPr lang="en-US" altLang="en-US" dirty="0"/>
              <a:t>Quatrième niveau</a:t>
            </a:r>
          </a:p>
          <a:p>
            <a:pPr lvl="4"/>
            <a:r>
              <a:rPr lang="en-US" altLang="en-US" dirty="0"/>
              <a:t>Cinquième niveau</a:t>
            </a:r>
          </a:p>
        </p:txBody>
      </p:sp>
    </p:spTree>
    <p:extLst>
      <p:ext uri="{BB962C8B-B14F-4D97-AF65-F5344CB8AC3E}">
        <p14:creationId xmlns:p14="http://schemas.microsoft.com/office/powerpoint/2010/main" val="726672312"/>
      </p:ext>
    </p:extLst>
  </p:cSld>
  <p:clrMap bg1="lt1" tx1="dk1" bg2="lt2" tx2="dk2" accent1="accent1" accent2="accent2" accent3="accent3" accent4="accent4" accent5="accent5" accent6="accent6" hlink="hlink" folHlink="folHlink"/>
  <p:sldLayoutIdLst>
    <p:sldLayoutId id="2147483862" r:id="rId1"/>
  </p:sldLayoutIdLst>
  <p:txStyles>
    <p:titleStyle>
      <a:lvl1pPr algn="l" rtl="0" eaLnBrk="0" fontAlgn="base" hangingPunct="0">
        <a:spcBef>
          <a:spcPct val="0"/>
        </a:spcBef>
        <a:spcAft>
          <a:spcPct val="0"/>
        </a:spcAft>
        <a:defRPr sz="4400" b="1" kern="1200">
          <a:solidFill>
            <a:schemeClr val="accent2"/>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7000A48-B11F-D2D0-C41F-79083D4F131C}"/>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Cliquez pour modifier le style du titre principal</a:t>
            </a:r>
          </a:p>
        </p:txBody>
      </p:sp>
      <p:sp>
        <p:nvSpPr>
          <p:cNvPr id="1027" name="Text Placeholder 2">
            <a:extLst>
              <a:ext uri="{FF2B5EF4-FFF2-40B4-BE49-F238E27FC236}">
                <a16:creationId xmlns:a16="http://schemas.microsoft.com/office/drawing/2014/main" id="{9C0BB814-E95D-B987-483A-5D2B3E46B299}"/>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Cliquez pour modifier les styles de texte du Master</a:t>
            </a:r>
          </a:p>
          <a:p>
            <a:pPr lvl="1"/>
            <a:r>
              <a:rPr lang="en-US" altLang="en-US"/>
              <a:t>Deuxième niveau</a:t>
            </a:r>
          </a:p>
          <a:p>
            <a:pPr lvl="2"/>
            <a:r>
              <a:rPr lang="en-US" altLang="en-US"/>
              <a:t>Troisième niveau</a:t>
            </a:r>
          </a:p>
          <a:p>
            <a:pPr lvl="3"/>
            <a:r>
              <a:rPr lang="en-US" altLang="en-US"/>
              <a:t>Quatrième niveau</a:t>
            </a:r>
          </a:p>
          <a:p>
            <a:pPr lvl="4"/>
            <a:r>
              <a:rPr lang="en-US" altLang="en-US"/>
              <a:t>Cinquième niveau</a:t>
            </a:r>
          </a:p>
        </p:txBody>
      </p:sp>
      <p:sp>
        <p:nvSpPr>
          <p:cNvPr id="4" name="Date Placeholder 3">
            <a:extLst>
              <a:ext uri="{FF2B5EF4-FFF2-40B4-BE49-F238E27FC236}">
                <a16:creationId xmlns:a16="http://schemas.microsoft.com/office/drawing/2014/main" id="{8425B18D-7536-03BC-A6A7-38CFE82B91EB}"/>
              </a:ext>
            </a:extLst>
          </p:cNvPr>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ea typeface="ＭＳ Ｐゴシック" charset="-128"/>
              </a:defRPr>
            </a:lvl1pPr>
          </a:lstStyle>
          <a:p>
            <a:pPr>
              <a:defRPr/>
            </a:pPr>
            <a:fld id="{04595CB1-17EC-4B57-9AEB-39E2D0C9A9CE}" type="datetimeFigureOut">
              <a:rPr lang="en-US"/>
              <a:t>12/1/2023</a:t>
            </a:fld>
            <a:endParaRPr lang="en-US"/>
          </a:p>
        </p:txBody>
      </p:sp>
      <p:sp>
        <p:nvSpPr>
          <p:cNvPr id="5" name="Footer Placeholder 4">
            <a:extLst>
              <a:ext uri="{FF2B5EF4-FFF2-40B4-BE49-F238E27FC236}">
                <a16:creationId xmlns:a16="http://schemas.microsoft.com/office/drawing/2014/main" id="{AF6E1E6D-A47D-9616-5F12-36CE047E17D5}"/>
              </a:ext>
            </a:extLst>
          </p:cNvPr>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ＭＳ Ｐゴシック" charset="-128"/>
              </a:defRPr>
            </a:lvl1pPr>
          </a:lstStyle>
          <a:p>
            <a:pPr>
              <a:defRPr/>
            </a:pPr>
            <a:endParaRPr lang="en-US"/>
          </a:p>
        </p:txBody>
      </p:sp>
      <p:sp>
        <p:nvSpPr>
          <p:cNvPr id="6" name="Slide Number Placeholder 5">
            <a:extLst>
              <a:ext uri="{FF2B5EF4-FFF2-40B4-BE49-F238E27FC236}">
                <a16:creationId xmlns:a16="http://schemas.microsoft.com/office/drawing/2014/main" id="{83C01F93-5450-E8D2-0374-037CAFC8565B}"/>
              </a:ext>
            </a:extLst>
          </p:cNvPr>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E1F1C314-A97A-4E1C-AC20-70EBAAB75D94}" type="slidenum">
              <a:rPr lang="en-US" altLang="en-US"/>
              <a:t>‹#›</a:t>
            </a:fld>
            <a:endParaRPr lang="en-US" altLang="en-US"/>
          </a:p>
        </p:txBody>
      </p:sp>
    </p:spTree>
    <p:extLst>
      <p:ext uri="{BB962C8B-B14F-4D97-AF65-F5344CB8AC3E}">
        <p14:creationId xmlns:p14="http://schemas.microsoft.com/office/powerpoint/2010/main" val="2337186752"/>
      </p:ext>
    </p:extLst>
  </p:cSld>
  <p:clrMap bg1="lt1" tx1="dk1" bg2="lt2" tx2="dk2" accent1="accent1" accent2="accent2" accent3="accent3" accent4="accent4" accent5="accent5" accent6="accent6" hlink="hlink" folHlink="folHlink"/>
  <p:txStyles>
    <p:titleStyle>
      <a:lvl1pPr algn="l" rtl="0" eaLnBrk="0" fontAlgn="base" hangingPunct="0">
        <a:spcBef>
          <a:spcPct val="0"/>
        </a:spcBef>
        <a:spcAft>
          <a:spcPct val="0"/>
        </a:spcAft>
        <a:defRPr sz="4400" b="1" kern="1200">
          <a:solidFill>
            <a:schemeClr val="accent2"/>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0421AF6-CEC7-1EB0-563F-AB3B1037D490}"/>
              </a:ext>
            </a:extLst>
          </p:cNvPr>
          <p:cNvSpPr/>
          <p:nvPr userDrawn="1"/>
        </p:nvSpPr>
        <p:spPr>
          <a:xfrm>
            <a:off x="-1" y="0"/>
            <a:ext cx="963101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r-CH" dirty="0"/>
              <a:t>                              </a:t>
            </a:r>
            <a:endParaRPr lang="en-US" dirty="0"/>
          </a:p>
        </p:txBody>
      </p:sp>
      <p:pic>
        <p:nvPicPr>
          <p:cNvPr id="2" name="Picture 1" descr="A drawing of a person&#10;&#10;Description automatically generated">
            <a:extLst>
              <a:ext uri="{FF2B5EF4-FFF2-40B4-BE49-F238E27FC236}">
                <a16:creationId xmlns:a16="http://schemas.microsoft.com/office/drawing/2014/main" id="{680F2A20-C225-38A4-8DF3-7FBAC916E29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22253" y="6453896"/>
            <a:ext cx="1540764" cy="228600"/>
          </a:xfrm>
          <a:prstGeom prst="rect">
            <a:avLst/>
          </a:prstGeom>
        </p:spPr>
      </p:pic>
    </p:spTree>
    <p:extLst>
      <p:ext uri="{BB962C8B-B14F-4D97-AF65-F5344CB8AC3E}">
        <p14:creationId xmlns:p14="http://schemas.microsoft.com/office/powerpoint/2010/main" val="1505382508"/>
      </p:ext>
    </p:extLst>
  </p:cSld>
  <p:clrMap bg1="lt1" tx1="dk1" bg2="lt2" tx2="dk2" accent1="accent1" accent2="accent2" accent3="accent3" accent4="accent4" accent5="accent5" accent6="accent6" hlink="hlink" folHlink="folHlink"/>
  <p:sldLayoutIdLst>
    <p:sldLayoutId id="2147483866"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2CC27C-D1B2-EB15-4ED4-97FC813530AF}"/>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Cliquez pour modifier le style du titre principal</a:t>
            </a:r>
          </a:p>
        </p:txBody>
      </p:sp>
      <p:sp>
        <p:nvSpPr>
          <p:cNvPr id="3" name="Text Placeholder 2">
            <a:extLst>
              <a:ext uri="{FF2B5EF4-FFF2-40B4-BE49-F238E27FC236}">
                <a16:creationId xmlns:a16="http://schemas.microsoft.com/office/drawing/2014/main" id="{1FFF3D5F-4B83-4310-82EC-068B8059ECE6}"/>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Cliquez pour modifier les styles de texte du Master</a:t>
            </a:r>
          </a:p>
          <a:p>
            <a:pPr lvl="1"/>
            <a:r>
              <a:rPr lang="en-US" altLang="en-US" dirty="0"/>
              <a:t>Deuxième niveau</a:t>
            </a:r>
          </a:p>
          <a:p>
            <a:pPr lvl="2"/>
            <a:r>
              <a:rPr lang="en-US" altLang="en-US" dirty="0"/>
              <a:t>Troisième niveau</a:t>
            </a:r>
          </a:p>
          <a:p>
            <a:pPr lvl="3"/>
            <a:r>
              <a:rPr lang="en-US" altLang="en-US" dirty="0"/>
              <a:t>Quatrième niveau</a:t>
            </a:r>
          </a:p>
          <a:p>
            <a:pPr lvl="4"/>
            <a:r>
              <a:rPr lang="en-US" altLang="en-US" dirty="0"/>
              <a:t>Cinquième niveau</a:t>
            </a:r>
          </a:p>
        </p:txBody>
      </p:sp>
      <p:pic>
        <p:nvPicPr>
          <p:cNvPr id="4" name="Picture 3" descr="A drawing of a person&#10;&#10;Description automatically generated">
            <a:extLst>
              <a:ext uri="{FF2B5EF4-FFF2-40B4-BE49-F238E27FC236}">
                <a16:creationId xmlns:a16="http://schemas.microsoft.com/office/drawing/2014/main" id="{3B3A8714-1E2B-0259-B55B-37F51725EC9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22253" y="6453896"/>
            <a:ext cx="1540764" cy="228600"/>
          </a:xfrm>
          <a:prstGeom prst="rect">
            <a:avLst/>
          </a:prstGeom>
        </p:spPr>
      </p:pic>
    </p:spTree>
    <p:extLst>
      <p:ext uri="{BB962C8B-B14F-4D97-AF65-F5344CB8AC3E}">
        <p14:creationId xmlns:p14="http://schemas.microsoft.com/office/powerpoint/2010/main" val="3255388374"/>
      </p:ext>
    </p:extLst>
  </p:cSld>
  <p:clrMap bg1="lt1" tx1="dk1" bg2="lt2" tx2="dk2" accent1="accent1" accent2="accent2" accent3="accent3" accent4="accent4" accent5="accent5" accent6="accent6" hlink="hlink" folHlink="folHlink"/>
  <p:sldLayoutIdLst>
    <p:sldLayoutId id="2147483868" r:id="rId1"/>
  </p:sldLayoutIdLst>
  <p:txStyles>
    <p:titleStyle>
      <a:lvl1pPr algn="l" rtl="0" eaLnBrk="0" fontAlgn="base" hangingPunct="0">
        <a:spcBef>
          <a:spcPct val="0"/>
        </a:spcBef>
        <a:spcAft>
          <a:spcPct val="0"/>
        </a:spcAft>
        <a:defRPr sz="4400" b="1" kern="1200">
          <a:solidFill>
            <a:schemeClr val="accent2"/>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Cliquez pour modifier le style du titre principal</a:t>
            </a:r>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Cliquez pour modifier les styles de texte du Master</a:t>
            </a:r>
          </a:p>
          <a:p>
            <a:pPr lvl="1"/>
            <a:r>
              <a:rPr lang="en-US"/>
              <a:t>Deuxième niveau</a:t>
            </a:r>
          </a:p>
          <a:p>
            <a:pPr lvl="2"/>
            <a:r>
              <a:rPr lang="en-US"/>
              <a:t>Troisième niveau</a:t>
            </a:r>
          </a:p>
          <a:p>
            <a:pPr lvl="3"/>
            <a:r>
              <a:rPr lang="en-US"/>
              <a:t>Quatrième niveau</a:t>
            </a:r>
          </a:p>
          <a:p>
            <a:pPr lvl="4"/>
            <a:r>
              <a:rPr lang="en-US"/>
              <a:t>Cinquième niveau</a:t>
            </a:r>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smtClean="0"/>
              <a:t>12/1/2023</a:t>
            </a:fld>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smtClean="0"/>
              <a:t>‹#›</a:t>
            </a:fld>
            <a:endParaRPr lang="en-US"/>
          </a:p>
        </p:txBody>
      </p:sp>
    </p:spTree>
    <p:extLst>
      <p:ext uri="{BB962C8B-B14F-4D97-AF65-F5344CB8AC3E}">
        <p14:creationId xmlns:p14="http://schemas.microsoft.com/office/powerpoint/2010/main" val="835610361"/>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8752D-0820-4F35-9D5D-B9D345CC6D3E}"/>
              </a:ext>
            </a:extLst>
          </p:cNvPr>
          <p:cNvSpPr>
            <a:spLocks noGrp="1"/>
          </p:cNvSpPr>
          <p:nvPr>
            <p:ph type="ctrTitle"/>
          </p:nvPr>
        </p:nvSpPr>
        <p:spPr>
          <a:xfrm>
            <a:off x="206829" y="1298448"/>
            <a:ext cx="8773885" cy="1738666"/>
          </a:xfrm>
        </p:spPr>
        <p:txBody>
          <a:bodyPr>
            <a:normAutofit fontScale="90000"/>
          </a:bodyPr>
          <a:lstStyle/>
          <a:p>
            <a:pPr algn="ctr"/>
            <a:r>
              <a:rPr lang="en-US" sz="4400" b="1"/>
              <a:t>PTME, dépistage/surveillance des soins prénatals </a:t>
            </a:r>
            <a:br>
              <a:rPr lang="en-US" sz="4400" b="1"/>
            </a:br>
            <a:r>
              <a:rPr lang="en-US" sz="4400" b="1"/>
              <a:t>et les données du programme ART</a:t>
            </a:r>
            <a:endParaRPr lang="en-CH" sz="4400" b="1"/>
          </a:p>
        </p:txBody>
      </p:sp>
      <p:sp>
        <p:nvSpPr>
          <p:cNvPr id="3" name="Subtitle 2">
            <a:extLst>
              <a:ext uri="{FF2B5EF4-FFF2-40B4-BE49-F238E27FC236}">
                <a16:creationId xmlns:a16="http://schemas.microsoft.com/office/drawing/2014/main" id="{39C97AB2-D1E8-48E1-B9C2-6E6C1698B16B}"/>
              </a:ext>
            </a:extLst>
          </p:cNvPr>
          <p:cNvSpPr>
            <a:spLocks noGrp="1"/>
          </p:cNvSpPr>
          <p:nvPr>
            <p:ph type="subTitle" idx="1"/>
          </p:nvPr>
        </p:nvSpPr>
        <p:spPr>
          <a:xfrm>
            <a:off x="1110901" y="3810001"/>
            <a:ext cx="7315200" cy="2155646"/>
          </a:xfrm>
        </p:spPr>
        <p:txBody>
          <a:bodyPr>
            <a:normAutofit fontScale="92500" lnSpcReduction="20000"/>
          </a:bodyPr>
          <a:lstStyle/>
          <a:p>
            <a:r>
              <a:rPr lang="en-US" sz="1800" b="1" dirty="0">
                <a:solidFill>
                  <a:schemeClr val="bg1"/>
                </a:solidFill>
              </a:rPr>
              <a:t>Eline </a:t>
            </a:r>
            <a:r>
              <a:rPr lang="en-US" sz="1800" b="1" err="1">
                <a:solidFill>
                  <a:schemeClr val="bg1"/>
                </a:solidFill>
              </a:rPr>
              <a:t>Korenromp </a:t>
            </a:r>
            <a:r>
              <a:rPr lang="en-US" sz="1800" b="1">
                <a:solidFill>
                  <a:schemeClr val="bg1"/>
                </a:solidFill>
              </a:rPr>
              <a:t>(ONUSIDA)</a:t>
            </a:r>
            <a:endParaRPr lang="en-US" sz="1800" b="1" dirty="0">
              <a:solidFill>
                <a:schemeClr val="bg1"/>
              </a:solidFill>
            </a:endParaRPr>
          </a:p>
          <a:p>
            <a:endParaRPr lang="en-US" sz="1800">
              <a:solidFill>
                <a:schemeClr val="bg1"/>
              </a:solidFill>
            </a:endParaRPr>
          </a:p>
          <a:p>
            <a:endParaRPr lang="en-US" sz="1800" dirty="0">
              <a:solidFill>
                <a:schemeClr val="bg1"/>
              </a:solidFill>
              <a:ea typeface="+mn-lt"/>
              <a:cs typeface="+mn-lt"/>
            </a:endParaRPr>
          </a:p>
          <a:p>
            <a:pPr>
              <a:lnSpc>
                <a:spcPct val="120000"/>
              </a:lnSpc>
              <a:spcBef>
                <a:spcPct val="20000"/>
              </a:spcBef>
              <a:spcAft>
                <a:spcPct val="0"/>
              </a:spcAft>
            </a:pPr>
            <a:r>
              <a:rPr lang="en-US" sz="1800" b="1">
                <a:solidFill>
                  <a:schemeClr val="bg1"/>
                </a:solidFill>
                <a:ea typeface="+mn-lt"/>
                <a:cs typeface="+mn-lt"/>
              </a:rPr>
              <a:t>Atelier de l'ONUSIDA sur les estimations du VIH et l'identification des inégalités</a:t>
            </a:r>
            <a:br>
              <a:rPr lang="en-US" sz="1800" b="1" dirty="0">
                <a:solidFill>
                  <a:schemeClr val="bg1"/>
                </a:solidFill>
                <a:ea typeface="+mn-lt"/>
                <a:cs typeface="+mn-lt"/>
              </a:rPr>
            </a:br>
            <a:r>
              <a:rPr lang="en-US" sz="1800" b="1">
                <a:solidFill>
                  <a:schemeClr val="bg1"/>
                </a:solidFill>
                <a:ea typeface="+mn-lt"/>
                <a:cs typeface="+mn-lt"/>
              </a:rPr>
              <a:t>dans la région du Moyen-Orient et de l'Afrique du Nord </a:t>
            </a:r>
            <a:endParaRPr lang="en-US" sz="1800">
              <a:ea typeface="+mn-lt"/>
              <a:cs typeface="+mn-lt"/>
            </a:endParaRPr>
          </a:p>
          <a:p>
            <a:pPr>
              <a:lnSpc>
                <a:spcPct val="120000"/>
              </a:lnSpc>
              <a:spcBef>
                <a:spcPct val="20000"/>
              </a:spcBef>
              <a:spcAft>
                <a:spcPct val="0"/>
              </a:spcAft>
            </a:pPr>
            <a:r>
              <a:rPr lang="en-US" sz="1800" b="1">
                <a:solidFill>
                  <a:schemeClr val="bg1"/>
                </a:solidFill>
                <a:ea typeface="+mn-lt"/>
                <a:cs typeface="+mn-lt"/>
              </a:rPr>
              <a:t>Le Caire, 19-23 février 2023</a:t>
            </a:r>
            <a:endParaRPr lang="en-CH">
              <a:solidFill>
                <a:schemeClr val="bg1"/>
              </a:solidFill>
              <a:ea typeface="+mn-lt"/>
              <a:cs typeface="+mn-lt"/>
            </a:endParaRPr>
          </a:p>
        </p:txBody>
      </p:sp>
    </p:spTree>
    <p:extLst>
      <p:ext uri="{BB962C8B-B14F-4D97-AF65-F5344CB8AC3E}">
        <p14:creationId xmlns:p14="http://schemas.microsoft.com/office/powerpoint/2010/main" val="5274455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41E9716-8726-CF18-F26C-77D3BC017217}"/>
              </a:ext>
            </a:extLst>
          </p:cNvPr>
          <p:cNvSpPr txBox="1">
            <a:spLocks/>
          </p:cNvSpPr>
          <p:nvPr/>
        </p:nvSpPr>
        <p:spPr>
          <a:xfrm>
            <a:off x="252919" y="1123838"/>
            <a:ext cx="2947482" cy="1076438"/>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60" normalizeH="0" baseline="0" noProof="0" dirty="0">
                <a:ln>
                  <a:noFill/>
                </a:ln>
                <a:solidFill>
                  <a:srgbClr val="FFFFFF"/>
                </a:solidFill>
                <a:effectLst/>
                <a:uLnTx/>
                <a:uFillTx/>
                <a:latin typeface="Corbel" panose="020B0503020204020204"/>
                <a:ea typeface="+mj-ea"/>
                <a:cs typeface="+mj-cs"/>
              </a:rPr>
              <a:t>Traitement des enfants</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60" normalizeH="0" baseline="0" noProof="0" dirty="0">
                <a:ln>
                  <a:noFill/>
                </a:ln>
                <a:solidFill>
                  <a:srgbClr val="FFFFFF"/>
                </a:solidFill>
                <a:effectLst/>
                <a:uLnTx/>
                <a:uFillTx/>
                <a:latin typeface="Corbel" panose="020B0503020204020204"/>
                <a:ea typeface="+mj-ea"/>
                <a:cs typeface="+mj-cs"/>
              </a:rPr>
              <a:t>De 0 à 14 ans</a:t>
            </a:r>
          </a:p>
        </p:txBody>
      </p:sp>
      <p:sp>
        <p:nvSpPr>
          <p:cNvPr id="7" name="TextBox 6">
            <a:extLst>
              <a:ext uri="{FF2B5EF4-FFF2-40B4-BE49-F238E27FC236}">
                <a16:creationId xmlns:a16="http://schemas.microsoft.com/office/drawing/2014/main" id="{5C71AEF4-EE6A-84DB-9840-95C269AC4D96}"/>
              </a:ext>
            </a:extLst>
          </p:cNvPr>
          <p:cNvSpPr txBox="1"/>
          <p:nvPr/>
        </p:nvSpPr>
        <p:spPr>
          <a:xfrm>
            <a:off x="256033" y="2606626"/>
            <a:ext cx="2944368" cy="2862322"/>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solidFill>
                  <a:prstClr val="white"/>
                </a:solidFill>
                <a:effectLst/>
                <a:uLnTx/>
                <a:uFillTx/>
                <a:latin typeface="Corbel" panose="020B0503020204020204"/>
                <a:ea typeface="+mn-ea"/>
                <a:cs typeface="+mn-cs"/>
              </a:rPr>
              <a:t>Mise à jour du cotrimoxazole pour 2022</a:t>
            </a:r>
            <a:br>
              <a:rPr kumimoji="0" lang="en-US" sz="1600" b="0" i="0" u="none" strike="noStrike" kern="1200" cap="none" spc="0" normalizeH="0" baseline="0" noProof="0" dirty="0">
                <a:ln>
                  <a:noFill/>
                </a:ln>
                <a:solidFill>
                  <a:prstClr val="white"/>
                </a:solidFill>
                <a:effectLst/>
                <a:uLnTx/>
                <a:uFillTx/>
                <a:latin typeface="Corbel" panose="020B0503020204020204"/>
                <a:ea typeface="+mn-ea"/>
                <a:cs typeface="+mn-cs"/>
              </a:rPr>
            </a:br>
            <a:endParaRPr kumimoji="0" lang="en-US" sz="1600" b="0" i="0" u="none" strike="noStrike" kern="1200" cap="none" spc="0" normalizeH="0" baseline="0" noProof="0" dirty="0">
              <a:ln>
                <a:noFill/>
              </a:ln>
              <a:solidFill>
                <a:prstClr val="white"/>
              </a:solidFill>
              <a:effectLst/>
              <a:uLnTx/>
              <a:uFillTx/>
              <a:latin typeface="Corbel" panose="020B050302020402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solidFill>
                  <a:prstClr val="white"/>
                </a:solidFill>
                <a:effectLst/>
                <a:uLnTx/>
                <a:uFillTx/>
                <a:latin typeface="Corbel" panose="020B0503020204020204"/>
                <a:ea typeface="+mn-ea"/>
                <a:cs typeface="+mn-cs"/>
              </a:rPr>
              <a:t>Mise à jour de l'ART pour 2022 - globalement </a:t>
            </a:r>
            <a:r>
              <a:rPr kumimoji="0" lang="en-US" sz="1600" b="0" i="0" u="sng" strike="noStrike" kern="1200" cap="none" spc="0" normalizeH="0" baseline="0" noProof="0" dirty="0">
                <a:ln>
                  <a:noFill/>
                </a:ln>
                <a:solidFill>
                  <a:prstClr val="white"/>
                </a:solidFill>
                <a:effectLst/>
                <a:uLnTx/>
                <a:uFillTx/>
                <a:latin typeface="Corbel" panose="020B0503020204020204"/>
                <a:ea typeface="+mn-ea"/>
                <a:cs typeface="+mn-cs"/>
              </a:rPr>
              <a:t>ou </a:t>
            </a:r>
            <a:r>
              <a:rPr kumimoji="0" lang="en-US" sz="1600" b="0" i="0" u="none" strike="noStrike" kern="1200" cap="none" spc="0" normalizeH="0" baseline="0" noProof="0" dirty="0">
                <a:ln>
                  <a:noFill/>
                </a:ln>
                <a:solidFill>
                  <a:prstClr val="white"/>
                </a:solidFill>
                <a:effectLst/>
                <a:uLnTx/>
                <a:uFillTx/>
                <a:latin typeface="Corbel" panose="020B0503020204020204"/>
                <a:ea typeface="+mn-ea"/>
                <a:cs typeface="+mn-cs"/>
              </a:rPr>
              <a:t>par âge</a:t>
            </a:r>
            <a:br>
              <a:rPr kumimoji="0" lang="en-US" sz="1600" b="0" i="0" u="none" strike="noStrike" kern="1200" cap="none" spc="0" normalizeH="0" baseline="0" noProof="0" dirty="0">
                <a:ln>
                  <a:noFill/>
                </a:ln>
                <a:solidFill>
                  <a:prstClr val="white"/>
                </a:solidFill>
                <a:effectLst/>
                <a:uLnTx/>
                <a:uFillTx/>
                <a:latin typeface="Corbel" panose="020B0503020204020204"/>
                <a:ea typeface="+mn-ea"/>
                <a:cs typeface="+mn-cs"/>
              </a:rPr>
            </a:br>
            <a:endParaRPr kumimoji="0" lang="en-US" sz="1600" b="0" i="0" u="none" strike="noStrike" kern="1200" cap="none" spc="0" normalizeH="0" baseline="0" noProof="0" dirty="0">
              <a:ln>
                <a:noFill/>
              </a:ln>
              <a:solidFill>
                <a:prstClr val="white"/>
              </a:solidFill>
              <a:effectLst/>
              <a:uLnTx/>
              <a:uFillTx/>
              <a:latin typeface="Corbel" panose="020B050302020402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solidFill>
                  <a:prstClr val="white"/>
                </a:solidFill>
                <a:effectLst/>
                <a:uLnTx/>
                <a:uFillTx/>
                <a:latin typeface="Corbel" panose="020B0503020204020204"/>
                <a:ea typeface="+mn-ea"/>
                <a:cs typeface="+mn-cs"/>
              </a:rPr>
              <a:t>Ajouter la perte au suivi, </a:t>
            </a:r>
            <a:br>
              <a:rPr kumimoji="0" lang="en-US" sz="1600" b="0" i="0" u="none" strike="noStrike" kern="1200" cap="none" spc="0" normalizeH="0" baseline="0" noProof="0" dirty="0">
                <a:ln>
                  <a:noFill/>
                </a:ln>
                <a:solidFill>
                  <a:prstClr val="white"/>
                </a:solidFill>
                <a:effectLst/>
                <a:uLnTx/>
                <a:uFillTx/>
                <a:latin typeface="Corbel" panose="020B0503020204020204"/>
                <a:ea typeface="+mn-ea"/>
                <a:cs typeface="+mn-cs"/>
              </a:rPr>
            </a:br>
            <a:r>
              <a:rPr kumimoji="0" lang="en-US" sz="1600" b="0" i="0" u="none" strike="noStrike" kern="1200" cap="none" spc="0" normalizeH="0" baseline="0" noProof="0" dirty="0">
                <a:ln>
                  <a:noFill/>
                </a:ln>
                <a:solidFill>
                  <a:prstClr val="white"/>
                </a:solidFill>
                <a:effectLst/>
                <a:uLnTx/>
                <a:uFillTx/>
                <a:latin typeface="Corbel" panose="020B0503020204020204"/>
                <a:ea typeface="+mn-ea"/>
                <a:cs typeface="+mn-cs"/>
              </a:rPr>
              <a:t>si disponible</a:t>
            </a:r>
            <a:br>
              <a:rPr kumimoji="0" lang="en-US" sz="1600" b="0" i="0" u="none" strike="noStrike" kern="1200" cap="none" spc="0" normalizeH="0" baseline="0" noProof="0" dirty="0">
                <a:ln>
                  <a:noFill/>
                </a:ln>
                <a:solidFill>
                  <a:prstClr val="white"/>
                </a:solidFill>
                <a:effectLst/>
                <a:uLnTx/>
                <a:uFillTx/>
                <a:latin typeface="Corbel" panose="020B0503020204020204"/>
                <a:ea typeface="+mn-ea"/>
                <a:cs typeface="+mn-cs"/>
              </a:rPr>
            </a:br>
            <a:endParaRPr kumimoji="0" lang="en-US" sz="1600" b="0" i="0" u="none" strike="noStrike" kern="1200" cap="none" spc="0" normalizeH="0" baseline="0" noProof="0" dirty="0">
              <a:ln>
                <a:noFill/>
              </a:ln>
              <a:solidFill>
                <a:prstClr val="white"/>
              </a:solidFill>
              <a:effectLst/>
              <a:uLnTx/>
              <a:uFillTx/>
              <a:latin typeface="Corbel" panose="020B050302020402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solidFill>
                  <a:prstClr val="white"/>
                </a:solidFill>
                <a:effectLst/>
                <a:uLnTx/>
                <a:uFillTx/>
                <a:latin typeface="Corbel" panose="020B0503020204020204"/>
                <a:ea typeface="+mn-ea"/>
                <a:cs typeface="+mn-cs"/>
              </a:rPr>
              <a:t>Valeurs de tracé</a:t>
            </a:r>
          </a:p>
        </p:txBody>
      </p:sp>
      <p:pic>
        <p:nvPicPr>
          <p:cNvPr id="9" name="Picture 8">
            <a:extLst>
              <a:ext uri="{FF2B5EF4-FFF2-40B4-BE49-F238E27FC236}">
                <a16:creationId xmlns:a16="http://schemas.microsoft.com/office/drawing/2014/main" id="{9AF302D8-DA64-6ACE-2089-7C6FB4D8BAE4}"/>
              </a:ext>
            </a:extLst>
          </p:cNvPr>
          <p:cNvPicPr>
            <a:picLocks noChangeAspect="1"/>
          </p:cNvPicPr>
          <p:nvPr/>
        </p:nvPicPr>
        <p:blipFill>
          <a:blip r:embed="rId2"/>
          <a:srcRect/>
          <a:stretch/>
        </p:blipFill>
        <p:spPr>
          <a:xfrm>
            <a:off x="3328318" y="588358"/>
            <a:ext cx="8863682" cy="6093287"/>
          </a:xfrm>
          <a:prstGeom prst="rect">
            <a:avLst/>
          </a:prstGeom>
          <a:effectLst>
            <a:outerShdw blurRad="50800" dist="38100" dir="2700000" algn="tl" rotWithShape="0">
              <a:prstClr val="black">
                <a:alpha val="40000"/>
              </a:prstClr>
            </a:outerShdw>
          </a:effectLst>
        </p:spPr>
      </p:pic>
      <p:sp>
        <p:nvSpPr>
          <p:cNvPr id="10" name="Rectangle 9">
            <a:extLst>
              <a:ext uri="{FF2B5EF4-FFF2-40B4-BE49-F238E27FC236}">
                <a16:creationId xmlns:a16="http://schemas.microsoft.com/office/drawing/2014/main" id="{FB298403-3A7D-D697-F65C-6E479249D120}"/>
              </a:ext>
            </a:extLst>
          </p:cNvPr>
          <p:cNvSpPr/>
          <p:nvPr/>
        </p:nvSpPr>
        <p:spPr>
          <a:xfrm>
            <a:off x="7209810" y="1317522"/>
            <a:ext cx="371475" cy="22614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1" name="Rectangle 10">
            <a:extLst>
              <a:ext uri="{FF2B5EF4-FFF2-40B4-BE49-F238E27FC236}">
                <a16:creationId xmlns:a16="http://schemas.microsoft.com/office/drawing/2014/main" id="{1F420AE4-0FAB-8454-AF8F-8FA2F0818110}"/>
              </a:ext>
            </a:extLst>
          </p:cNvPr>
          <p:cNvSpPr/>
          <p:nvPr/>
        </p:nvSpPr>
        <p:spPr>
          <a:xfrm>
            <a:off x="7209810" y="2165864"/>
            <a:ext cx="371475" cy="22614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2" name="Rectangle 11">
            <a:extLst>
              <a:ext uri="{FF2B5EF4-FFF2-40B4-BE49-F238E27FC236}">
                <a16:creationId xmlns:a16="http://schemas.microsoft.com/office/drawing/2014/main" id="{BAB23B16-96C5-DC5E-4D7E-0DB1BD29549F}"/>
              </a:ext>
            </a:extLst>
          </p:cNvPr>
          <p:cNvSpPr/>
          <p:nvPr/>
        </p:nvSpPr>
        <p:spPr>
          <a:xfrm>
            <a:off x="7209810" y="2821858"/>
            <a:ext cx="371475" cy="72758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3" name="Oval 12">
            <a:extLst>
              <a:ext uri="{FF2B5EF4-FFF2-40B4-BE49-F238E27FC236}">
                <a16:creationId xmlns:a16="http://schemas.microsoft.com/office/drawing/2014/main" id="{4128243C-6AA5-8DAD-AAD1-862475E4678B}"/>
              </a:ext>
            </a:extLst>
          </p:cNvPr>
          <p:cNvSpPr/>
          <p:nvPr/>
        </p:nvSpPr>
        <p:spPr>
          <a:xfrm>
            <a:off x="6898915" y="1064833"/>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0000"/>
                </a:solidFill>
                <a:effectLst/>
                <a:uLnTx/>
                <a:uFillTx/>
                <a:latin typeface="Calibri (Body)"/>
                <a:ea typeface="+mn-ea"/>
                <a:cs typeface="+mn-cs"/>
              </a:rPr>
              <a:t>1</a:t>
            </a:r>
          </a:p>
        </p:txBody>
      </p:sp>
      <p:sp>
        <p:nvSpPr>
          <p:cNvPr id="14" name="Oval 13">
            <a:extLst>
              <a:ext uri="{FF2B5EF4-FFF2-40B4-BE49-F238E27FC236}">
                <a16:creationId xmlns:a16="http://schemas.microsoft.com/office/drawing/2014/main" id="{2BFAC9AC-BB67-D146-FCD0-2AF10B96FB04}"/>
              </a:ext>
            </a:extLst>
          </p:cNvPr>
          <p:cNvSpPr/>
          <p:nvPr/>
        </p:nvSpPr>
        <p:spPr>
          <a:xfrm>
            <a:off x="8047897" y="2559859"/>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0000"/>
                </a:solidFill>
                <a:effectLst/>
                <a:uLnTx/>
                <a:uFillTx/>
                <a:latin typeface="Calibri (Body)"/>
                <a:ea typeface="+mn-ea"/>
                <a:cs typeface="+mn-cs"/>
              </a:rPr>
              <a:t>2</a:t>
            </a:r>
          </a:p>
        </p:txBody>
      </p:sp>
      <p:sp>
        <p:nvSpPr>
          <p:cNvPr id="16" name="Oval 15">
            <a:extLst>
              <a:ext uri="{FF2B5EF4-FFF2-40B4-BE49-F238E27FC236}">
                <a16:creationId xmlns:a16="http://schemas.microsoft.com/office/drawing/2014/main" id="{B3DA996C-89FD-C247-EF47-DDBDA96B1C47}"/>
              </a:ext>
            </a:extLst>
          </p:cNvPr>
          <p:cNvSpPr/>
          <p:nvPr/>
        </p:nvSpPr>
        <p:spPr>
          <a:xfrm>
            <a:off x="4737919" y="5455356"/>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0000"/>
                </a:solidFill>
                <a:effectLst/>
                <a:uLnTx/>
                <a:uFillTx/>
                <a:latin typeface="Calibri (Body)"/>
                <a:ea typeface="+mn-ea"/>
                <a:cs typeface="+mn-cs"/>
              </a:rPr>
              <a:t>4</a:t>
            </a:r>
          </a:p>
        </p:txBody>
      </p:sp>
      <p:sp>
        <p:nvSpPr>
          <p:cNvPr id="17" name="Rectangle 16">
            <a:extLst>
              <a:ext uri="{FF2B5EF4-FFF2-40B4-BE49-F238E27FC236}">
                <a16:creationId xmlns:a16="http://schemas.microsoft.com/office/drawing/2014/main" id="{08A56D6B-3109-5062-5603-6F3394D1B36E}"/>
              </a:ext>
            </a:extLst>
          </p:cNvPr>
          <p:cNvSpPr/>
          <p:nvPr/>
        </p:nvSpPr>
        <p:spPr>
          <a:xfrm>
            <a:off x="7209810" y="3611392"/>
            <a:ext cx="371475" cy="1524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cxnSp>
        <p:nvCxnSpPr>
          <p:cNvPr id="19" name="Straight Arrow Connector 18">
            <a:extLst>
              <a:ext uri="{FF2B5EF4-FFF2-40B4-BE49-F238E27FC236}">
                <a16:creationId xmlns:a16="http://schemas.microsoft.com/office/drawing/2014/main" id="{81800BBE-A1FA-844A-21B7-3E182E0B0DD8}"/>
              </a:ext>
            </a:extLst>
          </p:cNvPr>
          <p:cNvCxnSpPr>
            <a:stCxn id="14" idx="1"/>
            <a:endCxn id="11" idx="3"/>
          </p:cNvCxnSpPr>
          <p:nvPr/>
        </p:nvCxnSpPr>
        <p:spPr>
          <a:xfrm flipH="1" flipV="1">
            <a:off x="7581285" y="2278936"/>
            <a:ext cx="520176" cy="33448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D28075C8-F3F2-FE99-5A2B-92E80612B60C}"/>
              </a:ext>
            </a:extLst>
          </p:cNvPr>
          <p:cNvCxnSpPr>
            <a:cxnSpLocks/>
            <a:stCxn id="14" idx="3"/>
            <a:endCxn id="12" idx="3"/>
          </p:cNvCxnSpPr>
          <p:nvPr/>
        </p:nvCxnSpPr>
        <p:spPr>
          <a:xfrm flipH="1">
            <a:off x="7581285" y="2872055"/>
            <a:ext cx="520176" cy="31359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8F0D0E64-54C5-C4B1-71BF-C303275AD073}"/>
              </a:ext>
            </a:extLst>
          </p:cNvPr>
          <p:cNvSpPr/>
          <p:nvPr/>
        </p:nvSpPr>
        <p:spPr>
          <a:xfrm>
            <a:off x="7538466" y="3635002"/>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0000"/>
                </a:solidFill>
                <a:effectLst/>
                <a:uLnTx/>
                <a:uFillTx/>
                <a:latin typeface="Calibri (Body)"/>
                <a:ea typeface="+mn-ea"/>
                <a:cs typeface="+mn-cs"/>
              </a:rPr>
              <a:t>3</a:t>
            </a:r>
          </a:p>
        </p:txBody>
      </p:sp>
    </p:spTree>
    <p:extLst>
      <p:ext uri="{BB962C8B-B14F-4D97-AF65-F5344CB8AC3E}">
        <p14:creationId xmlns:p14="http://schemas.microsoft.com/office/powerpoint/2010/main" val="2610846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07E805A-471A-DB2E-F87F-93DB776FB23B}"/>
              </a:ext>
            </a:extLst>
          </p:cNvPr>
          <p:cNvSpPr txBox="1">
            <a:spLocks/>
          </p:cNvSpPr>
          <p:nvPr/>
        </p:nvSpPr>
        <p:spPr>
          <a:xfrm>
            <a:off x="256033" y="1042989"/>
            <a:ext cx="2947482" cy="487248"/>
          </a:xfrm>
          <a:prstGeom prst="rect">
            <a:avLst/>
          </a:prstGeom>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60" normalizeH="0" baseline="0" noProof="0">
                <a:ln>
                  <a:noFill/>
                </a:ln>
                <a:solidFill>
                  <a:srgbClr val="FFFFFF"/>
                </a:solidFill>
                <a:effectLst/>
                <a:uLnTx/>
                <a:uFillTx/>
                <a:latin typeface="Corbel" panose="020B0503020204020204"/>
                <a:ea typeface="+mj-ea"/>
                <a:cs typeface="+mj-cs"/>
              </a:rPr>
              <a:t>Test de dépistage du VIH</a:t>
            </a:r>
          </a:p>
        </p:txBody>
      </p:sp>
      <p:pic>
        <p:nvPicPr>
          <p:cNvPr id="4" name="Picture 3">
            <a:extLst>
              <a:ext uri="{FF2B5EF4-FFF2-40B4-BE49-F238E27FC236}">
                <a16:creationId xmlns:a16="http://schemas.microsoft.com/office/drawing/2014/main" id="{0D542452-6642-DDC9-532D-C99E3389A7A6}"/>
              </a:ext>
            </a:extLst>
          </p:cNvPr>
          <p:cNvPicPr>
            <a:picLocks noChangeAspect="1"/>
          </p:cNvPicPr>
          <p:nvPr/>
        </p:nvPicPr>
        <p:blipFill rotWithShape="1">
          <a:blip r:embed="rId3"/>
          <a:srcRect r="26800"/>
          <a:stretch/>
        </p:blipFill>
        <p:spPr>
          <a:xfrm>
            <a:off x="3459548" y="180277"/>
            <a:ext cx="7110481" cy="6677723"/>
          </a:xfrm>
          <a:prstGeom prst="rect">
            <a:avLst/>
          </a:prstGeom>
          <a:effectLst>
            <a:outerShdw blurRad="50800" dist="38100" dir="2700000" algn="tl" rotWithShape="0">
              <a:prstClr val="black">
                <a:alpha val="40000"/>
              </a:prstClr>
            </a:outerShdw>
          </a:effectLst>
        </p:spPr>
      </p:pic>
      <p:sp>
        <p:nvSpPr>
          <p:cNvPr id="7" name="Rectangle 6">
            <a:extLst>
              <a:ext uri="{FF2B5EF4-FFF2-40B4-BE49-F238E27FC236}">
                <a16:creationId xmlns:a16="http://schemas.microsoft.com/office/drawing/2014/main" id="{E61AD8F5-0560-87BB-51D3-26A8D1886485}"/>
              </a:ext>
            </a:extLst>
          </p:cNvPr>
          <p:cNvSpPr/>
          <p:nvPr/>
        </p:nvSpPr>
        <p:spPr>
          <a:xfrm>
            <a:off x="9194526" y="740186"/>
            <a:ext cx="560438" cy="444633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3" name="TextBox 2">
            <a:extLst>
              <a:ext uri="{FF2B5EF4-FFF2-40B4-BE49-F238E27FC236}">
                <a16:creationId xmlns:a16="http://schemas.microsoft.com/office/drawing/2014/main" id="{D2769BF6-EC3E-1CCE-3352-F48C4CFAE4F1}"/>
              </a:ext>
            </a:extLst>
          </p:cNvPr>
          <p:cNvSpPr txBox="1"/>
          <p:nvPr/>
        </p:nvSpPr>
        <p:spPr>
          <a:xfrm>
            <a:off x="0" y="1530237"/>
            <a:ext cx="3366550" cy="3754874"/>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Corbel" panose="020B0503020204020204"/>
                <a:ea typeface="+mn-ea"/>
                <a:cs typeface="+mn-cs"/>
              </a:rPr>
              <a:t>Nouvel éditeur dans les statistiques du programme, sera vide</a:t>
            </a:r>
          </a:p>
          <a:p>
            <a:pPr marL="342900" marR="0" lvl="0" indent="-34290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Corbel" panose="020B0503020204020204"/>
                <a:ea typeface="+mn-ea"/>
                <a:cs typeface="+mn-cs"/>
              </a:rPr>
              <a:t>Remplir toutes les années de données</a:t>
            </a:r>
          </a:p>
          <a:p>
            <a:pPr marL="342900" marR="0" lvl="0" indent="-34290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err="1">
                <a:ln>
                  <a:noFill/>
                </a:ln>
                <a:solidFill>
                  <a:prstClr val="white"/>
                </a:solidFill>
                <a:effectLst/>
                <a:uLnTx/>
                <a:uFillTx/>
                <a:latin typeface="Corbel" panose="020B0503020204020204"/>
                <a:ea typeface="+mn-ea"/>
                <a:cs typeface="+mn-cs"/>
              </a:rPr>
              <a:t>N'influence</a:t>
            </a:r>
            <a:r>
              <a:rPr kumimoji="0" lang="en-US" sz="1600" b="0" i="0" u="none" strike="noStrike" kern="1200" cap="none" spc="0" normalizeH="0" baseline="0" noProof="0" dirty="0">
                <a:ln>
                  <a:noFill/>
                </a:ln>
                <a:solidFill>
                  <a:prstClr val="white"/>
                </a:solidFill>
                <a:effectLst/>
                <a:uLnTx/>
                <a:uFillTx/>
                <a:latin typeface="Corbel" panose="020B0503020204020204"/>
                <a:ea typeface="+mn-ea"/>
                <a:cs typeface="+mn-cs"/>
              </a:rPr>
              <a:t> pas </a:t>
            </a:r>
            <a:r>
              <a:rPr kumimoji="0" lang="en-US" sz="1600" b="0" i="0" u="none" strike="noStrike" kern="1200" cap="none" spc="0" normalizeH="0" baseline="0" noProof="0" dirty="0" err="1">
                <a:ln>
                  <a:noFill/>
                </a:ln>
                <a:solidFill>
                  <a:prstClr val="white"/>
                </a:solidFill>
                <a:effectLst/>
                <a:uLnTx/>
                <a:uFillTx/>
                <a:latin typeface="Corbel" panose="020B0503020204020204"/>
                <a:ea typeface="+mn-ea"/>
                <a:cs typeface="+mn-cs"/>
              </a:rPr>
              <a:t>l'estimation</a:t>
            </a:r>
            <a:r>
              <a:rPr kumimoji="0" lang="en-US" sz="1600" b="0" i="0" u="none" strike="noStrike" kern="1200" cap="none" spc="0" normalizeH="0" baseline="0" noProof="0" dirty="0">
                <a:ln>
                  <a:noFill/>
                </a:ln>
                <a:solidFill>
                  <a:prstClr val="white"/>
                </a:solidFill>
                <a:effectLst/>
                <a:uLnTx/>
                <a:uFillTx/>
                <a:latin typeface="Corbel" panose="020B0503020204020204"/>
                <a:ea typeface="+mn-ea"/>
                <a:cs typeface="+mn-cs"/>
              </a:rPr>
              <a:t>.</a:t>
            </a:r>
          </a:p>
          <a:p>
            <a:pPr marL="342900" marR="0" lvl="0" indent="-34290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Corbel" panose="020B0503020204020204"/>
                <a:ea typeface="+mn-ea"/>
                <a:cs typeface="+mn-cs"/>
              </a:rPr>
              <a:t>Utilisations potentielles :</a:t>
            </a:r>
          </a:p>
          <a:p>
            <a:pPr marL="800100" marR="0" lvl="1" indent="-34290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Corbel" panose="020B0503020204020204"/>
                <a:ea typeface="+mn-ea"/>
                <a:cs typeface="+mn-cs"/>
              </a:rPr>
              <a:t>Estimation du KOS</a:t>
            </a:r>
          </a:p>
          <a:p>
            <a:pPr marL="800100" marR="0" lvl="1" indent="-34290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Corbel" panose="020B0503020204020204"/>
                <a:ea typeface="+mn-ea"/>
                <a:cs typeface="+mn-cs"/>
              </a:rPr>
              <a:t>Les tests conduisent à de nouveaux diagnostics </a:t>
            </a:r>
            <a:r>
              <a:rPr kumimoji="0" lang="en-US" sz="1600" b="0" i="0" u="none" strike="noStrike" kern="1200" cap="none" spc="0" normalizeH="0" baseline="0" noProof="0" dirty="0">
                <a:ln>
                  <a:noFill/>
                </a:ln>
                <a:solidFill>
                  <a:prstClr val="white"/>
                </a:solidFill>
                <a:effectLst/>
                <a:uLnTx/>
                <a:uFillTx/>
                <a:latin typeface="Corbel" panose="020B0503020204020204"/>
                <a:ea typeface="+mn-ea"/>
                <a:cs typeface="+mn-cs"/>
                <a:sym typeface="Wingdings" panose="05000000000000000000" pitchFamily="2" charset="2"/>
              </a:rPr>
              <a:t> </a:t>
            </a:r>
            <a:r>
              <a:rPr kumimoji="0" lang="en-US" sz="1600" b="0" i="0" u="none" strike="noStrike" kern="1200" cap="none" spc="0" normalizeH="0" baseline="0" noProof="0" dirty="0">
                <a:ln>
                  <a:noFill/>
                </a:ln>
                <a:solidFill>
                  <a:prstClr val="white"/>
                </a:solidFill>
                <a:effectLst/>
                <a:uLnTx/>
                <a:uFillTx/>
                <a:latin typeface="Corbel" panose="020B0503020204020204"/>
                <a:ea typeface="+mn-ea"/>
                <a:cs typeface="+mn-cs"/>
              </a:rPr>
              <a:t>context to CSAVR input</a:t>
            </a:r>
          </a:p>
          <a:p>
            <a:pPr marL="800100" marR="0" lvl="1" indent="-34290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Corbel" panose="020B0503020204020204"/>
                <a:ea typeface="+mn-ea"/>
                <a:cs typeface="+mn-cs"/>
              </a:rPr>
              <a:t>Évaluer le programme de tests et fixer des objectifs</a:t>
            </a:r>
          </a:p>
        </p:txBody>
      </p:sp>
    </p:spTree>
    <p:extLst>
      <p:ext uri="{BB962C8B-B14F-4D97-AF65-F5344CB8AC3E}">
        <p14:creationId xmlns:p14="http://schemas.microsoft.com/office/powerpoint/2010/main" val="29290429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D3819E-C639-53AF-A3C7-5B373774EF57}"/>
              </a:ext>
            </a:extLst>
          </p:cNvPr>
          <p:cNvSpPr>
            <a:spLocks noGrp="1"/>
          </p:cNvSpPr>
          <p:nvPr>
            <p:ph idx="1"/>
          </p:nvPr>
        </p:nvSpPr>
        <p:spPr>
          <a:xfrm>
            <a:off x="3760409" y="820580"/>
            <a:ext cx="8065831" cy="5702139"/>
          </a:xfrm>
        </p:spPr>
        <p:txBody>
          <a:bodyPr anchor="t">
            <a:normAutofit fontScale="77500" lnSpcReduction="20000"/>
          </a:bodyPr>
          <a:lstStyle/>
          <a:p>
            <a:r>
              <a:rPr lang="en-US" dirty="0">
                <a:solidFill>
                  <a:schemeClr val="tx1"/>
                </a:solidFill>
              </a:rPr>
              <a:t>Au moment de la tenue de cet atelier, il se peut que vous ne disposiez pas encore des données définitives relatives au programme, au dépistage du VIH et à la surveillance pour l'ensemble de l'année 2022. </a:t>
            </a:r>
          </a:p>
          <a:p>
            <a:r>
              <a:rPr lang="en-US" dirty="0">
                <a:solidFill>
                  <a:schemeClr val="tx1"/>
                </a:solidFill>
              </a:rPr>
              <a:t>L'estimation "finale" du Spectrum pour 2023 devra attendre, </a:t>
            </a:r>
            <a:br>
              <a:rPr lang="en-US" dirty="0">
                <a:solidFill>
                  <a:schemeClr val="tx1"/>
                </a:solidFill>
              </a:rPr>
            </a:br>
            <a:r>
              <a:rPr lang="en-US" dirty="0">
                <a:solidFill>
                  <a:schemeClr val="tx1"/>
                </a:solidFill>
              </a:rPr>
              <a:t>et ensuite la remise en état (EPP et CSAVR, puis AIM).</a:t>
            </a:r>
          </a:p>
          <a:p>
            <a:pPr marL="0" indent="0">
              <a:buNone/>
            </a:pPr>
            <a:r>
              <a:rPr lang="en-US" dirty="0">
                <a:solidFill>
                  <a:schemeClr val="tx1"/>
                </a:solidFill>
              </a:rPr>
              <a:t>--&gt; </a:t>
            </a:r>
            <a:r>
              <a:rPr lang="en-US" b="1" dirty="0">
                <a:solidFill>
                  <a:schemeClr val="tx1"/>
                </a:solidFill>
              </a:rPr>
              <a:t>Prévenez l'équipe au pays que vous attendez ces données...</a:t>
            </a:r>
          </a:p>
          <a:p>
            <a:r>
              <a:rPr lang="en-US" dirty="0">
                <a:solidFill>
                  <a:srgbClr val="0070C0"/>
                </a:solidFill>
              </a:rPr>
              <a:t>Vous disposez des </a:t>
            </a:r>
            <a:r>
              <a:rPr lang="en-US" u="sng" dirty="0">
                <a:solidFill>
                  <a:srgbClr val="0070C0"/>
                </a:solidFill>
              </a:rPr>
              <a:t>options </a:t>
            </a:r>
            <a:r>
              <a:rPr lang="en-US" dirty="0">
                <a:solidFill>
                  <a:srgbClr val="0070C0"/>
                </a:solidFill>
              </a:rPr>
              <a:t>suivantes </a:t>
            </a:r>
            <a:r>
              <a:rPr lang="en-US" u="sng" dirty="0">
                <a:solidFill>
                  <a:srgbClr val="0070C0"/>
                </a:solidFill>
              </a:rPr>
              <a:t>pour le fichier Spectrum </a:t>
            </a:r>
            <a:r>
              <a:rPr lang="en-US" dirty="0">
                <a:solidFill>
                  <a:srgbClr val="0070C0"/>
                </a:solidFill>
              </a:rPr>
              <a:t>:</a:t>
            </a:r>
          </a:p>
          <a:p>
            <a:r>
              <a:rPr lang="en-US" dirty="0">
                <a:solidFill>
                  <a:srgbClr val="0070C0"/>
                </a:solidFill>
              </a:rPr>
              <a:t>ART, PMTCT : </a:t>
            </a:r>
          </a:p>
          <a:p>
            <a:pPr lvl="1"/>
            <a:r>
              <a:rPr lang="en-US" dirty="0">
                <a:solidFill>
                  <a:srgbClr val="0070C0"/>
                </a:solidFill>
              </a:rPr>
              <a:t>Maintenir ou actualiser l'</a:t>
            </a:r>
            <a:r>
              <a:rPr lang="en-US" b="1" dirty="0">
                <a:solidFill>
                  <a:srgbClr val="0070C0"/>
                </a:solidFill>
              </a:rPr>
              <a:t>objectif de </a:t>
            </a:r>
            <a:r>
              <a:rPr lang="en-US" dirty="0">
                <a:solidFill>
                  <a:srgbClr val="0070C0"/>
                </a:solidFill>
              </a:rPr>
              <a:t>2022 en tant que </a:t>
            </a:r>
            <a:r>
              <a:rPr lang="en-US" b="1" dirty="0">
                <a:solidFill>
                  <a:srgbClr val="0070C0"/>
                </a:solidFill>
              </a:rPr>
              <a:t>pourcentage escompté</a:t>
            </a:r>
            <a:r>
              <a:rPr lang="en-US" dirty="0">
                <a:solidFill>
                  <a:srgbClr val="0070C0"/>
                </a:solidFill>
              </a:rPr>
              <a:t>, conformément à 2021.</a:t>
            </a:r>
          </a:p>
          <a:p>
            <a:pPr lvl="1"/>
            <a:r>
              <a:rPr lang="en-US" dirty="0">
                <a:solidFill>
                  <a:srgbClr val="0070C0"/>
                </a:solidFill>
              </a:rPr>
              <a:t>A titre provisoire, mettre les chiffres de 2021 pour 2022.</a:t>
            </a:r>
          </a:p>
          <a:p>
            <a:pPr lvl="1"/>
            <a:r>
              <a:rPr lang="en-US" dirty="0">
                <a:solidFill>
                  <a:srgbClr val="0070C0"/>
                </a:solidFill>
              </a:rPr>
              <a:t>Saisir les </a:t>
            </a:r>
            <a:r>
              <a:rPr lang="en-US" b="1" dirty="0">
                <a:solidFill>
                  <a:srgbClr val="0070C0"/>
                </a:solidFill>
              </a:rPr>
              <a:t>données du </a:t>
            </a:r>
            <a:r>
              <a:rPr lang="en-US">
                <a:solidFill>
                  <a:srgbClr val="0070C0"/>
                </a:solidFill>
              </a:rPr>
              <a:t>premier </a:t>
            </a:r>
            <a:r>
              <a:rPr lang="en-US" b="1">
                <a:solidFill>
                  <a:srgbClr val="0070C0"/>
                </a:solidFill>
              </a:rPr>
              <a:t>semestre </a:t>
            </a:r>
            <a:r>
              <a:rPr lang="en-US">
                <a:solidFill>
                  <a:srgbClr val="0070C0"/>
                </a:solidFill>
              </a:rPr>
              <a:t>2022</a:t>
            </a:r>
          </a:p>
          <a:p>
            <a:pPr lvl="1"/>
            <a:r>
              <a:rPr lang="en-US" dirty="0">
                <a:solidFill>
                  <a:srgbClr val="0070C0"/>
                </a:solidFill>
              </a:rPr>
              <a:t>Ne </a:t>
            </a:r>
            <a:r>
              <a:rPr lang="en-US" b="1" dirty="0">
                <a:solidFill>
                  <a:srgbClr val="0070C0"/>
                </a:solidFill>
              </a:rPr>
              <a:t>laissez PAS le champ ART pour adultes vide </a:t>
            </a:r>
            <a:r>
              <a:rPr lang="en-US" dirty="0">
                <a:solidFill>
                  <a:srgbClr val="0070C0"/>
                </a:solidFill>
              </a:rPr>
              <a:t>! Puisque l'ART réduit la transmission et l'incidence du VIH</a:t>
            </a:r>
          </a:p>
          <a:p>
            <a:r>
              <a:rPr lang="en-US" dirty="0">
                <a:solidFill>
                  <a:srgbClr val="0070C0"/>
                </a:solidFill>
              </a:rPr>
              <a:t>Type de données relatives à la prévalence (tests de CPN et résultats positifs, prévalence de CPN pour la PPE) :</a:t>
            </a:r>
          </a:p>
          <a:p>
            <a:pPr lvl="1"/>
            <a:r>
              <a:rPr lang="en-US" dirty="0">
                <a:solidFill>
                  <a:srgbClr val="0070C0"/>
                </a:solidFill>
              </a:rPr>
              <a:t>Saisir les données disponibles, par exemple les 6 premiers mois sur 9 </a:t>
            </a:r>
            <a:br>
              <a:rPr lang="en-US" dirty="0">
                <a:solidFill>
                  <a:srgbClr val="0070C0"/>
                </a:solidFill>
              </a:rPr>
            </a:br>
            <a:r>
              <a:rPr lang="en-US" dirty="0">
                <a:solidFill>
                  <a:srgbClr val="0070C0"/>
                </a:solidFill>
              </a:rPr>
              <a:t>- et indiquez-les dans le champ "Source" comme étant provisoires.</a:t>
            </a:r>
          </a:p>
          <a:p>
            <a:r>
              <a:rPr lang="en-US" dirty="0">
                <a:solidFill>
                  <a:srgbClr val="0070C0"/>
                </a:solidFill>
              </a:rPr>
              <a:t>Nouveaux cas et décès, pour CSAVR : Ne rien indiquer pour 2022.</a:t>
            </a:r>
          </a:p>
          <a:p>
            <a:r>
              <a:rPr lang="en-US" dirty="0">
                <a:solidFill>
                  <a:schemeClr val="tx1"/>
                </a:solidFill>
              </a:rPr>
              <a:t>Dans le fichier </a:t>
            </a:r>
            <a:r>
              <a:rPr lang="en-US" u="sng" dirty="0">
                <a:solidFill>
                  <a:schemeClr val="tx1"/>
                </a:solidFill>
              </a:rPr>
              <a:t>Excel</a:t>
            </a:r>
            <a:r>
              <a:rPr lang="en-US" dirty="0">
                <a:solidFill>
                  <a:schemeClr val="tx1"/>
                </a:solidFill>
              </a:rPr>
              <a:t>, veuillez saisir </a:t>
            </a:r>
            <a:r>
              <a:rPr lang="en-US" i="1" dirty="0">
                <a:solidFill>
                  <a:schemeClr val="tx1"/>
                </a:solidFill>
              </a:rPr>
              <a:t>TOUS les </a:t>
            </a:r>
            <a:r>
              <a:rPr lang="en-US" dirty="0">
                <a:solidFill>
                  <a:schemeClr val="tx1"/>
                </a:solidFill>
              </a:rPr>
              <a:t>types de données</a:t>
            </a:r>
            <a:r>
              <a:rPr lang="en-US" i="1" dirty="0">
                <a:solidFill>
                  <a:schemeClr val="tx1"/>
                </a:solidFill>
              </a:rPr>
              <a:t>, même s'il ne s'agit que d'une partie de l'année</a:t>
            </a:r>
            <a:r>
              <a:rPr lang="en-US" dirty="0">
                <a:solidFill>
                  <a:schemeClr val="tx1"/>
                </a:solidFill>
              </a:rPr>
              <a:t>, </a:t>
            </a:r>
            <a:br>
              <a:rPr lang="en-US" dirty="0">
                <a:solidFill>
                  <a:schemeClr val="tx1"/>
                </a:solidFill>
              </a:rPr>
            </a:br>
            <a:r>
              <a:rPr lang="en-US" dirty="0">
                <a:solidFill>
                  <a:schemeClr val="tx1"/>
                </a:solidFill>
              </a:rPr>
              <a:t>à des fins de CQD </a:t>
            </a:r>
            <a:br>
              <a:rPr lang="en-US" dirty="0">
                <a:solidFill>
                  <a:schemeClr val="tx1"/>
                </a:solidFill>
              </a:rPr>
            </a:br>
            <a:r>
              <a:rPr lang="en-US" dirty="0">
                <a:solidFill>
                  <a:schemeClr val="tx1"/>
                </a:solidFill>
              </a:rPr>
              <a:t>(par exemple, les taux de positivité des tests correspondant au nombre de cas pour le CSAVR).</a:t>
            </a:r>
          </a:p>
        </p:txBody>
      </p:sp>
      <p:sp>
        <p:nvSpPr>
          <p:cNvPr id="2" name="Title 1">
            <a:extLst>
              <a:ext uri="{FF2B5EF4-FFF2-40B4-BE49-F238E27FC236}">
                <a16:creationId xmlns:a16="http://schemas.microsoft.com/office/drawing/2014/main" id="{C213A79A-3A7E-D0DC-DAAA-1187B31E466B}"/>
              </a:ext>
            </a:extLst>
          </p:cNvPr>
          <p:cNvSpPr>
            <a:spLocks noGrp="1"/>
          </p:cNvSpPr>
          <p:nvPr>
            <p:ph type="title"/>
          </p:nvPr>
        </p:nvSpPr>
        <p:spPr/>
        <p:txBody>
          <a:bodyPr/>
          <a:lstStyle/>
          <a:p>
            <a:r>
              <a:rPr lang="en-US" dirty="0"/>
              <a:t>Que faire si les </a:t>
            </a:r>
            <a:r>
              <a:rPr lang="en-US" b="1" dirty="0"/>
              <a:t>données définitives pour l'année 2022 ne sont pas encore disponibles </a:t>
            </a:r>
            <a:r>
              <a:rPr lang="en-US" dirty="0"/>
              <a:t>?</a:t>
            </a:r>
          </a:p>
        </p:txBody>
      </p:sp>
    </p:spTree>
    <p:extLst>
      <p:ext uri="{BB962C8B-B14F-4D97-AF65-F5344CB8AC3E}">
        <p14:creationId xmlns:p14="http://schemas.microsoft.com/office/powerpoint/2010/main" val="2856921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D3819E-C639-53AF-A3C7-5B373774EF57}"/>
              </a:ext>
            </a:extLst>
          </p:cNvPr>
          <p:cNvSpPr>
            <a:spLocks noGrp="1"/>
          </p:cNvSpPr>
          <p:nvPr>
            <p:ph idx="1"/>
          </p:nvPr>
        </p:nvSpPr>
        <p:spPr>
          <a:xfrm>
            <a:off x="3760409" y="820580"/>
            <a:ext cx="8065831" cy="5702139"/>
          </a:xfrm>
        </p:spPr>
        <p:txBody>
          <a:bodyPr anchor="t">
            <a:normAutofit/>
          </a:bodyPr>
          <a:lstStyle/>
          <a:p>
            <a:pPr marL="0" indent="0">
              <a:buNone/>
            </a:pPr>
            <a:r>
              <a:rPr lang="en-US" u="sng" dirty="0">
                <a:solidFill>
                  <a:schemeClr val="tx1"/>
                </a:solidFill>
              </a:rPr>
              <a:t>D'Excel à Spectrum :</a:t>
            </a:r>
            <a:br>
              <a:rPr lang="en-US" dirty="0">
                <a:solidFill>
                  <a:schemeClr val="tx1"/>
                </a:solidFill>
              </a:rPr>
            </a:br>
            <a:r>
              <a:rPr lang="en-US" b="1" dirty="0">
                <a:solidFill>
                  <a:schemeClr val="tx1"/>
                </a:solidFill>
              </a:rPr>
              <a:t>Mettez le format de cellule dans Excel comme 'Général</a:t>
            </a:r>
            <a:r>
              <a:rPr lang="en-US" dirty="0">
                <a:solidFill>
                  <a:schemeClr val="tx1"/>
                </a:solidFill>
              </a:rPr>
              <a:t>' - tout autre format (Nombre, Devise, Comptabilité...) ne sera pas sauvegardé dans Spectrum.</a:t>
            </a:r>
          </a:p>
          <a:p>
            <a:endParaRPr lang="en-US" dirty="0">
              <a:solidFill>
                <a:schemeClr val="tx1"/>
              </a:solidFill>
            </a:endParaRPr>
          </a:p>
          <a:p>
            <a:pPr marL="0" indent="0">
              <a:buNone/>
            </a:pPr>
            <a:r>
              <a:rPr lang="en-US" u="sng" dirty="0">
                <a:solidFill>
                  <a:schemeClr val="tx1"/>
                </a:solidFill>
              </a:rPr>
              <a:t>Du spectre à Excel :</a:t>
            </a:r>
          </a:p>
          <a:p>
            <a:r>
              <a:rPr lang="en-US" dirty="0">
                <a:solidFill>
                  <a:schemeClr val="tx1"/>
                </a:solidFill>
              </a:rPr>
              <a:t>Sélectionnez les cellules à copier. </a:t>
            </a:r>
          </a:p>
          <a:p>
            <a:r>
              <a:rPr lang="en-US" dirty="0">
                <a:solidFill>
                  <a:schemeClr val="tx1"/>
                </a:solidFill>
              </a:rPr>
              <a:t>Vous pouvez augmenter les décimales affichées dans Spectrum, et copiées dans Excel, en cliquant avec le bouton droit de la souris dans une ou plusieurs cellules et en "Incrémentant les décimales</a:t>
            </a:r>
          </a:p>
          <a:p>
            <a:r>
              <a:rPr lang="en-US" dirty="0">
                <a:solidFill>
                  <a:schemeClr val="tx1"/>
                </a:solidFill>
              </a:rPr>
              <a:t>Copiez un tableau entier en cliquant avec le bouton droit de la souris dans le tableau et en sélectionnant "Copier tout".</a:t>
            </a:r>
          </a:p>
          <a:p>
            <a:endParaRPr lang="en-US" dirty="0">
              <a:solidFill>
                <a:schemeClr val="tx1"/>
              </a:solidFill>
            </a:endParaRPr>
          </a:p>
          <a:p>
            <a:endParaRPr lang="en-US" dirty="0">
              <a:solidFill>
                <a:schemeClr val="tx1"/>
              </a:solidFill>
            </a:endParaRPr>
          </a:p>
        </p:txBody>
      </p:sp>
      <p:sp>
        <p:nvSpPr>
          <p:cNvPr id="2" name="Title 1">
            <a:extLst>
              <a:ext uri="{FF2B5EF4-FFF2-40B4-BE49-F238E27FC236}">
                <a16:creationId xmlns:a16="http://schemas.microsoft.com/office/drawing/2014/main" id="{C213A79A-3A7E-D0DC-DAAA-1187B31E466B}"/>
              </a:ext>
            </a:extLst>
          </p:cNvPr>
          <p:cNvSpPr>
            <a:spLocks noGrp="1"/>
          </p:cNvSpPr>
          <p:nvPr>
            <p:ph type="title"/>
          </p:nvPr>
        </p:nvSpPr>
        <p:spPr/>
        <p:txBody>
          <a:bodyPr/>
          <a:lstStyle/>
          <a:p>
            <a:r>
              <a:rPr lang="en-US" dirty="0"/>
              <a:t>Copier des nombres d'Excel vers Spectrum, et vice versa</a:t>
            </a:r>
          </a:p>
        </p:txBody>
      </p:sp>
    </p:spTree>
    <p:extLst>
      <p:ext uri="{BB962C8B-B14F-4D97-AF65-F5344CB8AC3E}">
        <p14:creationId xmlns:p14="http://schemas.microsoft.com/office/powerpoint/2010/main" val="2079454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96892AC-EC48-0E98-4ED4-0EBBA796F9D1}"/>
              </a:ext>
            </a:extLst>
          </p:cNvPr>
          <p:cNvPicPr>
            <a:picLocks noChangeAspect="1"/>
          </p:cNvPicPr>
          <p:nvPr/>
        </p:nvPicPr>
        <p:blipFill rotWithShape="1">
          <a:blip r:embed="rId2"/>
          <a:srcRect b="76434"/>
          <a:stretch/>
        </p:blipFill>
        <p:spPr>
          <a:xfrm>
            <a:off x="2897718" y="1267024"/>
            <a:ext cx="9144000" cy="1332841"/>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749A5BE7-8013-A517-71EB-7A7E855AB1E8}"/>
              </a:ext>
            </a:extLst>
          </p:cNvPr>
          <p:cNvSpPr>
            <a:spLocks noGrp="1"/>
          </p:cNvSpPr>
          <p:nvPr>
            <p:ph type="title"/>
          </p:nvPr>
        </p:nvSpPr>
        <p:spPr/>
        <p:txBody>
          <a:bodyPr/>
          <a:lstStyle/>
          <a:p>
            <a:r>
              <a:rPr lang="en-US"/>
              <a:t>Mise à jour des données du programme</a:t>
            </a:r>
          </a:p>
        </p:txBody>
      </p:sp>
      <p:sp>
        <p:nvSpPr>
          <p:cNvPr id="9" name="Content Placeholder 8">
            <a:extLst>
              <a:ext uri="{FF2B5EF4-FFF2-40B4-BE49-F238E27FC236}">
                <a16:creationId xmlns:a16="http://schemas.microsoft.com/office/drawing/2014/main" id="{6D683964-749A-FE23-8A2B-5C8C49A89B57}"/>
              </a:ext>
            </a:extLst>
          </p:cNvPr>
          <p:cNvSpPr>
            <a:spLocks noGrp="1"/>
          </p:cNvSpPr>
          <p:nvPr>
            <p:ph idx="1"/>
          </p:nvPr>
        </p:nvSpPr>
        <p:spPr>
          <a:xfrm>
            <a:off x="3869268" y="2876550"/>
            <a:ext cx="7315200" cy="3108198"/>
          </a:xfrm>
        </p:spPr>
        <p:txBody>
          <a:bodyPr/>
          <a:lstStyle/>
          <a:p>
            <a:r>
              <a:rPr lang="en-US" b="1">
                <a:solidFill>
                  <a:schemeClr val="tx1"/>
                </a:solidFill>
              </a:rPr>
              <a:t>PTME</a:t>
            </a:r>
          </a:p>
          <a:p>
            <a:r>
              <a:rPr lang="en-US" b="1">
                <a:solidFill>
                  <a:schemeClr val="tx1"/>
                </a:solidFill>
              </a:rPr>
              <a:t>Tests de CPN</a:t>
            </a:r>
          </a:p>
          <a:p>
            <a:r>
              <a:rPr lang="en-US" b="1">
                <a:solidFill>
                  <a:schemeClr val="tx1"/>
                </a:solidFill>
              </a:rPr>
              <a:t>ART</a:t>
            </a:r>
          </a:p>
          <a:p>
            <a:r>
              <a:rPr lang="en-US" b="1">
                <a:solidFill>
                  <a:schemeClr val="tx1"/>
                </a:solidFill>
              </a:rPr>
              <a:t>Dépistage du VIH (</a:t>
            </a:r>
            <a:r>
              <a:rPr lang="en-US" b="1">
                <a:solidFill>
                  <a:srgbClr val="00B050"/>
                </a:solidFill>
              </a:rPr>
              <a:t>NOUVEAU</a:t>
            </a:r>
            <a:r>
              <a:rPr lang="en-US">
                <a:solidFill>
                  <a:schemeClr val="tx1"/>
                </a:solidFill>
              </a:rPr>
              <a:t>)</a:t>
            </a:r>
          </a:p>
          <a:p>
            <a:r>
              <a:rPr lang="en-US">
                <a:solidFill>
                  <a:schemeClr val="tx1"/>
                </a:solidFill>
              </a:rPr>
              <a:t>Connaissance du statut (jour 3)</a:t>
            </a:r>
          </a:p>
          <a:p>
            <a:r>
              <a:rPr lang="en-US">
                <a:solidFill>
                  <a:schemeClr val="tx1"/>
                </a:solidFill>
              </a:rPr>
              <a:t>Suppression virale (jour 3)</a:t>
            </a:r>
          </a:p>
          <a:p>
            <a:r>
              <a:rPr lang="en-US" b="1">
                <a:solidFill>
                  <a:schemeClr val="tx1"/>
                </a:solidFill>
              </a:rPr>
              <a:t>Populations clés </a:t>
            </a:r>
            <a:r>
              <a:rPr lang="en-US">
                <a:solidFill>
                  <a:schemeClr val="tx1"/>
                </a:solidFill>
              </a:rPr>
              <a:t>(</a:t>
            </a:r>
            <a:r>
              <a:rPr lang="en-US" b="1">
                <a:solidFill>
                  <a:srgbClr val="00B050"/>
                </a:solidFill>
              </a:rPr>
              <a:t>NOUVEAU - Jour 1 PM</a:t>
            </a:r>
            <a:r>
              <a:rPr lang="en-US">
                <a:solidFill>
                  <a:schemeClr val="tx1"/>
                </a:solidFill>
              </a:rPr>
              <a:t>)</a:t>
            </a:r>
          </a:p>
        </p:txBody>
      </p:sp>
      <p:sp>
        <p:nvSpPr>
          <p:cNvPr id="6" name="Oval 5">
            <a:extLst>
              <a:ext uri="{FF2B5EF4-FFF2-40B4-BE49-F238E27FC236}">
                <a16:creationId xmlns:a16="http://schemas.microsoft.com/office/drawing/2014/main" id="{7FB79A02-007B-D8A4-713D-3CB9BA177550}"/>
              </a:ext>
            </a:extLst>
          </p:cNvPr>
          <p:cNvSpPr/>
          <p:nvPr/>
        </p:nvSpPr>
        <p:spPr>
          <a:xfrm>
            <a:off x="4697768" y="2355262"/>
            <a:ext cx="1026233" cy="31432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9401731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439F41A2-B259-534E-C68A-0038B5A5B8C2}"/>
              </a:ext>
            </a:extLst>
          </p:cNvPr>
          <p:cNvPicPr>
            <a:picLocks noChangeAspect="1"/>
          </p:cNvPicPr>
          <p:nvPr/>
        </p:nvPicPr>
        <p:blipFill rotWithShape="1">
          <a:blip r:embed="rId3"/>
          <a:srcRect b="29120"/>
          <a:stretch/>
        </p:blipFill>
        <p:spPr>
          <a:xfrm>
            <a:off x="3463290" y="744385"/>
            <a:ext cx="8641080" cy="4783098"/>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DAFA7C71-416D-7E17-4A38-7A2AB09FB3F4}"/>
              </a:ext>
            </a:extLst>
          </p:cNvPr>
          <p:cNvSpPr>
            <a:spLocks noGrp="1"/>
          </p:cNvSpPr>
          <p:nvPr>
            <p:ph type="title"/>
          </p:nvPr>
        </p:nvSpPr>
        <p:spPr>
          <a:xfrm>
            <a:off x="252919" y="1123838"/>
            <a:ext cx="2947482" cy="1076438"/>
          </a:xfrm>
        </p:spPr>
        <p:txBody>
          <a:bodyPr>
            <a:normAutofit/>
          </a:bodyPr>
          <a:lstStyle/>
          <a:p>
            <a:r>
              <a:rPr lang="en-US" sz="3200"/>
              <a:t>PTME</a:t>
            </a:r>
          </a:p>
        </p:txBody>
      </p:sp>
      <p:sp>
        <p:nvSpPr>
          <p:cNvPr id="4" name="TextBox 3">
            <a:extLst>
              <a:ext uri="{FF2B5EF4-FFF2-40B4-BE49-F238E27FC236}">
                <a16:creationId xmlns:a16="http://schemas.microsoft.com/office/drawing/2014/main" id="{8A43B42C-8735-47D7-10FA-E08026E83581}"/>
              </a:ext>
            </a:extLst>
          </p:cNvPr>
          <p:cNvSpPr txBox="1"/>
          <p:nvPr/>
        </p:nvSpPr>
        <p:spPr>
          <a:xfrm>
            <a:off x="256033" y="2628900"/>
            <a:ext cx="2944368" cy="2585323"/>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a:ln>
                  <a:noFill/>
                </a:ln>
                <a:solidFill>
                  <a:prstClr val="white"/>
                </a:solidFill>
                <a:effectLst/>
                <a:uLnTx/>
                <a:uFillTx/>
                <a:latin typeface="Corbel" panose="020B0503020204020204"/>
                <a:ea typeface="+mn-ea"/>
                <a:cs typeface="+mn-cs"/>
              </a:rPr>
              <a:t>Affichage des numéros</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a:ln>
                  <a:noFill/>
                </a:ln>
                <a:solidFill>
                  <a:prstClr val="white"/>
                </a:solidFill>
                <a:effectLst/>
                <a:uLnTx/>
                <a:uFillTx/>
                <a:latin typeface="Corbel" panose="020B0503020204020204"/>
                <a:ea typeface="+mn-ea"/>
                <a:cs typeface="+mn-cs"/>
              </a:rPr>
              <a:t>Ajouter les données prénatales pour 2022</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a:ln>
                  <a:noFill/>
                </a:ln>
                <a:solidFill>
                  <a:prstClr val="white"/>
                </a:solidFill>
                <a:effectLst/>
                <a:uLnTx/>
                <a:uFillTx/>
                <a:latin typeface="Corbel" panose="020B0503020204020204"/>
                <a:ea typeface="+mn-ea"/>
                <a:cs typeface="+mn-cs"/>
              </a:rPr>
              <a:t>Vérifier la rétention à la livraison</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a:ln>
                  <a:noFill/>
                </a:ln>
                <a:solidFill>
                  <a:prstClr val="white"/>
                </a:solidFill>
                <a:effectLst/>
                <a:uLnTx/>
                <a:uFillTx/>
                <a:latin typeface="Corbel" panose="020B0503020204020204"/>
                <a:ea typeface="+mn-ea"/>
                <a:cs typeface="+mn-cs"/>
              </a:rPr>
              <a:t>Vérifier l'abandon mensuel des ARV pendant l'allaitement</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a:ln>
                  <a:noFill/>
                </a:ln>
                <a:solidFill>
                  <a:prstClr val="white"/>
                </a:solidFill>
                <a:effectLst/>
                <a:uLnTx/>
                <a:uFillTx/>
                <a:latin typeface="Corbel" panose="020B0503020204020204"/>
                <a:ea typeface="+mn-ea"/>
                <a:cs typeface="+mn-cs"/>
              </a:rPr>
              <a:t>Valeurs de tracé </a:t>
            </a:r>
          </a:p>
        </p:txBody>
      </p:sp>
      <p:pic>
        <p:nvPicPr>
          <p:cNvPr id="7" name="Picture 6">
            <a:extLst>
              <a:ext uri="{FF2B5EF4-FFF2-40B4-BE49-F238E27FC236}">
                <a16:creationId xmlns:a16="http://schemas.microsoft.com/office/drawing/2014/main" id="{43921FE2-2FAF-7BBF-67E4-D664DD5B437A}"/>
              </a:ext>
            </a:extLst>
          </p:cNvPr>
          <p:cNvPicPr>
            <a:picLocks noChangeAspect="1"/>
          </p:cNvPicPr>
          <p:nvPr/>
        </p:nvPicPr>
        <p:blipFill rotWithShape="1">
          <a:blip r:embed="rId4"/>
          <a:srcRect t="90557" b="-46"/>
          <a:stretch/>
        </p:blipFill>
        <p:spPr>
          <a:xfrm>
            <a:off x="3467552" y="5511928"/>
            <a:ext cx="8642959" cy="650747"/>
          </a:xfrm>
          <a:prstGeom prst="rect">
            <a:avLst/>
          </a:prstGeom>
          <a:effectLst>
            <a:outerShdw blurRad="50800" dist="38100" dir="2700000" algn="tl" rotWithShape="0">
              <a:prstClr val="black">
                <a:alpha val="40000"/>
              </a:prstClr>
            </a:outerShdw>
          </a:effectLst>
        </p:spPr>
      </p:pic>
      <p:sp>
        <p:nvSpPr>
          <p:cNvPr id="8" name="Rectangle 7">
            <a:extLst>
              <a:ext uri="{FF2B5EF4-FFF2-40B4-BE49-F238E27FC236}">
                <a16:creationId xmlns:a16="http://schemas.microsoft.com/office/drawing/2014/main" id="{96BFEA02-5D8D-71CB-008B-13CC97591BFD}"/>
              </a:ext>
            </a:extLst>
          </p:cNvPr>
          <p:cNvSpPr/>
          <p:nvPr/>
        </p:nvSpPr>
        <p:spPr>
          <a:xfrm>
            <a:off x="7858125" y="2524124"/>
            <a:ext cx="371475" cy="7334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9" name="Rectangle 8">
            <a:extLst>
              <a:ext uri="{FF2B5EF4-FFF2-40B4-BE49-F238E27FC236}">
                <a16:creationId xmlns:a16="http://schemas.microsoft.com/office/drawing/2014/main" id="{E963C808-A5F6-686A-27F7-B4FBE137B6AE}"/>
              </a:ext>
            </a:extLst>
          </p:cNvPr>
          <p:cNvSpPr/>
          <p:nvPr/>
        </p:nvSpPr>
        <p:spPr>
          <a:xfrm>
            <a:off x="7753350" y="3400425"/>
            <a:ext cx="581024" cy="381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0" name="Oval 9">
            <a:extLst>
              <a:ext uri="{FF2B5EF4-FFF2-40B4-BE49-F238E27FC236}">
                <a16:creationId xmlns:a16="http://schemas.microsoft.com/office/drawing/2014/main" id="{6960243A-C8D6-6579-DA8E-B2C62BC8D882}"/>
              </a:ext>
            </a:extLst>
          </p:cNvPr>
          <p:cNvSpPr/>
          <p:nvPr/>
        </p:nvSpPr>
        <p:spPr>
          <a:xfrm>
            <a:off x="9610725" y="1076213"/>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0000"/>
                </a:solidFill>
                <a:effectLst/>
                <a:uLnTx/>
                <a:uFillTx/>
                <a:latin typeface="Calibri (Body)"/>
                <a:ea typeface="+mn-ea"/>
                <a:cs typeface="+mn-cs"/>
              </a:rPr>
              <a:t>1</a:t>
            </a:r>
          </a:p>
        </p:txBody>
      </p:sp>
      <p:sp>
        <p:nvSpPr>
          <p:cNvPr id="11" name="Oval 10">
            <a:extLst>
              <a:ext uri="{FF2B5EF4-FFF2-40B4-BE49-F238E27FC236}">
                <a16:creationId xmlns:a16="http://schemas.microsoft.com/office/drawing/2014/main" id="{305D5A71-A7CB-BF2A-1E65-41DCA0456278}"/>
              </a:ext>
            </a:extLst>
          </p:cNvPr>
          <p:cNvSpPr/>
          <p:nvPr/>
        </p:nvSpPr>
        <p:spPr>
          <a:xfrm>
            <a:off x="7657649" y="2274570"/>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0000"/>
                </a:solidFill>
                <a:effectLst/>
                <a:uLnTx/>
                <a:uFillTx/>
                <a:latin typeface="Calibri (Body)"/>
                <a:ea typeface="+mn-ea"/>
                <a:cs typeface="+mn-cs"/>
              </a:rPr>
              <a:t>2</a:t>
            </a:r>
          </a:p>
        </p:txBody>
      </p:sp>
      <p:sp>
        <p:nvSpPr>
          <p:cNvPr id="12" name="Oval 11">
            <a:extLst>
              <a:ext uri="{FF2B5EF4-FFF2-40B4-BE49-F238E27FC236}">
                <a16:creationId xmlns:a16="http://schemas.microsoft.com/office/drawing/2014/main" id="{7CE76D5C-03DC-6B23-3EE7-75DDA07EDB05}"/>
              </a:ext>
            </a:extLst>
          </p:cNvPr>
          <p:cNvSpPr/>
          <p:nvPr/>
        </p:nvSpPr>
        <p:spPr>
          <a:xfrm>
            <a:off x="7441431" y="3179445"/>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0000"/>
                </a:solidFill>
                <a:effectLst/>
                <a:uLnTx/>
                <a:uFillTx/>
                <a:latin typeface="Calibri (Body)"/>
                <a:ea typeface="+mn-ea"/>
                <a:cs typeface="+mn-cs"/>
              </a:rPr>
              <a:t>3</a:t>
            </a:r>
          </a:p>
        </p:txBody>
      </p:sp>
      <p:sp>
        <p:nvSpPr>
          <p:cNvPr id="13" name="Rectangle 12">
            <a:extLst>
              <a:ext uri="{FF2B5EF4-FFF2-40B4-BE49-F238E27FC236}">
                <a16:creationId xmlns:a16="http://schemas.microsoft.com/office/drawing/2014/main" id="{55D04721-FD56-74F2-93E1-2168C7790405}"/>
              </a:ext>
            </a:extLst>
          </p:cNvPr>
          <p:cNvSpPr/>
          <p:nvPr/>
        </p:nvSpPr>
        <p:spPr>
          <a:xfrm>
            <a:off x="7753350" y="4962525"/>
            <a:ext cx="581024" cy="381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4" name="Oval 13">
            <a:extLst>
              <a:ext uri="{FF2B5EF4-FFF2-40B4-BE49-F238E27FC236}">
                <a16:creationId xmlns:a16="http://schemas.microsoft.com/office/drawing/2014/main" id="{551129B2-94FE-94D6-8D0E-93C167F91E6C}"/>
              </a:ext>
            </a:extLst>
          </p:cNvPr>
          <p:cNvSpPr/>
          <p:nvPr/>
        </p:nvSpPr>
        <p:spPr>
          <a:xfrm>
            <a:off x="7486199" y="4695444"/>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0000"/>
                </a:solidFill>
                <a:effectLst/>
                <a:uLnTx/>
                <a:uFillTx/>
                <a:latin typeface="Calibri (Body)"/>
                <a:ea typeface="+mn-ea"/>
                <a:cs typeface="+mn-cs"/>
              </a:rPr>
              <a:t>4</a:t>
            </a:r>
          </a:p>
        </p:txBody>
      </p:sp>
      <p:sp>
        <p:nvSpPr>
          <p:cNvPr id="15" name="Oval 14">
            <a:extLst>
              <a:ext uri="{FF2B5EF4-FFF2-40B4-BE49-F238E27FC236}">
                <a16:creationId xmlns:a16="http://schemas.microsoft.com/office/drawing/2014/main" id="{90577C4A-654E-40AF-FB60-862ACC2972F4}"/>
              </a:ext>
            </a:extLst>
          </p:cNvPr>
          <p:cNvSpPr/>
          <p:nvPr/>
        </p:nvSpPr>
        <p:spPr>
          <a:xfrm>
            <a:off x="8791124" y="5250815"/>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0000"/>
                </a:solidFill>
                <a:effectLst/>
                <a:uLnTx/>
                <a:uFillTx/>
                <a:latin typeface="Calibri (Body)"/>
                <a:ea typeface="+mn-ea"/>
                <a:cs typeface="+mn-cs"/>
              </a:rPr>
              <a:t>5</a:t>
            </a:r>
          </a:p>
        </p:txBody>
      </p:sp>
    </p:spTree>
    <p:extLst>
      <p:ext uri="{BB962C8B-B14F-4D97-AF65-F5344CB8AC3E}">
        <p14:creationId xmlns:p14="http://schemas.microsoft.com/office/powerpoint/2010/main" val="453030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BB9E6-FCC7-E02B-01C6-EE8CE78A97D4}"/>
              </a:ext>
            </a:extLst>
          </p:cNvPr>
          <p:cNvSpPr>
            <a:spLocks noGrp="1"/>
          </p:cNvSpPr>
          <p:nvPr>
            <p:ph type="title"/>
          </p:nvPr>
        </p:nvSpPr>
        <p:spPr/>
        <p:txBody>
          <a:bodyPr/>
          <a:lstStyle/>
          <a:p>
            <a:r>
              <a:rPr lang="en-US"/>
              <a:t>Boutons de tracé</a:t>
            </a:r>
          </a:p>
        </p:txBody>
      </p:sp>
      <p:pic>
        <p:nvPicPr>
          <p:cNvPr id="7" name="Picture 6">
            <a:extLst>
              <a:ext uri="{FF2B5EF4-FFF2-40B4-BE49-F238E27FC236}">
                <a16:creationId xmlns:a16="http://schemas.microsoft.com/office/drawing/2014/main" id="{986AACD8-83F7-1D4B-B090-7D943F2899B4}"/>
              </a:ext>
            </a:extLst>
          </p:cNvPr>
          <p:cNvPicPr>
            <a:picLocks noChangeAspect="1"/>
          </p:cNvPicPr>
          <p:nvPr/>
        </p:nvPicPr>
        <p:blipFill>
          <a:blip r:embed="rId2"/>
          <a:srcRect/>
          <a:stretch/>
        </p:blipFill>
        <p:spPr>
          <a:xfrm>
            <a:off x="3612400" y="827289"/>
            <a:ext cx="7569226" cy="5203422"/>
          </a:xfrm>
          <a:prstGeom prst="rect">
            <a:avLst/>
          </a:prstGeom>
          <a:effectLst>
            <a:outerShdw blurRad="50800" dist="38100" dir="2700000" algn="tl" rotWithShape="0">
              <a:prstClr val="black">
                <a:alpha val="40000"/>
              </a:prstClr>
            </a:outerShdw>
          </a:effectLst>
        </p:spPr>
      </p:pic>
      <p:sp>
        <p:nvSpPr>
          <p:cNvPr id="8" name="Rectangle 7">
            <a:extLst>
              <a:ext uri="{FF2B5EF4-FFF2-40B4-BE49-F238E27FC236}">
                <a16:creationId xmlns:a16="http://schemas.microsoft.com/office/drawing/2014/main" id="{7C759C6B-A657-257F-8782-B3C1E774EF2E}"/>
              </a:ext>
            </a:extLst>
          </p:cNvPr>
          <p:cNvSpPr/>
          <p:nvPr/>
        </p:nvSpPr>
        <p:spPr>
          <a:xfrm>
            <a:off x="7632795" y="5458321"/>
            <a:ext cx="1539780" cy="285750"/>
          </a:xfrm>
          <a:prstGeom prst="rect">
            <a:avLst/>
          </a:prstGeom>
          <a:noFill/>
          <a:ln w="50800">
            <a:solidFill>
              <a:srgbClr val="E313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Tree>
    <p:extLst>
      <p:ext uri="{BB962C8B-B14F-4D97-AF65-F5344CB8AC3E}">
        <p14:creationId xmlns:p14="http://schemas.microsoft.com/office/powerpoint/2010/main" val="729194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92A11-1A93-B8BA-92F5-115E6A77886D}"/>
              </a:ext>
            </a:extLst>
          </p:cNvPr>
          <p:cNvSpPr>
            <a:spLocks noGrp="1"/>
          </p:cNvSpPr>
          <p:nvPr>
            <p:ph type="title"/>
          </p:nvPr>
        </p:nvSpPr>
        <p:spPr/>
        <p:txBody>
          <a:bodyPr/>
          <a:lstStyle/>
          <a:p>
            <a:r>
              <a:rPr lang="en-US" dirty="0"/>
              <a:t>CPN </a:t>
            </a:r>
            <a:br>
              <a:rPr lang="en-US" dirty="0"/>
            </a:br>
            <a:r>
              <a:rPr lang="en-US" dirty="0"/>
              <a:t>tests</a:t>
            </a:r>
            <a:br>
              <a:rPr lang="en-US" dirty="0"/>
            </a:br>
            <a:br>
              <a:rPr lang="en-US" dirty="0"/>
            </a:br>
            <a:r>
              <a:rPr lang="en-US" sz="2800" dirty="0"/>
              <a:t>Validation des </a:t>
            </a:r>
            <a:br>
              <a:rPr lang="en-US" sz="2800" dirty="0"/>
            </a:br>
            <a:r>
              <a:rPr lang="en-US" sz="2800" dirty="0"/>
              <a:t>des données de la CNA</a:t>
            </a:r>
          </a:p>
        </p:txBody>
      </p:sp>
      <p:pic>
        <p:nvPicPr>
          <p:cNvPr id="5" name="Content Placeholder 4">
            <a:extLst>
              <a:ext uri="{FF2B5EF4-FFF2-40B4-BE49-F238E27FC236}">
                <a16:creationId xmlns:a16="http://schemas.microsoft.com/office/drawing/2014/main" id="{A0E1A2BB-2123-85F0-078A-339B07CA9499}"/>
              </a:ext>
            </a:extLst>
          </p:cNvPr>
          <p:cNvPicPr>
            <a:picLocks noGrp="1" noChangeAspect="1"/>
          </p:cNvPicPr>
          <p:nvPr>
            <p:ph idx="1"/>
          </p:nvPr>
        </p:nvPicPr>
        <p:blipFill>
          <a:blip r:embed="rId3"/>
          <a:srcRect/>
          <a:stretch/>
        </p:blipFill>
        <p:spPr>
          <a:xfrm>
            <a:off x="2405940" y="130629"/>
            <a:ext cx="9786060" cy="6727371"/>
          </a:xfrm>
          <a:effectLst>
            <a:outerShdw blurRad="50800" dist="38100" dir="2700000" algn="tl" rotWithShape="0">
              <a:prstClr val="black">
                <a:alpha val="40000"/>
              </a:prstClr>
            </a:outerShdw>
          </a:effectLst>
        </p:spPr>
      </p:pic>
      <p:sp>
        <p:nvSpPr>
          <p:cNvPr id="6" name="Rectangle 5">
            <a:extLst>
              <a:ext uri="{FF2B5EF4-FFF2-40B4-BE49-F238E27FC236}">
                <a16:creationId xmlns:a16="http://schemas.microsoft.com/office/drawing/2014/main" id="{E1CC2A23-9AFA-2C01-BF0B-02C4B4DE064C}"/>
              </a:ext>
            </a:extLst>
          </p:cNvPr>
          <p:cNvSpPr/>
          <p:nvPr/>
        </p:nvSpPr>
        <p:spPr>
          <a:xfrm>
            <a:off x="7426325" y="1323975"/>
            <a:ext cx="508000" cy="137159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7" name="Rectangle 6">
            <a:extLst>
              <a:ext uri="{FF2B5EF4-FFF2-40B4-BE49-F238E27FC236}">
                <a16:creationId xmlns:a16="http://schemas.microsoft.com/office/drawing/2014/main" id="{64578636-42FB-88A7-D3DE-4308A3C87F63}"/>
              </a:ext>
            </a:extLst>
          </p:cNvPr>
          <p:cNvSpPr/>
          <p:nvPr/>
        </p:nvSpPr>
        <p:spPr>
          <a:xfrm>
            <a:off x="7426325" y="3181350"/>
            <a:ext cx="508000" cy="24307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Tree>
    <p:extLst>
      <p:ext uri="{BB962C8B-B14F-4D97-AF65-F5344CB8AC3E}">
        <p14:creationId xmlns:p14="http://schemas.microsoft.com/office/powerpoint/2010/main" val="4261934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F75D2-C762-410D-A9B6-06DE55DADD66}"/>
              </a:ext>
            </a:extLst>
          </p:cNvPr>
          <p:cNvSpPr>
            <a:spLocks noGrp="1"/>
          </p:cNvSpPr>
          <p:nvPr>
            <p:ph type="title"/>
          </p:nvPr>
        </p:nvSpPr>
        <p:spPr>
          <a:xfrm>
            <a:off x="130630" y="1524000"/>
            <a:ext cx="3432516" cy="4508500"/>
          </a:xfrm>
        </p:spPr>
        <p:txBody>
          <a:bodyPr>
            <a:noAutofit/>
          </a:bodyPr>
          <a:lstStyle/>
          <a:p>
            <a:r>
              <a:rPr lang="en-US" sz="3200" dirty="0"/>
              <a:t>Analyser la CPN </a:t>
            </a:r>
            <a:br>
              <a:rPr lang="en-US" sz="3200" dirty="0"/>
            </a:br>
            <a:r>
              <a:rPr lang="en-US" sz="3200" dirty="0"/>
              <a:t>:</a:t>
            </a:r>
            <a:br>
              <a:rPr lang="en-US" sz="3200" dirty="0"/>
            </a:br>
            <a:br>
              <a:rPr lang="en-US" sz="3200" dirty="0"/>
            </a:br>
            <a:r>
              <a:rPr lang="en-US" sz="3200" dirty="0"/>
              <a:t>Utilisé pour l'ajustement de la fertilité et/ou l'ajustement de l'EPP</a:t>
            </a:r>
          </a:p>
        </p:txBody>
      </p:sp>
      <p:sp>
        <p:nvSpPr>
          <p:cNvPr id="3" name="Content Placeholder 2">
            <a:extLst>
              <a:ext uri="{FF2B5EF4-FFF2-40B4-BE49-F238E27FC236}">
                <a16:creationId xmlns:a16="http://schemas.microsoft.com/office/drawing/2014/main" id="{BC47A539-E9A5-49BA-ADA1-BB488B07B243}"/>
              </a:ext>
            </a:extLst>
          </p:cNvPr>
          <p:cNvSpPr>
            <a:spLocks noGrp="1"/>
          </p:cNvSpPr>
          <p:nvPr>
            <p:ph idx="1"/>
          </p:nvPr>
        </p:nvSpPr>
        <p:spPr>
          <a:xfrm>
            <a:off x="3646714" y="337457"/>
            <a:ext cx="8329386" cy="6063343"/>
          </a:xfrm>
        </p:spPr>
        <p:txBody>
          <a:bodyPr>
            <a:normAutofit fontScale="77500" lnSpcReduction="20000"/>
          </a:bodyPr>
          <a:lstStyle/>
          <a:p>
            <a:pPr marL="0" indent="0">
              <a:buNone/>
            </a:pPr>
            <a:r>
              <a:rPr lang="en-US" dirty="0">
                <a:solidFill>
                  <a:schemeClr val="tx1"/>
                </a:solidFill>
              </a:rPr>
              <a:t>Les données relatives aux essais de routine peuvent être difficiles, il est parfois difficile de discerner les tendances à partir des artefacts des rapports.</a:t>
            </a:r>
          </a:p>
          <a:p>
            <a:r>
              <a:rPr lang="en-US" dirty="0">
                <a:solidFill>
                  <a:schemeClr val="tx1"/>
                </a:solidFill>
              </a:rPr>
              <a:t>Les premières orientations sur la surveillance sentinelle des soins prénatals suggèrent de se concentrer sur les sites où le taux de VIH est élevé.</a:t>
            </a:r>
          </a:p>
          <a:p>
            <a:r>
              <a:rPr lang="en-US" dirty="0">
                <a:solidFill>
                  <a:schemeClr val="tx1"/>
                </a:solidFill>
              </a:rPr>
              <a:t>Au cours de la phase initiale d'intensification, le dépistage du VIH dans les centres de soins prénatals s'est déplacé des zones à forte prévalence vers les zones à faible prévalence</a:t>
            </a:r>
            <a:r>
              <a:rPr lang="en-US" dirty="0">
                <a:solidFill>
                  <a:schemeClr val="tx1"/>
                </a:solidFill>
                <a:sym typeface="Wingdings" panose="05000000000000000000" pitchFamily="2" charset="2"/>
              </a:rPr>
              <a:t>.  Les premières années n'étaient pas représentatives au niveau national, mais la situation s'est stabilisée par la suite</a:t>
            </a:r>
            <a:r>
              <a:rPr lang="en-US" dirty="0">
                <a:solidFill>
                  <a:schemeClr val="tx1"/>
                </a:solidFill>
              </a:rPr>
              <a:t>.</a:t>
            </a:r>
          </a:p>
          <a:p>
            <a:r>
              <a:rPr lang="en-US" dirty="0">
                <a:solidFill>
                  <a:schemeClr val="tx1"/>
                </a:solidFill>
              </a:rPr>
              <a:t>La gestion des rapports individuels est difficile, en particulier avant que les systèmes de rapports électroniques ne soient disponibles.</a:t>
            </a:r>
            <a:br>
              <a:rPr lang="en-US" dirty="0">
                <a:solidFill>
                  <a:schemeClr val="tx1"/>
                </a:solidFill>
              </a:rPr>
            </a:br>
            <a:endParaRPr lang="en-US" dirty="0">
              <a:solidFill>
                <a:schemeClr val="tx1"/>
              </a:solidFill>
            </a:endParaRPr>
          </a:p>
          <a:p>
            <a:pPr marL="0" indent="0">
              <a:buNone/>
            </a:pPr>
            <a:r>
              <a:rPr lang="en-US" dirty="0">
                <a:solidFill>
                  <a:schemeClr val="tx1"/>
                </a:solidFill>
              </a:rPr>
              <a:t>Avant d'utiliser les données ANC-RT :</a:t>
            </a:r>
          </a:p>
          <a:p>
            <a:r>
              <a:rPr lang="en-US" dirty="0">
                <a:solidFill>
                  <a:schemeClr val="tx1"/>
                </a:solidFill>
              </a:rPr>
              <a:t>Inclure les femmes dont la séropositivité est déjà connue dans le numérateur (VIH+) et le dénominateur (taille de l'échantillon).</a:t>
            </a:r>
          </a:p>
          <a:p>
            <a:r>
              <a:rPr lang="en-US" dirty="0">
                <a:solidFill>
                  <a:schemeClr val="tx1"/>
                </a:solidFill>
              </a:rPr>
              <a:t>Compter tous les premiers tests (max. un par grossesse) </a:t>
            </a:r>
            <a:br>
              <a:rPr lang="en-US" dirty="0">
                <a:solidFill>
                  <a:schemeClr val="tx1"/>
                </a:solidFill>
              </a:rPr>
            </a:br>
            <a:r>
              <a:rPr lang="en-US" dirty="0">
                <a:solidFill>
                  <a:schemeClr val="tx1"/>
                </a:solidFill>
              </a:rPr>
              <a:t>- y compris les premiers tests effectués lors du travail ou de l'accouchement</a:t>
            </a:r>
          </a:p>
          <a:p>
            <a:r>
              <a:rPr lang="en-US" dirty="0">
                <a:solidFill>
                  <a:schemeClr val="tx1"/>
                </a:solidFill>
              </a:rPr>
              <a:t>N'intégrer que des années de données complètes ou représentatives de l'ensemble du pays.</a:t>
            </a:r>
          </a:p>
          <a:p>
            <a:r>
              <a:rPr lang="en-US" dirty="0">
                <a:solidFill>
                  <a:schemeClr val="tx1"/>
                </a:solidFill>
              </a:rPr>
              <a:t>Attention aux augmentations ou diminutions brutales ; les tendances de la prévalence doivent être stables.</a:t>
            </a:r>
          </a:p>
          <a:p>
            <a:r>
              <a:rPr lang="en-US" dirty="0">
                <a:solidFill>
                  <a:schemeClr val="tx1"/>
                </a:solidFill>
              </a:rPr>
              <a:t>À surveiller : les faux positifs, les changements dans les algorithmes de test, les ruptures de stock et leur impact, et les taux de refus.</a:t>
            </a:r>
          </a:p>
          <a:p>
            <a:r>
              <a:rPr lang="en-US" dirty="0">
                <a:solidFill>
                  <a:schemeClr val="tx1"/>
                </a:solidFill>
              </a:rPr>
              <a:t>Examiner les données de l'enquête sur les ménages concernant le pourcentage de femmes qui ne se rendent pas à la CPN et leurs caractéristiques, afin de comprendre les biais. </a:t>
            </a:r>
            <a:br>
              <a:rPr lang="en-US" dirty="0">
                <a:solidFill>
                  <a:schemeClr val="tx1"/>
                </a:solidFill>
              </a:rPr>
            </a:br>
            <a:r>
              <a:rPr lang="en-US" dirty="0">
                <a:solidFill>
                  <a:schemeClr val="tx1"/>
                </a:solidFill>
              </a:rPr>
              <a:t>et leurs caractéristiques, afin de comprendre les biais.</a:t>
            </a:r>
          </a:p>
        </p:txBody>
      </p:sp>
    </p:spTree>
    <p:extLst>
      <p:ext uri="{BB962C8B-B14F-4D97-AF65-F5344CB8AC3E}">
        <p14:creationId xmlns:p14="http://schemas.microsoft.com/office/powerpoint/2010/main" val="2536572461"/>
      </p:ext>
    </p:extLst>
  </p:cSld>
  <p:clrMapOvr>
    <a:masterClrMapping/>
  </p:clrMapOvr>
  <mc:AlternateContent xmlns:mc="http://schemas.openxmlformats.org/markup-compatibility/2006" xmlns:p14="http://schemas.microsoft.com/office/powerpoint/2010/main">
    <mc:Choice Requires="p14">
      <p:transition spd="slow" p14:dur="2000" advTm="110382"/>
    </mc:Choice>
    <mc:Fallback xmlns:a16="http://schemas.microsoft.com/office/drawing/2014/main" xmlns="">
      <p:transition spd="slow" advTm="110382"/>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0E1A2BB-2123-85F0-078A-339B07CA9499}"/>
              </a:ext>
            </a:extLst>
          </p:cNvPr>
          <p:cNvPicPr>
            <a:picLocks noGrp="1" noChangeAspect="1"/>
          </p:cNvPicPr>
          <p:nvPr>
            <p:ph idx="1"/>
          </p:nvPr>
        </p:nvPicPr>
        <p:blipFill>
          <a:blip r:embed="rId3"/>
          <a:srcRect/>
          <a:stretch/>
        </p:blipFill>
        <p:spPr>
          <a:xfrm>
            <a:off x="3363647" y="81427"/>
            <a:ext cx="8828353" cy="6069001"/>
          </a:xfrm>
          <a:effectLst>
            <a:outerShdw blurRad="50800" dist="38100" dir="2700000" algn="tl" rotWithShape="0">
              <a:prstClr val="black">
                <a:alpha val="40000"/>
              </a:prstClr>
            </a:outerShdw>
          </a:effectLst>
        </p:spPr>
      </p:pic>
      <p:sp>
        <p:nvSpPr>
          <p:cNvPr id="8" name="Title 1">
            <a:extLst>
              <a:ext uri="{FF2B5EF4-FFF2-40B4-BE49-F238E27FC236}">
                <a16:creationId xmlns:a16="http://schemas.microsoft.com/office/drawing/2014/main" id="{EA6AB705-9741-B31D-7F8B-216B88850202}"/>
              </a:ext>
            </a:extLst>
          </p:cNvPr>
          <p:cNvSpPr txBox="1">
            <a:spLocks/>
          </p:cNvSpPr>
          <p:nvPr/>
        </p:nvSpPr>
        <p:spPr>
          <a:xfrm>
            <a:off x="227013" y="843006"/>
            <a:ext cx="2947482" cy="528594"/>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60" normalizeH="0" baseline="0" noProof="0" dirty="0">
                <a:ln>
                  <a:noFill/>
                </a:ln>
                <a:solidFill>
                  <a:srgbClr val="FFFFFF"/>
                </a:solidFill>
                <a:effectLst/>
                <a:uLnTx/>
                <a:uFillTx/>
                <a:latin typeface="Corbel" panose="020B0503020204020204"/>
                <a:ea typeface="+mj-ea"/>
                <a:cs typeface="+mj-cs"/>
              </a:rPr>
              <a:t>ART adulte, </a:t>
            </a:r>
            <a:r>
              <a:rPr kumimoji="0" lang="en-US" sz="2000" b="0" i="0" u="none" strike="noStrike" kern="1200" cap="none" spc="-60" normalizeH="0" baseline="0" noProof="0" dirty="0">
                <a:ln>
                  <a:noFill/>
                </a:ln>
                <a:solidFill>
                  <a:srgbClr val="FFFFFF"/>
                </a:solidFill>
                <a:effectLst/>
                <a:uLnTx/>
                <a:uFillTx/>
                <a:latin typeface="Corbel" panose="020B0503020204020204"/>
                <a:ea typeface="+mj-ea"/>
                <a:cs typeface="+mj-cs"/>
              </a:rPr>
              <a:t>15 ans et plus</a:t>
            </a:r>
          </a:p>
        </p:txBody>
      </p:sp>
      <p:sp>
        <p:nvSpPr>
          <p:cNvPr id="9" name="TextBox 8">
            <a:extLst>
              <a:ext uri="{FF2B5EF4-FFF2-40B4-BE49-F238E27FC236}">
                <a16:creationId xmlns:a16="http://schemas.microsoft.com/office/drawing/2014/main" id="{B1EA2A67-A172-30EF-5A5B-4DC56C2B40C2}"/>
              </a:ext>
            </a:extLst>
          </p:cNvPr>
          <p:cNvSpPr txBox="1"/>
          <p:nvPr/>
        </p:nvSpPr>
        <p:spPr>
          <a:xfrm>
            <a:off x="119362" y="1371600"/>
            <a:ext cx="3397932" cy="4031873"/>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solidFill>
                  <a:prstClr val="white"/>
                </a:solidFill>
                <a:effectLst/>
                <a:uLnTx/>
                <a:uFillTx/>
                <a:latin typeface="Corbel" panose="020B0503020204020204"/>
                <a:ea typeface="+mn-ea"/>
                <a:cs typeface="+mn-cs"/>
              </a:rPr>
              <a:t>Sélectionnez "Nombre de pourcentages"</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solidFill>
                  <a:prstClr val="white"/>
                </a:solidFill>
                <a:effectLst/>
                <a:uLnTx/>
                <a:uFillTx/>
                <a:latin typeface="Corbel" panose="020B0503020204020204"/>
                <a:ea typeface="+mn-ea"/>
                <a:cs typeface="+mn-cs"/>
              </a:rPr>
              <a:t>Saisir les données de 2022</a:t>
            </a:r>
            <a:br>
              <a:rPr kumimoji="0" lang="en-US" sz="1600" b="0" i="0" u="none" strike="noStrike" kern="1200" cap="none" spc="0" normalizeH="0" baseline="0" noProof="0" dirty="0">
                <a:ln>
                  <a:noFill/>
                </a:ln>
                <a:solidFill>
                  <a:prstClr val="white"/>
                </a:solidFill>
                <a:effectLst/>
                <a:uLnTx/>
                <a:uFillTx/>
                <a:latin typeface="Corbel" panose="020B0503020204020204"/>
                <a:ea typeface="+mn-ea"/>
                <a:cs typeface="+mn-cs"/>
              </a:rPr>
            </a:br>
            <a:endParaRPr kumimoji="0" lang="en-US" sz="1600" b="0" i="0" u="none" strike="noStrike" kern="1200" cap="none" spc="0" normalizeH="0" baseline="0" noProof="0" dirty="0">
              <a:ln>
                <a:noFill/>
              </a:ln>
              <a:solidFill>
                <a:prstClr val="white"/>
              </a:solidFill>
              <a:effectLst/>
              <a:uLnTx/>
              <a:uFillTx/>
              <a:latin typeface="Corbel" panose="020B050302020402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solidFill>
                  <a:prstClr val="white"/>
                </a:solidFill>
                <a:effectLst/>
                <a:uLnTx/>
                <a:uFillTx/>
                <a:latin typeface="Corbel" panose="020B0503020204020204"/>
                <a:ea typeface="+mn-ea"/>
                <a:cs typeface="+mn-cs"/>
              </a:rPr>
              <a:t>Ajouter la </a:t>
            </a:r>
            <a:r>
              <a:rPr kumimoji="0" lang="en-US" sz="1600" b="0" i="1" u="none" strike="noStrike" kern="1200" cap="none" spc="0" normalizeH="0" baseline="0" noProof="0" dirty="0">
                <a:ln>
                  <a:noFill/>
                </a:ln>
                <a:solidFill>
                  <a:prstClr val="white"/>
                </a:solidFill>
                <a:effectLst/>
                <a:uLnTx/>
                <a:uFillTx/>
                <a:latin typeface="Corbel" panose="020B0503020204020204"/>
                <a:ea typeface="+mn-ea"/>
                <a:cs typeface="+mn-cs"/>
              </a:rPr>
              <a:t>perte au suivi</a:t>
            </a:r>
            <a:r>
              <a:rPr kumimoji="0" lang="en-US" sz="1600" b="0" i="0" u="none" strike="noStrike" kern="1200" cap="none" spc="0" normalizeH="0" baseline="0" noProof="0" dirty="0">
                <a:ln>
                  <a:noFill/>
                </a:ln>
                <a:solidFill>
                  <a:prstClr val="white"/>
                </a:solidFill>
                <a:effectLst/>
                <a:uLnTx/>
                <a:uFillTx/>
                <a:latin typeface="Corbel" panose="020B0503020204020204"/>
                <a:ea typeface="+mn-ea"/>
                <a:cs typeface="+mn-cs"/>
              </a:rPr>
              <a:t>, </a:t>
            </a:r>
            <a:br>
              <a:rPr kumimoji="0" lang="en-US" sz="1600" b="0" i="0" u="none" strike="noStrike" kern="1200" cap="none" spc="0" normalizeH="0" baseline="0" noProof="0" dirty="0">
                <a:ln>
                  <a:noFill/>
                </a:ln>
                <a:solidFill>
                  <a:prstClr val="white"/>
                </a:solidFill>
                <a:effectLst/>
                <a:uLnTx/>
                <a:uFillTx/>
                <a:latin typeface="Corbel" panose="020B0503020204020204"/>
                <a:ea typeface="+mn-ea"/>
                <a:cs typeface="+mn-cs"/>
              </a:rPr>
            </a:br>
            <a:r>
              <a:rPr kumimoji="0" lang="en-US" sz="1600" b="0" i="0" u="none" strike="noStrike" kern="1200" cap="none" spc="0" normalizeH="0" baseline="0" noProof="0" dirty="0">
                <a:ln>
                  <a:noFill/>
                </a:ln>
                <a:solidFill>
                  <a:prstClr val="white"/>
                </a:solidFill>
                <a:effectLst/>
                <a:uLnTx/>
                <a:uFillTx/>
                <a:latin typeface="Corbel" panose="020B0503020204020204"/>
                <a:ea typeface="+mn-ea"/>
                <a:cs typeface="+mn-cs"/>
              </a:rPr>
              <a:t>si disponible*</a:t>
            </a:r>
            <a:br>
              <a:rPr kumimoji="0" lang="en-US" sz="1600" b="0" i="0" u="none" strike="noStrike" kern="1200" cap="none" spc="0" normalizeH="0" baseline="0" noProof="0" dirty="0">
                <a:ln>
                  <a:noFill/>
                </a:ln>
                <a:solidFill>
                  <a:prstClr val="white"/>
                </a:solidFill>
                <a:effectLst/>
                <a:uLnTx/>
                <a:uFillTx/>
                <a:latin typeface="Corbel" panose="020B0503020204020204"/>
                <a:ea typeface="+mn-ea"/>
                <a:cs typeface="+mn-cs"/>
              </a:rPr>
            </a:br>
            <a:endParaRPr kumimoji="0" lang="en-US" sz="1600" b="0" i="0" u="none" strike="noStrike" kern="1200" cap="none" spc="0" normalizeH="0" baseline="0" noProof="0" dirty="0">
              <a:ln>
                <a:noFill/>
              </a:ln>
              <a:solidFill>
                <a:prstClr val="white"/>
              </a:solidFill>
              <a:effectLst/>
              <a:uLnTx/>
              <a:uFillTx/>
              <a:latin typeface="Corbel" panose="020B050302020402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solidFill>
                  <a:prstClr val="white"/>
                </a:solidFill>
                <a:effectLst/>
                <a:uLnTx/>
                <a:uFillTx/>
                <a:latin typeface="Corbel" panose="020B0503020204020204"/>
                <a:ea typeface="+mn-ea"/>
                <a:cs typeface="+mn-cs"/>
              </a:rPr>
              <a:t>Saisir les numéros d'</a:t>
            </a:r>
            <a:r>
              <a:rPr kumimoji="0" lang="en-US" sz="1600" b="0" i="1" u="none" strike="noStrike" kern="1200" cap="none" spc="0" normalizeH="0" baseline="0" noProof="0" dirty="0">
                <a:ln>
                  <a:noFill/>
                </a:ln>
                <a:solidFill>
                  <a:prstClr val="white"/>
                </a:solidFill>
                <a:effectLst/>
                <a:uLnTx/>
                <a:uFillTx/>
                <a:latin typeface="Corbel" panose="020B0503020204020204"/>
                <a:ea typeface="+mn-ea"/>
                <a:cs typeface="+mn-cs"/>
              </a:rPr>
              <a:t>initiation de l'</a:t>
            </a:r>
            <a:r>
              <a:rPr kumimoji="0" lang="en-US" sz="1600" b="0" i="0" u="none" strike="noStrike" kern="1200" cap="none" spc="0" normalizeH="0" baseline="0" noProof="0" dirty="0">
                <a:ln>
                  <a:noFill/>
                </a:ln>
                <a:solidFill>
                  <a:prstClr val="white"/>
                </a:solidFill>
                <a:effectLst/>
                <a:uLnTx/>
                <a:uFillTx/>
                <a:latin typeface="Corbel" panose="020B0503020204020204"/>
                <a:ea typeface="+mn-ea"/>
                <a:cs typeface="+mn-cs"/>
              </a:rPr>
              <a:t>ART, s'ils sont disponibles</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solidFill>
                  <a:prstClr val="white"/>
                </a:solidFill>
                <a:effectLst/>
                <a:uLnTx/>
                <a:uFillTx/>
                <a:latin typeface="Corbel" panose="020B0503020204020204"/>
                <a:ea typeface="+mn-ea"/>
                <a:cs typeface="+mn-cs"/>
              </a:rPr>
              <a:t>Valeurs de tracé.</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US" sz="1600" b="0" i="0" u="none" strike="noStrike" kern="1200" cap="none" spc="0" normalizeH="0" baseline="0" noProof="0" dirty="0">
              <a:ln>
                <a:noFill/>
              </a:ln>
              <a:solidFill>
                <a:prstClr val="white"/>
              </a:solidFill>
              <a:effectLst/>
              <a:uLnTx/>
              <a:uFillTx/>
              <a:latin typeface="Corbel" panose="020B0503020204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orbel" panose="020B0503020204020204"/>
                <a:ea typeface="+mn-ea"/>
                <a:cs typeface="+mn-cs"/>
              </a:rPr>
              <a:t>* important pour la mortalité </a:t>
            </a:r>
            <a:r>
              <a:rPr kumimoji="0" lang="en-US" sz="1600" b="0" i="0" u="none" strike="noStrike" kern="1200" cap="none" spc="0" normalizeH="0" baseline="0" noProof="0" dirty="0">
                <a:ln>
                  <a:noFill/>
                </a:ln>
                <a:solidFill>
                  <a:prstClr val="white"/>
                </a:solidFill>
                <a:effectLst/>
                <a:uLnTx/>
                <a:uFillTx/>
                <a:latin typeface="Corbel" panose="020B0503020204020204"/>
                <a:ea typeface="+mn-ea"/>
                <a:cs typeface="+mn-cs"/>
                <a:sym typeface="Wingdings" panose="05000000000000000000" pitchFamily="2" charset="2"/>
              </a:rPr>
              <a:t> </a:t>
            </a:r>
            <a:r>
              <a:rPr kumimoji="0" lang="en-US" sz="1600" b="0" i="0" u="none" strike="noStrike" kern="1200" cap="none" spc="0" normalizeH="0" baseline="0" noProof="0" dirty="0">
                <a:ln>
                  <a:noFill/>
                </a:ln>
                <a:solidFill>
                  <a:prstClr val="white"/>
                </a:solidFill>
                <a:effectLst/>
                <a:uLnTx/>
                <a:uFillTx/>
                <a:latin typeface="Corbel" panose="020B0503020204020204"/>
                <a:ea typeface="+mn-ea"/>
                <a:cs typeface="+mn-cs"/>
              </a:rPr>
              <a:t>répartition des ARV par âge </a:t>
            </a:r>
            <a:r>
              <a:rPr kumimoji="0" lang="en-US" sz="1600" b="0" i="0" u="none" strike="noStrike" kern="1200" cap="none" spc="0" normalizeH="0" baseline="0" noProof="0" dirty="0">
                <a:ln>
                  <a:noFill/>
                </a:ln>
                <a:solidFill>
                  <a:prstClr val="white"/>
                </a:solidFill>
                <a:effectLst/>
                <a:uLnTx/>
                <a:uFillTx/>
                <a:latin typeface="Corbel" panose="020B0503020204020204"/>
                <a:ea typeface="+mn-ea"/>
                <a:cs typeface="+mn-cs"/>
                <a:sym typeface="Wingdings" panose="05000000000000000000" pitchFamily="2" charset="2"/>
              </a:rPr>
              <a:t> </a:t>
            </a:r>
            <a:r>
              <a:rPr kumimoji="0" lang="en-US" sz="1600" b="0" i="0" u="none" strike="noStrike" kern="1200" cap="none" spc="0" normalizeH="0" baseline="0" noProof="0" dirty="0">
                <a:ln>
                  <a:noFill/>
                </a:ln>
                <a:solidFill>
                  <a:prstClr val="white"/>
                </a:solidFill>
                <a:effectLst/>
                <a:uLnTx/>
                <a:uFillTx/>
                <a:latin typeface="Corbel" panose="020B0503020204020204"/>
                <a:ea typeface="+mn-ea"/>
                <a:cs typeface="+mn-cs"/>
              </a:rPr>
              <a:t>prévalence des femmes enceintes </a:t>
            </a:r>
            <a:r>
              <a:rPr kumimoji="0" lang="en-US" sz="1600" b="0" i="0" u="none" strike="noStrike" kern="1200" cap="none" spc="0" normalizeH="0" baseline="0" noProof="0" dirty="0">
                <a:ln>
                  <a:noFill/>
                </a:ln>
                <a:solidFill>
                  <a:prstClr val="white"/>
                </a:solidFill>
                <a:effectLst/>
                <a:uLnTx/>
                <a:uFillTx/>
                <a:latin typeface="Corbel" panose="020B0503020204020204"/>
                <a:ea typeface="+mn-ea"/>
                <a:cs typeface="+mn-cs"/>
                <a:sym typeface="Wingdings" panose="05000000000000000000" pitchFamily="2" charset="2"/>
              </a:rPr>
              <a:t> </a:t>
            </a:r>
            <a:r>
              <a:rPr kumimoji="0" lang="en-US" sz="1600" b="0" i="0" u="none" strike="noStrike" kern="1200" cap="none" spc="0" normalizeH="0" baseline="0" noProof="0" dirty="0">
                <a:ln>
                  <a:noFill/>
                </a:ln>
                <a:solidFill>
                  <a:prstClr val="white"/>
                </a:solidFill>
                <a:effectLst/>
                <a:uLnTx/>
                <a:uFillTx/>
                <a:latin typeface="Corbel" panose="020B0503020204020204"/>
                <a:ea typeface="+mn-ea"/>
                <a:cs typeface="+mn-cs"/>
              </a:rPr>
              <a:t>couverture de la prévention de la transmission mère-enfant (PTME)</a:t>
            </a:r>
          </a:p>
        </p:txBody>
      </p:sp>
      <p:sp>
        <p:nvSpPr>
          <p:cNvPr id="10" name="Oval 9">
            <a:extLst>
              <a:ext uri="{FF2B5EF4-FFF2-40B4-BE49-F238E27FC236}">
                <a16:creationId xmlns:a16="http://schemas.microsoft.com/office/drawing/2014/main" id="{5B88F658-FCBE-42D5-45BB-A3B941D742DA}"/>
              </a:ext>
            </a:extLst>
          </p:cNvPr>
          <p:cNvSpPr/>
          <p:nvPr/>
        </p:nvSpPr>
        <p:spPr>
          <a:xfrm>
            <a:off x="4707809" y="1150263"/>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0000"/>
                </a:solidFill>
                <a:effectLst/>
                <a:uLnTx/>
                <a:uFillTx/>
                <a:latin typeface="Calibri (Body)"/>
                <a:ea typeface="+mn-ea"/>
                <a:cs typeface="+mn-cs"/>
              </a:rPr>
              <a:t>1</a:t>
            </a:r>
          </a:p>
        </p:txBody>
      </p:sp>
      <p:sp>
        <p:nvSpPr>
          <p:cNvPr id="11" name="Rectangle 10">
            <a:extLst>
              <a:ext uri="{FF2B5EF4-FFF2-40B4-BE49-F238E27FC236}">
                <a16:creationId xmlns:a16="http://schemas.microsoft.com/office/drawing/2014/main" id="{83D7AD58-E107-D084-73BD-70AA63011396}"/>
              </a:ext>
            </a:extLst>
          </p:cNvPr>
          <p:cNvSpPr/>
          <p:nvPr/>
        </p:nvSpPr>
        <p:spPr>
          <a:xfrm>
            <a:off x="8457893" y="2438399"/>
            <a:ext cx="371475" cy="55029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2" name="Oval 11">
            <a:extLst>
              <a:ext uri="{FF2B5EF4-FFF2-40B4-BE49-F238E27FC236}">
                <a16:creationId xmlns:a16="http://schemas.microsoft.com/office/drawing/2014/main" id="{A2CF9CDC-272E-2A15-6A46-712726DC813D}"/>
              </a:ext>
            </a:extLst>
          </p:cNvPr>
          <p:cNvSpPr/>
          <p:nvPr/>
        </p:nvSpPr>
        <p:spPr>
          <a:xfrm>
            <a:off x="8181001" y="2253305"/>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0000"/>
                </a:solidFill>
                <a:effectLst/>
                <a:uLnTx/>
                <a:uFillTx/>
                <a:latin typeface="Calibri (Body)"/>
                <a:ea typeface="+mn-ea"/>
                <a:cs typeface="+mn-cs"/>
              </a:rPr>
              <a:t>2</a:t>
            </a:r>
          </a:p>
        </p:txBody>
      </p:sp>
      <p:sp>
        <p:nvSpPr>
          <p:cNvPr id="13" name="Rectangle 12">
            <a:extLst>
              <a:ext uri="{FF2B5EF4-FFF2-40B4-BE49-F238E27FC236}">
                <a16:creationId xmlns:a16="http://schemas.microsoft.com/office/drawing/2014/main" id="{FA10C123-54C8-176D-EF81-223547365C94}"/>
              </a:ext>
            </a:extLst>
          </p:cNvPr>
          <p:cNvSpPr/>
          <p:nvPr/>
        </p:nvSpPr>
        <p:spPr>
          <a:xfrm>
            <a:off x="8457893" y="4198374"/>
            <a:ext cx="371475" cy="21920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4" name="Oval 13">
            <a:extLst>
              <a:ext uri="{FF2B5EF4-FFF2-40B4-BE49-F238E27FC236}">
                <a16:creationId xmlns:a16="http://schemas.microsoft.com/office/drawing/2014/main" id="{D17E47E7-57BD-C62A-858A-D840209A2513}"/>
              </a:ext>
            </a:extLst>
          </p:cNvPr>
          <p:cNvSpPr/>
          <p:nvPr/>
        </p:nvSpPr>
        <p:spPr>
          <a:xfrm>
            <a:off x="8181001" y="3942214"/>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0000"/>
                </a:solidFill>
                <a:effectLst/>
                <a:uLnTx/>
                <a:uFillTx/>
                <a:latin typeface="Calibri (Body)"/>
                <a:ea typeface="+mn-ea"/>
                <a:cs typeface="+mn-cs"/>
              </a:rPr>
              <a:t>3</a:t>
            </a:r>
          </a:p>
        </p:txBody>
      </p:sp>
      <p:sp>
        <p:nvSpPr>
          <p:cNvPr id="15" name="Oval 14">
            <a:extLst>
              <a:ext uri="{FF2B5EF4-FFF2-40B4-BE49-F238E27FC236}">
                <a16:creationId xmlns:a16="http://schemas.microsoft.com/office/drawing/2014/main" id="{D96F4A7F-7E0F-601F-988E-B8BBBC022241}"/>
              </a:ext>
            </a:extLst>
          </p:cNvPr>
          <p:cNvSpPr/>
          <p:nvPr/>
        </p:nvSpPr>
        <p:spPr>
          <a:xfrm>
            <a:off x="4756969" y="5455356"/>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0000"/>
                </a:solidFill>
                <a:effectLst/>
                <a:uLnTx/>
                <a:uFillTx/>
                <a:latin typeface="Calibri (Body)"/>
                <a:ea typeface="+mn-ea"/>
                <a:cs typeface="+mn-cs"/>
              </a:rPr>
              <a:t>5</a:t>
            </a:r>
          </a:p>
        </p:txBody>
      </p:sp>
      <p:sp>
        <p:nvSpPr>
          <p:cNvPr id="2" name="Rectangle 1">
            <a:extLst>
              <a:ext uri="{FF2B5EF4-FFF2-40B4-BE49-F238E27FC236}">
                <a16:creationId xmlns:a16="http://schemas.microsoft.com/office/drawing/2014/main" id="{8C33E67F-9CAD-414E-3D28-0162AA86A088}"/>
              </a:ext>
            </a:extLst>
          </p:cNvPr>
          <p:cNvSpPr/>
          <p:nvPr/>
        </p:nvSpPr>
        <p:spPr>
          <a:xfrm>
            <a:off x="8457893" y="4534163"/>
            <a:ext cx="371475" cy="72732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4" name="Oval 3">
            <a:extLst>
              <a:ext uri="{FF2B5EF4-FFF2-40B4-BE49-F238E27FC236}">
                <a16:creationId xmlns:a16="http://schemas.microsoft.com/office/drawing/2014/main" id="{3172C4A6-9ECE-7082-03DC-4803AE46803A}"/>
              </a:ext>
            </a:extLst>
          </p:cNvPr>
          <p:cNvSpPr/>
          <p:nvPr/>
        </p:nvSpPr>
        <p:spPr>
          <a:xfrm>
            <a:off x="8181001" y="4490855"/>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0000"/>
                </a:solidFill>
                <a:effectLst/>
                <a:uLnTx/>
                <a:uFillTx/>
                <a:latin typeface="Calibri (Body)"/>
                <a:ea typeface="+mn-ea"/>
                <a:cs typeface="+mn-cs"/>
              </a:rPr>
              <a:t>4</a:t>
            </a:r>
          </a:p>
        </p:txBody>
      </p:sp>
    </p:spTree>
    <p:extLst>
      <p:ext uri="{BB962C8B-B14F-4D97-AF65-F5344CB8AC3E}">
        <p14:creationId xmlns:p14="http://schemas.microsoft.com/office/powerpoint/2010/main" val="1665315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omputer&#10;&#10;Description automatically generated">
            <a:extLst>
              <a:ext uri="{FF2B5EF4-FFF2-40B4-BE49-F238E27FC236}">
                <a16:creationId xmlns:a16="http://schemas.microsoft.com/office/drawing/2014/main" id="{3AD7F201-78AE-E45D-F044-D73E8C8BD27D}"/>
              </a:ext>
            </a:extLst>
          </p:cNvPr>
          <p:cNvPicPr>
            <a:picLocks noChangeAspect="1"/>
          </p:cNvPicPr>
          <p:nvPr/>
        </p:nvPicPr>
        <p:blipFill rotWithShape="1">
          <a:blip r:embed="rId3"/>
          <a:srcRect l="14631" t="31257" r="14304" b="38361"/>
          <a:stretch/>
        </p:blipFill>
        <p:spPr>
          <a:xfrm>
            <a:off x="1702197" y="4347148"/>
            <a:ext cx="10440802" cy="2510852"/>
          </a:xfrm>
          <a:prstGeom prst="rect">
            <a:avLst/>
          </a:prstGeom>
        </p:spPr>
      </p:pic>
      <p:sp>
        <p:nvSpPr>
          <p:cNvPr id="3" name="Content Placeholder 2">
            <a:extLst>
              <a:ext uri="{FF2B5EF4-FFF2-40B4-BE49-F238E27FC236}">
                <a16:creationId xmlns:a16="http://schemas.microsoft.com/office/drawing/2014/main" id="{35D3819E-C639-53AF-A3C7-5B373774EF57}"/>
              </a:ext>
            </a:extLst>
          </p:cNvPr>
          <p:cNvSpPr>
            <a:spLocks noGrp="1"/>
          </p:cNvSpPr>
          <p:nvPr>
            <p:ph idx="1"/>
          </p:nvPr>
        </p:nvSpPr>
        <p:spPr>
          <a:xfrm>
            <a:off x="3691812" y="1123837"/>
            <a:ext cx="7959776" cy="3221434"/>
          </a:xfrm>
        </p:spPr>
        <p:txBody>
          <a:bodyPr anchor="t">
            <a:normAutofit fontScale="92500" lnSpcReduction="10000"/>
          </a:bodyPr>
          <a:lstStyle/>
          <a:p>
            <a:r>
              <a:rPr lang="en-US" dirty="0">
                <a:solidFill>
                  <a:schemeClr val="tx1"/>
                </a:solidFill>
              </a:rPr>
              <a:t>Cochez "Activer l'ajustement" pour activer le bouton "Entrer les ajustements".</a:t>
            </a:r>
          </a:p>
          <a:p>
            <a:r>
              <a:rPr lang="en-US" dirty="0">
                <a:solidFill>
                  <a:schemeClr val="tx1"/>
                </a:solidFill>
              </a:rPr>
              <a:t>Appuyez sur "Entrer les ajustements" pour ouvrir l'éditeur d'ajustements</a:t>
            </a:r>
          </a:p>
          <a:p>
            <a:r>
              <a:rPr lang="en-US" b="1" dirty="0">
                <a:solidFill>
                  <a:schemeClr val="tx1"/>
                </a:solidFill>
              </a:rPr>
              <a:t>Exemple : </a:t>
            </a:r>
            <a:r>
              <a:rPr lang="en-US" dirty="0">
                <a:solidFill>
                  <a:schemeClr val="tx1"/>
                </a:solidFill>
              </a:rPr>
              <a:t>Dans le cadre d'un CQD, le Maroc a constaté que les chiffres déclarés surestimaient de 11 % le nombre de personnes bénéficiant d'un traitement antirétroviral en 2021. </a:t>
            </a:r>
            <a:br>
              <a:rPr lang="en-US" dirty="0">
                <a:solidFill>
                  <a:schemeClr val="tx1"/>
                </a:solidFill>
              </a:rPr>
            </a:br>
            <a:r>
              <a:rPr lang="en-US" dirty="0">
                <a:solidFill>
                  <a:schemeClr val="tx1"/>
                </a:solidFill>
                <a:sym typeface="Wingdings" panose="05000000000000000000" pitchFamily="2" charset="2"/>
              </a:rPr>
              <a:t> Entrer 0,89 comme facteur de correction</a:t>
            </a:r>
            <a:endParaRPr lang="en-US" dirty="0">
              <a:solidFill>
                <a:schemeClr val="tx1"/>
              </a:solidFill>
            </a:endParaRPr>
          </a:p>
          <a:p>
            <a:r>
              <a:rPr lang="en-US" dirty="0">
                <a:solidFill>
                  <a:schemeClr val="tx1"/>
                </a:solidFill>
              </a:rPr>
              <a:t>Étant donné que les problèmes de déclaration peuvent remonter à plusieurs années, il convient d'envisager d'ajuster les chiffres de l'ART pour les années précédentes également. </a:t>
            </a:r>
            <a:br>
              <a:rPr lang="en-US" dirty="0">
                <a:solidFill>
                  <a:schemeClr val="tx1"/>
                </a:solidFill>
              </a:rPr>
            </a:br>
            <a:r>
              <a:rPr lang="en-US" dirty="0">
                <a:solidFill>
                  <a:schemeClr val="tx1"/>
                </a:solidFill>
              </a:rPr>
              <a:t>les chiffres de l'ART pour les années précédentes.</a:t>
            </a:r>
          </a:p>
        </p:txBody>
      </p:sp>
      <p:sp>
        <p:nvSpPr>
          <p:cNvPr id="2" name="Title 1">
            <a:extLst>
              <a:ext uri="{FF2B5EF4-FFF2-40B4-BE49-F238E27FC236}">
                <a16:creationId xmlns:a16="http://schemas.microsoft.com/office/drawing/2014/main" id="{C213A79A-3A7E-D0DC-DAAA-1187B31E466B}"/>
              </a:ext>
            </a:extLst>
          </p:cNvPr>
          <p:cNvSpPr>
            <a:spLocks noGrp="1"/>
          </p:cNvSpPr>
          <p:nvPr>
            <p:ph type="title"/>
          </p:nvPr>
        </p:nvSpPr>
        <p:spPr/>
        <p:txBody>
          <a:bodyPr>
            <a:normAutofit/>
          </a:bodyPr>
          <a:lstStyle/>
          <a:p>
            <a:r>
              <a:rPr lang="en-US" sz="3200" dirty="0"/>
              <a:t>Ajustement de l'ART sur la base d'un audit de la qualité des données</a:t>
            </a:r>
          </a:p>
        </p:txBody>
      </p:sp>
      <p:pic>
        <p:nvPicPr>
          <p:cNvPr id="8" name="Picture 7">
            <a:extLst>
              <a:ext uri="{FF2B5EF4-FFF2-40B4-BE49-F238E27FC236}">
                <a16:creationId xmlns:a16="http://schemas.microsoft.com/office/drawing/2014/main" id="{7BB19DA8-690B-9577-D740-95B829347FA3}"/>
              </a:ext>
            </a:extLst>
          </p:cNvPr>
          <p:cNvPicPr>
            <a:picLocks noChangeAspect="1"/>
          </p:cNvPicPr>
          <p:nvPr/>
        </p:nvPicPr>
        <p:blipFill>
          <a:blip r:embed="rId4"/>
          <a:stretch>
            <a:fillRect/>
          </a:stretch>
        </p:blipFill>
        <p:spPr>
          <a:xfrm>
            <a:off x="5777337" y="112307"/>
            <a:ext cx="6365662" cy="1011530"/>
          </a:xfrm>
          <a:prstGeom prst="rect">
            <a:avLst/>
          </a:prstGeom>
        </p:spPr>
      </p:pic>
      <p:sp>
        <p:nvSpPr>
          <p:cNvPr id="4" name="Oval 3">
            <a:extLst>
              <a:ext uri="{FF2B5EF4-FFF2-40B4-BE49-F238E27FC236}">
                <a16:creationId xmlns:a16="http://schemas.microsoft.com/office/drawing/2014/main" id="{15389834-5139-E200-71C1-BA05C404923D}"/>
              </a:ext>
            </a:extLst>
          </p:cNvPr>
          <p:cNvSpPr/>
          <p:nvPr/>
        </p:nvSpPr>
        <p:spPr>
          <a:xfrm>
            <a:off x="8334533" y="5418944"/>
            <a:ext cx="2489320" cy="86193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8015761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C80C939-3660-5888-2AC4-9295B6B9DF42}"/>
              </a:ext>
            </a:extLst>
          </p:cNvPr>
          <p:cNvPicPr>
            <a:picLocks noChangeAspect="1"/>
          </p:cNvPicPr>
          <p:nvPr/>
        </p:nvPicPr>
        <p:blipFill>
          <a:blip r:embed="rId2"/>
          <a:srcRect/>
          <a:stretch/>
        </p:blipFill>
        <p:spPr>
          <a:xfrm>
            <a:off x="3511296" y="411480"/>
            <a:ext cx="8458200" cy="5814541"/>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0BEA9109-82A3-9BD7-EBFD-690867FE825F}"/>
              </a:ext>
            </a:extLst>
          </p:cNvPr>
          <p:cNvSpPr>
            <a:spLocks noGrp="1"/>
          </p:cNvSpPr>
          <p:nvPr>
            <p:ph type="title"/>
          </p:nvPr>
        </p:nvSpPr>
        <p:spPr>
          <a:xfrm>
            <a:off x="252919" y="1123837"/>
            <a:ext cx="2947482" cy="819263"/>
          </a:xfrm>
        </p:spPr>
        <p:txBody>
          <a:bodyPr anchor="t"/>
          <a:lstStyle/>
          <a:p>
            <a:r>
              <a:rPr lang="en-US"/>
              <a:t>ART par âge</a:t>
            </a:r>
          </a:p>
        </p:txBody>
      </p:sp>
      <p:sp>
        <p:nvSpPr>
          <p:cNvPr id="10" name="Rectangle 9">
            <a:extLst>
              <a:ext uri="{FF2B5EF4-FFF2-40B4-BE49-F238E27FC236}">
                <a16:creationId xmlns:a16="http://schemas.microsoft.com/office/drawing/2014/main" id="{43320B5C-79A1-0C1C-AC76-E063C94A7546}"/>
              </a:ext>
            </a:extLst>
          </p:cNvPr>
          <p:cNvSpPr/>
          <p:nvPr/>
        </p:nvSpPr>
        <p:spPr>
          <a:xfrm>
            <a:off x="9285647" y="1685925"/>
            <a:ext cx="560438" cy="33337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8" name="TextBox 7">
            <a:extLst>
              <a:ext uri="{FF2B5EF4-FFF2-40B4-BE49-F238E27FC236}">
                <a16:creationId xmlns:a16="http://schemas.microsoft.com/office/drawing/2014/main" id="{C093E798-588E-749D-B9DC-9D079901E787}"/>
              </a:ext>
            </a:extLst>
          </p:cNvPr>
          <p:cNvSpPr txBox="1"/>
          <p:nvPr/>
        </p:nvSpPr>
        <p:spPr>
          <a:xfrm>
            <a:off x="0" y="2009466"/>
            <a:ext cx="3403599" cy="3323987"/>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orbel" panose="020B0503020204020204"/>
                <a:ea typeface="+mn-ea"/>
                <a:cs typeface="+mn-cs"/>
              </a:rPr>
              <a:t>Mise à jour avec les </a:t>
            </a:r>
            <a:r>
              <a:rPr kumimoji="0" lang="en-US" sz="2000" b="0" i="0" u="none" strike="noStrike" kern="1200" cap="none" spc="0" normalizeH="0" baseline="0" noProof="0" dirty="0" err="1">
                <a:ln>
                  <a:noFill/>
                </a:ln>
                <a:solidFill>
                  <a:prstClr val="white"/>
                </a:solidFill>
                <a:effectLst/>
                <a:uLnTx/>
                <a:uFillTx/>
                <a:latin typeface="Corbel" panose="020B0503020204020204"/>
                <a:ea typeface="+mn-ea"/>
                <a:cs typeface="+mn-cs"/>
              </a:rPr>
              <a:t>données</a:t>
            </a:r>
            <a:r>
              <a:rPr kumimoji="0" lang="en-US" sz="2000" b="0" i="0" u="none" strike="noStrike" kern="1200" cap="none" spc="0" normalizeH="0" baseline="0" noProof="0" dirty="0">
                <a:ln>
                  <a:noFill/>
                </a:ln>
                <a:solidFill>
                  <a:prstClr val="white"/>
                </a:solidFill>
                <a:effectLst/>
                <a:uLnTx/>
                <a:uFillTx/>
                <a:latin typeface="Corbel" panose="020B0503020204020204"/>
                <a:ea typeface="+mn-ea"/>
                <a:cs typeface="+mn-cs"/>
              </a:rPr>
              <a:t> de 2022 </a:t>
            </a:r>
            <a:r>
              <a:rPr kumimoji="0" lang="en-US" sz="2000" b="1" i="0" u="sng" strike="noStrike" kern="1200" cap="none" spc="0" normalizeH="0" baseline="0" noProof="0" dirty="0">
                <a:ln>
                  <a:noFill/>
                </a:ln>
                <a:solidFill>
                  <a:prstClr val="white"/>
                </a:solidFill>
                <a:effectLst/>
                <a:uLnTx/>
                <a:uFillTx/>
                <a:latin typeface="Corbel" panose="020B0503020204020204"/>
                <a:ea typeface="+mn-ea"/>
                <a:cs typeface="+mn-cs"/>
              </a:rPr>
              <a:t>pour </a:t>
            </a:r>
            <a:r>
              <a:rPr kumimoji="0" lang="en-US" sz="2000" b="1" i="0" u="sng" strike="noStrike" kern="1200" cap="none" spc="0" normalizeH="0" baseline="0" noProof="0" dirty="0" err="1">
                <a:ln>
                  <a:noFill/>
                </a:ln>
                <a:solidFill>
                  <a:prstClr val="white"/>
                </a:solidFill>
                <a:effectLst/>
                <a:uLnTx/>
                <a:uFillTx/>
                <a:latin typeface="Corbel" panose="020B0503020204020204"/>
                <a:ea typeface="+mn-ea"/>
                <a:cs typeface="+mn-cs"/>
              </a:rPr>
              <a:t>chaque</a:t>
            </a:r>
            <a:r>
              <a:rPr kumimoji="0" lang="en-US" sz="2000" b="1" i="0" u="sng" strike="noStrike" kern="1200" cap="none" spc="0" normalizeH="0" baseline="0" noProof="0" dirty="0">
                <a:ln>
                  <a:noFill/>
                </a:ln>
                <a:solidFill>
                  <a:prstClr val="white"/>
                </a:solidFill>
                <a:effectLst/>
                <a:uLnTx/>
                <a:uFillTx/>
                <a:latin typeface="Corbel" panose="020B0503020204020204"/>
                <a:ea typeface="+mn-ea"/>
                <a:cs typeface="+mn-cs"/>
              </a:rPr>
              <a:t> </a:t>
            </a:r>
            <a:r>
              <a:rPr kumimoji="0" lang="en-US" sz="2000" b="1" i="0" u="sng" strike="noStrike" kern="1200" cap="none" spc="0" normalizeH="0" baseline="0" noProof="0" dirty="0" err="1">
                <a:ln>
                  <a:noFill/>
                </a:ln>
                <a:solidFill>
                  <a:prstClr val="white"/>
                </a:solidFill>
                <a:effectLst/>
                <a:uLnTx/>
                <a:uFillTx/>
                <a:latin typeface="Corbel" panose="020B0503020204020204"/>
                <a:ea typeface="+mn-ea"/>
                <a:cs typeface="+mn-cs"/>
              </a:rPr>
              <a:t>sexe</a:t>
            </a:r>
            <a:endParaRPr kumimoji="0" lang="en-US" sz="2000" b="1" i="0" u="sng" strike="noStrike" kern="1200" cap="none" spc="0" normalizeH="0" baseline="0" noProof="0" dirty="0">
              <a:ln>
                <a:noFill/>
              </a:ln>
              <a:solidFill>
                <a:prstClr val="white"/>
              </a:solidFill>
              <a:effectLst/>
              <a:uLnTx/>
              <a:uFillTx/>
              <a:latin typeface="Corbel" panose="020B0503020204020204"/>
              <a:ea typeface="+mn-ea"/>
              <a:cs typeface="+mn-cs"/>
            </a:endParaRPr>
          </a:p>
          <a:p>
            <a:pPr marL="342900" marR="0" lvl="0" indent="-34290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orbel" panose="020B0503020204020204"/>
                <a:ea typeface="+mn-ea"/>
                <a:cs typeface="+mn-cs"/>
              </a:rPr>
              <a:t>... pour </a:t>
            </a:r>
            <a:r>
              <a:rPr kumimoji="0" lang="en-US" sz="2000" b="0" i="0" u="none" strike="noStrike" kern="1200" cap="none" spc="0" normalizeH="0" baseline="0" noProof="0" dirty="0" err="1">
                <a:ln>
                  <a:noFill/>
                </a:ln>
                <a:solidFill>
                  <a:prstClr val="white"/>
                </a:solidFill>
                <a:effectLst/>
                <a:uLnTx/>
                <a:uFillTx/>
                <a:latin typeface="Corbel" panose="020B0503020204020204"/>
                <a:ea typeface="+mn-ea"/>
                <a:cs typeface="+mn-cs"/>
              </a:rPr>
              <a:t>estimer</a:t>
            </a:r>
            <a:r>
              <a:rPr kumimoji="0" lang="en-US" sz="2000" b="0" i="0" u="none" strike="noStrike" kern="1200" cap="none" spc="0" normalizeH="0" baseline="0" noProof="0" dirty="0">
                <a:ln>
                  <a:noFill/>
                </a:ln>
                <a:solidFill>
                  <a:prstClr val="white"/>
                </a:solidFill>
                <a:effectLst/>
                <a:uLnTx/>
                <a:uFillTx/>
                <a:latin typeface="Corbel" panose="020B0503020204020204"/>
                <a:ea typeface="+mn-ea"/>
                <a:cs typeface="+mn-cs"/>
              </a:rPr>
              <a:t> la distribution de </a:t>
            </a:r>
            <a:r>
              <a:rPr kumimoji="0" lang="en-US" sz="2000" b="0" i="0" u="none" strike="noStrike" kern="1200" cap="none" spc="0" normalizeH="0" baseline="0" noProof="0" dirty="0" err="1">
                <a:ln>
                  <a:noFill/>
                </a:ln>
                <a:solidFill>
                  <a:prstClr val="white"/>
                </a:solidFill>
                <a:effectLst/>
                <a:uLnTx/>
                <a:uFillTx/>
                <a:latin typeface="Corbel" panose="020B0503020204020204"/>
                <a:ea typeface="+mn-ea"/>
                <a:cs typeface="+mn-cs"/>
              </a:rPr>
              <a:t>l'incidence</a:t>
            </a:r>
            <a:r>
              <a:rPr kumimoji="0" lang="en-US" sz="2000" b="0" i="0" u="none" strike="noStrike" kern="1200" cap="none" spc="0" normalizeH="0" baseline="0" noProof="0" dirty="0">
                <a:ln>
                  <a:noFill/>
                </a:ln>
                <a:solidFill>
                  <a:prstClr val="white"/>
                </a:solidFill>
                <a:effectLst/>
                <a:uLnTx/>
                <a:uFillTx/>
                <a:latin typeface="Corbel" panose="020B0503020204020204"/>
                <a:ea typeface="+mn-ea"/>
                <a:cs typeface="+mn-cs"/>
              </a:rPr>
              <a:t> </a:t>
            </a:r>
            <a:br>
              <a:rPr kumimoji="0" lang="en-US" sz="2000" b="0" i="0" u="none" strike="noStrike" kern="1200" cap="none" spc="0" normalizeH="0" baseline="0" noProof="0" dirty="0">
                <a:ln>
                  <a:noFill/>
                </a:ln>
                <a:solidFill>
                  <a:prstClr val="white"/>
                </a:solidFill>
                <a:effectLst/>
                <a:uLnTx/>
                <a:uFillTx/>
                <a:latin typeface="Corbel" panose="020B0503020204020204"/>
                <a:ea typeface="+mn-ea"/>
                <a:cs typeface="+mn-cs"/>
              </a:rPr>
            </a:br>
            <a:r>
              <a:rPr kumimoji="0" lang="en-US" sz="2000" b="0" i="0" u="none" strike="noStrike" kern="1200" cap="none" spc="0" normalizeH="0" baseline="0" noProof="0" dirty="0" err="1">
                <a:ln>
                  <a:noFill/>
                </a:ln>
                <a:solidFill>
                  <a:prstClr val="white"/>
                </a:solidFill>
                <a:effectLst/>
                <a:uLnTx/>
                <a:uFillTx/>
                <a:latin typeface="Corbel" panose="020B0503020204020204"/>
                <a:ea typeface="+mn-ea"/>
                <a:cs typeface="+mn-cs"/>
              </a:rPr>
              <a:t>d'incidence</a:t>
            </a:r>
            <a:r>
              <a:rPr kumimoji="0" lang="en-US" sz="2000" b="0" i="0" u="none" strike="noStrike" kern="1200" cap="none" spc="0" normalizeH="0" baseline="0" noProof="0" dirty="0">
                <a:ln>
                  <a:noFill/>
                </a:ln>
                <a:solidFill>
                  <a:prstClr val="white"/>
                </a:solidFill>
                <a:effectLst/>
                <a:uLnTx/>
                <a:uFillTx/>
                <a:latin typeface="Corbel" panose="020B0503020204020204"/>
                <a:ea typeface="+mn-ea"/>
                <a:cs typeface="+mn-cs"/>
              </a:rPr>
              <a:t> par </a:t>
            </a:r>
            <a:r>
              <a:rPr kumimoji="0" lang="en-US" sz="2000" b="0" i="0" u="none" strike="noStrike" kern="1200" cap="none" spc="0" normalizeH="0" baseline="0" noProof="0" dirty="0" err="1">
                <a:ln>
                  <a:noFill/>
                </a:ln>
                <a:solidFill>
                  <a:prstClr val="white"/>
                </a:solidFill>
                <a:effectLst/>
                <a:uLnTx/>
                <a:uFillTx/>
                <a:latin typeface="Corbel" panose="020B0503020204020204"/>
                <a:ea typeface="+mn-ea"/>
                <a:cs typeface="+mn-cs"/>
              </a:rPr>
              <a:t>âge</a:t>
            </a:r>
            <a:r>
              <a:rPr kumimoji="0" lang="en-US" sz="2000" b="0" i="0" u="none" strike="noStrike" kern="1200" cap="none" spc="0" normalizeH="0" baseline="0" noProof="0" dirty="0">
                <a:ln>
                  <a:noFill/>
                </a:ln>
                <a:solidFill>
                  <a:prstClr val="white"/>
                </a:solidFill>
                <a:effectLst/>
                <a:uLnTx/>
                <a:uFillTx/>
                <a:latin typeface="Corbel" panose="020B0503020204020204"/>
                <a:ea typeface="+mn-ea"/>
                <a:cs typeface="+mn-cs"/>
              </a:rPr>
              <a:t> : </a:t>
            </a:r>
            <a:br>
              <a:rPr kumimoji="0" lang="en-US" sz="2000" b="0" i="0" u="none" strike="noStrike" kern="1200" cap="none" spc="0" normalizeH="0" baseline="0" noProof="0" dirty="0">
                <a:ln>
                  <a:noFill/>
                </a:ln>
                <a:solidFill>
                  <a:prstClr val="white"/>
                </a:solidFill>
                <a:effectLst/>
                <a:uLnTx/>
                <a:uFillTx/>
                <a:latin typeface="Corbel" panose="020B0503020204020204"/>
                <a:ea typeface="+mn-ea"/>
                <a:cs typeface="+mn-cs"/>
              </a:rPr>
            </a:br>
            <a:r>
              <a:rPr kumimoji="0" lang="en-US" sz="2000" b="0" i="1" u="none" strike="noStrike" kern="1200" cap="none" spc="0" normalizeH="0" baseline="0" noProof="0" dirty="0">
                <a:ln>
                  <a:noFill/>
                </a:ln>
                <a:solidFill>
                  <a:prstClr val="white"/>
                </a:solidFill>
                <a:effectLst/>
                <a:uLnTx/>
                <a:uFillTx/>
                <a:latin typeface="Corbel" panose="020B0503020204020204"/>
                <a:ea typeface="+mn-ea"/>
                <a:cs typeface="+mn-cs"/>
              </a:rPr>
              <a:t>ratios de </a:t>
            </a:r>
            <a:r>
              <a:rPr kumimoji="0" lang="en-US" sz="2000" b="0" i="1" u="none" strike="noStrike" kern="1200" cap="none" spc="0" normalizeH="0" baseline="0" noProof="0" dirty="0" err="1">
                <a:ln>
                  <a:noFill/>
                </a:ln>
                <a:solidFill>
                  <a:prstClr val="white"/>
                </a:solidFill>
                <a:effectLst/>
                <a:uLnTx/>
                <a:uFillTx/>
                <a:latin typeface="Corbel" panose="020B0503020204020204"/>
                <a:ea typeface="+mn-ea"/>
                <a:cs typeface="+mn-cs"/>
              </a:rPr>
              <a:t>taux</a:t>
            </a:r>
            <a:r>
              <a:rPr kumimoji="0" lang="en-US" sz="2000" b="0" i="1" u="none" strike="noStrike" kern="1200" cap="none" spc="0" normalizeH="0" baseline="0" noProof="0" dirty="0">
                <a:ln>
                  <a:noFill/>
                </a:ln>
                <a:solidFill>
                  <a:prstClr val="white"/>
                </a:solidFill>
                <a:effectLst/>
                <a:uLnTx/>
                <a:uFillTx/>
                <a:latin typeface="Corbel" panose="020B0503020204020204"/>
                <a:ea typeface="+mn-ea"/>
                <a:cs typeface="+mn-cs"/>
              </a:rPr>
              <a:t> </a:t>
            </a:r>
            <a:r>
              <a:rPr kumimoji="0" lang="en-US" sz="2000" b="0" i="1" u="none" strike="noStrike" kern="1200" cap="none" spc="0" normalizeH="0" baseline="0" noProof="0" dirty="0" err="1">
                <a:ln>
                  <a:noFill/>
                </a:ln>
                <a:solidFill>
                  <a:prstClr val="white"/>
                </a:solidFill>
                <a:effectLst/>
                <a:uLnTx/>
                <a:uFillTx/>
                <a:latin typeface="Corbel" panose="020B0503020204020204"/>
                <a:ea typeface="+mn-ea"/>
                <a:cs typeface="+mn-cs"/>
              </a:rPr>
              <a:t>d'incidence</a:t>
            </a:r>
            <a:br>
              <a:rPr kumimoji="0" lang="en-US" sz="2000" b="0" i="0" u="none" strike="noStrike" kern="1200" cap="none" spc="0" normalizeH="0" baseline="0" noProof="0" dirty="0">
                <a:ln>
                  <a:noFill/>
                </a:ln>
                <a:solidFill>
                  <a:prstClr val="white"/>
                </a:solidFill>
                <a:effectLst/>
                <a:uLnTx/>
                <a:uFillTx/>
                <a:latin typeface="Corbel" panose="020B0503020204020204"/>
                <a:ea typeface="+mn-ea"/>
                <a:cs typeface="+mn-cs"/>
              </a:rPr>
            </a:br>
            <a:endParaRPr kumimoji="0" lang="en-US" sz="2000" b="0" i="0" u="none" strike="noStrike" kern="1200" cap="none" spc="0" normalizeH="0" baseline="0" noProof="0" dirty="0">
              <a:ln>
                <a:noFill/>
              </a:ln>
              <a:solidFill>
                <a:prstClr val="white"/>
              </a:solidFill>
              <a:effectLst/>
              <a:uLnTx/>
              <a:uFillTx/>
              <a:latin typeface="Corbel" panose="020B0503020204020204"/>
              <a:ea typeface="+mn-ea"/>
              <a:cs typeface="+mn-cs"/>
            </a:endParaRPr>
          </a:p>
          <a:p>
            <a:pPr marL="342900" marR="0" lvl="0" indent="-34290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orbel" panose="020B0503020204020204"/>
                <a:ea typeface="+mn-ea"/>
                <a:cs typeface="+mn-cs"/>
              </a:rPr>
              <a:t>La </a:t>
            </a:r>
            <a:r>
              <a:rPr kumimoji="0" lang="en-US" sz="2000" b="0" i="0" u="none" strike="noStrike" kern="1200" cap="none" spc="0" normalizeH="0" baseline="0" noProof="0" dirty="0" err="1">
                <a:ln>
                  <a:noFill/>
                </a:ln>
                <a:solidFill>
                  <a:prstClr val="white"/>
                </a:solidFill>
                <a:effectLst/>
                <a:uLnTx/>
                <a:uFillTx/>
                <a:latin typeface="Corbel" panose="020B0503020204020204"/>
                <a:ea typeface="+mn-ea"/>
                <a:cs typeface="+mn-cs"/>
              </a:rPr>
              <a:t>désagrégation</a:t>
            </a:r>
            <a:r>
              <a:rPr kumimoji="0" lang="en-US" sz="2000" b="0" i="0" u="none" strike="noStrike" kern="1200" cap="none" spc="0" normalizeH="0" baseline="0" noProof="0" dirty="0">
                <a:ln>
                  <a:noFill/>
                </a:ln>
                <a:solidFill>
                  <a:prstClr val="white"/>
                </a:solidFill>
                <a:effectLst/>
                <a:uLnTx/>
                <a:uFillTx/>
                <a:latin typeface="Corbel" panose="020B0503020204020204"/>
                <a:ea typeface="+mn-ea"/>
                <a:cs typeface="+mn-cs"/>
              </a:rPr>
              <a:t> par </a:t>
            </a:r>
            <a:r>
              <a:rPr kumimoji="0" lang="en-US" sz="2000" b="1" i="0" u="none" strike="noStrike" kern="1200" cap="none" spc="0" normalizeH="0" baseline="0" noProof="0" dirty="0" err="1">
                <a:ln>
                  <a:noFill/>
                </a:ln>
                <a:solidFill>
                  <a:prstClr val="white"/>
                </a:solidFill>
                <a:effectLst/>
                <a:uLnTx/>
                <a:uFillTx/>
                <a:latin typeface="Corbel" panose="020B0503020204020204"/>
                <a:ea typeface="+mn-ea"/>
                <a:cs typeface="+mn-cs"/>
              </a:rPr>
              <a:t>groupes</a:t>
            </a:r>
            <a:r>
              <a:rPr kumimoji="0" lang="en-US" sz="2000" b="1" i="0" u="none" strike="noStrike" kern="1200" cap="none" spc="0" normalizeH="0" baseline="0" noProof="0" dirty="0">
                <a:ln>
                  <a:noFill/>
                </a:ln>
                <a:solidFill>
                  <a:prstClr val="white"/>
                </a:solidFill>
                <a:effectLst/>
                <a:uLnTx/>
                <a:uFillTx/>
                <a:latin typeface="Corbel" panose="020B0503020204020204"/>
                <a:ea typeface="+mn-ea"/>
                <a:cs typeface="+mn-cs"/>
              </a:rPr>
              <a:t> </a:t>
            </a:r>
            <a:r>
              <a:rPr kumimoji="0" lang="en-US" sz="2000" b="1" i="0" u="none" strike="noStrike" kern="1200" cap="none" spc="0" normalizeH="0" baseline="0" noProof="0" dirty="0" err="1">
                <a:ln>
                  <a:noFill/>
                </a:ln>
                <a:solidFill>
                  <a:prstClr val="white"/>
                </a:solidFill>
                <a:effectLst/>
                <a:uLnTx/>
                <a:uFillTx/>
                <a:latin typeface="Corbel" panose="020B0503020204020204"/>
                <a:ea typeface="+mn-ea"/>
                <a:cs typeface="+mn-cs"/>
              </a:rPr>
              <a:t>d'âge</a:t>
            </a:r>
            <a:r>
              <a:rPr kumimoji="0" lang="en-US" sz="2000" b="1" i="0" u="none" strike="noStrike" kern="1200" cap="none" spc="0" normalizeH="0" baseline="0" noProof="0" dirty="0">
                <a:ln>
                  <a:noFill/>
                </a:ln>
                <a:solidFill>
                  <a:prstClr val="white"/>
                </a:solidFill>
                <a:effectLst/>
                <a:uLnTx/>
                <a:uFillTx/>
                <a:latin typeface="Corbel" panose="020B0503020204020204"/>
                <a:ea typeface="+mn-ea"/>
                <a:cs typeface="+mn-cs"/>
              </a:rPr>
              <a:t> de 5 </a:t>
            </a:r>
            <a:r>
              <a:rPr kumimoji="0" lang="en-US" sz="2000" b="1" i="0" u="none" strike="noStrike" kern="1200" cap="none" spc="0" normalizeH="0" baseline="0" noProof="0" dirty="0" err="1">
                <a:ln>
                  <a:noFill/>
                </a:ln>
                <a:solidFill>
                  <a:prstClr val="white"/>
                </a:solidFill>
                <a:effectLst/>
                <a:uLnTx/>
                <a:uFillTx/>
                <a:latin typeface="Corbel" panose="020B0503020204020204"/>
                <a:ea typeface="+mn-ea"/>
                <a:cs typeface="+mn-cs"/>
              </a:rPr>
              <a:t>ans</a:t>
            </a:r>
            <a:r>
              <a:rPr kumimoji="0" lang="en-US" sz="2000" b="1" i="0" u="none" strike="noStrike" kern="1200" cap="none" spc="0" normalizeH="0" baseline="0" noProof="0" dirty="0">
                <a:ln>
                  <a:noFill/>
                </a:ln>
                <a:solidFill>
                  <a:prstClr val="white"/>
                </a:solidFill>
                <a:effectLst/>
                <a:uLnTx/>
                <a:uFillTx/>
                <a:latin typeface="Corbel" panose="020B0503020204020204"/>
                <a:ea typeface="+mn-ea"/>
                <a:cs typeface="+mn-cs"/>
              </a:rPr>
              <a:t> </a:t>
            </a:r>
            <a:r>
              <a:rPr kumimoji="0" lang="en-US" sz="2000" b="0" i="0" u="none" strike="noStrike" kern="1200" cap="none" spc="0" normalizeH="0" baseline="0" noProof="0" dirty="0" err="1">
                <a:ln>
                  <a:noFill/>
                </a:ln>
                <a:solidFill>
                  <a:prstClr val="white"/>
                </a:solidFill>
                <a:effectLst/>
                <a:uLnTx/>
                <a:uFillTx/>
                <a:latin typeface="Corbel" panose="020B0503020204020204"/>
                <a:ea typeface="+mn-ea"/>
                <a:cs typeface="+mn-cs"/>
              </a:rPr>
              <a:t>est</a:t>
            </a:r>
            <a:r>
              <a:rPr kumimoji="0" lang="en-US" sz="2000" b="0" i="0" u="none" strike="noStrike" kern="1200" cap="none" spc="0" normalizeH="0" baseline="0" noProof="0" dirty="0">
                <a:ln>
                  <a:noFill/>
                </a:ln>
                <a:solidFill>
                  <a:prstClr val="white"/>
                </a:solidFill>
                <a:effectLst/>
                <a:uLnTx/>
                <a:uFillTx/>
                <a:latin typeface="Corbel" panose="020B0503020204020204"/>
                <a:ea typeface="+mn-ea"/>
                <a:cs typeface="+mn-cs"/>
              </a:rPr>
              <a:t> la plus informative.</a:t>
            </a:r>
          </a:p>
        </p:txBody>
      </p:sp>
    </p:spTree>
    <p:extLst>
      <p:ext uri="{BB962C8B-B14F-4D97-AF65-F5344CB8AC3E}">
        <p14:creationId xmlns:p14="http://schemas.microsoft.com/office/powerpoint/2010/main" val="829493007"/>
      </p:ext>
    </p:extLst>
  </p:cSld>
  <p:clrMapOvr>
    <a:masterClrMapping/>
  </p:clrMapOvr>
</p:sld>
</file>

<file path=ppt/theme/theme1.xml><?xml version="1.0" encoding="utf-8"?>
<a:theme xmlns:a="http://schemas.openxmlformats.org/drawingml/2006/main" name="Custom Design">
  <a:themeElements>
    <a:clrScheme name="UNAIDS Global">
      <a:dk1>
        <a:sysClr val="windowText" lastClr="000000"/>
      </a:dk1>
      <a:lt1>
        <a:sysClr val="window" lastClr="FFFFFF"/>
      </a:lt1>
      <a:dk2>
        <a:srgbClr val="70C8BE"/>
      </a:dk2>
      <a:lt2>
        <a:srgbClr val="B6AEA7"/>
      </a:lt2>
      <a:accent1>
        <a:srgbClr val="70C8BE"/>
      </a:accent1>
      <a:accent2>
        <a:srgbClr val="F15B40"/>
      </a:accent2>
      <a:accent3>
        <a:srgbClr val="00A99A"/>
      </a:accent3>
      <a:accent4>
        <a:srgbClr val="78BCC1"/>
      </a:accent4>
      <a:accent5>
        <a:srgbClr val="78A7B7"/>
      </a:accent5>
      <a:accent6>
        <a:srgbClr val="CDC8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UNAIDS Global">
      <a:dk1>
        <a:sysClr val="windowText" lastClr="000000"/>
      </a:dk1>
      <a:lt1>
        <a:sysClr val="window" lastClr="FFFFFF"/>
      </a:lt1>
      <a:dk2>
        <a:srgbClr val="70C8BE"/>
      </a:dk2>
      <a:lt2>
        <a:srgbClr val="B6AEA7"/>
      </a:lt2>
      <a:accent1>
        <a:srgbClr val="70C8BE"/>
      </a:accent1>
      <a:accent2>
        <a:srgbClr val="F15B40"/>
      </a:accent2>
      <a:accent3>
        <a:srgbClr val="00A99A"/>
      </a:accent3>
      <a:accent4>
        <a:srgbClr val="78BCC1"/>
      </a:accent4>
      <a:accent5>
        <a:srgbClr val="78A7B7"/>
      </a:accent5>
      <a:accent6>
        <a:srgbClr val="CDC8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UNAIDS Global">
      <a:dk1>
        <a:sysClr val="windowText" lastClr="000000"/>
      </a:dk1>
      <a:lt1>
        <a:sysClr val="window" lastClr="FFFFFF"/>
      </a:lt1>
      <a:dk2>
        <a:srgbClr val="70C8BE"/>
      </a:dk2>
      <a:lt2>
        <a:srgbClr val="B6AEA7"/>
      </a:lt2>
      <a:accent1>
        <a:srgbClr val="70C8BE"/>
      </a:accent1>
      <a:accent2>
        <a:srgbClr val="F15B40"/>
      </a:accent2>
      <a:accent3>
        <a:srgbClr val="00A99A"/>
      </a:accent3>
      <a:accent4>
        <a:srgbClr val="78BCC1"/>
      </a:accent4>
      <a:accent5>
        <a:srgbClr val="78A7B7"/>
      </a:accent5>
      <a:accent6>
        <a:srgbClr val="CDC8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Custom Design">
  <a:themeElements>
    <a:clrScheme name="UNAIDS Global">
      <a:dk1>
        <a:sysClr val="windowText" lastClr="000000"/>
      </a:dk1>
      <a:lt1>
        <a:sysClr val="window" lastClr="FFFFFF"/>
      </a:lt1>
      <a:dk2>
        <a:srgbClr val="70C8BE"/>
      </a:dk2>
      <a:lt2>
        <a:srgbClr val="B6AEA7"/>
      </a:lt2>
      <a:accent1>
        <a:srgbClr val="70C8BE"/>
      </a:accent1>
      <a:accent2>
        <a:srgbClr val="F15B40"/>
      </a:accent2>
      <a:accent3>
        <a:srgbClr val="00A99A"/>
      </a:accent3>
      <a:accent4>
        <a:srgbClr val="78BCC1"/>
      </a:accent4>
      <a:accent5>
        <a:srgbClr val="78A7B7"/>
      </a:accent5>
      <a:accent6>
        <a:srgbClr val="CDC8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Custom Design">
  <a:themeElements>
    <a:clrScheme name="UNAIDS Global">
      <a:dk1>
        <a:sysClr val="windowText" lastClr="000000"/>
      </a:dk1>
      <a:lt1>
        <a:sysClr val="window" lastClr="FFFFFF"/>
      </a:lt1>
      <a:dk2>
        <a:srgbClr val="70C8BE"/>
      </a:dk2>
      <a:lt2>
        <a:srgbClr val="B6AEA7"/>
      </a:lt2>
      <a:accent1>
        <a:srgbClr val="70C8BE"/>
      </a:accent1>
      <a:accent2>
        <a:srgbClr val="F15B40"/>
      </a:accent2>
      <a:accent3>
        <a:srgbClr val="00A99A"/>
      </a:accent3>
      <a:accent4>
        <a:srgbClr val="78BCC1"/>
      </a:accent4>
      <a:accent5>
        <a:srgbClr val="78A7B7"/>
      </a:accent5>
      <a:accent6>
        <a:srgbClr val="CDC8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Custom Design">
  <a:themeElements>
    <a:clrScheme name="UNAIDS Global">
      <a:dk1>
        <a:sysClr val="windowText" lastClr="000000"/>
      </a:dk1>
      <a:lt1>
        <a:sysClr val="window" lastClr="FFFFFF"/>
      </a:lt1>
      <a:dk2>
        <a:srgbClr val="70C8BE"/>
      </a:dk2>
      <a:lt2>
        <a:srgbClr val="B6AEA7"/>
      </a:lt2>
      <a:accent1>
        <a:srgbClr val="70C8BE"/>
      </a:accent1>
      <a:accent2>
        <a:srgbClr val="F15B40"/>
      </a:accent2>
      <a:accent3>
        <a:srgbClr val="00A99A"/>
      </a:accent3>
      <a:accent4>
        <a:srgbClr val="78BCC1"/>
      </a:accent4>
      <a:accent5>
        <a:srgbClr val="78A7B7"/>
      </a:accent5>
      <a:accent6>
        <a:srgbClr val="CDC8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Custom Design">
  <a:themeElements>
    <a:clrScheme name="UNAIDS Global">
      <a:dk1>
        <a:sysClr val="windowText" lastClr="000000"/>
      </a:dk1>
      <a:lt1>
        <a:sysClr val="window" lastClr="FFFFFF"/>
      </a:lt1>
      <a:dk2>
        <a:srgbClr val="70C8BE"/>
      </a:dk2>
      <a:lt2>
        <a:srgbClr val="B6AEA7"/>
      </a:lt2>
      <a:accent1>
        <a:srgbClr val="70C8BE"/>
      </a:accent1>
      <a:accent2>
        <a:srgbClr val="F15B40"/>
      </a:accent2>
      <a:accent3>
        <a:srgbClr val="00A99A"/>
      </a:accent3>
      <a:accent4>
        <a:srgbClr val="78BCC1"/>
      </a:accent4>
      <a:accent5>
        <a:srgbClr val="78A7B7"/>
      </a:accent5>
      <a:accent6>
        <a:srgbClr val="CDC8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Frame">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39D77354-939E-4A26-AE51-B3F9618B14B7}"/>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2ddeef39-65d3-4660-94f2-f063f949c57e">
      <UserInfo>
        <DisplayName>ZOHRABYAN, Lev</DisplayName>
        <AccountId>233</AccountId>
        <AccountType/>
      </UserInfo>
    </SharedWithUsers>
    <_Flow_SignoffStatus xmlns="288ef829-98c5-46d1-83dc-c2ef7c814da2" xsi:nil="true"/>
    <TaxCatchAll xmlns="2ddeef39-65d3-4660-94f2-f063f949c57e" xsi:nil="true"/>
    <lcf76f155ced4ddcb4097134ff3c332f xmlns="288ef829-98c5-46d1-83dc-c2ef7c814da2">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893E641F549574BB805BD9C73365D4F" ma:contentTypeVersion="17" ma:contentTypeDescription="Create a new document." ma:contentTypeScope="" ma:versionID="8482625136bccad5fea5e68a871e4699">
  <xsd:schema xmlns:xsd="http://www.w3.org/2001/XMLSchema" xmlns:xs="http://www.w3.org/2001/XMLSchema" xmlns:p="http://schemas.microsoft.com/office/2006/metadata/properties" xmlns:ns2="288ef829-98c5-46d1-83dc-c2ef7c814da2" xmlns:ns3="2ddeef39-65d3-4660-94f2-f063f949c57e" targetNamespace="http://schemas.microsoft.com/office/2006/metadata/properties" ma:root="true" ma:fieldsID="99cee5fdab9c537e456a0b77a5796a97" ns2:_="" ns3:_="">
    <xsd:import namespace="288ef829-98c5-46d1-83dc-c2ef7c814da2"/>
    <xsd:import namespace="2ddeef39-65d3-4660-94f2-f063f949c57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_Flow_SignoffStatu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8ef829-98c5-46d1-83dc-c2ef7c814d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_Flow_SignoffStatus" ma:index="21" nillable="true" ma:displayName="Sign-off status" ma:internalName="Sign_x002d_off_x0020_status">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f008808e-a4ff-498b-8b44-8869f1dca9f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ddeef39-65d3-4660-94f2-f063f949c57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f1142ec6-8224-48c2-babf-013e8b339833}" ma:internalName="TaxCatchAll" ma:showField="CatchAllData" ma:web="2ddeef39-65d3-4660-94f2-f063f949c57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FD83E9A-A02A-4701-9475-20A453AAB260}">
  <ds:schemaRefs>
    <ds:schemaRef ds:uri="http://purl.org/dc/elements/1.1/"/>
    <ds:schemaRef ds:uri="http://schemas.microsoft.com/office/2006/metadata/properties"/>
    <ds:schemaRef ds:uri="288ef829-98c5-46d1-83dc-c2ef7c814da2"/>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2ddeef39-65d3-4660-94f2-f063f949c57e"/>
    <ds:schemaRef ds:uri="http://www.w3.org/XML/1998/namespace"/>
    <ds:schemaRef ds:uri="http://purl.org/dc/terms/"/>
  </ds:schemaRefs>
</ds:datastoreItem>
</file>

<file path=customXml/itemProps2.xml><?xml version="1.0" encoding="utf-8"?>
<ds:datastoreItem xmlns:ds="http://schemas.openxmlformats.org/officeDocument/2006/customXml" ds:itemID="{A6CEE62F-8AF5-4565-9DF1-763B763B4B99}">
  <ds:schemaRefs>
    <ds:schemaRef ds:uri="http://schemas.microsoft.com/sharepoint/v3/contenttype/forms"/>
  </ds:schemaRefs>
</ds:datastoreItem>
</file>

<file path=customXml/itemProps3.xml><?xml version="1.0" encoding="utf-8"?>
<ds:datastoreItem xmlns:ds="http://schemas.openxmlformats.org/officeDocument/2006/customXml" ds:itemID="{436F7467-662D-461B-9030-CF93BAC5E6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8ef829-98c5-46d1-83dc-c2ef7c814da2"/>
    <ds:schemaRef ds:uri="2ddeef39-65d3-4660-94f2-f063f949c5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TM03457475[[fn=Frame]]</Template>
  <TotalTime>18</TotalTime>
  <Words>1789</Words>
  <Application>Microsoft Office PowerPoint</Application>
  <PresentationFormat>Widescreen</PresentationFormat>
  <Paragraphs>124</Paragraphs>
  <Slides>13</Slides>
  <Notes>8</Notes>
  <HiddenSlides>0</HiddenSlides>
  <MMClips>0</MMClips>
  <ScaleCrop>false</ScaleCrop>
  <HeadingPairs>
    <vt:vector size="6" baseType="variant">
      <vt:variant>
        <vt:lpstr>Fonts Used</vt:lpstr>
      </vt:variant>
      <vt:variant>
        <vt:i4>5</vt:i4>
      </vt:variant>
      <vt:variant>
        <vt:lpstr>Theme</vt:lpstr>
      </vt:variant>
      <vt:variant>
        <vt:i4>8</vt:i4>
      </vt:variant>
      <vt:variant>
        <vt:lpstr>Slide Titles</vt:lpstr>
      </vt:variant>
      <vt:variant>
        <vt:i4>13</vt:i4>
      </vt:variant>
    </vt:vector>
  </HeadingPairs>
  <TitlesOfParts>
    <vt:vector size="26" baseType="lpstr">
      <vt:lpstr>Arial</vt:lpstr>
      <vt:lpstr>Calibri</vt:lpstr>
      <vt:lpstr>Calibri (Body)</vt:lpstr>
      <vt:lpstr>Corbel</vt:lpstr>
      <vt:lpstr>Wingdings 2</vt:lpstr>
      <vt:lpstr>Custom Design</vt:lpstr>
      <vt:lpstr>1_Custom Design</vt:lpstr>
      <vt:lpstr>2_Custom Design</vt:lpstr>
      <vt:lpstr>3_Custom Design</vt:lpstr>
      <vt:lpstr>4_Custom Design</vt:lpstr>
      <vt:lpstr>5_Custom Design</vt:lpstr>
      <vt:lpstr>6_Custom Design</vt:lpstr>
      <vt:lpstr>1_Frame</vt:lpstr>
      <vt:lpstr>PTME, dépistage/surveillance des soins prénatals  et les données du programme ART</vt:lpstr>
      <vt:lpstr>Mise à jour des données du programme</vt:lpstr>
      <vt:lpstr>PTME</vt:lpstr>
      <vt:lpstr>Boutons de tracé</vt:lpstr>
      <vt:lpstr>CPN  tests  Validation des  des données de la CNA</vt:lpstr>
      <vt:lpstr>Analyser la CPN  :  Utilisé pour l'ajustement de la fertilité et/ou l'ajustement de l'EPP</vt:lpstr>
      <vt:lpstr>PowerPoint Presentation</vt:lpstr>
      <vt:lpstr>Ajustement de l'ART sur la base d'un audit de la qualité des données</vt:lpstr>
      <vt:lpstr>ART par âge</vt:lpstr>
      <vt:lpstr>PowerPoint Presentation</vt:lpstr>
      <vt:lpstr>PowerPoint Presentation</vt:lpstr>
      <vt:lpstr>Que faire si les données définitives pour l'année 2022 ne sont pas encore disponibles ?</vt:lpstr>
      <vt:lpstr>Copier des nombres d'Excel vers Spectrum, et vice versa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MAHY, Mary</dc:creator>
  <cp:keywords>, docId:87017A813AE9DDDC4B3B6183A94FE8C9</cp:keywords>
  <cp:lastModifiedBy>RWODZI, Desire Tarwireyi</cp:lastModifiedBy>
  <cp:revision>179</cp:revision>
  <dcterms:created xsi:type="dcterms:W3CDTF">2020-10-27T09:55:01Z</dcterms:created>
  <dcterms:modified xsi:type="dcterms:W3CDTF">2023-12-01T07:30:25Z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0x0101006893E641F549574BB805BD9C73365D4F</vt:lpwstr>
  </property>
  <property fmtid="{D5CDD505-2E9C-101B-9397-08002B2CF9AE}" pid="3" name="MediaServiceImageTags">
    <vt:lpwstr/>
  </property>
</Properties>
</file>